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6"/>
  </p:notesMasterIdLst>
  <p:sldIdLst>
    <p:sldId id="377" r:id="rId5"/>
    <p:sldId id="392" r:id="rId6"/>
    <p:sldId id="406" r:id="rId7"/>
    <p:sldId id="380" r:id="rId8"/>
    <p:sldId id="399" r:id="rId9"/>
    <p:sldId id="381" r:id="rId10"/>
    <p:sldId id="383" r:id="rId11"/>
    <p:sldId id="410" r:id="rId12"/>
    <p:sldId id="411" r:id="rId13"/>
    <p:sldId id="413" r:id="rId14"/>
    <p:sldId id="414" r:id="rId15"/>
    <p:sldId id="405" r:id="rId16"/>
    <p:sldId id="408" r:id="rId17"/>
    <p:sldId id="416" r:id="rId18"/>
    <p:sldId id="409" r:id="rId19"/>
    <p:sldId id="404" r:id="rId20"/>
    <p:sldId id="415" r:id="rId21"/>
    <p:sldId id="386" r:id="rId22"/>
    <p:sldId id="387" r:id="rId23"/>
    <p:sldId id="388"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B6AA1E-5887-57E1-2C5A-F8C770AD3CF9}" name="Katie Caruso" initials="KC" userId="Katie Caruso" providerId="None"/>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6CEF6B6D-8591-8C3D-188D-AAE19B97FA2A}" name="Kristin Anderson" initials="KA" userId="S::kristin.anderson@ssaihq.com::cc661510-1a29-4eca-bf13-7eca51bdbb74" providerId="AD"/>
  <p188:author id="{4553E56E-ADD0-A267-E979-4175E57E6AEB}" name="Laramie Plott" initials="LP" userId="S::laramie.plott@ssaihq.com::a8064d5a-ba34-4312-8c4f-d888f3e6b9b0" providerId="AD"/>
  <p188:author id="{3710D983-E6E8-4EF7-DD9B-C026DD84F20F}" name="Byles, Robert C. (LARC-E3)[SSAI DEVELOP]" initials="BRC(ED" userId="S::rcbyles@ndc.nasa.gov::f2fd4499-2563-4908-9210-b44e2282d021" providerId="AD"/>
  <p188:author id="{014DBB8D-B089-B2DD-23C6-F36662E55207}" name="Isabella Chittumuri" initials="IC" userId="S::isabella.chittumuri@ssaihq.com::dab18419-589b-4648-a833-298bc46c26c1" providerId="AD"/>
  <p188:author id="{E5361BEC-FDEB-7B0E-1D75-A181005D660E}" name="Ben Dahan" initials="BD" userId="S::benjamin.dahan@ssaihq.com::89d5074a-c120-4fd2-83a7-c2acdd57447f" providerId="AD"/>
  <p188:author id="{25D407F7-E43F-155B-A3F7-5998938A2966}" name="Katie Caruso" initials="KC" userId="S::katie.caruso@ssaihq.com::b5a78299-8271-4897-8859-8e50d5b2bf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C2C"/>
    <a:srgbClr val="F28964"/>
    <a:srgbClr val="FFD9C8"/>
    <a:srgbClr val="D0E7ED"/>
    <a:srgbClr val="69AACE"/>
    <a:srgbClr val="1D66AB"/>
    <a:srgbClr val="236F99"/>
    <a:srgbClr val="B473FA"/>
    <a:srgbClr val="59DEBB"/>
    <a:srgbClr val="EE5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42330-756B-F440-CD4D-C75AD56CA9DE}" v="67" dt="2023-03-20T15:34:13.991"/>
    <p1510:client id="{1112937E-5C60-9CF3-0E4F-C6289BD4B8E3}" v="28" dt="2023-03-20T15:28:38.938"/>
    <p1510:client id="{212D8313-50B2-3913-1F78-5F373FA9447D}" v="1" dt="2023-03-20T15:39:32.250"/>
    <p1510:client id="{27F78447-F969-7A02-76EF-905B92ECD1B4}" v="7" dt="2023-03-20T17:24:51.113"/>
    <p1510:client id="{631C59CF-32FC-A692-C638-259A56D8B852}" v="63" dt="2023-03-20T17:31:18.296"/>
    <p1510:client id="{A7A1B922-8BC3-1CE6-CA9C-15F386AA8EFD}" v="30" dt="2023-03-20T15:38:12.768"/>
    <p1510:client id="{A9F56AA5-C974-B5E7-444E-BC233F9B642E}" v="1" dt="2023-03-20T13:09:24.371"/>
    <p1510:client id="{BFFB1845-4C55-88FE-4520-68BD83AA9A8B}" v="84" dt="2023-03-20T15:00:42.276"/>
    <p1510:client id="{C3FCCD02-7D20-4526-ACF7-E25B7A01EF71}" v="5" vWet="7" dt="2023-03-20T14:54:31.981"/>
    <p1510:client id="{ECF6A621-C519-4671-8096-FB545209E84B}" vWet="2" dt="2023-03-20T15:04:04.443"/>
    <p1510:client id="{ED50BBBC-E7A3-60E6-3389-1FB1D5D77AC3}" v="11" dt="2023-03-20T15:32:07.326"/>
    <p1510:client id="{FBC7CD18-75C7-1C04-1AD7-51F7FC002B89}" v="106" dt="2023-03-20T14:34:30.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14" autoAdjust="0"/>
  </p:normalViewPr>
  <p:slideViewPr>
    <p:cSldViewPr snapToGrid="0">
      <p:cViewPr varScale="1">
        <p:scale>
          <a:sx n="53" d="100"/>
          <a:sy n="53" d="100"/>
        </p:scale>
        <p:origin x="18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A4EBE-ED2F-48E3-9D55-3141A7848C1C}"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endParaRPr lang="en-US"/>
        </a:p>
      </dgm:t>
    </dgm:pt>
    <dgm:pt modelId="{86D2D507-7F6F-4AF4-ABD9-F74D94FB8C98}">
      <dgm:prSet phldrT="[Text]" phldr="0"/>
      <dgm:spPr/>
      <dgm:t>
        <a:bodyPr/>
        <a:lstStyle/>
        <a:p>
          <a:pPr algn="ctr" rtl="0"/>
          <a:r>
            <a:rPr lang="en-US">
              <a:latin typeface="Century Gothic"/>
            </a:rPr>
            <a:t>Snow on/off maps</a:t>
          </a:r>
        </a:p>
      </dgm:t>
    </dgm:pt>
    <dgm:pt modelId="{0C18F3BA-0C4B-4871-88AA-99DBE843FDB9}" type="parTrans" cxnId="{39786917-561D-4128-BA34-A34A036C24B6}">
      <dgm:prSet/>
      <dgm:spPr/>
      <dgm:t>
        <a:bodyPr/>
        <a:lstStyle/>
        <a:p>
          <a:endParaRPr lang="en-US"/>
        </a:p>
      </dgm:t>
    </dgm:pt>
    <dgm:pt modelId="{1388D8B6-BBEC-4E33-8994-DB7627725F0A}" type="sibTrans" cxnId="{39786917-561D-4128-BA34-A34A036C24B6}">
      <dgm:prSet/>
      <dgm:spPr/>
      <dgm:t>
        <a:bodyPr/>
        <a:lstStyle/>
        <a:p>
          <a:endParaRPr lang="en-US"/>
        </a:p>
      </dgm:t>
    </dgm:pt>
    <dgm:pt modelId="{99663672-F444-4D56-AA5B-D17165608F51}">
      <dgm:prSet phldr="0"/>
      <dgm:spPr>
        <a:solidFill>
          <a:srgbClr val="5372B3"/>
        </a:solidFill>
      </dgm:spPr>
      <dgm:t>
        <a:bodyPr/>
        <a:lstStyle/>
        <a:p>
          <a:pPr algn="l" rtl="0"/>
          <a:r>
            <a:rPr lang="en-US">
              <a:latin typeface="Century Gothic"/>
            </a:rPr>
            <a:t>     Depict snow trends using end products</a:t>
          </a:r>
        </a:p>
      </dgm:t>
    </dgm:pt>
    <dgm:pt modelId="{5DB92810-1633-4A7E-860F-42C904BEC200}" type="parTrans" cxnId="{FB408E9A-FF6E-4C82-8006-4C1D9C51ABFB}">
      <dgm:prSet/>
      <dgm:spPr/>
      <dgm:t>
        <a:bodyPr/>
        <a:lstStyle/>
        <a:p>
          <a:endParaRPr lang="en-US"/>
        </a:p>
      </dgm:t>
    </dgm:pt>
    <dgm:pt modelId="{46D47534-12BD-4327-B233-DC3DAD7897EE}" type="sibTrans" cxnId="{FB408E9A-FF6E-4C82-8006-4C1D9C51ABFB}">
      <dgm:prSet/>
      <dgm:spPr/>
      <dgm:t>
        <a:bodyPr/>
        <a:lstStyle/>
        <a:p>
          <a:endParaRPr lang="en-US"/>
        </a:p>
      </dgm:t>
    </dgm:pt>
    <dgm:pt modelId="{5C6C603A-5887-4610-97AE-CE9045FF84D0}">
      <dgm:prSet phldr="0"/>
      <dgm:spPr/>
      <dgm:t>
        <a:bodyPr/>
        <a:lstStyle/>
        <a:p>
          <a:pPr algn="ctr" rtl="0"/>
          <a:r>
            <a:rPr lang="en-US">
              <a:latin typeface="Century Gothic"/>
            </a:rPr>
            <a:t>Time series analysis</a:t>
          </a:r>
        </a:p>
      </dgm:t>
    </dgm:pt>
    <dgm:pt modelId="{DD2913AA-EAA8-4B2C-B16F-10151DAFBF52}" type="parTrans" cxnId="{F27596EB-F939-471C-8193-C882FC6044BB}">
      <dgm:prSet/>
      <dgm:spPr/>
      <dgm:t>
        <a:bodyPr/>
        <a:lstStyle/>
        <a:p>
          <a:endParaRPr lang="en-US"/>
        </a:p>
      </dgm:t>
    </dgm:pt>
    <dgm:pt modelId="{6EA51CD2-9FE1-4DC0-8874-6BB9DC15BB71}" type="sibTrans" cxnId="{F27596EB-F939-471C-8193-C882FC6044BB}">
      <dgm:prSet/>
      <dgm:spPr/>
      <dgm:t>
        <a:bodyPr/>
        <a:lstStyle/>
        <a:p>
          <a:endParaRPr lang="en-US"/>
        </a:p>
      </dgm:t>
    </dgm:pt>
    <dgm:pt modelId="{D034553B-755F-43F6-B826-153E32237D7D}">
      <dgm:prSet phldr="0"/>
      <dgm:spPr/>
      <dgm:t>
        <a:bodyPr/>
        <a:lstStyle/>
        <a:p>
          <a:pPr algn="ctr" rtl="0"/>
          <a:r>
            <a:rPr lang="en-US">
              <a:latin typeface="Century Gothic"/>
            </a:rPr>
            <a:t>Snow variability maps</a:t>
          </a:r>
        </a:p>
      </dgm:t>
    </dgm:pt>
    <dgm:pt modelId="{9CE75A30-C46F-4AC0-B5C8-1CEE74854898}" type="parTrans" cxnId="{AD9071D7-07C2-4F1C-8348-A9F8D24B1752}">
      <dgm:prSet/>
      <dgm:spPr/>
      <dgm:t>
        <a:bodyPr/>
        <a:lstStyle/>
        <a:p>
          <a:endParaRPr lang="en-US"/>
        </a:p>
      </dgm:t>
    </dgm:pt>
    <dgm:pt modelId="{0E8718D2-6DD0-4A5C-9199-445E95B34D10}" type="sibTrans" cxnId="{AD9071D7-07C2-4F1C-8348-A9F8D24B1752}">
      <dgm:prSet/>
      <dgm:spPr/>
      <dgm:t>
        <a:bodyPr/>
        <a:lstStyle/>
        <a:p>
          <a:endParaRPr lang="en-US"/>
        </a:p>
      </dgm:t>
    </dgm:pt>
    <dgm:pt modelId="{2E14EB01-65A1-4F09-8A38-2BC17EC8C332}">
      <dgm:prSet phldr="0"/>
      <dgm:spPr>
        <a:solidFill>
          <a:srgbClr val="5372B3"/>
        </a:solidFill>
      </dgm:spPr>
      <dgm:t>
        <a:bodyPr/>
        <a:lstStyle/>
        <a:p>
          <a:pPr algn="l" rtl="0"/>
          <a:r>
            <a:rPr lang="en-US">
              <a:latin typeface="Calibri Light" panose="020F0302020204030204"/>
            </a:rPr>
            <a:t>   </a:t>
          </a:r>
          <a:r>
            <a:rPr lang="en-US">
              <a:latin typeface="Calibri Light"/>
              <a:cs typeface="Calibri Light"/>
            </a:rPr>
            <a:t>        </a:t>
          </a:r>
          <a:r>
            <a:rPr lang="en-US">
              <a:latin typeface="Century Gothic"/>
            </a:rPr>
            <a:t> Evaluate historic snow variables</a:t>
          </a:r>
        </a:p>
      </dgm:t>
    </dgm:pt>
    <dgm:pt modelId="{5749A082-1C07-423C-98BB-A5EDB1D5C158}" type="parTrans" cxnId="{93B04AE4-774F-4347-AE7D-1035DB2BA868}">
      <dgm:prSet/>
      <dgm:spPr/>
      <dgm:t>
        <a:bodyPr/>
        <a:lstStyle/>
        <a:p>
          <a:endParaRPr lang="en-US"/>
        </a:p>
      </dgm:t>
    </dgm:pt>
    <dgm:pt modelId="{4CF1F988-D9EB-41FF-95CB-93EDC68FE751}" type="sibTrans" cxnId="{93B04AE4-774F-4347-AE7D-1035DB2BA868}">
      <dgm:prSet/>
      <dgm:spPr/>
      <dgm:t>
        <a:bodyPr/>
        <a:lstStyle/>
        <a:p>
          <a:endParaRPr lang="en-US"/>
        </a:p>
      </dgm:t>
    </dgm:pt>
    <dgm:pt modelId="{B4C0E2DC-6E64-42C9-949A-4AAB7535FD7D}">
      <dgm:prSet phldr="0"/>
      <dgm:spPr/>
      <dgm:t>
        <a:bodyPr/>
        <a:lstStyle/>
        <a:p>
          <a:pPr algn="ctr" rtl="0"/>
          <a:r>
            <a:rPr lang="en-US">
              <a:latin typeface="Century Gothic"/>
            </a:rPr>
            <a:t>Snow cover fraction</a:t>
          </a:r>
        </a:p>
      </dgm:t>
    </dgm:pt>
    <dgm:pt modelId="{F2262C39-CD40-4393-B70C-C8FC0993F132}" type="parTrans" cxnId="{859AE15F-FE81-41B2-A71A-466FCA08F5B8}">
      <dgm:prSet/>
      <dgm:spPr/>
      <dgm:t>
        <a:bodyPr/>
        <a:lstStyle/>
        <a:p>
          <a:endParaRPr lang="en-US"/>
        </a:p>
      </dgm:t>
    </dgm:pt>
    <dgm:pt modelId="{3E02E4CC-D0AD-43E4-ACE0-AC35C06A277C}" type="sibTrans" cxnId="{859AE15F-FE81-41B2-A71A-466FCA08F5B8}">
      <dgm:prSet/>
      <dgm:spPr/>
      <dgm:t>
        <a:bodyPr/>
        <a:lstStyle/>
        <a:p>
          <a:endParaRPr lang="en-US"/>
        </a:p>
      </dgm:t>
    </dgm:pt>
    <dgm:pt modelId="{B84E4DBC-1287-4371-8876-4BB457355895}">
      <dgm:prSet phldr="0"/>
      <dgm:spPr/>
      <dgm:t>
        <a:bodyPr/>
        <a:lstStyle/>
        <a:p>
          <a:pPr algn="ctr" rtl="0"/>
          <a:r>
            <a:rPr lang="en-US">
              <a:latin typeface="Century Gothic"/>
            </a:rPr>
            <a:t>Snow depth</a:t>
          </a:r>
        </a:p>
      </dgm:t>
    </dgm:pt>
    <dgm:pt modelId="{64124E78-508E-4EB4-B710-528D5B238274}" type="parTrans" cxnId="{984DCFEA-23BF-45BF-A757-9B0359367869}">
      <dgm:prSet/>
      <dgm:spPr/>
      <dgm:t>
        <a:bodyPr/>
        <a:lstStyle/>
        <a:p>
          <a:endParaRPr lang="en-US"/>
        </a:p>
      </dgm:t>
    </dgm:pt>
    <dgm:pt modelId="{49A46839-B2F3-4028-954D-F6CA7C867681}" type="sibTrans" cxnId="{984DCFEA-23BF-45BF-A757-9B0359367869}">
      <dgm:prSet/>
      <dgm:spPr/>
      <dgm:t>
        <a:bodyPr/>
        <a:lstStyle/>
        <a:p>
          <a:endParaRPr lang="en-US"/>
        </a:p>
      </dgm:t>
    </dgm:pt>
    <dgm:pt modelId="{9F4EB8EC-6D33-483B-9912-87C6F39D3E9C}" type="pres">
      <dgm:prSet presAssocID="{34CA4EBE-ED2F-48E3-9D55-3141A7848C1C}" presName="Name0" presStyleCnt="0">
        <dgm:presLayoutVars>
          <dgm:dir/>
          <dgm:animLvl val="lvl"/>
          <dgm:resizeHandles val="exact"/>
        </dgm:presLayoutVars>
      </dgm:prSet>
      <dgm:spPr/>
    </dgm:pt>
    <dgm:pt modelId="{459D6F02-75B0-4937-86C3-A274FF0FC401}" type="pres">
      <dgm:prSet presAssocID="{99663672-F444-4D56-AA5B-D17165608F51}" presName="boxAndChildren" presStyleCnt="0"/>
      <dgm:spPr/>
    </dgm:pt>
    <dgm:pt modelId="{17B7628A-9482-4C3B-A811-1592E9CD28E9}" type="pres">
      <dgm:prSet presAssocID="{99663672-F444-4D56-AA5B-D17165608F51}" presName="parentTextBox" presStyleLbl="node1" presStyleIdx="0" presStyleCnt="2"/>
      <dgm:spPr/>
    </dgm:pt>
    <dgm:pt modelId="{E63824B0-3AFB-4C16-9ECF-0442BB226E20}" type="pres">
      <dgm:prSet presAssocID="{99663672-F444-4D56-AA5B-D17165608F51}" presName="entireBox" presStyleLbl="node1" presStyleIdx="0" presStyleCnt="2"/>
      <dgm:spPr/>
    </dgm:pt>
    <dgm:pt modelId="{80361D21-93B9-4484-A5C3-914D3F8A0712}" type="pres">
      <dgm:prSet presAssocID="{99663672-F444-4D56-AA5B-D17165608F51}" presName="descendantBox" presStyleCnt="0"/>
      <dgm:spPr/>
    </dgm:pt>
    <dgm:pt modelId="{B3B1B219-4359-4C9E-A98D-2E73997E6BA7}" type="pres">
      <dgm:prSet presAssocID="{5C6C603A-5887-4610-97AE-CE9045FF84D0}" presName="childTextBox" presStyleLbl="fgAccFollowNode1" presStyleIdx="0" presStyleCnt="5">
        <dgm:presLayoutVars>
          <dgm:bulletEnabled val="1"/>
        </dgm:presLayoutVars>
      </dgm:prSet>
      <dgm:spPr/>
    </dgm:pt>
    <dgm:pt modelId="{D0F88797-4BC9-4F55-AAC1-4078542A4857}" type="pres">
      <dgm:prSet presAssocID="{D034553B-755F-43F6-B826-153E32237D7D}" presName="childTextBox" presStyleLbl="fgAccFollowNode1" presStyleIdx="1" presStyleCnt="5">
        <dgm:presLayoutVars>
          <dgm:bulletEnabled val="1"/>
        </dgm:presLayoutVars>
      </dgm:prSet>
      <dgm:spPr/>
    </dgm:pt>
    <dgm:pt modelId="{AED778E8-5F1D-451C-BCF1-30CCA2476F56}" type="pres">
      <dgm:prSet presAssocID="{86D2D507-7F6F-4AF4-ABD9-F74D94FB8C98}" presName="childTextBox" presStyleLbl="fgAccFollowNode1" presStyleIdx="2" presStyleCnt="5">
        <dgm:presLayoutVars>
          <dgm:bulletEnabled val="1"/>
        </dgm:presLayoutVars>
      </dgm:prSet>
      <dgm:spPr/>
    </dgm:pt>
    <dgm:pt modelId="{0DB39054-4586-4495-8C93-5CCA717FCAC6}" type="pres">
      <dgm:prSet presAssocID="{4CF1F988-D9EB-41FF-95CB-93EDC68FE751}" presName="sp" presStyleCnt="0"/>
      <dgm:spPr/>
    </dgm:pt>
    <dgm:pt modelId="{5693B9A0-6CD1-41F1-8502-EBF5735F1F5A}" type="pres">
      <dgm:prSet presAssocID="{2E14EB01-65A1-4F09-8A38-2BC17EC8C332}" presName="arrowAndChildren" presStyleCnt="0"/>
      <dgm:spPr/>
    </dgm:pt>
    <dgm:pt modelId="{07F07F53-6779-458D-87A6-030FD5A7B7DB}" type="pres">
      <dgm:prSet presAssocID="{2E14EB01-65A1-4F09-8A38-2BC17EC8C332}" presName="parentTextArrow" presStyleLbl="node1" presStyleIdx="0" presStyleCnt="2"/>
      <dgm:spPr/>
    </dgm:pt>
    <dgm:pt modelId="{53C19C11-2C36-4C7C-9557-5C4D3DA585EF}" type="pres">
      <dgm:prSet presAssocID="{2E14EB01-65A1-4F09-8A38-2BC17EC8C332}" presName="arrow" presStyleLbl="node1" presStyleIdx="1" presStyleCnt="2"/>
      <dgm:spPr/>
    </dgm:pt>
    <dgm:pt modelId="{F6C0FF98-EBA6-401C-8405-48A0443A656C}" type="pres">
      <dgm:prSet presAssocID="{2E14EB01-65A1-4F09-8A38-2BC17EC8C332}" presName="descendantArrow" presStyleCnt="0"/>
      <dgm:spPr/>
    </dgm:pt>
    <dgm:pt modelId="{BB46DDB0-A11E-4A79-81F3-775F26958D58}" type="pres">
      <dgm:prSet presAssocID="{B4C0E2DC-6E64-42C9-949A-4AAB7535FD7D}" presName="childTextArrow" presStyleLbl="fgAccFollowNode1" presStyleIdx="3" presStyleCnt="5">
        <dgm:presLayoutVars>
          <dgm:bulletEnabled val="1"/>
        </dgm:presLayoutVars>
      </dgm:prSet>
      <dgm:spPr/>
    </dgm:pt>
    <dgm:pt modelId="{CC58869B-58AE-44B7-9FCE-E566FAEEAC96}" type="pres">
      <dgm:prSet presAssocID="{B84E4DBC-1287-4371-8876-4BB457355895}" presName="childTextArrow" presStyleLbl="fgAccFollowNode1" presStyleIdx="4" presStyleCnt="5">
        <dgm:presLayoutVars>
          <dgm:bulletEnabled val="1"/>
        </dgm:presLayoutVars>
      </dgm:prSet>
      <dgm:spPr/>
    </dgm:pt>
  </dgm:ptLst>
  <dgm:cxnLst>
    <dgm:cxn modelId="{A6B4F504-2637-477E-A47C-94DD4428E01D}" type="presOf" srcId="{B4C0E2DC-6E64-42C9-949A-4AAB7535FD7D}" destId="{BB46DDB0-A11E-4A79-81F3-775F26958D58}" srcOrd="0" destOrd="0" presId="urn:microsoft.com/office/officeart/2005/8/layout/process4"/>
    <dgm:cxn modelId="{39786917-561D-4128-BA34-A34A036C24B6}" srcId="{99663672-F444-4D56-AA5B-D17165608F51}" destId="{86D2D507-7F6F-4AF4-ABD9-F74D94FB8C98}" srcOrd="2" destOrd="0" parTransId="{0C18F3BA-0C4B-4871-88AA-99DBE843FDB9}" sibTransId="{1388D8B6-BBEC-4E33-8994-DB7627725F0A}"/>
    <dgm:cxn modelId="{DFE44138-85D2-4176-98C3-DF6EB61ACBC0}" type="presOf" srcId="{2E14EB01-65A1-4F09-8A38-2BC17EC8C332}" destId="{53C19C11-2C36-4C7C-9557-5C4D3DA585EF}" srcOrd="1" destOrd="0" presId="urn:microsoft.com/office/officeart/2005/8/layout/process4"/>
    <dgm:cxn modelId="{8D94C83E-D8D9-4248-ACAF-14F465EB5677}" type="presOf" srcId="{5C6C603A-5887-4610-97AE-CE9045FF84D0}" destId="{B3B1B219-4359-4C9E-A98D-2E73997E6BA7}" srcOrd="0" destOrd="0" presId="urn:microsoft.com/office/officeart/2005/8/layout/process4"/>
    <dgm:cxn modelId="{859AE15F-FE81-41B2-A71A-466FCA08F5B8}" srcId="{2E14EB01-65A1-4F09-8A38-2BC17EC8C332}" destId="{B4C0E2DC-6E64-42C9-949A-4AAB7535FD7D}" srcOrd="0" destOrd="0" parTransId="{F2262C39-CD40-4393-B70C-C8FC0993F132}" sibTransId="{3E02E4CC-D0AD-43E4-ACE0-AC35C06A277C}"/>
    <dgm:cxn modelId="{E1699648-125A-4B0E-93ED-F9D48916682E}" type="presOf" srcId="{34CA4EBE-ED2F-48E3-9D55-3141A7848C1C}" destId="{9F4EB8EC-6D33-483B-9912-87C6F39D3E9C}" srcOrd="0" destOrd="0" presId="urn:microsoft.com/office/officeart/2005/8/layout/process4"/>
    <dgm:cxn modelId="{8AE42A6A-5976-42C1-ADAE-385F1BFD8151}" type="presOf" srcId="{99663672-F444-4D56-AA5B-D17165608F51}" destId="{17B7628A-9482-4C3B-A811-1592E9CD28E9}" srcOrd="0" destOrd="0" presId="urn:microsoft.com/office/officeart/2005/8/layout/process4"/>
    <dgm:cxn modelId="{6995B06C-8542-4318-865E-9FA02785092C}" type="presOf" srcId="{86D2D507-7F6F-4AF4-ABD9-F74D94FB8C98}" destId="{AED778E8-5F1D-451C-BCF1-30CCA2476F56}" srcOrd="0" destOrd="0" presId="urn:microsoft.com/office/officeart/2005/8/layout/process4"/>
    <dgm:cxn modelId="{56D48387-965C-4552-9531-3BE51D8761D0}" type="presOf" srcId="{2E14EB01-65A1-4F09-8A38-2BC17EC8C332}" destId="{07F07F53-6779-458D-87A6-030FD5A7B7DB}" srcOrd="0" destOrd="0" presId="urn:microsoft.com/office/officeart/2005/8/layout/process4"/>
    <dgm:cxn modelId="{FB408E9A-FF6E-4C82-8006-4C1D9C51ABFB}" srcId="{34CA4EBE-ED2F-48E3-9D55-3141A7848C1C}" destId="{99663672-F444-4D56-AA5B-D17165608F51}" srcOrd="1" destOrd="0" parTransId="{5DB92810-1633-4A7E-860F-42C904BEC200}" sibTransId="{46D47534-12BD-4327-B233-DC3DAD7897EE}"/>
    <dgm:cxn modelId="{FEA6CBBA-B305-409D-99BA-9D99BE393653}" type="presOf" srcId="{B84E4DBC-1287-4371-8876-4BB457355895}" destId="{CC58869B-58AE-44B7-9FCE-E566FAEEAC96}" srcOrd="0" destOrd="0" presId="urn:microsoft.com/office/officeart/2005/8/layout/process4"/>
    <dgm:cxn modelId="{BBF2E3BC-5AB8-46E4-8B89-E96C9D58515E}" type="presOf" srcId="{D034553B-755F-43F6-B826-153E32237D7D}" destId="{D0F88797-4BC9-4F55-AAC1-4078542A4857}" srcOrd="0" destOrd="0" presId="urn:microsoft.com/office/officeart/2005/8/layout/process4"/>
    <dgm:cxn modelId="{0300CDCD-906A-4DAA-9B80-36D5800505D0}" type="presOf" srcId="{99663672-F444-4D56-AA5B-D17165608F51}" destId="{E63824B0-3AFB-4C16-9ECF-0442BB226E20}" srcOrd="1" destOrd="0" presId="urn:microsoft.com/office/officeart/2005/8/layout/process4"/>
    <dgm:cxn modelId="{AD9071D7-07C2-4F1C-8348-A9F8D24B1752}" srcId="{99663672-F444-4D56-AA5B-D17165608F51}" destId="{D034553B-755F-43F6-B826-153E32237D7D}" srcOrd="1" destOrd="0" parTransId="{9CE75A30-C46F-4AC0-B5C8-1CEE74854898}" sibTransId="{0E8718D2-6DD0-4A5C-9199-445E95B34D10}"/>
    <dgm:cxn modelId="{93B04AE4-774F-4347-AE7D-1035DB2BA868}" srcId="{34CA4EBE-ED2F-48E3-9D55-3141A7848C1C}" destId="{2E14EB01-65A1-4F09-8A38-2BC17EC8C332}" srcOrd="0" destOrd="0" parTransId="{5749A082-1C07-423C-98BB-A5EDB1D5C158}" sibTransId="{4CF1F988-D9EB-41FF-95CB-93EDC68FE751}"/>
    <dgm:cxn modelId="{984DCFEA-23BF-45BF-A757-9B0359367869}" srcId="{2E14EB01-65A1-4F09-8A38-2BC17EC8C332}" destId="{B84E4DBC-1287-4371-8876-4BB457355895}" srcOrd="1" destOrd="0" parTransId="{64124E78-508E-4EB4-B710-528D5B238274}" sibTransId="{49A46839-B2F3-4028-954D-F6CA7C867681}"/>
    <dgm:cxn modelId="{F27596EB-F939-471C-8193-C882FC6044BB}" srcId="{99663672-F444-4D56-AA5B-D17165608F51}" destId="{5C6C603A-5887-4610-97AE-CE9045FF84D0}" srcOrd="0" destOrd="0" parTransId="{DD2913AA-EAA8-4B2C-B16F-10151DAFBF52}" sibTransId="{6EA51CD2-9FE1-4DC0-8874-6BB9DC15BB71}"/>
    <dgm:cxn modelId="{0F0717D3-167C-4403-BFE2-F909E6A35360}" type="presParOf" srcId="{9F4EB8EC-6D33-483B-9912-87C6F39D3E9C}" destId="{459D6F02-75B0-4937-86C3-A274FF0FC401}" srcOrd="0" destOrd="0" presId="urn:microsoft.com/office/officeart/2005/8/layout/process4"/>
    <dgm:cxn modelId="{7C957FA5-9B2F-439E-971B-9D1D23051B03}" type="presParOf" srcId="{459D6F02-75B0-4937-86C3-A274FF0FC401}" destId="{17B7628A-9482-4C3B-A811-1592E9CD28E9}" srcOrd="0" destOrd="0" presId="urn:microsoft.com/office/officeart/2005/8/layout/process4"/>
    <dgm:cxn modelId="{0587BAFB-BDB3-4F84-8836-618AC813D72A}" type="presParOf" srcId="{459D6F02-75B0-4937-86C3-A274FF0FC401}" destId="{E63824B0-3AFB-4C16-9ECF-0442BB226E20}" srcOrd="1" destOrd="0" presId="urn:microsoft.com/office/officeart/2005/8/layout/process4"/>
    <dgm:cxn modelId="{81100941-CB7B-4D94-BD2B-678A0D7375E9}" type="presParOf" srcId="{459D6F02-75B0-4937-86C3-A274FF0FC401}" destId="{80361D21-93B9-4484-A5C3-914D3F8A0712}" srcOrd="2" destOrd="0" presId="urn:microsoft.com/office/officeart/2005/8/layout/process4"/>
    <dgm:cxn modelId="{4DACD87C-ACF6-4A44-B221-5FCA36A1BB63}" type="presParOf" srcId="{80361D21-93B9-4484-A5C3-914D3F8A0712}" destId="{B3B1B219-4359-4C9E-A98D-2E73997E6BA7}" srcOrd="0" destOrd="0" presId="urn:microsoft.com/office/officeart/2005/8/layout/process4"/>
    <dgm:cxn modelId="{FF983950-84E3-4278-8B83-CC5C6A0FC3A9}" type="presParOf" srcId="{80361D21-93B9-4484-A5C3-914D3F8A0712}" destId="{D0F88797-4BC9-4F55-AAC1-4078542A4857}" srcOrd="1" destOrd="0" presId="urn:microsoft.com/office/officeart/2005/8/layout/process4"/>
    <dgm:cxn modelId="{6675AB50-9189-4626-9CC5-8FC8740499B8}" type="presParOf" srcId="{80361D21-93B9-4484-A5C3-914D3F8A0712}" destId="{AED778E8-5F1D-451C-BCF1-30CCA2476F56}" srcOrd="2" destOrd="0" presId="urn:microsoft.com/office/officeart/2005/8/layout/process4"/>
    <dgm:cxn modelId="{ED539AB1-E866-4C95-B2B7-B0F2C68BE5D1}" type="presParOf" srcId="{9F4EB8EC-6D33-483B-9912-87C6F39D3E9C}" destId="{0DB39054-4586-4495-8C93-5CCA717FCAC6}" srcOrd="1" destOrd="0" presId="urn:microsoft.com/office/officeart/2005/8/layout/process4"/>
    <dgm:cxn modelId="{A89374F9-78FE-4203-9A0B-20AABA091EFA}" type="presParOf" srcId="{9F4EB8EC-6D33-483B-9912-87C6F39D3E9C}" destId="{5693B9A0-6CD1-41F1-8502-EBF5735F1F5A}" srcOrd="2" destOrd="0" presId="urn:microsoft.com/office/officeart/2005/8/layout/process4"/>
    <dgm:cxn modelId="{AC7D1BD3-65B1-4C7A-AA2B-41BFB6FD432E}" type="presParOf" srcId="{5693B9A0-6CD1-41F1-8502-EBF5735F1F5A}" destId="{07F07F53-6779-458D-87A6-030FD5A7B7DB}" srcOrd="0" destOrd="0" presId="urn:microsoft.com/office/officeart/2005/8/layout/process4"/>
    <dgm:cxn modelId="{CFE72DF4-71A6-4D7E-B3A8-928063186E1E}" type="presParOf" srcId="{5693B9A0-6CD1-41F1-8502-EBF5735F1F5A}" destId="{53C19C11-2C36-4C7C-9557-5C4D3DA585EF}" srcOrd="1" destOrd="0" presId="urn:microsoft.com/office/officeart/2005/8/layout/process4"/>
    <dgm:cxn modelId="{B71B1901-E03E-48B3-96F5-89D0723C720F}" type="presParOf" srcId="{5693B9A0-6CD1-41F1-8502-EBF5735F1F5A}" destId="{F6C0FF98-EBA6-401C-8405-48A0443A656C}" srcOrd="2" destOrd="0" presId="urn:microsoft.com/office/officeart/2005/8/layout/process4"/>
    <dgm:cxn modelId="{DA93ED60-3FC1-4EF3-A43C-6F32D530F69E}" type="presParOf" srcId="{F6C0FF98-EBA6-401C-8405-48A0443A656C}" destId="{BB46DDB0-A11E-4A79-81F3-775F26958D58}" srcOrd="0" destOrd="0" presId="urn:microsoft.com/office/officeart/2005/8/layout/process4"/>
    <dgm:cxn modelId="{D928859F-DC29-46D7-98A1-D997A3235E6A}" type="presParOf" srcId="{F6C0FF98-EBA6-401C-8405-48A0443A656C}" destId="{CC58869B-58AE-44B7-9FCE-E566FAEEAC96}"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2ECC11-E19F-436D-BEDD-F9D010BFFC3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C9B47E6-EFB4-4833-AFCF-023F5B317D9F}">
      <dgm:prSet phldrT="[Text]" phldr="0" custT="1"/>
      <dgm:spPr>
        <a:solidFill>
          <a:schemeClr val="accent4">
            <a:lumMod val="60000"/>
            <a:lumOff val="40000"/>
          </a:schemeClr>
        </a:solidFill>
      </dgm:spPr>
      <dgm:t>
        <a:bodyPr/>
        <a:lstStyle/>
        <a:p>
          <a:r>
            <a:rPr lang="en-US" sz="2200">
              <a:solidFill>
                <a:schemeClr val="tx1">
                  <a:lumMod val="75000"/>
                  <a:lumOff val="25000"/>
                </a:schemeClr>
              </a:solidFill>
              <a:latin typeface="Century Gothic"/>
            </a:rPr>
            <a:t>Bit-Mask</a:t>
          </a:r>
        </a:p>
      </dgm:t>
    </dgm:pt>
    <dgm:pt modelId="{D5B7A132-34AE-448A-989C-856525D99361}" type="parTrans" cxnId="{39186B5D-A37F-4C5E-A3BA-FE5165750CF4}">
      <dgm:prSet/>
      <dgm:spPr/>
      <dgm:t>
        <a:bodyPr/>
        <a:lstStyle/>
        <a:p>
          <a:endParaRPr lang="en-US"/>
        </a:p>
      </dgm:t>
    </dgm:pt>
    <dgm:pt modelId="{7E024001-AF41-408D-A573-881E8472D786}" type="sibTrans" cxnId="{39186B5D-A37F-4C5E-A3BA-FE5165750CF4}">
      <dgm:prSet/>
      <dgm:spPr/>
      <dgm:t>
        <a:bodyPr/>
        <a:lstStyle/>
        <a:p>
          <a:endParaRPr lang="en-US"/>
        </a:p>
      </dgm:t>
    </dgm:pt>
    <dgm:pt modelId="{38D6A11B-37A5-4C8E-A16F-F7F4C22BFC46}">
      <dgm:prSet phldrT="[Text]" phldr="0" custT="1"/>
      <dgm:spPr>
        <a:solidFill>
          <a:schemeClr val="accent4">
            <a:lumMod val="40000"/>
            <a:lumOff val="60000"/>
          </a:schemeClr>
        </a:solidFill>
      </dgm:spPr>
      <dgm:t>
        <a:bodyPr/>
        <a:lstStyle/>
        <a:p>
          <a:pPr rtl="0"/>
          <a:r>
            <a:rPr lang="en-US" sz="2200">
              <a:solidFill>
                <a:schemeClr val="tx1">
                  <a:lumMod val="75000"/>
                  <a:lumOff val="25000"/>
                </a:schemeClr>
              </a:solidFill>
              <a:latin typeface="Century Gothic"/>
            </a:rPr>
            <a:t>Change Detection</a:t>
          </a:r>
        </a:p>
      </dgm:t>
    </dgm:pt>
    <dgm:pt modelId="{C80DDA65-E4B7-45CF-B26D-8DDCA105C9B6}" type="parTrans" cxnId="{851B99FE-65C1-4AA7-BCF8-5B800C5FC11B}">
      <dgm:prSet/>
      <dgm:spPr/>
      <dgm:t>
        <a:bodyPr/>
        <a:lstStyle/>
        <a:p>
          <a:endParaRPr lang="en-US"/>
        </a:p>
      </dgm:t>
    </dgm:pt>
    <dgm:pt modelId="{C2A60671-BD3D-40F8-878D-1EE9E87863CC}" type="sibTrans" cxnId="{851B99FE-65C1-4AA7-BCF8-5B800C5FC11B}">
      <dgm:prSet/>
      <dgm:spPr/>
      <dgm:t>
        <a:bodyPr/>
        <a:lstStyle/>
        <a:p>
          <a:endParaRPr lang="en-US"/>
        </a:p>
      </dgm:t>
    </dgm:pt>
    <dgm:pt modelId="{1C3E5E1C-F6BF-4F7E-9F8E-FBD915199929}">
      <dgm:prSet phldrT="[Text]" custT="1"/>
      <dgm:spPr>
        <a:solidFill>
          <a:schemeClr val="accent4">
            <a:lumMod val="20000"/>
            <a:lumOff val="80000"/>
          </a:schemeClr>
        </a:solidFill>
      </dgm:spPr>
      <dgm:t>
        <a:bodyPr/>
        <a:lstStyle/>
        <a:p>
          <a:r>
            <a:rPr lang="en-US" sz="2200">
              <a:solidFill>
                <a:schemeClr val="tx1">
                  <a:lumMod val="75000"/>
                  <a:lumOff val="25000"/>
                </a:schemeClr>
              </a:solidFill>
              <a:latin typeface="Century Gothic"/>
            </a:rPr>
            <a:t>Map</a:t>
          </a:r>
        </a:p>
      </dgm:t>
    </dgm:pt>
    <dgm:pt modelId="{7E723E18-84BA-488A-9269-B479E6CEA3E0}" type="parTrans" cxnId="{C25D59A8-F34F-4DFD-8FB1-ED1FD546BDB3}">
      <dgm:prSet/>
      <dgm:spPr/>
      <dgm:t>
        <a:bodyPr/>
        <a:lstStyle/>
        <a:p>
          <a:endParaRPr lang="en-US"/>
        </a:p>
      </dgm:t>
    </dgm:pt>
    <dgm:pt modelId="{F8CB46B5-4B69-408A-8CF2-662093359EF4}" type="sibTrans" cxnId="{C25D59A8-F34F-4DFD-8FB1-ED1FD546BDB3}">
      <dgm:prSet/>
      <dgm:spPr/>
      <dgm:t>
        <a:bodyPr/>
        <a:lstStyle/>
        <a:p>
          <a:endParaRPr lang="en-US"/>
        </a:p>
      </dgm:t>
    </dgm:pt>
    <dgm:pt modelId="{31C57A34-D930-4B65-9C80-81679AD1FA4E}">
      <dgm:prSet phldrT="[Text]" custT="1"/>
      <dgm:spPr/>
      <dgm:t>
        <a:bodyPr/>
        <a:lstStyle/>
        <a:p>
          <a:pPr rtl="0"/>
          <a:r>
            <a:rPr lang="en-US" sz="2200">
              <a:solidFill>
                <a:schemeClr val="tx1">
                  <a:lumMod val="75000"/>
                  <a:lumOff val="25000"/>
                </a:schemeClr>
              </a:solidFill>
              <a:latin typeface="Century Gothic"/>
            </a:rPr>
            <a:t> Change Frequency</a:t>
          </a:r>
        </a:p>
      </dgm:t>
    </dgm:pt>
    <dgm:pt modelId="{EC5A36DF-4576-4730-8E7C-A3839C0D484A}" type="parTrans" cxnId="{55EA0380-D6AC-4B66-898A-E332B9779665}">
      <dgm:prSet/>
      <dgm:spPr/>
      <dgm:t>
        <a:bodyPr/>
        <a:lstStyle/>
        <a:p>
          <a:endParaRPr lang="en-US"/>
        </a:p>
      </dgm:t>
    </dgm:pt>
    <dgm:pt modelId="{D4A71DD3-65B6-4713-BD28-02A5440DFBE1}" type="sibTrans" cxnId="{55EA0380-D6AC-4B66-898A-E332B9779665}">
      <dgm:prSet/>
      <dgm:spPr/>
      <dgm:t>
        <a:bodyPr/>
        <a:lstStyle/>
        <a:p>
          <a:endParaRPr lang="en-US"/>
        </a:p>
      </dgm:t>
    </dgm:pt>
    <dgm:pt modelId="{7AFF0E9C-1E98-493D-B9D3-74E1E04316D1}">
      <dgm:prSet custT="1"/>
      <dgm:spPr/>
      <dgm:t>
        <a:bodyPr/>
        <a:lstStyle/>
        <a:p>
          <a:pPr rtl="0"/>
          <a:r>
            <a:rPr lang="en-US" sz="2200">
              <a:solidFill>
                <a:schemeClr val="tx1">
                  <a:lumMod val="75000"/>
                  <a:lumOff val="25000"/>
                </a:schemeClr>
              </a:solidFill>
              <a:latin typeface="Century Gothic"/>
            </a:rPr>
            <a:t> Reclassify Snow Cover Values</a:t>
          </a:r>
        </a:p>
      </dgm:t>
    </dgm:pt>
    <dgm:pt modelId="{FCD9DBD2-8AC9-4FBB-A622-1EC98CE8F26A}" type="parTrans" cxnId="{FE28336A-60A7-4941-9CA3-EA74E74E8E62}">
      <dgm:prSet/>
      <dgm:spPr/>
      <dgm:t>
        <a:bodyPr/>
        <a:lstStyle/>
        <a:p>
          <a:endParaRPr lang="en-US"/>
        </a:p>
      </dgm:t>
    </dgm:pt>
    <dgm:pt modelId="{91660F8E-B28B-4251-9DA3-0F94B4D7F08D}" type="sibTrans" cxnId="{FE28336A-60A7-4941-9CA3-EA74E74E8E62}">
      <dgm:prSet/>
      <dgm:spPr/>
      <dgm:t>
        <a:bodyPr/>
        <a:lstStyle/>
        <a:p>
          <a:endParaRPr lang="en-US"/>
        </a:p>
      </dgm:t>
    </dgm:pt>
    <dgm:pt modelId="{0DA62DD2-E237-4AFE-BC78-5BE753D59B66}">
      <dgm:prSet phldr="0" custT="1"/>
      <dgm:spPr/>
      <dgm:t>
        <a:bodyPr/>
        <a:lstStyle/>
        <a:p>
          <a:pPr rtl="0"/>
          <a:r>
            <a:rPr lang="en-US" sz="2200">
              <a:solidFill>
                <a:schemeClr val="tx1">
                  <a:lumMod val="75000"/>
                  <a:lumOff val="25000"/>
                </a:schemeClr>
              </a:solidFill>
              <a:latin typeface="Century Gothic"/>
            </a:rPr>
            <a:t> Pixel Change Between Snow Off and Snow On</a:t>
          </a:r>
        </a:p>
      </dgm:t>
    </dgm:pt>
    <dgm:pt modelId="{05803069-49F7-44F1-A569-947683B8D722}" type="parTrans" cxnId="{CDDECDCA-1F37-45C3-A977-3BA13AC88A6D}">
      <dgm:prSet/>
      <dgm:spPr/>
      <dgm:t>
        <a:bodyPr/>
        <a:lstStyle/>
        <a:p>
          <a:endParaRPr lang="en-US"/>
        </a:p>
      </dgm:t>
    </dgm:pt>
    <dgm:pt modelId="{EFEAA781-5960-4B1D-A742-4AC0E49CCFA6}" type="sibTrans" cxnId="{CDDECDCA-1F37-45C3-A977-3BA13AC88A6D}">
      <dgm:prSet/>
      <dgm:spPr/>
      <dgm:t>
        <a:bodyPr/>
        <a:lstStyle/>
        <a:p>
          <a:endParaRPr lang="en-US"/>
        </a:p>
      </dgm:t>
    </dgm:pt>
    <dgm:pt modelId="{AEFA628E-3D06-43CD-B162-A06C3028CC32}">
      <dgm:prSet custT="1"/>
      <dgm:spPr/>
      <dgm:t>
        <a:bodyPr/>
        <a:lstStyle/>
        <a:p>
          <a:pPr rtl="0"/>
          <a:r>
            <a:rPr lang="en-US" sz="2200">
              <a:solidFill>
                <a:schemeClr val="tx1">
                  <a:lumMod val="75000"/>
                  <a:lumOff val="25000"/>
                </a:schemeClr>
              </a:solidFill>
              <a:latin typeface="Century Gothic"/>
            </a:rPr>
            <a:t> First and Last Day of Snow</a:t>
          </a:r>
        </a:p>
      </dgm:t>
    </dgm:pt>
    <dgm:pt modelId="{D78DD80A-F74B-4E43-BCF8-CFC28290C889}" type="parTrans" cxnId="{B84C547C-D8EB-4200-BAC9-C6C2F37A60C1}">
      <dgm:prSet/>
      <dgm:spPr/>
      <dgm:t>
        <a:bodyPr/>
        <a:lstStyle/>
        <a:p>
          <a:endParaRPr lang="en-US"/>
        </a:p>
      </dgm:t>
    </dgm:pt>
    <dgm:pt modelId="{B3935DFB-AEE6-4071-9C9B-4E9D9733CA27}" type="sibTrans" cxnId="{B84C547C-D8EB-4200-BAC9-C6C2F37A60C1}">
      <dgm:prSet/>
      <dgm:spPr/>
      <dgm:t>
        <a:bodyPr/>
        <a:lstStyle/>
        <a:p>
          <a:endParaRPr lang="en-US"/>
        </a:p>
      </dgm:t>
    </dgm:pt>
    <dgm:pt modelId="{ABCDCEDC-933B-4B39-93B0-C506E4C2DE88}">
      <dgm:prSet custT="1"/>
      <dgm:spPr/>
      <dgm:t>
        <a:bodyPr/>
        <a:lstStyle/>
        <a:p>
          <a:pPr rtl="0"/>
          <a:r>
            <a:rPr lang="en-US" sz="2200" b="0">
              <a:solidFill>
                <a:schemeClr val="tx1">
                  <a:lumMod val="75000"/>
                  <a:lumOff val="25000"/>
                </a:schemeClr>
              </a:solidFill>
              <a:latin typeface="Century Gothic"/>
              <a:cs typeface="Calibri Light"/>
            </a:rPr>
            <a:t> Snow Season Duration</a:t>
          </a:r>
        </a:p>
      </dgm:t>
    </dgm:pt>
    <dgm:pt modelId="{C4808A22-9EE3-4FCF-AE80-5659DAEBCC15}" type="parTrans" cxnId="{0AE95AB1-6141-4034-84E1-ACCE756EBE7D}">
      <dgm:prSet/>
      <dgm:spPr/>
      <dgm:t>
        <a:bodyPr/>
        <a:lstStyle/>
        <a:p>
          <a:endParaRPr lang="en-US"/>
        </a:p>
      </dgm:t>
    </dgm:pt>
    <dgm:pt modelId="{67AA7A61-C2EF-4E2D-8BA9-1BB826270685}" type="sibTrans" cxnId="{0AE95AB1-6141-4034-84E1-ACCE756EBE7D}">
      <dgm:prSet/>
      <dgm:spPr/>
      <dgm:t>
        <a:bodyPr/>
        <a:lstStyle/>
        <a:p>
          <a:endParaRPr lang="en-US"/>
        </a:p>
      </dgm:t>
    </dgm:pt>
    <dgm:pt modelId="{94264858-D645-4A82-8415-E0BBB65296A5}" type="pres">
      <dgm:prSet presAssocID="{C32ECC11-E19F-436D-BEDD-F9D010BFFC3C}" presName="linearFlow" presStyleCnt="0">
        <dgm:presLayoutVars>
          <dgm:dir/>
          <dgm:animLvl val="lvl"/>
          <dgm:resizeHandles val="exact"/>
        </dgm:presLayoutVars>
      </dgm:prSet>
      <dgm:spPr/>
    </dgm:pt>
    <dgm:pt modelId="{947B480A-AF0A-4F47-B439-C8A8067E39B7}" type="pres">
      <dgm:prSet presAssocID="{EC9B47E6-EFB4-4833-AFCF-023F5B317D9F}" presName="composite" presStyleCnt="0"/>
      <dgm:spPr/>
    </dgm:pt>
    <dgm:pt modelId="{AC291474-1556-4D67-9211-B680FD411092}" type="pres">
      <dgm:prSet presAssocID="{EC9B47E6-EFB4-4833-AFCF-023F5B317D9F}" presName="parentText" presStyleLbl="alignNode1" presStyleIdx="0" presStyleCnt="3">
        <dgm:presLayoutVars>
          <dgm:chMax val="1"/>
          <dgm:bulletEnabled val="1"/>
        </dgm:presLayoutVars>
      </dgm:prSet>
      <dgm:spPr/>
    </dgm:pt>
    <dgm:pt modelId="{86735396-CD63-4F07-A290-01A18E81A76A}" type="pres">
      <dgm:prSet presAssocID="{EC9B47E6-EFB4-4833-AFCF-023F5B317D9F}" presName="descendantText" presStyleLbl="alignAcc1" presStyleIdx="0" presStyleCnt="3">
        <dgm:presLayoutVars>
          <dgm:bulletEnabled val="1"/>
        </dgm:presLayoutVars>
      </dgm:prSet>
      <dgm:spPr/>
    </dgm:pt>
    <dgm:pt modelId="{A4BEF99A-1F2D-4A6E-8A56-C18AC5BF1892}" type="pres">
      <dgm:prSet presAssocID="{7E024001-AF41-408D-A573-881E8472D786}" presName="sp" presStyleCnt="0"/>
      <dgm:spPr/>
    </dgm:pt>
    <dgm:pt modelId="{E7F88FBC-F6F4-4D60-9D30-3A71AD471222}" type="pres">
      <dgm:prSet presAssocID="{38D6A11B-37A5-4C8E-A16F-F7F4C22BFC46}" presName="composite" presStyleCnt="0"/>
      <dgm:spPr/>
    </dgm:pt>
    <dgm:pt modelId="{1DD50DC0-0BA8-41BD-ABBB-5F13A3A9C64E}" type="pres">
      <dgm:prSet presAssocID="{38D6A11B-37A5-4C8E-A16F-F7F4C22BFC46}" presName="parentText" presStyleLbl="alignNode1" presStyleIdx="1" presStyleCnt="3" custScaleX="111976" custLinFactNeighborX="-10676" custLinFactNeighborY="934">
        <dgm:presLayoutVars>
          <dgm:chMax val="1"/>
          <dgm:bulletEnabled val="1"/>
        </dgm:presLayoutVars>
      </dgm:prSet>
      <dgm:spPr/>
    </dgm:pt>
    <dgm:pt modelId="{2E776B38-DA4C-49F4-BF6E-F9C3FE83C905}" type="pres">
      <dgm:prSet presAssocID="{38D6A11B-37A5-4C8E-A16F-F7F4C22BFC46}" presName="descendantText" presStyleLbl="alignAcc1" presStyleIdx="1" presStyleCnt="3" custLinFactNeighborX="5018" custLinFactNeighborY="7995">
        <dgm:presLayoutVars>
          <dgm:bulletEnabled val="1"/>
        </dgm:presLayoutVars>
      </dgm:prSet>
      <dgm:spPr/>
    </dgm:pt>
    <dgm:pt modelId="{1D10A8C2-4149-4874-919F-8DD8BA6DB78B}" type="pres">
      <dgm:prSet presAssocID="{C2A60671-BD3D-40F8-878D-1EE9E87863CC}" presName="sp" presStyleCnt="0"/>
      <dgm:spPr/>
    </dgm:pt>
    <dgm:pt modelId="{67E6AE09-1518-47BF-95F1-8D49BF9A94B5}" type="pres">
      <dgm:prSet presAssocID="{1C3E5E1C-F6BF-4F7E-9F8E-FBD915199929}" presName="composite" presStyleCnt="0"/>
      <dgm:spPr/>
    </dgm:pt>
    <dgm:pt modelId="{EF00FD55-2D12-465A-8E9B-3CBFD3B9967D}" type="pres">
      <dgm:prSet presAssocID="{1C3E5E1C-F6BF-4F7E-9F8E-FBD915199929}" presName="parentText" presStyleLbl="alignNode1" presStyleIdx="2" presStyleCnt="3">
        <dgm:presLayoutVars>
          <dgm:chMax val="1"/>
          <dgm:bulletEnabled val="1"/>
        </dgm:presLayoutVars>
      </dgm:prSet>
      <dgm:spPr/>
    </dgm:pt>
    <dgm:pt modelId="{BE4AE41F-30E0-4EB1-A74C-2ECC9BAAB801}" type="pres">
      <dgm:prSet presAssocID="{1C3E5E1C-F6BF-4F7E-9F8E-FBD915199929}" presName="descendantText" presStyleLbl="alignAcc1" presStyleIdx="2" presStyleCnt="3" custScaleY="125446">
        <dgm:presLayoutVars>
          <dgm:bulletEnabled val="1"/>
        </dgm:presLayoutVars>
      </dgm:prSet>
      <dgm:spPr/>
    </dgm:pt>
  </dgm:ptLst>
  <dgm:cxnLst>
    <dgm:cxn modelId="{45EB651B-0671-4C44-8523-A6FC566579E5}" type="presOf" srcId="{EC9B47E6-EFB4-4833-AFCF-023F5B317D9F}" destId="{AC291474-1556-4D67-9211-B680FD411092}" srcOrd="0" destOrd="0" presId="urn:microsoft.com/office/officeart/2005/8/layout/chevron2"/>
    <dgm:cxn modelId="{07400027-2F59-4AA6-B805-7BDED2F8487E}" type="presOf" srcId="{1C3E5E1C-F6BF-4F7E-9F8E-FBD915199929}" destId="{EF00FD55-2D12-465A-8E9B-3CBFD3B9967D}" srcOrd="0" destOrd="0" presId="urn:microsoft.com/office/officeart/2005/8/layout/chevron2"/>
    <dgm:cxn modelId="{9AC68732-4932-46B1-A4C7-5415497CC536}" type="presOf" srcId="{ABCDCEDC-933B-4B39-93B0-C506E4C2DE88}" destId="{BE4AE41F-30E0-4EB1-A74C-2ECC9BAAB801}" srcOrd="0" destOrd="2" presId="urn:microsoft.com/office/officeart/2005/8/layout/chevron2"/>
    <dgm:cxn modelId="{117E1736-0DBD-4625-9CE4-7A1716133ACB}" type="presOf" srcId="{AEFA628E-3D06-43CD-B162-A06C3028CC32}" destId="{BE4AE41F-30E0-4EB1-A74C-2ECC9BAAB801}" srcOrd="0" destOrd="0" presId="urn:microsoft.com/office/officeart/2005/8/layout/chevron2"/>
    <dgm:cxn modelId="{35738936-87E6-433B-95FD-087172810D7E}" type="presOf" srcId="{C32ECC11-E19F-436D-BEDD-F9D010BFFC3C}" destId="{94264858-D645-4A82-8415-E0BBB65296A5}" srcOrd="0" destOrd="0" presId="urn:microsoft.com/office/officeart/2005/8/layout/chevron2"/>
    <dgm:cxn modelId="{39186B5D-A37F-4C5E-A3BA-FE5165750CF4}" srcId="{C32ECC11-E19F-436D-BEDD-F9D010BFFC3C}" destId="{EC9B47E6-EFB4-4833-AFCF-023F5B317D9F}" srcOrd="0" destOrd="0" parTransId="{D5B7A132-34AE-448A-989C-856525D99361}" sibTransId="{7E024001-AF41-408D-A573-881E8472D786}"/>
    <dgm:cxn modelId="{FE28336A-60A7-4941-9CA3-EA74E74E8E62}" srcId="{EC9B47E6-EFB4-4833-AFCF-023F5B317D9F}" destId="{7AFF0E9C-1E98-493D-B9D3-74E1E04316D1}" srcOrd="0" destOrd="0" parTransId="{FCD9DBD2-8AC9-4FBB-A622-1EC98CE8F26A}" sibTransId="{91660F8E-B28B-4251-9DA3-0F94B4D7F08D}"/>
    <dgm:cxn modelId="{077ED273-FA57-4956-B90F-8372E30B1470}" type="presOf" srcId="{0DA62DD2-E237-4AFE-BC78-5BE753D59B66}" destId="{2E776B38-DA4C-49F4-BF6E-F9C3FE83C905}" srcOrd="0" destOrd="0" presId="urn:microsoft.com/office/officeart/2005/8/layout/chevron2"/>
    <dgm:cxn modelId="{6FC97055-E503-440A-9949-02F5BE6CEE4E}" type="presOf" srcId="{7AFF0E9C-1E98-493D-B9D3-74E1E04316D1}" destId="{86735396-CD63-4F07-A290-01A18E81A76A}" srcOrd="0" destOrd="0" presId="urn:microsoft.com/office/officeart/2005/8/layout/chevron2"/>
    <dgm:cxn modelId="{B84C547C-D8EB-4200-BAC9-C6C2F37A60C1}" srcId="{1C3E5E1C-F6BF-4F7E-9F8E-FBD915199929}" destId="{AEFA628E-3D06-43CD-B162-A06C3028CC32}" srcOrd="0" destOrd="0" parTransId="{D78DD80A-F74B-4E43-BCF8-CFC28290C889}" sibTransId="{B3935DFB-AEE6-4071-9C9B-4E9D9733CA27}"/>
    <dgm:cxn modelId="{55EA0380-D6AC-4B66-898A-E332B9779665}" srcId="{1C3E5E1C-F6BF-4F7E-9F8E-FBD915199929}" destId="{31C57A34-D930-4B65-9C80-81679AD1FA4E}" srcOrd="1" destOrd="0" parTransId="{EC5A36DF-4576-4730-8E7C-A3839C0D484A}" sibTransId="{D4A71DD3-65B6-4713-BD28-02A5440DFBE1}"/>
    <dgm:cxn modelId="{3A338685-38D4-4E42-9E74-C14949E5273E}" type="presOf" srcId="{31C57A34-D930-4B65-9C80-81679AD1FA4E}" destId="{BE4AE41F-30E0-4EB1-A74C-2ECC9BAAB801}" srcOrd="0" destOrd="1" presId="urn:microsoft.com/office/officeart/2005/8/layout/chevron2"/>
    <dgm:cxn modelId="{C25D59A8-F34F-4DFD-8FB1-ED1FD546BDB3}" srcId="{C32ECC11-E19F-436D-BEDD-F9D010BFFC3C}" destId="{1C3E5E1C-F6BF-4F7E-9F8E-FBD915199929}" srcOrd="2" destOrd="0" parTransId="{7E723E18-84BA-488A-9269-B479E6CEA3E0}" sibTransId="{F8CB46B5-4B69-408A-8CF2-662093359EF4}"/>
    <dgm:cxn modelId="{0AE95AB1-6141-4034-84E1-ACCE756EBE7D}" srcId="{1C3E5E1C-F6BF-4F7E-9F8E-FBD915199929}" destId="{ABCDCEDC-933B-4B39-93B0-C506E4C2DE88}" srcOrd="2" destOrd="0" parTransId="{C4808A22-9EE3-4FCF-AE80-5659DAEBCC15}" sibTransId="{67AA7A61-C2EF-4E2D-8BA9-1BB826270685}"/>
    <dgm:cxn modelId="{CB3B78C4-C388-4592-B356-9677FA0D00A8}" type="presOf" srcId="{38D6A11B-37A5-4C8E-A16F-F7F4C22BFC46}" destId="{1DD50DC0-0BA8-41BD-ABBB-5F13A3A9C64E}" srcOrd="0" destOrd="0" presId="urn:microsoft.com/office/officeart/2005/8/layout/chevron2"/>
    <dgm:cxn modelId="{CDDECDCA-1F37-45C3-A977-3BA13AC88A6D}" srcId="{38D6A11B-37A5-4C8E-A16F-F7F4C22BFC46}" destId="{0DA62DD2-E237-4AFE-BC78-5BE753D59B66}" srcOrd="0" destOrd="0" parTransId="{05803069-49F7-44F1-A569-947683B8D722}" sibTransId="{EFEAA781-5960-4B1D-A742-4AC0E49CCFA6}"/>
    <dgm:cxn modelId="{851B99FE-65C1-4AA7-BCF8-5B800C5FC11B}" srcId="{C32ECC11-E19F-436D-BEDD-F9D010BFFC3C}" destId="{38D6A11B-37A5-4C8E-A16F-F7F4C22BFC46}" srcOrd="1" destOrd="0" parTransId="{C80DDA65-E4B7-45CF-B26D-8DDCA105C9B6}" sibTransId="{C2A60671-BD3D-40F8-878D-1EE9E87863CC}"/>
    <dgm:cxn modelId="{55643B4A-C932-49D0-ABDD-41BAADA4D015}" type="presParOf" srcId="{94264858-D645-4A82-8415-E0BBB65296A5}" destId="{947B480A-AF0A-4F47-B439-C8A8067E39B7}" srcOrd="0" destOrd="0" presId="urn:microsoft.com/office/officeart/2005/8/layout/chevron2"/>
    <dgm:cxn modelId="{A9F3CB6D-6072-482E-9661-92C9C4B763DF}" type="presParOf" srcId="{947B480A-AF0A-4F47-B439-C8A8067E39B7}" destId="{AC291474-1556-4D67-9211-B680FD411092}" srcOrd="0" destOrd="0" presId="urn:microsoft.com/office/officeart/2005/8/layout/chevron2"/>
    <dgm:cxn modelId="{FB90DC6C-386C-4B10-8ED2-5161372D5E51}" type="presParOf" srcId="{947B480A-AF0A-4F47-B439-C8A8067E39B7}" destId="{86735396-CD63-4F07-A290-01A18E81A76A}" srcOrd="1" destOrd="0" presId="urn:microsoft.com/office/officeart/2005/8/layout/chevron2"/>
    <dgm:cxn modelId="{B843C094-8BFA-4850-A234-A4F8C014A5CE}" type="presParOf" srcId="{94264858-D645-4A82-8415-E0BBB65296A5}" destId="{A4BEF99A-1F2D-4A6E-8A56-C18AC5BF1892}" srcOrd="1" destOrd="0" presId="urn:microsoft.com/office/officeart/2005/8/layout/chevron2"/>
    <dgm:cxn modelId="{FAF81165-034B-4F47-9ED1-B77B961D624D}" type="presParOf" srcId="{94264858-D645-4A82-8415-E0BBB65296A5}" destId="{E7F88FBC-F6F4-4D60-9D30-3A71AD471222}" srcOrd="2" destOrd="0" presId="urn:microsoft.com/office/officeart/2005/8/layout/chevron2"/>
    <dgm:cxn modelId="{D82C7B91-590D-4728-B6C9-C9C105D004BF}" type="presParOf" srcId="{E7F88FBC-F6F4-4D60-9D30-3A71AD471222}" destId="{1DD50DC0-0BA8-41BD-ABBB-5F13A3A9C64E}" srcOrd="0" destOrd="0" presId="urn:microsoft.com/office/officeart/2005/8/layout/chevron2"/>
    <dgm:cxn modelId="{CC236FFB-3DC3-44F3-81D4-38DB0E70363A}" type="presParOf" srcId="{E7F88FBC-F6F4-4D60-9D30-3A71AD471222}" destId="{2E776B38-DA4C-49F4-BF6E-F9C3FE83C905}" srcOrd="1" destOrd="0" presId="urn:microsoft.com/office/officeart/2005/8/layout/chevron2"/>
    <dgm:cxn modelId="{3959CCD3-6402-4541-B87E-9FDD46BB3386}" type="presParOf" srcId="{94264858-D645-4A82-8415-E0BBB65296A5}" destId="{1D10A8C2-4149-4874-919F-8DD8BA6DB78B}" srcOrd="3" destOrd="0" presId="urn:microsoft.com/office/officeart/2005/8/layout/chevron2"/>
    <dgm:cxn modelId="{85F8FB9C-8516-4F61-8002-62AD889EE337}" type="presParOf" srcId="{94264858-D645-4A82-8415-E0BBB65296A5}" destId="{67E6AE09-1518-47BF-95F1-8D49BF9A94B5}" srcOrd="4" destOrd="0" presId="urn:microsoft.com/office/officeart/2005/8/layout/chevron2"/>
    <dgm:cxn modelId="{EBC8A832-8AEF-4CBB-BE2C-304883674CC6}" type="presParOf" srcId="{67E6AE09-1518-47BF-95F1-8D49BF9A94B5}" destId="{EF00FD55-2D12-465A-8E9B-3CBFD3B9967D}" srcOrd="0" destOrd="0" presId="urn:microsoft.com/office/officeart/2005/8/layout/chevron2"/>
    <dgm:cxn modelId="{9653FD8A-C39E-400F-8957-1424F8858750}" type="presParOf" srcId="{67E6AE09-1518-47BF-95F1-8D49BF9A94B5}" destId="{BE4AE41F-30E0-4EB1-A74C-2ECC9BAAB80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ECC11-E19F-436D-BEDD-F9D010BFFC3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1C57A34-D930-4B65-9C80-81679AD1FA4E}">
      <dgm:prSet phldrT="[Text]" phldr="0" custT="1"/>
      <dgm:spPr/>
      <dgm:t>
        <a:bodyPr/>
        <a:lstStyle/>
        <a:p>
          <a:pPr rtl="0"/>
          <a:r>
            <a:rPr lang="en-US" sz="2200">
              <a:solidFill>
                <a:schemeClr val="tx1">
                  <a:lumMod val="75000"/>
                  <a:lumOff val="25000"/>
                </a:schemeClr>
              </a:solidFill>
              <a:latin typeface="Century Gothic"/>
            </a:rPr>
            <a:t>Average Snow Cover per Pixel </a:t>
          </a:r>
        </a:p>
      </dgm:t>
    </dgm:pt>
    <dgm:pt modelId="{EC5A36DF-4576-4730-8E7C-A3839C0D484A}" type="parTrans" cxnId="{55EA0380-D6AC-4B66-898A-E332B9779665}">
      <dgm:prSet/>
      <dgm:spPr/>
      <dgm:t>
        <a:bodyPr/>
        <a:lstStyle/>
        <a:p>
          <a:endParaRPr lang="en-US"/>
        </a:p>
      </dgm:t>
    </dgm:pt>
    <dgm:pt modelId="{D4A71DD3-65B6-4713-BD28-02A5440DFBE1}" type="sibTrans" cxnId="{55EA0380-D6AC-4B66-898A-E332B9779665}">
      <dgm:prSet/>
      <dgm:spPr/>
      <dgm:t>
        <a:bodyPr/>
        <a:lstStyle/>
        <a:p>
          <a:endParaRPr lang="en-US"/>
        </a:p>
      </dgm:t>
    </dgm:pt>
    <dgm:pt modelId="{550FF00B-A779-4313-91E7-1A2A42BB903A}">
      <dgm:prSet custT="1"/>
      <dgm:spPr/>
      <dgm:t>
        <a:bodyPr/>
        <a:lstStyle/>
        <a:p>
          <a:pPr rtl="0"/>
          <a:r>
            <a:rPr lang="en-US" sz="2200">
              <a:solidFill>
                <a:schemeClr val="tx1"/>
              </a:solidFill>
              <a:latin typeface="Century Gothic"/>
            </a:rPr>
            <a:t>Classified</a:t>
          </a:r>
        </a:p>
      </dgm:t>
    </dgm:pt>
    <dgm:pt modelId="{5F44D23D-3565-4F92-AD6A-A07243188D2F}" type="parTrans" cxnId="{0C81643D-413C-42CC-9E57-05C470D2BF11}">
      <dgm:prSet/>
      <dgm:spPr/>
      <dgm:t>
        <a:bodyPr/>
        <a:lstStyle/>
        <a:p>
          <a:endParaRPr lang="en-US"/>
        </a:p>
      </dgm:t>
    </dgm:pt>
    <dgm:pt modelId="{155D8C93-EF40-414B-849F-786D8C1323BF}" type="sibTrans" cxnId="{0C81643D-413C-42CC-9E57-05C470D2BF11}">
      <dgm:prSet/>
      <dgm:spPr/>
      <dgm:t>
        <a:bodyPr/>
        <a:lstStyle/>
        <a:p>
          <a:endParaRPr lang="en-US"/>
        </a:p>
      </dgm:t>
    </dgm:pt>
    <dgm:pt modelId="{A199A8FF-E728-465D-ADE5-FAC6C17EA029}">
      <dgm:prSet custT="1"/>
      <dgm:spPr/>
      <dgm:t>
        <a:bodyPr/>
        <a:lstStyle/>
        <a:p>
          <a:pPr rtl="0"/>
          <a:r>
            <a:rPr lang="en-US" sz="2200">
              <a:solidFill>
                <a:schemeClr val="tx1">
                  <a:lumMod val="75000"/>
                  <a:lumOff val="25000"/>
                </a:schemeClr>
              </a:solidFill>
              <a:latin typeface="Century Gothic"/>
              <a:cs typeface="Calibri Light" panose="020F0302020204030204"/>
            </a:rPr>
            <a:t>Monthly Snow Depth Data</a:t>
          </a:r>
        </a:p>
      </dgm:t>
    </dgm:pt>
    <dgm:pt modelId="{6CD56796-729E-4673-BFF4-4756E042B6C6}" type="parTrans" cxnId="{441948E7-AB1C-4420-A2A5-4CE2A55EDD1D}">
      <dgm:prSet/>
      <dgm:spPr/>
      <dgm:t>
        <a:bodyPr/>
        <a:lstStyle/>
        <a:p>
          <a:endParaRPr lang="en-US"/>
        </a:p>
      </dgm:t>
    </dgm:pt>
    <dgm:pt modelId="{15DD3BCF-6772-44AD-8060-CA200AAEC943}" type="sibTrans" cxnId="{441948E7-AB1C-4420-A2A5-4CE2A55EDD1D}">
      <dgm:prSet/>
      <dgm:spPr/>
      <dgm:t>
        <a:bodyPr/>
        <a:lstStyle/>
        <a:p>
          <a:endParaRPr lang="en-US"/>
        </a:p>
      </dgm:t>
    </dgm:pt>
    <dgm:pt modelId="{01B10F08-A5F8-47DA-9B01-927C83CE4DA8}">
      <dgm:prSet custT="1"/>
      <dgm:spPr/>
      <dgm:t>
        <a:bodyPr/>
        <a:lstStyle/>
        <a:p>
          <a:r>
            <a:rPr lang="en-US" sz="2200">
              <a:solidFill>
                <a:schemeClr val="tx1"/>
              </a:solidFill>
              <a:latin typeface="Century Gothic"/>
            </a:rPr>
            <a:t>Averaged</a:t>
          </a:r>
        </a:p>
      </dgm:t>
    </dgm:pt>
    <dgm:pt modelId="{68A0D94A-26B6-48EA-A569-BBC9009E671B}" type="parTrans" cxnId="{6766C7BC-A0EF-4AD1-B200-D44462B45F5B}">
      <dgm:prSet/>
      <dgm:spPr/>
      <dgm:t>
        <a:bodyPr/>
        <a:lstStyle/>
        <a:p>
          <a:endParaRPr lang="en-US"/>
        </a:p>
      </dgm:t>
    </dgm:pt>
    <dgm:pt modelId="{860804F0-09C9-4EF6-9C08-513210EC6F26}" type="sibTrans" cxnId="{6766C7BC-A0EF-4AD1-B200-D44462B45F5B}">
      <dgm:prSet/>
      <dgm:spPr/>
      <dgm:t>
        <a:bodyPr/>
        <a:lstStyle/>
        <a:p>
          <a:endParaRPr lang="en-US"/>
        </a:p>
      </dgm:t>
    </dgm:pt>
    <dgm:pt modelId="{4955A7D0-893A-4C18-BBC6-2EDC6D43EA0B}">
      <dgm:prSet custT="1"/>
      <dgm:spPr/>
      <dgm:t>
        <a:bodyPr/>
        <a:lstStyle/>
        <a:p>
          <a:pPr rtl="0"/>
          <a:r>
            <a:rPr lang="en-US" sz="2200">
              <a:solidFill>
                <a:schemeClr val="tx1">
                  <a:lumMod val="75000"/>
                  <a:lumOff val="25000"/>
                </a:schemeClr>
              </a:solidFill>
              <a:latin typeface="Century Gothic"/>
            </a:rPr>
            <a:t>Calculated Average Snow Depth Per Pixel </a:t>
          </a:r>
        </a:p>
      </dgm:t>
    </dgm:pt>
    <dgm:pt modelId="{8135F53D-8F52-4FBB-86F1-66A2EF426E22}" type="parTrans" cxnId="{66154786-DE2B-4B5F-83C4-01EE4A56614D}">
      <dgm:prSet/>
      <dgm:spPr/>
      <dgm:t>
        <a:bodyPr/>
        <a:lstStyle/>
        <a:p>
          <a:endParaRPr lang="en-US"/>
        </a:p>
      </dgm:t>
    </dgm:pt>
    <dgm:pt modelId="{2AB7D45D-968F-4F23-8741-A928130EFAD1}" type="sibTrans" cxnId="{66154786-DE2B-4B5F-83C4-01EE4A56614D}">
      <dgm:prSet/>
      <dgm:spPr/>
      <dgm:t>
        <a:bodyPr/>
        <a:lstStyle/>
        <a:p>
          <a:endParaRPr lang="en-US"/>
        </a:p>
      </dgm:t>
    </dgm:pt>
    <dgm:pt modelId="{6B221232-FF7F-4AED-909E-7F59569C7AE8}">
      <dgm:prSet custT="1"/>
      <dgm:spPr/>
      <dgm:t>
        <a:bodyPr/>
        <a:lstStyle/>
        <a:p>
          <a:pPr rtl="0"/>
          <a:r>
            <a:rPr lang="en-US" sz="2200">
              <a:solidFill>
                <a:schemeClr val="tx1"/>
              </a:solidFill>
              <a:latin typeface="Century Gothic"/>
            </a:rPr>
            <a:t>Map</a:t>
          </a:r>
        </a:p>
      </dgm:t>
    </dgm:pt>
    <dgm:pt modelId="{B427193A-7B75-4F67-AD40-1E747407D38D}" type="parTrans" cxnId="{252FF79F-5133-49F8-AEE6-41134429DF34}">
      <dgm:prSet/>
      <dgm:spPr/>
      <dgm:t>
        <a:bodyPr/>
        <a:lstStyle/>
        <a:p>
          <a:endParaRPr lang="en-US"/>
        </a:p>
      </dgm:t>
    </dgm:pt>
    <dgm:pt modelId="{7DC1DF2B-F5C2-4E83-ACB2-604D165C0F3F}" type="sibTrans" cxnId="{252FF79F-5133-49F8-AEE6-41134429DF34}">
      <dgm:prSet/>
      <dgm:spPr/>
      <dgm:t>
        <a:bodyPr/>
        <a:lstStyle/>
        <a:p>
          <a:endParaRPr lang="en-US"/>
        </a:p>
      </dgm:t>
    </dgm:pt>
    <dgm:pt modelId="{94264858-D645-4A82-8415-E0BBB65296A5}" type="pres">
      <dgm:prSet presAssocID="{C32ECC11-E19F-436D-BEDD-F9D010BFFC3C}" presName="linearFlow" presStyleCnt="0">
        <dgm:presLayoutVars>
          <dgm:dir/>
          <dgm:animLvl val="lvl"/>
          <dgm:resizeHandles val="exact"/>
        </dgm:presLayoutVars>
      </dgm:prSet>
      <dgm:spPr/>
    </dgm:pt>
    <dgm:pt modelId="{F51F2055-B94C-41F4-A39A-166B926967C2}" type="pres">
      <dgm:prSet presAssocID="{550FF00B-A779-4313-91E7-1A2A42BB903A}" presName="composite" presStyleCnt="0"/>
      <dgm:spPr/>
    </dgm:pt>
    <dgm:pt modelId="{E228EDE1-0C25-44F5-9C7D-EC25C71E52C6}" type="pres">
      <dgm:prSet presAssocID="{550FF00B-A779-4313-91E7-1A2A42BB903A}" presName="parentText" presStyleLbl="alignNode1" presStyleIdx="0" presStyleCnt="3">
        <dgm:presLayoutVars>
          <dgm:chMax val="1"/>
          <dgm:bulletEnabled val="1"/>
        </dgm:presLayoutVars>
      </dgm:prSet>
      <dgm:spPr>
        <a:solidFill>
          <a:schemeClr val="accent2">
            <a:lumMod val="75000"/>
          </a:schemeClr>
        </a:solidFill>
      </dgm:spPr>
    </dgm:pt>
    <dgm:pt modelId="{2EBB0453-793F-45B5-97ED-929F6E3E0637}" type="pres">
      <dgm:prSet presAssocID="{550FF00B-A779-4313-91E7-1A2A42BB903A}" presName="descendantText" presStyleLbl="alignAcc1" presStyleIdx="0" presStyleCnt="3">
        <dgm:presLayoutVars>
          <dgm:bulletEnabled val="1"/>
        </dgm:presLayoutVars>
      </dgm:prSet>
      <dgm:spPr/>
    </dgm:pt>
    <dgm:pt modelId="{8F805372-D8F1-446F-84A6-1F65DD267125}" type="pres">
      <dgm:prSet presAssocID="{155D8C93-EF40-414B-849F-786D8C1323BF}" presName="sp" presStyleCnt="0"/>
      <dgm:spPr/>
    </dgm:pt>
    <dgm:pt modelId="{34FC39A3-FE1B-43FA-8EFC-57238BC2FF78}" type="pres">
      <dgm:prSet presAssocID="{01B10F08-A5F8-47DA-9B01-927C83CE4DA8}" presName="composite" presStyleCnt="0"/>
      <dgm:spPr/>
    </dgm:pt>
    <dgm:pt modelId="{AD0E682E-D559-403D-A7FB-A5F274407863}" type="pres">
      <dgm:prSet presAssocID="{01B10F08-A5F8-47DA-9B01-927C83CE4DA8}" presName="parentText" presStyleLbl="alignNode1" presStyleIdx="1" presStyleCnt="3">
        <dgm:presLayoutVars>
          <dgm:chMax val="1"/>
          <dgm:bulletEnabled val="1"/>
        </dgm:presLayoutVars>
      </dgm:prSet>
      <dgm:spPr>
        <a:solidFill>
          <a:schemeClr val="accent2">
            <a:lumMod val="60000"/>
            <a:lumOff val="40000"/>
          </a:schemeClr>
        </a:solidFill>
      </dgm:spPr>
    </dgm:pt>
    <dgm:pt modelId="{07224627-840A-44DD-B8F6-838E30D104F8}" type="pres">
      <dgm:prSet presAssocID="{01B10F08-A5F8-47DA-9B01-927C83CE4DA8}" presName="descendantText" presStyleLbl="alignAcc1" presStyleIdx="1" presStyleCnt="3">
        <dgm:presLayoutVars>
          <dgm:bulletEnabled val="1"/>
        </dgm:presLayoutVars>
      </dgm:prSet>
      <dgm:spPr/>
    </dgm:pt>
    <dgm:pt modelId="{BA465EBC-FDEB-44D7-A03D-16301CC6F317}" type="pres">
      <dgm:prSet presAssocID="{860804F0-09C9-4EF6-9C08-513210EC6F26}" presName="sp" presStyleCnt="0"/>
      <dgm:spPr/>
    </dgm:pt>
    <dgm:pt modelId="{B6BC8BAC-90EB-4CC1-9211-DE3AF72508B5}" type="pres">
      <dgm:prSet presAssocID="{6B221232-FF7F-4AED-909E-7F59569C7AE8}" presName="composite" presStyleCnt="0"/>
      <dgm:spPr/>
    </dgm:pt>
    <dgm:pt modelId="{6354B7BB-2EF0-4804-8FB5-D4F39AFAF3A0}" type="pres">
      <dgm:prSet presAssocID="{6B221232-FF7F-4AED-909E-7F59569C7AE8}" presName="parentText" presStyleLbl="alignNode1" presStyleIdx="2" presStyleCnt="3">
        <dgm:presLayoutVars>
          <dgm:chMax val="1"/>
          <dgm:bulletEnabled val="1"/>
        </dgm:presLayoutVars>
      </dgm:prSet>
      <dgm:spPr>
        <a:solidFill>
          <a:schemeClr val="accent2">
            <a:lumMod val="40000"/>
            <a:lumOff val="60000"/>
          </a:schemeClr>
        </a:solidFill>
      </dgm:spPr>
    </dgm:pt>
    <dgm:pt modelId="{0DC1AF24-0431-4672-A139-CA146207A50F}" type="pres">
      <dgm:prSet presAssocID="{6B221232-FF7F-4AED-909E-7F59569C7AE8}" presName="descendantText" presStyleLbl="alignAcc1" presStyleIdx="2" presStyleCnt="3">
        <dgm:presLayoutVars>
          <dgm:bulletEnabled val="1"/>
        </dgm:presLayoutVars>
      </dgm:prSet>
      <dgm:spPr/>
    </dgm:pt>
  </dgm:ptLst>
  <dgm:cxnLst>
    <dgm:cxn modelId="{1A040F07-4C2A-4680-BA20-73E1A6DC20F4}" type="presOf" srcId="{01B10F08-A5F8-47DA-9B01-927C83CE4DA8}" destId="{AD0E682E-D559-403D-A7FB-A5F274407863}" srcOrd="0" destOrd="0" presId="urn:microsoft.com/office/officeart/2005/8/layout/chevron2"/>
    <dgm:cxn modelId="{E6EEA20E-DF2D-4D8B-83BB-8CDD2642E932}" type="presOf" srcId="{A199A8FF-E728-465D-ADE5-FAC6C17EA029}" destId="{2EBB0453-793F-45B5-97ED-929F6E3E0637}" srcOrd="0" destOrd="0" presId="urn:microsoft.com/office/officeart/2005/8/layout/chevron2"/>
    <dgm:cxn modelId="{30177B15-0C8B-47D7-9F73-EC86C86FE07F}" type="presOf" srcId="{6B221232-FF7F-4AED-909E-7F59569C7AE8}" destId="{6354B7BB-2EF0-4804-8FB5-D4F39AFAF3A0}" srcOrd="0" destOrd="0" presId="urn:microsoft.com/office/officeart/2005/8/layout/chevron2"/>
    <dgm:cxn modelId="{35738936-87E6-433B-95FD-087172810D7E}" type="presOf" srcId="{C32ECC11-E19F-436D-BEDD-F9D010BFFC3C}" destId="{94264858-D645-4A82-8415-E0BBB65296A5}" srcOrd="0" destOrd="0" presId="urn:microsoft.com/office/officeart/2005/8/layout/chevron2"/>
    <dgm:cxn modelId="{0C81643D-413C-42CC-9E57-05C470D2BF11}" srcId="{C32ECC11-E19F-436D-BEDD-F9D010BFFC3C}" destId="{550FF00B-A779-4313-91E7-1A2A42BB903A}" srcOrd="0" destOrd="0" parTransId="{5F44D23D-3565-4F92-AD6A-A07243188D2F}" sibTransId="{155D8C93-EF40-414B-849F-786D8C1323BF}"/>
    <dgm:cxn modelId="{60180E44-D4E1-4028-B818-4D8021A0F888}" type="presOf" srcId="{4955A7D0-893A-4C18-BBC6-2EDC6D43EA0B}" destId="{07224627-840A-44DD-B8F6-838E30D104F8}" srcOrd="0" destOrd="0" presId="urn:microsoft.com/office/officeart/2005/8/layout/chevron2"/>
    <dgm:cxn modelId="{50C0AF6F-A2F0-4148-916F-7D7360777400}" type="presOf" srcId="{31C57A34-D930-4B65-9C80-81679AD1FA4E}" destId="{0DC1AF24-0431-4672-A139-CA146207A50F}" srcOrd="0" destOrd="0" presId="urn:microsoft.com/office/officeart/2005/8/layout/chevron2"/>
    <dgm:cxn modelId="{262A5157-76A2-4B44-9B9B-AC857B50C1DE}" type="presOf" srcId="{550FF00B-A779-4313-91E7-1A2A42BB903A}" destId="{E228EDE1-0C25-44F5-9C7D-EC25C71E52C6}" srcOrd="0" destOrd="0" presId="urn:microsoft.com/office/officeart/2005/8/layout/chevron2"/>
    <dgm:cxn modelId="{55EA0380-D6AC-4B66-898A-E332B9779665}" srcId="{6B221232-FF7F-4AED-909E-7F59569C7AE8}" destId="{31C57A34-D930-4B65-9C80-81679AD1FA4E}" srcOrd="0" destOrd="0" parTransId="{EC5A36DF-4576-4730-8E7C-A3839C0D484A}" sibTransId="{D4A71DD3-65B6-4713-BD28-02A5440DFBE1}"/>
    <dgm:cxn modelId="{66154786-DE2B-4B5F-83C4-01EE4A56614D}" srcId="{01B10F08-A5F8-47DA-9B01-927C83CE4DA8}" destId="{4955A7D0-893A-4C18-BBC6-2EDC6D43EA0B}" srcOrd="0" destOrd="0" parTransId="{8135F53D-8F52-4FBB-86F1-66A2EF426E22}" sibTransId="{2AB7D45D-968F-4F23-8741-A928130EFAD1}"/>
    <dgm:cxn modelId="{252FF79F-5133-49F8-AEE6-41134429DF34}" srcId="{C32ECC11-E19F-436D-BEDD-F9D010BFFC3C}" destId="{6B221232-FF7F-4AED-909E-7F59569C7AE8}" srcOrd="2" destOrd="0" parTransId="{B427193A-7B75-4F67-AD40-1E747407D38D}" sibTransId="{7DC1DF2B-F5C2-4E83-ACB2-604D165C0F3F}"/>
    <dgm:cxn modelId="{6766C7BC-A0EF-4AD1-B200-D44462B45F5B}" srcId="{C32ECC11-E19F-436D-BEDD-F9D010BFFC3C}" destId="{01B10F08-A5F8-47DA-9B01-927C83CE4DA8}" srcOrd="1" destOrd="0" parTransId="{68A0D94A-26B6-48EA-A569-BBC9009E671B}" sibTransId="{860804F0-09C9-4EF6-9C08-513210EC6F26}"/>
    <dgm:cxn modelId="{441948E7-AB1C-4420-A2A5-4CE2A55EDD1D}" srcId="{550FF00B-A779-4313-91E7-1A2A42BB903A}" destId="{A199A8FF-E728-465D-ADE5-FAC6C17EA029}" srcOrd="0" destOrd="0" parTransId="{6CD56796-729E-4673-BFF4-4756E042B6C6}" sibTransId="{15DD3BCF-6772-44AD-8060-CA200AAEC943}"/>
    <dgm:cxn modelId="{97120601-8E5F-4E35-A493-75B4EE9CF24B}" type="presParOf" srcId="{94264858-D645-4A82-8415-E0BBB65296A5}" destId="{F51F2055-B94C-41F4-A39A-166B926967C2}" srcOrd="0" destOrd="0" presId="urn:microsoft.com/office/officeart/2005/8/layout/chevron2"/>
    <dgm:cxn modelId="{FBE66721-1A64-4B72-B9AA-CD9991A841F0}" type="presParOf" srcId="{F51F2055-B94C-41F4-A39A-166B926967C2}" destId="{E228EDE1-0C25-44F5-9C7D-EC25C71E52C6}" srcOrd="0" destOrd="0" presId="urn:microsoft.com/office/officeart/2005/8/layout/chevron2"/>
    <dgm:cxn modelId="{9CBF3E28-7264-4E15-97F2-898640D5E714}" type="presParOf" srcId="{F51F2055-B94C-41F4-A39A-166B926967C2}" destId="{2EBB0453-793F-45B5-97ED-929F6E3E0637}" srcOrd="1" destOrd="0" presId="urn:microsoft.com/office/officeart/2005/8/layout/chevron2"/>
    <dgm:cxn modelId="{588B9355-A804-4CA9-B05C-71CBDFFC98D8}" type="presParOf" srcId="{94264858-D645-4A82-8415-E0BBB65296A5}" destId="{8F805372-D8F1-446F-84A6-1F65DD267125}" srcOrd="1" destOrd="0" presId="urn:microsoft.com/office/officeart/2005/8/layout/chevron2"/>
    <dgm:cxn modelId="{3B0FBCB0-393E-4EF6-88C2-06981B007BCE}" type="presParOf" srcId="{94264858-D645-4A82-8415-E0BBB65296A5}" destId="{34FC39A3-FE1B-43FA-8EFC-57238BC2FF78}" srcOrd="2" destOrd="0" presId="urn:microsoft.com/office/officeart/2005/8/layout/chevron2"/>
    <dgm:cxn modelId="{D54B90AC-8672-45BF-8EB0-FD3848027364}" type="presParOf" srcId="{34FC39A3-FE1B-43FA-8EFC-57238BC2FF78}" destId="{AD0E682E-D559-403D-A7FB-A5F274407863}" srcOrd="0" destOrd="0" presId="urn:microsoft.com/office/officeart/2005/8/layout/chevron2"/>
    <dgm:cxn modelId="{C1C4F845-1AB8-41DE-9C9D-9DC7D1135E72}" type="presParOf" srcId="{34FC39A3-FE1B-43FA-8EFC-57238BC2FF78}" destId="{07224627-840A-44DD-B8F6-838E30D104F8}" srcOrd="1" destOrd="0" presId="urn:microsoft.com/office/officeart/2005/8/layout/chevron2"/>
    <dgm:cxn modelId="{7113CD6E-C751-4EB4-A717-8842C24D7D66}" type="presParOf" srcId="{94264858-D645-4A82-8415-E0BBB65296A5}" destId="{BA465EBC-FDEB-44D7-A03D-16301CC6F317}" srcOrd="3" destOrd="0" presId="urn:microsoft.com/office/officeart/2005/8/layout/chevron2"/>
    <dgm:cxn modelId="{4FEF11CE-F330-4598-9A0D-B004F2B59832}" type="presParOf" srcId="{94264858-D645-4A82-8415-E0BBB65296A5}" destId="{B6BC8BAC-90EB-4CC1-9211-DE3AF72508B5}" srcOrd="4" destOrd="0" presId="urn:microsoft.com/office/officeart/2005/8/layout/chevron2"/>
    <dgm:cxn modelId="{51D00BA5-74EB-46B0-8780-1EB0ADC89ED1}" type="presParOf" srcId="{B6BC8BAC-90EB-4CC1-9211-DE3AF72508B5}" destId="{6354B7BB-2EF0-4804-8FB5-D4F39AFAF3A0}" srcOrd="0" destOrd="0" presId="urn:microsoft.com/office/officeart/2005/8/layout/chevron2"/>
    <dgm:cxn modelId="{18F6C2FA-6426-4A7A-9A77-AB5F835055A0}" type="presParOf" srcId="{B6BC8BAC-90EB-4CC1-9211-DE3AF72508B5}" destId="{0DC1AF24-0431-4672-A139-CA146207A50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824B0-3AFB-4C16-9ECF-0442BB226E20}">
      <dsp:nvSpPr>
        <dsp:cNvPr id="0" name=""/>
        <dsp:cNvSpPr/>
      </dsp:nvSpPr>
      <dsp:spPr>
        <a:xfrm>
          <a:off x="0" y="3118005"/>
          <a:ext cx="10754116" cy="2045749"/>
        </a:xfrm>
        <a:prstGeom prst="rect">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l" defTabSz="1689100" rtl="0">
            <a:lnSpc>
              <a:spcPct val="90000"/>
            </a:lnSpc>
            <a:spcBef>
              <a:spcPct val="0"/>
            </a:spcBef>
            <a:spcAft>
              <a:spcPct val="35000"/>
            </a:spcAft>
            <a:buNone/>
          </a:pPr>
          <a:r>
            <a:rPr lang="en-US" sz="3800" kern="1200">
              <a:latin typeface="Century Gothic"/>
            </a:rPr>
            <a:t>     Depict snow trends using end products</a:t>
          </a:r>
        </a:p>
      </dsp:txBody>
      <dsp:txXfrm>
        <a:off x="0" y="3118005"/>
        <a:ext cx="10754116" cy="1104704"/>
      </dsp:txXfrm>
    </dsp:sp>
    <dsp:sp modelId="{B3B1B219-4359-4C9E-A98D-2E73997E6BA7}">
      <dsp:nvSpPr>
        <dsp:cNvPr id="0" name=""/>
        <dsp:cNvSpPr/>
      </dsp:nvSpPr>
      <dsp:spPr>
        <a:xfrm>
          <a:off x="5251" y="4181795"/>
          <a:ext cx="3581204" cy="941044"/>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entury Gothic"/>
            </a:rPr>
            <a:t>Time series analysis</a:t>
          </a:r>
        </a:p>
      </dsp:txBody>
      <dsp:txXfrm>
        <a:off x="5251" y="4181795"/>
        <a:ext cx="3581204" cy="941044"/>
      </dsp:txXfrm>
    </dsp:sp>
    <dsp:sp modelId="{D0F88797-4BC9-4F55-AAC1-4078542A4857}">
      <dsp:nvSpPr>
        <dsp:cNvPr id="0" name=""/>
        <dsp:cNvSpPr/>
      </dsp:nvSpPr>
      <dsp:spPr>
        <a:xfrm>
          <a:off x="3586455" y="4181795"/>
          <a:ext cx="3581204" cy="941044"/>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entury Gothic"/>
            </a:rPr>
            <a:t>Snow variability maps</a:t>
          </a:r>
        </a:p>
      </dsp:txBody>
      <dsp:txXfrm>
        <a:off x="3586455" y="4181795"/>
        <a:ext cx="3581204" cy="941044"/>
      </dsp:txXfrm>
    </dsp:sp>
    <dsp:sp modelId="{AED778E8-5F1D-451C-BCF1-30CCA2476F56}">
      <dsp:nvSpPr>
        <dsp:cNvPr id="0" name=""/>
        <dsp:cNvSpPr/>
      </dsp:nvSpPr>
      <dsp:spPr>
        <a:xfrm>
          <a:off x="7167660" y="4181795"/>
          <a:ext cx="3581204" cy="941044"/>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entury Gothic"/>
            </a:rPr>
            <a:t>Snow on/off maps</a:t>
          </a:r>
        </a:p>
      </dsp:txBody>
      <dsp:txXfrm>
        <a:off x="7167660" y="4181795"/>
        <a:ext cx="3581204" cy="941044"/>
      </dsp:txXfrm>
    </dsp:sp>
    <dsp:sp modelId="{53C19C11-2C36-4C7C-9557-5C4D3DA585EF}">
      <dsp:nvSpPr>
        <dsp:cNvPr id="0" name=""/>
        <dsp:cNvSpPr/>
      </dsp:nvSpPr>
      <dsp:spPr>
        <a:xfrm rot="10800000">
          <a:off x="0" y="2329"/>
          <a:ext cx="10754116" cy="3146362"/>
        </a:xfrm>
        <a:prstGeom prst="upArrowCallout">
          <a:avLst/>
        </a:prstGeom>
        <a:solidFill>
          <a:srgbClr val="5372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l" defTabSz="1689100" rtl="0">
            <a:lnSpc>
              <a:spcPct val="90000"/>
            </a:lnSpc>
            <a:spcBef>
              <a:spcPct val="0"/>
            </a:spcBef>
            <a:spcAft>
              <a:spcPct val="35000"/>
            </a:spcAft>
            <a:buNone/>
          </a:pPr>
          <a:r>
            <a:rPr lang="en-US" sz="3800" kern="1200">
              <a:latin typeface="Calibri Light" panose="020F0302020204030204"/>
            </a:rPr>
            <a:t>   </a:t>
          </a:r>
          <a:r>
            <a:rPr lang="en-US" sz="3800" kern="1200">
              <a:latin typeface="Calibri Light"/>
              <a:cs typeface="Calibri Light"/>
            </a:rPr>
            <a:t>        </a:t>
          </a:r>
          <a:r>
            <a:rPr lang="en-US" sz="3800" kern="1200">
              <a:latin typeface="Century Gothic"/>
            </a:rPr>
            <a:t> Evaluate historic snow variables</a:t>
          </a:r>
        </a:p>
      </dsp:txBody>
      <dsp:txXfrm rot="-10800000">
        <a:off x="0" y="2329"/>
        <a:ext cx="10754116" cy="1104373"/>
      </dsp:txXfrm>
    </dsp:sp>
    <dsp:sp modelId="{BB46DDB0-A11E-4A79-81F3-775F26958D58}">
      <dsp:nvSpPr>
        <dsp:cNvPr id="0" name=""/>
        <dsp:cNvSpPr/>
      </dsp:nvSpPr>
      <dsp:spPr>
        <a:xfrm>
          <a:off x="0" y="1106702"/>
          <a:ext cx="5377057" cy="94076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entury Gothic"/>
            </a:rPr>
            <a:t>Snow cover fraction</a:t>
          </a:r>
        </a:p>
      </dsp:txBody>
      <dsp:txXfrm>
        <a:off x="0" y="1106702"/>
        <a:ext cx="5377057" cy="940762"/>
      </dsp:txXfrm>
    </dsp:sp>
    <dsp:sp modelId="{CC58869B-58AE-44B7-9FCE-E566FAEEAC96}">
      <dsp:nvSpPr>
        <dsp:cNvPr id="0" name=""/>
        <dsp:cNvSpPr/>
      </dsp:nvSpPr>
      <dsp:spPr>
        <a:xfrm>
          <a:off x="5377058" y="1106702"/>
          <a:ext cx="5377057" cy="94076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entury Gothic"/>
            </a:rPr>
            <a:t>Snow depth</a:t>
          </a:r>
        </a:p>
      </dsp:txBody>
      <dsp:txXfrm>
        <a:off x="5377058" y="1106702"/>
        <a:ext cx="5377057" cy="940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91474-1556-4D67-9211-B680FD411092}">
      <dsp:nvSpPr>
        <dsp:cNvPr id="0" name=""/>
        <dsp:cNvSpPr/>
      </dsp:nvSpPr>
      <dsp:spPr>
        <a:xfrm rot="5400000">
          <a:off x="-332779" y="313512"/>
          <a:ext cx="1946556" cy="1362589"/>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75000"/>
                  <a:lumOff val="25000"/>
                </a:schemeClr>
              </a:solidFill>
              <a:latin typeface="Century Gothic"/>
            </a:rPr>
            <a:t>Bit-Mask</a:t>
          </a:r>
        </a:p>
      </dsp:txBody>
      <dsp:txXfrm rot="-5400000">
        <a:off x="-40795" y="702824"/>
        <a:ext cx="1362589" cy="583967"/>
      </dsp:txXfrm>
    </dsp:sp>
    <dsp:sp modelId="{86735396-CD63-4F07-A290-01A18E81A76A}">
      <dsp:nvSpPr>
        <dsp:cNvPr id="0" name=""/>
        <dsp:cNvSpPr/>
      </dsp:nvSpPr>
      <dsp:spPr>
        <a:xfrm rot="5400000">
          <a:off x="2961175" y="-1617854"/>
          <a:ext cx="1265261" cy="45440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 Reclassify Snow Cover Values</a:t>
          </a:r>
        </a:p>
      </dsp:txBody>
      <dsp:txXfrm rot="-5400000">
        <a:off x="1321793" y="83293"/>
        <a:ext cx="4482261" cy="1141731"/>
      </dsp:txXfrm>
    </dsp:sp>
    <dsp:sp modelId="{1DD50DC0-0BA8-41BD-ABBB-5F13A3A9C64E}">
      <dsp:nvSpPr>
        <dsp:cNvPr id="0" name=""/>
        <dsp:cNvSpPr/>
      </dsp:nvSpPr>
      <dsp:spPr>
        <a:xfrm rot="5400000">
          <a:off x="-251187" y="2012958"/>
          <a:ext cx="1946556" cy="1525772"/>
        </a:xfrm>
        <a:prstGeom prst="chevron">
          <a:avLst/>
        </a:prstGeom>
        <a:solidFill>
          <a:schemeClr val="accent4">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solidFill>
                <a:schemeClr val="tx1">
                  <a:lumMod val="75000"/>
                  <a:lumOff val="25000"/>
                </a:schemeClr>
              </a:solidFill>
              <a:latin typeface="Century Gothic"/>
            </a:rPr>
            <a:t>Change Detection</a:t>
          </a:r>
        </a:p>
      </dsp:txBody>
      <dsp:txXfrm rot="-5400000">
        <a:off x="-40795" y="2565452"/>
        <a:ext cx="1525772" cy="420784"/>
      </dsp:txXfrm>
    </dsp:sp>
    <dsp:sp modelId="{2E776B38-DA4C-49F4-BF6E-F9C3FE83C905}">
      <dsp:nvSpPr>
        <dsp:cNvPr id="0" name=""/>
        <dsp:cNvSpPr/>
      </dsp:nvSpPr>
      <dsp:spPr>
        <a:xfrm rot="5400000">
          <a:off x="3042435" y="246546"/>
          <a:ext cx="1265926" cy="45440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 Pixel Change Between Snow Off and Snow On</a:t>
          </a:r>
        </a:p>
      </dsp:txBody>
      <dsp:txXfrm rot="-5400000">
        <a:off x="1403386" y="1947393"/>
        <a:ext cx="4482229" cy="1142332"/>
      </dsp:txXfrm>
    </dsp:sp>
    <dsp:sp modelId="{EF00FD55-2D12-465A-8E9B-3CBFD3B9967D}">
      <dsp:nvSpPr>
        <dsp:cNvPr id="0" name=""/>
        <dsp:cNvSpPr/>
      </dsp:nvSpPr>
      <dsp:spPr>
        <a:xfrm rot="5400000">
          <a:off x="-332779" y="4000205"/>
          <a:ext cx="1946556" cy="1362589"/>
        </a:xfrm>
        <a:prstGeom prst="chevron">
          <a:avLst/>
        </a:prstGeom>
        <a:solidFill>
          <a:schemeClr val="accent4">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75000"/>
                  <a:lumOff val="25000"/>
                </a:schemeClr>
              </a:solidFill>
              <a:latin typeface="Century Gothic"/>
            </a:rPr>
            <a:t>Map</a:t>
          </a:r>
        </a:p>
      </dsp:txBody>
      <dsp:txXfrm rot="-5400000">
        <a:off x="-40795" y="4389517"/>
        <a:ext cx="1362589" cy="583967"/>
      </dsp:txXfrm>
    </dsp:sp>
    <dsp:sp modelId="{BE4AE41F-30E0-4EB1-A74C-2ECC9BAAB801}">
      <dsp:nvSpPr>
        <dsp:cNvPr id="0" name=""/>
        <dsp:cNvSpPr/>
      </dsp:nvSpPr>
      <dsp:spPr>
        <a:xfrm rot="5400000">
          <a:off x="2800196" y="2068839"/>
          <a:ext cx="1587219" cy="45440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 First and Last Day of Snow</a:t>
          </a:r>
        </a:p>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 Change Frequency</a:t>
          </a:r>
        </a:p>
        <a:p>
          <a:pPr marL="228600" lvl="1" indent="-228600" algn="l" defTabSz="977900" rtl="0">
            <a:lnSpc>
              <a:spcPct val="90000"/>
            </a:lnSpc>
            <a:spcBef>
              <a:spcPct val="0"/>
            </a:spcBef>
            <a:spcAft>
              <a:spcPct val="15000"/>
            </a:spcAft>
            <a:buChar char="•"/>
          </a:pPr>
          <a:r>
            <a:rPr lang="en-US" sz="2200" b="0" kern="1200">
              <a:solidFill>
                <a:schemeClr val="tx1">
                  <a:lumMod val="75000"/>
                  <a:lumOff val="25000"/>
                </a:schemeClr>
              </a:solidFill>
              <a:latin typeface="Century Gothic"/>
              <a:cs typeface="Calibri Light"/>
            </a:rPr>
            <a:t> Snow Season Duration</a:t>
          </a:r>
        </a:p>
      </dsp:txBody>
      <dsp:txXfrm rot="-5400000">
        <a:off x="1321793" y="3624724"/>
        <a:ext cx="4466544" cy="1432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8EDE1-0C25-44F5-9C7D-EC25C71E52C6}">
      <dsp:nvSpPr>
        <dsp:cNvPr id="0" name=""/>
        <dsp:cNvSpPr/>
      </dsp:nvSpPr>
      <dsp:spPr>
        <a:xfrm rot="5400000">
          <a:off x="-302014" y="304364"/>
          <a:ext cx="2013431" cy="1409402"/>
        </a:xfrm>
        <a:prstGeom prst="chevron">
          <a:avLst/>
        </a:prstGeom>
        <a:solidFill>
          <a:schemeClr val="accent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solidFill>
                <a:schemeClr val="tx1"/>
              </a:solidFill>
              <a:latin typeface="Century Gothic"/>
            </a:rPr>
            <a:t>Classified</a:t>
          </a:r>
        </a:p>
      </dsp:txBody>
      <dsp:txXfrm rot="-5400000">
        <a:off x="1" y="707050"/>
        <a:ext cx="1409402" cy="604029"/>
      </dsp:txXfrm>
    </dsp:sp>
    <dsp:sp modelId="{2EBB0453-793F-45B5-97ED-929F6E3E0637}">
      <dsp:nvSpPr>
        <dsp:cNvPr id="0" name=""/>
        <dsp:cNvSpPr/>
      </dsp:nvSpPr>
      <dsp:spPr>
        <a:xfrm rot="5400000">
          <a:off x="2797898" y="-1386147"/>
          <a:ext cx="1308730" cy="408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cs typeface="Calibri Light" panose="020F0302020204030204"/>
            </a:rPr>
            <a:t>Monthly Snow Depth Data</a:t>
          </a:r>
        </a:p>
      </dsp:txBody>
      <dsp:txXfrm rot="-5400000">
        <a:off x="1409402" y="66236"/>
        <a:ext cx="4021836" cy="1180956"/>
      </dsp:txXfrm>
    </dsp:sp>
    <dsp:sp modelId="{AD0E682E-D559-403D-A7FB-A5F274407863}">
      <dsp:nvSpPr>
        <dsp:cNvPr id="0" name=""/>
        <dsp:cNvSpPr/>
      </dsp:nvSpPr>
      <dsp:spPr>
        <a:xfrm rot="5400000">
          <a:off x="-302014" y="2127378"/>
          <a:ext cx="2013431" cy="1409402"/>
        </a:xfrm>
        <a:prstGeom prst="chevron">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Century Gothic"/>
            </a:rPr>
            <a:t>Averaged</a:t>
          </a:r>
        </a:p>
      </dsp:txBody>
      <dsp:txXfrm rot="-5400000">
        <a:off x="1" y="2530064"/>
        <a:ext cx="1409402" cy="604029"/>
      </dsp:txXfrm>
    </dsp:sp>
    <dsp:sp modelId="{07224627-840A-44DD-B8F6-838E30D104F8}">
      <dsp:nvSpPr>
        <dsp:cNvPr id="0" name=""/>
        <dsp:cNvSpPr/>
      </dsp:nvSpPr>
      <dsp:spPr>
        <a:xfrm rot="5400000">
          <a:off x="2797898" y="436867"/>
          <a:ext cx="1308730" cy="408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Calculated Average Snow Depth Per Pixel </a:t>
          </a:r>
        </a:p>
      </dsp:txBody>
      <dsp:txXfrm rot="-5400000">
        <a:off x="1409402" y="1889251"/>
        <a:ext cx="4021836" cy="1180956"/>
      </dsp:txXfrm>
    </dsp:sp>
    <dsp:sp modelId="{6354B7BB-2EF0-4804-8FB5-D4F39AFAF3A0}">
      <dsp:nvSpPr>
        <dsp:cNvPr id="0" name=""/>
        <dsp:cNvSpPr/>
      </dsp:nvSpPr>
      <dsp:spPr>
        <a:xfrm rot="5400000">
          <a:off x="-302014" y="3950392"/>
          <a:ext cx="2013431" cy="1409402"/>
        </a:xfrm>
        <a:prstGeom prst="chevron">
          <a:avLst/>
        </a:prstGeom>
        <a:solidFill>
          <a:schemeClr val="accent2">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solidFill>
                <a:schemeClr val="tx1"/>
              </a:solidFill>
              <a:latin typeface="Century Gothic"/>
            </a:rPr>
            <a:t>Map</a:t>
          </a:r>
        </a:p>
      </dsp:txBody>
      <dsp:txXfrm rot="-5400000">
        <a:off x="1" y="4353078"/>
        <a:ext cx="1409402" cy="604029"/>
      </dsp:txXfrm>
    </dsp:sp>
    <dsp:sp modelId="{0DC1AF24-0431-4672-A139-CA146207A50F}">
      <dsp:nvSpPr>
        <dsp:cNvPr id="0" name=""/>
        <dsp:cNvSpPr/>
      </dsp:nvSpPr>
      <dsp:spPr>
        <a:xfrm rot="5400000">
          <a:off x="2797898" y="2259881"/>
          <a:ext cx="1308730" cy="408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Average Snow Cover per Pixel </a:t>
          </a:r>
        </a:p>
      </dsp:txBody>
      <dsp:txXfrm rot="-5400000">
        <a:off x="1409402" y="3712265"/>
        <a:ext cx="4021836" cy="11809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a.gov/image-feature/space-station-flight-over-hurricane-lan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evpedia.developexchange.com/dp/index.php?title=List_of_Satellite_Pictur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
                <a:cs typeface="Calibri"/>
              </a:rPr>
              <a:t>Speaker: Kristin</a:t>
            </a:r>
          </a:p>
          <a:p>
            <a:pPr>
              <a:defRPr/>
            </a:pPr>
            <a:endParaRPr lang="en"/>
          </a:p>
          <a:p>
            <a:pPr>
              <a:defRPr/>
            </a:pPr>
            <a:r>
              <a:rPr lang="en" dirty="0"/>
              <a:t>Hi everyone, we are the Northeast Alaska Climate Team! My name is Kristin Anderson. I’m Omeed Arooji. I’m Isabella Chittumuri. And I’m Thomas Germann.</a:t>
            </a:r>
            <a:endParaRPr lang="en-US" dirty="0">
              <a:cs typeface="Calibri"/>
            </a:endParaRPr>
          </a:p>
          <a:p>
            <a:pPr>
              <a:defRPr/>
            </a:pPr>
            <a:r>
              <a:rPr lang="en" dirty="0"/>
              <a:t>The main objective of this project is to e</a:t>
            </a:r>
            <a:r>
              <a:rPr lang="en-US" dirty="0"/>
              <a:t>valuate snow variability through a climatological analysis to support ecological monitoring in Northeast Alaska</a:t>
            </a:r>
            <a:endParaRPr lang="en-US" dirty="0">
              <a:cs typeface="Calibri" panose="020F0502020204030204"/>
            </a:endParaRPr>
          </a:p>
          <a:p>
            <a:pPr>
              <a:defRPr/>
            </a:pPr>
            <a:endParaRPr lang="en" dirty="0"/>
          </a:p>
          <a:p>
            <a:pPr>
              <a:defRPr/>
            </a:pPr>
            <a:r>
              <a:rPr lang="en-US" dirty="0"/>
              <a:t>------------------------------Image Information Below------------------------------</a:t>
            </a:r>
            <a:endParaRPr lang="en-US" dirty="0">
              <a:cs typeface="Calibri"/>
            </a:endParaRPr>
          </a:p>
          <a:p>
            <a:pPr>
              <a:defRPr/>
            </a:pPr>
            <a:r>
              <a:rPr lang="en-US" u="sng" dirty="0"/>
              <a:t>Website Image:</a:t>
            </a:r>
            <a:endParaRPr lang="en-US" dirty="0"/>
          </a:p>
          <a:p>
            <a:pPr>
              <a:defRPr/>
            </a:pPr>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a:cs typeface="Calibri"/>
              </a:rPr>
              <a:t>Is</a:t>
            </a:r>
          </a:p>
          <a:p>
            <a:endParaRPr lang="en-US"/>
          </a:p>
          <a:p>
            <a:r>
              <a:rPr lang="en-US"/>
              <a:t>These box plots show the distribution of snow cover for each month from 2000–2022 across ANWR (a) and NPR-A (b). The x-axis shows the month, while the y-axis shows the range of mean values. The whiskers extend to the highest and lowest data points, with any points beyond this range considered outliers and plotted as individual dots. December was omitted from this analysis due to the data gaps in MODIS satellite data.   </a:t>
            </a:r>
            <a:endParaRPr lang="en-US">
              <a:cs typeface="Calibri"/>
            </a:endParaRPr>
          </a:p>
          <a:p>
            <a:endParaRPr lang="en-US">
              <a:cs typeface="Calibri"/>
            </a:endParaRPr>
          </a:p>
          <a:p>
            <a:r>
              <a:rPr lang="en-US"/>
              <a:t>------------------------------Image Information Below------------------------------</a:t>
            </a:r>
            <a:endParaRPr lang="en-US">
              <a:cs typeface="Calibri"/>
            </a:endParaRPr>
          </a:p>
          <a:p>
            <a:r>
              <a:rPr lang="en-US"/>
              <a:t>Image credit: NE Alaska Climate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70703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Is</a:t>
            </a:r>
          </a:p>
          <a:p>
            <a:endParaRPr lang="en-US" dirty="0">
              <a:cs typeface="Calibri"/>
            </a:endParaRPr>
          </a:p>
          <a:p>
            <a:r>
              <a:rPr lang="en-US" dirty="0"/>
              <a:t>To clearly identify the seasonal components, the team grouped the data by season and took the yearly median since the data was skewed. Figure # &amp; # shows the yearly average of snow cover per season. Both figures show line graphs depicting the mean value of snow cover (y-axis) per season across the study period (x-axis) for two regions, ANWR (a) and NPR-A (b). Each line represents the four seasons; summer, fall, winter, and spring.</a:t>
            </a:r>
            <a:endParaRPr lang="en-US" dirty="0">
              <a:cs typeface="Calibri" panose="020F0502020204030204"/>
            </a:endParaRPr>
          </a:p>
          <a:p>
            <a:endParaRPr lang="en-US" dirty="0">
              <a:cs typeface="Calibri" panose="020F0502020204030204"/>
            </a:endParaRPr>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08794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cs typeface="Calibri"/>
            </a:endParaRPr>
          </a:p>
          <a:p>
            <a:r>
              <a:rPr lang="en-US" dirty="0"/>
              <a:t>This slide shows two gifs, one of the NPR-A and one for the ANWR. These show the average snow cover fraction per year and how it changes over time which gives managers an idea about which areas have more snow cover than others in a given year. </a:t>
            </a:r>
            <a:endParaRPr lang="en-US" dirty="0">
              <a:cs typeface="Calibri" panose="020F0502020204030204"/>
            </a:endParaRPr>
          </a:p>
          <a:p>
            <a:endParaRPr lang="en-US" dirty="0"/>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401858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p>
          <a:p>
            <a:r>
              <a:rPr lang="en-US" dirty="0">
                <a:cs typeface="Calibri"/>
              </a:rPr>
              <a:t>These maps show the change in the last day of snow per year. The darker blue is later in the year and the warmer colors are earlier in the year. For example, this area here (arrow 1) has snow lasting till October, while this area here (arrow 2) has snow until July. Over time, we can see the areas that have snow the longest, lose snow first, and more importantly, areas that change from year to year. </a:t>
            </a:r>
            <a:endParaRPr lang="en-US" dirty="0"/>
          </a:p>
          <a:p>
            <a:endParaRPr lang="en-US" dirty="0">
              <a:cs typeface="Calibri"/>
            </a:endParaRPr>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166831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p>
          <a:p>
            <a:r>
              <a:rPr lang="en-US" dirty="0">
                <a:cs typeface="Calibri"/>
              </a:rPr>
              <a:t>The map on the left shows the difference between the first day of snow in the year 2000, and the first day of snow in the year 2022. The blue color indicates that this date is coming later in the year, while the red color indicates the date is coming earlier. These maps indicate that across the majority of both regions, except for the southern portion of the ANWR, the snow seasons are beginning later in the year. </a:t>
            </a:r>
          </a:p>
          <a:p>
            <a:endParaRPr lang="en-US" dirty="0"/>
          </a:p>
          <a:p>
            <a:r>
              <a:rPr lang="en-US" dirty="0">
                <a:cs typeface="Calibri"/>
              </a:rPr>
              <a:t>The map on the right shows the difference between the last day of the snow year for the same years, 2000 and 2022. The dark red shows that the snow season is ending earlier in the lower elevation regions of the ANWR, and either ending later or staying the same in the higher elevation regions. In the NPRA, the change in snow season is not as drastic. The mid to southern region is seeing consistent 5-10 day earlier shift, while the northernmost region is staying the same and even shifting slightly later in some parts. </a:t>
            </a:r>
            <a:endParaRPr lang="en-US" dirty="0"/>
          </a:p>
          <a:p>
            <a:endParaRPr lang="en-US" dirty="0"/>
          </a:p>
          <a:p>
            <a:r>
              <a:rPr lang="en-US" dirty="0"/>
              <a:t>------------------------------Image Information Below------------------------------</a:t>
            </a:r>
            <a:endParaRPr lang="en-US" dirty="0">
              <a:cs typeface="Calibri"/>
            </a:endParaRPr>
          </a:p>
          <a:p>
            <a:r>
              <a:rPr lang="en-US" dirty="0"/>
              <a:t>Image credit: NE Alaska Climate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190937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cs typeface="Calibri"/>
            </a:endParaRPr>
          </a:p>
          <a:p>
            <a:r>
              <a:rPr lang="en-US" dirty="0"/>
              <a:t>To determine if the snow season duration was changing through time, the team calculated the first and last day of snow in a given year. The y axis shows the sum of the number of days after the first snow and the last snow and the X-axis shows the year. For example, in 2005, the start of the snow season was on October 10, 2005 and the end of the snow season was July 8, 2006, so the snow season consisted of 242 days. The slope line shows an overall decrease in snow season duration over the entire snow period. </a:t>
            </a:r>
            <a:endParaRPr lang="en-US" dirty="0">
              <a:cs typeface="Calibri" panose="020F0502020204030204"/>
            </a:endParaRPr>
          </a:p>
          <a:p>
            <a:endParaRPr lang="en-US" dirty="0"/>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63132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Omeed</a:t>
            </a:r>
          </a:p>
          <a:p>
            <a:endParaRPr lang="en-US" dirty="0"/>
          </a:p>
          <a:p>
            <a:r>
              <a:rPr lang="en-US" dirty="0">
                <a:cs typeface="Calibri"/>
              </a:rPr>
              <a:t>This slide shows two gifs, one of the NPR-A and one for the ANWR. These gifs show the change in snow cover though time starting in January and going through December. In the NPR-A, you can see that the northern coastline, has high variability in June. This shows that there were pixels switching between snow on and snow off throughout the years more frequently, than the rest of the area. This is also seen in the mountainous regions of the ANWR during the summer months. </a:t>
            </a:r>
            <a:endParaRPr lang="en-US" dirty="0"/>
          </a:p>
          <a:p>
            <a:endParaRPr lang="en-US" dirty="0">
              <a:cs typeface="Calibri"/>
            </a:endParaRPr>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642407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Omeed</a:t>
            </a:r>
          </a:p>
          <a:p>
            <a:endParaRPr lang="en-US" dirty="0"/>
          </a:p>
          <a:p>
            <a:r>
              <a:rPr lang="en-US" dirty="0">
                <a:cs typeface="Calibri"/>
              </a:rPr>
              <a:t>For snow cover, we binned the data into months and took the average snow depth for each pixel. For the NPR-A, you can see that the snow depth is quite uniform across the whole region but for the ANWR, it appears that the mountain ranges have the highest amount of snow cover. </a:t>
            </a:r>
            <a:endParaRPr lang="en-US" dirty="0"/>
          </a:p>
          <a:p>
            <a:endParaRPr lang="en-US" dirty="0">
              <a:cs typeface="Calibri"/>
            </a:endParaRPr>
          </a:p>
          <a:p>
            <a:r>
              <a:rPr lang="en-US" dirty="0">
                <a:cs typeface="Calibri"/>
              </a:rPr>
              <a:t>However, the resolution size is poor at 27 km, so further action is required to form solid conclusions about snow depth in these areas. </a:t>
            </a:r>
          </a:p>
          <a:p>
            <a:endParaRPr lang="en-US" dirty="0"/>
          </a:p>
          <a:p>
            <a:r>
              <a:rPr lang="en-US" dirty="0"/>
              <a:t>------------------------------Image Information Below------------------------------</a:t>
            </a:r>
            <a:endParaRPr lang="en-US" dirty="0">
              <a:cs typeface="Calibri"/>
            </a:endParaRPr>
          </a:p>
          <a:p>
            <a:r>
              <a:rPr lang="en-US" dirty="0"/>
              <a:t>Image credit: NE Alaska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533643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ea typeface="Calibri"/>
                <a:cs typeface="Calibri"/>
              </a:rPr>
              <a:t>Is</a:t>
            </a:r>
          </a:p>
          <a:p>
            <a:endParaRPr lang="en-US" dirty="0"/>
          </a:p>
          <a:p>
            <a:r>
              <a:rPr lang="en-US" b="0" i="0" dirty="0">
                <a:solidFill>
                  <a:srgbClr val="000000"/>
                </a:solidFill>
                <a:effectLst/>
                <a:latin typeface="Calibri" panose="020F0502020204030204" pitchFamily="34" charset="0"/>
              </a:rPr>
              <a:t>In conclusion, we found that in ANWR, snow cover variability was greater in mountainous areas, whereas in NPR-A, snow cover variability was greater in the coastal regions. No significant trend was observed in snow season duration in both regions likely due to frequent changes in snow season start and end as well as various blizzards across the regions. For both NPR-A and ANWR, we saw that the average snow depth steadily increases as you approach the Brooks range, which showed to have the highest amount of snow depth. </a:t>
            </a:r>
            <a:endParaRPr lang="en-US" dirty="0">
              <a:cs typeface="Calibri"/>
            </a:endParaRPr>
          </a:p>
          <a:p>
            <a:r>
              <a:rPr lang="en-US" dirty="0"/>
              <a:t>------------------------------Image Information Below------------------------------</a:t>
            </a:r>
            <a:endParaRPr lang="en-US" dirty="0">
              <a:cs typeface="Calibri"/>
            </a:endParaRPr>
          </a:p>
          <a:p>
            <a:r>
              <a:rPr lang="en-US" dirty="0"/>
              <a:t>Image credits: </a:t>
            </a:r>
            <a:r>
              <a:rPr lang="en-US" dirty="0" err="1"/>
              <a:t>Powerpoint</a:t>
            </a:r>
            <a:r>
              <a:rPr lang="en-US" dirty="0"/>
              <a:t> Stock Images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233368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Is</a:t>
            </a:r>
          </a:p>
          <a:p>
            <a:endParaRPr lang="en-US" dirty="0">
              <a:cs typeface="Calibri"/>
            </a:endParaRPr>
          </a:p>
          <a:p>
            <a:r>
              <a:rPr lang="en-US" dirty="0"/>
              <a:t>Our analyses are limited by the spatial and temporal resolution of the MOD10A1 and GLDAS data products. The data has a resolution of 500 meters and 27,830 meters, respectively, which may limit our ability to capture snow variability at a smaller spatial scale. The accuracy of our analysis may also be affected by gaps in data during polar nights and other environmental factors, such as cloud cover, that can obscure the snow signal in the data. </a:t>
            </a:r>
            <a:endParaRPr lang="en-US" dirty="0">
              <a:cs typeface="Calibri"/>
            </a:endParaRPr>
          </a:p>
          <a:p>
            <a:endParaRPr lang="en-US" dirty="0">
              <a:cs typeface="Calibri"/>
            </a:endParaRPr>
          </a:p>
          <a:p>
            <a:r>
              <a:rPr lang="en-US" dirty="0"/>
              <a:t>------------------------------Image Information Below------------------------------</a:t>
            </a:r>
            <a:endParaRPr lang="en-US" dirty="0">
              <a:cs typeface="Calibri"/>
            </a:endParaRPr>
          </a:p>
          <a:p>
            <a:r>
              <a:rPr lang="en-US" dirty="0"/>
              <a:t>Image credits: </a:t>
            </a:r>
            <a:r>
              <a:rPr lang="en-US" dirty="0" err="1"/>
              <a:t>Powerpoint</a:t>
            </a:r>
            <a:r>
              <a:rPr lang="en-US" dirty="0"/>
              <a:t> Stock Images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07474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Kristin</a:t>
            </a:r>
          </a:p>
          <a:p>
            <a:endParaRPr lang="en-US" dirty="0"/>
          </a:p>
          <a:p>
            <a:r>
              <a:rPr lang="en-US" dirty="0"/>
              <a:t>Our study area is comprised of the National Petroleum Reserve-Alaska (NPR-A), and the Arctic National Wildlife Refuge, looking at snow variability in a climatological context beginning in 2000 and ending in 2022. These regions are located along the Northeastern Coast of Alaska. </a:t>
            </a:r>
            <a:endParaRPr lang="en-US" dirty="0">
              <a:cs typeface="Calibri"/>
            </a:endParaRPr>
          </a:p>
          <a:p>
            <a:endParaRPr lang="en-US" dirty="0"/>
          </a:p>
          <a:p>
            <a:r>
              <a:rPr lang="en-US" dirty="0"/>
              <a:t>The NPR-A is an area of federally owned land that’s administered by the Bureau of Land Management and ANWR is managed by the US Fish and Wildlife.</a:t>
            </a:r>
            <a:endParaRPr lang="en-US" dirty="0">
              <a:cs typeface="Calibri"/>
            </a:endParaRPr>
          </a:p>
          <a:p>
            <a:endParaRPr lang="en-US" dirty="0">
              <a:cs typeface="Calibri"/>
            </a:endParaRPr>
          </a:p>
          <a:p>
            <a:r>
              <a:rPr lang="en-US" dirty="0"/>
              <a:t>------------------------------Image Information Below------------------------------</a:t>
            </a:r>
            <a:endParaRPr lang="en-US" dirty="0">
              <a:cs typeface="Calibri"/>
            </a:endParaRPr>
          </a:p>
          <a:p>
            <a:r>
              <a:rPr lang="en-US" u="sng" dirty="0"/>
              <a:t>Icon Images:</a:t>
            </a:r>
            <a:endParaRPr lang="en-US" dirty="0"/>
          </a:p>
          <a:p>
            <a:r>
              <a:rPr lang="en-US" dirty="0"/>
              <a:t>Image credit: </a:t>
            </a:r>
            <a:r>
              <a:rPr lang="en-US" dirty="0" err="1"/>
              <a:t>Powerpoint</a:t>
            </a:r>
            <a:r>
              <a:rPr lang="en-US" dirty="0"/>
              <a:t> icons </a:t>
            </a:r>
            <a:endParaRPr lang="en-US" dirty="0">
              <a:cs typeface="Calibri"/>
            </a:endParaRPr>
          </a:p>
          <a:p>
            <a:r>
              <a:rPr lang="en-US" u="sng" dirty="0" err="1"/>
              <a:t>Basemap</a:t>
            </a:r>
            <a:r>
              <a:rPr lang="en-US" u="sng" dirty="0"/>
              <a:t> Image:</a:t>
            </a:r>
            <a:endParaRPr lang="en-US" dirty="0"/>
          </a:p>
          <a:p>
            <a:r>
              <a:rPr lang="en-US" dirty="0"/>
              <a:t>Image credit: NE Alaska Climate Team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491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Kristin</a:t>
            </a:r>
          </a:p>
          <a:p>
            <a:endParaRPr lang="en-US" dirty="0"/>
          </a:p>
          <a:p>
            <a:r>
              <a:rPr lang="en-US" dirty="0"/>
              <a:t>The partners are interested in future studies involving climate, rain, and elevation effects on snow cover. They are also interested in further investigation of how the geographic regions within the areas are affecting the snow variables. Also, future studies can focus on comparing and contrasting the results between both study areas. </a:t>
            </a:r>
            <a:endParaRPr lang="en-US" dirty="0">
              <a:cs typeface="Calibri"/>
            </a:endParaRPr>
          </a:p>
          <a:p>
            <a:endParaRPr lang="en-US" dirty="0">
              <a:cs typeface="Calibri"/>
            </a:endParaRPr>
          </a:p>
          <a:p>
            <a:r>
              <a:rPr lang="en-US" dirty="0"/>
              <a:t>------------------------------Image Information Below------------------------------</a:t>
            </a:r>
            <a:endParaRPr lang="en-US" dirty="0">
              <a:cs typeface="Calibri"/>
            </a:endParaRPr>
          </a:p>
          <a:p>
            <a:r>
              <a:rPr lang="en-US" dirty="0">
                <a:cs typeface="Calibri"/>
              </a:rPr>
              <a:t>Image credits: </a:t>
            </a:r>
            <a:r>
              <a:rPr lang="en-US" dirty="0" err="1">
                <a:cs typeface="Calibri"/>
              </a:rPr>
              <a:t>Powerpoint</a:t>
            </a:r>
            <a:r>
              <a:rPr lang="en-US" dirty="0">
                <a:cs typeface="Calibri"/>
              </a:rPr>
              <a:t> Stock Images</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41100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Kristin</a:t>
            </a:r>
          </a:p>
          <a:p>
            <a:endParaRPr lang="en-US" dirty="0"/>
          </a:p>
          <a:p>
            <a:r>
              <a:rPr lang="en" dirty="0"/>
              <a:t>We would like to thank all who make this project successful: our fellow, science advisors and partners. Thank you for listening!</a:t>
            </a:r>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Kristin</a:t>
            </a:r>
          </a:p>
          <a:p>
            <a:endParaRPr lang="en-US" dirty="0">
              <a:cs typeface="Calibri"/>
            </a:endParaRPr>
          </a:p>
          <a:p>
            <a:r>
              <a:rPr lang="en-US" dirty="0"/>
              <a:t>Both ANWR and NPR-A contain four different ecological regions: Beaufort Coastal Plain, Brooks Foothills, Brooks Range and Davidson Mountains. These regions are home to distinct caribou populations, such as the Porcupine Caribou Herd and Central Arctic Herd, which hold significant cultural and subsistence value for local Indigenous communities, along with many migratory species including polar bears and shorebirds.</a:t>
            </a:r>
            <a:endParaRPr lang="en-US" dirty="0">
              <a:cs typeface="Calibri" panose="020F0502020204030204"/>
            </a:endParaRPr>
          </a:p>
          <a:p>
            <a:endParaRPr lang="en-US" dirty="0">
              <a:cs typeface="Calibri" panose="020F0502020204030204"/>
            </a:endParaRPr>
          </a:p>
          <a:p>
            <a:r>
              <a:rPr lang="en-US" dirty="0"/>
              <a:t>------------------------------Image Information Below------------------------------</a:t>
            </a:r>
            <a:endParaRPr lang="en-US" dirty="0">
              <a:cs typeface="Calibri"/>
            </a:endParaRPr>
          </a:p>
          <a:p>
            <a:r>
              <a:rPr lang="en-US" u="sng" dirty="0"/>
              <a:t>Background Image:</a:t>
            </a:r>
            <a:endParaRPr lang="en-US" u="sng" dirty="0">
              <a:cs typeface="Calibri"/>
            </a:endParaRPr>
          </a:p>
          <a:p>
            <a:r>
              <a:rPr lang="en-US" dirty="0"/>
              <a:t>Image Credit: Lisa Hupp (USFWS)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"An aerial photo of the Brooks Range of Arctic Refuge” via USFW (https://www.fws.gov/media/aerial-photo-brooks-range-arctic-refuge) is listed under the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3400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a:cs typeface="Calibri"/>
              </a:rPr>
              <a:t>Is</a:t>
            </a:r>
          </a:p>
          <a:p>
            <a:endParaRPr lang="en-US">
              <a:cs typeface="Calibri"/>
            </a:endParaRPr>
          </a:p>
          <a:p>
            <a:r>
              <a:rPr lang="en-US">
                <a:cs typeface="Calibri"/>
              </a:rPr>
              <a:t>The rise in Arctic temperatures causes high variability in snow cover which gives rise two four areas of community concerns: snow cover loss, oil exploration, indigenous peoples, and biodiversity loss. </a:t>
            </a:r>
            <a:r>
              <a:rPr lang="en-US"/>
              <a:t>Shifting patterns of snow cover  in our study areas affect the movement of caribou and food security of the indigenous communities that depend on these herds as part of subsistence living. </a:t>
            </a:r>
          </a:p>
          <a:p>
            <a:endParaRPr lang="en-US"/>
          </a:p>
          <a:p>
            <a:r>
              <a:rPr lang="en-US"/>
              <a:t>Due to the increasing global demand for oil, seismic exploration is expanding in the arctic, where slow-growing tundra vegetation and the underlying permafrost soils are sensitive to disturbance. It is important for park managers to monitor snow variability in our study areas to help limit harmful biodiversity disturbance during seismic exploration. </a:t>
            </a:r>
            <a:endParaRPr lang="en-US">
              <a:cs typeface="Calibri"/>
            </a:endParaRPr>
          </a:p>
          <a:p>
            <a:endParaRPr lang="en-US"/>
          </a:p>
          <a:p>
            <a:r>
              <a:rPr lang="en-US"/>
              <a:t>As the Arctic climate continues to shift, this information is needed to prepare refuge managers for the ecological, cultural, and landscape impacts that changes in snow variability will cause in the future. </a:t>
            </a:r>
            <a:endParaRPr lang="en-US">
              <a:cs typeface="Calibri"/>
            </a:endParaRPr>
          </a:p>
          <a:p>
            <a:endParaRPr lang="en-US"/>
          </a:p>
          <a:p>
            <a:r>
              <a:rPr lang="en-US"/>
              <a:t>------------------------------Image Information Below------------------------------</a:t>
            </a:r>
            <a:endParaRPr lang="en-US">
              <a:cs typeface="Calibri"/>
            </a:endParaRPr>
          </a:p>
          <a:p>
            <a:r>
              <a:rPr lang="en-US"/>
              <a:t>Image credit: </a:t>
            </a:r>
            <a:r>
              <a:rPr lang="en-US" err="1"/>
              <a:t>Powerpoint</a:t>
            </a:r>
            <a:r>
              <a:rPr lang="en-US"/>
              <a: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88434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Is</a:t>
            </a:r>
          </a:p>
          <a:p>
            <a:endParaRPr lang="en-US" dirty="0"/>
          </a:p>
          <a:p>
            <a:r>
              <a:rPr lang="en-US" dirty="0"/>
              <a:t>Our partners are the US Fish and Wildlife Service (USFWS) and the Alaska Climate Adaptation Science Center (Alaska CASC). Alaska CASC works with local communities, Alaskan native tribes and researchers to provide scientific information, tools, and techniques to help adapt to climate change. The US Fish and Wildlife Service manages ANWR and focuses on the stewardship and preservation of wildlife and landscapes. </a:t>
            </a:r>
            <a:endParaRPr lang="en-US" dirty="0">
              <a:cs typeface="Calibri" panose="020F0502020204030204"/>
            </a:endParaRPr>
          </a:p>
          <a:p>
            <a:endParaRPr lang="en-US" dirty="0"/>
          </a:p>
          <a:p>
            <a:r>
              <a:rPr lang="en-US" dirty="0"/>
              <a:t>The results from this project will be used by our partners to monitor changes in snow conditions and proactively prepare for the ecological, cultural, and landscape.</a:t>
            </a:r>
            <a:endParaRPr lang="en-US" dirty="0">
              <a:cs typeface="Calibri" panose="020F0502020204030204"/>
            </a:endParaRPr>
          </a:p>
          <a:p>
            <a:endParaRPr lang="en-US" dirty="0">
              <a:cs typeface="Calibri" panose="020F0502020204030204"/>
            </a:endParaRPr>
          </a:p>
          <a:p>
            <a:r>
              <a:rPr lang="en-US" dirty="0"/>
              <a:t>------------------------------Image Information Below------------------------------</a:t>
            </a:r>
            <a:endParaRPr lang="en-US" dirty="0">
              <a:cs typeface="Calibri" panose="020F0502020204030204"/>
            </a:endParaRPr>
          </a:p>
          <a:p>
            <a:r>
              <a:rPr lang="en-US" u="sng" dirty="0"/>
              <a:t>Background Image:</a:t>
            </a:r>
            <a:endParaRPr lang="en-US" dirty="0"/>
          </a:p>
          <a:p>
            <a:r>
              <a:rPr lang="en-US" dirty="0"/>
              <a:t>Image Credit: Pix4free</a:t>
            </a:r>
            <a:endParaRPr lang="en-US" dirty="0">
              <a:cs typeface="Calibri"/>
            </a:endParaRPr>
          </a:p>
          <a:p>
            <a:r>
              <a:rPr lang="en-US" dirty="0"/>
              <a:t>Image Source: "Chugach National Forest In Alaska” via Pix4free. ([https://pix4free.org/photo/57/Chugach-national-forest-in-Alaska.html]), listed under a [creative commons] (CC BY-[&lt;a </a:t>
            </a:r>
            <a:r>
              <a:rPr lang="en-US" dirty="0" err="1"/>
              <a:t>href</a:t>
            </a:r>
            <a:r>
              <a:rPr lang="en-US" dirty="0"/>
              <a:t>="https://pix4free.org/"&gt;Pix4free&lt;/a&gt;]) license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6914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cs typeface="Calibri"/>
            </a:endParaRPr>
          </a:p>
          <a:p>
            <a:r>
              <a:rPr lang="en-US" dirty="0"/>
              <a:t>The first objective was to evaluate historic snow variables including snow cover, Snow water Equivalent, and snow depth to understand snow variability in a climatological context. NDSI is an index that is related to the presence of snow in a pixel. Snow water equivalent (DESCRIBE). Snow depth refers to the measure of how high/deep is the snow in a particular area. </a:t>
            </a:r>
            <a:endParaRPr lang="en-US" dirty="0">
              <a:cs typeface="Calibri"/>
            </a:endParaRPr>
          </a:p>
          <a:p>
            <a:endParaRPr lang="en-US" dirty="0">
              <a:ea typeface="Calibri" panose="020F0502020204030204"/>
              <a:cs typeface="Calibri"/>
            </a:endParaRPr>
          </a:p>
          <a:p>
            <a:r>
              <a:rPr lang="en-US" dirty="0"/>
              <a:t>------------------------------Image Information Below------------------------------</a:t>
            </a:r>
            <a:endParaRPr lang="en-US" dirty="0">
              <a:cs typeface="Calibri" panose="020F0502020204030204"/>
            </a:endParaRPr>
          </a:p>
          <a:p>
            <a:r>
              <a:rPr lang="en-US" dirty="0"/>
              <a:t>Image credit: </a:t>
            </a:r>
            <a:r>
              <a:rPr lang="en-US" dirty="0" err="1"/>
              <a:t>Powerpoint</a:t>
            </a:r>
            <a:r>
              <a:rPr lang="en-US" dirty="0"/>
              <a: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78310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Tom</a:t>
            </a:r>
          </a:p>
          <a:p>
            <a:endParaRPr lang="en-US" dirty="0">
              <a:cs typeface="Calibri"/>
            </a:endParaRPr>
          </a:p>
          <a:p>
            <a:r>
              <a:rPr lang="en-US" dirty="0"/>
              <a:t>MODIS is a sensor on board the Terra satellite. The data set used contains daily, gridded snow cover and albedo derived from radiance data. Snow cover is identified using the Normalized Difference Snow Index (NDSI) and a series of screens designed to alleviate errors and flag uncertain snow cover detections. </a:t>
            </a:r>
            <a:endParaRPr lang="en-US" dirty="0">
              <a:cs typeface="Calibri"/>
            </a:endParaRPr>
          </a:p>
          <a:p>
            <a:endParaRPr lang="en-US" dirty="0">
              <a:cs typeface="Calibri"/>
            </a:endParaRPr>
          </a:p>
          <a:p>
            <a:r>
              <a:rPr lang="en-US" dirty="0"/>
              <a:t>NASA model-based 2.1 Global Land Data Assimilation System (GLDAS-2.1) snow depth product was also used. GLDAS-2.1 is a newly available GLDAS data set with a spatial resolution of 27 kilometers. GLDAS-2.1 determines snow depth with a combination of observation and model data.</a:t>
            </a:r>
            <a:endParaRPr lang="en-US" dirty="0">
              <a:cs typeface="Calibri" panose="020F0502020204030204"/>
            </a:endParaRPr>
          </a:p>
          <a:p>
            <a:endParaRPr lang="en-US" dirty="0">
              <a:cs typeface="Calibri" panose="020F0502020204030204"/>
            </a:endParaRPr>
          </a:p>
          <a:p>
            <a:r>
              <a:rPr lang="en-US" dirty="0"/>
              <a:t>------------------------------Image Information Below------------------------------</a:t>
            </a:r>
            <a:endParaRPr lang="en-US" dirty="0">
              <a:cs typeface="Calibri" panose="020F0502020204030204"/>
            </a:endParaRPr>
          </a:p>
          <a:p>
            <a:r>
              <a:rPr lang="en-US" u="sng" dirty="0"/>
              <a:t>Background Image:</a:t>
            </a:r>
            <a:endParaRPr lang="en-US" u="sng" dirty="0">
              <a:ea typeface="Calibri"/>
              <a:cs typeface="Calibri"/>
            </a:endParaRPr>
          </a:p>
          <a:p>
            <a:r>
              <a:rPr lang="en-US" dirty="0"/>
              <a:t>Image Credit: </a:t>
            </a:r>
            <a:r>
              <a:rPr lang="en-US" i="1" dirty="0"/>
              <a:t>NASA/Ricky Arnold</a:t>
            </a:r>
            <a:endParaRPr lang="en-US" dirty="0">
              <a:ea typeface="Calibri"/>
              <a:cs typeface="Calibri"/>
            </a:endParaRPr>
          </a:p>
          <a:p>
            <a:r>
              <a:rPr lang="en-US" dirty="0"/>
              <a:t>Image Source: </a:t>
            </a:r>
            <a:r>
              <a:rPr lang="en-US" i="1" dirty="0"/>
              <a:t>NASA/Ricky Arnold</a:t>
            </a:r>
            <a:r>
              <a:rPr lang="en-US" dirty="0"/>
              <a:t> via [NASA.gov]. (</a:t>
            </a:r>
            <a:r>
              <a:rPr lang="en-US" dirty="0">
                <a:hlinkClick r:id="rId3"/>
              </a:rPr>
              <a:t>https://www.nasa.gov/image-feature/space-station-flight-over-hurricane-lane</a:t>
            </a:r>
            <a:r>
              <a:rPr lang="en-US" dirty="0"/>
              <a:t>)</a:t>
            </a:r>
            <a:endParaRPr lang="en-US" dirty="0">
              <a:cs typeface="Calibri"/>
            </a:endParaRPr>
          </a:p>
          <a:p>
            <a:endParaRPr lang="en-US" u="sng" dirty="0"/>
          </a:p>
          <a:p>
            <a:r>
              <a:rPr lang="en-US" u="sng" dirty="0"/>
              <a:t>Terra Image:</a:t>
            </a:r>
            <a:endParaRPr lang="en-US" u="sng" dirty="0">
              <a:ea typeface="Calibri"/>
              <a:cs typeface="Calibri"/>
            </a:endParaRPr>
          </a:p>
          <a:p>
            <a:r>
              <a:rPr lang="en-US" dirty="0"/>
              <a:t>Image Credit: NASA</a:t>
            </a:r>
            <a:endParaRPr lang="en-US" dirty="0">
              <a:ea typeface="Calibri"/>
              <a:cs typeface="Calibri"/>
            </a:endParaRPr>
          </a:p>
          <a:p>
            <a:r>
              <a:rPr lang="en-US" dirty="0"/>
              <a:t>Image Source: “Terra” via </a:t>
            </a:r>
            <a:r>
              <a:rPr lang="en-US" dirty="0" err="1"/>
              <a:t>Developedia</a:t>
            </a:r>
            <a:r>
              <a:rPr lang="en-US" dirty="0"/>
              <a:t>. (</a:t>
            </a:r>
            <a:r>
              <a:rPr lang="en-US" dirty="0">
                <a:hlinkClick r:id="rId4"/>
              </a:rPr>
              <a:t>https://www.devpedia.developexchange.com/dp/index.php?title=List_of_Satellite_Pictures</a:t>
            </a:r>
            <a:r>
              <a:rPr lang="en-US" dirty="0"/>
              <a:t>)</a:t>
            </a:r>
            <a:endParaRPr lang="en-US" dirty="0">
              <a:ea typeface="Calibri"/>
              <a:cs typeface="Calibri"/>
            </a:endParaRPr>
          </a:p>
          <a:p>
            <a:endParaRPr lang="en-US" dirty="0">
              <a:cs typeface="Calibri" panose="020F0502020204030204"/>
            </a:endParaRPr>
          </a:p>
          <a:p>
            <a:r>
              <a:rPr lang="en-US" u="sng" dirty="0"/>
              <a:t>Aqua Image:</a:t>
            </a:r>
            <a:endParaRPr lang="en-US" u="sng" dirty="0">
              <a:ea typeface="Calibri"/>
              <a:cs typeface="Calibri"/>
            </a:endParaRPr>
          </a:p>
          <a:p>
            <a:r>
              <a:rPr lang="en-US" dirty="0"/>
              <a:t>Image Credit: NASA</a:t>
            </a:r>
            <a:endParaRPr lang="en-US" dirty="0">
              <a:ea typeface="Calibri"/>
              <a:cs typeface="Calibri"/>
            </a:endParaRPr>
          </a:p>
          <a:p>
            <a:r>
              <a:rPr lang="en-US" dirty="0"/>
              <a:t>Image Source: “Aqua” via </a:t>
            </a:r>
            <a:r>
              <a:rPr lang="en-US" dirty="0" err="1"/>
              <a:t>Developedia</a:t>
            </a:r>
            <a:r>
              <a:rPr lang="en-US" dirty="0"/>
              <a:t>. (</a:t>
            </a:r>
            <a:r>
              <a:rPr lang="en-US" dirty="0">
                <a:hlinkClick r:id="rId4"/>
              </a:rPr>
              <a:t>https://www.devpedia.developexchange.com/dp/index.php?title=List_of_Satellite_Pictures</a:t>
            </a:r>
            <a:r>
              <a:rPr lang="en-US" dirty="0">
                <a:cs typeface="Calibri" panose="020F0502020204030204"/>
              </a:rPr>
              <a:t>)</a:t>
            </a:r>
            <a:endParaRPr lang="en-US" dirty="0">
              <a:ea typeface="Calibri"/>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57670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Omeed</a:t>
            </a:r>
          </a:p>
          <a:p>
            <a:endParaRPr lang="en-US" dirty="0">
              <a:cs typeface="Calibri"/>
            </a:endParaRPr>
          </a:p>
          <a:p>
            <a:r>
              <a:rPr lang="en-US" dirty="0"/>
              <a:t>Snow cover across the regions of interest, the NPR-A and ANWR, was identified through the NASA MODIS Snow Cover NDSI Snow Cover Products Collection 6. The Terra MODIS Snow Cover Daily L3 Global 500m Grid (MOD10A1 V6) ‘NDSI Snow Cover’ band composites were used to analyze the temporal variability of snow cover. As a Collection 6 product, these NDSI values were preprocessed to produce a spectral band ratio based on differences (Equation A1, Table 2) in the absorption of snow (</a:t>
            </a:r>
            <a:r>
              <a:rPr lang="en-US" dirty="0" err="1"/>
              <a:t>Salomonson</a:t>
            </a:r>
            <a:r>
              <a:rPr lang="en-US" dirty="0"/>
              <a:t>, 2004). </a:t>
            </a:r>
            <a:endParaRPr lang="en-US" dirty="0">
              <a:cs typeface="Calibri"/>
            </a:endParaRPr>
          </a:p>
          <a:p>
            <a:endParaRPr lang="en-US" dirty="0"/>
          </a:p>
          <a:p>
            <a:r>
              <a:rPr lang="en-US" dirty="0"/>
              <a:t>Similarly, snow depth was identified through the NASA model-based 2.1 Global Land Data Assimilation System (GLDAS-2.1) Product. </a:t>
            </a:r>
            <a:endParaRPr lang="en-US" dirty="0">
              <a:cs typeface="Calibri"/>
            </a:endParaRPr>
          </a:p>
          <a:p>
            <a:endParaRPr lang="en-US" dirty="0">
              <a:cs typeface="Calibri"/>
            </a:endParaRPr>
          </a:p>
          <a:p>
            <a:r>
              <a:rPr lang="en-US" dirty="0"/>
              <a:t>Both products were filtered such that the datasets comprised values between 2000 and 2022 and were further filtered to the boundaries of our study.</a:t>
            </a:r>
            <a:endParaRPr lang="en-US" dirty="0">
              <a:cs typeface="Calibri"/>
            </a:endParaRPr>
          </a:p>
          <a:p>
            <a:endParaRPr lang="en-US" dirty="0">
              <a:cs typeface="Calibri"/>
            </a:endParaRPr>
          </a:p>
          <a:p>
            <a:r>
              <a:rPr lang="en-US" dirty="0"/>
              <a:t>------------------------------Image Information Below------------------------------</a:t>
            </a:r>
            <a:endParaRPr lang="en-US" dirty="0">
              <a:cs typeface="Calibri"/>
            </a:endParaRPr>
          </a:p>
          <a:p>
            <a:r>
              <a:rPr lang="en-US" dirty="0"/>
              <a:t>Image credit: </a:t>
            </a:r>
            <a:r>
              <a:rPr lang="en-US" dirty="0" err="1"/>
              <a:t>Powerpoint</a:t>
            </a:r>
            <a:r>
              <a:rPr lang="en-US" dirty="0"/>
              <a: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80426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Omeed</a:t>
            </a:r>
          </a:p>
          <a:p>
            <a:endParaRPr lang="en-US" dirty="0"/>
          </a:p>
          <a:p>
            <a:r>
              <a:rPr lang="en-US" dirty="0">
                <a:cs typeface="Calibri"/>
              </a:rPr>
              <a:t>For NDSI snow cover, we first reclassified the snow covers values as binary classification. As such, any value from 0-14 was set to 0 to indicate that there is no snow cover and any value from 15-100 was set to 1 to indicate that there is snow cover. </a:t>
            </a:r>
            <a:r>
              <a:rPr lang="en-US" dirty="0"/>
              <a:t>To create a snow cover variability map, the binary values were summarized month-to-month across the study period based on whether the pixel value changed from 0 to 1. For example, if a pixel changed 16 times, the value of that pixel is 16. Therefore, a higher pixel value represents an area of high snow cover fraction variability. </a:t>
            </a:r>
            <a:endParaRPr lang="en-US" dirty="0">
              <a:cs typeface="Calibri"/>
            </a:endParaRPr>
          </a:p>
          <a:p>
            <a:endParaRPr lang="en-US" dirty="0"/>
          </a:p>
          <a:p>
            <a:r>
              <a:rPr lang="en-US" dirty="0"/>
              <a:t>Each pixel value change </a:t>
            </a:r>
            <a:r>
              <a:rPr lang="en-US" u="sng" dirty="0"/>
              <a:t>between </a:t>
            </a:r>
            <a:r>
              <a:rPr lang="en-US" dirty="0"/>
              <a:t>0 ↔ 1 across the study period was analyzed to determine whether that change marked the first day of continuous snow (FDCS) or the last day of continuous snow (LDCS) for each year.</a:t>
            </a:r>
            <a:endParaRPr lang="en-US" dirty="0">
              <a:cs typeface="Calibri"/>
            </a:endParaRPr>
          </a:p>
          <a:p>
            <a:endParaRPr lang="en-US" dirty="0">
              <a:cs typeface="Calibri"/>
            </a:endParaRPr>
          </a:p>
          <a:p>
            <a:r>
              <a:rPr lang="en-US" dirty="0">
                <a:cs typeface="Calibri"/>
              </a:rPr>
              <a:t>Using this data, we produced the following maps: First/Last day of continuous snow, change in first/last day of snow, snow season duration, and snow cover change frequency.</a:t>
            </a:r>
          </a:p>
          <a:p>
            <a:endParaRPr lang="en-US" dirty="0">
              <a:cs typeface="Calibri"/>
            </a:endParaRPr>
          </a:p>
          <a:p>
            <a:r>
              <a:rPr lang="en-US" dirty="0"/>
              <a:t>------------------------------Image Information Below------------------------------</a:t>
            </a:r>
            <a:endParaRPr lang="en-US" dirty="0">
              <a:cs typeface="Calibri"/>
            </a:endParaRPr>
          </a:p>
          <a:p>
            <a:r>
              <a:rPr lang="en-US" dirty="0"/>
              <a:t>Image credit: </a:t>
            </a:r>
            <a:r>
              <a:rPr lang="en-US" dirty="0" err="1"/>
              <a:t>Powerpoint</a:t>
            </a:r>
            <a:r>
              <a:rPr lang="en-US" dirty="0"/>
              <a: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88268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pic>
        <p:nvPicPr>
          <p:cNvPr id="6" name="Picture 5" descr="A picture containing plant&#10;&#10;Description automatically generated">
            <a:extLst>
              <a:ext uri="{FF2B5EF4-FFF2-40B4-BE49-F238E27FC236}">
                <a16:creationId xmlns:a16="http://schemas.microsoft.com/office/drawing/2014/main" id="{D338EE07-5C1E-4943-B901-07F3604E5B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2" t="16561" b="53414"/>
          <a:stretch/>
        </p:blipFill>
        <p:spPr>
          <a:xfrm>
            <a:off x="0" y="1246409"/>
            <a:ext cx="12192000" cy="275409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5372B3">
                    <a:alpha val="10000"/>
                  </a:srgbClr>
                </a:solidFill>
                <a:latin typeface="Century Gothic" panose="020B0502020202020204" pitchFamily="34" charset="0"/>
              </a:rPr>
              <a:t>ANNIVERSARY</a:t>
            </a:r>
            <a:endParaRPr lang="en-US" sz="2400" b="1" spc="4000" baseline="0">
              <a:solidFill>
                <a:srgbClr val="5372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847482164"/>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871" r="2067" b="42118"/>
          <a:stretch/>
        </p:blipFill>
        <p:spPr>
          <a:xfrm>
            <a:off x="-337270" y="1246410"/>
            <a:ext cx="12615088"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Study Area </a:t>
            </a:r>
            <a:r>
              <a:rPr lang="en-US" sz="3200" b="0" spc="0" baseline="0">
                <a:solidFill>
                  <a:srgbClr val="5372B3"/>
                </a:solidFill>
              </a:rPr>
              <a:t>Climate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5372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2.gi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74.gif"/><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4.xml"/><Relationship Id="rId6" Type="http://schemas.openxmlformats.org/officeDocument/2006/relationships/image" Target="../media/image20.svg"/><Relationship Id="rId11" Type="http://schemas.openxmlformats.org/officeDocument/2006/relationships/image" Target="../media/image11.png"/><Relationship Id="rId5" Type="http://schemas.openxmlformats.org/officeDocument/2006/relationships/image" Target="../media/image19.png"/><Relationship Id="rId15" Type="http://schemas.openxmlformats.org/officeDocument/2006/relationships/image" Target="../media/image27.png"/><Relationship Id="rId10" Type="http://schemas.openxmlformats.org/officeDocument/2006/relationships/image" Target="../media/image24.svg"/><Relationship Id="rId19" Type="http://schemas.openxmlformats.org/officeDocument/2006/relationships/image" Target="../media/image31.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Northeast Alaska </a:t>
            </a:r>
            <a:r>
              <a:rPr lang="en-US" sz="3200" b="0" spc="0" baseline="0">
                <a:solidFill>
                  <a:srgbClr val="5372B3"/>
                </a:solidFill>
                <a:latin typeface="Century Gothic"/>
              </a:rPr>
              <a:t>Climate</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83429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Evaluating Snow Variability through a Climatological Analysis to Support Ecological Monitoring in Northeast Alaska</a:t>
            </a:r>
            <a:endParaRPr lang="en-US" sz="220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4293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Kristin Anderson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Omeed Arooji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Isabella </a:t>
            </a:r>
            <a:r>
              <a:rPr lang="en-US" sz="2000" err="1">
                <a:solidFill>
                  <a:schemeClr val="tx1">
                    <a:lumMod val="75000"/>
                    <a:lumOff val="25000"/>
                  </a:schemeClr>
                </a:solidFill>
                <a:latin typeface="Century Gothic"/>
              </a:rPr>
              <a:t>Chittumuri</a:t>
            </a:r>
            <a:r>
              <a:rPr lang="en-US" sz="2000">
                <a:solidFill>
                  <a:schemeClr val="tx1">
                    <a:lumMod val="75000"/>
                    <a:lumOff val="25000"/>
                  </a:schemeClr>
                </a:solidFill>
                <a:latin typeface="Century Gothic"/>
              </a:rPr>
              <a:t>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Thomas Germann</a:t>
            </a:r>
            <a:endParaRPr lang="en-US" sz="200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North Carolina – NCEI|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FCEC44-4BC3-10C3-F086-546B11FA3CFE}"/>
              </a:ext>
            </a:extLst>
          </p:cNvPr>
          <p:cNvSpPr txBox="1"/>
          <p:nvPr/>
        </p:nvSpPr>
        <p:spPr>
          <a:xfrm>
            <a:off x="7274574" y="8798206"/>
            <a:ext cx="4396153" cy="5431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80" name="Group 79">
            <a:extLst>
              <a:ext uri="{FF2B5EF4-FFF2-40B4-BE49-F238E27FC236}">
                <a16:creationId xmlns:a16="http://schemas.microsoft.com/office/drawing/2014/main" id="{000FDB0E-D0DB-BF20-D42B-E0AA11966E32}"/>
              </a:ext>
            </a:extLst>
          </p:cNvPr>
          <p:cNvGrpSpPr/>
          <p:nvPr/>
        </p:nvGrpSpPr>
        <p:grpSpPr>
          <a:xfrm>
            <a:off x="186348" y="722193"/>
            <a:ext cx="11307038" cy="5993959"/>
            <a:chOff x="186348" y="693971"/>
            <a:chExt cx="11307038" cy="5993959"/>
          </a:xfrm>
        </p:grpSpPr>
        <p:pic>
          <p:nvPicPr>
            <p:cNvPr id="12" name="Picture 12" descr="Chart, box and whisker chart&#10;&#10;Description automatically generated">
              <a:extLst>
                <a:ext uri="{FF2B5EF4-FFF2-40B4-BE49-F238E27FC236}">
                  <a16:creationId xmlns:a16="http://schemas.microsoft.com/office/drawing/2014/main" id="{44E35F52-0EAB-ADBA-00A7-C6378C75D3D7}"/>
                </a:ext>
              </a:extLst>
            </p:cNvPr>
            <p:cNvPicPr>
              <a:picLocks noChangeAspect="1"/>
            </p:cNvPicPr>
            <p:nvPr/>
          </p:nvPicPr>
          <p:blipFill rotWithShape="1">
            <a:blip r:embed="rId3"/>
            <a:srcRect l="3166" r="132" b="-1301"/>
            <a:stretch/>
          </p:blipFill>
          <p:spPr>
            <a:xfrm>
              <a:off x="1153516" y="3825783"/>
              <a:ext cx="10339870" cy="2617465"/>
            </a:xfrm>
            <a:prstGeom prst="rect">
              <a:avLst/>
            </a:prstGeom>
          </p:spPr>
        </p:pic>
        <p:pic>
          <p:nvPicPr>
            <p:cNvPr id="4" name="Picture 5" descr="Chart, box and whisker chart&#10;&#10;Description automatically generated">
              <a:extLst>
                <a:ext uri="{FF2B5EF4-FFF2-40B4-BE49-F238E27FC236}">
                  <a16:creationId xmlns:a16="http://schemas.microsoft.com/office/drawing/2014/main" id="{E207D7F1-4F1D-224A-97C9-0F6C049DD931}"/>
                </a:ext>
              </a:extLst>
            </p:cNvPr>
            <p:cNvPicPr>
              <a:picLocks noChangeAspect="1"/>
            </p:cNvPicPr>
            <p:nvPr/>
          </p:nvPicPr>
          <p:blipFill rotWithShape="1">
            <a:blip r:embed="rId4"/>
            <a:srcRect l="3435" r="256" b="-407"/>
            <a:stretch/>
          </p:blipFill>
          <p:spPr>
            <a:xfrm>
              <a:off x="1195025" y="765315"/>
              <a:ext cx="10285321" cy="2663983"/>
            </a:xfrm>
            <a:prstGeom prst="rect">
              <a:avLst/>
            </a:prstGeom>
          </p:spPr>
        </p:pic>
        <p:sp>
          <p:nvSpPr>
            <p:cNvPr id="7" name="TextBox 6">
              <a:extLst>
                <a:ext uri="{FF2B5EF4-FFF2-40B4-BE49-F238E27FC236}">
                  <a16:creationId xmlns:a16="http://schemas.microsoft.com/office/drawing/2014/main" id="{2CB54664-E54A-2D39-B7A1-F2FFC390EF96}"/>
                </a:ext>
              </a:extLst>
            </p:cNvPr>
            <p:cNvSpPr txBox="1"/>
            <p:nvPr/>
          </p:nvSpPr>
          <p:spPr>
            <a:xfrm rot="16200000">
              <a:off x="-1215479" y="3007668"/>
              <a:ext cx="32037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 Snow Cover per Pixel</a:t>
              </a:r>
              <a:endParaRPr lang="en-US" sz="2000">
                <a:solidFill>
                  <a:schemeClr val="tx1">
                    <a:lumMod val="75000"/>
                    <a:lumOff val="25000"/>
                  </a:schemeClr>
                </a:solidFill>
                <a:latin typeface="Century Gothic"/>
              </a:endParaRPr>
            </a:p>
          </p:txBody>
        </p:sp>
        <p:grpSp>
          <p:nvGrpSpPr>
            <p:cNvPr id="45" name="Group 44">
              <a:extLst>
                <a:ext uri="{FF2B5EF4-FFF2-40B4-BE49-F238E27FC236}">
                  <a16:creationId xmlns:a16="http://schemas.microsoft.com/office/drawing/2014/main" id="{9F3F548D-D5B3-27ED-6716-5F6B32EB63B5}"/>
                </a:ext>
              </a:extLst>
            </p:cNvPr>
            <p:cNvGrpSpPr/>
            <p:nvPr/>
          </p:nvGrpSpPr>
          <p:grpSpPr>
            <a:xfrm>
              <a:off x="1255888" y="3266723"/>
              <a:ext cx="10230555" cy="415541"/>
              <a:chOff x="2300110" y="3280834"/>
              <a:chExt cx="10230555" cy="415541"/>
            </a:xfrm>
          </p:grpSpPr>
          <p:sp>
            <p:nvSpPr>
              <p:cNvPr id="2" name="Rectangle 1">
                <a:extLst>
                  <a:ext uri="{FF2B5EF4-FFF2-40B4-BE49-F238E27FC236}">
                    <a16:creationId xmlns:a16="http://schemas.microsoft.com/office/drawing/2014/main" id="{E9C875AD-BFD1-1FAE-687C-EC2620EE49D9}"/>
                  </a:ext>
                </a:extLst>
              </p:cNvPr>
              <p:cNvSpPr/>
              <p:nvPr/>
            </p:nvSpPr>
            <p:spPr>
              <a:xfrm>
                <a:off x="2300110" y="3280834"/>
                <a:ext cx="10230555" cy="36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E5B7291-B539-3497-1482-42D8310B6F41}"/>
                  </a:ext>
                </a:extLst>
              </p:cNvPr>
              <p:cNvSpPr txBox="1"/>
              <p:nvPr/>
            </p:nvSpPr>
            <p:spPr>
              <a:xfrm>
                <a:off x="2471787" y="3312931"/>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Feb</a:t>
                </a:r>
                <a:endParaRPr lang="en-US">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CBB4D18C-7248-2A5D-2D8F-BEF09ABF1B2B}"/>
                  </a:ext>
                </a:extLst>
              </p:cNvPr>
              <p:cNvSpPr txBox="1"/>
              <p:nvPr/>
            </p:nvSpPr>
            <p:spPr>
              <a:xfrm>
                <a:off x="3332566" y="3312931"/>
                <a:ext cx="993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March</a:t>
                </a:r>
                <a:endParaRPr lang="en-US">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34BF1844-F539-4D9D-8D3E-CFD9A1E7A3B3}"/>
                  </a:ext>
                </a:extLst>
              </p:cNvPr>
              <p:cNvSpPr txBox="1"/>
              <p:nvPr/>
            </p:nvSpPr>
            <p:spPr>
              <a:xfrm>
                <a:off x="4461455"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April</a:t>
                </a:r>
                <a:endParaRPr lang="en-US">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F6501187-054C-6BDD-915A-48D3768809B1}"/>
                  </a:ext>
                </a:extLst>
              </p:cNvPr>
              <p:cNvSpPr txBox="1"/>
              <p:nvPr/>
            </p:nvSpPr>
            <p:spPr>
              <a:xfrm>
                <a:off x="5533899" y="3327043"/>
                <a:ext cx="781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May</a:t>
                </a:r>
                <a:endParaRPr lang="en-US">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3263ED50-CE1B-A8A8-5344-42D0F3DED025}"/>
                  </a:ext>
                </a:extLst>
              </p:cNvPr>
              <p:cNvSpPr txBox="1"/>
              <p:nvPr/>
            </p:nvSpPr>
            <p:spPr>
              <a:xfrm>
                <a:off x="6465232" y="3312931"/>
                <a:ext cx="781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June</a:t>
                </a:r>
              </a:p>
            </p:txBody>
          </p:sp>
          <p:sp>
            <p:nvSpPr>
              <p:cNvPr id="29" name="TextBox 28">
                <a:extLst>
                  <a:ext uri="{FF2B5EF4-FFF2-40B4-BE49-F238E27FC236}">
                    <a16:creationId xmlns:a16="http://schemas.microsoft.com/office/drawing/2014/main" id="{6CB3739B-4D09-D99A-0021-10279C0E1218}"/>
                  </a:ext>
                </a:extLst>
              </p:cNvPr>
              <p:cNvSpPr txBox="1"/>
              <p:nvPr/>
            </p:nvSpPr>
            <p:spPr>
              <a:xfrm>
                <a:off x="7565899" y="3327042"/>
                <a:ext cx="993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July</a:t>
                </a:r>
              </a:p>
            </p:txBody>
          </p:sp>
          <p:sp>
            <p:nvSpPr>
              <p:cNvPr id="31" name="TextBox 30">
                <a:extLst>
                  <a:ext uri="{FF2B5EF4-FFF2-40B4-BE49-F238E27FC236}">
                    <a16:creationId xmlns:a16="http://schemas.microsoft.com/office/drawing/2014/main" id="{F27DD121-D3D4-24B5-D9F1-1C10C4D56E50}"/>
                  </a:ext>
                </a:extLst>
              </p:cNvPr>
              <p:cNvSpPr txBox="1"/>
              <p:nvPr/>
            </p:nvSpPr>
            <p:spPr>
              <a:xfrm>
                <a:off x="8567788"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Aug</a:t>
                </a:r>
                <a:endParaRPr lang="en-US">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BD14AAB7-C95F-6232-9642-25B8B7253597}"/>
                  </a:ext>
                </a:extLst>
              </p:cNvPr>
              <p:cNvSpPr txBox="1"/>
              <p:nvPr/>
            </p:nvSpPr>
            <p:spPr>
              <a:xfrm>
                <a:off x="9583788" y="3312932"/>
                <a:ext cx="753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Sept</a:t>
                </a:r>
                <a:endParaRPr lang="en-US">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4D5E593-DE01-C343-4AF7-2D2BDC5F7C68}"/>
                  </a:ext>
                </a:extLst>
              </p:cNvPr>
              <p:cNvSpPr txBox="1"/>
              <p:nvPr/>
            </p:nvSpPr>
            <p:spPr>
              <a:xfrm>
                <a:off x="10684455"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Oct</a:t>
                </a:r>
                <a:endParaRPr lang="en-US">
                  <a:solidFill>
                    <a:schemeClr val="tx1">
                      <a:lumMod val="75000"/>
                      <a:lumOff val="25000"/>
                    </a:schemeClr>
                  </a:solidFill>
                  <a:latin typeface="Century Gothic"/>
                </a:endParaRPr>
              </a:p>
            </p:txBody>
          </p:sp>
        </p:grpSp>
        <p:grpSp>
          <p:nvGrpSpPr>
            <p:cNvPr id="46" name="Group 45">
              <a:extLst>
                <a:ext uri="{FF2B5EF4-FFF2-40B4-BE49-F238E27FC236}">
                  <a16:creationId xmlns:a16="http://schemas.microsoft.com/office/drawing/2014/main" id="{56AFCC97-8E8F-6AB7-C16A-7B56F983FC95}"/>
                </a:ext>
              </a:extLst>
            </p:cNvPr>
            <p:cNvGrpSpPr/>
            <p:nvPr/>
          </p:nvGrpSpPr>
          <p:grpSpPr>
            <a:xfrm>
              <a:off x="366888" y="6272389"/>
              <a:ext cx="10964333" cy="415541"/>
              <a:chOff x="423333" y="3280834"/>
              <a:chExt cx="10964333" cy="415541"/>
            </a:xfrm>
          </p:grpSpPr>
          <p:sp>
            <p:nvSpPr>
              <p:cNvPr id="47" name="Rectangle 46">
                <a:extLst>
                  <a:ext uri="{FF2B5EF4-FFF2-40B4-BE49-F238E27FC236}">
                    <a16:creationId xmlns:a16="http://schemas.microsoft.com/office/drawing/2014/main" id="{3335CFC3-9DA2-BAD3-E6A4-66A0A9A83891}"/>
                  </a:ext>
                </a:extLst>
              </p:cNvPr>
              <p:cNvSpPr/>
              <p:nvPr/>
            </p:nvSpPr>
            <p:spPr>
              <a:xfrm>
                <a:off x="423333" y="3280834"/>
                <a:ext cx="10964333" cy="352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A763B17-9A6C-DBAE-CAE9-50B70C5A6F33}"/>
                  </a:ext>
                </a:extLst>
              </p:cNvPr>
              <p:cNvSpPr txBox="1"/>
              <p:nvPr/>
            </p:nvSpPr>
            <p:spPr>
              <a:xfrm>
                <a:off x="1455788" y="3312932"/>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Jan</a:t>
                </a:r>
                <a:endParaRPr lang="en-US">
                  <a:solidFill>
                    <a:schemeClr val="tx1">
                      <a:lumMod val="75000"/>
                      <a:lumOff val="25000"/>
                    </a:schemeClr>
                  </a:solidFill>
                  <a:latin typeface="Century Gothic"/>
                </a:endParaRPr>
              </a:p>
            </p:txBody>
          </p:sp>
          <p:sp>
            <p:nvSpPr>
              <p:cNvPr id="49" name="TextBox 48">
                <a:extLst>
                  <a:ext uri="{FF2B5EF4-FFF2-40B4-BE49-F238E27FC236}">
                    <a16:creationId xmlns:a16="http://schemas.microsoft.com/office/drawing/2014/main" id="{F2FA961D-419B-5F91-6AE7-0817082A8404}"/>
                  </a:ext>
                </a:extLst>
              </p:cNvPr>
              <p:cNvSpPr txBox="1"/>
              <p:nvPr/>
            </p:nvSpPr>
            <p:spPr>
              <a:xfrm>
                <a:off x="2316565" y="3327042"/>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Feb</a:t>
                </a:r>
                <a:endParaRPr lang="en-US">
                  <a:solidFill>
                    <a:schemeClr val="tx1">
                      <a:lumMod val="75000"/>
                      <a:lumOff val="25000"/>
                    </a:schemeClr>
                  </a:solidFill>
                  <a:latin typeface="Century Gothic"/>
                </a:endParaRPr>
              </a:p>
            </p:txBody>
          </p:sp>
          <p:sp>
            <p:nvSpPr>
              <p:cNvPr id="50" name="TextBox 49">
                <a:extLst>
                  <a:ext uri="{FF2B5EF4-FFF2-40B4-BE49-F238E27FC236}">
                    <a16:creationId xmlns:a16="http://schemas.microsoft.com/office/drawing/2014/main" id="{820EAB43-AEE0-1CCA-B768-59E7199D450B}"/>
                  </a:ext>
                </a:extLst>
              </p:cNvPr>
              <p:cNvSpPr txBox="1"/>
              <p:nvPr/>
            </p:nvSpPr>
            <p:spPr>
              <a:xfrm>
                <a:off x="3149122" y="3327042"/>
                <a:ext cx="993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March</a:t>
                </a:r>
                <a:endParaRPr lang="en-US">
                  <a:solidFill>
                    <a:schemeClr val="tx1">
                      <a:lumMod val="75000"/>
                      <a:lumOff val="25000"/>
                    </a:schemeClr>
                  </a:solidFill>
                  <a:latin typeface="Century Gothic"/>
                </a:endParaRPr>
              </a:p>
            </p:txBody>
          </p:sp>
          <p:sp>
            <p:nvSpPr>
              <p:cNvPr id="51" name="TextBox 50">
                <a:extLst>
                  <a:ext uri="{FF2B5EF4-FFF2-40B4-BE49-F238E27FC236}">
                    <a16:creationId xmlns:a16="http://schemas.microsoft.com/office/drawing/2014/main" id="{A2A4B1DA-A75F-F1DB-1555-0A1C5A6C2FDB}"/>
                  </a:ext>
                </a:extLst>
              </p:cNvPr>
              <p:cNvSpPr txBox="1"/>
              <p:nvPr/>
            </p:nvSpPr>
            <p:spPr>
              <a:xfrm>
                <a:off x="4151011"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April</a:t>
                </a:r>
                <a:endParaRPr lang="en-US">
                  <a:solidFill>
                    <a:schemeClr val="tx1">
                      <a:lumMod val="75000"/>
                      <a:lumOff val="25000"/>
                    </a:schemeClr>
                  </a:solidFill>
                  <a:latin typeface="Century Gothic"/>
                </a:endParaRPr>
              </a:p>
            </p:txBody>
          </p:sp>
          <p:sp>
            <p:nvSpPr>
              <p:cNvPr id="52" name="TextBox 51">
                <a:extLst>
                  <a:ext uri="{FF2B5EF4-FFF2-40B4-BE49-F238E27FC236}">
                    <a16:creationId xmlns:a16="http://schemas.microsoft.com/office/drawing/2014/main" id="{06E6D9B0-F13E-F2B8-0499-3C80759E3F84}"/>
                  </a:ext>
                </a:extLst>
              </p:cNvPr>
              <p:cNvSpPr txBox="1"/>
              <p:nvPr/>
            </p:nvSpPr>
            <p:spPr>
              <a:xfrm>
                <a:off x="5054121" y="3327043"/>
                <a:ext cx="781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May</a:t>
                </a:r>
                <a:endParaRPr lang="en-US">
                  <a:solidFill>
                    <a:schemeClr val="tx1">
                      <a:lumMod val="75000"/>
                      <a:lumOff val="25000"/>
                    </a:schemeClr>
                  </a:solidFill>
                  <a:latin typeface="Century Gothic"/>
                </a:endParaRPr>
              </a:p>
            </p:txBody>
          </p:sp>
          <p:sp>
            <p:nvSpPr>
              <p:cNvPr id="53" name="TextBox 52">
                <a:extLst>
                  <a:ext uri="{FF2B5EF4-FFF2-40B4-BE49-F238E27FC236}">
                    <a16:creationId xmlns:a16="http://schemas.microsoft.com/office/drawing/2014/main" id="{708B8CF3-65C4-5F4B-C2AF-A4244AA0047B}"/>
                  </a:ext>
                </a:extLst>
              </p:cNvPr>
              <p:cNvSpPr txBox="1"/>
              <p:nvPr/>
            </p:nvSpPr>
            <p:spPr>
              <a:xfrm>
                <a:off x="5985454" y="3327042"/>
                <a:ext cx="781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June</a:t>
                </a:r>
              </a:p>
            </p:txBody>
          </p:sp>
          <p:sp>
            <p:nvSpPr>
              <p:cNvPr id="54" name="TextBox 53">
                <a:extLst>
                  <a:ext uri="{FF2B5EF4-FFF2-40B4-BE49-F238E27FC236}">
                    <a16:creationId xmlns:a16="http://schemas.microsoft.com/office/drawing/2014/main" id="{D41116BF-F5AA-F2A0-9B09-DAB58366321B}"/>
                  </a:ext>
                </a:extLst>
              </p:cNvPr>
              <p:cNvSpPr txBox="1"/>
              <p:nvPr/>
            </p:nvSpPr>
            <p:spPr>
              <a:xfrm>
                <a:off x="6973232" y="3327042"/>
                <a:ext cx="993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July</a:t>
                </a:r>
              </a:p>
            </p:txBody>
          </p:sp>
          <p:sp>
            <p:nvSpPr>
              <p:cNvPr id="55" name="TextBox 54">
                <a:extLst>
                  <a:ext uri="{FF2B5EF4-FFF2-40B4-BE49-F238E27FC236}">
                    <a16:creationId xmlns:a16="http://schemas.microsoft.com/office/drawing/2014/main" id="{D1B5A108-2E5D-345E-C182-E39045E9C279}"/>
                  </a:ext>
                </a:extLst>
              </p:cNvPr>
              <p:cNvSpPr txBox="1"/>
              <p:nvPr/>
            </p:nvSpPr>
            <p:spPr>
              <a:xfrm>
                <a:off x="7848121"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Aug</a:t>
                </a:r>
                <a:endParaRPr lang="en-US">
                  <a:solidFill>
                    <a:schemeClr val="tx1">
                      <a:lumMod val="75000"/>
                      <a:lumOff val="25000"/>
                    </a:schemeClr>
                  </a:solidFill>
                  <a:latin typeface="Century Gothic"/>
                </a:endParaRPr>
              </a:p>
            </p:txBody>
          </p:sp>
          <p:sp>
            <p:nvSpPr>
              <p:cNvPr id="56" name="TextBox 55">
                <a:extLst>
                  <a:ext uri="{FF2B5EF4-FFF2-40B4-BE49-F238E27FC236}">
                    <a16:creationId xmlns:a16="http://schemas.microsoft.com/office/drawing/2014/main" id="{312D529B-7DE5-EDB5-DC53-0A8EBDFD9CBF}"/>
                  </a:ext>
                </a:extLst>
              </p:cNvPr>
              <p:cNvSpPr txBox="1"/>
              <p:nvPr/>
            </p:nvSpPr>
            <p:spPr>
              <a:xfrm>
                <a:off x="8765344" y="3298821"/>
                <a:ext cx="753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Sept</a:t>
                </a:r>
                <a:endParaRPr lang="en-US">
                  <a:solidFill>
                    <a:schemeClr val="tx1">
                      <a:lumMod val="75000"/>
                      <a:lumOff val="25000"/>
                    </a:schemeClr>
                  </a:solidFill>
                  <a:latin typeface="Century Gothic"/>
                </a:endParaRPr>
              </a:p>
            </p:txBody>
          </p:sp>
          <p:sp>
            <p:nvSpPr>
              <p:cNvPr id="57" name="TextBox 56">
                <a:extLst>
                  <a:ext uri="{FF2B5EF4-FFF2-40B4-BE49-F238E27FC236}">
                    <a16:creationId xmlns:a16="http://schemas.microsoft.com/office/drawing/2014/main" id="{E3E98008-91DA-01CB-A8D2-9D8003219EB1}"/>
                  </a:ext>
                </a:extLst>
              </p:cNvPr>
              <p:cNvSpPr txBox="1"/>
              <p:nvPr/>
            </p:nvSpPr>
            <p:spPr>
              <a:xfrm>
                <a:off x="9781344" y="3327043"/>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Oct</a:t>
                </a:r>
                <a:endParaRPr lang="en-US">
                  <a:solidFill>
                    <a:schemeClr val="tx1">
                      <a:lumMod val="75000"/>
                      <a:lumOff val="25000"/>
                    </a:schemeClr>
                  </a:solidFill>
                  <a:latin typeface="Century Gothic"/>
                </a:endParaRPr>
              </a:p>
            </p:txBody>
          </p:sp>
        </p:grpSp>
        <p:sp>
          <p:nvSpPr>
            <p:cNvPr id="59" name="TextBox 58">
              <a:extLst>
                <a:ext uri="{FF2B5EF4-FFF2-40B4-BE49-F238E27FC236}">
                  <a16:creationId xmlns:a16="http://schemas.microsoft.com/office/drawing/2014/main" id="{F45C4199-A986-9C20-229C-F86D2C6D5926}"/>
                </a:ext>
              </a:extLst>
            </p:cNvPr>
            <p:cNvSpPr txBox="1"/>
            <p:nvPr/>
          </p:nvSpPr>
          <p:spPr>
            <a:xfrm>
              <a:off x="10667521" y="6315776"/>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Nov</a:t>
              </a:r>
            </a:p>
          </p:txBody>
        </p:sp>
        <p:sp>
          <p:nvSpPr>
            <p:cNvPr id="60" name="TextBox 59">
              <a:extLst>
                <a:ext uri="{FF2B5EF4-FFF2-40B4-BE49-F238E27FC236}">
                  <a16:creationId xmlns:a16="http://schemas.microsoft.com/office/drawing/2014/main" id="{1BAEE513-D610-4F21-F22A-B08BCB9B4861}"/>
                </a:ext>
              </a:extLst>
            </p:cNvPr>
            <p:cNvSpPr txBox="1"/>
            <p:nvPr/>
          </p:nvSpPr>
          <p:spPr>
            <a:xfrm>
              <a:off x="10667521" y="3281887"/>
              <a:ext cx="669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Nov</a:t>
              </a:r>
            </a:p>
          </p:txBody>
        </p:sp>
        <p:grpSp>
          <p:nvGrpSpPr>
            <p:cNvPr id="68" name="Group 67">
              <a:extLst>
                <a:ext uri="{FF2B5EF4-FFF2-40B4-BE49-F238E27FC236}">
                  <a16:creationId xmlns:a16="http://schemas.microsoft.com/office/drawing/2014/main" id="{7978A6A7-4F45-1E4B-A3EC-B0D688F47836}"/>
                </a:ext>
              </a:extLst>
            </p:cNvPr>
            <p:cNvGrpSpPr/>
            <p:nvPr/>
          </p:nvGrpSpPr>
          <p:grpSpPr>
            <a:xfrm>
              <a:off x="645418" y="693971"/>
              <a:ext cx="882118" cy="2627109"/>
              <a:chOff x="842974" y="566971"/>
              <a:chExt cx="825674" cy="3135110"/>
            </a:xfrm>
          </p:grpSpPr>
          <p:sp>
            <p:nvSpPr>
              <p:cNvPr id="62" name="TextBox 61">
                <a:extLst>
                  <a:ext uri="{FF2B5EF4-FFF2-40B4-BE49-F238E27FC236}">
                    <a16:creationId xmlns:a16="http://schemas.microsoft.com/office/drawing/2014/main" id="{6A434FBB-E01A-7CAB-AED7-C6CF25270E6C}"/>
                  </a:ext>
                </a:extLst>
              </p:cNvPr>
              <p:cNvSpPr txBox="1"/>
              <p:nvPr/>
            </p:nvSpPr>
            <p:spPr>
              <a:xfrm>
                <a:off x="842974" y="56697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100</a:t>
                </a:r>
              </a:p>
            </p:txBody>
          </p:sp>
          <p:sp>
            <p:nvSpPr>
              <p:cNvPr id="63" name="TextBox 62">
                <a:extLst>
                  <a:ext uri="{FF2B5EF4-FFF2-40B4-BE49-F238E27FC236}">
                    <a16:creationId xmlns:a16="http://schemas.microsoft.com/office/drawing/2014/main" id="{58F6D2CF-B95A-ECED-2705-D19A558A67D0}"/>
                  </a:ext>
                </a:extLst>
              </p:cNvPr>
              <p:cNvSpPr txBox="1"/>
              <p:nvPr/>
            </p:nvSpPr>
            <p:spPr>
              <a:xfrm>
                <a:off x="941751" y="1089082"/>
                <a:ext cx="487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80</a:t>
                </a:r>
              </a:p>
            </p:txBody>
          </p:sp>
          <p:sp>
            <p:nvSpPr>
              <p:cNvPr id="64" name="TextBox 63">
                <a:extLst>
                  <a:ext uri="{FF2B5EF4-FFF2-40B4-BE49-F238E27FC236}">
                    <a16:creationId xmlns:a16="http://schemas.microsoft.com/office/drawing/2014/main" id="{DAB0C1B7-CE96-6AD0-F8D0-C31BA45679B4}"/>
                  </a:ext>
                </a:extLst>
              </p:cNvPr>
              <p:cNvSpPr txBox="1"/>
              <p:nvPr/>
            </p:nvSpPr>
            <p:spPr>
              <a:xfrm>
                <a:off x="913529" y="1639415"/>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60</a:t>
                </a:r>
              </a:p>
            </p:txBody>
          </p:sp>
          <p:sp>
            <p:nvSpPr>
              <p:cNvPr id="65" name="TextBox 64">
                <a:extLst>
                  <a:ext uri="{FF2B5EF4-FFF2-40B4-BE49-F238E27FC236}">
                    <a16:creationId xmlns:a16="http://schemas.microsoft.com/office/drawing/2014/main" id="{FEE03FFF-5274-0DE0-A384-FEC0FA5B9E66}"/>
                  </a:ext>
                </a:extLst>
              </p:cNvPr>
              <p:cNvSpPr txBox="1"/>
              <p:nvPr/>
            </p:nvSpPr>
            <p:spPr>
              <a:xfrm>
                <a:off x="913529" y="221797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40</a:t>
                </a:r>
              </a:p>
            </p:txBody>
          </p:sp>
          <p:sp>
            <p:nvSpPr>
              <p:cNvPr id="66" name="TextBox 65">
                <a:extLst>
                  <a:ext uri="{FF2B5EF4-FFF2-40B4-BE49-F238E27FC236}">
                    <a16:creationId xmlns:a16="http://schemas.microsoft.com/office/drawing/2014/main" id="{CE5B915F-A7FB-C407-EF9D-DA314274DB77}"/>
                  </a:ext>
                </a:extLst>
              </p:cNvPr>
              <p:cNvSpPr txBox="1"/>
              <p:nvPr/>
            </p:nvSpPr>
            <p:spPr>
              <a:xfrm>
                <a:off x="913529" y="2824749"/>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a:t>
                </a:r>
              </a:p>
            </p:txBody>
          </p:sp>
          <p:sp>
            <p:nvSpPr>
              <p:cNvPr id="67" name="TextBox 66">
                <a:extLst>
                  <a:ext uri="{FF2B5EF4-FFF2-40B4-BE49-F238E27FC236}">
                    <a16:creationId xmlns:a16="http://schemas.microsoft.com/office/drawing/2014/main" id="{7E310834-7202-E747-C157-7605BD40161B}"/>
                  </a:ext>
                </a:extLst>
              </p:cNvPr>
              <p:cNvSpPr txBox="1"/>
              <p:nvPr/>
            </p:nvSpPr>
            <p:spPr>
              <a:xfrm>
                <a:off x="984085" y="3332749"/>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0</a:t>
                </a:r>
              </a:p>
            </p:txBody>
          </p:sp>
        </p:grpSp>
        <p:grpSp>
          <p:nvGrpSpPr>
            <p:cNvPr id="69" name="Group 68">
              <a:extLst>
                <a:ext uri="{FF2B5EF4-FFF2-40B4-BE49-F238E27FC236}">
                  <a16:creationId xmlns:a16="http://schemas.microsoft.com/office/drawing/2014/main" id="{2A8F676F-2B6F-0B18-CEC1-4D75895FDBB0}"/>
                </a:ext>
              </a:extLst>
            </p:cNvPr>
            <p:cNvGrpSpPr/>
            <p:nvPr/>
          </p:nvGrpSpPr>
          <p:grpSpPr>
            <a:xfrm>
              <a:off x="645417" y="3741971"/>
              <a:ext cx="882117" cy="2627109"/>
              <a:chOff x="842974" y="566971"/>
              <a:chExt cx="825674" cy="3135110"/>
            </a:xfrm>
          </p:grpSpPr>
          <p:sp>
            <p:nvSpPr>
              <p:cNvPr id="70" name="TextBox 69">
                <a:extLst>
                  <a:ext uri="{FF2B5EF4-FFF2-40B4-BE49-F238E27FC236}">
                    <a16:creationId xmlns:a16="http://schemas.microsoft.com/office/drawing/2014/main" id="{D8B8A141-9255-E98F-2266-246D9A203C51}"/>
                  </a:ext>
                </a:extLst>
              </p:cNvPr>
              <p:cNvSpPr txBox="1"/>
              <p:nvPr/>
            </p:nvSpPr>
            <p:spPr>
              <a:xfrm>
                <a:off x="842974" y="56697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100</a:t>
                </a:r>
              </a:p>
            </p:txBody>
          </p:sp>
          <p:sp>
            <p:nvSpPr>
              <p:cNvPr id="71" name="TextBox 70">
                <a:extLst>
                  <a:ext uri="{FF2B5EF4-FFF2-40B4-BE49-F238E27FC236}">
                    <a16:creationId xmlns:a16="http://schemas.microsoft.com/office/drawing/2014/main" id="{B551020B-A7F2-4217-FDF2-A47C5628D80A}"/>
                  </a:ext>
                </a:extLst>
              </p:cNvPr>
              <p:cNvSpPr txBox="1"/>
              <p:nvPr/>
            </p:nvSpPr>
            <p:spPr>
              <a:xfrm>
                <a:off x="941751" y="1089082"/>
                <a:ext cx="487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80</a:t>
                </a:r>
              </a:p>
            </p:txBody>
          </p:sp>
          <p:sp>
            <p:nvSpPr>
              <p:cNvPr id="72" name="TextBox 71">
                <a:extLst>
                  <a:ext uri="{FF2B5EF4-FFF2-40B4-BE49-F238E27FC236}">
                    <a16:creationId xmlns:a16="http://schemas.microsoft.com/office/drawing/2014/main" id="{36D970F1-6E32-EE60-A729-0373C2464135}"/>
                  </a:ext>
                </a:extLst>
              </p:cNvPr>
              <p:cNvSpPr txBox="1"/>
              <p:nvPr/>
            </p:nvSpPr>
            <p:spPr>
              <a:xfrm>
                <a:off x="913529" y="1639415"/>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60</a:t>
                </a:r>
              </a:p>
            </p:txBody>
          </p:sp>
          <p:sp>
            <p:nvSpPr>
              <p:cNvPr id="73" name="TextBox 72">
                <a:extLst>
                  <a:ext uri="{FF2B5EF4-FFF2-40B4-BE49-F238E27FC236}">
                    <a16:creationId xmlns:a16="http://schemas.microsoft.com/office/drawing/2014/main" id="{4C7A64B1-165F-4825-CAAD-C3941AEBCEEF}"/>
                  </a:ext>
                </a:extLst>
              </p:cNvPr>
              <p:cNvSpPr txBox="1"/>
              <p:nvPr/>
            </p:nvSpPr>
            <p:spPr>
              <a:xfrm>
                <a:off x="913529" y="221797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40</a:t>
                </a:r>
              </a:p>
            </p:txBody>
          </p:sp>
          <p:sp>
            <p:nvSpPr>
              <p:cNvPr id="74" name="TextBox 73">
                <a:extLst>
                  <a:ext uri="{FF2B5EF4-FFF2-40B4-BE49-F238E27FC236}">
                    <a16:creationId xmlns:a16="http://schemas.microsoft.com/office/drawing/2014/main" id="{B13EB22D-AAB9-518A-EAC0-69D186CBB84B}"/>
                  </a:ext>
                </a:extLst>
              </p:cNvPr>
              <p:cNvSpPr txBox="1"/>
              <p:nvPr/>
            </p:nvSpPr>
            <p:spPr>
              <a:xfrm>
                <a:off x="913529" y="2824749"/>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a:t>
                </a:r>
              </a:p>
            </p:txBody>
          </p:sp>
          <p:sp>
            <p:nvSpPr>
              <p:cNvPr id="75" name="TextBox 74">
                <a:extLst>
                  <a:ext uri="{FF2B5EF4-FFF2-40B4-BE49-F238E27FC236}">
                    <a16:creationId xmlns:a16="http://schemas.microsoft.com/office/drawing/2014/main" id="{75B358EC-9A87-B322-E07D-3E4CC5AF88F4}"/>
                  </a:ext>
                </a:extLst>
              </p:cNvPr>
              <p:cNvSpPr txBox="1"/>
              <p:nvPr/>
            </p:nvSpPr>
            <p:spPr>
              <a:xfrm>
                <a:off x="984085" y="3332749"/>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0</a:t>
                </a:r>
              </a:p>
            </p:txBody>
          </p:sp>
        </p:grpSp>
        <p:sp>
          <p:nvSpPr>
            <p:cNvPr id="77" name="TextBox 76">
              <a:extLst>
                <a:ext uri="{FF2B5EF4-FFF2-40B4-BE49-F238E27FC236}">
                  <a16:creationId xmlns:a16="http://schemas.microsoft.com/office/drawing/2014/main" id="{2BF45D7B-BB9F-4673-7ADA-82D2D8CCE285}"/>
                </a:ext>
              </a:extLst>
            </p:cNvPr>
            <p:cNvSpPr txBox="1"/>
            <p:nvPr/>
          </p:nvSpPr>
          <p:spPr>
            <a:xfrm>
              <a:off x="5899072" y="831348"/>
              <a:ext cx="939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NPR-A </a:t>
              </a:r>
            </a:p>
          </p:txBody>
        </p:sp>
        <p:sp>
          <p:nvSpPr>
            <p:cNvPr id="79" name="TextBox 78">
              <a:extLst>
                <a:ext uri="{FF2B5EF4-FFF2-40B4-BE49-F238E27FC236}">
                  <a16:creationId xmlns:a16="http://schemas.microsoft.com/office/drawing/2014/main" id="{2F6FEA1C-F55C-91D2-FCE5-696FC8AE29FA}"/>
                </a:ext>
              </a:extLst>
            </p:cNvPr>
            <p:cNvSpPr txBox="1"/>
            <p:nvPr/>
          </p:nvSpPr>
          <p:spPr>
            <a:xfrm>
              <a:off x="5876472" y="3936013"/>
              <a:ext cx="9131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ANWR</a:t>
              </a:r>
              <a:endParaRPr lang="en-US" b="1">
                <a:solidFill>
                  <a:schemeClr val="tx1">
                    <a:lumMod val="75000"/>
                    <a:lumOff val="25000"/>
                  </a:schemeClr>
                </a:solidFill>
                <a:latin typeface="Century Gothic"/>
              </a:endParaRPr>
            </a:p>
          </p:txBody>
        </p:sp>
      </p:grpSp>
      <p:sp>
        <p:nvSpPr>
          <p:cNvPr id="93" name="Title 1">
            <a:extLst>
              <a:ext uri="{FF2B5EF4-FFF2-40B4-BE49-F238E27FC236}">
                <a16:creationId xmlns:a16="http://schemas.microsoft.com/office/drawing/2014/main" id="{95137DFB-D8B7-47FF-977C-AD0FCCED794C}"/>
              </a:ext>
            </a:extLst>
          </p:cNvPr>
          <p:cNvSpPr txBox="1">
            <a:spLocks/>
          </p:cNvSpPr>
          <p:nvPr/>
        </p:nvSpPr>
        <p:spPr>
          <a:xfrm>
            <a:off x="236880" y="16709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Monthly Snow Cover</a:t>
            </a:r>
          </a:p>
        </p:txBody>
      </p:sp>
    </p:spTree>
    <p:extLst>
      <p:ext uri="{BB962C8B-B14F-4D97-AF65-F5344CB8AC3E}">
        <p14:creationId xmlns:p14="http://schemas.microsoft.com/office/powerpoint/2010/main" val="368717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236880" y="16709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Monthly Snow Cover Fraction</a:t>
            </a:r>
          </a:p>
        </p:txBody>
      </p:sp>
      <p:sp>
        <p:nvSpPr>
          <p:cNvPr id="5" name="TextBox 4">
            <a:extLst>
              <a:ext uri="{FF2B5EF4-FFF2-40B4-BE49-F238E27FC236}">
                <a16:creationId xmlns:a16="http://schemas.microsoft.com/office/drawing/2014/main" id="{F6FCEC44-4BC3-10C3-F086-546B11FA3CFE}"/>
              </a:ext>
            </a:extLst>
          </p:cNvPr>
          <p:cNvSpPr txBox="1"/>
          <p:nvPr/>
        </p:nvSpPr>
        <p:spPr>
          <a:xfrm>
            <a:off x="7274574" y="8798206"/>
            <a:ext cx="4396153" cy="5431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5" name="Picture 7" descr="Chart, line chart&#10;&#10;Description automatically generated">
            <a:extLst>
              <a:ext uri="{FF2B5EF4-FFF2-40B4-BE49-F238E27FC236}">
                <a16:creationId xmlns:a16="http://schemas.microsoft.com/office/drawing/2014/main" id="{E06B6DDD-C085-9EA6-08D0-3092313FA0C8}"/>
              </a:ext>
            </a:extLst>
          </p:cNvPr>
          <p:cNvPicPr>
            <a:picLocks noChangeAspect="1"/>
          </p:cNvPicPr>
          <p:nvPr/>
        </p:nvPicPr>
        <p:blipFill rotWithShape="1">
          <a:blip r:embed="rId3"/>
          <a:srcRect l="5920" t="12146" r="10167" b="16194"/>
          <a:stretch/>
        </p:blipFill>
        <p:spPr>
          <a:xfrm>
            <a:off x="999858" y="795722"/>
            <a:ext cx="9971724" cy="2807693"/>
          </a:xfrm>
          <a:prstGeom prst="rect">
            <a:avLst/>
          </a:prstGeom>
        </p:spPr>
      </p:pic>
      <p:sp>
        <p:nvSpPr>
          <p:cNvPr id="17" name="TextBox 16">
            <a:extLst>
              <a:ext uri="{FF2B5EF4-FFF2-40B4-BE49-F238E27FC236}">
                <a16:creationId xmlns:a16="http://schemas.microsoft.com/office/drawing/2014/main" id="{CB451402-A91D-650C-F68C-33D84FCDAC88}"/>
              </a:ext>
            </a:extLst>
          </p:cNvPr>
          <p:cNvSpPr txBox="1"/>
          <p:nvPr/>
        </p:nvSpPr>
        <p:spPr>
          <a:xfrm rot="16200000">
            <a:off x="-1780030" y="3228748"/>
            <a:ext cx="40381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Median Snow Cover per Pixel</a:t>
            </a:r>
            <a:endParaRPr lang="en-US" sz="2000">
              <a:solidFill>
                <a:schemeClr val="tx1">
                  <a:lumMod val="75000"/>
                  <a:lumOff val="25000"/>
                </a:schemeClr>
              </a:solidFill>
              <a:latin typeface="Century Gothic"/>
            </a:endParaRPr>
          </a:p>
        </p:txBody>
      </p:sp>
      <p:pic>
        <p:nvPicPr>
          <p:cNvPr id="6" name="Picture 6" descr="Chart, line chart&#10;&#10;Description automatically generated">
            <a:extLst>
              <a:ext uri="{FF2B5EF4-FFF2-40B4-BE49-F238E27FC236}">
                <a16:creationId xmlns:a16="http://schemas.microsoft.com/office/drawing/2014/main" id="{4A66DD21-FB5A-AFEE-661A-87176B6FD4A4}"/>
              </a:ext>
            </a:extLst>
          </p:cNvPr>
          <p:cNvPicPr>
            <a:picLocks noChangeAspect="1"/>
          </p:cNvPicPr>
          <p:nvPr/>
        </p:nvPicPr>
        <p:blipFill rotWithShape="1">
          <a:blip r:embed="rId4"/>
          <a:srcRect l="5972" t="7563" r="10673" b="16091"/>
          <a:stretch/>
        </p:blipFill>
        <p:spPr>
          <a:xfrm>
            <a:off x="1000664" y="3794574"/>
            <a:ext cx="9920267" cy="2800831"/>
          </a:xfrm>
          <a:prstGeom prst="rect">
            <a:avLst/>
          </a:prstGeom>
        </p:spPr>
      </p:pic>
      <p:grpSp>
        <p:nvGrpSpPr>
          <p:cNvPr id="37" name="Group 36">
            <a:extLst>
              <a:ext uri="{FF2B5EF4-FFF2-40B4-BE49-F238E27FC236}">
                <a16:creationId xmlns:a16="http://schemas.microsoft.com/office/drawing/2014/main" id="{81DE705A-11F0-7CC3-DF0A-DD33BCEA2895}"/>
              </a:ext>
            </a:extLst>
          </p:cNvPr>
          <p:cNvGrpSpPr/>
          <p:nvPr/>
        </p:nvGrpSpPr>
        <p:grpSpPr>
          <a:xfrm>
            <a:off x="820923" y="3603011"/>
            <a:ext cx="9578293" cy="383444"/>
            <a:chOff x="1235521" y="6149337"/>
            <a:chExt cx="9578293" cy="383444"/>
          </a:xfrm>
        </p:grpSpPr>
        <p:sp>
          <p:nvSpPr>
            <p:cNvPr id="31" name="TextBox 30">
              <a:extLst>
                <a:ext uri="{FF2B5EF4-FFF2-40B4-BE49-F238E27FC236}">
                  <a16:creationId xmlns:a16="http://schemas.microsoft.com/office/drawing/2014/main" id="{25D40793-328D-A7FE-399A-7A0177C77507}"/>
                </a:ext>
              </a:extLst>
            </p:cNvPr>
            <p:cNvSpPr txBox="1"/>
            <p:nvPr/>
          </p:nvSpPr>
          <p:spPr>
            <a:xfrm>
              <a:off x="1235521" y="6149338"/>
              <a:ext cx="7765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2000</a:t>
              </a:r>
            </a:p>
          </p:txBody>
        </p:sp>
        <p:grpSp>
          <p:nvGrpSpPr>
            <p:cNvPr id="32" name="Group 31">
              <a:extLst>
                <a:ext uri="{FF2B5EF4-FFF2-40B4-BE49-F238E27FC236}">
                  <a16:creationId xmlns:a16="http://schemas.microsoft.com/office/drawing/2014/main" id="{465D035A-F09E-A236-A39B-F265DA69899B}"/>
                </a:ext>
              </a:extLst>
            </p:cNvPr>
            <p:cNvGrpSpPr/>
            <p:nvPr/>
          </p:nvGrpSpPr>
          <p:grpSpPr>
            <a:xfrm>
              <a:off x="3356360" y="6149337"/>
              <a:ext cx="7457454" cy="383444"/>
              <a:chOff x="3290670" y="3075061"/>
              <a:chExt cx="7457454" cy="383444"/>
            </a:xfrm>
          </p:grpSpPr>
          <p:sp>
            <p:nvSpPr>
              <p:cNvPr id="33" name="TextBox 32">
                <a:extLst>
                  <a:ext uri="{FF2B5EF4-FFF2-40B4-BE49-F238E27FC236}">
                    <a16:creationId xmlns:a16="http://schemas.microsoft.com/office/drawing/2014/main" id="{BB9D18B2-74F2-52D5-18DB-349D36696AE3}"/>
                  </a:ext>
                </a:extLst>
              </p:cNvPr>
              <p:cNvSpPr txBox="1"/>
              <p:nvPr/>
            </p:nvSpPr>
            <p:spPr>
              <a:xfrm>
                <a:off x="3290670" y="3089173"/>
                <a:ext cx="815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2005</a:t>
                </a:r>
              </a:p>
            </p:txBody>
          </p:sp>
          <p:sp>
            <p:nvSpPr>
              <p:cNvPr id="34" name="TextBox 33">
                <a:extLst>
                  <a:ext uri="{FF2B5EF4-FFF2-40B4-BE49-F238E27FC236}">
                    <a16:creationId xmlns:a16="http://schemas.microsoft.com/office/drawing/2014/main" id="{CD9B8DBC-2DD3-E87E-0347-39E3436B241E}"/>
                  </a:ext>
                </a:extLst>
              </p:cNvPr>
              <p:cNvSpPr txBox="1"/>
              <p:nvPr/>
            </p:nvSpPr>
            <p:spPr>
              <a:xfrm>
                <a:off x="5498698" y="3075061"/>
                <a:ext cx="7371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2010</a:t>
                </a:r>
              </a:p>
            </p:txBody>
          </p:sp>
          <p:sp>
            <p:nvSpPr>
              <p:cNvPr id="35" name="TextBox 34">
                <a:extLst>
                  <a:ext uri="{FF2B5EF4-FFF2-40B4-BE49-F238E27FC236}">
                    <a16:creationId xmlns:a16="http://schemas.microsoft.com/office/drawing/2014/main" id="{37AE8113-453C-F8B0-7116-DA99D74FA029}"/>
                  </a:ext>
                </a:extLst>
              </p:cNvPr>
              <p:cNvSpPr txBox="1"/>
              <p:nvPr/>
            </p:nvSpPr>
            <p:spPr>
              <a:xfrm>
                <a:off x="7744316" y="3075062"/>
                <a:ext cx="829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2015</a:t>
                </a:r>
              </a:p>
            </p:txBody>
          </p:sp>
          <p:sp>
            <p:nvSpPr>
              <p:cNvPr id="36" name="TextBox 35">
                <a:extLst>
                  <a:ext uri="{FF2B5EF4-FFF2-40B4-BE49-F238E27FC236}">
                    <a16:creationId xmlns:a16="http://schemas.microsoft.com/office/drawing/2014/main" id="{8A31E077-EA09-B23E-EBB0-DF76C382A964}"/>
                  </a:ext>
                </a:extLst>
              </p:cNvPr>
              <p:cNvSpPr txBox="1"/>
              <p:nvPr/>
            </p:nvSpPr>
            <p:spPr>
              <a:xfrm>
                <a:off x="9958458" y="3075061"/>
                <a:ext cx="789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2020</a:t>
                </a:r>
              </a:p>
            </p:txBody>
          </p:sp>
        </p:grpSp>
      </p:grpSp>
      <p:grpSp>
        <p:nvGrpSpPr>
          <p:cNvPr id="55" name="Group 54">
            <a:extLst>
              <a:ext uri="{FF2B5EF4-FFF2-40B4-BE49-F238E27FC236}">
                <a16:creationId xmlns:a16="http://schemas.microsoft.com/office/drawing/2014/main" id="{2A6BF168-E590-D32C-7624-24C800DB9574}"/>
              </a:ext>
            </a:extLst>
          </p:cNvPr>
          <p:cNvGrpSpPr/>
          <p:nvPr/>
        </p:nvGrpSpPr>
        <p:grpSpPr>
          <a:xfrm>
            <a:off x="499904" y="676941"/>
            <a:ext cx="755119" cy="2936322"/>
            <a:chOff x="499904" y="676941"/>
            <a:chExt cx="755119" cy="2936322"/>
          </a:xfrm>
        </p:grpSpPr>
        <p:sp>
          <p:nvSpPr>
            <p:cNvPr id="39" name="TextBox 38">
              <a:extLst>
                <a:ext uri="{FF2B5EF4-FFF2-40B4-BE49-F238E27FC236}">
                  <a16:creationId xmlns:a16="http://schemas.microsoft.com/office/drawing/2014/main" id="{25A63909-250D-DC01-C526-F4615E8CB8E5}"/>
                </a:ext>
              </a:extLst>
            </p:cNvPr>
            <p:cNvSpPr txBox="1"/>
            <p:nvPr/>
          </p:nvSpPr>
          <p:spPr>
            <a:xfrm>
              <a:off x="499905" y="67694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70</a:t>
              </a:r>
            </a:p>
          </p:txBody>
        </p:sp>
        <p:sp>
          <p:nvSpPr>
            <p:cNvPr id="41" name="TextBox 40">
              <a:extLst>
                <a:ext uri="{FF2B5EF4-FFF2-40B4-BE49-F238E27FC236}">
                  <a16:creationId xmlns:a16="http://schemas.microsoft.com/office/drawing/2014/main" id="{053209E6-CFD4-5A4F-A59D-079BF0C1A69A}"/>
                </a:ext>
              </a:extLst>
            </p:cNvPr>
            <p:cNvSpPr txBox="1"/>
            <p:nvPr/>
          </p:nvSpPr>
          <p:spPr>
            <a:xfrm>
              <a:off x="499904" y="1292592"/>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50</a:t>
              </a:r>
            </a:p>
          </p:txBody>
        </p:sp>
        <p:sp>
          <p:nvSpPr>
            <p:cNvPr id="43" name="TextBox 42">
              <a:extLst>
                <a:ext uri="{FF2B5EF4-FFF2-40B4-BE49-F238E27FC236}">
                  <a16:creationId xmlns:a16="http://schemas.microsoft.com/office/drawing/2014/main" id="{CC146199-666F-46C1-5109-ADB481A56349}"/>
                </a:ext>
              </a:extLst>
            </p:cNvPr>
            <p:cNvSpPr txBox="1"/>
            <p:nvPr/>
          </p:nvSpPr>
          <p:spPr>
            <a:xfrm>
              <a:off x="499904" y="2637153"/>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10</a:t>
              </a:r>
            </a:p>
          </p:txBody>
        </p:sp>
        <p:sp>
          <p:nvSpPr>
            <p:cNvPr id="44" name="TextBox 43">
              <a:extLst>
                <a:ext uri="{FF2B5EF4-FFF2-40B4-BE49-F238E27FC236}">
                  <a16:creationId xmlns:a16="http://schemas.microsoft.com/office/drawing/2014/main" id="{8B0F8B16-BEA1-0DB8-67FA-6C9553E03531}"/>
                </a:ext>
              </a:extLst>
            </p:cNvPr>
            <p:cNvSpPr txBox="1"/>
            <p:nvPr/>
          </p:nvSpPr>
          <p:spPr>
            <a:xfrm>
              <a:off x="499904" y="1910187"/>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30</a:t>
              </a:r>
            </a:p>
          </p:txBody>
        </p:sp>
        <p:sp>
          <p:nvSpPr>
            <p:cNvPr id="54" name="TextBox 53">
              <a:extLst>
                <a:ext uri="{FF2B5EF4-FFF2-40B4-BE49-F238E27FC236}">
                  <a16:creationId xmlns:a16="http://schemas.microsoft.com/office/drawing/2014/main" id="{938A05CC-461D-7C61-DB2B-AE0BA76274C4}"/>
                </a:ext>
              </a:extLst>
            </p:cNvPr>
            <p:cNvSpPr txBox="1"/>
            <p:nvPr/>
          </p:nvSpPr>
          <p:spPr>
            <a:xfrm>
              <a:off x="570460" y="3243931"/>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0</a:t>
              </a:r>
            </a:p>
          </p:txBody>
        </p:sp>
      </p:grpSp>
      <p:grpSp>
        <p:nvGrpSpPr>
          <p:cNvPr id="56" name="Group 55">
            <a:extLst>
              <a:ext uri="{FF2B5EF4-FFF2-40B4-BE49-F238E27FC236}">
                <a16:creationId xmlns:a16="http://schemas.microsoft.com/office/drawing/2014/main" id="{F7DBCCEC-98D4-ED78-5482-60E7FA83D4F2}"/>
              </a:ext>
            </a:extLst>
          </p:cNvPr>
          <p:cNvGrpSpPr/>
          <p:nvPr/>
        </p:nvGrpSpPr>
        <p:grpSpPr>
          <a:xfrm>
            <a:off x="471681" y="3880163"/>
            <a:ext cx="755119" cy="2795210"/>
            <a:chOff x="471682" y="761608"/>
            <a:chExt cx="755119" cy="2795210"/>
          </a:xfrm>
        </p:grpSpPr>
        <p:sp>
          <p:nvSpPr>
            <p:cNvPr id="57" name="TextBox 56">
              <a:extLst>
                <a:ext uri="{FF2B5EF4-FFF2-40B4-BE49-F238E27FC236}">
                  <a16:creationId xmlns:a16="http://schemas.microsoft.com/office/drawing/2014/main" id="{E3D3F533-2357-39E4-B004-4F564DA36C31}"/>
                </a:ext>
              </a:extLst>
            </p:cNvPr>
            <p:cNvSpPr txBox="1"/>
            <p:nvPr/>
          </p:nvSpPr>
          <p:spPr>
            <a:xfrm>
              <a:off x="471683" y="761608"/>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70</a:t>
              </a:r>
            </a:p>
          </p:txBody>
        </p:sp>
        <p:sp>
          <p:nvSpPr>
            <p:cNvPr id="58" name="TextBox 57">
              <a:extLst>
                <a:ext uri="{FF2B5EF4-FFF2-40B4-BE49-F238E27FC236}">
                  <a16:creationId xmlns:a16="http://schemas.microsoft.com/office/drawing/2014/main" id="{BADEA96B-F4F7-CD0D-5E65-2E2646158EC3}"/>
                </a:ext>
              </a:extLst>
            </p:cNvPr>
            <p:cNvSpPr txBox="1"/>
            <p:nvPr/>
          </p:nvSpPr>
          <p:spPr>
            <a:xfrm>
              <a:off x="499904" y="1320814"/>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50</a:t>
              </a:r>
            </a:p>
          </p:txBody>
        </p:sp>
        <p:sp>
          <p:nvSpPr>
            <p:cNvPr id="59" name="TextBox 58">
              <a:extLst>
                <a:ext uri="{FF2B5EF4-FFF2-40B4-BE49-F238E27FC236}">
                  <a16:creationId xmlns:a16="http://schemas.microsoft.com/office/drawing/2014/main" id="{0A6E4D66-DE47-5951-62A2-A0F2FE072291}"/>
                </a:ext>
              </a:extLst>
            </p:cNvPr>
            <p:cNvSpPr txBox="1"/>
            <p:nvPr/>
          </p:nvSpPr>
          <p:spPr>
            <a:xfrm>
              <a:off x="471682" y="2566597"/>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10</a:t>
              </a:r>
            </a:p>
          </p:txBody>
        </p:sp>
        <p:sp>
          <p:nvSpPr>
            <p:cNvPr id="60" name="TextBox 59">
              <a:extLst>
                <a:ext uri="{FF2B5EF4-FFF2-40B4-BE49-F238E27FC236}">
                  <a16:creationId xmlns:a16="http://schemas.microsoft.com/office/drawing/2014/main" id="{71058D19-F317-8713-D6F9-00D16FDDF17A}"/>
                </a:ext>
              </a:extLst>
            </p:cNvPr>
            <p:cNvSpPr txBox="1"/>
            <p:nvPr/>
          </p:nvSpPr>
          <p:spPr>
            <a:xfrm>
              <a:off x="471682" y="1881964"/>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30</a:t>
              </a:r>
            </a:p>
          </p:txBody>
        </p:sp>
        <p:sp>
          <p:nvSpPr>
            <p:cNvPr id="61" name="TextBox 60">
              <a:extLst>
                <a:ext uri="{FF2B5EF4-FFF2-40B4-BE49-F238E27FC236}">
                  <a16:creationId xmlns:a16="http://schemas.microsoft.com/office/drawing/2014/main" id="{C3AA636B-C24A-D1D9-20AA-259042BCEC67}"/>
                </a:ext>
              </a:extLst>
            </p:cNvPr>
            <p:cNvSpPr txBox="1"/>
            <p:nvPr/>
          </p:nvSpPr>
          <p:spPr>
            <a:xfrm>
              <a:off x="542238" y="3187486"/>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0</a:t>
              </a:r>
            </a:p>
          </p:txBody>
        </p:sp>
      </p:grpSp>
      <p:grpSp>
        <p:nvGrpSpPr>
          <p:cNvPr id="62" name="Group 61">
            <a:extLst>
              <a:ext uri="{FF2B5EF4-FFF2-40B4-BE49-F238E27FC236}">
                <a16:creationId xmlns:a16="http://schemas.microsoft.com/office/drawing/2014/main" id="{4996D3D7-A29B-41C3-84ED-D630E1936FE9}"/>
              </a:ext>
            </a:extLst>
          </p:cNvPr>
          <p:cNvGrpSpPr/>
          <p:nvPr/>
        </p:nvGrpSpPr>
        <p:grpSpPr>
          <a:xfrm>
            <a:off x="10974493" y="789636"/>
            <a:ext cx="1384939" cy="992579"/>
            <a:chOff x="10424160" y="4910081"/>
            <a:chExt cx="1384939" cy="992579"/>
          </a:xfrm>
        </p:grpSpPr>
        <p:sp>
          <p:nvSpPr>
            <p:cNvPr id="63" name="TextBox 62">
              <a:extLst>
                <a:ext uri="{FF2B5EF4-FFF2-40B4-BE49-F238E27FC236}">
                  <a16:creationId xmlns:a16="http://schemas.microsoft.com/office/drawing/2014/main" id="{DAE0BC83-65FD-43DF-9B36-48504B57379A}"/>
                </a:ext>
              </a:extLst>
            </p:cNvPr>
            <p:cNvSpPr txBox="1"/>
            <p:nvPr/>
          </p:nvSpPr>
          <p:spPr>
            <a:xfrm>
              <a:off x="10744564" y="4910081"/>
              <a:ext cx="1064535" cy="992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400">
                  <a:solidFill>
                    <a:schemeClr val="tx1">
                      <a:lumMod val="75000"/>
                      <a:lumOff val="25000"/>
                    </a:schemeClr>
                  </a:solidFill>
                  <a:latin typeface="Century Gothic"/>
                  <a:cs typeface="Calibri"/>
                </a:rPr>
                <a:t>Summer</a:t>
              </a:r>
            </a:p>
            <a:p>
              <a:pPr>
                <a:spcAft>
                  <a:spcPts val="125"/>
                </a:spcAft>
              </a:pPr>
              <a:r>
                <a:rPr lang="en-US" sz="1400">
                  <a:solidFill>
                    <a:schemeClr val="tx1">
                      <a:lumMod val="75000"/>
                      <a:lumOff val="25000"/>
                    </a:schemeClr>
                  </a:solidFill>
                  <a:latin typeface="Century Gothic"/>
                  <a:cs typeface="Calibri"/>
                </a:rPr>
                <a:t>Fall</a:t>
              </a:r>
            </a:p>
            <a:p>
              <a:pPr>
                <a:spcAft>
                  <a:spcPts val="125"/>
                </a:spcAft>
              </a:pPr>
              <a:r>
                <a:rPr lang="en-US" sz="1400">
                  <a:solidFill>
                    <a:schemeClr val="tx1">
                      <a:lumMod val="75000"/>
                      <a:lumOff val="25000"/>
                    </a:schemeClr>
                  </a:solidFill>
                  <a:latin typeface="Century Gothic"/>
                  <a:cs typeface="Calibri"/>
                </a:rPr>
                <a:t>Winter</a:t>
              </a:r>
            </a:p>
            <a:p>
              <a:pPr>
                <a:spcAft>
                  <a:spcPts val="125"/>
                </a:spcAft>
              </a:pPr>
              <a:r>
                <a:rPr lang="en-US" sz="1400">
                  <a:solidFill>
                    <a:schemeClr val="tx1">
                      <a:lumMod val="75000"/>
                      <a:lumOff val="25000"/>
                    </a:schemeClr>
                  </a:solidFill>
                  <a:latin typeface="Century Gothic"/>
                  <a:cs typeface="Calibri"/>
                </a:rPr>
                <a:t>Spring</a:t>
              </a:r>
            </a:p>
          </p:txBody>
        </p:sp>
        <p:cxnSp>
          <p:nvCxnSpPr>
            <p:cNvPr id="64" name="Straight Connector 63">
              <a:extLst>
                <a:ext uri="{FF2B5EF4-FFF2-40B4-BE49-F238E27FC236}">
                  <a16:creationId xmlns:a16="http://schemas.microsoft.com/office/drawing/2014/main" id="{207CC25E-64E8-49CE-A48E-9721F82E58D7}"/>
                </a:ext>
              </a:extLst>
            </p:cNvPr>
            <p:cNvCxnSpPr>
              <a:cxnSpLocks/>
            </p:cNvCxnSpPr>
            <p:nvPr/>
          </p:nvCxnSpPr>
          <p:spPr>
            <a:xfrm>
              <a:off x="10424160" y="5290200"/>
              <a:ext cx="320404" cy="0"/>
            </a:xfrm>
            <a:prstGeom prst="line">
              <a:avLst/>
            </a:prstGeom>
            <a:ln w="19050">
              <a:solidFill>
                <a:srgbClr val="EE573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072ECB3-33CE-4F6E-88B7-D0114D1B6CC9}"/>
                </a:ext>
              </a:extLst>
            </p:cNvPr>
            <p:cNvCxnSpPr>
              <a:cxnSpLocks/>
            </p:cNvCxnSpPr>
            <p:nvPr/>
          </p:nvCxnSpPr>
          <p:spPr>
            <a:xfrm>
              <a:off x="10425609" y="5054607"/>
              <a:ext cx="320404" cy="0"/>
            </a:xfrm>
            <a:prstGeom prst="line">
              <a:avLst/>
            </a:prstGeom>
            <a:ln w="19050">
              <a:solidFill>
                <a:srgbClr val="838CFA"/>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0A532C-4F15-4238-910A-745BF92EE7FB}"/>
                </a:ext>
              </a:extLst>
            </p:cNvPr>
            <p:cNvCxnSpPr>
              <a:cxnSpLocks/>
            </p:cNvCxnSpPr>
            <p:nvPr/>
          </p:nvCxnSpPr>
          <p:spPr>
            <a:xfrm>
              <a:off x="10428447" y="5524669"/>
              <a:ext cx="320404" cy="0"/>
            </a:xfrm>
            <a:prstGeom prst="line">
              <a:avLst/>
            </a:prstGeom>
            <a:ln w="19050">
              <a:solidFill>
                <a:srgbClr val="59DEBB"/>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1932096-8B2E-464D-BDDA-36CC7DC9EA43}"/>
                </a:ext>
              </a:extLst>
            </p:cNvPr>
            <p:cNvCxnSpPr>
              <a:cxnSpLocks/>
            </p:cNvCxnSpPr>
            <p:nvPr/>
          </p:nvCxnSpPr>
          <p:spPr>
            <a:xfrm>
              <a:off x="10429386" y="5756313"/>
              <a:ext cx="320404" cy="0"/>
            </a:xfrm>
            <a:prstGeom prst="line">
              <a:avLst/>
            </a:prstGeom>
            <a:ln w="19050">
              <a:solidFill>
                <a:srgbClr val="B473FA"/>
              </a:solidFill>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7BAD6D0F-E70C-D000-C9B8-E8BE7D51A6F8}"/>
              </a:ext>
            </a:extLst>
          </p:cNvPr>
          <p:cNvSpPr/>
          <p:nvPr/>
        </p:nvSpPr>
        <p:spPr>
          <a:xfrm>
            <a:off x="959555" y="790221"/>
            <a:ext cx="9863668" cy="280811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5FB5D1A-7C0E-6483-A2E1-5F4A39B08823}"/>
              </a:ext>
            </a:extLst>
          </p:cNvPr>
          <p:cNvSpPr/>
          <p:nvPr/>
        </p:nvSpPr>
        <p:spPr>
          <a:xfrm>
            <a:off x="1001888" y="3979333"/>
            <a:ext cx="9821334" cy="261055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72F8078C-E13B-8C73-3887-7528EFFFF709}"/>
              </a:ext>
            </a:extLst>
          </p:cNvPr>
          <p:cNvSpPr txBox="1"/>
          <p:nvPr/>
        </p:nvSpPr>
        <p:spPr>
          <a:xfrm>
            <a:off x="5518072" y="2087237"/>
            <a:ext cx="939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NPR-A </a:t>
            </a:r>
          </a:p>
        </p:txBody>
      </p:sp>
      <p:sp>
        <p:nvSpPr>
          <p:cNvPr id="73" name="TextBox 72">
            <a:extLst>
              <a:ext uri="{FF2B5EF4-FFF2-40B4-BE49-F238E27FC236}">
                <a16:creationId xmlns:a16="http://schemas.microsoft.com/office/drawing/2014/main" id="{4DEC4A3A-D9E5-BDB6-529C-6F6BD714B898}"/>
              </a:ext>
            </a:extLst>
          </p:cNvPr>
          <p:cNvSpPr txBox="1"/>
          <p:nvPr/>
        </p:nvSpPr>
        <p:spPr>
          <a:xfrm>
            <a:off x="5636583" y="5445902"/>
            <a:ext cx="9131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ANWR</a:t>
            </a:r>
            <a:endParaRPr lang="en-US" b="1">
              <a:solidFill>
                <a:schemeClr val="tx1">
                  <a:lumMod val="75000"/>
                  <a:lumOff val="25000"/>
                </a:schemeClr>
              </a:solidFill>
              <a:latin typeface="Century Gothic"/>
            </a:endParaRPr>
          </a:p>
        </p:txBody>
      </p:sp>
    </p:spTree>
    <p:extLst>
      <p:ext uri="{BB962C8B-B14F-4D97-AF65-F5344CB8AC3E}">
        <p14:creationId xmlns:p14="http://schemas.microsoft.com/office/powerpoint/2010/main" val="117352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137304" y="184749"/>
            <a:ext cx="11741999" cy="5053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Average Snow Cover Fraction Maps</a:t>
            </a:r>
          </a:p>
        </p:txBody>
      </p:sp>
      <p:grpSp>
        <p:nvGrpSpPr>
          <p:cNvPr id="12" name="Group 11">
            <a:extLst>
              <a:ext uri="{FF2B5EF4-FFF2-40B4-BE49-F238E27FC236}">
                <a16:creationId xmlns:a16="http://schemas.microsoft.com/office/drawing/2014/main" id="{B0DC4046-C63A-AA81-B082-1E3AF3553D81}"/>
              </a:ext>
            </a:extLst>
          </p:cNvPr>
          <p:cNvGrpSpPr/>
          <p:nvPr/>
        </p:nvGrpSpPr>
        <p:grpSpPr>
          <a:xfrm>
            <a:off x="6413911" y="2902544"/>
            <a:ext cx="1293146" cy="3477875"/>
            <a:chOff x="5492654" y="1957507"/>
            <a:chExt cx="1293146" cy="3477875"/>
          </a:xfrm>
        </p:grpSpPr>
        <p:sp>
          <p:nvSpPr>
            <p:cNvPr id="7" name="TextBox 6">
              <a:extLst>
                <a:ext uri="{FF2B5EF4-FFF2-40B4-BE49-F238E27FC236}">
                  <a16:creationId xmlns:a16="http://schemas.microsoft.com/office/drawing/2014/main" id="{EB093F03-4939-76A8-84B7-83B5F7F07C66}"/>
                </a:ext>
              </a:extLst>
            </p:cNvPr>
            <p:cNvSpPr txBox="1"/>
            <p:nvPr/>
          </p:nvSpPr>
          <p:spPr>
            <a:xfrm>
              <a:off x="6096937" y="1957507"/>
              <a:ext cx="68886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100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80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60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40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20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0.0</a:t>
              </a:r>
            </a:p>
          </p:txBody>
        </p:sp>
        <p:pic>
          <p:nvPicPr>
            <p:cNvPr id="9" name="Picture 9">
              <a:extLst>
                <a:ext uri="{FF2B5EF4-FFF2-40B4-BE49-F238E27FC236}">
                  <a16:creationId xmlns:a16="http://schemas.microsoft.com/office/drawing/2014/main" id="{154D8760-1B37-DDBC-B94E-F8C3194E252E}"/>
                </a:ext>
              </a:extLst>
            </p:cNvPr>
            <p:cNvPicPr>
              <a:picLocks noChangeAspect="1"/>
            </p:cNvPicPr>
            <p:nvPr/>
          </p:nvPicPr>
          <p:blipFill>
            <a:blip r:embed="rId3"/>
            <a:stretch>
              <a:fillRect/>
            </a:stretch>
          </p:blipFill>
          <p:spPr>
            <a:xfrm>
              <a:off x="5492654" y="1961070"/>
              <a:ext cx="545335" cy="3467821"/>
            </a:xfrm>
            <a:prstGeom prst="rect">
              <a:avLst/>
            </a:prstGeom>
          </p:spPr>
        </p:pic>
      </p:grpSp>
      <p:sp>
        <p:nvSpPr>
          <p:cNvPr id="10" name="TextBox 9">
            <a:extLst>
              <a:ext uri="{FF2B5EF4-FFF2-40B4-BE49-F238E27FC236}">
                <a16:creationId xmlns:a16="http://schemas.microsoft.com/office/drawing/2014/main" id="{BAC5260B-549E-D1E4-347F-524C1DEBA026}"/>
              </a:ext>
            </a:extLst>
          </p:cNvPr>
          <p:cNvSpPr txBox="1"/>
          <p:nvPr/>
        </p:nvSpPr>
        <p:spPr>
          <a:xfrm>
            <a:off x="6412054" y="1777404"/>
            <a:ext cx="14878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 Snow Cover </a:t>
            </a:r>
            <a:endParaRPr lang="en-US" sz="2000">
              <a:solidFill>
                <a:schemeClr val="tx1">
                  <a:lumMod val="75000"/>
                  <a:lumOff val="25000"/>
                </a:schemeClr>
              </a:solidFill>
              <a:latin typeface="Calibri" panose="020F0502020204030204"/>
              <a:cs typeface="Calibri" panose="020F0502020204030204"/>
            </a:endParaRPr>
          </a:p>
          <a:p>
            <a:r>
              <a:rPr lang="en-US" sz="2000">
                <a:solidFill>
                  <a:schemeClr val="tx1">
                    <a:lumMod val="75000"/>
                    <a:lumOff val="25000"/>
                  </a:schemeClr>
                </a:solidFill>
                <a:latin typeface="Century Gothic"/>
              </a:rPr>
              <a:t>Fraction</a:t>
            </a:r>
            <a:endParaRPr lang="en-US" sz="2000">
              <a:solidFill>
                <a:schemeClr val="tx1">
                  <a:lumMod val="75000"/>
                  <a:lumOff val="25000"/>
                </a:schemeClr>
              </a:solidFill>
              <a:cs typeface="Calibri"/>
            </a:endParaRPr>
          </a:p>
        </p:txBody>
      </p:sp>
      <p:pic>
        <p:nvPicPr>
          <p:cNvPr id="14" name="Picture 17">
            <a:extLst>
              <a:ext uri="{FF2B5EF4-FFF2-40B4-BE49-F238E27FC236}">
                <a16:creationId xmlns:a16="http://schemas.microsoft.com/office/drawing/2014/main" id="{EBB432FD-67B5-A5E7-C12E-FC6A9C0EEBAB}"/>
              </a:ext>
            </a:extLst>
          </p:cNvPr>
          <p:cNvPicPr>
            <a:picLocks noChangeAspect="1"/>
          </p:cNvPicPr>
          <p:nvPr/>
        </p:nvPicPr>
        <p:blipFill>
          <a:blip r:embed="rId4"/>
          <a:stretch>
            <a:fillRect/>
          </a:stretch>
        </p:blipFill>
        <p:spPr>
          <a:xfrm>
            <a:off x="11304824" y="186115"/>
            <a:ext cx="571500" cy="828675"/>
          </a:xfrm>
          <a:prstGeom prst="rect">
            <a:avLst/>
          </a:prstGeom>
        </p:spPr>
      </p:pic>
      <p:grpSp>
        <p:nvGrpSpPr>
          <p:cNvPr id="15" name="Group 14">
            <a:extLst>
              <a:ext uri="{FF2B5EF4-FFF2-40B4-BE49-F238E27FC236}">
                <a16:creationId xmlns:a16="http://schemas.microsoft.com/office/drawing/2014/main" id="{FF59C35E-F966-2F1B-9237-AAD97018C0BA}"/>
              </a:ext>
            </a:extLst>
          </p:cNvPr>
          <p:cNvGrpSpPr/>
          <p:nvPr/>
        </p:nvGrpSpPr>
        <p:grpSpPr>
          <a:xfrm>
            <a:off x="7648643" y="1143246"/>
            <a:ext cx="4416165" cy="5392932"/>
            <a:chOff x="7663020" y="1545812"/>
            <a:chExt cx="4358656" cy="4889726"/>
          </a:xfrm>
        </p:grpSpPr>
        <p:pic>
          <p:nvPicPr>
            <p:cNvPr id="2" name="Picture 3" descr="Map&#10;&#10;Description automatically generated">
              <a:extLst>
                <a:ext uri="{FF2B5EF4-FFF2-40B4-BE49-F238E27FC236}">
                  <a16:creationId xmlns:a16="http://schemas.microsoft.com/office/drawing/2014/main" id="{FC2B5B2E-D038-FF6E-8BF1-728D7DAB8E24}"/>
                </a:ext>
              </a:extLst>
            </p:cNvPr>
            <p:cNvPicPr>
              <a:picLocks noChangeAspect="1"/>
            </p:cNvPicPr>
            <p:nvPr/>
          </p:nvPicPr>
          <p:blipFill>
            <a:blip r:embed="rId5"/>
            <a:stretch>
              <a:fillRect/>
            </a:stretch>
          </p:blipFill>
          <p:spPr>
            <a:xfrm>
              <a:off x="7713372" y="1545812"/>
              <a:ext cx="4308304" cy="4889726"/>
            </a:xfrm>
            <a:prstGeom prst="rect">
              <a:avLst/>
            </a:prstGeom>
          </p:spPr>
        </p:pic>
        <p:grpSp>
          <p:nvGrpSpPr>
            <p:cNvPr id="37" name="Group 36">
              <a:extLst>
                <a:ext uri="{FF2B5EF4-FFF2-40B4-BE49-F238E27FC236}">
                  <a16:creationId xmlns:a16="http://schemas.microsoft.com/office/drawing/2014/main" id="{93CD3B4D-1FB1-B5D2-9AE9-23A275563B10}"/>
                </a:ext>
              </a:extLst>
            </p:cNvPr>
            <p:cNvGrpSpPr/>
            <p:nvPr/>
          </p:nvGrpSpPr>
          <p:grpSpPr>
            <a:xfrm>
              <a:off x="7663020" y="5727545"/>
              <a:ext cx="2494298" cy="582969"/>
              <a:chOff x="7663020" y="5727545"/>
              <a:chExt cx="2494298" cy="582969"/>
            </a:xfrm>
          </p:grpSpPr>
          <p:sp>
            <p:nvSpPr>
              <p:cNvPr id="32" name="Rectangle 31">
                <a:extLst>
                  <a:ext uri="{FF2B5EF4-FFF2-40B4-BE49-F238E27FC236}">
                    <a16:creationId xmlns:a16="http://schemas.microsoft.com/office/drawing/2014/main" id="{45428610-71A7-1EB8-0C44-7DFAAF780182}"/>
                  </a:ext>
                </a:extLst>
              </p:cNvPr>
              <p:cNvSpPr/>
              <p:nvPr/>
            </p:nvSpPr>
            <p:spPr>
              <a:xfrm>
                <a:off x="7744603" y="6071238"/>
                <a:ext cx="1710905" cy="10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F56AD5C-3B2B-7F80-3171-0CF0C71291A9}"/>
                  </a:ext>
                </a:extLst>
              </p:cNvPr>
              <p:cNvSpPr txBox="1"/>
              <p:nvPr/>
            </p:nvSpPr>
            <p:spPr>
              <a:xfrm>
                <a:off x="9172643" y="5770677"/>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170</a:t>
                </a:r>
              </a:p>
            </p:txBody>
          </p:sp>
          <p:sp>
            <p:nvSpPr>
              <p:cNvPr id="34" name="TextBox 33">
                <a:extLst>
                  <a:ext uri="{FF2B5EF4-FFF2-40B4-BE49-F238E27FC236}">
                    <a16:creationId xmlns:a16="http://schemas.microsoft.com/office/drawing/2014/main" id="{DB3C2376-2D3E-D529-4D96-4C7A1D8A4678}"/>
                  </a:ext>
                </a:extLst>
              </p:cNvPr>
              <p:cNvSpPr txBox="1"/>
              <p:nvPr/>
            </p:nvSpPr>
            <p:spPr>
              <a:xfrm>
                <a:off x="9431435" y="5971960"/>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KM</a:t>
                </a:r>
              </a:p>
            </p:txBody>
          </p:sp>
          <p:sp>
            <p:nvSpPr>
              <p:cNvPr id="35" name="TextBox 34">
                <a:extLst>
                  <a:ext uri="{FF2B5EF4-FFF2-40B4-BE49-F238E27FC236}">
                    <a16:creationId xmlns:a16="http://schemas.microsoft.com/office/drawing/2014/main" id="{3533D77E-9E60-14D9-1E05-212AD1024979}"/>
                  </a:ext>
                </a:extLst>
              </p:cNvPr>
              <p:cNvSpPr txBox="1"/>
              <p:nvPr/>
            </p:nvSpPr>
            <p:spPr>
              <a:xfrm>
                <a:off x="7663020" y="5727545"/>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36" name="Rectangle 35">
                <a:extLst>
                  <a:ext uri="{FF2B5EF4-FFF2-40B4-BE49-F238E27FC236}">
                    <a16:creationId xmlns:a16="http://schemas.microsoft.com/office/drawing/2014/main" id="{2102BFE5-9A4B-3BEF-F7FB-6FB888A70AA3}"/>
                  </a:ext>
                </a:extLst>
              </p:cNvPr>
              <p:cNvSpPr/>
              <p:nvPr/>
            </p:nvSpPr>
            <p:spPr>
              <a:xfrm>
                <a:off x="7737879" y="6073702"/>
                <a:ext cx="877019" cy="86265"/>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16FACA2-4847-46C4-89C4-911A7CD65402}"/>
                </a:ext>
              </a:extLst>
            </p:cNvPr>
            <p:cNvSpPr txBox="1"/>
            <p:nvPr/>
          </p:nvSpPr>
          <p:spPr>
            <a:xfrm>
              <a:off x="11006759" y="1545812"/>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ANWR</a:t>
              </a:r>
            </a:p>
          </p:txBody>
        </p:sp>
      </p:grpSp>
      <p:grpSp>
        <p:nvGrpSpPr>
          <p:cNvPr id="8" name="Group 7">
            <a:extLst>
              <a:ext uri="{FF2B5EF4-FFF2-40B4-BE49-F238E27FC236}">
                <a16:creationId xmlns:a16="http://schemas.microsoft.com/office/drawing/2014/main" id="{AD57988D-1C3F-0525-1603-4675FECDF23A}"/>
              </a:ext>
            </a:extLst>
          </p:cNvPr>
          <p:cNvGrpSpPr/>
          <p:nvPr/>
        </p:nvGrpSpPr>
        <p:grpSpPr>
          <a:xfrm>
            <a:off x="132209" y="1143981"/>
            <a:ext cx="6162148" cy="5391145"/>
            <a:chOff x="132209" y="1560924"/>
            <a:chExt cx="6162148" cy="4873561"/>
          </a:xfrm>
        </p:grpSpPr>
        <p:pic>
          <p:nvPicPr>
            <p:cNvPr id="4" name="Picture 4" descr="Map&#10;&#10;Description automatically generated">
              <a:extLst>
                <a:ext uri="{FF2B5EF4-FFF2-40B4-BE49-F238E27FC236}">
                  <a16:creationId xmlns:a16="http://schemas.microsoft.com/office/drawing/2014/main" id="{9A1EDBEF-213B-EAF6-13E6-AA2E7BCE6BC6}"/>
                </a:ext>
              </a:extLst>
            </p:cNvPr>
            <p:cNvPicPr>
              <a:picLocks noChangeAspect="1"/>
            </p:cNvPicPr>
            <p:nvPr/>
          </p:nvPicPr>
          <p:blipFill>
            <a:blip r:embed="rId6"/>
            <a:stretch>
              <a:fillRect/>
            </a:stretch>
          </p:blipFill>
          <p:spPr>
            <a:xfrm>
              <a:off x="156602" y="1560924"/>
              <a:ext cx="6137755" cy="4873561"/>
            </a:xfrm>
            <a:prstGeom prst="rect">
              <a:avLst/>
            </a:prstGeom>
          </p:spPr>
        </p:pic>
        <p:sp>
          <p:nvSpPr>
            <p:cNvPr id="26" name="TextBox 25">
              <a:extLst>
                <a:ext uri="{FF2B5EF4-FFF2-40B4-BE49-F238E27FC236}">
                  <a16:creationId xmlns:a16="http://schemas.microsoft.com/office/drawing/2014/main" id="{12BFA7E5-D60B-CC82-FBA8-A5CE57739B34}"/>
                </a:ext>
              </a:extLst>
            </p:cNvPr>
            <p:cNvSpPr txBox="1"/>
            <p:nvPr/>
          </p:nvSpPr>
          <p:spPr>
            <a:xfrm>
              <a:off x="1546892" y="5994964"/>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KM</a:t>
              </a:r>
            </a:p>
          </p:txBody>
        </p:sp>
        <p:grpSp>
          <p:nvGrpSpPr>
            <p:cNvPr id="40" name="Group 39">
              <a:extLst>
                <a:ext uri="{FF2B5EF4-FFF2-40B4-BE49-F238E27FC236}">
                  <a16:creationId xmlns:a16="http://schemas.microsoft.com/office/drawing/2014/main" id="{A4CE62FD-CA70-E5AE-A2C0-62BAFC92E55E}"/>
                </a:ext>
              </a:extLst>
            </p:cNvPr>
            <p:cNvGrpSpPr/>
            <p:nvPr/>
          </p:nvGrpSpPr>
          <p:grpSpPr>
            <a:xfrm>
              <a:off x="132209" y="5842515"/>
              <a:ext cx="1775429" cy="458711"/>
              <a:chOff x="224175" y="5750549"/>
              <a:chExt cx="1775429" cy="458711"/>
            </a:xfrm>
          </p:grpSpPr>
          <p:sp>
            <p:nvSpPr>
              <p:cNvPr id="20" name="Rectangle 19">
                <a:extLst>
                  <a:ext uri="{FF2B5EF4-FFF2-40B4-BE49-F238E27FC236}">
                    <a16:creationId xmlns:a16="http://schemas.microsoft.com/office/drawing/2014/main" id="{FCDF703C-4316-53FB-8422-1493B80B925A}"/>
                  </a:ext>
                </a:extLst>
              </p:cNvPr>
              <p:cNvSpPr/>
              <p:nvPr/>
            </p:nvSpPr>
            <p:spPr>
              <a:xfrm>
                <a:off x="334513" y="6094242"/>
                <a:ext cx="1207698" cy="11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66F7DC-6DBB-867E-E53B-8573C0DDA790}"/>
                  </a:ext>
                </a:extLst>
              </p:cNvPr>
              <p:cNvSpPr txBox="1"/>
              <p:nvPr/>
            </p:nvSpPr>
            <p:spPr>
              <a:xfrm>
                <a:off x="224175" y="5750549"/>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24" name="TextBox 23">
                <a:extLst>
                  <a:ext uri="{FF2B5EF4-FFF2-40B4-BE49-F238E27FC236}">
                    <a16:creationId xmlns:a16="http://schemas.microsoft.com/office/drawing/2014/main" id="{1069FAD0-CDD4-1053-3905-4B38CA8AF2DC}"/>
                  </a:ext>
                </a:extLst>
              </p:cNvPr>
              <p:cNvSpPr txBox="1"/>
              <p:nvPr/>
            </p:nvSpPr>
            <p:spPr>
              <a:xfrm>
                <a:off x="1273721" y="5750549"/>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140</a:t>
                </a:r>
              </a:p>
            </p:txBody>
          </p:sp>
          <p:sp>
            <p:nvSpPr>
              <p:cNvPr id="39" name="Rectangle 38">
                <a:extLst>
                  <a:ext uri="{FF2B5EF4-FFF2-40B4-BE49-F238E27FC236}">
                    <a16:creationId xmlns:a16="http://schemas.microsoft.com/office/drawing/2014/main" id="{0E8446E2-B422-FC78-E617-A8EAEA715D69}"/>
                  </a:ext>
                </a:extLst>
              </p:cNvPr>
              <p:cNvSpPr/>
              <p:nvPr/>
            </p:nvSpPr>
            <p:spPr>
              <a:xfrm>
                <a:off x="329028" y="6099527"/>
                <a:ext cx="632604" cy="10285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DC9837F-E01F-4D5D-ADCF-998708E875DB}"/>
                </a:ext>
              </a:extLst>
            </p:cNvPr>
            <p:cNvSpPr txBox="1"/>
            <p:nvPr/>
          </p:nvSpPr>
          <p:spPr>
            <a:xfrm>
              <a:off x="5279440" y="1577349"/>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NPR-A</a:t>
              </a:r>
            </a:p>
          </p:txBody>
        </p:sp>
      </p:grpSp>
    </p:spTree>
    <p:extLst>
      <p:ext uri="{BB962C8B-B14F-4D97-AF65-F5344CB8AC3E}">
        <p14:creationId xmlns:p14="http://schemas.microsoft.com/office/powerpoint/2010/main" val="253512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C67F8CA-489C-699B-F857-9C34231D181C}"/>
              </a:ext>
            </a:extLst>
          </p:cNvPr>
          <p:cNvSpPr txBox="1">
            <a:spLocks/>
          </p:cNvSpPr>
          <p:nvPr/>
        </p:nvSpPr>
        <p:spPr>
          <a:xfrm>
            <a:off x="132908" y="24300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Last Day of Snow Maps</a:t>
            </a:r>
          </a:p>
        </p:txBody>
      </p:sp>
      <p:grpSp>
        <p:nvGrpSpPr>
          <p:cNvPr id="41" name="Group 40">
            <a:extLst>
              <a:ext uri="{FF2B5EF4-FFF2-40B4-BE49-F238E27FC236}">
                <a16:creationId xmlns:a16="http://schemas.microsoft.com/office/drawing/2014/main" id="{370B2035-0336-13B0-1599-A73297EAA653}"/>
              </a:ext>
            </a:extLst>
          </p:cNvPr>
          <p:cNvGrpSpPr/>
          <p:nvPr/>
        </p:nvGrpSpPr>
        <p:grpSpPr>
          <a:xfrm>
            <a:off x="1023708" y="1017719"/>
            <a:ext cx="10161927" cy="5538517"/>
            <a:chOff x="918604" y="1017719"/>
            <a:chExt cx="10161927" cy="5538517"/>
          </a:xfrm>
        </p:grpSpPr>
        <p:pic>
          <p:nvPicPr>
            <p:cNvPr id="3" name="Picture 3">
              <a:extLst>
                <a:ext uri="{FF2B5EF4-FFF2-40B4-BE49-F238E27FC236}">
                  <a16:creationId xmlns:a16="http://schemas.microsoft.com/office/drawing/2014/main" id="{6D361DCC-4351-9FEF-2E0C-3FE86EE44925}"/>
                </a:ext>
              </a:extLst>
            </p:cNvPr>
            <p:cNvPicPr>
              <a:picLocks noChangeAspect="1"/>
            </p:cNvPicPr>
            <p:nvPr/>
          </p:nvPicPr>
          <p:blipFill rotWithShape="1">
            <a:blip r:embed="rId3"/>
            <a:srcRect l="4000" t="10213" b="8136"/>
            <a:stretch/>
          </p:blipFill>
          <p:spPr>
            <a:xfrm>
              <a:off x="918604" y="1443839"/>
              <a:ext cx="2633475" cy="2512377"/>
            </a:xfrm>
            <a:prstGeom prst="rect">
              <a:avLst/>
            </a:prstGeom>
          </p:spPr>
        </p:pic>
        <p:pic>
          <p:nvPicPr>
            <p:cNvPr id="2" name="Picture 3" descr="A picture containing dark&#10;&#10;Description automatically generated">
              <a:extLst>
                <a:ext uri="{FF2B5EF4-FFF2-40B4-BE49-F238E27FC236}">
                  <a16:creationId xmlns:a16="http://schemas.microsoft.com/office/drawing/2014/main" id="{57F4CA8C-E772-7004-A081-A408C9D865BA}"/>
                </a:ext>
              </a:extLst>
            </p:cNvPr>
            <p:cNvPicPr>
              <a:picLocks noChangeAspect="1"/>
            </p:cNvPicPr>
            <p:nvPr/>
          </p:nvPicPr>
          <p:blipFill>
            <a:blip r:embed="rId4"/>
            <a:stretch>
              <a:fillRect/>
            </a:stretch>
          </p:blipFill>
          <p:spPr>
            <a:xfrm>
              <a:off x="980090" y="4268697"/>
              <a:ext cx="2743200" cy="2235708"/>
            </a:xfrm>
            <a:prstGeom prst="rect">
              <a:avLst/>
            </a:prstGeom>
          </p:spPr>
        </p:pic>
        <p:grpSp>
          <p:nvGrpSpPr>
            <p:cNvPr id="40" name="Group 39">
              <a:extLst>
                <a:ext uri="{FF2B5EF4-FFF2-40B4-BE49-F238E27FC236}">
                  <a16:creationId xmlns:a16="http://schemas.microsoft.com/office/drawing/2014/main" id="{EDFCB2AE-C777-71D4-2C49-1F0C0845C241}"/>
                </a:ext>
              </a:extLst>
            </p:cNvPr>
            <p:cNvGrpSpPr/>
            <p:nvPr/>
          </p:nvGrpSpPr>
          <p:grpSpPr>
            <a:xfrm>
              <a:off x="1919266" y="1017719"/>
              <a:ext cx="9161265" cy="5538517"/>
              <a:chOff x="1919266" y="1017719"/>
              <a:chExt cx="9161265" cy="5538517"/>
            </a:xfrm>
          </p:grpSpPr>
          <p:sp>
            <p:nvSpPr>
              <p:cNvPr id="5" name="TextBox 4">
                <a:extLst>
                  <a:ext uri="{FF2B5EF4-FFF2-40B4-BE49-F238E27FC236}">
                    <a16:creationId xmlns:a16="http://schemas.microsoft.com/office/drawing/2014/main" id="{34648488-48D2-3A21-348C-67E133577EDB}"/>
                  </a:ext>
                </a:extLst>
              </p:cNvPr>
              <p:cNvSpPr txBox="1"/>
              <p:nvPr/>
            </p:nvSpPr>
            <p:spPr>
              <a:xfrm>
                <a:off x="1919266" y="1057133"/>
                <a:ext cx="870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2000</a:t>
                </a:r>
              </a:p>
            </p:txBody>
          </p:sp>
          <p:pic>
            <p:nvPicPr>
              <p:cNvPr id="8" name="Picture 8">
                <a:extLst>
                  <a:ext uri="{FF2B5EF4-FFF2-40B4-BE49-F238E27FC236}">
                    <a16:creationId xmlns:a16="http://schemas.microsoft.com/office/drawing/2014/main" id="{A494CEB3-63E8-14E9-D8D8-3A077CD91D37}"/>
                  </a:ext>
                </a:extLst>
              </p:cNvPr>
              <p:cNvPicPr>
                <a:picLocks noChangeAspect="1"/>
              </p:cNvPicPr>
              <p:nvPr/>
            </p:nvPicPr>
            <p:blipFill>
              <a:blip r:embed="rId5"/>
              <a:stretch>
                <a:fillRect/>
              </a:stretch>
            </p:blipFill>
            <p:spPr>
              <a:xfrm>
                <a:off x="4553606" y="1393042"/>
                <a:ext cx="2585546" cy="2508502"/>
              </a:xfrm>
              <a:prstGeom prst="rect">
                <a:avLst/>
              </a:prstGeom>
            </p:spPr>
          </p:pic>
          <p:sp>
            <p:nvSpPr>
              <p:cNvPr id="10" name="TextBox 9">
                <a:extLst>
                  <a:ext uri="{FF2B5EF4-FFF2-40B4-BE49-F238E27FC236}">
                    <a16:creationId xmlns:a16="http://schemas.microsoft.com/office/drawing/2014/main" id="{AD125C28-99D9-8D51-247F-D7A61206ACDC}"/>
                  </a:ext>
                </a:extLst>
              </p:cNvPr>
              <p:cNvSpPr txBox="1"/>
              <p:nvPr/>
            </p:nvSpPr>
            <p:spPr>
              <a:xfrm>
                <a:off x="5650438" y="1017720"/>
                <a:ext cx="870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2010</a:t>
                </a:r>
              </a:p>
            </p:txBody>
          </p:sp>
          <p:sp>
            <p:nvSpPr>
              <p:cNvPr id="15" name="TextBox 14">
                <a:extLst>
                  <a:ext uri="{FF2B5EF4-FFF2-40B4-BE49-F238E27FC236}">
                    <a16:creationId xmlns:a16="http://schemas.microsoft.com/office/drawing/2014/main" id="{09F3D054-8E2A-B010-9BB9-C1E082DDC723}"/>
                  </a:ext>
                </a:extLst>
              </p:cNvPr>
              <p:cNvSpPr txBox="1"/>
              <p:nvPr/>
            </p:nvSpPr>
            <p:spPr>
              <a:xfrm>
                <a:off x="9578680" y="1017719"/>
                <a:ext cx="844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2022</a:t>
                </a:r>
              </a:p>
            </p:txBody>
          </p:sp>
          <p:pic>
            <p:nvPicPr>
              <p:cNvPr id="16" name="Picture 16" descr="Map&#10;&#10;Description automatically generated">
                <a:extLst>
                  <a:ext uri="{FF2B5EF4-FFF2-40B4-BE49-F238E27FC236}">
                    <a16:creationId xmlns:a16="http://schemas.microsoft.com/office/drawing/2014/main" id="{40909CE9-4284-AE16-4063-3A0AF919175D}"/>
                  </a:ext>
                </a:extLst>
              </p:cNvPr>
              <p:cNvPicPr>
                <a:picLocks noChangeAspect="1"/>
              </p:cNvPicPr>
              <p:nvPr/>
            </p:nvPicPr>
            <p:blipFill>
              <a:blip r:embed="rId6"/>
              <a:stretch>
                <a:fillRect/>
              </a:stretch>
            </p:blipFill>
            <p:spPr>
              <a:xfrm>
                <a:off x="8389882" y="1368072"/>
                <a:ext cx="2638097" cy="2505890"/>
              </a:xfrm>
              <a:prstGeom prst="rect">
                <a:avLst/>
              </a:prstGeom>
            </p:spPr>
          </p:pic>
          <p:pic>
            <p:nvPicPr>
              <p:cNvPr id="4" name="Picture 8" descr="Map&#10;&#10;Description automatically generated">
                <a:extLst>
                  <a:ext uri="{FF2B5EF4-FFF2-40B4-BE49-F238E27FC236}">
                    <a16:creationId xmlns:a16="http://schemas.microsoft.com/office/drawing/2014/main" id="{FAB9F702-830A-4F54-18C2-18E5B08D5A8A}"/>
                  </a:ext>
                </a:extLst>
              </p:cNvPr>
              <p:cNvPicPr>
                <a:picLocks noChangeAspect="1"/>
              </p:cNvPicPr>
              <p:nvPr/>
            </p:nvPicPr>
            <p:blipFill>
              <a:blip r:embed="rId7"/>
              <a:stretch>
                <a:fillRect/>
              </a:stretch>
            </p:blipFill>
            <p:spPr>
              <a:xfrm>
                <a:off x="4553607" y="4321972"/>
                <a:ext cx="2743200" cy="2234264"/>
              </a:xfrm>
              <a:prstGeom prst="rect">
                <a:avLst/>
              </a:prstGeom>
            </p:spPr>
          </p:pic>
          <p:pic>
            <p:nvPicPr>
              <p:cNvPr id="9" name="Picture 10" descr="A picture containing dark&#10;&#10;Description automatically generated">
                <a:extLst>
                  <a:ext uri="{FF2B5EF4-FFF2-40B4-BE49-F238E27FC236}">
                    <a16:creationId xmlns:a16="http://schemas.microsoft.com/office/drawing/2014/main" id="{FC3B4106-A61D-845B-1BD7-39D8EEA4CC95}"/>
                  </a:ext>
                </a:extLst>
              </p:cNvPr>
              <p:cNvPicPr>
                <a:picLocks noChangeAspect="1"/>
              </p:cNvPicPr>
              <p:nvPr/>
            </p:nvPicPr>
            <p:blipFill>
              <a:blip r:embed="rId8"/>
              <a:stretch>
                <a:fillRect/>
              </a:stretch>
            </p:blipFill>
            <p:spPr>
              <a:xfrm>
                <a:off x="8337331" y="4326703"/>
                <a:ext cx="2743200" cy="2224800"/>
              </a:xfrm>
              <a:prstGeom prst="rect">
                <a:avLst/>
              </a:prstGeom>
            </p:spPr>
          </p:pic>
        </p:grpSp>
      </p:grpSp>
      <p:grpSp>
        <p:nvGrpSpPr>
          <p:cNvPr id="31" name="Group 30">
            <a:extLst>
              <a:ext uri="{FF2B5EF4-FFF2-40B4-BE49-F238E27FC236}">
                <a16:creationId xmlns:a16="http://schemas.microsoft.com/office/drawing/2014/main" id="{9240A5A3-2BD9-6CAD-6503-F122C957FD12}"/>
              </a:ext>
            </a:extLst>
          </p:cNvPr>
          <p:cNvGrpSpPr/>
          <p:nvPr/>
        </p:nvGrpSpPr>
        <p:grpSpPr>
          <a:xfrm>
            <a:off x="9725673" y="3743712"/>
            <a:ext cx="1732298" cy="566445"/>
            <a:chOff x="7663020" y="5727545"/>
            <a:chExt cx="2494298" cy="607517"/>
          </a:xfrm>
        </p:grpSpPr>
        <p:sp>
          <p:nvSpPr>
            <p:cNvPr id="21" name="Rectangle 20">
              <a:extLst>
                <a:ext uri="{FF2B5EF4-FFF2-40B4-BE49-F238E27FC236}">
                  <a16:creationId xmlns:a16="http://schemas.microsoft.com/office/drawing/2014/main" id="{44A31E20-9191-9CC1-0851-689D0C1914A4}"/>
                </a:ext>
              </a:extLst>
            </p:cNvPr>
            <p:cNvSpPr/>
            <p:nvPr/>
          </p:nvSpPr>
          <p:spPr>
            <a:xfrm>
              <a:off x="7744603" y="6071238"/>
              <a:ext cx="1710905" cy="1006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31DCC6-AD56-BFE2-11ED-A7D2E3600CCD}"/>
                </a:ext>
              </a:extLst>
            </p:cNvPr>
            <p:cNvSpPr txBox="1"/>
            <p:nvPr/>
          </p:nvSpPr>
          <p:spPr>
            <a:xfrm>
              <a:off x="9172643" y="5770677"/>
              <a:ext cx="820467" cy="363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entury Gothic"/>
                </a:rPr>
                <a:t>170</a:t>
              </a:r>
            </a:p>
          </p:txBody>
        </p:sp>
        <p:sp>
          <p:nvSpPr>
            <p:cNvPr id="27" name="TextBox 26">
              <a:extLst>
                <a:ext uri="{FF2B5EF4-FFF2-40B4-BE49-F238E27FC236}">
                  <a16:creationId xmlns:a16="http://schemas.microsoft.com/office/drawing/2014/main" id="{FEFB2FC1-F68D-DF99-18F8-EA9BB711349A}"/>
                </a:ext>
              </a:extLst>
            </p:cNvPr>
            <p:cNvSpPr txBox="1"/>
            <p:nvPr/>
          </p:nvSpPr>
          <p:spPr>
            <a:xfrm>
              <a:off x="9431435" y="5971960"/>
              <a:ext cx="725883" cy="363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KM</a:t>
              </a:r>
            </a:p>
          </p:txBody>
        </p:sp>
        <p:sp>
          <p:nvSpPr>
            <p:cNvPr id="28" name="TextBox 27">
              <a:extLst>
                <a:ext uri="{FF2B5EF4-FFF2-40B4-BE49-F238E27FC236}">
                  <a16:creationId xmlns:a16="http://schemas.microsoft.com/office/drawing/2014/main" id="{8E5F8BFB-62E1-8C56-EA61-AB17305C2EF4}"/>
                </a:ext>
              </a:extLst>
            </p:cNvPr>
            <p:cNvSpPr txBox="1"/>
            <p:nvPr/>
          </p:nvSpPr>
          <p:spPr>
            <a:xfrm>
              <a:off x="7663020" y="5727545"/>
              <a:ext cx="725883" cy="363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entury Gothic"/>
                </a:rPr>
                <a:t>0</a:t>
              </a:r>
            </a:p>
          </p:txBody>
        </p:sp>
        <p:sp>
          <p:nvSpPr>
            <p:cNvPr id="29" name="Rectangle 28">
              <a:extLst>
                <a:ext uri="{FF2B5EF4-FFF2-40B4-BE49-F238E27FC236}">
                  <a16:creationId xmlns:a16="http://schemas.microsoft.com/office/drawing/2014/main" id="{FC07FC7C-9476-EFA0-5E8F-3EA35AC19EE8}"/>
                </a:ext>
              </a:extLst>
            </p:cNvPr>
            <p:cNvSpPr/>
            <p:nvPr/>
          </p:nvSpPr>
          <p:spPr>
            <a:xfrm>
              <a:off x="7751990" y="6089691"/>
              <a:ext cx="877020" cy="8730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55C11B1-FE26-E04D-C02A-8E2FBACC27E1}"/>
              </a:ext>
            </a:extLst>
          </p:cNvPr>
          <p:cNvGrpSpPr/>
          <p:nvPr/>
        </p:nvGrpSpPr>
        <p:grpSpPr>
          <a:xfrm>
            <a:off x="10182727" y="6170988"/>
            <a:ext cx="1255880" cy="523070"/>
            <a:chOff x="40244" y="6184126"/>
            <a:chExt cx="1255880" cy="523070"/>
          </a:xfrm>
        </p:grpSpPr>
        <p:grpSp>
          <p:nvGrpSpPr>
            <p:cNvPr id="37" name="Group 36">
              <a:extLst>
                <a:ext uri="{FF2B5EF4-FFF2-40B4-BE49-F238E27FC236}">
                  <a16:creationId xmlns:a16="http://schemas.microsoft.com/office/drawing/2014/main" id="{8DFC59D1-B3A7-D33B-A757-D375C57CBA34}"/>
                </a:ext>
              </a:extLst>
            </p:cNvPr>
            <p:cNvGrpSpPr/>
            <p:nvPr/>
          </p:nvGrpSpPr>
          <p:grpSpPr>
            <a:xfrm>
              <a:off x="40244" y="6184126"/>
              <a:ext cx="1045057" cy="419300"/>
              <a:chOff x="224175" y="5750549"/>
              <a:chExt cx="1784568" cy="458711"/>
            </a:xfrm>
          </p:grpSpPr>
          <p:sp>
            <p:nvSpPr>
              <p:cNvPr id="33" name="Rectangle 32">
                <a:extLst>
                  <a:ext uri="{FF2B5EF4-FFF2-40B4-BE49-F238E27FC236}">
                    <a16:creationId xmlns:a16="http://schemas.microsoft.com/office/drawing/2014/main" id="{E34BA3EA-4C50-4C31-7A0B-C38B0B29DF29}"/>
                  </a:ext>
                </a:extLst>
              </p:cNvPr>
              <p:cNvSpPr/>
              <p:nvPr/>
            </p:nvSpPr>
            <p:spPr>
              <a:xfrm>
                <a:off x="334513" y="6094242"/>
                <a:ext cx="1207698" cy="115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727D6EB-05AD-773F-AE2F-08D3CBAA67FF}"/>
                  </a:ext>
                </a:extLst>
              </p:cNvPr>
              <p:cNvSpPr txBox="1"/>
              <p:nvPr/>
            </p:nvSpPr>
            <p:spPr>
              <a:xfrm>
                <a:off x="224175" y="5750549"/>
                <a:ext cx="725883" cy="370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entury Gothic"/>
                  </a:rPr>
                  <a:t>0</a:t>
                </a:r>
              </a:p>
            </p:txBody>
          </p:sp>
          <p:sp>
            <p:nvSpPr>
              <p:cNvPr id="35" name="TextBox 34">
                <a:extLst>
                  <a:ext uri="{FF2B5EF4-FFF2-40B4-BE49-F238E27FC236}">
                    <a16:creationId xmlns:a16="http://schemas.microsoft.com/office/drawing/2014/main" id="{0BF1D135-6D57-2C72-0479-686F50B9E51E}"/>
                  </a:ext>
                </a:extLst>
              </p:cNvPr>
              <p:cNvSpPr txBox="1"/>
              <p:nvPr/>
            </p:nvSpPr>
            <p:spPr>
              <a:xfrm>
                <a:off x="1080948" y="5765986"/>
                <a:ext cx="927795" cy="370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Century Gothic"/>
                  </a:rPr>
                  <a:t>140</a:t>
                </a:r>
              </a:p>
            </p:txBody>
          </p:sp>
          <p:sp>
            <p:nvSpPr>
              <p:cNvPr id="36" name="Rectangle 35">
                <a:extLst>
                  <a:ext uri="{FF2B5EF4-FFF2-40B4-BE49-F238E27FC236}">
                    <a16:creationId xmlns:a16="http://schemas.microsoft.com/office/drawing/2014/main" id="{6C76C097-5D19-31AD-BC0F-4A70AF7A57BC}"/>
                  </a:ext>
                </a:extLst>
              </p:cNvPr>
              <p:cNvSpPr/>
              <p:nvPr/>
            </p:nvSpPr>
            <p:spPr>
              <a:xfrm>
                <a:off x="367235" y="6112827"/>
                <a:ext cx="632604" cy="88742"/>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B99D514-D121-E123-71AA-1668C645703D}"/>
                </a:ext>
              </a:extLst>
            </p:cNvPr>
            <p:cNvSpPr txBox="1"/>
            <p:nvPr/>
          </p:nvSpPr>
          <p:spPr>
            <a:xfrm>
              <a:off x="791996" y="6368642"/>
              <a:ext cx="5041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KM</a:t>
              </a:r>
            </a:p>
          </p:txBody>
        </p:sp>
      </p:grpSp>
      <p:sp>
        <p:nvSpPr>
          <p:cNvPr id="44" name="TextBox 43">
            <a:extLst>
              <a:ext uri="{FF2B5EF4-FFF2-40B4-BE49-F238E27FC236}">
                <a16:creationId xmlns:a16="http://schemas.microsoft.com/office/drawing/2014/main" id="{8CC89DF3-6F80-99A1-1D12-8C8C092DF955}"/>
              </a:ext>
            </a:extLst>
          </p:cNvPr>
          <p:cNvSpPr txBox="1"/>
          <p:nvPr/>
        </p:nvSpPr>
        <p:spPr>
          <a:xfrm>
            <a:off x="127253" y="1511706"/>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ANWR</a:t>
            </a:r>
          </a:p>
        </p:txBody>
      </p:sp>
      <p:sp>
        <p:nvSpPr>
          <p:cNvPr id="45" name="TextBox 44">
            <a:extLst>
              <a:ext uri="{FF2B5EF4-FFF2-40B4-BE49-F238E27FC236}">
                <a16:creationId xmlns:a16="http://schemas.microsoft.com/office/drawing/2014/main" id="{07277B34-A69C-5CBF-FEEE-2B7235BDA922}"/>
              </a:ext>
            </a:extLst>
          </p:cNvPr>
          <p:cNvSpPr txBox="1"/>
          <p:nvPr/>
        </p:nvSpPr>
        <p:spPr>
          <a:xfrm>
            <a:off x="127253" y="4375774"/>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NPR-A</a:t>
            </a:r>
          </a:p>
        </p:txBody>
      </p:sp>
      <p:sp>
        <p:nvSpPr>
          <p:cNvPr id="26" name="Arrow: Right 25">
            <a:extLst>
              <a:ext uri="{FF2B5EF4-FFF2-40B4-BE49-F238E27FC236}">
                <a16:creationId xmlns:a16="http://schemas.microsoft.com/office/drawing/2014/main" id="{EDF14232-4FD3-D8D0-96E7-8856CAE2FE09}"/>
              </a:ext>
            </a:extLst>
          </p:cNvPr>
          <p:cNvSpPr/>
          <p:nvPr/>
        </p:nvSpPr>
        <p:spPr>
          <a:xfrm rot="19140000">
            <a:off x="1207178" y="3626383"/>
            <a:ext cx="735724" cy="3547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Arrow: Down 29">
            <a:extLst>
              <a:ext uri="{FF2B5EF4-FFF2-40B4-BE49-F238E27FC236}">
                <a16:creationId xmlns:a16="http://schemas.microsoft.com/office/drawing/2014/main" id="{49318320-9DA7-681A-75BA-2CE9EA65E471}"/>
              </a:ext>
            </a:extLst>
          </p:cNvPr>
          <p:cNvSpPr/>
          <p:nvPr/>
        </p:nvSpPr>
        <p:spPr>
          <a:xfrm rot="-3360000">
            <a:off x="1020308" y="2291109"/>
            <a:ext cx="354722" cy="6568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7">
            <a:extLst>
              <a:ext uri="{FF2B5EF4-FFF2-40B4-BE49-F238E27FC236}">
                <a16:creationId xmlns:a16="http://schemas.microsoft.com/office/drawing/2014/main" id="{05A30B88-5D7F-D743-BC12-1198FAD1474B}"/>
              </a:ext>
            </a:extLst>
          </p:cNvPr>
          <p:cNvPicPr>
            <a:picLocks noChangeAspect="1"/>
          </p:cNvPicPr>
          <p:nvPr/>
        </p:nvPicPr>
        <p:blipFill>
          <a:blip r:embed="rId9"/>
          <a:stretch>
            <a:fillRect/>
          </a:stretch>
        </p:blipFill>
        <p:spPr>
          <a:xfrm>
            <a:off x="11304824" y="186115"/>
            <a:ext cx="571500" cy="828675"/>
          </a:xfrm>
          <a:prstGeom prst="rect">
            <a:avLst/>
          </a:prstGeom>
        </p:spPr>
      </p:pic>
      <p:grpSp>
        <p:nvGrpSpPr>
          <p:cNvPr id="12" name="Group 11">
            <a:extLst>
              <a:ext uri="{FF2B5EF4-FFF2-40B4-BE49-F238E27FC236}">
                <a16:creationId xmlns:a16="http://schemas.microsoft.com/office/drawing/2014/main" id="{F1C91F2C-62FD-ED8F-A8D7-C09C02B71C43}"/>
              </a:ext>
            </a:extLst>
          </p:cNvPr>
          <p:cNvGrpSpPr/>
          <p:nvPr/>
        </p:nvGrpSpPr>
        <p:grpSpPr>
          <a:xfrm>
            <a:off x="8252549" y="120223"/>
            <a:ext cx="3059568" cy="912589"/>
            <a:chOff x="8532330" y="252424"/>
            <a:chExt cx="3059568" cy="912589"/>
          </a:xfrm>
        </p:grpSpPr>
        <p:pic>
          <p:nvPicPr>
            <p:cNvPr id="13" name="Picture 12" descr="A picture containing shape&#10;&#10;Description automatically generated">
              <a:extLst>
                <a:ext uri="{FF2B5EF4-FFF2-40B4-BE49-F238E27FC236}">
                  <a16:creationId xmlns:a16="http://schemas.microsoft.com/office/drawing/2014/main" id="{CD27E59A-76A9-B9D3-9555-18C627BF578D}"/>
                </a:ext>
              </a:extLst>
            </p:cNvPr>
            <p:cNvPicPr>
              <a:picLocks noChangeAspect="1"/>
            </p:cNvPicPr>
            <p:nvPr/>
          </p:nvPicPr>
          <p:blipFill>
            <a:blip r:embed="rId10"/>
            <a:stretch>
              <a:fillRect/>
            </a:stretch>
          </p:blipFill>
          <p:spPr>
            <a:xfrm rot="5400000">
              <a:off x="9768300" y="-352255"/>
              <a:ext cx="455558" cy="2578977"/>
            </a:xfrm>
            <a:prstGeom prst="rect">
              <a:avLst/>
            </a:prstGeom>
          </p:spPr>
        </p:pic>
        <p:sp>
          <p:nvSpPr>
            <p:cNvPr id="14" name="TextBox 31">
              <a:extLst>
                <a:ext uri="{FF2B5EF4-FFF2-40B4-BE49-F238E27FC236}">
                  <a16:creationId xmlns:a16="http://schemas.microsoft.com/office/drawing/2014/main" id="{A7A30268-7712-6F11-58FA-9E93788B6431}"/>
                </a:ext>
              </a:extLst>
            </p:cNvPr>
            <p:cNvSpPr txBox="1"/>
            <p:nvPr/>
          </p:nvSpPr>
          <p:spPr>
            <a:xfrm>
              <a:off x="10866015" y="252424"/>
              <a:ext cx="72588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200</a:t>
              </a:r>
            </a:p>
            <a:p>
              <a:r>
                <a:rPr lang="en-US" sz="1400">
                  <a:solidFill>
                    <a:schemeClr val="tx1">
                      <a:lumMod val="75000"/>
                      <a:lumOff val="25000"/>
                    </a:schemeClr>
                  </a:solidFill>
                  <a:latin typeface="Century Gothic"/>
                </a:rPr>
                <a:t>July</a:t>
              </a:r>
            </a:p>
          </p:txBody>
        </p:sp>
        <p:sp>
          <p:nvSpPr>
            <p:cNvPr id="17" name="TextBox 32">
              <a:extLst>
                <a:ext uri="{FF2B5EF4-FFF2-40B4-BE49-F238E27FC236}">
                  <a16:creationId xmlns:a16="http://schemas.microsoft.com/office/drawing/2014/main" id="{068923B2-D226-7D4B-3568-971483901A0E}"/>
                </a:ext>
              </a:extLst>
            </p:cNvPr>
            <p:cNvSpPr txBox="1"/>
            <p:nvPr/>
          </p:nvSpPr>
          <p:spPr>
            <a:xfrm>
              <a:off x="8532330" y="252424"/>
              <a:ext cx="725883" cy="5693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140</a:t>
              </a:r>
            </a:p>
            <a:p>
              <a:r>
                <a:rPr lang="en-US" sz="1300">
                  <a:solidFill>
                    <a:schemeClr val="tx1">
                      <a:lumMod val="75000"/>
                      <a:lumOff val="25000"/>
                    </a:schemeClr>
                  </a:solidFill>
                  <a:latin typeface="Century Gothic"/>
                </a:rPr>
                <a:t>May</a:t>
              </a:r>
            </a:p>
          </p:txBody>
        </p:sp>
        <p:sp>
          <p:nvSpPr>
            <p:cNvPr id="18" name="TextBox 33">
              <a:extLst>
                <a:ext uri="{FF2B5EF4-FFF2-40B4-BE49-F238E27FC236}">
                  <a16:creationId xmlns:a16="http://schemas.microsoft.com/office/drawing/2014/main" id="{27C30646-293D-7474-5628-6CDC449CD6F1}"/>
                </a:ext>
              </a:extLst>
            </p:cNvPr>
            <p:cNvSpPr txBox="1"/>
            <p:nvPr/>
          </p:nvSpPr>
          <p:spPr>
            <a:xfrm>
              <a:off x="9248504" y="341324"/>
              <a:ext cx="148788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Day of Year</a:t>
              </a:r>
            </a:p>
          </p:txBody>
        </p:sp>
      </p:grpSp>
    </p:spTree>
    <p:extLst>
      <p:ext uri="{BB962C8B-B14F-4D97-AF65-F5344CB8AC3E}">
        <p14:creationId xmlns:p14="http://schemas.microsoft.com/office/powerpoint/2010/main" val="19292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A7AF6-7806-4DCA-4EE4-37229FA1D0A4}"/>
              </a:ext>
            </a:extLst>
          </p:cNvPr>
          <p:cNvSpPr txBox="1"/>
          <p:nvPr/>
        </p:nvSpPr>
        <p:spPr>
          <a:xfrm>
            <a:off x="1103979" y="24843479"/>
            <a:ext cx="999791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3" name="Picture 2" descr="Map&#10;&#10;Description automatically generated">
            <a:extLst>
              <a:ext uri="{FF2B5EF4-FFF2-40B4-BE49-F238E27FC236}">
                <a16:creationId xmlns:a16="http://schemas.microsoft.com/office/drawing/2014/main" id="{E4EB8607-B3AA-9C40-F77F-CA4FFE1781FF}"/>
              </a:ext>
            </a:extLst>
          </p:cNvPr>
          <p:cNvPicPr>
            <a:picLocks noChangeAspect="1"/>
          </p:cNvPicPr>
          <p:nvPr/>
        </p:nvPicPr>
        <p:blipFill>
          <a:blip r:embed="rId3"/>
          <a:stretch>
            <a:fillRect/>
          </a:stretch>
        </p:blipFill>
        <p:spPr>
          <a:xfrm>
            <a:off x="6919345" y="15648069"/>
            <a:ext cx="4525992" cy="5088169"/>
          </a:xfrm>
          <a:prstGeom prst="rect">
            <a:avLst/>
          </a:prstGeom>
        </p:spPr>
      </p:pic>
      <p:pic>
        <p:nvPicPr>
          <p:cNvPr id="4" name="Picture 3" descr="Map&#10;&#10;Description automatically generated">
            <a:extLst>
              <a:ext uri="{FF2B5EF4-FFF2-40B4-BE49-F238E27FC236}">
                <a16:creationId xmlns:a16="http://schemas.microsoft.com/office/drawing/2014/main" id="{1F3727FC-1A6B-1EAD-78B2-2416D44B407B}"/>
              </a:ext>
            </a:extLst>
          </p:cNvPr>
          <p:cNvPicPr>
            <a:picLocks noChangeAspect="1"/>
          </p:cNvPicPr>
          <p:nvPr/>
        </p:nvPicPr>
        <p:blipFill rotWithShape="1">
          <a:blip r:embed="rId4"/>
          <a:srcRect l="12072" t="2769" r="6083" b="2707"/>
          <a:stretch/>
        </p:blipFill>
        <p:spPr>
          <a:xfrm>
            <a:off x="969375" y="15581767"/>
            <a:ext cx="5284080" cy="4514792"/>
          </a:xfrm>
          <a:prstGeom prst="rect">
            <a:avLst/>
          </a:prstGeom>
        </p:spPr>
      </p:pic>
      <p:pic>
        <p:nvPicPr>
          <p:cNvPr id="5" name="Picture 4">
            <a:extLst>
              <a:ext uri="{FF2B5EF4-FFF2-40B4-BE49-F238E27FC236}">
                <a16:creationId xmlns:a16="http://schemas.microsoft.com/office/drawing/2014/main" id="{11D900F4-6F82-2431-4812-FA698997B21A}"/>
              </a:ext>
            </a:extLst>
          </p:cNvPr>
          <p:cNvPicPr>
            <a:picLocks noChangeAspect="1"/>
          </p:cNvPicPr>
          <p:nvPr/>
        </p:nvPicPr>
        <p:blipFill rotWithShape="1">
          <a:blip r:embed="rId5"/>
          <a:srcRect l="2909" t="138" r="757" b="-426"/>
          <a:stretch/>
        </p:blipFill>
        <p:spPr>
          <a:xfrm>
            <a:off x="957530" y="21885417"/>
            <a:ext cx="5291878" cy="4735024"/>
          </a:xfrm>
          <a:prstGeom prst="rect">
            <a:avLst/>
          </a:prstGeom>
        </p:spPr>
      </p:pic>
      <p:pic>
        <p:nvPicPr>
          <p:cNvPr id="6" name="Picture 5" descr="Map&#10;&#10;Description automatically generated">
            <a:extLst>
              <a:ext uri="{FF2B5EF4-FFF2-40B4-BE49-F238E27FC236}">
                <a16:creationId xmlns:a16="http://schemas.microsoft.com/office/drawing/2014/main" id="{2FF01987-4379-74F1-1CEB-41A0B8DBFEFE}"/>
              </a:ext>
            </a:extLst>
          </p:cNvPr>
          <p:cNvPicPr>
            <a:picLocks noChangeAspect="1"/>
          </p:cNvPicPr>
          <p:nvPr/>
        </p:nvPicPr>
        <p:blipFill>
          <a:blip r:embed="rId6"/>
          <a:stretch>
            <a:fillRect/>
          </a:stretch>
        </p:blipFill>
        <p:spPr>
          <a:xfrm>
            <a:off x="6823495" y="21824727"/>
            <a:ext cx="4525991" cy="509937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A6339D9-665F-CA64-5DFD-10DD2418A3E3}"/>
              </a:ext>
            </a:extLst>
          </p:cNvPr>
          <p:cNvPicPr>
            <a:picLocks noChangeAspect="1"/>
          </p:cNvPicPr>
          <p:nvPr/>
        </p:nvPicPr>
        <p:blipFill>
          <a:blip r:embed="rId7"/>
          <a:stretch>
            <a:fillRect/>
          </a:stretch>
        </p:blipFill>
        <p:spPr>
          <a:xfrm rot="16200000" flipV="1">
            <a:off x="10810820" y="19528666"/>
            <a:ext cx="1823047" cy="202437"/>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E4DB3FA-3CF7-89B7-E43F-20629DA556B5}"/>
              </a:ext>
            </a:extLst>
          </p:cNvPr>
          <p:cNvPicPr>
            <a:picLocks noChangeAspect="1"/>
          </p:cNvPicPr>
          <p:nvPr/>
        </p:nvPicPr>
        <p:blipFill>
          <a:blip r:embed="rId7"/>
          <a:stretch>
            <a:fillRect/>
          </a:stretch>
        </p:blipFill>
        <p:spPr>
          <a:xfrm rot="16200000" flipV="1">
            <a:off x="10760872" y="25786599"/>
            <a:ext cx="1727201" cy="20244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556D251D-A22D-7CDE-43D9-AC417CAA3AE6}"/>
              </a:ext>
            </a:extLst>
          </p:cNvPr>
          <p:cNvPicPr>
            <a:picLocks noChangeAspect="1"/>
          </p:cNvPicPr>
          <p:nvPr/>
        </p:nvPicPr>
        <p:blipFill>
          <a:blip r:embed="rId7"/>
          <a:stretch>
            <a:fillRect/>
          </a:stretch>
        </p:blipFill>
        <p:spPr>
          <a:xfrm rot="16200000" flipV="1">
            <a:off x="4743569" y="19423232"/>
            <a:ext cx="1784709" cy="22161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14563B9-88A6-E98A-FBF8-66DA7B890C66}"/>
              </a:ext>
            </a:extLst>
          </p:cNvPr>
          <p:cNvPicPr>
            <a:picLocks noChangeAspect="1"/>
          </p:cNvPicPr>
          <p:nvPr/>
        </p:nvPicPr>
        <p:blipFill>
          <a:blip r:embed="rId7"/>
          <a:stretch>
            <a:fillRect/>
          </a:stretch>
        </p:blipFill>
        <p:spPr>
          <a:xfrm rot="16200000" flipV="1">
            <a:off x="4888760" y="25701063"/>
            <a:ext cx="1706814" cy="202764"/>
          </a:xfrm>
          <a:prstGeom prst="rect">
            <a:avLst/>
          </a:prstGeom>
        </p:spPr>
      </p:pic>
      <p:sp>
        <p:nvSpPr>
          <p:cNvPr id="11" name="TextBox 10">
            <a:extLst>
              <a:ext uri="{FF2B5EF4-FFF2-40B4-BE49-F238E27FC236}">
                <a16:creationId xmlns:a16="http://schemas.microsoft.com/office/drawing/2014/main" id="{1FAD83DD-66C5-A92C-7437-10F1AA174269}"/>
              </a:ext>
            </a:extLst>
          </p:cNvPr>
          <p:cNvSpPr txBox="1"/>
          <p:nvPr/>
        </p:nvSpPr>
        <p:spPr>
          <a:xfrm>
            <a:off x="5700304" y="18520431"/>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12" name="TextBox 11">
            <a:extLst>
              <a:ext uri="{FF2B5EF4-FFF2-40B4-BE49-F238E27FC236}">
                <a16:creationId xmlns:a16="http://schemas.microsoft.com/office/drawing/2014/main" id="{6D237995-5E50-D69B-6A4C-56429718DED6}"/>
              </a:ext>
            </a:extLst>
          </p:cNvPr>
          <p:cNvSpPr txBox="1"/>
          <p:nvPr/>
        </p:nvSpPr>
        <p:spPr>
          <a:xfrm>
            <a:off x="5893051" y="24842432"/>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13" name="TextBox 12">
            <a:extLst>
              <a:ext uri="{FF2B5EF4-FFF2-40B4-BE49-F238E27FC236}">
                <a16:creationId xmlns:a16="http://schemas.microsoft.com/office/drawing/2014/main" id="{2C66859B-FD36-C548-CE9D-277799359066}"/>
              </a:ext>
            </a:extLst>
          </p:cNvPr>
          <p:cNvSpPr txBox="1"/>
          <p:nvPr/>
        </p:nvSpPr>
        <p:spPr>
          <a:xfrm>
            <a:off x="11736775" y="24922137"/>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14" name="TextBox 13">
            <a:extLst>
              <a:ext uri="{FF2B5EF4-FFF2-40B4-BE49-F238E27FC236}">
                <a16:creationId xmlns:a16="http://schemas.microsoft.com/office/drawing/2014/main" id="{14968BB1-9905-3A7E-53E4-992B75176241}"/>
              </a:ext>
            </a:extLst>
          </p:cNvPr>
          <p:cNvSpPr txBox="1"/>
          <p:nvPr/>
        </p:nvSpPr>
        <p:spPr>
          <a:xfrm>
            <a:off x="11777294" y="18654618"/>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15" name="TextBox 14">
            <a:extLst>
              <a:ext uri="{FF2B5EF4-FFF2-40B4-BE49-F238E27FC236}">
                <a16:creationId xmlns:a16="http://schemas.microsoft.com/office/drawing/2014/main" id="{7FA51F92-90FE-E291-B165-503FCE07EC4D}"/>
              </a:ext>
            </a:extLst>
          </p:cNvPr>
          <p:cNvSpPr txBox="1"/>
          <p:nvPr/>
        </p:nvSpPr>
        <p:spPr>
          <a:xfrm>
            <a:off x="1034062" y="14692543"/>
            <a:ext cx="115853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Last Day of Snow Season Difference between 2000 and 2022</a:t>
            </a:r>
          </a:p>
        </p:txBody>
      </p:sp>
      <p:sp>
        <p:nvSpPr>
          <p:cNvPr id="16" name="TextBox 15">
            <a:extLst>
              <a:ext uri="{FF2B5EF4-FFF2-40B4-BE49-F238E27FC236}">
                <a16:creationId xmlns:a16="http://schemas.microsoft.com/office/drawing/2014/main" id="{5A2379FE-B741-05A1-67FC-EA1B5209AEE1}"/>
              </a:ext>
            </a:extLst>
          </p:cNvPr>
          <p:cNvSpPr txBox="1"/>
          <p:nvPr/>
        </p:nvSpPr>
        <p:spPr>
          <a:xfrm>
            <a:off x="855153" y="21288745"/>
            <a:ext cx="11970368" cy="5424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 First Day of Snow Season Difference between 2000 and 2022</a:t>
            </a:r>
          </a:p>
        </p:txBody>
      </p:sp>
      <p:sp>
        <p:nvSpPr>
          <p:cNvPr id="17" name="TextBox 16">
            <a:extLst>
              <a:ext uri="{FF2B5EF4-FFF2-40B4-BE49-F238E27FC236}">
                <a16:creationId xmlns:a16="http://schemas.microsoft.com/office/drawing/2014/main" id="{269A6640-98F0-BE1E-EDE5-29231EB4D982}"/>
              </a:ext>
            </a:extLst>
          </p:cNvPr>
          <p:cNvSpPr txBox="1"/>
          <p:nvPr/>
        </p:nvSpPr>
        <p:spPr>
          <a:xfrm>
            <a:off x="9021431" y="19975782"/>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18" name="TextBox 17">
            <a:extLst>
              <a:ext uri="{FF2B5EF4-FFF2-40B4-BE49-F238E27FC236}">
                <a16:creationId xmlns:a16="http://schemas.microsoft.com/office/drawing/2014/main" id="{8D06D045-4810-946E-EFBA-4D5B4D659252}"/>
              </a:ext>
            </a:extLst>
          </p:cNvPr>
          <p:cNvSpPr txBox="1"/>
          <p:nvPr/>
        </p:nvSpPr>
        <p:spPr>
          <a:xfrm>
            <a:off x="9098110" y="26071782"/>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19" name="TextBox 18">
            <a:extLst>
              <a:ext uri="{FF2B5EF4-FFF2-40B4-BE49-F238E27FC236}">
                <a16:creationId xmlns:a16="http://schemas.microsoft.com/office/drawing/2014/main" id="{0C78A180-22F3-0C93-118D-E304FE555532}"/>
              </a:ext>
            </a:extLst>
          </p:cNvPr>
          <p:cNvSpPr txBox="1"/>
          <p:nvPr/>
        </p:nvSpPr>
        <p:spPr>
          <a:xfrm>
            <a:off x="4094454" y="19179920"/>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sp>
        <p:nvSpPr>
          <p:cNvPr id="20" name="TextBox 19">
            <a:extLst>
              <a:ext uri="{FF2B5EF4-FFF2-40B4-BE49-F238E27FC236}">
                <a16:creationId xmlns:a16="http://schemas.microsoft.com/office/drawing/2014/main" id="{6EE8BAED-C33C-5C3D-BFB9-076C72549E29}"/>
              </a:ext>
            </a:extLst>
          </p:cNvPr>
          <p:cNvSpPr txBox="1"/>
          <p:nvPr/>
        </p:nvSpPr>
        <p:spPr>
          <a:xfrm>
            <a:off x="4171133" y="25467617"/>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pic>
        <p:nvPicPr>
          <p:cNvPr id="21" name="Picture 20">
            <a:extLst>
              <a:ext uri="{FF2B5EF4-FFF2-40B4-BE49-F238E27FC236}">
                <a16:creationId xmlns:a16="http://schemas.microsoft.com/office/drawing/2014/main" id="{CD12D96C-A0E8-AC13-60C7-7E3E9CB08D42}"/>
              </a:ext>
            </a:extLst>
          </p:cNvPr>
          <p:cNvPicPr>
            <a:picLocks noChangeAspect="1"/>
          </p:cNvPicPr>
          <p:nvPr/>
        </p:nvPicPr>
        <p:blipFill>
          <a:blip r:embed="rId8"/>
          <a:stretch>
            <a:fillRect/>
          </a:stretch>
        </p:blipFill>
        <p:spPr>
          <a:xfrm>
            <a:off x="9960831" y="27016241"/>
            <a:ext cx="1195426" cy="167756"/>
          </a:xfrm>
          <a:prstGeom prst="rect">
            <a:avLst/>
          </a:prstGeom>
        </p:spPr>
      </p:pic>
      <p:sp>
        <p:nvSpPr>
          <p:cNvPr id="22" name="TextBox 21">
            <a:extLst>
              <a:ext uri="{FF2B5EF4-FFF2-40B4-BE49-F238E27FC236}">
                <a16:creationId xmlns:a16="http://schemas.microsoft.com/office/drawing/2014/main" id="{AB8A3447-8734-F548-DCED-F124D7EEB087}"/>
              </a:ext>
            </a:extLst>
          </p:cNvPr>
          <p:cNvSpPr txBox="1"/>
          <p:nvPr/>
        </p:nvSpPr>
        <p:spPr>
          <a:xfrm>
            <a:off x="9887212" y="26830075"/>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23" name="Picture 22">
            <a:extLst>
              <a:ext uri="{FF2B5EF4-FFF2-40B4-BE49-F238E27FC236}">
                <a16:creationId xmlns:a16="http://schemas.microsoft.com/office/drawing/2014/main" id="{5E7709EE-C6CB-DCAF-50BD-473A4ACA1E3D}"/>
              </a:ext>
            </a:extLst>
          </p:cNvPr>
          <p:cNvPicPr>
            <a:picLocks noChangeAspect="1"/>
          </p:cNvPicPr>
          <p:nvPr/>
        </p:nvPicPr>
        <p:blipFill>
          <a:blip r:embed="rId8"/>
          <a:stretch>
            <a:fillRect/>
          </a:stretch>
        </p:blipFill>
        <p:spPr>
          <a:xfrm>
            <a:off x="9788302" y="20977750"/>
            <a:ext cx="1195426" cy="167756"/>
          </a:xfrm>
          <a:prstGeom prst="rect">
            <a:avLst/>
          </a:prstGeom>
        </p:spPr>
      </p:pic>
      <p:sp>
        <p:nvSpPr>
          <p:cNvPr id="24" name="TextBox 23">
            <a:extLst>
              <a:ext uri="{FF2B5EF4-FFF2-40B4-BE49-F238E27FC236}">
                <a16:creationId xmlns:a16="http://schemas.microsoft.com/office/drawing/2014/main" id="{F3A244F4-7C43-3D01-AFCC-E45B8561FB75}"/>
              </a:ext>
            </a:extLst>
          </p:cNvPr>
          <p:cNvSpPr txBox="1"/>
          <p:nvPr/>
        </p:nvSpPr>
        <p:spPr>
          <a:xfrm>
            <a:off x="9753023" y="20791584"/>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25" name="Picture 24">
            <a:extLst>
              <a:ext uri="{FF2B5EF4-FFF2-40B4-BE49-F238E27FC236}">
                <a16:creationId xmlns:a16="http://schemas.microsoft.com/office/drawing/2014/main" id="{944F2DF4-F94A-C06A-3F9C-214E6AB2D40D}"/>
              </a:ext>
            </a:extLst>
          </p:cNvPr>
          <p:cNvPicPr>
            <a:picLocks noChangeAspect="1"/>
          </p:cNvPicPr>
          <p:nvPr/>
        </p:nvPicPr>
        <p:blipFill>
          <a:blip r:embed="rId8"/>
          <a:stretch>
            <a:fillRect/>
          </a:stretch>
        </p:blipFill>
        <p:spPr>
          <a:xfrm>
            <a:off x="4094869" y="26613674"/>
            <a:ext cx="1195426" cy="167756"/>
          </a:xfrm>
          <a:prstGeom prst="rect">
            <a:avLst/>
          </a:prstGeom>
        </p:spPr>
      </p:pic>
      <p:sp>
        <p:nvSpPr>
          <p:cNvPr id="26" name="TextBox 25">
            <a:extLst>
              <a:ext uri="{FF2B5EF4-FFF2-40B4-BE49-F238E27FC236}">
                <a16:creationId xmlns:a16="http://schemas.microsoft.com/office/drawing/2014/main" id="{D7F9C457-9C15-CE2A-5B6D-2DE26002C351}"/>
              </a:ext>
            </a:extLst>
          </p:cNvPr>
          <p:cNvSpPr txBox="1"/>
          <p:nvPr/>
        </p:nvSpPr>
        <p:spPr>
          <a:xfrm>
            <a:off x="4021249" y="26427508"/>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27" name="Picture 26">
            <a:extLst>
              <a:ext uri="{FF2B5EF4-FFF2-40B4-BE49-F238E27FC236}">
                <a16:creationId xmlns:a16="http://schemas.microsoft.com/office/drawing/2014/main" id="{AF1A1F49-C718-CCF9-26CD-8C9F33242BE3}"/>
              </a:ext>
            </a:extLst>
          </p:cNvPr>
          <p:cNvPicPr>
            <a:picLocks noChangeAspect="1"/>
          </p:cNvPicPr>
          <p:nvPr/>
        </p:nvPicPr>
        <p:blipFill>
          <a:blip r:embed="rId8"/>
          <a:stretch>
            <a:fillRect/>
          </a:stretch>
        </p:blipFill>
        <p:spPr>
          <a:xfrm>
            <a:off x="4075699" y="20325977"/>
            <a:ext cx="1195426" cy="167756"/>
          </a:xfrm>
          <a:prstGeom prst="rect">
            <a:avLst/>
          </a:prstGeom>
        </p:spPr>
      </p:pic>
      <p:sp>
        <p:nvSpPr>
          <p:cNvPr id="28" name="TextBox 27">
            <a:extLst>
              <a:ext uri="{FF2B5EF4-FFF2-40B4-BE49-F238E27FC236}">
                <a16:creationId xmlns:a16="http://schemas.microsoft.com/office/drawing/2014/main" id="{901C3A33-E4CC-4430-B4E0-57A0B847CA5C}"/>
              </a:ext>
            </a:extLst>
          </p:cNvPr>
          <p:cNvSpPr txBox="1"/>
          <p:nvPr/>
        </p:nvSpPr>
        <p:spPr>
          <a:xfrm>
            <a:off x="4002080" y="20139810"/>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sp>
        <p:nvSpPr>
          <p:cNvPr id="29" name="TextBox 1">
            <a:extLst>
              <a:ext uri="{FF2B5EF4-FFF2-40B4-BE49-F238E27FC236}">
                <a16:creationId xmlns:a16="http://schemas.microsoft.com/office/drawing/2014/main" id="{8B3FF03D-4358-E8FD-594B-327BDD0B709B}"/>
              </a:ext>
            </a:extLst>
          </p:cNvPr>
          <p:cNvSpPr txBox="1"/>
          <p:nvPr/>
        </p:nvSpPr>
        <p:spPr>
          <a:xfrm>
            <a:off x="1103979" y="24843479"/>
            <a:ext cx="999791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30" name="Picture 29" descr="Map&#10;&#10;Description automatically generated">
            <a:extLst>
              <a:ext uri="{FF2B5EF4-FFF2-40B4-BE49-F238E27FC236}">
                <a16:creationId xmlns:a16="http://schemas.microsoft.com/office/drawing/2014/main" id="{5365E57B-02DA-679F-FEBA-381C41733B1C}"/>
              </a:ext>
            </a:extLst>
          </p:cNvPr>
          <p:cNvPicPr>
            <a:picLocks noChangeAspect="1"/>
          </p:cNvPicPr>
          <p:nvPr/>
        </p:nvPicPr>
        <p:blipFill>
          <a:blip r:embed="rId3"/>
          <a:stretch>
            <a:fillRect/>
          </a:stretch>
        </p:blipFill>
        <p:spPr>
          <a:xfrm>
            <a:off x="6919345" y="15648069"/>
            <a:ext cx="4525992" cy="5088169"/>
          </a:xfrm>
          <a:prstGeom prst="rect">
            <a:avLst/>
          </a:prstGeom>
        </p:spPr>
      </p:pic>
      <p:pic>
        <p:nvPicPr>
          <p:cNvPr id="31" name="Picture 30" descr="Map&#10;&#10;Description automatically generated">
            <a:extLst>
              <a:ext uri="{FF2B5EF4-FFF2-40B4-BE49-F238E27FC236}">
                <a16:creationId xmlns:a16="http://schemas.microsoft.com/office/drawing/2014/main" id="{0673DD36-A108-E672-72E5-EB51A1A43607}"/>
              </a:ext>
            </a:extLst>
          </p:cNvPr>
          <p:cNvPicPr>
            <a:picLocks noChangeAspect="1"/>
          </p:cNvPicPr>
          <p:nvPr/>
        </p:nvPicPr>
        <p:blipFill rotWithShape="1">
          <a:blip r:embed="rId4"/>
          <a:srcRect l="12072" t="2769" r="6083" b="2707"/>
          <a:stretch/>
        </p:blipFill>
        <p:spPr>
          <a:xfrm>
            <a:off x="969375" y="15581767"/>
            <a:ext cx="5284080" cy="4514792"/>
          </a:xfrm>
          <a:prstGeom prst="rect">
            <a:avLst/>
          </a:prstGeom>
        </p:spPr>
      </p:pic>
      <p:pic>
        <p:nvPicPr>
          <p:cNvPr id="32" name="Picture 31">
            <a:extLst>
              <a:ext uri="{FF2B5EF4-FFF2-40B4-BE49-F238E27FC236}">
                <a16:creationId xmlns:a16="http://schemas.microsoft.com/office/drawing/2014/main" id="{7005B88B-198B-E150-5F7C-06CA2BD940EF}"/>
              </a:ext>
            </a:extLst>
          </p:cNvPr>
          <p:cNvPicPr>
            <a:picLocks noChangeAspect="1"/>
          </p:cNvPicPr>
          <p:nvPr/>
        </p:nvPicPr>
        <p:blipFill rotWithShape="1">
          <a:blip r:embed="rId5"/>
          <a:srcRect l="2909" t="138" r="757" b="-426"/>
          <a:stretch/>
        </p:blipFill>
        <p:spPr>
          <a:xfrm>
            <a:off x="957530" y="21885417"/>
            <a:ext cx="5291878" cy="4735024"/>
          </a:xfrm>
          <a:prstGeom prst="rect">
            <a:avLst/>
          </a:prstGeom>
        </p:spPr>
      </p:pic>
      <p:pic>
        <p:nvPicPr>
          <p:cNvPr id="33" name="Picture 32" descr="Map&#10;&#10;Description automatically generated">
            <a:extLst>
              <a:ext uri="{FF2B5EF4-FFF2-40B4-BE49-F238E27FC236}">
                <a16:creationId xmlns:a16="http://schemas.microsoft.com/office/drawing/2014/main" id="{D87782B3-0D4A-057C-F579-60C6893F8143}"/>
              </a:ext>
            </a:extLst>
          </p:cNvPr>
          <p:cNvPicPr>
            <a:picLocks noChangeAspect="1"/>
          </p:cNvPicPr>
          <p:nvPr/>
        </p:nvPicPr>
        <p:blipFill>
          <a:blip r:embed="rId6"/>
          <a:stretch>
            <a:fillRect/>
          </a:stretch>
        </p:blipFill>
        <p:spPr>
          <a:xfrm>
            <a:off x="6823495" y="21824727"/>
            <a:ext cx="4525991" cy="5099376"/>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61C9968D-FC6C-AB13-CC19-66169599B91A}"/>
              </a:ext>
            </a:extLst>
          </p:cNvPr>
          <p:cNvPicPr>
            <a:picLocks noChangeAspect="1"/>
          </p:cNvPicPr>
          <p:nvPr/>
        </p:nvPicPr>
        <p:blipFill>
          <a:blip r:embed="rId7"/>
          <a:stretch>
            <a:fillRect/>
          </a:stretch>
        </p:blipFill>
        <p:spPr>
          <a:xfrm rot="16200000" flipV="1">
            <a:off x="10810820" y="19528666"/>
            <a:ext cx="1823047" cy="202437"/>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5B7D6CC7-2E0A-DC86-ED98-DACB281FFFD6}"/>
              </a:ext>
            </a:extLst>
          </p:cNvPr>
          <p:cNvPicPr>
            <a:picLocks noChangeAspect="1"/>
          </p:cNvPicPr>
          <p:nvPr/>
        </p:nvPicPr>
        <p:blipFill>
          <a:blip r:embed="rId7"/>
          <a:stretch>
            <a:fillRect/>
          </a:stretch>
        </p:blipFill>
        <p:spPr>
          <a:xfrm rot="16200000" flipV="1">
            <a:off x="10760872" y="25786599"/>
            <a:ext cx="1727201" cy="202441"/>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D24C4309-0522-6324-7601-13AD3A541D52}"/>
              </a:ext>
            </a:extLst>
          </p:cNvPr>
          <p:cNvPicPr>
            <a:picLocks noChangeAspect="1"/>
          </p:cNvPicPr>
          <p:nvPr/>
        </p:nvPicPr>
        <p:blipFill>
          <a:blip r:embed="rId7"/>
          <a:stretch>
            <a:fillRect/>
          </a:stretch>
        </p:blipFill>
        <p:spPr>
          <a:xfrm rot="16200000" flipV="1">
            <a:off x="4743569" y="19423232"/>
            <a:ext cx="1784709" cy="221611"/>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4DC75D72-35D5-F37E-BA41-48F231668754}"/>
              </a:ext>
            </a:extLst>
          </p:cNvPr>
          <p:cNvPicPr>
            <a:picLocks noChangeAspect="1"/>
          </p:cNvPicPr>
          <p:nvPr/>
        </p:nvPicPr>
        <p:blipFill>
          <a:blip r:embed="rId7"/>
          <a:stretch>
            <a:fillRect/>
          </a:stretch>
        </p:blipFill>
        <p:spPr>
          <a:xfrm rot="16200000" flipV="1">
            <a:off x="4888760" y="25701063"/>
            <a:ext cx="1706814" cy="202764"/>
          </a:xfrm>
          <a:prstGeom prst="rect">
            <a:avLst/>
          </a:prstGeom>
        </p:spPr>
      </p:pic>
      <p:sp>
        <p:nvSpPr>
          <p:cNvPr id="38" name="TextBox 10">
            <a:extLst>
              <a:ext uri="{FF2B5EF4-FFF2-40B4-BE49-F238E27FC236}">
                <a16:creationId xmlns:a16="http://schemas.microsoft.com/office/drawing/2014/main" id="{7189A4C1-1DD3-F03A-93DB-DB6EA016F32D}"/>
              </a:ext>
            </a:extLst>
          </p:cNvPr>
          <p:cNvSpPr txBox="1"/>
          <p:nvPr/>
        </p:nvSpPr>
        <p:spPr>
          <a:xfrm>
            <a:off x="5700304" y="18520431"/>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39" name="TextBox 11">
            <a:extLst>
              <a:ext uri="{FF2B5EF4-FFF2-40B4-BE49-F238E27FC236}">
                <a16:creationId xmlns:a16="http://schemas.microsoft.com/office/drawing/2014/main" id="{A416852F-B89C-671E-8A34-D2AAAAF84B30}"/>
              </a:ext>
            </a:extLst>
          </p:cNvPr>
          <p:cNvSpPr txBox="1"/>
          <p:nvPr/>
        </p:nvSpPr>
        <p:spPr>
          <a:xfrm>
            <a:off x="5893051" y="24842432"/>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40" name="TextBox 12">
            <a:extLst>
              <a:ext uri="{FF2B5EF4-FFF2-40B4-BE49-F238E27FC236}">
                <a16:creationId xmlns:a16="http://schemas.microsoft.com/office/drawing/2014/main" id="{B8FA7DC2-4416-F378-0A29-BD1CD81DD39F}"/>
              </a:ext>
            </a:extLst>
          </p:cNvPr>
          <p:cNvSpPr txBox="1"/>
          <p:nvPr/>
        </p:nvSpPr>
        <p:spPr>
          <a:xfrm>
            <a:off x="11736775" y="24922137"/>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41" name="TextBox 13">
            <a:extLst>
              <a:ext uri="{FF2B5EF4-FFF2-40B4-BE49-F238E27FC236}">
                <a16:creationId xmlns:a16="http://schemas.microsoft.com/office/drawing/2014/main" id="{02329EA6-F7D0-1550-DB37-9B794A2A2745}"/>
              </a:ext>
            </a:extLst>
          </p:cNvPr>
          <p:cNvSpPr txBox="1"/>
          <p:nvPr/>
        </p:nvSpPr>
        <p:spPr>
          <a:xfrm>
            <a:off x="11777294" y="18654618"/>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42" name="TextBox 14">
            <a:extLst>
              <a:ext uri="{FF2B5EF4-FFF2-40B4-BE49-F238E27FC236}">
                <a16:creationId xmlns:a16="http://schemas.microsoft.com/office/drawing/2014/main" id="{3E5DF9BD-E96B-0389-1D28-F795252BF265}"/>
              </a:ext>
            </a:extLst>
          </p:cNvPr>
          <p:cNvSpPr txBox="1"/>
          <p:nvPr/>
        </p:nvSpPr>
        <p:spPr>
          <a:xfrm>
            <a:off x="1034062" y="14692543"/>
            <a:ext cx="115853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Last Day of Snow Season Difference between 2000 and 2022</a:t>
            </a:r>
          </a:p>
        </p:txBody>
      </p:sp>
      <p:sp>
        <p:nvSpPr>
          <p:cNvPr id="43" name="TextBox 15">
            <a:extLst>
              <a:ext uri="{FF2B5EF4-FFF2-40B4-BE49-F238E27FC236}">
                <a16:creationId xmlns:a16="http://schemas.microsoft.com/office/drawing/2014/main" id="{B0D65B76-BBDA-D170-6A34-6B015E4E9CA2}"/>
              </a:ext>
            </a:extLst>
          </p:cNvPr>
          <p:cNvSpPr txBox="1"/>
          <p:nvPr/>
        </p:nvSpPr>
        <p:spPr>
          <a:xfrm>
            <a:off x="855153" y="21288745"/>
            <a:ext cx="11970368" cy="5424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 First Day of Snow Season Difference between 2000 and 2022</a:t>
            </a:r>
          </a:p>
        </p:txBody>
      </p:sp>
      <p:sp>
        <p:nvSpPr>
          <p:cNvPr id="44" name="TextBox 16">
            <a:extLst>
              <a:ext uri="{FF2B5EF4-FFF2-40B4-BE49-F238E27FC236}">
                <a16:creationId xmlns:a16="http://schemas.microsoft.com/office/drawing/2014/main" id="{40522C85-3614-5744-1CD1-D02F9433BDDF}"/>
              </a:ext>
            </a:extLst>
          </p:cNvPr>
          <p:cNvSpPr txBox="1"/>
          <p:nvPr/>
        </p:nvSpPr>
        <p:spPr>
          <a:xfrm>
            <a:off x="9021431" y="19975782"/>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45" name="TextBox 17">
            <a:extLst>
              <a:ext uri="{FF2B5EF4-FFF2-40B4-BE49-F238E27FC236}">
                <a16:creationId xmlns:a16="http://schemas.microsoft.com/office/drawing/2014/main" id="{647301B2-BC15-8426-BA13-1DD0AFE9C11B}"/>
              </a:ext>
            </a:extLst>
          </p:cNvPr>
          <p:cNvSpPr txBox="1"/>
          <p:nvPr/>
        </p:nvSpPr>
        <p:spPr>
          <a:xfrm>
            <a:off x="9098110" y="26071782"/>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46" name="TextBox 18">
            <a:extLst>
              <a:ext uri="{FF2B5EF4-FFF2-40B4-BE49-F238E27FC236}">
                <a16:creationId xmlns:a16="http://schemas.microsoft.com/office/drawing/2014/main" id="{0B16D667-608C-207E-2720-D75826697A42}"/>
              </a:ext>
            </a:extLst>
          </p:cNvPr>
          <p:cNvSpPr txBox="1"/>
          <p:nvPr/>
        </p:nvSpPr>
        <p:spPr>
          <a:xfrm>
            <a:off x="4094454" y="19179920"/>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sp>
        <p:nvSpPr>
          <p:cNvPr id="47" name="TextBox 19">
            <a:extLst>
              <a:ext uri="{FF2B5EF4-FFF2-40B4-BE49-F238E27FC236}">
                <a16:creationId xmlns:a16="http://schemas.microsoft.com/office/drawing/2014/main" id="{F8E6C7AD-F43D-769C-D415-8B6C5D0D0D1D}"/>
              </a:ext>
            </a:extLst>
          </p:cNvPr>
          <p:cNvSpPr txBox="1"/>
          <p:nvPr/>
        </p:nvSpPr>
        <p:spPr>
          <a:xfrm>
            <a:off x="4171133" y="25467617"/>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pic>
        <p:nvPicPr>
          <p:cNvPr id="48" name="Picture 47">
            <a:extLst>
              <a:ext uri="{FF2B5EF4-FFF2-40B4-BE49-F238E27FC236}">
                <a16:creationId xmlns:a16="http://schemas.microsoft.com/office/drawing/2014/main" id="{433F3810-150A-D406-48E3-FFA06EE41F87}"/>
              </a:ext>
            </a:extLst>
          </p:cNvPr>
          <p:cNvPicPr>
            <a:picLocks noChangeAspect="1"/>
          </p:cNvPicPr>
          <p:nvPr/>
        </p:nvPicPr>
        <p:blipFill>
          <a:blip r:embed="rId8"/>
          <a:stretch>
            <a:fillRect/>
          </a:stretch>
        </p:blipFill>
        <p:spPr>
          <a:xfrm>
            <a:off x="9960831" y="27016241"/>
            <a:ext cx="1195426" cy="167756"/>
          </a:xfrm>
          <a:prstGeom prst="rect">
            <a:avLst/>
          </a:prstGeom>
        </p:spPr>
      </p:pic>
      <p:sp>
        <p:nvSpPr>
          <p:cNvPr id="49" name="TextBox 21">
            <a:extLst>
              <a:ext uri="{FF2B5EF4-FFF2-40B4-BE49-F238E27FC236}">
                <a16:creationId xmlns:a16="http://schemas.microsoft.com/office/drawing/2014/main" id="{39BAB010-8375-85D7-447C-6B36D9C11BA0}"/>
              </a:ext>
            </a:extLst>
          </p:cNvPr>
          <p:cNvSpPr txBox="1"/>
          <p:nvPr/>
        </p:nvSpPr>
        <p:spPr>
          <a:xfrm>
            <a:off x="9887212" y="26830075"/>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50" name="Picture 49">
            <a:extLst>
              <a:ext uri="{FF2B5EF4-FFF2-40B4-BE49-F238E27FC236}">
                <a16:creationId xmlns:a16="http://schemas.microsoft.com/office/drawing/2014/main" id="{8B71DE9B-080B-0455-A348-373993FA1CFD}"/>
              </a:ext>
            </a:extLst>
          </p:cNvPr>
          <p:cNvPicPr>
            <a:picLocks noChangeAspect="1"/>
          </p:cNvPicPr>
          <p:nvPr/>
        </p:nvPicPr>
        <p:blipFill>
          <a:blip r:embed="rId8"/>
          <a:stretch>
            <a:fillRect/>
          </a:stretch>
        </p:blipFill>
        <p:spPr>
          <a:xfrm>
            <a:off x="9788302" y="20977750"/>
            <a:ext cx="1195426" cy="167756"/>
          </a:xfrm>
          <a:prstGeom prst="rect">
            <a:avLst/>
          </a:prstGeom>
        </p:spPr>
      </p:pic>
      <p:sp>
        <p:nvSpPr>
          <p:cNvPr id="51" name="TextBox 23">
            <a:extLst>
              <a:ext uri="{FF2B5EF4-FFF2-40B4-BE49-F238E27FC236}">
                <a16:creationId xmlns:a16="http://schemas.microsoft.com/office/drawing/2014/main" id="{3FCF98F9-1BD2-D56C-F3BD-A2585112CB3B}"/>
              </a:ext>
            </a:extLst>
          </p:cNvPr>
          <p:cNvSpPr txBox="1"/>
          <p:nvPr/>
        </p:nvSpPr>
        <p:spPr>
          <a:xfrm>
            <a:off x="9753023" y="20791584"/>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52" name="Picture 51">
            <a:extLst>
              <a:ext uri="{FF2B5EF4-FFF2-40B4-BE49-F238E27FC236}">
                <a16:creationId xmlns:a16="http://schemas.microsoft.com/office/drawing/2014/main" id="{6554CBFE-5496-AE80-D906-E898F1533969}"/>
              </a:ext>
            </a:extLst>
          </p:cNvPr>
          <p:cNvPicPr>
            <a:picLocks noChangeAspect="1"/>
          </p:cNvPicPr>
          <p:nvPr/>
        </p:nvPicPr>
        <p:blipFill>
          <a:blip r:embed="rId8"/>
          <a:stretch>
            <a:fillRect/>
          </a:stretch>
        </p:blipFill>
        <p:spPr>
          <a:xfrm>
            <a:off x="4094869" y="26613674"/>
            <a:ext cx="1195426" cy="167756"/>
          </a:xfrm>
          <a:prstGeom prst="rect">
            <a:avLst/>
          </a:prstGeom>
        </p:spPr>
      </p:pic>
      <p:sp>
        <p:nvSpPr>
          <p:cNvPr id="53" name="TextBox 25">
            <a:extLst>
              <a:ext uri="{FF2B5EF4-FFF2-40B4-BE49-F238E27FC236}">
                <a16:creationId xmlns:a16="http://schemas.microsoft.com/office/drawing/2014/main" id="{41D0169D-70F4-95F6-BA26-4666FE2A08B3}"/>
              </a:ext>
            </a:extLst>
          </p:cNvPr>
          <p:cNvSpPr txBox="1"/>
          <p:nvPr/>
        </p:nvSpPr>
        <p:spPr>
          <a:xfrm>
            <a:off x="4021249" y="26427508"/>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54" name="Picture 53">
            <a:extLst>
              <a:ext uri="{FF2B5EF4-FFF2-40B4-BE49-F238E27FC236}">
                <a16:creationId xmlns:a16="http://schemas.microsoft.com/office/drawing/2014/main" id="{0AA9EE96-1A96-5D54-D347-EF00DEB7FFDF}"/>
              </a:ext>
            </a:extLst>
          </p:cNvPr>
          <p:cNvPicPr>
            <a:picLocks noChangeAspect="1"/>
          </p:cNvPicPr>
          <p:nvPr/>
        </p:nvPicPr>
        <p:blipFill>
          <a:blip r:embed="rId8"/>
          <a:stretch>
            <a:fillRect/>
          </a:stretch>
        </p:blipFill>
        <p:spPr>
          <a:xfrm>
            <a:off x="4075699" y="20325977"/>
            <a:ext cx="1195426" cy="167756"/>
          </a:xfrm>
          <a:prstGeom prst="rect">
            <a:avLst/>
          </a:prstGeom>
        </p:spPr>
      </p:pic>
      <p:sp>
        <p:nvSpPr>
          <p:cNvPr id="55" name="TextBox 27">
            <a:extLst>
              <a:ext uri="{FF2B5EF4-FFF2-40B4-BE49-F238E27FC236}">
                <a16:creationId xmlns:a16="http://schemas.microsoft.com/office/drawing/2014/main" id="{DF23A447-DD10-66D4-67B5-19B503E80F7A}"/>
              </a:ext>
            </a:extLst>
          </p:cNvPr>
          <p:cNvSpPr txBox="1"/>
          <p:nvPr/>
        </p:nvSpPr>
        <p:spPr>
          <a:xfrm>
            <a:off x="4002080" y="20139810"/>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sp>
        <p:nvSpPr>
          <p:cNvPr id="56" name="TextBox 1">
            <a:extLst>
              <a:ext uri="{FF2B5EF4-FFF2-40B4-BE49-F238E27FC236}">
                <a16:creationId xmlns:a16="http://schemas.microsoft.com/office/drawing/2014/main" id="{8B3FF03D-4358-E8FD-594B-327BDD0B709B}"/>
              </a:ext>
            </a:extLst>
          </p:cNvPr>
          <p:cNvSpPr txBox="1"/>
          <p:nvPr/>
        </p:nvSpPr>
        <p:spPr>
          <a:xfrm>
            <a:off x="1246854" y="24986354"/>
            <a:ext cx="999791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57" name="Picture 56" descr="Map&#10;&#10;Description automatically generated">
            <a:extLst>
              <a:ext uri="{FF2B5EF4-FFF2-40B4-BE49-F238E27FC236}">
                <a16:creationId xmlns:a16="http://schemas.microsoft.com/office/drawing/2014/main" id="{5365E57B-02DA-679F-FEBA-381C41733B1C}"/>
              </a:ext>
            </a:extLst>
          </p:cNvPr>
          <p:cNvPicPr>
            <a:picLocks noChangeAspect="1"/>
          </p:cNvPicPr>
          <p:nvPr/>
        </p:nvPicPr>
        <p:blipFill>
          <a:blip r:embed="rId3"/>
          <a:stretch>
            <a:fillRect/>
          </a:stretch>
        </p:blipFill>
        <p:spPr>
          <a:xfrm>
            <a:off x="7062220" y="15790944"/>
            <a:ext cx="4525992" cy="5088169"/>
          </a:xfrm>
          <a:prstGeom prst="rect">
            <a:avLst/>
          </a:prstGeom>
        </p:spPr>
      </p:pic>
      <p:pic>
        <p:nvPicPr>
          <p:cNvPr id="58" name="Picture 57" descr="Map&#10;&#10;Description automatically generated">
            <a:extLst>
              <a:ext uri="{FF2B5EF4-FFF2-40B4-BE49-F238E27FC236}">
                <a16:creationId xmlns:a16="http://schemas.microsoft.com/office/drawing/2014/main" id="{0673DD36-A108-E672-72E5-EB51A1A43607}"/>
              </a:ext>
            </a:extLst>
          </p:cNvPr>
          <p:cNvPicPr>
            <a:picLocks noChangeAspect="1"/>
          </p:cNvPicPr>
          <p:nvPr/>
        </p:nvPicPr>
        <p:blipFill rotWithShape="1">
          <a:blip r:embed="rId4"/>
          <a:srcRect l="12072" t="2769" r="6083" b="2707"/>
          <a:stretch/>
        </p:blipFill>
        <p:spPr>
          <a:xfrm>
            <a:off x="1112250" y="15724642"/>
            <a:ext cx="5284080" cy="4514792"/>
          </a:xfrm>
          <a:prstGeom prst="rect">
            <a:avLst/>
          </a:prstGeom>
        </p:spPr>
      </p:pic>
      <p:pic>
        <p:nvPicPr>
          <p:cNvPr id="59" name="Picture 58">
            <a:extLst>
              <a:ext uri="{FF2B5EF4-FFF2-40B4-BE49-F238E27FC236}">
                <a16:creationId xmlns:a16="http://schemas.microsoft.com/office/drawing/2014/main" id="{7005B88B-198B-E150-5F7C-06CA2BD940EF}"/>
              </a:ext>
            </a:extLst>
          </p:cNvPr>
          <p:cNvPicPr>
            <a:picLocks noChangeAspect="1"/>
          </p:cNvPicPr>
          <p:nvPr/>
        </p:nvPicPr>
        <p:blipFill rotWithShape="1">
          <a:blip r:embed="rId5"/>
          <a:srcRect l="2909" t="138" r="757" b="-426"/>
          <a:stretch/>
        </p:blipFill>
        <p:spPr>
          <a:xfrm>
            <a:off x="1100405" y="22028292"/>
            <a:ext cx="5291878" cy="4735024"/>
          </a:xfrm>
          <a:prstGeom prst="rect">
            <a:avLst/>
          </a:prstGeom>
        </p:spPr>
      </p:pic>
      <p:pic>
        <p:nvPicPr>
          <p:cNvPr id="60" name="Picture 59" descr="Map&#10;&#10;Description automatically generated">
            <a:extLst>
              <a:ext uri="{FF2B5EF4-FFF2-40B4-BE49-F238E27FC236}">
                <a16:creationId xmlns:a16="http://schemas.microsoft.com/office/drawing/2014/main" id="{D87782B3-0D4A-057C-F579-60C6893F8143}"/>
              </a:ext>
            </a:extLst>
          </p:cNvPr>
          <p:cNvPicPr>
            <a:picLocks noChangeAspect="1"/>
          </p:cNvPicPr>
          <p:nvPr/>
        </p:nvPicPr>
        <p:blipFill>
          <a:blip r:embed="rId6"/>
          <a:stretch>
            <a:fillRect/>
          </a:stretch>
        </p:blipFill>
        <p:spPr>
          <a:xfrm>
            <a:off x="6966370" y="21967602"/>
            <a:ext cx="4525991" cy="5099376"/>
          </a:xfrm>
          <a:prstGeom prst="rect">
            <a:avLst/>
          </a:prstGeom>
        </p:spPr>
      </p:pic>
      <p:pic>
        <p:nvPicPr>
          <p:cNvPr id="61" name="Picture 60" descr="A picture containing shape&#10;&#10;Description automatically generated">
            <a:extLst>
              <a:ext uri="{FF2B5EF4-FFF2-40B4-BE49-F238E27FC236}">
                <a16:creationId xmlns:a16="http://schemas.microsoft.com/office/drawing/2014/main" id="{61C9968D-FC6C-AB13-CC19-66169599B91A}"/>
              </a:ext>
            </a:extLst>
          </p:cNvPr>
          <p:cNvPicPr>
            <a:picLocks noChangeAspect="1"/>
          </p:cNvPicPr>
          <p:nvPr/>
        </p:nvPicPr>
        <p:blipFill>
          <a:blip r:embed="rId7"/>
          <a:stretch>
            <a:fillRect/>
          </a:stretch>
        </p:blipFill>
        <p:spPr>
          <a:xfrm rot="16200000" flipV="1">
            <a:off x="10953695" y="19671541"/>
            <a:ext cx="1823047" cy="202437"/>
          </a:xfrm>
          <a:prstGeom prst="rect">
            <a:avLst/>
          </a:prstGeom>
        </p:spPr>
      </p:pic>
      <p:pic>
        <p:nvPicPr>
          <p:cNvPr id="62" name="Picture 61" descr="A picture containing shape&#10;&#10;Description automatically generated">
            <a:extLst>
              <a:ext uri="{FF2B5EF4-FFF2-40B4-BE49-F238E27FC236}">
                <a16:creationId xmlns:a16="http://schemas.microsoft.com/office/drawing/2014/main" id="{5B7D6CC7-2E0A-DC86-ED98-DACB281FFFD6}"/>
              </a:ext>
            </a:extLst>
          </p:cNvPr>
          <p:cNvPicPr>
            <a:picLocks noChangeAspect="1"/>
          </p:cNvPicPr>
          <p:nvPr/>
        </p:nvPicPr>
        <p:blipFill>
          <a:blip r:embed="rId7"/>
          <a:stretch>
            <a:fillRect/>
          </a:stretch>
        </p:blipFill>
        <p:spPr>
          <a:xfrm rot="16200000" flipV="1">
            <a:off x="10903747" y="25929474"/>
            <a:ext cx="1727201" cy="202441"/>
          </a:xfrm>
          <a:prstGeom prst="rect">
            <a:avLst/>
          </a:prstGeom>
        </p:spPr>
      </p:pic>
      <p:pic>
        <p:nvPicPr>
          <p:cNvPr id="63" name="Picture 62" descr="A picture containing shape&#10;&#10;Description automatically generated">
            <a:extLst>
              <a:ext uri="{FF2B5EF4-FFF2-40B4-BE49-F238E27FC236}">
                <a16:creationId xmlns:a16="http://schemas.microsoft.com/office/drawing/2014/main" id="{D24C4309-0522-6324-7601-13AD3A541D52}"/>
              </a:ext>
            </a:extLst>
          </p:cNvPr>
          <p:cNvPicPr>
            <a:picLocks noChangeAspect="1"/>
          </p:cNvPicPr>
          <p:nvPr/>
        </p:nvPicPr>
        <p:blipFill>
          <a:blip r:embed="rId7"/>
          <a:stretch>
            <a:fillRect/>
          </a:stretch>
        </p:blipFill>
        <p:spPr>
          <a:xfrm rot="16200000" flipV="1">
            <a:off x="4886444" y="19566107"/>
            <a:ext cx="1784709" cy="221611"/>
          </a:xfrm>
          <a:prstGeom prst="rect">
            <a:avLst/>
          </a:prstGeom>
        </p:spPr>
      </p:pic>
      <p:pic>
        <p:nvPicPr>
          <p:cNvPr id="64" name="Picture 63" descr="A picture containing shape&#10;&#10;Description automatically generated">
            <a:extLst>
              <a:ext uri="{FF2B5EF4-FFF2-40B4-BE49-F238E27FC236}">
                <a16:creationId xmlns:a16="http://schemas.microsoft.com/office/drawing/2014/main" id="{4DC75D72-35D5-F37E-BA41-48F231668754}"/>
              </a:ext>
            </a:extLst>
          </p:cNvPr>
          <p:cNvPicPr>
            <a:picLocks noChangeAspect="1"/>
          </p:cNvPicPr>
          <p:nvPr/>
        </p:nvPicPr>
        <p:blipFill>
          <a:blip r:embed="rId7"/>
          <a:stretch>
            <a:fillRect/>
          </a:stretch>
        </p:blipFill>
        <p:spPr>
          <a:xfrm rot="16200000" flipV="1">
            <a:off x="5031635" y="25843938"/>
            <a:ext cx="1706814" cy="202764"/>
          </a:xfrm>
          <a:prstGeom prst="rect">
            <a:avLst/>
          </a:prstGeom>
        </p:spPr>
      </p:pic>
      <p:sp>
        <p:nvSpPr>
          <p:cNvPr id="65" name="TextBox 10">
            <a:extLst>
              <a:ext uri="{FF2B5EF4-FFF2-40B4-BE49-F238E27FC236}">
                <a16:creationId xmlns:a16="http://schemas.microsoft.com/office/drawing/2014/main" id="{7189A4C1-1DD3-F03A-93DB-DB6EA016F32D}"/>
              </a:ext>
            </a:extLst>
          </p:cNvPr>
          <p:cNvSpPr txBox="1"/>
          <p:nvPr/>
        </p:nvSpPr>
        <p:spPr>
          <a:xfrm>
            <a:off x="5843179" y="18663306"/>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66" name="TextBox 11">
            <a:extLst>
              <a:ext uri="{FF2B5EF4-FFF2-40B4-BE49-F238E27FC236}">
                <a16:creationId xmlns:a16="http://schemas.microsoft.com/office/drawing/2014/main" id="{A416852F-B89C-671E-8A34-D2AAAAF84B30}"/>
              </a:ext>
            </a:extLst>
          </p:cNvPr>
          <p:cNvSpPr txBox="1"/>
          <p:nvPr/>
        </p:nvSpPr>
        <p:spPr>
          <a:xfrm>
            <a:off x="6035926" y="24985307"/>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67" name="TextBox 12">
            <a:extLst>
              <a:ext uri="{FF2B5EF4-FFF2-40B4-BE49-F238E27FC236}">
                <a16:creationId xmlns:a16="http://schemas.microsoft.com/office/drawing/2014/main" id="{B8FA7DC2-4416-F378-0A29-BD1CD81DD39F}"/>
              </a:ext>
            </a:extLst>
          </p:cNvPr>
          <p:cNvSpPr txBox="1"/>
          <p:nvPr/>
        </p:nvSpPr>
        <p:spPr>
          <a:xfrm>
            <a:off x="11879650" y="25065012"/>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68" name="TextBox 13">
            <a:extLst>
              <a:ext uri="{FF2B5EF4-FFF2-40B4-BE49-F238E27FC236}">
                <a16:creationId xmlns:a16="http://schemas.microsoft.com/office/drawing/2014/main" id="{02329EA6-F7D0-1550-DB37-9B794A2A2745}"/>
              </a:ext>
            </a:extLst>
          </p:cNvPr>
          <p:cNvSpPr txBox="1"/>
          <p:nvPr/>
        </p:nvSpPr>
        <p:spPr>
          <a:xfrm>
            <a:off x="11920169" y="18797493"/>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69" name="TextBox 14">
            <a:extLst>
              <a:ext uri="{FF2B5EF4-FFF2-40B4-BE49-F238E27FC236}">
                <a16:creationId xmlns:a16="http://schemas.microsoft.com/office/drawing/2014/main" id="{3E5DF9BD-E96B-0389-1D28-F795252BF265}"/>
              </a:ext>
            </a:extLst>
          </p:cNvPr>
          <p:cNvSpPr txBox="1"/>
          <p:nvPr/>
        </p:nvSpPr>
        <p:spPr>
          <a:xfrm>
            <a:off x="1176937" y="14835418"/>
            <a:ext cx="115853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Last Day of Snow Season Difference between 2000 and 2022</a:t>
            </a:r>
          </a:p>
        </p:txBody>
      </p:sp>
      <p:sp>
        <p:nvSpPr>
          <p:cNvPr id="70" name="TextBox 15">
            <a:extLst>
              <a:ext uri="{FF2B5EF4-FFF2-40B4-BE49-F238E27FC236}">
                <a16:creationId xmlns:a16="http://schemas.microsoft.com/office/drawing/2014/main" id="{B0D65B76-BBDA-D170-6A34-6B015E4E9CA2}"/>
              </a:ext>
            </a:extLst>
          </p:cNvPr>
          <p:cNvSpPr txBox="1"/>
          <p:nvPr/>
        </p:nvSpPr>
        <p:spPr>
          <a:xfrm>
            <a:off x="998028" y="21431620"/>
            <a:ext cx="11970368" cy="5424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t> First Day of Snow Season Difference between 2000 and 2022</a:t>
            </a:r>
          </a:p>
        </p:txBody>
      </p:sp>
      <p:sp>
        <p:nvSpPr>
          <p:cNvPr id="71" name="TextBox 16">
            <a:extLst>
              <a:ext uri="{FF2B5EF4-FFF2-40B4-BE49-F238E27FC236}">
                <a16:creationId xmlns:a16="http://schemas.microsoft.com/office/drawing/2014/main" id="{40522C85-3614-5744-1CD1-D02F9433BDDF}"/>
              </a:ext>
            </a:extLst>
          </p:cNvPr>
          <p:cNvSpPr txBox="1"/>
          <p:nvPr/>
        </p:nvSpPr>
        <p:spPr>
          <a:xfrm>
            <a:off x="9164306" y="20118657"/>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72" name="TextBox 17">
            <a:extLst>
              <a:ext uri="{FF2B5EF4-FFF2-40B4-BE49-F238E27FC236}">
                <a16:creationId xmlns:a16="http://schemas.microsoft.com/office/drawing/2014/main" id="{647301B2-BC15-8426-BA13-1DD0AFE9C11B}"/>
              </a:ext>
            </a:extLst>
          </p:cNvPr>
          <p:cNvSpPr txBox="1"/>
          <p:nvPr/>
        </p:nvSpPr>
        <p:spPr>
          <a:xfrm>
            <a:off x="9240985" y="26214657"/>
            <a:ext cx="10368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ANWR</a:t>
            </a:r>
          </a:p>
        </p:txBody>
      </p:sp>
      <p:sp>
        <p:nvSpPr>
          <p:cNvPr id="73" name="TextBox 18">
            <a:extLst>
              <a:ext uri="{FF2B5EF4-FFF2-40B4-BE49-F238E27FC236}">
                <a16:creationId xmlns:a16="http://schemas.microsoft.com/office/drawing/2014/main" id="{0B16D667-608C-207E-2720-D75826697A42}"/>
              </a:ext>
            </a:extLst>
          </p:cNvPr>
          <p:cNvSpPr txBox="1"/>
          <p:nvPr/>
        </p:nvSpPr>
        <p:spPr>
          <a:xfrm>
            <a:off x="4237329" y="19322795"/>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sp>
        <p:nvSpPr>
          <p:cNvPr id="74" name="TextBox 19">
            <a:extLst>
              <a:ext uri="{FF2B5EF4-FFF2-40B4-BE49-F238E27FC236}">
                <a16:creationId xmlns:a16="http://schemas.microsoft.com/office/drawing/2014/main" id="{F8E6C7AD-F43D-769C-D415-8B6C5D0D0D1D}"/>
              </a:ext>
            </a:extLst>
          </p:cNvPr>
          <p:cNvSpPr txBox="1"/>
          <p:nvPr/>
        </p:nvSpPr>
        <p:spPr>
          <a:xfrm>
            <a:off x="4314008" y="25610492"/>
            <a:ext cx="12405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NPRA</a:t>
            </a:r>
          </a:p>
        </p:txBody>
      </p:sp>
      <p:pic>
        <p:nvPicPr>
          <p:cNvPr id="75" name="Picture 74">
            <a:extLst>
              <a:ext uri="{FF2B5EF4-FFF2-40B4-BE49-F238E27FC236}">
                <a16:creationId xmlns:a16="http://schemas.microsoft.com/office/drawing/2014/main" id="{433F3810-150A-D406-48E3-FFA06EE41F87}"/>
              </a:ext>
            </a:extLst>
          </p:cNvPr>
          <p:cNvPicPr>
            <a:picLocks noChangeAspect="1"/>
          </p:cNvPicPr>
          <p:nvPr/>
        </p:nvPicPr>
        <p:blipFill>
          <a:blip r:embed="rId8"/>
          <a:stretch>
            <a:fillRect/>
          </a:stretch>
        </p:blipFill>
        <p:spPr>
          <a:xfrm>
            <a:off x="10103706" y="27159116"/>
            <a:ext cx="1195426" cy="167756"/>
          </a:xfrm>
          <a:prstGeom prst="rect">
            <a:avLst/>
          </a:prstGeom>
        </p:spPr>
      </p:pic>
      <p:sp>
        <p:nvSpPr>
          <p:cNvPr id="76" name="TextBox 21">
            <a:extLst>
              <a:ext uri="{FF2B5EF4-FFF2-40B4-BE49-F238E27FC236}">
                <a16:creationId xmlns:a16="http://schemas.microsoft.com/office/drawing/2014/main" id="{39BAB010-8375-85D7-447C-6B36D9C11BA0}"/>
              </a:ext>
            </a:extLst>
          </p:cNvPr>
          <p:cNvSpPr txBox="1"/>
          <p:nvPr/>
        </p:nvSpPr>
        <p:spPr>
          <a:xfrm>
            <a:off x="10030087" y="26972950"/>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77" name="Picture 76">
            <a:extLst>
              <a:ext uri="{FF2B5EF4-FFF2-40B4-BE49-F238E27FC236}">
                <a16:creationId xmlns:a16="http://schemas.microsoft.com/office/drawing/2014/main" id="{8B71DE9B-080B-0455-A348-373993FA1CFD}"/>
              </a:ext>
            </a:extLst>
          </p:cNvPr>
          <p:cNvPicPr>
            <a:picLocks noChangeAspect="1"/>
          </p:cNvPicPr>
          <p:nvPr/>
        </p:nvPicPr>
        <p:blipFill>
          <a:blip r:embed="rId8"/>
          <a:stretch>
            <a:fillRect/>
          </a:stretch>
        </p:blipFill>
        <p:spPr>
          <a:xfrm>
            <a:off x="9931177" y="21120625"/>
            <a:ext cx="1195426" cy="167756"/>
          </a:xfrm>
          <a:prstGeom prst="rect">
            <a:avLst/>
          </a:prstGeom>
        </p:spPr>
      </p:pic>
      <p:sp>
        <p:nvSpPr>
          <p:cNvPr id="78" name="TextBox 23">
            <a:extLst>
              <a:ext uri="{FF2B5EF4-FFF2-40B4-BE49-F238E27FC236}">
                <a16:creationId xmlns:a16="http://schemas.microsoft.com/office/drawing/2014/main" id="{3FCF98F9-1BD2-D56C-F3BD-A2585112CB3B}"/>
              </a:ext>
            </a:extLst>
          </p:cNvPr>
          <p:cNvSpPr txBox="1"/>
          <p:nvPr/>
        </p:nvSpPr>
        <p:spPr>
          <a:xfrm>
            <a:off x="9895898" y="20934459"/>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79" name="Picture 78">
            <a:extLst>
              <a:ext uri="{FF2B5EF4-FFF2-40B4-BE49-F238E27FC236}">
                <a16:creationId xmlns:a16="http://schemas.microsoft.com/office/drawing/2014/main" id="{6554CBFE-5496-AE80-D906-E898F1533969}"/>
              </a:ext>
            </a:extLst>
          </p:cNvPr>
          <p:cNvPicPr>
            <a:picLocks noChangeAspect="1"/>
          </p:cNvPicPr>
          <p:nvPr/>
        </p:nvPicPr>
        <p:blipFill>
          <a:blip r:embed="rId8"/>
          <a:stretch>
            <a:fillRect/>
          </a:stretch>
        </p:blipFill>
        <p:spPr>
          <a:xfrm>
            <a:off x="4237744" y="26756549"/>
            <a:ext cx="1195426" cy="167756"/>
          </a:xfrm>
          <a:prstGeom prst="rect">
            <a:avLst/>
          </a:prstGeom>
        </p:spPr>
      </p:pic>
      <p:sp>
        <p:nvSpPr>
          <p:cNvPr id="80" name="TextBox 25">
            <a:extLst>
              <a:ext uri="{FF2B5EF4-FFF2-40B4-BE49-F238E27FC236}">
                <a16:creationId xmlns:a16="http://schemas.microsoft.com/office/drawing/2014/main" id="{41D0169D-70F4-95F6-BA26-4666FE2A08B3}"/>
              </a:ext>
            </a:extLst>
          </p:cNvPr>
          <p:cNvSpPr txBox="1"/>
          <p:nvPr/>
        </p:nvSpPr>
        <p:spPr>
          <a:xfrm>
            <a:off x="4164124" y="26570383"/>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81" name="Picture 80">
            <a:extLst>
              <a:ext uri="{FF2B5EF4-FFF2-40B4-BE49-F238E27FC236}">
                <a16:creationId xmlns:a16="http://schemas.microsoft.com/office/drawing/2014/main" id="{0AA9EE96-1A96-5D54-D347-EF00DEB7FFDF}"/>
              </a:ext>
            </a:extLst>
          </p:cNvPr>
          <p:cNvPicPr>
            <a:picLocks noChangeAspect="1"/>
          </p:cNvPicPr>
          <p:nvPr/>
        </p:nvPicPr>
        <p:blipFill>
          <a:blip r:embed="rId8"/>
          <a:stretch>
            <a:fillRect/>
          </a:stretch>
        </p:blipFill>
        <p:spPr>
          <a:xfrm>
            <a:off x="4218574" y="20468852"/>
            <a:ext cx="1195426" cy="167756"/>
          </a:xfrm>
          <a:prstGeom prst="rect">
            <a:avLst/>
          </a:prstGeom>
        </p:spPr>
      </p:pic>
      <p:sp>
        <p:nvSpPr>
          <p:cNvPr id="82" name="TextBox 27">
            <a:extLst>
              <a:ext uri="{FF2B5EF4-FFF2-40B4-BE49-F238E27FC236}">
                <a16:creationId xmlns:a16="http://schemas.microsoft.com/office/drawing/2014/main" id="{DF23A447-DD10-66D4-67B5-19B503E80F7A}"/>
              </a:ext>
            </a:extLst>
          </p:cNvPr>
          <p:cNvSpPr txBox="1"/>
          <p:nvPr/>
        </p:nvSpPr>
        <p:spPr>
          <a:xfrm>
            <a:off x="4144955" y="20282685"/>
            <a:ext cx="1402227"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0                          140</a:t>
            </a:r>
            <a:endParaRPr lang="en-US"/>
          </a:p>
          <a:p>
            <a:endParaRPr lang="en-US" sz="1000"/>
          </a:p>
          <a:p>
            <a:r>
              <a:rPr lang="en-US" sz="1000"/>
              <a:t>km</a:t>
            </a:r>
            <a:endParaRPr lang="en-US"/>
          </a:p>
        </p:txBody>
      </p:sp>
      <p:pic>
        <p:nvPicPr>
          <p:cNvPr id="84" name="Picture 84" descr="A picture containing text&#10;&#10;Description automatically generated">
            <a:extLst>
              <a:ext uri="{FF2B5EF4-FFF2-40B4-BE49-F238E27FC236}">
                <a16:creationId xmlns:a16="http://schemas.microsoft.com/office/drawing/2014/main" id="{F9232EA0-1C15-778A-BB56-668D193F9969}"/>
              </a:ext>
            </a:extLst>
          </p:cNvPr>
          <p:cNvPicPr>
            <a:picLocks noChangeAspect="1"/>
          </p:cNvPicPr>
          <p:nvPr/>
        </p:nvPicPr>
        <p:blipFill>
          <a:blip r:embed="rId9"/>
          <a:stretch>
            <a:fillRect/>
          </a:stretch>
        </p:blipFill>
        <p:spPr>
          <a:xfrm>
            <a:off x="9179205" y="2093328"/>
            <a:ext cx="2743200" cy="3095485"/>
          </a:xfrm>
          <a:prstGeom prst="rect">
            <a:avLst/>
          </a:prstGeom>
        </p:spPr>
      </p:pic>
      <p:pic>
        <p:nvPicPr>
          <p:cNvPr id="85" name="Picture 85">
            <a:extLst>
              <a:ext uri="{FF2B5EF4-FFF2-40B4-BE49-F238E27FC236}">
                <a16:creationId xmlns:a16="http://schemas.microsoft.com/office/drawing/2014/main" id="{F79ED800-FB73-D4B7-EC91-14D4E4A29393}"/>
              </a:ext>
            </a:extLst>
          </p:cNvPr>
          <p:cNvPicPr>
            <a:picLocks noChangeAspect="1"/>
          </p:cNvPicPr>
          <p:nvPr/>
        </p:nvPicPr>
        <p:blipFill>
          <a:blip r:embed="rId10"/>
          <a:stretch>
            <a:fillRect/>
          </a:stretch>
        </p:blipFill>
        <p:spPr>
          <a:xfrm>
            <a:off x="192843" y="2355279"/>
            <a:ext cx="2743200" cy="2457039"/>
          </a:xfrm>
          <a:prstGeom prst="rect">
            <a:avLst/>
          </a:prstGeom>
        </p:spPr>
      </p:pic>
      <p:pic>
        <p:nvPicPr>
          <p:cNvPr id="86" name="Picture 86" descr="A picture containing text&#10;&#10;Description automatically generated">
            <a:extLst>
              <a:ext uri="{FF2B5EF4-FFF2-40B4-BE49-F238E27FC236}">
                <a16:creationId xmlns:a16="http://schemas.microsoft.com/office/drawing/2014/main" id="{D9754E56-BF73-22EE-63D1-C6F622D4B117}"/>
              </a:ext>
            </a:extLst>
          </p:cNvPr>
          <p:cNvPicPr>
            <a:picLocks noChangeAspect="1"/>
          </p:cNvPicPr>
          <p:nvPr/>
        </p:nvPicPr>
        <p:blipFill>
          <a:blip r:embed="rId11"/>
          <a:stretch>
            <a:fillRect/>
          </a:stretch>
        </p:blipFill>
        <p:spPr>
          <a:xfrm>
            <a:off x="2931958" y="2164617"/>
            <a:ext cx="2743200" cy="3107035"/>
          </a:xfrm>
          <a:prstGeom prst="rect">
            <a:avLst/>
          </a:prstGeom>
        </p:spPr>
      </p:pic>
      <p:pic>
        <p:nvPicPr>
          <p:cNvPr id="87" name="Picture 86" descr="A picture containing shape&#10;&#10;Description automatically generated">
            <a:extLst>
              <a:ext uri="{FF2B5EF4-FFF2-40B4-BE49-F238E27FC236}">
                <a16:creationId xmlns:a16="http://schemas.microsoft.com/office/drawing/2014/main" id="{D317AC5B-F9B9-66DB-A297-465FA8C6B1B3}"/>
              </a:ext>
            </a:extLst>
          </p:cNvPr>
          <p:cNvPicPr>
            <a:picLocks noChangeAspect="1"/>
          </p:cNvPicPr>
          <p:nvPr/>
        </p:nvPicPr>
        <p:blipFill>
          <a:blip r:embed="rId7"/>
          <a:stretch>
            <a:fillRect/>
          </a:stretch>
        </p:blipFill>
        <p:spPr>
          <a:xfrm rot="16200000" flipV="1">
            <a:off x="10810820" y="19528666"/>
            <a:ext cx="1823047" cy="202437"/>
          </a:xfrm>
          <a:prstGeom prst="rect">
            <a:avLst/>
          </a:prstGeom>
        </p:spPr>
      </p:pic>
      <p:sp>
        <p:nvSpPr>
          <p:cNvPr id="88" name="TextBox 2">
            <a:extLst>
              <a:ext uri="{FF2B5EF4-FFF2-40B4-BE49-F238E27FC236}">
                <a16:creationId xmlns:a16="http://schemas.microsoft.com/office/drawing/2014/main" id="{04CC4AA9-333C-C2E1-B051-A68E36FBE5F7}"/>
              </a:ext>
            </a:extLst>
          </p:cNvPr>
          <p:cNvSpPr txBox="1"/>
          <p:nvPr/>
        </p:nvSpPr>
        <p:spPr>
          <a:xfrm>
            <a:off x="11777294" y="18654618"/>
            <a:ext cx="74330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t>+15</a:t>
            </a:r>
          </a:p>
          <a:p>
            <a:endParaRPr lang="en-US" sz="1200"/>
          </a:p>
          <a:p>
            <a:endParaRPr lang="en-US" sz="1200"/>
          </a:p>
          <a:p>
            <a:endParaRPr lang="en-US" sz="1200"/>
          </a:p>
          <a:p>
            <a:endParaRPr lang="en-US" sz="1200"/>
          </a:p>
          <a:p>
            <a:r>
              <a:rPr lang="en-US" sz="1200"/>
              <a:t>0</a:t>
            </a:r>
          </a:p>
          <a:p>
            <a:endParaRPr lang="en-US" sz="1200"/>
          </a:p>
          <a:p>
            <a:endParaRPr lang="en-US" sz="1200"/>
          </a:p>
          <a:p>
            <a:endParaRPr lang="en-US" sz="1200"/>
          </a:p>
          <a:p>
            <a:r>
              <a:rPr lang="en-US" sz="1200"/>
              <a:t>-15</a:t>
            </a:r>
          </a:p>
          <a:p>
            <a:endParaRPr lang="en-US" sz="1200"/>
          </a:p>
          <a:p>
            <a:r>
              <a:rPr lang="en-US" sz="1200"/>
              <a:t>Days</a:t>
            </a:r>
          </a:p>
        </p:txBody>
      </p:sp>
      <p:sp>
        <p:nvSpPr>
          <p:cNvPr id="98" name="TextBox 97">
            <a:extLst>
              <a:ext uri="{FF2B5EF4-FFF2-40B4-BE49-F238E27FC236}">
                <a16:creationId xmlns:a16="http://schemas.microsoft.com/office/drawing/2014/main" id="{FBD96F08-5F1C-191C-95CB-1A6D276A02AC}"/>
              </a:ext>
            </a:extLst>
          </p:cNvPr>
          <p:cNvSpPr txBox="1"/>
          <p:nvPr/>
        </p:nvSpPr>
        <p:spPr>
          <a:xfrm>
            <a:off x="1133178" y="1445519"/>
            <a:ext cx="4266918" cy="646331"/>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First Day of the Snow Year </a:t>
            </a:r>
            <a:endParaRPr lang="en-US">
              <a:latin typeface="Century Gothic"/>
            </a:endParaRPr>
          </a:p>
          <a:p>
            <a:pPr algn="ctr"/>
            <a:r>
              <a:rPr lang="en-US">
                <a:latin typeface="Century Gothic"/>
                <a:cs typeface="Calibri"/>
              </a:rPr>
              <a:t>Difference Between 2000 and 2022</a:t>
            </a:r>
            <a:endParaRPr lang="en-US">
              <a:latin typeface="Century Gothic"/>
            </a:endParaRPr>
          </a:p>
        </p:txBody>
      </p:sp>
      <p:sp>
        <p:nvSpPr>
          <p:cNvPr id="99" name="TextBox 98">
            <a:extLst>
              <a:ext uri="{FF2B5EF4-FFF2-40B4-BE49-F238E27FC236}">
                <a16:creationId xmlns:a16="http://schemas.microsoft.com/office/drawing/2014/main" id="{C0DF6B49-6147-0400-1DCA-37AAADAE491F}"/>
              </a:ext>
            </a:extLst>
          </p:cNvPr>
          <p:cNvSpPr txBox="1"/>
          <p:nvPr/>
        </p:nvSpPr>
        <p:spPr>
          <a:xfrm>
            <a:off x="7354282" y="1445519"/>
            <a:ext cx="4266918" cy="646331"/>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Last Day of the Snow Year </a:t>
            </a:r>
            <a:endParaRPr lang="en-US">
              <a:latin typeface="Century Gothic"/>
            </a:endParaRPr>
          </a:p>
          <a:p>
            <a:pPr algn="ctr"/>
            <a:r>
              <a:rPr lang="en-US">
                <a:latin typeface="Century Gothic"/>
                <a:cs typeface="Calibri"/>
              </a:rPr>
              <a:t>Difference Between 2000 and 2022</a:t>
            </a:r>
            <a:endParaRPr lang="en-US">
              <a:latin typeface="Century Gothic"/>
            </a:endParaRPr>
          </a:p>
        </p:txBody>
      </p:sp>
      <p:pic>
        <p:nvPicPr>
          <p:cNvPr id="83" name="Picture 83">
            <a:extLst>
              <a:ext uri="{FF2B5EF4-FFF2-40B4-BE49-F238E27FC236}">
                <a16:creationId xmlns:a16="http://schemas.microsoft.com/office/drawing/2014/main" id="{3479AE45-DC6E-6093-3CCE-2A3D9D2A8DE8}"/>
              </a:ext>
            </a:extLst>
          </p:cNvPr>
          <p:cNvPicPr>
            <a:picLocks noChangeAspect="1"/>
          </p:cNvPicPr>
          <p:nvPr/>
        </p:nvPicPr>
        <p:blipFill>
          <a:blip r:embed="rId12"/>
          <a:stretch>
            <a:fillRect/>
          </a:stretch>
        </p:blipFill>
        <p:spPr>
          <a:xfrm>
            <a:off x="5864086" y="2544117"/>
            <a:ext cx="2743200" cy="2342118"/>
          </a:xfrm>
          <a:prstGeom prst="rect">
            <a:avLst/>
          </a:prstGeom>
        </p:spPr>
      </p:pic>
      <p:sp>
        <p:nvSpPr>
          <p:cNvPr id="100" name="TextBox 99">
            <a:extLst>
              <a:ext uri="{FF2B5EF4-FFF2-40B4-BE49-F238E27FC236}">
                <a16:creationId xmlns:a16="http://schemas.microsoft.com/office/drawing/2014/main" id="{A1B0FC39-7F67-8FEA-201E-CA1408872ACF}"/>
              </a:ext>
            </a:extLst>
          </p:cNvPr>
          <p:cNvSpPr txBox="1"/>
          <p:nvPr/>
        </p:nvSpPr>
        <p:spPr>
          <a:xfrm>
            <a:off x="3813600" y="4826749"/>
            <a:ext cx="104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ANWR</a:t>
            </a:r>
            <a:endParaRPr lang="en-US">
              <a:solidFill>
                <a:schemeClr val="tx1">
                  <a:lumMod val="75000"/>
                  <a:lumOff val="25000"/>
                </a:schemeClr>
              </a:solidFill>
              <a:latin typeface="Century Gothic"/>
            </a:endParaRPr>
          </a:p>
        </p:txBody>
      </p:sp>
      <p:sp>
        <p:nvSpPr>
          <p:cNvPr id="101" name="TextBox 100">
            <a:extLst>
              <a:ext uri="{FF2B5EF4-FFF2-40B4-BE49-F238E27FC236}">
                <a16:creationId xmlns:a16="http://schemas.microsoft.com/office/drawing/2014/main" id="{462D7791-ACBD-9042-0187-17BCD02954D1}"/>
              </a:ext>
            </a:extLst>
          </p:cNvPr>
          <p:cNvSpPr txBox="1"/>
          <p:nvPr/>
        </p:nvSpPr>
        <p:spPr>
          <a:xfrm>
            <a:off x="10036544" y="4826749"/>
            <a:ext cx="104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ANWR</a:t>
            </a:r>
            <a:endParaRPr lang="en-US">
              <a:solidFill>
                <a:schemeClr val="tx1">
                  <a:lumMod val="75000"/>
                  <a:lumOff val="25000"/>
                </a:schemeClr>
              </a:solidFill>
              <a:latin typeface="Century Gothic"/>
            </a:endParaRPr>
          </a:p>
        </p:txBody>
      </p:sp>
      <p:sp>
        <p:nvSpPr>
          <p:cNvPr id="102" name="TextBox 101">
            <a:extLst>
              <a:ext uri="{FF2B5EF4-FFF2-40B4-BE49-F238E27FC236}">
                <a16:creationId xmlns:a16="http://schemas.microsoft.com/office/drawing/2014/main" id="{D2104978-0227-84A7-548F-98CA6503AC3F}"/>
              </a:ext>
            </a:extLst>
          </p:cNvPr>
          <p:cNvSpPr txBox="1"/>
          <p:nvPr/>
        </p:nvSpPr>
        <p:spPr>
          <a:xfrm>
            <a:off x="1817494" y="4314286"/>
            <a:ext cx="1020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NPR-A</a:t>
            </a:r>
            <a:endParaRPr lang="en-US">
              <a:solidFill>
                <a:schemeClr val="tx1">
                  <a:lumMod val="75000"/>
                  <a:lumOff val="25000"/>
                </a:schemeClr>
              </a:solidFill>
              <a:latin typeface="Century Gothic"/>
            </a:endParaRPr>
          </a:p>
        </p:txBody>
      </p:sp>
      <p:sp>
        <p:nvSpPr>
          <p:cNvPr id="103" name="TextBox 102">
            <a:extLst>
              <a:ext uri="{FF2B5EF4-FFF2-40B4-BE49-F238E27FC236}">
                <a16:creationId xmlns:a16="http://schemas.microsoft.com/office/drawing/2014/main" id="{51F402BD-C0D3-62B3-A3E2-489C523F11E6}"/>
              </a:ext>
            </a:extLst>
          </p:cNvPr>
          <p:cNvSpPr txBox="1"/>
          <p:nvPr/>
        </p:nvSpPr>
        <p:spPr>
          <a:xfrm>
            <a:off x="7500081" y="4406614"/>
            <a:ext cx="1020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NPR-A</a:t>
            </a:r>
            <a:endParaRPr lang="en-US">
              <a:ea typeface="+mn-lt"/>
              <a:cs typeface="+mn-lt"/>
            </a:endParaRPr>
          </a:p>
        </p:txBody>
      </p:sp>
      <p:sp>
        <p:nvSpPr>
          <p:cNvPr id="105" name="Title 1">
            <a:extLst>
              <a:ext uri="{FF2B5EF4-FFF2-40B4-BE49-F238E27FC236}">
                <a16:creationId xmlns:a16="http://schemas.microsoft.com/office/drawing/2014/main" id="{CBC5517E-AB59-84FB-BCB5-AB415075CBA5}"/>
              </a:ext>
            </a:extLst>
          </p:cNvPr>
          <p:cNvSpPr txBox="1">
            <a:spLocks/>
          </p:cNvSpPr>
          <p:nvPr/>
        </p:nvSpPr>
        <p:spPr>
          <a:xfrm>
            <a:off x="132908" y="24300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Snow Season Start/End Date Change</a:t>
            </a:r>
          </a:p>
        </p:txBody>
      </p:sp>
      <p:grpSp>
        <p:nvGrpSpPr>
          <p:cNvPr id="110" name="Group 109">
            <a:extLst>
              <a:ext uri="{FF2B5EF4-FFF2-40B4-BE49-F238E27FC236}">
                <a16:creationId xmlns:a16="http://schemas.microsoft.com/office/drawing/2014/main" id="{8C39735B-FE32-2B8A-56D7-D14DF4481281}"/>
              </a:ext>
            </a:extLst>
          </p:cNvPr>
          <p:cNvGrpSpPr/>
          <p:nvPr/>
        </p:nvGrpSpPr>
        <p:grpSpPr>
          <a:xfrm>
            <a:off x="10058320" y="5392978"/>
            <a:ext cx="1941466" cy="355620"/>
            <a:chOff x="8749739" y="5104198"/>
            <a:chExt cx="1941466" cy="355620"/>
          </a:xfrm>
        </p:grpSpPr>
        <p:sp>
          <p:nvSpPr>
            <p:cNvPr id="108" name="TextBox 107">
              <a:extLst>
                <a:ext uri="{FF2B5EF4-FFF2-40B4-BE49-F238E27FC236}">
                  <a16:creationId xmlns:a16="http://schemas.microsoft.com/office/drawing/2014/main" id="{994C4770-2BD7-16FB-EAE2-7A09BD73EF94}"/>
                </a:ext>
              </a:extLst>
            </p:cNvPr>
            <p:cNvSpPr txBox="1"/>
            <p:nvPr/>
          </p:nvSpPr>
          <p:spPr>
            <a:xfrm>
              <a:off x="9709898" y="5106830"/>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a:solidFill>
                    <a:srgbClr val="3F3F3F"/>
                  </a:solidFill>
                  <a:latin typeface="Century Gothic"/>
                  <a:cs typeface="Calibri" panose="020F0502020204030204"/>
                </a:rPr>
                <a:t>km</a:t>
              </a:r>
            </a:p>
          </p:txBody>
        </p:sp>
        <p:grpSp>
          <p:nvGrpSpPr>
            <p:cNvPr id="95" name="Group 94">
              <a:extLst>
                <a:ext uri="{FF2B5EF4-FFF2-40B4-BE49-F238E27FC236}">
                  <a16:creationId xmlns:a16="http://schemas.microsoft.com/office/drawing/2014/main" id="{7EAF9E29-A308-132C-8520-602978B02AF2}"/>
                </a:ext>
              </a:extLst>
            </p:cNvPr>
            <p:cNvGrpSpPr/>
            <p:nvPr/>
          </p:nvGrpSpPr>
          <p:grpSpPr>
            <a:xfrm>
              <a:off x="8749739" y="5104198"/>
              <a:ext cx="1660954" cy="355620"/>
              <a:chOff x="8749739" y="5104198"/>
              <a:chExt cx="1660954" cy="355620"/>
            </a:xfrm>
          </p:grpSpPr>
          <p:sp>
            <p:nvSpPr>
              <p:cNvPr id="107" name="TextBox 106">
                <a:extLst>
                  <a:ext uri="{FF2B5EF4-FFF2-40B4-BE49-F238E27FC236}">
                    <a16:creationId xmlns:a16="http://schemas.microsoft.com/office/drawing/2014/main" id="{F31D90D2-C9A3-70A1-7E74-24C763531D93}"/>
                  </a:ext>
                </a:extLst>
              </p:cNvPr>
              <p:cNvSpPr txBox="1"/>
              <p:nvPr/>
            </p:nvSpPr>
            <p:spPr>
              <a:xfrm>
                <a:off x="9429386" y="5109462"/>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a:solidFill>
                      <a:schemeClr val="tx1">
                        <a:lumMod val="75000"/>
                        <a:lumOff val="25000"/>
                      </a:schemeClr>
                    </a:solidFill>
                    <a:latin typeface="Century Gothic"/>
                    <a:cs typeface="Calibri" panose="020F0502020204030204"/>
                  </a:rPr>
                  <a:t>140</a:t>
                </a:r>
              </a:p>
            </p:txBody>
          </p:sp>
          <p:sp>
            <p:nvSpPr>
              <p:cNvPr id="106" name="TextBox 105">
                <a:extLst>
                  <a:ext uri="{FF2B5EF4-FFF2-40B4-BE49-F238E27FC236}">
                    <a16:creationId xmlns:a16="http://schemas.microsoft.com/office/drawing/2014/main" id="{865EC8A1-7E27-DC42-14CB-E3E25B0A9325}"/>
                  </a:ext>
                </a:extLst>
              </p:cNvPr>
              <p:cNvSpPr txBox="1"/>
              <p:nvPr/>
            </p:nvSpPr>
            <p:spPr>
              <a:xfrm>
                <a:off x="8749739" y="5104198"/>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a:solidFill>
                      <a:srgbClr val="3F3F3F"/>
                    </a:solidFill>
                    <a:latin typeface="Century Gothic"/>
                    <a:cs typeface="Calibri" panose="020F0502020204030204"/>
                  </a:rPr>
                  <a:t>0</a:t>
                </a:r>
              </a:p>
            </p:txBody>
          </p:sp>
          <p:sp>
            <p:nvSpPr>
              <p:cNvPr id="92" name="Rectangle 91">
                <a:extLst>
                  <a:ext uri="{FF2B5EF4-FFF2-40B4-BE49-F238E27FC236}">
                    <a16:creationId xmlns:a16="http://schemas.microsoft.com/office/drawing/2014/main" id="{EAC8393A-4ED8-DD9D-89D5-FB347DDBEAB7}"/>
                  </a:ext>
                </a:extLst>
              </p:cNvPr>
              <p:cNvSpPr/>
              <p:nvPr/>
            </p:nvSpPr>
            <p:spPr>
              <a:xfrm>
                <a:off x="9225884" y="5375465"/>
                <a:ext cx="413590" cy="83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75000"/>
                        <a:lumOff val="25000"/>
                      </a:schemeClr>
                    </a:solidFill>
                  </a:ln>
                </a:endParaRPr>
              </a:p>
            </p:txBody>
          </p:sp>
          <p:sp>
            <p:nvSpPr>
              <p:cNvPr id="109" name="Rectangle 108">
                <a:extLst>
                  <a:ext uri="{FF2B5EF4-FFF2-40B4-BE49-F238E27FC236}">
                    <a16:creationId xmlns:a16="http://schemas.microsoft.com/office/drawing/2014/main" id="{A76389EC-F69A-37F5-FE71-A0D2B2BF194C}"/>
                  </a:ext>
                </a:extLst>
              </p:cNvPr>
              <p:cNvSpPr/>
              <p:nvPr/>
            </p:nvSpPr>
            <p:spPr>
              <a:xfrm>
                <a:off x="9616497" y="5376200"/>
                <a:ext cx="413590" cy="8361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75000"/>
                        <a:lumOff val="25000"/>
                      </a:schemeClr>
                    </a:solidFill>
                  </a:ln>
                </a:endParaRPr>
              </a:p>
            </p:txBody>
          </p:sp>
        </p:grpSp>
      </p:grpSp>
      <p:grpSp>
        <p:nvGrpSpPr>
          <p:cNvPr id="128" name="Group 127">
            <a:extLst>
              <a:ext uri="{FF2B5EF4-FFF2-40B4-BE49-F238E27FC236}">
                <a16:creationId xmlns:a16="http://schemas.microsoft.com/office/drawing/2014/main" id="{EE22E2D6-E8D7-D9B7-0790-1322A21E8299}"/>
              </a:ext>
            </a:extLst>
          </p:cNvPr>
          <p:cNvGrpSpPr/>
          <p:nvPr/>
        </p:nvGrpSpPr>
        <p:grpSpPr>
          <a:xfrm>
            <a:off x="528162" y="4983347"/>
            <a:ext cx="1321983" cy="1240662"/>
            <a:chOff x="3065488" y="4115773"/>
            <a:chExt cx="1321983" cy="1240662"/>
          </a:xfrm>
        </p:grpSpPr>
        <p:sp>
          <p:nvSpPr>
            <p:cNvPr id="114" name="TextBox 113">
              <a:extLst>
                <a:ext uri="{FF2B5EF4-FFF2-40B4-BE49-F238E27FC236}">
                  <a16:creationId xmlns:a16="http://schemas.microsoft.com/office/drawing/2014/main" id="{9C2CABD2-184E-A6B2-87BD-E75552B02536}"/>
                </a:ext>
              </a:extLst>
            </p:cNvPr>
            <p:cNvSpPr txBox="1"/>
            <p:nvPr/>
          </p:nvSpPr>
          <p:spPr>
            <a:xfrm>
              <a:off x="3202098" y="4115773"/>
              <a:ext cx="10164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3F3F3F"/>
                  </a:solidFill>
                  <a:latin typeface="Century Gothic"/>
                  <a:cs typeface="Times New Roman" panose="02020603050405020304" pitchFamily="18" charset="0"/>
                </a:rPr>
                <a:t>+15</a:t>
              </a:r>
            </a:p>
          </p:txBody>
        </p:sp>
        <p:sp>
          <p:nvSpPr>
            <p:cNvPr id="115" name="TextBox 114">
              <a:extLst>
                <a:ext uri="{FF2B5EF4-FFF2-40B4-BE49-F238E27FC236}">
                  <a16:creationId xmlns:a16="http://schemas.microsoft.com/office/drawing/2014/main" id="{F1949CE5-2BC4-0ADF-DFCA-FE8B591D641F}"/>
                </a:ext>
              </a:extLst>
            </p:cNvPr>
            <p:cNvSpPr txBox="1"/>
            <p:nvPr/>
          </p:nvSpPr>
          <p:spPr>
            <a:xfrm>
              <a:off x="3230319" y="4597327"/>
              <a:ext cx="115715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3F3F3F"/>
                  </a:solidFill>
                  <a:latin typeface="Century Gothic"/>
                </a:rPr>
                <a:t>0</a:t>
              </a:r>
            </a:p>
          </p:txBody>
        </p:sp>
        <p:sp>
          <p:nvSpPr>
            <p:cNvPr id="116" name="TextBox 115">
              <a:extLst>
                <a:ext uri="{FF2B5EF4-FFF2-40B4-BE49-F238E27FC236}">
                  <a16:creationId xmlns:a16="http://schemas.microsoft.com/office/drawing/2014/main" id="{904BDB7A-2CF6-8BE6-DAAA-29E492A2D300}"/>
                </a:ext>
              </a:extLst>
            </p:cNvPr>
            <p:cNvSpPr txBox="1"/>
            <p:nvPr/>
          </p:nvSpPr>
          <p:spPr>
            <a:xfrm>
              <a:off x="3230080" y="5079436"/>
              <a:ext cx="92269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3F3F3F"/>
                  </a:solidFill>
                  <a:latin typeface="Century Gothic"/>
                </a:rPr>
                <a:t>-15</a:t>
              </a:r>
            </a:p>
          </p:txBody>
        </p:sp>
        <p:grpSp>
          <p:nvGrpSpPr>
            <p:cNvPr id="127" name="Group 126">
              <a:extLst>
                <a:ext uri="{FF2B5EF4-FFF2-40B4-BE49-F238E27FC236}">
                  <a16:creationId xmlns:a16="http://schemas.microsoft.com/office/drawing/2014/main" id="{275AB369-282C-C1C6-2BAE-94DE55163291}"/>
                </a:ext>
              </a:extLst>
            </p:cNvPr>
            <p:cNvGrpSpPr/>
            <p:nvPr/>
          </p:nvGrpSpPr>
          <p:grpSpPr>
            <a:xfrm>
              <a:off x="3065488" y="4178977"/>
              <a:ext cx="164972" cy="1142600"/>
              <a:chOff x="3065488" y="4178977"/>
              <a:chExt cx="164972" cy="1142600"/>
            </a:xfrm>
          </p:grpSpPr>
          <p:sp>
            <p:nvSpPr>
              <p:cNvPr id="119" name="Rectangle 118">
                <a:extLst>
                  <a:ext uri="{FF2B5EF4-FFF2-40B4-BE49-F238E27FC236}">
                    <a16:creationId xmlns:a16="http://schemas.microsoft.com/office/drawing/2014/main" id="{537B2C19-5762-553B-FFFB-2FDD38294BCF}"/>
                  </a:ext>
                </a:extLst>
              </p:cNvPr>
              <p:cNvSpPr>
                <a:spLocks noChangeAspect="1"/>
              </p:cNvSpPr>
              <p:nvPr/>
            </p:nvSpPr>
            <p:spPr>
              <a:xfrm>
                <a:off x="3065678" y="4178977"/>
                <a:ext cx="164592" cy="164592"/>
              </a:xfrm>
              <a:prstGeom prst="rect">
                <a:avLst/>
              </a:prstGeom>
              <a:solidFill>
                <a:srgbClr val="1D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1D66AB"/>
                  </a:solidFill>
                </a:endParaRPr>
              </a:p>
            </p:txBody>
          </p:sp>
          <p:sp>
            <p:nvSpPr>
              <p:cNvPr id="120" name="Rectangle 119">
                <a:extLst>
                  <a:ext uri="{FF2B5EF4-FFF2-40B4-BE49-F238E27FC236}">
                    <a16:creationId xmlns:a16="http://schemas.microsoft.com/office/drawing/2014/main" id="{148BBB90-7277-6AB2-7EA3-5AB0DEC1A09B}"/>
                  </a:ext>
                </a:extLst>
              </p:cNvPr>
              <p:cNvSpPr>
                <a:spLocks noChangeAspect="1"/>
              </p:cNvSpPr>
              <p:nvPr/>
            </p:nvSpPr>
            <p:spPr>
              <a:xfrm>
                <a:off x="3065678" y="4342495"/>
                <a:ext cx="164592" cy="164592"/>
              </a:xfrm>
              <a:prstGeom prst="rect">
                <a:avLst/>
              </a:prstGeom>
              <a:solidFill>
                <a:srgbClr val="69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1" name="Rectangle 120">
                <a:extLst>
                  <a:ext uri="{FF2B5EF4-FFF2-40B4-BE49-F238E27FC236}">
                    <a16:creationId xmlns:a16="http://schemas.microsoft.com/office/drawing/2014/main" id="{858CC727-12AC-CD1B-42AD-7F5871E7584F}"/>
                  </a:ext>
                </a:extLst>
              </p:cNvPr>
              <p:cNvSpPr>
                <a:spLocks noChangeAspect="1"/>
              </p:cNvSpPr>
              <p:nvPr/>
            </p:nvSpPr>
            <p:spPr>
              <a:xfrm>
                <a:off x="3065488" y="4507746"/>
                <a:ext cx="164592" cy="164592"/>
              </a:xfrm>
              <a:prstGeom prst="rect">
                <a:avLst/>
              </a:prstGeom>
              <a:solidFill>
                <a:srgbClr val="D0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2" name="Rectangle 121">
                <a:extLst>
                  <a:ext uri="{FF2B5EF4-FFF2-40B4-BE49-F238E27FC236}">
                    <a16:creationId xmlns:a16="http://schemas.microsoft.com/office/drawing/2014/main" id="{47746597-E511-B5AC-D042-851D98CB05B5}"/>
                  </a:ext>
                </a:extLst>
              </p:cNvPr>
              <p:cNvSpPr>
                <a:spLocks noChangeAspect="1"/>
              </p:cNvSpPr>
              <p:nvPr/>
            </p:nvSpPr>
            <p:spPr>
              <a:xfrm>
                <a:off x="3065678" y="4658620"/>
                <a:ext cx="164592" cy="16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3" name="Rectangle 122">
                <a:extLst>
                  <a:ext uri="{FF2B5EF4-FFF2-40B4-BE49-F238E27FC236}">
                    <a16:creationId xmlns:a16="http://schemas.microsoft.com/office/drawing/2014/main" id="{B287E7B2-3167-88B6-351C-35FFD3E0C130}"/>
                  </a:ext>
                </a:extLst>
              </p:cNvPr>
              <p:cNvSpPr>
                <a:spLocks noChangeAspect="1"/>
              </p:cNvSpPr>
              <p:nvPr/>
            </p:nvSpPr>
            <p:spPr>
              <a:xfrm>
                <a:off x="3065868" y="4833796"/>
                <a:ext cx="164592" cy="164592"/>
              </a:xfrm>
              <a:prstGeom prst="rect">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4" name="Rectangle 123">
                <a:extLst>
                  <a:ext uri="{FF2B5EF4-FFF2-40B4-BE49-F238E27FC236}">
                    <a16:creationId xmlns:a16="http://schemas.microsoft.com/office/drawing/2014/main" id="{E747F318-D38D-3C04-B0A1-5931F03B8D1E}"/>
                  </a:ext>
                </a:extLst>
              </p:cNvPr>
              <p:cNvSpPr>
                <a:spLocks noChangeAspect="1"/>
              </p:cNvSpPr>
              <p:nvPr/>
            </p:nvSpPr>
            <p:spPr>
              <a:xfrm>
                <a:off x="3065678" y="4991129"/>
                <a:ext cx="164592" cy="164592"/>
              </a:xfrm>
              <a:prstGeom prst="rect">
                <a:avLst/>
              </a:prstGeom>
              <a:solidFill>
                <a:srgbClr val="F28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5" name="Rectangle 124">
                <a:extLst>
                  <a:ext uri="{FF2B5EF4-FFF2-40B4-BE49-F238E27FC236}">
                    <a16:creationId xmlns:a16="http://schemas.microsoft.com/office/drawing/2014/main" id="{A68E5B1E-C16C-708E-A42E-30EDFF990187}"/>
                  </a:ext>
                </a:extLst>
              </p:cNvPr>
              <p:cNvSpPr>
                <a:spLocks noChangeAspect="1"/>
              </p:cNvSpPr>
              <p:nvPr/>
            </p:nvSpPr>
            <p:spPr>
              <a:xfrm>
                <a:off x="3065678" y="5156985"/>
                <a:ext cx="164592" cy="164592"/>
              </a:xfrm>
              <a:prstGeom prst="rect">
                <a:avLst/>
              </a:prstGeom>
              <a:solidFill>
                <a:srgbClr val="B1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6" name="Rectangle 125">
                <a:extLst>
                  <a:ext uri="{FF2B5EF4-FFF2-40B4-BE49-F238E27FC236}">
                    <a16:creationId xmlns:a16="http://schemas.microsoft.com/office/drawing/2014/main" id="{7DF5F5BF-CB8C-CD35-0DC9-19EB1F55984B}"/>
                  </a:ext>
                </a:extLst>
              </p:cNvPr>
              <p:cNvSpPr>
                <a:spLocks noChangeAspect="1"/>
              </p:cNvSpPr>
              <p:nvPr/>
            </p:nvSpPr>
            <p:spPr>
              <a:xfrm>
                <a:off x="3065868" y="4667677"/>
                <a:ext cx="164592" cy="16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sp>
        <p:nvSpPr>
          <p:cNvPr id="129" name="TextBox 128">
            <a:extLst>
              <a:ext uri="{FF2B5EF4-FFF2-40B4-BE49-F238E27FC236}">
                <a16:creationId xmlns:a16="http://schemas.microsoft.com/office/drawing/2014/main" id="{03F66F09-3BD2-4D54-6E65-4FD1F0BD3A20}"/>
              </a:ext>
            </a:extLst>
          </p:cNvPr>
          <p:cNvSpPr txBox="1"/>
          <p:nvPr/>
        </p:nvSpPr>
        <p:spPr>
          <a:xfrm>
            <a:off x="269595" y="4622324"/>
            <a:ext cx="101647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Times New Roman" panose="02020603050405020304" pitchFamily="18" charset="0"/>
              </a:rPr>
              <a:t>Days</a:t>
            </a:r>
          </a:p>
        </p:txBody>
      </p:sp>
    </p:spTree>
    <p:extLst>
      <p:ext uri="{BB962C8B-B14F-4D97-AF65-F5344CB8AC3E}">
        <p14:creationId xmlns:p14="http://schemas.microsoft.com/office/powerpoint/2010/main" val="289417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FCEC44-4BC3-10C3-F086-546B11FA3CFE}"/>
              </a:ext>
            </a:extLst>
          </p:cNvPr>
          <p:cNvSpPr txBox="1"/>
          <p:nvPr/>
        </p:nvSpPr>
        <p:spPr>
          <a:xfrm>
            <a:off x="7274574" y="8798206"/>
            <a:ext cx="4396153" cy="5431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3" name="Group 2">
            <a:extLst>
              <a:ext uri="{FF2B5EF4-FFF2-40B4-BE49-F238E27FC236}">
                <a16:creationId xmlns:a16="http://schemas.microsoft.com/office/drawing/2014/main" id="{71D550F6-6922-91FC-39AD-E06D941FF4A9}"/>
              </a:ext>
            </a:extLst>
          </p:cNvPr>
          <p:cNvGrpSpPr/>
          <p:nvPr/>
        </p:nvGrpSpPr>
        <p:grpSpPr>
          <a:xfrm>
            <a:off x="95709" y="243002"/>
            <a:ext cx="11284081" cy="6335937"/>
            <a:chOff x="95709" y="243002"/>
            <a:chExt cx="11284081" cy="6335937"/>
          </a:xfrm>
        </p:grpSpPr>
        <p:pic>
          <p:nvPicPr>
            <p:cNvPr id="32" name="Picture 32" descr="Chart, scatter chart&#10;&#10;Description automatically generated">
              <a:extLst>
                <a:ext uri="{FF2B5EF4-FFF2-40B4-BE49-F238E27FC236}">
                  <a16:creationId xmlns:a16="http://schemas.microsoft.com/office/drawing/2014/main" id="{9B707447-8F38-133C-1708-F66ECDDE7CE7}"/>
                </a:ext>
              </a:extLst>
            </p:cNvPr>
            <p:cNvPicPr>
              <a:picLocks noChangeAspect="1"/>
            </p:cNvPicPr>
            <p:nvPr/>
          </p:nvPicPr>
          <p:blipFill rotWithShape="1">
            <a:blip r:embed="rId3"/>
            <a:srcRect l="-140" t="9237" r="252" b="7630"/>
            <a:stretch/>
          </p:blipFill>
          <p:spPr>
            <a:xfrm>
              <a:off x="949362" y="3850198"/>
              <a:ext cx="10430428" cy="2728741"/>
            </a:xfrm>
            <a:prstGeom prst="rect">
              <a:avLst/>
            </a:prstGeom>
          </p:spPr>
        </p:pic>
        <p:sp>
          <p:nvSpPr>
            <p:cNvPr id="12" name="TextBox 11">
              <a:extLst>
                <a:ext uri="{FF2B5EF4-FFF2-40B4-BE49-F238E27FC236}">
                  <a16:creationId xmlns:a16="http://schemas.microsoft.com/office/drawing/2014/main" id="{16081B72-2E27-036D-748B-99B18B37E9D9}"/>
                </a:ext>
              </a:extLst>
            </p:cNvPr>
            <p:cNvSpPr txBox="1"/>
            <p:nvPr/>
          </p:nvSpPr>
          <p:spPr>
            <a:xfrm rot="16200000">
              <a:off x="-1696147" y="3179708"/>
              <a:ext cx="39838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Snow Season Duration (Days)</a:t>
              </a:r>
              <a:endParaRPr lang="en-US" sz="2000">
                <a:solidFill>
                  <a:schemeClr val="tx1">
                    <a:lumMod val="75000"/>
                    <a:lumOff val="25000"/>
                  </a:schemeClr>
                </a:solidFill>
                <a:latin typeface="Century Gothic"/>
                <a:cs typeface="Calibri"/>
              </a:endParaRPr>
            </a:p>
          </p:txBody>
        </p:sp>
        <p:pic>
          <p:nvPicPr>
            <p:cNvPr id="4" name="Picture 4" descr="Chart, scatter chart&#10;&#10;Description automatically generated">
              <a:extLst>
                <a:ext uri="{FF2B5EF4-FFF2-40B4-BE49-F238E27FC236}">
                  <a16:creationId xmlns:a16="http://schemas.microsoft.com/office/drawing/2014/main" id="{4AA7C5D2-F909-A6B6-A032-A6512B7AA322}"/>
                </a:ext>
              </a:extLst>
            </p:cNvPr>
            <p:cNvPicPr>
              <a:picLocks noChangeAspect="1"/>
            </p:cNvPicPr>
            <p:nvPr/>
          </p:nvPicPr>
          <p:blipFill rotWithShape="1">
            <a:blip r:embed="rId4"/>
            <a:srcRect l="5728" t="19137" r="-108" b="11860"/>
            <a:stretch/>
          </p:blipFill>
          <p:spPr>
            <a:xfrm>
              <a:off x="949362" y="814944"/>
              <a:ext cx="10429133" cy="2408608"/>
            </a:xfrm>
            <a:prstGeom prst="rect">
              <a:avLst/>
            </a:prstGeom>
          </p:spPr>
        </p:pic>
        <p:sp>
          <p:nvSpPr>
            <p:cNvPr id="13" name="TextBox 12">
              <a:extLst>
                <a:ext uri="{FF2B5EF4-FFF2-40B4-BE49-F238E27FC236}">
                  <a16:creationId xmlns:a16="http://schemas.microsoft.com/office/drawing/2014/main" id="{4A48D0F4-8EED-5F6B-6907-D953443E374A}"/>
                </a:ext>
              </a:extLst>
            </p:cNvPr>
            <p:cNvSpPr txBox="1"/>
            <p:nvPr/>
          </p:nvSpPr>
          <p:spPr>
            <a:xfrm>
              <a:off x="471683" y="764527"/>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260</a:t>
              </a:r>
            </a:p>
          </p:txBody>
        </p:sp>
        <p:sp>
          <p:nvSpPr>
            <p:cNvPr id="14" name="TextBox 13">
              <a:extLst>
                <a:ext uri="{FF2B5EF4-FFF2-40B4-BE49-F238E27FC236}">
                  <a16:creationId xmlns:a16="http://schemas.microsoft.com/office/drawing/2014/main" id="{23F734D8-3D3E-2E61-6159-F5DC95A7648F}"/>
                </a:ext>
              </a:extLst>
            </p:cNvPr>
            <p:cNvSpPr txBox="1"/>
            <p:nvPr/>
          </p:nvSpPr>
          <p:spPr>
            <a:xfrm>
              <a:off x="471683" y="1310416"/>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250</a:t>
              </a:r>
            </a:p>
          </p:txBody>
        </p:sp>
        <p:sp>
          <p:nvSpPr>
            <p:cNvPr id="20" name="TextBox 19">
              <a:extLst>
                <a:ext uri="{FF2B5EF4-FFF2-40B4-BE49-F238E27FC236}">
                  <a16:creationId xmlns:a16="http://schemas.microsoft.com/office/drawing/2014/main" id="{04C7CAEF-16D2-13A1-542C-D3354026A29C}"/>
                </a:ext>
              </a:extLst>
            </p:cNvPr>
            <p:cNvSpPr txBox="1"/>
            <p:nvPr/>
          </p:nvSpPr>
          <p:spPr>
            <a:xfrm>
              <a:off x="471682" y="1848277"/>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240</a:t>
              </a:r>
            </a:p>
          </p:txBody>
        </p:sp>
        <p:sp>
          <p:nvSpPr>
            <p:cNvPr id="21" name="TextBox 20">
              <a:extLst>
                <a:ext uri="{FF2B5EF4-FFF2-40B4-BE49-F238E27FC236}">
                  <a16:creationId xmlns:a16="http://schemas.microsoft.com/office/drawing/2014/main" id="{144AC5F3-A068-FE0B-5680-7E2319D4C661}"/>
                </a:ext>
              </a:extLst>
            </p:cNvPr>
            <p:cNvSpPr txBox="1"/>
            <p:nvPr/>
          </p:nvSpPr>
          <p:spPr>
            <a:xfrm>
              <a:off x="471683" y="2402195"/>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230</a:t>
              </a:r>
            </a:p>
          </p:txBody>
        </p:sp>
        <p:sp>
          <p:nvSpPr>
            <p:cNvPr id="22" name="TextBox 21">
              <a:extLst>
                <a:ext uri="{FF2B5EF4-FFF2-40B4-BE49-F238E27FC236}">
                  <a16:creationId xmlns:a16="http://schemas.microsoft.com/office/drawing/2014/main" id="{EE101ABA-0685-C8A2-9245-CE5C40A2621B}"/>
                </a:ext>
              </a:extLst>
            </p:cNvPr>
            <p:cNvSpPr txBox="1"/>
            <p:nvPr/>
          </p:nvSpPr>
          <p:spPr>
            <a:xfrm>
              <a:off x="471682" y="2948084"/>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220</a:t>
              </a:r>
            </a:p>
          </p:txBody>
        </p:sp>
        <p:grpSp>
          <p:nvGrpSpPr>
            <p:cNvPr id="6" name="Group 5">
              <a:extLst>
                <a:ext uri="{FF2B5EF4-FFF2-40B4-BE49-F238E27FC236}">
                  <a16:creationId xmlns:a16="http://schemas.microsoft.com/office/drawing/2014/main" id="{040A74C3-3A38-C5B2-1B6B-EFF65F48C4B1}"/>
                </a:ext>
              </a:extLst>
            </p:cNvPr>
            <p:cNvGrpSpPr/>
            <p:nvPr/>
          </p:nvGrpSpPr>
          <p:grpSpPr>
            <a:xfrm>
              <a:off x="1074923" y="3377233"/>
              <a:ext cx="9677071" cy="369333"/>
              <a:chOff x="1235521" y="6149337"/>
              <a:chExt cx="9677071" cy="369333"/>
            </a:xfrm>
          </p:grpSpPr>
          <p:sp>
            <p:nvSpPr>
              <p:cNvPr id="23" name="TextBox 22">
                <a:extLst>
                  <a:ext uri="{FF2B5EF4-FFF2-40B4-BE49-F238E27FC236}">
                    <a16:creationId xmlns:a16="http://schemas.microsoft.com/office/drawing/2014/main" id="{E6987A04-1F06-4C55-3A4F-5EEDCB22A0BA}"/>
                  </a:ext>
                </a:extLst>
              </p:cNvPr>
              <p:cNvSpPr txBox="1"/>
              <p:nvPr/>
            </p:nvSpPr>
            <p:spPr>
              <a:xfrm>
                <a:off x="1235521" y="6149338"/>
                <a:ext cx="7765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2000</a:t>
                </a:r>
              </a:p>
            </p:txBody>
          </p:sp>
          <p:grpSp>
            <p:nvGrpSpPr>
              <p:cNvPr id="2" name="Group 1">
                <a:extLst>
                  <a:ext uri="{FF2B5EF4-FFF2-40B4-BE49-F238E27FC236}">
                    <a16:creationId xmlns:a16="http://schemas.microsoft.com/office/drawing/2014/main" id="{ABADF59D-AA22-CFB1-C055-F6BE07763A20}"/>
                  </a:ext>
                </a:extLst>
              </p:cNvPr>
              <p:cNvGrpSpPr/>
              <p:nvPr/>
            </p:nvGrpSpPr>
            <p:grpSpPr>
              <a:xfrm>
                <a:off x="3483360" y="6149337"/>
                <a:ext cx="7429232" cy="369333"/>
                <a:chOff x="3417670" y="3075061"/>
                <a:chExt cx="7429232" cy="369333"/>
              </a:xfrm>
            </p:grpSpPr>
            <p:sp>
              <p:nvSpPr>
                <p:cNvPr id="24" name="TextBox 23">
                  <a:extLst>
                    <a:ext uri="{FF2B5EF4-FFF2-40B4-BE49-F238E27FC236}">
                      <a16:creationId xmlns:a16="http://schemas.microsoft.com/office/drawing/2014/main" id="{665F06BD-D74E-4242-35A7-2F03DE12AC95}"/>
                    </a:ext>
                  </a:extLst>
                </p:cNvPr>
                <p:cNvSpPr txBox="1"/>
                <p:nvPr/>
              </p:nvSpPr>
              <p:spPr>
                <a:xfrm>
                  <a:off x="3417670" y="3075062"/>
                  <a:ext cx="815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2005</a:t>
                  </a:r>
                </a:p>
              </p:txBody>
            </p:sp>
            <p:sp>
              <p:nvSpPr>
                <p:cNvPr id="25" name="TextBox 24">
                  <a:extLst>
                    <a:ext uri="{FF2B5EF4-FFF2-40B4-BE49-F238E27FC236}">
                      <a16:creationId xmlns:a16="http://schemas.microsoft.com/office/drawing/2014/main" id="{100D7F33-235C-5A1E-11F6-E082A13C1072}"/>
                    </a:ext>
                  </a:extLst>
                </p:cNvPr>
                <p:cNvSpPr txBox="1"/>
                <p:nvPr/>
              </p:nvSpPr>
              <p:spPr>
                <a:xfrm>
                  <a:off x="5639809" y="3075061"/>
                  <a:ext cx="7371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2010</a:t>
                  </a:r>
                </a:p>
              </p:txBody>
            </p:sp>
            <p:sp>
              <p:nvSpPr>
                <p:cNvPr id="26" name="TextBox 25">
                  <a:extLst>
                    <a:ext uri="{FF2B5EF4-FFF2-40B4-BE49-F238E27FC236}">
                      <a16:creationId xmlns:a16="http://schemas.microsoft.com/office/drawing/2014/main" id="{DD2559A6-C44C-CA5D-A574-D082A0A6402F}"/>
                    </a:ext>
                  </a:extLst>
                </p:cNvPr>
                <p:cNvSpPr txBox="1"/>
                <p:nvPr/>
              </p:nvSpPr>
              <p:spPr>
                <a:xfrm>
                  <a:off x="7843094" y="3075062"/>
                  <a:ext cx="829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2015</a:t>
                  </a:r>
                </a:p>
              </p:txBody>
            </p:sp>
            <p:sp>
              <p:nvSpPr>
                <p:cNvPr id="27" name="TextBox 26">
                  <a:extLst>
                    <a:ext uri="{FF2B5EF4-FFF2-40B4-BE49-F238E27FC236}">
                      <a16:creationId xmlns:a16="http://schemas.microsoft.com/office/drawing/2014/main" id="{22D67A24-77EF-2D63-DC8B-05A84239DE81}"/>
                    </a:ext>
                  </a:extLst>
                </p:cNvPr>
                <p:cNvSpPr txBox="1"/>
                <p:nvPr/>
              </p:nvSpPr>
              <p:spPr>
                <a:xfrm>
                  <a:off x="10057236" y="3075061"/>
                  <a:ext cx="789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2020</a:t>
                  </a:r>
                </a:p>
              </p:txBody>
            </p:sp>
          </p:grpSp>
        </p:grpSp>
        <p:grpSp>
          <p:nvGrpSpPr>
            <p:cNvPr id="19" name="Group 18">
              <a:extLst>
                <a:ext uri="{FF2B5EF4-FFF2-40B4-BE49-F238E27FC236}">
                  <a16:creationId xmlns:a16="http://schemas.microsoft.com/office/drawing/2014/main" id="{987AA5E1-F211-34CE-9CFC-DCE2AA28F6E2}"/>
                </a:ext>
              </a:extLst>
            </p:cNvPr>
            <p:cNvGrpSpPr/>
            <p:nvPr/>
          </p:nvGrpSpPr>
          <p:grpSpPr>
            <a:xfrm>
              <a:off x="471682" y="3851941"/>
              <a:ext cx="684564" cy="2710544"/>
              <a:chOff x="619142" y="3549768"/>
              <a:chExt cx="684564" cy="2710544"/>
            </a:xfrm>
          </p:grpSpPr>
          <p:sp>
            <p:nvSpPr>
              <p:cNvPr id="9" name="TextBox 8">
                <a:extLst>
                  <a:ext uri="{FF2B5EF4-FFF2-40B4-BE49-F238E27FC236}">
                    <a16:creationId xmlns:a16="http://schemas.microsoft.com/office/drawing/2014/main" id="{43ACB991-F061-6462-C03E-5BCD6FE35398}"/>
                  </a:ext>
                </a:extLst>
              </p:cNvPr>
              <p:cNvSpPr txBox="1"/>
              <p:nvPr/>
            </p:nvSpPr>
            <p:spPr>
              <a:xfrm>
                <a:off x="619143" y="3549768"/>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260</a:t>
                </a:r>
              </a:p>
            </p:txBody>
          </p:sp>
          <p:sp>
            <p:nvSpPr>
              <p:cNvPr id="10" name="TextBox 9">
                <a:extLst>
                  <a:ext uri="{FF2B5EF4-FFF2-40B4-BE49-F238E27FC236}">
                    <a16:creationId xmlns:a16="http://schemas.microsoft.com/office/drawing/2014/main" id="{DC970BA8-7486-69C4-04CF-B0CEFC2C061F}"/>
                  </a:ext>
                </a:extLst>
              </p:cNvPr>
              <p:cNvSpPr txBox="1"/>
              <p:nvPr/>
            </p:nvSpPr>
            <p:spPr>
              <a:xfrm>
                <a:off x="619143" y="4003692"/>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250</a:t>
                </a:r>
              </a:p>
            </p:txBody>
          </p:sp>
          <p:sp>
            <p:nvSpPr>
              <p:cNvPr id="11" name="TextBox 10">
                <a:extLst>
                  <a:ext uri="{FF2B5EF4-FFF2-40B4-BE49-F238E27FC236}">
                    <a16:creationId xmlns:a16="http://schemas.microsoft.com/office/drawing/2014/main" id="{1383CD44-61ED-27A4-6E00-A71CA5F0B424}"/>
                  </a:ext>
                </a:extLst>
              </p:cNvPr>
              <p:cNvSpPr txBox="1"/>
              <p:nvPr/>
            </p:nvSpPr>
            <p:spPr>
              <a:xfrm>
                <a:off x="619142" y="4475863"/>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240</a:t>
                </a:r>
              </a:p>
            </p:txBody>
          </p:sp>
          <p:sp>
            <p:nvSpPr>
              <p:cNvPr id="15" name="TextBox 14">
                <a:extLst>
                  <a:ext uri="{FF2B5EF4-FFF2-40B4-BE49-F238E27FC236}">
                    <a16:creationId xmlns:a16="http://schemas.microsoft.com/office/drawing/2014/main" id="{C0D98E72-5644-DBEB-A238-338E7B7A68EF}"/>
                  </a:ext>
                </a:extLst>
              </p:cNvPr>
              <p:cNvSpPr txBox="1"/>
              <p:nvPr/>
            </p:nvSpPr>
            <p:spPr>
              <a:xfrm>
                <a:off x="619143" y="4964091"/>
                <a:ext cx="684563" cy="2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230</a:t>
                </a:r>
              </a:p>
            </p:txBody>
          </p:sp>
          <p:sp>
            <p:nvSpPr>
              <p:cNvPr id="16" name="TextBox 15">
                <a:extLst>
                  <a:ext uri="{FF2B5EF4-FFF2-40B4-BE49-F238E27FC236}">
                    <a16:creationId xmlns:a16="http://schemas.microsoft.com/office/drawing/2014/main" id="{6B292653-8CE7-B12B-48FD-D39A001DE7EF}"/>
                  </a:ext>
                </a:extLst>
              </p:cNvPr>
              <p:cNvSpPr txBox="1"/>
              <p:nvPr/>
            </p:nvSpPr>
            <p:spPr>
              <a:xfrm>
                <a:off x="619142" y="5890980"/>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210</a:t>
                </a:r>
              </a:p>
            </p:txBody>
          </p:sp>
          <p:sp>
            <p:nvSpPr>
              <p:cNvPr id="18" name="TextBox 17">
                <a:extLst>
                  <a:ext uri="{FF2B5EF4-FFF2-40B4-BE49-F238E27FC236}">
                    <a16:creationId xmlns:a16="http://schemas.microsoft.com/office/drawing/2014/main" id="{DF86D707-0C38-A8EE-E9D4-94BCEFEE928D}"/>
                  </a:ext>
                </a:extLst>
              </p:cNvPr>
              <p:cNvSpPr txBox="1"/>
              <p:nvPr/>
            </p:nvSpPr>
            <p:spPr>
              <a:xfrm>
                <a:off x="619142" y="5418014"/>
                <a:ext cx="684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220</a:t>
                </a:r>
              </a:p>
            </p:txBody>
          </p:sp>
        </p:grpSp>
        <p:sp>
          <p:nvSpPr>
            <p:cNvPr id="7" name="TextBox 6">
              <a:extLst>
                <a:ext uri="{FF2B5EF4-FFF2-40B4-BE49-F238E27FC236}">
                  <a16:creationId xmlns:a16="http://schemas.microsoft.com/office/drawing/2014/main" id="{7C0DD470-7C57-AF75-B228-6D903D867769}"/>
                </a:ext>
              </a:extLst>
            </p:cNvPr>
            <p:cNvSpPr txBox="1"/>
            <p:nvPr/>
          </p:nvSpPr>
          <p:spPr>
            <a:xfrm>
              <a:off x="5277073" y="900327"/>
              <a:ext cx="1292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ANWR </a:t>
              </a:r>
              <a:endParaRPr lang="en-US" sz="2400" b="1">
                <a:solidFill>
                  <a:schemeClr val="tx1">
                    <a:lumMod val="75000"/>
                    <a:lumOff val="25000"/>
                  </a:schemeClr>
                </a:solidFill>
                <a:latin typeface="Century Gothic"/>
                <a:cs typeface="Calibri"/>
              </a:endParaRPr>
            </a:p>
          </p:txBody>
        </p:sp>
        <p:sp>
          <p:nvSpPr>
            <p:cNvPr id="31" name="TextBox 30">
              <a:extLst>
                <a:ext uri="{FF2B5EF4-FFF2-40B4-BE49-F238E27FC236}">
                  <a16:creationId xmlns:a16="http://schemas.microsoft.com/office/drawing/2014/main" id="{7E7397B7-3881-3CBD-CD3F-E6FD07009455}"/>
                </a:ext>
              </a:extLst>
            </p:cNvPr>
            <p:cNvSpPr txBox="1"/>
            <p:nvPr/>
          </p:nvSpPr>
          <p:spPr>
            <a:xfrm>
              <a:off x="5355901" y="4053430"/>
              <a:ext cx="11482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NPR-A</a:t>
              </a:r>
            </a:p>
          </p:txBody>
        </p:sp>
        <p:sp>
          <p:nvSpPr>
            <p:cNvPr id="28" name="Title 1">
              <a:extLst>
                <a:ext uri="{FF2B5EF4-FFF2-40B4-BE49-F238E27FC236}">
                  <a16:creationId xmlns:a16="http://schemas.microsoft.com/office/drawing/2014/main" id="{5C68AEAE-130A-4E23-9F6F-0684412E39E7}"/>
                </a:ext>
              </a:extLst>
            </p:cNvPr>
            <p:cNvSpPr txBox="1">
              <a:spLocks/>
            </p:cNvSpPr>
            <p:nvPr/>
          </p:nvSpPr>
          <p:spPr>
            <a:xfrm>
              <a:off x="132908" y="24300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Annual Snow Season Duration</a:t>
              </a:r>
            </a:p>
          </p:txBody>
        </p:sp>
      </p:grpSp>
    </p:spTree>
    <p:extLst>
      <p:ext uri="{BB962C8B-B14F-4D97-AF65-F5344CB8AC3E}">
        <p14:creationId xmlns:p14="http://schemas.microsoft.com/office/powerpoint/2010/main" val="4045230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108549" y="2135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Results – Snow Cover Variability Map</a:t>
            </a:r>
          </a:p>
        </p:txBody>
      </p:sp>
      <p:pic>
        <p:nvPicPr>
          <p:cNvPr id="8" name="Picture 8">
            <a:extLst>
              <a:ext uri="{FF2B5EF4-FFF2-40B4-BE49-F238E27FC236}">
                <a16:creationId xmlns:a16="http://schemas.microsoft.com/office/drawing/2014/main" id="{A6EBBC2E-E0E5-C753-9FA4-B6591498DDE6}"/>
              </a:ext>
            </a:extLst>
          </p:cNvPr>
          <p:cNvPicPr>
            <a:picLocks noChangeAspect="1"/>
          </p:cNvPicPr>
          <p:nvPr/>
        </p:nvPicPr>
        <p:blipFill>
          <a:blip r:embed="rId3"/>
          <a:stretch>
            <a:fillRect/>
          </a:stretch>
        </p:blipFill>
        <p:spPr>
          <a:xfrm>
            <a:off x="7450630" y="1022165"/>
            <a:ext cx="4389403" cy="5344135"/>
          </a:xfrm>
          <a:prstGeom prst="rect">
            <a:avLst/>
          </a:prstGeom>
        </p:spPr>
      </p:pic>
      <p:grpSp>
        <p:nvGrpSpPr>
          <p:cNvPr id="15" name="Group 14">
            <a:extLst>
              <a:ext uri="{FF2B5EF4-FFF2-40B4-BE49-F238E27FC236}">
                <a16:creationId xmlns:a16="http://schemas.microsoft.com/office/drawing/2014/main" id="{701AF4A0-8D3E-B004-7166-AE945328C829}"/>
              </a:ext>
            </a:extLst>
          </p:cNvPr>
          <p:cNvGrpSpPr/>
          <p:nvPr/>
        </p:nvGrpSpPr>
        <p:grpSpPr>
          <a:xfrm>
            <a:off x="6216635" y="2885125"/>
            <a:ext cx="1206882" cy="3477875"/>
            <a:chOff x="5492654" y="2144413"/>
            <a:chExt cx="1206882" cy="3477875"/>
          </a:xfrm>
        </p:grpSpPr>
        <p:sp>
          <p:nvSpPr>
            <p:cNvPr id="7" name="TextBox 6">
              <a:extLst>
                <a:ext uri="{FF2B5EF4-FFF2-40B4-BE49-F238E27FC236}">
                  <a16:creationId xmlns:a16="http://schemas.microsoft.com/office/drawing/2014/main" id="{EB093F03-4939-76A8-84B7-83B5F7F07C66}"/>
                </a:ext>
              </a:extLst>
            </p:cNvPr>
            <p:cNvSpPr txBox="1"/>
            <p:nvPr/>
          </p:nvSpPr>
          <p:spPr>
            <a:xfrm>
              <a:off x="6096937" y="2144413"/>
              <a:ext cx="60259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50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40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30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20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10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0.0</a:t>
              </a:r>
            </a:p>
          </p:txBody>
        </p:sp>
        <p:pic>
          <p:nvPicPr>
            <p:cNvPr id="9" name="Picture 9">
              <a:extLst>
                <a:ext uri="{FF2B5EF4-FFF2-40B4-BE49-F238E27FC236}">
                  <a16:creationId xmlns:a16="http://schemas.microsoft.com/office/drawing/2014/main" id="{154D8760-1B37-DDBC-B94E-F8C3194E252E}"/>
                </a:ext>
              </a:extLst>
            </p:cNvPr>
            <p:cNvPicPr>
              <a:picLocks noChangeAspect="1"/>
            </p:cNvPicPr>
            <p:nvPr/>
          </p:nvPicPr>
          <p:blipFill>
            <a:blip r:embed="rId4"/>
            <a:stretch>
              <a:fillRect/>
            </a:stretch>
          </p:blipFill>
          <p:spPr>
            <a:xfrm>
              <a:off x="5492654" y="2147976"/>
              <a:ext cx="545335" cy="3467821"/>
            </a:xfrm>
            <a:prstGeom prst="rect">
              <a:avLst/>
            </a:prstGeom>
          </p:spPr>
        </p:pic>
      </p:grpSp>
      <p:pic>
        <p:nvPicPr>
          <p:cNvPr id="10" name="Picture 10">
            <a:extLst>
              <a:ext uri="{FF2B5EF4-FFF2-40B4-BE49-F238E27FC236}">
                <a16:creationId xmlns:a16="http://schemas.microsoft.com/office/drawing/2014/main" id="{F4BB6A52-B692-7D79-C33A-4BCFEC28C7DC}"/>
              </a:ext>
            </a:extLst>
          </p:cNvPr>
          <p:cNvPicPr>
            <a:picLocks noChangeAspect="1"/>
          </p:cNvPicPr>
          <p:nvPr/>
        </p:nvPicPr>
        <p:blipFill>
          <a:blip r:embed="rId5"/>
          <a:stretch>
            <a:fillRect/>
          </a:stretch>
        </p:blipFill>
        <p:spPr>
          <a:xfrm>
            <a:off x="224953" y="1020916"/>
            <a:ext cx="5985404" cy="5347248"/>
          </a:xfrm>
          <a:prstGeom prst="rect">
            <a:avLst/>
          </a:prstGeom>
        </p:spPr>
      </p:pic>
      <p:grpSp>
        <p:nvGrpSpPr>
          <p:cNvPr id="28" name="Group 27">
            <a:extLst>
              <a:ext uri="{FF2B5EF4-FFF2-40B4-BE49-F238E27FC236}">
                <a16:creationId xmlns:a16="http://schemas.microsoft.com/office/drawing/2014/main" id="{976C9329-1311-5282-B2C0-96E15A348827}"/>
              </a:ext>
            </a:extLst>
          </p:cNvPr>
          <p:cNvGrpSpPr/>
          <p:nvPr/>
        </p:nvGrpSpPr>
        <p:grpSpPr>
          <a:xfrm>
            <a:off x="7663020" y="5727545"/>
            <a:ext cx="2494298" cy="582969"/>
            <a:chOff x="7663020" y="5727545"/>
            <a:chExt cx="2494298" cy="582969"/>
          </a:xfrm>
        </p:grpSpPr>
        <p:sp>
          <p:nvSpPr>
            <p:cNvPr id="5" name="Rectangle 4">
              <a:extLst>
                <a:ext uri="{FF2B5EF4-FFF2-40B4-BE49-F238E27FC236}">
                  <a16:creationId xmlns:a16="http://schemas.microsoft.com/office/drawing/2014/main" id="{64A56A2B-9204-8489-77EC-33FB4B4D0A51}"/>
                </a:ext>
              </a:extLst>
            </p:cNvPr>
            <p:cNvSpPr/>
            <p:nvPr/>
          </p:nvSpPr>
          <p:spPr>
            <a:xfrm>
              <a:off x="7744603" y="6071238"/>
              <a:ext cx="1710905" cy="10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A8A40A-218B-B83F-52E4-F52BD1FC816D}"/>
                </a:ext>
              </a:extLst>
            </p:cNvPr>
            <p:cNvSpPr txBox="1"/>
            <p:nvPr/>
          </p:nvSpPr>
          <p:spPr>
            <a:xfrm>
              <a:off x="9172643" y="5770677"/>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170</a:t>
              </a:r>
            </a:p>
          </p:txBody>
        </p:sp>
        <p:sp>
          <p:nvSpPr>
            <p:cNvPr id="17" name="TextBox 16">
              <a:extLst>
                <a:ext uri="{FF2B5EF4-FFF2-40B4-BE49-F238E27FC236}">
                  <a16:creationId xmlns:a16="http://schemas.microsoft.com/office/drawing/2014/main" id="{1ACC8F35-D7D7-67E4-7EEA-C2ED3D65D5ED}"/>
                </a:ext>
              </a:extLst>
            </p:cNvPr>
            <p:cNvSpPr txBox="1"/>
            <p:nvPr/>
          </p:nvSpPr>
          <p:spPr>
            <a:xfrm>
              <a:off x="9431435" y="5971960"/>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KM</a:t>
              </a:r>
            </a:p>
          </p:txBody>
        </p:sp>
        <p:sp>
          <p:nvSpPr>
            <p:cNvPr id="18" name="TextBox 17">
              <a:extLst>
                <a:ext uri="{FF2B5EF4-FFF2-40B4-BE49-F238E27FC236}">
                  <a16:creationId xmlns:a16="http://schemas.microsoft.com/office/drawing/2014/main" id="{E9CF4D17-4723-E5D5-B37A-C9017E559947}"/>
                </a:ext>
              </a:extLst>
            </p:cNvPr>
            <p:cNvSpPr txBox="1"/>
            <p:nvPr/>
          </p:nvSpPr>
          <p:spPr>
            <a:xfrm>
              <a:off x="7663020" y="5727545"/>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27" name="Rectangle 26">
              <a:extLst>
                <a:ext uri="{FF2B5EF4-FFF2-40B4-BE49-F238E27FC236}">
                  <a16:creationId xmlns:a16="http://schemas.microsoft.com/office/drawing/2014/main" id="{47BF8721-DEC2-F37A-288E-7AD43E64228F}"/>
                </a:ext>
              </a:extLst>
            </p:cNvPr>
            <p:cNvSpPr/>
            <p:nvPr/>
          </p:nvSpPr>
          <p:spPr>
            <a:xfrm>
              <a:off x="7738852" y="6075720"/>
              <a:ext cx="877019" cy="8626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BA48E1-CEFF-148E-DABA-202AF9C81109}"/>
              </a:ext>
            </a:extLst>
          </p:cNvPr>
          <p:cNvGrpSpPr/>
          <p:nvPr/>
        </p:nvGrpSpPr>
        <p:grpSpPr>
          <a:xfrm>
            <a:off x="224175" y="5750549"/>
            <a:ext cx="1775429" cy="458711"/>
            <a:chOff x="224175" y="5750549"/>
            <a:chExt cx="1775429" cy="458711"/>
          </a:xfrm>
        </p:grpSpPr>
        <p:sp>
          <p:nvSpPr>
            <p:cNvPr id="30" name="Rectangle 29">
              <a:extLst>
                <a:ext uri="{FF2B5EF4-FFF2-40B4-BE49-F238E27FC236}">
                  <a16:creationId xmlns:a16="http://schemas.microsoft.com/office/drawing/2014/main" id="{11D3FFBF-BDD5-A4AE-589F-CEC8F2ABD519}"/>
                </a:ext>
              </a:extLst>
            </p:cNvPr>
            <p:cNvSpPr/>
            <p:nvPr/>
          </p:nvSpPr>
          <p:spPr>
            <a:xfrm>
              <a:off x="334513" y="6094242"/>
              <a:ext cx="1207698" cy="11501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9EFCD0F-BFB3-09EA-5D4E-A2E08EF81775}"/>
                </a:ext>
              </a:extLst>
            </p:cNvPr>
            <p:cNvSpPr txBox="1"/>
            <p:nvPr/>
          </p:nvSpPr>
          <p:spPr>
            <a:xfrm>
              <a:off x="224175" y="5750549"/>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32" name="TextBox 31">
              <a:extLst>
                <a:ext uri="{FF2B5EF4-FFF2-40B4-BE49-F238E27FC236}">
                  <a16:creationId xmlns:a16="http://schemas.microsoft.com/office/drawing/2014/main" id="{AB57EBF2-0E01-B1EB-2F1A-6007EBB5F064}"/>
                </a:ext>
              </a:extLst>
            </p:cNvPr>
            <p:cNvSpPr txBox="1"/>
            <p:nvPr/>
          </p:nvSpPr>
          <p:spPr>
            <a:xfrm>
              <a:off x="1273721" y="5750549"/>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140</a:t>
              </a:r>
            </a:p>
          </p:txBody>
        </p:sp>
        <p:sp>
          <p:nvSpPr>
            <p:cNvPr id="33" name="Rectangle 32">
              <a:extLst>
                <a:ext uri="{FF2B5EF4-FFF2-40B4-BE49-F238E27FC236}">
                  <a16:creationId xmlns:a16="http://schemas.microsoft.com/office/drawing/2014/main" id="{822FFED7-C1FE-580B-A1CA-6518471C69D5}"/>
                </a:ext>
              </a:extLst>
            </p:cNvPr>
            <p:cNvSpPr/>
            <p:nvPr/>
          </p:nvSpPr>
          <p:spPr>
            <a:xfrm>
              <a:off x="343139" y="6102868"/>
              <a:ext cx="632604" cy="100907"/>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7F7C95EA-2ECA-E890-38FC-02697F504AF0}"/>
              </a:ext>
            </a:extLst>
          </p:cNvPr>
          <p:cNvSpPr txBox="1"/>
          <p:nvPr/>
        </p:nvSpPr>
        <p:spPr>
          <a:xfrm>
            <a:off x="6340167" y="1259818"/>
            <a:ext cx="108531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tx1">
                  <a:lumMod val="75000"/>
                  <a:lumOff val="25000"/>
                </a:schemeClr>
              </a:solidFill>
              <a:latin typeface="Century Gothic"/>
              <a:cs typeface="Calibri" panose="020F0502020204030204"/>
            </a:endParaRPr>
          </a:p>
          <a:p>
            <a:r>
              <a:rPr lang="en-US" sz="2000">
                <a:solidFill>
                  <a:schemeClr val="tx1">
                    <a:lumMod val="75000"/>
                    <a:lumOff val="25000"/>
                  </a:schemeClr>
                </a:solidFill>
                <a:latin typeface="Century Gothic"/>
              </a:rPr>
              <a:t>Snow Cover Pixel Sum</a:t>
            </a:r>
            <a:endParaRPr lang="en-US">
              <a:solidFill>
                <a:schemeClr val="tx1">
                  <a:lumMod val="75000"/>
                  <a:lumOff val="25000"/>
                </a:schemeClr>
              </a:solidFill>
              <a:cs typeface="Calibri"/>
            </a:endParaRPr>
          </a:p>
        </p:txBody>
      </p:sp>
      <p:pic>
        <p:nvPicPr>
          <p:cNvPr id="19" name="Picture 17">
            <a:extLst>
              <a:ext uri="{FF2B5EF4-FFF2-40B4-BE49-F238E27FC236}">
                <a16:creationId xmlns:a16="http://schemas.microsoft.com/office/drawing/2014/main" id="{A6961880-12FB-DD3E-F495-AAC06775612A}"/>
              </a:ext>
            </a:extLst>
          </p:cNvPr>
          <p:cNvPicPr>
            <a:picLocks noChangeAspect="1"/>
          </p:cNvPicPr>
          <p:nvPr/>
        </p:nvPicPr>
        <p:blipFill>
          <a:blip r:embed="rId6"/>
          <a:stretch>
            <a:fillRect/>
          </a:stretch>
        </p:blipFill>
        <p:spPr>
          <a:xfrm>
            <a:off x="11333579" y="142983"/>
            <a:ext cx="513991" cy="742411"/>
          </a:xfrm>
          <a:prstGeom prst="rect">
            <a:avLst/>
          </a:prstGeom>
        </p:spPr>
      </p:pic>
      <p:sp>
        <p:nvSpPr>
          <p:cNvPr id="4" name="TextBox 3">
            <a:extLst>
              <a:ext uri="{FF2B5EF4-FFF2-40B4-BE49-F238E27FC236}">
                <a16:creationId xmlns:a16="http://schemas.microsoft.com/office/drawing/2014/main" id="{493FEF84-A028-E5C5-F4C2-3D33629A2006}"/>
              </a:ext>
            </a:extLst>
          </p:cNvPr>
          <p:cNvSpPr txBox="1"/>
          <p:nvPr/>
        </p:nvSpPr>
        <p:spPr>
          <a:xfrm>
            <a:off x="4920006" y="1261871"/>
            <a:ext cx="1014917" cy="420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NPR-A</a:t>
            </a:r>
          </a:p>
        </p:txBody>
      </p:sp>
      <p:sp>
        <p:nvSpPr>
          <p:cNvPr id="20" name="TextBox 19">
            <a:extLst>
              <a:ext uri="{FF2B5EF4-FFF2-40B4-BE49-F238E27FC236}">
                <a16:creationId xmlns:a16="http://schemas.microsoft.com/office/drawing/2014/main" id="{A844292B-D8B4-C3A1-D272-37D7E9DC1F04}"/>
              </a:ext>
            </a:extLst>
          </p:cNvPr>
          <p:cNvSpPr txBox="1"/>
          <p:nvPr/>
        </p:nvSpPr>
        <p:spPr>
          <a:xfrm>
            <a:off x="10576425" y="1258264"/>
            <a:ext cx="1028308" cy="418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ANWR</a:t>
            </a:r>
          </a:p>
        </p:txBody>
      </p:sp>
    </p:spTree>
    <p:extLst>
      <p:ext uri="{BB962C8B-B14F-4D97-AF65-F5344CB8AC3E}">
        <p14:creationId xmlns:p14="http://schemas.microsoft.com/office/powerpoint/2010/main" val="100703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108549" y="2135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a:rPr>
              <a:t>Results – Snow Depth</a:t>
            </a:r>
            <a:endParaRPr lang="en-US" sz="3500" b="1">
              <a:solidFill>
                <a:srgbClr val="5372B3"/>
              </a:solidFill>
              <a:latin typeface="Century Gothic"/>
            </a:endParaRPr>
          </a:p>
        </p:txBody>
      </p:sp>
      <p:pic>
        <p:nvPicPr>
          <p:cNvPr id="8" name="Picture 8" descr="A picture containing text, silhouette&#10;&#10;Description automatically generated">
            <a:extLst>
              <a:ext uri="{FF2B5EF4-FFF2-40B4-BE49-F238E27FC236}">
                <a16:creationId xmlns:a16="http://schemas.microsoft.com/office/drawing/2014/main" id="{A6EBBC2E-E0E5-C753-9FA4-B6591498DDE6}"/>
              </a:ext>
            </a:extLst>
          </p:cNvPr>
          <p:cNvPicPr>
            <a:picLocks noChangeAspect="1"/>
          </p:cNvPicPr>
          <p:nvPr/>
        </p:nvPicPr>
        <p:blipFill>
          <a:blip r:embed="rId3"/>
          <a:stretch>
            <a:fillRect/>
          </a:stretch>
        </p:blipFill>
        <p:spPr>
          <a:xfrm>
            <a:off x="7565649" y="1022166"/>
            <a:ext cx="4389403" cy="5344133"/>
          </a:xfrm>
          <a:prstGeom prst="rect">
            <a:avLst/>
          </a:prstGeom>
        </p:spPr>
      </p:pic>
      <p:grpSp>
        <p:nvGrpSpPr>
          <p:cNvPr id="15" name="Group 14">
            <a:extLst>
              <a:ext uri="{FF2B5EF4-FFF2-40B4-BE49-F238E27FC236}">
                <a16:creationId xmlns:a16="http://schemas.microsoft.com/office/drawing/2014/main" id="{701AF4A0-8D3E-B004-7166-AE945328C829}"/>
              </a:ext>
            </a:extLst>
          </p:cNvPr>
          <p:cNvGrpSpPr/>
          <p:nvPr/>
        </p:nvGrpSpPr>
        <p:grpSpPr>
          <a:xfrm>
            <a:off x="6216635" y="2885125"/>
            <a:ext cx="1206882" cy="3477875"/>
            <a:chOff x="5492654" y="2144413"/>
            <a:chExt cx="1206882" cy="3477875"/>
          </a:xfrm>
        </p:grpSpPr>
        <p:sp>
          <p:nvSpPr>
            <p:cNvPr id="7" name="TextBox 6">
              <a:extLst>
                <a:ext uri="{FF2B5EF4-FFF2-40B4-BE49-F238E27FC236}">
                  <a16:creationId xmlns:a16="http://schemas.microsoft.com/office/drawing/2014/main" id="{EB093F03-4939-76A8-84B7-83B5F7F07C66}"/>
                </a:ext>
              </a:extLst>
            </p:cNvPr>
            <p:cNvSpPr txBox="1"/>
            <p:nvPr/>
          </p:nvSpPr>
          <p:spPr>
            <a:xfrm>
              <a:off x="6096937" y="2144413"/>
              <a:ext cx="60259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1.0</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0.4</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0.3</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0.2</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0.1</a:t>
              </a:r>
            </a:p>
            <a:p>
              <a:endParaRPr lang="en-US" sz="2000">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0.0</a:t>
              </a:r>
            </a:p>
          </p:txBody>
        </p:sp>
        <p:pic>
          <p:nvPicPr>
            <p:cNvPr id="9" name="Picture 9">
              <a:extLst>
                <a:ext uri="{FF2B5EF4-FFF2-40B4-BE49-F238E27FC236}">
                  <a16:creationId xmlns:a16="http://schemas.microsoft.com/office/drawing/2014/main" id="{154D8760-1B37-DDBC-B94E-F8C3194E252E}"/>
                </a:ext>
              </a:extLst>
            </p:cNvPr>
            <p:cNvPicPr>
              <a:picLocks noChangeAspect="1"/>
            </p:cNvPicPr>
            <p:nvPr/>
          </p:nvPicPr>
          <p:blipFill>
            <a:blip r:embed="rId4"/>
            <a:stretch>
              <a:fillRect/>
            </a:stretch>
          </p:blipFill>
          <p:spPr>
            <a:xfrm>
              <a:off x="5492654" y="2147976"/>
              <a:ext cx="545335" cy="3467821"/>
            </a:xfrm>
            <a:prstGeom prst="rect">
              <a:avLst/>
            </a:prstGeom>
          </p:spPr>
        </p:pic>
      </p:grpSp>
      <p:pic>
        <p:nvPicPr>
          <p:cNvPr id="10" name="Picture 10" descr="Chart&#10;&#10;Description automatically generated">
            <a:extLst>
              <a:ext uri="{FF2B5EF4-FFF2-40B4-BE49-F238E27FC236}">
                <a16:creationId xmlns:a16="http://schemas.microsoft.com/office/drawing/2014/main" id="{F4BB6A52-B692-7D79-C33A-4BCFEC28C7DC}"/>
              </a:ext>
            </a:extLst>
          </p:cNvPr>
          <p:cNvPicPr>
            <a:picLocks noChangeAspect="1"/>
          </p:cNvPicPr>
          <p:nvPr/>
        </p:nvPicPr>
        <p:blipFill>
          <a:blip r:embed="rId5"/>
          <a:stretch>
            <a:fillRect/>
          </a:stretch>
        </p:blipFill>
        <p:spPr>
          <a:xfrm>
            <a:off x="224953" y="1020916"/>
            <a:ext cx="5870384" cy="5347248"/>
          </a:xfrm>
          <a:prstGeom prst="rect">
            <a:avLst/>
          </a:prstGeom>
        </p:spPr>
      </p:pic>
      <p:grpSp>
        <p:nvGrpSpPr>
          <p:cNvPr id="28" name="Group 27">
            <a:extLst>
              <a:ext uri="{FF2B5EF4-FFF2-40B4-BE49-F238E27FC236}">
                <a16:creationId xmlns:a16="http://schemas.microsoft.com/office/drawing/2014/main" id="{976C9329-1311-5282-B2C0-96E15A348827}"/>
              </a:ext>
            </a:extLst>
          </p:cNvPr>
          <p:cNvGrpSpPr/>
          <p:nvPr/>
        </p:nvGrpSpPr>
        <p:grpSpPr>
          <a:xfrm>
            <a:off x="7663020" y="5727545"/>
            <a:ext cx="2494298" cy="582969"/>
            <a:chOff x="7663020" y="5727545"/>
            <a:chExt cx="2494298" cy="582969"/>
          </a:xfrm>
        </p:grpSpPr>
        <p:sp>
          <p:nvSpPr>
            <p:cNvPr id="5" name="Rectangle 4">
              <a:extLst>
                <a:ext uri="{FF2B5EF4-FFF2-40B4-BE49-F238E27FC236}">
                  <a16:creationId xmlns:a16="http://schemas.microsoft.com/office/drawing/2014/main" id="{64A56A2B-9204-8489-77EC-33FB4B4D0A51}"/>
                </a:ext>
              </a:extLst>
            </p:cNvPr>
            <p:cNvSpPr/>
            <p:nvPr/>
          </p:nvSpPr>
          <p:spPr>
            <a:xfrm>
              <a:off x="7744603" y="6071238"/>
              <a:ext cx="1710905" cy="10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A8A40A-218B-B83F-52E4-F52BD1FC816D}"/>
                </a:ext>
              </a:extLst>
            </p:cNvPr>
            <p:cNvSpPr txBox="1"/>
            <p:nvPr/>
          </p:nvSpPr>
          <p:spPr>
            <a:xfrm>
              <a:off x="9172643" y="5770677"/>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170</a:t>
              </a:r>
            </a:p>
          </p:txBody>
        </p:sp>
        <p:sp>
          <p:nvSpPr>
            <p:cNvPr id="17" name="TextBox 16">
              <a:extLst>
                <a:ext uri="{FF2B5EF4-FFF2-40B4-BE49-F238E27FC236}">
                  <a16:creationId xmlns:a16="http://schemas.microsoft.com/office/drawing/2014/main" id="{1ACC8F35-D7D7-67E4-7EEA-C2ED3D65D5ED}"/>
                </a:ext>
              </a:extLst>
            </p:cNvPr>
            <p:cNvSpPr txBox="1"/>
            <p:nvPr/>
          </p:nvSpPr>
          <p:spPr>
            <a:xfrm>
              <a:off x="9431435" y="5971960"/>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KM</a:t>
              </a:r>
            </a:p>
          </p:txBody>
        </p:sp>
        <p:sp>
          <p:nvSpPr>
            <p:cNvPr id="18" name="TextBox 17">
              <a:extLst>
                <a:ext uri="{FF2B5EF4-FFF2-40B4-BE49-F238E27FC236}">
                  <a16:creationId xmlns:a16="http://schemas.microsoft.com/office/drawing/2014/main" id="{E9CF4D17-4723-E5D5-B37A-C9017E559947}"/>
                </a:ext>
              </a:extLst>
            </p:cNvPr>
            <p:cNvSpPr txBox="1"/>
            <p:nvPr/>
          </p:nvSpPr>
          <p:spPr>
            <a:xfrm>
              <a:off x="7663020" y="5727545"/>
              <a:ext cx="7258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27" name="Rectangle 26">
              <a:extLst>
                <a:ext uri="{FF2B5EF4-FFF2-40B4-BE49-F238E27FC236}">
                  <a16:creationId xmlns:a16="http://schemas.microsoft.com/office/drawing/2014/main" id="{47BF8721-DEC2-F37A-288E-7AD43E64228F}"/>
                </a:ext>
              </a:extLst>
            </p:cNvPr>
            <p:cNvSpPr/>
            <p:nvPr/>
          </p:nvSpPr>
          <p:spPr>
            <a:xfrm>
              <a:off x="7738852" y="6075720"/>
              <a:ext cx="905241" cy="1003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BA48E1-CEFF-148E-DABA-202AF9C81109}"/>
              </a:ext>
            </a:extLst>
          </p:cNvPr>
          <p:cNvGrpSpPr/>
          <p:nvPr/>
        </p:nvGrpSpPr>
        <p:grpSpPr>
          <a:xfrm>
            <a:off x="224175" y="5750549"/>
            <a:ext cx="1775429" cy="458711"/>
            <a:chOff x="224175" y="5750549"/>
            <a:chExt cx="1775429" cy="458711"/>
          </a:xfrm>
        </p:grpSpPr>
        <p:sp>
          <p:nvSpPr>
            <p:cNvPr id="30" name="Rectangle 29">
              <a:extLst>
                <a:ext uri="{FF2B5EF4-FFF2-40B4-BE49-F238E27FC236}">
                  <a16:creationId xmlns:a16="http://schemas.microsoft.com/office/drawing/2014/main" id="{11D3FFBF-BDD5-A4AE-589F-CEC8F2ABD519}"/>
                </a:ext>
              </a:extLst>
            </p:cNvPr>
            <p:cNvSpPr/>
            <p:nvPr/>
          </p:nvSpPr>
          <p:spPr>
            <a:xfrm>
              <a:off x="334513" y="6094242"/>
              <a:ext cx="1207698" cy="11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9EFCD0F-BFB3-09EA-5D4E-A2E08EF81775}"/>
                </a:ext>
              </a:extLst>
            </p:cNvPr>
            <p:cNvSpPr txBox="1"/>
            <p:nvPr/>
          </p:nvSpPr>
          <p:spPr>
            <a:xfrm>
              <a:off x="224175" y="5750549"/>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0</a:t>
              </a:r>
            </a:p>
          </p:txBody>
        </p:sp>
        <p:sp>
          <p:nvSpPr>
            <p:cNvPr id="32" name="TextBox 31">
              <a:extLst>
                <a:ext uri="{FF2B5EF4-FFF2-40B4-BE49-F238E27FC236}">
                  <a16:creationId xmlns:a16="http://schemas.microsoft.com/office/drawing/2014/main" id="{AB57EBF2-0E01-B1EB-2F1A-6007EBB5F064}"/>
                </a:ext>
              </a:extLst>
            </p:cNvPr>
            <p:cNvSpPr txBox="1"/>
            <p:nvPr/>
          </p:nvSpPr>
          <p:spPr>
            <a:xfrm>
              <a:off x="1273721" y="5750549"/>
              <a:ext cx="7258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Century Gothic"/>
                </a:rPr>
                <a:t>140</a:t>
              </a:r>
            </a:p>
          </p:txBody>
        </p:sp>
        <p:sp>
          <p:nvSpPr>
            <p:cNvPr id="33" name="Rectangle 32">
              <a:extLst>
                <a:ext uri="{FF2B5EF4-FFF2-40B4-BE49-F238E27FC236}">
                  <a16:creationId xmlns:a16="http://schemas.microsoft.com/office/drawing/2014/main" id="{822FFED7-C1FE-580B-A1CA-6518471C69D5}"/>
                </a:ext>
              </a:extLst>
            </p:cNvPr>
            <p:cNvSpPr/>
            <p:nvPr/>
          </p:nvSpPr>
          <p:spPr>
            <a:xfrm>
              <a:off x="329028" y="6099963"/>
              <a:ext cx="632604" cy="100907"/>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7F7C95EA-2ECA-E890-38FC-02697F504AF0}"/>
              </a:ext>
            </a:extLst>
          </p:cNvPr>
          <p:cNvSpPr txBox="1"/>
          <p:nvPr/>
        </p:nvSpPr>
        <p:spPr>
          <a:xfrm>
            <a:off x="6168438" y="2165858"/>
            <a:ext cx="14878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tx1">
                  <a:lumMod val="75000"/>
                  <a:lumOff val="25000"/>
                </a:schemeClr>
              </a:solidFill>
              <a:latin typeface="Century Gothic"/>
              <a:cs typeface="Calibri" panose="020F0502020204030204"/>
            </a:endParaRPr>
          </a:p>
          <a:p>
            <a:r>
              <a:rPr lang="en-US" sz="2000">
                <a:solidFill>
                  <a:schemeClr val="tx1">
                    <a:lumMod val="75000"/>
                    <a:lumOff val="25000"/>
                  </a:schemeClr>
                </a:solidFill>
                <a:latin typeface="Century Gothic"/>
              </a:rPr>
              <a:t>Depth (m)</a:t>
            </a:r>
            <a:endParaRPr lang="en-US">
              <a:cs typeface="Calibri"/>
            </a:endParaRPr>
          </a:p>
        </p:txBody>
      </p:sp>
      <p:pic>
        <p:nvPicPr>
          <p:cNvPr id="19" name="Picture 17">
            <a:extLst>
              <a:ext uri="{FF2B5EF4-FFF2-40B4-BE49-F238E27FC236}">
                <a16:creationId xmlns:a16="http://schemas.microsoft.com/office/drawing/2014/main" id="{A6961880-12FB-DD3E-F495-AAC06775612A}"/>
              </a:ext>
            </a:extLst>
          </p:cNvPr>
          <p:cNvPicPr>
            <a:picLocks noChangeAspect="1"/>
          </p:cNvPicPr>
          <p:nvPr/>
        </p:nvPicPr>
        <p:blipFill>
          <a:blip r:embed="rId6"/>
          <a:stretch>
            <a:fillRect/>
          </a:stretch>
        </p:blipFill>
        <p:spPr>
          <a:xfrm>
            <a:off x="11419843" y="214869"/>
            <a:ext cx="485237" cy="713657"/>
          </a:xfrm>
          <a:prstGeom prst="rect">
            <a:avLst/>
          </a:prstGeom>
        </p:spPr>
      </p:pic>
      <p:sp>
        <p:nvSpPr>
          <p:cNvPr id="25" name="TextBox 24">
            <a:extLst>
              <a:ext uri="{FF2B5EF4-FFF2-40B4-BE49-F238E27FC236}">
                <a16:creationId xmlns:a16="http://schemas.microsoft.com/office/drawing/2014/main" id="{1BCC121C-7EB2-406D-A621-773C541EC863}"/>
              </a:ext>
            </a:extLst>
          </p:cNvPr>
          <p:cNvSpPr txBox="1"/>
          <p:nvPr/>
        </p:nvSpPr>
        <p:spPr>
          <a:xfrm>
            <a:off x="10882626" y="1320679"/>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ANWR</a:t>
            </a:r>
          </a:p>
        </p:txBody>
      </p:sp>
      <p:sp>
        <p:nvSpPr>
          <p:cNvPr id="26" name="TextBox 25">
            <a:extLst>
              <a:ext uri="{FF2B5EF4-FFF2-40B4-BE49-F238E27FC236}">
                <a16:creationId xmlns:a16="http://schemas.microsoft.com/office/drawing/2014/main" id="{7B4AD12E-6778-426F-AFC5-9474637AD2A0}"/>
              </a:ext>
            </a:extLst>
          </p:cNvPr>
          <p:cNvSpPr txBox="1"/>
          <p:nvPr/>
        </p:nvSpPr>
        <p:spPr>
          <a:xfrm>
            <a:off x="4925409" y="1320679"/>
            <a:ext cx="1014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latin typeface="Century Gothic"/>
              </a:rPr>
              <a:t>NPR-A</a:t>
            </a:r>
          </a:p>
        </p:txBody>
      </p:sp>
    </p:spTree>
    <p:extLst>
      <p:ext uri="{BB962C8B-B14F-4D97-AF65-F5344CB8AC3E}">
        <p14:creationId xmlns:p14="http://schemas.microsoft.com/office/powerpoint/2010/main" val="349572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C541473-13E4-9A39-B676-6B1D66959249}"/>
              </a:ext>
            </a:extLst>
          </p:cNvPr>
          <p:cNvPicPr>
            <a:picLocks noChangeAspect="1"/>
          </p:cNvPicPr>
          <p:nvPr/>
        </p:nvPicPr>
        <p:blipFill rotWithShape="1">
          <a:blip r:embed="rId3"/>
          <a:srcRect l="89" t="18468" r="-941" b="13513"/>
          <a:stretch/>
        </p:blipFill>
        <p:spPr>
          <a:xfrm>
            <a:off x="-5431" y="-70"/>
            <a:ext cx="12336476" cy="2184966"/>
          </a:xfrm>
          <a:prstGeom prst="rect">
            <a:avLst/>
          </a:prstGeom>
        </p:spPr>
      </p:pic>
      <p:sp>
        <p:nvSpPr>
          <p:cNvPr id="3" name="Title 1">
            <a:extLst>
              <a:ext uri="{FF2B5EF4-FFF2-40B4-BE49-F238E27FC236}">
                <a16:creationId xmlns:a16="http://schemas.microsoft.com/office/drawing/2014/main" id="{2CB8286A-E699-BFB2-BB86-74DD3EFD3916}"/>
              </a:ext>
            </a:extLst>
          </p:cNvPr>
          <p:cNvSpPr txBox="1">
            <a:spLocks/>
          </p:cNvSpPr>
          <p:nvPr/>
        </p:nvSpPr>
        <p:spPr>
          <a:xfrm>
            <a:off x="223568" y="1847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Conclusions</a:t>
            </a:r>
          </a:p>
        </p:txBody>
      </p:sp>
      <p:sp>
        <p:nvSpPr>
          <p:cNvPr id="5" name="TextBox 4">
            <a:extLst>
              <a:ext uri="{FF2B5EF4-FFF2-40B4-BE49-F238E27FC236}">
                <a16:creationId xmlns:a16="http://schemas.microsoft.com/office/drawing/2014/main" id="{3C1F31A6-76FF-4CAB-BB12-ACDCBFE24F4B}"/>
              </a:ext>
            </a:extLst>
          </p:cNvPr>
          <p:cNvSpPr txBox="1"/>
          <p:nvPr/>
        </p:nvSpPr>
        <p:spPr>
          <a:xfrm>
            <a:off x="0" y="1873484"/>
            <a:ext cx="4070111" cy="307777"/>
          </a:xfrm>
          <a:prstGeom prst="rect">
            <a:avLst/>
          </a:prstGeom>
          <a:noFill/>
        </p:spPr>
        <p:txBody>
          <a:bodyPr wrap="square" lIns="91440" tIns="45720" rIns="91440" bIns="45720" anchor="t">
            <a:spAutoFit/>
          </a:bodyPr>
          <a:lstStyle/>
          <a:p>
            <a:r>
              <a:rPr lang="en-US" sz="1400" b="0" i="0">
                <a:solidFill>
                  <a:schemeClr val="bg1"/>
                </a:solidFill>
                <a:effectLst/>
                <a:latin typeface="Century Gothic"/>
              </a:rPr>
              <a:t> Image Credit: </a:t>
            </a:r>
            <a:r>
              <a:rPr lang="en-US" sz="1400">
                <a:solidFill>
                  <a:schemeClr val="bg1"/>
                </a:solidFill>
                <a:latin typeface="Century Gothic"/>
                <a:cs typeface="Calibri"/>
              </a:rPr>
              <a:t>PowerPoint</a:t>
            </a:r>
            <a:endParaRPr lang="en-US" sz="1400">
              <a:solidFill>
                <a:schemeClr val="bg1"/>
              </a:solidFill>
              <a:ea typeface="+mn-lt"/>
              <a:cs typeface="+mn-lt"/>
            </a:endParaRPr>
          </a:p>
        </p:txBody>
      </p:sp>
      <p:sp>
        <p:nvSpPr>
          <p:cNvPr id="2" name="Text Placeholder 1">
            <a:extLst>
              <a:ext uri="{FF2B5EF4-FFF2-40B4-BE49-F238E27FC236}">
                <a16:creationId xmlns:a16="http://schemas.microsoft.com/office/drawing/2014/main" id="{4574B12D-3A00-5D7E-F5AD-EAD80A8CA105}"/>
              </a:ext>
            </a:extLst>
          </p:cNvPr>
          <p:cNvSpPr txBox="1">
            <a:spLocks/>
          </p:cNvSpPr>
          <p:nvPr/>
        </p:nvSpPr>
        <p:spPr>
          <a:xfrm>
            <a:off x="60600" y="2369716"/>
            <a:ext cx="12131400" cy="412428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buClr>
                <a:srgbClr val="5372B3"/>
              </a:buClr>
              <a:defRPr/>
            </a:pPr>
            <a:endParaRPr lang="en-US" sz="3000">
              <a:latin typeface="Century Gothic"/>
            </a:endParaRPr>
          </a:p>
          <a:p>
            <a:pPr marL="457200" indent="-457200">
              <a:lnSpc>
                <a:spcPct val="100000"/>
              </a:lnSpc>
              <a:spcBef>
                <a:spcPts val="0"/>
              </a:spcBef>
              <a:buClr>
                <a:srgbClr val="5372B3"/>
              </a:buClr>
              <a:buChar char="•"/>
              <a:defRPr/>
            </a:pPr>
            <a:r>
              <a:rPr lang="en-US" sz="3000">
                <a:latin typeface="Century Gothic"/>
              </a:rPr>
              <a:t>Snow cover variability differences between mountainous and coastal regions</a:t>
            </a:r>
            <a:endParaRPr lang="en-US" sz="3000"/>
          </a:p>
          <a:p>
            <a:pPr marL="457200" indent="-457200">
              <a:lnSpc>
                <a:spcPct val="100000"/>
              </a:lnSpc>
              <a:spcBef>
                <a:spcPts val="0"/>
              </a:spcBef>
              <a:buClr>
                <a:srgbClr val="5372B3"/>
              </a:buClr>
              <a:buChar char="•"/>
              <a:defRPr/>
            </a:pPr>
            <a:endParaRPr lang="en-US" sz="3000">
              <a:latin typeface="Century Gothic"/>
            </a:endParaRPr>
          </a:p>
          <a:p>
            <a:pPr marL="457200" indent="-457200">
              <a:lnSpc>
                <a:spcPct val="100000"/>
              </a:lnSpc>
              <a:spcBef>
                <a:spcPts val="0"/>
              </a:spcBef>
              <a:buClr>
                <a:srgbClr val="5372B3"/>
              </a:buClr>
              <a:buChar char="•"/>
              <a:defRPr/>
            </a:pPr>
            <a:r>
              <a:rPr lang="en-US" sz="3000">
                <a:latin typeface="Century Gothic"/>
              </a:rPr>
              <a:t>No</a:t>
            </a:r>
            <a:r>
              <a:rPr lang="en-US" sz="3000">
                <a:solidFill>
                  <a:srgbClr val="404040"/>
                </a:solidFill>
                <a:latin typeface="Century Gothic"/>
              </a:rPr>
              <a:t> significant trend was observed in snow season duration</a:t>
            </a:r>
            <a:endParaRPr lang="en-US" sz="3000"/>
          </a:p>
          <a:p>
            <a:pPr marL="457200" indent="-457200">
              <a:lnSpc>
                <a:spcPct val="100000"/>
              </a:lnSpc>
              <a:spcBef>
                <a:spcPts val="0"/>
              </a:spcBef>
              <a:buClr>
                <a:srgbClr val="5372B3"/>
              </a:buClr>
              <a:buChar char="•"/>
              <a:defRPr/>
            </a:pPr>
            <a:endParaRPr lang="en-US" sz="3000">
              <a:latin typeface="Century Gothic"/>
            </a:endParaRPr>
          </a:p>
          <a:p>
            <a:pPr marL="457200" indent="-457200">
              <a:lnSpc>
                <a:spcPct val="100000"/>
              </a:lnSpc>
              <a:spcBef>
                <a:spcPts val="0"/>
              </a:spcBef>
              <a:buClr>
                <a:srgbClr val="5372B3"/>
              </a:buClr>
              <a:buChar char="•"/>
              <a:defRPr/>
            </a:pPr>
            <a:r>
              <a:rPr lang="en-US" sz="3000">
                <a:solidFill>
                  <a:srgbClr val="404040"/>
                </a:solidFill>
                <a:latin typeface="Century Gothic"/>
              </a:rPr>
              <a:t>Snow depth appears to be steadily increasing closer to the Brooks range in both study areas</a:t>
            </a: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endParaRPr>
          </a:p>
        </p:txBody>
      </p:sp>
    </p:spTree>
    <p:extLst>
      <p:ext uri="{BB962C8B-B14F-4D97-AF65-F5344CB8AC3E}">
        <p14:creationId xmlns:p14="http://schemas.microsoft.com/office/powerpoint/2010/main" val="2725889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6592737" y="371655"/>
            <a:ext cx="5775396" cy="36159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a:rPr>
              <a:t>Errors &amp; Uncertainties</a:t>
            </a:r>
          </a:p>
        </p:txBody>
      </p:sp>
      <p:sp>
        <p:nvSpPr>
          <p:cNvPr id="2" name="TextBox 1">
            <a:extLst>
              <a:ext uri="{FF2B5EF4-FFF2-40B4-BE49-F238E27FC236}">
                <a16:creationId xmlns:a16="http://schemas.microsoft.com/office/drawing/2014/main" id="{243C2926-FE32-D0EF-AD22-1588D07B7A0E}"/>
              </a:ext>
            </a:extLst>
          </p:cNvPr>
          <p:cNvSpPr txBox="1"/>
          <p:nvPr/>
        </p:nvSpPr>
        <p:spPr>
          <a:xfrm>
            <a:off x="4724400" y="32004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Garamond"/>
            </a:endParaRPr>
          </a:p>
        </p:txBody>
      </p:sp>
      <p:sp>
        <p:nvSpPr>
          <p:cNvPr id="5" name="Text Placeholder 1">
            <a:extLst>
              <a:ext uri="{FF2B5EF4-FFF2-40B4-BE49-F238E27FC236}">
                <a16:creationId xmlns:a16="http://schemas.microsoft.com/office/drawing/2014/main" id="{1196753E-1034-BC06-4D28-D97C9D45B313}"/>
              </a:ext>
            </a:extLst>
          </p:cNvPr>
          <p:cNvSpPr txBox="1">
            <a:spLocks/>
          </p:cNvSpPr>
          <p:nvPr/>
        </p:nvSpPr>
        <p:spPr>
          <a:xfrm>
            <a:off x="6747351" y="1592569"/>
            <a:ext cx="5445928" cy="4368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5372B3"/>
              </a:buClr>
              <a:buChar char="•"/>
              <a:defRPr/>
            </a:pPr>
            <a:r>
              <a:rPr lang="en-US" sz="3000">
                <a:latin typeface="Century Gothic"/>
              </a:rPr>
              <a:t>Limited by spatial and temporal resolution of MOD10A1 and GLDAS products</a:t>
            </a: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latin typeface="Century Gothic"/>
            </a:endParaRPr>
          </a:p>
          <a:p>
            <a:pPr marL="457200" indent="-457200">
              <a:lnSpc>
                <a:spcPct val="100000"/>
              </a:lnSpc>
              <a:spcBef>
                <a:spcPts val="0"/>
              </a:spcBef>
              <a:buClr>
                <a:srgbClr val="5372B3"/>
              </a:buClr>
              <a:buFont typeface="Arial" panose="020B0604020202020204" pitchFamily="34" charset="0"/>
              <a:buChar char="•"/>
              <a:defRPr/>
            </a:pPr>
            <a:r>
              <a:rPr lang="en-US" sz="3000">
                <a:solidFill>
                  <a:srgbClr val="404040"/>
                </a:solidFill>
                <a:latin typeface="Century Gothic"/>
              </a:rPr>
              <a:t>Data gaps during polar nights and other environmental factors, such as cloud cover</a:t>
            </a:r>
          </a:p>
          <a:p>
            <a:pPr>
              <a:lnSpc>
                <a:spcPct val="100000"/>
              </a:lnSpc>
              <a:spcBef>
                <a:spcPts val="0"/>
              </a:spcBef>
              <a:buClr>
                <a:srgbClr val="5372B3"/>
              </a:buClr>
              <a:defRPr/>
            </a:pPr>
            <a:endParaRPr lang="en-US" sz="3000">
              <a:solidFill>
                <a:srgbClr val="404040"/>
              </a:solidFill>
              <a:latin typeface="Century Gothic"/>
            </a:endParaRP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endParaRP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endParaRPr>
          </a:p>
        </p:txBody>
      </p:sp>
      <p:pic>
        <p:nvPicPr>
          <p:cNvPr id="34" name="Picture 34" descr="A picture containing night sky&#10;&#10;Description automatically generated">
            <a:extLst>
              <a:ext uri="{FF2B5EF4-FFF2-40B4-BE49-F238E27FC236}">
                <a16:creationId xmlns:a16="http://schemas.microsoft.com/office/drawing/2014/main" id="{6E02BC1E-DAB4-0B31-8FBD-6D581DEE7E6F}"/>
              </a:ext>
            </a:extLst>
          </p:cNvPr>
          <p:cNvPicPr>
            <a:picLocks noChangeAspect="1"/>
          </p:cNvPicPr>
          <p:nvPr/>
        </p:nvPicPr>
        <p:blipFill>
          <a:blip r:embed="rId3"/>
          <a:stretch>
            <a:fillRect/>
          </a:stretch>
        </p:blipFill>
        <p:spPr>
          <a:xfrm flipH="1">
            <a:off x="-5752" y="9017"/>
            <a:ext cx="6653842" cy="6753704"/>
          </a:xfrm>
          <a:prstGeom prst="rect">
            <a:avLst/>
          </a:prstGeom>
        </p:spPr>
      </p:pic>
      <p:sp>
        <p:nvSpPr>
          <p:cNvPr id="6" name="TextBox 5">
            <a:extLst>
              <a:ext uri="{FF2B5EF4-FFF2-40B4-BE49-F238E27FC236}">
                <a16:creationId xmlns:a16="http://schemas.microsoft.com/office/drawing/2014/main" id="{BEBFAAB4-F939-B1C5-4E0A-21366A295DC5}"/>
              </a:ext>
            </a:extLst>
          </p:cNvPr>
          <p:cNvSpPr txBox="1"/>
          <p:nvPr/>
        </p:nvSpPr>
        <p:spPr>
          <a:xfrm>
            <a:off x="-43132" y="6431107"/>
            <a:ext cx="6140450" cy="307777"/>
          </a:xfrm>
          <a:prstGeom prst="rect">
            <a:avLst/>
          </a:prstGeom>
          <a:noFill/>
        </p:spPr>
        <p:txBody>
          <a:bodyPr wrap="square" lIns="91440" tIns="45720" rIns="91440" bIns="45720" anchor="t">
            <a:spAutoFit/>
          </a:bodyPr>
          <a:lstStyle/>
          <a:p>
            <a:r>
              <a:rPr lang="en-US" sz="1400" b="0" i="0">
                <a:solidFill>
                  <a:schemeClr val="bg1"/>
                </a:solidFill>
                <a:effectLst/>
                <a:latin typeface="Century Gothic"/>
              </a:rPr>
              <a:t> Image Credit: </a:t>
            </a:r>
            <a:r>
              <a:rPr lang="en-US" sz="1400">
                <a:solidFill>
                  <a:schemeClr val="bg1"/>
                </a:solidFill>
                <a:latin typeface="Century Gothic"/>
                <a:cs typeface="Calibri"/>
              </a:rPr>
              <a:t>PowerPoint</a:t>
            </a:r>
            <a:endParaRPr lang="en-US" sz="1400">
              <a:solidFill>
                <a:schemeClr val="bg1"/>
              </a:solidFill>
              <a:ea typeface="+mn-lt"/>
              <a:cs typeface="+mn-lt"/>
            </a:endParaRPr>
          </a:p>
        </p:txBody>
      </p:sp>
    </p:spTree>
    <p:extLst>
      <p:ext uri="{BB962C8B-B14F-4D97-AF65-F5344CB8AC3E}">
        <p14:creationId xmlns:p14="http://schemas.microsoft.com/office/powerpoint/2010/main" val="390068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Map&#10;&#10;Description automatically generated">
            <a:extLst>
              <a:ext uri="{FF2B5EF4-FFF2-40B4-BE49-F238E27FC236}">
                <a16:creationId xmlns:a16="http://schemas.microsoft.com/office/drawing/2014/main" id="{DE90F562-1CE3-33C2-CF88-337F32015B20}"/>
              </a:ext>
            </a:extLst>
          </p:cNvPr>
          <p:cNvPicPr>
            <a:picLocks noChangeAspect="1"/>
          </p:cNvPicPr>
          <p:nvPr/>
        </p:nvPicPr>
        <p:blipFill rotWithShape="1">
          <a:blip r:embed="rId3"/>
          <a:srcRect t="-125" r="136" b="7812"/>
          <a:stretch/>
        </p:blipFill>
        <p:spPr>
          <a:xfrm>
            <a:off x="1239641" y="485984"/>
            <a:ext cx="10969993" cy="6161448"/>
          </a:xfrm>
          <a:prstGeom prst="rect">
            <a:avLst/>
          </a:prstGeom>
        </p:spPr>
      </p:pic>
      <p:grpSp>
        <p:nvGrpSpPr>
          <p:cNvPr id="14" name="Group 13">
            <a:extLst>
              <a:ext uri="{FF2B5EF4-FFF2-40B4-BE49-F238E27FC236}">
                <a16:creationId xmlns:a16="http://schemas.microsoft.com/office/drawing/2014/main" id="{AC919119-D284-DBA3-B636-DC21C9D4D34B}"/>
              </a:ext>
            </a:extLst>
          </p:cNvPr>
          <p:cNvGrpSpPr/>
          <p:nvPr/>
        </p:nvGrpSpPr>
        <p:grpSpPr>
          <a:xfrm>
            <a:off x="887192" y="1254515"/>
            <a:ext cx="7409428" cy="4088738"/>
            <a:chOff x="318097" y="876512"/>
            <a:chExt cx="7149503" cy="3852616"/>
          </a:xfrm>
        </p:grpSpPr>
        <p:sp>
          <p:nvSpPr>
            <p:cNvPr id="5" name="TextBox 4">
              <a:extLst>
                <a:ext uri="{FF2B5EF4-FFF2-40B4-BE49-F238E27FC236}">
                  <a16:creationId xmlns:a16="http://schemas.microsoft.com/office/drawing/2014/main" id="{67FF1D3E-3F31-A57F-A308-C8B82237831F}"/>
                </a:ext>
              </a:extLst>
            </p:cNvPr>
            <p:cNvSpPr txBox="1"/>
            <p:nvPr/>
          </p:nvSpPr>
          <p:spPr>
            <a:xfrm>
              <a:off x="4724400" y="3200400"/>
              <a:ext cx="2743200"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egoe UI"/>
                <a:cs typeface="Segoe UI"/>
              </a:endParaRPr>
            </a:p>
            <a:p>
              <a:endParaRPr lang="en-US" sz="1100">
                <a:latin typeface="Garamond"/>
              </a:endParaRPr>
            </a:p>
          </p:txBody>
        </p:sp>
        <p:sp>
          <p:nvSpPr>
            <p:cNvPr id="8" name="TextBox 7">
              <a:extLst>
                <a:ext uri="{FF2B5EF4-FFF2-40B4-BE49-F238E27FC236}">
                  <a16:creationId xmlns:a16="http://schemas.microsoft.com/office/drawing/2014/main" id="{E8C34610-003F-CFD9-0189-0990190C8E79}"/>
                </a:ext>
              </a:extLst>
            </p:cNvPr>
            <p:cNvSpPr txBox="1"/>
            <p:nvPr/>
          </p:nvSpPr>
          <p:spPr>
            <a:xfrm>
              <a:off x="3444227" y="3005472"/>
              <a:ext cx="38921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372B3"/>
                  </a:solidFill>
                  <a:latin typeface="Century Gothic"/>
                  <a:cs typeface="Calibri"/>
                </a:rPr>
                <a:t>2022</a:t>
              </a:r>
            </a:p>
          </p:txBody>
        </p:sp>
        <p:pic>
          <p:nvPicPr>
            <p:cNvPr id="2" name="Graphic 6" descr="Earth globe: Americas with solid fill">
              <a:extLst>
                <a:ext uri="{FF2B5EF4-FFF2-40B4-BE49-F238E27FC236}">
                  <a16:creationId xmlns:a16="http://schemas.microsoft.com/office/drawing/2014/main" id="{338BE74F-208B-5652-8427-F6CED5045C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1165" y="2075380"/>
              <a:ext cx="2517230" cy="2504092"/>
            </a:xfrm>
            <a:prstGeom prst="rect">
              <a:avLst/>
            </a:prstGeom>
          </p:spPr>
        </p:pic>
        <p:sp>
          <p:nvSpPr>
            <p:cNvPr id="7" name="TextBox 6">
              <a:extLst>
                <a:ext uri="{FF2B5EF4-FFF2-40B4-BE49-F238E27FC236}">
                  <a16:creationId xmlns:a16="http://schemas.microsoft.com/office/drawing/2014/main" id="{41D7CDE7-9772-DF67-9AF3-3E258D39688D}"/>
                </a:ext>
              </a:extLst>
            </p:cNvPr>
            <p:cNvSpPr txBox="1"/>
            <p:nvPr/>
          </p:nvSpPr>
          <p:spPr>
            <a:xfrm>
              <a:off x="373747" y="3036229"/>
              <a:ext cx="38921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372B3"/>
                  </a:solidFill>
                  <a:latin typeface="Century Gothic"/>
                  <a:cs typeface="Calibri"/>
                </a:rPr>
                <a:t>2000</a:t>
              </a:r>
            </a:p>
          </p:txBody>
        </p:sp>
        <p:sp>
          <p:nvSpPr>
            <p:cNvPr id="11" name="Arrow: Curved Left 10">
              <a:extLst>
                <a:ext uri="{FF2B5EF4-FFF2-40B4-BE49-F238E27FC236}">
                  <a16:creationId xmlns:a16="http://schemas.microsoft.com/office/drawing/2014/main" id="{264EE524-9295-2755-73EC-8218B1FA03E8}"/>
                </a:ext>
              </a:extLst>
            </p:cNvPr>
            <p:cNvSpPr/>
            <p:nvPr/>
          </p:nvSpPr>
          <p:spPr>
            <a:xfrm rot="16200000">
              <a:off x="1919671" y="740004"/>
              <a:ext cx="1185041" cy="33524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Left 11">
              <a:extLst>
                <a:ext uri="{FF2B5EF4-FFF2-40B4-BE49-F238E27FC236}">
                  <a16:creationId xmlns:a16="http://schemas.microsoft.com/office/drawing/2014/main" id="{6C9E95DD-F79F-486E-0ADA-948BAD523D97}"/>
                </a:ext>
              </a:extLst>
            </p:cNvPr>
            <p:cNvSpPr/>
            <p:nvPr/>
          </p:nvSpPr>
          <p:spPr>
            <a:xfrm rot="5400000">
              <a:off x="1835341" y="2524365"/>
              <a:ext cx="1126425" cy="32831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Graphic 13" descr="Satellite outline">
              <a:extLst>
                <a:ext uri="{FF2B5EF4-FFF2-40B4-BE49-F238E27FC236}">
                  <a16:creationId xmlns:a16="http://schemas.microsoft.com/office/drawing/2014/main" id="{70B80273-BBF7-E984-5CD5-E768FAB6B0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5818" y="917155"/>
              <a:ext cx="1255986" cy="1216572"/>
            </a:xfrm>
            <a:prstGeom prst="rect">
              <a:avLst/>
            </a:prstGeom>
          </p:spPr>
        </p:pic>
        <p:pic>
          <p:nvPicPr>
            <p:cNvPr id="15" name="Graphic 13" descr="Satellite outline">
              <a:extLst>
                <a:ext uri="{FF2B5EF4-FFF2-40B4-BE49-F238E27FC236}">
                  <a16:creationId xmlns:a16="http://schemas.microsoft.com/office/drawing/2014/main" id="{E6361B4E-B0C5-775F-DDCF-9DAA97367A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18097" y="876512"/>
              <a:ext cx="1266497" cy="1216572"/>
            </a:xfrm>
            <a:prstGeom prst="rect">
              <a:avLst/>
            </a:prstGeom>
          </p:spPr>
        </p:pic>
      </p:grpSp>
      <p:sp>
        <p:nvSpPr>
          <p:cNvPr id="32" name="TextBox 31">
            <a:extLst>
              <a:ext uri="{FF2B5EF4-FFF2-40B4-BE49-F238E27FC236}">
                <a16:creationId xmlns:a16="http://schemas.microsoft.com/office/drawing/2014/main" id="{2176033D-E5FB-537F-0FB9-10BCF6CD4A5B}"/>
              </a:ext>
            </a:extLst>
          </p:cNvPr>
          <p:cNvSpPr txBox="1"/>
          <p:nvPr/>
        </p:nvSpPr>
        <p:spPr>
          <a:xfrm>
            <a:off x="9990235" y="601655"/>
            <a:ext cx="1954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srgbClr val="3F3F3F"/>
                </a:solidFill>
                <a:latin typeface="Century Gothic"/>
                <a:cs typeface="Calibri" panose="020F0502020204030204"/>
              </a:rPr>
              <a:t>Arctic National Wildlife Refuge </a:t>
            </a:r>
          </a:p>
        </p:txBody>
      </p:sp>
      <p:sp>
        <p:nvSpPr>
          <p:cNvPr id="34" name="TextBox 33">
            <a:extLst>
              <a:ext uri="{FF2B5EF4-FFF2-40B4-BE49-F238E27FC236}">
                <a16:creationId xmlns:a16="http://schemas.microsoft.com/office/drawing/2014/main" id="{F340276B-1523-AEC4-4954-84940A999A3F}"/>
              </a:ext>
            </a:extLst>
          </p:cNvPr>
          <p:cNvSpPr txBox="1"/>
          <p:nvPr/>
        </p:nvSpPr>
        <p:spPr>
          <a:xfrm>
            <a:off x="7014880" y="123923"/>
            <a:ext cx="26071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schemeClr val="tx1">
                    <a:lumMod val="75000"/>
                    <a:lumOff val="25000"/>
                  </a:schemeClr>
                </a:solidFill>
                <a:latin typeface="Century Gothic"/>
                <a:cs typeface="Calibri" panose="020F0502020204030204"/>
              </a:rPr>
              <a:t>National Petroleum Reserve - Alaska</a:t>
            </a:r>
            <a:endParaRPr lang="en-US" sz="1600">
              <a:solidFill>
                <a:schemeClr val="tx1">
                  <a:lumMod val="75000"/>
                  <a:lumOff val="25000"/>
                </a:schemeClr>
              </a:solidFill>
              <a:latin typeface="Century Gothic"/>
            </a:endParaRPr>
          </a:p>
        </p:txBody>
      </p:sp>
      <p:pic>
        <p:nvPicPr>
          <p:cNvPr id="38" name="Picture 20" descr="A picture containing text&#10;&#10;Description automatically generated">
            <a:extLst>
              <a:ext uri="{FF2B5EF4-FFF2-40B4-BE49-F238E27FC236}">
                <a16:creationId xmlns:a16="http://schemas.microsoft.com/office/drawing/2014/main" id="{68BC7777-311D-2E71-9CF0-5EB23F9975E1}"/>
              </a:ext>
            </a:extLst>
          </p:cNvPr>
          <p:cNvPicPr>
            <a:picLocks noChangeAspect="1"/>
          </p:cNvPicPr>
          <p:nvPr/>
        </p:nvPicPr>
        <p:blipFill>
          <a:blip r:embed="rId8"/>
          <a:stretch>
            <a:fillRect/>
          </a:stretch>
        </p:blipFill>
        <p:spPr>
          <a:xfrm>
            <a:off x="11488616" y="5870696"/>
            <a:ext cx="550985" cy="720237"/>
          </a:xfrm>
          <a:prstGeom prst="rect">
            <a:avLst/>
          </a:prstGeom>
        </p:spPr>
      </p:pic>
      <p:sp>
        <p:nvSpPr>
          <p:cNvPr id="39" name="TextBox 38">
            <a:extLst>
              <a:ext uri="{FF2B5EF4-FFF2-40B4-BE49-F238E27FC236}">
                <a16:creationId xmlns:a16="http://schemas.microsoft.com/office/drawing/2014/main" id="{BA238C81-8B02-34E5-56AA-A0E450D652D5}"/>
              </a:ext>
            </a:extLst>
          </p:cNvPr>
          <p:cNvSpPr txBox="1"/>
          <p:nvPr/>
        </p:nvSpPr>
        <p:spPr>
          <a:xfrm>
            <a:off x="8786160" y="5361895"/>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b="1">
                <a:solidFill>
                  <a:srgbClr val="3F3F3F"/>
                </a:solidFill>
                <a:latin typeface="Century Gothic"/>
                <a:cs typeface="Calibri" panose="020F0502020204030204"/>
              </a:rPr>
              <a:t>0</a:t>
            </a:r>
          </a:p>
        </p:txBody>
      </p:sp>
      <p:sp>
        <p:nvSpPr>
          <p:cNvPr id="40" name="TextBox 39">
            <a:extLst>
              <a:ext uri="{FF2B5EF4-FFF2-40B4-BE49-F238E27FC236}">
                <a16:creationId xmlns:a16="http://schemas.microsoft.com/office/drawing/2014/main" id="{BD799DFB-5720-FFE3-186B-5F942B25839B}"/>
              </a:ext>
            </a:extLst>
          </p:cNvPr>
          <p:cNvSpPr txBox="1"/>
          <p:nvPr/>
        </p:nvSpPr>
        <p:spPr>
          <a:xfrm>
            <a:off x="9977137" y="5361894"/>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b="1">
                <a:solidFill>
                  <a:srgbClr val="3F3F3F"/>
                </a:solidFill>
                <a:latin typeface="Century Gothic"/>
                <a:cs typeface="Calibri" panose="020F0502020204030204"/>
              </a:rPr>
              <a:t>1,000</a:t>
            </a:r>
          </a:p>
        </p:txBody>
      </p:sp>
      <p:sp>
        <p:nvSpPr>
          <p:cNvPr id="41" name="TextBox 40">
            <a:extLst>
              <a:ext uri="{FF2B5EF4-FFF2-40B4-BE49-F238E27FC236}">
                <a16:creationId xmlns:a16="http://schemas.microsoft.com/office/drawing/2014/main" id="{2C339F4E-6A89-9FD3-5098-B2109985F3E5}"/>
              </a:ext>
            </a:extLst>
          </p:cNvPr>
          <p:cNvSpPr txBox="1"/>
          <p:nvPr/>
        </p:nvSpPr>
        <p:spPr>
          <a:xfrm>
            <a:off x="10318503" y="5594716"/>
            <a:ext cx="981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200" b="1">
                <a:solidFill>
                  <a:srgbClr val="3F3F3F"/>
                </a:solidFill>
                <a:latin typeface="Century Gothic"/>
                <a:cs typeface="Calibri" panose="020F0502020204030204"/>
              </a:rPr>
              <a:t>km</a:t>
            </a:r>
          </a:p>
        </p:txBody>
      </p:sp>
      <p:sp>
        <p:nvSpPr>
          <p:cNvPr id="43" name="Title 1">
            <a:extLst>
              <a:ext uri="{FF2B5EF4-FFF2-40B4-BE49-F238E27FC236}">
                <a16:creationId xmlns:a16="http://schemas.microsoft.com/office/drawing/2014/main" id="{420A284C-1CDC-58F4-6D07-761E7610C1D8}"/>
              </a:ext>
            </a:extLst>
          </p:cNvPr>
          <p:cNvSpPr txBox="1">
            <a:spLocks/>
          </p:cNvSpPr>
          <p:nvPr/>
        </p:nvSpPr>
        <p:spPr>
          <a:xfrm>
            <a:off x="266700" y="342900"/>
            <a:ext cx="6439922" cy="47076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Study Area and Period</a:t>
            </a:r>
            <a:endParaRPr lang="en-US" sz="3200" b="1">
              <a:solidFill>
                <a:srgbClr val="5372B3"/>
              </a:solidFill>
              <a:latin typeface="Century Gothic" panose="020B0502020202020204" pitchFamily="34" charset="0"/>
            </a:endParaRPr>
          </a:p>
        </p:txBody>
      </p:sp>
      <p:sp>
        <p:nvSpPr>
          <p:cNvPr id="9" name="TextBox 8">
            <a:extLst>
              <a:ext uri="{FF2B5EF4-FFF2-40B4-BE49-F238E27FC236}">
                <a16:creationId xmlns:a16="http://schemas.microsoft.com/office/drawing/2014/main" id="{626367A2-5C89-2DFD-B136-FB0876B451CF}"/>
              </a:ext>
            </a:extLst>
          </p:cNvPr>
          <p:cNvSpPr txBox="1"/>
          <p:nvPr/>
        </p:nvSpPr>
        <p:spPr>
          <a:xfrm>
            <a:off x="7803013" y="2690099"/>
            <a:ext cx="1954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800" b="1">
                <a:solidFill>
                  <a:schemeClr val="tx1">
                    <a:lumMod val="75000"/>
                    <a:lumOff val="25000"/>
                  </a:schemeClr>
                </a:solidFill>
                <a:latin typeface="Century Gothic"/>
                <a:cs typeface="Calibri" panose="020F0502020204030204"/>
              </a:rPr>
              <a:t>Alaska</a:t>
            </a:r>
          </a:p>
        </p:txBody>
      </p:sp>
      <p:sp>
        <p:nvSpPr>
          <p:cNvPr id="20" name="Text Placeholder 4">
            <a:extLst>
              <a:ext uri="{FF2B5EF4-FFF2-40B4-BE49-F238E27FC236}">
                <a16:creationId xmlns:a16="http://schemas.microsoft.com/office/drawing/2014/main" id="{D9705AF5-9AE4-41C3-9E97-ED086100F3B3}"/>
              </a:ext>
            </a:extLst>
          </p:cNvPr>
          <p:cNvSpPr txBox="1">
            <a:spLocks/>
          </p:cNvSpPr>
          <p:nvPr/>
        </p:nvSpPr>
        <p:spPr>
          <a:xfrm>
            <a:off x="2416" y="6370229"/>
            <a:ext cx="11479430" cy="3328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spcBef>
                <a:spcPts val="1000"/>
              </a:spcBef>
              <a:defRPr/>
            </a:pPr>
            <a:r>
              <a:rPr lang="en-US" sz="1100" err="1">
                <a:solidFill>
                  <a:schemeClr val="tx1">
                    <a:lumMod val="75000"/>
                    <a:lumOff val="25000"/>
                  </a:schemeClr>
                </a:solidFill>
                <a:latin typeface="Century Gothic"/>
              </a:rPr>
              <a:t>Basemap</a:t>
            </a:r>
            <a:r>
              <a:rPr lang="en-US" sz="1100">
                <a:solidFill>
                  <a:schemeClr val="tx1">
                    <a:lumMod val="75000"/>
                    <a:lumOff val="25000"/>
                  </a:schemeClr>
                </a:solidFill>
                <a:latin typeface="Century Gothic"/>
              </a:rPr>
              <a:t> credit: Esri, GEBCO DeLorme, </a:t>
            </a:r>
            <a:r>
              <a:rPr lang="en-US" sz="1100" err="1">
                <a:solidFill>
                  <a:schemeClr val="tx1">
                    <a:lumMod val="75000"/>
                    <a:lumOff val="25000"/>
                  </a:schemeClr>
                </a:solidFill>
                <a:latin typeface="Century Gothic"/>
              </a:rPr>
              <a:t>NaturalVue</a:t>
            </a:r>
            <a:endParaRPr lang="en-US" sz="1100" err="1">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09506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a:rPr>
              <a:t>Future Work</a:t>
            </a:r>
          </a:p>
        </p:txBody>
      </p:sp>
      <p:pic>
        <p:nvPicPr>
          <p:cNvPr id="4" name="Picture 7" descr="A picture containing night sky&#10;&#10;Description automatically generated">
            <a:extLst>
              <a:ext uri="{FF2B5EF4-FFF2-40B4-BE49-F238E27FC236}">
                <a16:creationId xmlns:a16="http://schemas.microsoft.com/office/drawing/2014/main" id="{5D6ED0C0-BC20-9D43-2873-2174BAF360BA}"/>
              </a:ext>
            </a:extLst>
          </p:cNvPr>
          <p:cNvPicPr>
            <a:picLocks noChangeAspect="1"/>
          </p:cNvPicPr>
          <p:nvPr/>
        </p:nvPicPr>
        <p:blipFill>
          <a:blip r:embed="rId3"/>
          <a:stretch>
            <a:fillRect/>
          </a:stretch>
        </p:blipFill>
        <p:spPr>
          <a:xfrm>
            <a:off x="5500778" y="-5362"/>
            <a:ext cx="6696973" cy="6667440"/>
          </a:xfrm>
          <a:prstGeom prst="rect">
            <a:avLst/>
          </a:prstGeom>
        </p:spPr>
      </p:pic>
      <p:sp>
        <p:nvSpPr>
          <p:cNvPr id="5" name="Text Placeholder 1">
            <a:extLst>
              <a:ext uri="{FF2B5EF4-FFF2-40B4-BE49-F238E27FC236}">
                <a16:creationId xmlns:a16="http://schemas.microsoft.com/office/drawing/2014/main" id="{080118CA-8C8C-42C6-8A8D-B0F90BC71C4F}"/>
              </a:ext>
            </a:extLst>
          </p:cNvPr>
          <p:cNvSpPr txBox="1">
            <a:spLocks/>
          </p:cNvSpPr>
          <p:nvPr/>
        </p:nvSpPr>
        <p:spPr>
          <a:xfrm>
            <a:off x="493200" y="456758"/>
            <a:ext cx="5000230" cy="60508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5372B3"/>
              </a:buClr>
              <a:defRPr/>
            </a:pPr>
            <a:endParaRPr lang="en-US" sz="3000">
              <a:latin typeface="Century Gothic"/>
            </a:endParaRPr>
          </a:p>
          <a:p>
            <a:pPr marL="457200" indent="-457200">
              <a:lnSpc>
                <a:spcPct val="100000"/>
              </a:lnSpc>
              <a:spcBef>
                <a:spcPts val="0"/>
              </a:spcBef>
              <a:buClr>
                <a:srgbClr val="5372B3"/>
              </a:buClr>
              <a:buChar char="•"/>
              <a:defRPr/>
            </a:pPr>
            <a:r>
              <a:rPr lang="en-US" sz="3000">
                <a:latin typeface="Century Gothic"/>
              </a:rPr>
              <a:t>Study how climate, rain, and elevation affect snow cover</a:t>
            </a:r>
          </a:p>
          <a:p>
            <a:pPr marL="457200" indent="-457200">
              <a:lnSpc>
                <a:spcPct val="100000"/>
              </a:lnSpc>
              <a:spcBef>
                <a:spcPts val="0"/>
              </a:spcBef>
              <a:buClr>
                <a:srgbClr val="5372B3"/>
              </a:buClr>
              <a:buChar char="•"/>
              <a:defRPr/>
            </a:pPr>
            <a:endParaRPr lang="en-US" sz="3000">
              <a:latin typeface="Century Gothic"/>
            </a:endParaRPr>
          </a:p>
          <a:p>
            <a:pPr marL="457200" indent="-457200">
              <a:lnSpc>
                <a:spcPct val="100000"/>
              </a:lnSpc>
              <a:spcBef>
                <a:spcPts val="0"/>
              </a:spcBef>
              <a:buClr>
                <a:srgbClr val="5372B3"/>
              </a:buClr>
              <a:buChar char="•"/>
              <a:defRPr/>
            </a:pPr>
            <a:r>
              <a:rPr lang="en-US" sz="3000">
                <a:latin typeface="Century Gothic"/>
              </a:rPr>
              <a:t>Investigate how the geographic regions within the areas affect snow variables </a:t>
            </a:r>
            <a:endParaRPr lang="en-US" sz="3000">
              <a:solidFill>
                <a:srgbClr val="404040"/>
              </a:solidFill>
            </a:endParaRP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latin typeface="Century Gothic"/>
            </a:endParaRPr>
          </a:p>
          <a:p>
            <a:pPr marL="457200" indent="-457200">
              <a:lnSpc>
                <a:spcPct val="100000"/>
              </a:lnSpc>
              <a:spcBef>
                <a:spcPts val="0"/>
              </a:spcBef>
              <a:buClr>
                <a:srgbClr val="5372B3"/>
              </a:buClr>
              <a:buFont typeface="Arial" panose="020B0604020202020204" pitchFamily="34" charset="0"/>
              <a:buChar char="•"/>
              <a:defRPr/>
            </a:pPr>
            <a:r>
              <a:rPr lang="en-US" sz="3000">
                <a:solidFill>
                  <a:srgbClr val="404040"/>
                </a:solidFill>
                <a:latin typeface="Century Gothic"/>
              </a:rPr>
              <a:t>Compare and contrast results between both study areas</a:t>
            </a:r>
            <a:endParaRPr lang="en-US" sz="3000">
              <a:solidFill>
                <a:srgbClr val="404040"/>
              </a:solidFill>
            </a:endParaRP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endParaRPr>
          </a:p>
        </p:txBody>
      </p:sp>
      <p:sp>
        <p:nvSpPr>
          <p:cNvPr id="6" name="TextBox 5">
            <a:extLst>
              <a:ext uri="{FF2B5EF4-FFF2-40B4-BE49-F238E27FC236}">
                <a16:creationId xmlns:a16="http://schemas.microsoft.com/office/drawing/2014/main" id="{D0A0132B-8BB5-9151-D01D-DD3BC888AABF}"/>
              </a:ext>
            </a:extLst>
          </p:cNvPr>
          <p:cNvSpPr txBox="1"/>
          <p:nvPr/>
        </p:nvSpPr>
        <p:spPr>
          <a:xfrm>
            <a:off x="9546566" y="6330465"/>
            <a:ext cx="6140450" cy="307777"/>
          </a:xfrm>
          <a:prstGeom prst="rect">
            <a:avLst/>
          </a:prstGeom>
          <a:noFill/>
        </p:spPr>
        <p:txBody>
          <a:bodyPr wrap="square" lIns="91440" tIns="45720" rIns="91440" bIns="45720" anchor="t">
            <a:spAutoFit/>
          </a:bodyPr>
          <a:lstStyle/>
          <a:p>
            <a:r>
              <a:rPr lang="en-US" sz="1400" b="0" i="0">
                <a:solidFill>
                  <a:schemeClr val="bg1"/>
                </a:solidFill>
                <a:effectLst/>
                <a:latin typeface="Century Gothic"/>
              </a:rPr>
              <a:t> Image Credit: </a:t>
            </a:r>
            <a:r>
              <a:rPr lang="en-US" sz="1400">
                <a:solidFill>
                  <a:schemeClr val="bg1"/>
                </a:solidFill>
                <a:latin typeface="Century Gothic"/>
                <a:cs typeface="Calibri"/>
              </a:rPr>
              <a:t>PowerPoint</a:t>
            </a:r>
            <a:endParaRPr lang="en-US" sz="1400">
              <a:solidFill>
                <a:schemeClr val="bg1"/>
              </a:solidFill>
              <a:ea typeface="+mn-lt"/>
              <a:cs typeface="+mn-lt"/>
            </a:endParaRPr>
          </a:p>
        </p:txBody>
      </p:sp>
    </p:spTree>
    <p:extLst>
      <p:ext uri="{BB962C8B-B14F-4D97-AF65-F5344CB8AC3E}">
        <p14:creationId xmlns:p14="http://schemas.microsoft.com/office/powerpoint/2010/main" val="323295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AC37AFB2-8B12-4596-85FF-123FC5A79B80}"/>
              </a:ext>
            </a:extLst>
          </p:cNvPr>
          <p:cNvSpPr txBox="1">
            <a:spLocks/>
          </p:cNvSpPr>
          <p:nvPr/>
        </p:nvSpPr>
        <p:spPr>
          <a:xfrm>
            <a:off x="684898" y="925887"/>
            <a:ext cx="6025550" cy="61642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Arial" panose="020B0604020202020204" pitchFamily="34" charset="0"/>
              <a:buChar char="•"/>
              <a:defRPr/>
            </a:pPr>
            <a:r>
              <a:rPr lang="en-US" sz="2100">
                <a:latin typeface="Century Gothic"/>
              </a:rPr>
              <a:t>North Carolina - NCEI Fellow</a:t>
            </a:r>
            <a:endParaRPr lang="en-US" sz="2100" b="0" i="0" u="none" strike="noStrike" kern="1200" cap="none" spc="0" normalizeH="0" baseline="0" noProof="0">
              <a:ln>
                <a:noFill/>
              </a:ln>
              <a:effectLst/>
              <a:uLnTx/>
              <a:uFillTx/>
              <a:latin typeface="Century Gothic"/>
            </a:endParaRPr>
          </a:p>
          <a:p>
            <a:pPr marL="1028700" lvl="1" indent="-342900">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Kathryn Caruso</a:t>
            </a:r>
          </a:p>
          <a:p>
            <a:pPr marL="342900" indent="-342900">
              <a:lnSpc>
                <a:spcPct val="100000"/>
              </a:lnSpc>
              <a:spcBef>
                <a:spcPts val="0"/>
              </a:spcBef>
              <a:spcAft>
                <a:spcPts val="600"/>
              </a:spcAft>
              <a:buClr>
                <a:srgbClr val="5372B3"/>
              </a:buClr>
              <a:buChar char="•"/>
              <a:defRPr/>
            </a:pPr>
            <a:r>
              <a:rPr lang="en-US" sz="2100">
                <a:latin typeface="Century Gothic"/>
              </a:rPr>
              <a:t>Science Advisors</a:t>
            </a:r>
            <a:endParaRPr lang="en-US" sz="2100"/>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Dr. Kent Ross, NASA Langley Research Center</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Julian Dann, University of Alaska Fairbanks (UAF)</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Dr. Bob Bolton, UAF International Arctic Research Center</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Ryan Theuer, Airborne Snow Observatories</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Dr. Jessie Cherry, NCEI Alaska Regional Climate Services</a:t>
            </a: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Molly Woloszyn, National Integrated Drought Information System (NIDIS)</a:t>
            </a:r>
            <a:endParaRPr lang="en-US" sz="2100">
              <a:solidFill>
                <a:schemeClr val="tx1">
                  <a:lumMod val="75000"/>
                  <a:lumOff val="25000"/>
                </a:schemeClr>
              </a:solidFill>
            </a:endParaRPr>
          </a:p>
          <a:p>
            <a:pPr>
              <a:lnSpc>
                <a:spcPct val="100000"/>
              </a:lnSpc>
              <a:spcBef>
                <a:spcPts val="0"/>
              </a:spcBef>
              <a:spcAft>
                <a:spcPts val="600"/>
              </a:spcAft>
              <a:buClr>
                <a:srgbClr val="5372B3"/>
              </a:buClr>
              <a:defRPr/>
            </a:pPr>
            <a:endParaRPr lang="en-US" sz="1900">
              <a:solidFill>
                <a:schemeClr val="tx1">
                  <a:lumMod val="75000"/>
                  <a:lumOff val="25000"/>
                </a:schemeClr>
              </a:solidFill>
            </a:endParaRPr>
          </a:p>
          <a:p>
            <a:pPr marL="742950" lvl="1" indent="0">
              <a:lnSpc>
                <a:spcPct val="100000"/>
              </a:lnSpc>
              <a:spcBef>
                <a:spcPts val="0"/>
              </a:spcBef>
              <a:spcAft>
                <a:spcPts val="600"/>
              </a:spcAft>
              <a:buClr>
                <a:srgbClr val="5372B3"/>
              </a:buClr>
              <a:buNone/>
              <a:defRPr/>
            </a:pPr>
            <a:endParaRPr lang="en-US" sz="2000">
              <a:solidFill>
                <a:schemeClr val="tx1">
                  <a:lumMod val="75000"/>
                  <a:lumOff val="25000"/>
                </a:schemeClr>
              </a:solidFill>
            </a:endParaRPr>
          </a:p>
          <a:p>
            <a:pPr marL="1028700" lvl="1" indent="-285750">
              <a:lnSpc>
                <a:spcPct val="100000"/>
              </a:lnSpc>
              <a:spcBef>
                <a:spcPts val="0"/>
              </a:spcBef>
              <a:spcAft>
                <a:spcPts val="600"/>
              </a:spcAft>
              <a:buClr>
                <a:srgbClr val="5372B3"/>
              </a:buClr>
              <a:defRPr/>
            </a:pPr>
            <a:endParaRPr lang="en-US" sz="2000">
              <a:solidFill>
                <a:schemeClr val="tx1">
                  <a:lumMod val="75000"/>
                  <a:lumOff val="25000"/>
                </a:schemeClr>
              </a:solidFill>
            </a:endParaRPr>
          </a:p>
        </p:txBody>
      </p:sp>
      <p:sp>
        <p:nvSpPr>
          <p:cNvPr id="4" name="Text Placeholder 1">
            <a:extLst>
              <a:ext uri="{FF2B5EF4-FFF2-40B4-BE49-F238E27FC236}">
                <a16:creationId xmlns:a16="http://schemas.microsoft.com/office/drawing/2014/main" id="{E49E698D-FF33-F932-D088-15081A2F73D5}"/>
              </a:ext>
            </a:extLst>
          </p:cNvPr>
          <p:cNvSpPr txBox="1">
            <a:spLocks/>
          </p:cNvSpPr>
          <p:nvPr/>
        </p:nvSpPr>
        <p:spPr>
          <a:xfrm>
            <a:off x="6407087" y="925887"/>
            <a:ext cx="5565475" cy="61642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Arial" panose="020B0604020202020204" pitchFamily="34" charset="0"/>
              <a:buChar char="•"/>
              <a:defRPr/>
            </a:pPr>
            <a:r>
              <a:rPr lang="en-US" sz="2100">
                <a:latin typeface="Century Gothic"/>
              </a:rPr>
              <a:t>Partners</a:t>
            </a:r>
            <a:endParaRPr lang="en-US" sz="2100"/>
          </a:p>
          <a:p>
            <a:pPr marL="1028700" lvl="1" indent="-342900">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Dr. Jessica Garron, Alaska Climate Adaptation Science Center </a:t>
            </a:r>
          </a:p>
          <a:p>
            <a:pPr marL="1028700" lvl="1" indent="-342900">
              <a:lnSpc>
                <a:spcPct val="100000"/>
              </a:lnSpc>
              <a:spcBef>
                <a:spcPts val="0"/>
              </a:spcBef>
              <a:spcAft>
                <a:spcPts val="600"/>
              </a:spcAft>
              <a:buClr>
                <a:srgbClr val="5372B3"/>
              </a:buClr>
              <a:defRPr/>
            </a:pPr>
            <a:r>
              <a:rPr lang="en-US" sz="2100">
                <a:solidFill>
                  <a:srgbClr val="404040"/>
                </a:solidFill>
                <a:latin typeface="Century Gothic"/>
              </a:rPr>
              <a:t>Dr. Paul Leonard, US Fish and Wildlife Service Arctic National Wildlife Refuge </a:t>
            </a:r>
            <a:endParaRPr lang="en-US" sz="2100">
              <a:solidFill>
                <a:srgbClr val="000000"/>
              </a:solidFill>
              <a:latin typeface="Century Gothic"/>
            </a:endParaRPr>
          </a:p>
          <a:p>
            <a:pPr marL="342900" indent="-342900">
              <a:lnSpc>
                <a:spcPct val="100000"/>
              </a:lnSpc>
              <a:spcBef>
                <a:spcPts val="0"/>
              </a:spcBef>
              <a:spcAft>
                <a:spcPts val="600"/>
              </a:spcAft>
              <a:buClr>
                <a:srgbClr val="5372B3"/>
              </a:buClr>
              <a:buChar char="•"/>
              <a:defRPr/>
            </a:pPr>
            <a:r>
              <a:rPr lang="en-US" sz="2100">
                <a:latin typeface="Century Gothic"/>
              </a:rPr>
              <a:t>Additional Support</a:t>
            </a:r>
            <a:r>
              <a:rPr lang="en-US" sz="2100">
                <a:solidFill>
                  <a:srgbClr val="236F99"/>
                </a:solidFill>
                <a:latin typeface="Century Gothic"/>
              </a:rPr>
              <a:t> </a:t>
            </a:r>
            <a:r>
              <a:rPr lang="en-US" sz="2100">
                <a:latin typeface="Century Gothic"/>
              </a:rPr>
              <a:t> </a:t>
            </a:r>
            <a:endParaRPr lang="en-US" sz="2100"/>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Brooke Adams, NCEI</a:t>
            </a:r>
            <a:r>
              <a:rPr lang="en-US" sz="2100">
                <a:latin typeface="Century Gothic"/>
              </a:rPr>
              <a:t> </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Ellen Bartow-Gillies, NCEI</a:t>
            </a:r>
            <a:r>
              <a:rPr lang="en-US" sz="2100">
                <a:latin typeface="Century Gothic"/>
              </a:rPr>
              <a:t> </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r>
              <a:rPr lang="en-US" sz="2100">
                <a:solidFill>
                  <a:schemeClr val="tx1">
                    <a:lumMod val="75000"/>
                    <a:lumOff val="25000"/>
                  </a:schemeClr>
                </a:solidFill>
                <a:latin typeface="Century Gothic"/>
              </a:rPr>
              <a:t>Steve Ansari, NCEI/NIDIS</a:t>
            </a:r>
            <a:endParaRPr lang="en-US" sz="2100">
              <a:solidFill>
                <a:schemeClr val="tx1">
                  <a:lumMod val="75000"/>
                  <a:lumOff val="25000"/>
                </a:schemeClr>
              </a:solidFill>
            </a:endParaRPr>
          </a:p>
          <a:p>
            <a:pPr marL="1028700" lvl="1">
              <a:lnSpc>
                <a:spcPct val="100000"/>
              </a:lnSpc>
              <a:spcBef>
                <a:spcPts val="0"/>
              </a:spcBef>
              <a:spcAft>
                <a:spcPts val="600"/>
              </a:spcAft>
              <a:buClr>
                <a:srgbClr val="5372B3"/>
              </a:buClr>
              <a:defRPr/>
            </a:pPr>
            <a:endParaRPr lang="en-US" sz="1900">
              <a:solidFill>
                <a:schemeClr val="tx1">
                  <a:lumMod val="75000"/>
                  <a:lumOff val="25000"/>
                </a:schemeClr>
              </a:solidFill>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D4DBFECD-26AB-8EDB-428F-6832E8412CD9}"/>
              </a:ext>
            </a:extLst>
          </p:cNvPr>
          <p:cNvPicPr>
            <a:picLocks noChangeAspect="1"/>
          </p:cNvPicPr>
          <p:nvPr/>
        </p:nvPicPr>
        <p:blipFill>
          <a:blip r:embed="rId3" cstate="print">
            <a:extLst>
              <a:ext uri="{28A0092B-C50C-407E-A947-70E740481C1C}">
                <a14:useLocalDpi xmlns:a14="http://schemas.microsoft.com/office/drawing/2010/main" val="0"/>
              </a:ext>
            </a:extLst>
          </a:blip>
          <a:srcRect l="13565" r="13565"/>
          <a:stretch/>
        </p:blipFill>
        <p:spPr>
          <a:xfrm>
            <a:off x="-7897" y="10"/>
            <a:ext cx="7313928" cy="6699509"/>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3" name="Freeform 5">
            <a:extLst>
              <a:ext uri="{FF2B5EF4-FFF2-40B4-BE49-F238E27FC236}">
                <a16:creationId xmlns:a16="http://schemas.microsoft.com/office/drawing/2014/main" id="{5B133EA1-2025-79A2-07DF-FA6E9C5B5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8E2EC73E-C831-A97B-2C00-05908DF7F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4EBB27A6-0C44-0C68-55CC-83B0209A2273}"/>
              </a:ext>
            </a:extLst>
          </p:cNvPr>
          <p:cNvSpPr/>
          <p:nvPr/>
        </p:nvSpPr>
        <p:spPr>
          <a:xfrm>
            <a:off x="8476382" y="451323"/>
            <a:ext cx="2548327" cy="1811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FB10D678-94CF-C715-72C1-2162119BB290}"/>
              </a:ext>
            </a:extLst>
          </p:cNvPr>
          <p:cNvSpPr txBox="1">
            <a:spLocks/>
          </p:cNvSpPr>
          <p:nvPr/>
        </p:nvSpPr>
        <p:spPr>
          <a:xfrm>
            <a:off x="6753232" y="354086"/>
            <a:ext cx="5512228" cy="26074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rgbClr val="5372B3"/>
              </a:buClr>
              <a:defRPr/>
            </a:pPr>
            <a:r>
              <a:rPr lang="en-US" sz="3200" b="1">
                <a:latin typeface="Century Gothic"/>
              </a:rPr>
              <a:t>Arctic National Wildlife Refuge </a:t>
            </a:r>
            <a:endParaRPr lang="en-US" sz="2400" b="1"/>
          </a:p>
          <a:p>
            <a:pPr algn="ctr">
              <a:lnSpc>
                <a:spcPct val="100000"/>
              </a:lnSpc>
              <a:spcBef>
                <a:spcPts val="0"/>
              </a:spcBef>
              <a:buClr>
                <a:srgbClr val="5372B3"/>
              </a:buClr>
              <a:defRPr/>
            </a:pPr>
            <a:r>
              <a:rPr lang="en-US" sz="3200" b="1">
                <a:latin typeface="Century Gothic"/>
              </a:rPr>
              <a:t>&amp;</a:t>
            </a:r>
          </a:p>
          <a:p>
            <a:pPr algn="ctr">
              <a:lnSpc>
                <a:spcPct val="100000"/>
              </a:lnSpc>
              <a:spcBef>
                <a:spcPts val="0"/>
              </a:spcBef>
              <a:buClr>
                <a:srgbClr val="5372B3"/>
              </a:buClr>
              <a:defRPr/>
            </a:pPr>
            <a:r>
              <a:rPr lang="en-US" sz="3200" b="1">
                <a:latin typeface="Century Gothic"/>
              </a:rPr>
              <a:t>National Petroleum </a:t>
            </a:r>
            <a:endParaRPr lang="en-US" sz="2400" b="1"/>
          </a:p>
          <a:p>
            <a:pPr algn="ctr">
              <a:lnSpc>
                <a:spcPct val="100000"/>
              </a:lnSpc>
              <a:spcBef>
                <a:spcPts val="0"/>
              </a:spcBef>
              <a:defRPr/>
            </a:pPr>
            <a:r>
              <a:rPr lang="en-US" sz="3200" b="1">
                <a:latin typeface="Century Gothic"/>
              </a:rPr>
              <a:t>Reserve - Alaska</a:t>
            </a:r>
            <a:endParaRPr lang="en-US" sz="2400" b="1"/>
          </a:p>
          <a:p>
            <a:pPr marL="457200" indent="-457200">
              <a:lnSpc>
                <a:spcPct val="100000"/>
              </a:lnSpc>
              <a:spcBef>
                <a:spcPts val="0"/>
              </a:spcBef>
              <a:buClr>
                <a:srgbClr val="5372B3"/>
              </a:buClr>
              <a:buChar char="•"/>
              <a:defRPr/>
            </a:pPr>
            <a:endParaRPr lang="en-US" sz="2400">
              <a:solidFill>
                <a:schemeClr val="tx1">
                  <a:lumMod val="75000"/>
                  <a:lumOff val="25000"/>
                </a:schemeClr>
              </a:solidFill>
            </a:endParaRPr>
          </a:p>
        </p:txBody>
      </p:sp>
      <p:sp>
        <p:nvSpPr>
          <p:cNvPr id="11" name="Text Placeholder 1">
            <a:extLst>
              <a:ext uri="{FF2B5EF4-FFF2-40B4-BE49-F238E27FC236}">
                <a16:creationId xmlns:a16="http://schemas.microsoft.com/office/drawing/2014/main" id="{0F206ABE-30E9-3A18-3D7E-3F1573279DFC}"/>
              </a:ext>
            </a:extLst>
          </p:cNvPr>
          <p:cNvSpPr txBox="1">
            <a:spLocks/>
          </p:cNvSpPr>
          <p:nvPr/>
        </p:nvSpPr>
        <p:spPr>
          <a:xfrm>
            <a:off x="6680258" y="3425109"/>
            <a:ext cx="5507964" cy="54597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rgbClr val="5372B3"/>
              </a:buClr>
              <a:defRPr/>
            </a:pPr>
            <a:r>
              <a:rPr lang="en-US" sz="2800" dirty="0">
                <a:solidFill>
                  <a:srgbClr val="5372B3"/>
                </a:solidFill>
                <a:latin typeface="Century Gothic"/>
              </a:rPr>
              <a:t>Ecological regions:</a:t>
            </a:r>
            <a:endParaRPr lang="en-US" sz="2800" dirty="0">
              <a:solidFill>
                <a:srgbClr val="5372B3"/>
              </a:solidFill>
            </a:endParaRPr>
          </a:p>
          <a:p>
            <a:pPr algn="ctr">
              <a:lnSpc>
                <a:spcPct val="100000"/>
              </a:lnSpc>
              <a:spcBef>
                <a:spcPts val="0"/>
              </a:spcBef>
              <a:defRPr/>
            </a:pPr>
            <a:endParaRPr lang="en-US" sz="1000" dirty="0">
              <a:solidFill>
                <a:srgbClr val="404040"/>
              </a:solidFill>
              <a:latin typeface="Century Gothic"/>
            </a:endParaRPr>
          </a:p>
          <a:p>
            <a:pPr marL="1428750" lvl="1" indent="-514350">
              <a:lnSpc>
                <a:spcPct val="100000"/>
              </a:lnSpc>
              <a:spcBef>
                <a:spcPts val="0"/>
              </a:spcBef>
              <a:buAutoNum type="arabicPeriod"/>
              <a:defRPr/>
            </a:pPr>
            <a:r>
              <a:rPr lang="en-US" sz="2800" dirty="0">
                <a:solidFill>
                  <a:srgbClr val="404040"/>
                </a:solidFill>
                <a:latin typeface="Century Gothic"/>
              </a:rPr>
              <a:t>Beaufort Coastal Plain</a:t>
            </a:r>
            <a:endParaRPr lang="en-US" sz="2800" dirty="0">
              <a:solidFill>
                <a:srgbClr val="404040"/>
              </a:solidFill>
            </a:endParaRPr>
          </a:p>
          <a:p>
            <a:pPr marL="1428750" lvl="1" indent="-514350">
              <a:lnSpc>
                <a:spcPct val="100000"/>
              </a:lnSpc>
              <a:spcBef>
                <a:spcPts val="0"/>
              </a:spcBef>
              <a:buAutoNum type="arabicPeriod"/>
              <a:defRPr/>
            </a:pPr>
            <a:r>
              <a:rPr lang="en-US" sz="2800" dirty="0">
                <a:solidFill>
                  <a:srgbClr val="404040"/>
                </a:solidFill>
                <a:latin typeface="Century Gothic"/>
              </a:rPr>
              <a:t>Brooks Foothills</a:t>
            </a:r>
            <a:endParaRPr lang="en-US" sz="2800" dirty="0">
              <a:solidFill>
                <a:srgbClr val="404040"/>
              </a:solidFill>
            </a:endParaRPr>
          </a:p>
          <a:p>
            <a:pPr marL="1428750" lvl="1" indent="-514350">
              <a:lnSpc>
                <a:spcPct val="100000"/>
              </a:lnSpc>
              <a:spcBef>
                <a:spcPts val="0"/>
              </a:spcBef>
              <a:buAutoNum type="arabicPeriod"/>
              <a:defRPr/>
            </a:pPr>
            <a:r>
              <a:rPr lang="en-US" sz="2800" dirty="0">
                <a:solidFill>
                  <a:srgbClr val="404040"/>
                </a:solidFill>
                <a:latin typeface="Century Gothic"/>
              </a:rPr>
              <a:t>Brooks Range </a:t>
            </a:r>
            <a:endParaRPr lang="en-US" sz="2800" dirty="0">
              <a:solidFill>
                <a:srgbClr val="404040"/>
              </a:solidFill>
            </a:endParaRPr>
          </a:p>
          <a:p>
            <a:pPr marL="1428750" lvl="1" indent="-514350">
              <a:lnSpc>
                <a:spcPct val="100000"/>
              </a:lnSpc>
              <a:spcBef>
                <a:spcPts val="0"/>
              </a:spcBef>
              <a:buAutoNum type="arabicPeriod"/>
              <a:defRPr/>
            </a:pPr>
            <a:r>
              <a:rPr lang="en-US" sz="2800" dirty="0">
                <a:solidFill>
                  <a:srgbClr val="404040"/>
                </a:solidFill>
                <a:latin typeface="Century Gothic"/>
              </a:rPr>
              <a:t>Davidson Mountains</a:t>
            </a:r>
            <a:endParaRPr lang="en-US" sz="2800" dirty="0">
              <a:solidFill>
                <a:srgbClr val="404040"/>
              </a:solidFill>
            </a:endParaRPr>
          </a:p>
          <a:p>
            <a:pPr marL="514350" indent="-514350">
              <a:lnSpc>
                <a:spcPct val="100000"/>
              </a:lnSpc>
              <a:spcBef>
                <a:spcPts val="0"/>
              </a:spcBef>
              <a:buClr>
                <a:srgbClr val="5372B3"/>
              </a:buClr>
              <a:buAutoNum type="arabicPeriod"/>
              <a:defRPr/>
            </a:pPr>
            <a:endParaRPr lang="en-US" sz="2800" dirty="0">
              <a:solidFill>
                <a:srgbClr val="404040"/>
              </a:solidFill>
            </a:endParaRPr>
          </a:p>
          <a:p>
            <a:pPr marL="457200" indent="-457200">
              <a:lnSpc>
                <a:spcPct val="100000"/>
              </a:lnSpc>
              <a:spcBef>
                <a:spcPts val="0"/>
              </a:spcBef>
              <a:buClr>
                <a:srgbClr val="5372B3"/>
              </a:buClr>
              <a:buChar char="•"/>
              <a:defRPr/>
            </a:pPr>
            <a:endParaRPr lang="en-US" sz="2800" dirty="0">
              <a:solidFill>
                <a:srgbClr val="404040"/>
              </a:solidFill>
            </a:endParaRPr>
          </a:p>
        </p:txBody>
      </p:sp>
      <p:sp>
        <p:nvSpPr>
          <p:cNvPr id="10" name="TextBox 9">
            <a:extLst>
              <a:ext uri="{FF2B5EF4-FFF2-40B4-BE49-F238E27FC236}">
                <a16:creationId xmlns:a16="http://schemas.microsoft.com/office/drawing/2014/main" id="{75CF8116-7CB9-4860-9944-D22009D57FE5}"/>
              </a:ext>
            </a:extLst>
          </p:cNvPr>
          <p:cNvSpPr txBox="1"/>
          <p:nvPr/>
        </p:nvSpPr>
        <p:spPr>
          <a:xfrm>
            <a:off x="3057525" y="4260334"/>
            <a:ext cx="614045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2" name="TextBox 11">
            <a:extLst>
              <a:ext uri="{FF2B5EF4-FFF2-40B4-BE49-F238E27FC236}">
                <a16:creationId xmlns:a16="http://schemas.microsoft.com/office/drawing/2014/main" id="{CE96BD33-50B8-40DD-A5E4-03321CC4CE1B}"/>
              </a:ext>
            </a:extLst>
          </p:cNvPr>
          <p:cNvSpPr txBox="1"/>
          <p:nvPr/>
        </p:nvSpPr>
        <p:spPr>
          <a:xfrm>
            <a:off x="0" y="6437909"/>
            <a:ext cx="6140450" cy="261610"/>
          </a:xfrm>
          <a:prstGeom prst="rect">
            <a:avLst/>
          </a:prstGeom>
          <a:noFill/>
        </p:spPr>
        <p:txBody>
          <a:bodyPr wrap="square">
            <a:spAutoFit/>
          </a:bodyPr>
          <a:lstStyle/>
          <a:p>
            <a:r>
              <a:rPr lang="en-US" sz="1100" b="0" i="0">
                <a:solidFill>
                  <a:schemeClr val="bg1"/>
                </a:solidFill>
                <a:effectLst/>
                <a:latin typeface="Century Gothic" panose="020B0502020202020204" pitchFamily="34" charset="0"/>
              </a:rPr>
              <a:t> Image Credit: Lisa Hupp (USFWS)</a:t>
            </a:r>
            <a:endParaRPr lang="en-US" sz="11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4530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Community Concerns</a:t>
            </a:r>
            <a:endParaRPr lang="en-US" sz="3200" b="1">
              <a:solidFill>
                <a:srgbClr val="5372B3"/>
              </a:solidFill>
              <a:latin typeface="Century Gothic" panose="020B0502020202020204" pitchFamily="34" charset="0"/>
            </a:endParaRPr>
          </a:p>
        </p:txBody>
      </p:sp>
      <p:grpSp>
        <p:nvGrpSpPr>
          <p:cNvPr id="51" name="Group 50">
            <a:extLst>
              <a:ext uri="{FF2B5EF4-FFF2-40B4-BE49-F238E27FC236}">
                <a16:creationId xmlns:a16="http://schemas.microsoft.com/office/drawing/2014/main" id="{84ED400A-C467-1E01-ED55-F0397A91AD5E}"/>
              </a:ext>
            </a:extLst>
          </p:cNvPr>
          <p:cNvGrpSpPr/>
          <p:nvPr/>
        </p:nvGrpSpPr>
        <p:grpSpPr>
          <a:xfrm>
            <a:off x="606221" y="1232137"/>
            <a:ext cx="10731907" cy="4399470"/>
            <a:chOff x="606221" y="1361533"/>
            <a:chExt cx="10731907" cy="4399470"/>
          </a:xfrm>
        </p:grpSpPr>
        <p:sp>
          <p:nvSpPr>
            <p:cNvPr id="29" name="Oval 28">
              <a:extLst>
                <a:ext uri="{FF2B5EF4-FFF2-40B4-BE49-F238E27FC236}">
                  <a16:creationId xmlns:a16="http://schemas.microsoft.com/office/drawing/2014/main" id="{498769D5-D902-5389-1F30-3AF754908771}"/>
                </a:ext>
              </a:extLst>
            </p:cNvPr>
            <p:cNvSpPr/>
            <p:nvPr/>
          </p:nvSpPr>
          <p:spPr>
            <a:xfrm>
              <a:off x="6947139" y="1361536"/>
              <a:ext cx="1538376" cy="1552751"/>
            </a:xfrm>
            <a:prstGeom prst="ellipse">
              <a:avLst/>
            </a:prstGeom>
            <a:solidFill>
              <a:schemeClr val="accent6">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010784-0DF1-939C-640A-1A5811D3D136}"/>
                </a:ext>
              </a:extLst>
            </p:cNvPr>
            <p:cNvSpPr/>
            <p:nvPr/>
          </p:nvSpPr>
          <p:spPr>
            <a:xfrm>
              <a:off x="3611589" y="1361533"/>
              <a:ext cx="1538376" cy="1552751"/>
            </a:xfrm>
            <a:prstGeom prst="ellipse">
              <a:avLst/>
            </a:prstGeom>
            <a:solidFill>
              <a:schemeClr val="accent2">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8" descr="Oil Rig outline">
              <a:extLst>
                <a:ext uri="{FF2B5EF4-FFF2-40B4-BE49-F238E27FC236}">
                  <a16:creationId xmlns:a16="http://schemas.microsoft.com/office/drawing/2014/main" id="{6E065187-2B51-0D68-E829-05679B08AA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7549" y="1394883"/>
              <a:ext cx="1327151" cy="1348317"/>
            </a:xfrm>
            <a:prstGeom prst="rect">
              <a:avLst/>
            </a:prstGeom>
          </p:spPr>
        </p:pic>
        <p:cxnSp>
          <p:nvCxnSpPr>
            <p:cNvPr id="32" name="Straight Connector 31">
              <a:extLst>
                <a:ext uri="{FF2B5EF4-FFF2-40B4-BE49-F238E27FC236}">
                  <a16:creationId xmlns:a16="http://schemas.microsoft.com/office/drawing/2014/main" id="{FFB345B0-7F79-8D60-E821-BBE21E2D6EAD}"/>
                </a:ext>
              </a:extLst>
            </p:cNvPr>
            <p:cNvCxnSpPr>
              <a:cxnSpLocks/>
            </p:cNvCxnSpPr>
            <p:nvPr/>
          </p:nvCxnSpPr>
          <p:spPr>
            <a:xfrm>
              <a:off x="4922603" y="2647052"/>
              <a:ext cx="402370" cy="373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CBA2D3-7320-54AD-FEB3-96A46A6C26C1}"/>
                </a:ext>
              </a:extLst>
            </p:cNvPr>
            <p:cNvCxnSpPr>
              <a:cxnSpLocks/>
            </p:cNvCxnSpPr>
            <p:nvPr/>
          </p:nvCxnSpPr>
          <p:spPr>
            <a:xfrm flipH="1">
              <a:off x="6743690" y="2668004"/>
              <a:ext cx="391056" cy="352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AB8164-1CD0-192B-BC32-47FB6A754AA2}"/>
                </a:ext>
              </a:extLst>
            </p:cNvPr>
            <p:cNvCxnSpPr>
              <a:cxnSpLocks/>
            </p:cNvCxnSpPr>
            <p:nvPr/>
          </p:nvCxnSpPr>
          <p:spPr>
            <a:xfrm flipV="1">
              <a:off x="4922603" y="3916529"/>
              <a:ext cx="376366" cy="479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43EE14-C93F-D96B-57C0-F0B0CB8146C3}"/>
                </a:ext>
              </a:extLst>
            </p:cNvPr>
            <p:cNvCxnSpPr>
              <a:cxnSpLocks/>
            </p:cNvCxnSpPr>
            <p:nvPr/>
          </p:nvCxnSpPr>
          <p:spPr>
            <a:xfrm>
              <a:off x="6807467" y="3915918"/>
              <a:ext cx="371578" cy="509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87DD62A-DD74-20E5-4403-F1B2CA2A49A6}"/>
                </a:ext>
              </a:extLst>
            </p:cNvPr>
            <p:cNvSpPr txBox="1"/>
            <p:nvPr/>
          </p:nvSpPr>
          <p:spPr>
            <a:xfrm>
              <a:off x="606221" y="1586503"/>
              <a:ext cx="2813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rgbClr val="002060"/>
                  </a:solidFill>
                  <a:latin typeface="Century Gothic"/>
                  <a:cs typeface="Calibri"/>
                </a:rPr>
                <a:t>Snow Cover Loss</a:t>
              </a:r>
            </a:p>
          </p:txBody>
        </p:sp>
        <p:sp>
          <p:nvSpPr>
            <p:cNvPr id="37" name="TextBox 36">
              <a:extLst>
                <a:ext uri="{FF2B5EF4-FFF2-40B4-BE49-F238E27FC236}">
                  <a16:creationId xmlns:a16="http://schemas.microsoft.com/office/drawing/2014/main" id="{12F885B6-F8FC-4AB1-AE1D-986DAE298F35}"/>
                </a:ext>
              </a:extLst>
            </p:cNvPr>
            <p:cNvSpPr txBox="1"/>
            <p:nvPr/>
          </p:nvSpPr>
          <p:spPr>
            <a:xfrm>
              <a:off x="985171" y="4589145"/>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rgbClr val="002060"/>
                  </a:solidFill>
                  <a:latin typeface="Century Gothic"/>
                  <a:cs typeface="Calibri"/>
                </a:rPr>
                <a:t>Indigenous Peoples</a:t>
              </a:r>
              <a:endParaRPr lang="en-US"/>
            </a:p>
          </p:txBody>
        </p:sp>
        <p:sp>
          <p:nvSpPr>
            <p:cNvPr id="38" name="TextBox 37">
              <a:extLst>
                <a:ext uri="{FF2B5EF4-FFF2-40B4-BE49-F238E27FC236}">
                  <a16:creationId xmlns:a16="http://schemas.microsoft.com/office/drawing/2014/main" id="{6FE151F6-019F-96D2-45FB-5550DFC7A9C2}"/>
                </a:ext>
              </a:extLst>
            </p:cNvPr>
            <p:cNvSpPr txBox="1"/>
            <p:nvPr/>
          </p:nvSpPr>
          <p:spPr>
            <a:xfrm>
              <a:off x="8630844" y="1586502"/>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2060"/>
                  </a:solidFill>
                  <a:latin typeface="Century Gothic"/>
                  <a:ea typeface="+mn-lt"/>
                  <a:cs typeface="+mn-lt"/>
                </a:rPr>
                <a:t>Oil Exploration </a:t>
              </a:r>
              <a:endParaRPr lang="en-US" sz="2800" b="1">
                <a:solidFill>
                  <a:srgbClr val="002060"/>
                </a:solidFill>
                <a:latin typeface="Century Gothic"/>
                <a:cs typeface="Calibri"/>
              </a:endParaRPr>
            </a:p>
          </p:txBody>
        </p:sp>
        <p:sp>
          <p:nvSpPr>
            <p:cNvPr id="39" name="TextBox 38">
              <a:extLst>
                <a:ext uri="{FF2B5EF4-FFF2-40B4-BE49-F238E27FC236}">
                  <a16:creationId xmlns:a16="http://schemas.microsoft.com/office/drawing/2014/main" id="{A44CE754-E854-08E6-6784-D3F36DB5F86A}"/>
                </a:ext>
              </a:extLst>
            </p:cNvPr>
            <p:cNvSpPr txBox="1"/>
            <p:nvPr/>
          </p:nvSpPr>
          <p:spPr>
            <a:xfrm>
              <a:off x="8635019" y="4625430"/>
              <a:ext cx="27031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2060"/>
                  </a:solidFill>
                  <a:latin typeface="Century Gothic"/>
                  <a:ea typeface="+mn-lt"/>
                  <a:cs typeface="+mn-lt"/>
                </a:rPr>
                <a:t>Biodiversity Loss </a:t>
              </a:r>
              <a:endParaRPr lang="en-US" sz="2800" b="1">
                <a:solidFill>
                  <a:srgbClr val="002060"/>
                </a:solidFill>
                <a:latin typeface="Century Gothic"/>
                <a:cs typeface="Calibri"/>
              </a:endParaRPr>
            </a:p>
          </p:txBody>
        </p:sp>
        <p:sp>
          <p:nvSpPr>
            <p:cNvPr id="40" name="Oval 39">
              <a:extLst>
                <a:ext uri="{FF2B5EF4-FFF2-40B4-BE49-F238E27FC236}">
                  <a16:creationId xmlns:a16="http://schemas.microsoft.com/office/drawing/2014/main" id="{31A51834-6BFC-6248-5930-4AAE081086EE}"/>
                </a:ext>
              </a:extLst>
            </p:cNvPr>
            <p:cNvSpPr/>
            <p:nvPr/>
          </p:nvSpPr>
          <p:spPr>
            <a:xfrm>
              <a:off x="6947138" y="4208252"/>
              <a:ext cx="1538376" cy="1552751"/>
            </a:xfrm>
            <a:prstGeom prst="ellipse">
              <a:avLst/>
            </a:prstGeom>
            <a:solidFill>
              <a:schemeClr val="accent1">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89B4EF2-0A98-E6DE-0D90-7F4EC566D5E4}"/>
                </a:ext>
              </a:extLst>
            </p:cNvPr>
            <p:cNvSpPr/>
            <p:nvPr/>
          </p:nvSpPr>
          <p:spPr>
            <a:xfrm>
              <a:off x="3611590" y="4208251"/>
              <a:ext cx="1538376" cy="1552751"/>
            </a:xfrm>
            <a:prstGeom prst="ellipse">
              <a:avLst/>
            </a:prstGeom>
            <a:solidFill>
              <a:schemeClr val="accent4">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 descr="Dim (Smaller Sun) outline">
              <a:extLst>
                <a:ext uri="{FF2B5EF4-FFF2-40B4-BE49-F238E27FC236}">
                  <a16:creationId xmlns:a16="http://schemas.microsoft.com/office/drawing/2014/main" id="{5F1C5205-2F70-9062-139F-72D20E836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3298" y="4178300"/>
              <a:ext cx="649817" cy="660400"/>
            </a:xfrm>
            <a:prstGeom prst="rect">
              <a:avLst/>
            </a:prstGeom>
          </p:spPr>
        </p:pic>
        <p:pic>
          <p:nvPicPr>
            <p:cNvPr id="43" name="Graphic 18" descr="Forest scene outline">
              <a:extLst>
                <a:ext uri="{FF2B5EF4-FFF2-40B4-BE49-F238E27FC236}">
                  <a16:creationId xmlns:a16="http://schemas.microsoft.com/office/drawing/2014/main" id="{B2C334AD-30D2-26B1-B98F-FA5EB20BC4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6214" y="4591050"/>
              <a:ext cx="903819" cy="988485"/>
            </a:xfrm>
            <a:prstGeom prst="rect">
              <a:avLst/>
            </a:prstGeom>
          </p:spPr>
        </p:pic>
        <p:pic>
          <p:nvPicPr>
            <p:cNvPr id="44" name="Graphic 19" descr="Eagle outline">
              <a:extLst>
                <a:ext uri="{FF2B5EF4-FFF2-40B4-BE49-F238E27FC236}">
                  <a16:creationId xmlns:a16="http://schemas.microsoft.com/office/drawing/2014/main" id="{4A6AC4C9-24A0-6434-7C29-E51899DCEF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5799" y="4569883"/>
              <a:ext cx="512234" cy="512234"/>
            </a:xfrm>
            <a:prstGeom prst="rect">
              <a:avLst/>
            </a:prstGeom>
          </p:spPr>
        </p:pic>
        <p:pic>
          <p:nvPicPr>
            <p:cNvPr id="45" name="Graphic 27" descr="Earth globe: Americas with solid fill">
              <a:extLst>
                <a:ext uri="{FF2B5EF4-FFF2-40B4-BE49-F238E27FC236}">
                  <a16:creationId xmlns:a16="http://schemas.microsoft.com/office/drawing/2014/main" id="{3F630F0B-EBFB-50A1-87FA-B16593E39C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9882" y="2978876"/>
              <a:ext cx="596109" cy="567355"/>
            </a:xfrm>
            <a:prstGeom prst="rect">
              <a:avLst/>
            </a:prstGeom>
          </p:spPr>
        </p:pic>
        <p:pic>
          <p:nvPicPr>
            <p:cNvPr id="46" name="Graphic 34" descr="Laptop with solid fill">
              <a:extLst>
                <a:ext uri="{FF2B5EF4-FFF2-40B4-BE49-F238E27FC236}">
                  <a16:creationId xmlns:a16="http://schemas.microsoft.com/office/drawing/2014/main" id="{C315F916-86B1-0D99-511D-0D188F8F87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1215" y="2454216"/>
              <a:ext cx="1848928" cy="1820173"/>
            </a:xfrm>
            <a:prstGeom prst="rect">
              <a:avLst/>
            </a:prstGeom>
          </p:spPr>
        </p:pic>
        <p:sp>
          <p:nvSpPr>
            <p:cNvPr id="47" name="TextBox 46">
              <a:extLst>
                <a:ext uri="{FF2B5EF4-FFF2-40B4-BE49-F238E27FC236}">
                  <a16:creationId xmlns:a16="http://schemas.microsoft.com/office/drawing/2014/main" id="{1621727C-EF69-0AC2-CE3E-081C97006340}"/>
                </a:ext>
              </a:extLst>
            </p:cNvPr>
            <p:cNvSpPr txBox="1"/>
            <p:nvPr/>
          </p:nvSpPr>
          <p:spPr>
            <a:xfrm>
              <a:off x="5066973" y="3897486"/>
              <a:ext cx="17769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rgbClr val="002060"/>
                  </a:solidFill>
                  <a:latin typeface="Century Gothic"/>
                  <a:ea typeface="+mn-lt"/>
                  <a:cs typeface="+mn-lt"/>
                </a:rPr>
                <a:t>Limited Data</a:t>
              </a:r>
              <a:endParaRPr lang="en-US" b="1">
                <a:solidFill>
                  <a:srgbClr val="002060"/>
                </a:solidFill>
                <a:latin typeface="Century Gothic"/>
                <a:cs typeface="Calibri"/>
              </a:endParaRPr>
            </a:p>
          </p:txBody>
        </p:sp>
        <p:pic>
          <p:nvPicPr>
            <p:cNvPr id="48" name="Graphic 8" descr="Family with two children outline">
              <a:extLst>
                <a:ext uri="{FF2B5EF4-FFF2-40B4-BE49-F238E27FC236}">
                  <a16:creationId xmlns:a16="http://schemas.microsoft.com/office/drawing/2014/main" id="{5F87AE7A-81CF-6195-B977-5F71B390D3A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2235" y="4265763"/>
              <a:ext cx="1331343" cy="1288211"/>
            </a:xfrm>
            <a:prstGeom prst="rect">
              <a:avLst/>
            </a:prstGeom>
          </p:spPr>
        </p:pic>
        <p:pic>
          <p:nvPicPr>
            <p:cNvPr id="49" name="Graphic 9" descr="Snow outline">
              <a:extLst>
                <a:ext uri="{FF2B5EF4-FFF2-40B4-BE49-F238E27FC236}">
                  <a16:creationId xmlns:a16="http://schemas.microsoft.com/office/drawing/2014/main" id="{6726B814-9DB5-93D5-088B-3CC94657C17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10951" y="1490931"/>
              <a:ext cx="1216323" cy="1158814"/>
            </a:xfrm>
            <a:prstGeom prst="rect">
              <a:avLst/>
            </a:prstGeom>
          </p:spPr>
        </p:pic>
        <p:pic>
          <p:nvPicPr>
            <p:cNvPr id="50" name="Graphic 11" descr="Thermometer outline">
              <a:extLst>
                <a:ext uri="{FF2B5EF4-FFF2-40B4-BE49-F238E27FC236}">
                  <a16:creationId xmlns:a16="http://schemas.microsoft.com/office/drawing/2014/main" id="{9C4AA4D6-8178-2B40-8820-D1A5A8380EE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29818" y="1605951"/>
              <a:ext cx="1101305" cy="1043796"/>
            </a:xfrm>
            <a:prstGeom prst="rect">
              <a:avLst/>
            </a:prstGeom>
          </p:spPr>
        </p:pic>
      </p:grpSp>
    </p:spTree>
    <p:extLst>
      <p:ext uri="{BB962C8B-B14F-4D97-AF65-F5344CB8AC3E}">
        <p14:creationId xmlns:p14="http://schemas.microsoft.com/office/powerpoint/2010/main" val="307607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D4DBFECD-26AB-8EDB-428F-6832E8412CD9}"/>
              </a:ext>
            </a:extLst>
          </p:cNvPr>
          <p:cNvPicPr>
            <a:picLocks noChangeAspect="1"/>
          </p:cNvPicPr>
          <p:nvPr/>
        </p:nvPicPr>
        <p:blipFill rotWithShape="1">
          <a:blip r:embed="rId3"/>
          <a:srcRect l="13610" r="13610"/>
          <a:stretch/>
        </p:blipFill>
        <p:spPr>
          <a:xfrm>
            <a:off x="-7897" y="10"/>
            <a:ext cx="7313928" cy="6699509"/>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3" name="Freeform 5">
            <a:extLst>
              <a:ext uri="{FF2B5EF4-FFF2-40B4-BE49-F238E27FC236}">
                <a16:creationId xmlns:a16="http://schemas.microsoft.com/office/drawing/2014/main" id="{5B133EA1-2025-79A2-07DF-FA6E9C5B5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8E2EC73E-C831-A97B-2C00-05908DF7F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4EBB27A6-0C44-0C68-55CC-83B0209A2273}"/>
              </a:ext>
            </a:extLst>
          </p:cNvPr>
          <p:cNvSpPr/>
          <p:nvPr/>
        </p:nvSpPr>
        <p:spPr>
          <a:xfrm>
            <a:off x="8476382" y="451323"/>
            <a:ext cx="2548327" cy="1811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CF8116-7CB9-4860-9944-D22009D57FE5}"/>
              </a:ext>
            </a:extLst>
          </p:cNvPr>
          <p:cNvSpPr txBox="1"/>
          <p:nvPr/>
        </p:nvSpPr>
        <p:spPr>
          <a:xfrm>
            <a:off x="3057525" y="4260334"/>
            <a:ext cx="614045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2" name="TextBox 11">
            <a:extLst>
              <a:ext uri="{FF2B5EF4-FFF2-40B4-BE49-F238E27FC236}">
                <a16:creationId xmlns:a16="http://schemas.microsoft.com/office/drawing/2014/main" id="{CE96BD33-50B8-40DD-A5E4-03321CC4CE1B}"/>
              </a:ext>
            </a:extLst>
          </p:cNvPr>
          <p:cNvSpPr txBox="1"/>
          <p:nvPr/>
        </p:nvSpPr>
        <p:spPr>
          <a:xfrm>
            <a:off x="0" y="6330187"/>
            <a:ext cx="6140450" cy="307777"/>
          </a:xfrm>
          <a:prstGeom prst="rect">
            <a:avLst/>
          </a:prstGeom>
          <a:noFill/>
        </p:spPr>
        <p:txBody>
          <a:bodyPr wrap="square" lIns="91440" tIns="45720" rIns="91440" bIns="45720" anchor="t">
            <a:spAutoFit/>
          </a:bodyPr>
          <a:lstStyle/>
          <a:p>
            <a:r>
              <a:rPr lang="en-US" sz="1400" b="0" i="0">
                <a:solidFill>
                  <a:schemeClr val="bg1"/>
                </a:solidFill>
                <a:effectLst/>
                <a:latin typeface="Century Gothic"/>
              </a:rPr>
              <a:t> Image Credit: </a:t>
            </a:r>
            <a:r>
              <a:rPr lang="en-US" sz="1400">
                <a:solidFill>
                  <a:schemeClr val="bg1"/>
                </a:solidFill>
                <a:latin typeface="Century Gothic"/>
                <a:cs typeface="Calibri"/>
              </a:rPr>
              <a:t>Pix4free</a:t>
            </a:r>
            <a:endParaRPr lang="en-US" sz="1400">
              <a:solidFill>
                <a:schemeClr val="bg1"/>
              </a:solidFill>
              <a:ea typeface="+mn-lt"/>
              <a:cs typeface="+mn-lt"/>
            </a:endParaRPr>
          </a:p>
        </p:txBody>
      </p:sp>
      <p:sp>
        <p:nvSpPr>
          <p:cNvPr id="6" name="Title 1">
            <a:extLst>
              <a:ext uri="{FF2B5EF4-FFF2-40B4-BE49-F238E27FC236}">
                <a16:creationId xmlns:a16="http://schemas.microsoft.com/office/drawing/2014/main" id="{1ACCAACE-3239-2EC1-E152-745EDCBCF346}"/>
              </a:ext>
            </a:extLst>
          </p:cNvPr>
          <p:cNvSpPr txBox="1">
            <a:spLocks/>
          </p:cNvSpPr>
          <p:nvPr/>
        </p:nvSpPr>
        <p:spPr>
          <a:xfrm>
            <a:off x="9622367" y="342900"/>
            <a:ext cx="2234572" cy="57432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a:rPr>
              <a:t>Partners</a:t>
            </a:r>
            <a:endParaRPr lang="en-US" sz="4000" b="1">
              <a:solidFill>
                <a:srgbClr val="5372B3"/>
              </a:solidFill>
              <a:latin typeface="Century Gothic" panose="020B0502020202020204" pitchFamily="34" charset="0"/>
            </a:endParaRPr>
          </a:p>
        </p:txBody>
      </p:sp>
      <p:sp>
        <p:nvSpPr>
          <p:cNvPr id="14" name="Text Placeholder 1">
            <a:extLst>
              <a:ext uri="{FF2B5EF4-FFF2-40B4-BE49-F238E27FC236}">
                <a16:creationId xmlns:a16="http://schemas.microsoft.com/office/drawing/2014/main" id="{807870F8-C6BF-D67A-235D-8EC633CFC2EF}"/>
              </a:ext>
            </a:extLst>
          </p:cNvPr>
          <p:cNvSpPr txBox="1">
            <a:spLocks/>
          </p:cNvSpPr>
          <p:nvPr/>
        </p:nvSpPr>
        <p:spPr>
          <a:xfrm>
            <a:off x="7221804" y="1520682"/>
            <a:ext cx="5100872" cy="38511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5372B3"/>
              </a:buClr>
              <a:buChar char="•"/>
              <a:defRPr/>
            </a:pPr>
            <a:r>
              <a:rPr lang="en-US" sz="3000">
                <a:solidFill>
                  <a:srgbClr val="404040"/>
                </a:solidFill>
                <a:latin typeface="Century Gothic"/>
              </a:rPr>
              <a:t>US</a:t>
            </a:r>
            <a:r>
              <a:rPr lang="en-US" sz="3000">
                <a:latin typeface="Century Gothic"/>
              </a:rPr>
              <a:t> Fish and Wildlife Service, Arctic National Wildlife Refuge </a:t>
            </a: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latin typeface="Century Gothic"/>
            </a:endParaRPr>
          </a:p>
          <a:p>
            <a:pPr marL="457200" indent="-457200">
              <a:lnSpc>
                <a:spcPct val="100000"/>
              </a:lnSpc>
              <a:spcBef>
                <a:spcPts val="0"/>
              </a:spcBef>
              <a:buClr>
                <a:srgbClr val="5372B3"/>
              </a:buClr>
              <a:buFont typeface="Arial" panose="020B0604020202020204" pitchFamily="34" charset="0"/>
              <a:buChar char="•"/>
              <a:defRPr/>
            </a:pPr>
            <a:endParaRPr lang="en-US" sz="3000">
              <a:solidFill>
                <a:srgbClr val="404040"/>
              </a:solidFill>
              <a:latin typeface="Century Gothic"/>
            </a:endParaRPr>
          </a:p>
          <a:p>
            <a:pPr marL="457200" indent="-457200">
              <a:lnSpc>
                <a:spcPct val="100000"/>
              </a:lnSpc>
              <a:spcBef>
                <a:spcPts val="0"/>
              </a:spcBef>
              <a:buClr>
                <a:srgbClr val="5372B3"/>
              </a:buClr>
              <a:buFont typeface="Arial,Sans-Serif" panose="020B0604020202020204" pitchFamily="34" charset="0"/>
              <a:buChar char="•"/>
              <a:defRPr/>
            </a:pPr>
            <a:r>
              <a:rPr lang="en-US" sz="3000">
                <a:solidFill>
                  <a:srgbClr val="3F3F3F"/>
                </a:solidFill>
                <a:latin typeface="Century Gothic"/>
              </a:rPr>
              <a:t>Alaska Climate Adaptation Science Center (CASC)</a:t>
            </a:r>
            <a:endParaRPr lang="en-US" sz="3000">
              <a:latin typeface="Century Gothic"/>
            </a:endParaRPr>
          </a:p>
          <a:p>
            <a:pPr marL="457200" indent="-457200">
              <a:lnSpc>
                <a:spcPct val="100000"/>
              </a:lnSpc>
              <a:spcBef>
                <a:spcPts val="0"/>
              </a:spcBef>
              <a:buClr>
                <a:srgbClr val="5372B3"/>
              </a:buClr>
              <a:buChar char="•"/>
              <a:defRPr/>
            </a:pPr>
            <a:endParaRPr lang="en-US" sz="3000">
              <a:solidFill>
                <a:srgbClr val="404040"/>
              </a:solidFill>
            </a:endParaRPr>
          </a:p>
          <a:p>
            <a:pPr marL="457200" indent="-457200">
              <a:lnSpc>
                <a:spcPct val="100000"/>
              </a:lnSpc>
              <a:spcBef>
                <a:spcPts val="0"/>
              </a:spcBef>
              <a:buClr>
                <a:srgbClr val="5372B3"/>
              </a:buClr>
              <a:buChar char="•"/>
              <a:defRPr/>
            </a:pPr>
            <a:endParaRPr lang="en-US" sz="3000">
              <a:solidFill>
                <a:srgbClr val="404040"/>
              </a:solidFill>
            </a:endParaRPr>
          </a:p>
        </p:txBody>
      </p:sp>
    </p:spTree>
    <p:extLst>
      <p:ext uri="{BB962C8B-B14F-4D97-AF65-F5344CB8AC3E}">
        <p14:creationId xmlns:p14="http://schemas.microsoft.com/office/powerpoint/2010/main" val="3692066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Objectives</a:t>
            </a:r>
            <a:endParaRPr lang="en-US" sz="3200" b="1">
              <a:solidFill>
                <a:srgbClr val="5372B3"/>
              </a:solidFill>
              <a:latin typeface="Century Gothic" panose="020B0502020202020204" pitchFamily="34" charset="0"/>
            </a:endParaRPr>
          </a:p>
        </p:txBody>
      </p:sp>
      <p:sp>
        <p:nvSpPr>
          <p:cNvPr id="5" name="TextBox 4">
            <a:extLst>
              <a:ext uri="{FF2B5EF4-FFF2-40B4-BE49-F238E27FC236}">
                <a16:creationId xmlns:a16="http://schemas.microsoft.com/office/drawing/2014/main" id="{560E4142-518E-EBC1-BD6C-F6215BAE9F75}"/>
              </a:ext>
            </a:extLst>
          </p:cNvPr>
          <p:cNvSpPr txBox="1"/>
          <p:nvPr/>
        </p:nvSpPr>
        <p:spPr>
          <a:xfrm>
            <a:off x="13970000" y="1121833"/>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2711BC01-95E3-089C-4853-854E7A939793}"/>
              </a:ext>
            </a:extLst>
          </p:cNvPr>
          <p:cNvSpPr txBox="1"/>
          <p:nvPr/>
        </p:nvSpPr>
        <p:spPr>
          <a:xfrm>
            <a:off x="13864166" y="1079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1" name="Text Placeholder 1">
            <a:extLst>
              <a:ext uri="{FF2B5EF4-FFF2-40B4-BE49-F238E27FC236}">
                <a16:creationId xmlns:a16="http://schemas.microsoft.com/office/drawing/2014/main" id="{FE693051-AA39-10E3-0D3B-1E9E93A3D8CD}"/>
              </a:ext>
            </a:extLst>
          </p:cNvPr>
          <p:cNvSpPr txBox="1">
            <a:spLocks/>
          </p:cNvSpPr>
          <p:nvPr/>
        </p:nvSpPr>
        <p:spPr>
          <a:xfrm>
            <a:off x="269535" y="1069660"/>
            <a:ext cx="8972908" cy="54454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5372B3"/>
              </a:buClr>
              <a:defRPr/>
            </a:pPr>
            <a:endParaRPr lang="en-US" sz="3000">
              <a:solidFill>
                <a:schemeClr val="tx1">
                  <a:lumMod val="75000"/>
                  <a:lumOff val="25000"/>
                </a:schemeClr>
              </a:solidFill>
            </a:endParaRPr>
          </a:p>
          <a:p>
            <a:pPr marL="1028700" lvl="1" indent="-342900">
              <a:lnSpc>
                <a:spcPct val="100000"/>
              </a:lnSpc>
              <a:spcBef>
                <a:spcPts val="0"/>
              </a:spcBef>
              <a:buClr>
                <a:srgbClr val="5372B3"/>
              </a:buClr>
              <a:defRPr/>
            </a:pPr>
            <a:endParaRPr lang="en-US" sz="3000"/>
          </a:p>
          <a:p>
            <a:pPr lvl="1">
              <a:lnSpc>
                <a:spcPct val="100000"/>
              </a:lnSpc>
              <a:spcBef>
                <a:spcPts val="0"/>
              </a:spcBef>
              <a:spcAft>
                <a:spcPts val="600"/>
              </a:spcAft>
              <a:buClr>
                <a:srgbClr val="5372B3"/>
              </a:buClr>
              <a:defRPr/>
            </a:pPr>
            <a:endParaRPr lang="en-US" sz="2600">
              <a:solidFill>
                <a:srgbClr val="000000"/>
              </a:solidFill>
            </a:endParaRPr>
          </a:p>
          <a:p>
            <a:pPr>
              <a:lnSpc>
                <a:spcPct val="100000"/>
              </a:lnSpc>
              <a:spcBef>
                <a:spcPts val="0"/>
              </a:spcBef>
              <a:spcAft>
                <a:spcPts val="600"/>
              </a:spcAft>
              <a:defRPr/>
            </a:pPr>
            <a:endParaRPr lang="en-US" sz="2200"/>
          </a:p>
        </p:txBody>
      </p:sp>
      <p:graphicFrame>
        <p:nvGraphicFramePr>
          <p:cNvPr id="769" name="Diagram 769">
            <a:extLst>
              <a:ext uri="{FF2B5EF4-FFF2-40B4-BE49-F238E27FC236}">
                <a16:creationId xmlns:a16="http://schemas.microsoft.com/office/drawing/2014/main" id="{AE76A54C-D967-FA4D-1006-8BF57A1EA3B8}"/>
              </a:ext>
            </a:extLst>
          </p:cNvPr>
          <p:cNvGraphicFramePr/>
          <p:nvPr>
            <p:extLst>
              <p:ext uri="{D42A27DB-BD31-4B8C-83A1-F6EECF244321}">
                <p14:modId xmlns:p14="http://schemas.microsoft.com/office/powerpoint/2010/main" val="1426002177"/>
              </p:ext>
            </p:extLst>
          </p:nvPr>
        </p:nvGraphicFramePr>
        <p:xfrm>
          <a:off x="591052" y="1073761"/>
          <a:ext cx="10754116" cy="5166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Picture 13" descr="A picture containing text, leaf, clipart&#10;&#10;Description automatically generated">
            <a:extLst>
              <a:ext uri="{FF2B5EF4-FFF2-40B4-BE49-F238E27FC236}">
                <a16:creationId xmlns:a16="http://schemas.microsoft.com/office/drawing/2014/main" id="{CC90EEF2-4413-7AD6-5ED0-46EDAFB350F9}"/>
              </a:ext>
            </a:extLst>
          </p:cNvPr>
          <p:cNvPicPr>
            <a:picLocks noChangeAspect="1"/>
          </p:cNvPicPr>
          <p:nvPr/>
        </p:nvPicPr>
        <p:blipFill>
          <a:blip r:embed="rId8"/>
          <a:stretch>
            <a:fillRect/>
          </a:stretch>
        </p:blipFill>
        <p:spPr>
          <a:xfrm>
            <a:off x="628361" y="1609043"/>
            <a:ext cx="552450" cy="552450"/>
          </a:xfrm>
          <a:prstGeom prst="rect">
            <a:avLst/>
          </a:prstGeom>
        </p:spPr>
      </p:pic>
      <p:pic>
        <p:nvPicPr>
          <p:cNvPr id="49" name="Picture 13" descr="A picture containing text, leaf, clipart&#10;&#10;Description automatically generated">
            <a:extLst>
              <a:ext uri="{FF2B5EF4-FFF2-40B4-BE49-F238E27FC236}">
                <a16:creationId xmlns:a16="http://schemas.microsoft.com/office/drawing/2014/main" id="{9247253A-CC29-4DC8-6C5D-CE280F8E303C}"/>
              </a:ext>
            </a:extLst>
          </p:cNvPr>
          <p:cNvPicPr>
            <a:picLocks noChangeAspect="1"/>
          </p:cNvPicPr>
          <p:nvPr/>
        </p:nvPicPr>
        <p:blipFill>
          <a:blip r:embed="rId8"/>
          <a:stretch>
            <a:fillRect/>
          </a:stretch>
        </p:blipFill>
        <p:spPr>
          <a:xfrm>
            <a:off x="10483397" y="1143852"/>
            <a:ext cx="765171" cy="737957"/>
          </a:xfrm>
          <a:prstGeom prst="rect">
            <a:avLst/>
          </a:prstGeom>
        </p:spPr>
      </p:pic>
      <p:pic>
        <p:nvPicPr>
          <p:cNvPr id="976" name="Picture 13" descr="A picture containing text, leaf, clipart&#10;&#10;Description automatically generated">
            <a:extLst>
              <a:ext uri="{FF2B5EF4-FFF2-40B4-BE49-F238E27FC236}">
                <a16:creationId xmlns:a16="http://schemas.microsoft.com/office/drawing/2014/main" id="{63EA917C-D8FB-3230-6B51-0CE6FDA39C76}"/>
              </a:ext>
            </a:extLst>
          </p:cNvPr>
          <p:cNvPicPr>
            <a:picLocks noChangeAspect="1"/>
          </p:cNvPicPr>
          <p:nvPr/>
        </p:nvPicPr>
        <p:blipFill>
          <a:blip r:embed="rId8"/>
          <a:stretch>
            <a:fillRect/>
          </a:stretch>
        </p:blipFill>
        <p:spPr>
          <a:xfrm>
            <a:off x="10730365" y="4659080"/>
            <a:ext cx="552450" cy="552450"/>
          </a:xfrm>
          <a:prstGeom prst="rect">
            <a:avLst/>
          </a:prstGeom>
        </p:spPr>
      </p:pic>
      <p:pic>
        <p:nvPicPr>
          <p:cNvPr id="977" name="Picture 13" descr="A picture containing text, leaf, clipart&#10;&#10;Description automatically generated">
            <a:extLst>
              <a:ext uri="{FF2B5EF4-FFF2-40B4-BE49-F238E27FC236}">
                <a16:creationId xmlns:a16="http://schemas.microsoft.com/office/drawing/2014/main" id="{7BA687BC-08F8-F724-A8AB-1F330EF110A7}"/>
              </a:ext>
            </a:extLst>
          </p:cNvPr>
          <p:cNvPicPr>
            <a:picLocks noChangeAspect="1"/>
          </p:cNvPicPr>
          <p:nvPr/>
        </p:nvPicPr>
        <p:blipFill>
          <a:blip r:embed="rId8"/>
          <a:stretch>
            <a:fillRect/>
          </a:stretch>
        </p:blipFill>
        <p:spPr>
          <a:xfrm>
            <a:off x="643955" y="4284605"/>
            <a:ext cx="733878" cy="742950"/>
          </a:xfrm>
          <a:prstGeom prst="rect">
            <a:avLst/>
          </a:prstGeom>
        </p:spPr>
      </p:pic>
    </p:spTree>
    <p:extLst>
      <p:ext uri="{BB962C8B-B14F-4D97-AF65-F5344CB8AC3E}">
        <p14:creationId xmlns:p14="http://schemas.microsoft.com/office/powerpoint/2010/main" val="27860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ransport, satellite&#10;&#10;Description automatically generated">
            <a:extLst>
              <a:ext uri="{FF2B5EF4-FFF2-40B4-BE49-F238E27FC236}">
                <a16:creationId xmlns:a16="http://schemas.microsoft.com/office/drawing/2014/main" id="{776C6025-8EFA-2FEE-8E8F-04B632B9CD3F}"/>
              </a:ext>
            </a:extLst>
          </p:cNvPr>
          <p:cNvPicPr>
            <a:picLocks noChangeAspect="1"/>
          </p:cNvPicPr>
          <p:nvPr/>
        </p:nvPicPr>
        <p:blipFill>
          <a:blip r:embed="rId3"/>
          <a:stretch>
            <a:fillRect/>
          </a:stretch>
        </p:blipFill>
        <p:spPr>
          <a:xfrm rot="300000">
            <a:off x="2037393" y="2099199"/>
            <a:ext cx="2878218" cy="2158676"/>
          </a:xfrm>
          <a:prstGeom prst="rect">
            <a:avLst/>
          </a:prstGeom>
        </p:spPr>
      </p:pic>
      <p:sp>
        <p:nvSpPr>
          <p:cNvPr id="3" name="Title 1">
            <a:extLst>
              <a:ext uri="{FF2B5EF4-FFF2-40B4-BE49-F238E27FC236}">
                <a16:creationId xmlns:a16="http://schemas.microsoft.com/office/drawing/2014/main" id="{2CB8286A-E699-BFB2-BB86-74DD3EFD39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Earth Observations</a:t>
            </a:r>
            <a:endParaRPr lang="en-US" sz="3200" b="1">
              <a:solidFill>
                <a:srgbClr val="5372B3"/>
              </a:solidFill>
              <a:latin typeface="Century Gothic" panose="020B0502020202020204" pitchFamily="34" charset="0"/>
            </a:endParaRPr>
          </a:p>
        </p:txBody>
      </p:sp>
      <p:sp>
        <p:nvSpPr>
          <p:cNvPr id="4" name="TextBox 3">
            <a:extLst>
              <a:ext uri="{FF2B5EF4-FFF2-40B4-BE49-F238E27FC236}">
                <a16:creationId xmlns:a16="http://schemas.microsoft.com/office/drawing/2014/main" id="{A8A1FE56-1394-2B10-351D-865E9C9BCB0A}"/>
              </a:ext>
            </a:extLst>
          </p:cNvPr>
          <p:cNvSpPr txBox="1"/>
          <p:nvPr/>
        </p:nvSpPr>
        <p:spPr>
          <a:xfrm>
            <a:off x="944659" y="1270347"/>
            <a:ext cx="463640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75000"/>
                    <a:lumOff val="25000"/>
                  </a:schemeClr>
                </a:solidFill>
                <a:latin typeface="Century Gothic"/>
                <a:ea typeface="Calibri"/>
                <a:cs typeface="Calibri"/>
              </a:rPr>
              <a:t>Terra MODIS Snow Cover </a:t>
            </a:r>
            <a:endParaRPr lang="en-US"/>
          </a:p>
          <a:p>
            <a:pPr algn="ctr"/>
            <a:r>
              <a:rPr lang="en-US" sz="2200">
                <a:solidFill>
                  <a:schemeClr val="tx1">
                    <a:lumMod val="75000"/>
                    <a:lumOff val="25000"/>
                  </a:schemeClr>
                </a:solidFill>
                <a:latin typeface="Century Gothic"/>
                <a:ea typeface="Calibri"/>
                <a:cs typeface="Calibri"/>
              </a:rPr>
              <a:t>Daily</a:t>
            </a:r>
            <a:r>
              <a:rPr lang="en-US" sz="2200">
                <a:solidFill>
                  <a:schemeClr val="tx1">
                    <a:lumMod val="75000"/>
                    <a:lumOff val="25000"/>
                  </a:schemeClr>
                </a:solidFill>
                <a:latin typeface="Century Gothic"/>
                <a:ea typeface="+mn-lt"/>
                <a:cs typeface="+mn-lt"/>
              </a:rPr>
              <a:t> L3 Global 500m Grid</a:t>
            </a:r>
            <a:endParaRPr lang="en-US" sz="2200">
              <a:solidFill>
                <a:schemeClr val="tx1">
                  <a:lumMod val="75000"/>
                  <a:lumOff val="25000"/>
                </a:schemeClr>
              </a:solidFill>
              <a:latin typeface="Calibri" panose="020F0502020204030204"/>
              <a:ea typeface="+mn-lt"/>
              <a:cs typeface="+mn-lt"/>
            </a:endParaRPr>
          </a:p>
          <a:p>
            <a:endParaRPr lang="en-US">
              <a:solidFill>
                <a:srgbClr val="000000"/>
              </a:solidFill>
              <a:latin typeface="Calibri"/>
              <a:ea typeface="+mn-lt"/>
              <a:cs typeface="+mn-lt"/>
            </a:endParaRPr>
          </a:p>
        </p:txBody>
      </p:sp>
      <p:sp>
        <p:nvSpPr>
          <p:cNvPr id="8" name="TextBox 7">
            <a:extLst>
              <a:ext uri="{FF2B5EF4-FFF2-40B4-BE49-F238E27FC236}">
                <a16:creationId xmlns:a16="http://schemas.microsoft.com/office/drawing/2014/main" id="{DCC4E7B5-EE16-7E0D-6810-CF47A70EC598}"/>
              </a:ext>
            </a:extLst>
          </p:cNvPr>
          <p:cNvSpPr txBox="1"/>
          <p:nvPr/>
        </p:nvSpPr>
        <p:spPr>
          <a:xfrm>
            <a:off x="8028767" y="3714164"/>
            <a:ext cx="3911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tx1">
                  <a:lumMod val="75000"/>
                  <a:lumOff val="25000"/>
                </a:schemeClr>
              </a:solidFill>
              <a:latin typeface="Century Gothic"/>
              <a:cs typeface="Calibri"/>
            </a:endParaRPr>
          </a:p>
        </p:txBody>
      </p:sp>
      <p:pic>
        <p:nvPicPr>
          <p:cNvPr id="12" name="Picture 12">
            <a:extLst>
              <a:ext uri="{FF2B5EF4-FFF2-40B4-BE49-F238E27FC236}">
                <a16:creationId xmlns:a16="http://schemas.microsoft.com/office/drawing/2014/main" id="{6394572C-4F8E-958C-6406-A09D716E21AF}"/>
              </a:ext>
            </a:extLst>
          </p:cNvPr>
          <p:cNvPicPr>
            <a:picLocks noChangeAspect="1"/>
          </p:cNvPicPr>
          <p:nvPr/>
        </p:nvPicPr>
        <p:blipFill rotWithShape="1">
          <a:blip r:embed="rId4"/>
          <a:srcRect l="381" t="49673" r="200" b="39940"/>
          <a:stretch/>
        </p:blipFill>
        <p:spPr>
          <a:xfrm>
            <a:off x="2459" y="3555434"/>
            <a:ext cx="12193515" cy="3123010"/>
          </a:xfrm>
          <a:prstGeom prst="rect">
            <a:avLst/>
          </a:prstGeom>
        </p:spPr>
      </p:pic>
      <p:sp>
        <p:nvSpPr>
          <p:cNvPr id="7" name="TextBox 6">
            <a:extLst>
              <a:ext uri="{FF2B5EF4-FFF2-40B4-BE49-F238E27FC236}">
                <a16:creationId xmlns:a16="http://schemas.microsoft.com/office/drawing/2014/main" id="{28EB6E92-2F0D-B963-5A3E-4989AABA60C8}"/>
              </a:ext>
            </a:extLst>
          </p:cNvPr>
          <p:cNvSpPr txBox="1"/>
          <p:nvPr/>
        </p:nvSpPr>
        <p:spPr>
          <a:xfrm>
            <a:off x="0" y="6416834"/>
            <a:ext cx="32032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ea typeface="Calibri"/>
                <a:cs typeface="Calibri"/>
              </a:rPr>
              <a:t>Image Credits: NASA, NASA/Ricky Arnold</a:t>
            </a:r>
            <a:endParaRPr lang="en-US" sz="1100">
              <a:latin typeface="Century Gothic"/>
            </a:endParaRPr>
          </a:p>
        </p:txBody>
      </p:sp>
      <p:sp>
        <p:nvSpPr>
          <p:cNvPr id="13" name="TextBox 12">
            <a:extLst>
              <a:ext uri="{FF2B5EF4-FFF2-40B4-BE49-F238E27FC236}">
                <a16:creationId xmlns:a16="http://schemas.microsoft.com/office/drawing/2014/main" id="{6558497A-C086-B3FA-043C-6D3867AEC710}"/>
              </a:ext>
            </a:extLst>
          </p:cNvPr>
          <p:cNvSpPr txBox="1"/>
          <p:nvPr/>
        </p:nvSpPr>
        <p:spPr>
          <a:xfrm>
            <a:off x="6374234" y="2560082"/>
            <a:ext cx="430236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404040"/>
                </a:solidFill>
                <a:latin typeface="Century Gothic"/>
              </a:rPr>
              <a:t>2.1 Global Land Data Assimilation</a:t>
            </a:r>
            <a:endParaRPr lang="en-US" sz="2200">
              <a:solidFill>
                <a:srgbClr val="000000"/>
              </a:solidFill>
              <a:latin typeface="Calibri" panose="020F0502020204030204"/>
              <a:cs typeface="Calibri" panose="020F0502020204030204"/>
            </a:endParaRPr>
          </a:p>
          <a:p>
            <a:pPr algn="ctr"/>
            <a:r>
              <a:rPr lang="en-US" sz="2200">
                <a:solidFill>
                  <a:srgbClr val="404040"/>
                </a:solidFill>
                <a:latin typeface="Century Gothic"/>
              </a:rPr>
              <a:t>System (GLDAS-2.1)</a:t>
            </a:r>
            <a:endParaRPr lang="en-US" sz="2200">
              <a:cs typeface="Calibri"/>
            </a:endParaRPr>
          </a:p>
        </p:txBody>
      </p:sp>
      <p:pic>
        <p:nvPicPr>
          <p:cNvPr id="6" name="Picture 9" descr="Logo&#10;&#10;Description automatically generated">
            <a:extLst>
              <a:ext uri="{FF2B5EF4-FFF2-40B4-BE49-F238E27FC236}">
                <a16:creationId xmlns:a16="http://schemas.microsoft.com/office/drawing/2014/main" id="{6C9E5650-EED1-1B0E-0C86-6CF121A6F14E}"/>
              </a:ext>
            </a:extLst>
          </p:cNvPr>
          <p:cNvPicPr>
            <a:picLocks noChangeAspect="1"/>
          </p:cNvPicPr>
          <p:nvPr/>
        </p:nvPicPr>
        <p:blipFill>
          <a:blip r:embed="rId5"/>
          <a:stretch>
            <a:fillRect/>
          </a:stretch>
        </p:blipFill>
        <p:spPr>
          <a:xfrm>
            <a:off x="7705560" y="555064"/>
            <a:ext cx="1641230" cy="2023484"/>
          </a:xfrm>
          <a:prstGeom prst="rect">
            <a:avLst/>
          </a:prstGeom>
        </p:spPr>
      </p:pic>
    </p:spTree>
    <p:extLst>
      <p:ext uri="{BB962C8B-B14F-4D97-AF65-F5344CB8AC3E}">
        <p14:creationId xmlns:p14="http://schemas.microsoft.com/office/powerpoint/2010/main" val="2085573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3A9FF6F-B264-1AB2-C906-AD8819CCCFD7}"/>
              </a:ext>
            </a:extLst>
          </p:cNvPr>
          <p:cNvGrpSpPr/>
          <p:nvPr/>
        </p:nvGrpSpPr>
        <p:grpSpPr>
          <a:xfrm>
            <a:off x="338365" y="556752"/>
            <a:ext cx="11849024" cy="6109134"/>
            <a:chOff x="157656" y="367863"/>
            <a:chExt cx="11849024" cy="6109134"/>
          </a:xfrm>
        </p:grpSpPr>
        <p:sp>
          <p:nvSpPr>
            <p:cNvPr id="9" name="Arrow: Right 8">
              <a:extLst>
                <a:ext uri="{FF2B5EF4-FFF2-40B4-BE49-F238E27FC236}">
                  <a16:creationId xmlns:a16="http://schemas.microsoft.com/office/drawing/2014/main" id="{36BEF975-AD87-79D0-DD8B-0E0F4EF756F5}"/>
                </a:ext>
              </a:extLst>
            </p:cNvPr>
            <p:cNvSpPr/>
            <p:nvPr/>
          </p:nvSpPr>
          <p:spPr>
            <a:xfrm>
              <a:off x="722585" y="367863"/>
              <a:ext cx="11206654" cy="6109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8833D70-0286-0E79-7244-348F4CBF653F}"/>
                </a:ext>
              </a:extLst>
            </p:cNvPr>
            <p:cNvGrpSpPr/>
            <p:nvPr/>
          </p:nvGrpSpPr>
          <p:grpSpPr>
            <a:xfrm>
              <a:off x="157656" y="608955"/>
              <a:ext cx="11849024" cy="5066630"/>
              <a:chOff x="157656" y="608955"/>
              <a:chExt cx="11849024" cy="5066630"/>
            </a:xfrm>
          </p:grpSpPr>
          <p:sp>
            <p:nvSpPr>
              <p:cNvPr id="10" name="Rectangle: Rounded Corners 9">
                <a:extLst>
                  <a:ext uri="{FF2B5EF4-FFF2-40B4-BE49-F238E27FC236}">
                    <a16:creationId xmlns:a16="http://schemas.microsoft.com/office/drawing/2014/main" id="{175410C2-8DC2-FCDC-04CC-D753B12ADC2B}"/>
                  </a:ext>
                </a:extLst>
              </p:cNvPr>
              <p:cNvSpPr/>
              <p:nvPr/>
            </p:nvSpPr>
            <p:spPr>
              <a:xfrm>
                <a:off x="157656" y="670034"/>
                <a:ext cx="4361791" cy="2194034"/>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solidFill>
                      <a:schemeClr val="tx1">
                        <a:lumMod val="75000"/>
                        <a:lumOff val="25000"/>
                      </a:schemeClr>
                    </a:solidFill>
                    <a:latin typeface="Century Gothic"/>
                    <a:ea typeface="+mn-lt"/>
                    <a:cs typeface="+mn-lt"/>
                  </a:rPr>
                  <a:t>Acquire</a:t>
                </a:r>
                <a:r>
                  <a:rPr lang="en-US" sz="2500">
                    <a:solidFill>
                      <a:schemeClr val="tx1">
                        <a:lumMod val="75000"/>
                        <a:lumOff val="25000"/>
                      </a:schemeClr>
                    </a:solidFill>
                    <a:latin typeface="Century Gothic"/>
                    <a:ea typeface="+mn-lt"/>
                    <a:cs typeface="+mn-lt"/>
                  </a:rPr>
                  <a:t> </a:t>
                </a:r>
              </a:p>
              <a:p>
                <a:pPr algn="ctr"/>
                <a:r>
                  <a:rPr lang="en-US" sz="2500">
                    <a:solidFill>
                      <a:schemeClr val="tx1">
                        <a:lumMod val="75000"/>
                        <a:lumOff val="25000"/>
                      </a:schemeClr>
                    </a:solidFill>
                    <a:latin typeface="Century Gothic"/>
                    <a:ea typeface="+mn-lt"/>
                    <a:cs typeface="+mn-lt"/>
                  </a:rPr>
                  <a:t>MODIS Daily L3 Global 500m Grid (MOD10A1) Product</a:t>
                </a:r>
                <a:endParaRPr lang="en-US" sz="3000">
                  <a:solidFill>
                    <a:schemeClr val="tx1">
                      <a:lumMod val="75000"/>
                      <a:lumOff val="25000"/>
                    </a:schemeClr>
                  </a:solidFill>
                  <a:latin typeface="Century Gothic"/>
                </a:endParaRPr>
              </a:p>
            </p:txBody>
          </p:sp>
          <p:sp>
            <p:nvSpPr>
              <p:cNvPr id="11" name="Rectangle: Rounded Corners 10">
                <a:extLst>
                  <a:ext uri="{FF2B5EF4-FFF2-40B4-BE49-F238E27FC236}">
                    <a16:creationId xmlns:a16="http://schemas.microsoft.com/office/drawing/2014/main" id="{EE611ADC-7B71-65CB-F5B9-E34803585D5D}"/>
                  </a:ext>
                </a:extLst>
              </p:cNvPr>
              <p:cNvSpPr/>
              <p:nvPr/>
            </p:nvSpPr>
            <p:spPr>
              <a:xfrm>
                <a:off x="157656" y="3481551"/>
                <a:ext cx="4361791" cy="2194034"/>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solidFill>
                      <a:schemeClr val="tx1">
                        <a:lumMod val="75000"/>
                        <a:lumOff val="25000"/>
                      </a:schemeClr>
                    </a:solidFill>
                    <a:latin typeface="Century Gothic"/>
                    <a:ea typeface="+mn-lt"/>
                    <a:cs typeface="+mn-lt"/>
                  </a:rPr>
                  <a:t>Acquire</a:t>
                </a:r>
                <a:r>
                  <a:rPr lang="en-US" sz="2500">
                    <a:solidFill>
                      <a:schemeClr val="tx1">
                        <a:lumMod val="75000"/>
                        <a:lumOff val="25000"/>
                      </a:schemeClr>
                    </a:solidFill>
                    <a:latin typeface="Century Gothic"/>
                    <a:ea typeface="+mn-lt"/>
                    <a:cs typeface="+mn-lt"/>
                  </a:rPr>
                  <a:t> </a:t>
                </a:r>
                <a:endParaRPr lang="en-US" sz="2500">
                  <a:solidFill>
                    <a:schemeClr val="tx1">
                      <a:lumMod val="75000"/>
                      <a:lumOff val="25000"/>
                    </a:schemeClr>
                  </a:solidFill>
                  <a:latin typeface="Century Gothic"/>
                  <a:cs typeface="Calibri"/>
                </a:endParaRPr>
              </a:p>
              <a:p>
                <a:pPr algn="ctr"/>
                <a:r>
                  <a:rPr lang="en-US" sz="2500">
                    <a:solidFill>
                      <a:schemeClr val="tx1">
                        <a:lumMod val="75000"/>
                        <a:lumOff val="25000"/>
                      </a:schemeClr>
                    </a:solidFill>
                    <a:latin typeface="Century Gothic"/>
                    <a:ea typeface="+mn-lt"/>
                    <a:cs typeface="+mn-lt"/>
                  </a:rPr>
                  <a:t>2.1 Global Land Data Assimilation System (GLDAS-2.1) Product</a:t>
                </a:r>
                <a:endParaRPr lang="en-US">
                  <a:solidFill>
                    <a:schemeClr val="tx1">
                      <a:lumMod val="75000"/>
                      <a:lumOff val="25000"/>
                    </a:schemeClr>
                  </a:solidFill>
                  <a:latin typeface="Century Gothic"/>
                </a:endParaRPr>
              </a:p>
            </p:txBody>
          </p:sp>
          <p:sp>
            <p:nvSpPr>
              <p:cNvPr id="12" name="Rectangle: Rounded Corners 11">
                <a:extLst>
                  <a:ext uri="{FF2B5EF4-FFF2-40B4-BE49-F238E27FC236}">
                    <a16:creationId xmlns:a16="http://schemas.microsoft.com/office/drawing/2014/main" id="{C026E82F-EEEF-6D3E-E405-598F1784D793}"/>
                  </a:ext>
                </a:extLst>
              </p:cNvPr>
              <p:cNvSpPr/>
              <p:nvPr/>
            </p:nvSpPr>
            <p:spPr>
              <a:xfrm>
                <a:off x="4677104" y="2233448"/>
                <a:ext cx="3534102" cy="2128344"/>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solidFill>
                      <a:srgbClr val="3F3F3F"/>
                    </a:solidFill>
                    <a:latin typeface="Century Gothic"/>
                    <a:ea typeface="+mn-lt"/>
                    <a:cs typeface="+mn-lt"/>
                  </a:rPr>
                  <a:t>Filter</a:t>
                </a:r>
                <a:r>
                  <a:rPr lang="en-US" sz="2500">
                    <a:solidFill>
                      <a:srgbClr val="3F3F3F"/>
                    </a:solidFill>
                    <a:latin typeface="Century Gothic"/>
                    <a:ea typeface="+mn-lt"/>
                    <a:cs typeface="+mn-lt"/>
                  </a:rPr>
                  <a:t> for Snow </a:t>
                </a:r>
              </a:p>
              <a:p>
                <a:pPr algn="ctr"/>
                <a:r>
                  <a:rPr lang="en-US" sz="2500">
                    <a:solidFill>
                      <a:srgbClr val="3F3F3F"/>
                    </a:solidFill>
                    <a:latin typeface="Century Gothic"/>
                    <a:ea typeface="+mn-lt"/>
                    <a:cs typeface="+mn-lt"/>
                  </a:rPr>
                  <a:t>Cover Fraction &amp; Snow Depth</a:t>
                </a:r>
                <a:endParaRPr lang="en-US" sz="2500">
                  <a:solidFill>
                    <a:srgbClr val="3F3F3F"/>
                  </a:solidFill>
                  <a:latin typeface="Century Gothic"/>
                </a:endParaRPr>
              </a:p>
            </p:txBody>
          </p:sp>
          <p:pic>
            <p:nvPicPr>
              <p:cNvPr id="73" name="Graphic 73" descr="Download from cloud with solid fill">
                <a:extLst>
                  <a:ext uri="{FF2B5EF4-FFF2-40B4-BE49-F238E27FC236}">
                    <a16:creationId xmlns:a16="http://schemas.microsoft.com/office/drawing/2014/main" id="{6E5550BC-7870-D36A-BB54-BD3DCE12B9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9608" y="608955"/>
                <a:ext cx="914400" cy="914400"/>
              </a:xfrm>
              <a:prstGeom prst="rect">
                <a:avLst/>
              </a:prstGeom>
            </p:spPr>
          </p:pic>
          <p:sp>
            <p:nvSpPr>
              <p:cNvPr id="13" name="Plus Sign 12">
                <a:extLst>
                  <a:ext uri="{FF2B5EF4-FFF2-40B4-BE49-F238E27FC236}">
                    <a16:creationId xmlns:a16="http://schemas.microsoft.com/office/drawing/2014/main" id="{93DD2191-DC15-39BC-3EAC-CC4EEEEB4338}"/>
                  </a:ext>
                </a:extLst>
              </p:cNvPr>
              <p:cNvSpPr/>
              <p:nvPr/>
            </p:nvSpPr>
            <p:spPr>
              <a:xfrm>
                <a:off x="2023240" y="2877206"/>
                <a:ext cx="643760" cy="604345"/>
              </a:xfrm>
              <a:prstGeom prst="mathPlus">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DA32EB2-FD7F-F1DB-F465-7394B471BEC1}"/>
                  </a:ext>
                </a:extLst>
              </p:cNvPr>
              <p:cNvSpPr/>
              <p:nvPr/>
            </p:nvSpPr>
            <p:spPr>
              <a:xfrm>
                <a:off x="8395138" y="2259724"/>
                <a:ext cx="3534102" cy="2128345"/>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solidFill>
                      <a:schemeClr val="tx1">
                        <a:lumMod val="75000"/>
                        <a:lumOff val="25000"/>
                      </a:schemeClr>
                    </a:solidFill>
                    <a:latin typeface="Century Gothic"/>
                    <a:ea typeface="+mn-lt"/>
                    <a:cs typeface="+mn-lt"/>
                  </a:rPr>
                  <a:t>Clip</a:t>
                </a:r>
                <a:r>
                  <a:rPr lang="en-US" sz="2500">
                    <a:solidFill>
                      <a:schemeClr val="tx1">
                        <a:lumMod val="75000"/>
                        <a:lumOff val="25000"/>
                      </a:schemeClr>
                    </a:solidFill>
                    <a:latin typeface="Century Gothic"/>
                    <a:ea typeface="+mn-lt"/>
                    <a:cs typeface="+mn-lt"/>
                  </a:rPr>
                  <a:t> Datasets </a:t>
                </a:r>
              </a:p>
              <a:p>
                <a:pPr algn="ctr"/>
                <a:r>
                  <a:rPr lang="en-US" sz="2500">
                    <a:solidFill>
                      <a:schemeClr val="tx1">
                        <a:lumMod val="75000"/>
                        <a:lumOff val="25000"/>
                      </a:schemeClr>
                    </a:solidFill>
                    <a:latin typeface="Century Gothic"/>
                    <a:ea typeface="+mn-lt"/>
                    <a:cs typeface="+mn-lt"/>
                  </a:rPr>
                  <a:t>to Study Areas (ANWR &amp; NPR-A)</a:t>
                </a:r>
                <a:endParaRPr lang="en-US">
                  <a:solidFill>
                    <a:schemeClr val="tx1">
                      <a:lumMod val="75000"/>
                      <a:lumOff val="25000"/>
                    </a:schemeClr>
                  </a:solidFill>
                  <a:latin typeface="Century Gothic"/>
                </a:endParaRPr>
              </a:p>
            </p:txBody>
          </p:sp>
          <p:pic>
            <p:nvPicPr>
              <p:cNvPr id="75" name="Graphic 75" descr="Crop with solid fill">
                <a:extLst>
                  <a:ext uri="{FF2B5EF4-FFF2-40B4-BE49-F238E27FC236}">
                    <a16:creationId xmlns:a16="http://schemas.microsoft.com/office/drawing/2014/main" id="{B0A3EC48-232C-4A0B-F4E0-B358CB57A5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2280" y="2238059"/>
                <a:ext cx="914400" cy="914400"/>
              </a:xfrm>
              <a:prstGeom prst="rect">
                <a:avLst/>
              </a:prstGeom>
            </p:spPr>
          </p:pic>
          <p:pic>
            <p:nvPicPr>
              <p:cNvPr id="74" name="Graphic 74" descr="Filter outline">
                <a:extLst>
                  <a:ext uri="{FF2B5EF4-FFF2-40B4-BE49-F238E27FC236}">
                    <a16:creationId xmlns:a16="http://schemas.microsoft.com/office/drawing/2014/main" id="{F6659AA9-3E56-1149-7724-446AF29890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9289" y="2210543"/>
                <a:ext cx="914400" cy="914400"/>
              </a:xfrm>
              <a:prstGeom prst="rect">
                <a:avLst/>
              </a:prstGeom>
            </p:spPr>
          </p:pic>
          <p:pic>
            <p:nvPicPr>
              <p:cNvPr id="15" name="Graphic 73" descr="Download from cloud with solid fill">
                <a:extLst>
                  <a:ext uri="{FF2B5EF4-FFF2-40B4-BE49-F238E27FC236}">
                    <a16:creationId xmlns:a16="http://schemas.microsoft.com/office/drawing/2014/main" id="{62403979-FEA6-ADA4-62E3-F6A788BA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9608" y="3381058"/>
                <a:ext cx="914400" cy="914400"/>
              </a:xfrm>
              <a:prstGeom prst="rect">
                <a:avLst/>
              </a:prstGeom>
            </p:spPr>
          </p:pic>
        </p:grpSp>
      </p:grpSp>
      <p:sp>
        <p:nvSpPr>
          <p:cNvPr id="18" name="Title 1">
            <a:extLst>
              <a:ext uri="{FF2B5EF4-FFF2-40B4-BE49-F238E27FC236}">
                <a16:creationId xmlns:a16="http://schemas.microsoft.com/office/drawing/2014/main" id="{1932CBDB-24DE-4D6A-95AC-5D1D10836CF7}"/>
              </a:ext>
            </a:extLst>
          </p:cNvPr>
          <p:cNvSpPr txBox="1">
            <a:spLocks/>
          </p:cNvSpPr>
          <p:nvPr/>
        </p:nvSpPr>
        <p:spPr>
          <a:xfrm>
            <a:off x="237945" y="19912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Methodology – Overall </a:t>
            </a:r>
            <a:endParaRPr lang="en-US" sz="3200" b="1">
              <a:solidFill>
                <a:srgbClr val="5372B3"/>
              </a:solidFill>
              <a:latin typeface="Century Gothic" panose="020B0502020202020204" pitchFamily="34" charset="0"/>
            </a:endParaRPr>
          </a:p>
        </p:txBody>
      </p:sp>
    </p:spTree>
    <p:extLst>
      <p:ext uri="{BB962C8B-B14F-4D97-AF65-F5344CB8AC3E}">
        <p14:creationId xmlns:p14="http://schemas.microsoft.com/office/powerpoint/2010/main" val="274399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8286A-E699-BFB2-BB86-74DD3EFD3916}"/>
              </a:ext>
            </a:extLst>
          </p:cNvPr>
          <p:cNvSpPr txBox="1">
            <a:spLocks/>
          </p:cNvSpPr>
          <p:nvPr/>
        </p:nvSpPr>
        <p:spPr>
          <a:xfrm>
            <a:off x="139466" y="276755"/>
            <a:ext cx="13802674" cy="76887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5372B3"/>
                </a:solidFill>
                <a:latin typeface="Century Gothic"/>
              </a:rPr>
              <a:t>Methodology – NDSI Snow Cover and Snow Depth</a:t>
            </a:r>
            <a:endParaRPr lang="en-US" sz="3200" b="1">
              <a:solidFill>
                <a:srgbClr val="5372B3"/>
              </a:solidFill>
              <a:latin typeface="Century Gothic" panose="020B0502020202020204" pitchFamily="34" charset="0"/>
              <a:ea typeface="+mj-lt"/>
              <a:cs typeface="+mj-lt"/>
            </a:endParaRPr>
          </a:p>
          <a:p>
            <a:endParaRPr lang="en-US" sz="3200" b="1">
              <a:solidFill>
                <a:srgbClr val="5372B3"/>
              </a:solidFill>
              <a:latin typeface="Calibri Light"/>
              <a:cs typeface="Calibri Light"/>
            </a:endParaRPr>
          </a:p>
        </p:txBody>
      </p:sp>
      <p:graphicFrame>
        <p:nvGraphicFramePr>
          <p:cNvPr id="21" name="Diagram 21">
            <a:extLst>
              <a:ext uri="{FF2B5EF4-FFF2-40B4-BE49-F238E27FC236}">
                <a16:creationId xmlns:a16="http://schemas.microsoft.com/office/drawing/2014/main" id="{E11E8AD7-7E12-3ECB-67F3-B3B8EA72A89A}"/>
              </a:ext>
            </a:extLst>
          </p:cNvPr>
          <p:cNvGraphicFramePr/>
          <p:nvPr>
            <p:extLst>
              <p:ext uri="{D42A27DB-BD31-4B8C-83A1-F6EECF244321}">
                <p14:modId xmlns:p14="http://schemas.microsoft.com/office/powerpoint/2010/main" val="4258351498"/>
              </p:ext>
            </p:extLst>
          </p:nvPr>
        </p:nvGraphicFramePr>
        <p:xfrm>
          <a:off x="195792" y="899127"/>
          <a:ext cx="5906616" cy="567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7" name="Diagram 21">
            <a:extLst>
              <a:ext uri="{FF2B5EF4-FFF2-40B4-BE49-F238E27FC236}">
                <a16:creationId xmlns:a16="http://schemas.microsoft.com/office/drawing/2014/main" id="{59BCC2A1-E316-C65D-99F1-88F4712A0B23}"/>
              </a:ext>
            </a:extLst>
          </p:cNvPr>
          <p:cNvGraphicFramePr/>
          <p:nvPr>
            <p:extLst>
              <p:ext uri="{D42A27DB-BD31-4B8C-83A1-F6EECF244321}">
                <p14:modId xmlns:p14="http://schemas.microsoft.com/office/powerpoint/2010/main" val="4077478333"/>
              </p:ext>
            </p:extLst>
          </p:nvPr>
        </p:nvGraphicFramePr>
        <p:xfrm>
          <a:off x="6502246" y="899126"/>
          <a:ext cx="5495126" cy="56641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798943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Katie Caruso</DisplayName>
        <AccountId>9</AccountId>
        <AccountType/>
      </UserInfo>
    </SharedWithUsers>
    <MediaLengthInSeconds xmlns="21e6a8e8-1dff-48a6-ab9b-8d556c6946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http://www.w3.org/XML/1998/namespace"/>
    <ds:schemaRef ds:uri="7df78d0b-135a-4de7-9166-7c181cd87fb4"/>
    <ds:schemaRef ds:uri="http://purl.org/dc/terms/"/>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21e6a8e8-1dff-48a6-ab9b-8d556c6946c0"/>
    <ds:schemaRef ds:uri="http://schemas.microsoft.com/office/2006/metadata/properties"/>
  </ds:schemaRefs>
</ds:datastoreItem>
</file>

<file path=customXml/itemProps3.xml><?xml version="1.0" encoding="utf-8"?>
<ds:datastoreItem xmlns:ds="http://schemas.openxmlformats.org/officeDocument/2006/customXml" ds:itemID="{768E99F8-33D8-47CD-932F-242E5327A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3493</Words>
  <Application>Microsoft Office PowerPoint</Application>
  <PresentationFormat>Widescreen</PresentationFormat>
  <Paragraphs>689</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Arial,Sans-Serif</vt:lpstr>
      <vt:lpstr>Calibri</vt:lpstr>
      <vt:lpstr>Calibri Light</vt:lpstr>
      <vt:lpstr>Century Gothic</vt:lpstr>
      <vt:lpstr>Garamond</vt:lpstr>
      <vt:lpstr>Segoe UI</vt:lpstr>
      <vt:lpstr>Times New Roman</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Kristin Anderson</cp:lastModifiedBy>
  <cp:revision>3</cp:revision>
  <dcterms:created xsi:type="dcterms:W3CDTF">2019-11-12T17:46:59Z</dcterms:created>
  <dcterms:modified xsi:type="dcterms:W3CDTF">2023-03-29T12:59:29Z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