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98" r:id="rId2"/>
    <p:sldId id="258" r:id="rId3"/>
    <p:sldId id="292" r:id="rId4"/>
    <p:sldId id="288" r:id="rId5"/>
    <p:sldId id="297" r:id="rId6"/>
    <p:sldId id="294" r:id="rId7"/>
    <p:sldId id="263" r:id="rId8"/>
    <p:sldId id="264" r:id="rId9"/>
    <p:sldId id="300" r:id="rId10"/>
    <p:sldId id="291" r:id="rId11"/>
    <p:sldId id="293" r:id="rId12"/>
    <p:sldId id="267" r:id="rId13"/>
    <p:sldId id="303" r:id="rId14"/>
    <p:sldId id="304" r:id="rId15"/>
    <p:sldId id="268" r:id="rId16"/>
    <p:sldId id="269" r:id="rId17"/>
    <p:sldId id="306" r:id="rId18"/>
    <p:sldId id="299" r:id="rId19"/>
    <p:sldId id="272" r:id="rId20"/>
    <p:sldId id="273" r:id="rId21"/>
  </p:sldIdLst>
  <p:sldSz cx="12192000" cy="6858000"/>
  <p:notesSz cx="6858000" cy="9144000"/>
  <p:embeddedFontLst>
    <p:embeddedFont>
      <p:font typeface="Webdings" panose="05030102010509060703" pitchFamily="18" charset="2"/>
      <p:regular r:id="rId23"/>
    </p:embeddedFon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
      <p:font typeface="Century Gothic" panose="020B0502020202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NqBvSmlpTsoUMcA96+ChqT8C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nter, Shanise Y. (LARC-E3)[SSAI DEVELOP]" initials="" lastIdx="1" clrIdx="0"/>
  <p:cmAuthor id="1" name="Girma,Rebecca" initials="G" lastIdx="15" clrIdx="1"/>
  <p:cmAuthor id="2" name="Tia Francis" initials="TF" lastIdx="1" clrIdx="2">
    <p:extLst>
      <p:ext uri="{19B8F6BF-5375-455C-9EA6-DF929625EA0E}">
        <p15:presenceInfo xmlns:p15="http://schemas.microsoft.com/office/powerpoint/2012/main" userId="Tia Franc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D1EFDD"/>
    <a:srgbClr val="C5C5C5"/>
    <a:srgbClr val="2E6DB8"/>
    <a:srgbClr val="526868"/>
    <a:srgbClr val="379123"/>
    <a:srgbClr val="B9DB86"/>
    <a:srgbClr val="F2AE79"/>
    <a:srgbClr val="BA1414"/>
    <a:srgbClr val="A5D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FB1EDF-7B54-4C1D-8D76-A53182F73CF4}">
  <a:tblStyle styleId="{8AFB1EDF-7B54-4C1D-8D76-A53182F73CF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89651" autoAdjust="0"/>
  </p:normalViewPr>
  <p:slideViewPr>
    <p:cSldViewPr snapToGrid="0">
      <p:cViewPr varScale="1">
        <p:scale>
          <a:sx n="97" d="100"/>
          <a:sy n="97" d="100"/>
        </p:scale>
        <p:origin x="49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51"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4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83867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jvangundy/3533141179/in/pool-them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kwixted0/251777454/"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lickr.com/photos/miguelveraleon/2708283904" TargetMode="External"/><Relationship Id="rId5" Type="http://schemas.openxmlformats.org/officeDocument/2006/relationships/hyperlink" Target="https://www.flickr.com/photos/nashvillecorps/4604746814/in/photolist-oUGCKP-pz6Z6S-aKT2i4-fjzC5r-qpbPAc-26vgihh-6XB49a-z1VJNG-9Kg5Va-ffTQHx-q7WSXn-81UwNs-yQ1yAo-yzGLwb-bGiQJF-a7Ay1h-oGC9gy-pDGDDR-dSi8Se-6fg5ja-mS5qtA-dSoJzU-bGiQEZ-q7VpWx-eZ97fa-29hNhyf-frfGxE-o64fgL-dRSvnf-oYRnCc-dSdq5Q-gfVH86-9aWsSN-995JLq-994HYp-dRStD5-mS2wbx-dRUQnM-9wmCvJ-nmgFsM-995z2Y-dRLY7e-dRSmoo-6Eh5CK-yT8Zyx-22yGAPr-997BdL-7vnqLS-DHHA2v-dRVaWp;" TargetMode="External"/><Relationship Id="rId4" Type="http://schemas.openxmlformats.org/officeDocument/2006/relationships/hyperlink" Target="https://www.flickr.com/photos/julien_harneis/589718393/"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photo/green-leafed-plant-178457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165530715@N03/4800267281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165530715@N03/48002574838/"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lickr.com/photos/steffen_ramsaier/33949720268/"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165530715@N03/4800257483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lickr.com/photos/steffen_ramsaier/3394972026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0146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bd10abd6a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5bd10abd6a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a:t>
            </a:r>
            <a:r>
              <a:rPr lang="en-US" baseline="0" dirty="0"/>
              <a:t> order to classify land cover type, we conducted a supervised classification (CTA) in </a:t>
            </a:r>
            <a:r>
              <a:rPr lang="en-US" baseline="0" dirty="0" err="1"/>
              <a:t>Idrisi</a:t>
            </a:r>
            <a:r>
              <a:rPr lang="en-US" baseline="0" dirty="0"/>
              <a:t> </a:t>
            </a:r>
            <a:r>
              <a:rPr lang="en-US" baseline="0" dirty="0" err="1"/>
              <a:t>TerrSet</a:t>
            </a:r>
            <a:r>
              <a:rPr lang="en-US" baseline="0" dirty="0"/>
              <a:t>. This involves collecting training data for each of our classes in order to train the algorithm. Our classes consist of red spruce, deciduous tree, grass, soil, water, and urban. This aerial imagery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Credit: NASA DEVELOP team using the</a:t>
            </a:r>
            <a:r>
              <a:rPr lang="en-US" baseline="0" dirty="0"/>
              <a:t> unprocessed aerial imagery from MNF</a:t>
            </a:r>
            <a:endParaRPr lang="en-US" dirty="0"/>
          </a:p>
          <a:p>
            <a:pPr marL="0" lvl="0" indent="0" algn="l" rtl="0">
              <a:lnSpc>
                <a:spcPct val="100000"/>
              </a:lnSpc>
              <a:spcBef>
                <a:spcPts val="0"/>
              </a:spcBef>
              <a:spcAft>
                <a:spcPts val="0"/>
              </a:spcAft>
              <a:buSzPts val="1400"/>
              <a:buNone/>
            </a:pPr>
            <a:endParaRPr dirty="0"/>
          </a:p>
        </p:txBody>
      </p:sp>
      <p:sp>
        <p:nvSpPr>
          <p:cNvPr id="151" name="Google Shape;151;g5bd10abd6a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extLst>
      <p:ext uri="{BB962C8B-B14F-4D97-AF65-F5344CB8AC3E}">
        <p14:creationId xmlns:p14="http://schemas.microsoft.com/office/powerpoint/2010/main" val="61095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bd10abd6a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5bd10abd6a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used a suit of image derivatives to make a stack composite as inputs into the machine learning Classification Tree Analysis for land cover in </a:t>
            </a:r>
            <a:r>
              <a:rPr lang="en-US" dirty="0" err="1"/>
              <a:t>Terrset</a:t>
            </a:r>
            <a:r>
              <a:rPr lang="en-US" dirty="0"/>
              <a:t>.  </a:t>
            </a:r>
          </a:p>
          <a:p>
            <a:pPr marL="0" lvl="0" indent="0" algn="l" rtl="0">
              <a:lnSpc>
                <a:spcPct val="100000"/>
              </a:lnSpc>
              <a:spcBef>
                <a:spcPts val="0"/>
              </a:spcBef>
              <a:spcAft>
                <a:spcPts val="0"/>
              </a:spcAft>
              <a:buSzPts val="1400"/>
              <a:buNone/>
            </a:pPr>
            <a:r>
              <a:rPr lang="en-US" dirty="0"/>
              <a:t>Image Credits: NASA DEVELOP Team </a:t>
            </a:r>
            <a:endParaRPr dirty="0"/>
          </a:p>
        </p:txBody>
      </p:sp>
      <p:sp>
        <p:nvSpPr>
          <p:cNvPr id="151" name="Google Shape;151;g5bd10abd6a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27685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bd10abd6a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5bd10abd6a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Classifications from our years of imagery of the earliest and latest image was then </a:t>
            </a:r>
            <a:r>
              <a:rPr lang="en-US" dirty="0" err="1"/>
              <a:t>inputed</a:t>
            </a:r>
            <a:r>
              <a:rPr lang="en-US" dirty="0"/>
              <a:t> into our change analysis workflow within </a:t>
            </a:r>
            <a:r>
              <a:rPr lang="en-US" dirty="0" err="1"/>
              <a:t>Terrset</a:t>
            </a:r>
            <a:r>
              <a:rPr lang="en-US" dirty="0"/>
              <a:t> to determine the land cover change that has occurred across our six land cover classes. </a:t>
            </a:r>
            <a:endParaRPr dirty="0"/>
          </a:p>
        </p:txBody>
      </p:sp>
      <p:sp>
        <p:nvSpPr>
          <p:cNvPr id="195" name="Google Shape;195;g5bd10abd6a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267078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Now that we know where red spruce is, was and could be, we wanted to use this information to find suitable habitats for red spruce. To do this, we used a fuzzy logic model. To put it simply, a fuzzy logic model works by transforming the raw values of our data inputs into a spectrum that ranges from 0 to 1. Values of 0 represent pixels that are absolutely not suitable, while values of 1 represent pixels that are absolutely suitable for red spruce. To get into a little more detail, a fuzzy logic model is broken down into three steps, with the most important step being assigning a membership type to each variable. This membership type determines the equation used for that transformation from 0 to 1.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In addition to a linear membership class, we also used two other classes: large and small. A large membership class transforms large raw data values into values closer to 1 and small data values closer to 0. For red spruce, an example of a data layer we used this class for is frost days.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6090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bd10abd6a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5bd10abd6a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Overall we saw an increase of red spruce during our study period for both the sharp’s Knob restoration area, and the entire Monongahela National Forest. Red spruce initially declined between 1989 and 2001 but rebounded  to increase its overall extent between 2001 and 2018. </a:t>
            </a:r>
            <a:endParaRPr dirty="0"/>
          </a:p>
        </p:txBody>
      </p:sp>
      <p:sp>
        <p:nvSpPr>
          <p:cNvPr id="207" name="Google Shape;207;g5bd10abd6a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192010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bd10abd6a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5bd10abd6a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After executing our habitat suitability model, we were able to determine what areas of Sharp’s Knob were suitable for restoration. In the map on the right of your screen, dark green areas represent very high suitability areas and light green areas represent high suitability areas. In order to visualize how our results intersect with existing red spruce, we extracted areas determined to be red spruce by our classification model and added it to our habitat map in gray. From this, we determined 1,040 hectares are suitable as restoration sites. We got to this number by figuring out the number of hectares that are not classified as red spruce by CTA but are considered as high or very high suitability</a:t>
            </a:r>
            <a:endParaRPr dirty="0"/>
          </a:p>
        </p:txBody>
      </p:sp>
      <p:sp>
        <p:nvSpPr>
          <p:cNvPr id="201" name="Google Shape;201;g5bd10abd6a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extLst>
      <p:ext uri="{BB962C8B-B14F-4D97-AF65-F5344CB8AC3E}">
        <p14:creationId xmlns:p14="http://schemas.microsoft.com/office/powerpoint/2010/main" val="398170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bd10abd6a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5bd10abd6a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Using Land Change Modeler within </a:t>
            </a:r>
            <a:r>
              <a:rPr lang="en-US" dirty="0" err="1"/>
              <a:t>Terrset</a:t>
            </a:r>
            <a:r>
              <a:rPr lang="en-US" dirty="0"/>
              <a:t> we were able to forecast where red spruce would emerge based on the previous 30 years. The model shows regrowth growing on the periphery of existing red spruce with nearly red spruce areas remaining so. </a:t>
            </a:r>
            <a:endParaRPr dirty="0"/>
          </a:p>
        </p:txBody>
      </p:sp>
      <p:sp>
        <p:nvSpPr>
          <p:cNvPr id="207" name="Google Shape;207;g5bd10abd6a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109855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bd10abd6a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5bd10abd6a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Areas of red spruce restoration that would untie or connect existing red spruce and create corridors are of higher priority than that of areas that would not connect habitat. Connectivity potential was mapped in ArcGIS using Euclidean distance between existing red spruce as well as the suitability of land between the red spruce </a:t>
            </a:r>
            <a:endParaRPr dirty="0"/>
          </a:p>
        </p:txBody>
      </p:sp>
      <p:sp>
        <p:nvSpPr>
          <p:cNvPr id="207" name="Google Shape;207;g5bd10abd6a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388874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bd10abd6a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5bd10abd6a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Landsat 5 and 8 can be used to map red spruce extent as well as used in unison with other </a:t>
            </a:r>
            <a:r>
              <a:rPr lang="en-US" dirty="0" err="1"/>
              <a:t>inouts</a:t>
            </a:r>
            <a:r>
              <a:rPr lang="en-US" dirty="0"/>
              <a:t> to forecast habitat. The Sharp’s knob area in particular has almost all highly suitable land.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source: </a:t>
            </a:r>
            <a:r>
              <a:rPr lang="en-US" dirty="0">
                <a:hlinkClick r:id="rId3"/>
              </a:rPr>
              <a:t>https://www.flickr.com/photos/jvangundy/3533141179/in/pool-themon/</a:t>
            </a:r>
            <a:r>
              <a:rPr lang="en-US" dirty="0"/>
              <a:t>; </a:t>
            </a:r>
            <a:r>
              <a:rPr lang="en-US" sz="1200" b="0" i="0" u="none" strike="noStrike" cap="none" dirty="0">
                <a:solidFill>
                  <a:schemeClr val="dk1"/>
                </a:solidFill>
                <a:effectLst/>
                <a:latin typeface="Calibri"/>
                <a:ea typeface="Calibri"/>
                <a:cs typeface="Calibri"/>
                <a:sym typeface="Calibri"/>
              </a:rPr>
              <a:t>CC BY-NC-ND 2.0</a:t>
            </a:r>
          </a:p>
          <a:p>
            <a:pPr marL="0" lvl="0" indent="0" algn="l" rtl="0">
              <a:lnSpc>
                <a:spcPct val="100000"/>
              </a:lnSpc>
              <a:spcBef>
                <a:spcPts val="0"/>
              </a:spcBef>
              <a:spcAft>
                <a:spcPts val="0"/>
              </a:spcAft>
              <a:buSzPts val="1400"/>
              <a:buNone/>
            </a:pPr>
            <a:endParaRPr dirty="0"/>
          </a:p>
        </p:txBody>
      </p:sp>
      <p:sp>
        <p:nvSpPr>
          <p:cNvPr id="218" name="Google Shape;218;g5bd10abd6a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711340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bd10abd6a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5bd10abd6a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would like to acknowledge the following people for their great help! </a:t>
            </a:r>
            <a:endParaRPr dirty="0"/>
          </a:p>
        </p:txBody>
      </p:sp>
      <p:sp>
        <p:nvSpPr>
          <p:cNvPr id="224" name="Google Shape;224;g5bd10abd6a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73507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bd10abd6a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5bd10abd6a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project study area is the Sharp’s Knob Red Spruce Restoration Area, located in the Monongahela National Forest</a:t>
            </a:r>
            <a:r>
              <a:rPr lang="en-US" baseline="0" dirty="0"/>
              <a:t> (MNF). MNF is located in eastern West Virginia, with the spine of the southern Appalachians running through its center. </a:t>
            </a:r>
            <a:endParaRPr dirty="0"/>
          </a:p>
        </p:txBody>
      </p:sp>
      <p:sp>
        <p:nvSpPr>
          <p:cNvPr id="129" name="Google Shape;129;g5bd10abd6a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4007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bd10abd6a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5bd10abd6a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g5bd10abd6a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406812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bd10abd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bd10abd6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Historically,</a:t>
            </a:r>
            <a:r>
              <a:rPr lang="en-US" baseline="0" dirty="0"/>
              <a:t> dominant canopy cover within MNF consisted of red spruce. However, extensive coal mining and logging, combined with intense wildfire seasons during the late 19</a:t>
            </a:r>
            <a:r>
              <a:rPr lang="en-US" baseline="30000" dirty="0"/>
              <a:t>th</a:t>
            </a:r>
            <a:r>
              <a:rPr lang="en-US" baseline="0" dirty="0"/>
              <a:t> and early 20</a:t>
            </a:r>
            <a:r>
              <a:rPr lang="en-US" baseline="30000" dirty="0"/>
              <a:t>th</a:t>
            </a:r>
            <a:r>
              <a:rPr lang="en-US" baseline="0" dirty="0"/>
              <a:t> centuries resulted in a widespread conifer-to-hardwood transition. MNF was established in 1920, however our study site was not purchased by the USFS until 1989. Due to this, Sharp’s Knob experienced heavy strip mining – an incredibly destructive form of coal mining – in the 70s and 80s. Before the USFS purchased the land, mining companies would often restore these lands with nonnative hardwoods. red spruce restoration efforts – many of which focusing on former strip mines – have been heavily pursued by the USFs since 2013 with the launch of the Lambert Restoration area. The Sharp’s Knob project was launched in May 2018.</a:t>
            </a:r>
            <a:endParaRPr dirty="0"/>
          </a:p>
        </p:txBody>
      </p:sp>
      <p:sp>
        <p:nvSpPr>
          <p:cNvPr id="122" name="Google Shape;122;g5bd10abd6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346367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bd10abd6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bd10abd6a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aseline="0" dirty="0"/>
              <a:t>Red spruce restoration is a critical concern to MNF staff due to its ecological importance within West Virginia’s forests. red spruce provide shelter and food for the cheat mountain salamander and the northern flying squirrel, two endangered species of the MNF. Additionally, red spruce stands facilitate soils that are more absorbent than those associated with hardwoods. Due to this, these soils are important for providing clean drinking water and flood management. Finally, red spruce are critical for the sequestering of soil carbon. Current literature estimates that red spruce restoration to historical extent in West Virginia alone could replace 6.6Tg of carbon in the soil.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Image sources:</a:t>
            </a:r>
          </a:p>
          <a:p>
            <a:pPr marL="0" lvl="0" indent="0" algn="l" rtl="0">
              <a:spcBef>
                <a:spcPts val="0"/>
              </a:spcBef>
              <a:spcAft>
                <a:spcPts val="0"/>
              </a:spcAft>
              <a:buNone/>
            </a:pPr>
            <a:r>
              <a:rPr lang="en-US" baseline="0" dirty="0"/>
              <a:t>Cheat Salamander image: </a:t>
            </a:r>
            <a:r>
              <a:rPr lang="en-US" dirty="0">
                <a:hlinkClick r:id="rId3"/>
              </a:rPr>
              <a:t>https://www.flickr.com/photos/kwixted0/251777454/</a:t>
            </a:r>
            <a:r>
              <a:rPr lang="en-US" dirty="0"/>
              <a:t>;</a:t>
            </a:r>
            <a:r>
              <a:rPr lang="en-US" baseline="0" dirty="0"/>
              <a:t> CC BY 2.0</a:t>
            </a:r>
          </a:p>
          <a:p>
            <a:pPr marL="0" lvl="0" indent="0" algn="l" rtl="0">
              <a:spcBef>
                <a:spcPts val="0"/>
              </a:spcBef>
              <a:spcAft>
                <a:spcPts val="0"/>
              </a:spcAft>
              <a:buNone/>
            </a:pPr>
            <a:r>
              <a:rPr lang="en-US" baseline="0" dirty="0"/>
              <a:t>Water image: </a:t>
            </a:r>
            <a:r>
              <a:rPr lang="en-US" dirty="0">
                <a:hlinkClick r:id="rId4"/>
              </a:rPr>
              <a:t>https://www.flickr.com/photos/julien_harneis/589718393/</a:t>
            </a:r>
            <a:r>
              <a:rPr lang="en-US" dirty="0"/>
              <a:t>; CC BY-SA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Flood image: </a:t>
            </a:r>
            <a:r>
              <a:rPr lang="en-US" dirty="0">
                <a:hlinkClick r:id="rId5"/>
              </a:rPr>
              <a:t>https://www.flickr.com/photos/nashvillecorps/4604746814/in/photolist-oUGCKP-pz6Z6S-aKT2i4-fjzC5r-qpbPAc-26vgihh-6XB49a-z1VJNG-9Kg5Va-ffTQHx-q7WSXn-81UwNs-yQ1yAo-yzGLwb-bGiQJF-a7Ay1h-oGC9gy-pDGDDR-dSi8Se-6fg5ja-mS5qtA-dSoJzU-bGiQEZ-q7VpWx-eZ97fa-29hNhyf-frfGxE-o64fgL-dRSvnf-oYRnCc-dSdq5Q-gfVH86-9aWsSN-995JLq-994HYp-dRStD5-mS2wbx-dRUQnM-9wmCvJ-nmgFsM-995z2Y-dRLY7e-dRSmoo-6Eh5CK-yT8Zyx-22yGAPr-997BdL-7vnqLS-DHHA2v-dRVaWp;</a:t>
            </a:r>
            <a:r>
              <a:rPr lang="en-US" baseline="0" dirty="0"/>
              <a:t>; </a:t>
            </a:r>
            <a:r>
              <a:rPr lang="en-US" sz="1200" b="0" i="0" u="none" strike="noStrike" cap="none" dirty="0">
                <a:solidFill>
                  <a:schemeClr val="dk1"/>
                </a:solidFill>
                <a:effectLst/>
                <a:latin typeface="Calibri"/>
                <a:ea typeface="Calibri"/>
                <a:cs typeface="Calibri"/>
                <a:sym typeface="Calibri"/>
              </a:rPr>
              <a:t>CC BY-SA 2.0</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Soil image: </a:t>
            </a:r>
            <a:r>
              <a:rPr lang="en-US" dirty="0">
                <a:hlinkClick r:id="rId6"/>
              </a:rPr>
              <a:t>https://www.flickr.com/photos/miguelveraleon/2708283904</a:t>
            </a:r>
            <a:r>
              <a:rPr lang="en-US" dirty="0"/>
              <a:t>; </a:t>
            </a:r>
            <a:r>
              <a:rPr lang="en-US" sz="1200" b="0" i="0" u="none" strike="noStrike" cap="none" dirty="0">
                <a:solidFill>
                  <a:schemeClr val="dk1"/>
                </a:solidFill>
                <a:effectLst/>
                <a:latin typeface="Calibri"/>
                <a:ea typeface="Calibri"/>
                <a:cs typeface="Calibri"/>
                <a:sym typeface="Calibri"/>
              </a:rPr>
              <a:t>CC BY 2.0</a:t>
            </a:r>
          </a:p>
          <a:p>
            <a:pPr marL="0" lvl="0" indent="0" algn="l" rtl="0">
              <a:spcBef>
                <a:spcPts val="0"/>
              </a:spcBef>
              <a:spcAft>
                <a:spcPts val="0"/>
              </a:spcAft>
              <a:buNone/>
            </a:pPr>
            <a:endParaRPr dirty="0"/>
          </a:p>
        </p:txBody>
      </p:sp>
      <p:sp>
        <p:nvSpPr>
          <p:cNvPr id="134" name="Google Shape;134;g5bd10abd6a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234254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bd10abd6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bd10abd6a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project</a:t>
            </a:r>
            <a:r>
              <a:rPr lang="en-US" baseline="0" dirty="0"/>
              <a:t> will focus on using remote sensing and NASA EOS to identify current and historical red spruce stands, in addition to forecasting future red spruce extent. We are partnered with two branches of the USFS: The Monongahela National Forest and the Northern Institute of Applied Sciences. </a:t>
            </a: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a:p>
            <a:pPr marL="0" lvl="0" indent="0" algn="l" rtl="0">
              <a:spcBef>
                <a:spcPts val="0"/>
              </a:spcBef>
              <a:spcAft>
                <a:spcPts val="0"/>
              </a:spcAft>
              <a:buNone/>
            </a:pPr>
            <a:r>
              <a:rPr lang="en-US" baseline="0" dirty="0"/>
              <a:t>Image Source: </a:t>
            </a:r>
            <a:r>
              <a:rPr lang="en-US" dirty="0">
                <a:hlinkClick r:id="rId3"/>
              </a:rPr>
              <a:t>https://www.pexels.com/photo/green-leafed-plant-1784577/</a:t>
            </a:r>
            <a:r>
              <a:rPr lang="en-US" dirty="0"/>
              <a:t>; </a:t>
            </a:r>
            <a:r>
              <a:rPr lang="en-US" baseline="0" dirty="0"/>
              <a:t>CC BY 2.0</a:t>
            </a:r>
            <a:endParaRPr lang="en-US" dirty="0"/>
          </a:p>
        </p:txBody>
      </p:sp>
      <p:sp>
        <p:nvSpPr>
          <p:cNvPr id="141" name="Google Shape;141;g5bd10abd6a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305257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bd10abd6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bd10abd6a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project had four primary objectives to aid MNF</a:t>
            </a:r>
            <a:r>
              <a:rPr lang="en-US" baseline="0" dirty="0"/>
              <a:t> in their red spruce restoration projects. First, we aimed to identify the historical spread of red spruce from 1989 to 2018. Using this, we then aimed to create maps of red spruce locations and suitable locations for future restoration efforts. Using inputs from the previous objectives, we then wanted to forecast red spruce extent to 2040. Finally, our partners are interested in reproducing our results for other study sites, so our final objective is a tutorial of our methodology.</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dirty="0"/>
              <a:t>Image Credit: USFS</a:t>
            </a:r>
            <a:r>
              <a:rPr lang="en-US" baseline="0" dirty="0"/>
              <a:t> Monongahela National Forest</a:t>
            </a:r>
          </a:p>
          <a:p>
            <a:pPr marL="0" lvl="0" indent="0" algn="l" rtl="0">
              <a:spcBef>
                <a:spcPts val="0"/>
              </a:spcBef>
              <a:spcAft>
                <a:spcPts val="0"/>
              </a:spcAft>
              <a:buNone/>
            </a:pPr>
            <a:r>
              <a:rPr lang="en-US" baseline="0" dirty="0"/>
              <a:t>Image Source: </a:t>
            </a:r>
            <a:r>
              <a:rPr lang="en-US" dirty="0">
                <a:hlinkClick r:id="rId3"/>
              </a:rPr>
              <a:t>https://www.flickr.com/photos/165530715@N03/48002672817/</a:t>
            </a:r>
            <a:r>
              <a:rPr lang="en-US" dirty="0"/>
              <a:t>; Public Domain</a:t>
            </a:r>
            <a:endParaRPr dirty="0"/>
          </a:p>
        </p:txBody>
      </p:sp>
      <p:sp>
        <p:nvSpPr>
          <p:cNvPr id="141" name="Google Shape;141;g5bd10abd6a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03348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bd10abd6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5bd10abd6a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order to identify</a:t>
            </a:r>
            <a:r>
              <a:rPr lang="en-US" baseline="0" dirty="0"/>
              <a:t> and classify red spruce extent, we used imagery from the Landsat 5 Thematic Mapper and Landsat 8 Operational Land Imager, along with ancillary data from the Shuttle Radar Topography Mission. </a:t>
            </a:r>
            <a:endParaRPr dirty="0"/>
          </a:p>
        </p:txBody>
      </p:sp>
      <p:sp>
        <p:nvSpPr>
          <p:cNvPr id="165" name="Google Shape;165;g5bd10abd6a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135233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d10abd6a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5bd10abd6a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Additionally, we received critical</a:t>
            </a:r>
            <a:r>
              <a:rPr lang="en-US" baseline="0" dirty="0"/>
              <a:t> data</a:t>
            </a:r>
            <a:r>
              <a:rPr lang="en-US" dirty="0"/>
              <a:t> from our partners at the Monongahela</a:t>
            </a:r>
            <a:r>
              <a:rPr lang="en-US" baseline="0" dirty="0"/>
              <a:t> National Forest. In particular, they provided </a:t>
            </a:r>
            <a:r>
              <a:rPr lang="en-US" baseline="0" dirty="0" err="1"/>
              <a:t>shapefiles</a:t>
            </a:r>
            <a:r>
              <a:rPr lang="en-US" baseline="0" dirty="0"/>
              <a:t> of the National Forest and Sharp’s Knob, </a:t>
            </a:r>
            <a:r>
              <a:rPr lang="en-US" i="1" baseline="0" dirty="0"/>
              <a:t>In situ </a:t>
            </a:r>
            <a:r>
              <a:rPr lang="en-US" i="0" baseline="0" dirty="0"/>
              <a:t>point data for known and validated red spruce locations, forest cover polygons of dominant canopy cover type, and 1ft, unprocessed aerial imagery of West Virginia.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Sources:</a:t>
            </a:r>
          </a:p>
          <a:p>
            <a:pPr marL="0" lvl="0" indent="0" algn="l" rtl="0">
              <a:lnSpc>
                <a:spcPct val="100000"/>
              </a:lnSpc>
              <a:spcBef>
                <a:spcPts val="0"/>
              </a:spcBef>
              <a:spcAft>
                <a:spcPts val="0"/>
              </a:spcAft>
              <a:buSzPts val="1400"/>
              <a:buNone/>
            </a:pPr>
            <a:r>
              <a:rPr lang="en-US" dirty="0"/>
              <a:t>Monongahela photo:</a:t>
            </a:r>
            <a:r>
              <a:rPr lang="en-US" baseline="0" dirty="0"/>
              <a:t> </a:t>
            </a:r>
            <a:r>
              <a:rPr lang="en-US" dirty="0">
                <a:hlinkClick r:id="rId3"/>
              </a:rPr>
              <a:t>https://www.flickr.com/photos/165530715@N03/48002574838/</a:t>
            </a:r>
            <a:r>
              <a:rPr lang="en-US" dirty="0"/>
              <a:t>; Public Domain</a:t>
            </a:r>
          </a:p>
          <a:p>
            <a:pPr marL="0" lvl="0" indent="0" algn="l" rtl="0">
              <a:lnSpc>
                <a:spcPct val="100000"/>
              </a:lnSpc>
              <a:spcBef>
                <a:spcPts val="0"/>
              </a:spcBef>
              <a:spcAft>
                <a:spcPts val="0"/>
              </a:spcAft>
              <a:buSzPts val="1400"/>
              <a:buNone/>
            </a:pPr>
            <a:r>
              <a:rPr lang="en-US" dirty="0"/>
              <a:t>Validation points photo: NASA DEVELOP team using partner data</a:t>
            </a:r>
          </a:p>
          <a:p>
            <a:pPr marL="0" lvl="0" indent="0" algn="l" rtl="0">
              <a:lnSpc>
                <a:spcPct val="100000"/>
              </a:lnSpc>
              <a:spcBef>
                <a:spcPts val="0"/>
              </a:spcBef>
              <a:spcAft>
                <a:spcPts val="0"/>
              </a:spcAft>
              <a:buSzPts val="1400"/>
              <a:buNone/>
            </a:pPr>
            <a:r>
              <a:rPr lang="en-US" dirty="0"/>
              <a:t>Forest Cover photo: NASA DEVELOP</a:t>
            </a:r>
            <a:r>
              <a:rPr lang="en-US" baseline="0" dirty="0"/>
              <a:t> team using partner data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Aerial Imagery: </a:t>
            </a:r>
            <a:r>
              <a:rPr lang="en-US" dirty="0">
                <a:hlinkClick r:id="rId4"/>
              </a:rPr>
              <a:t>https://www.flickr.com/photos/steffen_ramsaier/33949720268/</a:t>
            </a:r>
            <a:r>
              <a:rPr lang="en-US" dirty="0"/>
              <a:t>; CC BY-NC-ND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74" name="Google Shape;174;g5bd10abd6a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187679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d10abd6a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5bd10abd6a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Additionally, we received critical</a:t>
            </a:r>
            <a:r>
              <a:rPr lang="en-US" baseline="0" dirty="0"/>
              <a:t> data</a:t>
            </a:r>
            <a:r>
              <a:rPr lang="en-US" dirty="0"/>
              <a:t> from our partners at the Monongahela</a:t>
            </a:r>
            <a:r>
              <a:rPr lang="en-US" baseline="0" dirty="0"/>
              <a:t> National Forest. In particular, they provided </a:t>
            </a:r>
            <a:r>
              <a:rPr lang="en-US" baseline="0" dirty="0" err="1"/>
              <a:t>shapefiles</a:t>
            </a:r>
            <a:r>
              <a:rPr lang="en-US" baseline="0" dirty="0"/>
              <a:t> of the National Forest and Sharp’s Knob, </a:t>
            </a:r>
            <a:r>
              <a:rPr lang="en-US" i="1" baseline="0" dirty="0"/>
              <a:t>In situ </a:t>
            </a:r>
            <a:r>
              <a:rPr lang="en-US" i="0" baseline="0" dirty="0"/>
              <a:t>point data for known and validated red spruce locations, forest cover polygons of dominant canopy cover type, and 1ft, unprocessed aerial imagery of West Virginia.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Sources:</a:t>
            </a:r>
          </a:p>
          <a:p>
            <a:pPr marL="0" lvl="0" indent="0" algn="l" rtl="0">
              <a:lnSpc>
                <a:spcPct val="100000"/>
              </a:lnSpc>
              <a:spcBef>
                <a:spcPts val="0"/>
              </a:spcBef>
              <a:spcAft>
                <a:spcPts val="0"/>
              </a:spcAft>
              <a:buSzPts val="1400"/>
              <a:buNone/>
            </a:pPr>
            <a:r>
              <a:rPr lang="en-US" dirty="0"/>
              <a:t>ArcGIS:</a:t>
            </a:r>
            <a:r>
              <a:rPr lang="en-US" baseline="0" dirty="0"/>
              <a:t> </a:t>
            </a:r>
            <a:r>
              <a:rPr lang="en-US" dirty="0">
                <a:hlinkClick r:id="rId3"/>
              </a:rPr>
              <a:t>https://www.flickr.com/photos/165530715@N03/48002574838/</a:t>
            </a:r>
            <a:r>
              <a:rPr lang="en-US" dirty="0"/>
              <a:t>; Public Domain</a:t>
            </a:r>
          </a:p>
          <a:p>
            <a:pPr marL="0" lvl="0" indent="0" algn="l" rtl="0">
              <a:lnSpc>
                <a:spcPct val="100000"/>
              </a:lnSpc>
              <a:spcBef>
                <a:spcPts val="0"/>
              </a:spcBef>
              <a:spcAft>
                <a:spcPts val="0"/>
              </a:spcAft>
              <a:buSzPts val="1400"/>
              <a:buNone/>
            </a:pPr>
            <a:r>
              <a:rPr lang="en-US" dirty="0"/>
              <a:t>Validation points photo: NASA DEVELOP team using partner data</a:t>
            </a:r>
          </a:p>
          <a:p>
            <a:pPr marL="0" lvl="0" indent="0" algn="l" rtl="0">
              <a:lnSpc>
                <a:spcPct val="100000"/>
              </a:lnSpc>
              <a:spcBef>
                <a:spcPts val="0"/>
              </a:spcBef>
              <a:spcAft>
                <a:spcPts val="0"/>
              </a:spcAft>
              <a:buSzPts val="1400"/>
              <a:buNone/>
            </a:pPr>
            <a:r>
              <a:rPr lang="en-US" dirty="0"/>
              <a:t>Forest Cover photo: NASA DEVELOP</a:t>
            </a:r>
            <a:r>
              <a:rPr lang="en-US" baseline="0" dirty="0"/>
              <a:t> team using partner data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Aerial Imagery: </a:t>
            </a:r>
            <a:r>
              <a:rPr lang="en-US" dirty="0">
                <a:hlinkClick r:id="rId4"/>
              </a:rPr>
              <a:t>https://www.flickr.com/photos/steffen_ramsaier/33949720268/</a:t>
            </a:r>
            <a:r>
              <a:rPr lang="en-US" dirty="0"/>
              <a:t>; CC BY-NC-ND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74" name="Google Shape;174;g5bd10abd6a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1100495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1"/>
        <p:cNvGrpSpPr/>
        <p:nvPr/>
      </p:nvGrpSpPr>
      <p:grpSpPr>
        <a:xfrm>
          <a:off x="0" y="0"/>
          <a:ext cx="0" cy="0"/>
          <a:chOff x="0" y="0"/>
          <a:chExt cx="0" cy="0"/>
        </a:xfrm>
      </p:grpSpPr>
      <p:sp>
        <p:nvSpPr>
          <p:cNvPr id="42" name="Google Shape;42;p18"/>
          <p:cNvSpPr/>
          <p:nvPr/>
        </p:nvSpPr>
        <p:spPr>
          <a:xfrm rot="7200000">
            <a:off x="277328" y="-2758"/>
            <a:ext cx="564654" cy="491214"/>
          </a:xfrm>
          <a:prstGeom prst="hexagon">
            <a:avLst>
              <a:gd name="adj" fmla="val 28832"/>
              <a:gd name="vf" fmla="val 115470"/>
            </a:avLst>
          </a:prstGeom>
          <a:solidFill>
            <a:srgbClr val="2E865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3" name="Google Shape;43;p18"/>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4" name="Google Shape;44;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5" name="Google Shape;45;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25000" sy="2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 name="Google Shape;46;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49" name="Google Shape;49;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62"/>
        <p:cNvGrpSpPr/>
        <p:nvPr/>
      </p:nvGrpSpPr>
      <p:grpSpPr>
        <a:xfrm>
          <a:off x="0" y="0"/>
          <a:ext cx="0" cy="0"/>
          <a:chOff x="0" y="0"/>
          <a:chExt cx="0" cy="0"/>
        </a:xfrm>
      </p:grpSpPr>
      <p:sp>
        <p:nvSpPr>
          <p:cNvPr id="63" name="Google Shape;63;p20"/>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5" name="Google Shape;65;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400"/>
              <a:buFont typeface="Century Gothic"/>
              <a:buNone/>
            </a:pPr>
            <a:r>
              <a:rPr lang="en-US" sz="4400" b="1" i="0" u="none" strike="noStrike" cap="none">
                <a:solidFill>
                  <a:srgbClr val="2E8652"/>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66" name="Google Shape;66;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67" name="Google Shape;67;p20"/>
          <p:cNvPicPr preferRelativeResize="0"/>
          <p:nvPr/>
        </p:nvPicPr>
        <p:blipFill rotWithShape="1">
          <a:blip r:embed="rId3">
            <a:alphaModFix/>
          </a:blip>
          <a:srcRect/>
          <a:stretch/>
        </p:blipFill>
        <p:spPr>
          <a:xfrm>
            <a:off x="9582149" y="381000"/>
            <a:ext cx="2114549" cy="426502"/>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21"/>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Google Shape;7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22"/>
          <p:cNvSpPr/>
          <p:nvPr/>
        </p:nvSpPr>
        <p:spPr>
          <a:xfrm>
            <a:off x="0" y="428625"/>
            <a:ext cx="12192000" cy="600075"/>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23"/>
          <p:cNvSpPr/>
          <p:nvPr/>
        </p:nvSpPr>
        <p:spPr>
          <a:xfrm flipH="1">
            <a:off x="-2" y="6484538"/>
            <a:ext cx="12192003" cy="265176"/>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24"/>
          <p:cNvSpPr/>
          <p:nvPr/>
        </p:nvSpPr>
        <p:spPr>
          <a:xfrm flipH="1">
            <a:off x="-4" y="0"/>
            <a:ext cx="12192003" cy="1905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24"/>
          <p:cNvSpPr/>
          <p:nvPr/>
        </p:nvSpPr>
        <p:spPr>
          <a:xfrm flipH="1">
            <a:off x="-1" y="6593264"/>
            <a:ext cx="12192003"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5"/>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6" ty="1866887"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5"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70.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png"/><Relationship Id="rId3" Type="http://schemas.openxmlformats.org/officeDocument/2006/relationships/image" Target="../media/image32.jpg"/><Relationship Id="rId7" Type="http://schemas.openxmlformats.org/officeDocument/2006/relationships/image" Target="../media/image36.emf"/><Relationship Id="rId12"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png"/><Relationship Id="rId9" Type="http://schemas.openxmlformats.org/officeDocument/2006/relationships/image" Target="../media/image38.emf"/><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3.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6.jpg"/><Relationship Id="rId7" Type="http://schemas.openxmlformats.org/officeDocument/2006/relationships/image" Target="../media/image59.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8.emf"/><Relationship Id="rId5" Type="http://schemas.openxmlformats.org/officeDocument/2006/relationships/image" Target="../media/image33.png"/><Relationship Id="rId4" Type="http://schemas.openxmlformats.org/officeDocument/2006/relationships/image" Target="../media/image57.jpg"/><Relationship Id="rId9"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2" name="Group 1"/>
          <p:cNvGrpSpPr/>
          <p:nvPr/>
        </p:nvGrpSpPr>
        <p:grpSpPr>
          <a:xfrm>
            <a:off x="7886700" y="4115812"/>
            <a:ext cx="3185651" cy="1628504"/>
            <a:chOff x="7886700" y="4115812"/>
            <a:chExt cx="2713588" cy="1628504"/>
          </a:xfrm>
        </p:grpSpPr>
        <p:sp>
          <p:nvSpPr>
            <p:cNvPr id="109" name="Google Shape;109;p1"/>
            <p:cNvSpPr txBox="1"/>
            <p:nvPr/>
          </p:nvSpPr>
          <p:spPr>
            <a:xfrm>
              <a:off x="7886700" y="4115812"/>
              <a:ext cx="2713588"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John </a:t>
              </a:r>
              <a:r>
                <a:rPr lang="en-US" sz="1500" b="0" i="0" u="none" strike="noStrike" cap="none" dirty="0" err="1">
                  <a:solidFill>
                    <a:srgbClr val="3F3F3F"/>
                  </a:solidFill>
                  <a:latin typeface="Century Gothic"/>
                  <a:ea typeface="Century Gothic"/>
                  <a:cs typeface="Century Gothic"/>
                  <a:sym typeface="Century Gothic"/>
                </a:rPr>
                <a:t>Dialesandro</a:t>
              </a:r>
              <a:endParaRPr sz="1400" b="0" i="0" u="none" strike="noStrike" cap="none" dirty="0">
                <a:solidFill>
                  <a:srgbClr val="000000"/>
                </a:solidFill>
                <a:latin typeface="Arial"/>
                <a:ea typeface="Arial"/>
                <a:cs typeface="Arial"/>
                <a:sym typeface="Arial"/>
              </a:endParaRPr>
            </a:p>
          </p:txBody>
        </p:sp>
        <p:sp>
          <p:nvSpPr>
            <p:cNvPr id="110" name="Google Shape;110;p1"/>
            <p:cNvSpPr/>
            <p:nvPr/>
          </p:nvSpPr>
          <p:spPr>
            <a:xfrm>
              <a:off x="7886700" y="4550925"/>
              <a:ext cx="255439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Mason Bull</a:t>
              </a:r>
              <a:endParaRPr sz="1400" b="0" i="0" u="none" strike="noStrike" cap="none">
                <a:solidFill>
                  <a:srgbClr val="000000"/>
                </a:solidFill>
                <a:latin typeface="Arial"/>
                <a:ea typeface="Arial"/>
                <a:cs typeface="Arial"/>
                <a:sym typeface="Arial"/>
              </a:endParaRPr>
            </a:p>
          </p:txBody>
        </p:sp>
        <p:sp>
          <p:nvSpPr>
            <p:cNvPr id="111" name="Google Shape;111;p1"/>
            <p:cNvSpPr/>
            <p:nvPr/>
          </p:nvSpPr>
          <p:spPr>
            <a:xfrm>
              <a:off x="7886700" y="5421151"/>
              <a:ext cx="255439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Katherine </a:t>
              </a:r>
              <a:r>
                <a:rPr lang="en-US" sz="1500" b="0" i="0" u="none" strike="noStrike" cap="none" dirty="0" err="1">
                  <a:solidFill>
                    <a:srgbClr val="3F3F3F"/>
                  </a:solidFill>
                  <a:latin typeface="Century Gothic"/>
                  <a:ea typeface="Century Gothic"/>
                  <a:cs typeface="Century Gothic"/>
                  <a:sym typeface="Century Gothic"/>
                </a:rPr>
                <a:t>Yut</a:t>
              </a:r>
              <a:endParaRPr sz="1400" b="0" i="0" u="none" strike="noStrike" cap="none" dirty="0">
                <a:solidFill>
                  <a:srgbClr val="000000"/>
                </a:solidFill>
                <a:latin typeface="Arial"/>
                <a:ea typeface="Arial"/>
                <a:cs typeface="Arial"/>
                <a:sym typeface="Arial"/>
              </a:endParaRPr>
            </a:p>
          </p:txBody>
        </p:sp>
        <p:sp>
          <p:nvSpPr>
            <p:cNvPr id="112" name="Google Shape;112;p1"/>
            <p:cNvSpPr/>
            <p:nvPr/>
          </p:nvSpPr>
          <p:spPr>
            <a:xfrm>
              <a:off x="7886700" y="4986038"/>
              <a:ext cx="255439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Tia Francis</a:t>
              </a:r>
              <a:endParaRPr sz="1400" b="0" i="0" u="none" strike="noStrike" cap="none" dirty="0">
                <a:solidFill>
                  <a:srgbClr val="000000"/>
                </a:solidFill>
                <a:latin typeface="Arial"/>
                <a:ea typeface="Arial"/>
                <a:cs typeface="Arial"/>
                <a:sym typeface="Arial"/>
              </a:endParaRPr>
            </a:p>
          </p:txBody>
        </p:sp>
      </p:grpSp>
      <p:sp>
        <p:nvSpPr>
          <p:cNvPr id="113" name="Google Shape;113;p1"/>
          <p:cNvSpPr txBox="1"/>
          <p:nvPr/>
        </p:nvSpPr>
        <p:spPr>
          <a:xfrm>
            <a:off x="7886700" y="952500"/>
            <a:ext cx="3352800" cy="1879190"/>
          </a:xfrm>
          <a:prstGeom prst="rect">
            <a:avLst/>
          </a:prstGeom>
          <a:no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2E8652"/>
              </a:buClr>
              <a:buSzPts val="3200"/>
              <a:buFont typeface="Century Gothic"/>
              <a:buNone/>
            </a:pPr>
            <a:r>
              <a:rPr lang="en-US" sz="2960" b="1" i="0" u="none" strike="noStrike" cap="none" dirty="0" smtClean="0">
                <a:solidFill>
                  <a:srgbClr val="2E8652"/>
                </a:solidFill>
                <a:latin typeface="Century Gothic"/>
                <a:ea typeface="Century Gothic"/>
                <a:cs typeface="Century Gothic"/>
                <a:sym typeface="Century Gothic"/>
              </a:rPr>
              <a:t>Monongahela National </a:t>
            </a:r>
            <a:r>
              <a:rPr lang="en-US" sz="2960" b="1" i="0" u="none" strike="noStrike" cap="none" dirty="0">
                <a:solidFill>
                  <a:srgbClr val="2E8652"/>
                </a:solidFill>
                <a:latin typeface="Century Gothic"/>
                <a:ea typeface="Century Gothic"/>
                <a:cs typeface="Century Gothic"/>
                <a:sym typeface="Century Gothic"/>
              </a:rPr>
              <a:t>Forest Ecological Forecasting</a:t>
            </a:r>
            <a:endParaRPr sz="1295" b="0" i="0" u="none" strike="noStrike" cap="none" dirty="0">
              <a:solidFill>
                <a:srgbClr val="2E8652"/>
              </a:solidFill>
              <a:sym typeface="Arial"/>
            </a:endParaRPr>
          </a:p>
        </p:txBody>
      </p:sp>
      <p:sp>
        <p:nvSpPr>
          <p:cNvPr id="114" name="Google Shape;114;p1"/>
          <p:cNvSpPr txBox="1"/>
          <p:nvPr/>
        </p:nvSpPr>
        <p:spPr>
          <a:xfrm>
            <a:off x="7886700" y="2674976"/>
            <a:ext cx="3352800" cy="1418107"/>
          </a:xfrm>
          <a:prstGeom prst="rect">
            <a:avLst/>
          </a:prstGeom>
          <a:noFill/>
          <a:ln>
            <a:noFill/>
          </a:ln>
        </p:spPr>
        <p:txBody>
          <a:bodyPr spcFirstLastPara="1" wrap="square" lIns="91425" tIns="45700" rIns="91425" bIns="45700" anchor="t" anchorCtr="0">
            <a:noAutofit/>
          </a:bodyPr>
          <a:lstStyle/>
          <a:p>
            <a:r>
              <a:rPr lang="en-US" sz="1600" dirty="0">
                <a:solidFill>
                  <a:schemeClr val="tx1">
                    <a:lumMod val="75000"/>
                    <a:lumOff val="25000"/>
                  </a:schemeClr>
                </a:solidFill>
                <a:latin typeface="Century Gothic" panose="020B0502020202020204" pitchFamily="34" charset="0"/>
              </a:rPr>
              <a:t>Forecasting </a:t>
            </a:r>
            <a:r>
              <a:rPr lang="en-US" sz="1600" dirty="0" smtClean="0">
                <a:solidFill>
                  <a:schemeClr val="tx1">
                    <a:lumMod val="75000"/>
                    <a:lumOff val="25000"/>
                  </a:schemeClr>
                </a:solidFill>
                <a:latin typeface="Century Gothic" panose="020B0502020202020204" pitchFamily="34" charset="0"/>
              </a:rPr>
              <a:t>Red </a:t>
            </a:r>
            <a:r>
              <a:rPr lang="en-US" sz="1600" dirty="0">
                <a:solidFill>
                  <a:schemeClr val="tx1">
                    <a:lumMod val="75000"/>
                    <a:lumOff val="25000"/>
                  </a:schemeClr>
                </a:solidFill>
                <a:latin typeface="Century Gothic" panose="020B0502020202020204" pitchFamily="34" charset="0"/>
              </a:rPr>
              <a:t>S</a:t>
            </a:r>
            <a:r>
              <a:rPr lang="en-US" sz="1600" dirty="0" smtClean="0">
                <a:solidFill>
                  <a:schemeClr val="tx1">
                    <a:lumMod val="75000"/>
                    <a:lumOff val="25000"/>
                  </a:schemeClr>
                </a:solidFill>
                <a:latin typeface="Century Gothic" panose="020B0502020202020204" pitchFamily="34" charset="0"/>
              </a:rPr>
              <a:t>pruce </a:t>
            </a:r>
            <a:r>
              <a:rPr lang="en-US" sz="1600" dirty="0">
                <a:solidFill>
                  <a:schemeClr val="tx1">
                    <a:lumMod val="75000"/>
                    <a:lumOff val="25000"/>
                  </a:schemeClr>
                </a:solidFill>
                <a:latin typeface="Century Gothic" panose="020B0502020202020204" pitchFamily="34" charset="0"/>
              </a:rPr>
              <a:t>Restoration Using NASA Earth Observations to Support the USFS Monongahela National Forest</a:t>
            </a:r>
          </a:p>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 </a:t>
            </a:r>
            <a:endParaRPr sz="1400" b="0" i="0" u="none" strike="noStrike" cap="none" dirty="0">
              <a:solidFill>
                <a:schemeClr val="tx1">
                  <a:lumMod val="75000"/>
                  <a:lumOff val="25000"/>
                </a:schemeClr>
              </a:solidFill>
              <a:sym typeface="Arial"/>
            </a:endParaRPr>
          </a:p>
        </p:txBody>
      </p:sp>
      <p:pic>
        <p:nvPicPr>
          <p:cNvPr id="115" name="Google Shape;115;p1"/>
          <p:cNvPicPr preferRelativeResize="0"/>
          <p:nvPr/>
        </p:nvPicPr>
        <p:blipFill rotWithShape="1">
          <a:blip r:embed="rId3">
            <a:extLst>
              <a:ext uri="{28A0092B-C50C-407E-A947-70E740481C1C}">
                <a14:useLocalDpi xmlns:a14="http://schemas.microsoft.com/office/drawing/2010/main" val="0"/>
              </a:ext>
            </a:extLst>
          </a:blip>
          <a:srcRect l="8804" t="138" r="30005" b="-128"/>
          <a:stretch/>
        </p:blipFill>
        <p:spPr>
          <a:xfrm>
            <a:off x="0" y="-17585"/>
            <a:ext cx="7394331" cy="6875585"/>
          </a:xfrm>
          <a:prstGeom prst="rect">
            <a:avLst/>
          </a:prstGeom>
          <a:noFill/>
          <a:ln>
            <a:noFill/>
          </a:ln>
          <a:effectLst>
            <a:outerShdw blurRad="50800" dist="38100" dir="2700000" algn="tl" rotWithShape="0">
              <a:srgbClr val="000000">
                <a:alpha val="40000"/>
              </a:srgbClr>
            </a:outerShdw>
          </a:effectLst>
        </p:spPr>
      </p:pic>
      <p:pic>
        <p:nvPicPr>
          <p:cNvPr id="116" name="Google Shape;116;p1"/>
          <p:cNvPicPr preferRelativeResize="0"/>
          <p:nvPr/>
        </p:nvPicPr>
        <p:blipFill rotWithShape="1">
          <a:blip r:embed="rId4">
            <a:alphaModFix/>
          </a:blip>
          <a:srcRect/>
          <a:stretch/>
        </p:blipFill>
        <p:spPr>
          <a:xfrm>
            <a:off x="0" y="6053428"/>
            <a:ext cx="12192000" cy="715571"/>
          </a:xfrm>
          <a:prstGeom prst="rect">
            <a:avLst/>
          </a:prstGeom>
          <a:noFill/>
          <a:ln>
            <a:noFill/>
          </a:ln>
        </p:spPr>
      </p:pic>
      <p:sp>
        <p:nvSpPr>
          <p:cNvPr id="118" name="Google Shape;118;p1"/>
          <p:cNvSpPr txBox="1"/>
          <p:nvPr/>
        </p:nvSpPr>
        <p:spPr>
          <a:xfrm>
            <a:off x="3155090" y="6215822"/>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lt1"/>
                </a:solidFill>
                <a:latin typeface="Century Gothic"/>
                <a:ea typeface="Century Gothic"/>
                <a:cs typeface="Century Gothic"/>
                <a:sym typeface="Century Gothic"/>
              </a:rPr>
              <a:t>Idaho – Pocatello </a:t>
            </a:r>
            <a:r>
              <a:rPr lang="en-US" sz="1800" b="0" i="0" u="none" strike="noStrike" cap="none" dirty="0">
                <a:solidFill>
                  <a:schemeClr val="lt1"/>
                </a:solidFill>
                <a:latin typeface="Century Gothic"/>
                <a:ea typeface="Century Gothic"/>
                <a:cs typeface="Century Gothic"/>
                <a:sym typeface="Century Gothic"/>
              </a:rPr>
              <a:t>| Summer 2019</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5480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2449" t="676" r="3641" b="33897"/>
          <a:stretch/>
        </p:blipFill>
        <p:spPr>
          <a:xfrm>
            <a:off x="333714" y="1037492"/>
            <a:ext cx="11553484" cy="5547946"/>
          </a:xfrm>
          <a:prstGeom prst="rect">
            <a:avLst/>
          </a:prstGeom>
          <a:ln w="19050">
            <a:solidFill>
              <a:srgbClr val="1D3D0F"/>
            </a:solidFill>
          </a:ln>
        </p:spPr>
      </p:pic>
      <p:sp>
        <p:nvSpPr>
          <p:cNvPr id="18" name="Oval 17"/>
          <p:cNvSpPr/>
          <p:nvPr/>
        </p:nvSpPr>
        <p:spPr>
          <a:xfrm>
            <a:off x="5970415" y="2541791"/>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4</a:t>
            </a:r>
          </a:p>
        </p:txBody>
      </p:sp>
      <p:grpSp>
        <p:nvGrpSpPr>
          <p:cNvPr id="19" name="Group 18"/>
          <p:cNvGrpSpPr/>
          <p:nvPr/>
        </p:nvGrpSpPr>
        <p:grpSpPr>
          <a:xfrm>
            <a:off x="566128" y="1269430"/>
            <a:ext cx="2634272" cy="2400300"/>
            <a:chOff x="9068290" y="1441939"/>
            <a:chExt cx="2634272" cy="2400300"/>
          </a:xfrm>
          <a:solidFill>
            <a:srgbClr val="2E8652"/>
          </a:solidFill>
        </p:grpSpPr>
        <p:sp>
          <p:nvSpPr>
            <p:cNvPr id="15" name="Rectangle 14"/>
            <p:cNvSpPr/>
            <p:nvPr/>
          </p:nvSpPr>
          <p:spPr>
            <a:xfrm>
              <a:off x="9068290" y="1441939"/>
              <a:ext cx="2634272" cy="2400300"/>
            </a:xfrm>
            <a:prstGeom prst="rect">
              <a:avLst/>
            </a:prstGeom>
            <a:grpFill/>
            <a:ln>
              <a:solidFill>
                <a:srgbClr val="1D3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82934" y="1509105"/>
              <a:ext cx="2419267" cy="2246769"/>
            </a:xfrm>
            <a:prstGeom prst="rect">
              <a:avLst/>
            </a:prstGeom>
            <a:grpFill/>
            <a:ln>
              <a:noFill/>
              <a:prstDash val="solid"/>
            </a:ln>
          </p:spPr>
          <p:txBody>
            <a:bodyPr wrap="square" rtlCol="0">
              <a:spAutoFit/>
            </a:bodyPr>
            <a:lstStyle/>
            <a:p>
              <a:r>
                <a:rPr lang="en-US" sz="2000" b="1" dirty="0">
                  <a:solidFill>
                    <a:schemeClr val="bg1"/>
                  </a:solidFill>
                  <a:latin typeface="Century Gothic" panose="020B0502020202020204" pitchFamily="34" charset="0"/>
                </a:rPr>
                <a:t>Training Data</a:t>
              </a:r>
            </a:p>
            <a:p>
              <a:pPr marL="342900" indent="-342900">
                <a:buClrTx/>
                <a:buFont typeface="+mj-lt"/>
                <a:buAutoNum type="arabicPeriod"/>
              </a:pPr>
              <a:r>
                <a:rPr lang="en-US" sz="2000" dirty="0">
                  <a:solidFill>
                    <a:schemeClr val="bg1"/>
                  </a:solidFill>
                  <a:latin typeface="Century Gothic" panose="020B0502020202020204" pitchFamily="34" charset="0"/>
                </a:rPr>
                <a:t>Red spruce</a:t>
              </a:r>
            </a:p>
            <a:p>
              <a:pPr marL="342900" indent="-342900">
                <a:buClrTx/>
                <a:buFont typeface="+mj-lt"/>
                <a:buAutoNum type="arabicPeriod"/>
              </a:pPr>
              <a:r>
                <a:rPr lang="en-US" sz="2000" dirty="0">
                  <a:solidFill>
                    <a:schemeClr val="bg1"/>
                  </a:solidFill>
                  <a:latin typeface="Century Gothic" panose="020B0502020202020204" pitchFamily="34" charset="0"/>
                </a:rPr>
                <a:t>Deciduous tree</a:t>
              </a:r>
            </a:p>
            <a:p>
              <a:pPr marL="342900" indent="-342900">
                <a:buClrTx/>
                <a:buFont typeface="+mj-lt"/>
                <a:buAutoNum type="arabicPeriod"/>
              </a:pPr>
              <a:r>
                <a:rPr lang="en-US" sz="2000" dirty="0">
                  <a:solidFill>
                    <a:schemeClr val="bg1"/>
                  </a:solidFill>
                  <a:latin typeface="Century Gothic" panose="020B0502020202020204" pitchFamily="34" charset="0"/>
                </a:rPr>
                <a:t>Grass</a:t>
              </a:r>
            </a:p>
            <a:p>
              <a:pPr marL="342900" indent="-342900">
                <a:buClrTx/>
                <a:buFont typeface="+mj-lt"/>
                <a:buAutoNum type="arabicPeriod"/>
              </a:pPr>
              <a:r>
                <a:rPr lang="en-US" sz="2000" dirty="0">
                  <a:solidFill>
                    <a:schemeClr val="bg1"/>
                  </a:solidFill>
                  <a:latin typeface="Century Gothic" panose="020B0502020202020204" pitchFamily="34" charset="0"/>
                </a:rPr>
                <a:t>Soil</a:t>
              </a:r>
            </a:p>
            <a:p>
              <a:pPr marL="342900" indent="-342900">
                <a:buClrTx/>
                <a:buFont typeface="+mj-lt"/>
                <a:buAutoNum type="arabicPeriod"/>
              </a:pPr>
              <a:r>
                <a:rPr lang="en-US" sz="2000" dirty="0">
                  <a:solidFill>
                    <a:schemeClr val="bg1"/>
                  </a:solidFill>
                  <a:latin typeface="Century Gothic" panose="020B0502020202020204" pitchFamily="34" charset="0"/>
                </a:rPr>
                <a:t>Water</a:t>
              </a:r>
            </a:p>
            <a:p>
              <a:pPr marL="342900" indent="-342900">
                <a:buClrTx/>
                <a:buFont typeface="+mj-lt"/>
                <a:buAutoNum type="arabicPeriod"/>
              </a:pPr>
              <a:r>
                <a:rPr lang="en-US" sz="2000" dirty="0">
                  <a:solidFill>
                    <a:schemeClr val="bg1"/>
                  </a:solidFill>
                  <a:latin typeface="Century Gothic" panose="020B0502020202020204" pitchFamily="34" charset="0"/>
                </a:rPr>
                <a:t>Urban</a:t>
              </a:r>
            </a:p>
          </p:txBody>
        </p:sp>
      </p:grpSp>
      <p:sp>
        <p:nvSpPr>
          <p:cNvPr id="21" name="Oval 20"/>
          <p:cNvSpPr/>
          <p:nvPr/>
        </p:nvSpPr>
        <p:spPr>
          <a:xfrm>
            <a:off x="7263717" y="3443747"/>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2</a:t>
            </a:r>
          </a:p>
        </p:txBody>
      </p:sp>
      <p:sp>
        <p:nvSpPr>
          <p:cNvPr id="22" name="Oval 21"/>
          <p:cNvSpPr/>
          <p:nvPr/>
        </p:nvSpPr>
        <p:spPr>
          <a:xfrm>
            <a:off x="6521304" y="1691057"/>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1</a:t>
            </a:r>
          </a:p>
        </p:txBody>
      </p:sp>
      <p:sp>
        <p:nvSpPr>
          <p:cNvPr id="23" name="Oval 22"/>
          <p:cNvSpPr/>
          <p:nvPr/>
        </p:nvSpPr>
        <p:spPr>
          <a:xfrm>
            <a:off x="9953747" y="1480040"/>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6</a:t>
            </a:r>
          </a:p>
        </p:txBody>
      </p:sp>
      <p:sp>
        <p:nvSpPr>
          <p:cNvPr id="12" name="Oval 11"/>
          <p:cNvSpPr/>
          <p:nvPr/>
        </p:nvSpPr>
        <p:spPr>
          <a:xfrm>
            <a:off x="10483799" y="2262556"/>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5</a:t>
            </a:r>
          </a:p>
        </p:txBody>
      </p:sp>
      <p:sp>
        <p:nvSpPr>
          <p:cNvPr id="13" name="Oval 12"/>
          <p:cNvSpPr/>
          <p:nvPr/>
        </p:nvSpPr>
        <p:spPr>
          <a:xfrm>
            <a:off x="4311599" y="4399899"/>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3</a:t>
            </a:r>
          </a:p>
        </p:txBody>
      </p:sp>
      <p:sp>
        <p:nvSpPr>
          <p:cNvPr id="2" name="Title 1">
            <a:extLst>
              <a:ext uri="{FF2B5EF4-FFF2-40B4-BE49-F238E27FC236}">
                <a16:creationId xmlns:a16="http://schemas.microsoft.com/office/drawing/2014/main" xmlns="" id="{BDC48F6C-93FC-4635-A4E1-7B2CE82AA5A6}"/>
              </a:ext>
            </a:extLst>
          </p:cNvPr>
          <p:cNvSpPr>
            <a:spLocks noGrp="1"/>
          </p:cNvSpPr>
          <p:nvPr>
            <p:ph type="title"/>
          </p:nvPr>
        </p:nvSpPr>
        <p:spPr>
          <a:xfrm>
            <a:off x="1257300" y="372639"/>
            <a:ext cx="10439400" cy="676275"/>
          </a:xfrm>
        </p:spPr>
        <p:txBody>
          <a:bodyPr>
            <a:normAutofit fontScale="90000"/>
          </a:bodyPr>
          <a:lstStyle/>
          <a:p>
            <a:r>
              <a:rPr lang="en-US" dirty="0"/>
              <a:t>Methodology</a:t>
            </a:r>
          </a:p>
        </p:txBody>
      </p:sp>
    </p:spTree>
    <p:extLst>
      <p:ext uri="{BB962C8B-B14F-4D97-AF65-F5344CB8AC3E}">
        <p14:creationId xmlns:p14="http://schemas.microsoft.com/office/powerpoint/2010/main" val="4059352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1896" t="11667" r="12076" b="11527"/>
          <a:stretch/>
        </p:blipFill>
        <p:spPr>
          <a:xfrm>
            <a:off x="7773928" y="1206126"/>
            <a:ext cx="4029075" cy="5267325"/>
          </a:xfrm>
          <a:prstGeom prst="rect">
            <a:avLst/>
          </a:prstGeom>
        </p:spPr>
      </p:pic>
      <p:sp>
        <p:nvSpPr>
          <p:cNvPr id="19" name="Rectangle 18"/>
          <p:cNvSpPr/>
          <p:nvPr/>
        </p:nvSpPr>
        <p:spPr>
          <a:xfrm>
            <a:off x="310958" y="1332821"/>
            <a:ext cx="3261946" cy="326194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52531" y="1638176"/>
            <a:ext cx="3261946" cy="326194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780691" y="1294221"/>
            <a:ext cx="617477"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NDVI</a:t>
            </a:r>
            <a:endParaRPr lang="en-US" dirty="0"/>
          </a:p>
        </p:txBody>
      </p:sp>
      <p:sp>
        <p:nvSpPr>
          <p:cNvPr id="8" name="Rectangle 7"/>
          <p:cNvSpPr/>
          <p:nvPr/>
        </p:nvSpPr>
        <p:spPr>
          <a:xfrm>
            <a:off x="4089429" y="1560822"/>
            <a:ext cx="655949"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NDMI</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5447104" y="2800108"/>
                <a:ext cx="3250762"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Multispectral bands (blue to </a:t>
                </a:r>
                <a14:m>
                  <m:oMath xmlns:m="http://schemas.openxmlformats.org/officeDocument/2006/math">
                    <m:sSub>
                      <m:sSubPr>
                        <m:ctrlPr>
                          <a:rPr lang="en-US" i="1" dirty="0" smtClean="0">
                            <a:solidFill>
                              <a:schemeClr val="tx1">
                                <a:lumMod val="75000"/>
                                <a:lumOff val="25000"/>
                              </a:schemeClr>
                            </a:solidFill>
                            <a:latin typeface="Cambria Math" panose="02040503050406030204" pitchFamily="18" charset="0"/>
                          </a:rPr>
                        </m:ctrlPr>
                      </m:sSubPr>
                      <m:e>
                        <m:r>
                          <m:rPr>
                            <m:sty m:val="p"/>
                          </m:rPr>
                          <a:rPr lang="en-US" b="0" i="0" dirty="0" smtClean="0">
                            <a:solidFill>
                              <a:schemeClr val="tx1">
                                <a:lumMod val="75000"/>
                                <a:lumOff val="25000"/>
                              </a:schemeClr>
                            </a:solidFill>
                            <a:latin typeface="Cambria Math" panose="02040503050406030204" pitchFamily="18" charset="0"/>
                          </a:rPr>
                          <m:t>SWIR</m:t>
                        </m:r>
                      </m:e>
                      <m:sub>
                        <m:r>
                          <a:rPr lang="en-US" b="0" i="0" dirty="0" smtClean="0">
                            <a:solidFill>
                              <a:schemeClr val="tx1">
                                <a:lumMod val="75000"/>
                                <a:lumOff val="25000"/>
                              </a:schemeClr>
                            </a:solidFill>
                            <a:latin typeface="Cambria Math" panose="02040503050406030204" pitchFamily="18" charset="0"/>
                          </a:rPr>
                          <m:t>2</m:t>
                        </m:r>
                      </m:sub>
                    </m:sSub>
                  </m:oMath>
                </a14:m>
                <a:r>
                  <a:rPr lang="en-US" dirty="0">
                    <a:solidFill>
                      <a:schemeClr val="tx1">
                        <a:lumMod val="75000"/>
                        <a:lumOff val="25000"/>
                      </a:schemeClr>
                    </a:solidFill>
                    <a:latin typeface="Century Gothic" panose="020B0502020202020204" pitchFamily="34" charset="0"/>
                  </a:rPr>
                  <a:t>)</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5447104" y="2800108"/>
                <a:ext cx="3250762" cy="307777"/>
              </a:xfrm>
              <a:prstGeom prst="rect">
                <a:avLst/>
              </a:prstGeom>
              <a:blipFill>
                <a:blip r:embed="rId6"/>
                <a:stretch>
                  <a:fillRect l="-563" t="-3922" b="-17647"/>
                </a:stretch>
              </a:blipFill>
            </p:spPr>
            <p:txBody>
              <a:bodyPr/>
              <a:lstStyle/>
              <a:p>
                <a:r>
                  <a:rPr lang="en-US">
                    <a:noFill/>
                  </a:rPr>
                  <a:t> </a:t>
                </a:r>
              </a:p>
            </p:txBody>
          </p:sp>
        </mc:Fallback>
      </mc:AlternateContent>
      <p:sp>
        <p:nvSpPr>
          <p:cNvPr id="10" name="Rectangle 9"/>
          <p:cNvSpPr/>
          <p:nvPr/>
        </p:nvSpPr>
        <p:spPr>
          <a:xfrm>
            <a:off x="4412594" y="1878469"/>
            <a:ext cx="665567"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Slope</a:t>
            </a:r>
          </a:p>
        </p:txBody>
      </p:sp>
      <p:sp>
        <p:nvSpPr>
          <p:cNvPr id="12" name="Rectangle 11"/>
          <p:cNvSpPr/>
          <p:nvPr/>
        </p:nvSpPr>
        <p:spPr>
          <a:xfrm>
            <a:off x="4782146" y="2168066"/>
            <a:ext cx="801823"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Aspect</a:t>
            </a:r>
          </a:p>
        </p:txBody>
      </p:sp>
      <p:sp>
        <p:nvSpPr>
          <p:cNvPr id="16" name="Rectangle 15"/>
          <p:cNvSpPr/>
          <p:nvPr/>
        </p:nvSpPr>
        <p:spPr>
          <a:xfrm>
            <a:off x="1006124" y="1914611"/>
            <a:ext cx="3261946" cy="3261946"/>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58496" y="2208816"/>
            <a:ext cx="3261946" cy="3261946"/>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13204" y="2506899"/>
            <a:ext cx="3261946" cy="3261946"/>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42368" y="2802106"/>
            <a:ext cx="3261946" cy="326194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121945" y="2457663"/>
            <a:ext cx="978153"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Elevation</a:t>
            </a:r>
          </a:p>
        </p:txBody>
      </p:sp>
      <p:sp>
        <p:nvSpPr>
          <p:cNvPr id="3" name="Striped Right Arrow 2"/>
          <p:cNvSpPr/>
          <p:nvPr/>
        </p:nvSpPr>
        <p:spPr>
          <a:xfrm>
            <a:off x="5543824" y="3494589"/>
            <a:ext cx="2012584" cy="1811216"/>
          </a:xfrm>
          <a:prstGeom prst="stripedRightArrow">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entury Gothic" panose="020B0502020202020204" pitchFamily="34" charset="0"/>
              </a:rPr>
              <a:t>CTA</a:t>
            </a:r>
          </a:p>
        </p:txBody>
      </p:sp>
      <p:grpSp>
        <p:nvGrpSpPr>
          <p:cNvPr id="6" name="Group 5"/>
          <p:cNvGrpSpPr/>
          <p:nvPr/>
        </p:nvGrpSpPr>
        <p:grpSpPr>
          <a:xfrm>
            <a:off x="10375110" y="4679057"/>
            <a:ext cx="1645413" cy="1384995"/>
            <a:chOff x="10375110" y="4679057"/>
            <a:chExt cx="1645413" cy="1384995"/>
          </a:xfrm>
        </p:grpSpPr>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5110" y="4719561"/>
              <a:ext cx="389122" cy="1326907"/>
            </a:xfrm>
            <a:prstGeom prst="rect">
              <a:avLst/>
            </a:prstGeom>
          </p:spPr>
        </p:pic>
        <p:sp>
          <p:nvSpPr>
            <p:cNvPr id="22" name="Rectangle 21"/>
            <p:cNvSpPr/>
            <p:nvPr/>
          </p:nvSpPr>
          <p:spPr>
            <a:xfrm>
              <a:off x="10705610" y="4679057"/>
              <a:ext cx="1314913" cy="1384995"/>
            </a:xfrm>
            <a:prstGeom prst="rect">
              <a:avLst/>
            </a:prstGeom>
          </p:spPr>
          <p:txBody>
            <a:bodyPr wrap="square">
              <a:spAutoFit/>
            </a:bodyPr>
            <a:lstStyle/>
            <a:p>
              <a:r>
                <a:rPr lang="en-US" dirty="0">
                  <a:solidFill>
                    <a:schemeClr val="tx1">
                      <a:lumMod val="75000"/>
                      <a:lumOff val="25000"/>
                    </a:schemeClr>
                  </a:solidFill>
                  <a:latin typeface="Century Gothic" panose="020B0502020202020204" pitchFamily="34" charset="0"/>
                </a:rPr>
                <a:t>Red spruce</a:t>
              </a:r>
            </a:p>
            <a:p>
              <a:r>
                <a:rPr lang="en-US" dirty="0">
                  <a:solidFill>
                    <a:schemeClr val="tx1">
                      <a:lumMod val="75000"/>
                      <a:lumOff val="25000"/>
                    </a:schemeClr>
                  </a:solidFill>
                  <a:latin typeface="Century Gothic" panose="020B0502020202020204" pitchFamily="34" charset="0"/>
                </a:rPr>
                <a:t>Deciduous</a:t>
              </a:r>
            </a:p>
            <a:p>
              <a:r>
                <a:rPr lang="en-US" dirty="0">
                  <a:solidFill>
                    <a:schemeClr val="tx1">
                      <a:lumMod val="75000"/>
                      <a:lumOff val="25000"/>
                    </a:schemeClr>
                  </a:solidFill>
                  <a:latin typeface="Century Gothic" panose="020B0502020202020204" pitchFamily="34" charset="0"/>
                </a:rPr>
                <a:t>Grass</a:t>
              </a:r>
            </a:p>
            <a:p>
              <a:r>
                <a:rPr lang="en-US" dirty="0">
                  <a:solidFill>
                    <a:schemeClr val="tx1">
                      <a:lumMod val="75000"/>
                      <a:lumOff val="25000"/>
                    </a:schemeClr>
                  </a:solidFill>
                  <a:latin typeface="Century Gothic" panose="020B0502020202020204" pitchFamily="34" charset="0"/>
                </a:rPr>
                <a:t>Soil</a:t>
              </a:r>
            </a:p>
            <a:p>
              <a:r>
                <a:rPr lang="en-US" dirty="0">
                  <a:solidFill>
                    <a:schemeClr val="tx1">
                      <a:lumMod val="75000"/>
                      <a:lumOff val="25000"/>
                    </a:schemeClr>
                  </a:solidFill>
                  <a:latin typeface="Century Gothic" panose="020B0502020202020204" pitchFamily="34" charset="0"/>
                </a:rPr>
                <a:t>Water</a:t>
              </a:r>
            </a:p>
            <a:p>
              <a:r>
                <a:rPr lang="en-US" dirty="0">
                  <a:solidFill>
                    <a:schemeClr val="tx1">
                      <a:lumMod val="75000"/>
                      <a:lumOff val="25000"/>
                    </a:schemeClr>
                  </a:solidFill>
                  <a:latin typeface="Century Gothic" panose="020B0502020202020204" pitchFamily="34" charset="0"/>
                </a:rPr>
                <a:t>Urban</a:t>
              </a:r>
            </a:p>
          </p:txBody>
        </p:sp>
      </p:grpSp>
      <p:sp>
        <p:nvSpPr>
          <p:cNvPr id="7" name="Title 6">
            <a:extLst>
              <a:ext uri="{FF2B5EF4-FFF2-40B4-BE49-F238E27FC236}">
                <a16:creationId xmlns:a16="http://schemas.microsoft.com/office/drawing/2014/main" xmlns="" id="{E8BB6B5B-B44E-4A17-8F5E-C8E8A6CC12F1}"/>
              </a:ext>
            </a:extLst>
          </p:cNvPr>
          <p:cNvSpPr>
            <a:spLocks noGrp="1"/>
          </p:cNvSpPr>
          <p:nvPr>
            <p:ph type="title"/>
          </p:nvPr>
        </p:nvSpPr>
        <p:spPr>
          <a:xfrm>
            <a:off x="1257300" y="381970"/>
            <a:ext cx="10439400" cy="676275"/>
          </a:xfrm>
        </p:spPr>
        <p:txBody>
          <a:bodyPr>
            <a:normAutofit fontScale="90000"/>
          </a:bodyPr>
          <a:lstStyle/>
          <a:p>
            <a:r>
              <a:rPr lang="en-US" dirty="0"/>
              <a:t>Methodology</a:t>
            </a:r>
          </a:p>
        </p:txBody>
      </p:sp>
    </p:spTree>
    <p:extLst>
      <p:ext uri="{BB962C8B-B14F-4D97-AF65-F5344CB8AC3E}">
        <p14:creationId xmlns:p14="http://schemas.microsoft.com/office/powerpoint/2010/main" val="405693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3" name="Rectangle 12"/>
          <p:cNvSpPr/>
          <p:nvPr/>
        </p:nvSpPr>
        <p:spPr>
          <a:xfrm>
            <a:off x="158262" y="1380391"/>
            <a:ext cx="5433646" cy="47126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404" y="1066768"/>
            <a:ext cx="4406604" cy="5702664"/>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3675" t="86716" r="93657" b="4042"/>
          <a:stretch/>
        </p:blipFill>
        <p:spPr>
          <a:xfrm>
            <a:off x="11059510" y="1210155"/>
            <a:ext cx="230012" cy="571191"/>
          </a:xfrm>
          <a:prstGeom prst="rect">
            <a:avLst/>
          </a:prstGeom>
        </p:spPr>
      </p:pic>
      <p:sp>
        <p:nvSpPr>
          <p:cNvPr id="24" name="Rectangle 23"/>
          <p:cNvSpPr/>
          <p:nvPr/>
        </p:nvSpPr>
        <p:spPr>
          <a:xfrm>
            <a:off x="7727612" y="1235987"/>
            <a:ext cx="2020105" cy="461665"/>
          </a:xfrm>
          <a:prstGeom prst="rect">
            <a:avLst/>
          </a:prstGeom>
        </p:spPr>
        <p:txBody>
          <a:bodyPr wrap="none">
            <a:spAutoFit/>
          </a:bodyPr>
          <a:lstStyle/>
          <a:p>
            <a:pPr eaLnBrk="0" fontAlgn="base" hangingPunct="0">
              <a:spcBef>
                <a:spcPct val="0"/>
              </a:spcBef>
              <a:spcAft>
                <a:spcPct val="0"/>
              </a:spcAft>
              <a:buClrTx/>
              <a:buFontTx/>
              <a:buNone/>
            </a:pPr>
            <a:r>
              <a:rPr lang="en-US" altLang="en-US" sz="2400" kern="1200" dirty="0">
                <a:solidFill>
                  <a:schemeClr val="tx1">
                    <a:lumMod val="75000"/>
                    <a:lumOff val="25000"/>
                  </a:schemeClr>
                </a:solidFill>
                <a:latin typeface="Century Gothic" panose="020F0302020204030204"/>
                <a:ea typeface="+mn-ea"/>
                <a:cs typeface="+mn-cs"/>
              </a:rPr>
              <a:t>2018 to 2040</a:t>
            </a:r>
          </a:p>
        </p:txBody>
      </p:sp>
      <p:sp>
        <p:nvSpPr>
          <p:cNvPr id="2" name="TextBox 1"/>
          <p:cNvSpPr txBox="1"/>
          <p:nvPr/>
        </p:nvSpPr>
        <p:spPr>
          <a:xfrm>
            <a:off x="862514" y="5451536"/>
            <a:ext cx="755335"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1989</a:t>
            </a:r>
          </a:p>
        </p:txBody>
      </p:sp>
      <p:sp>
        <p:nvSpPr>
          <p:cNvPr id="14" name="TextBox 13"/>
          <p:cNvSpPr txBox="1"/>
          <p:nvPr/>
        </p:nvSpPr>
        <p:spPr>
          <a:xfrm>
            <a:off x="3494345" y="5451536"/>
            <a:ext cx="761747"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2018</a:t>
            </a:r>
          </a:p>
        </p:txBody>
      </p:sp>
      <p:sp>
        <p:nvSpPr>
          <p:cNvPr id="16" name="Striped Right Arrow 15"/>
          <p:cNvSpPr/>
          <p:nvPr/>
        </p:nvSpPr>
        <p:spPr>
          <a:xfrm>
            <a:off x="5842346" y="1848177"/>
            <a:ext cx="2410876" cy="1811216"/>
          </a:xfrm>
          <a:prstGeom prst="stripedRightArrow">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entury Gothic" panose="020B0502020202020204" pitchFamily="34" charset="0"/>
              </a:rPr>
              <a:t>LAND CHANGE MODELER</a:t>
            </a:r>
          </a:p>
        </p:txBody>
      </p:sp>
      <p:sp>
        <p:nvSpPr>
          <p:cNvPr id="18" name="Rectangle 17"/>
          <p:cNvSpPr>
            <a:spLocks noChangeArrowheads="1"/>
          </p:cNvSpPr>
          <p:nvPr/>
        </p:nvSpPr>
        <p:spPr bwMode="auto">
          <a:xfrm>
            <a:off x="10355176" y="4474112"/>
            <a:ext cx="6283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Persistent</a:t>
            </a:r>
          </a:p>
        </p:txBody>
      </p:sp>
      <p:sp>
        <p:nvSpPr>
          <p:cNvPr id="19" name="Rectangle 18"/>
          <p:cNvSpPr>
            <a:spLocks noChangeArrowheads="1"/>
          </p:cNvSpPr>
          <p:nvPr/>
        </p:nvSpPr>
        <p:spPr bwMode="auto">
          <a:xfrm>
            <a:off x="10355176" y="5198044"/>
            <a:ext cx="12647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Spruce</a:t>
            </a:r>
          </a:p>
        </p:txBody>
      </p:sp>
      <p:sp>
        <p:nvSpPr>
          <p:cNvPr id="20" name="Rectangle 19"/>
          <p:cNvSpPr>
            <a:spLocks noChangeArrowheads="1"/>
          </p:cNvSpPr>
          <p:nvPr/>
        </p:nvSpPr>
        <p:spPr bwMode="auto">
          <a:xfrm>
            <a:off x="10355176" y="4953623"/>
            <a:ext cx="10098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Soil</a:t>
            </a:r>
          </a:p>
        </p:txBody>
      </p:sp>
      <p:sp>
        <p:nvSpPr>
          <p:cNvPr id="21" name="Rectangle 20"/>
          <p:cNvSpPr>
            <a:spLocks noChangeArrowheads="1"/>
          </p:cNvSpPr>
          <p:nvPr/>
        </p:nvSpPr>
        <p:spPr bwMode="auto">
          <a:xfrm>
            <a:off x="10355176" y="4709202"/>
            <a:ext cx="11589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Grass</a:t>
            </a:r>
          </a:p>
        </p:txBody>
      </p:sp>
      <p:pic>
        <p:nvPicPr>
          <p:cNvPr id="5" name="Picture 4"/>
          <p:cNvPicPr>
            <a:picLocks noChangeAspect="1"/>
          </p:cNvPicPr>
          <p:nvPr/>
        </p:nvPicPr>
        <p:blipFill>
          <a:blip r:embed="rId5"/>
          <a:stretch>
            <a:fillRect/>
          </a:stretch>
        </p:blipFill>
        <p:spPr>
          <a:xfrm>
            <a:off x="9988988" y="4474112"/>
            <a:ext cx="338328" cy="173100"/>
          </a:xfrm>
          <a:prstGeom prst="rect">
            <a:avLst/>
          </a:prstGeom>
        </p:spPr>
      </p:pic>
      <p:pic>
        <p:nvPicPr>
          <p:cNvPr id="6" name="Picture 5"/>
          <p:cNvPicPr>
            <a:picLocks noChangeAspect="1"/>
          </p:cNvPicPr>
          <p:nvPr/>
        </p:nvPicPr>
        <p:blipFill>
          <a:blip r:embed="rId6"/>
          <a:stretch>
            <a:fillRect/>
          </a:stretch>
        </p:blipFill>
        <p:spPr>
          <a:xfrm>
            <a:off x="9988988" y="4715087"/>
            <a:ext cx="338328" cy="173101"/>
          </a:xfrm>
          <a:prstGeom prst="rect">
            <a:avLst/>
          </a:prstGeom>
        </p:spPr>
      </p:pic>
      <p:pic>
        <p:nvPicPr>
          <p:cNvPr id="7" name="Picture 6"/>
          <p:cNvPicPr>
            <a:picLocks noChangeAspect="1"/>
          </p:cNvPicPr>
          <p:nvPr/>
        </p:nvPicPr>
        <p:blipFill>
          <a:blip r:embed="rId7"/>
          <a:stretch>
            <a:fillRect/>
          </a:stretch>
        </p:blipFill>
        <p:spPr>
          <a:xfrm>
            <a:off x="9988988" y="4956063"/>
            <a:ext cx="338328" cy="173101"/>
          </a:xfrm>
          <a:prstGeom prst="rect">
            <a:avLst/>
          </a:prstGeom>
        </p:spPr>
      </p:pic>
      <p:pic>
        <p:nvPicPr>
          <p:cNvPr id="8" name="Picture 7"/>
          <p:cNvPicPr>
            <a:picLocks noChangeAspect="1"/>
          </p:cNvPicPr>
          <p:nvPr/>
        </p:nvPicPr>
        <p:blipFill>
          <a:blip r:embed="rId8"/>
          <a:stretch>
            <a:fillRect/>
          </a:stretch>
        </p:blipFill>
        <p:spPr>
          <a:xfrm>
            <a:off x="9988988" y="5197039"/>
            <a:ext cx="338328" cy="173101"/>
          </a:xfrm>
          <a:prstGeom prst="rect">
            <a:avLst/>
          </a:prstGeom>
        </p:spPr>
      </p:pic>
      <p:pic>
        <p:nvPicPr>
          <p:cNvPr id="9" name="Picture 8"/>
          <p:cNvPicPr>
            <a:picLocks noChangeAspect="1"/>
          </p:cNvPicPr>
          <p:nvPr/>
        </p:nvPicPr>
        <p:blipFill>
          <a:blip r:embed="rId9"/>
          <a:stretch>
            <a:fillRect/>
          </a:stretch>
        </p:blipFill>
        <p:spPr>
          <a:xfrm>
            <a:off x="9988988" y="5438015"/>
            <a:ext cx="338328" cy="173101"/>
          </a:xfrm>
          <a:prstGeom prst="rect">
            <a:avLst/>
          </a:prstGeom>
        </p:spPr>
      </p:pic>
      <p:pic>
        <p:nvPicPr>
          <p:cNvPr id="10" name="Picture 9"/>
          <p:cNvPicPr>
            <a:picLocks noChangeAspect="1"/>
          </p:cNvPicPr>
          <p:nvPr/>
        </p:nvPicPr>
        <p:blipFill>
          <a:blip r:embed="rId10"/>
          <a:stretch>
            <a:fillRect/>
          </a:stretch>
        </p:blipFill>
        <p:spPr>
          <a:xfrm>
            <a:off x="9988988" y="5678991"/>
            <a:ext cx="338328" cy="173101"/>
          </a:xfrm>
          <a:prstGeom prst="rect">
            <a:avLst/>
          </a:prstGeom>
        </p:spPr>
      </p:pic>
      <p:pic>
        <p:nvPicPr>
          <p:cNvPr id="25" name="Picture 24"/>
          <p:cNvPicPr>
            <a:picLocks noChangeAspect="1"/>
          </p:cNvPicPr>
          <p:nvPr/>
        </p:nvPicPr>
        <p:blipFill>
          <a:blip r:embed="rId11"/>
          <a:stretch>
            <a:fillRect/>
          </a:stretch>
        </p:blipFill>
        <p:spPr>
          <a:xfrm>
            <a:off x="9988988" y="5919967"/>
            <a:ext cx="338328" cy="173101"/>
          </a:xfrm>
          <a:prstGeom prst="rect">
            <a:avLst/>
          </a:prstGeom>
        </p:spPr>
      </p:pic>
      <p:pic>
        <p:nvPicPr>
          <p:cNvPr id="26" name="Picture 25"/>
          <p:cNvPicPr>
            <a:picLocks noChangeAspect="1"/>
          </p:cNvPicPr>
          <p:nvPr/>
        </p:nvPicPr>
        <p:blipFill>
          <a:blip r:embed="rId12"/>
          <a:stretch>
            <a:fillRect/>
          </a:stretch>
        </p:blipFill>
        <p:spPr>
          <a:xfrm>
            <a:off x="9988988" y="4236153"/>
            <a:ext cx="338328" cy="173101"/>
          </a:xfrm>
          <a:prstGeom prst="rect">
            <a:avLst/>
          </a:prstGeom>
        </p:spPr>
      </p:pic>
      <p:sp>
        <p:nvSpPr>
          <p:cNvPr id="28" name="Rectangle 27"/>
          <p:cNvSpPr>
            <a:spLocks noChangeArrowheads="1"/>
          </p:cNvSpPr>
          <p:nvPr/>
        </p:nvSpPr>
        <p:spPr bwMode="auto">
          <a:xfrm>
            <a:off x="10355176" y="5433134"/>
            <a:ext cx="12022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Urban</a:t>
            </a:r>
          </a:p>
        </p:txBody>
      </p:sp>
      <p:sp>
        <p:nvSpPr>
          <p:cNvPr id="29" name="Rectangle 28"/>
          <p:cNvSpPr>
            <a:spLocks noChangeArrowheads="1"/>
          </p:cNvSpPr>
          <p:nvPr/>
        </p:nvSpPr>
        <p:spPr bwMode="auto">
          <a:xfrm>
            <a:off x="10355176" y="5677555"/>
            <a:ext cx="12006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Water</a:t>
            </a:r>
          </a:p>
        </p:txBody>
      </p:sp>
      <p:sp>
        <p:nvSpPr>
          <p:cNvPr id="30" name="Rectangle 29"/>
          <p:cNvSpPr>
            <a:spLocks noChangeArrowheads="1"/>
          </p:cNvSpPr>
          <p:nvPr/>
        </p:nvSpPr>
        <p:spPr bwMode="auto">
          <a:xfrm>
            <a:off x="10355176" y="5912645"/>
            <a:ext cx="12487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a:t>
            </a:r>
            <a:r>
              <a:rPr lang="en-US" altLang="en-US" sz="1100" dirty="0" err="1">
                <a:solidFill>
                  <a:schemeClr val="tx1">
                    <a:lumMod val="75000"/>
                    <a:lumOff val="25000"/>
                  </a:schemeClr>
                </a:solidFill>
                <a:latin typeface="Century Gothic" panose="020F0302020204030204"/>
              </a:rPr>
              <a:t>Decid</a:t>
            </a:r>
            <a:endParaRPr lang="en-US" altLang="en-US" sz="1100" dirty="0">
              <a:solidFill>
                <a:schemeClr val="tx1">
                  <a:lumMod val="75000"/>
                  <a:lumOff val="25000"/>
                </a:schemeClr>
              </a:solidFill>
              <a:latin typeface="Century Gothic" panose="020F0302020204030204"/>
            </a:endParaRPr>
          </a:p>
        </p:txBody>
      </p:sp>
      <p:sp>
        <p:nvSpPr>
          <p:cNvPr id="31" name="Rectangle 30"/>
          <p:cNvSpPr>
            <a:spLocks noChangeArrowheads="1"/>
          </p:cNvSpPr>
          <p:nvPr/>
        </p:nvSpPr>
        <p:spPr bwMode="auto">
          <a:xfrm>
            <a:off x="10355176" y="4221573"/>
            <a:ext cx="11429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Persistent Spruce</a:t>
            </a:r>
          </a:p>
        </p:txBody>
      </p:sp>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694" y="1430412"/>
            <a:ext cx="4518092" cy="4004835"/>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97758" y="1551123"/>
            <a:ext cx="4518092" cy="4004835"/>
          </a:xfrm>
          <a:prstGeom prst="rect">
            <a:avLst/>
          </a:prstGeom>
        </p:spPr>
      </p:pic>
      <p:sp>
        <p:nvSpPr>
          <p:cNvPr id="33" name="Title 32">
            <a:extLst>
              <a:ext uri="{FF2B5EF4-FFF2-40B4-BE49-F238E27FC236}">
                <a16:creationId xmlns:a16="http://schemas.microsoft.com/office/drawing/2014/main" xmlns="" id="{C2CD12D4-3ABB-4C8E-A440-C87801FE0561}"/>
              </a:ext>
            </a:extLst>
          </p:cNvPr>
          <p:cNvSpPr>
            <a:spLocks noGrp="1"/>
          </p:cNvSpPr>
          <p:nvPr>
            <p:ph type="title"/>
          </p:nvPr>
        </p:nvSpPr>
        <p:spPr>
          <a:xfrm>
            <a:off x="1257300" y="381970"/>
            <a:ext cx="10439400" cy="676275"/>
          </a:xfrm>
        </p:spPr>
        <p:txBody>
          <a:bodyPr>
            <a:normAutofit fontScale="90000"/>
          </a:bodyPr>
          <a:lstStyle/>
          <a:p>
            <a:r>
              <a:rPr lang="en-US" dirty="0"/>
              <a:t>Time Series Analysis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03451717"/>
              </p:ext>
            </p:extLst>
          </p:nvPr>
        </p:nvGraphicFramePr>
        <p:xfrm>
          <a:off x="5172074" y="1321657"/>
          <a:ext cx="6524626" cy="5160211"/>
        </p:xfrm>
        <a:graphic>
          <a:graphicData uri="http://schemas.openxmlformats.org/drawingml/2006/table">
            <a:tbl>
              <a:tblPr firstRow="1" bandRow="1">
                <a:tableStyleId>{21E4AEA4-8DFA-4A89-87EB-49C32662AFE0}</a:tableStyleId>
              </a:tblPr>
              <a:tblGrid>
                <a:gridCol w="4295775">
                  <a:extLst>
                    <a:ext uri="{9D8B030D-6E8A-4147-A177-3AD203B41FA5}">
                      <a16:colId xmlns:a16="http://schemas.microsoft.com/office/drawing/2014/main" xmlns="" val="2261688192"/>
                    </a:ext>
                  </a:extLst>
                </a:gridCol>
                <a:gridCol w="2228851">
                  <a:extLst>
                    <a:ext uri="{9D8B030D-6E8A-4147-A177-3AD203B41FA5}">
                      <a16:colId xmlns:a16="http://schemas.microsoft.com/office/drawing/2014/main" xmlns="" val="3413433813"/>
                    </a:ext>
                  </a:extLst>
                </a:gridCol>
              </a:tblGrid>
              <a:tr h="694609">
                <a:tc>
                  <a:txBody>
                    <a:bodyPr/>
                    <a:lstStyle/>
                    <a:p>
                      <a:pPr algn="ctr"/>
                      <a:r>
                        <a:rPr lang="en-US" sz="2000" dirty="0">
                          <a:latin typeface="Century Gothic" panose="020B0502020202020204" pitchFamily="34" charset="0"/>
                        </a:rPr>
                        <a:t>Inputs</a:t>
                      </a:r>
                    </a:p>
                  </a:txBody>
                  <a:tcPr anchor="ctr">
                    <a:solidFill>
                      <a:srgbClr val="2E8652"/>
                    </a:solidFill>
                  </a:tcPr>
                </a:tc>
                <a:tc>
                  <a:txBody>
                    <a:bodyPr/>
                    <a:lstStyle/>
                    <a:p>
                      <a:pPr algn="ctr"/>
                      <a:r>
                        <a:rPr lang="en-US" sz="2000" dirty="0">
                          <a:latin typeface="Century Gothic" panose="020B0502020202020204" pitchFamily="34" charset="0"/>
                        </a:rPr>
                        <a:t>Fuzzy Memberships</a:t>
                      </a:r>
                    </a:p>
                  </a:txBody>
                  <a:tcPr>
                    <a:solidFill>
                      <a:srgbClr val="2E8652"/>
                    </a:solidFill>
                  </a:tcPr>
                </a:tc>
                <a:extLst>
                  <a:ext uri="{0D108BD9-81ED-4DB2-BD59-A6C34878D82A}">
                    <a16:rowId xmlns:a16="http://schemas.microsoft.com/office/drawing/2014/main" xmlns="" val="1786824269"/>
                  </a:ext>
                </a:extLst>
              </a:tr>
              <a:tr h="520855">
                <a:tc>
                  <a:txBody>
                    <a:bodyPr/>
                    <a:lstStyle/>
                    <a:p>
                      <a:pPr algn="ctr"/>
                      <a:r>
                        <a:rPr lang="en-US" sz="2000" dirty="0">
                          <a:solidFill>
                            <a:schemeClr val="tx1">
                              <a:lumMod val="75000"/>
                              <a:lumOff val="25000"/>
                            </a:schemeClr>
                          </a:solidFill>
                          <a:latin typeface="Century Gothic" panose="020B0502020202020204" pitchFamily="34" charset="0"/>
                        </a:rPr>
                        <a:t>Elevation</a:t>
                      </a: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solidFill>
                      <a:schemeClr val="bg1">
                        <a:lumMod val="95000"/>
                      </a:schemeClr>
                    </a:solidFill>
                  </a:tcPr>
                </a:tc>
                <a:extLst>
                  <a:ext uri="{0D108BD9-81ED-4DB2-BD59-A6C34878D82A}">
                    <a16:rowId xmlns:a16="http://schemas.microsoft.com/office/drawing/2014/main" xmlns="" val="1510451635"/>
                  </a:ext>
                </a:extLst>
              </a:tr>
              <a:tr h="508492">
                <a:tc>
                  <a:txBody>
                    <a:bodyPr/>
                    <a:lstStyle/>
                    <a:p>
                      <a:pPr algn="ctr"/>
                      <a:r>
                        <a:rPr lang="en-US" sz="2000" dirty="0">
                          <a:solidFill>
                            <a:schemeClr val="tx1">
                              <a:lumMod val="75000"/>
                              <a:lumOff val="25000"/>
                            </a:schemeClr>
                          </a:solidFill>
                          <a:latin typeface="Century Gothic" panose="020B0502020202020204" pitchFamily="34" charset="0"/>
                        </a:rPr>
                        <a:t>Slope</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rgbClr val="D1EFDD"/>
                    </a:solidFill>
                  </a:tcPr>
                </a:tc>
                <a:extLst>
                  <a:ext uri="{0D108BD9-81ED-4DB2-BD59-A6C34878D82A}">
                    <a16:rowId xmlns:a16="http://schemas.microsoft.com/office/drawing/2014/main" xmlns="" val="3823043051"/>
                  </a:ext>
                </a:extLst>
              </a:tr>
              <a:tr h="556630">
                <a:tc>
                  <a:txBody>
                    <a:bodyPr/>
                    <a:lstStyle/>
                    <a:p>
                      <a:pPr algn="ctr"/>
                      <a:r>
                        <a:rPr lang="en-US" sz="2000" dirty="0">
                          <a:solidFill>
                            <a:schemeClr val="tx1">
                              <a:lumMod val="75000"/>
                              <a:lumOff val="25000"/>
                            </a:schemeClr>
                          </a:solidFill>
                          <a:latin typeface="Century Gothic" panose="020B0502020202020204" pitchFamily="34" charset="0"/>
                        </a:rPr>
                        <a:t>Frost Days</a:t>
                      </a:r>
                      <a:endParaRPr lang="en-US" sz="2000" baseline="0" dirty="0">
                        <a:solidFill>
                          <a:schemeClr val="tx1">
                            <a:lumMod val="75000"/>
                            <a:lumOff val="25000"/>
                          </a:schemeClr>
                        </a:solidFill>
                        <a:latin typeface="Century Gothic" panose="020B0502020202020204" pitchFamily="34" charset="0"/>
                      </a:endParaRP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Large</a:t>
                      </a:r>
                    </a:p>
                  </a:txBody>
                  <a:tcPr>
                    <a:solidFill>
                      <a:schemeClr val="bg1">
                        <a:lumMod val="95000"/>
                      </a:schemeClr>
                    </a:solidFill>
                  </a:tcPr>
                </a:tc>
                <a:extLst>
                  <a:ext uri="{0D108BD9-81ED-4DB2-BD59-A6C34878D82A}">
                    <a16:rowId xmlns:a16="http://schemas.microsoft.com/office/drawing/2014/main" xmlns="" val="52321852"/>
                  </a:ext>
                </a:extLst>
              </a:tr>
              <a:tr h="524794">
                <a:tc>
                  <a:txBody>
                    <a:bodyPr/>
                    <a:lstStyle/>
                    <a:p>
                      <a:pPr algn="ctr"/>
                      <a:r>
                        <a:rPr lang="en-US" sz="2000" dirty="0">
                          <a:solidFill>
                            <a:schemeClr val="tx1">
                              <a:lumMod val="75000"/>
                              <a:lumOff val="25000"/>
                            </a:schemeClr>
                          </a:solidFill>
                          <a:latin typeface="Century Gothic" panose="020B0502020202020204" pitchFamily="34" charset="0"/>
                        </a:rPr>
                        <a:t>Growing Degree Days</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rgbClr val="D1EFDD"/>
                    </a:solidFill>
                  </a:tcPr>
                </a:tc>
                <a:extLst>
                  <a:ext uri="{0D108BD9-81ED-4DB2-BD59-A6C34878D82A}">
                    <a16:rowId xmlns:a16="http://schemas.microsoft.com/office/drawing/2014/main" xmlns="" val="989104812"/>
                  </a:ext>
                </a:extLst>
              </a:tr>
              <a:tr h="593109">
                <a:tc>
                  <a:txBody>
                    <a:bodyPr/>
                    <a:lstStyle/>
                    <a:p>
                      <a:pPr algn="ctr"/>
                      <a:r>
                        <a:rPr lang="en-US" sz="2000" dirty="0">
                          <a:solidFill>
                            <a:schemeClr val="tx1">
                              <a:lumMod val="75000"/>
                              <a:lumOff val="25000"/>
                            </a:schemeClr>
                          </a:solidFill>
                          <a:latin typeface="Century Gothic" panose="020B0502020202020204" pitchFamily="34" charset="0"/>
                        </a:rPr>
                        <a:t>Average Annual Temperature</a:t>
                      </a: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chemeClr val="bg1">
                        <a:lumMod val="95000"/>
                      </a:schemeClr>
                    </a:solidFill>
                  </a:tcPr>
                </a:tc>
                <a:extLst>
                  <a:ext uri="{0D108BD9-81ED-4DB2-BD59-A6C34878D82A}">
                    <a16:rowId xmlns:a16="http://schemas.microsoft.com/office/drawing/2014/main" xmlns="" val="2635016278"/>
                  </a:ext>
                </a:extLst>
              </a:tr>
              <a:tr h="552033">
                <a:tc>
                  <a:txBody>
                    <a:bodyPr/>
                    <a:lstStyle/>
                    <a:p>
                      <a:pPr algn="ctr"/>
                      <a:r>
                        <a:rPr lang="en-US" sz="2000" dirty="0">
                          <a:solidFill>
                            <a:schemeClr val="tx1">
                              <a:lumMod val="75000"/>
                              <a:lumOff val="25000"/>
                            </a:schemeClr>
                          </a:solidFill>
                          <a:latin typeface="Century Gothic" panose="020B0502020202020204" pitchFamily="34" charset="0"/>
                        </a:rPr>
                        <a:t>Average Annual Precipitation </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Large</a:t>
                      </a:r>
                    </a:p>
                  </a:txBody>
                  <a:tcPr>
                    <a:solidFill>
                      <a:srgbClr val="D1EFDD"/>
                    </a:solidFill>
                  </a:tcPr>
                </a:tc>
                <a:extLst>
                  <a:ext uri="{0D108BD9-81ED-4DB2-BD59-A6C34878D82A}">
                    <a16:rowId xmlns:a16="http://schemas.microsoft.com/office/drawing/2014/main" xmlns="" val="1716915364"/>
                  </a:ext>
                </a:extLst>
              </a:tr>
              <a:tr h="601629">
                <a:tc>
                  <a:txBody>
                    <a:bodyPr/>
                    <a:lstStyle/>
                    <a:p>
                      <a:pPr algn="ctr"/>
                      <a:r>
                        <a:rPr lang="en-US" sz="2000" dirty="0">
                          <a:solidFill>
                            <a:schemeClr val="tx1">
                              <a:lumMod val="75000"/>
                              <a:lumOff val="25000"/>
                            </a:schemeClr>
                          </a:solidFill>
                          <a:latin typeface="Century Gothic" panose="020B0502020202020204" pitchFamily="34" charset="0"/>
                        </a:rPr>
                        <a:t>Distance to Road</a:t>
                      </a: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solidFill>
                      <a:schemeClr val="bg1">
                        <a:lumMod val="95000"/>
                      </a:schemeClr>
                    </a:solidFill>
                  </a:tcPr>
                </a:tc>
                <a:extLst>
                  <a:ext uri="{0D108BD9-81ED-4DB2-BD59-A6C34878D82A}">
                    <a16:rowId xmlns:a16="http://schemas.microsoft.com/office/drawing/2014/main" xmlns="" val="1163625058"/>
                  </a:ext>
                </a:extLst>
              </a:tr>
              <a:tr h="601629">
                <a:tc>
                  <a:txBody>
                    <a:bodyPr/>
                    <a:lstStyle/>
                    <a:p>
                      <a:pPr algn="ctr"/>
                      <a:r>
                        <a:rPr lang="en-US" sz="2000" dirty="0">
                          <a:solidFill>
                            <a:schemeClr val="tx1">
                              <a:lumMod val="75000"/>
                              <a:lumOff val="25000"/>
                            </a:schemeClr>
                          </a:solidFill>
                          <a:latin typeface="Century Gothic" panose="020B0502020202020204" pitchFamily="34" charset="0"/>
                        </a:rPr>
                        <a:t>Soil pH</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rgbClr val="D1EFDD"/>
                    </a:solidFill>
                  </a:tcPr>
                </a:tc>
                <a:extLst>
                  <a:ext uri="{0D108BD9-81ED-4DB2-BD59-A6C34878D82A}">
                    <a16:rowId xmlns:a16="http://schemas.microsoft.com/office/drawing/2014/main" xmlns="" val="2644309825"/>
                  </a:ext>
                </a:extLst>
              </a:tr>
            </a:tbl>
          </a:graphicData>
        </a:graphic>
      </p:graphicFrame>
      <p:sp>
        <p:nvSpPr>
          <p:cNvPr id="4" name="Rectangle 3"/>
          <p:cNvSpPr/>
          <p:nvPr/>
        </p:nvSpPr>
        <p:spPr>
          <a:xfrm>
            <a:off x="495300" y="1536269"/>
            <a:ext cx="4676774" cy="3585597"/>
          </a:xfrm>
          <a:prstGeom prst="rect">
            <a:avLst/>
          </a:prstGeom>
        </p:spPr>
        <p:txBody>
          <a:bodyPr wrap="square">
            <a:spAutoFit/>
          </a:bodyPr>
          <a:lstStyle/>
          <a:p>
            <a:pPr marL="347663" indent="-347663" defTabSz="2743200">
              <a:spcBef>
                <a:spcPts val="1800"/>
              </a:spcBef>
              <a:buClr>
                <a:srgbClr val="2E8654"/>
              </a:buClr>
              <a:buFont typeface="Webdings" panose="05030102010509060703" pitchFamily="18" charset="2"/>
              <a:buChar char="4"/>
            </a:pPr>
            <a:r>
              <a:rPr lang="en-US" sz="2800" dirty="0">
                <a:solidFill>
                  <a:schemeClr val="tx1">
                    <a:lumMod val="75000"/>
                    <a:lumOff val="25000"/>
                  </a:schemeClr>
                </a:solidFill>
                <a:latin typeface="Century Gothic" panose="020B0502020202020204" pitchFamily="34" charset="0"/>
              </a:rPr>
              <a:t>Used for </a:t>
            </a:r>
            <a:r>
              <a:rPr lang="en-US" sz="2800" b="1" dirty="0">
                <a:solidFill>
                  <a:srgbClr val="2E8652"/>
                </a:solidFill>
                <a:latin typeface="Century Gothic" panose="020B0502020202020204" pitchFamily="34" charset="0"/>
              </a:rPr>
              <a:t>site suitability analysis</a:t>
            </a:r>
          </a:p>
          <a:p>
            <a:pPr marL="347663" indent="-347663" defTabSz="2743200">
              <a:spcBef>
                <a:spcPts val="1800"/>
              </a:spcBef>
              <a:buClr>
                <a:srgbClr val="2E8654"/>
              </a:buClr>
              <a:buFont typeface="Webdings" panose="05030102010509060703" pitchFamily="18" charset="2"/>
              <a:buChar char="4"/>
            </a:pPr>
            <a:r>
              <a:rPr lang="en-US" sz="2800" dirty="0">
                <a:solidFill>
                  <a:schemeClr val="tx1">
                    <a:lumMod val="75000"/>
                    <a:lumOff val="25000"/>
                  </a:schemeClr>
                </a:solidFill>
                <a:latin typeface="Century Gothic" panose="020B0502020202020204" pitchFamily="34" charset="0"/>
              </a:rPr>
              <a:t>Three different membership classes used </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Linear</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Large</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Small</a:t>
            </a:r>
          </a:p>
        </p:txBody>
      </p:sp>
      <p:sp>
        <p:nvSpPr>
          <p:cNvPr id="5" name="Title 4">
            <a:extLst>
              <a:ext uri="{FF2B5EF4-FFF2-40B4-BE49-F238E27FC236}">
                <a16:creationId xmlns:a16="http://schemas.microsoft.com/office/drawing/2014/main" xmlns="" id="{D53D0A59-C08D-41F7-9B2A-723A99D0D271}"/>
              </a:ext>
            </a:extLst>
          </p:cNvPr>
          <p:cNvSpPr>
            <a:spLocks noGrp="1"/>
          </p:cNvSpPr>
          <p:nvPr>
            <p:ph type="title"/>
          </p:nvPr>
        </p:nvSpPr>
        <p:spPr>
          <a:xfrm>
            <a:off x="1257300" y="363308"/>
            <a:ext cx="10439400" cy="676275"/>
          </a:xfrm>
        </p:spPr>
        <p:txBody>
          <a:bodyPr>
            <a:normAutofit fontScale="90000"/>
          </a:bodyPr>
          <a:lstStyle/>
          <a:p>
            <a:r>
              <a:rPr lang="en-US" dirty="0"/>
              <a:t>Fuzzy Logic Modeling</a:t>
            </a:r>
          </a:p>
        </p:txBody>
      </p:sp>
    </p:spTree>
    <p:extLst>
      <p:ext uri="{BB962C8B-B14F-4D97-AF65-F5344CB8AC3E}">
        <p14:creationId xmlns:p14="http://schemas.microsoft.com/office/powerpoint/2010/main" val="158439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8" name="Rectangle 17"/>
          <p:cNvSpPr/>
          <p:nvPr/>
        </p:nvSpPr>
        <p:spPr>
          <a:xfrm>
            <a:off x="4356100" y="1143001"/>
            <a:ext cx="7296151" cy="556260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Rectangle 18"/>
          <p:cNvSpPr/>
          <p:nvPr/>
        </p:nvSpPr>
        <p:spPr>
          <a:xfrm>
            <a:off x="331786" y="1980056"/>
            <a:ext cx="3190876" cy="3093154"/>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Red spruce extent has  increased by:</a:t>
            </a:r>
          </a:p>
          <a:p>
            <a:pPr marL="804863" lvl="1" indent="-347663" defTabSz="2743200">
              <a:buClr>
                <a:srgbClr val="2E865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12.7% (or 17,777 hectares) between 1989 and 2018 across the entire forest </a:t>
            </a:r>
          </a:p>
          <a:p>
            <a:pPr marL="804863" lvl="1" indent="-347663" defTabSz="2743200">
              <a:buClr>
                <a:srgbClr val="2E865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8% (238 hectares) in Sharp’s Knob</a:t>
            </a:r>
          </a:p>
        </p:txBody>
      </p:sp>
      <p:sp>
        <p:nvSpPr>
          <p:cNvPr id="9" name="AutoShape 3"/>
          <p:cNvSpPr>
            <a:spLocks noChangeAspect="1" noChangeArrowheads="1" noTextEdit="1"/>
          </p:cNvSpPr>
          <p:nvPr/>
        </p:nvSpPr>
        <p:spPr bwMode="auto">
          <a:xfrm>
            <a:off x="4562475" y="1174751"/>
            <a:ext cx="6983413"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2" name="Rectangle 5"/>
          <p:cNvSpPr>
            <a:spLocks noChangeArrowheads="1"/>
          </p:cNvSpPr>
          <p:nvPr/>
        </p:nvSpPr>
        <p:spPr bwMode="auto">
          <a:xfrm>
            <a:off x="11066463" y="6397626"/>
            <a:ext cx="1394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Soil</a:t>
            </a:r>
            <a:endParaRPr kumimoji="0" lang="en-US" altLang="en-US" sz="1800" b="0" i="0" u="none" strike="noStrike" cap="none" normalizeH="0" baseline="0">
              <a:ln>
                <a:noFill/>
              </a:ln>
              <a:solidFill>
                <a:schemeClr val="tx1">
                  <a:lumMod val="75000"/>
                  <a:lumOff val="25000"/>
                </a:schemeClr>
              </a:solidFill>
              <a:effectLst/>
            </a:endParaRPr>
          </a:p>
        </p:txBody>
      </p:sp>
      <p:sp>
        <p:nvSpPr>
          <p:cNvPr id="23" name="Rectangle 6"/>
          <p:cNvSpPr>
            <a:spLocks noChangeArrowheads="1"/>
          </p:cNvSpPr>
          <p:nvPr/>
        </p:nvSpPr>
        <p:spPr bwMode="auto">
          <a:xfrm>
            <a:off x="10790238" y="6394451"/>
            <a:ext cx="233363" cy="117475"/>
          </a:xfrm>
          <a:prstGeom prst="rect">
            <a:avLst/>
          </a:prstGeom>
          <a:solidFill>
            <a:srgbClr val="D7B09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4" name="Rectangle 7"/>
          <p:cNvSpPr>
            <a:spLocks noChangeArrowheads="1"/>
          </p:cNvSpPr>
          <p:nvPr/>
        </p:nvSpPr>
        <p:spPr bwMode="auto">
          <a:xfrm>
            <a:off x="10790238" y="6394451"/>
            <a:ext cx="233363"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5" name="Rectangle 8"/>
          <p:cNvSpPr>
            <a:spLocks noChangeArrowheads="1"/>
          </p:cNvSpPr>
          <p:nvPr/>
        </p:nvSpPr>
        <p:spPr bwMode="auto">
          <a:xfrm>
            <a:off x="11066463" y="6240464"/>
            <a:ext cx="262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Water</a:t>
            </a:r>
            <a:endParaRPr kumimoji="0" lang="en-US" altLang="en-US" sz="1800" b="0" i="0" u="none" strike="noStrike" cap="none" normalizeH="0" baseline="0">
              <a:ln>
                <a:noFill/>
              </a:ln>
              <a:solidFill>
                <a:schemeClr val="tx1">
                  <a:lumMod val="75000"/>
                  <a:lumOff val="25000"/>
                </a:schemeClr>
              </a:solidFill>
              <a:effectLst/>
            </a:endParaRPr>
          </a:p>
        </p:txBody>
      </p:sp>
      <p:sp>
        <p:nvSpPr>
          <p:cNvPr id="26" name="Rectangle 9"/>
          <p:cNvSpPr>
            <a:spLocks noChangeArrowheads="1"/>
          </p:cNvSpPr>
          <p:nvPr/>
        </p:nvSpPr>
        <p:spPr bwMode="auto">
          <a:xfrm>
            <a:off x="10790238" y="6235701"/>
            <a:ext cx="233363" cy="117475"/>
          </a:xfrm>
          <a:prstGeom prst="rect">
            <a:avLst/>
          </a:prstGeom>
          <a:solidFill>
            <a:srgbClr val="BEE8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7" name="Rectangle 10"/>
          <p:cNvSpPr>
            <a:spLocks noChangeArrowheads="1"/>
          </p:cNvSpPr>
          <p:nvPr/>
        </p:nvSpPr>
        <p:spPr bwMode="auto">
          <a:xfrm>
            <a:off x="10790238" y="6235701"/>
            <a:ext cx="233363"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8" name="Rectangle 11"/>
          <p:cNvSpPr>
            <a:spLocks noChangeArrowheads="1"/>
          </p:cNvSpPr>
          <p:nvPr/>
        </p:nvSpPr>
        <p:spPr bwMode="auto">
          <a:xfrm>
            <a:off x="11066463" y="6081714"/>
            <a:ext cx="5017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Red Spruce</a:t>
            </a:r>
            <a:endParaRPr kumimoji="0" lang="en-US" altLang="en-US" sz="1800" b="0" i="0" u="none" strike="noStrike" cap="none" normalizeH="0" baseline="0">
              <a:ln>
                <a:noFill/>
              </a:ln>
              <a:solidFill>
                <a:schemeClr val="tx1">
                  <a:lumMod val="75000"/>
                  <a:lumOff val="25000"/>
                </a:schemeClr>
              </a:solidFill>
              <a:effectLst/>
            </a:endParaRPr>
          </a:p>
        </p:txBody>
      </p:sp>
      <p:sp>
        <p:nvSpPr>
          <p:cNvPr id="29" name="Rectangle 12"/>
          <p:cNvSpPr>
            <a:spLocks noChangeArrowheads="1"/>
          </p:cNvSpPr>
          <p:nvPr/>
        </p:nvSpPr>
        <p:spPr bwMode="auto">
          <a:xfrm>
            <a:off x="10790238" y="6075364"/>
            <a:ext cx="233363" cy="119063"/>
          </a:xfrm>
          <a:prstGeom prst="rect">
            <a:avLst/>
          </a:prstGeom>
          <a:solidFill>
            <a:srgbClr val="A8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0" name="Rectangle 13"/>
          <p:cNvSpPr>
            <a:spLocks noChangeArrowheads="1"/>
          </p:cNvSpPr>
          <p:nvPr/>
        </p:nvSpPr>
        <p:spPr bwMode="auto">
          <a:xfrm>
            <a:off x="10790238" y="6075364"/>
            <a:ext cx="233363" cy="119063"/>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1" name="Rectangle 14"/>
          <p:cNvSpPr>
            <a:spLocks noChangeArrowheads="1"/>
          </p:cNvSpPr>
          <p:nvPr/>
        </p:nvSpPr>
        <p:spPr bwMode="auto">
          <a:xfrm>
            <a:off x="10301288" y="6397626"/>
            <a:ext cx="2372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Grass</a:t>
            </a:r>
            <a:endParaRPr kumimoji="0" lang="en-US" altLang="en-US" sz="1800" b="0" i="0" u="none" strike="noStrike" cap="none" normalizeH="0" baseline="0">
              <a:ln>
                <a:noFill/>
              </a:ln>
              <a:solidFill>
                <a:schemeClr val="tx1">
                  <a:lumMod val="75000"/>
                  <a:lumOff val="25000"/>
                </a:schemeClr>
              </a:solidFill>
              <a:effectLst/>
            </a:endParaRPr>
          </a:p>
        </p:txBody>
      </p:sp>
      <p:sp>
        <p:nvSpPr>
          <p:cNvPr id="32" name="Rectangle 15"/>
          <p:cNvSpPr>
            <a:spLocks noChangeArrowheads="1"/>
          </p:cNvSpPr>
          <p:nvPr/>
        </p:nvSpPr>
        <p:spPr bwMode="auto">
          <a:xfrm>
            <a:off x="10025063" y="6394451"/>
            <a:ext cx="234950" cy="117475"/>
          </a:xfrm>
          <a:prstGeom prst="rect">
            <a:avLst/>
          </a:prstGeom>
          <a:solidFill>
            <a:srgbClr val="FFFFB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3" name="Rectangle 16"/>
          <p:cNvSpPr>
            <a:spLocks noChangeArrowheads="1"/>
          </p:cNvSpPr>
          <p:nvPr/>
        </p:nvSpPr>
        <p:spPr bwMode="auto">
          <a:xfrm>
            <a:off x="10025063" y="6394451"/>
            <a:ext cx="234950"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4" name="Rectangle 17"/>
          <p:cNvSpPr>
            <a:spLocks noChangeArrowheads="1"/>
          </p:cNvSpPr>
          <p:nvPr/>
        </p:nvSpPr>
        <p:spPr bwMode="auto">
          <a:xfrm>
            <a:off x="10301288" y="6240464"/>
            <a:ext cx="4648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Deciduous</a:t>
            </a:r>
            <a:endParaRPr kumimoji="0" lang="en-US" altLang="en-US" sz="1800" b="0" i="0" u="none" strike="noStrike" cap="none" normalizeH="0" baseline="0">
              <a:ln>
                <a:noFill/>
              </a:ln>
              <a:solidFill>
                <a:schemeClr val="tx1">
                  <a:lumMod val="75000"/>
                  <a:lumOff val="25000"/>
                </a:schemeClr>
              </a:solidFill>
              <a:effectLst/>
            </a:endParaRPr>
          </a:p>
        </p:txBody>
      </p:sp>
      <p:sp>
        <p:nvSpPr>
          <p:cNvPr id="35" name="Rectangle 18"/>
          <p:cNvSpPr>
            <a:spLocks noChangeArrowheads="1"/>
          </p:cNvSpPr>
          <p:nvPr/>
        </p:nvSpPr>
        <p:spPr bwMode="auto">
          <a:xfrm>
            <a:off x="10025063" y="6235701"/>
            <a:ext cx="234950" cy="117475"/>
          </a:xfrm>
          <a:prstGeom prst="rect">
            <a:avLst/>
          </a:prstGeom>
          <a:solidFill>
            <a:srgbClr val="B4D79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6" name="Rectangle 19"/>
          <p:cNvSpPr>
            <a:spLocks noChangeArrowheads="1"/>
          </p:cNvSpPr>
          <p:nvPr/>
        </p:nvSpPr>
        <p:spPr bwMode="auto">
          <a:xfrm>
            <a:off x="10025063" y="6235701"/>
            <a:ext cx="234950"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7" name="Rectangle 20"/>
          <p:cNvSpPr>
            <a:spLocks noChangeArrowheads="1"/>
          </p:cNvSpPr>
          <p:nvPr/>
        </p:nvSpPr>
        <p:spPr bwMode="auto">
          <a:xfrm>
            <a:off x="10301288" y="6081714"/>
            <a:ext cx="262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Urban</a:t>
            </a:r>
            <a:endParaRPr kumimoji="0" lang="en-US" altLang="en-US" sz="1800" b="0" i="0" u="none" strike="noStrike" cap="none" normalizeH="0" baseline="0">
              <a:ln>
                <a:noFill/>
              </a:ln>
              <a:solidFill>
                <a:schemeClr val="tx1">
                  <a:lumMod val="75000"/>
                  <a:lumOff val="25000"/>
                </a:schemeClr>
              </a:solidFill>
              <a:effectLst/>
            </a:endParaRPr>
          </a:p>
        </p:txBody>
      </p:sp>
      <p:sp>
        <p:nvSpPr>
          <p:cNvPr id="38" name="Rectangle 21"/>
          <p:cNvSpPr>
            <a:spLocks noChangeArrowheads="1"/>
          </p:cNvSpPr>
          <p:nvPr/>
        </p:nvSpPr>
        <p:spPr bwMode="auto">
          <a:xfrm>
            <a:off x="10025063" y="6075364"/>
            <a:ext cx="234950" cy="119063"/>
          </a:xfrm>
          <a:prstGeom prst="rect">
            <a:avLst/>
          </a:prstGeom>
          <a:solidFill>
            <a:srgbClr val="B2B2B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9" name="Rectangle 22"/>
          <p:cNvSpPr>
            <a:spLocks noChangeArrowheads="1"/>
          </p:cNvSpPr>
          <p:nvPr/>
        </p:nvSpPr>
        <p:spPr bwMode="auto">
          <a:xfrm>
            <a:off x="10025063" y="6075364"/>
            <a:ext cx="234950" cy="119063"/>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0" name="Rectangle 23"/>
          <p:cNvSpPr>
            <a:spLocks noChangeArrowheads="1"/>
          </p:cNvSpPr>
          <p:nvPr/>
        </p:nvSpPr>
        <p:spPr bwMode="auto">
          <a:xfrm>
            <a:off x="5991225" y="3636964"/>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41" name="Rectangle 24"/>
          <p:cNvSpPr>
            <a:spLocks noChangeArrowheads="1"/>
          </p:cNvSpPr>
          <p:nvPr/>
        </p:nvSpPr>
        <p:spPr bwMode="auto">
          <a:xfrm>
            <a:off x="5778500" y="3746501"/>
            <a:ext cx="546100" cy="365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2" name="Rectangle 25"/>
          <p:cNvSpPr>
            <a:spLocks noChangeArrowheads="1"/>
          </p:cNvSpPr>
          <p:nvPr/>
        </p:nvSpPr>
        <p:spPr bwMode="auto">
          <a:xfrm>
            <a:off x="7856538" y="3651251"/>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43" name="Rectangle 26"/>
          <p:cNvSpPr>
            <a:spLocks noChangeArrowheads="1"/>
          </p:cNvSpPr>
          <p:nvPr/>
        </p:nvSpPr>
        <p:spPr bwMode="auto">
          <a:xfrm>
            <a:off x="7735888" y="3643314"/>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44" name="Rectangle 27"/>
          <p:cNvSpPr>
            <a:spLocks noChangeArrowheads="1"/>
          </p:cNvSpPr>
          <p:nvPr/>
        </p:nvSpPr>
        <p:spPr bwMode="auto">
          <a:xfrm>
            <a:off x="7523163" y="3752851"/>
            <a:ext cx="544513" cy="365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5" name="Rectangle 28"/>
          <p:cNvSpPr>
            <a:spLocks noChangeArrowheads="1"/>
          </p:cNvSpPr>
          <p:nvPr/>
        </p:nvSpPr>
        <p:spPr bwMode="auto">
          <a:xfrm>
            <a:off x="9577388" y="3643314"/>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46" name="Rectangle 29"/>
          <p:cNvSpPr>
            <a:spLocks noChangeArrowheads="1"/>
          </p:cNvSpPr>
          <p:nvPr/>
        </p:nvSpPr>
        <p:spPr bwMode="auto">
          <a:xfrm>
            <a:off x="9458325" y="3635376"/>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47" name="Rectangle 30"/>
          <p:cNvSpPr>
            <a:spLocks noChangeArrowheads="1"/>
          </p:cNvSpPr>
          <p:nvPr/>
        </p:nvSpPr>
        <p:spPr bwMode="auto">
          <a:xfrm>
            <a:off x="9245600" y="3744914"/>
            <a:ext cx="546100"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8" name="Rectangle 31"/>
          <p:cNvSpPr>
            <a:spLocks noChangeArrowheads="1"/>
          </p:cNvSpPr>
          <p:nvPr/>
        </p:nvSpPr>
        <p:spPr bwMode="auto">
          <a:xfrm>
            <a:off x="11271250" y="3659189"/>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49" name="Rectangle 32"/>
          <p:cNvSpPr>
            <a:spLocks noChangeArrowheads="1"/>
          </p:cNvSpPr>
          <p:nvPr/>
        </p:nvSpPr>
        <p:spPr bwMode="auto">
          <a:xfrm>
            <a:off x="11152188" y="36512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50" name="Rectangle 33"/>
          <p:cNvSpPr>
            <a:spLocks noChangeArrowheads="1"/>
          </p:cNvSpPr>
          <p:nvPr/>
        </p:nvSpPr>
        <p:spPr bwMode="auto">
          <a:xfrm>
            <a:off x="10937875" y="3759201"/>
            <a:ext cx="547688"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51" name="Rectangle 34"/>
          <p:cNvSpPr>
            <a:spLocks noChangeArrowheads="1"/>
          </p:cNvSpPr>
          <p:nvPr/>
        </p:nvSpPr>
        <p:spPr bwMode="auto">
          <a:xfrm>
            <a:off x="5295900" y="54991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52" name="Rectangle 35"/>
          <p:cNvSpPr>
            <a:spLocks noChangeArrowheads="1"/>
          </p:cNvSpPr>
          <p:nvPr/>
        </p:nvSpPr>
        <p:spPr bwMode="auto">
          <a:xfrm>
            <a:off x="5208588" y="549910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53" name="Rectangle 36"/>
          <p:cNvSpPr>
            <a:spLocks noChangeArrowheads="1"/>
          </p:cNvSpPr>
          <p:nvPr/>
        </p:nvSpPr>
        <p:spPr bwMode="auto">
          <a:xfrm>
            <a:off x="4913313" y="5614989"/>
            <a:ext cx="682625"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54" name="Rectangle 37"/>
          <p:cNvSpPr>
            <a:spLocks noChangeArrowheads="1"/>
          </p:cNvSpPr>
          <p:nvPr/>
        </p:nvSpPr>
        <p:spPr bwMode="auto">
          <a:xfrm>
            <a:off x="6994525" y="549751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55" name="Rectangle 38"/>
          <p:cNvSpPr>
            <a:spLocks noChangeArrowheads="1"/>
          </p:cNvSpPr>
          <p:nvPr/>
        </p:nvSpPr>
        <p:spPr bwMode="auto">
          <a:xfrm>
            <a:off x="6907213" y="549751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56" name="Rectangle 39"/>
          <p:cNvSpPr>
            <a:spLocks noChangeArrowheads="1"/>
          </p:cNvSpPr>
          <p:nvPr/>
        </p:nvSpPr>
        <p:spPr bwMode="auto">
          <a:xfrm>
            <a:off x="6611938" y="5613401"/>
            <a:ext cx="684213"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57" name="Rectangle 40"/>
          <p:cNvSpPr>
            <a:spLocks noChangeArrowheads="1"/>
          </p:cNvSpPr>
          <p:nvPr/>
        </p:nvSpPr>
        <p:spPr bwMode="auto">
          <a:xfrm>
            <a:off x="8688388" y="549751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58" name="Rectangle 41"/>
          <p:cNvSpPr>
            <a:spLocks noChangeArrowheads="1"/>
          </p:cNvSpPr>
          <p:nvPr/>
        </p:nvSpPr>
        <p:spPr bwMode="auto">
          <a:xfrm>
            <a:off x="8601075" y="549751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59" name="Rectangle 42"/>
          <p:cNvSpPr>
            <a:spLocks noChangeArrowheads="1"/>
          </p:cNvSpPr>
          <p:nvPr/>
        </p:nvSpPr>
        <p:spPr bwMode="auto">
          <a:xfrm>
            <a:off x="8305800" y="5613401"/>
            <a:ext cx="682625"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60" name="Rectangle 43"/>
          <p:cNvSpPr>
            <a:spLocks noChangeArrowheads="1"/>
          </p:cNvSpPr>
          <p:nvPr/>
        </p:nvSpPr>
        <p:spPr bwMode="auto">
          <a:xfrm>
            <a:off x="10388600" y="549751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61" name="Rectangle 44"/>
          <p:cNvSpPr>
            <a:spLocks noChangeArrowheads="1"/>
          </p:cNvSpPr>
          <p:nvPr/>
        </p:nvSpPr>
        <p:spPr bwMode="auto">
          <a:xfrm>
            <a:off x="10302875" y="549751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62" name="Rectangle 45"/>
          <p:cNvSpPr>
            <a:spLocks noChangeArrowheads="1"/>
          </p:cNvSpPr>
          <p:nvPr/>
        </p:nvSpPr>
        <p:spPr bwMode="auto">
          <a:xfrm>
            <a:off x="10006013" y="5613401"/>
            <a:ext cx="684213"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63" name="Rectangle 46"/>
          <p:cNvSpPr>
            <a:spLocks noChangeArrowheads="1"/>
          </p:cNvSpPr>
          <p:nvPr/>
        </p:nvSpPr>
        <p:spPr bwMode="auto">
          <a:xfrm>
            <a:off x="6111875" y="3644901"/>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64" name="Rectangle 47"/>
          <p:cNvSpPr>
            <a:spLocks noChangeArrowheads="1"/>
          </p:cNvSpPr>
          <p:nvPr/>
        </p:nvSpPr>
        <p:spPr bwMode="auto">
          <a:xfrm>
            <a:off x="6238875" y="1174751"/>
            <a:ext cx="36195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chemeClr val="tx1">
                    <a:lumMod val="75000"/>
                    <a:lumOff val="25000"/>
                  </a:schemeClr>
                </a:solidFill>
                <a:effectLst/>
                <a:latin typeface="Century Gothic" panose="020B0502020202020204" pitchFamily="34" charset="0"/>
              </a:rPr>
              <a:t>CLASSIFICATION TIME SERIES</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66" name="Rectangle 49"/>
          <p:cNvSpPr>
            <a:spLocks noChangeArrowheads="1"/>
          </p:cNvSpPr>
          <p:nvPr/>
        </p:nvSpPr>
        <p:spPr bwMode="auto">
          <a:xfrm rot="16200000">
            <a:off x="3982581" y="2632855"/>
            <a:ext cx="14074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Monongahela NF</a:t>
            </a:r>
            <a:endParaRPr kumimoji="0" lang="en-US" altLang="en-US" sz="1800" b="0" i="0" u="none" strike="noStrike" cap="none" normalizeH="0" baseline="0">
              <a:ln>
                <a:noFill/>
              </a:ln>
              <a:solidFill>
                <a:schemeClr val="tx1">
                  <a:lumMod val="75000"/>
                  <a:lumOff val="25000"/>
                </a:schemeClr>
              </a:solidFill>
              <a:effectLst/>
            </a:endParaRPr>
          </a:p>
        </p:txBody>
      </p:sp>
      <p:sp>
        <p:nvSpPr>
          <p:cNvPr id="67" name="Rectangle 50"/>
          <p:cNvSpPr>
            <a:spLocks noChangeArrowheads="1"/>
          </p:cNvSpPr>
          <p:nvPr/>
        </p:nvSpPr>
        <p:spPr bwMode="auto">
          <a:xfrm rot="16200000">
            <a:off x="4196349" y="4663268"/>
            <a:ext cx="10275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Sharp's Knob</a:t>
            </a:r>
            <a:endParaRPr kumimoji="0" lang="en-US" altLang="en-US" sz="1800" b="0" i="0" u="none" strike="noStrike" cap="none" normalizeH="0" baseline="0">
              <a:ln>
                <a:noFill/>
              </a:ln>
              <a:solidFill>
                <a:schemeClr val="tx1">
                  <a:lumMod val="75000"/>
                  <a:lumOff val="25000"/>
                </a:schemeClr>
              </a:solidFill>
              <a:effectLst/>
            </a:endParaRPr>
          </a:p>
        </p:txBody>
      </p:sp>
      <p:sp>
        <p:nvSpPr>
          <p:cNvPr id="68" name="Rectangle 51"/>
          <p:cNvSpPr>
            <a:spLocks noChangeArrowheads="1"/>
          </p:cNvSpPr>
          <p:nvPr/>
        </p:nvSpPr>
        <p:spPr bwMode="auto">
          <a:xfrm>
            <a:off x="10998200" y="5759451"/>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80.8%</a:t>
            </a:r>
            <a:endParaRPr kumimoji="0" lang="en-US" altLang="en-US" sz="1800" b="0" i="0" u="none" strike="noStrike" cap="none" normalizeH="0" baseline="0">
              <a:ln>
                <a:noFill/>
              </a:ln>
              <a:solidFill>
                <a:schemeClr val="tx1">
                  <a:lumMod val="75000"/>
                  <a:lumOff val="25000"/>
                </a:schemeClr>
              </a:solidFill>
              <a:effectLst/>
            </a:endParaRPr>
          </a:p>
        </p:txBody>
      </p:sp>
      <p:sp>
        <p:nvSpPr>
          <p:cNvPr id="69" name="Rectangle 52"/>
          <p:cNvSpPr>
            <a:spLocks noChangeArrowheads="1"/>
          </p:cNvSpPr>
          <p:nvPr/>
        </p:nvSpPr>
        <p:spPr bwMode="auto">
          <a:xfrm>
            <a:off x="9332913" y="5759451"/>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78.6%</a:t>
            </a:r>
            <a:endParaRPr kumimoji="0" lang="en-US" altLang="en-US" sz="1800" b="0" i="0" u="none" strike="noStrike" cap="none" normalizeH="0" baseline="0">
              <a:ln>
                <a:noFill/>
              </a:ln>
              <a:solidFill>
                <a:schemeClr val="tx1">
                  <a:lumMod val="75000"/>
                  <a:lumOff val="25000"/>
                </a:schemeClr>
              </a:solidFill>
              <a:effectLst/>
            </a:endParaRPr>
          </a:p>
        </p:txBody>
      </p:sp>
      <p:sp>
        <p:nvSpPr>
          <p:cNvPr id="70" name="Rectangle 53"/>
          <p:cNvSpPr>
            <a:spLocks noChangeArrowheads="1"/>
          </p:cNvSpPr>
          <p:nvPr/>
        </p:nvSpPr>
        <p:spPr bwMode="auto">
          <a:xfrm>
            <a:off x="7602538" y="5765801"/>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84.7%</a:t>
            </a:r>
            <a:endParaRPr kumimoji="0" lang="en-US" altLang="en-US" sz="1800" b="0" i="0" u="none" strike="noStrike" cap="none" normalizeH="0" baseline="0">
              <a:ln>
                <a:noFill/>
              </a:ln>
              <a:solidFill>
                <a:schemeClr val="tx1">
                  <a:lumMod val="75000"/>
                  <a:lumOff val="25000"/>
                </a:schemeClr>
              </a:solidFill>
              <a:effectLst/>
            </a:endParaRPr>
          </a:p>
        </p:txBody>
      </p:sp>
      <p:sp>
        <p:nvSpPr>
          <p:cNvPr id="71" name="Rectangle 54"/>
          <p:cNvSpPr>
            <a:spLocks noChangeArrowheads="1"/>
          </p:cNvSpPr>
          <p:nvPr/>
        </p:nvSpPr>
        <p:spPr bwMode="auto">
          <a:xfrm>
            <a:off x="5919788" y="5754689"/>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83.2%</a:t>
            </a:r>
            <a:endParaRPr kumimoji="0" lang="en-US" altLang="en-US" sz="1800" b="0" i="0" u="none" strike="noStrike" cap="none" normalizeH="0" baseline="0">
              <a:ln>
                <a:noFill/>
              </a:ln>
              <a:solidFill>
                <a:schemeClr val="tx1">
                  <a:lumMod val="75000"/>
                  <a:lumOff val="25000"/>
                </a:schemeClr>
              </a:solidFill>
              <a:effectLst/>
            </a:endParaRPr>
          </a:p>
        </p:txBody>
      </p:sp>
      <p:sp>
        <p:nvSpPr>
          <p:cNvPr id="72" name="Rectangle 55"/>
          <p:cNvSpPr>
            <a:spLocks noChangeArrowheads="1"/>
          </p:cNvSpPr>
          <p:nvPr/>
        </p:nvSpPr>
        <p:spPr bwMode="auto">
          <a:xfrm>
            <a:off x="4859338" y="5724526"/>
            <a:ext cx="3157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overall </a:t>
            </a:r>
            <a:endParaRPr kumimoji="0" lang="en-US" altLang="en-US" sz="1800" b="0" i="0" u="none" strike="noStrike" cap="none" normalizeH="0" baseline="0">
              <a:ln>
                <a:noFill/>
              </a:ln>
              <a:solidFill>
                <a:schemeClr val="tx1">
                  <a:lumMod val="75000"/>
                  <a:lumOff val="25000"/>
                </a:schemeClr>
              </a:solidFill>
              <a:effectLst/>
            </a:endParaRPr>
          </a:p>
        </p:txBody>
      </p:sp>
      <p:sp>
        <p:nvSpPr>
          <p:cNvPr id="73" name="Rectangle 56"/>
          <p:cNvSpPr>
            <a:spLocks noChangeArrowheads="1"/>
          </p:cNvSpPr>
          <p:nvPr/>
        </p:nvSpPr>
        <p:spPr bwMode="auto">
          <a:xfrm>
            <a:off x="4859338" y="5840414"/>
            <a:ext cx="4504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accuracy:</a:t>
            </a:r>
            <a:endParaRPr kumimoji="0" lang="en-US" altLang="en-US" sz="1800" b="0" i="0" u="none" strike="noStrike" cap="none" normalizeH="0" baseline="0">
              <a:ln>
                <a:noFill/>
              </a:ln>
              <a:solidFill>
                <a:schemeClr val="tx1">
                  <a:lumMod val="75000"/>
                  <a:lumOff val="25000"/>
                </a:schemeClr>
              </a:solidFill>
              <a:effectLst/>
            </a:endParaRPr>
          </a:p>
        </p:txBody>
      </p:sp>
      <p:sp>
        <p:nvSpPr>
          <p:cNvPr id="74" name="Rectangle 57"/>
          <p:cNvSpPr>
            <a:spLocks noChangeArrowheads="1"/>
          </p:cNvSpPr>
          <p:nvPr/>
        </p:nvSpPr>
        <p:spPr bwMode="auto">
          <a:xfrm>
            <a:off x="10415588" y="149542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2018</a:t>
            </a:r>
            <a:endParaRPr kumimoji="0" lang="en-US" altLang="en-US" sz="1800" b="0" i="0" u="none" strike="noStrike" cap="none" normalizeH="0" baseline="0">
              <a:ln>
                <a:noFill/>
              </a:ln>
              <a:solidFill>
                <a:schemeClr val="tx1">
                  <a:lumMod val="75000"/>
                  <a:lumOff val="25000"/>
                </a:schemeClr>
              </a:solidFill>
              <a:effectLst/>
            </a:endParaRPr>
          </a:p>
        </p:txBody>
      </p:sp>
      <p:sp>
        <p:nvSpPr>
          <p:cNvPr id="75" name="Rectangle 58"/>
          <p:cNvSpPr>
            <a:spLocks noChangeArrowheads="1"/>
          </p:cNvSpPr>
          <p:nvPr/>
        </p:nvSpPr>
        <p:spPr bwMode="auto">
          <a:xfrm>
            <a:off x="8713788" y="149542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2007</a:t>
            </a:r>
            <a:endParaRPr kumimoji="0" lang="en-US" altLang="en-US" sz="1800" b="0" i="0" u="none" strike="noStrike" cap="none" normalizeH="0" baseline="0">
              <a:ln>
                <a:noFill/>
              </a:ln>
              <a:solidFill>
                <a:schemeClr val="tx1">
                  <a:lumMod val="75000"/>
                  <a:lumOff val="25000"/>
                </a:schemeClr>
              </a:solidFill>
              <a:effectLst/>
            </a:endParaRPr>
          </a:p>
        </p:txBody>
      </p:sp>
      <p:sp>
        <p:nvSpPr>
          <p:cNvPr id="76" name="Rectangle 59"/>
          <p:cNvSpPr>
            <a:spLocks noChangeArrowheads="1"/>
          </p:cNvSpPr>
          <p:nvPr/>
        </p:nvSpPr>
        <p:spPr bwMode="auto">
          <a:xfrm>
            <a:off x="7040563" y="15017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2001</a:t>
            </a:r>
            <a:endParaRPr kumimoji="0" lang="en-US" altLang="en-US" sz="1800" b="0" i="0" u="none" strike="noStrike" cap="none" normalizeH="0" baseline="0">
              <a:ln>
                <a:noFill/>
              </a:ln>
              <a:solidFill>
                <a:schemeClr val="tx1">
                  <a:lumMod val="75000"/>
                  <a:lumOff val="25000"/>
                </a:schemeClr>
              </a:solidFill>
              <a:effectLst/>
            </a:endParaRPr>
          </a:p>
        </p:txBody>
      </p:sp>
      <p:sp>
        <p:nvSpPr>
          <p:cNvPr id="77" name="Rectangle 60"/>
          <p:cNvSpPr>
            <a:spLocks noChangeArrowheads="1"/>
          </p:cNvSpPr>
          <p:nvPr/>
        </p:nvSpPr>
        <p:spPr bwMode="auto">
          <a:xfrm>
            <a:off x="5311775" y="1500189"/>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1989</a:t>
            </a:r>
            <a:endParaRPr kumimoji="0" lang="en-US" altLang="en-US" sz="1800" b="0" i="0" u="none" strike="noStrike" cap="none" normalizeH="0" baseline="0">
              <a:ln>
                <a:noFill/>
              </a:ln>
              <a:solidFill>
                <a:schemeClr val="tx1">
                  <a:lumMod val="75000"/>
                  <a:lumOff val="25000"/>
                </a:schemeClr>
              </a:solidFill>
              <a:effectLst/>
            </a:endParaRPr>
          </a:p>
        </p:txBody>
      </p:sp>
      <p:sp>
        <p:nvSpPr>
          <p:cNvPr id="78" name="Rectangle 61"/>
          <p:cNvSpPr>
            <a:spLocks noChangeArrowheads="1"/>
          </p:cNvSpPr>
          <p:nvPr/>
        </p:nvSpPr>
        <p:spPr bwMode="auto">
          <a:xfrm>
            <a:off x="9958388" y="3954464"/>
            <a:ext cx="1563688"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86"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8388" y="3954464"/>
            <a:ext cx="15668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63"/>
          <p:cNvSpPr>
            <a:spLocks noChangeArrowheads="1"/>
          </p:cNvSpPr>
          <p:nvPr/>
        </p:nvSpPr>
        <p:spPr bwMode="auto">
          <a:xfrm>
            <a:off x="9958388" y="3954464"/>
            <a:ext cx="1563688"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0" name="Rectangle 64"/>
          <p:cNvSpPr>
            <a:spLocks noChangeArrowheads="1"/>
          </p:cNvSpPr>
          <p:nvPr/>
        </p:nvSpPr>
        <p:spPr bwMode="auto">
          <a:xfrm>
            <a:off x="8258175" y="3954464"/>
            <a:ext cx="1589088"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89"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175" y="3954464"/>
            <a:ext cx="15922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66"/>
          <p:cNvSpPr>
            <a:spLocks noChangeArrowheads="1"/>
          </p:cNvSpPr>
          <p:nvPr/>
        </p:nvSpPr>
        <p:spPr bwMode="auto">
          <a:xfrm>
            <a:off x="8258175" y="3954464"/>
            <a:ext cx="1589088"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2" name="Rectangle 67"/>
          <p:cNvSpPr>
            <a:spLocks noChangeArrowheads="1"/>
          </p:cNvSpPr>
          <p:nvPr/>
        </p:nvSpPr>
        <p:spPr bwMode="auto">
          <a:xfrm>
            <a:off x="6559550" y="3954464"/>
            <a:ext cx="1563688"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92"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3954464"/>
            <a:ext cx="15636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69"/>
          <p:cNvSpPr>
            <a:spLocks noChangeArrowheads="1"/>
          </p:cNvSpPr>
          <p:nvPr/>
        </p:nvSpPr>
        <p:spPr bwMode="auto">
          <a:xfrm>
            <a:off x="6559550" y="3954464"/>
            <a:ext cx="1563688"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4" name="Rectangle 70"/>
          <p:cNvSpPr>
            <a:spLocks noChangeArrowheads="1"/>
          </p:cNvSpPr>
          <p:nvPr/>
        </p:nvSpPr>
        <p:spPr bwMode="auto">
          <a:xfrm>
            <a:off x="4860925" y="3954464"/>
            <a:ext cx="1562100"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95"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925" y="3954464"/>
            <a:ext cx="15621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72"/>
          <p:cNvSpPr>
            <a:spLocks noChangeArrowheads="1"/>
          </p:cNvSpPr>
          <p:nvPr/>
        </p:nvSpPr>
        <p:spPr bwMode="auto">
          <a:xfrm>
            <a:off x="4860925" y="3954464"/>
            <a:ext cx="1562100"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6" name="Rectangle 73"/>
          <p:cNvSpPr>
            <a:spLocks noChangeArrowheads="1"/>
          </p:cNvSpPr>
          <p:nvPr/>
        </p:nvSpPr>
        <p:spPr bwMode="auto">
          <a:xfrm>
            <a:off x="9956800" y="1797051"/>
            <a:ext cx="1563688"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6800" y="1797051"/>
            <a:ext cx="156686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75"/>
          <p:cNvSpPr>
            <a:spLocks noChangeArrowheads="1"/>
          </p:cNvSpPr>
          <p:nvPr/>
        </p:nvSpPr>
        <p:spPr bwMode="auto">
          <a:xfrm>
            <a:off x="9956800" y="1797051"/>
            <a:ext cx="1563688"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8" name="Rectangle 76"/>
          <p:cNvSpPr>
            <a:spLocks noChangeArrowheads="1"/>
          </p:cNvSpPr>
          <p:nvPr/>
        </p:nvSpPr>
        <p:spPr bwMode="auto">
          <a:xfrm>
            <a:off x="8256588" y="1797051"/>
            <a:ext cx="1589088"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101" name="Picture 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6588" y="1797051"/>
            <a:ext cx="159226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ectangle 78"/>
          <p:cNvSpPr>
            <a:spLocks noChangeArrowheads="1"/>
          </p:cNvSpPr>
          <p:nvPr/>
        </p:nvSpPr>
        <p:spPr bwMode="auto">
          <a:xfrm>
            <a:off x="8256588" y="1797051"/>
            <a:ext cx="1589088"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90" name="Rectangle 79"/>
          <p:cNvSpPr>
            <a:spLocks noChangeArrowheads="1"/>
          </p:cNvSpPr>
          <p:nvPr/>
        </p:nvSpPr>
        <p:spPr bwMode="auto">
          <a:xfrm>
            <a:off x="6557963" y="1797051"/>
            <a:ext cx="1563688"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104" name="Picture 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7963" y="1797051"/>
            <a:ext cx="1563688"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81"/>
          <p:cNvSpPr>
            <a:spLocks noChangeArrowheads="1"/>
          </p:cNvSpPr>
          <p:nvPr/>
        </p:nvSpPr>
        <p:spPr bwMode="auto">
          <a:xfrm>
            <a:off x="6557963" y="1797051"/>
            <a:ext cx="1563688"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92" name="Rectangle 82"/>
          <p:cNvSpPr>
            <a:spLocks noChangeArrowheads="1"/>
          </p:cNvSpPr>
          <p:nvPr/>
        </p:nvSpPr>
        <p:spPr bwMode="auto">
          <a:xfrm>
            <a:off x="4859338" y="1797051"/>
            <a:ext cx="1562100"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107" name="Picture 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9338" y="1797051"/>
            <a:ext cx="15621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ectangle 84"/>
          <p:cNvSpPr>
            <a:spLocks noChangeArrowheads="1"/>
          </p:cNvSpPr>
          <p:nvPr/>
        </p:nvSpPr>
        <p:spPr bwMode="auto">
          <a:xfrm>
            <a:off x="4859338" y="1797051"/>
            <a:ext cx="1562100"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2" name="Picture 101"/>
          <p:cNvPicPr>
            <a:picLocks noChangeAspect="1"/>
          </p:cNvPicPr>
          <p:nvPr/>
        </p:nvPicPr>
        <p:blipFill rotWithShape="1">
          <a:blip r:embed="rId11">
            <a:extLst>
              <a:ext uri="{28A0092B-C50C-407E-A947-70E740481C1C}">
                <a14:useLocalDpi xmlns:a14="http://schemas.microsoft.com/office/drawing/2010/main" val="0"/>
              </a:ext>
            </a:extLst>
          </a:blip>
          <a:srcRect l="3675" t="86716" r="93657" b="4042"/>
          <a:stretch/>
        </p:blipFill>
        <p:spPr>
          <a:xfrm>
            <a:off x="11340065" y="1135061"/>
            <a:ext cx="235985" cy="631827"/>
          </a:xfrm>
          <a:prstGeom prst="rect">
            <a:avLst/>
          </a:prstGeom>
        </p:spPr>
      </p:pic>
      <p:sp>
        <p:nvSpPr>
          <p:cNvPr id="3" name="Title 2">
            <a:extLst>
              <a:ext uri="{FF2B5EF4-FFF2-40B4-BE49-F238E27FC236}">
                <a16:creationId xmlns:a16="http://schemas.microsoft.com/office/drawing/2014/main" xmlns="" id="{195BF230-0D56-4BA6-A2C7-5071EC60A8C8}"/>
              </a:ext>
            </a:extLst>
          </p:cNvPr>
          <p:cNvSpPr>
            <a:spLocks noGrp="1"/>
          </p:cNvSpPr>
          <p:nvPr>
            <p:ph type="title"/>
          </p:nvPr>
        </p:nvSpPr>
        <p:spPr>
          <a:xfrm>
            <a:off x="1257300" y="381970"/>
            <a:ext cx="10439400" cy="676275"/>
          </a:xfrm>
        </p:spPr>
        <p:txBody>
          <a:bodyPr>
            <a:normAutofit fontScale="90000"/>
          </a:bodyPr>
          <a:lstStyle/>
          <a:p>
            <a:r>
              <a:rPr lang="en-US" dirty="0"/>
              <a:t>Results: Time Series Analysis </a:t>
            </a:r>
          </a:p>
        </p:txBody>
      </p:sp>
    </p:spTree>
    <p:extLst>
      <p:ext uri="{BB962C8B-B14F-4D97-AF65-F5344CB8AC3E}">
        <p14:creationId xmlns:p14="http://schemas.microsoft.com/office/powerpoint/2010/main" val="154170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59" name="Picture 58"/>
          <p:cNvPicPr>
            <a:picLocks noChangeAspect="1"/>
          </p:cNvPicPr>
          <p:nvPr/>
        </p:nvPicPr>
        <p:blipFill rotWithShape="1">
          <a:blip r:embed="rId3">
            <a:extLst>
              <a:ext uri="{28A0092B-C50C-407E-A947-70E740481C1C}">
                <a14:useLocalDpi xmlns:a14="http://schemas.microsoft.com/office/drawing/2010/main" val="0"/>
              </a:ext>
            </a:extLst>
          </a:blip>
          <a:srcRect l="3822" t="4064" r="3166" b="4127"/>
          <a:stretch/>
        </p:blipFill>
        <p:spPr>
          <a:xfrm>
            <a:off x="7173854" y="1415730"/>
            <a:ext cx="3899988" cy="4981784"/>
          </a:xfrm>
          <a:prstGeom prst="rect">
            <a:avLst/>
          </a:prstGeom>
        </p:spPr>
      </p:pic>
      <p:sp>
        <p:nvSpPr>
          <p:cNvPr id="17" name="Rectangle 16"/>
          <p:cNvSpPr/>
          <p:nvPr/>
        </p:nvSpPr>
        <p:spPr>
          <a:xfrm>
            <a:off x="6853479" y="1192629"/>
            <a:ext cx="4386021" cy="539867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4" name="AutoShape 19"/>
          <p:cNvSpPr>
            <a:spLocks noChangeAspect="1" noChangeArrowheads="1" noTextEdit="1"/>
          </p:cNvSpPr>
          <p:nvPr/>
        </p:nvSpPr>
        <p:spPr bwMode="auto">
          <a:xfrm>
            <a:off x="8006086" y="6288088"/>
            <a:ext cx="20431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9" name="Group 37"/>
          <p:cNvGrpSpPr>
            <a:grpSpLocks noChangeAspect="1"/>
          </p:cNvGrpSpPr>
          <p:nvPr/>
        </p:nvGrpSpPr>
        <p:grpSpPr bwMode="auto">
          <a:xfrm>
            <a:off x="7064698" y="1222375"/>
            <a:ext cx="3925888" cy="492126"/>
            <a:chOff x="4126" y="644"/>
            <a:chExt cx="2473" cy="310"/>
          </a:xfrm>
        </p:grpSpPr>
        <p:sp>
          <p:nvSpPr>
            <p:cNvPr id="50" name="AutoShape 36"/>
            <p:cNvSpPr>
              <a:spLocks noChangeAspect="1" noChangeArrowheads="1" noTextEdit="1"/>
            </p:cNvSpPr>
            <p:nvPr/>
          </p:nvSpPr>
          <p:spPr bwMode="auto">
            <a:xfrm>
              <a:off x="4126" y="662"/>
              <a:ext cx="247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51" name="Rectangle 38"/>
            <p:cNvSpPr>
              <a:spLocks noChangeArrowheads="1"/>
            </p:cNvSpPr>
            <p:nvPr/>
          </p:nvSpPr>
          <p:spPr bwMode="auto">
            <a:xfrm>
              <a:off x="4469" y="644"/>
              <a:ext cx="194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lumMod val="75000"/>
                      <a:lumOff val="25000"/>
                    </a:schemeClr>
                  </a:solidFill>
                  <a:effectLst/>
                  <a:latin typeface="Century Gothic" panose="020B0502020202020204" pitchFamily="34" charset="0"/>
                </a:rPr>
                <a:t>Habitat Suitability:</a:t>
              </a:r>
              <a:endParaRPr kumimoji="0" lang="en-US" altLang="en-US" sz="800" b="1" i="0" u="none" strike="noStrike" cap="none" normalizeH="0" baseline="0" dirty="0">
                <a:ln>
                  <a:noFill/>
                </a:ln>
                <a:solidFill>
                  <a:schemeClr val="tx1">
                    <a:lumMod val="75000"/>
                    <a:lumOff val="25000"/>
                  </a:schemeClr>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 b="1" i="0" u="none" strike="noStrike" cap="none" normalizeH="0" baseline="0" dirty="0">
                <a:ln>
                  <a:noFill/>
                </a:ln>
                <a:solidFill>
                  <a:schemeClr val="tx1">
                    <a:lumMod val="75000"/>
                    <a:lumOff val="25000"/>
                  </a:schemeClr>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i="1" dirty="0">
                  <a:solidFill>
                    <a:schemeClr val="tx1">
                      <a:lumMod val="75000"/>
                      <a:lumOff val="25000"/>
                    </a:schemeClr>
                  </a:solidFill>
                  <a:latin typeface="Century Gothic" panose="020B0502020202020204" pitchFamily="34" charset="0"/>
                </a:rPr>
                <a:t>Sharp’s Knob Restoration Area</a:t>
              </a:r>
              <a:endParaRPr kumimoji="0" lang="en-US" altLang="en-US" b="0" i="1"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52" name="Rectangle 51"/>
          <p:cNvSpPr/>
          <p:nvPr/>
        </p:nvSpPr>
        <p:spPr>
          <a:xfrm>
            <a:off x="495300" y="2005870"/>
            <a:ext cx="5621493" cy="3108543"/>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800" dirty="0">
                <a:solidFill>
                  <a:schemeClr val="tx1">
                    <a:lumMod val="75000"/>
                    <a:lumOff val="25000"/>
                  </a:schemeClr>
                </a:solidFill>
                <a:latin typeface="Century Gothic" panose="020B0502020202020204" pitchFamily="34" charset="0"/>
              </a:rPr>
              <a:t>1,040 hectares suitable for future restoration projects</a:t>
            </a:r>
            <a:endParaRPr lang="en-US" sz="800" dirty="0">
              <a:solidFill>
                <a:schemeClr val="tx1">
                  <a:lumMod val="75000"/>
                  <a:lumOff val="25000"/>
                </a:schemeClr>
              </a:solidFill>
              <a:latin typeface="Century Gothic" panose="020B0502020202020204" pitchFamily="34" charset="0"/>
            </a:endParaRPr>
          </a:p>
          <a:p>
            <a:pPr marL="804863" lvl="1" indent="-347663" defTabSz="2743200">
              <a:spcAft>
                <a:spcPts val="6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Not presently classified as red spruce by our CTA model </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Very high or high suitability based on the fuzzy suitability model</a:t>
            </a:r>
          </a:p>
        </p:txBody>
      </p:sp>
      <p:grpSp>
        <p:nvGrpSpPr>
          <p:cNvPr id="64" name="Group 63"/>
          <p:cNvGrpSpPr/>
          <p:nvPr/>
        </p:nvGrpSpPr>
        <p:grpSpPr>
          <a:xfrm>
            <a:off x="6123660" y="2733976"/>
            <a:ext cx="2187885" cy="2052213"/>
            <a:chOff x="6265795" y="2484566"/>
            <a:chExt cx="2187885" cy="2052213"/>
          </a:xfrm>
        </p:grpSpPr>
        <p:grpSp>
          <p:nvGrpSpPr>
            <p:cNvPr id="2" name="Group 1"/>
            <p:cNvGrpSpPr/>
            <p:nvPr/>
          </p:nvGrpSpPr>
          <p:grpSpPr>
            <a:xfrm>
              <a:off x="6265795" y="2484566"/>
              <a:ext cx="1827559" cy="1859173"/>
              <a:chOff x="6550025" y="3497263"/>
              <a:chExt cx="1827559" cy="1859173"/>
            </a:xfrm>
          </p:grpSpPr>
          <p:sp>
            <p:nvSpPr>
              <p:cNvPr id="19" name="AutoShape 3"/>
              <p:cNvSpPr>
                <a:spLocks noChangeAspect="1" noChangeArrowheads="1" noTextEdit="1"/>
              </p:cNvSpPr>
              <p:nvPr/>
            </p:nvSpPr>
            <p:spPr bwMode="auto">
              <a:xfrm>
                <a:off x="6550025" y="3497263"/>
                <a:ext cx="147478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5"/>
              <p:cNvSpPr>
                <a:spLocks noChangeArrowheads="1"/>
              </p:cNvSpPr>
              <p:nvPr/>
            </p:nvSpPr>
            <p:spPr bwMode="auto">
              <a:xfrm>
                <a:off x="7404484" y="4854163"/>
                <a:ext cx="9682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Very High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2" name="Rectangle 7"/>
              <p:cNvSpPr>
                <a:spLocks noChangeArrowheads="1"/>
              </p:cNvSpPr>
              <p:nvPr/>
            </p:nvSpPr>
            <p:spPr bwMode="auto">
              <a:xfrm>
                <a:off x="7657759" y="4657313"/>
                <a:ext cx="714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High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4" name="Rectangle 9"/>
              <p:cNvSpPr>
                <a:spLocks noChangeArrowheads="1"/>
              </p:cNvSpPr>
              <p:nvPr/>
            </p:nvSpPr>
            <p:spPr bwMode="auto">
              <a:xfrm>
                <a:off x="7382119" y="4458876"/>
                <a:ext cx="9954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Moderate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6" name="Rectangle 11"/>
              <p:cNvSpPr>
                <a:spLocks noChangeArrowheads="1"/>
              </p:cNvSpPr>
              <p:nvPr/>
            </p:nvSpPr>
            <p:spPr bwMode="auto">
              <a:xfrm>
                <a:off x="7680201" y="4256766"/>
                <a:ext cx="6924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Low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8" name="Rectangle 13"/>
              <p:cNvSpPr>
                <a:spLocks noChangeArrowheads="1"/>
              </p:cNvSpPr>
              <p:nvPr/>
            </p:nvSpPr>
            <p:spPr bwMode="auto">
              <a:xfrm>
                <a:off x="7460589" y="5033986"/>
                <a:ext cx="9105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Century Gothic" panose="020B0502020202020204" pitchFamily="34" charset="0"/>
                  </a:rPr>
                  <a:t>R</a:t>
                </a: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ed </a:t>
                </a:r>
                <a:r>
                  <a:rPr lang="en-US" altLang="en-US" sz="800" dirty="0">
                    <a:solidFill>
                      <a:schemeClr val="tx1">
                        <a:lumMod val="75000"/>
                        <a:lumOff val="25000"/>
                      </a:schemeClr>
                    </a:solidFill>
                    <a:latin typeface="Century Gothic" panose="020B0502020202020204" pitchFamily="34" charset="0"/>
                  </a:rPr>
                  <a:t>S</a:t>
                </a: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pruce </a:t>
                </a:r>
                <a:r>
                  <a:rPr lang="en-US" altLang="en-US" sz="800" dirty="0">
                    <a:solidFill>
                      <a:schemeClr val="tx1">
                        <a:lumMod val="75000"/>
                        <a:lumOff val="25000"/>
                      </a:schemeClr>
                    </a:solidFill>
                    <a:latin typeface="Century Gothic" panose="020B0502020202020204" pitchFamily="34" charset="0"/>
                  </a:rPr>
                  <a:t>E</a:t>
                </a: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xtent</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0" name="Rectangle 15"/>
              <p:cNvSpPr>
                <a:spLocks noChangeArrowheads="1"/>
              </p:cNvSpPr>
              <p:nvPr/>
            </p:nvSpPr>
            <p:spPr bwMode="auto">
              <a:xfrm>
                <a:off x="8061902" y="5233325"/>
                <a:ext cx="3109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Roads</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63" name="Group 62"/>
            <p:cNvGrpSpPr/>
            <p:nvPr/>
          </p:nvGrpSpPr>
          <p:grpSpPr>
            <a:xfrm>
              <a:off x="8199025" y="3230072"/>
              <a:ext cx="254655" cy="1249130"/>
              <a:chOff x="7141794" y="4259543"/>
              <a:chExt cx="254655" cy="1249130"/>
            </a:xfrm>
          </p:grpSpPr>
          <p:sp>
            <p:nvSpPr>
              <p:cNvPr id="6" name="Rectangle 5"/>
              <p:cNvSpPr/>
              <p:nvPr/>
            </p:nvSpPr>
            <p:spPr>
              <a:xfrm>
                <a:off x="7141794" y="4259543"/>
                <a:ext cx="252549" cy="151379"/>
              </a:xfrm>
              <a:prstGeom prst="rect">
                <a:avLst/>
              </a:prstGeom>
              <a:solidFill>
                <a:srgbClr val="BA14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142920" y="4443624"/>
                <a:ext cx="252549" cy="151379"/>
              </a:xfrm>
              <a:prstGeom prst="rect">
                <a:avLst/>
              </a:prstGeom>
              <a:solidFill>
                <a:srgbClr val="F2AE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143311" y="4646558"/>
                <a:ext cx="252549" cy="151379"/>
              </a:xfrm>
              <a:prstGeom prst="rect">
                <a:avLst/>
              </a:prstGeom>
              <a:solidFill>
                <a:srgbClr val="B9DB8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142686" y="4837363"/>
                <a:ext cx="252549" cy="151379"/>
              </a:xfrm>
              <a:prstGeom prst="rect">
                <a:avLst/>
              </a:prstGeom>
              <a:solidFill>
                <a:srgbClr val="379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143900" y="5035136"/>
                <a:ext cx="252549" cy="151379"/>
              </a:xfrm>
              <a:prstGeom prst="rect">
                <a:avLst/>
              </a:prstGeom>
              <a:solidFill>
                <a:srgbClr val="52686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141794" y="5508673"/>
                <a:ext cx="252549" cy="0"/>
              </a:xfrm>
              <a:prstGeom prst="line">
                <a:avLst/>
              </a:prstGeom>
              <a:ln w="19050">
                <a:solidFill>
                  <a:srgbClr val="2E6DB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141794" y="5313919"/>
                <a:ext cx="252549" cy="0"/>
              </a:xfrm>
              <a:prstGeom prst="line">
                <a:avLst/>
              </a:prstGeom>
              <a:ln w="19050">
                <a:solidFill>
                  <a:srgbClr val="C5C5C5"/>
                </a:solidFill>
              </a:ln>
            </p:spPr>
            <p:style>
              <a:lnRef idx="1">
                <a:schemeClr val="accent1"/>
              </a:lnRef>
              <a:fillRef idx="0">
                <a:schemeClr val="accent1"/>
              </a:fillRef>
              <a:effectRef idx="0">
                <a:schemeClr val="accent1"/>
              </a:effectRef>
              <a:fontRef idx="minor">
                <a:schemeClr val="tx1"/>
              </a:fontRef>
            </p:style>
          </p:cxnSp>
        </p:grpSp>
        <p:sp>
          <p:nvSpPr>
            <p:cNvPr id="60" name="Rectangle 15"/>
            <p:cNvSpPr>
              <a:spLocks noChangeArrowheads="1"/>
            </p:cNvSpPr>
            <p:nvPr/>
          </p:nvSpPr>
          <p:spPr bwMode="auto">
            <a:xfrm>
              <a:off x="7697522" y="4413668"/>
              <a:ext cx="3911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Century Gothic" panose="020B0502020202020204" pitchFamily="34" charset="0"/>
                </a:rPr>
                <a:t>Streams</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62" name="Rectangle 61"/>
          <p:cNvSpPr/>
          <p:nvPr/>
        </p:nvSpPr>
        <p:spPr>
          <a:xfrm>
            <a:off x="7141794" y="6143211"/>
            <a:ext cx="2907404" cy="33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483248" y="6247447"/>
            <a:ext cx="3302732" cy="218361"/>
            <a:chOff x="7985449" y="6291263"/>
            <a:chExt cx="2151277" cy="218361"/>
          </a:xfrm>
        </p:grpSpPr>
        <p:sp>
          <p:nvSpPr>
            <p:cNvPr id="41" name="Rectangle 27"/>
            <p:cNvSpPr>
              <a:spLocks noChangeArrowheads="1"/>
            </p:cNvSpPr>
            <p:nvPr/>
          </p:nvSpPr>
          <p:spPr bwMode="auto">
            <a:xfrm>
              <a:off x="9630177" y="6386513"/>
              <a:ext cx="5065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Kilometers</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nvGrpSpPr>
            <p:cNvPr id="9" name="Group 8"/>
            <p:cNvGrpSpPr/>
            <p:nvPr/>
          </p:nvGrpSpPr>
          <p:grpSpPr>
            <a:xfrm>
              <a:off x="7985449" y="6291263"/>
              <a:ext cx="1611854" cy="184151"/>
              <a:chOff x="7985449" y="6291263"/>
              <a:chExt cx="1611854" cy="184151"/>
            </a:xfrm>
          </p:grpSpPr>
          <p:sp>
            <p:nvSpPr>
              <p:cNvPr id="36" name="Rectangle 22"/>
              <p:cNvSpPr>
                <a:spLocks noChangeArrowheads="1"/>
              </p:cNvSpPr>
              <p:nvPr/>
            </p:nvSpPr>
            <p:spPr bwMode="auto">
              <a:xfrm>
                <a:off x="9541198" y="6291263"/>
                <a:ext cx="365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Century Gothic" panose="020B0502020202020204" pitchFamily="34" charset="0"/>
                  </a:rPr>
                  <a:t>6</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7" name="Rectangle 23"/>
              <p:cNvSpPr>
                <a:spLocks noChangeArrowheads="1"/>
              </p:cNvSpPr>
              <p:nvPr/>
            </p:nvSpPr>
            <p:spPr bwMode="auto">
              <a:xfrm>
                <a:off x="8803535" y="6291263"/>
                <a:ext cx="561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3</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9" name="Rectangle 25"/>
              <p:cNvSpPr>
                <a:spLocks noChangeArrowheads="1"/>
              </p:cNvSpPr>
              <p:nvPr/>
            </p:nvSpPr>
            <p:spPr bwMode="auto">
              <a:xfrm>
                <a:off x="8374386" y="6291263"/>
                <a:ext cx="918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1.5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40" name="Rectangle 26"/>
              <p:cNvSpPr>
                <a:spLocks noChangeArrowheads="1"/>
              </p:cNvSpPr>
              <p:nvPr/>
            </p:nvSpPr>
            <p:spPr bwMode="auto">
              <a:xfrm>
                <a:off x="7985449" y="6291263"/>
                <a:ext cx="561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42" name="Rectangle 28"/>
              <p:cNvSpPr>
                <a:spLocks noChangeArrowheads="1"/>
              </p:cNvSpPr>
              <p:nvPr/>
            </p:nvSpPr>
            <p:spPr bwMode="auto">
              <a:xfrm>
                <a:off x="8024178" y="6426201"/>
                <a:ext cx="207819" cy="492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31"/>
              <p:cNvSpPr>
                <a:spLocks noChangeArrowheads="1"/>
              </p:cNvSpPr>
              <p:nvPr/>
            </p:nvSpPr>
            <p:spPr bwMode="auto">
              <a:xfrm>
                <a:off x="8231998" y="6426201"/>
                <a:ext cx="188424" cy="4921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32"/>
              <p:cNvSpPr>
                <a:spLocks noChangeArrowheads="1"/>
              </p:cNvSpPr>
              <p:nvPr/>
            </p:nvSpPr>
            <p:spPr bwMode="auto">
              <a:xfrm>
                <a:off x="8420423" y="6426201"/>
                <a:ext cx="193676" cy="492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33"/>
              <p:cNvSpPr>
                <a:spLocks noChangeArrowheads="1"/>
              </p:cNvSpPr>
              <p:nvPr/>
            </p:nvSpPr>
            <p:spPr bwMode="auto">
              <a:xfrm>
                <a:off x="8614100" y="6426201"/>
                <a:ext cx="205328" cy="4921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34"/>
              <p:cNvSpPr>
                <a:spLocks noChangeArrowheads="1"/>
              </p:cNvSpPr>
              <p:nvPr/>
            </p:nvSpPr>
            <p:spPr bwMode="auto">
              <a:xfrm>
                <a:off x="8819428" y="6426201"/>
                <a:ext cx="777875" cy="492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14" name="Picture 13"/>
          <p:cNvPicPr>
            <a:picLocks noChangeAspect="1"/>
          </p:cNvPicPr>
          <p:nvPr/>
        </p:nvPicPr>
        <p:blipFill>
          <a:blip r:embed="rId4"/>
          <a:stretch>
            <a:fillRect/>
          </a:stretch>
        </p:blipFill>
        <p:spPr>
          <a:xfrm>
            <a:off x="7080402" y="6069386"/>
            <a:ext cx="186905" cy="384018"/>
          </a:xfrm>
          <a:prstGeom prst="rect">
            <a:avLst/>
          </a:prstGeom>
        </p:spPr>
      </p:pic>
      <p:sp>
        <p:nvSpPr>
          <p:cNvPr id="4" name="Title 3">
            <a:extLst>
              <a:ext uri="{FF2B5EF4-FFF2-40B4-BE49-F238E27FC236}">
                <a16:creationId xmlns:a16="http://schemas.microsoft.com/office/drawing/2014/main" xmlns="" id="{E2F0DEB6-8380-4912-85AD-6AEC81007EFB}"/>
              </a:ext>
            </a:extLst>
          </p:cNvPr>
          <p:cNvSpPr>
            <a:spLocks noGrp="1"/>
          </p:cNvSpPr>
          <p:nvPr>
            <p:ph type="title"/>
          </p:nvPr>
        </p:nvSpPr>
        <p:spPr>
          <a:xfrm>
            <a:off x="1257300" y="381970"/>
            <a:ext cx="10439400" cy="676275"/>
          </a:xfrm>
        </p:spPr>
        <p:txBody>
          <a:bodyPr>
            <a:normAutofit fontScale="90000"/>
          </a:bodyPr>
          <a:lstStyle/>
          <a:p>
            <a:r>
              <a:rPr lang="en-US" dirty="0"/>
              <a:t>Results: Site Suitability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614" t="9861" r="14231" b="15555"/>
          <a:stretch/>
        </p:blipFill>
        <p:spPr>
          <a:xfrm>
            <a:off x="7223569" y="1560353"/>
            <a:ext cx="3876675" cy="5114926"/>
          </a:xfrm>
          <a:prstGeom prst="rect">
            <a:avLst/>
          </a:prstGeom>
        </p:spPr>
      </p:pic>
      <p:grpSp>
        <p:nvGrpSpPr>
          <p:cNvPr id="17" name="Group 16"/>
          <p:cNvGrpSpPr/>
          <p:nvPr/>
        </p:nvGrpSpPr>
        <p:grpSpPr>
          <a:xfrm>
            <a:off x="7084313" y="2100545"/>
            <a:ext cx="1770507" cy="970927"/>
            <a:chOff x="4554722" y="2458073"/>
            <a:chExt cx="3541015" cy="1941854"/>
          </a:xfrm>
        </p:grpSpPr>
        <p:pic>
          <p:nvPicPr>
            <p:cNvPr id="10" name="Picture 9"/>
            <p:cNvPicPr>
              <a:picLocks noChangeAspect="1"/>
            </p:cNvPicPr>
            <p:nvPr/>
          </p:nvPicPr>
          <p:blipFill rotWithShape="1">
            <a:blip r:embed="rId4"/>
            <a:srcRect r="78012" b="22353"/>
            <a:stretch/>
          </p:blipFill>
          <p:spPr>
            <a:xfrm>
              <a:off x="4555530" y="2981747"/>
              <a:ext cx="755651" cy="1418180"/>
            </a:xfrm>
            <a:prstGeom prst="rect">
              <a:avLst/>
            </a:prstGeom>
          </p:spPr>
        </p:pic>
        <p:sp>
          <p:nvSpPr>
            <p:cNvPr id="11" name="Rectangle 10"/>
            <p:cNvSpPr>
              <a:spLocks noChangeArrowheads="1"/>
            </p:cNvSpPr>
            <p:nvPr/>
          </p:nvSpPr>
          <p:spPr bwMode="auto">
            <a:xfrm>
              <a:off x="5364220" y="2538581"/>
              <a:ext cx="27315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Change to spruce</a:t>
              </a:r>
            </a:p>
          </p:txBody>
        </p:sp>
        <p:sp>
          <p:nvSpPr>
            <p:cNvPr id="12" name="Rectangle 11"/>
            <p:cNvSpPr>
              <a:spLocks noChangeArrowheads="1"/>
            </p:cNvSpPr>
            <p:nvPr/>
          </p:nvSpPr>
          <p:spPr bwMode="auto">
            <a:xfrm>
              <a:off x="5366548" y="3984887"/>
              <a:ext cx="2122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Change other</a:t>
              </a:r>
            </a:p>
          </p:txBody>
        </p:sp>
        <p:sp>
          <p:nvSpPr>
            <p:cNvPr id="13" name="Rectangle 12"/>
            <p:cNvSpPr>
              <a:spLocks noChangeArrowheads="1"/>
            </p:cNvSpPr>
            <p:nvPr/>
          </p:nvSpPr>
          <p:spPr bwMode="auto">
            <a:xfrm>
              <a:off x="5366548" y="3501817"/>
              <a:ext cx="2462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Persistent spruce</a:t>
              </a:r>
            </a:p>
          </p:txBody>
        </p:sp>
        <p:sp>
          <p:nvSpPr>
            <p:cNvPr id="14" name="Rectangle 13"/>
            <p:cNvSpPr>
              <a:spLocks noChangeArrowheads="1"/>
            </p:cNvSpPr>
            <p:nvPr/>
          </p:nvSpPr>
          <p:spPr bwMode="auto">
            <a:xfrm>
              <a:off x="5366548" y="3018747"/>
              <a:ext cx="1712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No change</a:t>
              </a:r>
            </a:p>
          </p:txBody>
        </p:sp>
        <p:pic>
          <p:nvPicPr>
            <p:cNvPr id="15" name="Picture 14"/>
            <p:cNvPicPr>
              <a:picLocks noChangeAspect="1"/>
            </p:cNvPicPr>
            <p:nvPr/>
          </p:nvPicPr>
          <p:blipFill rotWithShape="1">
            <a:blip r:embed="rId4"/>
            <a:srcRect l="1" t="74565" r="78556"/>
            <a:stretch/>
          </p:blipFill>
          <p:spPr>
            <a:xfrm>
              <a:off x="4554722" y="2458073"/>
              <a:ext cx="736943" cy="464566"/>
            </a:xfrm>
            <a:prstGeom prst="rect">
              <a:avLst/>
            </a:prstGeom>
          </p:spPr>
        </p:pic>
      </p:gr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675" t="86716" r="93657" b="4042"/>
          <a:stretch/>
        </p:blipFill>
        <p:spPr>
          <a:xfrm>
            <a:off x="10877833" y="1371734"/>
            <a:ext cx="253286" cy="678149"/>
          </a:xfrm>
          <a:prstGeom prst="rect">
            <a:avLst/>
          </a:prstGeom>
        </p:spPr>
      </p:pic>
      <p:sp>
        <p:nvSpPr>
          <p:cNvPr id="18" name="Rectangle 17"/>
          <p:cNvSpPr/>
          <p:nvPr/>
        </p:nvSpPr>
        <p:spPr>
          <a:xfrm>
            <a:off x="6853479" y="1150780"/>
            <a:ext cx="4386021" cy="55245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Rectangle 18"/>
          <p:cNvSpPr/>
          <p:nvPr/>
        </p:nvSpPr>
        <p:spPr>
          <a:xfrm>
            <a:off x="495299" y="2001981"/>
            <a:ext cx="5621493" cy="1569660"/>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Without active management practices red spruce stands are not expected to reclaim their historical extent</a:t>
            </a:r>
          </a:p>
        </p:txBody>
      </p:sp>
      <p:sp>
        <p:nvSpPr>
          <p:cNvPr id="21" name="Rectangle 20"/>
          <p:cNvSpPr/>
          <p:nvPr/>
        </p:nvSpPr>
        <p:spPr>
          <a:xfrm>
            <a:off x="8040649" y="1150779"/>
            <a:ext cx="2020105" cy="461665"/>
          </a:xfrm>
          <a:prstGeom prst="rect">
            <a:avLst/>
          </a:prstGeom>
        </p:spPr>
        <p:txBody>
          <a:bodyPr wrap="none">
            <a:spAutoFit/>
          </a:bodyPr>
          <a:lstStyle/>
          <a:p>
            <a:pPr lvl="0" eaLnBrk="0" fontAlgn="base" hangingPunct="0">
              <a:spcBef>
                <a:spcPct val="0"/>
              </a:spcBef>
              <a:spcAft>
                <a:spcPct val="0"/>
              </a:spcAft>
              <a:buClrTx/>
            </a:pPr>
            <a:r>
              <a:rPr lang="en-US" altLang="en-US" sz="2400" kern="1200" dirty="0">
                <a:solidFill>
                  <a:schemeClr val="tx1">
                    <a:lumMod val="75000"/>
                    <a:lumOff val="25000"/>
                  </a:schemeClr>
                </a:solidFill>
                <a:latin typeface="Century Gothic" panose="020F0302020204030204"/>
                <a:ea typeface="+mn-ea"/>
                <a:cs typeface="+mn-cs"/>
              </a:rPr>
              <a:t>2018 to 2040</a:t>
            </a:r>
          </a:p>
        </p:txBody>
      </p:sp>
      <p:sp>
        <p:nvSpPr>
          <p:cNvPr id="4" name="Title 3">
            <a:extLst>
              <a:ext uri="{FF2B5EF4-FFF2-40B4-BE49-F238E27FC236}">
                <a16:creationId xmlns:a16="http://schemas.microsoft.com/office/drawing/2014/main" xmlns="" id="{2E682A2A-36EA-4D19-B619-D417257F3797}"/>
              </a:ext>
            </a:extLst>
          </p:cNvPr>
          <p:cNvSpPr>
            <a:spLocks noGrp="1"/>
          </p:cNvSpPr>
          <p:nvPr>
            <p:ph type="title"/>
          </p:nvPr>
        </p:nvSpPr>
        <p:spPr>
          <a:xfrm>
            <a:off x="1257300" y="363308"/>
            <a:ext cx="10439400" cy="676275"/>
          </a:xfrm>
        </p:spPr>
        <p:txBody>
          <a:bodyPr>
            <a:normAutofit fontScale="90000"/>
          </a:bodyPr>
          <a:lstStyle/>
          <a:p>
            <a:r>
              <a:rPr lang="en-US" dirty="0"/>
              <a:t>Results: Forecast Modeling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527" t="2117" r="54582"/>
          <a:stretch/>
        </p:blipFill>
        <p:spPr>
          <a:xfrm>
            <a:off x="8316349" y="1580085"/>
            <a:ext cx="2901821" cy="4314090"/>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60392" t="20799" r="4293" b="23671"/>
          <a:stretch/>
        </p:blipFill>
        <p:spPr>
          <a:xfrm>
            <a:off x="7234986" y="1373183"/>
            <a:ext cx="1940768" cy="208072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675" t="86716" r="93657" b="4042"/>
          <a:stretch/>
        </p:blipFill>
        <p:spPr>
          <a:xfrm>
            <a:off x="10999131" y="1521025"/>
            <a:ext cx="253286" cy="678149"/>
          </a:xfrm>
          <a:prstGeom prst="rect">
            <a:avLst/>
          </a:prstGeom>
        </p:spPr>
      </p:pic>
      <p:sp>
        <p:nvSpPr>
          <p:cNvPr id="19" name="Rectangle 18"/>
          <p:cNvSpPr/>
          <p:nvPr/>
        </p:nvSpPr>
        <p:spPr>
          <a:xfrm>
            <a:off x="538589" y="1739487"/>
            <a:ext cx="5621493" cy="3877985"/>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Areas of highest connectivity potential based on Euclidean distance between existing spruce and the suitability of land between </a:t>
            </a:r>
            <a:r>
              <a:rPr lang="en-US" sz="2400" dirty="0" smtClean="0">
                <a:solidFill>
                  <a:schemeClr val="tx1">
                    <a:lumMod val="75000"/>
                    <a:lumOff val="25000"/>
                  </a:schemeClr>
                </a:solidFill>
                <a:latin typeface="Century Gothic" panose="020B0502020202020204" pitchFamily="34" charset="0"/>
              </a:rPr>
              <a:t>spruce</a:t>
            </a:r>
            <a:endParaRPr lang="en-US" sz="2400" dirty="0">
              <a:solidFill>
                <a:schemeClr val="tx1">
                  <a:lumMod val="75000"/>
                  <a:lumOff val="25000"/>
                </a:schemeClr>
              </a:solidFill>
              <a:latin typeface="Century Gothic" panose="020B0502020202020204" pitchFamily="34" charset="0"/>
            </a:endParaRPr>
          </a:p>
          <a:p>
            <a:pPr marL="347663" indent="-347663" defTabSz="2743200">
              <a:spcBef>
                <a:spcPts val="1800"/>
              </a:spcBef>
              <a:spcAft>
                <a:spcPts val="18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Several areas within Sharp’s Knob could be restored to connect existing red spruce stands and greater larger continuous </a:t>
            </a:r>
            <a:r>
              <a:rPr lang="en-US" sz="2400" dirty="0" smtClean="0">
                <a:solidFill>
                  <a:schemeClr val="tx1">
                    <a:lumMod val="75000"/>
                    <a:lumOff val="25000"/>
                  </a:schemeClr>
                </a:solidFill>
                <a:latin typeface="Century Gothic" panose="020B0502020202020204" pitchFamily="34" charset="0"/>
              </a:rPr>
              <a:t>areas</a:t>
            </a:r>
            <a:endParaRPr lang="en-US" sz="2400" dirty="0">
              <a:solidFill>
                <a:schemeClr val="tx1">
                  <a:lumMod val="75000"/>
                  <a:lumOff val="25000"/>
                </a:schemeClr>
              </a:solidFill>
              <a:latin typeface="Century Gothic" panose="020B0502020202020204" pitchFamily="34" charset="0"/>
            </a:endParaRPr>
          </a:p>
        </p:txBody>
      </p:sp>
      <p:grpSp>
        <p:nvGrpSpPr>
          <p:cNvPr id="28" name="Group 27"/>
          <p:cNvGrpSpPr/>
          <p:nvPr/>
        </p:nvGrpSpPr>
        <p:grpSpPr>
          <a:xfrm>
            <a:off x="7105694" y="5178493"/>
            <a:ext cx="1913802" cy="791119"/>
            <a:chOff x="8963978" y="5558869"/>
            <a:chExt cx="2167141" cy="895843"/>
          </a:xfrm>
        </p:grpSpPr>
        <p:pic>
          <p:nvPicPr>
            <p:cNvPr id="4" name="Picture 3"/>
            <p:cNvPicPr>
              <a:picLocks noChangeAspect="1"/>
            </p:cNvPicPr>
            <p:nvPr/>
          </p:nvPicPr>
          <p:blipFill>
            <a:blip r:embed="rId6"/>
            <a:stretch>
              <a:fillRect/>
            </a:stretch>
          </p:blipFill>
          <p:spPr>
            <a:xfrm>
              <a:off x="9408679" y="5558869"/>
              <a:ext cx="381750" cy="200200"/>
            </a:xfrm>
            <a:prstGeom prst="rect">
              <a:avLst/>
            </a:prstGeom>
          </p:spPr>
        </p:pic>
        <p:sp>
          <p:nvSpPr>
            <p:cNvPr id="20" name="Rectangle 19"/>
            <p:cNvSpPr>
              <a:spLocks noChangeArrowheads="1"/>
            </p:cNvSpPr>
            <p:nvPr/>
          </p:nvSpPr>
          <p:spPr bwMode="auto">
            <a:xfrm>
              <a:off x="9869226" y="5558869"/>
              <a:ext cx="9345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Spruce Core</a:t>
              </a:r>
              <a:endParaRPr kumimoji="0" lang="en-US" altLang="en-US" sz="1200" b="0" i="0" u="none" strike="noStrike" kern="1200" cap="none" spc="0" normalizeH="0" baseline="0" noProof="0" dirty="0">
                <a:ln>
                  <a:noFill/>
                </a:ln>
                <a:solidFill>
                  <a:sysClr val="windowText" lastClr="000000"/>
                </a:solidFill>
                <a:effectLst/>
                <a:uLnTx/>
                <a:uFillTx/>
                <a:latin typeface="Century Gothic" panose="020F0302020204030204"/>
                <a:ea typeface="+mn-ea"/>
                <a:cs typeface="+mn-cs"/>
              </a:endParaRPr>
            </a:p>
          </p:txBody>
        </p:sp>
        <p:pic>
          <p:nvPicPr>
            <p:cNvPr id="7" name="Picture 6"/>
            <p:cNvPicPr>
              <a:picLocks noChangeAspect="1"/>
            </p:cNvPicPr>
            <p:nvPr/>
          </p:nvPicPr>
          <p:blipFill>
            <a:blip r:embed="rId7"/>
            <a:stretch>
              <a:fillRect/>
            </a:stretch>
          </p:blipFill>
          <p:spPr>
            <a:xfrm>
              <a:off x="9181339" y="5903424"/>
              <a:ext cx="1622438" cy="305067"/>
            </a:xfrm>
            <a:prstGeom prst="rect">
              <a:avLst/>
            </a:prstGeom>
          </p:spPr>
        </p:pic>
        <p:sp>
          <p:nvSpPr>
            <p:cNvPr id="8" name="TextBox 7"/>
            <p:cNvSpPr txBox="1"/>
            <p:nvPr/>
          </p:nvSpPr>
          <p:spPr>
            <a:xfrm>
              <a:off x="8963978" y="6208491"/>
              <a:ext cx="675170" cy="246221"/>
            </a:xfrm>
            <a:prstGeom prst="rect">
              <a:avLst/>
            </a:prstGeom>
            <a:noFill/>
          </p:spPr>
          <p:txBody>
            <a:bodyPr wrap="square" rtlCol="0">
              <a:spAutoFit/>
            </a:bodyPr>
            <a:lstStyle/>
            <a:p>
              <a:r>
                <a:rPr lang="en-US" sz="1000" dirty="0">
                  <a:latin typeface="Century Gothic" panose="020B0502020202020204" pitchFamily="34" charset="0"/>
                </a:rPr>
                <a:t>Low</a:t>
              </a:r>
            </a:p>
          </p:txBody>
        </p:sp>
        <p:sp>
          <p:nvSpPr>
            <p:cNvPr id="9" name="Rectangle 8"/>
            <p:cNvSpPr/>
            <p:nvPr/>
          </p:nvSpPr>
          <p:spPr>
            <a:xfrm>
              <a:off x="10667531" y="6208491"/>
              <a:ext cx="463588" cy="246221"/>
            </a:xfrm>
            <a:prstGeom prst="rect">
              <a:avLst/>
            </a:prstGeom>
          </p:spPr>
          <p:txBody>
            <a:bodyPr wrap="none">
              <a:spAutoFit/>
            </a:bodyPr>
            <a:lstStyle/>
            <a:p>
              <a:r>
                <a:rPr lang="en-US" sz="1000" dirty="0">
                  <a:latin typeface="Century Gothic" panose="020B0502020202020204" pitchFamily="34" charset="0"/>
                </a:rPr>
                <a:t>High</a:t>
              </a:r>
            </a:p>
          </p:txBody>
        </p:sp>
      </p:grpSp>
      <p:sp>
        <p:nvSpPr>
          <p:cNvPr id="23" name="Rectangle 22"/>
          <p:cNvSpPr/>
          <p:nvPr/>
        </p:nvSpPr>
        <p:spPr>
          <a:xfrm>
            <a:off x="6974777" y="1300071"/>
            <a:ext cx="4386021" cy="487411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120640" y="1373182"/>
            <a:ext cx="2022188" cy="2218354"/>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8"/>
          <a:stretch>
            <a:fillRect/>
          </a:stretch>
        </p:blipFill>
        <p:spPr>
          <a:xfrm>
            <a:off x="9507424" y="5584426"/>
            <a:ext cx="2147344" cy="276467"/>
          </a:xfrm>
          <a:prstGeom prst="rect">
            <a:avLst/>
          </a:prstGeom>
        </p:spPr>
      </p:pic>
      <p:pic>
        <p:nvPicPr>
          <p:cNvPr id="31" name="Picture 30"/>
          <p:cNvPicPr>
            <a:picLocks noChangeAspect="1"/>
          </p:cNvPicPr>
          <p:nvPr/>
        </p:nvPicPr>
        <p:blipFill>
          <a:blip r:embed="rId9"/>
          <a:stretch>
            <a:fillRect/>
          </a:stretch>
        </p:blipFill>
        <p:spPr>
          <a:xfrm>
            <a:off x="7246348" y="3236135"/>
            <a:ext cx="1794225" cy="295533"/>
          </a:xfrm>
          <a:prstGeom prst="rect">
            <a:avLst/>
          </a:prstGeom>
        </p:spPr>
      </p:pic>
      <p:sp>
        <p:nvSpPr>
          <p:cNvPr id="3" name="Title 2">
            <a:extLst>
              <a:ext uri="{FF2B5EF4-FFF2-40B4-BE49-F238E27FC236}">
                <a16:creationId xmlns:a16="http://schemas.microsoft.com/office/drawing/2014/main" xmlns="" id="{02D66D1A-F19E-4BED-A196-067EBBC7C07D}"/>
              </a:ext>
            </a:extLst>
          </p:cNvPr>
          <p:cNvSpPr>
            <a:spLocks noGrp="1"/>
          </p:cNvSpPr>
          <p:nvPr>
            <p:ph type="title"/>
          </p:nvPr>
        </p:nvSpPr>
        <p:spPr>
          <a:xfrm>
            <a:off x="1257300" y="381970"/>
            <a:ext cx="10439400" cy="676275"/>
          </a:xfrm>
        </p:spPr>
        <p:txBody>
          <a:bodyPr>
            <a:normAutofit fontScale="90000"/>
          </a:bodyPr>
          <a:lstStyle/>
          <a:p>
            <a:r>
              <a:rPr lang="en-US" dirty="0"/>
              <a:t>Results: Prioritizing Connectivity </a:t>
            </a:r>
          </a:p>
        </p:txBody>
      </p:sp>
    </p:spTree>
    <p:extLst>
      <p:ext uri="{BB962C8B-B14F-4D97-AF65-F5344CB8AC3E}">
        <p14:creationId xmlns:p14="http://schemas.microsoft.com/office/powerpoint/2010/main" val="237882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010" b="100000" l="0" r="100000">
                        <a14:foregroundMark x1="42097" y1="87173" x2="59401" y2="88220"/>
                        <a14:foregroundMark x1="35880" y1="51047" x2="35880" y2="51047"/>
                        <a14:foregroundMark x1="52060" y1="47120" x2="52060" y2="47120"/>
                        <a14:foregroundMark x1="52809" y1="46859" x2="52809" y2="46859"/>
                        <a14:foregroundMark x1="18502" y1="53403" x2="18502" y2="53403"/>
                        <a14:foregroundMark x1="19026" y1="53403" x2="19026" y2="53403"/>
                        <a14:foregroundMark x1="13783" y1="53927" x2="15506" y2="53403"/>
                        <a14:foregroundMark x1="72135" y1="48168" x2="74007" y2="45812"/>
                        <a14:foregroundMark x1="74532" y1="46073" x2="76779" y2="45288"/>
                        <a14:foregroundMark x1="85693" y1="40314" x2="81049" y2="42408"/>
                        <a14:backgroundMark x1="16404" y1="39529" x2="26217" y2="39529"/>
                        <a14:backgroundMark x1="91910" y1="40838" x2="99775" y2="41099"/>
                      </a14:backgroundRemoval>
                    </a14:imgEffect>
                  </a14:imgLayer>
                </a14:imgProps>
              </a:ext>
              <a:ext uri="{28A0092B-C50C-407E-A947-70E740481C1C}">
                <a14:useLocalDpi xmlns:a14="http://schemas.microsoft.com/office/drawing/2010/main" val="0"/>
              </a:ext>
            </a:extLst>
          </a:blip>
          <a:srcRect t="36238"/>
          <a:stretch/>
        </p:blipFill>
        <p:spPr>
          <a:xfrm>
            <a:off x="0" y="4633546"/>
            <a:ext cx="12192000" cy="2224454"/>
          </a:xfrm>
          <a:prstGeom prst="rect">
            <a:avLst/>
          </a:prstGeom>
        </p:spPr>
      </p:pic>
      <p:sp>
        <p:nvSpPr>
          <p:cNvPr id="5" name="TextBox 4"/>
          <p:cNvSpPr txBox="1"/>
          <p:nvPr/>
        </p:nvSpPr>
        <p:spPr>
          <a:xfrm>
            <a:off x="10817906" y="6550223"/>
            <a:ext cx="1374094" cy="307777"/>
          </a:xfrm>
          <a:prstGeom prst="rect">
            <a:avLst/>
          </a:prstGeom>
          <a:noFill/>
        </p:spPr>
        <p:txBody>
          <a:bodyPr wrap="none" rtlCol="0">
            <a:spAutoFit/>
          </a:bodyPr>
          <a:lstStyle/>
          <a:p>
            <a:r>
              <a:rPr lang="en-US" dirty="0">
                <a:solidFill>
                  <a:schemeClr val="bg1"/>
                </a:solidFill>
                <a:latin typeface="Century Gothic" panose="020B0502020202020204" pitchFamily="34" charset="0"/>
              </a:rPr>
              <a:t>J. Van Gundy</a:t>
            </a:r>
          </a:p>
        </p:txBody>
      </p:sp>
      <p:sp>
        <p:nvSpPr>
          <p:cNvPr id="6" name="Text Placeholder 16"/>
          <p:cNvSpPr txBox="1">
            <a:spLocks/>
          </p:cNvSpPr>
          <p:nvPr/>
        </p:nvSpPr>
        <p:spPr>
          <a:xfrm>
            <a:off x="495300" y="1441939"/>
            <a:ext cx="10744200" cy="3191607"/>
          </a:xfrm>
          <a:prstGeom prst="rect">
            <a:avLst/>
          </a:prstGeom>
        </p:spPr>
        <p:txBody>
          <a:bodyPr numCol="1" spcCol="64008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7663" lvl="0" indent="-347663" defTabSz="2743200">
              <a:spcBef>
                <a:spcPts val="1800"/>
              </a:spcBef>
              <a:spcAft>
                <a:spcPts val="1800"/>
              </a:spcAft>
              <a:buClr>
                <a:srgbClr val="2E8654"/>
              </a:buClr>
              <a:buFont typeface="Webdings" panose="05030102010509060703" pitchFamily="18" charset="2"/>
              <a:buChar char="4"/>
            </a:pPr>
            <a:r>
              <a:rPr lang="en-US" sz="2000" kern="0" dirty="0">
                <a:solidFill>
                  <a:srgbClr val="000000">
                    <a:lumMod val="75000"/>
                    <a:lumOff val="25000"/>
                  </a:srgbClr>
                </a:solidFill>
                <a:latin typeface="Century Gothic" panose="020B0502020202020204" pitchFamily="34" charset="0"/>
                <a:cs typeface="Arial"/>
              </a:rPr>
              <a:t>Medium resolution, multispectral imagery from Landsat can be successfully used to identify and classify red spruce stands in the Monongahela National Forest.</a:t>
            </a:r>
          </a:p>
          <a:p>
            <a:pPr marL="347663" lvl="0" indent="-347663" defTabSz="2743200">
              <a:spcBef>
                <a:spcPts val="1800"/>
              </a:spcBef>
              <a:spcAft>
                <a:spcPts val="1800"/>
              </a:spcAft>
              <a:buClr>
                <a:srgbClr val="2E8654"/>
              </a:buClr>
              <a:buFont typeface="Webdings" panose="05030102010509060703" pitchFamily="18" charset="2"/>
              <a:buChar char="4"/>
            </a:pPr>
            <a:r>
              <a:rPr lang="en-US" sz="2000" kern="0" dirty="0">
                <a:solidFill>
                  <a:srgbClr val="000000">
                    <a:lumMod val="75000"/>
                    <a:lumOff val="25000"/>
                  </a:srgbClr>
                </a:solidFill>
                <a:latin typeface="Century Gothic" panose="020B0502020202020204" pitchFamily="34" charset="0"/>
                <a:cs typeface="Arial"/>
              </a:rPr>
              <a:t>According to our forecasting model, without active management practices red spruce stands cannot be expected to reclaim their historical extent despite a surplus of suitable habitat in the National Forest.</a:t>
            </a:r>
          </a:p>
          <a:p>
            <a:pPr marL="347663" lvl="0" indent="-347663" defTabSz="2743200">
              <a:spcBef>
                <a:spcPts val="1800"/>
              </a:spcBef>
              <a:spcAft>
                <a:spcPts val="1800"/>
              </a:spcAft>
              <a:buClr>
                <a:srgbClr val="2E8654"/>
              </a:buClr>
              <a:buFont typeface="Webdings" panose="05030102010509060703" pitchFamily="18" charset="2"/>
              <a:buChar char="4"/>
            </a:pPr>
            <a:r>
              <a:rPr lang="en-US" sz="2000" kern="0" dirty="0">
                <a:solidFill>
                  <a:srgbClr val="000000">
                    <a:lumMod val="75000"/>
                    <a:lumOff val="25000"/>
                  </a:srgbClr>
                </a:solidFill>
                <a:latin typeface="Century Gothic" panose="020B0502020202020204" pitchFamily="34" charset="0"/>
                <a:cs typeface="Arial"/>
              </a:rPr>
              <a:t>Within Sharp’s Knob, nearly all areas are suitable for red spruce restoration. </a:t>
            </a:r>
          </a:p>
        </p:txBody>
      </p:sp>
      <p:sp>
        <p:nvSpPr>
          <p:cNvPr id="4" name="Title 3">
            <a:extLst>
              <a:ext uri="{FF2B5EF4-FFF2-40B4-BE49-F238E27FC236}">
                <a16:creationId xmlns:a16="http://schemas.microsoft.com/office/drawing/2014/main" xmlns="" id="{F6454129-229B-49FD-B4BC-190F8B5891A4}"/>
              </a:ext>
            </a:extLst>
          </p:cNvPr>
          <p:cNvSpPr>
            <a:spLocks noGrp="1"/>
          </p:cNvSpPr>
          <p:nvPr>
            <p:ph type="title"/>
          </p:nvPr>
        </p:nvSpPr>
        <p:spPr/>
        <p:txBody>
          <a:bodyPr>
            <a:normAutofit fontScale="90000"/>
          </a:bodyPr>
          <a:lstStyle/>
          <a:p>
            <a:r>
              <a:rPr lang="en-US" dirty="0" smtClean="0"/>
              <a:t>Conclusions </a:t>
            </a:r>
            <a:endParaRPr lang="en-US" dirty="0"/>
          </a:p>
        </p:txBody>
      </p:sp>
    </p:spTree>
    <p:extLst>
      <p:ext uri="{BB962C8B-B14F-4D97-AF65-F5344CB8AC3E}">
        <p14:creationId xmlns:p14="http://schemas.microsoft.com/office/powerpoint/2010/main" val="2714487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g5bd10abd6a_0_114"/>
          <p:cNvSpPr txBox="1"/>
          <p:nvPr/>
        </p:nvSpPr>
        <p:spPr>
          <a:xfrm>
            <a:off x="495300" y="1712062"/>
            <a:ext cx="10256111" cy="449817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Keith Weber</a:t>
            </a:r>
            <a:r>
              <a:rPr lang="en-US" sz="2000" b="0" i="0" u="none" strike="noStrike" cap="none" dirty="0">
                <a:solidFill>
                  <a:srgbClr val="3F3F3F"/>
                </a:solidFill>
                <a:latin typeface="Century Gothic"/>
                <a:ea typeface="Century Gothic"/>
                <a:cs typeface="Century Gothic"/>
                <a:sym typeface="Century Gothic"/>
              </a:rPr>
              <a:t>, Idaho State University, GIS </a:t>
            </a:r>
            <a:r>
              <a:rPr lang="en-US" sz="2000" b="0" i="0" u="none" strike="noStrike" cap="none" dirty="0" err="1">
                <a:solidFill>
                  <a:srgbClr val="3F3F3F"/>
                </a:solidFill>
                <a:latin typeface="Century Gothic"/>
                <a:ea typeface="Century Gothic"/>
                <a:cs typeface="Century Gothic"/>
                <a:sym typeface="Century Gothic"/>
              </a:rPr>
              <a:t>TReC</a:t>
            </a:r>
            <a:r>
              <a:rPr lang="en-US" sz="2000" b="0" i="0" u="none" strike="noStrike" cap="none" dirty="0">
                <a:solidFill>
                  <a:srgbClr val="3F3F3F"/>
                </a:solidFill>
                <a:latin typeface="Century Gothic"/>
                <a:ea typeface="Century Gothic"/>
                <a:cs typeface="Century Gothic"/>
                <a:sym typeface="Century Gothic"/>
              </a:rPr>
              <a:t>, DEVELOP Science Advisor </a:t>
            </a: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Catherine </a:t>
            </a:r>
            <a:r>
              <a:rPr lang="en-US" sz="2000" b="1" dirty="0" err="1">
                <a:solidFill>
                  <a:srgbClr val="3F3F3F"/>
                </a:solidFill>
                <a:latin typeface="Century Gothic"/>
                <a:ea typeface="Century Gothic"/>
                <a:cs typeface="Century Gothic"/>
                <a:sym typeface="Century Gothic"/>
              </a:rPr>
              <a:t>Jarnevich</a:t>
            </a:r>
            <a:r>
              <a:rPr lang="en-US" sz="2000" b="1" dirty="0">
                <a:solidFill>
                  <a:srgbClr val="3F3F3F"/>
                </a:solidFill>
                <a:latin typeface="Century Gothic"/>
                <a:ea typeface="Century Gothic"/>
                <a:cs typeface="Century Gothic"/>
                <a:sym typeface="Century Gothic"/>
              </a:rPr>
              <a:t>, </a:t>
            </a:r>
            <a:r>
              <a:rPr lang="en-US" sz="2000" dirty="0">
                <a:solidFill>
                  <a:srgbClr val="3F3F3F"/>
                </a:solidFill>
                <a:latin typeface="Century Gothic"/>
                <a:ea typeface="Century Gothic"/>
                <a:cs typeface="Century Gothic"/>
                <a:sym typeface="Century Gothic"/>
              </a:rPr>
              <a:t>USGS Fort Collins Science Center</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Joseph Spruce, </a:t>
            </a:r>
            <a:r>
              <a:rPr lang="en-US" sz="2000" dirty="0">
                <a:solidFill>
                  <a:srgbClr val="3F3F3F"/>
                </a:solidFill>
                <a:latin typeface="Century Gothic"/>
                <a:ea typeface="Century Gothic"/>
                <a:cs typeface="Century Gothic"/>
                <a:sym typeface="Century Gothic"/>
              </a:rPr>
              <a:t>Science Systems and Applications, </a:t>
            </a:r>
            <a:r>
              <a:rPr lang="en-US" sz="2000" dirty="0" err="1">
                <a:solidFill>
                  <a:srgbClr val="3F3F3F"/>
                </a:solidFill>
                <a:latin typeface="Century Gothic"/>
                <a:ea typeface="Century Gothic"/>
                <a:cs typeface="Century Gothic"/>
                <a:sym typeface="Century Gothic"/>
              </a:rPr>
              <a:t>Inc</a:t>
            </a:r>
            <a:endParaRPr lang="en-US" sz="2000" dirty="0">
              <a:solidFill>
                <a:srgbClr val="3F3F3F"/>
              </a:solidFill>
              <a:latin typeface="Century Gothic"/>
              <a:ea typeface="Century Gothic"/>
              <a:cs typeface="Century Gothic"/>
              <a:sym typeface="Century Gothic"/>
            </a:endParaRP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Amy Coleman, </a:t>
            </a:r>
            <a:r>
              <a:rPr lang="en-US" sz="2000" dirty="0">
                <a:solidFill>
                  <a:srgbClr val="3F3F3F"/>
                </a:solidFill>
                <a:latin typeface="Century Gothic"/>
                <a:ea typeface="Century Gothic"/>
                <a:cs typeface="Century Gothic"/>
                <a:sym typeface="Century Gothic"/>
              </a:rPr>
              <a:t>USFS</a:t>
            </a:r>
            <a:r>
              <a:rPr lang="en-US" sz="2000" b="1" dirty="0">
                <a:solidFill>
                  <a:srgbClr val="3F3F3F"/>
                </a:solidFill>
                <a:latin typeface="Century Gothic"/>
                <a:ea typeface="Century Gothic"/>
                <a:cs typeface="Century Gothic"/>
                <a:sym typeface="Century Gothic"/>
              </a:rPr>
              <a:t> </a:t>
            </a:r>
            <a:r>
              <a:rPr lang="en-US" sz="2000" dirty="0">
                <a:solidFill>
                  <a:srgbClr val="3F3F3F"/>
                </a:solidFill>
                <a:latin typeface="Century Gothic"/>
                <a:ea typeface="Century Gothic"/>
                <a:cs typeface="Century Gothic"/>
                <a:sym typeface="Century Gothic"/>
              </a:rPr>
              <a:t>Monongahela National Forest South Zone Ecologist</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Sam </a:t>
            </a:r>
            <a:r>
              <a:rPr lang="en-US" sz="2000" b="1" dirty="0" err="1">
                <a:solidFill>
                  <a:srgbClr val="3F3F3F"/>
                </a:solidFill>
                <a:latin typeface="Century Gothic"/>
                <a:ea typeface="Century Gothic"/>
                <a:cs typeface="Century Gothic"/>
                <a:sym typeface="Century Gothic"/>
              </a:rPr>
              <a:t>Lammie</a:t>
            </a:r>
            <a:r>
              <a:rPr lang="en-US" sz="2000" b="1" dirty="0">
                <a:solidFill>
                  <a:srgbClr val="3F3F3F"/>
                </a:solidFill>
                <a:latin typeface="Century Gothic"/>
                <a:ea typeface="Century Gothic"/>
                <a:cs typeface="Century Gothic"/>
                <a:sym typeface="Century Gothic"/>
              </a:rPr>
              <a:t>, </a:t>
            </a:r>
            <a:r>
              <a:rPr lang="en-US" sz="2000" dirty="0">
                <a:solidFill>
                  <a:srgbClr val="3F3F3F"/>
                </a:solidFill>
                <a:latin typeface="Century Gothic"/>
                <a:ea typeface="Century Gothic"/>
                <a:cs typeface="Century Gothic"/>
                <a:sym typeface="Century Gothic"/>
              </a:rPr>
              <a:t>USFS Project Management Professional, GISP</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Stephanie Connolly, </a:t>
            </a:r>
            <a:r>
              <a:rPr lang="en-US" sz="2000" dirty="0">
                <a:solidFill>
                  <a:srgbClr val="3F3F3F"/>
                </a:solidFill>
                <a:latin typeface="Century Gothic"/>
                <a:ea typeface="Century Gothic"/>
                <a:cs typeface="Century Gothic"/>
                <a:sym typeface="Century Gothic"/>
              </a:rPr>
              <a:t>USFS Forest Soil Scientist</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Kristen Dennis, </a:t>
            </a:r>
            <a:r>
              <a:rPr lang="en-US" sz="2000" dirty="0">
                <a:solidFill>
                  <a:srgbClr val="3F3F3F"/>
                </a:solidFill>
                <a:latin typeface="Century Gothic"/>
                <a:ea typeface="Century Gothic"/>
                <a:cs typeface="Century Gothic"/>
                <a:sym typeface="Century Gothic"/>
              </a:rPr>
              <a:t>DEVELOP Intermountain West Center Lead</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endParaRPr lang="en-US" sz="2000"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 </a:t>
            </a:r>
            <a:endParaRPr sz="20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xmlns="" id="{8ACA6232-1967-472F-87F5-0E8FE737A47B}"/>
              </a:ext>
            </a:extLst>
          </p:cNvPr>
          <p:cNvSpPr>
            <a:spLocks noGrp="1"/>
          </p:cNvSpPr>
          <p:nvPr>
            <p:ph type="title"/>
          </p:nvPr>
        </p:nvSpPr>
        <p:spPr>
          <a:xfrm>
            <a:off x="1257300" y="381970"/>
            <a:ext cx="10439400" cy="676275"/>
          </a:xfrm>
        </p:spPr>
        <p:txBody>
          <a:bodyPr>
            <a:normAutofit fontScale="90000"/>
          </a:bodyPr>
          <a:lstStyle/>
          <a:p>
            <a:r>
              <a:rPr lang="en-US" dirty="0"/>
              <a:t>Acknowledgements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g5bd10abd6a_0_4"/>
          <p:cNvSpPr/>
          <p:nvPr/>
        </p:nvSpPr>
        <p:spPr>
          <a:xfrm>
            <a:off x="8340114" y="1693383"/>
            <a:ext cx="3127129" cy="3785611"/>
          </a:xfrm>
          <a:prstGeom prst="rect">
            <a:avLst/>
          </a:prstGeom>
          <a:noFill/>
          <a:ln>
            <a:noFill/>
          </a:ln>
        </p:spPr>
        <p:txBody>
          <a:bodyPr spcFirstLastPara="1" wrap="square" lIns="91425" tIns="45700" rIns="91425" bIns="45700" anchor="ctr" anchorCtr="0">
            <a:spAutoFit/>
          </a:bodyPr>
          <a:lstStyle/>
          <a:p>
            <a:pPr>
              <a:buClr>
                <a:srgbClr val="3F3F3F"/>
              </a:buClr>
              <a:buSzPts val="1100"/>
            </a:pPr>
            <a:r>
              <a:rPr lang="en-US" sz="2000" dirty="0">
                <a:solidFill>
                  <a:srgbClr val="3F3F3F"/>
                </a:solidFill>
                <a:latin typeface="Century Gothic" panose="020B0502020202020204" pitchFamily="34" charset="0"/>
                <a:ea typeface="Century Gothic"/>
                <a:cs typeface="Century Gothic"/>
                <a:sym typeface="Century Gothic"/>
              </a:rPr>
              <a:t>Monongahela Forest</a:t>
            </a:r>
            <a:endParaRPr lang="en-US" sz="2000" b="1" i="0" u="none" strike="noStrike" cap="none" dirty="0">
              <a:solidFill>
                <a:srgbClr val="3F3F3F"/>
              </a:solidFill>
              <a:latin typeface="Century Gothic" panose="020B0502020202020204" pitchFamily="34" charset="0"/>
              <a:ea typeface="Century Gothic"/>
              <a:cs typeface="Century Gothic"/>
              <a:sym typeface="Century Gothic"/>
            </a:endParaRPr>
          </a:p>
          <a:p>
            <a:pPr marL="342900" lvl="0" indent="-342900">
              <a:buClr>
                <a:srgbClr val="3F3F3F"/>
              </a:buClr>
              <a:buSzPts val="1100"/>
              <a:buFont typeface="Webdings" panose="05030102010509060703" pitchFamily="18" charset="2"/>
              <a:buChar char=""/>
            </a:pPr>
            <a:r>
              <a:rPr lang="en-US" sz="2000" b="1" i="0" u="none" strike="noStrike" cap="none" dirty="0">
                <a:solidFill>
                  <a:srgbClr val="3F3F3F"/>
                </a:solidFill>
                <a:latin typeface="Century Gothic" panose="020B0502020202020204" pitchFamily="34" charset="0"/>
                <a:ea typeface="Century Gothic"/>
                <a:cs typeface="Century Gothic"/>
                <a:sym typeface="Century Gothic"/>
              </a:rPr>
              <a:t>Location</a:t>
            </a:r>
            <a:r>
              <a:rPr lang="en-US" sz="2000" b="0" i="0" u="none" strike="noStrike" cap="none" dirty="0">
                <a:solidFill>
                  <a:srgbClr val="3F3F3F"/>
                </a:solidFill>
                <a:latin typeface="Century Gothic" panose="020B0502020202020204" pitchFamily="34" charset="0"/>
                <a:ea typeface="Century Gothic"/>
                <a:cs typeface="Century Gothic"/>
                <a:sym typeface="Century Gothic"/>
              </a:rPr>
              <a:t>: Alleghany Highlands, WV</a:t>
            </a:r>
          </a:p>
          <a:p>
            <a:pPr marL="342900" lvl="0" indent="-342900">
              <a:buClr>
                <a:srgbClr val="3F3F3F"/>
              </a:buClr>
              <a:buSzPts val="1100"/>
              <a:buFont typeface="Webdings" panose="05030102010509060703" pitchFamily="18" charset="2"/>
              <a:buChar char=""/>
            </a:pPr>
            <a:r>
              <a:rPr lang="en-US" sz="2000" b="1" i="0" u="none" strike="noStrike" cap="none" dirty="0">
                <a:solidFill>
                  <a:srgbClr val="3F3F3F"/>
                </a:solidFill>
                <a:latin typeface="Century Gothic" panose="020B0502020202020204" pitchFamily="34" charset="0"/>
                <a:ea typeface="Century Gothic"/>
                <a:cs typeface="Century Gothic"/>
                <a:sym typeface="Century Gothic"/>
              </a:rPr>
              <a:t>Total area</a:t>
            </a:r>
            <a:r>
              <a:rPr lang="en-US" sz="2000" dirty="0">
                <a:solidFill>
                  <a:srgbClr val="3F3F3F"/>
                </a:solidFill>
                <a:latin typeface="Century Gothic" panose="020B0502020202020204" pitchFamily="34" charset="0"/>
                <a:ea typeface="Century Gothic"/>
                <a:cs typeface="Century Gothic"/>
                <a:sym typeface="Century Gothic"/>
              </a:rPr>
              <a:t>: 6,889km</a:t>
            </a:r>
            <a:r>
              <a:rPr lang="en-US" sz="2000" baseline="30000" dirty="0">
                <a:solidFill>
                  <a:srgbClr val="3F3F3F"/>
                </a:solidFill>
                <a:latin typeface="Century Gothic" panose="020B0502020202020204" pitchFamily="34" charset="0"/>
                <a:ea typeface="Century Gothic"/>
                <a:cs typeface="Century Gothic"/>
                <a:sym typeface="Century Gothic"/>
              </a:rPr>
              <a:t>2</a:t>
            </a:r>
            <a:r>
              <a:rPr lang="en-US" sz="2000" b="0" i="0" u="none" strike="noStrike" cap="none" dirty="0">
                <a:solidFill>
                  <a:srgbClr val="3F3F3F"/>
                </a:solidFill>
                <a:latin typeface="Century Gothic" panose="020B0502020202020204" pitchFamily="34" charset="0"/>
                <a:ea typeface="Century Gothic"/>
                <a:cs typeface="Century Gothic"/>
                <a:sym typeface="Century Gothic"/>
              </a:rPr>
              <a:t> </a:t>
            </a:r>
          </a:p>
          <a:p>
            <a:pPr marL="342900" lvl="0" indent="-342900">
              <a:buClr>
                <a:srgbClr val="3F3F3F"/>
              </a:buClr>
              <a:buSzPts val="1100"/>
              <a:buFont typeface="Webdings" panose="05030102010509060703" pitchFamily="18" charset="2"/>
              <a:buChar char=""/>
            </a:pPr>
            <a:r>
              <a:rPr lang="en-US" sz="2000" b="1" dirty="0">
                <a:solidFill>
                  <a:srgbClr val="3F3F3F"/>
                </a:solidFill>
                <a:latin typeface="Century Gothic" panose="020B0502020202020204" pitchFamily="34" charset="0"/>
                <a:ea typeface="Century Gothic"/>
                <a:cs typeface="Century Gothic"/>
                <a:sym typeface="Century Gothic"/>
              </a:rPr>
              <a:t>Elevation</a:t>
            </a:r>
            <a:r>
              <a:rPr lang="en-US" sz="2000" dirty="0">
                <a:solidFill>
                  <a:srgbClr val="3F3F3F"/>
                </a:solidFill>
                <a:latin typeface="Century Gothic" panose="020B0502020202020204" pitchFamily="34" charset="0"/>
                <a:ea typeface="Century Gothic"/>
                <a:cs typeface="Century Gothic"/>
                <a:sym typeface="Century Gothic"/>
              </a:rPr>
              <a:t>: 304 to 1,481m</a:t>
            </a:r>
          </a:p>
          <a:p>
            <a:pPr marL="342900" lvl="0" indent="-342900">
              <a:buClr>
                <a:srgbClr val="3F3F3F"/>
              </a:buClr>
              <a:buSzPts val="1100"/>
              <a:buFont typeface="Webdings" panose="05030102010509060703" pitchFamily="18" charset="2"/>
              <a:buChar char=""/>
            </a:pPr>
            <a:r>
              <a:rPr lang="en-US" sz="2000" b="1" i="0" u="none" strike="noStrike" cap="none" dirty="0">
                <a:solidFill>
                  <a:srgbClr val="3F3F3F"/>
                </a:solidFill>
                <a:latin typeface="Century Gothic" panose="020B0502020202020204" pitchFamily="34" charset="0"/>
                <a:ea typeface="Century Gothic"/>
                <a:cs typeface="Century Gothic"/>
                <a:sym typeface="Century Gothic"/>
              </a:rPr>
              <a:t>Landsat Tiles</a:t>
            </a:r>
            <a:r>
              <a:rPr lang="en-US" sz="2000" b="0" i="0" u="none" strike="noStrike" cap="none" dirty="0">
                <a:solidFill>
                  <a:srgbClr val="3F3F3F"/>
                </a:solidFill>
                <a:latin typeface="Century Gothic" panose="020B0502020202020204" pitchFamily="34" charset="0"/>
                <a:ea typeface="Century Gothic"/>
                <a:cs typeface="Century Gothic"/>
                <a:sym typeface="Century Gothic"/>
              </a:rPr>
              <a:t>: Path 17 Rows 33 and 34</a:t>
            </a:r>
          </a:p>
          <a:p>
            <a:pPr marL="342900" lvl="0" indent="-342900">
              <a:buClr>
                <a:srgbClr val="3F3F3F"/>
              </a:buClr>
              <a:buSzPts val="1100"/>
              <a:buFont typeface="Webdings" panose="05030102010509060703" pitchFamily="18" charset="2"/>
              <a:buChar char=""/>
            </a:pPr>
            <a:endParaRPr lang="en-US" sz="2000" dirty="0">
              <a:solidFill>
                <a:srgbClr val="3F3F3F"/>
              </a:solidFill>
              <a:latin typeface="Century Gothic" panose="020B0502020202020204" pitchFamily="34" charset="0"/>
              <a:ea typeface="Century Gothic"/>
              <a:cs typeface="Century Gothic"/>
              <a:sym typeface="Century Gothic"/>
            </a:endParaRPr>
          </a:p>
          <a:p>
            <a:pPr lvl="0">
              <a:buClr>
                <a:srgbClr val="3F3F3F"/>
              </a:buClr>
              <a:buSzPts val="1100"/>
            </a:pPr>
            <a:r>
              <a:rPr lang="en-US" sz="2000" b="0" i="0" u="none" strike="noStrike" cap="none" dirty="0">
                <a:solidFill>
                  <a:srgbClr val="3F3F3F"/>
                </a:solidFill>
                <a:latin typeface="Century Gothic" panose="020B0502020202020204" pitchFamily="34" charset="0"/>
                <a:ea typeface="Century Gothic"/>
                <a:cs typeface="Century Gothic"/>
                <a:sym typeface="Century Gothic"/>
              </a:rPr>
              <a:t>Sharp’s Knob</a:t>
            </a:r>
          </a:p>
          <a:p>
            <a:pPr marL="342900" lvl="0" indent="-342900">
              <a:buClr>
                <a:srgbClr val="3F3F3F"/>
              </a:buClr>
              <a:buSzPts val="1100"/>
              <a:buFont typeface="Webdings" panose="05030102010509060703" pitchFamily="18" charset="2"/>
              <a:buChar char=""/>
            </a:pPr>
            <a:r>
              <a:rPr lang="en-US" sz="2000" b="1" dirty="0">
                <a:solidFill>
                  <a:srgbClr val="3F3F3F"/>
                </a:solidFill>
                <a:latin typeface="Century Gothic" panose="020B0502020202020204" pitchFamily="34" charset="0"/>
                <a:ea typeface="Century Gothic"/>
                <a:cs typeface="Century Gothic"/>
                <a:sym typeface="Century Gothic"/>
              </a:rPr>
              <a:t>Area</a:t>
            </a:r>
            <a:r>
              <a:rPr lang="en-US" sz="2000" dirty="0">
                <a:solidFill>
                  <a:srgbClr val="3F3F3F"/>
                </a:solidFill>
                <a:latin typeface="Century Gothic" panose="020B0502020202020204" pitchFamily="34" charset="0"/>
                <a:ea typeface="Century Gothic"/>
                <a:cs typeface="Century Gothic"/>
                <a:sym typeface="Century Gothic"/>
              </a:rPr>
              <a:t>: 52km</a:t>
            </a:r>
            <a:r>
              <a:rPr lang="en-US" sz="2000" baseline="30000" dirty="0">
                <a:solidFill>
                  <a:srgbClr val="3F3F3F"/>
                </a:solidFill>
                <a:latin typeface="Century Gothic" panose="020B0502020202020204" pitchFamily="34" charset="0"/>
                <a:ea typeface="Century Gothic"/>
                <a:cs typeface="Century Gothic"/>
                <a:sym typeface="Century Gothic"/>
              </a:rPr>
              <a:t>2</a:t>
            </a:r>
            <a:endParaRPr lang="en-US" sz="2000" dirty="0">
              <a:solidFill>
                <a:srgbClr val="3F3F3F"/>
              </a:solidFill>
              <a:latin typeface="Century Gothic" panose="020B0502020202020204" pitchFamily="34" charset="0"/>
              <a:ea typeface="Century Gothic"/>
              <a:cs typeface="Century Gothic"/>
              <a:sym typeface="Century Gothic"/>
            </a:endParaRPr>
          </a:p>
          <a:p>
            <a:pPr marL="342900" marR="0" lvl="0" indent="-342900" algn="l" rtl="0">
              <a:lnSpc>
                <a:spcPct val="100000"/>
              </a:lnSpc>
              <a:spcBef>
                <a:spcPts val="0"/>
              </a:spcBef>
              <a:spcAft>
                <a:spcPts val="0"/>
              </a:spcAft>
              <a:buClr>
                <a:srgbClr val="3F3F3F"/>
              </a:buClr>
              <a:buSzPts val="1100"/>
              <a:buFont typeface="Webdings" panose="05030102010509060703" pitchFamily="18" charset="2"/>
              <a:buChar char=""/>
            </a:pPr>
            <a:r>
              <a:rPr lang="en-US" sz="2000" b="1" dirty="0">
                <a:solidFill>
                  <a:srgbClr val="3F3F3F"/>
                </a:solidFill>
                <a:latin typeface="Century Gothic" panose="020B0502020202020204" pitchFamily="34" charset="0"/>
                <a:ea typeface="Century Gothic"/>
                <a:cs typeface="Century Gothic"/>
                <a:sym typeface="Century Gothic"/>
              </a:rPr>
              <a:t>Elevation</a:t>
            </a:r>
            <a:r>
              <a:rPr lang="en-US" sz="2000" dirty="0">
                <a:solidFill>
                  <a:srgbClr val="3F3F3F"/>
                </a:solidFill>
                <a:latin typeface="Century Gothic" panose="020B0502020202020204" pitchFamily="34" charset="0"/>
                <a:ea typeface="Century Gothic"/>
                <a:cs typeface="Century Gothic"/>
                <a:sym typeface="Century Gothic"/>
              </a:rPr>
              <a:t>: 1,381m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25" t="6350" r="1976" b="6739"/>
          <a:stretch/>
        </p:blipFill>
        <p:spPr>
          <a:xfrm>
            <a:off x="88142" y="1104900"/>
            <a:ext cx="8070979" cy="5576552"/>
          </a:xfrm>
          <a:prstGeom prst="rect">
            <a:avLst/>
          </a:prstGeom>
        </p:spPr>
      </p:pic>
      <p:sp>
        <p:nvSpPr>
          <p:cNvPr id="6" name="Title 5">
            <a:extLst>
              <a:ext uri="{FF2B5EF4-FFF2-40B4-BE49-F238E27FC236}">
                <a16:creationId xmlns:a16="http://schemas.microsoft.com/office/drawing/2014/main" xmlns="" id="{2ACDBBA0-0014-44E3-81AD-035E0FB42419}"/>
              </a:ext>
            </a:extLst>
          </p:cNvPr>
          <p:cNvSpPr>
            <a:spLocks noGrp="1"/>
          </p:cNvSpPr>
          <p:nvPr>
            <p:ph type="title"/>
          </p:nvPr>
        </p:nvSpPr>
        <p:spPr/>
        <p:txBody>
          <a:bodyPr>
            <a:normAutofit fontScale="90000"/>
          </a:bodyPr>
          <a:lstStyle/>
          <a:p>
            <a:r>
              <a:rPr lang="en-US" dirty="0"/>
              <a:t>Study Area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5bd10abd6a_0_126"/>
          <p:cNvPicPr preferRelativeResize="0"/>
          <p:nvPr/>
        </p:nvPicPr>
        <p:blipFill rotWithShape="1">
          <a:blip r:embed="rId3">
            <a:alphaModFix/>
          </a:blip>
          <a:srcRect/>
          <a:stretch/>
        </p:blipFill>
        <p:spPr>
          <a:xfrm>
            <a:off x="3437793" y="1354015"/>
            <a:ext cx="5231484" cy="5230691"/>
          </a:xfrm>
          <a:prstGeom prst="rect">
            <a:avLst/>
          </a:prstGeom>
          <a:noFill/>
          <a:ln>
            <a:noFill/>
          </a:ln>
        </p:spPr>
      </p:pic>
      <p:sp>
        <p:nvSpPr>
          <p:cNvPr id="2" name="Title 1">
            <a:extLst>
              <a:ext uri="{FF2B5EF4-FFF2-40B4-BE49-F238E27FC236}">
                <a16:creationId xmlns:a16="http://schemas.microsoft.com/office/drawing/2014/main" xmlns="" id="{D56761A0-6E0A-4CB8-B0CD-7363A8180011}"/>
              </a:ext>
            </a:extLst>
          </p:cNvPr>
          <p:cNvSpPr>
            <a:spLocks noGrp="1"/>
          </p:cNvSpPr>
          <p:nvPr>
            <p:ph type="title"/>
          </p:nvPr>
        </p:nvSpPr>
        <p:spPr/>
        <p:txBody>
          <a:bodyPr>
            <a:normAutofit fontScale="90000"/>
          </a:bodyPr>
          <a:lstStyle/>
          <a:p>
            <a:r>
              <a:rPr lang="en-US" dirty="0"/>
              <a:t>Thank You and Questions?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cxnSp>
        <p:nvCxnSpPr>
          <p:cNvPr id="30" name="Straight Connector 29"/>
          <p:cNvCxnSpPr/>
          <p:nvPr/>
        </p:nvCxnSpPr>
        <p:spPr>
          <a:xfrm flipV="1">
            <a:off x="421366" y="3771903"/>
            <a:ext cx="11390420" cy="1"/>
          </a:xfrm>
          <a:prstGeom prst="line">
            <a:avLst/>
          </a:prstGeom>
          <a:ln w="571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31" name="TextBox 30"/>
          <p:cNvSpPr txBox="1"/>
          <p:nvPr/>
        </p:nvSpPr>
        <p:spPr>
          <a:xfrm>
            <a:off x="282351"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1800</a:t>
            </a:r>
          </a:p>
        </p:txBody>
      </p:sp>
      <p:sp>
        <p:nvSpPr>
          <p:cNvPr id="32" name="TextBox 31"/>
          <p:cNvSpPr txBox="1"/>
          <p:nvPr/>
        </p:nvSpPr>
        <p:spPr>
          <a:xfrm>
            <a:off x="2755792"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1850</a:t>
            </a:r>
          </a:p>
        </p:txBody>
      </p:sp>
      <p:sp>
        <p:nvSpPr>
          <p:cNvPr id="33" name="TextBox 32"/>
          <p:cNvSpPr txBox="1"/>
          <p:nvPr/>
        </p:nvSpPr>
        <p:spPr>
          <a:xfrm>
            <a:off x="4120431" y="3914491"/>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1879</a:t>
            </a:r>
          </a:p>
        </p:txBody>
      </p:sp>
      <p:sp>
        <p:nvSpPr>
          <p:cNvPr id="34" name="TextBox 33"/>
          <p:cNvSpPr txBox="1"/>
          <p:nvPr/>
        </p:nvSpPr>
        <p:spPr>
          <a:xfrm>
            <a:off x="6177038" y="3889469"/>
            <a:ext cx="995423"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1920</a:t>
            </a:r>
          </a:p>
        </p:txBody>
      </p:sp>
      <p:sp>
        <p:nvSpPr>
          <p:cNvPr id="35" name="TextBox 34"/>
          <p:cNvSpPr txBox="1"/>
          <p:nvPr/>
        </p:nvSpPr>
        <p:spPr>
          <a:xfrm>
            <a:off x="8456325" y="3887295"/>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1970</a:t>
            </a:r>
          </a:p>
        </p:txBody>
      </p:sp>
      <p:sp>
        <p:nvSpPr>
          <p:cNvPr id="37" name="TextBox 36"/>
          <p:cNvSpPr txBox="1"/>
          <p:nvPr/>
        </p:nvSpPr>
        <p:spPr>
          <a:xfrm>
            <a:off x="9330684" y="3881970"/>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1989</a:t>
            </a:r>
          </a:p>
        </p:txBody>
      </p:sp>
      <p:sp>
        <p:nvSpPr>
          <p:cNvPr id="38" name="TextBox 37"/>
          <p:cNvSpPr txBox="1"/>
          <p:nvPr/>
        </p:nvSpPr>
        <p:spPr>
          <a:xfrm>
            <a:off x="10425309"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2013</a:t>
            </a:r>
          </a:p>
        </p:txBody>
      </p:sp>
      <p:sp>
        <p:nvSpPr>
          <p:cNvPr id="39" name="TextBox 38"/>
          <p:cNvSpPr txBox="1"/>
          <p:nvPr/>
        </p:nvSpPr>
        <p:spPr>
          <a:xfrm>
            <a:off x="11097825"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2018</a:t>
            </a:r>
          </a:p>
        </p:txBody>
      </p:sp>
      <p:sp>
        <p:nvSpPr>
          <p:cNvPr id="40" name="Rectangle 39"/>
          <p:cNvSpPr/>
          <p:nvPr/>
        </p:nvSpPr>
        <p:spPr>
          <a:xfrm>
            <a:off x="421367" y="3104704"/>
            <a:ext cx="5999726" cy="47456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421071" y="3104705"/>
            <a:ext cx="4150455" cy="4704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657034" y="2515427"/>
            <a:ext cx="1117622" cy="49428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46" name="Rectangle 45"/>
          <p:cNvSpPr/>
          <p:nvPr/>
        </p:nvSpPr>
        <p:spPr>
          <a:xfrm>
            <a:off x="3100091" y="2541721"/>
            <a:ext cx="3190908" cy="4683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48" name="TextBox 47"/>
          <p:cNvSpPr txBox="1"/>
          <p:nvPr/>
        </p:nvSpPr>
        <p:spPr>
          <a:xfrm>
            <a:off x="3085088" y="2591212"/>
            <a:ext cx="3205911"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Extensive logging</a:t>
            </a:r>
          </a:p>
        </p:txBody>
      </p:sp>
      <p:sp>
        <p:nvSpPr>
          <p:cNvPr id="49" name="Rectangle 48"/>
          <p:cNvSpPr/>
          <p:nvPr/>
        </p:nvSpPr>
        <p:spPr>
          <a:xfrm>
            <a:off x="4213782" y="1959957"/>
            <a:ext cx="1121790" cy="46831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1" name="TextBox 50"/>
          <p:cNvSpPr txBox="1"/>
          <p:nvPr/>
        </p:nvSpPr>
        <p:spPr>
          <a:xfrm>
            <a:off x="432159" y="3168774"/>
            <a:ext cx="5988933"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Coal mining </a:t>
            </a:r>
          </a:p>
        </p:txBody>
      </p:sp>
      <p:sp>
        <p:nvSpPr>
          <p:cNvPr id="52" name="TextBox 51"/>
          <p:cNvSpPr txBox="1"/>
          <p:nvPr/>
        </p:nvSpPr>
        <p:spPr>
          <a:xfrm>
            <a:off x="4284250" y="2016759"/>
            <a:ext cx="98085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Wildfires</a:t>
            </a:r>
            <a:endParaRPr lang="en-US" sz="1800" dirty="0">
              <a:solidFill>
                <a:schemeClr val="tx1">
                  <a:lumMod val="75000"/>
                  <a:lumOff val="25000"/>
                </a:schemeClr>
              </a:solidFill>
              <a:latin typeface="Century Gothic" panose="020B0502020202020204" pitchFamily="34" charset="0"/>
            </a:endParaRPr>
          </a:p>
        </p:txBody>
      </p:sp>
      <p:sp>
        <p:nvSpPr>
          <p:cNvPr id="53" name="TextBox 52"/>
          <p:cNvSpPr txBox="1"/>
          <p:nvPr/>
        </p:nvSpPr>
        <p:spPr>
          <a:xfrm>
            <a:off x="8657034" y="2462949"/>
            <a:ext cx="1119265"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Strip mining</a:t>
            </a:r>
          </a:p>
        </p:txBody>
      </p:sp>
      <p:cxnSp>
        <p:nvCxnSpPr>
          <p:cNvPr id="2048" name="Straight Connector 2047"/>
          <p:cNvCxnSpPr/>
          <p:nvPr/>
        </p:nvCxnSpPr>
        <p:spPr>
          <a:xfrm flipH="1">
            <a:off x="6532036" y="4289579"/>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485381" y="4694807"/>
            <a:ext cx="1898583" cy="1077218"/>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Establishment </a:t>
            </a:r>
          </a:p>
          <a:p>
            <a:r>
              <a:rPr lang="en-US" sz="1600" dirty="0">
                <a:solidFill>
                  <a:schemeClr val="tx1">
                    <a:lumMod val="75000"/>
                    <a:lumOff val="25000"/>
                  </a:schemeClr>
                </a:solidFill>
                <a:latin typeface="Century Gothic" panose="020B0502020202020204" pitchFamily="34" charset="0"/>
              </a:rPr>
              <a:t>of Monongahela National Forest (MNF)</a:t>
            </a:r>
          </a:p>
        </p:txBody>
      </p:sp>
      <p:sp>
        <p:nvSpPr>
          <p:cNvPr id="61" name="TextBox 60"/>
          <p:cNvSpPr txBox="1"/>
          <p:nvPr/>
        </p:nvSpPr>
        <p:spPr>
          <a:xfrm>
            <a:off x="6694821" y="3167650"/>
            <a:ext cx="3179591"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Non-native restoration/growth</a:t>
            </a:r>
          </a:p>
        </p:txBody>
      </p:sp>
      <p:sp>
        <p:nvSpPr>
          <p:cNvPr id="63" name="Rectangle 62"/>
          <p:cNvSpPr/>
          <p:nvPr/>
        </p:nvSpPr>
        <p:spPr>
          <a:xfrm>
            <a:off x="10571528" y="3104830"/>
            <a:ext cx="1240258" cy="4704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9596533" y="4264296"/>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565057" y="4635484"/>
            <a:ext cx="1367588" cy="1077218"/>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MNF purchases former strip mines</a:t>
            </a:r>
          </a:p>
        </p:txBody>
      </p:sp>
      <p:sp>
        <p:nvSpPr>
          <p:cNvPr id="66" name="TextBox 65"/>
          <p:cNvSpPr txBox="1"/>
          <p:nvPr/>
        </p:nvSpPr>
        <p:spPr>
          <a:xfrm>
            <a:off x="10538008" y="3044539"/>
            <a:ext cx="1307298"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Native</a:t>
            </a:r>
          </a:p>
          <a:p>
            <a:pPr algn="ctr"/>
            <a:r>
              <a:rPr lang="en-US" sz="1600" dirty="0">
                <a:solidFill>
                  <a:schemeClr val="tx1">
                    <a:lumMod val="75000"/>
                    <a:lumOff val="25000"/>
                  </a:schemeClr>
                </a:solidFill>
                <a:latin typeface="Century Gothic" panose="020B0502020202020204" pitchFamily="34" charset="0"/>
              </a:rPr>
              <a:t>restoration</a:t>
            </a:r>
          </a:p>
        </p:txBody>
      </p:sp>
      <p:sp>
        <p:nvSpPr>
          <p:cNvPr id="67" name="TextBox 66"/>
          <p:cNvSpPr txBox="1"/>
          <p:nvPr/>
        </p:nvSpPr>
        <p:spPr>
          <a:xfrm>
            <a:off x="11293223" y="4634730"/>
            <a:ext cx="1397787" cy="1077218"/>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Sharp’s Knob Project</a:t>
            </a:r>
          </a:p>
          <a:p>
            <a:r>
              <a:rPr lang="en-US" sz="1600" dirty="0">
                <a:solidFill>
                  <a:schemeClr val="tx1">
                    <a:lumMod val="75000"/>
                    <a:lumOff val="25000"/>
                  </a:schemeClr>
                </a:solidFill>
                <a:latin typeface="Century Gothic" panose="020B0502020202020204" pitchFamily="34" charset="0"/>
              </a:rPr>
              <a:t>launch</a:t>
            </a:r>
          </a:p>
        </p:txBody>
      </p:sp>
      <p:cxnSp>
        <p:nvCxnSpPr>
          <p:cNvPr id="68" name="Straight Connector 67"/>
          <p:cNvCxnSpPr/>
          <p:nvPr/>
        </p:nvCxnSpPr>
        <p:spPr>
          <a:xfrm flipH="1">
            <a:off x="11330389" y="4258222"/>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475373" y="4694807"/>
            <a:ext cx="2094022"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Historical red </a:t>
            </a:r>
          </a:p>
          <a:p>
            <a:r>
              <a:rPr lang="en-US" sz="1600" dirty="0">
                <a:solidFill>
                  <a:schemeClr val="tx1">
                    <a:lumMod val="75000"/>
                    <a:lumOff val="25000"/>
                  </a:schemeClr>
                </a:solidFill>
                <a:latin typeface="Century Gothic" panose="020B0502020202020204" pitchFamily="34" charset="0"/>
              </a:rPr>
              <a:t>spruce dominance</a:t>
            </a:r>
          </a:p>
        </p:txBody>
      </p:sp>
      <p:cxnSp>
        <p:nvCxnSpPr>
          <p:cNvPr id="98" name="Straight Connector 97"/>
          <p:cNvCxnSpPr/>
          <p:nvPr/>
        </p:nvCxnSpPr>
        <p:spPr>
          <a:xfrm flipH="1">
            <a:off x="522029" y="4282080"/>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B8DC659A-8B16-4520-ACCA-45A1371EEC5C}"/>
              </a:ext>
            </a:extLst>
          </p:cNvPr>
          <p:cNvSpPr>
            <a:spLocks noGrp="1"/>
          </p:cNvSpPr>
          <p:nvPr>
            <p:ph type="title"/>
          </p:nvPr>
        </p:nvSpPr>
        <p:spPr/>
        <p:txBody>
          <a:bodyPr>
            <a:normAutofit fontScale="90000"/>
          </a:bodyPr>
          <a:lstStyle/>
          <a:p>
            <a:r>
              <a:rPr lang="en-US" dirty="0"/>
              <a:t>Project Background</a:t>
            </a:r>
          </a:p>
        </p:txBody>
      </p:sp>
    </p:spTree>
    <p:extLst>
      <p:ext uri="{BB962C8B-B14F-4D97-AF65-F5344CB8AC3E}">
        <p14:creationId xmlns:p14="http://schemas.microsoft.com/office/powerpoint/2010/main" val="48366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9" name="Hexagon 18"/>
          <p:cNvSpPr/>
          <p:nvPr/>
        </p:nvSpPr>
        <p:spPr>
          <a:xfrm>
            <a:off x="8389183" y="2969034"/>
            <a:ext cx="3369566" cy="3066617"/>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6" name="Hexagon 15"/>
          <p:cNvSpPr/>
          <p:nvPr/>
        </p:nvSpPr>
        <p:spPr>
          <a:xfrm>
            <a:off x="181105" y="1389527"/>
            <a:ext cx="3369566" cy="3066617"/>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7" name="Hexagon 16"/>
          <p:cNvSpPr/>
          <p:nvPr/>
        </p:nvSpPr>
        <p:spPr>
          <a:xfrm>
            <a:off x="2909719" y="2969034"/>
            <a:ext cx="3369566" cy="3066617"/>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8" name="Hexagon 17"/>
          <p:cNvSpPr/>
          <p:nvPr/>
        </p:nvSpPr>
        <p:spPr>
          <a:xfrm>
            <a:off x="5639951" y="1391083"/>
            <a:ext cx="3369566" cy="3066617"/>
          </a:xfrm>
          <a:prstGeom prst="hexagon">
            <a:avLst/>
          </a:prstGeom>
          <a:blipFill dpi="0" rotWithShape="1">
            <a:blip r:embed="rId6">
              <a:extLst>
                <a:ext uri="{28A0092B-C50C-407E-A947-70E740481C1C}">
                  <a14:useLocalDpi xmlns:a14="http://schemas.microsoft.com/office/drawing/2010/main" val="0"/>
                </a:ext>
              </a:extLst>
            </a:blip>
            <a:srcRect/>
            <a:stretch>
              <a:fillRect l="-21913" t="-2181" r="-21913" b="-2181"/>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cxnSp>
        <p:nvCxnSpPr>
          <p:cNvPr id="7" name="Straight Connector 6"/>
          <p:cNvCxnSpPr/>
          <p:nvPr/>
        </p:nvCxnSpPr>
        <p:spPr>
          <a:xfrm flipV="1">
            <a:off x="1849345" y="4456145"/>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1076993" y="5070926"/>
            <a:ext cx="1577789"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Biodiversity</a:t>
            </a:r>
          </a:p>
        </p:txBody>
      </p:sp>
      <p:sp>
        <p:nvSpPr>
          <p:cNvPr id="25" name="TextBox 24"/>
          <p:cNvSpPr txBox="1"/>
          <p:nvPr/>
        </p:nvSpPr>
        <p:spPr>
          <a:xfrm>
            <a:off x="3621476" y="1972417"/>
            <a:ext cx="1947669"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Water Quality</a:t>
            </a:r>
          </a:p>
        </p:txBody>
      </p:sp>
      <p:sp>
        <p:nvSpPr>
          <p:cNvPr id="29" name="TextBox 28"/>
          <p:cNvSpPr txBox="1"/>
          <p:nvPr/>
        </p:nvSpPr>
        <p:spPr>
          <a:xfrm>
            <a:off x="6377311" y="5015937"/>
            <a:ext cx="1892957"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Flood</a:t>
            </a:r>
          </a:p>
          <a:p>
            <a:pPr algn="ctr"/>
            <a:r>
              <a:rPr lang="en-US" sz="2000" b="1" dirty="0">
                <a:solidFill>
                  <a:schemeClr val="tx1">
                    <a:lumMod val="75000"/>
                    <a:lumOff val="25000"/>
                  </a:schemeClr>
                </a:solidFill>
                <a:latin typeface="Century Gothic" panose="020B0502020202020204" pitchFamily="34" charset="0"/>
              </a:rPr>
              <a:t>Management</a:t>
            </a:r>
          </a:p>
        </p:txBody>
      </p:sp>
      <p:sp>
        <p:nvSpPr>
          <p:cNvPr id="30" name="TextBox 29"/>
          <p:cNvSpPr txBox="1"/>
          <p:nvPr/>
        </p:nvSpPr>
        <p:spPr>
          <a:xfrm>
            <a:off x="9034357" y="1618474"/>
            <a:ext cx="2079218"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Soil Organic </a:t>
            </a:r>
          </a:p>
          <a:p>
            <a:pPr algn="ctr"/>
            <a:r>
              <a:rPr lang="en-US" sz="2000" b="1" dirty="0">
                <a:solidFill>
                  <a:schemeClr val="tx1">
                    <a:lumMod val="75000"/>
                    <a:lumOff val="25000"/>
                  </a:schemeClr>
                </a:solidFill>
                <a:latin typeface="Century Gothic" panose="020B0502020202020204" pitchFamily="34" charset="0"/>
              </a:rPr>
              <a:t>Carbon Stocks</a:t>
            </a:r>
          </a:p>
        </p:txBody>
      </p:sp>
      <p:cxnSp>
        <p:nvCxnSpPr>
          <p:cNvPr id="21" name="Straight Connector 20"/>
          <p:cNvCxnSpPr/>
          <p:nvPr/>
        </p:nvCxnSpPr>
        <p:spPr>
          <a:xfrm flipV="1">
            <a:off x="4594502" y="2391572"/>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flipV="1">
            <a:off x="7323790" y="4456144"/>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24" name="Straight Connector 23"/>
          <p:cNvCxnSpPr/>
          <p:nvPr/>
        </p:nvCxnSpPr>
        <p:spPr>
          <a:xfrm flipV="1">
            <a:off x="10073966" y="2391572"/>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a:off x="4487145" y="6524436"/>
            <a:ext cx="7804075"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(Left to Right): K. </a:t>
            </a:r>
            <a:r>
              <a:rPr lang="en-US" dirty="0" err="1">
                <a:solidFill>
                  <a:schemeClr val="tx1">
                    <a:lumMod val="75000"/>
                    <a:lumOff val="25000"/>
                  </a:schemeClr>
                </a:solidFill>
                <a:latin typeface="Century Gothic" panose="020B0502020202020204" pitchFamily="34" charset="0"/>
              </a:rPr>
              <a:t>Wixted</a:t>
            </a:r>
            <a:r>
              <a:rPr lang="en-US" dirty="0">
                <a:solidFill>
                  <a:schemeClr val="tx1">
                    <a:lumMod val="75000"/>
                    <a:lumOff val="25000"/>
                  </a:schemeClr>
                </a:solidFill>
                <a:latin typeface="Century Gothic" panose="020B0502020202020204" pitchFamily="34" charset="0"/>
              </a:rPr>
              <a:t>, J. </a:t>
            </a:r>
            <a:r>
              <a:rPr lang="en-US" dirty="0" err="1">
                <a:solidFill>
                  <a:schemeClr val="tx1">
                    <a:lumMod val="75000"/>
                    <a:lumOff val="25000"/>
                  </a:schemeClr>
                </a:solidFill>
                <a:latin typeface="Century Gothic" panose="020B0502020202020204" pitchFamily="34" charset="0"/>
              </a:rPr>
              <a:t>Harneis</a:t>
            </a:r>
            <a:r>
              <a:rPr lang="en-US" dirty="0">
                <a:solidFill>
                  <a:schemeClr val="tx1">
                    <a:lumMod val="75000"/>
                    <a:lumOff val="25000"/>
                  </a:schemeClr>
                </a:solidFill>
                <a:latin typeface="Century Gothic" panose="020B0502020202020204" pitchFamily="34" charset="0"/>
              </a:rPr>
              <a:t>, US Army Corps of Engineers, M.V. Leon </a:t>
            </a:r>
          </a:p>
        </p:txBody>
      </p:sp>
      <p:sp>
        <p:nvSpPr>
          <p:cNvPr id="27" name="TextBox 26"/>
          <p:cNvSpPr txBox="1"/>
          <p:nvPr/>
        </p:nvSpPr>
        <p:spPr>
          <a:xfrm>
            <a:off x="9109998" y="5723823"/>
            <a:ext cx="105189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M.V. Leon</a:t>
            </a:r>
          </a:p>
        </p:txBody>
      </p:sp>
      <p:sp>
        <p:nvSpPr>
          <p:cNvPr id="2" name="Title 1">
            <a:extLst>
              <a:ext uri="{FF2B5EF4-FFF2-40B4-BE49-F238E27FC236}">
                <a16:creationId xmlns:a16="http://schemas.microsoft.com/office/drawing/2014/main" xmlns="" id="{A93EF908-38FA-4B87-9D65-E1CC6EE084DD}"/>
              </a:ext>
            </a:extLst>
          </p:cNvPr>
          <p:cNvSpPr>
            <a:spLocks noGrp="1"/>
          </p:cNvSpPr>
          <p:nvPr>
            <p:ph type="title"/>
          </p:nvPr>
        </p:nvSpPr>
        <p:spPr/>
        <p:txBody>
          <a:bodyPr>
            <a:normAutofit fontScale="90000"/>
          </a:bodyPr>
          <a:lstStyle/>
          <a:p>
            <a:r>
              <a:rPr lang="en-US" dirty="0"/>
              <a:t>Community Concerns</a:t>
            </a:r>
          </a:p>
        </p:txBody>
      </p:sp>
    </p:spTree>
    <p:extLst>
      <p:ext uri="{BB962C8B-B14F-4D97-AF65-F5344CB8AC3E}">
        <p14:creationId xmlns:p14="http://schemas.microsoft.com/office/powerpoint/2010/main" val="53410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TextBox 2"/>
          <p:cNvSpPr txBox="1"/>
          <p:nvPr/>
        </p:nvSpPr>
        <p:spPr>
          <a:xfrm>
            <a:off x="887077" y="3635658"/>
            <a:ext cx="5282335" cy="3170099"/>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USFS, Monongahela National Forest</a:t>
            </a:r>
          </a:p>
          <a:p>
            <a:pPr algn="ctr"/>
            <a:r>
              <a:rPr lang="en-US" sz="2000" dirty="0">
                <a:solidFill>
                  <a:schemeClr val="tx1">
                    <a:lumMod val="75000"/>
                    <a:lumOff val="25000"/>
                  </a:schemeClr>
                </a:solidFill>
                <a:latin typeface="Century Gothic" panose="020B0502020202020204" pitchFamily="34" charset="0"/>
              </a:rPr>
              <a:t>Amy Coleman - South Zone Scientist</a:t>
            </a:r>
          </a:p>
          <a:p>
            <a:pPr algn="ctr"/>
            <a:r>
              <a:rPr lang="en-US" sz="2000" dirty="0">
                <a:solidFill>
                  <a:schemeClr val="tx1">
                    <a:lumMod val="75000"/>
                    <a:lumOff val="25000"/>
                  </a:schemeClr>
                </a:solidFill>
                <a:latin typeface="Century Gothic" panose="020B0502020202020204" pitchFamily="34" charset="0"/>
              </a:rPr>
              <a:t>Stephanie Connolly - Forest Soil Scientist</a:t>
            </a:r>
          </a:p>
          <a:p>
            <a:pPr algn="ctr"/>
            <a:r>
              <a:rPr lang="en-US" sz="2000" dirty="0">
                <a:solidFill>
                  <a:schemeClr val="tx1">
                    <a:lumMod val="75000"/>
                    <a:lumOff val="25000"/>
                  </a:schemeClr>
                </a:solidFill>
                <a:latin typeface="Century Gothic" panose="020B0502020202020204" pitchFamily="34" charset="0"/>
              </a:rPr>
              <a:t>Sam </a:t>
            </a:r>
            <a:r>
              <a:rPr lang="en-US" sz="2000" dirty="0" err="1">
                <a:solidFill>
                  <a:schemeClr val="tx1">
                    <a:lumMod val="75000"/>
                    <a:lumOff val="25000"/>
                  </a:schemeClr>
                </a:solidFill>
                <a:latin typeface="Century Gothic" panose="020B0502020202020204" pitchFamily="34" charset="0"/>
              </a:rPr>
              <a:t>Lammie</a:t>
            </a:r>
            <a:r>
              <a:rPr lang="en-US" sz="2000" dirty="0">
                <a:solidFill>
                  <a:schemeClr val="tx1">
                    <a:lumMod val="75000"/>
                    <a:lumOff val="25000"/>
                  </a:schemeClr>
                </a:solidFill>
                <a:latin typeface="Century Gothic" panose="020B0502020202020204" pitchFamily="34" charset="0"/>
              </a:rPr>
              <a:t> – GIS Analyst USFS</a:t>
            </a:r>
          </a:p>
          <a:p>
            <a:pPr algn="ctr"/>
            <a:endParaRPr lang="en-US" sz="2000" dirty="0">
              <a:solidFill>
                <a:schemeClr val="tx1">
                  <a:lumMod val="75000"/>
                  <a:lumOff val="25000"/>
                </a:schemeClr>
              </a:solidFill>
              <a:latin typeface="Century Gothic" panose="020B0502020202020204" pitchFamily="34" charset="0"/>
            </a:endParaRPr>
          </a:p>
          <a:p>
            <a:pPr algn="ctr"/>
            <a:r>
              <a:rPr lang="en-US" sz="2000" b="1" dirty="0">
                <a:solidFill>
                  <a:schemeClr val="tx1">
                    <a:lumMod val="75000"/>
                    <a:lumOff val="25000"/>
                  </a:schemeClr>
                </a:solidFill>
                <a:latin typeface="Century Gothic" panose="020B0502020202020204" pitchFamily="34" charset="0"/>
              </a:rPr>
              <a:t>USFS, Northern Institute of Applied Climate Science (NIACS)</a:t>
            </a:r>
          </a:p>
          <a:p>
            <a:pPr algn="ctr"/>
            <a:r>
              <a:rPr lang="en-US" sz="2000" dirty="0">
                <a:solidFill>
                  <a:schemeClr val="tx1">
                    <a:lumMod val="75000"/>
                    <a:lumOff val="25000"/>
                  </a:schemeClr>
                </a:solidFill>
                <a:latin typeface="Century Gothic" panose="020B0502020202020204" pitchFamily="34" charset="0"/>
              </a:rPr>
              <a:t>Patricia Leopold - Climate Change Outreach Specialist</a:t>
            </a:r>
          </a:p>
          <a:p>
            <a:endParaRPr lang="en-US" sz="2000" dirty="0">
              <a:solidFill>
                <a:schemeClr val="tx1">
                  <a:lumMod val="75000"/>
                  <a:lumOff val="25000"/>
                </a:schemeClr>
              </a:solidFill>
              <a:latin typeface="Century Gothic" panose="020B0502020202020204" pitchFamily="34" charset="0"/>
            </a:endParaRPr>
          </a:p>
        </p:txBody>
      </p:sp>
      <p:pic>
        <p:nvPicPr>
          <p:cNvPr id="3078" name="Picture 6" descr="Image result for northern institute of applied climat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570" y="1480787"/>
            <a:ext cx="1927442" cy="15419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sf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8249" y="1393041"/>
            <a:ext cx="1604108" cy="174559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1969477" y="3510924"/>
            <a:ext cx="3006969" cy="0"/>
          </a:xfrm>
          <a:prstGeom prst="line">
            <a:avLst/>
          </a:prstGeom>
          <a:ln w="190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 t="12003" r="-3"/>
          <a:stretch/>
        </p:blipFill>
        <p:spPr>
          <a:xfrm>
            <a:off x="6994567" y="-16123"/>
            <a:ext cx="5197434" cy="6874123"/>
          </a:xfrm>
          <a:prstGeom prst="rect">
            <a:avLst/>
          </a:prstGeom>
        </p:spPr>
      </p:pic>
      <p:sp>
        <p:nvSpPr>
          <p:cNvPr id="10" name="TextBox 9"/>
          <p:cNvSpPr txBox="1"/>
          <p:nvPr/>
        </p:nvSpPr>
        <p:spPr>
          <a:xfrm>
            <a:off x="10478069" y="6550223"/>
            <a:ext cx="1713931" cy="307777"/>
          </a:xfrm>
          <a:prstGeom prst="rect">
            <a:avLst/>
          </a:prstGeom>
          <a:noFill/>
        </p:spPr>
        <p:txBody>
          <a:bodyPr wrap="none" rtlCol="0">
            <a:spAutoFit/>
          </a:bodyPr>
          <a:lstStyle/>
          <a:p>
            <a:r>
              <a:rPr lang="en-US" dirty="0">
                <a:solidFill>
                  <a:schemeClr val="bg1"/>
                </a:solidFill>
                <a:latin typeface="Century Gothic" panose="020B0502020202020204" pitchFamily="34" charset="0"/>
              </a:rPr>
              <a:t>Image credit: Z. Li</a:t>
            </a:r>
          </a:p>
        </p:txBody>
      </p:sp>
      <p:sp>
        <p:nvSpPr>
          <p:cNvPr id="2" name="Title 1">
            <a:extLst>
              <a:ext uri="{FF2B5EF4-FFF2-40B4-BE49-F238E27FC236}">
                <a16:creationId xmlns:a16="http://schemas.microsoft.com/office/drawing/2014/main" xmlns="" id="{ED52A630-93FA-4ABF-9E73-4945C2C31820}"/>
              </a:ext>
            </a:extLst>
          </p:cNvPr>
          <p:cNvSpPr>
            <a:spLocks noGrp="1"/>
          </p:cNvSpPr>
          <p:nvPr>
            <p:ph type="title"/>
          </p:nvPr>
        </p:nvSpPr>
        <p:spPr/>
        <p:txBody>
          <a:bodyPr>
            <a:normAutofit fontScale="90000"/>
          </a:bodyPr>
          <a:lstStyle/>
          <a:p>
            <a:r>
              <a:rPr lang="en-US" dirty="0"/>
              <a:t>Partners</a:t>
            </a:r>
          </a:p>
        </p:txBody>
      </p:sp>
    </p:spTree>
    <p:extLst>
      <p:ext uri="{BB962C8B-B14F-4D97-AF65-F5344CB8AC3E}">
        <p14:creationId xmlns:p14="http://schemas.microsoft.com/office/powerpoint/2010/main" val="173098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TextBox 2"/>
          <p:cNvSpPr txBox="1"/>
          <p:nvPr/>
        </p:nvSpPr>
        <p:spPr>
          <a:xfrm>
            <a:off x="4339081" y="1867494"/>
            <a:ext cx="7357619" cy="3739485"/>
          </a:xfrm>
          <a:prstGeom prst="rect">
            <a:avLst/>
          </a:prstGeom>
          <a:noFill/>
        </p:spPr>
        <p:txBody>
          <a:bodyPr wrap="square" rtlCol="0">
            <a:spAutoFit/>
          </a:bodyPr>
          <a:lstStyle/>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IDENTIFY</a:t>
            </a:r>
            <a:r>
              <a:rPr lang="en-US" sz="2400" dirty="0">
                <a:solidFill>
                  <a:schemeClr val="tx1">
                    <a:lumMod val="75000"/>
                    <a:lumOff val="25000"/>
                  </a:schemeClr>
                </a:solidFill>
                <a:latin typeface="Century Gothic" panose="020B0502020202020204" pitchFamily="34" charset="0"/>
              </a:rPr>
              <a:t> historical extent of red spruce from 1989 to 2018</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CREATE</a:t>
            </a:r>
            <a:r>
              <a:rPr lang="en-US" sz="2400" dirty="0">
                <a:solidFill>
                  <a:schemeClr val="tx1">
                    <a:lumMod val="75000"/>
                    <a:lumOff val="25000"/>
                  </a:schemeClr>
                </a:solidFill>
                <a:latin typeface="Century Gothic" panose="020B0502020202020204" pitchFamily="34" charset="0"/>
              </a:rPr>
              <a:t> maps of red spruce locations and suitable locations</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FORECAST</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site suitability and forest cover to 2040</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PRODUCE</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a tutorial of workflow for partners to reproduce processes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855" r="24790"/>
          <a:stretch/>
        </p:blipFill>
        <p:spPr>
          <a:xfrm>
            <a:off x="348254" y="1148721"/>
            <a:ext cx="3990827" cy="5218625"/>
          </a:xfrm>
          <a:prstGeom prst="rect">
            <a:avLst/>
          </a:prstGeom>
        </p:spPr>
      </p:pic>
      <p:sp>
        <p:nvSpPr>
          <p:cNvPr id="5" name="TextBox 4"/>
          <p:cNvSpPr txBox="1"/>
          <p:nvPr/>
        </p:nvSpPr>
        <p:spPr>
          <a:xfrm>
            <a:off x="2675106" y="6369574"/>
            <a:ext cx="1792478"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Image credit: USFS</a:t>
            </a:r>
          </a:p>
        </p:txBody>
      </p:sp>
      <p:sp>
        <p:nvSpPr>
          <p:cNvPr id="2" name="Title 1">
            <a:extLst>
              <a:ext uri="{FF2B5EF4-FFF2-40B4-BE49-F238E27FC236}">
                <a16:creationId xmlns:a16="http://schemas.microsoft.com/office/drawing/2014/main" xmlns="" id="{D4544C2F-DA36-40C9-A0C2-BE6655EA5248}"/>
              </a:ext>
            </a:extLst>
          </p:cNvPr>
          <p:cNvSpPr>
            <a:spLocks noGrp="1"/>
          </p:cNvSpPr>
          <p:nvPr>
            <p:ph type="title"/>
          </p:nvPr>
        </p:nvSpPr>
        <p:spPr/>
        <p:txBody>
          <a:bodyPr>
            <a:normAutofit fontScale="90000"/>
          </a:bodyPr>
          <a:lstStyle/>
          <a:p>
            <a:r>
              <a:rPr lang="en-US" dirty="0"/>
              <a:t>Objectives</a:t>
            </a:r>
          </a:p>
        </p:txBody>
      </p:sp>
    </p:spTree>
    <p:extLst>
      <p:ext uri="{BB962C8B-B14F-4D97-AF65-F5344CB8AC3E}">
        <p14:creationId xmlns:p14="http://schemas.microsoft.com/office/powerpoint/2010/main" val="243068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6660" y="0"/>
            <a:ext cx="5540468" cy="4497325"/>
          </a:xfrm>
          <a:prstGeom prst="rect">
            <a:avLst/>
          </a:prstGeom>
        </p:spPr>
      </p:pic>
      <p:sp>
        <p:nvSpPr>
          <p:cNvPr id="24" name="Rectangle 23"/>
          <p:cNvSpPr/>
          <p:nvPr/>
        </p:nvSpPr>
        <p:spPr>
          <a:xfrm>
            <a:off x="0" y="417643"/>
            <a:ext cx="12192000" cy="630294"/>
          </a:xfrm>
          <a:prstGeom prst="rect">
            <a:avLst/>
          </a:prstGeom>
          <a:solidFill>
            <a:srgbClr val="2E86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70628" y="3490546"/>
            <a:ext cx="3490952" cy="3367454"/>
          </a:xfrm>
          <a:prstGeom prst="rect">
            <a:avLst/>
          </a:prstGeom>
        </p:spPr>
      </p:pic>
      <p:sp>
        <p:nvSpPr>
          <p:cNvPr id="168" name="Google Shape;168;g5bd10abd6a_0_58"/>
          <p:cNvSpPr txBox="1"/>
          <p:nvPr/>
        </p:nvSpPr>
        <p:spPr>
          <a:xfrm>
            <a:off x="1661812" y="4437608"/>
            <a:ext cx="2428899" cy="75789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5</a:t>
            </a:r>
          </a:p>
          <a:p>
            <a:pPr marL="0" marR="0" lvl="0" indent="0" algn="l" rtl="0">
              <a:lnSpc>
                <a:spcPct val="90000"/>
              </a:lnSpc>
              <a:spcBef>
                <a:spcPts val="0"/>
              </a:spcBef>
              <a:spcAft>
                <a:spcPts val="0"/>
              </a:spcAft>
              <a:buClr>
                <a:srgbClr val="000000"/>
              </a:buClr>
              <a:buSzPts val="2000"/>
              <a:buFont typeface="Arial"/>
              <a:buNone/>
            </a:pPr>
            <a:r>
              <a:rPr lang="en-US" sz="2000" dirty="0">
                <a:solidFill>
                  <a:srgbClr val="3F3F3F"/>
                </a:solidFill>
                <a:latin typeface="Century Gothic"/>
                <a:ea typeface="Century Gothic"/>
                <a:cs typeface="Century Gothic"/>
                <a:sym typeface="Century Gothic"/>
              </a:rPr>
              <a:t>Thematic Mapper</a:t>
            </a:r>
            <a:endParaRPr sz="2000" i="0" u="none" strike="noStrike" cap="none" dirty="0">
              <a:solidFill>
                <a:srgbClr val="3F3F3F"/>
              </a:solidFill>
              <a:latin typeface="Century Gothic"/>
              <a:ea typeface="Century Gothic"/>
              <a:cs typeface="Century Gothic"/>
              <a:sym typeface="Century Gothic"/>
            </a:endParaRPr>
          </a:p>
        </p:txBody>
      </p:sp>
      <p:sp>
        <p:nvSpPr>
          <p:cNvPr id="170" name="Google Shape;170;g5bd10abd6a_0_58"/>
          <p:cNvSpPr txBox="1"/>
          <p:nvPr/>
        </p:nvSpPr>
        <p:spPr>
          <a:xfrm>
            <a:off x="7387879" y="4963698"/>
            <a:ext cx="2537004" cy="991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8</a:t>
            </a:r>
          </a:p>
          <a:p>
            <a:pPr marL="0" marR="0" lvl="0" indent="0" algn="l" rtl="0">
              <a:lnSpc>
                <a:spcPct val="90000"/>
              </a:lnSpc>
              <a:spcBef>
                <a:spcPts val="0"/>
              </a:spcBef>
              <a:spcAft>
                <a:spcPts val="0"/>
              </a:spcAft>
              <a:buClr>
                <a:srgbClr val="000000"/>
              </a:buClr>
              <a:buSzPts val="2000"/>
              <a:buFont typeface="Arial"/>
              <a:buNone/>
            </a:pPr>
            <a:r>
              <a:rPr lang="en-US" sz="2000" dirty="0">
                <a:solidFill>
                  <a:srgbClr val="3F3F3F"/>
                </a:solidFill>
                <a:latin typeface="Century Gothic"/>
                <a:ea typeface="Century Gothic"/>
                <a:cs typeface="Century Gothic"/>
                <a:sym typeface="Century Gothic"/>
              </a:rPr>
              <a:t>Operational Land Imager</a:t>
            </a:r>
            <a:endParaRPr sz="2000" b="0" i="0" u="none" strike="noStrike" cap="none" dirty="0">
              <a:solidFill>
                <a:srgbClr val="3F3F3F"/>
              </a:solidFill>
              <a:latin typeface="Century Gothic"/>
              <a:ea typeface="Century Gothic"/>
              <a:cs typeface="Century Gothic"/>
              <a:sym typeface="Century Gothic"/>
            </a:endParaRPr>
          </a:p>
        </p:txBody>
      </p:sp>
      <p:sp>
        <p:nvSpPr>
          <p:cNvPr id="7" name="Google Shape;168;g5bd10abd6a_0_58"/>
          <p:cNvSpPr txBox="1"/>
          <p:nvPr/>
        </p:nvSpPr>
        <p:spPr>
          <a:xfrm>
            <a:off x="9145171" y="2135891"/>
            <a:ext cx="2648451" cy="980990"/>
          </a:xfrm>
          <a:prstGeom prst="rect">
            <a:avLst/>
          </a:prstGeom>
          <a:noFill/>
          <a:ln>
            <a:noFill/>
          </a:ln>
        </p:spPr>
        <p:txBody>
          <a:bodyPr spcFirstLastPara="1" wrap="square" lIns="91425" tIns="91425" rIns="91425" bIns="91425" anchor="t" anchorCtr="0">
            <a:noAutofit/>
          </a:bodyPr>
          <a:lstStyle/>
          <a:p>
            <a:pPr lvl="0">
              <a:lnSpc>
                <a:spcPct val="90000"/>
              </a:lnSpc>
              <a:buSzPts val="2000"/>
            </a:pPr>
            <a:r>
              <a:rPr lang="en-US" sz="2000" b="1" dirty="0">
                <a:solidFill>
                  <a:srgbClr val="3F3F3F"/>
                </a:solidFill>
                <a:latin typeface="Century Gothic"/>
                <a:ea typeface="Century Gothic"/>
                <a:cs typeface="Century Gothic"/>
                <a:sym typeface="Century Gothic"/>
              </a:rPr>
              <a:t>SRTM</a:t>
            </a:r>
            <a:endParaRPr lang="en-US" sz="20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Shuttle Radar Topography Mission</a:t>
            </a:r>
            <a:endParaRPr sz="2000" b="0" i="0" u="none" strike="noStrike" cap="none" dirty="0">
              <a:solidFill>
                <a:srgbClr val="3F3F3F"/>
              </a:solidFill>
              <a:latin typeface="Century Gothic"/>
              <a:ea typeface="Century Gothic"/>
              <a:cs typeface="Century Gothic"/>
              <a:sym typeface="Century Gothic"/>
            </a:endParaRPr>
          </a:p>
        </p:txBody>
      </p:sp>
      <p:pic>
        <p:nvPicPr>
          <p:cNvPr id="15" name="Picture 14" descr="https://lh3.googleusercontent.com/Sy-ftAnv0E3w4_P-GWp5iXL6Ohl0RifENEStrNaN4xXrDsWwQ4HAOTf5KakT3ztdYl5xGeYauudfGAaLzSRGkS50jNp4MVIJib_gMD8fM4DH9neLtg3A5tfE_YzDOSW-Oe0S7uqEqy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7948" y="3863691"/>
            <a:ext cx="3258242" cy="2663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srcRect l="9973" t="25833" r="12737" b="9722"/>
          <a:stretch/>
        </p:blipFill>
        <p:spPr>
          <a:xfrm>
            <a:off x="6904806" y="1027937"/>
            <a:ext cx="3311407" cy="2753697"/>
          </a:xfrm>
          <a:prstGeom prst="rect">
            <a:avLst/>
          </a:prstGeom>
        </p:spPr>
      </p:pic>
      <p:sp>
        <p:nvSpPr>
          <p:cNvPr id="25" name="Google Shape;131;g5bd10abd6a_0_4"/>
          <p:cNvSpPr txBox="1"/>
          <p:nvPr/>
        </p:nvSpPr>
        <p:spPr>
          <a:xfrm>
            <a:off x="240665" y="306561"/>
            <a:ext cx="6766804" cy="899746"/>
          </a:xfrm>
          <a:prstGeom prst="rect">
            <a:avLst/>
          </a:prstGeom>
          <a:noFill/>
          <a:ln>
            <a:noFill/>
          </a:ln>
        </p:spPr>
        <p:txBody>
          <a:bodyPr spcFirstLastPara="1" wrap="square" lIns="91425" tIns="91425" rIns="91425" bIns="91425" anchor="t" anchorCtr="0">
            <a:noAutofit/>
          </a:bodyPr>
          <a:lstStyle/>
          <a:p>
            <a:pPr lvl="0">
              <a:buSzPts val="4800"/>
            </a:pPr>
            <a:r>
              <a:rPr lang="en-US" sz="4000" b="1" dirty="0">
                <a:solidFill>
                  <a:schemeClr val="bg1"/>
                </a:solidFill>
                <a:latin typeface="Century Gothic"/>
                <a:ea typeface="Century Gothic"/>
                <a:cs typeface="Century Gothic"/>
                <a:sym typeface="Century Gothic"/>
              </a:rPr>
              <a:t>SATELLITES &amp; SENSORS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0" name="Hexagon 29"/>
          <p:cNvSpPr>
            <a:spLocks noChangeAspect="1"/>
          </p:cNvSpPr>
          <p:nvPr/>
        </p:nvSpPr>
        <p:spPr>
          <a:xfrm>
            <a:off x="362735" y="1566475"/>
            <a:ext cx="3315621" cy="3017520"/>
          </a:xfrm>
          <a:prstGeom prst="hexagon">
            <a:avLst/>
          </a:prstGeom>
          <a:blipFill dpi="0" rotWithShape="1">
            <a:blip r:embed="rId3">
              <a:extLst>
                <a:ext uri="{28A0092B-C50C-407E-A947-70E740481C1C}">
                  <a14:useLocalDpi xmlns:a14="http://schemas.microsoft.com/office/drawing/2010/main" val="0"/>
                </a:ext>
              </a:extLst>
            </a:blip>
            <a:srcRect/>
            <a:stretch>
              <a:fillRect l="-54798" t="-37880" r="-32736" b="-7576"/>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1" name="Hexagon 30"/>
          <p:cNvSpPr>
            <a:spLocks noChangeAspect="1"/>
          </p:cNvSpPr>
          <p:nvPr/>
        </p:nvSpPr>
        <p:spPr>
          <a:xfrm>
            <a:off x="8568555" y="3149805"/>
            <a:ext cx="3315621" cy="3017520"/>
          </a:xfrm>
          <a:prstGeom prst="hexagon">
            <a:avLst/>
          </a:prstGeom>
          <a:blipFill dpi="0" rotWithShape="1">
            <a:blip r:embed="rId4">
              <a:extLst>
                <a:ext uri="{28A0092B-C50C-407E-A947-70E740481C1C}">
                  <a14:useLocalDpi xmlns:a14="http://schemas.microsoft.com/office/drawing/2010/main" val="0"/>
                </a:ext>
              </a:extLst>
            </a:blip>
            <a:srcRect/>
            <a:stretch>
              <a:fillRect l="-21704" r="-21704"/>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2" name="Hexagon 31"/>
          <p:cNvSpPr>
            <a:spLocks noChangeAspect="1"/>
          </p:cNvSpPr>
          <p:nvPr/>
        </p:nvSpPr>
        <p:spPr>
          <a:xfrm>
            <a:off x="5815448" y="1566475"/>
            <a:ext cx="3315621" cy="3017520"/>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3" name="Hexagon 32"/>
          <p:cNvSpPr>
            <a:spLocks noChangeAspect="1"/>
          </p:cNvSpPr>
          <p:nvPr/>
        </p:nvSpPr>
        <p:spPr>
          <a:xfrm>
            <a:off x="3100210" y="3149805"/>
            <a:ext cx="3315621" cy="3017520"/>
          </a:xfrm>
          <a:prstGeom prst="hexagon">
            <a:avLst>
              <a:gd name="adj" fmla="val 24082"/>
              <a:gd name="vf" fmla="val 115470"/>
            </a:avLst>
          </a:prstGeom>
          <a:blipFill dpi="0" rotWithShape="1">
            <a:blip r:embed="rId6">
              <a:extLst>
                <a:ext uri="{28A0092B-C50C-407E-A947-70E740481C1C}">
                  <a14:useLocalDpi xmlns:a14="http://schemas.microsoft.com/office/drawing/2010/main" val="0"/>
                </a:ext>
              </a:extLst>
            </a:blip>
            <a:srcRect/>
            <a:stretch>
              <a:fillRect l="-10673" t="-25757" r="-38251" b="-31819"/>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cxnSp>
        <p:nvCxnSpPr>
          <p:cNvPr id="34" name="Straight Connector 33"/>
          <p:cNvCxnSpPr/>
          <p:nvPr/>
        </p:nvCxnSpPr>
        <p:spPr>
          <a:xfrm flipV="1">
            <a:off x="2001745" y="4599309"/>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35" name="TextBox 34"/>
          <p:cNvSpPr txBox="1"/>
          <p:nvPr/>
        </p:nvSpPr>
        <p:spPr>
          <a:xfrm>
            <a:off x="1229393" y="5121730"/>
            <a:ext cx="1577789" cy="400110"/>
          </a:xfrm>
          <a:prstGeom prst="rect">
            <a:avLst/>
          </a:prstGeom>
          <a:noFill/>
        </p:spPr>
        <p:txBody>
          <a:bodyPr wrap="square" rtlCol="0">
            <a:spAutoFit/>
          </a:bodyPr>
          <a:lstStyle/>
          <a:p>
            <a:r>
              <a:rPr lang="en-US" sz="2000" b="1" dirty="0" err="1">
                <a:solidFill>
                  <a:schemeClr val="tx1">
                    <a:lumMod val="75000"/>
                    <a:lumOff val="25000"/>
                  </a:schemeClr>
                </a:solidFill>
                <a:latin typeface="Century Gothic" panose="020B0502020202020204" pitchFamily="34" charset="0"/>
              </a:rPr>
              <a:t>Shapefiles</a:t>
            </a:r>
            <a:endParaRPr lang="en-US" sz="2000" b="1" dirty="0">
              <a:solidFill>
                <a:schemeClr val="tx1">
                  <a:lumMod val="75000"/>
                  <a:lumOff val="25000"/>
                </a:schemeClr>
              </a:solidFill>
              <a:latin typeface="Century Gothic" panose="020B0502020202020204" pitchFamily="34" charset="0"/>
            </a:endParaRPr>
          </a:p>
        </p:txBody>
      </p:sp>
      <p:sp>
        <p:nvSpPr>
          <p:cNvPr id="36" name="TextBox 35"/>
          <p:cNvSpPr txBox="1"/>
          <p:nvPr/>
        </p:nvSpPr>
        <p:spPr>
          <a:xfrm>
            <a:off x="3629711" y="1707268"/>
            <a:ext cx="2234379"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Validation Points</a:t>
            </a:r>
          </a:p>
        </p:txBody>
      </p:sp>
      <p:sp>
        <p:nvSpPr>
          <p:cNvPr id="37" name="TextBox 36"/>
          <p:cNvSpPr txBox="1"/>
          <p:nvPr/>
        </p:nvSpPr>
        <p:spPr>
          <a:xfrm>
            <a:off x="6529711" y="5168337"/>
            <a:ext cx="1892957"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Forest Cover</a:t>
            </a:r>
          </a:p>
        </p:txBody>
      </p:sp>
      <p:sp>
        <p:nvSpPr>
          <p:cNvPr id="38" name="TextBox 37"/>
          <p:cNvSpPr txBox="1"/>
          <p:nvPr/>
        </p:nvSpPr>
        <p:spPr>
          <a:xfrm>
            <a:off x="9197784" y="1547293"/>
            <a:ext cx="2057162"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Aerial Imagery</a:t>
            </a:r>
          </a:p>
        </p:txBody>
      </p:sp>
      <p:sp>
        <p:nvSpPr>
          <p:cNvPr id="39" name="TextBox 38"/>
          <p:cNvSpPr txBox="1"/>
          <p:nvPr/>
        </p:nvSpPr>
        <p:spPr>
          <a:xfrm>
            <a:off x="1229393" y="5439171"/>
            <a:ext cx="2312375" cy="738664"/>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Polygon boundaries of Monongahela National Forest and Sharp’s Knob</a:t>
            </a:r>
          </a:p>
        </p:txBody>
      </p:sp>
      <p:cxnSp>
        <p:nvCxnSpPr>
          <p:cNvPr id="40" name="Straight Connector 39"/>
          <p:cNvCxnSpPr/>
          <p:nvPr/>
        </p:nvCxnSpPr>
        <p:spPr>
          <a:xfrm flipV="1">
            <a:off x="4746902" y="2562444"/>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41" name="Straight Connector 40"/>
          <p:cNvCxnSpPr/>
          <p:nvPr/>
        </p:nvCxnSpPr>
        <p:spPr>
          <a:xfrm flipV="1">
            <a:off x="7476190" y="4599308"/>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42" name="Straight Connector 41"/>
          <p:cNvCxnSpPr/>
          <p:nvPr/>
        </p:nvCxnSpPr>
        <p:spPr>
          <a:xfrm flipV="1">
            <a:off x="10226366" y="2562444"/>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43" name="TextBox 42"/>
          <p:cNvSpPr txBox="1"/>
          <p:nvPr/>
        </p:nvSpPr>
        <p:spPr>
          <a:xfrm>
            <a:off x="3676084" y="2021291"/>
            <a:ext cx="2312375" cy="523220"/>
          </a:xfrm>
          <a:prstGeom prst="rect">
            <a:avLst/>
          </a:prstGeom>
          <a:noFill/>
        </p:spPr>
        <p:txBody>
          <a:bodyPr wrap="square" rtlCol="0">
            <a:spAutoFit/>
          </a:bodyPr>
          <a:lstStyle/>
          <a:p>
            <a:r>
              <a:rPr lang="en-US" i="1" dirty="0">
                <a:solidFill>
                  <a:schemeClr val="tx1">
                    <a:lumMod val="75000"/>
                    <a:lumOff val="25000"/>
                  </a:schemeClr>
                </a:solidFill>
                <a:latin typeface="Century Gothic" panose="020B0502020202020204" pitchFamily="34" charset="0"/>
              </a:rPr>
              <a:t>In situ</a:t>
            </a:r>
            <a:r>
              <a:rPr lang="en-US" dirty="0">
                <a:solidFill>
                  <a:schemeClr val="tx1">
                    <a:lumMod val="75000"/>
                    <a:lumOff val="25000"/>
                  </a:schemeClr>
                </a:solidFill>
                <a:latin typeface="Century Gothic" panose="020B0502020202020204" pitchFamily="34" charset="0"/>
              </a:rPr>
              <a:t> point locations of red spruce trees</a:t>
            </a:r>
            <a:endParaRPr lang="en-US" i="1" dirty="0">
              <a:solidFill>
                <a:schemeClr val="tx1">
                  <a:lumMod val="75000"/>
                  <a:lumOff val="25000"/>
                </a:schemeClr>
              </a:solidFill>
              <a:latin typeface="Century Gothic" panose="020B0502020202020204" pitchFamily="34" charset="0"/>
            </a:endParaRPr>
          </a:p>
        </p:txBody>
      </p:sp>
      <p:sp>
        <p:nvSpPr>
          <p:cNvPr id="44" name="TextBox 43"/>
          <p:cNvSpPr txBox="1"/>
          <p:nvPr/>
        </p:nvSpPr>
        <p:spPr>
          <a:xfrm>
            <a:off x="6618811" y="5503823"/>
            <a:ext cx="2312375"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Polygon classification of dominant forest type</a:t>
            </a:r>
          </a:p>
        </p:txBody>
      </p:sp>
      <p:sp>
        <p:nvSpPr>
          <p:cNvPr id="45" name="TextBox 44"/>
          <p:cNvSpPr txBox="1"/>
          <p:nvPr/>
        </p:nvSpPr>
        <p:spPr>
          <a:xfrm>
            <a:off x="9200281" y="1848244"/>
            <a:ext cx="2312375" cy="738664"/>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Unprocessed high spatial resolution aerial imagery covering WV</a:t>
            </a:r>
          </a:p>
        </p:txBody>
      </p:sp>
      <p:sp>
        <p:nvSpPr>
          <p:cNvPr id="29" name="TextBox 28"/>
          <p:cNvSpPr txBox="1"/>
          <p:nvPr/>
        </p:nvSpPr>
        <p:spPr>
          <a:xfrm>
            <a:off x="3668972" y="6534132"/>
            <a:ext cx="9076299"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(Left to Right): USFS Monongahela NF, NASA DEVELOP, NASA DEVELOP, S. </a:t>
            </a:r>
            <a:r>
              <a:rPr lang="en-US" dirty="0" err="1">
                <a:solidFill>
                  <a:schemeClr val="tx1">
                    <a:lumMod val="75000"/>
                    <a:lumOff val="25000"/>
                  </a:schemeClr>
                </a:solidFill>
                <a:latin typeface="Century Gothic" panose="020B0502020202020204" pitchFamily="34" charset="0"/>
              </a:rPr>
              <a:t>Ramsaier</a:t>
            </a:r>
            <a:r>
              <a:rPr lang="en-US" dirty="0">
                <a:solidFill>
                  <a:schemeClr val="tx1">
                    <a:lumMod val="75000"/>
                    <a:lumOff val="25000"/>
                  </a:schemeClr>
                </a:solidFill>
              </a:rPr>
              <a:t> </a:t>
            </a:r>
          </a:p>
          <a:p>
            <a:r>
              <a:rPr lang="en-US" dirty="0">
                <a:solidFill>
                  <a:schemeClr val="tx1">
                    <a:lumMod val="75000"/>
                    <a:lumOff val="25000"/>
                  </a:schemeClr>
                </a:solidFill>
                <a:latin typeface="Century Gothic" panose="020B0502020202020204" pitchFamily="34" charset="0"/>
              </a:rPr>
              <a:t>   </a:t>
            </a:r>
          </a:p>
        </p:txBody>
      </p:sp>
      <p:sp>
        <p:nvSpPr>
          <p:cNvPr id="2" name="Title 1">
            <a:extLst>
              <a:ext uri="{FF2B5EF4-FFF2-40B4-BE49-F238E27FC236}">
                <a16:creationId xmlns:a16="http://schemas.microsoft.com/office/drawing/2014/main" xmlns="" id="{16C8C02F-F1D9-4D71-AC7A-F199F3D0EAE1}"/>
              </a:ext>
            </a:extLst>
          </p:cNvPr>
          <p:cNvSpPr>
            <a:spLocks noGrp="1"/>
          </p:cNvSpPr>
          <p:nvPr>
            <p:ph type="title"/>
          </p:nvPr>
        </p:nvSpPr>
        <p:spPr/>
        <p:txBody>
          <a:bodyPr>
            <a:normAutofit fontScale="90000"/>
          </a:bodyPr>
          <a:lstStyle/>
          <a:p>
            <a:r>
              <a:rPr lang="en-US" dirty="0"/>
              <a:t>Partner Data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AutoShape 2" descr="Image result for arcg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731520" y="1992879"/>
            <a:ext cx="10965180" cy="2631490"/>
          </a:xfrm>
          <a:prstGeom prst="rect">
            <a:avLst/>
          </a:prstGeom>
        </p:spPr>
        <p:txBody>
          <a:bodyPr wrap="square">
            <a:spAutoFit/>
          </a:bodyPr>
          <a:lstStyle/>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Google Earth Engine </a:t>
            </a:r>
            <a:r>
              <a:rPr lang="en-US" sz="2400" dirty="0">
                <a:solidFill>
                  <a:schemeClr val="tx1">
                    <a:lumMod val="75000"/>
                    <a:lumOff val="25000"/>
                  </a:schemeClr>
                </a:solidFill>
                <a:latin typeface="Century Gothic" panose="020B0502020202020204" pitchFamily="34" charset="0"/>
              </a:rPr>
              <a:t>Image acquisition, training data collection  </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ENVI 5.5</a:t>
            </a:r>
            <a:r>
              <a:rPr lang="en-US" sz="2400" dirty="0">
                <a:solidFill>
                  <a:schemeClr val="tx1">
                    <a:lumMod val="75000"/>
                    <a:lumOff val="25000"/>
                  </a:schemeClr>
                </a:solidFill>
                <a:latin typeface="Century Gothic" panose="020B0502020202020204" pitchFamily="34" charset="0"/>
              </a:rPr>
              <a:t> Data processing, image derivatives generation, and layer stacking </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ArcGIS</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Data visualization, habitat suitability</a:t>
            </a:r>
          </a:p>
          <a:p>
            <a:pPr marL="285750" indent="-285750">
              <a:spcAft>
                <a:spcPts val="1800"/>
              </a:spcAft>
              <a:buClr>
                <a:srgbClr val="2E8652"/>
              </a:buClr>
              <a:buFont typeface="Webdings" panose="05030102010509060703" pitchFamily="18" charset="2"/>
              <a:buChar char=""/>
            </a:pPr>
            <a:r>
              <a:rPr lang="en-US" sz="2400" b="1" dirty="0" err="1">
                <a:solidFill>
                  <a:srgbClr val="2E8652"/>
                </a:solidFill>
                <a:latin typeface="Century Gothic" panose="020B0502020202020204" pitchFamily="34" charset="0"/>
              </a:rPr>
              <a:t>TerrSet</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Image classification and land cover change forecasting  </a:t>
            </a:r>
          </a:p>
        </p:txBody>
      </p:sp>
      <p:sp>
        <p:nvSpPr>
          <p:cNvPr id="3" name="Title 2">
            <a:extLst>
              <a:ext uri="{FF2B5EF4-FFF2-40B4-BE49-F238E27FC236}">
                <a16:creationId xmlns:a16="http://schemas.microsoft.com/office/drawing/2014/main" xmlns="" id="{C06425E7-CB08-4276-9DD4-E93679FD8A4B}"/>
              </a:ext>
            </a:extLst>
          </p:cNvPr>
          <p:cNvSpPr>
            <a:spLocks noGrp="1"/>
          </p:cNvSpPr>
          <p:nvPr>
            <p:ph type="title"/>
          </p:nvPr>
        </p:nvSpPr>
        <p:spPr/>
        <p:txBody>
          <a:bodyPr>
            <a:normAutofit fontScale="90000"/>
          </a:bodyPr>
          <a:lstStyle/>
          <a:p>
            <a:r>
              <a:rPr lang="en-US" dirty="0"/>
              <a:t>Software</a:t>
            </a:r>
          </a:p>
        </p:txBody>
      </p:sp>
    </p:spTree>
    <p:extLst>
      <p:ext uri="{BB962C8B-B14F-4D97-AF65-F5344CB8AC3E}">
        <p14:creationId xmlns:p14="http://schemas.microsoft.com/office/powerpoint/2010/main" val="40205383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9609</TotalTime>
  <Words>2282</Words>
  <Application>Microsoft Office PowerPoint</Application>
  <PresentationFormat>Widescreen</PresentationFormat>
  <Paragraphs>314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Webdings</vt:lpstr>
      <vt:lpstr>Calibri</vt:lpstr>
      <vt:lpstr>Cambria Math</vt:lpstr>
      <vt:lpstr>Century Gothic</vt:lpstr>
      <vt:lpstr>Arial</vt:lpstr>
      <vt:lpstr>Office Theme</vt:lpstr>
      <vt:lpstr>PowerPoint Presentation</vt:lpstr>
      <vt:lpstr>Study Area</vt:lpstr>
      <vt:lpstr>Project Background</vt:lpstr>
      <vt:lpstr>Community Concerns</vt:lpstr>
      <vt:lpstr>Partners</vt:lpstr>
      <vt:lpstr>Objectives</vt:lpstr>
      <vt:lpstr>PowerPoint Presentation</vt:lpstr>
      <vt:lpstr>Partner Data</vt:lpstr>
      <vt:lpstr>Software</vt:lpstr>
      <vt:lpstr>Methodology</vt:lpstr>
      <vt:lpstr>Methodology</vt:lpstr>
      <vt:lpstr>Time Series Analysis</vt:lpstr>
      <vt:lpstr>Fuzzy Logic Modeling</vt:lpstr>
      <vt:lpstr>Results: Time Series Analysis </vt:lpstr>
      <vt:lpstr>Results: Site Suitability</vt:lpstr>
      <vt:lpstr>Results: Forecast Modeling </vt:lpstr>
      <vt:lpstr>Results: Prioritizing Connectivity </vt:lpstr>
      <vt:lpstr>Conclusions </vt:lpstr>
      <vt:lpstr>Acknowledgements </vt:lpstr>
      <vt:lpstr>Thank You and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165</cp:revision>
  <dcterms:created xsi:type="dcterms:W3CDTF">2019-02-11T19:14:02Z</dcterms:created>
  <dcterms:modified xsi:type="dcterms:W3CDTF">2019-11-15T02:08:26Z</dcterms:modified>
</cp:coreProperties>
</file>