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Lst>
  <p:sldSz cx="9144000" cy="6858000" type="screen4x3"/>
  <p:notesSz cx="6858000" cy="9144000"/>
  <p:embeddedFontLst>
    <p:embeddedFont>
      <p:font typeface="Century Gothic" panose="020B0502020202020204" pitchFamily="34" charset="0"/>
      <p:regular r:id="rId21"/>
      <p:bold r:id="rId22"/>
      <p:italic r:id="rId23"/>
      <p:boldItalic r:id="rId24"/>
    </p:embeddedFont>
    <p:embeddedFont>
      <p:font typeface="Helvetica Neue" panose="020B0604020202020204" charset="0"/>
      <p:regular r:id="rId25"/>
      <p:bold r:id="rId26"/>
      <p:italic r:id="rId27"/>
      <p:boldItalic r:id="rId28"/>
    </p:embeddedFont>
    <p:embeddedFont>
      <p:font typeface="Webdings" panose="05030102010509060703" pitchFamily="18" charset="2"/>
      <p:regular r:id="rId29"/>
    </p:embeddedFont>
    <p:embeddedFont>
      <p:font typeface="Questrial"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72894" autoAdjust="0"/>
  </p:normalViewPr>
  <p:slideViewPr>
    <p:cSldViewPr snapToGrid="0">
      <p:cViewPr varScale="1">
        <p:scale>
          <a:sx n="117" d="100"/>
          <a:sy n="117" d="100"/>
        </p:scale>
        <p:origin x="14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72932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a:t>BOTH: Introductions (include brief background info.) </a:t>
            </a:r>
          </a:p>
        </p:txBody>
      </p:sp>
      <p:sp>
        <p:nvSpPr>
          <p:cNvPr id="104" name="Shape 1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151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J</a:t>
            </a:r>
            <a:r>
              <a:rPr lang="en-US" dirty="0" smtClean="0"/>
              <a:t>: Additionally we improved</a:t>
            </a:r>
            <a:r>
              <a:rPr lang="en-US" baseline="0" dirty="0" smtClean="0"/>
              <a:t> the usefulness of the logging function of the VOCAL program. Previously the log only captured developer generated log items, giving a description of the program running, but little information about errors. It was upgraded to capture a stack trace should a fault occur, allowing a future developer to figure out when and how an error occurred. This should prove to be a major boon in debugging the program in the future.</a:t>
            </a:r>
            <a:endParaRPr lang="en-US" dirty="0"/>
          </a:p>
        </p:txBody>
      </p:sp>
      <p:sp>
        <p:nvSpPr>
          <p:cNvPr id="187" name="Shape 1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69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J</a:t>
            </a:r>
            <a:r>
              <a:rPr lang="en-US" dirty="0" smtClean="0"/>
              <a:t>:</a:t>
            </a:r>
            <a:r>
              <a:rPr lang="en-US" baseline="0" dirty="0" smtClean="0"/>
              <a:t> Also added was a redundant logging file, which copied the original log in the event that an error is captured. The original log is overwritten each time the program is instantiated, so this new log allows errors to be permanently captured rather than being lost each time the program is opened.</a:t>
            </a:r>
            <a:endParaRPr lang="en-US" dirty="0"/>
          </a:p>
        </p:txBody>
      </p:sp>
      <p:sp>
        <p:nvSpPr>
          <p:cNvPr id="196" name="Shape 19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620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J: </a:t>
            </a:r>
            <a:r>
              <a:rPr lang="en-US" sz="1200" b="0" i="0" u="none" strike="noStrike" cap="none" dirty="0">
                <a:solidFill>
                  <a:schemeClr val="dk1"/>
                </a:solidFill>
                <a:latin typeface="Calibri"/>
                <a:ea typeface="Calibri"/>
                <a:cs typeface="Calibri"/>
                <a:sym typeface="Calibri"/>
              </a:rPr>
              <a:t>After finalizing the builds for the Windows and Mac OS installations, we were poised to hand over the software for a “beta” release.  Since then, we have been in a feedback cycle wherein we add additional functionality/improve the GUI and simultaneously incorporate feedback from our partners.</a:t>
            </a:r>
          </a:p>
        </p:txBody>
      </p:sp>
      <p:sp>
        <p:nvSpPr>
          <p:cNvPr id="206" name="Shape 20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616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 name="Shape 2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K: A major revision that we hope to explore in future terms is direct interfacing with our convenient NASA </a:t>
            </a:r>
            <a:r>
              <a:rPr lang="en-US" dirty="0" err="1"/>
              <a:t>OPeNDAP</a:t>
            </a:r>
            <a:r>
              <a:rPr lang="en-US" dirty="0"/>
              <a:t> service through the use of the </a:t>
            </a:r>
            <a:r>
              <a:rPr lang="en-US" dirty="0" err="1"/>
              <a:t>PyDAP</a:t>
            </a:r>
            <a:r>
              <a:rPr lang="en-US" dirty="0"/>
              <a:t> library.  Currently, the user requests data from the Atmospheric Science Data Center (ASDC) which is eventually made available for download by the user.  This is time- and storage-inefficient.  By incorporating live data retrieval, we will move the data sorting and storage offline and instantly download just the window of data that we need.</a:t>
            </a:r>
          </a:p>
        </p:txBody>
      </p:sp>
      <p:sp>
        <p:nvSpPr>
          <p:cNvPr id="232" name="Shape 23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871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K: As aforementioned, we hope to interface with OPeNDAP.  </a:t>
            </a:r>
          </a:p>
        </p:txBody>
      </p:sp>
      <p:sp>
        <p:nvSpPr>
          <p:cNvPr id="240" name="Shape 24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314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J  </a:t>
            </a:r>
            <a:r>
              <a:rPr lang="en-US" dirty="0" smtClean="0"/>
              <a:t>We </a:t>
            </a:r>
            <a:r>
              <a:rPr lang="en-US" dirty="0"/>
              <a:t>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r>
              <a:rPr lang="en-US" dirty="0" smtClean="0"/>
              <a:t>.</a:t>
            </a:r>
            <a:endParaRPr lang="en-US" dirty="0"/>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728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endParaRPr lang="en-US" dirty="0"/>
          </a:p>
        </p:txBody>
      </p:sp>
      <p:sp>
        <p:nvSpPr>
          <p:cNvPr id="257" name="Shape 25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119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http://calipsooutreach.hamptonu.edu/images/img_gallery/Satellite/images/Calipso-03-1024.jpg</a:t>
            </a:r>
          </a:p>
        </p:txBody>
      </p:sp>
      <p:sp>
        <p:nvSpPr>
          <p:cNvPr id="273" name="Shape 2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9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http://calipsooutreach.hamptonu.edu/images/img_gallery/Satellite/images/Calipso-03-1024.jpg</a:t>
            </a:r>
          </a:p>
        </p:txBody>
      </p:sp>
      <p:sp>
        <p:nvSpPr>
          <p:cNvPr id="285" name="Shape 2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314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J: </a:t>
            </a:r>
            <a:r>
              <a:rPr lang="en-US" sz="1200" b="0" i="0" u="none" strike="noStrike" cap="none">
                <a:solidFill>
                  <a:schemeClr val="dk1"/>
                </a:solidFill>
                <a:latin typeface="Calibri"/>
                <a:ea typeface="Calibri"/>
                <a:cs typeface="Calibri"/>
                <a:sym typeface="Calibri"/>
              </a:rPr>
              <a:t>Though aerosols occur naturally from sources like dust storms and volcanic eruptions, human industrialization has contributed significantly to the production of these particles that can so adversely harm our health.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https://commons.wikimedia.org/wiki/File:Sulfur_dioxide_emissions_from_the_Halema%60uma%60u_vent,_glows_at_night.jpg</a:t>
            </a:r>
          </a:p>
        </p:txBody>
      </p:sp>
      <p:sp>
        <p:nvSpPr>
          <p:cNvPr id="113" name="Shape 11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97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J:</a:t>
            </a:r>
            <a:r>
              <a:rPr lang="en-US" sz="1200" b="0" i="0" u="none" strike="noStrike" cap="none">
                <a:solidFill>
                  <a:schemeClr val="dk1"/>
                </a:solidFill>
                <a:latin typeface="Calibri"/>
                <a:ea typeface="Calibri"/>
                <a:cs typeface="Calibri"/>
                <a:sym typeface="Calibri"/>
              </a:rPr>
              <a:t>The CALIPSO science team at LaRC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https://commons.wikimedia.org/wiki/File:Profiles_from_Australia_and_New_Zealand_with_model_trajectories.jpeg</a:t>
            </a: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59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J:</a:t>
            </a:r>
            <a:r>
              <a:rPr lang="en-US" sz="1200" b="0" i="0" u="none" strike="noStrike" cap="none">
                <a:solidFill>
                  <a:schemeClr val="dk1"/>
                </a:solidFill>
                <a:latin typeface="Calibri"/>
                <a:ea typeface="Calibri"/>
                <a:cs typeface="Calibri"/>
                <a:sym typeface="Calibri"/>
              </a:rPr>
              <a:t>The CALIPSO science team at LaRC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Image Source: https://commons.wikimedia.org/wiki/File:Profiles_from_Australia_and_New_Zealand_with_model_trajectories.jpeg</a:t>
            </a:r>
          </a:p>
        </p:txBody>
      </p:sp>
      <p:sp>
        <p:nvSpPr>
          <p:cNvPr id="131" name="Shape 13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79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K:</a:t>
            </a:r>
            <a:r>
              <a:rPr lang="en-US" sz="1200" b="0" i="0" u="none" strike="noStrike" cap="none" dirty="0">
                <a:solidFill>
                  <a:schemeClr val="dk1"/>
                </a:solidFill>
                <a:latin typeface="Calibri"/>
                <a:ea typeface="Calibri"/>
                <a:cs typeface="Calibri"/>
                <a:sym typeface="Calibri"/>
              </a:rPr>
              <a:t>The Visualization Of CALIPSO (VOCAL) platform was developed in the Summer of 2015 using the Python computer language. This language offered many benefits over IDL, the language the previous visualizer was written, namely its open source nature. VOCAL was designed to perform all tasks the old IDL platform was capable of, as well as adding new functionality. The new functionality focuses on collaboration and sharing between developers and researchers. Because it is written in python, it is much easier for developers to work on improving and updating VOCAL for future needs and uses. Additionally, VOCAL has been designed to integrate </a:t>
            </a:r>
            <a:r>
              <a:rPr lang="en-US" sz="1200" b="0" i="0" u="none" strike="noStrike" cap="none" dirty="0" err="1">
                <a:solidFill>
                  <a:schemeClr val="dk1"/>
                </a:solidFill>
                <a:latin typeface="Calibri"/>
                <a:ea typeface="Calibri"/>
                <a:cs typeface="Calibri"/>
                <a:sym typeface="Calibri"/>
              </a:rPr>
              <a:t>OPeNDAP</a:t>
            </a:r>
            <a:r>
              <a:rPr lang="en-US" sz="1200" b="0" i="0" u="none" strike="noStrike" cap="none" dirty="0">
                <a:solidFill>
                  <a:schemeClr val="dk1"/>
                </a:solidFill>
                <a:latin typeface="Calibri"/>
                <a:ea typeface="Calibri"/>
                <a:cs typeface="Calibri"/>
                <a:sym typeface="Calibri"/>
              </a:rPr>
              <a:t> functionality to allow easier access to the data as well as allow users to share data and results much easier.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https://i.ytimg.com/vi/jcf6Nf4LlbE/maxresdefault.jpg </a:t>
            </a:r>
          </a:p>
        </p:txBody>
      </p:sp>
      <p:sp>
        <p:nvSpPr>
          <p:cNvPr id="141" name="Shape 14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840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K:</a:t>
            </a:r>
            <a:r>
              <a:rPr lang="en-US" sz="1200" b="0" i="0" u="none" strike="noStrike" cap="none" dirty="0">
                <a:solidFill>
                  <a:schemeClr val="dk1"/>
                </a:solidFill>
                <a:latin typeface="Calibri"/>
                <a:ea typeface="Calibri"/>
                <a:cs typeface="Calibri"/>
                <a:sym typeface="Calibri"/>
              </a:rPr>
              <a:t>The major goals of this terms project were to simplify the installation process of VOCAL by creating a stand-alone Windows installer, make shapes easier to work with and load from the appropriate files, and handle errors more robustly.  A secondary goal was to create a Mac OS X stand-alone installer, though this is unfinished as of now and will continue in the next term.</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http://science-edu.larc.nasa.gov/images/spotlight/1-CALIPSO_cropped448W-336H.jpg</a:t>
            </a:r>
          </a:p>
        </p:txBody>
      </p:sp>
      <p:sp>
        <p:nvSpPr>
          <p:cNvPr id="149" name="Shape 14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01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K: For ease of distribution, we have created a stand-alone Windows installer.  With essentially one click, the user can install the software and immediately start looking at the data.  Right now, the software is built to utilize 32-bit compatible Python libraries, so the software is largely backwards-compatible with machines.  Going forward, for each official release of subsequent versions of VOCAL, a new Windows installer will also be released.</a:t>
            </a:r>
          </a:p>
        </p:txBody>
      </p:sp>
      <p:sp>
        <p:nvSpPr>
          <p:cNvPr id="158" name="Shape 1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786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K: Depending on the plot, shapes (user-drawn polygons) can become numerous.  We have improved shape identification that persists into the database.  In the future, we want to let the user establish a nomenclature that can be automatically applied to a set of shapes.</a:t>
            </a:r>
          </a:p>
        </p:txBody>
      </p:sp>
      <p:sp>
        <p:nvSpPr>
          <p:cNvPr id="167" name="Shape 1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645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K: Continuing with our attention to shapes, we wanted to incorporate stricter sanity-checking within the program, preventing the user from loading saved shapes from one HDF file (or particular view of that file) to another view or completely different file.  You can imagine the ambiguity that could easily arise from a loose association between our database of polygons and the satellite data to which they are attributed.</a:t>
            </a:r>
          </a:p>
        </p:txBody>
      </p:sp>
      <p:sp>
        <p:nvSpPr>
          <p:cNvPr id="178" name="Shape 17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949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t="21031" b="15284"/>
          <a:stretch/>
        </p:blipFill>
        <p:spPr>
          <a:xfrm>
            <a:off x="0" y="4604028"/>
            <a:ext cx="9144000" cy="2249372"/>
          </a:xfrm>
          <a:prstGeom prst="rect">
            <a:avLst/>
          </a:prstGeom>
          <a:noFill/>
          <a:ln>
            <a:noFill/>
          </a:ln>
        </p:spPr>
      </p:pic>
      <p:sp>
        <p:nvSpPr>
          <p:cNvPr id="17" name="Shape 17"/>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pic>
        <p:nvPicPr>
          <p:cNvPr id="18" name="Shape 18"/>
          <p:cNvPicPr preferRelativeResize="0"/>
          <p:nvPr/>
        </p:nvPicPr>
        <p:blipFill rotWithShape="1">
          <a:blip r:embed="rId3">
            <a:alphaModFix/>
          </a:blip>
          <a:srcRect/>
          <a:stretch/>
        </p:blipFill>
        <p:spPr>
          <a:xfrm>
            <a:off x="228600" y="1236416"/>
            <a:ext cx="914400" cy="914400"/>
          </a:xfrm>
          <a:prstGeom prst="rect">
            <a:avLst/>
          </a:prstGeom>
          <a:noFill/>
          <a:ln>
            <a:noFill/>
          </a:ln>
        </p:spPr>
      </p:pic>
      <p:cxnSp>
        <p:nvCxnSpPr>
          <p:cNvPr id="19" name="Shape 19"/>
          <p:cNvCxnSpPr/>
          <p:nvPr/>
        </p:nvCxnSpPr>
        <p:spPr>
          <a:xfrm>
            <a:off x="228600" y="3009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0" name="Shape 20"/>
          <p:cNvSpPr txBox="1">
            <a:spLocks noGrp="1"/>
          </p:cNvSpPr>
          <p:nvPr>
            <p:ph type="body" idx="1"/>
          </p:nvPr>
        </p:nvSpPr>
        <p:spPr>
          <a:xfrm>
            <a:off x="228600" y="2146272"/>
            <a:ext cx="8686800" cy="74066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800" b="0" i="1"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21" name="Shape 21"/>
          <p:cNvSpPr txBox="1">
            <a:spLocks noGrp="1"/>
          </p:cNvSpPr>
          <p:nvPr>
            <p:ph type="body" idx="2"/>
          </p:nvPr>
        </p:nvSpPr>
        <p:spPr>
          <a:xfrm>
            <a:off x="1143000" y="1213591"/>
            <a:ext cx="7772400" cy="937225"/>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accent1"/>
              </a:buClr>
              <a:buFont typeface="Arial"/>
              <a:buNone/>
              <a:defRPr sz="48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grpSp>
        <p:nvGrpSpPr>
          <p:cNvPr id="22" name="Shape 22"/>
          <p:cNvGrpSpPr/>
          <p:nvPr/>
        </p:nvGrpSpPr>
        <p:grpSpPr>
          <a:xfrm>
            <a:off x="0" y="-44450"/>
            <a:ext cx="9144000" cy="1077912"/>
            <a:chOff x="0" y="-44450"/>
            <a:chExt cx="9144000" cy="1077912"/>
          </a:xfrm>
        </p:grpSpPr>
        <p:sp>
          <p:nvSpPr>
            <p:cNvPr id="23" name="Shape 23"/>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a:solidFill>
                  <a:schemeClr val="dk1"/>
                </a:solidFill>
                <a:latin typeface="Questrial"/>
                <a:ea typeface="Questrial"/>
                <a:cs typeface="Questrial"/>
                <a:sym typeface="Questrial"/>
              </a:endParaRPr>
            </a:p>
          </p:txBody>
        </p:sp>
        <p:sp>
          <p:nvSpPr>
            <p:cNvPr id="24" name="Shape 24"/>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dirty="0">
                  <a:solidFill>
                    <a:schemeClr val="lt1"/>
                  </a:solidFill>
                  <a:latin typeface="Helvetica Neue"/>
                  <a:ea typeface="Helvetica Neue"/>
                  <a:cs typeface="Helvetica Neue"/>
                  <a:sym typeface="Helvetica Neue"/>
                </a:rPr>
                <a:t>National Aeronautics and Space Administration</a:t>
              </a:r>
            </a:p>
          </p:txBody>
        </p:sp>
        <p:pic>
          <p:nvPicPr>
            <p:cNvPr id="25" name="Shape 25"/>
            <p:cNvPicPr preferRelativeResize="0"/>
            <p:nvPr/>
          </p:nvPicPr>
          <p:blipFill rotWithShape="1">
            <a:blip r:embed="rId4">
              <a:alphaModFix/>
            </a:blip>
            <a:srcRect/>
            <a:stretch/>
          </p:blipFill>
          <p:spPr>
            <a:xfrm>
              <a:off x="8124825" y="-44450"/>
              <a:ext cx="935037" cy="1077912"/>
            </a:xfrm>
            <a:prstGeom prst="rect">
              <a:avLst/>
            </a:prstGeom>
            <a:noFill/>
            <a:ln>
              <a:noFill/>
            </a:ln>
          </p:spPr>
        </p:pic>
      </p:grpSp>
      <p:sp>
        <p:nvSpPr>
          <p:cNvPr id="26" name="Shape 26"/>
          <p:cNvSpPr/>
          <p:nvPr/>
        </p:nvSpPr>
        <p:spPr>
          <a:xfrm>
            <a:off x="0" y="6731000"/>
            <a:ext cx="9144000" cy="1270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6" name="Shape 8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7" name="Shape 87"/>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i="1">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88" name="Shape 88"/>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dirty="0">
                <a:solidFill>
                  <a:srgbClr val="BFBFBF"/>
                </a:solidFill>
                <a:latin typeface="Questrial"/>
                <a:ea typeface="Questrial"/>
                <a:cs typeface="Questrial"/>
                <a:sym typeface="Questrial"/>
              </a:rPr>
              <a:t>Acknowledgements</a:t>
            </a:r>
          </a:p>
        </p:txBody>
      </p:sp>
      <p:sp>
        <p:nvSpPr>
          <p:cNvPr id="89" name="Shape 89"/>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90" name="Shape 90"/>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91" name="Shape 91"/>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92" name="Shape 92"/>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dirty="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93"/>
        <p:cNvGrpSpPr/>
        <p:nvPr/>
      </p:nvGrpSpPr>
      <p:grpSpPr>
        <a:xfrm>
          <a:off x="0" y="0"/>
          <a:ext cx="0" cy="0"/>
          <a:chOff x="0" y="0"/>
          <a:chExt cx="0" cy="0"/>
        </a:xfrm>
      </p:grpSpPr>
      <p:sp>
        <p:nvSpPr>
          <p:cNvPr id="94" name="Shape 9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5" name="Shape 9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96" name="Shape 96"/>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dirty="0">
                <a:solidFill>
                  <a:srgbClr val="BFBFBF"/>
                </a:solidFill>
                <a:latin typeface="Questrial"/>
                <a:ea typeface="Questrial"/>
                <a:cs typeface="Questrial"/>
                <a:sym typeface="Questrial"/>
              </a:rPr>
              <a:t>Acknowledgements</a:t>
            </a:r>
          </a:p>
        </p:txBody>
      </p:sp>
      <p:sp>
        <p:nvSpPr>
          <p:cNvPr id="97" name="Shape 9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8" name="Shape 98"/>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00" name="Shape 100"/>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i="1" dirty="0">
                <a:solidFill>
                  <a:srgbClr val="7F7F7F"/>
                </a:solidFill>
                <a:latin typeface="Century Gothic" panose="020B0502020202020204" pitchFamily="34" charset="0"/>
                <a:ea typeface="Arial"/>
                <a:cs typeface="Arial"/>
                <a:sym typeface="Arial"/>
              </a:rPr>
              <a:t>This material is based upon work supported by NASA through contract NNL11AA00B and cooperative agreement NNX14AB60A.</a:t>
            </a:r>
          </a:p>
        </p:txBody>
      </p:sp>
      <p:sp>
        <p:nvSpPr>
          <p:cNvPr id="101" name="Shape 101"/>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dirty="0">
                <a:solidFill>
                  <a:schemeClr val="dk1"/>
                </a:solidFill>
                <a:latin typeface="Century Gothic" panose="020B0502020202020204" pitchFamily="34" charset="0"/>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27"/>
        <p:cNvGrpSpPr/>
        <p:nvPr/>
      </p:nvGrpSpPr>
      <p:grpSpPr>
        <a:xfrm>
          <a:off x="0" y="0"/>
          <a:ext cx="0" cy="0"/>
          <a:chOff x="0" y="0"/>
          <a:chExt cx="0" cy="0"/>
        </a:xfrm>
      </p:grpSpPr>
      <p:sp>
        <p:nvSpPr>
          <p:cNvPr id="28" name="Shape 2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29" name="Shape 2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0" name="Shape 30"/>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1" name="Shape 31"/>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3" name="Shape 33"/>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4"/>
        <p:cNvGrpSpPr/>
        <p:nvPr/>
      </p:nvGrpSpPr>
      <p:grpSpPr>
        <a:xfrm>
          <a:off x="0" y="0"/>
          <a:ext cx="0" cy="0"/>
          <a:chOff x="0" y="0"/>
          <a:chExt cx="0" cy="0"/>
        </a:xfrm>
      </p:grpSpPr>
      <p:sp>
        <p:nvSpPr>
          <p:cNvPr id="35" name="Shape 3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6" name="Shape 3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37" name="Shape 37"/>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38" name="Shape 38"/>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39" name="Shape 39"/>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0" name="Shape 40"/>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41"/>
        <p:cNvGrpSpPr/>
        <p:nvPr/>
      </p:nvGrpSpPr>
      <p:grpSpPr>
        <a:xfrm>
          <a:off x="0" y="0"/>
          <a:ext cx="0" cy="0"/>
          <a:chOff x="0" y="0"/>
          <a:chExt cx="0" cy="0"/>
        </a:xfrm>
      </p:grpSpPr>
      <p:sp>
        <p:nvSpPr>
          <p:cNvPr id="42" name="Shape 4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3" name="Shape 4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4" name="Shape 4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5" name="Shape 4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6" name="Shape 4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7" name="Shape 4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8"/>
        <p:cNvGrpSpPr/>
        <p:nvPr/>
      </p:nvGrpSpPr>
      <p:grpSpPr>
        <a:xfrm>
          <a:off x="0" y="0"/>
          <a:ext cx="0" cy="0"/>
          <a:chOff x="0" y="0"/>
          <a:chExt cx="0" cy="0"/>
        </a:xfrm>
      </p:grpSpPr>
      <p:sp>
        <p:nvSpPr>
          <p:cNvPr id="49" name="Shape 4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0" name="Shape 5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1" name="Shape 51"/>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accent1"/>
              </a:buClr>
              <a:buFont typeface="Arial"/>
              <a:buNone/>
              <a:defRPr sz="40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55"/>
        <p:cNvGrpSpPr/>
        <p:nvPr/>
      </p:nvGrpSpPr>
      <p:grpSpPr>
        <a:xfrm>
          <a:off x="0" y="0"/>
          <a:ext cx="0" cy="0"/>
          <a:chOff x="0" y="0"/>
          <a:chExt cx="0" cy="0"/>
        </a:xfrm>
      </p:grpSpPr>
      <p:sp>
        <p:nvSpPr>
          <p:cNvPr id="56" name="Shape 5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7" name="Shape 57"/>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58" name="Shape 58"/>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9" name="Shape 59"/>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0" name="Shape 60"/>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1" name="Shape 61"/>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2"/>
        <p:cNvGrpSpPr/>
        <p:nvPr/>
      </p:nvGrpSpPr>
      <p:grpSpPr>
        <a:xfrm>
          <a:off x="0" y="0"/>
          <a:ext cx="0" cy="0"/>
          <a:chOff x="0" y="0"/>
          <a:chExt cx="0" cy="0"/>
        </a:xfrm>
      </p:grpSpPr>
      <p:sp>
        <p:nvSpPr>
          <p:cNvPr id="63" name="Shape 6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4" name="Shape 64"/>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5" name="Shape 65"/>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6" name="Shape 66"/>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60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7" name="Shape 67"/>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BFBFBF"/>
              </a:buClr>
              <a:buFont typeface="Arial"/>
              <a:buNone/>
              <a:defRPr sz="6000" b="1" i="0" u="none" strike="noStrike" cap="none">
                <a:solidFill>
                  <a:srgbClr val="BFBFB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8" name="Shape 68"/>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A5A5A5"/>
              </a:buClr>
              <a:buFont typeface="Arial"/>
              <a:buNone/>
              <a:defRPr sz="1200" b="0" i="0" u="none" strike="noStrike" cap="none">
                <a:solidFill>
                  <a:srgbClr val="A5A5A5"/>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1" name="Shape 71"/>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2" name="Shape 72"/>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6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73" name="Shape 73"/>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accent1"/>
              </a:buClr>
              <a:buFont typeface="Arial"/>
              <a:buNone/>
              <a:defRPr sz="9600" b="1" i="0" u="none" strike="noStrike" cap="none">
                <a:solidFill>
                  <a:schemeClr val="accent1"/>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74"/>
        <p:cNvGrpSpPr/>
        <p:nvPr/>
      </p:nvGrpSpPr>
      <p:grpSpPr>
        <a:xfrm>
          <a:off x="0" y="0"/>
          <a:ext cx="0" cy="0"/>
          <a:chOff x="0" y="0"/>
          <a:chExt cx="0" cy="0"/>
        </a:xfrm>
      </p:grpSpPr>
      <p:sp>
        <p:nvSpPr>
          <p:cNvPr id="75" name="Shape 7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6" name="Shape 7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77" name="Shape 77"/>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marR="0" lvl="0" indent="0" algn="ctr" rtl="0">
              <a:lnSpc>
                <a:spcPct val="90000"/>
              </a:lnSpc>
              <a:spcBef>
                <a:spcPts val="1000"/>
              </a:spcBef>
              <a:buClr>
                <a:srgbClr val="BFBFBF"/>
              </a:buClr>
              <a:buFont typeface="Arial"/>
              <a:buNone/>
              <a:defRPr sz="5400" b="1" i="0" u="none" strike="noStrike" cap="none">
                <a:solidFill>
                  <a:srgbClr val="BFBFBF"/>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9" name="Shape 79"/>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0" name="Shape 80"/>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1" name="Shape 81"/>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accent1"/>
              </a:buClr>
              <a:buFont typeface="Arial"/>
              <a:buNone/>
              <a:defRPr sz="4400" b="1" i="0" u="none" strike="noStrike" cap="none">
                <a:solidFill>
                  <a:schemeClr val="accent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Questrial"/>
              <a:buNone/>
              <a:defRPr sz="4400" b="0" i="0" u="none" strike="noStrike" cap="none">
                <a:solidFill>
                  <a:schemeClr val="dk1"/>
                </a:solidFill>
                <a:latin typeface="Questrial"/>
                <a:ea typeface="Questrial"/>
                <a:cs typeface="Questrial"/>
                <a:sym typeface="Quest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dirty="0"/>
          </a:p>
        </p:txBody>
      </p:sp>
      <p:sp>
        <p:nvSpPr>
          <p:cNvPr id="12" name="Shape 1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A6A3A3"/>
                </a:solidFill>
                <a:latin typeface="Questrial"/>
                <a:ea typeface="Questrial"/>
                <a:cs typeface="Questrial"/>
                <a:sym typeface="Questrial"/>
              </a:defRPr>
            </a:lvl1pPr>
            <a:lvl2pPr marL="457200" marR="0" lvl="1" indent="0" algn="l" rtl="0">
              <a:spcBef>
                <a:spcPts val="0"/>
              </a:spcBef>
              <a:buNone/>
              <a:defRPr sz="1800" b="0" i="0" u="none" strike="noStrike" cap="none">
                <a:solidFill>
                  <a:schemeClr val="dk1"/>
                </a:solidFill>
                <a:latin typeface="Questrial"/>
                <a:ea typeface="Questrial"/>
                <a:cs typeface="Questrial"/>
                <a:sym typeface="Questrial"/>
              </a:defRPr>
            </a:lvl2pPr>
            <a:lvl3pPr marL="914400" marR="0" lvl="2" indent="0" algn="l" rtl="0">
              <a:spcBef>
                <a:spcPts val="0"/>
              </a:spcBef>
              <a:buNone/>
              <a:defRPr sz="1800" b="0" i="0" u="none" strike="noStrike" cap="none">
                <a:solidFill>
                  <a:schemeClr val="dk1"/>
                </a:solidFill>
                <a:latin typeface="Questrial"/>
                <a:ea typeface="Questrial"/>
                <a:cs typeface="Questrial"/>
                <a:sym typeface="Questrial"/>
              </a:defRPr>
            </a:lvl3pPr>
            <a:lvl4pPr marL="1371600" marR="0" lvl="3" indent="0" algn="l" rtl="0">
              <a:spcBef>
                <a:spcPts val="0"/>
              </a:spcBef>
              <a:buNone/>
              <a:defRPr sz="1800" b="0" i="0" u="none" strike="noStrike" cap="none">
                <a:solidFill>
                  <a:schemeClr val="dk1"/>
                </a:solidFill>
                <a:latin typeface="Questrial"/>
                <a:ea typeface="Questrial"/>
                <a:cs typeface="Questrial"/>
                <a:sym typeface="Questrial"/>
              </a:defRPr>
            </a:lvl4pPr>
            <a:lvl5pPr marL="1828800" marR="0" lvl="4" indent="0" algn="l" rtl="0">
              <a:spcBef>
                <a:spcPts val="0"/>
              </a:spcBef>
              <a:buNone/>
              <a:defRPr sz="1800" b="0" i="0" u="none" strike="noStrike" cap="none">
                <a:solidFill>
                  <a:schemeClr val="dk1"/>
                </a:solidFill>
                <a:latin typeface="Questrial"/>
                <a:ea typeface="Questrial"/>
                <a:cs typeface="Questrial"/>
                <a:sym typeface="Questrial"/>
              </a:defRPr>
            </a:lvl5pPr>
            <a:lvl6pPr marL="2286000" marR="0" lvl="5" indent="0" algn="l" rtl="0">
              <a:spcBef>
                <a:spcPts val="0"/>
              </a:spcBef>
              <a:buNone/>
              <a:defRPr sz="1800" b="0" i="0" u="none" strike="noStrike" cap="none">
                <a:solidFill>
                  <a:schemeClr val="dk1"/>
                </a:solidFill>
                <a:latin typeface="Questrial"/>
                <a:ea typeface="Questrial"/>
                <a:cs typeface="Questrial"/>
                <a:sym typeface="Questrial"/>
              </a:defRPr>
            </a:lvl6pPr>
            <a:lvl7pPr marL="2743200" marR="0" lvl="6" indent="0" algn="l" rtl="0">
              <a:spcBef>
                <a:spcPts val="0"/>
              </a:spcBef>
              <a:buNone/>
              <a:defRPr sz="1800" b="0" i="0" u="none" strike="noStrike" cap="none">
                <a:solidFill>
                  <a:schemeClr val="dk1"/>
                </a:solidFill>
                <a:latin typeface="Questrial"/>
                <a:ea typeface="Questrial"/>
                <a:cs typeface="Questrial"/>
                <a:sym typeface="Questrial"/>
              </a:defRPr>
            </a:lvl7pPr>
            <a:lvl8pPr marL="3200400" marR="0" lvl="7" indent="0" algn="l" rtl="0">
              <a:spcBef>
                <a:spcPts val="0"/>
              </a:spcBef>
              <a:buNone/>
              <a:defRPr sz="1800" b="0" i="0" u="none" strike="noStrike" cap="none">
                <a:solidFill>
                  <a:schemeClr val="dk1"/>
                </a:solidFill>
                <a:latin typeface="Questrial"/>
                <a:ea typeface="Questrial"/>
                <a:cs typeface="Questrial"/>
                <a:sym typeface="Questrial"/>
              </a:defRPr>
            </a:lvl8pPr>
            <a:lvl9pPr marL="3657600" marR="0" lvl="8" indent="0" algn="l" rtl="0">
              <a:spcBef>
                <a:spcPts val="0"/>
              </a:spcBef>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A6A3A3"/>
                </a:solidFill>
                <a:latin typeface="Questrial"/>
                <a:ea typeface="Questrial"/>
                <a:cs typeface="Questrial"/>
                <a:sym typeface="Questrial"/>
              </a:rPr>
              <a:t>‹#›</a:t>
            </a:fld>
            <a:endParaRPr lang="en-US" sz="1200" b="0" i="0" u="none" strike="noStrike" cap="none">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2"/>
          </p:nvPr>
        </p:nvSpPr>
        <p:spPr>
          <a:xfrm>
            <a:off x="1143000" y="1213591"/>
            <a:ext cx="7772400" cy="9372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accent1"/>
              </a:buClr>
              <a:buSzPct val="25000"/>
              <a:buFont typeface="Arial"/>
              <a:buNone/>
            </a:pPr>
            <a:r>
              <a:rPr lang="en-US" sz="4800" b="1" i="0" u="none" strike="noStrike" cap="none" dirty="0">
                <a:solidFill>
                  <a:schemeClr val="accent1"/>
                </a:solidFill>
                <a:latin typeface="Century Gothic" panose="020B0502020202020204" pitchFamily="34" charset="0"/>
                <a:sym typeface="Questrial"/>
              </a:rPr>
              <a:t>CALIPSO Cross-Cutting III</a:t>
            </a:r>
          </a:p>
        </p:txBody>
      </p:sp>
      <p:sp>
        <p:nvSpPr>
          <p:cNvPr id="107" name="Shape 107"/>
          <p:cNvSpPr txBox="1">
            <a:spLocks noGrp="1"/>
          </p:cNvSpPr>
          <p:nvPr>
            <p:ph type="body" idx="1"/>
          </p:nvPr>
        </p:nvSpPr>
        <p:spPr>
          <a:xfrm>
            <a:off x="228600" y="2273272"/>
            <a:ext cx="8686800" cy="74066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chemeClr val="dk1"/>
              </a:buClr>
              <a:buSzPct val="25000"/>
              <a:buFont typeface="Arial"/>
              <a:buNone/>
            </a:pPr>
            <a:r>
              <a:rPr lang="en-US" sz="2590" b="0" i="1" u="none" strike="noStrike" cap="none">
                <a:solidFill>
                  <a:schemeClr val="dk1"/>
                </a:solidFill>
                <a:latin typeface="Century Gothic" panose="020B0502020202020204" pitchFamily="34" charset="0"/>
                <a:sym typeface="Questrial"/>
              </a:rPr>
              <a:t>Interacting with CALIPSO Data Through a Graphical User Interface (GUI)</a:t>
            </a:r>
          </a:p>
        </p:txBody>
      </p:sp>
      <p:sp>
        <p:nvSpPr>
          <p:cNvPr id="108" name="Shape 108"/>
          <p:cNvSpPr txBox="1"/>
          <p:nvPr/>
        </p:nvSpPr>
        <p:spPr>
          <a:xfrm>
            <a:off x="2957759" y="3429000"/>
            <a:ext cx="3228479" cy="32296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Kathleen Moore (Project Lead)</a:t>
            </a:r>
          </a:p>
        </p:txBody>
      </p:sp>
      <p:sp>
        <p:nvSpPr>
          <p:cNvPr id="109" name="Shape 109"/>
          <p:cNvSpPr txBox="1"/>
          <p:nvPr/>
        </p:nvSpPr>
        <p:spPr>
          <a:xfrm>
            <a:off x="2447106" y="3803889"/>
            <a:ext cx="4249788" cy="32296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dk1"/>
              </a:buClr>
              <a:buSzPct val="25000"/>
              <a:buFont typeface="Arial"/>
              <a:buNone/>
            </a:pPr>
            <a:r>
              <a:rPr lang="en-US" sz="1600" b="0" i="0" u="none" strike="noStrike" cap="none">
                <a:solidFill>
                  <a:schemeClr val="dk1"/>
                </a:solidFill>
                <a:latin typeface="Century Gothic" panose="020B0502020202020204" pitchFamily="34" charset="0"/>
                <a:ea typeface="Questrial"/>
                <a:cs typeface="Questrial"/>
                <a:sym typeface="Questrial"/>
              </a:rPr>
              <a:t>Jordan Vaa</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body" idx="2"/>
          </p:nvPr>
        </p:nvSpPr>
        <p:spPr>
          <a:xfrm>
            <a:off x="4748353" y="274318"/>
            <a:ext cx="3512068" cy="724988"/>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Error-logging</a:t>
            </a:r>
          </a:p>
        </p:txBody>
      </p:sp>
      <p:grpSp>
        <p:nvGrpSpPr>
          <p:cNvPr id="190" name="Shape 190"/>
          <p:cNvGrpSpPr/>
          <p:nvPr/>
        </p:nvGrpSpPr>
        <p:grpSpPr>
          <a:xfrm>
            <a:off x="-78377" y="0"/>
            <a:ext cx="9222376" cy="6844937"/>
            <a:chOff x="-78377" y="0"/>
            <a:chExt cx="9222376" cy="6844937"/>
          </a:xfrm>
        </p:grpSpPr>
        <p:sp>
          <p:nvSpPr>
            <p:cNvPr id="191" name="Shape 191"/>
            <p:cNvSpPr txBox="1"/>
            <p:nvPr/>
          </p:nvSpPr>
          <p:spPr>
            <a:xfrm>
              <a:off x="4911639" y="1653847"/>
              <a:ext cx="4232359" cy="1099627"/>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Catching exceptions: </a:t>
              </a:r>
              <a:br>
                <a:rPr lang="en-US" sz="2400" b="1" i="0" u="none" strike="noStrike" cap="none" dirty="0">
                  <a:solidFill>
                    <a:schemeClr val="accent1"/>
                  </a:solidFill>
                  <a:latin typeface="Century Gothic" panose="020B0502020202020204" pitchFamily="34" charset="0"/>
                  <a:ea typeface="Questrial"/>
                  <a:cs typeface="Questrial"/>
                  <a:sym typeface="Questrial"/>
                </a:rPr>
              </a:br>
              <a:r>
                <a:rPr lang="en-US" sz="2400" b="0" i="0" u="none" strike="noStrike" cap="none" dirty="0">
                  <a:solidFill>
                    <a:schemeClr val="dk1"/>
                  </a:solidFill>
                  <a:latin typeface="Century Gothic" panose="020B0502020202020204" pitchFamily="34" charset="0"/>
                  <a:ea typeface="Questrial"/>
                  <a:cs typeface="Questrial"/>
                  <a:sym typeface="Questrial"/>
                </a:rPr>
                <a:t>More thorough handling of errors</a:t>
              </a:r>
              <a:br>
                <a:rPr lang="en-US" sz="2400" b="0" i="0" u="none" strike="noStrike" cap="none" dirty="0">
                  <a:solidFill>
                    <a:schemeClr val="dk1"/>
                  </a:solidFill>
                  <a:latin typeface="Century Gothic" panose="020B0502020202020204" pitchFamily="34" charset="0"/>
                  <a:ea typeface="Questrial"/>
                  <a:cs typeface="Questrial"/>
                  <a:sym typeface="Questrial"/>
                </a:rPr>
              </a:br>
              <a:endParaRPr lang="en-US" sz="2400" b="0" i="0" u="none" strike="noStrike" cap="none" dirty="0">
                <a:solidFill>
                  <a:schemeClr val="dk1"/>
                </a:solidFill>
                <a:latin typeface="Century Gothic" panose="020B0502020202020204" pitchFamily="34" charset="0"/>
                <a:ea typeface="Questrial"/>
                <a:cs typeface="Questrial"/>
                <a:sym typeface="Questrial"/>
              </a:endParaRPr>
            </a:p>
          </p:txBody>
        </p:sp>
        <p:pic>
          <p:nvPicPr>
            <p:cNvPr id="192" name="Shape 192"/>
            <p:cNvPicPr preferRelativeResize="0"/>
            <p:nvPr/>
          </p:nvPicPr>
          <p:blipFill rotWithShape="1">
            <a:blip r:embed="rId3">
              <a:alphaModFix/>
            </a:blip>
            <a:srcRect l="8606" r="70682" b="13363"/>
            <a:stretch/>
          </p:blipFill>
          <p:spPr>
            <a:xfrm>
              <a:off x="-78377" y="0"/>
              <a:ext cx="4493623" cy="6844937"/>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body" idx="2"/>
          </p:nvPr>
        </p:nvSpPr>
        <p:spPr>
          <a:xfrm>
            <a:off x="4748353" y="274318"/>
            <a:ext cx="3512068" cy="724988"/>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Error-logging</a:t>
            </a:r>
          </a:p>
        </p:txBody>
      </p:sp>
      <p:sp>
        <p:nvSpPr>
          <p:cNvPr id="199" name="Shape 199"/>
          <p:cNvSpPr txBox="1"/>
          <p:nvPr/>
        </p:nvSpPr>
        <p:spPr>
          <a:xfrm>
            <a:off x="4911639" y="2858199"/>
            <a:ext cx="3934409" cy="109962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Sending to log file: </a:t>
            </a:r>
            <a:br>
              <a:rPr lang="en-US" sz="2400" b="1" i="0" u="none" strike="noStrike" cap="none" dirty="0">
                <a:solidFill>
                  <a:schemeClr val="accent1"/>
                </a:solidFill>
                <a:latin typeface="Century Gothic" panose="020B0502020202020204" pitchFamily="34" charset="0"/>
                <a:ea typeface="Questrial"/>
                <a:cs typeface="Questrial"/>
                <a:sym typeface="Questrial"/>
              </a:rPr>
            </a:br>
            <a:r>
              <a:rPr lang="en-US" sz="2400" b="0" i="0" u="none" strike="noStrike" cap="none" dirty="0">
                <a:solidFill>
                  <a:schemeClr val="dk1"/>
                </a:solidFill>
                <a:latin typeface="Century Gothic" panose="020B0502020202020204" pitchFamily="34" charset="0"/>
                <a:ea typeface="Questrial"/>
                <a:cs typeface="Questrial"/>
                <a:sym typeface="Questrial"/>
              </a:rPr>
              <a:t>Reproducing, tracing, repairing</a:t>
            </a:r>
            <a:br>
              <a:rPr lang="en-US" sz="2400" b="0" i="0" u="none" strike="noStrike" cap="none" dirty="0">
                <a:solidFill>
                  <a:schemeClr val="dk1"/>
                </a:solidFill>
                <a:latin typeface="Century Gothic" panose="020B0502020202020204" pitchFamily="34" charset="0"/>
                <a:ea typeface="Questrial"/>
                <a:cs typeface="Questrial"/>
                <a:sym typeface="Questrial"/>
              </a:rPr>
            </a:br>
            <a:endParaRPr lang="en-US" sz="2400" b="0" i="0" u="none" strike="noStrike" cap="none" dirty="0">
              <a:solidFill>
                <a:schemeClr val="dk1"/>
              </a:solidFill>
              <a:latin typeface="Century Gothic" panose="020B0502020202020204" pitchFamily="34" charset="0"/>
              <a:ea typeface="Questrial"/>
              <a:cs typeface="Questrial"/>
              <a:sym typeface="Questrial"/>
            </a:endParaRPr>
          </a:p>
        </p:txBody>
      </p:sp>
      <p:pic>
        <p:nvPicPr>
          <p:cNvPr id="200" name="Shape 200"/>
          <p:cNvPicPr preferRelativeResize="0"/>
          <p:nvPr/>
        </p:nvPicPr>
        <p:blipFill rotWithShape="1">
          <a:blip r:embed="rId3">
            <a:alphaModFix/>
          </a:blip>
          <a:srcRect l="24459" t="17802" r="47464" b="13171"/>
          <a:stretch/>
        </p:blipFill>
        <p:spPr>
          <a:xfrm>
            <a:off x="-616225" y="-577995"/>
            <a:ext cx="5362713" cy="7416117"/>
          </a:xfrm>
          <a:prstGeom prst="rect">
            <a:avLst/>
          </a:prstGeom>
          <a:noFill/>
          <a:ln>
            <a:noFill/>
          </a:ln>
        </p:spPr>
      </p:pic>
      <p:sp>
        <p:nvSpPr>
          <p:cNvPr id="201" name="Shape 201"/>
          <p:cNvSpPr txBox="1"/>
          <p:nvPr/>
        </p:nvSpPr>
        <p:spPr>
          <a:xfrm>
            <a:off x="4911639" y="1653847"/>
            <a:ext cx="4232359" cy="109962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Catching exceptions: </a:t>
            </a:r>
            <a:br>
              <a:rPr lang="en-US" sz="2400" b="1" i="0" u="none" strike="noStrike" cap="none" dirty="0">
                <a:solidFill>
                  <a:schemeClr val="accent1"/>
                </a:solidFill>
                <a:latin typeface="Century Gothic" panose="020B0502020202020204" pitchFamily="34" charset="0"/>
                <a:ea typeface="Questrial"/>
                <a:cs typeface="Questrial"/>
                <a:sym typeface="Questrial"/>
              </a:rPr>
            </a:br>
            <a:r>
              <a:rPr lang="en-US" sz="2400" b="0" i="0" u="none" strike="noStrike" cap="none" dirty="0">
                <a:solidFill>
                  <a:schemeClr val="dk1"/>
                </a:solidFill>
                <a:latin typeface="Century Gothic" panose="020B0502020202020204" pitchFamily="34" charset="0"/>
                <a:ea typeface="Questrial"/>
                <a:cs typeface="Questrial"/>
                <a:sym typeface="Questrial"/>
              </a:rPr>
              <a:t>More thorough handling of errors</a:t>
            </a:r>
            <a:br>
              <a:rPr lang="en-US" sz="2400" b="0" i="0" u="none" strike="noStrike" cap="none" dirty="0">
                <a:solidFill>
                  <a:schemeClr val="dk1"/>
                </a:solidFill>
                <a:latin typeface="Century Gothic" panose="020B0502020202020204" pitchFamily="34" charset="0"/>
                <a:ea typeface="Questrial"/>
                <a:cs typeface="Questrial"/>
                <a:sym typeface="Questrial"/>
              </a:rPr>
            </a:br>
            <a:endParaRPr lang="en-US" sz="2400" b="0" i="0" u="none" strike="noStrike" cap="none" dirty="0">
              <a:solidFill>
                <a:schemeClr val="dk1"/>
              </a:solidFill>
              <a:latin typeface="Century Gothic" panose="020B0502020202020204" pitchFamily="34" charset="0"/>
              <a:ea typeface="Questrial"/>
              <a:cs typeface="Questrial"/>
              <a:sym typeface="Questrial"/>
            </a:endParaRPr>
          </a:p>
        </p:txBody>
      </p:sp>
      <p:sp>
        <p:nvSpPr>
          <p:cNvPr id="202" name="Shape 202"/>
          <p:cNvSpPr txBox="1">
            <a:spLocks noGrp="1"/>
          </p:cNvSpPr>
          <p:nvPr>
            <p:ph type="body" idx="2"/>
          </p:nvPr>
        </p:nvSpPr>
        <p:spPr>
          <a:xfrm>
            <a:off x="2126975" y="4929807"/>
            <a:ext cx="4909929" cy="93427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800" b="1" i="0" u="none" strike="noStrike" cap="none" dirty="0">
                <a:solidFill>
                  <a:schemeClr val="accent1"/>
                </a:solidFill>
                <a:latin typeface="Century Gothic" panose="020B0502020202020204" pitchFamily="34" charset="0"/>
                <a:sym typeface="Questrial"/>
              </a:rPr>
              <a:t>Improvements</a:t>
            </a:r>
            <a:r>
              <a:rPr lang="en-US" sz="4000" b="1" i="0" u="none" strike="noStrike" cap="none" dirty="0">
                <a:solidFill>
                  <a:schemeClr val="accent1"/>
                </a:solidFill>
                <a:latin typeface="Century Gothic" panose="020B0502020202020204" pitchFamily="34" charset="0"/>
                <a:sym typeface="Questrial"/>
              </a:rPr>
              <a:t>!</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body" idx="2"/>
          </p:nvPr>
        </p:nvSpPr>
        <p:spPr>
          <a:xfrm>
            <a:off x="3272600" y="629877"/>
            <a:ext cx="2414944" cy="70771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Lifecycle</a:t>
            </a:r>
          </a:p>
        </p:txBody>
      </p:sp>
      <p:sp>
        <p:nvSpPr>
          <p:cNvPr id="209" name="Shape 209"/>
          <p:cNvSpPr/>
          <p:nvPr/>
        </p:nvSpPr>
        <p:spPr>
          <a:xfrm>
            <a:off x="4068878" y="2507680"/>
            <a:ext cx="822960" cy="822960"/>
          </a:xfrm>
          <a:prstGeom prst="downArrow">
            <a:avLst>
              <a:gd name="adj1" fmla="val 50000"/>
              <a:gd name="adj2" fmla="val 50000"/>
            </a:avLst>
          </a:prstGeom>
          <a:gradFill>
            <a:gsLst>
              <a:gs pos="0">
                <a:srgbClr val="585454"/>
              </a:gs>
              <a:gs pos="100000">
                <a:srgbClr val="C8C5C5"/>
              </a:gs>
            </a:gsLst>
            <a:lin ang="5400000" scaled="0"/>
          </a:gradFill>
          <a:ln>
            <a:noFill/>
          </a:ln>
        </p:spPr>
        <p:txBody>
          <a:bodyPr lIns="91425" tIns="91425" rIns="91425" bIns="91425" anchor="ctr" anchorCtr="0">
            <a:noAutofit/>
          </a:bodyPr>
          <a:lstStyle/>
          <a:p>
            <a:pPr lvl="0">
              <a:spcBef>
                <a:spcPts val="0"/>
              </a:spcBef>
              <a:buNone/>
            </a:pPr>
            <a:endParaRPr/>
          </a:p>
        </p:txBody>
      </p:sp>
      <p:sp>
        <p:nvSpPr>
          <p:cNvPr id="210" name="Shape 210"/>
          <p:cNvSpPr/>
          <p:nvPr/>
        </p:nvSpPr>
        <p:spPr>
          <a:xfrm rot="2693490">
            <a:off x="2986123" y="4304411"/>
            <a:ext cx="822959" cy="822959"/>
          </a:xfrm>
          <a:prstGeom prst="downArrow">
            <a:avLst>
              <a:gd name="adj1" fmla="val 50000"/>
              <a:gd name="adj2" fmla="val 50000"/>
            </a:avLst>
          </a:prstGeom>
          <a:gradFill>
            <a:gsLst>
              <a:gs pos="0">
                <a:srgbClr val="585454"/>
              </a:gs>
              <a:gs pos="100000">
                <a:srgbClr val="C8C5C5"/>
              </a:gs>
            </a:gsLst>
            <a:lin ang="5400000" scaled="0"/>
          </a:gradFill>
          <a:ln>
            <a:noFill/>
          </a:ln>
        </p:spPr>
        <p:txBody>
          <a:bodyPr lIns="91425" tIns="91425" rIns="91425" bIns="91425" anchor="ctr" anchorCtr="0">
            <a:noAutofit/>
          </a:bodyPr>
          <a:lstStyle/>
          <a:p>
            <a:pPr lvl="0">
              <a:spcBef>
                <a:spcPts val="0"/>
              </a:spcBef>
              <a:buNone/>
            </a:pPr>
            <a:endParaRPr/>
          </a:p>
        </p:txBody>
      </p:sp>
      <p:grpSp>
        <p:nvGrpSpPr>
          <p:cNvPr id="211" name="Shape 211"/>
          <p:cNvGrpSpPr/>
          <p:nvPr/>
        </p:nvGrpSpPr>
        <p:grpSpPr>
          <a:xfrm>
            <a:off x="3031845" y="1616468"/>
            <a:ext cx="2836821" cy="822960"/>
            <a:chOff x="664695" y="1024812"/>
            <a:chExt cx="2836821" cy="822960"/>
          </a:xfrm>
        </p:grpSpPr>
        <p:sp>
          <p:nvSpPr>
            <p:cNvPr id="212" name="Shape 212"/>
            <p:cNvSpPr/>
            <p:nvPr/>
          </p:nvSpPr>
          <p:spPr>
            <a:xfrm>
              <a:off x="664695" y="1024812"/>
              <a:ext cx="2836821" cy="822960"/>
            </a:xfrm>
            <a:prstGeom prst="roundRect">
              <a:avLst>
                <a:gd name="adj" fmla="val 16667"/>
              </a:avLst>
            </a:prstGeom>
            <a:gradFill>
              <a:gsLst>
                <a:gs pos="0">
                  <a:srgbClr val="EC8760"/>
                </a:gs>
                <a:gs pos="50000">
                  <a:srgbClr val="F1733B"/>
                </a:gs>
                <a:gs pos="100000">
                  <a:srgbClr val="DD632B"/>
                </a:gs>
              </a:gsLst>
              <a:lin ang="5400000" scaled="0"/>
            </a:gradFill>
            <a:ln w="9525" cap="flat" cmpd="sng">
              <a:solidFill>
                <a:schemeClr val="accen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sp>
          <p:nvSpPr>
            <p:cNvPr id="213" name="Shape 213"/>
            <p:cNvSpPr txBox="1"/>
            <p:nvPr/>
          </p:nvSpPr>
          <p:spPr>
            <a:xfrm>
              <a:off x="955498" y="1248574"/>
              <a:ext cx="2255212"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solidFill>
                    <a:srgbClr val="333333"/>
                  </a:solidFill>
                  <a:latin typeface="Century Gothic" panose="020B0502020202020204" pitchFamily="34" charset="0"/>
                  <a:ea typeface="Questrial"/>
                  <a:cs typeface="Questrial"/>
                  <a:sym typeface="Questrial"/>
                </a:rPr>
                <a:t>Finalize installation</a:t>
              </a:r>
            </a:p>
          </p:txBody>
        </p:sp>
      </p:grpSp>
      <p:grpSp>
        <p:nvGrpSpPr>
          <p:cNvPr id="214" name="Shape 214"/>
          <p:cNvGrpSpPr/>
          <p:nvPr/>
        </p:nvGrpSpPr>
        <p:grpSpPr>
          <a:xfrm>
            <a:off x="3061663" y="3396774"/>
            <a:ext cx="2836821" cy="822960"/>
            <a:chOff x="698399" y="3017519"/>
            <a:chExt cx="2836821" cy="822960"/>
          </a:xfrm>
        </p:grpSpPr>
        <p:sp>
          <p:nvSpPr>
            <p:cNvPr id="215" name="Shape 215"/>
            <p:cNvSpPr/>
            <p:nvPr/>
          </p:nvSpPr>
          <p:spPr>
            <a:xfrm>
              <a:off x="698399" y="3017519"/>
              <a:ext cx="2836821" cy="822960"/>
            </a:xfrm>
            <a:prstGeom prst="roundRect">
              <a:avLst>
                <a:gd name="adj" fmla="val 16667"/>
              </a:avLst>
            </a:prstGeom>
            <a:gradFill>
              <a:gsLst>
                <a:gs pos="0">
                  <a:srgbClr val="EC8760"/>
                </a:gs>
                <a:gs pos="50000">
                  <a:srgbClr val="F1733B"/>
                </a:gs>
                <a:gs pos="100000">
                  <a:srgbClr val="DD632B"/>
                </a:gs>
              </a:gsLst>
              <a:lin ang="5400000" scaled="0"/>
            </a:gradFill>
            <a:ln w="9525" cap="flat" cmpd="sng">
              <a:solidFill>
                <a:schemeClr val="accen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sp>
          <p:nvSpPr>
            <p:cNvPr id="216" name="Shape 216"/>
            <p:cNvSpPr txBox="1"/>
            <p:nvPr/>
          </p:nvSpPr>
          <p:spPr>
            <a:xfrm>
              <a:off x="1007265" y="3244333"/>
              <a:ext cx="219237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a:solidFill>
                    <a:srgbClr val="333333"/>
                  </a:solidFill>
                  <a:latin typeface="Century Gothic" panose="020B0502020202020204" pitchFamily="34" charset="0"/>
                  <a:ea typeface="Questrial"/>
                  <a:cs typeface="Questrial"/>
                  <a:sym typeface="Questrial"/>
                </a:rPr>
                <a:t>Deploy to partner</a:t>
              </a:r>
            </a:p>
          </p:txBody>
        </p:sp>
      </p:grpSp>
      <p:grpSp>
        <p:nvGrpSpPr>
          <p:cNvPr id="217" name="Shape 217"/>
          <p:cNvGrpSpPr/>
          <p:nvPr/>
        </p:nvGrpSpPr>
        <p:grpSpPr>
          <a:xfrm>
            <a:off x="4953306" y="5094601"/>
            <a:ext cx="1735286" cy="836669"/>
            <a:chOff x="2582658" y="5078387"/>
            <a:chExt cx="1735286" cy="1533627"/>
          </a:xfrm>
        </p:grpSpPr>
        <p:sp>
          <p:nvSpPr>
            <p:cNvPr id="218" name="Shape 218"/>
            <p:cNvSpPr/>
            <p:nvPr/>
          </p:nvSpPr>
          <p:spPr>
            <a:xfrm>
              <a:off x="2582658" y="5078387"/>
              <a:ext cx="1735286" cy="1533627"/>
            </a:xfrm>
            <a:prstGeom prst="roundRect">
              <a:avLst>
                <a:gd name="adj" fmla="val 16667"/>
              </a:avLst>
            </a:prstGeom>
            <a:gradFill>
              <a:gsLst>
                <a:gs pos="0">
                  <a:srgbClr val="EC8760"/>
                </a:gs>
                <a:gs pos="50000">
                  <a:srgbClr val="F1733B"/>
                </a:gs>
                <a:gs pos="100000">
                  <a:srgbClr val="DD632B"/>
                </a:gs>
              </a:gsLst>
              <a:lin ang="5400000" scaled="0"/>
            </a:gradFill>
            <a:ln w="9525" cap="flat" cmpd="sng">
              <a:solidFill>
                <a:schemeClr val="accen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sp>
          <p:nvSpPr>
            <p:cNvPr id="219" name="Shape 219"/>
            <p:cNvSpPr txBox="1"/>
            <p:nvPr/>
          </p:nvSpPr>
          <p:spPr>
            <a:xfrm>
              <a:off x="2601541" y="5275960"/>
              <a:ext cx="1697516"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rgbClr val="333333"/>
                  </a:solidFill>
                  <a:latin typeface="Century Gothic" panose="020B0502020202020204" pitchFamily="34" charset="0"/>
                  <a:ea typeface="Questrial"/>
                  <a:cs typeface="Questrial"/>
                  <a:sym typeface="Questrial"/>
                </a:rPr>
                <a:t>Functionality</a:t>
              </a:r>
            </a:p>
            <a:p>
              <a:pPr marL="0" marR="0" lvl="0" indent="0" algn="ctr" rtl="0">
                <a:spcBef>
                  <a:spcPts val="0"/>
                </a:spcBef>
                <a:buSzPct val="25000"/>
                <a:buNone/>
              </a:pPr>
              <a:r>
                <a:rPr lang="en-US" sz="1800" dirty="0">
                  <a:solidFill>
                    <a:srgbClr val="333333"/>
                  </a:solidFill>
                  <a:latin typeface="Century Gothic" panose="020B0502020202020204" pitchFamily="34" charset="0"/>
                  <a:ea typeface="Questrial"/>
                  <a:cs typeface="Questrial"/>
                  <a:sym typeface="Questrial"/>
                </a:rPr>
                <a:t>creation</a:t>
              </a:r>
            </a:p>
          </p:txBody>
        </p:sp>
      </p:grpSp>
      <p:sp>
        <p:nvSpPr>
          <p:cNvPr id="220" name="Shape 220"/>
          <p:cNvSpPr/>
          <p:nvPr/>
        </p:nvSpPr>
        <p:spPr>
          <a:xfrm>
            <a:off x="4122178" y="5090803"/>
            <a:ext cx="738945" cy="430951"/>
          </a:xfrm>
          <a:prstGeom prst="rightArrow">
            <a:avLst>
              <a:gd name="adj1" fmla="val 50000"/>
              <a:gd name="adj2" fmla="val 50000"/>
            </a:avLst>
          </a:prstGeom>
          <a:gradFill>
            <a:gsLst>
              <a:gs pos="0">
                <a:srgbClr val="EC8760"/>
              </a:gs>
              <a:gs pos="50000">
                <a:srgbClr val="F1733B"/>
              </a:gs>
              <a:gs pos="100000">
                <a:srgbClr val="DD632B"/>
              </a:gs>
            </a:gsLst>
            <a:lin ang="5400000" scaled="0"/>
          </a:gradFill>
          <a:ln w="9525" cap="flat" cmpd="sng">
            <a:solidFill>
              <a:schemeClr val="accen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1" name="Shape 221"/>
          <p:cNvSpPr/>
          <p:nvPr/>
        </p:nvSpPr>
        <p:spPr>
          <a:xfrm rot="-2674272">
            <a:off x="5166382" y="4314225"/>
            <a:ext cx="822959" cy="822959"/>
          </a:xfrm>
          <a:prstGeom prst="downArrow">
            <a:avLst>
              <a:gd name="adj1" fmla="val 50000"/>
              <a:gd name="adj2" fmla="val 50000"/>
            </a:avLst>
          </a:prstGeom>
          <a:gradFill>
            <a:gsLst>
              <a:gs pos="0">
                <a:srgbClr val="585454"/>
              </a:gs>
              <a:gs pos="100000">
                <a:srgbClr val="ACA8A8"/>
              </a:gs>
            </a:gsLst>
            <a:lin ang="5400000" scaled="0"/>
          </a:gradFill>
          <a:ln>
            <a:noFill/>
          </a:ln>
        </p:spPr>
        <p:txBody>
          <a:bodyPr lIns="91425" tIns="91425" rIns="91425" bIns="91425" anchor="ctr" anchorCtr="0">
            <a:noAutofit/>
          </a:bodyPr>
          <a:lstStyle/>
          <a:p>
            <a:pPr lvl="0">
              <a:spcBef>
                <a:spcPts val="0"/>
              </a:spcBef>
              <a:buNone/>
            </a:pPr>
            <a:endParaRPr/>
          </a:p>
        </p:txBody>
      </p:sp>
      <p:grpSp>
        <p:nvGrpSpPr>
          <p:cNvPr id="222" name="Shape 222"/>
          <p:cNvGrpSpPr/>
          <p:nvPr/>
        </p:nvGrpSpPr>
        <p:grpSpPr>
          <a:xfrm>
            <a:off x="2298351" y="5090804"/>
            <a:ext cx="1735286" cy="836669"/>
            <a:chOff x="2582658" y="5078387"/>
            <a:chExt cx="1735286" cy="1533627"/>
          </a:xfrm>
        </p:grpSpPr>
        <p:sp>
          <p:nvSpPr>
            <p:cNvPr id="223" name="Shape 223"/>
            <p:cNvSpPr/>
            <p:nvPr/>
          </p:nvSpPr>
          <p:spPr>
            <a:xfrm>
              <a:off x="2582658" y="5078387"/>
              <a:ext cx="1735286" cy="1533627"/>
            </a:xfrm>
            <a:prstGeom prst="roundRect">
              <a:avLst>
                <a:gd name="adj" fmla="val 16667"/>
              </a:avLst>
            </a:prstGeom>
            <a:gradFill>
              <a:gsLst>
                <a:gs pos="0">
                  <a:srgbClr val="EC8760"/>
                </a:gs>
                <a:gs pos="50000">
                  <a:srgbClr val="F1733B"/>
                </a:gs>
                <a:gs pos="100000">
                  <a:srgbClr val="DD632B"/>
                </a:gs>
              </a:gsLst>
              <a:lin ang="5400000" scaled="0"/>
            </a:gradFill>
            <a:ln w="9525" cap="flat" cmpd="sng">
              <a:solidFill>
                <a:schemeClr val="accen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latin typeface="Century Gothic" panose="020B0502020202020204" pitchFamily="34" charset="0"/>
              </a:endParaRPr>
            </a:p>
          </p:txBody>
        </p:sp>
        <p:sp>
          <p:nvSpPr>
            <p:cNvPr id="224" name="Shape 224"/>
            <p:cNvSpPr txBox="1"/>
            <p:nvPr/>
          </p:nvSpPr>
          <p:spPr>
            <a:xfrm>
              <a:off x="2601541" y="5275960"/>
              <a:ext cx="1697516" cy="118473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dirty="0">
                  <a:solidFill>
                    <a:srgbClr val="333333"/>
                  </a:solidFill>
                  <a:latin typeface="Century Gothic" panose="020B0502020202020204" pitchFamily="34" charset="0"/>
                  <a:ea typeface="Questrial"/>
                  <a:cs typeface="Questrial"/>
                  <a:sym typeface="Questrial"/>
                </a:rPr>
                <a:t>Feedback collection</a:t>
              </a:r>
            </a:p>
          </p:txBody>
        </p:sp>
      </p:grpSp>
      <p:sp>
        <p:nvSpPr>
          <p:cNvPr id="225" name="Shape 225"/>
          <p:cNvSpPr/>
          <p:nvPr/>
        </p:nvSpPr>
        <p:spPr>
          <a:xfrm rot="10800000">
            <a:off x="4080782" y="5485197"/>
            <a:ext cx="738945" cy="430951"/>
          </a:xfrm>
          <a:prstGeom prst="rightArrow">
            <a:avLst>
              <a:gd name="adj1" fmla="val 50000"/>
              <a:gd name="adj2" fmla="val 50000"/>
            </a:avLst>
          </a:prstGeom>
          <a:gradFill>
            <a:gsLst>
              <a:gs pos="0">
                <a:srgbClr val="EC8760"/>
              </a:gs>
              <a:gs pos="50000">
                <a:srgbClr val="F1733B"/>
              </a:gs>
              <a:gs pos="100000">
                <a:srgbClr val="DD632B"/>
              </a:gs>
            </a:gsLst>
            <a:lin ang="5400000" scaled="0"/>
          </a:gradFill>
          <a:ln w="9525" cap="flat" cmpd="sng">
            <a:solidFill>
              <a:schemeClr val="accen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6" name="Shape 226"/>
          <p:cNvSpPr/>
          <p:nvPr/>
        </p:nvSpPr>
        <p:spPr>
          <a:xfrm>
            <a:off x="6202417" y="1616467"/>
            <a:ext cx="353369" cy="2603266"/>
          </a:xfrm>
          <a:prstGeom prst="rightBrace">
            <a:avLst>
              <a:gd name="adj1" fmla="val 51602"/>
              <a:gd name="adj2" fmla="val 50000"/>
            </a:avLst>
          </a:prstGeom>
          <a:solidFill>
            <a:schemeClr val="lt1"/>
          </a:solidFill>
          <a:ln w="38100" cap="flat" cmpd="sng">
            <a:solidFill>
              <a:srgbClr val="B3157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Questrial"/>
              <a:ea typeface="Questrial"/>
              <a:cs typeface="Questrial"/>
              <a:sym typeface="Questrial"/>
            </a:endParaRPr>
          </a:p>
        </p:txBody>
      </p:sp>
      <p:sp>
        <p:nvSpPr>
          <p:cNvPr id="227" name="Shape 227"/>
          <p:cNvSpPr/>
          <p:nvPr/>
        </p:nvSpPr>
        <p:spPr>
          <a:xfrm>
            <a:off x="6562246" y="1842593"/>
            <a:ext cx="1653678" cy="987935"/>
          </a:xfrm>
          <a:prstGeom prst="wedgeEllipseCallout">
            <a:avLst>
              <a:gd name="adj1" fmla="val -20833"/>
              <a:gd name="adj2" fmla="val 62500"/>
            </a:avLst>
          </a:prstGeom>
          <a:solidFill>
            <a:srgbClr val="B31573"/>
          </a:solidFill>
          <a:ln w="12700" cap="flat" cmpd="sng">
            <a:solidFill>
              <a:srgbClr val="B3157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28" name="Shape 228"/>
          <p:cNvSpPr txBox="1"/>
          <p:nvPr/>
        </p:nvSpPr>
        <p:spPr>
          <a:xfrm>
            <a:off x="6715868" y="2074950"/>
            <a:ext cx="1346432"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dirty="0">
                <a:solidFill>
                  <a:srgbClr val="FFFFFF"/>
                </a:solidFill>
                <a:latin typeface="Century Gothic" panose="020B0502020202020204" pitchFamily="34" charset="0"/>
                <a:ea typeface="Questrial"/>
                <a:cs typeface="Questrial"/>
                <a:sym typeface="Questrial"/>
              </a:rPr>
              <a:t>Done!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5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28"/>
                                        </p:tgtEl>
                                        <p:attrNameLst>
                                          <p:attrName>style.visibility</p:attrName>
                                        </p:attrNameLst>
                                      </p:cBhvr>
                                      <p:to>
                                        <p:strVal val="visible"/>
                                      </p:to>
                                    </p:set>
                                    <p:animEffect transition="in" filter="fade">
                                      <p:cBhvr>
                                        <p:cTn id="10" dur="500"/>
                                        <p:tgtEl>
                                          <p:spTgt spid="228"/>
                                        </p:tgtEl>
                                      </p:cBhvr>
                                    </p:animEffect>
                                  </p:childTnLst>
                                </p:cTn>
                              </p:par>
                              <p:par>
                                <p:cTn id="11" presetID="10"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fade">
                                      <p:cBhvr>
                                        <p:cTn id="13"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body" idx="2"/>
          </p:nvPr>
        </p:nvSpPr>
        <p:spPr>
          <a:xfrm>
            <a:off x="2891600" y="629877"/>
            <a:ext cx="3321837" cy="70771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Century Gothic" panose="020B0502020202020204" pitchFamily="34" charset="0"/>
                <a:sym typeface="Questrial"/>
              </a:rPr>
              <a:t>Future Work</a:t>
            </a:r>
          </a:p>
        </p:txBody>
      </p:sp>
      <p:pic>
        <p:nvPicPr>
          <p:cNvPr id="235" name="Shape 235"/>
          <p:cNvPicPr preferRelativeResize="0"/>
          <p:nvPr/>
        </p:nvPicPr>
        <p:blipFill rotWithShape="1">
          <a:blip r:embed="rId3">
            <a:alphaModFix/>
          </a:blip>
          <a:srcRect l="3990" t="10499" r="7511" b="13845"/>
          <a:stretch/>
        </p:blipFill>
        <p:spPr>
          <a:xfrm>
            <a:off x="0" y="2340983"/>
            <a:ext cx="9135847" cy="4393303"/>
          </a:xfrm>
          <a:prstGeom prst="rect">
            <a:avLst/>
          </a:prstGeom>
          <a:noFill/>
          <a:ln>
            <a:noFill/>
          </a:ln>
        </p:spPr>
      </p:pic>
      <p:sp>
        <p:nvSpPr>
          <p:cNvPr id="236" name="Shape 236"/>
          <p:cNvSpPr txBox="1"/>
          <p:nvPr/>
        </p:nvSpPr>
        <p:spPr>
          <a:xfrm>
            <a:off x="136596" y="1635196"/>
            <a:ext cx="7092541" cy="53453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mo"/>
              <a:buNone/>
            </a:pPr>
            <a:r>
              <a:rPr lang="en-US" sz="3200" b="1" dirty="0">
                <a:solidFill>
                  <a:schemeClr val="accent1"/>
                </a:solidFill>
                <a:latin typeface="Century Gothic" panose="020B0502020202020204" pitchFamily="34" charset="0"/>
                <a:ea typeface="Questrial"/>
                <a:cs typeface="Questrial"/>
                <a:sym typeface="Questrial"/>
              </a:rPr>
              <a:t>Integrate NASA’s </a:t>
            </a:r>
            <a:r>
              <a:rPr lang="en-US" sz="3200" b="1" dirty="0" err="1">
                <a:solidFill>
                  <a:schemeClr val="accent1"/>
                </a:solidFill>
                <a:latin typeface="Century Gothic" panose="020B0502020202020204" pitchFamily="34" charset="0"/>
                <a:ea typeface="Questrial"/>
                <a:cs typeface="Questrial"/>
                <a:sym typeface="Questrial"/>
              </a:rPr>
              <a:t>OPeNDAP</a:t>
            </a:r>
            <a:r>
              <a:rPr lang="en-US" sz="3200" b="1" dirty="0">
                <a:solidFill>
                  <a:schemeClr val="accent1"/>
                </a:solidFill>
                <a:latin typeface="Century Gothic" panose="020B0502020202020204" pitchFamily="34" charset="0"/>
                <a:ea typeface="Questrial"/>
                <a:cs typeface="Questrial"/>
                <a:sym typeface="Questrial"/>
              </a:rPr>
              <a:t> service</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body" idx="2"/>
          </p:nvPr>
        </p:nvSpPr>
        <p:spPr>
          <a:xfrm>
            <a:off x="2891600" y="629877"/>
            <a:ext cx="3321900" cy="7077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Future Work</a:t>
            </a:r>
          </a:p>
        </p:txBody>
      </p:sp>
      <p:pic>
        <p:nvPicPr>
          <p:cNvPr id="243" name="Shape 243"/>
          <p:cNvPicPr preferRelativeResize="0"/>
          <p:nvPr/>
        </p:nvPicPr>
        <p:blipFill rotWithShape="1">
          <a:blip r:embed="rId3">
            <a:alphaModFix/>
          </a:blip>
          <a:srcRect l="3991" t="10500" r="7513" b="13844"/>
          <a:stretch/>
        </p:blipFill>
        <p:spPr>
          <a:xfrm>
            <a:off x="0" y="2340983"/>
            <a:ext cx="9135900" cy="4393200"/>
          </a:xfrm>
          <a:prstGeom prst="rect">
            <a:avLst/>
          </a:prstGeom>
          <a:noFill/>
          <a:ln>
            <a:noFill/>
          </a:ln>
        </p:spPr>
      </p:pic>
      <p:sp>
        <p:nvSpPr>
          <p:cNvPr id="244" name="Shape 244"/>
          <p:cNvSpPr txBox="1"/>
          <p:nvPr/>
        </p:nvSpPr>
        <p:spPr>
          <a:xfrm>
            <a:off x="136596" y="1635196"/>
            <a:ext cx="7092600" cy="5346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mo"/>
              <a:buNone/>
            </a:pPr>
            <a:r>
              <a:rPr lang="en-US" sz="3200" b="1">
                <a:solidFill>
                  <a:schemeClr val="accent1"/>
                </a:solidFill>
                <a:latin typeface="Century Gothic" panose="020B0502020202020204" pitchFamily="34" charset="0"/>
                <a:ea typeface="Questrial"/>
                <a:cs typeface="Questrial"/>
                <a:sym typeface="Questrial"/>
              </a:rPr>
              <a:t>Integrate NASA’s OPeNDAP service</a:t>
            </a:r>
          </a:p>
        </p:txBody>
      </p:sp>
      <p:sp>
        <p:nvSpPr>
          <p:cNvPr id="245" name="Shape 245"/>
          <p:cNvSpPr/>
          <p:nvPr/>
        </p:nvSpPr>
        <p:spPr>
          <a:xfrm>
            <a:off x="-268940" y="2169732"/>
            <a:ext cx="9810900" cy="4564500"/>
          </a:xfrm>
          <a:prstGeom prst="rect">
            <a:avLst/>
          </a:prstGeom>
          <a:solidFill>
            <a:schemeClr val="lt1">
              <a:alpha val="90980"/>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46" name="Shape 246"/>
          <p:cNvSpPr txBox="1"/>
          <p:nvPr/>
        </p:nvSpPr>
        <p:spPr>
          <a:xfrm>
            <a:off x="807504" y="3001867"/>
            <a:ext cx="7490100" cy="1924800"/>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1" dirty="0">
                <a:solidFill>
                  <a:schemeClr val="accent1"/>
                </a:solidFill>
                <a:latin typeface="Century Gothic" panose="020B0502020202020204" pitchFamily="34" charset="0"/>
                <a:ea typeface="Questrial"/>
                <a:cs typeface="Questrial"/>
                <a:sym typeface="Questrial"/>
              </a:rPr>
              <a:t>Offsite server: </a:t>
            </a:r>
            <a:br>
              <a:rPr lang="en-US" sz="2400" b="1" dirty="0">
                <a:solidFill>
                  <a:schemeClr val="accent1"/>
                </a:solidFill>
                <a:latin typeface="Century Gothic" panose="020B0502020202020204" pitchFamily="34" charset="0"/>
                <a:ea typeface="Questrial"/>
                <a:cs typeface="Questrial"/>
                <a:sym typeface="Questrial"/>
              </a:rPr>
            </a:br>
            <a:r>
              <a:rPr lang="en-US" sz="2400" b="1" dirty="0">
                <a:solidFill>
                  <a:schemeClr val="accent1"/>
                </a:solidFill>
                <a:latin typeface="Century Gothic" panose="020B0502020202020204" pitchFamily="34" charset="0"/>
                <a:ea typeface="Questrial"/>
                <a:cs typeface="Questrial"/>
                <a:sym typeface="Questrial"/>
              </a:rPr>
              <a:t>    </a:t>
            </a:r>
            <a:r>
              <a:rPr lang="en-US" sz="2400" dirty="0">
                <a:solidFill>
                  <a:schemeClr val="dk1"/>
                </a:solidFill>
                <a:latin typeface="Century Gothic" panose="020B0502020202020204" pitchFamily="34" charset="0"/>
                <a:ea typeface="Questrial"/>
                <a:cs typeface="Questrial"/>
                <a:sym typeface="Questrial"/>
              </a:rPr>
              <a:t>Less cumbersome dataset</a:t>
            </a:r>
            <a:br>
              <a:rPr lang="en-US" sz="2400" dirty="0">
                <a:solidFill>
                  <a:schemeClr val="dk1"/>
                </a:solidFill>
                <a:latin typeface="Century Gothic" panose="020B0502020202020204" pitchFamily="34" charset="0"/>
                <a:ea typeface="Questrial"/>
                <a:cs typeface="Questrial"/>
                <a:sym typeface="Questrial"/>
              </a:rPr>
            </a:br>
            <a:r>
              <a:rPr lang="en-US" sz="2400" dirty="0">
                <a:solidFill>
                  <a:schemeClr val="dk1"/>
                </a:solidFill>
                <a:latin typeface="Century Gothic" panose="020B0502020202020204" pitchFamily="34" charset="0"/>
                <a:ea typeface="Questrial"/>
                <a:cs typeface="Questrial"/>
                <a:sym typeface="Questrial"/>
              </a:rPr>
              <a:t>    </a:t>
            </a:r>
            <a:br>
              <a:rPr lang="en-US" sz="2400" dirty="0">
                <a:solidFill>
                  <a:schemeClr val="dk1"/>
                </a:solidFill>
                <a:latin typeface="Century Gothic" panose="020B0502020202020204" pitchFamily="34" charset="0"/>
                <a:ea typeface="Questrial"/>
                <a:cs typeface="Questrial"/>
                <a:sym typeface="Questrial"/>
              </a:rPr>
            </a:br>
            <a:r>
              <a:rPr lang="en-US" sz="2400" dirty="0">
                <a:solidFill>
                  <a:schemeClr val="dk1"/>
                </a:solidFill>
                <a:latin typeface="Century Gothic" panose="020B0502020202020204" pitchFamily="34" charset="0"/>
                <a:ea typeface="Questrial"/>
                <a:cs typeface="Questrial"/>
                <a:sym typeface="Questrial"/>
              </a:rPr>
              <a:t>    Ad-hoc data requests</a:t>
            </a:r>
            <a:br>
              <a:rPr lang="en-US" sz="2400" dirty="0">
                <a:solidFill>
                  <a:schemeClr val="dk1"/>
                </a:solidFill>
                <a:latin typeface="Century Gothic" panose="020B0502020202020204" pitchFamily="34" charset="0"/>
                <a:ea typeface="Questrial"/>
                <a:cs typeface="Questrial"/>
                <a:sym typeface="Questrial"/>
              </a:rPr>
            </a:br>
            <a:endParaRPr lang="en-US" sz="2400" dirty="0">
              <a:solidFill>
                <a:schemeClr val="dk1"/>
              </a:solidFill>
              <a:latin typeface="Century Gothic" panose="020B0502020202020204" pitchFamily="34" charset="0"/>
              <a:ea typeface="Questrial"/>
              <a:cs typeface="Questrial"/>
              <a:sym typeface="Questrial"/>
            </a:endParaRPr>
          </a:p>
          <a:p>
            <a:pPr marL="347662" marR="0" lvl="0" indent="-347662" algn="l" rtl="0">
              <a:lnSpc>
                <a:spcPct val="90000"/>
              </a:lnSpc>
              <a:spcBef>
                <a:spcPts val="1800"/>
              </a:spcBef>
              <a:buClr>
                <a:schemeClr val="accent1"/>
              </a:buClr>
              <a:buSzPct val="100000"/>
              <a:buFont typeface="Webdings" panose="05030102010509060703" pitchFamily="18" charset="2"/>
              <a:buChar char="4"/>
            </a:pPr>
            <a:r>
              <a:rPr lang="en-US" sz="2400" b="1" dirty="0">
                <a:solidFill>
                  <a:schemeClr val="accent1"/>
                </a:solidFill>
                <a:latin typeface="Century Gothic" panose="020B0502020202020204" pitchFamily="34" charset="0"/>
                <a:ea typeface="Questrial"/>
                <a:cs typeface="Questrial"/>
                <a:sym typeface="Questrial"/>
              </a:rPr>
              <a:t>Automatically up-to-date data</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body" idx="2"/>
          </p:nvPr>
        </p:nvSpPr>
        <p:spPr>
          <a:xfrm>
            <a:off x="2891600" y="629877"/>
            <a:ext cx="3321837" cy="70771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i="0" u="none" strike="noStrike" cap="none" dirty="0">
                <a:solidFill>
                  <a:schemeClr val="accent1"/>
                </a:solidFill>
                <a:latin typeface="Century Gothic" panose="020B0502020202020204" pitchFamily="34" charset="0"/>
                <a:sym typeface="Questrial"/>
              </a:rPr>
              <a:t>Future Work</a:t>
            </a:r>
          </a:p>
        </p:txBody>
      </p:sp>
      <p:pic>
        <p:nvPicPr>
          <p:cNvPr id="253" name="Shape 253"/>
          <p:cNvPicPr preferRelativeResize="0"/>
          <p:nvPr/>
        </p:nvPicPr>
        <p:blipFill rotWithShape="1">
          <a:blip r:embed="rId3">
            <a:alphaModFix/>
          </a:blip>
          <a:srcRect l="3051" t="15008" r="17626" b="36232"/>
          <a:stretch/>
        </p:blipFill>
        <p:spPr>
          <a:xfrm>
            <a:off x="0" y="3711387"/>
            <a:ext cx="9128502" cy="31388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body" idx="2"/>
          </p:nvPr>
        </p:nvSpPr>
        <p:spPr>
          <a:xfrm>
            <a:off x="2891600" y="629877"/>
            <a:ext cx="3321837" cy="70771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a:solidFill>
                  <a:schemeClr val="accent1"/>
                </a:solidFill>
                <a:latin typeface="Century Gothic" panose="020B0502020202020204" pitchFamily="34" charset="0"/>
                <a:sym typeface="Questrial"/>
              </a:rPr>
              <a:t>Future Work</a:t>
            </a:r>
          </a:p>
        </p:txBody>
      </p:sp>
      <p:sp>
        <p:nvSpPr>
          <p:cNvPr id="260" name="Shape 260"/>
          <p:cNvSpPr txBox="1"/>
          <p:nvPr/>
        </p:nvSpPr>
        <p:spPr>
          <a:xfrm>
            <a:off x="807504" y="1661732"/>
            <a:ext cx="7490027" cy="1725521"/>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1" dirty="0">
                <a:solidFill>
                  <a:schemeClr val="accent1"/>
                </a:solidFill>
                <a:latin typeface="Century Gothic" panose="020B0502020202020204" pitchFamily="34" charset="0"/>
                <a:ea typeface="Questrial"/>
                <a:cs typeface="Questrial"/>
                <a:sym typeface="Questrial"/>
              </a:rPr>
              <a:t>Mac OS X stand-alone installer </a:t>
            </a:r>
            <a:br>
              <a:rPr lang="en-US" sz="2400" b="1" dirty="0">
                <a:solidFill>
                  <a:schemeClr val="accent1"/>
                </a:solidFill>
                <a:latin typeface="Century Gothic" panose="020B0502020202020204" pitchFamily="34" charset="0"/>
                <a:ea typeface="Questrial"/>
                <a:cs typeface="Questrial"/>
                <a:sym typeface="Questrial"/>
              </a:rPr>
            </a:br>
            <a:r>
              <a:rPr lang="en-US" sz="2400" b="1" dirty="0">
                <a:solidFill>
                  <a:schemeClr val="accent1"/>
                </a:solidFill>
                <a:latin typeface="Century Gothic" panose="020B0502020202020204" pitchFamily="34" charset="0"/>
                <a:ea typeface="Questrial"/>
                <a:cs typeface="Questrial"/>
                <a:sym typeface="Questrial"/>
              </a:rPr>
              <a:t>(platform-independence)</a:t>
            </a:r>
            <a:br>
              <a:rPr lang="en-US" sz="2400" b="1" dirty="0">
                <a:solidFill>
                  <a:schemeClr val="accent1"/>
                </a:solidFill>
                <a:latin typeface="Century Gothic" panose="020B0502020202020204" pitchFamily="34" charset="0"/>
                <a:ea typeface="Questrial"/>
                <a:cs typeface="Questrial"/>
                <a:sym typeface="Questrial"/>
              </a:rPr>
            </a:br>
            <a:endParaRPr lang="en-US" sz="2400" b="1" dirty="0">
              <a:solidFill>
                <a:schemeClr val="accent1"/>
              </a:solidFill>
              <a:latin typeface="Century Gothic" panose="020B0502020202020204" pitchFamily="34" charset="0"/>
              <a:ea typeface="Questrial"/>
              <a:cs typeface="Questrial"/>
              <a:sym typeface="Questrial"/>
            </a:endParaRPr>
          </a:p>
          <a:p>
            <a:pPr marL="342900" marR="0" lvl="0" indent="-342900" algn="l" rtl="0">
              <a:lnSpc>
                <a:spcPct val="90000"/>
              </a:lnSpc>
              <a:spcBef>
                <a:spcPts val="1800"/>
              </a:spcBef>
              <a:buClr>
                <a:schemeClr val="accent1"/>
              </a:buClr>
              <a:buSzPct val="100000"/>
              <a:buFont typeface="Webdings" panose="05030102010509060703" pitchFamily="18" charset="2"/>
              <a:buChar char="4"/>
            </a:pPr>
            <a:r>
              <a:rPr lang="en-US" sz="2400" b="1" dirty="0">
                <a:solidFill>
                  <a:schemeClr val="accent1"/>
                </a:solidFill>
                <a:latin typeface="Century Gothic" panose="020B0502020202020204" pitchFamily="34" charset="0"/>
                <a:ea typeface="Questrial"/>
                <a:cs typeface="Questrial"/>
                <a:sym typeface="Questrial"/>
              </a:rPr>
              <a:t>Open-source license (pending)</a:t>
            </a:r>
            <a:r>
              <a:rPr lang="en-US" sz="2400" dirty="0">
                <a:solidFill>
                  <a:schemeClr val="dk1"/>
                </a:solidFill>
                <a:latin typeface="Century Gothic" panose="020B0502020202020204" pitchFamily="34" charset="0"/>
                <a:ea typeface="Questrial"/>
                <a:cs typeface="Questrial"/>
                <a:sym typeface="Questrial"/>
              </a:rPr>
              <a:t/>
            </a:r>
            <a:br>
              <a:rPr lang="en-US" sz="2400" dirty="0">
                <a:solidFill>
                  <a:schemeClr val="dk1"/>
                </a:solidFill>
                <a:latin typeface="Century Gothic" panose="020B0502020202020204" pitchFamily="34" charset="0"/>
                <a:ea typeface="Questrial"/>
                <a:cs typeface="Questrial"/>
                <a:sym typeface="Questrial"/>
              </a:rPr>
            </a:br>
            <a:endParaRPr lang="en-US" sz="2400" dirty="0">
              <a:solidFill>
                <a:schemeClr val="dk1"/>
              </a:solidFill>
              <a:latin typeface="Century Gothic" panose="020B0502020202020204" pitchFamily="34" charset="0"/>
              <a:ea typeface="Questrial"/>
              <a:cs typeface="Questrial"/>
              <a:sym typeface="Questrial"/>
            </a:endParaRPr>
          </a:p>
        </p:txBody>
      </p:sp>
      <p:pic>
        <p:nvPicPr>
          <p:cNvPr id="261" name="Shape 261"/>
          <p:cNvPicPr preferRelativeResize="0"/>
          <p:nvPr/>
        </p:nvPicPr>
        <p:blipFill rotWithShape="1">
          <a:blip r:embed="rId3">
            <a:alphaModFix/>
          </a:blip>
          <a:srcRect l="3051" t="15008" r="17626" b="36232"/>
          <a:stretch/>
        </p:blipFill>
        <p:spPr>
          <a:xfrm>
            <a:off x="0" y="3711387"/>
            <a:ext cx="9128502" cy="31388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body" idx="2"/>
          </p:nvPr>
        </p:nvSpPr>
        <p:spPr>
          <a:xfrm>
            <a:off x="277803" y="3596639"/>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Acknowledgements</a:t>
            </a:r>
          </a:p>
        </p:txBody>
      </p:sp>
      <p:sp>
        <p:nvSpPr>
          <p:cNvPr id="276" name="Shape 276"/>
          <p:cNvSpPr txBox="1">
            <a:spLocks noGrp="1"/>
          </p:cNvSpPr>
          <p:nvPr>
            <p:ph type="body" idx="4"/>
          </p:nvPr>
        </p:nvSpPr>
        <p:spPr>
          <a:xfrm>
            <a:off x="5420569" y="3453796"/>
            <a:ext cx="3334511"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CNES</a:t>
            </a:r>
          </a:p>
        </p:txBody>
      </p:sp>
      <p:sp>
        <p:nvSpPr>
          <p:cNvPr id="277" name="Shape 277"/>
          <p:cNvSpPr txBox="1"/>
          <p:nvPr/>
        </p:nvSpPr>
        <p:spPr>
          <a:xfrm>
            <a:off x="3717519" y="4460403"/>
            <a:ext cx="5111496" cy="704088"/>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98636"/>
              <a:buFont typeface="Arial"/>
              <a:buChar char="•"/>
            </a:pPr>
            <a:r>
              <a:rPr lang="en-US" sz="2170" dirty="0">
                <a:solidFill>
                  <a:schemeClr val="dk1"/>
                </a:solidFill>
                <a:latin typeface="Century Gothic" panose="020B0502020202020204" pitchFamily="34" charset="0"/>
                <a:ea typeface="Questrial"/>
                <a:cs typeface="Questrial"/>
                <a:sym typeface="Questrial"/>
              </a:rPr>
              <a:t>Dr. Kenton Ross, NASA DEVELOP</a:t>
            </a:r>
          </a:p>
          <a:p>
            <a:pPr marL="228600" marR="0" lvl="0" indent="-228600" algn="l" rtl="0">
              <a:lnSpc>
                <a:spcPct val="70000"/>
              </a:lnSpc>
              <a:spcBef>
                <a:spcPts val="1000"/>
              </a:spcBef>
              <a:buClr>
                <a:schemeClr val="dk1"/>
              </a:buClr>
              <a:buSzPct val="98636"/>
              <a:buFont typeface="Arial"/>
              <a:buChar char="•"/>
            </a:pPr>
            <a:r>
              <a:rPr lang="en-US" sz="2170" dirty="0">
                <a:solidFill>
                  <a:schemeClr val="dk1"/>
                </a:solidFill>
                <a:latin typeface="Century Gothic" panose="020B0502020202020204" pitchFamily="34" charset="0"/>
                <a:ea typeface="Questrial"/>
                <a:cs typeface="Questrial"/>
                <a:sym typeface="Questrial"/>
              </a:rPr>
              <a:t>Grant </a:t>
            </a:r>
            <a:r>
              <a:rPr lang="en-US" sz="2200" dirty="0">
                <a:solidFill>
                  <a:schemeClr val="dk1"/>
                </a:solidFill>
                <a:latin typeface="Century Gothic" panose="020B0502020202020204" pitchFamily="34" charset="0"/>
                <a:ea typeface="Questrial"/>
                <a:cs typeface="Questrial"/>
                <a:sym typeface="Questrial"/>
              </a:rPr>
              <a:t>Mercer</a:t>
            </a:r>
            <a:r>
              <a:rPr lang="en-US" sz="2170" dirty="0">
                <a:solidFill>
                  <a:schemeClr val="dk1"/>
                </a:solidFill>
                <a:latin typeface="Century Gothic" panose="020B0502020202020204" pitchFamily="34" charset="0"/>
                <a:ea typeface="Questrial"/>
                <a:cs typeface="Questrial"/>
                <a:sym typeface="Questrial"/>
              </a:rPr>
              <a:t>, UNLV</a:t>
            </a:r>
          </a:p>
        </p:txBody>
      </p:sp>
      <p:sp>
        <p:nvSpPr>
          <p:cNvPr id="278" name="Shape 278"/>
          <p:cNvSpPr txBox="1"/>
          <p:nvPr/>
        </p:nvSpPr>
        <p:spPr>
          <a:xfrm>
            <a:off x="3937653" y="5640503"/>
            <a:ext cx="4483857" cy="56107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200" dirty="0">
                <a:solidFill>
                  <a:schemeClr val="dk1"/>
                </a:solidFill>
                <a:latin typeface="Century Gothic" panose="020B0502020202020204" pitchFamily="34" charset="0"/>
                <a:ea typeface="Questrial"/>
                <a:cs typeface="Questrial"/>
                <a:sym typeface="Questrial"/>
              </a:rPr>
              <a:t>Dr. Chip </a:t>
            </a:r>
            <a:r>
              <a:rPr lang="en-US" sz="2200" dirty="0" err="1">
                <a:solidFill>
                  <a:schemeClr val="dk1"/>
                </a:solidFill>
                <a:latin typeface="Century Gothic" panose="020B0502020202020204" pitchFamily="34" charset="0"/>
                <a:ea typeface="Questrial"/>
                <a:cs typeface="Questrial"/>
                <a:sym typeface="Questrial"/>
              </a:rPr>
              <a:t>Trepte</a:t>
            </a:r>
            <a:r>
              <a:rPr lang="en-US" sz="2200" dirty="0">
                <a:solidFill>
                  <a:schemeClr val="dk1"/>
                </a:solidFill>
                <a:latin typeface="Century Gothic" panose="020B0502020202020204" pitchFamily="34" charset="0"/>
                <a:ea typeface="Questrial"/>
                <a:cs typeface="Questrial"/>
                <a:sym typeface="Questrial"/>
              </a:rPr>
              <a:t>, </a:t>
            </a:r>
            <a:br>
              <a:rPr lang="en-US" sz="2200" dirty="0">
                <a:solidFill>
                  <a:schemeClr val="dk1"/>
                </a:solidFill>
                <a:latin typeface="Century Gothic" panose="020B0502020202020204" pitchFamily="34" charset="0"/>
                <a:ea typeface="Questrial"/>
                <a:cs typeface="Questrial"/>
                <a:sym typeface="Questrial"/>
              </a:rPr>
            </a:br>
            <a:r>
              <a:rPr lang="en-US" sz="2200" dirty="0">
                <a:solidFill>
                  <a:schemeClr val="dk1"/>
                </a:solidFill>
                <a:latin typeface="Century Gothic" panose="020B0502020202020204" pitchFamily="34" charset="0"/>
                <a:ea typeface="Questrial"/>
                <a:cs typeface="Questrial"/>
                <a:sym typeface="Questrial"/>
              </a:rPr>
              <a:t>NASA CALIPSO Science Team</a:t>
            </a:r>
          </a:p>
        </p:txBody>
      </p:sp>
      <p:sp>
        <p:nvSpPr>
          <p:cNvPr id="279" name="Shape 279"/>
          <p:cNvSpPr txBox="1"/>
          <p:nvPr/>
        </p:nvSpPr>
        <p:spPr>
          <a:xfrm>
            <a:off x="800583" y="4427728"/>
            <a:ext cx="2577819" cy="707886"/>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4000" b="1" dirty="0">
                <a:solidFill>
                  <a:schemeClr val="accent1"/>
                </a:solidFill>
                <a:latin typeface="Century Gothic" panose="020B0502020202020204" pitchFamily="34" charset="0"/>
                <a:ea typeface="Questrial"/>
                <a:cs typeface="Questrial"/>
                <a:sym typeface="Questrial"/>
              </a:rPr>
              <a:t>Advisors</a:t>
            </a:r>
          </a:p>
        </p:txBody>
      </p:sp>
      <p:sp>
        <p:nvSpPr>
          <p:cNvPr id="280" name="Shape 280"/>
          <p:cNvSpPr txBox="1"/>
          <p:nvPr/>
        </p:nvSpPr>
        <p:spPr>
          <a:xfrm>
            <a:off x="1122090" y="5567098"/>
            <a:ext cx="1934803"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dirty="0">
                <a:solidFill>
                  <a:schemeClr val="accent1"/>
                </a:solidFill>
                <a:latin typeface="Century Gothic" panose="020B0502020202020204" pitchFamily="34" charset="0"/>
                <a:ea typeface="Questrial"/>
                <a:cs typeface="Questrial"/>
                <a:sym typeface="Questrial"/>
              </a:rPr>
              <a:t>Partner</a:t>
            </a:r>
          </a:p>
        </p:txBody>
      </p:sp>
      <p:pic>
        <p:nvPicPr>
          <p:cNvPr id="281" name="Shape 281"/>
          <p:cNvPicPr preferRelativeResize="0">
            <a:picLocks noGrp="1"/>
          </p:cNvPicPr>
          <p:nvPr>
            <p:ph type="pic" idx="3"/>
          </p:nvPr>
        </p:nvPicPr>
        <p:blipFill rotWithShape="1">
          <a:blip r:embed="rId3">
            <a:alphaModFix/>
          </a:blip>
          <a:srcRect l="115" t="24089" r="-115" b="30734"/>
          <a:stretch/>
        </p:blipFill>
        <p:spPr>
          <a:xfrm>
            <a:off x="0" y="-5684"/>
            <a:ext cx="9220200" cy="3429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2"/>
          </p:nvPr>
        </p:nvSpPr>
        <p:spPr>
          <a:xfrm>
            <a:off x="277803" y="3596639"/>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Acknowledgements</a:t>
            </a:r>
          </a:p>
        </p:txBody>
      </p:sp>
      <p:sp>
        <p:nvSpPr>
          <p:cNvPr id="288" name="Shape 288"/>
          <p:cNvSpPr txBox="1">
            <a:spLocks noGrp="1"/>
          </p:cNvSpPr>
          <p:nvPr>
            <p:ph type="body" idx="4"/>
          </p:nvPr>
        </p:nvSpPr>
        <p:spPr>
          <a:xfrm>
            <a:off x="5420569" y="3453796"/>
            <a:ext cx="3334511"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CNES</a:t>
            </a:r>
          </a:p>
        </p:txBody>
      </p:sp>
      <p:sp>
        <p:nvSpPr>
          <p:cNvPr id="289" name="Shape 289"/>
          <p:cNvSpPr txBox="1"/>
          <p:nvPr/>
        </p:nvSpPr>
        <p:spPr>
          <a:xfrm>
            <a:off x="4876285" y="4443571"/>
            <a:ext cx="4131234" cy="1083770"/>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98636"/>
              <a:buFont typeface="Arial"/>
              <a:buChar char="•"/>
            </a:pPr>
            <a:r>
              <a:rPr lang="en-US" sz="2170" dirty="0">
                <a:solidFill>
                  <a:schemeClr val="dk1"/>
                </a:solidFill>
                <a:latin typeface="Century Gothic" panose="020B0502020202020204" pitchFamily="34" charset="0"/>
                <a:ea typeface="Questrial"/>
                <a:cs typeface="Questrial"/>
                <a:sym typeface="Questrial"/>
              </a:rPr>
              <a:t>Jordan Vaa (project lead)</a:t>
            </a:r>
          </a:p>
          <a:p>
            <a:pPr marL="228600" marR="0" lvl="0" indent="-228600" algn="l" rtl="0">
              <a:lnSpc>
                <a:spcPct val="70000"/>
              </a:lnSpc>
              <a:spcBef>
                <a:spcPts val="1000"/>
              </a:spcBef>
              <a:spcAft>
                <a:spcPts val="0"/>
              </a:spcAft>
              <a:buClr>
                <a:schemeClr val="dk1"/>
              </a:buClr>
              <a:buSzPct val="98636"/>
              <a:buFont typeface="Arial"/>
              <a:buChar char="•"/>
            </a:pPr>
            <a:r>
              <a:rPr lang="en-US" sz="2170" dirty="0" err="1">
                <a:solidFill>
                  <a:schemeClr val="dk1"/>
                </a:solidFill>
                <a:latin typeface="Century Gothic" panose="020B0502020202020204" pitchFamily="34" charset="0"/>
                <a:ea typeface="Questrial"/>
                <a:cs typeface="Questrial"/>
                <a:sym typeface="Questrial"/>
              </a:rPr>
              <a:t>Ashna</a:t>
            </a:r>
            <a:r>
              <a:rPr lang="en-US" sz="2170" dirty="0">
                <a:solidFill>
                  <a:schemeClr val="dk1"/>
                </a:solidFill>
                <a:latin typeface="Century Gothic" panose="020B0502020202020204" pitchFamily="34" charset="0"/>
                <a:ea typeface="Questrial"/>
                <a:cs typeface="Questrial"/>
                <a:sym typeface="Questrial"/>
              </a:rPr>
              <a:t> Aggarwal</a:t>
            </a:r>
          </a:p>
          <a:p>
            <a:pPr marL="228600" marR="0" lvl="0" indent="-228600" algn="l" rtl="0">
              <a:lnSpc>
                <a:spcPct val="70000"/>
              </a:lnSpc>
              <a:spcBef>
                <a:spcPts val="1000"/>
              </a:spcBef>
              <a:spcAft>
                <a:spcPts val="0"/>
              </a:spcAft>
              <a:buClr>
                <a:schemeClr val="dk1"/>
              </a:buClr>
              <a:buSzPct val="98636"/>
              <a:buFont typeface="Arial"/>
              <a:buChar char="•"/>
            </a:pPr>
            <a:r>
              <a:rPr lang="en-US" sz="2200" dirty="0">
                <a:solidFill>
                  <a:schemeClr val="dk1"/>
                </a:solidFill>
                <a:latin typeface="Century Gothic" panose="020B0502020202020204" pitchFamily="34" charset="0"/>
                <a:ea typeface="Questrial"/>
                <a:cs typeface="Questrial"/>
                <a:sym typeface="Questrial"/>
              </a:rPr>
              <a:t>Courtney</a:t>
            </a:r>
            <a:r>
              <a:rPr lang="en-US" sz="2170" dirty="0">
                <a:solidFill>
                  <a:schemeClr val="dk1"/>
                </a:solidFill>
                <a:latin typeface="Century Gothic" panose="020B0502020202020204" pitchFamily="34" charset="0"/>
                <a:ea typeface="Questrial"/>
                <a:cs typeface="Questrial"/>
                <a:sym typeface="Questrial"/>
              </a:rPr>
              <a:t> </a:t>
            </a:r>
            <a:r>
              <a:rPr lang="en-US" sz="2170" dirty="0" err="1">
                <a:solidFill>
                  <a:schemeClr val="dk1"/>
                </a:solidFill>
                <a:latin typeface="Century Gothic" panose="020B0502020202020204" pitchFamily="34" charset="0"/>
                <a:ea typeface="Questrial"/>
                <a:cs typeface="Questrial"/>
                <a:sym typeface="Questrial"/>
              </a:rPr>
              <a:t>Duquette</a:t>
            </a:r>
            <a:endParaRPr lang="en-US" sz="2170" dirty="0">
              <a:solidFill>
                <a:schemeClr val="dk1"/>
              </a:solidFill>
              <a:latin typeface="Century Gothic" panose="020B0502020202020204" pitchFamily="34" charset="0"/>
              <a:ea typeface="Questrial"/>
              <a:cs typeface="Questrial"/>
              <a:sym typeface="Questrial"/>
            </a:endParaRPr>
          </a:p>
          <a:p>
            <a:pPr marL="228600" marR="0" lvl="0" indent="-228600" algn="l" rtl="0">
              <a:lnSpc>
                <a:spcPct val="70000"/>
              </a:lnSpc>
              <a:spcBef>
                <a:spcPts val="1000"/>
              </a:spcBef>
              <a:buClr>
                <a:schemeClr val="dk1"/>
              </a:buClr>
              <a:buFont typeface="Arial"/>
              <a:buNone/>
            </a:pPr>
            <a:endParaRPr sz="2170" dirty="0">
              <a:solidFill>
                <a:schemeClr val="dk1"/>
              </a:solidFill>
              <a:latin typeface="Century Gothic" panose="020B0502020202020204" pitchFamily="34" charset="0"/>
              <a:ea typeface="Questrial"/>
              <a:cs typeface="Questrial"/>
              <a:sym typeface="Questrial"/>
            </a:endParaRPr>
          </a:p>
        </p:txBody>
      </p:sp>
      <p:sp>
        <p:nvSpPr>
          <p:cNvPr id="290" name="Shape 290"/>
          <p:cNvSpPr txBox="1"/>
          <p:nvPr/>
        </p:nvSpPr>
        <p:spPr>
          <a:xfrm>
            <a:off x="277803" y="4335394"/>
            <a:ext cx="459848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accent1"/>
                </a:solidFill>
                <a:latin typeface="Century Gothic" panose="020B0502020202020204" pitchFamily="34" charset="0"/>
                <a:ea typeface="Questrial"/>
                <a:cs typeface="Questrial"/>
                <a:sym typeface="Questrial"/>
              </a:rPr>
              <a:t>CALIPSO Health </a:t>
            </a:r>
          </a:p>
          <a:p>
            <a:pPr marL="0" marR="0" lvl="0" indent="0" algn="l" rtl="0">
              <a:spcBef>
                <a:spcPts val="0"/>
              </a:spcBef>
              <a:buSzPct val="25000"/>
              <a:buNone/>
            </a:pPr>
            <a:r>
              <a:rPr lang="en-US" sz="2400" b="1" dirty="0">
                <a:solidFill>
                  <a:schemeClr val="accent1"/>
                </a:solidFill>
                <a:latin typeface="Century Gothic" panose="020B0502020202020204" pitchFamily="34" charset="0"/>
                <a:ea typeface="Questrial"/>
                <a:cs typeface="Questrial"/>
                <a:sym typeface="Questrial"/>
              </a:rPr>
              <a:t>&amp; Air Quality, Spring 2015</a:t>
            </a:r>
          </a:p>
        </p:txBody>
      </p:sp>
      <p:pic>
        <p:nvPicPr>
          <p:cNvPr id="291" name="Shape 291"/>
          <p:cNvPicPr preferRelativeResize="0">
            <a:picLocks noGrp="1"/>
          </p:cNvPicPr>
          <p:nvPr>
            <p:ph type="pic" idx="3"/>
          </p:nvPr>
        </p:nvPicPr>
        <p:blipFill rotWithShape="1">
          <a:blip r:embed="rId3">
            <a:alphaModFix/>
          </a:blip>
          <a:srcRect l="115" t="24089" r="-115" b="30734"/>
          <a:stretch/>
        </p:blipFill>
        <p:spPr>
          <a:xfrm>
            <a:off x="0" y="-5684"/>
            <a:ext cx="9220200" cy="3429000"/>
          </a:xfrm>
          <a:prstGeom prst="rect">
            <a:avLst/>
          </a:prstGeom>
          <a:noFill/>
          <a:ln>
            <a:noFill/>
          </a:ln>
        </p:spPr>
      </p:pic>
      <p:sp>
        <p:nvSpPr>
          <p:cNvPr id="292" name="Shape 292"/>
          <p:cNvSpPr txBox="1"/>
          <p:nvPr/>
        </p:nvSpPr>
        <p:spPr>
          <a:xfrm>
            <a:off x="277803" y="5609650"/>
            <a:ext cx="459848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accent1"/>
                </a:solidFill>
                <a:latin typeface="Century Gothic" panose="020B0502020202020204" pitchFamily="34" charset="0"/>
                <a:ea typeface="Questrial"/>
                <a:cs typeface="Questrial"/>
                <a:sym typeface="Questrial"/>
              </a:rPr>
              <a:t>CALIPSO Cross-Cutting II, Summer 2015</a:t>
            </a:r>
          </a:p>
        </p:txBody>
      </p:sp>
      <p:sp>
        <p:nvSpPr>
          <p:cNvPr id="293" name="Shape 293"/>
          <p:cNvSpPr txBox="1"/>
          <p:nvPr/>
        </p:nvSpPr>
        <p:spPr>
          <a:xfrm>
            <a:off x="4876287" y="5670187"/>
            <a:ext cx="4267712" cy="804797"/>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200" dirty="0">
                <a:solidFill>
                  <a:schemeClr val="dk1"/>
                </a:solidFill>
                <a:latin typeface="Century Gothic" panose="020B0502020202020204" pitchFamily="34" charset="0"/>
                <a:ea typeface="Questrial"/>
                <a:cs typeface="Questrial"/>
                <a:sym typeface="Questrial"/>
              </a:rPr>
              <a:t>Grant Mercer (project lead)</a:t>
            </a:r>
          </a:p>
          <a:p>
            <a:pPr marL="228600" marR="0" lvl="0" indent="-228600" algn="l" rtl="0">
              <a:lnSpc>
                <a:spcPct val="90000"/>
              </a:lnSpc>
              <a:spcBef>
                <a:spcPts val="1000"/>
              </a:spcBef>
              <a:buClr>
                <a:schemeClr val="dk1"/>
              </a:buClr>
              <a:buSzPct val="100000"/>
              <a:buFont typeface="Arial"/>
              <a:buChar char="•"/>
            </a:pPr>
            <a:r>
              <a:rPr lang="en-US" sz="2200" dirty="0">
                <a:solidFill>
                  <a:schemeClr val="dk1"/>
                </a:solidFill>
                <a:latin typeface="Century Gothic" panose="020B0502020202020204" pitchFamily="34" charset="0"/>
                <a:ea typeface="Questrial"/>
                <a:cs typeface="Questrial"/>
                <a:sym typeface="Questrial"/>
              </a:rPr>
              <a:t>Nathan Qian</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2"/>
          </p:nvPr>
        </p:nvSpPr>
        <p:spPr>
          <a:xfrm>
            <a:off x="352710" y="397308"/>
            <a:ext cx="8288093"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a:solidFill>
                  <a:schemeClr val="accent1"/>
                </a:solidFill>
                <a:latin typeface="Century Gothic" panose="020B0502020202020204" pitchFamily="34" charset="0"/>
                <a:sym typeface="Questrial"/>
              </a:rPr>
              <a:t>Community Concerns - Aerosols</a:t>
            </a:r>
          </a:p>
        </p:txBody>
      </p:sp>
      <p:sp>
        <p:nvSpPr>
          <p:cNvPr id="116" name="Shape 116"/>
          <p:cNvSpPr txBox="1">
            <a:spLocks noGrp="1"/>
          </p:cNvSpPr>
          <p:nvPr>
            <p:ph type="body" idx="4"/>
          </p:nvPr>
        </p:nvSpPr>
        <p:spPr>
          <a:xfrm>
            <a:off x="6544160" y="3017639"/>
            <a:ext cx="2599838" cy="2585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Brocken Inaglory</a:t>
            </a:r>
          </a:p>
        </p:txBody>
      </p:sp>
      <p:sp>
        <p:nvSpPr>
          <p:cNvPr id="117" name="Shape 117"/>
          <p:cNvSpPr txBox="1"/>
          <p:nvPr/>
        </p:nvSpPr>
        <p:spPr>
          <a:xfrm>
            <a:off x="273000" y="1191646"/>
            <a:ext cx="3599088" cy="1692805"/>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
            </a:pPr>
            <a:endParaRPr lang="en-US" sz="2400" b="0" i="0" u="none" strike="noStrike" cap="none" dirty="0" smtClean="0">
              <a:solidFill>
                <a:schemeClr val="dk1"/>
              </a:solidFill>
              <a:latin typeface="Century Gothic" panose="020B0502020202020204" pitchFamily="34" charset="0"/>
              <a:ea typeface="Questrial"/>
              <a:cs typeface="Questrial"/>
              <a:sym typeface="Questrial"/>
            </a:endParaRPr>
          </a:p>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
            </a:pPr>
            <a:r>
              <a:rPr lang="en-US" sz="2400" b="0" i="0" u="none" strike="noStrike" cap="none" dirty="0" smtClean="0">
                <a:solidFill>
                  <a:schemeClr val="dk1"/>
                </a:solidFill>
                <a:latin typeface="Century Gothic" panose="020B0502020202020204" pitchFamily="34" charset="0"/>
                <a:ea typeface="Questrial"/>
                <a:cs typeface="Questrial"/>
                <a:sym typeface="Questrial"/>
              </a:rPr>
              <a:t>Natural/synthetic</a:t>
            </a:r>
          </a:p>
          <a:p>
            <a:pPr marL="347663" marR="0" lvl="0" indent="-347663" algn="l" rtl="0">
              <a:lnSpc>
                <a:spcPct val="90000"/>
              </a:lnSpc>
              <a:spcBef>
                <a:spcPts val="1800"/>
              </a:spcBef>
              <a:spcAft>
                <a:spcPts val="0"/>
              </a:spcAft>
              <a:buClr>
                <a:schemeClr val="accent1"/>
              </a:buClr>
              <a:buSzPct val="100000"/>
              <a:buFont typeface="Webdings" panose="05030102010509060703" pitchFamily="18" charset="2"/>
              <a:buChar char=""/>
            </a:pPr>
            <a:r>
              <a:rPr lang="en-US" sz="2400" b="0" i="0" u="none" strike="noStrike" cap="none" dirty="0" smtClean="0">
                <a:solidFill>
                  <a:schemeClr val="dk1"/>
                </a:solidFill>
                <a:latin typeface="Century Gothic" panose="020B0502020202020204" pitchFamily="34" charset="0"/>
                <a:ea typeface="Questrial"/>
                <a:cs typeface="Questrial"/>
                <a:sym typeface="Questrial"/>
              </a:rPr>
              <a:t>Warming </a:t>
            </a:r>
            <a:r>
              <a:rPr lang="en-US" sz="2400" b="0" i="0" u="none" strike="noStrike" cap="none" dirty="0">
                <a:solidFill>
                  <a:schemeClr val="dk1"/>
                </a:solidFill>
                <a:latin typeface="Century Gothic" panose="020B0502020202020204" pitchFamily="34" charset="0"/>
                <a:ea typeface="Questrial"/>
                <a:cs typeface="Questrial"/>
                <a:sym typeface="Questrial"/>
              </a:rPr>
              <a:t>or cooling </a:t>
            </a:r>
          </a:p>
          <a:p>
            <a:pPr marL="347663" marR="0" lvl="0" indent="-347663" algn="l" rtl="0">
              <a:lnSpc>
                <a:spcPct val="90000"/>
              </a:lnSpc>
              <a:spcBef>
                <a:spcPts val="1800"/>
              </a:spcBef>
              <a:buClr>
                <a:schemeClr val="accent1"/>
              </a:buClr>
              <a:buSzPct val="100000"/>
              <a:buFont typeface="Webdings" panose="05030102010509060703" pitchFamily="18" charset="2"/>
              <a:buChar char=""/>
            </a:pPr>
            <a:r>
              <a:rPr lang="en-US" sz="2400" b="0" i="0" u="none" strike="noStrike" cap="none" dirty="0">
                <a:solidFill>
                  <a:schemeClr val="dk1"/>
                </a:solidFill>
                <a:latin typeface="Century Gothic" panose="020B0502020202020204" pitchFamily="34" charset="0"/>
                <a:ea typeface="Questrial"/>
                <a:cs typeface="Questrial"/>
                <a:sym typeface="Questrial"/>
              </a:rPr>
              <a:t>Air quality</a:t>
            </a:r>
          </a:p>
        </p:txBody>
      </p:sp>
      <p:pic>
        <p:nvPicPr>
          <p:cNvPr id="118" name="Shape 118"/>
          <p:cNvPicPr preferRelativeResize="0">
            <a:picLocks noGrp="1"/>
          </p:cNvPicPr>
          <p:nvPr>
            <p:ph type="pic" idx="3"/>
          </p:nvPr>
        </p:nvPicPr>
        <p:blipFill rotWithShape="1">
          <a:blip r:embed="rId3">
            <a:alphaModFix/>
          </a:blip>
          <a:srcRect t="23117" r="-267" b="20876"/>
          <a:stretch/>
        </p:blipFill>
        <p:spPr>
          <a:xfrm>
            <a:off x="-45360" y="3319844"/>
            <a:ext cx="9298502" cy="346160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2"/>
          </p:nvPr>
        </p:nvSpPr>
        <p:spPr>
          <a:xfrm>
            <a:off x="453643" y="392213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Motivation – track aerosols</a:t>
            </a:r>
          </a:p>
        </p:txBody>
      </p:sp>
      <p:sp>
        <p:nvSpPr>
          <p:cNvPr id="125" name="Shape 125"/>
          <p:cNvSpPr txBox="1">
            <a:spLocks noGrp="1"/>
          </p:cNvSpPr>
          <p:nvPr>
            <p:ph type="body" idx="4"/>
          </p:nvPr>
        </p:nvSpPr>
        <p:spPr>
          <a:xfrm>
            <a:off x="7237843" y="3429000"/>
            <a:ext cx="1906156"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NASA</a:t>
            </a:r>
          </a:p>
        </p:txBody>
      </p:sp>
      <p:pic>
        <p:nvPicPr>
          <p:cNvPr id="126" name="Shape 126"/>
          <p:cNvPicPr preferRelativeResize="0">
            <a:picLocks noGrp="1"/>
          </p:cNvPicPr>
          <p:nvPr>
            <p:ph type="pic" idx="3"/>
          </p:nvPr>
        </p:nvPicPr>
        <p:blipFill rotWithShape="1">
          <a:blip r:embed="rId3">
            <a:alphaModFix/>
          </a:blip>
          <a:srcRect t="5146" b="5147"/>
          <a:stretch/>
        </p:blipFill>
        <p:spPr>
          <a:xfrm>
            <a:off x="0" y="0"/>
            <a:ext cx="9144000" cy="3429000"/>
          </a:xfrm>
          <a:prstGeom prst="rect">
            <a:avLst/>
          </a:prstGeom>
          <a:noFill/>
          <a:ln>
            <a:noFill/>
          </a:ln>
        </p:spPr>
      </p:pic>
      <p:sp>
        <p:nvSpPr>
          <p:cNvPr id="127" name="Shape 127"/>
          <p:cNvSpPr txBox="1"/>
          <p:nvPr/>
        </p:nvSpPr>
        <p:spPr>
          <a:xfrm>
            <a:off x="341353" y="4631701"/>
            <a:ext cx="8438580" cy="1876341"/>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
            </a:pPr>
            <a:r>
              <a:rPr lang="en-US" sz="2400" b="1" i="0" u="none" strike="noStrike" cap="none" dirty="0">
                <a:solidFill>
                  <a:schemeClr val="accent1"/>
                </a:solidFill>
                <a:latin typeface="Century Gothic" panose="020B0502020202020204" pitchFamily="34" charset="0"/>
                <a:ea typeface="Questrial"/>
                <a:cs typeface="Questrial"/>
                <a:sym typeface="Questrial"/>
              </a:rPr>
              <a:t>CALIPSO satellite: </a:t>
            </a:r>
            <a:r>
              <a:rPr lang="en-US" sz="2400" b="0" i="0" u="none" strike="noStrike" cap="none" dirty="0">
                <a:solidFill>
                  <a:schemeClr val="dk1"/>
                </a:solidFill>
                <a:latin typeface="Century Gothic" panose="020B0502020202020204" pitchFamily="34" charset="0"/>
                <a:ea typeface="Questrial"/>
                <a:cs typeface="Questrial"/>
                <a:sym typeface="Questrial"/>
              </a:rPr>
              <a:t>backscattering profile, curtain data</a:t>
            </a:r>
          </a:p>
          <a:p>
            <a:pPr marL="347663" marR="0" lvl="0" indent="-347663" algn="l" rtl="0">
              <a:lnSpc>
                <a:spcPct val="90000"/>
              </a:lnSpc>
              <a:spcBef>
                <a:spcPts val="1800"/>
              </a:spcBef>
              <a:spcAft>
                <a:spcPts val="0"/>
              </a:spcAft>
              <a:buClr>
                <a:schemeClr val="accent1"/>
              </a:buClr>
              <a:buSzPct val="100000"/>
              <a:buFont typeface="Webdings" panose="05030102010509060703" pitchFamily="18" charset="2"/>
              <a:buChar char=""/>
            </a:pPr>
            <a:r>
              <a:rPr lang="en-US" sz="2400" b="1" i="0" u="none" strike="noStrike" cap="none" dirty="0">
                <a:solidFill>
                  <a:schemeClr val="accent1"/>
                </a:solidFill>
                <a:latin typeface="Century Gothic" panose="020B0502020202020204" pitchFamily="34" charset="0"/>
                <a:ea typeface="Questrial"/>
                <a:cs typeface="Questrial"/>
                <a:sym typeface="Questrial"/>
              </a:rPr>
              <a:t>CALIPSO science team: </a:t>
            </a:r>
            <a:r>
              <a:rPr lang="en-US" sz="2400" b="0" i="0" u="none" strike="noStrike" cap="none" dirty="0">
                <a:solidFill>
                  <a:schemeClr val="dk1"/>
                </a:solidFill>
                <a:latin typeface="Century Gothic" panose="020B0502020202020204" pitchFamily="34" charset="0"/>
                <a:ea typeface="Questrial"/>
                <a:cs typeface="Questrial"/>
                <a:sym typeface="Questrial"/>
              </a:rPr>
              <a:t>integrated analysis tool</a:t>
            </a:r>
          </a:p>
          <a:p>
            <a:pPr marL="347663" marR="0" lvl="0" indent="-347663" algn="l" rtl="0">
              <a:lnSpc>
                <a:spcPct val="90000"/>
              </a:lnSpc>
              <a:spcBef>
                <a:spcPts val="1800"/>
              </a:spcBef>
              <a:buClr>
                <a:schemeClr val="accent1"/>
              </a:buClr>
              <a:buSzPct val="100000"/>
              <a:buFont typeface="Webdings" panose="05030102010509060703" pitchFamily="18" charset="2"/>
              <a:buChar char=""/>
            </a:pPr>
            <a:r>
              <a:rPr lang="en-US" sz="2400" b="1" i="0" u="none" strike="noStrike" cap="none" dirty="0">
                <a:solidFill>
                  <a:schemeClr val="accent1"/>
                </a:solidFill>
                <a:latin typeface="Century Gothic" panose="020B0502020202020204" pitchFamily="34" charset="0"/>
                <a:ea typeface="Questrial"/>
                <a:cs typeface="Questrial"/>
                <a:sym typeface="Questrial"/>
              </a:rPr>
              <a:t>PDF Harvester: </a:t>
            </a:r>
            <a:r>
              <a:rPr lang="en-US" sz="2400" b="0" i="0" u="none" strike="noStrike" cap="none" dirty="0">
                <a:solidFill>
                  <a:schemeClr val="dk1"/>
                </a:solidFill>
                <a:latin typeface="Century Gothic" panose="020B0502020202020204" pitchFamily="34" charset="0"/>
                <a:ea typeface="Questrial"/>
                <a:cs typeface="Questrial"/>
                <a:sym typeface="Questrial"/>
              </a:rPr>
              <a:t>Outdated IDL visualizer</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2"/>
          </p:nvPr>
        </p:nvSpPr>
        <p:spPr>
          <a:xfrm>
            <a:off x="453643" y="392213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Motivation – track aerosols</a:t>
            </a:r>
          </a:p>
        </p:txBody>
      </p:sp>
      <p:sp>
        <p:nvSpPr>
          <p:cNvPr id="134" name="Shape 134"/>
          <p:cNvSpPr txBox="1">
            <a:spLocks noGrp="1"/>
          </p:cNvSpPr>
          <p:nvPr>
            <p:ph type="body" idx="4"/>
          </p:nvPr>
        </p:nvSpPr>
        <p:spPr>
          <a:xfrm>
            <a:off x="7237843" y="3429000"/>
            <a:ext cx="1906156"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200" b="0" i="0" u="none" strike="noStrike" cap="none">
                <a:solidFill>
                  <a:srgbClr val="A5A5A5"/>
                </a:solidFill>
                <a:latin typeface="Questrial"/>
                <a:ea typeface="Questrial"/>
                <a:cs typeface="Questrial"/>
                <a:sym typeface="Questrial"/>
              </a:rPr>
              <a:t>Image Credit: NASA</a:t>
            </a:r>
          </a:p>
        </p:txBody>
      </p:sp>
      <p:sp>
        <p:nvSpPr>
          <p:cNvPr id="135" name="Shape 135"/>
          <p:cNvSpPr txBox="1"/>
          <p:nvPr/>
        </p:nvSpPr>
        <p:spPr>
          <a:xfrm>
            <a:off x="341353" y="4631701"/>
            <a:ext cx="8015838" cy="992920"/>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
            </a:pPr>
            <a:r>
              <a:rPr lang="en-US" sz="2400" b="0" i="0" u="none" strike="noStrike" cap="none" dirty="0">
                <a:solidFill>
                  <a:schemeClr val="dk1"/>
                </a:solidFill>
                <a:latin typeface="Century Gothic" panose="020B0502020202020204" pitchFamily="34" charset="0"/>
                <a:ea typeface="Questrial"/>
                <a:cs typeface="Questrial"/>
                <a:sym typeface="Questrial"/>
              </a:rPr>
              <a:t>Wavelength dependence → can isolate by type</a:t>
            </a:r>
          </a:p>
          <a:p>
            <a:pPr marL="347663" marR="0" lvl="0" indent="-347663" algn="l" rtl="0">
              <a:lnSpc>
                <a:spcPct val="90000"/>
              </a:lnSpc>
              <a:spcBef>
                <a:spcPts val="1800"/>
              </a:spcBef>
              <a:spcAft>
                <a:spcPts val="0"/>
              </a:spcAft>
              <a:buClr>
                <a:schemeClr val="accent1"/>
              </a:buClr>
              <a:buSzPct val="100000"/>
              <a:buFont typeface="Webdings" panose="05030102010509060703" pitchFamily="18" charset="2"/>
              <a:buChar char=""/>
            </a:pPr>
            <a:r>
              <a:rPr lang="en-US" sz="2400" b="0" i="0" u="none" strike="noStrike" cap="none" dirty="0">
                <a:solidFill>
                  <a:schemeClr val="dk1"/>
                </a:solidFill>
                <a:latin typeface="Century Gothic" panose="020B0502020202020204" pitchFamily="34" charset="0"/>
                <a:ea typeface="Questrial"/>
                <a:cs typeface="Questrial"/>
                <a:sym typeface="Questrial"/>
              </a:rPr>
              <a:t>Tagging</a:t>
            </a:r>
          </a:p>
          <a:p>
            <a:pPr marL="347663" marR="0" lvl="0" indent="-347663" algn="l" rtl="0">
              <a:lnSpc>
                <a:spcPct val="90000"/>
              </a:lnSpc>
              <a:spcBef>
                <a:spcPts val="1800"/>
              </a:spcBef>
              <a:buClr>
                <a:schemeClr val="accent1"/>
              </a:buClr>
              <a:buSzPct val="100000"/>
              <a:buFont typeface="Webdings" panose="05030102010509060703" pitchFamily="18" charset="2"/>
              <a:buChar char=""/>
            </a:pPr>
            <a:r>
              <a:rPr lang="en-US" sz="2400" b="0" i="0" u="none" strike="noStrike" cap="none" dirty="0">
                <a:solidFill>
                  <a:schemeClr val="dk1"/>
                </a:solidFill>
                <a:latin typeface="Century Gothic" panose="020B0502020202020204" pitchFamily="34" charset="0"/>
                <a:ea typeface="Questrial"/>
                <a:cs typeface="Questrial"/>
                <a:sym typeface="Questrial"/>
              </a:rPr>
              <a:t>Direct human involvement</a:t>
            </a:r>
          </a:p>
        </p:txBody>
      </p:sp>
      <p:sp>
        <p:nvSpPr>
          <p:cNvPr id="136" name="Shape 136"/>
          <p:cNvSpPr>
            <a:spLocks noGrp="1"/>
          </p:cNvSpPr>
          <p:nvPr>
            <p:ph type="pic" idx="3"/>
          </p:nvPr>
        </p:nvSpPr>
        <p:spPr>
          <a:xfrm>
            <a:off x="0" y="0"/>
            <a:ext cx="9144000" cy="3429000"/>
          </a:xfrm>
          <a:prstGeom prst="rect">
            <a:avLst/>
          </a:prstGeom>
          <a:noFill/>
          <a:ln>
            <a:noFill/>
          </a:ln>
        </p:spPr>
        <p:txBody>
          <a:bodyPr lIns="91425" tIns="91425" rIns="91425" bIns="91425" anchor="ctr" anchorCtr="0">
            <a:noAutofit/>
          </a:bodyPr>
          <a:lstStyle/>
          <a:p>
            <a:pPr lvl="0">
              <a:spcBef>
                <a:spcPts val="0"/>
              </a:spcBef>
              <a:buNone/>
            </a:pPr>
            <a:endParaRPr/>
          </a:p>
        </p:txBody>
      </p:sp>
      <p:pic>
        <p:nvPicPr>
          <p:cNvPr id="137" name="Shape 137"/>
          <p:cNvPicPr preferRelativeResize="0"/>
          <p:nvPr/>
        </p:nvPicPr>
        <p:blipFill rotWithShape="1">
          <a:blip r:embed="rId3">
            <a:alphaModFix/>
          </a:blip>
          <a:srcRect l="1419" t="17474" r="3790" b="17467"/>
          <a:stretch/>
        </p:blipFill>
        <p:spPr>
          <a:xfrm>
            <a:off x="-27295" y="0"/>
            <a:ext cx="9184943" cy="343448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body" idx="2"/>
          </p:nvPr>
        </p:nvSpPr>
        <p:spPr>
          <a:xfrm>
            <a:off x="352710" y="397308"/>
            <a:ext cx="8438580"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Visualization of CALIPSO (VOCAL)</a:t>
            </a:r>
          </a:p>
        </p:txBody>
      </p:sp>
      <p:sp>
        <p:nvSpPr>
          <p:cNvPr id="144" name="Shape 144"/>
          <p:cNvSpPr txBox="1"/>
          <p:nvPr/>
        </p:nvSpPr>
        <p:spPr>
          <a:xfrm>
            <a:off x="352710" y="1218959"/>
            <a:ext cx="7490027" cy="1924778"/>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VOCAL Platform: </a:t>
            </a:r>
            <a:br>
              <a:rPr lang="en-US" sz="2400" b="1" i="0" u="none" strike="noStrike" cap="none" dirty="0">
                <a:solidFill>
                  <a:schemeClr val="accent1"/>
                </a:solidFill>
                <a:latin typeface="Century Gothic" panose="020B0502020202020204" pitchFamily="34" charset="0"/>
                <a:ea typeface="Questrial"/>
                <a:cs typeface="Questrial"/>
                <a:sym typeface="Questrial"/>
              </a:rPr>
            </a:br>
            <a:r>
              <a:rPr lang="en-US" sz="2400" b="1" i="0" u="none" strike="noStrike" cap="none" dirty="0">
                <a:solidFill>
                  <a:schemeClr val="accent1"/>
                </a:solidFill>
                <a:latin typeface="Century Gothic" panose="020B0502020202020204" pitchFamily="34" charset="0"/>
                <a:ea typeface="Questrial"/>
                <a:cs typeface="Questrial"/>
                <a:sym typeface="Questrial"/>
              </a:rPr>
              <a:t>    </a:t>
            </a:r>
            <a:r>
              <a:rPr lang="en-US" sz="2400" b="0" i="0" u="none" strike="noStrike" cap="none" dirty="0">
                <a:solidFill>
                  <a:schemeClr val="dk1"/>
                </a:solidFill>
                <a:latin typeface="Century Gothic" panose="020B0502020202020204" pitchFamily="34" charset="0"/>
                <a:ea typeface="Questrial"/>
                <a:cs typeface="Questrial"/>
                <a:sym typeface="Questrial"/>
              </a:rPr>
              <a:t>Python based data visualizer,</a:t>
            </a:r>
            <a:br>
              <a:rPr lang="en-US" sz="2400" b="0" i="0" u="none" strike="noStrike" cap="none" dirty="0">
                <a:solidFill>
                  <a:schemeClr val="dk1"/>
                </a:solidFill>
                <a:latin typeface="Century Gothic" panose="020B0502020202020204" pitchFamily="34" charset="0"/>
                <a:ea typeface="Questrial"/>
                <a:cs typeface="Questrial"/>
                <a:sym typeface="Questrial"/>
              </a:rPr>
            </a:br>
            <a:r>
              <a:rPr lang="en-US" sz="2400" b="0" i="0" u="none" strike="noStrike" cap="none" dirty="0">
                <a:solidFill>
                  <a:schemeClr val="dk1"/>
                </a:solidFill>
                <a:latin typeface="Century Gothic" panose="020B0502020202020204" pitchFamily="34" charset="0"/>
                <a:ea typeface="Questrial"/>
                <a:cs typeface="Questrial"/>
                <a:sym typeface="Questrial"/>
              </a:rPr>
              <a:t>    annotator, importer/exporter</a:t>
            </a:r>
          </a:p>
          <a:p>
            <a:pPr marL="347663" marR="0" lvl="0" indent="-347663" algn="l" rtl="0">
              <a:lnSpc>
                <a:spcPct val="90000"/>
              </a:lnSpc>
              <a:spcBef>
                <a:spcPts val="1800"/>
              </a:spcBef>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Open-Source Release (pending): </a:t>
            </a:r>
            <a:r>
              <a:rPr lang="en-US" sz="2400" b="0" i="0" u="none" strike="noStrike" cap="none" dirty="0">
                <a:solidFill>
                  <a:schemeClr val="dk1"/>
                </a:solidFill>
                <a:latin typeface="Century Gothic" panose="020B0502020202020204" pitchFamily="34" charset="0"/>
                <a:ea typeface="Questrial"/>
                <a:cs typeface="Questrial"/>
                <a:sym typeface="Questrial"/>
              </a:rPr>
              <a:t>developer collaboration</a:t>
            </a:r>
          </a:p>
        </p:txBody>
      </p:sp>
      <p:pic>
        <p:nvPicPr>
          <p:cNvPr id="145" name="Shape 145"/>
          <p:cNvPicPr preferRelativeResize="0">
            <a:picLocks noGrp="1"/>
          </p:cNvPicPr>
          <p:nvPr>
            <p:ph type="pic" idx="3"/>
          </p:nvPr>
        </p:nvPicPr>
        <p:blipFill rotWithShape="1">
          <a:blip r:embed="rId3">
            <a:alphaModFix/>
          </a:blip>
          <a:srcRect l="7829" t="6268"/>
          <a:stretch/>
        </p:blipFill>
        <p:spPr>
          <a:xfrm>
            <a:off x="-11723" y="3475892"/>
            <a:ext cx="9190891" cy="525738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2"/>
          </p:nvPr>
        </p:nvSpPr>
        <p:spPr>
          <a:xfrm>
            <a:off x="4748353" y="274318"/>
            <a:ext cx="2916801" cy="724988"/>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Objectives</a:t>
            </a:r>
          </a:p>
        </p:txBody>
      </p:sp>
      <p:sp>
        <p:nvSpPr>
          <p:cNvPr id="152" name="Shape 152"/>
          <p:cNvSpPr txBox="1"/>
          <p:nvPr/>
        </p:nvSpPr>
        <p:spPr>
          <a:xfrm>
            <a:off x="4911639" y="1653847"/>
            <a:ext cx="4232359" cy="3269026"/>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Clean Installation: </a:t>
            </a:r>
            <a:br>
              <a:rPr lang="en-US" sz="2400" b="1" i="0" u="none" strike="noStrike" cap="none" dirty="0">
                <a:solidFill>
                  <a:schemeClr val="accent1"/>
                </a:solidFill>
                <a:latin typeface="Century Gothic" panose="020B0502020202020204" pitchFamily="34" charset="0"/>
                <a:ea typeface="Questrial"/>
                <a:cs typeface="Questrial"/>
                <a:sym typeface="Questrial"/>
              </a:rPr>
            </a:br>
            <a:r>
              <a:rPr lang="en-US" sz="2400" b="0" i="0" u="none" strike="noStrike" cap="none" dirty="0">
                <a:solidFill>
                  <a:schemeClr val="dk1"/>
                </a:solidFill>
                <a:latin typeface="Century Gothic" panose="020B0502020202020204" pitchFamily="34" charset="0"/>
                <a:ea typeface="Questrial"/>
                <a:cs typeface="Questrial"/>
                <a:sym typeface="Questrial"/>
              </a:rPr>
              <a:t>Stand-alone Windows Installer</a:t>
            </a:r>
          </a:p>
          <a:p>
            <a:pPr marL="347663" marR="0" lvl="0" indent="-347663" algn="l" rtl="0">
              <a:lnSpc>
                <a:spcPct val="90000"/>
              </a:lnSpc>
              <a:spcBef>
                <a:spcPts val="1800"/>
              </a:spcBef>
              <a:spcAft>
                <a:spcPts val="0"/>
              </a:spcAft>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Enhanced Attributes: </a:t>
            </a:r>
            <a:r>
              <a:rPr lang="en-US" sz="2400" b="0" i="0" u="none" strike="noStrike" cap="none" dirty="0">
                <a:solidFill>
                  <a:schemeClr val="dk1"/>
                </a:solidFill>
                <a:latin typeface="Century Gothic" panose="020B0502020202020204" pitchFamily="34" charset="0"/>
                <a:ea typeface="Questrial"/>
                <a:cs typeface="Questrial"/>
                <a:sym typeface="Questrial"/>
              </a:rPr>
              <a:t>Incorporate useful information</a:t>
            </a:r>
          </a:p>
          <a:p>
            <a:pPr marL="347663" marR="0" lvl="0" indent="-347663" algn="l" rtl="0">
              <a:lnSpc>
                <a:spcPct val="90000"/>
              </a:lnSpc>
              <a:spcBef>
                <a:spcPts val="1800"/>
              </a:spcBef>
              <a:buClr>
                <a:schemeClr val="accent1"/>
              </a:buClr>
              <a:buSzPct val="100000"/>
              <a:buFont typeface="Webdings" panose="05030102010509060703" pitchFamily="18" charset="2"/>
              <a:buChar char="4"/>
            </a:pPr>
            <a:r>
              <a:rPr lang="en-US" sz="2400" b="1" i="0" u="none" strike="noStrike" cap="none" dirty="0">
                <a:solidFill>
                  <a:schemeClr val="accent1"/>
                </a:solidFill>
                <a:latin typeface="Century Gothic" panose="020B0502020202020204" pitchFamily="34" charset="0"/>
                <a:ea typeface="Questrial"/>
                <a:cs typeface="Questrial"/>
                <a:sym typeface="Questrial"/>
              </a:rPr>
              <a:t>Robust error-handling: </a:t>
            </a:r>
            <a:r>
              <a:rPr lang="en-US" sz="2400" b="0" i="0" u="none" strike="noStrike" cap="none" dirty="0">
                <a:solidFill>
                  <a:schemeClr val="dk1"/>
                </a:solidFill>
                <a:latin typeface="Century Gothic" panose="020B0502020202020204" pitchFamily="34" charset="0"/>
                <a:ea typeface="Questrial"/>
                <a:cs typeface="Questrial"/>
                <a:sym typeface="Questrial"/>
              </a:rPr>
              <a:t>Facilitate fixes</a:t>
            </a:r>
            <a:br>
              <a:rPr lang="en-US" sz="2400" b="0" i="0" u="none" strike="noStrike" cap="none" dirty="0">
                <a:solidFill>
                  <a:schemeClr val="dk1"/>
                </a:solidFill>
                <a:latin typeface="Century Gothic" panose="020B0502020202020204" pitchFamily="34" charset="0"/>
                <a:ea typeface="Questrial"/>
                <a:cs typeface="Questrial"/>
                <a:sym typeface="Questrial"/>
              </a:rPr>
            </a:br>
            <a:endParaRPr lang="en-US" sz="2400" b="0" i="0" u="none" strike="noStrike" cap="none" dirty="0">
              <a:solidFill>
                <a:schemeClr val="dk1"/>
              </a:solidFill>
              <a:latin typeface="Century Gothic" panose="020B0502020202020204" pitchFamily="34" charset="0"/>
              <a:ea typeface="Questrial"/>
              <a:cs typeface="Questrial"/>
              <a:sym typeface="Questrial"/>
            </a:endParaRPr>
          </a:p>
        </p:txBody>
      </p:sp>
      <p:sp>
        <p:nvSpPr>
          <p:cNvPr id="153" name="Shape 153"/>
          <p:cNvSpPr txBox="1">
            <a:spLocks noGrp="1"/>
          </p:cNvSpPr>
          <p:nvPr>
            <p:ph type="body" idx="4"/>
          </p:nvPr>
        </p:nvSpPr>
        <p:spPr>
          <a:xfrm>
            <a:off x="4445000" y="6499596"/>
            <a:ext cx="1678192"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0" i="0" u="none" strike="noStrike" cap="none">
                <a:solidFill>
                  <a:schemeClr val="dk1"/>
                </a:solidFill>
                <a:latin typeface="Questrial"/>
                <a:ea typeface="Questrial"/>
                <a:cs typeface="Questrial"/>
                <a:sym typeface="Questrial"/>
              </a:rPr>
              <a:t>Image Credit: NASA</a:t>
            </a:r>
          </a:p>
        </p:txBody>
      </p:sp>
      <p:pic>
        <p:nvPicPr>
          <p:cNvPr id="154" name="Shape 154"/>
          <p:cNvPicPr preferRelativeResize="0">
            <a:picLocks noGrp="1"/>
          </p:cNvPicPr>
          <p:nvPr>
            <p:ph type="pic" idx="3"/>
          </p:nvPr>
        </p:nvPicPr>
        <p:blipFill rotWithShape="1">
          <a:blip r:embed="rId3">
            <a:alphaModFix/>
          </a:blip>
          <a:srcRect l="10497" t="10661" r="12938" b="22153"/>
          <a:stretch/>
        </p:blipFill>
        <p:spPr>
          <a:xfrm rot="-5400000">
            <a:off x="-1194026" y="1194025"/>
            <a:ext cx="6858000" cy="446994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body" idx="2"/>
          </p:nvPr>
        </p:nvSpPr>
        <p:spPr>
          <a:xfrm>
            <a:off x="704125" y="354372"/>
            <a:ext cx="7707557"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Stand-Alone Windows Installer</a:t>
            </a:r>
          </a:p>
        </p:txBody>
      </p:sp>
      <p:sp>
        <p:nvSpPr>
          <p:cNvPr id="161" name="Shape 161"/>
          <p:cNvSpPr txBox="1"/>
          <p:nvPr/>
        </p:nvSpPr>
        <p:spPr>
          <a:xfrm>
            <a:off x="273000" y="1191646"/>
            <a:ext cx="5213400" cy="1692805"/>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One-click setup package</a:t>
            </a:r>
          </a:p>
          <a:p>
            <a:pPr marL="347663" marR="0" lvl="0" indent="-347663" algn="l" rtl="0">
              <a:lnSpc>
                <a:spcPct val="90000"/>
              </a:lnSpc>
              <a:spcBef>
                <a:spcPts val="1800"/>
              </a:spcBef>
              <a:spcAft>
                <a:spcPts val="0"/>
              </a:spcAft>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Backwards-compatible (32 bit)</a:t>
            </a:r>
          </a:p>
          <a:p>
            <a:pPr marL="347663" marR="0" lvl="0" indent="-347663" algn="l" rtl="0">
              <a:lnSpc>
                <a:spcPct val="90000"/>
              </a:lnSpc>
              <a:spcBef>
                <a:spcPts val="1800"/>
              </a:spcBef>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Release-based</a:t>
            </a:r>
          </a:p>
        </p:txBody>
      </p:sp>
      <p:pic>
        <p:nvPicPr>
          <p:cNvPr id="162" name="Shape 162"/>
          <p:cNvPicPr preferRelativeResize="0">
            <a:picLocks noGrp="1"/>
          </p:cNvPicPr>
          <p:nvPr>
            <p:ph type="pic" idx="3"/>
          </p:nvPr>
        </p:nvPicPr>
        <p:blipFill rotWithShape="1">
          <a:blip r:embed="rId3">
            <a:alphaModFix/>
          </a:blip>
          <a:srcRect/>
          <a:stretch/>
        </p:blipFill>
        <p:spPr>
          <a:xfrm>
            <a:off x="-435935" y="3017639"/>
            <a:ext cx="10066429" cy="4301893"/>
          </a:xfrm>
          <a:prstGeom prst="rect">
            <a:avLst/>
          </a:prstGeom>
          <a:noFill/>
          <a:ln>
            <a:noFill/>
          </a:ln>
        </p:spPr>
      </p:pic>
      <p:sp>
        <p:nvSpPr>
          <p:cNvPr id="163" name="Shape 163"/>
          <p:cNvSpPr txBox="1">
            <a:spLocks noGrp="1"/>
          </p:cNvSpPr>
          <p:nvPr>
            <p:ph type="body" idx="4"/>
          </p:nvPr>
        </p:nvSpPr>
        <p:spPr>
          <a:xfrm>
            <a:off x="6190487" y="3429000"/>
            <a:ext cx="2295144"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endParaRPr sz="1200" b="0" i="0" u="none" strike="noStrike" cap="none">
              <a:solidFill>
                <a:srgbClr val="A5A5A5"/>
              </a:solidFill>
              <a:latin typeface="Questrial"/>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body" idx="2"/>
          </p:nvPr>
        </p:nvSpPr>
        <p:spPr>
          <a:xfrm>
            <a:off x="453643" y="3922130"/>
            <a:ext cx="5149986"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Enhanced Attributes</a:t>
            </a:r>
          </a:p>
        </p:txBody>
      </p:sp>
      <p:sp>
        <p:nvSpPr>
          <p:cNvPr id="170" name="Shape 170"/>
          <p:cNvSpPr>
            <a:spLocks noGrp="1"/>
          </p:cNvSpPr>
          <p:nvPr>
            <p:ph type="pic" idx="3"/>
          </p:nvPr>
        </p:nvSpPr>
        <p:spPr>
          <a:xfrm>
            <a:off x="0" y="0"/>
            <a:ext cx="9144000" cy="3429000"/>
          </a:xfrm>
          <a:prstGeom prst="rect">
            <a:avLst/>
          </a:prstGeom>
          <a:noFill/>
          <a:ln>
            <a:noFill/>
          </a:ln>
        </p:spPr>
        <p:txBody>
          <a:bodyPr lIns="91425" tIns="91425" rIns="91425" bIns="91425" anchor="ctr" anchorCtr="0">
            <a:noAutofit/>
          </a:bodyPr>
          <a:lstStyle/>
          <a:p>
            <a:pPr lvl="0">
              <a:spcBef>
                <a:spcPts val="0"/>
              </a:spcBef>
              <a:buNone/>
            </a:pPr>
            <a:endParaRPr/>
          </a:p>
        </p:txBody>
      </p:sp>
      <p:pic>
        <p:nvPicPr>
          <p:cNvPr id="171" name="Shape 171"/>
          <p:cNvPicPr preferRelativeResize="0"/>
          <p:nvPr/>
        </p:nvPicPr>
        <p:blipFill rotWithShape="1">
          <a:blip r:embed="rId3">
            <a:alphaModFix/>
          </a:blip>
          <a:srcRect l="5101" t="34200" r="5012" b="9606"/>
          <a:stretch/>
        </p:blipFill>
        <p:spPr>
          <a:xfrm>
            <a:off x="-922215" y="-281354"/>
            <a:ext cx="10746153" cy="3701969"/>
          </a:xfrm>
          <a:prstGeom prst="rect">
            <a:avLst/>
          </a:prstGeom>
          <a:noFill/>
          <a:ln>
            <a:noFill/>
          </a:ln>
        </p:spPr>
      </p:pic>
      <p:sp>
        <p:nvSpPr>
          <p:cNvPr id="172" name="Shape 172"/>
          <p:cNvSpPr txBox="1"/>
          <p:nvPr/>
        </p:nvSpPr>
        <p:spPr>
          <a:xfrm>
            <a:off x="341353" y="4631701"/>
            <a:ext cx="5414677" cy="41654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Unique identifier per polygon</a:t>
            </a:r>
          </a:p>
        </p:txBody>
      </p:sp>
      <p:sp>
        <p:nvSpPr>
          <p:cNvPr id="173" name="Shape 173"/>
          <p:cNvSpPr/>
          <p:nvPr/>
        </p:nvSpPr>
        <p:spPr>
          <a:xfrm>
            <a:off x="3536994" y="1780841"/>
            <a:ext cx="801431" cy="375137"/>
          </a:xfrm>
          <a:prstGeom prst="ellipse">
            <a:avLst/>
          </a:prstGeom>
          <a:noFill/>
          <a:ln w="38100" cap="flat" cmpd="sng">
            <a:solidFill>
              <a:srgbClr val="B31573"/>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Questrial"/>
              <a:ea typeface="Questrial"/>
              <a:cs typeface="Questrial"/>
              <a:sym typeface="Questrial"/>
            </a:endParaRPr>
          </a:p>
        </p:txBody>
      </p:sp>
      <p:sp>
        <p:nvSpPr>
          <p:cNvPr id="174" name="Shape 174"/>
          <p:cNvSpPr txBox="1"/>
          <p:nvPr/>
        </p:nvSpPr>
        <p:spPr>
          <a:xfrm>
            <a:off x="341353" y="5209842"/>
            <a:ext cx="5414677" cy="41654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Soon: user-editable, meaningful</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body" idx="2"/>
          </p:nvPr>
        </p:nvSpPr>
        <p:spPr>
          <a:xfrm>
            <a:off x="453643" y="3922130"/>
            <a:ext cx="5149986"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i="0" u="none" strike="noStrike" cap="none" dirty="0">
                <a:solidFill>
                  <a:schemeClr val="accent1"/>
                </a:solidFill>
                <a:latin typeface="Century Gothic" panose="020B0502020202020204" pitchFamily="34" charset="0"/>
                <a:sym typeface="Questrial"/>
              </a:rPr>
              <a:t>Enhanced Attributes</a:t>
            </a:r>
          </a:p>
        </p:txBody>
      </p:sp>
      <p:sp>
        <p:nvSpPr>
          <p:cNvPr id="181" name="Shape 181"/>
          <p:cNvSpPr txBox="1"/>
          <p:nvPr/>
        </p:nvSpPr>
        <p:spPr>
          <a:xfrm>
            <a:off x="341353" y="4631701"/>
            <a:ext cx="5414677" cy="41654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Sanity-checking within code</a:t>
            </a:r>
          </a:p>
        </p:txBody>
      </p:sp>
      <p:sp>
        <p:nvSpPr>
          <p:cNvPr id="182" name="Shape 182"/>
          <p:cNvSpPr txBox="1"/>
          <p:nvPr/>
        </p:nvSpPr>
        <p:spPr>
          <a:xfrm>
            <a:off x="341353" y="5209842"/>
            <a:ext cx="5921223" cy="416547"/>
          </a:xfrm>
          <a:prstGeom prst="rect">
            <a:avLst/>
          </a:prstGeom>
          <a:noFill/>
          <a:ln>
            <a:noFill/>
          </a:ln>
        </p:spPr>
        <p:txBody>
          <a:bodyPr lIns="91425" tIns="45700" rIns="91425" bIns="45700" anchor="t" anchorCtr="0">
            <a:noAutofit/>
          </a:bodyPr>
          <a:lstStyle/>
          <a:p>
            <a:pPr marL="347663" marR="0" lvl="0" indent="-347663" algn="l" rtl="0">
              <a:lnSpc>
                <a:spcPct val="90000"/>
              </a:lnSpc>
              <a:spcBef>
                <a:spcPts val="0"/>
              </a:spcBef>
              <a:buClr>
                <a:schemeClr val="accent1"/>
              </a:buClr>
              <a:buSzPct val="100000"/>
              <a:buFont typeface="Webdings" panose="05030102010509060703" pitchFamily="18" charset="2"/>
              <a:buChar char="4"/>
            </a:pPr>
            <a:r>
              <a:rPr lang="en-US" sz="2400" b="0" i="0" u="none" strike="noStrike" cap="none" dirty="0">
                <a:solidFill>
                  <a:schemeClr val="dk1"/>
                </a:solidFill>
                <a:latin typeface="Century Gothic" panose="020B0502020202020204" pitchFamily="34" charset="0"/>
                <a:ea typeface="Questrial"/>
                <a:cs typeface="Questrial"/>
                <a:sym typeface="Questrial"/>
              </a:rPr>
              <a:t>Improve user-interaction with system</a:t>
            </a:r>
          </a:p>
        </p:txBody>
      </p:sp>
      <p:pic>
        <p:nvPicPr>
          <p:cNvPr id="183" name="Shape 183"/>
          <p:cNvPicPr preferRelativeResize="0"/>
          <p:nvPr/>
        </p:nvPicPr>
        <p:blipFill rotWithShape="1">
          <a:blip r:embed="rId3">
            <a:alphaModFix/>
          </a:blip>
          <a:srcRect l="11231" t="13023" r="12185" b="32855"/>
          <a:stretch/>
        </p:blipFill>
        <p:spPr>
          <a:xfrm>
            <a:off x="-495299" y="-200094"/>
            <a:ext cx="9963149" cy="396063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Cross Cutting 15">
      <a:dk1>
        <a:srgbClr val="767171"/>
      </a:dk1>
      <a:lt1>
        <a:srgbClr val="FFFFFF"/>
      </a:lt1>
      <a:dk2>
        <a:srgbClr val="767171"/>
      </a:dk2>
      <a:lt2>
        <a:srgbClr val="FFFFFF"/>
      </a:lt2>
      <a:accent1>
        <a:srgbClr val="E97845"/>
      </a:accent1>
      <a:accent2>
        <a:srgbClr val="F19C58"/>
      </a:accent2>
      <a:accent3>
        <a:srgbClr val="FEC36E"/>
      </a:accent3>
      <a:accent4>
        <a:srgbClr val="517FAB"/>
      </a:accent4>
      <a:accent5>
        <a:srgbClr val="4D999E"/>
      </a:accent5>
      <a:accent6>
        <a:srgbClr val="4BB18B"/>
      </a:accent6>
      <a:hlink>
        <a:srgbClr val="E97845"/>
      </a:hlink>
      <a:folHlink>
        <a:srgbClr val="E978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1384</Words>
  <Application>Microsoft Office PowerPoint</Application>
  <PresentationFormat>On-screen Show (4:3)</PresentationFormat>
  <Paragraphs>126</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Century Gothic</vt:lpstr>
      <vt:lpstr>Arimo</vt:lpstr>
      <vt:lpstr>Arial</vt:lpstr>
      <vt:lpstr>Helvetica Neue</vt:lpstr>
      <vt:lpstr>Webdings</vt:lpstr>
      <vt:lpstr>Questrial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Vaa, Jordan S. (LARC-E3)[SSAI DEVELOP]</cp:lastModifiedBy>
  <cp:revision>7</cp:revision>
  <dcterms:modified xsi:type="dcterms:W3CDTF">2016-03-28T20:16:34Z</dcterms:modified>
</cp:coreProperties>
</file>