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LW" lastIdx="2" clrIdx="0"/>
  <p:cmAuthor id="1" name="clr" initials="clr" lastIdx="8" clrIdx="1"/>
  <p:cmAuthor id="2" name="Orne, Tiffani N. (LARC-E3)[SSAI DEVELOP]" initials="OTN(D" lastIdx="6"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88" autoAdjust="0"/>
    <p:restoredTop sz="94660"/>
  </p:normalViewPr>
  <p:slideViewPr>
    <p:cSldViewPr snapToGrid="0">
      <p:cViewPr>
        <p:scale>
          <a:sx n="50" d="100"/>
          <a:sy n="50" d="100"/>
        </p:scale>
        <p:origin x="348"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2T15:27:01.839" idx="1">
    <p:pos x="10576" y="13486"/>
    <p:text>format this a little better so the image and description fits better. </p:text>
  </p:cm>
  <p:cm authorId="0" dt="2015-07-02T15:27:35.688" idx="2">
    <p:pos x="11076" y="20092"/>
    <p:text>They might freak out about these logos but they are federal so it should be okay. </p:text>
  </p:cm>
  <p:cm authorId="1" dt="2015-07-06T14:05:50.053" idx="5">
    <p:pos x="13552" y="6528"/>
    <p:text>This if very nicely put together (although there is no need for the scales, especially for the scale of the US), but the color scheme on the topo map is counterintuitive. I strongly recommend either reversing it or using a more intuitive brown-green color scale. Alternatively, do not use a color scale. You also do not need a box around this field, but that is up to you.</p:text>
  </p:cm>
  <p:cm authorId="1" dt="2015-07-06T14:08:21.196" idx="6">
    <p:pos x="11099" y="20531"/>
    <p:text>AH! I'm totally freaking out about these logos! Just kidding. It's nice to have a project that can actually use the partner logos! Try to fit the Forest Service logo in a little better, however, as it is sticking out of the field at the top. </p:text>
  </p:cm>
  <p:cm authorId="1" dt="2015-07-06T14:09:05.927" idx="4">
    <p:pos x="11428" y="4244"/>
    <p:text>Establish a spatiotemporal relationship between vegetation regrowth as a function of NDVI and post-fire runoff hazard over a 10-year period for the greater Tuscon, Arizona area within the Lower Colorado River Basin</p:text>
  </p:cm>
  <p:cm authorId="1" dt="2015-07-06T14:13:00.032" idx="7">
    <p:pos x="3060" y="7938"/>
    <p:text>Most methodologies are too vague, but this one might be too detailed. Think about ways to group functions together. The entire top branch and the entire bottom branch could maybe be put in one box. It's really great that you are laying everything out, just make sure that people won't get tired of reading before they get to the end. </p:text>
  </p:cm>
  <p:cm authorId="1" dt="2015-07-06T14:13:45.079" idx="8">
    <p:pos x="10164" y="15264"/>
    <p:text>Put the legend under the graph to help it fit better here.</p:text>
  </p:cm>
  <p:cm authorId="1" dt="2015-07-06T14:38:26.218" idx="2">
    <p:pos x="9144" y="3024"/>
    <p:text>Add affiliation: NASA DEVELOP National Program at..
</p:text>
  </p:cm>
  <p:cm authorId="2" dt="2015-07-08T18:17:02.722" idx="2">
    <p:pos x="14100" y="6598"/>
    <p:text>Each element of this section (including boxes) should be seperate items rather than a single image.</p:text>
    <p:extLst>
      <p:ext uri="{C676402C-5697-4E1C-873F-D02D1690AC5C}">
        <p15:threadingInfo xmlns:p15="http://schemas.microsoft.com/office/powerpoint/2012/main" timeZoneBias="240"/>
      </p:ext>
    </p:extLst>
  </p:cm>
  <p:cm authorId="2" dt="2015-07-08T18:20:46.019" idx="5">
    <p:pos x="14100" y="6694"/>
    <p:text>Please make sure the box is deletable and editable (color, width, etc) so that we can change it if we use the image for something else.</p:text>
    <p:extLst>
      <p:ext uri="{C676402C-5697-4E1C-873F-D02D1690AC5C}">
        <p15:threadingInfo xmlns:p15="http://schemas.microsoft.com/office/powerpoint/2012/main" timeZoneBias="240">
          <p15:parentCm authorId="2" idx="2"/>
        </p15:threadingInfo>
      </p:ext>
    </p:extLst>
  </p:cm>
  <p:cm authorId="2" dt="2015-07-08T18:18:14.032" idx="3">
    <p:pos x="13860" y="11916"/>
    <p:text>Terra</p:text>
    <p:extLst>
      <p:ext uri="{C676402C-5697-4E1C-873F-D02D1690AC5C}">
        <p15:threadingInfo xmlns:p15="http://schemas.microsoft.com/office/powerpoint/2012/main" timeZoneBias="240"/>
      </p:ext>
    </p:extLst>
  </p:cm>
  <p:cm authorId="2" dt="2015-07-08T18:18:47.860" idx="4">
    <p:pos x="6676" y="14413"/>
    <p:text>Please move this image up a bit (like a couple pixels) so the bottom lines up with the one to the left.</p:text>
    <p:extLst>
      <p:ext uri="{C676402C-5697-4E1C-873F-D02D1690AC5C}">
        <p15:threadingInfo xmlns:p15="http://schemas.microsoft.com/office/powerpoint/2012/main" timeZoneBias="240"/>
      </p:ext>
    </p:extLst>
  </p:cm>
  <p:cm authorId="2" dt="2015-07-08T18:20:53.404" idx="6">
    <p:pos x="10938" y="14544"/>
    <p:text>Please make sure the box is deletable and editable (color, width, etc) so that we can change it if we use the image for something else.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omments" Target="../comments/comment1.xml"/><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855" y="28938798"/>
            <a:ext cx="3898388" cy="3898388"/>
          </a:xfrm>
          <a:prstGeom prst="rect">
            <a:avLst/>
          </a:prstGeom>
        </p:spPr>
      </p:pic>
      <p:sp>
        <p:nvSpPr>
          <p:cNvPr id="2" name="Text Placeholder 1"/>
          <p:cNvSpPr>
            <a:spLocks noGrp="1"/>
          </p:cNvSpPr>
          <p:nvPr>
            <p:ph type="body" sz="quarter" idx="13"/>
          </p:nvPr>
        </p:nvSpPr>
        <p:spPr/>
        <p:txBody>
          <a:bodyPr/>
          <a:lstStyle/>
          <a:p>
            <a:r>
              <a:rPr lang="en-US" dirty="0" smtClean="0"/>
              <a:t>NOAA National Centers for Environmental Information</a:t>
            </a:r>
            <a:endParaRPr lang="en-US" dirty="0"/>
          </a:p>
        </p:txBody>
      </p:sp>
      <p:sp>
        <p:nvSpPr>
          <p:cNvPr id="4" name="Text Placeholder 3"/>
          <p:cNvSpPr>
            <a:spLocks noGrp="1"/>
          </p:cNvSpPr>
          <p:nvPr>
            <p:ph type="body" sz="quarter" idx="11"/>
          </p:nvPr>
        </p:nvSpPr>
        <p:spPr/>
        <p:txBody>
          <a:bodyPr/>
          <a:lstStyle/>
          <a:p>
            <a:r>
              <a:rPr lang="en-US" dirty="0" smtClean="0"/>
              <a:t>Incorporating CDRs and MODIS to create a predictive model of post-burnout vegetation regrowth in relation to flood risk</a:t>
            </a:r>
            <a:endParaRPr lang="en-US" dirty="0"/>
          </a:p>
        </p:txBody>
      </p:sp>
      <p:sp>
        <p:nvSpPr>
          <p:cNvPr id="5" name="Text Placeholder 4"/>
          <p:cNvSpPr>
            <a:spLocks noGrp="1"/>
          </p:cNvSpPr>
          <p:nvPr>
            <p:ph type="body" sz="quarter" idx="10"/>
          </p:nvPr>
        </p:nvSpPr>
        <p:spPr/>
        <p:txBody>
          <a:bodyPr/>
          <a:lstStyle/>
          <a:p>
            <a:r>
              <a:rPr lang="en-US" dirty="0" smtClean="0"/>
              <a:t>Southwest United States Disasters</a:t>
            </a:r>
            <a:endParaRPr lang="en-US" dirty="0"/>
          </a:p>
        </p:txBody>
      </p:sp>
      <p:sp>
        <p:nvSpPr>
          <p:cNvPr id="9" name="Text Placeholder 16"/>
          <p:cNvSpPr txBox="1">
            <a:spLocks/>
          </p:cNvSpPr>
          <p:nvPr/>
        </p:nvSpPr>
        <p:spPr>
          <a:xfrm>
            <a:off x="800084" y="28980347"/>
            <a:ext cx="8229600" cy="51438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Team photo will be taken and included here, identifying Jason </a:t>
            </a:r>
            <a:r>
              <a:rPr lang="en-US" dirty="0" err="1" smtClean="0"/>
              <a:t>Zylberman</a:t>
            </a:r>
            <a:r>
              <a:rPr lang="en-US" dirty="0" smtClean="0"/>
              <a:t>, Jennifer Holder, and Lance Watkins</a:t>
            </a:r>
          </a:p>
        </p:txBody>
      </p:sp>
      <p:sp>
        <p:nvSpPr>
          <p:cNvPr id="11" name="Text Placeholder 16"/>
          <p:cNvSpPr txBox="1">
            <a:spLocks/>
          </p:cNvSpPr>
          <p:nvPr/>
        </p:nvSpPr>
        <p:spPr>
          <a:xfrm>
            <a:off x="18173701" y="29038346"/>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indent="-457200"/>
            <a:r>
              <a:rPr lang="en-US" dirty="0"/>
              <a:t>DeWayne Cecil (Chief Climatologist and Program Manager, Global Science &amp; Technology (GST) National Centers for Environmental Information (NCEI</a:t>
            </a:r>
            <a:r>
              <a:rPr lang="en-US" dirty="0" smtClean="0"/>
              <a:t>))</a:t>
            </a:r>
          </a:p>
          <a:p>
            <a:pPr lvl="0" indent="-457200"/>
            <a:r>
              <a:rPr lang="en-US" dirty="0" smtClean="0"/>
              <a:t>Gregg </a:t>
            </a:r>
            <a:r>
              <a:rPr lang="en-US" dirty="0" err="1"/>
              <a:t>Garfin</a:t>
            </a:r>
            <a:r>
              <a:rPr lang="en-US" dirty="0"/>
              <a:t> (Investigator, Climate Assessment for </a:t>
            </a:r>
            <a:r>
              <a:rPr lang="en-US" dirty="0" smtClean="0"/>
              <a:t>the Southwest </a:t>
            </a:r>
            <a:r>
              <a:rPr lang="en-US" dirty="0"/>
              <a:t>(CLIMAS))</a:t>
            </a:r>
          </a:p>
          <a:p>
            <a:pPr lvl="0" indent="-457200"/>
            <a:r>
              <a:rPr lang="en-US" dirty="0"/>
              <a:t>Tim Brown (Director, Western Regional Climate Center (WRCC))</a:t>
            </a:r>
          </a:p>
          <a:p>
            <a:pPr lvl="0" indent="-457200"/>
            <a:r>
              <a:rPr lang="en-US" dirty="0"/>
              <a:t>Dennis Staley (Research Physical Scientist, USGS Landslide Hazards Program)</a:t>
            </a:r>
          </a:p>
          <a:p>
            <a:pPr lvl="0" indent="-457200"/>
            <a:r>
              <a:rPr lang="en-US" dirty="0"/>
              <a:t>Jason Kean (Research Hydrologist, USGS Landslide Hazards Program)</a:t>
            </a:r>
          </a:p>
        </p:txBody>
      </p:sp>
      <p:sp>
        <p:nvSpPr>
          <p:cNvPr id="8" name="Text Placeholder 16"/>
          <p:cNvSpPr txBox="1">
            <a:spLocks/>
          </p:cNvSpPr>
          <p:nvPr/>
        </p:nvSpPr>
        <p:spPr>
          <a:xfrm>
            <a:off x="809617" y="20867447"/>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Results will be included once products are created.</a:t>
            </a:r>
          </a:p>
        </p:txBody>
      </p:sp>
      <p:sp>
        <p:nvSpPr>
          <p:cNvPr id="12" name="Text Placeholder 16"/>
          <p:cNvSpPr txBox="1">
            <a:spLocks/>
          </p:cNvSpPr>
          <p:nvPr/>
        </p:nvSpPr>
        <p:spPr>
          <a:xfrm>
            <a:off x="18297526" y="22880551"/>
            <a:ext cx="8229600" cy="477761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Conclusions will be added in complete sentences once conclusions have been reached.</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Still need to attain an appropriate graphic for PERSIANN and CMORPH products.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E</a:t>
            </a:r>
            <a:r>
              <a:rPr lang="en-US" dirty="0" smtClean="0"/>
              <a:t>stablish </a:t>
            </a:r>
            <a:r>
              <a:rPr lang="en-US" dirty="0"/>
              <a:t>a </a:t>
            </a:r>
            <a:r>
              <a:rPr lang="en-US" dirty="0" err="1"/>
              <a:t>spatio</a:t>
            </a:r>
            <a:r>
              <a:rPr lang="en-US" dirty="0"/>
              <a:t>-temporal relationship between vegetation regrowth as a function of NDVI and post-fire runoff hazard, over a 10-year period, for </a:t>
            </a:r>
            <a:r>
              <a:rPr lang="en-US" dirty="0" smtClean="0"/>
              <a:t>greater </a:t>
            </a:r>
            <a:r>
              <a:rPr lang="en-US" dirty="0" err="1" smtClean="0"/>
              <a:t>Tuscon</a:t>
            </a:r>
            <a:r>
              <a:rPr lang="en-US" dirty="0" smtClean="0"/>
              <a:t>, Arizona area within </a:t>
            </a:r>
            <a:r>
              <a:rPr lang="en-US" dirty="0"/>
              <a:t>the Lower Colorado River </a:t>
            </a:r>
            <a:r>
              <a:rPr lang="en-US" dirty="0" smtClean="0"/>
              <a:t>Basin</a:t>
            </a:r>
          </a:p>
          <a:p>
            <a:pPr marL="347663" indent="-347663"/>
            <a:r>
              <a:rPr lang="en-US" dirty="0" smtClean="0"/>
              <a:t>Generate a </a:t>
            </a:r>
            <a:r>
              <a:rPr lang="en-US" dirty="0"/>
              <a:t>raster surface indicating vegetation regrowth rate after historical wildfires on a per-pixel </a:t>
            </a:r>
            <a:r>
              <a:rPr lang="en-US" dirty="0" smtClean="0"/>
              <a:t>basis</a:t>
            </a:r>
          </a:p>
          <a:p>
            <a:pPr marL="347663" indent="-347663"/>
            <a:r>
              <a:rPr lang="en-US" dirty="0" smtClean="0"/>
              <a:t>Identify precipitation rates associated </a:t>
            </a:r>
            <a:r>
              <a:rPr lang="en-US" dirty="0"/>
              <a:t>with increased post-wildfire flooding </a:t>
            </a:r>
            <a:r>
              <a:rPr lang="en-US" dirty="0" smtClean="0"/>
              <a:t>risk based on historical runoff events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2068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57242" y="2008324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97526" y="218826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73701" y="281693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735649" y="281693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00084" y="282689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Jason </a:t>
            </a:r>
            <a:r>
              <a:rPr lang="en-US" dirty="0" err="1" smtClean="0"/>
              <a:t>Zylberman</a:t>
            </a:r>
            <a:r>
              <a:rPr lang="en-US" dirty="0" smtClean="0"/>
              <a:t> (Project Lead), Jennifer Holder, Lance Watkins</a:t>
            </a:r>
          </a:p>
          <a:p>
            <a:r>
              <a:rPr lang="en-US" sz="2400" dirty="0" smtClean="0"/>
              <a:t>Affiliation(s)</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2750" y="18200895"/>
            <a:ext cx="4514850" cy="3398679"/>
          </a:xfrm>
          <a:prstGeom prst="rect">
            <a:avLst/>
          </a:prstGeom>
        </p:spPr>
      </p:pic>
      <p:sp>
        <p:nvSpPr>
          <p:cNvPr id="17" name="TextBox 16"/>
          <p:cNvSpPr txBox="1"/>
          <p:nvPr/>
        </p:nvSpPr>
        <p:spPr>
          <a:xfrm>
            <a:off x="1333494" y="13494768"/>
            <a:ext cx="1104899" cy="923330"/>
          </a:xfrm>
          <a:prstGeom prst="rect">
            <a:avLst/>
          </a:prstGeom>
          <a:noFill/>
          <a:ln>
            <a:solidFill>
              <a:schemeClr val="accent1"/>
            </a:solidFill>
          </a:ln>
        </p:spPr>
        <p:txBody>
          <a:bodyPr wrap="square" rtlCol="0">
            <a:spAutoFit/>
          </a:bodyPr>
          <a:lstStyle/>
          <a:p>
            <a:pPr algn="ctr"/>
            <a:r>
              <a:rPr lang="en-US" sz="2700" dirty="0" smtClean="0"/>
              <a:t>Fetch Modis</a:t>
            </a:r>
            <a:endParaRPr lang="en-US" sz="2700" dirty="0"/>
          </a:p>
        </p:txBody>
      </p:sp>
      <p:sp>
        <p:nvSpPr>
          <p:cNvPr id="34" name="TextBox 33"/>
          <p:cNvSpPr txBox="1"/>
          <p:nvPr/>
        </p:nvSpPr>
        <p:spPr>
          <a:xfrm>
            <a:off x="2895593" y="13494768"/>
            <a:ext cx="1314449" cy="923330"/>
          </a:xfrm>
          <a:prstGeom prst="rect">
            <a:avLst/>
          </a:prstGeom>
          <a:noFill/>
          <a:ln>
            <a:solidFill>
              <a:schemeClr val="accent1"/>
            </a:solidFill>
          </a:ln>
        </p:spPr>
        <p:txBody>
          <a:bodyPr wrap="square" rtlCol="0">
            <a:spAutoFit/>
          </a:bodyPr>
          <a:lstStyle/>
          <a:p>
            <a:pPr algn="ctr"/>
            <a:r>
              <a:rPr lang="en-US" sz="2700" dirty="0" smtClean="0"/>
              <a:t>Extract NDVI</a:t>
            </a:r>
            <a:endParaRPr lang="en-US" sz="2700" dirty="0"/>
          </a:p>
        </p:txBody>
      </p:sp>
      <p:sp>
        <p:nvSpPr>
          <p:cNvPr id="35" name="TextBox 34"/>
          <p:cNvSpPr txBox="1"/>
          <p:nvPr/>
        </p:nvSpPr>
        <p:spPr>
          <a:xfrm>
            <a:off x="4657718" y="13483780"/>
            <a:ext cx="1581149" cy="942382"/>
          </a:xfrm>
          <a:prstGeom prst="rect">
            <a:avLst/>
          </a:prstGeom>
          <a:noFill/>
          <a:ln>
            <a:solidFill>
              <a:schemeClr val="accent1"/>
            </a:solidFill>
          </a:ln>
        </p:spPr>
        <p:txBody>
          <a:bodyPr wrap="square" rtlCol="0">
            <a:spAutoFit/>
          </a:bodyPr>
          <a:lstStyle/>
          <a:p>
            <a:pPr algn="ctr"/>
            <a:r>
              <a:rPr lang="en-US" sz="2700" dirty="0" err="1" smtClean="0"/>
              <a:t>Reproject</a:t>
            </a:r>
            <a:r>
              <a:rPr lang="en-US" sz="2700" dirty="0" smtClean="0"/>
              <a:t> Raster</a:t>
            </a:r>
            <a:endParaRPr lang="en-US" sz="2700" dirty="0"/>
          </a:p>
        </p:txBody>
      </p:sp>
      <p:sp>
        <p:nvSpPr>
          <p:cNvPr id="36" name="TextBox 35"/>
          <p:cNvSpPr txBox="1"/>
          <p:nvPr/>
        </p:nvSpPr>
        <p:spPr>
          <a:xfrm>
            <a:off x="6715117" y="13502101"/>
            <a:ext cx="1295400" cy="923330"/>
          </a:xfrm>
          <a:prstGeom prst="rect">
            <a:avLst/>
          </a:prstGeom>
          <a:noFill/>
          <a:ln>
            <a:solidFill>
              <a:schemeClr val="accent1"/>
            </a:solidFill>
          </a:ln>
        </p:spPr>
        <p:txBody>
          <a:bodyPr wrap="square" rtlCol="0">
            <a:spAutoFit/>
          </a:bodyPr>
          <a:lstStyle/>
          <a:p>
            <a:pPr algn="ctr"/>
            <a:r>
              <a:rPr lang="en-US" sz="2700" dirty="0" smtClean="0"/>
              <a:t>Clip to Arizona</a:t>
            </a:r>
            <a:endParaRPr lang="en-US" sz="2700" dirty="0"/>
          </a:p>
        </p:txBody>
      </p:sp>
      <p:sp>
        <p:nvSpPr>
          <p:cNvPr id="37" name="TextBox 36"/>
          <p:cNvSpPr txBox="1"/>
          <p:nvPr/>
        </p:nvSpPr>
        <p:spPr>
          <a:xfrm>
            <a:off x="8362942" y="13483780"/>
            <a:ext cx="1904999" cy="923330"/>
          </a:xfrm>
          <a:prstGeom prst="rect">
            <a:avLst/>
          </a:prstGeom>
          <a:noFill/>
          <a:ln>
            <a:solidFill>
              <a:schemeClr val="accent1"/>
            </a:solidFill>
          </a:ln>
        </p:spPr>
        <p:txBody>
          <a:bodyPr wrap="square" rtlCol="0">
            <a:spAutoFit/>
          </a:bodyPr>
          <a:lstStyle/>
          <a:p>
            <a:pPr algn="ctr"/>
            <a:r>
              <a:rPr lang="en-US" sz="2700" dirty="0" smtClean="0"/>
              <a:t>Apply Scale Factor</a:t>
            </a:r>
            <a:endParaRPr lang="en-US" sz="2700" dirty="0"/>
          </a:p>
        </p:txBody>
      </p:sp>
      <p:sp>
        <p:nvSpPr>
          <p:cNvPr id="38" name="TextBox 37"/>
          <p:cNvSpPr txBox="1"/>
          <p:nvPr/>
        </p:nvSpPr>
        <p:spPr>
          <a:xfrm>
            <a:off x="761993" y="14668470"/>
            <a:ext cx="2028825" cy="923330"/>
          </a:xfrm>
          <a:prstGeom prst="rect">
            <a:avLst/>
          </a:prstGeom>
          <a:noFill/>
          <a:ln>
            <a:solidFill>
              <a:schemeClr val="accent1"/>
            </a:solidFill>
          </a:ln>
        </p:spPr>
        <p:txBody>
          <a:bodyPr wrap="square" rtlCol="0">
            <a:spAutoFit/>
          </a:bodyPr>
          <a:lstStyle/>
          <a:p>
            <a:pPr algn="ctr"/>
            <a:r>
              <a:rPr lang="en-US" sz="2700" dirty="0" smtClean="0"/>
              <a:t>Acquire BARC Raster</a:t>
            </a:r>
            <a:endParaRPr lang="en-US" sz="2700" dirty="0"/>
          </a:p>
        </p:txBody>
      </p:sp>
      <p:sp>
        <p:nvSpPr>
          <p:cNvPr id="39" name="TextBox 38"/>
          <p:cNvSpPr txBox="1"/>
          <p:nvPr/>
        </p:nvSpPr>
        <p:spPr>
          <a:xfrm>
            <a:off x="3152766" y="14668470"/>
            <a:ext cx="2114551" cy="923330"/>
          </a:xfrm>
          <a:prstGeom prst="rect">
            <a:avLst/>
          </a:prstGeom>
          <a:noFill/>
          <a:ln>
            <a:solidFill>
              <a:schemeClr val="accent1"/>
            </a:solidFill>
          </a:ln>
        </p:spPr>
        <p:txBody>
          <a:bodyPr wrap="square" rtlCol="0">
            <a:spAutoFit/>
          </a:bodyPr>
          <a:lstStyle/>
          <a:p>
            <a:pPr algn="ctr"/>
            <a:r>
              <a:rPr lang="en-US" sz="2700" dirty="0" smtClean="0"/>
              <a:t>Reclassify Burn Severity</a:t>
            </a:r>
            <a:endParaRPr lang="en-US" sz="2700" dirty="0"/>
          </a:p>
        </p:txBody>
      </p:sp>
      <p:sp>
        <p:nvSpPr>
          <p:cNvPr id="40" name="TextBox 39"/>
          <p:cNvSpPr txBox="1"/>
          <p:nvPr/>
        </p:nvSpPr>
        <p:spPr>
          <a:xfrm>
            <a:off x="5624504" y="14649450"/>
            <a:ext cx="1419223" cy="923330"/>
          </a:xfrm>
          <a:prstGeom prst="rect">
            <a:avLst/>
          </a:prstGeom>
          <a:noFill/>
          <a:ln>
            <a:solidFill>
              <a:schemeClr val="accent1"/>
            </a:solidFill>
          </a:ln>
        </p:spPr>
        <p:txBody>
          <a:bodyPr wrap="square" rtlCol="0">
            <a:spAutoFit/>
          </a:bodyPr>
          <a:lstStyle/>
          <a:p>
            <a:pPr algn="ctr"/>
            <a:r>
              <a:rPr lang="en-US" sz="2700" dirty="0" smtClean="0"/>
              <a:t>Raster to Polygon</a:t>
            </a:r>
            <a:endParaRPr lang="en-US" sz="2700" dirty="0"/>
          </a:p>
        </p:txBody>
      </p:sp>
      <p:sp>
        <p:nvSpPr>
          <p:cNvPr id="41" name="TextBox 40"/>
          <p:cNvSpPr txBox="1"/>
          <p:nvPr/>
        </p:nvSpPr>
        <p:spPr>
          <a:xfrm>
            <a:off x="7496169" y="14649450"/>
            <a:ext cx="1619250" cy="923330"/>
          </a:xfrm>
          <a:prstGeom prst="rect">
            <a:avLst/>
          </a:prstGeom>
          <a:noFill/>
          <a:ln>
            <a:solidFill>
              <a:schemeClr val="accent1"/>
            </a:solidFill>
          </a:ln>
        </p:spPr>
        <p:txBody>
          <a:bodyPr wrap="square" rtlCol="0">
            <a:spAutoFit/>
          </a:bodyPr>
          <a:lstStyle/>
          <a:p>
            <a:pPr algn="ctr"/>
            <a:r>
              <a:rPr lang="en-US" sz="2700" dirty="0" smtClean="0"/>
              <a:t>Dissolve to Outline</a:t>
            </a:r>
            <a:endParaRPr lang="en-US" sz="2700" dirty="0"/>
          </a:p>
        </p:txBody>
      </p:sp>
      <p:sp>
        <p:nvSpPr>
          <p:cNvPr id="42" name="TextBox 41"/>
          <p:cNvSpPr txBox="1"/>
          <p:nvPr/>
        </p:nvSpPr>
        <p:spPr>
          <a:xfrm>
            <a:off x="9410694" y="14630340"/>
            <a:ext cx="1371599" cy="923330"/>
          </a:xfrm>
          <a:prstGeom prst="rect">
            <a:avLst/>
          </a:prstGeom>
          <a:noFill/>
          <a:ln>
            <a:solidFill>
              <a:schemeClr val="accent1"/>
            </a:solidFill>
          </a:ln>
        </p:spPr>
        <p:txBody>
          <a:bodyPr wrap="square" rtlCol="0">
            <a:spAutoFit/>
          </a:bodyPr>
          <a:lstStyle/>
          <a:p>
            <a:pPr algn="ctr"/>
            <a:r>
              <a:rPr lang="en-US" sz="2700" dirty="0" smtClean="0"/>
              <a:t>Buffer by 5km</a:t>
            </a:r>
            <a:endParaRPr lang="en-US" sz="2700" dirty="0"/>
          </a:p>
        </p:txBody>
      </p:sp>
      <p:cxnSp>
        <p:nvCxnSpPr>
          <p:cNvPr id="20" name="Straight Arrow Connector 19"/>
          <p:cNvCxnSpPr>
            <a:stCxn id="17" idx="3"/>
            <a:endCxn id="34" idx="1"/>
          </p:cNvCxnSpPr>
          <p:nvPr/>
        </p:nvCxnSpPr>
        <p:spPr>
          <a:xfrm>
            <a:off x="2438393" y="13956433"/>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4" idx="3"/>
            <a:endCxn id="35" idx="1"/>
          </p:cNvCxnSpPr>
          <p:nvPr/>
        </p:nvCxnSpPr>
        <p:spPr>
          <a:xfrm flipV="1">
            <a:off x="4210042" y="13954971"/>
            <a:ext cx="447676" cy="1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5" idx="3"/>
            <a:endCxn id="36" idx="1"/>
          </p:cNvCxnSpPr>
          <p:nvPr/>
        </p:nvCxnSpPr>
        <p:spPr>
          <a:xfrm>
            <a:off x="6238867" y="13954971"/>
            <a:ext cx="476250" cy="8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3"/>
            <a:endCxn id="37" idx="1"/>
          </p:cNvCxnSpPr>
          <p:nvPr/>
        </p:nvCxnSpPr>
        <p:spPr>
          <a:xfrm flipV="1">
            <a:off x="8010517" y="13945445"/>
            <a:ext cx="352425" cy="18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8" idx="3"/>
            <a:endCxn id="39" idx="1"/>
          </p:cNvCxnSpPr>
          <p:nvPr/>
        </p:nvCxnSpPr>
        <p:spPr>
          <a:xfrm>
            <a:off x="2790818" y="15130135"/>
            <a:ext cx="3619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9" idx="3"/>
            <a:endCxn id="40" idx="1"/>
          </p:cNvCxnSpPr>
          <p:nvPr/>
        </p:nvCxnSpPr>
        <p:spPr>
          <a:xfrm flipV="1">
            <a:off x="5267317" y="15111115"/>
            <a:ext cx="357187" cy="19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0" idx="3"/>
            <a:endCxn id="41" idx="1"/>
          </p:cNvCxnSpPr>
          <p:nvPr/>
        </p:nvCxnSpPr>
        <p:spPr>
          <a:xfrm>
            <a:off x="7043727" y="15111115"/>
            <a:ext cx="4524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1" idx="3"/>
            <a:endCxn id="42" idx="1"/>
          </p:cNvCxnSpPr>
          <p:nvPr/>
        </p:nvCxnSpPr>
        <p:spPr>
          <a:xfrm flipV="1">
            <a:off x="9115419" y="15092005"/>
            <a:ext cx="295275" cy="19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1601435" y="13483780"/>
            <a:ext cx="1524002" cy="2169825"/>
          </a:xfrm>
          <a:prstGeom prst="rect">
            <a:avLst/>
          </a:prstGeom>
          <a:noFill/>
          <a:ln>
            <a:solidFill>
              <a:schemeClr val="accent1"/>
            </a:solidFill>
          </a:ln>
        </p:spPr>
        <p:txBody>
          <a:bodyPr wrap="square" rtlCol="0">
            <a:spAutoFit/>
          </a:bodyPr>
          <a:lstStyle/>
          <a:p>
            <a:pPr algn="ctr"/>
            <a:r>
              <a:rPr lang="en-US" sz="2700" dirty="0" smtClean="0"/>
              <a:t>Clip NDVI layers to fire outline</a:t>
            </a:r>
            <a:endParaRPr lang="en-US" sz="2700" dirty="0"/>
          </a:p>
        </p:txBody>
      </p:sp>
      <p:sp>
        <p:nvSpPr>
          <p:cNvPr id="107" name="TextBox 106"/>
          <p:cNvSpPr txBox="1"/>
          <p:nvPr/>
        </p:nvSpPr>
        <p:spPr>
          <a:xfrm>
            <a:off x="13563580" y="13899279"/>
            <a:ext cx="1600205" cy="1338828"/>
          </a:xfrm>
          <a:prstGeom prst="rect">
            <a:avLst/>
          </a:prstGeom>
          <a:noFill/>
          <a:ln>
            <a:solidFill>
              <a:schemeClr val="accent1"/>
            </a:solidFill>
          </a:ln>
        </p:spPr>
        <p:txBody>
          <a:bodyPr wrap="square" rtlCol="0">
            <a:spAutoFit/>
          </a:bodyPr>
          <a:lstStyle/>
          <a:p>
            <a:pPr algn="ctr"/>
            <a:r>
              <a:rPr lang="en-US" sz="2700" dirty="0" smtClean="0"/>
              <a:t>Average NDVI for each year</a:t>
            </a:r>
            <a:endParaRPr lang="en-US" sz="2700" dirty="0"/>
          </a:p>
        </p:txBody>
      </p:sp>
      <p:sp>
        <p:nvSpPr>
          <p:cNvPr id="108" name="TextBox 107"/>
          <p:cNvSpPr txBox="1"/>
          <p:nvPr/>
        </p:nvSpPr>
        <p:spPr>
          <a:xfrm>
            <a:off x="15582885" y="13899279"/>
            <a:ext cx="1733552" cy="1338828"/>
          </a:xfrm>
          <a:prstGeom prst="rect">
            <a:avLst/>
          </a:prstGeom>
          <a:noFill/>
          <a:ln>
            <a:solidFill>
              <a:schemeClr val="accent1"/>
            </a:solidFill>
          </a:ln>
        </p:spPr>
        <p:txBody>
          <a:bodyPr wrap="square" rtlCol="0">
            <a:spAutoFit/>
          </a:bodyPr>
          <a:lstStyle/>
          <a:p>
            <a:pPr algn="ctr"/>
            <a:r>
              <a:rPr lang="en-US" sz="2700" dirty="0" smtClean="0"/>
              <a:t>Calculate 10-year average</a:t>
            </a:r>
            <a:endParaRPr lang="en-US" sz="2700" dirty="0"/>
          </a:p>
        </p:txBody>
      </p:sp>
      <p:cxnSp>
        <p:nvCxnSpPr>
          <p:cNvPr id="110" name="Straight Arrow Connector 109"/>
          <p:cNvCxnSpPr>
            <a:stCxn id="37" idx="3"/>
            <a:endCxn id="106" idx="1"/>
          </p:cNvCxnSpPr>
          <p:nvPr/>
        </p:nvCxnSpPr>
        <p:spPr>
          <a:xfrm>
            <a:off x="10267941" y="13945445"/>
            <a:ext cx="1333494" cy="623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42" idx="3"/>
            <a:endCxn id="106" idx="1"/>
          </p:cNvCxnSpPr>
          <p:nvPr/>
        </p:nvCxnSpPr>
        <p:spPr>
          <a:xfrm flipV="1">
            <a:off x="10782293" y="14568693"/>
            <a:ext cx="819142" cy="523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6" idx="3"/>
            <a:endCxn id="107" idx="1"/>
          </p:cNvCxnSpPr>
          <p:nvPr/>
        </p:nvCxnSpPr>
        <p:spPr>
          <a:xfrm>
            <a:off x="13125437" y="14568693"/>
            <a:ext cx="4381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7" idx="3"/>
            <a:endCxn id="108" idx="1"/>
          </p:cNvCxnSpPr>
          <p:nvPr/>
        </p:nvCxnSpPr>
        <p:spPr>
          <a:xfrm>
            <a:off x="15163785" y="14568693"/>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26" t="9413" r="909" b="7059"/>
          <a:stretch/>
        </p:blipFill>
        <p:spPr>
          <a:xfrm>
            <a:off x="18297526" y="10991738"/>
            <a:ext cx="8530906" cy="5714097"/>
          </a:xfrm>
          <a:prstGeom prst="rect">
            <a:avLst/>
          </a:prstGeom>
        </p:spPr>
      </p:pic>
      <p:sp>
        <p:nvSpPr>
          <p:cNvPr id="55" name="TextBox 54"/>
          <p:cNvSpPr txBox="1"/>
          <p:nvPr/>
        </p:nvSpPr>
        <p:spPr>
          <a:xfrm>
            <a:off x="2397908" y="16705835"/>
            <a:ext cx="9129715" cy="507831"/>
          </a:xfrm>
          <a:prstGeom prst="rect">
            <a:avLst/>
          </a:prstGeom>
          <a:noFill/>
          <a:ln>
            <a:solidFill>
              <a:schemeClr val="accent1"/>
            </a:solidFill>
          </a:ln>
        </p:spPr>
        <p:txBody>
          <a:bodyPr wrap="square" rtlCol="0">
            <a:spAutoFit/>
          </a:bodyPr>
          <a:lstStyle/>
          <a:p>
            <a:pPr algn="ctr"/>
            <a:r>
              <a:rPr lang="en-US" sz="2700" dirty="0" smtClean="0"/>
              <a:t>Currently working on methods for precipitation component</a:t>
            </a:r>
            <a:endParaRPr lang="en-US" sz="2700" dirty="0"/>
          </a:p>
        </p:txBody>
      </p:sp>
      <p:sp>
        <p:nvSpPr>
          <p:cNvPr id="56" name="TextBox 55"/>
          <p:cNvSpPr txBox="1"/>
          <p:nvPr/>
        </p:nvSpPr>
        <p:spPr>
          <a:xfrm>
            <a:off x="2397908" y="18375134"/>
            <a:ext cx="10120306" cy="507831"/>
          </a:xfrm>
          <a:prstGeom prst="rect">
            <a:avLst/>
          </a:prstGeom>
          <a:noFill/>
          <a:ln>
            <a:solidFill>
              <a:schemeClr val="accent1"/>
            </a:solidFill>
          </a:ln>
        </p:spPr>
        <p:txBody>
          <a:bodyPr wrap="square" rtlCol="0">
            <a:spAutoFit/>
          </a:bodyPr>
          <a:lstStyle/>
          <a:p>
            <a:pPr algn="ctr"/>
            <a:r>
              <a:rPr lang="en-US" sz="2700" dirty="0" smtClean="0"/>
              <a:t>Finally, methods comparing precipitation and NDVI will be included here.</a:t>
            </a:r>
            <a:endParaRPr lang="en-US" sz="2700" dirty="0"/>
          </a:p>
        </p:txBody>
      </p:sp>
      <p:sp>
        <p:nvSpPr>
          <p:cNvPr id="58" name="Text Placeholder 16"/>
          <p:cNvSpPr txBox="1">
            <a:spLocks/>
          </p:cNvSpPr>
          <p:nvPr/>
        </p:nvSpPr>
        <p:spPr>
          <a:xfrm rot="2063640">
            <a:off x="21183602" y="19307813"/>
            <a:ext cx="1562100" cy="7507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60" name="TextBox 59"/>
          <p:cNvSpPr txBox="1"/>
          <p:nvPr/>
        </p:nvSpPr>
        <p:spPr>
          <a:xfrm>
            <a:off x="914400" y="21408366"/>
            <a:ext cx="4583903" cy="5909310"/>
          </a:xfrm>
          <a:prstGeom prst="rect">
            <a:avLst/>
          </a:prstGeom>
          <a:noFill/>
          <a:ln>
            <a:solidFill>
              <a:schemeClr val="accent1"/>
            </a:solidFill>
          </a:ln>
        </p:spPr>
        <p:txBody>
          <a:bodyPr wrap="square" rtlCol="0">
            <a:spAutoFit/>
          </a:bodyPr>
          <a:lstStyle/>
          <a:p>
            <a:pPr algn="ctr"/>
            <a:r>
              <a:rPr lang="en-US" sz="2700" dirty="0" smtClean="0"/>
              <a:t>Image showing several layers of NDVI average surfaces across several years (in a stack)</a:t>
            </a:r>
          </a:p>
          <a:p>
            <a:pPr algn="ctr"/>
            <a:endParaRPr lang="en-US" sz="2700" dirty="0" smtClean="0"/>
          </a:p>
          <a:p>
            <a:pPr algn="ctr"/>
            <a:endParaRPr lang="en-US" sz="2700" dirty="0"/>
          </a:p>
          <a:p>
            <a:pPr algn="ctr"/>
            <a:endParaRPr lang="en-US" sz="2700" dirty="0" smtClean="0"/>
          </a:p>
          <a:p>
            <a:pPr algn="ctr"/>
            <a:endParaRPr lang="en-US" sz="2700" dirty="0"/>
          </a:p>
          <a:p>
            <a:pPr algn="ctr"/>
            <a:endParaRPr lang="en-US" sz="2700" dirty="0"/>
          </a:p>
          <a:p>
            <a:pPr algn="ctr"/>
            <a:endParaRPr lang="en-US" sz="2700" dirty="0" smtClean="0"/>
          </a:p>
          <a:p>
            <a:pPr algn="ctr"/>
            <a:endParaRPr lang="en-US" sz="2700" dirty="0"/>
          </a:p>
          <a:p>
            <a:pPr algn="ctr"/>
            <a:endParaRPr lang="en-US" sz="2700" dirty="0" smtClean="0"/>
          </a:p>
          <a:p>
            <a:pPr algn="ctr"/>
            <a:endParaRPr lang="en-US" sz="2700" dirty="0"/>
          </a:p>
          <a:p>
            <a:pPr algn="ctr"/>
            <a:endParaRPr lang="en-US" sz="2700" dirty="0" smtClean="0"/>
          </a:p>
          <a:p>
            <a:pPr algn="ctr"/>
            <a:endParaRPr lang="en-US" sz="2700" dirty="0"/>
          </a:p>
        </p:txBody>
      </p:sp>
      <p:sp>
        <p:nvSpPr>
          <p:cNvPr id="61" name="TextBox 60"/>
          <p:cNvSpPr txBox="1"/>
          <p:nvPr/>
        </p:nvSpPr>
        <p:spPr>
          <a:xfrm>
            <a:off x="6607961" y="21408366"/>
            <a:ext cx="4583903" cy="5909310"/>
          </a:xfrm>
          <a:prstGeom prst="rect">
            <a:avLst/>
          </a:prstGeom>
          <a:noFill/>
          <a:ln>
            <a:solidFill>
              <a:schemeClr val="accent1"/>
            </a:solidFill>
          </a:ln>
        </p:spPr>
        <p:txBody>
          <a:bodyPr wrap="square" rtlCol="0">
            <a:spAutoFit/>
          </a:bodyPr>
          <a:lstStyle/>
          <a:p>
            <a:pPr algn="ctr"/>
            <a:r>
              <a:rPr lang="en-US" sz="2700" dirty="0" smtClean="0"/>
              <a:t>Image of several layers of </a:t>
            </a:r>
            <a:r>
              <a:rPr lang="en-US" sz="2700" dirty="0" err="1" smtClean="0"/>
              <a:t>precip</a:t>
            </a:r>
            <a:r>
              <a:rPr lang="en-US" sz="2700" dirty="0" smtClean="0"/>
              <a:t> surfaces across several years (in a corresponding stack)</a:t>
            </a:r>
          </a:p>
          <a:p>
            <a:pPr algn="ctr"/>
            <a:endParaRPr lang="en-US" sz="2700" dirty="0"/>
          </a:p>
          <a:p>
            <a:pPr algn="ctr"/>
            <a:endParaRPr lang="en-US" sz="2700" dirty="0" smtClean="0"/>
          </a:p>
          <a:p>
            <a:pPr algn="ctr"/>
            <a:endParaRPr lang="en-US" sz="2700" dirty="0" smtClean="0"/>
          </a:p>
          <a:p>
            <a:pPr algn="ctr"/>
            <a:endParaRPr lang="en-US" sz="2700" dirty="0"/>
          </a:p>
          <a:p>
            <a:pPr algn="ctr"/>
            <a:endParaRPr lang="en-US" sz="2700" dirty="0"/>
          </a:p>
          <a:p>
            <a:pPr algn="ctr"/>
            <a:endParaRPr lang="en-US" sz="2700" dirty="0" smtClean="0"/>
          </a:p>
          <a:p>
            <a:pPr algn="ctr"/>
            <a:endParaRPr lang="en-US" sz="2700" dirty="0"/>
          </a:p>
          <a:p>
            <a:pPr algn="ctr"/>
            <a:endParaRPr lang="en-US" sz="2700" dirty="0" smtClean="0"/>
          </a:p>
          <a:p>
            <a:pPr algn="ctr"/>
            <a:endParaRPr lang="en-US" sz="2700" dirty="0"/>
          </a:p>
          <a:p>
            <a:pPr algn="ctr"/>
            <a:endParaRPr lang="en-US" sz="2700" dirty="0" smtClean="0"/>
          </a:p>
          <a:p>
            <a:pPr algn="ctr"/>
            <a:endParaRPr lang="en-US" sz="2700" dirty="0"/>
          </a:p>
        </p:txBody>
      </p:sp>
      <p:sp>
        <p:nvSpPr>
          <p:cNvPr id="62" name="TextBox 61"/>
          <p:cNvSpPr txBox="1"/>
          <p:nvPr/>
        </p:nvSpPr>
        <p:spPr>
          <a:xfrm>
            <a:off x="12205065" y="21408366"/>
            <a:ext cx="4583903" cy="5909310"/>
          </a:xfrm>
          <a:prstGeom prst="rect">
            <a:avLst/>
          </a:prstGeom>
          <a:noFill/>
          <a:ln>
            <a:solidFill>
              <a:schemeClr val="accent1"/>
            </a:solidFill>
          </a:ln>
        </p:spPr>
        <p:txBody>
          <a:bodyPr wrap="square" rtlCol="0">
            <a:spAutoFit/>
          </a:bodyPr>
          <a:lstStyle/>
          <a:p>
            <a:pPr algn="ctr"/>
            <a:r>
              <a:rPr lang="en-US" sz="2700" dirty="0" smtClean="0"/>
              <a:t>Image similar to the one below, comparing NDVI and precipitation products over time</a:t>
            </a:r>
          </a:p>
          <a:p>
            <a:pPr algn="ctr"/>
            <a:endParaRPr lang="en-US" sz="2700" dirty="0"/>
          </a:p>
          <a:p>
            <a:pPr algn="ctr"/>
            <a:endParaRPr lang="en-US" sz="2700" dirty="0" smtClean="0"/>
          </a:p>
          <a:p>
            <a:pPr algn="ctr"/>
            <a:endParaRPr lang="en-US" sz="2700" dirty="0" smtClean="0"/>
          </a:p>
          <a:p>
            <a:pPr algn="ctr"/>
            <a:endParaRPr lang="en-US" sz="2700" dirty="0"/>
          </a:p>
          <a:p>
            <a:pPr algn="ctr"/>
            <a:endParaRPr lang="en-US" sz="2700" dirty="0"/>
          </a:p>
          <a:p>
            <a:pPr algn="ctr"/>
            <a:endParaRPr lang="en-US" sz="2700" dirty="0" smtClean="0"/>
          </a:p>
          <a:p>
            <a:pPr algn="ctr"/>
            <a:endParaRPr lang="en-US" sz="2700" dirty="0"/>
          </a:p>
          <a:p>
            <a:pPr algn="ctr"/>
            <a:endParaRPr lang="en-US" sz="2700" dirty="0" smtClean="0"/>
          </a:p>
          <a:p>
            <a:pPr algn="ctr"/>
            <a:endParaRPr lang="en-US" sz="2700" dirty="0"/>
          </a:p>
          <a:p>
            <a:pPr algn="ctr"/>
            <a:endParaRPr lang="en-US" sz="2700" dirty="0" smtClean="0"/>
          </a:p>
          <a:p>
            <a:pPr algn="ctr"/>
            <a:endParaRPr lang="en-US" sz="2700"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9590" y="23088012"/>
            <a:ext cx="5734851" cy="4039164"/>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2525" y="31895492"/>
            <a:ext cx="3790934" cy="2615745"/>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9855" y="32911996"/>
            <a:ext cx="4218063" cy="155541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78828" y="28612135"/>
            <a:ext cx="3018325" cy="3149040"/>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3528" t="4543" r="10589" b="8181"/>
          <a:stretch/>
        </p:blipFill>
        <p:spPr>
          <a:xfrm>
            <a:off x="1540578" y="22896437"/>
            <a:ext cx="3331545" cy="4381210"/>
          </a:xfrm>
          <a:prstGeom prst="rect">
            <a:avLst/>
          </a:prstGeom>
        </p:spPr>
      </p:pic>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3701" t="4543" r="11589" b="8181"/>
          <a:stretch/>
        </p:blipFill>
        <p:spPr>
          <a:xfrm>
            <a:off x="7269947" y="22880550"/>
            <a:ext cx="3327845" cy="4437126"/>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2527</TotalTime>
  <Words>390</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107</cp:revision>
  <dcterms:created xsi:type="dcterms:W3CDTF">2015-06-02T14:58:58Z</dcterms:created>
  <dcterms:modified xsi:type="dcterms:W3CDTF">2015-07-08T22:22:31Z</dcterms:modified>
</cp:coreProperties>
</file>