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sldIdLst>
    <p:sldId id="256" r:id="rId3"/>
    <p:sldId id="263" r:id="rId4"/>
    <p:sldId id="264" r:id="rId5"/>
    <p:sldId id="272" r:id="rId6"/>
    <p:sldId id="273" r:id="rId7"/>
  </p:sldIdLst>
  <p:sldSz cx="128016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B6962-97D7-9C82-B348-16DBDBAB48AD}" name="Jane A. Zugarek" initials="JZ" userId="S::jane.a.zugarek@ama-inc.com::10e9eea0-9d61-4649-8bb3-8bb4a9ec63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3E2D"/>
    <a:srgbClr val="4DAEB3"/>
    <a:srgbClr val="8A5A9A"/>
    <a:srgbClr val="DACAE0"/>
    <a:srgbClr val="9DB23F"/>
    <a:srgbClr val="68A778"/>
    <a:srgbClr val="BA3A50"/>
    <a:srgbClr val="5372B3"/>
    <a:srgbClr val="D36C32"/>
    <a:srgbClr val="236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5" autoAdjust="0"/>
    <p:restoredTop sz="94660"/>
  </p:normalViewPr>
  <p:slideViewPr>
    <p:cSldViewPr snapToGrid="0" showGuides="1">
      <p:cViewPr>
        <p:scale>
          <a:sx n="100" d="100"/>
          <a:sy n="100" d="100"/>
        </p:scale>
        <p:origin x="750"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ti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tif"/><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amp; Back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C2C356-0A37-33CB-5F2E-0F334E192E75}"/>
              </a:ext>
            </a:extLst>
          </p:cNvPr>
          <p:cNvSpPr txBox="1"/>
          <p:nvPr userDrawn="1"/>
        </p:nvSpPr>
        <p:spPr>
          <a:xfrm>
            <a:off x="381449" y="5659651"/>
            <a:ext cx="1054034" cy="215444"/>
          </a:xfrm>
          <a:prstGeom prst="rect">
            <a:avLst/>
          </a:prstGeom>
          <a:noFill/>
        </p:spPr>
        <p:txBody>
          <a:bodyPr wrap="square">
            <a:spAutoFit/>
          </a:bodyPr>
          <a:lstStyle/>
          <a:p>
            <a:pPr marR="0" algn="l" rtl="0"/>
            <a:r>
              <a:rPr lang="en-US" sz="800" b="1" i="0" u="none" strike="noStrike" baseline="0" dirty="0">
                <a:solidFill>
                  <a:schemeClr val="tx1"/>
                </a:solidFill>
                <a:latin typeface="Helvetica" pitchFamily="2" charset="0"/>
              </a:rPr>
              <a:t>www.nasa.gov</a:t>
            </a:r>
          </a:p>
        </p:txBody>
      </p:sp>
      <p:sp>
        <p:nvSpPr>
          <p:cNvPr id="3" name="Rectangle 2">
            <a:extLst>
              <a:ext uri="{FF2B5EF4-FFF2-40B4-BE49-F238E27FC236}">
                <a16:creationId xmlns:a16="http://schemas.microsoft.com/office/drawing/2014/main" id="{8E0EFD29-EA43-C8AC-A1A9-A87B142DA155}"/>
              </a:ext>
            </a:extLst>
          </p:cNvPr>
          <p:cNvSpPr/>
          <p:nvPr userDrawn="1"/>
        </p:nvSpPr>
        <p:spPr>
          <a:xfrm>
            <a:off x="1386883" y="5648068"/>
            <a:ext cx="467214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6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4" name="TextBox 3">
            <a:extLst>
              <a:ext uri="{FF2B5EF4-FFF2-40B4-BE49-F238E27FC236}">
                <a16:creationId xmlns:a16="http://schemas.microsoft.com/office/drawing/2014/main" id="{B2C8EA4C-50A8-1CDD-F886-C9DC7BE5AF3B}"/>
              </a:ext>
            </a:extLst>
          </p:cNvPr>
          <p:cNvSpPr txBox="1"/>
          <p:nvPr userDrawn="1"/>
        </p:nvSpPr>
        <p:spPr>
          <a:xfrm>
            <a:off x="384822" y="581393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5" name="Group 4">
            <a:extLst>
              <a:ext uri="{FF2B5EF4-FFF2-40B4-BE49-F238E27FC236}">
                <a16:creationId xmlns:a16="http://schemas.microsoft.com/office/drawing/2014/main" id="{C747093B-F560-8C1D-687A-BACC522C5984}"/>
              </a:ext>
            </a:extLst>
          </p:cNvPr>
          <p:cNvGrpSpPr/>
          <p:nvPr userDrawn="1"/>
        </p:nvGrpSpPr>
        <p:grpSpPr>
          <a:xfrm>
            <a:off x="4922874" y="4764034"/>
            <a:ext cx="1122298" cy="910582"/>
            <a:chOff x="285616" y="8255973"/>
            <a:chExt cx="1166835" cy="956270"/>
          </a:xfrm>
        </p:grpSpPr>
        <p:pic>
          <p:nvPicPr>
            <p:cNvPr id="6" name="Picture 5" descr="QR Code for the NASA Applied Science Website&#10;&#10;https://appliedsciences.nasa.gov/nasadevelop">
              <a:extLst>
                <a:ext uri="{FF2B5EF4-FFF2-40B4-BE49-F238E27FC236}">
                  <a16:creationId xmlns:a16="http://schemas.microsoft.com/office/drawing/2014/main" id="{B20A134E-ECE8-09B5-E6F9-17B040454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84" y="8344236"/>
              <a:ext cx="883507" cy="868007"/>
            </a:xfrm>
            <a:prstGeom prst="rect">
              <a:avLst/>
            </a:prstGeom>
          </p:spPr>
        </p:pic>
        <p:sp>
          <p:nvSpPr>
            <p:cNvPr id="7" name="TextBox 6">
              <a:extLst>
                <a:ext uri="{FF2B5EF4-FFF2-40B4-BE49-F238E27FC236}">
                  <a16:creationId xmlns:a16="http://schemas.microsoft.com/office/drawing/2014/main" id="{B1262B57-0132-D0DD-C4FB-05C8BFDBE011}"/>
                </a:ext>
              </a:extLst>
            </p:cNvPr>
            <p:cNvSpPr txBox="1"/>
            <p:nvPr userDrawn="1"/>
          </p:nvSpPr>
          <p:spPr>
            <a:xfrm>
              <a:off x="285616" y="8255973"/>
              <a:ext cx="1166835" cy="227528"/>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
        <p:nvSpPr>
          <p:cNvPr id="24" name="TextBox 23">
            <a:extLst>
              <a:ext uri="{FF2B5EF4-FFF2-40B4-BE49-F238E27FC236}">
                <a16:creationId xmlns:a16="http://schemas.microsoft.com/office/drawing/2014/main" id="{ABDD0A4B-5663-8F85-9809-35C8F63E0D9B}"/>
              </a:ext>
            </a:extLst>
          </p:cNvPr>
          <p:cNvSpPr txBox="1"/>
          <p:nvPr userDrawn="1"/>
        </p:nvSpPr>
        <p:spPr>
          <a:xfrm>
            <a:off x="1193516" y="4945777"/>
            <a:ext cx="3876942" cy="630942"/>
          </a:xfrm>
          <a:prstGeom prst="rect">
            <a:avLst/>
          </a:prstGeom>
          <a:noFill/>
        </p:spPr>
        <p:txBody>
          <a:bodyPr wrap="square" rtlCol="0">
            <a:spAutoFit/>
          </a:bodyPr>
          <a:lstStyle/>
          <a:p>
            <a:r>
              <a:rPr lang="en-US" sz="1400" b="1" dirty="0">
                <a:solidFill>
                  <a:srgbClr val="236F99"/>
                </a:solidFill>
                <a:latin typeface="Century Gothic" panose="020B0502020202020204" pitchFamily="34" charset="0"/>
              </a:rPr>
              <a:t>Be a Part of the DEVELOP National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0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7" name="Hexagon 26">
            <a:extLst>
              <a:ext uri="{FF2B5EF4-FFF2-40B4-BE49-F238E27FC236}">
                <a16:creationId xmlns:a16="http://schemas.microsoft.com/office/drawing/2014/main" id="{A184AEE1-160A-4031-4AC3-8E7F23D91F33}"/>
              </a:ext>
            </a:extLst>
          </p:cNvPr>
          <p:cNvSpPr/>
          <p:nvPr userDrawn="1"/>
        </p:nvSpPr>
        <p:spPr>
          <a:xfrm>
            <a:off x="6866985" y="5590329"/>
            <a:ext cx="5591758" cy="369333"/>
          </a:xfrm>
          <a:prstGeom prst="hexagon">
            <a:avLst/>
          </a:prstGeom>
          <a:solidFill>
            <a:srgbClr val="C1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735CED1B-868C-7C58-5293-F5CBD789BA7A}"/>
              </a:ext>
            </a:extLst>
          </p:cNvPr>
          <p:cNvGrpSpPr/>
          <p:nvPr userDrawn="1"/>
        </p:nvGrpSpPr>
        <p:grpSpPr>
          <a:xfrm>
            <a:off x="6644243" y="5374127"/>
            <a:ext cx="707007" cy="707007"/>
            <a:chOff x="-7071360" y="11654120"/>
            <a:chExt cx="3202416" cy="3202416"/>
          </a:xfrm>
        </p:grpSpPr>
        <p:sp>
          <p:nvSpPr>
            <p:cNvPr id="29" name="Oval 28">
              <a:extLst>
                <a:ext uri="{FF2B5EF4-FFF2-40B4-BE49-F238E27FC236}">
                  <a16:creationId xmlns:a16="http://schemas.microsoft.com/office/drawing/2014/main" id="{9A3ED17D-ABA7-5086-7446-AD324CE888D6}"/>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picture containing text, sign, device, meter&#10;&#10;Description automatically generated">
              <a:extLst>
                <a:ext uri="{FF2B5EF4-FFF2-40B4-BE49-F238E27FC236}">
                  <a16:creationId xmlns:a16="http://schemas.microsoft.com/office/drawing/2014/main" id="{892E35B5-CB85-67AC-B15F-22719A328C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grpSp>
        <p:nvGrpSpPr>
          <p:cNvPr id="31" name="Group 30">
            <a:extLst>
              <a:ext uri="{FF2B5EF4-FFF2-40B4-BE49-F238E27FC236}">
                <a16:creationId xmlns:a16="http://schemas.microsoft.com/office/drawing/2014/main" id="{071B489C-99E5-44C3-7EBD-F8DA37203DC3}"/>
              </a:ext>
            </a:extLst>
          </p:cNvPr>
          <p:cNvGrpSpPr/>
          <p:nvPr userDrawn="1"/>
        </p:nvGrpSpPr>
        <p:grpSpPr>
          <a:xfrm>
            <a:off x="12067001" y="5528977"/>
            <a:ext cx="506712" cy="506712"/>
            <a:chOff x="759974" y="33259274"/>
            <a:chExt cx="2630926" cy="2630926"/>
          </a:xfrm>
        </p:grpSpPr>
        <p:sp>
          <p:nvSpPr>
            <p:cNvPr id="32" name="Oval 31">
              <a:extLst>
                <a:ext uri="{FF2B5EF4-FFF2-40B4-BE49-F238E27FC236}">
                  <a16:creationId xmlns:a16="http://schemas.microsoft.com/office/drawing/2014/main" id="{496A539E-F78B-DAFF-C665-A86B7E81DB60}"/>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7421BA35-539F-C8A5-3411-FF3848CB194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629" y="33477630"/>
              <a:ext cx="2195621" cy="2194214"/>
            </a:xfrm>
            <a:prstGeom prst="rect">
              <a:avLst/>
            </a:prstGeom>
          </p:spPr>
        </p:pic>
      </p:grpSp>
      <p:sp>
        <p:nvSpPr>
          <p:cNvPr id="36" name="Text Placeholder 35">
            <a:extLst>
              <a:ext uri="{FF2B5EF4-FFF2-40B4-BE49-F238E27FC236}">
                <a16:creationId xmlns:a16="http://schemas.microsoft.com/office/drawing/2014/main" id="{C92D5A87-13DC-A998-3CC6-AC18B63CCED9}"/>
              </a:ext>
            </a:extLst>
          </p:cNvPr>
          <p:cNvSpPr>
            <a:spLocks noGrp="1"/>
          </p:cNvSpPr>
          <p:nvPr>
            <p:ph type="body" sz="quarter" idx="10"/>
          </p:nvPr>
        </p:nvSpPr>
        <p:spPr>
          <a:xfrm>
            <a:off x="6838950" y="4575175"/>
            <a:ext cx="5505450" cy="1025525"/>
          </a:xfrm>
        </p:spPr>
        <p:txBody>
          <a:bodyPr/>
          <a:lstStyle>
            <a:lvl1pPr marL="0" indent="0">
              <a:buNone/>
              <a:defRPr>
                <a:solidFill>
                  <a:srgbClr val="C13E2D"/>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endParaRPr>
          </a:p>
        </p:txBody>
      </p:sp>
      <p:sp>
        <p:nvSpPr>
          <p:cNvPr id="39" name="Text Placeholder 38">
            <a:extLst>
              <a:ext uri="{FF2B5EF4-FFF2-40B4-BE49-F238E27FC236}">
                <a16:creationId xmlns:a16="http://schemas.microsoft.com/office/drawing/2014/main" id="{5B7DB213-FA7C-18B6-29D1-C08D768B6A89}"/>
              </a:ext>
            </a:extLst>
          </p:cNvPr>
          <p:cNvSpPr>
            <a:spLocks noGrp="1"/>
          </p:cNvSpPr>
          <p:nvPr>
            <p:ph type="body" sz="quarter" idx="11" hasCustomPrompt="1"/>
          </p:nvPr>
        </p:nvSpPr>
        <p:spPr>
          <a:xfrm>
            <a:off x="7351251" y="5622925"/>
            <a:ext cx="4715750" cy="320675"/>
          </a:xfrm>
        </p:spPr>
        <p:txBody>
          <a:bodyPr/>
          <a:lstStyle>
            <a:lvl1pPr>
              <a:defRPr>
                <a:solidFill>
                  <a:schemeClr val="bg1"/>
                </a:solidFill>
              </a:defRPr>
            </a:lvl1pPr>
          </a:lstStyle>
          <a:p>
            <a:pPr lvl="0"/>
            <a:r>
              <a:rPr lang="en-US" dirty="0"/>
              <a:t>Project Short Title (Location) Wildland Fires</a:t>
            </a:r>
          </a:p>
        </p:txBody>
      </p:sp>
      <p:pic>
        <p:nvPicPr>
          <p:cNvPr id="34" name="Picture 33" descr="Diagram&#10;&#10;Description automatically generated">
            <a:extLst>
              <a:ext uri="{FF2B5EF4-FFF2-40B4-BE49-F238E27FC236}">
                <a16:creationId xmlns:a16="http://schemas.microsoft.com/office/drawing/2014/main" id="{7C911AB8-A38F-C2C4-4880-EA2C10267A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2714" y="15008"/>
            <a:ext cx="2624328" cy="1228344"/>
          </a:xfrm>
          <a:prstGeom prst="rect">
            <a:avLst/>
          </a:prstGeom>
        </p:spPr>
      </p:pic>
      <p:grpSp>
        <p:nvGrpSpPr>
          <p:cNvPr id="35" name="Group 34">
            <a:extLst>
              <a:ext uri="{FF2B5EF4-FFF2-40B4-BE49-F238E27FC236}">
                <a16:creationId xmlns:a16="http://schemas.microsoft.com/office/drawing/2014/main" id="{6764A165-ACBF-02FD-D093-7DE9C7B5BFDE}"/>
              </a:ext>
            </a:extLst>
          </p:cNvPr>
          <p:cNvGrpSpPr/>
          <p:nvPr userDrawn="1"/>
        </p:nvGrpSpPr>
        <p:grpSpPr>
          <a:xfrm>
            <a:off x="482600" y="4872362"/>
            <a:ext cx="707007" cy="707007"/>
            <a:chOff x="-7071360" y="11654120"/>
            <a:chExt cx="3202416" cy="3202416"/>
          </a:xfrm>
        </p:grpSpPr>
        <p:sp>
          <p:nvSpPr>
            <p:cNvPr id="37" name="Oval 36">
              <a:extLst>
                <a:ext uri="{FF2B5EF4-FFF2-40B4-BE49-F238E27FC236}">
                  <a16:creationId xmlns:a16="http://schemas.microsoft.com/office/drawing/2014/main" id="{0F8CAA6E-BCFB-7C1D-15C8-C71A38EE8259}"/>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A picture containing text, sign, device, meter&#10;&#10;Description automatically generated">
              <a:extLst>
                <a:ext uri="{FF2B5EF4-FFF2-40B4-BE49-F238E27FC236}">
                  <a16:creationId xmlns:a16="http://schemas.microsoft.com/office/drawing/2014/main" id="{86AA6C70-FBB3-0B78-425A-DF444006FC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Tree>
    <p:extLst>
      <p:ext uri="{BB962C8B-B14F-4D97-AF65-F5344CB8AC3E}">
        <p14:creationId xmlns:p14="http://schemas.microsoft.com/office/powerpoint/2010/main" val="993271518"/>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744" userDrawn="1">
          <p15:clr>
            <a:srgbClr val="FBAE40"/>
          </p15:clr>
        </p15:guide>
        <p15:guide id="3" pos="3744" userDrawn="1">
          <p15:clr>
            <a:srgbClr val="FBAE40"/>
          </p15:clr>
        </p15:guide>
        <p15:guide id="4" pos="288" userDrawn="1">
          <p15:clr>
            <a:srgbClr val="FBAE40"/>
          </p15:clr>
        </p15:guide>
        <p15:guide id="5" pos="4320" userDrawn="1">
          <p15:clr>
            <a:srgbClr val="FBAE40"/>
          </p15:clr>
        </p15:guide>
        <p15:guide id="6" pos="7776" userDrawn="1">
          <p15:clr>
            <a:srgbClr val="FBAE40"/>
          </p15:clr>
        </p15:guide>
        <p15:guide id="7" pos="4032" userDrawn="1">
          <p15:clr>
            <a:srgbClr val="FBAE40"/>
          </p15:clr>
        </p15:guide>
        <p15:guide id="8" orient="horz" pos="1080" userDrawn="1">
          <p15:clr>
            <a:srgbClr val="FBAE40"/>
          </p15:clr>
        </p15:guide>
        <p15:guide id="9" orient="horz" pos="35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46E50-2B6A-0F57-246D-80A906FC26EF}"/>
              </a:ext>
            </a:extLst>
          </p:cNvPr>
          <p:cNvSpPr txBox="1"/>
          <p:nvPr userDrawn="1"/>
        </p:nvSpPr>
        <p:spPr>
          <a:xfrm>
            <a:off x="2787473" y="5904405"/>
            <a:ext cx="7226653" cy="253916"/>
          </a:xfrm>
          <a:prstGeom prst="rect">
            <a:avLst/>
          </a:prstGeom>
          <a:noFill/>
        </p:spPr>
        <p:txBody>
          <a:bodyPr wrap="square">
            <a:spAutoFit/>
          </a:bodyPr>
          <a:lstStyle/>
          <a:p>
            <a:r>
              <a:rPr lang="en-US" sz="1050" b="0" i="0" u="none" strike="noStrike" baseline="0" dirty="0">
                <a:latin typeface="Garamond" panose="02020404030301010803" pitchFamily="18" charset="0"/>
              </a:rPr>
              <a:t>To learn more about projects like this, visit </a:t>
            </a:r>
            <a:r>
              <a:rPr lang="en-US" sz="1050" b="1" i="0" u="none" strike="noStrike" baseline="0" dirty="0">
                <a:latin typeface="Garamond" panose="02020404030301010803" pitchFamily="18" charset="0"/>
              </a:rPr>
              <a:t>https://appliedsciences.nasa.gov/what-we-do/capacity-building/develop/projects</a:t>
            </a:r>
            <a:endParaRPr lang="en-US" sz="1050" b="1" dirty="0">
              <a:latin typeface="Garamond" panose="02020404030301010803" pitchFamily="18" charset="0"/>
            </a:endParaRPr>
          </a:p>
        </p:txBody>
      </p:sp>
    </p:spTree>
    <p:extLst>
      <p:ext uri="{BB962C8B-B14F-4D97-AF65-F5344CB8AC3E}">
        <p14:creationId xmlns:p14="http://schemas.microsoft.com/office/powerpoint/2010/main" val="312261333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600" userDrawn="1">
          <p15:clr>
            <a:srgbClr val="FBAE40"/>
          </p15:clr>
        </p15:guide>
        <p15:guide id="3" pos="3888" userDrawn="1">
          <p15:clr>
            <a:srgbClr val="FBAE40"/>
          </p15:clr>
        </p15:guide>
        <p15:guide id="4" pos="288" userDrawn="1">
          <p15:clr>
            <a:srgbClr val="FBAE40"/>
          </p15:clr>
        </p15:guide>
        <p15:guide id="5" pos="4176" userDrawn="1">
          <p15:clr>
            <a:srgbClr val="FBAE40"/>
          </p15:clr>
        </p15:guide>
        <p15:guide id="6" pos="7776" userDrawn="1">
          <p15:clr>
            <a:srgbClr val="FBAE40"/>
          </p15:clr>
        </p15:guide>
        <p15:guide id="7"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_Cover &amp; Back Layout">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951A861-2428-BD38-812B-7AA565A9F741}"/>
              </a:ext>
            </a:extLst>
          </p:cNvPr>
          <p:cNvCxnSpPr/>
          <p:nvPr userDrawn="1"/>
        </p:nvCxnSpPr>
        <p:spPr>
          <a:xfrm>
            <a:off x="6857998" y="1714500"/>
            <a:ext cx="0" cy="38862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3F3FE38-F73E-6C9F-37DD-6212848F52A7}"/>
              </a:ext>
            </a:extLst>
          </p:cNvPr>
          <p:cNvSpPr txBox="1"/>
          <p:nvPr userDrawn="1"/>
        </p:nvSpPr>
        <p:spPr>
          <a:xfrm>
            <a:off x="381449" y="5659651"/>
            <a:ext cx="1054034" cy="215444"/>
          </a:xfrm>
          <a:prstGeom prst="rect">
            <a:avLst/>
          </a:prstGeom>
          <a:noFill/>
        </p:spPr>
        <p:txBody>
          <a:bodyPr wrap="square">
            <a:spAutoFit/>
          </a:bodyPr>
          <a:lstStyle/>
          <a:p>
            <a:pPr marR="0" algn="l" rtl="0"/>
            <a:r>
              <a:rPr lang="en-US" sz="800" b="1" i="0" u="none" strike="noStrike" baseline="0" dirty="0">
                <a:solidFill>
                  <a:schemeClr val="tx1"/>
                </a:solidFill>
                <a:latin typeface="Helvetica" pitchFamily="2" charset="0"/>
              </a:rPr>
              <a:t>www.nasa.gov</a:t>
            </a:r>
          </a:p>
        </p:txBody>
      </p:sp>
      <p:sp>
        <p:nvSpPr>
          <p:cNvPr id="4" name="Rectangle 3">
            <a:extLst>
              <a:ext uri="{FF2B5EF4-FFF2-40B4-BE49-F238E27FC236}">
                <a16:creationId xmlns:a16="http://schemas.microsoft.com/office/drawing/2014/main" id="{B0B1513A-08EF-6572-433A-275B5E40AE13}"/>
              </a:ext>
            </a:extLst>
          </p:cNvPr>
          <p:cNvSpPr/>
          <p:nvPr userDrawn="1"/>
        </p:nvSpPr>
        <p:spPr>
          <a:xfrm>
            <a:off x="1386883" y="5648068"/>
            <a:ext cx="467214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6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5" name="TextBox 4">
            <a:extLst>
              <a:ext uri="{FF2B5EF4-FFF2-40B4-BE49-F238E27FC236}">
                <a16:creationId xmlns:a16="http://schemas.microsoft.com/office/drawing/2014/main" id="{DD12BA05-C867-AEB3-AE48-CB2E24D2CD52}"/>
              </a:ext>
            </a:extLst>
          </p:cNvPr>
          <p:cNvSpPr txBox="1"/>
          <p:nvPr userDrawn="1"/>
        </p:nvSpPr>
        <p:spPr>
          <a:xfrm>
            <a:off x="384822" y="581393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sp>
        <p:nvSpPr>
          <p:cNvPr id="8" name="Rectangle 7">
            <a:extLst>
              <a:ext uri="{FF2B5EF4-FFF2-40B4-BE49-F238E27FC236}">
                <a16:creationId xmlns:a16="http://schemas.microsoft.com/office/drawing/2014/main" id="{1E1D226F-67AC-136A-9014-F8E81398488D}"/>
              </a:ext>
            </a:extLst>
          </p:cNvPr>
          <p:cNvSpPr/>
          <p:nvPr userDrawn="1"/>
        </p:nvSpPr>
        <p:spPr>
          <a:xfrm>
            <a:off x="6866986" y="1728734"/>
            <a:ext cx="5477413" cy="304672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DAAC26-7C8C-F2AA-D5FC-5D7172F875B0}"/>
              </a:ext>
            </a:extLst>
          </p:cNvPr>
          <p:cNvSpPr txBox="1"/>
          <p:nvPr userDrawn="1"/>
        </p:nvSpPr>
        <p:spPr>
          <a:xfrm>
            <a:off x="6866985" y="4687752"/>
            <a:ext cx="5477415" cy="898683"/>
          </a:xfrm>
          <a:prstGeom prst="rect">
            <a:avLst/>
          </a:prstGeom>
          <a:solidFill>
            <a:schemeClr val="bg1"/>
          </a:solidFill>
          <a:ln>
            <a:noFill/>
          </a:ln>
        </p:spPr>
        <p:txBody>
          <a:bodyPr wrap="square" rtlCol="0" anchor="ctr">
            <a:noAutofit/>
          </a:bodyPr>
          <a:lstStyle/>
          <a:p>
            <a:pPr marL="0" algn="ctr"/>
            <a:r>
              <a:rPr lang="en-US" sz="1600" dirty="0">
                <a:solidFill>
                  <a:srgbClr val="68A778"/>
                </a:solidFill>
                <a:latin typeface="Century Gothic" panose="020B0502020202020204" pitchFamily="34" charset="0"/>
              </a:rPr>
              <a:t>Evaluating Agricultural Conservation Easement Impact Using Earth Observations to Examine Avoided Soil Carbon Loss to Development</a:t>
            </a:r>
          </a:p>
        </p:txBody>
      </p:sp>
      <p:sp>
        <p:nvSpPr>
          <p:cNvPr id="10" name="Hexagon 9">
            <a:extLst>
              <a:ext uri="{FF2B5EF4-FFF2-40B4-BE49-F238E27FC236}">
                <a16:creationId xmlns:a16="http://schemas.microsoft.com/office/drawing/2014/main" id="{4B146291-6E9A-6CB4-85CB-43D568A62A12}"/>
              </a:ext>
            </a:extLst>
          </p:cNvPr>
          <p:cNvSpPr/>
          <p:nvPr userDrawn="1"/>
        </p:nvSpPr>
        <p:spPr>
          <a:xfrm>
            <a:off x="6866985" y="5590329"/>
            <a:ext cx="5591758" cy="369333"/>
          </a:xfrm>
          <a:prstGeom prst="hexagon">
            <a:avLst/>
          </a:prstGeom>
          <a:solidFill>
            <a:srgbClr val="68A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1463994-DB1A-819C-E485-AE05B1A84DD3}"/>
              </a:ext>
            </a:extLst>
          </p:cNvPr>
          <p:cNvGrpSpPr/>
          <p:nvPr userDrawn="1"/>
        </p:nvGrpSpPr>
        <p:grpSpPr>
          <a:xfrm>
            <a:off x="12100030" y="5528977"/>
            <a:ext cx="506712" cy="506712"/>
            <a:chOff x="759974" y="33259274"/>
            <a:chExt cx="2630926" cy="2630926"/>
          </a:xfrm>
        </p:grpSpPr>
        <p:sp>
          <p:nvSpPr>
            <p:cNvPr id="12" name="Oval 11">
              <a:extLst>
                <a:ext uri="{FF2B5EF4-FFF2-40B4-BE49-F238E27FC236}">
                  <a16:creationId xmlns:a16="http://schemas.microsoft.com/office/drawing/2014/main" id="{348C013E-3796-4D80-20BE-0163632C9340}"/>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22002C-1370-EEC9-5D0D-DB459EF91C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14" name="TextBox 13">
            <a:extLst>
              <a:ext uri="{FF2B5EF4-FFF2-40B4-BE49-F238E27FC236}">
                <a16:creationId xmlns:a16="http://schemas.microsoft.com/office/drawing/2014/main" id="{413A9018-BE1E-0DAF-6A57-4FBC0814F1B2}"/>
              </a:ext>
            </a:extLst>
          </p:cNvPr>
          <p:cNvSpPr txBox="1"/>
          <p:nvPr userDrawn="1"/>
        </p:nvSpPr>
        <p:spPr>
          <a:xfrm>
            <a:off x="7476060" y="5586435"/>
            <a:ext cx="4260537" cy="373031"/>
          </a:xfrm>
          <a:prstGeom prst="rect">
            <a:avLst/>
          </a:prstGeom>
          <a:noFill/>
          <a:ln>
            <a:noFill/>
          </a:ln>
        </p:spPr>
        <p:txBody>
          <a:bodyPr wrap="square" rtlCol="0" anchor="ctr">
            <a:noAutofit/>
          </a:bodyPr>
          <a:lstStyle/>
          <a:p>
            <a:pPr marL="0" algn="ctr"/>
            <a:r>
              <a:rPr lang="en-US" sz="1200" b="1" dirty="0">
                <a:solidFill>
                  <a:schemeClr val="bg1"/>
                </a:solidFill>
                <a:latin typeface="Century Gothic" panose="020B0502020202020204" pitchFamily="34" charset="0"/>
              </a:rPr>
              <a:t>New York Ecological Conservation</a:t>
            </a:r>
          </a:p>
        </p:txBody>
      </p:sp>
      <p:grpSp>
        <p:nvGrpSpPr>
          <p:cNvPr id="15" name="Group 14">
            <a:extLst>
              <a:ext uri="{FF2B5EF4-FFF2-40B4-BE49-F238E27FC236}">
                <a16:creationId xmlns:a16="http://schemas.microsoft.com/office/drawing/2014/main" id="{0B6075D0-CF76-D8C4-A094-7422F5D2C0E5}"/>
              </a:ext>
            </a:extLst>
          </p:cNvPr>
          <p:cNvGrpSpPr/>
          <p:nvPr userDrawn="1"/>
        </p:nvGrpSpPr>
        <p:grpSpPr>
          <a:xfrm>
            <a:off x="6644243" y="5374127"/>
            <a:ext cx="707007" cy="707007"/>
            <a:chOff x="-7071360" y="11654120"/>
            <a:chExt cx="3202416" cy="3202416"/>
          </a:xfrm>
        </p:grpSpPr>
        <p:sp>
          <p:nvSpPr>
            <p:cNvPr id="16" name="Oval 15">
              <a:extLst>
                <a:ext uri="{FF2B5EF4-FFF2-40B4-BE49-F238E27FC236}">
                  <a16:creationId xmlns:a16="http://schemas.microsoft.com/office/drawing/2014/main" id="{FBFEC799-862A-EC03-2A0F-AABA7726E5E1}"/>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text, sign, device, meter&#10;&#10;Description automatically generated">
              <a:extLst>
                <a:ext uri="{FF2B5EF4-FFF2-40B4-BE49-F238E27FC236}">
                  <a16:creationId xmlns:a16="http://schemas.microsoft.com/office/drawing/2014/main" id="{7DBAB3DE-A492-C086-1761-C59919E35DF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pic>
        <p:nvPicPr>
          <p:cNvPr id="38" name="Picture 37">
            <a:extLst>
              <a:ext uri="{FF2B5EF4-FFF2-40B4-BE49-F238E27FC236}">
                <a16:creationId xmlns:a16="http://schemas.microsoft.com/office/drawing/2014/main" id="{34235193-A162-3D23-6D7A-F1A26436288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548782" y="3680920"/>
            <a:ext cx="731520" cy="731520"/>
          </a:xfrm>
          <a:prstGeom prst="rect">
            <a:avLst/>
          </a:prstGeom>
        </p:spPr>
      </p:pic>
      <p:sp>
        <p:nvSpPr>
          <p:cNvPr id="39" name="Text Placeholder 16">
            <a:extLst>
              <a:ext uri="{FF2B5EF4-FFF2-40B4-BE49-F238E27FC236}">
                <a16:creationId xmlns:a16="http://schemas.microsoft.com/office/drawing/2014/main" id="{9D475626-2F7E-3ED0-4292-EB43438439A6}"/>
              </a:ext>
            </a:extLst>
          </p:cNvPr>
          <p:cNvSpPr txBox="1">
            <a:spLocks/>
          </p:cNvSpPr>
          <p:nvPr userDrawn="1"/>
        </p:nvSpPr>
        <p:spPr>
          <a:xfrm>
            <a:off x="469603" y="3254301"/>
            <a:ext cx="1715717" cy="238951"/>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Team Members</a:t>
            </a:r>
            <a:endParaRPr lang="en-US" sz="900" b="1" dirty="0">
              <a:solidFill>
                <a:srgbClr val="68A778"/>
              </a:solidFill>
              <a:latin typeface="Garamond" panose="02020404030301010803" pitchFamily="18" charset="0"/>
            </a:endParaRPr>
          </a:p>
        </p:txBody>
      </p:sp>
      <p:sp>
        <p:nvSpPr>
          <p:cNvPr id="40" name="TextBox 39">
            <a:extLst>
              <a:ext uri="{FF2B5EF4-FFF2-40B4-BE49-F238E27FC236}">
                <a16:creationId xmlns:a16="http://schemas.microsoft.com/office/drawing/2014/main" id="{2A346618-B72F-9138-C299-C190A74F037A}"/>
              </a:ext>
            </a:extLst>
          </p:cNvPr>
          <p:cNvSpPr txBox="1"/>
          <p:nvPr userDrawn="1"/>
        </p:nvSpPr>
        <p:spPr>
          <a:xfrm>
            <a:off x="457199" y="2335506"/>
            <a:ext cx="5486401" cy="781143"/>
          </a:xfrm>
          <a:prstGeom prst="rect">
            <a:avLst/>
          </a:prstGeom>
          <a:noFill/>
          <a:ln>
            <a:no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Partners</a:t>
            </a:r>
            <a:endParaRPr lang="en-US" sz="1400" b="0" i="0" u="none" strike="noStrike" baseline="0" dirty="0">
              <a:solidFill>
                <a:srgbClr val="68A778"/>
              </a:solidFill>
              <a:latin typeface="Garamond" panose="02020404030301010803" pitchFamily="18" charset="0"/>
            </a:endParaRPr>
          </a:p>
          <a:p>
            <a:r>
              <a:rPr lang="en-US" sz="1050" b="0" i="0" u="none" strike="noStrike" baseline="0" dirty="0">
                <a:latin typeface="Garamond" panose="02020404030301010803" pitchFamily="18" charset="0"/>
              </a:rPr>
              <a:t>Finger Lakes Land Trust</a:t>
            </a:r>
          </a:p>
          <a:p>
            <a:r>
              <a:rPr lang="en-US" sz="1050" b="0" i="0" u="none" strike="noStrike" baseline="0" dirty="0">
                <a:latin typeface="Garamond" panose="02020404030301010803" pitchFamily="18" charset="0"/>
              </a:rPr>
              <a:t>Genesee Land Trust</a:t>
            </a:r>
          </a:p>
          <a:p>
            <a:r>
              <a:rPr lang="en-US" sz="1050" b="0" i="0" u="none" strike="noStrike" baseline="0" dirty="0">
                <a:latin typeface="Garamond" panose="02020404030301010803" pitchFamily="18" charset="0"/>
              </a:rPr>
              <a:t>Saratoga Preserving Land and Nature (PLAN)</a:t>
            </a:r>
          </a:p>
        </p:txBody>
      </p:sp>
      <p:sp>
        <p:nvSpPr>
          <p:cNvPr id="41" name="Text Placeholder 16">
            <a:extLst>
              <a:ext uri="{FF2B5EF4-FFF2-40B4-BE49-F238E27FC236}">
                <a16:creationId xmlns:a16="http://schemas.microsoft.com/office/drawing/2014/main" id="{CE8F5D7F-275C-A7A5-F101-BDD48C7949B1}"/>
              </a:ext>
            </a:extLst>
          </p:cNvPr>
          <p:cNvSpPr txBox="1">
            <a:spLocks/>
          </p:cNvSpPr>
          <p:nvPr userDrawn="1"/>
        </p:nvSpPr>
        <p:spPr>
          <a:xfrm>
            <a:off x="457199" y="4408805"/>
            <a:ext cx="1218296" cy="381494"/>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Samantha </a:t>
            </a:r>
            <a:r>
              <a:rPr lang="en-US" sz="900" b="1" dirty="0" err="1">
                <a:solidFill>
                  <a:schemeClr val="tx1">
                    <a:lumMod val="75000"/>
                  </a:schemeClr>
                </a:solidFill>
                <a:latin typeface="Garamond" panose="02020404030301010803" pitchFamily="18" charset="0"/>
              </a:rPr>
              <a:t>Schulteis</a:t>
            </a:r>
            <a:endParaRPr lang="en-US" sz="900" b="1" dirty="0">
              <a:solidFill>
                <a:schemeClr val="tx1">
                  <a:lumMod val="75000"/>
                </a:schemeClr>
              </a:solidFill>
              <a:latin typeface="Garamond" panose="02020404030301010803" pitchFamily="18" charset="0"/>
            </a:endParaRPr>
          </a:p>
        </p:txBody>
      </p:sp>
      <p:sp>
        <p:nvSpPr>
          <p:cNvPr id="42" name="Text Placeholder 16">
            <a:extLst>
              <a:ext uri="{FF2B5EF4-FFF2-40B4-BE49-F238E27FC236}">
                <a16:creationId xmlns:a16="http://schemas.microsoft.com/office/drawing/2014/main" id="{06A0A245-43C5-383A-D248-A374272A775C}"/>
              </a:ext>
            </a:extLst>
          </p:cNvPr>
          <p:cNvSpPr txBox="1">
            <a:spLocks/>
          </p:cNvSpPr>
          <p:nvPr userDrawn="1"/>
        </p:nvSpPr>
        <p:spPr>
          <a:xfrm>
            <a:off x="3298011"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Oliver Wilson</a:t>
            </a:r>
          </a:p>
        </p:txBody>
      </p:sp>
      <p:sp>
        <p:nvSpPr>
          <p:cNvPr id="43" name="Text Placeholder 16">
            <a:extLst>
              <a:ext uri="{FF2B5EF4-FFF2-40B4-BE49-F238E27FC236}">
                <a16:creationId xmlns:a16="http://schemas.microsoft.com/office/drawing/2014/main" id="{673EAA32-4015-7822-184E-2E888C88779C}"/>
              </a:ext>
            </a:extLst>
          </p:cNvPr>
          <p:cNvSpPr txBox="1">
            <a:spLocks/>
          </p:cNvSpPr>
          <p:nvPr userDrawn="1"/>
        </p:nvSpPr>
        <p:spPr>
          <a:xfrm>
            <a:off x="4726866"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Stephanie </a:t>
            </a:r>
            <a:r>
              <a:rPr lang="en-US" sz="900" b="1" dirty="0" err="1">
                <a:solidFill>
                  <a:schemeClr val="tx1">
                    <a:lumMod val="75000"/>
                  </a:schemeClr>
                </a:solidFill>
                <a:latin typeface="Garamond" panose="02020404030301010803" pitchFamily="18" charset="0"/>
              </a:rPr>
              <a:t>Willsey</a:t>
            </a:r>
            <a:endParaRPr lang="en-US" sz="900" b="1" dirty="0">
              <a:solidFill>
                <a:schemeClr val="tx1">
                  <a:lumMod val="75000"/>
                </a:schemeClr>
              </a:solidFill>
              <a:latin typeface="Garamond" panose="02020404030301010803" pitchFamily="18" charset="0"/>
            </a:endParaRPr>
          </a:p>
        </p:txBody>
      </p:sp>
      <p:sp>
        <p:nvSpPr>
          <p:cNvPr id="44" name="Text Placeholder 16">
            <a:extLst>
              <a:ext uri="{FF2B5EF4-FFF2-40B4-BE49-F238E27FC236}">
                <a16:creationId xmlns:a16="http://schemas.microsoft.com/office/drawing/2014/main" id="{6F615206-E438-E61A-975C-B8C41E7C76EB}"/>
              </a:ext>
            </a:extLst>
          </p:cNvPr>
          <p:cNvSpPr txBox="1">
            <a:spLocks/>
          </p:cNvSpPr>
          <p:nvPr userDrawn="1"/>
        </p:nvSpPr>
        <p:spPr>
          <a:xfrm>
            <a:off x="1855227"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Samuel Haas</a:t>
            </a:r>
          </a:p>
        </p:txBody>
      </p:sp>
      <p:pic>
        <p:nvPicPr>
          <p:cNvPr id="45" name="Picture 44">
            <a:extLst>
              <a:ext uri="{FF2B5EF4-FFF2-40B4-BE49-F238E27FC236}">
                <a16:creationId xmlns:a16="http://schemas.microsoft.com/office/drawing/2014/main" id="{09CD5F07-5D83-BC6D-D340-0FBD3DBD5E0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18573" y="3680920"/>
            <a:ext cx="731520" cy="731520"/>
          </a:xfrm>
          <a:prstGeom prst="rect">
            <a:avLst/>
          </a:prstGeom>
        </p:spPr>
      </p:pic>
      <p:pic>
        <p:nvPicPr>
          <p:cNvPr id="46" name="Picture 45">
            <a:extLst>
              <a:ext uri="{FF2B5EF4-FFF2-40B4-BE49-F238E27FC236}">
                <a16:creationId xmlns:a16="http://schemas.microsoft.com/office/drawing/2014/main" id="{229B4CA2-9025-3898-D78E-CCAC3546D17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119966" y="3680920"/>
            <a:ext cx="731520" cy="731520"/>
          </a:xfrm>
          <a:prstGeom prst="rect">
            <a:avLst/>
          </a:prstGeom>
        </p:spPr>
      </p:pic>
      <p:pic>
        <p:nvPicPr>
          <p:cNvPr id="47" name="Picture 46">
            <a:extLst>
              <a:ext uri="{FF2B5EF4-FFF2-40B4-BE49-F238E27FC236}">
                <a16:creationId xmlns:a16="http://schemas.microsoft.com/office/drawing/2014/main" id="{A925B695-C01D-C0F9-FEBC-3FAFFE8C24C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973810" y="3680920"/>
            <a:ext cx="731520" cy="731520"/>
          </a:xfrm>
          <a:prstGeom prst="rect">
            <a:avLst/>
          </a:prstGeom>
        </p:spPr>
      </p:pic>
      <p:pic>
        <p:nvPicPr>
          <p:cNvPr id="48" name="Graphic 47" descr="User with solid fill">
            <a:extLst>
              <a:ext uri="{FF2B5EF4-FFF2-40B4-BE49-F238E27FC236}">
                <a16:creationId xmlns:a16="http://schemas.microsoft.com/office/drawing/2014/main" id="{3458E57D-66A7-0545-97A3-580B72DBAEC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733" y="3798288"/>
            <a:ext cx="457200" cy="457200"/>
          </a:xfrm>
          <a:prstGeom prst="rect">
            <a:avLst/>
          </a:prstGeom>
        </p:spPr>
      </p:pic>
      <p:pic>
        <p:nvPicPr>
          <p:cNvPr id="49" name="Graphic 48" descr="User with solid fill">
            <a:extLst>
              <a:ext uri="{FF2B5EF4-FFF2-40B4-BE49-F238E27FC236}">
                <a16:creationId xmlns:a16="http://schemas.microsoft.com/office/drawing/2014/main" id="{2F242CD1-4F63-862C-EA43-FA7A5383075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57126" y="3798288"/>
            <a:ext cx="457200" cy="457200"/>
          </a:xfrm>
          <a:prstGeom prst="rect">
            <a:avLst/>
          </a:prstGeom>
        </p:spPr>
      </p:pic>
      <p:pic>
        <p:nvPicPr>
          <p:cNvPr id="50" name="Graphic 49" descr="User with solid fill">
            <a:extLst>
              <a:ext uri="{FF2B5EF4-FFF2-40B4-BE49-F238E27FC236}">
                <a16:creationId xmlns:a16="http://schemas.microsoft.com/office/drawing/2014/main" id="{B2E2C0EF-4EAA-0D8B-CED4-99A977A5E41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0991" y="3798288"/>
            <a:ext cx="457200" cy="457200"/>
          </a:xfrm>
          <a:prstGeom prst="rect">
            <a:avLst/>
          </a:prstGeom>
        </p:spPr>
      </p:pic>
      <p:pic>
        <p:nvPicPr>
          <p:cNvPr id="51" name="Graphic 50" descr="User with solid fill">
            <a:extLst>
              <a:ext uri="{FF2B5EF4-FFF2-40B4-BE49-F238E27FC236}">
                <a16:creationId xmlns:a16="http://schemas.microsoft.com/office/drawing/2014/main" id="{3C2D305A-12FA-3058-E651-A25A3488566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0640" y="3798288"/>
            <a:ext cx="457200" cy="457200"/>
          </a:xfrm>
          <a:prstGeom prst="rect">
            <a:avLst/>
          </a:prstGeom>
        </p:spPr>
      </p:pic>
      <p:cxnSp>
        <p:nvCxnSpPr>
          <p:cNvPr id="55" name="Straight Connector 54">
            <a:extLst>
              <a:ext uri="{FF2B5EF4-FFF2-40B4-BE49-F238E27FC236}">
                <a16:creationId xmlns:a16="http://schemas.microsoft.com/office/drawing/2014/main" id="{4A347584-ED5E-2DB5-27ED-8F77C531A110}"/>
              </a:ext>
            </a:extLst>
          </p:cNvPr>
          <p:cNvCxnSpPr>
            <a:cxnSpLocks/>
          </p:cNvCxnSpPr>
          <p:nvPr userDrawn="1"/>
        </p:nvCxnSpPr>
        <p:spPr>
          <a:xfrm>
            <a:off x="6844633" y="1709821"/>
            <a:ext cx="5574695" cy="1891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Arrow: Down 58">
            <a:extLst>
              <a:ext uri="{FF2B5EF4-FFF2-40B4-BE49-F238E27FC236}">
                <a16:creationId xmlns:a16="http://schemas.microsoft.com/office/drawing/2014/main" id="{CB79EB67-BF88-2518-442B-CA0DAB4CF6CC}"/>
              </a:ext>
            </a:extLst>
          </p:cNvPr>
          <p:cNvSpPr/>
          <p:nvPr userDrawn="1"/>
        </p:nvSpPr>
        <p:spPr>
          <a:xfrm>
            <a:off x="6353175" y="768073"/>
            <a:ext cx="95249"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76922B6-2BFF-9AF3-1B34-54291BF12FC5}"/>
              </a:ext>
            </a:extLst>
          </p:cNvPr>
          <p:cNvSpPr txBox="1"/>
          <p:nvPr userDrawn="1"/>
        </p:nvSpPr>
        <p:spPr>
          <a:xfrm>
            <a:off x="9250333" y="90964"/>
            <a:ext cx="782667" cy="369332"/>
          </a:xfrm>
          <a:prstGeom prst="rect">
            <a:avLst/>
          </a:prstGeom>
          <a:noFill/>
        </p:spPr>
        <p:txBody>
          <a:bodyPr wrap="square" rtlCol="0">
            <a:spAutoFit/>
          </a:bodyPr>
          <a:lstStyle/>
          <a:p>
            <a:r>
              <a:rPr lang="en-US" dirty="0"/>
              <a:t>Cover</a:t>
            </a:r>
          </a:p>
        </p:txBody>
      </p:sp>
      <p:sp>
        <p:nvSpPr>
          <p:cNvPr id="61" name="TextBox 60">
            <a:extLst>
              <a:ext uri="{FF2B5EF4-FFF2-40B4-BE49-F238E27FC236}">
                <a16:creationId xmlns:a16="http://schemas.microsoft.com/office/drawing/2014/main" id="{5FC5AD56-A706-1145-6856-4EBF6F2AE2CE}"/>
              </a:ext>
            </a:extLst>
          </p:cNvPr>
          <p:cNvSpPr txBox="1"/>
          <p:nvPr userDrawn="1"/>
        </p:nvSpPr>
        <p:spPr>
          <a:xfrm>
            <a:off x="2767974" y="95212"/>
            <a:ext cx="675249" cy="369332"/>
          </a:xfrm>
          <a:prstGeom prst="rect">
            <a:avLst/>
          </a:prstGeom>
          <a:noFill/>
        </p:spPr>
        <p:txBody>
          <a:bodyPr wrap="square" rtlCol="0">
            <a:spAutoFit/>
          </a:bodyPr>
          <a:lstStyle/>
          <a:p>
            <a:r>
              <a:rPr lang="en-US" dirty="0"/>
              <a:t>Back</a:t>
            </a:r>
          </a:p>
        </p:txBody>
      </p:sp>
      <p:cxnSp>
        <p:nvCxnSpPr>
          <p:cNvPr id="62" name="Straight Connector 61">
            <a:extLst>
              <a:ext uri="{FF2B5EF4-FFF2-40B4-BE49-F238E27FC236}">
                <a16:creationId xmlns:a16="http://schemas.microsoft.com/office/drawing/2014/main" id="{2C3EC9FD-6ED9-BB9F-4E1F-1965D6C0E291}"/>
              </a:ext>
            </a:extLst>
          </p:cNvPr>
          <p:cNvCxnSpPr>
            <a:cxnSpLocks/>
          </p:cNvCxnSpPr>
          <p:nvPr userDrawn="1"/>
        </p:nvCxnSpPr>
        <p:spPr>
          <a:xfrm flipH="1">
            <a:off x="6400800" y="0"/>
            <a:ext cx="11533" cy="6400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A2FC6DC-D375-20A0-4E2B-0847E51A5EF7}"/>
              </a:ext>
            </a:extLst>
          </p:cNvPr>
          <p:cNvCxnSpPr>
            <a:cxnSpLocks/>
          </p:cNvCxnSpPr>
          <p:nvPr userDrawn="1"/>
        </p:nvCxnSpPr>
        <p:spPr>
          <a:xfrm flipH="1">
            <a:off x="6835506" y="4685412"/>
            <a:ext cx="5508894" cy="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BBDAEF1-3B9A-61D9-3B0C-A6DADE512EE2}"/>
              </a:ext>
            </a:extLst>
          </p:cNvPr>
          <p:cNvCxnSpPr>
            <a:cxnSpLocks/>
          </p:cNvCxnSpPr>
          <p:nvPr userDrawn="1"/>
        </p:nvCxnSpPr>
        <p:spPr>
          <a:xfrm>
            <a:off x="12344399" y="1788416"/>
            <a:ext cx="0" cy="378248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253732B-DFF9-22CA-135F-6AC9FEB712F6}"/>
              </a:ext>
            </a:extLst>
          </p:cNvPr>
          <p:cNvSpPr txBox="1"/>
          <p:nvPr userDrawn="1"/>
        </p:nvSpPr>
        <p:spPr>
          <a:xfrm>
            <a:off x="5943599" y="487085"/>
            <a:ext cx="914399" cy="307777"/>
          </a:xfrm>
          <a:prstGeom prst="rect">
            <a:avLst/>
          </a:prstGeom>
          <a:solidFill>
            <a:schemeClr val="bg1"/>
          </a:solidFill>
        </p:spPr>
        <p:txBody>
          <a:bodyPr wrap="square" rtlCol="0">
            <a:spAutoFit/>
          </a:bodyPr>
          <a:lstStyle/>
          <a:p>
            <a:pPr algn="ctr"/>
            <a:r>
              <a:rPr lang="en-US" sz="1400" dirty="0"/>
              <a:t>Fold line</a:t>
            </a:r>
          </a:p>
        </p:txBody>
      </p:sp>
      <p:sp>
        <p:nvSpPr>
          <p:cNvPr id="52" name="TextBox 51">
            <a:extLst>
              <a:ext uri="{FF2B5EF4-FFF2-40B4-BE49-F238E27FC236}">
                <a16:creationId xmlns:a16="http://schemas.microsoft.com/office/drawing/2014/main" id="{EF3FAFB3-982A-1401-AD39-658F82CF9632}"/>
              </a:ext>
            </a:extLst>
          </p:cNvPr>
          <p:cNvSpPr txBox="1"/>
          <p:nvPr userDrawn="1"/>
        </p:nvSpPr>
        <p:spPr>
          <a:xfrm>
            <a:off x="5065427" y="124589"/>
            <a:ext cx="2670747" cy="380235"/>
          </a:xfrm>
          <a:prstGeom prst="rect">
            <a:avLst/>
          </a:prstGeom>
          <a:solidFill>
            <a:schemeClr val="bg1"/>
          </a:solidFill>
          <a:ln>
            <a:noFill/>
          </a:ln>
        </p:spPr>
        <p:txBody>
          <a:bodyPr wrap="square" rtlCol="0">
            <a:noAutofit/>
          </a:bodyPr>
          <a:lstStyle/>
          <a:p>
            <a:pPr marL="0"/>
            <a:r>
              <a:rPr lang="en-US" sz="1400" b="1" dirty="0">
                <a:solidFill>
                  <a:srgbClr val="FF0000"/>
                </a:solidFill>
                <a:latin typeface="Century Gothic" panose="020B0502020202020204" pitchFamily="34" charset="0"/>
              </a:rPr>
              <a:t>**EXAMPLE – Cover &amp; Back**</a:t>
            </a:r>
          </a:p>
        </p:txBody>
      </p:sp>
      <p:sp>
        <p:nvSpPr>
          <p:cNvPr id="71" name="TextBox 70">
            <a:extLst>
              <a:ext uri="{FF2B5EF4-FFF2-40B4-BE49-F238E27FC236}">
                <a16:creationId xmlns:a16="http://schemas.microsoft.com/office/drawing/2014/main" id="{746B4C72-E0D6-E6AD-11DB-A65B2BE2B210}"/>
              </a:ext>
            </a:extLst>
          </p:cNvPr>
          <p:cNvSpPr txBox="1"/>
          <p:nvPr userDrawn="1"/>
        </p:nvSpPr>
        <p:spPr>
          <a:xfrm>
            <a:off x="6843606" y="1408124"/>
            <a:ext cx="5564188" cy="245242"/>
          </a:xfrm>
          <a:prstGeom prst="rect">
            <a:avLst/>
          </a:prstGeom>
          <a:solidFill>
            <a:schemeClr val="bg1"/>
          </a:solid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entury Gothic" panose="020B0502020202020204" pitchFamily="34" charset="0"/>
              </a:rPr>
              <a:t>Guidelines - Make sure all images and text stays within the guidelines!</a:t>
            </a:r>
            <a:endParaRPr lang="en-US" sz="1000" dirty="0">
              <a:solidFill>
                <a:srgbClr val="FF0000"/>
              </a:solidFill>
              <a:latin typeface="Century Gothic" panose="020B0502020202020204" pitchFamily="34" charset="0"/>
            </a:endParaRPr>
          </a:p>
          <a:p>
            <a:pPr marL="0" algn="ctr"/>
            <a:endParaRPr lang="en-US" sz="1100" b="1" dirty="0">
              <a:solidFill>
                <a:srgbClr val="FF0000"/>
              </a:solidFill>
              <a:latin typeface="Century Gothic" panose="020B0502020202020204" pitchFamily="34" charset="0"/>
            </a:endParaRPr>
          </a:p>
        </p:txBody>
      </p:sp>
      <p:cxnSp>
        <p:nvCxnSpPr>
          <p:cNvPr id="72" name="Straight Connector 71">
            <a:extLst>
              <a:ext uri="{FF2B5EF4-FFF2-40B4-BE49-F238E27FC236}">
                <a16:creationId xmlns:a16="http://schemas.microsoft.com/office/drawing/2014/main" id="{5A850AAE-41B1-F4F1-DC8C-AACE00CEA9F5}"/>
              </a:ext>
            </a:extLst>
          </p:cNvPr>
          <p:cNvCxnSpPr>
            <a:cxnSpLocks/>
          </p:cNvCxnSpPr>
          <p:nvPr userDrawn="1"/>
        </p:nvCxnSpPr>
        <p:spPr>
          <a:xfrm flipH="1">
            <a:off x="5935084" y="470765"/>
            <a:ext cx="20049" cy="416976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DA17278-85F0-8B1F-A27E-530405759D1B}"/>
              </a:ext>
            </a:extLst>
          </p:cNvPr>
          <p:cNvCxnSpPr>
            <a:cxnSpLocks/>
          </p:cNvCxnSpPr>
          <p:nvPr userDrawn="1"/>
        </p:nvCxnSpPr>
        <p:spPr>
          <a:xfrm flipH="1">
            <a:off x="449482" y="470765"/>
            <a:ext cx="18289" cy="418075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D878ACA-9161-A116-5881-2E9E29A802B0}"/>
              </a:ext>
            </a:extLst>
          </p:cNvPr>
          <p:cNvCxnSpPr>
            <a:cxnSpLocks/>
          </p:cNvCxnSpPr>
          <p:nvPr userDrawn="1"/>
        </p:nvCxnSpPr>
        <p:spPr>
          <a:xfrm flipH="1" flipV="1">
            <a:off x="490263" y="4629545"/>
            <a:ext cx="5453337" cy="2197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D88FCF1-0076-B84B-E606-900B45EE13B7}"/>
              </a:ext>
            </a:extLst>
          </p:cNvPr>
          <p:cNvCxnSpPr>
            <a:cxnSpLocks/>
          </p:cNvCxnSpPr>
          <p:nvPr userDrawn="1"/>
        </p:nvCxnSpPr>
        <p:spPr>
          <a:xfrm flipH="1" flipV="1">
            <a:off x="499765" y="445967"/>
            <a:ext cx="5453337" cy="2197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4CB38979-4EE7-0D33-D3BF-1F54D5582F31}"/>
              </a:ext>
            </a:extLst>
          </p:cNvPr>
          <p:cNvSpPr txBox="1"/>
          <p:nvPr userDrawn="1"/>
        </p:nvSpPr>
        <p:spPr>
          <a:xfrm>
            <a:off x="400590" y="148865"/>
            <a:ext cx="956248" cy="245242"/>
          </a:xfrm>
          <a:prstGeom prst="rect">
            <a:avLst/>
          </a:prstGeom>
          <a:solidFill>
            <a:schemeClr val="bg1"/>
          </a:solidFill>
          <a:ln>
            <a:noFill/>
          </a:ln>
        </p:spPr>
        <p:txBody>
          <a:bodyPr wrap="square" rtlCol="0">
            <a:noAutofit/>
          </a:bodyPr>
          <a:lstStyle/>
          <a:p>
            <a:pPr marL="0"/>
            <a:r>
              <a:rPr lang="en-US" sz="1100" b="1" dirty="0">
                <a:solidFill>
                  <a:srgbClr val="FF0000"/>
                </a:solidFill>
                <a:latin typeface="Century Gothic" panose="020B0502020202020204" pitchFamily="34" charset="0"/>
              </a:rPr>
              <a:t>Guidelines</a:t>
            </a:r>
          </a:p>
        </p:txBody>
      </p:sp>
      <p:pic>
        <p:nvPicPr>
          <p:cNvPr id="56" name="Picture 55" descr="Diagram&#10;&#10;Description automatically generated">
            <a:extLst>
              <a:ext uri="{FF2B5EF4-FFF2-40B4-BE49-F238E27FC236}">
                <a16:creationId xmlns:a16="http://schemas.microsoft.com/office/drawing/2014/main" id="{D1C478E9-7620-08B1-F0B6-9C71554BA4F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77272" y="15008"/>
            <a:ext cx="2624328" cy="1228344"/>
          </a:xfrm>
          <a:prstGeom prst="rect">
            <a:avLst/>
          </a:prstGeom>
        </p:spPr>
      </p:pic>
      <p:grpSp>
        <p:nvGrpSpPr>
          <p:cNvPr id="57" name="Group 56">
            <a:extLst>
              <a:ext uri="{FF2B5EF4-FFF2-40B4-BE49-F238E27FC236}">
                <a16:creationId xmlns:a16="http://schemas.microsoft.com/office/drawing/2014/main" id="{F9A4ABD1-E397-6F8B-AFBE-759B27B1AE05}"/>
              </a:ext>
            </a:extLst>
          </p:cNvPr>
          <p:cNvGrpSpPr/>
          <p:nvPr userDrawn="1"/>
        </p:nvGrpSpPr>
        <p:grpSpPr>
          <a:xfrm>
            <a:off x="4922874" y="4764034"/>
            <a:ext cx="1122298" cy="910582"/>
            <a:chOff x="285616" y="8255973"/>
            <a:chExt cx="1166835" cy="956270"/>
          </a:xfrm>
        </p:grpSpPr>
        <p:pic>
          <p:nvPicPr>
            <p:cNvPr id="63" name="Picture 62" descr="QR Code for the NASA Applied Science Website&#10;&#10;https://appliedsciences.nasa.gov/nasadevelop">
              <a:extLst>
                <a:ext uri="{FF2B5EF4-FFF2-40B4-BE49-F238E27FC236}">
                  <a16:creationId xmlns:a16="http://schemas.microsoft.com/office/drawing/2014/main" id="{DD614501-08F6-4694-2A38-3A76C64813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084" y="8344236"/>
              <a:ext cx="883507" cy="868007"/>
            </a:xfrm>
            <a:prstGeom prst="rect">
              <a:avLst/>
            </a:prstGeom>
          </p:spPr>
        </p:pic>
        <p:sp>
          <p:nvSpPr>
            <p:cNvPr id="64" name="TextBox 63">
              <a:extLst>
                <a:ext uri="{FF2B5EF4-FFF2-40B4-BE49-F238E27FC236}">
                  <a16:creationId xmlns:a16="http://schemas.microsoft.com/office/drawing/2014/main" id="{6E6D5FE2-E0DF-024D-1079-7EE23D91EADD}"/>
                </a:ext>
              </a:extLst>
            </p:cNvPr>
            <p:cNvSpPr txBox="1"/>
            <p:nvPr userDrawn="1"/>
          </p:nvSpPr>
          <p:spPr>
            <a:xfrm>
              <a:off x="285616" y="8255973"/>
              <a:ext cx="1166835" cy="227528"/>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
        <p:nvSpPr>
          <p:cNvPr id="66" name="TextBox 65">
            <a:extLst>
              <a:ext uri="{FF2B5EF4-FFF2-40B4-BE49-F238E27FC236}">
                <a16:creationId xmlns:a16="http://schemas.microsoft.com/office/drawing/2014/main" id="{349FD219-A957-5B5D-F908-63B026DFEC36}"/>
              </a:ext>
            </a:extLst>
          </p:cNvPr>
          <p:cNvSpPr txBox="1"/>
          <p:nvPr userDrawn="1"/>
        </p:nvSpPr>
        <p:spPr>
          <a:xfrm>
            <a:off x="1193516" y="4945777"/>
            <a:ext cx="3876942" cy="630942"/>
          </a:xfrm>
          <a:prstGeom prst="rect">
            <a:avLst/>
          </a:prstGeom>
          <a:noFill/>
        </p:spPr>
        <p:txBody>
          <a:bodyPr wrap="square" rtlCol="0">
            <a:spAutoFit/>
          </a:bodyPr>
          <a:lstStyle/>
          <a:p>
            <a:r>
              <a:rPr lang="en-US" sz="1400" b="1" dirty="0">
                <a:solidFill>
                  <a:srgbClr val="236F99"/>
                </a:solidFill>
                <a:latin typeface="Century Gothic" panose="020B0502020202020204" pitchFamily="34" charset="0"/>
              </a:rPr>
              <a:t>Be a Part of the DEVELOP National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0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67" name="Group 66">
            <a:extLst>
              <a:ext uri="{FF2B5EF4-FFF2-40B4-BE49-F238E27FC236}">
                <a16:creationId xmlns:a16="http://schemas.microsoft.com/office/drawing/2014/main" id="{E174533E-13D6-0A8C-A659-F865F88B3CA1}"/>
              </a:ext>
            </a:extLst>
          </p:cNvPr>
          <p:cNvGrpSpPr/>
          <p:nvPr userDrawn="1"/>
        </p:nvGrpSpPr>
        <p:grpSpPr>
          <a:xfrm>
            <a:off x="482600" y="4872362"/>
            <a:ext cx="707007" cy="707007"/>
            <a:chOff x="-7071360" y="11654120"/>
            <a:chExt cx="3202416" cy="3202416"/>
          </a:xfrm>
        </p:grpSpPr>
        <p:sp>
          <p:nvSpPr>
            <p:cNvPr id="68" name="Oval 67">
              <a:extLst>
                <a:ext uri="{FF2B5EF4-FFF2-40B4-BE49-F238E27FC236}">
                  <a16:creationId xmlns:a16="http://schemas.microsoft.com/office/drawing/2014/main" id="{571084F4-1844-C0ED-F759-EE30C58FBB18}"/>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descr="A picture containing text, sign, device, meter&#10;&#10;Description automatically generated">
              <a:extLst>
                <a:ext uri="{FF2B5EF4-FFF2-40B4-BE49-F238E27FC236}">
                  <a16:creationId xmlns:a16="http://schemas.microsoft.com/office/drawing/2014/main" id="{8A8E39C8-7F51-B74A-8FE9-0A249A6A69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 name="TextBox 1">
            <a:extLst>
              <a:ext uri="{FF2B5EF4-FFF2-40B4-BE49-F238E27FC236}">
                <a16:creationId xmlns:a16="http://schemas.microsoft.com/office/drawing/2014/main" id="{F20E71EA-F1F5-C999-D688-54ED97A69868}"/>
              </a:ext>
            </a:extLst>
          </p:cNvPr>
          <p:cNvSpPr txBox="1"/>
          <p:nvPr userDrawn="1"/>
        </p:nvSpPr>
        <p:spPr>
          <a:xfrm>
            <a:off x="452040" y="457200"/>
            <a:ext cx="5504926" cy="1788967"/>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68A778"/>
                </a:solidFill>
                <a:latin typeface="Century Gothic" panose="020B0502020202020204" pitchFamily="34" charset="0"/>
              </a:rPr>
              <a:t>Results</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Farmland conservation is particularly interesting to many organizations and agencies as it provides surrounding ecosystems and local communities with various services ranging from habitat conservation to food security. Total farmland in the United States continues to decline, and agricultural lands near urban areas are especially vulnerable. Our study aimed to profile farmland vulnerability, informing our partners' conservation easement placement so they can conserve a maximum amount of vulnerable acreage. The soil carbon analysis component of our study also validates and quantifies the climate benefits accompanying easements.</a:t>
            </a:r>
          </a:p>
          <a:p>
            <a:endParaRPr lang="en-US" sz="1200" b="0" i="0" u="none" strike="noStrike" baseline="0" dirty="0">
              <a:latin typeface="Garamond" panose="02020404030301010803" pitchFamily="18" charset="0"/>
            </a:endParaRPr>
          </a:p>
        </p:txBody>
      </p:sp>
    </p:spTree>
    <p:extLst>
      <p:ext uri="{BB962C8B-B14F-4D97-AF65-F5344CB8AC3E}">
        <p14:creationId xmlns:p14="http://schemas.microsoft.com/office/powerpoint/2010/main" val="76333693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744" userDrawn="1">
          <p15:clr>
            <a:srgbClr val="FBAE40"/>
          </p15:clr>
        </p15:guide>
        <p15:guide id="3" pos="3744" userDrawn="1">
          <p15:clr>
            <a:srgbClr val="FBAE40"/>
          </p15:clr>
        </p15:guide>
        <p15:guide id="4" pos="288" userDrawn="1">
          <p15:clr>
            <a:srgbClr val="FBAE40"/>
          </p15:clr>
        </p15:guide>
        <p15:guide id="5" pos="4320" userDrawn="1">
          <p15:clr>
            <a:srgbClr val="FBAE40"/>
          </p15:clr>
        </p15:guide>
        <p15:guide id="6" pos="7776" userDrawn="1">
          <p15:clr>
            <a:srgbClr val="FBAE40"/>
          </p15:clr>
        </p15:guide>
        <p15:guide id="7" pos="4032" userDrawn="1">
          <p15:clr>
            <a:srgbClr val="FBAE40"/>
          </p15:clr>
        </p15:guide>
        <p15:guide id="8" orient="horz" pos="1080" userDrawn="1">
          <p15:clr>
            <a:srgbClr val="FBAE40"/>
          </p15:clr>
        </p15:guide>
        <p15:guide id="9" orient="horz" pos="3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nside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46E50-2B6A-0F57-246D-80A906FC26EF}"/>
              </a:ext>
            </a:extLst>
          </p:cNvPr>
          <p:cNvSpPr txBox="1"/>
          <p:nvPr userDrawn="1"/>
        </p:nvSpPr>
        <p:spPr>
          <a:xfrm>
            <a:off x="2787473" y="5904405"/>
            <a:ext cx="7226653" cy="253916"/>
          </a:xfrm>
          <a:prstGeom prst="rect">
            <a:avLst/>
          </a:prstGeom>
          <a:noFill/>
        </p:spPr>
        <p:txBody>
          <a:bodyPr wrap="square">
            <a:spAutoFit/>
          </a:bodyPr>
          <a:lstStyle/>
          <a:p>
            <a:r>
              <a:rPr lang="en-US" sz="1050" b="0" i="0" u="none" strike="noStrike" baseline="0" dirty="0">
                <a:latin typeface="Garamond" panose="02020404030301010803" pitchFamily="18" charset="0"/>
              </a:rPr>
              <a:t>To learn more about projects like this, visit </a:t>
            </a:r>
            <a:r>
              <a:rPr lang="en-US" sz="1050" b="1" i="0" u="none" strike="noStrike" baseline="0" dirty="0">
                <a:latin typeface="Garamond" panose="02020404030301010803" pitchFamily="18" charset="0"/>
              </a:rPr>
              <a:t>https://appliedsciences.nasa.gov/what-we-do/capacity-building/develop/projects</a:t>
            </a:r>
            <a:endParaRPr lang="en-US" sz="1050" b="1" dirty="0">
              <a:latin typeface="Garamond" panose="02020404030301010803" pitchFamily="18" charset="0"/>
            </a:endParaRPr>
          </a:p>
        </p:txBody>
      </p:sp>
      <p:sp>
        <p:nvSpPr>
          <p:cNvPr id="2" name="TextBox 1">
            <a:extLst>
              <a:ext uri="{FF2B5EF4-FFF2-40B4-BE49-F238E27FC236}">
                <a16:creationId xmlns:a16="http://schemas.microsoft.com/office/drawing/2014/main" id="{826E8320-DAD4-EA70-D1FE-78B211EE7FC7}"/>
              </a:ext>
            </a:extLst>
          </p:cNvPr>
          <p:cNvSpPr txBox="1"/>
          <p:nvPr userDrawn="1"/>
        </p:nvSpPr>
        <p:spPr>
          <a:xfrm>
            <a:off x="427607" y="881971"/>
            <a:ext cx="5515992" cy="2677656"/>
          </a:xfrm>
          <a:prstGeom prst="rect">
            <a:avLst/>
          </a:prstGeom>
          <a:noFill/>
        </p:spPr>
        <p:txBody>
          <a:bodyPr wrap="square">
            <a:spAutoFit/>
          </a:bodyPr>
          <a:lstStyle/>
          <a:p>
            <a:r>
              <a:rPr lang="en-US" sz="1200" b="0" i="0" u="none" strike="noStrike" baseline="0" dirty="0">
                <a:latin typeface="Garamond" panose="02020404030301010803" pitchFamily="18" charset="0"/>
              </a:rPr>
              <a:t>Agricultural land faces disproportionate development pressures to other land cover types in Saratoga County and the Finger Lakes Region of New York State, making these areas suitable for conservation easements. We utilized NASA Earth observations to calculate land conversion rates around existing easements and predict the future development of agricultural lands. This information was used to quantify soil carbon losses prevented by easement conversion.​</a:t>
            </a:r>
          </a:p>
          <a:p>
            <a:endParaRPr lang="en-US" sz="1200" b="0" i="0" u="none" strike="noStrike" baseline="0" dirty="0">
              <a:latin typeface="Garamond" panose="02020404030301010803" pitchFamily="18" charset="0"/>
            </a:endParaRPr>
          </a:p>
          <a:p>
            <a:pPr marL="171450" indent="-171450">
              <a:buFont typeface="Arial" panose="020B0604020202020204" pitchFamily="34" charset="0"/>
              <a:buChar char="•"/>
            </a:pPr>
            <a:r>
              <a:rPr lang="en-US" sz="1200" b="0" i="0" u="none" strike="noStrike" baseline="0" dirty="0">
                <a:latin typeface="Garamond" panose="02020404030301010803" pitchFamily="18" charset="0"/>
              </a:rPr>
              <a:t>Conservation rates from agriculture to developed land were 0.91% in the Finger Lakes Region and 7.00% in Saratoga County​</a:t>
            </a:r>
          </a:p>
          <a:p>
            <a:pPr marL="171450" indent="-171450">
              <a:buFont typeface="Arial" panose="020B0604020202020204" pitchFamily="34" charset="0"/>
              <a:buChar char="•"/>
            </a:pPr>
            <a:r>
              <a:rPr lang="en-US" sz="1200" b="0" i="0" u="none" strike="noStrike" baseline="0" dirty="0">
                <a:latin typeface="Garamond" panose="02020404030301010803" pitchFamily="18" charset="0"/>
              </a:rPr>
              <a:t>Between 2019-2050, 6,643 (1.23%) acres in Saratoga County and 38,516 (0.64%) acres in the Finger Lakes Region are projected to transition from agriculture to developed land​​</a:t>
            </a:r>
          </a:p>
          <a:p>
            <a:pPr marL="171450" indent="-171450">
              <a:buFont typeface="Arial" panose="020B0604020202020204" pitchFamily="34" charset="0"/>
              <a:buChar char="•"/>
            </a:pPr>
            <a:r>
              <a:rPr lang="en-US" sz="1200" b="0" i="0" u="none" strike="noStrike" baseline="0" dirty="0">
                <a:latin typeface="Garamond" panose="02020404030301010803" pitchFamily="18" charset="0"/>
              </a:rPr>
              <a:t>When accounting for development probability, 30.2 kilotons of CO2 losses are prevented through agricultural conservation easements in our study area</a:t>
            </a:r>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03058D22-8FDA-4186-5C5C-4EBC38B00D81}"/>
              </a:ext>
            </a:extLst>
          </p:cNvPr>
          <p:cNvSpPr txBox="1"/>
          <p:nvPr userDrawn="1"/>
        </p:nvSpPr>
        <p:spPr>
          <a:xfrm>
            <a:off x="1961009" y="3587621"/>
            <a:ext cx="2449187" cy="276999"/>
          </a:xfrm>
          <a:prstGeom prst="rect">
            <a:avLst/>
          </a:prstGeom>
          <a:noFill/>
        </p:spPr>
        <p:txBody>
          <a:bodyPr wrap="square">
            <a:spAutoFit/>
          </a:bodyPr>
          <a:lstStyle/>
          <a:p>
            <a:r>
              <a:rPr lang="en-US" sz="1200" b="1" dirty="0">
                <a:latin typeface="Garamond" panose="02020404030301010803" pitchFamily="18" charset="0"/>
              </a:rPr>
              <a:t>2050 Land Cover Prediction Maps</a:t>
            </a:r>
            <a:r>
              <a:rPr lang="en-US" sz="1200" b="1" i="0" u="none" strike="noStrike" baseline="0" dirty="0">
                <a:latin typeface="Garamond" panose="02020404030301010803" pitchFamily="18" charset="0"/>
              </a:rPr>
              <a:t> </a:t>
            </a:r>
          </a:p>
        </p:txBody>
      </p:sp>
      <p:sp>
        <p:nvSpPr>
          <p:cNvPr id="5" name="TextBox 4">
            <a:extLst>
              <a:ext uri="{FF2B5EF4-FFF2-40B4-BE49-F238E27FC236}">
                <a16:creationId xmlns:a16="http://schemas.microsoft.com/office/drawing/2014/main" id="{B95AF8A9-16C7-C027-68AF-B043E2532363}"/>
              </a:ext>
            </a:extLst>
          </p:cNvPr>
          <p:cNvSpPr txBox="1"/>
          <p:nvPr userDrawn="1"/>
        </p:nvSpPr>
        <p:spPr>
          <a:xfrm>
            <a:off x="6629400" y="3774576"/>
            <a:ext cx="5714999"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Project Purpose</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Farmland conservation is particularly interesting to many organizations and agencies as it provides surrounding ecosystems and local communities with various services ranging from habitat conservation to food security. Total farmland in the United States continues to decline, and agricultural lands near urban areas are especially vulnerable. Our study aimed to profile farmland vulnerability, informing our partners' conservation easement placement so they can conserve a maximum amount of vulnerable acreage. The soil carbon analysis component of our study also validates and quantifies the climate benefits accompanying easements.</a:t>
            </a:r>
          </a:p>
        </p:txBody>
      </p:sp>
      <p:sp>
        <p:nvSpPr>
          <p:cNvPr id="6" name="TextBox 5">
            <a:extLst>
              <a:ext uri="{FF2B5EF4-FFF2-40B4-BE49-F238E27FC236}">
                <a16:creationId xmlns:a16="http://schemas.microsoft.com/office/drawing/2014/main" id="{EEBF75CD-54AE-656B-28CD-ABFE090EBABF}"/>
              </a:ext>
            </a:extLst>
          </p:cNvPr>
          <p:cNvSpPr txBox="1"/>
          <p:nvPr userDrawn="1"/>
        </p:nvSpPr>
        <p:spPr>
          <a:xfrm>
            <a:off x="802038" y="485623"/>
            <a:ext cx="5208236" cy="307756"/>
          </a:xfrm>
          <a:prstGeom prst="rect">
            <a:avLst/>
          </a:prstGeom>
          <a:noFill/>
          <a:ln>
            <a:noFill/>
          </a:ln>
        </p:spPr>
        <p:txBody>
          <a:bodyPr wrap="square" rtlCol="0">
            <a:noAutofit/>
          </a:bodyPr>
          <a:lstStyle/>
          <a:p>
            <a:pPr marL="0"/>
            <a:r>
              <a:rPr lang="en-US" sz="1400" b="1" dirty="0">
                <a:solidFill>
                  <a:srgbClr val="68A778"/>
                </a:solidFill>
                <a:latin typeface="Century Gothic" panose="020B0502020202020204" pitchFamily="34" charset="0"/>
              </a:rPr>
              <a:t>New York Ecological Conservation</a:t>
            </a:r>
          </a:p>
        </p:txBody>
      </p:sp>
      <p:sp>
        <p:nvSpPr>
          <p:cNvPr id="7" name="TextBox 6">
            <a:extLst>
              <a:ext uri="{FF2B5EF4-FFF2-40B4-BE49-F238E27FC236}">
                <a16:creationId xmlns:a16="http://schemas.microsoft.com/office/drawing/2014/main" id="{A966818D-41C0-AD41-6B45-DD0D50284763}"/>
              </a:ext>
            </a:extLst>
          </p:cNvPr>
          <p:cNvSpPr txBox="1"/>
          <p:nvPr userDrawn="1"/>
        </p:nvSpPr>
        <p:spPr>
          <a:xfrm>
            <a:off x="7802791" y="675556"/>
            <a:ext cx="3368216" cy="276999"/>
          </a:xfrm>
          <a:prstGeom prst="rect">
            <a:avLst/>
          </a:prstGeom>
          <a:noFill/>
        </p:spPr>
        <p:txBody>
          <a:bodyPr wrap="square">
            <a:spAutoFit/>
          </a:bodyPr>
          <a:lstStyle/>
          <a:p>
            <a:r>
              <a:rPr lang="en-US" sz="1200" b="1" dirty="0">
                <a:latin typeface="Garamond" panose="02020404030301010803" pitchFamily="18" charset="0"/>
              </a:rPr>
              <a:t>Agriculture to Development Transition Potential</a:t>
            </a:r>
            <a:r>
              <a:rPr lang="en-US" sz="1200" b="1" i="0" u="none" strike="noStrike" baseline="0" dirty="0">
                <a:latin typeface="Garamond" panose="02020404030301010803" pitchFamily="18" charset="0"/>
              </a:rPr>
              <a:t> </a:t>
            </a:r>
          </a:p>
        </p:txBody>
      </p:sp>
      <p:sp>
        <p:nvSpPr>
          <p:cNvPr id="8" name="TextBox 7">
            <a:extLst>
              <a:ext uri="{FF2B5EF4-FFF2-40B4-BE49-F238E27FC236}">
                <a16:creationId xmlns:a16="http://schemas.microsoft.com/office/drawing/2014/main" id="{CA2E4B8B-9242-EED9-FD1D-54BEAA8109B4}"/>
              </a:ext>
            </a:extLst>
          </p:cNvPr>
          <p:cNvSpPr txBox="1"/>
          <p:nvPr userDrawn="1"/>
        </p:nvSpPr>
        <p:spPr>
          <a:xfrm>
            <a:off x="6626571" y="1030518"/>
            <a:ext cx="2134143" cy="2677656"/>
          </a:xfrm>
          <a:prstGeom prst="rect">
            <a:avLst/>
          </a:prstGeom>
          <a:noFill/>
        </p:spPr>
        <p:txBody>
          <a:bodyPr wrap="square">
            <a:spAutoFit/>
          </a:bodyPr>
          <a:lstStyle/>
          <a:p>
            <a:r>
              <a:rPr lang="en-US" sz="1200" b="0" i="0" u="none" strike="noStrike" baseline="0" dirty="0">
                <a:latin typeface="Garamond" panose="02020404030301010803" pitchFamily="18" charset="0"/>
              </a:rPr>
              <a:t>The transition potential map to the right assigns a development potential value to all agricultural areas. A low development potential value (yellow) indicates low vulnerability for a given agricultural space to be developed. In contrast, a high development potential (red) suggests a greater likelihood of agricultural conversion. In both study areas, agricultural land surrounding urban areas appears most vulnerable.</a:t>
            </a:r>
            <a:endParaRPr lang="en-US" sz="2800" dirty="0">
              <a:latin typeface="Garamond" panose="02020404030301010803" pitchFamily="18" charset="0"/>
            </a:endParaRPr>
          </a:p>
        </p:txBody>
      </p:sp>
      <p:sp>
        <p:nvSpPr>
          <p:cNvPr id="9" name="TextBox 8">
            <a:extLst>
              <a:ext uri="{FF2B5EF4-FFF2-40B4-BE49-F238E27FC236}">
                <a16:creationId xmlns:a16="http://schemas.microsoft.com/office/drawing/2014/main" id="{2131BD88-1B8A-F587-81DE-AE8974FA7239}"/>
              </a:ext>
            </a:extLst>
          </p:cNvPr>
          <p:cNvSpPr txBox="1"/>
          <p:nvPr userDrawn="1"/>
        </p:nvSpPr>
        <p:spPr>
          <a:xfrm>
            <a:off x="5422746" y="122858"/>
            <a:ext cx="1956108" cy="307757"/>
          </a:xfrm>
          <a:prstGeom prst="rect">
            <a:avLst/>
          </a:prstGeom>
          <a:solidFill>
            <a:schemeClr val="bg1"/>
          </a:solidFill>
          <a:ln>
            <a:noFill/>
          </a:ln>
        </p:spPr>
        <p:txBody>
          <a:bodyPr wrap="square" rtlCol="0">
            <a:noAutofit/>
          </a:bodyPr>
          <a:lstStyle/>
          <a:p>
            <a:pPr marL="0"/>
            <a:r>
              <a:rPr lang="en-US" sz="1400" b="1" dirty="0">
                <a:solidFill>
                  <a:srgbClr val="FF0000"/>
                </a:solidFill>
                <a:latin typeface="Century Gothic" panose="020B0502020202020204" pitchFamily="34" charset="0"/>
              </a:rPr>
              <a:t>**EXAMPLE - Inside**</a:t>
            </a:r>
          </a:p>
        </p:txBody>
      </p:sp>
      <p:pic>
        <p:nvPicPr>
          <p:cNvPr id="10" name="Picture 2">
            <a:extLst>
              <a:ext uri="{FF2B5EF4-FFF2-40B4-BE49-F238E27FC236}">
                <a16:creationId xmlns:a16="http://schemas.microsoft.com/office/drawing/2014/main" id="{36A7CC2D-7265-7CCE-A50C-7321DD400F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494282" y="476249"/>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A map of the state of new york&#10;&#10;Description automatically generated">
            <a:extLst>
              <a:ext uri="{FF2B5EF4-FFF2-40B4-BE49-F238E27FC236}">
                <a16:creationId xmlns:a16="http://schemas.microsoft.com/office/drawing/2014/main" id="{29ECD030-B8DC-AC75-3130-88E56901AF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7607" y="3947572"/>
            <a:ext cx="2174581" cy="16703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a:extLst>
              <a:ext uri="{FF2B5EF4-FFF2-40B4-BE49-F238E27FC236}">
                <a16:creationId xmlns:a16="http://schemas.microsoft.com/office/drawing/2014/main" id="{CD311B29-8442-BD05-4A02-6BE6442B5FE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44720" y="3914067"/>
            <a:ext cx="2995087" cy="14017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9">
            <a:extLst>
              <a:ext uri="{FF2B5EF4-FFF2-40B4-BE49-F238E27FC236}">
                <a16:creationId xmlns:a16="http://schemas.microsoft.com/office/drawing/2014/main" id="{973975BB-0DEF-75BE-229F-CED4445E6CA9}"/>
              </a:ext>
            </a:extLst>
          </p:cNvPr>
          <p:cNvSpPr txBox="1"/>
          <p:nvPr userDrawn="1"/>
        </p:nvSpPr>
        <p:spPr>
          <a:xfrm>
            <a:off x="2644720" y="5188850"/>
            <a:ext cx="72434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chemeClr val="tx1">
                    <a:lumMod val="75000"/>
                    <a:lumOff val="25000"/>
                  </a:schemeClr>
                </a:solidFill>
                <a:latin typeface="Century Gothic" panose="020B0502020202020204" pitchFamily="34" charset="0"/>
              </a:rPr>
              <a:t>20 Miles</a:t>
            </a:r>
          </a:p>
        </p:txBody>
      </p:sp>
      <p:sp>
        <p:nvSpPr>
          <p:cNvPr id="14" name="TextBox 43">
            <a:extLst>
              <a:ext uri="{FF2B5EF4-FFF2-40B4-BE49-F238E27FC236}">
                <a16:creationId xmlns:a16="http://schemas.microsoft.com/office/drawing/2014/main" id="{1405952B-9648-470E-F250-72A2B2EB4127}"/>
              </a:ext>
            </a:extLst>
          </p:cNvPr>
          <p:cNvSpPr txBox="1"/>
          <p:nvPr userDrawn="1"/>
        </p:nvSpPr>
        <p:spPr>
          <a:xfrm>
            <a:off x="4492117" y="5188850"/>
            <a:ext cx="717835"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chemeClr val="tx1">
                    <a:lumMod val="75000"/>
                    <a:lumOff val="25000"/>
                  </a:schemeClr>
                </a:solidFill>
                <a:latin typeface="Century Gothic" panose="020B0502020202020204" pitchFamily="34" charset="0"/>
              </a:rPr>
              <a:t>10 Miles</a:t>
            </a:r>
          </a:p>
        </p:txBody>
      </p:sp>
      <p:sp>
        <p:nvSpPr>
          <p:cNvPr id="15" name="TextBox 11">
            <a:extLst>
              <a:ext uri="{FF2B5EF4-FFF2-40B4-BE49-F238E27FC236}">
                <a16:creationId xmlns:a16="http://schemas.microsoft.com/office/drawing/2014/main" id="{CE0B489A-857C-2B3F-5176-6F7FF29773EE}"/>
              </a:ext>
            </a:extLst>
          </p:cNvPr>
          <p:cNvSpPr txBox="1"/>
          <p:nvPr userDrawn="1"/>
        </p:nvSpPr>
        <p:spPr>
          <a:xfrm>
            <a:off x="10228535" y="916913"/>
            <a:ext cx="159214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dirty="0">
                <a:latin typeface="Century Gothic" panose="020B0502020202020204" pitchFamily="34" charset="0"/>
              </a:rPr>
              <a:t>Finger Lakes Region</a:t>
            </a:r>
          </a:p>
        </p:txBody>
      </p:sp>
      <p:pic>
        <p:nvPicPr>
          <p:cNvPr id="16" name="Picture 15">
            <a:extLst>
              <a:ext uri="{FF2B5EF4-FFF2-40B4-BE49-F238E27FC236}">
                <a16:creationId xmlns:a16="http://schemas.microsoft.com/office/drawing/2014/main" id="{384CA1A1-65B1-6CA2-15FC-BC771F851F46}"/>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3010" b="55853"/>
          <a:stretch/>
        </p:blipFill>
        <p:spPr bwMode="auto">
          <a:xfrm>
            <a:off x="9183347" y="1142631"/>
            <a:ext cx="3048661" cy="215336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9">
            <a:extLst>
              <a:ext uri="{FF2B5EF4-FFF2-40B4-BE49-F238E27FC236}">
                <a16:creationId xmlns:a16="http://schemas.microsoft.com/office/drawing/2014/main" id="{4CA35F8E-8863-3461-34C5-409059E7CF55}"/>
              </a:ext>
            </a:extLst>
          </p:cNvPr>
          <p:cNvSpPr txBox="1"/>
          <p:nvPr userDrawn="1"/>
        </p:nvSpPr>
        <p:spPr>
          <a:xfrm>
            <a:off x="9209203" y="2850787"/>
            <a:ext cx="724340"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tx1">
                    <a:lumMod val="75000"/>
                    <a:lumOff val="25000"/>
                  </a:schemeClr>
                </a:solidFill>
                <a:latin typeface="Century Gothic" panose="020B0502020202020204" pitchFamily="34" charset="0"/>
              </a:rPr>
              <a:t>20 Miles</a:t>
            </a:r>
          </a:p>
        </p:txBody>
      </p:sp>
      <p:sp>
        <p:nvSpPr>
          <p:cNvPr id="18" name="TextBox 23">
            <a:extLst>
              <a:ext uri="{FF2B5EF4-FFF2-40B4-BE49-F238E27FC236}">
                <a16:creationId xmlns:a16="http://schemas.microsoft.com/office/drawing/2014/main" id="{44275191-57B4-DE00-C4D8-0B74030A941D}"/>
              </a:ext>
            </a:extLst>
          </p:cNvPr>
          <p:cNvSpPr txBox="1"/>
          <p:nvPr userDrawn="1"/>
        </p:nvSpPr>
        <p:spPr>
          <a:xfrm>
            <a:off x="9330139" y="3410939"/>
            <a:ext cx="1564983"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1" dirty="0">
                <a:solidFill>
                  <a:srgbClr val="3F3F3F"/>
                </a:solidFill>
                <a:latin typeface="Century Gothic" panose="020B0502020202020204" pitchFamily="34" charset="0"/>
              </a:rPr>
              <a:t>Development Potential</a:t>
            </a:r>
          </a:p>
        </p:txBody>
      </p:sp>
      <p:sp>
        <p:nvSpPr>
          <p:cNvPr id="19" name="TextBox 26">
            <a:extLst>
              <a:ext uri="{FF2B5EF4-FFF2-40B4-BE49-F238E27FC236}">
                <a16:creationId xmlns:a16="http://schemas.microsoft.com/office/drawing/2014/main" id="{4730CCAE-9CC6-AB84-23C9-931EEA7BDCC5}"/>
              </a:ext>
            </a:extLst>
          </p:cNvPr>
          <p:cNvSpPr txBox="1"/>
          <p:nvPr userDrawn="1"/>
        </p:nvSpPr>
        <p:spPr>
          <a:xfrm>
            <a:off x="8999480" y="2841997"/>
            <a:ext cx="311667" cy="2111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N</a:t>
            </a:r>
          </a:p>
        </p:txBody>
      </p:sp>
      <p:sp>
        <p:nvSpPr>
          <p:cNvPr id="20" name="Isosceles Triangle 19">
            <a:extLst>
              <a:ext uri="{FF2B5EF4-FFF2-40B4-BE49-F238E27FC236}">
                <a16:creationId xmlns:a16="http://schemas.microsoft.com/office/drawing/2014/main" id="{EDB9E597-D187-984A-BCDB-2EE44BBFE85D}"/>
              </a:ext>
            </a:extLst>
          </p:cNvPr>
          <p:cNvSpPr/>
          <p:nvPr userDrawn="1"/>
        </p:nvSpPr>
        <p:spPr>
          <a:xfrm>
            <a:off x="9105535" y="2726836"/>
            <a:ext cx="103668" cy="155144"/>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3A8D3C1-6899-4280-50B0-D9085EB1FBD8}"/>
              </a:ext>
            </a:extLst>
          </p:cNvPr>
          <p:cNvSpPr/>
          <p:nvPr userDrawn="1"/>
        </p:nvSpPr>
        <p:spPr>
          <a:xfrm>
            <a:off x="5422746" y="4922874"/>
            <a:ext cx="165518" cy="392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40E05CDD-D726-FDB1-D6B9-E3EF64E7C7D0}"/>
              </a:ext>
            </a:extLst>
          </p:cNvPr>
          <p:cNvSpPr/>
          <p:nvPr userDrawn="1"/>
        </p:nvSpPr>
        <p:spPr>
          <a:xfrm>
            <a:off x="5422746" y="4918790"/>
            <a:ext cx="103668" cy="155144"/>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6">
            <a:extLst>
              <a:ext uri="{FF2B5EF4-FFF2-40B4-BE49-F238E27FC236}">
                <a16:creationId xmlns:a16="http://schemas.microsoft.com/office/drawing/2014/main" id="{D1B1C03D-FC6B-BC34-63E4-D6F84C6CB8A2}"/>
              </a:ext>
            </a:extLst>
          </p:cNvPr>
          <p:cNvSpPr txBox="1"/>
          <p:nvPr userDrawn="1"/>
        </p:nvSpPr>
        <p:spPr>
          <a:xfrm>
            <a:off x="5328140" y="5013742"/>
            <a:ext cx="311667" cy="2111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N</a:t>
            </a:r>
          </a:p>
        </p:txBody>
      </p:sp>
      <p:pic>
        <p:nvPicPr>
          <p:cNvPr id="24" name="Picture 17">
            <a:extLst>
              <a:ext uri="{FF2B5EF4-FFF2-40B4-BE49-F238E27FC236}">
                <a16:creationId xmlns:a16="http://schemas.microsoft.com/office/drawing/2014/main" id="{28783259-C8F9-1608-437D-2213ABEDB12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813742" y="3313809"/>
            <a:ext cx="371475" cy="457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8">
            <a:extLst>
              <a:ext uri="{FF2B5EF4-FFF2-40B4-BE49-F238E27FC236}">
                <a16:creationId xmlns:a16="http://schemas.microsoft.com/office/drawing/2014/main" id="{2BD5FD45-EBCB-921B-51A9-590DA38AEF49}"/>
              </a:ext>
            </a:extLst>
          </p:cNvPr>
          <p:cNvSpPr txBox="1"/>
          <p:nvPr userDrawn="1"/>
        </p:nvSpPr>
        <p:spPr>
          <a:xfrm>
            <a:off x="9034634" y="3250065"/>
            <a:ext cx="52360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rgbClr val="3F3F3F"/>
                </a:solidFill>
                <a:latin typeface="Century Gothic" panose="020B0502020202020204" pitchFamily="34" charset="0"/>
              </a:rPr>
              <a:t>1.00</a:t>
            </a:r>
          </a:p>
        </p:txBody>
      </p:sp>
      <p:sp>
        <p:nvSpPr>
          <p:cNvPr id="26" name="TextBox 28">
            <a:extLst>
              <a:ext uri="{FF2B5EF4-FFF2-40B4-BE49-F238E27FC236}">
                <a16:creationId xmlns:a16="http://schemas.microsoft.com/office/drawing/2014/main" id="{52A9EDE3-F345-5D8C-FCA9-0648A9080703}"/>
              </a:ext>
            </a:extLst>
          </p:cNvPr>
          <p:cNvSpPr txBox="1"/>
          <p:nvPr userDrawn="1"/>
        </p:nvSpPr>
        <p:spPr>
          <a:xfrm>
            <a:off x="9070819" y="3550972"/>
            <a:ext cx="52360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rgbClr val="3F3F3F"/>
                </a:solidFill>
                <a:latin typeface="Century Gothic" panose="020B0502020202020204" pitchFamily="34" charset="0"/>
              </a:rPr>
              <a:t>0.00</a:t>
            </a:r>
          </a:p>
        </p:txBody>
      </p:sp>
      <p:sp>
        <p:nvSpPr>
          <p:cNvPr id="27" name="Rectangle 26">
            <a:extLst>
              <a:ext uri="{FF2B5EF4-FFF2-40B4-BE49-F238E27FC236}">
                <a16:creationId xmlns:a16="http://schemas.microsoft.com/office/drawing/2014/main" id="{935C25D7-3DD4-CE2E-9D9A-F8673E1CF4A3}"/>
              </a:ext>
            </a:extLst>
          </p:cNvPr>
          <p:cNvSpPr/>
          <p:nvPr userDrawn="1"/>
        </p:nvSpPr>
        <p:spPr>
          <a:xfrm>
            <a:off x="10898118" y="3463042"/>
            <a:ext cx="328893" cy="131514"/>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TextBox 29">
            <a:extLst>
              <a:ext uri="{FF2B5EF4-FFF2-40B4-BE49-F238E27FC236}">
                <a16:creationId xmlns:a16="http://schemas.microsoft.com/office/drawing/2014/main" id="{C627EE20-08D1-5F63-A7B7-190EB91C91CC}"/>
              </a:ext>
            </a:extLst>
          </p:cNvPr>
          <p:cNvSpPr txBox="1"/>
          <p:nvPr userDrawn="1"/>
        </p:nvSpPr>
        <p:spPr>
          <a:xfrm>
            <a:off x="11216378" y="3344183"/>
            <a:ext cx="115761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1" dirty="0">
                <a:solidFill>
                  <a:srgbClr val="3F3F3F"/>
                </a:solidFill>
                <a:latin typeface="Century Gothic" panose="020B0502020202020204" pitchFamily="34" charset="0"/>
              </a:rPr>
              <a:t>2019 Developed Land Cover</a:t>
            </a:r>
          </a:p>
        </p:txBody>
      </p:sp>
      <p:sp>
        <p:nvSpPr>
          <p:cNvPr id="30" name="Arrow: Down 29">
            <a:extLst>
              <a:ext uri="{FF2B5EF4-FFF2-40B4-BE49-F238E27FC236}">
                <a16:creationId xmlns:a16="http://schemas.microsoft.com/office/drawing/2014/main" id="{FADDEC78-53E8-4A43-24D8-9255019237C0}"/>
              </a:ext>
            </a:extLst>
          </p:cNvPr>
          <p:cNvSpPr/>
          <p:nvPr userDrawn="1"/>
        </p:nvSpPr>
        <p:spPr>
          <a:xfrm>
            <a:off x="6353175" y="768073"/>
            <a:ext cx="95249"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2F43B24-BAE1-FCD7-9755-FCA02C3F1907}"/>
              </a:ext>
            </a:extLst>
          </p:cNvPr>
          <p:cNvSpPr txBox="1"/>
          <p:nvPr userDrawn="1"/>
        </p:nvSpPr>
        <p:spPr>
          <a:xfrm>
            <a:off x="2345730" y="73816"/>
            <a:ext cx="1445623" cy="369332"/>
          </a:xfrm>
          <a:prstGeom prst="rect">
            <a:avLst/>
          </a:prstGeom>
          <a:noFill/>
        </p:spPr>
        <p:txBody>
          <a:bodyPr wrap="square" rtlCol="0">
            <a:spAutoFit/>
          </a:bodyPr>
          <a:lstStyle/>
          <a:p>
            <a:r>
              <a:rPr lang="en-US" dirty="0"/>
              <a:t>Inside Page 1</a:t>
            </a:r>
          </a:p>
        </p:txBody>
      </p:sp>
      <p:sp>
        <p:nvSpPr>
          <p:cNvPr id="32" name="TextBox 31">
            <a:extLst>
              <a:ext uri="{FF2B5EF4-FFF2-40B4-BE49-F238E27FC236}">
                <a16:creationId xmlns:a16="http://schemas.microsoft.com/office/drawing/2014/main" id="{C01BC000-DB15-2191-303B-C288157231B7}"/>
              </a:ext>
            </a:extLst>
          </p:cNvPr>
          <p:cNvSpPr txBox="1"/>
          <p:nvPr userDrawn="1"/>
        </p:nvSpPr>
        <p:spPr>
          <a:xfrm>
            <a:off x="9005777" y="61283"/>
            <a:ext cx="1445623" cy="369332"/>
          </a:xfrm>
          <a:prstGeom prst="rect">
            <a:avLst/>
          </a:prstGeom>
          <a:noFill/>
        </p:spPr>
        <p:txBody>
          <a:bodyPr wrap="square" rtlCol="0">
            <a:spAutoFit/>
          </a:bodyPr>
          <a:lstStyle/>
          <a:p>
            <a:r>
              <a:rPr lang="en-US" dirty="0"/>
              <a:t>Inside Page 2</a:t>
            </a:r>
          </a:p>
        </p:txBody>
      </p:sp>
      <p:sp>
        <p:nvSpPr>
          <p:cNvPr id="33" name="Rectangle 32">
            <a:extLst>
              <a:ext uri="{FF2B5EF4-FFF2-40B4-BE49-F238E27FC236}">
                <a16:creationId xmlns:a16="http://schemas.microsoft.com/office/drawing/2014/main" id="{0DE6505C-B390-74B5-AB6A-CFA9FD26A254}"/>
              </a:ext>
            </a:extLst>
          </p:cNvPr>
          <p:cNvSpPr/>
          <p:nvPr userDrawn="1"/>
        </p:nvSpPr>
        <p:spPr>
          <a:xfrm>
            <a:off x="457200" y="443148"/>
            <a:ext cx="5707291" cy="527185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5F33AED-5F65-FFE8-7E2D-570642F899C2}"/>
              </a:ext>
            </a:extLst>
          </p:cNvPr>
          <p:cNvSpPr/>
          <p:nvPr userDrawn="1"/>
        </p:nvSpPr>
        <p:spPr>
          <a:xfrm>
            <a:off x="6637109" y="443148"/>
            <a:ext cx="5707291" cy="527185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ECFA54C-E4C7-1994-5391-2727960FB8C5}"/>
              </a:ext>
            </a:extLst>
          </p:cNvPr>
          <p:cNvSpPr txBox="1"/>
          <p:nvPr userDrawn="1"/>
        </p:nvSpPr>
        <p:spPr>
          <a:xfrm>
            <a:off x="5943599" y="487085"/>
            <a:ext cx="914399" cy="307777"/>
          </a:xfrm>
          <a:prstGeom prst="rect">
            <a:avLst/>
          </a:prstGeom>
          <a:solidFill>
            <a:schemeClr val="bg1"/>
          </a:solidFill>
        </p:spPr>
        <p:txBody>
          <a:bodyPr wrap="square" rtlCol="0">
            <a:spAutoFit/>
          </a:bodyPr>
          <a:lstStyle/>
          <a:p>
            <a:pPr algn="ctr"/>
            <a:r>
              <a:rPr lang="en-US" sz="1400" dirty="0"/>
              <a:t>Fold line</a:t>
            </a:r>
          </a:p>
        </p:txBody>
      </p:sp>
      <p:sp>
        <p:nvSpPr>
          <p:cNvPr id="35" name="TextBox 34">
            <a:extLst>
              <a:ext uri="{FF2B5EF4-FFF2-40B4-BE49-F238E27FC236}">
                <a16:creationId xmlns:a16="http://schemas.microsoft.com/office/drawing/2014/main" id="{0345DBC4-F326-9BC7-5F4A-41627F7C81D7}"/>
              </a:ext>
            </a:extLst>
          </p:cNvPr>
          <p:cNvSpPr txBox="1"/>
          <p:nvPr userDrawn="1"/>
        </p:nvSpPr>
        <p:spPr>
          <a:xfrm>
            <a:off x="9993598" y="5814062"/>
            <a:ext cx="2741384" cy="480438"/>
          </a:xfrm>
          <a:prstGeom prst="rect">
            <a:avLst/>
          </a:prstGeom>
          <a:solidFill>
            <a:schemeClr val="bg1"/>
          </a:solid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entury Gothic" panose="020B0502020202020204" pitchFamily="34" charset="0"/>
              </a:rPr>
              <a:t>Guidelines - Make sure all images and text stays within the guidelines!</a:t>
            </a:r>
            <a:endParaRPr lang="en-US" sz="1000" dirty="0">
              <a:solidFill>
                <a:srgbClr val="FF0000"/>
              </a:solidFill>
              <a:latin typeface="Century Gothic" panose="020B0502020202020204" pitchFamily="34" charset="0"/>
            </a:endParaRPr>
          </a:p>
          <a:p>
            <a:pPr marL="0" algn="ctr"/>
            <a:endParaRPr lang="en-US" sz="11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83377008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600" userDrawn="1">
          <p15:clr>
            <a:srgbClr val="FBAE40"/>
          </p15:clr>
        </p15:guide>
        <p15:guide id="3" pos="3888" userDrawn="1">
          <p15:clr>
            <a:srgbClr val="FBAE40"/>
          </p15:clr>
        </p15:guide>
        <p15:guide id="4" pos="288" userDrawn="1">
          <p15:clr>
            <a:srgbClr val="FBAE40"/>
          </p15:clr>
        </p15:guide>
        <p15:guide id="5" pos="4176" userDrawn="1">
          <p15:clr>
            <a:srgbClr val="FBAE40"/>
          </p15:clr>
        </p15:guide>
        <p15:guide id="6" pos="7776" userDrawn="1">
          <p15:clr>
            <a:srgbClr val="FBAE40"/>
          </p15:clr>
        </p15:guide>
        <p15:guide id="7" pos="403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340784"/>
            <a:ext cx="11041380" cy="12371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1703917"/>
            <a:ext cx="11041380" cy="4061249"/>
          </a:xfrm>
          <a:prstGeom prst="rect">
            <a:avLst/>
          </a:prstGeom>
        </p:spPr>
        <p:txBody>
          <a:bodyPr vert="horz" lIns="91440" tIns="45720" rIns="91440" bIns="45720" rtlCol="0" anchor="ctr">
            <a:normAutofit/>
          </a:bodyPr>
          <a:lstStyle/>
          <a:p>
            <a:pPr lvl="0"/>
            <a:endParaRPr lang="en-US" dirty="0"/>
          </a:p>
          <a:p>
            <a:pPr lvl="0"/>
            <a:endParaRPr lang="en-US" dirty="0"/>
          </a:p>
        </p:txBody>
      </p:sp>
      <p:sp>
        <p:nvSpPr>
          <p:cNvPr id="4" name="Date Placeholder 3"/>
          <p:cNvSpPr>
            <a:spLocks noGrp="1"/>
          </p:cNvSpPr>
          <p:nvPr>
            <p:ph type="dt" sz="half" idx="2"/>
          </p:nvPr>
        </p:nvSpPr>
        <p:spPr>
          <a:xfrm>
            <a:off x="880110" y="5932594"/>
            <a:ext cx="2880360" cy="340783"/>
          </a:xfrm>
          <a:prstGeom prst="rect">
            <a:avLst/>
          </a:prstGeom>
        </p:spPr>
        <p:txBody>
          <a:bodyPr vert="horz" lIns="91440" tIns="45720" rIns="91440" bIns="45720" rtlCol="0" anchor="ctr"/>
          <a:lstStyle>
            <a:lvl1pPr algn="l">
              <a:defRPr sz="1120">
                <a:solidFill>
                  <a:schemeClr val="tx1">
                    <a:tint val="75000"/>
                  </a:schemeClr>
                </a:solidFill>
              </a:defRPr>
            </a:lvl1pPr>
          </a:lstStyle>
          <a:p>
            <a:fld id="{A77AC5E3-3997-4AF6-AE9D-27B74220F17C}" type="datetimeFigureOut">
              <a:rPr lang="en-US" smtClean="0"/>
              <a:t>1/24/2025</a:t>
            </a:fld>
            <a:endParaRPr lang="en-US"/>
          </a:p>
        </p:txBody>
      </p:sp>
      <p:sp>
        <p:nvSpPr>
          <p:cNvPr id="5" name="Footer Placeholder 4"/>
          <p:cNvSpPr>
            <a:spLocks noGrp="1"/>
          </p:cNvSpPr>
          <p:nvPr>
            <p:ph type="ftr" sz="quarter" idx="3"/>
          </p:nvPr>
        </p:nvSpPr>
        <p:spPr>
          <a:xfrm>
            <a:off x="4240530" y="5932594"/>
            <a:ext cx="4320540"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5932594"/>
            <a:ext cx="2880360" cy="340783"/>
          </a:xfrm>
          <a:prstGeom prst="rect">
            <a:avLst/>
          </a:prstGeom>
        </p:spPr>
        <p:txBody>
          <a:bodyPr vert="horz" lIns="91440" tIns="45720" rIns="91440" bIns="45720" rtlCol="0" anchor="ctr"/>
          <a:lstStyle>
            <a:lvl1pPr algn="r">
              <a:defRPr sz="1120">
                <a:solidFill>
                  <a:schemeClr val="tx1">
                    <a:tint val="75000"/>
                  </a:schemeClr>
                </a:solidFill>
              </a:defRPr>
            </a:lvl1pPr>
          </a:lstStyle>
          <a:p>
            <a:fld id="{02FBB41E-EF20-43BB-84BA-93E224201AEF}" type="slidenum">
              <a:rPr lang="en-US" smtClean="0"/>
              <a:t>‹#›</a:t>
            </a:fld>
            <a:endParaRPr lang="en-US"/>
          </a:p>
        </p:txBody>
      </p:sp>
    </p:spTree>
    <p:extLst>
      <p:ext uri="{BB962C8B-B14F-4D97-AF65-F5344CB8AC3E}">
        <p14:creationId xmlns:p14="http://schemas.microsoft.com/office/powerpoint/2010/main" val="2349986397"/>
      </p:ext>
    </p:extLst>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0" indent="0" algn="ctr" defTabSz="853410" rtl="0" eaLnBrk="1" latinLnBrk="0" hangingPunct="1">
        <a:lnSpc>
          <a:spcPct val="90000"/>
        </a:lnSpc>
        <a:spcBef>
          <a:spcPts val="933"/>
        </a:spcBef>
        <a:buFont typeface="Arial" panose="020B0604020202020204" pitchFamily="34" charset="0"/>
        <a:buNone/>
        <a:defRPr sz="1200" b="1" kern="1200">
          <a:solidFill>
            <a:srgbClr val="68A778"/>
          </a:solidFill>
          <a:latin typeface="Century Gothic" panose="020B0502020202020204" pitchFamily="34" charset="0"/>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5B9DAF-6FD9-5A17-C247-2833F90233BD}"/>
              </a:ext>
            </a:extLst>
          </p:cNvPr>
          <p:cNvSpPr>
            <a:spLocks noGrp="1"/>
          </p:cNvSpPr>
          <p:nvPr>
            <p:ph type="title"/>
          </p:nvPr>
        </p:nvSpPr>
        <p:spPr>
          <a:xfrm>
            <a:off x="879475" y="341313"/>
            <a:ext cx="11042650" cy="1236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70488E-F3CE-CFE4-6B28-7B64C45A0B49}"/>
              </a:ext>
            </a:extLst>
          </p:cNvPr>
          <p:cNvSpPr>
            <a:spLocks noGrp="1"/>
          </p:cNvSpPr>
          <p:nvPr>
            <p:ph type="body" idx="1"/>
          </p:nvPr>
        </p:nvSpPr>
        <p:spPr>
          <a:xfrm>
            <a:off x="879475" y="1703388"/>
            <a:ext cx="11042650" cy="4062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B405C-3C8A-D0FF-E684-C17B8B8A42E4}"/>
              </a:ext>
            </a:extLst>
          </p:cNvPr>
          <p:cNvSpPr>
            <a:spLocks noGrp="1"/>
          </p:cNvSpPr>
          <p:nvPr>
            <p:ph type="dt" sz="half" idx="2"/>
          </p:nvPr>
        </p:nvSpPr>
        <p:spPr>
          <a:xfrm>
            <a:off x="879475" y="5932488"/>
            <a:ext cx="2881313" cy="341312"/>
          </a:xfrm>
          <a:prstGeom prst="rect">
            <a:avLst/>
          </a:prstGeom>
        </p:spPr>
        <p:txBody>
          <a:bodyPr vert="horz" lIns="91440" tIns="45720" rIns="91440" bIns="45720" rtlCol="0" anchor="ctr"/>
          <a:lstStyle>
            <a:lvl1pPr algn="l">
              <a:defRPr sz="1200">
                <a:solidFill>
                  <a:schemeClr val="tx1">
                    <a:tint val="75000"/>
                  </a:schemeClr>
                </a:solidFill>
              </a:defRPr>
            </a:lvl1pPr>
          </a:lstStyle>
          <a:p>
            <a:fld id="{C19FB057-0EE9-481B-860C-77C106578940}" type="datetimeFigureOut">
              <a:rPr lang="en-US" smtClean="0"/>
              <a:t>1/24/2025</a:t>
            </a:fld>
            <a:endParaRPr lang="en-US"/>
          </a:p>
        </p:txBody>
      </p:sp>
      <p:sp>
        <p:nvSpPr>
          <p:cNvPr id="5" name="Footer Placeholder 4">
            <a:extLst>
              <a:ext uri="{FF2B5EF4-FFF2-40B4-BE49-F238E27FC236}">
                <a16:creationId xmlns:a16="http://schemas.microsoft.com/office/drawing/2014/main" id="{898518D5-5002-377E-7F5C-8A2B143B9B98}"/>
              </a:ext>
            </a:extLst>
          </p:cNvPr>
          <p:cNvSpPr>
            <a:spLocks noGrp="1"/>
          </p:cNvSpPr>
          <p:nvPr>
            <p:ph type="ftr" sz="quarter" idx="3"/>
          </p:nvPr>
        </p:nvSpPr>
        <p:spPr>
          <a:xfrm>
            <a:off x="4240213" y="5932488"/>
            <a:ext cx="4321175" cy="3413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EC549F-A709-5DE8-3F57-817144C73ED3}"/>
              </a:ext>
            </a:extLst>
          </p:cNvPr>
          <p:cNvSpPr>
            <a:spLocks noGrp="1"/>
          </p:cNvSpPr>
          <p:nvPr>
            <p:ph type="sldNum" sz="quarter" idx="4"/>
          </p:nvPr>
        </p:nvSpPr>
        <p:spPr>
          <a:xfrm>
            <a:off x="9040813" y="5932488"/>
            <a:ext cx="2881312" cy="341312"/>
          </a:xfrm>
          <a:prstGeom prst="rect">
            <a:avLst/>
          </a:prstGeom>
        </p:spPr>
        <p:txBody>
          <a:bodyPr vert="horz" lIns="91440" tIns="45720" rIns="91440" bIns="45720" rtlCol="0" anchor="ctr"/>
          <a:lstStyle>
            <a:lvl1pPr algn="r">
              <a:defRPr sz="1200">
                <a:solidFill>
                  <a:schemeClr val="tx1">
                    <a:tint val="75000"/>
                  </a:schemeClr>
                </a:solidFill>
              </a:defRPr>
            </a:lvl1pPr>
          </a:lstStyle>
          <a:p>
            <a:fld id="{B63A1C50-26CF-4A0B-B4C2-0D3DAFCE792A}" type="slidenum">
              <a:rPr lang="en-US" smtClean="0"/>
              <a:t>‹#›</a:t>
            </a:fld>
            <a:endParaRPr lang="en-US"/>
          </a:p>
        </p:txBody>
      </p:sp>
    </p:spTree>
    <p:extLst>
      <p:ext uri="{BB962C8B-B14F-4D97-AF65-F5344CB8AC3E}">
        <p14:creationId xmlns:p14="http://schemas.microsoft.com/office/powerpoint/2010/main" val="4161132314"/>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https://support.office.com/en-us/article/Crop-a-picture-to-fit-in-a-shape-1CE8CF89-6A19-4EE4-82CA-4F8E8146959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7F7A150-ACC6-8470-36F7-A229D34A5A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8782" y="3601480"/>
            <a:ext cx="731520" cy="724548"/>
          </a:xfrm>
          <a:prstGeom prst="rect">
            <a:avLst/>
          </a:prstGeom>
        </p:spPr>
      </p:pic>
      <p:sp>
        <p:nvSpPr>
          <p:cNvPr id="78" name="Rectangle 77">
            <a:extLst>
              <a:ext uri="{FF2B5EF4-FFF2-40B4-BE49-F238E27FC236}">
                <a16:creationId xmlns:a16="http://schemas.microsoft.com/office/drawing/2014/main" id="{1CC3EB84-9136-9820-836A-A006872F300C}"/>
              </a:ext>
            </a:extLst>
          </p:cNvPr>
          <p:cNvSpPr/>
          <p:nvPr/>
        </p:nvSpPr>
        <p:spPr>
          <a:xfrm>
            <a:off x="6866985" y="1710084"/>
            <a:ext cx="5486400" cy="298226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678556F3-0DF6-9A64-985C-9A51AEC916D1}"/>
              </a:ext>
            </a:extLst>
          </p:cNvPr>
          <p:cNvSpPr txBox="1"/>
          <p:nvPr/>
        </p:nvSpPr>
        <p:spPr>
          <a:xfrm>
            <a:off x="10496360" y="1710084"/>
            <a:ext cx="1797502" cy="430887"/>
          </a:xfrm>
          <a:prstGeom prst="rect">
            <a:avLst/>
          </a:prstGeom>
          <a:noFill/>
        </p:spPr>
        <p:txBody>
          <a:bodyPr wrap="square" rtlCol="0">
            <a:spAutoFit/>
          </a:bodyPr>
          <a:lstStyle/>
          <a:p>
            <a:pPr algn="r"/>
            <a:r>
              <a:rPr lang="en-US" sz="1100" b="1" dirty="0">
                <a:latin typeface="Century Gothic" panose="020B0502020202020204" pitchFamily="34" charset="0"/>
              </a:rPr>
              <a:t>Project Image Size</a:t>
            </a:r>
          </a:p>
          <a:p>
            <a:pPr algn="r"/>
            <a:r>
              <a:rPr lang="en-US" sz="1100" b="1" dirty="0">
                <a:latin typeface="Century Gothic" panose="020B0502020202020204" pitchFamily="34" charset="0"/>
              </a:rPr>
              <a:t>3.33” x 6”</a:t>
            </a:r>
          </a:p>
        </p:txBody>
      </p:sp>
      <p:sp>
        <p:nvSpPr>
          <p:cNvPr id="81" name="TextBox 80">
            <a:extLst>
              <a:ext uri="{FF2B5EF4-FFF2-40B4-BE49-F238E27FC236}">
                <a16:creationId xmlns:a16="http://schemas.microsoft.com/office/drawing/2014/main" id="{C92FEF04-F38A-24CD-787C-08E665AAB1AD}"/>
              </a:ext>
            </a:extLst>
          </p:cNvPr>
          <p:cNvSpPr txBox="1"/>
          <p:nvPr/>
        </p:nvSpPr>
        <p:spPr>
          <a:xfrm>
            <a:off x="7015079" y="1720965"/>
            <a:ext cx="1817559" cy="261610"/>
          </a:xfrm>
          <a:prstGeom prst="rect">
            <a:avLst/>
          </a:prstGeom>
          <a:noFill/>
        </p:spPr>
        <p:txBody>
          <a:bodyPr wrap="square" rtlCol="0">
            <a:spAutoFit/>
          </a:bodyPr>
          <a:lstStyle/>
          <a:p>
            <a:pPr algn="l"/>
            <a:r>
              <a:rPr lang="en-US" sz="1100" b="1" dirty="0">
                <a:latin typeface="Century Gothic" panose="020B0502020202020204" pitchFamily="34" charset="0"/>
              </a:rPr>
              <a:t>Image Placeholder Box</a:t>
            </a:r>
          </a:p>
        </p:txBody>
      </p:sp>
      <p:sp>
        <p:nvSpPr>
          <p:cNvPr id="85" name="TextBox 84">
            <a:extLst>
              <a:ext uri="{FF2B5EF4-FFF2-40B4-BE49-F238E27FC236}">
                <a16:creationId xmlns:a16="http://schemas.microsoft.com/office/drawing/2014/main" id="{01BEA48A-3FD7-5EE4-9CB6-2073E61FE604}"/>
              </a:ext>
            </a:extLst>
          </p:cNvPr>
          <p:cNvSpPr txBox="1"/>
          <p:nvPr/>
        </p:nvSpPr>
        <p:spPr>
          <a:xfrm>
            <a:off x="7076300" y="3789599"/>
            <a:ext cx="5152503" cy="784830"/>
          </a:xfrm>
          <a:prstGeom prst="rect">
            <a:avLst/>
          </a:prstGeom>
          <a:solidFill>
            <a:schemeClr val="bg1"/>
          </a:solidFill>
          <a:ln w="25400">
            <a:solidFill>
              <a:srgbClr val="FF0000"/>
            </a:solidFill>
          </a:ln>
        </p:spPr>
        <p:txBody>
          <a:bodyPr wrap="square" rtlCol="0">
            <a:spAutoFit/>
          </a:bodyPr>
          <a:lstStyle/>
          <a:p>
            <a:pPr algn="l"/>
            <a:r>
              <a:rPr lang="en-US" sz="900" b="1" dirty="0">
                <a:latin typeface="Century Gothic" panose="020B0502020202020204" pitchFamily="34" charset="0"/>
              </a:rPr>
              <a:t>NOTE: </a:t>
            </a:r>
            <a:r>
              <a:rPr lang="en-US" sz="900" b="0" dirty="0">
                <a:latin typeface="Century Gothic" panose="020B0502020202020204" pitchFamily="34" charset="0"/>
              </a:rPr>
              <a:t>Remove </a:t>
            </a:r>
            <a:r>
              <a:rPr lang="en-US" sz="900" b="1" dirty="0">
                <a:latin typeface="Century Gothic" panose="020B0502020202020204" pitchFamily="34" charset="0"/>
              </a:rPr>
              <a:t>Text/Image Box Outlines </a:t>
            </a:r>
            <a:r>
              <a:rPr lang="en-US" sz="900" b="0" dirty="0">
                <a:latin typeface="Century Gothic" panose="020B0502020202020204" pitchFamily="34" charset="0"/>
              </a:rPr>
              <a:t>after you have added your content.</a:t>
            </a:r>
          </a:p>
          <a:p>
            <a:pPr algn="l"/>
            <a:endParaRPr lang="en-US" sz="900" b="0" dirty="0">
              <a:latin typeface="Century Gothic" panose="020B0502020202020204" pitchFamily="34" charset="0"/>
            </a:endParaRPr>
          </a:p>
          <a:p>
            <a:pPr algn="l"/>
            <a:r>
              <a:rPr lang="en-US" sz="900" b="0" dirty="0">
                <a:latin typeface="Century Gothic" panose="020B0502020202020204" pitchFamily="34" charset="0"/>
              </a:rPr>
              <a:t>To Remove the Text/Image Box Outline:</a:t>
            </a:r>
          </a:p>
          <a:p>
            <a:pPr algn="l"/>
            <a:r>
              <a:rPr lang="en-US" sz="900" b="0" dirty="0">
                <a:latin typeface="Century Gothic" panose="020B0502020202020204" pitchFamily="34" charset="0"/>
              </a:rPr>
              <a:t>Select the Text/Image Box.</a:t>
            </a:r>
          </a:p>
          <a:p>
            <a:pPr algn="l"/>
            <a:r>
              <a:rPr lang="en-US" sz="900" b="0" dirty="0">
                <a:latin typeface="Century Gothic" panose="020B0502020202020204" pitchFamily="34" charset="0"/>
              </a:rPr>
              <a:t>At the top in the Ribbon, Select </a:t>
            </a:r>
            <a:r>
              <a:rPr lang="en-US" sz="900" b="1" dirty="0">
                <a:latin typeface="Century Gothic" panose="020B0502020202020204" pitchFamily="34" charset="0"/>
              </a:rPr>
              <a:t>Shape Format </a:t>
            </a:r>
            <a:r>
              <a:rPr lang="en-US" sz="900" b="0" dirty="0">
                <a:latin typeface="Century Gothic" panose="020B0502020202020204" pitchFamily="34" charset="0"/>
              </a:rPr>
              <a:t>– </a:t>
            </a:r>
            <a:r>
              <a:rPr lang="en-US" sz="900" b="1" dirty="0">
                <a:latin typeface="Century Gothic" panose="020B0502020202020204" pitchFamily="34" charset="0"/>
              </a:rPr>
              <a:t>Shape Outline </a:t>
            </a:r>
            <a:r>
              <a:rPr lang="en-US" sz="900" b="0" dirty="0">
                <a:latin typeface="Century Gothic" panose="020B0502020202020204" pitchFamily="34" charset="0"/>
              </a:rPr>
              <a:t>– </a:t>
            </a:r>
            <a:r>
              <a:rPr lang="en-US" sz="900" b="1" dirty="0">
                <a:latin typeface="Century Gothic" panose="020B0502020202020204" pitchFamily="34" charset="0"/>
              </a:rPr>
              <a:t>No Outline</a:t>
            </a:r>
          </a:p>
        </p:txBody>
      </p:sp>
      <p:grpSp>
        <p:nvGrpSpPr>
          <p:cNvPr id="95" name="Group 94">
            <a:extLst>
              <a:ext uri="{FF2B5EF4-FFF2-40B4-BE49-F238E27FC236}">
                <a16:creationId xmlns:a16="http://schemas.microsoft.com/office/drawing/2014/main" id="{33BA349E-6768-03C2-583F-FF9C7DDB7DF3}"/>
              </a:ext>
            </a:extLst>
          </p:cNvPr>
          <p:cNvGrpSpPr/>
          <p:nvPr/>
        </p:nvGrpSpPr>
        <p:grpSpPr>
          <a:xfrm>
            <a:off x="12040506" y="5528977"/>
            <a:ext cx="506712" cy="506712"/>
            <a:chOff x="759974" y="33259274"/>
            <a:chExt cx="2630926" cy="2630926"/>
          </a:xfrm>
        </p:grpSpPr>
        <p:sp>
          <p:nvSpPr>
            <p:cNvPr id="96" name="Oval 95">
              <a:extLst>
                <a:ext uri="{FF2B5EF4-FFF2-40B4-BE49-F238E27FC236}">
                  <a16:creationId xmlns:a16="http://schemas.microsoft.com/office/drawing/2014/main" id="{8C81AD15-C06C-86D1-C41E-D971E9D777B7}"/>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D4B6080B-4B01-A06C-68D4-1D725C75B2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629" y="33477630"/>
              <a:ext cx="2195621" cy="2194214"/>
            </a:xfrm>
            <a:prstGeom prst="rect">
              <a:avLst/>
            </a:prstGeom>
          </p:spPr>
        </p:pic>
      </p:grpSp>
      <p:sp>
        <p:nvSpPr>
          <p:cNvPr id="103" name="TextBox 102">
            <a:extLst>
              <a:ext uri="{FF2B5EF4-FFF2-40B4-BE49-F238E27FC236}">
                <a16:creationId xmlns:a16="http://schemas.microsoft.com/office/drawing/2014/main" id="{16BB899D-7EBE-E9DA-90F9-DEB56B8F920F}"/>
              </a:ext>
            </a:extLst>
          </p:cNvPr>
          <p:cNvSpPr txBox="1"/>
          <p:nvPr/>
        </p:nvSpPr>
        <p:spPr>
          <a:xfrm>
            <a:off x="10058963" y="2653901"/>
            <a:ext cx="2147334" cy="1015663"/>
          </a:xfrm>
          <a:prstGeom prst="rect">
            <a:avLst/>
          </a:prstGeom>
          <a:solidFill>
            <a:schemeClr val="bg1"/>
          </a:solidFill>
          <a:ln w="25400">
            <a:solidFill>
              <a:srgbClr val="FF0000"/>
            </a:solidFill>
          </a:ln>
        </p:spPr>
        <p:txBody>
          <a:bodyPr wrap="square" rtlCol="0">
            <a:spAutoFit/>
          </a:bodyPr>
          <a:lstStyle/>
          <a:p>
            <a:r>
              <a:rPr lang="en-US" sz="1200" b="1" dirty="0">
                <a:latin typeface="Century Gothic" panose="020B0502020202020204" pitchFamily="34" charset="0"/>
              </a:rPr>
              <a:t>Text Size for Short &amp; Full Title</a:t>
            </a:r>
          </a:p>
          <a:p>
            <a:r>
              <a:rPr lang="en-US" sz="900" dirty="0">
                <a:latin typeface="Century Gothic" panose="020B0502020202020204" pitchFamily="34" charset="0"/>
              </a:rPr>
              <a:t>Short Title: Century Gothic, 12 pt., BOLD </a:t>
            </a:r>
          </a:p>
          <a:p>
            <a:r>
              <a:rPr lang="en-US" sz="900" dirty="0">
                <a:latin typeface="Century Gothic" panose="020B0502020202020204" pitchFamily="34" charset="0"/>
              </a:rPr>
              <a:t>Full Title: Century Gothic, 14 pt.</a:t>
            </a:r>
          </a:p>
          <a:p>
            <a:r>
              <a:rPr lang="en-US" sz="900" dirty="0">
                <a:latin typeface="Century Gothic" panose="020B0502020202020204" pitchFamily="34" charset="0"/>
              </a:rPr>
              <a:t>Case: Capitalize Each Word</a:t>
            </a:r>
          </a:p>
        </p:txBody>
      </p:sp>
      <p:sp>
        <p:nvSpPr>
          <p:cNvPr id="10" name="Text Placeholder 16">
            <a:extLst>
              <a:ext uri="{FF2B5EF4-FFF2-40B4-BE49-F238E27FC236}">
                <a16:creationId xmlns:a16="http://schemas.microsoft.com/office/drawing/2014/main" id="{C04164D9-A844-D6D2-E086-8401DAB09E41}"/>
              </a:ext>
            </a:extLst>
          </p:cNvPr>
          <p:cNvSpPr txBox="1">
            <a:spLocks/>
          </p:cNvSpPr>
          <p:nvPr/>
        </p:nvSpPr>
        <p:spPr>
          <a:xfrm>
            <a:off x="469603" y="3271044"/>
            <a:ext cx="1715717" cy="238951"/>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13E2D"/>
                </a:solidFill>
                <a:effectLst/>
                <a:uLnTx/>
                <a:uFillTx/>
                <a:latin typeface="Century Gothic" panose="020B0502020202020204" pitchFamily="34" charset="0"/>
                <a:ea typeface="+mn-ea"/>
                <a:cs typeface="+mn-cs"/>
              </a:rPr>
              <a:t>Team Members</a:t>
            </a:r>
            <a:endParaRPr lang="en-US" sz="900" b="1" dirty="0">
              <a:solidFill>
                <a:srgbClr val="C13E2D"/>
              </a:solidFill>
              <a:latin typeface="Garamond" panose="02020404030301010803" pitchFamily="18" charset="0"/>
            </a:endParaRPr>
          </a:p>
        </p:txBody>
      </p:sp>
      <p:sp>
        <p:nvSpPr>
          <p:cNvPr id="11" name="TextBox 10">
            <a:extLst>
              <a:ext uri="{FF2B5EF4-FFF2-40B4-BE49-F238E27FC236}">
                <a16:creationId xmlns:a16="http://schemas.microsoft.com/office/drawing/2014/main" id="{AA398F8D-8DD8-68F4-A943-C74ABE15F86D}"/>
              </a:ext>
            </a:extLst>
          </p:cNvPr>
          <p:cNvSpPr txBox="1"/>
          <p:nvPr/>
        </p:nvSpPr>
        <p:spPr>
          <a:xfrm>
            <a:off x="457199" y="2219476"/>
            <a:ext cx="1715717" cy="942256"/>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13E2D"/>
                </a:solidFill>
                <a:effectLst/>
                <a:uLnTx/>
                <a:uFillTx/>
                <a:latin typeface="Century Gothic" panose="020B0502020202020204" pitchFamily="34" charset="0"/>
                <a:ea typeface="+mn-ea"/>
                <a:cs typeface="+mn-cs"/>
              </a:rPr>
              <a:t>Partners</a:t>
            </a:r>
            <a:endParaRPr lang="en-US" sz="1400" b="0" i="0" u="none" strike="noStrike" baseline="0" dirty="0">
              <a:solidFill>
                <a:srgbClr val="C13E2D"/>
              </a:solidFill>
              <a:latin typeface="Garamond" panose="02020404030301010803" pitchFamily="18" charset="0"/>
            </a:endParaRPr>
          </a:p>
          <a:p>
            <a:r>
              <a:rPr lang="en-US" sz="1050" b="0" i="0" u="none" strike="noStrike" baseline="0" dirty="0">
                <a:latin typeface="Garamond" panose="02020404030301010803" pitchFamily="18" charset="0"/>
              </a:rPr>
              <a:t>Partner 1</a:t>
            </a:r>
          </a:p>
          <a:p>
            <a:r>
              <a:rPr lang="en-US" sz="1050" b="0" i="0" u="none" strike="noStrike" baseline="0" dirty="0">
                <a:latin typeface="Garamond" panose="02020404030301010803" pitchFamily="18" charset="0"/>
              </a:rPr>
              <a:t>Partner 2</a:t>
            </a:r>
          </a:p>
          <a:p>
            <a:r>
              <a:rPr lang="en-US" sz="1050" b="0" i="0" u="none" strike="noStrike" baseline="0" dirty="0">
                <a:latin typeface="Garamond" panose="02020404030301010803" pitchFamily="18" charset="0"/>
              </a:rPr>
              <a:t>Partner 3</a:t>
            </a:r>
          </a:p>
          <a:p>
            <a:r>
              <a:rPr lang="en-US" sz="1050" b="0" i="0" u="none" strike="noStrike" baseline="0" dirty="0">
                <a:latin typeface="Garamond" panose="02020404030301010803" pitchFamily="18" charset="0"/>
              </a:rPr>
              <a:t>Partner 4</a:t>
            </a:r>
          </a:p>
          <a:p>
            <a:endParaRPr lang="en-US" sz="1050" b="0" i="0" u="none" strike="noStrike" baseline="0" dirty="0">
              <a:latin typeface="Garamond" panose="02020404030301010803" pitchFamily="18" charset="0"/>
            </a:endParaRPr>
          </a:p>
          <a:p>
            <a:endParaRPr lang="en-US" sz="1050" b="0" i="0" u="none" strike="noStrike" baseline="0" dirty="0">
              <a:latin typeface="Garamond" panose="02020404030301010803" pitchFamily="18" charset="0"/>
            </a:endParaRPr>
          </a:p>
          <a:p>
            <a:endParaRPr lang="en-US" sz="1050" b="0" i="0" u="none" strike="noStrike" baseline="0" dirty="0">
              <a:latin typeface="Garamond" panose="02020404030301010803" pitchFamily="18" charset="0"/>
            </a:endParaRPr>
          </a:p>
        </p:txBody>
      </p:sp>
      <p:sp>
        <p:nvSpPr>
          <p:cNvPr id="4" name="TextBox 3">
            <a:extLst>
              <a:ext uri="{FF2B5EF4-FFF2-40B4-BE49-F238E27FC236}">
                <a16:creationId xmlns:a16="http://schemas.microsoft.com/office/drawing/2014/main" id="{38A771A3-7FD6-C90B-1955-D5867CFFCCD0}"/>
              </a:ext>
            </a:extLst>
          </p:cNvPr>
          <p:cNvSpPr txBox="1"/>
          <p:nvPr/>
        </p:nvSpPr>
        <p:spPr>
          <a:xfrm>
            <a:off x="7072138" y="2018987"/>
            <a:ext cx="2519124" cy="166201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17" name="Text Placeholder 16">
            <a:extLst>
              <a:ext uri="{FF2B5EF4-FFF2-40B4-BE49-F238E27FC236}">
                <a16:creationId xmlns:a16="http://schemas.microsoft.com/office/drawing/2014/main" id="{019270F6-8801-7DE2-F9E4-8FE4C87490FC}"/>
              </a:ext>
            </a:extLst>
          </p:cNvPr>
          <p:cNvSpPr txBox="1">
            <a:spLocks/>
          </p:cNvSpPr>
          <p:nvPr/>
        </p:nvSpPr>
        <p:spPr>
          <a:xfrm>
            <a:off x="457199" y="4325879"/>
            <a:ext cx="1218296" cy="381494"/>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19" name="Text Placeholder 16">
            <a:extLst>
              <a:ext uri="{FF2B5EF4-FFF2-40B4-BE49-F238E27FC236}">
                <a16:creationId xmlns:a16="http://schemas.microsoft.com/office/drawing/2014/main" id="{A3EB3AB0-F8CA-70EF-6FBF-F2AEDC1FB08B}"/>
              </a:ext>
            </a:extLst>
          </p:cNvPr>
          <p:cNvSpPr txBox="1">
            <a:spLocks/>
          </p:cNvSpPr>
          <p:nvPr/>
        </p:nvSpPr>
        <p:spPr>
          <a:xfrm>
            <a:off x="3298011"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0" name="Text Placeholder 16">
            <a:extLst>
              <a:ext uri="{FF2B5EF4-FFF2-40B4-BE49-F238E27FC236}">
                <a16:creationId xmlns:a16="http://schemas.microsoft.com/office/drawing/2014/main" id="{5830680D-F070-7C25-58F9-4ED1F7B2A5D5}"/>
              </a:ext>
            </a:extLst>
          </p:cNvPr>
          <p:cNvSpPr txBox="1">
            <a:spLocks/>
          </p:cNvSpPr>
          <p:nvPr/>
        </p:nvSpPr>
        <p:spPr>
          <a:xfrm>
            <a:off x="4726866"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1" name="Text Placeholder 16">
            <a:extLst>
              <a:ext uri="{FF2B5EF4-FFF2-40B4-BE49-F238E27FC236}">
                <a16:creationId xmlns:a16="http://schemas.microsoft.com/office/drawing/2014/main" id="{62E2C300-300D-14D5-73E1-ABC97B0F2DDF}"/>
              </a:ext>
            </a:extLst>
          </p:cNvPr>
          <p:cNvSpPr txBox="1">
            <a:spLocks/>
          </p:cNvSpPr>
          <p:nvPr/>
        </p:nvSpPr>
        <p:spPr>
          <a:xfrm>
            <a:off x="1855227"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5" name="TextBox 24">
            <a:extLst>
              <a:ext uri="{FF2B5EF4-FFF2-40B4-BE49-F238E27FC236}">
                <a16:creationId xmlns:a16="http://schemas.microsoft.com/office/drawing/2014/main" id="{6A8E3730-E6C9-B1CF-0EC3-F2BDDF74F020}"/>
              </a:ext>
            </a:extLst>
          </p:cNvPr>
          <p:cNvSpPr txBox="1"/>
          <p:nvPr/>
        </p:nvSpPr>
        <p:spPr>
          <a:xfrm>
            <a:off x="2733100" y="2453846"/>
            <a:ext cx="3201516" cy="584775"/>
          </a:xfrm>
          <a:prstGeom prst="rect">
            <a:avLst/>
          </a:prstGeom>
          <a:noFill/>
          <a:ln w="19050">
            <a:solidFill>
              <a:srgbClr val="FF000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Headshots should include professional business attire.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Images should be cropped to a circle shape at a .6” x .6” dimension and centered in aperture shape. Instruction on how to do this can be found </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hlinkClick r:id="rId4"/>
              </a:rPr>
              <a:t>here</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a:t>
            </a:r>
          </a:p>
        </p:txBody>
      </p:sp>
      <p:pic>
        <p:nvPicPr>
          <p:cNvPr id="30" name="Picture 29">
            <a:extLst>
              <a:ext uri="{FF2B5EF4-FFF2-40B4-BE49-F238E27FC236}">
                <a16:creationId xmlns:a16="http://schemas.microsoft.com/office/drawing/2014/main" id="{B37FA15D-BB04-A052-10D3-EB88E53CB6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8573" y="3601480"/>
            <a:ext cx="731520" cy="724548"/>
          </a:xfrm>
          <a:prstGeom prst="rect">
            <a:avLst/>
          </a:prstGeom>
        </p:spPr>
      </p:pic>
      <p:pic>
        <p:nvPicPr>
          <p:cNvPr id="32" name="Picture 31">
            <a:extLst>
              <a:ext uri="{FF2B5EF4-FFF2-40B4-BE49-F238E27FC236}">
                <a16:creationId xmlns:a16="http://schemas.microsoft.com/office/drawing/2014/main" id="{75C6C8BC-4321-D1B8-655B-28793C3AE7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19966" y="3601480"/>
            <a:ext cx="731520" cy="724548"/>
          </a:xfrm>
          <a:prstGeom prst="rect">
            <a:avLst/>
          </a:prstGeom>
        </p:spPr>
      </p:pic>
      <p:pic>
        <p:nvPicPr>
          <p:cNvPr id="34" name="Picture 33">
            <a:extLst>
              <a:ext uri="{FF2B5EF4-FFF2-40B4-BE49-F238E27FC236}">
                <a16:creationId xmlns:a16="http://schemas.microsoft.com/office/drawing/2014/main" id="{A63AE437-BC0A-2E2C-2282-C83E55698E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73810" y="3601480"/>
            <a:ext cx="731520" cy="724548"/>
          </a:xfrm>
          <a:prstGeom prst="rect">
            <a:avLst/>
          </a:prstGeom>
        </p:spPr>
      </p:pic>
      <p:sp>
        <p:nvSpPr>
          <p:cNvPr id="35" name="Oval 34">
            <a:extLst>
              <a:ext uri="{FF2B5EF4-FFF2-40B4-BE49-F238E27FC236}">
                <a16:creationId xmlns:a16="http://schemas.microsoft.com/office/drawing/2014/main" id="{4362466D-832B-CB6C-91EE-111E792A674D}"/>
              </a:ext>
            </a:extLst>
          </p:cNvPr>
          <p:cNvSpPr/>
          <p:nvPr/>
        </p:nvSpPr>
        <p:spPr>
          <a:xfrm>
            <a:off x="810013"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6" name="Oval 35">
            <a:extLst>
              <a:ext uri="{FF2B5EF4-FFF2-40B4-BE49-F238E27FC236}">
                <a16:creationId xmlns:a16="http://schemas.microsoft.com/office/drawing/2014/main" id="{B7126CFD-0D37-E65D-BEB4-2603966B172C}"/>
              </a:ext>
            </a:extLst>
          </p:cNvPr>
          <p:cNvSpPr/>
          <p:nvPr/>
        </p:nvSpPr>
        <p:spPr>
          <a:xfrm>
            <a:off x="2210850"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7" name="Oval 36">
            <a:extLst>
              <a:ext uri="{FF2B5EF4-FFF2-40B4-BE49-F238E27FC236}">
                <a16:creationId xmlns:a16="http://schemas.microsoft.com/office/drawing/2014/main" id="{315AD81D-621F-5CF5-8BBC-A448B5C4CEB6}"/>
              </a:ext>
            </a:extLst>
          </p:cNvPr>
          <p:cNvSpPr/>
          <p:nvPr/>
        </p:nvSpPr>
        <p:spPr>
          <a:xfrm>
            <a:off x="3643930"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9" name="Oval 38">
            <a:extLst>
              <a:ext uri="{FF2B5EF4-FFF2-40B4-BE49-F238E27FC236}">
                <a16:creationId xmlns:a16="http://schemas.microsoft.com/office/drawing/2014/main" id="{F0657504-0E3D-0BFC-A26F-77326A229B7E}"/>
              </a:ext>
            </a:extLst>
          </p:cNvPr>
          <p:cNvSpPr/>
          <p:nvPr/>
        </p:nvSpPr>
        <p:spPr>
          <a:xfrm>
            <a:off x="5067596"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13" name="Text Placeholder 12">
            <a:extLst>
              <a:ext uri="{FF2B5EF4-FFF2-40B4-BE49-F238E27FC236}">
                <a16:creationId xmlns:a16="http://schemas.microsoft.com/office/drawing/2014/main" id="{D2F0A25E-CF77-0310-814D-0E4D21234D03}"/>
              </a:ext>
            </a:extLst>
          </p:cNvPr>
          <p:cNvSpPr>
            <a:spLocks noGrp="1"/>
          </p:cNvSpPr>
          <p:nvPr>
            <p:ph type="body" sz="quarter" idx="10"/>
          </p:nvPr>
        </p:nvSpPr>
        <p:spPr/>
        <p:txBody>
          <a:bodyPr/>
          <a:lstStyle/>
          <a:p>
            <a:endParaRPr lang="en-US" b="0" dirty="0"/>
          </a:p>
        </p:txBody>
      </p:sp>
      <p:sp>
        <p:nvSpPr>
          <p:cNvPr id="14" name="Text Placeholder 13">
            <a:extLst>
              <a:ext uri="{FF2B5EF4-FFF2-40B4-BE49-F238E27FC236}">
                <a16:creationId xmlns:a16="http://schemas.microsoft.com/office/drawing/2014/main" id="{2DA8CA93-5F23-F1FE-AAAE-5B9E5446E7A4}"/>
              </a:ext>
            </a:extLst>
          </p:cNvPr>
          <p:cNvSpPr>
            <a:spLocks noGrp="1"/>
          </p:cNvSpPr>
          <p:nvPr>
            <p:ph type="body" sz="quarter" idx="11"/>
          </p:nvPr>
        </p:nvSpPr>
        <p:spPr>
          <a:xfrm>
            <a:off x="7351250" y="5622925"/>
            <a:ext cx="4689256" cy="320675"/>
          </a:xfrm>
        </p:spPr>
        <p:txBody>
          <a:bodyPr/>
          <a:lstStyle/>
          <a:p>
            <a:endParaRPr lang="en-US" dirty="0"/>
          </a:p>
        </p:txBody>
      </p:sp>
      <p:sp>
        <p:nvSpPr>
          <p:cNvPr id="2" name="TextBox 1">
            <a:extLst>
              <a:ext uri="{FF2B5EF4-FFF2-40B4-BE49-F238E27FC236}">
                <a16:creationId xmlns:a16="http://schemas.microsoft.com/office/drawing/2014/main" id="{8AD96009-FE7F-7849-4A6C-B8A79B1EB39B}"/>
              </a:ext>
            </a:extLst>
          </p:cNvPr>
          <p:cNvSpPr txBox="1"/>
          <p:nvPr/>
        </p:nvSpPr>
        <p:spPr>
          <a:xfrm>
            <a:off x="452040" y="457200"/>
            <a:ext cx="5504926" cy="1652964"/>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C13E2D"/>
                </a:solidFill>
                <a:latin typeface="Century Gothic" panose="020B0502020202020204" pitchFamily="34" charset="0"/>
              </a:rPr>
              <a:t>Additional </a:t>
            </a:r>
            <a:r>
              <a:rPr lang="en-US" sz="1600" b="1" dirty="0" err="1">
                <a:solidFill>
                  <a:srgbClr val="C13E2D"/>
                </a:solidFill>
                <a:latin typeface="Century Gothic" panose="020B0502020202020204" pitchFamily="34" charset="0"/>
              </a:rPr>
              <a:t>Subheader</a:t>
            </a:r>
            <a:r>
              <a:rPr lang="en-US" sz="1600" b="1" dirty="0">
                <a:solidFill>
                  <a:srgbClr val="C13E2D"/>
                </a:solidFill>
                <a:latin typeface="Century Gothic" panose="020B0502020202020204" pitchFamily="34" charset="0"/>
              </a:rPr>
              <a:t> (Ex: Results)</a:t>
            </a:r>
            <a:endParaRPr lang="en-US" sz="1200" b="0" i="0" u="none" strike="noStrike" baseline="0" dirty="0">
              <a:solidFill>
                <a:srgbClr val="C13E2D"/>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282669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272CBB5-8990-CB36-1083-02DE9778DA99}"/>
              </a:ext>
            </a:extLst>
          </p:cNvPr>
          <p:cNvSpPr txBox="1"/>
          <p:nvPr/>
        </p:nvSpPr>
        <p:spPr>
          <a:xfrm>
            <a:off x="802038" y="485623"/>
            <a:ext cx="5208236" cy="307756"/>
          </a:xfrm>
          <a:prstGeom prst="rect">
            <a:avLst/>
          </a:prstGeom>
          <a:noFill/>
          <a:ln>
            <a:noFill/>
          </a:ln>
        </p:spPr>
        <p:txBody>
          <a:bodyPr wrap="square" rtlCol="0">
            <a:noAutofit/>
          </a:bodyPr>
          <a:lstStyle/>
          <a:p>
            <a:pPr marL="0"/>
            <a:r>
              <a:rPr lang="en-US" sz="1400" b="1" dirty="0">
                <a:solidFill>
                  <a:srgbClr val="C13E2D"/>
                </a:solidFill>
                <a:latin typeface="Century Gothic" panose="020B0502020202020204" pitchFamily="34" charset="0"/>
              </a:rPr>
              <a:t>Project Short Title (Location) Wildland Fires</a:t>
            </a:r>
          </a:p>
        </p:txBody>
      </p:sp>
      <p:pic>
        <p:nvPicPr>
          <p:cNvPr id="17" name="Picture 16">
            <a:extLst>
              <a:ext uri="{FF2B5EF4-FFF2-40B4-BE49-F238E27FC236}">
                <a16:creationId xmlns:a16="http://schemas.microsoft.com/office/drawing/2014/main" id="{B08F5857-E3C3-48FE-D199-8497E4C5FE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282" y="485721"/>
            <a:ext cx="307756" cy="307559"/>
          </a:xfrm>
          <a:prstGeom prst="rect">
            <a:avLst/>
          </a:prstGeom>
        </p:spPr>
      </p:pic>
      <p:sp>
        <p:nvSpPr>
          <p:cNvPr id="30" name="TextBox 29">
            <a:extLst>
              <a:ext uri="{FF2B5EF4-FFF2-40B4-BE49-F238E27FC236}">
                <a16:creationId xmlns:a16="http://schemas.microsoft.com/office/drawing/2014/main" id="{01845315-6604-4E72-E7A5-90F6C36160CF}"/>
              </a:ext>
            </a:extLst>
          </p:cNvPr>
          <p:cNvSpPr txBox="1"/>
          <p:nvPr/>
        </p:nvSpPr>
        <p:spPr>
          <a:xfrm>
            <a:off x="653698" y="4469360"/>
            <a:ext cx="2013798" cy="834159"/>
          </a:xfrm>
          <a:prstGeom prst="rect">
            <a:avLst/>
          </a:prstGeom>
          <a:noFill/>
          <a:ln w="25400">
            <a:solidFill>
              <a:srgbClr val="FF0000"/>
            </a:solidFill>
          </a:ln>
        </p:spPr>
        <p:txBody>
          <a:bodyPr wrap="square">
            <a:noAutofit/>
          </a:bodyPr>
          <a:lstStyle/>
          <a:p>
            <a:r>
              <a:rPr lang="en-US" sz="1200" b="1" i="0" u="none" strike="noStrike" baseline="0" dirty="0">
                <a:latin typeface="Century Gothic" panose="020B0502020202020204" pitchFamily="34" charset="0"/>
              </a:rPr>
              <a:t>Details about the Project</a:t>
            </a:r>
            <a:endParaRPr lang="en-US" sz="900" b="0" i="0" u="none" strike="noStrike" baseline="0" dirty="0">
              <a:latin typeface="Century Gothic" panose="020B0502020202020204" pitchFamily="34" charset="0"/>
            </a:endParaRPr>
          </a:p>
          <a:p>
            <a:r>
              <a:rPr lang="en-US" sz="900" b="0" i="0" u="none" strike="noStrike" baseline="0" dirty="0">
                <a:latin typeface="Century Gothic" panose="020B0502020202020204" pitchFamily="34" charset="0"/>
              </a:rPr>
              <a:t>Break up the text when necessary to make it easier for people to read e.g., with bullet points, figures, graphics, etc.</a:t>
            </a:r>
            <a:endParaRPr lang="en-US" sz="1200" b="1" i="0" u="none" strike="noStrike" baseline="0" dirty="0">
              <a:latin typeface="Century Gothic" panose="020B0502020202020204" pitchFamily="34" charset="0"/>
            </a:endParaRPr>
          </a:p>
        </p:txBody>
      </p:sp>
      <p:sp>
        <p:nvSpPr>
          <p:cNvPr id="38" name="TextBox 37">
            <a:extLst>
              <a:ext uri="{FF2B5EF4-FFF2-40B4-BE49-F238E27FC236}">
                <a16:creationId xmlns:a16="http://schemas.microsoft.com/office/drawing/2014/main" id="{8E20DDB8-DDBC-CBD2-0198-564B9D21BC88}"/>
              </a:ext>
            </a:extLst>
          </p:cNvPr>
          <p:cNvSpPr txBox="1"/>
          <p:nvPr/>
        </p:nvSpPr>
        <p:spPr>
          <a:xfrm>
            <a:off x="914756" y="27945"/>
            <a:ext cx="3857541" cy="407804"/>
          </a:xfrm>
          <a:prstGeom prst="rect">
            <a:avLst/>
          </a:prstGeom>
          <a:solidFill>
            <a:schemeClr val="bg1"/>
          </a:solidFill>
          <a:ln w="25400">
            <a:solidFill>
              <a:srgbClr val="FF0000"/>
            </a:solidFill>
          </a:ln>
        </p:spPr>
        <p:txBody>
          <a:bodyPr wrap="square" rtlCol="0">
            <a:spAutoFit/>
          </a:bodyPr>
          <a:lstStyle/>
          <a:p>
            <a:r>
              <a:rPr lang="en-US" sz="1050" b="1" dirty="0">
                <a:latin typeface="Century Gothic" panose="020B0502020202020204" pitchFamily="34" charset="0"/>
              </a:rPr>
              <a:t>Text Size &amp; Case for Short Title</a:t>
            </a:r>
          </a:p>
          <a:p>
            <a:r>
              <a:rPr lang="en-US" sz="1000" dirty="0">
                <a:latin typeface="Century Gothic" panose="020B0502020202020204" pitchFamily="34" charset="0"/>
              </a:rPr>
              <a:t>Century Gothic, 14 pt., BOLD | Case: Capitalize Each Word</a:t>
            </a:r>
          </a:p>
        </p:txBody>
      </p:sp>
      <p:sp>
        <p:nvSpPr>
          <p:cNvPr id="3" name="TextBox 2">
            <a:extLst>
              <a:ext uri="{FF2B5EF4-FFF2-40B4-BE49-F238E27FC236}">
                <a16:creationId xmlns:a16="http://schemas.microsoft.com/office/drawing/2014/main" id="{6490F2C2-694C-8149-4634-2D278EDCAC7A}"/>
              </a:ext>
            </a:extLst>
          </p:cNvPr>
          <p:cNvSpPr txBox="1"/>
          <p:nvPr/>
        </p:nvSpPr>
        <p:spPr>
          <a:xfrm>
            <a:off x="3068542" y="2939369"/>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8" name="TextBox 7">
            <a:extLst>
              <a:ext uri="{FF2B5EF4-FFF2-40B4-BE49-F238E27FC236}">
                <a16:creationId xmlns:a16="http://schemas.microsoft.com/office/drawing/2014/main" id="{A75CF75C-8AA2-DAB3-4411-85A0DB588782}"/>
              </a:ext>
            </a:extLst>
          </p:cNvPr>
          <p:cNvSpPr txBox="1"/>
          <p:nvPr/>
        </p:nvSpPr>
        <p:spPr>
          <a:xfrm>
            <a:off x="6629400" y="3755551"/>
            <a:ext cx="5715000" cy="19594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13E2D"/>
                </a:solidFill>
                <a:effectLst/>
                <a:uLnTx/>
                <a:uFillTx/>
                <a:latin typeface="Century Gothic" panose="020B0502020202020204" pitchFamily="34" charset="0"/>
                <a:ea typeface="+mn-ea"/>
                <a:cs typeface="+mn-cs"/>
              </a:rPr>
              <a:t>Project Purpose</a:t>
            </a:r>
            <a:endParaRPr lang="en-US" sz="1200" b="0" i="0" u="none" strike="noStrike" baseline="0" dirty="0">
              <a:solidFill>
                <a:srgbClr val="C13E2D"/>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
        <p:nvSpPr>
          <p:cNvPr id="9" name="TextBox 8">
            <a:extLst>
              <a:ext uri="{FF2B5EF4-FFF2-40B4-BE49-F238E27FC236}">
                <a16:creationId xmlns:a16="http://schemas.microsoft.com/office/drawing/2014/main" id="{DC507BCD-C0CB-7C34-1EE5-6B13396C4563}"/>
              </a:ext>
            </a:extLst>
          </p:cNvPr>
          <p:cNvSpPr txBox="1"/>
          <p:nvPr/>
        </p:nvSpPr>
        <p:spPr>
          <a:xfrm>
            <a:off x="6633909" y="885351"/>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10" name="TextBox 9">
            <a:extLst>
              <a:ext uri="{FF2B5EF4-FFF2-40B4-BE49-F238E27FC236}">
                <a16:creationId xmlns:a16="http://schemas.microsoft.com/office/drawing/2014/main" id="{B89688A7-D98D-D215-DC72-062E89C947F5}"/>
              </a:ext>
            </a:extLst>
          </p:cNvPr>
          <p:cNvSpPr txBox="1"/>
          <p:nvPr/>
        </p:nvSpPr>
        <p:spPr>
          <a:xfrm>
            <a:off x="3064033" y="947351"/>
            <a:ext cx="3103659" cy="188922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4" name="TextBox 3">
            <a:extLst>
              <a:ext uri="{FF2B5EF4-FFF2-40B4-BE49-F238E27FC236}">
                <a16:creationId xmlns:a16="http://schemas.microsoft.com/office/drawing/2014/main" id="{A502D195-2D66-8CF2-9090-DBACEE54AFFC}"/>
              </a:ext>
            </a:extLst>
          </p:cNvPr>
          <p:cNvSpPr txBox="1"/>
          <p:nvPr/>
        </p:nvSpPr>
        <p:spPr>
          <a:xfrm>
            <a:off x="9891801" y="877125"/>
            <a:ext cx="2428253" cy="277563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2" name="TextBox 1">
            <a:extLst>
              <a:ext uri="{FF2B5EF4-FFF2-40B4-BE49-F238E27FC236}">
                <a16:creationId xmlns:a16="http://schemas.microsoft.com/office/drawing/2014/main" id="{8067FF10-CDD8-4C35-B9ED-AD2D69C02E98}"/>
              </a:ext>
            </a:extLst>
          </p:cNvPr>
          <p:cNvSpPr txBox="1"/>
          <p:nvPr/>
        </p:nvSpPr>
        <p:spPr>
          <a:xfrm>
            <a:off x="481546" y="947351"/>
            <a:ext cx="2428253" cy="47676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13E2D"/>
                </a:solidFill>
                <a:effectLst/>
                <a:uLnTx/>
                <a:uFillTx/>
                <a:latin typeface="Century Gothic" panose="020B0502020202020204" pitchFamily="34" charset="0"/>
                <a:ea typeface="+mn-ea"/>
                <a:cs typeface="+mn-cs"/>
              </a:rPr>
              <a:t>Project Purpose</a:t>
            </a:r>
            <a:endParaRPr lang="en-US" sz="1200" b="0" i="0" u="none" strike="noStrike" baseline="0" dirty="0">
              <a:solidFill>
                <a:srgbClr val="C13E2D"/>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180312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01845315-6604-4E72-E7A5-90F6C36160CF}"/>
              </a:ext>
            </a:extLst>
          </p:cNvPr>
          <p:cNvSpPr txBox="1"/>
          <p:nvPr/>
        </p:nvSpPr>
        <p:spPr>
          <a:xfrm>
            <a:off x="3637789" y="1502814"/>
            <a:ext cx="2013798" cy="839792"/>
          </a:xfrm>
          <a:prstGeom prst="rect">
            <a:avLst/>
          </a:prstGeom>
          <a:noFill/>
          <a:ln w="25400">
            <a:solidFill>
              <a:srgbClr val="FF0000"/>
            </a:solidFill>
          </a:ln>
        </p:spPr>
        <p:txBody>
          <a:bodyPr wrap="square">
            <a:noAutofit/>
          </a:bodyPr>
          <a:lstStyle/>
          <a:p>
            <a:r>
              <a:rPr lang="en-US" sz="1200" b="1" i="0" u="none" strike="noStrike" baseline="0" dirty="0">
                <a:latin typeface="Century Gothic" panose="020B0502020202020204" pitchFamily="34" charset="0"/>
              </a:rPr>
              <a:t>Details about the Project</a:t>
            </a:r>
            <a:endParaRPr lang="en-US" sz="900" b="0" i="0" u="none" strike="noStrike" baseline="0" dirty="0">
              <a:latin typeface="Century Gothic" panose="020B0502020202020204" pitchFamily="34" charset="0"/>
            </a:endParaRPr>
          </a:p>
          <a:p>
            <a:r>
              <a:rPr lang="en-US" sz="900" b="0" i="0" u="none" strike="noStrike" baseline="0" dirty="0">
                <a:latin typeface="Century Gothic" panose="020B0502020202020204" pitchFamily="34" charset="0"/>
              </a:rPr>
              <a:t>Break up the text when necessary to make it easier for people to read e.g., with bullet points, figures, graphics, etc.</a:t>
            </a:r>
            <a:endParaRPr lang="en-US" sz="1200" b="1" i="0" u="none" strike="noStrike" baseline="0" dirty="0">
              <a:latin typeface="Century Gothic" panose="020B0502020202020204" pitchFamily="34" charset="0"/>
            </a:endParaRPr>
          </a:p>
        </p:txBody>
      </p:sp>
      <p:sp>
        <p:nvSpPr>
          <p:cNvPr id="38" name="TextBox 37">
            <a:extLst>
              <a:ext uri="{FF2B5EF4-FFF2-40B4-BE49-F238E27FC236}">
                <a16:creationId xmlns:a16="http://schemas.microsoft.com/office/drawing/2014/main" id="{8E20DDB8-DDBC-CBD2-0198-564B9D21BC88}"/>
              </a:ext>
            </a:extLst>
          </p:cNvPr>
          <p:cNvSpPr txBox="1"/>
          <p:nvPr/>
        </p:nvSpPr>
        <p:spPr>
          <a:xfrm>
            <a:off x="914755" y="27945"/>
            <a:ext cx="3863191" cy="407804"/>
          </a:xfrm>
          <a:prstGeom prst="rect">
            <a:avLst/>
          </a:prstGeom>
          <a:solidFill>
            <a:schemeClr val="bg1"/>
          </a:solidFill>
          <a:ln w="25400">
            <a:solidFill>
              <a:srgbClr val="FF0000"/>
            </a:solidFill>
          </a:ln>
        </p:spPr>
        <p:txBody>
          <a:bodyPr wrap="square" rtlCol="0">
            <a:spAutoFit/>
          </a:bodyPr>
          <a:lstStyle/>
          <a:p>
            <a:r>
              <a:rPr lang="en-US" sz="1050" b="1" dirty="0">
                <a:latin typeface="Century Gothic" panose="020B0502020202020204" pitchFamily="34" charset="0"/>
              </a:rPr>
              <a:t>Text Size &amp; Case for Short Title</a:t>
            </a:r>
          </a:p>
          <a:p>
            <a:r>
              <a:rPr lang="en-US" sz="1000" dirty="0">
                <a:latin typeface="Century Gothic" panose="020B0502020202020204" pitchFamily="34" charset="0"/>
              </a:rPr>
              <a:t>Century Gothic, 14 pt., BOLD | Case: Capitalize Each Word</a:t>
            </a:r>
          </a:p>
        </p:txBody>
      </p:sp>
      <p:sp>
        <p:nvSpPr>
          <p:cNvPr id="3" name="TextBox 2">
            <a:extLst>
              <a:ext uri="{FF2B5EF4-FFF2-40B4-BE49-F238E27FC236}">
                <a16:creationId xmlns:a16="http://schemas.microsoft.com/office/drawing/2014/main" id="{6490F2C2-694C-8149-4634-2D278EDCAC7A}"/>
              </a:ext>
            </a:extLst>
          </p:cNvPr>
          <p:cNvSpPr txBox="1"/>
          <p:nvPr/>
        </p:nvSpPr>
        <p:spPr>
          <a:xfrm>
            <a:off x="3068542" y="3119399"/>
            <a:ext cx="3103658" cy="259560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4" name="TextBox 3">
            <a:extLst>
              <a:ext uri="{FF2B5EF4-FFF2-40B4-BE49-F238E27FC236}">
                <a16:creationId xmlns:a16="http://schemas.microsoft.com/office/drawing/2014/main" id="{91F506BB-7068-1202-B754-5DEAD45DB040}"/>
              </a:ext>
            </a:extLst>
          </p:cNvPr>
          <p:cNvSpPr txBox="1"/>
          <p:nvPr/>
        </p:nvSpPr>
        <p:spPr>
          <a:xfrm>
            <a:off x="478307" y="3119399"/>
            <a:ext cx="2351065" cy="259560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8" name="TextBox 7">
            <a:extLst>
              <a:ext uri="{FF2B5EF4-FFF2-40B4-BE49-F238E27FC236}">
                <a16:creationId xmlns:a16="http://schemas.microsoft.com/office/drawing/2014/main" id="{DC10AEDB-2655-D690-CFBC-B5E43F60FFF0}"/>
              </a:ext>
            </a:extLst>
          </p:cNvPr>
          <p:cNvSpPr txBox="1"/>
          <p:nvPr/>
        </p:nvSpPr>
        <p:spPr>
          <a:xfrm>
            <a:off x="6629400" y="3755551"/>
            <a:ext cx="5715000" cy="19594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13E2D"/>
                </a:solidFill>
                <a:effectLst/>
                <a:uLnTx/>
                <a:uFillTx/>
                <a:latin typeface="Century Gothic" panose="020B0502020202020204" pitchFamily="34" charset="0"/>
                <a:ea typeface="+mn-ea"/>
                <a:cs typeface="+mn-cs"/>
              </a:rPr>
              <a:t>Project Purpose</a:t>
            </a:r>
            <a:endParaRPr lang="en-US" sz="1200" b="0" i="0" u="none" strike="noStrike" baseline="0" dirty="0">
              <a:solidFill>
                <a:srgbClr val="C13E2D"/>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
        <p:nvSpPr>
          <p:cNvPr id="9" name="TextBox 8">
            <a:extLst>
              <a:ext uri="{FF2B5EF4-FFF2-40B4-BE49-F238E27FC236}">
                <a16:creationId xmlns:a16="http://schemas.microsoft.com/office/drawing/2014/main" id="{3FFA25A4-C770-A882-A9D9-C59059830C9F}"/>
              </a:ext>
            </a:extLst>
          </p:cNvPr>
          <p:cNvSpPr txBox="1"/>
          <p:nvPr/>
        </p:nvSpPr>
        <p:spPr>
          <a:xfrm>
            <a:off x="6633909" y="885351"/>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10" name="TextBox 9">
            <a:extLst>
              <a:ext uri="{FF2B5EF4-FFF2-40B4-BE49-F238E27FC236}">
                <a16:creationId xmlns:a16="http://schemas.microsoft.com/office/drawing/2014/main" id="{CD0736C8-23B8-01C2-8B34-730C0271DDA5}"/>
              </a:ext>
            </a:extLst>
          </p:cNvPr>
          <p:cNvSpPr txBox="1"/>
          <p:nvPr/>
        </p:nvSpPr>
        <p:spPr>
          <a:xfrm>
            <a:off x="9891801" y="877125"/>
            <a:ext cx="2428253" cy="277563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12" name="TextBox 11">
            <a:extLst>
              <a:ext uri="{FF2B5EF4-FFF2-40B4-BE49-F238E27FC236}">
                <a16:creationId xmlns:a16="http://schemas.microsoft.com/office/drawing/2014/main" id="{40BC8096-BBB2-8C41-3EB8-389AE5402F6F}"/>
              </a:ext>
            </a:extLst>
          </p:cNvPr>
          <p:cNvSpPr txBox="1"/>
          <p:nvPr/>
        </p:nvSpPr>
        <p:spPr>
          <a:xfrm>
            <a:off x="802038" y="485623"/>
            <a:ext cx="5208236" cy="307756"/>
          </a:xfrm>
          <a:prstGeom prst="rect">
            <a:avLst/>
          </a:prstGeom>
          <a:noFill/>
          <a:ln>
            <a:noFill/>
          </a:ln>
        </p:spPr>
        <p:txBody>
          <a:bodyPr wrap="square" rtlCol="0">
            <a:noAutofit/>
          </a:bodyPr>
          <a:lstStyle/>
          <a:p>
            <a:pPr marL="0"/>
            <a:r>
              <a:rPr lang="en-US" sz="1400" b="1" dirty="0">
                <a:solidFill>
                  <a:srgbClr val="C13E2D"/>
                </a:solidFill>
                <a:latin typeface="Century Gothic" panose="020B0502020202020204" pitchFamily="34" charset="0"/>
              </a:rPr>
              <a:t>Project Short Title (Location) Wildland Fires</a:t>
            </a:r>
          </a:p>
        </p:txBody>
      </p:sp>
      <p:pic>
        <p:nvPicPr>
          <p:cNvPr id="13" name="Picture 12">
            <a:extLst>
              <a:ext uri="{FF2B5EF4-FFF2-40B4-BE49-F238E27FC236}">
                <a16:creationId xmlns:a16="http://schemas.microsoft.com/office/drawing/2014/main" id="{85715866-B01F-CD02-93D5-EC3E5EAFFA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282" y="485721"/>
            <a:ext cx="307756" cy="307559"/>
          </a:xfrm>
          <a:prstGeom prst="rect">
            <a:avLst/>
          </a:prstGeom>
        </p:spPr>
      </p:pic>
      <p:sp>
        <p:nvSpPr>
          <p:cNvPr id="2" name="TextBox 1">
            <a:extLst>
              <a:ext uri="{FF2B5EF4-FFF2-40B4-BE49-F238E27FC236}">
                <a16:creationId xmlns:a16="http://schemas.microsoft.com/office/drawing/2014/main" id="{6FC88DF4-094C-04DA-EA0A-D97F5B789941}"/>
              </a:ext>
            </a:extLst>
          </p:cNvPr>
          <p:cNvSpPr txBox="1"/>
          <p:nvPr/>
        </p:nvSpPr>
        <p:spPr>
          <a:xfrm>
            <a:off x="457200" y="942986"/>
            <a:ext cx="5715000" cy="201439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13E2D"/>
                </a:solidFill>
                <a:effectLst/>
                <a:uLnTx/>
                <a:uFillTx/>
                <a:latin typeface="Century Gothic" panose="020B0502020202020204" pitchFamily="34" charset="0"/>
                <a:ea typeface="+mn-ea"/>
                <a:cs typeface="+mn-cs"/>
              </a:rPr>
              <a:t>Project Purpose</a:t>
            </a:r>
            <a:endParaRPr lang="en-US" sz="1200" b="0" i="0" u="none" strike="noStrike" baseline="0" dirty="0">
              <a:solidFill>
                <a:srgbClr val="C13E2D"/>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15914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42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89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8742</TotalTime>
  <Words>630</Words>
  <Application>Microsoft Office PowerPoint</Application>
  <PresentationFormat>Custom</PresentationFormat>
  <Paragraphs>91</Paragraphs>
  <Slides>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Century Gothic</vt:lpstr>
      <vt:lpstr>Garamond</vt:lpstr>
      <vt:lpstr>Helvetica</vt:lpstr>
      <vt:lpstr>Office Theme</vt:lpstr>
      <vt:lpstr>EXAMPLE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(LARC-E3)[RSES]</dc:creator>
  <cp:lastModifiedBy>Hunter, Shanise Y. (LARC-E3)[RSES]</cp:lastModifiedBy>
  <cp:revision>59</cp:revision>
  <dcterms:created xsi:type="dcterms:W3CDTF">2024-01-10T18:02:46Z</dcterms:created>
  <dcterms:modified xsi:type="dcterms:W3CDTF">2025-01-24T18:43:14Z</dcterms:modified>
</cp:coreProperties>
</file>