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EB3"/>
    <a:srgbClr val="236F99"/>
    <a:srgbClr val="BA3A50"/>
    <a:srgbClr val="8A5A9A"/>
    <a:srgbClr val="9DB23F"/>
    <a:srgbClr val="69A478"/>
    <a:srgbClr val="6CA47A"/>
    <a:srgbClr val="CD7143"/>
    <a:srgbClr val="CF703B"/>
    <a:srgbClr val="7E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15E081-2AA8-4938-B392-14A0636D83EC}" v="5" dt="2022-05-25T16:37:26.972"/>
    <p1510:client id="{8E10A170-3936-D926-5ECD-E48AF7F86558}" v="5" dt="2022-06-02T21:48:59.660"/>
    <p1510:client id="{AC0027CC-FF71-4057-C667-957FFE2DC3A7}" v="14" dt="2022-09-09T20:24:56.312"/>
    <p1510:client id="{FED6CF30-7431-A40F-8B4E-42F583E6F140}" v="8" dt="2022-06-02T21:42:02.4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7" autoAdjust="0"/>
    <p:restoredTop sz="83989" autoAdjust="0"/>
  </p:normalViewPr>
  <p:slideViewPr>
    <p:cSldViewPr snapToGrid="0" showGuides="1">
      <p:cViewPr varScale="1">
        <p:scale>
          <a:sx n="103" d="100"/>
          <a:sy n="103" d="100"/>
        </p:scale>
        <p:origin x="8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815089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655772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331479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331787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 Fall 2022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4DAEB3"/>
                </a:solidFill>
              </a:rPr>
              <a:t>STUDY AREA</a:t>
            </a:r>
          </a:p>
          <a:p>
            <a:pPr algn="ctr"/>
            <a:r>
              <a:rPr lang="en-US" sz="2600" b="0" spc="0" baseline="0" dirty="0">
                <a:solidFill>
                  <a:srgbClr val="4DAEB3"/>
                </a:solidFill>
              </a:rPr>
              <a:t>Water Resources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56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72338"/>
            <a:ext cx="5492500" cy="95410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Team Member 1</a:t>
            </a:r>
          </a:p>
          <a:p>
            <a:pPr algn="ctr"/>
            <a:r>
              <a:rPr lang="en-US" sz="1400" dirty="0">
                <a:solidFill>
                  <a:schemeClr val="tx1">
                    <a:lumMod val="75000"/>
                    <a:lumOff val="25000"/>
                  </a:schemeClr>
                </a:solidFill>
                <a:latin typeface="Century Gothic" panose="020B0502020202020204" pitchFamily="34" charset="0"/>
              </a:rPr>
              <a:t>Team Member 2</a:t>
            </a:r>
          </a:p>
          <a:p>
            <a:pPr algn="ctr"/>
            <a:r>
              <a:rPr lang="en-US" sz="1400" dirty="0">
                <a:solidFill>
                  <a:schemeClr val="tx1">
                    <a:lumMod val="75000"/>
                    <a:lumOff val="25000"/>
                  </a:schemeClr>
                </a:solidFill>
                <a:latin typeface="Century Gothic" panose="020B0502020202020204" pitchFamily="34" charset="0"/>
              </a:rPr>
              <a:t>Team Member 3</a:t>
            </a:r>
          </a:p>
          <a:p>
            <a:pPr algn="ctr"/>
            <a:r>
              <a:rPr lang="en-US" sz="1400" dirty="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4" name="Picture 23" descr="Logo, icon&#10;&#10;Description automatically generated">
            <a:extLst>
              <a:ext uri="{FF2B5EF4-FFF2-40B4-BE49-F238E27FC236}">
                <a16:creationId xmlns:a16="http://schemas.microsoft.com/office/drawing/2014/main" id="{DADE89A0-6D9B-4A9C-807B-5AD4049563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 icon&#10;&#10;Description automatically generated">
            <a:extLst>
              <a:ext uri="{FF2B5EF4-FFF2-40B4-BE49-F238E27FC236}">
                <a16:creationId xmlns:a16="http://schemas.microsoft.com/office/drawing/2014/main" id="{7E950B24-E3C6-4031-A4A4-5FEB940B851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1378" y="155158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5D7DD674-6F8E-4BCE-A9EE-E24F174E311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icon&#10;&#10;Description automatically generated">
            <a:extLst>
              <a:ext uri="{FF2B5EF4-FFF2-40B4-BE49-F238E27FC236}">
                <a16:creationId xmlns:a16="http://schemas.microsoft.com/office/drawing/2014/main" id="{8ED29B3A-7D82-476B-BC21-2969C855D9E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 icon&#10;&#10;Description automatically generated">
            <a:extLst>
              <a:ext uri="{FF2B5EF4-FFF2-40B4-BE49-F238E27FC236}">
                <a16:creationId xmlns:a16="http://schemas.microsoft.com/office/drawing/2014/main" id="{C24AA502-47DC-4F8B-85AA-422E5B47F8D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FB406A75-71C7-4FAC-8650-1732B63CC00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 Fall 2022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0" name="Title 1">
            <a:extLst>
              <a:ext uri="{FF2B5EF4-FFF2-40B4-BE49-F238E27FC236}">
                <a16:creationId xmlns:a16="http://schemas.microsoft.com/office/drawing/2014/main" id="{AEC2453D-03EE-482E-BD94-66EB0F6FED8D}"/>
              </a:ext>
            </a:extLst>
          </p:cNvPr>
          <p:cNvSpPr txBox="1">
            <a:spLocks/>
          </p:cNvSpPr>
          <p:nvPr/>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4DAEB3"/>
                </a:solidFill>
              </a:rPr>
              <a:t>STUDY AREA</a:t>
            </a:r>
          </a:p>
          <a:p>
            <a:pPr algn="ctr"/>
            <a:r>
              <a:rPr lang="en-US" sz="2600" b="0" spc="0" baseline="0" dirty="0">
                <a:solidFill>
                  <a:srgbClr val="4DAEB3"/>
                </a:solidFill>
              </a:rPr>
              <a:t>Water Resources</a:t>
            </a:r>
          </a:p>
        </p:txBody>
      </p:sp>
      <p:sp>
        <p:nvSpPr>
          <p:cNvPr id="11" name="Subtitle 2">
            <a:extLst>
              <a:ext uri="{FF2B5EF4-FFF2-40B4-BE49-F238E27FC236}">
                <a16:creationId xmlns:a16="http://schemas.microsoft.com/office/drawing/2014/main" id="{BA286D80-2C9C-4AFB-9075-1DEF96CC1CE9}"/>
              </a:ext>
            </a:extLst>
          </p:cNvPr>
          <p:cNvSpPr txBox="1">
            <a:spLocks/>
          </p:cNvSpPr>
          <p:nvPr/>
        </p:nvSpPr>
        <p:spPr>
          <a:xfrm>
            <a:off x="304799" y="393356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12" name="TextBox 11">
            <a:extLst>
              <a:ext uri="{FF2B5EF4-FFF2-40B4-BE49-F238E27FC236}">
                <a16:creationId xmlns:a16="http://schemas.microsoft.com/office/drawing/2014/main" id="{0A0BAAEB-4365-4DAC-B9D4-0813FAAAE100}"/>
              </a:ext>
            </a:extLst>
          </p:cNvPr>
          <p:cNvSpPr txBox="1"/>
          <p:nvPr/>
        </p:nvSpPr>
        <p:spPr>
          <a:xfrm>
            <a:off x="311447" y="5172338"/>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2</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3</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4</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4" name="TextBox 1">
            <a:extLst>
              <a:ext uri="{FF2B5EF4-FFF2-40B4-BE49-F238E27FC236}">
                <a16:creationId xmlns:a16="http://schemas.microsoft.com/office/drawing/2014/main" id="{82FC9912-500E-4585-A910-C114993EE2A6}"/>
              </a:ext>
            </a:extLst>
          </p:cNvPr>
          <p:cNvSpPr txBox="1"/>
          <p:nvPr/>
        </p:nvSpPr>
        <p:spPr>
          <a:xfrm>
            <a:off x="544946" y="1260764"/>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C84560-7262-5EA6-1B73-BDDAAF4AF8D4}"/>
              </a:ext>
            </a:extLst>
          </p:cNvPr>
          <p:cNvSpPr txBox="1">
            <a:spLocks/>
          </p:cNvSpPr>
          <p:nvPr/>
        </p:nvSpPr>
        <p:spPr>
          <a:xfrm>
            <a:off x="799917" y="1156149"/>
            <a:ext cx="10439399" cy="453963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List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advisors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partners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and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others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who have contributed in any way to the project.</a:t>
            </a:r>
            <a:endParaRPr lang="en-US" sz="2200" b="0" i="0" u="none" strike="noStrike" kern="1200" cap="none" spc="0" normalizeH="0" baseline="0" noProof="0" dirty="0">
              <a:ln>
                <a:noFill/>
              </a:ln>
              <a:solidFill>
                <a:schemeClr val="tx1">
                  <a:lumMod val="75000"/>
                  <a:lumOff val="25000"/>
                </a:schemeClr>
              </a:solidFill>
              <a:effectLst/>
              <a:uLnTx/>
              <a:uFillTx/>
              <a:latin typeface="Century Gothic"/>
            </a:endParaRPr>
          </a:p>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If your project is a multi-term one, acknowledge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past contributors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a:t>
            </a:r>
            <a:endParaRPr lang="en-US" sz="2200" b="0" i="0" u="none" strike="noStrike" kern="1200" cap="none" spc="0" normalizeH="0" baseline="0" noProof="0" dirty="0">
              <a:ln>
                <a:noFill/>
              </a:ln>
              <a:solidFill>
                <a:schemeClr val="tx1">
                  <a:lumMod val="75000"/>
                  <a:lumOff val="25000"/>
                </a:schemeClr>
              </a:solidFill>
              <a:effectLst/>
              <a:uLnTx/>
              <a:uFillTx/>
              <a:latin typeface="Century Gothic"/>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indent="114300">
              <a:lnSpc>
                <a:spcPct val="100000"/>
              </a:lnSpc>
              <a:spcBef>
                <a:spcPts val="0"/>
              </a:spcBef>
              <a:spcAft>
                <a:spcPts val="600"/>
              </a:spcAft>
              <a:defRPr/>
            </a:pP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If you used ESA data, you need to include the following disclaimer:</a:t>
            </a:r>
            <a:r>
              <a:rPr lang="en-US" sz="2200" dirty="0">
                <a:solidFill>
                  <a:schemeClr val="tx1">
                    <a:lumMod val="75000"/>
                    <a:lumOff val="25000"/>
                  </a:schemeClr>
                </a:solidFill>
                <a:latin typeface="Century Gothic"/>
              </a:rPr>
              <a:t> </a:t>
            </a:r>
          </a:p>
          <a:p>
            <a:pPr marL="11430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This material contains modified Copernicus Sentinel data (insert year), processed by ESA.</a:t>
            </a:r>
            <a:r>
              <a:rPr lang="en-US" sz="2200" dirty="0">
                <a:solidFill>
                  <a:schemeClr val="tx1">
                    <a:lumMod val="75000"/>
                    <a:lumOff val="25000"/>
                  </a:schemeClr>
                </a:solidFill>
                <a:latin typeface="Century Gothic"/>
              </a:rPr>
              <a:t> </a:t>
            </a:r>
          </a:p>
          <a:p>
            <a:pPr marL="114300">
              <a:lnSpc>
                <a:spcPct val="100000"/>
              </a:lnSpc>
              <a:spcBef>
                <a:spcPts val="0"/>
              </a:spcBef>
              <a:spcAft>
                <a:spcPts val="600"/>
              </a:spcAft>
              <a:defRPr/>
            </a:pPr>
            <a:endParaRPr lang="en-US" sz="2200" dirty="0">
              <a:solidFill>
                <a:schemeClr val="tx1">
                  <a:lumMod val="75000"/>
                  <a:lumOff val="25000"/>
                </a:schemeClr>
              </a:solidFill>
              <a:latin typeface="Century Gothic"/>
            </a:endParaRPr>
          </a:p>
          <a:p>
            <a:pPr marL="114300">
              <a:lnSpc>
                <a:spcPct val="100000"/>
              </a:lnSpc>
              <a:spcBef>
                <a:spcPts val="0"/>
              </a:spcBef>
              <a:spcAft>
                <a:spcPts val="600"/>
              </a:spcAft>
              <a:defRPr/>
            </a:pPr>
            <a:endParaRPr lang="en-US" sz="1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37D5EDFE-9A39-176A-30AC-D610CFB8F5CE}"/>
              </a:ext>
            </a:extLst>
          </p:cNvPr>
          <p:cNvSpPr txBox="1"/>
          <p:nvPr/>
        </p:nvSpPr>
        <p:spPr>
          <a:xfrm>
            <a:off x="4319908" y="4226098"/>
            <a:ext cx="3399416" cy="830997"/>
          </a:xfrm>
          <a:prstGeom prst="rect">
            <a:avLst/>
          </a:prstGeom>
          <a:noFill/>
          <a:ln w="1905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FF0000"/>
                </a:solidFill>
                <a:latin typeface="Century Gothic" panose="020F0302020204030204"/>
              </a:rPr>
              <a:t>You </a:t>
            </a:r>
            <a:r>
              <a:rPr lang="en-US" sz="1600" b="1">
                <a:solidFill>
                  <a:srgbClr val="FF0000"/>
                </a:solidFill>
                <a:latin typeface="Century Gothic" panose="020F0302020204030204"/>
              </a:rPr>
              <a:t>must</a:t>
            </a:r>
            <a:r>
              <a:rPr lang="en-US" sz="160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4DAE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Font is always Century Gothic, </a:t>
            </a:r>
            <a:r>
              <a:rPr lang="en-US" sz="2000"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4DAE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Font color is </a:t>
            </a:r>
            <a:r>
              <a:rPr lang="en-US" sz="2000" b="1" dirty="0">
                <a:solidFill>
                  <a:schemeClr val="tx1">
                    <a:lumMod val="75000"/>
                    <a:lumOff val="25000"/>
                  </a:schemeClr>
                </a:solidFill>
                <a:latin typeface="Century Gothic" panose="020F0302020204030204"/>
              </a:rPr>
              <a:t>Black, Text 1, Lighter 25%, </a:t>
            </a:r>
            <a:r>
              <a:rPr lang="en-US" sz="2000"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4DAE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4DAEB3"/>
              </a:buClr>
              <a:buFont typeface="Webdings" panose="05030102010509060703" pitchFamily="18" charset="2"/>
              <a:buChar char=""/>
            </a:pPr>
            <a:r>
              <a:rPr lang="en-US" sz="1500" b="1" dirty="0">
                <a:solidFill>
                  <a:schemeClr val="tx1">
                    <a:lumMod val="75000"/>
                    <a:lumOff val="25000"/>
                  </a:schemeClr>
                </a:solidFill>
                <a:latin typeface="Century Gothic" panose="020F0302020204030204"/>
              </a:rPr>
              <a:t>Header text</a:t>
            </a:r>
            <a:r>
              <a:rPr lang="en-US" sz="1500" dirty="0">
                <a:solidFill>
                  <a:schemeClr val="tx1">
                    <a:lumMod val="75000"/>
                    <a:lumOff val="25000"/>
                  </a:schemeClr>
                </a:solidFill>
                <a:latin typeface="Century Gothic" panose="020F0302020204030204"/>
              </a:rPr>
              <a:t> point size should be between </a:t>
            </a:r>
            <a:r>
              <a:rPr lang="en-US" sz="1500" b="1" dirty="0">
                <a:solidFill>
                  <a:schemeClr val="tx1">
                    <a:lumMod val="75000"/>
                    <a:lumOff val="25000"/>
                  </a:schemeClr>
                </a:solidFill>
                <a:latin typeface="Century Gothic" panose="020F0302020204030204"/>
              </a:rPr>
              <a:t>32 and 44 </a:t>
            </a:r>
            <a:r>
              <a:rPr lang="en-US" sz="15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4DAEB3"/>
              </a:buClr>
              <a:buFont typeface="Webdings" panose="05030102010509060703" pitchFamily="18" charset="2"/>
              <a:buChar char=""/>
            </a:pPr>
            <a:r>
              <a:rPr lang="en-US" sz="1500" b="1" dirty="0">
                <a:solidFill>
                  <a:schemeClr val="tx1">
                    <a:lumMod val="75000"/>
                    <a:lumOff val="25000"/>
                  </a:schemeClr>
                </a:solidFill>
                <a:latin typeface="Century Gothic" panose="020F0302020204030204"/>
              </a:rPr>
              <a:t>Body text </a:t>
            </a:r>
            <a:r>
              <a:rPr lang="en-US" sz="1500" dirty="0">
                <a:solidFill>
                  <a:schemeClr val="tx1">
                    <a:lumMod val="75000"/>
                    <a:lumOff val="25000"/>
                  </a:schemeClr>
                </a:solidFill>
                <a:latin typeface="Century Gothic" panose="020F0302020204030204"/>
              </a:rPr>
              <a:t>point size should be at least </a:t>
            </a:r>
            <a:r>
              <a:rPr lang="en-US" sz="1500" b="1" dirty="0">
                <a:solidFill>
                  <a:schemeClr val="tx1">
                    <a:lumMod val="75000"/>
                    <a:lumOff val="25000"/>
                  </a:schemeClr>
                </a:solidFill>
                <a:latin typeface="Century Gothic" panose="020F0302020204030204"/>
              </a:rPr>
              <a:t>20</a:t>
            </a:r>
            <a:r>
              <a:rPr lang="en-US" sz="15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4DAEB3"/>
              </a:buClr>
              <a:buFont typeface="Webdings,Sans-Serif" panose="05030102010509060703" pitchFamily="18" charset="2"/>
              <a:buChar char=""/>
            </a:pPr>
            <a:r>
              <a:rPr lang="en-US" sz="1500" b="1" dirty="0">
                <a:solidFill>
                  <a:schemeClr val="tx1">
                    <a:lumMod val="75000"/>
                    <a:lumOff val="25000"/>
                  </a:schemeClr>
                </a:solidFill>
                <a:latin typeface="Century Gothic"/>
                <a:cs typeface="Calibri"/>
              </a:rPr>
              <a:t>Captions</a:t>
            </a:r>
            <a:r>
              <a:rPr lang="en-US" sz="1500" b="1" dirty="0">
                <a:solidFill>
                  <a:schemeClr val="tx1">
                    <a:lumMod val="75000"/>
                    <a:lumOff val="25000"/>
                  </a:schemeClr>
                </a:solidFill>
                <a:latin typeface="Century Gothic"/>
                <a:ea typeface="+mn-lt"/>
                <a:cs typeface="+mn-lt"/>
              </a:rPr>
              <a:t> &amp; legend</a:t>
            </a:r>
            <a:r>
              <a:rPr lang="en-US" sz="1500" dirty="0">
                <a:solidFill>
                  <a:schemeClr val="tx1">
                    <a:lumMod val="75000"/>
                    <a:lumOff val="25000"/>
                  </a:schemeClr>
                </a:solidFill>
                <a:latin typeface="Century Gothic"/>
                <a:ea typeface="+mn-lt"/>
                <a:cs typeface="+mn-lt"/>
              </a:rPr>
              <a:t> items </a:t>
            </a:r>
            <a:r>
              <a:rPr lang="en-US" sz="1500" u="sng" dirty="0">
                <a:solidFill>
                  <a:schemeClr val="tx1">
                    <a:lumMod val="75000"/>
                    <a:lumOff val="25000"/>
                  </a:schemeClr>
                </a:solidFill>
                <a:latin typeface="Century Gothic"/>
                <a:ea typeface="+mn-lt"/>
                <a:cs typeface="+mn-lt"/>
              </a:rPr>
              <a:t>no smaller than</a:t>
            </a:r>
            <a:r>
              <a:rPr lang="en-US" sz="1500" dirty="0">
                <a:solidFill>
                  <a:schemeClr val="tx1">
                    <a:lumMod val="75000"/>
                    <a:lumOff val="25000"/>
                  </a:schemeClr>
                </a:solidFill>
                <a:latin typeface="Century Gothic"/>
                <a:ea typeface="+mn-lt"/>
                <a:cs typeface="+mn-lt"/>
              </a:rPr>
              <a:t> </a:t>
            </a:r>
            <a:r>
              <a:rPr lang="en-US" sz="1500" b="1" dirty="0">
                <a:solidFill>
                  <a:schemeClr val="tx1">
                    <a:lumMod val="75000"/>
                    <a:lumOff val="25000"/>
                  </a:schemeClr>
                </a:solidFill>
                <a:latin typeface="Century Gothic"/>
                <a:ea typeface="+mn-lt"/>
                <a:cs typeface="+mn-lt"/>
              </a:rPr>
              <a:t>14 point type</a:t>
            </a:r>
            <a:r>
              <a:rPr lang="en-US" sz="1500" dirty="0">
                <a:solidFill>
                  <a:schemeClr val="tx1">
                    <a:lumMod val="75000"/>
                    <a:lumOff val="25000"/>
                  </a:schemeClr>
                </a:solidFill>
                <a:latin typeface="Century Gothic"/>
                <a:ea typeface="+mn-lt"/>
                <a:cs typeface="+mn-lt"/>
              </a:rPr>
              <a:t>.</a:t>
            </a:r>
          </a:p>
          <a:p>
            <a:pPr marL="800100" lvl="1" indent="-342900">
              <a:lnSpc>
                <a:spcPct val="100000"/>
              </a:lnSpc>
              <a:spcAft>
                <a:spcPts val="600"/>
              </a:spcAft>
              <a:buClr>
                <a:srgbClr val="4DAEB3"/>
              </a:buClr>
              <a:buFont typeface="Webdings,Sans-Serif" panose="05030102010509060703" pitchFamily="18" charset="2"/>
              <a:buChar char=""/>
            </a:pPr>
            <a:r>
              <a:rPr lang="en-US" sz="1500" dirty="0">
                <a:solidFill>
                  <a:schemeClr val="tx1">
                    <a:lumMod val="75000"/>
                    <a:lumOff val="25000"/>
                  </a:schemeClr>
                </a:solidFill>
                <a:latin typeface="Century Gothic"/>
                <a:ea typeface="+mn-lt"/>
                <a:cs typeface="+mn-lt"/>
              </a:rPr>
              <a:t>On slide </a:t>
            </a:r>
            <a:r>
              <a:rPr lang="en-US" sz="1500" b="1" dirty="0">
                <a:solidFill>
                  <a:schemeClr val="tx1">
                    <a:lumMod val="75000"/>
                    <a:lumOff val="25000"/>
                  </a:schemeClr>
                </a:solidFill>
                <a:latin typeface="Century Gothic"/>
                <a:ea typeface="+mn-lt"/>
                <a:cs typeface="+mn-lt"/>
              </a:rPr>
              <a:t>image credits</a:t>
            </a:r>
            <a:r>
              <a:rPr lang="en-US" sz="1500" dirty="0">
                <a:solidFill>
                  <a:schemeClr val="tx1">
                    <a:lumMod val="75000"/>
                    <a:lumOff val="25000"/>
                  </a:schemeClr>
                </a:solidFill>
                <a:latin typeface="Century Gothic"/>
                <a:ea typeface="+mn-lt"/>
                <a:cs typeface="+mn-lt"/>
              </a:rPr>
              <a:t> = 11–12pts; preferably use consistent placement on all slides (bottom corner).</a:t>
            </a:r>
            <a:endParaRPr lang="en-US" sz="1500">
              <a:solidFill>
                <a:schemeClr val="tx1">
                  <a:lumMod val="75000"/>
                  <a:lumOff val="25000"/>
                </a:schemeClr>
              </a:solidFill>
              <a:latin typeface="Century Gothic"/>
            </a:endParaRPr>
          </a:p>
          <a:p>
            <a:pPr marL="342900" indent="-342900">
              <a:lnSpc>
                <a:spcPct val="100000"/>
              </a:lnSpc>
              <a:spcAft>
                <a:spcPts val="600"/>
              </a:spcAft>
              <a:buClr>
                <a:srgbClr val="4DAE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Try to use a </a:t>
            </a:r>
            <a:r>
              <a:rPr lang="en-US" sz="2000" b="1" dirty="0">
                <a:solidFill>
                  <a:schemeClr val="tx1">
                    <a:lumMod val="75000"/>
                    <a:lumOff val="25000"/>
                  </a:schemeClr>
                </a:solidFill>
                <a:latin typeface="Century Gothic" panose="020F0302020204030204"/>
              </a:rPr>
              <a:t>consistent font size</a:t>
            </a:r>
            <a:r>
              <a:rPr lang="en-US" sz="2000"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4DAE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The standard DEVELOP bullet style is </a:t>
            </a:r>
            <a:r>
              <a:rPr lang="en-US" sz="2000" b="1" dirty="0">
                <a:solidFill>
                  <a:schemeClr val="tx1">
                    <a:lumMod val="75000"/>
                    <a:lumOff val="25000"/>
                  </a:schemeClr>
                </a:solidFill>
                <a:latin typeface="Century Gothic" panose="020F0302020204030204"/>
              </a:rPr>
              <a:t>symbol #52 </a:t>
            </a:r>
            <a:r>
              <a:rPr lang="en-US" sz="2000" dirty="0">
                <a:solidFill>
                  <a:schemeClr val="tx1">
                    <a:lumMod val="75000"/>
                    <a:lumOff val="25000"/>
                  </a:schemeClr>
                </a:solidFill>
                <a:latin typeface="Century Gothic" panose="020F0302020204030204"/>
              </a:rPr>
              <a:t>in the </a:t>
            </a:r>
            <a:r>
              <a:rPr lang="en-US" sz="2000" b="1" dirty="0">
                <a:solidFill>
                  <a:schemeClr val="tx1">
                    <a:lumMod val="75000"/>
                    <a:lumOff val="25000"/>
                  </a:schemeClr>
                </a:solidFill>
                <a:latin typeface="Century Gothic" panose="020F0302020204030204"/>
              </a:rPr>
              <a:t>Webdings</a:t>
            </a:r>
            <a:r>
              <a:rPr lang="en-US" sz="2000"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4DAEB3"/>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4DAEB3"/>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4DAEB3"/>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4DAEB3"/>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4DAEB3"/>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4DAE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4DAE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4DAE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4DAE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4DAE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4DAE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
        <AccountId xsi:nil="true"/>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32BF40-6747-47F5-8B4D-B6931E6553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9A41F3-44F3-4D9A-9BC7-4D51479DD56E}">
  <ds:schemaRefs>
    <ds:schemaRef ds:uri="http://purl.org/dc/elements/1.1/"/>
    <ds:schemaRef ds:uri="http://schemas.openxmlformats.org/package/2006/metadata/core-properties"/>
    <ds:schemaRef ds:uri="http://www.w3.org/XML/1998/namespace"/>
    <ds:schemaRef ds:uri="http://purl.org/dc/dcmitype/"/>
    <ds:schemaRef ds:uri="http://schemas.microsoft.com/office/2006/documentManagement/types"/>
    <ds:schemaRef ds:uri="21e6a8e8-1dff-48a6-ab9b-8d556c6946c0"/>
    <ds:schemaRef ds:uri="http://purl.org/dc/terms/"/>
    <ds:schemaRef ds:uri="http://schemas.microsoft.com/office/infopath/2007/PartnerControls"/>
    <ds:schemaRef ds:uri="7df78d0b-135a-4de7-9166-7c181cd87fb4"/>
    <ds:schemaRef ds:uri="http://schemas.microsoft.com/office/2006/metadata/properties"/>
  </ds:schemaRefs>
</ds:datastoreItem>
</file>

<file path=customXml/itemProps3.xml><?xml version="1.0" encoding="utf-8"?>
<ds:datastoreItem xmlns:ds="http://schemas.openxmlformats.org/officeDocument/2006/customXml" ds:itemID="{A4DFF6FF-AB3A-4891-A209-9B7A918B3B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4287</TotalTime>
  <Words>1634</Words>
  <Application>Microsoft Office PowerPoint</Application>
  <PresentationFormat>Widescreen</PresentationFormat>
  <Paragraphs>179</Paragraphs>
  <Slides>12</Slides>
  <Notes>6</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TAMARA.BARBAKOVA@baruchmail.cuny.edu</cp:lastModifiedBy>
  <cp:revision>213</cp:revision>
  <dcterms:created xsi:type="dcterms:W3CDTF">2019-11-12T17:46:59Z</dcterms:created>
  <dcterms:modified xsi:type="dcterms:W3CDTF">2022-09-09T20:25:08Z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197900.000000000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