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60"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7A478"/>
    <a:srgbClr val="9DB13E"/>
    <a:srgbClr val="895999"/>
    <a:srgbClr val="266E98"/>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30" d="100"/>
          <a:sy n="30" d="100"/>
        </p:scale>
        <p:origin x="1205" y="-3029"/>
      </p:cViewPr>
      <p:guideLst>
        <p:guide pos="7440"/>
        <p:guide orient="horz" pos="20736"/>
        <p:guide pos="8160"/>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42:21.470" idx="14">
    <p:pos x="4186" y="14026"/>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Zachary Bengtsson	1/26/2020
Project long title should be between 50 to 60pt font, taking up a max of 3 lines. Only shrink the text size if title cannot fit in provided text box.</p:text>
    <p:extLst mod="1">
      <p:ext uri="{C676402C-5697-4E1C-873F-D02D1690AC5C}">
        <p15:threadingInfo xmlns:p15="http://schemas.microsoft.com/office/powerpoint/2012/main" timeZoneBias="300"/>
      </p:ext>
    </p:extLst>
  </p:cm>
  <p:cm authorId="1" dt="2020-11-02T11:09:52.661" idx="3">
    <p:pos x="15914" y="4703"/>
    <p:text>Zachary Bengtsson	1/26/2020
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20-11-02T11:10:56.485" idx="4">
    <p:pos x="2405" y="2587"/>
    <p:text>Zachary Bengtsson	1/26/2020
Body text should be at least 24pt font. Captions and any other text should be at least 16pt font. Image and legend text should be the correct size, regardless of whether it is editable. Feel free to rename, move, and resize sections as needed.</p:text>
    <p:extLst mod="1">
      <p:ext uri="{C676402C-5697-4E1C-873F-D02D1690AC5C}">
        <p15:threadingInfo xmlns:p15="http://schemas.microsoft.com/office/powerpoint/2012/main" timeZoneBias="300"/>
      </p:ext>
    </p:extLst>
  </p:cm>
  <p:cm authorId="1" dt="2020-11-02T11:12:06.365" idx="5">
    <p:pos x="10110" y="2561"/>
    <p:text>Zachary Bengtsson	1/26/2020
The standard DEVELOP bullet style is symbol #52 in the Webdings font.</p:text>
    <p:extLst mod="1">
      <p:ext uri="{C676402C-5697-4E1C-873F-D02D1690AC5C}">
        <p15:threadingInfo xmlns:p15="http://schemas.microsoft.com/office/powerpoint/2012/main" timeZoneBias="300"/>
      </p:ext>
    </p:extLst>
  </p:cm>
  <p:cm authorId="1" dt="2020-11-02T11:12:42.829" idx="6">
    <p:pos x="11541" y="5628"/>
    <p:text>Zachary Bengtsson	1/26/2020
Here's where you can find pictures of the satellites:</p:text>
    <p:extLst mod="1">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mod="1">
      <p:ext uri="{C676402C-5697-4E1C-873F-D02D1690AC5C}">
        <p15:threadingInfo xmlns:p15="http://schemas.microsoft.com/office/powerpoint/2012/main" timeZoneBias="300">
          <p15:parentCm authorId="1" idx="6"/>
        </p15:threadingInfo>
      </p:ext>
    </p:extLst>
  </p:cm>
  <p:cm authorId="1" dt="2020-11-02T11:14:35.187" idx="8">
    <p:pos x="3663" y="18790"/>
    <p:text>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mod="1">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mod="1">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Hunter, Shanise Y. (LARC-E3)[SSAI DEVELOP]	11/2/2020
Zachary Bengtsson	1/26/2020
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51:37.187" idx="19">
    <p:pos x="15658" y="4426"/>
    <p:text>Hunter, Shanise Y. (LARC-E3)[SSAI DEVELOP]	11/2/2020
Zachary Bengtsson	1/26/2020
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51:59.316" idx="20">
    <p:pos x="2602" y="2506"/>
    <p:text>Hunter, Shanise Y. (LARC-E3)[SSAI DEVELOP]	11/2/2020
Zachary Bengtsson	1/26/2020
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52:43.260" idx="21">
    <p:pos x="2698" y="4858"/>
    <p:text>Hunter, Shanise Y. (LARC-E3)[SSAI DEVELOP]	11/2/2020
Zachary Bengtsson	1/26/2020
The standard DEVELOP bullet style is symbol #52 in the Webdings font.</p:text>
    <p:extLst>
      <p:ext uri="{C676402C-5697-4E1C-873F-D02D1690AC5C}">
        <p15:threadingInfo xmlns:p15="http://schemas.microsoft.com/office/powerpoint/2012/main" timeZoneBias="300"/>
      </p:ext>
    </p:extLst>
  </p:cm>
  <p:cm authorId="1" dt="2020-11-11T13:53:26.491" idx="22">
    <p:pos x="11434" y="7978"/>
    <p:text>Hunter, Shanise Y. (LARC-E3)[SSAI DEVELOP]	11/2/2020
Zachary Bengtsson	1/26/2020
Here's where you can find pictures of the satellites:</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Hunter, Shanise Y. (LARC-E3)[SSAI DEVELOP]	11/2/2020
Zachary Bengtsson	1/26/2020
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67A47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67A478"/>
                </a:solidFill>
              </a:rPr>
              <a:t> |</a:t>
            </a:r>
            <a:r>
              <a:rPr lang="en-US" spc="100" baseline="0" dirty="0" smtClean="0">
                <a:solidFill>
                  <a:srgbClr val="67A478"/>
                </a:solidFill>
              </a:rPr>
              <a:t>Spring</a:t>
            </a:r>
            <a:r>
              <a:rPr lang="en-US" dirty="0" smtClean="0">
                <a:solidFill>
                  <a:srgbClr val="67A478"/>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67A478"/>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4978" y="902465"/>
            <a:ext cx="2468880" cy="2468880"/>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2430" y="34699956"/>
            <a:ext cx="4465657" cy="694944"/>
          </a:xfrm>
          <a:prstGeom prst="rect">
            <a:avLst/>
          </a:prstGeom>
        </p:spPr>
      </p:pic>
    </p:spTree>
    <p:extLst>
      <p:ext uri="{BB962C8B-B14F-4D97-AF65-F5344CB8AC3E}">
        <p14:creationId xmlns:p14="http://schemas.microsoft.com/office/powerpoint/2010/main" val="80272043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11/17/2020</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187553" y="31034104"/>
            <a:ext cx="1650382" cy="1645920"/>
            <a:chOff x="1143103" y="31008704"/>
            <a:chExt cx="1650382" cy="1645920"/>
          </a:xfrm>
        </p:grpSpPr>
        <p:pic>
          <p:nvPicPr>
            <p:cNvPr id="47" name="Picture 46"/>
            <p:cNvPicPr>
              <a:picLocks noChangeAspect="1"/>
            </p:cNvPicPr>
            <p:nvPr/>
          </p:nvPicPr>
          <p:blipFill rotWithShape="1">
            <a:blip r:embed="rId2"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7DB761"/>
              </a:buClr>
            </a:pPr>
            <a:r>
              <a:rPr lang="en-US" b="1" dirty="0">
                <a:solidFill>
                  <a:srgbClr val="7DB761"/>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marL="347663" indent="-347663" algn="just">
              <a:buClr>
                <a:srgbClr val="7DB761"/>
              </a:buClr>
            </a:pPr>
            <a:r>
              <a:rPr lang="en-US" b="1" dirty="0">
                <a:solidFill>
                  <a:srgbClr val="7DB761"/>
                </a:solidFill>
                <a:latin typeface="Garamond" panose="02020404030301010803" pitchFamily="18" charset="0"/>
              </a:rPr>
              <a:t>Ensure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marL="347663" indent="-347663" algn="just">
              <a:buClr>
                <a:srgbClr val="7DB761"/>
              </a:buClr>
            </a:pPr>
            <a:r>
              <a:rPr lang="en-US" b="1" dirty="0">
                <a:solidFill>
                  <a:srgbClr val="7DB761"/>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marL="347663" indent="-347663" algn="just">
              <a:buClr>
                <a:srgbClr val="7DB761"/>
              </a:buClr>
            </a:pPr>
            <a:r>
              <a:rPr lang="en-US" b="1" dirty="0">
                <a:solidFill>
                  <a:srgbClr val="7DB761"/>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marL="347663" indent="-347663" algn="just">
              <a:buClr>
                <a:srgbClr val="7DB761"/>
              </a:buClr>
            </a:pPr>
            <a:r>
              <a:rPr lang="en-US" b="1" dirty="0">
                <a:solidFill>
                  <a:srgbClr val="7DB761"/>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Earth observation icons can be found on </a:t>
            </a:r>
            <a:r>
              <a:rPr lang="en-US" dirty="0" err="1" smtClean="0">
                <a:solidFill>
                  <a:schemeClr val="tx1">
                    <a:lumMod val="75000"/>
                  </a:schemeClr>
                </a:solidFill>
                <a:latin typeface="Garamond" panose="02020404030301010803" pitchFamily="18" charset="0"/>
              </a:rPr>
              <a:t>DEVELOPedia</a:t>
            </a:r>
            <a:r>
              <a:rPr lang="en-US" dirty="0" smtClean="0">
                <a:solidFill>
                  <a:schemeClr val="tx1">
                    <a:lumMod val="75000"/>
                  </a:schemeClr>
                </a:solidFill>
                <a:latin typeface="Garamond" panose="02020404030301010803" pitchFamily="18" charset="0"/>
              </a:rPr>
              <a:t>.</a:t>
            </a:r>
          </a:p>
          <a:p>
            <a:r>
              <a:rPr lang="en-US" dirty="0" smtClean="0">
                <a:solidFill>
                  <a:schemeClr val="tx1">
                    <a:lumMod val="75000"/>
                  </a:schemeClr>
                </a:solidFill>
                <a:latin typeface="Garamond" panose="02020404030301010803" pitchFamily="18" charset="0"/>
              </a:rPr>
              <a:t>Keep any text editable</a:t>
            </a:r>
            <a:r>
              <a:rPr lang="en-US" dirty="0" smtClean="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buClr>
                <a:srgbClr val="7DB761"/>
              </a:buClr>
            </a:pPr>
            <a:r>
              <a:rPr lang="en-US" dirty="0" smtClean="0">
                <a:solidFill>
                  <a:schemeClr val="tx1">
                    <a:lumMod val="75000"/>
                  </a:schemeClr>
                </a:solidFill>
                <a:latin typeface="Garamond" panose="02020404030301010803" pitchFamily="18" charset="0"/>
              </a:rPr>
              <a:t>Use bullets.</a:t>
            </a:r>
          </a:p>
          <a:p>
            <a:pPr marL="347663" indent="-347663">
              <a:buClr>
                <a:srgbClr val="7DB761"/>
              </a:buClr>
            </a:pPr>
            <a:r>
              <a:rPr lang="en-US" dirty="0" smtClean="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schemeClr>
                </a:solidFill>
                <a:latin typeface="Garamond" panose="02020404030301010803" pitchFamily="18" charset="0"/>
              </a:rPr>
              <a:t>Include anyone who has helped you with the project.</a:t>
            </a:r>
          </a:p>
          <a:p>
            <a:r>
              <a:rPr lang="en-US" dirty="0" smtClean="0">
                <a:solidFill>
                  <a:schemeClr val="tx1">
                    <a:lumMod val="75000"/>
                  </a:schemeClr>
                </a:solidFill>
                <a:latin typeface="Garamond" panose="02020404030301010803" pitchFamily="18" charset="0"/>
              </a:rPr>
              <a:t>If this is a continuation project, credit the previous team members and contributors.</a:t>
            </a:r>
          </a:p>
          <a:p>
            <a:r>
              <a:rPr lang="en-US" dirty="0" smtClean="0">
                <a:solidFill>
                  <a:schemeClr val="tx1">
                    <a:lumMod val="75000"/>
                  </a:schemeClr>
                </a:solidFill>
                <a:latin typeface="Garamond" panose="02020404030301010803" pitchFamily="18" charset="0"/>
              </a:rPr>
              <a:t>If you are including affiliations, use DEVELOP as the affiliation for a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 or former </a:t>
            </a:r>
            <a:r>
              <a:rPr lang="en-US" dirty="0" err="1" smtClean="0">
                <a:solidFill>
                  <a:schemeClr val="tx1">
                    <a:lumMod val="75000"/>
                  </a:schemeClr>
                </a:solidFill>
                <a:latin typeface="Garamond" panose="02020404030301010803" pitchFamily="18" charset="0"/>
              </a:rPr>
              <a:t>DEVELOPer</a:t>
            </a:r>
            <a:r>
              <a:rPr lang="en-US" dirty="0" smtClean="0">
                <a:solidFill>
                  <a:schemeClr val="tx1">
                    <a:lumMod val="75000"/>
                  </a:schemeClr>
                </a:solidFill>
                <a:latin typeface="Garamond" panose="02020404030301010803" pitchFamily="18" charset="0"/>
              </a:rPr>
              <a:t>—not their school or former school</a:t>
            </a:r>
            <a:r>
              <a:rPr lang="en-US" dirty="0" smtClean="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smtClean="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smtClean="0">
                <a:solidFill>
                  <a:srgbClr val="67A47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67A478"/>
              </a:solidFill>
            </a:endParaRP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67A47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schemeClr>
                </a:solidFill>
                <a:latin typeface="Garamond" panose="02020404030301010803" pitchFamily="18" charset="0"/>
              </a:rPr>
              <a:t>Participant Name</a:t>
            </a:r>
          </a:p>
        </p:txBody>
      </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67A478"/>
                </a:solidFill>
              </a:rPr>
              <a:t>Study Area</a:t>
            </a:r>
            <a:r>
              <a:rPr lang="en-US" sz="10000" dirty="0">
                <a:solidFill>
                  <a:srgbClr val="67A478"/>
                </a:solidFill>
              </a:rPr>
              <a:t> </a:t>
            </a:r>
            <a:r>
              <a:rPr lang="en-US" sz="10000" dirty="0" smtClean="0">
                <a:solidFill>
                  <a:srgbClr val="67A478"/>
                </a:solidFill>
              </a:rPr>
              <a:t>Economical Forecasting</a:t>
            </a:r>
            <a:endParaRPr lang="en-US" sz="10000" dirty="0">
              <a:solidFill>
                <a:srgbClr val="67A478"/>
              </a:solidFill>
            </a:endParaRPr>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54" name="Picture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56" name="Picture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67A478"/>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67A47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67A478"/>
                </a:solidFill>
              </a:rPr>
              <a:t>Node Location </a:t>
            </a:r>
          </a:p>
        </p:txBody>
      </p:sp>
      <p:sp>
        <p:nvSpPr>
          <p:cNvPr id="59"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67A478"/>
                </a:solidFill>
              </a:rPr>
              <a:t>Study Area</a:t>
            </a:r>
            <a:r>
              <a:rPr lang="en-US" sz="10000" dirty="0">
                <a:solidFill>
                  <a:srgbClr val="67A478"/>
                </a:solidFill>
              </a:rPr>
              <a:t> </a:t>
            </a:r>
            <a:r>
              <a:rPr lang="en-US" sz="10000" dirty="0" smtClean="0">
                <a:solidFill>
                  <a:srgbClr val="67A478"/>
                </a:solidFill>
              </a:rPr>
              <a:t>Economical Forecasting</a:t>
            </a:r>
            <a:endParaRPr lang="en-US" sz="10000" dirty="0">
              <a:solidFill>
                <a:srgbClr val="67A478"/>
              </a:solidFill>
            </a:endParaRPr>
          </a:p>
        </p:txBody>
      </p:sp>
      <p:pic>
        <p:nvPicPr>
          <p:cNvPr id="60" name="Picture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9390" y="30808599"/>
            <a:ext cx="2103120" cy="2103120"/>
          </a:xfrm>
          <a:prstGeom prst="rect">
            <a:avLst/>
          </a:prstGeom>
        </p:spPr>
      </p:pic>
      <p:pic>
        <p:nvPicPr>
          <p:cNvPr id="61" name="Picture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60390" y="30808599"/>
            <a:ext cx="2103120" cy="2103120"/>
          </a:xfrm>
          <a:prstGeom prst="rect">
            <a:avLst/>
          </a:prstGeom>
        </p:spPr>
      </p:pic>
      <p:pic>
        <p:nvPicPr>
          <p:cNvPr id="62" name="Picture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390" y="30808599"/>
            <a:ext cx="2103120" cy="2103120"/>
          </a:xfrm>
          <a:prstGeom prst="rect">
            <a:avLst/>
          </a:prstGeom>
        </p:spPr>
      </p:pic>
      <p:pic>
        <p:nvPicPr>
          <p:cNvPr id="63" name="Picture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02390" y="30808599"/>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67A478"/>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67A47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67A47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rgbClr val="67A478"/>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67A478"/>
                </a:solidFill>
              </a:rPr>
              <a:t>Study Area</a:t>
            </a:r>
            <a:r>
              <a:rPr lang="en-US" sz="10000" dirty="0">
                <a:solidFill>
                  <a:srgbClr val="67A478"/>
                </a:solidFill>
              </a:rPr>
              <a:t> </a:t>
            </a:r>
            <a:r>
              <a:rPr lang="en-US" sz="10000" dirty="0" smtClean="0">
                <a:solidFill>
                  <a:srgbClr val="67A478"/>
                </a:solidFill>
              </a:rPr>
              <a:t>Economical Forecasting</a:t>
            </a:r>
            <a:endParaRPr lang="en-US" sz="10000" dirty="0">
              <a:solidFill>
                <a:srgbClr val="67A478"/>
              </a:solidFill>
            </a:endParaRPr>
          </a:p>
        </p:txBody>
      </p:sp>
      <p:pic>
        <p:nvPicPr>
          <p:cNvPr id="56" name="Picture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78990" y="30808599"/>
            <a:ext cx="2103120" cy="2103120"/>
          </a:xfrm>
          <a:prstGeom prst="rect">
            <a:avLst/>
          </a:prstGeom>
        </p:spPr>
      </p:pic>
      <p:pic>
        <p:nvPicPr>
          <p:cNvPr id="57" name="Picture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99990" y="30808599"/>
            <a:ext cx="2103120" cy="2103120"/>
          </a:xfrm>
          <a:prstGeom prst="rect">
            <a:avLst/>
          </a:prstGeom>
        </p:spPr>
      </p:pic>
      <p:pic>
        <p:nvPicPr>
          <p:cNvPr id="58" name="Picture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20990" y="30808599"/>
            <a:ext cx="2103120" cy="2103120"/>
          </a:xfrm>
          <a:prstGeom prst="rect">
            <a:avLst/>
          </a:prstGeom>
        </p:spPr>
      </p:pic>
      <p:pic>
        <p:nvPicPr>
          <p:cNvPr id="59" name="Picture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1990" y="30808599"/>
            <a:ext cx="2103120" cy="2103120"/>
          </a:xfrm>
          <a:prstGeom prst="rect">
            <a:avLst/>
          </a:prstGeom>
        </p:spPr>
      </p:pic>
    </p:spTree>
    <p:extLst>
      <p:ext uri="{BB962C8B-B14F-4D97-AF65-F5344CB8AC3E}">
        <p14:creationId xmlns:p14="http://schemas.microsoft.com/office/powerpoint/2010/main" val="913355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25151</TotalTime>
  <Words>1395</Words>
  <Application>Microsoft Office PowerPoint</Application>
  <PresentationFormat>Custom</PresentationFormat>
  <Paragraphs>131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178</cp:revision>
  <dcterms:created xsi:type="dcterms:W3CDTF">2019-02-05T16:32:03Z</dcterms:created>
  <dcterms:modified xsi:type="dcterms:W3CDTF">2020-11-18T12:34:55Z</dcterms:modified>
</cp:coreProperties>
</file>