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8"/>
  </p:notesMasterIdLst>
  <p:sldIdLst>
    <p:sldId id="321" r:id="rId5"/>
    <p:sldId id="343" r:id="rId6"/>
    <p:sldId id="328" r:id="rId7"/>
    <p:sldId id="335" r:id="rId8"/>
    <p:sldId id="329" r:id="rId9"/>
    <p:sldId id="330" r:id="rId10"/>
    <p:sldId id="357" r:id="rId11"/>
    <p:sldId id="358" r:id="rId12"/>
    <p:sldId id="355" r:id="rId13"/>
    <p:sldId id="325" r:id="rId14"/>
    <p:sldId id="356" r:id="rId15"/>
    <p:sldId id="350" r:id="rId16"/>
    <p:sldId id="349" r:id="rId17"/>
    <p:sldId id="348" r:id="rId18"/>
    <p:sldId id="351" r:id="rId19"/>
    <p:sldId id="352" r:id="rId20"/>
    <p:sldId id="367" r:id="rId21"/>
    <p:sldId id="368" r:id="rId22"/>
    <p:sldId id="369" r:id="rId23"/>
    <p:sldId id="366" r:id="rId24"/>
    <p:sldId id="362" r:id="rId25"/>
    <p:sldId id="361" r:id="rId26"/>
    <p:sldId id="363" r:id="rId27"/>
    <p:sldId id="371" r:id="rId28"/>
    <p:sldId id="372" r:id="rId29"/>
    <p:sldId id="353" r:id="rId30"/>
    <p:sldId id="354" r:id="rId31"/>
    <p:sldId id="375" r:id="rId32"/>
    <p:sldId id="376" r:id="rId33"/>
    <p:sldId id="373" r:id="rId34"/>
    <p:sldId id="337" r:id="rId35"/>
    <p:sldId id="282" r:id="rId36"/>
    <p:sldId id="334" r:id="rId37"/>
    <p:sldId id="308" r:id="rId38"/>
    <p:sldId id="386" r:id="rId39"/>
    <p:sldId id="387" r:id="rId40"/>
    <p:sldId id="380" r:id="rId41"/>
    <p:sldId id="381" r:id="rId42"/>
    <p:sldId id="360" r:id="rId43"/>
    <p:sldId id="382" r:id="rId44"/>
    <p:sldId id="385" r:id="rId45"/>
    <p:sldId id="378" r:id="rId46"/>
    <p:sldId id="37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7F4C5B-ED69-2AD6-D073-10434CCD7C6E}" name="Trista Brophy-Duron" initials="TB" userId="S::trista.brophy-duron@ssaihq.com::2b9264b3-be14-4a49-be9c-8d31fdf601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ill Peters" initials="WP" lastIdx="2" clrIdx="6">
    <p:extLst>
      <p:ext uri="{19B8F6BF-5375-455C-9EA6-DF929625EA0E}">
        <p15:presenceInfo xmlns:p15="http://schemas.microsoft.com/office/powerpoint/2012/main" userId="4bf19804f89fbb8c" providerId="Windows Live"/>
      </p:ext>
    </p:extLst>
  </p:cmAuthor>
  <p:cmAuthor id="1" name="Trista Brophy" initials="TB" lastIdx="2" clrIdx="0">
    <p:extLst>
      <p:ext uri="{19B8F6BF-5375-455C-9EA6-DF929625EA0E}">
        <p15:presenceInfo xmlns:p15="http://schemas.microsoft.com/office/powerpoint/2012/main" userId="Trista Brophy" providerId="None"/>
      </p:ext>
    </p:extLst>
  </p:cmAuthor>
  <p:cmAuthor id="8" name="Robert Byles" initials="RB" lastIdx="11" clrIdx="7">
    <p:extLst>
      <p:ext uri="{19B8F6BF-5375-455C-9EA6-DF929625EA0E}">
        <p15:presenceInfo xmlns:p15="http://schemas.microsoft.com/office/powerpoint/2012/main" userId="S::robert.byles@ssaihq.com::c798ae76-1ca0-48cd-999b-80a00bd13fc4" providerId="AD"/>
      </p:ext>
    </p:extLst>
  </p:cmAuthor>
  <p:cmAuthor id="2" name="Trista Brophy-Duron" initials="TB" lastIdx="21" clrIdx="1">
    <p:extLst>
      <p:ext uri="{19B8F6BF-5375-455C-9EA6-DF929625EA0E}">
        <p15:presenceInfo xmlns:p15="http://schemas.microsoft.com/office/powerpoint/2012/main" userId="S::trista.brophy-duron@ssaihq.com::2b9264b3-be14-4a49-be9c-8d31fdf60176" providerId="AD"/>
      </p:ext>
    </p:extLst>
  </p:cmAuthor>
  <p:cmAuthor id="9" name="Brandy Nisbet-Wilcox" initials="BN" lastIdx="8" clrIdx="8">
    <p:extLst>
      <p:ext uri="{19B8F6BF-5375-455C-9EA6-DF929625EA0E}">
        <p15:presenceInfo xmlns:p15="http://schemas.microsoft.com/office/powerpoint/2012/main" userId="S::brandy.nisbet@ssaihq.com::85debb24-05d8-4a4f-9068-cfd1b5fab5da" providerId="AD"/>
      </p:ext>
    </p:extLst>
  </p:cmAuthor>
  <p:cmAuthor id="3" name="Red Willow Coleman" initials="RC" lastIdx="26" clrIdx="2">
    <p:extLst>
      <p:ext uri="{19B8F6BF-5375-455C-9EA6-DF929625EA0E}">
        <p15:presenceInfo xmlns:p15="http://schemas.microsoft.com/office/powerpoint/2012/main" userId="S::redwillow.coleman@ssaihq.com::26a8bec9-5ef5-4ae6-9e5f-ff9e8725a70b" providerId="AD"/>
      </p:ext>
    </p:extLst>
  </p:cmAuthor>
  <p:cmAuthor id="10" name="Anna Victoria Garik" initials="AVG" lastIdx="1" clrIdx="9">
    <p:extLst>
      <p:ext uri="{19B8F6BF-5375-455C-9EA6-DF929625EA0E}">
        <p15:presenceInfo xmlns:p15="http://schemas.microsoft.com/office/powerpoint/2012/main" userId="Anna Victoria Garik" providerId="None"/>
      </p:ext>
    </p:extLst>
  </p:cmAuthor>
  <p:cmAuthor id="4" name="William Peters" initials="WP" lastIdx="8" clrIdx="3">
    <p:extLst>
      <p:ext uri="{19B8F6BF-5375-455C-9EA6-DF929625EA0E}">
        <p15:presenceInfo xmlns:p15="http://schemas.microsoft.com/office/powerpoint/2012/main" userId="S::william.peters@ssaihq.com::0db82bea-17db-471c-adf1-76336670aab9" providerId="AD"/>
      </p:ext>
    </p:extLst>
  </p:cmAuthor>
  <p:cmAuthor id="5" name="Anna Victoria Garik" initials="AG" lastIdx="17" clrIdx="4">
    <p:extLst>
      <p:ext uri="{19B8F6BF-5375-455C-9EA6-DF929625EA0E}">
        <p15:presenceInfo xmlns:p15="http://schemas.microsoft.com/office/powerpoint/2012/main" userId="S::annavictoria.garik@ssaihq.com::1683c8c9-cc38-4768-bd14-70b8f05188f6" providerId="AD"/>
      </p:ext>
    </p:extLst>
  </p:cmAuthor>
  <p:cmAuthor id="6" name="Celeste Gambino" initials="CG" lastIdx="48" clrIdx="5">
    <p:extLst>
      <p:ext uri="{19B8F6BF-5375-455C-9EA6-DF929625EA0E}">
        <p15:presenceInfo xmlns:p15="http://schemas.microsoft.com/office/powerpoint/2012/main" userId="S::celeste.gambino@ssaihq.com::4a325a60-f5b7-467c-bbc1-bb6c2917a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253"/>
    <a:srgbClr val="29888E"/>
    <a:srgbClr val="39B2B5"/>
    <a:srgbClr val="E60200"/>
    <a:srgbClr val="F8AA08"/>
    <a:srgbClr val="FEFF04"/>
    <a:srgbClr val="EFE1E0"/>
    <a:srgbClr val="071D59"/>
    <a:srgbClr val="205EA8"/>
    <a:srgbClr val="88C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B952E-C708-0581-F15E-95DDA4277CA2}" v="369" dt="2020-11-05T22:51:44.841"/>
    <p1510:client id="{5200C595-CC6F-1B5A-DA4C-0EB3066B0C6B}" v="13" dt="2020-11-06T00:03:48.519"/>
    <p1510:client id="{A737149A-D9FF-D84B-AC25-E2694D9A37B4}" v="4940" dt="2020-11-06T15:57:21.895"/>
    <p1510:client id="{BD28C301-EFA4-3535-1675-BD08FA1AA32C}" v="1" dt="2020-11-05T23:38:02.967"/>
    <p1510:client id="{F3F93158-0536-9C44-4EF9-55180A2EF022}" v="331" dt="2020-11-06T15:58:16.639"/>
    <p1510:client id="{F9087E72-26A7-4667-B9A8-3DF79BADC816}" v="648" dt="2020-11-06T15:05:24.454"/>
    <p1510:client id="{F9835656-03E9-0EE6-9AF9-797D7E989BDC}" v="546" dt="2020-11-05T23:39:44.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2"/>
    <p:restoredTop sz="69656" autoAdjust="0"/>
  </p:normalViewPr>
  <p:slideViewPr>
    <p:cSldViewPr snapToGrid="0" snapToObjects="1">
      <p:cViewPr varScale="1">
        <p:scale>
          <a:sx n="49" d="100"/>
          <a:sy n="49" d="100"/>
        </p:scale>
        <p:origin x="119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7EE7A-C399-46E1-9689-F6FE878EA90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186A14-F262-448E-822B-C6643711E717}">
      <dgm:prSet custT="1"/>
      <dgm:spPr/>
      <dgm:t>
        <a:bodyPr/>
        <a:lstStyle/>
        <a:p>
          <a:pPr>
            <a:lnSpc>
              <a:spcPct val="100000"/>
            </a:lnSpc>
          </a:pPr>
          <a:r>
            <a:rPr lang="en-US" sz="2400" b="1" dirty="0">
              <a:solidFill>
                <a:schemeClr val="accent2"/>
              </a:solidFill>
              <a:latin typeface="Century Gothic"/>
            </a:rPr>
            <a:t>Map</a:t>
          </a:r>
          <a:r>
            <a:rPr lang="en-US" sz="2400" dirty="0">
              <a:solidFill>
                <a:schemeClr val="tx1">
                  <a:lumMod val="75000"/>
                  <a:lumOff val="25000"/>
                </a:schemeClr>
              </a:solidFill>
              <a:latin typeface="Century Gothic"/>
            </a:rPr>
            <a:t> impervious surfaces and population density to show potential for watershed degradation</a:t>
          </a:r>
          <a:endParaRPr lang="en-US" sz="2400" dirty="0">
            <a:solidFill>
              <a:schemeClr val="tx1">
                <a:lumMod val="75000"/>
                <a:lumOff val="25000"/>
              </a:schemeClr>
            </a:solidFill>
          </a:endParaRPr>
        </a:p>
      </dgm:t>
    </dgm:pt>
    <dgm:pt modelId="{E1BA6E19-D9E4-4F0F-844C-9B4B12B005F7}" type="parTrans" cxnId="{7D8EC29B-1464-43DF-9008-F09FD935EC77}">
      <dgm:prSet/>
      <dgm:spPr/>
      <dgm:t>
        <a:bodyPr/>
        <a:lstStyle/>
        <a:p>
          <a:endParaRPr lang="en-US"/>
        </a:p>
      </dgm:t>
    </dgm:pt>
    <dgm:pt modelId="{6DC7B033-4AAD-4D5A-856D-18155E6E5A57}" type="sibTrans" cxnId="{7D8EC29B-1464-43DF-9008-F09FD935EC77}">
      <dgm:prSet/>
      <dgm:spPr/>
      <dgm:t>
        <a:bodyPr/>
        <a:lstStyle/>
        <a:p>
          <a:endParaRPr lang="en-US"/>
        </a:p>
      </dgm:t>
    </dgm:pt>
    <dgm:pt modelId="{5A0B0BB0-4353-452B-9977-CCB934B757FD}">
      <dgm:prSet custT="1"/>
      <dgm:spPr/>
      <dgm:t>
        <a:bodyPr/>
        <a:lstStyle/>
        <a:p>
          <a:pPr>
            <a:lnSpc>
              <a:spcPct val="100000"/>
            </a:lnSpc>
          </a:pPr>
          <a:r>
            <a:rPr lang="en-US" sz="2400" b="1" dirty="0">
              <a:solidFill>
                <a:srgbClr val="20B8BF"/>
              </a:solidFill>
              <a:latin typeface="Century Gothic"/>
            </a:rPr>
            <a:t>Assess</a:t>
          </a:r>
          <a:r>
            <a:rPr lang="en-US" sz="2400" dirty="0">
              <a:solidFill>
                <a:schemeClr val="tx1">
                  <a:lumMod val="75000"/>
                  <a:lumOff val="25000"/>
                </a:schemeClr>
              </a:solidFill>
              <a:latin typeface="Century Gothic"/>
            </a:rPr>
            <a:t> flood vulnerability and flood susceptibility across the watershed</a:t>
          </a:r>
        </a:p>
      </dgm:t>
    </dgm:pt>
    <dgm:pt modelId="{10D80203-6598-40E0-A7A3-72E45F6B0712}" type="parTrans" cxnId="{0CA5D57A-96E7-44F6-A494-E36F4ECFCCEB}">
      <dgm:prSet/>
      <dgm:spPr/>
      <dgm:t>
        <a:bodyPr/>
        <a:lstStyle/>
        <a:p>
          <a:endParaRPr lang="en-US"/>
        </a:p>
      </dgm:t>
    </dgm:pt>
    <dgm:pt modelId="{F86098AA-2B55-41D7-A0CC-6FB7BE072344}" type="sibTrans" cxnId="{0CA5D57A-96E7-44F6-A494-E36F4ECFCCEB}">
      <dgm:prSet/>
      <dgm:spPr/>
      <dgm:t>
        <a:bodyPr/>
        <a:lstStyle/>
        <a:p>
          <a:endParaRPr lang="en-US"/>
        </a:p>
      </dgm:t>
    </dgm:pt>
    <dgm:pt modelId="{134A2F11-6D22-4B8B-B336-0E5E417B2F88}">
      <dgm:prSet custT="1"/>
      <dgm:spPr/>
      <dgm:t>
        <a:bodyPr/>
        <a:lstStyle/>
        <a:p>
          <a:pPr>
            <a:lnSpc>
              <a:spcPct val="100000"/>
            </a:lnSpc>
          </a:pPr>
          <a:r>
            <a:rPr lang="en-US" sz="2400" b="1">
              <a:solidFill>
                <a:schemeClr val="accent4"/>
              </a:solidFill>
              <a:latin typeface="Century Gothic"/>
            </a:rPr>
            <a:t>Create</a:t>
          </a:r>
          <a:r>
            <a:rPr lang="en-US" sz="2400">
              <a:solidFill>
                <a:schemeClr val="tx1">
                  <a:lumMod val="75000"/>
                  <a:lumOff val="25000"/>
                </a:schemeClr>
              </a:solidFill>
              <a:latin typeface="Century Gothic"/>
            </a:rPr>
            <a:t> an ArcGIS StoryMap for scientific communication and outreach</a:t>
          </a:r>
        </a:p>
      </dgm:t>
    </dgm:pt>
    <dgm:pt modelId="{3DF53160-080B-444F-9443-01003F1B0AFF}" type="parTrans" cxnId="{F2CD988D-3134-4C9D-93D0-23F6C20FBF83}">
      <dgm:prSet/>
      <dgm:spPr/>
      <dgm:t>
        <a:bodyPr/>
        <a:lstStyle/>
        <a:p>
          <a:endParaRPr lang="en-US"/>
        </a:p>
      </dgm:t>
    </dgm:pt>
    <dgm:pt modelId="{5CE2F463-E997-4335-8322-D3E0912B72CE}" type="sibTrans" cxnId="{F2CD988D-3134-4C9D-93D0-23F6C20FBF83}">
      <dgm:prSet/>
      <dgm:spPr/>
      <dgm:t>
        <a:bodyPr/>
        <a:lstStyle/>
        <a:p>
          <a:endParaRPr lang="en-US"/>
        </a:p>
      </dgm:t>
    </dgm:pt>
    <dgm:pt modelId="{DEA69B40-981F-42EE-AD20-57BF135E3F38}" type="pres">
      <dgm:prSet presAssocID="{3F27EE7A-C399-46E1-9689-F6FE878EA905}" presName="root" presStyleCnt="0">
        <dgm:presLayoutVars>
          <dgm:dir/>
          <dgm:resizeHandles val="exact"/>
        </dgm:presLayoutVars>
      </dgm:prSet>
      <dgm:spPr/>
      <dgm:t>
        <a:bodyPr/>
        <a:lstStyle/>
        <a:p>
          <a:endParaRPr lang="en-US"/>
        </a:p>
      </dgm:t>
    </dgm:pt>
    <dgm:pt modelId="{C6C2C0E3-D620-4836-95CB-F6BDEB039855}" type="pres">
      <dgm:prSet presAssocID="{1C186A14-F262-448E-822B-C6643711E717}" presName="compNode" presStyleCnt="0"/>
      <dgm:spPr/>
    </dgm:pt>
    <dgm:pt modelId="{BFF5F556-67F6-430B-A447-DC22CDD91441}" type="pres">
      <dgm:prSet presAssocID="{1C186A14-F262-448E-822B-C6643711E717}" presName="bgRect" presStyleLbl="bgShp" presStyleIdx="0" presStyleCnt="3"/>
      <dgm:spPr/>
    </dgm:pt>
    <dgm:pt modelId="{12B5556F-96F3-4BBC-8AC4-F4F8B28A9FFA}" type="pres">
      <dgm:prSet presAssocID="{1C186A14-F262-448E-822B-C6643711E717}" presName="iconRect" presStyleLbl="node1" presStyleIdx="0" presStyleCnt="3" custScaleX="143224" custScaleY="143224"/>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a:noFill/>
        </a:ln>
      </dgm:spPr>
      <dgm:extLst>
        <a:ext uri="{E40237B7-FDA0-4F09-8148-C483321AD2D9}">
          <dgm14:cNvPr xmlns:dgm14="http://schemas.microsoft.com/office/drawing/2010/diagram" id="0" name="" descr="Map with pin"/>
        </a:ext>
      </dgm:extLst>
    </dgm:pt>
    <dgm:pt modelId="{DC5BD651-77AD-4994-9843-DA4A2526C010}" type="pres">
      <dgm:prSet presAssocID="{1C186A14-F262-448E-822B-C6643711E717}" presName="spaceRect" presStyleCnt="0"/>
      <dgm:spPr/>
    </dgm:pt>
    <dgm:pt modelId="{858D3A2E-1B7F-4C2F-B978-F5267ED2DD24}" type="pres">
      <dgm:prSet presAssocID="{1C186A14-F262-448E-822B-C6643711E717}" presName="parTx" presStyleLbl="revTx" presStyleIdx="0" presStyleCnt="3">
        <dgm:presLayoutVars>
          <dgm:chMax val="0"/>
          <dgm:chPref val="0"/>
        </dgm:presLayoutVars>
      </dgm:prSet>
      <dgm:spPr/>
      <dgm:t>
        <a:bodyPr/>
        <a:lstStyle/>
        <a:p>
          <a:endParaRPr lang="en-US"/>
        </a:p>
      </dgm:t>
    </dgm:pt>
    <dgm:pt modelId="{1562D2FF-21E8-42BB-8F9B-E9BC930B0271}" type="pres">
      <dgm:prSet presAssocID="{6DC7B033-4AAD-4D5A-856D-18155E6E5A57}" presName="sibTrans" presStyleCnt="0"/>
      <dgm:spPr/>
    </dgm:pt>
    <dgm:pt modelId="{09D72466-FBDD-4D16-B12F-9C7AD0C6EC0D}" type="pres">
      <dgm:prSet presAssocID="{5A0B0BB0-4353-452B-9977-CCB934B757FD}" presName="compNode" presStyleCnt="0"/>
      <dgm:spPr/>
    </dgm:pt>
    <dgm:pt modelId="{6F00371F-9557-4F6B-AA3B-B90F68B5019A}" type="pres">
      <dgm:prSet presAssocID="{5A0B0BB0-4353-452B-9977-CCB934B757FD}" presName="bgRect" presStyleLbl="bgShp" presStyleIdx="1" presStyleCnt="3"/>
      <dgm:spPr/>
    </dgm:pt>
    <dgm:pt modelId="{F26890EC-0BBF-4CDA-A9F3-D034607E9A06}" type="pres">
      <dgm:prSet presAssocID="{5A0B0BB0-4353-452B-9977-CCB934B757FD}" presName="iconRect" presStyleLbl="node1" presStyleIdx="1" presStyleCnt="3" custScaleX="157552" custScaleY="157552"/>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Rain"/>
        </a:ext>
      </dgm:extLst>
    </dgm:pt>
    <dgm:pt modelId="{013FCBE3-0E05-4B2D-9B39-AF996DC2C178}" type="pres">
      <dgm:prSet presAssocID="{5A0B0BB0-4353-452B-9977-CCB934B757FD}" presName="spaceRect" presStyleCnt="0"/>
      <dgm:spPr/>
    </dgm:pt>
    <dgm:pt modelId="{740F7CB5-C132-43B8-9397-BFBBF96B6EFD}" type="pres">
      <dgm:prSet presAssocID="{5A0B0BB0-4353-452B-9977-CCB934B757FD}" presName="parTx" presStyleLbl="revTx" presStyleIdx="1" presStyleCnt="3">
        <dgm:presLayoutVars>
          <dgm:chMax val="0"/>
          <dgm:chPref val="0"/>
        </dgm:presLayoutVars>
      </dgm:prSet>
      <dgm:spPr/>
      <dgm:t>
        <a:bodyPr/>
        <a:lstStyle/>
        <a:p>
          <a:endParaRPr lang="en-US"/>
        </a:p>
      </dgm:t>
    </dgm:pt>
    <dgm:pt modelId="{57ABDE15-B7AC-46C6-AE92-B174F346E4F5}" type="pres">
      <dgm:prSet presAssocID="{F86098AA-2B55-41D7-A0CC-6FB7BE072344}" presName="sibTrans" presStyleCnt="0"/>
      <dgm:spPr/>
    </dgm:pt>
    <dgm:pt modelId="{E51EB3F4-BE89-4CF0-AAE3-2BAFE0404ED9}" type="pres">
      <dgm:prSet presAssocID="{134A2F11-6D22-4B8B-B336-0E5E417B2F88}" presName="compNode" presStyleCnt="0"/>
      <dgm:spPr/>
    </dgm:pt>
    <dgm:pt modelId="{E807199C-622E-43F7-94C9-B36A6B964A29}" type="pres">
      <dgm:prSet presAssocID="{134A2F11-6D22-4B8B-B336-0E5E417B2F88}" presName="bgRect" presStyleLbl="bgShp" presStyleIdx="2" presStyleCnt="3"/>
      <dgm:spPr/>
    </dgm:pt>
    <dgm:pt modelId="{CEF3C4F8-4F35-4868-AD53-A1A3231D27AB}" type="pres">
      <dgm:prSet presAssocID="{134A2F11-6D22-4B8B-B336-0E5E417B2F88}" presName="iconRect" presStyleLbl="node1" presStyleIdx="2" presStyleCnt="3" custScaleX="131757" custScaleY="13175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Teacher"/>
        </a:ext>
      </dgm:extLst>
    </dgm:pt>
    <dgm:pt modelId="{EB5AF058-1CE8-418C-8E34-C1EF772AE001}" type="pres">
      <dgm:prSet presAssocID="{134A2F11-6D22-4B8B-B336-0E5E417B2F88}" presName="spaceRect" presStyleCnt="0"/>
      <dgm:spPr/>
    </dgm:pt>
    <dgm:pt modelId="{75B798C2-FFF5-4EEF-95E8-AAE7C7C10F7C}" type="pres">
      <dgm:prSet presAssocID="{134A2F11-6D22-4B8B-B336-0E5E417B2F88}" presName="parTx" presStyleLbl="revTx" presStyleIdx="2" presStyleCnt="3">
        <dgm:presLayoutVars>
          <dgm:chMax val="0"/>
          <dgm:chPref val="0"/>
        </dgm:presLayoutVars>
      </dgm:prSet>
      <dgm:spPr/>
      <dgm:t>
        <a:bodyPr/>
        <a:lstStyle/>
        <a:p>
          <a:endParaRPr lang="en-US"/>
        </a:p>
      </dgm:t>
    </dgm:pt>
  </dgm:ptLst>
  <dgm:cxnLst>
    <dgm:cxn modelId="{0CA5D57A-96E7-44F6-A494-E36F4ECFCCEB}" srcId="{3F27EE7A-C399-46E1-9689-F6FE878EA905}" destId="{5A0B0BB0-4353-452B-9977-CCB934B757FD}" srcOrd="1" destOrd="0" parTransId="{10D80203-6598-40E0-A7A3-72E45F6B0712}" sibTransId="{F86098AA-2B55-41D7-A0CC-6FB7BE072344}"/>
    <dgm:cxn modelId="{EB81F07E-25A6-4D99-AD2D-99B42DF31E56}" type="presOf" srcId="{3F27EE7A-C399-46E1-9689-F6FE878EA905}" destId="{DEA69B40-981F-42EE-AD20-57BF135E3F38}" srcOrd="0" destOrd="0" presId="urn:microsoft.com/office/officeart/2018/2/layout/IconVerticalSolidList"/>
    <dgm:cxn modelId="{3337A25B-FB0D-47F6-BE72-E7AB494DF592}" type="presOf" srcId="{134A2F11-6D22-4B8B-B336-0E5E417B2F88}" destId="{75B798C2-FFF5-4EEF-95E8-AAE7C7C10F7C}" srcOrd="0" destOrd="0" presId="urn:microsoft.com/office/officeart/2018/2/layout/IconVerticalSolidList"/>
    <dgm:cxn modelId="{F2CD988D-3134-4C9D-93D0-23F6C20FBF83}" srcId="{3F27EE7A-C399-46E1-9689-F6FE878EA905}" destId="{134A2F11-6D22-4B8B-B336-0E5E417B2F88}" srcOrd="2" destOrd="0" parTransId="{3DF53160-080B-444F-9443-01003F1B0AFF}" sibTransId="{5CE2F463-E997-4335-8322-D3E0912B72CE}"/>
    <dgm:cxn modelId="{71495615-B523-4223-9E18-7FA9E4A9AB6F}" type="presOf" srcId="{5A0B0BB0-4353-452B-9977-CCB934B757FD}" destId="{740F7CB5-C132-43B8-9397-BFBBF96B6EFD}" srcOrd="0" destOrd="0" presId="urn:microsoft.com/office/officeart/2018/2/layout/IconVerticalSolidList"/>
    <dgm:cxn modelId="{7D8EC29B-1464-43DF-9008-F09FD935EC77}" srcId="{3F27EE7A-C399-46E1-9689-F6FE878EA905}" destId="{1C186A14-F262-448E-822B-C6643711E717}" srcOrd="0" destOrd="0" parTransId="{E1BA6E19-D9E4-4F0F-844C-9B4B12B005F7}" sibTransId="{6DC7B033-4AAD-4D5A-856D-18155E6E5A57}"/>
    <dgm:cxn modelId="{A1457F8E-AA10-4A4F-ABF6-9F5A698CE8A0}" type="presOf" srcId="{1C186A14-F262-448E-822B-C6643711E717}" destId="{858D3A2E-1B7F-4C2F-B978-F5267ED2DD24}" srcOrd="0" destOrd="0" presId="urn:microsoft.com/office/officeart/2018/2/layout/IconVerticalSolidList"/>
    <dgm:cxn modelId="{85A70ECB-8115-4477-A019-87DD4824BAEF}" type="presParOf" srcId="{DEA69B40-981F-42EE-AD20-57BF135E3F38}" destId="{C6C2C0E3-D620-4836-95CB-F6BDEB039855}" srcOrd="0" destOrd="0" presId="urn:microsoft.com/office/officeart/2018/2/layout/IconVerticalSolidList"/>
    <dgm:cxn modelId="{E930DF32-1AAB-4770-9C20-9C5726D4F625}" type="presParOf" srcId="{C6C2C0E3-D620-4836-95CB-F6BDEB039855}" destId="{BFF5F556-67F6-430B-A447-DC22CDD91441}" srcOrd="0" destOrd="0" presId="urn:microsoft.com/office/officeart/2018/2/layout/IconVerticalSolidList"/>
    <dgm:cxn modelId="{7F1C924D-8BEB-4D89-B9B8-BA72AFA882D6}" type="presParOf" srcId="{C6C2C0E3-D620-4836-95CB-F6BDEB039855}" destId="{12B5556F-96F3-4BBC-8AC4-F4F8B28A9FFA}" srcOrd="1" destOrd="0" presId="urn:microsoft.com/office/officeart/2018/2/layout/IconVerticalSolidList"/>
    <dgm:cxn modelId="{B6E89818-1763-4E82-B80C-49DA729F19A9}" type="presParOf" srcId="{C6C2C0E3-D620-4836-95CB-F6BDEB039855}" destId="{DC5BD651-77AD-4994-9843-DA4A2526C010}" srcOrd="2" destOrd="0" presId="urn:microsoft.com/office/officeart/2018/2/layout/IconVerticalSolidList"/>
    <dgm:cxn modelId="{457FB77E-AF7C-4F2A-9526-F58780E41E4A}" type="presParOf" srcId="{C6C2C0E3-D620-4836-95CB-F6BDEB039855}" destId="{858D3A2E-1B7F-4C2F-B978-F5267ED2DD24}" srcOrd="3" destOrd="0" presId="urn:microsoft.com/office/officeart/2018/2/layout/IconVerticalSolidList"/>
    <dgm:cxn modelId="{22A76D28-C23B-4818-8D6B-DC0D6CC0C66E}" type="presParOf" srcId="{DEA69B40-981F-42EE-AD20-57BF135E3F38}" destId="{1562D2FF-21E8-42BB-8F9B-E9BC930B0271}" srcOrd="1" destOrd="0" presId="urn:microsoft.com/office/officeart/2018/2/layout/IconVerticalSolidList"/>
    <dgm:cxn modelId="{8CF3FA1E-A676-4F32-B8E4-C7CF27A854BC}" type="presParOf" srcId="{DEA69B40-981F-42EE-AD20-57BF135E3F38}" destId="{09D72466-FBDD-4D16-B12F-9C7AD0C6EC0D}" srcOrd="2" destOrd="0" presId="urn:microsoft.com/office/officeart/2018/2/layout/IconVerticalSolidList"/>
    <dgm:cxn modelId="{F88C8B56-4384-4774-BCAC-937694810ACD}" type="presParOf" srcId="{09D72466-FBDD-4D16-B12F-9C7AD0C6EC0D}" destId="{6F00371F-9557-4F6B-AA3B-B90F68B5019A}" srcOrd="0" destOrd="0" presId="urn:microsoft.com/office/officeart/2018/2/layout/IconVerticalSolidList"/>
    <dgm:cxn modelId="{3D7AD4F5-1C01-4235-887D-D119C3E0A160}" type="presParOf" srcId="{09D72466-FBDD-4D16-B12F-9C7AD0C6EC0D}" destId="{F26890EC-0BBF-4CDA-A9F3-D034607E9A06}" srcOrd="1" destOrd="0" presId="urn:microsoft.com/office/officeart/2018/2/layout/IconVerticalSolidList"/>
    <dgm:cxn modelId="{0185921B-30CB-450C-BD66-3CCF49926C43}" type="presParOf" srcId="{09D72466-FBDD-4D16-B12F-9C7AD0C6EC0D}" destId="{013FCBE3-0E05-4B2D-9B39-AF996DC2C178}" srcOrd="2" destOrd="0" presId="urn:microsoft.com/office/officeart/2018/2/layout/IconVerticalSolidList"/>
    <dgm:cxn modelId="{F820CB1B-34B7-4536-9504-BBBAC18E5CEA}" type="presParOf" srcId="{09D72466-FBDD-4D16-B12F-9C7AD0C6EC0D}" destId="{740F7CB5-C132-43B8-9397-BFBBF96B6EFD}" srcOrd="3" destOrd="0" presId="urn:microsoft.com/office/officeart/2018/2/layout/IconVerticalSolidList"/>
    <dgm:cxn modelId="{1290B0A6-EA49-4EEE-85C7-DD40DE51C8B6}" type="presParOf" srcId="{DEA69B40-981F-42EE-AD20-57BF135E3F38}" destId="{57ABDE15-B7AC-46C6-AE92-B174F346E4F5}" srcOrd="3" destOrd="0" presId="urn:microsoft.com/office/officeart/2018/2/layout/IconVerticalSolidList"/>
    <dgm:cxn modelId="{B43CEA5A-05D7-41A2-9524-731CE9E23051}" type="presParOf" srcId="{DEA69B40-981F-42EE-AD20-57BF135E3F38}" destId="{E51EB3F4-BE89-4CF0-AAE3-2BAFE0404ED9}" srcOrd="4" destOrd="0" presId="urn:microsoft.com/office/officeart/2018/2/layout/IconVerticalSolidList"/>
    <dgm:cxn modelId="{DD0D9EF8-4127-4A19-827B-B67DA51C3573}" type="presParOf" srcId="{E51EB3F4-BE89-4CF0-AAE3-2BAFE0404ED9}" destId="{E807199C-622E-43F7-94C9-B36A6B964A29}" srcOrd="0" destOrd="0" presId="urn:microsoft.com/office/officeart/2018/2/layout/IconVerticalSolidList"/>
    <dgm:cxn modelId="{048FFE58-3946-483D-B65B-CC555C3855A3}" type="presParOf" srcId="{E51EB3F4-BE89-4CF0-AAE3-2BAFE0404ED9}" destId="{CEF3C4F8-4F35-4868-AD53-A1A3231D27AB}" srcOrd="1" destOrd="0" presId="urn:microsoft.com/office/officeart/2018/2/layout/IconVerticalSolidList"/>
    <dgm:cxn modelId="{DBC084BB-E620-425E-A139-A875C1EE8E47}" type="presParOf" srcId="{E51EB3F4-BE89-4CF0-AAE3-2BAFE0404ED9}" destId="{EB5AF058-1CE8-418C-8E34-C1EF772AE001}" srcOrd="2" destOrd="0" presId="urn:microsoft.com/office/officeart/2018/2/layout/IconVerticalSolidList"/>
    <dgm:cxn modelId="{44DA8EA7-84C5-4CC7-B280-E776B006CEA8}" type="presParOf" srcId="{E51EB3F4-BE89-4CF0-AAE3-2BAFE0404ED9}" destId="{75B798C2-FFF5-4EEF-95E8-AAE7C7C10F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C68ACD-66C4-4517-84C8-7AD447EF32D1}" type="doc">
      <dgm:prSet loTypeId="urn:microsoft.com/office/officeart/2009/3/layout/DescendingProcess" loCatId="process" qsTypeId="urn:microsoft.com/office/officeart/2005/8/quickstyle/simple5" qsCatId="simple" csTypeId="urn:microsoft.com/office/officeart/2005/8/colors/colorful4" csCatId="colorful" phldr="1"/>
      <dgm:spPr/>
    </dgm:pt>
    <dgm:pt modelId="{682ECD1E-0507-4E70-8F3F-58A066F1A636}">
      <dgm:prSet phldrT="[Text]" phldr="0" custT="1"/>
      <dgm:spPr>
        <a:solidFill>
          <a:schemeClr val="bg1"/>
        </a:solidFill>
      </dgm:spPr>
      <dgm:t>
        <a:bodyPr/>
        <a:lstStyle/>
        <a:p>
          <a:pPr algn="ctr" rtl="0"/>
          <a:r>
            <a:rPr lang="en-US" sz="2000">
              <a:solidFill>
                <a:schemeClr val="tx1">
                  <a:lumMod val="75000"/>
                  <a:lumOff val="25000"/>
                </a:schemeClr>
              </a:solidFill>
              <a:latin typeface="Century Gothic" panose="020B0502020202020204" pitchFamily="34" charset="0"/>
            </a:rPr>
            <a:t>High impervious surface </a:t>
          </a:r>
          <a:r>
            <a:rPr lang="en-US" sz="2000" b="0" i="0" u="none" strike="noStrike" cap="none" baseline="0" noProof="0">
              <a:solidFill>
                <a:schemeClr val="tx1">
                  <a:lumMod val="75000"/>
                  <a:lumOff val="25000"/>
                </a:schemeClr>
              </a:solidFill>
              <a:latin typeface="Century Gothic" panose="020B0502020202020204" pitchFamily="34" charset="0"/>
              <a:cs typeface="Calibri Light"/>
            </a:rPr>
            <a:t>fraction</a:t>
          </a:r>
        </a:p>
      </dgm:t>
    </dgm:pt>
    <dgm:pt modelId="{C971CD69-187C-499B-AB7A-EA772F80D8D6}" type="parTrans" cxnId="{5B225D7B-CF38-49A4-8063-F561DA560C36}">
      <dgm:prSet/>
      <dgm:spPr/>
      <dgm:t>
        <a:bodyPr/>
        <a:lstStyle/>
        <a:p>
          <a:endParaRPr lang="en-US"/>
        </a:p>
      </dgm:t>
    </dgm:pt>
    <dgm:pt modelId="{2D23FE5F-B78F-4BB6-9753-A4DF08E718B6}" type="sibTrans" cxnId="{5B225D7B-CF38-49A4-8063-F561DA560C36}">
      <dgm:prSet/>
      <dgm:spPr/>
      <dgm:t>
        <a:bodyPr/>
        <a:lstStyle/>
        <a:p>
          <a:endParaRPr lang="en-US"/>
        </a:p>
      </dgm:t>
    </dgm:pt>
    <dgm:pt modelId="{350F6CBE-5048-4EEB-B6BE-D8DA0BDA0C82}">
      <dgm:prSet phldrT="[Text]" phldr="0" custT="1"/>
      <dgm:spPr/>
      <dgm:t>
        <a:bodyPr/>
        <a:lstStyle/>
        <a:p>
          <a:pPr algn="ctr" rtl="0"/>
          <a:r>
            <a:rPr lang="en-US" sz="2000">
              <a:solidFill>
                <a:schemeClr val="tx1">
                  <a:lumMod val="75000"/>
                  <a:lumOff val="25000"/>
                </a:schemeClr>
              </a:solidFill>
              <a:latin typeface="Century Gothic" panose="020B0502020202020204" pitchFamily="34" charset="0"/>
            </a:rPr>
            <a:t>Increased potential for surface runoff</a:t>
          </a:r>
        </a:p>
      </dgm:t>
    </dgm:pt>
    <dgm:pt modelId="{5B8E567C-59DC-4D19-8400-2AADF2D1B5CE}" type="parTrans" cxnId="{E90586B7-59B1-46E4-8798-9F22470C45EB}">
      <dgm:prSet/>
      <dgm:spPr/>
      <dgm:t>
        <a:bodyPr/>
        <a:lstStyle/>
        <a:p>
          <a:endParaRPr lang="en-US"/>
        </a:p>
      </dgm:t>
    </dgm:pt>
    <dgm:pt modelId="{749E7B9E-35AE-47E7-B356-788F167E25EB}" type="sibTrans" cxnId="{E90586B7-59B1-46E4-8798-9F22470C45EB}">
      <dgm:prSet/>
      <dgm:spPr>
        <a:noFill/>
      </dgm:spPr>
      <dgm:t>
        <a:bodyPr/>
        <a:lstStyle/>
        <a:p>
          <a:endParaRPr lang="en-US" sz="1800"/>
        </a:p>
      </dgm:t>
    </dgm:pt>
    <dgm:pt modelId="{302F8F78-64D4-4F19-89B5-14093E2E8147}">
      <dgm:prSet phldrT="[Text]" phldr="0" custT="1"/>
      <dgm:spPr/>
      <dgm:t>
        <a:bodyPr/>
        <a:lstStyle/>
        <a:p>
          <a:pPr algn="ctr" rtl="0"/>
          <a:r>
            <a:rPr lang="en-US" sz="2000">
              <a:solidFill>
                <a:schemeClr val="tx1">
                  <a:lumMod val="75000"/>
                  <a:lumOff val="25000"/>
                </a:schemeClr>
              </a:solidFill>
              <a:latin typeface="Century Gothic" panose="020B0502020202020204" pitchFamily="34" charset="0"/>
            </a:rPr>
            <a:t>Flooding can occur</a:t>
          </a:r>
        </a:p>
      </dgm:t>
    </dgm:pt>
    <dgm:pt modelId="{26C30E4A-2082-43D9-A49E-4A7217DB0039}" type="parTrans" cxnId="{8F8EBB50-5552-4FBA-8160-D9E6B3D4110C}">
      <dgm:prSet/>
      <dgm:spPr/>
      <dgm:t>
        <a:bodyPr/>
        <a:lstStyle/>
        <a:p>
          <a:endParaRPr lang="en-US"/>
        </a:p>
      </dgm:t>
    </dgm:pt>
    <dgm:pt modelId="{8EBD9D1B-484C-4014-AEB4-AB182708EA7A}" type="sibTrans" cxnId="{8F8EBB50-5552-4FBA-8160-D9E6B3D4110C}">
      <dgm:prSet/>
      <dgm:spPr/>
      <dgm:t>
        <a:bodyPr/>
        <a:lstStyle/>
        <a:p>
          <a:endParaRPr lang="en-US"/>
        </a:p>
      </dgm:t>
    </dgm:pt>
    <dgm:pt modelId="{02BC20E9-3CAA-4C4E-BB07-9D237608D5F9}" type="pres">
      <dgm:prSet presAssocID="{47C68ACD-66C4-4517-84C8-7AD447EF32D1}" presName="Name0" presStyleCnt="0">
        <dgm:presLayoutVars>
          <dgm:chMax val="7"/>
          <dgm:chPref val="5"/>
        </dgm:presLayoutVars>
      </dgm:prSet>
      <dgm:spPr/>
    </dgm:pt>
    <dgm:pt modelId="{F1176ADC-DC4B-1140-888C-1FD797FD1436}" type="pres">
      <dgm:prSet presAssocID="{47C68ACD-66C4-4517-84C8-7AD447EF32D1}" presName="arrowNode" presStyleLbl="node1" presStyleIdx="0" presStyleCnt="1"/>
      <dgm:spPr>
        <a:gradFill flip="none" rotWithShape="0">
          <a:gsLst>
            <a:gs pos="0">
              <a:srgbClr val="D76BFF"/>
            </a:gs>
            <a:gs pos="50000">
              <a:srgbClr val="693C7F"/>
            </a:gs>
            <a:gs pos="100000">
              <a:schemeClr val="tx1"/>
            </a:gs>
          </a:gsLst>
          <a:lin ang="5400000" scaled="0"/>
          <a:tileRect/>
        </a:gradFill>
      </dgm:spPr>
    </dgm:pt>
    <dgm:pt modelId="{CE227F19-8763-A342-8E54-E762C84ADA90}" type="pres">
      <dgm:prSet presAssocID="{682ECD1E-0507-4E70-8F3F-58A066F1A636}" presName="txNode1" presStyleLbl="revTx" presStyleIdx="0" presStyleCnt="3" custScaleX="116501">
        <dgm:presLayoutVars>
          <dgm:bulletEnabled val="1"/>
        </dgm:presLayoutVars>
      </dgm:prSet>
      <dgm:spPr/>
      <dgm:t>
        <a:bodyPr/>
        <a:lstStyle/>
        <a:p>
          <a:endParaRPr lang="en-US"/>
        </a:p>
      </dgm:t>
    </dgm:pt>
    <dgm:pt modelId="{232D36C3-20FF-5B43-BF19-9C373804FABD}" type="pres">
      <dgm:prSet presAssocID="{350F6CBE-5048-4EEB-B6BE-D8DA0BDA0C82}" presName="txNode2" presStyleLbl="revTx" presStyleIdx="1" presStyleCnt="3" custScaleX="121588" custLinFactNeighborX="-6423" custLinFactNeighborY="-55443">
        <dgm:presLayoutVars>
          <dgm:bulletEnabled val="1"/>
        </dgm:presLayoutVars>
      </dgm:prSet>
      <dgm:spPr/>
      <dgm:t>
        <a:bodyPr/>
        <a:lstStyle/>
        <a:p>
          <a:endParaRPr lang="en-US"/>
        </a:p>
      </dgm:t>
    </dgm:pt>
    <dgm:pt modelId="{7295A327-F1AA-6548-8E69-88937C862A9D}" type="pres">
      <dgm:prSet presAssocID="{749E7B9E-35AE-47E7-B356-788F167E25EB}" presName="dotNode2" presStyleCnt="0"/>
      <dgm:spPr/>
    </dgm:pt>
    <dgm:pt modelId="{10E280AD-BA1A-544F-AD30-A87E5E027DDF}" type="pres">
      <dgm:prSet presAssocID="{749E7B9E-35AE-47E7-B356-788F167E25EB}" presName="dotRepeatNode" presStyleLbl="fgShp" presStyleIdx="0" presStyleCnt="1" custFlipVert="1" custFlipHor="1" custScaleX="2000000" custScaleY="1780604" custLinFactX="-600000" custLinFactY="1820142" custLinFactNeighborX="-694366" custLinFactNeighborY="1900000"/>
      <dgm:spPr/>
      <dgm:t>
        <a:bodyPr/>
        <a:lstStyle/>
        <a:p>
          <a:endParaRPr lang="en-US"/>
        </a:p>
      </dgm:t>
    </dgm:pt>
    <dgm:pt modelId="{A1CF647E-4186-4942-81FE-3DBF402FE67E}" type="pres">
      <dgm:prSet presAssocID="{302F8F78-64D4-4F19-89B5-14093E2E8147}" presName="txNode3" presStyleLbl="revTx" presStyleIdx="2" presStyleCnt="3" custScaleX="116665" custScaleY="51305" custLinFactNeighborX="-4739" custLinFactNeighborY="1726">
        <dgm:presLayoutVars>
          <dgm:bulletEnabled val="1"/>
        </dgm:presLayoutVars>
      </dgm:prSet>
      <dgm:spPr/>
      <dgm:t>
        <a:bodyPr/>
        <a:lstStyle/>
        <a:p>
          <a:endParaRPr lang="en-US"/>
        </a:p>
      </dgm:t>
    </dgm:pt>
  </dgm:ptLst>
  <dgm:cxnLst>
    <dgm:cxn modelId="{6C8BBC77-B29A-174B-8186-87357A19805D}" type="presOf" srcId="{350F6CBE-5048-4EEB-B6BE-D8DA0BDA0C82}" destId="{232D36C3-20FF-5B43-BF19-9C373804FABD}" srcOrd="0" destOrd="0" presId="urn:microsoft.com/office/officeart/2009/3/layout/DescendingProcess"/>
    <dgm:cxn modelId="{E90586B7-59B1-46E4-8798-9F22470C45EB}" srcId="{47C68ACD-66C4-4517-84C8-7AD447EF32D1}" destId="{350F6CBE-5048-4EEB-B6BE-D8DA0BDA0C82}" srcOrd="1" destOrd="0" parTransId="{5B8E567C-59DC-4D19-8400-2AADF2D1B5CE}" sibTransId="{749E7B9E-35AE-47E7-B356-788F167E25EB}"/>
    <dgm:cxn modelId="{5B225D7B-CF38-49A4-8063-F561DA560C36}" srcId="{47C68ACD-66C4-4517-84C8-7AD447EF32D1}" destId="{682ECD1E-0507-4E70-8F3F-58A066F1A636}" srcOrd="0" destOrd="0" parTransId="{C971CD69-187C-499B-AB7A-EA772F80D8D6}" sibTransId="{2D23FE5F-B78F-4BB6-9753-A4DF08E718B6}"/>
    <dgm:cxn modelId="{8777282D-5CE3-FC48-A0EC-993696B77972}" type="presOf" srcId="{682ECD1E-0507-4E70-8F3F-58A066F1A636}" destId="{CE227F19-8763-A342-8E54-E762C84ADA90}" srcOrd="0" destOrd="0" presId="urn:microsoft.com/office/officeart/2009/3/layout/DescendingProcess"/>
    <dgm:cxn modelId="{B23F44EA-582B-0E4E-9A17-457872F82A2D}" type="presOf" srcId="{47C68ACD-66C4-4517-84C8-7AD447EF32D1}" destId="{02BC20E9-3CAA-4C4E-BB07-9D237608D5F9}" srcOrd="0" destOrd="0" presId="urn:microsoft.com/office/officeart/2009/3/layout/DescendingProcess"/>
    <dgm:cxn modelId="{8F8EBB50-5552-4FBA-8160-D9E6B3D4110C}" srcId="{47C68ACD-66C4-4517-84C8-7AD447EF32D1}" destId="{302F8F78-64D4-4F19-89B5-14093E2E8147}" srcOrd="2" destOrd="0" parTransId="{26C30E4A-2082-43D9-A49E-4A7217DB0039}" sibTransId="{8EBD9D1B-484C-4014-AEB4-AB182708EA7A}"/>
    <dgm:cxn modelId="{8A8A3104-1BE4-9A49-9E90-E4FC6DE6A3E5}" type="presOf" srcId="{749E7B9E-35AE-47E7-B356-788F167E25EB}" destId="{10E280AD-BA1A-544F-AD30-A87E5E027DDF}" srcOrd="0" destOrd="0" presId="urn:microsoft.com/office/officeart/2009/3/layout/DescendingProcess"/>
    <dgm:cxn modelId="{85B9BED8-2588-4D48-92A3-DD64497DA91B}" type="presOf" srcId="{302F8F78-64D4-4F19-89B5-14093E2E8147}" destId="{A1CF647E-4186-4942-81FE-3DBF402FE67E}" srcOrd="0" destOrd="0" presId="urn:microsoft.com/office/officeart/2009/3/layout/DescendingProcess"/>
    <dgm:cxn modelId="{3DC3A9C7-C2DB-9A4E-BC00-D4CA4DF013E9}" type="presParOf" srcId="{02BC20E9-3CAA-4C4E-BB07-9D237608D5F9}" destId="{F1176ADC-DC4B-1140-888C-1FD797FD1436}" srcOrd="0" destOrd="0" presId="urn:microsoft.com/office/officeart/2009/3/layout/DescendingProcess"/>
    <dgm:cxn modelId="{635F74DD-1014-D54D-A020-85835E06658B}" type="presParOf" srcId="{02BC20E9-3CAA-4C4E-BB07-9D237608D5F9}" destId="{CE227F19-8763-A342-8E54-E762C84ADA90}" srcOrd="1" destOrd="0" presId="urn:microsoft.com/office/officeart/2009/3/layout/DescendingProcess"/>
    <dgm:cxn modelId="{9676F1B8-D5E1-8B4B-8FF0-8BC674D0FD49}" type="presParOf" srcId="{02BC20E9-3CAA-4C4E-BB07-9D237608D5F9}" destId="{232D36C3-20FF-5B43-BF19-9C373804FABD}" srcOrd="2" destOrd="0" presId="urn:microsoft.com/office/officeart/2009/3/layout/DescendingProcess"/>
    <dgm:cxn modelId="{01E34BB8-DB24-8049-94DB-16AF4E1EEC46}" type="presParOf" srcId="{02BC20E9-3CAA-4C4E-BB07-9D237608D5F9}" destId="{7295A327-F1AA-6548-8E69-88937C862A9D}" srcOrd="3" destOrd="0" presId="urn:microsoft.com/office/officeart/2009/3/layout/DescendingProcess"/>
    <dgm:cxn modelId="{1FBADA50-09AF-4D4F-84C1-F0B53E47175A}" type="presParOf" srcId="{7295A327-F1AA-6548-8E69-88937C862A9D}" destId="{10E280AD-BA1A-544F-AD30-A87E5E027DDF}" srcOrd="0" destOrd="0" presId="urn:microsoft.com/office/officeart/2009/3/layout/DescendingProcess"/>
    <dgm:cxn modelId="{32809A5E-8B2F-C740-A53C-333D07E9BEA6}" type="presParOf" srcId="{02BC20E9-3CAA-4C4E-BB07-9D237608D5F9}" destId="{A1CF647E-4186-4942-81FE-3DBF402FE67E}" srcOrd="4"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6B87BE-ED96-4571-A5ED-A9BA7D8D79FC}"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234F93B2-0ABD-46A2-B778-CF5DF98ACB9C}">
      <dgm:prSet/>
      <dgm:spPr/>
      <dgm:t>
        <a:bodyPr/>
        <a:lstStyle/>
        <a:p>
          <a:r>
            <a:rPr lang="en-US" dirty="0">
              <a:solidFill>
                <a:schemeClr val="tx1">
                  <a:lumMod val="75000"/>
                  <a:lumOff val="25000"/>
                </a:schemeClr>
              </a:solidFill>
              <a:latin typeface="Century Gothic" panose="020B0502020202020204" pitchFamily="34" charset="0"/>
            </a:rPr>
            <a:t>Include more socioeconomic &amp; environmental data</a:t>
          </a:r>
        </a:p>
      </dgm:t>
    </dgm:pt>
    <dgm:pt modelId="{A267D89C-1464-45AD-ACBA-2C0044A71774}" type="parTrans" cxnId="{7472F28D-64DD-41EC-93F5-F54D31CC9969}">
      <dgm:prSet/>
      <dgm:spPr/>
      <dgm:t>
        <a:bodyPr/>
        <a:lstStyle/>
        <a:p>
          <a:endParaRPr lang="en-US">
            <a:latin typeface="Century Gothic" panose="020B0502020202020204" pitchFamily="34" charset="0"/>
          </a:endParaRPr>
        </a:p>
      </dgm:t>
    </dgm:pt>
    <dgm:pt modelId="{665D4CA2-6FD2-4298-8F0B-9B8046709DD4}" type="sibTrans" cxnId="{7472F28D-64DD-41EC-93F5-F54D31CC9969}">
      <dgm:prSet phldrT="1" phldr="0"/>
      <dgm:spPr/>
      <dgm:t>
        <a:bodyPr/>
        <a:lstStyle/>
        <a:p>
          <a:r>
            <a:rPr lang="en-US">
              <a:latin typeface="Century Gothic" panose="020B0502020202020204" pitchFamily="34" charset="0"/>
            </a:rPr>
            <a:t>1</a:t>
          </a:r>
        </a:p>
      </dgm:t>
    </dgm:pt>
    <dgm:pt modelId="{76F62162-8CED-4732-977A-1B0CEA0788E3}">
      <dgm:prSet/>
      <dgm:spPr/>
      <dgm:t>
        <a:bodyPr/>
        <a:lstStyle/>
        <a:p>
          <a:r>
            <a:rPr lang="en-US">
              <a:solidFill>
                <a:schemeClr val="tx1">
                  <a:lumMod val="75000"/>
                  <a:lumOff val="25000"/>
                </a:schemeClr>
              </a:solidFill>
              <a:latin typeface="Century Gothic" panose="020B0502020202020204" pitchFamily="34" charset="0"/>
            </a:rPr>
            <a:t>Incorporate precipitation data</a:t>
          </a:r>
        </a:p>
      </dgm:t>
    </dgm:pt>
    <dgm:pt modelId="{8C4C4911-7E5C-477B-8EB9-4FD114588AE7}" type="parTrans" cxnId="{2535A067-2DD9-4FF1-BF36-F1AD5D815DD2}">
      <dgm:prSet/>
      <dgm:spPr/>
      <dgm:t>
        <a:bodyPr/>
        <a:lstStyle/>
        <a:p>
          <a:endParaRPr lang="en-US">
            <a:latin typeface="Century Gothic" panose="020B0502020202020204" pitchFamily="34" charset="0"/>
          </a:endParaRPr>
        </a:p>
      </dgm:t>
    </dgm:pt>
    <dgm:pt modelId="{A09A923A-E7BC-48EC-97D5-5994AFBB526C}" type="sibTrans" cxnId="{2535A067-2DD9-4FF1-BF36-F1AD5D815DD2}">
      <dgm:prSet phldrT="2" phldr="0"/>
      <dgm:spPr/>
      <dgm:t>
        <a:bodyPr/>
        <a:lstStyle/>
        <a:p>
          <a:r>
            <a:rPr lang="en-US">
              <a:latin typeface="Century Gothic" panose="020B0502020202020204" pitchFamily="34" charset="0"/>
            </a:rPr>
            <a:t>2</a:t>
          </a:r>
        </a:p>
      </dgm:t>
    </dgm:pt>
    <dgm:pt modelId="{611636AC-43FD-437A-B6EF-E65BDA48E643}">
      <dgm:prSet/>
      <dgm:spPr/>
      <dgm:t>
        <a:bodyPr/>
        <a:lstStyle/>
        <a:p>
          <a:r>
            <a:rPr lang="en-US" dirty="0">
              <a:solidFill>
                <a:schemeClr val="tx1">
                  <a:lumMod val="75000"/>
                  <a:lumOff val="25000"/>
                </a:schemeClr>
              </a:solidFill>
              <a:latin typeface="Century Gothic" panose="020B0502020202020204" pitchFamily="34" charset="0"/>
            </a:rPr>
            <a:t>Re-examine remote sensing feasibility</a:t>
          </a:r>
        </a:p>
      </dgm:t>
    </dgm:pt>
    <dgm:pt modelId="{64CA868B-14D4-4257-BBF3-DA1A81E14F64}" type="parTrans" cxnId="{36DCA2C1-E0BA-47A3-B19A-F71189582559}">
      <dgm:prSet/>
      <dgm:spPr/>
      <dgm:t>
        <a:bodyPr/>
        <a:lstStyle/>
        <a:p>
          <a:endParaRPr lang="en-US">
            <a:latin typeface="Century Gothic" panose="020B0502020202020204" pitchFamily="34" charset="0"/>
          </a:endParaRPr>
        </a:p>
      </dgm:t>
    </dgm:pt>
    <dgm:pt modelId="{E3C2DB0B-745D-40FB-A53D-7027AE7E7BA9}" type="sibTrans" cxnId="{36DCA2C1-E0BA-47A3-B19A-F71189582559}">
      <dgm:prSet phldrT="3" phldr="0"/>
      <dgm:spPr/>
      <dgm:t>
        <a:bodyPr/>
        <a:lstStyle/>
        <a:p>
          <a:r>
            <a:rPr lang="en-US">
              <a:latin typeface="Century Gothic" panose="020B0502020202020204" pitchFamily="34" charset="0"/>
            </a:rPr>
            <a:t>3</a:t>
          </a:r>
        </a:p>
      </dgm:t>
    </dgm:pt>
    <dgm:pt modelId="{DE64D888-497F-464F-B033-0FCAF8794F3B}">
      <dgm:prSet/>
      <dgm:spPr/>
      <dgm:t>
        <a:bodyPr/>
        <a:lstStyle/>
        <a:p>
          <a:r>
            <a:rPr lang="en-US">
              <a:solidFill>
                <a:schemeClr val="tx1">
                  <a:lumMod val="75000"/>
                  <a:lumOff val="25000"/>
                </a:schemeClr>
              </a:solidFill>
              <a:latin typeface="Century Gothic" panose="020B0502020202020204" pitchFamily="34" charset="0"/>
            </a:rPr>
            <a:t>Map stormwater infrastructure</a:t>
          </a:r>
        </a:p>
      </dgm:t>
    </dgm:pt>
    <dgm:pt modelId="{4E68B5DF-53F7-443D-80D2-93C20C638194}" type="parTrans" cxnId="{88708968-29EE-47C9-A4B5-6E120B2B0813}">
      <dgm:prSet/>
      <dgm:spPr/>
      <dgm:t>
        <a:bodyPr/>
        <a:lstStyle/>
        <a:p>
          <a:endParaRPr lang="en-US">
            <a:latin typeface="Century Gothic" panose="020B0502020202020204" pitchFamily="34" charset="0"/>
          </a:endParaRPr>
        </a:p>
      </dgm:t>
    </dgm:pt>
    <dgm:pt modelId="{7286E0E7-8838-48C0-BA90-F145F07881AD}" type="sibTrans" cxnId="{88708968-29EE-47C9-A4B5-6E120B2B0813}">
      <dgm:prSet phldrT="4" phldr="0"/>
      <dgm:spPr/>
      <dgm:t>
        <a:bodyPr/>
        <a:lstStyle/>
        <a:p>
          <a:r>
            <a:rPr lang="en-US">
              <a:latin typeface="Century Gothic" panose="020B0502020202020204" pitchFamily="34" charset="0"/>
            </a:rPr>
            <a:t>4</a:t>
          </a:r>
        </a:p>
      </dgm:t>
    </dgm:pt>
    <dgm:pt modelId="{56F09514-448A-4ACF-8ED0-4E525A4A4461}" type="pres">
      <dgm:prSet presAssocID="{0E6B87BE-ED96-4571-A5ED-A9BA7D8D79FC}" presName="Name0" presStyleCnt="0">
        <dgm:presLayoutVars>
          <dgm:animLvl val="lvl"/>
          <dgm:resizeHandles val="exact"/>
        </dgm:presLayoutVars>
      </dgm:prSet>
      <dgm:spPr/>
      <dgm:t>
        <a:bodyPr/>
        <a:lstStyle/>
        <a:p>
          <a:endParaRPr lang="en-US"/>
        </a:p>
      </dgm:t>
    </dgm:pt>
    <dgm:pt modelId="{9B0588DC-1424-491D-8479-5E25E90DE4F3}" type="pres">
      <dgm:prSet presAssocID="{234F93B2-0ABD-46A2-B778-CF5DF98ACB9C}" presName="compositeNode" presStyleCnt="0">
        <dgm:presLayoutVars>
          <dgm:bulletEnabled val="1"/>
        </dgm:presLayoutVars>
      </dgm:prSet>
      <dgm:spPr/>
    </dgm:pt>
    <dgm:pt modelId="{83C7EAC2-F8C2-4AB4-9545-43EF016EAFCC}" type="pres">
      <dgm:prSet presAssocID="{234F93B2-0ABD-46A2-B778-CF5DF98ACB9C}" presName="bgRect" presStyleLbl="bgAccFollowNode1" presStyleIdx="0" presStyleCnt="4"/>
      <dgm:spPr/>
      <dgm:t>
        <a:bodyPr/>
        <a:lstStyle/>
        <a:p>
          <a:endParaRPr lang="en-US"/>
        </a:p>
      </dgm:t>
    </dgm:pt>
    <dgm:pt modelId="{9D82BB4D-58A2-44D7-9E8C-0B137410FCB7}" type="pres">
      <dgm:prSet presAssocID="{665D4CA2-6FD2-4298-8F0B-9B8046709DD4}" presName="sibTransNodeCircle" presStyleLbl="alignNode1" presStyleIdx="0" presStyleCnt="8">
        <dgm:presLayoutVars>
          <dgm:chMax val="0"/>
          <dgm:bulletEnabled/>
        </dgm:presLayoutVars>
      </dgm:prSet>
      <dgm:spPr/>
      <dgm:t>
        <a:bodyPr/>
        <a:lstStyle/>
        <a:p>
          <a:endParaRPr lang="en-US"/>
        </a:p>
      </dgm:t>
    </dgm:pt>
    <dgm:pt modelId="{11BDB2DB-B198-4EC3-AD1A-8517F6313E25}" type="pres">
      <dgm:prSet presAssocID="{234F93B2-0ABD-46A2-B778-CF5DF98ACB9C}" presName="bottomLine" presStyleLbl="alignNode1" presStyleIdx="1" presStyleCnt="8">
        <dgm:presLayoutVars/>
      </dgm:prSet>
      <dgm:spPr/>
    </dgm:pt>
    <dgm:pt modelId="{FF9886A3-B2F4-46AE-9315-942DBAEBA50C}" type="pres">
      <dgm:prSet presAssocID="{234F93B2-0ABD-46A2-B778-CF5DF98ACB9C}" presName="nodeText" presStyleLbl="bgAccFollowNode1" presStyleIdx="0" presStyleCnt="4">
        <dgm:presLayoutVars>
          <dgm:bulletEnabled val="1"/>
        </dgm:presLayoutVars>
      </dgm:prSet>
      <dgm:spPr/>
      <dgm:t>
        <a:bodyPr/>
        <a:lstStyle/>
        <a:p>
          <a:endParaRPr lang="en-US"/>
        </a:p>
      </dgm:t>
    </dgm:pt>
    <dgm:pt modelId="{97BFF3C9-8162-44D5-8CBF-21A32CDEAD53}" type="pres">
      <dgm:prSet presAssocID="{665D4CA2-6FD2-4298-8F0B-9B8046709DD4}" presName="sibTrans" presStyleCnt="0"/>
      <dgm:spPr/>
    </dgm:pt>
    <dgm:pt modelId="{7E38B101-E590-4D5A-B9F2-16568EB93594}" type="pres">
      <dgm:prSet presAssocID="{76F62162-8CED-4732-977A-1B0CEA0788E3}" presName="compositeNode" presStyleCnt="0">
        <dgm:presLayoutVars>
          <dgm:bulletEnabled val="1"/>
        </dgm:presLayoutVars>
      </dgm:prSet>
      <dgm:spPr/>
    </dgm:pt>
    <dgm:pt modelId="{E3A9D641-4200-42AF-A256-7FE89FA138B4}" type="pres">
      <dgm:prSet presAssocID="{76F62162-8CED-4732-977A-1B0CEA0788E3}" presName="bgRect" presStyleLbl="bgAccFollowNode1" presStyleIdx="1" presStyleCnt="4"/>
      <dgm:spPr/>
      <dgm:t>
        <a:bodyPr/>
        <a:lstStyle/>
        <a:p>
          <a:endParaRPr lang="en-US"/>
        </a:p>
      </dgm:t>
    </dgm:pt>
    <dgm:pt modelId="{38ABD9A1-8518-4F92-840E-BCB199AF5CE9}" type="pres">
      <dgm:prSet presAssocID="{A09A923A-E7BC-48EC-97D5-5994AFBB526C}" presName="sibTransNodeCircle" presStyleLbl="alignNode1" presStyleIdx="2" presStyleCnt="8">
        <dgm:presLayoutVars>
          <dgm:chMax val="0"/>
          <dgm:bulletEnabled/>
        </dgm:presLayoutVars>
      </dgm:prSet>
      <dgm:spPr/>
      <dgm:t>
        <a:bodyPr/>
        <a:lstStyle/>
        <a:p>
          <a:endParaRPr lang="en-US"/>
        </a:p>
      </dgm:t>
    </dgm:pt>
    <dgm:pt modelId="{40336006-AC67-4806-A04B-9A4CA64371C1}" type="pres">
      <dgm:prSet presAssocID="{76F62162-8CED-4732-977A-1B0CEA0788E3}" presName="bottomLine" presStyleLbl="alignNode1" presStyleIdx="3" presStyleCnt="8">
        <dgm:presLayoutVars/>
      </dgm:prSet>
      <dgm:spPr/>
    </dgm:pt>
    <dgm:pt modelId="{928C3FA6-9B3E-4656-9BDB-508F2CE6E185}" type="pres">
      <dgm:prSet presAssocID="{76F62162-8CED-4732-977A-1B0CEA0788E3}" presName="nodeText" presStyleLbl="bgAccFollowNode1" presStyleIdx="1" presStyleCnt="4">
        <dgm:presLayoutVars>
          <dgm:bulletEnabled val="1"/>
        </dgm:presLayoutVars>
      </dgm:prSet>
      <dgm:spPr/>
      <dgm:t>
        <a:bodyPr/>
        <a:lstStyle/>
        <a:p>
          <a:endParaRPr lang="en-US"/>
        </a:p>
      </dgm:t>
    </dgm:pt>
    <dgm:pt modelId="{00A3C7B4-F531-46A7-BF3C-D0B0101757E1}" type="pres">
      <dgm:prSet presAssocID="{A09A923A-E7BC-48EC-97D5-5994AFBB526C}" presName="sibTrans" presStyleCnt="0"/>
      <dgm:spPr/>
    </dgm:pt>
    <dgm:pt modelId="{D27A69CD-747F-4F30-B1DA-65E6D9EF6096}" type="pres">
      <dgm:prSet presAssocID="{611636AC-43FD-437A-B6EF-E65BDA48E643}" presName="compositeNode" presStyleCnt="0">
        <dgm:presLayoutVars>
          <dgm:bulletEnabled val="1"/>
        </dgm:presLayoutVars>
      </dgm:prSet>
      <dgm:spPr/>
    </dgm:pt>
    <dgm:pt modelId="{67103F81-9E71-4E61-9314-B75D05DD8360}" type="pres">
      <dgm:prSet presAssocID="{611636AC-43FD-437A-B6EF-E65BDA48E643}" presName="bgRect" presStyleLbl="bgAccFollowNode1" presStyleIdx="2" presStyleCnt="4"/>
      <dgm:spPr/>
      <dgm:t>
        <a:bodyPr/>
        <a:lstStyle/>
        <a:p>
          <a:endParaRPr lang="en-US"/>
        </a:p>
      </dgm:t>
    </dgm:pt>
    <dgm:pt modelId="{6DAFBB3C-94A2-4EBC-8D61-A8502163C017}" type="pres">
      <dgm:prSet presAssocID="{E3C2DB0B-745D-40FB-A53D-7027AE7E7BA9}" presName="sibTransNodeCircle" presStyleLbl="alignNode1" presStyleIdx="4" presStyleCnt="8">
        <dgm:presLayoutVars>
          <dgm:chMax val="0"/>
          <dgm:bulletEnabled/>
        </dgm:presLayoutVars>
      </dgm:prSet>
      <dgm:spPr/>
      <dgm:t>
        <a:bodyPr/>
        <a:lstStyle/>
        <a:p>
          <a:endParaRPr lang="en-US"/>
        </a:p>
      </dgm:t>
    </dgm:pt>
    <dgm:pt modelId="{361D20E2-1AE4-4AB1-B233-8BDCA1B3C358}" type="pres">
      <dgm:prSet presAssocID="{611636AC-43FD-437A-B6EF-E65BDA48E643}" presName="bottomLine" presStyleLbl="alignNode1" presStyleIdx="5" presStyleCnt="8">
        <dgm:presLayoutVars/>
      </dgm:prSet>
      <dgm:spPr/>
    </dgm:pt>
    <dgm:pt modelId="{5D30AE0A-057D-4ED1-B058-A0521CFC785C}" type="pres">
      <dgm:prSet presAssocID="{611636AC-43FD-437A-B6EF-E65BDA48E643}" presName="nodeText" presStyleLbl="bgAccFollowNode1" presStyleIdx="2" presStyleCnt="4">
        <dgm:presLayoutVars>
          <dgm:bulletEnabled val="1"/>
        </dgm:presLayoutVars>
      </dgm:prSet>
      <dgm:spPr/>
      <dgm:t>
        <a:bodyPr/>
        <a:lstStyle/>
        <a:p>
          <a:endParaRPr lang="en-US"/>
        </a:p>
      </dgm:t>
    </dgm:pt>
    <dgm:pt modelId="{D4E9A3D7-80B8-4E6A-8AC3-38395B2AC985}" type="pres">
      <dgm:prSet presAssocID="{E3C2DB0B-745D-40FB-A53D-7027AE7E7BA9}" presName="sibTrans" presStyleCnt="0"/>
      <dgm:spPr/>
    </dgm:pt>
    <dgm:pt modelId="{228C72AC-8D8B-4C32-AAB8-56F539ACB834}" type="pres">
      <dgm:prSet presAssocID="{DE64D888-497F-464F-B033-0FCAF8794F3B}" presName="compositeNode" presStyleCnt="0">
        <dgm:presLayoutVars>
          <dgm:bulletEnabled val="1"/>
        </dgm:presLayoutVars>
      </dgm:prSet>
      <dgm:spPr/>
    </dgm:pt>
    <dgm:pt modelId="{3AB2B318-A8B3-49B3-84C0-6ED55C1F0A06}" type="pres">
      <dgm:prSet presAssocID="{DE64D888-497F-464F-B033-0FCAF8794F3B}" presName="bgRect" presStyleLbl="bgAccFollowNode1" presStyleIdx="3" presStyleCnt="4"/>
      <dgm:spPr/>
      <dgm:t>
        <a:bodyPr/>
        <a:lstStyle/>
        <a:p>
          <a:endParaRPr lang="en-US"/>
        </a:p>
      </dgm:t>
    </dgm:pt>
    <dgm:pt modelId="{69C57298-16EC-44C0-B094-E2063C872DA7}" type="pres">
      <dgm:prSet presAssocID="{7286E0E7-8838-48C0-BA90-F145F07881AD}" presName="sibTransNodeCircle" presStyleLbl="alignNode1" presStyleIdx="6" presStyleCnt="8">
        <dgm:presLayoutVars>
          <dgm:chMax val="0"/>
          <dgm:bulletEnabled/>
        </dgm:presLayoutVars>
      </dgm:prSet>
      <dgm:spPr/>
      <dgm:t>
        <a:bodyPr/>
        <a:lstStyle/>
        <a:p>
          <a:endParaRPr lang="en-US"/>
        </a:p>
      </dgm:t>
    </dgm:pt>
    <dgm:pt modelId="{29B76818-6CF4-4900-866D-B613CAC003C5}" type="pres">
      <dgm:prSet presAssocID="{DE64D888-497F-464F-B033-0FCAF8794F3B}" presName="bottomLine" presStyleLbl="alignNode1" presStyleIdx="7" presStyleCnt="8">
        <dgm:presLayoutVars/>
      </dgm:prSet>
      <dgm:spPr/>
    </dgm:pt>
    <dgm:pt modelId="{A4EC2964-311A-479D-BB7A-CB6DA31C65FB}" type="pres">
      <dgm:prSet presAssocID="{DE64D888-497F-464F-B033-0FCAF8794F3B}" presName="nodeText" presStyleLbl="bgAccFollowNode1" presStyleIdx="3" presStyleCnt="4">
        <dgm:presLayoutVars>
          <dgm:bulletEnabled val="1"/>
        </dgm:presLayoutVars>
      </dgm:prSet>
      <dgm:spPr/>
      <dgm:t>
        <a:bodyPr/>
        <a:lstStyle/>
        <a:p>
          <a:endParaRPr lang="en-US"/>
        </a:p>
      </dgm:t>
    </dgm:pt>
  </dgm:ptLst>
  <dgm:cxnLst>
    <dgm:cxn modelId="{0FD5C7E8-24EF-46F6-8738-4B8DB4A60A27}" type="presOf" srcId="{0E6B87BE-ED96-4571-A5ED-A9BA7D8D79FC}" destId="{56F09514-448A-4ACF-8ED0-4E525A4A4461}" srcOrd="0" destOrd="0" presId="urn:microsoft.com/office/officeart/2016/7/layout/BasicLinearProcessNumbered"/>
    <dgm:cxn modelId="{7472F28D-64DD-41EC-93F5-F54D31CC9969}" srcId="{0E6B87BE-ED96-4571-A5ED-A9BA7D8D79FC}" destId="{234F93B2-0ABD-46A2-B778-CF5DF98ACB9C}" srcOrd="0" destOrd="0" parTransId="{A267D89C-1464-45AD-ACBA-2C0044A71774}" sibTransId="{665D4CA2-6FD2-4298-8F0B-9B8046709DD4}"/>
    <dgm:cxn modelId="{FD79A25D-763E-4FF0-A302-D301061B720A}" type="presOf" srcId="{611636AC-43FD-437A-B6EF-E65BDA48E643}" destId="{5D30AE0A-057D-4ED1-B058-A0521CFC785C}" srcOrd="1" destOrd="0" presId="urn:microsoft.com/office/officeart/2016/7/layout/BasicLinearProcessNumbered"/>
    <dgm:cxn modelId="{36DCA2C1-E0BA-47A3-B19A-F71189582559}" srcId="{0E6B87BE-ED96-4571-A5ED-A9BA7D8D79FC}" destId="{611636AC-43FD-437A-B6EF-E65BDA48E643}" srcOrd="2" destOrd="0" parTransId="{64CA868B-14D4-4257-BBF3-DA1A81E14F64}" sibTransId="{E3C2DB0B-745D-40FB-A53D-7027AE7E7BA9}"/>
    <dgm:cxn modelId="{88708968-29EE-47C9-A4B5-6E120B2B0813}" srcId="{0E6B87BE-ED96-4571-A5ED-A9BA7D8D79FC}" destId="{DE64D888-497F-464F-B033-0FCAF8794F3B}" srcOrd="3" destOrd="0" parTransId="{4E68B5DF-53F7-443D-80D2-93C20C638194}" sibTransId="{7286E0E7-8838-48C0-BA90-F145F07881AD}"/>
    <dgm:cxn modelId="{31D7E3BE-C7FF-4FB4-A564-5154F1AB98E6}" type="presOf" srcId="{DE64D888-497F-464F-B033-0FCAF8794F3B}" destId="{3AB2B318-A8B3-49B3-84C0-6ED55C1F0A06}" srcOrd="0" destOrd="0" presId="urn:microsoft.com/office/officeart/2016/7/layout/BasicLinearProcessNumbered"/>
    <dgm:cxn modelId="{DC7AE0C5-A6FB-45F5-A4D2-06439256D7ED}" type="presOf" srcId="{234F93B2-0ABD-46A2-B778-CF5DF98ACB9C}" destId="{83C7EAC2-F8C2-4AB4-9545-43EF016EAFCC}" srcOrd="0" destOrd="0" presId="urn:microsoft.com/office/officeart/2016/7/layout/BasicLinearProcessNumbered"/>
    <dgm:cxn modelId="{DDBDC5F8-6EDD-4506-84E6-DDCB62AEEA64}" type="presOf" srcId="{7286E0E7-8838-48C0-BA90-F145F07881AD}" destId="{69C57298-16EC-44C0-B094-E2063C872DA7}" srcOrd="0" destOrd="0" presId="urn:microsoft.com/office/officeart/2016/7/layout/BasicLinearProcessNumbered"/>
    <dgm:cxn modelId="{66A4EB38-3E72-47E9-8D81-81BFDC212AC5}" type="presOf" srcId="{A09A923A-E7BC-48EC-97D5-5994AFBB526C}" destId="{38ABD9A1-8518-4F92-840E-BCB199AF5CE9}" srcOrd="0" destOrd="0" presId="urn:microsoft.com/office/officeart/2016/7/layout/BasicLinearProcessNumbered"/>
    <dgm:cxn modelId="{9D06BC8E-A736-4447-8477-66C0C9C2A27F}" type="presOf" srcId="{611636AC-43FD-437A-B6EF-E65BDA48E643}" destId="{67103F81-9E71-4E61-9314-B75D05DD8360}" srcOrd="0" destOrd="0" presId="urn:microsoft.com/office/officeart/2016/7/layout/BasicLinearProcessNumbered"/>
    <dgm:cxn modelId="{15556766-03E5-42BA-B356-33A30B51227D}" type="presOf" srcId="{E3C2DB0B-745D-40FB-A53D-7027AE7E7BA9}" destId="{6DAFBB3C-94A2-4EBC-8D61-A8502163C017}" srcOrd="0" destOrd="0" presId="urn:microsoft.com/office/officeart/2016/7/layout/BasicLinearProcessNumbered"/>
    <dgm:cxn modelId="{4C31740C-78F9-4D2C-BCC0-78EB2D88DAF9}" type="presOf" srcId="{76F62162-8CED-4732-977A-1B0CEA0788E3}" destId="{E3A9D641-4200-42AF-A256-7FE89FA138B4}" srcOrd="0" destOrd="0" presId="urn:microsoft.com/office/officeart/2016/7/layout/BasicLinearProcessNumbered"/>
    <dgm:cxn modelId="{388F326E-5EA7-4A8C-A643-4EA059477286}" type="presOf" srcId="{665D4CA2-6FD2-4298-8F0B-9B8046709DD4}" destId="{9D82BB4D-58A2-44D7-9E8C-0B137410FCB7}" srcOrd="0" destOrd="0" presId="urn:microsoft.com/office/officeart/2016/7/layout/BasicLinearProcessNumbered"/>
    <dgm:cxn modelId="{EABE134A-9101-46D3-8F7D-8767ECED992E}" type="presOf" srcId="{234F93B2-0ABD-46A2-B778-CF5DF98ACB9C}" destId="{FF9886A3-B2F4-46AE-9315-942DBAEBA50C}" srcOrd="1" destOrd="0" presId="urn:microsoft.com/office/officeart/2016/7/layout/BasicLinearProcessNumbered"/>
    <dgm:cxn modelId="{2535A067-2DD9-4FF1-BF36-F1AD5D815DD2}" srcId="{0E6B87BE-ED96-4571-A5ED-A9BA7D8D79FC}" destId="{76F62162-8CED-4732-977A-1B0CEA0788E3}" srcOrd="1" destOrd="0" parTransId="{8C4C4911-7E5C-477B-8EB9-4FD114588AE7}" sibTransId="{A09A923A-E7BC-48EC-97D5-5994AFBB526C}"/>
    <dgm:cxn modelId="{AC4006D6-366D-494F-B488-15FF06F34FBF}" type="presOf" srcId="{DE64D888-497F-464F-B033-0FCAF8794F3B}" destId="{A4EC2964-311A-479D-BB7A-CB6DA31C65FB}" srcOrd="1" destOrd="0" presId="urn:microsoft.com/office/officeart/2016/7/layout/BasicLinearProcessNumbered"/>
    <dgm:cxn modelId="{217208EE-7903-4B2A-BCDA-688F429D794F}" type="presOf" srcId="{76F62162-8CED-4732-977A-1B0CEA0788E3}" destId="{928C3FA6-9B3E-4656-9BDB-508F2CE6E185}" srcOrd="1" destOrd="0" presId="urn:microsoft.com/office/officeart/2016/7/layout/BasicLinearProcessNumbered"/>
    <dgm:cxn modelId="{9C7BD4B2-48D2-4202-8BDF-8D29BD5823B4}" type="presParOf" srcId="{56F09514-448A-4ACF-8ED0-4E525A4A4461}" destId="{9B0588DC-1424-491D-8479-5E25E90DE4F3}" srcOrd="0" destOrd="0" presId="urn:microsoft.com/office/officeart/2016/7/layout/BasicLinearProcessNumbered"/>
    <dgm:cxn modelId="{94E221AA-B3FF-465B-9E6C-D79736AFA7A6}" type="presParOf" srcId="{9B0588DC-1424-491D-8479-5E25E90DE4F3}" destId="{83C7EAC2-F8C2-4AB4-9545-43EF016EAFCC}" srcOrd="0" destOrd="0" presId="urn:microsoft.com/office/officeart/2016/7/layout/BasicLinearProcessNumbered"/>
    <dgm:cxn modelId="{C6A427A1-97F2-4F1C-808C-5D19B70AD7A3}" type="presParOf" srcId="{9B0588DC-1424-491D-8479-5E25E90DE4F3}" destId="{9D82BB4D-58A2-44D7-9E8C-0B137410FCB7}" srcOrd="1" destOrd="0" presId="urn:microsoft.com/office/officeart/2016/7/layout/BasicLinearProcessNumbered"/>
    <dgm:cxn modelId="{A0268B19-64F1-49C2-A102-F4CBC101FE80}" type="presParOf" srcId="{9B0588DC-1424-491D-8479-5E25E90DE4F3}" destId="{11BDB2DB-B198-4EC3-AD1A-8517F6313E25}" srcOrd="2" destOrd="0" presId="urn:microsoft.com/office/officeart/2016/7/layout/BasicLinearProcessNumbered"/>
    <dgm:cxn modelId="{1A51A116-CF4D-4E14-B7E2-55F7B609D6C1}" type="presParOf" srcId="{9B0588DC-1424-491D-8479-5E25E90DE4F3}" destId="{FF9886A3-B2F4-46AE-9315-942DBAEBA50C}" srcOrd="3" destOrd="0" presId="urn:microsoft.com/office/officeart/2016/7/layout/BasicLinearProcessNumbered"/>
    <dgm:cxn modelId="{3ED958E0-6581-4C50-AB45-048FE47A7805}" type="presParOf" srcId="{56F09514-448A-4ACF-8ED0-4E525A4A4461}" destId="{97BFF3C9-8162-44D5-8CBF-21A32CDEAD53}" srcOrd="1" destOrd="0" presId="urn:microsoft.com/office/officeart/2016/7/layout/BasicLinearProcessNumbered"/>
    <dgm:cxn modelId="{1CBD22EA-D1B2-4851-A24B-22AFF8966C5A}" type="presParOf" srcId="{56F09514-448A-4ACF-8ED0-4E525A4A4461}" destId="{7E38B101-E590-4D5A-B9F2-16568EB93594}" srcOrd="2" destOrd="0" presId="urn:microsoft.com/office/officeart/2016/7/layout/BasicLinearProcessNumbered"/>
    <dgm:cxn modelId="{224B0A39-B2E5-4FFA-AB7D-CBF4493415FB}" type="presParOf" srcId="{7E38B101-E590-4D5A-B9F2-16568EB93594}" destId="{E3A9D641-4200-42AF-A256-7FE89FA138B4}" srcOrd="0" destOrd="0" presId="urn:microsoft.com/office/officeart/2016/7/layout/BasicLinearProcessNumbered"/>
    <dgm:cxn modelId="{85F3610C-40CE-4F27-96C8-93DA78B7AB64}" type="presParOf" srcId="{7E38B101-E590-4D5A-B9F2-16568EB93594}" destId="{38ABD9A1-8518-4F92-840E-BCB199AF5CE9}" srcOrd="1" destOrd="0" presId="urn:microsoft.com/office/officeart/2016/7/layout/BasicLinearProcessNumbered"/>
    <dgm:cxn modelId="{2A1AB5FD-38E3-4ECE-81E2-FB9916AC71CA}" type="presParOf" srcId="{7E38B101-E590-4D5A-B9F2-16568EB93594}" destId="{40336006-AC67-4806-A04B-9A4CA64371C1}" srcOrd="2" destOrd="0" presId="urn:microsoft.com/office/officeart/2016/7/layout/BasicLinearProcessNumbered"/>
    <dgm:cxn modelId="{AC4A0102-7DD3-42C3-B769-674F308641A3}" type="presParOf" srcId="{7E38B101-E590-4D5A-B9F2-16568EB93594}" destId="{928C3FA6-9B3E-4656-9BDB-508F2CE6E185}" srcOrd="3" destOrd="0" presId="urn:microsoft.com/office/officeart/2016/7/layout/BasicLinearProcessNumbered"/>
    <dgm:cxn modelId="{E95C0C93-1294-4E12-BF50-178DA29B5E4A}" type="presParOf" srcId="{56F09514-448A-4ACF-8ED0-4E525A4A4461}" destId="{00A3C7B4-F531-46A7-BF3C-D0B0101757E1}" srcOrd="3" destOrd="0" presId="urn:microsoft.com/office/officeart/2016/7/layout/BasicLinearProcessNumbered"/>
    <dgm:cxn modelId="{054AFFC6-749A-4658-80F1-45AA754846FD}" type="presParOf" srcId="{56F09514-448A-4ACF-8ED0-4E525A4A4461}" destId="{D27A69CD-747F-4F30-B1DA-65E6D9EF6096}" srcOrd="4" destOrd="0" presId="urn:microsoft.com/office/officeart/2016/7/layout/BasicLinearProcessNumbered"/>
    <dgm:cxn modelId="{7677A4F2-151D-4D9F-953F-3B255E893E72}" type="presParOf" srcId="{D27A69CD-747F-4F30-B1DA-65E6D9EF6096}" destId="{67103F81-9E71-4E61-9314-B75D05DD8360}" srcOrd="0" destOrd="0" presId="urn:microsoft.com/office/officeart/2016/7/layout/BasicLinearProcessNumbered"/>
    <dgm:cxn modelId="{7839A8F8-D33A-4D29-AAC0-535E1575E674}" type="presParOf" srcId="{D27A69CD-747F-4F30-B1DA-65E6D9EF6096}" destId="{6DAFBB3C-94A2-4EBC-8D61-A8502163C017}" srcOrd="1" destOrd="0" presId="urn:microsoft.com/office/officeart/2016/7/layout/BasicLinearProcessNumbered"/>
    <dgm:cxn modelId="{0A25BBDE-CCBC-4425-8C4E-5617858DD5E7}" type="presParOf" srcId="{D27A69CD-747F-4F30-B1DA-65E6D9EF6096}" destId="{361D20E2-1AE4-4AB1-B233-8BDCA1B3C358}" srcOrd="2" destOrd="0" presId="urn:microsoft.com/office/officeart/2016/7/layout/BasicLinearProcessNumbered"/>
    <dgm:cxn modelId="{0C4E8C09-8D1E-496F-AA40-2A51E0FE72E8}" type="presParOf" srcId="{D27A69CD-747F-4F30-B1DA-65E6D9EF6096}" destId="{5D30AE0A-057D-4ED1-B058-A0521CFC785C}" srcOrd="3" destOrd="0" presId="urn:microsoft.com/office/officeart/2016/7/layout/BasicLinearProcessNumbered"/>
    <dgm:cxn modelId="{7F774DB9-26BB-46B4-B62E-01E39C9C946F}" type="presParOf" srcId="{56F09514-448A-4ACF-8ED0-4E525A4A4461}" destId="{D4E9A3D7-80B8-4E6A-8AC3-38395B2AC985}" srcOrd="5" destOrd="0" presId="urn:microsoft.com/office/officeart/2016/7/layout/BasicLinearProcessNumbered"/>
    <dgm:cxn modelId="{AF4259C4-9414-480D-A9BB-CA5213C731DA}" type="presParOf" srcId="{56F09514-448A-4ACF-8ED0-4E525A4A4461}" destId="{228C72AC-8D8B-4C32-AAB8-56F539ACB834}" srcOrd="6" destOrd="0" presId="urn:microsoft.com/office/officeart/2016/7/layout/BasicLinearProcessNumbered"/>
    <dgm:cxn modelId="{B8215BF4-28A9-4E3A-88A6-E4D4498F6C1B}" type="presParOf" srcId="{228C72AC-8D8B-4C32-AAB8-56F539ACB834}" destId="{3AB2B318-A8B3-49B3-84C0-6ED55C1F0A06}" srcOrd="0" destOrd="0" presId="urn:microsoft.com/office/officeart/2016/7/layout/BasicLinearProcessNumbered"/>
    <dgm:cxn modelId="{A51273FC-5AC7-4710-A98A-DC9E0DCBBAE4}" type="presParOf" srcId="{228C72AC-8D8B-4C32-AAB8-56F539ACB834}" destId="{69C57298-16EC-44C0-B094-E2063C872DA7}" srcOrd="1" destOrd="0" presId="urn:microsoft.com/office/officeart/2016/7/layout/BasicLinearProcessNumbered"/>
    <dgm:cxn modelId="{CB6DEA4E-1DAE-4D9B-A00C-84317E239D16}" type="presParOf" srcId="{228C72AC-8D8B-4C32-AAB8-56F539ACB834}" destId="{29B76818-6CF4-4900-866D-B613CAC003C5}" srcOrd="2" destOrd="0" presId="urn:microsoft.com/office/officeart/2016/7/layout/BasicLinearProcessNumbered"/>
    <dgm:cxn modelId="{E9C080E5-F4DD-4A8D-AC22-95EFF03ED68D}" type="presParOf" srcId="{228C72AC-8D8B-4C32-AAB8-56F539ACB834}" destId="{A4EC2964-311A-479D-BB7A-CB6DA31C65F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C68ACD-66C4-4517-84C8-7AD447EF32D1}" type="doc">
      <dgm:prSet loTypeId="urn:microsoft.com/office/officeart/2009/3/layout/DescendingProcess" loCatId="process" qsTypeId="urn:microsoft.com/office/officeart/2005/8/quickstyle/simple5" qsCatId="simple" csTypeId="urn:microsoft.com/office/officeart/2005/8/colors/colorful4" csCatId="colorful" phldr="1"/>
      <dgm:spPr/>
    </dgm:pt>
    <dgm:pt modelId="{682ECD1E-0507-4E70-8F3F-58A066F1A636}">
      <dgm:prSet phldrT="[Text]" phldr="0" custT="1"/>
      <dgm:spPr>
        <a:solidFill>
          <a:schemeClr val="bg1"/>
        </a:solidFill>
      </dgm:spPr>
      <dgm:t>
        <a:bodyPr/>
        <a:lstStyle/>
        <a:p>
          <a:pPr algn="ctr" rtl="0"/>
          <a:r>
            <a:rPr lang="en-US" sz="2000">
              <a:solidFill>
                <a:schemeClr val="tx1">
                  <a:lumMod val="75000"/>
                  <a:lumOff val="25000"/>
                </a:schemeClr>
              </a:solidFill>
              <a:latin typeface="Century Gothic" panose="020B0502020202020204" pitchFamily="34" charset="0"/>
            </a:rPr>
            <a:t>High impervious surface </a:t>
          </a:r>
          <a:r>
            <a:rPr lang="en-US" sz="2000" b="0" i="0" u="none" strike="noStrike" cap="none" baseline="0" noProof="0">
              <a:solidFill>
                <a:schemeClr val="tx1">
                  <a:lumMod val="75000"/>
                  <a:lumOff val="25000"/>
                </a:schemeClr>
              </a:solidFill>
              <a:latin typeface="Century Gothic" panose="020B0502020202020204" pitchFamily="34" charset="0"/>
              <a:cs typeface="Calibri Light"/>
            </a:rPr>
            <a:t>fraction</a:t>
          </a:r>
        </a:p>
      </dgm:t>
    </dgm:pt>
    <dgm:pt modelId="{C971CD69-187C-499B-AB7A-EA772F80D8D6}" type="parTrans" cxnId="{5B225D7B-CF38-49A4-8063-F561DA560C36}">
      <dgm:prSet/>
      <dgm:spPr/>
      <dgm:t>
        <a:bodyPr/>
        <a:lstStyle/>
        <a:p>
          <a:endParaRPr lang="en-US"/>
        </a:p>
      </dgm:t>
    </dgm:pt>
    <dgm:pt modelId="{2D23FE5F-B78F-4BB6-9753-A4DF08E718B6}" type="sibTrans" cxnId="{5B225D7B-CF38-49A4-8063-F561DA560C36}">
      <dgm:prSet/>
      <dgm:spPr/>
      <dgm:t>
        <a:bodyPr/>
        <a:lstStyle/>
        <a:p>
          <a:endParaRPr lang="en-US"/>
        </a:p>
      </dgm:t>
    </dgm:pt>
    <dgm:pt modelId="{350F6CBE-5048-4EEB-B6BE-D8DA0BDA0C82}">
      <dgm:prSet phldrT="[Text]" phldr="0" custT="1"/>
      <dgm:spPr/>
      <dgm:t>
        <a:bodyPr/>
        <a:lstStyle/>
        <a:p>
          <a:pPr algn="ctr" rtl="0"/>
          <a:r>
            <a:rPr lang="en-US" sz="2000" dirty="0">
              <a:solidFill>
                <a:schemeClr val="tx1">
                  <a:lumMod val="75000"/>
                  <a:lumOff val="25000"/>
                </a:schemeClr>
              </a:solidFill>
              <a:latin typeface="Century Gothic" panose="020B0502020202020204" pitchFamily="34" charset="0"/>
            </a:rPr>
            <a:t>Increased potential for surface runoff</a:t>
          </a:r>
        </a:p>
      </dgm:t>
    </dgm:pt>
    <dgm:pt modelId="{5B8E567C-59DC-4D19-8400-2AADF2D1B5CE}" type="parTrans" cxnId="{E90586B7-59B1-46E4-8798-9F22470C45EB}">
      <dgm:prSet/>
      <dgm:spPr/>
      <dgm:t>
        <a:bodyPr/>
        <a:lstStyle/>
        <a:p>
          <a:endParaRPr lang="en-US"/>
        </a:p>
      </dgm:t>
    </dgm:pt>
    <dgm:pt modelId="{749E7B9E-35AE-47E7-B356-788F167E25EB}" type="sibTrans" cxnId="{E90586B7-59B1-46E4-8798-9F22470C45EB}">
      <dgm:prSet/>
      <dgm:spPr>
        <a:noFill/>
      </dgm:spPr>
      <dgm:t>
        <a:bodyPr/>
        <a:lstStyle/>
        <a:p>
          <a:endParaRPr lang="en-US" sz="1800"/>
        </a:p>
      </dgm:t>
    </dgm:pt>
    <dgm:pt modelId="{302F8F78-64D4-4F19-89B5-14093E2E8147}">
      <dgm:prSet phldrT="[Text]" phldr="0" custT="1"/>
      <dgm:spPr/>
      <dgm:t>
        <a:bodyPr/>
        <a:lstStyle/>
        <a:p>
          <a:pPr algn="ctr" rtl="0"/>
          <a:r>
            <a:rPr lang="en-US" sz="2000">
              <a:solidFill>
                <a:schemeClr val="tx1">
                  <a:lumMod val="75000"/>
                  <a:lumOff val="25000"/>
                </a:schemeClr>
              </a:solidFill>
              <a:latin typeface="Century Gothic" panose="020B0502020202020204" pitchFamily="34" charset="0"/>
            </a:rPr>
            <a:t>Flooding can occur</a:t>
          </a:r>
        </a:p>
      </dgm:t>
    </dgm:pt>
    <dgm:pt modelId="{26C30E4A-2082-43D9-A49E-4A7217DB0039}" type="parTrans" cxnId="{8F8EBB50-5552-4FBA-8160-D9E6B3D4110C}">
      <dgm:prSet/>
      <dgm:spPr/>
      <dgm:t>
        <a:bodyPr/>
        <a:lstStyle/>
        <a:p>
          <a:endParaRPr lang="en-US"/>
        </a:p>
      </dgm:t>
    </dgm:pt>
    <dgm:pt modelId="{8EBD9D1B-484C-4014-AEB4-AB182708EA7A}" type="sibTrans" cxnId="{8F8EBB50-5552-4FBA-8160-D9E6B3D4110C}">
      <dgm:prSet/>
      <dgm:spPr/>
      <dgm:t>
        <a:bodyPr/>
        <a:lstStyle/>
        <a:p>
          <a:endParaRPr lang="en-US"/>
        </a:p>
      </dgm:t>
    </dgm:pt>
    <dgm:pt modelId="{02BC20E9-3CAA-4C4E-BB07-9D237608D5F9}" type="pres">
      <dgm:prSet presAssocID="{47C68ACD-66C4-4517-84C8-7AD447EF32D1}" presName="Name0" presStyleCnt="0">
        <dgm:presLayoutVars>
          <dgm:chMax val="7"/>
          <dgm:chPref val="5"/>
        </dgm:presLayoutVars>
      </dgm:prSet>
      <dgm:spPr/>
    </dgm:pt>
    <dgm:pt modelId="{F1176ADC-DC4B-1140-888C-1FD797FD1436}" type="pres">
      <dgm:prSet presAssocID="{47C68ACD-66C4-4517-84C8-7AD447EF32D1}" presName="arrowNode" presStyleLbl="node1" presStyleIdx="0" presStyleCnt="1" custLinFactNeighborX="-4773" custLinFactNeighborY="4"/>
      <dgm:spPr>
        <a:gradFill flip="none" rotWithShape="0">
          <a:gsLst>
            <a:gs pos="0">
              <a:srgbClr val="D76BFF"/>
            </a:gs>
            <a:gs pos="50000">
              <a:srgbClr val="693C7F"/>
            </a:gs>
            <a:gs pos="100000">
              <a:schemeClr val="tx1"/>
            </a:gs>
          </a:gsLst>
          <a:lin ang="5400000" scaled="0"/>
          <a:tileRect/>
        </a:gradFill>
      </dgm:spPr>
    </dgm:pt>
    <dgm:pt modelId="{CE227F19-8763-A342-8E54-E762C84ADA90}" type="pres">
      <dgm:prSet presAssocID="{682ECD1E-0507-4E70-8F3F-58A066F1A636}" presName="txNode1" presStyleLbl="revTx" presStyleIdx="0" presStyleCnt="3" custScaleX="116501">
        <dgm:presLayoutVars>
          <dgm:bulletEnabled val="1"/>
        </dgm:presLayoutVars>
      </dgm:prSet>
      <dgm:spPr/>
      <dgm:t>
        <a:bodyPr/>
        <a:lstStyle/>
        <a:p>
          <a:endParaRPr lang="en-US"/>
        </a:p>
      </dgm:t>
    </dgm:pt>
    <dgm:pt modelId="{232D36C3-20FF-5B43-BF19-9C373804FABD}" type="pres">
      <dgm:prSet presAssocID="{350F6CBE-5048-4EEB-B6BE-D8DA0BDA0C82}" presName="txNode2" presStyleLbl="revTx" presStyleIdx="1" presStyleCnt="3" custScaleX="121588" custLinFactNeighborX="-6423" custLinFactNeighborY="-55443">
        <dgm:presLayoutVars>
          <dgm:bulletEnabled val="1"/>
        </dgm:presLayoutVars>
      </dgm:prSet>
      <dgm:spPr/>
      <dgm:t>
        <a:bodyPr/>
        <a:lstStyle/>
        <a:p>
          <a:endParaRPr lang="en-US"/>
        </a:p>
      </dgm:t>
    </dgm:pt>
    <dgm:pt modelId="{7295A327-F1AA-6548-8E69-88937C862A9D}" type="pres">
      <dgm:prSet presAssocID="{749E7B9E-35AE-47E7-B356-788F167E25EB}" presName="dotNode2" presStyleCnt="0"/>
      <dgm:spPr/>
    </dgm:pt>
    <dgm:pt modelId="{10E280AD-BA1A-544F-AD30-A87E5E027DDF}" type="pres">
      <dgm:prSet presAssocID="{749E7B9E-35AE-47E7-B356-788F167E25EB}" presName="dotRepeatNode" presStyleLbl="fgShp" presStyleIdx="0" presStyleCnt="1" custFlipVert="1" custFlipHor="1" custScaleX="2000000" custScaleY="1780604" custLinFactX="-600000" custLinFactY="1820142" custLinFactNeighborX="-694366" custLinFactNeighborY="1900000"/>
      <dgm:spPr/>
      <dgm:t>
        <a:bodyPr/>
        <a:lstStyle/>
        <a:p>
          <a:endParaRPr lang="en-US"/>
        </a:p>
      </dgm:t>
    </dgm:pt>
    <dgm:pt modelId="{A1CF647E-4186-4942-81FE-3DBF402FE67E}" type="pres">
      <dgm:prSet presAssocID="{302F8F78-64D4-4F19-89B5-14093E2E8147}" presName="txNode3" presStyleLbl="revTx" presStyleIdx="2" presStyleCnt="3" custScaleX="116665" custScaleY="51305" custLinFactNeighborX="-4739" custLinFactNeighborY="1726">
        <dgm:presLayoutVars>
          <dgm:bulletEnabled val="1"/>
        </dgm:presLayoutVars>
      </dgm:prSet>
      <dgm:spPr/>
      <dgm:t>
        <a:bodyPr/>
        <a:lstStyle/>
        <a:p>
          <a:endParaRPr lang="en-US"/>
        </a:p>
      </dgm:t>
    </dgm:pt>
  </dgm:ptLst>
  <dgm:cxnLst>
    <dgm:cxn modelId="{6C8BBC77-B29A-174B-8186-87357A19805D}" type="presOf" srcId="{350F6CBE-5048-4EEB-B6BE-D8DA0BDA0C82}" destId="{232D36C3-20FF-5B43-BF19-9C373804FABD}" srcOrd="0" destOrd="0" presId="urn:microsoft.com/office/officeart/2009/3/layout/DescendingProcess"/>
    <dgm:cxn modelId="{E90586B7-59B1-46E4-8798-9F22470C45EB}" srcId="{47C68ACD-66C4-4517-84C8-7AD447EF32D1}" destId="{350F6CBE-5048-4EEB-B6BE-D8DA0BDA0C82}" srcOrd="1" destOrd="0" parTransId="{5B8E567C-59DC-4D19-8400-2AADF2D1B5CE}" sibTransId="{749E7B9E-35AE-47E7-B356-788F167E25EB}"/>
    <dgm:cxn modelId="{5B225D7B-CF38-49A4-8063-F561DA560C36}" srcId="{47C68ACD-66C4-4517-84C8-7AD447EF32D1}" destId="{682ECD1E-0507-4E70-8F3F-58A066F1A636}" srcOrd="0" destOrd="0" parTransId="{C971CD69-187C-499B-AB7A-EA772F80D8D6}" sibTransId="{2D23FE5F-B78F-4BB6-9753-A4DF08E718B6}"/>
    <dgm:cxn modelId="{8777282D-5CE3-FC48-A0EC-993696B77972}" type="presOf" srcId="{682ECD1E-0507-4E70-8F3F-58A066F1A636}" destId="{CE227F19-8763-A342-8E54-E762C84ADA90}" srcOrd="0" destOrd="0" presId="urn:microsoft.com/office/officeart/2009/3/layout/DescendingProcess"/>
    <dgm:cxn modelId="{B23F44EA-582B-0E4E-9A17-457872F82A2D}" type="presOf" srcId="{47C68ACD-66C4-4517-84C8-7AD447EF32D1}" destId="{02BC20E9-3CAA-4C4E-BB07-9D237608D5F9}" srcOrd="0" destOrd="0" presId="urn:microsoft.com/office/officeart/2009/3/layout/DescendingProcess"/>
    <dgm:cxn modelId="{8F8EBB50-5552-4FBA-8160-D9E6B3D4110C}" srcId="{47C68ACD-66C4-4517-84C8-7AD447EF32D1}" destId="{302F8F78-64D4-4F19-89B5-14093E2E8147}" srcOrd="2" destOrd="0" parTransId="{26C30E4A-2082-43D9-A49E-4A7217DB0039}" sibTransId="{8EBD9D1B-484C-4014-AEB4-AB182708EA7A}"/>
    <dgm:cxn modelId="{8A8A3104-1BE4-9A49-9E90-E4FC6DE6A3E5}" type="presOf" srcId="{749E7B9E-35AE-47E7-B356-788F167E25EB}" destId="{10E280AD-BA1A-544F-AD30-A87E5E027DDF}" srcOrd="0" destOrd="0" presId="urn:microsoft.com/office/officeart/2009/3/layout/DescendingProcess"/>
    <dgm:cxn modelId="{85B9BED8-2588-4D48-92A3-DD64497DA91B}" type="presOf" srcId="{302F8F78-64D4-4F19-89B5-14093E2E8147}" destId="{A1CF647E-4186-4942-81FE-3DBF402FE67E}" srcOrd="0" destOrd="0" presId="urn:microsoft.com/office/officeart/2009/3/layout/DescendingProcess"/>
    <dgm:cxn modelId="{3DC3A9C7-C2DB-9A4E-BC00-D4CA4DF013E9}" type="presParOf" srcId="{02BC20E9-3CAA-4C4E-BB07-9D237608D5F9}" destId="{F1176ADC-DC4B-1140-888C-1FD797FD1436}" srcOrd="0" destOrd="0" presId="urn:microsoft.com/office/officeart/2009/3/layout/DescendingProcess"/>
    <dgm:cxn modelId="{635F74DD-1014-D54D-A020-85835E06658B}" type="presParOf" srcId="{02BC20E9-3CAA-4C4E-BB07-9D237608D5F9}" destId="{CE227F19-8763-A342-8E54-E762C84ADA90}" srcOrd="1" destOrd="0" presId="urn:microsoft.com/office/officeart/2009/3/layout/DescendingProcess"/>
    <dgm:cxn modelId="{9676F1B8-D5E1-8B4B-8FF0-8BC674D0FD49}" type="presParOf" srcId="{02BC20E9-3CAA-4C4E-BB07-9D237608D5F9}" destId="{232D36C3-20FF-5B43-BF19-9C373804FABD}" srcOrd="2" destOrd="0" presId="urn:microsoft.com/office/officeart/2009/3/layout/DescendingProcess"/>
    <dgm:cxn modelId="{01E34BB8-DB24-8049-94DB-16AF4E1EEC46}" type="presParOf" srcId="{02BC20E9-3CAA-4C4E-BB07-9D237608D5F9}" destId="{7295A327-F1AA-6548-8E69-88937C862A9D}" srcOrd="3" destOrd="0" presId="urn:microsoft.com/office/officeart/2009/3/layout/DescendingProcess"/>
    <dgm:cxn modelId="{1FBADA50-09AF-4D4F-84C1-F0B53E47175A}" type="presParOf" srcId="{7295A327-F1AA-6548-8E69-88937C862A9D}" destId="{10E280AD-BA1A-544F-AD30-A87E5E027DDF}" srcOrd="0" destOrd="0" presId="urn:microsoft.com/office/officeart/2009/3/layout/DescendingProcess"/>
    <dgm:cxn modelId="{32809A5E-8B2F-C740-A53C-333D07E9BEA6}" type="presParOf" srcId="{02BC20E9-3CAA-4C4E-BB07-9D237608D5F9}" destId="{A1CF647E-4186-4942-81FE-3DBF402FE67E}" srcOrd="4"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5F556-67F6-430B-A447-DC22CDD91441}">
      <dsp:nvSpPr>
        <dsp:cNvPr id="0" name=""/>
        <dsp:cNvSpPr/>
      </dsp:nvSpPr>
      <dsp:spPr>
        <a:xfrm>
          <a:off x="0" y="611"/>
          <a:ext cx="10609434" cy="14319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B5556F-96F3-4BBC-8AC4-F4F8B28A9FFA}">
      <dsp:nvSpPr>
        <dsp:cNvPr id="0" name=""/>
        <dsp:cNvSpPr/>
      </dsp:nvSpPr>
      <dsp:spPr>
        <a:xfrm>
          <a:off x="262958" y="152592"/>
          <a:ext cx="1128009" cy="1128009"/>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8D3A2E-1B7F-4C2F-B978-F5267ED2DD24}">
      <dsp:nvSpPr>
        <dsp:cNvPr id="0" name=""/>
        <dsp:cNvSpPr/>
      </dsp:nvSpPr>
      <dsp:spPr>
        <a:xfrm>
          <a:off x="1653927" y="611"/>
          <a:ext cx="8955506" cy="14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0" tIns="151550" rIns="151550" bIns="151550" numCol="1" spcCol="1270" anchor="ctr" anchorCtr="0">
          <a:noAutofit/>
        </a:bodyPr>
        <a:lstStyle/>
        <a:p>
          <a:pPr lvl="0" algn="l" defTabSz="1066800">
            <a:lnSpc>
              <a:spcPct val="100000"/>
            </a:lnSpc>
            <a:spcBef>
              <a:spcPct val="0"/>
            </a:spcBef>
            <a:spcAft>
              <a:spcPct val="35000"/>
            </a:spcAft>
          </a:pPr>
          <a:r>
            <a:rPr lang="en-US" sz="2400" b="1" kern="1200" dirty="0">
              <a:solidFill>
                <a:schemeClr val="accent2"/>
              </a:solidFill>
              <a:latin typeface="Century Gothic"/>
            </a:rPr>
            <a:t>Map</a:t>
          </a:r>
          <a:r>
            <a:rPr lang="en-US" sz="2400" kern="1200" dirty="0">
              <a:solidFill>
                <a:schemeClr val="tx1">
                  <a:lumMod val="75000"/>
                  <a:lumOff val="25000"/>
                </a:schemeClr>
              </a:solidFill>
              <a:latin typeface="Century Gothic"/>
            </a:rPr>
            <a:t> impervious surfaces and population density to show potential for watershed degradation</a:t>
          </a:r>
          <a:endParaRPr lang="en-US" sz="2400" kern="1200" dirty="0">
            <a:solidFill>
              <a:schemeClr val="tx1">
                <a:lumMod val="75000"/>
                <a:lumOff val="25000"/>
              </a:schemeClr>
            </a:solidFill>
          </a:endParaRPr>
        </a:p>
      </dsp:txBody>
      <dsp:txXfrm>
        <a:off x="1653927" y="611"/>
        <a:ext cx="8955506" cy="1431971"/>
      </dsp:txXfrm>
    </dsp:sp>
    <dsp:sp modelId="{6F00371F-9557-4F6B-AA3B-B90F68B5019A}">
      <dsp:nvSpPr>
        <dsp:cNvPr id="0" name=""/>
        <dsp:cNvSpPr/>
      </dsp:nvSpPr>
      <dsp:spPr>
        <a:xfrm>
          <a:off x="0" y="1790576"/>
          <a:ext cx="10609434" cy="14319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6890EC-0BBF-4CDA-A9F3-D034607E9A06}">
      <dsp:nvSpPr>
        <dsp:cNvPr id="0" name=""/>
        <dsp:cNvSpPr/>
      </dsp:nvSpPr>
      <dsp:spPr>
        <a:xfrm>
          <a:off x="206536" y="1886134"/>
          <a:ext cx="1240855" cy="1240855"/>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F7CB5-C132-43B8-9397-BFBBF96B6EFD}">
      <dsp:nvSpPr>
        <dsp:cNvPr id="0" name=""/>
        <dsp:cNvSpPr/>
      </dsp:nvSpPr>
      <dsp:spPr>
        <a:xfrm>
          <a:off x="1653927" y="1790576"/>
          <a:ext cx="8955506" cy="14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0" tIns="151550" rIns="151550" bIns="151550" numCol="1" spcCol="1270" anchor="ctr" anchorCtr="0">
          <a:noAutofit/>
        </a:bodyPr>
        <a:lstStyle/>
        <a:p>
          <a:pPr lvl="0" algn="l" defTabSz="1066800">
            <a:lnSpc>
              <a:spcPct val="100000"/>
            </a:lnSpc>
            <a:spcBef>
              <a:spcPct val="0"/>
            </a:spcBef>
            <a:spcAft>
              <a:spcPct val="35000"/>
            </a:spcAft>
          </a:pPr>
          <a:r>
            <a:rPr lang="en-US" sz="2400" b="1" kern="1200" dirty="0">
              <a:solidFill>
                <a:srgbClr val="20B8BF"/>
              </a:solidFill>
              <a:latin typeface="Century Gothic"/>
            </a:rPr>
            <a:t>Assess</a:t>
          </a:r>
          <a:r>
            <a:rPr lang="en-US" sz="2400" kern="1200" dirty="0">
              <a:solidFill>
                <a:schemeClr val="tx1">
                  <a:lumMod val="75000"/>
                  <a:lumOff val="25000"/>
                </a:schemeClr>
              </a:solidFill>
              <a:latin typeface="Century Gothic"/>
            </a:rPr>
            <a:t> flood vulnerability and flood susceptibility across the watershed</a:t>
          </a:r>
        </a:p>
      </dsp:txBody>
      <dsp:txXfrm>
        <a:off x="1653927" y="1790576"/>
        <a:ext cx="8955506" cy="1431971"/>
      </dsp:txXfrm>
    </dsp:sp>
    <dsp:sp modelId="{E807199C-622E-43F7-94C9-B36A6B964A29}">
      <dsp:nvSpPr>
        <dsp:cNvPr id="0" name=""/>
        <dsp:cNvSpPr/>
      </dsp:nvSpPr>
      <dsp:spPr>
        <a:xfrm>
          <a:off x="0" y="3580541"/>
          <a:ext cx="10609434" cy="14319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3C4F8-4F35-4868-AD53-A1A3231D27AB}">
      <dsp:nvSpPr>
        <dsp:cNvPr id="0" name=""/>
        <dsp:cNvSpPr/>
      </dsp:nvSpPr>
      <dsp:spPr>
        <a:xfrm>
          <a:off x="308114" y="3777678"/>
          <a:ext cx="1037697" cy="103769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B798C2-FFF5-4EEF-95E8-AAE7C7C10F7C}">
      <dsp:nvSpPr>
        <dsp:cNvPr id="0" name=""/>
        <dsp:cNvSpPr/>
      </dsp:nvSpPr>
      <dsp:spPr>
        <a:xfrm>
          <a:off x="1653927" y="3580541"/>
          <a:ext cx="8955506" cy="14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550" tIns="151550" rIns="151550" bIns="151550" numCol="1" spcCol="1270" anchor="ctr" anchorCtr="0">
          <a:noAutofit/>
        </a:bodyPr>
        <a:lstStyle/>
        <a:p>
          <a:pPr lvl="0" algn="l" defTabSz="1066800">
            <a:lnSpc>
              <a:spcPct val="100000"/>
            </a:lnSpc>
            <a:spcBef>
              <a:spcPct val="0"/>
            </a:spcBef>
            <a:spcAft>
              <a:spcPct val="35000"/>
            </a:spcAft>
          </a:pPr>
          <a:r>
            <a:rPr lang="en-US" sz="2400" b="1" kern="1200">
              <a:solidFill>
                <a:schemeClr val="accent4"/>
              </a:solidFill>
              <a:latin typeface="Century Gothic"/>
            </a:rPr>
            <a:t>Create</a:t>
          </a:r>
          <a:r>
            <a:rPr lang="en-US" sz="2400" kern="1200">
              <a:solidFill>
                <a:schemeClr val="tx1">
                  <a:lumMod val="75000"/>
                  <a:lumOff val="25000"/>
                </a:schemeClr>
              </a:solidFill>
              <a:latin typeface="Century Gothic"/>
            </a:rPr>
            <a:t> an ArcGIS StoryMap for scientific communication and outreach</a:t>
          </a:r>
        </a:p>
      </dsp:txBody>
      <dsp:txXfrm>
        <a:off x="1653927" y="3580541"/>
        <a:ext cx="8955506" cy="1431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76ADC-DC4B-1140-888C-1FD797FD1436}">
      <dsp:nvSpPr>
        <dsp:cNvPr id="0" name=""/>
        <dsp:cNvSpPr/>
      </dsp:nvSpPr>
      <dsp:spPr>
        <a:xfrm rot="4396374">
          <a:off x="288389" y="846076"/>
          <a:ext cx="3670414" cy="2559656"/>
        </a:xfrm>
        <a:prstGeom prst="swooshArrow">
          <a:avLst>
            <a:gd name="adj1" fmla="val 16310"/>
            <a:gd name="adj2" fmla="val 31370"/>
          </a:avLst>
        </a:prstGeom>
        <a:gradFill flip="none" rotWithShape="0">
          <a:gsLst>
            <a:gs pos="0">
              <a:srgbClr val="D76BFF"/>
            </a:gs>
            <a:gs pos="50000">
              <a:srgbClr val="693C7F"/>
            </a:gs>
            <a:gs pos="100000">
              <a:schemeClr val="tx1"/>
            </a:gs>
          </a:gsLst>
          <a:lin ang="5400000" scaled="0"/>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0E280AD-BA1A-544F-AD30-A87E5E027DDF}">
      <dsp:nvSpPr>
        <dsp:cNvPr id="0" name=""/>
        <dsp:cNvSpPr/>
      </dsp:nvSpPr>
      <dsp:spPr>
        <a:xfrm flipH="1" flipV="1">
          <a:off x="152237" y="2601377"/>
          <a:ext cx="1853789" cy="165043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CE227F19-8763-A342-8E54-E762C84ADA90}">
      <dsp:nvSpPr>
        <dsp:cNvPr id="0" name=""/>
        <dsp:cNvSpPr/>
      </dsp:nvSpPr>
      <dsp:spPr>
        <a:xfrm>
          <a:off x="-100437" y="0"/>
          <a:ext cx="2016034" cy="68028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lvl="0" algn="ctr" defTabSz="889000" rtl="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High impervious surface </a:t>
          </a:r>
          <a:r>
            <a:rPr lang="en-US" sz="2000" b="0" i="0" u="none" strike="noStrike" kern="1200" cap="none" baseline="0" noProof="0">
              <a:solidFill>
                <a:schemeClr val="tx1">
                  <a:lumMod val="75000"/>
                  <a:lumOff val="25000"/>
                </a:schemeClr>
              </a:solidFill>
              <a:latin typeface="Century Gothic" panose="020B0502020202020204" pitchFamily="34" charset="0"/>
              <a:cs typeface="Calibri Light"/>
            </a:rPr>
            <a:t>fraction</a:t>
          </a:r>
        </a:p>
      </dsp:txBody>
      <dsp:txXfrm>
        <a:off x="-100437" y="0"/>
        <a:ext cx="2016034" cy="680289"/>
      </dsp:txXfrm>
    </dsp:sp>
    <dsp:sp modelId="{232D36C3-20FF-5B43-BF19-9C373804FABD}">
      <dsp:nvSpPr>
        <dsp:cNvPr id="0" name=""/>
        <dsp:cNvSpPr/>
      </dsp:nvSpPr>
      <dsp:spPr>
        <a:xfrm>
          <a:off x="2307146" y="980004"/>
          <a:ext cx="2502130" cy="68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Increased potential for surface runoff</a:t>
          </a:r>
        </a:p>
      </dsp:txBody>
      <dsp:txXfrm>
        <a:off x="2307146" y="980004"/>
        <a:ext cx="2502130" cy="680289"/>
      </dsp:txXfrm>
    </dsp:sp>
    <dsp:sp modelId="{A1CF647E-4186-4942-81FE-3DBF402FE67E}">
      <dsp:nvSpPr>
        <dsp:cNvPr id="0" name=""/>
        <dsp:cNvSpPr/>
      </dsp:nvSpPr>
      <dsp:spPr>
        <a:xfrm>
          <a:off x="2075154" y="3748895"/>
          <a:ext cx="2728205" cy="34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lvl="0" algn="ctr" defTabSz="889000" rtl="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Flooding can occur</a:t>
          </a:r>
        </a:p>
      </dsp:txBody>
      <dsp:txXfrm>
        <a:off x="2075154" y="3748895"/>
        <a:ext cx="2728205" cy="349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EAC2-F8C2-4AB4-9545-43EF016EAFCC}">
      <dsp:nvSpPr>
        <dsp:cNvPr id="0" name=""/>
        <dsp:cNvSpPr/>
      </dsp:nvSpPr>
      <dsp:spPr>
        <a:xfrm>
          <a:off x="3080" y="465433"/>
          <a:ext cx="2444055" cy="34216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lvl="0" algn="l"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Include more socioeconomic &amp; environmental data</a:t>
          </a:r>
        </a:p>
      </dsp:txBody>
      <dsp:txXfrm>
        <a:off x="3080" y="1765670"/>
        <a:ext cx="2444055" cy="2053006"/>
      </dsp:txXfrm>
    </dsp:sp>
    <dsp:sp modelId="{9D82BB4D-58A2-44D7-9E8C-0B137410FCB7}">
      <dsp:nvSpPr>
        <dsp:cNvPr id="0" name=""/>
        <dsp:cNvSpPr/>
      </dsp:nvSpPr>
      <dsp:spPr>
        <a:xfrm>
          <a:off x="711856" y="807600"/>
          <a:ext cx="1026503" cy="10265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lvl="0" algn="ctr" defTabSz="2133600">
            <a:lnSpc>
              <a:spcPct val="90000"/>
            </a:lnSpc>
            <a:spcBef>
              <a:spcPct val="0"/>
            </a:spcBef>
            <a:spcAft>
              <a:spcPct val="35000"/>
            </a:spcAft>
          </a:pPr>
          <a:r>
            <a:rPr lang="en-US" sz="4800" kern="1200">
              <a:latin typeface="Century Gothic" panose="020B0502020202020204" pitchFamily="34" charset="0"/>
            </a:rPr>
            <a:t>1</a:t>
          </a:r>
        </a:p>
      </dsp:txBody>
      <dsp:txXfrm>
        <a:off x="862184" y="957928"/>
        <a:ext cx="725847" cy="725847"/>
      </dsp:txXfrm>
    </dsp:sp>
    <dsp:sp modelId="{11BDB2DB-B198-4EC3-AD1A-8517F6313E25}">
      <dsp:nvSpPr>
        <dsp:cNvPr id="0" name=""/>
        <dsp:cNvSpPr/>
      </dsp:nvSpPr>
      <dsp:spPr>
        <a:xfrm>
          <a:off x="3080" y="3887038"/>
          <a:ext cx="2444055" cy="72"/>
        </a:xfrm>
        <a:prstGeom prst="rect">
          <a:avLst/>
        </a:prstGeom>
        <a:solidFill>
          <a:schemeClr val="accent5">
            <a:hueOff val="-1050478"/>
            <a:satOff val="-1461"/>
            <a:lumOff val="-560"/>
            <a:alphaOff val="0"/>
          </a:schemeClr>
        </a:solidFill>
        <a:ln w="12700" cap="flat" cmpd="sng" algn="ctr">
          <a:solidFill>
            <a:schemeClr val="accent5">
              <a:hueOff val="-1050478"/>
              <a:satOff val="-1461"/>
              <a:lumOff val="-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9D641-4200-42AF-A256-7FE89FA138B4}">
      <dsp:nvSpPr>
        <dsp:cNvPr id="0" name=""/>
        <dsp:cNvSpPr/>
      </dsp:nvSpPr>
      <dsp:spPr>
        <a:xfrm>
          <a:off x="2691541" y="465433"/>
          <a:ext cx="2444055" cy="3421677"/>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lvl="0" algn="l" defTabSz="88900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Incorporate precipitation data</a:t>
          </a:r>
        </a:p>
      </dsp:txBody>
      <dsp:txXfrm>
        <a:off x="2691541" y="1765670"/>
        <a:ext cx="2444055" cy="2053006"/>
      </dsp:txXfrm>
    </dsp:sp>
    <dsp:sp modelId="{38ABD9A1-8518-4F92-840E-BCB199AF5CE9}">
      <dsp:nvSpPr>
        <dsp:cNvPr id="0" name=""/>
        <dsp:cNvSpPr/>
      </dsp:nvSpPr>
      <dsp:spPr>
        <a:xfrm>
          <a:off x="3400317" y="807600"/>
          <a:ext cx="1026503" cy="1026503"/>
        </a:xfrm>
        <a:prstGeom prst="ellipse">
          <a:avLst/>
        </a:prstGeom>
        <a:solidFill>
          <a:schemeClr val="accent5">
            <a:hueOff val="-2100956"/>
            <a:satOff val="-2922"/>
            <a:lumOff val="-1121"/>
            <a:alphaOff val="0"/>
          </a:schemeClr>
        </a:solidFill>
        <a:ln w="12700" cap="flat" cmpd="sng" algn="ctr">
          <a:solidFill>
            <a:schemeClr val="accent5">
              <a:hueOff val="-2100956"/>
              <a:satOff val="-2922"/>
              <a:lumOff val="-1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lvl="0" algn="ctr" defTabSz="2133600">
            <a:lnSpc>
              <a:spcPct val="90000"/>
            </a:lnSpc>
            <a:spcBef>
              <a:spcPct val="0"/>
            </a:spcBef>
            <a:spcAft>
              <a:spcPct val="35000"/>
            </a:spcAft>
          </a:pPr>
          <a:r>
            <a:rPr lang="en-US" sz="4800" kern="1200">
              <a:latin typeface="Century Gothic" panose="020B0502020202020204" pitchFamily="34" charset="0"/>
            </a:rPr>
            <a:t>2</a:t>
          </a:r>
        </a:p>
      </dsp:txBody>
      <dsp:txXfrm>
        <a:off x="3550645" y="957928"/>
        <a:ext cx="725847" cy="725847"/>
      </dsp:txXfrm>
    </dsp:sp>
    <dsp:sp modelId="{40336006-AC67-4806-A04B-9A4CA64371C1}">
      <dsp:nvSpPr>
        <dsp:cNvPr id="0" name=""/>
        <dsp:cNvSpPr/>
      </dsp:nvSpPr>
      <dsp:spPr>
        <a:xfrm>
          <a:off x="2691541" y="3887038"/>
          <a:ext cx="2444055" cy="72"/>
        </a:xfrm>
        <a:prstGeom prst="rect">
          <a:avLst/>
        </a:prstGeom>
        <a:solidFill>
          <a:schemeClr val="accent5">
            <a:hueOff val="-3151433"/>
            <a:satOff val="-4383"/>
            <a:lumOff val="-1681"/>
            <a:alphaOff val="0"/>
          </a:schemeClr>
        </a:solidFill>
        <a:ln w="12700" cap="flat" cmpd="sng" algn="ctr">
          <a:solidFill>
            <a:schemeClr val="accent5">
              <a:hueOff val="-3151433"/>
              <a:satOff val="-4383"/>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103F81-9E71-4E61-9314-B75D05DD8360}">
      <dsp:nvSpPr>
        <dsp:cNvPr id="0" name=""/>
        <dsp:cNvSpPr/>
      </dsp:nvSpPr>
      <dsp:spPr>
        <a:xfrm>
          <a:off x="5380002" y="465433"/>
          <a:ext cx="2444055" cy="3421677"/>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lvl="0" algn="l" defTabSz="88900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Re-examine remote sensing feasibility</a:t>
          </a:r>
        </a:p>
      </dsp:txBody>
      <dsp:txXfrm>
        <a:off x="5380002" y="1765670"/>
        <a:ext cx="2444055" cy="2053006"/>
      </dsp:txXfrm>
    </dsp:sp>
    <dsp:sp modelId="{6DAFBB3C-94A2-4EBC-8D61-A8502163C017}">
      <dsp:nvSpPr>
        <dsp:cNvPr id="0" name=""/>
        <dsp:cNvSpPr/>
      </dsp:nvSpPr>
      <dsp:spPr>
        <a:xfrm>
          <a:off x="6088778" y="807600"/>
          <a:ext cx="1026503" cy="1026503"/>
        </a:xfrm>
        <a:prstGeom prst="ellipse">
          <a:avLst/>
        </a:prstGeom>
        <a:solidFill>
          <a:schemeClr val="accent5">
            <a:hueOff val="-4201911"/>
            <a:satOff val="-5845"/>
            <a:lumOff val="-2241"/>
            <a:alphaOff val="0"/>
          </a:schemeClr>
        </a:solidFill>
        <a:ln w="12700" cap="flat" cmpd="sng" algn="ctr">
          <a:solidFill>
            <a:schemeClr val="accent5">
              <a:hueOff val="-4201911"/>
              <a:satOff val="-5845"/>
              <a:lumOff val="-22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lvl="0" algn="ctr" defTabSz="2133600">
            <a:lnSpc>
              <a:spcPct val="90000"/>
            </a:lnSpc>
            <a:spcBef>
              <a:spcPct val="0"/>
            </a:spcBef>
            <a:spcAft>
              <a:spcPct val="35000"/>
            </a:spcAft>
          </a:pPr>
          <a:r>
            <a:rPr lang="en-US" sz="4800" kern="1200">
              <a:latin typeface="Century Gothic" panose="020B0502020202020204" pitchFamily="34" charset="0"/>
            </a:rPr>
            <a:t>3</a:t>
          </a:r>
        </a:p>
      </dsp:txBody>
      <dsp:txXfrm>
        <a:off x="6239106" y="957928"/>
        <a:ext cx="725847" cy="725847"/>
      </dsp:txXfrm>
    </dsp:sp>
    <dsp:sp modelId="{361D20E2-1AE4-4AB1-B233-8BDCA1B3C358}">
      <dsp:nvSpPr>
        <dsp:cNvPr id="0" name=""/>
        <dsp:cNvSpPr/>
      </dsp:nvSpPr>
      <dsp:spPr>
        <a:xfrm>
          <a:off x="5380002" y="3887038"/>
          <a:ext cx="2444055" cy="72"/>
        </a:xfrm>
        <a:prstGeom prst="rect">
          <a:avLst/>
        </a:prstGeom>
        <a:solidFill>
          <a:schemeClr val="accent5">
            <a:hueOff val="-5252389"/>
            <a:satOff val="-7306"/>
            <a:lumOff val="-2801"/>
            <a:alphaOff val="0"/>
          </a:schemeClr>
        </a:solidFill>
        <a:ln w="12700" cap="flat" cmpd="sng" algn="ctr">
          <a:solidFill>
            <a:schemeClr val="accent5">
              <a:hueOff val="-5252389"/>
              <a:satOff val="-7306"/>
              <a:lumOff val="-28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2B318-A8B3-49B3-84C0-6ED55C1F0A06}">
      <dsp:nvSpPr>
        <dsp:cNvPr id="0" name=""/>
        <dsp:cNvSpPr/>
      </dsp:nvSpPr>
      <dsp:spPr>
        <a:xfrm>
          <a:off x="8068463" y="465433"/>
          <a:ext cx="2444055" cy="3421677"/>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lvl="0" algn="l" defTabSz="88900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Map stormwater infrastructure</a:t>
          </a:r>
        </a:p>
      </dsp:txBody>
      <dsp:txXfrm>
        <a:off x="8068463" y="1765670"/>
        <a:ext cx="2444055" cy="2053006"/>
      </dsp:txXfrm>
    </dsp:sp>
    <dsp:sp modelId="{69C57298-16EC-44C0-B094-E2063C872DA7}">
      <dsp:nvSpPr>
        <dsp:cNvPr id="0" name=""/>
        <dsp:cNvSpPr/>
      </dsp:nvSpPr>
      <dsp:spPr>
        <a:xfrm>
          <a:off x="8777239" y="807600"/>
          <a:ext cx="1026503" cy="1026503"/>
        </a:xfrm>
        <a:prstGeom prst="ellipse">
          <a:avLst/>
        </a:prstGeom>
        <a:solidFill>
          <a:schemeClr val="accent5">
            <a:hueOff val="-6302867"/>
            <a:satOff val="-8767"/>
            <a:lumOff val="-3362"/>
            <a:alphaOff val="0"/>
          </a:schemeClr>
        </a:solidFill>
        <a:ln w="12700" cap="flat" cmpd="sng" algn="ctr">
          <a:solidFill>
            <a:schemeClr val="accent5">
              <a:hueOff val="-6302867"/>
              <a:satOff val="-8767"/>
              <a:lumOff val="-33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30" tIns="12700" rIns="80030" bIns="12700" numCol="1" spcCol="1270" anchor="ctr" anchorCtr="0">
          <a:noAutofit/>
        </a:bodyPr>
        <a:lstStyle/>
        <a:p>
          <a:pPr lvl="0" algn="ctr" defTabSz="2133600">
            <a:lnSpc>
              <a:spcPct val="90000"/>
            </a:lnSpc>
            <a:spcBef>
              <a:spcPct val="0"/>
            </a:spcBef>
            <a:spcAft>
              <a:spcPct val="35000"/>
            </a:spcAft>
          </a:pPr>
          <a:r>
            <a:rPr lang="en-US" sz="4800" kern="1200">
              <a:latin typeface="Century Gothic" panose="020B0502020202020204" pitchFamily="34" charset="0"/>
            </a:rPr>
            <a:t>4</a:t>
          </a:r>
        </a:p>
      </dsp:txBody>
      <dsp:txXfrm>
        <a:off x="8927567" y="957928"/>
        <a:ext cx="725847" cy="725847"/>
      </dsp:txXfrm>
    </dsp:sp>
    <dsp:sp modelId="{29B76818-6CF4-4900-866D-B613CAC003C5}">
      <dsp:nvSpPr>
        <dsp:cNvPr id="0" name=""/>
        <dsp:cNvSpPr/>
      </dsp:nvSpPr>
      <dsp:spPr>
        <a:xfrm>
          <a:off x="8068463" y="3887038"/>
          <a:ext cx="2444055" cy="72"/>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76ADC-DC4B-1140-888C-1FD797FD1436}">
      <dsp:nvSpPr>
        <dsp:cNvPr id="0" name=""/>
        <dsp:cNvSpPr/>
      </dsp:nvSpPr>
      <dsp:spPr>
        <a:xfrm rot="4396374">
          <a:off x="120965" y="846076"/>
          <a:ext cx="3670414" cy="2559656"/>
        </a:xfrm>
        <a:prstGeom prst="swooshArrow">
          <a:avLst>
            <a:gd name="adj1" fmla="val 16310"/>
            <a:gd name="adj2" fmla="val 31370"/>
          </a:avLst>
        </a:prstGeom>
        <a:gradFill flip="none" rotWithShape="0">
          <a:gsLst>
            <a:gs pos="0">
              <a:srgbClr val="D76BFF"/>
            </a:gs>
            <a:gs pos="50000">
              <a:srgbClr val="693C7F"/>
            </a:gs>
            <a:gs pos="100000">
              <a:schemeClr val="tx1"/>
            </a:gs>
          </a:gsLst>
          <a:lin ang="5400000" scaled="0"/>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0E280AD-BA1A-544F-AD30-A87E5E027DDF}">
      <dsp:nvSpPr>
        <dsp:cNvPr id="0" name=""/>
        <dsp:cNvSpPr/>
      </dsp:nvSpPr>
      <dsp:spPr>
        <a:xfrm flipH="1" flipV="1">
          <a:off x="152237" y="2601377"/>
          <a:ext cx="1853789" cy="165043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CE227F19-8763-A342-8E54-E762C84ADA90}">
      <dsp:nvSpPr>
        <dsp:cNvPr id="0" name=""/>
        <dsp:cNvSpPr/>
      </dsp:nvSpPr>
      <dsp:spPr>
        <a:xfrm>
          <a:off x="-100437" y="0"/>
          <a:ext cx="2016034" cy="68028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lvl="0" algn="ctr" defTabSz="889000" rtl="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High impervious surface </a:t>
          </a:r>
          <a:r>
            <a:rPr lang="en-US" sz="2000" b="0" i="0" u="none" strike="noStrike" kern="1200" cap="none" baseline="0" noProof="0">
              <a:solidFill>
                <a:schemeClr val="tx1">
                  <a:lumMod val="75000"/>
                  <a:lumOff val="25000"/>
                </a:schemeClr>
              </a:solidFill>
              <a:latin typeface="Century Gothic" panose="020B0502020202020204" pitchFamily="34" charset="0"/>
              <a:cs typeface="Calibri Light"/>
            </a:rPr>
            <a:t>fraction</a:t>
          </a:r>
        </a:p>
      </dsp:txBody>
      <dsp:txXfrm>
        <a:off x="-100437" y="0"/>
        <a:ext cx="2016034" cy="680289"/>
      </dsp:txXfrm>
    </dsp:sp>
    <dsp:sp modelId="{232D36C3-20FF-5B43-BF19-9C373804FABD}">
      <dsp:nvSpPr>
        <dsp:cNvPr id="0" name=""/>
        <dsp:cNvSpPr/>
      </dsp:nvSpPr>
      <dsp:spPr>
        <a:xfrm>
          <a:off x="2307146" y="980004"/>
          <a:ext cx="2502130" cy="680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lumMod val="75000"/>
                  <a:lumOff val="25000"/>
                </a:schemeClr>
              </a:solidFill>
              <a:latin typeface="Century Gothic" panose="020B0502020202020204" pitchFamily="34" charset="0"/>
            </a:rPr>
            <a:t>Increased potential for surface runoff</a:t>
          </a:r>
        </a:p>
      </dsp:txBody>
      <dsp:txXfrm>
        <a:off x="2307146" y="980004"/>
        <a:ext cx="2502130" cy="680289"/>
      </dsp:txXfrm>
    </dsp:sp>
    <dsp:sp modelId="{A1CF647E-4186-4942-81FE-3DBF402FE67E}">
      <dsp:nvSpPr>
        <dsp:cNvPr id="0" name=""/>
        <dsp:cNvSpPr/>
      </dsp:nvSpPr>
      <dsp:spPr>
        <a:xfrm>
          <a:off x="2075154" y="3748895"/>
          <a:ext cx="2728205" cy="34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lvl="0" algn="ctr" defTabSz="889000" rtl="0">
            <a:lnSpc>
              <a:spcPct val="90000"/>
            </a:lnSpc>
            <a:spcBef>
              <a:spcPct val="0"/>
            </a:spcBef>
            <a:spcAft>
              <a:spcPct val="35000"/>
            </a:spcAft>
          </a:pPr>
          <a:r>
            <a:rPr lang="en-US" sz="2000" kern="1200">
              <a:solidFill>
                <a:schemeClr val="tx1">
                  <a:lumMod val="75000"/>
                  <a:lumOff val="25000"/>
                </a:schemeClr>
              </a:solidFill>
              <a:latin typeface="Century Gothic" panose="020B0502020202020204" pitchFamily="34" charset="0"/>
            </a:rPr>
            <a:t>Flooding can occur</a:t>
          </a:r>
        </a:p>
      </dsp:txBody>
      <dsp:txXfrm>
        <a:off x="2075154" y="3748895"/>
        <a:ext cx="2728205" cy="3490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sa.gov/multimedia/imagegallery/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esa.int/ESA_Multimedia/Imag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Fall 2020 NASA DEVELOP term at the Massachusetts Node, the team worked on a water resources project in the Charles River watershed. This project aimed to assess flood vulnerability and flood susceptibility within the Charles River watershed and the Town of Natick, Massachusetts to support urban planning programs and assist with high water intervention.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408844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Flood susceptibility is the likelihood of a dangerous event occurring in an area on the basis of local terrain conditions (Santangelo et al., 2011).</a:t>
            </a:r>
            <a:endParaRPr lang="en-US"/>
          </a:p>
          <a:p>
            <a:r>
              <a:rPr lang="en-US">
                <a:cs typeface="Calibri"/>
              </a:rPr>
              <a:t>Flood vulnerability is a measure of the sensitivity of individuals, groups, or communities to their flood susceptibility (IPSS, 2007), and so layers the flood susceptibility map with socioeconomic data.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15162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create a flood susceptibility map, the first step is to create a flood inventory map, which shows where flooding occurs within the study area. To create a flood inventory map, the team found 57 flood events on NOAA's storm database within the study period (January 2000-September 2020). The team then searched for satellite imagery for each of the dates plus a buffer period of 4 days before and after the event. No usable satellite imagery was found due to date misalignment, inadequate resolutions, and weather conditions such as cloud cover and snow.</a:t>
            </a:r>
          </a:p>
          <a:p>
            <a:endParaRPr lang="en-US">
              <a:cs typeface="Calibri"/>
            </a:endParaRPr>
          </a:p>
          <a:p>
            <a:endParaRPr lang="en-US" sz="1200" kern="1200">
              <a:solidFill>
                <a:schemeClr val="tx1"/>
              </a:solidFill>
              <a:effectLst/>
              <a:latin typeface="+mn-lt"/>
              <a:cs typeface="Calibri"/>
            </a:endParaRPr>
          </a:p>
          <a:p>
            <a:r>
              <a:rPr lang="en-US"/>
              <a:t>----------------------Image Information Below ------------------------------</a:t>
            </a:r>
            <a:endParaRPr lang="en-US">
              <a:cs typeface="Calibri"/>
            </a:endParaRPr>
          </a:p>
          <a:p>
            <a:r>
              <a:rPr lang="en-US" kern="1200">
                <a:effectLst/>
              </a:rPr>
              <a:t>Image Credit:</a:t>
            </a:r>
            <a:r>
              <a:rPr lang="en-US"/>
              <a:t> </a:t>
            </a:r>
            <a:r>
              <a:rPr lang="en-US" err="1"/>
              <a:t>Powerpoint</a:t>
            </a:r>
            <a:r>
              <a:rPr lang="en-US"/>
              <a:t> Template Icon</a:t>
            </a:r>
            <a:endParaRPr lang="en-US" kern="1200">
              <a:effectLst/>
              <a:cs typeface="Calibri"/>
            </a:endParaRPr>
          </a:p>
          <a:p>
            <a:r>
              <a:rPr lang="en-US" kern="1200">
                <a:effectLst/>
              </a:rPr>
              <a:t>Image Source:</a:t>
            </a:r>
            <a:r>
              <a:rPr lang="en-US"/>
              <a:t> PowerPoint (Office 2020) [Computer Software]. Redmond, WA: Microsoft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56677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identified flood conditioning factors for the study area based on past literature and data availability. These are physical factors that influence the likelihood of flooding, including land cover makeup, geology and topography. For this study, we've identified factors at the watershed level, but they could be defined even more specifically for smaller areas of interest. </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97952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began this project to determine the feasibility of earth observations for predicting flood frequency. The team searched for satellite imagery for each of the known flood dates, as reported in the NOAA Storm Events Database, plus a buffer period of 4 days before and after the event. No usable satellite imagery was found due to date misalignment, inadequate resolutions, and weather conditions such as cloud cover and snow.</a:t>
            </a:r>
          </a:p>
          <a:p>
            <a:endParaRPr lang="en-US"/>
          </a:p>
          <a:p>
            <a:r>
              <a:rPr lang="en-US"/>
              <a:t>------------------------------Image Information Below ------------------------------</a:t>
            </a:r>
            <a:endParaRPr lang="en-US">
              <a:cs typeface="Calibri"/>
            </a:endParaRPr>
          </a:p>
          <a:p>
            <a:r>
              <a:rPr lang="en-US"/>
              <a:t>•Image Credit: NASA Images</a:t>
            </a:r>
            <a:endParaRPr lang="en-US">
              <a:cs typeface="Calibri"/>
            </a:endParaRPr>
          </a:p>
          <a:p>
            <a:r>
              <a:rPr lang="en-US"/>
              <a:t>•Image Source: </a:t>
            </a:r>
            <a:r>
              <a:rPr lang="en-US">
                <a:hlinkClick r:id="rId3"/>
              </a:rPr>
              <a:t>https://www.nasa.gov/multimedia/imagegallery/index.html</a:t>
            </a:r>
            <a:endParaRPr lang="en-US"/>
          </a:p>
          <a:p>
            <a:endParaRPr lang="en-US">
              <a:cs typeface="Calibri"/>
            </a:endParaRPr>
          </a:p>
          <a:p>
            <a:r>
              <a:rPr lang="en-US"/>
              <a:t>•Image Credit: ESA (European Space Agency)</a:t>
            </a:r>
            <a:endParaRPr lang="en-US">
              <a:cs typeface="Calibri"/>
            </a:endParaRPr>
          </a:p>
          <a:p>
            <a:r>
              <a:rPr lang="en-US"/>
              <a:t>•Image Source: </a:t>
            </a:r>
            <a:r>
              <a:rPr lang="en-US">
                <a:hlinkClick r:id="rId4"/>
              </a:rPr>
              <a:t>https://www.esa.int/ESA_Multimedia/Images</a:t>
            </a:r>
            <a:r>
              <a:rPr lang="en-US"/>
              <a:t> </a:t>
            </a:r>
            <a:endParaRPr lang="en-US">
              <a:cs typeface="Calibri"/>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95676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the FEMA National Flood Hazard layer for the Charles River Watershed. The 100-year floodplain follows the Charles River and its tributaries closely. The black</a:t>
            </a:r>
            <a:r>
              <a:rPr lang="en-US"/>
              <a:t> </a:t>
            </a:r>
            <a:r>
              <a:rPr lang="en-US">
                <a:cs typeface="Calibri"/>
              </a:rPr>
              <a:t>dots represent the 57 flood events reported in the NOAA Storm events database from 2000-2020. It is interesting to note that 38 of these reported floods occurred outside of the FEMA 100-year and 500-year floodplains. </a:t>
            </a:r>
          </a:p>
          <a:p>
            <a:endParaRPr lang="en-US"/>
          </a:p>
          <a:p>
            <a:endParaRPr lang="en-US">
              <a:cs typeface="Calibri"/>
            </a:endParaRPr>
          </a:p>
          <a:p>
            <a:r>
              <a:rPr lang="en-US" kern="1200">
                <a:effectLst/>
              </a:rPr>
              <a:t>Image Credit:</a:t>
            </a:r>
            <a:r>
              <a:rPr lang="en-US"/>
              <a:t> </a:t>
            </a:r>
            <a:r>
              <a:rPr lang="en-US" err="1"/>
              <a:t>Powerpoint</a:t>
            </a:r>
            <a:r>
              <a:rPr lang="en-US"/>
              <a:t> Template Icon</a:t>
            </a:r>
            <a:endParaRPr lang="en-US" kern="1200">
              <a:effectLst/>
              <a:cs typeface="Calibri"/>
            </a:endParaRPr>
          </a:p>
          <a:p>
            <a:r>
              <a:rPr lang="en-US" kern="1200">
                <a:effectLst/>
              </a:rPr>
              <a:t>Image Source:</a:t>
            </a:r>
            <a:r>
              <a:rPr lang="en-US"/>
              <a:t> PowerPoint (Office 2020) [Computer Software]. Redmond, WA: Microsoft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875106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Bivariate statistical analysis measures the individual relationship between the flood conditioning factors and flooding but neglects the relationship among the variables. Multivariate statistical analysis takes into account the relationship between conditioning factors but neglects the influence of different classes of conditioning factors on flooding. The team used both methods to allow for a more accurate prediction of flood susceptibility.</a:t>
            </a:r>
            <a:endParaRPr lang="en-US" dirty="0">
              <a:solidFill>
                <a:srgbClr val="FFFFFF"/>
              </a:solidFill>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73276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buClr>
                <a:srgbClr val="24B1B5"/>
              </a:buClr>
              <a:buFont typeface="Webdings" panose="05030102010509060703" pitchFamily="18" charset="2"/>
              <a:buChar char="4"/>
            </a:pPr>
            <a:r>
              <a:rPr lang="en-US" sz="1200" dirty="0">
                <a:solidFill>
                  <a:schemeClr val="tx1">
                    <a:lumMod val="75000"/>
                    <a:lumOff val="25000"/>
                  </a:schemeClr>
                </a:solidFill>
                <a:latin typeface="Century Gothic"/>
                <a:cs typeface="Calibri"/>
              </a:rPr>
              <a:t>Random forest is a type of decision tree used for classification and prediction. RF models c</a:t>
            </a:r>
            <a:r>
              <a:rPr lang="en-US" sz="1200" dirty="0">
                <a:solidFill>
                  <a:schemeClr val="tx1">
                    <a:lumMod val="75000"/>
                    <a:lumOff val="25000"/>
                  </a:schemeClr>
                </a:solidFill>
                <a:latin typeface="Century Gothic" panose="020F0302020204030204"/>
              </a:rPr>
              <a:t>an handle data from various measurement scales. In GEE, there are 2 output modes for the random forest model: ‘classification’ and ’probability’.  Classification mode outputs whether or not each pixels is expected to flood, and probability outputs the predictive power of the RF model at each pixel (how likely the RF model is to have correctly predicted flooding at that pixel). </a:t>
            </a:r>
            <a:endParaRPr lang="en-US" sz="1200" dirty="0">
              <a:solidFill>
                <a:schemeClr val="tx1">
                  <a:lumMod val="75000"/>
                  <a:lumOff val="25000"/>
                </a:schemeClr>
              </a:solidFill>
              <a:latin typeface="Century Gothic"/>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44287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identified several flood conditioning factors for the study area based on past literature and data availability and calculated the flood frequency ratio for each. A higher frequency ratio means a higher likelihood of falling within the FEMA floodplain. This slides shows Land Cover, where wetland, bare land, and open water have the highest frequency ratios. Landcover is strongly based on the presence and type of vegetation and is a good proxy for estimating runoff potential.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07516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surficial materials, where postglacial and early postglacial deposits have the highest frequency ratios. Surficial materials are sediments that sit between the bedrock and soil zone and impact the infiltration of water. The distribution of postglacial deposits and early postglacial deposits seems to closely follow the course of the Charles River.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04047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soil drainage, where poorly drained and very poorly drained soils have a higher frequency ratio. Soil drainage is based on soil sediment makeup and impacts how well water can move through the soils. Areas with high impervious surface fraction (such as downtown Boston) are masked out because there should be minimal to no drainage in these regions.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7207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Charles River Watershed Association (CRWA) and Town of Natick were looking to assess their flood susceptibility and vulnerability, and The Massachusetts Audubon Society (Mass Audubon) was interested in assessing flood vulnerability for the lands they manage. </a:t>
            </a:r>
          </a:p>
          <a:p>
            <a:endParaRPr lang="en-US" sz="1200" kern="1200" dirty="0">
              <a:solidFill>
                <a:schemeClr val="tx1"/>
              </a:solidFill>
              <a:effectLst/>
              <a:latin typeface="+mn-lt"/>
              <a:cs typeface="Calibri"/>
            </a:endParaRPr>
          </a:p>
          <a:p>
            <a:r>
              <a:rPr lang="en-US" dirty="0"/>
              <a:t>All partners were in the process of creating preparedness plans for future flooding events, especially in the most vulnerable areas. The partners were primarily using FEMA flood maps and GIS data in their decision making, vulnerability assessments, and climate preparations. However, all partner organizations were interested in incorporating cost-effective remotely-sensed data into decision-making processes and management.</a:t>
            </a:r>
            <a:endParaRPr lang="en-US" dirty="0">
              <a:cs typeface="Calibri"/>
            </a:endParaRPr>
          </a:p>
          <a:p>
            <a:endParaRPr lang="en-US" dirty="0"/>
          </a:p>
          <a:p>
            <a:r>
              <a:rPr lang="en-US" kern="1200" dirty="0">
                <a:effectLst/>
              </a:rPr>
              <a:t>------------------------------Image Information Below ------------------------------</a:t>
            </a:r>
            <a:endParaRPr lang="en-US" kern="1200" dirty="0">
              <a:effectLst/>
              <a:cs typeface="Calibri"/>
            </a:endParaRPr>
          </a:p>
          <a:p>
            <a:r>
              <a:rPr lang="en-US" kern="1200" dirty="0">
                <a:effectLst/>
              </a:rPr>
              <a:t>•Image Credits:</a:t>
            </a:r>
            <a:r>
              <a:rPr lang="en-US" dirty="0"/>
              <a:t> Natick GIS (permission)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rPr>
              <a:t>•Image Source: </a:t>
            </a:r>
            <a:r>
              <a:rPr lang="en-US" dirty="0"/>
              <a:t>Town of Natick, MA</a:t>
            </a:r>
            <a:endParaRPr lang="en-US" kern="1200" dirty="0">
              <a:effectLst/>
              <a:cs typeface="Calibri"/>
            </a:endParaRPr>
          </a:p>
          <a:p>
            <a:r>
              <a:rPr lang="en-US" dirty="0">
                <a:cs typeface="+mn-lt"/>
              </a:rPr>
              <a:t>Creative Commons </a:t>
            </a:r>
            <a:r>
              <a:rPr lang="en-US" dirty="0"/>
              <a:t>Attribution-Share Alike 3.0 </a:t>
            </a:r>
            <a:r>
              <a:rPr lang="en-US" dirty="0" err="1"/>
              <a:t>Unported</a:t>
            </a:r>
            <a:r>
              <a:rPr lang="en-US" dirty="0"/>
              <a:t> License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658456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elevation, where the lowest elevations have the highest frequency ratios. Because water flows and collects downhill, low elevations are more likely to experience flooding. The Boston area is a low-lying coastal area, making it more susceptible to sea level rise and costal inundation. </a:t>
            </a:r>
            <a:endParaRPr lang="en-US">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40795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slope, where less steep slopes have higher frequency ratios. While steeper slopes generally reduce infiltration and increase the rate of runoff, less steep slopes allow water to collect. This is dependent on many factors, including vegetation and soil type along the slope. Slope is heterogeneous across the watershed, except for the Boston area where slope is less than 1 degree gradient.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24723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topographic wetness index, or TWI, where higher indices correspond to higher frequency ratios. TWI quantifies topographic controls on hydrological processes by incorporating slope, flow direction, and flow accumulation factors. TWI will be high in and around areas of water and wetlands, as it is a measure of wetness. The Boston area has a high TWI because it is a natural coastal wetland consisting primarily of salt marsh, although much has been infilled throughout it's urban development</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163336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Height Above Nearest Drainage, or HAND, where the lowest heights correspond to the highest frequency ratios. HAND quantifies the vertical distance between a location and its </a:t>
            </a:r>
            <a:r>
              <a:rPr lang="en-US" b="1"/>
              <a:t>nearest</a:t>
            </a:r>
            <a:r>
              <a:rPr lang="en-US"/>
              <a:t> stream using a digital elevation model and the area's stream network. This calculation helps describe the hydraulic properties of the stream network. </a:t>
            </a:r>
            <a:endParaRPr lang="en-US">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404997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flood conditioning factors and the classifications with the highest frequency ratio for each. The highest frequency ratio for each flood conditioning factor is important because it shows which quantile is most strongly related with the likelihood of being within a FEMA flood zone. The slide also lists the logistic regression coefficients, which show each factor's relationship with flooding while accounting for its relationship with other factors.</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78791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Logistic regression outputs the probability of flooding in a pixel given the values of the flood conditioning factors. The team ran a multivariate logistic regression, whic</a:t>
            </a:r>
            <a:r>
              <a:rPr lang="en-US" sz="1200" dirty="0">
                <a:solidFill>
                  <a:schemeClr val="tx1">
                    <a:lumMod val="75000"/>
                    <a:lumOff val="25000"/>
                  </a:schemeClr>
                </a:solidFill>
                <a:latin typeface="Century Gothic" panose="020F0302020204030204"/>
              </a:rPr>
              <a:t>h focuses on the relationship between flood conditioning factors. To calculate flood susceptibility, the team split this probability of flooding into five quantiles that represent different susceptibility zones. </a:t>
            </a:r>
            <a:endParaRPr lang="en-US" sz="1200" dirty="0">
              <a:solidFill>
                <a:schemeClr val="tx1">
                  <a:lumMod val="75000"/>
                  <a:lumOff val="25000"/>
                </a:schemeClr>
              </a:solidFill>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902913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shows the resulting susceptibility map created by the team using the previously calculated flood conditioning factors, with the areas susceptible to flooding shown in blue. The team then overlaid the NOAA Storm Events Database with susceptibility map. The team's map captured 68%, or two-thirds, of the reported storm events, whereas the FEMA flood map only captured 33%, or one-third, of the reported flood events.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642487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described previously, flood vulnerability is calculated using socioeconomic data overlaid with flood susceptibility. The team chose to look at three vulnerable groups within the areas susceptible to flooding. These groups included the percent of elderly residents, the percent of residents below the poverty line, and the percent of non-white residents. These groups were chosen based on conversations with the partner organizations as well as being commonly vulnerable populations identified within the literature.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415723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maps of the three selected vulnerable groups. In all of the maps, there is a greater proportion of these groups in the upper portion of the watershed. The non-white population is concentrated in the Boston metro area and the population in poverty is concentrated in pockets across southern Boston. There is relatively little elderly population in the Boston metro area, except for a pocket in southwest Boston. There is also a pocket of non-white and population in poverty in the Milford area of the watershed.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2766384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cs typeface="Calibri"/>
            </a:endParaRPr>
          </a:p>
          <a:p>
            <a:r>
              <a:rPr lang="en-US" dirty="0">
                <a:cs typeface="Calibri"/>
              </a:rPr>
              <a:t>This slide shows the vulnerability index aggregated for the three groups. As in the previous maps, we see a greater proportion of vulnerable populations in the upper watershed, and particularly across the Boston area, with higher vulnerability in South Boston. There is also a small pocket in the Milford area.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41165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temperatures rise in New England, a rise in the frequency and intensity of precipitation is predicted, leading to more flood events. At the same time, population and economic growth are likely to increase the pressure to develop land in the region. New development increases not only the amount of infrastructure at risk, but also the fraction of impervious surface, which increases runoff that impacts rivers, streams, and stormwater systems.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Municipal representatives in the Charles River watershed have identified flooding as one of the most threatening environmental hazards in their communities. </a:t>
            </a:r>
            <a:endParaRPr lang="en-US" sz="1200" b="0" i="0" u="none" strike="noStrike"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Flooding and surface runoff have been increasingly impacting communities in the Charles River watershed, likely due to increased urban development and extreme precipitation events.  </a:t>
            </a:r>
            <a:endParaRPr lang="en-US" sz="1200" b="0" i="0" u="none" strike="noStrike"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Local governments in the watershed are interested in incorporating remote sensing data to better address their communities’ risk from climate change impacts, especially flood vulnerability and susceptibility.</a:t>
            </a:r>
            <a:r>
              <a:rPr lang="en-US" sz="1200" b="0" i="0" kern="1200" dirty="0">
                <a:solidFill>
                  <a:schemeClr val="tx1"/>
                </a:solidFill>
                <a:effectLst/>
                <a:latin typeface="+mn-lt"/>
                <a:ea typeface="+mn-ea"/>
                <a:cs typeface="+mn-cs"/>
              </a:rPr>
              <a:t> </a:t>
            </a:r>
            <a:endParaRPr lang="en-US" sz="1200" b="0" i="0" kern="1200" dirty="0">
              <a:solidFill>
                <a:schemeClr val="tx1"/>
              </a:solidFill>
              <a:effectLst/>
              <a:latin typeface="+mn-lt"/>
              <a:cs typeface="Calibri"/>
            </a:endParaRPr>
          </a:p>
          <a:p>
            <a:pPr rtl="0" fontAlgn="base"/>
            <a:endParaRPr lang="en-US" sz="1200" b="0" i="0" u="none" strike="noStrike" kern="1200" dirty="0">
              <a:solidFill>
                <a:schemeClr val="tx1"/>
              </a:solidFill>
              <a:effectLst/>
              <a:latin typeface="+mn-lt"/>
              <a:ea typeface="+mn-ea"/>
              <a:cs typeface="+mn-cs"/>
            </a:endParaRPr>
          </a:p>
          <a:p>
            <a:endParaRPr lang="en-US" dirty="0"/>
          </a:p>
          <a:p>
            <a:r>
              <a:rPr lang="en-US" dirty="0"/>
              <a:t>------------------------------Image Information Below ------------------------------</a:t>
            </a:r>
            <a:endParaRPr lang="en-US" dirty="0">
              <a:cs typeface="Calibri"/>
            </a:endParaRPr>
          </a:p>
          <a:p>
            <a:r>
              <a:rPr lang="en-US" kern="1200" dirty="0">
                <a:effectLst/>
              </a:rPr>
              <a:t>•Image Credits:</a:t>
            </a:r>
            <a:r>
              <a:rPr lang="en-US" dirty="0"/>
              <a:t> Natick GIS (permission)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rPr>
              <a:t>•Image Source: </a:t>
            </a:r>
            <a:r>
              <a:rPr lang="en-US" dirty="0"/>
              <a:t>Town of Natick, MA</a:t>
            </a:r>
            <a:endParaRPr lang="en-US" kern="1200" dirty="0">
              <a:effectLst/>
              <a:cs typeface="Calibri"/>
            </a:endParaRPr>
          </a:p>
          <a:p>
            <a:r>
              <a:rPr lang="en-US" dirty="0">
                <a:cs typeface="+mn-lt"/>
              </a:rPr>
              <a:t>Creative Commons </a:t>
            </a:r>
            <a:r>
              <a:rPr lang="en-US" dirty="0"/>
              <a:t>Attribution-Share Alike 3.0 </a:t>
            </a:r>
            <a:r>
              <a:rPr lang="en-US" dirty="0" err="1"/>
              <a:t>Unported</a:t>
            </a:r>
            <a:r>
              <a:rPr lang="en-US" dirty="0"/>
              <a:t> License</a:t>
            </a:r>
            <a:endParaRPr lang="en-US" dirty="0">
              <a:cs typeface="Calibri"/>
            </a:endParaRPr>
          </a:p>
          <a:p>
            <a:endParaRPr lang="en-US" dirty="0"/>
          </a:p>
          <a:p>
            <a:r>
              <a:rPr lang="en-US" kern="1200" dirty="0">
                <a:effectLst/>
              </a:rPr>
              <a:t>•Image Credits:</a:t>
            </a:r>
            <a:r>
              <a:rPr lang="en-US" dirty="0"/>
              <a:t> Roy Luck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effectLst/>
              </a:rPr>
              <a:t>•Image Source: https://</a:t>
            </a:r>
            <a:r>
              <a:rPr lang="en-US" kern="1200" dirty="0" err="1">
                <a:effectLst/>
              </a:rPr>
              <a:t>www.flickr.com</a:t>
            </a:r>
            <a:r>
              <a:rPr lang="en-US" kern="1200" dirty="0">
                <a:effectLst/>
              </a:rPr>
              <a:t>/photos/21550937@N03/44090514642</a:t>
            </a:r>
            <a:endParaRPr lang="en-US" kern="1200" dirty="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lt"/>
              </a:rPr>
              <a:t>Creative Commons </a:t>
            </a:r>
            <a:r>
              <a:rPr lang="en-US" dirty="0"/>
              <a:t>Attribution-Generic 2.0 License (https://</a:t>
            </a:r>
            <a:r>
              <a:rPr lang="en-US" dirty="0" err="1"/>
              <a:t>creativecommons.org</a:t>
            </a:r>
            <a:r>
              <a:rPr lang="en-US" dirty="0"/>
              <a:t>/licenses/by/2.0/)</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239571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r>
              <a:rPr lang="en-US" dirty="0"/>
              <a:t>The team developed a bivariate map using the susceptibility map and the vulnerability index, as seen here. For each of the census block groups, the team calculated what percent of the pixels in each census block group fell within the flood susceptibility zone. This was mapped with the aggregated vulnerability index. Areas with a high percent of pixels in the flood susceptibility zone and high vulnerability index are the most vulnerable to flood events.  </a:t>
            </a:r>
          </a:p>
          <a:p>
            <a:endParaRPr lang="en-US" dirty="0">
              <a:cs typeface="Calibri"/>
            </a:endParaRPr>
          </a:p>
          <a:p>
            <a:endParaRPr lang="en-US" dirty="0"/>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521899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After data processing and analysis, the team was able to draw several conclusions. First, areas with the highest likelihood for watershed degradation are located near the mouth of the Charles River in downtown Boston, MA. This was shown through our watershed degradation map, indicating that high population density and impervious surface fraction result in severe watershed degradation. In addition, the use of NASA Earth Observations were not sufficient for this particular project. The spatial and temporal resolution of each satellite, local scale of flooding in the Charles River watershed, flood events from the NOAA Storm Events Database, and time constraints for this project led the team to pursue other methods for detecting urban flooding.</a:t>
            </a:r>
            <a:r>
              <a:rPr lang="en-US">
                <a:cs typeface="Calibri"/>
              </a:rPr>
              <a:t> </a:t>
            </a:r>
            <a:r>
              <a:rPr lang="en-US" dirty="0"/>
              <a:t>As mentioned earlier, the team's flood map captured roughly twice as many flood events from the NOAA Storm Events Database than the FEMA flood map. 2/3 of the NOAA reported flood events fell outside of the FEMA 100-year floodplain, while less than 1/3 of NOAA reported flood events fell outside of the flood conditioning factor-informed flood map.</a:t>
            </a:r>
            <a:r>
              <a:rPr lang="en-US">
                <a:cs typeface="Calibri"/>
              </a:rPr>
              <a:t> As a culmination of our conclusions and findings, </a:t>
            </a:r>
            <a:r>
              <a:rPr lang="en-US" dirty="0">
                <a:cs typeface="Calibri"/>
              </a:rPr>
              <a:t>we </a:t>
            </a:r>
            <a:r>
              <a:rPr lang="en-US">
                <a:cs typeface="Calibri"/>
              </a:rPr>
              <a:t>were </a:t>
            </a:r>
            <a:r>
              <a:rPr lang="en-US" dirty="0">
                <a:cs typeface="Calibri"/>
              </a:rPr>
              <a:t>able to </a:t>
            </a:r>
            <a:r>
              <a:rPr lang="en-US">
                <a:cs typeface="Calibri"/>
              </a:rPr>
              <a:t>conclude that the areas with </a:t>
            </a:r>
            <a:r>
              <a:rPr lang="en-US" dirty="0">
                <a:cs typeface="Calibri"/>
              </a:rPr>
              <a:t>the </a:t>
            </a:r>
            <a:r>
              <a:rPr lang="en-US">
                <a:cs typeface="Calibri"/>
              </a:rPr>
              <a:t>highest flood vulnerability are in Boston, Cambridge, Milford, Waltham, and Dorchester. </a:t>
            </a:r>
          </a:p>
          <a:p>
            <a:pPr>
              <a:spcAft>
                <a:spcPts val="600"/>
              </a:spcAft>
            </a:pPr>
            <a:endParaRPr lang="en-US">
              <a:cs typeface="Calibri"/>
            </a:endParaRPr>
          </a:p>
          <a:p>
            <a:endParaRPr lang="en-US" i="1">
              <a:cs typeface="Calibri"/>
            </a:endParaRPr>
          </a:p>
          <a:p>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374013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Although we were able to draw conclusions from this project, there were errors and uncertainties. It </a:t>
            </a:r>
            <a:r>
              <a:rPr lang="en-US" dirty="0"/>
              <a:t>is likely that NOAAs Storm Events Database did not capture all of the flooding events in the study area, and some may not be accurate due to citizen reporting. As a result, there may be missing data points. Also, as previously mentioned, there were errors and uncertainties when using NASA Earth Observations to detect urban flooding in the Charles River watershed. Resolution and local flood size created "false positives" in our preliminary results, making it difficult to determine true flood detection.</a:t>
            </a:r>
            <a:r>
              <a:rPr lang="en-US"/>
              <a:t> Some logistic regression coefficients deviated from trends in the literature, implying that there are confounding factors not yet accounted for.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2179237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1) Include more/other socioeconomic and environmental data to further develop the vulnerability analysis. This could include % of people living on a first floor in high density areas, access to transportation, proximity to road networks for evacuation.</a:t>
            </a:r>
          </a:p>
          <a:p>
            <a:r>
              <a:rPr lang="en-US">
                <a:cs typeface="Calibri" panose="020F0502020204030204"/>
              </a:rPr>
              <a:t>2) Incorporation of precipitation data and long-term trends to determine if flood events are more related to development patterns, changes in precipitation, or both.</a:t>
            </a:r>
          </a:p>
          <a:p>
            <a:r>
              <a:rPr lang="en-US">
                <a:cs typeface="Calibri" panose="020F0502020204030204"/>
              </a:rPr>
              <a:t>3) Incorporate higher resolution remote sensing imagery to understand the extent of flood events as it becomes available</a:t>
            </a:r>
          </a:p>
          <a:p>
            <a:r>
              <a:rPr lang="en-US">
                <a:cs typeface="Calibri" panose="020F0502020204030204"/>
              </a:rPr>
              <a:t>4) Map traditional stormwater conveyance and green infrastructure to find relationships with flood probability</a:t>
            </a:r>
          </a:p>
        </p:txBody>
      </p:sp>
      <p:sp>
        <p:nvSpPr>
          <p:cNvPr id="4" name="Slide Number Placeholder 3"/>
          <p:cNvSpPr>
            <a:spLocks noGrp="1"/>
          </p:cNvSpPr>
          <p:nvPr>
            <p:ph type="sldNum" sz="quarter" idx="10"/>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762035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would like to thank the following partners for their enthusiasm and guidance throughout the span of this project: </a:t>
            </a:r>
          </a:p>
          <a:p>
            <a:endParaRPr lang="en-US">
              <a:cs typeface="Calibri"/>
            </a:endParaRPr>
          </a:p>
          <a:p>
            <a:r>
              <a:rPr lang="en-US">
                <a:cs typeface="Calibri"/>
              </a:rPr>
              <a:t>Danielle Perry, Marianne </a:t>
            </a:r>
            <a:r>
              <a:rPr lang="en-US" err="1">
                <a:cs typeface="Calibri"/>
              </a:rPr>
              <a:t>Larossi</a:t>
            </a:r>
            <a:r>
              <a:rPr lang="en-US">
                <a:cs typeface="Calibri"/>
              </a:rPr>
              <a:t>, Jillian Wilson-Martin, Julie Wood, and their staff members </a:t>
            </a:r>
            <a:endParaRPr lang="en-US"/>
          </a:p>
          <a:p>
            <a:endParaRPr lang="en-US"/>
          </a:p>
          <a:p>
            <a:r>
              <a:rPr lang="en-US"/>
              <a:t>The authors would like to thank Celeste Gambino, Fellow at NASA DEVELOP, for her guidance and coordination of this project.  </a:t>
            </a:r>
            <a:endParaRPr lang="en-US">
              <a:cs typeface="Calibri" panose="020F0502020204030204"/>
            </a:endParaRPr>
          </a:p>
          <a:p>
            <a:endParaRPr lang="en-US"/>
          </a:p>
          <a:p>
            <a:r>
              <a:rPr lang="en-US"/>
              <a:t>We would also like to acknowledge the contributions made by Dr. Kenton Ross of NASA Langley Research Center, and Dr. Cedric Fichot of Boston University who served as scientific advisors for this research. </a:t>
            </a:r>
            <a:endParaRPr lang="en-US">
              <a:cs typeface="Calibri"/>
            </a:endParaRPr>
          </a:p>
          <a:p>
            <a:endParaRPr lang="en-US">
              <a:cs typeface="Calibri"/>
            </a:endParaRPr>
          </a:p>
          <a:p>
            <a:r>
              <a:rPr lang="en-US"/>
              <a:t>•------------------------------Image Information Below ------------------------------</a:t>
            </a:r>
            <a:endParaRPr lang="en-US">
              <a:cs typeface="Calibri" panose="020F0502020204030204"/>
            </a:endParaRPr>
          </a:p>
          <a:p>
            <a:r>
              <a:rPr lang="en-US"/>
              <a:t>••Image Credit: </a:t>
            </a:r>
            <a:r>
              <a:rPr lang="en-US" err="1"/>
              <a:t>Powerpoint</a:t>
            </a:r>
            <a:r>
              <a:rPr lang="en-US"/>
              <a:t> Template Icon</a:t>
            </a:r>
            <a:endParaRPr lang="en-US">
              <a:cs typeface="Calibri"/>
            </a:endParaRPr>
          </a:p>
          <a:p>
            <a:r>
              <a:rPr lang="en-US"/>
              <a:t>••Image Source: PowerPoint (Office 2020) [Computer Software]. Redmond, WA: Microsoft</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34</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 communicate</a:t>
            </a:r>
            <a:r>
              <a:rPr lang="en-US" baseline="0" dirty="0" smtClean="0"/>
              <a:t> the results of this project, the team produced</a:t>
            </a:r>
            <a:r>
              <a:rPr lang="en-US" dirty="0" smtClean="0"/>
              <a:t> a creative communication tool via the public facing </a:t>
            </a:r>
            <a:r>
              <a:rPr lang="en-US" dirty="0" err="1" smtClean="0"/>
              <a:t>StoryMap</a:t>
            </a:r>
            <a:r>
              <a:rPr lang="en-US" baseline="0" dirty="0" smtClean="0"/>
              <a:t> in ArcGIS Online.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113686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a:t>
            </a:r>
            <a:r>
              <a:rPr lang="en-US" sz="1200" kern="1200">
                <a:solidFill>
                  <a:schemeClr val="tx1"/>
                </a:solidFill>
                <a:effectLst/>
                <a:latin typeface="+mn-lt"/>
                <a:ea typeface="+mn-ea"/>
                <a:cs typeface="+mn-cs"/>
              </a:rPr>
              <a:t> slide is specifically for the Natick Select Board presentation.</a:t>
            </a:r>
            <a:r>
              <a:rPr lang="en-US"/>
              <a:t> </a:t>
            </a:r>
            <a:endParaRPr lang="en-US">
              <a:cs typeface="Calibri"/>
            </a:endParaRPr>
          </a:p>
          <a:p>
            <a:endParaRPr lang="en-US"/>
          </a:p>
          <a:p>
            <a:r>
              <a:rPr lang="en-US"/>
              <a:t>The team calculated the impervious surface fraction per census block group across the Charles River watershed and Natick using the 1 m land cover map provided by </a:t>
            </a:r>
            <a:r>
              <a:rPr lang="en-US" err="1"/>
              <a:t>MassGIS</a:t>
            </a:r>
            <a:r>
              <a:rPr lang="en-US"/>
              <a:t>. </a:t>
            </a:r>
            <a:endParaRPr lang="en-US">
              <a:cs typeface="Calibri"/>
            </a:endParaRPr>
          </a:p>
          <a:p>
            <a:endParaRPr lang="en-US"/>
          </a:p>
          <a:p>
            <a:r>
              <a:rPr lang="en-US"/>
              <a:t>In Natick, we found that the impervious surface fraction per census block group is highest in the northern half of Natick and the lowest in the southern portion of Natick. The large impervious section in the upper left portion of the map is the area around the Natick Mall. The section in the upper center portion of the map is North Natick at the intersection of Highways 27 and 9. This areas has several large commercial developments. The third area in the center is downtown Natick. </a:t>
            </a:r>
            <a:endParaRPr lang="en-US">
              <a:cs typeface="Calibri" panose="020F0502020204030204"/>
            </a:endParaRPr>
          </a:p>
          <a:p>
            <a:endParaRPr lang="en-US">
              <a:cs typeface="Calibri" panose="020F0502020204030204"/>
            </a:endParaRPr>
          </a:p>
          <a:p>
            <a:r>
              <a:rPr lang="en-US"/>
              <a:t>These findings are relevant to the map of watershed degradation because high impervious surface fraction increases the potential for surface runoff and flooding.</a:t>
            </a:r>
            <a:endParaRPr lang="en-US">
              <a:cs typeface="Calibri"/>
            </a:endParaRPr>
          </a:p>
          <a:p>
            <a:endParaRPr lang="en-US"/>
          </a:p>
          <a:p>
            <a:r>
              <a:rPr lang="en-US"/>
              <a:t>Census block groups with an impervious surface fraction of greater than 10% are likely to experience some form of watershed degradation or modification due to surface runoff. </a:t>
            </a:r>
            <a:endParaRPr lang="en-US">
              <a:cs typeface="Calibri"/>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3993336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t>
            </a:r>
            <a:r>
              <a:rPr lang="en-US" sz="1200" kern="1200">
                <a:solidFill>
                  <a:schemeClr val="tx1"/>
                </a:solidFill>
                <a:effectLst/>
                <a:latin typeface="+mn-lt"/>
                <a:ea typeface="+mn-ea"/>
                <a:cs typeface="+mn-cs"/>
              </a:rPr>
              <a:t>This slide is specifically for the Natick Select Board presentation.</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r>
              <a:rPr lang="en-US"/>
              <a:t>The team developed a bivariate map of population density and impervious surface fraction to map the potential for watershed degradation in Natick. Areas with both high population density and high impervious surface fraction are most likely to experience severe watershed degradation.</a:t>
            </a:r>
          </a:p>
          <a:p>
            <a:endParaRPr lang="en-US"/>
          </a:p>
          <a:p>
            <a:r>
              <a:rPr lang="en-US"/>
              <a:t>While much of south Natick has both low impervious fraction and low population density, the northern half of Natick has moderate to high impervious surface fraction and moderate to high population density, suggesting that there could be watershed degradation occurring in these locations. This is particularly true for downtown Natick and the portion of West Natick between </a:t>
            </a:r>
            <a:r>
              <a:rPr lang="en-US" err="1"/>
              <a:t>Speen</a:t>
            </a:r>
            <a:r>
              <a:rPr lang="en-US"/>
              <a:t> Street and Central Street.  </a:t>
            </a:r>
          </a:p>
          <a:p>
            <a:endParaRPr lang="en-US"/>
          </a:p>
          <a:p>
            <a:endParaRPr lang="en-US" sz="1200"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809472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a:t>
            </a:r>
            <a:r>
              <a:rPr lang="en-US" sz="1200" kern="1200">
                <a:solidFill>
                  <a:schemeClr val="tx1"/>
                </a:solidFill>
                <a:effectLst/>
                <a:latin typeface="+mn-lt"/>
                <a:ea typeface="+mn-ea"/>
                <a:cs typeface="+mn-cs"/>
              </a:rPr>
              <a:t> slide is specifically for the Natick Select Board presentation.</a:t>
            </a:r>
            <a:r>
              <a:rPr lang="en-US"/>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a:t>This slide shows the FEMA National Flood Hazard layer for Natick. The 100-year floodplain follows waterbodies closely. The black dots represent the 7 flood events reported in the NOAA Storm events database from 2000-2020. It is interesting to note that 5 of these reported floods occurred outside of the FEMA 100-year and 500-year floodplains while only 2 occurred within the floodplains. </a:t>
            </a:r>
            <a:endParaRPr lang="en-US">
              <a:cs typeface="Calibri" panose="020F0502020204030204"/>
            </a:endParaRPr>
          </a:p>
          <a:p>
            <a:endParaRPr lang="en-US"/>
          </a:p>
          <a:p>
            <a:endParaRPr lang="en-US" sz="1200" kern="1200">
              <a:solidFill>
                <a:schemeClr val="tx1"/>
              </a:solidFill>
              <a:effectLst/>
              <a:latin typeface="+mn-lt"/>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2008687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a:t>
            </a:r>
            <a:r>
              <a:rPr lang="en-US" sz="1200" kern="1200">
                <a:solidFill>
                  <a:schemeClr val="tx1"/>
                </a:solidFill>
                <a:effectLst/>
                <a:latin typeface="+mn-lt"/>
                <a:ea typeface="+mn-ea"/>
                <a:cs typeface="+mn-cs"/>
              </a:rPr>
              <a:t> slide is specifically for the Natick Select Board presentation.</a:t>
            </a:r>
            <a:r>
              <a:rPr lang="en-US"/>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a:t>This slide shows the susceptibility map created by the team using the selected flood conditioning factors, with the areas susceptible to flooding shown in blue. The team then overlaid the NOAA Storm Events Database with susceptibility map. The team's map captured 5 of the 7 reported storm events, whereas the FEMA flood map only captured 2 of the reported flood events. </a:t>
            </a:r>
            <a:endParaRPr lang="en-US">
              <a:cs typeface="Calibri"/>
            </a:endParaRPr>
          </a:p>
          <a:p>
            <a:endParaRPr lang="en-US" sz="12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323865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3 main objectives of this DEVELOP term were to: </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Map impervious surfaces and runoff degradation in the watershed </a:t>
            </a:r>
          </a:p>
          <a:p>
            <a:pPr marL="685800" lvl="1" indent="-228600" rtl="0" fontAlgn="base">
              <a:buFont typeface="+mj-lt"/>
              <a:buAutoNum type="arabicPeriod"/>
            </a:pPr>
            <a:r>
              <a:rPr lang="en-US" sz="1200" b="0" i="0" u="none" strike="noStrike" kern="1200" dirty="0">
                <a:solidFill>
                  <a:schemeClr val="tx1"/>
                </a:solidFill>
                <a:effectLst/>
                <a:latin typeface="+mn-lt"/>
                <a:ea typeface="+mn-ea"/>
                <a:cs typeface="+mn-cs"/>
              </a:rPr>
              <a:t>This will provide local policymakers and municipalities with information to help prepare for future flood events</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Assess flood vulnerability and susceptibility across the watershed  </a:t>
            </a:r>
          </a:p>
          <a:p>
            <a:pPr marL="685800" lvl="1" indent="-228600" rtl="0" fontAlgn="base">
              <a:buFont typeface="+mj-lt"/>
              <a:buAutoNum type="arabicPeriod"/>
            </a:pPr>
            <a:r>
              <a:rPr lang="en-US" sz="1200" b="0" i="0" u="none" strike="noStrike" kern="1200" dirty="0">
                <a:solidFill>
                  <a:schemeClr val="tx1"/>
                </a:solidFill>
                <a:effectLst/>
                <a:latin typeface="+mn-lt"/>
                <a:ea typeface="+mn-ea"/>
                <a:cs typeface="+mn-cs"/>
              </a:rPr>
              <a:t>This aid in identifying communities and areas of the watershed that are particularly vulnerable to flood events</a:t>
            </a:r>
          </a:p>
          <a:p>
            <a:pPr marL="685800" lvl="1" indent="-228600" rtl="0" fontAlgn="base">
              <a:buFont typeface="+mj-lt"/>
              <a:buAutoNum type="arabicPeriod"/>
            </a:pPr>
            <a:r>
              <a:rPr lang="en-US" sz="1200" b="0" i="0" u="none" strike="noStrike" kern="1200" dirty="0">
                <a:solidFill>
                  <a:schemeClr val="tx1"/>
                </a:solidFill>
                <a:effectLst/>
                <a:latin typeface="+mn-lt"/>
                <a:ea typeface="+mn-ea"/>
                <a:cs typeface="+mn-cs"/>
              </a:rPr>
              <a:t>Increases in flooding and severe rainfall events often disproportionately impact low-income and minority communities and may require additional community engagement to prepare for these events </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Create an ArcGIS StoryMap for scientific communication and outreach </a:t>
            </a:r>
          </a:p>
          <a:p>
            <a:pPr marL="685800" lvl="1" indent="-228600" rtl="0" fontAlgn="base">
              <a:buFont typeface="+mj-lt"/>
              <a:buAutoNum type="arabicPeriod"/>
            </a:pPr>
            <a:r>
              <a:rPr lang="en-US" sz="1200" b="0" i="0" u="none" strike="noStrike" kern="1200" dirty="0">
                <a:solidFill>
                  <a:schemeClr val="tx1"/>
                </a:solidFill>
                <a:effectLst/>
                <a:latin typeface="+mn-lt"/>
                <a:ea typeface="+mn-ea"/>
                <a:cs typeface="+mn-cs"/>
              </a:rPr>
              <a:t>The StoryMap will improve dissemination of information of flood events, flood susceptibility, and flood vulnerability in the Charles River watershed</a:t>
            </a:r>
          </a:p>
          <a:p>
            <a:pPr marL="685800" lvl="1" indent="-228600" rtl="0" fontAlgn="base">
              <a:buFont typeface="+mj-lt"/>
              <a:buAutoNum type="arabicPeriod"/>
            </a:pPr>
            <a:r>
              <a:rPr lang="en-US" sz="1200" b="0" i="0" u="none" strike="noStrike" kern="1200" dirty="0">
                <a:solidFill>
                  <a:schemeClr val="tx1"/>
                </a:solidFill>
                <a:effectLst/>
                <a:latin typeface="+mn-lt"/>
                <a:ea typeface="+mn-ea"/>
                <a:cs typeface="+mn-cs"/>
              </a:rPr>
              <a:t>This will serve as an outreach tool to ensure that all communities have access to the understanding that they need for future flood events </a:t>
            </a:r>
          </a:p>
          <a:p>
            <a:endParaRPr lang="en-US" dirty="0"/>
          </a:p>
          <a:p>
            <a:endParaRPr lang="en-US" dirty="0"/>
          </a:p>
          <a:p>
            <a:r>
              <a:rPr lang="en-US" dirty="0"/>
              <a:t>------------------------------Image Information Below ------------------------------</a:t>
            </a:r>
          </a:p>
          <a:p>
            <a:r>
              <a:rPr lang="en-US" dirty="0"/>
              <a:t>•Image Credits: </a:t>
            </a:r>
            <a:r>
              <a:rPr lang="en-US" dirty="0" err="1"/>
              <a:t>Powerpoint</a:t>
            </a:r>
            <a:r>
              <a:rPr lang="en-US" dirty="0"/>
              <a:t> Template Icon</a:t>
            </a:r>
            <a:endParaRPr lang="en-US" dirty="0">
              <a:cs typeface="Calibri"/>
            </a:endParaRPr>
          </a:p>
          <a:p>
            <a:r>
              <a:rPr lang="en-US" dirty="0"/>
              <a:t>•Image Source: PowerPoint (Office 2020) [Computer Software]. Redmond, WA: Microsoft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78839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Logistic regression outputs the probability of flooding in a pixel given the values of the flood conditioning factors. The team ran a multivariate logistic regression, whic</a:t>
            </a:r>
            <a:r>
              <a:rPr lang="en-US" sz="1200">
                <a:solidFill>
                  <a:schemeClr val="tx1">
                    <a:lumMod val="75000"/>
                    <a:lumOff val="25000"/>
                  </a:schemeClr>
                </a:solidFill>
                <a:latin typeface="Century Gothic" panose="020F0302020204030204"/>
              </a:rPr>
              <a:t>h focuses on the relationship between flood conditioning factors. To calculate flood susceptibility, the team split this probability of flooding into five quantiles that represent different susceptibility zones. </a:t>
            </a:r>
            <a:endParaRPr lang="en-US" sz="1200">
              <a:solidFill>
                <a:schemeClr val="tx1">
                  <a:lumMod val="75000"/>
                  <a:lumOff val="25000"/>
                </a:schemeClr>
              </a:solidFill>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a:p>
        </p:txBody>
      </p:sp>
    </p:spTree>
    <p:extLst>
      <p:ext uri="{BB962C8B-B14F-4D97-AF65-F5344CB8AC3E}">
        <p14:creationId xmlns:p14="http://schemas.microsoft.com/office/powerpoint/2010/main" val="2112246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a:t>
            </a:r>
            <a:r>
              <a:rPr lang="en-US" sz="1200" kern="1200" dirty="0">
                <a:solidFill>
                  <a:schemeClr val="tx1"/>
                </a:solidFill>
                <a:effectLst/>
                <a:latin typeface="+mn-lt"/>
                <a:ea typeface="+mn-ea"/>
                <a:cs typeface="+mn-cs"/>
              </a:rPr>
              <a:t> slide is specifically for the Natick Select Board presentation.</a:t>
            </a:r>
            <a:r>
              <a:rPr lang="en-US" dirty="0"/>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This slide shows maps of the three selected vulnerable groups. The non-white population is concentrated in a small pocket in West Natick. The elderly population appears greatest in the a pocket of West Natick and in the southern portion of Natick. The population in poverty is greatest in Central Natick and a pocket in West Natick. </a:t>
            </a:r>
            <a:endParaRPr lang="en-US" dirty="0">
              <a:cs typeface="Calibri" panose="020F0502020204030204"/>
            </a:endParaRPr>
          </a:p>
          <a:p>
            <a:endParaRPr lang="en-US" dirty="0"/>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3446222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a:t>
            </a:r>
            <a:r>
              <a:rPr lang="en-US" sz="1200" kern="1200">
                <a:solidFill>
                  <a:schemeClr val="tx1"/>
                </a:solidFill>
                <a:effectLst/>
                <a:latin typeface="+mn-lt"/>
                <a:ea typeface="+mn-ea"/>
                <a:cs typeface="+mn-cs"/>
              </a:rPr>
              <a:t> slide is specifically for the Natick Select Board presentation.</a:t>
            </a:r>
            <a:r>
              <a:rPr lang="en-US"/>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a:t>The team developed a bivariate map using the susceptibility map and the vulnerability index, as seen here. For each of the census block groups, the team calculated what percent of the pixels in each census block group fell within the flood susceptibility zone. This was mapped with the aggregated vulnerability index. Areas with a high percent of pixels in the flood susceptibility zone and high vulnerability index are the most vulnerable to flood events. According to this map, flood vulnerability is greatest in the western most pocket of Natick. </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a:p>
        </p:txBody>
      </p:sp>
    </p:spTree>
    <p:extLst>
      <p:ext uri="{BB962C8B-B14F-4D97-AF65-F5344CB8AC3E}">
        <p14:creationId xmlns:p14="http://schemas.microsoft.com/office/powerpoint/2010/main" val="381277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study area included the Charles River watershed, highlighted in </a:t>
            </a:r>
            <a:r>
              <a:rPr lang="en-US" dirty="0" smtClean="0">
                <a:cs typeface="Calibri"/>
              </a:rPr>
              <a:t>blue, </a:t>
            </a:r>
            <a:r>
              <a:rPr lang="en-US" dirty="0">
                <a:cs typeface="Calibri"/>
              </a:rPr>
              <a:t>and the Town of Natick, outlined in black. </a:t>
            </a:r>
            <a:r>
              <a:rPr lang="en-US" sz="1200" b="0" i="0" kern="1200" dirty="0">
                <a:solidFill>
                  <a:schemeClr val="tx1"/>
                </a:solidFill>
                <a:effectLst/>
                <a:latin typeface="+mn-lt"/>
                <a:ea typeface="+mn-ea"/>
                <a:cs typeface="+mn-cs"/>
              </a:rPr>
              <a:t>The Charles River begins in Hopkinton, Massachusetts and runs 182 km before emptying into the Boston Harbor, intersecting municipalities that were home to 1.2 million people in 2017. The Charles River watershed drains 778 km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consists of 50% urban </a:t>
            </a:r>
            <a:r>
              <a:rPr lang="en-US" sz="1200" b="0" i="0" kern="1200" dirty="0" err="1">
                <a:solidFill>
                  <a:schemeClr val="tx1"/>
                </a:solidFill>
                <a:effectLst/>
                <a:latin typeface="+mn-lt"/>
                <a:ea typeface="+mn-ea"/>
                <a:cs typeface="+mn-cs"/>
              </a:rPr>
              <a:t>landcover</a:t>
            </a:r>
            <a:r>
              <a:rPr lang="en-US" sz="1200" b="0" i="0" kern="1200" dirty="0">
                <a:solidFill>
                  <a:schemeClr val="tx1"/>
                </a:solidFill>
                <a:effectLst/>
                <a:latin typeface="+mn-lt"/>
                <a:ea typeface="+mn-ea"/>
                <a:cs typeface="+mn-cs"/>
              </a:rPr>
              <a:t>, 41% forest and wetland, and 3% water. High streamflow events (flood events), do occur in the watershed, mainly due to seasonally high precipitation caused by coastal storms, seasonally high soil moisture, and antecedent streamflow due to snowmelt.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15537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a:t>
            </a:r>
            <a:r>
              <a:rPr lang="en-US" sz="1200" kern="1200">
                <a:solidFill>
                  <a:schemeClr val="tx1"/>
                </a:solidFill>
                <a:effectLst/>
                <a:latin typeface="+mn-lt"/>
                <a:cs typeface="Calibri"/>
              </a:rPr>
              <a:t> downloaded 2010 census population data aggregated to the census block group level and a 1 m land cover/land use map from the </a:t>
            </a:r>
            <a:r>
              <a:rPr lang="en-US" sz="1200" kern="1200" err="1">
                <a:solidFill>
                  <a:schemeClr val="tx1"/>
                </a:solidFill>
                <a:effectLst/>
                <a:latin typeface="+mn-lt"/>
                <a:cs typeface="Calibri"/>
              </a:rPr>
              <a:t>MassGIS</a:t>
            </a:r>
            <a:r>
              <a:rPr lang="en-US" sz="1200" kern="1200">
                <a:solidFill>
                  <a:schemeClr val="tx1"/>
                </a:solidFill>
                <a:effectLst/>
                <a:latin typeface="+mn-lt"/>
                <a:cs typeface="Calibri"/>
              </a:rPr>
              <a:t> web portal. The Census data was used to calculate population density per census block group by dividing the total population by the area of the census block group in acres in ArcGIS. Impervious surface fraction was calculated by summing the number of impervious pixels and dividing by the total number of pixels in a census block group using Google Earth Engine.</a:t>
            </a:r>
            <a:r>
              <a:rPr lang="en-US">
                <a:cs typeface="Calibri"/>
              </a:rPr>
              <a:t> </a:t>
            </a:r>
            <a:endParaRPr lang="en-US" sz="1200" kern="1200">
              <a:solidFill>
                <a:schemeClr val="tx1"/>
              </a:solidFill>
              <a:effectLst/>
              <a:latin typeface="+mn-lt"/>
              <a:cs typeface="Calibri"/>
            </a:endParaRPr>
          </a:p>
          <a:p>
            <a:endParaRPr lang="en-US" sz="1200" kern="1200">
              <a:solidFill>
                <a:schemeClr val="tx1"/>
              </a:solidFill>
              <a:effectLst/>
              <a:latin typeface="+mn-lt"/>
              <a:cs typeface="Calibri"/>
            </a:endParaRPr>
          </a:p>
          <a:p>
            <a:r>
              <a:rPr lang="en-US" sz="1200" kern="1200">
                <a:solidFill>
                  <a:schemeClr val="tx1"/>
                </a:solidFill>
                <a:effectLst/>
                <a:latin typeface="+mn-lt"/>
                <a:cs typeface="Calibri"/>
              </a:rPr>
              <a:t>Given that we now had population density and impervious surface fraction per census block group, we were able to create a bivariate map using bivariate symbology in ArcGIS, which enabled us to visualize which census block groups had both high impervious surface fraction and high population density.</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43920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team calculated the impervious surface fraction per census block group across the Charles River watershed and Natick using the 1 m land cover map provided by </a:t>
            </a:r>
            <a:r>
              <a:rPr lang="en-US" sz="1200" b="0" i="0" kern="1200" err="1">
                <a:solidFill>
                  <a:schemeClr val="tx1"/>
                </a:solidFill>
                <a:effectLst/>
                <a:latin typeface="+mn-lt"/>
                <a:ea typeface="+mn-ea"/>
                <a:cs typeface="+mn-cs"/>
              </a:rPr>
              <a:t>MassGIS</a:t>
            </a:r>
            <a:r>
              <a:rPr lang="en-US" sz="1200" b="0" i="0" kern="1200">
                <a:solidFill>
                  <a:schemeClr val="tx1"/>
                </a:solidFill>
                <a:effectLst/>
                <a:latin typeface="+mn-lt"/>
                <a:ea typeface="+mn-ea"/>
                <a:cs typeface="+mn-cs"/>
              </a:rPr>
              <a:t>. We found that the impervious surface fraction per census block group is highest in the upper Charles River watershed near downtown Boston, while impervious surface fraction is lower in the rural and suburban middle and lower Charles River watershed. These findings are relevant to the map of watershed degradation because high impervious surface fraction increases the potential for surface runoff and flooding.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Census block groups with an impervious surface fraction of greater than 10% are likely to experience some form of watershed degradation or modification due to surface runoff.</a:t>
            </a:r>
            <a:r>
              <a:rPr lang="en-US"/>
              <a:t> </a:t>
            </a:r>
            <a:endParaRPr lang="en-US" sz="1200" kern="1200">
              <a:solidFill>
                <a:schemeClr val="tx1"/>
              </a:solidFill>
              <a:effectLst/>
              <a:latin typeface="+mn-lt"/>
              <a:cs typeface="Calibri"/>
            </a:endParaRPr>
          </a:p>
          <a:p>
            <a:endParaRPr lang="en-US" sz="1200" kern="1200">
              <a:solidFill>
                <a:schemeClr val="tx1"/>
              </a:solidFill>
              <a:effectLst/>
              <a:latin typeface="+mn-lt"/>
              <a:ea typeface="+mn-ea"/>
              <a:cs typeface="+mn-cs"/>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46811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team developed a bivariate map of population density and impervious surface fraction to map the potential for watershed degradation in the Charles River watershed. Areas with both high population density and high impervious surface fraction are most likely to experience severe watershed degradation, following the rules of the NOAA ISAT tool.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much of the middle and lower Charles River watershed has both low impervious fraction and low population density, parts of the upper watershed near Boston have moderate to high impervious surface fraction and moderate to high population density, suggesting that there could be watershed degradation occurring in these locations. </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262957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NOAA's storm events database was used to search for satellite imagery of flood events within the Charles River Watershed over the study period. Because sufficient satellite data was not available, FEMA flood maps were used as a proxy. NOAA's Coastal Digital Elevation Model provided data from which several flood conditioning factors were calculated. Data from the USDA's Gridded Soil Survey Geographic (</a:t>
            </a:r>
            <a:r>
              <a:rPr lang="en-US" err="1">
                <a:cs typeface="Calibri"/>
              </a:rPr>
              <a:t>gSSURGO</a:t>
            </a:r>
            <a:r>
              <a:rPr lang="en-US">
                <a:cs typeface="Calibri"/>
              </a:rPr>
              <a:t>) database was used as a proxy for soil filtration. Landcover data was taken from </a:t>
            </a:r>
            <a:r>
              <a:rPr lang="en-US" err="1">
                <a:cs typeface="Calibri"/>
              </a:rPr>
              <a:t>MassGIS's</a:t>
            </a:r>
            <a:r>
              <a:rPr lang="en-US">
                <a:cs typeface="Calibri"/>
              </a:rPr>
              <a:t> 1m landcover map.</a:t>
            </a:r>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936478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3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24B1B5"/>
                    </a:solidFill>
                    <a:latin typeface="Century Gothic" panose="020B0502020202020204" pitchFamily="34" charset="0"/>
                  </a:rPr>
                  <a:t>| </a:t>
                </a:r>
                <a:r>
                  <a:rPr lang="en-US" sz="1600" spc="100" baseline="0">
                    <a:solidFill>
                      <a:srgbClr val="24B1B5"/>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6.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42.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31.png"/><Relationship Id="rId4" Type="http://schemas.openxmlformats.org/officeDocument/2006/relationships/image" Target="../media/image44.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image" Target="../media/image21.png"/><Relationship Id="rId5" Type="http://schemas.openxmlformats.org/officeDocument/2006/relationships/diagramQuickStyle" Target="../diagrams/quickStyle4.xml"/><Relationship Id="rId10" Type="http://schemas.openxmlformats.org/officeDocument/2006/relationships/image" Target="../media/image55.png"/><Relationship Id="rId4" Type="http://schemas.openxmlformats.org/officeDocument/2006/relationships/diagramLayout" Target="../diagrams/layout4.xml"/><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3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2.png"/><Relationship Id="rId7"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32.png"/><Relationship Id="rId4" Type="http://schemas.openxmlformats.org/officeDocument/2006/relationships/image" Target="../media/image63.png"/><Relationship Id="rId9"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50.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png"/><Relationship Id="rId7" Type="http://schemas.openxmlformats.org/officeDocument/2006/relationships/diagramData" Target="../diagrams/data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11" Type="http://schemas.microsoft.com/office/2007/relationships/diagramDrawing" Target="../diagrams/drawing2.xml"/><Relationship Id="rId5" Type="http://schemas.openxmlformats.org/officeDocument/2006/relationships/image" Target="../media/image16.png"/><Relationship Id="rId10" Type="http://schemas.openxmlformats.org/officeDocument/2006/relationships/diagramColors" Target="../diagrams/colors2.xml"/><Relationship Id="rId4" Type="http://schemas.openxmlformats.org/officeDocument/2006/relationships/image" Target="../media/image20.png"/><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0044" y="6257695"/>
            <a:ext cx="2560316" cy="338554"/>
          </a:xfrm>
          <a:prstGeom prst="rect">
            <a:avLst/>
          </a:prstGeom>
        </p:spPr>
        <p:txBody>
          <a:bodyPr wrap="none" lIns="91440" tIns="45720" rIns="91440" bIns="45720" anchor="t">
            <a:spAutoFit/>
          </a:bodyPr>
          <a:lstStyle/>
          <a:p>
            <a:r>
              <a:rPr lang="en-US" sz="1600">
                <a:solidFill>
                  <a:srgbClr val="24B1B5"/>
                </a:solidFill>
                <a:latin typeface="Century Gothic"/>
              </a:rPr>
              <a:t>Massachusetts – Boston</a:t>
            </a:r>
            <a:endParaRPr lang="en-US" err="1"/>
          </a:p>
        </p:txBody>
      </p:sp>
      <p:sp>
        <p:nvSpPr>
          <p:cNvPr id="3" name="Title 1"/>
          <p:cNvSpPr txBox="1">
            <a:spLocks/>
          </p:cNvSpPr>
          <p:nvPr/>
        </p:nvSpPr>
        <p:spPr>
          <a:xfrm>
            <a:off x="6081193" y="1837942"/>
            <a:ext cx="5811903"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24B1B5"/>
                </a:solidFill>
                <a:latin typeface="Century Gothic"/>
              </a:rPr>
              <a:t>Charles River Watershed</a:t>
            </a:r>
            <a:endParaRPr lang="en-US" sz="3700" spc="0" baseline="0">
              <a:solidFill>
                <a:srgbClr val="24B1B5"/>
              </a:solidFill>
            </a:endParaRPr>
          </a:p>
          <a:p>
            <a:pPr algn="l"/>
            <a:r>
              <a:rPr lang="en-US" sz="2800" b="0" spc="0" baseline="0">
                <a:solidFill>
                  <a:srgbClr val="24B1B5"/>
                </a:solidFill>
              </a:rPr>
              <a:t>Water Resources</a:t>
            </a:r>
          </a:p>
        </p:txBody>
      </p:sp>
      <p:sp>
        <p:nvSpPr>
          <p:cNvPr id="4" name="Subtitle 2"/>
          <p:cNvSpPr txBox="1">
            <a:spLocks/>
          </p:cNvSpPr>
          <p:nvPr/>
        </p:nvSpPr>
        <p:spPr>
          <a:xfrm>
            <a:off x="6066815" y="3092179"/>
            <a:ext cx="5394960"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Assessing Flooding Vulnerability to Assist High Water Intervention and Urban Planning Programs in the Charles River Watershed</a:t>
            </a:r>
          </a:p>
        </p:txBody>
      </p:sp>
      <p:sp>
        <p:nvSpPr>
          <p:cNvPr id="5" name="TextBox 4"/>
          <p:cNvSpPr txBox="1"/>
          <p:nvPr/>
        </p:nvSpPr>
        <p:spPr>
          <a:xfrm>
            <a:off x="6066814" y="4960968"/>
            <a:ext cx="5394960"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Trista Brophy, Willow Coleman, Anna </a:t>
            </a:r>
            <a:r>
              <a:rPr lang="en-US" sz="1400" err="1">
                <a:solidFill>
                  <a:schemeClr val="tx1">
                    <a:lumMod val="75000"/>
                    <a:lumOff val="25000"/>
                  </a:schemeClr>
                </a:solidFill>
                <a:latin typeface="Century Gothic"/>
              </a:rPr>
              <a:t>Garik</a:t>
            </a:r>
            <a:r>
              <a:rPr lang="en-US" sz="1400">
                <a:solidFill>
                  <a:schemeClr val="tx1">
                    <a:lumMod val="75000"/>
                    <a:lumOff val="25000"/>
                  </a:schemeClr>
                </a:solidFill>
                <a:latin typeface="Century Gothic"/>
              </a:rPr>
              <a:t>, Will Peters</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1193" y="79512"/>
            <a:ext cx="12084866" cy="9547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C41F48"/>
              </a:buClr>
            </a:pPr>
            <a:r>
              <a:rPr lang="en-US" sz="4000" b="1" dirty="0">
                <a:solidFill>
                  <a:srgbClr val="24B1B5"/>
                </a:solidFill>
                <a:latin typeface="Century Gothic" panose="020F0302020204030204"/>
              </a:rPr>
              <a:t>Flood Susceptibility &amp; Vulnerability Maps</a:t>
            </a:r>
            <a:endParaRPr lang="en-US" sz="4000" dirty="0">
              <a:cs typeface="Calibri Light"/>
            </a:endParaRPr>
          </a:p>
        </p:txBody>
      </p:sp>
      <p:grpSp>
        <p:nvGrpSpPr>
          <p:cNvPr id="2" name="Group 1">
            <a:extLst>
              <a:ext uri="{FF2B5EF4-FFF2-40B4-BE49-F238E27FC236}">
                <a16:creationId xmlns:a16="http://schemas.microsoft.com/office/drawing/2014/main" id="{A751A19D-4F91-474B-8C27-862DB99CFCFC}"/>
              </a:ext>
            </a:extLst>
          </p:cNvPr>
          <p:cNvGrpSpPr/>
          <p:nvPr/>
        </p:nvGrpSpPr>
        <p:grpSpPr>
          <a:xfrm>
            <a:off x="629783" y="2080919"/>
            <a:ext cx="2710920" cy="2719535"/>
            <a:chOff x="629783" y="2080919"/>
            <a:chExt cx="2710920" cy="2719535"/>
          </a:xfrm>
        </p:grpSpPr>
        <p:sp>
          <p:nvSpPr>
            <p:cNvPr id="3" name="Oval 2">
              <a:extLst>
                <a:ext uri="{FF2B5EF4-FFF2-40B4-BE49-F238E27FC236}">
                  <a16:creationId xmlns:a16="http://schemas.microsoft.com/office/drawing/2014/main" id="{9AE6EE66-D13E-F147-8E30-67BE827885B0}"/>
                </a:ext>
              </a:extLst>
            </p:cNvPr>
            <p:cNvSpPr/>
            <p:nvPr/>
          </p:nvSpPr>
          <p:spPr>
            <a:xfrm>
              <a:off x="629784" y="2080919"/>
              <a:ext cx="2710919" cy="2719535"/>
            </a:xfrm>
            <a:prstGeom prst="ellipse">
              <a:avLst/>
            </a:prstGeom>
            <a:solidFill>
              <a:srgbClr val="20B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7" name="TextBox 6">
              <a:extLst>
                <a:ext uri="{FF2B5EF4-FFF2-40B4-BE49-F238E27FC236}">
                  <a16:creationId xmlns:a16="http://schemas.microsoft.com/office/drawing/2014/main" id="{87BE722E-EE42-B94C-9A1D-2AF465838ADF}"/>
                </a:ext>
              </a:extLst>
            </p:cNvPr>
            <p:cNvSpPr txBox="1"/>
            <p:nvPr/>
          </p:nvSpPr>
          <p:spPr>
            <a:xfrm>
              <a:off x="629783" y="3055966"/>
              <a:ext cx="2710919" cy="769441"/>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Flood</a:t>
              </a:r>
            </a:p>
            <a:p>
              <a:pPr algn="ctr"/>
              <a:r>
                <a:rPr lang="en-US" sz="2200" dirty="0">
                  <a:solidFill>
                    <a:schemeClr val="bg1"/>
                  </a:solidFill>
                  <a:latin typeface="Century Gothic" panose="020B0502020202020204" pitchFamily="34" charset="0"/>
                </a:rPr>
                <a:t>susceptibility</a:t>
              </a:r>
            </a:p>
          </p:txBody>
        </p:sp>
      </p:grpSp>
      <p:grpSp>
        <p:nvGrpSpPr>
          <p:cNvPr id="14" name="Group 13">
            <a:extLst>
              <a:ext uri="{FF2B5EF4-FFF2-40B4-BE49-F238E27FC236}">
                <a16:creationId xmlns:a16="http://schemas.microsoft.com/office/drawing/2014/main" id="{2E3288E1-44CA-4B41-AFAA-911F9A771556}"/>
              </a:ext>
            </a:extLst>
          </p:cNvPr>
          <p:cNvGrpSpPr/>
          <p:nvPr/>
        </p:nvGrpSpPr>
        <p:grpSpPr>
          <a:xfrm>
            <a:off x="4674719" y="2080919"/>
            <a:ext cx="2710919" cy="2719535"/>
            <a:chOff x="4674719" y="2080919"/>
            <a:chExt cx="2710919" cy="2719535"/>
          </a:xfrm>
        </p:grpSpPr>
        <p:sp>
          <p:nvSpPr>
            <p:cNvPr id="5" name="Oval 4">
              <a:extLst>
                <a:ext uri="{FF2B5EF4-FFF2-40B4-BE49-F238E27FC236}">
                  <a16:creationId xmlns:a16="http://schemas.microsoft.com/office/drawing/2014/main" id="{2590CF83-B0B4-E04A-A73F-88F54BB193BF}"/>
                </a:ext>
              </a:extLst>
            </p:cNvPr>
            <p:cNvSpPr/>
            <p:nvPr/>
          </p:nvSpPr>
          <p:spPr>
            <a:xfrm>
              <a:off x="4674719" y="2080919"/>
              <a:ext cx="2710919" cy="2719535"/>
            </a:xfrm>
            <a:prstGeom prst="ellipse">
              <a:avLst/>
            </a:prstGeom>
            <a:solidFill>
              <a:srgbClr val="178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TextBox 7">
              <a:extLst>
                <a:ext uri="{FF2B5EF4-FFF2-40B4-BE49-F238E27FC236}">
                  <a16:creationId xmlns:a16="http://schemas.microsoft.com/office/drawing/2014/main" id="{2E32CBF8-D588-9B4E-B636-FB6F51D69397}"/>
                </a:ext>
              </a:extLst>
            </p:cNvPr>
            <p:cNvSpPr txBox="1"/>
            <p:nvPr/>
          </p:nvSpPr>
          <p:spPr>
            <a:xfrm>
              <a:off x="4768627" y="2796923"/>
              <a:ext cx="2523103" cy="1446550"/>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Socioeconomic and/or environmental factors</a:t>
              </a:r>
            </a:p>
          </p:txBody>
        </p:sp>
      </p:grpSp>
      <p:grpSp>
        <p:nvGrpSpPr>
          <p:cNvPr id="15" name="Group 14">
            <a:extLst>
              <a:ext uri="{FF2B5EF4-FFF2-40B4-BE49-F238E27FC236}">
                <a16:creationId xmlns:a16="http://schemas.microsoft.com/office/drawing/2014/main" id="{D4CD66E3-BF46-4D4D-AE39-948500664EE8}"/>
              </a:ext>
            </a:extLst>
          </p:cNvPr>
          <p:cNvGrpSpPr/>
          <p:nvPr/>
        </p:nvGrpSpPr>
        <p:grpSpPr>
          <a:xfrm>
            <a:off x="8554053" y="2080919"/>
            <a:ext cx="2710919" cy="2719535"/>
            <a:chOff x="8554053" y="2080919"/>
            <a:chExt cx="2710919" cy="2719535"/>
          </a:xfrm>
        </p:grpSpPr>
        <p:sp>
          <p:nvSpPr>
            <p:cNvPr id="6" name="Oval 5">
              <a:extLst>
                <a:ext uri="{FF2B5EF4-FFF2-40B4-BE49-F238E27FC236}">
                  <a16:creationId xmlns:a16="http://schemas.microsoft.com/office/drawing/2014/main" id="{562986A0-7682-074D-B46A-BB78B37D785D}"/>
                </a:ext>
              </a:extLst>
            </p:cNvPr>
            <p:cNvSpPr/>
            <p:nvPr/>
          </p:nvSpPr>
          <p:spPr>
            <a:xfrm>
              <a:off x="8554053" y="2080919"/>
              <a:ext cx="2710919" cy="2719535"/>
            </a:xfrm>
            <a:prstGeom prst="ellipse">
              <a:avLst/>
            </a:prstGeom>
            <a:solidFill>
              <a:srgbClr val="0F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0" name="TextBox 9">
              <a:extLst>
                <a:ext uri="{FF2B5EF4-FFF2-40B4-BE49-F238E27FC236}">
                  <a16:creationId xmlns:a16="http://schemas.microsoft.com/office/drawing/2014/main" id="{2A14C747-DE87-104D-8830-3811CAA3AB7F}"/>
                </a:ext>
              </a:extLst>
            </p:cNvPr>
            <p:cNvSpPr txBox="1"/>
            <p:nvPr/>
          </p:nvSpPr>
          <p:spPr>
            <a:xfrm>
              <a:off x="8554053" y="3055966"/>
              <a:ext cx="2710919" cy="769441"/>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Flood </a:t>
              </a:r>
            </a:p>
            <a:p>
              <a:pPr algn="ctr"/>
              <a:r>
                <a:rPr lang="en-US" sz="2200" dirty="0">
                  <a:solidFill>
                    <a:schemeClr val="bg1"/>
                  </a:solidFill>
                  <a:latin typeface="Century Gothic" panose="020B0502020202020204" pitchFamily="34" charset="0"/>
                </a:rPr>
                <a:t>vulnerability</a:t>
              </a:r>
            </a:p>
          </p:txBody>
        </p:sp>
      </p:grpSp>
      <p:sp>
        <p:nvSpPr>
          <p:cNvPr id="11" name="Plus 10">
            <a:extLst>
              <a:ext uri="{FF2B5EF4-FFF2-40B4-BE49-F238E27FC236}">
                <a16:creationId xmlns:a16="http://schemas.microsoft.com/office/drawing/2014/main" id="{3B489FB6-80EC-434C-91EC-B7FD1E601D2F}"/>
              </a:ext>
            </a:extLst>
          </p:cNvPr>
          <p:cNvSpPr/>
          <p:nvPr/>
        </p:nvSpPr>
        <p:spPr>
          <a:xfrm>
            <a:off x="3430924" y="2862066"/>
            <a:ext cx="1153574" cy="115724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qual 11">
            <a:extLst>
              <a:ext uri="{FF2B5EF4-FFF2-40B4-BE49-F238E27FC236}">
                <a16:creationId xmlns:a16="http://schemas.microsoft.com/office/drawing/2014/main" id="{0C54ACC0-5EC5-EC48-ADFA-BB6336C3AAEB}"/>
              </a:ext>
            </a:extLst>
          </p:cNvPr>
          <p:cNvSpPr/>
          <p:nvPr/>
        </p:nvSpPr>
        <p:spPr>
          <a:xfrm>
            <a:off x="7475859" y="2945129"/>
            <a:ext cx="987974" cy="991114"/>
          </a:xfrm>
          <a:prstGeom prst="mathEqual">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420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6BD846-6834-4A1D-B36A-263CAE6D0A82}"/>
              </a:ext>
            </a:extLst>
          </p:cNvPr>
          <p:cNvSpPr txBox="1">
            <a:spLocks/>
          </p:cNvSpPr>
          <p:nvPr/>
        </p:nvSpPr>
        <p:spPr>
          <a:xfrm>
            <a:off x="7021981" y="3429000"/>
            <a:ext cx="4360720" cy="166199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3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4B1B5"/>
              </a:buClr>
              <a:buFont typeface="Webdings" panose="05030102010509060703" pitchFamily="18" charset="2"/>
              <a:buChar char="4"/>
            </a:pPr>
            <a:r>
              <a:rPr lang="en-US" sz="2300" dirty="0">
                <a:solidFill>
                  <a:schemeClr val="tx1">
                    <a:lumMod val="75000"/>
                    <a:lumOff val="25000"/>
                  </a:schemeClr>
                </a:solidFill>
                <a:latin typeface="Century Gothic" panose="020F0302020204030204"/>
              </a:rPr>
              <a:t>57 flood events reported to NOAA from 2000 to 2020</a:t>
            </a:r>
          </a:p>
          <a:p>
            <a:pPr>
              <a:lnSpc>
                <a:spcPct val="100000"/>
              </a:lnSpc>
              <a:spcBef>
                <a:spcPts val="0"/>
              </a:spcBef>
              <a:spcAft>
                <a:spcPts val="600"/>
              </a:spcAft>
              <a:buClr>
                <a:srgbClr val="24B1B5"/>
              </a:buClr>
              <a:buFont typeface="Webdings" panose="05030102010509060703" pitchFamily="18" charset="2"/>
              <a:buChar char="4"/>
            </a:pPr>
            <a:endParaRPr lang="en-US" sz="2300" dirty="0">
              <a:solidFill>
                <a:schemeClr val="tx1">
                  <a:lumMod val="75000"/>
                  <a:lumOff val="25000"/>
                </a:schemeClr>
              </a:solidFill>
              <a:latin typeface="Century Gothic" panose="020F0302020204030204"/>
            </a:endParaRPr>
          </a:p>
        </p:txBody>
      </p:sp>
      <p:sp>
        <p:nvSpPr>
          <p:cNvPr id="3" name="Title 4">
            <a:extLst>
              <a:ext uri="{FF2B5EF4-FFF2-40B4-BE49-F238E27FC236}">
                <a16:creationId xmlns:a16="http://schemas.microsoft.com/office/drawing/2014/main" id="{08F90367-81F1-49C4-81B6-5DD8310B816C}"/>
              </a:ext>
            </a:extLst>
          </p:cNvPr>
          <p:cNvSpPr txBox="1">
            <a:spLocks/>
          </p:cNvSpPr>
          <p:nvPr/>
        </p:nvSpPr>
        <p:spPr>
          <a:xfrm>
            <a:off x="112650" y="209654"/>
            <a:ext cx="12214235" cy="100584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panose="020F0302020204030204"/>
              </a:rPr>
              <a:t>Susceptibility Mapping: </a:t>
            </a:r>
          </a:p>
          <a:p>
            <a:pPr>
              <a:buClr>
                <a:srgbClr val="C41F48"/>
              </a:buClr>
            </a:pPr>
            <a:r>
              <a:rPr lang="en-US" sz="3600" dirty="0">
                <a:solidFill>
                  <a:srgbClr val="24B1B5"/>
                </a:solidFill>
                <a:latin typeface="Century Gothic" panose="020F0302020204030204"/>
              </a:rPr>
              <a:t>Where is flooding occurring? </a:t>
            </a:r>
            <a:endParaRPr lang="en-US" sz="4000" dirty="0"/>
          </a:p>
        </p:txBody>
      </p:sp>
      <p:sp>
        <p:nvSpPr>
          <p:cNvPr id="18" name="TextBox 17">
            <a:extLst>
              <a:ext uri="{FF2B5EF4-FFF2-40B4-BE49-F238E27FC236}">
                <a16:creationId xmlns:a16="http://schemas.microsoft.com/office/drawing/2014/main" id="{0FFBEB6B-592C-0E45-8F05-BD7232EB1515}"/>
              </a:ext>
            </a:extLst>
          </p:cNvPr>
          <p:cNvSpPr txBox="1"/>
          <p:nvPr/>
        </p:nvSpPr>
        <p:spPr>
          <a:xfrm>
            <a:off x="4517537" y="2546245"/>
            <a:ext cx="769875" cy="307777"/>
          </a:xfrm>
          <a:prstGeom prst="rect">
            <a:avLst/>
          </a:prstGeom>
          <a:noFill/>
        </p:spPr>
        <p:txBody>
          <a:bodyPr wrap="square" rtlCol="0">
            <a:spAutoFit/>
          </a:bodyPr>
          <a:lstStyle/>
          <a:p>
            <a:r>
              <a:rPr lang="en-US" sz="1400">
                <a:solidFill>
                  <a:schemeClr val="bg1"/>
                </a:solidFill>
                <a:latin typeface="Century Gothic" panose="020B0502020202020204" pitchFamily="34" charset="0"/>
              </a:rPr>
              <a:t>Boston</a:t>
            </a:r>
          </a:p>
        </p:txBody>
      </p:sp>
      <p:grpSp>
        <p:nvGrpSpPr>
          <p:cNvPr id="17" name="Group 16">
            <a:extLst>
              <a:ext uri="{FF2B5EF4-FFF2-40B4-BE49-F238E27FC236}">
                <a16:creationId xmlns:a16="http://schemas.microsoft.com/office/drawing/2014/main" id="{BB857D3C-E023-4149-9AC5-B919DB237DD7}"/>
              </a:ext>
            </a:extLst>
          </p:cNvPr>
          <p:cNvGrpSpPr/>
          <p:nvPr/>
        </p:nvGrpSpPr>
        <p:grpSpPr>
          <a:xfrm>
            <a:off x="86114" y="1293976"/>
            <a:ext cx="6159575" cy="5263170"/>
            <a:chOff x="590811" y="1208939"/>
            <a:chExt cx="5893566" cy="5047269"/>
          </a:xfrm>
        </p:grpSpPr>
        <p:pic>
          <p:nvPicPr>
            <p:cNvPr id="8" name="Picture 7">
              <a:extLst>
                <a:ext uri="{FF2B5EF4-FFF2-40B4-BE49-F238E27FC236}">
                  <a16:creationId xmlns:a16="http://schemas.microsoft.com/office/drawing/2014/main" id="{45A58A58-0037-A54C-8178-07BACB95A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09" t="17110" r="19085" b="19579"/>
            <a:stretch/>
          </p:blipFill>
          <p:spPr>
            <a:xfrm>
              <a:off x="677896" y="1208939"/>
              <a:ext cx="5806481" cy="4965647"/>
            </a:xfrm>
            <a:prstGeom prst="rect">
              <a:avLst/>
            </a:prstGeom>
          </p:spPr>
        </p:pic>
        <p:grpSp>
          <p:nvGrpSpPr>
            <p:cNvPr id="16" name="Group 15">
              <a:extLst>
                <a:ext uri="{FF2B5EF4-FFF2-40B4-BE49-F238E27FC236}">
                  <a16:creationId xmlns:a16="http://schemas.microsoft.com/office/drawing/2014/main" id="{8D27F534-DE81-5540-A4D2-513E8B6EEA26}"/>
                </a:ext>
              </a:extLst>
            </p:cNvPr>
            <p:cNvGrpSpPr/>
            <p:nvPr/>
          </p:nvGrpSpPr>
          <p:grpSpPr>
            <a:xfrm>
              <a:off x="590811" y="1365680"/>
              <a:ext cx="2602989" cy="663142"/>
              <a:chOff x="5148293" y="1294718"/>
              <a:chExt cx="2602989" cy="663142"/>
            </a:xfrm>
          </p:grpSpPr>
          <p:pic>
            <p:nvPicPr>
              <p:cNvPr id="9" name="Picture 8" descr="Map&#10;&#10;Description automatically generated">
                <a:extLst>
                  <a:ext uri="{FF2B5EF4-FFF2-40B4-BE49-F238E27FC236}">
                    <a16:creationId xmlns:a16="http://schemas.microsoft.com/office/drawing/2014/main" id="{F8003B1A-63E3-3C40-B944-F1166D9B9E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81" t="88783" r="64434" b="5565"/>
              <a:stretch/>
            </p:blipFill>
            <p:spPr>
              <a:xfrm>
                <a:off x="5148293" y="1506368"/>
                <a:ext cx="2602989" cy="451492"/>
              </a:xfrm>
              <a:prstGeom prst="rect">
                <a:avLst/>
              </a:prstGeom>
            </p:spPr>
          </p:pic>
          <p:sp>
            <p:nvSpPr>
              <p:cNvPr id="10" name="TextBox 9">
                <a:extLst>
                  <a:ext uri="{FF2B5EF4-FFF2-40B4-BE49-F238E27FC236}">
                    <a16:creationId xmlns:a16="http://schemas.microsoft.com/office/drawing/2014/main" id="{2FD49374-DBBF-1940-B2AD-B6B33FA0A039}"/>
                  </a:ext>
                </a:extLst>
              </p:cNvPr>
              <p:cNvSpPr txBox="1"/>
              <p:nvPr/>
            </p:nvSpPr>
            <p:spPr>
              <a:xfrm>
                <a:off x="5304164" y="1294719"/>
                <a:ext cx="284052" cy="307777"/>
              </a:xfrm>
              <a:prstGeom prst="rect">
                <a:avLst/>
              </a:prstGeom>
              <a:noFill/>
            </p:spPr>
            <p:txBody>
              <a:bodyPr wrap="none" rtlCol="0">
                <a:spAutoFit/>
              </a:bodyPr>
              <a:lstStyle/>
              <a:p>
                <a:r>
                  <a:rPr lang="en-US" sz="1400">
                    <a:latin typeface="Century Gothic" panose="020B0502020202020204" pitchFamily="34" charset="0"/>
                  </a:rPr>
                  <a:t>0</a:t>
                </a:r>
              </a:p>
            </p:txBody>
          </p:sp>
          <p:sp>
            <p:nvSpPr>
              <p:cNvPr id="11" name="TextBox 10">
                <a:extLst>
                  <a:ext uri="{FF2B5EF4-FFF2-40B4-BE49-F238E27FC236}">
                    <a16:creationId xmlns:a16="http://schemas.microsoft.com/office/drawing/2014/main" id="{AFF59276-53F7-AE4F-B0A6-FC978D3E893A}"/>
                  </a:ext>
                </a:extLst>
              </p:cNvPr>
              <p:cNvSpPr txBox="1"/>
              <p:nvPr/>
            </p:nvSpPr>
            <p:spPr>
              <a:xfrm>
                <a:off x="5674307" y="1294718"/>
                <a:ext cx="284052" cy="307777"/>
              </a:xfrm>
              <a:prstGeom prst="rect">
                <a:avLst/>
              </a:prstGeom>
              <a:noFill/>
            </p:spPr>
            <p:txBody>
              <a:bodyPr wrap="none" rtlCol="0">
                <a:spAutoFit/>
              </a:bodyPr>
              <a:lstStyle/>
              <a:p>
                <a:r>
                  <a:rPr lang="en-US" sz="1400">
                    <a:latin typeface="Century Gothic" panose="020B0502020202020204" pitchFamily="34" charset="0"/>
                  </a:rPr>
                  <a:t>4</a:t>
                </a:r>
              </a:p>
            </p:txBody>
          </p:sp>
          <p:sp>
            <p:nvSpPr>
              <p:cNvPr id="12" name="TextBox 11">
                <a:extLst>
                  <a:ext uri="{FF2B5EF4-FFF2-40B4-BE49-F238E27FC236}">
                    <a16:creationId xmlns:a16="http://schemas.microsoft.com/office/drawing/2014/main" id="{BAA6EE4E-774A-0142-B128-25A1A5C4D498}"/>
                  </a:ext>
                </a:extLst>
              </p:cNvPr>
              <p:cNvSpPr txBox="1"/>
              <p:nvPr/>
            </p:nvSpPr>
            <p:spPr>
              <a:xfrm>
                <a:off x="6063160" y="1294718"/>
                <a:ext cx="284052" cy="307777"/>
              </a:xfrm>
              <a:prstGeom prst="rect">
                <a:avLst/>
              </a:prstGeom>
              <a:noFill/>
            </p:spPr>
            <p:txBody>
              <a:bodyPr wrap="none" rtlCol="0">
                <a:spAutoFit/>
              </a:bodyPr>
              <a:lstStyle/>
              <a:p>
                <a:r>
                  <a:rPr lang="en-US" sz="1400">
                    <a:latin typeface="Century Gothic" panose="020B0502020202020204" pitchFamily="34" charset="0"/>
                  </a:rPr>
                  <a:t>8</a:t>
                </a:r>
              </a:p>
            </p:txBody>
          </p:sp>
          <p:sp>
            <p:nvSpPr>
              <p:cNvPr id="13" name="TextBox 12">
                <a:extLst>
                  <a:ext uri="{FF2B5EF4-FFF2-40B4-BE49-F238E27FC236}">
                    <a16:creationId xmlns:a16="http://schemas.microsoft.com/office/drawing/2014/main" id="{D37CF010-34A7-8840-9060-D63114C7622C}"/>
                  </a:ext>
                </a:extLst>
              </p:cNvPr>
              <p:cNvSpPr txBox="1"/>
              <p:nvPr/>
            </p:nvSpPr>
            <p:spPr>
              <a:xfrm>
                <a:off x="6780832" y="1299695"/>
                <a:ext cx="383438" cy="307777"/>
              </a:xfrm>
              <a:prstGeom prst="rect">
                <a:avLst/>
              </a:prstGeom>
              <a:noFill/>
            </p:spPr>
            <p:txBody>
              <a:bodyPr wrap="none" rtlCol="0">
                <a:spAutoFit/>
              </a:bodyPr>
              <a:lstStyle/>
              <a:p>
                <a:r>
                  <a:rPr lang="en-US" sz="1400">
                    <a:latin typeface="Century Gothic" panose="020B0502020202020204" pitchFamily="34" charset="0"/>
                  </a:rPr>
                  <a:t>16</a:t>
                </a:r>
              </a:p>
            </p:txBody>
          </p:sp>
          <p:sp>
            <p:nvSpPr>
              <p:cNvPr id="14" name="TextBox 13">
                <a:extLst>
                  <a:ext uri="{FF2B5EF4-FFF2-40B4-BE49-F238E27FC236}">
                    <a16:creationId xmlns:a16="http://schemas.microsoft.com/office/drawing/2014/main" id="{5926C228-27FE-F24A-9EBF-C3612B471CF7}"/>
                  </a:ext>
                </a:extLst>
              </p:cNvPr>
              <p:cNvSpPr txBox="1"/>
              <p:nvPr/>
            </p:nvSpPr>
            <p:spPr>
              <a:xfrm>
                <a:off x="7020480" y="1302491"/>
                <a:ext cx="453329" cy="307777"/>
              </a:xfrm>
              <a:prstGeom prst="rect">
                <a:avLst/>
              </a:prstGeom>
              <a:noFill/>
            </p:spPr>
            <p:txBody>
              <a:bodyPr wrap="square" rtlCol="0">
                <a:spAutoFit/>
              </a:bodyPr>
              <a:lstStyle/>
              <a:p>
                <a:r>
                  <a:rPr lang="en-US" sz="1400">
                    <a:latin typeface="Century Gothic" panose="020B0502020202020204" pitchFamily="34" charset="0"/>
                  </a:rPr>
                  <a:t>km</a:t>
                </a:r>
              </a:p>
            </p:txBody>
          </p:sp>
        </p:grpSp>
        <p:pic>
          <p:nvPicPr>
            <p:cNvPr id="15" name="Picture 14" descr="Map&#10;&#10;Description automatically generated">
              <a:extLst>
                <a:ext uri="{FF2B5EF4-FFF2-40B4-BE49-F238E27FC236}">
                  <a16:creationId xmlns:a16="http://schemas.microsoft.com/office/drawing/2014/main" id="{F07A4DB7-454C-7541-8482-5193EF097E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158" r="55736" b="5565"/>
            <a:stretch/>
          </p:blipFill>
          <p:spPr>
            <a:xfrm>
              <a:off x="733284" y="5674868"/>
              <a:ext cx="767082" cy="581340"/>
            </a:xfrm>
            <a:prstGeom prst="rect">
              <a:avLst/>
            </a:prstGeom>
          </p:spPr>
        </p:pic>
      </p:grpSp>
      <p:sp>
        <p:nvSpPr>
          <p:cNvPr id="20" name="Rectangle 19">
            <a:extLst>
              <a:ext uri="{FF2B5EF4-FFF2-40B4-BE49-F238E27FC236}">
                <a16:creationId xmlns:a16="http://schemas.microsoft.com/office/drawing/2014/main" id="{4AF52BCE-8486-A942-97BD-F18FEDE0DC40}"/>
              </a:ext>
            </a:extLst>
          </p:cNvPr>
          <p:cNvSpPr/>
          <p:nvPr/>
        </p:nvSpPr>
        <p:spPr>
          <a:xfrm>
            <a:off x="3457933" y="5318791"/>
            <a:ext cx="2685115" cy="10512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8D16F26-1740-483C-998A-4BB493DF8379}"/>
              </a:ext>
            </a:extLst>
          </p:cNvPr>
          <p:cNvGrpSpPr/>
          <p:nvPr/>
        </p:nvGrpSpPr>
        <p:grpSpPr>
          <a:xfrm>
            <a:off x="3552584" y="5444324"/>
            <a:ext cx="2590464" cy="795243"/>
            <a:chOff x="3851462" y="5343682"/>
            <a:chExt cx="2590464" cy="795243"/>
          </a:xfrm>
        </p:grpSpPr>
        <p:sp>
          <p:nvSpPr>
            <p:cNvPr id="21" name="Rounded Rectangle 20">
              <a:extLst>
                <a:ext uri="{FF2B5EF4-FFF2-40B4-BE49-F238E27FC236}">
                  <a16:creationId xmlns:a16="http://schemas.microsoft.com/office/drawing/2014/main" id="{59D63E16-69E7-AA43-8102-FF683E497D7B}"/>
                </a:ext>
              </a:extLst>
            </p:cNvPr>
            <p:cNvSpPr/>
            <p:nvPr/>
          </p:nvSpPr>
          <p:spPr>
            <a:xfrm>
              <a:off x="3851462" y="5343682"/>
              <a:ext cx="302423" cy="308113"/>
            </a:xfrm>
            <a:prstGeom prst="roundRect">
              <a:avLst/>
            </a:prstGeom>
            <a:solidFill>
              <a:srgbClr val="20B8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173DF76-35CF-B64E-8A38-C954D6728235}"/>
                </a:ext>
              </a:extLst>
            </p:cNvPr>
            <p:cNvSpPr txBox="1"/>
            <p:nvPr/>
          </p:nvSpPr>
          <p:spPr>
            <a:xfrm>
              <a:off x="4165341" y="5352052"/>
              <a:ext cx="2276585" cy="307777"/>
            </a:xfrm>
            <a:prstGeom prst="rect">
              <a:avLst/>
            </a:prstGeom>
            <a:noFill/>
          </p:spPr>
          <p:txBody>
            <a:bodyPr wrap="none" rtlCol="0">
              <a:spAutoFit/>
            </a:bodyPr>
            <a:lstStyle/>
            <a:p>
              <a:r>
                <a:rPr lang="en-US" sz="1400" dirty="0">
                  <a:latin typeface="Century Gothic" panose="020B0502020202020204" pitchFamily="34" charset="0"/>
                </a:rPr>
                <a:t>Charles River watershed</a:t>
              </a:r>
            </a:p>
          </p:txBody>
        </p:sp>
        <p:sp>
          <p:nvSpPr>
            <p:cNvPr id="24" name="TextBox 23">
              <a:extLst>
                <a:ext uri="{FF2B5EF4-FFF2-40B4-BE49-F238E27FC236}">
                  <a16:creationId xmlns:a16="http://schemas.microsoft.com/office/drawing/2014/main" id="{838E34B0-5E35-6E4E-9D6A-6233C8932165}"/>
                </a:ext>
              </a:extLst>
            </p:cNvPr>
            <p:cNvSpPr txBox="1"/>
            <p:nvPr/>
          </p:nvSpPr>
          <p:spPr>
            <a:xfrm>
              <a:off x="4181559" y="5831148"/>
              <a:ext cx="2125903" cy="307777"/>
            </a:xfrm>
            <a:prstGeom prst="rect">
              <a:avLst/>
            </a:prstGeom>
            <a:noFill/>
          </p:spPr>
          <p:txBody>
            <a:bodyPr wrap="none" rtlCol="0">
              <a:spAutoFit/>
            </a:bodyPr>
            <a:lstStyle/>
            <a:p>
              <a:r>
                <a:rPr lang="en-US" sz="1400" dirty="0">
                  <a:latin typeface="Century Gothic" panose="020B0502020202020204" pitchFamily="34" charset="0"/>
                </a:rPr>
                <a:t>Reported flood events</a:t>
              </a:r>
            </a:p>
          </p:txBody>
        </p:sp>
      </p:grpSp>
      <p:pic>
        <p:nvPicPr>
          <p:cNvPr id="7" name="Graphic 6" descr="Rain">
            <a:extLst>
              <a:ext uri="{FF2B5EF4-FFF2-40B4-BE49-F238E27FC236}">
                <a16:creationId xmlns:a16="http://schemas.microsoft.com/office/drawing/2014/main" id="{3EF9FF36-8946-5D46-B1A5-36C8331905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41120" y="1293976"/>
            <a:ext cx="2322443" cy="2322443"/>
          </a:xfrm>
          <a:prstGeom prst="rect">
            <a:avLst/>
          </a:prstGeom>
        </p:spPr>
      </p:pic>
      <p:sp>
        <p:nvSpPr>
          <p:cNvPr id="25" name="Oval 24">
            <a:extLst>
              <a:ext uri="{FF2B5EF4-FFF2-40B4-BE49-F238E27FC236}">
                <a16:creationId xmlns:a16="http://schemas.microsoft.com/office/drawing/2014/main" id="{28DA48FC-456C-2C47-B864-6389CB429742}"/>
              </a:ext>
            </a:extLst>
          </p:cNvPr>
          <p:cNvSpPr/>
          <p:nvPr/>
        </p:nvSpPr>
        <p:spPr>
          <a:xfrm>
            <a:off x="3558350" y="5929549"/>
            <a:ext cx="308113" cy="30811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769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353F3F0-B9BF-46DC-91C5-67A40AA6D009}"/>
              </a:ext>
            </a:extLst>
          </p:cNvPr>
          <p:cNvSpPr txBox="1">
            <a:spLocks/>
          </p:cNvSpPr>
          <p:nvPr/>
        </p:nvSpPr>
        <p:spPr>
          <a:xfrm>
            <a:off x="-494" y="232104"/>
            <a:ext cx="12105339" cy="100584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Flood Susceptibility Mapping: </a:t>
            </a:r>
          </a:p>
          <a:p>
            <a:pPr>
              <a:buClr>
                <a:srgbClr val="C41F48"/>
              </a:buClr>
            </a:pPr>
            <a:r>
              <a:rPr lang="en-US" sz="3600" dirty="0">
                <a:solidFill>
                  <a:srgbClr val="24B1B5"/>
                </a:solidFill>
                <a:latin typeface="Century Gothic"/>
              </a:rPr>
              <a:t>What is a Flood Conditioning Factor?</a:t>
            </a:r>
          </a:p>
        </p:txBody>
      </p:sp>
      <p:grpSp>
        <p:nvGrpSpPr>
          <p:cNvPr id="6" name="Group 5">
            <a:extLst>
              <a:ext uri="{FF2B5EF4-FFF2-40B4-BE49-F238E27FC236}">
                <a16:creationId xmlns:a16="http://schemas.microsoft.com/office/drawing/2014/main" id="{7991059A-2378-084E-B93C-110AC659B16B}"/>
              </a:ext>
            </a:extLst>
          </p:cNvPr>
          <p:cNvGrpSpPr/>
          <p:nvPr/>
        </p:nvGrpSpPr>
        <p:grpSpPr>
          <a:xfrm>
            <a:off x="255410" y="2289035"/>
            <a:ext cx="2710920" cy="2719535"/>
            <a:chOff x="-1291615" y="2717411"/>
            <a:chExt cx="2710920" cy="2719535"/>
          </a:xfrm>
        </p:grpSpPr>
        <p:sp>
          <p:nvSpPr>
            <p:cNvPr id="7" name="Oval 6">
              <a:extLst>
                <a:ext uri="{FF2B5EF4-FFF2-40B4-BE49-F238E27FC236}">
                  <a16:creationId xmlns:a16="http://schemas.microsoft.com/office/drawing/2014/main" id="{24A9CD80-CA81-C948-82A3-463268FADD0E}"/>
                </a:ext>
              </a:extLst>
            </p:cNvPr>
            <p:cNvSpPr/>
            <p:nvPr/>
          </p:nvSpPr>
          <p:spPr>
            <a:xfrm>
              <a:off x="-1291614" y="2717411"/>
              <a:ext cx="2710919" cy="2719535"/>
            </a:xfrm>
            <a:prstGeom prst="ellipse">
              <a:avLst/>
            </a:prstGeom>
            <a:solidFill>
              <a:srgbClr val="20B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67E6AF-7220-764D-B99F-EB6FF9737A22}"/>
                </a:ext>
              </a:extLst>
            </p:cNvPr>
            <p:cNvSpPr txBox="1"/>
            <p:nvPr/>
          </p:nvSpPr>
          <p:spPr>
            <a:xfrm>
              <a:off x="-1291615" y="3523180"/>
              <a:ext cx="2710919" cy="1107996"/>
            </a:xfrm>
            <a:prstGeom prst="rect">
              <a:avLst/>
            </a:prstGeom>
            <a:noFill/>
          </p:spPr>
          <p:txBody>
            <a:bodyPr wrap="square" rtlCol="0">
              <a:spAutoFit/>
            </a:bodyPr>
            <a:lstStyle/>
            <a:p>
              <a:pPr algn="ctr"/>
              <a:r>
                <a:rPr lang="en-US" sz="2200">
                  <a:solidFill>
                    <a:schemeClr val="bg1"/>
                  </a:solidFill>
                  <a:latin typeface="Century Gothic" panose="020B0502020202020204" pitchFamily="34" charset="0"/>
                </a:rPr>
                <a:t>Flood </a:t>
              </a:r>
            </a:p>
            <a:p>
              <a:pPr algn="ctr"/>
              <a:r>
                <a:rPr lang="en-US" sz="2200">
                  <a:solidFill>
                    <a:schemeClr val="bg1"/>
                  </a:solidFill>
                  <a:latin typeface="Century Gothic" panose="020B0502020202020204" pitchFamily="34" charset="0"/>
                </a:rPr>
                <a:t>conditioning factors</a:t>
              </a:r>
            </a:p>
          </p:txBody>
        </p:sp>
      </p:grpSp>
      <p:grpSp>
        <p:nvGrpSpPr>
          <p:cNvPr id="9" name="Group 8">
            <a:extLst>
              <a:ext uri="{FF2B5EF4-FFF2-40B4-BE49-F238E27FC236}">
                <a16:creationId xmlns:a16="http://schemas.microsoft.com/office/drawing/2014/main" id="{A8FF8F86-BD91-0449-B5E8-6D5449C56B58}"/>
              </a:ext>
            </a:extLst>
          </p:cNvPr>
          <p:cNvGrpSpPr/>
          <p:nvPr/>
        </p:nvGrpSpPr>
        <p:grpSpPr>
          <a:xfrm>
            <a:off x="4532498" y="2289035"/>
            <a:ext cx="2734837" cy="2719535"/>
            <a:chOff x="8116559" y="2080919"/>
            <a:chExt cx="2734837" cy="2719535"/>
          </a:xfrm>
        </p:grpSpPr>
        <p:sp>
          <p:nvSpPr>
            <p:cNvPr id="10" name="Oval 9">
              <a:extLst>
                <a:ext uri="{FF2B5EF4-FFF2-40B4-BE49-F238E27FC236}">
                  <a16:creationId xmlns:a16="http://schemas.microsoft.com/office/drawing/2014/main" id="{722A594C-B759-534B-BC0C-2FD4F31D1108}"/>
                </a:ext>
              </a:extLst>
            </p:cNvPr>
            <p:cNvSpPr/>
            <p:nvPr/>
          </p:nvSpPr>
          <p:spPr>
            <a:xfrm>
              <a:off x="8116559" y="2080919"/>
              <a:ext cx="2710919" cy="2719535"/>
            </a:xfrm>
            <a:prstGeom prst="ellipse">
              <a:avLst/>
            </a:prstGeom>
            <a:solidFill>
              <a:srgbClr val="168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211F421-768B-9A46-85F0-A4041A0742AF}"/>
                </a:ext>
              </a:extLst>
            </p:cNvPr>
            <p:cNvSpPr txBox="1"/>
            <p:nvPr/>
          </p:nvSpPr>
          <p:spPr>
            <a:xfrm>
              <a:off x="8140477" y="2717411"/>
              <a:ext cx="2710919" cy="1446550"/>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Physical factors that influence the likelihood of flooding </a:t>
              </a:r>
            </a:p>
          </p:txBody>
        </p:sp>
      </p:grpSp>
      <p:sp>
        <p:nvSpPr>
          <p:cNvPr id="12" name="Rounded Rectangle 11">
            <a:extLst>
              <a:ext uri="{FF2B5EF4-FFF2-40B4-BE49-F238E27FC236}">
                <a16:creationId xmlns:a16="http://schemas.microsoft.com/office/drawing/2014/main" id="{553D3D25-383E-0149-9B05-39B4CCE1B23C}"/>
              </a:ext>
            </a:extLst>
          </p:cNvPr>
          <p:cNvSpPr/>
          <p:nvPr/>
        </p:nvSpPr>
        <p:spPr>
          <a:xfrm>
            <a:off x="9040478" y="4638991"/>
            <a:ext cx="2400191" cy="628692"/>
          </a:xfrm>
          <a:prstGeom prst="roundRect">
            <a:avLst/>
          </a:prstGeom>
          <a:solidFill>
            <a:srgbClr val="0D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Topography</a:t>
            </a:r>
            <a:endParaRPr lang="en-US" sz="2200">
              <a:solidFill>
                <a:schemeClr val="bg1"/>
              </a:solidFill>
            </a:endParaRPr>
          </a:p>
        </p:txBody>
      </p:sp>
      <p:sp>
        <p:nvSpPr>
          <p:cNvPr id="13" name="Rounded Rectangle 12">
            <a:extLst>
              <a:ext uri="{FF2B5EF4-FFF2-40B4-BE49-F238E27FC236}">
                <a16:creationId xmlns:a16="http://schemas.microsoft.com/office/drawing/2014/main" id="{C85BE16F-CAC6-0F44-9EC8-BD1F2F939C3F}"/>
              </a:ext>
            </a:extLst>
          </p:cNvPr>
          <p:cNvSpPr/>
          <p:nvPr/>
        </p:nvSpPr>
        <p:spPr>
          <a:xfrm>
            <a:off x="9040478" y="3306840"/>
            <a:ext cx="2400191" cy="628692"/>
          </a:xfrm>
          <a:prstGeom prst="roundRect">
            <a:avLst/>
          </a:prstGeom>
          <a:solidFill>
            <a:srgbClr val="0D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Geology</a:t>
            </a:r>
            <a:endParaRPr lang="en-US" sz="2200">
              <a:solidFill>
                <a:schemeClr val="bg1"/>
              </a:solidFill>
            </a:endParaRPr>
          </a:p>
        </p:txBody>
      </p:sp>
      <p:sp>
        <p:nvSpPr>
          <p:cNvPr id="14" name="Rounded Rectangle 13">
            <a:extLst>
              <a:ext uri="{FF2B5EF4-FFF2-40B4-BE49-F238E27FC236}">
                <a16:creationId xmlns:a16="http://schemas.microsoft.com/office/drawing/2014/main" id="{C7728FA2-7B5B-BC4A-ABCB-E17DB80A5579}"/>
              </a:ext>
            </a:extLst>
          </p:cNvPr>
          <p:cNvSpPr/>
          <p:nvPr/>
        </p:nvSpPr>
        <p:spPr>
          <a:xfrm>
            <a:off x="9040478" y="1974689"/>
            <a:ext cx="2400191" cy="628692"/>
          </a:xfrm>
          <a:prstGeom prst="roundRect">
            <a:avLst/>
          </a:prstGeom>
          <a:solidFill>
            <a:srgbClr val="0D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Land cover</a:t>
            </a:r>
            <a:endParaRPr lang="en-US" sz="2200">
              <a:solidFill>
                <a:schemeClr val="bg1"/>
              </a:solidFill>
            </a:endParaRPr>
          </a:p>
        </p:txBody>
      </p:sp>
      <p:sp>
        <p:nvSpPr>
          <p:cNvPr id="18" name="Right Arrow 17">
            <a:extLst>
              <a:ext uri="{FF2B5EF4-FFF2-40B4-BE49-F238E27FC236}">
                <a16:creationId xmlns:a16="http://schemas.microsoft.com/office/drawing/2014/main" id="{DB2115FE-8EF2-6E46-A374-85B79F8C3D14}"/>
              </a:ext>
            </a:extLst>
          </p:cNvPr>
          <p:cNvSpPr/>
          <p:nvPr/>
        </p:nvSpPr>
        <p:spPr>
          <a:xfrm rot="1310797">
            <a:off x="7253702" y="4274048"/>
            <a:ext cx="1448790" cy="53439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58BE174-8B96-BE41-80E2-18F2C6E9DE48}"/>
              </a:ext>
            </a:extLst>
          </p:cNvPr>
          <p:cNvSpPr/>
          <p:nvPr/>
        </p:nvSpPr>
        <p:spPr>
          <a:xfrm rot="20212207">
            <a:off x="7314065" y="2470399"/>
            <a:ext cx="1448790" cy="53439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FC751F07-8500-E046-BC10-7C2A54B406B3}"/>
              </a:ext>
            </a:extLst>
          </p:cNvPr>
          <p:cNvSpPr/>
          <p:nvPr/>
        </p:nvSpPr>
        <p:spPr>
          <a:xfrm>
            <a:off x="7433359" y="3381607"/>
            <a:ext cx="1448790" cy="53439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 11">
            <a:extLst>
              <a:ext uri="{FF2B5EF4-FFF2-40B4-BE49-F238E27FC236}">
                <a16:creationId xmlns:a16="http://schemas.microsoft.com/office/drawing/2014/main" id="{0CD8C285-8DC2-9141-8F4A-56A356BE612D}"/>
              </a:ext>
            </a:extLst>
          </p:cNvPr>
          <p:cNvSpPr/>
          <p:nvPr/>
        </p:nvSpPr>
        <p:spPr>
          <a:xfrm>
            <a:off x="3255426" y="3153245"/>
            <a:ext cx="987974" cy="991114"/>
          </a:xfrm>
          <a:prstGeom prst="mathEqual">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6994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D73884C6-4C8D-FF4A-995E-CAFD63C16208}"/>
              </a:ext>
            </a:extLst>
          </p:cNvPr>
          <p:cNvSpPr/>
          <p:nvPr/>
        </p:nvSpPr>
        <p:spPr>
          <a:xfrm>
            <a:off x="2992351" y="3358261"/>
            <a:ext cx="3126141" cy="3250721"/>
          </a:xfrm>
          <a:prstGeom prst="ellipse">
            <a:avLst/>
          </a:prstGeom>
          <a:solidFill>
            <a:schemeClr val="accent1">
              <a:alpha val="25000"/>
            </a:schemeClr>
          </a:solidFill>
          <a:ln>
            <a:solidFill>
              <a:srgbClr val="20B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atellite in space&#10;&#10;Description automatically generated">
            <a:extLst>
              <a:ext uri="{FF2B5EF4-FFF2-40B4-BE49-F238E27FC236}">
                <a16:creationId xmlns:a16="http://schemas.microsoft.com/office/drawing/2014/main" id="{7C727D28-76DB-C040-B28E-BB2B5632E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3063" y="3953740"/>
            <a:ext cx="2508071" cy="2053831"/>
          </a:xfrm>
          <a:prstGeom prst="rect">
            <a:avLst/>
          </a:prstGeom>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1E7BA04E-D247-CD44-8426-D731E091FF38}"/>
              </a:ext>
            </a:extLst>
          </p:cNvPr>
          <p:cNvSpPr/>
          <p:nvPr/>
        </p:nvSpPr>
        <p:spPr>
          <a:xfrm>
            <a:off x="172090" y="1178148"/>
            <a:ext cx="3126141" cy="3250721"/>
          </a:xfrm>
          <a:prstGeom prst="ellipse">
            <a:avLst/>
          </a:prstGeom>
          <a:solidFill>
            <a:schemeClr val="accent1">
              <a:alpha val="25000"/>
            </a:schemeClr>
          </a:solidFill>
          <a:ln>
            <a:solidFill>
              <a:srgbClr val="20B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B9BFFC4-2DA9-7F47-8A46-A509F43188F9}"/>
              </a:ext>
            </a:extLst>
          </p:cNvPr>
          <p:cNvSpPr/>
          <p:nvPr/>
        </p:nvSpPr>
        <p:spPr>
          <a:xfrm>
            <a:off x="8545834" y="3358261"/>
            <a:ext cx="3126141" cy="3250721"/>
          </a:xfrm>
          <a:prstGeom prst="ellipse">
            <a:avLst/>
          </a:prstGeom>
          <a:solidFill>
            <a:schemeClr val="accent1">
              <a:alpha val="25000"/>
            </a:schemeClr>
          </a:solidFill>
          <a:ln>
            <a:solidFill>
              <a:srgbClr val="20B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0256B8-CD9C-E846-AE67-D5E7CE299548}"/>
              </a:ext>
            </a:extLst>
          </p:cNvPr>
          <p:cNvSpPr/>
          <p:nvPr/>
        </p:nvSpPr>
        <p:spPr>
          <a:xfrm>
            <a:off x="5641499" y="1138527"/>
            <a:ext cx="3126141" cy="3250721"/>
          </a:xfrm>
          <a:prstGeom prst="ellipse">
            <a:avLst/>
          </a:prstGeom>
          <a:solidFill>
            <a:schemeClr val="accent1">
              <a:alpha val="25000"/>
            </a:schemeClr>
          </a:solidFill>
          <a:ln>
            <a:solidFill>
              <a:srgbClr val="20B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A8404EC7-7205-446A-A3BA-0A799FFD8D46}"/>
              </a:ext>
            </a:extLst>
          </p:cNvPr>
          <p:cNvSpPr txBox="1">
            <a:spLocks/>
          </p:cNvSpPr>
          <p:nvPr/>
        </p:nvSpPr>
        <p:spPr>
          <a:xfrm>
            <a:off x="-619" y="361162"/>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panose="020F0302020204030204"/>
              </a:rPr>
              <a:t>Susceptibility Mapping: </a:t>
            </a:r>
          </a:p>
          <a:p>
            <a:pPr>
              <a:buClr>
                <a:srgbClr val="C41F48"/>
              </a:buClr>
            </a:pPr>
            <a:r>
              <a:rPr lang="en-US" sz="3600" dirty="0">
                <a:solidFill>
                  <a:srgbClr val="24B1B5"/>
                </a:solidFill>
                <a:latin typeface="Century Gothic" panose="020F0302020204030204"/>
              </a:rPr>
              <a:t>Earth Observations</a:t>
            </a:r>
            <a:endParaRPr lang="en-US" sz="4000" dirty="0"/>
          </a:p>
        </p:txBody>
      </p:sp>
      <p:sp>
        <p:nvSpPr>
          <p:cNvPr id="10" name="Text Placeholder 3">
            <a:extLst>
              <a:ext uri="{FF2B5EF4-FFF2-40B4-BE49-F238E27FC236}">
                <a16:creationId xmlns:a16="http://schemas.microsoft.com/office/drawing/2014/main" id="{FF5AF52C-F808-4A2D-B715-0958644F4EE6}"/>
              </a:ext>
            </a:extLst>
          </p:cNvPr>
          <p:cNvSpPr txBox="1">
            <a:spLocks/>
          </p:cNvSpPr>
          <p:nvPr/>
        </p:nvSpPr>
        <p:spPr>
          <a:xfrm>
            <a:off x="3165731" y="1426199"/>
            <a:ext cx="3445875" cy="116955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000" b="1">
                <a:solidFill>
                  <a:schemeClr val="tx1">
                    <a:lumMod val="75000"/>
                    <a:lumOff val="25000"/>
                  </a:schemeClr>
                </a:solidFill>
                <a:latin typeface="Century Gothic" panose="020F0302020204030204"/>
              </a:rPr>
              <a:t>Landsat 5 TM</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2006 – 2012</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30 m resolution</a:t>
            </a:r>
          </a:p>
        </p:txBody>
      </p:sp>
      <p:sp>
        <p:nvSpPr>
          <p:cNvPr id="12" name="Text Placeholder 3">
            <a:extLst>
              <a:ext uri="{FF2B5EF4-FFF2-40B4-BE49-F238E27FC236}">
                <a16:creationId xmlns:a16="http://schemas.microsoft.com/office/drawing/2014/main" id="{B4F4A22C-3141-4B2F-8B63-3C6892E81B60}"/>
              </a:ext>
            </a:extLst>
          </p:cNvPr>
          <p:cNvSpPr txBox="1">
            <a:spLocks/>
          </p:cNvSpPr>
          <p:nvPr/>
        </p:nvSpPr>
        <p:spPr>
          <a:xfrm>
            <a:off x="8663266" y="1366467"/>
            <a:ext cx="3445875" cy="12003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000" b="1">
                <a:solidFill>
                  <a:schemeClr val="tx1">
                    <a:lumMod val="75000"/>
                    <a:lumOff val="25000"/>
                  </a:schemeClr>
                </a:solidFill>
                <a:latin typeface="Century Gothic" panose="020F0302020204030204"/>
              </a:rPr>
              <a:t>Landsat 8 OLI</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2014 – 2020</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panose="020F0302020204030204"/>
              </a:rPr>
              <a:t>30 m resolution</a:t>
            </a:r>
          </a:p>
        </p:txBody>
      </p:sp>
      <p:sp>
        <p:nvSpPr>
          <p:cNvPr id="16" name="Text Placeholder 3">
            <a:extLst>
              <a:ext uri="{FF2B5EF4-FFF2-40B4-BE49-F238E27FC236}">
                <a16:creationId xmlns:a16="http://schemas.microsoft.com/office/drawing/2014/main" id="{61ABCCA8-0377-437E-AB93-7BDCB3ADB707}"/>
              </a:ext>
            </a:extLst>
          </p:cNvPr>
          <p:cNvSpPr txBox="1">
            <a:spLocks/>
          </p:cNvSpPr>
          <p:nvPr/>
        </p:nvSpPr>
        <p:spPr>
          <a:xfrm>
            <a:off x="6448660" y="5022852"/>
            <a:ext cx="3445875" cy="120032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000" b="1" dirty="0" smtClean="0">
                <a:solidFill>
                  <a:schemeClr val="tx1">
                    <a:lumMod val="75000"/>
                    <a:lumOff val="25000"/>
                  </a:schemeClr>
                </a:solidFill>
                <a:latin typeface="Century Gothic" panose="020F0302020204030204"/>
              </a:rPr>
              <a:t>Sentinel-2 </a:t>
            </a:r>
            <a:r>
              <a:rPr lang="en-US" sz="2000" b="1" dirty="0">
                <a:solidFill>
                  <a:schemeClr val="tx1">
                    <a:lumMod val="75000"/>
                    <a:lumOff val="25000"/>
                  </a:schemeClr>
                </a:solidFill>
                <a:latin typeface="Century Gothic" panose="020F0302020204030204"/>
              </a:rPr>
              <a:t>MSI</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2015 – 2020</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10 m resolution</a:t>
            </a:r>
          </a:p>
        </p:txBody>
      </p:sp>
      <p:sp>
        <p:nvSpPr>
          <p:cNvPr id="18" name="TextBox 17">
            <a:extLst>
              <a:ext uri="{FF2B5EF4-FFF2-40B4-BE49-F238E27FC236}">
                <a16:creationId xmlns:a16="http://schemas.microsoft.com/office/drawing/2014/main" id="{31B13CA8-4588-4B03-AE90-EF54C37FFA57}"/>
              </a:ext>
            </a:extLst>
          </p:cNvPr>
          <p:cNvSpPr txBox="1"/>
          <p:nvPr/>
        </p:nvSpPr>
        <p:spPr>
          <a:xfrm>
            <a:off x="4724400" y="3372676"/>
            <a:ext cx="5561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11" name="Picture 10" descr="A satellite in space&#10;&#10;Description automatically generated">
            <a:extLst>
              <a:ext uri="{FF2B5EF4-FFF2-40B4-BE49-F238E27FC236}">
                <a16:creationId xmlns:a16="http://schemas.microsoft.com/office/drawing/2014/main" id="{BDD9B977-9874-4A4A-8D5B-6940EF8457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7696" y="1359795"/>
            <a:ext cx="2544057" cy="2471909"/>
          </a:xfrm>
          <a:prstGeom prst="rect">
            <a:avLst/>
          </a:prstGeom>
          <a:ln w="28575">
            <a:noFill/>
          </a:ln>
          <a:effectLst>
            <a:outerShdw blurRad="50800" dist="38100" dir="2700000" algn="tl" rotWithShape="0">
              <a:prstClr val="black">
                <a:alpha val="40000"/>
              </a:prstClr>
            </a:outerShdw>
          </a:effectLst>
        </p:spPr>
      </p:pic>
      <p:pic>
        <p:nvPicPr>
          <p:cNvPr id="13" name="Picture 12" descr="A picture containing cake, table, sitting, computer&#10;&#10;Description automatically generated">
            <a:extLst>
              <a:ext uri="{FF2B5EF4-FFF2-40B4-BE49-F238E27FC236}">
                <a16:creationId xmlns:a16="http://schemas.microsoft.com/office/drawing/2014/main" id="{F4AB183C-FC31-2B47-ADFA-E75649B8F401}"/>
              </a:ext>
            </a:extLst>
          </p:cNvPr>
          <p:cNvPicPr>
            <a:picLocks noChangeAspect="1"/>
          </p:cNvPicPr>
          <p:nvPr/>
        </p:nvPicPr>
        <p:blipFill>
          <a:blip r:embed="rId5"/>
          <a:srcRect/>
          <a:stretch/>
        </p:blipFill>
        <p:spPr>
          <a:xfrm>
            <a:off x="6142586" y="1846746"/>
            <a:ext cx="2238989" cy="1829922"/>
          </a:xfrm>
          <a:prstGeom prst="rect">
            <a:avLst/>
          </a:prstGeom>
          <a:ln w="28575">
            <a:noFill/>
          </a:ln>
          <a:effectLst>
            <a:outerShdw blurRad="50800" dist="38100" dir="2700000" algn="tl" rotWithShape="0">
              <a:prstClr val="black">
                <a:alpha val="40000"/>
              </a:prstClr>
            </a:outerShdw>
          </a:effectLst>
        </p:spPr>
      </p:pic>
      <p:pic>
        <p:nvPicPr>
          <p:cNvPr id="15" name="Picture 14" descr="A picture containing sitting, table, light, lit&#10;&#10;Description automatically generated">
            <a:extLst>
              <a:ext uri="{FF2B5EF4-FFF2-40B4-BE49-F238E27FC236}">
                <a16:creationId xmlns:a16="http://schemas.microsoft.com/office/drawing/2014/main" id="{4D5A7DDE-D068-854D-95BB-BB2410AA4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0091" y="3952099"/>
            <a:ext cx="2571430" cy="1915355"/>
          </a:xfrm>
          <a:prstGeom prst="rect">
            <a:avLst/>
          </a:prstGeom>
          <a:effectLst>
            <a:outerShdw blurRad="50800" dist="38100" dir="2700000" algn="tl" rotWithShape="0">
              <a:prstClr val="black">
                <a:alpha val="40000"/>
              </a:prstClr>
            </a:outerShdw>
          </a:effectLst>
        </p:spPr>
      </p:pic>
      <p:sp>
        <p:nvSpPr>
          <p:cNvPr id="19" name="Text Placeholder 3">
            <a:extLst>
              <a:ext uri="{FF2B5EF4-FFF2-40B4-BE49-F238E27FC236}">
                <a16:creationId xmlns:a16="http://schemas.microsoft.com/office/drawing/2014/main" id="{14D2F3DF-5C68-B24D-B73D-B3C460BF6FB3}"/>
              </a:ext>
            </a:extLst>
          </p:cNvPr>
          <p:cNvSpPr txBox="1">
            <a:spLocks/>
          </p:cNvSpPr>
          <p:nvPr/>
        </p:nvSpPr>
        <p:spPr>
          <a:xfrm>
            <a:off x="-619" y="5023787"/>
            <a:ext cx="4423536" cy="116955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r>
              <a:rPr lang="en-US" sz="2000" b="1" dirty="0" smtClean="0">
                <a:solidFill>
                  <a:schemeClr val="tx1">
                    <a:lumMod val="75000"/>
                    <a:lumOff val="25000"/>
                  </a:schemeClr>
                </a:solidFill>
                <a:latin typeface="Century Gothic" panose="020F0302020204030204"/>
              </a:rPr>
              <a:t>Sentinel-1 </a:t>
            </a:r>
            <a:r>
              <a:rPr lang="en-US" sz="2000" b="1" dirty="0">
                <a:solidFill>
                  <a:schemeClr val="tx1">
                    <a:lumMod val="75000"/>
                    <a:lumOff val="25000"/>
                  </a:schemeClr>
                </a:solidFill>
                <a:latin typeface="Century Gothic" panose="020F0302020204030204"/>
              </a:rPr>
              <a:t>C-band SAR</a:t>
            </a:r>
            <a:endParaRPr lang="en-US" dirty="0">
              <a:solidFill>
                <a:schemeClr val="tx1">
                  <a:lumMod val="75000"/>
                  <a:lumOff val="25000"/>
                </a:schemeClr>
              </a:solidFill>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2015 – 2020</a:t>
            </a:r>
          </a:p>
          <a:p>
            <a:pPr marL="342900"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10 m resolution</a:t>
            </a:r>
          </a:p>
        </p:txBody>
      </p:sp>
      <p:sp>
        <p:nvSpPr>
          <p:cNvPr id="23" name="TextBox 22">
            <a:extLst>
              <a:ext uri="{FF2B5EF4-FFF2-40B4-BE49-F238E27FC236}">
                <a16:creationId xmlns:a16="http://schemas.microsoft.com/office/drawing/2014/main" id="{4B0BA880-90C4-4263-8749-E165DACCD703}"/>
              </a:ext>
            </a:extLst>
          </p:cNvPr>
          <p:cNvSpPr txBox="1"/>
          <p:nvPr/>
        </p:nvSpPr>
        <p:spPr>
          <a:xfrm>
            <a:off x="-117595" y="6410603"/>
            <a:ext cx="22757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1">
                    <a:lumMod val="75000"/>
                    <a:lumOff val="25000"/>
                  </a:schemeClr>
                </a:solidFill>
                <a:latin typeface="Century Gothic"/>
                <a:ea typeface="+mn-lt"/>
                <a:cs typeface="+mn-lt"/>
              </a:rPr>
              <a:t>Image credit: </a:t>
            </a:r>
            <a:r>
              <a:rPr lang="en-US" sz="1200" b="1" dirty="0" smtClean="0">
                <a:solidFill>
                  <a:schemeClr val="tx1">
                    <a:lumMod val="75000"/>
                    <a:lumOff val="25000"/>
                  </a:schemeClr>
                </a:solidFill>
                <a:latin typeface="Century Gothic"/>
                <a:ea typeface="+mn-lt"/>
                <a:cs typeface="+mn-lt"/>
              </a:rPr>
              <a:t>NASA &amp; ESA</a:t>
            </a:r>
            <a:endParaRPr lang="en-US" sz="1200" b="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60375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13B7128-2094-4E43-8726-0B95D57E41E8}"/>
              </a:ext>
            </a:extLst>
          </p:cNvPr>
          <p:cNvSpPr txBox="1">
            <a:spLocks/>
          </p:cNvSpPr>
          <p:nvPr/>
        </p:nvSpPr>
        <p:spPr>
          <a:xfrm>
            <a:off x="-494" y="470642"/>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panose="020F0302020204030204"/>
              </a:rPr>
              <a:t>Susceptibility Mapping: </a:t>
            </a:r>
          </a:p>
          <a:p>
            <a:pPr>
              <a:buClr>
                <a:srgbClr val="C41F48"/>
              </a:buClr>
            </a:pPr>
            <a:r>
              <a:rPr lang="en-US" sz="3600" dirty="0">
                <a:solidFill>
                  <a:srgbClr val="24B1B5"/>
                </a:solidFill>
                <a:latin typeface="Century Gothic" panose="020F0302020204030204"/>
              </a:rPr>
              <a:t>FEMA Flood Maps</a:t>
            </a:r>
            <a:endParaRPr lang="en-US" sz="4000" dirty="0"/>
          </a:p>
        </p:txBody>
      </p:sp>
      <p:grpSp>
        <p:nvGrpSpPr>
          <p:cNvPr id="2" name="Group 1">
            <a:extLst>
              <a:ext uri="{FF2B5EF4-FFF2-40B4-BE49-F238E27FC236}">
                <a16:creationId xmlns:a16="http://schemas.microsoft.com/office/drawing/2014/main" id="{9382F227-9FCA-A047-A17A-E5307D3F86BC}"/>
              </a:ext>
            </a:extLst>
          </p:cNvPr>
          <p:cNvGrpSpPr/>
          <p:nvPr/>
        </p:nvGrpSpPr>
        <p:grpSpPr>
          <a:xfrm>
            <a:off x="4926373" y="1031516"/>
            <a:ext cx="6017828" cy="5469541"/>
            <a:chOff x="4926373" y="1031516"/>
            <a:chExt cx="6017828" cy="5469541"/>
          </a:xfrm>
        </p:grpSpPr>
        <p:pic>
          <p:nvPicPr>
            <p:cNvPr id="25" name="Picture 24" descr="Map&#10;&#10;Description automatically generated">
              <a:extLst>
                <a:ext uri="{FF2B5EF4-FFF2-40B4-BE49-F238E27FC236}">
                  <a16:creationId xmlns:a16="http://schemas.microsoft.com/office/drawing/2014/main" id="{A294DC72-B4EE-CA43-9043-DA7CC98175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34" t="2268" r="26474" b="5396"/>
            <a:stretch/>
          </p:blipFill>
          <p:spPr>
            <a:xfrm>
              <a:off x="4926373" y="1031516"/>
              <a:ext cx="5288710" cy="5469541"/>
            </a:xfrm>
            <a:prstGeom prst="rect">
              <a:avLst/>
            </a:prstGeom>
          </p:spPr>
        </p:pic>
        <p:grpSp>
          <p:nvGrpSpPr>
            <p:cNvPr id="7" name="Group 6">
              <a:extLst>
                <a:ext uri="{FF2B5EF4-FFF2-40B4-BE49-F238E27FC236}">
                  <a16:creationId xmlns:a16="http://schemas.microsoft.com/office/drawing/2014/main" id="{25F784E4-CBEB-CB4A-AA40-FB1313A6C1B2}"/>
                </a:ext>
              </a:extLst>
            </p:cNvPr>
            <p:cNvGrpSpPr/>
            <p:nvPr/>
          </p:nvGrpSpPr>
          <p:grpSpPr>
            <a:xfrm>
              <a:off x="8728755" y="1090143"/>
              <a:ext cx="1911907" cy="614651"/>
              <a:chOff x="7905142" y="3104242"/>
              <a:chExt cx="2238940" cy="711621"/>
            </a:xfrm>
          </p:grpSpPr>
          <p:pic>
            <p:nvPicPr>
              <p:cNvPr id="8" name="Picture 7" descr="A close up of a flower&#10;&#10;Description automatically generated">
                <a:extLst>
                  <a:ext uri="{FF2B5EF4-FFF2-40B4-BE49-F238E27FC236}">
                    <a16:creationId xmlns:a16="http://schemas.microsoft.com/office/drawing/2014/main" id="{931C2CA9-1E9E-4F49-A636-003E6A39FF06}"/>
                  </a:ext>
                </a:extLst>
              </p:cNvPr>
              <p:cNvPicPr>
                <a:picLocks noChangeAspect="1"/>
              </p:cNvPicPr>
              <p:nvPr/>
            </p:nvPicPr>
            <p:blipFill rotWithShape="1">
              <a:blip r:embed="rId4"/>
              <a:srcRect l="75299" t="72964" b="20113"/>
              <a:stretch/>
            </p:blipFill>
            <p:spPr>
              <a:xfrm>
                <a:off x="7951866" y="3341077"/>
                <a:ext cx="2192216" cy="474786"/>
              </a:xfrm>
              <a:prstGeom prst="rect">
                <a:avLst/>
              </a:prstGeom>
            </p:spPr>
          </p:pic>
          <p:sp>
            <p:nvSpPr>
              <p:cNvPr id="9" name="TextBox 8">
                <a:extLst>
                  <a:ext uri="{FF2B5EF4-FFF2-40B4-BE49-F238E27FC236}">
                    <a16:creationId xmlns:a16="http://schemas.microsoft.com/office/drawing/2014/main" id="{58202FC7-5397-BB41-A0BC-C04A14727CE8}"/>
                  </a:ext>
                </a:extLst>
              </p:cNvPr>
              <p:cNvSpPr txBox="1"/>
              <p:nvPr/>
            </p:nvSpPr>
            <p:spPr>
              <a:xfrm>
                <a:off x="7905142" y="3111503"/>
                <a:ext cx="272562" cy="35633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11" name="TextBox 10">
                <a:extLst>
                  <a:ext uri="{FF2B5EF4-FFF2-40B4-BE49-F238E27FC236}">
                    <a16:creationId xmlns:a16="http://schemas.microsoft.com/office/drawing/2014/main" id="{7A57E16E-E461-E54F-BD4D-D22BCCFEE48B}"/>
                  </a:ext>
                </a:extLst>
              </p:cNvPr>
              <p:cNvSpPr txBox="1"/>
              <p:nvPr/>
            </p:nvSpPr>
            <p:spPr>
              <a:xfrm>
                <a:off x="8550495" y="3104242"/>
                <a:ext cx="272562" cy="35633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12" name="TextBox 11">
                <a:extLst>
                  <a:ext uri="{FF2B5EF4-FFF2-40B4-BE49-F238E27FC236}">
                    <a16:creationId xmlns:a16="http://schemas.microsoft.com/office/drawing/2014/main" id="{72CFEE28-C8FA-C544-A059-263D74AAA2DA}"/>
                  </a:ext>
                </a:extLst>
              </p:cNvPr>
              <p:cNvSpPr txBox="1"/>
              <p:nvPr/>
            </p:nvSpPr>
            <p:spPr>
              <a:xfrm>
                <a:off x="9172781" y="3104242"/>
                <a:ext cx="453581" cy="35633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13" name="TextBox 12">
                <a:extLst>
                  <a:ext uri="{FF2B5EF4-FFF2-40B4-BE49-F238E27FC236}">
                    <a16:creationId xmlns:a16="http://schemas.microsoft.com/office/drawing/2014/main" id="{683D4AE9-98DA-0B4A-ADBE-760E975F428F}"/>
                  </a:ext>
                </a:extLst>
              </p:cNvPr>
              <p:cNvSpPr txBox="1"/>
              <p:nvPr/>
            </p:nvSpPr>
            <p:spPr>
              <a:xfrm>
                <a:off x="9459695" y="3104242"/>
                <a:ext cx="537631" cy="366660"/>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pic>
          <p:nvPicPr>
            <p:cNvPr id="5" name="Picture 4" descr="Map&#10;&#10;Description automatically generated">
              <a:extLst>
                <a:ext uri="{FF2B5EF4-FFF2-40B4-BE49-F238E27FC236}">
                  <a16:creationId xmlns:a16="http://schemas.microsoft.com/office/drawing/2014/main" id="{C66AB332-9A64-084C-A6C8-65BB5642A6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641" r="58786" b="8066"/>
            <a:stretch/>
          </p:blipFill>
          <p:spPr>
            <a:xfrm>
              <a:off x="10492401" y="1094920"/>
              <a:ext cx="451800" cy="342900"/>
            </a:xfrm>
            <a:prstGeom prst="rect">
              <a:avLst/>
            </a:prstGeom>
          </p:spPr>
        </p:pic>
      </p:grpSp>
      <p:grpSp>
        <p:nvGrpSpPr>
          <p:cNvPr id="33" name="Group 32">
            <a:extLst>
              <a:ext uri="{FF2B5EF4-FFF2-40B4-BE49-F238E27FC236}">
                <a16:creationId xmlns:a16="http://schemas.microsoft.com/office/drawing/2014/main" id="{5D892406-7F86-BE4F-91C8-B486592EBAD5}"/>
              </a:ext>
            </a:extLst>
          </p:cNvPr>
          <p:cNvGrpSpPr/>
          <p:nvPr/>
        </p:nvGrpSpPr>
        <p:grpSpPr>
          <a:xfrm>
            <a:off x="8728755" y="4026333"/>
            <a:ext cx="2943968" cy="2391802"/>
            <a:chOff x="2294012" y="1942407"/>
            <a:chExt cx="2943968" cy="2391802"/>
          </a:xfrm>
        </p:grpSpPr>
        <p:grpSp>
          <p:nvGrpSpPr>
            <p:cNvPr id="15" name="Group 14">
              <a:extLst>
                <a:ext uri="{FF2B5EF4-FFF2-40B4-BE49-F238E27FC236}">
                  <a16:creationId xmlns:a16="http://schemas.microsoft.com/office/drawing/2014/main" id="{B3288479-70AE-A348-9967-9F60D261733F}"/>
                </a:ext>
              </a:extLst>
            </p:cNvPr>
            <p:cNvGrpSpPr/>
            <p:nvPr/>
          </p:nvGrpSpPr>
          <p:grpSpPr>
            <a:xfrm>
              <a:off x="2394028" y="2582452"/>
              <a:ext cx="2843952" cy="1401642"/>
              <a:chOff x="7047019" y="553163"/>
              <a:chExt cx="2843952" cy="1401642"/>
            </a:xfrm>
          </p:grpSpPr>
          <p:sp>
            <p:nvSpPr>
              <p:cNvPr id="16" name="Rounded Rectangle 15">
                <a:extLst>
                  <a:ext uri="{FF2B5EF4-FFF2-40B4-BE49-F238E27FC236}">
                    <a16:creationId xmlns:a16="http://schemas.microsoft.com/office/drawing/2014/main" id="{5E152C19-ADB0-634A-ABB9-715B99647DFC}"/>
                  </a:ext>
                </a:extLst>
              </p:cNvPr>
              <p:cNvSpPr/>
              <p:nvPr/>
            </p:nvSpPr>
            <p:spPr>
              <a:xfrm>
                <a:off x="7047019" y="553163"/>
                <a:ext cx="302423" cy="308113"/>
              </a:xfrm>
              <a:prstGeom prst="roundRect">
                <a:avLst/>
              </a:prstGeom>
              <a:solidFill>
                <a:srgbClr val="6576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F785ADB-85CE-CD48-9D9A-71269809BB76}"/>
                  </a:ext>
                </a:extLst>
              </p:cNvPr>
              <p:cNvSpPr/>
              <p:nvPr/>
            </p:nvSpPr>
            <p:spPr>
              <a:xfrm>
                <a:off x="7047019" y="903783"/>
                <a:ext cx="302423" cy="308113"/>
              </a:xfrm>
              <a:prstGeom prst="roundRect">
                <a:avLst/>
              </a:prstGeom>
              <a:solidFill>
                <a:srgbClr val="CD6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2687FB5-0F74-1842-8C02-10A4C3AB290B}"/>
                  </a:ext>
                </a:extLst>
              </p:cNvPr>
              <p:cNvSpPr/>
              <p:nvPr/>
            </p:nvSpPr>
            <p:spPr>
              <a:xfrm>
                <a:off x="7047019" y="1259849"/>
                <a:ext cx="302423" cy="308113"/>
              </a:xfrm>
              <a:prstGeom prst="roundRect">
                <a:avLst/>
              </a:prstGeom>
              <a:solidFill>
                <a:srgbClr val="840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5E44888-20CC-B64B-9499-97B2773A5918}"/>
                  </a:ext>
                </a:extLst>
              </p:cNvPr>
              <p:cNvSpPr/>
              <p:nvPr/>
            </p:nvSpPr>
            <p:spPr>
              <a:xfrm>
                <a:off x="7047019" y="1615915"/>
                <a:ext cx="302423" cy="308113"/>
              </a:xfrm>
              <a:prstGeom prst="roundRect">
                <a:avLst/>
              </a:prstGeom>
              <a:solidFill>
                <a:srgbClr val="FDE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6FADC1D-68C6-4541-AB56-4C593FEF407C}"/>
                  </a:ext>
                </a:extLst>
              </p:cNvPr>
              <p:cNvSpPr txBox="1"/>
              <p:nvPr/>
            </p:nvSpPr>
            <p:spPr>
              <a:xfrm>
                <a:off x="7349441" y="553330"/>
                <a:ext cx="228960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100-year floodplain</a:t>
                </a:r>
              </a:p>
            </p:txBody>
          </p:sp>
          <p:sp>
            <p:nvSpPr>
              <p:cNvPr id="21" name="TextBox 20">
                <a:extLst>
                  <a:ext uri="{FF2B5EF4-FFF2-40B4-BE49-F238E27FC236}">
                    <a16:creationId xmlns:a16="http://schemas.microsoft.com/office/drawing/2014/main" id="{E5707F94-A85B-0742-8863-EE1B1C55D612}"/>
                  </a:ext>
                </a:extLst>
              </p:cNvPr>
              <p:cNvSpPr txBox="1"/>
              <p:nvPr/>
            </p:nvSpPr>
            <p:spPr>
              <a:xfrm>
                <a:off x="7349440" y="903614"/>
                <a:ext cx="243196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Regulatory floodway</a:t>
                </a:r>
              </a:p>
            </p:txBody>
          </p:sp>
          <p:sp>
            <p:nvSpPr>
              <p:cNvPr id="22" name="TextBox 21">
                <a:extLst>
                  <a:ext uri="{FF2B5EF4-FFF2-40B4-BE49-F238E27FC236}">
                    <a16:creationId xmlns:a16="http://schemas.microsoft.com/office/drawing/2014/main" id="{F6233D85-4033-7742-828D-F07B0F6E791D}"/>
                  </a:ext>
                </a:extLst>
              </p:cNvPr>
              <p:cNvSpPr txBox="1"/>
              <p:nvPr/>
            </p:nvSpPr>
            <p:spPr>
              <a:xfrm>
                <a:off x="7349440" y="1253729"/>
                <a:ext cx="228960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500-year floodplain</a:t>
                </a:r>
              </a:p>
            </p:txBody>
          </p:sp>
          <p:sp>
            <p:nvSpPr>
              <p:cNvPr id="23" name="TextBox 22">
                <a:extLst>
                  <a:ext uri="{FF2B5EF4-FFF2-40B4-BE49-F238E27FC236}">
                    <a16:creationId xmlns:a16="http://schemas.microsoft.com/office/drawing/2014/main" id="{EF67AE1E-3A81-7646-9277-6E3615803005}"/>
                  </a:ext>
                </a:extLst>
              </p:cNvPr>
              <p:cNvSpPr txBox="1"/>
              <p:nvPr/>
            </p:nvSpPr>
            <p:spPr>
              <a:xfrm>
                <a:off x="7349439" y="1616251"/>
                <a:ext cx="254153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Minimal flood hazard</a:t>
                </a:r>
              </a:p>
            </p:txBody>
          </p:sp>
        </p:grpSp>
        <p:sp>
          <p:nvSpPr>
            <p:cNvPr id="24" name="TextBox 23">
              <a:extLst>
                <a:ext uri="{FF2B5EF4-FFF2-40B4-BE49-F238E27FC236}">
                  <a16:creationId xmlns:a16="http://schemas.microsoft.com/office/drawing/2014/main" id="{7A885643-97A7-3748-B81B-591270312D82}"/>
                </a:ext>
              </a:extLst>
            </p:cNvPr>
            <p:cNvSpPr txBox="1"/>
            <p:nvPr/>
          </p:nvSpPr>
          <p:spPr>
            <a:xfrm>
              <a:off x="2294012" y="1942407"/>
              <a:ext cx="2734390" cy="646331"/>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FEMA National Flood Hazard Layer</a:t>
              </a:r>
            </a:p>
          </p:txBody>
        </p:sp>
        <p:sp>
          <p:nvSpPr>
            <p:cNvPr id="31" name="TextBox 30">
              <a:extLst>
                <a:ext uri="{FF2B5EF4-FFF2-40B4-BE49-F238E27FC236}">
                  <a16:creationId xmlns:a16="http://schemas.microsoft.com/office/drawing/2014/main" id="{925689AC-3D8B-874B-9905-10F5D6451C35}"/>
                </a:ext>
              </a:extLst>
            </p:cNvPr>
            <p:cNvSpPr txBox="1"/>
            <p:nvPr/>
          </p:nvSpPr>
          <p:spPr>
            <a:xfrm>
              <a:off x="2717389" y="3995655"/>
              <a:ext cx="2404826"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Reported flood events</a:t>
              </a:r>
            </a:p>
          </p:txBody>
        </p:sp>
        <p:sp>
          <p:nvSpPr>
            <p:cNvPr id="32" name="Oval 31">
              <a:extLst>
                <a:ext uri="{FF2B5EF4-FFF2-40B4-BE49-F238E27FC236}">
                  <a16:creationId xmlns:a16="http://schemas.microsoft.com/office/drawing/2014/main" id="{0F8DF4FB-B5E7-2C45-A9A2-327FC40585E1}"/>
                </a:ext>
              </a:extLst>
            </p:cNvPr>
            <p:cNvSpPr/>
            <p:nvPr/>
          </p:nvSpPr>
          <p:spPr>
            <a:xfrm>
              <a:off x="2393058" y="3993414"/>
              <a:ext cx="308113" cy="3081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5">
            <a:extLst>
              <a:ext uri="{FF2B5EF4-FFF2-40B4-BE49-F238E27FC236}">
                <a16:creationId xmlns:a16="http://schemas.microsoft.com/office/drawing/2014/main" id="{8A1A88FC-4FF4-A249-B0CD-B018156D8879}"/>
              </a:ext>
            </a:extLst>
          </p:cNvPr>
          <p:cNvSpPr txBox="1">
            <a:spLocks/>
          </p:cNvSpPr>
          <p:nvPr/>
        </p:nvSpPr>
        <p:spPr>
          <a:xfrm>
            <a:off x="163066" y="1919756"/>
            <a:ext cx="5288710" cy="158504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3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4B1B5"/>
              </a:buClr>
              <a:buFont typeface="Webdings" panose="05030102010509060703" pitchFamily="18" charset="2"/>
              <a:buChar char="4"/>
            </a:pPr>
            <a:r>
              <a:rPr lang="en-US" sz="2300" dirty="0">
                <a:solidFill>
                  <a:schemeClr val="tx1">
                    <a:lumMod val="75000"/>
                    <a:lumOff val="25000"/>
                  </a:schemeClr>
                </a:solidFill>
                <a:latin typeface="Century Gothic" panose="020F0302020204030204"/>
              </a:rPr>
              <a:t>Only 1/3 of reported flood events occur in 100-year or 500-year floodplains</a:t>
            </a:r>
          </a:p>
        </p:txBody>
      </p:sp>
      <p:pic>
        <p:nvPicPr>
          <p:cNvPr id="35" name="Graphic 34" descr="Rain">
            <a:extLst>
              <a:ext uri="{FF2B5EF4-FFF2-40B4-BE49-F238E27FC236}">
                <a16:creationId xmlns:a16="http://schemas.microsoft.com/office/drawing/2014/main" id="{1C7D6B45-1FD9-534C-B9F8-CB886A2553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646200" y="3406687"/>
            <a:ext cx="2322443" cy="2322443"/>
          </a:xfrm>
          <a:prstGeom prst="rect">
            <a:avLst/>
          </a:prstGeom>
        </p:spPr>
      </p:pic>
    </p:spTree>
    <p:extLst>
      <p:ext uri="{BB962C8B-B14F-4D97-AF65-F5344CB8AC3E}">
        <p14:creationId xmlns:p14="http://schemas.microsoft.com/office/powerpoint/2010/main" val="1556269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4C13B9C-013A-4573-ACB4-35062038ADA5}"/>
              </a:ext>
            </a:extLst>
          </p:cNvPr>
          <p:cNvSpPr txBox="1">
            <a:spLocks/>
          </p:cNvSpPr>
          <p:nvPr/>
        </p:nvSpPr>
        <p:spPr>
          <a:xfrm>
            <a:off x="-494" y="470642"/>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Susceptibility Mapping:  </a:t>
            </a:r>
          </a:p>
          <a:p>
            <a:pPr>
              <a:buClr>
                <a:srgbClr val="C41F48"/>
              </a:buClr>
            </a:pPr>
            <a:r>
              <a:rPr lang="en-US" sz="3600" dirty="0">
                <a:solidFill>
                  <a:srgbClr val="24B1B5"/>
                </a:solidFill>
                <a:latin typeface="Century Gothic"/>
              </a:rPr>
              <a:t>Bivariate and Multivariate Statistical Analysis</a:t>
            </a:r>
          </a:p>
        </p:txBody>
      </p:sp>
      <p:sp>
        <p:nvSpPr>
          <p:cNvPr id="5" name="Oval 4">
            <a:extLst>
              <a:ext uri="{FF2B5EF4-FFF2-40B4-BE49-F238E27FC236}">
                <a16:creationId xmlns:a16="http://schemas.microsoft.com/office/drawing/2014/main" id="{58795664-3C28-45AB-B997-16602B64E4D7}"/>
              </a:ext>
            </a:extLst>
          </p:cNvPr>
          <p:cNvSpPr/>
          <p:nvPr/>
        </p:nvSpPr>
        <p:spPr>
          <a:xfrm>
            <a:off x="1406410" y="1477648"/>
            <a:ext cx="3475543" cy="3337777"/>
          </a:xfrm>
          <a:prstGeom prst="ellipse">
            <a:avLst/>
          </a:prstGeom>
          <a:solidFill>
            <a:srgbClr val="20B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9B2326-DE0B-4559-8BEE-BD9793B23FDE}"/>
              </a:ext>
            </a:extLst>
          </p:cNvPr>
          <p:cNvSpPr/>
          <p:nvPr/>
        </p:nvSpPr>
        <p:spPr>
          <a:xfrm>
            <a:off x="6926681" y="1479979"/>
            <a:ext cx="3475543" cy="3337777"/>
          </a:xfrm>
          <a:prstGeom prst="ellipse">
            <a:avLst/>
          </a:prstGeom>
          <a:solidFill>
            <a:srgbClr val="178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B1EB789-7B27-4CB9-A88E-3AF228675FFC}"/>
              </a:ext>
            </a:extLst>
          </p:cNvPr>
          <p:cNvSpPr txBox="1"/>
          <p:nvPr/>
        </p:nvSpPr>
        <p:spPr>
          <a:xfrm>
            <a:off x="7308993" y="2306527"/>
            <a:ext cx="2710919" cy="1569660"/>
          </a:xfrm>
          <a:prstGeom prst="rect">
            <a:avLst/>
          </a:prstGeom>
          <a:noFill/>
        </p:spPr>
        <p:txBody>
          <a:bodyPr wrap="square" lIns="91440" tIns="45720" rIns="91440" bIns="45720" rtlCol="0" anchor="t">
            <a:spAutoFit/>
          </a:bodyPr>
          <a:lstStyle/>
          <a:p>
            <a:pPr algn="ctr"/>
            <a:r>
              <a:rPr lang="en-US" sz="2400" dirty="0">
                <a:solidFill>
                  <a:schemeClr val="bg1"/>
                </a:solidFill>
                <a:latin typeface="Century Gothic"/>
              </a:rPr>
              <a:t>Multivariate: multivariate logistic regression (LR)</a:t>
            </a:r>
            <a:endParaRPr lang="en-US" sz="2400" dirty="0">
              <a:solidFill>
                <a:schemeClr val="bg1"/>
              </a:solidFill>
            </a:endParaRPr>
          </a:p>
        </p:txBody>
      </p:sp>
      <p:sp>
        <p:nvSpPr>
          <p:cNvPr id="17" name="TextBox 16">
            <a:extLst>
              <a:ext uri="{FF2B5EF4-FFF2-40B4-BE49-F238E27FC236}">
                <a16:creationId xmlns:a16="http://schemas.microsoft.com/office/drawing/2014/main" id="{EC523B2B-A1B9-453A-AB16-68086AEC97F9}"/>
              </a:ext>
            </a:extLst>
          </p:cNvPr>
          <p:cNvSpPr txBox="1"/>
          <p:nvPr/>
        </p:nvSpPr>
        <p:spPr>
          <a:xfrm>
            <a:off x="1788722" y="2552964"/>
            <a:ext cx="2710919" cy="1200329"/>
          </a:xfrm>
          <a:prstGeom prst="rect">
            <a:avLst/>
          </a:prstGeom>
          <a:noFill/>
        </p:spPr>
        <p:txBody>
          <a:bodyPr wrap="square" lIns="91440" tIns="45720" rIns="91440" bIns="45720" rtlCol="0" anchor="t">
            <a:spAutoFit/>
          </a:bodyPr>
          <a:lstStyle/>
          <a:p>
            <a:pPr algn="ctr"/>
            <a:r>
              <a:rPr lang="en-US" sz="2400" dirty="0">
                <a:solidFill>
                  <a:schemeClr val="bg1"/>
                </a:solidFill>
                <a:latin typeface="Century Gothic"/>
              </a:rPr>
              <a:t>Bivariate: frequency ratio (FR)</a:t>
            </a:r>
            <a:endParaRPr lang="en-US" sz="2400" dirty="0">
              <a:solidFill>
                <a:schemeClr val="bg1"/>
              </a:solidFill>
            </a:endParaRPr>
          </a:p>
        </p:txBody>
      </p:sp>
      <p:sp>
        <p:nvSpPr>
          <p:cNvPr id="20" name="Text Placeholder 5">
            <a:extLst>
              <a:ext uri="{FF2B5EF4-FFF2-40B4-BE49-F238E27FC236}">
                <a16:creationId xmlns:a16="http://schemas.microsoft.com/office/drawing/2014/main" id="{289E6303-87B4-448E-B7A5-F2A54371B255}"/>
              </a:ext>
            </a:extLst>
          </p:cNvPr>
          <p:cNvSpPr txBox="1">
            <a:spLocks/>
          </p:cNvSpPr>
          <p:nvPr/>
        </p:nvSpPr>
        <p:spPr>
          <a:xfrm>
            <a:off x="1480293" y="4984266"/>
            <a:ext cx="3327777" cy="286232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Focuses on the individual relationship between conditioning factors and flooding</a:t>
            </a:r>
          </a:p>
          <a:p>
            <a:pPr marL="0" indent="0" algn="ctr">
              <a:lnSpc>
                <a:spcPct val="100000"/>
              </a:lnSpc>
              <a:spcBef>
                <a:spcPts val="0"/>
              </a:spcBef>
              <a:spcAft>
                <a:spcPts val="600"/>
              </a:spcAft>
              <a:buClr>
                <a:srgbClr val="24B1B5"/>
              </a:buClr>
              <a:buNone/>
            </a:pPr>
            <a:endParaRPr lang="en-US" sz="2000" dirty="0">
              <a:solidFill>
                <a:schemeClr val="tx1">
                  <a:lumMod val="75000"/>
                  <a:lumOff val="25000"/>
                </a:schemeClr>
              </a:solidFill>
              <a:latin typeface="Century Gothic" panose="020F0302020204030204"/>
            </a:endParaRPr>
          </a:p>
          <a:p>
            <a:pPr algn="ctr">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marL="0" indent="0" algn="ctr">
              <a:lnSpc>
                <a:spcPct val="100000"/>
              </a:lnSpc>
              <a:spcBef>
                <a:spcPts val="0"/>
              </a:spcBef>
              <a:spcAft>
                <a:spcPts val="600"/>
              </a:spcAft>
              <a:buClr>
                <a:srgbClr val="24B1B5"/>
              </a:buClr>
              <a:buNone/>
            </a:pPr>
            <a:endParaRPr lang="en-US" sz="2000" dirty="0">
              <a:solidFill>
                <a:schemeClr val="tx1">
                  <a:lumMod val="75000"/>
                  <a:lumOff val="25000"/>
                </a:schemeClr>
              </a:solidFill>
              <a:latin typeface="Century Gothic" panose="020F0302020204030204"/>
            </a:endParaRPr>
          </a:p>
          <a:p>
            <a:pPr algn="ctr">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sp>
        <p:nvSpPr>
          <p:cNvPr id="22" name="Text Placeholder 5">
            <a:extLst>
              <a:ext uri="{FF2B5EF4-FFF2-40B4-BE49-F238E27FC236}">
                <a16:creationId xmlns:a16="http://schemas.microsoft.com/office/drawing/2014/main" id="{A7C7EACB-93D9-4C2E-96C8-8A97FDB9CED7}"/>
              </a:ext>
            </a:extLst>
          </p:cNvPr>
          <p:cNvSpPr txBox="1">
            <a:spLocks/>
          </p:cNvSpPr>
          <p:nvPr/>
        </p:nvSpPr>
        <p:spPr>
          <a:xfrm>
            <a:off x="7063751" y="4984266"/>
            <a:ext cx="3201403" cy="255454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Focuses on the relationship between conditioning factors</a:t>
            </a:r>
            <a:endParaRPr lang="en-US" sz="2000" dirty="0">
              <a:solidFill>
                <a:schemeClr val="tx1">
                  <a:lumMod val="75000"/>
                  <a:lumOff val="25000"/>
                </a:schemeClr>
              </a:solidFill>
              <a:cs typeface="Calibri"/>
            </a:endParaRPr>
          </a:p>
          <a:p>
            <a:pPr marL="0" indent="0" algn="ctr">
              <a:lnSpc>
                <a:spcPct val="100000"/>
              </a:lnSpc>
              <a:spcBef>
                <a:spcPts val="0"/>
              </a:spcBef>
              <a:spcAft>
                <a:spcPts val="600"/>
              </a:spcAft>
              <a:buClr>
                <a:srgbClr val="24B1B5"/>
              </a:buClr>
              <a:buNone/>
            </a:pPr>
            <a:endParaRPr lang="en-US" sz="2000" dirty="0">
              <a:solidFill>
                <a:schemeClr val="tx1">
                  <a:lumMod val="75000"/>
                  <a:lumOff val="25000"/>
                </a:schemeClr>
              </a:solidFill>
              <a:latin typeface="Century Gothic" panose="020F0302020204030204"/>
            </a:endParaRPr>
          </a:p>
          <a:p>
            <a:pPr algn="ctr">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marL="0" indent="0" algn="ctr">
              <a:lnSpc>
                <a:spcPct val="100000"/>
              </a:lnSpc>
              <a:spcBef>
                <a:spcPts val="0"/>
              </a:spcBef>
              <a:spcAft>
                <a:spcPts val="600"/>
              </a:spcAft>
              <a:buClr>
                <a:srgbClr val="24B1B5"/>
              </a:buClr>
              <a:buNone/>
            </a:pPr>
            <a:endParaRPr lang="en-US" sz="2000" dirty="0">
              <a:solidFill>
                <a:schemeClr val="tx1">
                  <a:lumMod val="75000"/>
                  <a:lumOff val="25000"/>
                </a:schemeClr>
              </a:solidFill>
              <a:latin typeface="Century Gothic" panose="020F0302020204030204"/>
            </a:endParaRPr>
          </a:p>
          <a:p>
            <a:pPr algn="ctr">
              <a:lnSpc>
                <a:spcPct val="100000"/>
              </a:lnSpc>
              <a:spcBef>
                <a:spcPts val="0"/>
              </a:spcBef>
              <a:spcAft>
                <a:spcPts val="600"/>
              </a:spcAft>
              <a:buClr>
                <a:srgbClr val="24B1B5"/>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043590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A6EB4AF-B099-4159-885C-9B166F134E3D}"/>
              </a:ext>
            </a:extLst>
          </p:cNvPr>
          <p:cNvSpPr txBox="1">
            <a:spLocks/>
          </p:cNvSpPr>
          <p:nvPr/>
        </p:nvSpPr>
        <p:spPr>
          <a:xfrm>
            <a:off x="-494" y="470642"/>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Susceptibility Mapping: </a:t>
            </a:r>
          </a:p>
          <a:p>
            <a:pPr>
              <a:buClr>
                <a:srgbClr val="C41F48"/>
              </a:buClr>
            </a:pPr>
            <a:r>
              <a:rPr lang="en-US" sz="3600" dirty="0">
                <a:solidFill>
                  <a:srgbClr val="24B1B5"/>
                </a:solidFill>
                <a:latin typeface="Century Gothic"/>
              </a:rPr>
              <a:t>Random Forest Classification</a:t>
            </a:r>
          </a:p>
        </p:txBody>
      </p:sp>
      <p:sp>
        <p:nvSpPr>
          <p:cNvPr id="5" name="Text Placeholder 5">
            <a:extLst>
              <a:ext uri="{FF2B5EF4-FFF2-40B4-BE49-F238E27FC236}">
                <a16:creationId xmlns:a16="http://schemas.microsoft.com/office/drawing/2014/main" id="{2097E260-5B08-44F7-9EE0-DDABDDBE25BE}"/>
              </a:ext>
            </a:extLst>
          </p:cNvPr>
          <p:cNvSpPr txBox="1">
            <a:spLocks/>
          </p:cNvSpPr>
          <p:nvPr/>
        </p:nvSpPr>
        <p:spPr>
          <a:xfrm>
            <a:off x="6423631" y="1570587"/>
            <a:ext cx="4897495" cy="34624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alibri"/>
              <a:cs typeface="Calibri"/>
            </a:endParaRPr>
          </a:p>
          <a:p>
            <a:pPr>
              <a:lnSpc>
                <a:spcPct val="100000"/>
              </a:lnSpc>
              <a:spcBef>
                <a:spcPts val="0"/>
              </a:spcBef>
              <a:spcAft>
                <a:spcPts val="600"/>
              </a:spcAft>
              <a:buClr>
                <a:srgbClr val="24B1B5"/>
              </a:buClr>
              <a:buFont typeface="Webdings" panose="05030102010509060703" pitchFamily="18" charset="2"/>
              <a:buChar char="4"/>
            </a:pPr>
            <a:endParaRPr lang="en-US" sz="2300">
              <a:solidFill>
                <a:schemeClr val="tx1">
                  <a:lumMod val="75000"/>
                  <a:lumOff val="25000"/>
                </a:schemeClr>
              </a:solidFill>
              <a:latin typeface="Century Gothic" panose="020F0302020204030204"/>
              <a:cs typeface="Calibri"/>
            </a:endParaRPr>
          </a:p>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entury Gothic" panose="020F0302020204030204"/>
              <a:cs typeface="Calibri"/>
            </a:endParaRPr>
          </a:p>
          <a:p>
            <a:pPr>
              <a:lnSpc>
                <a:spcPct val="100000"/>
              </a:lnSpc>
              <a:spcBef>
                <a:spcPts val="0"/>
              </a:spcBef>
              <a:spcAft>
                <a:spcPts val="600"/>
              </a:spcAft>
              <a:buClr>
                <a:srgbClr val="24B1B5"/>
              </a:buClr>
              <a:buFont typeface="Webdings" panose="05030102010509060703" pitchFamily="18" charset="2"/>
              <a:buChar char="4"/>
            </a:pPr>
            <a:endParaRPr lang="en-US" sz="230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entury Gothic" panose="020F0302020204030204"/>
            </a:endParaRPr>
          </a:p>
          <a:p>
            <a:pPr>
              <a:lnSpc>
                <a:spcPct val="100000"/>
              </a:lnSpc>
              <a:spcBef>
                <a:spcPts val="0"/>
              </a:spcBef>
              <a:spcAft>
                <a:spcPts val="600"/>
              </a:spcAft>
              <a:buClr>
                <a:srgbClr val="24B1B5"/>
              </a:buClr>
              <a:buFont typeface="Webdings" panose="05030102010509060703" pitchFamily="18" charset="2"/>
              <a:buChar char="4"/>
            </a:pPr>
            <a:endParaRPr lang="en-US" sz="230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C5557145-E2E3-3D45-9F93-400D1E4B545D}"/>
              </a:ext>
            </a:extLst>
          </p:cNvPr>
          <p:cNvGrpSpPr/>
          <p:nvPr/>
        </p:nvGrpSpPr>
        <p:grpSpPr>
          <a:xfrm>
            <a:off x="167490" y="2313538"/>
            <a:ext cx="2710920" cy="2719535"/>
            <a:chOff x="-1291615" y="2717411"/>
            <a:chExt cx="2710920" cy="2719535"/>
          </a:xfrm>
        </p:grpSpPr>
        <p:sp>
          <p:nvSpPr>
            <p:cNvPr id="7" name="Oval 6">
              <a:extLst>
                <a:ext uri="{FF2B5EF4-FFF2-40B4-BE49-F238E27FC236}">
                  <a16:creationId xmlns:a16="http://schemas.microsoft.com/office/drawing/2014/main" id="{CD6A2517-14CC-E049-90AB-93DC4C135EC7}"/>
                </a:ext>
              </a:extLst>
            </p:cNvPr>
            <p:cNvSpPr/>
            <p:nvPr/>
          </p:nvSpPr>
          <p:spPr>
            <a:xfrm>
              <a:off x="-1291614" y="2717411"/>
              <a:ext cx="2710919" cy="2719535"/>
            </a:xfrm>
            <a:prstGeom prst="ellipse">
              <a:avLst/>
            </a:prstGeom>
            <a:solidFill>
              <a:srgbClr val="20B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DA2514-F1C5-CB4E-A83E-A90F1CF479C0}"/>
                </a:ext>
              </a:extLst>
            </p:cNvPr>
            <p:cNvSpPr txBox="1"/>
            <p:nvPr/>
          </p:nvSpPr>
          <p:spPr>
            <a:xfrm>
              <a:off x="-1291615" y="3523180"/>
              <a:ext cx="2710919" cy="1107996"/>
            </a:xfrm>
            <a:prstGeom prst="rect">
              <a:avLst/>
            </a:prstGeom>
            <a:noFill/>
          </p:spPr>
          <p:txBody>
            <a:bodyPr wrap="square" rtlCol="0">
              <a:spAutoFit/>
            </a:bodyPr>
            <a:lstStyle/>
            <a:p>
              <a:pPr algn="ctr"/>
              <a:r>
                <a:rPr lang="en-US" sz="2200" dirty="0">
                  <a:solidFill>
                    <a:schemeClr val="bg1"/>
                  </a:solidFill>
                  <a:latin typeface="Century Gothic" panose="020B0502020202020204" pitchFamily="34" charset="0"/>
                </a:rPr>
                <a:t>Flood </a:t>
              </a:r>
            </a:p>
            <a:p>
              <a:pPr algn="ctr"/>
              <a:r>
                <a:rPr lang="en-US" sz="2200" dirty="0">
                  <a:solidFill>
                    <a:schemeClr val="bg1"/>
                  </a:solidFill>
                  <a:latin typeface="Century Gothic" panose="020B0502020202020204" pitchFamily="34" charset="0"/>
                </a:rPr>
                <a:t>conditioning factors</a:t>
              </a:r>
            </a:p>
          </p:txBody>
        </p:sp>
      </p:grpSp>
      <p:sp>
        <p:nvSpPr>
          <p:cNvPr id="4" name="Rounded Rectangle 3">
            <a:extLst>
              <a:ext uri="{FF2B5EF4-FFF2-40B4-BE49-F238E27FC236}">
                <a16:creationId xmlns:a16="http://schemas.microsoft.com/office/drawing/2014/main" id="{0DA04935-1DBB-D847-A004-5C554F4490B7}"/>
              </a:ext>
            </a:extLst>
          </p:cNvPr>
          <p:cNvSpPr/>
          <p:nvPr/>
        </p:nvSpPr>
        <p:spPr>
          <a:xfrm>
            <a:off x="4340715" y="2313538"/>
            <a:ext cx="2719535" cy="2719535"/>
          </a:xfrm>
          <a:prstGeom prst="roundRect">
            <a:avLst/>
          </a:prstGeom>
          <a:solidFill>
            <a:srgbClr val="298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panose="020B0502020202020204" pitchFamily="34" charset="0"/>
              </a:rPr>
              <a:t>Random Forest Classifier </a:t>
            </a:r>
          </a:p>
        </p:txBody>
      </p:sp>
      <p:sp>
        <p:nvSpPr>
          <p:cNvPr id="15" name="Right Arrow 14">
            <a:extLst>
              <a:ext uri="{FF2B5EF4-FFF2-40B4-BE49-F238E27FC236}">
                <a16:creationId xmlns:a16="http://schemas.microsoft.com/office/drawing/2014/main" id="{F954D7C1-C214-554D-A3B1-D379EC67CA74}"/>
              </a:ext>
            </a:extLst>
          </p:cNvPr>
          <p:cNvSpPr/>
          <p:nvPr/>
        </p:nvSpPr>
        <p:spPr>
          <a:xfrm>
            <a:off x="3088348" y="3458585"/>
            <a:ext cx="1042426" cy="429439"/>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3FF7221-796C-AF42-97AF-CB663A676A60}"/>
              </a:ext>
            </a:extLst>
          </p:cNvPr>
          <p:cNvSpPr/>
          <p:nvPr/>
        </p:nvSpPr>
        <p:spPr>
          <a:xfrm>
            <a:off x="9012653" y="4382709"/>
            <a:ext cx="2400191" cy="1244011"/>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entury Gothic" panose="020F0302020204030204"/>
              </a:rPr>
              <a:t>Probability of high flood susceptibility </a:t>
            </a:r>
            <a:endParaRPr lang="en-US" sz="2200" dirty="0">
              <a:solidFill>
                <a:schemeClr val="bg1"/>
              </a:solidFill>
            </a:endParaRPr>
          </a:p>
        </p:txBody>
      </p:sp>
      <p:sp>
        <p:nvSpPr>
          <p:cNvPr id="17" name="Rounded Rectangle 16">
            <a:extLst>
              <a:ext uri="{FF2B5EF4-FFF2-40B4-BE49-F238E27FC236}">
                <a16:creationId xmlns:a16="http://schemas.microsoft.com/office/drawing/2014/main" id="{8EA260A2-E899-2B4B-B8CA-3E2BF736BF99}"/>
              </a:ext>
            </a:extLst>
          </p:cNvPr>
          <p:cNvSpPr/>
          <p:nvPr/>
        </p:nvSpPr>
        <p:spPr>
          <a:xfrm>
            <a:off x="9012654" y="1734399"/>
            <a:ext cx="2400191" cy="1244010"/>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entury Gothic" panose="020F0302020204030204"/>
              </a:rPr>
              <a:t>Binary flood susceptibility map</a:t>
            </a:r>
            <a:endParaRPr lang="en-US" sz="2200" dirty="0">
              <a:solidFill>
                <a:schemeClr val="bg1"/>
              </a:solidFill>
            </a:endParaRPr>
          </a:p>
        </p:txBody>
      </p:sp>
      <p:sp>
        <p:nvSpPr>
          <p:cNvPr id="18" name="Right Arrow 17">
            <a:extLst>
              <a:ext uri="{FF2B5EF4-FFF2-40B4-BE49-F238E27FC236}">
                <a16:creationId xmlns:a16="http://schemas.microsoft.com/office/drawing/2014/main" id="{DBCEC7FA-B482-6047-9341-5045F5230DC6}"/>
              </a:ext>
            </a:extLst>
          </p:cNvPr>
          <p:cNvSpPr/>
          <p:nvPr/>
        </p:nvSpPr>
        <p:spPr>
          <a:xfrm rot="1310797">
            <a:off x="7317597" y="4356109"/>
            <a:ext cx="1448790" cy="53439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09F05A36-57C0-6340-8284-A5F9FC12525B}"/>
              </a:ext>
            </a:extLst>
          </p:cNvPr>
          <p:cNvSpPr/>
          <p:nvPr/>
        </p:nvSpPr>
        <p:spPr>
          <a:xfrm rot="20212207">
            <a:off x="7377960" y="2552460"/>
            <a:ext cx="1448790" cy="53439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304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1BFD8-64B1-2849-AFE3-03EFB02723FD}"/>
              </a:ext>
            </a:extLst>
          </p:cNvPr>
          <p:cNvGrpSpPr/>
          <p:nvPr/>
        </p:nvGrpSpPr>
        <p:grpSpPr>
          <a:xfrm>
            <a:off x="5876670" y="1404471"/>
            <a:ext cx="4563964" cy="4576417"/>
            <a:chOff x="5876670" y="1404471"/>
            <a:chExt cx="4563964" cy="4576417"/>
          </a:xfrm>
        </p:grpSpPr>
        <p:pic>
          <p:nvPicPr>
            <p:cNvPr id="27" name="Picture 26" descr="A picture containing map&#10;&#10;Description automatically generated">
              <a:extLst>
                <a:ext uri="{FF2B5EF4-FFF2-40B4-BE49-F238E27FC236}">
                  <a16:creationId xmlns:a16="http://schemas.microsoft.com/office/drawing/2014/main" id="{912F6B6A-8BC2-9843-84E8-A3EECD324A75}"/>
                </a:ext>
              </a:extLst>
            </p:cNvPr>
            <p:cNvPicPr>
              <a:picLocks noChangeAspect="1"/>
            </p:cNvPicPr>
            <p:nvPr/>
          </p:nvPicPr>
          <p:blipFill rotWithShape="1">
            <a:blip r:embed="rId3"/>
            <a:srcRect l="4232" t="2041" r="25749" b="4898"/>
            <a:stretch/>
          </p:blipFill>
          <p:spPr>
            <a:xfrm>
              <a:off x="6053948" y="1475644"/>
              <a:ext cx="4386686" cy="4505244"/>
            </a:xfrm>
            <a:prstGeom prst="rect">
              <a:avLst/>
            </a:prstGeom>
          </p:spPr>
        </p:pic>
        <p:grpSp>
          <p:nvGrpSpPr>
            <p:cNvPr id="43" name="Group 42">
              <a:extLst>
                <a:ext uri="{FF2B5EF4-FFF2-40B4-BE49-F238E27FC236}">
                  <a16:creationId xmlns:a16="http://schemas.microsoft.com/office/drawing/2014/main" id="{8EE2B50E-013B-7545-AC85-7BD69DFD4B1B}"/>
                </a:ext>
              </a:extLst>
            </p:cNvPr>
            <p:cNvGrpSpPr/>
            <p:nvPr/>
          </p:nvGrpSpPr>
          <p:grpSpPr>
            <a:xfrm>
              <a:off x="5876670" y="1404471"/>
              <a:ext cx="1707122" cy="577110"/>
              <a:chOff x="515397" y="1080897"/>
              <a:chExt cx="1707122" cy="577110"/>
            </a:xfrm>
          </p:grpSpPr>
          <p:pic>
            <p:nvPicPr>
              <p:cNvPr id="44" name="Picture 43" descr="Map&#10;&#10;Description automatically generated">
                <a:extLst>
                  <a:ext uri="{FF2B5EF4-FFF2-40B4-BE49-F238E27FC236}">
                    <a16:creationId xmlns:a16="http://schemas.microsoft.com/office/drawing/2014/main" id="{84298080-64C7-C44D-8645-08D3D11A9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45" name="Group 44">
                <a:extLst>
                  <a:ext uri="{FF2B5EF4-FFF2-40B4-BE49-F238E27FC236}">
                    <a16:creationId xmlns:a16="http://schemas.microsoft.com/office/drawing/2014/main" id="{B56C7546-CCA5-8D4E-BE50-88692B1862C9}"/>
                  </a:ext>
                </a:extLst>
              </p:cNvPr>
              <p:cNvGrpSpPr/>
              <p:nvPr/>
            </p:nvGrpSpPr>
            <p:grpSpPr>
              <a:xfrm>
                <a:off x="515397" y="1080897"/>
                <a:ext cx="1434504" cy="577110"/>
                <a:chOff x="7815874" y="3000552"/>
                <a:chExt cx="3004864" cy="815311"/>
              </a:xfrm>
            </p:grpSpPr>
            <p:pic>
              <p:nvPicPr>
                <p:cNvPr id="46" name="Picture 45" descr="A close up of a flower&#10;&#10;Description automatically generated">
                  <a:extLst>
                    <a:ext uri="{FF2B5EF4-FFF2-40B4-BE49-F238E27FC236}">
                      <a16:creationId xmlns:a16="http://schemas.microsoft.com/office/drawing/2014/main" id="{8FA2D87D-2E90-8F43-B4B6-35A4B22CE22E}"/>
                    </a:ext>
                  </a:extLst>
                </p:cNvPr>
                <p:cNvPicPr>
                  <a:picLocks noChangeAspect="1"/>
                </p:cNvPicPr>
                <p:nvPr/>
              </p:nvPicPr>
              <p:blipFill rotWithShape="1">
                <a:blip r:embed="rId5"/>
                <a:srcRect l="75299" t="72964" b="20113"/>
                <a:stretch/>
              </p:blipFill>
              <p:spPr>
                <a:xfrm>
                  <a:off x="7951864" y="3341076"/>
                  <a:ext cx="2192215" cy="474787"/>
                </a:xfrm>
                <a:prstGeom prst="rect">
                  <a:avLst/>
                </a:prstGeom>
              </p:spPr>
            </p:pic>
            <p:sp>
              <p:nvSpPr>
                <p:cNvPr id="47" name="TextBox 46">
                  <a:extLst>
                    <a:ext uri="{FF2B5EF4-FFF2-40B4-BE49-F238E27FC236}">
                      <a16:creationId xmlns:a16="http://schemas.microsoft.com/office/drawing/2014/main" id="{211C708E-D2F4-D64D-879A-E8392E63260A}"/>
                    </a:ext>
                  </a:extLst>
                </p:cNvPr>
                <p:cNvSpPr txBox="1"/>
                <p:nvPr/>
              </p:nvSpPr>
              <p:spPr>
                <a:xfrm>
                  <a:off x="7815874" y="3019840"/>
                  <a:ext cx="272561"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48" name="TextBox 47">
                  <a:extLst>
                    <a:ext uri="{FF2B5EF4-FFF2-40B4-BE49-F238E27FC236}">
                      <a16:creationId xmlns:a16="http://schemas.microsoft.com/office/drawing/2014/main" id="{94408073-2377-A34A-8D4D-B6001B3328A2}"/>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49" name="TextBox 48">
                  <a:extLst>
                    <a:ext uri="{FF2B5EF4-FFF2-40B4-BE49-F238E27FC236}">
                      <a16:creationId xmlns:a16="http://schemas.microsoft.com/office/drawing/2014/main" id="{12BE9117-1B85-DE4B-93F4-B581430ADFFC}"/>
                    </a:ext>
                  </a:extLst>
                </p:cNvPr>
                <p:cNvSpPr txBox="1"/>
                <p:nvPr/>
              </p:nvSpPr>
              <p:spPr>
                <a:xfrm>
                  <a:off x="8492098" y="3011984"/>
                  <a:ext cx="267494" cy="43459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50" name="TextBox 49">
                  <a:extLst>
                    <a:ext uri="{FF2B5EF4-FFF2-40B4-BE49-F238E27FC236}">
                      <a16:creationId xmlns:a16="http://schemas.microsoft.com/office/drawing/2014/main" id="{3B796E5F-D996-F14C-9CE7-215144348F8D}"/>
                    </a:ext>
                  </a:extLst>
                </p:cNvPr>
                <p:cNvSpPr txBox="1"/>
                <p:nvPr/>
              </p:nvSpPr>
              <p:spPr>
                <a:xfrm>
                  <a:off x="9002994" y="3011104"/>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51" name="TextBox 50">
                  <a:extLst>
                    <a:ext uri="{FF2B5EF4-FFF2-40B4-BE49-F238E27FC236}">
                      <a16:creationId xmlns:a16="http://schemas.microsoft.com/office/drawing/2014/main" id="{1180D72B-B23A-2844-89E4-026DC5B68656}"/>
                    </a:ext>
                  </a:extLst>
                </p:cNvPr>
                <p:cNvSpPr txBox="1"/>
                <p:nvPr/>
              </p:nvSpPr>
              <p:spPr>
                <a:xfrm>
                  <a:off x="9543971" y="3000552"/>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grpSp>
      <p:grpSp>
        <p:nvGrpSpPr>
          <p:cNvPr id="28" name="Group 27">
            <a:extLst>
              <a:ext uri="{FF2B5EF4-FFF2-40B4-BE49-F238E27FC236}">
                <a16:creationId xmlns:a16="http://schemas.microsoft.com/office/drawing/2014/main" id="{5F90A411-51ED-3243-9E93-3E52E462493F}"/>
              </a:ext>
            </a:extLst>
          </p:cNvPr>
          <p:cNvGrpSpPr/>
          <p:nvPr/>
        </p:nvGrpSpPr>
        <p:grpSpPr>
          <a:xfrm>
            <a:off x="9073439" y="3920834"/>
            <a:ext cx="2734390" cy="2722704"/>
            <a:chOff x="4374242" y="3703169"/>
            <a:chExt cx="2734390" cy="2722704"/>
          </a:xfrm>
        </p:grpSpPr>
        <p:grpSp>
          <p:nvGrpSpPr>
            <p:cNvPr id="29" name="Group 28">
              <a:extLst>
                <a:ext uri="{FF2B5EF4-FFF2-40B4-BE49-F238E27FC236}">
                  <a16:creationId xmlns:a16="http://schemas.microsoft.com/office/drawing/2014/main" id="{24FF3D10-CB00-4843-8C4E-6D184EA3C920}"/>
                </a:ext>
              </a:extLst>
            </p:cNvPr>
            <p:cNvGrpSpPr/>
            <p:nvPr/>
          </p:nvGrpSpPr>
          <p:grpSpPr>
            <a:xfrm>
              <a:off x="4472278" y="4073006"/>
              <a:ext cx="2405543" cy="2352867"/>
              <a:chOff x="7047018" y="553163"/>
              <a:chExt cx="2405543" cy="2352867"/>
            </a:xfrm>
          </p:grpSpPr>
          <p:sp>
            <p:nvSpPr>
              <p:cNvPr id="31" name="Rounded Rectangle 30">
                <a:extLst>
                  <a:ext uri="{FF2B5EF4-FFF2-40B4-BE49-F238E27FC236}">
                    <a16:creationId xmlns:a16="http://schemas.microsoft.com/office/drawing/2014/main" id="{404A28C5-16CC-1548-BA99-0C3A71798E46}"/>
                  </a:ext>
                </a:extLst>
              </p:cNvPr>
              <p:cNvSpPr/>
              <p:nvPr/>
            </p:nvSpPr>
            <p:spPr>
              <a:xfrm>
                <a:off x="7047019" y="553163"/>
                <a:ext cx="302423" cy="308113"/>
              </a:xfrm>
              <a:prstGeom prst="roundRect">
                <a:avLst/>
              </a:prstGeom>
              <a:solidFill>
                <a:srgbClr val="E70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260639C5-C199-E04D-A3B6-C5231EF7393A}"/>
                  </a:ext>
                </a:extLst>
              </p:cNvPr>
              <p:cNvSpPr/>
              <p:nvPr/>
            </p:nvSpPr>
            <p:spPr>
              <a:xfrm>
                <a:off x="7047019" y="903783"/>
                <a:ext cx="302423" cy="308113"/>
              </a:xfrm>
              <a:prstGeom prst="roundRect">
                <a:avLst/>
              </a:prstGeom>
              <a:solidFill>
                <a:srgbClr val="D3FF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2B3DC1AD-24A0-414B-B035-32EF1FDC5916}"/>
                  </a:ext>
                </a:extLst>
              </p:cNvPr>
              <p:cNvSpPr/>
              <p:nvPr/>
            </p:nvSpPr>
            <p:spPr>
              <a:xfrm>
                <a:off x="7047019" y="1259849"/>
                <a:ext cx="302423" cy="308113"/>
              </a:xfrm>
              <a:prstGeom prst="roundRect">
                <a:avLst/>
              </a:prstGeom>
              <a:solidFill>
                <a:srgbClr val="267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86910A5F-9360-8946-89DA-5EA2FCC16641}"/>
                  </a:ext>
                </a:extLst>
              </p:cNvPr>
              <p:cNvSpPr/>
              <p:nvPr/>
            </p:nvSpPr>
            <p:spPr>
              <a:xfrm>
                <a:off x="7047019" y="1615915"/>
                <a:ext cx="302423" cy="308113"/>
              </a:xfrm>
              <a:prstGeom prst="roundRect">
                <a:avLst/>
              </a:prstGeom>
              <a:solidFill>
                <a:srgbClr val="7AB6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5E9763B3-18E4-8344-96AC-EF1208827762}"/>
                  </a:ext>
                </a:extLst>
              </p:cNvPr>
              <p:cNvSpPr/>
              <p:nvPr/>
            </p:nvSpPr>
            <p:spPr>
              <a:xfrm>
                <a:off x="7047019" y="1971981"/>
                <a:ext cx="302423" cy="308113"/>
              </a:xfrm>
              <a:prstGeom prst="roundRect">
                <a:avLst/>
              </a:prstGeom>
              <a:solidFill>
                <a:srgbClr val="CC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FC8756F-7674-8F4F-BE85-B32591E75154}"/>
                  </a:ext>
                </a:extLst>
              </p:cNvPr>
              <p:cNvSpPr/>
              <p:nvPr/>
            </p:nvSpPr>
            <p:spPr>
              <a:xfrm>
                <a:off x="7047018" y="2328047"/>
                <a:ext cx="302423" cy="308113"/>
              </a:xfrm>
              <a:prstGeom prst="roundRect">
                <a:avLst/>
              </a:prstGeom>
              <a:solidFill>
                <a:srgbClr val="265C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71FE5B1-9B72-B747-B274-47BAC673C54E}"/>
                  </a:ext>
                </a:extLst>
              </p:cNvPr>
              <p:cNvSpPr txBox="1"/>
              <p:nvPr/>
            </p:nvSpPr>
            <p:spPr>
              <a:xfrm>
                <a:off x="7349441" y="553330"/>
                <a:ext cx="210312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Impervious</a:t>
                </a:r>
              </a:p>
            </p:txBody>
          </p:sp>
          <p:sp>
            <p:nvSpPr>
              <p:cNvPr id="38" name="TextBox 37">
                <a:extLst>
                  <a:ext uri="{FF2B5EF4-FFF2-40B4-BE49-F238E27FC236}">
                    <a16:creationId xmlns:a16="http://schemas.microsoft.com/office/drawing/2014/main" id="{9AE8FEDC-3773-EA4B-92C6-184345AD686C}"/>
                  </a:ext>
                </a:extLst>
              </p:cNvPr>
              <p:cNvSpPr txBox="1"/>
              <p:nvPr/>
            </p:nvSpPr>
            <p:spPr>
              <a:xfrm>
                <a:off x="7349441" y="903614"/>
                <a:ext cx="210312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Grass/Field</a:t>
                </a:r>
              </a:p>
            </p:txBody>
          </p:sp>
          <p:sp>
            <p:nvSpPr>
              <p:cNvPr id="39" name="TextBox 38">
                <a:extLst>
                  <a:ext uri="{FF2B5EF4-FFF2-40B4-BE49-F238E27FC236}">
                    <a16:creationId xmlns:a16="http://schemas.microsoft.com/office/drawing/2014/main" id="{9C2E4DB9-B886-B848-A800-D5CC95C39EFE}"/>
                  </a:ext>
                </a:extLst>
              </p:cNvPr>
              <p:cNvSpPr txBox="1"/>
              <p:nvPr/>
            </p:nvSpPr>
            <p:spPr>
              <a:xfrm>
                <a:off x="7349440" y="1253729"/>
                <a:ext cx="210312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Forest/Scrub</a:t>
                </a:r>
              </a:p>
            </p:txBody>
          </p:sp>
          <p:sp>
            <p:nvSpPr>
              <p:cNvPr id="40" name="TextBox 39">
                <a:extLst>
                  <a:ext uri="{FF2B5EF4-FFF2-40B4-BE49-F238E27FC236}">
                    <a16:creationId xmlns:a16="http://schemas.microsoft.com/office/drawing/2014/main" id="{5208DAFB-42C7-CC42-86FC-E1CE2AA0D95D}"/>
                  </a:ext>
                </a:extLst>
              </p:cNvPr>
              <p:cNvSpPr txBox="1"/>
              <p:nvPr/>
            </p:nvSpPr>
            <p:spPr>
              <a:xfrm>
                <a:off x="7349439" y="1616251"/>
                <a:ext cx="210312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Wetland</a:t>
                </a:r>
              </a:p>
            </p:txBody>
          </p:sp>
          <p:sp>
            <p:nvSpPr>
              <p:cNvPr id="41" name="TextBox 40">
                <a:extLst>
                  <a:ext uri="{FF2B5EF4-FFF2-40B4-BE49-F238E27FC236}">
                    <a16:creationId xmlns:a16="http://schemas.microsoft.com/office/drawing/2014/main" id="{B3B83EA6-0037-B74E-B489-8249605347C3}"/>
                  </a:ext>
                </a:extLst>
              </p:cNvPr>
              <p:cNvSpPr txBox="1"/>
              <p:nvPr/>
            </p:nvSpPr>
            <p:spPr>
              <a:xfrm>
                <a:off x="7349438" y="1965525"/>
                <a:ext cx="210312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Bare land</a:t>
                </a:r>
              </a:p>
            </p:txBody>
          </p:sp>
          <p:sp>
            <p:nvSpPr>
              <p:cNvPr id="42" name="TextBox 41">
                <a:extLst>
                  <a:ext uri="{FF2B5EF4-FFF2-40B4-BE49-F238E27FC236}">
                    <a16:creationId xmlns:a16="http://schemas.microsoft.com/office/drawing/2014/main" id="{AF028252-0374-CC40-88A4-416FFEAC42B6}"/>
                  </a:ext>
                </a:extLst>
              </p:cNvPr>
              <p:cNvSpPr txBox="1"/>
              <p:nvPr/>
            </p:nvSpPr>
            <p:spPr>
              <a:xfrm>
                <a:off x="7349437" y="2321255"/>
                <a:ext cx="210312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Open water</a:t>
                </a:r>
              </a:p>
            </p:txBody>
          </p:sp>
        </p:grpSp>
        <p:sp>
          <p:nvSpPr>
            <p:cNvPr id="30" name="TextBox 29">
              <a:extLst>
                <a:ext uri="{FF2B5EF4-FFF2-40B4-BE49-F238E27FC236}">
                  <a16:creationId xmlns:a16="http://schemas.microsoft.com/office/drawing/2014/main" id="{27FE0BFC-5E2A-CC41-B60D-A78BF443472E}"/>
                </a:ext>
              </a:extLst>
            </p:cNvPr>
            <p:cNvSpPr txBox="1"/>
            <p:nvPr/>
          </p:nvSpPr>
          <p:spPr>
            <a:xfrm>
              <a:off x="4374242" y="3703169"/>
              <a:ext cx="2734390"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Land Cover</a:t>
              </a:r>
            </a:p>
          </p:txBody>
        </p:sp>
      </p:grpSp>
      <p:sp>
        <p:nvSpPr>
          <p:cNvPr id="52" name="Title 4">
            <a:extLst>
              <a:ext uri="{FF2B5EF4-FFF2-40B4-BE49-F238E27FC236}">
                <a16:creationId xmlns:a16="http://schemas.microsoft.com/office/drawing/2014/main" id="{AEAE3596-8919-3A42-B3BF-548D633844E3}"/>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a:solidFill>
                  <a:srgbClr val="24B1B5"/>
                </a:solidFill>
                <a:latin typeface="Century Gothic"/>
              </a:rPr>
              <a:t>Land Cover</a:t>
            </a:r>
          </a:p>
        </p:txBody>
      </p:sp>
      <p:sp>
        <p:nvSpPr>
          <p:cNvPr id="61" name="Rounded Rectangle 60">
            <a:extLst>
              <a:ext uri="{FF2B5EF4-FFF2-40B4-BE49-F238E27FC236}">
                <a16:creationId xmlns:a16="http://schemas.microsoft.com/office/drawing/2014/main" id="{A370E8D6-4245-FC4F-BDFB-8470B77B4105}"/>
              </a:ext>
            </a:extLst>
          </p:cNvPr>
          <p:cNvSpPr/>
          <p:nvPr/>
        </p:nvSpPr>
        <p:spPr>
          <a:xfrm>
            <a:off x="1849599" y="3434595"/>
            <a:ext cx="2824995" cy="521344"/>
          </a:xfrm>
          <a:prstGeom prst="roundRect">
            <a:avLst/>
          </a:prstGeom>
          <a:solidFill>
            <a:srgbClr val="267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Forest/Scrub: </a:t>
            </a:r>
            <a:r>
              <a:rPr lang="en-US" sz="2000">
                <a:latin typeface="Century Gothic" panose="020B0502020202020204" pitchFamily="34" charset="0"/>
              </a:rPr>
              <a:t>0.399</a:t>
            </a:r>
          </a:p>
        </p:txBody>
      </p:sp>
      <p:sp>
        <p:nvSpPr>
          <p:cNvPr id="62" name="Rounded Rectangle 61">
            <a:extLst>
              <a:ext uri="{FF2B5EF4-FFF2-40B4-BE49-F238E27FC236}">
                <a16:creationId xmlns:a16="http://schemas.microsoft.com/office/drawing/2014/main" id="{E0E9D00C-6F03-C144-A69A-5A8D7ACF7535}"/>
              </a:ext>
            </a:extLst>
          </p:cNvPr>
          <p:cNvSpPr/>
          <p:nvPr/>
        </p:nvSpPr>
        <p:spPr>
          <a:xfrm>
            <a:off x="1849599" y="4442890"/>
            <a:ext cx="2824995" cy="521344"/>
          </a:xfrm>
          <a:prstGeom prst="roundRect">
            <a:avLst/>
          </a:prstGeom>
          <a:solidFill>
            <a:srgbClr val="7AB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Wetland</a:t>
            </a:r>
            <a:r>
              <a:rPr lang="en-US" sz="2000">
                <a:latin typeface="Century Gothic" panose="020B0502020202020204" pitchFamily="34" charset="0"/>
              </a:rPr>
              <a:t>: 3.555</a:t>
            </a:r>
          </a:p>
        </p:txBody>
      </p:sp>
      <p:sp>
        <p:nvSpPr>
          <p:cNvPr id="63" name="Rounded Rectangle 62">
            <a:extLst>
              <a:ext uri="{FF2B5EF4-FFF2-40B4-BE49-F238E27FC236}">
                <a16:creationId xmlns:a16="http://schemas.microsoft.com/office/drawing/2014/main" id="{F0925128-E3B8-2143-9D1A-96C702356CB0}"/>
              </a:ext>
            </a:extLst>
          </p:cNvPr>
          <p:cNvSpPr/>
          <p:nvPr/>
        </p:nvSpPr>
        <p:spPr>
          <a:xfrm>
            <a:off x="1849599" y="3933544"/>
            <a:ext cx="2824995" cy="521344"/>
          </a:xfrm>
          <a:prstGeom prst="round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Bare land: </a:t>
            </a:r>
            <a:r>
              <a:rPr lang="en-US" sz="2000">
                <a:latin typeface="Century Gothic" panose="020B0502020202020204" pitchFamily="34" charset="0"/>
              </a:rPr>
              <a:t>2.374</a:t>
            </a:r>
          </a:p>
        </p:txBody>
      </p:sp>
      <p:sp>
        <p:nvSpPr>
          <p:cNvPr id="64" name="Rounded Rectangle 63">
            <a:extLst>
              <a:ext uri="{FF2B5EF4-FFF2-40B4-BE49-F238E27FC236}">
                <a16:creationId xmlns:a16="http://schemas.microsoft.com/office/drawing/2014/main" id="{901353D1-7DB5-8D47-9F45-DBDC375F7733}"/>
              </a:ext>
            </a:extLst>
          </p:cNvPr>
          <p:cNvSpPr/>
          <p:nvPr/>
        </p:nvSpPr>
        <p:spPr>
          <a:xfrm>
            <a:off x="1849599" y="4964234"/>
            <a:ext cx="2824995" cy="521344"/>
          </a:xfrm>
          <a:prstGeom prst="roundRect">
            <a:avLst/>
          </a:prstGeom>
          <a:solidFill>
            <a:srgbClr val="265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Open water: </a:t>
            </a:r>
            <a:r>
              <a:rPr lang="en-US" sz="2000">
                <a:latin typeface="Century Gothic" panose="020B0502020202020204" pitchFamily="34" charset="0"/>
              </a:rPr>
              <a:t>5.316</a:t>
            </a:r>
          </a:p>
        </p:txBody>
      </p:sp>
      <p:sp>
        <p:nvSpPr>
          <p:cNvPr id="65" name="Rounded Rectangle 64">
            <a:extLst>
              <a:ext uri="{FF2B5EF4-FFF2-40B4-BE49-F238E27FC236}">
                <a16:creationId xmlns:a16="http://schemas.microsoft.com/office/drawing/2014/main" id="{8171B9EF-B829-8F40-B68E-A510A1C1C506}"/>
              </a:ext>
            </a:extLst>
          </p:cNvPr>
          <p:cNvSpPr/>
          <p:nvPr/>
        </p:nvSpPr>
        <p:spPr>
          <a:xfrm>
            <a:off x="1849599" y="2924107"/>
            <a:ext cx="2824995" cy="521344"/>
          </a:xfrm>
          <a:prstGeom prst="roundRect">
            <a:avLst/>
          </a:prstGeom>
          <a:solidFill>
            <a:srgbClr val="E7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Impervious: </a:t>
            </a:r>
            <a:r>
              <a:rPr lang="en-US" sz="2000">
                <a:latin typeface="Century Gothic" panose="020B0502020202020204" pitchFamily="34" charset="0"/>
              </a:rPr>
              <a:t>0.303</a:t>
            </a:r>
          </a:p>
        </p:txBody>
      </p:sp>
      <p:sp>
        <p:nvSpPr>
          <p:cNvPr id="66" name="Rounded Rectangle 65">
            <a:extLst>
              <a:ext uri="{FF2B5EF4-FFF2-40B4-BE49-F238E27FC236}">
                <a16:creationId xmlns:a16="http://schemas.microsoft.com/office/drawing/2014/main" id="{3364ABAD-DDEA-8141-92FB-5D34DCEF951C}"/>
              </a:ext>
            </a:extLst>
          </p:cNvPr>
          <p:cNvSpPr/>
          <p:nvPr/>
        </p:nvSpPr>
        <p:spPr>
          <a:xfrm>
            <a:off x="1849599" y="2409255"/>
            <a:ext cx="2824995" cy="521344"/>
          </a:xfrm>
          <a:prstGeom prst="roundRect">
            <a:avLst/>
          </a:prstGeom>
          <a:solidFill>
            <a:srgbClr val="A7C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Grass/Field: </a:t>
            </a:r>
            <a:r>
              <a:rPr lang="en-US" sz="2000">
                <a:latin typeface="Century Gothic" panose="020B0502020202020204" pitchFamily="34" charset="0"/>
              </a:rPr>
              <a:t>0.234</a:t>
            </a:r>
          </a:p>
        </p:txBody>
      </p:sp>
      <p:grpSp>
        <p:nvGrpSpPr>
          <p:cNvPr id="7" name="Group 6">
            <a:extLst>
              <a:ext uri="{FF2B5EF4-FFF2-40B4-BE49-F238E27FC236}">
                <a16:creationId xmlns:a16="http://schemas.microsoft.com/office/drawing/2014/main" id="{9B2F191A-9588-814D-A8D4-075974FD5961}"/>
              </a:ext>
            </a:extLst>
          </p:cNvPr>
          <p:cNvGrpSpPr/>
          <p:nvPr/>
        </p:nvGrpSpPr>
        <p:grpSpPr>
          <a:xfrm>
            <a:off x="836844" y="2040147"/>
            <a:ext cx="1000595" cy="3831583"/>
            <a:chOff x="384171" y="1981583"/>
            <a:chExt cx="1000595" cy="3831583"/>
          </a:xfrm>
        </p:grpSpPr>
        <p:sp>
          <p:nvSpPr>
            <p:cNvPr id="5" name="Down Arrow 4">
              <a:extLst>
                <a:ext uri="{FF2B5EF4-FFF2-40B4-BE49-F238E27FC236}">
                  <a16:creationId xmlns:a16="http://schemas.microsoft.com/office/drawing/2014/main" id="{A24AF3C5-4CE5-5F45-B6FB-67B9D2CB330A}"/>
                </a:ext>
              </a:extLst>
            </p:cNvPr>
            <p:cNvSpPr/>
            <p:nvPr/>
          </p:nvSpPr>
          <p:spPr>
            <a:xfrm>
              <a:off x="708623" y="2388959"/>
              <a:ext cx="351692" cy="3085626"/>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DAEEF2-F74E-2245-8EFB-618F06D920BC}"/>
                </a:ext>
              </a:extLst>
            </p:cNvPr>
            <p:cNvSpPr/>
            <p:nvPr/>
          </p:nvSpPr>
          <p:spPr>
            <a:xfrm>
              <a:off x="409018" y="1981583"/>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solidFill>
                  <a:schemeClr val="tx1">
                    <a:lumMod val="75000"/>
                    <a:lumOff val="25000"/>
                  </a:schemeClr>
                </a:solidFill>
              </a:endParaRPr>
            </a:p>
          </p:txBody>
        </p:sp>
        <p:sp>
          <p:nvSpPr>
            <p:cNvPr id="53" name="Rectangle 52">
              <a:extLst>
                <a:ext uri="{FF2B5EF4-FFF2-40B4-BE49-F238E27FC236}">
                  <a16:creationId xmlns:a16="http://schemas.microsoft.com/office/drawing/2014/main" id="{D4892C8F-E12C-A343-9C6D-7D105CDEB5FA}"/>
                </a:ext>
              </a:extLst>
            </p:cNvPr>
            <p:cNvSpPr/>
            <p:nvPr/>
          </p:nvSpPr>
          <p:spPr>
            <a:xfrm>
              <a:off x="384171" y="5443834"/>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solidFill>
                  <a:schemeClr val="tx1">
                    <a:lumMod val="75000"/>
                    <a:lumOff val="25000"/>
                  </a:schemeClr>
                </a:solidFill>
              </a:endParaRPr>
            </a:p>
          </p:txBody>
        </p:sp>
      </p:grpSp>
    </p:spTree>
    <p:extLst>
      <p:ext uri="{BB962C8B-B14F-4D97-AF65-F5344CB8AC3E}">
        <p14:creationId xmlns:p14="http://schemas.microsoft.com/office/powerpoint/2010/main" val="671273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4">
            <a:extLst>
              <a:ext uri="{FF2B5EF4-FFF2-40B4-BE49-F238E27FC236}">
                <a16:creationId xmlns:a16="http://schemas.microsoft.com/office/drawing/2014/main" id="{3B8E38B1-748B-0F42-B118-B07E4254CAAE}"/>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a:solidFill>
                  <a:srgbClr val="24B1B5"/>
                </a:solidFill>
                <a:latin typeface="Century Gothic"/>
              </a:rPr>
              <a:t>Surficial Materials</a:t>
            </a:r>
          </a:p>
        </p:txBody>
      </p:sp>
      <p:grpSp>
        <p:nvGrpSpPr>
          <p:cNvPr id="105" name="Group 104">
            <a:extLst>
              <a:ext uri="{FF2B5EF4-FFF2-40B4-BE49-F238E27FC236}">
                <a16:creationId xmlns:a16="http://schemas.microsoft.com/office/drawing/2014/main" id="{D5D9DEA2-3098-9743-86A4-424A52DD550A}"/>
              </a:ext>
            </a:extLst>
          </p:cNvPr>
          <p:cNvGrpSpPr/>
          <p:nvPr/>
        </p:nvGrpSpPr>
        <p:grpSpPr>
          <a:xfrm>
            <a:off x="8608989" y="4510235"/>
            <a:ext cx="3118262" cy="2017197"/>
            <a:chOff x="3680661" y="4477919"/>
            <a:chExt cx="3118262" cy="2017197"/>
          </a:xfrm>
        </p:grpSpPr>
        <p:grpSp>
          <p:nvGrpSpPr>
            <p:cNvPr id="106" name="Group 105">
              <a:extLst>
                <a:ext uri="{FF2B5EF4-FFF2-40B4-BE49-F238E27FC236}">
                  <a16:creationId xmlns:a16="http://schemas.microsoft.com/office/drawing/2014/main" id="{765DF2CB-430E-C745-8A59-09DDE0E28E46}"/>
                </a:ext>
              </a:extLst>
            </p:cNvPr>
            <p:cNvGrpSpPr/>
            <p:nvPr/>
          </p:nvGrpSpPr>
          <p:grpSpPr>
            <a:xfrm>
              <a:off x="3753301" y="4847253"/>
              <a:ext cx="3045622" cy="1647863"/>
              <a:chOff x="7047019" y="553163"/>
              <a:chExt cx="3045622" cy="1647863"/>
            </a:xfrm>
          </p:grpSpPr>
          <p:sp>
            <p:nvSpPr>
              <p:cNvPr id="108" name="Rounded Rectangle 107">
                <a:extLst>
                  <a:ext uri="{FF2B5EF4-FFF2-40B4-BE49-F238E27FC236}">
                    <a16:creationId xmlns:a16="http://schemas.microsoft.com/office/drawing/2014/main" id="{80014BCD-DAA8-8947-89C2-5B6DACDCD776}"/>
                  </a:ext>
                </a:extLst>
              </p:cNvPr>
              <p:cNvSpPr/>
              <p:nvPr/>
            </p:nvSpPr>
            <p:spPr>
              <a:xfrm>
                <a:off x="7047019" y="553163"/>
                <a:ext cx="302423" cy="308113"/>
              </a:xfrm>
              <a:prstGeom prst="roundRect">
                <a:avLst/>
              </a:prstGeom>
              <a:solidFill>
                <a:srgbClr val="AA43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a:extLst>
                  <a:ext uri="{FF2B5EF4-FFF2-40B4-BE49-F238E27FC236}">
                    <a16:creationId xmlns:a16="http://schemas.microsoft.com/office/drawing/2014/main" id="{5C41AE3D-F50E-DE42-83F3-AB95CC83A193}"/>
                  </a:ext>
                </a:extLst>
              </p:cNvPr>
              <p:cNvSpPr/>
              <p:nvPr/>
            </p:nvSpPr>
            <p:spPr>
              <a:xfrm>
                <a:off x="7047019" y="903783"/>
                <a:ext cx="302423" cy="308113"/>
              </a:xfrm>
              <a:prstGeom prst="roundRect">
                <a:avLst/>
              </a:prstGeom>
              <a:solidFill>
                <a:srgbClr val="F9A7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a:extLst>
                  <a:ext uri="{FF2B5EF4-FFF2-40B4-BE49-F238E27FC236}">
                    <a16:creationId xmlns:a16="http://schemas.microsoft.com/office/drawing/2014/main" id="{BF42DD78-F593-864F-B834-5E8D325AD6C4}"/>
                  </a:ext>
                </a:extLst>
              </p:cNvPr>
              <p:cNvSpPr/>
              <p:nvPr/>
            </p:nvSpPr>
            <p:spPr>
              <a:xfrm>
                <a:off x="7047019" y="1259849"/>
                <a:ext cx="302423" cy="308113"/>
              </a:xfrm>
              <a:prstGeom prst="roundRect">
                <a:avLst/>
              </a:prstGeom>
              <a:solidFill>
                <a:srgbClr val="3AA9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a:extLst>
                  <a:ext uri="{FF2B5EF4-FFF2-40B4-BE49-F238E27FC236}">
                    <a16:creationId xmlns:a16="http://schemas.microsoft.com/office/drawing/2014/main" id="{1059EA5C-584F-A240-B9BC-F40611818089}"/>
                  </a:ext>
                </a:extLst>
              </p:cNvPr>
              <p:cNvSpPr/>
              <p:nvPr/>
            </p:nvSpPr>
            <p:spPr>
              <a:xfrm>
                <a:off x="7047019" y="1615915"/>
                <a:ext cx="302423" cy="308113"/>
              </a:xfrm>
              <a:prstGeom prst="round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33867339-8CCA-8B41-8DE2-BA7298D65E95}"/>
                  </a:ext>
                </a:extLst>
              </p:cNvPr>
              <p:cNvSpPr txBox="1"/>
              <p:nvPr/>
            </p:nvSpPr>
            <p:spPr>
              <a:xfrm>
                <a:off x="7349441" y="553330"/>
                <a:ext cx="274320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Glacial till and bedrock</a:t>
                </a:r>
              </a:p>
            </p:txBody>
          </p:sp>
          <p:sp>
            <p:nvSpPr>
              <p:cNvPr id="113" name="TextBox 112">
                <a:extLst>
                  <a:ext uri="{FF2B5EF4-FFF2-40B4-BE49-F238E27FC236}">
                    <a16:creationId xmlns:a16="http://schemas.microsoft.com/office/drawing/2014/main" id="{BAB07723-7025-D548-8B74-5650D00636AF}"/>
                  </a:ext>
                </a:extLst>
              </p:cNvPr>
              <p:cNvSpPr txBox="1"/>
              <p:nvPr/>
            </p:nvSpPr>
            <p:spPr>
              <a:xfrm>
                <a:off x="7349440" y="903614"/>
                <a:ext cx="274320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Glacial stratified deposits</a:t>
                </a:r>
              </a:p>
            </p:txBody>
          </p:sp>
          <p:sp>
            <p:nvSpPr>
              <p:cNvPr id="114" name="TextBox 113">
                <a:extLst>
                  <a:ext uri="{FF2B5EF4-FFF2-40B4-BE49-F238E27FC236}">
                    <a16:creationId xmlns:a16="http://schemas.microsoft.com/office/drawing/2014/main" id="{8BD399B3-88D2-3F49-8844-262AB8BD0EFD}"/>
                  </a:ext>
                </a:extLst>
              </p:cNvPr>
              <p:cNvSpPr txBox="1"/>
              <p:nvPr/>
            </p:nvSpPr>
            <p:spPr>
              <a:xfrm>
                <a:off x="7349440" y="1253729"/>
                <a:ext cx="274320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Postglacial deposits</a:t>
                </a:r>
              </a:p>
            </p:txBody>
          </p:sp>
          <p:sp>
            <p:nvSpPr>
              <p:cNvPr id="115" name="TextBox 114">
                <a:extLst>
                  <a:ext uri="{FF2B5EF4-FFF2-40B4-BE49-F238E27FC236}">
                    <a16:creationId xmlns:a16="http://schemas.microsoft.com/office/drawing/2014/main" id="{6EA659B4-C844-D24D-8651-F63CDB124145}"/>
                  </a:ext>
                </a:extLst>
              </p:cNvPr>
              <p:cNvSpPr txBox="1"/>
              <p:nvPr/>
            </p:nvSpPr>
            <p:spPr>
              <a:xfrm>
                <a:off x="7349439" y="1616251"/>
                <a:ext cx="27432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Early postglacial deposits</a:t>
                </a:r>
              </a:p>
            </p:txBody>
          </p:sp>
        </p:grpSp>
        <p:sp>
          <p:nvSpPr>
            <p:cNvPr id="107" name="TextBox 106">
              <a:extLst>
                <a:ext uri="{FF2B5EF4-FFF2-40B4-BE49-F238E27FC236}">
                  <a16:creationId xmlns:a16="http://schemas.microsoft.com/office/drawing/2014/main" id="{BC391943-4884-1C41-A7A9-AEC1C342C83E}"/>
                </a:ext>
              </a:extLst>
            </p:cNvPr>
            <p:cNvSpPr txBox="1"/>
            <p:nvPr/>
          </p:nvSpPr>
          <p:spPr>
            <a:xfrm>
              <a:off x="3680661" y="4477919"/>
              <a:ext cx="2734390" cy="369332"/>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Surficial Materials</a:t>
              </a:r>
            </a:p>
          </p:txBody>
        </p:sp>
      </p:grpSp>
      <p:pic>
        <p:nvPicPr>
          <p:cNvPr id="104" name="Picture 103" descr="A close up of a flower&#10;&#10;Description automatically generated">
            <a:extLst>
              <a:ext uri="{FF2B5EF4-FFF2-40B4-BE49-F238E27FC236}">
                <a16:creationId xmlns:a16="http://schemas.microsoft.com/office/drawing/2014/main" id="{F21A2F5F-079F-A144-8A5D-A86646091345}"/>
              </a:ext>
            </a:extLst>
          </p:cNvPr>
          <p:cNvPicPr>
            <a:picLocks noChangeAspect="1"/>
          </p:cNvPicPr>
          <p:nvPr/>
        </p:nvPicPr>
        <p:blipFill rotWithShape="1">
          <a:blip r:embed="rId3"/>
          <a:srcRect l="3764" t="2359" r="26006" b="4846"/>
          <a:stretch/>
        </p:blipFill>
        <p:spPr>
          <a:xfrm>
            <a:off x="6015961" y="1510146"/>
            <a:ext cx="4365626" cy="4457375"/>
          </a:xfrm>
          <a:prstGeom prst="rect">
            <a:avLst/>
          </a:prstGeom>
        </p:spPr>
      </p:pic>
      <p:grpSp>
        <p:nvGrpSpPr>
          <p:cNvPr id="126" name="Group 125">
            <a:extLst>
              <a:ext uri="{FF2B5EF4-FFF2-40B4-BE49-F238E27FC236}">
                <a16:creationId xmlns:a16="http://schemas.microsoft.com/office/drawing/2014/main" id="{5DD13E57-1ABA-4741-9AB6-789794A8BF7E}"/>
              </a:ext>
            </a:extLst>
          </p:cNvPr>
          <p:cNvGrpSpPr/>
          <p:nvPr/>
        </p:nvGrpSpPr>
        <p:grpSpPr>
          <a:xfrm>
            <a:off x="5876672" y="1392567"/>
            <a:ext cx="1707122" cy="577110"/>
            <a:chOff x="515397" y="1080897"/>
            <a:chExt cx="1707122" cy="577110"/>
          </a:xfrm>
        </p:grpSpPr>
        <p:pic>
          <p:nvPicPr>
            <p:cNvPr id="127" name="Picture 126" descr="Map&#10;&#10;Description automatically generated">
              <a:extLst>
                <a:ext uri="{FF2B5EF4-FFF2-40B4-BE49-F238E27FC236}">
                  <a16:creationId xmlns:a16="http://schemas.microsoft.com/office/drawing/2014/main" id="{718BC373-8CBD-714C-9E6C-7FB12ABEF6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128" name="Group 127">
              <a:extLst>
                <a:ext uri="{FF2B5EF4-FFF2-40B4-BE49-F238E27FC236}">
                  <a16:creationId xmlns:a16="http://schemas.microsoft.com/office/drawing/2014/main" id="{BA87FC26-7C66-624C-8254-C6B1D4888AAE}"/>
                </a:ext>
              </a:extLst>
            </p:cNvPr>
            <p:cNvGrpSpPr/>
            <p:nvPr/>
          </p:nvGrpSpPr>
          <p:grpSpPr>
            <a:xfrm>
              <a:off x="515397" y="1080897"/>
              <a:ext cx="1434504" cy="577110"/>
              <a:chOff x="7815874" y="3000552"/>
              <a:chExt cx="3004864" cy="815311"/>
            </a:xfrm>
          </p:grpSpPr>
          <p:pic>
            <p:nvPicPr>
              <p:cNvPr id="129" name="Picture 128" descr="A close up of a flower&#10;&#10;Description automatically generated">
                <a:extLst>
                  <a:ext uri="{FF2B5EF4-FFF2-40B4-BE49-F238E27FC236}">
                    <a16:creationId xmlns:a16="http://schemas.microsoft.com/office/drawing/2014/main" id="{7455CD94-BB16-DF4F-9B52-7C18F8F46D7F}"/>
                  </a:ext>
                </a:extLst>
              </p:cNvPr>
              <p:cNvPicPr>
                <a:picLocks noChangeAspect="1"/>
              </p:cNvPicPr>
              <p:nvPr/>
            </p:nvPicPr>
            <p:blipFill rotWithShape="1">
              <a:blip r:embed="rId3"/>
              <a:srcRect l="75299" t="72964" b="20113"/>
              <a:stretch/>
            </p:blipFill>
            <p:spPr>
              <a:xfrm>
                <a:off x="7951864" y="3341076"/>
                <a:ext cx="2192215" cy="474787"/>
              </a:xfrm>
              <a:prstGeom prst="rect">
                <a:avLst/>
              </a:prstGeom>
            </p:spPr>
          </p:pic>
          <p:sp>
            <p:nvSpPr>
              <p:cNvPr id="130" name="TextBox 129">
                <a:extLst>
                  <a:ext uri="{FF2B5EF4-FFF2-40B4-BE49-F238E27FC236}">
                    <a16:creationId xmlns:a16="http://schemas.microsoft.com/office/drawing/2014/main" id="{29250A24-41A2-9C42-89D6-9BDE39EC9A59}"/>
                  </a:ext>
                </a:extLst>
              </p:cNvPr>
              <p:cNvSpPr txBox="1"/>
              <p:nvPr/>
            </p:nvSpPr>
            <p:spPr>
              <a:xfrm>
                <a:off x="7815874" y="3019840"/>
                <a:ext cx="272561"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131" name="TextBox 130">
                <a:extLst>
                  <a:ext uri="{FF2B5EF4-FFF2-40B4-BE49-F238E27FC236}">
                    <a16:creationId xmlns:a16="http://schemas.microsoft.com/office/drawing/2014/main" id="{848133E4-FC9C-C54E-AEED-F8532FEE5F14}"/>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132" name="TextBox 131">
                <a:extLst>
                  <a:ext uri="{FF2B5EF4-FFF2-40B4-BE49-F238E27FC236}">
                    <a16:creationId xmlns:a16="http://schemas.microsoft.com/office/drawing/2014/main" id="{A2A9C048-D34A-6848-8644-31829BF860CD}"/>
                  </a:ext>
                </a:extLst>
              </p:cNvPr>
              <p:cNvSpPr txBox="1"/>
              <p:nvPr/>
            </p:nvSpPr>
            <p:spPr>
              <a:xfrm>
                <a:off x="8492098" y="3011984"/>
                <a:ext cx="267494" cy="43459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133" name="TextBox 132">
                <a:extLst>
                  <a:ext uri="{FF2B5EF4-FFF2-40B4-BE49-F238E27FC236}">
                    <a16:creationId xmlns:a16="http://schemas.microsoft.com/office/drawing/2014/main" id="{C309A390-A699-794D-A768-C4345FF02E5B}"/>
                  </a:ext>
                </a:extLst>
              </p:cNvPr>
              <p:cNvSpPr txBox="1"/>
              <p:nvPr/>
            </p:nvSpPr>
            <p:spPr>
              <a:xfrm>
                <a:off x="9002994" y="3011104"/>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134" name="TextBox 133">
                <a:extLst>
                  <a:ext uri="{FF2B5EF4-FFF2-40B4-BE49-F238E27FC236}">
                    <a16:creationId xmlns:a16="http://schemas.microsoft.com/office/drawing/2014/main" id="{5B591023-9E6D-0B41-9BAD-011479660053}"/>
                  </a:ext>
                </a:extLst>
              </p:cNvPr>
              <p:cNvSpPr txBox="1"/>
              <p:nvPr/>
            </p:nvSpPr>
            <p:spPr>
              <a:xfrm>
                <a:off x="9543971" y="3000552"/>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sp>
        <p:nvSpPr>
          <p:cNvPr id="47" name="Rounded Rectangle 46">
            <a:extLst>
              <a:ext uri="{FF2B5EF4-FFF2-40B4-BE49-F238E27FC236}">
                <a16:creationId xmlns:a16="http://schemas.microsoft.com/office/drawing/2014/main" id="{AB3AF135-BD37-154A-BD65-2334B48F8D5A}"/>
              </a:ext>
            </a:extLst>
          </p:cNvPr>
          <p:cNvSpPr/>
          <p:nvPr/>
        </p:nvSpPr>
        <p:spPr>
          <a:xfrm>
            <a:off x="1125416" y="2834710"/>
            <a:ext cx="4148111" cy="521343"/>
          </a:xfrm>
          <a:prstGeom prst="roundRect">
            <a:avLst/>
          </a:prstGeom>
          <a:solidFill>
            <a:srgbClr val="AA4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Glacial till and bedrock: </a:t>
            </a:r>
            <a:r>
              <a:rPr lang="en-US" sz="2000">
                <a:latin typeface="Century Gothic" panose="020B0502020202020204" pitchFamily="34" charset="0"/>
              </a:rPr>
              <a:t>0.167</a:t>
            </a:r>
            <a:r>
              <a:rPr lang="en-US" sz="2000" b="1">
                <a:latin typeface="Century Gothic" panose="020B0502020202020204" pitchFamily="34" charset="0"/>
              </a:rPr>
              <a:t> </a:t>
            </a:r>
          </a:p>
        </p:txBody>
      </p:sp>
      <p:sp>
        <p:nvSpPr>
          <p:cNvPr id="48" name="Rounded Rectangle 47">
            <a:extLst>
              <a:ext uri="{FF2B5EF4-FFF2-40B4-BE49-F238E27FC236}">
                <a16:creationId xmlns:a16="http://schemas.microsoft.com/office/drawing/2014/main" id="{F72CE2D4-74F8-844B-823C-5F69A8111F58}"/>
              </a:ext>
            </a:extLst>
          </p:cNvPr>
          <p:cNvSpPr/>
          <p:nvPr/>
        </p:nvSpPr>
        <p:spPr>
          <a:xfrm>
            <a:off x="1125416" y="3350010"/>
            <a:ext cx="4148111" cy="521343"/>
          </a:xfrm>
          <a:prstGeom prst="roundRect">
            <a:avLst/>
          </a:prstGeom>
          <a:solidFill>
            <a:srgbClr val="F9A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Glacial stratified deposits: </a:t>
            </a:r>
            <a:r>
              <a:rPr lang="en-US" sz="2000">
                <a:latin typeface="Century Gothic" panose="020B0502020202020204" pitchFamily="34" charset="0"/>
              </a:rPr>
              <a:t>0.845</a:t>
            </a:r>
            <a:endParaRPr lang="en-US" sz="2000" b="1">
              <a:latin typeface="Century Gothic" panose="020B0502020202020204" pitchFamily="34" charset="0"/>
            </a:endParaRPr>
          </a:p>
        </p:txBody>
      </p:sp>
      <p:sp>
        <p:nvSpPr>
          <p:cNvPr id="49" name="Rounded Rectangle 48">
            <a:extLst>
              <a:ext uri="{FF2B5EF4-FFF2-40B4-BE49-F238E27FC236}">
                <a16:creationId xmlns:a16="http://schemas.microsoft.com/office/drawing/2014/main" id="{5B865723-0FB7-3B42-AC7C-D3CA90770B03}"/>
              </a:ext>
            </a:extLst>
          </p:cNvPr>
          <p:cNvSpPr/>
          <p:nvPr/>
        </p:nvSpPr>
        <p:spPr>
          <a:xfrm>
            <a:off x="1125416" y="3865310"/>
            <a:ext cx="4148111" cy="521343"/>
          </a:xfrm>
          <a:prstGeom prst="roundRect">
            <a:avLst/>
          </a:prstGeom>
          <a:solidFill>
            <a:srgbClr val="3AA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Postglacial deposits: </a:t>
            </a:r>
            <a:r>
              <a:rPr lang="en-US" sz="2000">
                <a:latin typeface="Century Gothic" panose="020B0502020202020204" pitchFamily="34" charset="0"/>
              </a:rPr>
              <a:t>4.015</a:t>
            </a:r>
            <a:endParaRPr lang="en-US" sz="2000" b="1">
              <a:latin typeface="Century Gothic" panose="020B0502020202020204" pitchFamily="34" charset="0"/>
            </a:endParaRPr>
          </a:p>
        </p:txBody>
      </p:sp>
      <p:sp>
        <p:nvSpPr>
          <p:cNvPr id="50" name="Rounded Rectangle 49">
            <a:extLst>
              <a:ext uri="{FF2B5EF4-FFF2-40B4-BE49-F238E27FC236}">
                <a16:creationId xmlns:a16="http://schemas.microsoft.com/office/drawing/2014/main" id="{7ECAD919-F928-D44C-B9A3-D200C4DCAF32}"/>
              </a:ext>
            </a:extLst>
          </p:cNvPr>
          <p:cNvSpPr/>
          <p:nvPr/>
        </p:nvSpPr>
        <p:spPr>
          <a:xfrm>
            <a:off x="1125416" y="4374567"/>
            <a:ext cx="4148111" cy="521343"/>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Early postglacial deposits: </a:t>
            </a:r>
            <a:r>
              <a:rPr lang="en-US" sz="2000">
                <a:latin typeface="Century Gothic" panose="020B0502020202020204" pitchFamily="34" charset="0"/>
              </a:rPr>
              <a:t>4.285</a:t>
            </a:r>
            <a:endParaRPr lang="en-US" sz="2000" b="1">
              <a:latin typeface="Century Gothic" panose="020B0502020202020204" pitchFamily="34" charset="0"/>
            </a:endParaRPr>
          </a:p>
        </p:txBody>
      </p:sp>
      <p:grpSp>
        <p:nvGrpSpPr>
          <p:cNvPr id="29" name="Group 28">
            <a:extLst>
              <a:ext uri="{FF2B5EF4-FFF2-40B4-BE49-F238E27FC236}">
                <a16:creationId xmlns:a16="http://schemas.microsoft.com/office/drawing/2014/main" id="{C1349DA4-D9B4-6B4F-8AD1-50A4B1A3C428}"/>
              </a:ext>
            </a:extLst>
          </p:cNvPr>
          <p:cNvGrpSpPr/>
          <p:nvPr/>
        </p:nvGrpSpPr>
        <p:grpSpPr>
          <a:xfrm>
            <a:off x="90983" y="2351714"/>
            <a:ext cx="1000595" cy="3027191"/>
            <a:chOff x="359323" y="2352278"/>
            <a:chExt cx="1000595" cy="3027191"/>
          </a:xfrm>
        </p:grpSpPr>
        <p:sp>
          <p:nvSpPr>
            <p:cNvPr id="30" name="Down Arrow 29">
              <a:extLst>
                <a:ext uri="{FF2B5EF4-FFF2-40B4-BE49-F238E27FC236}">
                  <a16:creationId xmlns:a16="http://schemas.microsoft.com/office/drawing/2014/main" id="{96D5B94B-8452-3E4A-B638-58B09E735F71}"/>
                </a:ext>
              </a:extLst>
            </p:cNvPr>
            <p:cNvSpPr/>
            <p:nvPr/>
          </p:nvSpPr>
          <p:spPr>
            <a:xfrm>
              <a:off x="708623" y="2830271"/>
              <a:ext cx="351692" cy="2061200"/>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7FDC655-4F40-6041-9BFA-3485BB6B566D}"/>
                </a:ext>
              </a:extLst>
            </p:cNvPr>
            <p:cNvSpPr/>
            <p:nvPr/>
          </p:nvSpPr>
          <p:spPr>
            <a:xfrm>
              <a:off x="409017" y="2352278"/>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p>
          </p:txBody>
        </p:sp>
        <p:sp>
          <p:nvSpPr>
            <p:cNvPr id="32" name="Rectangle 31">
              <a:extLst>
                <a:ext uri="{FF2B5EF4-FFF2-40B4-BE49-F238E27FC236}">
                  <a16:creationId xmlns:a16="http://schemas.microsoft.com/office/drawing/2014/main" id="{6FC0C65C-0C27-F247-9BA9-F37D377672C8}"/>
                </a:ext>
              </a:extLst>
            </p:cNvPr>
            <p:cNvSpPr/>
            <p:nvPr/>
          </p:nvSpPr>
          <p:spPr>
            <a:xfrm>
              <a:off x="359323" y="5010137"/>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p>
          </p:txBody>
        </p:sp>
      </p:grpSp>
    </p:spTree>
    <p:extLst>
      <p:ext uri="{BB962C8B-B14F-4D97-AF65-F5344CB8AC3E}">
        <p14:creationId xmlns:p14="http://schemas.microsoft.com/office/powerpoint/2010/main" val="3232031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7C3196-0A3A-4B49-BB4B-1242C599459D}"/>
              </a:ext>
            </a:extLst>
          </p:cNvPr>
          <p:cNvGrpSpPr/>
          <p:nvPr/>
        </p:nvGrpSpPr>
        <p:grpSpPr>
          <a:xfrm>
            <a:off x="5876672" y="1392567"/>
            <a:ext cx="4538315" cy="4576418"/>
            <a:chOff x="5876672" y="1392567"/>
            <a:chExt cx="4538315" cy="4576418"/>
          </a:xfrm>
        </p:grpSpPr>
        <p:pic>
          <p:nvPicPr>
            <p:cNvPr id="30" name="Picture 29" descr="A close up of a flower&#10;&#10;Description automatically generated">
              <a:extLst>
                <a:ext uri="{FF2B5EF4-FFF2-40B4-BE49-F238E27FC236}">
                  <a16:creationId xmlns:a16="http://schemas.microsoft.com/office/drawing/2014/main" id="{179C539A-9E2A-3C47-8D77-1BF0670A399B}"/>
                </a:ext>
              </a:extLst>
            </p:cNvPr>
            <p:cNvPicPr>
              <a:picLocks noChangeAspect="1"/>
            </p:cNvPicPr>
            <p:nvPr/>
          </p:nvPicPr>
          <p:blipFill rotWithShape="1">
            <a:blip r:embed="rId3"/>
            <a:srcRect l="4216" t="2307" r="26041" b="4829"/>
            <a:stretch/>
          </p:blipFill>
          <p:spPr>
            <a:xfrm>
              <a:off x="6036203" y="1463740"/>
              <a:ext cx="4378784" cy="4505245"/>
            </a:xfrm>
            <a:prstGeom prst="rect">
              <a:avLst/>
            </a:prstGeom>
          </p:spPr>
        </p:pic>
        <p:grpSp>
          <p:nvGrpSpPr>
            <p:cNvPr id="31" name="Group 30">
              <a:extLst>
                <a:ext uri="{FF2B5EF4-FFF2-40B4-BE49-F238E27FC236}">
                  <a16:creationId xmlns:a16="http://schemas.microsoft.com/office/drawing/2014/main" id="{42ACA24B-743D-E444-9BAA-CA0A18C4FD5E}"/>
                </a:ext>
              </a:extLst>
            </p:cNvPr>
            <p:cNvGrpSpPr/>
            <p:nvPr/>
          </p:nvGrpSpPr>
          <p:grpSpPr>
            <a:xfrm>
              <a:off x="5876672" y="1392567"/>
              <a:ext cx="1707122" cy="577110"/>
              <a:chOff x="515397" y="1080897"/>
              <a:chExt cx="1707122" cy="577110"/>
            </a:xfrm>
          </p:grpSpPr>
          <p:pic>
            <p:nvPicPr>
              <p:cNvPr id="32" name="Picture 31" descr="Map&#10;&#10;Description automatically generated">
                <a:extLst>
                  <a:ext uri="{FF2B5EF4-FFF2-40B4-BE49-F238E27FC236}">
                    <a16:creationId xmlns:a16="http://schemas.microsoft.com/office/drawing/2014/main" id="{6D4AA3DE-B0CC-1E44-B982-1E518C439D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33" name="Group 32">
                <a:extLst>
                  <a:ext uri="{FF2B5EF4-FFF2-40B4-BE49-F238E27FC236}">
                    <a16:creationId xmlns:a16="http://schemas.microsoft.com/office/drawing/2014/main" id="{CF998BFA-7FDA-F144-AE4C-8DB885394CB9}"/>
                  </a:ext>
                </a:extLst>
              </p:cNvPr>
              <p:cNvGrpSpPr/>
              <p:nvPr/>
            </p:nvGrpSpPr>
            <p:grpSpPr>
              <a:xfrm>
                <a:off x="515397" y="1080897"/>
                <a:ext cx="1434504" cy="577110"/>
                <a:chOff x="7815874" y="3000552"/>
                <a:chExt cx="3004864" cy="815311"/>
              </a:xfrm>
            </p:grpSpPr>
            <p:pic>
              <p:nvPicPr>
                <p:cNvPr id="34" name="Picture 33" descr="A close up of a flower&#10;&#10;Description automatically generated">
                  <a:extLst>
                    <a:ext uri="{FF2B5EF4-FFF2-40B4-BE49-F238E27FC236}">
                      <a16:creationId xmlns:a16="http://schemas.microsoft.com/office/drawing/2014/main" id="{3BDB8D53-9D47-FA49-8A56-139AD2A3A1D6}"/>
                    </a:ext>
                  </a:extLst>
                </p:cNvPr>
                <p:cNvPicPr>
                  <a:picLocks noChangeAspect="1"/>
                </p:cNvPicPr>
                <p:nvPr/>
              </p:nvPicPr>
              <p:blipFill rotWithShape="1">
                <a:blip r:embed="rId5"/>
                <a:srcRect l="75299" t="72964" b="20113"/>
                <a:stretch/>
              </p:blipFill>
              <p:spPr>
                <a:xfrm>
                  <a:off x="7951864" y="3341076"/>
                  <a:ext cx="2192215" cy="474787"/>
                </a:xfrm>
                <a:prstGeom prst="rect">
                  <a:avLst/>
                </a:prstGeom>
              </p:spPr>
            </p:pic>
            <p:sp>
              <p:nvSpPr>
                <p:cNvPr id="35" name="TextBox 34">
                  <a:extLst>
                    <a:ext uri="{FF2B5EF4-FFF2-40B4-BE49-F238E27FC236}">
                      <a16:creationId xmlns:a16="http://schemas.microsoft.com/office/drawing/2014/main" id="{9261CFA2-A948-B24A-9668-DF0D30352266}"/>
                    </a:ext>
                  </a:extLst>
                </p:cNvPr>
                <p:cNvSpPr txBox="1"/>
                <p:nvPr/>
              </p:nvSpPr>
              <p:spPr>
                <a:xfrm>
                  <a:off x="7815874" y="3019840"/>
                  <a:ext cx="272561"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36" name="TextBox 35">
                  <a:extLst>
                    <a:ext uri="{FF2B5EF4-FFF2-40B4-BE49-F238E27FC236}">
                      <a16:creationId xmlns:a16="http://schemas.microsoft.com/office/drawing/2014/main" id="{47A76638-101B-E446-82F5-2A523542BA71}"/>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37" name="TextBox 36">
                  <a:extLst>
                    <a:ext uri="{FF2B5EF4-FFF2-40B4-BE49-F238E27FC236}">
                      <a16:creationId xmlns:a16="http://schemas.microsoft.com/office/drawing/2014/main" id="{2D81E1E2-88A4-D54E-A039-0E494EAF73F7}"/>
                    </a:ext>
                  </a:extLst>
                </p:cNvPr>
                <p:cNvSpPr txBox="1"/>
                <p:nvPr/>
              </p:nvSpPr>
              <p:spPr>
                <a:xfrm>
                  <a:off x="8492098" y="3011984"/>
                  <a:ext cx="267494" cy="43459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38" name="TextBox 37">
                  <a:extLst>
                    <a:ext uri="{FF2B5EF4-FFF2-40B4-BE49-F238E27FC236}">
                      <a16:creationId xmlns:a16="http://schemas.microsoft.com/office/drawing/2014/main" id="{183ACBED-B1A1-0347-A426-31A373DBA208}"/>
                    </a:ext>
                  </a:extLst>
                </p:cNvPr>
                <p:cNvSpPr txBox="1"/>
                <p:nvPr/>
              </p:nvSpPr>
              <p:spPr>
                <a:xfrm>
                  <a:off x="9002994" y="3011104"/>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39" name="TextBox 38">
                  <a:extLst>
                    <a:ext uri="{FF2B5EF4-FFF2-40B4-BE49-F238E27FC236}">
                      <a16:creationId xmlns:a16="http://schemas.microsoft.com/office/drawing/2014/main" id="{A9622F5F-EE22-DB41-A1C6-2F36412FB012}"/>
                    </a:ext>
                  </a:extLst>
                </p:cNvPr>
                <p:cNvSpPr txBox="1"/>
                <p:nvPr/>
              </p:nvSpPr>
              <p:spPr>
                <a:xfrm>
                  <a:off x="9543971" y="3000552"/>
                  <a:ext cx="1276767" cy="434811"/>
                </a:xfrm>
                <a:prstGeom prst="rect">
                  <a:avLst/>
                </a:prstGeom>
                <a:noFill/>
              </p:spPr>
              <p:txBody>
                <a:bodyPr wrap="square" rtlCol="0">
                  <a:spAutoFit/>
                </a:bodyPr>
                <a:lstStyle/>
                <a:p>
                  <a:r>
                    <a:rPr lang="en-US" sz="1400">
                      <a:latin typeface="Century Gothic" panose="020B0502020202020204" pitchFamily="34" charset="0"/>
                    </a:rPr>
                    <a:t>km</a:t>
                  </a:r>
                </a:p>
              </p:txBody>
            </p:sp>
          </p:grpSp>
        </p:grpSp>
      </p:grpSp>
      <p:sp>
        <p:nvSpPr>
          <p:cNvPr id="90" name="Title 4">
            <a:extLst>
              <a:ext uri="{FF2B5EF4-FFF2-40B4-BE49-F238E27FC236}">
                <a16:creationId xmlns:a16="http://schemas.microsoft.com/office/drawing/2014/main" id="{443327F7-0D56-6448-8C73-4FDEF90149BA}"/>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a:solidFill>
                  <a:srgbClr val="24B1B5"/>
                </a:solidFill>
                <a:latin typeface="Century Gothic"/>
              </a:rPr>
              <a:t>Soil Drainage</a:t>
            </a:r>
          </a:p>
        </p:txBody>
      </p:sp>
      <p:grpSp>
        <p:nvGrpSpPr>
          <p:cNvPr id="91" name="Group 90">
            <a:extLst>
              <a:ext uri="{FF2B5EF4-FFF2-40B4-BE49-F238E27FC236}">
                <a16:creationId xmlns:a16="http://schemas.microsoft.com/office/drawing/2014/main" id="{86C49933-0715-2143-A222-4ED4C901FF89}"/>
              </a:ext>
            </a:extLst>
          </p:cNvPr>
          <p:cNvGrpSpPr/>
          <p:nvPr/>
        </p:nvGrpSpPr>
        <p:grpSpPr>
          <a:xfrm>
            <a:off x="8582316" y="3998730"/>
            <a:ext cx="3666167" cy="2461094"/>
            <a:chOff x="4551523" y="3959586"/>
            <a:chExt cx="3666167" cy="2461094"/>
          </a:xfrm>
        </p:grpSpPr>
        <p:grpSp>
          <p:nvGrpSpPr>
            <p:cNvPr id="92" name="Group 91">
              <a:extLst>
                <a:ext uri="{FF2B5EF4-FFF2-40B4-BE49-F238E27FC236}">
                  <a16:creationId xmlns:a16="http://schemas.microsoft.com/office/drawing/2014/main" id="{282D0F4E-263E-D746-9D17-D8C34291FE5A}"/>
                </a:ext>
              </a:extLst>
            </p:cNvPr>
            <p:cNvGrpSpPr/>
            <p:nvPr/>
          </p:nvGrpSpPr>
          <p:grpSpPr>
            <a:xfrm>
              <a:off x="4623427" y="4329423"/>
              <a:ext cx="3594263" cy="2091257"/>
              <a:chOff x="7047018" y="553163"/>
              <a:chExt cx="3594263" cy="2091257"/>
            </a:xfrm>
          </p:grpSpPr>
          <p:sp>
            <p:nvSpPr>
              <p:cNvPr id="94" name="Rounded Rectangle 93">
                <a:extLst>
                  <a:ext uri="{FF2B5EF4-FFF2-40B4-BE49-F238E27FC236}">
                    <a16:creationId xmlns:a16="http://schemas.microsoft.com/office/drawing/2014/main" id="{2BD6510E-D7E0-0844-AD83-FC63980B71DF}"/>
                  </a:ext>
                </a:extLst>
              </p:cNvPr>
              <p:cNvSpPr/>
              <p:nvPr/>
            </p:nvSpPr>
            <p:spPr>
              <a:xfrm>
                <a:off x="7047019" y="553163"/>
                <a:ext cx="302423" cy="308113"/>
              </a:xfrm>
              <a:prstGeom prst="roundRect">
                <a:avLst/>
              </a:prstGeom>
              <a:solidFill>
                <a:srgbClr val="53CD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9F36F854-F7D3-E646-B439-4B36F1DF162C}"/>
                  </a:ext>
                </a:extLst>
              </p:cNvPr>
              <p:cNvSpPr/>
              <p:nvPr/>
            </p:nvSpPr>
            <p:spPr>
              <a:xfrm>
                <a:off x="7047019" y="903783"/>
                <a:ext cx="302423" cy="308113"/>
              </a:xfrm>
              <a:prstGeom prst="roundRect">
                <a:avLst/>
              </a:prstGeom>
              <a:solidFill>
                <a:srgbClr val="483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a:extLst>
                  <a:ext uri="{FF2B5EF4-FFF2-40B4-BE49-F238E27FC236}">
                    <a16:creationId xmlns:a16="http://schemas.microsoft.com/office/drawing/2014/main" id="{1F05C947-6BCB-D146-A640-BEC6CAAD105E}"/>
                  </a:ext>
                </a:extLst>
              </p:cNvPr>
              <p:cNvSpPr/>
              <p:nvPr/>
            </p:nvSpPr>
            <p:spPr>
              <a:xfrm>
                <a:off x="7047019" y="1259849"/>
                <a:ext cx="302423" cy="308113"/>
              </a:xfrm>
              <a:prstGeom prst="roundRect">
                <a:avLst/>
              </a:prstGeom>
              <a:solidFill>
                <a:srgbClr val="BEE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a:extLst>
                  <a:ext uri="{FF2B5EF4-FFF2-40B4-BE49-F238E27FC236}">
                    <a16:creationId xmlns:a16="http://schemas.microsoft.com/office/drawing/2014/main" id="{09E4F283-08B6-2049-8F30-47AD86C9ED64}"/>
                  </a:ext>
                </a:extLst>
              </p:cNvPr>
              <p:cNvSpPr/>
              <p:nvPr/>
            </p:nvSpPr>
            <p:spPr>
              <a:xfrm>
                <a:off x="7047019" y="1615915"/>
                <a:ext cx="302423" cy="308113"/>
              </a:xfrm>
              <a:prstGeom prst="roundRect">
                <a:avLst/>
              </a:prstGeom>
              <a:solidFill>
                <a:srgbClr val="FBD4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a:extLst>
                  <a:ext uri="{FF2B5EF4-FFF2-40B4-BE49-F238E27FC236}">
                    <a16:creationId xmlns:a16="http://schemas.microsoft.com/office/drawing/2014/main" id="{9D59E756-BD08-8E4B-8A8D-13CC590359EA}"/>
                  </a:ext>
                </a:extLst>
              </p:cNvPr>
              <p:cNvSpPr/>
              <p:nvPr/>
            </p:nvSpPr>
            <p:spPr>
              <a:xfrm>
                <a:off x="7047019" y="1971981"/>
                <a:ext cx="302423" cy="308113"/>
              </a:xfrm>
              <a:prstGeom prst="roundRect">
                <a:avLst/>
              </a:prstGeom>
              <a:solidFill>
                <a:srgbClr val="C5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a:extLst>
                  <a:ext uri="{FF2B5EF4-FFF2-40B4-BE49-F238E27FC236}">
                    <a16:creationId xmlns:a16="http://schemas.microsoft.com/office/drawing/2014/main" id="{32C48645-F2C6-2C41-89EC-277762408D9B}"/>
                  </a:ext>
                </a:extLst>
              </p:cNvPr>
              <p:cNvSpPr/>
              <p:nvPr/>
            </p:nvSpPr>
            <p:spPr>
              <a:xfrm>
                <a:off x="7047018" y="2328047"/>
                <a:ext cx="302423" cy="308113"/>
              </a:xfrm>
              <a:prstGeom prst="roundRect">
                <a:avLst/>
              </a:prstGeom>
              <a:solidFill>
                <a:srgbClr val="A80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A62445E2-D73F-DD49-80E8-5E008EF56F7B}"/>
                  </a:ext>
                </a:extLst>
              </p:cNvPr>
              <p:cNvSpPr txBox="1"/>
              <p:nvPr/>
            </p:nvSpPr>
            <p:spPr>
              <a:xfrm>
                <a:off x="7349441" y="553330"/>
                <a:ext cx="3291840"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Excessively drained</a:t>
                </a:r>
              </a:p>
            </p:txBody>
          </p:sp>
          <p:sp>
            <p:nvSpPr>
              <p:cNvPr id="101" name="TextBox 100">
                <a:extLst>
                  <a:ext uri="{FF2B5EF4-FFF2-40B4-BE49-F238E27FC236}">
                    <a16:creationId xmlns:a16="http://schemas.microsoft.com/office/drawing/2014/main" id="{F8C7E754-29DB-2248-8047-C3FCB8E077DA}"/>
                  </a:ext>
                </a:extLst>
              </p:cNvPr>
              <p:cNvSpPr txBox="1"/>
              <p:nvPr/>
            </p:nvSpPr>
            <p:spPr>
              <a:xfrm>
                <a:off x="7349440" y="903614"/>
                <a:ext cx="3291840" cy="323165"/>
              </a:xfrm>
              <a:prstGeom prst="rect">
                <a:avLst/>
              </a:prstGeom>
              <a:noFill/>
            </p:spPr>
            <p:txBody>
              <a:bodyPr wrap="square" rtlCol="0">
                <a:spAutoFit/>
              </a:bodyPr>
              <a:lstStyle/>
              <a:p>
                <a:r>
                  <a:rPr lang="en-US" sz="1500">
                    <a:solidFill>
                      <a:schemeClr val="tx1">
                        <a:lumMod val="75000"/>
                        <a:lumOff val="25000"/>
                      </a:schemeClr>
                    </a:solidFill>
                    <a:latin typeface="Century Gothic" panose="020B0502020202020204" pitchFamily="34" charset="0"/>
                  </a:rPr>
                  <a:t>Somewhat excessively drained</a:t>
                </a:r>
              </a:p>
            </p:txBody>
          </p:sp>
          <p:sp>
            <p:nvSpPr>
              <p:cNvPr id="102" name="TextBox 101">
                <a:extLst>
                  <a:ext uri="{FF2B5EF4-FFF2-40B4-BE49-F238E27FC236}">
                    <a16:creationId xmlns:a16="http://schemas.microsoft.com/office/drawing/2014/main" id="{C5E6530C-BA2D-E841-86A0-F3DD1867AFA0}"/>
                  </a:ext>
                </a:extLst>
              </p:cNvPr>
              <p:cNvSpPr txBox="1"/>
              <p:nvPr/>
            </p:nvSpPr>
            <p:spPr>
              <a:xfrm>
                <a:off x="7349439" y="1253729"/>
                <a:ext cx="3291840" cy="323165"/>
              </a:xfrm>
              <a:prstGeom prst="rect">
                <a:avLst/>
              </a:prstGeom>
              <a:noFill/>
            </p:spPr>
            <p:txBody>
              <a:bodyPr wrap="square" rtlCol="0">
                <a:spAutoFit/>
              </a:bodyPr>
              <a:lstStyle/>
              <a:p>
                <a:r>
                  <a:rPr lang="en-US" sz="1500">
                    <a:solidFill>
                      <a:schemeClr val="tx1">
                        <a:lumMod val="75000"/>
                        <a:lumOff val="25000"/>
                      </a:schemeClr>
                    </a:solidFill>
                    <a:latin typeface="Century Gothic" panose="020B0502020202020204" pitchFamily="34" charset="0"/>
                  </a:rPr>
                  <a:t>Well drained</a:t>
                </a:r>
              </a:p>
            </p:txBody>
          </p:sp>
          <p:sp>
            <p:nvSpPr>
              <p:cNvPr id="103" name="TextBox 102">
                <a:extLst>
                  <a:ext uri="{FF2B5EF4-FFF2-40B4-BE49-F238E27FC236}">
                    <a16:creationId xmlns:a16="http://schemas.microsoft.com/office/drawing/2014/main" id="{04B85F0E-8B8D-064A-AADE-92F5197E12A4}"/>
                  </a:ext>
                </a:extLst>
              </p:cNvPr>
              <p:cNvSpPr txBox="1"/>
              <p:nvPr/>
            </p:nvSpPr>
            <p:spPr>
              <a:xfrm>
                <a:off x="7349438" y="1616251"/>
                <a:ext cx="3291840"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Moderately well drained</a:t>
                </a:r>
              </a:p>
            </p:txBody>
          </p:sp>
          <p:sp>
            <p:nvSpPr>
              <p:cNvPr id="104" name="TextBox 103">
                <a:extLst>
                  <a:ext uri="{FF2B5EF4-FFF2-40B4-BE49-F238E27FC236}">
                    <a16:creationId xmlns:a16="http://schemas.microsoft.com/office/drawing/2014/main" id="{FE7DFBD0-C78B-1D45-BE8A-4373D4F89330}"/>
                  </a:ext>
                </a:extLst>
              </p:cNvPr>
              <p:cNvSpPr txBox="1"/>
              <p:nvPr/>
            </p:nvSpPr>
            <p:spPr>
              <a:xfrm>
                <a:off x="7349437" y="1965525"/>
                <a:ext cx="3291840"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Poorly drained</a:t>
                </a:r>
              </a:p>
            </p:txBody>
          </p:sp>
          <p:sp>
            <p:nvSpPr>
              <p:cNvPr id="105" name="TextBox 104">
                <a:extLst>
                  <a:ext uri="{FF2B5EF4-FFF2-40B4-BE49-F238E27FC236}">
                    <a16:creationId xmlns:a16="http://schemas.microsoft.com/office/drawing/2014/main" id="{CCA98D76-4D9C-0F4A-9BBD-B8E144071CE9}"/>
                  </a:ext>
                </a:extLst>
              </p:cNvPr>
              <p:cNvSpPr txBox="1"/>
              <p:nvPr/>
            </p:nvSpPr>
            <p:spPr>
              <a:xfrm>
                <a:off x="7349437" y="2321255"/>
                <a:ext cx="3291840"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Very poorly drained</a:t>
                </a:r>
              </a:p>
            </p:txBody>
          </p:sp>
        </p:grpSp>
        <p:sp>
          <p:nvSpPr>
            <p:cNvPr id="93" name="TextBox 92">
              <a:extLst>
                <a:ext uri="{FF2B5EF4-FFF2-40B4-BE49-F238E27FC236}">
                  <a16:creationId xmlns:a16="http://schemas.microsoft.com/office/drawing/2014/main" id="{1CCCCA2B-13D4-7A4B-B05E-1CD22464D06B}"/>
                </a:ext>
              </a:extLst>
            </p:cNvPr>
            <p:cNvSpPr txBox="1"/>
            <p:nvPr/>
          </p:nvSpPr>
          <p:spPr>
            <a:xfrm>
              <a:off x="4551523" y="3959586"/>
              <a:ext cx="2734390" cy="369332"/>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Soil Drainage</a:t>
              </a:r>
            </a:p>
          </p:txBody>
        </p:sp>
      </p:grpSp>
      <p:sp>
        <p:nvSpPr>
          <p:cNvPr id="71" name="Rounded Rectangle 70">
            <a:extLst>
              <a:ext uri="{FF2B5EF4-FFF2-40B4-BE49-F238E27FC236}">
                <a16:creationId xmlns:a16="http://schemas.microsoft.com/office/drawing/2014/main" id="{77D1C498-6434-A146-8F32-1001B368306D}"/>
              </a:ext>
            </a:extLst>
          </p:cNvPr>
          <p:cNvSpPr/>
          <p:nvPr/>
        </p:nvSpPr>
        <p:spPr>
          <a:xfrm>
            <a:off x="1017397" y="3369337"/>
            <a:ext cx="4628221" cy="521343"/>
          </a:xfrm>
          <a:prstGeom prst="roundRect">
            <a:avLst/>
          </a:prstGeom>
          <a:solidFill>
            <a:srgbClr val="53C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Excessively drained: </a:t>
            </a:r>
            <a:r>
              <a:rPr lang="en-US" sz="2000">
                <a:latin typeface="Century Gothic" panose="020B0502020202020204" pitchFamily="34" charset="0"/>
              </a:rPr>
              <a:t>0.655</a:t>
            </a:r>
            <a:endParaRPr lang="en-US" sz="2000" b="1">
              <a:latin typeface="Century Gothic" panose="020B0502020202020204" pitchFamily="34" charset="0"/>
            </a:endParaRPr>
          </a:p>
        </p:txBody>
      </p:sp>
      <p:sp>
        <p:nvSpPr>
          <p:cNvPr id="72" name="Rounded Rectangle 71">
            <a:extLst>
              <a:ext uri="{FF2B5EF4-FFF2-40B4-BE49-F238E27FC236}">
                <a16:creationId xmlns:a16="http://schemas.microsoft.com/office/drawing/2014/main" id="{0738E063-ECD7-9641-8B33-1670D3EE22D3}"/>
              </a:ext>
            </a:extLst>
          </p:cNvPr>
          <p:cNvSpPr/>
          <p:nvPr/>
        </p:nvSpPr>
        <p:spPr>
          <a:xfrm>
            <a:off x="1017397" y="2860253"/>
            <a:ext cx="4628221" cy="521343"/>
          </a:xfrm>
          <a:prstGeom prst="roundRect">
            <a:avLst/>
          </a:prstGeom>
          <a:solidFill>
            <a:srgbClr val="48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Partially excessively drained: </a:t>
            </a:r>
            <a:r>
              <a:rPr lang="en-US" sz="2000">
                <a:latin typeface="Century Gothic" panose="020B0502020202020204" pitchFamily="34" charset="0"/>
              </a:rPr>
              <a:t>0.293</a:t>
            </a:r>
            <a:endParaRPr lang="en-US" sz="2000" b="1">
              <a:latin typeface="Century Gothic" panose="020B0502020202020204" pitchFamily="34" charset="0"/>
            </a:endParaRPr>
          </a:p>
        </p:txBody>
      </p:sp>
      <p:sp>
        <p:nvSpPr>
          <p:cNvPr id="73" name="Rounded Rectangle 72">
            <a:extLst>
              <a:ext uri="{FF2B5EF4-FFF2-40B4-BE49-F238E27FC236}">
                <a16:creationId xmlns:a16="http://schemas.microsoft.com/office/drawing/2014/main" id="{4A7A43B1-3B94-DC4D-A168-9407B00F40C3}"/>
              </a:ext>
            </a:extLst>
          </p:cNvPr>
          <p:cNvSpPr/>
          <p:nvPr/>
        </p:nvSpPr>
        <p:spPr>
          <a:xfrm>
            <a:off x="1017397" y="2338910"/>
            <a:ext cx="4628221" cy="521343"/>
          </a:xfrm>
          <a:prstGeom prst="roundRect">
            <a:avLst/>
          </a:prstGeom>
          <a:solidFill>
            <a:srgbClr val="A6C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Well drained: </a:t>
            </a:r>
            <a:r>
              <a:rPr lang="en-US" sz="2000">
                <a:latin typeface="Century Gothic" panose="020B0502020202020204" pitchFamily="34" charset="0"/>
              </a:rPr>
              <a:t>0.151</a:t>
            </a:r>
            <a:endParaRPr lang="en-US" sz="2000" b="1">
              <a:latin typeface="Century Gothic" panose="020B0502020202020204" pitchFamily="34" charset="0"/>
            </a:endParaRPr>
          </a:p>
        </p:txBody>
      </p:sp>
      <p:sp>
        <p:nvSpPr>
          <p:cNvPr id="74" name="Rounded Rectangle 73">
            <a:extLst>
              <a:ext uri="{FF2B5EF4-FFF2-40B4-BE49-F238E27FC236}">
                <a16:creationId xmlns:a16="http://schemas.microsoft.com/office/drawing/2014/main" id="{4B34EF91-2D15-214C-B4E7-7A8948B505BF}"/>
              </a:ext>
            </a:extLst>
          </p:cNvPr>
          <p:cNvSpPr/>
          <p:nvPr/>
        </p:nvSpPr>
        <p:spPr>
          <a:xfrm>
            <a:off x="1017397" y="3880473"/>
            <a:ext cx="4628221" cy="521343"/>
          </a:xfrm>
          <a:prstGeom prst="roundRect">
            <a:avLst/>
          </a:prstGeom>
          <a:solidFill>
            <a:srgbClr val="FBD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Moderately well drained: </a:t>
            </a:r>
            <a:r>
              <a:rPr lang="en-US" sz="2000">
                <a:latin typeface="Century Gothic" panose="020B0502020202020204" pitchFamily="34" charset="0"/>
              </a:rPr>
              <a:t>0.754</a:t>
            </a:r>
            <a:endParaRPr lang="en-US" sz="2000" b="1">
              <a:latin typeface="Century Gothic" panose="020B0502020202020204" pitchFamily="34" charset="0"/>
            </a:endParaRPr>
          </a:p>
        </p:txBody>
      </p:sp>
      <p:sp>
        <p:nvSpPr>
          <p:cNvPr id="75" name="Rounded Rectangle 74">
            <a:extLst>
              <a:ext uri="{FF2B5EF4-FFF2-40B4-BE49-F238E27FC236}">
                <a16:creationId xmlns:a16="http://schemas.microsoft.com/office/drawing/2014/main" id="{FCBAA63E-358A-EB49-AC1C-33E8C2BD6660}"/>
              </a:ext>
            </a:extLst>
          </p:cNvPr>
          <p:cNvSpPr/>
          <p:nvPr/>
        </p:nvSpPr>
        <p:spPr>
          <a:xfrm>
            <a:off x="1017397" y="4399764"/>
            <a:ext cx="4628221" cy="521343"/>
          </a:xfrm>
          <a:prstGeom prst="roundRect">
            <a:avLst/>
          </a:prstGeom>
          <a:solidFill>
            <a:srgbClr val="C5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Poorly drained: </a:t>
            </a:r>
            <a:r>
              <a:rPr lang="en-US" sz="2000">
                <a:latin typeface="Century Gothic" panose="020B0502020202020204" pitchFamily="34" charset="0"/>
              </a:rPr>
              <a:t>1.909</a:t>
            </a:r>
            <a:endParaRPr lang="en-US" sz="2000" b="1">
              <a:latin typeface="Century Gothic" panose="020B0502020202020204" pitchFamily="34" charset="0"/>
            </a:endParaRPr>
          </a:p>
        </p:txBody>
      </p:sp>
      <p:sp>
        <p:nvSpPr>
          <p:cNvPr id="76" name="Rounded Rectangle 75">
            <a:extLst>
              <a:ext uri="{FF2B5EF4-FFF2-40B4-BE49-F238E27FC236}">
                <a16:creationId xmlns:a16="http://schemas.microsoft.com/office/drawing/2014/main" id="{4AAC0F58-E65F-A04F-9F6A-406FE7D14E19}"/>
              </a:ext>
            </a:extLst>
          </p:cNvPr>
          <p:cNvSpPr/>
          <p:nvPr/>
        </p:nvSpPr>
        <p:spPr>
          <a:xfrm>
            <a:off x="1017397" y="4910900"/>
            <a:ext cx="4628221" cy="521343"/>
          </a:xfrm>
          <a:prstGeom prst="roundRect">
            <a:avLst/>
          </a:prstGeom>
          <a:solidFill>
            <a:srgbClr val="A80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Very poorly drained: </a:t>
            </a:r>
            <a:r>
              <a:rPr lang="en-US" sz="2000">
                <a:latin typeface="Century Gothic" panose="020B0502020202020204" pitchFamily="34" charset="0"/>
              </a:rPr>
              <a:t>4.552</a:t>
            </a:r>
            <a:endParaRPr lang="en-US" sz="2000" b="1">
              <a:latin typeface="Century Gothic" panose="020B0502020202020204" pitchFamily="34" charset="0"/>
            </a:endParaRPr>
          </a:p>
        </p:txBody>
      </p:sp>
      <p:grpSp>
        <p:nvGrpSpPr>
          <p:cNvPr id="40" name="Group 39">
            <a:extLst>
              <a:ext uri="{FF2B5EF4-FFF2-40B4-BE49-F238E27FC236}">
                <a16:creationId xmlns:a16="http://schemas.microsoft.com/office/drawing/2014/main" id="{F559F074-CD17-314C-8611-4F42BA285DC2}"/>
              </a:ext>
            </a:extLst>
          </p:cNvPr>
          <p:cNvGrpSpPr/>
          <p:nvPr/>
        </p:nvGrpSpPr>
        <p:grpSpPr>
          <a:xfrm>
            <a:off x="19343" y="1974888"/>
            <a:ext cx="1000595" cy="3831583"/>
            <a:chOff x="384171" y="1981583"/>
            <a:chExt cx="1000595" cy="3831583"/>
          </a:xfrm>
        </p:grpSpPr>
        <p:sp>
          <p:nvSpPr>
            <p:cNvPr id="41" name="Down Arrow 40">
              <a:extLst>
                <a:ext uri="{FF2B5EF4-FFF2-40B4-BE49-F238E27FC236}">
                  <a16:creationId xmlns:a16="http://schemas.microsoft.com/office/drawing/2014/main" id="{6AA412F5-0782-2C4A-BB2C-9C4AAC0DEE47}"/>
                </a:ext>
              </a:extLst>
            </p:cNvPr>
            <p:cNvSpPr/>
            <p:nvPr/>
          </p:nvSpPr>
          <p:spPr>
            <a:xfrm>
              <a:off x="708623" y="2388959"/>
              <a:ext cx="351692" cy="3085626"/>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23BA9F6-A930-9645-B070-C84B9B602B7D}"/>
                </a:ext>
              </a:extLst>
            </p:cNvPr>
            <p:cNvSpPr/>
            <p:nvPr/>
          </p:nvSpPr>
          <p:spPr>
            <a:xfrm>
              <a:off x="409018" y="1981583"/>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solidFill>
                  <a:schemeClr val="tx1">
                    <a:lumMod val="75000"/>
                    <a:lumOff val="25000"/>
                  </a:schemeClr>
                </a:solidFill>
              </a:endParaRPr>
            </a:p>
          </p:txBody>
        </p:sp>
        <p:sp>
          <p:nvSpPr>
            <p:cNvPr id="43" name="Rectangle 42">
              <a:extLst>
                <a:ext uri="{FF2B5EF4-FFF2-40B4-BE49-F238E27FC236}">
                  <a16:creationId xmlns:a16="http://schemas.microsoft.com/office/drawing/2014/main" id="{FC7F07F3-BAF3-184B-B100-DCBEB55A5614}"/>
                </a:ext>
              </a:extLst>
            </p:cNvPr>
            <p:cNvSpPr/>
            <p:nvPr/>
          </p:nvSpPr>
          <p:spPr>
            <a:xfrm>
              <a:off x="384171" y="5443834"/>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solidFill>
                  <a:schemeClr val="tx1">
                    <a:lumMod val="75000"/>
                    <a:lumOff val="25000"/>
                  </a:schemeClr>
                </a:solidFill>
              </a:endParaRPr>
            </a:p>
          </p:txBody>
        </p:sp>
      </p:grpSp>
    </p:spTree>
    <p:extLst>
      <p:ext uri="{BB962C8B-B14F-4D97-AF65-F5344CB8AC3E}">
        <p14:creationId xmlns:p14="http://schemas.microsoft.com/office/powerpoint/2010/main" val="3518083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Partners   </a:t>
            </a:r>
          </a:p>
        </p:txBody>
      </p:sp>
      <p:sp>
        <p:nvSpPr>
          <p:cNvPr id="3" name="Text Placeholder 2"/>
          <p:cNvSpPr txBox="1">
            <a:spLocks/>
          </p:cNvSpPr>
          <p:nvPr/>
        </p:nvSpPr>
        <p:spPr>
          <a:xfrm>
            <a:off x="260024" y="1688617"/>
            <a:ext cx="5678290" cy="477053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400" b="1"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Charles River Watershed Association</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The Town of Natick’s Office of Sustainability</a:t>
            </a:r>
            <a:endParaRPr lang="en-US" sz="24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24B1B5"/>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Massachusetts Audubon Society</a:t>
            </a: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dirty="0">
              <a:solidFill>
                <a:schemeClr val="tx1">
                  <a:lumMod val="75000"/>
                  <a:lumOff val="25000"/>
                </a:schemeClr>
              </a:solidFill>
              <a:latin typeface="Calibri"/>
              <a:cs typeface="Calibri"/>
            </a:endParaRPr>
          </a:p>
        </p:txBody>
      </p:sp>
      <p:pic>
        <p:nvPicPr>
          <p:cNvPr id="12" name="Picture 6">
            <a:extLst>
              <a:ext uri="{FF2B5EF4-FFF2-40B4-BE49-F238E27FC236}">
                <a16:creationId xmlns:a16="http://schemas.microsoft.com/office/drawing/2014/main" id="{73E1123B-D08B-C544-B963-94678CA469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157844" y="3456432"/>
            <a:ext cx="7023646" cy="3254334"/>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pic>
        <p:nvPicPr>
          <p:cNvPr id="13" name="Picture 5" descr="A picture containing outdoor, grass, mountain, train&#10;&#10;Description automatically generated">
            <a:extLst>
              <a:ext uri="{FF2B5EF4-FFF2-40B4-BE49-F238E27FC236}">
                <a16:creationId xmlns:a16="http://schemas.microsoft.com/office/drawing/2014/main" id="{71F187AD-7994-C147-9CAB-406F39430A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4293" y="115704"/>
            <a:ext cx="4118110" cy="3254334"/>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4" name="Picture 7">
            <a:extLst>
              <a:ext uri="{FF2B5EF4-FFF2-40B4-BE49-F238E27FC236}">
                <a16:creationId xmlns:a16="http://schemas.microsoft.com/office/drawing/2014/main" id="{ECE439D3-8935-D746-BE1B-E846C51B9C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39831" y="115704"/>
            <a:ext cx="3662680" cy="3254334"/>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17" name="TextBox 16">
            <a:extLst>
              <a:ext uri="{FF2B5EF4-FFF2-40B4-BE49-F238E27FC236}">
                <a16:creationId xmlns:a16="http://schemas.microsoft.com/office/drawing/2014/main" id="{9621332F-4A15-A345-BF36-F6530C778A55}"/>
              </a:ext>
            </a:extLst>
          </p:cNvPr>
          <p:cNvSpPr txBox="1"/>
          <p:nvPr/>
        </p:nvSpPr>
        <p:spPr>
          <a:xfrm>
            <a:off x="5307551" y="6402989"/>
            <a:ext cx="2721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a:ea typeface="+mn-lt"/>
                <a:cs typeface="+mn-lt"/>
              </a:rPr>
              <a:t>Image credit: Natick GIS</a:t>
            </a:r>
            <a:endParaRPr lang="en-US" sz="1200" b="1" dirty="0">
              <a:solidFill>
                <a:schemeClr val="bg1"/>
              </a:solidFill>
              <a:latin typeface="Century Gothic"/>
            </a:endParaRPr>
          </a:p>
        </p:txBody>
      </p:sp>
    </p:spTree>
    <p:extLst>
      <p:ext uri="{BB962C8B-B14F-4D97-AF65-F5344CB8AC3E}">
        <p14:creationId xmlns:p14="http://schemas.microsoft.com/office/powerpoint/2010/main" val="4144284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4">
            <a:extLst>
              <a:ext uri="{FF2B5EF4-FFF2-40B4-BE49-F238E27FC236}">
                <a16:creationId xmlns:a16="http://schemas.microsoft.com/office/drawing/2014/main" id="{443327F7-0D56-6448-8C73-4FDEF90149BA}"/>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a:solidFill>
                  <a:srgbClr val="24B1B5"/>
                </a:solidFill>
                <a:latin typeface="Century Gothic"/>
              </a:rPr>
              <a:t>Elevation</a:t>
            </a:r>
          </a:p>
        </p:txBody>
      </p:sp>
      <p:grpSp>
        <p:nvGrpSpPr>
          <p:cNvPr id="2" name="Group 1">
            <a:extLst>
              <a:ext uri="{FF2B5EF4-FFF2-40B4-BE49-F238E27FC236}">
                <a16:creationId xmlns:a16="http://schemas.microsoft.com/office/drawing/2014/main" id="{C57C849A-B3E0-F947-91E0-F5AA9B84861A}"/>
              </a:ext>
            </a:extLst>
          </p:cNvPr>
          <p:cNvGrpSpPr/>
          <p:nvPr/>
        </p:nvGrpSpPr>
        <p:grpSpPr>
          <a:xfrm>
            <a:off x="503519" y="1392569"/>
            <a:ext cx="4472002" cy="4625024"/>
            <a:chOff x="503519" y="1392569"/>
            <a:chExt cx="4472002" cy="4625024"/>
          </a:xfrm>
        </p:grpSpPr>
        <p:grpSp>
          <p:nvGrpSpPr>
            <p:cNvPr id="107" name="Group 106">
              <a:extLst>
                <a:ext uri="{FF2B5EF4-FFF2-40B4-BE49-F238E27FC236}">
                  <a16:creationId xmlns:a16="http://schemas.microsoft.com/office/drawing/2014/main" id="{6B61E51D-FA97-E147-8140-7101C270B81C}"/>
                </a:ext>
              </a:extLst>
            </p:cNvPr>
            <p:cNvGrpSpPr/>
            <p:nvPr/>
          </p:nvGrpSpPr>
          <p:grpSpPr>
            <a:xfrm>
              <a:off x="503519" y="1392569"/>
              <a:ext cx="1707126" cy="577110"/>
              <a:chOff x="515393" y="1080899"/>
              <a:chExt cx="1707126" cy="577110"/>
            </a:xfrm>
          </p:grpSpPr>
          <p:pic>
            <p:nvPicPr>
              <p:cNvPr id="108" name="Picture 107" descr="Map&#10;&#10;Description automatically generated">
                <a:extLst>
                  <a:ext uri="{FF2B5EF4-FFF2-40B4-BE49-F238E27FC236}">
                    <a16:creationId xmlns:a16="http://schemas.microsoft.com/office/drawing/2014/main" id="{93AEF07F-A1BE-794F-BD30-68BC8D76C3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109" name="Group 108">
                <a:extLst>
                  <a:ext uri="{FF2B5EF4-FFF2-40B4-BE49-F238E27FC236}">
                    <a16:creationId xmlns:a16="http://schemas.microsoft.com/office/drawing/2014/main" id="{3ED0AC2A-8269-8F44-A2AB-32DA586565A4}"/>
                  </a:ext>
                </a:extLst>
              </p:cNvPr>
              <p:cNvGrpSpPr/>
              <p:nvPr/>
            </p:nvGrpSpPr>
            <p:grpSpPr>
              <a:xfrm>
                <a:off x="515393" y="1080899"/>
                <a:ext cx="1434502" cy="577110"/>
                <a:chOff x="7815874" y="3000552"/>
                <a:chExt cx="3004864" cy="815311"/>
              </a:xfrm>
            </p:grpSpPr>
            <p:pic>
              <p:nvPicPr>
                <p:cNvPr id="110" name="Picture 109" descr="A close up of a flower&#10;&#10;Description automatically generated">
                  <a:extLst>
                    <a:ext uri="{FF2B5EF4-FFF2-40B4-BE49-F238E27FC236}">
                      <a16:creationId xmlns:a16="http://schemas.microsoft.com/office/drawing/2014/main" id="{4366F4E7-5621-554E-A1AC-547953024752}"/>
                    </a:ext>
                  </a:extLst>
                </p:cNvPr>
                <p:cNvPicPr>
                  <a:picLocks noChangeAspect="1"/>
                </p:cNvPicPr>
                <p:nvPr/>
              </p:nvPicPr>
              <p:blipFill rotWithShape="1">
                <a:blip r:embed="rId4"/>
                <a:srcRect l="75299" t="72964" b="20113"/>
                <a:stretch/>
              </p:blipFill>
              <p:spPr>
                <a:xfrm>
                  <a:off x="7951864" y="3341076"/>
                  <a:ext cx="2192215" cy="474787"/>
                </a:xfrm>
                <a:prstGeom prst="rect">
                  <a:avLst/>
                </a:prstGeom>
              </p:spPr>
            </p:pic>
            <p:sp>
              <p:nvSpPr>
                <p:cNvPr id="111" name="TextBox 110">
                  <a:extLst>
                    <a:ext uri="{FF2B5EF4-FFF2-40B4-BE49-F238E27FC236}">
                      <a16:creationId xmlns:a16="http://schemas.microsoft.com/office/drawing/2014/main" id="{9E0C8AA0-315A-9744-A25B-08010D709CEC}"/>
                    </a:ext>
                  </a:extLst>
                </p:cNvPr>
                <p:cNvSpPr txBox="1"/>
                <p:nvPr/>
              </p:nvSpPr>
              <p:spPr>
                <a:xfrm>
                  <a:off x="7815874" y="3019840"/>
                  <a:ext cx="272561" cy="307777"/>
                </a:xfrm>
                <a:prstGeom prst="rect">
                  <a:avLst/>
                </a:prstGeom>
                <a:noFill/>
              </p:spPr>
              <p:txBody>
                <a:bodyPr wrap="square" rtlCol="0">
                  <a:spAutoFit/>
                </a:bodyPr>
                <a:lstStyle/>
                <a:p>
                  <a:r>
                    <a:rPr lang="en-US" sz="1400">
                      <a:latin typeface="Century Gothic" panose="020B0502020202020204" pitchFamily="34" charset="0"/>
                    </a:rPr>
                    <a:t>0</a:t>
                  </a:r>
                </a:p>
              </p:txBody>
            </p:sp>
            <p:sp>
              <p:nvSpPr>
                <p:cNvPr id="112" name="TextBox 111">
                  <a:extLst>
                    <a:ext uri="{FF2B5EF4-FFF2-40B4-BE49-F238E27FC236}">
                      <a16:creationId xmlns:a16="http://schemas.microsoft.com/office/drawing/2014/main" id="{7F43CE04-FDF2-1141-86C9-4BC0C86CC8F8}"/>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113" name="TextBox 112">
                  <a:extLst>
                    <a:ext uri="{FF2B5EF4-FFF2-40B4-BE49-F238E27FC236}">
                      <a16:creationId xmlns:a16="http://schemas.microsoft.com/office/drawing/2014/main" id="{21BC824D-1158-4F45-AAB7-8EF0A2021107}"/>
                    </a:ext>
                  </a:extLst>
                </p:cNvPr>
                <p:cNvSpPr txBox="1"/>
                <p:nvPr/>
              </p:nvSpPr>
              <p:spPr>
                <a:xfrm>
                  <a:off x="8492098" y="3011984"/>
                  <a:ext cx="267494" cy="434599"/>
                </a:xfrm>
                <a:prstGeom prst="rect">
                  <a:avLst/>
                </a:prstGeom>
                <a:noFill/>
              </p:spPr>
              <p:txBody>
                <a:bodyPr wrap="square" rtlCol="0">
                  <a:spAutoFit/>
                </a:bodyPr>
                <a:lstStyle/>
                <a:p>
                  <a:r>
                    <a:rPr lang="en-US" sz="1400">
                      <a:latin typeface="Century Gothic" panose="020B0502020202020204" pitchFamily="34" charset="0"/>
                    </a:rPr>
                    <a:t>5</a:t>
                  </a:r>
                </a:p>
              </p:txBody>
            </p:sp>
            <p:sp>
              <p:nvSpPr>
                <p:cNvPr id="114" name="TextBox 113">
                  <a:extLst>
                    <a:ext uri="{FF2B5EF4-FFF2-40B4-BE49-F238E27FC236}">
                      <a16:creationId xmlns:a16="http://schemas.microsoft.com/office/drawing/2014/main" id="{3B230E41-C08C-504A-B058-F5090855CD72}"/>
                    </a:ext>
                  </a:extLst>
                </p:cNvPr>
                <p:cNvSpPr txBox="1"/>
                <p:nvPr/>
              </p:nvSpPr>
              <p:spPr>
                <a:xfrm>
                  <a:off x="9002994" y="3011104"/>
                  <a:ext cx="1276767" cy="434811"/>
                </a:xfrm>
                <a:prstGeom prst="rect">
                  <a:avLst/>
                </a:prstGeom>
                <a:noFill/>
              </p:spPr>
              <p:txBody>
                <a:bodyPr wrap="square" rtlCol="0">
                  <a:spAutoFit/>
                </a:bodyPr>
                <a:lstStyle/>
                <a:p>
                  <a:r>
                    <a:rPr lang="en-US" sz="1400">
                      <a:latin typeface="Century Gothic" panose="020B0502020202020204" pitchFamily="34" charset="0"/>
                    </a:rPr>
                    <a:t>10</a:t>
                  </a:r>
                </a:p>
              </p:txBody>
            </p:sp>
            <p:sp>
              <p:nvSpPr>
                <p:cNvPr id="115" name="TextBox 114">
                  <a:extLst>
                    <a:ext uri="{FF2B5EF4-FFF2-40B4-BE49-F238E27FC236}">
                      <a16:creationId xmlns:a16="http://schemas.microsoft.com/office/drawing/2014/main" id="{F35837CE-448B-1441-BDF8-5FE518F65EB8}"/>
                    </a:ext>
                  </a:extLst>
                </p:cNvPr>
                <p:cNvSpPr txBox="1"/>
                <p:nvPr/>
              </p:nvSpPr>
              <p:spPr>
                <a:xfrm>
                  <a:off x="9543971" y="3000552"/>
                  <a:ext cx="1276767" cy="434811"/>
                </a:xfrm>
                <a:prstGeom prst="rect">
                  <a:avLst/>
                </a:prstGeom>
                <a:noFill/>
              </p:spPr>
              <p:txBody>
                <a:bodyPr wrap="square" rtlCol="0">
                  <a:spAutoFit/>
                </a:bodyPr>
                <a:lstStyle/>
                <a:p>
                  <a:r>
                    <a:rPr lang="en-US" sz="1400">
                      <a:latin typeface="Century Gothic" panose="020B0502020202020204" pitchFamily="34" charset="0"/>
                    </a:rPr>
                    <a:t>km</a:t>
                  </a:r>
                </a:p>
              </p:txBody>
            </p:sp>
          </p:grpSp>
        </p:grpSp>
        <p:pic>
          <p:nvPicPr>
            <p:cNvPr id="79" name="Picture 78" descr="A picture containing nature, fire&#10;&#10;Description automatically generated">
              <a:extLst>
                <a:ext uri="{FF2B5EF4-FFF2-40B4-BE49-F238E27FC236}">
                  <a16:creationId xmlns:a16="http://schemas.microsoft.com/office/drawing/2014/main" id="{E1ADAAF8-175A-854D-A361-3F9520BF7E9C}"/>
                </a:ext>
              </a:extLst>
            </p:cNvPr>
            <p:cNvPicPr>
              <a:picLocks noChangeAspect="1"/>
            </p:cNvPicPr>
            <p:nvPr/>
          </p:nvPicPr>
          <p:blipFill rotWithShape="1">
            <a:blip r:embed="rId5"/>
            <a:srcRect l="4107" t="2124" r="25869" b="4896"/>
            <a:stretch/>
          </p:blipFill>
          <p:spPr>
            <a:xfrm>
              <a:off x="568440" y="1495745"/>
              <a:ext cx="4407081" cy="4521848"/>
            </a:xfrm>
            <a:prstGeom prst="rect">
              <a:avLst/>
            </a:prstGeom>
          </p:spPr>
        </p:pic>
      </p:grpSp>
      <p:grpSp>
        <p:nvGrpSpPr>
          <p:cNvPr id="52" name="Group 51">
            <a:extLst>
              <a:ext uri="{FF2B5EF4-FFF2-40B4-BE49-F238E27FC236}">
                <a16:creationId xmlns:a16="http://schemas.microsoft.com/office/drawing/2014/main" id="{AAB28A16-2418-CE4A-AB0A-ED2B596E0D15}"/>
              </a:ext>
            </a:extLst>
          </p:cNvPr>
          <p:cNvGrpSpPr/>
          <p:nvPr/>
        </p:nvGrpSpPr>
        <p:grpSpPr>
          <a:xfrm>
            <a:off x="3371099" y="4222651"/>
            <a:ext cx="2576821" cy="2373261"/>
            <a:chOff x="6776343" y="4403999"/>
            <a:chExt cx="2576821" cy="2373261"/>
          </a:xfrm>
        </p:grpSpPr>
        <p:grpSp>
          <p:nvGrpSpPr>
            <p:cNvPr id="53" name="Group 52">
              <a:extLst>
                <a:ext uri="{FF2B5EF4-FFF2-40B4-BE49-F238E27FC236}">
                  <a16:creationId xmlns:a16="http://schemas.microsoft.com/office/drawing/2014/main" id="{F360F6D0-6773-EB43-A889-58FCF27BAD54}"/>
                </a:ext>
              </a:extLst>
            </p:cNvPr>
            <p:cNvGrpSpPr/>
            <p:nvPr/>
          </p:nvGrpSpPr>
          <p:grpSpPr>
            <a:xfrm>
              <a:off x="6856183" y="4780123"/>
              <a:ext cx="2496981" cy="1997137"/>
              <a:chOff x="7047019" y="553163"/>
              <a:chExt cx="2496981" cy="1997137"/>
            </a:xfrm>
          </p:grpSpPr>
          <p:sp>
            <p:nvSpPr>
              <p:cNvPr id="69" name="Rounded Rectangle 68">
                <a:extLst>
                  <a:ext uri="{FF2B5EF4-FFF2-40B4-BE49-F238E27FC236}">
                    <a16:creationId xmlns:a16="http://schemas.microsoft.com/office/drawing/2014/main" id="{F0D3DD45-1766-B049-A4C4-74AA3469B559}"/>
                  </a:ext>
                </a:extLst>
              </p:cNvPr>
              <p:cNvSpPr/>
              <p:nvPr/>
            </p:nvSpPr>
            <p:spPr>
              <a:xfrm>
                <a:off x="7047019" y="553163"/>
                <a:ext cx="302423" cy="308113"/>
              </a:xfrm>
              <a:prstGeom prst="roundRect">
                <a:avLst/>
              </a:prstGeom>
              <a:solidFill>
                <a:srgbClr val="7099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AA09D7FA-00A9-E044-B483-8FDA542F73DB}"/>
                  </a:ext>
                </a:extLst>
              </p:cNvPr>
              <p:cNvSpPr/>
              <p:nvPr/>
            </p:nvSpPr>
            <p:spPr>
              <a:xfrm>
                <a:off x="7047019" y="903783"/>
                <a:ext cx="302423" cy="308113"/>
              </a:xfrm>
              <a:prstGeom prst="roundRect">
                <a:avLst/>
              </a:prstGeom>
              <a:solidFill>
                <a:srgbClr val="B5D8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6B4D61BF-FE52-DB4C-B633-CB5F96A733DA}"/>
                  </a:ext>
                </a:extLst>
              </p:cNvPr>
              <p:cNvSpPr/>
              <p:nvPr/>
            </p:nvSpPr>
            <p:spPr>
              <a:xfrm>
                <a:off x="7047019" y="1259849"/>
                <a:ext cx="302423" cy="308113"/>
              </a:xfrm>
              <a:prstGeom prst="roundRect">
                <a:avLst/>
              </a:prstGeom>
              <a:solidFill>
                <a:srgbClr val="EDF0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620F3E31-EC78-1B4D-8F66-A806E0A74D92}"/>
                  </a:ext>
                </a:extLst>
              </p:cNvPr>
              <p:cNvSpPr/>
              <p:nvPr/>
            </p:nvSpPr>
            <p:spPr>
              <a:xfrm>
                <a:off x="7047019" y="1615915"/>
                <a:ext cx="302423" cy="308113"/>
              </a:xfrm>
              <a:prstGeom prst="roundRect">
                <a:avLst/>
              </a:prstGeom>
              <a:solidFill>
                <a:srgbClr val="E3B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DE9EE3BD-7DAF-3942-8934-D0C23C7076D4}"/>
                  </a:ext>
                </a:extLst>
              </p:cNvPr>
              <p:cNvSpPr/>
              <p:nvPr/>
            </p:nvSpPr>
            <p:spPr>
              <a:xfrm>
                <a:off x="7047019" y="1971981"/>
                <a:ext cx="302423" cy="308113"/>
              </a:xfrm>
              <a:prstGeom prst="roundRect">
                <a:avLst/>
              </a:prstGeom>
              <a:solidFill>
                <a:srgbClr val="B07B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ED0A951-FEA7-0A40-9E06-856CD37F02A2}"/>
                  </a:ext>
                </a:extLst>
              </p:cNvPr>
              <p:cNvSpPr txBox="1"/>
              <p:nvPr/>
            </p:nvSpPr>
            <p:spPr>
              <a:xfrm>
                <a:off x="7349438" y="554340"/>
                <a:ext cx="219456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0 - 19.45</a:t>
                </a:r>
              </a:p>
            </p:txBody>
          </p:sp>
          <p:sp>
            <p:nvSpPr>
              <p:cNvPr id="75" name="TextBox 74">
                <a:extLst>
                  <a:ext uri="{FF2B5EF4-FFF2-40B4-BE49-F238E27FC236}">
                    <a16:creationId xmlns:a16="http://schemas.microsoft.com/office/drawing/2014/main" id="{757B9213-29CD-2E42-9CDC-9335C4ACCC98}"/>
                  </a:ext>
                </a:extLst>
              </p:cNvPr>
              <p:cNvSpPr txBox="1"/>
              <p:nvPr/>
            </p:nvSpPr>
            <p:spPr>
              <a:xfrm>
                <a:off x="7349440" y="903614"/>
                <a:ext cx="219456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19.45 - 47.61</a:t>
                </a:r>
              </a:p>
            </p:txBody>
          </p:sp>
          <p:sp>
            <p:nvSpPr>
              <p:cNvPr id="76" name="TextBox 75">
                <a:extLst>
                  <a:ext uri="{FF2B5EF4-FFF2-40B4-BE49-F238E27FC236}">
                    <a16:creationId xmlns:a16="http://schemas.microsoft.com/office/drawing/2014/main" id="{790BC275-F5E9-5442-93C2-4148BDC49E4A}"/>
                  </a:ext>
                </a:extLst>
              </p:cNvPr>
              <p:cNvSpPr txBox="1"/>
              <p:nvPr/>
            </p:nvSpPr>
            <p:spPr>
              <a:xfrm>
                <a:off x="7349440" y="1253729"/>
                <a:ext cx="219456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47.61 - 69.74</a:t>
                </a:r>
              </a:p>
            </p:txBody>
          </p:sp>
          <p:sp>
            <p:nvSpPr>
              <p:cNvPr id="77" name="TextBox 76">
                <a:extLst>
                  <a:ext uri="{FF2B5EF4-FFF2-40B4-BE49-F238E27FC236}">
                    <a16:creationId xmlns:a16="http://schemas.microsoft.com/office/drawing/2014/main" id="{D312B96B-3225-2146-B4A2-1EF3BA35CB6F}"/>
                  </a:ext>
                </a:extLst>
              </p:cNvPr>
              <p:cNvSpPr txBox="1"/>
              <p:nvPr/>
            </p:nvSpPr>
            <p:spPr>
              <a:xfrm>
                <a:off x="7349439" y="1616251"/>
                <a:ext cx="219456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69.74 - 98.91</a:t>
                </a:r>
              </a:p>
            </p:txBody>
          </p:sp>
          <p:sp>
            <p:nvSpPr>
              <p:cNvPr id="78" name="TextBox 77">
                <a:extLst>
                  <a:ext uri="{FF2B5EF4-FFF2-40B4-BE49-F238E27FC236}">
                    <a16:creationId xmlns:a16="http://schemas.microsoft.com/office/drawing/2014/main" id="{163F2FF2-A353-2749-B240-6B7327183236}"/>
                  </a:ext>
                </a:extLst>
              </p:cNvPr>
              <p:cNvSpPr txBox="1"/>
              <p:nvPr/>
            </p:nvSpPr>
            <p:spPr>
              <a:xfrm>
                <a:off x="7349437" y="1965525"/>
                <a:ext cx="219456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98.91 - 180.37</a:t>
                </a:r>
              </a:p>
            </p:txBody>
          </p:sp>
        </p:grpSp>
        <p:sp>
          <p:nvSpPr>
            <p:cNvPr id="54" name="Rectangle 53">
              <a:extLst>
                <a:ext uri="{FF2B5EF4-FFF2-40B4-BE49-F238E27FC236}">
                  <a16:creationId xmlns:a16="http://schemas.microsoft.com/office/drawing/2014/main" id="{BAD8A247-706A-C241-BD72-ED74AD2582A6}"/>
                </a:ext>
              </a:extLst>
            </p:cNvPr>
            <p:cNvSpPr/>
            <p:nvPr/>
          </p:nvSpPr>
          <p:spPr>
            <a:xfrm>
              <a:off x="6776343" y="4403999"/>
              <a:ext cx="1657826" cy="369332"/>
            </a:xfrm>
            <a:prstGeom prst="rect">
              <a:avLst/>
            </a:prstGeom>
          </p:spPr>
          <p:txBody>
            <a:bodyPr wrap="none">
              <a:spAutoFit/>
            </a:bodyPr>
            <a:lstStyle/>
            <a:p>
              <a:r>
                <a:rPr lang="en-US" b="1">
                  <a:solidFill>
                    <a:schemeClr val="tx1">
                      <a:lumMod val="75000"/>
                      <a:lumOff val="25000"/>
                    </a:schemeClr>
                  </a:solidFill>
                  <a:latin typeface="Century Gothic" panose="020B0502020202020204" pitchFamily="34" charset="0"/>
                </a:rPr>
                <a:t>Elevation (m)</a:t>
              </a:r>
            </a:p>
          </p:txBody>
        </p:sp>
      </p:grpSp>
      <p:sp>
        <p:nvSpPr>
          <p:cNvPr id="80" name="Rounded Rectangle 79">
            <a:extLst>
              <a:ext uri="{FF2B5EF4-FFF2-40B4-BE49-F238E27FC236}">
                <a16:creationId xmlns:a16="http://schemas.microsoft.com/office/drawing/2014/main" id="{E1D8A451-D213-824E-ACAB-7BA8B9AD5D03}"/>
              </a:ext>
            </a:extLst>
          </p:cNvPr>
          <p:cNvSpPr/>
          <p:nvPr/>
        </p:nvSpPr>
        <p:spPr>
          <a:xfrm>
            <a:off x="6723300" y="4591983"/>
            <a:ext cx="3679066" cy="521342"/>
          </a:xfrm>
          <a:prstGeom prst="roundRect">
            <a:avLst/>
          </a:prstGeom>
          <a:solidFill>
            <a:srgbClr val="709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 </a:t>
            </a:r>
            <a:r>
              <a:rPr lang="en-US" sz="2000" b="1">
                <a:latin typeface="Century Gothic" panose="020B0502020202020204" pitchFamily="34" charset="0"/>
              </a:rPr>
              <a:t>19.45 m: </a:t>
            </a:r>
            <a:r>
              <a:rPr lang="en-US" sz="2000">
                <a:latin typeface="Century Gothic" panose="020B0502020202020204" pitchFamily="34" charset="0"/>
              </a:rPr>
              <a:t>1.411</a:t>
            </a:r>
            <a:endParaRPr lang="en-US" sz="2000" b="1">
              <a:latin typeface="Century Gothic" panose="020B0502020202020204" pitchFamily="34" charset="0"/>
            </a:endParaRPr>
          </a:p>
        </p:txBody>
      </p:sp>
      <p:sp>
        <p:nvSpPr>
          <p:cNvPr id="81" name="Rounded Rectangle 80">
            <a:extLst>
              <a:ext uri="{FF2B5EF4-FFF2-40B4-BE49-F238E27FC236}">
                <a16:creationId xmlns:a16="http://schemas.microsoft.com/office/drawing/2014/main" id="{8EAAC22C-789F-E54A-ABE2-75F00B352C15}"/>
              </a:ext>
            </a:extLst>
          </p:cNvPr>
          <p:cNvSpPr/>
          <p:nvPr/>
        </p:nvSpPr>
        <p:spPr>
          <a:xfrm>
            <a:off x="6723300" y="4073899"/>
            <a:ext cx="3679066" cy="521342"/>
          </a:xfrm>
          <a:prstGeom prst="roundRect">
            <a:avLst/>
          </a:prstGeom>
          <a:solidFill>
            <a:srgbClr val="B5D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 </a:t>
            </a:r>
            <a:r>
              <a:rPr lang="en-US" sz="2000" b="1">
                <a:latin typeface="Century Gothic" panose="020B0502020202020204" pitchFamily="34" charset="0"/>
              </a:rPr>
              <a:t>47.61 m: </a:t>
            </a:r>
            <a:r>
              <a:rPr lang="en-US" sz="2000">
                <a:latin typeface="Century Gothic" panose="020B0502020202020204" pitchFamily="34" charset="0"/>
              </a:rPr>
              <a:t>1.813</a:t>
            </a:r>
            <a:endParaRPr lang="en-US" sz="2000" b="1">
              <a:latin typeface="Century Gothic" panose="020B0502020202020204" pitchFamily="34" charset="0"/>
            </a:endParaRPr>
          </a:p>
        </p:txBody>
      </p:sp>
      <p:sp>
        <p:nvSpPr>
          <p:cNvPr id="82" name="Rounded Rectangle 81">
            <a:extLst>
              <a:ext uri="{FF2B5EF4-FFF2-40B4-BE49-F238E27FC236}">
                <a16:creationId xmlns:a16="http://schemas.microsoft.com/office/drawing/2014/main" id="{E83B8B31-F624-A242-B77A-368C9B0FF898}"/>
              </a:ext>
            </a:extLst>
          </p:cNvPr>
          <p:cNvSpPr/>
          <p:nvPr/>
        </p:nvSpPr>
        <p:spPr>
          <a:xfrm>
            <a:off x="6723300" y="3555815"/>
            <a:ext cx="3679066" cy="521342"/>
          </a:xfrm>
          <a:prstGeom prst="roundRect">
            <a:avLst/>
          </a:prstGeom>
          <a:solidFill>
            <a:srgbClr val="D3D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 </a:t>
            </a:r>
            <a:r>
              <a:rPr lang="en-US" sz="2000" b="1">
                <a:latin typeface="Century Gothic" panose="020B0502020202020204" pitchFamily="34" charset="0"/>
              </a:rPr>
              <a:t>69.74 m: </a:t>
            </a:r>
            <a:r>
              <a:rPr lang="en-US" sz="2000">
                <a:latin typeface="Century Gothic" panose="020B0502020202020204" pitchFamily="34" charset="0"/>
              </a:rPr>
              <a:t>0.761</a:t>
            </a:r>
            <a:endParaRPr lang="en-US" sz="2000" b="1">
              <a:latin typeface="Century Gothic" panose="020B0502020202020204" pitchFamily="34" charset="0"/>
            </a:endParaRPr>
          </a:p>
        </p:txBody>
      </p:sp>
      <p:sp>
        <p:nvSpPr>
          <p:cNvPr id="83" name="Rounded Rectangle 82">
            <a:extLst>
              <a:ext uri="{FF2B5EF4-FFF2-40B4-BE49-F238E27FC236}">
                <a16:creationId xmlns:a16="http://schemas.microsoft.com/office/drawing/2014/main" id="{2709BCC0-6D2D-9C4B-9750-27ADB755DDE3}"/>
              </a:ext>
            </a:extLst>
          </p:cNvPr>
          <p:cNvSpPr/>
          <p:nvPr/>
        </p:nvSpPr>
        <p:spPr>
          <a:xfrm>
            <a:off x="6723300" y="3032844"/>
            <a:ext cx="3679066" cy="521342"/>
          </a:xfrm>
          <a:prstGeom prst="roundRect">
            <a:avLst/>
          </a:prstGeom>
          <a:solidFill>
            <a:srgbClr val="E3B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 </a:t>
            </a:r>
            <a:r>
              <a:rPr lang="en-US" sz="2000" b="1">
                <a:latin typeface="Century Gothic" panose="020B0502020202020204" pitchFamily="34" charset="0"/>
              </a:rPr>
              <a:t>98.91 m: </a:t>
            </a:r>
            <a:r>
              <a:rPr lang="en-US" sz="2000">
                <a:latin typeface="Century Gothic" panose="020B0502020202020204" pitchFamily="34" charset="0"/>
              </a:rPr>
              <a:t>0.446</a:t>
            </a:r>
            <a:endParaRPr lang="en-US" sz="2000" b="1">
              <a:latin typeface="Century Gothic" panose="020B0502020202020204" pitchFamily="34" charset="0"/>
            </a:endParaRPr>
          </a:p>
        </p:txBody>
      </p:sp>
      <p:sp>
        <p:nvSpPr>
          <p:cNvPr id="84" name="Rounded Rectangle 83">
            <a:extLst>
              <a:ext uri="{FF2B5EF4-FFF2-40B4-BE49-F238E27FC236}">
                <a16:creationId xmlns:a16="http://schemas.microsoft.com/office/drawing/2014/main" id="{51E8A183-47C6-D24A-9AEB-86728D26F011}"/>
              </a:ext>
            </a:extLst>
          </p:cNvPr>
          <p:cNvSpPr/>
          <p:nvPr/>
        </p:nvSpPr>
        <p:spPr>
          <a:xfrm>
            <a:off x="6723300" y="2512317"/>
            <a:ext cx="3679066" cy="521342"/>
          </a:xfrm>
          <a:prstGeom prst="roundRect">
            <a:avLst/>
          </a:prstGeom>
          <a:solidFill>
            <a:srgbClr val="B07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 </a:t>
            </a:r>
            <a:r>
              <a:rPr lang="en-US" sz="2000" b="1">
                <a:latin typeface="Century Gothic" panose="020B0502020202020204" pitchFamily="34" charset="0"/>
              </a:rPr>
              <a:t>180.37 m: </a:t>
            </a:r>
            <a:r>
              <a:rPr lang="en-US" sz="2000">
                <a:latin typeface="Century Gothic" panose="020B0502020202020204" pitchFamily="34" charset="0"/>
              </a:rPr>
              <a:t>0.085</a:t>
            </a:r>
            <a:endParaRPr lang="en-US" sz="2000" b="1">
              <a:latin typeface="Century Gothic" panose="020B0502020202020204" pitchFamily="34" charset="0"/>
            </a:endParaRPr>
          </a:p>
        </p:txBody>
      </p:sp>
      <p:grpSp>
        <p:nvGrpSpPr>
          <p:cNvPr id="33" name="Group 32">
            <a:extLst>
              <a:ext uri="{FF2B5EF4-FFF2-40B4-BE49-F238E27FC236}">
                <a16:creationId xmlns:a16="http://schemas.microsoft.com/office/drawing/2014/main" id="{A14FCCBD-253F-1343-9D4C-92D864D33071}"/>
              </a:ext>
            </a:extLst>
          </p:cNvPr>
          <p:cNvGrpSpPr/>
          <p:nvPr/>
        </p:nvGrpSpPr>
        <p:grpSpPr>
          <a:xfrm>
            <a:off x="10402366" y="2137249"/>
            <a:ext cx="1000595" cy="3349480"/>
            <a:chOff x="384171" y="2218138"/>
            <a:chExt cx="1000595" cy="3349480"/>
          </a:xfrm>
        </p:grpSpPr>
        <p:sp>
          <p:nvSpPr>
            <p:cNvPr id="34" name="Down Arrow 33">
              <a:extLst>
                <a:ext uri="{FF2B5EF4-FFF2-40B4-BE49-F238E27FC236}">
                  <a16:creationId xmlns:a16="http://schemas.microsoft.com/office/drawing/2014/main" id="{50DD4D08-694E-B840-8672-F8B0496BB701}"/>
                </a:ext>
              </a:extLst>
            </p:cNvPr>
            <p:cNvSpPr/>
            <p:nvPr/>
          </p:nvSpPr>
          <p:spPr>
            <a:xfrm>
              <a:off x="708623" y="2593205"/>
              <a:ext cx="351692" cy="2601009"/>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F134FD9-F3FD-EB43-B08F-B529514D1F9E}"/>
                </a:ext>
              </a:extLst>
            </p:cNvPr>
            <p:cNvSpPr/>
            <p:nvPr/>
          </p:nvSpPr>
          <p:spPr>
            <a:xfrm>
              <a:off x="409494" y="2218138"/>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solidFill>
                  <a:schemeClr val="tx1">
                    <a:lumMod val="75000"/>
                    <a:lumOff val="25000"/>
                  </a:schemeClr>
                </a:solidFill>
              </a:endParaRPr>
            </a:p>
          </p:txBody>
        </p:sp>
        <p:sp>
          <p:nvSpPr>
            <p:cNvPr id="36" name="Rectangle 35">
              <a:extLst>
                <a:ext uri="{FF2B5EF4-FFF2-40B4-BE49-F238E27FC236}">
                  <a16:creationId xmlns:a16="http://schemas.microsoft.com/office/drawing/2014/main" id="{2ACE7E38-1CE9-7842-A4A1-C993C4F0174D}"/>
                </a:ext>
              </a:extLst>
            </p:cNvPr>
            <p:cNvSpPr/>
            <p:nvPr/>
          </p:nvSpPr>
          <p:spPr>
            <a:xfrm>
              <a:off x="384171" y="5198286"/>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solidFill>
                  <a:schemeClr val="tx1">
                    <a:lumMod val="75000"/>
                    <a:lumOff val="25000"/>
                  </a:schemeClr>
                </a:solidFill>
              </a:endParaRPr>
            </a:p>
          </p:txBody>
        </p:sp>
      </p:grpSp>
    </p:spTree>
    <p:extLst>
      <p:ext uri="{BB962C8B-B14F-4D97-AF65-F5344CB8AC3E}">
        <p14:creationId xmlns:p14="http://schemas.microsoft.com/office/powerpoint/2010/main" val="1733069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4">
            <a:extLst>
              <a:ext uri="{FF2B5EF4-FFF2-40B4-BE49-F238E27FC236}">
                <a16:creationId xmlns:a16="http://schemas.microsoft.com/office/drawing/2014/main" id="{3B8E38B1-748B-0F42-B118-B07E4254CAAE}"/>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smtClean="0">
                <a:solidFill>
                  <a:srgbClr val="24B1B5"/>
                </a:solidFill>
                <a:latin typeface="Century Gothic"/>
              </a:rPr>
              <a:t>Slope</a:t>
            </a:r>
            <a:endParaRPr lang="en-US" sz="3600" dirty="0">
              <a:solidFill>
                <a:srgbClr val="24B1B5"/>
              </a:solidFill>
              <a:latin typeface="Century Gothic"/>
            </a:endParaRPr>
          </a:p>
        </p:txBody>
      </p:sp>
      <p:grpSp>
        <p:nvGrpSpPr>
          <p:cNvPr id="2" name="Group 1">
            <a:extLst>
              <a:ext uri="{FF2B5EF4-FFF2-40B4-BE49-F238E27FC236}">
                <a16:creationId xmlns:a16="http://schemas.microsoft.com/office/drawing/2014/main" id="{D4EFF963-DF43-6C47-9FC1-B2AF7563861B}"/>
              </a:ext>
            </a:extLst>
          </p:cNvPr>
          <p:cNvGrpSpPr/>
          <p:nvPr/>
        </p:nvGrpSpPr>
        <p:grpSpPr>
          <a:xfrm>
            <a:off x="503523" y="1365876"/>
            <a:ext cx="4544588" cy="4621474"/>
            <a:chOff x="503523" y="1365876"/>
            <a:chExt cx="4544588" cy="4621474"/>
          </a:xfrm>
        </p:grpSpPr>
        <p:pic>
          <p:nvPicPr>
            <p:cNvPr id="116" name="Picture 115" descr="A picture containing map&#10;&#10;Description automatically generated">
              <a:extLst>
                <a:ext uri="{FF2B5EF4-FFF2-40B4-BE49-F238E27FC236}">
                  <a16:creationId xmlns:a16="http://schemas.microsoft.com/office/drawing/2014/main" id="{22AB27C7-9927-4344-AFF3-3BA3F38A309E}"/>
                </a:ext>
              </a:extLst>
            </p:cNvPr>
            <p:cNvPicPr>
              <a:picLocks noChangeAspect="1"/>
            </p:cNvPicPr>
            <p:nvPr/>
          </p:nvPicPr>
          <p:blipFill rotWithShape="1">
            <a:blip r:embed="rId3"/>
            <a:srcRect l="4409" t="2209" r="26099" b="4982"/>
            <a:stretch/>
          </p:blipFill>
          <p:spPr>
            <a:xfrm>
              <a:off x="682486" y="1482106"/>
              <a:ext cx="4365625" cy="4505244"/>
            </a:xfrm>
            <a:prstGeom prst="rect">
              <a:avLst/>
            </a:prstGeom>
          </p:spPr>
        </p:pic>
        <p:grpSp>
          <p:nvGrpSpPr>
            <p:cNvPr id="117" name="Group 116">
              <a:extLst>
                <a:ext uri="{FF2B5EF4-FFF2-40B4-BE49-F238E27FC236}">
                  <a16:creationId xmlns:a16="http://schemas.microsoft.com/office/drawing/2014/main" id="{D639A8C5-2490-134A-A616-38A9FDE6BFF0}"/>
                </a:ext>
              </a:extLst>
            </p:cNvPr>
            <p:cNvGrpSpPr/>
            <p:nvPr/>
          </p:nvGrpSpPr>
          <p:grpSpPr>
            <a:xfrm>
              <a:off x="503523" y="1365876"/>
              <a:ext cx="1707122" cy="577110"/>
              <a:chOff x="515397" y="1080897"/>
              <a:chExt cx="1707122" cy="577110"/>
            </a:xfrm>
          </p:grpSpPr>
          <p:pic>
            <p:nvPicPr>
              <p:cNvPr id="118" name="Picture 117" descr="Map&#10;&#10;Description automatically generated">
                <a:extLst>
                  <a:ext uri="{FF2B5EF4-FFF2-40B4-BE49-F238E27FC236}">
                    <a16:creationId xmlns:a16="http://schemas.microsoft.com/office/drawing/2014/main" id="{2F358185-F6A9-6045-A22C-AEE7894554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119" name="Group 118">
                <a:extLst>
                  <a:ext uri="{FF2B5EF4-FFF2-40B4-BE49-F238E27FC236}">
                    <a16:creationId xmlns:a16="http://schemas.microsoft.com/office/drawing/2014/main" id="{EBFE420A-BA2F-D34E-A343-129984377190}"/>
                  </a:ext>
                </a:extLst>
              </p:cNvPr>
              <p:cNvGrpSpPr/>
              <p:nvPr/>
            </p:nvGrpSpPr>
            <p:grpSpPr>
              <a:xfrm>
                <a:off x="515397" y="1080897"/>
                <a:ext cx="1434504" cy="577110"/>
                <a:chOff x="7815874" y="3000552"/>
                <a:chExt cx="3004864" cy="815311"/>
              </a:xfrm>
            </p:grpSpPr>
            <p:pic>
              <p:nvPicPr>
                <p:cNvPr id="120" name="Picture 119" descr="A close up of a flower&#10;&#10;Description automatically generated">
                  <a:extLst>
                    <a:ext uri="{FF2B5EF4-FFF2-40B4-BE49-F238E27FC236}">
                      <a16:creationId xmlns:a16="http://schemas.microsoft.com/office/drawing/2014/main" id="{9F5E54F4-744C-6542-9480-F9FEAD9D9531}"/>
                    </a:ext>
                  </a:extLst>
                </p:cNvPr>
                <p:cNvPicPr>
                  <a:picLocks noChangeAspect="1"/>
                </p:cNvPicPr>
                <p:nvPr/>
              </p:nvPicPr>
              <p:blipFill rotWithShape="1">
                <a:blip r:embed="rId5"/>
                <a:srcRect l="75299" t="72964" b="20113"/>
                <a:stretch/>
              </p:blipFill>
              <p:spPr>
                <a:xfrm>
                  <a:off x="7951864" y="3341076"/>
                  <a:ext cx="2192215" cy="474787"/>
                </a:xfrm>
                <a:prstGeom prst="rect">
                  <a:avLst/>
                </a:prstGeom>
              </p:spPr>
            </p:pic>
            <p:sp>
              <p:nvSpPr>
                <p:cNvPr id="121" name="TextBox 120">
                  <a:extLst>
                    <a:ext uri="{FF2B5EF4-FFF2-40B4-BE49-F238E27FC236}">
                      <a16:creationId xmlns:a16="http://schemas.microsoft.com/office/drawing/2014/main" id="{0199FF68-2985-7C4E-A2AC-96A9C609D51B}"/>
                    </a:ext>
                  </a:extLst>
                </p:cNvPr>
                <p:cNvSpPr txBox="1"/>
                <p:nvPr/>
              </p:nvSpPr>
              <p:spPr>
                <a:xfrm>
                  <a:off x="7815874" y="3019840"/>
                  <a:ext cx="272561" cy="43481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122" name="TextBox 121">
                  <a:extLst>
                    <a:ext uri="{FF2B5EF4-FFF2-40B4-BE49-F238E27FC236}">
                      <a16:creationId xmlns:a16="http://schemas.microsoft.com/office/drawing/2014/main" id="{D056DCA5-7E66-784D-80F2-616E26580278}"/>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123" name="TextBox 122">
                  <a:extLst>
                    <a:ext uri="{FF2B5EF4-FFF2-40B4-BE49-F238E27FC236}">
                      <a16:creationId xmlns:a16="http://schemas.microsoft.com/office/drawing/2014/main" id="{ED1C0672-5903-8644-A2F4-75EFB2D622CA}"/>
                    </a:ext>
                  </a:extLst>
                </p:cNvPr>
                <p:cNvSpPr txBox="1"/>
                <p:nvPr/>
              </p:nvSpPr>
              <p:spPr>
                <a:xfrm>
                  <a:off x="8492098" y="3011984"/>
                  <a:ext cx="267494" cy="43459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124" name="TextBox 123">
                  <a:extLst>
                    <a:ext uri="{FF2B5EF4-FFF2-40B4-BE49-F238E27FC236}">
                      <a16:creationId xmlns:a16="http://schemas.microsoft.com/office/drawing/2014/main" id="{1D992C7F-481E-274A-88AC-9CD3D725E1D5}"/>
                    </a:ext>
                  </a:extLst>
                </p:cNvPr>
                <p:cNvSpPr txBox="1"/>
                <p:nvPr/>
              </p:nvSpPr>
              <p:spPr>
                <a:xfrm>
                  <a:off x="9002994" y="3011104"/>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125" name="TextBox 124">
                  <a:extLst>
                    <a:ext uri="{FF2B5EF4-FFF2-40B4-BE49-F238E27FC236}">
                      <a16:creationId xmlns:a16="http://schemas.microsoft.com/office/drawing/2014/main" id="{F7C12FF4-D22C-9940-BFB3-8401759EFFBD}"/>
                    </a:ext>
                  </a:extLst>
                </p:cNvPr>
                <p:cNvSpPr txBox="1"/>
                <p:nvPr/>
              </p:nvSpPr>
              <p:spPr>
                <a:xfrm>
                  <a:off x="9543971" y="3000552"/>
                  <a:ext cx="1276767" cy="434811"/>
                </a:xfrm>
                <a:prstGeom prst="rect">
                  <a:avLst/>
                </a:prstGeom>
                <a:noFill/>
              </p:spPr>
              <p:txBody>
                <a:bodyPr wrap="square" rtlCol="0">
                  <a:spAutoFit/>
                </a:bodyPr>
                <a:lstStyle/>
                <a:p>
                  <a:r>
                    <a:rPr lang="en-US" sz="1400">
                      <a:latin typeface="Century Gothic" panose="020B0502020202020204" pitchFamily="34" charset="0"/>
                    </a:rPr>
                    <a:t>km</a:t>
                  </a:r>
                </a:p>
              </p:txBody>
            </p:sp>
          </p:grpSp>
        </p:grpSp>
      </p:grpSp>
      <p:grpSp>
        <p:nvGrpSpPr>
          <p:cNvPr id="91" name="Group 90">
            <a:extLst>
              <a:ext uri="{FF2B5EF4-FFF2-40B4-BE49-F238E27FC236}">
                <a16:creationId xmlns:a16="http://schemas.microsoft.com/office/drawing/2014/main" id="{350DF708-DF85-F846-AECF-B5900669B067}"/>
              </a:ext>
            </a:extLst>
          </p:cNvPr>
          <p:cNvGrpSpPr/>
          <p:nvPr/>
        </p:nvGrpSpPr>
        <p:grpSpPr>
          <a:xfrm>
            <a:off x="3367702" y="4160625"/>
            <a:ext cx="2734390" cy="2366807"/>
            <a:chOff x="3993502" y="4136680"/>
            <a:chExt cx="2734390" cy="2366807"/>
          </a:xfrm>
        </p:grpSpPr>
        <p:grpSp>
          <p:nvGrpSpPr>
            <p:cNvPr id="92" name="Group 91">
              <a:extLst>
                <a:ext uri="{FF2B5EF4-FFF2-40B4-BE49-F238E27FC236}">
                  <a16:creationId xmlns:a16="http://schemas.microsoft.com/office/drawing/2014/main" id="{81B55231-CD4D-6F4E-9C35-5311ADBF7212}"/>
                </a:ext>
              </a:extLst>
            </p:cNvPr>
            <p:cNvGrpSpPr/>
            <p:nvPr/>
          </p:nvGrpSpPr>
          <p:grpSpPr>
            <a:xfrm>
              <a:off x="4077476" y="4506350"/>
              <a:ext cx="1856902" cy="1997137"/>
              <a:chOff x="7047019" y="553163"/>
              <a:chExt cx="1856902" cy="1997137"/>
            </a:xfrm>
          </p:grpSpPr>
          <p:sp>
            <p:nvSpPr>
              <p:cNvPr id="94" name="Rounded Rectangle 93">
                <a:extLst>
                  <a:ext uri="{FF2B5EF4-FFF2-40B4-BE49-F238E27FC236}">
                    <a16:creationId xmlns:a16="http://schemas.microsoft.com/office/drawing/2014/main" id="{CE46B3B5-9FEB-3D4F-8701-0D30C745F422}"/>
                  </a:ext>
                </a:extLst>
              </p:cNvPr>
              <p:cNvSpPr/>
              <p:nvPr/>
            </p:nvSpPr>
            <p:spPr>
              <a:xfrm>
                <a:off x="7047019" y="553163"/>
                <a:ext cx="302423" cy="308113"/>
              </a:xfrm>
              <a:prstGeom prst="roundRect">
                <a:avLst/>
              </a:prstGeom>
              <a:solidFill>
                <a:srgbClr val="8400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D0A63E47-F821-B246-AB90-69B12F0F68FD}"/>
                  </a:ext>
                </a:extLst>
              </p:cNvPr>
              <p:cNvSpPr/>
              <p:nvPr/>
            </p:nvSpPr>
            <p:spPr>
              <a:xfrm>
                <a:off x="7047019" y="903783"/>
                <a:ext cx="302423" cy="308113"/>
              </a:xfrm>
              <a:prstGeom prst="roundRect">
                <a:avLst/>
              </a:prstGeom>
              <a:solidFill>
                <a:srgbClr val="8ECEF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a:extLst>
                  <a:ext uri="{FF2B5EF4-FFF2-40B4-BE49-F238E27FC236}">
                    <a16:creationId xmlns:a16="http://schemas.microsoft.com/office/drawing/2014/main" id="{79573077-2DD5-FC44-89B7-530210288DC3}"/>
                  </a:ext>
                </a:extLst>
              </p:cNvPr>
              <p:cNvSpPr/>
              <p:nvPr/>
            </p:nvSpPr>
            <p:spPr>
              <a:xfrm>
                <a:off x="7047019" y="1259849"/>
                <a:ext cx="302423" cy="308113"/>
              </a:xfrm>
              <a:prstGeom prst="roundRect">
                <a:avLst/>
              </a:prstGeom>
              <a:solidFill>
                <a:srgbClr val="4B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a:extLst>
                  <a:ext uri="{FF2B5EF4-FFF2-40B4-BE49-F238E27FC236}">
                    <a16:creationId xmlns:a16="http://schemas.microsoft.com/office/drawing/2014/main" id="{19336803-ABDA-D344-89FC-4E5990741160}"/>
                  </a:ext>
                </a:extLst>
              </p:cNvPr>
              <p:cNvSpPr/>
              <p:nvPr/>
            </p:nvSpPr>
            <p:spPr>
              <a:xfrm>
                <a:off x="7047019" y="1615915"/>
                <a:ext cx="302423" cy="308113"/>
              </a:xfrm>
              <a:prstGeom prst="roundRect">
                <a:avLst/>
              </a:prstGeom>
              <a:solidFill>
                <a:srgbClr val="FE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69185E87-5641-A845-A3BE-29051840F3BB}"/>
                  </a:ext>
                </a:extLst>
              </p:cNvPr>
              <p:cNvSpPr txBox="1"/>
              <p:nvPr/>
            </p:nvSpPr>
            <p:spPr>
              <a:xfrm>
                <a:off x="7349441" y="553330"/>
                <a:ext cx="155448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0 - 0.86 </a:t>
                </a:r>
              </a:p>
            </p:txBody>
          </p:sp>
          <p:sp>
            <p:nvSpPr>
              <p:cNvPr id="100" name="TextBox 99">
                <a:extLst>
                  <a:ext uri="{FF2B5EF4-FFF2-40B4-BE49-F238E27FC236}">
                    <a16:creationId xmlns:a16="http://schemas.microsoft.com/office/drawing/2014/main" id="{7DEB5302-DB47-C140-8FEC-F34814694C0B}"/>
                  </a:ext>
                </a:extLst>
              </p:cNvPr>
              <p:cNvSpPr txBox="1"/>
              <p:nvPr/>
            </p:nvSpPr>
            <p:spPr>
              <a:xfrm>
                <a:off x="7349441" y="903614"/>
                <a:ext cx="155448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0.86 - 2.00 </a:t>
                </a:r>
              </a:p>
            </p:txBody>
          </p:sp>
          <p:sp>
            <p:nvSpPr>
              <p:cNvPr id="101" name="TextBox 100">
                <a:extLst>
                  <a:ext uri="{FF2B5EF4-FFF2-40B4-BE49-F238E27FC236}">
                    <a16:creationId xmlns:a16="http://schemas.microsoft.com/office/drawing/2014/main" id="{65AA9441-1A01-DF46-9764-7E4D6C83D80C}"/>
                  </a:ext>
                </a:extLst>
              </p:cNvPr>
              <p:cNvSpPr txBox="1"/>
              <p:nvPr/>
            </p:nvSpPr>
            <p:spPr>
              <a:xfrm>
                <a:off x="7349438" y="1263088"/>
                <a:ext cx="155448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2.00 - 3.71 </a:t>
                </a:r>
              </a:p>
            </p:txBody>
          </p:sp>
          <p:sp>
            <p:nvSpPr>
              <p:cNvPr id="102" name="TextBox 101">
                <a:extLst>
                  <a:ext uri="{FF2B5EF4-FFF2-40B4-BE49-F238E27FC236}">
                    <a16:creationId xmlns:a16="http://schemas.microsoft.com/office/drawing/2014/main" id="{9F0568FE-9AAF-AF45-BE5E-A7905A8277BC}"/>
                  </a:ext>
                </a:extLst>
              </p:cNvPr>
              <p:cNvSpPr txBox="1"/>
              <p:nvPr/>
            </p:nvSpPr>
            <p:spPr>
              <a:xfrm>
                <a:off x="7349439" y="1616251"/>
                <a:ext cx="155448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3.71 -  6.85 </a:t>
                </a:r>
              </a:p>
            </p:txBody>
          </p:sp>
          <p:sp>
            <p:nvSpPr>
              <p:cNvPr id="103" name="TextBox 102">
                <a:extLst>
                  <a:ext uri="{FF2B5EF4-FFF2-40B4-BE49-F238E27FC236}">
                    <a16:creationId xmlns:a16="http://schemas.microsoft.com/office/drawing/2014/main" id="{CF1CD0DC-6300-674D-B512-6A5A58FE2AE6}"/>
                  </a:ext>
                </a:extLst>
              </p:cNvPr>
              <p:cNvSpPr txBox="1"/>
              <p:nvPr/>
            </p:nvSpPr>
            <p:spPr>
              <a:xfrm>
                <a:off x="7349438" y="1965525"/>
                <a:ext cx="155448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6.85 - 72.81 </a:t>
                </a:r>
              </a:p>
            </p:txBody>
          </p:sp>
          <p:sp>
            <p:nvSpPr>
              <p:cNvPr id="98" name="Rounded Rectangle 97">
                <a:extLst>
                  <a:ext uri="{FF2B5EF4-FFF2-40B4-BE49-F238E27FC236}">
                    <a16:creationId xmlns:a16="http://schemas.microsoft.com/office/drawing/2014/main" id="{A2FDC24C-8637-3545-98ED-72EB261FD413}"/>
                  </a:ext>
                </a:extLst>
              </p:cNvPr>
              <p:cNvSpPr/>
              <p:nvPr/>
            </p:nvSpPr>
            <p:spPr>
              <a:xfrm>
                <a:off x="7047019" y="1971981"/>
                <a:ext cx="302423" cy="308113"/>
              </a:xfrm>
              <a:prstGeom prst="roundRect">
                <a:avLst/>
              </a:prstGeom>
              <a:solidFill>
                <a:srgbClr val="E70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67ACA055-029B-D846-A494-DB5C67D38308}"/>
                </a:ext>
              </a:extLst>
            </p:cNvPr>
            <p:cNvSpPr txBox="1"/>
            <p:nvPr/>
          </p:nvSpPr>
          <p:spPr>
            <a:xfrm>
              <a:off x="3993502" y="4136680"/>
              <a:ext cx="2734390" cy="369332"/>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Slope (</a:t>
              </a:r>
              <a:r>
                <a:rPr lang="en-US" b="1">
                  <a:solidFill>
                    <a:schemeClr val="tx1">
                      <a:lumMod val="75000"/>
                      <a:lumOff val="25000"/>
                    </a:schemeClr>
                  </a:solidFill>
                </a:rPr>
                <a:t>°</a:t>
              </a:r>
              <a:r>
                <a:rPr lang="en-US" b="1">
                  <a:solidFill>
                    <a:schemeClr val="tx1">
                      <a:lumMod val="75000"/>
                      <a:lumOff val="25000"/>
                    </a:schemeClr>
                  </a:solidFill>
                  <a:latin typeface="Century Gothic" panose="020B0502020202020204" pitchFamily="34" charset="0"/>
                </a:rPr>
                <a:t>)</a:t>
              </a:r>
            </a:p>
          </p:txBody>
        </p:sp>
      </p:grpSp>
      <p:sp>
        <p:nvSpPr>
          <p:cNvPr id="49" name="Rounded Rectangle 48">
            <a:extLst>
              <a:ext uri="{FF2B5EF4-FFF2-40B4-BE49-F238E27FC236}">
                <a16:creationId xmlns:a16="http://schemas.microsoft.com/office/drawing/2014/main" id="{181715FE-988F-E04A-8376-295FAFED5A33}"/>
              </a:ext>
            </a:extLst>
          </p:cNvPr>
          <p:cNvSpPr/>
          <p:nvPr/>
        </p:nvSpPr>
        <p:spPr>
          <a:xfrm>
            <a:off x="7561259" y="4663002"/>
            <a:ext cx="2452097" cy="521343"/>
          </a:xfrm>
          <a:prstGeom prst="roundRect">
            <a:avLst/>
          </a:prstGeom>
          <a:solidFill>
            <a:srgbClr val="84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0.86</a:t>
            </a:r>
            <a:r>
              <a:rPr lang="en-US" sz="2000" b="1"/>
              <a:t>°</a:t>
            </a:r>
            <a:r>
              <a:rPr lang="en-US" sz="2000" b="1">
                <a:latin typeface="Century Gothic" panose="020B0502020202020204" pitchFamily="34" charset="0"/>
              </a:rPr>
              <a:t>: </a:t>
            </a:r>
            <a:r>
              <a:rPr lang="en-US" sz="2000">
                <a:latin typeface="Century Gothic" panose="020B0502020202020204" pitchFamily="34" charset="0"/>
              </a:rPr>
              <a:t>2.772</a:t>
            </a:r>
          </a:p>
        </p:txBody>
      </p:sp>
      <p:sp>
        <p:nvSpPr>
          <p:cNvPr id="50" name="Rounded Rectangle 49">
            <a:extLst>
              <a:ext uri="{FF2B5EF4-FFF2-40B4-BE49-F238E27FC236}">
                <a16:creationId xmlns:a16="http://schemas.microsoft.com/office/drawing/2014/main" id="{3B41DF26-D871-4444-9AD4-26A0E6A61AF9}"/>
              </a:ext>
            </a:extLst>
          </p:cNvPr>
          <p:cNvSpPr/>
          <p:nvPr/>
        </p:nvSpPr>
        <p:spPr>
          <a:xfrm>
            <a:off x="7561259" y="4141659"/>
            <a:ext cx="2452097" cy="521343"/>
          </a:xfrm>
          <a:prstGeom prst="roundRect">
            <a:avLst/>
          </a:prstGeom>
          <a:solidFill>
            <a:srgbClr val="8EC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2.00</a:t>
            </a:r>
            <a:r>
              <a:rPr lang="en-US" sz="2000" b="1"/>
              <a:t>°</a:t>
            </a:r>
            <a:r>
              <a:rPr lang="en-US" sz="2000" b="1">
                <a:latin typeface="Century Gothic" panose="020B0502020202020204" pitchFamily="34" charset="0"/>
              </a:rPr>
              <a:t>: </a:t>
            </a:r>
            <a:r>
              <a:rPr lang="en-US" sz="2000">
                <a:latin typeface="Century Gothic" panose="020B0502020202020204" pitchFamily="34" charset="0"/>
              </a:rPr>
              <a:t>0.990</a:t>
            </a:r>
          </a:p>
        </p:txBody>
      </p:sp>
      <p:sp>
        <p:nvSpPr>
          <p:cNvPr id="51" name="Rounded Rectangle 50">
            <a:extLst>
              <a:ext uri="{FF2B5EF4-FFF2-40B4-BE49-F238E27FC236}">
                <a16:creationId xmlns:a16="http://schemas.microsoft.com/office/drawing/2014/main" id="{24A570D9-3F5A-DE4C-B30A-FE030B749D30}"/>
              </a:ext>
            </a:extLst>
          </p:cNvPr>
          <p:cNvSpPr/>
          <p:nvPr/>
        </p:nvSpPr>
        <p:spPr>
          <a:xfrm>
            <a:off x="7561259" y="3622613"/>
            <a:ext cx="2452097" cy="521343"/>
          </a:xfrm>
          <a:prstGeom prst="roundRect">
            <a:avLst/>
          </a:prstGeom>
          <a:solidFill>
            <a:srgbClr val="43D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3.71</a:t>
            </a:r>
            <a:r>
              <a:rPr lang="en-US" sz="2000" b="1"/>
              <a:t>°</a:t>
            </a:r>
            <a:r>
              <a:rPr lang="en-US" sz="2000" b="1">
                <a:latin typeface="Century Gothic" panose="020B0502020202020204" pitchFamily="34" charset="0"/>
              </a:rPr>
              <a:t>: </a:t>
            </a:r>
            <a:r>
              <a:rPr lang="en-US" sz="2000">
                <a:latin typeface="Century Gothic" panose="020B0502020202020204" pitchFamily="34" charset="0"/>
              </a:rPr>
              <a:t>0.475</a:t>
            </a:r>
          </a:p>
        </p:txBody>
      </p:sp>
      <p:sp>
        <p:nvSpPr>
          <p:cNvPr id="52" name="Rounded Rectangle 51">
            <a:extLst>
              <a:ext uri="{FF2B5EF4-FFF2-40B4-BE49-F238E27FC236}">
                <a16:creationId xmlns:a16="http://schemas.microsoft.com/office/drawing/2014/main" id="{6BDC87EB-3A16-D240-B9C6-078CD9261F16}"/>
              </a:ext>
            </a:extLst>
          </p:cNvPr>
          <p:cNvSpPr/>
          <p:nvPr/>
        </p:nvSpPr>
        <p:spPr>
          <a:xfrm>
            <a:off x="7561259" y="2597816"/>
            <a:ext cx="2452097" cy="521343"/>
          </a:xfrm>
          <a:prstGeom prst="roundRect">
            <a:avLst/>
          </a:prstGeom>
          <a:solidFill>
            <a:srgbClr val="C8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6.85</a:t>
            </a:r>
            <a:r>
              <a:rPr lang="en-US" sz="2000" b="1"/>
              <a:t>°</a:t>
            </a:r>
            <a:r>
              <a:rPr lang="en-US" sz="2000" b="1">
                <a:latin typeface="Century Gothic" panose="020B0502020202020204" pitchFamily="34" charset="0"/>
              </a:rPr>
              <a:t>: </a:t>
            </a:r>
            <a:r>
              <a:rPr lang="en-US" sz="2000">
                <a:latin typeface="Century Gothic" panose="020B0502020202020204" pitchFamily="34" charset="0"/>
              </a:rPr>
              <a:t>0.334</a:t>
            </a:r>
          </a:p>
        </p:txBody>
      </p:sp>
      <p:sp>
        <p:nvSpPr>
          <p:cNvPr id="53" name="Rounded Rectangle 52">
            <a:extLst>
              <a:ext uri="{FF2B5EF4-FFF2-40B4-BE49-F238E27FC236}">
                <a16:creationId xmlns:a16="http://schemas.microsoft.com/office/drawing/2014/main" id="{E2496F21-2255-2144-A54D-84CC22476808}"/>
              </a:ext>
            </a:extLst>
          </p:cNvPr>
          <p:cNvSpPr/>
          <p:nvPr/>
        </p:nvSpPr>
        <p:spPr>
          <a:xfrm>
            <a:off x="7561259" y="3109066"/>
            <a:ext cx="2452097" cy="521343"/>
          </a:xfrm>
          <a:prstGeom prst="roundRect">
            <a:avLst/>
          </a:prstGeom>
          <a:solidFill>
            <a:srgbClr val="E7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72.81</a:t>
            </a:r>
            <a:r>
              <a:rPr lang="en-US" sz="2000" b="1"/>
              <a:t>°</a:t>
            </a:r>
            <a:r>
              <a:rPr lang="en-US" sz="2000" b="1">
                <a:latin typeface="Century Gothic" panose="020B0502020202020204" pitchFamily="34" charset="0"/>
              </a:rPr>
              <a:t>: </a:t>
            </a:r>
            <a:r>
              <a:rPr lang="en-US" sz="2000">
                <a:latin typeface="Century Gothic" panose="020B0502020202020204" pitchFamily="34" charset="0"/>
              </a:rPr>
              <a:t>0.356</a:t>
            </a:r>
          </a:p>
        </p:txBody>
      </p:sp>
      <p:grpSp>
        <p:nvGrpSpPr>
          <p:cNvPr id="32" name="Group 31">
            <a:extLst>
              <a:ext uri="{FF2B5EF4-FFF2-40B4-BE49-F238E27FC236}">
                <a16:creationId xmlns:a16="http://schemas.microsoft.com/office/drawing/2014/main" id="{413EABF5-6D13-4247-BC8E-5247AA4E7B2C}"/>
              </a:ext>
            </a:extLst>
          </p:cNvPr>
          <p:cNvGrpSpPr/>
          <p:nvPr/>
        </p:nvGrpSpPr>
        <p:grpSpPr>
          <a:xfrm>
            <a:off x="10013354" y="2228484"/>
            <a:ext cx="1000595" cy="3377055"/>
            <a:chOff x="384170" y="2267079"/>
            <a:chExt cx="1000595" cy="3377055"/>
          </a:xfrm>
        </p:grpSpPr>
        <p:sp>
          <p:nvSpPr>
            <p:cNvPr id="33" name="Down Arrow 32">
              <a:extLst>
                <a:ext uri="{FF2B5EF4-FFF2-40B4-BE49-F238E27FC236}">
                  <a16:creationId xmlns:a16="http://schemas.microsoft.com/office/drawing/2014/main" id="{538C6264-6D5D-6D4D-85FE-EFFE34A9DBCC}"/>
                </a:ext>
              </a:extLst>
            </p:cNvPr>
            <p:cNvSpPr/>
            <p:nvPr/>
          </p:nvSpPr>
          <p:spPr>
            <a:xfrm>
              <a:off x="708623" y="2636411"/>
              <a:ext cx="351692" cy="2586529"/>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C850CFF-71D9-5F47-80B4-F11A4F0723E9}"/>
                </a:ext>
              </a:extLst>
            </p:cNvPr>
            <p:cNvSpPr/>
            <p:nvPr/>
          </p:nvSpPr>
          <p:spPr>
            <a:xfrm>
              <a:off x="409016" y="2267079"/>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solidFill>
                  <a:schemeClr val="tx1">
                    <a:lumMod val="75000"/>
                    <a:lumOff val="25000"/>
                  </a:schemeClr>
                </a:solidFill>
              </a:endParaRPr>
            </a:p>
          </p:txBody>
        </p:sp>
        <p:sp>
          <p:nvSpPr>
            <p:cNvPr id="35" name="Rectangle 34">
              <a:extLst>
                <a:ext uri="{FF2B5EF4-FFF2-40B4-BE49-F238E27FC236}">
                  <a16:creationId xmlns:a16="http://schemas.microsoft.com/office/drawing/2014/main" id="{B07F1EBD-3217-E249-9D14-8F2EC9594C67}"/>
                </a:ext>
              </a:extLst>
            </p:cNvPr>
            <p:cNvSpPr/>
            <p:nvPr/>
          </p:nvSpPr>
          <p:spPr>
            <a:xfrm>
              <a:off x="384170" y="5274802"/>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solidFill>
                  <a:schemeClr val="tx1">
                    <a:lumMod val="75000"/>
                    <a:lumOff val="25000"/>
                  </a:schemeClr>
                </a:solidFill>
              </a:endParaRPr>
            </a:p>
          </p:txBody>
        </p:sp>
      </p:grpSp>
    </p:spTree>
    <p:extLst>
      <p:ext uri="{BB962C8B-B14F-4D97-AF65-F5344CB8AC3E}">
        <p14:creationId xmlns:p14="http://schemas.microsoft.com/office/powerpoint/2010/main" val="3628395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411B816-C637-104C-9C69-A22DA865A0CC}"/>
              </a:ext>
            </a:extLst>
          </p:cNvPr>
          <p:cNvGrpSpPr/>
          <p:nvPr/>
        </p:nvGrpSpPr>
        <p:grpSpPr>
          <a:xfrm>
            <a:off x="503521" y="1377780"/>
            <a:ext cx="4566450" cy="4600725"/>
            <a:chOff x="503521" y="1377780"/>
            <a:chExt cx="4566450" cy="4600725"/>
          </a:xfrm>
        </p:grpSpPr>
        <p:pic>
          <p:nvPicPr>
            <p:cNvPr id="4" name="Picture 3" descr="A picture containing dark, coral, table, food&#10;&#10;Description automatically generated">
              <a:extLst>
                <a:ext uri="{FF2B5EF4-FFF2-40B4-BE49-F238E27FC236}">
                  <a16:creationId xmlns:a16="http://schemas.microsoft.com/office/drawing/2014/main" id="{5260395F-9DB1-A246-99A6-534C19F169ED}"/>
                </a:ext>
              </a:extLst>
            </p:cNvPr>
            <p:cNvPicPr>
              <a:picLocks noChangeAspect="1"/>
            </p:cNvPicPr>
            <p:nvPr/>
          </p:nvPicPr>
          <p:blipFill rotWithShape="1">
            <a:blip r:embed="rId3"/>
            <a:srcRect l="3776" t="2243" r="25995" b="4949"/>
            <a:stretch/>
          </p:blipFill>
          <p:spPr>
            <a:xfrm>
              <a:off x="658113" y="1473261"/>
              <a:ext cx="4411858" cy="4505244"/>
            </a:xfrm>
            <a:prstGeom prst="rect">
              <a:avLst/>
            </a:prstGeom>
          </p:spPr>
        </p:pic>
        <p:grpSp>
          <p:nvGrpSpPr>
            <p:cNvPr id="2" name="Group 1">
              <a:extLst>
                <a:ext uri="{FF2B5EF4-FFF2-40B4-BE49-F238E27FC236}">
                  <a16:creationId xmlns:a16="http://schemas.microsoft.com/office/drawing/2014/main" id="{E12D7B55-968A-2F41-AB64-C9FE098CFFE8}"/>
                </a:ext>
              </a:extLst>
            </p:cNvPr>
            <p:cNvGrpSpPr/>
            <p:nvPr/>
          </p:nvGrpSpPr>
          <p:grpSpPr>
            <a:xfrm>
              <a:off x="503521" y="1377780"/>
              <a:ext cx="1707122" cy="577110"/>
              <a:chOff x="515397" y="1080897"/>
              <a:chExt cx="1707122" cy="577110"/>
            </a:xfrm>
          </p:grpSpPr>
          <p:pic>
            <p:nvPicPr>
              <p:cNvPr id="6" name="Picture 5" descr="Map&#10;&#10;Description automatically generated">
                <a:extLst>
                  <a:ext uri="{FF2B5EF4-FFF2-40B4-BE49-F238E27FC236}">
                    <a16:creationId xmlns:a16="http://schemas.microsoft.com/office/drawing/2014/main" id="{4DD3E416-0808-7346-8AC5-46948EDB2F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7" name="Group 6">
                <a:extLst>
                  <a:ext uri="{FF2B5EF4-FFF2-40B4-BE49-F238E27FC236}">
                    <a16:creationId xmlns:a16="http://schemas.microsoft.com/office/drawing/2014/main" id="{ABB3EBDF-6A09-7A41-B1B1-C63534E4F3E9}"/>
                  </a:ext>
                </a:extLst>
              </p:cNvPr>
              <p:cNvGrpSpPr/>
              <p:nvPr/>
            </p:nvGrpSpPr>
            <p:grpSpPr>
              <a:xfrm>
                <a:off x="515397" y="1080897"/>
                <a:ext cx="1434504" cy="577110"/>
                <a:chOff x="7815874" y="3000552"/>
                <a:chExt cx="3004864" cy="815311"/>
              </a:xfrm>
            </p:grpSpPr>
            <p:pic>
              <p:nvPicPr>
                <p:cNvPr id="8" name="Picture 7" descr="A close up of a flower&#10;&#10;Description automatically generated">
                  <a:extLst>
                    <a:ext uri="{FF2B5EF4-FFF2-40B4-BE49-F238E27FC236}">
                      <a16:creationId xmlns:a16="http://schemas.microsoft.com/office/drawing/2014/main" id="{E1241FBE-A7B3-474E-83EF-B22E0683E058}"/>
                    </a:ext>
                  </a:extLst>
                </p:cNvPr>
                <p:cNvPicPr>
                  <a:picLocks noChangeAspect="1"/>
                </p:cNvPicPr>
                <p:nvPr/>
              </p:nvPicPr>
              <p:blipFill rotWithShape="1">
                <a:blip r:embed="rId5"/>
                <a:srcRect l="75299" t="72964" b="20113"/>
                <a:stretch/>
              </p:blipFill>
              <p:spPr>
                <a:xfrm>
                  <a:off x="7951864" y="3341076"/>
                  <a:ext cx="2192215" cy="474787"/>
                </a:xfrm>
                <a:prstGeom prst="rect">
                  <a:avLst/>
                </a:prstGeom>
              </p:spPr>
            </p:pic>
            <p:sp>
              <p:nvSpPr>
                <p:cNvPr id="9" name="TextBox 8">
                  <a:extLst>
                    <a:ext uri="{FF2B5EF4-FFF2-40B4-BE49-F238E27FC236}">
                      <a16:creationId xmlns:a16="http://schemas.microsoft.com/office/drawing/2014/main" id="{FB61083E-4D0B-D141-BDD2-86522C51055A}"/>
                    </a:ext>
                  </a:extLst>
                </p:cNvPr>
                <p:cNvSpPr txBox="1"/>
                <p:nvPr/>
              </p:nvSpPr>
              <p:spPr>
                <a:xfrm>
                  <a:off x="7815874" y="3019840"/>
                  <a:ext cx="272561"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A14BCD85-FA7A-954D-9E8E-5BC2E891F2E0}"/>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11" name="TextBox 10">
                  <a:extLst>
                    <a:ext uri="{FF2B5EF4-FFF2-40B4-BE49-F238E27FC236}">
                      <a16:creationId xmlns:a16="http://schemas.microsoft.com/office/drawing/2014/main" id="{910F3F73-905C-6D48-88F0-2DF0475B387C}"/>
                    </a:ext>
                  </a:extLst>
                </p:cNvPr>
                <p:cNvSpPr txBox="1"/>
                <p:nvPr/>
              </p:nvSpPr>
              <p:spPr>
                <a:xfrm>
                  <a:off x="8492098" y="3011984"/>
                  <a:ext cx="267494" cy="43459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12" name="TextBox 11">
                  <a:extLst>
                    <a:ext uri="{FF2B5EF4-FFF2-40B4-BE49-F238E27FC236}">
                      <a16:creationId xmlns:a16="http://schemas.microsoft.com/office/drawing/2014/main" id="{EB65C4AE-4A31-3C45-A3D6-0D25898DDCFA}"/>
                    </a:ext>
                  </a:extLst>
                </p:cNvPr>
                <p:cNvSpPr txBox="1"/>
                <p:nvPr/>
              </p:nvSpPr>
              <p:spPr>
                <a:xfrm>
                  <a:off x="9002994" y="3011104"/>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13" name="TextBox 12">
                  <a:extLst>
                    <a:ext uri="{FF2B5EF4-FFF2-40B4-BE49-F238E27FC236}">
                      <a16:creationId xmlns:a16="http://schemas.microsoft.com/office/drawing/2014/main" id="{A4D3FB77-4F9E-F74C-95FB-A4285DAD14E6}"/>
                    </a:ext>
                  </a:extLst>
                </p:cNvPr>
                <p:cNvSpPr txBox="1"/>
                <p:nvPr/>
              </p:nvSpPr>
              <p:spPr>
                <a:xfrm>
                  <a:off x="9543971" y="3000552"/>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grpSp>
      <p:grpSp>
        <p:nvGrpSpPr>
          <p:cNvPr id="14" name="Group 13">
            <a:extLst>
              <a:ext uri="{FF2B5EF4-FFF2-40B4-BE49-F238E27FC236}">
                <a16:creationId xmlns:a16="http://schemas.microsoft.com/office/drawing/2014/main" id="{FD14F159-7FDE-F648-9A1F-CA53BF37E813}"/>
              </a:ext>
            </a:extLst>
          </p:cNvPr>
          <p:cNvGrpSpPr/>
          <p:nvPr/>
        </p:nvGrpSpPr>
        <p:grpSpPr>
          <a:xfrm>
            <a:off x="3385702" y="4241194"/>
            <a:ext cx="2424235" cy="2409472"/>
            <a:chOff x="4534484" y="3991697"/>
            <a:chExt cx="2424235" cy="2409472"/>
          </a:xfrm>
        </p:grpSpPr>
        <p:grpSp>
          <p:nvGrpSpPr>
            <p:cNvPr id="15" name="Group 14">
              <a:extLst>
                <a:ext uri="{FF2B5EF4-FFF2-40B4-BE49-F238E27FC236}">
                  <a16:creationId xmlns:a16="http://schemas.microsoft.com/office/drawing/2014/main" id="{5BD91386-9382-F14C-A87C-C172DF69C272}"/>
                </a:ext>
              </a:extLst>
            </p:cNvPr>
            <p:cNvGrpSpPr/>
            <p:nvPr/>
          </p:nvGrpSpPr>
          <p:grpSpPr>
            <a:xfrm>
              <a:off x="4609129" y="4404032"/>
              <a:ext cx="2314102" cy="1997137"/>
              <a:chOff x="7047019" y="553163"/>
              <a:chExt cx="2314102" cy="1997137"/>
            </a:xfrm>
          </p:grpSpPr>
          <p:sp>
            <p:nvSpPr>
              <p:cNvPr id="17" name="Rounded Rectangle 16">
                <a:extLst>
                  <a:ext uri="{FF2B5EF4-FFF2-40B4-BE49-F238E27FC236}">
                    <a16:creationId xmlns:a16="http://schemas.microsoft.com/office/drawing/2014/main" id="{C6F55054-2C2B-184C-99E5-13712B5744C2}"/>
                  </a:ext>
                </a:extLst>
              </p:cNvPr>
              <p:cNvSpPr/>
              <p:nvPr/>
            </p:nvSpPr>
            <p:spPr>
              <a:xfrm>
                <a:off x="7047019" y="553163"/>
                <a:ext cx="302423" cy="308113"/>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7F55713-D1F6-1846-B8C6-ACC7BE175887}"/>
                  </a:ext>
                </a:extLst>
              </p:cNvPr>
              <p:cNvSpPr/>
              <p:nvPr/>
            </p:nvSpPr>
            <p:spPr>
              <a:xfrm>
                <a:off x="7047019" y="903783"/>
                <a:ext cx="302423" cy="308113"/>
              </a:xfrm>
              <a:prstGeom prst="roundRect">
                <a:avLst/>
              </a:prstGeom>
              <a:solidFill>
                <a:srgbClr val="A1DB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9678097-1A94-994A-9514-7A8F8D4B8D66}"/>
                  </a:ext>
                </a:extLst>
              </p:cNvPr>
              <p:cNvSpPr/>
              <p:nvPr/>
            </p:nvSpPr>
            <p:spPr>
              <a:xfrm>
                <a:off x="7047019" y="1259849"/>
                <a:ext cx="302423" cy="308113"/>
              </a:xfrm>
              <a:prstGeom prst="roundRect">
                <a:avLst/>
              </a:prstGeom>
              <a:solidFill>
                <a:srgbClr val="41B6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2808FC8-3796-DC43-BAE2-0A3FFD9C68EE}"/>
                  </a:ext>
                </a:extLst>
              </p:cNvPr>
              <p:cNvSpPr/>
              <p:nvPr/>
            </p:nvSpPr>
            <p:spPr>
              <a:xfrm>
                <a:off x="7047019" y="1615915"/>
                <a:ext cx="302423" cy="308113"/>
              </a:xfrm>
              <a:prstGeom prst="roundRect">
                <a:avLst/>
              </a:prstGeom>
              <a:solidFill>
                <a:srgbClr val="2C7F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9EF7F6D-797C-D34D-BCC2-15E45683DDB4}"/>
                  </a:ext>
                </a:extLst>
              </p:cNvPr>
              <p:cNvSpPr/>
              <p:nvPr/>
            </p:nvSpPr>
            <p:spPr>
              <a:xfrm>
                <a:off x="7047019" y="1971981"/>
                <a:ext cx="302423" cy="308113"/>
              </a:xfrm>
              <a:prstGeom prst="roundRect">
                <a:avLst/>
              </a:prstGeom>
              <a:solidFill>
                <a:srgbClr val="243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156468-9A77-F642-AF16-5DA2CF7B9108}"/>
                  </a:ext>
                </a:extLst>
              </p:cNvPr>
              <p:cNvSpPr txBox="1"/>
              <p:nvPr/>
            </p:nvSpPr>
            <p:spPr>
              <a:xfrm>
                <a:off x="7349441" y="553330"/>
                <a:ext cx="201168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0 - 4.87 </a:t>
                </a:r>
              </a:p>
            </p:txBody>
          </p:sp>
          <p:sp>
            <p:nvSpPr>
              <p:cNvPr id="23" name="TextBox 22">
                <a:extLst>
                  <a:ext uri="{FF2B5EF4-FFF2-40B4-BE49-F238E27FC236}">
                    <a16:creationId xmlns:a16="http://schemas.microsoft.com/office/drawing/2014/main" id="{6BF4F6E9-A7B0-BF44-A5E8-C7C57D87413E}"/>
                  </a:ext>
                </a:extLst>
              </p:cNvPr>
              <p:cNvSpPr txBox="1"/>
              <p:nvPr/>
            </p:nvSpPr>
            <p:spPr>
              <a:xfrm>
                <a:off x="7349441" y="903614"/>
                <a:ext cx="201168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4.87 - 5.85 </a:t>
                </a:r>
              </a:p>
            </p:txBody>
          </p:sp>
          <p:sp>
            <p:nvSpPr>
              <p:cNvPr id="24" name="TextBox 23">
                <a:extLst>
                  <a:ext uri="{FF2B5EF4-FFF2-40B4-BE49-F238E27FC236}">
                    <a16:creationId xmlns:a16="http://schemas.microsoft.com/office/drawing/2014/main" id="{E1C30414-B3AB-F343-8785-CA33121B13C7}"/>
                  </a:ext>
                </a:extLst>
              </p:cNvPr>
              <p:cNvSpPr txBox="1"/>
              <p:nvPr/>
            </p:nvSpPr>
            <p:spPr>
              <a:xfrm>
                <a:off x="7349440" y="1253729"/>
                <a:ext cx="201168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5.85 - 6.73</a:t>
                </a:r>
              </a:p>
            </p:txBody>
          </p:sp>
          <p:sp>
            <p:nvSpPr>
              <p:cNvPr id="25" name="TextBox 24">
                <a:extLst>
                  <a:ext uri="{FF2B5EF4-FFF2-40B4-BE49-F238E27FC236}">
                    <a16:creationId xmlns:a16="http://schemas.microsoft.com/office/drawing/2014/main" id="{71A585EE-3469-4744-ADA2-1F5A83D38716}"/>
                  </a:ext>
                </a:extLst>
              </p:cNvPr>
              <p:cNvSpPr txBox="1"/>
              <p:nvPr/>
            </p:nvSpPr>
            <p:spPr>
              <a:xfrm>
                <a:off x="7349439" y="1616251"/>
                <a:ext cx="201168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6.73 - 8.00 </a:t>
                </a:r>
              </a:p>
            </p:txBody>
          </p:sp>
          <p:sp>
            <p:nvSpPr>
              <p:cNvPr id="26" name="TextBox 25">
                <a:extLst>
                  <a:ext uri="{FF2B5EF4-FFF2-40B4-BE49-F238E27FC236}">
                    <a16:creationId xmlns:a16="http://schemas.microsoft.com/office/drawing/2014/main" id="{163444EE-DFB0-2745-9F39-C1557CC4B312}"/>
                  </a:ext>
                </a:extLst>
              </p:cNvPr>
              <p:cNvSpPr txBox="1"/>
              <p:nvPr/>
            </p:nvSpPr>
            <p:spPr>
              <a:xfrm>
                <a:off x="7349437" y="1965525"/>
                <a:ext cx="201168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8.00 -  25.41 </a:t>
                </a:r>
              </a:p>
            </p:txBody>
          </p:sp>
        </p:grpSp>
        <p:sp>
          <p:nvSpPr>
            <p:cNvPr id="16" name="TextBox 15">
              <a:extLst>
                <a:ext uri="{FF2B5EF4-FFF2-40B4-BE49-F238E27FC236}">
                  <a16:creationId xmlns:a16="http://schemas.microsoft.com/office/drawing/2014/main" id="{1DD4E088-F367-104A-BA33-2F16E4D8CEAC}"/>
                </a:ext>
              </a:extLst>
            </p:cNvPr>
            <p:cNvSpPr txBox="1"/>
            <p:nvPr/>
          </p:nvSpPr>
          <p:spPr>
            <a:xfrm>
              <a:off x="4534484" y="3991697"/>
              <a:ext cx="2424235" cy="369332"/>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TWI</a:t>
              </a:r>
            </a:p>
          </p:txBody>
        </p:sp>
      </p:grpSp>
      <p:sp>
        <p:nvSpPr>
          <p:cNvPr id="52" name="Title 4">
            <a:extLst>
              <a:ext uri="{FF2B5EF4-FFF2-40B4-BE49-F238E27FC236}">
                <a16:creationId xmlns:a16="http://schemas.microsoft.com/office/drawing/2014/main" id="{AEAE3596-8919-3A42-B3BF-548D633844E3}"/>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a:solidFill>
                  <a:srgbClr val="24B1B5"/>
                </a:solidFill>
                <a:latin typeface="Century Gothic"/>
              </a:rPr>
              <a:t>Topographic Wetness Index (TWI)</a:t>
            </a:r>
          </a:p>
        </p:txBody>
      </p:sp>
      <p:sp>
        <p:nvSpPr>
          <p:cNvPr id="59" name="Rounded Rectangle 58">
            <a:extLst>
              <a:ext uri="{FF2B5EF4-FFF2-40B4-BE49-F238E27FC236}">
                <a16:creationId xmlns:a16="http://schemas.microsoft.com/office/drawing/2014/main" id="{887BCC3C-D7A9-DF4E-8FB0-5E16281CE34F}"/>
              </a:ext>
            </a:extLst>
          </p:cNvPr>
          <p:cNvSpPr/>
          <p:nvPr/>
        </p:nvSpPr>
        <p:spPr>
          <a:xfrm>
            <a:off x="7599365" y="2709491"/>
            <a:ext cx="2233822" cy="521344"/>
          </a:xfrm>
          <a:prstGeom prst="roundRect">
            <a:avLst/>
          </a:prstGeom>
          <a:solidFill>
            <a:srgbClr val="D9D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4.87: </a:t>
            </a:r>
            <a:r>
              <a:rPr lang="en-US" sz="2000">
                <a:solidFill>
                  <a:schemeClr val="bg1"/>
                </a:solidFill>
                <a:latin typeface="Century Gothic" panose="020B0502020202020204" pitchFamily="34" charset="0"/>
              </a:rPr>
              <a:t>0.375</a:t>
            </a:r>
          </a:p>
        </p:txBody>
      </p:sp>
      <p:sp>
        <p:nvSpPr>
          <p:cNvPr id="60" name="Rounded Rectangle 59">
            <a:extLst>
              <a:ext uri="{FF2B5EF4-FFF2-40B4-BE49-F238E27FC236}">
                <a16:creationId xmlns:a16="http://schemas.microsoft.com/office/drawing/2014/main" id="{14328B26-FCDA-754E-9826-31EE2371FA75}"/>
              </a:ext>
            </a:extLst>
          </p:cNvPr>
          <p:cNvSpPr/>
          <p:nvPr/>
        </p:nvSpPr>
        <p:spPr>
          <a:xfrm>
            <a:off x="7599365" y="3223002"/>
            <a:ext cx="2233822" cy="521344"/>
          </a:xfrm>
          <a:prstGeom prst="roundRect">
            <a:avLst/>
          </a:prstGeom>
          <a:solidFill>
            <a:srgbClr val="A1D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5.85: </a:t>
            </a:r>
            <a:r>
              <a:rPr lang="en-US" sz="2000">
                <a:latin typeface="Century Gothic" panose="020B0502020202020204" pitchFamily="34" charset="0"/>
              </a:rPr>
              <a:t>0.485</a:t>
            </a:r>
          </a:p>
        </p:txBody>
      </p:sp>
      <p:sp>
        <p:nvSpPr>
          <p:cNvPr id="61" name="Rounded Rectangle 60">
            <a:extLst>
              <a:ext uri="{FF2B5EF4-FFF2-40B4-BE49-F238E27FC236}">
                <a16:creationId xmlns:a16="http://schemas.microsoft.com/office/drawing/2014/main" id="{CD3E73B8-7885-574A-B23A-F44A170AF962}"/>
              </a:ext>
            </a:extLst>
          </p:cNvPr>
          <p:cNvSpPr/>
          <p:nvPr/>
        </p:nvSpPr>
        <p:spPr>
          <a:xfrm>
            <a:off x="7599365" y="3736513"/>
            <a:ext cx="2233822" cy="521344"/>
          </a:xfrm>
          <a:prstGeom prst="roundRect">
            <a:avLst/>
          </a:prstGeom>
          <a:solidFill>
            <a:srgbClr val="41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6.73: </a:t>
            </a:r>
            <a:r>
              <a:rPr lang="en-US" sz="2000">
                <a:latin typeface="Century Gothic" panose="020B0502020202020204" pitchFamily="34" charset="0"/>
              </a:rPr>
              <a:t>0.686</a:t>
            </a:r>
          </a:p>
        </p:txBody>
      </p:sp>
      <p:sp>
        <p:nvSpPr>
          <p:cNvPr id="62" name="Rounded Rectangle 61">
            <a:extLst>
              <a:ext uri="{FF2B5EF4-FFF2-40B4-BE49-F238E27FC236}">
                <a16:creationId xmlns:a16="http://schemas.microsoft.com/office/drawing/2014/main" id="{CAEDA707-62DF-7342-9EF7-6E6F85E3B82A}"/>
              </a:ext>
            </a:extLst>
          </p:cNvPr>
          <p:cNvSpPr/>
          <p:nvPr/>
        </p:nvSpPr>
        <p:spPr>
          <a:xfrm>
            <a:off x="7599365" y="4251487"/>
            <a:ext cx="2233822" cy="521344"/>
          </a:xfrm>
          <a:prstGeom prst="roundRect">
            <a:avLst/>
          </a:prstGeom>
          <a:solidFill>
            <a:srgbClr val="2C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8.00: </a:t>
            </a:r>
            <a:r>
              <a:rPr lang="en-US" sz="2000">
                <a:latin typeface="Century Gothic" panose="020B0502020202020204" pitchFamily="34" charset="0"/>
              </a:rPr>
              <a:t>1.075</a:t>
            </a:r>
          </a:p>
        </p:txBody>
      </p:sp>
      <p:sp>
        <p:nvSpPr>
          <p:cNvPr id="63" name="Rounded Rectangle 62">
            <a:extLst>
              <a:ext uri="{FF2B5EF4-FFF2-40B4-BE49-F238E27FC236}">
                <a16:creationId xmlns:a16="http://schemas.microsoft.com/office/drawing/2014/main" id="{65CECABB-8480-B643-8CF0-8345A636BF85}"/>
              </a:ext>
            </a:extLst>
          </p:cNvPr>
          <p:cNvSpPr/>
          <p:nvPr/>
        </p:nvSpPr>
        <p:spPr>
          <a:xfrm>
            <a:off x="7599365" y="4763535"/>
            <a:ext cx="2233822" cy="521344"/>
          </a:xfrm>
          <a:prstGeom prst="roundRect">
            <a:avLst/>
          </a:prstGeom>
          <a:solidFill>
            <a:srgbClr val="243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r>
              <a:rPr lang="en-US" sz="2000" b="1">
                <a:latin typeface="Century Gothic" panose="020B0502020202020204" pitchFamily="34" charset="0"/>
              </a:rPr>
              <a:t>25.41: </a:t>
            </a:r>
            <a:r>
              <a:rPr lang="en-US" sz="2000">
                <a:latin typeface="Century Gothic" panose="020B0502020202020204" pitchFamily="34" charset="0"/>
              </a:rPr>
              <a:t>2.373</a:t>
            </a:r>
          </a:p>
        </p:txBody>
      </p:sp>
      <p:grpSp>
        <p:nvGrpSpPr>
          <p:cNvPr id="37" name="Group 36">
            <a:extLst>
              <a:ext uri="{FF2B5EF4-FFF2-40B4-BE49-F238E27FC236}">
                <a16:creationId xmlns:a16="http://schemas.microsoft.com/office/drawing/2014/main" id="{E50BDEE5-BAD3-404F-A4E3-77DA9BAF81EF}"/>
              </a:ext>
            </a:extLst>
          </p:cNvPr>
          <p:cNvGrpSpPr/>
          <p:nvPr/>
        </p:nvGrpSpPr>
        <p:grpSpPr>
          <a:xfrm>
            <a:off x="9833186" y="2347159"/>
            <a:ext cx="1000595" cy="3388797"/>
            <a:chOff x="384170" y="2283579"/>
            <a:chExt cx="1000595" cy="3388797"/>
          </a:xfrm>
        </p:grpSpPr>
        <p:sp>
          <p:nvSpPr>
            <p:cNvPr id="38" name="Down Arrow 37">
              <a:extLst>
                <a:ext uri="{FF2B5EF4-FFF2-40B4-BE49-F238E27FC236}">
                  <a16:creationId xmlns:a16="http://schemas.microsoft.com/office/drawing/2014/main" id="{1EF2B0E2-FEB4-F747-92C8-31A04F2EB7EB}"/>
                </a:ext>
              </a:extLst>
            </p:cNvPr>
            <p:cNvSpPr/>
            <p:nvPr/>
          </p:nvSpPr>
          <p:spPr>
            <a:xfrm>
              <a:off x="708623" y="2652319"/>
              <a:ext cx="351692" cy="2575389"/>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32D207F-D621-8140-994D-04E4929619DC}"/>
                </a:ext>
              </a:extLst>
            </p:cNvPr>
            <p:cNvSpPr/>
            <p:nvPr/>
          </p:nvSpPr>
          <p:spPr>
            <a:xfrm>
              <a:off x="409016" y="2283579"/>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p>
          </p:txBody>
        </p:sp>
        <p:sp>
          <p:nvSpPr>
            <p:cNvPr id="40" name="Rectangle 39">
              <a:extLst>
                <a:ext uri="{FF2B5EF4-FFF2-40B4-BE49-F238E27FC236}">
                  <a16:creationId xmlns:a16="http://schemas.microsoft.com/office/drawing/2014/main" id="{A176F81B-B6AF-AE4E-AF78-8586EDC4A9A1}"/>
                </a:ext>
              </a:extLst>
            </p:cNvPr>
            <p:cNvSpPr/>
            <p:nvPr/>
          </p:nvSpPr>
          <p:spPr>
            <a:xfrm>
              <a:off x="384170" y="5303044"/>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p>
          </p:txBody>
        </p:sp>
      </p:grpSp>
    </p:spTree>
    <p:extLst>
      <p:ext uri="{BB962C8B-B14F-4D97-AF65-F5344CB8AC3E}">
        <p14:creationId xmlns:p14="http://schemas.microsoft.com/office/powerpoint/2010/main" val="1798479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itle 4">
            <a:extLst>
              <a:ext uri="{FF2B5EF4-FFF2-40B4-BE49-F238E27FC236}">
                <a16:creationId xmlns:a16="http://schemas.microsoft.com/office/drawing/2014/main" id="{443327F7-0D56-6448-8C73-4FDEF90149BA}"/>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Bivariate Flood Susceptibility Mapping: </a:t>
            </a:r>
          </a:p>
          <a:p>
            <a:pPr>
              <a:buClr>
                <a:srgbClr val="C41F48"/>
              </a:buClr>
            </a:pPr>
            <a:r>
              <a:rPr lang="en-US" sz="3600" dirty="0">
                <a:solidFill>
                  <a:srgbClr val="24B1B5"/>
                </a:solidFill>
                <a:latin typeface="Century Gothic"/>
              </a:rPr>
              <a:t>Height Above Nearest Drainage (HAND)</a:t>
            </a:r>
          </a:p>
        </p:txBody>
      </p:sp>
      <p:grpSp>
        <p:nvGrpSpPr>
          <p:cNvPr id="2" name="Group 1">
            <a:extLst>
              <a:ext uri="{FF2B5EF4-FFF2-40B4-BE49-F238E27FC236}">
                <a16:creationId xmlns:a16="http://schemas.microsoft.com/office/drawing/2014/main" id="{D16561FF-3D34-7D46-A435-6B1C5B8BC6DB}"/>
              </a:ext>
            </a:extLst>
          </p:cNvPr>
          <p:cNvGrpSpPr/>
          <p:nvPr/>
        </p:nvGrpSpPr>
        <p:grpSpPr>
          <a:xfrm>
            <a:off x="503523" y="1392567"/>
            <a:ext cx="4558202" cy="4606913"/>
            <a:chOff x="503523" y="1392567"/>
            <a:chExt cx="4558202" cy="4606913"/>
          </a:xfrm>
        </p:grpSpPr>
        <p:grpSp>
          <p:nvGrpSpPr>
            <p:cNvPr id="107" name="Group 106">
              <a:extLst>
                <a:ext uri="{FF2B5EF4-FFF2-40B4-BE49-F238E27FC236}">
                  <a16:creationId xmlns:a16="http://schemas.microsoft.com/office/drawing/2014/main" id="{6B61E51D-FA97-E147-8140-7101C270B81C}"/>
                </a:ext>
              </a:extLst>
            </p:cNvPr>
            <p:cNvGrpSpPr/>
            <p:nvPr/>
          </p:nvGrpSpPr>
          <p:grpSpPr>
            <a:xfrm>
              <a:off x="503523" y="1392567"/>
              <a:ext cx="1707122" cy="577110"/>
              <a:chOff x="515397" y="1080897"/>
              <a:chExt cx="1707122" cy="577110"/>
            </a:xfrm>
          </p:grpSpPr>
          <p:pic>
            <p:nvPicPr>
              <p:cNvPr id="108" name="Picture 107" descr="Map&#10;&#10;Description automatically generated">
                <a:extLst>
                  <a:ext uri="{FF2B5EF4-FFF2-40B4-BE49-F238E27FC236}">
                    <a16:creationId xmlns:a16="http://schemas.microsoft.com/office/drawing/2014/main" id="{93AEF07F-A1BE-794F-BD30-68BC8D76C3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42" t="87641" r="58786" b="8066"/>
              <a:stretch/>
            </p:blipFill>
            <p:spPr>
              <a:xfrm>
                <a:off x="1770719" y="1080899"/>
                <a:ext cx="451800" cy="342900"/>
              </a:xfrm>
              <a:prstGeom prst="rect">
                <a:avLst/>
              </a:prstGeom>
            </p:spPr>
          </p:pic>
          <p:grpSp>
            <p:nvGrpSpPr>
              <p:cNvPr id="109" name="Group 108">
                <a:extLst>
                  <a:ext uri="{FF2B5EF4-FFF2-40B4-BE49-F238E27FC236}">
                    <a16:creationId xmlns:a16="http://schemas.microsoft.com/office/drawing/2014/main" id="{3ED0AC2A-8269-8F44-A2AB-32DA586565A4}"/>
                  </a:ext>
                </a:extLst>
              </p:cNvPr>
              <p:cNvGrpSpPr/>
              <p:nvPr/>
            </p:nvGrpSpPr>
            <p:grpSpPr>
              <a:xfrm>
                <a:off x="515397" y="1080897"/>
                <a:ext cx="1434504" cy="577110"/>
                <a:chOff x="7815874" y="3000552"/>
                <a:chExt cx="3004864" cy="815311"/>
              </a:xfrm>
            </p:grpSpPr>
            <p:pic>
              <p:nvPicPr>
                <p:cNvPr id="110" name="Picture 109" descr="A close up of a flower&#10;&#10;Description automatically generated">
                  <a:extLst>
                    <a:ext uri="{FF2B5EF4-FFF2-40B4-BE49-F238E27FC236}">
                      <a16:creationId xmlns:a16="http://schemas.microsoft.com/office/drawing/2014/main" id="{4366F4E7-5621-554E-A1AC-547953024752}"/>
                    </a:ext>
                  </a:extLst>
                </p:cNvPr>
                <p:cNvPicPr>
                  <a:picLocks noChangeAspect="1"/>
                </p:cNvPicPr>
                <p:nvPr/>
              </p:nvPicPr>
              <p:blipFill rotWithShape="1">
                <a:blip r:embed="rId4"/>
                <a:srcRect l="75299" t="72964" b="20113"/>
                <a:stretch/>
              </p:blipFill>
              <p:spPr>
                <a:xfrm>
                  <a:off x="7951864" y="3341076"/>
                  <a:ext cx="2192215" cy="474787"/>
                </a:xfrm>
                <a:prstGeom prst="rect">
                  <a:avLst/>
                </a:prstGeom>
              </p:spPr>
            </p:pic>
            <p:sp>
              <p:nvSpPr>
                <p:cNvPr id="111" name="TextBox 110">
                  <a:extLst>
                    <a:ext uri="{FF2B5EF4-FFF2-40B4-BE49-F238E27FC236}">
                      <a16:creationId xmlns:a16="http://schemas.microsoft.com/office/drawing/2014/main" id="{9E0C8AA0-315A-9744-A25B-08010D709CEC}"/>
                    </a:ext>
                  </a:extLst>
                </p:cNvPr>
                <p:cNvSpPr txBox="1"/>
                <p:nvPr/>
              </p:nvSpPr>
              <p:spPr>
                <a:xfrm>
                  <a:off x="7815874" y="3019840"/>
                  <a:ext cx="272561"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112" name="TextBox 111">
                  <a:extLst>
                    <a:ext uri="{FF2B5EF4-FFF2-40B4-BE49-F238E27FC236}">
                      <a16:creationId xmlns:a16="http://schemas.microsoft.com/office/drawing/2014/main" id="{7F43CE04-FDF2-1141-86C9-4BC0C86CC8F8}"/>
                    </a:ext>
                  </a:extLst>
                </p:cNvPr>
                <p:cNvSpPr txBox="1"/>
                <p:nvPr/>
              </p:nvSpPr>
              <p:spPr>
                <a:xfrm>
                  <a:off x="8190762" y="3138806"/>
                  <a:ext cx="453580" cy="434811"/>
                </a:xfrm>
                <a:prstGeom prst="rect">
                  <a:avLst/>
                </a:prstGeom>
                <a:noFill/>
              </p:spPr>
              <p:txBody>
                <a:bodyPr wrap="square" rtlCol="0">
                  <a:spAutoFit/>
                </a:bodyPr>
                <a:lstStyle/>
                <a:p>
                  <a:endParaRPr lang="en-US" sz="1400">
                    <a:latin typeface="Century Gothic" panose="020B0502020202020204" pitchFamily="34" charset="0"/>
                  </a:endParaRPr>
                </a:p>
              </p:txBody>
            </p:sp>
            <p:sp>
              <p:nvSpPr>
                <p:cNvPr id="113" name="TextBox 112">
                  <a:extLst>
                    <a:ext uri="{FF2B5EF4-FFF2-40B4-BE49-F238E27FC236}">
                      <a16:creationId xmlns:a16="http://schemas.microsoft.com/office/drawing/2014/main" id="{21BC824D-1158-4F45-AAB7-8EF0A2021107}"/>
                    </a:ext>
                  </a:extLst>
                </p:cNvPr>
                <p:cNvSpPr txBox="1"/>
                <p:nvPr/>
              </p:nvSpPr>
              <p:spPr>
                <a:xfrm>
                  <a:off x="8492098" y="3011984"/>
                  <a:ext cx="267494" cy="43459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114" name="TextBox 113">
                  <a:extLst>
                    <a:ext uri="{FF2B5EF4-FFF2-40B4-BE49-F238E27FC236}">
                      <a16:creationId xmlns:a16="http://schemas.microsoft.com/office/drawing/2014/main" id="{3B230E41-C08C-504A-B058-F5090855CD72}"/>
                    </a:ext>
                  </a:extLst>
                </p:cNvPr>
                <p:cNvSpPr txBox="1"/>
                <p:nvPr/>
              </p:nvSpPr>
              <p:spPr>
                <a:xfrm>
                  <a:off x="9002994" y="3011104"/>
                  <a:ext cx="1276767" cy="43481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115" name="TextBox 114">
                  <a:extLst>
                    <a:ext uri="{FF2B5EF4-FFF2-40B4-BE49-F238E27FC236}">
                      <a16:creationId xmlns:a16="http://schemas.microsoft.com/office/drawing/2014/main" id="{F35837CE-448B-1441-BDF8-5FE518F65EB8}"/>
                    </a:ext>
                  </a:extLst>
                </p:cNvPr>
                <p:cNvSpPr txBox="1"/>
                <p:nvPr/>
              </p:nvSpPr>
              <p:spPr>
                <a:xfrm>
                  <a:off x="9543971" y="3000552"/>
                  <a:ext cx="1276767" cy="434811"/>
                </a:xfrm>
                <a:prstGeom prst="rect">
                  <a:avLst/>
                </a:prstGeom>
                <a:noFill/>
              </p:spPr>
              <p:txBody>
                <a:bodyPr wrap="square" rtlCol="0">
                  <a:spAutoFit/>
                </a:bodyPr>
                <a:lstStyle/>
                <a:p>
                  <a:r>
                    <a:rPr lang="en-US" sz="1400">
                      <a:latin typeface="Century Gothic" panose="020B0502020202020204" pitchFamily="34" charset="0"/>
                    </a:rPr>
                    <a:t>km</a:t>
                  </a:r>
                </a:p>
              </p:txBody>
            </p:sp>
          </p:grpSp>
        </p:grpSp>
        <p:pic>
          <p:nvPicPr>
            <p:cNvPr id="68" name="Picture 67" descr="A close up of a flower&#10;&#10;Description automatically generated">
              <a:extLst>
                <a:ext uri="{FF2B5EF4-FFF2-40B4-BE49-F238E27FC236}">
                  <a16:creationId xmlns:a16="http://schemas.microsoft.com/office/drawing/2014/main" id="{3ABAEFB6-73EF-5448-B3FB-C8ABBDF2BAA2}"/>
                </a:ext>
              </a:extLst>
            </p:cNvPr>
            <p:cNvPicPr>
              <a:picLocks noChangeAspect="1"/>
            </p:cNvPicPr>
            <p:nvPr/>
          </p:nvPicPr>
          <p:blipFill rotWithShape="1">
            <a:blip r:embed="rId5"/>
            <a:srcRect l="4563" t="1770" r="25899" b="5015"/>
            <a:stretch/>
          </p:blipFill>
          <p:spPr>
            <a:xfrm>
              <a:off x="692243" y="1473400"/>
              <a:ext cx="4369482" cy="4526080"/>
            </a:xfrm>
            <a:prstGeom prst="rect">
              <a:avLst/>
            </a:prstGeom>
          </p:spPr>
        </p:pic>
      </p:grpSp>
      <p:grpSp>
        <p:nvGrpSpPr>
          <p:cNvPr id="55" name="Group 54">
            <a:extLst>
              <a:ext uri="{FF2B5EF4-FFF2-40B4-BE49-F238E27FC236}">
                <a16:creationId xmlns:a16="http://schemas.microsoft.com/office/drawing/2014/main" id="{04D26371-70B9-E040-A250-0AFD4496C3A8}"/>
              </a:ext>
            </a:extLst>
          </p:cNvPr>
          <p:cNvGrpSpPr/>
          <p:nvPr/>
        </p:nvGrpSpPr>
        <p:grpSpPr>
          <a:xfrm>
            <a:off x="3270475" y="4300032"/>
            <a:ext cx="2665722" cy="2428530"/>
            <a:chOff x="6745315" y="4261927"/>
            <a:chExt cx="2665722" cy="2428530"/>
          </a:xfrm>
        </p:grpSpPr>
        <p:grpSp>
          <p:nvGrpSpPr>
            <p:cNvPr id="56" name="Group 55">
              <a:extLst>
                <a:ext uri="{FF2B5EF4-FFF2-40B4-BE49-F238E27FC236}">
                  <a16:creationId xmlns:a16="http://schemas.microsoft.com/office/drawing/2014/main" id="{855A3827-F456-9647-8F93-A5CCC70CA615}"/>
                </a:ext>
              </a:extLst>
            </p:cNvPr>
            <p:cNvGrpSpPr/>
            <p:nvPr/>
          </p:nvGrpSpPr>
          <p:grpSpPr>
            <a:xfrm>
              <a:off x="6856183" y="4693320"/>
              <a:ext cx="2222662" cy="1997137"/>
              <a:chOff x="7047019" y="553163"/>
              <a:chExt cx="2222662" cy="1997137"/>
            </a:xfrm>
          </p:grpSpPr>
          <p:sp>
            <p:nvSpPr>
              <p:cNvPr id="58" name="Rounded Rectangle 57">
                <a:extLst>
                  <a:ext uri="{FF2B5EF4-FFF2-40B4-BE49-F238E27FC236}">
                    <a16:creationId xmlns:a16="http://schemas.microsoft.com/office/drawing/2014/main" id="{E7111C52-A185-504B-83B4-33001CAD14A4}"/>
                  </a:ext>
                </a:extLst>
              </p:cNvPr>
              <p:cNvSpPr/>
              <p:nvPr/>
            </p:nvSpPr>
            <p:spPr>
              <a:xfrm>
                <a:off x="7047019" y="553163"/>
                <a:ext cx="302423" cy="308113"/>
              </a:xfrm>
              <a:prstGeom prst="roundRect">
                <a:avLst/>
              </a:prstGeom>
              <a:solidFill>
                <a:srgbClr val="DADBE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8CFF7644-7AAE-AD44-9245-8A6D5905712F}"/>
                  </a:ext>
                </a:extLst>
              </p:cNvPr>
              <p:cNvSpPr/>
              <p:nvPr/>
            </p:nvSpPr>
            <p:spPr>
              <a:xfrm>
                <a:off x="7047019" y="903783"/>
                <a:ext cx="302423" cy="308113"/>
              </a:xfrm>
              <a:prstGeom prst="roundRect">
                <a:avLst/>
              </a:prstGeom>
              <a:solidFill>
                <a:srgbClr val="BCBD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F44D832F-D218-5A40-BBE8-1E69B26DEAA3}"/>
                  </a:ext>
                </a:extLst>
              </p:cNvPr>
              <p:cNvSpPr/>
              <p:nvPr/>
            </p:nvSpPr>
            <p:spPr>
              <a:xfrm>
                <a:off x="7047019" y="1259849"/>
                <a:ext cx="302423" cy="308113"/>
              </a:xfrm>
              <a:prstGeom prst="roundRect">
                <a:avLst/>
              </a:prstGeom>
              <a:solidFill>
                <a:srgbClr val="9E99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82E1F561-0AB9-624D-84BE-3B71DEF6405D}"/>
                  </a:ext>
                </a:extLst>
              </p:cNvPr>
              <p:cNvSpPr/>
              <p:nvPr/>
            </p:nvSpPr>
            <p:spPr>
              <a:xfrm>
                <a:off x="7047019" y="1615915"/>
                <a:ext cx="302423" cy="308113"/>
              </a:xfrm>
              <a:prstGeom prst="roundRect">
                <a:avLst/>
              </a:prstGeom>
              <a:solidFill>
                <a:srgbClr val="756B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7E58BE3B-9C15-8F4C-9A35-9ED215E9D536}"/>
                  </a:ext>
                </a:extLst>
              </p:cNvPr>
              <p:cNvSpPr/>
              <p:nvPr/>
            </p:nvSpPr>
            <p:spPr>
              <a:xfrm>
                <a:off x="7047019" y="1971981"/>
                <a:ext cx="302423" cy="308113"/>
              </a:xfrm>
              <a:prstGeom prst="roundRect">
                <a:avLst/>
              </a:prstGeom>
              <a:solidFill>
                <a:srgbClr val="5327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C6229FD5-F811-C143-AE4A-097B6CB9E93E}"/>
                  </a:ext>
                </a:extLst>
              </p:cNvPr>
              <p:cNvSpPr txBox="1"/>
              <p:nvPr/>
            </p:nvSpPr>
            <p:spPr>
              <a:xfrm>
                <a:off x="7349438" y="554340"/>
                <a:ext cx="192024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64" name="TextBox 63">
                <a:extLst>
                  <a:ext uri="{FF2B5EF4-FFF2-40B4-BE49-F238E27FC236}">
                    <a16:creationId xmlns:a16="http://schemas.microsoft.com/office/drawing/2014/main" id="{259E7EB3-32FD-2448-A94A-4BAF69BD3537}"/>
                  </a:ext>
                </a:extLst>
              </p:cNvPr>
              <p:cNvSpPr txBox="1"/>
              <p:nvPr/>
            </p:nvSpPr>
            <p:spPr>
              <a:xfrm>
                <a:off x="7349441" y="903614"/>
                <a:ext cx="192024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0 - 4.24</a:t>
                </a:r>
              </a:p>
            </p:txBody>
          </p:sp>
          <p:sp>
            <p:nvSpPr>
              <p:cNvPr id="65" name="TextBox 64">
                <a:extLst>
                  <a:ext uri="{FF2B5EF4-FFF2-40B4-BE49-F238E27FC236}">
                    <a16:creationId xmlns:a16="http://schemas.microsoft.com/office/drawing/2014/main" id="{81E4205E-0BB0-9D43-BB83-A5F6C2093C13}"/>
                  </a:ext>
                </a:extLst>
              </p:cNvPr>
              <p:cNvSpPr txBox="1"/>
              <p:nvPr/>
            </p:nvSpPr>
            <p:spPr>
              <a:xfrm>
                <a:off x="7349440" y="1253729"/>
                <a:ext cx="192024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4.24 - 9.90</a:t>
                </a:r>
              </a:p>
            </p:txBody>
          </p:sp>
          <p:sp>
            <p:nvSpPr>
              <p:cNvPr id="66" name="TextBox 65">
                <a:extLst>
                  <a:ext uri="{FF2B5EF4-FFF2-40B4-BE49-F238E27FC236}">
                    <a16:creationId xmlns:a16="http://schemas.microsoft.com/office/drawing/2014/main" id="{D80BCC3C-26DD-0044-9A0B-72BBAAB896B0}"/>
                  </a:ext>
                </a:extLst>
              </p:cNvPr>
              <p:cNvSpPr txBox="1"/>
              <p:nvPr/>
            </p:nvSpPr>
            <p:spPr>
              <a:xfrm>
                <a:off x="7349439" y="1616251"/>
                <a:ext cx="192024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9.90 - 19.09</a:t>
                </a:r>
              </a:p>
            </p:txBody>
          </p:sp>
          <p:sp>
            <p:nvSpPr>
              <p:cNvPr id="67" name="TextBox 66">
                <a:extLst>
                  <a:ext uri="{FF2B5EF4-FFF2-40B4-BE49-F238E27FC236}">
                    <a16:creationId xmlns:a16="http://schemas.microsoft.com/office/drawing/2014/main" id="{A1D2E33E-11DF-FF47-8D95-EF56C2E2691D}"/>
                  </a:ext>
                </a:extLst>
              </p:cNvPr>
              <p:cNvSpPr txBox="1"/>
              <p:nvPr/>
            </p:nvSpPr>
            <p:spPr>
              <a:xfrm>
                <a:off x="7349437" y="1965525"/>
                <a:ext cx="192024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19.09 - 180.28</a:t>
                </a:r>
              </a:p>
            </p:txBody>
          </p:sp>
        </p:grpSp>
        <p:sp>
          <p:nvSpPr>
            <p:cNvPr id="57" name="TextBox 56">
              <a:extLst>
                <a:ext uri="{FF2B5EF4-FFF2-40B4-BE49-F238E27FC236}">
                  <a16:creationId xmlns:a16="http://schemas.microsoft.com/office/drawing/2014/main" id="{E41E75EC-1F68-F748-90A7-035753889473}"/>
                </a:ext>
              </a:extLst>
            </p:cNvPr>
            <p:cNvSpPr txBox="1"/>
            <p:nvPr/>
          </p:nvSpPr>
          <p:spPr>
            <a:xfrm>
              <a:off x="6745315" y="4261927"/>
              <a:ext cx="2665722"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HAND (m) </a:t>
              </a:r>
            </a:p>
          </p:txBody>
        </p:sp>
      </p:grpSp>
      <p:sp>
        <p:nvSpPr>
          <p:cNvPr id="69" name="Rounded Rectangle 68">
            <a:extLst>
              <a:ext uri="{FF2B5EF4-FFF2-40B4-BE49-F238E27FC236}">
                <a16:creationId xmlns:a16="http://schemas.microsoft.com/office/drawing/2014/main" id="{1A5D3106-BDD9-844A-920D-A416792CBCE3}"/>
              </a:ext>
            </a:extLst>
          </p:cNvPr>
          <p:cNvSpPr/>
          <p:nvPr/>
        </p:nvSpPr>
        <p:spPr>
          <a:xfrm>
            <a:off x="7282779" y="4546310"/>
            <a:ext cx="2702029" cy="521343"/>
          </a:xfrm>
          <a:prstGeom prst="roundRect">
            <a:avLst/>
          </a:prstGeom>
          <a:solidFill>
            <a:srgbClr val="DAD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0 m: </a:t>
            </a:r>
            <a:r>
              <a:rPr lang="en-US" sz="2000">
                <a:latin typeface="Century Gothic" panose="020B0502020202020204" pitchFamily="34" charset="0"/>
              </a:rPr>
              <a:t>4.832</a:t>
            </a:r>
          </a:p>
        </p:txBody>
      </p:sp>
      <p:sp>
        <p:nvSpPr>
          <p:cNvPr id="70" name="Rounded Rectangle 69">
            <a:extLst>
              <a:ext uri="{FF2B5EF4-FFF2-40B4-BE49-F238E27FC236}">
                <a16:creationId xmlns:a16="http://schemas.microsoft.com/office/drawing/2014/main" id="{3A19923B-AAF1-8346-813A-2D49D8328B01}"/>
              </a:ext>
            </a:extLst>
          </p:cNvPr>
          <p:cNvSpPr/>
          <p:nvPr/>
        </p:nvSpPr>
        <p:spPr>
          <a:xfrm>
            <a:off x="7282779" y="4029899"/>
            <a:ext cx="2702029" cy="521343"/>
          </a:xfrm>
          <a:prstGeom prst="roundRect">
            <a:avLst/>
          </a:prstGeom>
          <a:solidFill>
            <a:srgbClr val="BCB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 4.24 m: </a:t>
            </a:r>
            <a:r>
              <a:rPr lang="en-US" sz="2000">
                <a:latin typeface="Century Gothic" panose="020B0502020202020204" pitchFamily="34" charset="0"/>
              </a:rPr>
              <a:t>1.635</a:t>
            </a:r>
            <a:endParaRPr lang="en-US" sz="2000" b="1">
              <a:latin typeface="Century Gothic" panose="020B0502020202020204" pitchFamily="34" charset="0"/>
            </a:endParaRPr>
          </a:p>
        </p:txBody>
      </p:sp>
      <p:sp>
        <p:nvSpPr>
          <p:cNvPr id="71" name="Rounded Rectangle 70">
            <a:extLst>
              <a:ext uri="{FF2B5EF4-FFF2-40B4-BE49-F238E27FC236}">
                <a16:creationId xmlns:a16="http://schemas.microsoft.com/office/drawing/2014/main" id="{3E659B84-D6C5-B44D-B1E8-3D927F3335C8}"/>
              </a:ext>
            </a:extLst>
          </p:cNvPr>
          <p:cNvSpPr/>
          <p:nvPr/>
        </p:nvSpPr>
        <p:spPr>
          <a:xfrm>
            <a:off x="7282779" y="3532038"/>
            <a:ext cx="2702029" cy="521343"/>
          </a:xfrm>
          <a:prstGeom prst="roundRect">
            <a:avLst/>
          </a:prstGeom>
          <a:solidFill>
            <a:srgbClr val="9E9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 9.90 m: </a:t>
            </a:r>
            <a:r>
              <a:rPr lang="en-US" sz="2000">
                <a:latin typeface="Century Gothic" panose="020B0502020202020204" pitchFamily="34" charset="0"/>
              </a:rPr>
              <a:t>0.138</a:t>
            </a:r>
            <a:endParaRPr lang="en-US" sz="2000" b="1">
              <a:latin typeface="Century Gothic" panose="020B0502020202020204" pitchFamily="34" charset="0"/>
            </a:endParaRPr>
          </a:p>
        </p:txBody>
      </p:sp>
      <p:sp>
        <p:nvSpPr>
          <p:cNvPr id="72" name="Rounded Rectangle 71">
            <a:extLst>
              <a:ext uri="{FF2B5EF4-FFF2-40B4-BE49-F238E27FC236}">
                <a16:creationId xmlns:a16="http://schemas.microsoft.com/office/drawing/2014/main" id="{EB53D7CB-D340-2447-AE5B-2E85A48ED72B}"/>
              </a:ext>
            </a:extLst>
          </p:cNvPr>
          <p:cNvSpPr/>
          <p:nvPr/>
        </p:nvSpPr>
        <p:spPr>
          <a:xfrm>
            <a:off x="7282779" y="3015627"/>
            <a:ext cx="2702029" cy="521343"/>
          </a:xfrm>
          <a:prstGeom prst="roundRect">
            <a:avLst/>
          </a:prstGeom>
          <a:solidFill>
            <a:srgbClr val="756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 19.09 m: </a:t>
            </a:r>
            <a:r>
              <a:rPr lang="en-US" sz="2000">
                <a:latin typeface="Century Gothic" panose="020B0502020202020204" pitchFamily="34" charset="0"/>
              </a:rPr>
              <a:t>0.027</a:t>
            </a:r>
            <a:endParaRPr lang="en-US" sz="2000" b="1">
              <a:latin typeface="Century Gothic" panose="020B0502020202020204" pitchFamily="34" charset="0"/>
            </a:endParaRPr>
          </a:p>
        </p:txBody>
      </p:sp>
      <p:sp>
        <p:nvSpPr>
          <p:cNvPr id="73" name="Rounded Rectangle 72">
            <a:extLst>
              <a:ext uri="{FF2B5EF4-FFF2-40B4-BE49-F238E27FC236}">
                <a16:creationId xmlns:a16="http://schemas.microsoft.com/office/drawing/2014/main" id="{6147F6C2-5DBA-2046-831C-196ABACF5E33}"/>
              </a:ext>
            </a:extLst>
          </p:cNvPr>
          <p:cNvSpPr/>
          <p:nvPr/>
        </p:nvSpPr>
        <p:spPr>
          <a:xfrm>
            <a:off x="7282779" y="2499216"/>
            <a:ext cx="2702029" cy="521343"/>
          </a:xfrm>
          <a:prstGeom prst="roundRect">
            <a:avLst/>
          </a:prstGeom>
          <a:solidFill>
            <a:srgbClr val="53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entury Gothic" panose="020B0502020202020204" pitchFamily="34" charset="0"/>
              </a:rPr>
              <a:t>≤ 180.28 m: </a:t>
            </a:r>
            <a:r>
              <a:rPr lang="en-US" sz="2000">
                <a:latin typeface="Century Gothic" panose="020B0502020202020204" pitchFamily="34" charset="0"/>
              </a:rPr>
              <a:t>0.007</a:t>
            </a:r>
            <a:endParaRPr lang="en-US" sz="2000" b="1">
              <a:latin typeface="Century Gothic" panose="020B0502020202020204" pitchFamily="34" charset="0"/>
            </a:endParaRPr>
          </a:p>
        </p:txBody>
      </p:sp>
      <p:grpSp>
        <p:nvGrpSpPr>
          <p:cNvPr id="32" name="Group 31">
            <a:extLst>
              <a:ext uri="{FF2B5EF4-FFF2-40B4-BE49-F238E27FC236}">
                <a16:creationId xmlns:a16="http://schemas.microsoft.com/office/drawing/2014/main" id="{692D41C0-BD97-C847-8477-592D1D9195F1}"/>
              </a:ext>
            </a:extLst>
          </p:cNvPr>
          <p:cNvGrpSpPr/>
          <p:nvPr/>
        </p:nvGrpSpPr>
        <p:grpSpPr>
          <a:xfrm>
            <a:off x="9984807" y="2129822"/>
            <a:ext cx="1000595" cy="3302169"/>
            <a:chOff x="384169" y="2128085"/>
            <a:chExt cx="1000595" cy="3302169"/>
          </a:xfrm>
        </p:grpSpPr>
        <p:sp>
          <p:nvSpPr>
            <p:cNvPr id="33" name="Down Arrow 32">
              <a:extLst>
                <a:ext uri="{FF2B5EF4-FFF2-40B4-BE49-F238E27FC236}">
                  <a16:creationId xmlns:a16="http://schemas.microsoft.com/office/drawing/2014/main" id="{E00F8817-676F-BA4F-8979-15D07DB35768}"/>
                </a:ext>
              </a:extLst>
            </p:cNvPr>
            <p:cNvSpPr/>
            <p:nvPr/>
          </p:nvSpPr>
          <p:spPr>
            <a:xfrm>
              <a:off x="708623" y="2497417"/>
              <a:ext cx="351692" cy="2568437"/>
            </a:xfrm>
            <a:prstGeom prst="downArrow">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55B180C-B121-BB4F-B1F8-056E419458FC}"/>
                </a:ext>
              </a:extLst>
            </p:cNvPr>
            <p:cNvSpPr/>
            <p:nvPr/>
          </p:nvSpPr>
          <p:spPr>
            <a:xfrm>
              <a:off x="409017" y="2128085"/>
              <a:ext cx="950901"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Low FR</a:t>
              </a:r>
              <a:endParaRPr lang="en-US"/>
            </a:p>
          </p:txBody>
        </p:sp>
        <p:sp>
          <p:nvSpPr>
            <p:cNvPr id="35" name="Rectangle 34">
              <a:extLst>
                <a:ext uri="{FF2B5EF4-FFF2-40B4-BE49-F238E27FC236}">
                  <a16:creationId xmlns:a16="http://schemas.microsoft.com/office/drawing/2014/main" id="{E3BF0B16-C3EC-2A46-AD3C-8327BB1CD4B2}"/>
                </a:ext>
              </a:extLst>
            </p:cNvPr>
            <p:cNvSpPr/>
            <p:nvPr/>
          </p:nvSpPr>
          <p:spPr>
            <a:xfrm>
              <a:off x="384169" y="5060922"/>
              <a:ext cx="1000595" cy="369332"/>
            </a:xfrm>
            <a:prstGeom prst="rect">
              <a:avLst/>
            </a:prstGeom>
          </p:spPr>
          <p:txBody>
            <a:bodyPr wrap="none">
              <a:spAutoFit/>
            </a:bodyPr>
            <a:lstStyle/>
            <a:p>
              <a:pPr algn="ctr"/>
              <a:r>
                <a:rPr lang="en-US">
                  <a:solidFill>
                    <a:schemeClr val="tx1">
                      <a:lumMod val="75000"/>
                      <a:lumOff val="25000"/>
                    </a:schemeClr>
                  </a:solidFill>
                  <a:latin typeface="Century Gothic" panose="020F0302020204030204"/>
                </a:rPr>
                <a:t>High FR</a:t>
              </a:r>
              <a:endParaRPr lang="en-US"/>
            </a:p>
          </p:txBody>
        </p:sp>
      </p:grpSp>
    </p:spTree>
    <p:extLst>
      <p:ext uri="{BB962C8B-B14F-4D97-AF65-F5344CB8AC3E}">
        <p14:creationId xmlns:p14="http://schemas.microsoft.com/office/powerpoint/2010/main" val="458318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2F3B51-2DE0-2D44-AA14-EB8AB9F3818A}"/>
              </a:ext>
            </a:extLst>
          </p:cNvPr>
          <p:cNvGrpSpPr/>
          <p:nvPr/>
        </p:nvGrpSpPr>
        <p:grpSpPr>
          <a:xfrm>
            <a:off x="494398" y="2637207"/>
            <a:ext cx="11037161" cy="390869"/>
            <a:chOff x="494398" y="2668614"/>
            <a:chExt cx="11037161" cy="390869"/>
          </a:xfrm>
        </p:grpSpPr>
        <p:sp>
          <p:nvSpPr>
            <p:cNvPr id="38" name="Rounded Rectangle 37">
              <a:extLst>
                <a:ext uri="{FF2B5EF4-FFF2-40B4-BE49-F238E27FC236}">
                  <a16:creationId xmlns:a16="http://schemas.microsoft.com/office/drawing/2014/main" id="{87BA6A81-4184-D44E-A301-A93BC31A08BC}"/>
                </a:ext>
              </a:extLst>
            </p:cNvPr>
            <p:cNvSpPr/>
            <p:nvPr/>
          </p:nvSpPr>
          <p:spPr>
            <a:xfrm>
              <a:off x="494398" y="2668614"/>
              <a:ext cx="2506718"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Soil Drainage</a:t>
              </a:r>
            </a:p>
          </p:txBody>
        </p:sp>
        <p:sp>
          <p:nvSpPr>
            <p:cNvPr id="84" name="Rounded Rectangle 83">
              <a:extLst>
                <a:ext uri="{FF2B5EF4-FFF2-40B4-BE49-F238E27FC236}">
                  <a16:creationId xmlns:a16="http://schemas.microsoft.com/office/drawing/2014/main" id="{B38D139A-905A-9747-9BCC-9BA9AA63141B}"/>
                </a:ext>
              </a:extLst>
            </p:cNvPr>
            <p:cNvSpPr/>
            <p:nvPr/>
          </p:nvSpPr>
          <p:spPr>
            <a:xfrm>
              <a:off x="3835387" y="2668614"/>
              <a:ext cx="4148110" cy="390869"/>
            </a:xfrm>
            <a:prstGeom prst="roundRect">
              <a:avLst/>
            </a:prstGeom>
            <a:solidFill>
              <a:srgbClr val="A800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Very poorly drained: 4.552</a:t>
              </a:r>
            </a:p>
          </p:txBody>
        </p:sp>
        <p:cxnSp>
          <p:nvCxnSpPr>
            <p:cNvPr id="26" name="Straight Arrow Connector 25">
              <a:extLst>
                <a:ext uri="{FF2B5EF4-FFF2-40B4-BE49-F238E27FC236}">
                  <a16:creationId xmlns:a16="http://schemas.microsoft.com/office/drawing/2014/main" id="{40448CCC-2944-4B46-83E2-DCDB81555E7F}"/>
                </a:ext>
              </a:extLst>
            </p:cNvPr>
            <p:cNvCxnSpPr>
              <a:cxnSpLocks/>
            </p:cNvCxnSpPr>
            <p:nvPr/>
          </p:nvCxnSpPr>
          <p:spPr>
            <a:xfrm>
              <a:off x="2989208" y="2864048"/>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a:extLst>
                <a:ext uri="{FF2B5EF4-FFF2-40B4-BE49-F238E27FC236}">
                  <a16:creationId xmlns:a16="http://schemas.microsoft.com/office/drawing/2014/main" id="{9A16CDFF-3984-4A13-AEC5-950CDE441628}"/>
                </a:ext>
              </a:extLst>
            </p:cNvPr>
            <p:cNvCxnSpPr>
              <a:cxnSpLocks/>
            </p:cNvCxnSpPr>
            <p:nvPr/>
          </p:nvCxnSpPr>
          <p:spPr>
            <a:xfrm>
              <a:off x="7989833" y="2864048"/>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50" name="Rounded Rectangle 83">
              <a:extLst>
                <a:ext uri="{FF2B5EF4-FFF2-40B4-BE49-F238E27FC236}">
                  <a16:creationId xmlns:a16="http://schemas.microsoft.com/office/drawing/2014/main" id="{17260697-F254-4072-B0B2-B0F82EB8E6F2}"/>
                </a:ext>
              </a:extLst>
            </p:cNvPr>
            <p:cNvSpPr/>
            <p:nvPr/>
          </p:nvSpPr>
          <p:spPr>
            <a:xfrm>
              <a:off x="8836011" y="2668614"/>
              <a:ext cx="2695548" cy="390868"/>
            </a:xfrm>
            <a:prstGeom prst="roundRect">
              <a:avLst/>
            </a:prstGeom>
            <a:solidFill>
              <a:srgbClr val="A800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0.363</a:t>
              </a:r>
            </a:p>
          </p:txBody>
        </p:sp>
      </p:grpSp>
      <p:sp>
        <p:nvSpPr>
          <p:cNvPr id="90" name="Title 4">
            <a:extLst>
              <a:ext uri="{FF2B5EF4-FFF2-40B4-BE49-F238E27FC236}">
                <a16:creationId xmlns:a16="http://schemas.microsoft.com/office/drawing/2014/main" id="{443327F7-0D56-6448-8C73-4FDEF90149BA}"/>
              </a:ext>
            </a:extLst>
          </p:cNvPr>
          <p:cNvSpPr txBox="1">
            <a:spLocks/>
          </p:cNvSpPr>
          <p:nvPr/>
        </p:nvSpPr>
        <p:spPr>
          <a:xfrm>
            <a:off x="0" y="399644"/>
            <a:ext cx="12105339" cy="39086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24B1B5"/>
                </a:solidFill>
                <a:latin typeface="Century Gothic"/>
              </a:rPr>
              <a:t>Flood Susceptibility Mapping: </a:t>
            </a:r>
          </a:p>
          <a:p>
            <a:pPr>
              <a:buClr>
                <a:srgbClr val="C41F48"/>
              </a:buClr>
            </a:pPr>
            <a:r>
              <a:rPr lang="en-US" sz="3600" dirty="0">
                <a:solidFill>
                  <a:srgbClr val="24B1B5"/>
                </a:solidFill>
                <a:latin typeface="Century Gothic"/>
              </a:rPr>
              <a:t>Statistical Analysis Results</a:t>
            </a:r>
          </a:p>
        </p:txBody>
      </p:sp>
      <p:sp>
        <p:nvSpPr>
          <p:cNvPr id="23" name="TextBox 22">
            <a:extLst>
              <a:ext uri="{FF2B5EF4-FFF2-40B4-BE49-F238E27FC236}">
                <a16:creationId xmlns:a16="http://schemas.microsoft.com/office/drawing/2014/main" id="{584AA8A5-C24F-9F40-BE33-9B2E33A103C0}"/>
              </a:ext>
            </a:extLst>
          </p:cNvPr>
          <p:cNvSpPr txBox="1"/>
          <p:nvPr/>
        </p:nvSpPr>
        <p:spPr>
          <a:xfrm>
            <a:off x="400921" y="1280290"/>
            <a:ext cx="2693669" cy="707886"/>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Century Gothic"/>
              </a:rPr>
              <a:t>Flood Conditioning </a:t>
            </a:r>
            <a:endParaRPr lang="en-US" sz="2000" dirty="0">
              <a:solidFill>
                <a:schemeClr val="tx1">
                  <a:lumMod val="75000"/>
                  <a:lumOff val="25000"/>
                </a:schemeClr>
              </a:solidFill>
              <a:cs typeface="Calibri"/>
            </a:endParaRPr>
          </a:p>
          <a:p>
            <a:pPr algn="ctr"/>
            <a:r>
              <a:rPr lang="en-US" sz="2000" dirty="0">
                <a:solidFill>
                  <a:schemeClr val="tx1">
                    <a:lumMod val="75000"/>
                    <a:lumOff val="25000"/>
                  </a:schemeClr>
                </a:solidFill>
                <a:latin typeface="Century Gothic"/>
              </a:rPr>
              <a:t>Factor</a:t>
            </a:r>
            <a:endParaRPr lang="en-US" sz="2000" dirty="0">
              <a:solidFill>
                <a:schemeClr val="tx1">
                  <a:lumMod val="75000"/>
                  <a:lumOff val="25000"/>
                </a:schemeClr>
              </a:solidFill>
              <a:cs typeface="Calibri"/>
            </a:endParaRPr>
          </a:p>
        </p:txBody>
      </p:sp>
      <p:sp>
        <p:nvSpPr>
          <p:cNvPr id="85" name="TextBox 84">
            <a:extLst>
              <a:ext uri="{FF2B5EF4-FFF2-40B4-BE49-F238E27FC236}">
                <a16:creationId xmlns:a16="http://schemas.microsoft.com/office/drawing/2014/main" id="{919959E9-89E4-E448-B5B6-8556626ED737}"/>
              </a:ext>
            </a:extLst>
          </p:cNvPr>
          <p:cNvSpPr txBox="1"/>
          <p:nvPr/>
        </p:nvSpPr>
        <p:spPr>
          <a:xfrm>
            <a:off x="4386276" y="1280290"/>
            <a:ext cx="3059415" cy="707886"/>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Century Gothic"/>
              </a:rPr>
              <a:t>Maximum Frequency </a:t>
            </a:r>
            <a:endParaRPr lang="en-US" sz="2000" dirty="0">
              <a:solidFill>
                <a:schemeClr val="tx1">
                  <a:lumMod val="75000"/>
                  <a:lumOff val="25000"/>
                </a:schemeClr>
              </a:solidFill>
              <a:cs typeface="Calibri"/>
            </a:endParaRPr>
          </a:p>
          <a:p>
            <a:pPr algn="ctr"/>
            <a:r>
              <a:rPr lang="en-US" sz="2000" dirty="0">
                <a:solidFill>
                  <a:schemeClr val="tx1">
                    <a:lumMod val="75000"/>
                    <a:lumOff val="25000"/>
                  </a:schemeClr>
                </a:solidFill>
                <a:latin typeface="Century Gothic"/>
              </a:rPr>
              <a:t>Ratio</a:t>
            </a:r>
            <a:endParaRPr lang="en-US" sz="2000" dirty="0">
              <a:solidFill>
                <a:schemeClr val="tx1">
                  <a:lumMod val="75000"/>
                  <a:lumOff val="25000"/>
                </a:schemeClr>
              </a:solidFill>
              <a:cs typeface="Calibri"/>
            </a:endParaRPr>
          </a:p>
        </p:txBody>
      </p:sp>
      <p:grpSp>
        <p:nvGrpSpPr>
          <p:cNvPr id="2" name="Group 1">
            <a:extLst>
              <a:ext uri="{FF2B5EF4-FFF2-40B4-BE49-F238E27FC236}">
                <a16:creationId xmlns:a16="http://schemas.microsoft.com/office/drawing/2014/main" id="{F62AF659-07CB-3441-BF17-1E6AB74ABA79}"/>
              </a:ext>
            </a:extLst>
          </p:cNvPr>
          <p:cNvGrpSpPr/>
          <p:nvPr/>
        </p:nvGrpSpPr>
        <p:grpSpPr>
          <a:xfrm>
            <a:off x="494397" y="1984223"/>
            <a:ext cx="11037163" cy="390869"/>
            <a:chOff x="494397" y="1984223"/>
            <a:chExt cx="11037163" cy="390869"/>
          </a:xfrm>
        </p:grpSpPr>
        <p:sp>
          <p:nvSpPr>
            <p:cNvPr id="37" name="Rounded Rectangle 36">
              <a:extLst>
                <a:ext uri="{FF2B5EF4-FFF2-40B4-BE49-F238E27FC236}">
                  <a16:creationId xmlns:a16="http://schemas.microsoft.com/office/drawing/2014/main" id="{909203D2-BC21-F24D-AE84-CD60F9CBC4B0}"/>
                </a:ext>
              </a:extLst>
            </p:cNvPr>
            <p:cNvSpPr/>
            <p:nvPr/>
          </p:nvSpPr>
          <p:spPr>
            <a:xfrm>
              <a:off x="494397" y="1984223"/>
              <a:ext cx="2506719"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Surficial Materials</a:t>
              </a:r>
            </a:p>
          </p:txBody>
        </p:sp>
        <p:cxnSp>
          <p:nvCxnSpPr>
            <p:cNvPr id="6" name="Straight Arrow Connector 5">
              <a:extLst>
                <a:ext uri="{FF2B5EF4-FFF2-40B4-BE49-F238E27FC236}">
                  <a16:creationId xmlns:a16="http://schemas.microsoft.com/office/drawing/2014/main" id="{DEDA392F-8171-3243-8DD9-419BD174AF6D}"/>
                </a:ext>
              </a:extLst>
            </p:cNvPr>
            <p:cNvCxnSpPr>
              <a:cxnSpLocks/>
            </p:cNvCxnSpPr>
            <p:nvPr/>
          </p:nvCxnSpPr>
          <p:spPr>
            <a:xfrm>
              <a:off x="2989208" y="2179657"/>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78" name="Rounded Rectangle 77">
              <a:extLst>
                <a:ext uri="{FF2B5EF4-FFF2-40B4-BE49-F238E27FC236}">
                  <a16:creationId xmlns:a16="http://schemas.microsoft.com/office/drawing/2014/main" id="{710420EE-A81C-B44C-9FD8-19FFCC1A339B}"/>
                </a:ext>
              </a:extLst>
            </p:cNvPr>
            <p:cNvSpPr/>
            <p:nvPr/>
          </p:nvSpPr>
          <p:spPr>
            <a:xfrm>
              <a:off x="3835386" y="1984223"/>
              <a:ext cx="4148111" cy="390869"/>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Early postglacial deposits: 4.285</a:t>
              </a:r>
            </a:p>
          </p:txBody>
        </p:sp>
        <p:sp>
          <p:nvSpPr>
            <p:cNvPr id="32" name="Rounded Rectangle 77">
              <a:extLst>
                <a:ext uri="{FF2B5EF4-FFF2-40B4-BE49-F238E27FC236}">
                  <a16:creationId xmlns:a16="http://schemas.microsoft.com/office/drawing/2014/main" id="{396C368D-9855-4BC8-9541-21D79AE4DF41}"/>
                </a:ext>
              </a:extLst>
            </p:cNvPr>
            <p:cNvSpPr/>
            <p:nvPr/>
          </p:nvSpPr>
          <p:spPr>
            <a:xfrm>
              <a:off x="8836011" y="1984223"/>
              <a:ext cx="2695549" cy="390868"/>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0.947</a:t>
              </a:r>
            </a:p>
          </p:txBody>
        </p:sp>
        <p:cxnSp>
          <p:nvCxnSpPr>
            <p:cNvPr id="34" name="Straight Arrow Connector 33">
              <a:extLst>
                <a:ext uri="{FF2B5EF4-FFF2-40B4-BE49-F238E27FC236}">
                  <a16:creationId xmlns:a16="http://schemas.microsoft.com/office/drawing/2014/main" id="{5CDE0E15-1B16-4A38-8178-DD121BB142CA}"/>
                </a:ext>
              </a:extLst>
            </p:cNvPr>
            <p:cNvCxnSpPr>
              <a:cxnSpLocks/>
            </p:cNvCxnSpPr>
            <p:nvPr/>
          </p:nvCxnSpPr>
          <p:spPr>
            <a:xfrm>
              <a:off x="7989833" y="2179657"/>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5" name="Group 4">
            <a:extLst>
              <a:ext uri="{FF2B5EF4-FFF2-40B4-BE49-F238E27FC236}">
                <a16:creationId xmlns:a16="http://schemas.microsoft.com/office/drawing/2014/main" id="{8DA56FF0-1713-B445-989A-B618B1008747}"/>
              </a:ext>
            </a:extLst>
          </p:cNvPr>
          <p:cNvGrpSpPr/>
          <p:nvPr/>
        </p:nvGrpSpPr>
        <p:grpSpPr>
          <a:xfrm>
            <a:off x="494398" y="3290191"/>
            <a:ext cx="11037162" cy="390870"/>
            <a:chOff x="494398" y="3248625"/>
            <a:chExt cx="11037162" cy="390870"/>
          </a:xfrm>
        </p:grpSpPr>
        <p:sp>
          <p:nvSpPr>
            <p:cNvPr id="4" name="Rounded Rectangle 3">
              <a:extLst>
                <a:ext uri="{FF2B5EF4-FFF2-40B4-BE49-F238E27FC236}">
                  <a16:creationId xmlns:a16="http://schemas.microsoft.com/office/drawing/2014/main" id="{FB2DB95D-1B7E-B346-A83B-6B6AFFF01D58}"/>
                </a:ext>
              </a:extLst>
            </p:cNvPr>
            <p:cNvSpPr/>
            <p:nvPr/>
          </p:nvSpPr>
          <p:spPr>
            <a:xfrm>
              <a:off x="494398" y="3248626"/>
              <a:ext cx="2506718"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Land Cover</a:t>
              </a:r>
            </a:p>
          </p:txBody>
        </p:sp>
        <p:sp>
          <p:nvSpPr>
            <p:cNvPr id="77" name="Rounded Rectangle 76">
              <a:extLst>
                <a:ext uri="{FF2B5EF4-FFF2-40B4-BE49-F238E27FC236}">
                  <a16:creationId xmlns:a16="http://schemas.microsoft.com/office/drawing/2014/main" id="{44005192-87CB-C145-AD97-04D2C64E988C}"/>
                </a:ext>
              </a:extLst>
            </p:cNvPr>
            <p:cNvSpPr/>
            <p:nvPr/>
          </p:nvSpPr>
          <p:spPr>
            <a:xfrm>
              <a:off x="3835386" y="3248625"/>
              <a:ext cx="4148110" cy="390870"/>
            </a:xfrm>
            <a:prstGeom prst="roundRect">
              <a:avLst/>
            </a:prstGeom>
            <a:solidFill>
              <a:srgbClr val="265C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Open water: 5.316</a:t>
              </a:r>
            </a:p>
          </p:txBody>
        </p:sp>
        <p:cxnSp>
          <p:nvCxnSpPr>
            <p:cNvPr id="27" name="Straight Arrow Connector 26">
              <a:extLst>
                <a:ext uri="{FF2B5EF4-FFF2-40B4-BE49-F238E27FC236}">
                  <a16:creationId xmlns:a16="http://schemas.microsoft.com/office/drawing/2014/main" id="{8BF28103-D27B-49DD-90C6-C1CEB5289ABC}"/>
                </a:ext>
              </a:extLst>
            </p:cNvPr>
            <p:cNvCxnSpPr>
              <a:cxnSpLocks/>
            </p:cNvCxnSpPr>
            <p:nvPr/>
          </p:nvCxnSpPr>
          <p:spPr>
            <a:xfrm>
              <a:off x="2989208" y="3444060"/>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a:extLst>
                <a:ext uri="{FF2B5EF4-FFF2-40B4-BE49-F238E27FC236}">
                  <a16:creationId xmlns:a16="http://schemas.microsoft.com/office/drawing/2014/main" id="{8772C1E9-FBF2-4CCE-9270-0B800E7370A8}"/>
                </a:ext>
              </a:extLst>
            </p:cNvPr>
            <p:cNvCxnSpPr>
              <a:cxnSpLocks/>
            </p:cNvCxnSpPr>
            <p:nvPr/>
          </p:nvCxnSpPr>
          <p:spPr>
            <a:xfrm>
              <a:off x="7989833" y="3444060"/>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51" name="Rounded Rectangle 76">
              <a:extLst>
                <a:ext uri="{FF2B5EF4-FFF2-40B4-BE49-F238E27FC236}">
                  <a16:creationId xmlns:a16="http://schemas.microsoft.com/office/drawing/2014/main" id="{5E25FA58-ED63-4C9D-89C4-3E6964140B62}"/>
                </a:ext>
              </a:extLst>
            </p:cNvPr>
            <p:cNvSpPr/>
            <p:nvPr/>
          </p:nvSpPr>
          <p:spPr>
            <a:xfrm>
              <a:off x="8836012" y="3248625"/>
              <a:ext cx="2695548" cy="390870"/>
            </a:xfrm>
            <a:prstGeom prst="roundRect">
              <a:avLst/>
            </a:prstGeom>
            <a:solidFill>
              <a:srgbClr val="265C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0.836</a:t>
              </a:r>
              <a:endParaRPr lang="en-US"/>
            </a:p>
          </p:txBody>
        </p:sp>
      </p:grpSp>
      <p:grpSp>
        <p:nvGrpSpPr>
          <p:cNvPr id="7" name="Group 6">
            <a:extLst>
              <a:ext uri="{FF2B5EF4-FFF2-40B4-BE49-F238E27FC236}">
                <a16:creationId xmlns:a16="http://schemas.microsoft.com/office/drawing/2014/main" id="{0A7188EE-E8A2-6B45-A4D6-36FD6B1112DA}"/>
              </a:ext>
            </a:extLst>
          </p:cNvPr>
          <p:cNvGrpSpPr/>
          <p:nvPr/>
        </p:nvGrpSpPr>
        <p:grpSpPr>
          <a:xfrm>
            <a:off x="494397" y="3943176"/>
            <a:ext cx="11037164" cy="390869"/>
            <a:chOff x="494397" y="3897911"/>
            <a:chExt cx="11037164" cy="390869"/>
          </a:xfrm>
        </p:grpSpPr>
        <p:sp>
          <p:nvSpPr>
            <p:cNvPr id="39" name="Rounded Rectangle 38">
              <a:extLst>
                <a:ext uri="{FF2B5EF4-FFF2-40B4-BE49-F238E27FC236}">
                  <a16:creationId xmlns:a16="http://schemas.microsoft.com/office/drawing/2014/main" id="{A44525FF-03F4-E149-85A4-E330D357E29E}"/>
                </a:ext>
              </a:extLst>
            </p:cNvPr>
            <p:cNvSpPr/>
            <p:nvPr/>
          </p:nvSpPr>
          <p:spPr>
            <a:xfrm>
              <a:off x="494397" y="3897911"/>
              <a:ext cx="2506719"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Elevation</a:t>
              </a:r>
            </a:p>
          </p:txBody>
        </p:sp>
        <p:sp>
          <p:nvSpPr>
            <p:cNvPr id="83" name="Rounded Rectangle 82">
              <a:extLst>
                <a:ext uri="{FF2B5EF4-FFF2-40B4-BE49-F238E27FC236}">
                  <a16:creationId xmlns:a16="http://schemas.microsoft.com/office/drawing/2014/main" id="{4A41FA3B-4D74-DC44-864B-FAD18DC4F42A}"/>
                </a:ext>
              </a:extLst>
            </p:cNvPr>
            <p:cNvSpPr/>
            <p:nvPr/>
          </p:nvSpPr>
          <p:spPr>
            <a:xfrm>
              <a:off x="3835387" y="3897911"/>
              <a:ext cx="4148111" cy="390868"/>
            </a:xfrm>
            <a:prstGeom prst="roundRect">
              <a:avLst/>
            </a:prstGeom>
            <a:solidFill>
              <a:srgbClr val="7099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 19.45 m: 1.411</a:t>
              </a:r>
            </a:p>
          </p:txBody>
        </p:sp>
        <p:cxnSp>
          <p:nvCxnSpPr>
            <p:cNvPr id="28" name="Straight Arrow Connector 27">
              <a:extLst>
                <a:ext uri="{FF2B5EF4-FFF2-40B4-BE49-F238E27FC236}">
                  <a16:creationId xmlns:a16="http://schemas.microsoft.com/office/drawing/2014/main" id="{886154A9-421D-489C-B177-8CEA58CC06C7}"/>
                </a:ext>
              </a:extLst>
            </p:cNvPr>
            <p:cNvCxnSpPr>
              <a:cxnSpLocks/>
            </p:cNvCxnSpPr>
            <p:nvPr/>
          </p:nvCxnSpPr>
          <p:spPr>
            <a:xfrm>
              <a:off x="2989208" y="4093345"/>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cxnSp>
          <p:nvCxnSpPr>
            <p:cNvPr id="43" name="Straight Arrow Connector 42">
              <a:extLst>
                <a:ext uri="{FF2B5EF4-FFF2-40B4-BE49-F238E27FC236}">
                  <a16:creationId xmlns:a16="http://schemas.microsoft.com/office/drawing/2014/main" id="{ED896C8C-D956-4BC5-8A83-12AF9239FB93}"/>
                </a:ext>
              </a:extLst>
            </p:cNvPr>
            <p:cNvCxnSpPr>
              <a:cxnSpLocks/>
            </p:cNvCxnSpPr>
            <p:nvPr/>
          </p:nvCxnSpPr>
          <p:spPr>
            <a:xfrm>
              <a:off x="7989833" y="4093345"/>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52" name="Rounded Rectangle 82">
              <a:extLst>
                <a:ext uri="{FF2B5EF4-FFF2-40B4-BE49-F238E27FC236}">
                  <a16:creationId xmlns:a16="http://schemas.microsoft.com/office/drawing/2014/main" id="{ADF68AFD-B7B1-4924-B3C5-6B362521F73E}"/>
                </a:ext>
              </a:extLst>
            </p:cNvPr>
            <p:cNvSpPr/>
            <p:nvPr/>
          </p:nvSpPr>
          <p:spPr>
            <a:xfrm>
              <a:off x="8836011" y="3897911"/>
              <a:ext cx="2695550" cy="390868"/>
            </a:xfrm>
            <a:prstGeom prst="roundRect">
              <a:avLst/>
            </a:prstGeom>
            <a:solidFill>
              <a:srgbClr val="7099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-0.561</a:t>
              </a:r>
              <a:endParaRPr lang="en-US"/>
            </a:p>
          </p:txBody>
        </p:sp>
      </p:grpSp>
      <p:grpSp>
        <p:nvGrpSpPr>
          <p:cNvPr id="8" name="Group 7">
            <a:extLst>
              <a:ext uri="{FF2B5EF4-FFF2-40B4-BE49-F238E27FC236}">
                <a16:creationId xmlns:a16="http://schemas.microsoft.com/office/drawing/2014/main" id="{FDD79D98-48D4-FD4F-B467-8D5C234E2C19}"/>
              </a:ext>
            </a:extLst>
          </p:cNvPr>
          <p:cNvGrpSpPr/>
          <p:nvPr/>
        </p:nvGrpSpPr>
        <p:grpSpPr>
          <a:xfrm>
            <a:off x="494397" y="4596160"/>
            <a:ext cx="11037163" cy="390869"/>
            <a:chOff x="494397" y="4602327"/>
            <a:chExt cx="11037163" cy="390869"/>
          </a:xfrm>
        </p:grpSpPr>
        <p:sp>
          <p:nvSpPr>
            <p:cNvPr id="40" name="Rounded Rectangle 39">
              <a:extLst>
                <a:ext uri="{FF2B5EF4-FFF2-40B4-BE49-F238E27FC236}">
                  <a16:creationId xmlns:a16="http://schemas.microsoft.com/office/drawing/2014/main" id="{8E837061-E80E-684D-8A34-CC1E2B8D26D5}"/>
                </a:ext>
              </a:extLst>
            </p:cNvPr>
            <p:cNvSpPr/>
            <p:nvPr/>
          </p:nvSpPr>
          <p:spPr>
            <a:xfrm>
              <a:off x="494397" y="4602327"/>
              <a:ext cx="2506719"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Slope</a:t>
              </a:r>
            </a:p>
          </p:txBody>
        </p:sp>
        <p:sp>
          <p:nvSpPr>
            <p:cNvPr id="82" name="Rounded Rectangle 81">
              <a:extLst>
                <a:ext uri="{FF2B5EF4-FFF2-40B4-BE49-F238E27FC236}">
                  <a16:creationId xmlns:a16="http://schemas.microsoft.com/office/drawing/2014/main" id="{B3856896-3C2C-7F4D-A7D7-2BCF374C3FA3}"/>
                </a:ext>
              </a:extLst>
            </p:cNvPr>
            <p:cNvSpPr/>
            <p:nvPr/>
          </p:nvSpPr>
          <p:spPr>
            <a:xfrm>
              <a:off x="3835386" y="4602327"/>
              <a:ext cx="4148110" cy="390869"/>
            </a:xfrm>
            <a:prstGeom prst="roundRect">
              <a:avLst/>
            </a:prstGeom>
            <a:solidFill>
              <a:srgbClr val="8400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 </a:t>
              </a:r>
              <a:r>
                <a:rPr lang="en-US" sz="2000">
                  <a:latin typeface="Century Gothic"/>
                </a:rPr>
                <a:t>0.86</a:t>
              </a:r>
              <a:r>
                <a:rPr lang="en-US" sz="2000"/>
                <a:t>°</a:t>
              </a:r>
              <a:r>
                <a:rPr lang="en-US" sz="2000">
                  <a:latin typeface="Century Gothic"/>
                </a:rPr>
                <a:t>: 2.772</a:t>
              </a:r>
            </a:p>
          </p:txBody>
        </p:sp>
        <p:cxnSp>
          <p:nvCxnSpPr>
            <p:cNvPr id="29" name="Straight Arrow Connector 28">
              <a:extLst>
                <a:ext uri="{FF2B5EF4-FFF2-40B4-BE49-F238E27FC236}">
                  <a16:creationId xmlns:a16="http://schemas.microsoft.com/office/drawing/2014/main" id="{14FF6D03-455C-4E6F-9208-1222504A9507}"/>
                </a:ext>
              </a:extLst>
            </p:cNvPr>
            <p:cNvCxnSpPr>
              <a:cxnSpLocks/>
            </p:cNvCxnSpPr>
            <p:nvPr/>
          </p:nvCxnSpPr>
          <p:spPr>
            <a:xfrm>
              <a:off x="2989208" y="4797761"/>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cxnSp>
          <p:nvCxnSpPr>
            <p:cNvPr id="44" name="Straight Arrow Connector 43">
              <a:extLst>
                <a:ext uri="{FF2B5EF4-FFF2-40B4-BE49-F238E27FC236}">
                  <a16:creationId xmlns:a16="http://schemas.microsoft.com/office/drawing/2014/main" id="{6AC3B138-EDBE-4365-AA25-18C16E783549}"/>
                </a:ext>
              </a:extLst>
            </p:cNvPr>
            <p:cNvCxnSpPr>
              <a:cxnSpLocks/>
            </p:cNvCxnSpPr>
            <p:nvPr/>
          </p:nvCxnSpPr>
          <p:spPr>
            <a:xfrm>
              <a:off x="7989833" y="4797761"/>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54" name="Rounded Rectangle 81">
              <a:extLst>
                <a:ext uri="{FF2B5EF4-FFF2-40B4-BE49-F238E27FC236}">
                  <a16:creationId xmlns:a16="http://schemas.microsoft.com/office/drawing/2014/main" id="{CECF4BBB-513C-42E8-93AB-1C59A8F81598}"/>
                </a:ext>
              </a:extLst>
            </p:cNvPr>
            <p:cNvSpPr/>
            <p:nvPr/>
          </p:nvSpPr>
          <p:spPr>
            <a:xfrm>
              <a:off x="8836011" y="4602327"/>
              <a:ext cx="2695549" cy="390869"/>
            </a:xfrm>
            <a:prstGeom prst="roundRect">
              <a:avLst/>
            </a:prstGeom>
            <a:solidFill>
              <a:srgbClr val="8400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a:t>
              </a:r>
              <a:r>
                <a:rPr lang="en-US" sz="2000">
                  <a:latin typeface="Century Gothic"/>
                  <a:cs typeface="Calibri"/>
                </a:rPr>
                <a:t>0.184</a:t>
              </a:r>
              <a:endParaRPr lang="en-US">
                <a:latin typeface="Century Gothic"/>
              </a:endParaRPr>
            </a:p>
          </p:txBody>
        </p:sp>
      </p:grpSp>
      <p:grpSp>
        <p:nvGrpSpPr>
          <p:cNvPr id="9" name="Group 8">
            <a:extLst>
              <a:ext uri="{FF2B5EF4-FFF2-40B4-BE49-F238E27FC236}">
                <a16:creationId xmlns:a16="http://schemas.microsoft.com/office/drawing/2014/main" id="{2807632A-B40C-E24B-8FAF-37AEA57481CF}"/>
              </a:ext>
            </a:extLst>
          </p:cNvPr>
          <p:cNvGrpSpPr/>
          <p:nvPr/>
        </p:nvGrpSpPr>
        <p:grpSpPr>
          <a:xfrm>
            <a:off x="494397" y="5249144"/>
            <a:ext cx="11037163" cy="390869"/>
            <a:chOff x="494397" y="5246435"/>
            <a:chExt cx="11037163" cy="390869"/>
          </a:xfrm>
        </p:grpSpPr>
        <p:sp>
          <p:nvSpPr>
            <p:cNvPr id="42" name="Rounded Rectangle 41">
              <a:extLst>
                <a:ext uri="{FF2B5EF4-FFF2-40B4-BE49-F238E27FC236}">
                  <a16:creationId xmlns:a16="http://schemas.microsoft.com/office/drawing/2014/main" id="{2F275119-9B10-9A49-9AE2-2A12831E7DE5}"/>
                </a:ext>
              </a:extLst>
            </p:cNvPr>
            <p:cNvSpPr/>
            <p:nvPr/>
          </p:nvSpPr>
          <p:spPr>
            <a:xfrm>
              <a:off x="494397" y="5246435"/>
              <a:ext cx="2506719"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HAND</a:t>
              </a:r>
            </a:p>
          </p:txBody>
        </p:sp>
        <p:sp>
          <p:nvSpPr>
            <p:cNvPr id="79" name="Rounded Rectangle 78">
              <a:extLst>
                <a:ext uri="{FF2B5EF4-FFF2-40B4-BE49-F238E27FC236}">
                  <a16:creationId xmlns:a16="http://schemas.microsoft.com/office/drawing/2014/main" id="{33E68AA8-76B7-054F-B4DC-9A4470060389}"/>
                </a:ext>
              </a:extLst>
            </p:cNvPr>
            <p:cNvSpPr/>
            <p:nvPr/>
          </p:nvSpPr>
          <p:spPr>
            <a:xfrm>
              <a:off x="3835386" y="5246435"/>
              <a:ext cx="4148110" cy="390869"/>
            </a:xfrm>
            <a:prstGeom prst="roundRect">
              <a:avLst/>
            </a:prstGeom>
            <a:solidFill>
              <a:srgbClr val="DAD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0 m: 4.832</a:t>
              </a:r>
            </a:p>
          </p:txBody>
        </p:sp>
        <p:cxnSp>
          <p:nvCxnSpPr>
            <p:cNvPr id="30" name="Straight Arrow Connector 29">
              <a:extLst>
                <a:ext uri="{FF2B5EF4-FFF2-40B4-BE49-F238E27FC236}">
                  <a16:creationId xmlns:a16="http://schemas.microsoft.com/office/drawing/2014/main" id="{281BF47C-48CE-418C-9509-C2E2604884C4}"/>
                </a:ext>
              </a:extLst>
            </p:cNvPr>
            <p:cNvCxnSpPr>
              <a:cxnSpLocks/>
            </p:cNvCxnSpPr>
            <p:nvPr/>
          </p:nvCxnSpPr>
          <p:spPr>
            <a:xfrm>
              <a:off x="2989208" y="5441869"/>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cxnSp>
          <p:nvCxnSpPr>
            <p:cNvPr id="45" name="Straight Arrow Connector 44">
              <a:extLst>
                <a:ext uri="{FF2B5EF4-FFF2-40B4-BE49-F238E27FC236}">
                  <a16:creationId xmlns:a16="http://schemas.microsoft.com/office/drawing/2014/main" id="{72D8877D-DDEE-4490-98D9-749A2D28ED30}"/>
                </a:ext>
              </a:extLst>
            </p:cNvPr>
            <p:cNvCxnSpPr>
              <a:cxnSpLocks/>
            </p:cNvCxnSpPr>
            <p:nvPr/>
          </p:nvCxnSpPr>
          <p:spPr>
            <a:xfrm>
              <a:off x="7989833" y="5441869"/>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55" name="Rounded Rectangle 78">
              <a:extLst>
                <a:ext uri="{FF2B5EF4-FFF2-40B4-BE49-F238E27FC236}">
                  <a16:creationId xmlns:a16="http://schemas.microsoft.com/office/drawing/2014/main" id="{76CF92B9-9D50-465E-B638-FE4C1951D3B0}"/>
                </a:ext>
              </a:extLst>
            </p:cNvPr>
            <p:cNvSpPr/>
            <p:nvPr/>
          </p:nvSpPr>
          <p:spPr>
            <a:xfrm>
              <a:off x="8836011" y="5246435"/>
              <a:ext cx="2695549" cy="390869"/>
            </a:xfrm>
            <a:prstGeom prst="roundRect">
              <a:avLst/>
            </a:prstGeom>
            <a:solidFill>
              <a:srgbClr val="DAD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-1.351</a:t>
              </a:r>
              <a:endParaRPr lang="en-US"/>
            </a:p>
          </p:txBody>
        </p:sp>
      </p:grpSp>
      <p:grpSp>
        <p:nvGrpSpPr>
          <p:cNvPr id="10" name="Group 9">
            <a:extLst>
              <a:ext uri="{FF2B5EF4-FFF2-40B4-BE49-F238E27FC236}">
                <a16:creationId xmlns:a16="http://schemas.microsoft.com/office/drawing/2014/main" id="{EAC5D07E-79B5-684B-9683-D8A3C12E5F89}"/>
              </a:ext>
            </a:extLst>
          </p:cNvPr>
          <p:cNvGrpSpPr/>
          <p:nvPr/>
        </p:nvGrpSpPr>
        <p:grpSpPr>
          <a:xfrm>
            <a:off x="494397" y="5902130"/>
            <a:ext cx="11043705" cy="390870"/>
            <a:chOff x="494397" y="5902130"/>
            <a:chExt cx="11043705" cy="390870"/>
          </a:xfrm>
        </p:grpSpPr>
        <p:sp>
          <p:nvSpPr>
            <p:cNvPr id="41" name="Rounded Rectangle 40">
              <a:extLst>
                <a:ext uri="{FF2B5EF4-FFF2-40B4-BE49-F238E27FC236}">
                  <a16:creationId xmlns:a16="http://schemas.microsoft.com/office/drawing/2014/main" id="{349B6FED-410F-654D-905E-CACBAA352359}"/>
                </a:ext>
              </a:extLst>
            </p:cNvPr>
            <p:cNvSpPr/>
            <p:nvPr/>
          </p:nvSpPr>
          <p:spPr>
            <a:xfrm>
              <a:off x="494397" y="5902131"/>
              <a:ext cx="2506719" cy="390869"/>
            </a:xfrm>
            <a:prstGeom prst="roundRect">
              <a:avLst/>
            </a:prstGeom>
            <a:solidFill>
              <a:srgbClr val="15A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Century Gothic" panose="020B0502020202020204" pitchFamily="34" charset="0"/>
                </a:rPr>
                <a:t>TWI</a:t>
              </a:r>
            </a:p>
          </p:txBody>
        </p:sp>
        <p:sp>
          <p:nvSpPr>
            <p:cNvPr id="80" name="Rounded Rectangle 79">
              <a:extLst>
                <a:ext uri="{FF2B5EF4-FFF2-40B4-BE49-F238E27FC236}">
                  <a16:creationId xmlns:a16="http://schemas.microsoft.com/office/drawing/2014/main" id="{3D2F09B2-C514-2D42-A25A-2F2BB886094C}"/>
                </a:ext>
              </a:extLst>
            </p:cNvPr>
            <p:cNvSpPr/>
            <p:nvPr/>
          </p:nvSpPr>
          <p:spPr>
            <a:xfrm>
              <a:off x="3841929" y="5902130"/>
              <a:ext cx="4148110" cy="390870"/>
            </a:xfrm>
            <a:prstGeom prst="roundRect">
              <a:avLst/>
            </a:prstGeom>
            <a:solidFill>
              <a:srgbClr val="2432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 </a:t>
              </a:r>
              <a:r>
                <a:rPr lang="en-US" sz="2000" b="1">
                  <a:latin typeface="Century Gothic"/>
                </a:rPr>
                <a:t>25.41: </a:t>
              </a:r>
              <a:r>
                <a:rPr lang="en-US" sz="2000">
                  <a:latin typeface="Century Gothic"/>
                </a:rPr>
                <a:t>2.373</a:t>
              </a:r>
            </a:p>
          </p:txBody>
        </p:sp>
        <p:cxnSp>
          <p:nvCxnSpPr>
            <p:cNvPr id="31" name="Straight Arrow Connector 30">
              <a:extLst>
                <a:ext uri="{FF2B5EF4-FFF2-40B4-BE49-F238E27FC236}">
                  <a16:creationId xmlns:a16="http://schemas.microsoft.com/office/drawing/2014/main" id="{2E9C0120-6B2E-4515-9B6A-5E9DB872E7F8}"/>
                </a:ext>
              </a:extLst>
            </p:cNvPr>
            <p:cNvCxnSpPr>
              <a:cxnSpLocks/>
            </p:cNvCxnSpPr>
            <p:nvPr/>
          </p:nvCxnSpPr>
          <p:spPr>
            <a:xfrm>
              <a:off x="2989208" y="6097565"/>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cxnSp>
          <p:nvCxnSpPr>
            <p:cNvPr id="47" name="Straight Arrow Connector 46">
              <a:extLst>
                <a:ext uri="{FF2B5EF4-FFF2-40B4-BE49-F238E27FC236}">
                  <a16:creationId xmlns:a16="http://schemas.microsoft.com/office/drawing/2014/main" id="{DA735F1D-9355-441B-9694-8F8C88A5B628}"/>
                </a:ext>
              </a:extLst>
            </p:cNvPr>
            <p:cNvCxnSpPr>
              <a:cxnSpLocks/>
            </p:cNvCxnSpPr>
            <p:nvPr/>
          </p:nvCxnSpPr>
          <p:spPr>
            <a:xfrm>
              <a:off x="7989833" y="6097565"/>
              <a:ext cx="726043" cy="0"/>
            </a:xfrm>
            <a:prstGeom prst="straightConnector1">
              <a:avLst/>
            </a:prstGeom>
            <a:ln>
              <a:solidFill>
                <a:srgbClr val="15ABB3"/>
              </a:solidFill>
              <a:tailEnd type="triangle"/>
            </a:ln>
          </p:spPr>
          <p:style>
            <a:lnRef idx="3">
              <a:schemeClr val="accent3"/>
            </a:lnRef>
            <a:fillRef idx="0">
              <a:schemeClr val="accent3"/>
            </a:fillRef>
            <a:effectRef idx="2">
              <a:schemeClr val="accent3"/>
            </a:effectRef>
            <a:fontRef idx="minor">
              <a:schemeClr val="tx1"/>
            </a:fontRef>
          </p:style>
        </p:cxnSp>
        <p:sp>
          <p:nvSpPr>
            <p:cNvPr id="56" name="Rounded Rectangle 79">
              <a:extLst>
                <a:ext uri="{FF2B5EF4-FFF2-40B4-BE49-F238E27FC236}">
                  <a16:creationId xmlns:a16="http://schemas.microsoft.com/office/drawing/2014/main" id="{665D24CF-D04B-4EFB-8BEC-43F910083462}"/>
                </a:ext>
              </a:extLst>
            </p:cNvPr>
            <p:cNvSpPr/>
            <p:nvPr/>
          </p:nvSpPr>
          <p:spPr>
            <a:xfrm>
              <a:off x="8830647" y="5908083"/>
              <a:ext cx="2707455" cy="378964"/>
            </a:xfrm>
            <a:prstGeom prst="roundRect">
              <a:avLst/>
            </a:prstGeom>
            <a:solidFill>
              <a:srgbClr val="2432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t>
              </a:r>
              <a:r>
                <a:rPr lang="en-US" sz="2000">
                  <a:latin typeface="Calibri"/>
                  <a:cs typeface="Calibri"/>
                </a:rPr>
                <a:t>0.108</a:t>
              </a:r>
              <a:endParaRPr lang="en-US"/>
            </a:p>
          </p:txBody>
        </p:sp>
      </p:grpSp>
      <p:sp>
        <p:nvSpPr>
          <p:cNvPr id="57" name="TextBox 56">
            <a:extLst>
              <a:ext uri="{FF2B5EF4-FFF2-40B4-BE49-F238E27FC236}">
                <a16:creationId xmlns:a16="http://schemas.microsoft.com/office/drawing/2014/main" id="{EA843DD8-D41A-4958-BE65-0551A8BC3065}"/>
              </a:ext>
            </a:extLst>
          </p:cNvPr>
          <p:cNvSpPr txBox="1"/>
          <p:nvPr/>
        </p:nvSpPr>
        <p:spPr>
          <a:xfrm>
            <a:off x="8947923" y="1280290"/>
            <a:ext cx="2471723" cy="707886"/>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Century Gothic"/>
              </a:rPr>
              <a:t>Logistic Regression </a:t>
            </a:r>
            <a:endParaRPr lang="en-US" dirty="0">
              <a:solidFill>
                <a:schemeClr val="tx1">
                  <a:lumMod val="75000"/>
                  <a:lumOff val="25000"/>
                </a:schemeClr>
              </a:solidFill>
              <a:latin typeface="Calibri" panose="020F0502020204030204"/>
              <a:cs typeface="Calibri" panose="020F0502020204030204"/>
            </a:endParaRPr>
          </a:p>
          <a:p>
            <a:pPr algn="ctr"/>
            <a:r>
              <a:rPr lang="en-US" sz="2000" dirty="0">
                <a:solidFill>
                  <a:schemeClr val="tx1">
                    <a:lumMod val="75000"/>
                    <a:lumOff val="25000"/>
                  </a:schemeClr>
                </a:solidFill>
                <a:latin typeface="Century Gothic"/>
              </a:rPr>
              <a:t>Coefficient</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666507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7FD94E-41D6-B44B-B650-52333C126401}"/>
              </a:ext>
            </a:extLst>
          </p:cNvPr>
          <p:cNvSpPr txBox="1"/>
          <p:nvPr/>
        </p:nvSpPr>
        <p:spPr>
          <a:xfrm>
            <a:off x="0" y="-73930"/>
            <a:ext cx="1216793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4B1B5"/>
                </a:solidFill>
                <a:latin typeface="Century Gothic"/>
              </a:rPr>
              <a:t>Flood Susceptibility Map:</a:t>
            </a:r>
          </a:p>
          <a:p>
            <a:r>
              <a:rPr lang="en-US" sz="3600" dirty="0">
                <a:solidFill>
                  <a:srgbClr val="24B1B5"/>
                </a:solidFill>
                <a:latin typeface="Century Gothic"/>
              </a:rPr>
              <a:t>Logistic Regression</a:t>
            </a:r>
          </a:p>
        </p:txBody>
      </p:sp>
      <p:pic>
        <p:nvPicPr>
          <p:cNvPr id="8" name="Picture 7" descr="A close up of a flower&#10;&#10;Description automatically generated">
            <a:extLst>
              <a:ext uri="{FF2B5EF4-FFF2-40B4-BE49-F238E27FC236}">
                <a16:creationId xmlns:a16="http://schemas.microsoft.com/office/drawing/2014/main" id="{AE6B1B55-BDE8-384C-B695-AB6074C2B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14561" r="35964" b="2693"/>
          <a:stretch/>
        </p:blipFill>
        <p:spPr>
          <a:xfrm>
            <a:off x="5902085" y="1183249"/>
            <a:ext cx="5053003" cy="5422960"/>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F5D0A5CC-C1D8-F145-9842-E778FC3B09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09" t="14296" r="34805" b="5128"/>
          <a:stretch/>
        </p:blipFill>
        <p:spPr>
          <a:xfrm>
            <a:off x="231903" y="1176457"/>
            <a:ext cx="5182519" cy="5334782"/>
          </a:xfrm>
          <a:prstGeom prst="rect">
            <a:avLst/>
          </a:prstGeom>
        </p:spPr>
      </p:pic>
      <p:grpSp>
        <p:nvGrpSpPr>
          <p:cNvPr id="15" name="Group 14">
            <a:extLst>
              <a:ext uri="{FF2B5EF4-FFF2-40B4-BE49-F238E27FC236}">
                <a16:creationId xmlns:a16="http://schemas.microsoft.com/office/drawing/2014/main" id="{2E6B14F9-5CEF-0342-B73D-1C85421EC022}"/>
              </a:ext>
            </a:extLst>
          </p:cNvPr>
          <p:cNvGrpSpPr/>
          <p:nvPr/>
        </p:nvGrpSpPr>
        <p:grpSpPr>
          <a:xfrm>
            <a:off x="9137277" y="4378765"/>
            <a:ext cx="2424235" cy="2163251"/>
            <a:chOff x="4534484" y="3991697"/>
            <a:chExt cx="2424235" cy="2163251"/>
          </a:xfrm>
        </p:grpSpPr>
        <p:grpSp>
          <p:nvGrpSpPr>
            <p:cNvPr id="16" name="Group 15">
              <a:extLst>
                <a:ext uri="{FF2B5EF4-FFF2-40B4-BE49-F238E27FC236}">
                  <a16:creationId xmlns:a16="http://schemas.microsoft.com/office/drawing/2014/main" id="{95B2FCD2-8CD8-3A4C-AC5B-0E15EE57F91A}"/>
                </a:ext>
              </a:extLst>
            </p:cNvPr>
            <p:cNvGrpSpPr/>
            <p:nvPr/>
          </p:nvGrpSpPr>
          <p:grpSpPr>
            <a:xfrm>
              <a:off x="4609129" y="4404032"/>
              <a:ext cx="1623721" cy="1750916"/>
              <a:chOff x="7047019" y="553163"/>
              <a:chExt cx="1623721" cy="1750916"/>
            </a:xfrm>
          </p:grpSpPr>
          <p:sp>
            <p:nvSpPr>
              <p:cNvPr id="18" name="Rounded Rectangle 17">
                <a:extLst>
                  <a:ext uri="{FF2B5EF4-FFF2-40B4-BE49-F238E27FC236}">
                    <a16:creationId xmlns:a16="http://schemas.microsoft.com/office/drawing/2014/main" id="{552D5ABE-C698-0541-B100-0917C7172B87}"/>
                  </a:ext>
                </a:extLst>
              </p:cNvPr>
              <p:cNvSpPr/>
              <p:nvPr/>
            </p:nvSpPr>
            <p:spPr>
              <a:xfrm>
                <a:off x="7047019" y="553163"/>
                <a:ext cx="302423" cy="308113"/>
              </a:xfrm>
              <a:prstGeom prst="roundRect">
                <a:avLst/>
              </a:prstGeom>
              <a:solidFill>
                <a:srgbClr val="EF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BF254BB-0739-2F42-A1C1-453534B145AF}"/>
                  </a:ext>
                </a:extLst>
              </p:cNvPr>
              <p:cNvSpPr/>
              <p:nvPr/>
            </p:nvSpPr>
            <p:spPr>
              <a:xfrm>
                <a:off x="7047019" y="903783"/>
                <a:ext cx="302423" cy="308113"/>
              </a:xfrm>
              <a:prstGeom prst="roundRect">
                <a:avLst/>
              </a:prstGeom>
              <a:solidFill>
                <a:srgbClr val="88CD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9AB6ABE-550F-1A43-B0F5-294CA82C6AEB}"/>
                  </a:ext>
                </a:extLst>
              </p:cNvPr>
              <p:cNvSpPr/>
              <p:nvPr/>
            </p:nvSpPr>
            <p:spPr>
              <a:xfrm>
                <a:off x="7047019" y="1259849"/>
                <a:ext cx="302423" cy="308113"/>
              </a:xfrm>
              <a:prstGeom prst="roundRect">
                <a:avLst/>
              </a:prstGeom>
              <a:solidFill>
                <a:srgbClr val="FEF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36DF4879-F6D1-5E43-9002-49DE7BB575F8}"/>
                  </a:ext>
                </a:extLst>
              </p:cNvPr>
              <p:cNvSpPr/>
              <p:nvPr/>
            </p:nvSpPr>
            <p:spPr>
              <a:xfrm>
                <a:off x="7047019" y="1615915"/>
                <a:ext cx="302423" cy="308113"/>
              </a:xfrm>
              <a:prstGeom prst="roundRect">
                <a:avLst/>
              </a:prstGeom>
              <a:solidFill>
                <a:srgbClr val="F8AA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062B12AF-8831-5D4E-82A9-B8D9475C1AF6}"/>
                  </a:ext>
                </a:extLst>
              </p:cNvPr>
              <p:cNvSpPr/>
              <p:nvPr/>
            </p:nvSpPr>
            <p:spPr>
              <a:xfrm>
                <a:off x="7047019" y="1971981"/>
                <a:ext cx="302423" cy="308113"/>
              </a:xfrm>
              <a:prstGeom prst="roundRect">
                <a:avLst/>
              </a:prstGeom>
              <a:solidFill>
                <a:srgbClr val="E6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36C30-F4D1-8F48-9207-0310DEC0CC83}"/>
                  </a:ext>
                </a:extLst>
              </p:cNvPr>
              <p:cNvSpPr txBox="1"/>
              <p:nvPr/>
            </p:nvSpPr>
            <p:spPr>
              <a:xfrm>
                <a:off x="7349441" y="553330"/>
                <a:ext cx="114401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Very low</a:t>
                </a:r>
              </a:p>
            </p:txBody>
          </p:sp>
          <p:sp>
            <p:nvSpPr>
              <p:cNvPr id="24" name="TextBox 23">
                <a:extLst>
                  <a:ext uri="{FF2B5EF4-FFF2-40B4-BE49-F238E27FC236}">
                    <a16:creationId xmlns:a16="http://schemas.microsoft.com/office/drawing/2014/main" id="{6EA50380-7521-D04B-A2EC-D8277E49BB0F}"/>
                  </a:ext>
                </a:extLst>
              </p:cNvPr>
              <p:cNvSpPr txBox="1"/>
              <p:nvPr/>
            </p:nvSpPr>
            <p:spPr>
              <a:xfrm>
                <a:off x="7349441" y="903614"/>
                <a:ext cx="121063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5" name="TextBox 24">
                <a:extLst>
                  <a:ext uri="{FF2B5EF4-FFF2-40B4-BE49-F238E27FC236}">
                    <a16:creationId xmlns:a16="http://schemas.microsoft.com/office/drawing/2014/main" id="{ED93E697-46BB-084F-A75C-ADF91A1F4561}"/>
                  </a:ext>
                </a:extLst>
              </p:cNvPr>
              <p:cNvSpPr txBox="1"/>
              <p:nvPr/>
            </p:nvSpPr>
            <p:spPr>
              <a:xfrm>
                <a:off x="7349440" y="1253729"/>
                <a:ext cx="132130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Moderate</a:t>
                </a:r>
              </a:p>
            </p:txBody>
          </p:sp>
          <p:sp>
            <p:nvSpPr>
              <p:cNvPr id="26" name="TextBox 25">
                <a:extLst>
                  <a:ext uri="{FF2B5EF4-FFF2-40B4-BE49-F238E27FC236}">
                    <a16:creationId xmlns:a16="http://schemas.microsoft.com/office/drawing/2014/main" id="{6BE74F40-95B3-2044-A094-2D2704F27E84}"/>
                  </a:ext>
                </a:extLst>
              </p:cNvPr>
              <p:cNvSpPr txBox="1"/>
              <p:nvPr/>
            </p:nvSpPr>
            <p:spPr>
              <a:xfrm>
                <a:off x="7349439" y="1616251"/>
                <a:ext cx="114402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27" name="TextBox 26">
                <a:extLst>
                  <a:ext uri="{FF2B5EF4-FFF2-40B4-BE49-F238E27FC236}">
                    <a16:creationId xmlns:a16="http://schemas.microsoft.com/office/drawing/2014/main" id="{3F462971-2C5F-574C-9A37-CC8179D943E2}"/>
                  </a:ext>
                </a:extLst>
              </p:cNvPr>
              <p:cNvSpPr txBox="1"/>
              <p:nvPr/>
            </p:nvSpPr>
            <p:spPr>
              <a:xfrm>
                <a:off x="7349437" y="1965525"/>
                <a:ext cx="132130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Very high</a:t>
                </a:r>
              </a:p>
            </p:txBody>
          </p:sp>
        </p:grpSp>
        <p:sp>
          <p:nvSpPr>
            <p:cNvPr id="17" name="TextBox 16">
              <a:extLst>
                <a:ext uri="{FF2B5EF4-FFF2-40B4-BE49-F238E27FC236}">
                  <a16:creationId xmlns:a16="http://schemas.microsoft.com/office/drawing/2014/main" id="{994E9ABC-FAAF-2343-B6CA-BBE6BAC00614}"/>
                </a:ext>
              </a:extLst>
            </p:cNvPr>
            <p:cNvSpPr txBox="1"/>
            <p:nvPr/>
          </p:nvSpPr>
          <p:spPr>
            <a:xfrm>
              <a:off x="4534484" y="3991697"/>
              <a:ext cx="2424235"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Flood Susceptibility</a:t>
              </a:r>
            </a:p>
          </p:txBody>
        </p:sp>
      </p:grpSp>
      <p:pic>
        <p:nvPicPr>
          <p:cNvPr id="29" name="Picture 28">
            <a:extLst>
              <a:ext uri="{FF2B5EF4-FFF2-40B4-BE49-F238E27FC236}">
                <a16:creationId xmlns:a16="http://schemas.microsoft.com/office/drawing/2014/main" id="{CDA64741-3642-9947-8136-A06535ABE1E8}"/>
              </a:ext>
            </a:extLst>
          </p:cNvPr>
          <p:cNvPicPr>
            <a:picLocks noChangeAspect="1"/>
          </p:cNvPicPr>
          <p:nvPr/>
        </p:nvPicPr>
        <p:blipFill rotWithShape="1">
          <a:blip r:embed="rId5">
            <a:extLst>
              <a:ext uri="{28A0092B-C50C-407E-A947-70E740481C1C}">
                <a14:useLocalDpi xmlns:a14="http://schemas.microsoft.com/office/drawing/2010/main" val="0"/>
              </a:ext>
            </a:extLst>
          </a:blip>
          <a:srcRect r="2997" b="34509"/>
          <a:stretch/>
        </p:blipFill>
        <p:spPr>
          <a:xfrm rot="16200000">
            <a:off x="3076117" y="5281932"/>
            <a:ext cx="1615793" cy="280934"/>
          </a:xfrm>
          <a:prstGeom prst="rect">
            <a:avLst/>
          </a:prstGeom>
        </p:spPr>
      </p:pic>
      <p:grpSp>
        <p:nvGrpSpPr>
          <p:cNvPr id="30" name="Group 29">
            <a:extLst>
              <a:ext uri="{FF2B5EF4-FFF2-40B4-BE49-F238E27FC236}">
                <a16:creationId xmlns:a16="http://schemas.microsoft.com/office/drawing/2014/main" id="{3828866B-BC0F-B74F-8F9C-7E9CF7C7A88F}"/>
              </a:ext>
            </a:extLst>
          </p:cNvPr>
          <p:cNvGrpSpPr/>
          <p:nvPr/>
        </p:nvGrpSpPr>
        <p:grpSpPr>
          <a:xfrm>
            <a:off x="4024481" y="4510325"/>
            <a:ext cx="1389941" cy="1877802"/>
            <a:chOff x="4383207" y="4478437"/>
            <a:chExt cx="1389941" cy="1877802"/>
          </a:xfrm>
        </p:grpSpPr>
        <p:sp>
          <p:nvSpPr>
            <p:cNvPr id="31" name="TextBox 30">
              <a:extLst>
                <a:ext uri="{FF2B5EF4-FFF2-40B4-BE49-F238E27FC236}">
                  <a16:creationId xmlns:a16="http://schemas.microsoft.com/office/drawing/2014/main" id="{C74C3F74-D1F6-9348-9E5E-4783A4E56D3A}"/>
                </a:ext>
              </a:extLst>
            </p:cNvPr>
            <p:cNvSpPr txBox="1"/>
            <p:nvPr/>
          </p:nvSpPr>
          <p:spPr>
            <a:xfrm>
              <a:off x="4775377" y="6017685"/>
              <a:ext cx="4235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2" name="TextBox 31">
              <a:extLst>
                <a:ext uri="{FF2B5EF4-FFF2-40B4-BE49-F238E27FC236}">
                  <a16:creationId xmlns:a16="http://schemas.microsoft.com/office/drawing/2014/main" id="{F4154CF3-6B2B-E442-9862-69D2F857C47D}"/>
                </a:ext>
              </a:extLst>
            </p:cNvPr>
            <p:cNvSpPr txBox="1"/>
            <p:nvPr/>
          </p:nvSpPr>
          <p:spPr>
            <a:xfrm>
              <a:off x="4773799" y="4478437"/>
              <a:ext cx="298480"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a:t>
              </a:r>
            </a:p>
          </p:txBody>
        </p:sp>
        <p:sp>
          <p:nvSpPr>
            <p:cNvPr id="33" name="TextBox 32">
              <a:extLst>
                <a:ext uri="{FF2B5EF4-FFF2-40B4-BE49-F238E27FC236}">
                  <a16:creationId xmlns:a16="http://schemas.microsoft.com/office/drawing/2014/main" id="{2E6A0624-A12A-5147-A5B9-A6AE767A23B9}"/>
                </a:ext>
              </a:extLst>
            </p:cNvPr>
            <p:cNvSpPr txBox="1"/>
            <p:nvPr/>
          </p:nvSpPr>
          <p:spPr>
            <a:xfrm>
              <a:off x="4383207" y="5128902"/>
              <a:ext cx="1389941"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Probability of flooding</a:t>
              </a:r>
            </a:p>
          </p:txBody>
        </p:sp>
        <p:cxnSp>
          <p:nvCxnSpPr>
            <p:cNvPr id="34" name="Straight Arrow Connector 33">
              <a:extLst>
                <a:ext uri="{FF2B5EF4-FFF2-40B4-BE49-F238E27FC236}">
                  <a16:creationId xmlns:a16="http://schemas.microsoft.com/office/drawing/2014/main" id="{66DCD2F4-DC64-C14F-912B-2D12498AD12D}"/>
                </a:ext>
              </a:extLst>
            </p:cNvPr>
            <p:cNvCxnSpPr>
              <a:cxnSpLocks/>
            </p:cNvCxnSpPr>
            <p:nvPr/>
          </p:nvCxnSpPr>
          <p:spPr>
            <a:xfrm flipH="1" flipV="1">
              <a:off x="4899813" y="4786214"/>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633D3905-AEAC-CF42-B75F-BF0060B930B2}"/>
                </a:ext>
              </a:extLst>
            </p:cNvPr>
            <p:cNvCxnSpPr>
              <a:cxnSpLocks/>
            </p:cNvCxnSpPr>
            <p:nvPr/>
          </p:nvCxnSpPr>
          <p:spPr>
            <a:xfrm>
              <a:off x="4902931" y="5652122"/>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 name="Group 1">
            <a:extLst>
              <a:ext uri="{FF2B5EF4-FFF2-40B4-BE49-F238E27FC236}">
                <a16:creationId xmlns:a16="http://schemas.microsoft.com/office/drawing/2014/main" id="{48EEDC88-1E84-B342-BACD-26167E750BEE}"/>
              </a:ext>
            </a:extLst>
          </p:cNvPr>
          <p:cNvGrpSpPr/>
          <p:nvPr/>
        </p:nvGrpSpPr>
        <p:grpSpPr>
          <a:xfrm>
            <a:off x="394840" y="1400749"/>
            <a:ext cx="1807955" cy="956455"/>
            <a:chOff x="394840" y="1455173"/>
            <a:chExt cx="1807955" cy="956455"/>
          </a:xfrm>
        </p:grpSpPr>
        <p:pic>
          <p:nvPicPr>
            <p:cNvPr id="36" name="Picture 35" descr="A close up of a flower&#10;&#10;Description automatically generated">
              <a:extLst>
                <a:ext uri="{FF2B5EF4-FFF2-40B4-BE49-F238E27FC236}">
                  <a16:creationId xmlns:a16="http://schemas.microsoft.com/office/drawing/2014/main" id="{6E70D670-8773-9347-85E0-0FDF6EA85844}"/>
                </a:ext>
              </a:extLst>
            </p:cNvPr>
            <p:cNvPicPr>
              <a:picLocks noChangeAspect="1"/>
            </p:cNvPicPr>
            <p:nvPr/>
          </p:nvPicPr>
          <p:blipFill rotWithShape="1">
            <a:blip r:embed="rId6"/>
            <a:srcRect l="75299" t="72964" b="20113"/>
            <a:stretch/>
          </p:blipFill>
          <p:spPr>
            <a:xfrm>
              <a:off x="427412" y="1721010"/>
              <a:ext cx="1775383" cy="388922"/>
            </a:xfrm>
            <a:prstGeom prst="rect">
              <a:avLst/>
            </a:prstGeom>
          </p:spPr>
        </p:pic>
        <p:sp>
          <p:nvSpPr>
            <p:cNvPr id="37" name="TextBox 36">
              <a:extLst>
                <a:ext uri="{FF2B5EF4-FFF2-40B4-BE49-F238E27FC236}">
                  <a16:creationId xmlns:a16="http://schemas.microsoft.com/office/drawing/2014/main" id="{D55E674C-679A-8141-8421-F9564ED05067}"/>
                </a:ext>
              </a:extLst>
            </p:cNvPr>
            <p:cNvSpPr txBox="1"/>
            <p:nvPr/>
          </p:nvSpPr>
          <p:spPr>
            <a:xfrm>
              <a:off x="394840" y="1461445"/>
              <a:ext cx="232750" cy="265837"/>
            </a:xfrm>
            <a:prstGeom prst="rect">
              <a:avLst/>
            </a:prstGeom>
            <a:noFill/>
          </p:spPr>
          <p:txBody>
            <a:bodyPr wrap="square" rtlCol="0">
              <a:spAutoFit/>
            </a:bodyPr>
            <a:lstStyle/>
            <a:p>
              <a:r>
                <a:rPr lang="en-US" sz="1400">
                  <a:latin typeface="Century Gothic" panose="020B0502020202020204" pitchFamily="34" charset="0"/>
                </a:rPr>
                <a:t>0</a:t>
              </a:r>
            </a:p>
          </p:txBody>
        </p:sp>
        <p:sp>
          <p:nvSpPr>
            <p:cNvPr id="38" name="TextBox 37">
              <a:extLst>
                <a:ext uri="{FF2B5EF4-FFF2-40B4-BE49-F238E27FC236}">
                  <a16:creationId xmlns:a16="http://schemas.microsoft.com/office/drawing/2014/main" id="{9E3FF18B-0FE2-DC42-91D7-08BD8029E41D}"/>
                </a:ext>
              </a:extLst>
            </p:cNvPr>
            <p:cNvSpPr txBox="1"/>
            <p:nvPr/>
          </p:nvSpPr>
          <p:spPr>
            <a:xfrm>
              <a:off x="912393" y="1455173"/>
              <a:ext cx="232750" cy="265837"/>
            </a:xfrm>
            <a:prstGeom prst="rect">
              <a:avLst/>
            </a:prstGeom>
            <a:noFill/>
          </p:spPr>
          <p:txBody>
            <a:bodyPr wrap="square" rtlCol="0">
              <a:spAutoFit/>
            </a:bodyPr>
            <a:lstStyle/>
            <a:p>
              <a:r>
                <a:rPr lang="en-US" sz="1400">
                  <a:latin typeface="Century Gothic" panose="020B0502020202020204" pitchFamily="34" charset="0"/>
                </a:rPr>
                <a:t>5</a:t>
              </a:r>
            </a:p>
          </p:txBody>
        </p:sp>
        <p:sp>
          <p:nvSpPr>
            <p:cNvPr id="39" name="TextBox 38">
              <a:extLst>
                <a:ext uri="{FF2B5EF4-FFF2-40B4-BE49-F238E27FC236}">
                  <a16:creationId xmlns:a16="http://schemas.microsoft.com/office/drawing/2014/main" id="{46DC15C8-D375-1146-AB31-2A4CF22A0AD6}"/>
                </a:ext>
              </a:extLst>
            </p:cNvPr>
            <p:cNvSpPr txBox="1"/>
            <p:nvPr/>
          </p:nvSpPr>
          <p:spPr>
            <a:xfrm>
              <a:off x="1399581" y="1455173"/>
              <a:ext cx="387328" cy="265837"/>
            </a:xfrm>
            <a:prstGeom prst="rect">
              <a:avLst/>
            </a:prstGeom>
            <a:noFill/>
          </p:spPr>
          <p:txBody>
            <a:bodyPr wrap="square" rtlCol="0">
              <a:spAutoFit/>
            </a:bodyPr>
            <a:lstStyle/>
            <a:p>
              <a:r>
                <a:rPr lang="en-US" sz="1400">
                  <a:latin typeface="Century Gothic" panose="020B0502020202020204" pitchFamily="34" charset="0"/>
                </a:rPr>
                <a:t>10</a:t>
              </a:r>
            </a:p>
          </p:txBody>
        </p:sp>
        <p:sp>
          <p:nvSpPr>
            <p:cNvPr id="40" name="TextBox 39">
              <a:extLst>
                <a:ext uri="{FF2B5EF4-FFF2-40B4-BE49-F238E27FC236}">
                  <a16:creationId xmlns:a16="http://schemas.microsoft.com/office/drawing/2014/main" id="{5E691E85-CE42-D547-9371-9C6E536DA4F4}"/>
                </a:ext>
              </a:extLst>
            </p:cNvPr>
            <p:cNvSpPr txBox="1"/>
            <p:nvPr/>
          </p:nvSpPr>
          <p:spPr>
            <a:xfrm>
              <a:off x="1641363" y="1458050"/>
              <a:ext cx="459101" cy="316697"/>
            </a:xfrm>
            <a:prstGeom prst="rect">
              <a:avLst/>
            </a:prstGeom>
            <a:noFill/>
          </p:spPr>
          <p:txBody>
            <a:bodyPr wrap="square" rtlCol="0">
              <a:spAutoFit/>
            </a:bodyPr>
            <a:lstStyle/>
            <a:p>
              <a:r>
                <a:rPr lang="en-US" sz="1400">
                  <a:latin typeface="Century Gothic" panose="020B0502020202020204" pitchFamily="34" charset="0"/>
                </a:rPr>
                <a:t>km</a:t>
              </a:r>
            </a:p>
          </p:txBody>
        </p:sp>
        <p:pic>
          <p:nvPicPr>
            <p:cNvPr id="41" name="Picture 40" descr="Map&#10;&#10;Description automatically generated">
              <a:extLst>
                <a:ext uri="{FF2B5EF4-FFF2-40B4-BE49-F238E27FC236}">
                  <a16:creationId xmlns:a16="http://schemas.microsoft.com/office/drawing/2014/main" id="{74990216-0E6D-D54A-96A9-0176C00469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842" t="87641" r="58786" b="8066"/>
            <a:stretch/>
          </p:blipFill>
          <p:spPr>
            <a:xfrm>
              <a:off x="1561009" y="2068728"/>
              <a:ext cx="451800" cy="342900"/>
            </a:xfrm>
            <a:prstGeom prst="rect">
              <a:avLst/>
            </a:prstGeom>
          </p:spPr>
        </p:pic>
      </p:grpSp>
      <p:grpSp>
        <p:nvGrpSpPr>
          <p:cNvPr id="42" name="Group 41">
            <a:extLst>
              <a:ext uri="{FF2B5EF4-FFF2-40B4-BE49-F238E27FC236}">
                <a16:creationId xmlns:a16="http://schemas.microsoft.com/office/drawing/2014/main" id="{703DD357-58C6-9140-97F8-5DA3CD9B26AD}"/>
              </a:ext>
            </a:extLst>
          </p:cNvPr>
          <p:cNvGrpSpPr/>
          <p:nvPr/>
        </p:nvGrpSpPr>
        <p:grpSpPr>
          <a:xfrm>
            <a:off x="10086352" y="1400749"/>
            <a:ext cx="1807955" cy="956455"/>
            <a:chOff x="394840" y="1455173"/>
            <a:chExt cx="1807955" cy="956455"/>
          </a:xfrm>
        </p:grpSpPr>
        <p:pic>
          <p:nvPicPr>
            <p:cNvPr id="43" name="Picture 42" descr="A close up of a flower&#10;&#10;Description automatically generated">
              <a:extLst>
                <a:ext uri="{FF2B5EF4-FFF2-40B4-BE49-F238E27FC236}">
                  <a16:creationId xmlns:a16="http://schemas.microsoft.com/office/drawing/2014/main" id="{645B8A77-6223-A449-B5B1-ECCDB46039AC}"/>
                </a:ext>
              </a:extLst>
            </p:cNvPr>
            <p:cNvPicPr>
              <a:picLocks noChangeAspect="1"/>
            </p:cNvPicPr>
            <p:nvPr/>
          </p:nvPicPr>
          <p:blipFill rotWithShape="1">
            <a:blip r:embed="rId6"/>
            <a:srcRect l="75299" t="72964" b="20113"/>
            <a:stretch/>
          </p:blipFill>
          <p:spPr>
            <a:xfrm>
              <a:off x="427412" y="1721010"/>
              <a:ext cx="1775383" cy="388922"/>
            </a:xfrm>
            <a:prstGeom prst="rect">
              <a:avLst/>
            </a:prstGeom>
          </p:spPr>
        </p:pic>
        <p:sp>
          <p:nvSpPr>
            <p:cNvPr id="44" name="TextBox 43">
              <a:extLst>
                <a:ext uri="{FF2B5EF4-FFF2-40B4-BE49-F238E27FC236}">
                  <a16:creationId xmlns:a16="http://schemas.microsoft.com/office/drawing/2014/main" id="{565E048B-D843-F44F-B62D-498183D6B23D}"/>
                </a:ext>
              </a:extLst>
            </p:cNvPr>
            <p:cNvSpPr txBox="1"/>
            <p:nvPr/>
          </p:nvSpPr>
          <p:spPr>
            <a:xfrm>
              <a:off x="394840" y="1461445"/>
              <a:ext cx="232750" cy="265837"/>
            </a:xfrm>
            <a:prstGeom prst="rect">
              <a:avLst/>
            </a:prstGeom>
            <a:noFill/>
          </p:spPr>
          <p:txBody>
            <a:bodyPr wrap="square" rtlCol="0">
              <a:spAutoFit/>
            </a:bodyPr>
            <a:lstStyle/>
            <a:p>
              <a:r>
                <a:rPr lang="en-US" sz="1400">
                  <a:latin typeface="Century Gothic" panose="020B0502020202020204" pitchFamily="34" charset="0"/>
                </a:rPr>
                <a:t>0</a:t>
              </a:r>
            </a:p>
          </p:txBody>
        </p:sp>
        <p:sp>
          <p:nvSpPr>
            <p:cNvPr id="45" name="TextBox 44">
              <a:extLst>
                <a:ext uri="{FF2B5EF4-FFF2-40B4-BE49-F238E27FC236}">
                  <a16:creationId xmlns:a16="http://schemas.microsoft.com/office/drawing/2014/main" id="{53B4D65E-07C1-1A45-807D-CD312C242F28}"/>
                </a:ext>
              </a:extLst>
            </p:cNvPr>
            <p:cNvSpPr txBox="1"/>
            <p:nvPr/>
          </p:nvSpPr>
          <p:spPr>
            <a:xfrm>
              <a:off x="912393" y="1455173"/>
              <a:ext cx="232750" cy="265837"/>
            </a:xfrm>
            <a:prstGeom prst="rect">
              <a:avLst/>
            </a:prstGeom>
            <a:noFill/>
          </p:spPr>
          <p:txBody>
            <a:bodyPr wrap="square" rtlCol="0">
              <a:spAutoFit/>
            </a:bodyPr>
            <a:lstStyle/>
            <a:p>
              <a:r>
                <a:rPr lang="en-US" sz="1400">
                  <a:latin typeface="Century Gothic" panose="020B0502020202020204" pitchFamily="34" charset="0"/>
                </a:rPr>
                <a:t>5</a:t>
              </a:r>
            </a:p>
          </p:txBody>
        </p:sp>
        <p:sp>
          <p:nvSpPr>
            <p:cNvPr id="46" name="TextBox 45">
              <a:extLst>
                <a:ext uri="{FF2B5EF4-FFF2-40B4-BE49-F238E27FC236}">
                  <a16:creationId xmlns:a16="http://schemas.microsoft.com/office/drawing/2014/main" id="{8E4A65BE-02A2-B641-8E46-4281ED7AAF70}"/>
                </a:ext>
              </a:extLst>
            </p:cNvPr>
            <p:cNvSpPr txBox="1"/>
            <p:nvPr/>
          </p:nvSpPr>
          <p:spPr>
            <a:xfrm>
              <a:off x="1399581" y="1455173"/>
              <a:ext cx="387328" cy="265837"/>
            </a:xfrm>
            <a:prstGeom prst="rect">
              <a:avLst/>
            </a:prstGeom>
            <a:noFill/>
          </p:spPr>
          <p:txBody>
            <a:bodyPr wrap="square" rtlCol="0">
              <a:spAutoFit/>
            </a:bodyPr>
            <a:lstStyle/>
            <a:p>
              <a:r>
                <a:rPr lang="en-US" sz="1400">
                  <a:latin typeface="Century Gothic" panose="020B0502020202020204" pitchFamily="34" charset="0"/>
                </a:rPr>
                <a:t>10</a:t>
              </a:r>
            </a:p>
          </p:txBody>
        </p:sp>
        <p:sp>
          <p:nvSpPr>
            <p:cNvPr id="47" name="TextBox 46">
              <a:extLst>
                <a:ext uri="{FF2B5EF4-FFF2-40B4-BE49-F238E27FC236}">
                  <a16:creationId xmlns:a16="http://schemas.microsoft.com/office/drawing/2014/main" id="{CC9784BD-4461-E34E-952C-5B49F8065FFB}"/>
                </a:ext>
              </a:extLst>
            </p:cNvPr>
            <p:cNvSpPr txBox="1"/>
            <p:nvPr/>
          </p:nvSpPr>
          <p:spPr>
            <a:xfrm>
              <a:off x="1641363" y="1458050"/>
              <a:ext cx="459101" cy="316697"/>
            </a:xfrm>
            <a:prstGeom prst="rect">
              <a:avLst/>
            </a:prstGeom>
            <a:noFill/>
          </p:spPr>
          <p:txBody>
            <a:bodyPr wrap="square" rtlCol="0">
              <a:spAutoFit/>
            </a:bodyPr>
            <a:lstStyle/>
            <a:p>
              <a:r>
                <a:rPr lang="en-US" sz="1400">
                  <a:latin typeface="Century Gothic" panose="020B0502020202020204" pitchFamily="34" charset="0"/>
                </a:rPr>
                <a:t>km</a:t>
              </a:r>
            </a:p>
          </p:txBody>
        </p:sp>
        <p:pic>
          <p:nvPicPr>
            <p:cNvPr id="48" name="Picture 47" descr="Map&#10;&#10;Description automatically generated">
              <a:extLst>
                <a:ext uri="{FF2B5EF4-FFF2-40B4-BE49-F238E27FC236}">
                  <a16:creationId xmlns:a16="http://schemas.microsoft.com/office/drawing/2014/main" id="{358D36AD-3076-5F44-8243-D1843BE0C3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842" t="87641" r="58786" b="8066"/>
            <a:stretch/>
          </p:blipFill>
          <p:spPr>
            <a:xfrm>
              <a:off x="1561009" y="2068728"/>
              <a:ext cx="451800" cy="342900"/>
            </a:xfrm>
            <a:prstGeom prst="rect">
              <a:avLst/>
            </a:prstGeom>
          </p:spPr>
        </p:pic>
      </p:grpSp>
    </p:spTree>
    <p:extLst>
      <p:ext uri="{BB962C8B-B14F-4D97-AF65-F5344CB8AC3E}">
        <p14:creationId xmlns:p14="http://schemas.microsoft.com/office/powerpoint/2010/main" val="1282694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7BE7AC-9356-409F-BD4E-238A250A27D3}"/>
              </a:ext>
            </a:extLst>
          </p:cNvPr>
          <p:cNvSpPr txBox="1"/>
          <p:nvPr/>
        </p:nvSpPr>
        <p:spPr>
          <a:xfrm>
            <a:off x="0" y="-34174"/>
            <a:ext cx="1216793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4B1B5"/>
                </a:solidFill>
                <a:latin typeface="Century Gothic"/>
              </a:rPr>
              <a:t>Decision Tree Flood Susceptibility Mapping:</a:t>
            </a:r>
          </a:p>
          <a:p>
            <a:r>
              <a:rPr lang="en-US" sz="3600" dirty="0">
                <a:solidFill>
                  <a:srgbClr val="24B1B5"/>
                </a:solidFill>
                <a:latin typeface="Century Gothic"/>
              </a:rPr>
              <a:t>Random Forest</a:t>
            </a:r>
          </a:p>
        </p:txBody>
      </p:sp>
      <p:sp>
        <p:nvSpPr>
          <p:cNvPr id="16" name="TextBox 15">
            <a:extLst>
              <a:ext uri="{FF2B5EF4-FFF2-40B4-BE49-F238E27FC236}">
                <a16:creationId xmlns:a16="http://schemas.microsoft.com/office/drawing/2014/main" id="{DC9E3779-0A70-6040-842C-B51D00CC427E}"/>
              </a:ext>
            </a:extLst>
          </p:cNvPr>
          <p:cNvSpPr txBox="1"/>
          <p:nvPr/>
        </p:nvSpPr>
        <p:spPr>
          <a:xfrm>
            <a:off x="3860634" y="5493313"/>
            <a:ext cx="292608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Minimal flood susceptibility</a:t>
            </a:r>
          </a:p>
        </p:txBody>
      </p:sp>
      <p:sp>
        <p:nvSpPr>
          <p:cNvPr id="17" name="Rounded Rectangle 16">
            <a:extLst>
              <a:ext uri="{FF2B5EF4-FFF2-40B4-BE49-F238E27FC236}">
                <a16:creationId xmlns:a16="http://schemas.microsoft.com/office/drawing/2014/main" id="{3839B8DB-61BA-EA40-855F-6930FD366265}"/>
              </a:ext>
            </a:extLst>
          </p:cNvPr>
          <p:cNvSpPr/>
          <p:nvPr/>
        </p:nvSpPr>
        <p:spPr>
          <a:xfrm>
            <a:off x="3563904" y="5133246"/>
            <a:ext cx="302423" cy="308113"/>
          </a:xfrm>
          <a:prstGeom prst="roundRect">
            <a:avLst/>
          </a:prstGeom>
          <a:solidFill>
            <a:srgbClr val="265C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FBBABD-5D65-814C-B97E-0C73CA14B69F}"/>
              </a:ext>
            </a:extLst>
          </p:cNvPr>
          <p:cNvSpPr txBox="1"/>
          <p:nvPr/>
        </p:nvSpPr>
        <p:spPr>
          <a:xfrm>
            <a:off x="3860634" y="5133582"/>
            <a:ext cx="292608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Susceptible to flooding</a:t>
            </a:r>
          </a:p>
        </p:txBody>
      </p:sp>
      <p:sp>
        <p:nvSpPr>
          <p:cNvPr id="20" name="Rounded Rectangle 19">
            <a:extLst>
              <a:ext uri="{FF2B5EF4-FFF2-40B4-BE49-F238E27FC236}">
                <a16:creationId xmlns:a16="http://schemas.microsoft.com/office/drawing/2014/main" id="{48E70FBB-F187-104F-BD2C-6A1C1B961017}"/>
              </a:ext>
            </a:extLst>
          </p:cNvPr>
          <p:cNvSpPr/>
          <p:nvPr/>
        </p:nvSpPr>
        <p:spPr>
          <a:xfrm>
            <a:off x="3563904" y="5481456"/>
            <a:ext cx="302423" cy="308113"/>
          </a:xfrm>
          <a:prstGeom prst="roundRect">
            <a:avLst/>
          </a:prstGeom>
          <a:solidFill>
            <a:srgbClr val="FDE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D73D75-ABB5-FB40-A404-8CAFB8A31F7E}"/>
              </a:ext>
            </a:extLst>
          </p:cNvPr>
          <p:cNvSpPr txBox="1"/>
          <p:nvPr/>
        </p:nvSpPr>
        <p:spPr>
          <a:xfrm>
            <a:off x="3860634" y="5831907"/>
            <a:ext cx="2926080"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Reported flood events</a:t>
            </a:r>
          </a:p>
        </p:txBody>
      </p:sp>
      <p:sp>
        <p:nvSpPr>
          <p:cNvPr id="22" name="Oval 21">
            <a:extLst>
              <a:ext uri="{FF2B5EF4-FFF2-40B4-BE49-F238E27FC236}">
                <a16:creationId xmlns:a16="http://schemas.microsoft.com/office/drawing/2014/main" id="{9DACCB8C-7DCA-744B-99BE-FB0E18359050}"/>
              </a:ext>
            </a:extLst>
          </p:cNvPr>
          <p:cNvSpPr/>
          <p:nvPr/>
        </p:nvSpPr>
        <p:spPr>
          <a:xfrm>
            <a:off x="3558214" y="5829666"/>
            <a:ext cx="308113" cy="3081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42C43DD-4172-A947-B351-B36B12C8781E}"/>
              </a:ext>
            </a:extLst>
          </p:cNvPr>
          <p:cNvGrpSpPr/>
          <p:nvPr/>
        </p:nvGrpSpPr>
        <p:grpSpPr>
          <a:xfrm>
            <a:off x="394840" y="1416641"/>
            <a:ext cx="5610342" cy="693291"/>
            <a:chOff x="431779" y="1195577"/>
            <a:chExt cx="5610342" cy="693291"/>
          </a:xfrm>
        </p:grpSpPr>
        <p:pic>
          <p:nvPicPr>
            <p:cNvPr id="8" name="Picture 7" descr="A close up of a flower&#10;&#10;Description automatically generated">
              <a:extLst>
                <a:ext uri="{FF2B5EF4-FFF2-40B4-BE49-F238E27FC236}">
                  <a16:creationId xmlns:a16="http://schemas.microsoft.com/office/drawing/2014/main" id="{99384690-D8EF-664E-A331-C5B01ACDD56D}"/>
                </a:ext>
              </a:extLst>
            </p:cNvPr>
            <p:cNvPicPr>
              <a:picLocks noChangeAspect="1"/>
            </p:cNvPicPr>
            <p:nvPr/>
          </p:nvPicPr>
          <p:blipFill rotWithShape="1">
            <a:blip r:embed="rId3"/>
            <a:srcRect l="75299" t="72964" b="20113"/>
            <a:stretch/>
          </p:blipFill>
          <p:spPr>
            <a:xfrm>
              <a:off x="464351" y="1499946"/>
              <a:ext cx="1775383" cy="388922"/>
            </a:xfrm>
            <a:prstGeom prst="rect">
              <a:avLst/>
            </a:prstGeom>
          </p:spPr>
        </p:pic>
        <p:sp>
          <p:nvSpPr>
            <p:cNvPr id="9" name="TextBox 8">
              <a:extLst>
                <a:ext uri="{FF2B5EF4-FFF2-40B4-BE49-F238E27FC236}">
                  <a16:creationId xmlns:a16="http://schemas.microsoft.com/office/drawing/2014/main" id="{054E44AB-36D9-B64C-B2EC-4A85667FDCB9}"/>
                </a:ext>
              </a:extLst>
            </p:cNvPr>
            <p:cNvSpPr txBox="1"/>
            <p:nvPr/>
          </p:nvSpPr>
          <p:spPr>
            <a:xfrm>
              <a:off x="431779" y="1240381"/>
              <a:ext cx="232750" cy="265837"/>
            </a:xfrm>
            <a:prstGeom prst="rect">
              <a:avLst/>
            </a:prstGeom>
            <a:noFill/>
          </p:spPr>
          <p:txBody>
            <a:bodyPr wrap="square" rtlCol="0">
              <a:spAutoFit/>
            </a:bodyPr>
            <a:lstStyle/>
            <a:p>
              <a:r>
                <a:rPr lang="en-US" sz="1400">
                  <a:latin typeface="Century Gothic" panose="020B0502020202020204" pitchFamily="34" charset="0"/>
                </a:rPr>
                <a:t>0</a:t>
              </a:r>
            </a:p>
          </p:txBody>
        </p:sp>
        <p:sp>
          <p:nvSpPr>
            <p:cNvPr id="10" name="TextBox 9">
              <a:extLst>
                <a:ext uri="{FF2B5EF4-FFF2-40B4-BE49-F238E27FC236}">
                  <a16:creationId xmlns:a16="http://schemas.microsoft.com/office/drawing/2014/main" id="{A9AD466E-455E-044D-90D2-94EC3CE8CEC1}"/>
                </a:ext>
              </a:extLst>
            </p:cNvPr>
            <p:cNvSpPr txBox="1"/>
            <p:nvPr/>
          </p:nvSpPr>
          <p:spPr>
            <a:xfrm>
              <a:off x="949332" y="1234109"/>
              <a:ext cx="232750" cy="265837"/>
            </a:xfrm>
            <a:prstGeom prst="rect">
              <a:avLst/>
            </a:prstGeom>
            <a:noFill/>
          </p:spPr>
          <p:txBody>
            <a:bodyPr wrap="square" rtlCol="0">
              <a:spAutoFit/>
            </a:bodyPr>
            <a:lstStyle/>
            <a:p>
              <a:r>
                <a:rPr lang="en-US" sz="1400">
                  <a:latin typeface="Century Gothic" panose="020B0502020202020204" pitchFamily="34" charset="0"/>
                </a:rPr>
                <a:t>5</a:t>
              </a:r>
            </a:p>
          </p:txBody>
        </p:sp>
        <p:sp>
          <p:nvSpPr>
            <p:cNvPr id="11" name="TextBox 10">
              <a:extLst>
                <a:ext uri="{FF2B5EF4-FFF2-40B4-BE49-F238E27FC236}">
                  <a16:creationId xmlns:a16="http://schemas.microsoft.com/office/drawing/2014/main" id="{E38A5CE6-4D92-6B47-AE57-DD5D693BCF6D}"/>
                </a:ext>
              </a:extLst>
            </p:cNvPr>
            <p:cNvSpPr txBox="1"/>
            <p:nvPr/>
          </p:nvSpPr>
          <p:spPr>
            <a:xfrm>
              <a:off x="1436520" y="1234109"/>
              <a:ext cx="387328" cy="265837"/>
            </a:xfrm>
            <a:prstGeom prst="rect">
              <a:avLst/>
            </a:prstGeom>
            <a:noFill/>
          </p:spPr>
          <p:txBody>
            <a:bodyPr wrap="square" rtlCol="0">
              <a:spAutoFit/>
            </a:bodyPr>
            <a:lstStyle/>
            <a:p>
              <a:r>
                <a:rPr lang="en-US" sz="1400">
                  <a:latin typeface="Century Gothic" panose="020B0502020202020204" pitchFamily="34" charset="0"/>
                </a:rPr>
                <a:t>10</a:t>
              </a:r>
            </a:p>
          </p:txBody>
        </p:sp>
        <p:sp>
          <p:nvSpPr>
            <p:cNvPr id="12" name="TextBox 11">
              <a:extLst>
                <a:ext uri="{FF2B5EF4-FFF2-40B4-BE49-F238E27FC236}">
                  <a16:creationId xmlns:a16="http://schemas.microsoft.com/office/drawing/2014/main" id="{BA8AFE83-02FE-7E44-94F7-A6D90C199A4A}"/>
                </a:ext>
              </a:extLst>
            </p:cNvPr>
            <p:cNvSpPr txBox="1"/>
            <p:nvPr/>
          </p:nvSpPr>
          <p:spPr>
            <a:xfrm>
              <a:off x="1678302" y="1236986"/>
              <a:ext cx="459101" cy="316697"/>
            </a:xfrm>
            <a:prstGeom prst="rect">
              <a:avLst/>
            </a:prstGeom>
            <a:noFill/>
          </p:spPr>
          <p:txBody>
            <a:bodyPr wrap="square" rtlCol="0">
              <a:spAutoFit/>
            </a:bodyPr>
            <a:lstStyle/>
            <a:p>
              <a:r>
                <a:rPr lang="en-US" sz="1400">
                  <a:latin typeface="Century Gothic" panose="020B0502020202020204" pitchFamily="34" charset="0"/>
                </a:rPr>
                <a:t>km</a:t>
              </a:r>
            </a:p>
          </p:txBody>
        </p:sp>
        <p:pic>
          <p:nvPicPr>
            <p:cNvPr id="13" name="Picture 12" descr="Map&#10;&#10;Description automatically generated">
              <a:extLst>
                <a:ext uri="{FF2B5EF4-FFF2-40B4-BE49-F238E27FC236}">
                  <a16:creationId xmlns:a16="http://schemas.microsoft.com/office/drawing/2014/main" id="{F3F62E14-24FD-344D-9D42-F638C969D5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5590321" y="1195577"/>
              <a:ext cx="451800" cy="342900"/>
            </a:xfrm>
            <a:prstGeom prst="rect">
              <a:avLst/>
            </a:prstGeom>
          </p:spPr>
        </p:pic>
      </p:grpSp>
      <p:pic>
        <p:nvPicPr>
          <p:cNvPr id="25" name="Picture 24" descr="A picture containing flower, food&#10;&#10;Description automatically generated">
            <a:extLst>
              <a:ext uri="{FF2B5EF4-FFF2-40B4-BE49-F238E27FC236}">
                <a16:creationId xmlns:a16="http://schemas.microsoft.com/office/drawing/2014/main" id="{5D9321BB-C310-604D-AF0C-C25AFD1F59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13" t="18807" r="28996" b="14834"/>
          <a:stretch/>
        </p:blipFill>
        <p:spPr>
          <a:xfrm>
            <a:off x="492145" y="1183249"/>
            <a:ext cx="4954015" cy="5936561"/>
          </a:xfrm>
          <a:prstGeom prst="rect">
            <a:avLst/>
          </a:prstGeom>
        </p:spPr>
      </p:pic>
      <p:sp>
        <p:nvSpPr>
          <p:cNvPr id="30" name="Text Placeholder 5">
            <a:extLst>
              <a:ext uri="{FF2B5EF4-FFF2-40B4-BE49-F238E27FC236}">
                <a16:creationId xmlns:a16="http://schemas.microsoft.com/office/drawing/2014/main" id="{23743377-CA02-104D-9057-4B4753023B36}"/>
              </a:ext>
            </a:extLst>
          </p:cNvPr>
          <p:cNvSpPr txBox="1">
            <a:spLocks/>
          </p:cNvSpPr>
          <p:nvPr/>
        </p:nvSpPr>
        <p:spPr>
          <a:xfrm>
            <a:off x="6562901" y="1921408"/>
            <a:ext cx="5018747" cy="158504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entury Gothic" panose="020F0302020204030204"/>
            </a:endParaRPr>
          </a:p>
          <a:p>
            <a:pPr>
              <a:lnSpc>
                <a:spcPct val="100000"/>
              </a:lnSpc>
              <a:spcBef>
                <a:spcPts val="0"/>
              </a:spcBef>
              <a:spcAft>
                <a:spcPts val="600"/>
              </a:spcAft>
              <a:buClr>
                <a:srgbClr val="24B1B5"/>
              </a:buClr>
              <a:buFont typeface="Webdings" panose="05030102010509060703" pitchFamily="18" charset="2"/>
              <a:buChar char="4"/>
            </a:pPr>
            <a:r>
              <a:rPr lang="en-US" sz="2300">
                <a:solidFill>
                  <a:schemeClr val="tx1">
                    <a:lumMod val="75000"/>
                    <a:lumOff val="25000"/>
                  </a:schemeClr>
                </a:solidFill>
                <a:latin typeface="Century Gothic" panose="020F0302020204030204"/>
              </a:rPr>
              <a:t>Over 2/3 of recorded flood events occur in areas classified as susceptible to flooding</a:t>
            </a:r>
          </a:p>
        </p:txBody>
      </p:sp>
      <p:pic>
        <p:nvPicPr>
          <p:cNvPr id="31" name="Graphic 30" descr="Rain">
            <a:extLst>
              <a:ext uri="{FF2B5EF4-FFF2-40B4-BE49-F238E27FC236}">
                <a16:creationId xmlns:a16="http://schemas.microsoft.com/office/drawing/2014/main" id="{B6395409-A58A-9046-944C-CCBBFDB907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911054" y="3437826"/>
            <a:ext cx="2322443" cy="2322443"/>
          </a:xfrm>
          <a:prstGeom prst="rect">
            <a:avLst/>
          </a:prstGeom>
        </p:spPr>
      </p:pic>
    </p:spTree>
    <p:extLst>
      <p:ext uri="{BB962C8B-B14F-4D97-AF65-F5344CB8AC3E}">
        <p14:creationId xmlns:p14="http://schemas.microsoft.com/office/powerpoint/2010/main" val="1894286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91643E-B076-4288-85D7-B352C52CEE3B}"/>
              </a:ext>
            </a:extLst>
          </p:cNvPr>
          <p:cNvSpPr txBox="1"/>
          <p:nvPr/>
        </p:nvSpPr>
        <p:spPr>
          <a:xfrm>
            <a:off x="32084" y="85907"/>
            <a:ext cx="12114463"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4B1B5"/>
                </a:solidFill>
                <a:latin typeface="Century Gothic"/>
              </a:rPr>
              <a:t>Determining Flood Vulnerability:</a:t>
            </a:r>
          </a:p>
          <a:p>
            <a:r>
              <a:rPr lang="en-US" sz="3600" dirty="0">
                <a:solidFill>
                  <a:srgbClr val="24B1B5"/>
                </a:solidFill>
                <a:latin typeface="Century Gothic"/>
                <a:cs typeface="Calibri"/>
              </a:rPr>
              <a:t>Flood Vulnerability Index</a:t>
            </a:r>
            <a:endParaRPr lang="en-US" sz="3600" dirty="0">
              <a:cs typeface="Calibri"/>
            </a:endParaRPr>
          </a:p>
        </p:txBody>
      </p:sp>
      <p:grpSp>
        <p:nvGrpSpPr>
          <p:cNvPr id="32" name="Group 31">
            <a:extLst>
              <a:ext uri="{FF2B5EF4-FFF2-40B4-BE49-F238E27FC236}">
                <a16:creationId xmlns:a16="http://schemas.microsoft.com/office/drawing/2014/main" id="{5056C02A-223D-F140-ACD3-5FB1E3BDF324}"/>
              </a:ext>
            </a:extLst>
          </p:cNvPr>
          <p:cNvGrpSpPr/>
          <p:nvPr/>
        </p:nvGrpSpPr>
        <p:grpSpPr>
          <a:xfrm>
            <a:off x="4525718" y="4525079"/>
            <a:ext cx="2553199" cy="1922593"/>
            <a:chOff x="14784193" y="356707"/>
            <a:chExt cx="2710919" cy="2041358"/>
          </a:xfrm>
          <a:solidFill>
            <a:srgbClr val="15ABB3"/>
          </a:solidFill>
        </p:grpSpPr>
        <p:sp>
          <p:nvSpPr>
            <p:cNvPr id="33" name="Oval 32">
              <a:extLst>
                <a:ext uri="{FF2B5EF4-FFF2-40B4-BE49-F238E27FC236}">
                  <a16:creationId xmlns:a16="http://schemas.microsoft.com/office/drawing/2014/main" id="{20F9E7DB-9E0F-684B-AAF9-FF8B0689C734}"/>
                </a:ext>
              </a:extLst>
            </p:cNvPr>
            <p:cNvSpPr/>
            <p:nvPr/>
          </p:nvSpPr>
          <p:spPr>
            <a:xfrm>
              <a:off x="14784193" y="356707"/>
              <a:ext cx="2710919" cy="20413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95451DB-6B75-3E47-8DBC-6BB70A7F6BAF}"/>
                </a:ext>
              </a:extLst>
            </p:cNvPr>
            <p:cNvSpPr txBox="1"/>
            <p:nvPr/>
          </p:nvSpPr>
          <p:spPr>
            <a:xfrm>
              <a:off x="14784193" y="789165"/>
              <a:ext cx="2710919" cy="1176441"/>
            </a:xfrm>
            <a:prstGeom prst="rect">
              <a:avLst/>
            </a:prstGeom>
            <a:noFill/>
          </p:spPr>
          <p:txBody>
            <a:bodyPr wrap="square" rtlCol="0">
              <a:spAutoFit/>
            </a:bodyPr>
            <a:lstStyle/>
            <a:p>
              <a:pPr algn="ctr"/>
              <a:r>
                <a:rPr lang="en-US" sz="2200" b="1">
                  <a:solidFill>
                    <a:schemeClr val="bg1"/>
                  </a:solidFill>
                  <a:latin typeface="Century Gothic" panose="020B0502020202020204" pitchFamily="34" charset="0"/>
                </a:rPr>
                <a:t>Flood  Vulnerability Index  </a:t>
              </a:r>
            </a:p>
          </p:txBody>
        </p:sp>
      </p:grpSp>
      <p:sp>
        <p:nvSpPr>
          <p:cNvPr id="35" name="Rounded Rectangle 34">
            <a:extLst>
              <a:ext uri="{FF2B5EF4-FFF2-40B4-BE49-F238E27FC236}">
                <a16:creationId xmlns:a16="http://schemas.microsoft.com/office/drawing/2014/main" id="{B30B9933-7ADC-A54D-9D90-EDC77CD9A0AC}"/>
              </a:ext>
            </a:extLst>
          </p:cNvPr>
          <p:cNvSpPr/>
          <p:nvPr/>
        </p:nvSpPr>
        <p:spPr>
          <a:xfrm>
            <a:off x="8552002" y="1748375"/>
            <a:ext cx="2398666" cy="1213169"/>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 of non-white residents</a:t>
            </a:r>
            <a:endParaRPr lang="en-US" sz="2200">
              <a:solidFill>
                <a:schemeClr val="bg1"/>
              </a:solidFill>
            </a:endParaRPr>
          </a:p>
        </p:txBody>
      </p:sp>
      <p:sp>
        <p:nvSpPr>
          <p:cNvPr id="36" name="Rounded Rectangle 35">
            <a:extLst>
              <a:ext uri="{FF2B5EF4-FFF2-40B4-BE49-F238E27FC236}">
                <a16:creationId xmlns:a16="http://schemas.microsoft.com/office/drawing/2014/main" id="{9298B79C-E78E-F546-8C33-BD360A48AA74}"/>
              </a:ext>
            </a:extLst>
          </p:cNvPr>
          <p:cNvSpPr/>
          <p:nvPr/>
        </p:nvSpPr>
        <p:spPr>
          <a:xfrm>
            <a:off x="4601215" y="1794649"/>
            <a:ext cx="2398665" cy="1213169"/>
          </a:xfrm>
          <a:prstGeom prst="roundRect">
            <a:avLst/>
          </a:prstGeom>
          <a:solidFill>
            <a:srgbClr val="0D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 of residents below poverty line</a:t>
            </a:r>
            <a:endParaRPr lang="en-US" sz="2200">
              <a:solidFill>
                <a:schemeClr val="bg1"/>
              </a:solidFill>
            </a:endParaRPr>
          </a:p>
        </p:txBody>
      </p:sp>
      <p:sp>
        <p:nvSpPr>
          <p:cNvPr id="37" name="Rounded Rectangle 36">
            <a:extLst>
              <a:ext uri="{FF2B5EF4-FFF2-40B4-BE49-F238E27FC236}">
                <a16:creationId xmlns:a16="http://schemas.microsoft.com/office/drawing/2014/main" id="{C33F39CD-670B-2E41-9ECA-48D4B1FF82B3}"/>
              </a:ext>
            </a:extLst>
          </p:cNvPr>
          <p:cNvSpPr/>
          <p:nvPr/>
        </p:nvSpPr>
        <p:spPr>
          <a:xfrm>
            <a:off x="661024" y="1794647"/>
            <a:ext cx="2388069" cy="1213169"/>
          </a:xfrm>
          <a:prstGeom prst="roundRect">
            <a:avLst/>
          </a:prstGeom>
          <a:solidFill>
            <a:srgbClr val="0D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 of elderly residents </a:t>
            </a:r>
            <a:endParaRPr lang="en-US" sz="2200">
              <a:solidFill>
                <a:schemeClr val="bg1"/>
              </a:solidFill>
            </a:endParaRPr>
          </a:p>
        </p:txBody>
      </p:sp>
      <p:sp>
        <p:nvSpPr>
          <p:cNvPr id="42" name="Plus 10">
            <a:extLst>
              <a:ext uri="{FF2B5EF4-FFF2-40B4-BE49-F238E27FC236}">
                <a16:creationId xmlns:a16="http://schemas.microsoft.com/office/drawing/2014/main" id="{E58B561C-043A-F44F-9E08-B20A14E206D4}"/>
              </a:ext>
            </a:extLst>
          </p:cNvPr>
          <p:cNvSpPr/>
          <p:nvPr/>
        </p:nvSpPr>
        <p:spPr>
          <a:xfrm>
            <a:off x="3248367" y="1822612"/>
            <a:ext cx="1153574" cy="115724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lus 10">
            <a:extLst>
              <a:ext uri="{FF2B5EF4-FFF2-40B4-BE49-F238E27FC236}">
                <a16:creationId xmlns:a16="http://schemas.microsoft.com/office/drawing/2014/main" id="{8F6091C3-4B35-0844-BD6C-E85E3D6A6621}"/>
              </a:ext>
            </a:extLst>
          </p:cNvPr>
          <p:cNvSpPr/>
          <p:nvPr/>
        </p:nvSpPr>
        <p:spPr>
          <a:xfrm>
            <a:off x="7199154" y="1853781"/>
            <a:ext cx="1153574" cy="115724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7222696C-A14B-4A4C-AEFF-AADDCBB5CFE7}"/>
              </a:ext>
            </a:extLst>
          </p:cNvPr>
          <p:cNvSpPr/>
          <p:nvPr/>
        </p:nvSpPr>
        <p:spPr>
          <a:xfrm rot="5400000">
            <a:off x="5195732" y="3545840"/>
            <a:ext cx="1213169" cy="44122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F161C5C6-45BD-1245-AD0B-597F16A1269F}"/>
              </a:ext>
            </a:extLst>
          </p:cNvPr>
          <p:cNvSpPr/>
          <p:nvPr/>
        </p:nvSpPr>
        <p:spPr>
          <a:xfrm rot="2261837">
            <a:off x="1365198" y="4001481"/>
            <a:ext cx="3381027" cy="44122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2D4D73B4-EEA0-3D41-AD25-92ABCF2BF6F7}"/>
              </a:ext>
            </a:extLst>
          </p:cNvPr>
          <p:cNvSpPr/>
          <p:nvPr/>
        </p:nvSpPr>
        <p:spPr>
          <a:xfrm rot="8587411">
            <a:off x="6872086" y="3950178"/>
            <a:ext cx="3381027" cy="441220"/>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557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flower&#10;&#10;Description automatically generated">
            <a:extLst>
              <a:ext uri="{FF2B5EF4-FFF2-40B4-BE49-F238E27FC236}">
                <a16:creationId xmlns:a16="http://schemas.microsoft.com/office/drawing/2014/main" id="{0B2F25A7-2CBA-5743-A490-D62CEE55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74" t="18304" r="28321" b="16942"/>
          <a:stretch/>
        </p:blipFill>
        <p:spPr>
          <a:xfrm>
            <a:off x="2979088" y="931553"/>
            <a:ext cx="5168347" cy="5151086"/>
          </a:xfrm>
          <a:prstGeom prst="rect">
            <a:avLst/>
          </a:prstGeom>
        </p:spPr>
      </p:pic>
      <p:pic>
        <p:nvPicPr>
          <p:cNvPr id="61" name="Picture 60" descr="A picture containing dark, computer&#10;&#10;Description automatically generated">
            <a:extLst>
              <a:ext uri="{FF2B5EF4-FFF2-40B4-BE49-F238E27FC236}">
                <a16:creationId xmlns:a16="http://schemas.microsoft.com/office/drawing/2014/main" id="{CECB7AF0-E21D-CC45-BD6A-4919C43A45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42" t="18305" r="28876" b="21218"/>
          <a:stretch/>
        </p:blipFill>
        <p:spPr>
          <a:xfrm>
            <a:off x="7323095" y="824398"/>
            <a:ext cx="4642834" cy="4955769"/>
          </a:xfrm>
          <a:prstGeom prst="rect">
            <a:avLst/>
          </a:prstGeom>
        </p:spPr>
      </p:pic>
      <p:pic>
        <p:nvPicPr>
          <p:cNvPr id="20" name="Picture 19" descr="A close up&#10;&#10;Description automatically generated">
            <a:extLst>
              <a:ext uri="{FF2B5EF4-FFF2-40B4-BE49-F238E27FC236}">
                <a16:creationId xmlns:a16="http://schemas.microsoft.com/office/drawing/2014/main" id="{DCEB486D-7847-4747-AFE8-A9F79D55D8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806" t="17256" r="27694" b="20307"/>
          <a:stretch/>
        </p:blipFill>
        <p:spPr>
          <a:xfrm>
            <a:off x="-113784" y="817420"/>
            <a:ext cx="4570804" cy="4955769"/>
          </a:xfrm>
          <a:prstGeom prst="rect">
            <a:avLst/>
          </a:prstGeom>
        </p:spPr>
      </p:pic>
      <p:sp>
        <p:nvSpPr>
          <p:cNvPr id="2" name="TextBox 1">
            <a:extLst>
              <a:ext uri="{FF2B5EF4-FFF2-40B4-BE49-F238E27FC236}">
                <a16:creationId xmlns:a16="http://schemas.microsoft.com/office/drawing/2014/main" id="{3691643E-B076-4288-85D7-B352C52CEE3B}"/>
              </a:ext>
            </a:extLst>
          </p:cNvPr>
          <p:cNvSpPr txBox="1"/>
          <p:nvPr/>
        </p:nvSpPr>
        <p:spPr>
          <a:xfrm>
            <a:off x="77538" y="3499"/>
            <a:ext cx="68106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a:rPr>
              <a:t>Flood Vulnerability Factors</a:t>
            </a:r>
          </a:p>
        </p:txBody>
      </p:sp>
      <p:grpSp>
        <p:nvGrpSpPr>
          <p:cNvPr id="16" name="Group 15">
            <a:extLst>
              <a:ext uri="{FF2B5EF4-FFF2-40B4-BE49-F238E27FC236}">
                <a16:creationId xmlns:a16="http://schemas.microsoft.com/office/drawing/2014/main" id="{CF019102-17E5-434E-AA7D-F978D542DD2B}"/>
              </a:ext>
            </a:extLst>
          </p:cNvPr>
          <p:cNvGrpSpPr/>
          <p:nvPr/>
        </p:nvGrpSpPr>
        <p:grpSpPr>
          <a:xfrm>
            <a:off x="2276169" y="4661744"/>
            <a:ext cx="1630884" cy="1877802"/>
            <a:chOff x="4121346" y="4478437"/>
            <a:chExt cx="1630884" cy="1877802"/>
          </a:xfrm>
        </p:grpSpPr>
        <p:sp>
          <p:nvSpPr>
            <p:cNvPr id="30" name="TextBox 29">
              <a:extLst>
                <a:ext uri="{FF2B5EF4-FFF2-40B4-BE49-F238E27FC236}">
                  <a16:creationId xmlns:a16="http://schemas.microsoft.com/office/drawing/2014/main" id="{29BDFB95-8E2F-7D40-A30C-D6231EDC2562}"/>
                </a:ext>
              </a:extLst>
            </p:cNvPr>
            <p:cNvSpPr txBox="1"/>
            <p:nvPr/>
          </p:nvSpPr>
          <p:spPr>
            <a:xfrm>
              <a:off x="4775376" y="6017685"/>
              <a:ext cx="67691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31" name="TextBox 30">
              <a:extLst>
                <a:ext uri="{FF2B5EF4-FFF2-40B4-BE49-F238E27FC236}">
                  <a16:creationId xmlns:a16="http://schemas.microsoft.com/office/drawing/2014/main" id="{F76FF4F3-47A8-114F-8DC0-7150D39D6CDD}"/>
                </a:ext>
              </a:extLst>
            </p:cNvPr>
            <p:cNvSpPr txBox="1"/>
            <p:nvPr/>
          </p:nvSpPr>
          <p:spPr>
            <a:xfrm>
              <a:off x="4675990" y="4478437"/>
              <a:ext cx="684803"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38" name="TextBox 37">
              <a:extLst>
                <a:ext uri="{FF2B5EF4-FFF2-40B4-BE49-F238E27FC236}">
                  <a16:creationId xmlns:a16="http://schemas.microsoft.com/office/drawing/2014/main" id="{4106477B-1824-184E-AFBB-B6D597D23367}"/>
                </a:ext>
              </a:extLst>
            </p:cNvPr>
            <p:cNvSpPr txBox="1"/>
            <p:nvPr/>
          </p:nvSpPr>
          <p:spPr>
            <a:xfrm>
              <a:off x="4263939" y="5128902"/>
              <a:ext cx="1488291"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Non-white population</a:t>
              </a:r>
            </a:p>
          </p:txBody>
        </p:sp>
        <p:cxnSp>
          <p:nvCxnSpPr>
            <p:cNvPr id="39" name="Straight Arrow Connector 38">
              <a:extLst>
                <a:ext uri="{FF2B5EF4-FFF2-40B4-BE49-F238E27FC236}">
                  <a16:creationId xmlns:a16="http://schemas.microsoft.com/office/drawing/2014/main" id="{42D8210C-D24A-3847-9A1C-0A58F8B0F7F5}"/>
                </a:ext>
              </a:extLst>
            </p:cNvPr>
            <p:cNvCxnSpPr>
              <a:cxnSpLocks/>
            </p:cNvCxnSpPr>
            <p:nvPr/>
          </p:nvCxnSpPr>
          <p:spPr>
            <a:xfrm flipH="1" flipV="1">
              <a:off x="4985574" y="4786214"/>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5067DE9A-AADD-6D42-AEC8-68DE078C71F2}"/>
                </a:ext>
              </a:extLst>
            </p:cNvPr>
            <p:cNvCxnSpPr>
              <a:cxnSpLocks/>
            </p:cNvCxnSpPr>
            <p:nvPr/>
          </p:nvCxnSpPr>
          <p:spPr>
            <a:xfrm>
              <a:off x="4987133" y="5652122"/>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C083672C-96AE-C447-AC5E-A1B45594F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121346" y="4632326"/>
              <a:ext cx="268707" cy="1537181"/>
            </a:xfrm>
            <a:prstGeom prst="rect">
              <a:avLst/>
            </a:prstGeom>
            <a:ln>
              <a:solidFill>
                <a:schemeClr val="tx1"/>
              </a:solidFill>
            </a:ln>
          </p:spPr>
        </p:pic>
      </p:grpSp>
      <p:grpSp>
        <p:nvGrpSpPr>
          <p:cNvPr id="18" name="Group 17">
            <a:extLst>
              <a:ext uri="{FF2B5EF4-FFF2-40B4-BE49-F238E27FC236}">
                <a16:creationId xmlns:a16="http://schemas.microsoft.com/office/drawing/2014/main" id="{1388FD6F-BF27-E44A-AA6E-BFA63F610935}"/>
              </a:ext>
            </a:extLst>
          </p:cNvPr>
          <p:cNvGrpSpPr/>
          <p:nvPr/>
        </p:nvGrpSpPr>
        <p:grpSpPr>
          <a:xfrm>
            <a:off x="6176532" y="4635830"/>
            <a:ext cx="1785369" cy="1877802"/>
            <a:chOff x="6764265" y="4561709"/>
            <a:chExt cx="1785369" cy="1877802"/>
          </a:xfrm>
        </p:grpSpPr>
        <p:sp>
          <p:nvSpPr>
            <p:cNvPr id="41" name="TextBox 40">
              <a:extLst>
                <a:ext uri="{FF2B5EF4-FFF2-40B4-BE49-F238E27FC236}">
                  <a16:creationId xmlns:a16="http://schemas.microsoft.com/office/drawing/2014/main" id="{318ED165-D279-D24D-B6CC-241CEDEA429D}"/>
                </a:ext>
              </a:extLst>
            </p:cNvPr>
            <p:cNvSpPr txBox="1"/>
            <p:nvPr/>
          </p:nvSpPr>
          <p:spPr>
            <a:xfrm>
              <a:off x="6831082" y="5190821"/>
              <a:ext cx="1718552"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Elderly population</a:t>
              </a:r>
            </a:p>
          </p:txBody>
        </p:sp>
        <p:grpSp>
          <p:nvGrpSpPr>
            <p:cNvPr id="17" name="Group 16">
              <a:extLst>
                <a:ext uri="{FF2B5EF4-FFF2-40B4-BE49-F238E27FC236}">
                  <a16:creationId xmlns:a16="http://schemas.microsoft.com/office/drawing/2014/main" id="{03435E78-1740-F548-A010-1C857447A072}"/>
                </a:ext>
              </a:extLst>
            </p:cNvPr>
            <p:cNvGrpSpPr/>
            <p:nvPr/>
          </p:nvGrpSpPr>
          <p:grpSpPr>
            <a:xfrm>
              <a:off x="6764265" y="4561709"/>
              <a:ext cx="1229937" cy="1877802"/>
              <a:chOff x="9652579" y="4367236"/>
              <a:chExt cx="1229937" cy="1877802"/>
            </a:xfrm>
          </p:grpSpPr>
          <p:sp>
            <p:nvSpPr>
              <p:cNvPr id="36" name="TextBox 35">
                <a:extLst>
                  <a:ext uri="{FF2B5EF4-FFF2-40B4-BE49-F238E27FC236}">
                    <a16:creationId xmlns:a16="http://schemas.microsoft.com/office/drawing/2014/main" id="{FC3AA65A-2954-CB4A-8F04-036DA9A8E62F}"/>
                  </a:ext>
                </a:extLst>
              </p:cNvPr>
              <p:cNvSpPr txBox="1"/>
              <p:nvPr/>
            </p:nvSpPr>
            <p:spPr>
              <a:xfrm>
                <a:off x="10297099" y="5906484"/>
                <a:ext cx="563976"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37" name="TextBox 36">
                <a:extLst>
                  <a:ext uri="{FF2B5EF4-FFF2-40B4-BE49-F238E27FC236}">
                    <a16:creationId xmlns:a16="http://schemas.microsoft.com/office/drawing/2014/main" id="{780917B2-D161-324C-8FB0-6D0E52B3301D}"/>
                  </a:ext>
                </a:extLst>
              </p:cNvPr>
              <p:cNvSpPr txBox="1"/>
              <p:nvPr/>
            </p:nvSpPr>
            <p:spPr>
              <a:xfrm>
                <a:off x="10197713" y="4367236"/>
                <a:ext cx="684803"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100%</a:t>
                </a:r>
              </a:p>
            </p:txBody>
          </p:sp>
          <p:cxnSp>
            <p:nvCxnSpPr>
              <p:cNvPr id="42" name="Straight Arrow Connector 41">
                <a:extLst>
                  <a:ext uri="{FF2B5EF4-FFF2-40B4-BE49-F238E27FC236}">
                    <a16:creationId xmlns:a16="http://schemas.microsoft.com/office/drawing/2014/main" id="{EF1180FF-6CB1-D344-B796-E8DC21F1C881}"/>
                  </a:ext>
                </a:extLst>
              </p:cNvPr>
              <p:cNvCxnSpPr>
                <a:cxnSpLocks/>
              </p:cNvCxnSpPr>
              <p:nvPr/>
            </p:nvCxnSpPr>
            <p:spPr>
              <a:xfrm flipH="1" flipV="1">
                <a:off x="10507297" y="4675013"/>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5CE1BB2-DF2D-8A4A-BDCE-D90B9B247F55}"/>
                  </a:ext>
                </a:extLst>
              </p:cNvPr>
              <p:cNvCxnSpPr>
                <a:cxnSpLocks/>
              </p:cNvCxnSpPr>
              <p:nvPr/>
            </p:nvCxnSpPr>
            <p:spPr>
              <a:xfrm>
                <a:off x="10508856" y="5540921"/>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5" name="Picture 44">
                <a:extLst>
                  <a:ext uri="{FF2B5EF4-FFF2-40B4-BE49-F238E27FC236}">
                    <a16:creationId xmlns:a16="http://schemas.microsoft.com/office/drawing/2014/main" id="{54A1264D-A203-944E-8B39-7C450DB65C61}"/>
                  </a:ext>
                </a:extLst>
              </p:cNvPr>
              <p:cNvPicPr>
                <a:picLocks noChangeAspect="1"/>
              </p:cNvPicPr>
              <p:nvPr/>
            </p:nvPicPr>
            <p:blipFill rotWithShape="1">
              <a:blip r:embed="rId7">
                <a:extLst>
                  <a:ext uri="{28A0092B-C50C-407E-A947-70E740481C1C}">
                    <a14:useLocalDpi xmlns:a14="http://schemas.microsoft.com/office/drawing/2010/main" val="0"/>
                  </a:ext>
                </a:extLst>
              </a:blip>
              <a:srcRect l="10187"/>
              <a:stretch/>
            </p:blipFill>
            <p:spPr>
              <a:xfrm rot="10800000">
                <a:off x="9652579" y="4521124"/>
                <a:ext cx="281340" cy="1537183"/>
              </a:xfrm>
              <a:prstGeom prst="rect">
                <a:avLst/>
              </a:prstGeom>
              <a:ln>
                <a:solidFill>
                  <a:schemeClr val="tx1"/>
                </a:solidFill>
              </a:ln>
            </p:spPr>
          </p:pic>
        </p:grpSp>
      </p:grpSp>
      <p:pic>
        <p:nvPicPr>
          <p:cNvPr id="59" name="Picture 58" descr="Map&#10;&#10;Description automatically generated">
            <a:extLst>
              <a:ext uri="{FF2B5EF4-FFF2-40B4-BE49-F238E27FC236}">
                <a16:creationId xmlns:a16="http://schemas.microsoft.com/office/drawing/2014/main" id="{FE5550C5-3139-5C4A-9423-5BAADCCCD5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42" t="87641" r="58786" b="8066"/>
          <a:stretch/>
        </p:blipFill>
        <p:spPr>
          <a:xfrm>
            <a:off x="9656544" y="213525"/>
            <a:ext cx="451800" cy="342900"/>
          </a:xfrm>
          <a:prstGeom prst="rect">
            <a:avLst/>
          </a:prstGeom>
        </p:spPr>
      </p:pic>
      <p:grpSp>
        <p:nvGrpSpPr>
          <p:cNvPr id="69" name="Group 68">
            <a:extLst>
              <a:ext uri="{FF2B5EF4-FFF2-40B4-BE49-F238E27FC236}">
                <a16:creationId xmlns:a16="http://schemas.microsoft.com/office/drawing/2014/main" id="{DDB1FC40-77DB-C84D-BE4E-A22C09B9BBB3}"/>
              </a:ext>
            </a:extLst>
          </p:cNvPr>
          <p:cNvGrpSpPr/>
          <p:nvPr/>
        </p:nvGrpSpPr>
        <p:grpSpPr>
          <a:xfrm>
            <a:off x="9986008" y="4629543"/>
            <a:ext cx="2053592" cy="2124023"/>
            <a:chOff x="4112001" y="4478437"/>
            <a:chExt cx="1479059" cy="2124023"/>
          </a:xfrm>
        </p:grpSpPr>
        <p:sp>
          <p:nvSpPr>
            <p:cNvPr id="70" name="TextBox 69">
              <a:extLst>
                <a:ext uri="{FF2B5EF4-FFF2-40B4-BE49-F238E27FC236}">
                  <a16:creationId xmlns:a16="http://schemas.microsoft.com/office/drawing/2014/main" id="{EDF07096-98C2-4D4A-8BF4-BE93CDF541AE}"/>
                </a:ext>
              </a:extLst>
            </p:cNvPr>
            <p:cNvSpPr txBox="1"/>
            <p:nvPr/>
          </p:nvSpPr>
          <p:spPr>
            <a:xfrm>
              <a:off x="4775376" y="6017685"/>
              <a:ext cx="423514"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71" name="TextBox 70">
              <a:extLst>
                <a:ext uri="{FF2B5EF4-FFF2-40B4-BE49-F238E27FC236}">
                  <a16:creationId xmlns:a16="http://schemas.microsoft.com/office/drawing/2014/main" id="{4A02AF42-6CD7-EF40-9080-B56EC39BD615}"/>
                </a:ext>
              </a:extLst>
            </p:cNvPr>
            <p:cNvSpPr txBox="1"/>
            <p:nvPr/>
          </p:nvSpPr>
          <p:spPr>
            <a:xfrm>
              <a:off x="4675990" y="4478437"/>
              <a:ext cx="684803"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100%</a:t>
              </a:r>
            </a:p>
          </p:txBody>
        </p:sp>
        <p:sp>
          <p:nvSpPr>
            <p:cNvPr id="72" name="TextBox 71">
              <a:extLst>
                <a:ext uri="{FF2B5EF4-FFF2-40B4-BE49-F238E27FC236}">
                  <a16:creationId xmlns:a16="http://schemas.microsoft.com/office/drawing/2014/main" id="{9528B371-BA6F-8F40-8631-1B35A90A259C}"/>
                </a:ext>
              </a:extLst>
            </p:cNvPr>
            <p:cNvSpPr txBox="1"/>
            <p:nvPr/>
          </p:nvSpPr>
          <p:spPr>
            <a:xfrm>
              <a:off x="4383207" y="5128902"/>
              <a:ext cx="1207853"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Population in poverty</a:t>
              </a:r>
            </a:p>
          </p:txBody>
        </p:sp>
        <p:cxnSp>
          <p:nvCxnSpPr>
            <p:cNvPr id="73" name="Straight Arrow Connector 72">
              <a:extLst>
                <a:ext uri="{FF2B5EF4-FFF2-40B4-BE49-F238E27FC236}">
                  <a16:creationId xmlns:a16="http://schemas.microsoft.com/office/drawing/2014/main" id="{7C3DC32E-5672-294D-83D2-AAF20EE4891F}"/>
                </a:ext>
              </a:extLst>
            </p:cNvPr>
            <p:cNvCxnSpPr>
              <a:cxnSpLocks/>
            </p:cNvCxnSpPr>
            <p:nvPr/>
          </p:nvCxnSpPr>
          <p:spPr>
            <a:xfrm flipH="1" flipV="1">
              <a:off x="4985574" y="4786214"/>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FFAAC2B8-B69E-474F-8940-2CE83BC5F70A}"/>
                </a:ext>
              </a:extLst>
            </p:cNvPr>
            <p:cNvCxnSpPr>
              <a:cxnSpLocks/>
            </p:cNvCxnSpPr>
            <p:nvPr/>
          </p:nvCxnSpPr>
          <p:spPr>
            <a:xfrm>
              <a:off x="4987133" y="5652122"/>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5" name="Picture 74">
              <a:extLst>
                <a:ext uri="{FF2B5EF4-FFF2-40B4-BE49-F238E27FC236}">
                  <a16:creationId xmlns:a16="http://schemas.microsoft.com/office/drawing/2014/main" id="{BC17E461-692F-3F48-B58E-CCBADFCD41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2001" y="4632326"/>
              <a:ext cx="287396" cy="1537182"/>
            </a:xfrm>
            <a:prstGeom prst="rect">
              <a:avLst/>
            </a:prstGeom>
            <a:ln>
              <a:solidFill>
                <a:schemeClr val="tx1"/>
              </a:solidFill>
            </a:ln>
          </p:spPr>
        </p:pic>
      </p:grpSp>
      <p:sp>
        <p:nvSpPr>
          <p:cNvPr id="76" name="Plus 10">
            <a:extLst>
              <a:ext uri="{FF2B5EF4-FFF2-40B4-BE49-F238E27FC236}">
                <a16:creationId xmlns:a16="http://schemas.microsoft.com/office/drawing/2014/main" id="{A5083556-6E78-0B40-A02B-53214C47A067}"/>
              </a:ext>
            </a:extLst>
          </p:cNvPr>
          <p:cNvSpPr/>
          <p:nvPr/>
        </p:nvSpPr>
        <p:spPr>
          <a:xfrm>
            <a:off x="3607109" y="2798055"/>
            <a:ext cx="711599" cy="71386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lus 10">
            <a:extLst>
              <a:ext uri="{FF2B5EF4-FFF2-40B4-BE49-F238E27FC236}">
                <a16:creationId xmlns:a16="http://schemas.microsoft.com/office/drawing/2014/main" id="{D5DA0395-4602-EC42-8231-FEE473FFFCFE}"/>
              </a:ext>
            </a:extLst>
          </p:cNvPr>
          <p:cNvSpPr/>
          <p:nvPr/>
        </p:nvSpPr>
        <p:spPr>
          <a:xfrm>
            <a:off x="7445464" y="2798055"/>
            <a:ext cx="711599" cy="71386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941E2222-ECEA-1D4C-9278-12D1D7E1B93F}"/>
              </a:ext>
            </a:extLst>
          </p:cNvPr>
          <p:cNvGrpSpPr/>
          <p:nvPr/>
        </p:nvGrpSpPr>
        <p:grpSpPr>
          <a:xfrm>
            <a:off x="7367752" y="185232"/>
            <a:ext cx="2568523" cy="637719"/>
            <a:chOff x="2956153" y="950041"/>
            <a:chExt cx="2568523" cy="637719"/>
          </a:xfrm>
        </p:grpSpPr>
        <p:pic>
          <p:nvPicPr>
            <p:cNvPr id="78" name="Picture 77" descr="A close up of a flower&#10;&#10;Description automatically generated">
              <a:extLst>
                <a:ext uri="{FF2B5EF4-FFF2-40B4-BE49-F238E27FC236}">
                  <a16:creationId xmlns:a16="http://schemas.microsoft.com/office/drawing/2014/main" id="{E4BF0D96-B949-2B4E-9829-F7DEE4C73BE7}"/>
                </a:ext>
              </a:extLst>
            </p:cNvPr>
            <p:cNvPicPr>
              <a:picLocks noChangeAspect="1"/>
            </p:cNvPicPr>
            <p:nvPr/>
          </p:nvPicPr>
          <p:blipFill rotWithShape="1">
            <a:blip r:embed="rId10"/>
            <a:srcRect l="75299" t="72964" b="20113"/>
            <a:stretch/>
          </p:blipFill>
          <p:spPr>
            <a:xfrm>
              <a:off x="2973429" y="1198838"/>
              <a:ext cx="2551247" cy="388922"/>
            </a:xfrm>
            <a:prstGeom prst="rect">
              <a:avLst/>
            </a:prstGeom>
          </p:spPr>
        </p:pic>
        <p:sp>
          <p:nvSpPr>
            <p:cNvPr id="79" name="TextBox 78">
              <a:extLst>
                <a:ext uri="{FF2B5EF4-FFF2-40B4-BE49-F238E27FC236}">
                  <a16:creationId xmlns:a16="http://schemas.microsoft.com/office/drawing/2014/main" id="{3D9364DE-8F48-D54D-B35C-0F7E2016970A}"/>
                </a:ext>
              </a:extLst>
            </p:cNvPr>
            <p:cNvSpPr txBox="1"/>
            <p:nvPr/>
          </p:nvSpPr>
          <p:spPr>
            <a:xfrm>
              <a:off x="2956153" y="961878"/>
              <a:ext cx="23275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80" name="TextBox 79">
              <a:extLst>
                <a:ext uri="{FF2B5EF4-FFF2-40B4-BE49-F238E27FC236}">
                  <a16:creationId xmlns:a16="http://schemas.microsoft.com/office/drawing/2014/main" id="{A028E62F-4848-EA41-911A-C9F602A757C0}"/>
                </a:ext>
              </a:extLst>
            </p:cNvPr>
            <p:cNvSpPr txBox="1"/>
            <p:nvPr/>
          </p:nvSpPr>
          <p:spPr>
            <a:xfrm>
              <a:off x="3748288" y="950041"/>
              <a:ext cx="23275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a:t>
              </a:r>
            </a:p>
          </p:txBody>
        </p:sp>
        <p:sp>
          <p:nvSpPr>
            <p:cNvPr id="81" name="TextBox 80">
              <a:extLst>
                <a:ext uri="{FF2B5EF4-FFF2-40B4-BE49-F238E27FC236}">
                  <a16:creationId xmlns:a16="http://schemas.microsoft.com/office/drawing/2014/main" id="{1E309E0F-EADA-6F42-AA47-BF65C15C0356}"/>
                </a:ext>
              </a:extLst>
            </p:cNvPr>
            <p:cNvSpPr txBox="1"/>
            <p:nvPr/>
          </p:nvSpPr>
          <p:spPr>
            <a:xfrm>
              <a:off x="4426818" y="959483"/>
              <a:ext cx="38732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16</a:t>
              </a:r>
            </a:p>
          </p:txBody>
        </p:sp>
        <p:sp>
          <p:nvSpPr>
            <p:cNvPr id="82" name="TextBox 81">
              <a:extLst>
                <a:ext uri="{FF2B5EF4-FFF2-40B4-BE49-F238E27FC236}">
                  <a16:creationId xmlns:a16="http://schemas.microsoft.com/office/drawing/2014/main" id="{2C2139EC-4983-4446-B411-AC07992E4D58}"/>
                </a:ext>
              </a:extLst>
            </p:cNvPr>
            <p:cNvSpPr txBox="1"/>
            <p:nvPr/>
          </p:nvSpPr>
          <p:spPr>
            <a:xfrm>
              <a:off x="4670623" y="956143"/>
              <a:ext cx="459101" cy="31669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km</a:t>
              </a:r>
            </a:p>
          </p:txBody>
        </p:sp>
      </p:grpSp>
    </p:spTree>
    <p:extLst>
      <p:ext uri="{BB962C8B-B14F-4D97-AF65-F5344CB8AC3E}">
        <p14:creationId xmlns:p14="http://schemas.microsoft.com/office/powerpoint/2010/main" val="3334813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91643E-B076-4288-85D7-B352C52CEE3B}"/>
              </a:ext>
            </a:extLst>
          </p:cNvPr>
          <p:cNvSpPr txBox="1"/>
          <p:nvPr/>
        </p:nvSpPr>
        <p:spPr>
          <a:xfrm>
            <a:off x="77537" y="3499"/>
            <a:ext cx="121144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a:rPr>
              <a:t>Flood Vulnerability Index</a:t>
            </a:r>
          </a:p>
        </p:txBody>
      </p:sp>
      <p:grpSp>
        <p:nvGrpSpPr>
          <p:cNvPr id="3" name="Group 2">
            <a:extLst>
              <a:ext uri="{FF2B5EF4-FFF2-40B4-BE49-F238E27FC236}">
                <a16:creationId xmlns:a16="http://schemas.microsoft.com/office/drawing/2014/main" id="{F8C11CE8-C0B0-A449-9208-349C9E059659}"/>
              </a:ext>
            </a:extLst>
          </p:cNvPr>
          <p:cNvGrpSpPr/>
          <p:nvPr/>
        </p:nvGrpSpPr>
        <p:grpSpPr>
          <a:xfrm>
            <a:off x="1059387" y="818008"/>
            <a:ext cx="5380431" cy="5662345"/>
            <a:chOff x="1059387" y="818008"/>
            <a:chExt cx="5380431" cy="5662345"/>
          </a:xfrm>
        </p:grpSpPr>
        <p:pic>
          <p:nvPicPr>
            <p:cNvPr id="47" name="Picture 46" descr="A picture containing smoke, dark, fireworks, food&#10;&#10;Description automatically generated">
              <a:extLst>
                <a:ext uri="{FF2B5EF4-FFF2-40B4-BE49-F238E27FC236}">
                  <a16:creationId xmlns:a16="http://schemas.microsoft.com/office/drawing/2014/main" id="{EA64BBC2-952D-C144-8BCB-21CB4D8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02" t="18289" r="28793" b="21090"/>
            <a:stretch/>
          </p:blipFill>
          <p:spPr>
            <a:xfrm>
              <a:off x="1217325" y="818008"/>
              <a:ext cx="5222493" cy="5662345"/>
            </a:xfrm>
            <a:prstGeom prst="rect">
              <a:avLst/>
            </a:prstGeom>
          </p:spPr>
        </p:pic>
        <p:grpSp>
          <p:nvGrpSpPr>
            <p:cNvPr id="48" name="Group 47">
              <a:extLst>
                <a:ext uri="{FF2B5EF4-FFF2-40B4-BE49-F238E27FC236}">
                  <a16:creationId xmlns:a16="http://schemas.microsoft.com/office/drawing/2014/main" id="{9568E96B-B5ED-8248-A800-BE5A2E929AA5}"/>
                </a:ext>
              </a:extLst>
            </p:cNvPr>
            <p:cNvGrpSpPr/>
            <p:nvPr/>
          </p:nvGrpSpPr>
          <p:grpSpPr>
            <a:xfrm>
              <a:off x="1059387" y="1091500"/>
              <a:ext cx="4691015" cy="640854"/>
              <a:chOff x="8728755" y="1063940"/>
              <a:chExt cx="4691015" cy="640854"/>
            </a:xfrm>
          </p:grpSpPr>
          <p:pic>
            <p:nvPicPr>
              <p:cNvPr id="49" name="Picture 48" descr="A close up of a flower&#10;&#10;Description automatically generated">
                <a:extLst>
                  <a:ext uri="{FF2B5EF4-FFF2-40B4-BE49-F238E27FC236}">
                    <a16:creationId xmlns:a16="http://schemas.microsoft.com/office/drawing/2014/main" id="{E19DC827-9B4D-6444-8E4F-3AA7B5799069}"/>
                  </a:ext>
                </a:extLst>
              </p:cNvPr>
              <p:cNvPicPr>
                <a:picLocks noChangeAspect="1"/>
              </p:cNvPicPr>
              <p:nvPr/>
            </p:nvPicPr>
            <p:blipFill rotWithShape="1">
              <a:blip r:embed="rId4"/>
              <a:srcRect l="75299" t="72964" b="20113"/>
              <a:stretch/>
            </p:blipFill>
            <p:spPr>
              <a:xfrm>
                <a:off x="8768654" y="1294705"/>
                <a:ext cx="1872008" cy="410089"/>
              </a:xfrm>
              <a:prstGeom prst="rect">
                <a:avLst/>
              </a:prstGeom>
            </p:spPr>
          </p:pic>
          <p:sp>
            <p:nvSpPr>
              <p:cNvPr id="50" name="TextBox 49">
                <a:extLst>
                  <a:ext uri="{FF2B5EF4-FFF2-40B4-BE49-F238E27FC236}">
                    <a16:creationId xmlns:a16="http://schemas.microsoft.com/office/drawing/2014/main" id="{F7327B39-9A14-1543-BD64-E32B06DB572C}"/>
                  </a:ext>
                </a:extLst>
              </p:cNvPr>
              <p:cNvSpPr txBox="1"/>
              <p:nvPr/>
            </p:nvSpPr>
            <p:spPr>
              <a:xfrm>
                <a:off x="8728755" y="1096415"/>
                <a:ext cx="23275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51" name="TextBox 50">
                <a:extLst>
                  <a:ext uri="{FF2B5EF4-FFF2-40B4-BE49-F238E27FC236}">
                    <a16:creationId xmlns:a16="http://schemas.microsoft.com/office/drawing/2014/main" id="{51852E03-E81E-C74A-B974-B46B3F16C383}"/>
                  </a:ext>
                </a:extLst>
              </p:cNvPr>
              <p:cNvSpPr txBox="1"/>
              <p:nvPr/>
            </p:nvSpPr>
            <p:spPr>
              <a:xfrm>
                <a:off x="9279844" y="1090143"/>
                <a:ext cx="23275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52" name="TextBox 51">
                <a:extLst>
                  <a:ext uri="{FF2B5EF4-FFF2-40B4-BE49-F238E27FC236}">
                    <a16:creationId xmlns:a16="http://schemas.microsoft.com/office/drawing/2014/main" id="{777BED1B-6162-C346-ACB5-10BCA517E521}"/>
                  </a:ext>
                </a:extLst>
              </p:cNvPr>
              <p:cNvSpPr txBox="1"/>
              <p:nvPr/>
            </p:nvSpPr>
            <p:spPr>
              <a:xfrm>
                <a:off x="9811235" y="1090143"/>
                <a:ext cx="38732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60" name="TextBox 59">
                <a:extLst>
                  <a:ext uri="{FF2B5EF4-FFF2-40B4-BE49-F238E27FC236}">
                    <a16:creationId xmlns:a16="http://schemas.microsoft.com/office/drawing/2014/main" id="{BBECA31D-356D-9241-BF2E-80A78F744126}"/>
                  </a:ext>
                </a:extLst>
              </p:cNvPr>
              <p:cNvSpPr txBox="1"/>
              <p:nvPr/>
            </p:nvSpPr>
            <p:spPr>
              <a:xfrm>
                <a:off x="10056241" y="1090143"/>
                <a:ext cx="459101" cy="31669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pic>
            <p:nvPicPr>
              <p:cNvPr id="61" name="Picture 60" descr="Map&#10;&#10;Description automatically generated">
                <a:extLst>
                  <a:ext uri="{FF2B5EF4-FFF2-40B4-BE49-F238E27FC236}">
                    <a16:creationId xmlns:a16="http://schemas.microsoft.com/office/drawing/2014/main" id="{061E3726-14D3-8642-971F-CEF632FA87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641" r="58786" b="8066"/>
              <a:stretch/>
            </p:blipFill>
            <p:spPr>
              <a:xfrm>
                <a:off x="12967970" y="1063940"/>
                <a:ext cx="451800" cy="342900"/>
              </a:xfrm>
              <a:prstGeom prst="rect">
                <a:avLst/>
              </a:prstGeom>
            </p:spPr>
          </p:pic>
        </p:grpSp>
      </p:grpSp>
      <p:grpSp>
        <p:nvGrpSpPr>
          <p:cNvPr id="62" name="Group 61">
            <a:extLst>
              <a:ext uri="{FF2B5EF4-FFF2-40B4-BE49-F238E27FC236}">
                <a16:creationId xmlns:a16="http://schemas.microsoft.com/office/drawing/2014/main" id="{8D5F1CE0-849B-C145-BEEF-789EF66DFF86}"/>
              </a:ext>
            </a:extLst>
          </p:cNvPr>
          <p:cNvGrpSpPr/>
          <p:nvPr/>
        </p:nvGrpSpPr>
        <p:grpSpPr>
          <a:xfrm>
            <a:off x="4420225" y="4486987"/>
            <a:ext cx="2583433" cy="1877802"/>
            <a:chOff x="10101296" y="4533729"/>
            <a:chExt cx="2215539" cy="1877802"/>
          </a:xfrm>
        </p:grpSpPr>
        <p:pic>
          <p:nvPicPr>
            <p:cNvPr id="63" name="Picture 62">
              <a:extLst>
                <a:ext uri="{FF2B5EF4-FFF2-40B4-BE49-F238E27FC236}">
                  <a16:creationId xmlns:a16="http://schemas.microsoft.com/office/drawing/2014/main" id="{A66A4DA7-2739-1248-ADFE-F17FDD5F3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0101296" y="4691753"/>
              <a:ext cx="310745" cy="1553886"/>
            </a:xfrm>
            <a:prstGeom prst="rect">
              <a:avLst/>
            </a:prstGeom>
            <a:ln>
              <a:solidFill>
                <a:schemeClr val="tx1"/>
              </a:solidFill>
            </a:ln>
          </p:spPr>
        </p:pic>
        <p:sp>
          <p:nvSpPr>
            <p:cNvPr id="64" name="TextBox 63">
              <a:extLst>
                <a:ext uri="{FF2B5EF4-FFF2-40B4-BE49-F238E27FC236}">
                  <a16:creationId xmlns:a16="http://schemas.microsoft.com/office/drawing/2014/main" id="{E68862FD-BCF5-7243-B704-9884929CD817}"/>
                </a:ext>
              </a:extLst>
            </p:cNvPr>
            <p:cNvSpPr txBox="1"/>
            <p:nvPr/>
          </p:nvSpPr>
          <p:spPr>
            <a:xfrm>
              <a:off x="10685942" y="6072977"/>
              <a:ext cx="4235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65" name="TextBox 64">
              <a:extLst>
                <a:ext uri="{FF2B5EF4-FFF2-40B4-BE49-F238E27FC236}">
                  <a16:creationId xmlns:a16="http://schemas.microsoft.com/office/drawing/2014/main" id="{1FFA8C3E-0809-8344-9864-F6DD13CD6971}"/>
                </a:ext>
              </a:extLst>
            </p:cNvPr>
            <p:cNvSpPr txBox="1"/>
            <p:nvPr/>
          </p:nvSpPr>
          <p:spPr>
            <a:xfrm>
              <a:off x="10614026" y="4533729"/>
              <a:ext cx="468398"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1.7</a:t>
              </a:r>
            </a:p>
          </p:txBody>
        </p:sp>
        <p:sp>
          <p:nvSpPr>
            <p:cNvPr id="66" name="TextBox 65">
              <a:extLst>
                <a:ext uri="{FF2B5EF4-FFF2-40B4-BE49-F238E27FC236}">
                  <a16:creationId xmlns:a16="http://schemas.microsoft.com/office/drawing/2014/main" id="{66ACFE0A-94DA-934A-89A2-0F150DE02411}"/>
                </a:ext>
              </a:extLst>
            </p:cNvPr>
            <p:cNvSpPr txBox="1"/>
            <p:nvPr/>
          </p:nvSpPr>
          <p:spPr>
            <a:xfrm>
              <a:off x="10508173" y="5310789"/>
              <a:ext cx="180866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Vulnerability Index</a:t>
              </a:r>
            </a:p>
          </p:txBody>
        </p:sp>
        <p:cxnSp>
          <p:nvCxnSpPr>
            <p:cNvPr id="67" name="Straight Arrow Connector 66">
              <a:extLst>
                <a:ext uri="{FF2B5EF4-FFF2-40B4-BE49-F238E27FC236}">
                  <a16:creationId xmlns:a16="http://schemas.microsoft.com/office/drawing/2014/main" id="{DED04935-8CB8-6943-A1F4-15ABE92355FA}"/>
                </a:ext>
              </a:extLst>
            </p:cNvPr>
            <p:cNvCxnSpPr>
              <a:cxnSpLocks/>
            </p:cNvCxnSpPr>
            <p:nvPr/>
          </p:nvCxnSpPr>
          <p:spPr>
            <a:xfrm flipH="1" flipV="1">
              <a:off x="10810377" y="4841506"/>
              <a:ext cx="5017" cy="478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17960DD2-1DE4-A54C-88EB-8ACF495A6760}"/>
                </a:ext>
              </a:extLst>
            </p:cNvPr>
            <p:cNvCxnSpPr>
              <a:cxnSpLocks/>
            </p:cNvCxnSpPr>
            <p:nvPr/>
          </p:nvCxnSpPr>
          <p:spPr>
            <a:xfrm>
              <a:off x="10813496" y="5618566"/>
              <a:ext cx="0" cy="4544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7" name="Text Placeholder 5">
            <a:extLst>
              <a:ext uri="{FF2B5EF4-FFF2-40B4-BE49-F238E27FC236}">
                <a16:creationId xmlns:a16="http://schemas.microsoft.com/office/drawing/2014/main" id="{2A4380D4-596F-4080-9B76-7C93D5D0243B}"/>
              </a:ext>
            </a:extLst>
          </p:cNvPr>
          <p:cNvSpPr txBox="1">
            <a:spLocks/>
          </p:cNvSpPr>
          <p:nvPr/>
        </p:nvSpPr>
        <p:spPr>
          <a:xfrm>
            <a:off x="7003658" y="2301991"/>
            <a:ext cx="5018747" cy="347787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000" dirty="0">
              <a:solidFill>
                <a:schemeClr val="tx1">
                  <a:lumMod val="75000"/>
                  <a:lumOff val="25000"/>
                </a:schemeClr>
              </a:solidFill>
              <a:latin typeface="Century Gothic" panose="020F0302020204030204"/>
            </a:endParaRP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Boston</a:t>
            </a:r>
          </a:p>
          <a:p>
            <a:pPr lvl="2" indent="-342900">
              <a:lnSpc>
                <a:spcPct val="100000"/>
              </a:lnSpc>
              <a:spcBef>
                <a:spcPts val="0"/>
              </a:spcBef>
              <a:spcAft>
                <a:spcPts val="600"/>
              </a:spcAft>
              <a:buClr>
                <a:srgbClr val="24B1B5"/>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Allston</a:t>
            </a:r>
          </a:p>
          <a:p>
            <a:pPr lvl="2" indent="-342900">
              <a:lnSpc>
                <a:spcPct val="100000"/>
              </a:lnSpc>
              <a:spcBef>
                <a:spcPts val="0"/>
              </a:spcBef>
              <a:spcAft>
                <a:spcPts val="600"/>
              </a:spcAft>
              <a:buClr>
                <a:srgbClr val="24B1B5"/>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South End</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Cambridge</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Roxbury</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Dorchester</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Milford</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Waltham</a:t>
            </a:r>
          </a:p>
        </p:txBody>
      </p:sp>
      <p:sp>
        <p:nvSpPr>
          <p:cNvPr id="13" name="Rounded Rectangle 12">
            <a:extLst>
              <a:ext uri="{FF2B5EF4-FFF2-40B4-BE49-F238E27FC236}">
                <a16:creationId xmlns:a16="http://schemas.microsoft.com/office/drawing/2014/main" id="{C33276ED-E8AE-1E45-A94C-045A5E4F9AD2}"/>
              </a:ext>
            </a:extLst>
          </p:cNvPr>
          <p:cNvSpPr/>
          <p:nvPr/>
        </p:nvSpPr>
        <p:spPr>
          <a:xfrm>
            <a:off x="7139917" y="2023901"/>
            <a:ext cx="4219656" cy="556181"/>
          </a:xfrm>
          <a:prstGeom prst="roundRect">
            <a:avLst/>
          </a:prstGeom>
          <a:solidFill>
            <a:srgbClr val="1552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Century Gothic" panose="020F0302020204030204"/>
              </a:rPr>
              <a:t>High flood vulnerability index</a:t>
            </a:r>
          </a:p>
        </p:txBody>
      </p:sp>
    </p:spTree>
    <p:extLst>
      <p:ext uri="{BB962C8B-B14F-4D97-AF65-F5344CB8AC3E}">
        <p14:creationId xmlns:p14="http://schemas.microsoft.com/office/powerpoint/2010/main" val="4254751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91654" y="-75646"/>
            <a:ext cx="10743674" cy="1243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buClr>
                <a:srgbClr val="C41F48"/>
              </a:buClr>
            </a:pPr>
            <a:r>
              <a:rPr lang="en-US" sz="4000" b="1">
                <a:solidFill>
                  <a:schemeClr val="bg1"/>
                </a:solidFill>
                <a:latin typeface="Century Gothic"/>
                <a:ea typeface="+mj-lt"/>
                <a:cs typeface="+mj-lt"/>
              </a:rPr>
              <a:t> Community Concerns</a:t>
            </a:r>
            <a:endParaRPr lang="en-US" sz="4000" b="1" kern="1200">
              <a:solidFill>
                <a:schemeClr val="bg1"/>
              </a:solidFill>
              <a:latin typeface="Century Gothic"/>
            </a:endParaRPr>
          </a:p>
        </p:txBody>
      </p:sp>
      <p:sp>
        <p:nvSpPr>
          <p:cNvPr id="9" name="Text Placeholder 2">
            <a:extLst>
              <a:ext uri="{FF2B5EF4-FFF2-40B4-BE49-F238E27FC236}">
                <a16:creationId xmlns:a16="http://schemas.microsoft.com/office/drawing/2014/main" id="{7AD051F3-9AF3-4ED6-84F2-51F03BE6807B}"/>
              </a:ext>
            </a:extLst>
          </p:cNvPr>
          <p:cNvSpPr txBox="1">
            <a:spLocks/>
          </p:cNvSpPr>
          <p:nvPr/>
        </p:nvSpPr>
        <p:spPr>
          <a:xfrm>
            <a:off x="756671" y="1024826"/>
            <a:ext cx="3004102" cy="135421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Font typeface="Arial" panose="020B0604020202020204" pitchFamily="34" charset="0"/>
              <a:buNone/>
            </a:pPr>
            <a:endParaRPr lang="en-US" sz="2400" b="1">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24B1B5"/>
              </a:buClr>
              <a:buFont typeface="Webdings" panose="05030102010509060703" pitchFamily="18" charset="2"/>
              <a:buChar char="4"/>
            </a:pPr>
            <a:endParaRPr lang="en-US" sz="24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24B1B5"/>
              </a:buClr>
              <a:buNone/>
            </a:pPr>
            <a:endParaRPr lang="en-US" sz="2400">
              <a:solidFill>
                <a:schemeClr val="tx1">
                  <a:lumMod val="75000"/>
                  <a:lumOff val="25000"/>
                </a:schemeClr>
              </a:solidFill>
              <a:latin typeface="Century Gothic" panose="020F0302020204030204"/>
            </a:endParaRPr>
          </a:p>
        </p:txBody>
      </p:sp>
      <p:pic>
        <p:nvPicPr>
          <p:cNvPr id="3" name="Picture 4" descr="A close up of some grass&#10;&#10;Description automatically generated">
            <a:extLst>
              <a:ext uri="{FF2B5EF4-FFF2-40B4-BE49-F238E27FC236}">
                <a16:creationId xmlns:a16="http://schemas.microsoft.com/office/drawing/2014/main" id="{86F1ADB8-12EA-4B5A-B954-10226CFF8E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1654" y="1343225"/>
            <a:ext cx="5339331" cy="4257716"/>
          </a:xfrm>
          <a:prstGeom prst="rect">
            <a:avLst/>
          </a:prstGeom>
          <a:ln>
            <a:noFill/>
          </a:ln>
          <a:effectLst>
            <a:softEdge rad="317500"/>
          </a:effectLst>
          <a:scene3d>
            <a:camera prst="orthographicFront">
              <a:rot lat="0" lon="0" rev="0"/>
            </a:camera>
            <a:lightRig rig="contrasting" dir="t">
              <a:rot lat="0" lon="0" rev="7800000"/>
            </a:lightRig>
          </a:scene3d>
          <a:sp3d>
            <a:bevelT w="139700" h="139700"/>
          </a:sp3d>
        </p:spPr>
      </p:pic>
      <p:pic>
        <p:nvPicPr>
          <p:cNvPr id="5" name="Picture 4">
            <a:extLst>
              <a:ext uri="{FF2B5EF4-FFF2-40B4-BE49-F238E27FC236}">
                <a16:creationId xmlns:a16="http://schemas.microsoft.com/office/drawing/2014/main" id="{0B3F7291-E07D-6C48-A30A-215D0AAE4E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54959" y="1332982"/>
            <a:ext cx="5339330" cy="4267958"/>
          </a:xfrm>
          <a:prstGeom prst="rect">
            <a:avLst/>
          </a:prstGeom>
        </p:spPr>
      </p:pic>
      <p:sp>
        <p:nvSpPr>
          <p:cNvPr id="14" name="TextBox 13">
            <a:extLst>
              <a:ext uri="{FF2B5EF4-FFF2-40B4-BE49-F238E27FC236}">
                <a16:creationId xmlns:a16="http://schemas.microsoft.com/office/drawing/2014/main" id="{D54292D3-4478-A740-B8A8-0A3829279764}"/>
              </a:ext>
            </a:extLst>
          </p:cNvPr>
          <p:cNvSpPr txBox="1"/>
          <p:nvPr/>
        </p:nvSpPr>
        <p:spPr>
          <a:xfrm>
            <a:off x="691654" y="5323942"/>
            <a:ext cx="30041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a:ea typeface="+mn-lt"/>
                <a:cs typeface="+mn-lt"/>
              </a:rPr>
              <a:t>Image credit: Natick GIS</a:t>
            </a:r>
            <a:endParaRPr lang="en-US" sz="1200" b="1" dirty="0">
              <a:solidFill>
                <a:schemeClr val="bg1"/>
              </a:solidFill>
              <a:latin typeface="Century Gothic"/>
            </a:endParaRPr>
          </a:p>
        </p:txBody>
      </p:sp>
      <p:sp>
        <p:nvSpPr>
          <p:cNvPr id="15" name="TextBox 14">
            <a:extLst>
              <a:ext uri="{FF2B5EF4-FFF2-40B4-BE49-F238E27FC236}">
                <a16:creationId xmlns:a16="http://schemas.microsoft.com/office/drawing/2014/main" id="{4520B3B7-8D98-424C-B175-81F5CC9CD142}"/>
              </a:ext>
            </a:extLst>
          </p:cNvPr>
          <p:cNvSpPr txBox="1"/>
          <p:nvPr/>
        </p:nvSpPr>
        <p:spPr>
          <a:xfrm>
            <a:off x="6154959" y="5323941"/>
            <a:ext cx="27911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bg1"/>
                </a:solidFill>
                <a:latin typeface="Century Gothic"/>
                <a:ea typeface="+mn-lt"/>
                <a:cs typeface="+mn-lt"/>
              </a:rPr>
              <a:t>Image credit: </a:t>
            </a:r>
            <a:r>
              <a:rPr lang="en-US" sz="1200" b="1" dirty="0" smtClean="0">
                <a:solidFill>
                  <a:schemeClr val="bg1"/>
                </a:solidFill>
                <a:latin typeface="Century Gothic"/>
                <a:ea typeface="+mn-lt"/>
                <a:cs typeface="+mn-lt"/>
              </a:rPr>
              <a:t>Roy Luck</a:t>
            </a:r>
            <a:endParaRPr lang="en-US" sz="1200" b="1" dirty="0">
              <a:solidFill>
                <a:schemeClr val="bg1"/>
              </a:solidFill>
              <a:latin typeface="Century Gothic"/>
            </a:endParaRPr>
          </a:p>
        </p:txBody>
      </p:sp>
      <p:sp>
        <p:nvSpPr>
          <p:cNvPr id="19" name="Rounded Rectangle 18">
            <a:extLst>
              <a:ext uri="{FF2B5EF4-FFF2-40B4-BE49-F238E27FC236}">
                <a16:creationId xmlns:a16="http://schemas.microsoft.com/office/drawing/2014/main" id="{409F1BB4-D123-F34B-BA69-385AF6D9A7A4}"/>
              </a:ext>
            </a:extLst>
          </p:cNvPr>
          <p:cNvSpPr/>
          <p:nvPr/>
        </p:nvSpPr>
        <p:spPr>
          <a:xfrm>
            <a:off x="691654" y="5962111"/>
            <a:ext cx="2400191" cy="628692"/>
          </a:xfrm>
          <a:prstGeom prst="roundRect">
            <a:avLst/>
          </a:prstGeom>
          <a:solidFill>
            <a:srgbClr val="20B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Flooding</a:t>
            </a:r>
            <a:endParaRPr lang="en-US" sz="2200">
              <a:solidFill>
                <a:schemeClr val="bg1"/>
              </a:solidFill>
            </a:endParaRPr>
          </a:p>
        </p:txBody>
      </p:sp>
      <p:sp>
        <p:nvSpPr>
          <p:cNvPr id="20" name="Rounded Rectangle 19">
            <a:extLst>
              <a:ext uri="{FF2B5EF4-FFF2-40B4-BE49-F238E27FC236}">
                <a16:creationId xmlns:a16="http://schemas.microsoft.com/office/drawing/2014/main" id="{68A6DA1F-149A-F44F-A37E-1BE4CD06ED50}"/>
              </a:ext>
            </a:extLst>
          </p:cNvPr>
          <p:cNvSpPr/>
          <p:nvPr/>
        </p:nvSpPr>
        <p:spPr>
          <a:xfrm>
            <a:off x="4892876" y="5962111"/>
            <a:ext cx="2400191" cy="628692"/>
          </a:xfrm>
          <a:prstGeom prst="roundRect">
            <a:avLst/>
          </a:prstGeom>
          <a:solidFill>
            <a:srgbClr val="178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Surface runoff</a:t>
            </a:r>
            <a:endParaRPr lang="en-US" sz="2200">
              <a:solidFill>
                <a:schemeClr val="bg1"/>
              </a:solidFill>
            </a:endParaRPr>
          </a:p>
        </p:txBody>
      </p:sp>
      <p:sp>
        <p:nvSpPr>
          <p:cNvPr id="21" name="Rounded Rectangle 20">
            <a:extLst>
              <a:ext uri="{FF2B5EF4-FFF2-40B4-BE49-F238E27FC236}">
                <a16:creationId xmlns:a16="http://schemas.microsoft.com/office/drawing/2014/main" id="{FCDA9A6D-9746-1940-A69E-9025B9150C54}"/>
              </a:ext>
            </a:extLst>
          </p:cNvPr>
          <p:cNvSpPr/>
          <p:nvPr/>
        </p:nvSpPr>
        <p:spPr>
          <a:xfrm>
            <a:off x="9094098" y="5962111"/>
            <a:ext cx="2400191" cy="628692"/>
          </a:xfrm>
          <a:prstGeom prst="roundRect">
            <a:avLst/>
          </a:prstGeom>
          <a:solidFill>
            <a:srgbClr val="0F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latin typeface="Century Gothic" panose="020F0302020204030204"/>
              </a:rPr>
              <a:t>Vulnerability</a:t>
            </a:r>
            <a:endParaRPr lang="en-US" sz="2200">
              <a:solidFill>
                <a:schemeClr val="bg1"/>
              </a:solidFill>
            </a:endParaRPr>
          </a:p>
        </p:txBody>
      </p:sp>
    </p:spTree>
    <p:extLst>
      <p:ext uri="{BB962C8B-B14F-4D97-AF65-F5344CB8AC3E}">
        <p14:creationId xmlns:p14="http://schemas.microsoft.com/office/powerpoint/2010/main" val="19974846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91643E-B076-4288-85D7-B352C52CEE3B}"/>
              </a:ext>
            </a:extLst>
          </p:cNvPr>
          <p:cNvSpPr txBox="1"/>
          <p:nvPr/>
        </p:nvSpPr>
        <p:spPr>
          <a:xfrm>
            <a:off x="38768" y="82597"/>
            <a:ext cx="121144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4B1B5"/>
                </a:solidFill>
                <a:latin typeface="Century Gothic"/>
              </a:rPr>
              <a:t>Flood Vulnerability Map</a:t>
            </a:r>
            <a:endParaRPr lang="en-US" sz="4000">
              <a:cs typeface="Calibri"/>
            </a:endParaRPr>
          </a:p>
        </p:txBody>
      </p:sp>
      <p:grpSp>
        <p:nvGrpSpPr>
          <p:cNvPr id="3" name="Group 2">
            <a:extLst>
              <a:ext uri="{FF2B5EF4-FFF2-40B4-BE49-F238E27FC236}">
                <a16:creationId xmlns:a16="http://schemas.microsoft.com/office/drawing/2014/main" id="{D0067076-6DAF-2046-BA77-7EBCD727E644}"/>
              </a:ext>
            </a:extLst>
          </p:cNvPr>
          <p:cNvGrpSpPr/>
          <p:nvPr/>
        </p:nvGrpSpPr>
        <p:grpSpPr>
          <a:xfrm>
            <a:off x="133056" y="790483"/>
            <a:ext cx="5499824" cy="5815117"/>
            <a:chOff x="493485" y="833549"/>
            <a:chExt cx="5499824" cy="5815117"/>
          </a:xfrm>
        </p:grpSpPr>
        <p:pic>
          <p:nvPicPr>
            <p:cNvPr id="54" name="Picture 53" descr="Map&#10;&#10;Description automatically generated">
              <a:extLst>
                <a:ext uri="{FF2B5EF4-FFF2-40B4-BE49-F238E27FC236}">
                  <a16:creationId xmlns:a16="http://schemas.microsoft.com/office/drawing/2014/main" id="{05E2DE48-AFC5-EF40-91B3-9254ECE417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53" t="18465" r="27314" b="20327"/>
            <a:stretch/>
          </p:blipFill>
          <p:spPr>
            <a:xfrm>
              <a:off x="493485" y="833549"/>
              <a:ext cx="5499824" cy="5815117"/>
            </a:xfrm>
            <a:prstGeom prst="rect">
              <a:avLst/>
            </a:prstGeom>
          </p:spPr>
        </p:pic>
        <p:grpSp>
          <p:nvGrpSpPr>
            <p:cNvPr id="47" name="Group 46">
              <a:extLst>
                <a:ext uri="{FF2B5EF4-FFF2-40B4-BE49-F238E27FC236}">
                  <a16:creationId xmlns:a16="http://schemas.microsoft.com/office/drawing/2014/main" id="{6AEF806C-383F-1147-88DB-5D188B0E1A13}"/>
                </a:ext>
              </a:extLst>
            </p:cNvPr>
            <p:cNvGrpSpPr/>
            <p:nvPr/>
          </p:nvGrpSpPr>
          <p:grpSpPr>
            <a:xfrm>
              <a:off x="493485" y="1125634"/>
              <a:ext cx="5112219" cy="653183"/>
              <a:chOff x="8728755" y="1051611"/>
              <a:chExt cx="5112219" cy="653183"/>
            </a:xfrm>
          </p:grpSpPr>
          <p:pic>
            <p:nvPicPr>
              <p:cNvPr id="48" name="Picture 47" descr="A close up of a flower&#10;&#10;Description automatically generated">
                <a:extLst>
                  <a:ext uri="{FF2B5EF4-FFF2-40B4-BE49-F238E27FC236}">
                    <a16:creationId xmlns:a16="http://schemas.microsoft.com/office/drawing/2014/main" id="{1F2038E5-7D05-4C4C-8664-645BD8CE1A4E}"/>
                  </a:ext>
                </a:extLst>
              </p:cNvPr>
              <p:cNvPicPr>
                <a:picLocks noChangeAspect="1"/>
              </p:cNvPicPr>
              <p:nvPr/>
            </p:nvPicPr>
            <p:blipFill rotWithShape="1">
              <a:blip r:embed="rId4"/>
              <a:srcRect l="75299" t="72964" b="20113"/>
              <a:stretch/>
            </p:blipFill>
            <p:spPr>
              <a:xfrm>
                <a:off x="8768654" y="1294705"/>
                <a:ext cx="1872008" cy="410089"/>
              </a:xfrm>
              <a:prstGeom prst="rect">
                <a:avLst/>
              </a:prstGeom>
            </p:spPr>
          </p:pic>
          <p:sp>
            <p:nvSpPr>
              <p:cNvPr id="49" name="TextBox 48">
                <a:extLst>
                  <a:ext uri="{FF2B5EF4-FFF2-40B4-BE49-F238E27FC236}">
                    <a16:creationId xmlns:a16="http://schemas.microsoft.com/office/drawing/2014/main" id="{AF6B38E7-8A38-DE41-87E4-C8B49E14A85D}"/>
                  </a:ext>
                </a:extLst>
              </p:cNvPr>
              <p:cNvSpPr txBox="1"/>
              <p:nvPr/>
            </p:nvSpPr>
            <p:spPr>
              <a:xfrm>
                <a:off x="8728755" y="1096415"/>
                <a:ext cx="23275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50" name="TextBox 49">
                <a:extLst>
                  <a:ext uri="{FF2B5EF4-FFF2-40B4-BE49-F238E27FC236}">
                    <a16:creationId xmlns:a16="http://schemas.microsoft.com/office/drawing/2014/main" id="{FAE5FDB1-2477-E748-8313-79C8A65E957A}"/>
                  </a:ext>
                </a:extLst>
              </p:cNvPr>
              <p:cNvSpPr txBox="1"/>
              <p:nvPr/>
            </p:nvSpPr>
            <p:spPr>
              <a:xfrm>
                <a:off x="9279844" y="1090143"/>
                <a:ext cx="23275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a:t>
                </a:r>
              </a:p>
            </p:txBody>
          </p:sp>
          <p:sp>
            <p:nvSpPr>
              <p:cNvPr id="51" name="TextBox 50">
                <a:extLst>
                  <a:ext uri="{FF2B5EF4-FFF2-40B4-BE49-F238E27FC236}">
                    <a16:creationId xmlns:a16="http://schemas.microsoft.com/office/drawing/2014/main" id="{1DC108EE-D365-6D4F-9185-28CD0800BC57}"/>
                  </a:ext>
                </a:extLst>
              </p:cNvPr>
              <p:cNvSpPr txBox="1"/>
              <p:nvPr/>
            </p:nvSpPr>
            <p:spPr>
              <a:xfrm>
                <a:off x="9811235" y="1090143"/>
                <a:ext cx="38732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a:t>
                </a:r>
              </a:p>
            </p:txBody>
          </p:sp>
          <p:sp>
            <p:nvSpPr>
              <p:cNvPr id="52" name="TextBox 51">
                <a:extLst>
                  <a:ext uri="{FF2B5EF4-FFF2-40B4-BE49-F238E27FC236}">
                    <a16:creationId xmlns:a16="http://schemas.microsoft.com/office/drawing/2014/main" id="{D8398A65-11B3-1049-9A2B-22F37B62D0F2}"/>
                  </a:ext>
                </a:extLst>
              </p:cNvPr>
              <p:cNvSpPr txBox="1"/>
              <p:nvPr/>
            </p:nvSpPr>
            <p:spPr>
              <a:xfrm>
                <a:off x="10056241" y="1090143"/>
                <a:ext cx="459101" cy="31669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pic>
            <p:nvPicPr>
              <p:cNvPr id="53" name="Picture 52" descr="Map&#10;&#10;Description automatically generated">
                <a:extLst>
                  <a:ext uri="{FF2B5EF4-FFF2-40B4-BE49-F238E27FC236}">
                    <a16:creationId xmlns:a16="http://schemas.microsoft.com/office/drawing/2014/main" id="{F52E7A39-D86D-CF46-B712-2F4DC0D4BB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641" r="58786" b="8066"/>
              <a:stretch/>
            </p:blipFill>
            <p:spPr>
              <a:xfrm>
                <a:off x="13389174" y="1051611"/>
                <a:ext cx="451800" cy="342900"/>
              </a:xfrm>
              <a:prstGeom prst="rect">
                <a:avLst/>
              </a:prstGeom>
            </p:spPr>
          </p:pic>
        </p:grpSp>
      </p:grpSp>
      <p:grpSp>
        <p:nvGrpSpPr>
          <p:cNvPr id="55" name="Group 54">
            <a:extLst>
              <a:ext uri="{FF2B5EF4-FFF2-40B4-BE49-F238E27FC236}">
                <a16:creationId xmlns:a16="http://schemas.microsoft.com/office/drawing/2014/main" id="{7C80157B-E76C-E341-ACA7-DB4BDB2CA8E4}"/>
              </a:ext>
            </a:extLst>
          </p:cNvPr>
          <p:cNvGrpSpPr/>
          <p:nvPr/>
        </p:nvGrpSpPr>
        <p:grpSpPr>
          <a:xfrm>
            <a:off x="3085375" y="3748742"/>
            <a:ext cx="4319799" cy="2663403"/>
            <a:chOff x="6756549" y="2470270"/>
            <a:chExt cx="3784018" cy="2229437"/>
          </a:xfrm>
        </p:grpSpPr>
        <p:grpSp>
          <p:nvGrpSpPr>
            <p:cNvPr id="56" name="Group 55">
              <a:extLst>
                <a:ext uri="{FF2B5EF4-FFF2-40B4-BE49-F238E27FC236}">
                  <a16:creationId xmlns:a16="http://schemas.microsoft.com/office/drawing/2014/main" id="{BC02D525-E5EE-8843-B167-68B009162575}"/>
                </a:ext>
              </a:extLst>
            </p:cNvPr>
            <p:cNvGrpSpPr/>
            <p:nvPr/>
          </p:nvGrpSpPr>
          <p:grpSpPr>
            <a:xfrm>
              <a:off x="8935218" y="2624159"/>
              <a:ext cx="1109608" cy="1109607"/>
              <a:chOff x="8935218" y="2624159"/>
              <a:chExt cx="1109608" cy="1109607"/>
            </a:xfrm>
          </p:grpSpPr>
          <p:sp>
            <p:nvSpPr>
              <p:cNvPr id="62" name="Rectangle 61">
                <a:extLst>
                  <a:ext uri="{FF2B5EF4-FFF2-40B4-BE49-F238E27FC236}">
                    <a16:creationId xmlns:a16="http://schemas.microsoft.com/office/drawing/2014/main" id="{C86FFC64-C581-5148-865C-958302FC7311}"/>
                  </a:ext>
                </a:extLst>
              </p:cNvPr>
              <p:cNvSpPr/>
              <p:nvPr/>
            </p:nvSpPr>
            <p:spPr>
              <a:xfrm>
                <a:off x="8935219" y="2624159"/>
                <a:ext cx="369869" cy="369869"/>
              </a:xfrm>
              <a:prstGeom prst="rect">
                <a:avLst/>
              </a:prstGeom>
              <a:solidFill>
                <a:srgbClr val="64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Rectangle 62">
                <a:extLst>
                  <a:ext uri="{FF2B5EF4-FFF2-40B4-BE49-F238E27FC236}">
                    <a16:creationId xmlns:a16="http://schemas.microsoft.com/office/drawing/2014/main" id="{E845A5EA-6B9C-1D45-BBD6-BF67DC29CBC6}"/>
                  </a:ext>
                </a:extLst>
              </p:cNvPr>
              <p:cNvSpPr/>
              <p:nvPr/>
            </p:nvSpPr>
            <p:spPr>
              <a:xfrm>
                <a:off x="9305088" y="2624159"/>
                <a:ext cx="369869" cy="369869"/>
              </a:xfrm>
              <a:prstGeom prst="rect">
                <a:avLst/>
              </a:prstGeom>
              <a:solidFill>
                <a:srgbClr val="627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Rectangle 63">
                <a:extLst>
                  <a:ext uri="{FF2B5EF4-FFF2-40B4-BE49-F238E27FC236}">
                    <a16:creationId xmlns:a16="http://schemas.microsoft.com/office/drawing/2014/main" id="{FE961A57-6168-BA4B-B1DE-DECCB20A76EA}"/>
                  </a:ext>
                </a:extLst>
              </p:cNvPr>
              <p:cNvSpPr/>
              <p:nvPr/>
            </p:nvSpPr>
            <p:spPr>
              <a:xfrm>
                <a:off x="9674957" y="2624159"/>
                <a:ext cx="369869" cy="369869"/>
              </a:xfrm>
              <a:prstGeom prst="rect">
                <a:avLst/>
              </a:prstGeom>
              <a:solidFill>
                <a:srgbClr val="564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Rectangle 64">
                <a:extLst>
                  <a:ext uri="{FF2B5EF4-FFF2-40B4-BE49-F238E27FC236}">
                    <a16:creationId xmlns:a16="http://schemas.microsoft.com/office/drawing/2014/main" id="{18183F13-A376-5843-92F8-BC7993EC7E0B}"/>
                  </a:ext>
                </a:extLst>
              </p:cNvPr>
              <p:cNvSpPr/>
              <p:nvPr/>
            </p:nvSpPr>
            <p:spPr>
              <a:xfrm>
                <a:off x="8935218" y="2994028"/>
                <a:ext cx="369869" cy="369869"/>
              </a:xfrm>
              <a:prstGeom prst="rect">
                <a:avLst/>
              </a:prstGeom>
              <a:solidFill>
                <a:srgbClr val="B0D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Rectangle 65">
                <a:extLst>
                  <a:ext uri="{FF2B5EF4-FFF2-40B4-BE49-F238E27FC236}">
                    <a16:creationId xmlns:a16="http://schemas.microsoft.com/office/drawing/2014/main" id="{5F7C8387-B2F0-4647-A3F1-22DF7A0A11AD}"/>
                  </a:ext>
                </a:extLst>
              </p:cNvPr>
              <p:cNvSpPr/>
              <p:nvPr/>
            </p:nvSpPr>
            <p:spPr>
              <a:xfrm>
                <a:off x="9305087" y="2994027"/>
                <a:ext cx="369869" cy="369869"/>
              </a:xfrm>
              <a:prstGeom prst="rect">
                <a:avLst/>
              </a:prstGeom>
              <a:solidFill>
                <a:srgbClr val="AD9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Rectangle 66">
                <a:extLst>
                  <a:ext uri="{FF2B5EF4-FFF2-40B4-BE49-F238E27FC236}">
                    <a16:creationId xmlns:a16="http://schemas.microsoft.com/office/drawing/2014/main" id="{64F180E9-89AD-1543-9F51-B1E9635B684C}"/>
                  </a:ext>
                </a:extLst>
              </p:cNvPr>
              <p:cNvSpPr/>
              <p:nvPr/>
            </p:nvSpPr>
            <p:spPr>
              <a:xfrm>
                <a:off x="9674956" y="2994027"/>
                <a:ext cx="369869" cy="369869"/>
              </a:xfrm>
              <a:prstGeom prst="rect">
                <a:avLst/>
              </a:prstGeom>
              <a:solidFill>
                <a:srgbClr val="98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Rectangle 67">
                <a:extLst>
                  <a:ext uri="{FF2B5EF4-FFF2-40B4-BE49-F238E27FC236}">
                    <a16:creationId xmlns:a16="http://schemas.microsoft.com/office/drawing/2014/main" id="{C6D2E645-D7A8-B046-8E19-5977380666F2}"/>
                  </a:ext>
                </a:extLst>
              </p:cNvPr>
              <p:cNvSpPr/>
              <p:nvPr/>
            </p:nvSpPr>
            <p:spPr>
              <a:xfrm>
                <a:off x="8935218" y="3363897"/>
                <a:ext cx="369869" cy="36986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Rectangle 68">
                <a:extLst>
                  <a:ext uri="{FF2B5EF4-FFF2-40B4-BE49-F238E27FC236}">
                    <a16:creationId xmlns:a16="http://schemas.microsoft.com/office/drawing/2014/main" id="{5150BB34-DF41-FD4C-913E-C01DE2D699E9}"/>
                  </a:ext>
                </a:extLst>
              </p:cNvPr>
              <p:cNvSpPr/>
              <p:nvPr/>
            </p:nvSpPr>
            <p:spPr>
              <a:xfrm>
                <a:off x="9305087" y="3363896"/>
                <a:ext cx="369869" cy="369869"/>
              </a:xfrm>
              <a:prstGeom prst="rect">
                <a:avLst/>
              </a:prstGeom>
              <a:solidFill>
                <a:srgbClr val="E4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Rectangle 69">
                <a:extLst>
                  <a:ext uri="{FF2B5EF4-FFF2-40B4-BE49-F238E27FC236}">
                    <a16:creationId xmlns:a16="http://schemas.microsoft.com/office/drawing/2014/main" id="{D6F58B56-6087-D64A-BD6B-2FF9B6A1E1CA}"/>
                  </a:ext>
                </a:extLst>
              </p:cNvPr>
              <p:cNvSpPr/>
              <p:nvPr/>
            </p:nvSpPr>
            <p:spPr>
              <a:xfrm>
                <a:off x="9674956" y="3363896"/>
                <a:ext cx="369869" cy="369869"/>
              </a:xfrm>
              <a:prstGeom prst="rect">
                <a:avLst/>
              </a:prstGeom>
              <a:solidFill>
                <a:srgbClr val="C8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7" name="TextBox 56">
              <a:extLst>
                <a:ext uri="{FF2B5EF4-FFF2-40B4-BE49-F238E27FC236}">
                  <a16:creationId xmlns:a16="http://schemas.microsoft.com/office/drawing/2014/main" id="{50CC5977-5E94-8849-A1AA-FB18EA5D7325}"/>
                </a:ext>
              </a:extLst>
            </p:cNvPr>
            <p:cNvSpPr txBox="1"/>
            <p:nvPr/>
          </p:nvSpPr>
          <p:spPr>
            <a:xfrm>
              <a:off x="9859890" y="3733765"/>
              <a:ext cx="680677" cy="283391"/>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58" name="TextBox 57">
              <a:extLst>
                <a:ext uri="{FF2B5EF4-FFF2-40B4-BE49-F238E27FC236}">
                  <a16:creationId xmlns:a16="http://schemas.microsoft.com/office/drawing/2014/main" id="{DE7C4463-6BE1-B048-9715-03ECE83B15FD}"/>
                </a:ext>
              </a:extLst>
            </p:cNvPr>
            <p:cNvSpPr txBox="1"/>
            <p:nvPr/>
          </p:nvSpPr>
          <p:spPr>
            <a:xfrm>
              <a:off x="8313354" y="3733765"/>
              <a:ext cx="680677" cy="283391"/>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59" name="TextBox 58">
              <a:extLst>
                <a:ext uri="{FF2B5EF4-FFF2-40B4-BE49-F238E27FC236}">
                  <a16:creationId xmlns:a16="http://schemas.microsoft.com/office/drawing/2014/main" id="{22D8978F-DF73-D242-85D7-0ACF51E95311}"/>
                </a:ext>
              </a:extLst>
            </p:cNvPr>
            <p:cNvSpPr txBox="1"/>
            <p:nvPr/>
          </p:nvSpPr>
          <p:spPr>
            <a:xfrm>
              <a:off x="8313354" y="2470270"/>
              <a:ext cx="680677" cy="283391"/>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60" name="TextBox 59">
              <a:extLst>
                <a:ext uri="{FF2B5EF4-FFF2-40B4-BE49-F238E27FC236}">
                  <a16:creationId xmlns:a16="http://schemas.microsoft.com/office/drawing/2014/main" id="{C02AD718-1D67-E047-897E-BDEFAC74BBAE}"/>
                </a:ext>
              </a:extLst>
            </p:cNvPr>
            <p:cNvSpPr txBox="1"/>
            <p:nvPr/>
          </p:nvSpPr>
          <p:spPr>
            <a:xfrm>
              <a:off x="8836976" y="4210213"/>
              <a:ext cx="1306089" cy="489494"/>
            </a:xfrm>
            <a:prstGeom prst="rect">
              <a:avLst/>
            </a:prstGeom>
            <a:noFill/>
            <a:ln>
              <a:solidFill>
                <a:schemeClr val="tx1"/>
              </a:solidFill>
            </a:ln>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Vulnerability Index</a:t>
              </a:r>
            </a:p>
          </p:txBody>
        </p:sp>
        <p:sp>
          <p:nvSpPr>
            <p:cNvPr id="61" name="TextBox 60">
              <a:extLst>
                <a:ext uri="{FF2B5EF4-FFF2-40B4-BE49-F238E27FC236}">
                  <a16:creationId xmlns:a16="http://schemas.microsoft.com/office/drawing/2014/main" id="{3DB8A733-A329-0F44-B1F2-80E474C3AEF0}"/>
                </a:ext>
              </a:extLst>
            </p:cNvPr>
            <p:cNvSpPr txBox="1"/>
            <p:nvPr/>
          </p:nvSpPr>
          <p:spPr>
            <a:xfrm>
              <a:off x="6756549" y="2917351"/>
              <a:ext cx="1547138" cy="489494"/>
            </a:xfrm>
            <a:prstGeom prst="rect">
              <a:avLst/>
            </a:prstGeom>
            <a:noFill/>
            <a:ln>
              <a:solidFill>
                <a:schemeClr val="tx1"/>
              </a:solidFill>
            </a:ln>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 in Susceptible Flood Area</a:t>
              </a:r>
            </a:p>
          </p:txBody>
        </p:sp>
      </p:grpSp>
      <p:sp>
        <p:nvSpPr>
          <p:cNvPr id="36" name="Rounded Rectangle 35">
            <a:extLst>
              <a:ext uri="{FF2B5EF4-FFF2-40B4-BE49-F238E27FC236}">
                <a16:creationId xmlns:a16="http://schemas.microsoft.com/office/drawing/2014/main" id="{10673502-BF1A-9745-A653-5AE44973DC81}"/>
              </a:ext>
            </a:extLst>
          </p:cNvPr>
          <p:cNvSpPr/>
          <p:nvPr/>
        </p:nvSpPr>
        <p:spPr>
          <a:xfrm>
            <a:off x="7929705" y="1869991"/>
            <a:ext cx="3495326" cy="556181"/>
          </a:xfrm>
          <a:prstGeom prst="roundRect">
            <a:avLst/>
          </a:prstGeom>
          <a:solidFill>
            <a:srgbClr val="1552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Century Gothic" panose="020F0302020204030204"/>
              </a:rPr>
              <a:t>High flood vulnerability</a:t>
            </a:r>
          </a:p>
        </p:txBody>
      </p:sp>
      <p:sp>
        <p:nvSpPr>
          <p:cNvPr id="37" name="Text Placeholder 5">
            <a:extLst>
              <a:ext uri="{FF2B5EF4-FFF2-40B4-BE49-F238E27FC236}">
                <a16:creationId xmlns:a16="http://schemas.microsoft.com/office/drawing/2014/main" id="{E895798A-5FD9-054F-A9D8-6F2C443CB3C5}"/>
              </a:ext>
            </a:extLst>
          </p:cNvPr>
          <p:cNvSpPr txBox="1">
            <a:spLocks/>
          </p:cNvSpPr>
          <p:nvPr/>
        </p:nvSpPr>
        <p:spPr>
          <a:xfrm>
            <a:off x="7616293" y="2172943"/>
            <a:ext cx="3178301" cy="309315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000" dirty="0">
              <a:solidFill>
                <a:schemeClr val="tx1">
                  <a:lumMod val="75000"/>
                  <a:lumOff val="25000"/>
                </a:schemeClr>
              </a:solidFill>
              <a:latin typeface="Century Gothic" panose="020F0302020204030204"/>
            </a:endParaRP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Boston</a:t>
            </a:r>
          </a:p>
          <a:p>
            <a:pPr lvl="2" indent="-342900">
              <a:lnSpc>
                <a:spcPct val="100000"/>
              </a:lnSpc>
              <a:spcBef>
                <a:spcPts val="0"/>
              </a:spcBef>
              <a:spcAft>
                <a:spcPts val="600"/>
              </a:spcAft>
              <a:buClr>
                <a:srgbClr val="24B1B5"/>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Allston</a:t>
            </a:r>
          </a:p>
          <a:p>
            <a:pPr lvl="2" indent="-342900">
              <a:lnSpc>
                <a:spcPct val="100000"/>
              </a:lnSpc>
              <a:spcBef>
                <a:spcPts val="0"/>
              </a:spcBef>
              <a:spcAft>
                <a:spcPts val="600"/>
              </a:spcAft>
              <a:buClr>
                <a:srgbClr val="24B1B5"/>
              </a:buClr>
              <a:buFont typeface="Webdings" panose="05030102010509060703" pitchFamily="18" charset="2"/>
              <a:buChar char="4"/>
            </a:pPr>
            <a:r>
              <a:rPr lang="en-US" dirty="0">
                <a:solidFill>
                  <a:schemeClr val="tx1">
                    <a:lumMod val="75000"/>
                    <a:lumOff val="25000"/>
                  </a:schemeClr>
                </a:solidFill>
                <a:latin typeface="Century Gothic"/>
                <a:cs typeface="Calibri" panose="020F0502020204030204"/>
              </a:rPr>
              <a:t>South End</a:t>
            </a:r>
            <a:endParaRPr lang="en-US" sz="2000" dirty="0">
              <a:solidFill>
                <a:schemeClr val="tx1">
                  <a:lumMod val="75000"/>
                  <a:lumOff val="25000"/>
                </a:schemeClr>
              </a:solidFill>
              <a:latin typeface="Century Gothic"/>
              <a:cs typeface="Calibri" panose="020F0502020204030204"/>
            </a:endParaRP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Milford</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Cambridge</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Dorchester</a:t>
            </a:r>
          </a:p>
          <a:p>
            <a:pPr lvl="1" indent="-342900">
              <a:lnSpc>
                <a:spcPct val="100000"/>
              </a:lnSpc>
              <a:spcBef>
                <a:spcPts val="0"/>
              </a:spcBef>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Waltham</a:t>
            </a:r>
          </a:p>
        </p:txBody>
      </p:sp>
    </p:spTree>
    <p:extLst>
      <p:ext uri="{BB962C8B-B14F-4D97-AF65-F5344CB8AC3E}">
        <p14:creationId xmlns:p14="http://schemas.microsoft.com/office/powerpoint/2010/main" val="447220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24B1B5"/>
                </a:solidFill>
                <a:latin typeface="Century Gothic" panose="020F0302020204030204"/>
              </a:rPr>
              <a:t>Conclusions</a:t>
            </a:r>
          </a:p>
        </p:txBody>
      </p:sp>
      <p:sp>
        <p:nvSpPr>
          <p:cNvPr id="4" name="Rectangle: Rounded Corners 3">
            <a:extLst>
              <a:ext uri="{FF2B5EF4-FFF2-40B4-BE49-F238E27FC236}">
                <a16:creationId xmlns:a16="http://schemas.microsoft.com/office/drawing/2014/main" id="{F971D571-E339-48FA-BEAE-E7DF21ECD923}"/>
              </a:ext>
            </a:extLst>
          </p:cNvPr>
          <p:cNvSpPr/>
          <p:nvPr/>
        </p:nvSpPr>
        <p:spPr>
          <a:xfrm>
            <a:off x="509520" y="2713632"/>
            <a:ext cx="10772273" cy="108728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24B1B5"/>
              </a:buClr>
            </a:pPr>
            <a:r>
              <a:rPr lang="en-US" sz="2200" dirty="0">
                <a:solidFill>
                  <a:schemeClr val="bg1"/>
                </a:solidFill>
                <a:latin typeface="Century Gothic" panose="020B0502020202020204" pitchFamily="34" charset="0"/>
                <a:cs typeface="Calibri" panose="020F0502020204030204"/>
              </a:rPr>
              <a:t>The highest potential for watershed degradation occurred near the mouth of the Charles River near downtown Boston</a:t>
            </a:r>
          </a:p>
        </p:txBody>
      </p:sp>
      <p:sp>
        <p:nvSpPr>
          <p:cNvPr id="6" name="Rectangle: Rounded Corners 5">
            <a:extLst>
              <a:ext uri="{FF2B5EF4-FFF2-40B4-BE49-F238E27FC236}">
                <a16:creationId xmlns:a16="http://schemas.microsoft.com/office/drawing/2014/main" id="{00942FD3-9509-4E68-B878-BB71E32838F7}"/>
              </a:ext>
            </a:extLst>
          </p:cNvPr>
          <p:cNvSpPr/>
          <p:nvPr/>
        </p:nvSpPr>
        <p:spPr>
          <a:xfrm>
            <a:off x="495300" y="1437497"/>
            <a:ext cx="10772273" cy="1087287"/>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entury Gothic" panose="020B0502020202020204" pitchFamily="34" charset="0"/>
                <a:ea typeface="+mn-lt"/>
                <a:cs typeface="+mn-lt"/>
              </a:rPr>
              <a:t>NASA Earth observations were </a:t>
            </a:r>
            <a:r>
              <a:rPr lang="en-US" sz="2200" dirty="0" smtClean="0">
                <a:solidFill>
                  <a:schemeClr val="bg1"/>
                </a:solidFill>
                <a:latin typeface="Century Gothic" panose="020B0502020202020204" pitchFamily="34" charset="0"/>
                <a:ea typeface="+mn-lt"/>
                <a:cs typeface="+mn-lt"/>
              </a:rPr>
              <a:t>not feasible </a:t>
            </a:r>
            <a:r>
              <a:rPr lang="en-US" sz="2200" dirty="0">
                <a:solidFill>
                  <a:schemeClr val="bg1"/>
                </a:solidFill>
                <a:latin typeface="Century Gothic" panose="020B0502020202020204" pitchFamily="34" charset="0"/>
                <a:ea typeface="+mn-lt"/>
                <a:cs typeface="+mn-lt"/>
              </a:rPr>
              <a:t>for detecting localized flooding in this study</a:t>
            </a:r>
            <a:endParaRPr lang="en-US" sz="2200" dirty="0">
              <a:solidFill>
                <a:schemeClr val="bg1"/>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715A0EBD-5341-4E5E-827F-DF669F35531C}"/>
              </a:ext>
            </a:extLst>
          </p:cNvPr>
          <p:cNvSpPr/>
          <p:nvPr/>
        </p:nvSpPr>
        <p:spPr>
          <a:xfrm>
            <a:off x="509520" y="3989767"/>
            <a:ext cx="10772273" cy="1087287"/>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entury Gothic" panose="020B0502020202020204" pitchFamily="34" charset="0"/>
                <a:ea typeface="+mn-lt"/>
                <a:cs typeface="+mn-lt"/>
              </a:rPr>
              <a:t>FEMA flood maps captured 33% of reported NOAA flood events, while the team’s flood susceptibility map captured 68% of reported events</a:t>
            </a:r>
          </a:p>
        </p:txBody>
      </p:sp>
      <p:sp>
        <p:nvSpPr>
          <p:cNvPr id="13" name="TextBox 12">
            <a:extLst>
              <a:ext uri="{FF2B5EF4-FFF2-40B4-BE49-F238E27FC236}">
                <a16:creationId xmlns:a16="http://schemas.microsoft.com/office/drawing/2014/main" id="{F3BDD60F-8868-A542-9081-A2F4E261AB2A}"/>
              </a:ext>
            </a:extLst>
          </p:cNvPr>
          <p:cNvSpPr txBox="1"/>
          <p:nvPr/>
        </p:nvSpPr>
        <p:spPr>
          <a:xfrm>
            <a:off x="9728462" y="-754144"/>
            <a:ext cx="184731" cy="369332"/>
          </a:xfrm>
          <a:prstGeom prst="rect">
            <a:avLst/>
          </a:prstGeom>
          <a:noFill/>
        </p:spPr>
        <p:txBody>
          <a:bodyPr wrap="none" rtlCol="0">
            <a:spAutoFit/>
          </a:bodyPr>
          <a:lstStyle/>
          <a:p>
            <a:endParaRPr lang="en-US" dirty="0"/>
          </a:p>
        </p:txBody>
      </p:sp>
      <p:sp>
        <p:nvSpPr>
          <p:cNvPr id="17" name="Rectangle: Rounded Corners 3">
            <a:extLst>
              <a:ext uri="{FF2B5EF4-FFF2-40B4-BE49-F238E27FC236}">
                <a16:creationId xmlns:a16="http://schemas.microsoft.com/office/drawing/2014/main" id="{6AB48B91-A21A-104C-ACED-244280C34219}"/>
              </a:ext>
            </a:extLst>
          </p:cNvPr>
          <p:cNvSpPr/>
          <p:nvPr/>
        </p:nvSpPr>
        <p:spPr>
          <a:xfrm>
            <a:off x="509520" y="5265902"/>
            <a:ext cx="10772273" cy="108728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24B1B5"/>
              </a:buClr>
            </a:pPr>
            <a:r>
              <a:rPr lang="en-US" sz="2200" dirty="0">
                <a:solidFill>
                  <a:schemeClr val="bg1"/>
                </a:solidFill>
                <a:latin typeface="Century Gothic" panose="020B0502020202020204" pitchFamily="34" charset="0"/>
                <a:cs typeface="Calibri" panose="020F0502020204030204"/>
              </a:rPr>
              <a:t>Areas with the highest flood vulnerability were found to be in Boston, Cambridge, Milford, Waltham, and Dorchester </a:t>
            </a:r>
          </a:p>
        </p:txBody>
      </p:sp>
    </p:spTree>
    <p:extLst>
      <p:ext uri="{BB962C8B-B14F-4D97-AF65-F5344CB8AC3E}">
        <p14:creationId xmlns:p14="http://schemas.microsoft.com/office/powerpoint/2010/main" val="1239270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388847" y="3810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panose="020B0502020202020204" pitchFamily="34" charset="0"/>
              </a:rPr>
              <a:t>Errors &amp; Uncertainties</a:t>
            </a:r>
          </a:p>
        </p:txBody>
      </p:sp>
      <p:sp>
        <p:nvSpPr>
          <p:cNvPr id="8" name="Rectangle: Rounded Corners 3">
            <a:extLst>
              <a:ext uri="{FF2B5EF4-FFF2-40B4-BE49-F238E27FC236}">
                <a16:creationId xmlns:a16="http://schemas.microsoft.com/office/drawing/2014/main" id="{D8755995-2A4B-1344-87AB-F613C66DCD2A}"/>
              </a:ext>
            </a:extLst>
          </p:cNvPr>
          <p:cNvSpPr/>
          <p:nvPr/>
        </p:nvSpPr>
        <p:spPr>
          <a:xfrm>
            <a:off x="671316" y="2740361"/>
            <a:ext cx="10877808" cy="108728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24B1B5"/>
              </a:buClr>
            </a:pPr>
            <a:r>
              <a:rPr lang="en-US" sz="2200" dirty="0">
                <a:solidFill>
                  <a:schemeClr val="bg1"/>
                </a:solidFill>
                <a:latin typeface="Century Gothic" panose="020B0502020202020204" pitchFamily="34" charset="0"/>
                <a:cs typeface="Calibri" panose="020F0502020204030204"/>
              </a:rPr>
              <a:t>Challenges with identifying localized urban flood events with NASA Earth observations </a:t>
            </a:r>
          </a:p>
        </p:txBody>
      </p:sp>
      <p:sp>
        <p:nvSpPr>
          <p:cNvPr id="9" name="Rectangle: Rounded Corners 5">
            <a:extLst>
              <a:ext uri="{FF2B5EF4-FFF2-40B4-BE49-F238E27FC236}">
                <a16:creationId xmlns:a16="http://schemas.microsoft.com/office/drawing/2014/main" id="{C786288D-6106-7643-A9A0-E5BEA7E68650}"/>
              </a:ext>
            </a:extLst>
          </p:cNvPr>
          <p:cNvSpPr/>
          <p:nvPr/>
        </p:nvSpPr>
        <p:spPr>
          <a:xfrm>
            <a:off x="657096" y="1464226"/>
            <a:ext cx="10877808" cy="1087287"/>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entury Gothic" panose="020B0502020202020204" pitchFamily="34" charset="0"/>
                <a:ea typeface="+mn-lt"/>
                <a:cs typeface="+mn-lt"/>
              </a:rPr>
              <a:t>Limitations of the NOAA Storm Events Database</a:t>
            </a:r>
            <a:endParaRPr lang="en-US" sz="2200" dirty="0">
              <a:solidFill>
                <a:schemeClr val="bg1"/>
              </a:solidFill>
              <a:latin typeface="Century Gothic" panose="020B0502020202020204" pitchFamily="34" charset="0"/>
            </a:endParaRPr>
          </a:p>
        </p:txBody>
      </p:sp>
      <p:sp>
        <p:nvSpPr>
          <p:cNvPr id="11" name="Rectangle: Rounded Corners 4">
            <a:extLst>
              <a:ext uri="{FF2B5EF4-FFF2-40B4-BE49-F238E27FC236}">
                <a16:creationId xmlns:a16="http://schemas.microsoft.com/office/drawing/2014/main" id="{C437CCD4-6DAD-F449-9B5F-CEBBB9C7CF35}"/>
              </a:ext>
            </a:extLst>
          </p:cNvPr>
          <p:cNvSpPr/>
          <p:nvPr/>
        </p:nvSpPr>
        <p:spPr>
          <a:xfrm>
            <a:off x="671316" y="4016496"/>
            <a:ext cx="10877808" cy="1087287"/>
          </a:xfrm>
          <a:prstGeom prst="roundRect">
            <a:avLst/>
          </a:prstGeom>
          <a:solidFill>
            <a:srgbClr val="15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Century Gothic" panose="020B0502020202020204" pitchFamily="34" charset="0"/>
                <a:ea typeface="+mn-lt"/>
                <a:cs typeface="+mn-lt"/>
              </a:rPr>
              <a:t>Validation of supervised and ensemble flood susceptibility classification efforts</a:t>
            </a:r>
          </a:p>
        </p:txBody>
      </p:sp>
      <p:sp>
        <p:nvSpPr>
          <p:cNvPr id="6" name="Rectangle: Rounded Corners 3">
            <a:extLst>
              <a:ext uri="{FF2B5EF4-FFF2-40B4-BE49-F238E27FC236}">
                <a16:creationId xmlns:a16="http://schemas.microsoft.com/office/drawing/2014/main" id="{B91E5BCA-BDBC-994B-8087-78FC2CE26605}"/>
              </a:ext>
            </a:extLst>
          </p:cNvPr>
          <p:cNvSpPr/>
          <p:nvPr/>
        </p:nvSpPr>
        <p:spPr>
          <a:xfrm>
            <a:off x="685536" y="5292631"/>
            <a:ext cx="10863588" cy="108728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buClr>
                <a:srgbClr val="24B1B5"/>
              </a:buClr>
            </a:pPr>
            <a:r>
              <a:rPr lang="en-US" sz="2200">
                <a:solidFill>
                  <a:schemeClr val="bg1"/>
                </a:solidFill>
                <a:latin typeface="Century Gothic"/>
                <a:cs typeface="Calibri" panose="020F0502020204030204"/>
              </a:rPr>
              <a:t>Potential for confounding factors in the logistic regression equation</a:t>
            </a:r>
            <a:endParaRPr lang="en-US" sz="2200">
              <a:solidFill>
                <a:schemeClr val="bg1"/>
              </a:solidFill>
              <a:latin typeface="Century Gothic" panose="020B0502020202020204" pitchFamily="34" charset="0"/>
              <a:cs typeface="Calibri" panose="020F0502020204030204"/>
            </a:endParaRPr>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10430691" cy="735402"/>
          </a:xfrm>
          <a:prstGeom prst="rect">
            <a:avLst/>
          </a:prstGeom>
        </p:spPr>
        <p:txBody>
          <a:bodyPr wrap="square" lIns="91440" tIns="45720" rIns="91440" bIns="45720" anchor="ctr">
            <a:noAutofit/>
          </a:bodyPr>
          <a:lstStyle/>
          <a:p>
            <a:pPr>
              <a:buClr>
                <a:srgbClr val="C41F48"/>
              </a:buClr>
            </a:pPr>
            <a:r>
              <a:rPr lang="en-US" sz="4000" b="1">
                <a:solidFill>
                  <a:srgbClr val="24B1B5"/>
                </a:solidFill>
                <a:latin typeface="Century Gothic" panose="020F0302020204030204"/>
              </a:rPr>
              <a:t>Future Work</a:t>
            </a:r>
            <a:endParaRPr lang="en-US" sz="4000"/>
          </a:p>
        </p:txBody>
      </p:sp>
      <p:graphicFrame>
        <p:nvGraphicFramePr>
          <p:cNvPr id="3" name="Text Placeholder 5">
            <a:extLst>
              <a:ext uri="{FF2B5EF4-FFF2-40B4-BE49-F238E27FC236}">
                <a16:creationId xmlns:a16="http://schemas.microsoft.com/office/drawing/2014/main" id="{BBE04C39-1F86-4FCE-A3A9-A1A3D874A41F}"/>
              </a:ext>
            </a:extLst>
          </p:cNvPr>
          <p:cNvGraphicFramePr/>
          <p:nvPr>
            <p:extLst>
              <p:ext uri="{D42A27DB-BD31-4B8C-83A1-F6EECF244321}">
                <p14:modId xmlns:p14="http://schemas.microsoft.com/office/powerpoint/2010/main" val="2248315873"/>
              </p:ext>
            </p:extLst>
          </p:nvPr>
        </p:nvGraphicFramePr>
        <p:xfrm>
          <a:off x="838200" y="135255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6215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296" descr="Users">
            <a:extLst>
              <a:ext uri="{FF2B5EF4-FFF2-40B4-BE49-F238E27FC236}">
                <a16:creationId xmlns:a16="http://schemas.microsoft.com/office/drawing/2014/main" id="{4A9FF4A6-F72A-3D47-AAE1-97D893295F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48134" y="1991078"/>
            <a:ext cx="2875844" cy="2875844"/>
          </a:xfrm>
          <a:prstGeom prst="rect">
            <a:avLst/>
          </a:prstGeom>
        </p:spPr>
      </p:pic>
      <p:sp>
        <p:nvSpPr>
          <p:cNvPr id="4" name="Rectangle: Rounded Corners 3">
            <a:extLst>
              <a:ext uri="{FF2B5EF4-FFF2-40B4-BE49-F238E27FC236}">
                <a16:creationId xmlns:a16="http://schemas.microsoft.com/office/drawing/2014/main" id="{001A412B-CAD9-DB4E-A322-CB44169AE20A}"/>
              </a:ext>
            </a:extLst>
          </p:cNvPr>
          <p:cNvSpPr/>
          <p:nvPr/>
        </p:nvSpPr>
        <p:spPr>
          <a:xfrm>
            <a:off x="199278" y="1353136"/>
            <a:ext cx="7379158" cy="38879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24B1B5"/>
              </a:buClr>
            </a:pPr>
            <a:r>
              <a:rPr lang="en-US" sz="2200" dirty="0">
                <a:solidFill>
                  <a:schemeClr val="bg1"/>
                </a:solidFill>
                <a:latin typeface="Century Gothic" panose="020B0502020202020204" pitchFamily="34" charset="0"/>
                <a:cs typeface="Calibri" panose="020F0502020204030204"/>
              </a:rPr>
              <a:t>Project Partners</a:t>
            </a:r>
          </a:p>
        </p:txBody>
      </p:sp>
      <p:sp>
        <p:nvSpPr>
          <p:cNvPr id="5" name="Rectangle: Rounded Corners 3">
            <a:extLst>
              <a:ext uri="{FF2B5EF4-FFF2-40B4-BE49-F238E27FC236}">
                <a16:creationId xmlns:a16="http://schemas.microsoft.com/office/drawing/2014/main" id="{E5FE6022-ED35-9E40-90BF-1F2DFB193E61}"/>
              </a:ext>
            </a:extLst>
          </p:cNvPr>
          <p:cNvSpPr/>
          <p:nvPr/>
        </p:nvSpPr>
        <p:spPr>
          <a:xfrm>
            <a:off x="199278" y="3567550"/>
            <a:ext cx="7379158" cy="38879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24B1B5"/>
              </a:buClr>
            </a:pPr>
            <a:r>
              <a:rPr lang="en-US" sz="2200" dirty="0">
                <a:solidFill>
                  <a:schemeClr val="bg1"/>
                </a:solidFill>
                <a:latin typeface="Century Gothic" panose="020B0502020202020204" pitchFamily="34" charset="0"/>
                <a:cs typeface="Calibri" panose="020F0502020204030204"/>
              </a:rPr>
              <a:t>NASA DEVELOP</a:t>
            </a:r>
          </a:p>
        </p:txBody>
      </p:sp>
      <p:sp>
        <p:nvSpPr>
          <p:cNvPr id="6" name="Rectangle: Rounded Corners 3">
            <a:extLst>
              <a:ext uri="{FF2B5EF4-FFF2-40B4-BE49-F238E27FC236}">
                <a16:creationId xmlns:a16="http://schemas.microsoft.com/office/drawing/2014/main" id="{75532582-561A-6947-AAE3-96E47D9E19F6}"/>
              </a:ext>
            </a:extLst>
          </p:cNvPr>
          <p:cNvSpPr/>
          <p:nvPr/>
        </p:nvSpPr>
        <p:spPr>
          <a:xfrm>
            <a:off x="199278" y="4668595"/>
            <a:ext cx="7379158" cy="388797"/>
          </a:xfrm>
          <a:prstGeom prst="roundRect">
            <a:avLst/>
          </a:prstGeom>
          <a:solidFill>
            <a:srgbClr val="39B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24B1B5"/>
              </a:buClr>
            </a:pPr>
            <a:r>
              <a:rPr lang="en-US" sz="2200" dirty="0">
                <a:solidFill>
                  <a:schemeClr val="bg1"/>
                </a:solidFill>
                <a:latin typeface="Century Gothic" panose="020B0502020202020204" pitchFamily="34" charset="0"/>
                <a:cs typeface="Calibri" panose="020F0502020204030204"/>
              </a:rPr>
              <a:t>Science Advisors</a:t>
            </a:r>
          </a:p>
        </p:txBody>
      </p:sp>
      <p:sp>
        <p:nvSpPr>
          <p:cNvPr id="7" name="Rectangle 6">
            <a:extLst>
              <a:ext uri="{FF2B5EF4-FFF2-40B4-BE49-F238E27FC236}">
                <a16:creationId xmlns:a16="http://schemas.microsoft.com/office/drawing/2014/main" id="{67384C2C-189A-9B4E-BE9A-208047DD0FA0}"/>
              </a:ext>
            </a:extLst>
          </p:cNvPr>
          <p:cNvSpPr/>
          <p:nvPr/>
        </p:nvSpPr>
        <p:spPr>
          <a:xfrm>
            <a:off x="199276" y="1815595"/>
            <a:ext cx="7899693" cy="1554272"/>
          </a:xfrm>
          <a:prstGeom prst="rect">
            <a:avLst/>
          </a:prstGeom>
        </p:spPr>
        <p:txBody>
          <a:bodyPr wrap="square">
            <a:spAutoFit/>
          </a:bodyPr>
          <a:lstStyle/>
          <a:p>
            <a:pPr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Danielle Perry, Massachusetts Audubon Society</a:t>
            </a:r>
            <a:endParaRPr lang="en-US" sz="2000" dirty="0">
              <a:solidFill>
                <a:schemeClr val="tx1">
                  <a:lumMod val="75000"/>
                  <a:lumOff val="25000"/>
                </a:schemeClr>
              </a:solidFill>
              <a:latin typeface="Century Gothic"/>
              <a:cs typeface="Calibri" panose="020F0502020204030204"/>
            </a:endParaRPr>
          </a:p>
          <a:p>
            <a:pPr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Marianne </a:t>
            </a:r>
            <a:r>
              <a:rPr lang="en-US" sz="2000" dirty="0" err="1">
                <a:solidFill>
                  <a:schemeClr val="tx1">
                    <a:lumMod val="75000"/>
                    <a:lumOff val="25000"/>
                  </a:schemeClr>
                </a:solidFill>
                <a:latin typeface="Century Gothic"/>
              </a:rPr>
              <a:t>Larossi</a:t>
            </a:r>
            <a:r>
              <a:rPr lang="en-US" sz="2000" dirty="0">
                <a:solidFill>
                  <a:schemeClr val="tx1">
                    <a:lumMod val="75000"/>
                    <a:lumOff val="25000"/>
                  </a:schemeClr>
                </a:solidFill>
                <a:latin typeface="Century Gothic"/>
              </a:rPr>
              <a:t>, Town of Natick</a:t>
            </a:r>
            <a:endParaRPr lang="en-US" sz="2000" dirty="0">
              <a:solidFill>
                <a:schemeClr val="tx1">
                  <a:lumMod val="75000"/>
                  <a:lumOff val="25000"/>
                </a:schemeClr>
              </a:solidFill>
              <a:latin typeface="Century Gothic"/>
              <a:cs typeface="Calibri" panose="020F0502020204030204"/>
            </a:endParaRPr>
          </a:p>
          <a:p>
            <a:pPr lvl="1" indent="-342900">
              <a:spcAft>
                <a:spcPts val="600"/>
              </a:spcAft>
              <a:buClr>
                <a:srgbClr val="24B1B5"/>
              </a:buClr>
              <a:buFont typeface="Webdings" panose="05030102010509060703" pitchFamily="18" charset="2"/>
              <a:buChar char="4"/>
            </a:pPr>
            <a:r>
              <a:rPr lang="en-US" sz="2000">
                <a:solidFill>
                  <a:schemeClr val="tx1">
                    <a:lumMod val="75000"/>
                    <a:lumOff val="25000"/>
                  </a:schemeClr>
                </a:solidFill>
                <a:latin typeface="Century Gothic"/>
              </a:rPr>
              <a:t>Jillian Wilson Martin</a:t>
            </a:r>
            <a:r>
              <a:rPr lang="en-US" sz="2000" dirty="0">
                <a:solidFill>
                  <a:schemeClr val="tx1">
                    <a:lumMod val="75000"/>
                    <a:lumOff val="25000"/>
                  </a:schemeClr>
                </a:solidFill>
                <a:latin typeface="Century Gothic"/>
              </a:rPr>
              <a:t>, Town of Natick</a:t>
            </a:r>
            <a:endParaRPr lang="en-US" sz="2000" dirty="0">
              <a:solidFill>
                <a:schemeClr val="tx1">
                  <a:lumMod val="75000"/>
                  <a:lumOff val="25000"/>
                </a:schemeClr>
              </a:solidFill>
              <a:latin typeface="Century Gothic"/>
              <a:cs typeface="Calibri" panose="020F0502020204030204"/>
            </a:endParaRPr>
          </a:p>
          <a:p>
            <a:pPr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Julie Wood, Charles River Watershed Association </a:t>
            </a:r>
          </a:p>
        </p:txBody>
      </p:sp>
      <p:sp>
        <p:nvSpPr>
          <p:cNvPr id="8" name="Rectangle 7">
            <a:extLst>
              <a:ext uri="{FF2B5EF4-FFF2-40B4-BE49-F238E27FC236}">
                <a16:creationId xmlns:a16="http://schemas.microsoft.com/office/drawing/2014/main" id="{B8FF533C-16A1-D04D-ABAF-7F2E2A2C4D0F}"/>
              </a:ext>
            </a:extLst>
          </p:cNvPr>
          <p:cNvSpPr/>
          <p:nvPr/>
        </p:nvSpPr>
        <p:spPr>
          <a:xfrm>
            <a:off x="199276" y="4025325"/>
            <a:ext cx="6096000" cy="400110"/>
          </a:xfrm>
          <a:prstGeom prst="rect">
            <a:avLst/>
          </a:prstGeom>
        </p:spPr>
        <p:txBody>
          <a:bodyPr>
            <a:spAutoFit/>
          </a:bodyPr>
          <a:lstStyle/>
          <a:p>
            <a:pPr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Celeste Gambino, MA – Boston Fellow</a:t>
            </a:r>
            <a:endParaRPr lang="en-US" sz="2000" dirty="0">
              <a:solidFill>
                <a:schemeClr val="tx1">
                  <a:lumMod val="75000"/>
                  <a:lumOff val="25000"/>
                </a:schemeClr>
              </a:solidFill>
              <a:latin typeface="Century Gothic"/>
              <a:cs typeface="Calibri" panose="020F0502020204030204"/>
            </a:endParaRPr>
          </a:p>
        </p:txBody>
      </p:sp>
      <p:sp>
        <p:nvSpPr>
          <p:cNvPr id="9" name="Rectangle 8">
            <a:extLst>
              <a:ext uri="{FF2B5EF4-FFF2-40B4-BE49-F238E27FC236}">
                <a16:creationId xmlns:a16="http://schemas.microsoft.com/office/drawing/2014/main" id="{4CF82114-BAD5-9A48-A768-1EB98576A4C4}"/>
              </a:ext>
            </a:extLst>
          </p:cNvPr>
          <p:cNvSpPr/>
          <p:nvPr/>
        </p:nvSpPr>
        <p:spPr>
          <a:xfrm>
            <a:off x="199276" y="5122036"/>
            <a:ext cx="7899693" cy="784830"/>
          </a:xfrm>
          <a:prstGeom prst="rect">
            <a:avLst/>
          </a:prstGeom>
        </p:spPr>
        <p:txBody>
          <a:bodyPr wrap="square">
            <a:spAutoFit/>
          </a:bodyPr>
          <a:lstStyle/>
          <a:p>
            <a:pPr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rPr>
              <a:t>Dr. Cedric Fichot, Boston University</a:t>
            </a:r>
          </a:p>
          <a:p>
            <a:pPr lvl="1" indent="-342900">
              <a:spcAft>
                <a:spcPts val="600"/>
              </a:spcAft>
              <a:buClr>
                <a:srgbClr val="24B1B5"/>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Dr. Kenton Ross, </a:t>
            </a:r>
            <a:r>
              <a:rPr lang="en-US" sz="2000" dirty="0">
                <a:solidFill>
                  <a:schemeClr val="tx1">
                    <a:lumMod val="75000"/>
                    <a:lumOff val="25000"/>
                  </a:schemeClr>
                </a:solidFill>
                <a:latin typeface="Century Gothic"/>
              </a:rPr>
              <a:t>NASA Langley Research Center</a:t>
            </a:r>
            <a:endParaRPr lang="en-US" sz="2000" dirty="0"/>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63926" y="2381757"/>
            <a:ext cx="10108456" cy="173736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24B1B5"/>
              </a:buClr>
            </a:pPr>
            <a:r>
              <a:rPr lang="en-US" sz="5400" b="1" dirty="0" smtClean="0">
                <a:solidFill>
                  <a:srgbClr val="24B1B5"/>
                </a:solidFill>
                <a:latin typeface="Century Gothic" panose="020F0302020204030204"/>
              </a:rPr>
              <a:t>Backup Slides</a:t>
            </a:r>
            <a:endParaRPr lang="en-US" sz="5400" dirty="0">
              <a:solidFill>
                <a:srgbClr val="24B1B5"/>
              </a:solidFill>
              <a:latin typeface="Century Gothic" panose="020F0302020204030204"/>
            </a:endParaRPr>
          </a:p>
        </p:txBody>
      </p:sp>
    </p:spTree>
    <p:extLst>
      <p:ext uri="{BB962C8B-B14F-4D97-AF65-F5344CB8AC3E}">
        <p14:creationId xmlns:p14="http://schemas.microsoft.com/office/powerpoint/2010/main" val="41308955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6443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smtClean="0">
                <a:solidFill>
                  <a:srgbClr val="24B1B5"/>
                </a:solidFill>
                <a:latin typeface="Century Gothic" panose="020F0302020204030204"/>
              </a:rPr>
              <a:t>AGOL </a:t>
            </a:r>
            <a:r>
              <a:rPr lang="en-US" sz="4000" b="1" dirty="0" err="1" smtClean="0">
                <a:solidFill>
                  <a:srgbClr val="24B1B5"/>
                </a:solidFill>
                <a:latin typeface="Century Gothic" panose="020F0302020204030204"/>
              </a:rPr>
              <a:t>StoryMap</a:t>
            </a:r>
            <a:endParaRPr lang="en-US" sz="3600" dirty="0">
              <a:solidFill>
                <a:srgbClr val="24B1B5"/>
              </a:solidFill>
              <a:latin typeface="Century Gothic" panose="020F0302020204030204"/>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63" r="546"/>
          <a:stretch/>
        </p:blipFill>
        <p:spPr>
          <a:xfrm>
            <a:off x="521804" y="1338470"/>
            <a:ext cx="11100352" cy="5263052"/>
          </a:xfrm>
          <a:prstGeom prst="rect">
            <a:avLst/>
          </a:prstGeom>
        </p:spPr>
      </p:pic>
    </p:spTree>
    <p:extLst>
      <p:ext uri="{BB962C8B-B14F-4D97-AF65-F5344CB8AC3E}">
        <p14:creationId xmlns:p14="http://schemas.microsoft.com/office/powerpoint/2010/main" val="10133791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6443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a:t>
            </a:r>
          </a:p>
          <a:p>
            <a:pPr>
              <a:buClr>
                <a:srgbClr val="24B1B5"/>
              </a:buClr>
            </a:pPr>
            <a:r>
              <a:rPr lang="en-US" sz="3600" dirty="0">
                <a:solidFill>
                  <a:srgbClr val="24B1B5"/>
                </a:solidFill>
                <a:latin typeface="Century Gothic" panose="020F0302020204030204"/>
              </a:rPr>
              <a:t>Impervious Surface Fraction</a:t>
            </a:r>
          </a:p>
        </p:txBody>
      </p:sp>
      <p:graphicFrame>
        <p:nvGraphicFramePr>
          <p:cNvPr id="53" name="Diagram 6">
            <a:extLst>
              <a:ext uri="{FF2B5EF4-FFF2-40B4-BE49-F238E27FC236}">
                <a16:creationId xmlns:a16="http://schemas.microsoft.com/office/drawing/2014/main" id="{4AF40626-6BFC-5346-A2B5-6BEF847A88E0}"/>
              </a:ext>
            </a:extLst>
          </p:cNvPr>
          <p:cNvGraphicFramePr/>
          <p:nvPr>
            <p:extLst>
              <p:ext uri="{D42A27DB-BD31-4B8C-83A1-F6EECF244321}">
                <p14:modId xmlns:p14="http://schemas.microsoft.com/office/powerpoint/2010/main" val="2013560176"/>
              </p:ext>
            </p:extLst>
          </p:nvPr>
        </p:nvGraphicFramePr>
        <p:xfrm>
          <a:off x="6942720" y="2014257"/>
          <a:ext cx="4841016" cy="4251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7BB62326-2D4E-334A-966E-1F44F85F3E63}"/>
              </a:ext>
            </a:extLst>
          </p:cNvPr>
          <p:cNvGrpSpPr/>
          <p:nvPr/>
        </p:nvGrpSpPr>
        <p:grpSpPr>
          <a:xfrm>
            <a:off x="253349" y="1407128"/>
            <a:ext cx="7313641" cy="5532779"/>
            <a:chOff x="253349" y="1407128"/>
            <a:chExt cx="7313641" cy="5532779"/>
          </a:xfrm>
        </p:grpSpPr>
        <p:pic>
          <p:nvPicPr>
            <p:cNvPr id="27" name="Picture 26" descr="A picture containing umbrella, lamp&#10;&#10;Description automatically generated">
              <a:extLst>
                <a:ext uri="{FF2B5EF4-FFF2-40B4-BE49-F238E27FC236}">
                  <a16:creationId xmlns:a16="http://schemas.microsoft.com/office/drawing/2014/main" id="{2F264A4F-CEC8-4F48-A5E1-D135DCADC44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72" t="10633" r="39585" b="30263"/>
            <a:stretch/>
          </p:blipFill>
          <p:spPr>
            <a:xfrm>
              <a:off x="349883" y="1407128"/>
              <a:ext cx="4899398" cy="5532779"/>
            </a:xfrm>
            <a:prstGeom prst="rect">
              <a:avLst/>
            </a:prstGeom>
          </p:spPr>
        </p:pic>
        <p:pic>
          <p:nvPicPr>
            <p:cNvPr id="29" name="Picture 28" descr="Map&#10;&#10;Description automatically generated">
              <a:extLst>
                <a:ext uri="{FF2B5EF4-FFF2-40B4-BE49-F238E27FC236}">
                  <a16:creationId xmlns:a16="http://schemas.microsoft.com/office/drawing/2014/main" id="{E884AB7F-FF6F-EE49-B44E-BF901D395F0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842" t="87641" r="58786" b="8066"/>
            <a:stretch/>
          </p:blipFill>
          <p:spPr>
            <a:xfrm>
              <a:off x="1093191" y="5832174"/>
              <a:ext cx="451800" cy="342900"/>
            </a:xfrm>
            <a:prstGeom prst="rect">
              <a:avLst/>
            </a:prstGeom>
          </p:spPr>
        </p:pic>
        <p:grpSp>
          <p:nvGrpSpPr>
            <p:cNvPr id="30" name="Group 29">
              <a:extLst>
                <a:ext uri="{FF2B5EF4-FFF2-40B4-BE49-F238E27FC236}">
                  <a16:creationId xmlns:a16="http://schemas.microsoft.com/office/drawing/2014/main" id="{54E02B4C-A066-B04E-9A11-E906C4A1CF07}"/>
                </a:ext>
              </a:extLst>
            </p:cNvPr>
            <p:cNvGrpSpPr/>
            <p:nvPr/>
          </p:nvGrpSpPr>
          <p:grpSpPr>
            <a:xfrm>
              <a:off x="253349" y="6266226"/>
              <a:ext cx="2444064" cy="478246"/>
              <a:chOff x="8149900" y="3951514"/>
              <a:chExt cx="2630034" cy="524840"/>
            </a:xfrm>
          </p:grpSpPr>
          <p:pic>
            <p:nvPicPr>
              <p:cNvPr id="31" name="Picture 30" descr="A picture containing umbrella, shirt&#10;&#10;Description automatically generated">
                <a:extLst>
                  <a:ext uri="{FF2B5EF4-FFF2-40B4-BE49-F238E27FC236}">
                    <a16:creationId xmlns:a16="http://schemas.microsoft.com/office/drawing/2014/main" id="{A0CDEECE-3923-934E-A9FB-9D3858FF4A0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040" t="82625" r="59392" b="15099"/>
              <a:stretch/>
            </p:blipFill>
            <p:spPr>
              <a:xfrm>
                <a:off x="8149900" y="4246723"/>
                <a:ext cx="2293670" cy="229631"/>
              </a:xfrm>
              <a:prstGeom prst="rect">
                <a:avLst/>
              </a:prstGeom>
            </p:spPr>
          </p:pic>
          <p:sp>
            <p:nvSpPr>
              <p:cNvPr id="32" name="TextBox 31">
                <a:extLst>
                  <a:ext uri="{FF2B5EF4-FFF2-40B4-BE49-F238E27FC236}">
                    <a16:creationId xmlns:a16="http://schemas.microsoft.com/office/drawing/2014/main" id="{2761C24D-5608-D64B-A4A3-17C08A4B0F95}"/>
                  </a:ext>
                </a:extLst>
              </p:cNvPr>
              <p:cNvSpPr txBox="1"/>
              <p:nvPr/>
            </p:nvSpPr>
            <p:spPr>
              <a:xfrm>
                <a:off x="8275149" y="3951514"/>
                <a:ext cx="347259" cy="33776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33" name="TextBox 32">
                <a:extLst>
                  <a:ext uri="{FF2B5EF4-FFF2-40B4-BE49-F238E27FC236}">
                    <a16:creationId xmlns:a16="http://schemas.microsoft.com/office/drawing/2014/main" id="{82EBF097-37AE-0D4A-A904-CEB81BB276E5}"/>
                  </a:ext>
                </a:extLst>
              </p:cNvPr>
              <p:cNvSpPr txBox="1"/>
              <p:nvPr/>
            </p:nvSpPr>
            <p:spPr>
              <a:xfrm>
                <a:off x="9096625" y="3960199"/>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34" name="TextBox 33">
                <a:extLst>
                  <a:ext uri="{FF2B5EF4-FFF2-40B4-BE49-F238E27FC236}">
                    <a16:creationId xmlns:a16="http://schemas.microsoft.com/office/drawing/2014/main" id="{67DA6CC5-960F-8F4F-BC0A-C04589E2BEF7}"/>
                  </a:ext>
                </a:extLst>
              </p:cNvPr>
              <p:cNvSpPr txBox="1"/>
              <p:nvPr/>
            </p:nvSpPr>
            <p:spPr>
              <a:xfrm>
                <a:off x="10064019" y="3960199"/>
                <a:ext cx="347259"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a:t>
                </a:r>
              </a:p>
            </p:txBody>
          </p:sp>
          <p:sp>
            <p:nvSpPr>
              <p:cNvPr id="35" name="TextBox 34">
                <a:extLst>
                  <a:ext uri="{FF2B5EF4-FFF2-40B4-BE49-F238E27FC236}">
                    <a16:creationId xmlns:a16="http://schemas.microsoft.com/office/drawing/2014/main" id="{CD3014CF-630D-1040-9B25-91533C210F46}"/>
                  </a:ext>
                </a:extLst>
              </p:cNvPr>
              <p:cNvSpPr txBox="1"/>
              <p:nvPr/>
            </p:nvSpPr>
            <p:spPr>
              <a:xfrm>
                <a:off x="10201617" y="3966491"/>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nvGrpSpPr>
            <p:cNvPr id="54" name="Group 53">
              <a:extLst>
                <a:ext uri="{FF2B5EF4-FFF2-40B4-BE49-F238E27FC236}">
                  <a16:creationId xmlns:a16="http://schemas.microsoft.com/office/drawing/2014/main" id="{EE55C876-3D55-5C44-B23F-E2926654334B}"/>
                </a:ext>
              </a:extLst>
            </p:cNvPr>
            <p:cNvGrpSpPr/>
            <p:nvPr/>
          </p:nvGrpSpPr>
          <p:grpSpPr>
            <a:xfrm>
              <a:off x="5046968" y="3204767"/>
              <a:ext cx="2520022" cy="1820060"/>
              <a:chOff x="4535216" y="4979789"/>
              <a:chExt cx="2520022" cy="1820060"/>
            </a:xfrm>
          </p:grpSpPr>
          <p:pic>
            <p:nvPicPr>
              <p:cNvPr id="55" name="Picture 54">
                <a:extLst>
                  <a:ext uri="{FF2B5EF4-FFF2-40B4-BE49-F238E27FC236}">
                    <a16:creationId xmlns:a16="http://schemas.microsoft.com/office/drawing/2014/main" id="{442606C8-4903-F443-8F94-AC2669ADDAFC}"/>
                  </a:ext>
                </a:extLst>
              </p:cNvPr>
              <p:cNvPicPr>
                <a:picLocks noChangeAspect="1"/>
              </p:cNvPicPr>
              <p:nvPr/>
            </p:nvPicPr>
            <p:blipFill rotWithShape="1">
              <a:blip r:embed="rId11">
                <a:extLst>
                  <a:ext uri="{28A0092B-C50C-407E-A947-70E740481C1C}">
                    <a14:useLocalDpi xmlns:a14="http://schemas.microsoft.com/office/drawing/2010/main" val="0"/>
                  </a:ext>
                </a:extLst>
              </a:blip>
              <a:srcRect l="13019"/>
              <a:stretch/>
            </p:blipFill>
            <p:spPr>
              <a:xfrm rot="10800000">
                <a:off x="4535216" y="5046503"/>
                <a:ext cx="277210" cy="1476529"/>
              </a:xfrm>
              <a:prstGeom prst="rect">
                <a:avLst/>
              </a:prstGeom>
              <a:ln>
                <a:solidFill>
                  <a:schemeClr val="tx1"/>
                </a:solidFill>
              </a:ln>
            </p:spPr>
          </p:pic>
          <p:sp>
            <p:nvSpPr>
              <p:cNvPr id="56" name="TextBox 55">
                <a:extLst>
                  <a:ext uri="{FF2B5EF4-FFF2-40B4-BE49-F238E27FC236}">
                    <a16:creationId xmlns:a16="http://schemas.microsoft.com/office/drawing/2014/main" id="{5AEC7F81-3FFF-C046-8561-F771C0628D6D}"/>
                  </a:ext>
                </a:extLst>
              </p:cNvPr>
              <p:cNvSpPr txBox="1"/>
              <p:nvPr/>
            </p:nvSpPr>
            <p:spPr>
              <a:xfrm>
                <a:off x="4824618" y="6215074"/>
                <a:ext cx="1920240"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57" name="TextBox 56">
                <a:extLst>
                  <a:ext uri="{FF2B5EF4-FFF2-40B4-BE49-F238E27FC236}">
                    <a16:creationId xmlns:a16="http://schemas.microsoft.com/office/drawing/2014/main" id="{F989FB66-52CA-0641-9614-CF64FC777393}"/>
                  </a:ext>
                </a:extLst>
              </p:cNvPr>
              <p:cNvSpPr txBox="1"/>
              <p:nvPr/>
            </p:nvSpPr>
            <p:spPr>
              <a:xfrm>
                <a:off x="4812426" y="4979789"/>
                <a:ext cx="1920240"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100%</a:t>
                </a:r>
              </a:p>
            </p:txBody>
          </p:sp>
          <p:sp>
            <p:nvSpPr>
              <p:cNvPr id="58" name="TextBox 57">
                <a:extLst>
                  <a:ext uri="{FF2B5EF4-FFF2-40B4-BE49-F238E27FC236}">
                    <a16:creationId xmlns:a16="http://schemas.microsoft.com/office/drawing/2014/main" id="{AAB81E08-FBD1-EC4A-908B-205EFB53FB97}"/>
                  </a:ext>
                </a:extLst>
              </p:cNvPr>
              <p:cNvSpPr txBox="1"/>
              <p:nvPr/>
            </p:nvSpPr>
            <p:spPr>
              <a:xfrm>
                <a:off x="4824617" y="5597522"/>
                <a:ext cx="223062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Impervious surface</a:t>
                </a:r>
              </a:p>
            </p:txBody>
          </p:sp>
          <p:cxnSp>
            <p:nvCxnSpPr>
              <p:cNvPr id="59" name="Straight Arrow Connector 58">
                <a:extLst>
                  <a:ext uri="{FF2B5EF4-FFF2-40B4-BE49-F238E27FC236}">
                    <a16:creationId xmlns:a16="http://schemas.microsoft.com/office/drawing/2014/main" id="{DD412E67-5159-C146-8441-AB31795DB370}"/>
                  </a:ext>
                </a:extLst>
              </p:cNvPr>
              <p:cNvCxnSpPr/>
              <p:nvPr/>
            </p:nvCxnSpPr>
            <p:spPr>
              <a:xfrm flipV="1">
                <a:off x="5036375" y="5287566"/>
                <a:ext cx="0" cy="309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75698C7B-11CD-4E4E-AC8A-0CE74630502A}"/>
                  </a:ext>
                </a:extLst>
              </p:cNvPr>
              <p:cNvCxnSpPr>
                <a:cxnSpLocks/>
              </p:cNvCxnSpPr>
              <p:nvPr/>
            </p:nvCxnSpPr>
            <p:spPr>
              <a:xfrm>
                <a:off x="5031358" y="5898045"/>
                <a:ext cx="5017" cy="317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179519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6443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a:t>
            </a:r>
          </a:p>
          <a:p>
            <a:pPr>
              <a:buClr>
                <a:srgbClr val="24B1B5"/>
              </a:buClr>
            </a:pPr>
            <a:r>
              <a:rPr lang="en-US" sz="3600" dirty="0">
                <a:solidFill>
                  <a:srgbClr val="24B1B5"/>
                </a:solidFill>
                <a:latin typeface="Century Gothic" panose="020F0302020204030204"/>
              </a:rPr>
              <a:t>Watershed Degradation Potential</a:t>
            </a:r>
          </a:p>
        </p:txBody>
      </p:sp>
      <p:pic>
        <p:nvPicPr>
          <p:cNvPr id="5" name="Picture 4" descr="A picture containing umbrella, shirt&#10;&#10;Description automatically generated">
            <a:extLst>
              <a:ext uri="{FF2B5EF4-FFF2-40B4-BE49-F238E27FC236}">
                <a16:creationId xmlns:a16="http://schemas.microsoft.com/office/drawing/2014/main" id="{DB73B49D-0AA6-304C-BF57-C713B6BA1C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25" t="10165" r="39947" b="29935"/>
          <a:stretch/>
        </p:blipFill>
        <p:spPr>
          <a:xfrm>
            <a:off x="6907310" y="1286146"/>
            <a:ext cx="4794386" cy="5571854"/>
          </a:xfrm>
          <a:prstGeom prst="rect">
            <a:avLst/>
          </a:prstGeom>
        </p:spPr>
      </p:pic>
      <p:pic>
        <p:nvPicPr>
          <p:cNvPr id="6" name="Picture 5" descr="Map&#10;&#10;Description automatically generated">
            <a:extLst>
              <a:ext uri="{FF2B5EF4-FFF2-40B4-BE49-F238E27FC236}">
                <a16:creationId xmlns:a16="http://schemas.microsoft.com/office/drawing/2014/main" id="{09F71015-3264-DA4B-BEA5-2F828B86CA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9092480" y="1725458"/>
            <a:ext cx="451800" cy="342900"/>
          </a:xfrm>
          <a:prstGeom prst="rect">
            <a:avLst/>
          </a:prstGeom>
        </p:spPr>
      </p:pic>
      <p:grpSp>
        <p:nvGrpSpPr>
          <p:cNvPr id="7" name="Group 6">
            <a:extLst>
              <a:ext uri="{FF2B5EF4-FFF2-40B4-BE49-F238E27FC236}">
                <a16:creationId xmlns:a16="http://schemas.microsoft.com/office/drawing/2014/main" id="{52FE0515-C5B9-CA4A-9545-74105D37FF94}"/>
              </a:ext>
            </a:extLst>
          </p:cNvPr>
          <p:cNvGrpSpPr/>
          <p:nvPr/>
        </p:nvGrpSpPr>
        <p:grpSpPr>
          <a:xfrm>
            <a:off x="6578282" y="1654379"/>
            <a:ext cx="2444064" cy="478247"/>
            <a:chOff x="8149900" y="3951513"/>
            <a:chExt cx="2630034" cy="524841"/>
          </a:xfrm>
        </p:grpSpPr>
        <p:pic>
          <p:nvPicPr>
            <p:cNvPr id="8" name="Picture 7" descr="A picture containing umbrella, shirt&#10;&#10;Description automatically generated">
              <a:extLst>
                <a:ext uri="{FF2B5EF4-FFF2-40B4-BE49-F238E27FC236}">
                  <a16:creationId xmlns:a16="http://schemas.microsoft.com/office/drawing/2014/main" id="{38B394B9-6716-9D4C-865A-910B8FEE48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0" t="82625" r="59392" b="15099"/>
            <a:stretch/>
          </p:blipFill>
          <p:spPr>
            <a:xfrm>
              <a:off x="8149900" y="4246723"/>
              <a:ext cx="2293670" cy="229631"/>
            </a:xfrm>
            <a:prstGeom prst="rect">
              <a:avLst/>
            </a:prstGeom>
          </p:spPr>
        </p:pic>
        <p:sp>
          <p:nvSpPr>
            <p:cNvPr id="9" name="TextBox 8">
              <a:extLst>
                <a:ext uri="{FF2B5EF4-FFF2-40B4-BE49-F238E27FC236}">
                  <a16:creationId xmlns:a16="http://schemas.microsoft.com/office/drawing/2014/main" id="{CD469573-6EE0-8C47-9178-022D8631305D}"/>
                </a:ext>
              </a:extLst>
            </p:cNvPr>
            <p:cNvSpPr txBox="1"/>
            <p:nvPr/>
          </p:nvSpPr>
          <p:spPr>
            <a:xfrm>
              <a:off x="8275149" y="3951514"/>
              <a:ext cx="347259"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B13611E2-293F-D546-B6DA-31402EF4324E}"/>
                </a:ext>
              </a:extLst>
            </p:cNvPr>
            <p:cNvSpPr txBox="1"/>
            <p:nvPr/>
          </p:nvSpPr>
          <p:spPr>
            <a:xfrm>
              <a:off x="9096625" y="3960199"/>
              <a:ext cx="578317" cy="33776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1.5</a:t>
              </a:r>
            </a:p>
          </p:txBody>
        </p:sp>
        <p:sp>
          <p:nvSpPr>
            <p:cNvPr id="11" name="TextBox 10">
              <a:extLst>
                <a:ext uri="{FF2B5EF4-FFF2-40B4-BE49-F238E27FC236}">
                  <a16:creationId xmlns:a16="http://schemas.microsoft.com/office/drawing/2014/main" id="{18CC280D-2975-BD43-B439-FA7F9B7E445C}"/>
                </a:ext>
              </a:extLst>
            </p:cNvPr>
            <p:cNvSpPr txBox="1"/>
            <p:nvPr/>
          </p:nvSpPr>
          <p:spPr>
            <a:xfrm>
              <a:off x="10064019" y="3960199"/>
              <a:ext cx="347259" cy="307777"/>
            </a:xfrm>
            <a:prstGeom prst="rect">
              <a:avLst/>
            </a:prstGeom>
            <a:noFill/>
          </p:spPr>
          <p:txBody>
            <a:bodyPr wrap="square" rtlCol="0">
              <a:spAutoFit/>
            </a:bodyPr>
            <a:lstStyle/>
            <a:p>
              <a:r>
                <a:rPr lang="en-US" sz="1400">
                  <a:latin typeface="Century Gothic" panose="020B0502020202020204" pitchFamily="34" charset="0"/>
                </a:rPr>
                <a:t>3</a:t>
              </a:r>
            </a:p>
          </p:txBody>
        </p:sp>
        <p:sp>
          <p:nvSpPr>
            <p:cNvPr id="12" name="TextBox 11">
              <a:extLst>
                <a:ext uri="{FF2B5EF4-FFF2-40B4-BE49-F238E27FC236}">
                  <a16:creationId xmlns:a16="http://schemas.microsoft.com/office/drawing/2014/main" id="{533E9B76-A9EF-1244-87F3-2F0B5CD80D3F}"/>
                </a:ext>
              </a:extLst>
            </p:cNvPr>
            <p:cNvSpPr txBox="1"/>
            <p:nvPr/>
          </p:nvSpPr>
          <p:spPr>
            <a:xfrm>
              <a:off x="10201617" y="3951513"/>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nvGrpSpPr>
          <p:cNvPr id="13" name="Group 12">
            <a:extLst>
              <a:ext uri="{FF2B5EF4-FFF2-40B4-BE49-F238E27FC236}">
                <a16:creationId xmlns:a16="http://schemas.microsoft.com/office/drawing/2014/main" id="{3B93F363-3271-8841-B810-FB2183B7AB21}"/>
              </a:ext>
            </a:extLst>
          </p:cNvPr>
          <p:cNvGrpSpPr/>
          <p:nvPr/>
        </p:nvGrpSpPr>
        <p:grpSpPr>
          <a:xfrm>
            <a:off x="1015265" y="1861329"/>
            <a:ext cx="3626699" cy="2372562"/>
            <a:chOff x="6913868" y="2470270"/>
            <a:chExt cx="3626699" cy="2372562"/>
          </a:xfrm>
        </p:grpSpPr>
        <p:grpSp>
          <p:nvGrpSpPr>
            <p:cNvPr id="14" name="Group 13">
              <a:extLst>
                <a:ext uri="{FF2B5EF4-FFF2-40B4-BE49-F238E27FC236}">
                  <a16:creationId xmlns:a16="http://schemas.microsoft.com/office/drawing/2014/main" id="{C480466E-0966-1140-AE6A-B6D8748D9DE6}"/>
                </a:ext>
              </a:extLst>
            </p:cNvPr>
            <p:cNvGrpSpPr/>
            <p:nvPr/>
          </p:nvGrpSpPr>
          <p:grpSpPr>
            <a:xfrm>
              <a:off x="8935218" y="2624159"/>
              <a:ext cx="1109608" cy="1109607"/>
              <a:chOff x="8935218" y="2624159"/>
              <a:chExt cx="1109608" cy="1109607"/>
            </a:xfrm>
          </p:grpSpPr>
          <p:sp>
            <p:nvSpPr>
              <p:cNvPr id="20" name="Rectangle 19">
                <a:extLst>
                  <a:ext uri="{FF2B5EF4-FFF2-40B4-BE49-F238E27FC236}">
                    <a16:creationId xmlns:a16="http://schemas.microsoft.com/office/drawing/2014/main" id="{3FF99819-29D2-B841-919B-B816DE3D9C56}"/>
                  </a:ext>
                </a:extLst>
              </p:cNvPr>
              <p:cNvSpPr/>
              <p:nvPr/>
            </p:nvSpPr>
            <p:spPr>
              <a:xfrm>
                <a:off x="8935219" y="2624159"/>
                <a:ext cx="369869" cy="369869"/>
              </a:xfrm>
              <a:prstGeom prst="rect">
                <a:avLst/>
              </a:prstGeom>
              <a:solidFill>
                <a:srgbClr val="E7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ectangle 20">
                <a:extLst>
                  <a:ext uri="{FF2B5EF4-FFF2-40B4-BE49-F238E27FC236}">
                    <a16:creationId xmlns:a16="http://schemas.microsoft.com/office/drawing/2014/main" id="{C819BEFA-8B28-FF4D-B655-CB84BEE143E4}"/>
                  </a:ext>
                </a:extLst>
              </p:cNvPr>
              <p:cNvSpPr/>
              <p:nvPr/>
            </p:nvSpPr>
            <p:spPr>
              <a:xfrm>
                <a:off x="9305088" y="2624159"/>
                <a:ext cx="369869" cy="369869"/>
              </a:xfrm>
              <a:prstGeom prst="rect">
                <a:avLst/>
              </a:prstGeom>
              <a:solidFill>
                <a:srgbClr val="883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Rectangle 21">
                <a:extLst>
                  <a:ext uri="{FF2B5EF4-FFF2-40B4-BE49-F238E27FC236}">
                    <a16:creationId xmlns:a16="http://schemas.microsoft.com/office/drawing/2014/main" id="{404BD920-1FC3-854F-9809-D82317756714}"/>
                  </a:ext>
                </a:extLst>
              </p:cNvPr>
              <p:cNvSpPr/>
              <p:nvPr/>
            </p:nvSpPr>
            <p:spPr>
              <a:xfrm>
                <a:off x="9674957" y="2624159"/>
                <a:ext cx="369869" cy="369869"/>
              </a:xfrm>
              <a:prstGeom prst="rect">
                <a:avLst/>
              </a:prstGeom>
              <a:solidFill>
                <a:srgbClr val="271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33BE6CA1-20E2-1143-9169-462CF5EF0BD0}"/>
                  </a:ext>
                </a:extLst>
              </p:cNvPr>
              <p:cNvSpPr/>
              <p:nvPr/>
            </p:nvSpPr>
            <p:spPr>
              <a:xfrm>
                <a:off x="8935218" y="2994028"/>
                <a:ext cx="369869" cy="369869"/>
              </a:xfrm>
              <a:prstGeom prst="rect">
                <a:avLst/>
              </a:prstGeom>
              <a:solidFill>
                <a:srgbClr val="FFA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8871BE38-13FC-B24E-A979-C4F89AC3D481}"/>
                  </a:ext>
                </a:extLst>
              </p:cNvPr>
              <p:cNvSpPr/>
              <p:nvPr/>
            </p:nvSpPr>
            <p:spPr>
              <a:xfrm>
                <a:off x="9305087" y="2994027"/>
                <a:ext cx="369869" cy="369869"/>
              </a:xfrm>
              <a:prstGeom prst="rect">
                <a:avLst/>
              </a:prstGeom>
              <a:solidFill>
                <a:srgbClr val="99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071950F7-C1CB-BD4C-8B84-F0D299781201}"/>
                  </a:ext>
                </a:extLst>
              </p:cNvPr>
              <p:cNvSpPr/>
              <p:nvPr/>
            </p:nvSpPr>
            <p:spPr>
              <a:xfrm>
                <a:off x="9674956" y="2994027"/>
                <a:ext cx="369869" cy="369869"/>
              </a:xfrm>
              <a:prstGeom prst="rect">
                <a:avLst/>
              </a:prstGeom>
              <a:solidFill>
                <a:srgbClr val="20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48308492-C56A-5143-AD17-4358571B95AC}"/>
                  </a:ext>
                </a:extLst>
              </p:cNvPr>
              <p:cNvSpPr/>
              <p:nvPr/>
            </p:nvSpPr>
            <p:spPr>
              <a:xfrm>
                <a:off x="8935218" y="3363897"/>
                <a:ext cx="369869" cy="369869"/>
              </a:xfrm>
              <a:prstGeom prst="rect">
                <a:avLst/>
              </a:prstGeom>
              <a:solidFill>
                <a:srgbClr val="E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Rectangle 26">
                <a:extLst>
                  <a:ext uri="{FF2B5EF4-FFF2-40B4-BE49-F238E27FC236}">
                    <a16:creationId xmlns:a16="http://schemas.microsoft.com/office/drawing/2014/main" id="{E18C8DB9-95BA-334A-85F8-8376223A800E}"/>
                  </a:ext>
                </a:extLst>
              </p:cNvPr>
              <p:cNvSpPr/>
              <p:nvPr/>
            </p:nvSpPr>
            <p:spPr>
              <a:xfrm>
                <a:off x="9305087" y="3363896"/>
                <a:ext cx="369869" cy="3698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Rectangle 27">
                <a:extLst>
                  <a:ext uri="{FF2B5EF4-FFF2-40B4-BE49-F238E27FC236}">
                    <a16:creationId xmlns:a16="http://schemas.microsoft.com/office/drawing/2014/main" id="{AEE30E74-E4FB-C94F-AE7B-D377266DAEC7}"/>
                  </a:ext>
                </a:extLst>
              </p:cNvPr>
              <p:cNvSpPr/>
              <p:nvPr/>
            </p:nvSpPr>
            <p:spPr>
              <a:xfrm>
                <a:off x="9674956" y="3363896"/>
                <a:ext cx="369869" cy="369869"/>
              </a:xfrm>
              <a:prstGeom prst="rect">
                <a:avLst/>
              </a:prstGeom>
              <a:solidFill>
                <a:srgbClr val="29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5" name="TextBox 14">
              <a:extLst>
                <a:ext uri="{FF2B5EF4-FFF2-40B4-BE49-F238E27FC236}">
                  <a16:creationId xmlns:a16="http://schemas.microsoft.com/office/drawing/2014/main" id="{043607E6-23BB-7343-9EAD-64E646DE87CA}"/>
                </a:ext>
              </a:extLst>
            </p:cNvPr>
            <p:cNvSpPr txBox="1"/>
            <p:nvPr/>
          </p:nvSpPr>
          <p:spPr>
            <a:xfrm>
              <a:off x="9859890" y="3733765"/>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16" name="TextBox 15">
              <a:extLst>
                <a:ext uri="{FF2B5EF4-FFF2-40B4-BE49-F238E27FC236}">
                  <a16:creationId xmlns:a16="http://schemas.microsoft.com/office/drawing/2014/main" id="{584E5416-D6D1-A04C-BB9D-4F41123BC834}"/>
                </a:ext>
              </a:extLst>
            </p:cNvPr>
            <p:cNvSpPr txBox="1"/>
            <p:nvPr/>
          </p:nvSpPr>
          <p:spPr>
            <a:xfrm>
              <a:off x="8313354" y="3733765"/>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17" name="TextBox 16">
              <a:extLst>
                <a:ext uri="{FF2B5EF4-FFF2-40B4-BE49-F238E27FC236}">
                  <a16:creationId xmlns:a16="http://schemas.microsoft.com/office/drawing/2014/main" id="{092F0495-9008-E047-996B-98D6AAE8AF51}"/>
                </a:ext>
              </a:extLst>
            </p:cNvPr>
            <p:cNvSpPr txBox="1"/>
            <p:nvPr/>
          </p:nvSpPr>
          <p:spPr>
            <a:xfrm>
              <a:off x="8313354" y="2470270"/>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18" name="TextBox 17">
              <a:extLst>
                <a:ext uri="{FF2B5EF4-FFF2-40B4-BE49-F238E27FC236}">
                  <a16:creationId xmlns:a16="http://schemas.microsoft.com/office/drawing/2014/main" id="{2EDF2232-3F3F-904A-8E0F-B4DA9A2F2DDD}"/>
                </a:ext>
              </a:extLst>
            </p:cNvPr>
            <p:cNvSpPr txBox="1"/>
            <p:nvPr/>
          </p:nvSpPr>
          <p:spPr>
            <a:xfrm>
              <a:off x="8774325" y="4258057"/>
              <a:ext cx="1270500" cy="584775"/>
            </a:xfrm>
            <a:prstGeom prst="rect">
              <a:avLst/>
            </a:prstGeom>
            <a:noFill/>
            <a:ln>
              <a:solidFill>
                <a:schemeClr val="tx1"/>
              </a:solid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Population density</a:t>
              </a:r>
            </a:p>
          </p:txBody>
        </p:sp>
        <p:sp>
          <p:nvSpPr>
            <p:cNvPr id="19" name="TextBox 18">
              <a:extLst>
                <a:ext uri="{FF2B5EF4-FFF2-40B4-BE49-F238E27FC236}">
                  <a16:creationId xmlns:a16="http://schemas.microsoft.com/office/drawing/2014/main" id="{30C7578C-C498-EA4C-B611-F4E7A8B3EE20}"/>
                </a:ext>
              </a:extLst>
            </p:cNvPr>
            <p:cNvSpPr txBox="1"/>
            <p:nvPr/>
          </p:nvSpPr>
          <p:spPr>
            <a:xfrm>
              <a:off x="6913868" y="2994027"/>
              <a:ext cx="1366467" cy="584775"/>
            </a:xfrm>
            <a:prstGeom prst="rect">
              <a:avLst/>
            </a:prstGeom>
            <a:noFill/>
            <a:ln>
              <a:solidFill>
                <a:schemeClr val="tx1"/>
              </a:solidFill>
            </a:ln>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Impervious fraction</a:t>
              </a:r>
            </a:p>
          </p:txBody>
        </p:sp>
      </p:grpSp>
      <p:sp>
        <p:nvSpPr>
          <p:cNvPr id="29" name="Rectangle 28">
            <a:extLst>
              <a:ext uri="{FF2B5EF4-FFF2-40B4-BE49-F238E27FC236}">
                <a16:creationId xmlns:a16="http://schemas.microsoft.com/office/drawing/2014/main" id="{B77BBCF4-16B6-814A-AB28-64A2EC52F355}"/>
              </a:ext>
            </a:extLst>
          </p:cNvPr>
          <p:cNvSpPr/>
          <p:nvPr/>
        </p:nvSpPr>
        <p:spPr>
          <a:xfrm>
            <a:off x="197640" y="4970168"/>
            <a:ext cx="6709670" cy="1785104"/>
          </a:xfrm>
          <a:prstGeom prst="rect">
            <a:avLst/>
          </a:prstGeom>
          <a:noFill/>
          <a:ln w="12700">
            <a:noFill/>
          </a:ln>
        </p:spPr>
        <p:txBody>
          <a:bodyPr wrap="square" lIns="91440" tIns="45720" rIns="91440" bIns="45720" anchor="t">
            <a:spAutoFit/>
          </a:bodyPr>
          <a:lstStyle/>
          <a:p>
            <a:pPr lvl="0" algn="ctr">
              <a:defRPr/>
            </a:pPr>
            <a:r>
              <a:rPr lang="en-US" sz="2200">
                <a:solidFill>
                  <a:srgbClr val="3BB1D8"/>
                </a:solidFill>
                <a:latin typeface="Century Gothic"/>
              </a:rPr>
              <a:t>High population density </a:t>
            </a:r>
          </a:p>
          <a:p>
            <a:pPr lvl="0" algn="ctr">
              <a:defRPr/>
            </a:pPr>
            <a:r>
              <a:rPr lang="en-US" sz="2200">
                <a:latin typeface="Century Gothic"/>
              </a:rPr>
              <a:t>+</a:t>
            </a:r>
            <a:r>
              <a:rPr lang="en-US" sz="2200">
                <a:solidFill>
                  <a:srgbClr val="3BB1D8"/>
                </a:solidFill>
                <a:latin typeface="Century Gothic"/>
              </a:rPr>
              <a:t> </a:t>
            </a:r>
          </a:p>
          <a:p>
            <a:pPr lvl="0" algn="ctr">
              <a:defRPr/>
            </a:pPr>
            <a:r>
              <a:rPr lang="en-US" sz="2200">
                <a:solidFill>
                  <a:srgbClr val="E859A8"/>
                </a:solidFill>
                <a:latin typeface="Century Gothic"/>
              </a:rPr>
              <a:t>High impervious surface fraction </a:t>
            </a:r>
          </a:p>
          <a:p>
            <a:pPr lvl="0" algn="ctr">
              <a:defRPr/>
            </a:pPr>
            <a:r>
              <a:rPr lang="en-US" sz="2200">
                <a:latin typeface="Century Gothic"/>
              </a:rPr>
              <a:t>=</a:t>
            </a:r>
            <a:r>
              <a:rPr lang="en-US" sz="2200">
                <a:solidFill>
                  <a:srgbClr val="E859A8"/>
                </a:solidFill>
                <a:latin typeface="Century Gothic"/>
              </a:rPr>
              <a:t> </a:t>
            </a:r>
            <a:endParaRPr lang="en-US" sz="3000">
              <a:solidFill>
                <a:schemeClr val="tx1">
                  <a:lumMod val="75000"/>
                  <a:lumOff val="25000"/>
                </a:schemeClr>
              </a:solidFill>
              <a:latin typeface="Century Gothic"/>
            </a:endParaRPr>
          </a:p>
          <a:p>
            <a:pPr lvl="0" algn="ctr">
              <a:defRPr/>
            </a:pPr>
            <a:r>
              <a:rPr lang="en-US" sz="2200">
                <a:solidFill>
                  <a:srgbClr val="27197F"/>
                </a:solidFill>
                <a:latin typeface="Century Gothic"/>
              </a:rPr>
              <a:t>Potential for severe watershed degradation</a:t>
            </a:r>
          </a:p>
        </p:txBody>
      </p:sp>
    </p:spTree>
    <p:extLst>
      <p:ext uri="{BB962C8B-B14F-4D97-AF65-F5344CB8AC3E}">
        <p14:creationId xmlns:p14="http://schemas.microsoft.com/office/powerpoint/2010/main" val="2321364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6443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a:t>
            </a:r>
          </a:p>
          <a:p>
            <a:pPr>
              <a:buClr>
                <a:srgbClr val="24B1B5"/>
              </a:buClr>
            </a:pPr>
            <a:r>
              <a:rPr lang="en-US" sz="3600" dirty="0">
                <a:solidFill>
                  <a:srgbClr val="24B1B5"/>
                </a:solidFill>
                <a:latin typeface="Century Gothic" panose="020F0302020204030204"/>
              </a:rPr>
              <a:t>FEMA National Flood Hazard Map</a:t>
            </a:r>
          </a:p>
        </p:txBody>
      </p:sp>
      <p:pic>
        <p:nvPicPr>
          <p:cNvPr id="29" name="Picture 28" descr="A picture containing umbrella, shirt&#10;&#10;Description automatically generated">
            <a:extLst>
              <a:ext uri="{FF2B5EF4-FFF2-40B4-BE49-F238E27FC236}">
                <a16:creationId xmlns:a16="http://schemas.microsoft.com/office/drawing/2014/main" id="{CD382CBC-8DA4-3D4B-9631-D9F190102D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81" t="8780" r="39068" b="29186"/>
          <a:stretch/>
        </p:blipFill>
        <p:spPr>
          <a:xfrm>
            <a:off x="721045" y="1294882"/>
            <a:ext cx="4913094" cy="5822267"/>
          </a:xfrm>
          <a:prstGeom prst="rect">
            <a:avLst/>
          </a:prstGeom>
        </p:spPr>
      </p:pic>
      <p:grpSp>
        <p:nvGrpSpPr>
          <p:cNvPr id="30" name="Group 29">
            <a:extLst>
              <a:ext uri="{FF2B5EF4-FFF2-40B4-BE49-F238E27FC236}">
                <a16:creationId xmlns:a16="http://schemas.microsoft.com/office/drawing/2014/main" id="{9E41DFB1-C486-7E4F-B2B6-DE92139AD4CC}"/>
              </a:ext>
            </a:extLst>
          </p:cNvPr>
          <p:cNvGrpSpPr/>
          <p:nvPr/>
        </p:nvGrpSpPr>
        <p:grpSpPr>
          <a:xfrm>
            <a:off x="5762008" y="4361602"/>
            <a:ext cx="2943968" cy="2438185"/>
            <a:chOff x="2294012" y="1896024"/>
            <a:chExt cx="2943968" cy="2438185"/>
          </a:xfrm>
        </p:grpSpPr>
        <p:grpSp>
          <p:nvGrpSpPr>
            <p:cNvPr id="31" name="Group 30">
              <a:extLst>
                <a:ext uri="{FF2B5EF4-FFF2-40B4-BE49-F238E27FC236}">
                  <a16:creationId xmlns:a16="http://schemas.microsoft.com/office/drawing/2014/main" id="{D70E45AE-C6A3-AF4C-B6DF-F7324780FC2C}"/>
                </a:ext>
              </a:extLst>
            </p:cNvPr>
            <p:cNvGrpSpPr/>
            <p:nvPr/>
          </p:nvGrpSpPr>
          <p:grpSpPr>
            <a:xfrm>
              <a:off x="2395903" y="2582452"/>
              <a:ext cx="2842077" cy="1401642"/>
              <a:chOff x="7048894" y="553163"/>
              <a:chExt cx="2842077" cy="1401642"/>
            </a:xfrm>
          </p:grpSpPr>
          <p:sp>
            <p:nvSpPr>
              <p:cNvPr id="35" name="Rounded Rectangle 34">
                <a:extLst>
                  <a:ext uri="{FF2B5EF4-FFF2-40B4-BE49-F238E27FC236}">
                    <a16:creationId xmlns:a16="http://schemas.microsoft.com/office/drawing/2014/main" id="{93DEE052-9115-EA4F-B317-4BEA136EF094}"/>
                  </a:ext>
                </a:extLst>
              </p:cNvPr>
              <p:cNvSpPr/>
              <p:nvPr/>
            </p:nvSpPr>
            <p:spPr>
              <a:xfrm>
                <a:off x="7048894" y="553163"/>
                <a:ext cx="302423" cy="308113"/>
              </a:xfrm>
              <a:prstGeom prst="roundRect">
                <a:avLst/>
              </a:prstGeom>
              <a:solidFill>
                <a:srgbClr val="6576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2CD54882-AE0F-E149-840C-D608434972A0}"/>
                  </a:ext>
                </a:extLst>
              </p:cNvPr>
              <p:cNvSpPr/>
              <p:nvPr/>
            </p:nvSpPr>
            <p:spPr>
              <a:xfrm>
                <a:off x="7048894" y="903783"/>
                <a:ext cx="302423" cy="308113"/>
              </a:xfrm>
              <a:prstGeom prst="roundRect">
                <a:avLst/>
              </a:prstGeom>
              <a:solidFill>
                <a:srgbClr val="70A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2E289D2C-E08A-8C41-BD4B-AA0EE7EEE093}"/>
                  </a:ext>
                </a:extLst>
              </p:cNvPr>
              <p:cNvSpPr/>
              <p:nvPr/>
            </p:nvSpPr>
            <p:spPr>
              <a:xfrm>
                <a:off x="7048894" y="1259849"/>
                <a:ext cx="302423" cy="308113"/>
              </a:xfrm>
              <a:prstGeom prst="roundRect">
                <a:avLst/>
              </a:prstGeom>
              <a:solidFill>
                <a:srgbClr val="8400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3143241B-B857-0A41-9B00-B03947B859AC}"/>
                  </a:ext>
                </a:extLst>
              </p:cNvPr>
              <p:cNvSpPr/>
              <p:nvPr/>
            </p:nvSpPr>
            <p:spPr>
              <a:xfrm>
                <a:off x="7048894" y="1615915"/>
                <a:ext cx="302423" cy="308113"/>
              </a:xfrm>
              <a:prstGeom prst="roundRect">
                <a:avLst/>
              </a:prstGeom>
              <a:solidFill>
                <a:srgbClr val="FDE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298A8B9-A806-C842-80CF-74538035B080}"/>
                  </a:ext>
                </a:extLst>
              </p:cNvPr>
              <p:cNvSpPr txBox="1"/>
              <p:nvPr/>
            </p:nvSpPr>
            <p:spPr>
              <a:xfrm>
                <a:off x="7349439" y="553330"/>
                <a:ext cx="228960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100-year floodplain</a:t>
                </a:r>
              </a:p>
            </p:txBody>
          </p:sp>
          <p:sp>
            <p:nvSpPr>
              <p:cNvPr id="40" name="TextBox 39">
                <a:extLst>
                  <a:ext uri="{FF2B5EF4-FFF2-40B4-BE49-F238E27FC236}">
                    <a16:creationId xmlns:a16="http://schemas.microsoft.com/office/drawing/2014/main" id="{CC23445C-7D5F-8744-9193-AA1590155824}"/>
                  </a:ext>
                </a:extLst>
              </p:cNvPr>
              <p:cNvSpPr txBox="1"/>
              <p:nvPr/>
            </p:nvSpPr>
            <p:spPr>
              <a:xfrm>
                <a:off x="7349439" y="903614"/>
                <a:ext cx="243196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Regulatory floodway</a:t>
                </a:r>
              </a:p>
            </p:txBody>
          </p:sp>
          <p:sp>
            <p:nvSpPr>
              <p:cNvPr id="41" name="TextBox 40">
                <a:extLst>
                  <a:ext uri="{FF2B5EF4-FFF2-40B4-BE49-F238E27FC236}">
                    <a16:creationId xmlns:a16="http://schemas.microsoft.com/office/drawing/2014/main" id="{9FF46999-1720-2D4E-B3FC-114D13C0196F}"/>
                  </a:ext>
                </a:extLst>
              </p:cNvPr>
              <p:cNvSpPr txBox="1"/>
              <p:nvPr/>
            </p:nvSpPr>
            <p:spPr>
              <a:xfrm>
                <a:off x="7349439" y="1253729"/>
                <a:ext cx="228960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500-year floodplain</a:t>
                </a:r>
              </a:p>
            </p:txBody>
          </p:sp>
          <p:sp>
            <p:nvSpPr>
              <p:cNvPr id="42" name="TextBox 41">
                <a:extLst>
                  <a:ext uri="{FF2B5EF4-FFF2-40B4-BE49-F238E27FC236}">
                    <a16:creationId xmlns:a16="http://schemas.microsoft.com/office/drawing/2014/main" id="{D85158EA-DCEF-F642-B816-C7A341A87408}"/>
                  </a:ext>
                </a:extLst>
              </p:cNvPr>
              <p:cNvSpPr txBox="1"/>
              <p:nvPr/>
            </p:nvSpPr>
            <p:spPr>
              <a:xfrm>
                <a:off x="7349439" y="1616251"/>
                <a:ext cx="254153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Minimal flood hazard</a:t>
                </a:r>
              </a:p>
            </p:txBody>
          </p:sp>
        </p:grpSp>
        <p:sp>
          <p:nvSpPr>
            <p:cNvPr id="32" name="TextBox 31">
              <a:extLst>
                <a:ext uri="{FF2B5EF4-FFF2-40B4-BE49-F238E27FC236}">
                  <a16:creationId xmlns:a16="http://schemas.microsoft.com/office/drawing/2014/main" id="{1263878E-7E6F-164E-B0A2-5896BEFC4B62}"/>
                </a:ext>
              </a:extLst>
            </p:cNvPr>
            <p:cNvSpPr txBox="1"/>
            <p:nvPr/>
          </p:nvSpPr>
          <p:spPr>
            <a:xfrm>
              <a:off x="2294012" y="1896024"/>
              <a:ext cx="2943968" cy="646331"/>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FEMA National Flood Hazard Layer</a:t>
              </a:r>
            </a:p>
          </p:txBody>
        </p:sp>
        <p:sp>
          <p:nvSpPr>
            <p:cNvPr id="33" name="TextBox 32">
              <a:extLst>
                <a:ext uri="{FF2B5EF4-FFF2-40B4-BE49-F238E27FC236}">
                  <a16:creationId xmlns:a16="http://schemas.microsoft.com/office/drawing/2014/main" id="{0D946B37-4899-9240-9443-28A94174B31C}"/>
                </a:ext>
              </a:extLst>
            </p:cNvPr>
            <p:cNvSpPr txBox="1"/>
            <p:nvPr/>
          </p:nvSpPr>
          <p:spPr>
            <a:xfrm>
              <a:off x="2696448" y="3995655"/>
              <a:ext cx="2404826"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Reported flood events</a:t>
              </a:r>
            </a:p>
          </p:txBody>
        </p:sp>
        <p:sp>
          <p:nvSpPr>
            <p:cNvPr id="34" name="Oval 33">
              <a:extLst>
                <a:ext uri="{FF2B5EF4-FFF2-40B4-BE49-F238E27FC236}">
                  <a16:creationId xmlns:a16="http://schemas.microsoft.com/office/drawing/2014/main" id="{B722CD02-0173-A64C-A396-77C5B4F2C49F}"/>
                </a:ext>
              </a:extLst>
            </p:cNvPr>
            <p:cNvSpPr/>
            <p:nvPr/>
          </p:nvSpPr>
          <p:spPr>
            <a:xfrm>
              <a:off x="2393058" y="3993414"/>
              <a:ext cx="308113" cy="3081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Map&#10;&#10;Description automatically generated">
            <a:extLst>
              <a:ext uri="{FF2B5EF4-FFF2-40B4-BE49-F238E27FC236}">
                <a16:creationId xmlns:a16="http://schemas.microsoft.com/office/drawing/2014/main" id="{2F536097-DD11-7C4C-B7FA-7096EB9F35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42" t="87641" r="58786" b="8066"/>
          <a:stretch/>
        </p:blipFill>
        <p:spPr>
          <a:xfrm>
            <a:off x="1351630" y="5903115"/>
            <a:ext cx="451800" cy="342900"/>
          </a:xfrm>
          <a:prstGeom prst="rect">
            <a:avLst/>
          </a:prstGeom>
        </p:spPr>
      </p:pic>
      <p:grpSp>
        <p:nvGrpSpPr>
          <p:cNvPr id="54" name="Group 53">
            <a:extLst>
              <a:ext uri="{FF2B5EF4-FFF2-40B4-BE49-F238E27FC236}">
                <a16:creationId xmlns:a16="http://schemas.microsoft.com/office/drawing/2014/main" id="{D5DF3749-BE14-4546-9725-2FAE26764B42}"/>
              </a:ext>
            </a:extLst>
          </p:cNvPr>
          <p:cNvGrpSpPr/>
          <p:nvPr/>
        </p:nvGrpSpPr>
        <p:grpSpPr>
          <a:xfrm>
            <a:off x="511788" y="6410913"/>
            <a:ext cx="2444064" cy="478247"/>
            <a:chOff x="8149900" y="3951513"/>
            <a:chExt cx="2630034" cy="524841"/>
          </a:xfrm>
        </p:grpSpPr>
        <p:pic>
          <p:nvPicPr>
            <p:cNvPr id="55" name="Picture 54" descr="A picture containing umbrella, shirt&#10;&#10;Description automatically generated">
              <a:extLst>
                <a:ext uri="{FF2B5EF4-FFF2-40B4-BE49-F238E27FC236}">
                  <a16:creationId xmlns:a16="http://schemas.microsoft.com/office/drawing/2014/main" id="{EC9D1700-4FAF-AB49-8F45-3F648D2CB5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0" t="82625" r="59392" b="15099"/>
            <a:stretch/>
          </p:blipFill>
          <p:spPr>
            <a:xfrm>
              <a:off x="8149900" y="4246723"/>
              <a:ext cx="2293670" cy="229631"/>
            </a:xfrm>
            <a:prstGeom prst="rect">
              <a:avLst/>
            </a:prstGeom>
          </p:spPr>
        </p:pic>
        <p:sp>
          <p:nvSpPr>
            <p:cNvPr id="56" name="TextBox 55">
              <a:extLst>
                <a:ext uri="{FF2B5EF4-FFF2-40B4-BE49-F238E27FC236}">
                  <a16:creationId xmlns:a16="http://schemas.microsoft.com/office/drawing/2014/main" id="{5F2C631B-1F2D-F444-B802-A96C4E1ECB1E}"/>
                </a:ext>
              </a:extLst>
            </p:cNvPr>
            <p:cNvSpPr txBox="1"/>
            <p:nvPr/>
          </p:nvSpPr>
          <p:spPr>
            <a:xfrm>
              <a:off x="8275149" y="3951514"/>
              <a:ext cx="347259"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57" name="TextBox 56">
              <a:extLst>
                <a:ext uri="{FF2B5EF4-FFF2-40B4-BE49-F238E27FC236}">
                  <a16:creationId xmlns:a16="http://schemas.microsoft.com/office/drawing/2014/main" id="{791338D1-FF5B-5F4D-813D-4248DCB6A953}"/>
                </a:ext>
              </a:extLst>
            </p:cNvPr>
            <p:cNvSpPr txBox="1"/>
            <p:nvPr/>
          </p:nvSpPr>
          <p:spPr>
            <a:xfrm>
              <a:off x="9096625" y="3960199"/>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58" name="TextBox 57">
              <a:extLst>
                <a:ext uri="{FF2B5EF4-FFF2-40B4-BE49-F238E27FC236}">
                  <a16:creationId xmlns:a16="http://schemas.microsoft.com/office/drawing/2014/main" id="{A76D9BB1-05B7-7745-B538-518CB451A1DB}"/>
                </a:ext>
              </a:extLst>
            </p:cNvPr>
            <p:cNvSpPr txBox="1"/>
            <p:nvPr/>
          </p:nvSpPr>
          <p:spPr>
            <a:xfrm>
              <a:off x="10064019" y="3960199"/>
              <a:ext cx="347259" cy="307777"/>
            </a:xfrm>
            <a:prstGeom prst="rect">
              <a:avLst/>
            </a:prstGeom>
            <a:noFill/>
          </p:spPr>
          <p:txBody>
            <a:bodyPr wrap="square" rtlCol="0">
              <a:spAutoFit/>
            </a:bodyPr>
            <a:lstStyle/>
            <a:p>
              <a:r>
                <a:rPr lang="en-US" sz="1400">
                  <a:latin typeface="Century Gothic" panose="020B0502020202020204" pitchFamily="34" charset="0"/>
                </a:rPr>
                <a:t>3</a:t>
              </a:r>
            </a:p>
          </p:txBody>
        </p:sp>
        <p:sp>
          <p:nvSpPr>
            <p:cNvPr id="59" name="TextBox 58">
              <a:extLst>
                <a:ext uri="{FF2B5EF4-FFF2-40B4-BE49-F238E27FC236}">
                  <a16:creationId xmlns:a16="http://schemas.microsoft.com/office/drawing/2014/main" id="{994E465A-5C1F-1246-9DDC-C4F026006A51}"/>
                </a:ext>
              </a:extLst>
            </p:cNvPr>
            <p:cNvSpPr txBox="1"/>
            <p:nvPr/>
          </p:nvSpPr>
          <p:spPr>
            <a:xfrm>
              <a:off x="10201617" y="3951513"/>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sp>
        <p:nvSpPr>
          <p:cNvPr id="62" name="Text Placeholder 5">
            <a:extLst>
              <a:ext uri="{FF2B5EF4-FFF2-40B4-BE49-F238E27FC236}">
                <a16:creationId xmlns:a16="http://schemas.microsoft.com/office/drawing/2014/main" id="{C0304897-222D-F947-A26A-42CEA848ADE8}"/>
              </a:ext>
            </a:extLst>
          </p:cNvPr>
          <p:cNvSpPr txBox="1">
            <a:spLocks/>
          </p:cNvSpPr>
          <p:nvPr/>
        </p:nvSpPr>
        <p:spPr>
          <a:xfrm>
            <a:off x="5153615" y="2570855"/>
            <a:ext cx="6515093" cy="126188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300">
              <a:solidFill>
                <a:schemeClr val="tx1">
                  <a:lumMod val="75000"/>
                  <a:lumOff val="25000"/>
                </a:schemeClr>
              </a:solidFill>
              <a:latin typeface="Century Gothic" panose="020F0302020204030204"/>
            </a:endParaRPr>
          </a:p>
          <a:p>
            <a:pPr>
              <a:lnSpc>
                <a:spcPct val="100000"/>
              </a:lnSpc>
              <a:spcBef>
                <a:spcPts val="0"/>
              </a:spcBef>
              <a:spcAft>
                <a:spcPts val="600"/>
              </a:spcAft>
              <a:buClr>
                <a:srgbClr val="24B1B5"/>
              </a:buClr>
              <a:buFont typeface="Webdings" panose="05030102010509060703" pitchFamily="18" charset="2"/>
              <a:buChar char="4"/>
            </a:pPr>
            <a:r>
              <a:rPr lang="en-US" sz="2400">
                <a:solidFill>
                  <a:schemeClr val="tx1">
                    <a:lumMod val="75000"/>
                    <a:lumOff val="25000"/>
                  </a:schemeClr>
                </a:solidFill>
                <a:latin typeface="Century Gothic" panose="020F0302020204030204"/>
              </a:rPr>
              <a:t>Only 2/7 of reported flood events occur in FEMA 100-year or 500-year floodplains</a:t>
            </a:r>
            <a:endParaRPr lang="en-US" sz="2400">
              <a:solidFill>
                <a:schemeClr val="tx1">
                  <a:lumMod val="75000"/>
                  <a:lumOff val="25000"/>
                </a:schemeClr>
              </a:solidFill>
              <a:ea typeface="+mn-lt"/>
              <a:cs typeface="+mn-lt"/>
            </a:endParaRPr>
          </a:p>
        </p:txBody>
      </p:sp>
    </p:spTree>
    <p:extLst>
      <p:ext uri="{BB962C8B-B14F-4D97-AF65-F5344CB8AC3E}">
        <p14:creationId xmlns:p14="http://schemas.microsoft.com/office/powerpoint/2010/main" val="1240671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8AB6B7D-768D-42C4-886F-3E3926C91322}"/>
              </a:ext>
            </a:extLst>
          </p:cNvPr>
          <p:cNvSpPr txBox="1">
            <a:spLocks/>
          </p:cNvSpPr>
          <p:nvPr/>
        </p:nvSpPr>
        <p:spPr>
          <a:xfrm>
            <a:off x="714756" y="-110342"/>
            <a:ext cx="10762488" cy="1207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a:solidFill>
                  <a:schemeClr val="bg1"/>
                </a:solidFill>
                <a:latin typeface="Century Gothic"/>
              </a:rPr>
              <a:t>Objectives</a:t>
            </a:r>
            <a:endParaRPr lang="en-US" sz="4000">
              <a:solidFill>
                <a:schemeClr val="bg1"/>
              </a:solidFill>
              <a:cs typeface="Calibri Light"/>
            </a:endParaRPr>
          </a:p>
        </p:txBody>
      </p:sp>
      <p:graphicFrame>
        <p:nvGraphicFramePr>
          <p:cNvPr id="5" name="Text Placeholder 2">
            <a:extLst>
              <a:ext uri="{FF2B5EF4-FFF2-40B4-BE49-F238E27FC236}">
                <a16:creationId xmlns:a16="http://schemas.microsoft.com/office/drawing/2014/main" id="{AEDED994-09C6-4BD1-B12C-5CB961C873DB}"/>
              </a:ext>
            </a:extLst>
          </p:cNvPr>
          <p:cNvGraphicFramePr/>
          <p:nvPr>
            <p:extLst>
              <p:ext uri="{D42A27DB-BD31-4B8C-83A1-F6EECF244321}">
                <p14:modId xmlns:p14="http://schemas.microsoft.com/office/powerpoint/2010/main" val="3507516340"/>
              </p:ext>
            </p:extLst>
          </p:nvPr>
        </p:nvGraphicFramePr>
        <p:xfrm>
          <a:off x="787789" y="1372448"/>
          <a:ext cx="10609434" cy="501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7237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6443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a:t>
            </a:r>
          </a:p>
          <a:p>
            <a:pPr>
              <a:buClr>
                <a:srgbClr val="24B1B5"/>
              </a:buClr>
            </a:pPr>
            <a:r>
              <a:rPr lang="en-US" sz="3600" dirty="0">
                <a:solidFill>
                  <a:srgbClr val="24B1B5"/>
                </a:solidFill>
                <a:latin typeface="Century Gothic" panose="020F0302020204030204"/>
              </a:rPr>
              <a:t>Flood Susceptibility Mapping</a:t>
            </a:r>
          </a:p>
        </p:txBody>
      </p:sp>
      <p:grpSp>
        <p:nvGrpSpPr>
          <p:cNvPr id="26" name="Group 25">
            <a:extLst>
              <a:ext uri="{FF2B5EF4-FFF2-40B4-BE49-F238E27FC236}">
                <a16:creationId xmlns:a16="http://schemas.microsoft.com/office/drawing/2014/main" id="{C3B94B75-70D9-B94F-94F7-A503F0C61665}"/>
              </a:ext>
            </a:extLst>
          </p:cNvPr>
          <p:cNvGrpSpPr/>
          <p:nvPr/>
        </p:nvGrpSpPr>
        <p:grpSpPr>
          <a:xfrm>
            <a:off x="5912063" y="5738681"/>
            <a:ext cx="3245189" cy="1037215"/>
            <a:chOff x="5408035" y="2137798"/>
            <a:chExt cx="2907703" cy="1037215"/>
          </a:xfrm>
        </p:grpSpPr>
        <p:sp>
          <p:nvSpPr>
            <p:cNvPr id="6" name="TextBox 5">
              <a:extLst>
                <a:ext uri="{FF2B5EF4-FFF2-40B4-BE49-F238E27FC236}">
                  <a16:creationId xmlns:a16="http://schemas.microsoft.com/office/drawing/2014/main" id="{F085DD2E-53E8-6347-AF2E-35FF6794C57F}"/>
                </a:ext>
              </a:extLst>
            </p:cNvPr>
            <p:cNvSpPr txBox="1"/>
            <p:nvPr/>
          </p:nvSpPr>
          <p:spPr>
            <a:xfrm>
              <a:off x="5710455" y="2497865"/>
              <a:ext cx="2605283"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Minimal flood susceptibility</a:t>
              </a:r>
            </a:p>
          </p:txBody>
        </p:sp>
        <p:sp>
          <p:nvSpPr>
            <p:cNvPr id="7" name="Rounded Rectangle 6">
              <a:extLst>
                <a:ext uri="{FF2B5EF4-FFF2-40B4-BE49-F238E27FC236}">
                  <a16:creationId xmlns:a16="http://schemas.microsoft.com/office/drawing/2014/main" id="{0E817C31-8CC8-494D-B5BF-2A2196F3AD27}"/>
                </a:ext>
              </a:extLst>
            </p:cNvPr>
            <p:cNvSpPr/>
            <p:nvPr/>
          </p:nvSpPr>
          <p:spPr>
            <a:xfrm>
              <a:off x="5410880" y="2137798"/>
              <a:ext cx="302423" cy="308113"/>
            </a:xfrm>
            <a:prstGeom prst="roundRect">
              <a:avLst/>
            </a:prstGeom>
            <a:solidFill>
              <a:srgbClr val="265C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86A4D336-A1FF-AD4C-B5E3-1643297F7E3A}"/>
                </a:ext>
              </a:extLst>
            </p:cNvPr>
            <p:cNvSpPr txBox="1"/>
            <p:nvPr/>
          </p:nvSpPr>
          <p:spPr>
            <a:xfrm>
              <a:off x="5710455" y="2138134"/>
              <a:ext cx="2235366"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Susceptible to flooding</a:t>
              </a:r>
            </a:p>
          </p:txBody>
        </p:sp>
        <p:sp>
          <p:nvSpPr>
            <p:cNvPr id="9" name="Rounded Rectangle 8">
              <a:extLst>
                <a:ext uri="{FF2B5EF4-FFF2-40B4-BE49-F238E27FC236}">
                  <a16:creationId xmlns:a16="http://schemas.microsoft.com/office/drawing/2014/main" id="{2E1E3B4E-29A4-654B-8FE0-4C763A32385E}"/>
                </a:ext>
              </a:extLst>
            </p:cNvPr>
            <p:cNvSpPr/>
            <p:nvPr/>
          </p:nvSpPr>
          <p:spPr>
            <a:xfrm>
              <a:off x="5410880" y="2486008"/>
              <a:ext cx="302423" cy="308113"/>
            </a:xfrm>
            <a:prstGeom prst="roundRect">
              <a:avLst/>
            </a:prstGeom>
            <a:solidFill>
              <a:srgbClr val="FDEC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883A13CC-C8ED-7348-90BE-2B0ECEDBE74A}"/>
                </a:ext>
              </a:extLst>
            </p:cNvPr>
            <p:cNvSpPr txBox="1"/>
            <p:nvPr/>
          </p:nvSpPr>
          <p:spPr>
            <a:xfrm>
              <a:off x="5710455" y="2836459"/>
              <a:ext cx="2404826"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Reported flood events</a:t>
              </a:r>
            </a:p>
          </p:txBody>
        </p:sp>
        <p:sp>
          <p:nvSpPr>
            <p:cNvPr id="11" name="Oval 10">
              <a:extLst>
                <a:ext uri="{FF2B5EF4-FFF2-40B4-BE49-F238E27FC236}">
                  <a16:creationId xmlns:a16="http://schemas.microsoft.com/office/drawing/2014/main" id="{28C47694-5410-EC42-98A1-C3BAF8663288}"/>
                </a:ext>
              </a:extLst>
            </p:cNvPr>
            <p:cNvSpPr/>
            <p:nvPr/>
          </p:nvSpPr>
          <p:spPr>
            <a:xfrm>
              <a:off x="5408035" y="2834218"/>
              <a:ext cx="308113" cy="3081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pic>
        <p:nvPicPr>
          <p:cNvPr id="12" name="Picture 11" descr="Map&#10;&#10;Description automatically generated">
            <a:extLst>
              <a:ext uri="{FF2B5EF4-FFF2-40B4-BE49-F238E27FC236}">
                <a16:creationId xmlns:a16="http://schemas.microsoft.com/office/drawing/2014/main" id="{621E6B88-4B2F-404D-BCB2-10C4E1FA2E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42" t="87641" r="58786" b="8066"/>
          <a:stretch/>
        </p:blipFill>
        <p:spPr>
          <a:xfrm>
            <a:off x="1351630" y="5903115"/>
            <a:ext cx="451800" cy="342900"/>
          </a:xfrm>
          <a:prstGeom prst="rect">
            <a:avLst/>
          </a:prstGeom>
        </p:spPr>
      </p:pic>
      <p:grpSp>
        <p:nvGrpSpPr>
          <p:cNvPr id="25" name="Group 24">
            <a:extLst>
              <a:ext uri="{FF2B5EF4-FFF2-40B4-BE49-F238E27FC236}">
                <a16:creationId xmlns:a16="http://schemas.microsoft.com/office/drawing/2014/main" id="{56D732A3-27F6-2348-B3E8-3D7E951BAC71}"/>
              </a:ext>
            </a:extLst>
          </p:cNvPr>
          <p:cNvGrpSpPr/>
          <p:nvPr/>
        </p:nvGrpSpPr>
        <p:grpSpPr>
          <a:xfrm>
            <a:off x="511788" y="6410913"/>
            <a:ext cx="2444064" cy="478247"/>
            <a:chOff x="8149900" y="3951513"/>
            <a:chExt cx="2630034" cy="524841"/>
          </a:xfrm>
        </p:grpSpPr>
        <p:pic>
          <p:nvPicPr>
            <p:cNvPr id="20" name="Picture 19" descr="A picture containing umbrella, shirt&#10;&#10;Description automatically generated">
              <a:extLst>
                <a:ext uri="{FF2B5EF4-FFF2-40B4-BE49-F238E27FC236}">
                  <a16:creationId xmlns:a16="http://schemas.microsoft.com/office/drawing/2014/main" id="{11F96CF5-D2BB-2B4D-87C7-185C6BBF55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40" t="82625" r="59392" b="15099"/>
            <a:stretch/>
          </p:blipFill>
          <p:spPr>
            <a:xfrm>
              <a:off x="8149900" y="4246723"/>
              <a:ext cx="2293670" cy="229631"/>
            </a:xfrm>
            <a:prstGeom prst="rect">
              <a:avLst/>
            </a:prstGeom>
          </p:spPr>
        </p:pic>
        <p:sp>
          <p:nvSpPr>
            <p:cNvPr id="21" name="TextBox 20">
              <a:extLst>
                <a:ext uri="{FF2B5EF4-FFF2-40B4-BE49-F238E27FC236}">
                  <a16:creationId xmlns:a16="http://schemas.microsoft.com/office/drawing/2014/main" id="{E5F8B293-2F23-3444-8777-295D0DA71873}"/>
                </a:ext>
              </a:extLst>
            </p:cNvPr>
            <p:cNvSpPr txBox="1"/>
            <p:nvPr/>
          </p:nvSpPr>
          <p:spPr>
            <a:xfrm>
              <a:off x="8275149" y="3951514"/>
              <a:ext cx="347259"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22" name="TextBox 21">
              <a:extLst>
                <a:ext uri="{FF2B5EF4-FFF2-40B4-BE49-F238E27FC236}">
                  <a16:creationId xmlns:a16="http://schemas.microsoft.com/office/drawing/2014/main" id="{072B5153-3C9D-AA4F-870B-977637303164}"/>
                </a:ext>
              </a:extLst>
            </p:cNvPr>
            <p:cNvSpPr txBox="1"/>
            <p:nvPr/>
          </p:nvSpPr>
          <p:spPr>
            <a:xfrm>
              <a:off x="9096625" y="3960199"/>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23" name="TextBox 22">
              <a:extLst>
                <a:ext uri="{FF2B5EF4-FFF2-40B4-BE49-F238E27FC236}">
                  <a16:creationId xmlns:a16="http://schemas.microsoft.com/office/drawing/2014/main" id="{E772FECB-52AB-A141-849F-482D911AD93D}"/>
                </a:ext>
              </a:extLst>
            </p:cNvPr>
            <p:cNvSpPr txBox="1"/>
            <p:nvPr/>
          </p:nvSpPr>
          <p:spPr>
            <a:xfrm>
              <a:off x="10064019" y="3960199"/>
              <a:ext cx="347259" cy="307777"/>
            </a:xfrm>
            <a:prstGeom prst="rect">
              <a:avLst/>
            </a:prstGeom>
            <a:noFill/>
          </p:spPr>
          <p:txBody>
            <a:bodyPr wrap="square" rtlCol="0">
              <a:spAutoFit/>
            </a:bodyPr>
            <a:lstStyle/>
            <a:p>
              <a:r>
                <a:rPr lang="en-US" sz="1400">
                  <a:latin typeface="Century Gothic" panose="020B0502020202020204" pitchFamily="34" charset="0"/>
                </a:rPr>
                <a:t>3</a:t>
              </a:r>
            </a:p>
          </p:txBody>
        </p:sp>
        <p:sp>
          <p:nvSpPr>
            <p:cNvPr id="24" name="TextBox 23">
              <a:extLst>
                <a:ext uri="{FF2B5EF4-FFF2-40B4-BE49-F238E27FC236}">
                  <a16:creationId xmlns:a16="http://schemas.microsoft.com/office/drawing/2014/main" id="{BAB876C7-3F07-1849-8E2A-677BB8D72499}"/>
                </a:ext>
              </a:extLst>
            </p:cNvPr>
            <p:cNvSpPr txBox="1"/>
            <p:nvPr/>
          </p:nvSpPr>
          <p:spPr>
            <a:xfrm>
              <a:off x="10201617" y="3951513"/>
              <a:ext cx="578317"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pic>
        <p:nvPicPr>
          <p:cNvPr id="52" name="Picture 51" descr="A picture containing umbrella, shirt&#10;&#10;Description automatically generated">
            <a:extLst>
              <a:ext uri="{FF2B5EF4-FFF2-40B4-BE49-F238E27FC236}">
                <a16:creationId xmlns:a16="http://schemas.microsoft.com/office/drawing/2014/main" id="{502DA03E-DD66-5C41-84E2-86FDFAFB41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831" t="11402" r="40519" b="30979"/>
          <a:stretch/>
        </p:blipFill>
        <p:spPr>
          <a:xfrm>
            <a:off x="560667" y="1343105"/>
            <a:ext cx="4931844" cy="5401937"/>
          </a:xfrm>
          <a:prstGeom prst="rect">
            <a:avLst/>
          </a:prstGeom>
        </p:spPr>
      </p:pic>
      <p:sp>
        <p:nvSpPr>
          <p:cNvPr id="53" name="TextBox 52">
            <a:extLst>
              <a:ext uri="{FF2B5EF4-FFF2-40B4-BE49-F238E27FC236}">
                <a16:creationId xmlns:a16="http://schemas.microsoft.com/office/drawing/2014/main" id="{C2ED4084-901A-9D42-A153-03255F0F60DB}"/>
              </a:ext>
            </a:extLst>
          </p:cNvPr>
          <p:cNvSpPr txBox="1"/>
          <p:nvPr/>
        </p:nvSpPr>
        <p:spPr>
          <a:xfrm>
            <a:off x="5843483" y="5317395"/>
            <a:ext cx="2977366" cy="369332"/>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Flood Susceptibility Map</a:t>
            </a:r>
          </a:p>
        </p:txBody>
      </p:sp>
      <p:sp>
        <p:nvSpPr>
          <p:cNvPr id="54" name="Text Placeholder 5">
            <a:extLst>
              <a:ext uri="{FF2B5EF4-FFF2-40B4-BE49-F238E27FC236}">
                <a16:creationId xmlns:a16="http://schemas.microsoft.com/office/drawing/2014/main" id="{42FD2E58-2B0B-DE48-876A-3C923A67A600}"/>
              </a:ext>
            </a:extLst>
          </p:cNvPr>
          <p:cNvSpPr txBox="1">
            <a:spLocks/>
          </p:cNvSpPr>
          <p:nvPr/>
        </p:nvSpPr>
        <p:spPr>
          <a:xfrm>
            <a:off x="5492511" y="2788598"/>
            <a:ext cx="6138822" cy="158504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4B1B5"/>
              </a:buClr>
              <a:buNone/>
            </a:pPr>
            <a:endParaRPr lang="en-US" sz="23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4B1B5"/>
              </a:buClr>
              <a:buFont typeface="Webdings" panose="05030102010509060703" pitchFamily="18" charset="2"/>
              <a:buChar char="4"/>
            </a:pPr>
            <a:r>
              <a:rPr lang="en-US" sz="2300" dirty="0">
                <a:solidFill>
                  <a:schemeClr val="tx1">
                    <a:lumMod val="75000"/>
                    <a:lumOff val="25000"/>
                  </a:schemeClr>
                </a:solidFill>
                <a:latin typeface="Century Gothic" panose="020F0302020204030204"/>
              </a:rPr>
              <a:t>5/7 of recorded flood events occur in or are directly adjacent to areas classified as susceptible to flooding</a:t>
            </a:r>
          </a:p>
        </p:txBody>
      </p:sp>
    </p:spTree>
    <p:extLst>
      <p:ext uri="{BB962C8B-B14F-4D97-AF65-F5344CB8AC3E}">
        <p14:creationId xmlns:p14="http://schemas.microsoft.com/office/powerpoint/2010/main" val="377385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936E-3982-D447-A5A5-A40FBAD1EF3B}"/>
              </a:ext>
            </a:extLst>
          </p:cNvPr>
          <p:cNvSpPr txBox="1">
            <a:spLocks/>
          </p:cNvSpPr>
          <p:nvPr/>
        </p:nvSpPr>
        <p:spPr>
          <a:xfrm>
            <a:off x="495300" y="6443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a:t>
            </a:r>
          </a:p>
          <a:p>
            <a:pPr>
              <a:buClr>
                <a:srgbClr val="24B1B5"/>
              </a:buClr>
            </a:pPr>
            <a:r>
              <a:rPr lang="en-US" sz="3600" dirty="0">
                <a:solidFill>
                  <a:srgbClr val="24B1B5"/>
                </a:solidFill>
                <a:latin typeface="Century Gothic" panose="020F0302020204030204"/>
              </a:rPr>
              <a:t>Flood Susceptibility Mapping</a:t>
            </a:r>
          </a:p>
        </p:txBody>
      </p:sp>
      <p:pic>
        <p:nvPicPr>
          <p:cNvPr id="6" name="Picture 5" descr="A picture containing umbrella&#10;&#10;Description automatically generated">
            <a:extLst>
              <a:ext uri="{FF2B5EF4-FFF2-40B4-BE49-F238E27FC236}">
                <a16:creationId xmlns:a16="http://schemas.microsoft.com/office/drawing/2014/main" id="{0FC229A9-EC52-9640-B40C-67601FCB1D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71" t="13874" r="48546" b="21848"/>
          <a:stretch/>
        </p:blipFill>
        <p:spPr>
          <a:xfrm>
            <a:off x="1232559" y="2147988"/>
            <a:ext cx="4283882" cy="4794273"/>
          </a:xfrm>
          <a:prstGeom prst="rect">
            <a:avLst/>
          </a:prstGeom>
        </p:spPr>
      </p:pic>
      <p:grpSp>
        <p:nvGrpSpPr>
          <p:cNvPr id="10" name="Group 9">
            <a:extLst>
              <a:ext uri="{FF2B5EF4-FFF2-40B4-BE49-F238E27FC236}">
                <a16:creationId xmlns:a16="http://schemas.microsoft.com/office/drawing/2014/main" id="{3FC9D0C1-605C-AC47-9193-43686DFC7F0D}"/>
              </a:ext>
            </a:extLst>
          </p:cNvPr>
          <p:cNvGrpSpPr/>
          <p:nvPr/>
        </p:nvGrpSpPr>
        <p:grpSpPr>
          <a:xfrm>
            <a:off x="6416628" y="1778656"/>
            <a:ext cx="2424235" cy="2163251"/>
            <a:chOff x="4534484" y="3991697"/>
            <a:chExt cx="2424235" cy="2163251"/>
          </a:xfrm>
        </p:grpSpPr>
        <p:grpSp>
          <p:nvGrpSpPr>
            <p:cNvPr id="11" name="Group 10">
              <a:extLst>
                <a:ext uri="{FF2B5EF4-FFF2-40B4-BE49-F238E27FC236}">
                  <a16:creationId xmlns:a16="http://schemas.microsoft.com/office/drawing/2014/main" id="{732570E7-57FC-7244-B3C6-749286203661}"/>
                </a:ext>
              </a:extLst>
            </p:cNvPr>
            <p:cNvGrpSpPr/>
            <p:nvPr/>
          </p:nvGrpSpPr>
          <p:grpSpPr>
            <a:xfrm>
              <a:off x="4609129" y="4404032"/>
              <a:ext cx="1623721" cy="1750916"/>
              <a:chOff x="7047019" y="553163"/>
              <a:chExt cx="1623721" cy="1750916"/>
            </a:xfrm>
          </p:grpSpPr>
          <p:sp>
            <p:nvSpPr>
              <p:cNvPr id="13" name="Rounded Rectangle 12">
                <a:extLst>
                  <a:ext uri="{FF2B5EF4-FFF2-40B4-BE49-F238E27FC236}">
                    <a16:creationId xmlns:a16="http://schemas.microsoft.com/office/drawing/2014/main" id="{717D515C-6E44-E94B-B869-7D9017EFF430}"/>
                  </a:ext>
                </a:extLst>
              </p:cNvPr>
              <p:cNvSpPr/>
              <p:nvPr/>
            </p:nvSpPr>
            <p:spPr>
              <a:xfrm>
                <a:off x="7047019" y="553163"/>
                <a:ext cx="302423" cy="308113"/>
              </a:xfrm>
              <a:prstGeom prst="roundRect">
                <a:avLst/>
              </a:prstGeom>
              <a:solidFill>
                <a:srgbClr val="EFE1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C200F73-FF5B-8443-AD06-E4747C5785C8}"/>
                  </a:ext>
                </a:extLst>
              </p:cNvPr>
              <p:cNvSpPr/>
              <p:nvPr/>
            </p:nvSpPr>
            <p:spPr>
              <a:xfrm>
                <a:off x="7047019" y="903783"/>
                <a:ext cx="302423" cy="308113"/>
              </a:xfrm>
              <a:prstGeom prst="roundRect">
                <a:avLst/>
              </a:prstGeom>
              <a:solidFill>
                <a:srgbClr val="88CD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9CC4E20-6149-6F4C-A7B9-AF338CDE1481}"/>
                  </a:ext>
                </a:extLst>
              </p:cNvPr>
              <p:cNvSpPr/>
              <p:nvPr/>
            </p:nvSpPr>
            <p:spPr>
              <a:xfrm>
                <a:off x="7047019" y="1259849"/>
                <a:ext cx="302423" cy="308113"/>
              </a:xfrm>
              <a:prstGeom prst="roundRect">
                <a:avLst/>
              </a:prstGeom>
              <a:solidFill>
                <a:srgbClr val="FEFF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F1CA031E-F348-7844-940E-6931E25BF06B}"/>
                  </a:ext>
                </a:extLst>
              </p:cNvPr>
              <p:cNvSpPr/>
              <p:nvPr/>
            </p:nvSpPr>
            <p:spPr>
              <a:xfrm>
                <a:off x="7047019" y="1615915"/>
                <a:ext cx="302423" cy="308113"/>
              </a:xfrm>
              <a:prstGeom prst="roundRect">
                <a:avLst/>
              </a:prstGeom>
              <a:solidFill>
                <a:srgbClr val="F8AA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0296BFE-3BF9-5045-86F7-DA62A53929DD}"/>
                  </a:ext>
                </a:extLst>
              </p:cNvPr>
              <p:cNvSpPr/>
              <p:nvPr/>
            </p:nvSpPr>
            <p:spPr>
              <a:xfrm>
                <a:off x="7047019" y="1971981"/>
                <a:ext cx="302423" cy="308113"/>
              </a:xfrm>
              <a:prstGeom prst="roundRect">
                <a:avLst/>
              </a:prstGeom>
              <a:solidFill>
                <a:srgbClr val="E60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FDA00F3-DF56-9744-8383-D1C6A6176AE1}"/>
                  </a:ext>
                </a:extLst>
              </p:cNvPr>
              <p:cNvSpPr txBox="1"/>
              <p:nvPr/>
            </p:nvSpPr>
            <p:spPr>
              <a:xfrm>
                <a:off x="7349441" y="553330"/>
                <a:ext cx="114401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Very low</a:t>
                </a:r>
              </a:p>
            </p:txBody>
          </p:sp>
          <p:sp>
            <p:nvSpPr>
              <p:cNvPr id="19" name="TextBox 18">
                <a:extLst>
                  <a:ext uri="{FF2B5EF4-FFF2-40B4-BE49-F238E27FC236}">
                    <a16:creationId xmlns:a16="http://schemas.microsoft.com/office/drawing/2014/main" id="{38786E7F-C780-024F-9193-5C80AB95A1C4}"/>
                  </a:ext>
                </a:extLst>
              </p:cNvPr>
              <p:cNvSpPr txBox="1"/>
              <p:nvPr/>
            </p:nvSpPr>
            <p:spPr>
              <a:xfrm>
                <a:off x="7349441" y="903614"/>
                <a:ext cx="121063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0" name="TextBox 19">
                <a:extLst>
                  <a:ext uri="{FF2B5EF4-FFF2-40B4-BE49-F238E27FC236}">
                    <a16:creationId xmlns:a16="http://schemas.microsoft.com/office/drawing/2014/main" id="{9BB487BE-EC83-DE41-8171-E25B966A9A4D}"/>
                  </a:ext>
                </a:extLst>
              </p:cNvPr>
              <p:cNvSpPr txBox="1"/>
              <p:nvPr/>
            </p:nvSpPr>
            <p:spPr>
              <a:xfrm>
                <a:off x="7349440" y="1253729"/>
                <a:ext cx="1321300"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Moderate</a:t>
                </a:r>
              </a:p>
            </p:txBody>
          </p:sp>
          <p:sp>
            <p:nvSpPr>
              <p:cNvPr id="21" name="TextBox 20">
                <a:extLst>
                  <a:ext uri="{FF2B5EF4-FFF2-40B4-BE49-F238E27FC236}">
                    <a16:creationId xmlns:a16="http://schemas.microsoft.com/office/drawing/2014/main" id="{636111C4-616B-8547-A6B6-3408D07BF501}"/>
                  </a:ext>
                </a:extLst>
              </p:cNvPr>
              <p:cNvSpPr txBox="1"/>
              <p:nvPr/>
            </p:nvSpPr>
            <p:spPr>
              <a:xfrm>
                <a:off x="7349439" y="1616251"/>
                <a:ext cx="114402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2" name="TextBox 21">
                <a:extLst>
                  <a:ext uri="{FF2B5EF4-FFF2-40B4-BE49-F238E27FC236}">
                    <a16:creationId xmlns:a16="http://schemas.microsoft.com/office/drawing/2014/main" id="{17B91ABB-12B3-FD4C-84A0-DFF8DFE1C4A3}"/>
                  </a:ext>
                </a:extLst>
              </p:cNvPr>
              <p:cNvSpPr txBox="1"/>
              <p:nvPr/>
            </p:nvSpPr>
            <p:spPr>
              <a:xfrm>
                <a:off x="7349437" y="1965525"/>
                <a:ext cx="132130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Very high</a:t>
                </a:r>
              </a:p>
            </p:txBody>
          </p:sp>
        </p:grpSp>
        <p:sp>
          <p:nvSpPr>
            <p:cNvPr id="12" name="TextBox 11">
              <a:extLst>
                <a:ext uri="{FF2B5EF4-FFF2-40B4-BE49-F238E27FC236}">
                  <a16:creationId xmlns:a16="http://schemas.microsoft.com/office/drawing/2014/main" id="{697DBC66-9AAD-6643-BF06-5CD7CC001036}"/>
                </a:ext>
              </a:extLst>
            </p:cNvPr>
            <p:cNvSpPr txBox="1"/>
            <p:nvPr/>
          </p:nvSpPr>
          <p:spPr>
            <a:xfrm>
              <a:off x="4534484" y="3991697"/>
              <a:ext cx="2424235" cy="369332"/>
            </a:xfrm>
            <a:prstGeom prst="rect">
              <a:avLst/>
            </a:prstGeom>
            <a:noFill/>
          </p:spPr>
          <p:txBody>
            <a:bodyPr wrap="square" rtlCol="0">
              <a:spAutoFit/>
            </a:bodyPr>
            <a:lstStyle/>
            <a:p>
              <a:r>
                <a:rPr lang="en-US" b="1">
                  <a:solidFill>
                    <a:schemeClr val="tx1">
                      <a:lumMod val="75000"/>
                      <a:lumOff val="25000"/>
                    </a:schemeClr>
                  </a:solidFill>
                  <a:latin typeface="Century Gothic" panose="020B0502020202020204" pitchFamily="34" charset="0"/>
                </a:rPr>
                <a:t>Flood Susceptibility</a:t>
              </a:r>
            </a:p>
          </p:txBody>
        </p:sp>
      </p:grpSp>
      <p:grpSp>
        <p:nvGrpSpPr>
          <p:cNvPr id="39" name="Group 38">
            <a:extLst>
              <a:ext uri="{FF2B5EF4-FFF2-40B4-BE49-F238E27FC236}">
                <a16:creationId xmlns:a16="http://schemas.microsoft.com/office/drawing/2014/main" id="{60E4AB31-8A75-B74E-9C80-4988A6B69FEB}"/>
              </a:ext>
            </a:extLst>
          </p:cNvPr>
          <p:cNvGrpSpPr/>
          <p:nvPr/>
        </p:nvGrpSpPr>
        <p:grpSpPr>
          <a:xfrm>
            <a:off x="637843" y="1778656"/>
            <a:ext cx="1730794" cy="1877802"/>
            <a:chOff x="4689396" y="2505487"/>
            <a:chExt cx="1488787" cy="1877802"/>
          </a:xfrm>
        </p:grpSpPr>
        <p:pic>
          <p:nvPicPr>
            <p:cNvPr id="23" name="Picture 22">
              <a:extLst>
                <a:ext uri="{FF2B5EF4-FFF2-40B4-BE49-F238E27FC236}">
                  <a16:creationId xmlns:a16="http://schemas.microsoft.com/office/drawing/2014/main" id="{90B69043-E1F7-F140-A67A-A5D97906DDD0}"/>
                </a:ext>
              </a:extLst>
            </p:cNvPr>
            <p:cNvPicPr>
              <a:picLocks noChangeAspect="1"/>
            </p:cNvPicPr>
            <p:nvPr/>
          </p:nvPicPr>
          <p:blipFill rotWithShape="1">
            <a:blip r:embed="rId4">
              <a:extLst>
                <a:ext uri="{28A0092B-C50C-407E-A947-70E740481C1C}">
                  <a14:useLocalDpi xmlns:a14="http://schemas.microsoft.com/office/drawing/2010/main" val="0"/>
                </a:ext>
              </a:extLst>
            </a:blip>
            <a:srcRect r="2997" b="34509"/>
            <a:stretch/>
          </p:blipFill>
          <p:spPr>
            <a:xfrm rot="16200000">
              <a:off x="4021966" y="3277094"/>
              <a:ext cx="1615793" cy="280934"/>
            </a:xfrm>
            <a:prstGeom prst="rect">
              <a:avLst/>
            </a:prstGeom>
            <a:ln>
              <a:solidFill>
                <a:schemeClr val="tx1"/>
              </a:solidFill>
            </a:ln>
          </p:spPr>
        </p:pic>
        <p:grpSp>
          <p:nvGrpSpPr>
            <p:cNvPr id="24" name="Group 23">
              <a:extLst>
                <a:ext uri="{FF2B5EF4-FFF2-40B4-BE49-F238E27FC236}">
                  <a16:creationId xmlns:a16="http://schemas.microsoft.com/office/drawing/2014/main" id="{FCFCE23D-AD86-6B47-97D7-7920C1766368}"/>
                </a:ext>
              </a:extLst>
            </p:cNvPr>
            <p:cNvGrpSpPr/>
            <p:nvPr/>
          </p:nvGrpSpPr>
          <p:grpSpPr>
            <a:xfrm>
              <a:off x="4970330" y="2505487"/>
              <a:ext cx="1207853" cy="1877802"/>
              <a:chOff x="4383207" y="4478437"/>
              <a:chExt cx="1207853" cy="1877802"/>
            </a:xfrm>
          </p:grpSpPr>
          <p:sp>
            <p:nvSpPr>
              <p:cNvPr id="25" name="TextBox 24">
                <a:extLst>
                  <a:ext uri="{FF2B5EF4-FFF2-40B4-BE49-F238E27FC236}">
                    <a16:creationId xmlns:a16="http://schemas.microsoft.com/office/drawing/2014/main" id="{599B60C1-636A-384C-9E22-CBBC247DF35E}"/>
                  </a:ext>
                </a:extLst>
              </p:cNvPr>
              <p:cNvSpPr txBox="1"/>
              <p:nvPr/>
            </p:nvSpPr>
            <p:spPr>
              <a:xfrm>
                <a:off x="4775377" y="6017685"/>
                <a:ext cx="4235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26" name="TextBox 25">
                <a:extLst>
                  <a:ext uri="{FF2B5EF4-FFF2-40B4-BE49-F238E27FC236}">
                    <a16:creationId xmlns:a16="http://schemas.microsoft.com/office/drawing/2014/main" id="{95DCE450-6ACB-CE44-9751-4E07DA425F3D}"/>
                  </a:ext>
                </a:extLst>
              </p:cNvPr>
              <p:cNvSpPr txBox="1"/>
              <p:nvPr/>
            </p:nvSpPr>
            <p:spPr>
              <a:xfrm>
                <a:off x="4773799" y="4478437"/>
                <a:ext cx="298480"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1</a:t>
                </a:r>
              </a:p>
            </p:txBody>
          </p:sp>
          <p:sp>
            <p:nvSpPr>
              <p:cNvPr id="27" name="TextBox 26">
                <a:extLst>
                  <a:ext uri="{FF2B5EF4-FFF2-40B4-BE49-F238E27FC236}">
                    <a16:creationId xmlns:a16="http://schemas.microsoft.com/office/drawing/2014/main" id="{37E956FB-DC52-154C-A062-2A14AAEC08D2}"/>
                  </a:ext>
                </a:extLst>
              </p:cNvPr>
              <p:cNvSpPr txBox="1"/>
              <p:nvPr/>
            </p:nvSpPr>
            <p:spPr>
              <a:xfrm>
                <a:off x="4383207" y="5128902"/>
                <a:ext cx="1207853" cy="830997"/>
              </a:xfrm>
              <a:prstGeom prst="rect">
                <a:avLst/>
              </a:prstGeom>
              <a:noFill/>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Probability of flooding</a:t>
                </a:r>
              </a:p>
            </p:txBody>
          </p:sp>
          <p:cxnSp>
            <p:nvCxnSpPr>
              <p:cNvPr id="28" name="Straight Arrow Connector 27">
                <a:extLst>
                  <a:ext uri="{FF2B5EF4-FFF2-40B4-BE49-F238E27FC236}">
                    <a16:creationId xmlns:a16="http://schemas.microsoft.com/office/drawing/2014/main" id="{D8CB7456-1D61-EA4D-9DA3-09BCC4B192DC}"/>
                  </a:ext>
                </a:extLst>
              </p:cNvPr>
              <p:cNvCxnSpPr>
                <a:cxnSpLocks/>
              </p:cNvCxnSpPr>
              <p:nvPr/>
            </p:nvCxnSpPr>
            <p:spPr>
              <a:xfrm flipH="1" flipV="1">
                <a:off x="4899813" y="4786214"/>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A62B79D5-E82D-8549-AC7F-14392BB9F897}"/>
                  </a:ext>
                </a:extLst>
              </p:cNvPr>
              <p:cNvCxnSpPr>
                <a:cxnSpLocks/>
              </p:cNvCxnSpPr>
              <p:nvPr/>
            </p:nvCxnSpPr>
            <p:spPr>
              <a:xfrm>
                <a:off x="4902931" y="5652122"/>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pic>
        <p:nvPicPr>
          <p:cNvPr id="32" name="Picture 31" descr="Map&#10;&#10;Description automatically generated">
            <a:extLst>
              <a:ext uri="{FF2B5EF4-FFF2-40B4-BE49-F238E27FC236}">
                <a16:creationId xmlns:a16="http://schemas.microsoft.com/office/drawing/2014/main" id="{60C348A8-6EBB-E942-9E97-F52BD60D1F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641" r="58786" b="8066"/>
          <a:stretch/>
        </p:blipFill>
        <p:spPr>
          <a:xfrm>
            <a:off x="1043681" y="6059962"/>
            <a:ext cx="451800" cy="342900"/>
          </a:xfrm>
          <a:prstGeom prst="rect">
            <a:avLst/>
          </a:prstGeom>
        </p:spPr>
      </p:pic>
      <p:pic>
        <p:nvPicPr>
          <p:cNvPr id="31" name="Picture 30" descr="A close up of an umbrella&#10;&#10;Description automatically generated">
            <a:extLst>
              <a:ext uri="{FF2B5EF4-FFF2-40B4-BE49-F238E27FC236}">
                <a16:creationId xmlns:a16="http://schemas.microsoft.com/office/drawing/2014/main" id="{5BFCBA74-D968-7E45-869C-C81071CDFB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8" t="14571" r="48649" b="23065"/>
          <a:stretch/>
        </p:blipFill>
        <p:spPr>
          <a:xfrm>
            <a:off x="7495119" y="2265235"/>
            <a:ext cx="4291313" cy="4591175"/>
          </a:xfrm>
          <a:prstGeom prst="rect">
            <a:avLst/>
          </a:prstGeom>
        </p:spPr>
      </p:pic>
      <p:grpSp>
        <p:nvGrpSpPr>
          <p:cNvPr id="33" name="Group 32">
            <a:extLst>
              <a:ext uri="{FF2B5EF4-FFF2-40B4-BE49-F238E27FC236}">
                <a16:creationId xmlns:a16="http://schemas.microsoft.com/office/drawing/2014/main" id="{F75C5C7A-0262-EE46-BF9F-7CA59351FA16}"/>
              </a:ext>
            </a:extLst>
          </p:cNvPr>
          <p:cNvGrpSpPr/>
          <p:nvPr/>
        </p:nvGrpSpPr>
        <p:grpSpPr>
          <a:xfrm>
            <a:off x="309365" y="6391142"/>
            <a:ext cx="2059272" cy="419276"/>
            <a:chOff x="8149900" y="3945352"/>
            <a:chExt cx="2675731" cy="531002"/>
          </a:xfrm>
        </p:grpSpPr>
        <p:pic>
          <p:nvPicPr>
            <p:cNvPr id="34" name="Picture 33" descr="A picture containing umbrella, shirt&#10;&#10;Description automatically generated">
              <a:extLst>
                <a:ext uri="{FF2B5EF4-FFF2-40B4-BE49-F238E27FC236}">
                  <a16:creationId xmlns:a16="http://schemas.microsoft.com/office/drawing/2014/main" id="{7C6F5D8D-EC5F-3D48-AF9B-464DB10021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40" t="82625" r="59392" b="15099"/>
            <a:stretch/>
          </p:blipFill>
          <p:spPr>
            <a:xfrm>
              <a:off x="8149900" y="4246723"/>
              <a:ext cx="2293670" cy="229631"/>
            </a:xfrm>
            <a:prstGeom prst="rect">
              <a:avLst/>
            </a:prstGeom>
          </p:spPr>
        </p:pic>
        <p:sp>
          <p:nvSpPr>
            <p:cNvPr id="35" name="TextBox 34">
              <a:extLst>
                <a:ext uri="{FF2B5EF4-FFF2-40B4-BE49-F238E27FC236}">
                  <a16:creationId xmlns:a16="http://schemas.microsoft.com/office/drawing/2014/main" id="{36588821-3973-6940-83E4-BF8E13F6F89C}"/>
                </a:ext>
              </a:extLst>
            </p:cNvPr>
            <p:cNvSpPr txBox="1"/>
            <p:nvPr/>
          </p:nvSpPr>
          <p:spPr>
            <a:xfrm>
              <a:off x="8229452" y="3951513"/>
              <a:ext cx="347259"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36" name="TextBox 35">
              <a:extLst>
                <a:ext uri="{FF2B5EF4-FFF2-40B4-BE49-F238E27FC236}">
                  <a16:creationId xmlns:a16="http://schemas.microsoft.com/office/drawing/2014/main" id="{25BF91BD-D06B-AF46-84F2-2396CC415FD5}"/>
                </a:ext>
              </a:extLst>
            </p:cNvPr>
            <p:cNvSpPr txBox="1"/>
            <p:nvPr/>
          </p:nvSpPr>
          <p:spPr>
            <a:xfrm>
              <a:off x="9066160" y="3945352"/>
              <a:ext cx="578317" cy="337762"/>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37" name="TextBox 36">
              <a:extLst>
                <a:ext uri="{FF2B5EF4-FFF2-40B4-BE49-F238E27FC236}">
                  <a16:creationId xmlns:a16="http://schemas.microsoft.com/office/drawing/2014/main" id="{EEF087F7-C57F-8E41-BAC4-2ADDBEF6BB4A}"/>
                </a:ext>
              </a:extLst>
            </p:cNvPr>
            <p:cNvSpPr txBox="1"/>
            <p:nvPr/>
          </p:nvSpPr>
          <p:spPr>
            <a:xfrm>
              <a:off x="10018322" y="3945352"/>
              <a:ext cx="347259" cy="307777"/>
            </a:xfrm>
            <a:prstGeom prst="rect">
              <a:avLst/>
            </a:prstGeom>
            <a:noFill/>
          </p:spPr>
          <p:txBody>
            <a:bodyPr wrap="square" rtlCol="0">
              <a:spAutoFit/>
            </a:bodyPr>
            <a:lstStyle/>
            <a:p>
              <a:r>
                <a:rPr lang="en-US" sz="1400">
                  <a:latin typeface="Century Gothic" panose="020B0502020202020204" pitchFamily="34" charset="0"/>
                </a:rPr>
                <a:t>3</a:t>
              </a:r>
            </a:p>
          </p:txBody>
        </p:sp>
        <p:sp>
          <p:nvSpPr>
            <p:cNvPr id="38" name="TextBox 37">
              <a:extLst>
                <a:ext uri="{FF2B5EF4-FFF2-40B4-BE49-F238E27FC236}">
                  <a16:creationId xmlns:a16="http://schemas.microsoft.com/office/drawing/2014/main" id="{281B63CA-F905-4442-97AE-D2595648A616}"/>
                </a:ext>
              </a:extLst>
            </p:cNvPr>
            <p:cNvSpPr txBox="1"/>
            <p:nvPr/>
          </p:nvSpPr>
          <p:spPr>
            <a:xfrm>
              <a:off x="10247314" y="3951513"/>
              <a:ext cx="578317" cy="337762"/>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pic>
        <p:nvPicPr>
          <p:cNvPr id="40" name="Picture 39" descr="Map&#10;&#10;Description automatically generated">
            <a:extLst>
              <a:ext uri="{FF2B5EF4-FFF2-40B4-BE49-F238E27FC236}">
                <a16:creationId xmlns:a16="http://schemas.microsoft.com/office/drawing/2014/main" id="{F88F1AE9-03C5-3F4F-AEC1-2D07E7BA6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641" r="58786" b="8066"/>
          <a:stretch/>
        </p:blipFill>
        <p:spPr>
          <a:xfrm>
            <a:off x="8168211" y="6059962"/>
            <a:ext cx="451800" cy="342900"/>
          </a:xfrm>
          <a:prstGeom prst="rect">
            <a:avLst/>
          </a:prstGeom>
        </p:spPr>
      </p:pic>
      <p:grpSp>
        <p:nvGrpSpPr>
          <p:cNvPr id="41" name="Group 40">
            <a:extLst>
              <a:ext uri="{FF2B5EF4-FFF2-40B4-BE49-F238E27FC236}">
                <a16:creationId xmlns:a16="http://schemas.microsoft.com/office/drawing/2014/main" id="{2EC68FA4-D8A4-4A4F-82AB-778955B3A8A1}"/>
              </a:ext>
            </a:extLst>
          </p:cNvPr>
          <p:cNvGrpSpPr/>
          <p:nvPr/>
        </p:nvGrpSpPr>
        <p:grpSpPr>
          <a:xfrm>
            <a:off x="7433895" y="6391142"/>
            <a:ext cx="2059272" cy="419276"/>
            <a:chOff x="8149900" y="3945352"/>
            <a:chExt cx="2675731" cy="531002"/>
          </a:xfrm>
        </p:grpSpPr>
        <p:pic>
          <p:nvPicPr>
            <p:cNvPr id="42" name="Picture 41" descr="A picture containing umbrella, shirt&#10;&#10;Description automatically generated">
              <a:extLst>
                <a:ext uri="{FF2B5EF4-FFF2-40B4-BE49-F238E27FC236}">
                  <a16:creationId xmlns:a16="http://schemas.microsoft.com/office/drawing/2014/main" id="{3C47EEF1-6D42-8E4B-8D12-A0E9B81425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40" t="82625" r="59392" b="15099"/>
            <a:stretch/>
          </p:blipFill>
          <p:spPr>
            <a:xfrm>
              <a:off x="8149900" y="4246723"/>
              <a:ext cx="2293670" cy="229631"/>
            </a:xfrm>
            <a:prstGeom prst="rect">
              <a:avLst/>
            </a:prstGeom>
          </p:spPr>
        </p:pic>
        <p:sp>
          <p:nvSpPr>
            <p:cNvPr id="43" name="TextBox 42">
              <a:extLst>
                <a:ext uri="{FF2B5EF4-FFF2-40B4-BE49-F238E27FC236}">
                  <a16:creationId xmlns:a16="http://schemas.microsoft.com/office/drawing/2014/main" id="{06382CD1-FD2D-6548-A360-D5ED371FCD8F}"/>
                </a:ext>
              </a:extLst>
            </p:cNvPr>
            <p:cNvSpPr txBox="1"/>
            <p:nvPr/>
          </p:nvSpPr>
          <p:spPr>
            <a:xfrm>
              <a:off x="8229452" y="3951513"/>
              <a:ext cx="347259" cy="337763"/>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44" name="TextBox 43">
              <a:extLst>
                <a:ext uri="{FF2B5EF4-FFF2-40B4-BE49-F238E27FC236}">
                  <a16:creationId xmlns:a16="http://schemas.microsoft.com/office/drawing/2014/main" id="{25761B19-B06B-EE43-B339-E89FE368EDF5}"/>
                </a:ext>
              </a:extLst>
            </p:cNvPr>
            <p:cNvSpPr txBox="1"/>
            <p:nvPr/>
          </p:nvSpPr>
          <p:spPr>
            <a:xfrm>
              <a:off x="9066160" y="3945352"/>
              <a:ext cx="578317" cy="337762"/>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45" name="TextBox 44">
              <a:extLst>
                <a:ext uri="{FF2B5EF4-FFF2-40B4-BE49-F238E27FC236}">
                  <a16:creationId xmlns:a16="http://schemas.microsoft.com/office/drawing/2014/main" id="{6E43F933-15B7-AD4F-B1A4-6E99710CC5D2}"/>
                </a:ext>
              </a:extLst>
            </p:cNvPr>
            <p:cNvSpPr txBox="1"/>
            <p:nvPr/>
          </p:nvSpPr>
          <p:spPr>
            <a:xfrm>
              <a:off x="10018322" y="3945352"/>
              <a:ext cx="347259" cy="307777"/>
            </a:xfrm>
            <a:prstGeom prst="rect">
              <a:avLst/>
            </a:prstGeom>
            <a:noFill/>
          </p:spPr>
          <p:txBody>
            <a:bodyPr wrap="square" rtlCol="0">
              <a:spAutoFit/>
            </a:bodyPr>
            <a:lstStyle/>
            <a:p>
              <a:r>
                <a:rPr lang="en-US" sz="1400">
                  <a:latin typeface="Century Gothic" panose="020B0502020202020204" pitchFamily="34" charset="0"/>
                </a:rPr>
                <a:t>3</a:t>
              </a:r>
            </a:p>
          </p:txBody>
        </p:sp>
        <p:sp>
          <p:nvSpPr>
            <p:cNvPr id="46" name="TextBox 45">
              <a:extLst>
                <a:ext uri="{FF2B5EF4-FFF2-40B4-BE49-F238E27FC236}">
                  <a16:creationId xmlns:a16="http://schemas.microsoft.com/office/drawing/2014/main" id="{F445895A-8EE9-C54C-A104-2BA775AB3FB1}"/>
                </a:ext>
              </a:extLst>
            </p:cNvPr>
            <p:cNvSpPr txBox="1"/>
            <p:nvPr/>
          </p:nvSpPr>
          <p:spPr>
            <a:xfrm>
              <a:off x="10247314" y="3951513"/>
              <a:ext cx="578317" cy="337762"/>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spTree>
    <p:extLst>
      <p:ext uri="{BB962C8B-B14F-4D97-AF65-F5344CB8AC3E}">
        <p14:creationId xmlns:p14="http://schemas.microsoft.com/office/powerpoint/2010/main" val="232155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B191-61D7-9A42-A96B-F9399B18D03B}"/>
              </a:ext>
            </a:extLst>
          </p:cNvPr>
          <p:cNvSpPr txBox="1">
            <a:spLocks/>
          </p:cNvSpPr>
          <p:nvPr/>
        </p:nvSpPr>
        <p:spPr>
          <a:xfrm>
            <a:off x="357245" y="59430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a:t>
            </a:r>
          </a:p>
          <a:p>
            <a:pPr>
              <a:buClr>
                <a:srgbClr val="24B1B5"/>
              </a:buClr>
            </a:pPr>
            <a:r>
              <a:rPr lang="en-US" sz="3600" dirty="0">
                <a:solidFill>
                  <a:srgbClr val="24B1B5"/>
                </a:solidFill>
                <a:latin typeface="Century Gothic" panose="020F0302020204030204"/>
              </a:rPr>
              <a:t>Flood Vulnerability Factors</a:t>
            </a:r>
          </a:p>
        </p:txBody>
      </p:sp>
      <p:pic>
        <p:nvPicPr>
          <p:cNvPr id="4" name="Picture 3" descr="A picture containing umbrella, clock&#10;&#10;Description automatically generated">
            <a:extLst>
              <a:ext uri="{FF2B5EF4-FFF2-40B4-BE49-F238E27FC236}">
                <a16:creationId xmlns:a16="http://schemas.microsoft.com/office/drawing/2014/main" id="{44D404B9-14E1-6448-A417-4E50FBFD29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48" t="11111" r="39637" b="30179"/>
          <a:stretch/>
        </p:blipFill>
        <p:spPr>
          <a:xfrm>
            <a:off x="56775" y="1524433"/>
            <a:ext cx="3569110" cy="4026310"/>
          </a:xfrm>
          <a:prstGeom prst="rect">
            <a:avLst/>
          </a:prstGeom>
        </p:spPr>
      </p:pic>
      <p:pic>
        <p:nvPicPr>
          <p:cNvPr id="6" name="Picture 5" descr="A picture containing umbrella, shirt, airplane&#10;&#10;Description automatically generated">
            <a:extLst>
              <a:ext uri="{FF2B5EF4-FFF2-40B4-BE49-F238E27FC236}">
                <a16:creationId xmlns:a16="http://schemas.microsoft.com/office/drawing/2014/main" id="{DE2BC67A-17E2-8B4F-BCCD-25887D299C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15" t="11470" r="39970" b="29820"/>
          <a:stretch/>
        </p:blipFill>
        <p:spPr>
          <a:xfrm>
            <a:off x="8122364" y="1415844"/>
            <a:ext cx="3569110" cy="4026311"/>
          </a:xfrm>
          <a:prstGeom prst="rect">
            <a:avLst/>
          </a:prstGeom>
        </p:spPr>
      </p:pic>
      <p:grpSp>
        <p:nvGrpSpPr>
          <p:cNvPr id="7" name="Group 6">
            <a:extLst>
              <a:ext uri="{FF2B5EF4-FFF2-40B4-BE49-F238E27FC236}">
                <a16:creationId xmlns:a16="http://schemas.microsoft.com/office/drawing/2014/main" id="{BA7DEF16-704E-BB47-AC94-0EB1B4AA3454}"/>
              </a:ext>
            </a:extLst>
          </p:cNvPr>
          <p:cNvGrpSpPr/>
          <p:nvPr/>
        </p:nvGrpSpPr>
        <p:grpSpPr>
          <a:xfrm>
            <a:off x="7726582" y="412328"/>
            <a:ext cx="2116560" cy="445525"/>
            <a:chOff x="8150942" y="3919608"/>
            <a:chExt cx="2838980" cy="537894"/>
          </a:xfrm>
        </p:grpSpPr>
        <p:pic>
          <p:nvPicPr>
            <p:cNvPr id="8" name="Picture 7" descr="A picture containing umbrella, shirt&#10;&#10;Description automatically generated">
              <a:extLst>
                <a:ext uri="{FF2B5EF4-FFF2-40B4-BE49-F238E27FC236}">
                  <a16:creationId xmlns:a16="http://schemas.microsoft.com/office/drawing/2014/main" id="{51CFD1BE-5AF8-D948-88A6-062C60D59C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0" t="82625" r="59392" b="15099"/>
            <a:stretch/>
          </p:blipFill>
          <p:spPr>
            <a:xfrm>
              <a:off x="8150942" y="4227871"/>
              <a:ext cx="2293670" cy="229631"/>
            </a:xfrm>
            <a:prstGeom prst="rect">
              <a:avLst/>
            </a:prstGeom>
          </p:spPr>
        </p:pic>
        <p:sp>
          <p:nvSpPr>
            <p:cNvPr id="9" name="TextBox 8">
              <a:extLst>
                <a:ext uri="{FF2B5EF4-FFF2-40B4-BE49-F238E27FC236}">
                  <a16:creationId xmlns:a16="http://schemas.microsoft.com/office/drawing/2014/main" id="{2F8BFADE-A0DC-B749-A4B0-C0A829CD9D29}"/>
                </a:ext>
              </a:extLst>
            </p:cNvPr>
            <p:cNvSpPr txBox="1"/>
            <p:nvPr/>
          </p:nvSpPr>
          <p:spPr>
            <a:xfrm>
              <a:off x="8232521" y="3934879"/>
              <a:ext cx="347259"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1DF32A71-2945-6C43-9C3D-7CCC04B05025}"/>
                </a:ext>
              </a:extLst>
            </p:cNvPr>
            <p:cNvSpPr txBox="1"/>
            <p:nvPr/>
          </p:nvSpPr>
          <p:spPr>
            <a:xfrm>
              <a:off x="9008618" y="3926184"/>
              <a:ext cx="578317"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11" name="TextBox 10">
              <a:extLst>
                <a:ext uri="{FF2B5EF4-FFF2-40B4-BE49-F238E27FC236}">
                  <a16:creationId xmlns:a16="http://schemas.microsoft.com/office/drawing/2014/main" id="{DE1E8FF0-438C-A540-B1B7-0FAC390F5445}"/>
                </a:ext>
              </a:extLst>
            </p:cNvPr>
            <p:cNvSpPr txBox="1"/>
            <p:nvPr/>
          </p:nvSpPr>
          <p:spPr>
            <a:xfrm>
              <a:off x="10043668" y="3926184"/>
              <a:ext cx="347259"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a:t>
              </a:r>
            </a:p>
          </p:txBody>
        </p:sp>
        <p:sp>
          <p:nvSpPr>
            <p:cNvPr id="12" name="TextBox 11">
              <a:extLst>
                <a:ext uri="{FF2B5EF4-FFF2-40B4-BE49-F238E27FC236}">
                  <a16:creationId xmlns:a16="http://schemas.microsoft.com/office/drawing/2014/main" id="{B868CF68-8769-0D48-ABA2-BA01F311DA5A}"/>
                </a:ext>
              </a:extLst>
            </p:cNvPr>
            <p:cNvSpPr txBox="1"/>
            <p:nvPr/>
          </p:nvSpPr>
          <p:spPr>
            <a:xfrm>
              <a:off x="10272710" y="3919608"/>
              <a:ext cx="717212"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pic>
        <p:nvPicPr>
          <p:cNvPr id="14" name="Picture 13" descr="A picture containing umbrella, shirt&#10;&#10;Description automatically generated">
            <a:extLst>
              <a:ext uri="{FF2B5EF4-FFF2-40B4-BE49-F238E27FC236}">
                <a16:creationId xmlns:a16="http://schemas.microsoft.com/office/drawing/2014/main" id="{27DFA300-0E32-C14E-8053-E278BFE434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47" t="10654" r="39937" b="29633"/>
          <a:stretch/>
        </p:blipFill>
        <p:spPr>
          <a:xfrm>
            <a:off x="3929949" y="1491760"/>
            <a:ext cx="3569110" cy="4095137"/>
          </a:xfrm>
          <a:prstGeom prst="rect">
            <a:avLst/>
          </a:prstGeom>
        </p:spPr>
      </p:pic>
      <p:grpSp>
        <p:nvGrpSpPr>
          <p:cNvPr id="15" name="Group 14">
            <a:extLst>
              <a:ext uri="{FF2B5EF4-FFF2-40B4-BE49-F238E27FC236}">
                <a16:creationId xmlns:a16="http://schemas.microsoft.com/office/drawing/2014/main" id="{B8E19408-958F-144E-8947-FD0F0CF8D460}"/>
              </a:ext>
            </a:extLst>
          </p:cNvPr>
          <p:cNvGrpSpPr/>
          <p:nvPr/>
        </p:nvGrpSpPr>
        <p:grpSpPr>
          <a:xfrm>
            <a:off x="495299" y="4936432"/>
            <a:ext cx="1644824" cy="2124023"/>
            <a:chOff x="4121346" y="4478437"/>
            <a:chExt cx="1469714" cy="2124023"/>
          </a:xfrm>
        </p:grpSpPr>
        <p:sp>
          <p:nvSpPr>
            <p:cNvPr id="16" name="TextBox 15">
              <a:extLst>
                <a:ext uri="{FF2B5EF4-FFF2-40B4-BE49-F238E27FC236}">
                  <a16:creationId xmlns:a16="http://schemas.microsoft.com/office/drawing/2014/main" id="{471239C1-1852-4641-856E-C6C85429D83D}"/>
                </a:ext>
              </a:extLst>
            </p:cNvPr>
            <p:cNvSpPr txBox="1"/>
            <p:nvPr/>
          </p:nvSpPr>
          <p:spPr>
            <a:xfrm>
              <a:off x="4775376" y="6017685"/>
              <a:ext cx="423514"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17" name="TextBox 16">
              <a:extLst>
                <a:ext uri="{FF2B5EF4-FFF2-40B4-BE49-F238E27FC236}">
                  <a16:creationId xmlns:a16="http://schemas.microsoft.com/office/drawing/2014/main" id="{E008E12B-69C0-C748-BCBA-E0E57AA0A800}"/>
                </a:ext>
              </a:extLst>
            </p:cNvPr>
            <p:cNvSpPr txBox="1"/>
            <p:nvPr/>
          </p:nvSpPr>
          <p:spPr>
            <a:xfrm>
              <a:off x="4725683" y="4478437"/>
              <a:ext cx="570990"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70%</a:t>
              </a:r>
            </a:p>
          </p:txBody>
        </p:sp>
        <p:sp>
          <p:nvSpPr>
            <p:cNvPr id="18" name="TextBox 17">
              <a:extLst>
                <a:ext uri="{FF2B5EF4-FFF2-40B4-BE49-F238E27FC236}">
                  <a16:creationId xmlns:a16="http://schemas.microsoft.com/office/drawing/2014/main" id="{B3BDC690-4B09-E042-BDBA-13558207E006}"/>
                </a:ext>
              </a:extLst>
            </p:cNvPr>
            <p:cNvSpPr txBox="1"/>
            <p:nvPr/>
          </p:nvSpPr>
          <p:spPr>
            <a:xfrm>
              <a:off x="4383207" y="5128902"/>
              <a:ext cx="1207853" cy="1077218"/>
            </a:xfrm>
            <a:prstGeom prst="rect">
              <a:avLst/>
            </a:prstGeom>
            <a:noFill/>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Non-White Population</a:t>
              </a:r>
            </a:p>
          </p:txBody>
        </p:sp>
        <p:cxnSp>
          <p:nvCxnSpPr>
            <p:cNvPr id="19" name="Straight Arrow Connector 18">
              <a:extLst>
                <a:ext uri="{FF2B5EF4-FFF2-40B4-BE49-F238E27FC236}">
                  <a16:creationId xmlns:a16="http://schemas.microsoft.com/office/drawing/2014/main" id="{09F2BFDC-0088-F142-88DA-F30BF8A89DDF}"/>
                </a:ext>
              </a:extLst>
            </p:cNvPr>
            <p:cNvCxnSpPr>
              <a:cxnSpLocks/>
            </p:cNvCxnSpPr>
            <p:nvPr/>
          </p:nvCxnSpPr>
          <p:spPr>
            <a:xfrm flipH="1" flipV="1">
              <a:off x="4985574" y="4786214"/>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E4A37C4-6917-4A48-A4FD-1E0AF7A814D8}"/>
                </a:ext>
              </a:extLst>
            </p:cNvPr>
            <p:cNvCxnSpPr>
              <a:cxnSpLocks/>
            </p:cNvCxnSpPr>
            <p:nvPr/>
          </p:nvCxnSpPr>
          <p:spPr>
            <a:xfrm>
              <a:off x="4987133" y="5652122"/>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3092AFD9-4CC3-F844-9616-0494CFBC00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121346" y="4632326"/>
              <a:ext cx="268707" cy="1537181"/>
            </a:xfrm>
            <a:prstGeom prst="rect">
              <a:avLst/>
            </a:prstGeom>
            <a:ln>
              <a:solidFill>
                <a:schemeClr val="tx1"/>
              </a:solidFill>
            </a:ln>
          </p:spPr>
        </p:pic>
      </p:grpSp>
      <p:grpSp>
        <p:nvGrpSpPr>
          <p:cNvPr id="22" name="Group 21">
            <a:extLst>
              <a:ext uri="{FF2B5EF4-FFF2-40B4-BE49-F238E27FC236}">
                <a16:creationId xmlns:a16="http://schemas.microsoft.com/office/drawing/2014/main" id="{95EEAD22-3DC9-5F43-814A-9B5ECBC50E3D}"/>
              </a:ext>
            </a:extLst>
          </p:cNvPr>
          <p:cNvGrpSpPr/>
          <p:nvPr/>
        </p:nvGrpSpPr>
        <p:grpSpPr>
          <a:xfrm>
            <a:off x="4514712" y="4946837"/>
            <a:ext cx="1817825" cy="2124023"/>
            <a:chOff x="6764265" y="4561709"/>
            <a:chExt cx="1460204" cy="2124023"/>
          </a:xfrm>
        </p:grpSpPr>
        <p:sp>
          <p:nvSpPr>
            <p:cNvPr id="23" name="TextBox 22">
              <a:extLst>
                <a:ext uri="{FF2B5EF4-FFF2-40B4-BE49-F238E27FC236}">
                  <a16:creationId xmlns:a16="http://schemas.microsoft.com/office/drawing/2014/main" id="{D8DE4588-5337-7642-8EF9-07036F9616DD}"/>
                </a:ext>
              </a:extLst>
            </p:cNvPr>
            <p:cNvSpPr txBox="1"/>
            <p:nvPr/>
          </p:nvSpPr>
          <p:spPr>
            <a:xfrm>
              <a:off x="7016616" y="5217325"/>
              <a:ext cx="1207853" cy="830997"/>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Elderly Population</a:t>
              </a:r>
            </a:p>
          </p:txBody>
        </p:sp>
        <p:grpSp>
          <p:nvGrpSpPr>
            <p:cNvPr id="24" name="Group 23">
              <a:extLst>
                <a:ext uri="{FF2B5EF4-FFF2-40B4-BE49-F238E27FC236}">
                  <a16:creationId xmlns:a16="http://schemas.microsoft.com/office/drawing/2014/main" id="{627DD7E8-4CCB-4045-9F00-D7B3CD462860}"/>
                </a:ext>
              </a:extLst>
            </p:cNvPr>
            <p:cNvGrpSpPr/>
            <p:nvPr/>
          </p:nvGrpSpPr>
          <p:grpSpPr>
            <a:xfrm>
              <a:off x="6764265" y="4561709"/>
              <a:ext cx="1165817" cy="2124023"/>
              <a:chOff x="9652579" y="4367236"/>
              <a:chExt cx="1165817" cy="2124023"/>
            </a:xfrm>
          </p:grpSpPr>
          <p:sp>
            <p:nvSpPr>
              <p:cNvPr id="25" name="TextBox 24">
                <a:extLst>
                  <a:ext uri="{FF2B5EF4-FFF2-40B4-BE49-F238E27FC236}">
                    <a16:creationId xmlns:a16="http://schemas.microsoft.com/office/drawing/2014/main" id="{A25F563E-2D45-6F45-82B0-8BFC4BBC0E11}"/>
                  </a:ext>
                </a:extLst>
              </p:cNvPr>
              <p:cNvSpPr txBox="1"/>
              <p:nvPr/>
            </p:nvSpPr>
            <p:spPr>
              <a:xfrm>
                <a:off x="10297099" y="5906484"/>
                <a:ext cx="423514"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26" name="TextBox 25">
                <a:extLst>
                  <a:ext uri="{FF2B5EF4-FFF2-40B4-BE49-F238E27FC236}">
                    <a16:creationId xmlns:a16="http://schemas.microsoft.com/office/drawing/2014/main" id="{BD53DE86-4D32-EC4A-BECA-84F8942E528C}"/>
                  </a:ext>
                </a:extLst>
              </p:cNvPr>
              <p:cNvSpPr txBox="1"/>
              <p:nvPr/>
            </p:nvSpPr>
            <p:spPr>
              <a:xfrm>
                <a:off x="10247406" y="4367236"/>
                <a:ext cx="570990"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35%</a:t>
                </a:r>
              </a:p>
            </p:txBody>
          </p:sp>
          <p:cxnSp>
            <p:nvCxnSpPr>
              <p:cNvPr id="27" name="Straight Arrow Connector 26">
                <a:extLst>
                  <a:ext uri="{FF2B5EF4-FFF2-40B4-BE49-F238E27FC236}">
                    <a16:creationId xmlns:a16="http://schemas.microsoft.com/office/drawing/2014/main" id="{A8F9FE1B-338C-2F4D-A0CA-25BC841F1885}"/>
                  </a:ext>
                </a:extLst>
              </p:cNvPr>
              <p:cNvCxnSpPr>
                <a:cxnSpLocks/>
              </p:cNvCxnSpPr>
              <p:nvPr/>
            </p:nvCxnSpPr>
            <p:spPr>
              <a:xfrm flipH="1" flipV="1">
                <a:off x="10507297" y="4675013"/>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0D4BB0BF-D256-D542-BE37-54EF72C845AF}"/>
                  </a:ext>
                </a:extLst>
              </p:cNvPr>
              <p:cNvCxnSpPr>
                <a:cxnSpLocks/>
              </p:cNvCxnSpPr>
              <p:nvPr/>
            </p:nvCxnSpPr>
            <p:spPr>
              <a:xfrm>
                <a:off x="10508856" y="5540921"/>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FB83D48B-9556-CF4B-8037-7F2A9C79A5CB}"/>
                  </a:ext>
                </a:extLst>
              </p:cNvPr>
              <p:cNvPicPr>
                <a:picLocks noChangeAspect="1"/>
              </p:cNvPicPr>
              <p:nvPr/>
            </p:nvPicPr>
            <p:blipFill rotWithShape="1">
              <a:blip r:embed="rId8">
                <a:extLst>
                  <a:ext uri="{28A0092B-C50C-407E-A947-70E740481C1C}">
                    <a14:useLocalDpi xmlns:a14="http://schemas.microsoft.com/office/drawing/2010/main" val="0"/>
                  </a:ext>
                </a:extLst>
              </a:blip>
              <a:srcRect l="10187"/>
              <a:stretch/>
            </p:blipFill>
            <p:spPr>
              <a:xfrm rot="10800000">
                <a:off x="9652579" y="4521124"/>
                <a:ext cx="281340" cy="1537183"/>
              </a:xfrm>
              <a:prstGeom prst="rect">
                <a:avLst/>
              </a:prstGeom>
              <a:ln>
                <a:solidFill>
                  <a:schemeClr val="tx1"/>
                </a:solidFill>
              </a:ln>
            </p:spPr>
          </p:pic>
        </p:grpSp>
      </p:grpSp>
      <p:grpSp>
        <p:nvGrpSpPr>
          <p:cNvPr id="30" name="Group 29">
            <a:extLst>
              <a:ext uri="{FF2B5EF4-FFF2-40B4-BE49-F238E27FC236}">
                <a16:creationId xmlns:a16="http://schemas.microsoft.com/office/drawing/2014/main" id="{58DC3E7C-95DA-F24E-A0EB-13A1E33E739D}"/>
              </a:ext>
            </a:extLst>
          </p:cNvPr>
          <p:cNvGrpSpPr/>
          <p:nvPr/>
        </p:nvGrpSpPr>
        <p:grpSpPr>
          <a:xfrm>
            <a:off x="8716976" y="4946837"/>
            <a:ext cx="1748725" cy="1877802"/>
            <a:chOff x="4112001" y="4478437"/>
            <a:chExt cx="1479059" cy="1877802"/>
          </a:xfrm>
        </p:grpSpPr>
        <p:sp>
          <p:nvSpPr>
            <p:cNvPr id="31" name="TextBox 30">
              <a:extLst>
                <a:ext uri="{FF2B5EF4-FFF2-40B4-BE49-F238E27FC236}">
                  <a16:creationId xmlns:a16="http://schemas.microsoft.com/office/drawing/2014/main" id="{36C683A1-E09C-874C-957B-3D228784B8A5}"/>
                </a:ext>
              </a:extLst>
            </p:cNvPr>
            <p:cNvSpPr txBox="1"/>
            <p:nvPr/>
          </p:nvSpPr>
          <p:spPr>
            <a:xfrm>
              <a:off x="4775376" y="6017685"/>
              <a:ext cx="4235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2" name="TextBox 31">
              <a:extLst>
                <a:ext uri="{FF2B5EF4-FFF2-40B4-BE49-F238E27FC236}">
                  <a16:creationId xmlns:a16="http://schemas.microsoft.com/office/drawing/2014/main" id="{E893B765-5094-5C40-8419-657EA90A9C3C}"/>
                </a:ext>
              </a:extLst>
            </p:cNvPr>
            <p:cNvSpPr txBox="1"/>
            <p:nvPr/>
          </p:nvSpPr>
          <p:spPr>
            <a:xfrm>
              <a:off x="4725683" y="4478437"/>
              <a:ext cx="482939"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25%</a:t>
              </a:r>
            </a:p>
          </p:txBody>
        </p:sp>
        <p:sp>
          <p:nvSpPr>
            <p:cNvPr id="33" name="TextBox 32">
              <a:extLst>
                <a:ext uri="{FF2B5EF4-FFF2-40B4-BE49-F238E27FC236}">
                  <a16:creationId xmlns:a16="http://schemas.microsoft.com/office/drawing/2014/main" id="{AC0E82DA-4672-2C43-91F2-EDA68E6E510F}"/>
                </a:ext>
              </a:extLst>
            </p:cNvPr>
            <p:cNvSpPr txBox="1"/>
            <p:nvPr/>
          </p:nvSpPr>
          <p:spPr>
            <a:xfrm>
              <a:off x="4383207" y="5128902"/>
              <a:ext cx="1207853"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Population in poverty</a:t>
              </a:r>
            </a:p>
          </p:txBody>
        </p:sp>
        <p:cxnSp>
          <p:nvCxnSpPr>
            <p:cNvPr id="34" name="Straight Arrow Connector 33">
              <a:extLst>
                <a:ext uri="{FF2B5EF4-FFF2-40B4-BE49-F238E27FC236}">
                  <a16:creationId xmlns:a16="http://schemas.microsoft.com/office/drawing/2014/main" id="{5EEA3C21-8F33-E748-B546-768F98B8E421}"/>
                </a:ext>
              </a:extLst>
            </p:cNvPr>
            <p:cNvCxnSpPr>
              <a:cxnSpLocks/>
            </p:cNvCxnSpPr>
            <p:nvPr/>
          </p:nvCxnSpPr>
          <p:spPr>
            <a:xfrm flipH="1" flipV="1">
              <a:off x="4985574" y="4786214"/>
              <a:ext cx="3118" cy="35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CEC9C259-8002-9941-BCD3-1534451C3506}"/>
                </a:ext>
              </a:extLst>
            </p:cNvPr>
            <p:cNvCxnSpPr>
              <a:cxnSpLocks/>
            </p:cNvCxnSpPr>
            <p:nvPr/>
          </p:nvCxnSpPr>
          <p:spPr>
            <a:xfrm>
              <a:off x="4987133" y="5652122"/>
              <a:ext cx="0" cy="365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6" name="Picture 35">
              <a:extLst>
                <a:ext uri="{FF2B5EF4-FFF2-40B4-BE49-F238E27FC236}">
                  <a16:creationId xmlns:a16="http://schemas.microsoft.com/office/drawing/2014/main" id="{62496BF5-4EEB-F349-A65F-A1D06D7C49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2001" y="4632326"/>
              <a:ext cx="287396" cy="1537182"/>
            </a:xfrm>
            <a:prstGeom prst="rect">
              <a:avLst/>
            </a:prstGeom>
            <a:ln>
              <a:solidFill>
                <a:schemeClr val="tx1"/>
              </a:solidFill>
            </a:ln>
          </p:spPr>
        </p:pic>
      </p:grpSp>
      <p:sp>
        <p:nvSpPr>
          <p:cNvPr id="37" name="Plus 10">
            <a:extLst>
              <a:ext uri="{FF2B5EF4-FFF2-40B4-BE49-F238E27FC236}">
                <a16:creationId xmlns:a16="http://schemas.microsoft.com/office/drawing/2014/main" id="{FA24BFC3-8F40-9B40-9E2E-2AEE83CD9076}"/>
              </a:ext>
            </a:extLst>
          </p:cNvPr>
          <p:cNvSpPr/>
          <p:nvPr/>
        </p:nvSpPr>
        <p:spPr>
          <a:xfrm>
            <a:off x="3123181" y="3072068"/>
            <a:ext cx="711599" cy="71386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10">
            <a:extLst>
              <a:ext uri="{FF2B5EF4-FFF2-40B4-BE49-F238E27FC236}">
                <a16:creationId xmlns:a16="http://schemas.microsoft.com/office/drawing/2014/main" id="{29BE1B2B-E574-8E4C-8CE2-5C92D489F215}"/>
              </a:ext>
            </a:extLst>
          </p:cNvPr>
          <p:cNvSpPr/>
          <p:nvPr/>
        </p:nvSpPr>
        <p:spPr>
          <a:xfrm>
            <a:off x="7205250" y="3072068"/>
            <a:ext cx="711599" cy="713861"/>
          </a:xfrm>
          <a:prstGeom prst="mathPlus">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Map&#10;&#10;Description automatically generated">
            <a:extLst>
              <a:ext uri="{FF2B5EF4-FFF2-40B4-BE49-F238E27FC236}">
                <a16:creationId xmlns:a16="http://schemas.microsoft.com/office/drawing/2014/main" id="{3378CCA3-30FE-4240-AF86-50B6AE5182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842" t="87641" r="58786" b="8066"/>
          <a:stretch/>
        </p:blipFill>
        <p:spPr>
          <a:xfrm>
            <a:off x="10013901" y="451608"/>
            <a:ext cx="451800" cy="342900"/>
          </a:xfrm>
          <a:prstGeom prst="rect">
            <a:avLst/>
          </a:prstGeom>
        </p:spPr>
      </p:pic>
    </p:spTree>
    <p:extLst>
      <p:ext uri="{BB962C8B-B14F-4D97-AF65-F5344CB8AC3E}">
        <p14:creationId xmlns:p14="http://schemas.microsoft.com/office/powerpoint/2010/main" val="1578216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B191-61D7-9A42-A96B-F9399B18D03B}"/>
              </a:ext>
            </a:extLst>
          </p:cNvPr>
          <p:cNvSpPr txBox="1">
            <a:spLocks/>
          </p:cNvSpPr>
          <p:nvPr/>
        </p:nvSpPr>
        <p:spPr>
          <a:xfrm>
            <a:off x="485452" y="64799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24B1B5"/>
                </a:solidFill>
                <a:latin typeface="Century Gothic" panose="020F0302020204030204"/>
              </a:rPr>
              <a:t>Town of Natick: </a:t>
            </a:r>
          </a:p>
          <a:p>
            <a:pPr>
              <a:buClr>
                <a:srgbClr val="24B1B5"/>
              </a:buClr>
            </a:pPr>
            <a:r>
              <a:rPr lang="en-US" sz="3600" dirty="0">
                <a:solidFill>
                  <a:srgbClr val="24B1B5"/>
                </a:solidFill>
                <a:latin typeface="Century Gothic" panose="020F0302020204030204"/>
              </a:rPr>
              <a:t>Flood Vulnerability Mapping</a:t>
            </a:r>
          </a:p>
        </p:txBody>
      </p:sp>
      <p:pic>
        <p:nvPicPr>
          <p:cNvPr id="4" name="Picture 3" descr="A picture containing umbrella, light&#10;&#10;Description automatically generated">
            <a:extLst>
              <a:ext uri="{FF2B5EF4-FFF2-40B4-BE49-F238E27FC236}">
                <a16:creationId xmlns:a16="http://schemas.microsoft.com/office/drawing/2014/main" id="{AE399CF5-363B-4C4F-9224-27E5A8C70A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65" t="10882" r="39578" b="30421"/>
          <a:stretch/>
        </p:blipFill>
        <p:spPr>
          <a:xfrm>
            <a:off x="1388399" y="2769586"/>
            <a:ext cx="3626070" cy="4025463"/>
          </a:xfrm>
          <a:prstGeom prst="rect">
            <a:avLst/>
          </a:prstGeom>
        </p:spPr>
      </p:pic>
      <p:pic>
        <p:nvPicPr>
          <p:cNvPr id="6" name="Picture 5" descr="A picture containing umbrella&#10;&#10;Description automatically generated">
            <a:extLst>
              <a:ext uri="{FF2B5EF4-FFF2-40B4-BE49-F238E27FC236}">
                <a16:creationId xmlns:a16="http://schemas.microsoft.com/office/drawing/2014/main" id="{D25843D3-99CA-BC4B-BF4F-84C8C19247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57" t="11063" r="38986" b="30240"/>
          <a:stretch/>
        </p:blipFill>
        <p:spPr>
          <a:xfrm>
            <a:off x="6366193" y="2745370"/>
            <a:ext cx="3626071" cy="4025463"/>
          </a:xfrm>
          <a:prstGeom prst="rect">
            <a:avLst/>
          </a:prstGeom>
        </p:spPr>
      </p:pic>
      <p:grpSp>
        <p:nvGrpSpPr>
          <p:cNvPr id="7" name="Group 6">
            <a:extLst>
              <a:ext uri="{FF2B5EF4-FFF2-40B4-BE49-F238E27FC236}">
                <a16:creationId xmlns:a16="http://schemas.microsoft.com/office/drawing/2014/main" id="{D28070A9-AABA-4A48-91D4-6DA4AB7B294B}"/>
              </a:ext>
            </a:extLst>
          </p:cNvPr>
          <p:cNvGrpSpPr/>
          <p:nvPr/>
        </p:nvGrpSpPr>
        <p:grpSpPr>
          <a:xfrm>
            <a:off x="554056" y="1862849"/>
            <a:ext cx="2427683" cy="1877802"/>
            <a:chOff x="10101296" y="4533729"/>
            <a:chExt cx="2215539" cy="1877802"/>
          </a:xfrm>
        </p:grpSpPr>
        <p:pic>
          <p:nvPicPr>
            <p:cNvPr id="8" name="Picture 7">
              <a:extLst>
                <a:ext uri="{FF2B5EF4-FFF2-40B4-BE49-F238E27FC236}">
                  <a16:creationId xmlns:a16="http://schemas.microsoft.com/office/drawing/2014/main" id="{260D9A0B-AC20-5C4D-A191-424319B28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101296" y="4691753"/>
              <a:ext cx="310745" cy="1553886"/>
            </a:xfrm>
            <a:prstGeom prst="rect">
              <a:avLst/>
            </a:prstGeom>
            <a:ln>
              <a:solidFill>
                <a:schemeClr val="tx1"/>
              </a:solidFill>
            </a:ln>
          </p:spPr>
        </p:pic>
        <p:sp>
          <p:nvSpPr>
            <p:cNvPr id="9" name="TextBox 8">
              <a:extLst>
                <a:ext uri="{FF2B5EF4-FFF2-40B4-BE49-F238E27FC236}">
                  <a16:creationId xmlns:a16="http://schemas.microsoft.com/office/drawing/2014/main" id="{BA5C008A-AC8F-3549-AEA8-771A5ED8E66A}"/>
                </a:ext>
              </a:extLst>
            </p:cNvPr>
            <p:cNvSpPr txBox="1"/>
            <p:nvPr/>
          </p:nvSpPr>
          <p:spPr>
            <a:xfrm>
              <a:off x="10685942" y="6072977"/>
              <a:ext cx="4235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458D4E16-6662-3547-9130-A7C564729439}"/>
                </a:ext>
              </a:extLst>
            </p:cNvPr>
            <p:cNvSpPr txBox="1"/>
            <p:nvPr/>
          </p:nvSpPr>
          <p:spPr>
            <a:xfrm>
              <a:off x="10614026" y="4533729"/>
              <a:ext cx="468398"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0.9</a:t>
              </a:r>
            </a:p>
          </p:txBody>
        </p:sp>
        <p:sp>
          <p:nvSpPr>
            <p:cNvPr id="11" name="TextBox 10">
              <a:extLst>
                <a:ext uri="{FF2B5EF4-FFF2-40B4-BE49-F238E27FC236}">
                  <a16:creationId xmlns:a16="http://schemas.microsoft.com/office/drawing/2014/main" id="{18662235-FA45-724E-A8F4-B1084ED2BA86}"/>
                </a:ext>
              </a:extLst>
            </p:cNvPr>
            <p:cNvSpPr txBox="1"/>
            <p:nvPr/>
          </p:nvSpPr>
          <p:spPr>
            <a:xfrm>
              <a:off x="10508173" y="5310789"/>
              <a:ext cx="180866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Vulnerability Index</a:t>
              </a:r>
            </a:p>
          </p:txBody>
        </p:sp>
        <p:cxnSp>
          <p:nvCxnSpPr>
            <p:cNvPr id="12" name="Straight Arrow Connector 11">
              <a:extLst>
                <a:ext uri="{FF2B5EF4-FFF2-40B4-BE49-F238E27FC236}">
                  <a16:creationId xmlns:a16="http://schemas.microsoft.com/office/drawing/2014/main" id="{61C72488-9633-F645-AD40-1FF77E429B5A}"/>
                </a:ext>
              </a:extLst>
            </p:cNvPr>
            <p:cNvCxnSpPr>
              <a:cxnSpLocks/>
            </p:cNvCxnSpPr>
            <p:nvPr/>
          </p:nvCxnSpPr>
          <p:spPr>
            <a:xfrm flipH="1" flipV="1">
              <a:off x="10810377" y="4841506"/>
              <a:ext cx="5017" cy="478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C730200-8AFD-9B48-A211-4C31E9A32A68}"/>
                </a:ext>
              </a:extLst>
            </p:cNvPr>
            <p:cNvCxnSpPr>
              <a:cxnSpLocks/>
            </p:cNvCxnSpPr>
            <p:nvPr/>
          </p:nvCxnSpPr>
          <p:spPr>
            <a:xfrm>
              <a:off x="10813496" y="5618566"/>
              <a:ext cx="0" cy="4544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D70AAD8F-999D-E244-BAED-396F80B34D3C}"/>
              </a:ext>
            </a:extLst>
          </p:cNvPr>
          <p:cNvGrpSpPr/>
          <p:nvPr/>
        </p:nvGrpSpPr>
        <p:grpSpPr>
          <a:xfrm>
            <a:off x="7981635" y="1613788"/>
            <a:ext cx="3784018" cy="2324718"/>
            <a:chOff x="6756549" y="2470270"/>
            <a:chExt cx="3784018" cy="2324718"/>
          </a:xfrm>
        </p:grpSpPr>
        <p:grpSp>
          <p:nvGrpSpPr>
            <p:cNvPr id="15" name="Group 14">
              <a:extLst>
                <a:ext uri="{FF2B5EF4-FFF2-40B4-BE49-F238E27FC236}">
                  <a16:creationId xmlns:a16="http://schemas.microsoft.com/office/drawing/2014/main" id="{072768DA-DE01-A741-986F-E275B1515405}"/>
                </a:ext>
              </a:extLst>
            </p:cNvPr>
            <p:cNvGrpSpPr/>
            <p:nvPr/>
          </p:nvGrpSpPr>
          <p:grpSpPr>
            <a:xfrm>
              <a:off x="8935218" y="2624159"/>
              <a:ext cx="1109608" cy="1109607"/>
              <a:chOff x="8935218" y="2624159"/>
              <a:chExt cx="1109608" cy="1109607"/>
            </a:xfrm>
          </p:grpSpPr>
          <p:sp>
            <p:nvSpPr>
              <p:cNvPr id="21" name="Rectangle 20">
                <a:extLst>
                  <a:ext uri="{FF2B5EF4-FFF2-40B4-BE49-F238E27FC236}">
                    <a16:creationId xmlns:a16="http://schemas.microsoft.com/office/drawing/2014/main" id="{FEC85DBE-B876-3743-A9B0-BF33B0BC941A}"/>
                  </a:ext>
                </a:extLst>
              </p:cNvPr>
              <p:cNvSpPr/>
              <p:nvPr/>
            </p:nvSpPr>
            <p:spPr>
              <a:xfrm>
                <a:off x="8935219" y="2624159"/>
                <a:ext cx="369869" cy="369869"/>
              </a:xfrm>
              <a:prstGeom prst="rect">
                <a:avLst/>
              </a:prstGeom>
              <a:solidFill>
                <a:srgbClr val="64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ectangle 21">
                <a:extLst>
                  <a:ext uri="{FF2B5EF4-FFF2-40B4-BE49-F238E27FC236}">
                    <a16:creationId xmlns:a16="http://schemas.microsoft.com/office/drawing/2014/main" id="{8AA0CE30-B608-FE45-B5F4-D79FD70F99D9}"/>
                  </a:ext>
                </a:extLst>
              </p:cNvPr>
              <p:cNvSpPr/>
              <p:nvPr/>
            </p:nvSpPr>
            <p:spPr>
              <a:xfrm>
                <a:off x="9305088" y="2624159"/>
                <a:ext cx="369869" cy="369869"/>
              </a:xfrm>
              <a:prstGeom prst="rect">
                <a:avLst/>
              </a:prstGeom>
              <a:solidFill>
                <a:srgbClr val="627F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22">
                <a:extLst>
                  <a:ext uri="{FF2B5EF4-FFF2-40B4-BE49-F238E27FC236}">
                    <a16:creationId xmlns:a16="http://schemas.microsoft.com/office/drawing/2014/main" id="{93B6FFB0-1196-D544-9582-5B45A828584E}"/>
                  </a:ext>
                </a:extLst>
              </p:cNvPr>
              <p:cNvSpPr/>
              <p:nvPr/>
            </p:nvSpPr>
            <p:spPr>
              <a:xfrm>
                <a:off x="9674957" y="2624159"/>
                <a:ext cx="369869" cy="369869"/>
              </a:xfrm>
              <a:prstGeom prst="rect">
                <a:avLst/>
              </a:prstGeom>
              <a:solidFill>
                <a:srgbClr val="564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23">
                <a:extLst>
                  <a:ext uri="{FF2B5EF4-FFF2-40B4-BE49-F238E27FC236}">
                    <a16:creationId xmlns:a16="http://schemas.microsoft.com/office/drawing/2014/main" id="{D8D5209C-201E-7F43-933A-273B1B2750D3}"/>
                  </a:ext>
                </a:extLst>
              </p:cNvPr>
              <p:cNvSpPr/>
              <p:nvPr/>
            </p:nvSpPr>
            <p:spPr>
              <a:xfrm>
                <a:off x="8935218" y="2994028"/>
                <a:ext cx="369869" cy="369869"/>
              </a:xfrm>
              <a:prstGeom prst="rect">
                <a:avLst/>
              </a:prstGeom>
              <a:solidFill>
                <a:srgbClr val="B0D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BAB58D4E-3616-C34B-A4D1-5A904C78DD58}"/>
                  </a:ext>
                </a:extLst>
              </p:cNvPr>
              <p:cNvSpPr/>
              <p:nvPr/>
            </p:nvSpPr>
            <p:spPr>
              <a:xfrm>
                <a:off x="9305087" y="2994027"/>
                <a:ext cx="369869" cy="369869"/>
              </a:xfrm>
              <a:prstGeom prst="rect">
                <a:avLst/>
              </a:prstGeom>
              <a:solidFill>
                <a:srgbClr val="AD9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id="{65688851-CF1A-5748-9355-DACBA59DC0B8}"/>
                  </a:ext>
                </a:extLst>
              </p:cNvPr>
              <p:cNvSpPr/>
              <p:nvPr/>
            </p:nvSpPr>
            <p:spPr>
              <a:xfrm>
                <a:off x="9674956" y="2994027"/>
                <a:ext cx="369869" cy="369869"/>
              </a:xfrm>
              <a:prstGeom prst="rect">
                <a:avLst/>
              </a:prstGeom>
              <a:solidFill>
                <a:srgbClr val="98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a:extLst>
                  <a:ext uri="{FF2B5EF4-FFF2-40B4-BE49-F238E27FC236}">
                    <a16:creationId xmlns:a16="http://schemas.microsoft.com/office/drawing/2014/main" id="{DB13CFA8-B82A-0E43-B7DF-1211C0CC8177}"/>
                  </a:ext>
                </a:extLst>
              </p:cNvPr>
              <p:cNvSpPr/>
              <p:nvPr/>
            </p:nvSpPr>
            <p:spPr>
              <a:xfrm>
                <a:off x="8935218" y="3363897"/>
                <a:ext cx="369869" cy="369869"/>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60495C5E-6BCE-5D49-9D7C-404A9482986F}"/>
                  </a:ext>
                </a:extLst>
              </p:cNvPr>
              <p:cNvSpPr/>
              <p:nvPr/>
            </p:nvSpPr>
            <p:spPr>
              <a:xfrm>
                <a:off x="9305087" y="3363896"/>
                <a:ext cx="369869" cy="369869"/>
              </a:xfrm>
              <a:prstGeom prst="rect">
                <a:avLst/>
              </a:prstGeom>
              <a:solidFill>
                <a:srgbClr val="E4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a:extLst>
                  <a:ext uri="{FF2B5EF4-FFF2-40B4-BE49-F238E27FC236}">
                    <a16:creationId xmlns:a16="http://schemas.microsoft.com/office/drawing/2014/main" id="{770C5E20-F275-F34D-9E21-F66486869C08}"/>
                  </a:ext>
                </a:extLst>
              </p:cNvPr>
              <p:cNvSpPr/>
              <p:nvPr/>
            </p:nvSpPr>
            <p:spPr>
              <a:xfrm>
                <a:off x="9674956" y="3363896"/>
                <a:ext cx="369869" cy="369869"/>
              </a:xfrm>
              <a:prstGeom prst="rect">
                <a:avLst/>
              </a:prstGeom>
              <a:solidFill>
                <a:srgbClr val="C8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6" name="TextBox 15">
              <a:extLst>
                <a:ext uri="{FF2B5EF4-FFF2-40B4-BE49-F238E27FC236}">
                  <a16:creationId xmlns:a16="http://schemas.microsoft.com/office/drawing/2014/main" id="{18F6064B-6719-F74E-8F2B-4B3ED9E673DC}"/>
                </a:ext>
              </a:extLst>
            </p:cNvPr>
            <p:cNvSpPr txBox="1"/>
            <p:nvPr/>
          </p:nvSpPr>
          <p:spPr>
            <a:xfrm>
              <a:off x="9859890" y="3733765"/>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17" name="TextBox 16">
              <a:extLst>
                <a:ext uri="{FF2B5EF4-FFF2-40B4-BE49-F238E27FC236}">
                  <a16:creationId xmlns:a16="http://schemas.microsoft.com/office/drawing/2014/main" id="{C50326C7-C074-F243-BAE8-C71A08981C9E}"/>
                </a:ext>
              </a:extLst>
            </p:cNvPr>
            <p:cNvSpPr txBox="1"/>
            <p:nvPr/>
          </p:nvSpPr>
          <p:spPr>
            <a:xfrm>
              <a:off x="8313354" y="3733765"/>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18" name="TextBox 17">
              <a:extLst>
                <a:ext uri="{FF2B5EF4-FFF2-40B4-BE49-F238E27FC236}">
                  <a16:creationId xmlns:a16="http://schemas.microsoft.com/office/drawing/2014/main" id="{8CAB3851-ABFD-AD43-83AA-07E4BBCF27CB}"/>
                </a:ext>
              </a:extLst>
            </p:cNvPr>
            <p:cNvSpPr txBox="1"/>
            <p:nvPr/>
          </p:nvSpPr>
          <p:spPr>
            <a:xfrm>
              <a:off x="8313354" y="2470270"/>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19" name="TextBox 18">
              <a:extLst>
                <a:ext uri="{FF2B5EF4-FFF2-40B4-BE49-F238E27FC236}">
                  <a16:creationId xmlns:a16="http://schemas.microsoft.com/office/drawing/2014/main" id="{B7CFE204-C9D1-3946-8255-8527ED0F8146}"/>
                </a:ext>
              </a:extLst>
            </p:cNvPr>
            <p:cNvSpPr txBox="1"/>
            <p:nvPr/>
          </p:nvSpPr>
          <p:spPr>
            <a:xfrm>
              <a:off x="8674288" y="4210213"/>
              <a:ext cx="1468777" cy="584775"/>
            </a:xfrm>
            <a:prstGeom prst="rect">
              <a:avLst/>
            </a:prstGeom>
            <a:noFill/>
            <a:ln>
              <a:solidFill>
                <a:schemeClr val="tx1"/>
              </a:solid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Vulnerability Index</a:t>
              </a:r>
            </a:p>
          </p:txBody>
        </p:sp>
        <p:sp>
          <p:nvSpPr>
            <p:cNvPr id="20" name="TextBox 19">
              <a:extLst>
                <a:ext uri="{FF2B5EF4-FFF2-40B4-BE49-F238E27FC236}">
                  <a16:creationId xmlns:a16="http://schemas.microsoft.com/office/drawing/2014/main" id="{2BBE7896-0144-2A49-BAC6-84CC103147D0}"/>
                </a:ext>
              </a:extLst>
            </p:cNvPr>
            <p:cNvSpPr txBox="1"/>
            <p:nvPr/>
          </p:nvSpPr>
          <p:spPr>
            <a:xfrm>
              <a:off x="6756549" y="2917351"/>
              <a:ext cx="1547138" cy="830997"/>
            </a:xfrm>
            <a:prstGeom prst="rect">
              <a:avLst/>
            </a:prstGeom>
            <a:noFill/>
            <a:ln>
              <a:solidFill>
                <a:schemeClr val="tx1"/>
              </a:solidFill>
            </a:ln>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 in Susceptible Flood Area</a:t>
              </a:r>
            </a:p>
          </p:txBody>
        </p:sp>
      </p:grpSp>
      <p:grpSp>
        <p:nvGrpSpPr>
          <p:cNvPr id="37" name="Group 36">
            <a:extLst>
              <a:ext uri="{FF2B5EF4-FFF2-40B4-BE49-F238E27FC236}">
                <a16:creationId xmlns:a16="http://schemas.microsoft.com/office/drawing/2014/main" id="{C43FD0A3-5BAE-9245-90C2-CA2973312040}"/>
              </a:ext>
            </a:extLst>
          </p:cNvPr>
          <p:cNvGrpSpPr/>
          <p:nvPr/>
        </p:nvGrpSpPr>
        <p:grpSpPr>
          <a:xfrm>
            <a:off x="6132429" y="5856116"/>
            <a:ext cx="2116560" cy="910632"/>
            <a:chOff x="7726582" y="-52779"/>
            <a:chExt cx="2116560" cy="910632"/>
          </a:xfrm>
        </p:grpSpPr>
        <p:pic>
          <p:nvPicPr>
            <p:cNvPr id="30" name="Picture 29" descr="Map&#10;&#10;Description automatically generated">
              <a:extLst>
                <a:ext uri="{FF2B5EF4-FFF2-40B4-BE49-F238E27FC236}">
                  <a16:creationId xmlns:a16="http://schemas.microsoft.com/office/drawing/2014/main" id="{A8A512D5-2BE9-A14A-B578-A032D5BAA1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42" t="87641" r="58786" b="8066"/>
            <a:stretch/>
          </p:blipFill>
          <p:spPr>
            <a:xfrm>
              <a:off x="8366010" y="-52779"/>
              <a:ext cx="451800" cy="342900"/>
            </a:xfrm>
            <a:prstGeom prst="rect">
              <a:avLst/>
            </a:prstGeom>
          </p:spPr>
        </p:pic>
        <p:grpSp>
          <p:nvGrpSpPr>
            <p:cNvPr id="31" name="Group 30">
              <a:extLst>
                <a:ext uri="{FF2B5EF4-FFF2-40B4-BE49-F238E27FC236}">
                  <a16:creationId xmlns:a16="http://schemas.microsoft.com/office/drawing/2014/main" id="{CEC254EF-3C1F-F141-BC79-1AFB7A509EB5}"/>
                </a:ext>
              </a:extLst>
            </p:cNvPr>
            <p:cNvGrpSpPr/>
            <p:nvPr/>
          </p:nvGrpSpPr>
          <p:grpSpPr>
            <a:xfrm>
              <a:off x="7726582" y="412328"/>
              <a:ext cx="2116560" cy="445525"/>
              <a:chOff x="8150942" y="3919608"/>
              <a:chExt cx="2838980" cy="537894"/>
            </a:xfrm>
          </p:grpSpPr>
          <p:pic>
            <p:nvPicPr>
              <p:cNvPr id="32" name="Picture 31" descr="A picture containing umbrella, shirt&#10;&#10;Description automatically generated">
                <a:extLst>
                  <a:ext uri="{FF2B5EF4-FFF2-40B4-BE49-F238E27FC236}">
                    <a16:creationId xmlns:a16="http://schemas.microsoft.com/office/drawing/2014/main" id="{3DB9F36A-BFDD-0441-B5B0-CA7DB3A033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40" t="82625" r="59392" b="15099"/>
              <a:stretch/>
            </p:blipFill>
            <p:spPr>
              <a:xfrm>
                <a:off x="8150942" y="4227871"/>
                <a:ext cx="2293670" cy="229631"/>
              </a:xfrm>
              <a:prstGeom prst="rect">
                <a:avLst/>
              </a:prstGeom>
            </p:spPr>
          </p:pic>
          <p:sp>
            <p:nvSpPr>
              <p:cNvPr id="33" name="TextBox 32">
                <a:extLst>
                  <a:ext uri="{FF2B5EF4-FFF2-40B4-BE49-F238E27FC236}">
                    <a16:creationId xmlns:a16="http://schemas.microsoft.com/office/drawing/2014/main" id="{F128B3EC-2A4C-C343-8A82-DF113899F630}"/>
                  </a:ext>
                </a:extLst>
              </p:cNvPr>
              <p:cNvSpPr txBox="1"/>
              <p:nvPr/>
            </p:nvSpPr>
            <p:spPr>
              <a:xfrm>
                <a:off x="8232521" y="3934879"/>
                <a:ext cx="347259"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34" name="TextBox 33">
                <a:extLst>
                  <a:ext uri="{FF2B5EF4-FFF2-40B4-BE49-F238E27FC236}">
                    <a16:creationId xmlns:a16="http://schemas.microsoft.com/office/drawing/2014/main" id="{E34B2C8E-00A7-EA44-8D0D-B1483777AD4D}"/>
                  </a:ext>
                </a:extLst>
              </p:cNvPr>
              <p:cNvSpPr txBox="1"/>
              <p:nvPr/>
            </p:nvSpPr>
            <p:spPr>
              <a:xfrm>
                <a:off x="9008618" y="3926184"/>
                <a:ext cx="578317"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35" name="TextBox 34">
                <a:extLst>
                  <a:ext uri="{FF2B5EF4-FFF2-40B4-BE49-F238E27FC236}">
                    <a16:creationId xmlns:a16="http://schemas.microsoft.com/office/drawing/2014/main" id="{FCCF804B-EAB4-DC49-B77D-79C6AF724C80}"/>
                  </a:ext>
                </a:extLst>
              </p:cNvPr>
              <p:cNvSpPr txBox="1"/>
              <p:nvPr/>
            </p:nvSpPr>
            <p:spPr>
              <a:xfrm>
                <a:off x="10043668" y="3926184"/>
                <a:ext cx="347259"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a:t>
                </a:r>
              </a:p>
            </p:txBody>
          </p:sp>
          <p:sp>
            <p:nvSpPr>
              <p:cNvPr id="36" name="TextBox 35">
                <a:extLst>
                  <a:ext uri="{FF2B5EF4-FFF2-40B4-BE49-F238E27FC236}">
                    <a16:creationId xmlns:a16="http://schemas.microsoft.com/office/drawing/2014/main" id="{36532EDC-F901-DD40-BE62-412D55B886F7}"/>
                  </a:ext>
                </a:extLst>
              </p:cNvPr>
              <p:cNvSpPr txBox="1"/>
              <p:nvPr/>
            </p:nvSpPr>
            <p:spPr>
              <a:xfrm>
                <a:off x="10272710" y="3919608"/>
                <a:ext cx="717212"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grpSp>
        <p:nvGrpSpPr>
          <p:cNvPr id="38" name="Group 37">
            <a:extLst>
              <a:ext uri="{FF2B5EF4-FFF2-40B4-BE49-F238E27FC236}">
                <a16:creationId xmlns:a16="http://schemas.microsoft.com/office/drawing/2014/main" id="{65478ABE-CE98-1144-8D6F-35197D4F6920}"/>
              </a:ext>
            </a:extLst>
          </p:cNvPr>
          <p:cNvGrpSpPr/>
          <p:nvPr/>
        </p:nvGrpSpPr>
        <p:grpSpPr>
          <a:xfrm>
            <a:off x="1178260" y="5856116"/>
            <a:ext cx="2116560" cy="910632"/>
            <a:chOff x="7726582" y="-52779"/>
            <a:chExt cx="2116560" cy="910632"/>
          </a:xfrm>
        </p:grpSpPr>
        <p:pic>
          <p:nvPicPr>
            <p:cNvPr id="39" name="Picture 38" descr="Map&#10;&#10;Description automatically generated">
              <a:extLst>
                <a:ext uri="{FF2B5EF4-FFF2-40B4-BE49-F238E27FC236}">
                  <a16:creationId xmlns:a16="http://schemas.microsoft.com/office/drawing/2014/main" id="{6F0D6907-CCA1-BE44-8874-62B9538A00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42" t="87641" r="58786" b="8066"/>
            <a:stretch/>
          </p:blipFill>
          <p:spPr>
            <a:xfrm>
              <a:off x="8366010" y="-52779"/>
              <a:ext cx="451800" cy="342900"/>
            </a:xfrm>
            <a:prstGeom prst="rect">
              <a:avLst/>
            </a:prstGeom>
          </p:spPr>
        </p:pic>
        <p:grpSp>
          <p:nvGrpSpPr>
            <p:cNvPr id="40" name="Group 39">
              <a:extLst>
                <a:ext uri="{FF2B5EF4-FFF2-40B4-BE49-F238E27FC236}">
                  <a16:creationId xmlns:a16="http://schemas.microsoft.com/office/drawing/2014/main" id="{56F25DF5-1343-6542-827C-A3D35C0B2BBF}"/>
                </a:ext>
              </a:extLst>
            </p:cNvPr>
            <p:cNvGrpSpPr/>
            <p:nvPr/>
          </p:nvGrpSpPr>
          <p:grpSpPr>
            <a:xfrm>
              <a:off x="7726582" y="412328"/>
              <a:ext cx="2116560" cy="445525"/>
              <a:chOff x="8150942" y="3919608"/>
              <a:chExt cx="2838980" cy="537894"/>
            </a:xfrm>
          </p:grpSpPr>
          <p:pic>
            <p:nvPicPr>
              <p:cNvPr id="41" name="Picture 40" descr="A picture containing umbrella, shirt&#10;&#10;Description automatically generated">
                <a:extLst>
                  <a:ext uri="{FF2B5EF4-FFF2-40B4-BE49-F238E27FC236}">
                    <a16:creationId xmlns:a16="http://schemas.microsoft.com/office/drawing/2014/main" id="{87ECEFD5-9999-2F44-92D6-A78DF97482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40" t="82625" r="59392" b="15099"/>
              <a:stretch/>
            </p:blipFill>
            <p:spPr>
              <a:xfrm>
                <a:off x="8150942" y="4227871"/>
                <a:ext cx="2293670" cy="229631"/>
              </a:xfrm>
              <a:prstGeom prst="rect">
                <a:avLst/>
              </a:prstGeom>
            </p:spPr>
          </p:pic>
          <p:sp>
            <p:nvSpPr>
              <p:cNvPr id="42" name="TextBox 41">
                <a:extLst>
                  <a:ext uri="{FF2B5EF4-FFF2-40B4-BE49-F238E27FC236}">
                    <a16:creationId xmlns:a16="http://schemas.microsoft.com/office/drawing/2014/main" id="{ED383855-DBBD-304B-A835-CC216F9EBA26}"/>
                  </a:ext>
                </a:extLst>
              </p:cNvPr>
              <p:cNvSpPr txBox="1"/>
              <p:nvPr/>
            </p:nvSpPr>
            <p:spPr>
              <a:xfrm>
                <a:off x="8232521" y="3934879"/>
                <a:ext cx="347259"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43" name="TextBox 42">
                <a:extLst>
                  <a:ext uri="{FF2B5EF4-FFF2-40B4-BE49-F238E27FC236}">
                    <a16:creationId xmlns:a16="http://schemas.microsoft.com/office/drawing/2014/main" id="{CDE1F938-D5D6-4248-8448-76B81911579E}"/>
                  </a:ext>
                </a:extLst>
              </p:cNvPr>
              <p:cNvSpPr txBox="1"/>
              <p:nvPr/>
            </p:nvSpPr>
            <p:spPr>
              <a:xfrm>
                <a:off x="9008618" y="3926184"/>
                <a:ext cx="578317"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1.5</a:t>
                </a:r>
              </a:p>
            </p:txBody>
          </p:sp>
          <p:sp>
            <p:nvSpPr>
              <p:cNvPr id="44" name="TextBox 43">
                <a:extLst>
                  <a:ext uri="{FF2B5EF4-FFF2-40B4-BE49-F238E27FC236}">
                    <a16:creationId xmlns:a16="http://schemas.microsoft.com/office/drawing/2014/main" id="{09540C22-83FD-9E4E-9E97-2F45CCB16E2F}"/>
                  </a:ext>
                </a:extLst>
              </p:cNvPr>
              <p:cNvSpPr txBox="1"/>
              <p:nvPr/>
            </p:nvSpPr>
            <p:spPr>
              <a:xfrm>
                <a:off x="10043668" y="3926184"/>
                <a:ext cx="347259"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a:t>
                </a:r>
              </a:p>
            </p:txBody>
          </p:sp>
          <p:sp>
            <p:nvSpPr>
              <p:cNvPr id="45" name="TextBox 44">
                <a:extLst>
                  <a:ext uri="{FF2B5EF4-FFF2-40B4-BE49-F238E27FC236}">
                    <a16:creationId xmlns:a16="http://schemas.microsoft.com/office/drawing/2014/main" id="{2AA12B5E-69B5-7C47-A362-C5FEB388CA5E}"/>
                  </a:ext>
                </a:extLst>
              </p:cNvPr>
              <p:cNvSpPr txBox="1"/>
              <p:nvPr/>
            </p:nvSpPr>
            <p:spPr>
              <a:xfrm>
                <a:off x="10272710" y="3919608"/>
                <a:ext cx="717212" cy="37158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grpSp>
      <p:sp>
        <p:nvSpPr>
          <p:cNvPr id="47" name="Right Arrow 46">
            <a:extLst>
              <a:ext uri="{FF2B5EF4-FFF2-40B4-BE49-F238E27FC236}">
                <a16:creationId xmlns:a16="http://schemas.microsoft.com/office/drawing/2014/main" id="{910894BA-18E1-0148-ADD1-4151707DE5EF}"/>
              </a:ext>
            </a:extLst>
          </p:cNvPr>
          <p:cNvSpPr/>
          <p:nvPr/>
        </p:nvSpPr>
        <p:spPr>
          <a:xfrm>
            <a:off x="4690550" y="4630412"/>
            <a:ext cx="1448790" cy="419099"/>
          </a:xfrm>
          <a:prstGeom prst="rightArrow">
            <a:avLst/>
          </a:prstGeom>
          <a:solidFill>
            <a:srgbClr val="A3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434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5C1ED5F-6936-B44E-92B8-87115C4EE16A}"/>
              </a:ext>
            </a:extLst>
          </p:cNvPr>
          <p:cNvGrpSpPr/>
          <p:nvPr/>
        </p:nvGrpSpPr>
        <p:grpSpPr>
          <a:xfrm>
            <a:off x="370358" y="1311497"/>
            <a:ext cx="7921365" cy="4903382"/>
            <a:chOff x="1030649" y="1179823"/>
            <a:chExt cx="7921365" cy="4903382"/>
          </a:xfrm>
          <a:scene3d>
            <a:camera prst="orthographicFront"/>
            <a:lightRig rig="flat" dir="t"/>
          </a:scene3d>
        </p:grpSpPr>
        <p:pic>
          <p:nvPicPr>
            <p:cNvPr id="3" name="Picture 2" descr="Application, map&#10;&#10;Description automatically generated">
              <a:extLst>
                <a:ext uri="{FF2B5EF4-FFF2-40B4-BE49-F238E27FC236}">
                  <a16:creationId xmlns:a16="http://schemas.microsoft.com/office/drawing/2014/main" id="{D861D585-7637-5941-9203-5A203420F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12" t="18071" r="11780" b="20070"/>
            <a:stretch/>
          </p:blipFill>
          <p:spPr>
            <a:xfrm>
              <a:off x="1030649" y="1179823"/>
              <a:ext cx="7643892" cy="4851773"/>
            </a:xfrm>
            <a:prstGeom prst="rect">
              <a:avLst/>
            </a:prstGeom>
            <a:ln>
              <a:solidFill>
                <a:schemeClr val="tx1"/>
              </a:solidFill>
            </a:ln>
          </p:spPr>
        </p:pic>
        <p:pic>
          <p:nvPicPr>
            <p:cNvPr id="8" name="Picture 7" descr="Map&#10;&#10;Description automatically generated">
              <a:extLst>
                <a:ext uri="{FF2B5EF4-FFF2-40B4-BE49-F238E27FC236}">
                  <a16:creationId xmlns:a16="http://schemas.microsoft.com/office/drawing/2014/main" id="{389B1E56-4AFB-C246-B491-187830D928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81" t="88783" r="64434" b="5565"/>
            <a:stretch/>
          </p:blipFill>
          <p:spPr>
            <a:xfrm>
              <a:off x="6349025" y="1463908"/>
              <a:ext cx="2602989" cy="451492"/>
            </a:xfrm>
            <a:prstGeom prst="rect">
              <a:avLst/>
            </a:prstGeom>
          </p:spPr>
        </p:pic>
        <p:sp>
          <p:nvSpPr>
            <p:cNvPr id="9" name="TextBox 8">
              <a:extLst>
                <a:ext uri="{FF2B5EF4-FFF2-40B4-BE49-F238E27FC236}">
                  <a16:creationId xmlns:a16="http://schemas.microsoft.com/office/drawing/2014/main" id="{70D19062-FA78-B94B-841F-C4C18EFD0261}"/>
                </a:ext>
              </a:extLst>
            </p:cNvPr>
            <p:cNvSpPr txBox="1"/>
            <p:nvPr/>
          </p:nvSpPr>
          <p:spPr>
            <a:xfrm>
              <a:off x="6504896" y="1252259"/>
              <a:ext cx="284052"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10" name="TextBox 9">
              <a:extLst>
                <a:ext uri="{FF2B5EF4-FFF2-40B4-BE49-F238E27FC236}">
                  <a16:creationId xmlns:a16="http://schemas.microsoft.com/office/drawing/2014/main" id="{16699238-848C-7647-ABDE-1DB79F7DDC3F}"/>
                </a:ext>
              </a:extLst>
            </p:cNvPr>
            <p:cNvSpPr txBox="1"/>
            <p:nvPr/>
          </p:nvSpPr>
          <p:spPr>
            <a:xfrm>
              <a:off x="6875039" y="1252258"/>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4</a:t>
              </a:r>
            </a:p>
          </p:txBody>
        </p:sp>
        <p:sp>
          <p:nvSpPr>
            <p:cNvPr id="11" name="TextBox 10">
              <a:extLst>
                <a:ext uri="{FF2B5EF4-FFF2-40B4-BE49-F238E27FC236}">
                  <a16:creationId xmlns:a16="http://schemas.microsoft.com/office/drawing/2014/main" id="{927D6F80-7805-424D-8793-9A5E72CF2FF1}"/>
                </a:ext>
              </a:extLst>
            </p:cNvPr>
            <p:cNvSpPr txBox="1"/>
            <p:nvPr/>
          </p:nvSpPr>
          <p:spPr>
            <a:xfrm>
              <a:off x="7263892" y="1252258"/>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8</a:t>
              </a:r>
            </a:p>
          </p:txBody>
        </p:sp>
        <p:sp>
          <p:nvSpPr>
            <p:cNvPr id="12" name="TextBox 11">
              <a:extLst>
                <a:ext uri="{FF2B5EF4-FFF2-40B4-BE49-F238E27FC236}">
                  <a16:creationId xmlns:a16="http://schemas.microsoft.com/office/drawing/2014/main" id="{8F9EAB5C-3D58-4F4D-8C29-40EEEE191ED2}"/>
                </a:ext>
              </a:extLst>
            </p:cNvPr>
            <p:cNvSpPr txBox="1"/>
            <p:nvPr/>
          </p:nvSpPr>
          <p:spPr>
            <a:xfrm>
              <a:off x="7981564" y="1257235"/>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16</a:t>
              </a:r>
            </a:p>
          </p:txBody>
        </p:sp>
        <p:sp>
          <p:nvSpPr>
            <p:cNvPr id="13" name="TextBox 12">
              <a:extLst>
                <a:ext uri="{FF2B5EF4-FFF2-40B4-BE49-F238E27FC236}">
                  <a16:creationId xmlns:a16="http://schemas.microsoft.com/office/drawing/2014/main" id="{D8DB0A2B-60B4-064C-8643-F948FCE9A4AF}"/>
                </a:ext>
              </a:extLst>
            </p:cNvPr>
            <p:cNvSpPr txBox="1"/>
            <p:nvPr/>
          </p:nvSpPr>
          <p:spPr>
            <a:xfrm>
              <a:off x="8221212" y="1260031"/>
              <a:ext cx="45332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pic>
          <p:nvPicPr>
            <p:cNvPr id="15" name="Picture 14" descr="Map&#10;&#10;Description automatically generated">
              <a:extLst>
                <a:ext uri="{FF2B5EF4-FFF2-40B4-BE49-F238E27FC236}">
                  <a16:creationId xmlns:a16="http://schemas.microsoft.com/office/drawing/2014/main" id="{1AA6DD8E-E36D-DA4D-9BA2-CCCF2F9C2E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158" r="55736" b="5565"/>
            <a:stretch/>
          </p:blipFill>
          <p:spPr>
            <a:xfrm>
              <a:off x="1406986" y="5501865"/>
              <a:ext cx="767082" cy="581340"/>
            </a:xfrm>
            <a:prstGeom prst="rect">
              <a:avLst/>
            </a:prstGeom>
          </p:spPr>
        </p:pic>
      </p:gr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Study Area</a:t>
            </a:r>
          </a:p>
        </p:txBody>
      </p:sp>
      <p:grpSp>
        <p:nvGrpSpPr>
          <p:cNvPr id="21" name="Group 20">
            <a:extLst>
              <a:ext uri="{FF2B5EF4-FFF2-40B4-BE49-F238E27FC236}">
                <a16:creationId xmlns:a16="http://schemas.microsoft.com/office/drawing/2014/main" id="{16F66B4B-6BFC-E747-A4C0-C512BC410FD9}"/>
              </a:ext>
            </a:extLst>
          </p:cNvPr>
          <p:cNvGrpSpPr/>
          <p:nvPr/>
        </p:nvGrpSpPr>
        <p:grpSpPr>
          <a:xfrm>
            <a:off x="5752325" y="3522380"/>
            <a:ext cx="3907973" cy="2638654"/>
            <a:chOff x="6832997" y="3188192"/>
            <a:chExt cx="3907973" cy="2638654"/>
          </a:xfrm>
        </p:grpSpPr>
        <p:pic>
          <p:nvPicPr>
            <p:cNvPr id="7" name="Picture 6" descr="Graphical user interface, application&#10;&#10;Description automatically generated">
              <a:extLst>
                <a:ext uri="{FF2B5EF4-FFF2-40B4-BE49-F238E27FC236}">
                  <a16:creationId xmlns:a16="http://schemas.microsoft.com/office/drawing/2014/main" id="{48CA3B70-FE10-5C4D-A536-260FF468BA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23" t="9999" r="25413" b="28956"/>
            <a:stretch/>
          </p:blipFill>
          <p:spPr>
            <a:xfrm>
              <a:off x="6832997" y="3188192"/>
              <a:ext cx="3907973" cy="2638654"/>
            </a:xfrm>
            <a:prstGeom prst="rect">
              <a:avLst/>
            </a:prstGeom>
            <a:ln>
              <a:solidFill>
                <a:schemeClr val="tx1"/>
              </a:solidFill>
            </a:ln>
          </p:spPr>
        </p:pic>
        <p:grpSp>
          <p:nvGrpSpPr>
            <p:cNvPr id="20" name="Group 19">
              <a:extLst>
                <a:ext uri="{FF2B5EF4-FFF2-40B4-BE49-F238E27FC236}">
                  <a16:creationId xmlns:a16="http://schemas.microsoft.com/office/drawing/2014/main" id="{639A7BA1-A75B-5E49-B5C4-98A5DDA288C8}"/>
                </a:ext>
              </a:extLst>
            </p:cNvPr>
            <p:cNvGrpSpPr/>
            <p:nvPr/>
          </p:nvGrpSpPr>
          <p:grpSpPr>
            <a:xfrm>
              <a:off x="7678656" y="3267014"/>
              <a:ext cx="2990667" cy="1913653"/>
              <a:chOff x="7678656" y="3267014"/>
              <a:chExt cx="2990667" cy="1913653"/>
            </a:xfrm>
          </p:grpSpPr>
          <p:grpSp>
            <p:nvGrpSpPr>
              <p:cNvPr id="28" name="Group 27">
                <a:extLst>
                  <a:ext uri="{FF2B5EF4-FFF2-40B4-BE49-F238E27FC236}">
                    <a16:creationId xmlns:a16="http://schemas.microsoft.com/office/drawing/2014/main" id="{40A44BDD-717A-4E43-9F47-512778C787FB}"/>
                  </a:ext>
                </a:extLst>
              </p:cNvPr>
              <p:cNvGrpSpPr/>
              <p:nvPr/>
            </p:nvGrpSpPr>
            <p:grpSpPr>
              <a:xfrm>
                <a:off x="9166568" y="3267014"/>
                <a:ext cx="1502755" cy="631623"/>
                <a:chOff x="5840956" y="3303406"/>
                <a:chExt cx="1502755" cy="631623"/>
              </a:xfrm>
            </p:grpSpPr>
            <p:pic>
              <p:nvPicPr>
                <p:cNvPr id="19" name="Picture 18" descr="Graphical user interface, application&#10;&#10;Description automatically generated">
                  <a:extLst>
                    <a:ext uri="{FF2B5EF4-FFF2-40B4-BE49-F238E27FC236}">
                      <a16:creationId xmlns:a16="http://schemas.microsoft.com/office/drawing/2014/main" id="{2A3E1591-53EB-3C4B-ADA2-5D043E2E4D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033" t="82646" r="52047" b="9013"/>
                <a:stretch/>
              </p:blipFill>
              <p:spPr>
                <a:xfrm>
                  <a:off x="5840956" y="3567215"/>
                  <a:ext cx="1502755" cy="367814"/>
                </a:xfrm>
                <a:prstGeom prst="rect">
                  <a:avLst/>
                </a:prstGeom>
              </p:spPr>
            </p:pic>
            <p:sp>
              <p:nvSpPr>
                <p:cNvPr id="22" name="TextBox 21">
                  <a:extLst>
                    <a:ext uri="{FF2B5EF4-FFF2-40B4-BE49-F238E27FC236}">
                      <a16:creationId xmlns:a16="http://schemas.microsoft.com/office/drawing/2014/main" id="{EF6A88F0-E42B-A043-8409-E9293C4CCAC7}"/>
                    </a:ext>
                  </a:extLst>
                </p:cNvPr>
                <p:cNvSpPr txBox="1"/>
                <p:nvPr/>
              </p:nvSpPr>
              <p:spPr>
                <a:xfrm>
                  <a:off x="5912280" y="3303407"/>
                  <a:ext cx="284052"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24" name="TextBox 23">
                  <a:extLst>
                    <a:ext uri="{FF2B5EF4-FFF2-40B4-BE49-F238E27FC236}">
                      <a16:creationId xmlns:a16="http://schemas.microsoft.com/office/drawing/2014/main" id="{1A9751CE-4457-F749-A04A-BF4FFFC0264A}"/>
                    </a:ext>
                  </a:extLst>
                </p:cNvPr>
                <p:cNvSpPr txBox="1"/>
                <p:nvPr/>
              </p:nvSpPr>
              <p:spPr>
                <a:xfrm>
                  <a:off x="6213566" y="3303407"/>
                  <a:ext cx="38343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30</a:t>
                  </a:r>
                </a:p>
              </p:txBody>
            </p:sp>
            <p:sp>
              <p:nvSpPr>
                <p:cNvPr id="25" name="TextBox 24">
                  <a:extLst>
                    <a:ext uri="{FF2B5EF4-FFF2-40B4-BE49-F238E27FC236}">
                      <a16:creationId xmlns:a16="http://schemas.microsoft.com/office/drawing/2014/main" id="{BE726131-8820-E242-97B4-23607B6DA2D2}"/>
                    </a:ext>
                  </a:extLst>
                </p:cNvPr>
                <p:cNvSpPr txBox="1"/>
                <p:nvPr/>
              </p:nvSpPr>
              <p:spPr>
                <a:xfrm>
                  <a:off x="6582424" y="3303406"/>
                  <a:ext cx="383438"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60</a:t>
                  </a:r>
                </a:p>
              </p:txBody>
            </p:sp>
            <p:sp>
              <p:nvSpPr>
                <p:cNvPr id="26" name="TextBox 25">
                  <a:extLst>
                    <a:ext uri="{FF2B5EF4-FFF2-40B4-BE49-F238E27FC236}">
                      <a16:creationId xmlns:a16="http://schemas.microsoft.com/office/drawing/2014/main" id="{59653179-B105-3242-B402-B3B032E1F8CB}"/>
                    </a:ext>
                  </a:extLst>
                </p:cNvPr>
                <p:cNvSpPr txBox="1"/>
                <p:nvPr/>
              </p:nvSpPr>
              <p:spPr>
                <a:xfrm>
                  <a:off x="6836531" y="3308047"/>
                  <a:ext cx="45332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km</a:t>
                  </a:r>
                </a:p>
              </p:txBody>
            </p:sp>
          </p:grpSp>
          <p:sp>
            <p:nvSpPr>
              <p:cNvPr id="35" name="TextBox 34">
                <a:extLst>
                  <a:ext uri="{FF2B5EF4-FFF2-40B4-BE49-F238E27FC236}">
                    <a16:creationId xmlns:a16="http://schemas.microsoft.com/office/drawing/2014/main" id="{530AA217-8AA2-9E4F-A362-281F645CB03A}"/>
                  </a:ext>
                </a:extLst>
              </p:cNvPr>
              <p:cNvSpPr txBox="1"/>
              <p:nvPr/>
            </p:nvSpPr>
            <p:spPr>
              <a:xfrm>
                <a:off x="7678656" y="4860627"/>
                <a:ext cx="453329" cy="307777"/>
              </a:xfrm>
              <a:prstGeom prst="rect">
                <a:avLst/>
              </a:prstGeom>
              <a:noFill/>
            </p:spPr>
            <p:txBody>
              <a:bodyPr wrap="square" rtlCol="0">
                <a:spAutoFit/>
              </a:bodyPr>
              <a:lstStyle/>
              <a:p>
                <a:r>
                  <a:rPr lang="en-US" sz="1400">
                    <a:latin typeface="Century Gothic" panose="020B0502020202020204" pitchFamily="34" charset="0"/>
                  </a:rPr>
                  <a:t>CT</a:t>
                </a:r>
              </a:p>
            </p:txBody>
          </p:sp>
          <p:sp>
            <p:nvSpPr>
              <p:cNvPr id="36" name="TextBox 35">
                <a:extLst>
                  <a:ext uri="{FF2B5EF4-FFF2-40B4-BE49-F238E27FC236}">
                    <a16:creationId xmlns:a16="http://schemas.microsoft.com/office/drawing/2014/main" id="{BF1BD714-4C7B-F345-A5D3-70876DDD14FD}"/>
                  </a:ext>
                </a:extLst>
              </p:cNvPr>
              <p:cNvSpPr txBox="1"/>
              <p:nvPr/>
            </p:nvSpPr>
            <p:spPr>
              <a:xfrm>
                <a:off x="7841641" y="3922618"/>
                <a:ext cx="515411" cy="307777"/>
              </a:xfrm>
              <a:prstGeom prst="rect">
                <a:avLst/>
              </a:prstGeom>
              <a:noFill/>
            </p:spPr>
            <p:txBody>
              <a:bodyPr wrap="square" rtlCol="0">
                <a:spAutoFit/>
              </a:bodyPr>
              <a:lstStyle/>
              <a:p>
                <a:r>
                  <a:rPr lang="en-US" sz="1400">
                    <a:latin typeface="Century Gothic" panose="020B0502020202020204" pitchFamily="34" charset="0"/>
                  </a:rPr>
                  <a:t>MA</a:t>
                </a:r>
              </a:p>
            </p:txBody>
          </p:sp>
          <p:sp>
            <p:nvSpPr>
              <p:cNvPr id="37" name="TextBox 36">
                <a:extLst>
                  <a:ext uri="{FF2B5EF4-FFF2-40B4-BE49-F238E27FC236}">
                    <a16:creationId xmlns:a16="http://schemas.microsoft.com/office/drawing/2014/main" id="{651FEC99-8091-F641-9301-1298C1D7D090}"/>
                  </a:ext>
                </a:extLst>
              </p:cNvPr>
              <p:cNvSpPr txBox="1"/>
              <p:nvPr/>
            </p:nvSpPr>
            <p:spPr>
              <a:xfrm>
                <a:off x="8785383" y="4872890"/>
                <a:ext cx="453329" cy="307777"/>
              </a:xfrm>
              <a:prstGeom prst="rect">
                <a:avLst/>
              </a:prstGeom>
              <a:noFill/>
            </p:spPr>
            <p:txBody>
              <a:bodyPr wrap="square" rtlCol="0">
                <a:spAutoFit/>
              </a:bodyPr>
              <a:lstStyle/>
              <a:p>
                <a:r>
                  <a:rPr lang="en-US" sz="1400">
                    <a:latin typeface="Century Gothic" panose="020B0502020202020204" pitchFamily="34" charset="0"/>
                  </a:rPr>
                  <a:t>RI</a:t>
                </a:r>
              </a:p>
            </p:txBody>
          </p:sp>
        </p:grpSp>
      </p:grpSp>
      <p:sp>
        <p:nvSpPr>
          <p:cNvPr id="61" name="TextBox 60">
            <a:extLst>
              <a:ext uri="{FF2B5EF4-FFF2-40B4-BE49-F238E27FC236}">
                <a16:creationId xmlns:a16="http://schemas.microsoft.com/office/drawing/2014/main" id="{8600BCB2-5F23-864B-9D43-88A3238F0200}"/>
              </a:ext>
            </a:extLst>
          </p:cNvPr>
          <p:cNvSpPr txBox="1"/>
          <p:nvPr/>
        </p:nvSpPr>
        <p:spPr>
          <a:xfrm>
            <a:off x="6029016" y="2345314"/>
            <a:ext cx="769875" cy="307777"/>
          </a:xfrm>
          <a:prstGeom prst="rect">
            <a:avLst/>
          </a:prstGeom>
          <a:noFill/>
        </p:spPr>
        <p:txBody>
          <a:bodyPr wrap="square" rtlCol="0">
            <a:spAutoFit/>
          </a:bodyPr>
          <a:lstStyle/>
          <a:p>
            <a:r>
              <a:rPr lang="en-US" sz="1400">
                <a:solidFill>
                  <a:schemeClr val="bg1"/>
                </a:solidFill>
                <a:latin typeface="Century Gothic" panose="020B0502020202020204" pitchFamily="34" charset="0"/>
              </a:rPr>
              <a:t>Boston</a:t>
            </a:r>
          </a:p>
        </p:txBody>
      </p:sp>
      <p:sp>
        <p:nvSpPr>
          <p:cNvPr id="39" name="Rectangle 38">
            <a:extLst>
              <a:ext uri="{FF2B5EF4-FFF2-40B4-BE49-F238E27FC236}">
                <a16:creationId xmlns:a16="http://schemas.microsoft.com/office/drawing/2014/main" id="{B45B851C-5ACC-2543-89DC-2C73DC915527}"/>
              </a:ext>
            </a:extLst>
          </p:cNvPr>
          <p:cNvSpPr/>
          <p:nvPr/>
        </p:nvSpPr>
        <p:spPr>
          <a:xfrm>
            <a:off x="8370987" y="1668715"/>
            <a:ext cx="3450655" cy="152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64EDBFE9-64EA-8841-9185-9B0F88A25DFF}"/>
              </a:ext>
            </a:extLst>
          </p:cNvPr>
          <p:cNvSpPr/>
          <p:nvPr/>
        </p:nvSpPr>
        <p:spPr>
          <a:xfrm>
            <a:off x="8474970" y="1779871"/>
            <a:ext cx="302423" cy="308113"/>
          </a:xfrm>
          <a:prstGeom prst="roundRect">
            <a:avLst/>
          </a:prstGeom>
          <a:solidFill>
            <a:srgbClr val="20B8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261275C9-3F09-9145-AC8C-D734D83AFECD}"/>
              </a:ext>
            </a:extLst>
          </p:cNvPr>
          <p:cNvSpPr/>
          <p:nvPr/>
        </p:nvSpPr>
        <p:spPr>
          <a:xfrm>
            <a:off x="8474970" y="2269106"/>
            <a:ext cx="302423" cy="30811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2F37DD7-6AE9-BC4A-982C-D98CFA219983}"/>
              </a:ext>
            </a:extLst>
          </p:cNvPr>
          <p:cNvSpPr txBox="1"/>
          <p:nvPr/>
        </p:nvSpPr>
        <p:spPr>
          <a:xfrm>
            <a:off x="8788849" y="1788241"/>
            <a:ext cx="2885726" cy="307777"/>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Charles River watershed (CRW)</a:t>
            </a:r>
          </a:p>
        </p:txBody>
      </p:sp>
      <p:sp>
        <p:nvSpPr>
          <p:cNvPr id="46" name="TextBox 45">
            <a:extLst>
              <a:ext uri="{FF2B5EF4-FFF2-40B4-BE49-F238E27FC236}">
                <a16:creationId xmlns:a16="http://schemas.microsoft.com/office/drawing/2014/main" id="{A8F0C78C-4BC1-BC4A-9A57-BA2A72C0BF15}"/>
              </a:ext>
            </a:extLst>
          </p:cNvPr>
          <p:cNvSpPr txBox="1"/>
          <p:nvPr/>
        </p:nvSpPr>
        <p:spPr>
          <a:xfrm>
            <a:off x="8805067" y="2267337"/>
            <a:ext cx="1467068"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Town of Natick</a:t>
            </a:r>
          </a:p>
        </p:txBody>
      </p:sp>
      <p:sp>
        <p:nvSpPr>
          <p:cNvPr id="49" name="Rounded Rectangle 48">
            <a:extLst>
              <a:ext uri="{FF2B5EF4-FFF2-40B4-BE49-F238E27FC236}">
                <a16:creationId xmlns:a16="http://schemas.microsoft.com/office/drawing/2014/main" id="{646A4B0A-249B-2440-AB3D-786A5DAA29A3}"/>
              </a:ext>
            </a:extLst>
          </p:cNvPr>
          <p:cNvSpPr/>
          <p:nvPr/>
        </p:nvSpPr>
        <p:spPr>
          <a:xfrm>
            <a:off x="8474970" y="2748202"/>
            <a:ext cx="302423" cy="30811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413A89B-10F7-4944-8E0F-4177E1D1956E}"/>
              </a:ext>
            </a:extLst>
          </p:cNvPr>
          <p:cNvSpPr txBox="1"/>
          <p:nvPr/>
        </p:nvSpPr>
        <p:spPr>
          <a:xfrm>
            <a:off x="8805067" y="2746433"/>
            <a:ext cx="2848857"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Town of Natick outside of CRW</a:t>
            </a:r>
          </a:p>
        </p:txBody>
      </p:sp>
    </p:spTree>
    <p:extLst>
      <p:ext uri="{BB962C8B-B14F-4D97-AF65-F5344CB8AC3E}">
        <p14:creationId xmlns:p14="http://schemas.microsoft.com/office/powerpoint/2010/main" val="3262315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92975" y="-51212"/>
            <a:ext cx="11006051" cy="12015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24B1B5"/>
              </a:buClr>
            </a:pPr>
            <a:r>
              <a:rPr lang="en-US" sz="4000" b="1" dirty="0">
                <a:solidFill>
                  <a:schemeClr val="bg1"/>
                </a:solidFill>
                <a:latin typeface="Century Gothic" panose="020F0302020204030204"/>
              </a:rPr>
              <a:t>Methods: Impervious Surface Maps</a:t>
            </a:r>
            <a:endParaRPr lang="en-US" sz="4000" dirty="0">
              <a:solidFill>
                <a:schemeClr val="bg1"/>
              </a:solidFill>
              <a:cs typeface="Calibri Light"/>
            </a:endParaRPr>
          </a:p>
        </p:txBody>
      </p:sp>
      <p:grpSp>
        <p:nvGrpSpPr>
          <p:cNvPr id="4" name="Group 3">
            <a:extLst>
              <a:ext uri="{FF2B5EF4-FFF2-40B4-BE49-F238E27FC236}">
                <a16:creationId xmlns:a16="http://schemas.microsoft.com/office/drawing/2014/main" id="{65D79191-27CB-B94B-A184-A0CCC20E886D}"/>
              </a:ext>
            </a:extLst>
          </p:cNvPr>
          <p:cNvGrpSpPr/>
          <p:nvPr/>
        </p:nvGrpSpPr>
        <p:grpSpPr>
          <a:xfrm>
            <a:off x="3488459" y="1304674"/>
            <a:ext cx="3163772" cy="1037720"/>
            <a:chOff x="7729537" y="1107898"/>
            <a:chExt cx="2595563" cy="1140313"/>
          </a:xfrm>
        </p:grpSpPr>
        <p:sp>
          <p:nvSpPr>
            <p:cNvPr id="2" name="Rounded Rectangle 1">
              <a:extLst>
                <a:ext uri="{FF2B5EF4-FFF2-40B4-BE49-F238E27FC236}">
                  <a16:creationId xmlns:a16="http://schemas.microsoft.com/office/drawing/2014/main" id="{06018FD4-2C3B-854C-92C6-9EC6316004FF}"/>
                </a:ext>
              </a:extLst>
            </p:cNvPr>
            <p:cNvSpPr/>
            <p:nvPr/>
          </p:nvSpPr>
          <p:spPr>
            <a:xfrm>
              <a:off x="7729537" y="1107898"/>
              <a:ext cx="2443163" cy="1025371"/>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Rounded Rectangle 12">
              <a:extLst>
                <a:ext uri="{FF2B5EF4-FFF2-40B4-BE49-F238E27FC236}">
                  <a16:creationId xmlns:a16="http://schemas.microsoft.com/office/drawing/2014/main" id="{DB0B79B4-1DBE-DA44-A093-9B1BDD177EAA}"/>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Mass GIS data portal</a:t>
              </a:r>
            </a:p>
          </p:txBody>
        </p:sp>
      </p:grpSp>
      <p:grpSp>
        <p:nvGrpSpPr>
          <p:cNvPr id="16" name="Group 15">
            <a:extLst>
              <a:ext uri="{FF2B5EF4-FFF2-40B4-BE49-F238E27FC236}">
                <a16:creationId xmlns:a16="http://schemas.microsoft.com/office/drawing/2014/main" id="{EACA0E0A-B61C-2D47-832B-3246847D65C4}"/>
              </a:ext>
            </a:extLst>
          </p:cNvPr>
          <p:cNvGrpSpPr/>
          <p:nvPr/>
        </p:nvGrpSpPr>
        <p:grpSpPr>
          <a:xfrm>
            <a:off x="1279592" y="2561845"/>
            <a:ext cx="2876550" cy="1048061"/>
            <a:chOff x="7729537" y="1200150"/>
            <a:chExt cx="2595563" cy="1048061"/>
          </a:xfrm>
        </p:grpSpPr>
        <p:sp>
          <p:nvSpPr>
            <p:cNvPr id="17" name="Rounded Rectangle 16">
              <a:extLst>
                <a:ext uri="{FF2B5EF4-FFF2-40B4-BE49-F238E27FC236}">
                  <a16:creationId xmlns:a16="http://schemas.microsoft.com/office/drawing/2014/main" id="{ED6B9144-B270-4848-9F18-17AFA29F5724}"/>
                </a:ext>
              </a:extLst>
            </p:cNvPr>
            <p:cNvSpPr/>
            <p:nvPr/>
          </p:nvSpPr>
          <p:spPr>
            <a:xfrm>
              <a:off x="7729537" y="1200150"/>
              <a:ext cx="2443163" cy="933119"/>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Rounded Rectangle 17">
              <a:extLst>
                <a:ext uri="{FF2B5EF4-FFF2-40B4-BE49-F238E27FC236}">
                  <a16:creationId xmlns:a16="http://schemas.microsoft.com/office/drawing/2014/main" id="{626427FB-B3D1-A144-B9BA-1D6FDCC147B0}"/>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2016 1m land cover</a:t>
              </a:r>
            </a:p>
          </p:txBody>
        </p:sp>
      </p:grpSp>
      <p:grpSp>
        <p:nvGrpSpPr>
          <p:cNvPr id="19" name="Group 18">
            <a:extLst>
              <a:ext uri="{FF2B5EF4-FFF2-40B4-BE49-F238E27FC236}">
                <a16:creationId xmlns:a16="http://schemas.microsoft.com/office/drawing/2014/main" id="{51CAAE70-5E62-9A4E-9712-F978271E1BF1}"/>
              </a:ext>
            </a:extLst>
          </p:cNvPr>
          <p:cNvGrpSpPr/>
          <p:nvPr/>
        </p:nvGrpSpPr>
        <p:grpSpPr>
          <a:xfrm>
            <a:off x="6153450" y="2556258"/>
            <a:ext cx="2876550" cy="1048061"/>
            <a:chOff x="7729537" y="1200150"/>
            <a:chExt cx="2595563" cy="1048061"/>
          </a:xfrm>
        </p:grpSpPr>
        <p:sp>
          <p:nvSpPr>
            <p:cNvPr id="20" name="Rounded Rectangle 19">
              <a:extLst>
                <a:ext uri="{FF2B5EF4-FFF2-40B4-BE49-F238E27FC236}">
                  <a16:creationId xmlns:a16="http://schemas.microsoft.com/office/drawing/2014/main" id="{843E5F5C-CFA5-D240-A012-C91BC5815DED}"/>
                </a:ext>
              </a:extLst>
            </p:cNvPr>
            <p:cNvSpPr/>
            <p:nvPr/>
          </p:nvSpPr>
          <p:spPr>
            <a:xfrm>
              <a:off x="7729537" y="1200150"/>
              <a:ext cx="2443163" cy="933119"/>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Rounded Rectangle 20">
              <a:extLst>
                <a:ext uri="{FF2B5EF4-FFF2-40B4-BE49-F238E27FC236}">
                  <a16:creationId xmlns:a16="http://schemas.microsoft.com/office/drawing/2014/main" id="{E60937B9-65D4-5448-87CD-FD8958BF43BD}"/>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2010 Census data</a:t>
              </a:r>
            </a:p>
          </p:txBody>
        </p:sp>
      </p:grpSp>
      <p:grpSp>
        <p:nvGrpSpPr>
          <p:cNvPr id="22" name="Group 21">
            <a:extLst>
              <a:ext uri="{FF2B5EF4-FFF2-40B4-BE49-F238E27FC236}">
                <a16:creationId xmlns:a16="http://schemas.microsoft.com/office/drawing/2014/main" id="{DDAA10C1-A4FF-CB45-867D-CA4C72CE2068}"/>
              </a:ext>
            </a:extLst>
          </p:cNvPr>
          <p:cNvGrpSpPr/>
          <p:nvPr/>
        </p:nvGrpSpPr>
        <p:grpSpPr>
          <a:xfrm>
            <a:off x="1279592" y="3816077"/>
            <a:ext cx="2876550" cy="1048061"/>
            <a:chOff x="7729537" y="1200150"/>
            <a:chExt cx="2595563" cy="1048061"/>
          </a:xfrm>
        </p:grpSpPr>
        <p:sp>
          <p:nvSpPr>
            <p:cNvPr id="26" name="Rounded Rectangle 25">
              <a:extLst>
                <a:ext uri="{FF2B5EF4-FFF2-40B4-BE49-F238E27FC236}">
                  <a16:creationId xmlns:a16="http://schemas.microsoft.com/office/drawing/2014/main" id="{2EB195FB-4602-D94A-B884-C9343087529A}"/>
                </a:ext>
              </a:extLst>
            </p:cNvPr>
            <p:cNvSpPr/>
            <p:nvPr/>
          </p:nvSpPr>
          <p:spPr>
            <a:xfrm>
              <a:off x="7729537" y="1200150"/>
              <a:ext cx="2443163" cy="933119"/>
            </a:xfrm>
            <a:prstGeom prst="roundRect">
              <a:avLst/>
            </a:prstGeom>
            <a:solidFill>
              <a:srgbClr val="178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8" name="Rounded Rectangle 27">
              <a:extLst>
                <a:ext uri="{FF2B5EF4-FFF2-40B4-BE49-F238E27FC236}">
                  <a16:creationId xmlns:a16="http://schemas.microsoft.com/office/drawing/2014/main" id="{63CDD9C9-E173-2749-B592-A0AD45A7EA4D}"/>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Impervious fraction per census tract</a:t>
              </a:r>
            </a:p>
          </p:txBody>
        </p:sp>
      </p:grpSp>
      <p:grpSp>
        <p:nvGrpSpPr>
          <p:cNvPr id="31" name="Group 30">
            <a:extLst>
              <a:ext uri="{FF2B5EF4-FFF2-40B4-BE49-F238E27FC236}">
                <a16:creationId xmlns:a16="http://schemas.microsoft.com/office/drawing/2014/main" id="{33346DEB-1D5E-7A48-8D2B-B0A47B3C69FA}"/>
              </a:ext>
            </a:extLst>
          </p:cNvPr>
          <p:cNvGrpSpPr/>
          <p:nvPr/>
        </p:nvGrpSpPr>
        <p:grpSpPr>
          <a:xfrm>
            <a:off x="6153450" y="3817334"/>
            <a:ext cx="2876550" cy="1048061"/>
            <a:chOff x="7729537" y="1200150"/>
            <a:chExt cx="2595563" cy="1048061"/>
          </a:xfrm>
        </p:grpSpPr>
        <p:sp>
          <p:nvSpPr>
            <p:cNvPr id="32" name="Rounded Rectangle 31">
              <a:extLst>
                <a:ext uri="{FF2B5EF4-FFF2-40B4-BE49-F238E27FC236}">
                  <a16:creationId xmlns:a16="http://schemas.microsoft.com/office/drawing/2014/main" id="{177F884F-C752-9E43-8A83-81C5A560B70A}"/>
                </a:ext>
              </a:extLst>
            </p:cNvPr>
            <p:cNvSpPr/>
            <p:nvPr/>
          </p:nvSpPr>
          <p:spPr>
            <a:xfrm>
              <a:off x="7729537" y="1200150"/>
              <a:ext cx="2443163" cy="933119"/>
            </a:xfrm>
            <a:prstGeom prst="roundRect">
              <a:avLst/>
            </a:prstGeom>
            <a:solidFill>
              <a:srgbClr val="178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3" name="Rounded Rectangle 32">
              <a:extLst>
                <a:ext uri="{FF2B5EF4-FFF2-40B4-BE49-F238E27FC236}">
                  <a16:creationId xmlns:a16="http://schemas.microsoft.com/office/drawing/2014/main" id="{A75517FF-C0B5-AB47-99B5-B2F140364753}"/>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Population density per census tract</a:t>
              </a:r>
            </a:p>
          </p:txBody>
        </p:sp>
      </p:grpSp>
      <p:grpSp>
        <p:nvGrpSpPr>
          <p:cNvPr id="34" name="Group 33">
            <a:extLst>
              <a:ext uri="{FF2B5EF4-FFF2-40B4-BE49-F238E27FC236}">
                <a16:creationId xmlns:a16="http://schemas.microsoft.com/office/drawing/2014/main" id="{7CE3EDCC-F28B-CC4C-B6C6-84EEA5CC7C8E}"/>
              </a:ext>
            </a:extLst>
          </p:cNvPr>
          <p:cNvGrpSpPr/>
          <p:nvPr/>
        </p:nvGrpSpPr>
        <p:grpSpPr>
          <a:xfrm>
            <a:off x="792736" y="5130505"/>
            <a:ext cx="3707777" cy="1431519"/>
            <a:chOff x="7729537" y="1200150"/>
            <a:chExt cx="2595563" cy="1048061"/>
          </a:xfrm>
        </p:grpSpPr>
        <p:sp>
          <p:nvSpPr>
            <p:cNvPr id="35" name="Rounded Rectangle 34">
              <a:extLst>
                <a:ext uri="{FF2B5EF4-FFF2-40B4-BE49-F238E27FC236}">
                  <a16:creationId xmlns:a16="http://schemas.microsoft.com/office/drawing/2014/main" id="{942A9DE9-DCBA-E74C-98FC-3A9B46BCD238}"/>
                </a:ext>
              </a:extLst>
            </p:cNvPr>
            <p:cNvSpPr/>
            <p:nvPr/>
          </p:nvSpPr>
          <p:spPr>
            <a:xfrm>
              <a:off x="7729537" y="1200150"/>
              <a:ext cx="2443163" cy="933119"/>
            </a:xfrm>
            <a:prstGeom prst="roundRect">
              <a:avLst/>
            </a:prstGeom>
            <a:solidFill>
              <a:srgbClr val="0F57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Rounded Rectangle 35">
              <a:extLst>
                <a:ext uri="{FF2B5EF4-FFF2-40B4-BE49-F238E27FC236}">
                  <a16:creationId xmlns:a16="http://schemas.microsoft.com/office/drawing/2014/main" id="{8E22FCE5-AD9B-9043-9104-8CCADE913EAF}"/>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Map of impervious surface in watershed</a:t>
              </a:r>
            </a:p>
          </p:txBody>
        </p:sp>
      </p:grpSp>
      <p:grpSp>
        <p:nvGrpSpPr>
          <p:cNvPr id="37" name="Group 36">
            <a:extLst>
              <a:ext uri="{FF2B5EF4-FFF2-40B4-BE49-F238E27FC236}">
                <a16:creationId xmlns:a16="http://schemas.microsoft.com/office/drawing/2014/main" id="{3FDC6E13-7C4E-5244-BE54-D019C309CED5}"/>
              </a:ext>
            </a:extLst>
          </p:cNvPr>
          <p:cNvGrpSpPr/>
          <p:nvPr/>
        </p:nvGrpSpPr>
        <p:grpSpPr>
          <a:xfrm>
            <a:off x="5886077" y="5146607"/>
            <a:ext cx="3580193" cy="1431519"/>
            <a:chOff x="7729537" y="1200150"/>
            <a:chExt cx="2595563" cy="1048061"/>
          </a:xfrm>
        </p:grpSpPr>
        <p:sp>
          <p:nvSpPr>
            <p:cNvPr id="38" name="Rounded Rectangle 37">
              <a:extLst>
                <a:ext uri="{FF2B5EF4-FFF2-40B4-BE49-F238E27FC236}">
                  <a16:creationId xmlns:a16="http://schemas.microsoft.com/office/drawing/2014/main" id="{26C05867-F0AE-8541-963F-E6AEAE9F87C4}"/>
                </a:ext>
              </a:extLst>
            </p:cNvPr>
            <p:cNvSpPr/>
            <p:nvPr/>
          </p:nvSpPr>
          <p:spPr>
            <a:xfrm>
              <a:off x="7729537" y="1200150"/>
              <a:ext cx="2443163" cy="933119"/>
            </a:xfrm>
            <a:prstGeom prst="roundRect">
              <a:avLst/>
            </a:prstGeom>
            <a:solidFill>
              <a:srgbClr val="0F57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Rounded Rectangle 38">
              <a:extLst>
                <a:ext uri="{FF2B5EF4-FFF2-40B4-BE49-F238E27FC236}">
                  <a16:creationId xmlns:a16="http://schemas.microsoft.com/office/drawing/2014/main" id="{85F37AE6-0BA5-A24D-B1CF-D9A8085B79D4}"/>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Bivariate map of impervious fraction and population density</a:t>
              </a:r>
            </a:p>
          </p:txBody>
        </p:sp>
      </p:grpSp>
      <p:cxnSp>
        <p:nvCxnSpPr>
          <p:cNvPr id="10" name="Elbow Connector 9">
            <a:extLst>
              <a:ext uri="{FF2B5EF4-FFF2-40B4-BE49-F238E27FC236}">
                <a16:creationId xmlns:a16="http://schemas.microsoft.com/office/drawing/2014/main" id="{043C8CAE-7095-5D44-A226-BC2D8D489135}"/>
              </a:ext>
            </a:extLst>
          </p:cNvPr>
          <p:cNvCxnSpPr>
            <a:cxnSpLocks/>
          </p:cNvCxnSpPr>
          <p:nvPr/>
        </p:nvCxnSpPr>
        <p:spPr>
          <a:xfrm rot="5400000">
            <a:off x="3788598" y="1187215"/>
            <a:ext cx="219451" cy="2529809"/>
          </a:xfrm>
          <a:prstGeom prst="bentConnector3">
            <a:avLst/>
          </a:prstGeom>
        </p:spPr>
        <p:style>
          <a:lnRef idx="1">
            <a:schemeClr val="dk1"/>
          </a:lnRef>
          <a:fillRef idx="0">
            <a:schemeClr val="dk1"/>
          </a:fillRef>
          <a:effectRef idx="0">
            <a:schemeClr val="dk1"/>
          </a:effectRef>
          <a:fontRef idx="minor">
            <a:schemeClr val="tx1"/>
          </a:fontRef>
        </p:style>
      </p:cxnSp>
      <p:cxnSp>
        <p:nvCxnSpPr>
          <p:cNvPr id="42" name="Elbow Connector 41">
            <a:extLst>
              <a:ext uri="{FF2B5EF4-FFF2-40B4-BE49-F238E27FC236}">
                <a16:creationId xmlns:a16="http://schemas.microsoft.com/office/drawing/2014/main" id="{D180EC5E-C13E-6840-BE07-211C3741AD82}"/>
              </a:ext>
            </a:extLst>
          </p:cNvPr>
          <p:cNvCxnSpPr>
            <a:cxnSpLocks/>
          </p:cNvCxnSpPr>
          <p:nvPr/>
        </p:nvCxnSpPr>
        <p:spPr>
          <a:xfrm rot="16200000" flipH="1">
            <a:off x="6228319" y="1277301"/>
            <a:ext cx="213864" cy="2344049"/>
          </a:xfrm>
          <a:prstGeom prst="bentConnector3">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E55E00FF-B920-7F40-B538-17670DB1EA5D}"/>
              </a:ext>
            </a:extLst>
          </p:cNvPr>
          <p:cNvCxnSpPr>
            <a:cxnSpLocks/>
          </p:cNvCxnSpPr>
          <p:nvPr/>
        </p:nvCxnSpPr>
        <p:spPr>
          <a:xfrm>
            <a:off x="2633418" y="3604319"/>
            <a:ext cx="0" cy="211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88719B3-4236-0D4E-BC15-0CB3F96C1D9C}"/>
              </a:ext>
            </a:extLst>
          </p:cNvPr>
          <p:cNvCxnSpPr>
            <a:cxnSpLocks/>
          </p:cNvCxnSpPr>
          <p:nvPr/>
        </p:nvCxnSpPr>
        <p:spPr>
          <a:xfrm>
            <a:off x="2646625" y="4879593"/>
            <a:ext cx="0" cy="250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03A47B8-8F87-BE46-B91B-4501F90520AA}"/>
              </a:ext>
            </a:extLst>
          </p:cNvPr>
          <p:cNvCxnSpPr>
            <a:cxnSpLocks/>
          </p:cNvCxnSpPr>
          <p:nvPr/>
        </p:nvCxnSpPr>
        <p:spPr>
          <a:xfrm>
            <a:off x="7638152" y="3604319"/>
            <a:ext cx="0" cy="211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413642-799C-A14A-9E88-6A0CF4B604DE}"/>
              </a:ext>
            </a:extLst>
          </p:cNvPr>
          <p:cNvCxnSpPr>
            <a:cxnSpLocks/>
          </p:cNvCxnSpPr>
          <p:nvPr/>
        </p:nvCxnSpPr>
        <p:spPr>
          <a:xfrm>
            <a:off x="7676174" y="4865395"/>
            <a:ext cx="0" cy="301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020EE28-F434-6F4D-BA8A-F415990BC346}"/>
              </a:ext>
            </a:extLst>
          </p:cNvPr>
          <p:cNvGrpSpPr/>
          <p:nvPr/>
        </p:nvGrpSpPr>
        <p:grpSpPr>
          <a:xfrm>
            <a:off x="9356035" y="1304674"/>
            <a:ext cx="2741252" cy="1529819"/>
            <a:chOff x="9482454" y="4847674"/>
            <a:chExt cx="2392913" cy="1529819"/>
          </a:xfrm>
        </p:grpSpPr>
        <p:sp>
          <p:nvSpPr>
            <p:cNvPr id="41" name="Rectangle 40">
              <a:extLst>
                <a:ext uri="{FF2B5EF4-FFF2-40B4-BE49-F238E27FC236}">
                  <a16:creationId xmlns:a16="http://schemas.microsoft.com/office/drawing/2014/main" id="{BB9C7A19-E59D-ED46-9518-00FEB920DBFB}"/>
                </a:ext>
              </a:extLst>
            </p:cNvPr>
            <p:cNvSpPr/>
            <p:nvPr/>
          </p:nvSpPr>
          <p:spPr>
            <a:xfrm>
              <a:off x="9482454" y="4847674"/>
              <a:ext cx="2186618" cy="1529819"/>
            </a:xfrm>
            <a:prstGeom prst="rect">
              <a:avLst/>
            </a:prstGeom>
            <a:solidFill>
              <a:schemeClr val="bg1"/>
            </a:solidFill>
            <a:ln>
              <a:solidFill>
                <a:srgbClr val="17575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Rounded Rectangle 42">
              <a:extLst>
                <a:ext uri="{FF2B5EF4-FFF2-40B4-BE49-F238E27FC236}">
                  <a16:creationId xmlns:a16="http://schemas.microsoft.com/office/drawing/2014/main" id="{E90690E3-7B1E-C34C-A63D-BA01EAFC8B14}"/>
                </a:ext>
              </a:extLst>
            </p:cNvPr>
            <p:cNvSpPr/>
            <p:nvPr/>
          </p:nvSpPr>
          <p:spPr>
            <a:xfrm>
              <a:off x="9645579" y="4971230"/>
              <a:ext cx="302423" cy="308113"/>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Rounded Rectangle 44">
              <a:extLst>
                <a:ext uri="{FF2B5EF4-FFF2-40B4-BE49-F238E27FC236}">
                  <a16:creationId xmlns:a16="http://schemas.microsoft.com/office/drawing/2014/main" id="{A930FBFE-863F-824F-B611-8213B4C0B254}"/>
                </a:ext>
              </a:extLst>
            </p:cNvPr>
            <p:cNvSpPr/>
            <p:nvPr/>
          </p:nvSpPr>
          <p:spPr>
            <a:xfrm>
              <a:off x="9645579" y="5460465"/>
              <a:ext cx="302423" cy="308113"/>
            </a:xfrm>
            <a:prstGeom prst="roundRect">
              <a:avLst/>
            </a:prstGeom>
            <a:solidFill>
              <a:srgbClr val="298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TextBox 46">
              <a:extLst>
                <a:ext uri="{FF2B5EF4-FFF2-40B4-BE49-F238E27FC236}">
                  <a16:creationId xmlns:a16="http://schemas.microsoft.com/office/drawing/2014/main" id="{38270D6E-02A6-9045-9C5B-188FA3C2C40A}"/>
                </a:ext>
              </a:extLst>
            </p:cNvPr>
            <p:cNvSpPr txBox="1"/>
            <p:nvPr/>
          </p:nvSpPr>
          <p:spPr>
            <a:xfrm>
              <a:off x="9959458" y="4979600"/>
              <a:ext cx="1915909"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Ancillary data set</a:t>
              </a:r>
            </a:p>
          </p:txBody>
        </p:sp>
        <p:sp>
          <p:nvSpPr>
            <p:cNvPr id="48" name="TextBox 47">
              <a:extLst>
                <a:ext uri="{FF2B5EF4-FFF2-40B4-BE49-F238E27FC236}">
                  <a16:creationId xmlns:a16="http://schemas.microsoft.com/office/drawing/2014/main" id="{7D99F03E-9AD4-E947-A65A-3CAF4055F358}"/>
                </a:ext>
              </a:extLst>
            </p:cNvPr>
            <p:cNvSpPr txBox="1"/>
            <p:nvPr/>
          </p:nvSpPr>
          <p:spPr>
            <a:xfrm>
              <a:off x="9975676" y="5458696"/>
              <a:ext cx="1819729"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Calculation step</a:t>
              </a:r>
            </a:p>
          </p:txBody>
        </p:sp>
        <p:sp>
          <p:nvSpPr>
            <p:cNvPr id="49" name="Rounded Rectangle 48">
              <a:extLst>
                <a:ext uri="{FF2B5EF4-FFF2-40B4-BE49-F238E27FC236}">
                  <a16:creationId xmlns:a16="http://schemas.microsoft.com/office/drawing/2014/main" id="{727582D7-047F-1940-93DF-BEBD7A804121}"/>
                </a:ext>
              </a:extLst>
            </p:cNvPr>
            <p:cNvSpPr/>
            <p:nvPr/>
          </p:nvSpPr>
          <p:spPr>
            <a:xfrm>
              <a:off x="9645579" y="5939561"/>
              <a:ext cx="302423" cy="308113"/>
            </a:xfrm>
            <a:prstGeom prst="roundRect">
              <a:avLst/>
            </a:prstGeom>
            <a:solidFill>
              <a:srgbClr val="1757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C59BEF4F-9875-6A44-95A5-5A09D9BDFAF6}"/>
                </a:ext>
              </a:extLst>
            </p:cNvPr>
            <p:cNvSpPr txBox="1"/>
            <p:nvPr/>
          </p:nvSpPr>
          <p:spPr>
            <a:xfrm>
              <a:off x="9975676" y="5937792"/>
              <a:ext cx="1808508"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Final deliverable</a:t>
              </a:r>
            </a:p>
          </p:txBody>
        </p:sp>
      </p:grpSp>
    </p:spTree>
    <p:extLst>
      <p:ext uri="{BB962C8B-B14F-4D97-AF65-F5344CB8AC3E}">
        <p14:creationId xmlns:p14="http://schemas.microsoft.com/office/powerpoint/2010/main" val="2444770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33112B-8D5B-FA47-8C98-00FBF376A0B5}"/>
              </a:ext>
            </a:extLst>
          </p:cNvPr>
          <p:cNvGrpSpPr/>
          <p:nvPr/>
        </p:nvGrpSpPr>
        <p:grpSpPr>
          <a:xfrm>
            <a:off x="453679" y="1251680"/>
            <a:ext cx="6241917" cy="5448782"/>
            <a:chOff x="453679" y="1251680"/>
            <a:chExt cx="6241917" cy="5448782"/>
          </a:xfrm>
        </p:grpSpPr>
        <p:pic>
          <p:nvPicPr>
            <p:cNvPr id="28" name="Picture 27" descr="A close up of a fire&#10;&#10;Description automatically generated">
              <a:extLst>
                <a:ext uri="{FF2B5EF4-FFF2-40B4-BE49-F238E27FC236}">
                  <a16:creationId xmlns:a16="http://schemas.microsoft.com/office/drawing/2014/main" id="{553B70B4-AB4B-B542-8935-A4B64CEA7B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4376" y="1251680"/>
              <a:ext cx="5281950" cy="5448782"/>
            </a:xfrm>
            <a:prstGeom prst="rect">
              <a:avLst/>
            </a:prstGeom>
          </p:spPr>
        </p:pic>
        <p:grpSp>
          <p:nvGrpSpPr>
            <p:cNvPr id="2" name="Group 1">
              <a:extLst>
                <a:ext uri="{FF2B5EF4-FFF2-40B4-BE49-F238E27FC236}">
                  <a16:creationId xmlns:a16="http://schemas.microsoft.com/office/drawing/2014/main" id="{3FA442FC-3048-D340-A388-E42E3BE51C52}"/>
                </a:ext>
              </a:extLst>
            </p:cNvPr>
            <p:cNvGrpSpPr/>
            <p:nvPr/>
          </p:nvGrpSpPr>
          <p:grpSpPr>
            <a:xfrm>
              <a:off x="453679" y="1655325"/>
              <a:ext cx="2405017" cy="461597"/>
              <a:chOff x="453679" y="1655325"/>
              <a:chExt cx="2405017" cy="461597"/>
            </a:xfrm>
          </p:grpSpPr>
          <p:pic>
            <p:nvPicPr>
              <p:cNvPr id="21" name="Picture 20" descr="A close up of a fire&#10;&#10;Description automatically generated">
                <a:extLst>
                  <a:ext uri="{FF2B5EF4-FFF2-40B4-BE49-F238E27FC236}">
                    <a16:creationId xmlns:a16="http://schemas.microsoft.com/office/drawing/2014/main" id="{DE77A9B4-DD59-8148-BA59-03BAD130DA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066" t="89154" r="59066" b="8481"/>
              <a:stretch/>
            </p:blipFill>
            <p:spPr>
              <a:xfrm>
                <a:off x="547982" y="1911593"/>
                <a:ext cx="2007050" cy="205329"/>
              </a:xfrm>
              <a:prstGeom prst="rect">
                <a:avLst/>
              </a:prstGeom>
            </p:spPr>
          </p:pic>
          <p:sp>
            <p:nvSpPr>
              <p:cNvPr id="22" name="TextBox 21">
                <a:extLst>
                  <a:ext uri="{FF2B5EF4-FFF2-40B4-BE49-F238E27FC236}">
                    <a16:creationId xmlns:a16="http://schemas.microsoft.com/office/drawing/2014/main" id="{4CD2D9BF-AD59-CA40-87B7-43502E5207B1}"/>
                  </a:ext>
                </a:extLst>
              </p:cNvPr>
              <p:cNvSpPr txBox="1"/>
              <p:nvPr/>
            </p:nvSpPr>
            <p:spPr>
              <a:xfrm>
                <a:off x="453679" y="1655325"/>
                <a:ext cx="2840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23" name="TextBox 22">
                <a:extLst>
                  <a:ext uri="{FF2B5EF4-FFF2-40B4-BE49-F238E27FC236}">
                    <a16:creationId xmlns:a16="http://schemas.microsoft.com/office/drawing/2014/main" id="{7CF7EDEA-05D1-9045-952F-2BBB55E4F774}"/>
                  </a:ext>
                </a:extLst>
              </p:cNvPr>
              <p:cNvSpPr txBox="1"/>
              <p:nvPr/>
            </p:nvSpPr>
            <p:spPr>
              <a:xfrm>
                <a:off x="889673" y="1655328"/>
                <a:ext cx="2840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a:t>
                </a:r>
              </a:p>
            </p:txBody>
          </p:sp>
          <p:sp>
            <p:nvSpPr>
              <p:cNvPr id="24" name="TextBox 23">
                <a:extLst>
                  <a:ext uri="{FF2B5EF4-FFF2-40B4-BE49-F238E27FC236}">
                    <a16:creationId xmlns:a16="http://schemas.microsoft.com/office/drawing/2014/main" id="{DA6E3811-505B-7D46-9C78-0D323F3E7338}"/>
                  </a:ext>
                </a:extLst>
              </p:cNvPr>
              <p:cNvSpPr txBox="1"/>
              <p:nvPr/>
            </p:nvSpPr>
            <p:spPr>
              <a:xfrm>
                <a:off x="1329169" y="1655327"/>
                <a:ext cx="2840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a:t>
                </a:r>
              </a:p>
            </p:txBody>
          </p:sp>
          <p:sp>
            <p:nvSpPr>
              <p:cNvPr id="25" name="TextBox 24">
                <a:extLst>
                  <a:ext uri="{FF2B5EF4-FFF2-40B4-BE49-F238E27FC236}">
                    <a16:creationId xmlns:a16="http://schemas.microsoft.com/office/drawing/2014/main" id="{AF9E0A87-07D1-5F48-9927-EDFEF9E8552F}"/>
                  </a:ext>
                </a:extLst>
              </p:cNvPr>
              <p:cNvSpPr txBox="1"/>
              <p:nvPr/>
            </p:nvSpPr>
            <p:spPr>
              <a:xfrm>
                <a:off x="2156285" y="1655326"/>
                <a:ext cx="38343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16</a:t>
                </a:r>
              </a:p>
            </p:txBody>
          </p:sp>
          <p:sp>
            <p:nvSpPr>
              <p:cNvPr id="26" name="TextBox 25">
                <a:extLst>
                  <a:ext uri="{FF2B5EF4-FFF2-40B4-BE49-F238E27FC236}">
                    <a16:creationId xmlns:a16="http://schemas.microsoft.com/office/drawing/2014/main" id="{7048D096-FE3D-E34B-9187-EEDB6186F418}"/>
                  </a:ext>
                </a:extLst>
              </p:cNvPr>
              <p:cNvSpPr txBox="1"/>
              <p:nvPr/>
            </p:nvSpPr>
            <p:spPr>
              <a:xfrm>
                <a:off x="2405367" y="1655325"/>
                <a:ext cx="45332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km</a:t>
                </a:r>
              </a:p>
            </p:txBody>
          </p:sp>
        </p:grpSp>
        <p:pic>
          <p:nvPicPr>
            <p:cNvPr id="27" name="Picture 26" descr="Map&#10;&#10;Description automatically generated">
              <a:extLst>
                <a:ext uri="{FF2B5EF4-FFF2-40B4-BE49-F238E27FC236}">
                  <a16:creationId xmlns:a16="http://schemas.microsoft.com/office/drawing/2014/main" id="{A303C346-6750-3A43-9F37-AE8BCA8225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6842" t="87158" r="55736" b="5565"/>
            <a:stretch/>
          </p:blipFill>
          <p:spPr>
            <a:xfrm>
              <a:off x="5928514" y="1584286"/>
              <a:ext cx="767082" cy="581340"/>
            </a:xfrm>
            <a:prstGeom prst="rect">
              <a:avLst/>
            </a:prstGeom>
          </p:spPr>
        </p:pic>
      </p:grpSp>
      <p:grpSp>
        <p:nvGrpSpPr>
          <p:cNvPr id="3" name="Group 2">
            <a:extLst>
              <a:ext uri="{FF2B5EF4-FFF2-40B4-BE49-F238E27FC236}">
                <a16:creationId xmlns:a16="http://schemas.microsoft.com/office/drawing/2014/main" id="{2E2371BC-E60B-F840-873C-5ACF2507FAC7}"/>
              </a:ext>
            </a:extLst>
          </p:cNvPr>
          <p:cNvGrpSpPr/>
          <p:nvPr/>
        </p:nvGrpSpPr>
        <p:grpSpPr>
          <a:xfrm>
            <a:off x="4535216" y="4979789"/>
            <a:ext cx="2407504" cy="1820060"/>
            <a:chOff x="4535216" y="4979789"/>
            <a:chExt cx="2098064" cy="1820060"/>
          </a:xfrm>
        </p:grpSpPr>
        <p:pic>
          <p:nvPicPr>
            <p:cNvPr id="31" name="Picture 30">
              <a:extLst>
                <a:ext uri="{FF2B5EF4-FFF2-40B4-BE49-F238E27FC236}">
                  <a16:creationId xmlns:a16="http://schemas.microsoft.com/office/drawing/2014/main" id="{7596FC0B-2614-CB43-932B-7843AFB9E93A}"/>
                </a:ext>
              </a:extLst>
            </p:cNvPr>
            <p:cNvPicPr>
              <a:picLocks noChangeAspect="1"/>
            </p:cNvPicPr>
            <p:nvPr/>
          </p:nvPicPr>
          <p:blipFill rotWithShape="1">
            <a:blip r:embed="rId6">
              <a:extLst>
                <a:ext uri="{28A0092B-C50C-407E-A947-70E740481C1C}">
                  <a14:useLocalDpi xmlns:a14="http://schemas.microsoft.com/office/drawing/2010/main" val="0"/>
                </a:ext>
              </a:extLst>
            </a:blip>
            <a:srcRect l="13019"/>
            <a:stretch/>
          </p:blipFill>
          <p:spPr>
            <a:xfrm rot="10800000">
              <a:off x="4535216" y="5046503"/>
              <a:ext cx="277210" cy="1476529"/>
            </a:xfrm>
            <a:prstGeom prst="rect">
              <a:avLst/>
            </a:prstGeom>
            <a:ln>
              <a:solidFill>
                <a:schemeClr val="tx1"/>
              </a:solidFill>
            </a:ln>
          </p:spPr>
        </p:pic>
        <p:sp>
          <p:nvSpPr>
            <p:cNvPr id="32" name="TextBox 31">
              <a:extLst>
                <a:ext uri="{FF2B5EF4-FFF2-40B4-BE49-F238E27FC236}">
                  <a16:creationId xmlns:a16="http://schemas.microsoft.com/office/drawing/2014/main" id="{446C56CE-3ED2-E242-AC86-8C5527AABA61}"/>
                </a:ext>
              </a:extLst>
            </p:cNvPr>
            <p:cNvSpPr txBox="1"/>
            <p:nvPr/>
          </p:nvSpPr>
          <p:spPr>
            <a:xfrm>
              <a:off x="4824618" y="6215074"/>
              <a:ext cx="423514"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3" name="TextBox 32">
              <a:extLst>
                <a:ext uri="{FF2B5EF4-FFF2-40B4-BE49-F238E27FC236}">
                  <a16:creationId xmlns:a16="http://schemas.microsoft.com/office/drawing/2014/main" id="{3D8C38F7-0F2F-0C48-9316-38E3BD3DCD6A}"/>
                </a:ext>
              </a:extLst>
            </p:cNvPr>
            <p:cNvSpPr txBox="1"/>
            <p:nvPr/>
          </p:nvSpPr>
          <p:spPr>
            <a:xfrm>
              <a:off x="4812426" y="4979789"/>
              <a:ext cx="684803"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34" name="TextBox 33">
              <a:extLst>
                <a:ext uri="{FF2B5EF4-FFF2-40B4-BE49-F238E27FC236}">
                  <a16:creationId xmlns:a16="http://schemas.microsoft.com/office/drawing/2014/main" id="{343E2E80-A5D8-7448-84E7-C28C6B665463}"/>
                </a:ext>
              </a:extLst>
            </p:cNvPr>
            <p:cNvSpPr txBox="1"/>
            <p:nvPr/>
          </p:nvSpPr>
          <p:spPr>
            <a:xfrm>
              <a:off x="4824618" y="5597522"/>
              <a:ext cx="1808662"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Impervious surface</a:t>
              </a:r>
            </a:p>
          </p:txBody>
        </p:sp>
        <p:cxnSp>
          <p:nvCxnSpPr>
            <p:cNvPr id="36" name="Straight Arrow Connector 35">
              <a:extLst>
                <a:ext uri="{FF2B5EF4-FFF2-40B4-BE49-F238E27FC236}">
                  <a16:creationId xmlns:a16="http://schemas.microsoft.com/office/drawing/2014/main" id="{B655D363-8809-1340-AEC6-8B2FBA7716C6}"/>
                </a:ext>
              </a:extLst>
            </p:cNvPr>
            <p:cNvCxnSpPr/>
            <p:nvPr/>
          </p:nvCxnSpPr>
          <p:spPr>
            <a:xfrm flipV="1">
              <a:off x="5036375" y="5287566"/>
              <a:ext cx="0" cy="309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094F2294-3544-D443-8AF3-E352501D629B}"/>
                </a:ext>
              </a:extLst>
            </p:cNvPr>
            <p:cNvCxnSpPr>
              <a:cxnSpLocks/>
            </p:cNvCxnSpPr>
            <p:nvPr/>
          </p:nvCxnSpPr>
          <p:spPr>
            <a:xfrm>
              <a:off x="5031358" y="5898045"/>
              <a:ext cx="5017" cy="317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Title 4"/>
          <p:cNvSpPr txBox="1">
            <a:spLocks/>
          </p:cNvSpPr>
          <p:nvPr/>
        </p:nvSpPr>
        <p:spPr>
          <a:xfrm>
            <a:off x="430826" y="487948"/>
            <a:ext cx="11127680" cy="4340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Results: Impervious Surface Fraction</a:t>
            </a:r>
            <a:endParaRPr lang="en-US" sz="4000" b="1">
              <a:solidFill>
                <a:srgbClr val="24B1B5"/>
              </a:solidFill>
              <a:latin typeface="Century Gothic"/>
              <a:cs typeface="Calibri Light"/>
            </a:endParaRPr>
          </a:p>
        </p:txBody>
      </p:sp>
      <p:graphicFrame>
        <p:nvGraphicFramePr>
          <p:cNvPr id="6" name="Diagram 6">
            <a:extLst>
              <a:ext uri="{FF2B5EF4-FFF2-40B4-BE49-F238E27FC236}">
                <a16:creationId xmlns:a16="http://schemas.microsoft.com/office/drawing/2014/main" id="{6380D51F-1842-4BA4-AC2A-DD71FC80CAD4}"/>
              </a:ext>
            </a:extLst>
          </p:cNvPr>
          <p:cNvGraphicFramePr/>
          <p:nvPr>
            <p:extLst>
              <p:ext uri="{D42A27DB-BD31-4B8C-83A1-F6EECF244321}">
                <p14:modId xmlns:p14="http://schemas.microsoft.com/office/powerpoint/2010/main" val="746068963"/>
              </p:ext>
            </p:extLst>
          </p:nvPr>
        </p:nvGraphicFramePr>
        <p:xfrm>
          <a:off x="6942720" y="2014257"/>
          <a:ext cx="4841016" cy="42518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01825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75B150-3E39-734F-9452-194844882C8F}"/>
              </a:ext>
            </a:extLst>
          </p:cNvPr>
          <p:cNvGrpSpPr/>
          <p:nvPr/>
        </p:nvGrpSpPr>
        <p:grpSpPr>
          <a:xfrm>
            <a:off x="225381" y="1287052"/>
            <a:ext cx="6309651" cy="5486400"/>
            <a:chOff x="225381" y="1287052"/>
            <a:chExt cx="6309651" cy="5486400"/>
          </a:xfrm>
        </p:grpSpPr>
        <p:pic>
          <p:nvPicPr>
            <p:cNvPr id="9" name="Picture 8" descr="A picture containing map&#10;&#10;Description automatically generated">
              <a:extLst>
                <a:ext uri="{FF2B5EF4-FFF2-40B4-BE49-F238E27FC236}">
                  <a16:creationId xmlns:a16="http://schemas.microsoft.com/office/drawing/2014/main" id="{D5137763-88DD-D34C-B0DD-01FC65B24C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2" t="5633" r="32658" b="24717"/>
            <a:stretch/>
          </p:blipFill>
          <p:spPr>
            <a:xfrm>
              <a:off x="648475" y="1287052"/>
              <a:ext cx="5220237" cy="5486400"/>
            </a:xfrm>
            <a:prstGeom prst="rect">
              <a:avLst/>
            </a:prstGeom>
          </p:spPr>
        </p:pic>
        <p:grpSp>
          <p:nvGrpSpPr>
            <p:cNvPr id="2" name="Group 1">
              <a:extLst>
                <a:ext uri="{FF2B5EF4-FFF2-40B4-BE49-F238E27FC236}">
                  <a16:creationId xmlns:a16="http://schemas.microsoft.com/office/drawing/2014/main" id="{21040CD4-8B2A-1843-BCB9-219E9FC1CC71}"/>
                </a:ext>
              </a:extLst>
            </p:cNvPr>
            <p:cNvGrpSpPr/>
            <p:nvPr/>
          </p:nvGrpSpPr>
          <p:grpSpPr>
            <a:xfrm>
              <a:off x="225381" y="1321564"/>
              <a:ext cx="2405017" cy="461597"/>
              <a:chOff x="453679" y="1655325"/>
              <a:chExt cx="2405017" cy="461597"/>
            </a:xfrm>
          </p:grpSpPr>
          <p:pic>
            <p:nvPicPr>
              <p:cNvPr id="11" name="Picture 10" descr="A close up of a fire&#10;&#10;Description automatically generated">
                <a:extLst>
                  <a:ext uri="{FF2B5EF4-FFF2-40B4-BE49-F238E27FC236}">
                    <a16:creationId xmlns:a16="http://schemas.microsoft.com/office/drawing/2014/main" id="{189EDC88-C399-EF4F-9F35-426D024EF1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66" t="89154" r="59066" b="8481"/>
              <a:stretch/>
            </p:blipFill>
            <p:spPr>
              <a:xfrm>
                <a:off x="547982" y="1911593"/>
                <a:ext cx="2007050" cy="205329"/>
              </a:xfrm>
              <a:prstGeom prst="rect">
                <a:avLst/>
              </a:prstGeom>
            </p:spPr>
          </p:pic>
          <p:sp>
            <p:nvSpPr>
              <p:cNvPr id="12" name="TextBox 11">
                <a:extLst>
                  <a:ext uri="{FF2B5EF4-FFF2-40B4-BE49-F238E27FC236}">
                    <a16:creationId xmlns:a16="http://schemas.microsoft.com/office/drawing/2014/main" id="{069554CE-6351-1346-818C-6526604C2765}"/>
                  </a:ext>
                </a:extLst>
              </p:cNvPr>
              <p:cNvSpPr txBox="1"/>
              <p:nvPr/>
            </p:nvSpPr>
            <p:spPr>
              <a:xfrm>
                <a:off x="453679" y="1655325"/>
                <a:ext cx="2840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7E253E46-B4D2-2D43-86FB-0D61DF2704AC}"/>
                  </a:ext>
                </a:extLst>
              </p:cNvPr>
              <p:cNvSpPr txBox="1"/>
              <p:nvPr/>
            </p:nvSpPr>
            <p:spPr>
              <a:xfrm>
                <a:off x="889673" y="1655328"/>
                <a:ext cx="2840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a:t>
                </a:r>
              </a:p>
            </p:txBody>
          </p:sp>
          <p:sp>
            <p:nvSpPr>
              <p:cNvPr id="14" name="TextBox 13">
                <a:extLst>
                  <a:ext uri="{FF2B5EF4-FFF2-40B4-BE49-F238E27FC236}">
                    <a16:creationId xmlns:a16="http://schemas.microsoft.com/office/drawing/2014/main" id="{B4293426-030F-174E-B60E-F686C6B358D7}"/>
                  </a:ext>
                </a:extLst>
              </p:cNvPr>
              <p:cNvSpPr txBox="1"/>
              <p:nvPr/>
            </p:nvSpPr>
            <p:spPr>
              <a:xfrm>
                <a:off x="1329169" y="1655327"/>
                <a:ext cx="2840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a:t>
                </a:r>
              </a:p>
            </p:txBody>
          </p:sp>
          <p:sp>
            <p:nvSpPr>
              <p:cNvPr id="15" name="TextBox 14">
                <a:extLst>
                  <a:ext uri="{FF2B5EF4-FFF2-40B4-BE49-F238E27FC236}">
                    <a16:creationId xmlns:a16="http://schemas.microsoft.com/office/drawing/2014/main" id="{8CA13889-6711-494D-BEB8-B6884F58033D}"/>
                  </a:ext>
                </a:extLst>
              </p:cNvPr>
              <p:cNvSpPr txBox="1"/>
              <p:nvPr/>
            </p:nvSpPr>
            <p:spPr>
              <a:xfrm>
                <a:off x="2156285" y="1655326"/>
                <a:ext cx="38343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16</a:t>
                </a:r>
              </a:p>
            </p:txBody>
          </p:sp>
          <p:sp>
            <p:nvSpPr>
              <p:cNvPr id="16" name="TextBox 15">
                <a:extLst>
                  <a:ext uri="{FF2B5EF4-FFF2-40B4-BE49-F238E27FC236}">
                    <a16:creationId xmlns:a16="http://schemas.microsoft.com/office/drawing/2014/main" id="{6EA01FA1-BCAA-9547-B41C-5DF2A606E08D}"/>
                  </a:ext>
                </a:extLst>
              </p:cNvPr>
              <p:cNvSpPr txBox="1"/>
              <p:nvPr/>
            </p:nvSpPr>
            <p:spPr>
              <a:xfrm>
                <a:off x="2405367" y="1655325"/>
                <a:ext cx="45332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km</a:t>
                </a:r>
              </a:p>
            </p:txBody>
          </p:sp>
        </p:grpSp>
        <p:pic>
          <p:nvPicPr>
            <p:cNvPr id="17" name="Picture 16" descr="Map&#10;&#10;Description automatically generated">
              <a:extLst>
                <a:ext uri="{FF2B5EF4-FFF2-40B4-BE49-F238E27FC236}">
                  <a16:creationId xmlns:a16="http://schemas.microsoft.com/office/drawing/2014/main" id="{BAE6854A-4992-B046-9FB4-8801832D3B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842" t="87158" r="55736" b="5565"/>
            <a:stretch/>
          </p:blipFill>
          <p:spPr>
            <a:xfrm>
              <a:off x="5767950" y="1492491"/>
              <a:ext cx="767082" cy="581340"/>
            </a:xfrm>
            <a:prstGeom prst="rect">
              <a:avLst/>
            </a:prstGeom>
          </p:spPr>
        </p:pic>
      </p:grpSp>
      <p:grpSp>
        <p:nvGrpSpPr>
          <p:cNvPr id="5" name="Group 4">
            <a:extLst>
              <a:ext uri="{FF2B5EF4-FFF2-40B4-BE49-F238E27FC236}">
                <a16:creationId xmlns:a16="http://schemas.microsoft.com/office/drawing/2014/main" id="{66F99BDA-D442-B740-9090-2FB93E29B387}"/>
              </a:ext>
            </a:extLst>
          </p:cNvPr>
          <p:cNvGrpSpPr/>
          <p:nvPr/>
        </p:nvGrpSpPr>
        <p:grpSpPr>
          <a:xfrm>
            <a:off x="6944139" y="2470270"/>
            <a:ext cx="3596428" cy="2372562"/>
            <a:chOff x="6944139" y="2470270"/>
            <a:chExt cx="3596428" cy="2372562"/>
          </a:xfrm>
        </p:grpSpPr>
        <p:grpSp>
          <p:nvGrpSpPr>
            <p:cNvPr id="4" name="Group 3">
              <a:extLst>
                <a:ext uri="{FF2B5EF4-FFF2-40B4-BE49-F238E27FC236}">
                  <a16:creationId xmlns:a16="http://schemas.microsoft.com/office/drawing/2014/main" id="{161121A9-C854-3B4C-B00E-DE1047C3594C}"/>
                </a:ext>
              </a:extLst>
            </p:cNvPr>
            <p:cNvGrpSpPr/>
            <p:nvPr/>
          </p:nvGrpSpPr>
          <p:grpSpPr>
            <a:xfrm>
              <a:off x="8935218" y="2624159"/>
              <a:ext cx="1109608" cy="1109607"/>
              <a:chOff x="8935218" y="2624159"/>
              <a:chExt cx="1109608" cy="1109607"/>
            </a:xfrm>
          </p:grpSpPr>
          <p:sp>
            <p:nvSpPr>
              <p:cNvPr id="18" name="Rectangle 17">
                <a:extLst>
                  <a:ext uri="{FF2B5EF4-FFF2-40B4-BE49-F238E27FC236}">
                    <a16:creationId xmlns:a16="http://schemas.microsoft.com/office/drawing/2014/main" id="{59F0866E-3388-7040-B93A-6F4351FC2948}"/>
                  </a:ext>
                </a:extLst>
              </p:cNvPr>
              <p:cNvSpPr/>
              <p:nvPr/>
            </p:nvSpPr>
            <p:spPr>
              <a:xfrm>
                <a:off x="8935219" y="2624159"/>
                <a:ext cx="369869" cy="369869"/>
              </a:xfrm>
              <a:prstGeom prst="rect">
                <a:avLst/>
              </a:prstGeom>
              <a:solidFill>
                <a:srgbClr val="E7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a:extLst>
                  <a:ext uri="{FF2B5EF4-FFF2-40B4-BE49-F238E27FC236}">
                    <a16:creationId xmlns:a16="http://schemas.microsoft.com/office/drawing/2014/main" id="{4DD94674-A187-5E49-B647-443A4233C931}"/>
                  </a:ext>
                </a:extLst>
              </p:cNvPr>
              <p:cNvSpPr/>
              <p:nvPr/>
            </p:nvSpPr>
            <p:spPr>
              <a:xfrm>
                <a:off x="9305088" y="2624159"/>
                <a:ext cx="369869" cy="369869"/>
              </a:xfrm>
              <a:prstGeom prst="rect">
                <a:avLst/>
              </a:prstGeom>
              <a:solidFill>
                <a:srgbClr val="883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B209E21D-6B60-AE47-8A52-B623F3535F1B}"/>
                  </a:ext>
                </a:extLst>
              </p:cNvPr>
              <p:cNvSpPr/>
              <p:nvPr/>
            </p:nvSpPr>
            <p:spPr>
              <a:xfrm>
                <a:off x="9674957" y="2624159"/>
                <a:ext cx="369869" cy="369869"/>
              </a:xfrm>
              <a:prstGeom prst="rect">
                <a:avLst/>
              </a:prstGeom>
              <a:solidFill>
                <a:srgbClr val="271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Rectangle 20">
                <a:extLst>
                  <a:ext uri="{FF2B5EF4-FFF2-40B4-BE49-F238E27FC236}">
                    <a16:creationId xmlns:a16="http://schemas.microsoft.com/office/drawing/2014/main" id="{4E6E1190-C68C-EF4F-B0DA-3830A4013852}"/>
                  </a:ext>
                </a:extLst>
              </p:cNvPr>
              <p:cNvSpPr/>
              <p:nvPr/>
            </p:nvSpPr>
            <p:spPr>
              <a:xfrm>
                <a:off x="8935218" y="2994028"/>
                <a:ext cx="369869" cy="369869"/>
              </a:xfrm>
              <a:prstGeom prst="rect">
                <a:avLst/>
              </a:prstGeom>
              <a:solidFill>
                <a:srgbClr val="FFA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Rectangle 21">
                <a:extLst>
                  <a:ext uri="{FF2B5EF4-FFF2-40B4-BE49-F238E27FC236}">
                    <a16:creationId xmlns:a16="http://schemas.microsoft.com/office/drawing/2014/main" id="{21A9B951-4722-4D40-A5B4-924439D0B56B}"/>
                  </a:ext>
                </a:extLst>
              </p:cNvPr>
              <p:cNvSpPr/>
              <p:nvPr/>
            </p:nvSpPr>
            <p:spPr>
              <a:xfrm>
                <a:off x="9305087" y="2994027"/>
                <a:ext cx="369869" cy="369869"/>
              </a:xfrm>
              <a:prstGeom prst="rect">
                <a:avLst/>
              </a:prstGeom>
              <a:solidFill>
                <a:srgbClr val="997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22">
                <a:extLst>
                  <a:ext uri="{FF2B5EF4-FFF2-40B4-BE49-F238E27FC236}">
                    <a16:creationId xmlns:a16="http://schemas.microsoft.com/office/drawing/2014/main" id="{D81603A3-6BC7-7E48-9266-2A2B58BD0D5A}"/>
                  </a:ext>
                </a:extLst>
              </p:cNvPr>
              <p:cNvSpPr/>
              <p:nvPr/>
            </p:nvSpPr>
            <p:spPr>
              <a:xfrm>
                <a:off x="9674956" y="2994027"/>
                <a:ext cx="369869" cy="369869"/>
              </a:xfrm>
              <a:prstGeom prst="rect">
                <a:avLst/>
              </a:prstGeom>
              <a:solidFill>
                <a:srgbClr val="20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6898E2EE-CFC4-3A4B-8BA1-258BA57803FE}"/>
                  </a:ext>
                </a:extLst>
              </p:cNvPr>
              <p:cNvSpPr/>
              <p:nvPr/>
            </p:nvSpPr>
            <p:spPr>
              <a:xfrm>
                <a:off x="8935218" y="3363897"/>
                <a:ext cx="369869" cy="369869"/>
              </a:xfrm>
              <a:prstGeom prst="rect">
                <a:avLst/>
              </a:prstGeom>
              <a:solidFill>
                <a:srgbClr val="E0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id="{A244B448-B525-E446-BE1F-B192C62B9D57}"/>
                  </a:ext>
                </a:extLst>
              </p:cNvPr>
              <p:cNvSpPr/>
              <p:nvPr/>
            </p:nvSpPr>
            <p:spPr>
              <a:xfrm>
                <a:off x="9305087" y="3363896"/>
                <a:ext cx="369869" cy="3698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a:extLst>
                  <a:ext uri="{FF2B5EF4-FFF2-40B4-BE49-F238E27FC236}">
                    <a16:creationId xmlns:a16="http://schemas.microsoft.com/office/drawing/2014/main" id="{FDC75963-5FC6-A347-8A60-FBB9928E983F}"/>
                  </a:ext>
                </a:extLst>
              </p:cNvPr>
              <p:cNvSpPr/>
              <p:nvPr/>
            </p:nvSpPr>
            <p:spPr>
              <a:xfrm>
                <a:off x="9674956" y="3363896"/>
                <a:ext cx="369869" cy="369869"/>
              </a:xfrm>
              <a:prstGeom prst="rect">
                <a:avLst/>
              </a:prstGeom>
              <a:solidFill>
                <a:srgbClr val="29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8" name="TextBox 27">
              <a:extLst>
                <a:ext uri="{FF2B5EF4-FFF2-40B4-BE49-F238E27FC236}">
                  <a16:creationId xmlns:a16="http://schemas.microsoft.com/office/drawing/2014/main" id="{762EB9ED-6787-CC41-A330-00FC1718CEF3}"/>
                </a:ext>
              </a:extLst>
            </p:cNvPr>
            <p:cNvSpPr txBox="1"/>
            <p:nvPr/>
          </p:nvSpPr>
          <p:spPr>
            <a:xfrm>
              <a:off x="9859890" y="3733765"/>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a:t>
              </a:r>
            </a:p>
          </p:txBody>
        </p:sp>
        <p:sp>
          <p:nvSpPr>
            <p:cNvPr id="29" name="TextBox 28">
              <a:extLst>
                <a:ext uri="{FF2B5EF4-FFF2-40B4-BE49-F238E27FC236}">
                  <a16:creationId xmlns:a16="http://schemas.microsoft.com/office/drawing/2014/main" id="{425324A7-82B1-1B47-9DC0-2C79E4E8BC10}"/>
                </a:ext>
              </a:extLst>
            </p:cNvPr>
            <p:cNvSpPr txBox="1"/>
            <p:nvPr/>
          </p:nvSpPr>
          <p:spPr>
            <a:xfrm>
              <a:off x="8313354" y="3733765"/>
              <a:ext cx="680677"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30" name="TextBox 29">
              <a:extLst>
                <a:ext uri="{FF2B5EF4-FFF2-40B4-BE49-F238E27FC236}">
                  <a16:creationId xmlns:a16="http://schemas.microsoft.com/office/drawing/2014/main" id="{B319E7D6-00ED-F44B-BB75-28AE050DBFAC}"/>
                </a:ext>
              </a:extLst>
            </p:cNvPr>
            <p:cNvSpPr txBox="1"/>
            <p:nvPr/>
          </p:nvSpPr>
          <p:spPr>
            <a:xfrm>
              <a:off x="8313354" y="2470270"/>
              <a:ext cx="680677"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31" name="TextBox 30">
              <a:extLst>
                <a:ext uri="{FF2B5EF4-FFF2-40B4-BE49-F238E27FC236}">
                  <a16:creationId xmlns:a16="http://schemas.microsoft.com/office/drawing/2014/main" id="{C1457CD0-DCB9-744D-A460-DCCADF15FEC0}"/>
                </a:ext>
              </a:extLst>
            </p:cNvPr>
            <p:cNvSpPr txBox="1"/>
            <p:nvPr/>
          </p:nvSpPr>
          <p:spPr>
            <a:xfrm>
              <a:off x="8921854" y="4258057"/>
              <a:ext cx="1255815" cy="584775"/>
            </a:xfrm>
            <a:prstGeom prst="rect">
              <a:avLst/>
            </a:prstGeom>
            <a:noFill/>
            <a:ln>
              <a:solidFill>
                <a:schemeClr val="tx1"/>
              </a:solid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Population density</a:t>
              </a:r>
            </a:p>
          </p:txBody>
        </p:sp>
        <p:sp>
          <p:nvSpPr>
            <p:cNvPr id="32" name="TextBox 31">
              <a:extLst>
                <a:ext uri="{FF2B5EF4-FFF2-40B4-BE49-F238E27FC236}">
                  <a16:creationId xmlns:a16="http://schemas.microsoft.com/office/drawing/2014/main" id="{4D43D962-BF7D-254F-B2A9-3DF8C496BE60}"/>
                </a:ext>
              </a:extLst>
            </p:cNvPr>
            <p:cNvSpPr txBox="1"/>
            <p:nvPr/>
          </p:nvSpPr>
          <p:spPr>
            <a:xfrm>
              <a:off x="6944139" y="2994027"/>
              <a:ext cx="1336196" cy="584775"/>
            </a:xfrm>
            <a:prstGeom prst="rect">
              <a:avLst/>
            </a:prstGeom>
            <a:noFill/>
            <a:ln>
              <a:solidFill>
                <a:schemeClr val="tx1"/>
              </a:solidFill>
            </a:ln>
          </p:spPr>
          <p:txBody>
            <a:bodyPr wrap="square" rtlCol="0">
              <a:spAutoFit/>
            </a:bodyPr>
            <a:lstStyle/>
            <a:p>
              <a:pPr algn="ctr"/>
              <a:r>
                <a:rPr lang="en-US" sz="1600">
                  <a:solidFill>
                    <a:schemeClr val="tx1">
                      <a:lumMod val="75000"/>
                      <a:lumOff val="25000"/>
                    </a:schemeClr>
                  </a:solidFill>
                  <a:latin typeface="Century Gothic" panose="020B0502020202020204" pitchFamily="34" charset="0"/>
                </a:rPr>
                <a:t>Impervious fraction</a:t>
              </a:r>
            </a:p>
          </p:txBody>
        </p:sp>
      </p:grpSp>
      <p:sp>
        <p:nvSpPr>
          <p:cNvPr id="35" name="Title 4">
            <a:extLst>
              <a:ext uri="{FF2B5EF4-FFF2-40B4-BE49-F238E27FC236}">
                <a16:creationId xmlns:a16="http://schemas.microsoft.com/office/drawing/2014/main" id="{EEE27917-02FA-AF41-B204-376FD57B864A}"/>
              </a:ext>
            </a:extLst>
          </p:cNvPr>
          <p:cNvSpPr txBox="1">
            <a:spLocks/>
          </p:cNvSpPr>
          <p:nvPr/>
        </p:nvSpPr>
        <p:spPr>
          <a:xfrm>
            <a:off x="430826" y="487948"/>
            <a:ext cx="11127680" cy="4340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a:solidFill>
                  <a:srgbClr val="24B1B5"/>
                </a:solidFill>
                <a:latin typeface="Century Gothic" panose="020F0302020204030204"/>
              </a:rPr>
              <a:t>Results: Watershed Degradation Potential</a:t>
            </a:r>
            <a:endParaRPr lang="en-US" sz="4000" b="1">
              <a:solidFill>
                <a:srgbClr val="24B1B5"/>
              </a:solidFill>
              <a:latin typeface="Century Gothic"/>
              <a:cs typeface="Calibri Light"/>
            </a:endParaRPr>
          </a:p>
        </p:txBody>
      </p:sp>
      <p:sp>
        <p:nvSpPr>
          <p:cNvPr id="37" name="Rectangle 36">
            <a:extLst>
              <a:ext uri="{FF2B5EF4-FFF2-40B4-BE49-F238E27FC236}">
                <a16:creationId xmlns:a16="http://schemas.microsoft.com/office/drawing/2014/main" id="{21029489-55EF-E24F-A756-C435D6FBC29C}"/>
              </a:ext>
            </a:extLst>
          </p:cNvPr>
          <p:cNvSpPr/>
          <p:nvPr/>
        </p:nvSpPr>
        <p:spPr>
          <a:xfrm>
            <a:off x="3478717" y="5645224"/>
            <a:ext cx="8480266" cy="769441"/>
          </a:xfrm>
          <a:prstGeom prst="rect">
            <a:avLst/>
          </a:prstGeom>
          <a:solidFill>
            <a:schemeClr val="bg1"/>
          </a:solidFill>
          <a:ln w="12700">
            <a:noFill/>
          </a:ln>
        </p:spPr>
        <p:txBody>
          <a:bodyPr wrap="square" lIns="91440" tIns="45720" rIns="91440" bIns="45720" anchor="t">
            <a:spAutoFit/>
          </a:bodyPr>
          <a:lstStyle/>
          <a:p>
            <a:pPr lvl="0" algn="ctr">
              <a:defRPr/>
            </a:pPr>
            <a:r>
              <a:rPr lang="en-US" sz="2200">
                <a:solidFill>
                  <a:srgbClr val="3BB1D8"/>
                </a:solidFill>
                <a:latin typeface="Century Gothic"/>
              </a:rPr>
              <a:t>High population density </a:t>
            </a:r>
            <a:r>
              <a:rPr lang="en-US" sz="2200">
                <a:solidFill>
                  <a:schemeClr val="tx1">
                    <a:lumMod val="75000"/>
                    <a:lumOff val="25000"/>
                  </a:schemeClr>
                </a:solidFill>
                <a:latin typeface="Century Gothic"/>
              </a:rPr>
              <a:t>+ </a:t>
            </a:r>
            <a:r>
              <a:rPr lang="en-US" sz="2200">
                <a:solidFill>
                  <a:srgbClr val="E859A8"/>
                </a:solidFill>
                <a:latin typeface="Century Gothic"/>
              </a:rPr>
              <a:t>high impervious surface fraction </a:t>
            </a:r>
            <a:r>
              <a:rPr lang="en-US" sz="2200">
                <a:solidFill>
                  <a:schemeClr val="tx1">
                    <a:lumMod val="75000"/>
                    <a:lumOff val="25000"/>
                  </a:schemeClr>
                </a:solidFill>
                <a:latin typeface="Century Gothic"/>
              </a:rPr>
              <a:t>=</a:t>
            </a:r>
          </a:p>
          <a:p>
            <a:pPr lvl="0" algn="ctr">
              <a:defRPr/>
            </a:pPr>
            <a:r>
              <a:rPr lang="en-US" sz="2200">
                <a:solidFill>
                  <a:srgbClr val="27197F"/>
                </a:solidFill>
                <a:latin typeface="Century Gothic"/>
              </a:rPr>
              <a:t>Potential for severe watershed degradation</a:t>
            </a:r>
          </a:p>
        </p:txBody>
      </p:sp>
    </p:spTree>
    <p:extLst>
      <p:ext uri="{BB962C8B-B14F-4D97-AF65-F5344CB8AC3E}">
        <p14:creationId xmlns:p14="http://schemas.microsoft.com/office/powerpoint/2010/main" val="150964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83871" y="588699"/>
            <a:ext cx="11435619" cy="43347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24B1B5"/>
              </a:buClr>
            </a:pPr>
            <a:r>
              <a:rPr lang="en-US" sz="4000" b="1">
                <a:solidFill>
                  <a:srgbClr val="24B1B5"/>
                </a:solidFill>
                <a:latin typeface="Century Gothic" panose="020B0502020202020204" pitchFamily="34" charset="0"/>
                <a:ea typeface="+mj-lt"/>
                <a:cs typeface="+mj-lt"/>
              </a:rPr>
              <a:t>Vulnerability &amp; Susceptibility Maps</a:t>
            </a:r>
            <a:endParaRPr lang="en-US" sz="4000">
              <a:solidFill>
                <a:srgbClr val="000000"/>
              </a:solidFill>
              <a:latin typeface="Century Gothic" panose="020B0502020202020204" pitchFamily="34" charset="0"/>
              <a:ea typeface="+mj-lt"/>
              <a:cs typeface="+mj-lt"/>
            </a:endParaRPr>
          </a:p>
          <a:p>
            <a:pPr>
              <a:buClr>
                <a:srgbClr val="24B1B5"/>
              </a:buClr>
            </a:pPr>
            <a:endParaRPr lang="en-US" sz="4000">
              <a:solidFill>
                <a:srgbClr val="000000"/>
              </a:solidFill>
              <a:latin typeface="Century Gothic" panose="020B0502020202020204" pitchFamily="34" charset="0"/>
              <a:ea typeface="+mj-lt"/>
              <a:cs typeface="+mj-lt"/>
            </a:endParaRPr>
          </a:p>
        </p:txBody>
      </p:sp>
      <p:sp>
        <p:nvSpPr>
          <p:cNvPr id="20" name="Title 1">
            <a:extLst>
              <a:ext uri="{FF2B5EF4-FFF2-40B4-BE49-F238E27FC236}">
                <a16:creationId xmlns:a16="http://schemas.microsoft.com/office/drawing/2014/main" id="{751E1F54-64D5-FC43-88F9-4C5CE88E88DB}"/>
              </a:ext>
            </a:extLst>
          </p:cNvPr>
          <p:cNvSpPr txBox="1">
            <a:spLocks/>
          </p:cNvSpPr>
          <p:nvPr/>
        </p:nvSpPr>
        <p:spPr>
          <a:xfrm>
            <a:off x="0" y="558552"/>
            <a:ext cx="11435619" cy="49377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24B1B5"/>
              </a:buClr>
            </a:pPr>
            <a:r>
              <a:rPr lang="en-US" sz="4000" b="1">
                <a:solidFill>
                  <a:schemeClr val="bg1"/>
                </a:solidFill>
                <a:latin typeface="Century Gothic" panose="020B0502020202020204" pitchFamily="34" charset="0"/>
                <a:ea typeface="+mj-lt"/>
                <a:cs typeface="+mj-lt"/>
              </a:rPr>
              <a:t>Methods: Vulnerability &amp; Susceptibility Maps</a:t>
            </a:r>
          </a:p>
          <a:p>
            <a:pPr>
              <a:buClr>
                <a:srgbClr val="24B1B5"/>
              </a:buClr>
            </a:pPr>
            <a:endParaRPr lang="en-US" sz="4000">
              <a:solidFill>
                <a:schemeClr val="bg1"/>
              </a:solidFill>
              <a:latin typeface="Century Gothic" panose="020B0502020202020204" pitchFamily="34" charset="0"/>
              <a:ea typeface="+mj-lt"/>
              <a:cs typeface="+mj-lt"/>
            </a:endParaRPr>
          </a:p>
        </p:txBody>
      </p:sp>
      <p:grpSp>
        <p:nvGrpSpPr>
          <p:cNvPr id="45" name="Group 44">
            <a:extLst>
              <a:ext uri="{FF2B5EF4-FFF2-40B4-BE49-F238E27FC236}">
                <a16:creationId xmlns:a16="http://schemas.microsoft.com/office/drawing/2014/main" id="{CC4708DB-D6BE-614F-B4D7-AC3E9A5D502D}"/>
              </a:ext>
            </a:extLst>
          </p:cNvPr>
          <p:cNvGrpSpPr/>
          <p:nvPr/>
        </p:nvGrpSpPr>
        <p:grpSpPr>
          <a:xfrm>
            <a:off x="1217548" y="1612908"/>
            <a:ext cx="3649750" cy="1045075"/>
            <a:chOff x="7729537" y="1200149"/>
            <a:chExt cx="2595563" cy="1048062"/>
          </a:xfrm>
        </p:grpSpPr>
        <p:sp>
          <p:nvSpPr>
            <p:cNvPr id="46" name="Rounded Rectangle 45">
              <a:extLst>
                <a:ext uri="{FF2B5EF4-FFF2-40B4-BE49-F238E27FC236}">
                  <a16:creationId xmlns:a16="http://schemas.microsoft.com/office/drawing/2014/main" id="{AAB25035-0F36-2E41-A23B-B7DD8F2A3825}"/>
                </a:ext>
              </a:extLst>
            </p:cNvPr>
            <p:cNvSpPr/>
            <p:nvPr/>
          </p:nvSpPr>
          <p:spPr>
            <a:xfrm>
              <a:off x="7729537" y="1200149"/>
              <a:ext cx="2443163" cy="933119"/>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7" name="Rounded Rectangle 46">
              <a:extLst>
                <a:ext uri="{FF2B5EF4-FFF2-40B4-BE49-F238E27FC236}">
                  <a16:creationId xmlns:a16="http://schemas.microsoft.com/office/drawing/2014/main" id="{F63FFF44-6BDE-8247-9048-D582ADD1F252}"/>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panose="020B0502020202020204" pitchFamily="34" charset="0"/>
                </a:rPr>
                <a:t>Database of flood conditioning factors</a:t>
              </a:r>
            </a:p>
          </p:txBody>
        </p:sp>
      </p:grpSp>
      <p:grpSp>
        <p:nvGrpSpPr>
          <p:cNvPr id="49" name="Group 48">
            <a:extLst>
              <a:ext uri="{FF2B5EF4-FFF2-40B4-BE49-F238E27FC236}">
                <a16:creationId xmlns:a16="http://schemas.microsoft.com/office/drawing/2014/main" id="{E19E1EA7-3995-EA40-BE77-87F4C78D05AF}"/>
              </a:ext>
            </a:extLst>
          </p:cNvPr>
          <p:cNvGrpSpPr/>
          <p:nvPr/>
        </p:nvGrpSpPr>
        <p:grpSpPr>
          <a:xfrm>
            <a:off x="583871" y="2981333"/>
            <a:ext cx="5131400" cy="724058"/>
            <a:chOff x="7786050" y="1170631"/>
            <a:chExt cx="2539050" cy="1077580"/>
          </a:xfrm>
        </p:grpSpPr>
        <p:sp>
          <p:nvSpPr>
            <p:cNvPr id="50" name="Rounded Rectangle 49">
              <a:extLst>
                <a:ext uri="{FF2B5EF4-FFF2-40B4-BE49-F238E27FC236}">
                  <a16:creationId xmlns:a16="http://schemas.microsoft.com/office/drawing/2014/main" id="{52B76542-A3D1-5A46-9EB6-6BD276A145F9}"/>
                </a:ext>
              </a:extLst>
            </p:cNvPr>
            <p:cNvSpPr/>
            <p:nvPr/>
          </p:nvSpPr>
          <p:spPr>
            <a:xfrm>
              <a:off x="7786050" y="1170631"/>
              <a:ext cx="2386649" cy="962638"/>
            </a:xfrm>
            <a:prstGeom prst="roundRect">
              <a:avLst/>
            </a:prstGeom>
            <a:solidFill>
              <a:srgbClr val="178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1" name="Rounded Rectangle 50">
              <a:extLst>
                <a:ext uri="{FF2B5EF4-FFF2-40B4-BE49-F238E27FC236}">
                  <a16:creationId xmlns:a16="http://schemas.microsoft.com/office/drawing/2014/main" id="{FB7CB056-26BD-C040-99E3-1766A165AA5F}"/>
                </a:ext>
              </a:extLst>
            </p:cNvPr>
            <p:cNvSpPr/>
            <p:nvPr/>
          </p:nvSpPr>
          <p:spPr>
            <a:xfrm>
              <a:off x="7881937" y="1315091"/>
              <a:ext cx="2443163" cy="9331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Classify flood susceptibility and vulnerability due to flood factors</a:t>
              </a:r>
            </a:p>
          </p:txBody>
        </p:sp>
      </p:grpSp>
      <p:grpSp>
        <p:nvGrpSpPr>
          <p:cNvPr id="58" name="Group 57">
            <a:extLst>
              <a:ext uri="{FF2B5EF4-FFF2-40B4-BE49-F238E27FC236}">
                <a16:creationId xmlns:a16="http://schemas.microsoft.com/office/drawing/2014/main" id="{8B15AB2A-4960-D643-BD2B-F274C482DDF9}"/>
              </a:ext>
            </a:extLst>
          </p:cNvPr>
          <p:cNvGrpSpPr/>
          <p:nvPr/>
        </p:nvGrpSpPr>
        <p:grpSpPr>
          <a:xfrm>
            <a:off x="6512120" y="2055249"/>
            <a:ext cx="3471251" cy="685801"/>
            <a:chOff x="7729537" y="1200149"/>
            <a:chExt cx="2595563" cy="1048062"/>
          </a:xfrm>
        </p:grpSpPr>
        <p:sp>
          <p:nvSpPr>
            <p:cNvPr id="59" name="Rounded Rectangle 58">
              <a:extLst>
                <a:ext uri="{FF2B5EF4-FFF2-40B4-BE49-F238E27FC236}">
                  <a16:creationId xmlns:a16="http://schemas.microsoft.com/office/drawing/2014/main" id="{236BC71D-212F-8E4C-B1F7-071CD3836192}"/>
                </a:ext>
              </a:extLst>
            </p:cNvPr>
            <p:cNvSpPr/>
            <p:nvPr/>
          </p:nvSpPr>
          <p:spPr>
            <a:xfrm>
              <a:off x="7729537" y="1200149"/>
              <a:ext cx="2443163" cy="933119"/>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0" name="Rounded Rectangle 59">
              <a:extLst>
                <a:ext uri="{FF2B5EF4-FFF2-40B4-BE49-F238E27FC236}">
                  <a16:creationId xmlns:a16="http://schemas.microsoft.com/office/drawing/2014/main" id="{83C4A433-9269-2341-97BC-40DA3A38E6AD}"/>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FEMA flood hazard layer </a:t>
              </a:r>
            </a:p>
          </p:txBody>
        </p:sp>
      </p:grpSp>
      <p:grpSp>
        <p:nvGrpSpPr>
          <p:cNvPr id="61" name="Group 60">
            <a:extLst>
              <a:ext uri="{FF2B5EF4-FFF2-40B4-BE49-F238E27FC236}">
                <a16:creationId xmlns:a16="http://schemas.microsoft.com/office/drawing/2014/main" id="{86240C34-14AA-1747-A23E-252498D7F688}"/>
              </a:ext>
            </a:extLst>
          </p:cNvPr>
          <p:cNvGrpSpPr/>
          <p:nvPr/>
        </p:nvGrpSpPr>
        <p:grpSpPr>
          <a:xfrm>
            <a:off x="6800018" y="3081389"/>
            <a:ext cx="3300411" cy="695222"/>
            <a:chOff x="7729537" y="1200149"/>
            <a:chExt cx="2595563" cy="1048062"/>
          </a:xfrm>
        </p:grpSpPr>
        <p:sp>
          <p:nvSpPr>
            <p:cNvPr id="62" name="Rounded Rectangle 61">
              <a:extLst>
                <a:ext uri="{FF2B5EF4-FFF2-40B4-BE49-F238E27FC236}">
                  <a16:creationId xmlns:a16="http://schemas.microsoft.com/office/drawing/2014/main" id="{0CAF6B93-CD76-004B-BB0D-0616A9F884E7}"/>
                </a:ext>
              </a:extLst>
            </p:cNvPr>
            <p:cNvSpPr/>
            <p:nvPr/>
          </p:nvSpPr>
          <p:spPr>
            <a:xfrm>
              <a:off x="7729537" y="1200149"/>
              <a:ext cx="2443163" cy="933119"/>
            </a:xfrm>
            <a:prstGeom prst="roundRect">
              <a:avLst/>
            </a:prstGeom>
            <a:solidFill>
              <a:srgbClr val="298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3" name="Rounded Rectangle 62">
              <a:extLst>
                <a:ext uri="{FF2B5EF4-FFF2-40B4-BE49-F238E27FC236}">
                  <a16:creationId xmlns:a16="http://schemas.microsoft.com/office/drawing/2014/main" id="{567DD4AD-6277-B041-9770-BD9B261CB60A}"/>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Flood inventory map</a:t>
              </a:r>
            </a:p>
          </p:txBody>
        </p:sp>
      </p:grpSp>
      <p:grpSp>
        <p:nvGrpSpPr>
          <p:cNvPr id="64" name="Group 63">
            <a:extLst>
              <a:ext uri="{FF2B5EF4-FFF2-40B4-BE49-F238E27FC236}">
                <a16:creationId xmlns:a16="http://schemas.microsoft.com/office/drawing/2014/main" id="{650F7BB6-9C2D-5B48-9AD0-2F0980A39199}"/>
              </a:ext>
            </a:extLst>
          </p:cNvPr>
          <p:cNvGrpSpPr/>
          <p:nvPr/>
        </p:nvGrpSpPr>
        <p:grpSpPr>
          <a:xfrm>
            <a:off x="1238827" y="4024171"/>
            <a:ext cx="3513486" cy="695222"/>
            <a:chOff x="7729537" y="1200149"/>
            <a:chExt cx="2595563" cy="1048062"/>
          </a:xfrm>
        </p:grpSpPr>
        <p:sp>
          <p:nvSpPr>
            <p:cNvPr id="65" name="Rounded Rectangle 64">
              <a:extLst>
                <a:ext uri="{FF2B5EF4-FFF2-40B4-BE49-F238E27FC236}">
                  <a16:creationId xmlns:a16="http://schemas.microsoft.com/office/drawing/2014/main" id="{2BD2C560-38AE-4449-971A-36C1DDD763F7}"/>
                </a:ext>
              </a:extLst>
            </p:cNvPr>
            <p:cNvSpPr/>
            <p:nvPr/>
          </p:nvSpPr>
          <p:spPr>
            <a:xfrm>
              <a:off x="7729537" y="1200149"/>
              <a:ext cx="2443163" cy="933119"/>
            </a:xfrm>
            <a:prstGeom prst="roundRect">
              <a:avLst/>
            </a:prstGeom>
            <a:solidFill>
              <a:srgbClr val="0F57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6" name="Rounded Rectangle 65">
              <a:extLst>
                <a:ext uri="{FF2B5EF4-FFF2-40B4-BE49-F238E27FC236}">
                  <a16:creationId xmlns:a16="http://schemas.microsoft.com/office/drawing/2014/main" id="{F88827B3-6B62-D74F-9BBC-0D0CCD4D4579}"/>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Flood susceptibility map</a:t>
              </a:r>
            </a:p>
          </p:txBody>
        </p:sp>
      </p:grpSp>
      <p:grpSp>
        <p:nvGrpSpPr>
          <p:cNvPr id="67" name="Group 66">
            <a:extLst>
              <a:ext uri="{FF2B5EF4-FFF2-40B4-BE49-F238E27FC236}">
                <a16:creationId xmlns:a16="http://schemas.microsoft.com/office/drawing/2014/main" id="{3812E342-9F98-E047-963D-7E4A3706E8AD}"/>
              </a:ext>
            </a:extLst>
          </p:cNvPr>
          <p:cNvGrpSpPr/>
          <p:nvPr/>
        </p:nvGrpSpPr>
        <p:grpSpPr>
          <a:xfrm>
            <a:off x="1304799" y="5084600"/>
            <a:ext cx="3381541" cy="695222"/>
            <a:chOff x="7729537" y="1200149"/>
            <a:chExt cx="2595563" cy="1048062"/>
          </a:xfrm>
        </p:grpSpPr>
        <p:sp>
          <p:nvSpPr>
            <p:cNvPr id="68" name="Rounded Rectangle 67">
              <a:extLst>
                <a:ext uri="{FF2B5EF4-FFF2-40B4-BE49-F238E27FC236}">
                  <a16:creationId xmlns:a16="http://schemas.microsoft.com/office/drawing/2014/main" id="{80CD55DD-B8FE-2E4E-A8F8-398179459510}"/>
                </a:ext>
              </a:extLst>
            </p:cNvPr>
            <p:cNvSpPr/>
            <p:nvPr/>
          </p:nvSpPr>
          <p:spPr>
            <a:xfrm>
              <a:off x="7729537" y="1200149"/>
              <a:ext cx="2443163" cy="933119"/>
            </a:xfrm>
            <a:prstGeom prst="roundRect">
              <a:avLst/>
            </a:prstGeom>
            <a:solidFill>
              <a:srgbClr val="0F57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9" name="Rounded Rectangle 68">
              <a:extLst>
                <a:ext uri="{FF2B5EF4-FFF2-40B4-BE49-F238E27FC236}">
                  <a16:creationId xmlns:a16="http://schemas.microsoft.com/office/drawing/2014/main" id="{916DA668-E00E-C944-A000-A6DCAE692CBA}"/>
                </a:ext>
              </a:extLst>
            </p:cNvPr>
            <p:cNvSpPr/>
            <p:nvPr/>
          </p:nvSpPr>
          <p:spPr>
            <a:xfrm>
              <a:off x="7881937" y="1315092"/>
              <a:ext cx="2443163" cy="93311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Flood vulnerability map</a:t>
              </a:r>
            </a:p>
          </p:txBody>
        </p:sp>
      </p:grpSp>
      <p:grpSp>
        <p:nvGrpSpPr>
          <p:cNvPr id="70" name="Group 69">
            <a:extLst>
              <a:ext uri="{FF2B5EF4-FFF2-40B4-BE49-F238E27FC236}">
                <a16:creationId xmlns:a16="http://schemas.microsoft.com/office/drawing/2014/main" id="{509B9A69-3BA1-F74F-8540-149E7EC7B422}"/>
              </a:ext>
            </a:extLst>
          </p:cNvPr>
          <p:cNvGrpSpPr/>
          <p:nvPr/>
        </p:nvGrpSpPr>
        <p:grpSpPr>
          <a:xfrm>
            <a:off x="5407273" y="5160846"/>
            <a:ext cx="2805380" cy="695222"/>
            <a:chOff x="7747806" y="948888"/>
            <a:chExt cx="2577295" cy="1101253"/>
          </a:xfrm>
        </p:grpSpPr>
        <p:sp>
          <p:nvSpPr>
            <p:cNvPr id="71" name="Rounded Rectangle 70">
              <a:extLst>
                <a:ext uri="{FF2B5EF4-FFF2-40B4-BE49-F238E27FC236}">
                  <a16:creationId xmlns:a16="http://schemas.microsoft.com/office/drawing/2014/main" id="{77C3C89A-40C0-AD4C-B21D-784BB12ADD81}"/>
                </a:ext>
              </a:extLst>
            </p:cNvPr>
            <p:cNvSpPr/>
            <p:nvPr/>
          </p:nvSpPr>
          <p:spPr>
            <a:xfrm>
              <a:off x="7747806" y="948888"/>
              <a:ext cx="2423850" cy="977249"/>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2" name="Rounded Rectangle 71">
              <a:extLst>
                <a:ext uri="{FF2B5EF4-FFF2-40B4-BE49-F238E27FC236}">
                  <a16:creationId xmlns:a16="http://schemas.microsoft.com/office/drawing/2014/main" id="{E96738A4-C7BB-5B41-8B49-8218FEF91BB8}"/>
                </a:ext>
              </a:extLst>
            </p:cNvPr>
            <p:cNvSpPr/>
            <p:nvPr/>
          </p:nvSpPr>
          <p:spPr>
            <a:xfrm>
              <a:off x="7881938" y="1061703"/>
              <a:ext cx="2443163" cy="9884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2010 Census data</a:t>
              </a:r>
            </a:p>
          </p:txBody>
        </p:sp>
      </p:grpSp>
      <p:cxnSp>
        <p:nvCxnSpPr>
          <p:cNvPr id="5" name="Straight Arrow Connector 4">
            <a:extLst>
              <a:ext uri="{FF2B5EF4-FFF2-40B4-BE49-F238E27FC236}">
                <a16:creationId xmlns:a16="http://schemas.microsoft.com/office/drawing/2014/main" id="{CD95D99C-B19C-7941-BD2B-DC16215ABB9F}"/>
              </a:ext>
            </a:extLst>
          </p:cNvPr>
          <p:cNvCxnSpPr>
            <a:cxnSpLocks/>
          </p:cNvCxnSpPr>
          <p:nvPr/>
        </p:nvCxnSpPr>
        <p:spPr>
          <a:xfrm>
            <a:off x="8349654" y="2741050"/>
            <a:ext cx="3677" cy="3403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8B9C6A2-D51E-EB48-B115-21FDEBE53D9C}"/>
              </a:ext>
            </a:extLst>
          </p:cNvPr>
          <p:cNvCxnSpPr>
            <a:cxnSpLocks/>
          </p:cNvCxnSpPr>
          <p:nvPr/>
        </p:nvCxnSpPr>
        <p:spPr>
          <a:xfrm flipH="1">
            <a:off x="2995569" y="2655703"/>
            <a:ext cx="1" cy="3233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1320522-BF5E-B245-AD15-38D939A578AB}"/>
              </a:ext>
            </a:extLst>
          </p:cNvPr>
          <p:cNvCxnSpPr>
            <a:cxnSpLocks/>
          </p:cNvCxnSpPr>
          <p:nvPr/>
        </p:nvCxnSpPr>
        <p:spPr>
          <a:xfrm flipH="1">
            <a:off x="2995569" y="3712752"/>
            <a:ext cx="1" cy="3187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49148F42-B71E-5F43-AB2E-AFABEBBEFC1D}"/>
              </a:ext>
            </a:extLst>
          </p:cNvPr>
          <p:cNvCxnSpPr>
            <a:cxnSpLocks/>
          </p:cNvCxnSpPr>
          <p:nvPr/>
        </p:nvCxnSpPr>
        <p:spPr>
          <a:xfrm>
            <a:off x="2995570" y="4719393"/>
            <a:ext cx="0" cy="39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8812C55-A45B-F94F-9C20-AA5D96D3B034}"/>
              </a:ext>
            </a:extLst>
          </p:cNvPr>
          <p:cNvCxnSpPr>
            <a:cxnSpLocks/>
          </p:cNvCxnSpPr>
          <p:nvPr/>
        </p:nvCxnSpPr>
        <p:spPr>
          <a:xfrm flipH="1">
            <a:off x="5715271" y="3390877"/>
            <a:ext cx="1084747" cy="10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AB48CAA4-50DF-4E4D-A08D-1442C7AE847E}"/>
              </a:ext>
            </a:extLst>
          </p:cNvPr>
          <p:cNvCxnSpPr>
            <a:cxnSpLocks/>
          </p:cNvCxnSpPr>
          <p:nvPr/>
        </p:nvCxnSpPr>
        <p:spPr>
          <a:xfrm flipH="1">
            <a:off x="4686340" y="5469315"/>
            <a:ext cx="720930" cy="10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6" name="Group 85">
            <a:extLst>
              <a:ext uri="{FF2B5EF4-FFF2-40B4-BE49-F238E27FC236}">
                <a16:creationId xmlns:a16="http://schemas.microsoft.com/office/drawing/2014/main" id="{F173797D-54D0-A446-8E8C-C749C27AA5CD}"/>
              </a:ext>
            </a:extLst>
          </p:cNvPr>
          <p:cNvGrpSpPr/>
          <p:nvPr/>
        </p:nvGrpSpPr>
        <p:grpSpPr>
          <a:xfrm>
            <a:off x="9482454" y="4769629"/>
            <a:ext cx="2709546" cy="1529819"/>
            <a:chOff x="9482454" y="4847674"/>
            <a:chExt cx="2392913" cy="1529819"/>
          </a:xfrm>
        </p:grpSpPr>
        <p:sp>
          <p:nvSpPr>
            <p:cNvPr id="102" name="Rectangle 101">
              <a:extLst>
                <a:ext uri="{FF2B5EF4-FFF2-40B4-BE49-F238E27FC236}">
                  <a16:creationId xmlns:a16="http://schemas.microsoft.com/office/drawing/2014/main" id="{98C4415C-8C42-9E43-8ED9-3771418B6A35}"/>
                </a:ext>
              </a:extLst>
            </p:cNvPr>
            <p:cNvSpPr/>
            <p:nvPr/>
          </p:nvSpPr>
          <p:spPr>
            <a:xfrm>
              <a:off x="9482454" y="4847674"/>
              <a:ext cx="2186618" cy="1529819"/>
            </a:xfrm>
            <a:prstGeom prst="rect">
              <a:avLst/>
            </a:prstGeom>
            <a:solidFill>
              <a:schemeClr val="bg1"/>
            </a:solidFill>
            <a:ln>
              <a:solidFill>
                <a:srgbClr val="17575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a:extLst>
                <a:ext uri="{FF2B5EF4-FFF2-40B4-BE49-F238E27FC236}">
                  <a16:creationId xmlns:a16="http://schemas.microsoft.com/office/drawing/2014/main" id="{8DB3F0FC-8C7E-BF4F-AF33-94E992A2C49B}"/>
                </a:ext>
              </a:extLst>
            </p:cNvPr>
            <p:cNvSpPr/>
            <p:nvPr/>
          </p:nvSpPr>
          <p:spPr>
            <a:xfrm>
              <a:off x="9645579" y="4971230"/>
              <a:ext cx="302423" cy="308113"/>
            </a:xfrm>
            <a:prstGeom prst="roundRect">
              <a:avLst/>
            </a:prstGeom>
            <a:solidFill>
              <a:srgbClr val="A3CF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a:extLst>
                <a:ext uri="{FF2B5EF4-FFF2-40B4-BE49-F238E27FC236}">
                  <a16:creationId xmlns:a16="http://schemas.microsoft.com/office/drawing/2014/main" id="{8C48C319-4B77-9646-A899-2E858D9F7695}"/>
                </a:ext>
              </a:extLst>
            </p:cNvPr>
            <p:cNvSpPr/>
            <p:nvPr/>
          </p:nvSpPr>
          <p:spPr>
            <a:xfrm>
              <a:off x="9645579" y="5460465"/>
              <a:ext cx="302423" cy="308113"/>
            </a:xfrm>
            <a:prstGeom prst="roundRect">
              <a:avLst/>
            </a:prstGeom>
            <a:solidFill>
              <a:srgbClr val="2988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B048D7CA-5273-7B46-B3F2-6202FB47B02E}"/>
                </a:ext>
              </a:extLst>
            </p:cNvPr>
            <p:cNvSpPr txBox="1"/>
            <p:nvPr/>
          </p:nvSpPr>
          <p:spPr>
            <a:xfrm>
              <a:off x="9959458" y="4979600"/>
              <a:ext cx="1915909"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Ancillary data set</a:t>
              </a:r>
            </a:p>
          </p:txBody>
        </p:sp>
        <p:sp>
          <p:nvSpPr>
            <p:cNvPr id="108" name="TextBox 107">
              <a:extLst>
                <a:ext uri="{FF2B5EF4-FFF2-40B4-BE49-F238E27FC236}">
                  <a16:creationId xmlns:a16="http://schemas.microsoft.com/office/drawing/2014/main" id="{0044221D-B22E-3541-BC85-D2E001A3463F}"/>
                </a:ext>
              </a:extLst>
            </p:cNvPr>
            <p:cNvSpPr txBox="1"/>
            <p:nvPr/>
          </p:nvSpPr>
          <p:spPr>
            <a:xfrm>
              <a:off x="9975676" y="5458696"/>
              <a:ext cx="1819729"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Calculation step</a:t>
              </a:r>
            </a:p>
          </p:txBody>
        </p:sp>
        <p:sp>
          <p:nvSpPr>
            <p:cNvPr id="111" name="Rounded Rectangle 110">
              <a:extLst>
                <a:ext uri="{FF2B5EF4-FFF2-40B4-BE49-F238E27FC236}">
                  <a16:creationId xmlns:a16="http://schemas.microsoft.com/office/drawing/2014/main" id="{F5D210F2-EE0B-124B-BEDB-74F7136A29C9}"/>
                </a:ext>
              </a:extLst>
            </p:cNvPr>
            <p:cNvSpPr/>
            <p:nvPr/>
          </p:nvSpPr>
          <p:spPr>
            <a:xfrm>
              <a:off x="9645579" y="5939561"/>
              <a:ext cx="302423" cy="308113"/>
            </a:xfrm>
            <a:prstGeom prst="roundRect">
              <a:avLst/>
            </a:prstGeom>
            <a:solidFill>
              <a:srgbClr val="1757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E2A14C98-B424-6345-A582-E7CB0B32C666}"/>
                </a:ext>
              </a:extLst>
            </p:cNvPr>
            <p:cNvSpPr txBox="1"/>
            <p:nvPr/>
          </p:nvSpPr>
          <p:spPr>
            <a:xfrm>
              <a:off x="9975676" y="5937792"/>
              <a:ext cx="1808508" cy="338554"/>
            </a:xfrm>
            <a:prstGeom prst="rect">
              <a:avLst/>
            </a:prstGeom>
            <a:noFill/>
          </p:spPr>
          <p:txBody>
            <a:bodyPr wrap="none" rtlCol="0">
              <a:spAutoFit/>
            </a:bodyPr>
            <a:lstStyle/>
            <a:p>
              <a:r>
                <a:rPr lang="en-US" sz="1600">
                  <a:solidFill>
                    <a:schemeClr val="tx1">
                      <a:lumMod val="75000"/>
                      <a:lumOff val="25000"/>
                    </a:schemeClr>
                  </a:solidFill>
                  <a:latin typeface="Century Gothic" panose="020B0502020202020204" pitchFamily="34" charset="0"/>
                </a:rPr>
                <a:t>Final deliverable</a:t>
              </a:r>
            </a:p>
          </p:txBody>
        </p:sp>
      </p:grpSp>
    </p:spTree>
    <p:extLst>
      <p:ext uri="{BB962C8B-B14F-4D97-AF65-F5344CB8AC3E}">
        <p14:creationId xmlns:p14="http://schemas.microsoft.com/office/powerpoint/2010/main" val="3996249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6a5f9d2-9d0f-4699-90e2-001e6fb2e265">
      <UserInfo>
        <DisplayName>Celeste Gambino</DisplayName>
        <AccountId>10</AccountId>
        <AccountType/>
      </UserInfo>
      <UserInfo>
        <DisplayName>Robert Byles</DisplayName>
        <AccountId>27</AccountId>
        <AccountType/>
      </UserInfo>
      <UserInfo>
        <DisplayName>Amanda Clayton</DisplayName>
        <AccountId>40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A82E8C20C5434A80B83CBBED0A68A9" ma:contentTypeVersion="6" ma:contentTypeDescription="Create a new document." ma:contentTypeScope="" ma:versionID="45abbbe513d7cd3aa315b0f7203f4a23">
  <xsd:schema xmlns:xsd="http://www.w3.org/2001/XMLSchema" xmlns:xs="http://www.w3.org/2001/XMLSchema" xmlns:p="http://schemas.microsoft.com/office/2006/metadata/properties" xmlns:ns2="df82c85f-2614-4be6-b332-731475ea3f70" xmlns:ns3="d6a5f9d2-9d0f-4699-90e2-001e6fb2e265" targetNamespace="http://schemas.microsoft.com/office/2006/metadata/properties" ma:root="true" ma:fieldsID="efbcca9ca0b1d39e94d93d6cebba3dcc" ns2:_="" ns3:_="">
    <xsd:import namespace="df82c85f-2614-4be6-b332-731475ea3f70"/>
    <xsd:import namespace="d6a5f9d2-9d0f-4699-90e2-001e6fb2e2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82c85f-2614-4be6-b332-731475ea3f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a5f9d2-9d0f-4699-90e2-001e6fb2e2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1F2FDC-962C-42B9-9D65-B145EBF5B38F}">
  <ds:schemaRefs>
    <ds:schemaRef ds:uri="http://schemas.microsoft.com/sharepoint/v3/contenttype/forms"/>
  </ds:schemaRefs>
</ds:datastoreItem>
</file>

<file path=customXml/itemProps2.xml><?xml version="1.0" encoding="utf-8"?>
<ds:datastoreItem xmlns:ds="http://schemas.openxmlformats.org/officeDocument/2006/customXml" ds:itemID="{30D658CF-7CFF-4E59-AB77-8C33F322AEF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6a5f9d2-9d0f-4699-90e2-001e6fb2e265"/>
    <ds:schemaRef ds:uri="df82c85f-2614-4be6-b332-731475ea3f70"/>
    <ds:schemaRef ds:uri="http://www.w3.org/XML/1998/namespace"/>
    <ds:schemaRef ds:uri="http://purl.org/dc/dcmitype/"/>
  </ds:schemaRefs>
</ds:datastoreItem>
</file>

<file path=customXml/itemProps3.xml><?xml version="1.0" encoding="utf-8"?>
<ds:datastoreItem xmlns:ds="http://schemas.openxmlformats.org/officeDocument/2006/customXml" ds:itemID="{20120F9E-253D-411A-9E2B-09884B7D7170}">
  <ds:schemaRefs>
    <ds:schemaRef ds:uri="d6a5f9d2-9d0f-4699-90e2-001e6fb2e265"/>
    <ds:schemaRef ds:uri="df82c85f-2614-4be6-b332-731475ea3f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76</TotalTime>
  <Words>5863</Words>
  <Application>Microsoft Office PowerPoint</Application>
  <PresentationFormat>Widescreen</PresentationFormat>
  <Paragraphs>753</Paragraphs>
  <Slides>43</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Century Gothic</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Trista Brophy</dc:creator>
  <cp:lastModifiedBy>Clayton, Amanda L. (LARC-E3)[SSAI DEVELOP]</cp:lastModifiedBy>
  <cp:revision>12</cp:revision>
  <dcterms:created xsi:type="dcterms:W3CDTF">2020-10-20T20:38:40Z</dcterms:created>
  <dcterms:modified xsi:type="dcterms:W3CDTF">2020-11-09T19:52:59Z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0x010100FEA82E8C20C5434A80B83CBBED0A68A9</vt:lpwstr>
  </property>
</Properties>
</file>