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27432000" cy="36576000"/>
  <p:notesSz cx="6858000" cy="9144000"/>
  <p:defaultTextStyle>
    <a:defPPr>
      <a:defRPr lang="en-US"/>
    </a:defPPr>
    <a:lvl1pPr marL="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1pPr>
    <a:lvl2pPr marL="153619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2pPr>
    <a:lvl3pPr marL="307238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3pPr>
    <a:lvl4pPr marL="460857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4pPr>
    <a:lvl5pPr marL="6144768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5pPr>
    <a:lvl6pPr marL="7680960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6pPr>
    <a:lvl7pPr marL="9217152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7pPr>
    <a:lvl8pPr marL="10753344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8pPr>
    <a:lvl9pPr marL="12289536" algn="l" defTabSz="3072384" rtl="0" eaLnBrk="1" latinLnBrk="0" hangingPunct="1">
      <a:defRPr sz="604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22" d="100"/>
          <a:sy n="22" d="100"/>
        </p:scale>
        <p:origin x="27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795EB1-4C00-4F29-AC0C-515AC7100F1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DCFB721-1D1A-4F01-B95E-D42ED84720E3}">
      <dgm:prSet phldrT="[Text]"/>
      <dgm:spPr/>
      <dgm:t>
        <a:bodyPr/>
        <a:lstStyle/>
        <a:p>
          <a:r>
            <a:rPr lang="en-US" dirty="0" smtClean="0"/>
            <a:t>Validate</a:t>
          </a:r>
          <a:endParaRPr lang="en-US" dirty="0"/>
        </a:p>
      </dgm:t>
    </dgm:pt>
    <dgm:pt modelId="{E161AAA9-AFCD-457F-936E-65C4DD21BA01}" type="parTrans" cxnId="{F8162209-2B02-4765-B15D-6EB71E70832F}">
      <dgm:prSet/>
      <dgm:spPr/>
      <dgm:t>
        <a:bodyPr/>
        <a:lstStyle/>
        <a:p>
          <a:endParaRPr lang="en-US"/>
        </a:p>
      </dgm:t>
    </dgm:pt>
    <dgm:pt modelId="{8FF5DC12-45AD-48FA-A0DF-D72E064ED3D1}" type="sibTrans" cxnId="{F8162209-2B02-4765-B15D-6EB71E70832F}">
      <dgm:prSet/>
      <dgm:spPr/>
      <dgm:t>
        <a:bodyPr/>
        <a:lstStyle/>
        <a:p>
          <a:endParaRPr lang="en-US"/>
        </a:p>
      </dgm:t>
    </dgm:pt>
    <dgm:pt modelId="{488B6427-25FC-4841-A7E8-AFC630183DEB}">
      <dgm:prSet phldrT="[Text]"/>
      <dgm:spPr/>
      <dgm:t>
        <a:bodyPr/>
        <a:lstStyle/>
        <a:p>
          <a:r>
            <a:rPr lang="en-US" dirty="0" smtClean="0"/>
            <a:t>Make grid polygon</a:t>
          </a:r>
          <a:endParaRPr lang="en-US" dirty="0"/>
        </a:p>
      </dgm:t>
    </dgm:pt>
    <dgm:pt modelId="{281E783E-8951-43C0-86CF-406B9D93B4FD}" type="parTrans" cxnId="{AC4017C9-0EF6-465B-9E87-89A9FA3E9797}">
      <dgm:prSet/>
      <dgm:spPr/>
      <dgm:t>
        <a:bodyPr/>
        <a:lstStyle/>
        <a:p>
          <a:endParaRPr lang="en-US"/>
        </a:p>
      </dgm:t>
    </dgm:pt>
    <dgm:pt modelId="{D0493556-B7F2-4D2A-B444-FB5F8C12022E}" type="sibTrans" cxnId="{AC4017C9-0EF6-465B-9E87-89A9FA3E9797}">
      <dgm:prSet/>
      <dgm:spPr/>
      <dgm:t>
        <a:bodyPr/>
        <a:lstStyle/>
        <a:p>
          <a:endParaRPr lang="en-US"/>
        </a:p>
      </dgm:t>
    </dgm:pt>
    <dgm:pt modelId="{20A46BE9-FB4E-4763-B2E1-7DB6FE817859}">
      <dgm:prSet phldrT="[Text]"/>
      <dgm:spPr/>
      <dgm:t>
        <a:bodyPr/>
        <a:lstStyle/>
        <a:p>
          <a:r>
            <a:rPr lang="en-US" dirty="0" smtClean="0"/>
            <a:t>Visualize</a:t>
          </a:r>
          <a:endParaRPr lang="en-US" dirty="0"/>
        </a:p>
      </dgm:t>
    </dgm:pt>
    <dgm:pt modelId="{F038CBBA-4E0D-4034-93DB-E49103109950}" type="parTrans" cxnId="{9F42B835-42A2-4A03-A593-A80697811777}">
      <dgm:prSet/>
      <dgm:spPr/>
      <dgm:t>
        <a:bodyPr/>
        <a:lstStyle/>
        <a:p>
          <a:endParaRPr lang="en-US"/>
        </a:p>
      </dgm:t>
    </dgm:pt>
    <dgm:pt modelId="{7016CDF5-A9E5-47FF-BF1B-9BA2BCEB7367}" type="sibTrans" cxnId="{9F42B835-42A2-4A03-A593-A80697811777}">
      <dgm:prSet/>
      <dgm:spPr/>
      <dgm:t>
        <a:bodyPr/>
        <a:lstStyle/>
        <a:p>
          <a:endParaRPr lang="en-US"/>
        </a:p>
      </dgm:t>
    </dgm:pt>
    <dgm:pt modelId="{9AE398D8-2209-4FA5-ABE0-2E2D4E7128D7}">
      <dgm:prSet phldrT="[Text]"/>
      <dgm:spPr/>
      <dgm:t>
        <a:bodyPr/>
        <a:lstStyle/>
        <a:p>
          <a:r>
            <a:rPr lang="en-US" dirty="0" smtClean="0"/>
            <a:t>Find the average soil moisture volume with optimized SCAN/</a:t>
          </a:r>
          <a:r>
            <a:rPr lang="en-US" dirty="0" err="1" smtClean="0"/>
            <a:t>Mesonet</a:t>
          </a:r>
          <a:r>
            <a:rPr lang="en-US" dirty="0" smtClean="0"/>
            <a:t> Data</a:t>
          </a:r>
          <a:endParaRPr lang="en-US" dirty="0"/>
        </a:p>
      </dgm:t>
    </dgm:pt>
    <dgm:pt modelId="{BDB9D9F5-D45B-4337-9913-2C0A315C320C}" type="parTrans" cxnId="{E0301BA3-D52D-4D24-A251-A9B95227E2DB}">
      <dgm:prSet/>
      <dgm:spPr/>
      <dgm:t>
        <a:bodyPr/>
        <a:lstStyle/>
        <a:p>
          <a:endParaRPr lang="en-US"/>
        </a:p>
      </dgm:t>
    </dgm:pt>
    <dgm:pt modelId="{BBBB3330-DE29-4701-8544-46E2177DCC9C}" type="sibTrans" cxnId="{E0301BA3-D52D-4D24-A251-A9B95227E2DB}">
      <dgm:prSet/>
      <dgm:spPr/>
      <dgm:t>
        <a:bodyPr/>
        <a:lstStyle/>
        <a:p>
          <a:endParaRPr lang="en-US"/>
        </a:p>
      </dgm:t>
    </dgm:pt>
    <dgm:pt modelId="{7C4AAE0C-6F2D-44CD-8980-B8332BDB7625}">
      <dgm:prSet phldrT="[Text]"/>
      <dgm:spPr/>
      <dgm:t>
        <a:bodyPr/>
        <a:lstStyle/>
        <a:p>
          <a:r>
            <a:rPr lang="en-US" dirty="0" smtClean="0"/>
            <a:t>Apply</a:t>
          </a:r>
          <a:endParaRPr lang="en-US" dirty="0"/>
        </a:p>
      </dgm:t>
    </dgm:pt>
    <dgm:pt modelId="{6680989E-66FE-4F6E-B006-297B54C11C48}" type="parTrans" cxnId="{8E17FA9C-F017-46AA-9821-51F5D0B9B020}">
      <dgm:prSet/>
      <dgm:spPr/>
      <dgm:t>
        <a:bodyPr/>
        <a:lstStyle/>
        <a:p>
          <a:endParaRPr lang="en-US"/>
        </a:p>
      </dgm:t>
    </dgm:pt>
    <dgm:pt modelId="{A22D34EA-A924-4D96-8FA8-97F1C029E72E}" type="sibTrans" cxnId="{8E17FA9C-F017-46AA-9821-51F5D0B9B020}">
      <dgm:prSet/>
      <dgm:spPr/>
      <dgm:t>
        <a:bodyPr/>
        <a:lstStyle/>
        <a:p>
          <a:endParaRPr lang="en-US"/>
        </a:p>
      </dgm:t>
    </dgm:pt>
    <dgm:pt modelId="{8DA1EEB4-CBA4-473B-A9BD-D297C7BA8B7D}">
      <dgm:prSet/>
      <dgm:spPr/>
      <dgm:t>
        <a:bodyPr/>
        <a:lstStyle/>
        <a:p>
          <a:r>
            <a:rPr lang="en-US" smtClean="0"/>
            <a:t>Index SCAN and Mesonet Data</a:t>
          </a:r>
          <a:endParaRPr lang="en-US" dirty="0" smtClean="0"/>
        </a:p>
      </dgm:t>
    </dgm:pt>
    <dgm:pt modelId="{E84D77F0-9174-4AFB-A1FF-CA9BB177E59E}" type="parTrans" cxnId="{BAE729B1-3BA7-48DD-8020-4DF5A1552ECC}">
      <dgm:prSet/>
      <dgm:spPr/>
      <dgm:t>
        <a:bodyPr/>
        <a:lstStyle/>
        <a:p>
          <a:endParaRPr lang="en-US"/>
        </a:p>
      </dgm:t>
    </dgm:pt>
    <dgm:pt modelId="{D8EB1056-9A8B-4491-90EA-403F78BFEE7C}" type="sibTrans" cxnId="{BAE729B1-3BA7-48DD-8020-4DF5A1552ECC}">
      <dgm:prSet/>
      <dgm:spPr/>
      <dgm:t>
        <a:bodyPr/>
        <a:lstStyle/>
        <a:p>
          <a:endParaRPr lang="en-US"/>
        </a:p>
      </dgm:t>
    </dgm:pt>
    <dgm:pt modelId="{87D1FF18-0D4F-4E0D-AC2E-2BC87276BE08}">
      <dgm:prSet/>
      <dgm:spPr/>
      <dgm:t>
        <a:bodyPr/>
        <a:lstStyle/>
        <a:p>
          <a:r>
            <a:rPr lang="en-US" dirty="0" smtClean="0"/>
            <a:t>Compare to SMAP data</a:t>
          </a:r>
          <a:endParaRPr lang="en-US" dirty="0"/>
        </a:p>
      </dgm:t>
    </dgm:pt>
    <dgm:pt modelId="{58136908-9FB7-4FCF-9C60-0FAC60CE45F3}" type="parTrans" cxnId="{CC29134B-C59B-43A2-AA7E-C96ACC9ED05B}">
      <dgm:prSet/>
      <dgm:spPr/>
      <dgm:t>
        <a:bodyPr/>
        <a:lstStyle/>
        <a:p>
          <a:endParaRPr lang="en-US"/>
        </a:p>
      </dgm:t>
    </dgm:pt>
    <dgm:pt modelId="{9E952193-E3D4-4AB0-A134-15497321F4AB}" type="sibTrans" cxnId="{CC29134B-C59B-43A2-AA7E-C96ACC9ED05B}">
      <dgm:prSet/>
      <dgm:spPr/>
      <dgm:t>
        <a:bodyPr/>
        <a:lstStyle/>
        <a:p>
          <a:endParaRPr lang="en-US"/>
        </a:p>
      </dgm:t>
    </dgm:pt>
    <dgm:pt modelId="{76250A0D-47E2-4039-8758-37A992146DC1}">
      <dgm:prSet/>
      <dgm:spPr/>
      <dgm:t>
        <a:bodyPr/>
        <a:lstStyle/>
        <a:p>
          <a:r>
            <a:rPr lang="en-US" dirty="0" err="1" smtClean="0"/>
            <a:t>Geostatistical</a:t>
          </a:r>
          <a:r>
            <a:rPr lang="en-US" dirty="0" smtClean="0"/>
            <a:t> interpolation with SCAN/</a:t>
          </a:r>
          <a:r>
            <a:rPr lang="en-US" dirty="0" err="1" smtClean="0"/>
            <a:t>Mesonet</a:t>
          </a:r>
          <a:r>
            <a:rPr lang="en-US" dirty="0" smtClean="0"/>
            <a:t> Data</a:t>
          </a:r>
        </a:p>
      </dgm:t>
    </dgm:pt>
    <dgm:pt modelId="{2CBA7F63-97A2-4DFC-84A7-B8A0F5F51D60}" type="parTrans" cxnId="{03474EA3-7857-4E94-AA48-1790D5A30915}">
      <dgm:prSet/>
      <dgm:spPr/>
      <dgm:t>
        <a:bodyPr/>
        <a:lstStyle/>
        <a:p>
          <a:endParaRPr lang="en-US"/>
        </a:p>
      </dgm:t>
    </dgm:pt>
    <dgm:pt modelId="{3A5A3278-00D5-471F-B643-C96449E6C78D}" type="sibTrans" cxnId="{03474EA3-7857-4E94-AA48-1790D5A30915}">
      <dgm:prSet/>
      <dgm:spPr/>
      <dgm:t>
        <a:bodyPr/>
        <a:lstStyle/>
        <a:p>
          <a:endParaRPr lang="en-US"/>
        </a:p>
      </dgm:t>
    </dgm:pt>
    <dgm:pt modelId="{38371040-9F83-4F37-9D96-E4B04F4AADF7}">
      <dgm:prSet/>
      <dgm:spPr/>
      <dgm:t>
        <a:bodyPr/>
        <a:lstStyle/>
        <a:p>
          <a:r>
            <a:rPr lang="en-US" dirty="0" smtClean="0"/>
            <a:t>Compare to SMAP data</a:t>
          </a:r>
          <a:endParaRPr lang="en-US" dirty="0"/>
        </a:p>
      </dgm:t>
    </dgm:pt>
    <dgm:pt modelId="{98F5D2E8-7460-4B16-BFF3-30671D2EFB12}" type="parTrans" cxnId="{95EAB884-0554-4218-B4E5-352E91F295F4}">
      <dgm:prSet/>
      <dgm:spPr/>
      <dgm:t>
        <a:bodyPr/>
        <a:lstStyle/>
        <a:p>
          <a:endParaRPr lang="en-US"/>
        </a:p>
      </dgm:t>
    </dgm:pt>
    <dgm:pt modelId="{9D30E222-E4EE-4E06-A145-0C983E0DCCA7}" type="sibTrans" cxnId="{95EAB884-0554-4218-B4E5-352E91F295F4}">
      <dgm:prSet/>
      <dgm:spPr/>
      <dgm:t>
        <a:bodyPr/>
        <a:lstStyle/>
        <a:p>
          <a:endParaRPr lang="en-US"/>
        </a:p>
      </dgm:t>
    </dgm:pt>
    <dgm:pt modelId="{7ADEC01D-C47F-4593-B19C-E354E3EE3463}">
      <dgm:prSet phldrT="[Text]"/>
      <dgm:spPr/>
      <dgm:t>
        <a:bodyPr/>
        <a:lstStyle/>
        <a:p>
          <a:r>
            <a:rPr lang="en-US" dirty="0" smtClean="0"/>
            <a:t>Use </a:t>
          </a:r>
          <a:r>
            <a:rPr lang="en-US" dirty="0" err="1" smtClean="0"/>
            <a:t>ModelBuilder</a:t>
          </a:r>
          <a:r>
            <a:rPr lang="en-US" dirty="0" smtClean="0"/>
            <a:t> to iterate through available data</a:t>
          </a:r>
          <a:endParaRPr lang="en-US" dirty="0"/>
        </a:p>
      </dgm:t>
    </dgm:pt>
    <dgm:pt modelId="{D55A2875-5F23-4D91-8246-8F801D1FF4CF}" type="parTrans" cxnId="{2861EFA4-8DEF-45E2-B4A3-C1B23F1F9D1C}">
      <dgm:prSet/>
      <dgm:spPr/>
      <dgm:t>
        <a:bodyPr/>
        <a:lstStyle/>
        <a:p>
          <a:endParaRPr lang="en-US"/>
        </a:p>
      </dgm:t>
    </dgm:pt>
    <dgm:pt modelId="{3146DD8E-308B-4239-BB35-D71BA5CB066E}" type="sibTrans" cxnId="{2861EFA4-8DEF-45E2-B4A3-C1B23F1F9D1C}">
      <dgm:prSet/>
      <dgm:spPr/>
      <dgm:t>
        <a:bodyPr/>
        <a:lstStyle/>
        <a:p>
          <a:endParaRPr lang="en-US"/>
        </a:p>
      </dgm:t>
    </dgm:pt>
    <dgm:pt modelId="{A45F6733-B3B3-4733-B2A6-EA80D17F43F8}">
      <dgm:prSet phldrT="[Text]"/>
      <dgm:spPr/>
      <dgm:t>
        <a:bodyPr/>
        <a:lstStyle/>
        <a:p>
          <a:r>
            <a:rPr lang="en-US" dirty="0" smtClean="0"/>
            <a:t>View Rolling Three Day Minimum</a:t>
          </a:r>
          <a:endParaRPr lang="en-US" dirty="0"/>
        </a:p>
      </dgm:t>
    </dgm:pt>
    <dgm:pt modelId="{E8E798AC-655C-4098-B209-179828FF3D0A}" type="parTrans" cxnId="{76DDB87D-9DBD-425B-ABB0-53D526D10913}">
      <dgm:prSet/>
      <dgm:spPr/>
      <dgm:t>
        <a:bodyPr/>
        <a:lstStyle/>
        <a:p>
          <a:endParaRPr lang="en-US"/>
        </a:p>
      </dgm:t>
    </dgm:pt>
    <dgm:pt modelId="{19A325E0-B4AB-47DA-B105-90056ECCEC6C}" type="sibTrans" cxnId="{76DDB87D-9DBD-425B-ABB0-53D526D10913}">
      <dgm:prSet/>
      <dgm:spPr/>
      <dgm:t>
        <a:bodyPr/>
        <a:lstStyle/>
        <a:p>
          <a:endParaRPr lang="en-US"/>
        </a:p>
      </dgm:t>
    </dgm:pt>
    <dgm:pt modelId="{750C1C20-9538-43F7-A317-F27C54B89D54}" type="pres">
      <dgm:prSet presAssocID="{7D795EB1-4C00-4F29-AC0C-515AC7100F1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A5FB16D-E4CD-4C79-885A-3D2B6937D082}" type="pres">
      <dgm:prSet presAssocID="{1DCFB721-1D1A-4F01-B95E-D42ED84720E3}" presName="linNode" presStyleCnt="0"/>
      <dgm:spPr/>
    </dgm:pt>
    <dgm:pt modelId="{920B5FB9-8086-4649-B3AC-9C82F1876572}" type="pres">
      <dgm:prSet presAssocID="{1DCFB721-1D1A-4F01-B95E-D42ED84720E3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F48B51-FE7F-41D5-8C12-178C0CF2C535}" type="pres">
      <dgm:prSet presAssocID="{1DCFB721-1D1A-4F01-B95E-D42ED84720E3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677209-AA05-47AF-9BF4-E91C1241C13A}" type="pres">
      <dgm:prSet presAssocID="{8FF5DC12-45AD-48FA-A0DF-D72E064ED3D1}" presName="sp" presStyleCnt="0"/>
      <dgm:spPr/>
    </dgm:pt>
    <dgm:pt modelId="{C5DBB214-14D1-4352-82C2-BB94EAE6ED10}" type="pres">
      <dgm:prSet presAssocID="{20A46BE9-FB4E-4763-B2E1-7DB6FE817859}" presName="linNode" presStyleCnt="0"/>
      <dgm:spPr/>
    </dgm:pt>
    <dgm:pt modelId="{78D76917-2BCD-4226-9913-5FFF1E7BDEF7}" type="pres">
      <dgm:prSet presAssocID="{20A46BE9-FB4E-4763-B2E1-7DB6FE817859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F453FF-B144-4792-8764-350A265B7433}" type="pres">
      <dgm:prSet presAssocID="{20A46BE9-FB4E-4763-B2E1-7DB6FE817859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3FC3E5-71C5-4087-B923-5C9A4E3114C0}" type="pres">
      <dgm:prSet presAssocID="{7016CDF5-A9E5-47FF-BF1B-9BA2BCEB7367}" presName="sp" presStyleCnt="0"/>
      <dgm:spPr/>
    </dgm:pt>
    <dgm:pt modelId="{B7B21D63-8DA7-4BB0-A66E-3944680AB42A}" type="pres">
      <dgm:prSet presAssocID="{7C4AAE0C-6F2D-44CD-8980-B8332BDB7625}" presName="linNode" presStyleCnt="0"/>
      <dgm:spPr/>
    </dgm:pt>
    <dgm:pt modelId="{68F7C8FB-554A-4658-9AC9-C1BF4F4F332F}" type="pres">
      <dgm:prSet presAssocID="{7C4AAE0C-6F2D-44CD-8980-B8332BDB762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14E681-5C72-4F44-805D-2FC17B82368D}" type="pres">
      <dgm:prSet presAssocID="{7C4AAE0C-6F2D-44CD-8980-B8332BDB7625}" presName="descendantText" presStyleLbl="alignAccFollowNode1" presStyleIdx="2" presStyleCnt="3" custLinFactNeighborX="-2165" custLinFactNeighborY="-71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AE729B1-3BA7-48DD-8020-4DF5A1552ECC}" srcId="{1DCFB721-1D1A-4F01-B95E-D42ED84720E3}" destId="{8DA1EEB4-CBA4-473B-A9BD-D297C7BA8B7D}" srcOrd="1" destOrd="0" parTransId="{E84D77F0-9174-4AFB-A1FF-CA9BB177E59E}" sibTransId="{D8EB1056-9A8B-4491-90EA-403F78BFEE7C}"/>
    <dgm:cxn modelId="{03474EA3-7857-4E94-AA48-1790D5A30915}" srcId="{20A46BE9-FB4E-4763-B2E1-7DB6FE817859}" destId="{76250A0D-47E2-4039-8758-37A992146DC1}" srcOrd="1" destOrd="0" parTransId="{2CBA7F63-97A2-4DFC-84A7-B8A0F5F51D60}" sibTransId="{3A5A3278-00D5-471F-B643-C96449E6C78D}"/>
    <dgm:cxn modelId="{6FCD867D-FB9E-46CA-9BD8-B9AB72B52D1C}" type="presOf" srcId="{76250A0D-47E2-4039-8758-37A992146DC1}" destId="{D3F453FF-B144-4792-8764-350A265B7433}" srcOrd="0" destOrd="1" presId="urn:microsoft.com/office/officeart/2005/8/layout/vList5"/>
    <dgm:cxn modelId="{129BEBFD-199B-4301-8ED6-B4509960C512}" type="presOf" srcId="{7C4AAE0C-6F2D-44CD-8980-B8332BDB7625}" destId="{68F7C8FB-554A-4658-9AC9-C1BF4F4F332F}" srcOrd="0" destOrd="0" presId="urn:microsoft.com/office/officeart/2005/8/layout/vList5"/>
    <dgm:cxn modelId="{8D773E4A-AA8D-4672-A6EB-6959CDCAB669}" type="presOf" srcId="{488B6427-25FC-4841-A7E8-AFC630183DEB}" destId="{3CF48B51-FE7F-41D5-8C12-178C0CF2C535}" srcOrd="0" destOrd="0" presId="urn:microsoft.com/office/officeart/2005/8/layout/vList5"/>
    <dgm:cxn modelId="{95EAB884-0554-4218-B4E5-352E91F295F4}" srcId="{20A46BE9-FB4E-4763-B2E1-7DB6FE817859}" destId="{38371040-9F83-4F37-9D96-E4B04F4AADF7}" srcOrd="2" destOrd="0" parTransId="{98F5D2E8-7460-4B16-BFF3-30671D2EFB12}" sibTransId="{9D30E222-E4EE-4E06-A145-0C983E0DCCA7}"/>
    <dgm:cxn modelId="{8E17FA9C-F017-46AA-9821-51F5D0B9B020}" srcId="{7D795EB1-4C00-4F29-AC0C-515AC7100F1F}" destId="{7C4AAE0C-6F2D-44CD-8980-B8332BDB7625}" srcOrd="2" destOrd="0" parTransId="{6680989E-66FE-4F6E-B006-297B54C11C48}" sibTransId="{A22D34EA-A924-4D96-8FA8-97F1C029E72E}"/>
    <dgm:cxn modelId="{06670F3F-3E2B-49A4-9EAF-DD9D4D6B9034}" type="presOf" srcId="{9AE398D8-2209-4FA5-ABE0-2E2D4E7128D7}" destId="{D3F453FF-B144-4792-8764-350A265B7433}" srcOrd="0" destOrd="0" presId="urn:microsoft.com/office/officeart/2005/8/layout/vList5"/>
    <dgm:cxn modelId="{2861EFA4-8DEF-45E2-B4A3-C1B23F1F9D1C}" srcId="{7C4AAE0C-6F2D-44CD-8980-B8332BDB7625}" destId="{7ADEC01D-C47F-4593-B19C-E354E3EE3463}" srcOrd="0" destOrd="0" parTransId="{D55A2875-5F23-4D91-8246-8F801D1FF4CF}" sibTransId="{3146DD8E-308B-4239-BB35-D71BA5CB066E}"/>
    <dgm:cxn modelId="{9F42B835-42A2-4A03-A593-A80697811777}" srcId="{7D795EB1-4C00-4F29-AC0C-515AC7100F1F}" destId="{20A46BE9-FB4E-4763-B2E1-7DB6FE817859}" srcOrd="1" destOrd="0" parTransId="{F038CBBA-4E0D-4034-93DB-E49103109950}" sibTransId="{7016CDF5-A9E5-47FF-BF1B-9BA2BCEB7367}"/>
    <dgm:cxn modelId="{F35C156D-0D24-40F9-AB7E-AF0519330023}" type="presOf" srcId="{7ADEC01D-C47F-4593-B19C-E354E3EE3463}" destId="{2814E681-5C72-4F44-805D-2FC17B82368D}" srcOrd="0" destOrd="0" presId="urn:microsoft.com/office/officeart/2005/8/layout/vList5"/>
    <dgm:cxn modelId="{D08C447B-9058-4318-B0EA-90B11BA60ACD}" type="presOf" srcId="{8DA1EEB4-CBA4-473B-A9BD-D297C7BA8B7D}" destId="{3CF48B51-FE7F-41D5-8C12-178C0CF2C535}" srcOrd="0" destOrd="1" presId="urn:microsoft.com/office/officeart/2005/8/layout/vList5"/>
    <dgm:cxn modelId="{E0301BA3-D52D-4D24-A251-A9B95227E2DB}" srcId="{20A46BE9-FB4E-4763-B2E1-7DB6FE817859}" destId="{9AE398D8-2209-4FA5-ABE0-2E2D4E7128D7}" srcOrd="0" destOrd="0" parTransId="{BDB9D9F5-D45B-4337-9913-2C0A315C320C}" sibTransId="{BBBB3330-DE29-4701-8544-46E2177DCC9C}"/>
    <dgm:cxn modelId="{76DDB87D-9DBD-425B-ABB0-53D526D10913}" srcId="{7C4AAE0C-6F2D-44CD-8980-B8332BDB7625}" destId="{A45F6733-B3B3-4733-B2A6-EA80D17F43F8}" srcOrd="1" destOrd="0" parTransId="{E8E798AC-655C-4098-B209-179828FF3D0A}" sibTransId="{19A325E0-B4AB-47DA-B105-90056ECCEC6C}"/>
    <dgm:cxn modelId="{F8162209-2B02-4765-B15D-6EB71E70832F}" srcId="{7D795EB1-4C00-4F29-AC0C-515AC7100F1F}" destId="{1DCFB721-1D1A-4F01-B95E-D42ED84720E3}" srcOrd="0" destOrd="0" parTransId="{E161AAA9-AFCD-457F-936E-65C4DD21BA01}" sibTransId="{8FF5DC12-45AD-48FA-A0DF-D72E064ED3D1}"/>
    <dgm:cxn modelId="{7AA704B4-8082-46F9-BC92-D76E493A3884}" type="presOf" srcId="{87D1FF18-0D4F-4E0D-AC2E-2BC87276BE08}" destId="{3CF48B51-FE7F-41D5-8C12-178C0CF2C535}" srcOrd="0" destOrd="2" presId="urn:microsoft.com/office/officeart/2005/8/layout/vList5"/>
    <dgm:cxn modelId="{D74110BA-21DF-4D62-B866-8503F4E18CE2}" type="presOf" srcId="{38371040-9F83-4F37-9D96-E4B04F4AADF7}" destId="{D3F453FF-B144-4792-8764-350A265B7433}" srcOrd="0" destOrd="2" presId="urn:microsoft.com/office/officeart/2005/8/layout/vList5"/>
    <dgm:cxn modelId="{CC29134B-C59B-43A2-AA7E-C96ACC9ED05B}" srcId="{1DCFB721-1D1A-4F01-B95E-D42ED84720E3}" destId="{87D1FF18-0D4F-4E0D-AC2E-2BC87276BE08}" srcOrd="2" destOrd="0" parTransId="{58136908-9FB7-4FCF-9C60-0FAC60CE45F3}" sibTransId="{9E952193-E3D4-4AB0-A134-15497321F4AB}"/>
    <dgm:cxn modelId="{AC4017C9-0EF6-465B-9E87-89A9FA3E9797}" srcId="{1DCFB721-1D1A-4F01-B95E-D42ED84720E3}" destId="{488B6427-25FC-4841-A7E8-AFC630183DEB}" srcOrd="0" destOrd="0" parTransId="{281E783E-8951-43C0-86CF-406B9D93B4FD}" sibTransId="{D0493556-B7F2-4D2A-B444-FB5F8C12022E}"/>
    <dgm:cxn modelId="{539FE089-8834-4FDE-A200-3930A4D4F374}" type="presOf" srcId="{7D795EB1-4C00-4F29-AC0C-515AC7100F1F}" destId="{750C1C20-9538-43F7-A317-F27C54B89D54}" srcOrd="0" destOrd="0" presId="urn:microsoft.com/office/officeart/2005/8/layout/vList5"/>
    <dgm:cxn modelId="{9532EB63-C1B1-4D4B-9AEA-3E24D4FA09BB}" type="presOf" srcId="{1DCFB721-1D1A-4F01-B95E-D42ED84720E3}" destId="{920B5FB9-8086-4649-B3AC-9C82F1876572}" srcOrd="0" destOrd="0" presId="urn:microsoft.com/office/officeart/2005/8/layout/vList5"/>
    <dgm:cxn modelId="{233F5659-07E7-4813-B9BA-8E06DBDF46ED}" type="presOf" srcId="{20A46BE9-FB4E-4763-B2E1-7DB6FE817859}" destId="{78D76917-2BCD-4226-9913-5FFF1E7BDEF7}" srcOrd="0" destOrd="0" presId="urn:microsoft.com/office/officeart/2005/8/layout/vList5"/>
    <dgm:cxn modelId="{37F47FA6-71AC-4FBF-8BC7-870302B46CAF}" type="presOf" srcId="{A45F6733-B3B3-4733-B2A6-EA80D17F43F8}" destId="{2814E681-5C72-4F44-805D-2FC17B82368D}" srcOrd="0" destOrd="1" presId="urn:microsoft.com/office/officeart/2005/8/layout/vList5"/>
    <dgm:cxn modelId="{3A92474D-44F6-42AC-A290-C142B16231D1}" type="presParOf" srcId="{750C1C20-9538-43F7-A317-F27C54B89D54}" destId="{DA5FB16D-E4CD-4C79-885A-3D2B6937D082}" srcOrd="0" destOrd="0" presId="urn:microsoft.com/office/officeart/2005/8/layout/vList5"/>
    <dgm:cxn modelId="{54D230B9-802E-4265-A973-04AF866E77A1}" type="presParOf" srcId="{DA5FB16D-E4CD-4C79-885A-3D2B6937D082}" destId="{920B5FB9-8086-4649-B3AC-9C82F1876572}" srcOrd="0" destOrd="0" presId="urn:microsoft.com/office/officeart/2005/8/layout/vList5"/>
    <dgm:cxn modelId="{6E0883AA-A6BE-4C56-94E5-8927A3D57C24}" type="presParOf" srcId="{DA5FB16D-E4CD-4C79-885A-3D2B6937D082}" destId="{3CF48B51-FE7F-41D5-8C12-178C0CF2C535}" srcOrd="1" destOrd="0" presId="urn:microsoft.com/office/officeart/2005/8/layout/vList5"/>
    <dgm:cxn modelId="{18F1BFFD-C1C0-4D40-B576-13BCAEBFC124}" type="presParOf" srcId="{750C1C20-9538-43F7-A317-F27C54B89D54}" destId="{A1677209-AA05-47AF-9BF4-E91C1241C13A}" srcOrd="1" destOrd="0" presId="urn:microsoft.com/office/officeart/2005/8/layout/vList5"/>
    <dgm:cxn modelId="{643A318D-587E-4E42-91A8-F86D3227693C}" type="presParOf" srcId="{750C1C20-9538-43F7-A317-F27C54B89D54}" destId="{C5DBB214-14D1-4352-82C2-BB94EAE6ED10}" srcOrd="2" destOrd="0" presId="urn:microsoft.com/office/officeart/2005/8/layout/vList5"/>
    <dgm:cxn modelId="{87BE5CE1-07A9-4ED9-B5DC-2D15EA37FE40}" type="presParOf" srcId="{C5DBB214-14D1-4352-82C2-BB94EAE6ED10}" destId="{78D76917-2BCD-4226-9913-5FFF1E7BDEF7}" srcOrd="0" destOrd="0" presId="urn:microsoft.com/office/officeart/2005/8/layout/vList5"/>
    <dgm:cxn modelId="{05FAE17D-6BEA-4A0A-A31C-3FE265952895}" type="presParOf" srcId="{C5DBB214-14D1-4352-82C2-BB94EAE6ED10}" destId="{D3F453FF-B144-4792-8764-350A265B7433}" srcOrd="1" destOrd="0" presId="urn:microsoft.com/office/officeart/2005/8/layout/vList5"/>
    <dgm:cxn modelId="{7BA43252-D2B0-43A5-B6BC-BFB24F8E8663}" type="presParOf" srcId="{750C1C20-9538-43F7-A317-F27C54B89D54}" destId="{4D3FC3E5-71C5-4087-B923-5C9A4E3114C0}" srcOrd="3" destOrd="0" presId="urn:microsoft.com/office/officeart/2005/8/layout/vList5"/>
    <dgm:cxn modelId="{2C8B9FBB-CD01-43F8-AF28-A669B091231C}" type="presParOf" srcId="{750C1C20-9538-43F7-A317-F27C54B89D54}" destId="{B7B21D63-8DA7-4BB0-A66E-3944680AB42A}" srcOrd="4" destOrd="0" presId="urn:microsoft.com/office/officeart/2005/8/layout/vList5"/>
    <dgm:cxn modelId="{870FB94E-980B-40BB-B066-0A4D0DDBFB11}" type="presParOf" srcId="{B7B21D63-8DA7-4BB0-A66E-3944680AB42A}" destId="{68F7C8FB-554A-4658-9AC9-C1BF4F4F332F}" srcOrd="0" destOrd="0" presId="urn:microsoft.com/office/officeart/2005/8/layout/vList5"/>
    <dgm:cxn modelId="{036566B9-FB38-4DFB-B325-97B4CA703A56}" type="presParOf" srcId="{B7B21D63-8DA7-4BB0-A66E-3944680AB42A}" destId="{2814E681-5C72-4F44-805D-2FC17B8236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F48B51-FE7F-41D5-8C12-178C0CF2C535}">
      <dsp:nvSpPr>
        <dsp:cNvPr id="0" name=""/>
        <dsp:cNvSpPr/>
      </dsp:nvSpPr>
      <dsp:spPr>
        <a:xfrm rot="5400000">
          <a:off x="7773452" y="-2920631"/>
          <a:ext cx="1883207" cy="820240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Make grid polygon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smtClean="0"/>
            <a:t>Index SCAN and Mesonet Data</a:t>
          </a:r>
          <a:endParaRPr lang="en-US" sz="2800" kern="1200" dirty="0" smtClean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Compare to SMAP data</a:t>
          </a:r>
          <a:endParaRPr lang="en-US" sz="2800" kern="1200" dirty="0"/>
        </a:p>
      </dsp:txBody>
      <dsp:txXfrm rot="-5400000">
        <a:off x="4613854" y="330898"/>
        <a:ext cx="8110474" cy="1699345"/>
      </dsp:txXfrm>
    </dsp:sp>
    <dsp:sp modelId="{920B5FB9-8086-4649-B3AC-9C82F1876572}">
      <dsp:nvSpPr>
        <dsp:cNvPr id="0" name=""/>
        <dsp:cNvSpPr/>
      </dsp:nvSpPr>
      <dsp:spPr>
        <a:xfrm>
          <a:off x="0" y="3566"/>
          <a:ext cx="4613853" cy="23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Validate</a:t>
          </a:r>
          <a:endParaRPr lang="en-US" sz="6500" kern="1200" dirty="0"/>
        </a:p>
      </dsp:txBody>
      <dsp:txXfrm>
        <a:off x="114913" y="118479"/>
        <a:ext cx="4384027" cy="2124183"/>
      </dsp:txXfrm>
    </dsp:sp>
    <dsp:sp modelId="{D3F453FF-B144-4792-8764-350A265B7433}">
      <dsp:nvSpPr>
        <dsp:cNvPr id="0" name=""/>
        <dsp:cNvSpPr/>
      </dsp:nvSpPr>
      <dsp:spPr>
        <a:xfrm rot="5400000">
          <a:off x="7773452" y="-448921"/>
          <a:ext cx="1883207" cy="820240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Find the average soil moisture volume with optimized SCAN/</a:t>
          </a:r>
          <a:r>
            <a:rPr lang="en-US" sz="2800" kern="1200" dirty="0" err="1" smtClean="0"/>
            <a:t>Mesonet</a:t>
          </a:r>
          <a:r>
            <a:rPr lang="en-US" sz="2800" kern="1200" dirty="0" smtClean="0"/>
            <a:t> Data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err="1" smtClean="0"/>
            <a:t>Geostatistical</a:t>
          </a:r>
          <a:r>
            <a:rPr lang="en-US" sz="2800" kern="1200" dirty="0" smtClean="0"/>
            <a:t> interpolation with SCAN/</a:t>
          </a:r>
          <a:r>
            <a:rPr lang="en-US" sz="2800" kern="1200" dirty="0" err="1" smtClean="0"/>
            <a:t>Mesonet</a:t>
          </a:r>
          <a:r>
            <a:rPr lang="en-US" sz="2800" kern="1200" dirty="0" smtClean="0"/>
            <a:t> Data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Compare to SMAP data</a:t>
          </a:r>
          <a:endParaRPr lang="en-US" sz="2800" kern="1200" dirty="0"/>
        </a:p>
      </dsp:txBody>
      <dsp:txXfrm rot="-5400000">
        <a:off x="4613854" y="2802608"/>
        <a:ext cx="8110474" cy="1699345"/>
      </dsp:txXfrm>
    </dsp:sp>
    <dsp:sp modelId="{78D76917-2BCD-4226-9913-5FFF1E7BDEF7}">
      <dsp:nvSpPr>
        <dsp:cNvPr id="0" name=""/>
        <dsp:cNvSpPr/>
      </dsp:nvSpPr>
      <dsp:spPr>
        <a:xfrm>
          <a:off x="0" y="2475276"/>
          <a:ext cx="4613853" cy="23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Visualize</a:t>
          </a:r>
          <a:endParaRPr lang="en-US" sz="6500" kern="1200" dirty="0"/>
        </a:p>
      </dsp:txBody>
      <dsp:txXfrm>
        <a:off x="114913" y="2590189"/>
        <a:ext cx="4384027" cy="2124183"/>
      </dsp:txXfrm>
    </dsp:sp>
    <dsp:sp modelId="{2814E681-5C72-4F44-805D-2FC17B82368D}">
      <dsp:nvSpPr>
        <dsp:cNvPr id="0" name=""/>
        <dsp:cNvSpPr/>
      </dsp:nvSpPr>
      <dsp:spPr>
        <a:xfrm rot="5400000">
          <a:off x="7673562" y="2009266"/>
          <a:ext cx="1883207" cy="8202405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Use </a:t>
          </a:r>
          <a:r>
            <a:rPr lang="en-US" sz="2800" kern="1200" dirty="0" err="1" smtClean="0"/>
            <a:t>ModelBuilder</a:t>
          </a:r>
          <a:r>
            <a:rPr lang="en-US" sz="2800" kern="1200" dirty="0" smtClean="0"/>
            <a:t> to iterate through available data</a:t>
          </a:r>
          <a:endParaRPr lang="en-US" sz="2800" kern="1200" dirty="0"/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800" kern="1200" dirty="0" smtClean="0"/>
            <a:t>View Rolling Three Day Minimum</a:t>
          </a:r>
          <a:endParaRPr lang="en-US" sz="2800" kern="1200" dirty="0"/>
        </a:p>
      </dsp:txBody>
      <dsp:txXfrm rot="-5400000">
        <a:off x="4513964" y="5260796"/>
        <a:ext cx="8110474" cy="1699345"/>
      </dsp:txXfrm>
    </dsp:sp>
    <dsp:sp modelId="{68F7C8FB-554A-4658-9AC9-C1BF4F4F332F}">
      <dsp:nvSpPr>
        <dsp:cNvPr id="0" name=""/>
        <dsp:cNvSpPr/>
      </dsp:nvSpPr>
      <dsp:spPr>
        <a:xfrm>
          <a:off x="0" y="4946986"/>
          <a:ext cx="4613853" cy="23540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Apply</a:t>
          </a:r>
          <a:endParaRPr lang="en-US" sz="6500" kern="1200" dirty="0"/>
        </a:p>
      </dsp:txBody>
      <dsp:txXfrm>
        <a:off x="114913" y="5061899"/>
        <a:ext cx="4384027" cy="2124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ode Location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5350704"/>
            <a:ext cx="26060400" cy="5943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 baseline="0">
                <a:latin typeface="+mj-lt"/>
              </a:defRPr>
            </a:lvl1pPr>
            <a:lvl2pPr>
              <a:defRPr b="1">
                <a:latin typeface="+mj-lt"/>
              </a:defRPr>
            </a:lvl2pPr>
            <a:lvl3pPr>
              <a:defRPr b="1">
                <a:latin typeface="+mj-lt"/>
              </a:defRPr>
            </a:lvl3pPr>
            <a:lvl4pPr>
              <a:defRPr b="1">
                <a:latin typeface="+mj-lt"/>
              </a:defRPr>
            </a:lvl4pPr>
            <a:lvl5pPr>
              <a:defRPr b="1">
                <a:latin typeface="+mj-lt"/>
              </a:defRPr>
            </a:lvl5pPr>
          </a:lstStyle>
          <a:p>
            <a:pPr lvl="0"/>
            <a:r>
              <a:rPr lang="en-US" dirty="0" smtClean="0"/>
              <a:t>DEVELOP Node Location</a:t>
            </a:r>
            <a:endParaRPr lang="en-US" dirty="0"/>
          </a:p>
        </p:txBody>
      </p:sp>
      <p:sp>
        <p:nvSpPr>
          <p:cNvPr id="10" name="Subtitle"/>
          <p:cNvSpPr>
            <a:spLocks noGrp="1"/>
          </p:cNvSpPr>
          <p:nvPr>
            <p:ph type="body" sz="quarter" idx="11" hasCustomPrompt="1"/>
          </p:nvPr>
        </p:nvSpPr>
        <p:spPr>
          <a:xfrm>
            <a:off x="4014216" y="2176272"/>
            <a:ext cx="19412712" cy="121615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 baseline="0">
                <a:latin typeface="+mj-lt"/>
              </a:defRPr>
            </a:lvl1pPr>
            <a:lvl2pPr>
              <a:defRPr sz="4800"/>
            </a:lvl2pPr>
            <a:lvl3pPr>
              <a:defRPr sz="40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 dirty="0" smtClean="0"/>
              <a:t>Project subtitle [use sentence case]</a:t>
            </a:r>
            <a:endParaRPr lang="en-US" dirty="0"/>
          </a:p>
        </p:txBody>
      </p:sp>
      <p:sp>
        <p:nvSpPr>
          <p:cNvPr id="8" name="Main Title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0" y="914400"/>
            <a:ext cx="18288000" cy="115214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400" b="1" baseline="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Project Title [Use Title Case]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7724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footer boundary line"/>
          <p:cNvCxnSpPr/>
          <p:nvPr userDrawn="1"/>
        </p:nvCxnSpPr>
        <p:spPr>
          <a:xfrm>
            <a:off x="685800" y="34978415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header boundary line"/>
          <p:cNvCxnSpPr/>
          <p:nvPr userDrawn="1"/>
        </p:nvCxnSpPr>
        <p:spPr>
          <a:xfrm>
            <a:off x="685800" y="3918857"/>
            <a:ext cx="26060400" cy="0"/>
          </a:xfrm>
          <a:prstGeom prst="line">
            <a:avLst/>
          </a:prstGeom>
          <a:ln w="101600" cap="rnd">
            <a:solidFill>
              <a:schemeClr val="accent1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nasa logo" descr="BnW.psd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8370" y="948900"/>
            <a:ext cx="2329895" cy="193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develop log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95" y="661797"/>
            <a:ext cx="2158130" cy="25924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contract info"/>
          <p:cNvSpPr/>
          <p:nvPr userDrawn="1"/>
        </p:nvSpPr>
        <p:spPr>
          <a:xfrm>
            <a:off x="16780042" y="35271802"/>
            <a:ext cx="9966158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3619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7238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60857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44768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680960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217152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753344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289536" algn="l" defTabSz="3072384" rtl="0" eaLnBrk="1" latinLnBrk="0" hangingPunct="1">
              <a:defRPr sz="604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>
              <a:buClr>
                <a:schemeClr val="dk1"/>
              </a:buClr>
              <a:buSzPct val="25000"/>
            </a:pP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Any opinions, findings, and conclusions or recommendations expressed in this material are those of the author(s) and do not necessarily reflect the views of the National Aeronautics and </a:t>
            </a:r>
            <a:r>
              <a:rPr lang="en-US" sz="1400" i="1" baseline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Space Administration or partner organizations. </a:t>
            </a:r>
            <a:r>
              <a:rPr lang="en-US" sz="1400" i="1" baseline="0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Questrial"/>
                <a:cs typeface="Arial" panose="020B0604020202020204" pitchFamily="34" charset="0"/>
                <a:sym typeface="Questrial"/>
              </a:rPr>
              <a:t>This material is based upon work supported by NASA through contract NNL11AA00B and cooperative agreement NNX14AB60A.</a:t>
            </a:r>
            <a:endParaRPr lang="en-US" sz="1400" i="1" baseline="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Questrial"/>
              <a:cs typeface="Arial" panose="020B0604020202020204" pitchFamily="34" charset="0"/>
              <a:sym typeface="Questrial"/>
            </a:endParaRPr>
          </a:p>
        </p:txBody>
      </p:sp>
    </p:spTree>
    <p:extLst>
      <p:ext uri="{BB962C8B-B14F-4D97-AF65-F5344CB8AC3E}">
        <p14:creationId xmlns:p14="http://schemas.microsoft.com/office/powerpoint/2010/main" val="55772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8640" userDrawn="1">
          <p15:clr>
            <a:srgbClr val="F26B43"/>
          </p15:clr>
        </p15:guide>
        <p15:guide id="2" orient="horz" pos="11520" userDrawn="1">
          <p15:clr>
            <a:srgbClr val="F26B43"/>
          </p15:clr>
        </p15:guide>
        <p15:guide id="3" pos="576" userDrawn="1">
          <p15:clr>
            <a:srgbClr val="F26B43"/>
          </p15:clr>
        </p15:guide>
        <p15:guide id="4" pos="16704" userDrawn="1">
          <p15:clr>
            <a:srgbClr val="F26B43"/>
          </p15:clr>
        </p15:guide>
        <p15:guide id="5" orient="horz" pos="21888" userDrawn="1">
          <p15:clr>
            <a:srgbClr val="F26B43"/>
          </p15:clr>
        </p15:guide>
        <p15:guide id="6" orient="horz" pos="3456" userDrawn="1">
          <p15:clr>
            <a:srgbClr val="F26B43"/>
          </p15:clr>
        </p15:guide>
        <p15:guide id="7" pos="5760" userDrawn="1">
          <p15:clr>
            <a:srgbClr val="A4A3A4"/>
          </p15:clr>
        </p15:guide>
        <p15:guide id="8" pos="6048" userDrawn="1">
          <p15:clr>
            <a:srgbClr val="A4A3A4"/>
          </p15:clr>
        </p15:guide>
        <p15:guide id="9" pos="11520" userDrawn="1">
          <p15:clr>
            <a:srgbClr val="A4A3A4"/>
          </p15:clr>
        </p15:guide>
        <p15:guide id="10" pos="11232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4.emf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5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NASA Langley Research Center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014216" y="2176271"/>
            <a:ext cx="19671694" cy="1365577"/>
          </a:xfrm>
        </p:spPr>
        <p:txBody>
          <a:bodyPr/>
          <a:lstStyle/>
          <a:p>
            <a:r>
              <a:rPr lang="en-US" dirty="0" smtClean="0"/>
              <a:t>Using NASA earth observations to assess soil moisture in Texas for wildfire prediction and mitigation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Texas Water Resources II</a:t>
            </a:r>
            <a:endParaRPr lang="en-US" dirty="0"/>
          </a:p>
        </p:txBody>
      </p:sp>
      <p:sp>
        <p:nvSpPr>
          <p:cNvPr id="9" name="Text Placeholder 16"/>
          <p:cNvSpPr txBox="1">
            <a:spLocks/>
          </p:cNvSpPr>
          <p:nvPr/>
        </p:nvSpPr>
        <p:spPr>
          <a:xfrm>
            <a:off x="685800" y="30006593"/>
            <a:ext cx="8229600" cy="549255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Greggory </a:t>
            </a:r>
            <a:r>
              <a:rPr lang="en-US" dirty="0" err="1" smtClean="0"/>
              <a:t>Hoobchaak</a:t>
            </a:r>
            <a:r>
              <a:rPr lang="en-US" dirty="0" smtClean="0"/>
              <a:t>, Jessica Jozwik, </a:t>
            </a:r>
            <a:r>
              <a:rPr lang="en-US" dirty="0" err="1" smtClean="0"/>
              <a:t>Alyx</a:t>
            </a:r>
            <a:r>
              <a:rPr lang="en-US" dirty="0" smtClean="0"/>
              <a:t> </a:t>
            </a:r>
            <a:r>
              <a:rPr lang="en-US" dirty="0" err="1" smtClean="0"/>
              <a:t>Riebeling</a:t>
            </a:r>
            <a:endParaRPr lang="en-US" dirty="0" smtClean="0"/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8447314" y="29985470"/>
            <a:ext cx="7762297" cy="226101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Texas Forest Service</a:t>
            </a:r>
          </a:p>
          <a:p>
            <a:r>
              <a:rPr lang="en-US" dirty="0" smtClean="0"/>
              <a:t>Curt Stripling, Geospatial </a:t>
            </a:r>
            <a:r>
              <a:rPr lang="en-US" dirty="0"/>
              <a:t>System </a:t>
            </a:r>
            <a:r>
              <a:rPr lang="en-US" dirty="0" smtClean="0"/>
              <a:t>Coordinator</a:t>
            </a:r>
            <a:endParaRPr lang="en-US" dirty="0"/>
          </a:p>
          <a:p>
            <a:r>
              <a:rPr lang="en-US" dirty="0"/>
              <a:t>Tom </a:t>
            </a:r>
            <a:r>
              <a:rPr lang="en-US" dirty="0" smtClean="0"/>
              <a:t>Spencer, Department </a:t>
            </a:r>
            <a:r>
              <a:rPr lang="en-US" dirty="0"/>
              <a:t>Head of Predictive </a:t>
            </a:r>
            <a:r>
              <a:rPr lang="en-US" dirty="0" smtClean="0"/>
              <a:t>Services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11" name="Text Placeholder 16"/>
          <p:cNvSpPr txBox="1">
            <a:spLocks/>
          </p:cNvSpPr>
          <p:nvPr/>
        </p:nvSpPr>
        <p:spPr>
          <a:xfrm>
            <a:off x="16209611" y="29972882"/>
            <a:ext cx="10536589" cy="4944359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dirty="0" smtClean="0"/>
              <a:t>We would like to thank the following people for their assistance and guidance: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Emily Adams</a:t>
            </a:r>
            <a:r>
              <a:rPr lang="en-US" dirty="0" smtClean="0"/>
              <a:t>, Center Lead at DEVELOP Langley Research Center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Dr. Kenton Ross</a:t>
            </a:r>
            <a:r>
              <a:rPr lang="en-US" dirty="0" smtClean="0"/>
              <a:t>, Science Advisor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endParaRPr lang="en-US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b="1" dirty="0" smtClean="0"/>
              <a:t>NASA DEVELOP Texas Water Resources I Team:</a:t>
            </a:r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Megan </a:t>
            </a:r>
            <a:r>
              <a:rPr lang="en-US" sz="2800" dirty="0" err="1" smtClean="0"/>
              <a:t>Buzanowicz</a:t>
            </a:r>
            <a:endParaRPr lang="en-US" sz="3600" dirty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Laura Lykens</a:t>
            </a:r>
            <a:endParaRPr lang="en-US" sz="3600" dirty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err="1" smtClean="0"/>
              <a:t>Zacary</a:t>
            </a:r>
            <a:r>
              <a:rPr lang="en-US" sz="2800" dirty="0" smtClean="0"/>
              <a:t> Richards</a:t>
            </a:r>
            <a:endParaRPr lang="en-US" sz="3600" dirty="0" smtClean="0"/>
          </a:p>
          <a:p>
            <a:pPr>
              <a:spcBef>
                <a:spcPts val="0"/>
              </a:spcBef>
              <a:buClr>
                <a:schemeClr val="accent1"/>
              </a:buClr>
              <a:buSzPct val="77000"/>
            </a:pPr>
            <a:r>
              <a:rPr lang="en-US" sz="2800" dirty="0" smtClean="0"/>
              <a:t>Jeff </a:t>
            </a:r>
            <a:r>
              <a:rPr lang="en-US" sz="2800" dirty="0"/>
              <a:t>Close</a:t>
            </a:r>
            <a:endParaRPr lang="en-US" sz="3600" dirty="0"/>
          </a:p>
          <a:p>
            <a:r>
              <a:rPr lang="en-US" sz="2800" dirty="0"/>
              <a:t> </a:t>
            </a:r>
          </a:p>
          <a:p>
            <a:pPr marL="2514600" lvl="1" indent="-457200">
              <a:buClr>
                <a:schemeClr val="accent1"/>
              </a:buClr>
              <a:buSzPct val="77000"/>
            </a:pPr>
            <a:endParaRPr lang="en-US" dirty="0" smtClean="0"/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914400" y="21547304"/>
            <a:ext cx="16916400" cy="576072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16209611" y="19894605"/>
            <a:ext cx="8229600" cy="5760720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7663" indent="-347663"/>
            <a:endParaRPr lang="en-US" dirty="0" smtClean="0"/>
          </a:p>
        </p:txBody>
      </p:sp>
      <p:sp>
        <p:nvSpPr>
          <p:cNvPr id="7" name="Text Placeholder 16"/>
          <p:cNvSpPr txBox="1">
            <a:spLocks/>
          </p:cNvSpPr>
          <p:nvPr/>
        </p:nvSpPr>
        <p:spPr>
          <a:xfrm>
            <a:off x="914400" y="13259405"/>
            <a:ext cx="10145486" cy="6536158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.</a:t>
            </a:r>
          </a:p>
        </p:txBody>
      </p:sp>
      <p:sp>
        <p:nvSpPr>
          <p:cNvPr id="13" name="Text Placeholder 16"/>
          <p:cNvSpPr txBox="1">
            <a:spLocks/>
          </p:cNvSpPr>
          <p:nvPr/>
        </p:nvSpPr>
        <p:spPr>
          <a:xfrm>
            <a:off x="18288000" y="13251150"/>
            <a:ext cx="8229600" cy="2834640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17047725" y="16334049"/>
            <a:ext cx="5213903" cy="1413354"/>
          </a:xfrm>
          <a:prstGeom prst="rect">
            <a:avLst/>
          </a:prstGeom>
        </p:spPr>
        <p:txBody>
          <a:bodyPr numCol="1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4000" dirty="0" smtClean="0"/>
              <a:t>Soil Moisture Active Passive (SMAP)</a:t>
            </a:r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914400" y="6243411"/>
            <a:ext cx="16916400" cy="5760720"/>
          </a:xfrm>
          <a:prstGeom prst="rect">
            <a:avLst/>
          </a:prstGeom>
        </p:spPr>
        <p:txBody>
          <a:bodyPr numCol="2" spcCol="640080"/>
          <a:lstStyle>
            <a:lvl1pPr marL="0" indent="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Font typeface="Arial" panose="020B0604020202020204" pitchFamily="34" charset="0"/>
              <a:buNone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 smtClean="0"/>
          </a:p>
        </p:txBody>
      </p:sp>
      <p:sp>
        <p:nvSpPr>
          <p:cNvPr id="15" name="Text Placeholder 16"/>
          <p:cNvSpPr txBox="1">
            <a:spLocks/>
          </p:cNvSpPr>
          <p:nvPr/>
        </p:nvSpPr>
        <p:spPr>
          <a:xfrm>
            <a:off x="16936040" y="6372401"/>
            <a:ext cx="9810160" cy="2949787"/>
          </a:xfrm>
          <a:prstGeom prst="rect">
            <a:avLst/>
          </a:prstGeom>
        </p:spPr>
        <p:txBody>
          <a:bodyPr numCol="1" spcCol="640080"/>
          <a:lstStyle>
            <a:lvl1pPr marL="457200" indent="-457200" algn="l" defTabSz="2743200" rtl="0" eaLnBrk="1" latinLnBrk="0" hangingPunct="1">
              <a:lnSpc>
                <a:spcPct val="90000"/>
              </a:lnSpc>
              <a:spcBef>
                <a:spcPts val="1800"/>
              </a:spcBef>
              <a:buClr>
                <a:schemeClr val="accent1"/>
              </a:buClr>
              <a:buFont typeface="Webdings" panose="05030102010509060703" pitchFamily="18" charset="2"/>
              <a:buChar char="4"/>
              <a:defRPr sz="27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 smtClean="0">
                <a:solidFill>
                  <a:schemeClr val="accent1"/>
                </a:solidFill>
              </a:rPr>
              <a:t>Validate </a:t>
            </a:r>
            <a:r>
              <a:rPr lang="en-US" sz="4000" dirty="0" smtClean="0"/>
              <a:t>SMAP satellite data with </a:t>
            </a:r>
            <a:r>
              <a:rPr lang="en-US" sz="4000" i="1" dirty="0" smtClean="0"/>
              <a:t>in situ </a:t>
            </a:r>
            <a:r>
              <a:rPr lang="en-US" sz="4000" dirty="0" smtClean="0"/>
              <a:t>data.</a:t>
            </a:r>
            <a:r>
              <a:rPr lang="en-US" sz="4000" i="1" dirty="0" smtClean="0"/>
              <a:t> </a:t>
            </a:r>
            <a:endParaRPr lang="en-US" sz="4000" b="1" dirty="0" smtClean="0">
              <a:solidFill>
                <a:schemeClr val="accent1"/>
              </a:solidFill>
            </a:endParaRPr>
          </a:p>
          <a:p>
            <a:pPr marL="347663" indent="-347663"/>
            <a:r>
              <a:rPr lang="en-US" sz="4000" b="1" dirty="0" smtClean="0">
                <a:solidFill>
                  <a:schemeClr val="accent1"/>
                </a:solidFill>
              </a:rPr>
              <a:t>Develop </a:t>
            </a:r>
            <a:r>
              <a:rPr lang="en-US" sz="4000" dirty="0" smtClean="0"/>
              <a:t>an error correction model to situate SMAP data within existing predictive models</a:t>
            </a:r>
          </a:p>
          <a:p>
            <a:pPr marL="347663" indent="-347663"/>
            <a:r>
              <a:rPr lang="en-US" sz="4000" b="1" dirty="0" smtClean="0">
                <a:solidFill>
                  <a:schemeClr val="accent1"/>
                </a:solidFill>
              </a:rPr>
              <a:t>Communicate</a:t>
            </a:r>
            <a:r>
              <a:rPr lang="en-US" sz="4000" dirty="0" smtClean="0">
                <a:solidFill>
                  <a:schemeClr val="accent1"/>
                </a:solidFill>
              </a:rPr>
              <a:t> </a:t>
            </a:r>
            <a:r>
              <a:rPr lang="en-US" sz="4000" dirty="0" smtClean="0"/>
              <a:t>lessons learned working with SMAP data</a:t>
            </a:r>
            <a:endParaRPr lang="en-US" sz="4000" dirty="0">
              <a:solidFill>
                <a:schemeClr val="accent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14400" y="5510709"/>
            <a:ext cx="169163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Abstract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6209611" y="5573418"/>
            <a:ext cx="32295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Objectives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4400" y="12517639"/>
            <a:ext cx="16916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Methodology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6209611" y="982192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Study Area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6209611" y="14601286"/>
            <a:ext cx="53036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Earth Observations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14401" y="20830504"/>
            <a:ext cx="1691639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Results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6209611" y="18740768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Conclusions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6209611" y="29104297"/>
            <a:ext cx="5791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Acknowledgements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8447314" y="29104296"/>
            <a:ext cx="46882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Project Partners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85800" y="29104297"/>
            <a:ext cx="822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accent1"/>
                </a:solidFill>
                <a:latin typeface="Century Gothic" panose="020B0502020202020204" pitchFamily="34" charset="0"/>
              </a:rPr>
              <a:t>Team Members</a:t>
            </a:r>
          </a:p>
        </p:txBody>
      </p:sp>
      <p:sp>
        <p:nvSpPr>
          <p:cNvPr id="32" name="Team Members"/>
          <p:cNvSpPr txBox="1">
            <a:spLocks/>
          </p:cNvSpPr>
          <p:nvPr/>
        </p:nvSpPr>
        <p:spPr>
          <a:xfrm>
            <a:off x="914400" y="4148884"/>
            <a:ext cx="25603200" cy="950976"/>
          </a:xfrm>
          <a:prstGeom prst="rect">
            <a:avLst/>
          </a:prstGeom>
        </p:spPr>
        <p:txBody>
          <a:bodyPr anchor="t"/>
          <a:lstStyle>
            <a:lvl1pPr marL="0" indent="0" algn="ctr" defTabSz="2743200" rtl="0" eaLnBrk="1" latinLnBrk="0" hangingPunct="1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3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057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7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429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6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800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1722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438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9154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2870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1658600" indent="-685800" algn="l" defTabSz="2743200" rtl="0" eaLnBrk="1" latinLnBrk="0" hangingPunct="1">
              <a:lnSpc>
                <a:spcPct val="90000"/>
              </a:lnSpc>
              <a:spcBef>
                <a:spcPts val="1500"/>
              </a:spcBef>
              <a:buFont typeface="Arial" panose="020B0604020202020204" pitchFamily="34" charset="0"/>
              <a:buChar char="•"/>
              <a:defRPr sz="5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Greggory </a:t>
            </a:r>
            <a:r>
              <a:rPr lang="en-US" dirty="0" err="1" smtClean="0"/>
              <a:t>Hoobchaak</a:t>
            </a:r>
            <a:r>
              <a:rPr lang="en-US" dirty="0" smtClean="0"/>
              <a:t> (Project Lead),  Jessica Jozwik, </a:t>
            </a:r>
            <a:r>
              <a:rPr lang="en-US" dirty="0" err="1" smtClean="0"/>
              <a:t>Alyx</a:t>
            </a:r>
            <a:r>
              <a:rPr lang="en-US" dirty="0" smtClean="0"/>
              <a:t> </a:t>
            </a:r>
            <a:r>
              <a:rPr lang="en-US" smtClean="0"/>
              <a:t>Riebeling</a:t>
            </a:r>
            <a:endParaRPr lang="en-US" sz="2400" dirty="0"/>
          </a:p>
        </p:txBody>
      </p:sp>
      <p:pic>
        <p:nvPicPr>
          <p:cNvPr id="1026" name="Picture 2" descr="20 SMAP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1216" y="15036928"/>
            <a:ext cx="2688476" cy="375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1" name="Group 20"/>
          <p:cNvGrpSpPr/>
          <p:nvPr/>
        </p:nvGrpSpPr>
        <p:grpSpPr>
          <a:xfrm>
            <a:off x="17077916" y="10735983"/>
            <a:ext cx="6248401" cy="3480907"/>
            <a:chOff x="14811502" y="14513242"/>
            <a:chExt cx="5675085" cy="2608121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3" t="36880" r="11510" b="37648"/>
            <a:stretch/>
          </p:blipFill>
          <p:spPr>
            <a:xfrm>
              <a:off x="14811502" y="14513242"/>
              <a:ext cx="5675085" cy="2608121"/>
            </a:xfrm>
            <a:prstGeom prst="rect">
              <a:avLst/>
            </a:prstGeom>
            <a:ln>
              <a:solidFill>
                <a:schemeClr val="tx2"/>
              </a:solidFill>
            </a:ln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976323" y="16458297"/>
              <a:ext cx="1543265" cy="543001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33" name="TextBox 32"/>
          <p:cNvSpPr txBox="1"/>
          <p:nvPr/>
        </p:nvSpPr>
        <p:spPr>
          <a:xfrm>
            <a:off x="23326317" y="10735983"/>
            <a:ext cx="2994660" cy="2716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Study Area: </a:t>
            </a:r>
          </a:p>
          <a:p>
            <a:pPr algn="ctr"/>
            <a:r>
              <a:rPr lang="en-US" sz="4000" dirty="0" smtClean="0"/>
              <a:t>Texas</a:t>
            </a:r>
          </a:p>
          <a:p>
            <a:pPr algn="ctr"/>
            <a:endParaRPr lang="en-US" sz="1050" dirty="0"/>
          </a:p>
          <a:p>
            <a:pPr algn="ctr"/>
            <a:r>
              <a:rPr lang="en-US" sz="4000" dirty="0" smtClean="0"/>
              <a:t>Study Period:</a:t>
            </a:r>
          </a:p>
          <a:p>
            <a:pPr algn="ctr"/>
            <a:r>
              <a:rPr lang="en-US" sz="4000" dirty="0" smtClean="0"/>
              <a:t>2015</a:t>
            </a:r>
          </a:p>
        </p:txBody>
      </p:sp>
      <p:graphicFrame>
        <p:nvGraphicFramePr>
          <p:cNvPr id="34" name="Diagram 33"/>
          <p:cNvGraphicFramePr/>
          <p:nvPr>
            <p:extLst>
              <p:ext uri="{D42A27DB-BD31-4B8C-83A1-F6EECF244321}">
                <p14:modId xmlns:p14="http://schemas.microsoft.com/office/powerpoint/2010/main" val="1038216268"/>
              </p:ext>
            </p:extLst>
          </p:nvPr>
        </p:nvGraphicFramePr>
        <p:xfrm>
          <a:off x="1473199" y="13486870"/>
          <a:ext cx="12816259" cy="73045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567650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Water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5AADB"/>
      </a:accent1>
      <a:accent2>
        <a:srgbClr val="8992C8"/>
      </a:accent2>
      <a:accent3>
        <a:srgbClr val="9879B7"/>
      </a:accent3>
      <a:accent4>
        <a:srgbClr val="FFE07F"/>
      </a:accent4>
      <a:accent5>
        <a:srgbClr val="FDC760"/>
      </a:accent5>
      <a:accent6>
        <a:srgbClr val="FBAE40"/>
      </a:accent6>
      <a:hlink>
        <a:srgbClr val="75AADB"/>
      </a:hlink>
      <a:folHlink>
        <a:srgbClr val="75AADB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1892</TotalTime>
  <Words>211</Words>
  <Application>Microsoft Office PowerPoint</Application>
  <PresentationFormat>Custom</PresentationFormat>
  <Paragraphs>51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Century Gothic</vt:lpstr>
      <vt:lpstr>Garamond</vt:lpstr>
      <vt:lpstr>Questrial</vt:lpstr>
      <vt:lpstr>Webdings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Hoobchaak, Gregory J. (LARC-E3)[SSAI DEVELOP]</cp:lastModifiedBy>
  <cp:revision>112</cp:revision>
  <dcterms:created xsi:type="dcterms:W3CDTF">2015-06-02T14:58:58Z</dcterms:created>
  <dcterms:modified xsi:type="dcterms:W3CDTF">2016-02-22T20:59:47Z</dcterms:modified>
</cp:coreProperties>
</file>