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 id="2147483744" r:id="rId7"/>
  </p:sldMasterIdLst>
  <p:notesMasterIdLst>
    <p:notesMasterId r:id="rId22"/>
  </p:notesMasterIdLst>
  <p:sldIdLst>
    <p:sldId id="275" r:id="rId8"/>
    <p:sldId id="286" r:id="rId9"/>
    <p:sldId id="289" r:id="rId10"/>
    <p:sldId id="296" r:id="rId11"/>
    <p:sldId id="299" r:id="rId12"/>
    <p:sldId id="291" r:id="rId13"/>
    <p:sldId id="292" r:id="rId14"/>
    <p:sldId id="295" r:id="rId15"/>
    <p:sldId id="287" r:id="rId16"/>
    <p:sldId id="288" r:id="rId17"/>
    <p:sldId id="290" r:id="rId18"/>
    <p:sldId id="298" r:id="rId19"/>
    <p:sldId id="297"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rry baggett" initials="Sb" lastIdx="4" clrIdx="0"/>
  <p:cmAuthor id="1" name="Daryl-Ann Winstead" initials="D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autoAdjust="0"/>
    <p:restoredTop sz="94660"/>
  </p:normalViewPr>
  <p:slideViewPr>
    <p:cSldViewPr snapToGrid="0">
      <p:cViewPr>
        <p:scale>
          <a:sx n="121" d="100"/>
          <a:sy n="121" d="100"/>
        </p:scale>
        <p:origin x="-1260" y="270"/>
      </p:cViewPr>
      <p:guideLst>
        <p:guide orient="horz" pos="2160"/>
        <p:guide pos="2880"/>
      </p:guideLst>
    </p:cSldViewPr>
  </p:slideViewPr>
  <p:notesTextViewPr>
    <p:cViewPr>
      <p:scale>
        <a:sx n="100" d="100"/>
        <a:sy n="100" d="100"/>
      </p:scale>
      <p:origin x="0" y="192"/>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10/22/2015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Lake</a:t>
            </a:r>
            <a:r>
              <a:rPr lang="en-US" baseline="0" dirty="0" smtClean="0"/>
              <a:t> Victoria borders Uganda, Kenya, and Tanzania. The historical water quality throughout the lake has declined, causing harmful algae blooms and water hyacinth growth. This study focused its efforts on the water quality from August 2000 until the present within </a:t>
            </a:r>
            <a:r>
              <a:rPr lang="en-US" baseline="0" dirty="0" err="1" smtClean="0"/>
              <a:t>Winam</a:t>
            </a:r>
            <a:r>
              <a:rPr lang="en-US" baseline="0" dirty="0" smtClean="0"/>
              <a:t> Gulf due to its high prevalence of harmful algae blooms and water hyacinth growth.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079840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project found that…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3219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selected</a:t>
            </a:r>
            <a:r>
              <a:rPr lang="en-US" baseline="0" dirty="0" smtClean="0"/>
              <a:t> study period, a limited number of Landsat images could be implemented due to cloud cover over the </a:t>
            </a:r>
            <a:r>
              <a:rPr lang="en-US" baseline="0" dirty="0" err="1" smtClean="0"/>
              <a:t>Winam</a:t>
            </a:r>
            <a:r>
              <a:rPr lang="en-US" baseline="0" dirty="0" smtClean="0"/>
              <a:t> Gulf area of Kenya. Since the water level of Lake Victoria is constantly changing, an accurate </a:t>
            </a:r>
            <a:r>
              <a:rPr lang="en-US" baseline="0" dirty="0" err="1" smtClean="0"/>
              <a:t>shapefile</a:t>
            </a:r>
            <a:r>
              <a:rPr lang="en-US" baseline="0" dirty="0" smtClean="0"/>
              <a:t> of Lake Victoria is unattainable.  There are small gaps of spatial data along the coastline of Lake Victoria that would provide water hyacinth and water quality values beneficial to the study. Water hyacinth is difficult to determine through satellite imagery because of similar characteristics other vegetation share within the lake. Water hyacinth experiences different reflectance rates depending on the overall condition of the plant. These reflectance rates are similar to other floating vegetation in the lake and make it hard to distinguish between the two. A limited number of in-situ measurements and observations of water hyacinth correspond with the study period.</a:t>
            </a:r>
            <a:endParaRPr lang="en-US" dirty="0" smtClean="0"/>
          </a:p>
          <a:p>
            <a:r>
              <a:rPr lang="en-US" dirty="0" smtClean="0"/>
              <a:t>Image Source:</a:t>
            </a:r>
            <a:r>
              <a:rPr lang="en-US" baseline="0" dirty="0" smtClean="0"/>
              <a:t> </a:t>
            </a:r>
            <a:r>
              <a:rPr lang="en-US" dirty="0" smtClean="0"/>
              <a:t>"USGS Global Visualization Viewer." </a:t>
            </a:r>
            <a:r>
              <a:rPr lang="en-US" i="1" dirty="0" smtClean="0"/>
              <a:t>USGS Global Visualization Viewer</a:t>
            </a:r>
            <a:r>
              <a:rPr lang="en-US" dirty="0" smtClean="0"/>
              <a:t>. Web. 14 Oct. 2015.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060944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two-term project. So with our water vegetation extent map</a:t>
            </a:r>
            <a:r>
              <a:rPr lang="en-US" baseline="0" dirty="0" smtClean="0"/>
              <a:t> and accuracy assessment, the next term can focus more on distinguishing water hyacinth and looking into other parameters that affect the lake’s water quality. </a:t>
            </a:r>
            <a:endParaRPr lang="en-US" dirty="0" smtClean="0"/>
          </a:p>
          <a:p>
            <a:endParaRPr lang="en-US" dirty="0" smtClean="0"/>
          </a:p>
          <a:p>
            <a:r>
              <a:rPr lang="en-US" dirty="0" smtClean="0"/>
              <a:t>Image Source: https://commons.wikimedia.org/wiki/File:Rusinga_Island_-_Lake_Victoria_-_Kenya.jpg#/media/File:Rusinga_Island_-_Lake_Victoria_-_Kenya.jpg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The objectives</a:t>
            </a:r>
            <a:r>
              <a:rPr lang="en-US" baseline="0" dirty="0" smtClean="0"/>
              <a:t> of this project are to: </a:t>
            </a:r>
          </a:p>
          <a:p>
            <a:pPr marL="347663" indent="-347663">
              <a:buFont typeface="Arial" panose="020B0604020202020204" pitchFamily="34" charset="0"/>
              <a:buChar char="•"/>
            </a:pPr>
            <a:r>
              <a:rPr lang="en-US" b="1" dirty="0" smtClean="0"/>
              <a:t>Develop</a:t>
            </a:r>
            <a:r>
              <a:rPr lang="en-US" dirty="0" smtClean="0"/>
              <a:t> an empirical method to distinguish water hyacinth from other algal growth in the </a:t>
            </a:r>
            <a:r>
              <a:rPr lang="en-US" dirty="0" err="1" smtClean="0"/>
              <a:t>Winam</a:t>
            </a:r>
            <a:r>
              <a:rPr lang="en-US" dirty="0" smtClean="0"/>
              <a:t> Gulf of Lake Victoria, Kenya</a:t>
            </a:r>
          </a:p>
          <a:p>
            <a:pPr marL="347663" indent="-347663">
              <a:buFont typeface="Arial" panose="020B0604020202020204" pitchFamily="34" charset="0"/>
              <a:buChar char="•"/>
            </a:pPr>
            <a:r>
              <a:rPr lang="en-US" b="1" dirty="0" smtClean="0"/>
              <a:t>Identify </a:t>
            </a:r>
            <a:r>
              <a:rPr lang="en-US" dirty="0" smtClean="0"/>
              <a:t>the extent of water hyacinth in the </a:t>
            </a:r>
            <a:r>
              <a:rPr lang="en-US" dirty="0" err="1" smtClean="0"/>
              <a:t>Winam</a:t>
            </a:r>
            <a:r>
              <a:rPr lang="en-US" dirty="0" smtClean="0"/>
              <a:t> Gulf to enhance RCMRD methodologies</a:t>
            </a:r>
          </a:p>
          <a:p>
            <a:pPr marL="347663" indent="-347663">
              <a:buFont typeface="Arial" panose="020B0604020202020204" pitchFamily="34" charset="0"/>
              <a:buChar char="•"/>
            </a:pPr>
            <a:r>
              <a:rPr lang="en-US" b="1" dirty="0" smtClean="0"/>
              <a:t>Create</a:t>
            </a:r>
            <a:r>
              <a:rPr lang="en-US" dirty="0" smtClean="0"/>
              <a:t> a time series map of aquatic vegetation</a:t>
            </a:r>
          </a:p>
          <a:p>
            <a:pPr marL="0" indent="0">
              <a:buFont typeface="Arial" panose="020B0604020202020204" pitchFamily="34" charset="0"/>
              <a:buNone/>
            </a:pPr>
            <a:r>
              <a:rPr lang="en-US" dirty="0" smtClean="0"/>
              <a:t>This will greatly</a:t>
            </a:r>
            <a:r>
              <a:rPr lang="en-US" baseline="0" dirty="0" smtClean="0"/>
              <a:t> aid in future mitigation efforts</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60612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Many</a:t>
            </a:r>
            <a:r>
              <a:rPr lang="en-US" sz="1200" b="0" i="0" kern="1200" baseline="0" dirty="0" smtClean="0">
                <a:solidFill>
                  <a:schemeClr val="tx1"/>
                </a:solidFill>
                <a:effectLst/>
                <a:latin typeface="+mn-lt"/>
                <a:ea typeface="+mn-ea"/>
                <a:cs typeface="+mn-cs"/>
              </a:rPr>
              <a:t> people in the community rely on this lake for their livelihoods. </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thick mats clog irrigation canals and prevent business flow, fishing, water treatment, and swimming. </a:t>
            </a:r>
          </a:p>
          <a:p>
            <a:r>
              <a:rPr lang="en-US" sz="1200" b="0" i="0" kern="1200" baseline="0" dirty="0" smtClean="0">
                <a:solidFill>
                  <a:schemeClr val="tx1"/>
                </a:solidFill>
                <a:effectLst/>
                <a:latin typeface="+mn-lt"/>
                <a:ea typeface="+mn-ea"/>
                <a:cs typeface="+mn-cs"/>
              </a:rPr>
              <a:t>Since the plants impede water flow, insects like mosquitoes thrive and spread disease.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Image Credit: https://commons.wikimedia.org/wiki/Lake_Victoria#/media/File:Victoria_lake.JPG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37155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NASA satellites</a:t>
            </a:r>
            <a:r>
              <a:rPr lang="en-US" baseline="0" dirty="0" smtClean="0"/>
              <a:t> used for this project included: Landsat 8 Operational Land Imager (OLI), Landsat 7 Enhanced Thematic Mapper Plus (ETM+), and Landsat 5 Thematic Mapper (TM).  Surface reflectance, land surface temperature, and water quality are the parameters obtained for these satellites.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720162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Landsat surface reflectance products were ordered from</a:t>
            </a:r>
            <a:r>
              <a:rPr lang="en-US" baseline="0" dirty="0" smtClean="0"/>
              <a:t> the Earth Explorer website</a:t>
            </a:r>
          </a:p>
          <a:p>
            <a:pPr marL="171450" indent="-171450">
              <a:buFontTx/>
              <a:buChar char="-"/>
            </a:pPr>
            <a:r>
              <a:rPr lang="en-US" baseline="0" dirty="0" smtClean="0"/>
              <a:t>NDWI = (green – NIR)/(green + NIR). NDWI was used to clearly distinguish water features from non water features in the lake. Areas with an NDVI &lt; 0.1 were extracted and converted to a </a:t>
            </a:r>
            <a:r>
              <a:rPr lang="en-US" baseline="0" dirty="0" err="1" smtClean="0"/>
              <a:t>shapefile</a:t>
            </a:r>
            <a:r>
              <a:rPr lang="en-US" baseline="0" dirty="0" smtClean="0"/>
              <a:t> representing non- water features.</a:t>
            </a:r>
          </a:p>
          <a:p>
            <a:pPr marL="171450" indent="-171450">
              <a:buFontTx/>
              <a:buChar char="-"/>
            </a:pPr>
            <a:r>
              <a:rPr lang="en-US" baseline="0" dirty="0" smtClean="0"/>
              <a:t>NDVI = (NIR – red)/(NIR + red). The NDVI index looks at the contrast between red absorption and NIR reflectance to highlight features of vegetation health. NDVI of the entire area was clipped down to the “non-water features” </a:t>
            </a:r>
            <a:r>
              <a:rPr lang="en-US" baseline="0" dirty="0" err="1" smtClean="0"/>
              <a:t>shapefile</a:t>
            </a:r>
            <a:r>
              <a:rPr lang="en-US" baseline="0" dirty="0" smtClean="0"/>
              <a:t> for focus.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9798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Clipped NDVI areas were then categorized into 4 classes.</a:t>
            </a:r>
            <a:r>
              <a:rPr lang="en-US" baseline="0" dirty="0" smtClean="0"/>
              <a:t> T</a:t>
            </a:r>
            <a:r>
              <a:rPr lang="en-US" dirty="0" smtClean="0"/>
              <a:t>he thresholds were partially determined by a study done by Cho et al. 2008 which used in situ spectral measurements of water hyacinth to derive NDVI values</a:t>
            </a:r>
            <a:r>
              <a:rPr lang="en-US" baseline="0" dirty="0" smtClean="0"/>
              <a:t> using the band designations of Landsat 7.</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53797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Due to lack of in situ data, high resolution from</a:t>
            </a:r>
            <a:r>
              <a:rPr lang="en-US" baseline="0" dirty="0" smtClean="0"/>
              <a:t> </a:t>
            </a:r>
            <a:r>
              <a:rPr lang="en-US" baseline="0" dirty="0" err="1" smtClean="0"/>
              <a:t>GeoEye</a:t>
            </a:r>
            <a:r>
              <a:rPr lang="en-US" baseline="0" dirty="0" smtClean="0"/>
              <a:t> and </a:t>
            </a:r>
            <a:r>
              <a:rPr lang="en-US" baseline="0" dirty="0" err="1" smtClean="0"/>
              <a:t>WorldView</a:t>
            </a:r>
            <a:r>
              <a:rPr lang="en-US" baseline="0" dirty="0" smtClean="0"/>
              <a:t> was used to validate the classifications derived from the NDVI.</a:t>
            </a:r>
          </a:p>
          <a:p>
            <a:pPr marL="171450" indent="-171450">
              <a:buFontTx/>
              <a:buChar char="-"/>
            </a:pPr>
            <a:r>
              <a:rPr lang="en-US" baseline="0" dirty="0" smtClean="0"/>
              <a:t>A </a:t>
            </a:r>
            <a:r>
              <a:rPr lang="en-US" baseline="0" dirty="0" smtClean="0"/>
              <a:t>confusion matrix was used to determine accuracy (see sample table in slide). </a:t>
            </a:r>
            <a:endParaRPr lang="en-US" baseline="0" dirty="0" smtClean="0"/>
          </a:p>
          <a:p>
            <a:pPr marL="171450" indent="-171450">
              <a:buFontTx/>
              <a:buChar char="-"/>
            </a:pPr>
            <a:endParaRPr lang="en-US" baseline="0" dirty="0" smtClean="0"/>
          </a:p>
          <a:p>
            <a:pPr marL="0" indent="0">
              <a:buFontTx/>
              <a:buNone/>
            </a:pPr>
            <a:r>
              <a:rPr lang="en-US" baseline="0" smtClean="0"/>
              <a:t>Image Source: http://www.ars.usda.gov/Main/docs.htm?docid=14222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503438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Seasonal Chlorophyll Concentration Map. (talk about what the map shows and what the values mean)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02462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 the extent of the water hyacinth</a:t>
            </a:r>
            <a:r>
              <a:rPr lang="en-US" baseline="0" dirty="0" smtClean="0"/>
              <a:t> and other various vegetation that grows throughout the </a:t>
            </a:r>
            <a:r>
              <a:rPr lang="en-US" baseline="0" dirty="0" err="1" smtClean="0"/>
              <a:t>Winam</a:t>
            </a:r>
            <a:r>
              <a:rPr lang="en-US" baseline="0" dirty="0" smtClean="0"/>
              <a:t> Gulf. This was created by using an algorithm that the team made. (talk about the map and what it shows and its values.)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24105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2073783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819013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78993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009607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89376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486978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368246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51514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537235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792591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950105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292475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523881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092925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416743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146449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605045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62176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2053797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778815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527043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766352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2739174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736995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950821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756031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358953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58039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044273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58213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091068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10572011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1053706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40389410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445324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323350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420552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86772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6844311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800821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4186214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7372042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57210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175460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073138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25272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021867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667488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9744645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6762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291800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704212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6793994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7701499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486579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437731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7873203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668932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615515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496221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1100277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9929281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32158659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285545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9671834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026257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10/22/2015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10/22/2015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16613879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10/22/2015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403625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10/22/2015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14816793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10/22/2015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19626354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10/22/2015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34011963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10/22/2015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342653156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smtClean="0"/>
              <a:t>Lake Victoria Water Resources</a:t>
            </a:r>
            <a:endParaRPr lang="en-US" dirty="0"/>
          </a:p>
        </p:txBody>
      </p:sp>
      <p:sp>
        <p:nvSpPr>
          <p:cNvPr id="3" name="Text Placeholder 2"/>
          <p:cNvSpPr>
            <a:spLocks noGrp="1"/>
          </p:cNvSpPr>
          <p:nvPr>
            <p:ph type="body" sz="quarter" idx="11"/>
          </p:nvPr>
        </p:nvSpPr>
        <p:spPr>
          <a:xfrm>
            <a:off x="1789386" y="5358384"/>
            <a:ext cx="3642150" cy="369332"/>
          </a:xfrm>
        </p:spPr>
        <p:txBody>
          <a:bodyPr>
            <a:noAutofit/>
          </a:bodyPr>
          <a:lstStyle/>
          <a:p>
            <a:r>
              <a:rPr lang="en-US" dirty="0" err="1" smtClean="0"/>
              <a:t>Jeanné</a:t>
            </a:r>
            <a:r>
              <a:rPr lang="en-US" dirty="0" smtClean="0"/>
              <a:t> le Roux (Project Lead)</a:t>
            </a:r>
            <a:endParaRPr lang="en-US" dirty="0"/>
          </a:p>
        </p:txBody>
      </p:sp>
      <p:sp>
        <p:nvSpPr>
          <p:cNvPr id="4" name="Text Placeholder 3"/>
          <p:cNvSpPr>
            <a:spLocks noGrp="1"/>
          </p:cNvSpPr>
          <p:nvPr>
            <p:ph type="body" sz="quarter" idx="12"/>
          </p:nvPr>
        </p:nvSpPr>
        <p:spPr/>
        <p:txBody>
          <a:bodyPr/>
          <a:lstStyle/>
          <a:p>
            <a:r>
              <a:rPr lang="en-US" dirty="0" smtClean="0"/>
              <a:t>Daryl Ann </a:t>
            </a:r>
            <a:r>
              <a:rPr lang="en-US" dirty="0" err="1" smtClean="0"/>
              <a:t>Winstead</a:t>
            </a:r>
            <a:endParaRPr lang="en-US" dirty="0"/>
          </a:p>
        </p:txBody>
      </p:sp>
      <p:sp>
        <p:nvSpPr>
          <p:cNvPr id="5" name="Text Placeholder 4"/>
          <p:cNvSpPr>
            <a:spLocks noGrp="1"/>
          </p:cNvSpPr>
          <p:nvPr>
            <p:ph type="body" sz="quarter" idx="13"/>
          </p:nvPr>
        </p:nvSpPr>
        <p:spPr/>
        <p:txBody>
          <a:bodyPr/>
          <a:lstStyle/>
          <a:p>
            <a:r>
              <a:rPr lang="en-US" dirty="0" smtClean="0"/>
              <a:t>Christina Fischer</a:t>
            </a:r>
            <a:endParaRPr lang="en-US" dirty="0"/>
          </a:p>
        </p:txBody>
      </p:sp>
      <p:sp>
        <p:nvSpPr>
          <p:cNvPr id="6" name="Text Placeholder 5"/>
          <p:cNvSpPr>
            <a:spLocks noGrp="1"/>
          </p:cNvSpPr>
          <p:nvPr>
            <p:ph type="body" sz="quarter" idx="14"/>
          </p:nvPr>
        </p:nvSpPr>
        <p:spPr/>
        <p:txBody>
          <a:bodyPr/>
          <a:lstStyle/>
          <a:p>
            <a:r>
              <a:rPr lang="en-US" dirty="0"/>
              <a:t>Sara </a:t>
            </a:r>
            <a:r>
              <a:rPr lang="en-US" dirty="0" err="1"/>
              <a:t>Amirazodi</a:t>
            </a:r>
            <a:endParaRPr lang="en-US" dirty="0"/>
          </a:p>
          <a:p>
            <a:endParaRPr lang="en-US" dirty="0"/>
          </a:p>
        </p:txBody>
      </p:sp>
      <p:sp>
        <p:nvSpPr>
          <p:cNvPr id="7" name="Text Placeholder 6"/>
          <p:cNvSpPr>
            <a:spLocks noGrp="1"/>
          </p:cNvSpPr>
          <p:nvPr>
            <p:ph type="body" sz="quarter" idx="15"/>
          </p:nvPr>
        </p:nvSpPr>
        <p:spPr/>
        <p:txBody>
          <a:bodyPr/>
          <a:lstStyle/>
          <a:p>
            <a:r>
              <a:rPr lang="en-US" dirty="0"/>
              <a:t>Austin </a:t>
            </a:r>
            <a:r>
              <a:rPr lang="en-US" dirty="0" err="1"/>
              <a:t>Vacek</a:t>
            </a:r>
            <a:endParaRPr lang="en-US" dirty="0"/>
          </a:p>
          <a:p>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dirty="0" err="1" smtClean="0"/>
              <a:t>Spatio</a:t>
            </a:r>
            <a:r>
              <a:rPr lang="en-US" dirty="0" smtClean="0"/>
              <a:t>-Temporal Analysis of Lake Victoria Water Hyacinth and Algal Blooms Using NASA Earth Observations for Improved Water Management</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32016" y="2280329"/>
            <a:ext cx="3664712" cy="3374136"/>
          </a:xfrm>
        </p:spPr>
        <p:txBody>
          <a:bodyPr/>
          <a:lstStyle/>
          <a:p>
            <a:r>
              <a:rPr lang="en-US" dirty="0" smtClean="0"/>
              <a:t>TBD – Legend will go here</a:t>
            </a:r>
            <a:endParaRPr lang="en-US" dirty="0"/>
          </a:p>
        </p:txBody>
      </p:sp>
      <p:sp>
        <p:nvSpPr>
          <p:cNvPr id="3" name="Text Placeholder 2"/>
          <p:cNvSpPr>
            <a:spLocks noGrp="1"/>
          </p:cNvSpPr>
          <p:nvPr>
            <p:ph type="body" sz="quarter" idx="10"/>
          </p:nvPr>
        </p:nvSpPr>
        <p:spPr>
          <a:xfrm>
            <a:off x="275709" y="735281"/>
            <a:ext cx="3919843" cy="1325880"/>
          </a:xfrm>
        </p:spPr>
        <p:txBody>
          <a:bodyPr>
            <a:normAutofit/>
          </a:bodyPr>
          <a:lstStyle/>
          <a:p>
            <a:r>
              <a:rPr lang="en-US" sz="2800" dirty="0" smtClean="0"/>
              <a:t>Hyacinth/Vegetation Detection Map</a:t>
            </a:r>
            <a:endParaRPr lang="en-US" sz="2800" dirty="0"/>
          </a:p>
        </p:txBody>
      </p:sp>
      <p:sp>
        <p:nvSpPr>
          <p:cNvPr id="6" name="Text Placeholder 1"/>
          <p:cNvSpPr>
            <a:spLocks noGrp="1"/>
          </p:cNvSpPr>
          <p:nvPr>
            <p:ph type="body" sz="quarter" idx="11"/>
          </p:nvPr>
        </p:nvSpPr>
        <p:spPr>
          <a:xfrm>
            <a:off x="4606328" y="2280329"/>
            <a:ext cx="3688079" cy="3374136"/>
          </a:xfrm>
        </p:spPr>
        <p:txBody>
          <a:bodyPr>
            <a:normAutofit/>
          </a:bodyPr>
          <a:lstStyle/>
          <a:p>
            <a:r>
              <a:rPr lang="en-US" dirty="0" smtClean="0"/>
              <a:t>Map will go here</a:t>
            </a:r>
          </a:p>
        </p:txBody>
      </p:sp>
      <p:sp>
        <p:nvSpPr>
          <p:cNvPr id="5" name="Text Placeholder 2"/>
          <p:cNvSpPr>
            <a:spLocks noGrp="1"/>
          </p:cNvSpPr>
          <p:nvPr>
            <p:ph type="body" sz="quarter" idx="10"/>
          </p:nvPr>
        </p:nvSpPr>
        <p:spPr>
          <a:xfrm>
            <a:off x="256978" y="-204956"/>
            <a:ext cx="4267726" cy="1325880"/>
          </a:xfrm>
        </p:spPr>
        <p:txBody>
          <a:bodyPr>
            <a:normAutofit/>
          </a:bodyPr>
          <a:lstStyle/>
          <a:p>
            <a:r>
              <a:rPr lang="en-US" dirty="0" smtClean="0"/>
              <a:t>Results</a:t>
            </a:r>
            <a:endParaRPr lang="en-US" dirty="0"/>
          </a:p>
        </p:txBody>
      </p:sp>
    </p:spTree>
    <p:extLst>
      <p:ext uri="{BB962C8B-B14F-4D97-AF65-F5344CB8AC3E}">
        <p14:creationId xmlns:p14="http://schemas.microsoft.com/office/powerpoint/2010/main" val="3851234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normAutofit/>
          </a:bodyPr>
          <a:lstStyle/>
          <a:p>
            <a:r>
              <a:rPr lang="en-US" sz="4000" dirty="0" smtClean="0"/>
              <a:t>TBD</a:t>
            </a:r>
            <a:endParaRPr lang="en-US" sz="4000" dirty="0"/>
          </a:p>
        </p:txBody>
      </p:sp>
      <p:sp>
        <p:nvSpPr>
          <p:cNvPr id="7" name="Text Placeholder 6"/>
          <p:cNvSpPr>
            <a:spLocks noGrp="1"/>
          </p:cNvSpPr>
          <p:nvPr>
            <p:ph type="body" sz="quarter" idx="14"/>
          </p:nvPr>
        </p:nvSpPr>
        <p:spPr>
          <a:xfrm>
            <a:off x="229546" y="330086"/>
            <a:ext cx="7653528" cy="1289304"/>
          </a:xfrm>
        </p:spPr>
        <p:txBody>
          <a:bodyPr/>
          <a:lstStyle/>
          <a:p>
            <a:pPr algn="l"/>
            <a:r>
              <a:rPr lang="en-US" sz="4000" dirty="0" smtClean="0"/>
              <a:t>Conclusions</a:t>
            </a:r>
            <a:endParaRPr lang="en-US" sz="4000" dirty="0"/>
          </a:p>
        </p:txBody>
      </p:sp>
    </p:spTree>
    <p:extLst>
      <p:ext uri="{BB962C8B-B14F-4D97-AF65-F5344CB8AC3E}">
        <p14:creationId xmlns:p14="http://schemas.microsoft.com/office/powerpoint/2010/main" val="5668863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84632" y="953707"/>
            <a:ext cx="8293608" cy="2717709"/>
          </a:xfrm>
        </p:spPr>
        <p:txBody>
          <a:bodyPr>
            <a:noAutofit/>
          </a:bodyPr>
          <a:lstStyle/>
          <a:p>
            <a:pPr marL="342900" indent="-342900">
              <a:buFont typeface="Arial" panose="020B0604020202020204" pitchFamily="34" charset="0"/>
              <a:buChar char="•"/>
            </a:pPr>
            <a:r>
              <a:rPr lang="en-US" dirty="0"/>
              <a:t>Cloud cover in Landsat images</a:t>
            </a:r>
          </a:p>
          <a:p>
            <a:pPr marL="342900" indent="-342900">
              <a:buFont typeface="Arial" panose="020B0604020202020204" pitchFamily="34" charset="0"/>
              <a:buChar char="•"/>
            </a:pPr>
            <a:r>
              <a:rPr lang="en-US" dirty="0" err="1"/>
              <a:t>Shapefile</a:t>
            </a:r>
            <a:r>
              <a:rPr lang="en-US" dirty="0"/>
              <a:t> of coastline may present inaccuracies </a:t>
            </a:r>
          </a:p>
          <a:p>
            <a:pPr marL="342900" indent="-342900">
              <a:buFont typeface="Arial" panose="020B0604020202020204" pitchFamily="34" charset="0"/>
              <a:buChar char="•"/>
            </a:pPr>
            <a:r>
              <a:rPr lang="en-US" dirty="0"/>
              <a:t>Landsat bands not sensitive enough to distinguish between aquatic species </a:t>
            </a:r>
          </a:p>
          <a:p>
            <a:pPr marL="342900" indent="-342900">
              <a:buFont typeface="Arial" panose="020B0604020202020204" pitchFamily="34" charset="0"/>
              <a:buChar char="•"/>
            </a:pPr>
            <a:r>
              <a:rPr lang="en-US" dirty="0"/>
              <a:t>Dense algal blooms also present high NDVI values, comparable to water hyacinth</a:t>
            </a:r>
          </a:p>
          <a:p>
            <a:pPr marL="342900" indent="-342900">
              <a:buFont typeface="Arial" panose="020B0604020202020204" pitchFamily="34" charset="0"/>
              <a:buChar char="•"/>
            </a:pPr>
            <a:r>
              <a:rPr lang="en-US" dirty="0"/>
              <a:t>Lack of in situ validation</a:t>
            </a:r>
          </a:p>
          <a:p>
            <a:pPr marL="342900" indent="-342900">
              <a:buFont typeface="Arial" panose="020B0604020202020204" pitchFamily="34" charset="0"/>
              <a:buChar char="•"/>
            </a:pPr>
            <a:r>
              <a:rPr lang="en-US" dirty="0"/>
              <a:t>Potential for poor accuracy</a:t>
            </a:r>
          </a:p>
        </p:txBody>
      </p:sp>
      <p:pic>
        <p:nvPicPr>
          <p:cNvPr id="15" name="Picture Placeholder 5"/>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9151" t="42060" r="14363" b="18781"/>
          <a:stretch/>
        </p:blipFill>
        <p:spPr>
          <a:xfrm>
            <a:off x="1668483" y="4002289"/>
            <a:ext cx="5807035" cy="2683823"/>
          </a:xfrm>
          <a:ln w="19050">
            <a:solidFill>
              <a:schemeClr val="tx1"/>
            </a:solidFill>
          </a:ln>
        </p:spPr>
      </p:pic>
      <p:sp>
        <p:nvSpPr>
          <p:cNvPr id="17" name="Text Placeholder 16"/>
          <p:cNvSpPr>
            <a:spLocks noGrp="1"/>
          </p:cNvSpPr>
          <p:nvPr>
            <p:ph type="body" sz="quarter" idx="13"/>
          </p:nvPr>
        </p:nvSpPr>
        <p:spPr>
          <a:xfrm>
            <a:off x="7430374" y="6499181"/>
            <a:ext cx="1626914" cy="429765"/>
          </a:xfrm>
        </p:spPr>
        <p:txBody>
          <a:bodyPr>
            <a:normAutofit/>
          </a:bodyPr>
          <a:lstStyle/>
          <a:p>
            <a:pPr algn="l"/>
            <a:r>
              <a:rPr lang="en-US" sz="1000" dirty="0" smtClean="0">
                <a:solidFill>
                  <a:schemeClr val="tx1"/>
                </a:solidFill>
              </a:rPr>
              <a:t>Image Credit: USGS </a:t>
            </a:r>
            <a:r>
              <a:rPr lang="en-US" sz="1000" dirty="0" smtClean="0">
                <a:solidFill>
                  <a:schemeClr val="bg1"/>
                </a:solidFill>
              </a:rPr>
              <a:t>8 </a:t>
            </a:r>
            <a:endParaRPr lang="en-US" sz="1000" dirty="0">
              <a:solidFill>
                <a:schemeClr val="bg1"/>
              </a:solidFill>
            </a:endParaRPr>
          </a:p>
        </p:txBody>
      </p:sp>
      <p:sp>
        <p:nvSpPr>
          <p:cNvPr id="7" name="Text Placeholder 6"/>
          <p:cNvSpPr>
            <a:spLocks noGrp="1"/>
          </p:cNvSpPr>
          <p:nvPr>
            <p:ph type="body" sz="quarter" idx="14"/>
          </p:nvPr>
        </p:nvSpPr>
        <p:spPr>
          <a:xfrm>
            <a:off x="229546" y="330086"/>
            <a:ext cx="7653528" cy="1289304"/>
          </a:xfrm>
        </p:spPr>
        <p:txBody>
          <a:bodyPr/>
          <a:lstStyle/>
          <a:p>
            <a:pPr algn="l"/>
            <a:r>
              <a:rPr lang="en-US" sz="4000" dirty="0" smtClean="0"/>
              <a:t>Errors and Uncertainties</a:t>
            </a:r>
            <a:endParaRPr lang="en-US" sz="4000" dirty="0"/>
          </a:p>
        </p:txBody>
      </p:sp>
    </p:spTree>
    <p:extLst>
      <p:ext uri="{BB962C8B-B14F-4D97-AF65-F5344CB8AC3E}">
        <p14:creationId xmlns:p14="http://schemas.microsoft.com/office/powerpoint/2010/main" val="757978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2" y="3508248"/>
            <a:ext cx="7982712" cy="2740152"/>
          </a:xfrm>
        </p:spPr>
        <p:txBody>
          <a:bodyPr/>
          <a:lstStyle/>
          <a:p>
            <a:pPr marL="342900" indent="-342900">
              <a:buFont typeface="Arial" panose="020B0604020202020204" pitchFamily="34" charset="0"/>
              <a:buChar char="•"/>
            </a:pPr>
            <a:r>
              <a:rPr lang="en-US" b="1" dirty="0" smtClean="0"/>
              <a:t>Algorithm application </a:t>
            </a:r>
            <a:r>
              <a:rPr lang="en-US" dirty="0" smtClean="0"/>
              <a:t>to expanded study period </a:t>
            </a:r>
          </a:p>
          <a:p>
            <a:pPr marL="342900" indent="-342900">
              <a:buFont typeface="Arial" panose="020B0604020202020204" pitchFamily="34" charset="0"/>
              <a:buChar char="•"/>
            </a:pPr>
            <a:r>
              <a:rPr lang="en-US" dirty="0" smtClean="0"/>
              <a:t>Further development of </a:t>
            </a:r>
            <a:r>
              <a:rPr lang="en-US" b="1" dirty="0" smtClean="0"/>
              <a:t>water quality monitoring </a:t>
            </a:r>
            <a:r>
              <a:rPr lang="en-US" dirty="0" smtClean="0"/>
              <a:t>system</a:t>
            </a:r>
          </a:p>
          <a:p>
            <a:pPr marL="342900" indent="-342900">
              <a:buFont typeface="Arial" panose="020B0604020202020204" pitchFamily="34" charset="0"/>
              <a:buChar char="•"/>
            </a:pPr>
            <a:r>
              <a:rPr lang="en-US" dirty="0" smtClean="0"/>
              <a:t>Research into additional water quality parameters</a:t>
            </a:r>
          </a:p>
          <a:p>
            <a:pPr marL="342900" indent="-342900">
              <a:buFont typeface="Arial" panose="020B0604020202020204" pitchFamily="34" charset="0"/>
              <a:buChar char="•"/>
            </a:pPr>
            <a:r>
              <a:rPr lang="en-US" b="1" dirty="0" smtClean="0"/>
              <a:t>Differentiation </a:t>
            </a:r>
            <a:r>
              <a:rPr lang="en-US" dirty="0" smtClean="0"/>
              <a:t>between </a:t>
            </a:r>
            <a:r>
              <a:rPr lang="en-US" b="1" dirty="0" smtClean="0"/>
              <a:t>water hyacinth </a:t>
            </a:r>
            <a:r>
              <a:rPr lang="en-US" dirty="0" smtClean="0"/>
              <a:t>and </a:t>
            </a:r>
            <a:r>
              <a:rPr lang="en-US" b="1" dirty="0" smtClean="0"/>
              <a:t>other vegetation </a:t>
            </a:r>
          </a:p>
          <a:p>
            <a:pPr marL="342900" indent="-342900">
              <a:buFont typeface="Arial" panose="020B0604020202020204" pitchFamily="34" charset="0"/>
              <a:buChar char="•"/>
            </a:pPr>
            <a:r>
              <a:rPr lang="en-US" dirty="0" smtClean="0"/>
              <a:t>Multi- instrumental analysis for </a:t>
            </a:r>
            <a:r>
              <a:rPr lang="en-US" b="1" dirty="0" smtClean="0"/>
              <a:t>continual monitoring </a:t>
            </a:r>
            <a:endParaRPr lang="en-US" b="1"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4"/>
          </p:nvPr>
        </p:nvSpPr>
        <p:spPr>
          <a:xfrm>
            <a:off x="576072" y="2648712"/>
            <a:ext cx="7982712" cy="704088"/>
          </a:xfrm>
        </p:spPr>
        <p:txBody>
          <a:bodyPr/>
          <a:lstStyle/>
          <a:p>
            <a:r>
              <a:rPr lang="en-US" dirty="0" smtClean="0"/>
              <a:t>Future Work </a:t>
            </a:r>
            <a:endParaRPr lang="en-US" dirty="0"/>
          </a:p>
        </p:txBody>
      </p:sp>
      <p:pic>
        <p:nvPicPr>
          <p:cNvPr id="9" name="Picture Placeholder 8"/>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76844" y="228600"/>
            <a:ext cx="8990956" cy="1905000"/>
          </a:xfrm>
          <a:prstGeom prst="rect">
            <a:avLst/>
          </a:prstGeom>
          <a:noFill/>
          <a:ln w="19050">
            <a:solidFill>
              <a:schemeClr val="tx1"/>
            </a:solidFill>
          </a:ln>
        </p:spPr>
      </p:pic>
      <p:sp>
        <p:nvSpPr>
          <p:cNvPr id="5" name="Text Placeholder 4"/>
          <p:cNvSpPr>
            <a:spLocks noGrp="1"/>
          </p:cNvSpPr>
          <p:nvPr>
            <p:ph type="body" sz="quarter" idx="13"/>
          </p:nvPr>
        </p:nvSpPr>
        <p:spPr>
          <a:xfrm>
            <a:off x="-1561030" y="1927599"/>
            <a:ext cx="3445002" cy="274320"/>
          </a:xfrm>
        </p:spPr>
        <p:txBody>
          <a:bodyPr>
            <a:normAutofit/>
          </a:bodyPr>
          <a:lstStyle/>
          <a:p>
            <a:r>
              <a:rPr lang="en-US" sz="1000" dirty="0" smtClean="0">
                <a:solidFill>
                  <a:schemeClr val="bg1"/>
                </a:solidFill>
              </a:rPr>
              <a:t>Image Credit: </a:t>
            </a:r>
            <a:r>
              <a:rPr lang="en-US" sz="1000" dirty="0">
                <a:solidFill>
                  <a:schemeClr val="bg1"/>
                </a:solidFill>
              </a:rPr>
              <a:t>Küchenkraut</a:t>
            </a:r>
          </a:p>
        </p:txBody>
      </p:sp>
    </p:spTree>
    <p:extLst>
      <p:ext uri="{BB962C8B-B14F-4D97-AF65-F5344CB8AC3E}">
        <p14:creationId xmlns:p14="http://schemas.microsoft.com/office/powerpoint/2010/main" val="2071047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720688"/>
            <a:ext cx="8051583" cy="704088"/>
          </a:xfrm>
        </p:spPr>
        <p:txBody>
          <a:bodyPr>
            <a:normAutofit fontScale="92500" lnSpcReduction="10000"/>
          </a:bodyPr>
          <a:lstStyle/>
          <a:p>
            <a:r>
              <a:rPr lang="en-US" b="1" dirty="0" smtClean="0"/>
              <a:t>Dr. Jeffrey </a:t>
            </a:r>
            <a:r>
              <a:rPr lang="en-US" b="1" dirty="0" err="1" smtClean="0"/>
              <a:t>Luvall</a:t>
            </a:r>
            <a:r>
              <a:rPr lang="en-US" b="1" dirty="0" smtClean="0"/>
              <a:t> </a:t>
            </a:r>
            <a:r>
              <a:rPr lang="en-US" dirty="0" smtClean="0"/>
              <a:t>(NASA at NSSTC)</a:t>
            </a:r>
          </a:p>
          <a:p>
            <a:r>
              <a:rPr lang="en-US" b="1" dirty="0" smtClean="0"/>
              <a:t>Dr. Robert Griffin </a:t>
            </a:r>
            <a:r>
              <a:rPr lang="en-US" dirty="0" smtClean="0"/>
              <a:t>(University of Alabama in Huntsville)</a:t>
            </a:r>
            <a:endParaRPr lang="en-US" dirty="0"/>
          </a:p>
        </p:txBody>
      </p:sp>
      <p:sp>
        <p:nvSpPr>
          <p:cNvPr id="3" name="Text Placeholder 2"/>
          <p:cNvSpPr>
            <a:spLocks noGrp="1"/>
          </p:cNvSpPr>
          <p:nvPr>
            <p:ph type="body" sz="quarter" idx="11"/>
          </p:nvPr>
        </p:nvSpPr>
        <p:spPr>
          <a:xfrm>
            <a:off x="571207" y="3177230"/>
            <a:ext cx="8051583" cy="704088"/>
          </a:xfrm>
        </p:spPr>
        <p:txBody>
          <a:bodyPr>
            <a:noAutofit/>
          </a:bodyPr>
          <a:lstStyle/>
          <a:p>
            <a:r>
              <a:rPr lang="en-US" sz="1900" b="1" dirty="0" smtClean="0"/>
              <a:t>Africa Flores</a:t>
            </a:r>
            <a:r>
              <a:rPr lang="en-US" sz="1900" dirty="0" smtClean="0"/>
              <a:t>, SERVIR Coordination Office</a:t>
            </a:r>
          </a:p>
          <a:p>
            <a:r>
              <a:rPr lang="en-US" sz="1900" b="1" dirty="0" smtClean="0"/>
              <a:t>Dr. Robinson </a:t>
            </a:r>
            <a:r>
              <a:rPr lang="en-US" sz="1900" b="1" dirty="0" err="1" smtClean="0"/>
              <a:t>Mugo</a:t>
            </a:r>
            <a:r>
              <a:rPr lang="en-US" sz="1900" dirty="0" smtClean="0"/>
              <a:t>, SERVIR Africa Team</a:t>
            </a:r>
          </a:p>
          <a:p>
            <a:r>
              <a:rPr lang="en-US" sz="1900" b="1" dirty="0" smtClean="0"/>
              <a:t>James </a:t>
            </a:r>
            <a:r>
              <a:rPr lang="en-US" sz="1900" b="1" dirty="0" err="1" smtClean="0"/>
              <a:t>Wanjohi</a:t>
            </a:r>
            <a:r>
              <a:rPr lang="en-US" sz="1900" b="1" dirty="0" smtClean="0"/>
              <a:t> </a:t>
            </a:r>
            <a:r>
              <a:rPr lang="en-US" sz="1900" b="1" dirty="0" err="1" smtClean="0"/>
              <a:t>Nyaga</a:t>
            </a:r>
            <a:r>
              <a:rPr lang="en-US" sz="1900" dirty="0" smtClean="0"/>
              <a:t>, RCMRD</a:t>
            </a:r>
            <a:endParaRPr lang="en-US" sz="1900" dirty="0"/>
          </a:p>
        </p:txBody>
      </p:sp>
      <p:sp>
        <p:nvSpPr>
          <p:cNvPr id="4" name="Text Placeholder 3"/>
          <p:cNvSpPr>
            <a:spLocks noGrp="1"/>
          </p:cNvSpPr>
          <p:nvPr>
            <p:ph type="body" sz="quarter" idx="12"/>
          </p:nvPr>
        </p:nvSpPr>
        <p:spPr>
          <a:xfrm>
            <a:off x="571208" y="5046366"/>
            <a:ext cx="8051582" cy="704088"/>
          </a:xfrm>
        </p:spPr>
        <p:txBody>
          <a:bodyPr/>
          <a:lstStyle/>
          <a:p>
            <a:r>
              <a:rPr lang="en-US" b="1" dirty="0" smtClean="0"/>
              <a:t>Leigh Sinclair</a:t>
            </a:r>
            <a:r>
              <a:rPr lang="en-US" dirty="0" smtClean="0"/>
              <a:t>, NASA DEVELOP</a:t>
            </a:r>
            <a:endParaRPr lang="en-US" dirty="0"/>
          </a:p>
        </p:txBody>
      </p:sp>
      <p:sp>
        <p:nvSpPr>
          <p:cNvPr id="5" name="TextBox 4"/>
          <p:cNvSpPr txBox="1"/>
          <p:nvPr/>
        </p:nvSpPr>
        <p:spPr>
          <a:xfrm>
            <a:off x="594359" y="1239767"/>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713131"/>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572762"/>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898634" y="5609114"/>
            <a:ext cx="7346732" cy="1174532"/>
          </a:xfrm>
        </p:spPr>
        <p:txBody>
          <a:bodyPr>
            <a:normAutofit/>
          </a:bodyPr>
          <a:lstStyle/>
          <a:p>
            <a:pPr marL="342900" lvl="0" indent="-342900" algn="l">
              <a:spcBef>
                <a:spcPts val="200"/>
              </a:spcBef>
              <a:buFont typeface="Arial" panose="020B0604020202020204" pitchFamily="34" charset="0"/>
              <a:buChar char="•"/>
            </a:pPr>
            <a:r>
              <a:rPr lang="en-US" sz="2000" dirty="0" err="1" smtClean="0">
                <a:solidFill>
                  <a:srgbClr val="767171"/>
                </a:solidFill>
              </a:rPr>
              <a:t>Winam</a:t>
            </a:r>
            <a:r>
              <a:rPr lang="en-US" sz="2000" dirty="0" smtClean="0">
                <a:solidFill>
                  <a:srgbClr val="767171"/>
                </a:solidFill>
              </a:rPr>
              <a:t> Gulf in Lake Victoria</a:t>
            </a:r>
            <a:endParaRPr lang="en-US" sz="2000" dirty="0">
              <a:solidFill>
                <a:srgbClr val="767171"/>
              </a:solidFill>
            </a:endParaRPr>
          </a:p>
          <a:p>
            <a:pPr marL="342900" lvl="0" indent="-342900" algn="l">
              <a:spcBef>
                <a:spcPts val="200"/>
              </a:spcBef>
              <a:buFont typeface="Arial" panose="020B0604020202020204" pitchFamily="34" charset="0"/>
              <a:buChar char="•"/>
            </a:pPr>
            <a:r>
              <a:rPr lang="en-US" sz="2000" dirty="0" smtClean="0">
                <a:solidFill>
                  <a:srgbClr val="767171"/>
                </a:solidFill>
              </a:rPr>
              <a:t>August 2000 to Present</a:t>
            </a:r>
            <a:endParaRPr lang="en-US" sz="2000" dirty="0">
              <a:solidFill>
                <a:srgbClr val="767171"/>
              </a:solidFill>
            </a:endParaRPr>
          </a:p>
          <a:p>
            <a:endParaRPr lang="en-US" sz="2000" dirty="0"/>
          </a:p>
        </p:txBody>
      </p:sp>
      <p:sp>
        <p:nvSpPr>
          <p:cNvPr id="7" name="Text Placeholder 6"/>
          <p:cNvSpPr>
            <a:spLocks noGrp="1"/>
          </p:cNvSpPr>
          <p:nvPr>
            <p:ph type="body" sz="quarter" idx="14"/>
          </p:nvPr>
        </p:nvSpPr>
        <p:spPr>
          <a:xfrm>
            <a:off x="514166" y="385265"/>
            <a:ext cx="8068371" cy="1289304"/>
          </a:xfrm>
        </p:spPr>
        <p:txBody>
          <a:bodyPr/>
          <a:lstStyle/>
          <a:p>
            <a:r>
              <a:rPr lang="en-US" sz="4000" dirty="0" smtClean="0"/>
              <a:t>Study Area &amp; Study Period </a:t>
            </a:r>
            <a:endParaRPr lang="en-US" sz="4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07" y="1104279"/>
            <a:ext cx="8702566" cy="4460948"/>
          </a:xfrm>
          <a:prstGeom prst="rect">
            <a:avLst/>
          </a:prstGeom>
        </p:spPr>
      </p:pic>
      <p:sp>
        <p:nvSpPr>
          <p:cNvPr id="3" name="TextBox 2"/>
          <p:cNvSpPr txBox="1"/>
          <p:nvPr/>
        </p:nvSpPr>
        <p:spPr>
          <a:xfrm>
            <a:off x="3901364" y="1742494"/>
            <a:ext cx="1002197" cy="338554"/>
          </a:xfrm>
          <a:prstGeom prst="rect">
            <a:avLst/>
          </a:prstGeom>
          <a:noFill/>
        </p:spPr>
        <p:txBody>
          <a:bodyPr wrap="none" rtlCol="0">
            <a:spAutoFit/>
          </a:bodyPr>
          <a:lstStyle/>
          <a:p>
            <a:r>
              <a:rPr lang="en-US" sz="1600" dirty="0" smtClean="0">
                <a:solidFill>
                  <a:srgbClr val="000000"/>
                </a:solidFill>
              </a:rPr>
              <a:t>Uganda</a:t>
            </a:r>
          </a:p>
        </p:txBody>
      </p:sp>
      <p:sp>
        <p:nvSpPr>
          <p:cNvPr id="8" name="TextBox 7"/>
          <p:cNvSpPr txBox="1"/>
          <p:nvPr/>
        </p:nvSpPr>
        <p:spPr>
          <a:xfrm>
            <a:off x="5219356" y="2064576"/>
            <a:ext cx="814647" cy="338554"/>
          </a:xfrm>
          <a:prstGeom prst="rect">
            <a:avLst/>
          </a:prstGeom>
          <a:noFill/>
        </p:spPr>
        <p:txBody>
          <a:bodyPr wrap="none" rtlCol="0">
            <a:spAutoFit/>
          </a:bodyPr>
          <a:lstStyle/>
          <a:p>
            <a:r>
              <a:rPr lang="en-US" sz="1600" dirty="0" smtClean="0">
                <a:solidFill>
                  <a:srgbClr val="000000"/>
                </a:solidFill>
              </a:rPr>
              <a:t>Kenya</a:t>
            </a:r>
          </a:p>
        </p:txBody>
      </p:sp>
      <p:sp>
        <p:nvSpPr>
          <p:cNvPr id="10" name="TextBox 9"/>
          <p:cNvSpPr txBox="1"/>
          <p:nvPr/>
        </p:nvSpPr>
        <p:spPr>
          <a:xfrm>
            <a:off x="4279737" y="3681249"/>
            <a:ext cx="1069524" cy="338554"/>
          </a:xfrm>
          <a:prstGeom prst="rect">
            <a:avLst/>
          </a:prstGeom>
          <a:noFill/>
        </p:spPr>
        <p:txBody>
          <a:bodyPr wrap="none" rtlCol="0">
            <a:spAutoFit/>
          </a:bodyPr>
          <a:lstStyle/>
          <a:p>
            <a:r>
              <a:rPr lang="en-US" sz="1600" dirty="0" smtClean="0">
                <a:solidFill>
                  <a:srgbClr val="000000"/>
                </a:solidFill>
              </a:rPr>
              <a:t>Tanzania</a:t>
            </a:r>
          </a:p>
        </p:txBody>
      </p:sp>
      <p:sp>
        <p:nvSpPr>
          <p:cNvPr id="11" name="TextBox 10"/>
          <p:cNvSpPr txBox="1"/>
          <p:nvPr/>
        </p:nvSpPr>
        <p:spPr>
          <a:xfrm>
            <a:off x="4058590" y="2498833"/>
            <a:ext cx="558428" cy="369332"/>
          </a:xfrm>
          <a:prstGeom prst="rect">
            <a:avLst/>
          </a:prstGeom>
          <a:noFill/>
        </p:spPr>
        <p:txBody>
          <a:bodyPr wrap="none" rtlCol="0">
            <a:spAutoFit/>
          </a:bodyPr>
          <a:lstStyle/>
          <a:p>
            <a:pPr algn="ctr"/>
            <a:r>
              <a:rPr lang="en-US" sz="900" i="1" dirty="0" smtClean="0">
                <a:solidFill>
                  <a:schemeClr val="bg1"/>
                </a:solidFill>
              </a:rPr>
              <a:t>Lake</a:t>
            </a:r>
          </a:p>
          <a:p>
            <a:pPr algn="ctr"/>
            <a:r>
              <a:rPr lang="en-US" sz="900" i="1" dirty="0" smtClean="0">
                <a:solidFill>
                  <a:schemeClr val="bg1"/>
                </a:solidFill>
              </a:rPr>
              <a:t>Victoria</a:t>
            </a:r>
          </a:p>
        </p:txBody>
      </p:sp>
      <p:sp>
        <p:nvSpPr>
          <p:cNvPr id="12" name="TextBox 11"/>
          <p:cNvSpPr txBox="1"/>
          <p:nvPr/>
        </p:nvSpPr>
        <p:spPr>
          <a:xfrm>
            <a:off x="6888930" y="3913615"/>
            <a:ext cx="2008883" cy="830997"/>
          </a:xfrm>
          <a:prstGeom prst="rect">
            <a:avLst/>
          </a:prstGeom>
          <a:noFill/>
        </p:spPr>
        <p:txBody>
          <a:bodyPr wrap="none" rtlCol="0">
            <a:spAutoFit/>
          </a:bodyPr>
          <a:lstStyle/>
          <a:p>
            <a:pPr algn="ctr"/>
            <a:r>
              <a:rPr lang="en-US" sz="2400" dirty="0" err="1" smtClean="0">
                <a:solidFill>
                  <a:srgbClr val="000000"/>
                </a:solidFill>
              </a:rPr>
              <a:t>Winam</a:t>
            </a:r>
            <a:r>
              <a:rPr lang="en-US" sz="2400" dirty="0" smtClean="0">
                <a:solidFill>
                  <a:srgbClr val="000000"/>
                </a:solidFill>
              </a:rPr>
              <a:t> Gulf,</a:t>
            </a:r>
          </a:p>
          <a:p>
            <a:pPr algn="ctr"/>
            <a:r>
              <a:rPr lang="en-US" sz="2400" dirty="0" smtClean="0">
                <a:solidFill>
                  <a:srgbClr val="000000"/>
                </a:solidFill>
              </a:rPr>
              <a:t>Kenya</a:t>
            </a:r>
          </a:p>
        </p:txBody>
      </p:sp>
      <p:cxnSp>
        <p:nvCxnSpPr>
          <p:cNvPr id="13" name="Straight Arrow Connector 12"/>
          <p:cNvCxnSpPr/>
          <p:nvPr/>
        </p:nvCxnSpPr>
        <p:spPr>
          <a:xfrm>
            <a:off x="4903561" y="2543314"/>
            <a:ext cx="1788901" cy="0"/>
          </a:xfrm>
          <a:prstGeom prst="straightConnector1">
            <a:avLst/>
          </a:prstGeom>
          <a:ln w="317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617018" y="2403130"/>
            <a:ext cx="286543" cy="280369"/>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797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7969" r="27969"/>
          <a:stretch>
            <a:fillRect/>
          </a:stretch>
        </p:blipFill>
        <p:spPr>
          <a:xfrm>
            <a:off x="118872" y="220717"/>
            <a:ext cx="4315918" cy="6473952"/>
          </a:xfrm>
          <a:solidFill>
            <a:schemeClr val="tx2"/>
          </a:solidFill>
          <a:ln w="19050">
            <a:solidFill>
              <a:schemeClr val="tx1"/>
            </a:solidFill>
          </a:ln>
        </p:spPr>
      </p:pic>
      <p:sp>
        <p:nvSpPr>
          <p:cNvPr id="7" name="Text Placeholder 6"/>
          <p:cNvSpPr>
            <a:spLocks noGrp="1"/>
          </p:cNvSpPr>
          <p:nvPr>
            <p:ph type="body" sz="quarter" idx="11"/>
          </p:nvPr>
        </p:nvSpPr>
        <p:spPr>
          <a:xfrm>
            <a:off x="5102352" y="1655668"/>
            <a:ext cx="3593592" cy="3994351"/>
          </a:xfrm>
        </p:spPr>
        <p:txBody>
          <a:bodyPr>
            <a:normAutofit/>
          </a:bodyPr>
          <a:lstStyle/>
          <a:p>
            <a:pPr marL="347663" indent="-347663">
              <a:buFont typeface="Arial" panose="020B0604020202020204" pitchFamily="34" charset="0"/>
              <a:buChar char="•"/>
            </a:pPr>
            <a:r>
              <a:rPr lang="en-US" b="1" dirty="0"/>
              <a:t>Develop</a:t>
            </a:r>
            <a:r>
              <a:rPr lang="en-US" dirty="0"/>
              <a:t> an empirical method to distinguish water hyacinth from other algal growth in the </a:t>
            </a:r>
            <a:r>
              <a:rPr lang="en-US" dirty="0" err="1"/>
              <a:t>Winam</a:t>
            </a:r>
            <a:r>
              <a:rPr lang="en-US" dirty="0"/>
              <a:t> Gulf of Lake Victoria, Kenya</a:t>
            </a:r>
          </a:p>
          <a:p>
            <a:pPr marL="347663" indent="-347663">
              <a:buFont typeface="Arial" panose="020B0604020202020204" pitchFamily="34" charset="0"/>
              <a:buChar char="•"/>
            </a:pPr>
            <a:r>
              <a:rPr lang="en-US" b="1" dirty="0"/>
              <a:t>Identify </a:t>
            </a:r>
            <a:r>
              <a:rPr lang="en-US" dirty="0"/>
              <a:t>the extent of water hyacinth in the </a:t>
            </a:r>
            <a:r>
              <a:rPr lang="en-US" dirty="0" err="1"/>
              <a:t>Winam</a:t>
            </a:r>
            <a:r>
              <a:rPr lang="en-US" dirty="0"/>
              <a:t> Gulf to enhance RCMRD methodologies</a:t>
            </a:r>
          </a:p>
          <a:p>
            <a:pPr marL="347663" indent="-347663">
              <a:buFont typeface="Arial" panose="020B0604020202020204" pitchFamily="34" charset="0"/>
              <a:buChar char="•"/>
            </a:pPr>
            <a:r>
              <a:rPr lang="en-US" b="1" dirty="0"/>
              <a:t>Create</a:t>
            </a:r>
            <a:r>
              <a:rPr lang="en-US" dirty="0"/>
              <a:t> a time series map of aquatic vegetation</a:t>
            </a:r>
          </a:p>
          <a:p>
            <a:endParaRPr lang="en-US" dirty="0"/>
          </a:p>
        </p:txBody>
      </p:sp>
      <p:sp>
        <p:nvSpPr>
          <p:cNvPr id="6" name="Text Placeholder 5"/>
          <p:cNvSpPr>
            <a:spLocks noGrp="1"/>
          </p:cNvSpPr>
          <p:nvPr>
            <p:ph type="body" sz="quarter" idx="10"/>
          </p:nvPr>
        </p:nvSpPr>
        <p:spPr>
          <a:xfrm>
            <a:off x="5102352" y="-131512"/>
            <a:ext cx="3566160" cy="1325880"/>
          </a:xfrm>
        </p:spPr>
        <p:txBody>
          <a:bodyPr>
            <a:normAutofit/>
          </a:bodyPr>
          <a:lstStyle/>
          <a:p>
            <a:r>
              <a:rPr lang="en-US" dirty="0" smtClean="0"/>
              <a:t>Objectives</a:t>
            </a:r>
            <a:endParaRPr lang="en-US" dirty="0"/>
          </a:p>
        </p:txBody>
      </p:sp>
      <p:sp>
        <p:nvSpPr>
          <p:cNvPr id="3" name="TextBox 2"/>
          <p:cNvSpPr txBox="1"/>
          <p:nvPr/>
        </p:nvSpPr>
        <p:spPr>
          <a:xfrm>
            <a:off x="62174" y="6456733"/>
            <a:ext cx="1906291" cy="246221"/>
          </a:xfrm>
          <a:prstGeom prst="rect">
            <a:avLst/>
          </a:prstGeom>
          <a:noFill/>
        </p:spPr>
        <p:txBody>
          <a:bodyPr wrap="none" rtlCol="0">
            <a:spAutoFit/>
          </a:bodyPr>
          <a:lstStyle/>
          <a:p>
            <a:r>
              <a:rPr lang="en-US" sz="1000" dirty="0" smtClean="0">
                <a:solidFill>
                  <a:schemeClr val="bg1"/>
                </a:solidFill>
              </a:rPr>
              <a:t>Image Credit: Nikki </a:t>
            </a:r>
            <a:r>
              <a:rPr lang="en-US" sz="1000" dirty="0" smtClean="0">
                <a:solidFill>
                  <a:schemeClr val="bg1"/>
                </a:solidFill>
              </a:rPr>
              <a:t>McLeod</a:t>
            </a:r>
            <a:endParaRPr lang="en-US" sz="1000" dirty="0" smtClean="0">
              <a:solidFill>
                <a:schemeClr val="bg1"/>
              </a:solidFill>
            </a:endParaRPr>
          </a:p>
        </p:txBody>
      </p:sp>
    </p:spTree>
    <p:extLst>
      <p:ext uri="{BB962C8B-B14F-4D97-AF65-F5344CB8AC3E}">
        <p14:creationId xmlns:p14="http://schemas.microsoft.com/office/powerpoint/2010/main" val="484425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0038" y="2367042"/>
            <a:ext cx="3593592" cy="2953820"/>
          </a:xfrm>
        </p:spPr>
        <p:txBody>
          <a:bodyPr>
            <a:normAutofit/>
          </a:bodyPr>
          <a:lstStyle/>
          <a:p>
            <a:pPr marL="342900" indent="-342900">
              <a:buFont typeface="Arial" panose="020B0604020202020204" pitchFamily="34" charset="0"/>
              <a:buChar char="•"/>
            </a:pPr>
            <a:r>
              <a:rPr lang="en-US" dirty="0" smtClean="0"/>
              <a:t>Human and aquatic health risks from contaminated water </a:t>
            </a:r>
          </a:p>
          <a:p>
            <a:pPr marL="342900" indent="-342900">
              <a:buFont typeface="Arial" panose="020B0604020202020204" pitchFamily="34" charset="0"/>
              <a:buChar char="•"/>
            </a:pPr>
            <a:r>
              <a:rPr lang="en-US" dirty="0" smtClean="0"/>
              <a:t>Vector-borne </a:t>
            </a:r>
            <a:r>
              <a:rPr lang="en-US" dirty="0"/>
              <a:t>parasitic disease </a:t>
            </a:r>
            <a:r>
              <a:rPr lang="en-US" dirty="0" err="1"/>
              <a:t>Schistosomiasis</a:t>
            </a:r>
            <a:r>
              <a:rPr lang="en-US" dirty="0"/>
              <a:t> </a:t>
            </a:r>
            <a:r>
              <a:rPr lang="en-US" dirty="0" smtClean="0"/>
              <a:t>from </a:t>
            </a:r>
            <a:r>
              <a:rPr lang="en-US" dirty="0" smtClean="0"/>
              <a:t>snails living on water hyacinth</a:t>
            </a:r>
            <a:endParaRPr lang="en-US" dirty="0" smtClean="0"/>
          </a:p>
          <a:p>
            <a:pPr marL="342900" indent="-342900">
              <a:buFont typeface="Arial" panose="020B0604020202020204" pitchFamily="34" charset="0"/>
              <a:buChar char="•"/>
            </a:pPr>
            <a:r>
              <a:rPr lang="en-US" dirty="0" smtClean="0"/>
              <a:t>Economic losses from blockage of boat traffic </a:t>
            </a:r>
          </a:p>
        </p:txBody>
      </p:sp>
      <p:sp>
        <p:nvSpPr>
          <p:cNvPr id="3" name="Text Placeholder 2"/>
          <p:cNvSpPr>
            <a:spLocks noGrp="1"/>
          </p:cNvSpPr>
          <p:nvPr>
            <p:ph type="body" sz="quarter" idx="10"/>
          </p:nvPr>
        </p:nvSpPr>
        <p:spPr>
          <a:xfrm>
            <a:off x="548640" y="395707"/>
            <a:ext cx="3566160" cy="1325880"/>
          </a:xfrm>
        </p:spPr>
        <p:txBody>
          <a:bodyPr/>
          <a:lstStyle/>
          <a:p>
            <a:r>
              <a:rPr lang="en-US" dirty="0" smtClean="0"/>
              <a:t>Community Concerns</a:t>
            </a:r>
            <a:endParaRPr lang="en-US" dirty="0"/>
          </a:p>
        </p:txBody>
      </p:sp>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5000" r="25000"/>
          <a:stretch>
            <a:fillRect/>
          </a:stretch>
        </p:blipFill>
        <p:spPr>
          <a:xfrm>
            <a:off x="4724400" y="228600"/>
            <a:ext cx="4317999" cy="6477000"/>
          </a:xfrm>
          <a:prstGeom prst="rect">
            <a:avLst/>
          </a:prstGeom>
          <a:noFill/>
          <a:ln w="19050">
            <a:solidFill>
              <a:schemeClr val="tx1"/>
            </a:solidFill>
          </a:ln>
        </p:spPr>
      </p:pic>
      <p:sp>
        <p:nvSpPr>
          <p:cNvPr id="5" name="Text Placeholder 4"/>
          <p:cNvSpPr>
            <a:spLocks noGrp="1"/>
          </p:cNvSpPr>
          <p:nvPr>
            <p:ph type="body" sz="quarter" idx="13"/>
          </p:nvPr>
        </p:nvSpPr>
        <p:spPr>
          <a:xfrm>
            <a:off x="4690239" y="6475950"/>
            <a:ext cx="2286000" cy="274320"/>
          </a:xfrm>
        </p:spPr>
        <p:txBody>
          <a:bodyPr>
            <a:noAutofit/>
          </a:bodyPr>
          <a:lstStyle/>
          <a:p>
            <a:r>
              <a:rPr lang="en-US" sz="1000" dirty="0" smtClean="0">
                <a:solidFill>
                  <a:schemeClr val="bg1"/>
                </a:solidFill>
              </a:rPr>
              <a:t>Image Credit: Damiano Luchetti </a:t>
            </a:r>
            <a:endParaRPr lang="en-US" sz="1000" dirty="0">
              <a:solidFill>
                <a:schemeClr val="bg1"/>
              </a:solidFill>
            </a:endParaRPr>
          </a:p>
        </p:txBody>
      </p:sp>
    </p:spTree>
    <p:extLst>
      <p:ext uri="{BB962C8B-B14F-4D97-AF65-F5344CB8AC3E}">
        <p14:creationId xmlns:p14="http://schemas.microsoft.com/office/powerpoint/2010/main" val="3623896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78737" y="2966150"/>
            <a:ext cx="4275437" cy="3374136"/>
          </a:xfrm>
        </p:spPr>
        <p:txBody>
          <a:bodyPr>
            <a:normAutofit/>
          </a:bodyPr>
          <a:lstStyle/>
          <a:p>
            <a:pPr marL="342900" indent="-342900">
              <a:buFont typeface="Arial" panose="020B0604020202020204" pitchFamily="34" charset="0"/>
              <a:buChar char="•"/>
            </a:pPr>
            <a:r>
              <a:rPr lang="en-US" dirty="0" smtClean="0"/>
              <a:t>Landsat 8 Operational Land Imager (OLI)</a:t>
            </a:r>
          </a:p>
          <a:p>
            <a:pPr marL="342900" indent="-342900">
              <a:buFont typeface="Arial" panose="020B0604020202020204" pitchFamily="34" charset="0"/>
              <a:buChar char="•"/>
            </a:pPr>
            <a:r>
              <a:rPr lang="en-US" dirty="0" smtClean="0"/>
              <a:t>Landsat 7 Enhanced Thematic Mapper Plus (ETM+)</a:t>
            </a:r>
          </a:p>
          <a:p>
            <a:pPr marL="342900" indent="-342900">
              <a:buFont typeface="Arial" panose="020B0604020202020204" pitchFamily="34" charset="0"/>
              <a:buChar char="•"/>
            </a:pPr>
            <a:r>
              <a:rPr lang="en-US" dirty="0" smtClean="0"/>
              <a:t>Landsat 5 Thematic Mapper (TM) </a:t>
            </a:r>
          </a:p>
        </p:txBody>
      </p:sp>
      <p:sp>
        <p:nvSpPr>
          <p:cNvPr id="3" name="Text Placeholder 2"/>
          <p:cNvSpPr>
            <a:spLocks noGrp="1"/>
          </p:cNvSpPr>
          <p:nvPr>
            <p:ph type="body" sz="quarter" idx="10"/>
          </p:nvPr>
        </p:nvSpPr>
        <p:spPr>
          <a:xfrm>
            <a:off x="4659980" y="758325"/>
            <a:ext cx="3805880" cy="1325880"/>
          </a:xfrm>
        </p:spPr>
        <p:txBody>
          <a:bodyPr>
            <a:noAutofit/>
          </a:bodyPr>
          <a:lstStyle/>
          <a:p>
            <a:r>
              <a:rPr lang="en-US" dirty="0" smtClean="0"/>
              <a:t>NASA Satellites/ Sensors Used</a:t>
            </a:r>
            <a:endParaRPr lang="en-US" dirty="0"/>
          </a:p>
        </p:txBody>
      </p:sp>
      <p:pic>
        <p:nvPicPr>
          <p:cNvPr id="1026" name="Picture 2" descr="C:\Users\avacek\Downloads\03_Landsat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4652" y="677917"/>
            <a:ext cx="1975813" cy="17503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vacek\Downloads\02_Landsat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719" y="2869324"/>
            <a:ext cx="3121678" cy="12694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vacek\Downloads\01_Landsat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0190" y="4540469"/>
            <a:ext cx="2091666" cy="202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342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820307" y="1600198"/>
            <a:ext cx="2333296" cy="2270235"/>
          </a:xfrm>
          <a:prstGeom prst="roundRect">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07428" y="1600199"/>
            <a:ext cx="2333296" cy="2270235"/>
          </a:xfrm>
          <a:prstGeom prst="round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grpSp>
        <p:nvGrpSpPr>
          <p:cNvPr id="10" name="Group 9"/>
          <p:cNvGrpSpPr/>
          <p:nvPr/>
        </p:nvGrpSpPr>
        <p:grpSpPr>
          <a:xfrm>
            <a:off x="807981" y="2995449"/>
            <a:ext cx="3421117" cy="3239813"/>
            <a:chOff x="599090" y="2790497"/>
            <a:chExt cx="3421117" cy="3239813"/>
          </a:xfrm>
        </p:grpSpPr>
        <p:sp>
          <p:nvSpPr>
            <p:cNvPr id="8" name="Rounded Rectangle 7"/>
            <p:cNvSpPr/>
            <p:nvPr/>
          </p:nvSpPr>
          <p:spPr>
            <a:xfrm>
              <a:off x="599090" y="2790497"/>
              <a:ext cx="3421117" cy="3239813"/>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4333" y="2860211"/>
              <a:ext cx="3050629" cy="2554545"/>
            </a:xfrm>
            <a:prstGeom prst="rect">
              <a:avLst/>
            </a:prstGeom>
            <a:noFill/>
            <a:ln>
              <a:noFill/>
            </a:ln>
          </p:spPr>
          <p:txBody>
            <a:bodyPr wrap="square" rtlCol="0">
              <a:spAutoFit/>
            </a:bodyPr>
            <a:lstStyle/>
            <a:p>
              <a:r>
                <a:rPr lang="en-US" sz="2000" b="1" dirty="0">
                  <a:solidFill>
                    <a:schemeClr val="bg1"/>
                  </a:solidFill>
                </a:rPr>
                <a:t>Data </a:t>
              </a:r>
              <a:r>
                <a:rPr lang="en-US" sz="2000" b="1" dirty="0" smtClean="0">
                  <a:solidFill>
                    <a:schemeClr val="bg1"/>
                  </a:solidFill>
                </a:rPr>
                <a:t>Acquisition</a:t>
              </a:r>
            </a:p>
            <a:p>
              <a:pPr marL="342900" indent="-342900">
                <a:buFont typeface="Arial" panose="020B0604020202020204" pitchFamily="34" charset="0"/>
                <a:buChar char="•"/>
              </a:pPr>
              <a:r>
                <a:rPr lang="en-US" sz="2000" dirty="0" smtClean="0">
                  <a:solidFill>
                    <a:schemeClr val="bg1"/>
                  </a:solidFill>
                </a:rPr>
                <a:t>Landsat 8 </a:t>
              </a:r>
              <a:r>
                <a:rPr lang="en-US" sz="2000" dirty="0">
                  <a:solidFill>
                    <a:schemeClr val="bg1"/>
                  </a:solidFill>
                </a:rPr>
                <a:t>s</a:t>
              </a:r>
              <a:r>
                <a:rPr lang="en-US" sz="2000" dirty="0" smtClean="0">
                  <a:solidFill>
                    <a:schemeClr val="bg1"/>
                  </a:solidFill>
                </a:rPr>
                <a:t>urface </a:t>
              </a:r>
              <a:r>
                <a:rPr lang="en-US" sz="2000" dirty="0">
                  <a:solidFill>
                    <a:schemeClr val="bg1"/>
                  </a:solidFill>
                </a:rPr>
                <a:t>r</a:t>
              </a:r>
              <a:r>
                <a:rPr lang="en-US" sz="2000" dirty="0" smtClean="0">
                  <a:solidFill>
                    <a:schemeClr val="bg1"/>
                  </a:solidFill>
                </a:rPr>
                <a:t>eflectance data product from USGS</a:t>
              </a:r>
            </a:p>
            <a:p>
              <a:pPr marL="342900" indent="-342900">
                <a:buFont typeface="Arial" panose="020B0604020202020204" pitchFamily="34" charset="0"/>
                <a:buChar char="•"/>
              </a:pPr>
              <a:r>
                <a:rPr lang="en-US" sz="2000" dirty="0" smtClean="0">
                  <a:solidFill>
                    <a:schemeClr val="bg1"/>
                  </a:solidFill>
                </a:rPr>
                <a:t>Hyperion Hyperspectral Data</a:t>
              </a:r>
            </a:p>
            <a:p>
              <a:pPr marL="342900" indent="-342900">
                <a:buFont typeface="Arial" panose="020B0604020202020204" pitchFamily="34" charset="0"/>
                <a:buChar char="•"/>
              </a:pPr>
              <a:r>
                <a:rPr lang="en-US" sz="2000" dirty="0" err="1" smtClean="0">
                  <a:solidFill>
                    <a:schemeClr val="bg1"/>
                  </a:solidFill>
                </a:rPr>
                <a:t>WorldView</a:t>
              </a:r>
              <a:endParaRPr lang="en-US" sz="2000" dirty="0" smtClean="0">
                <a:solidFill>
                  <a:schemeClr val="bg1"/>
                </a:solidFill>
              </a:endParaRPr>
            </a:p>
            <a:p>
              <a:pPr marL="342900" indent="-342900">
                <a:buFont typeface="Arial" panose="020B0604020202020204" pitchFamily="34" charset="0"/>
                <a:buChar char="•"/>
              </a:pPr>
              <a:r>
                <a:rPr lang="en-US" sz="2000" dirty="0" err="1" smtClean="0">
                  <a:solidFill>
                    <a:schemeClr val="bg1"/>
                  </a:solidFill>
                </a:rPr>
                <a:t>GeoEye</a:t>
              </a:r>
              <a:endParaRPr lang="en-US" sz="2000" dirty="0">
                <a:solidFill>
                  <a:schemeClr val="bg1"/>
                </a:solidFill>
              </a:endParaRPr>
            </a:p>
          </p:txBody>
        </p:sp>
      </p:grpSp>
      <p:sp>
        <p:nvSpPr>
          <p:cNvPr id="12" name="Rounded Rectangle 11"/>
          <p:cNvSpPr/>
          <p:nvPr/>
        </p:nvSpPr>
        <p:spPr>
          <a:xfrm>
            <a:off x="5366841" y="2995449"/>
            <a:ext cx="3421117" cy="3239813"/>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01358" y="3065163"/>
            <a:ext cx="3104489" cy="2862322"/>
          </a:xfrm>
          <a:prstGeom prst="rect">
            <a:avLst/>
          </a:prstGeom>
          <a:noFill/>
        </p:spPr>
        <p:txBody>
          <a:bodyPr wrap="square" rtlCol="0">
            <a:spAutoFit/>
          </a:bodyPr>
          <a:lstStyle/>
          <a:p>
            <a:pPr lvl="0"/>
            <a:r>
              <a:rPr lang="en-US" sz="2000" b="1" dirty="0">
                <a:solidFill>
                  <a:schemeClr val="bg1"/>
                </a:solidFill>
              </a:rPr>
              <a:t>Data </a:t>
            </a:r>
            <a:r>
              <a:rPr lang="en-US" sz="2000" b="1" dirty="0" smtClean="0">
                <a:solidFill>
                  <a:schemeClr val="bg1"/>
                </a:solidFill>
              </a:rPr>
              <a:t>Processing</a:t>
            </a:r>
          </a:p>
          <a:p>
            <a:pPr marL="342900" lvl="0" indent="-342900">
              <a:buFont typeface="Arial" panose="020B0604020202020204" pitchFamily="34" charset="0"/>
              <a:buChar char="•"/>
            </a:pPr>
            <a:r>
              <a:rPr lang="en-US" sz="2000" dirty="0" smtClean="0">
                <a:solidFill>
                  <a:schemeClr val="bg1"/>
                </a:solidFill>
              </a:rPr>
              <a:t>NDWI</a:t>
            </a:r>
          </a:p>
          <a:p>
            <a:pPr marL="800100" lvl="1" indent="-342900">
              <a:buFont typeface="Arial" panose="020B0604020202020204" pitchFamily="34" charset="0"/>
              <a:buChar char="•"/>
            </a:pPr>
            <a:r>
              <a:rPr lang="en-US" sz="2000" dirty="0" smtClean="0">
                <a:solidFill>
                  <a:schemeClr val="bg1"/>
                </a:solidFill>
              </a:rPr>
              <a:t>NDWI &lt; 0.1 = non-water features</a:t>
            </a:r>
          </a:p>
          <a:p>
            <a:pPr marL="342900" indent="-342900">
              <a:buFont typeface="Arial" panose="020B0604020202020204" pitchFamily="34" charset="0"/>
              <a:buChar char="•"/>
            </a:pPr>
            <a:r>
              <a:rPr lang="en-US" sz="2000" dirty="0" smtClean="0">
                <a:solidFill>
                  <a:schemeClr val="bg1"/>
                </a:solidFill>
              </a:rPr>
              <a:t>NDVI</a:t>
            </a:r>
          </a:p>
          <a:p>
            <a:pPr marL="800100" lvl="1" indent="-342900">
              <a:buFont typeface="Arial" panose="020B0604020202020204" pitchFamily="34" charset="0"/>
              <a:buChar char="•"/>
            </a:pPr>
            <a:r>
              <a:rPr lang="en-US" sz="2000" dirty="0" smtClean="0">
                <a:solidFill>
                  <a:schemeClr val="bg1"/>
                </a:solidFill>
              </a:rPr>
              <a:t>Extract NDVI in areas classified as non-water </a:t>
            </a:r>
            <a:endParaRPr lang="en-US" sz="2000" dirty="0"/>
          </a:p>
        </p:txBody>
      </p:sp>
      <p:sp>
        <p:nvSpPr>
          <p:cNvPr id="15" name="Right Arrow 14"/>
          <p:cNvSpPr/>
          <p:nvPr/>
        </p:nvSpPr>
        <p:spPr>
          <a:xfrm>
            <a:off x="3090048" y="2065283"/>
            <a:ext cx="1213944" cy="520262"/>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7711972" y="2065283"/>
            <a:ext cx="1213944" cy="520262"/>
          </a:xfrm>
          <a:prstGeom prst="rightArrow">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32" y="6392920"/>
            <a:ext cx="3003331" cy="400110"/>
          </a:xfrm>
          <a:prstGeom prst="rect">
            <a:avLst/>
          </a:prstGeom>
          <a:noFill/>
        </p:spPr>
        <p:txBody>
          <a:bodyPr wrap="square" rtlCol="0">
            <a:spAutoFit/>
          </a:bodyPr>
          <a:lstStyle/>
          <a:p>
            <a:r>
              <a:rPr lang="en-US" sz="1000" dirty="0"/>
              <a:t>Image </a:t>
            </a:r>
            <a:r>
              <a:rPr lang="en-US" sz="1000" dirty="0" smtClean="0"/>
              <a:t>Credits:</a:t>
            </a:r>
            <a:endParaRPr lang="en-US" sz="1000" dirty="0"/>
          </a:p>
          <a:p>
            <a:r>
              <a:rPr lang="en-US" sz="1000" dirty="0"/>
              <a:t>Lake Victoria Water Resources </a:t>
            </a:r>
            <a:r>
              <a:rPr lang="en-US" sz="1000" dirty="0" smtClean="0"/>
              <a:t>Team</a:t>
            </a:r>
            <a:endParaRPr lang="en-US" sz="1000" dirty="0"/>
          </a:p>
        </p:txBody>
      </p:sp>
      <p:sp>
        <p:nvSpPr>
          <p:cNvPr id="20" name="Text Placeholder 2"/>
          <p:cNvSpPr>
            <a:spLocks noGrp="1"/>
          </p:cNvSpPr>
          <p:nvPr>
            <p:ph type="body" sz="quarter" idx="10"/>
          </p:nvPr>
        </p:nvSpPr>
        <p:spPr>
          <a:xfrm>
            <a:off x="256978" y="-204956"/>
            <a:ext cx="4267726" cy="1325880"/>
          </a:xfrm>
        </p:spPr>
        <p:txBody>
          <a:bodyPr>
            <a:normAutofit/>
          </a:bodyPr>
          <a:lstStyle/>
          <a:p>
            <a:r>
              <a:rPr lang="en-US" dirty="0" smtClean="0"/>
              <a:t>Methodology</a:t>
            </a:r>
            <a:endParaRPr lang="en-US" dirty="0"/>
          </a:p>
        </p:txBody>
      </p:sp>
    </p:spTree>
    <p:extLst>
      <p:ext uri="{BB962C8B-B14F-4D97-AF65-F5344CB8AC3E}">
        <p14:creationId xmlns:p14="http://schemas.microsoft.com/office/powerpoint/2010/main" val="3422088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256978" y="-204956"/>
            <a:ext cx="4267726" cy="1325880"/>
          </a:xfrm>
        </p:spPr>
        <p:txBody>
          <a:bodyPr>
            <a:normAutofit/>
          </a:bodyPr>
          <a:lstStyle/>
          <a:p>
            <a:r>
              <a:rPr lang="en-US" dirty="0" smtClean="0"/>
              <a:t>Methodology</a:t>
            </a:r>
            <a:endParaRPr lang="en-US" dirty="0"/>
          </a:p>
        </p:txBody>
      </p:sp>
      <p:sp>
        <p:nvSpPr>
          <p:cNvPr id="14" name="Rounded Rectangle 13"/>
          <p:cNvSpPr/>
          <p:nvPr/>
        </p:nvSpPr>
        <p:spPr>
          <a:xfrm>
            <a:off x="843472" y="1600199"/>
            <a:ext cx="4663440" cy="2270235"/>
          </a:xfrm>
          <a:prstGeom prst="roundRect">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344024" y="2995449"/>
            <a:ext cx="6839712" cy="3239813"/>
            <a:chOff x="599089" y="2790497"/>
            <a:chExt cx="6839712" cy="3239813"/>
          </a:xfrm>
        </p:grpSpPr>
        <p:sp>
          <p:nvSpPr>
            <p:cNvPr id="12" name="Rounded Rectangle 11"/>
            <p:cNvSpPr/>
            <p:nvPr/>
          </p:nvSpPr>
          <p:spPr>
            <a:xfrm>
              <a:off x="599089" y="2790497"/>
              <a:ext cx="6839712" cy="3239813"/>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6450" y="2892531"/>
              <a:ext cx="6534794" cy="2862322"/>
            </a:xfrm>
            <a:prstGeom prst="rect">
              <a:avLst/>
            </a:prstGeom>
            <a:noFill/>
            <a:ln>
              <a:noFill/>
            </a:ln>
          </p:spPr>
          <p:txBody>
            <a:bodyPr wrap="square" rtlCol="0">
              <a:spAutoFit/>
            </a:bodyPr>
            <a:lstStyle/>
            <a:p>
              <a:r>
                <a:rPr lang="en-US" sz="2000" b="1" dirty="0" smtClean="0">
                  <a:solidFill>
                    <a:schemeClr val="bg1"/>
                  </a:solidFill>
                </a:rPr>
                <a:t>Data Processing </a:t>
              </a:r>
            </a:p>
            <a:p>
              <a:pPr marL="342900" indent="-342900">
                <a:buFont typeface="Arial" panose="020B0604020202020204" pitchFamily="34" charset="0"/>
                <a:buChar char="•"/>
              </a:pPr>
              <a:r>
                <a:rPr lang="en-US" sz="2000" dirty="0" smtClean="0">
                  <a:solidFill>
                    <a:schemeClr val="bg1"/>
                  </a:solidFill>
                </a:rPr>
                <a:t>Reclassify NDVI values based on Cho et al. 2008:</a:t>
              </a:r>
            </a:p>
            <a:p>
              <a:pPr marL="800100" lvl="1" indent="-342900">
                <a:buFont typeface="Arial" panose="020B0604020202020204" pitchFamily="34" charset="0"/>
                <a:buChar char="•"/>
              </a:pPr>
              <a:r>
                <a:rPr lang="en-US" sz="2000" dirty="0">
                  <a:solidFill>
                    <a:schemeClr val="bg1"/>
                  </a:solidFill>
                </a:rPr>
                <a:t>m</a:t>
              </a:r>
              <a:r>
                <a:rPr lang="en-US" sz="2000" dirty="0" smtClean="0">
                  <a:solidFill>
                    <a:schemeClr val="bg1"/>
                  </a:solidFill>
                </a:rPr>
                <a:t>in – 0.47     surface and sub surface algae</a:t>
              </a:r>
            </a:p>
            <a:p>
              <a:pPr marL="800100" lvl="1" indent="-342900">
                <a:buFont typeface="Arial" panose="020B0604020202020204" pitchFamily="34" charset="0"/>
                <a:buChar char="•"/>
              </a:pPr>
              <a:r>
                <a:rPr lang="en-US" sz="2000" dirty="0" smtClean="0">
                  <a:solidFill>
                    <a:schemeClr val="bg1"/>
                  </a:solidFill>
                </a:rPr>
                <a:t>0.47 – 0.54    submerged/ unhealthy/  			        senescing </a:t>
              </a:r>
              <a:r>
                <a:rPr lang="en-US" sz="2000" dirty="0" err="1" smtClean="0">
                  <a:solidFill>
                    <a:schemeClr val="bg1"/>
                  </a:solidFill>
                </a:rPr>
                <a:t>macrophytes</a:t>
              </a:r>
              <a:endParaRPr lang="en-US" sz="2000" dirty="0" smtClean="0">
                <a:solidFill>
                  <a:schemeClr val="bg1"/>
                </a:solidFill>
              </a:endParaRPr>
            </a:p>
            <a:p>
              <a:pPr marL="800100" lvl="1" indent="-342900">
                <a:buFont typeface="Arial" panose="020B0604020202020204" pitchFamily="34" charset="0"/>
                <a:buChar char="•"/>
              </a:pPr>
              <a:r>
                <a:rPr lang="en-US" sz="2000" dirty="0" smtClean="0">
                  <a:solidFill>
                    <a:schemeClr val="bg1"/>
                  </a:solidFill>
                </a:rPr>
                <a:t>0.54 – 0.82    moderately dense </a:t>
              </a:r>
              <a:r>
                <a:rPr lang="en-US" sz="2000" dirty="0" err="1" smtClean="0">
                  <a:solidFill>
                    <a:schemeClr val="bg1"/>
                  </a:solidFill>
                </a:rPr>
                <a:t>macrophytes</a:t>
              </a:r>
              <a:endParaRPr lang="en-US" sz="2000" dirty="0" smtClean="0">
                <a:solidFill>
                  <a:schemeClr val="bg1"/>
                </a:solidFill>
              </a:endParaRPr>
            </a:p>
            <a:p>
              <a:pPr marL="800100" lvl="1" indent="-342900">
                <a:buFont typeface="Arial" panose="020B0604020202020204" pitchFamily="34" charset="0"/>
                <a:buChar char="•"/>
              </a:pPr>
              <a:r>
                <a:rPr lang="en-US" sz="2000" dirty="0" smtClean="0">
                  <a:solidFill>
                    <a:schemeClr val="bg1"/>
                  </a:solidFill>
                </a:rPr>
                <a:t>0.82 – max    healthy, dense </a:t>
              </a:r>
              <a:r>
                <a:rPr lang="en-US" sz="2000" dirty="0" err="1" smtClean="0">
                  <a:solidFill>
                    <a:schemeClr val="bg1"/>
                  </a:solidFill>
                </a:rPr>
                <a:t>macrophytes</a:t>
              </a:r>
              <a:r>
                <a:rPr lang="en-US" sz="2000" dirty="0" smtClean="0">
                  <a:solidFill>
                    <a:schemeClr val="bg1"/>
                  </a:solidFill>
                </a:rPr>
                <a:t>/ 		        concentrated algal bloom 		        (potentially water hyacinth)</a:t>
              </a:r>
            </a:p>
          </p:txBody>
        </p:sp>
      </p:grpSp>
      <p:cxnSp>
        <p:nvCxnSpPr>
          <p:cNvPr id="4" name="Straight Connector 3"/>
          <p:cNvCxnSpPr/>
          <p:nvPr/>
        </p:nvCxnSpPr>
        <p:spPr>
          <a:xfrm>
            <a:off x="1710559" y="4067502"/>
            <a:ext cx="6266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10558" y="4692868"/>
            <a:ext cx="6266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710559" y="5008178"/>
            <a:ext cx="6266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857301" y="3783724"/>
            <a:ext cx="0" cy="21073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ight Arrow 28"/>
          <p:cNvSpPr/>
          <p:nvPr/>
        </p:nvSpPr>
        <p:spPr>
          <a:xfrm>
            <a:off x="7149793" y="2065283"/>
            <a:ext cx="1213944" cy="520262"/>
          </a:xfrm>
          <a:prstGeom prst="rightArrow">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1532" y="6392920"/>
            <a:ext cx="3003331" cy="400110"/>
          </a:xfrm>
          <a:prstGeom prst="rect">
            <a:avLst/>
          </a:prstGeom>
          <a:noFill/>
        </p:spPr>
        <p:txBody>
          <a:bodyPr wrap="square" rtlCol="0">
            <a:spAutoFit/>
          </a:bodyPr>
          <a:lstStyle/>
          <a:p>
            <a:r>
              <a:rPr lang="en-US" sz="1000" dirty="0"/>
              <a:t>Image </a:t>
            </a:r>
            <a:r>
              <a:rPr lang="en-US" sz="1000" dirty="0" smtClean="0"/>
              <a:t>Credit:</a:t>
            </a:r>
            <a:endParaRPr lang="en-US" sz="1000" dirty="0"/>
          </a:p>
          <a:p>
            <a:r>
              <a:rPr lang="en-US" sz="1000" dirty="0"/>
              <a:t>Lake Victoria Water Resources </a:t>
            </a:r>
            <a:r>
              <a:rPr lang="en-US" sz="1000" dirty="0" smtClean="0"/>
              <a:t>Team</a:t>
            </a:r>
            <a:endParaRPr lang="en-US" sz="1000" dirty="0"/>
          </a:p>
        </p:txBody>
      </p:sp>
    </p:spTree>
    <p:extLst>
      <p:ext uri="{BB962C8B-B14F-4D97-AF65-F5344CB8AC3E}">
        <p14:creationId xmlns:p14="http://schemas.microsoft.com/office/powerpoint/2010/main" val="441638485"/>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07428" y="1340060"/>
            <a:ext cx="2333296" cy="2270235"/>
          </a:xfrm>
          <a:prstGeom prst="roundRect">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5" name="Text Placeholder 4"/>
          <p:cNvSpPr>
            <a:spLocks noGrp="1"/>
          </p:cNvSpPr>
          <p:nvPr>
            <p:ph type="body" sz="quarter" idx="13"/>
          </p:nvPr>
        </p:nvSpPr>
        <p:spPr>
          <a:xfrm>
            <a:off x="477380" y="3407400"/>
            <a:ext cx="1993392" cy="274320"/>
          </a:xfrm>
        </p:spPr>
        <p:txBody>
          <a:bodyPr>
            <a:normAutofit/>
          </a:bodyPr>
          <a:lstStyle/>
          <a:p>
            <a:r>
              <a:rPr lang="en-US" sz="1000" dirty="0" smtClean="0">
                <a:solidFill>
                  <a:schemeClr val="bg1"/>
                </a:solidFill>
              </a:rPr>
              <a:t>Image Credit: USDA</a:t>
            </a:r>
            <a:endParaRPr lang="en-US" sz="1000" dirty="0">
              <a:solidFill>
                <a:schemeClr val="bg1"/>
              </a:solidFill>
            </a:endParaRPr>
          </a:p>
        </p:txBody>
      </p:sp>
      <p:grpSp>
        <p:nvGrpSpPr>
          <p:cNvPr id="17" name="Group 16"/>
          <p:cNvGrpSpPr/>
          <p:nvPr/>
        </p:nvGrpSpPr>
        <p:grpSpPr>
          <a:xfrm>
            <a:off x="2108637" y="1641991"/>
            <a:ext cx="6839712" cy="1642430"/>
            <a:chOff x="1805150" y="1697178"/>
            <a:chExt cx="6839712" cy="1642430"/>
          </a:xfrm>
        </p:grpSpPr>
        <p:sp>
          <p:nvSpPr>
            <p:cNvPr id="18" name="Rounded Rectangle 17"/>
            <p:cNvSpPr/>
            <p:nvPr/>
          </p:nvSpPr>
          <p:spPr>
            <a:xfrm>
              <a:off x="1805150" y="1721120"/>
              <a:ext cx="6839712" cy="1618488"/>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914245" y="1697178"/>
              <a:ext cx="6621521" cy="1631216"/>
            </a:xfrm>
            <a:prstGeom prst="rect">
              <a:avLst/>
            </a:prstGeom>
            <a:noFill/>
          </p:spPr>
          <p:txBody>
            <a:bodyPr wrap="square" rtlCol="0">
              <a:spAutoFit/>
            </a:bodyPr>
            <a:lstStyle/>
            <a:p>
              <a:r>
                <a:rPr lang="en-US" sz="2000" b="1" dirty="0">
                  <a:solidFill>
                    <a:schemeClr val="bg1"/>
                  </a:solidFill>
                </a:rPr>
                <a:t>Data </a:t>
              </a:r>
              <a:r>
                <a:rPr lang="en-US" sz="2000" b="1" dirty="0" smtClean="0">
                  <a:solidFill>
                    <a:schemeClr val="bg1"/>
                  </a:solidFill>
                </a:rPr>
                <a:t>Analysis</a:t>
              </a:r>
            </a:p>
            <a:p>
              <a:pPr marL="342900" indent="-342900">
                <a:buFont typeface="Arial" panose="020B0604020202020204" pitchFamily="34" charset="0"/>
                <a:buChar char="•"/>
              </a:pPr>
              <a:r>
                <a:rPr lang="en-US" sz="2000" dirty="0">
                  <a:solidFill>
                    <a:schemeClr val="bg1"/>
                  </a:solidFill>
                </a:rPr>
                <a:t>High resolution </a:t>
              </a:r>
              <a:r>
                <a:rPr lang="en-US" sz="2000" dirty="0" err="1">
                  <a:solidFill>
                    <a:schemeClr val="bg1"/>
                  </a:solidFill>
                </a:rPr>
                <a:t>GeoEye</a:t>
              </a:r>
              <a:r>
                <a:rPr lang="en-US" sz="2000" dirty="0">
                  <a:solidFill>
                    <a:schemeClr val="bg1"/>
                  </a:solidFill>
                </a:rPr>
                <a:t> and </a:t>
              </a:r>
              <a:r>
                <a:rPr lang="en-US" sz="2000" dirty="0" err="1">
                  <a:solidFill>
                    <a:schemeClr val="bg1"/>
                  </a:solidFill>
                </a:rPr>
                <a:t>WorldView</a:t>
              </a:r>
              <a:r>
                <a:rPr lang="en-US" sz="2000" dirty="0">
                  <a:solidFill>
                    <a:schemeClr val="bg1"/>
                  </a:solidFill>
                </a:rPr>
                <a:t> imagery </a:t>
              </a:r>
              <a:r>
                <a:rPr lang="en-US" sz="2000" dirty="0" smtClean="0">
                  <a:solidFill>
                    <a:schemeClr val="bg1"/>
                  </a:solidFill>
                </a:rPr>
                <a:t>to </a:t>
              </a:r>
              <a:r>
                <a:rPr lang="en-US" sz="2000" dirty="0">
                  <a:solidFill>
                    <a:schemeClr val="bg1"/>
                  </a:solidFill>
                </a:rPr>
                <a:t>validate presence of algal blooms, water hyacinth, and other </a:t>
              </a:r>
              <a:r>
                <a:rPr lang="en-US" sz="2000" dirty="0" err="1">
                  <a:solidFill>
                    <a:schemeClr val="bg1"/>
                  </a:solidFill>
                </a:rPr>
                <a:t>macrophytes</a:t>
              </a: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Confusion </a:t>
              </a:r>
              <a:r>
                <a:rPr lang="en-US" sz="2000" dirty="0" smtClean="0">
                  <a:solidFill>
                    <a:schemeClr val="bg1"/>
                  </a:solidFill>
                </a:rPr>
                <a:t>matrix: </a:t>
              </a:r>
              <a:endParaRPr lang="en-US" sz="2000" dirty="0">
                <a:solidFill>
                  <a:schemeClr val="bg1"/>
                </a:solidFill>
              </a:endParaRPr>
            </a:p>
          </p:txBody>
        </p:sp>
      </p:grpSp>
      <p:graphicFrame>
        <p:nvGraphicFramePr>
          <p:cNvPr id="21" name="Table 20"/>
          <p:cNvGraphicFramePr>
            <a:graphicFrameLocks noGrp="1"/>
          </p:cNvGraphicFramePr>
          <p:nvPr>
            <p:extLst>
              <p:ext uri="{D42A27DB-BD31-4B8C-83A1-F6EECF244321}">
                <p14:modId xmlns:p14="http://schemas.microsoft.com/office/powerpoint/2010/main" val="1412346257"/>
              </p:ext>
            </p:extLst>
          </p:nvPr>
        </p:nvGraphicFramePr>
        <p:xfrm>
          <a:off x="307428" y="3848539"/>
          <a:ext cx="8678920" cy="2560320"/>
        </p:xfrm>
        <a:graphic>
          <a:graphicData uri="http://schemas.openxmlformats.org/drawingml/2006/table">
            <a:tbl>
              <a:tblPr firstRow="1" bandRow="1">
                <a:tableStyleId>{5940675A-B579-460E-94D1-54222C63F5DA}</a:tableStyleId>
              </a:tblPr>
              <a:tblGrid>
                <a:gridCol w="964324"/>
                <a:gridCol w="964324"/>
                <a:gridCol w="964324"/>
                <a:gridCol w="964324"/>
                <a:gridCol w="964324"/>
                <a:gridCol w="649014"/>
                <a:gridCol w="1166648"/>
                <a:gridCol w="1077310"/>
                <a:gridCol w="964328"/>
              </a:tblGrid>
              <a:tr h="370840">
                <a:tc>
                  <a:txBody>
                    <a:bodyPr/>
                    <a:lstStyle/>
                    <a:p>
                      <a:r>
                        <a:rPr lang="en-US" sz="1100" dirty="0" smtClean="0">
                          <a:solidFill>
                            <a:srgbClr val="000000"/>
                          </a:solidFill>
                        </a:rPr>
                        <a:t>Ground Truth</a:t>
                      </a:r>
                      <a:endParaRPr lang="en-US" sz="1100" dirty="0">
                        <a:solidFill>
                          <a:srgbClr val="000000"/>
                        </a:solidFill>
                      </a:endParaRPr>
                    </a:p>
                  </a:txBody>
                  <a:tcPr/>
                </a:tc>
                <a:tc>
                  <a:txBody>
                    <a:bodyPr/>
                    <a:lstStyle/>
                    <a:p>
                      <a:r>
                        <a:rPr lang="en-US" sz="1100" dirty="0" smtClean="0">
                          <a:solidFill>
                            <a:srgbClr val="000000"/>
                          </a:solidFill>
                        </a:rPr>
                        <a:t>Class 1</a:t>
                      </a:r>
                      <a:endParaRPr lang="en-US" sz="1100" dirty="0">
                        <a:solidFill>
                          <a:srgbClr val="000000"/>
                        </a:solidFill>
                      </a:endParaRPr>
                    </a:p>
                  </a:txBody>
                  <a:tcPr/>
                </a:tc>
                <a:tc>
                  <a:txBody>
                    <a:bodyPr/>
                    <a:lstStyle/>
                    <a:p>
                      <a:r>
                        <a:rPr lang="en-US" sz="1100" dirty="0" smtClean="0">
                          <a:solidFill>
                            <a:srgbClr val="000000"/>
                          </a:solidFill>
                        </a:rPr>
                        <a:t>Class 2</a:t>
                      </a:r>
                      <a:endParaRPr lang="en-US" sz="1100" dirty="0">
                        <a:solidFill>
                          <a:srgbClr val="000000"/>
                        </a:solidFill>
                      </a:endParaRPr>
                    </a:p>
                  </a:txBody>
                  <a:tcPr/>
                </a:tc>
                <a:tc>
                  <a:txBody>
                    <a:bodyPr/>
                    <a:lstStyle/>
                    <a:p>
                      <a:r>
                        <a:rPr lang="en-US" sz="1100" dirty="0" smtClean="0">
                          <a:solidFill>
                            <a:srgbClr val="000000"/>
                          </a:solidFill>
                        </a:rPr>
                        <a:t>Class 3</a:t>
                      </a:r>
                      <a:endParaRPr lang="en-US" sz="1100" dirty="0">
                        <a:solidFill>
                          <a:srgbClr val="000000"/>
                        </a:solidFill>
                      </a:endParaRPr>
                    </a:p>
                  </a:txBody>
                  <a:tcPr/>
                </a:tc>
                <a:tc>
                  <a:txBody>
                    <a:bodyPr/>
                    <a:lstStyle/>
                    <a:p>
                      <a:r>
                        <a:rPr lang="en-US" sz="1100" dirty="0" smtClean="0">
                          <a:solidFill>
                            <a:srgbClr val="000000"/>
                          </a:solidFill>
                        </a:rPr>
                        <a:t>Class 4</a:t>
                      </a:r>
                      <a:endParaRPr lang="en-US" sz="1100" dirty="0">
                        <a:solidFill>
                          <a:srgbClr val="000000"/>
                        </a:solidFill>
                      </a:endParaRPr>
                    </a:p>
                  </a:txBody>
                  <a:tcPr/>
                </a:tc>
                <a:tc>
                  <a:txBody>
                    <a:bodyPr/>
                    <a:lstStyle/>
                    <a:p>
                      <a:r>
                        <a:rPr lang="en-US" sz="1100" dirty="0" smtClean="0">
                          <a:solidFill>
                            <a:srgbClr val="000000"/>
                          </a:solidFill>
                        </a:rPr>
                        <a:t>Total</a:t>
                      </a:r>
                      <a:endParaRPr lang="en-US" sz="1100" dirty="0">
                        <a:solidFill>
                          <a:srgbClr val="000000"/>
                        </a:solidFill>
                      </a:endParaRPr>
                    </a:p>
                  </a:txBody>
                  <a:tcPr/>
                </a:tc>
                <a:tc>
                  <a:txBody>
                    <a:bodyPr/>
                    <a:lstStyle/>
                    <a:p>
                      <a:r>
                        <a:rPr lang="en-US" sz="1100" dirty="0" smtClean="0">
                          <a:solidFill>
                            <a:srgbClr val="000000"/>
                          </a:solidFill>
                        </a:rPr>
                        <a:t>Omissions</a:t>
                      </a:r>
                      <a:endParaRPr lang="en-US" sz="1100" dirty="0">
                        <a:solidFill>
                          <a:srgbClr val="000000"/>
                        </a:solidFill>
                      </a:endParaRPr>
                    </a:p>
                  </a:txBody>
                  <a:tcPr/>
                </a:tc>
                <a:tc>
                  <a:txBody>
                    <a:bodyPr/>
                    <a:lstStyle/>
                    <a:p>
                      <a:r>
                        <a:rPr lang="en-US" sz="1100" dirty="0" smtClean="0">
                          <a:solidFill>
                            <a:srgbClr val="000000"/>
                          </a:solidFill>
                        </a:rPr>
                        <a:t>Commissions</a:t>
                      </a:r>
                      <a:endParaRPr lang="en-US" sz="1100" dirty="0">
                        <a:solidFill>
                          <a:srgbClr val="000000"/>
                        </a:solidFill>
                      </a:endParaRPr>
                    </a:p>
                  </a:txBody>
                  <a:tcPr/>
                </a:tc>
                <a:tc>
                  <a:txBody>
                    <a:bodyPr/>
                    <a:lstStyle/>
                    <a:p>
                      <a:r>
                        <a:rPr lang="en-US" sz="1100" dirty="0" smtClean="0">
                          <a:solidFill>
                            <a:srgbClr val="000000"/>
                          </a:solidFill>
                        </a:rPr>
                        <a:t>Mapping Accuracy</a:t>
                      </a:r>
                      <a:endParaRPr lang="en-US" sz="1100" dirty="0">
                        <a:solidFill>
                          <a:srgbClr val="000000"/>
                        </a:solidFill>
                      </a:endParaRPr>
                    </a:p>
                  </a:txBody>
                  <a:tcPr/>
                </a:tc>
              </a:tr>
              <a:tr h="370840">
                <a:tc>
                  <a:txBody>
                    <a:bodyPr/>
                    <a:lstStyle/>
                    <a:p>
                      <a:r>
                        <a:rPr lang="en-US" sz="1100" dirty="0" smtClean="0">
                          <a:solidFill>
                            <a:srgbClr val="000000"/>
                          </a:solidFill>
                        </a:rPr>
                        <a:t>Class 1</a:t>
                      </a:r>
                      <a:endParaRPr lang="en-US" sz="1100" dirty="0">
                        <a:solidFill>
                          <a:srgbClr val="000000"/>
                        </a:solidFill>
                      </a:endParaRPr>
                    </a:p>
                  </a:txBody>
                  <a:tcPr/>
                </a:tc>
                <a:tc>
                  <a:txBody>
                    <a:bodyPr/>
                    <a:lstStyle/>
                    <a:p>
                      <a:r>
                        <a:rPr lang="en-US" sz="1100" dirty="0" smtClean="0">
                          <a:solidFill>
                            <a:srgbClr val="000000"/>
                          </a:solidFill>
                        </a:rPr>
                        <a:t>TP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smtClean="0">
                          <a:solidFill>
                            <a:srgbClr val="000000"/>
                          </a:solidFill>
                        </a:rPr>
                        <a:t>X</a:t>
                      </a:r>
                      <a:endParaRPr lang="en-US" sz="1100">
                        <a:solidFill>
                          <a:srgbClr val="000000"/>
                        </a:solidFill>
                      </a:endParaRPr>
                    </a:p>
                  </a:txBody>
                  <a:tcPr/>
                </a:tc>
                <a:tc>
                  <a:txBody>
                    <a:bodyPr/>
                    <a:lstStyle/>
                    <a:p>
                      <a:r>
                        <a:rPr lang="en-US" sz="1100" dirty="0" smtClean="0">
                          <a:solidFill>
                            <a:srgbClr val="000000"/>
                          </a:solidFill>
                        </a:rPr>
                        <a:t>Total</a:t>
                      </a:r>
                      <a:r>
                        <a:rPr lang="en-US" sz="1100" baseline="0" dirty="0" smtClean="0">
                          <a:solidFill>
                            <a:srgbClr val="000000"/>
                          </a:solidFill>
                        </a:rPr>
                        <a:t> FP/ Total</a:t>
                      </a:r>
                      <a:endParaRPr lang="en-US" sz="1100" dirty="0">
                        <a:solidFill>
                          <a:srgbClr val="000000"/>
                        </a:solidFill>
                      </a:endParaRPr>
                    </a:p>
                  </a:txBody>
                  <a:tcPr/>
                </a:tc>
                <a:tc>
                  <a:txBody>
                    <a:bodyPr/>
                    <a:lstStyle/>
                    <a:p>
                      <a:r>
                        <a:rPr lang="en-US" sz="1100" dirty="0" smtClean="0">
                          <a:solidFill>
                            <a:srgbClr val="000000"/>
                          </a:solidFill>
                        </a:rPr>
                        <a:t>FN / Total</a:t>
                      </a:r>
                      <a:endParaRPr lang="en-US" sz="1100" dirty="0">
                        <a:solidFill>
                          <a:srgbClr val="000000"/>
                        </a:solidFill>
                      </a:endParaRPr>
                    </a:p>
                  </a:txBody>
                  <a:tcPr/>
                </a:tc>
                <a:tc>
                  <a:txBody>
                    <a:bodyPr/>
                    <a:lstStyle/>
                    <a:p>
                      <a:r>
                        <a:rPr lang="en-US" sz="1100" dirty="0" smtClean="0">
                          <a:solidFill>
                            <a:srgbClr val="000000"/>
                          </a:solidFill>
                        </a:rPr>
                        <a:t>TP/(Total FP + FN)</a:t>
                      </a:r>
                      <a:endParaRPr lang="en-US" sz="1100" dirty="0">
                        <a:solidFill>
                          <a:srgbClr val="000000"/>
                        </a:solidFill>
                      </a:endParaRPr>
                    </a:p>
                  </a:txBody>
                  <a:tcPr/>
                </a:tc>
              </a:tr>
              <a:tr h="370840">
                <a:tc>
                  <a:txBody>
                    <a:bodyPr/>
                    <a:lstStyle/>
                    <a:p>
                      <a:r>
                        <a:rPr lang="en-US" sz="1100" dirty="0" smtClean="0">
                          <a:solidFill>
                            <a:srgbClr val="000000"/>
                          </a:solidFill>
                        </a:rPr>
                        <a:t>Class 2</a:t>
                      </a:r>
                      <a:endParaRPr lang="en-US" sz="1100" dirty="0">
                        <a:solidFill>
                          <a:srgbClr val="000000"/>
                        </a:solidFill>
                      </a:endParaRPr>
                    </a:p>
                  </a:txBody>
                  <a:tcPr/>
                </a:tc>
                <a:tc>
                  <a:txBody>
                    <a:bodyPr/>
                    <a:lstStyle/>
                    <a:p>
                      <a:r>
                        <a:rPr lang="en-US" sz="1100" dirty="0" smtClean="0">
                          <a:solidFill>
                            <a:srgbClr val="000000"/>
                          </a:solidFill>
                        </a:rPr>
                        <a:t>TP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X</a:t>
                      </a:r>
                      <a:endParaRPr lang="en-US" sz="1100" dirty="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Total</a:t>
                      </a:r>
                      <a:r>
                        <a:rPr lang="en-US" sz="1100" baseline="0" dirty="0" smtClean="0">
                          <a:solidFill>
                            <a:srgbClr val="000000"/>
                          </a:solidFill>
                        </a:rPr>
                        <a:t> FP/ Total</a:t>
                      </a:r>
                      <a:endParaRPr lang="en-US" sz="1100" dirty="0" smtClean="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FN / Total</a:t>
                      </a:r>
                    </a:p>
                    <a:p>
                      <a:endParaRPr lang="en-US" sz="1100" dirty="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TP/(Total FP + FN)</a:t>
                      </a:r>
                    </a:p>
                  </a:txBody>
                  <a:tcPr/>
                </a:tc>
              </a:tr>
              <a:tr h="370840">
                <a:tc>
                  <a:txBody>
                    <a:bodyPr/>
                    <a:lstStyle/>
                    <a:p>
                      <a:r>
                        <a:rPr lang="en-US" sz="1100" dirty="0" smtClean="0">
                          <a:solidFill>
                            <a:srgbClr val="000000"/>
                          </a:solidFill>
                        </a:rPr>
                        <a:t>Class 3</a:t>
                      </a:r>
                      <a:endParaRPr lang="en-US" sz="1100" dirty="0">
                        <a:solidFill>
                          <a:srgbClr val="000000"/>
                        </a:solidFill>
                      </a:endParaRPr>
                    </a:p>
                  </a:txBody>
                  <a:tcPr/>
                </a:tc>
                <a:tc>
                  <a:txBody>
                    <a:bodyPr/>
                    <a:lstStyle/>
                    <a:p>
                      <a:r>
                        <a:rPr lang="en-US" sz="1100" dirty="0" smtClean="0">
                          <a:solidFill>
                            <a:srgbClr val="000000"/>
                          </a:solidFill>
                        </a:rPr>
                        <a:t>TP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X</a:t>
                      </a:r>
                      <a:endParaRPr lang="en-US" sz="1100" dirty="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Total</a:t>
                      </a:r>
                      <a:r>
                        <a:rPr lang="en-US" sz="1100" baseline="0" dirty="0" smtClean="0">
                          <a:solidFill>
                            <a:srgbClr val="000000"/>
                          </a:solidFill>
                        </a:rPr>
                        <a:t> FP/ Total</a:t>
                      </a:r>
                      <a:endParaRPr lang="en-US" sz="1100" dirty="0" smtClean="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FN / Total</a:t>
                      </a:r>
                    </a:p>
                    <a:p>
                      <a:endParaRPr lang="en-US" sz="1100" dirty="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TP/(Total FP + FN)</a:t>
                      </a:r>
                    </a:p>
                  </a:txBody>
                  <a:tcPr/>
                </a:tc>
              </a:tr>
              <a:tr h="370840">
                <a:tc>
                  <a:txBody>
                    <a:bodyPr/>
                    <a:lstStyle/>
                    <a:p>
                      <a:r>
                        <a:rPr lang="en-US" sz="1100" dirty="0" smtClean="0">
                          <a:solidFill>
                            <a:srgbClr val="000000"/>
                          </a:solidFill>
                        </a:rPr>
                        <a:t>Class 4</a:t>
                      </a:r>
                      <a:endParaRPr lang="en-US" sz="1100" dirty="0">
                        <a:solidFill>
                          <a:srgbClr val="000000"/>
                        </a:solidFill>
                      </a:endParaRPr>
                    </a:p>
                  </a:txBody>
                  <a:tcPr/>
                </a:tc>
                <a:tc>
                  <a:txBody>
                    <a:bodyPr/>
                    <a:lstStyle/>
                    <a:p>
                      <a:r>
                        <a:rPr lang="en-US" sz="1100" dirty="0" smtClean="0">
                          <a:solidFill>
                            <a:srgbClr val="000000"/>
                          </a:solidFill>
                        </a:rPr>
                        <a:t>TP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X</a:t>
                      </a:r>
                      <a:endParaRPr lang="en-US" sz="110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smtClean="0">
                          <a:ln>
                            <a:noFill/>
                          </a:ln>
                          <a:solidFill>
                            <a:srgbClr val="000000"/>
                          </a:solidFill>
                          <a:effectLst/>
                          <a:uLnTx/>
                          <a:uFillTx/>
                        </a:rPr>
                        <a:t>Total FP/ Total</a:t>
                      </a:r>
                      <a:endParaRPr kumimoji="0" lang="en-US" sz="1100" b="0" i="0" u="none" strike="noStrike" kern="1200" cap="none" spc="0" normalizeH="0" baseline="0" noProof="0" dirty="0" smtClean="0">
                        <a:ln>
                          <a:noFill/>
                        </a:ln>
                        <a:solidFill>
                          <a:srgbClr val="000000"/>
                        </a:solidFill>
                        <a:effectLst/>
                        <a:uLnTx/>
                        <a:uFillTx/>
                        <a:latin typeface="+mn-lt"/>
                        <a:ea typeface="+mn-ea"/>
                        <a:cs typeface="+mn-cs"/>
                      </a:endParaRPr>
                    </a:p>
                  </a:txBody>
                  <a:tcPr/>
                </a:tc>
                <a:tc>
                  <a:txBody>
                    <a:bodyPr/>
                    <a:lstStyle/>
                    <a:p>
                      <a:r>
                        <a:rPr lang="en-US" sz="1100" dirty="0" smtClean="0">
                          <a:solidFill>
                            <a:srgbClr val="000000"/>
                          </a:solidFill>
                        </a:rPr>
                        <a:t>FN / Total</a:t>
                      </a:r>
                      <a:endParaRPr lang="en-US" sz="1100" dirty="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TP/(Total FP + FN)</a:t>
                      </a:r>
                    </a:p>
                  </a:txBody>
                  <a:tcPr/>
                </a:tc>
              </a:tr>
              <a:tr h="370840">
                <a:tc>
                  <a:txBody>
                    <a:bodyPr/>
                    <a:lstStyle/>
                    <a:p>
                      <a:r>
                        <a:rPr lang="en-US" sz="1100" dirty="0" smtClean="0">
                          <a:solidFill>
                            <a:srgbClr val="000000"/>
                          </a:solidFill>
                        </a:rPr>
                        <a:t>Total</a:t>
                      </a:r>
                      <a:endParaRPr lang="en-US" sz="1100" dirty="0">
                        <a:solidFill>
                          <a:srgbClr val="000000"/>
                        </a:solidFill>
                      </a:endParaRPr>
                    </a:p>
                  </a:txBody>
                  <a:tcPr/>
                </a:tc>
                <a:tc>
                  <a:txBody>
                    <a:bodyPr/>
                    <a:lstStyle/>
                    <a:p>
                      <a:r>
                        <a:rPr lang="en-US" sz="1100" dirty="0" smtClean="0">
                          <a:solidFill>
                            <a:srgbClr val="000000"/>
                          </a:solidFill>
                        </a:rPr>
                        <a:t>Total Class 1</a:t>
                      </a:r>
                      <a:endParaRPr lang="en-US" sz="1100" dirty="0">
                        <a:solidFill>
                          <a:srgbClr val="000000"/>
                        </a:solidFill>
                      </a:endParaRPr>
                    </a:p>
                  </a:txBody>
                  <a:tcPr/>
                </a:tc>
                <a:tc>
                  <a:txBody>
                    <a:bodyPr/>
                    <a:lstStyle/>
                    <a:p>
                      <a:r>
                        <a:rPr lang="en-US" sz="1100" dirty="0" smtClean="0">
                          <a:solidFill>
                            <a:srgbClr val="000000"/>
                          </a:solidFill>
                        </a:rPr>
                        <a:t>Total Class 2</a:t>
                      </a:r>
                      <a:endParaRPr lang="en-US" sz="1100" dirty="0">
                        <a:solidFill>
                          <a:srgbClr val="000000"/>
                        </a:solidFill>
                      </a:endParaRPr>
                    </a:p>
                  </a:txBody>
                  <a:tcPr/>
                </a:tc>
                <a:tc>
                  <a:txBody>
                    <a:bodyPr/>
                    <a:lstStyle/>
                    <a:p>
                      <a:r>
                        <a:rPr lang="en-US" sz="1100" dirty="0" smtClean="0">
                          <a:solidFill>
                            <a:srgbClr val="000000"/>
                          </a:solidFill>
                        </a:rPr>
                        <a:t>Total Class 3</a:t>
                      </a:r>
                      <a:endParaRPr lang="en-US" sz="1100" dirty="0">
                        <a:solidFill>
                          <a:srgbClr val="000000"/>
                        </a:solidFill>
                      </a:endParaRPr>
                    </a:p>
                  </a:txBody>
                  <a:tcPr/>
                </a:tc>
                <a:tc>
                  <a:txBody>
                    <a:bodyPr/>
                    <a:lstStyle/>
                    <a:p>
                      <a:r>
                        <a:rPr lang="en-US" sz="1100" dirty="0" smtClean="0">
                          <a:solidFill>
                            <a:srgbClr val="000000"/>
                          </a:solidFill>
                        </a:rPr>
                        <a:t>Total Class 4</a:t>
                      </a:r>
                      <a:endParaRPr lang="en-US" sz="1100" dirty="0">
                        <a:solidFill>
                          <a:srgbClr val="000000"/>
                        </a:solidFill>
                      </a:endParaRPr>
                    </a:p>
                  </a:txBody>
                  <a:tcPr/>
                </a:tc>
                <a:tc>
                  <a:txBody>
                    <a:bodyPr/>
                    <a:lstStyle/>
                    <a:p>
                      <a:r>
                        <a:rPr lang="en-US" sz="1100" dirty="0" smtClean="0">
                          <a:solidFill>
                            <a:srgbClr val="000000"/>
                          </a:solidFill>
                        </a:rPr>
                        <a:t>Total All </a:t>
                      </a:r>
                      <a:endParaRPr lang="en-US" sz="1100" dirty="0">
                        <a:solidFill>
                          <a:srgbClr val="000000"/>
                        </a:solidFill>
                      </a:endParaRPr>
                    </a:p>
                  </a:txBody>
                  <a:tcPr/>
                </a:tc>
                <a:tc gridSpan="3">
                  <a:txBody>
                    <a:bodyPr/>
                    <a:lstStyle/>
                    <a:p>
                      <a:endParaRPr lang="en-US" sz="1100" dirty="0">
                        <a:solidFill>
                          <a:srgbClr val="000000"/>
                        </a:solidFill>
                      </a:endParaRPr>
                    </a:p>
                  </a:txBody>
                  <a:tcPr/>
                </a:tc>
                <a:tc hMerge="1">
                  <a:txBody>
                    <a:bodyPr/>
                    <a:lstStyle/>
                    <a:p>
                      <a:endParaRPr lang="en-US" sz="1100" dirty="0"/>
                    </a:p>
                  </a:txBody>
                  <a:tcPr/>
                </a:tc>
                <a:tc hMerge="1">
                  <a:txBody>
                    <a:bodyPr/>
                    <a:lstStyle/>
                    <a:p>
                      <a:endParaRPr lang="en-US" sz="1100" dirty="0"/>
                    </a:p>
                  </a:txBody>
                  <a:tcPr/>
                </a:tc>
              </a:tr>
            </a:tbl>
          </a:graphicData>
        </a:graphic>
      </p:graphicFrame>
      <p:sp>
        <p:nvSpPr>
          <p:cNvPr id="22" name="TextBox 21"/>
          <p:cNvSpPr txBox="1"/>
          <p:nvPr/>
        </p:nvSpPr>
        <p:spPr>
          <a:xfrm>
            <a:off x="228598" y="6386945"/>
            <a:ext cx="7936788" cy="400110"/>
          </a:xfrm>
          <a:prstGeom prst="rect">
            <a:avLst/>
          </a:prstGeom>
          <a:noFill/>
        </p:spPr>
        <p:txBody>
          <a:bodyPr wrap="none" rtlCol="0">
            <a:spAutoFit/>
          </a:bodyPr>
          <a:lstStyle/>
          <a:p>
            <a:r>
              <a:rPr lang="en-US" sz="2000" dirty="0" smtClean="0"/>
              <a:t>Where TP = true positive, FP = false positive, FN = false negative</a:t>
            </a:r>
            <a:endParaRPr lang="en-US" sz="2000" dirty="0"/>
          </a:p>
        </p:txBody>
      </p:sp>
      <p:cxnSp>
        <p:nvCxnSpPr>
          <p:cNvPr id="24" name="Straight Arrow Connector 23"/>
          <p:cNvCxnSpPr/>
          <p:nvPr/>
        </p:nvCxnSpPr>
        <p:spPr>
          <a:xfrm>
            <a:off x="1056290" y="3925614"/>
            <a:ext cx="0" cy="2837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 Placeholder 2"/>
          <p:cNvSpPr>
            <a:spLocks noGrp="1"/>
          </p:cNvSpPr>
          <p:nvPr>
            <p:ph type="body" sz="quarter" idx="10"/>
          </p:nvPr>
        </p:nvSpPr>
        <p:spPr>
          <a:xfrm>
            <a:off x="256978" y="-204956"/>
            <a:ext cx="4267726" cy="1325880"/>
          </a:xfrm>
        </p:spPr>
        <p:txBody>
          <a:bodyPr>
            <a:normAutofit/>
          </a:bodyPr>
          <a:lstStyle/>
          <a:p>
            <a:r>
              <a:rPr lang="en-US" dirty="0" smtClean="0"/>
              <a:t>Methodology</a:t>
            </a:r>
            <a:endParaRPr lang="en-US" dirty="0"/>
          </a:p>
        </p:txBody>
      </p:sp>
    </p:spTree>
    <p:extLst>
      <p:ext uri="{BB962C8B-B14F-4D97-AF65-F5344CB8AC3E}">
        <p14:creationId xmlns:p14="http://schemas.microsoft.com/office/powerpoint/2010/main" val="1276998916"/>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26612" y="2398574"/>
            <a:ext cx="3664712" cy="3374136"/>
          </a:xfrm>
        </p:spPr>
        <p:txBody>
          <a:bodyPr/>
          <a:lstStyle/>
          <a:p>
            <a:r>
              <a:rPr lang="en-US" dirty="0" smtClean="0"/>
              <a:t>TBD – Legend will go here</a:t>
            </a:r>
            <a:endParaRPr lang="en-US" dirty="0"/>
          </a:p>
        </p:txBody>
      </p:sp>
      <p:sp>
        <p:nvSpPr>
          <p:cNvPr id="3" name="Text Placeholder 2"/>
          <p:cNvSpPr>
            <a:spLocks noGrp="1"/>
          </p:cNvSpPr>
          <p:nvPr>
            <p:ph type="body" sz="quarter" idx="10"/>
          </p:nvPr>
        </p:nvSpPr>
        <p:spPr>
          <a:xfrm>
            <a:off x="328664" y="829118"/>
            <a:ext cx="3833579" cy="1325880"/>
          </a:xfrm>
        </p:spPr>
        <p:txBody>
          <a:bodyPr>
            <a:normAutofit fontScale="70000" lnSpcReduction="20000"/>
          </a:bodyPr>
          <a:lstStyle/>
          <a:p>
            <a:r>
              <a:rPr lang="en-US" dirty="0" smtClean="0"/>
              <a:t>Seasonal Chlorophyll Concentration Map</a:t>
            </a:r>
            <a:endParaRPr lang="en-US" dirty="0"/>
          </a:p>
        </p:txBody>
      </p:sp>
      <p:sp>
        <p:nvSpPr>
          <p:cNvPr id="6" name="Text Placeholder 1"/>
          <p:cNvSpPr>
            <a:spLocks noGrp="1"/>
          </p:cNvSpPr>
          <p:nvPr>
            <p:ph type="body" sz="quarter" idx="11"/>
          </p:nvPr>
        </p:nvSpPr>
        <p:spPr>
          <a:xfrm>
            <a:off x="4700924" y="2398574"/>
            <a:ext cx="3688079" cy="3374136"/>
          </a:xfrm>
        </p:spPr>
        <p:txBody>
          <a:bodyPr>
            <a:normAutofit/>
          </a:bodyPr>
          <a:lstStyle/>
          <a:p>
            <a:r>
              <a:rPr lang="en-US" dirty="0" smtClean="0"/>
              <a:t>Map will go here</a:t>
            </a:r>
          </a:p>
        </p:txBody>
      </p:sp>
      <p:sp>
        <p:nvSpPr>
          <p:cNvPr id="5" name="Text Placeholder 2"/>
          <p:cNvSpPr>
            <a:spLocks noGrp="1"/>
          </p:cNvSpPr>
          <p:nvPr>
            <p:ph type="body" sz="quarter" idx="10"/>
          </p:nvPr>
        </p:nvSpPr>
        <p:spPr>
          <a:xfrm>
            <a:off x="256978" y="-204956"/>
            <a:ext cx="4267726" cy="1325880"/>
          </a:xfrm>
        </p:spPr>
        <p:txBody>
          <a:bodyPr>
            <a:normAutofit/>
          </a:bodyPr>
          <a:lstStyle/>
          <a:p>
            <a:r>
              <a:rPr lang="en-US" dirty="0" smtClean="0"/>
              <a:t>Results</a:t>
            </a:r>
            <a:endParaRPr lang="en-US" dirty="0"/>
          </a:p>
        </p:txBody>
      </p:sp>
    </p:spTree>
    <p:extLst>
      <p:ext uri="{BB962C8B-B14F-4D97-AF65-F5344CB8AC3E}">
        <p14:creationId xmlns:p14="http://schemas.microsoft.com/office/powerpoint/2010/main" val="1287638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6945</TotalTime>
  <Words>1308</Words>
  <Application>Microsoft Office PowerPoint</Application>
  <PresentationFormat>On-screen Show (4:3)</PresentationFormat>
  <Paragraphs>185</Paragraphs>
  <Slides>14</Slides>
  <Notes>12</Notes>
  <HiddenSlides>0</HiddenSlides>
  <MMClips>0</MMClips>
  <ScaleCrop>false</ScaleCrop>
  <HeadingPairs>
    <vt:vector size="4" baseType="variant">
      <vt:variant>
        <vt:lpstr>Theme</vt:lpstr>
      </vt:variant>
      <vt:variant>
        <vt:i4>7</vt:i4>
      </vt:variant>
      <vt:variant>
        <vt:lpstr>Slide Titles</vt:lpstr>
      </vt:variant>
      <vt:variant>
        <vt:i4>14</vt:i4>
      </vt:variant>
    </vt:vector>
  </HeadingPairs>
  <TitlesOfParts>
    <vt:vector size="21" baseType="lpstr">
      <vt:lpstr>Office Theme</vt:lpstr>
      <vt:lpstr>1_Office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Jeanne LeRoux</cp:lastModifiedBy>
  <cp:revision>162</cp:revision>
  <dcterms:created xsi:type="dcterms:W3CDTF">2015-05-18T13:26:09Z</dcterms:created>
  <dcterms:modified xsi:type="dcterms:W3CDTF">2015-10-22T14:47:18Z</dcterms:modified>
</cp:coreProperties>
</file>