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87"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0D983-E6E8-4EF7-DD9B-C026DD84F20F}" name="Byles, Robert C. (LARC-E3)[SSAI DEVELOP]" initials="BRC(ED" userId="S::rcbyles@ndc.nasa.gov::f2fd4499-2563-4908-9210-b44e2282d021" providerId="AD"/>
  <p188:author id="{FE0C74BA-51EA-0BC2-2AC6-D25BBD4D4276}" name="Plott, Laramie D. (LARC-E3)[SSAI DEVELOP]" initials="PLD(ED" userId="S::ldplott@ndc.nasa.gov::12fa7add-6da5-4f07-a1f9-aac8f53d42a1" providerId="AD"/>
  <p188:author id="{9B671DC4-F867-8520-73EF-EAFB98317814}" name="Hunter, Shanise Y. (LARC-E3)[SSAI DEVELOP]" initials="HSY(ED" userId="S::syhunter@ndc.nasa.gov::4313d2d7-74c6-49cc-8409-3769577baa24" providerId="AD"/>
  <p188:author id="{C3E00CD3-E8F9-8265-0B4F-06B474C9FCAD}" name="Cecil Byles" initials="CB" userId="S::robert.byles@ssaihq.com::c798ae76-1ca0-48cd-999b-80a00bd13fc4" providerId="AD"/>
  <p188:author id="{FA771CDB-6E9B-134C-5AD2-D304DCA59DE5}" name="Amanda" initials="A" userId="Amand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9A"/>
    <a:srgbClr val="895999"/>
    <a:srgbClr val="E87676"/>
    <a:srgbClr val="8A8480"/>
    <a:srgbClr val="C13E2D"/>
    <a:srgbClr val="67A478"/>
    <a:srgbClr val="2E6CA4"/>
    <a:srgbClr val="106198"/>
    <a:srgbClr val="236F99"/>
    <a:srgbClr val="6CA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30AEC-721D-4205-ABDD-9C399C57667A}" v="15" dt="2023-03-20T17:45:53.956"/>
    <p1510:client id="{3DB98416-93E6-0125-1224-6CB7E5DB455B}" v="1566" dt="2023-03-20T18:10:50.071"/>
    <p1510:client id="{85C71B74-CD36-4290-8783-21623AF9D1D8}" v="7" dt="2023-03-20T19:05:23.037"/>
    <p1510:client id="{FA748183-FCDA-4314-B586-31CA40A751AB}" v="32" dt="2023-03-20T18:12:45.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4720" y="-12176"/>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5/10/2023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CCB23-496F-4DE3-BDCF-187DA4BAFAC6}" type="datetimeFigureOut">
              <a:rPr lang="en-US" smtClean="0"/>
              <a:t>5/10/2023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9F84D-6D4B-4D57-AE14-6B0F296FFE21}" type="slidenum">
              <a:rPr lang="en-US" smtClean="0"/>
              <a:t>‹#›</a:t>
            </a:fld>
            <a:endParaRPr lang="en-US"/>
          </a:p>
        </p:txBody>
      </p:sp>
    </p:spTree>
    <p:extLst>
      <p:ext uri="{BB962C8B-B14F-4D97-AF65-F5344CB8AC3E}">
        <p14:creationId xmlns:p14="http://schemas.microsoft.com/office/powerpoint/2010/main" val="384410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19F84D-6D4B-4D57-AE14-6B0F296FFE21}" type="slidenum">
              <a:rPr lang="en-US" smtClean="0"/>
              <a:t>1</a:t>
            </a:fld>
            <a:endParaRPr lang="en-US"/>
          </a:p>
        </p:txBody>
      </p:sp>
    </p:spTree>
    <p:extLst>
      <p:ext uri="{BB962C8B-B14F-4D97-AF65-F5344CB8AC3E}">
        <p14:creationId xmlns:p14="http://schemas.microsoft.com/office/powerpoint/2010/main" val="131933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8A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1"/>
            </a:xfrm>
            <a:prstGeom prst="rect">
              <a:avLst/>
            </a:prstGeom>
          </p:spPr>
        </p:pic>
      </p:grpSp>
      <p:sp>
        <p:nvSpPr>
          <p:cNvPr id="155" name="Rectangle 154"/>
          <p:cNvSpPr/>
          <p:nvPr userDrawn="1"/>
        </p:nvSpPr>
        <p:spPr>
          <a:xfrm>
            <a:off x="893617" y="35553149"/>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8A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Spring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5/10/2023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4020800" y="34862108"/>
            <a:ext cx="8785964" cy="769441"/>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a:solidFill>
                  <a:schemeClr val="bg1"/>
                </a:solidFill>
              </a:rPr>
              <a:t>Virginia – Langley</a:t>
            </a:r>
            <a:endParaRPr lang="en-US"/>
          </a:p>
        </p:txBody>
      </p:sp>
      <p:sp>
        <p:nvSpPr>
          <p:cNvPr id="38" name="Text Placeholder 1">
            <a:extLst>
              <a:ext uri="{FF2B5EF4-FFF2-40B4-BE49-F238E27FC236}">
                <a16:creationId xmlns:a16="http://schemas.microsoft.com/office/drawing/2014/main" id="{25B855BB-5DCD-4018-AEB6-3A1741EC918D}"/>
              </a:ext>
            </a:extLst>
          </p:cNvPr>
          <p:cNvSpPr txBox="1">
            <a:spLocks/>
          </p:cNvSpPr>
          <p:nvPr/>
        </p:nvSpPr>
        <p:spPr>
          <a:xfrm>
            <a:off x="3429000" y="712788"/>
            <a:ext cx="19145250" cy="1290637"/>
          </a:xfrm>
          <a:prstGeom prst="rect">
            <a:avLst/>
          </a:prstGeom>
        </p:spPr>
        <p:txBody>
          <a:bodyPr vert="horz" lIns="91440" tIns="45720" rIns="91440" bIns="45720" rtlCol="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FontTx/>
              <a:buNone/>
              <a:defRPr/>
            </a:pPr>
            <a:r>
              <a:rPr lang="en-US" sz="7200" b="1">
                <a:solidFill>
                  <a:srgbClr val="8A5A9A"/>
                </a:solidFill>
                <a:latin typeface="Century Gothic" panose="020F0302020204030204"/>
              </a:rPr>
              <a:t>Colorado Springs </a:t>
            </a:r>
            <a:r>
              <a:rPr lang="en-US" sz="7200">
                <a:solidFill>
                  <a:srgbClr val="8A5A9A"/>
                </a:solidFill>
                <a:latin typeface="Century Gothic" panose="020F0302020204030204"/>
              </a:rPr>
              <a:t>Health &amp; Air Quality</a:t>
            </a:r>
            <a:endParaRPr lang="en-US" sz="7500">
              <a:solidFill>
                <a:srgbClr val="8A5A9A"/>
              </a:solidFill>
              <a:latin typeface="Century Gothic" panose="020F0302020204030204"/>
            </a:endParaRPr>
          </a:p>
        </p:txBody>
      </p:sp>
      <p:sp>
        <p:nvSpPr>
          <p:cNvPr id="39" name="Text Placeholder 1">
            <a:extLst>
              <a:ext uri="{FF2B5EF4-FFF2-40B4-BE49-F238E27FC236}">
                <a16:creationId xmlns:a16="http://schemas.microsoft.com/office/drawing/2014/main" id="{A8FDEB7F-83BE-468A-A8D9-BB9485219044}"/>
              </a:ext>
            </a:extLst>
          </p:cNvPr>
          <p:cNvSpPr txBox="1">
            <a:spLocks/>
          </p:cNvSpPr>
          <p:nvPr/>
        </p:nvSpPr>
        <p:spPr>
          <a:xfrm>
            <a:off x="3492336" y="2003425"/>
            <a:ext cx="19161577" cy="1168870"/>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400">
                <a:solidFill>
                  <a:srgbClr val="8A5A9A"/>
                </a:solidFill>
              </a:rPr>
              <a:t>Using Earth Observations to Monitor Wildfire Smoke and Air Pollution for Enhanced Air Quality Management in Colorado Springs, Colorado</a:t>
            </a:r>
            <a:endParaRPr lang="en-US" sz="2400">
              <a:solidFill>
                <a:srgbClr val="8A5A9A"/>
              </a:solidFill>
            </a:endParaRPr>
          </a:p>
        </p:txBody>
      </p:sp>
      <p:sp>
        <p:nvSpPr>
          <p:cNvPr id="53" name="Text Placeholder 16">
            <a:extLst>
              <a:ext uri="{FF2B5EF4-FFF2-40B4-BE49-F238E27FC236}">
                <a16:creationId xmlns:a16="http://schemas.microsoft.com/office/drawing/2014/main" id="{36CC6830-2EB6-4E8C-8334-26D019EBED17}"/>
              </a:ext>
            </a:extLst>
          </p:cNvPr>
          <p:cNvSpPr txBox="1">
            <a:spLocks/>
          </p:cNvSpPr>
          <p:nvPr/>
        </p:nvSpPr>
        <p:spPr>
          <a:xfrm>
            <a:off x="13902919" y="30469201"/>
            <a:ext cx="12614681" cy="254990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000" u="sng" dirty="0">
                <a:solidFill>
                  <a:srgbClr val="895999"/>
                </a:solidFill>
                <a:latin typeface="+mj-lt"/>
              </a:rPr>
              <a:t>Colorado Springs Partners:</a:t>
            </a:r>
            <a:r>
              <a:rPr lang="en-US" sz="2000" dirty="0">
                <a:solidFill>
                  <a:srgbClr val="895999"/>
                </a:solidFill>
                <a:latin typeface="+mj-lt"/>
              </a:rPr>
              <a:t> </a:t>
            </a:r>
            <a:r>
              <a:rPr lang="en-US" sz="2000" b="1" dirty="0">
                <a:solidFill>
                  <a:schemeClr val="tx1">
                    <a:lumMod val="75000"/>
                    <a:lumOff val="25000"/>
                  </a:schemeClr>
                </a:solidFill>
                <a:latin typeface="+mj-lt"/>
              </a:rPr>
              <a:t>Carlos Tamayo</a:t>
            </a:r>
            <a:r>
              <a:rPr lang="en-US" sz="2000" dirty="0">
                <a:solidFill>
                  <a:schemeClr val="tx1">
                    <a:lumMod val="75000"/>
                    <a:lumOff val="25000"/>
                  </a:schemeClr>
                </a:solidFill>
                <a:latin typeface="+mj-lt"/>
              </a:rPr>
              <a:t>, </a:t>
            </a:r>
            <a:r>
              <a:rPr lang="en-US" sz="2000" i="1" dirty="0">
                <a:solidFill>
                  <a:schemeClr val="tx1">
                    <a:lumMod val="75000"/>
                    <a:lumOff val="25000"/>
                  </a:schemeClr>
                </a:solidFill>
                <a:latin typeface="+mj-lt"/>
              </a:rPr>
              <a:t>Innovation Manager</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Samantha Bailey</a:t>
            </a:r>
            <a:r>
              <a:rPr lang="en-US" sz="2000" dirty="0">
                <a:solidFill>
                  <a:schemeClr val="tx1">
                    <a:lumMod val="75000"/>
                    <a:lumOff val="25000"/>
                  </a:schemeClr>
                </a:solidFill>
                <a:latin typeface="+mj-lt"/>
              </a:rPr>
              <a:t>,</a:t>
            </a:r>
            <a:r>
              <a:rPr lang="en-US" sz="2000" b="1" dirty="0">
                <a:solidFill>
                  <a:schemeClr val="tx1">
                    <a:lumMod val="75000"/>
                    <a:lumOff val="25000"/>
                  </a:schemeClr>
                </a:solidFill>
                <a:latin typeface="+mj-lt"/>
              </a:rPr>
              <a:t> </a:t>
            </a:r>
            <a:r>
              <a:rPr lang="en-US" sz="2000" i="1" dirty="0">
                <a:solidFill>
                  <a:schemeClr val="tx1">
                    <a:lumMod val="75000"/>
                    <a:lumOff val="25000"/>
                  </a:schemeClr>
                </a:solidFill>
                <a:latin typeface="+mj-lt"/>
              </a:rPr>
              <a:t>Sustainability Coordinator</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Megan White</a:t>
            </a:r>
            <a:r>
              <a:rPr lang="en-US" sz="2000" dirty="0">
                <a:solidFill>
                  <a:schemeClr val="tx1">
                    <a:lumMod val="75000"/>
                    <a:lumOff val="25000"/>
                  </a:schemeClr>
                </a:solidFill>
                <a:latin typeface="+mj-lt"/>
              </a:rPr>
              <a:t>,</a:t>
            </a:r>
            <a:r>
              <a:rPr lang="en-US" sz="2000" b="1" dirty="0">
                <a:solidFill>
                  <a:schemeClr val="tx1">
                    <a:lumMod val="75000"/>
                    <a:lumOff val="25000"/>
                  </a:schemeClr>
                </a:solidFill>
                <a:latin typeface="+mj-lt"/>
              </a:rPr>
              <a:t> </a:t>
            </a:r>
            <a:r>
              <a:rPr lang="en-US" sz="2000" i="1" dirty="0">
                <a:solidFill>
                  <a:schemeClr val="tx1">
                    <a:lumMod val="75000"/>
                    <a:lumOff val="25000"/>
                  </a:schemeClr>
                </a:solidFill>
                <a:latin typeface="+mj-lt"/>
              </a:rPr>
              <a:t>Senior Program Manager</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Deborah Newman</a:t>
            </a:r>
            <a:r>
              <a:rPr lang="en-US" sz="2000" dirty="0">
                <a:solidFill>
                  <a:schemeClr val="tx1">
                    <a:lumMod val="75000"/>
                    <a:lumOff val="25000"/>
                  </a:schemeClr>
                </a:solidFill>
                <a:latin typeface="+mj-lt"/>
              </a:rPr>
              <a:t>,</a:t>
            </a:r>
            <a:r>
              <a:rPr lang="en-US" sz="2000" b="1" dirty="0">
                <a:solidFill>
                  <a:schemeClr val="tx1">
                    <a:lumMod val="75000"/>
                    <a:lumOff val="25000"/>
                  </a:schemeClr>
                </a:solidFill>
                <a:latin typeface="+mj-lt"/>
              </a:rPr>
              <a:t> </a:t>
            </a:r>
            <a:r>
              <a:rPr lang="en-US" sz="2000" i="1" dirty="0">
                <a:solidFill>
                  <a:schemeClr val="tx1">
                    <a:lumMod val="75000"/>
                    <a:lumOff val="25000"/>
                  </a:schemeClr>
                </a:solidFill>
                <a:latin typeface="+mj-lt"/>
              </a:rPr>
              <a:t>Office of Innovation Analyst</a:t>
            </a:r>
          </a:p>
          <a:p>
            <a:pPr>
              <a:lnSpc>
                <a:spcPct val="100000"/>
              </a:lnSpc>
            </a:pPr>
            <a:r>
              <a:rPr lang="en-US" sz="2000" u="sng" dirty="0">
                <a:solidFill>
                  <a:srgbClr val="895999"/>
                </a:solidFill>
                <a:latin typeface="+mj-lt"/>
              </a:rPr>
              <a:t>NASA Langley Research Center Science Advisors:</a:t>
            </a:r>
            <a:r>
              <a:rPr lang="en-US" sz="2000" dirty="0">
                <a:solidFill>
                  <a:srgbClr val="895999"/>
                </a:solidFill>
                <a:latin typeface="+mj-lt"/>
              </a:rPr>
              <a:t> </a:t>
            </a:r>
            <a:r>
              <a:rPr lang="en-US" sz="2000" b="1" dirty="0">
                <a:solidFill>
                  <a:schemeClr val="tx1">
                    <a:lumMod val="75000"/>
                    <a:lumOff val="25000"/>
                  </a:schemeClr>
                </a:solidFill>
                <a:latin typeface="+mj-lt"/>
              </a:rPr>
              <a:t>Dr. Kenton Ross</a:t>
            </a:r>
            <a:r>
              <a:rPr lang="en-US" sz="2000" dirty="0">
                <a:solidFill>
                  <a:schemeClr val="tx1">
                    <a:lumMod val="75000"/>
                    <a:lumOff val="25000"/>
                  </a:schemeClr>
                </a:solidFill>
                <a:latin typeface="+mj-lt"/>
              </a:rPr>
              <a:t>; </a:t>
            </a:r>
            <a:r>
              <a:rPr lang="en-US" sz="2000" i="1" dirty="0">
                <a:solidFill>
                  <a:schemeClr val="tx1">
                    <a:lumMod val="75000"/>
                    <a:lumOff val="25000"/>
                  </a:schemeClr>
                </a:solidFill>
                <a:latin typeface="+mj-lt"/>
              </a:rPr>
              <a:t>DEVELOP Program Manager</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Dr. Travis Toth</a:t>
            </a:r>
            <a:r>
              <a:rPr lang="en-US" sz="2000" dirty="0">
                <a:solidFill>
                  <a:schemeClr val="tx1">
                    <a:lumMod val="75000"/>
                    <a:lumOff val="25000"/>
                  </a:schemeClr>
                </a:solidFill>
                <a:latin typeface="+mj-lt"/>
              </a:rPr>
              <a:t>; </a:t>
            </a:r>
            <a:r>
              <a:rPr lang="en-US" sz="2000" i="1" dirty="0">
                <a:solidFill>
                  <a:schemeClr val="tx1">
                    <a:lumMod val="75000"/>
                    <a:lumOff val="25000"/>
                  </a:schemeClr>
                </a:solidFill>
                <a:latin typeface="+mj-lt"/>
              </a:rPr>
              <a:t>Physical Scientist</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Lauren Childs-Gleason</a:t>
            </a:r>
            <a:r>
              <a:rPr lang="en-US" sz="2000" dirty="0">
                <a:solidFill>
                  <a:schemeClr val="tx1">
                    <a:lumMod val="75000"/>
                    <a:lumOff val="25000"/>
                  </a:schemeClr>
                </a:solidFill>
                <a:latin typeface="+mj-lt"/>
              </a:rPr>
              <a:t>, </a:t>
            </a:r>
            <a:r>
              <a:rPr lang="en-US" sz="2000" i="1" dirty="0">
                <a:solidFill>
                  <a:schemeClr val="tx1">
                    <a:lumMod val="75000"/>
                    <a:lumOff val="25000"/>
                  </a:schemeClr>
                </a:solidFill>
                <a:latin typeface="+mj-lt"/>
              </a:rPr>
              <a:t>DEVELOP Science Manager</a:t>
            </a:r>
          </a:p>
          <a:p>
            <a:pPr>
              <a:lnSpc>
                <a:spcPct val="100000"/>
              </a:lnSpc>
            </a:pPr>
            <a:r>
              <a:rPr lang="en-US" sz="2000" u="sng" dirty="0">
                <a:solidFill>
                  <a:srgbClr val="895999"/>
                </a:solidFill>
                <a:latin typeface="+mj-lt"/>
              </a:rPr>
              <a:t>Fellows:</a:t>
            </a:r>
            <a:r>
              <a:rPr lang="en-US" sz="2000" dirty="0">
                <a:solidFill>
                  <a:srgbClr val="895999"/>
                </a:solidFill>
                <a:latin typeface="+mj-lt"/>
              </a:rPr>
              <a:t> </a:t>
            </a:r>
            <a:r>
              <a:rPr lang="en-US" sz="2000" b="1" dirty="0">
                <a:solidFill>
                  <a:schemeClr val="tx1">
                    <a:lumMod val="75000"/>
                    <a:lumOff val="25000"/>
                  </a:schemeClr>
                </a:solidFill>
                <a:latin typeface="+mj-lt"/>
              </a:rPr>
              <a:t>Olivia Landry</a:t>
            </a:r>
            <a:r>
              <a:rPr lang="en-US" sz="2000" dirty="0">
                <a:solidFill>
                  <a:schemeClr val="tx1">
                    <a:lumMod val="75000"/>
                    <a:lumOff val="25000"/>
                  </a:schemeClr>
                </a:solidFill>
                <a:latin typeface="+mj-lt"/>
              </a:rPr>
              <a:t>,</a:t>
            </a:r>
            <a:r>
              <a:rPr lang="en-US" sz="2000" b="1" dirty="0">
                <a:solidFill>
                  <a:schemeClr val="tx1">
                    <a:lumMod val="75000"/>
                    <a:lumOff val="25000"/>
                  </a:schemeClr>
                </a:solidFill>
                <a:latin typeface="+mj-lt"/>
              </a:rPr>
              <a:t> </a:t>
            </a:r>
            <a:r>
              <a:rPr lang="en-US" sz="2000" i="1" dirty="0" err="1">
                <a:solidFill>
                  <a:schemeClr val="tx1">
                    <a:lumMod val="75000"/>
                    <a:lumOff val="25000"/>
                  </a:schemeClr>
                </a:solidFill>
                <a:latin typeface="+mj-lt"/>
              </a:rPr>
              <a:t>LaRC</a:t>
            </a:r>
            <a:r>
              <a:rPr lang="en-US" sz="2000" i="1" dirty="0">
                <a:solidFill>
                  <a:schemeClr val="tx1">
                    <a:lumMod val="75000"/>
                    <a:lumOff val="25000"/>
                  </a:schemeClr>
                </a:solidFill>
                <a:latin typeface="+mj-lt"/>
              </a:rPr>
              <a:t> Fellow</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Cecil Byles, </a:t>
            </a:r>
            <a:r>
              <a:rPr lang="en-US" sz="2000" i="1" dirty="0">
                <a:solidFill>
                  <a:schemeClr val="tx1">
                    <a:lumMod val="75000"/>
                    <a:lumOff val="25000"/>
                  </a:schemeClr>
                </a:solidFill>
                <a:latin typeface="+mj-lt"/>
              </a:rPr>
              <a:t>Senior PC Fellow</a:t>
            </a:r>
            <a:r>
              <a:rPr lang="en-US" sz="2000" dirty="0">
                <a:solidFill>
                  <a:schemeClr val="tx1">
                    <a:lumMod val="75000"/>
                    <a:lumOff val="25000"/>
                  </a:schemeClr>
                </a:solidFill>
                <a:latin typeface="+mj-lt"/>
              </a:rPr>
              <a:t>; </a:t>
            </a:r>
            <a:r>
              <a:rPr lang="en-US" sz="2000" b="1" dirty="0">
                <a:solidFill>
                  <a:schemeClr val="tx1">
                    <a:lumMod val="75000"/>
                    <a:lumOff val="25000"/>
                  </a:schemeClr>
                </a:solidFill>
                <a:latin typeface="+mj-lt"/>
              </a:rPr>
              <a:t>Laramie Plott</a:t>
            </a:r>
            <a:r>
              <a:rPr lang="en-US" sz="2000" dirty="0">
                <a:solidFill>
                  <a:schemeClr val="tx1">
                    <a:lumMod val="75000"/>
                    <a:lumOff val="25000"/>
                  </a:schemeClr>
                </a:solidFill>
                <a:latin typeface="+mj-lt"/>
              </a:rPr>
              <a:t>,</a:t>
            </a:r>
            <a:r>
              <a:rPr lang="en-US" sz="2000" b="1" dirty="0">
                <a:solidFill>
                  <a:schemeClr val="tx1">
                    <a:lumMod val="75000"/>
                    <a:lumOff val="25000"/>
                  </a:schemeClr>
                </a:solidFill>
                <a:latin typeface="+mj-lt"/>
              </a:rPr>
              <a:t> </a:t>
            </a:r>
            <a:r>
              <a:rPr lang="en-US" sz="2000" i="1" dirty="0">
                <a:solidFill>
                  <a:schemeClr val="tx1">
                    <a:lumMod val="75000"/>
                    <a:lumOff val="25000"/>
                  </a:schemeClr>
                </a:solidFill>
                <a:latin typeface="+mj-lt"/>
              </a:rPr>
              <a:t>PC Fellow</a:t>
            </a:r>
          </a:p>
          <a:p>
            <a:endParaRPr lang="en-US" dirty="0"/>
          </a:p>
        </p:txBody>
      </p:sp>
      <p:sp>
        <p:nvSpPr>
          <p:cNvPr id="54" name="TextBox 53">
            <a:extLst>
              <a:ext uri="{FF2B5EF4-FFF2-40B4-BE49-F238E27FC236}">
                <a16:creationId xmlns:a16="http://schemas.microsoft.com/office/drawing/2014/main" id="{16A54319-34D0-4BAB-83D9-42CA8627F520}"/>
              </a:ext>
            </a:extLst>
          </p:cNvPr>
          <p:cNvSpPr txBox="1"/>
          <p:nvPr/>
        </p:nvSpPr>
        <p:spPr>
          <a:xfrm>
            <a:off x="13899010" y="29568729"/>
            <a:ext cx="7278066" cy="769441"/>
          </a:xfrm>
          <a:prstGeom prst="rect">
            <a:avLst/>
          </a:prstGeom>
          <a:noFill/>
        </p:spPr>
        <p:txBody>
          <a:bodyPr wrap="square" lIns="91440" tIns="45720" rIns="91440" bIns="45720" rtlCol="0" anchor="t">
            <a:spAutoFit/>
          </a:bodyPr>
          <a:lstStyle/>
          <a:p>
            <a:r>
              <a:rPr lang="en-US" sz="4400" b="1">
                <a:solidFill>
                  <a:srgbClr val="8A5A9A"/>
                </a:solidFill>
                <a:latin typeface="Century Gothic"/>
              </a:rPr>
              <a:t>Acknowledgements</a:t>
            </a:r>
          </a:p>
        </p:txBody>
      </p:sp>
      <p:sp>
        <p:nvSpPr>
          <p:cNvPr id="25" name="TextBox 24">
            <a:extLst>
              <a:ext uri="{FF2B5EF4-FFF2-40B4-BE49-F238E27FC236}">
                <a16:creationId xmlns:a16="http://schemas.microsoft.com/office/drawing/2014/main" id="{69534C58-032D-4ACC-AF3C-3CE7C360ED24}"/>
              </a:ext>
            </a:extLst>
          </p:cNvPr>
          <p:cNvSpPr txBox="1"/>
          <p:nvPr/>
        </p:nvSpPr>
        <p:spPr>
          <a:xfrm>
            <a:off x="16386301" y="5641291"/>
            <a:ext cx="9581550" cy="4770537"/>
          </a:xfrm>
          <a:prstGeom prst="rect">
            <a:avLst/>
          </a:prstGeom>
          <a:noFill/>
        </p:spPr>
        <p:txBody>
          <a:bodyPr wrap="square" lIns="91440" tIns="45720" rIns="91440" bIns="45720" rtlCol="0" anchor="t">
            <a:spAutoFit/>
          </a:bodyPr>
          <a:lstStyle/>
          <a:p>
            <a:r>
              <a:rPr lang="en-US" sz="3800">
                <a:solidFill>
                  <a:srgbClr val="895999"/>
                </a:solidFill>
                <a:latin typeface="+mj-lt"/>
              </a:rPr>
              <a:t>Adherence to Clean Air Act quality standards</a:t>
            </a:r>
          </a:p>
          <a:p>
            <a:endParaRPr lang="en-US" sz="3800">
              <a:solidFill>
                <a:srgbClr val="895999"/>
              </a:solidFill>
              <a:latin typeface="+mj-lt"/>
            </a:endParaRPr>
          </a:p>
          <a:p>
            <a:r>
              <a:rPr lang="en-US" sz="3800">
                <a:solidFill>
                  <a:srgbClr val="895999"/>
                </a:solidFill>
                <a:latin typeface="+mj-lt"/>
              </a:rPr>
              <a:t>Adverse health risks to communities breathing polluted air</a:t>
            </a:r>
          </a:p>
          <a:p>
            <a:endParaRPr lang="en-US" sz="3800">
              <a:solidFill>
                <a:srgbClr val="895999"/>
              </a:solidFill>
              <a:latin typeface="+mj-lt"/>
            </a:endParaRPr>
          </a:p>
          <a:p>
            <a:r>
              <a:rPr lang="en-US" sz="3800">
                <a:solidFill>
                  <a:srgbClr val="895999"/>
                </a:solidFill>
                <a:latin typeface="+mj-lt"/>
              </a:rPr>
              <a:t>Intensifying wildfire regimes in the region, fueled by climate change</a:t>
            </a:r>
          </a:p>
        </p:txBody>
      </p:sp>
      <p:sp>
        <p:nvSpPr>
          <p:cNvPr id="3" name="TextBox 2">
            <a:extLst>
              <a:ext uri="{FF2B5EF4-FFF2-40B4-BE49-F238E27FC236}">
                <a16:creationId xmlns:a16="http://schemas.microsoft.com/office/drawing/2014/main" id="{517A75D9-B3D6-4372-8D2E-88E30886DED1}"/>
              </a:ext>
            </a:extLst>
          </p:cNvPr>
          <p:cNvSpPr txBox="1"/>
          <p:nvPr/>
        </p:nvSpPr>
        <p:spPr>
          <a:xfrm flipH="1">
            <a:off x="13962519" y="4456249"/>
            <a:ext cx="6815311" cy="1046440"/>
          </a:xfrm>
          <a:prstGeom prst="rect">
            <a:avLst/>
          </a:prstGeom>
          <a:noFill/>
        </p:spPr>
        <p:txBody>
          <a:bodyPr wrap="square" lIns="91440" tIns="45720" rIns="91440" bIns="45720" rtlCol="0" anchor="t">
            <a:spAutoFit/>
          </a:bodyPr>
          <a:lstStyle/>
          <a:p>
            <a:r>
              <a:rPr lang="en-US" sz="4400" b="1">
                <a:solidFill>
                  <a:srgbClr val="895999"/>
                </a:solidFill>
                <a:latin typeface="Century Gothic"/>
              </a:rPr>
              <a:t>Community Concerns</a:t>
            </a:r>
          </a:p>
          <a:p>
            <a:endParaRPr lang="en-US"/>
          </a:p>
        </p:txBody>
      </p:sp>
      <p:pic>
        <p:nvPicPr>
          <p:cNvPr id="8" name="Graphic 7" descr="Power Plant with solid fill">
            <a:extLst>
              <a:ext uri="{FF2B5EF4-FFF2-40B4-BE49-F238E27FC236}">
                <a16:creationId xmlns:a16="http://schemas.microsoft.com/office/drawing/2014/main" id="{DCE8D2AA-8B57-4B6E-B877-A6E27D65FA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87989" y="5271895"/>
            <a:ext cx="1333987" cy="1487345"/>
          </a:xfrm>
          <a:prstGeom prst="rect">
            <a:avLst/>
          </a:prstGeom>
        </p:spPr>
      </p:pic>
      <p:pic>
        <p:nvPicPr>
          <p:cNvPr id="10" name="Graphic 9" descr="Lungs with solid fill">
            <a:extLst>
              <a:ext uri="{FF2B5EF4-FFF2-40B4-BE49-F238E27FC236}">
                <a16:creationId xmlns:a16="http://schemas.microsoft.com/office/drawing/2014/main" id="{D6E6EEE2-440A-4A9B-B012-5E5D5C5E9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76896" y="7224882"/>
            <a:ext cx="1333986" cy="1487344"/>
          </a:xfrm>
          <a:prstGeom prst="rect">
            <a:avLst/>
          </a:prstGeom>
        </p:spPr>
      </p:pic>
      <p:pic>
        <p:nvPicPr>
          <p:cNvPr id="12" name="Graphic 11" descr="Fire with solid fill">
            <a:extLst>
              <a:ext uri="{FF2B5EF4-FFF2-40B4-BE49-F238E27FC236}">
                <a16:creationId xmlns:a16="http://schemas.microsoft.com/office/drawing/2014/main" id="{A8C27F4C-D999-4A5E-A688-7D8A3121FA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87988" y="8966999"/>
            <a:ext cx="1333986" cy="1487344"/>
          </a:xfrm>
          <a:prstGeom prst="rect">
            <a:avLst/>
          </a:prstGeom>
        </p:spPr>
      </p:pic>
      <p:sp>
        <p:nvSpPr>
          <p:cNvPr id="37" name="Text Placeholder 16">
            <a:extLst>
              <a:ext uri="{FF2B5EF4-FFF2-40B4-BE49-F238E27FC236}">
                <a16:creationId xmlns:a16="http://schemas.microsoft.com/office/drawing/2014/main" id="{4E1640A7-3026-4A70-9BBC-5526EEA1513F}"/>
              </a:ext>
            </a:extLst>
          </p:cNvPr>
          <p:cNvSpPr txBox="1">
            <a:spLocks/>
          </p:cNvSpPr>
          <p:nvPr/>
        </p:nvSpPr>
        <p:spPr>
          <a:xfrm>
            <a:off x="17679930" y="28758859"/>
            <a:ext cx="2872251" cy="8265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mj-lt"/>
              </a:rPr>
              <a:t>Jeanette Moritz</a:t>
            </a:r>
          </a:p>
        </p:txBody>
      </p:sp>
      <p:sp>
        <p:nvSpPr>
          <p:cNvPr id="40" name="Text Placeholder 16">
            <a:extLst>
              <a:ext uri="{FF2B5EF4-FFF2-40B4-BE49-F238E27FC236}">
                <a16:creationId xmlns:a16="http://schemas.microsoft.com/office/drawing/2014/main" id="{451061B6-4396-416E-8B36-B223E36600D4}"/>
              </a:ext>
            </a:extLst>
          </p:cNvPr>
          <p:cNvSpPr txBox="1">
            <a:spLocks/>
          </p:cNvSpPr>
          <p:nvPr/>
        </p:nvSpPr>
        <p:spPr>
          <a:xfrm>
            <a:off x="20511589" y="28758859"/>
            <a:ext cx="2872251" cy="5724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mj-lt"/>
              </a:rPr>
              <a:t>Joshua Stokes</a:t>
            </a:r>
          </a:p>
        </p:txBody>
      </p:sp>
      <p:sp>
        <p:nvSpPr>
          <p:cNvPr id="41" name="Text Placeholder 16">
            <a:extLst>
              <a:ext uri="{FF2B5EF4-FFF2-40B4-BE49-F238E27FC236}">
                <a16:creationId xmlns:a16="http://schemas.microsoft.com/office/drawing/2014/main" id="{40AE4ED3-852D-42FE-BF19-0B27D8ADB0AD}"/>
              </a:ext>
            </a:extLst>
          </p:cNvPr>
          <p:cNvSpPr txBox="1">
            <a:spLocks/>
          </p:cNvSpPr>
          <p:nvPr/>
        </p:nvSpPr>
        <p:spPr>
          <a:xfrm>
            <a:off x="23253798" y="28758859"/>
            <a:ext cx="3412658" cy="91225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mj-lt"/>
              </a:rPr>
              <a:t>Ephrata Yohannes</a:t>
            </a:r>
          </a:p>
        </p:txBody>
      </p:sp>
      <p:grpSp>
        <p:nvGrpSpPr>
          <p:cNvPr id="43" name="Group 42">
            <a:extLst>
              <a:ext uri="{FF2B5EF4-FFF2-40B4-BE49-F238E27FC236}">
                <a16:creationId xmlns:a16="http://schemas.microsoft.com/office/drawing/2014/main" id="{9827B149-AA73-4353-A340-9F47EBB9B4F3}"/>
              </a:ext>
            </a:extLst>
          </p:cNvPr>
          <p:cNvGrpSpPr/>
          <p:nvPr/>
        </p:nvGrpSpPr>
        <p:grpSpPr>
          <a:xfrm>
            <a:off x="18248419" y="26775808"/>
            <a:ext cx="1605051" cy="1645920"/>
            <a:chOff x="1320903" y="31059504"/>
            <a:chExt cx="1605051" cy="1645920"/>
          </a:xfrm>
        </p:grpSpPr>
        <p:pic>
          <p:nvPicPr>
            <p:cNvPr id="44" name="Picture 43">
              <a:extLst>
                <a:ext uri="{FF2B5EF4-FFF2-40B4-BE49-F238E27FC236}">
                  <a16:creationId xmlns:a16="http://schemas.microsoft.com/office/drawing/2014/main" id="{95947A2C-CDEB-4054-8336-3D520196EB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7873" r="68067" b="-1"/>
            <a:stretch/>
          </p:blipFill>
          <p:spPr>
            <a:xfrm>
              <a:off x="1320903" y="31059504"/>
              <a:ext cx="1605051" cy="1645920"/>
            </a:xfrm>
            <a:prstGeom prst="ellipse">
              <a:avLst/>
            </a:prstGeom>
          </p:spPr>
        </p:pic>
        <p:sp>
          <p:nvSpPr>
            <p:cNvPr id="45" name="TextBox 44">
              <a:extLst>
                <a:ext uri="{FF2B5EF4-FFF2-40B4-BE49-F238E27FC236}">
                  <a16:creationId xmlns:a16="http://schemas.microsoft.com/office/drawing/2014/main" id="{8AFB6A59-29D3-4162-BC1D-5C38D242161F}"/>
                </a:ext>
              </a:extLst>
            </p:cNvPr>
            <p:cNvSpPr txBox="1"/>
            <p:nvPr/>
          </p:nvSpPr>
          <p:spPr>
            <a:xfrm rot="20028308">
              <a:off x="1468373" y="31610981"/>
              <a:ext cx="1426712" cy="457200"/>
            </a:xfrm>
            <a:prstGeom prst="rect">
              <a:avLst/>
            </a:prstGeom>
          </p:spPr>
          <p:txBody>
            <a:bodyPr wrap="square" numCol="1" spcCol="640080" rtlCol="0">
              <a:spAutoFit/>
            </a:bodyPr>
            <a:lstStyle/>
            <a:p>
              <a:pPr algn="just"/>
              <a:r>
                <a:rPr lang="en-US" sz="2000" b="1">
                  <a:solidFill>
                    <a:schemeClr val="bg1"/>
                  </a:solidFill>
                </a:rPr>
                <a:t>EXAMPLE</a:t>
              </a:r>
            </a:p>
          </p:txBody>
        </p:sp>
      </p:grpSp>
      <p:pic>
        <p:nvPicPr>
          <p:cNvPr id="47" name="Picture 46">
            <a:extLst>
              <a:ext uri="{FF2B5EF4-FFF2-40B4-BE49-F238E27FC236}">
                <a16:creationId xmlns:a16="http://schemas.microsoft.com/office/drawing/2014/main" id="{801940B8-879C-4EC9-A31C-BAD56FDF6A8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8002449" y="26557150"/>
            <a:ext cx="2103120" cy="2103120"/>
          </a:xfrm>
          <a:prstGeom prst="rect">
            <a:avLst/>
          </a:prstGeom>
        </p:spPr>
      </p:pic>
      <p:pic>
        <p:nvPicPr>
          <p:cNvPr id="48" name="Picture 47">
            <a:extLst>
              <a:ext uri="{FF2B5EF4-FFF2-40B4-BE49-F238E27FC236}">
                <a16:creationId xmlns:a16="http://schemas.microsoft.com/office/drawing/2014/main" id="{64443C30-FD45-4F1A-AA26-AF0F1C55CCF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0896077" y="26557150"/>
            <a:ext cx="2103120" cy="2103120"/>
          </a:xfrm>
          <a:prstGeom prst="rect">
            <a:avLst/>
          </a:prstGeom>
        </p:spPr>
      </p:pic>
      <p:pic>
        <p:nvPicPr>
          <p:cNvPr id="49" name="Picture 48">
            <a:extLst>
              <a:ext uri="{FF2B5EF4-FFF2-40B4-BE49-F238E27FC236}">
                <a16:creationId xmlns:a16="http://schemas.microsoft.com/office/drawing/2014/main" id="{54FEFDBE-8DFA-4815-9559-83AA4208117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3789706" y="26557150"/>
            <a:ext cx="2103120" cy="2103120"/>
          </a:xfrm>
          <a:prstGeom prst="rect">
            <a:avLst/>
          </a:prstGeom>
        </p:spPr>
      </p:pic>
      <p:sp>
        <p:nvSpPr>
          <p:cNvPr id="50" name="TextBox 49">
            <a:extLst>
              <a:ext uri="{FF2B5EF4-FFF2-40B4-BE49-F238E27FC236}">
                <a16:creationId xmlns:a16="http://schemas.microsoft.com/office/drawing/2014/main" id="{39C19A84-25D1-4DAF-8BD2-358616ACB90C}"/>
              </a:ext>
            </a:extLst>
          </p:cNvPr>
          <p:cNvSpPr txBox="1"/>
          <p:nvPr/>
        </p:nvSpPr>
        <p:spPr>
          <a:xfrm>
            <a:off x="13962519" y="25463664"/>
            <a:ext cx="4451263" cy="769441"/>
          </a:xfrm>
          <a:prstGeom prst="rect">
            <a:avLst/>
          </a:prstGeom>
          <a:noFill/>
        </p:spPr>
        <p:txBody>
          <a:bodyPr wrap="square" lIns="91440" tIns="45720" rIns="91440" bIns="45720" rtlCol="0" anchor="t">
            <a:spAutoFit/>
          </a:bodyPr>
          <a:lstStyle/>
          <a:p>
            <a:r>
              <a:rPr lang="en-US" sz="4400" b="1">
                <a:solidFill>
                  <a:srgbClr val="8A5A9A"/>
                </a:solidFill>
                <a:latin typeface="Century Gothic"/>
              </a:rPr>
              <a:t>Team Members</a:t>
            </a:r>
          </a:p>
        </p:txBody>
      </p:sp>
      <p:sp>
        <p:nvSpPr>
          <p:cNvPr id="60" name="Text Placeholder 16">
            <a:extLst>
              <a:ext uri="{FF2B5EF4-FFF2-40B4-BE49-F238E27FC236}">
                <a16:creationId xmlns:a16="http://schemas.microsoft.com/office/drawing/2014/main" id="{FDD1AD13-C4A4-4F40-90BD-6D6CB6D2EB12}"/>
              </a:ext>
            </a:extLst>
          </p:cNvPr>
          <p:cNvSpPr txBox="1">
            <a:spLocks/>
          </p:cNvSpPr>
          <p:nvPr/>
        </p:nvSpPr>
        <p:spPr>
          <a:xfrm>
            <a:off x="14668927" y="28758860"/>
            <a:ext cx="3002160" cy="6788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mj-lt"/>
              </a:rPr>
              <a:t>Olivia </a:t>
            </a:r>
            <a:r>
              <a:rPr lang="en-US" dirty="0" err="1">
                <a:solidFill>
                  <a:schemeClr val="tx1">
                    <a:lumMod val="75000"/>
                    <a:lumOff val="25000"/>
                  </a:schemeClr>
                </a:solidFill>
                <a:latin typeface="+mj-lt"/>
              </a:rPr>
              <a:t>Etherton</a:t>
            </a:r>
            <a:endParaRPr lang="en-US" dirty="0">
              <a:solidFill>
                <a:schemeClr val="tx1">
                  <a:lumMod val="75000"/>
                  <a:lumOff val="25000"/>
                </a:schemeClr>
              </a:solidFill>
              <a:latin typeface="+mj-lt"/>
            </a:endParaRPr>
          </a:p>
        </p:txBody>
      </p:sp>
      <p:pic>
        <p:nvPicPr>
          <p:cNvPr id="61" name="Picture 60">
            <a:extLst>
              <a:ext uri="{FF2B5EF4-FFF2-40B4-BE49-F238E27FC236}">
                <a16:creationId xmlns:a16="http://schemas.microsoft.com/office/drawing/2014/main" id="{9EAF87F4-67A9-48AC-B772-CF3BA32AAFD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119775" y="26557150"/>
            <a:ext cx="2103120" cy="2103120"/>
          </a:xfrm>
          <a:prstGeom prst="rect">
            <a:avLst/>
          </a:prstGeom>
        </p:spPr>
      </p:pic>
      <p:pic>
        <p:nvPicPr>
          <p:cNvPr id="5" name="Picture 5" descr="A picture containing person&#10;&#10;Description automatically generated">
            <a:extLst>
              <a:ext uri="{FF2B5EF4-FFF2-40B4-BE49-F238E27FC236}">
                <a16:creationId xmlns:a16="http://schemas.microsoft.com/office/drawing/2014/main" id="{EADCE2F5-B53C-AD95-233E-FF7348EB5C88}"/>
              </a:ext>
            </a:extLst>
          </p:cNvPr>
          <p:cNvPicPr>
            <a:picLocks noChangeAspect="1"/>
          </p:cNvPicPr>
          <p:nvPr/>
        </p:nvPicPr>
        <p:blipFill>
          <a:blip r:embed="rId11"/>
          <a:stretch>
            <a:fillRect/>
          </a:stretch>
        </p:blipFill>
        <p:spPr>
          <a:xfrm>
            <a:off x="15343808" y="26776826"/>
            <a:ext cx="1632194" cy="1651604"/>
          </a:xfrm>
          <a:prstGeom prst="rect">
            <a:avLst/>
          </a:prstGeom>
        </p:spPr>
      </p:pic>
      <p:pic>
        <p:nvPicPr>
          <p:cNvPr id="6" name="Picture 6">
            <a:extLst>
              <a:ext uri="{FF2B5EF4-FFF2-40B4-BE49-F238E27FC236}">
                <a16:creationId xmlns:a16="http://schemas.microsoft.com/office/drawing/2014/main" id="{7C90A914-FA9E-6A1E-79F3-860F9F2D671A}"/>
              </a:ext>
            </a:extLst>
          </p:cNvPr>
          <p:cNvPicPr>
            <a:picLocks noChangeAspect="1"/>
          </p:cNvPicPr>
          <p:nvPr/>
        </p:nvPicPr>
        <p:blipFill>
          <a:blip r:embed="rId12"/>
          <a:stretch>
            <a:fillRect/>
          </a:stretch>
        </p:blipFill>
        <p:spPr>
          <a:xfrm>
            <a:off x="18233686" y="26776825"/>
            <a:ext cx="1641716" cy="1651599"/>
          </a:xfrm>
          <a:prstGeom prst="rect">
            <a:avLst/>
          </a:prstGeom>
        </p:spPr>
      </p:pic>
      <p:pic>
        <p:nvPicPr>
          <p:cNvPr id="7" name="Picture 8">
            <a:extLst>
              <a:ext uri="{FF2B5EF4-FFF2-40B4-BE49-F238E27FC236}">
                <a16:creationId xmlns:a16="http://schemas.microsoft.com/office/drawing/2014/main" id="{92F56F9D-956C-EE26-5BB2-D46DBB03B63E}"/>
              </a:ext>
            </a:extLst>
          </p:cNvPr>
          <p:cNvPicPr>
            <a:picLocks noChangeAspect="1"/>
          </p:cNvPicPr>
          <p:nvPr/>
        </p:nvPicPr>
        <p:blipFill>
          <a:blip r:embed="rId13"/>
          <a:stretch>
            <a:fillRect/>
          </a:stretch>
        </p:blipFill>
        <p:spPr>
          <a:xfrm>
            <a:off x="24022970" y="26776825"/>
            <a:ext cx="1641715" cy="1651600"/>
          </a:xfrm>
          <a:prstGeom prst="rect">
            <a:avLst/>
          </a:prstGeom>
        </p:spPr>
      </p:pic>
      <p:pic>
        <p:nvPicPr>
          <p:cNvPr id="9" name="Picture 10">
            <a:extLst>
              <a:ext uri="{FF2B5EF4-FFF2-40B4-BE49-F238E27FC236}">
                <a16:creationId xmlns:a16="http://schemas.microsoft.com/office/drawing/2014/main" id="{0B5247F1-D769-A263-0D64-0C98FBD91E02}"/>
              </a:ext>
            </a:extLst>
          </p:cNvPr>
          <p:cNvPicPr>
            <a:picLocks noChangeAspect="1"/>
          </p:cNvPicPr>
          <p:nvPr/>
        </p:nvPicPr>
        <p:blipFill>
          <a:blip r:embed="rId14"/>
          <a:stretch>
            <a:fillRect/>
          </a:stretch>
        </p:blipFill>
        <p:spPr>
          <a:xfrm>
            <a:off x="21133092" y="26795995"/>
            <a:ext cx="1632190" cy="1651600"/>
          </a:xfrm>
          <a:prstGeom prst="rect">
            <a:avLst/>
          </a:prstGeom>
        </p:spPr>
      </p:pic>
      <p:grpSp>
        <p:nvGrpSpPr>
          <p:cNvPr id="28" name="Group 27">
            <a:extLst>
              <a:ext uri="{FF2B5EF4-FFF2-40B4-BE49-F238E27FC236}">
                <a16:creationId xmlns:a16="http://schemas.microsoft.com/office/drawing/2014/main" id="{7E295302-949A-F8FA-E049-2991CC5A0C45}"/>
              </a:ext>
            </a:extLst>
          </p:cNvPr>
          <p:cNvGrpSpPr/>
          <p:nvPr/>
        </p:nvGrpSpPr>
        <p:grpSpPr>
          <a:xfrm>
            <a:off x="642413" y="4011258"/>
            <a:ext cx="12288270" cy="11275053"/>
            <a:chOff x="322195" y="3904519"/>
            <a:chExt cx="12288270" cy="11275053"/>
          </a:xfrm>
        </p:grpSpPr>
        <p:sp>
          <p:nvSpPr>
            <p:cNvPr id="58" name="TextBox 57">
              <a:extLst>
                <a:ext uri="{FF2B5EF4-FFF2-40B4-BE49-F238E27FC236}">
                  <a16:creationId xmlns:a16="http://schemas.microsoft.com/office/drawing/2014/main" id="{B07ED036-E794-49EC-AA22-6AEB57008F17}"/>
                </a:ext>
              </a:extLst>
            </p:cNvPr>
            <p:cNvSpPr txBox="1"/>
            <p:nvPr/>
          </p:nvSpPr>
          <p:spPr>
            <a:xfrm flipH="1">
              <a:off x="9128918" y="9080403"/>
              <a:ext cx="3481547" cy="1523494"/>
            </a:xfrm>
            <a:prstGeom prst="rect">
              <a:avLst/>
            </a:prstGeom>
            <a:noFill/>
          </p:spPr>
          <p:txBody>
            <a:bodyPr wrap="square" lIns="91440" tIns="45720" rIns="91440" bIns="45720" rtlCol="0" anchor="t">
              <a:spAutoFit/>
            </a:bodyPr>
            <a:lstStyle/>
            <a:p>
              <a:r>
                <a:rPr lang="en-US" sz="2500" b="1" dirty="0">
                  <a:solidFill>
                    <a:srgbClr val="895999"/>
                  </a:solidFill>
                  <a:latin typeface="+mj-lt"/>
                </a:rPr>
                <a:t>CALIPSO CALIOP –</a:t>
              </a:r>
            </a:p>
            <a:p>
              <a:r>
                <a:rPr lang="en-US" sz="2500" dirty="0">
                  <a:solidFill>
                    <a:srgbClr val="895999"/>
                  </a:solidFill>
                  <a:latin typeface="+mj-lt"/>
                </a:rPr>
                <a:t>Aerosol profiles and aerosol subtype</a:t>
              </a:r>
            </a:p>
            <a:p>
              <a:endParaRPr lang="en-US" dirty="0">
                <a:latin typeface="+mj-lt"/>
              </a:endParaRPr>
            </a:p>
          </p:txBody>
        </p:sp>
        <p:grpSp>
          <p:nvGrpSpPr>
            <p:cNvPr id="23" name="Group 22">
              <a:extLst>
                <a:ext uri="{FF2B5EF4-FFF2-40B4-BE49-F238E27FC236}">
                  <a16:creationId xmlns:a16="http://schemas.microsoft.com/office/drawing/2014/main" id="{EF194B13-05AC-8C70-421E-5F3FA782EBC1}"/>
                </a:ext>
              </a:extLst>
            </p:cNvPr>
            <p:cNvGrpSpPr/>
            <p:nvPr/>
          </p:nvGrpSpPr>
          <p:grpSpPr>
            <a:xfrm>
              <a:off x="1143931" y="3904519"/>
              <a:ext cx="11018696" cy="11275053"/>
              <a:chOff x="15455375" y="4330277"/>
              <a:chExt cx="9498655" cy="9422504"/>
            </a:xfrm>
          </p:grpSpPr>
          <p:pic>
            <p:nvPicPr>
              <p:cNvPr id="22" name="Picture 22">
                <a:extLst>
                  <a:ext uri="{FF2B5EF4-FFF2-40B4-BE49-F238E27FC236}">
                    <a16:creationId xmlns:a16="http://schemas.microsoft.com/office/drawing/2014/main" id="{7A595137-DF41-7FA1-78D2-AA9B678B57B2}"/>
                  </a:ext>
                </a:extLst>
              </p:cNvPr>
              <p:cNvPicPr>
                <a:picLocks noChangeAspect="1"/>
              </p:cNvPicPr>
              <p:nvPr/>
            </p:nvPicPr>
            <p:blipFill>
              <a:blip r:embed="rId15"/>
              <a:stretch>
                <a:fillRect/>
              </a:stretch>
            </p:blipFill>
            <p:spPr>
              <a:xfrm>
                <a:off x="16463373" y="5792567"/>
                <a:ext cx="5803059" cy="5517695"/>
              </a:xfrm>
              <a:prstGeom prst="rect">
                <a:avLst/>
              </a:prstGeom>
            </p:spPr>
          </p:pic>
          <p:grpSp>
            <p:nvGrpSpPr>
              <p:cNvPr id="15" name="Group 14">
                <a:extLst>
                  <a:ext uri="{FF2B5EF4-FFF2-40B4-BE49-F238E27FC236}">
                    <a16:creationId xmlns:a16="http://schemas.microsoft.com/office/drawing/2014/main" id="{4AC665F9-981C-868B-038A-DAEB16CEE344}"/>
                  </a:ext>
                </a:extLst>
              </p:cNvPr>
              <p:cNvGrpSpPr/>
              <p:nvPr/>
            </p:nvGrpSpPr>
            <p:grpSpPr>
              <a:xfrm>
                <a:off x="15455375" y="4330277"/>
                <a:ext cx="9498655" cy="9422504"/>
                <a:chOff x="-1518262" y="16557816"/>
                <a:chExt cx="17120001" cy="16956686"/>
              </a:xfrm>
            </p:grpSpPr>
            <p:pic>
              <p:nvPicPr>
                <p:cNvPr id="1032" name="Picture 8">
                  <a:extLst>
                    <a:ext uri="{FF2B5EF4-FFF2-40B4-BE49-F238E27FC236}">
                      <a16:creationId xmlns:a16="http://schemas.microsoft.com/office/drawing/2014/main" id="{8602103E-C4ED-4644-B919-2B6745988C8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656242">
                  <a:off x="3019167" y="23504367"/>
                  <a:ext cx="12582572" cy="10010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C10CA40C-1A08-9474-B1AF-8578052DA730}"/>
                    </a:ext>
                  </a:extLst>
                </p:cNvPr>
                <p:cNvPicPr>
                  <a:picLocks noChangeAspect="1"/>
                </p:cNvPicPr>
                <p:nvPr/>
              </p:nvPicPr>
              <p:blipFill>
                <a:blip r:embed="rId17"/>
                <a:stretch>
                  <a:fillRect/>
                </a:stretch>
              </p:blipFill>
              <p:spPr>
                <a:xfrm>
                  <a:off x="4307527" y="16557816"/>
                  <a:ext cx="5008591" cy="4521139"/>
                </a:xfrm>
                <a:prstGeom prst="rect">
                  <a:avLst/>
                </a:prstGeom>
                <a:ln>
                  <a:noFill/>
                </a:ln>
                <a:effectLst>
                  <a:outerShdw blurRad="292100" dist="139700" dir="2700000" algn="tl" rotWithShape="0">
                    <a:srgbClr val="333333">
                      <a:alpha val="65000"/>
                    </a:srgbClr>
                  </a:outerShdw>
                </a:effectLst>
              </p:spPr>
            </p:pic>
            <p:pic>
              <p:nvPicPr>
                <p:cNvPr id="13" name="Picture 13" descr="A picture containing transport, satellite&#10;&#10;Description automatically generated">
                  <a:extLst>
                    <a:ext uri="{FF2B5EF4-FFF2-40B4-BE49-F238E27FC236}">
                      <a16:creationId xmlns:a16="http://schemas.microsoft.com/office/drawing/2014/main" id="{74004F15-D974-7EBA-C7CC-C8BE4D6754AB}"/>
                    </a:ext>
                  </a:extLst>
                </p:cNvPr>
                <p:cNvPicPr>
                  <a:picLocks noChangeAspect="1"/>
                </p:cNvPicPr>
                <p:nvPr/>
              </p:nvPicPr>
              <p:blipFill>
                <a:blip r:embed="rId18"/>
                <a:stretch>
                  <a:fillRect/>
                </a:stretch>
              </p:blipFill>
              <p:spPr>
                <a:xfrm>
                  <a:off x="8313018" y="20787864"/>
                  <a:ext cx="5409361" cy="3478721"/>
                </a:xfrm>
                <a:prstGeom prst="rect">
                  <a:avLst/>
                </a:prstGeom>
                <a:ln>
                  <a:noFill/>
                </a:ln>
                <a:effectLst>
                  <a:outerShdw blurRad="292100" dist="139700" dir="2700000" algn="tl" rotWithShape="0">
                    <a:srgbClr val="333333">
                      <a:alpha val="65000"/>
                    </a:srgbClr>
                  </a:outerShdw>
                </a:effectLst>
              </p:spPr>
            </p:pic>
            <p:pic>
              <p:nvPicPr>
                <p:cNvPr id="14" name="Picture 14" descr="A picture containing dark&#10;&#10;Description automatically generated">
                  <a:extLst>
                    <a:ext uri="{FF2B5EF4-FFF2-40B4-BE49-F238E27FC236}">
                      <a16:creationId xmlns:a16="http://schemas.microsoft.com/office/drawing/2014/main" id="{3D069327-285E-4C76-4E32-428A127B0A6D}"/>
                    </a:ext>
                  </a:extLst>
                </p:cNvPr>
                <p:cNvPicPr>
                  <a:picLocks noChangeAspect="1"/>
                </p:cNvPicPr>
                <p:nvPr/>
              </p:nvPicPr>
              <p:blipFill>
                <a:blip r:embed="rId19"/>
                <a:stretch>
                  <a:fillRect/>
                </a:stretch>
              </p:blipFill>
              <p:spPr>
                <a:xfrm>
                  <a:off x="-1518262" y="22971611"/>
                  <a:ext cx="4679350" cy="3729245"/>
                </a:xfrm>
                <a:prstGeom prst="rect">
                  <a:avLst/>
                </a:prstGeom>
                <a:ln>
                  <a:noFill/>
                </a:ln>
                <a:effectLst>
                  <a:outerShdw blurRad="292100" dist="139700" dir="2700000" algn="tl" rotWithShape="0">
                    <a:srgbClr val="333333">
                      <a:alpha val="65000"/>
                    </a:srgbClr>
                  </a:outerShdw>
                </a:effectLst>
              </p:spPr>
            </p:pic>
          </p:grpSp>
        </p:grpSp>
        <p:sp>
          <p:nvSpPr>
            <p:cNvPr id="24" name="TextBox 23">
              <a:extLst>
                <a:ext uri="{FF2B5EF4-FFF2-40B4-BE49-F238E27FC236}">
                  <a16:creationId xmlns:a16="http://schemas.microsoft.com/office/drawing/2014/main" id="{B9E0D781-9C02-A868-3EAD-269FFB9C99CF}"/>
                </a:ext>
              </a:extLst>
            </p:cNvPr>
            <p:cNvSpPr txBox="1"/>
            <p:nvPr/>
          </p:nvSpPr>
          <p:spPr>
            <a:xfrm flipH="1">
              <a:off x="8520333" y="5740767"/>
              <a:ext cx="3734669" cy="1246495"/>
            </a:xfrm>
            <a:prstGeom prst="rect">
              <a:avLst/>
            </a:prstGeom>
            <a:noFill/>
          </p:spPr>
          <p:txBody>
            <a:bodyPr wrap="square" lIns="91440" tIns="45720" rIns="91440" bIns="45720" rtlCol="0" anchor="t">
              <a:spAutoFit/>
            </a:bodyPr>
            <a:lstStyle/>
            <a:p>
              <a:r>
                <a:rPr lang="en-US" sz="2500" b="1" dirty="0">
                  <a:solidFill>
                    <a:srgbClr val="895999"/>
                  </a:solidFill>
                  <a:latin typeface="+mj-lt"/>
                </a:rPr>
                <a:t>Aqua MODIS</a:t>
              </a:r>
              <a:r>
                <a:rPr lang="en-US" sz="2500" dirty="0">
                  <a:solidFill>
                    <a:srgbClr val="895999"/>
                  </a:solidFill>
                  <a:latin typeface="+mj-lt"/>
                </a:rPr>
                <a:t> </a:t>
              </a:r>
              <a:r>
                <a:rPr lang="en-US" sz="2500" b="1" dirty="0">
                  <a:solidFill>
                    <a:srgbClr val="895999"/>
                  </a:solidFill>
                  <a:latin typeface="+mj-lt"/>
                </a:rPr>
                <a:t> –</a:t>
              </a:r>
              <a:endParaRPr lang="en-US" sz="2500" dirty="0">
                <a:solidFill>
                  <a:srgbClr val="895999"/>
                </a:solidFill>
                <a:latin typeface="+mj-lt"/>
              </a:endParaRPr>
            </a:p>
            <a:p>
              <a:r>
                <a:rPr lang="en-US" sz="2500" dirty="0">
                  <a:solidFill>
                    <a:srgbClr val="895999"/>
                  </a:solidFill>
                  <a:latin typeface="+mj-lt"/>
                </a:rPr>
                <a:t>Aerosol Optical Depth</a:t>
              </a:r>
              <a:endParaRPr lang="en-US" sz="2500" b="1" dirty="0">
                <a:solidFill>
                  <a:srgbClr val="895999"/>
                </a:solidFill>
                <a:latin typeface="+mj-lt"/>
              </a:endParaRPr>
            </a:p>
            <a:p>
              <a:endParaRPr lang="en-US" sz="2500" dirty="0">
                <a:latin typeface="+mj-lt"/>
              </a:endParaRPr>
            </a:p>
          </p:txBody>
        </p:sp>
        <p:sp>
          <p:nvSpPr>
            <p:cNvPr id="26" name="TextBox 25">
              <a:extLst>
                <a:ext uri="{FF2B5EF4-FFF2-40B4-BE49-F238E27FC236}">
                  <a16:creationId xmlns:a16="http://schemas.microsoft.com/office/drawing/2014/main" id="{3CC972E4-BF8D-DE8D-29F6-9D264E41D28D}"/>
                </a:ext>
              </a:extLst>
            </p:cNvPr>
            <p:cNvSpPr txBox="1"/>
            <p:nvPr/>
          </p:nvSpPr>
          <p:spPr>
            <a:xfrm flipH="1">
              <a:off x="624045" y="10283568"/>
              <a:ext cx="2054516" cy="1908215"/>
            </a:xfrm>
            <a:prstGeom prst="rect">
              <a:avLst/>
            </a:prstGeom>
            <a:noFill/>
          </p:spPr>
          <p:txBody>
            <a:bodyPr wrap="square" lIns="91440" tIns="45720" rIns="91440" bIns="45720" rtlCol="0" anchor="t">
              <a:spAutoFit/>
            </a:bodyPr>
            <a:lstStyle/>
            <a:p>
              <a:pPr algn="r"/>
              <a:r>
                <a:rPr lang="en-US" sz="2500" b="1" dirty="0">
                  <a:solidFill>
                    <a:srgbClr val="895999"/>
                  </a:solidFill>
                  <a:latin typeface="+mj-lt"/>
                </a:rPr>
                <a:t>Sentinel-5P</a:t>
              </a:r>
            </a:p>
            <a:p>
              <a:pPr algn="r"/>
              <a:r>
                <a:rPr lang="en-US" sz="2500" b="1" dirty="0">
                  <a:solidFill>
                    <a:srgbClr val="895999"/>
                  </a:solidFill>
                  <a:latin typeface="+mj-lt"/>
                </a:rPr>
                <a:t>TROPOMI –</a:t>
              </a:r>
              <a:r>
                <a:rPr lang="en-US" sz="2500" dirty="0">
                  <a:solidFill>
                    <a:srgbClr val="895999"/>
                  </a:solidFill>
                  <a:latin typeface="+mj-lt"/>
                </a:rPr>
                <a:t> Nitrogen dioxide</a:t>
              </a:r>
              <a:endParaRPr lang="en-US" sz="4000" b="1" dirty="0">
                <a:solidFill>
                  <a:srgbClr val="895999"/>
                </a:solidFill>
                <a:latin typeface="+mj-lt"/>
              </a:endParaRPr>
            </a:p>
            <a:p>
              <a:pPr algn="r"/>
              <a:endParaRPr lang="en-US" dirty="0">
                <a:latin typeface="+mj-lt"/>
              </a:endParaRPr>
            </a:p>
          </p:txBody>
        </p:sp>
        <p:sp>
          <p:nvSpPr>
            <p:cNvPr id="27" name="TextBox 26">
              <a:extLst>
                <a:ext uri="{FF2B5EF4-FFF2-40B4-BE49-F238E27FC236}">
                  <a16:creationId xmlns:a16="http://schemas.microsoft.com/office/drawing/2014/main" id="{306E46DE-3D20-4E26-D2B0-E17BAB9AFA28}"/>
                </a:ext>
              </a:extLst>
            </p:cNvPr>
            <p:cNvSpPr txBox="1"/>
            <p:nvPr/>
          </p:nvSpPr>
          <p:spPr>
            <a:xfrm flipH="1">
              <a:off x="322195" y="4411424"/>
              <a:ext cx="4501461" cy="1477328"/>
            </a:xfrm>
            <a:prstGeom prst="rect">
              <a:avLst/>
            </a:prstGeom>
            <a:noFill/>
          </p:spPr>
          <p:txBody>
            <a:bodyPr wrap="square" lIns="91440" tIns="45720" rIns="91440" bIns="45720" rtlCol="0" anchor="t">
              <a:spAutoFit/>
            </a:bodyPr>
            <a:lstStyle/>
            <a:p>
              <a:pPr algn="r"/>
              <a:r>
                <a:rPr lang="en-US" sz="2500" dirty="0">
                  <a:solidFill>
                    <a:srgbClr val="895999"/>
                  </a:solidFill>
                  <a:latin typeface="+mj-lt"/>
                  <a:ea typeface="+mn-lt"/>
                  <a:cs typeface="+mn-lt"/>
                </a:rPr>
                <a:t> </a:t>
              </a:r>
              <a:r>
                <a:rPr lang="en-US" sz="2500" b="1" dirty="0">
                  <a:solidFill>
                    <a:srgbClr val="895999"/>
                  </a:solidFill>
                  <a:latin typeface="+mj-lt"/>
                </a:rPr>
                <a:t>Terra MODIS –</a:t>
              </a:r>
              <a:r>
                <a:rPr lang="en-US" sz="2500" dirty="0">
                  <a:solidFill>
                    <a:srgbClr val="895999"/>
                  </a:solidFill>
                  <a:latin typeface="+mj-lt"/>
                </a:rPr>
                <a:t> Aerosol Optical Depth</a:t>
              </a:r>
              <a:endParaRPr lang="en-US" sz="2500" dirty="0">
                <a:solidFill>
                  <a:srgbClr val="895999"/>
                </a:solidFill>
                <a:latin typeface="+mj-lt"/>
                <a:ea typeface="+mn-lt"/>
                <a:cs typeface="+mn-lt"/>
              </a:endParaRPr>
            </a:p>
            <a:p>
              <a:pPr algn="ctr"/>
              <a:endParaRPr lang="en-US" sz="4000" b="1" dirty="0">
                <a:solidFill>
                  <a:srgbClr val="895999"/>
                </a:solidFill>
                <a:latin typeface="Garamond" panose="02020404030301010803" pitchFamily="18" charset="0"/>
              </a:endParaRPr>
            </a:p>
          </p:txBody>
        </p:sp>
      </p:grpSp>
      <p:sp>
        <p:nvSpPr>
          <p:cNvPr id="2" name="TextBox 1">
            <a:extLst>
              <a:ext uri="{FF2B5EF4-FFF2-40B4-BE49-F238E27FC236}">
                <a16:creationId xmlns:a16="http://schemas.microsoft.com/office/drawing/2014/main" id="{8D145112-7248-843D-56C6-769A14427E12}"/>
              </a:ext>
            </a:extLst>
          </p:cNvPr>
          <p:cNvSpPr txBox="1"/>
          <p:nvPr/>
        </p:nvSpPr>
        <p:spPr>
          <a:xfrm>
            <a:off x="14038548" y="11420519"/>
            <a:ext cx="124491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tx1">
                    <a:lumMod val="75000"/>
                    <a:lumOff val="25000"/>
                  </a:schemeClr>
                </a:solidFill>
                <a:latin typeface="+mj-lt"/>
                <a:ea typeface="+mn-lt"/>
                <a:cs typeface="+mn-lt"/>
              </a:rPr>
              <a:t>The City of Colorado Springs, situated in Colorado’s Front Range corridor, is grappling with </a:t>
            </a:r>
            <a:r>
              <a:rPr lang="en-US" sz="2800" b="1">
                <a:solidFill>
                  <a:schemeClr val="tx1">
                    <a:lumMod val="75000"/>
                    <a:lumOff val="25000"/>
                  </a:schemeClr>
                </a:solidFill>
                <a:latin typeface="+mj-lt"/>
                <a:ea typeface="+mn-lt"/>
                <a:cs typeface="+mn-lt"/>
              </a:rPr>
              <a:t>poor air quality </a:t>
            </a:r>
            <a:r>
              <a:rPr lang="en-US" sz="2800">
                <a:solidFill>
                  <a:schemeClr val="tx1">
                    <a:lumMod val="75000"/>
                    <a:lumOff val="25000"/>
                  </a:schemeClr>
                </a:solidFill>
                <a:latin typeface="+mj-lt"/>
                <a:ea typeface="+mn-lt"/>
                <a:cs typeface="+mn-lt"/>
              </a:rPr>
              <a:t>exacerbated by </a:t>
            </a:r>
            <a:r>
              <a:rPr lang="en-US" sz="2800" b="1">
                <a:solidFill>
                  <a:schemeClr val="tx1">
                    <a:lumMod val="75000"/>
                    <a:lumOff val="25000"/>
                  </a:schemeClr>
                </a:solidFill>
                <a:latin typeface="+mj-lt"/>
                <a:ea typeface="+mn-lt"/>
                <a:cs typeface="+mn-lt"/>
              </a:rPr>
              <a:t>intensifying wildfire regimes, </a:t>
            </a:r>
            <a:r>
              <a:rPr lang="en-US" sz="2800">
                <a:solidFill>
                  <a:schemeClr val="tx1">
                    <a:lumMod val="75000"/>
                    <a:lumOff val="25000"/>
                  </a:schemeClr>
                </a:solidFill>
                <a:latin typeface="+mj-lt"/>
                <a:ea typeface="+mn-lt"/>
                <a:cs typeface="+mn-lt"/>
              </a:rPr>
              <a:t>a major concern for its rapidly growing population.</a:t>
            </a:r>
            <a:endParaRPr lang="en-US" sz="2800">
              <a:solidFill>
                <a:schemeClr val="tx1">
                  <a:lumMod val="75000"/>
                  <a:lumOff val="25000"/>
                </a:schemeClr>
              </a:solidFill>
              <a:latin typeface="+mj-lt"/>
            </a:endParaRPr>
          </a:p>
        </p:txBody>
      </p:sp>
      <p:sp>
        <p:nvSpPr>
          <p:cNvPr id="4" name="TextBox 3">
            <a:extLst>
              <a:ext uri="{FF2B5EF4-FFF2-40B4-BE49-F238E27FC236}">
                <a16:creationId xmlns:a16="http://schemas.microsoft.com/office/drawing/2014/main" id="{ED570BA8-FE62-BACB-77E6-12C7F3191EA3}"/>
              </a:ext>
            </a:extLst>
          </p:cNvPr>
          <p:cNvSpPr txBox="1"/>
          <p:nvPr/>
        </p:nvSpPr>
        <p:spPr>
          <a:xfrm>
            <a:off x="14020799" y="13094306"/>
            <a:ext cx="1256797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tx1">
                    <a:lumMod val="75000"/>
                    <a:lumOff val="25000"/>
                  </a:schemeClr>
                </a:solidFill>
                <a:latin typeface="+mj-lt"/>
                <a:ea typeface="+mn-lt"/>
                <a:cs typeface="+mn-lt"/>
              </a:rPr>
              <a:t>Through the application of </a:t>
            </a:r>
            <a:r>
              <a:rPr lang="en-US" sz="2800" b="1">
                <a:solidFill>
                  <a:schemeClr val="tx1">
                    <a:lumMod val="75000"/>
                    <a:lumOff val="25000"/>
                  </a:schemeClr>
                </a:solidFill>
                <a:latin typeface="+mj-lt"/>
                <a:ea typeface="+mn-lt"/>
                <a:cs typeface="+mn-lt"/>
              </a:rPr>
              <a:t>Earth observations</a:t>
            </a:r>
            <a:r>
              <a:rPr lang="en-US" sz="2800">
                <a:solidFill>
                  <a:schemeClr val="tx1">
                    <a:lumMod val="75000"/>
                    <a:lumOff val="25000"/>
                  </a:schemeClr>
                </a:solidFill>
                <a:latin typeface="+mj-lt"/>
                <a:ea typeface="+mn-lt"/>
                <a:cs typeface="+mn-lt"/>
              </a:rPr>
              <a:t>, this project developed products </a:t>
            </a:r>
            <a:r>
              <a:rPr lang="en-US" sz="2800" b="1">
                <a:solidFill>
                  <a:schemeClr val="tx1">
                    <a:lumMod val="75000"/>
                    <a:lumOff val="25000"/>
                  </a:schemeClr>
                </a:solidFill>
                <a:latin typeface="+mj-lt"/>
                <a:ea typeface="+mn-lt"/>
                <a:cs typeface="+mn-lt"/>
              </a:rPr>
              <a:t>to monitor wildfire events </a:t>
            </a:r>
            <a:r>
              <a:rPr lang="en-US" sz="2800">
                <a:solidFill>
                  <a:schemeClr val="tx1">
                    <a:lumMod val="75000"/>
                    <a:lumOff val="25000"/>
                  </a:schemeClr>
                </a:solidFill>
                <a:latin typeface="+mj-lt"/>
                <a:ea typeface="+mn-lt"/>
                <a:cs typeface="+mn-lt"/>
              </a:rPr>
              <a:t>and their impacts on air quality, including </a:t>
            </a:r>
            <a:r>
              <a:rPr lang="en-US" sz="2800" b="1">
                <a:solidFill>
                  <a:schemeClr val="tx1">
                    <a:lumMod val="75000"/>
                    <a:lumOff val="25000"/>
                  </a:schemeClr>
                </a:solidFill>
                <a:latin typeface="+mj-lt"/>
                <a:ea typeface="+mn-lt"/>
                <a:cs typeface="+mn-lt"/>
              </a:rPr>
              <a:t>particulate matter </a:t>
            </a:r>
            <a:r>
              <a:rPr lang="en-US" sz="2800">
                <a:solidFill>
                  <a:schemeClr val="tx1">
                    <a:lumMod val="75000"/>
                    <a:lumOff val="25000"/>
                  </a:schemeClr>
                </a:solidFill>
                <a:latin typeface="+mj-lt"/>
                <a:ea typeface="+mn-lt"/>
                <a:cs typeface="+mn-lt"/>
              </a:rPr>
              <a:t>and </a:t>
            </a:r>
            <a:r>
              <a:rPr lang="en-US" sz="2800" b="1">
                <a:solidFill>
                  <a:schemeClr val="tx1">
                    <a:lumMod val="75000"/>
                    <a:lumOff val="25000"/>
                  </a:schemeClr>
                </a:solidFill>
                <a:latin typeface="+mj-lt"/>
                <a:ea typeface="+mn-lt"/>
                <a:cs typeface="+mn-lt"/>
              </a:rPr>
              <a:t>NO</a:t>
            </a:r>
            <a:r>
              <a:rPr lang="en-US" sz="2800" b="1" baseline="-25000">
                <a:solidFill>
                  <a:schemeClr val="tx1">
                    <a:lumMod val="75000"/>
                    <a:lumOff val="25000"/>
                  </a:schemeClr>
                </a:solidFill>
                <a:latin typeface="+mj-lt"/>
                <a:ea typeface="+mn-lt"/>
                <a:cs typeface="+mn-lt"/>
              </a:rPr>
              <a:t>2 </a:t>
            </a:r>
            <a:r>
              <a:rPr lang="en-US" sz="2800">
                <a:solidFill>
                  <a:schemeClr val="tx1">
                    <a:lumMod val="75000"/>
                    <a:lumOff val="25000"/>
                  </a:schemeClr>
                </a:solidFill>
                <a:latin typeface="+mj-lt"/>
                <a:ea typeface="+mn-lt"/>
                <a:cs typeface="+mn-lt"/>
              </a:rPr>
              <a:t>. </a:t>
            </a:r>
            <a:endParaRPr lang="en-US" sz="2800">
              <a:solidFill>
                <a:schemeClr val="tx1">
                  <a:lumMod val="75000"/>
                  <a:lumOff val="25000"/>
                </a:schemeClr>
              </a:solidFill>
              <a:latin typeface="+mj-lt"/>
            </a:endParaRPr>
          </a:p>
        </p:txBody>
      </p:sp>
      <p:grpSp>
        <p:nvGrpSpPr>
          <p:cNvPr id="1033" name="Group 1032">
            <a:extLst>
              <a:ext uri="{FF2B5EF4-FFF2-40B4-BE49-F238E27FC236}">
                <a16:creationId xmlns:a16="http://schemas.microsoft.com/office/drawing/2014/main" id="{DF82FAFE-5C64-AF09-37F3-ADA8207E6AB6}"/>
              </a:ext>
            </a:extLst>
          </p:cNvPr>
          <p:cNvGrpSpPr/>
          <p:nvPr/>
        </p:nvGrpSpPr>
        <p:grpSpPr>
          <a:xfrm>
            <a:off x="6040539" y="23146864"/>
            <a:ext cx="5804689" cy="5235759"/>
            <a:chOff x="4875437" y="1276236"/>
            <a:chExt cx="5525008" cy="5267533"/>
          </a:xfrm>
        </p:grpSpPr>
        <p:sp>
          <p:nvSpPr>
            <p:cNvPr id="1034" name="TextBox 2">
              <a:extLst>
                <a:ext uri="{FF2B5EF4-FFF2-40B4-BE49-F238E27FC236}">
                  <a16:creationId xmlns:a16="http://schemas.microsoft.com/office/drawing/2014/main" id="{75C0C76A-BB8B-C73E-0CE2-062F0A5A337E}"/>
                </a:ext>
              </a:extLst>
            </p:cNvPr>
            <p:cNvSpPr txBox="1"/>
            <p:nvPr/>
          </p:nvSpPr>
          <p:spPr>
            <a:xfrm>
              <a:off x="5290624" y="1276236"/>
              <a:ext cx="5109821" cy="55736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00" kern="0">
                  <a:solidFill>
                    <a:schemeClr val="tx1">
                      <a:lumMod val="75000"/>
                      <a:lumOff val="25000"/>
                    </a:schemeClr>
                  </a:solidFill>
                  <a:latin typeface="Century Gothic" panose="020F0302020204030204"/>
                </a:rPr>
                <a:t>CALIOP Aerosol Subtypes Vertical Profile</a:t>
              </a:r>
              <a:endParaRPr lang="en-US" sz="1500">
                <a:solidFill>
                  <a:schemeClr val="tx1">
                    <a:lumMod val="75000"/>
                    <a:lumOff val="25000"/>
                  </a:schemeClr>
                </a:solidFill>
              </a:endParaRPr>
            </a:p>
            <a:p>
              <a:pPr algn="ctr">
                <a:defRPr/>
              </a:pPr>
              <a:r>
                <a:rPr lang="en-US" sz="1500" kern="0">
                  <a:solidFill>
                    <a:schemeClr val="tx1">
                      <a:lumMod val="75000"/>
                      <a:lumOff val="25000"/>
                    </a:schemeClr>
                  </a:solidFill>
                  <a:latin typeface="Century Gothic" panose="020F0302020204030204"/>
                </a:rPr>
                <a:t>(Colorado Springs, July 7, 2012)</a:t>
              </a:r>
              <a:endParaRPr lang="en-US" sz="1500">
                <a:solidFill>
                  <a:schemeClr val="tx1">
                    <a:lumMod val="75000"/>
                    <a:lumOff val="25000"/>
                  </a:schemeClr>
                </a:solidFill>
                <a:latin typeface="Calibri" panose="020F0502020204030204"/>
                <a:cs typeface="Calibri" panose="020F0502020204030204"/>
              </a:endParaRPr>
            </a:p>
          </p:txBody>
        </p:sp>
        <p:grpSp>
          <p:nvGrpSpPr>
            <p:cNvPr id="1035" name="Group 1034">
              <a:extLst>
                <a:ext uri="{FF2B5EF4-FFF2-40B4-BE49-F238E27FC236}">
                  <a16:creationId xmlns:a16="http://schemas.microsoft.com/office/drawing/2014/main" id="{00ECDDD3-998D-805A-5E50-D0D27022246E}"/>
                </a:ext>
              </a:extLst>
            </p:cNvPr>
            <p:cNvGrpSpPr/>
            <p:nvPr/>
          </p:nvGrpSpPr>
          <p:grpSpPr>
            <a:xfrm>
              <a:off x="4875437" y="1807414"/>
              <a:ext cx="5437797" cy="4736355"/>
              <a:chOff x="4875437" y="1807414"/>
              <a:chExt cx="5437797" cy="4736355"/>
            </a:xfrm>
          </p:grpSpPr>
          <p:sp>
            <p:nvSpPr>
              <p:cNvPr id="1036" name="TextBox 4">
                <a:extLst>
                  <a:ext uri="{FF2B5EF4-FFF2-40B4-BE49-F238E27FC236}">
                    <a16:creationId xmlns:a16="http://schemas.microsoft.com/office/drawing/2014/main" id="{6FDB60F8-698A-0550-1B0C-0AB12A8E9F6D}"/>
                  </a:ext>
                </a:extLst>
              </p:cNvPr>
              <p:cNvSpPr txBox="1"/>
              <p:nvPr/>
            </p:nvSpPr>
            <p:spPr>
              <a:xfrm>
                <a:off x="4878204" y="5561817"/>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latin typeface="Century Gothic" panose="020F0302020204030204"/>
                  </a:rPr>
                  <a:t>0</a:t>
                </a:r>
                <a:endParaRPr kumimoji="0" lang="en-US" sz="1050" b="0" i="0" u="none" strike="noStrike" kern="0" cap="none" spc="0" normalizeH="0" baseline="0" noProof="0">
                  <a:ln>
                    <a:noFill/>
                  </a:ln>
                  <a:solidFill>
                    <a:prstClr val="black">
                      <a:lumMod val="75000"/>
                      <a:lumOff val="25000"/>
                    </a:prstClr>
                  </a:solidFill>
                  <a:effectLst/>
                  <a:uLnTx/>
                  <a:uFillTx/>
                  <a:latin typeface="Century Gothic" panose="020F0302020204030204"/>
                </a:endParaRPr>
              </a:p>
            </p:txBody>
          </p:sp>
          <p:sp>
            <p:nvSpPr>
              <p:cNvPr id="1037" name="TextBox 5">
                <a:extLst>
                  <a:ext uri="{FF2B5EF4-FFF2-40B4-BE49-F238E27FC236}">
                    <a16:creationId xmlns:a16="http://schemas.microsoft.com/office/drawing/2014/main" id="{948D0191-89FF-FD6F-57CB-CD82038C865D}"/>
                  </a:ext>
                </a:extLst>
              </p:cNvPr>
              <p:cNvSpPr txBox="1"/>
              <p:nvPr/>
            </p:nvSpPr>
            <p:spPr>
              <a:xfrm>
                <a:off x="4878204" y="4612810"/>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2</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38" name="TextBox 6">
                <a:extLst>
                  <a:ext uri="{FF2B5EF4-FFF2-40B4-BE49-F238E27FC236}">
                    <a16:creationId xmlns:a16="http://schemas.microsoft.com/office/drawing/2014/main" id="{D5BBA7EF-9168-6CFD-78D3-E6D13434E4CF}"/>
                  </a:ext>
                </a:extLst>
              </p:cNvPr>
              <p:cNvSpPr txBox="1"/>
              <p:nvPr/>
            </p:nvSpPr>
            <p:spPr>
              <a:xfrm>
                <a:off x="4875968" y="5074595"/>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1</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39" name="TextBox 7">
                <a:extLst>
                  <a:ext uri="{FF2B5EF4-FFF2-40B4-BE49-F238E27FC236}">
                    <a16:creationId xmlns:a16="http://schemas.microsoft.com/office/drawing/2014/main" id="{69636E3B-D67E-9120-25D4-B3DE71772939}"/>
                  </a:ext>
                </a:extLst>
              </p:cNvPr>
              <p:cNvSpPr txBox="1"/>
              <p:nvPr/>
            </p:nvSpPr>
            <p:spPr>
              <a:xfrm>
                <a:off x="4878204" y="4145855"/>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0" name="TextBox 8">
                <a:extLst>
                  <a:ext uri="{FF2B5EF4-FFF2-40B4-BE49-F238E27FC236}">
                    <a16:creationId xmlns:a16="http://schemas.microsoft.com/office/drawing/2014/main" id="{C0D2D709-DDB2-4F54-CBE3-215DFBC5421A}"/>
                  </a:ext>
                </a:extLst>
              </p:cNvPr>
              <p:cNvSpPr txBox="1"/>
              <p:nvPr/>
            </p:nvSpPr>
            <p:spPr>
              <a:xfrm>
                <a:off x="4878202" y="3669114"/>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4</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1" name="TextBox 9">
                <a:extLst>
                  <a:ext uri="{FF2B5EF4-FFF2-40B4-BE49-F238E27FC236}">
                    <a16:creationId xmlns:a16="http://schemas.microsoft.com/office/drawing/2014/main" id="{AD99CEF9-9D09-CD88-9319-40BFD4AF86FD}"/>
                  </a:ext>
                </a:extLst>
              </p:cNvPr>
              <p:cNvSpPr txBox="1"/>
              <p:nvPr/>
            </p:nvSpPr>
            <p:spPr>
              <a:xfrm>
                <a:off x="4878202" y="3218512"/>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5</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2" name="TextBox 10">
                <a:extLst>
                  <a:ext uri="{FF2B5EF4-FFF2-40B4-BE49-F238E27FC236}">
                    <a16:creationId xmlns:a16="http://schemas.microsoft.com/office/drawing/2014/main" id="{EEE0263D-A7CA-B98E-7A23-7A4C09635312}"/>
                  </a:ext>
                </a:extLst>
              </p:cNvPr>
              <p:cNvSpPr txBox="1"/>
              <p:nvPr/>
            </p:nvSpPr>
            <p:spPr>
              <a:xfrm>
                <a:off x="4878202" y="2746246"/>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6</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3" name="TextBox 11">
                <a:extLst>
                  <a:ext uri="{FF2B5EF4-FFF2-40B4-BE49-F238E27FC236}">
                    <a16:creationId xmlns:a16="http://schemas.microsoft.com/office/drawing/2014/main" id="{578ADF40-62D8-6331-FE21-71832648B999}"/>
                  </a:ext>
                </a:extLst>
              </p:cNvPr>
              <p:cNvSpPr txBox="1"/>
              <p:nvPr/>
            </p:nvSpPr>
            <p:spPr>
              <a:xfrm>
                <a:off x="4875437" y="2285944"/>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7</a:t>
                </a:r>
                <a:endParaRPr lang="en-US"/>
              </a:p>
            </p:txBody>
          </p:sp>
          <p:sp>
            <p:nvSpPr>
              <p:cNvPr id="1044" name="TextBox 12">
                <a:extLst>
                  <a:ext uri="{FF2B5EF4-FFF2-40B4-BE49-F238E27FC236}">
                    <a16:creationId xmlns:a16="http://schemas.microsoft.com/office/drawing/2014/main" id="{78D70D67-B34E-87BF-B1F8-C043ABB7E5F4}"/>
                  </a:ext>
                </a:extLst>
              </p:cNvPr>
              <p:cNvSpPr txBox="1"/>
              <p:nvPr/>
            </p:nvSpPr>
            <p:spPr>
              <a:xfrm>
                <a:off x="4878202" y="1835395"/>
                <a:ext cx="719678" cy="261610"/>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8</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5" name="TextBox 13">
                <a:extLst>
                  <a:ext uri="{FF2B5EF4-FFF2-40B4-BE49-F238E27FC236}">
                    <a16:creationId xmlns:a16="http://schemas.microsoft.com/office/drawing/2014/main" id="{CFE081CC-34A8-AD3A-A3FC-51A6F024B880}"/>
                  </a:ext>
                </a:extLst>
              </p:cNvPr>
              <p:cNvSpPr txBox="1"/>
              <p:nvPr/>
            </p:nvSpPr>
            <p:spPr>
              <a:xfrm rot="16200000">
                <a:off x="3751276" y="3769847"/>
                <a:ext cx="2914536" cy="263653"/>
              </a:xfrm>
              <a:prstGeom prst="rect">
                <a:avLst/>
              </a:prstGeom>
              <a:solidFill>
                <a:sysClr val="window" lastClr="FFFFFF"/>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kern="0">
                    <a:solidFill>
                      <a:schemeClr val="tx1">
                        <a:lumMod val="75000"/>
                        <a:lumOff val="25000"/>
                      </a:schemeClr>
                    </a:solidFill>
                    <a:latin typeface="Century Gothic" panose="020F0302020204030204"/>
                  </a:rPr>
                  <a:t>Altitude (AMSL) (km)</a:t>
                </a:r>
                <a:endParaRPr lang="en-US" sz="1200" i="0" u="none" strike="noStrike" kern="0" cap="none" spc="0" normalizeH="0" baseline="0" noProof="0">
                  <a:ln>
                    <a:noFill/>
                  </a:ln>
                  <a:solidFill>
                    <a:schemeClr val="tx1">
                      <a:lumMod val="75000"/>
                      <a:lumOff val="25000"/>
                    </a:schemeClr>
                  </a:solidFill>
                  <a:effectLst/>
                  <a:uLnTx/>
                  <a:uFillTx/>
                  <a:latin typeface="Century Gothic" panose="020F0302020204030204"/>
                </a:endParaRPr>
              </a:p>
            </p:txBody>
          </p:sp>
          <p:sp>
            <p:nvSpPr>
              <p:cNvPr id="1046" name="TextBox 14">
                <a:extLst>
                  <a:ext uri="{FF2B5EF4-FFF2-40B4-BE49-F238E27FC236}">
                    <a16:creationId xmlns:a16="http://schemas.microsoft.com/office/drawing/2014/main" id="{B83DFCDB-9180-8B7D-B0C3-114C4FF827A2}"/>
                  </a:ext>
                </a:extLst>
              </p:cNvPr>
              <p:cNvSpPr txBox="1"/>
              <p:nvPr/>
            </p:nvSpPr>
            <p:spPr>
              <a:xfrm>
                <a:off x="7074986" y="6265193"/>
                <a:ext cx="1633728" cy="27857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Century Gothic" panose="020F0302020204030204"/>
                  </a:rPr>
                  <a:t>Latitude</a:t>
                </a:r>
                <a:endParaRPr kumimoji="0" lang="en-US" sz="1200" i="0" u="none" strike="noStrike" kern="0" cap="none" spc="0" normalizeH="0" baseline="0" noProof="0">
                  <a:ln>
                    <a:noFill/>
                  </a:ln>
                  <a:solidFill>
                    <a:schemeClr val="tx1">
                      <a:lumMod val="75000"/>
                      <a:lumOff val="25000"/>
                    </a:schemeClr>
                  </a:solidFill>
                  <a:effectLst/>
                  <a:uLnTx/>
                  <a:uFillTx/>
                  <a:latin typeface="Century Gothic" panose="020F0302020204030204"/>
                </a:endParaRPr>
              </a:p>
            </p:txBody>
          </p:sp>
          <p:sp>
            <p:nvSpPr>
              <p:cNvPr id="1047" name="TextBox 15">
                <a:extLst>
                  <a:ext uri="{FF2B5EF4-FFF2-40B4-BE49-F238E27FC236}">
                    <a16:creationId xmlns:a16="http://schemas.microsoft.com/office/drawing/2014/main" id="{95C1BC4A-CCB2-C30F-D353-1B053894AB22}"/>
                  </a:ext>
                </a:extLst>
              </p:cNvPr>
              <p:cNvSpPr txBox="1"/>
              <p:nvPr/>
            </p:nvSpPr>
            <p:spPr>
              <a:xfrm>
                <a:off x="5743547" y="6013043"/>
                <a:ext cx="508913"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38.4</a:t>
                </a:r>
              </a:p>
            </p:txBody>
          </p:sp>
          <p:sp>
            <p:nvSpPr>
              <p:cNvPr id="1048" name="TextBox 16">
                <a:extLst>
                  <a:ext uri="{FF2B5EF4-FFF2-40B4-BE49-F238E27FC236}">
                    <a16:creationId xmlns:a16="http://schemas.microsoft.com/office/drawing/2014/main" id="{B5193268-E349-7E5C-2C76-17881E942890}"/>
                  </a:ext>
                </a:extLst>
              </p:cNvPr>
              <p:cNvSpPr txBox="1"/>
              <p:nvPr/>
            </p:nvSpPr>
            <p:spPr>
              <a:xfrm>
                <a:off x="6606377" y="6013043"/>
                <a:ext cx="460274"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38.5</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49" name="TextBox 17">
                <a:extLst>
                  <a:ext uri="{FF2B5EF4-FFF2-40B4-BE49-F238E27FC236}">
                    <a16:creationId xmlns:a16="http://schemas.microsoft.com/office/drawing/2014/main" id="{05BFA673-C2FF-6A24-1597-3C4C533BA84A}"/>
                  </a:ext>
                </a:extLst>
              </p:cNvPr>
              <p:cNvSpPr txBox="1"/>
              <p:nvPr/>
            </p:nvSpPr>
            <p:spPr>
              <a:xfrm>
                <a:off x="7411702" y="6013949"/>
                <a:ext cx="465678"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38.6</a:t>
                </a:r>
              </a:p>
            </p:txBody>
          </p:sp>
          <p:sp>
            <p:nvSpPr>
              <p:cNvPr id="1050" name="TextBox 18">
                <a:extLst>
                  <a:ext uri="{FF2B5EF4-FFF2-40B4-BE49-F238E27FC236}">
                    <a16:creationId xmlns:a16="http://schemas.microsoft.com/office/drawing/2014/main" id="{0685A1FF-10D3-C738-0817-CDEDAF33F00C}"/>
                  </a:ext>
                </a:extLst>
              </p:cNvPr>
              <p:cNvSpPr txBox="1"/>
              <p:nvPr/>
            </p:nvSpPr>
            <p:spPr>
              <a:xfrm>
                <a:off x="8169042" y="6013100"/>
                <a:ext cx="541338"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38.7</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51" name="TextBox 19">
                <a:extLst>
                  <a:ext uri="{FF2B5EF4-FFF2-40B4-BE49-F238E27FC236}">
                    <a16:creationId xmlns:a16="http://schemas.microsoft.com/office/drawing/2014/main" id="{28F9A5BB-0866-6E21-5133-54FCF8382BEA}"/>
                  </a:ext>
                </a:extLst>
              </p:cNvPr>
              <p:cNvSpPr txBox="1"/>
              <p:nvPr/>
            </p:nvSpPr>
            <p:spPr>
              <a:xfrm>
                <a:off x="9070212" y="6011001"/>
                <a:ext cx="468381" cy="2539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38.8</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pic>
            <p:nvPicPr>
              <p:cNvPr id="1052" name="Picture 1051">
                <a:extLst>
                  <a:ext uri="{FF2B5EF4-FFF2-40B4-BE49-F238E27FC236}">
                    <a16:creationId xmlns:a16="http://schemas.microsoft.com/office/drawing/2014/main" id="{2C3953DC-0B18-8AC6-7E0B-A5278D4B7D3B}"/>
                  </a:ext>
                </a:extLst>
              </p:cNvPr>
              <p:cNvPicPr>
                <a:picLocks noChangeAspect="1"/>
              </p:cNvPicPr>
              <p:nvPr/>
            </p:nvPicPr>
            <p:blipFill rotWithShape="1">
              <a:blip r:embed="rId20">
                <a:extLst>
                  <a:ext uri="{28A0092B-C50C-407E-A947-70E740481C1C}">
                    <a14:useLocalDpi xmlns:a14="http://schemas.microsoft.com/office/drawing/2010/main" val="0"/>
                  </a:ext>
                </a:extLst>
              </a:blip>
              <a:srcRect l="12482" t="11919" r="24400" b="10862"/>
              <a:stretch/>
            </p:blipFill>
            <p:spPr>
              <a:xfrm>
                <a:off x="5756075" y="1807414"/>
                <a:ext cx="4187034" cy="4060787"/>
              </a:xfrm>
              <a:prstGeom prst="rect">
                <a:avLst/>
              </a:prstGeom>
            </p:spPr>
          </p:pic>
          <p:grpSp>
            <p:nvGrpSpPr>
              <p:cNvPr id="1053" name="Group 1052">
                <a:extLst>
                  <a:ext uri="{FF2B5EF4-FFF2-40B4-BE49-F238E27FC236}">
                    <a16:creationId xmlns:a16="http://schemas.microsoft.com/office/drawing/2014/main" id="{C51B74E2-227F-A93A-5F43-A5306A221074}"/>
                  </a:ext>
                </a:extLst>
              </p:cNvPr>
              <p:cNvGrpSpPr/>
              <p:nvPr/>
            </p:nvGrpSpPr>
            <p:grpSpPr>
              <a:xfrm>
                <a:off x="10118008" y="1908507"/>
                <a:ext cx="195226" cy="3831974"/>
                <a:chOff x="10118008" y="1908507"/>
                <a:chExt cx="195226" cy="3831974"/>
              </a:xfrm>
            </p:grpSpPr>
            <p:sp>
              <p:nvSpPr>
                <p:cNvPr id="1068" name="Rectangle 1067">
                  <a:extLst>
                    <a:ext uri="{FF2B5EF4-FFF2-40B4-BE49-F238E27FC236}">
                      <a16:creationId xmlns:a16="http://schemas.microsoft.com/office/drawing/2014/main" id="{72F86FE8-7D8B-6228-56FC-5BE500C2CD66}"/>
                    </a:ext>
                  </a:extLst>
                </p:cNvPr>
                <p:cNvSpPr/>
                <p:nvPr/>
              </p:nvSpPr>
              <p:spPr>
                <a:xfrm>
                  <a:off x="10118010" y="1908507"/>
                  <a:ext cx="195223" cy="48490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9" name="Rectangle 1068">
                  <a:extLst>
                    <a:ext uri="{FF2B5EF4-FFF2-40B4-BE49-F238E27FC236}">
                      <a16:creationId xmlns:a16="http://schemas.microsoft.com/office/drawing/2014/main" id="{56CD62CC-7B53-B7D0-BB50-42B0C08D59CE}"/>
                    </a:ext>
                  </a:extLst>
                </p:cNvPr>
                <p:cNvSpPr/>
                <p:nvPr/>
              </p:nvSpPr>
              <p:spPr>
                <a:xfrm>
                  <a:off x="10118010" y="2364551"/>
                  <a:ext cx="195223" cy="484909"/>
                </a:xfrm>
                <a:prstGeom prst="rect">
                  <a:avLst/>
                </a:prstGeom>
                <a:solidFill>
                  <a:srgbClr val="D2B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0" name="Rectangle 1069">
                  <a:extLst>
                    <a:ext uri="{FF2B5EF4-FFF2-40B4-BE49-F238E27FC236}">
                      <a16:creationId xmlns:a16="http://schemas.microsoft.com/office/drawing/2014/main" id="{2983CA92-5DB3-7E3D-3802-B81285213D73}"/>
                    </a:ext>
                  </a:extLst>
                </p:cNvPr>
                <p:cNvSpPr/>
                <p:nvPr/>
              </p:nvSpPr>
              <p:spPr>
                <a:xfrm>
                  <a:off x="10118009" y="2850764"/>
                  <a:ext cx="195223" cy="484909"/>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1" name="Rectangle 1070">
                  <a:extLst>
                    <a:ext uri="{FF2B5EF4-FFF2-40B4-BE49-F238E27FC236}">
                      <a16:creationId xmlns:a16="http://schemas.microsoft.com/office/drawing/2014/main" id="{7EE042AC-2577-207C-A2AE-48084D8EE315}"/>
                    </a:ext>
                  </a:extLst>
                </p:cNvPr>
                <p:cNvSpPr/>
                <p:nvPr/>
              </p:nvSpPr>
              <p:spPr>
                <a:xfrm>
                  <a:off x="10118009" y="3334183"/>
                  <a:ext cx="195223" cy="484909"/>
                </a:xfrm>
                <a:prstGeom prst="rect">
                  <a:avLst/>
                </a:prstGeom>
                <a:solidFill>
                  <a:srgbClr val="A52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2" name="Rectangle 1071">
                  <a:extLst>
                    <a:ext uri="{FF2B5EF4-FFF2-40B4-BE49-F238E27FC236}">
                      <a16:creationId xmlns:a16="http://schemas.microsoft.com/office/drawing/2014/main" id="{59E43E47-9F7C-A29F-A366-CB83FEA624F8}"/>
                    </a:ext>
                  </a:extLst>
                </p:cNvPr>
                <p:cNvSpPr/>
                <p:nvPr/>
              </p:nvSpPr>
              <p:spPr>
                <a:xfrm>
                  <a:off x="10118011" y="4776249"/>
                  <a:ext cx="195223" cy="484909"/>
                </a:xfrm>
                <a:prstGeom prst="rect">
                  <a:avLst/>
                </a:prstGeom>
                <a:solidFill>
                  <a:srgbClr val="FFFF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3" name="Rectangle 1072">
                  <a:extLst>
                    <a:ext uri="{FF2B5EF4-FFF2-40B4-BE49-F238E27FC236}">
                      <a16:creationId xmlns:a16="http://schemas.microsoft.com/office/drawing/2014/main" id="{235BE448-644B-F61E-D7EF-4161926040C2}"/>
                    </a:ext>
                  </a:extLst>
                </p:cNvPr>
                <p:cNvSpPr/>
                <p:nvPr/>
              </p:nvSpPr>
              <p:spPr>
                <a:xfrm>
                  <a:off x="10118009" y="3809410"/>
                  <a:ext cx="195223" cy="484909"/>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4" name="Rectangle 1073">
                  <a:extLst>
                    <a:ext uri="{FF2B5EF4-FFF2-40B4-BE49-F238E27FC236}">
                      <a16:creationId xmlns:a16="http://schemas.microsoft.com/office/drawing/2014/main" id="{45D526E2-22BA-97AC-AAE5-15AAE6CAF41A}"/>
                    </a:ext>
                  </a:extLst>
                </p:cNvPr>
                <p:cNvSpPr/>
                <p:nvPr/>
              </p:nvSpPr>
              <p:spPr>
                <a:xfrm>
                  <a:off x="10118009" y="4292829"/>
                  <a:ext cx="195223" cy="484909"/>
                </a:xfrm>
                <a:prstGeom prst="rect">
                  <a:avLst/>
                </a:prstGeom>
                <a:solidFill>
                  <a:srgbClr val="FFA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5" name="Rectangle 1074">
                  <a:extLst>
                    <a:ext uri="{FF2B5EF4-FFF2-40B4-BE49-F238E27FC236}">
                      <a16:creationId xmlns:a16="http://schemas.microsoft.com/office/drawing/2014/main" id="{148659F2-63CF-12BA-3A75-90C2E7E26A19}"/>
                    </a:ext>
                  </a:extLst>
                </p:cNvPr>
                <p:cNvSpPr/>
                <p:nvPr/>
              </p:nvSpPr>
              <p:spPr>
                <a:xfrm>
                  <a:off x="10118008" y="5255572"/>
                  <a:ext cx="195223" cy="484909"/>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054" name="Straight Arrow Connector 1053">
                <a:extLst>
                  <a:ext uri="{FF2B5EF4-FFF2-40B4-BE49-F238E27FC236}">
                    <a16:creationId xmlns:a16="http://schemas.microsoft.com/office/drawing/2014/main" id="{E6ECD026-58E0-F455-8927-166F3B1CE142}"/>
                  </a:ext>
                </a:extLst>
              </p:cNvPr>
              <p:cNvCxnSpPr/>
              <p:nvPr/>
            </p:nvCxnSpPr>
            <p:spPr>
              <a:xfrm>
                <a:off x="5645961" y="2878742"/>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Arrow Connector 1054">
                <a:extLst>
                  <a:ext uri="{FF2B5EF4-FFF2-40B4-BE49-F238E27FC236}">
                    <a16:creationId xmlns:a16="http://schemas.microsoft.com/office/drawing/2014/main" id="{EDC05A6D-6BB5-B943-2D8C-D5A1A2463E35}"/>
                  </a:ext>
                </a:extLst>
              </p:cNvPr>
              <p:cNvCxnSpPr>
                <a:cxnSpLocks/>
              </p:cNvCxnSpPr>
              <p:nvPr/>
            </p:nvCxnSpPr>
            <p:spPr>
              <a:xfrm>
                <a:off x="5645960" y="2415496"/>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1D024FAE-2975-E899-72A1-D1CD87CD2016}"/>
                  </a:ext>
                </a:extLst>
              </p:cNvPr>
              <p:cNvCxnSpPr>
                <a:cxnSpLocks/>
              </p:cNvCxnSpPr>
              <p:nvPr/>
            </p:nvCxnSpPr>
            <p:spPr>
              <a:xfrm>
                <a:off x="5649556" y="3348847"/>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045E5C8A-38E5-E6EE-C274-A991F81297D4}"/>
                  </a:ext>
                </a:extLst>
              </p:cNvPr>
              <p:cNvCxnSpPr>
                <a:cxnSpLocks/>
              </p:cNvCxnSpPr>
              <p:nvPr/>
            </p:nvCxnSpPr>
            <p:spPr>
              <a:xfrm>
                <a:off x="5645960" y="5224009"/>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Arrow Connector 1057">
                <a:extLst>
                  <a:ext uri="{FF2B5EF4-FFF2-40B4-BE49-F238E27FC236}">
                    <a16:creationId xmlns:a16="http://schemas.microsoft.com/office/drawing/2014/main" id="{E30A51DD-9AC5-A5EE-16E8-871A144A25FF}"/>
                  </a:ext>
                </a:extLst>
              </p:cNvPr>
              <p:cNvCxnSpPr>
                <a:cxnSpLocks/>
              </p:cNvCxnSpPr>
              <p:nvPr/>
            </p:nvCxnSpPr>
            <p:spPr>
              <a:xfrm>
                <a:off x="5645891" y="1945389"/>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849D7E3C-6564-F999-5A98-DC4D5B1ED653}"/>
                  </a:ext>
                </a:extLst>
              </p:cNvPr>
              <p:cNvCxnSpPr>
                <a:cxnSpLocks/>
              </p:cNvCxnSpPr>
              <p:nvPr/>
            </p:nvCxnSpPr>
            <p:spPr>
              <a:xfrm>
                <a:off x="5649555" y="3823299"/>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5DA9D7B2-4531-A2DA-2EFC-94373D5B609F}"/>
                  </a:ext>
                </a:extLst>
              </p:cNvPr>
              <p:cNvCxnSpPr>
                <a:cxnSpLocks/>
              </p:cNvCxnSpPr>
              <p:nvPr/>
            </p:nvCxnSpPr>
            <p:spPr>
              <a:xfrm>
                <a:off x="5649555" y="4276186"/>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DC7C35A6-DE56-9B90-3B51-D792ECC73E3C}"/>
                  </a:ext>
                </a:extLst>
              </p:cNvPr>
              <p:cNvCxnSpPr>
                <a:cxnSpLocks/>
              </p:cNvCxnSpPr>
              <p:nvPr/>
            </p:nvCxnSpPr>
            <p:spPr>
              <a:xfrm>
                <a:off x="5645960" y="4743450"/>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4170DB9C-B295-5171-7467-9E539F8D9810}"/>
                  </a:ext>
                </a:extLst>
              </p:cNvPr>
              <p:cNvCxnSpPr>
                <a:cxnSpLocks/>
              </p:cNvCxnSpPr>
              <p:nvPr/>
            </p:nvCxnSpPr>
            <p:spPr>
              <a:xfrm>
                <a:off x="5645960" y="5691273"/>
                <a:ext cx="37151" cy="157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6B261E73-F7B1-22EC-7FA0-D2132E678C26}"/>
                  </a:ext>
                </a:extLst>
              </p:cNvPr>
              <p:cNvCxnSpPr>
                <a:cxnSpLocks/>
              </p:cNvCxnSpPr>
              <p:nvPr/>
            </p:nvCxnSpPr>
            <p:spPr>
              <a:xfrm flipV="1">
                <a:off x="5997861" y="5925624"/>
                <a:ext cx="1582" cy="45518"/>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CF463897-0FF9-F085-8662-35922B3D544D}"/>
                  </a:ext>
                </a:extLst>
              </p:cNvPr>
              <p:cNvCxnSpPr>
                <a:cxnSpLocks/>
              </p:cNvCxnSpPr>
              <p:nvPr/>
            </p:nvCxnSpPr>
            <p:spPr>
              <a:xfrm flipV="1">
                <a:off x="9284490" y="5929217"/>
                <a:ext cx="1582" cy="45518"/>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1183F24C-475A-FDD4-1B5D-1CB59A3364B1}"/>
                  </a:ext>
                </a:extLst>
              </p:cNvPr>
              <p:cNvCxnSpPr>
                <a:cxnSpLocks/>
              </p:cNvCxnSpPr>
              <p:nvPr/>
            </p:nvCxnSpPr>
            <p:spPr>
              <a:xfrm flipV="1">
                <a:off x="8467146" y="5925623"/>
                <a:ext cx="1582" cy="45518"/>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814ABF1B-CE52-06E5-064E-BC2CD290D6CE}"/>
                  </a:ext>
                </a:extLst>
              </p:cNvPr>
              <p:cNvCxnSpPr>
                <a:cxnSpLocks/>
              </p:cNvCxnSpPr>
              <p:nvPr/>
            </p:nvCxnSpPr>
            <p:spPr>
              <a:xfrm flipV="1">
                <a:off x="7635783" y="5929218"/>
                <a:ext cx="1582" cy="45518"/>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5924E830-243D-14E6-2245-AA24185D2EA0}"/>
                  </a:ext>
                </a:extLst>
              </p:cNvPr>
              <p:cNvCxnSpPr>
                <a:cxnSpLocks/>
              </p:cNvCxnSpPr>
              <p:nvPr/>
            </p:nvCxnSpPr>
            <p:spPr>
              <a:xfrm flipV="1">
                <a:off x="6825629" y="5925623"/>
                <a:ext cx="1582" cy="45518"/>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CC7776B2-499F-3F34-D278-401A7E561708}"/>
              </a:ext>
            </a:extLst>
          </p:cNvPr>
          <p:cNvGrpSpPr/>
          <p:nvPr/>
        </p:nvGrpSpPr>
        <p:grpSpPr>
          <a:xfrm>
            <a:off x="682583" y="23330357"/>
            <a:ext cx="6059037" cy="4790954"/>
            <a:chOff x="-17605231" y="16496379"/>
            <a:chExt cx="8790599" cy="6671271"/>
          </a:xfrm>
        </p:grpSpPr>
        <p:sp>
          <p:nvSpPr>
            <p:cNvPr id="1080" name="TextBox 6">
              <a:extLst>
                <a:ext uri="{FF2B5EF4-FFF2-40B4-BE49-F238E27FC236}">
                  <a16:creationId xmlns:a16="http://schemas.microsoft.com/office/drawing/2014/main" id="{95A53F8C-9207-5369-F5F8-B25E90A2E037}"/>
                </a:ext>
              </a:extLst>
            </p:cNvPr>
            <p:cNvSpPr txBox="1"/>
            <p:nvPr/>
          </p:nvSpPr>
          <p:spPr>
            <a:xfrm>
              <a:off x="-17448040" y="21171508"/>
              <a:ext cx="1045155"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kern="0">
                  <a:solidFill>
                    <a:srgbClr val="000000"/>
                  </a:solidFill>
                  <a:latin typeface="Century Gothic" panose="020F0302020204030204"/>
                </a:rPr>
                <a:t>2  </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81" name="TextBox 7">
              <a:extLst>
                <a:ext uri="{FF2B5EF4-FFF2-40B4-BE49-F238E27FC236}">
                  <a16:creationId xmlns:a16="http://schemas.microsoft.com/office/drawing/2014/main" id="{D234CDFB-4D36-CF1F-8C6D-EBF079B3C210}"/>
                </a:ext>
              </a:extLst>
            </p:cNvPr>
            <p:cNvSpPr txBox="1"/>
            <p:nvPr/>
          </p:nvSpPr>
          <p:spPr>
            <a:xfrm>
              <a:off x="-17557660" y="20256918"/>
              <a:ext cx="1045155"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kern="0">
                  <a:solidFill>
                    <a:srgbClr val="000000"/>
                  </a:solidFill>
                  <a:latin typeface="Century Gothic" panose="020F0302020204030204"/>
                </a:rPr>
                <a:t>4</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82" name="TextBox 8">
              <a:extLst>
                <a:ext uri="{FF2B5EF4-FFF2-40B4-BE49-F238E27FC236}">
                  <a16:creationId xmlns:a16="http://schemas.microsoft.com/office/drawing/2014/main" id="{011AFBEC-569B-8D75-D5D0-6EAB82B3961C}"/>
                </a:ext>
              </a:extLst>
            </p:cNvPr>
            <p:cNvSpPr txBox="1"/>
            <p:nvPr/>
          </p:nvSpPr>
          <p:spPr>
            <a:xfrm>
              <a:off x="-17465806" y="19383441"/>
              <a:ext cx="1045155"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kern="0">
                  <a:solidFill>
                    <a:srgbClr val="000000"/>
                  </a:solidFill>
                  <a:latin typeface="Century Gothic" panose="020F0302020204030204"/>
                </a:rPr>
                <a:t>6  </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83" name="TextBox 9">
              <a:extLst>
                <a:ext uri="{FF2B5EF4-FFF2-40B4-BE49-F238E27FC236}">
                  <a16:creationId xmlns:a16="http://schemas.microsoft.com/office/drawing/2014/main" id="{8F9D4AC2-6547-185C-883D-32F9F7F400D7}"/>
                </a:ext>
              </a:extLst>
            </p:cNvPr>
            <p:cNvSpPr txBox="1"/>
            <p:nvPr/>
          </p:nvSpPr>
          <p:spPr>
            <a:xfrm>
              <a:off x="-17455257" y="18482641"/>
              <a:ext cx="1045155"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algn="r">
                <a:defRPr/>
              </a:pPr>
              <a:r>
                <a:rPr lang="en-US" sz="1050" kern="0">
                  <a:solidFill>
                    <a:srgbClr val="000000"/>
                  </a:solidFill>
                  <a:latin typeface="Century Gothic" panose="020F0302020204030204"/>
                </a:rPr>
                <a:t>8  </a:t>
              </a:r>
              <a:endParaRPr lang="en-US" sz="1050" kern="0">
                <a:latin typeface="Century Gothic"/>
              </a:endParaRPr>
            </a:p>
          </p:txBody>
        </p:sp>
        <p:sp>
          <p:nvSpPr>
            <p:cNvPr id="1084" name="TextBox 10">
              <a:extLst>
                <a:ext uri="{FF2B5EF4-FFF2-40B4-BE49-F238E27FC236}">
                  <a16:creationId xmlns:a16="http://schemas.microsoft.com/office/drawing/2014/main" id="{154B6285-821A-3127-FCBF-D0D7C1DB9C45}"/>
                </a:ext>
              </a:extLst>
            </p:cNvPr>
            <p:cNvSpPr txBox="1"/>
            <p:nvPr/>
          </p:nvSpPr>
          <p:spPr>
            <a:xfrm>
              <a:off x="-17451634" y="17586007"/>
              <a:ext cx="1045155"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050" kern="0">
                  <a:solidFill>
                    <a:srgbClr val="000000"/>
                  </a:solidFill>
                  <a:latin typeface="Century Gothic" panose="020F0302020204030204"/>
                </a:rPr>
                <a:t>10  </a:t>
              </a:r>
              <a:endParaRPr lang="en-US" sz="1050" i="0" u="none" strike="noStrike" kern="0" cap="none" spc="0" normalizeH="0" baseline="0" noProof="0">
                <a:ln>
                  <a:noFill/>
                </a:ln>
                <a:solidFill>
                  <a:srgbClr val="000000"/>
                </a:solidFill>
                <a:effectLst/>
                <a:uLnTx/>
                <a:uFillTx/>
                <a:latin typeface="Century Gothic" panose="020F0302020204030204"/>
              </a:endParaRPr>
            </a:p>
          </p:txBody>
        </p:sp>
        <p:pic>
          <p:nvPicPr>
            <p:cNvPr id="1085" name="Picture 1084" descr="Chart, line chart&#10;&#10;Description automatically generated">
              <a:extLst>
                <a:ext uri="{FF2B5EF4-FFF2-40B4-BE49-F238E27FC236}">
                  <a16:creationId xmlns:a16="http://schemas.microsoft.com/office/drawing/2014/main" id="{2B322533-BF8C-5BFE-0251-8AF3D3BB3CB3}"/>
                </a:ext>
              </a:extLst>
            </p:cNvPr>
            <p:cNvPicPr>
              <a:picLocks noChangeAspect="1"/>
            </p:cNvPicPr>
            <p:nvPr/>
          </p:nvPicPr>
          <p:blipFill rotWithShape="1">
            <a:blip r:embed="rId21"/>
            <a:srcRect l="12616" t="11301" r="-484" b="10646"/>
            <a:stretch/>
          </p:blipFill>
          <p:spPr>
            <a:xfrm>
              <a:off x="-16470292" y="17374419"/>
              <a:ext cx="6972095" cy="4371690"/>
            </a:xfrm>
            <a:prstGeom prst="rect">
              <a:avLst/>
            </a:prstGeom>
          </p:spPr>
        </p:pic>
        <p:sp>
          <p:nvSpPr>
            <p:cNvPr id="1086" name="TextBox 12">
              <a:extLst>
                <a:ext uri="{FF2B5EF4-FFF2-40B4-BE49-F238E27FC236}">
                  <a16:creationId xmlns:a16="http://schemas.microsoft.com/office/drawing/2014/main" id="{DBAE9C84-ABFB-00FF-9D6F-9CA01289282A}"/>
                </a:ext>
              </a:extLst>
            </p:cNvPr>
            <p:cNvSpPr txBox="1"/>
            <p:nvPr/>
          </p:nvSpPr>
          <p:spPr>
            <a:xfrm>
              <a:off x="-16616393" y="21818473"/>
              <a:ext cx="739071" cy="399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a:lnSpc>
                  <a:spcPct val="100000"/>
                </a:lnSpc>
                <a:spcBef>
                  <a:spcPts val="0"/>
                </a:spcBef>
                <a:spcAft>
                  <a:spcPts val="0"/>
                </a:spcAft>
                <a:buNone/>
                <a:tabLst/>
                <a:defRPr/>
              </a:pPr>
              <a:r>
                <a:rPr lang="en-US" sz="1050" kern="0">
                  <a:solidFill>
                    <a:srgbClr val="000000"/>
                  </a:solidFill>
                  <a:latin typeface="Century Gothic" panose="020F0302020204030204"/>
                </a:rPr>
                <a:t>0</a:t>
              </a:r>
              <a:endParaRPr lang="en-US">
                <a:latin typeface="Century Gothic"/>
              </a:endParaRPr>
            </a:p>
          </p:txBody>
        </p:sp>
        <p:sp>
          <p:nvSpPr>
            <p:cNvPr id="1087" name="TextBox 13">
              <a:extLst>
                <a:ext uri="{FF2B5EF4-FFF2-40B4-BE49-F238E27FC236}">
                  <a16:creationId xmlns:a16="http://schemas.microsoft.com/office/drawing/2014/main" id="{35E6CF2B-CED2-83EE-6FB5-4C0D2B34E346}"/>
                </a:ext>
              </a:extLst>
            </p:cNvPr>
            <p:cNvSpPr txBox="1"/>
            <p:nvPr/>
          </p:nvSpPr>
          <p:spPr>
            <a:xfrm>
              <a:off x="-15421044" y="21842046"/>
              <a:ext cx="828247" cy="399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0.05</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88" name="TextBox 14">
              <a:extLst>
                <a:ext uri="{FF2B5EF4-FFF2-40B4-BE49-F238E27FC236}">
                  <a16:creationId xmlns:a16="http://schemas.microsoft.com/office/drawing/2014/main" id="{94768BFF-EF5C-3483-CADD-A37C43B0781D}"/>
                </a:ext>
              </a:extLst>
            </p:cNvPr>
            <p:cNvSpPr txBox="1"/>
            <p:nvPr/>
          </p:nvSpPr>
          <p:spPr>
            <a:xfrm>
              <a:off x="-14176418" y="21842581"/>
              <a:ext cx="771375" cy="40740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0.10</a:t>
              </a:r>
            </a:p>
          </p:txBody>
        </p:sp>
        <p:sp>
          <p:nvSpPr>
            <p:cNvPr id="1089" name="TextBox 15">
              <a:extLst>
                <a:ext uri="{FF2B5EF4-FFF2-40B4-BE49-F238E27FC236}">
                  <a16:creationId xmlns:a16="http://schemas.microsoft.com/office/drawing/2014/main" id="{4C327802-6619-91E6-BB33-04599CF1C26F}"/>
                </a:ext>
              </a:extLst>
            </p:cNvPr>
            <p:cNvSpPr txBox="1"/>
            <p:nvPr/>
          </p:nvSpPr>
          <p:spPr>
            <a:xfrm>
              <a:off x="-11813573" y="21849419"/>
              <a:ext cx="786160" cy="3169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0.20</a:t>
              </a:r>
              <a:endParaRPr lang="en-US" sz="1050" b="0" i="0" u="none" strike="noStrike" kern="0" cap="none" spc="0" normalizeH="0" baseline="0" noProof="0">
                <a:ln>
                  <a:noFill/>
                </a:ln>
                <a:solidFill>
                  <a:srgbClr val="000000"/>
                </a:solidFill>
                <a:effectLst/>
                <a:uLnTx/>
                <a:uFillTx/>
                <a:latin typeface="Century Gothic" panose="020F0302020204030204"/>
              </a:endParaRPr>
            </a:p>
          </p:txBody>
        </p:sp>
        <p:sp>
          <p:nvSpPr>
            <p:cNvPr id="1090" name="TextBox 16">
              <a:extLst>
                <a:ext uri="{FF2B5EF4-FFF2-40B4-BE49-F238E27FC236}">
                  <a16:creationId xmlns:a16="http://schemas.microsoft.com/office/drawing/2014/main" id="{617995C9-6C49-122A-EF4E-67242DB69F6D}"/>
                </a:ext>
              </a:extLst>
            </p:cNvPr>
            <p:cNvSpPr txBox="1"/>
            <p:nvPr/>
          </p:nvSpPr>
          <p:spPr>
            <a:xfrm>
              <a:off x="-12995846" y="21847466"/>
              <a:ext cx="803073" cy="40740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50" kern="0">
                  <a:solidFill>
                    <a:srgbClr val="000000"/>
                  </a:solidFill>
                  <a:latin typeface="Century Gothic" panose="020F0302020204030204"/>
                </a:rPr>
                <a:t>0.15</a:t>
              </a:r>
            </a:p>
          </p:txBody>
        </p:sp>
        <p:cxnSp>
          <p:nvCxnSpPr>
            <p:cNvPr id="1091" name="Straight Arrow Connector 1090">
              <a:extLst>
                <a:ext uri="{FF2B5EF4-FFF2-40B4-BE49-F238E27FC236}">
                  <a16:creationId xmlns:a16="http://schemas.microsoft.com/office/drawing/2014/main" id="{68A26E04-1579-4E86-7E72-9074FAB8EEE5}"/>
                </a:ext>
              </a:extLst>
            </p:cNvPr>
            <p:cNvCxnSpPr>
              <a:cxnSpLocks/>
            </p:cNvCxnSpPr>
            <p:nvPr/>
          </p:nvCxnSpPr>
          <p:spPr>
            <a:xfrm flipV="1">
              <a:off x="-16128293" y="21734099"/>
              <a:ext cx="2090" cy="5682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2" name="Straight Arrow Connector 1091">
              <a:extLst>
                <a:ext uri="{FF2B5EF4-FFF2-40B4-BE49-F238E27FC236}">
                  <a16:creationId xmlns:a16="http://schemas.microsoft.com/office/drawing/2014/main" id="{2EC4A5B9-9E30-0B70-4B23-232DCF0B675E}"/>
                </a:ext>
              </a:extLst>
            </p:cNvPr>
            <p:cNvCxnSpPr>
              <a:cxnSpLocks/>
            </p:cNvCxnSpPr>
            <p:nvPr/>
          </p:nvCxnSpPr>
          <p:spPr>
            <a:xfrm flipV="1">
              <a:off x="-11251205" y="21734094"/>
              <a:ext cx="2090" cy="5682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3" name="Straight Arrow Connector 1092">
              <a:extLst>
                <a:ext uri="{FF2B5EF4-FFF2-40B4-BE49-F238E27FC236}">
                  <a16:creationId xmlns:a16="http://schemas.microsoft.com/office/drawing/2014/main" id="{CEEBEAC4-AF61-05A8-464B-3C3200BB9E27}"/>
                </a:ext>
              </a:extLst>
            </p:cNvPr>
            <p:cNvCxnSpPr>
              <a:cxnSpLocks/>
            </p:cNvCxnSpPr>
            <p:nvPr/>
          </p:nvCxnSpPr>
          <p:spPr>
            <a:xfrm flipV="1">
              <a:off x="-12554559" y="21734096"/>
              <a:ext cx="2090" cy="5682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4" name="Straight Arrow Connector 1093">
              <a:extLst>
                <a:ext uri="{FF2B5EF4-FFF2-40B4-BE49-F238E27FC236}">
                  <a16:creationId xmlns:a16="http://schemas.microsoft.com/office/drawing/2014/main" id="{D35EA472-D688-3866-5521-BB4218643495}"/>
                </a:ext>
              </a:extLst>
            </p:cNvPr>
            <p:cNvCxnSpPr>
              <a:cxnSpLocks/>
            </p:cNvCxnSpPr>
            <p:nvPr/>
          </p:nvCxnSpPr>
          <p:spPr>
            <a:xfrm flipV="1">
              <a:off x="-13737674" y="21734099"/>
              <a:ext cx="2090" cy="5682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Arrow Connector 1094">
              <a:extLst>
                <a:ext uri="{FF2B5EF4-FFF2-40B4-BE49-F238E27FC236}">
                  <a16:creationId xmlns:a16="http://schemas.microsoft.com/office/drawing/2014/main" id="{B4B11A4E-E6C8-510C-108E-EC453225EEA1}"/>
                </a:ext>
              </a:extLst>
            </p:cNvPr>
            <p:cNvCxnSpPr>
              <a:cxnSpLocks/>
            </p:cNvCxnSpPr>
            <p:nvPr/>
          </p:nvCxnSpPr>
          <p:spPr>
            <a:xfrm flipV="1">
              <a:off x="-14945179" y="21734096"/>
              <a:ext cx="2090" cy="5682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Arrow Connector 1095">
              <a:extLst>
                <a:ext uri="{FF2B5EF4-FFF2-40B4-BE49-F238E27FC236}">
                  <a16:creationId xmlns:a16="http://schemas.microsoft.com/office/drawing/2014/main" id="{8D6E1CB3-16E0-2CDA-2975-FE609DFD7D08}"/>
                </a:ext>
              </a:extLst>
            </p:cNvPr>
            <p:cNvCxnSpPr/>
            <p:nvPr/>
          </p:nvCxnSpPr>
          <p:spPr>
            <a:xfrm>
              <a:off x="-16519964" y="19523777"/>
              <a:ext cx="49067" cy="196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Arrow Connector 1096">
              <a:extLst>
                <a:ext uri="{FF2B5EF4-FFF2-40B4-BE49-F238E27FC236}">
                  <a16:creationId xmlns:a16="http://schemas.microsoft.com/office/drawing/2014/main" id="{EC5A4D3E-0E22-BD26-603D-D628734E40D4}"/>
                </a:ext>
              </a:extLst>
            </p:cNvPr>
            <p:cNvCxnSpPr>
              <a:cxnSpLocks/>
            </p:cNvCxnSpPr>
            <p:nvPr/>
          </p:nvCxnSpPr>
          <p:spPr>
            <a:xfrm>
              <a:off x="-16519965" y="18603289"/>
              <a:ext cx="49067" cy="196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8" name="Straight Arrow Connector 1097">
              <a:extLst>
                <a:ext uri="{FF2B5EF4-FFF2-40B4-BE49-F238E27FC236}">
                  <a16:creationId xmlns:a16="http://schemas.microsoft.com/office/drawing/2014/main" id="{D7956D79-E57A-FFAD-31D0-34DFE9DE5936}"/>
                </a:ext>
              </a:extLst>
            </p:cNvPr>
            <p:cNvCxnSpPr>
              <a:cxnSpLocks/>
            </p:cNvCxnSpPr>
            <p:nvPr/>
          </p:nvCxnSpPr>
          <p:spPr>
            <a:xfrm>
              <a:off x="-16519964" y="20381859"/>
              <a:ext cx="49067" cy="196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9" name="Straight Arrow Connector 1098">
              <a:extLst>
                <a:ext uri="{FF2B5EF4-FFF2-40B4-BE49-F238E27FC236}">
                  <a16:creationId xmlns:a16="http://schemas.microsoft.com/office/drawing/2014/main" id="{3356BF29-14A3-8DDC-DB6D-7AD287D9F605}"/>
                </a:ext>
              </a:extLst>
            </p:cNvPr>
            <p:cNvCxnSpPr>
              <a:cxnSpLocks/>
            </p:cNvCxnSpPr>
            <p:nvPr/>
          </p:nvCxnSpPr>
          <p:spPr>
            <a:xfrm>
              <a:off x="-16519965" y="21292548"/>
              <a:ext cx="49067" cy="196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00" name="Straight Arrow Connector 1099">
              <a:extLst>
                <a:ext uri="{FF2B5EF4-FFF2-40B4-BE49-F238E27FC236}">
                  <a16:creationId xmlns:a16="http://schemas.microsoft.com/office/drawing/2014/main" id="{35607C82-FF35-0012-89F2-04898506E95D}"/>
                </a:ext>
              </a:extLst>
            </p:cNvPr>
            <p:cNvCxnSpPr>
              <a:cxnSpLocks/>
            </p:cNvCxnSpPr>
            <p:nvPr/>
          </p:nvCxnSpPr>
          <p:spPr>
            <a:xfrm>
              <a:off x="-16519966" y="17706867"/>
              <a:ext cx="49067" cy="1960"/>
            </a:xfrm>
            <a:prstGeom prst="straightConnector1">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77" name="TextBox 3">
              <a:extLst>
                <a:ext uri="{FF2B5EF4-FFF2-40B4-BE49-F238E27FC236}">
                  <a16:creationId xmlns:a16="http://schemas.microsoft.com/office/drawing/2014/main" id="{5F5C8936-F92D-3C27-1B2E-3EB07B6BA125}"/>
                </a:ext>
              </a:extLst>
            </p:cNvPr>
            <p:cNvSpPr txBox="1"/>
            <p:nvPr/>
          </p:nvSpPr>
          <p:spPr>
            <a:xfrm rot="16200000">
              <a:off x="-18895463" y="19259700"/>
              <a:ext cx="3638213" cy="4018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kern="0">
                  <a:solidFill>
                    <a:schemeClr val="tx1">
                      <a:lumMod val="75000"/>
                      <a:lumOff val="25000"/>
                    </a:schemeClr>
                  </a:solidFill>
                  <a:latin typeface="Century Gothic" panose="020F0302020204030204"/>
                </a:rPr>
                <a:t>Altitude (AMSL) (km)</a:t>
              </a:r>
              <a:endParaRPr lang="en-US" sz="1200" i="0" u="none" strike="noStrike" kern="0" cap="none" spc="0" normalizeH="0" baseline="0" noProof="0">
                <a:ln>
                  <a:noFill/>
                </a:ln>
                <a:solidFill>
                  <a:schemeClr val="tx1">
                    <a:lumMod val="75000"/>
                    <a:lumOff val="25000"/>
                  </a:schemeClr>
                </a:solidFill>
                <a:effectLst/>
                <a:uLnTx/>
                <a:uFillTx/>
                <a:latin typeface="Century Gothic" panose="020F0302020204030204"/>
              </a:endParaRPr>
            </a:p>
          </p:txBody>
        </p:sp>
        <p:sp>
          <p:nvSpPr>
            <p:cNvPr id="1078" name="TextBox 4">
              <a:extLst>
                <a:ext uri="{FF2B5EF4-FFF2-40B4-BE49-F238E27FC236}">
                  <a16:creationId xmlns:a16="http://schemas.microsoft.com/office/drawing/2014/main" id="{187DBD7E-66D8-DB4A-BDAA-C064FB9D007D}"/>
                </a:ext>
              </a:extLst>
            </p:cNvPr>
            <p:cNvSpPr txBox="1"/>
            <p:nvPr/>
          </p:nvSpPr>
          <p:spPr>
            <a:xfrm>
              <a:off x="-15941159" y="22441623"/>
              <a:ext cx="4829959" cy="72602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kern="0">
                  <a:solidFill>
                    <a:schemeClr val="tx1">
                      <a:lumMod val="75000"/>
                      <a:lumOff val="25000"/>
                    </a:schemeClr>
                  </a:solidFill>
                  <a:latin typeface="Century Gothic" panose="020F0302020204030204"/>
                </a:rPr>
                <a:t>Mean 532 nm Extinction Coefficient (km</a:t>
              </a:r>
              <a:r>
                <a:rPr lang="en-US" sz="1200" kern="0" baseline="30000">
                  <a:solidFill>
                    <a:schemeClr val="tx1">
                      <a:lumMod val="75000"/>
                      <a:lumOff val="25000"/>
                    </a:schemeClr>
                  </a:solidFill>
                  <a:latin typeface="Century Gothic" panose="020F0302020204030204"/>
                </a:rPr>
                <a:t>-1</a:t>
              </a:r>
              <a:r>
                <a:rPr lang="en-US" sz="1200" kern="0">
                  <a:solidFill>
                    <a:schemeClr val="tx1">
                      <a:lumMod val="75000"/>
                      <a:lumOff val="25000"/>
                    </a:schemeClr>
                  </a:solidFill>
                  <a:latin typeface="Century Gothic" panose="020F0302020204030204"/>
                </a:rPr>
                <a:t>)</a:t>
              </a:r>
              <a:endParaRPr lang="en-US">
                <a:solidFill>
                  <a:schemeClr val="tx1">
                    <a:lumMod val="75000"/>
                    <a:lumOff val="25000"/>
                  </a:schemeClr>
                </a:solidFill>
                <a:latin typeface="Century Gothic"/>
              </a:endParaRPr>
            </a:p>
          </p:txBody>
        </p:sp>
        <p:sp>
          <p:nvSpPr>
            <p:cNvPr id="1079" name="TextBox 5">
              <a:extLst>
                <a:ext uri="{FF2B5EF4-FFF2-40B4-BE49-F238E27FC236}">
                  <a16:creationId xmlns:a16="http://schemas.microsoft.com/office/drawing/2014/main" id="{17AD6313-1A17-EA6D-D8F2-87B7ADEF1C0E}"/>
                </a:ext>
              </a:extLst>
            </p:cNvPr>
            <p:cNvSpPr txBox="1"/>
            <p:nvPr/>
          </p:nvSpPr>
          <p:spPr>
            <a:xfrm>
              <a:off x="-17605231" y="16496379"/>
              <a:ext cx="8790599" cy="8712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a:solidFill>
                    <a:schemeClr val="tx1">
                      <a:lumMod val="75000"/>
                      <a:lumOff val="25000"/>
                    </a:schemeClr>
                  </a:solidFill>
                  <a:latin typeface="Century Gothic"/>
                  <a:cs typeface="Segoe UI"/>
                </a:rPr>
                <a:t>Mean 532 nm Extinction Coefficient by Altitude</a:t>
              </a:r>
            </a:p>
            <a:p>
              <a:pPr algn="ctr"/>
              <a:r>
                <a:rPr lang="en-US" sz="1500">
                  <a:solidFill>
                    <a:schemeClr val="tx1">
                      <a:lumMod val="75000"/>
                      <a:lumOff val="25000"/>
                    </a:schemeClr>
                  </a:solidFill>
                  <a:latin typeface="Century Gothic"/>
                  <a:cs typeface="Segoe UI"/>
                </a:rPr>
                <a:t>(Colorado Springs, July 7, 2012)</a:t>
              </a:r>
              <a:endParaRPr lang="en-US">
                <a:solidFill>
                  <a:schemeClr val="tx1">
                    <a:lumMod val="75000"/>
                    <a:lumOff val="25000"/>
                  </a:schemeClr>
                </a:solidFill>
                <a:latin typeface="Century Gothic"/>
                <a:cs typeface="Calibri"/>
              </a:endParaRPr>
            </a:p>
          </p:txBody>
        </p:sp>
      </p:grpSp>
      <p:sp>
        <p:nvSpPr>
          <p:cNvPr id="18" name="TextBox 17">
            <a:extLst>
              <a:ext uri="{FF2B5EF4-FFF2-40B4-BE49-F238E27FC236}">
                <a16:creationId xmlns:a16="http://schemas.microsoft.com/office/drawing/2014/main" id="{28308FE1-2DDF-BC9F-591A-E75C9548DB6A}"/>
              </a:ext>
            </a:extLst>
          </p:cNvPr>
          <p:cNvSpPr txBox="1"/>
          <p:nvPr/>
        </p:nvSpPr>
        <p:spPr>
          <a:xfrm flipH="1">
            <a:off x="1011416" y="28325907"/>
            <a:ext cx="6815311" cy="769441"/>
          </a:xfrm>
          <a:prstGeom prst="rect">
            <a:avLst/>
          </a:prstGeom>
          <a:noFill/>
        </p:spPr>
        <p:txBody>
          <a:bodyPr wrap="square" lIns="91440" tIns="45720" rIns="91440" bIns="45720" rtlCol="0" anchor="t">
            <a:spAutoFit/>
          </a:bodyPr>
          <a:lstStyle/>
          <a:p>
            <a:r>
              <a:rPr lang="en-US" sz="4400" b="1">
                <a:solidFill>
                  <a:srgbClr val="895999"/>
                </a:solidFill>
                <a:latin typeface="Century Gothic"/>
              </a:rPr>
              <a:t>Takeaways</a:t>
            </a:r>
            <a:endParaRPr lang="en-US"/>
          </a:p>
        </p:txBody>
      </p:sp>
      <p:sp>
        <p:nvSpPr>
          <p:cNvPr id="19" name="TextBox 18">
            <a:extLst>
              <a:ext uri="{FF2B5EF4-FFF2-40B4-BE49-F238E27FC236}">
                <a16:creationId xmlns:a16="http://schemas.microsoft.com/office/drawing/2014/main" id="{AEA4B769-C914-2DC5-A3DD-AFDA3449B84A}"/>
              </a:ext>
            </a:extLst>
          </p:cNvPr>
          <p:cNvSpPr txBox="1"/>
          <p:nvPr/>
        </p:nvSpPr>
        <p:spPr>
          <a:xfrm>
            <a:off x="944262" y="21307504"/>
            <a:ext cx="127653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CALIOP data can potentially validate </a:t>
            </a:r>
            <a:r>
              <a:rPr lang="en-US" sz="2400" i="1">
                <a:solidFill>
                  <a:schemeClr val="tx1">
                    <a:lumMod val="75000"/>
                    <a:lumOff val="25000"/>
                  </a:schemeClr>
                </a:solidFill>
              </a:rPr>
              <a:t>in situ </a:t>
            </a:r>
            <a:r>
              <a:rPr lang="en-US" sz="2400">
                <a:solidFill>
                  <a:schemeClr val="tx1">
                    <a:lumMod val="75000"/>
                    <a:lumOff val="25000"/>
                  </a:schemeClr>
                </a:solidFill>
              </a:rPr>
              <a:t>ground monitor data using the </a:t>
            </a:r>
            <a:r>
              <a:rPr lang="en-US" sz="2400" b="1">
                <a:solidFill>
                  <a:srgbClr val="8A5A9A"/>
                </a:solidFill>
              </a:rPr>
              <a:t>extinction coefficient</a:t>
            </a:r>
            <a:r>
              <a:rPr lang="en-US" sz="2400">
                <a:solidFill>
                  <a:schemeClr val="tx1">
                    <a:lumMod val="75000"/>
                    <a:lumOff val="25000"/>
                  </a:schemeClr>
                </a:solidFill>
              </a:rPr>
              <a:t>, or how much light is attenuated due to hitting aerosol particles, and by </a:t>
            </a:r>
            <a:r>
              <a:rPr lang="en-US" sz="2400" b="1">
                <a:solidFill>
                  <a:srgbClr val="8A5A9A"/>
                </a:solidFill>
              </a:rPr>
              <a:t>vertical profiles of aerosol subtypes</a:t>
            </a:r>
            <a:r>
              <a:rPr lang="en-US" sz="2400">
                <a:solidFill>
                  <a:schemeClr val="tx1">
                    <a:lumMod val="75000"/>
                    <a:lumOff val="25000"/>
                  </a:schemeClr>
                </a:solidFill>
              </a:rPr>
              <a:t>. Shown below: aerosol subtypes and presence following the Waldo Canyon Fire (2012).</a:t>
            </a:r>
          </a:p>
        </p:txBody>
      </p:sp>
      <p:sp>
        <p:nvSpPr>
          <p:cNvPr id="17" name="TextBox 16">
            <a:extLst>
              <a:ext uri="{FF2B5EF4-FFF2-40B4-BE49-F238E27FC236}">
                <a16:creationId xmlns:a16="http://schemas.microsoft.com/office/drawing/2014/main" id="{CAA17485-F54B-651F-D739-A14299B5B601}"/>
              </a:ext>
            </a:extLst>
          </p:cNvPr>
          <p:cNvSpPr txBox="1"/>
          <p:nvPr/>
        </p:nvSpPr>
        <p:spPr>
          <a:xfrm>
            <a:off x="961470" y="29194909"/>
            <a:ext cx="1235651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lr>
                <a:srgbClr val="895999"/>
              </a:buClr>
              <a:buFont typeface="Arial" panose="020B0604020202020204" pitchFamily="34" charset="0"/>
              <a:buChar char="•"/>
            </a:pPr>
            <a:r>
              <a:rPr lang="en-US" sz="2800">
                <a:solidFill>
                  <a:schemeClr val="tx1">
                    <a:lumMod val="75000"/>
                    <a:lumOff val="25000"/>
                  </a:schemeClr>
                </a:solidFill>
              </a:rPr>
              <a:t>Earth and atmospheric observations can elucidate </a:t>
            </a:r>
            <a:r>
              <a:rPr lang="en-US" sz="2800" b="1">
                <a:solidFill>
                  <a:srgbClr val="8A5A9A"/>
                </a:solidFill>
              </a:rPr>
              <a:t>spatiotemporal trends in air quality</a:t>
            </a:r>
            <a:r>
              <a:rPr lang="en-US" sz="2800">
                <a:solidFill>
                  <a:schemeClr val="tx1">
                    <a:lumMod val="75000"/>
                    <a:lumOff val="25000"/>
                  </a:schemeClr>
                </a:solidFill>
              </a:rPr>
              <a:t>, bolstering the City of Colorado’s capacity to mitigate air quality impacts on its citizens.</a:t>
            </a:r>
          </a:p>
          <a:p>
            <a:pPr marL="457200" indent="-457200">
              <a:buClr>
                <a:srgbClr val="895999"/>
              </a:buClr>
              <a:buFont typeface="Arial" panose="020B0604020202020204" pitchFamily="34" charset="0"/>
              <a:buChar char="•"/>
            </a:pPr>
            <a:endParaRPr lang="en-US" sz="2800">
              <a:solidFill>
                <a:schemeClr val="tx1">
                  <a:lumMod val="75000"/>
                  <a:lumOff val="25000"/>
                </a:schemeClr>
              </a:solidFill>
            </a:endParaRPr>
          </a:p>
          <a:p>
            <a:pPr marL="457200" indent="-457200">
              <a:buClr>
                <a:srgbClr val="895999"/>
              </a:buClr>
              <a:buFont typeface="Arial" panose="020B0604020202020204" pitchFamily="34" charset="0"/>
              <a:buChar char="•"/>
            </a:pPr>
            <a:r>
              <a:rPr lang="en-US" sz="2800" b="1">
                <a:solidFill>
                  <a:schemeClr val="tx1">
                    <a:lumMod val="75000"/>
                    <a:lumOff val="25000"/>
                  </a:schemeClr>
                </a:solidFill>
              </a:rPr>
              <a:t>MODIS</a:t>
            </a:r>
            <a:r>
              <a:rPr lang="en-US" sz="2800">
                <a:solidFill>
                  <a:schemeClr val="tx1">
                    <a:lumMod val="75000"/>
                    <a:lumOff val="25000"/>
                  </a:schemeClr>
                </a:solidFill>
              </a:rPr>
              <a:t>, </a:t>
            </a:r>
            <a:r>
              <a:rPr lang="en-US" sz="2800" b="1">
                <a:solidFill>
                  <a:schemeClr val="tx1">
                    <a:lumMod val="75000"/>
                    <a:lumOff val="25000"/>
                  </a:schemeClr>
                </a:solidFill>
              </a:rPr>
              <a:t>CALIOP</a:t>
            </a:r>
            <a:r>
              <a:rPr lang="en-US" sz="2800">
                <a:solidFill>
                  <a:schemeClr val="tx1">
                    <a:lumMod val="75000"/>
                    <a:lumOff val="25000"/>
                  </a:schemeClr>
                </a:solidFill>
              </a:rPr>
              <a:t>, and </a:t>
            </a:r>
            <a:r>
              <a:rPr lang="en-US" sz="2800" b="1">
                <a:solidFill>
                  <a:schemeClr val="tx1">
                    <a:lumMod val="75000"/>
                    <a:lumOff val="25000"/>
                  </a:schemeClr>
                </a:solidFill>
              </a:rPr>
              <a:t>TROPOMI</a:t>
            </a:r>
            <a:r>
              <a:rPr lang="en-US" sz="2800">
                <a:solidFill>
                  <a:schemeClr val="tx1">
                    <a:lumMod val="75000"/>
                    <a:lumOff val="25000"/>
                  </a:schemeClr>
                </a:solidFill>
              </a:rPr>
              <a:t> data show </a:t>
            </a:r>
            <a:r>
              <a:rPr lang="en-US" sz="2800" b="1">
                <a:solidFill>
                  <a:srgbClr val="8A5A9A"/>
                </a:solidFill>
              </a:rPr>
              <a:t>spikes</a:t>
            </a:r>
            <a:r>
              <a:rPr lang="en-US" sz="2800">
                <a:solidFill>
                  <a:schemeClr val="tx1">
                    <a:lumMod val="75000"/>
                    <a:lumOff val="25000"/>
                  </a:schemeClr>
                </a:solidFill>
              </a:rPr>
              <a:t> in indicators of poor air quality </a:t>
            </a:r>
            <a:r>
              <a:rPr lang="en-US" sz="2800" b="1">
                <a:solidFill>
                  <a:srgbClr val="8A5A9A"/>
                </a:solidFill>
              </a:rPr>
              <a:t>following fire events </a:t>
            </a:r>
            <a:r>
              <a:rPr lang="en-US" sz="2800">
                <a:solidFill>
                  <a:schemeClr val="tx1">
                    <a:lumMod val="75000"/>
                    <a:lumOff val="25000"/>
                  </a:schemeClr>
                </a:solidFill>
              </a:rPr>
              <a:t>(PM2.5, aerosols, NO</a:t>
            </a:r>
            <a:r>
              <a:rPr lang="en-US" sz="2800" baseline="-25000">
                <a:solidFill>
                  <a:schemeClr val="tx1">
                    <a:lumMod val="75000"/>
                    <a:lumOff val="25000"/>
                  </a:schemeClr>
                </a:solidFill>
              </a:rPr>
              <a:t>2</a:t>
            </a:r>
            <a:r>
              <a:rPr lang="en-US" sz="2800">
                <a:solidFill>
                  <a:schemeClr val="tx1">
                    <a:lumMod val="75000"/>
                    <a:lumOff val="25000"/>
                  </a:schemeClr>
                </a:solidFill>
              </a:rPr>
              <a:t>).</a:t>
            </a:r>
          </a:p>
        </p:txBody>
      </p:sp>
      <p:sp>
        <p:nvSpPr>
          <p:cNvPr id="32" name="TextBox 31">
            <a:extLst>
              <a:ext uri="{FF2B5EF4-FFF2-40B4-BE49-F238E27FC236}">
                <a16:creationId xmlns:a16="http://schemas.microsoft.com/office/drawing/2014/main" id="{3C29DBFC-C911-A62F-7716-0492CF0E1717}"/>
              </a:ext>
            </a:extLst>
          </p:cNvPr>
          <p:cNvSpPr txBox="1"/>
          <p:nvPr/>
        </p:nvSpPr>
        <p:spPr>
          <a:xfrm flipH="1">
            <a:off x="944262" y="20545632"/>
            <a:ext cx="6815311" cy="769441"/>
          </a:xfrm>
          <a:prstGeom prst="rect">
            <a:avLst/>
          </a:prstGeom>
          <a:noFill/>
        </p:spPr>
        <p:txBody>
          <a:bodyPr wrap="square" lIns="91440" tIns="45720" rIns="91440" bIns="45720" rtlCol="0" anchor="t">
            <a:spAutoFit/>
          </a:bodyPr>
          <a:lstStyle/>
          <a:p>
            <a:r>
              <a:rPr lang="en-US" sz="4400" b="1">
                <a:solidFill>
                  <a:srgbClr val="895999"/>
                </a:solidFill>
                <a:latin typeface="Century Gothic"/>
              </a:rPr>
              <a:t>CALIOP</a:t>
            </a:r>
            <a:endParaRPr lang="en-US"/>
          </a:p>
        </p:txBody>
      </p:sp>
      <p:sp>
        <p:nvSpPr>
          <p:cNvPr id="33" name="TextBox 32">
            <a:extLst>
              <a:ext uri="{FF2B5EF4-FFF2-40B4-BE49-F238E27FC236}">
                <a16:creationId xmlns:a16="http://schemas.microsoft.com/office/drawing/2014/main" id="{E9CFAE11-00B7-F3A6-25B8-0E8EF08FE1E9}"/>
              </a:ext>
            </a:extLst>
          </p:cNvPr>
          <p:cNvSpPr txBox="1"/>
          <p:nvPr/>
        </p:nvSpPr>
        <p:spPr>
          <a:xfrm flipH="1">
            <a:off x="944263" y="13397262"/>
            <a:ext cx="6815311" cy="769441"/>
          </a:xfrm>
          <a:prstGeom prst="rect">
            <a:avLst/>
          </a:prstGeom>
          <a:noFill/>
        </p:spPr>
        <p:txBody>
          <a:bodyPr wrap="square" lIns="91440" tIns="45720" rIns="91440" bIns="45720" rtlCol="0" anchor="t">
            <a:spAutoFit/>
          </a:bodyPr>
          <a:lstStyle/>
          <a:p>
            <a:r>
              <a:rPr lang="en-US" sz="4400" b="1">
                <a:solidFill>
                  <a:srgbClr val="895999"/>
                </a:solidFill>
              </a:rPr>
              <a:t>TROPOMI</a:t>
            </a:r>
          </a:p>
        </p:txBody>
      </p:sp>
      <p:sp>
        <p:nvSpPr>
          <p:cNvPr id="34" name="TextBox 33">
            <a:extLst>
              <a:ext uri="{FF2B5EF4-FFF2-40B4-BE49-F238E27FC236}">
                <a16:creationId xmlns:a16="http://schemas.microsoft.com/office/drawing/2014/main" id="{902C9E46-4FA8-4B74-E7D8-BC82A561B919}"/>
              </a:ext>
            </a:extLst>
          </p:cNvPr>
          <p:cNvSpPr txBox="1"/>
          <p:nvPr/>
        </p:nvSpPr>
        <p:spPr>
          <a:xfrm flipH="1">
            <a:off x="13967002" y="14873653"/>
            <a:ext cx="6815311" cy="769441"/>
          </a:xfrm>
          <a:prstGeom prst="rect">
            <a:avLst/>
          </a:prstGeom>
          <a:noFill/>
        </p:spPr>
        <p:txBody>
          <a:bodyPr wrap="square" lIns="91440" tIns="45720" rIns="91440" bIns="45720" rtlCol="0" anchor="t">
            <a:spAutoFit/>
          </a:bodyPr>
          <a:lstStyle/>
          <a:p>
            <a:r>
              <a:rPr lang="en-US" sz="4400" b="1">
                <a:solidFill>
                  <a:srgbClr val="895999"/>
                </a:solidFill>
                <a:latin typeface="Century Gothic"/>
              </a:rPr>
              <a:t>MODIS</a:t>
            </a:r>
            <a:endParaRPr lang="en-US"/>
          </a:p>
        </p:txBody>
      </p:sp>
      <p:sp>
        <p:nvSpPr>
          <p:cNvPr id="36" name="TextBox 35">
            <a:extLst>
              <a:ext uri="{FF2B5EF4-FFF2-40B4-BE49-F238E27FC236}">
                <a16:creationId xmlns:a16="http://schemas.microsoft.com/office/drawing/2014/main" id="{1A6EFF01-F420-42D7-A4EC-DB321A03641D}"/>
              </a:ext>
            </a:extLst>
          </p:cNvPr>
          <p:cNvSpPr txBox="1"/>
          <p:nvPr/>
        </p:nvSpPr>
        <p:spPr>
          <a:xfrm>
            <a:off x="11753599" y="23857161"/>
            <a:ext cx="997389" cy="307777"/>
          </a:xfrm>
          <a:prstGeom prst="rect">
            <a:avLst/>
          </a:prstGeom>
          <a:noFill/>
        </p:spPr>
        <p:txBody>
          <a:bodyPr wrap="none" rtlCol="0">
            <a:spAutoFit/>
          </a:bodyPr>
          <a:lstStyle/>
          <a:p>
            <a:r>
              <a:rPr lang="en-US" sz="1400">
                <a:solidFill>
                  <a:schemeClr val="tx1">
                    <a:lumMod val="75000"/>
                    <a:lumOff val="25000"/>
                  </a:schemeClr>
                </a:solidFill>
              </a:rPr>
              <a:t>No Signal</a:t>
            </a:r>
          </a:p>
        </p:txBody>
      </p:sp>
      <p:sp>
        <p:nvSpPr>
          <p:cNvPr id="175" name="TextBox 174">
            <a:extLst>
              <a:ext uri="{FF2B5EF4-FFF2-40B4-BE49-F238E27FC236}">
                <a16:creationId xmlns:a16="http://schemas.microsoft.com/office/drawing/2014/main" id="{0A86B00B-ACEA-44FD-87D6-5A546104F0E0}"/>
              </a:ext>
            </a:extLst>
          </p:cNvPr>
          <p:cNvSpPr txBox="1"/>
          <p:nvPr/>
        </p:nvSpPr>
        <p:spPr>
          <a:xfrm>
            <a:off x="11748783" y="24314709"/>
            <a:ext cx="755335" cy="307777"/>
          </a:xfrm>
          <a:prstGeom prst="rect">
            <a:avLst/>
          </a:prstGeom>
          <a:noFill/>
        </p:spPr>
        <p:txBody>
          <a:bodyPr wrap="none" rtlCol="0">
            <a:spAutoFit/>
          </a:bodyPr>
          <a:lstStyle/>
          <a:p>
            <a:r>
              <a:rPr lang="en-US" sz="1400">
                <a:solidFill>
                  <a:schemeClr val="tx1">
                    <a:lumMod val="75000"/>
                    <a:lumOff val="25000"/>
                  </a:schemeClr>
                </a:solidFill>
              </a:rPr>
              <a:t>Terrain</a:t>
            </a:r>
          </a:p>
        </p:txBody>
      </p:sp>
      <p:sp>
        <p:nvSpPr>
          <p:cNvPr id="176" name="TextBox 175">
            <a:extLst>
              <a:ext uri="{FF2B5EF4-FFF2-40B4-BE49-F238E27FC236}">
                <a16:creationId xmlns:a16="http://schemas.microsoft.com/office/drawing/2014/main" id="{297EF6EB-83FC-4FC4-8B63-533C4B2C3214}"/>
              </a:ext>
            </a:extLst>
          </p:cNvPr>
          <p:cNvSpPr txBox="1"/>
          <p:nvPr/>
        </p:nvSpPr>
        <p:spPr>
          <a:xfrm>
            <a:off x="11748784" y="26729845"/>
            <a:ext cx="556563" cy="307777"/>
          </a:xfrm>
          <a:prstGeom prst="rect">
            <a:avLst/>
          </a:prstGeom>
          <a:noFill/>
        </p:spPr>
        <p:txBody>
          <a:bodyPr wrap="none" rtlCol="0">
            <a:spAutoFit/>
          </a:bodyPr>
          <a:lstStyle/>
          <a:p>
            <a:r>
              <a:rPr lang="en-US" sz="1400">
                <a:solidFill>
                  <a:schemeClr val="tx1">
                    <a:lumMod val="75000"/>
                    <a:lumOff val="25000"/>
                  </a:schemeClr>
                </a:solidFill>
              </a:rPr>
              <a:t>Dust</a:t>
            </a:r>
          </a:p>
        </p:txBody>
      </p:sp>
      <p:sp>
        <p:nvSpPr>
          <p:cNvPr id="177" name="TextBox 176">
            <a:extLst>
              <a:ext uri="{FF2B5EF4-FFF2-40B4-BE49-F238E27FC236}">
                <a16:creationId xmlns:a16="http://schemas.microsoft.com/office/drawing/2014/main" id="{D9C39FA1-ECB8-4323-882E-1554A75694C9}"/>
              </a:ext>
            </a:extLst>
          </p:cNvPr>
          <p:cNvSpPr txBox="1"/>
          <p:nvPr/>
        </p:nvSpPr>
        <p:spPr>
          <a:xfrm>
            <a:off x="11748783" y="25266010"/>
            <a:ext cx="1309974" cy="307777"/>
          </a:xfrm>
          <a:prstGeom prst="rect">
            <a:avLst/>
          </a:prstGeom>
          <a:noFill/>
        </p:spPr>
        <p:txBody>
          <a:bodyPr wrap="none" rtlCol="0">
            <a:spAutoFit/>
          </a:bodyPr>
          <a:lstStyle/>
          <a:p>
            <a:r>
              <a:rPr lang="en-US" sz="1400">
                <a:solidFill>
                  <a:schemeClr val="tx1">
                    <a:lumMod val="75000"/>
                    <a:lumOff val="25000"/>
                  </a:schemeClr>
                </a:solidFill>
              </a:rPr>
              <a:t>Polluted Dust</a:t>
            </a:r>
          </a:p>
        </p:txBody>
      </p:sp>
      <p:sp>
        <p:nvSpPr>
          <p:cNvPr id="178" name="TextBox 177">
            <a:extLst>
              <a:ext uri="{FF2B5EF4-FFF2-40B4-BE49-F238E27FC236}">
                <a16:creationId xmlns:a16="http://schemas.microsoft.com/office/drawing/2014/main" id="{C5E337DF-C748-4DA7-8FE5-497A47B45DF2}"/>
              </a:ext>
            </a:extLst>
          </p:cNvPr>
          <p:cNvSpPr txBox="1"/>
          <p:nvPr/>
        </p:nvSpPr>
        <p:spPr>
          <a:xfrm>
            <a:off x="11729090" y="24811810"/>
            <a:ext cx="1588897" cy="307777"/>
          </a:xfrm>
          <a:prstGeom prst="rect">
            <a:avLst/>
          </a:prstGeom>
          <a:noFill/>
        </p:spPr>
        <p:txBody>
          <a:bodyPr wrap="none" rtlCol="0">
            <a:spAutoFit/>
          </a:bodyPr>
          <a:lstStyle/>
          <a:p>
            <a:r>
              <a:rPr lang="en-US" sz="1400">
                <a:solidFill>
                  <a:schemeClr val="tx1">
                    <a:lumMod val="75000"/>
                    <a:lumOff val="25000"/>
                  </a:schemeClr>
                </a:solidFill>
              </a:rPr>
              <a:t>Elevated Smoke</a:t>
            </a:r>
          </a:p>
        </p:txBody>
      </p:sp>
      <p:sp>
        <p:nvSpPr>
          <p:cNvPr id="179" name="TextBox 178">
            <a:extLst>
              <a:ext uri="{FF2B5EF4-FFF2-40B4-BE49-F238E27FC236}">
                <a16:creationId xmlns:a16="http://schemas.microsoft.com/office/drawing/2014/main" id="{F8350CCB-451D-4717-ACCF-B6985B4108BC}"/>
              </a:ext>
            </a:extLst>
          </p:cNvPr>
          <p:cNvSpPr txBox="1"/>
          <p:nvPr/>
        </p:nvSpPr>
        <p:spPr>
          <a:xfrm>
            <a:off x="11737256" y="25746513"/>
            <a:ext cx="1787669" cy="307777"/>
          </a:xfrm>
          <a:prstGeom prst="rect">
            <a:avLst/>
          </a:prstGeom>
          <a:noFill/>
        </p:spPr>
        <p:txBody>
          <a:bodyPr wrap="none" rtlCol="0">
            <a:spAutoFit/>
          </a:bodyPr>
          <a:lstStyle/>
          <a:p>
            <a:r>
              <a:rPr lang="en-US" sz="1400">
                <a:solidFill>
                  <a:schemeClr val="tx1">
                    <a:lumMod val="75000"/>
                    <a:lumOff val="25000"/>
                  </a:schemeClr>
                </a:solidFill>
              </a:rPr>
              <a:t>Clean Continental</a:t>
            </a:r>
          </a:p>
        </p:txBody>
      </p:sp>
      <p:sp>
        <p:nvSpPr>
          <p:cNvPr id="180" name="TextBox 179">
            <a:extLst>
              <a:ext uri="{FF2B5EF4-FFF2-40B4-BE49-F238E27FC236}">
                <a16:creationId xmlns:a16="http://schemas.microsoft.com/office/drawing/2014/main" id="{19DD3BEA-03B9-407A-A1E9-5618837E54B3}"/>
              </a:ext>
            </a:extLst>
          </p:cNvPr>
          <p:cNvSpPr txBox="1"/>
          <p:nvPr/>
        </p:nvSpPr>
        <p:spPr>
          <a:xfrm>
            <a:off x="11748783" y="26156426"/>
            <a:ext cx="1980812" cy="461665"/>
          </a:xfrm>
          <a:prstGeom prst="rect">
            <a:avLst/>
          </a:prstGeom>
          <a:noFill/>
        </p:spPr>
        <p:txBody>
          <a:bodyPr wrap="square" lIns="91440" tIns="45720" rIns="91440" bIns="45720" rtlCol="0" anchor="t">
            <a:spAutoFit/>
          </a:bodyPr>
          <a:lstStyle/>
          <a:p>
            <a:r>
              <a:rPr lang="en-US" sz="1200">
                <a:solidFill>
                  <a:schemeClr val="tx1">
                    <a:lumMod val="75000"/>
                    <a:lumOff val="25000"/>
                  </a:schemeClr>
                </a:solidFill>
              </a:rPr>
              <a:t>Polluted Continental/</a:t>
            </a:r>
            <a:endParaRPr lang="en-US">
              <a:solidFill>
                <a:schemeClr val="tx1">
                  <a:lumMod val="75000"/>
                  <a:lumOff val="25000"/>
                </a:schemeClr>
              </a:solidFill>
            </a:endParaRPr>
          </a:p>
          <a:p>
            <a:r>
              <a:rPr lang="en-US" sz="1200">
                <a:solidFill>
                  <a:schemeClr val="tx1">
                    <a:lumMod val="75000"/>
                    <a:lumOff val="25000"/>
                  </a:schemeClr>
                </a:solidFill>
              </a:rPr>
              <a:t>Smoke</a:t>
            </a:r>
            <a:endParaRPr lang="en-US">
              <a:solidFill>
                <a:schemeClr val="tx1">
                  <a:lumMod val="75000"/>
                  <a:lumOff val="25000"/>
                </a:schemeClr>
              </a:solidFill>
            </a:endParaRPr>
          </a:p>
        </p:txBody>
      </p:sp>
      <p:sp>
        <p:nvSpPr>
          <p:cNvPr id="181" name="TextBox 180">
            <a:extLst>
              <a:ext uri="{FF2B5EF4-FFF2-40B4-BE49-F238E27FC236}">
                <a16:creationId xmlns:a16="http://schemas.microsoft.com/office/drawing/2014/main" id="{28CB1E75-3E08-4947-8287-B43F86E78535}"/>
              </a:ext>
            </a:extLst>
          </p:cNvPr>
          <p:cNvSpPr txBox="1"/>
          <p:nvPr/>
        </p:nvSpPr>
        <p:spPr>
          <a:xfrm>
            <a:off x="11748783" y="27172346"/>
            <a:ext cx="1188146" cy="307777"/>
          </a:xfrm>
          <a:prstGeom prst="rect">
            <a:avLst/>
          </a:prstGeom>
          <a:noFill/>
        </p:spPr>
        <p:txBody>
          <a:bodyPr wrap="none" rtlCol="0">
            <a:spAutoFit/>
          </a:bodyPr>
          <a:lstStyle/>
          <a:p>
            <a:r>
              <a:rPr lang="en-US" sz="1400">
                <a:solidFill>
                  <a:schemeClr val="tx1">
                    <a:lumMod val="75000"/>
                    <a:lumOff val="25000"/>
                  </a:schemeClr>
                </a:solidFill>
              </a:rPr>
              <a:t>Not Aerosol</a:t>
            </a:r>
          </a:p>
        </p:txBody>
      </p:sp>
      <p:sp>
        <p:nvSpPr>
          <p:cNvPr id="29" name="TextBox 28">
            <a:extLst>
              <a:ext uri="{FF2B5EF4-FFF2-40B4-BE49-F238E27FC236}">
                <a16:creationId xmlns:a16="http://schemas.microsoft.com/office/drawing/2014/main" id="{30A6178D-6D99-43A9-AE70-C0E86DCAAD9E}"/>
              </a:ext>
            </a:extLst>
          </p:cNvPr>
          <p:cNvSpPr txBox="1"/>
          <p:nvPr/>
        </p:nvSpPr>
        <p:spPr>
          <a:xfrm>
            <a:off x="961470" y="14164728"/>
            <a:ext cx="12563455" cy="1200329"/>
          </a:xfrm>
          <a:prstGeom prst="rect">
            <a:avLst/>
          </a:prstGeom>
          <a:noFill/>
        </p:spPr>
        <p:txBody>
          <a:bodyPr wrap="square" rtlCol="0">
            <a:spAutoFit/>
          </a:bodyPr>
          <a:lstStyle/>
          <a:p>
            <a:r>
              <a:rPr lang="en-US" sz="2400">
                <a:solidFill>
                  <a:schemeClr val="tx1">
                    <a:lumMod val="75000"/>
                    <a:lumOff val="25000"/>
                  </a:schemeClr>
                </a:solidFill>
              </a:rPr>
              <a:t>TROPOMI can assess </a:t>
            </a:r>
            <a:r>
              <a:rPr lang="en-US" sz="2400" b="1">
                <a:solidFill>
                  <a:srgbClr val="895999"/>
                </a:solidFill>
              </a:rPr>
              <a:t>long-term trends in nitrogen dioxide </a:t>
            </a:r>
            <a:r>
              <a:rPr lang="en-US" sz="2400">
                <a:solidFill>
                  <a:schemeClr val="tx1">
                    <a:lumMod val="75000"/>
                    <a:lumOff val="25000"/>
                  </a:schemeClr>
                </a:solidFill>
              </a:rPr>
              <a:t>(NO</a:t>
            </a:r>
            <a:r>
              <a:rPr lang="en-US" sz="2400" baseline="-25000">
                <a:solidFill>
                  <a:schemeClr val="tx1">
                    <a:lumMod val="75000"/>
                    <a:lumOff val="25000"/>
                  </a:schemeClr>
                </a:solidFill>
              </a:rPr>
              <a:t>2</a:t>
            </a:r>
            <a:r>
              <a:rPr lang="en-US" sz="2400">
                <a:solidFill>
                  <a:schemeClr val="tx1">
                    <a:lumMod val="75000"/>
                    <a:lumOff val="25000"/>
                  </a:schemeClr>
                </a:solidFill>
              </a:rPr>
              <a:t> ), a precursor for ground-level ozone. Spikes in NO</a:t>
            </a:r>
            <a:r>
              <a:rPr lang="en-US" sz="2400" baseline="-25000">
                <a:solidFill>
                  <a:schemeClr val="tx1">
                    <a:lumMod val="75000"/>
                    <a:lumOff val="25000"/>
                  </a:schemeClr>
                </a:solidFill>
              </a:rPr>
              <a:t>2</a:t>
            </a:r>
            <a:r>
              <a:rPr lang="en-US" sz="2400">
                <a:solidFill>
                  <a:schemeClr val="tx1">
                    <a:lumMod val="75000"/>
                    <a:lumOff val="25000"/>
                  </a:schemeClr>
                </a:solidFill>
              </a:rPr>
              <a:t> concentration are seen during the summer and after wildfire events, such as the peak in October following the Sweetwater Fire.</a:t>
            </a:r>
          </a:p>
        </p:txBody>
      </p:sp>
      <p:grpSp>
        <p:nvGrpSpPr>
          <p:cNvPr id="30" name="Group 29">
            <a:extLst>
              <a:ext uri="{FF2B5EF4-FFF2-40B4-BE49-F238E27FC236}">
                <a16:creationId xmlns:a16="http://schemas.microsoft.com/office/drawing/2014/main" id="{EBB966D3-86C4-4021-BDB2-C4A84436EF57}"/>
              </a:ext>
            </a:extLst>
          </p:cNvPr>
          <p:cNvGrpSpPr/>
          <p:nvPr/>
        </p:nvGrpSpPr>
        <p:grpSpPr>
          <a:xfrm>
            <a:off x="2156206" y="15698760"/>
            <a:ext cx="9982762" cy="5314163"/>
            <a:chOff x="1223068" y="15061455"/>
            <a:chExt cx="9982762" cy="5314163"/>
          </a:xfrm>
        </p:grpSpPr>
        <p:grpSp>
          <p:nvGrpSpPr>
            <p:cNvPr id="130" name="Group 129">
              <a:extLst>
                <a:ext uri="{FF2B5EF4-FFF2-40B4-BE49-F238E27FC236}">
                  <a16:creationId xmlns:a16="http://schemas.microsoft.com/office/drawing/2014/main" id="{07BE303B-7FB7-4630-B3CE-4B88941303FB}"/>
                </a:ext>
              </a:extLst>
            </p:cNvPr>
            <p:cNvGrpSpPr/>
            <p:nvPr/>
          </p:nvGrpSpPr>
          <p:grpSpPr>
            <a:xfrm>
              <a:off x="1223068" y="15061455"/>
              <a:ext cx="9982762" cy="5314163"/>
              <a:chOff x="536573" y="1595417"/>
              <a:chExt cx="9704096" cy="5031243"/>
            </a:xfrm>
          </p:grpSpPr>
          <p:pic>
            <p:nvPicPr>
              <p:cNvPr id="131" name="Picture 4" descr="Chart, line chart&#10;&#10;Description automatically generated">
                <a:extLst>
                  <a:ext uri="{FF2B5EF4-FFF2-40B4-BE49-F238E27FC236}">
                    <a16:creationId xmlns:a16="http://schemas.microsoft.com/office/drawing/2014/main" id="{18FAFCCF-4EFA-49AA-A178-0A25102E3740}"/>
                  </a:ext>
                </a:extLst>
              </p:cNvPr>
              <p:cNvPicPr>
                <a:picLocks noChangeAspect="1"/>
              </p:cNvPicPr>
              <p:nvPr/>
            </p:nvPicPr>
            <p:blipFill rotWithShape="1">
              <a:blip r:embed="rId22"/>
              <a:srcRect l="15270" t="16667" r="14525" b="17901"/>
              <a:stretch/>
            </p:blipFill>
            <p:spPr>
              <a:xfrm>
                <a:off x="1562238" y="2031535"/>
                <a:ext cx="8515357" cy="3590364"/>
              </a:xfrm>
              <a:prstGeom prst="rect">
                <a:avLst/>
              </a:prstGeom>
            </p:spPr>
          </p:pic>
          <p:sp>
            <p:nvSpPr>
              <p:cNvPr id="132" name="TextBox 131">
                <a:extLst>
                  <a:ext uri="{FF2B5EF4-FFF2-40B4-BE49-F238E27FC236}">
                    <a16:creationId xmlns:a16="http://schemas.microsoft.com/office/drawing/2014/main" id="{FA73C092-281F-47AC-B11B-8897244455E1}"/>
                  </a:ext>
                </a:extLst>
              </p:cNvPr>
              <p:cNvSpPr txBox="1"/>
              <p:nvPr/>
            </p:nvSpPr>
            <p:spPr>
              <a:xfrm>
                <a:off x="3801322" y="1595417"/>
                <a:ext cx="3858702" cy="349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entury Gothic"/>
                    <a:cs typeface="Calibri"/>
                  </a:rPr>
                  <a:t>2022 Yearly </a:t>
                </a:r>
                <a:r>
                  <a:rPr lang="en-US"/>
                  <a:t>NO</a:t>
                </a:r>
                <a:r>
                  <a:rPr lang="en-US" baseline="-25000"/>
                  <a:t>2</a:t>
                </a:r>
                <a:r>
                  <a:rPr lang="en-US">
                    <a:latin typeface="Century Gothic"/>
                    <a:cs typeface="Calibri"/>
                  </a:rPr>
                  <a:t> Concentration</a:t>
                </a:r>
                <a:endParaRPr lang="en-US">
                  <a:latin typeface="Century Gothic"/>
                </a:endParaRPr>
              </a:p>
            </p:txBody>
          </p:sp>
          <p:sp>
            <p:nvSpPr>
              <p:cNvPr id="133" name="TextBox 132">
                <a:extLst>
                  <a:ext uri="{FF2B5EF4-FFF2-40B4-BE49-F238E27FC236}">
                    <a16:creationId xmlns:a16="http://schemas.microsoft.com/office/drawing/2014/main" id="{CB2A11A6-58C1-47E5-BF38-2CE3458678A9}"/>
                  </a:ext>
                </a:extLst>
              </p:cNvPr>
              <p:cNvSpPr txBox="1"/>
              <p:nvPr/>
            </p:nvSpPr>
            <p:spPr>
              <a:xfrm rot="16200000">
                <a:off x="-30678" y="3621431"/>
                <a:ext cx="1643116" cy="50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Gothic"/>
                    <a:cs typeface="Calibri"/>
                  </a:rPr>
                  <a:t>Concentration</a:t>
                </a:r>
              </a:p>
              <a:p>
                <a:pPr algn="ctr"/>
                <a:r>
                  <a:rPr lang="en-US" sz="1100">
                    <a:latin typeface="Century Gothic"/>
                    <a:cs typeface="Calibri"/>
                  </a:rPr>
                  <a:t>(mol/m</a:t>
                </a:r>
                <a:r>
                  <a:rPr lang="en-US" sz="1100" baseline="30000">
                    <a:latin typeface="Century Gothic"/>
                    <a:cs typeface="Calibri"/>
                  </a:rPr>
                  <a:t>2</a:t>
                </a:r>
                <a:r>
                  <a:rPr lang="en-US" sz="1100">
                    <a:latin typeface="Century Gothic"/>
                    <a:cs typeface="Calibri"/>
                  </a:rPr>
                  <a:t>)</a:t>
                </a:r>
                <a:endParaRPr lang="en-US" sz="1100">
                  <a:latin typeface="Century Gothic"/>
                </a:endParaRPr>
              </a:p>
            </p:txBody>
          </p:sp>
          <p:sp>
            <p:nvSpPr>
              <p:cNvPr id="134" name="TextBox 133">
                <a:extLst>
                  <a:ext uri="{FF2B5EF4-FFF2-40B4-BE49-F238E27FC236}">
                    <a16:creationId xmlns:a16="http://schemas.microsoft.com/office/drawing/2014/main" id="{18DF5C00-F783-431B-A142-45074285CD66}"/>
                  </a:ext>
                </a:extLst>
              </p:cNvPr>
              <p:cNvSpPr txBox="1"/>
              <p:nvPr/>
            </p:nvSpPr>
            <p:spPr>
              <a:xfrm>
                <a:off x="5355628" y="6041885"/>
                <a:ext cx="9172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Century Gothic"/>
                    <a:cs typeface="Calibri"/>
                  </a:rPr>
                  <a:t>Month</a:t>
                </a:r>
                <a:endParaRPr lang="en-US"/>
              </a:p>
              <a:p>
                <a:endParaRPr lang="en-US" sz="1600">
                  <a:latin typeface="Century Gothic"/>
                  <a:cs typeface="Calibri"/>
                </a:endParaRPr>
              </a:p>
            </p:txBody>
          </p:sp>
          <p:sp>
            <p:nvSpPr>
              <p:cNvPr id="135" name="TextBox 134">
                <a:extLst>
                  <a:ext uri="{FF2B5EF4-FFF2-40B4-BE49-F238E27FC236}">
                    <a16:creationId xmlns:a16="http://schemas.microsoft.com/office/drawing/2014/main" id="{CDC18BA5-25CE-45F0-B68E-D527052ABFF0}"/>
                  </a:ext>
                </a:extLst>
              </p:cNvPr>
              <p:cNvSpPr txBox="1"/>
              <p:nvPr/>
            </p:nvSpPr>
            <p:spPr>
              <a:xfrm>
                <a:off x="1519766" y="5651451"/>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1</a:t>
                </a:r>
              </a:p>
            </p:txBody>
          </p:sp>
          <p:sp>
            <p:nvSpPr>
              <p:cNvPr id="136" name="TextBox 135">
                <a:extLst>
                  <a:ext uri="{FF2B5EF4-FFF2-40B4-BE49-F238E27FC236}">
                    <a16:creationId xmlns:a16="http://schemas.microsoft.com/office/drawing/2014/main" id="{FDFDD5F5-2602-492C-90BF-F8FC9CA42733}"/>
                  </a:ext>
                </a:extLst>
              </p:cNvPr>
              <p:cNvSpPr txBox="1"/>
              <p:nvPr/>
            </p:nvSpPr>
            <p:spPr>
              <a:xfrm>
                <a:off x="3768046" y="5660975"/>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4</a:t>
                </a:r>
              </a:p>
            </p:txBody>
          </p:sp>
          <p:sp>
            <p:nvSpPr>
              <p:cNvPr id="137" name="TextBox 136">
                <a:extLst>
                  <a:ext uri="{FF2B5EF4-FFF2-40B4-BE49-F238E27FC236}">
                    <a16:creationId xmlns:a16="http://schemas.microsoft.com/office/drawing/2014/main" id="{EA98C733-701A-40DC-B2B7-A43C04E14B96}"/>
                  </a:ext>
                </a:extLst>
              </p:cNvPr>
              <p:cNvSpPr txBox="1"/>
              <p:nvPr/>
            </p:nvSpPr>
            <p:spPr>
              <a:xfrm>
                <a:off x="6034179" y="5650383"/>
                <a:ext cx="29133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7</a:t>
                </a:r>
              </a:p>
            </p:txBody>
          </p:sp>
          <p:sp>
            <p:nvSpPr>
              <p:cNvPr id="138" name="TextBox 137">
                <a:extLst>
                  <a:ext uri="{FF2B5EF4-FFF2-40B4-BE49-F238E27FC236}">
                    <a16:creationId xmlns:a16="http://schemas.microsoft.com/office/drawing/2014/main" id="{31E96C03-6821-4480-BD3E-07D575DA6682}"/>
                  </a:ext>
                </a:extLst>
              </p:cNvPr>
              <p:cNvSpPr txBox="1"/>
              <p:nvPr/>
            </p:nvSpPr>
            <p:spPr>
              <a:xfrm>
                <a:off x="8272935" y="5641926"/>
                <a:ext cx="44373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10</a:t>
                </a:r>
              </a:p>
            </p:txBody>
          </p:sp>
          <p:sp>
            <p:nvSpPr>
              <p:cNvPr id="139" name="TextBox 138">
                <a:extLst>
                  <a:ext uri="{FF2B5EF4-FFF2-40B4-BE49-F238E27FC236}">
                    <a16:creationId xmlns:a16="http://schemas.microsoft.com/office/drawing/2014/main" id="{7AEBE50A-4FE5-439F-AF98-124E57F735F1}"/>
                  </a:ext>
                </a:extLst>
              </p:cNvPr>
              <p:cNvSpPr txBox="1"/>
              <p:nvPr/>
            </p:nvSpPr>
            <p:spPr>
              <a:xfrm>
                <a:off x="3005666" y="5651450"/>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3</a:t>
                </a:r>
                <a:endParaRPr lang="en-US" sz="1000">
                  <a:latin typeface="Century Gothic"/>
                </a:endParaRPr>
              </a:p>
            </p:txBody>
          </p:sp>
          <p:sp>
            <p:nvSpPr>
              <p:cNvPr id="140" name="TextBox 139">
                <a:extLst>
                  <a:ext uri="{FF2B5EF4-FFF2-40B4-BE49-F238E27FC236}">
                    <a16:creationId xmlns:a16="http://schemas.microsoft.com/office/drawing/2014/main" id="{1B8D7BA4-DBB4-4152-B0E6-581C1ED0C8BD}"/>
                  </a:ext>
                </a:extLst>
              </p:cNvPr>
              <p:cNvSpPr txBox="1"/>
              <p:nvPr/>
            </p:nvSpPr>
            <p:spPr>
              <a:xfrm>
                <a:off x="5272995" y="5651450"/>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6</a:t>
                </a:r>
              </a:p>
            </p:txBody>
          </p:sp>
          <p:sp>
            <p:nvSpPr>
              <p:cNvPr id="141" name="TextBox 140">
                <a:extLst>
                  <a:ext uri="{FF2B5EF4-FFF2-40B4-BE49-F238E27FC236}">
                    <a16:creationId xmlns:a16="http://schemas.microsoft.com/office/drawing/2014/main" id="{9F396763-6BB3-4F52-B1C5-D0763925B2FD}"/>
                  </a:ext>
                </a:extLst>
              </p:cNvPr>
              <p:cNvSpPr txBox="1"/>
              <p:nvPr/>
            </p:nvSpPr>
            <p:spPr>
              <a:xfrm>
                <a:off x="7510554" y="5640858"/>
                <a:ext cx="29133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9</a:t>
                </a:r>
              </a:p>
            </p:txBody>
          </p:sp>
          <p:sp>
            <p:nvSpPr>
              <p:cNvPr id="142" name="TextBox 141">
                <a:extLst>
                  <a:ext uri="{FF2B5EF4-FFF2-40B4-BE49-F238E27FC236}">
                    <a16:creationId xmlns:a16="http://schemas.microsoft.com/office/drawing/2014/main" id="{AC301376-B4A3-4B34-B4DB-C3397B107301}"/>
                  </a:ext>
                </a:extLst>
              </p:cNvPr>
              <p:cNvSpPr txBox="1"/>
              <p:nvPr/>
            </p:nvSpPr>
            <p:spPr>
              <a:xfrm>
                <a:off x="9730260" y="5641925"/>
                <a:ext cx="5104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12</a:t>
                </a:r>
              </a:p>
            </p:txBody>
          </p:sp>
          <p:sp>
            <p:nvSpPr>
              <p:cNvPr id="143" name="TextBox 142">
                <a:extLst>
                  <a:ext uri="{FF2B5EF4-FFF2-40B4-BE49-F238E27FC236}">
                    <a16:creationId xmlns:a16="http://schemas.microsoft.com/office/drawing/2014/main" id="{4C935AFC-00A4-4E6F-B5C1-245FEE214EAD}"/>
                  </a:ext>
                </a:extLst>
              </p:cNvPr>
              <p:cNvSpPr txBox="1"/>
              <p:nvPr/>
            </p:nvSpPr>
            <p:spPr>
              <a:xfrm>
                <a:off x="2262716" y="5651450"/>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2</a:t>
                </a:r>
                <a:endParaRPr lang="en-US"/>
              </a:p>
            </p:txBody>
          </p:sp>
          <p:sp>
            <p:nvSpPr>
              <p:cNvPr id="144" name="TextBox 143">
                <a:extLst>
                  <a:ext uri="{FF2B5EF4-FFF2-40B4-BE49-F238E27FC236}">
                    <a16:creationId xmlns:a16="http://schemas.microsoft.com/office/drawing/2014/main" id="{8B424E92-25D7-4261-A6D5-C243F35B707B}"/>
                  </a:ext>
                </a:extLst>
              </p:cNvPr>
              <p:cNvSpPr txBox="1"/>
              <p:nvPr/>
            </p:nvSpPr>
            <p:spPr>
              <a:xfrm>
                <a:off x="4510995" y="5651450"/>
                <a:ext cx="3008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5</a:t>
                </a:r>
              </a:p>
            </p:txBody>
          </p:sp>
          <p:sp>
            <p:nvSpPr>
              <p:cNvPr id="145" name="TextBox 144">
                <a:extLst>
                  <a:ext uri="{FF2B5EF4-FFF2-40B4-BE49-F238E27FC236}">
                    <a16:creationId xmlns:a16="http://schemas.microsoft.com/office/drawing/2014/main" id="{068E98AA-6A27-49AE-97BF-864DB63AEC5E}"/>
                  </a:ext>
                </a:extLst>
              </p:cNvPr>
              <p:cNvSpPr txBox="1"/>
              <p:nvPr/>
            </p:nvSpPr>
            <p:spPr>
              <a:xfrm>
                <a:off x="6786654" y="5650383"/>
                <a:ext cx="29133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8</a:t>
                </a:r>
              </a:p>
            </p:txBody>
          </p:sp>
          <p:sp>
            <p:nvSpPr>
              <p:cNvPr id="146" name="TextBox 145">
                <a:extLst>
                  <a:ext uri="{FF2B5EF4-FFF2-40B4-BE49-F238E27FC236}">
                    <a16:creationId xmlns:a16="http://schemas.microsoft.com/office/drawing/2014/main" id="{6527B28C-0E35-447B-9BFD-0D91D2E33B3E}"/>
                  </a:ext>
                </a:extLst>
              </p:cNvPr>
              <p:cNvSpPr txBox="1"/>
              <p:nvPr/>
            </p:nvSpPr>
            <p:spPr>
              <a:xfrm>
                <a:off x="9025410" y="5641925"/>
                <a:ext cx="44373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11</a:t>
                </a:r>
              </a:p>
            </p:txBody>
          </p:sp>
        </p:grpSp>
        <p:sp>
          <p:nvSpPr>
            <p:cNvPr id="147" name="TextBox 146">
              <a:extLst>
                <a:ext uri="{FF2B5EF4-FFF2-40B4-BE49-F238E27FC236}">
                  <a16:creationId xmlns:a16="http://schemas.microsoft.com/office/drawing/2014/main" id="{7FC629B4-AA03-4DD0-B290-0E2C4B0EBABE}"/>
                </a:ext>
              </a:extLst>
            </p:cNvPr>
            <p:cNvSpPr txBox="1"/>
            <p:nvPr/>
          </p:nvSpPr>
          <p:spPr>
            <a:xfrm>
              <a:off x="1792386" y="16474162"/>
              <a:ext cx="24820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0.26</a:t>
              </a:r>
              <a:endParaRPr lang="en-US" sz="1000">
                <a:latin typeface="Century Gothic"/>
              </a:endParaRPr>
            </a:p>
          </p:txBody>
        </p:sp>
        <p:sp>
          <p:nvSpPr>
            <p:cNvPr id="148" name="TextBox 147">
              <a:extLst>
                <a:ext uri="{FF2B5EF4-FFF2-40B4-BE49-F238E27FC236}">
                  <a16:creationId xmlns:a16="http://schemas.microsoft.com/office/drawing/2014/main" id="{7AA377DD-C6F9-4D79-A60D-758B3E6AC569}"/>
                </a:ext>
              </a:extLst>
            </p:cNvPr>
            <p:cNvSpPr txBox="1"/>
            <p:nvPr/>
          </p:nvSpPr>
          <p:spPr>
            <a:xfrm>
              <a:off x="1787823" y="16919419"/>
              <a:ext cx="24916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0.24</a:t>
              </a:r>
              <a:endParaRPr lang="en-US" sz="1000">
                <a:latin typeface="Century Gothic"/>
              </a:endParaRPr>
            </a:p>
          </p:txBody>
        </p:sp>
        <p:sp>
          <p:nvSpPr>
            <p:cNvPr id="149" name="TextBox 148">
              <a:extLst>
                <a:ext uri="{FF2B5EF4-FFF2-40B4-BE49-F238E27FC236}">
                  <a16:creationId xmlns:a16="http://schemas.microsoft.com/office/drawing/2014/main" id="{1710902B-64AB-4DD3-A6E6-5475A77201CE}"/>
                </a:ext>
              </a:extLst>
            </p:cNvPr>
            <p:cNvSpPr txBox="1"/>
            <p:nvPr/>
          </p:nvSpPr>
          <p:spPr>
            <a:xfrm>
              <a:off x="1792386" y="17354885"/>
              <a:ext cx="24820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0.22</a:t>
              </a:r>
              <a:endParaRPr lang="en-US" sz="1000">
                <a:latin typeface="Century Gothic"/>
              </a:endParaRPr>
            </a:p>
          </p:txBody>
        </p:sp>
        <p:sp>
          <p:nvSpPr>
            <p:cNvPr id="150" name="TextBox 149">
              <a:extLst>
                <a:ext uri="{FF2B5EF4-FFF2-40B4-BE49-F238E27FC236}">
                  <a16:creationId xmlns:a16="http://schemas.microsoft.com/office/drawing/2014/main" id="{5354071F-1436-4791-9E63-E09CA374F471}"/>
                </a:ext>
              </a:extLst>
            </p:cNvPr>
            <p:cNvSpPr txBox="1"/>
            <p:nvPr/>
          </p:nvSpPr>
          <p:spPr>
            <a:xfrm>
              <a:off x="1778298" y="17800674"/>
              <a:ext cx="24916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0.20</a:t>
              </a:r>
              <a:endParaRPr lang="en-US" sz="1000">
                <a:latin typeface="Century Gothic"/>
              </a:endParaRPr>
            </a:p>
          </p:txBody>
        </p:sp>
        <p:sp>
          <p:nvSpPr>
            <p:cNvPr id="151" name="TextBox 150">
              <a:extLst>
                <a:ext uri="{FF2B5EF4-FFF2-40B4-BE49-F238E27FC236}">
                  <a16:creationId xmlns:a16="http://schemas.microsoft.com/office/drawing/2014/main" id="{E87F198A-D389-4028-9E4F-FBF570C0361E}"/>
                </a:ext>
              </a:extLst>
            </p:cNvPr>
            <p:cNvSpPr txBox="1"/>
            <p:nvPr/>
          </p:nvSpPr>
          <p:spPr>
            <a:xfrm>
              <a:off x="1792386" y="18226350"/>
              <a:ext cx="24820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0.18</a:t>
              </a:r>
              <a:endParaRPr lang="en-US" sz="1000">
                <a:latin typeface="Century Gothic"/>
              </a:endParaRPr>
            </a:p>
          </p:txBody>
        </p:sp>
        <p:sp>
          <p:nvSpPr>
            <p:cNvPr id="152" name="TextBox 151">
              <a:extLst>
                <a:ext uri="{FF2B5EF4-FFF2-40B4-BE49-F238E27FC236}">
                  <a16:creationId xmlns:a16="http://schemas.microsoft.com/office/drawing/2014/main" id="{6FE885C2-EBC8-449E-B743-3980426FDADE}"/>
                </a:ext>
              </a:extLst>
            </p:cNvPr>
            <p:cNvSpPr txBox="1"/>
            <p:nvPr/>
          </p:nvSpPr>
          <p:spPr>
            <a:xfrm>
              <a:off x="1768773" y="18661549"/>
              <a:ext cx="24916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0.16</a:t>
              </a:r>
              <a:endParaRPr lang="en-US" sz="1000">
                <a:latin typeface="Century Gothic"/>
              </a:endParaRPr>
            </a:p>
          </p:txBody>
        </p:sp>
        <p:sp>
          <p:nvSpPr>
            <p:cNvPr id="153" name="TextBox 152">
              <a:extLst>
                <a:ext uri="{FF2B5EF4-FFF2-40B4-BE49-F238E27FC236}">
                  <a16:creationId xmlns:a16="http://schemas.microsoft.com/office/drawing/2014/main" id="{23CE882E-9A28-4E04-8D19-5FEB9F975708}"/>
                </a:ext>
              </a:extLst>
            </p:cNvPr>
            <p:cNvSpPr txBox="1"/>
            <p:nvPr/>
          </p:nvSpPr>
          <p:spPr>
            <a:xfrm>
              <a:off x="1782860" y="19097814"/>
              <a:ext cx="24820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0.14</a:t>
              </a:r>
              <a:endParaRPr lang="en-US" sz="1000">
                <a:latin typeface="Century Gothic"/>
              </a:endParaRPr>
            </a:p>
          </p:txBody>
        </p:sp>
        <p:sp>
          <p:nvSpPr>
            <p:cNvPr id="154" name="TextBox 153">
              <a:extLst>
                <a:ext uri="{FF2B5EF4-FFF2-40B4-BE49-F238E27FC236}">
                  <a16:creationId xmlns:a16="http://schemas.microsoft.com/office/drawing/2014/main" id="{27FC6C51-215D-409A-B66C-96D849BCEBB5}"/>
                </a:ext>
              </a:extLst>
            </p:cNvPr>
            <p:cNvSpPr txBox="1"/>
            <p:nvPr/>
          </p:nvSpPr>
          <p:spPr>
            <a:xfrm>
              <a:off x="1787822" y="15585919"/>
              <a:ext cx="24916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0.30</a:t>
              </a:r>
              <a:endParaRPr lang="en-US" sz="1000">
                <a:latin typeface="Century Gothic"/>
              </a:endParaRPr>
            </a:p>
          </p:txBody>
        </p:sp>
        <p:sp>
          <p:nvSpPr>
            <p:cNvPr id="155" name="TextBox 154">
              <a:extLst>
                <a:ext uri="{FF2B5EF4-FFF2-40B4-BE49-F238E27FC236}">
                  <a16:creationId xmlns:a16="http://schemas.microsoft.com/office/drawing/2014/main" id="{B21165AD-FACC-48DA-BA3D-21151C2AFB32}"/>
                </a:ext>
              </a:extLst>
            </p:cNvPr>
            <p:cNvSpPr txBox="1"/>
            <p:nvPr/>
          </p:nvSpPr>
          <p:spPr>
            <a:xfrm>
              <a:off x="1787822" y="16014544"/>
              <a:ext cx="24916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Century Gothic"/>
                  <a:cs typeface="Calibri"/>
                </a:rPr>
                <a:t>0.28</a:t>
              </a:r>
              <a:endParaRPr lang="en-US" sz="1000">
                <a:latin typeface="Century Gothic"/>
              </a:endParaRPr>
            </a:p>
          </p:txBody>
        </p:sp>
      </p:grpSp>
      <p:pic>
        <p:nvPicPr>
          <p:cNvPr id="162" name="Graphic 161" descr="Fire with solid fill">
            <a:extLst>
              <a:ext uri="{FF2B5EF4-FFF2-40B4-BE49-F238E27FC236}">
                <a16:creationId xmlns:a16="http://schemas.microsoft.com/office/drawing/2014/main" id="{B8A5D45A-6B20-49EB-A77C-8EA2580000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6906" y="16116441"/>
            <a:ext cx="537731" cy="599550"/>
          </a:xfrm>
          <a:prstGeom prst="rect">
            <a:avLst/>
          </a:prstGeom>
        </p:spPr>
      </p:pic>
      <p:sp>
        <p:nvSpPr>
          <p:cNvPr id="42" name="TextBox 41">
            <a:extLst>
              <a:ext uri="{FF2B5EF4-FFF2-40B4-BE49-F238E27FC236}">
                <a16:creationId xmlns:a16="http://schemas.microsoft.com/office/drawing/2014/main" id="{24DB67B3-7C91-446C-A2E1-F49CAA695B89}"/>
              </a:ext>
            </a:extLst>
          </p:cNvPr>
          <p:cNvSpPr txBox="1"/>
          <p:nvPr/>
        </p:nvSpPr>
        <p:spPr>
          <a:xfrm>
            <a:off x="10378091" y="15842559"/>
            <a:ext cx="2026517" cy="369332"/>
          </a:xfrm>
          <a:prstGeom prst="rect">
            <a:avLst/>
          </a:prstGeom>
          <a:noFill/>
        </p:spPr>
        <p:txBody>
          <a:bodyPr wrap="none" rtlCol="0">
            <a:spAutoFit/>
          </a:bodyPr>
          <a:lstStyle/>
          <a:p>
            <a:r>
              <a:rPr lang="en-US">
                <a:solidFill>
                  <a:schemeClr val="tx1">
                    <a:lumMod val="75000"/>
                    <a:lumOff val="25000"/>
                  </a:schemeClr>
                </a:solidFill>
              </a:rPr>
              <a:t>Sweetwater Fire</a:t>
            </a:r>
          </a:p>
        </p:txBody>
      </p:sp>
      <p:sp>
        <p:nvSpPr>
          <p:cNvPr id="165" name="TextBox 164">
            <a:extLst>
              <a:ext uri="{FF2B5EF4-FFF2-40B4-BE49-F238E27FC236}">
                <a16:creationId xmlns:a16="http://schemas.microsoft.com/office/drawing/2014/main" id="{CE81772E-C774-4D3B-A483-0835D585195A}"/>
              </a:ext>
            </a:extLst>
          </p:cNvPr>
          <p:cNvSpPr txBox="1"/>
          <p:nvPr/>
        </p:nvSpPr>
        <p:spPr>
          <a:xfrm>
            <a:off x="14038547" y="23692724"/>
            <a:ext cx="12550225" cy="1569660"/>
          </a:xfrm>
          <a:prstGeom prst="rect">
            <a:avLst/>
          </a:prstGeom>
          <a:noFill/>
        </p:spPr>
        <p:txBody>
          <a:bodyPr wrap="square" lIns="91440" tIns="45720" rIns="91440" bIns="45720" rtlCol="0" anchor="t">
            <a:spAutoFit/>
          </a:bodyPr>
          <a:lstStyle/>
          <a:p>
            <a:r>
              <a:rPr lang="en-US" sz="2400">
                <a:solidFill>
                  <a:schemeClr val="tx1">
                    <a:lumMod val="75000"/>
                    <a:lumOff val="25000"/>
                  </a:schemeClr>
                </a:solidFill>
              </a:rPr>
              <a:t>MODIS aerosol optical depth (AOD) measurements can be used as a proxy to monitor spatiotemporal trends in fine particulate matter (PM</a:t>
            </a:r>
            <a:r>
              <a:rPr lang="en-US" sz="2400" baseline="-25000">
                <a:solidFill>
                  <a:schemeClr val="tx1">
                    <a:lumMod val="75000"/>
                    <a:lumOff val="25000"/>
                  </a:schemeClr>
                </a:solidFill>
              </a:rPr>
              <a:t>2.5</a:t>
            </a:r>
            <a:r>
              <a:rPr lang="en-US" sz="2400">
                <a:solidFill>
                  <a:schemeClr val="tx1">
                    <a:lumMod val="75000"/>
                    <a:lumOff val="25000"/>
                  </a:schemeClr>
                </a:solidFill>
              </a:rPr>
              <a:t>), a primary pollutant emitted by wildfires.</a:t>
            </a:r>
            <a:r>
              <a:rPr lang="en-US" sz="2400">
                <a:solidFill>
                  <a:schemeClr val="tx1">
                    <a:lumMod val="75000"/>
                    <a:lumOff val="25000"/>
                  </a:schemeClr>
                </a:solidFill>
                <a:ea typeface="+mn-lt"/>
                <a:cs typeface="+mn-lt"/>
              </a:rPr>
              <a:t> High AOD concentrations can indicate smoke plumes, such as those from the 2013 Black Forest Fire, pictured above.</a:t>
            </a:r>
            <a:endParaRPr lang="en-US" sz="2400">
              <a:solidFill>
                <a:schemeClr val="tx1">
                  <a:lumMod val="75000"/>
                  <a:lumOff val="25000"/>
                </a:schemeClr>
              </a:solidFill>
            </a:endParaRPr>
          </a:p>
        </p:txBody>
      </p:sp>
      <p:grpSp>
        <p:nvGrpSpPr>
          <p:cNvPr id="172" name="Group 171">
            <a:extLst>
              <a:ext uri="{FF2B5EF4-FFF2-40B4-BE49-F238E27FC236}">
                <a16:creationId xmlns:a16="http://schemas.microsoft.com/office/drawing/2014/main" id="{16AEF4CA-AD3A-4C00-9B1B-04FB3CE6775D}"/>
              </a:ext>
            </a:extLst>
          </p:cNvPr>
          <p:cNvGrpSpPr/>
          <p:nvPr/>
        </p:nvGrpSpPr>
        <p:grpSpPr>
          <a:xfrm>
            <a:off x="14974573" y="15757038"/>
            <a:ext cx="11103745" cy="7748740"/>
            <a:chOff x="14592631" y="16873746"/>
            <a:chExt cx="11103745" cy="7748740"/>
          </a:xfrm>
        </p:grpSpPr>
        <p:pic>
          <p:nvPicPr>
            <p:cNvPr id="56" name="Picture 55" descr="Map&#10;&#10;Description automatically generated">
              <a:extLst>
                <a:ext uri="{FF2B5EF4-FFF2-40B4-BE49-F238E27FC236}">
                  <a16:creationId xmlns:a16="http://schemas.microsoft.com/office/drawing/2014/main" id="{81847121-289A-4066-B618-CD319AE78C7F}"/>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749"/>
            <a:stretch/>
          </p:blipFill>
          <p:spPr>
            <a:xfrm>
              <a:off x="14592631" y="16873746"/>
              <a:ext cx="11025876" cy="7748740"/>
            </a:xfrm>
            <a:prstGeom prst="rect">
              <a:avLst/>
            </a:prstGeom>
          </p:spPr>
        </p:pic>
        <p:grpSp>
          <p:nvGrpSpPr>
            <p:cNvPr id="164" name="Group 163">
              <a:extLst>
                <a:ext uri="{FF2B5EF4-FFF2-40B4-BE49-F238E27FC236}">
                  <a16:creationId xmlns:a16="http://schemas.microsoft.com/office/drawing/2014/main" id="{C8503ED7-CA4A-44E1-B258-0DA054D0E0C4}"/>
                </a:ext>
              </a:extLst>
            </p:cNvPr>
            <p:cNvGrpSpPr/>
            <p:nvPr/>
          </p:nvGrpSpPr>
          <p:grpSpPr>
            <a:xfrm>
              <a:off x="20074430" y="23893629"/>
              <a:ext cx="5304596" cy="604690"/>
              <a:chOff x="26227598" y="26176970"/>
              <a:chExt cx="5304596" cy="604690"/>
            </a:xfrm>
          </p:grpSpPr>
          <p:sp>
            <p:nvSpPr>
              <p:cNvPr id="163" name="Rectangle: Rounded Corners 162">
                <a:extLst>
                  <a:ext uri="{FF2B5EF4-FFF2-40B4-BE49-F238E27FC236}">
                    <a16:creationId xmlns:a16="http://schemas.microsoft.com/office/drawing/2014/main" id="{1FF870C6-642A-4B52-B85D-57AE8CA368D8}"/>
                  </a:ext>
                </a:extLst>
              </p:cNvPr>
              <p:cNvSpPr/>
              <p:nvPr/>
            </p:nvSpPr>
            <p:spPr>
              <a:xfrm>
                <a:off x="26227598" y="26209522"/>
                <a:ext cx="5304596" cy="532872"/>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9926A1FE-AD46-4F4F-9346-741D867DE3B1}"/>
                  </a:ext>
                </a:extLst>
              </p:cNvPr>
              <p:cNvGrpSpPr/>
              <p:nvPr/>
            </p:nvGrpSpPr>
            <p:grpSpPr>
              <a:xfrm>
                <a:off x="26341018" y="26176970"/>
                <a:ext cx="5117978" cy="604690"/>
                <a:chOff x="25462482" y="31598509"/>
                <a:chExt cx="10748873" cy="796912"/>
              </a:xfrm>
            </p:grpSpPr>
            <p:pic>
              <p:nvPicPr>
                <p:cNvPr id="59" name="Picture 58">
                  <a:extLst>
                    <a:ext uri="{FF2B5EF4-FFF2-40B4-BE49-F238E27FC236}">
                      <a16:creationId xmlns:a16="http://schemas.microsoft.com/office/drawing/2014/main" id="{47AFA7EB-6D63-4AF0-95C7-A80714CBFCCB}"/>
                    </a:ext>
                  </a:extLst>
                </p:cNvPr>
                <p:cNvPicPr>
                  <a:picLocks noChangeAspect="1"/>
                </p:cNvPicPr>
                <p:nvPr/>
              </p:nvPicPr>
              <p:blipFill>
                <a:blip r:embed="rId24"/>
                <a:stretch>
                  <a:fillRect/>
                </a:stretch>
              </p:blipFill>
              <p:spPr>
                <a:xfrm>
                  <a:off x="25462482" y="32005606"/>
                  <a:ext cx="9340937" cy="286532"/>
                </a:xfrm>
                <a:prstGeom prst="rect">
                  <a:avLst/>
                </a:prstGeom>
              </p:spPr>
            </p:pic>
            <p:sp>
              <p:nvSpPr>
                <p:cNvPr id="62" name="TextBox 61">
                  <a:extLst>
                    <a:ext uri="{FF2B5EF4-FFF2-40B4-BE49-F238E27FC236}">
                      <a16:creationId xmlns:a16="http://schemas.microsoft.com/office/drawing/2014/main" id="{89C46B81-A3CD-46D8-B47E-164DB1BDF913}"/>
                    </a:ext>
                  </a:extLst>
                </p:cNvPr>
                <p:cNvSpPr txBox="1"/>
                <p:nvPr/>
              </p:nvSpPr>
              <p:spPr>
                <a:xfrm>
                  <a:off x="26140972" y="31610955"/>
                  <a:ext cx="1222770" cy="446175"/>
                </a:xfrm>
                <a:prstGeom prst="rect">
                  <a:avLst/>
                </a:prstGeom>
                <a:noFill/>
              </p:spPr>
              <p:txBody>
                <a:bodyPr wrap="none" rtlCol="0">
                  <a:spAutoFit/>
                </a:bodyPr>
                <a:lstStyle/>
                <a:p>
                  <a:r>
                    <a:rPr lang="en-US" sz="1600">
                      <a:solidFill>
                        <a:schemeClr val="tx1">
                          <a:lumMod val="75000"/>
                          <a:lumOff val="25000"/>
                        </a:schemeClr>
                      </a:solidFill>
                    </a:rPr>
                    <a:t>6.25</a:t>
                  </a:r>
                </a:p>
              </p:txBody>
            </p:sp>
            <p:sp>
              <p:nvSpPr>
                <p:cNvPr id="185" name="TextBox 184">
                  <a:extLst>
                    <a:ext uri="{FF2B5EF4-FFF2-40B4-BE49-F238E27FC236}">
                      <a16:creationId xmlns:a16="http://schemas.microsoft.com/office/drawing/2014/main" id="{ACD40FB7-C944-4A77-8911-EB4199F4F829}"/>
                    </a:ext>
                  </a:extLst>
                </p:cNvPr>
                <p:cNvSpPr txBox="1"/>
                <p:nvPr/>
              </p:nvSpPr>
              <p:spPr>
                <a:xfrm>
                  <a:off x="25462482" y="31641786"/>
                  <a:ext cx="626873" cy="446175"/>
                </a:xfrm>
                <a:prstGeom prst="rect">
                  <a:avLst/>
                </a:prstGeom>
                <a:noFill/>
              </p:spPr>
              <p:txBody>
                <a:bodyPr wrap="none" rtlCol="0">
                  <a:spAutoFit/>
                </a:bodyPr>
                <a:lstStyle/>
                <a:p>
                  <a:r>
                    <a:rPr lang="en-US" sz="1600">
                      <a:solidFill>
                        <a:schemeClr val="tx1">
                          <a:lumMod val="75000"/>
                          <a:lumOff val="25000"/>
                        </a:schemeClr>
                      </a:solidFill>
                    </a:rPr>
                    <a:t>0</a:t>
                  </a:r>
                </a:p>
              </p:txBody>
            </p:sp>
            <p:sp>
              <p:nvSpPr>
                <p:cNvPr id="186" name="TextBox 185">
                  <a:extLst>
                    <a:ext uri="{FF2B5EF4-FFF2-40B4-BE49-F238E27FC236}">
                      <a16:creationId xmlns:a16="http://schemas.microsoft.com/office/drawing/2014/main" id="{3CD8EAE3-2F27-4DD5-8A86-D554E7B67899}"/>
                    </a:ext>
                  </a:extLst>
                </p:cNvPr>
                <p:cNvSpPr txBox="1"/>
                <p:nvPr/>
              </p:nvSpPr>
              <p:spPr>
                <a:xfrm>
                  <a:off x="27271963" y="31598509"/>
                  <a:ext cx="1222770" cy="446175"/>
                </a:xfrm>
                <a:prstGeom prst="rect">
                  <a:avLst/>
                </a:prstGeom>
                <a:noFill/>
              </p:spPr>
              <p:txBody>
                <a:bodyPr wrap="none" rtlCol="0">
                  <a:spAutoFit/>
                </a:bodyPr>
                <a:lstStyle/>
                <a:p>
                  <a:r>
                    <a:rPr lang="en-US" sz="1600">
                      <a:solidFill>
                        <a:schemeClr val="tx1">
                          <a:lumMod val="75000"/>
                          <a:lumOff val="25000"/>
                        </a:schemeClr>
                      </a:solidFill>
                    </a:rPr>
                    <a:t>12.5</a:t>
                  </a:r>
                </a:p>
              </p:txBody>
            </p:sp>
            <p:sp>
              <p:nvSpPr>
                <p:cNvPr id="189" name="TextBox 188">
                  <a:extLst>
                    <a:ext uri="{FF2B5EF4-FFF2-40B4-BE49-F238E27FC236}">
                      <a16:creationId xmlns:a16="http://schemas.microsoft.com/office/drawing/2014/main" id="{E0A31A45-288A-44D3-A165-1F358B03FFDB}"/>
                    </a:ext>
                  </a:extLst>
                </p:cNvPr>
                <p:cNvSpPr txBox="1"/>
                <p:nvPr/>
              </p:nvSpPr>
              <p:spPr>
                <a:xfrm>
                  <a:off x="34360508" y="31623615"/>
                  <a:ext cx="865903" cy="446175"/>
                </a:xfrm>
                <a:prstGeom prst="rect">
                  <a:avLst/>
                </a:prstGeom>
                <a:noFill/>
              </p:spPr>
              <p:txBody>
                <a:bodyPr wrap="none" rtlCol="0">
                  <a:spAutoFit/>
                </a:bodyPr>
                <a:lstStyle/>
                <a:p>
                  <a:r>
                    <a:rPr lang="en-US" sz="1600">
                      <a:solidFill>
                        <a:schemeClr val="tx1">
                          <a:lumMod val="75000"/>
                          <a:lumOff val="25000"/>
                        </a:schemeClr>
                      </a:solidFill>
                    </a:rPr>
                    <a:t>50</a:t>
                  </a:r>
                </a:p>
              </p:txBody>
            </p:sp>
            <p:sp>
              <p:nvSpPr>
                <p:cNvPr id="190" name="TextBox 189">
                  <a:extLst>
                    <a:ext uri="{FF2B5EF4-FFF2-40B4-BE49-F238E27FC236}">
                      <a16:creationId xmlns:a16="http://schemas.microsoft.com/office/drawing/2014/main" id="{B0D29D22-609F-4764-825B-71F2C23C92AB}"/>
                    </a:ext>
                  </a:extLst>
                </p:cNvPr>
                <p:cNvSpPr txBox="1"/>
                <p:nvPr/>
              </p:nvSpPr>
              <p:spPr>
                <a:xfrm>
                  <a:off x="29712331" y="31623615"/>
                  <a:ext cx="865903" cy="446175"/>
                </a:xfrm>
                <a:prstGeom prst="rect">
                  <a:avLst/>
                </a:prstGeom>
                <a:noFill/>
              </p:spPr>
              <p:txBody>
                <a:bodyPr wrap="none" rtlCol="0">
                  <a:spAutoFit/>
                </a:bodyPr>
                <a:lstStyle/>
                <a:p>
                  <a:r>
                    <a:rPr lang="en-US" sz="1600">
                      <a:solidFill>
                        <a:schemeClr val="tx1">
                          <a:lumMod val="75000"/>
                          <a:lumOff val="25000"/>
                        </a:schemeClr>
                      </a:solidFill>
                    </a:rPr>
                    <a:t>25</a:t>
                  </a:r>
                </a:p>
              </p:txBody>
            </p:sp>
            <p:sp>
              <p:nvSpPr>
                <p:cNvPr id="191" name="TextBox 190">
                  <a:extLst>
                    <a:ext uri="{FF2B5EF4-FFF2-40B4-BE49-F238E27FC236}">
                      <a16:creationId xmlns:a16="http://schemas.microsoft.com/office/drawing/2014/main" id="{EC992BB8-F666-4446-96BF-546851CC2834}"/>
                    </a:ext>
                  </a:extLst>
                </p:cNvPr>
                <p:cNvSpPr txBox="1"/>
                <p:nvPr/>
              </p:nvSpPr>
              <p:spPr>
                <a:xfrm>
                  <a:off x="31795622" y="31610017"/>
                  <a:ext cx="1222770" cy="446175"/>
                </a:xfrm>
                <a:prstGeom prst="rect">
                  <a:avLst/>
                </a:prstGeom>
                <a:noFill/>
              </p:spPr>
              <p:txBody>
                <a:bodyPr wrap="none" rtlCol="0">
                  <a:spAutoFit/>
                </a:bodyPr>
                <a:lstStyle/>
                <a:p>
                  <a:r>
                    <a:rPr lang="en-US" sz="1600">
                      <a:solidFill>
                        <a:schemeClr val="tx1">
                          <a:lumMod val="75000"/>
                          <a:lumOff val="25000"/>
                        </a:schemeClr>
                      </a:solidFill>
                    </a:rPr>
                    <a:t>37.5</a:t>
                  </a:r>
                </a:p>
              </p:txBody>
            </p:sp>
            <p:sp>
              <p:nvSpPr>
                <p:cNvPr id="192" name="TextBox 191">
                  <a:extLst>
                    <a:ext uri="{FF2B5EF4-FFF2-40B4-BE49-F238E27FC236}">
                      <a16:creationId xmlns:a16="http://schemas.microsoft.com/office/drawing/2014/main" id="{D8138FAB-D256-4F2F-8D53-98C787F4F1D4}"/>
                    </a:ext>
                  </a:extLst>
                </p:cNvPr>
                <p:cNvSpPr txBox="1"/>
                <p:nvPr/>
              </p:nvSpPr>
              <p:spPr>
                <a:xfrm>
                  <a:off x="34803419" y="31949246"/>
                  <a:ext cx="1407936" cy="446175"/>
                </a:xfrm>
                <a:prstGeom prst="rect">
                  <a:avLst/>
                </a:prstGeom>
                <a:noFill/>
              </p:spPr>
              <p:txBody>
                <a:bodyPr wrap="none" rtlCol="0">
                  <a:spAutoFit/>
                </a:bodyPr>
                <a:lstStyle/>
                <a:p>
                  <a:r>
                    <a:rPr lang="en-US" sz="1600">
                      <a:solidFill>
                        <a:schemeClr val="tx1">
                          <a:lumMod val="75000"/>
                          <a:lumOff val="25000"/>
                        </a:schemeClr>
                      </a:solidFill>
                    </a:rPr>
                    <a:t>Miles</a:t>
                  </a:r>
                </a:p>
              </p:txBody>
            </p:sp>
          </p:grpSp>
        </p:grpSp>
        <p:grpSp>
          <p:nvGrpSpPr>
            <p:cNvPr id="171" name="Group 170">
              <a:extLst>
                <a:ext uri="{FF2B5EF4-FFF2-40B4-BE49-F238E27FC236}">
                  <a16:creationId xmlns:a16="http://schemas.microsoft.com/office/drawing/2014/main" id="{CCAE64A8-59F0-46CF-9F04-B3305FB86546}"/>
                </a:ext>
              </a:extLst>
            </p:cNvPr>
            <p:cNvGrpSpPr/>
            <p:nvPr/>
          </p:nvGrpSpPr>
          <p:grpSpPr>
            <a:xfrm>
              <a:off x="22192028" y="21464111"/>
              <a:ext cx="3504348" cy="2331555"/>
              <a:chOff x="29641126" y="23113850"/>
              <a:chExt cx="3504348" cy="2331555"/>
            </a:xfrm>
          </p:grpSpPr>
          <p:sp>
            <p:nvSpPr>
              <p:cNvPr id="166" name="Rectangle: Rounded Corners 165">
                <a:extLst>
                  <a:ext uri="{FF2B5EF4-FFF2-40B4-BE49-F238E27FC236}">
                    <a16:creationId xmlns:a16="http://schemas.microsoft.com/office/drawing/2014/main" id="{C4AA0C0B-31BE-4A56-A35E-8BBF2ACCC497}"/>
                  </a:ext>
                </a:extLst>
              </p:cNvPr>
              <p:cNvSpPr/>
              <p:nvPr/>
            </p:nvSpPr>
            <p:spPr>
              <a:xfrm>
                <a:off x="29641126" y="23113850"/>
                <a:ext cx="3189351" cy="2331555"/>
              </a:xfrm>
              <a:prstGeom prst="roundRect">
                <a:avLst>
                  <a:gd name="adj" fmla="val 6136"/>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FE183092-DC8F-44BF-8A95-9CEC34AE03B5}"/>
                  </a:ext>
                </a:extLst>
              </p:cNvPr>
              <p:cNvGrpSpPr/>
              <p:nvPr/>
            </p:nvGrpSpPr>
            <p:grpSpPr>
              <a:xfrm>
                <a:off x="29894749" y="24369459"/>
                <a:ext cx="3223643" cy="1015663"/>
                <a:chOff x="36324301" y="33185386"/>
                <a:chExt cx="4237243" cy="1174596"/>
              </a:xfrm>
            </p:grpSpPr>
            <p:pic>
              <p:nvPicPr>
                <p:cNvPr id="1030" name="Picture 1029">
                  <a:extLst>
                    <a:ext uri="{FF2B5EF4-FFF2-40B4-BE49-F238E27FC236}">
                      <a16:creationId xmlns:a16="http://schemas.microsoft.com/office/drawing/2014/main" id="{26C7CFCF-7A9A-4212-A467-63C1D200CEA2}"/>
                    </a:ext>
                  </a:extLst>
                </p:cNvPr>
                <p:cNvPicPr>
                  <a:picLocks noChangeAspect="1"/>
                </p:cNvPicPr>
                <p:nvPr/>
              </p:nvPicPr>
              <p:blipFill rotWithShape="1">
                <a:blip r:embed="rId25"/>
                <a:srcRect t="8915" r="10521" b="2895"/>
                <a:stretch/>
              </p:blipFill>
              <p:spPr>
                <a:xfrm>
                  <a:off x="36324301" y="33261464"/>
                  <a:ext cx="686860" cy="996660"/>
                </a:xfrm>
                <a:prstGeom prst="rect">
                  <a:avLst/>
                </a:prstGeom>
              </p:spPr>
            </p:pic>
            <p:sp>
              <p:nvSpPr>
                <p:cNvPr id="194" name="TextBox 193">
                  <a:extLst>
                    <a:ext uri="{FF2B5EF4-FFF2-40B4-BE49-F238E27FC236}">
                      <a16:creationId xmlns:a16="http://schemas.microsoft.com/office/drawing/2014/main" id="{02410363-912E-404A-BBBD-7CDA778220A0}"/>
                    </a:ext>
                  </a:extLst>
                </p:cNvPr>
                <p:cNvSpPr txBox="1"/>
                <p:nvPr/>
              </p:nvSpPr>
              <p:spPr>
                <a:xfrm>
                  <a:off x="37011161" y="33185386"/>
                  <a:ext cx="3550383" cy="1174596"/>
                </a:xfrm>
                <a:prstGeom prst="rect">
                  <a:avLst/>
                </a:prstGeom>
                <a:noFill/>
              </p:spPr>
              <p:txBody>
                <a:bodyPr wrap="square" rtlCol="0">
                  <a:spAutoFit/>
                </a:bodyPr>
                <a:lstStyle/>
                <a:p>
                  <a:pPr>
                    <a:spcAft>
                      <a:spcPts val="2400"/>
                    </a:spcAft>
                  </a:pPr>
                  <a:r>
                    <a:rPr lang="en-US" sz="2000">
                      <a:solidFill>
                        <a:schemeClr val="tx1">
                          <a:lumMod val="75000"/>
                          <a:lumOff val="25000"/>
                        </a:schemeClr>
                      </a:solidFill>
                    </a:rPr>
                    <a:t>High AOD</a:t>
                  </a:r>
                </a:p>
                <a:p>
                  <a:pPr>
                    <a:spcAft>
                      <a:spcPts val="2400"/>
                    </a:spcAft>
                  </a:pPr>
                  <a:r>
                    <a:rPr lang="en-US" sz="2000">
                      <a:solidFill>
                        <a:schemeClr val="tx1">
                          <a:lumMod val="75000"/>
                          <a:lumOff val="25000"/>
                        </a:schemeClr>
                      </a:solidFill>
                    </a:rPr>
                    <a:t>Low AOD</a:t>
                  </a:r>
                </a:p>
              </p:txBody>
            </p:sp>
          </p:grpSp>
          <p:pic>
            <p:nvPicPr>
              <p:cNvPr id="168" name="Picture 167">
                <a:extLst>
                  <a:ext uri="{FF2B5EF4-FFF2-40B4-BE49-F238E27FC236}">
                    <a16:creationId xmlns:a16="http://schemas.microsoft.com/office/drawing/2014/main" id="{52AF4345-441C-4EF6-B4EA-683A77054547}"/>
                  </a:ext>
                </a:extLst>
              </p:cNvPr>
              <p:cNvPicPr>
                <a:picLocks noChangeAspect="1"/>
              </p:cNvPicPr>
              <p:nvPr/>
            </p:nvPicPr>
            <p:blipFill rotWithShape="1">
              <a:blip r:embed="rId26"/>
              <a:srcRect l="1735" t="6017" r="1160" b="2222"/>
              <a:stretch/>
            </p:blipFill>
            <p:spPr>
              <a:xfrm>
                <a:off x="29850578" y="23361887"/>
                <a:ext cx="610896" cy="302597"/>
              </a:xfrm>
              <a:prstGeom prst="rect">
                <a:avLst/>
              </a:prstGeom>
            </p:spPr>
          </p:pic>
          <p:pic>
            <p:nvPicPr>
              <p:cNvPr id="170" name="Picture 169">
                <a:extLst>
                  <a:ext uri="{FF2B5EF4-FFF2-40B4-BE49-F238E27FC236}">
                    <a16:creationId xmlns:a16="http://schemas.microsoft.com/office/drawing/2014/main" id="{9FD0C49D-FE19-480C-9F04-12A284DC582C}"/>
                  </a:ext>
                </a:extLst>
              </p:cNvPr>
              <p:cNvPicPr>
                <a:picLocks noChangeAspect="1"/>
              </p:cNvPicPr>
              <p:nvPr/>
            </p:nvPicPr>
            <p:blipFill rotWithShape="1">
              <a:blip r:embed="rId27"/>
              <a:srcRect l="1733" t="3115" r="3894" b="7741"/>
              <a:stretch/>
            </p:blipFill>
            <p:spPr>
              <a:xfrm>
                <a:off x="29850578" y="23879638"/>
                <a:ext cx="610896" cy="302597"/>
              </a:xfrm>
              <a:prstGeom prst="rect">
                <a:avLst/>
              </a:prstGeom>
            </p:spPr>
          </p:pic>
          <p:sp>
            <p:nvSpPr>
              <p:cNvPr id="206" name="TextBox 205">
                <a:extLst>
                  <a:ext uri="{FF2B5EF4-FFF2-40B4-BE49-F238E27FC236}">
                    <a16:creationId xmlns:a16="http://schemas.microsoft.com/office/drawing/2014/main" id="{82911307-7AC5-4EF8-BD9D-B7E1BFD41856}"/>
                  </a:ext>
                </a:extLst>
              </p:cNvPr>
              <p:cNvSpPr txBox="1"/>
              <p:nvPr/>
            </p:nvSpPr>
            <p:spPr>
              <a:xfrm>
                <a:off x="30435511" y="23313130"/>
                <a:ext cx="2701088" cy="400110"/>
              </a:xfrm>
              <a:prstGeom prst="rect">
                <a:avLst/>
              </a:prstGeom>
              <a:noFill/>
            </p:spPr>
            <p:txBody>
              <a:bodyPr wrap="square" rtlCol="0">
                <a:spAutoFit/>
              </a:bodyPr>
              <a:lstStyle/>
              <a:p>
                <a:pPr>
                  <a:spcAft>
                    <a:spcPts val="2400"/>
                  </a:spcAft>
                </a:pPr>
                <a:r>
                  <a:rPr lang="en-US" sz="2000">
                    <a:solidFill>
                      <a:schemeClr val="tx1">
                        <a:lumMod val="75000"/>
                        <a:lumOff val="25000"/>
                      </a:schemeClr>
                    </a:solidFill>
                  </a:rPr>
                  <a:t>Colorado Springs</a:t>
                </a:r>
              </a:p>
            </p:txBody>
          </p:sp>
          <p:sp>
            <p:nvSpPr>
              <p:cNvPr id="207" name="TextBox 206">
                <a:extLst>
                  <a:ext uri="{FF2B5EF4-FFF2-40B4-BE49-F238E27FC236}">
                    <a16:creationId xmlns:a16="http://schemas.microsoft.com/office/drawing/2014/main" id="{DBAE12F2-3E53-4AA1-A75F-6A9634E93B6D}"/>
                  </a:ext>
                </a:extLst>
              </p:cNvPr>
              <p:cNvSpPr txBox="1"/>
              <p:nvPr/>
            </p:nvSpPr>
            <p:spPr>
              <a:xfrm>
                <a:off x="30444386" y="23815732"/>
                <a:ext cx="2701088" cy="400110"/>
              </a:xfrm>
              <a:prstGeom prst="rect">
                <a:avLst/>
              </a:prstGeom>
              <a:noFill/>
            </p:spPr>
            <p:txBody>
              <a:bodyPr wrap="square" rtlCol="0">
                <a:spAutoFit/>
              </a:bodyPr>
              <a:lstStyle/>
              <a:p>
                <a:pPr>
                  <a:spcAft>
                    <a:spcPts val="2400"/>
                  </a:spcAft>
                </a:pPr>
                <a:r>
                  <a:rPr lang="en-US" sz="2000">
                    <a:solidFill>
                      <a:schemeClr val="tx1">
                        <a:lumMod val="75000"/>
                        <a:lumOff val="25000"/>
                      </a:schemeClr>
                    </a:solidFill>
                  </a:rPr>
                  <a:t>Black Forest Fire</a:t>
                </a:r>
              </a:p>
            </p:txBody>
          </p:sp>
        </p:grpSp>
      </p:grpSp>
      <p:sp>
        <p:nvSpPr>
          <p:cNvPr id="1104" name="Arrow: Right 1103">
            <a:extLst>
              <a:ext uri="{FF2B5EF4-FFF2-40B4-BE49-F238E27FC236}">
                <a16:creationId xmlns:a16="http://schemas.microsoft.com/office/drawing/2014/main" id="{53985539-4A5A-4030-9DA0-E4CC22253DDD}"/>
              </a:ext>
            </a:extLst>
          </p:cNvPr>
          <p:cNvSpPr/>
          <p:nvPr/>
        </p:nvSpPr>
        <p:spPr>
          <a:xfrm rot="16200000">
            <a:off x="25228603" y="16268833"/>
            <a:ext cx="378930" cy="324433"/>
          </a:xfrm>
          <a:prstGeom prst="rightArrow">
            <a:avLst>
              <a:gd name="adj1" fmla="val 50000"/>
              <a:gd name="adj2" fmla="val 80288"/>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TextBox 1104">
            <a:extLst>
              <a:ext uri="{FF2B5EF4-FFF2-40B4-BE49-F238E27FC236}">
                <a16:creationId xmlns:a16="http://schemas.microsoft.com/office/drawing/2014/main" id="{E3977236-1E46-4921-ABBF-A12337DCAE84}"/>
              </a:ext>
            </a:extLst>
          </p:cNvPr>
          <p:cNvSpPr txBox="1"/>
          <p:nvPr/>
        </p:nvSpPr>
        <p:spPr>
          <a:xfrm>
            <a:off x="25252398" y="15869291"/>
            <a:ext cx="324434" cy="400110"/>
          </a:xfrm>
          <a:prstGeom prst="rect">
            <a:avLst/>
          </a:prstGeom>
          <a:noFill/>
        </p:spPr>
        <p:txBody>
          <a:bodyPr wrap="square" rtlCol="0">
            <a:spAutoFit/>
          </a:bodyPr>
          <a:lstStyle/>
          <a:p>
            <a:r>
              <a:rPr lang="en-US" sz="2000">
                <a:solidFill>
                  <a:schemeClr val="bg1"/>
                </a:solidFill>
              </a:rPr>
              <a:t>N</a:t>
            </a:r>
          </a:p>
        </p:txBody>
      </p:sp>
    </p:spTree>
    <p:extLst>
      <p:ext uri="{BB962C8B-B14F-4D97-AF65-F5344CB8AC3E}">
        <p14:creationId xmlns:p14="http://schemas.microsoft.com/office/powerpoint/2010/main" val="2181180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Amanda Clayton</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CBEA80-EC53-4466-8227-128AD8FE0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19850C-B132-4F9E-91AE-B86D28DA0AF3}">
  <ds:schemaRefs>
    <ds:schemaRef ds:uri="7a041d2c-28c4-4898-9d7f-fdf3d423cb64"/>
    <ds:schemaRef ds:uri="8fe16c19-f07e-451f-b6f8-9bd333cc2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df78d0b-135a-4de7-9166-7c181cd87fb4"/>
    <ds:schemaRef ds:uri="21e6a8e8-1dff-48a6-ab9b-8d556c6946c0"/>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583</Words>
  <Application>Microsoft Office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Olivia Landry</cp:lastModifiedBy>
  <cp:revision>3</cp:revision>
  <dcterms:created xsi:type="dcterms:W3CDTF">2019-02-05T16:32:03Z</dcterms:created>
  <dcterms:modified xsi:type="dcterms:W3CDTF">2023-05-10T20:28:34Z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