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71_ED48F2A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8D_8C82C6E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666" r:id="rId5"/>
  </p:sldMasterIdLst>
  <p:notesMasterIdLst>
    <p:notesMasterId r:id="rId31"/>
  </p:notesMasterIdLst>
  <p:sldIdLst>
    <p:sldId id="373" r:id="rId6"/>
    <p:sldId id="369" r:id="rId7"/>
    <p:sldId id="384" r:id="rId8"/>
    <p:sldId id="334" r:id="rId9"/>
    <p:sldId id="378" r:id="rId10"/>
    <p:sldId id="367" r:id="rId11"/>
    <p:sldId id="370" r:id="rId12"/>
    <p:sldId id="335" r:id="rId13"/>
    <p:sldId id="338" r:id="rId14"/>
    <p:sldId id="350" r:id="rId15"/>
    <p:sldId id="382" r:id="rId16"/>
    <p:sldId id="361" r:id="rId17"/>
    <p:sldId id="385" r:id="rId18"/>
    <p:sldId id="395" r:id="rId19"/>
    <p:sldId id="398" r:id="rId20"/>
    <p:sldId id="358" r:id="rId21"/>
    <p:sldId id="387" r:id="rId22"/>
    <p:sldId id="394" r:id="rId23"/>
    <p:sldId id="390" r:id="rId24"/>
    <p:sldId id="393" r:id="rId25"/>
    <p:sldId id="396" r:id="rId26"/>
    <p:sldId id="391" r:id="rId27"/>
    <p:sldId id="397" r:id="rId28"/>
    <p:sldId id="343" r:id="rId29"/>
    <p:sldId id="3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09610-43CE-8EF6-B57D-65E36960288C}" name="Sophia Skoglund" initials="SS" userId="Sophia Skoglund" providerId="None"/>
  <p188:author id="{CB36A63B-F92D-6747-A1FC-C8C934DECE0F}" name="Sarah Hettema" initials="SH" userId="S::sarah.hettema@ssaihq.com::b1f193be-fd6b-4746-aec3-dfbe112aba4e" providerId="AD"/>
  <p188:author id="{689DD26A-4013-1F33-725F-FAB4B3113FD4}" name="Yeshey Seldon" initials="YS" userId="S::yeshey.seldon@ssaihq.com::5a34d77e-da7c-45dc-90c6-a6e1fe58dfb4" providerId="AD"/>
  <p188:author id="{96079F6B-2024-47AC-C75F-BD4F2F2F41C1}" name="Sophia Skoglund" initials="SS" userId="S::sophia.skoglund@ssaihq.com::e785ee75-321d-4883-8c8f-abbe80df506e" providerId="AD"/>
  <p188:author id="{C83F786E-AB3F-E333-0281-529C4D7EDE48}" name="Casey Menick" initials="CM" userId="S::casey.menick@ssaihq.com::f1c0d2f9-9f15-40dd-8732-8ffe7a53ab44" providerId="AD"/>
  <p188:author id="{A1215B7B-F331-D8DB-3AAD-A11AC2D7AABF}" name="Haley Stuckmeyer" initials="HS" userId="S::haley.stuckmeyer@ssaihq.com::00c1d67f-e84d-4866-b400-5532e7dbe4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FCEEE8"/>
    <a:srgbClr val="F2C4A2"/>
    <a:srgbClr val="FADFCC"/>
    <a:srgbClr val="93F58E"/>
    <a:srgbClr val="067D3C"/>
    <a:srgbClr val="5FC6F5"/>
    <a:srgbClr val="F5A53D"/>
    <a:srgbClr val="FCF0E7"/>
    <a:srgbClr val="B9F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358A1-4EF3-F441-C819-7C26D76AC3AA}" v="330" dt="2022-07-26T21:14:23.360"/>
    <p1510:client id="{179D2E67-E2FF-49B9-BC0D-AE3E60DA7F2C}" v="33" dt="2022-07-27T18:41:12.033"/>
    <p1510:client id="{18BDB6E0-EA9A-DD7B-10CA-3655EB26EF6C}" v="43" dt="2022-07-28T00:26:56.646"/>
    <p1510:client id="{1C3D0A39-41D1-B827-DD15-C7791B5A554F}" v="7" dt="2022-07-27T02:34:51.592"/>
    <p1510:client id="{4C233BDF-BFFF-477A-BD35-90C822EDADCE}" v="4" dt="2022-07-28T15:05:29.057"/>
    <p1510:client id="{4D1638AD-289B-4B18-A55E-AEB02B85B247}" v="471" dt="2022-07-26T23:16:55.814"/>
    <p1510:client id="{4F4AA4FF-62D4-2165-3AAB-1C1885C36983}" v="424" dt="2022-07-26T21:08:35.957"/>
    <p1510:client id="{5121E680-1B38-C712-308C-1A59671FBD98}" v="167" dt="2022-07-27T23:57:25.991"/>
    <p1510:client id="{5A0E82B7-02EB-1E1E-C7B8-E5AEDB303110}" v="2007" dt="2022-07-27T04:04:56.851"/>
    <p1510:client id="{6275FD69-1E52-618D-783C-3EC0852E9EC7}" v="77" dt="2022-07-27T03:49:35.942"/>
    <p1510:client id="{6879EFCC-8E15-446B-9585-82FA04E6CCA0}" v="33" dt="2022-07-26T19:01:38.262"/>
    <p1510:client id="{7ED087D7-6E37-8995-C0EA-9602607B03DF}" v="12" dt="2022-07-27T15:44:14.898"/>
    <p1510:client id="{83FB7A8D-F9DA-459E-B02B-4CF6A009D636}" v="144" dt="2022-07-26T21:06:19.693"/>
    <p1510:client id="{8AB30046-ABD0-DAA2-5485-196E3391B029}" v="269" dt="2022-07-26T23:30:29.888"/>
    <p1510:client id="{C9834A4C-5BFA-5C09-2105-6B8EA511D96E}" v="31" dt="2022-08-03T17:39:48.481"/>
    <p1510:client id="{D35808BE-CB1F-2D18-9B3B-E47AA37802DE}" v="170" dt="2022-07-26T23:44:31.037"/>
    <p1510:client id="{E60DBE9C-38D6-4BA8-881A-585074C33F6C}" v="10" dt="2022-07-26T23:42:02.387"/>
    <p1510:client id="{EC12A622-07A4-9DA1-B1BA-21ED1C4365B8}" v="146" dt="2022-07-28T00:15:14.798"/>
    <p1510:client id="{ED6AC5FB-5E0C-F4B8-525F-9CD797539548}" v="1" dt="2022-07-28T16:11:34.086"/>
    <p1510:client id="{F24D9C5C-C4B2-AD24-D421-862FA5DED254}" v="16" dt="2022-07-27T02:46:14.391"/>
    <p1510:client id="{F42E5D63-6674-66E8-3F68-8C405C97C60F}" v="3" dt="2022-07-28T16:46:12.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71_ED48F2AF.xml><?xml version="1.0" encoding="utf-8"?>
<p188:cmLst xmlns:a="http://schemas.openxmlformats.org/drawingml/2006/main" xmlns:r="http://schemas.openxmlformats.org/officeDocument/2006/relationships" xmlns:p188="http://schemas.microsoft.com/office/powerpoint/2018/8/main">
  <p188:cm id="{6D3DAC66-7609-43BE-9087-900344D30CAC}" authorId="{A1215B7B-F331-D8DB-3AAD-A11AC2D7AABF}" status="resolved" created="2022-07-14T18:48:57.866" complete="100000">
    <ac:deMkLst xmlns:ac="http://schemas.microsoft.com/office/drawing/2013/main/command">
      <pc:docMk xmlns:pc="http://schemas.microsoft.com/office/powerpoint/2013/main/command"/>
      <pc:sldMk xmlns:pc="http://schemas.microsoft.com/office/powerpoint/2013/main/command" cId="3980980911" sldId="369"/>
      <ac:graphicFrameMk id="4" creationId="{D52B73CD-37F4-412A-7EB8-C9244DE028D2}"/>
    </ac:deMkLst>
    <p188:txBody>
      <a:bodyPr/>
      <a:lstStyle/>
      <a:p>
        <a:r>
          <a:rPr lang="en-US"/>
          <a:t>This pie chart is in our presentation folder, I am not sure why it won't let me make the slices different colors..</a:t>
        </a:r>
      </a:p>
    </p188:txBody>
  </p188:cm>
  <p188:cm id="{D4D7BD93-C296-4781-8541-605905398AFF}" authorId="{CB36A63B-F92D-6747-A1FC-C8C934DECE0F}" status="resolved" created="2022-07-20T00:47:27.411" complete="100000">
    <ac:deMkLst xmlns:ac="http://schemas.microsoft.com/office/drawing/2013/main/command">
      <pc:docMk xmlns:pc="http://schemas.microsoft.com/office/powerpoint/2013/main/command"/>
      <pc:sldMk xmlns:pc="http://schemas.microsoft.com/office/powerpoint/2013/main/command" cId="3980980911" sldId="369"/>
      <ac:picMk id="2" creationId="{EDED7391-0E0C-D7D1-0DF4-764E94680764}"/>
    </ac:deMkLst>
    <p188:txBody>
      <a:bodyPr/>
      <a:lstStyle/>
      <a:p>
        <a:r>
          <a:rPr lang="en-US"/>
          <a:t>is this slide in the works? If not the placement of this photo is a bit odd</a:t>
        </a:r>
      </a:p>
    </p188:txBody>
  </p188:cm>
</p188:cmLst>
</file>

<file path=ppt/comments/modernComment_18D_8C82C6E0.xml><?xml version="1.0" encoding="utf-8"?>
<p188:cmLst xmlns:a="http://schemas.openxmlformats.org/drawingml/2006/main" xmlns:r="http://schemas.openxmlformats.org/officeDocument/2006/relationships" xmlns:p188="http://schemas.microsoft.com/office/powerpoint/2018/8/main">
  <p188:cm id="{F34C2E8E-C26F-4F47-91DD-AB667806967D}" authorId="{A1215B7B-F331-D8DB-3AAD-A11AC2D7AABF}" status="resolved" created="2022-07-25T20:51:17.128" complete="100000">
    <pc:sldMkLst xmlns:pc="http://schemas.microsoft.com/office/powerpoint/2013/main/command">
      <pc:docMk/>
      <pc:sldMk cId="3793465268" sldId="342"/>
    </pc:sldMkLst>
    <p188:txBody>
      <a:bodyPr/>
      <a:lstStyle/>
      <a:p>
        <a:r>
          <a:rPr lang="en-US"/>
          <a:t>NDVI from 2015-2021 could be measuring growth and not establishment, or both, without easy ways to tell between growth vs establishment</a:t>
        </a:r>
      </a:p>
    </p188:txBody>
  </p188:cm>
  <p188:cm id="{E7132CAB-3FDB-494F-BAE1-8029AB4C9A84}" authorId="{A1215B7B-F331-D8DB-3AAD-A11AC2D7AABF}" status="resolved" created="2022-07-26T19:07:56.274" complete="100000">
    <pc:sldMkLst xmlns:pc="http://schemas.microsoft.com/office/powerpoint/2013/main/command">
      <pc:docMk/>
      <pc:sldMk cId="3793465268" sldId="342"/>
    </pc:sldMkLst>
    <p188:replyLst>
      <p188:reply id="{DF6FCD36-DB94-4FDE-AEA9-0BA6D275D643}" authorId="{C83F786E-AB3F-E333-0281-529C4D7EDE48}" created="2022-07-26T21:04:27.666">
        <p188:txBody>
          <a:bodyPr/>
          <a:lstStyle/>
          <a:p>
            <a:r>
              <a:rPr lang="en-US"/>
              <a:t>applying across time</a:t>
            </a:r>
          </a:p>
        </p188:txBody>
      </p188:reply>
    </p188:replyLst>
    <p188:txBody>
      <a:bodyPr/>
      <a:lstStyle/>
      <a:p>
        <a:r>
          <a:rPr lang="en-US"/>
          <a:t>forest managers wanting 400 tpa but us not having the training data?</a:t>
        </a:r>
      </a:p>
    </p188:txBody>
  </p188:cm>
</p188: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FAC862-9502-4B05-A702-4139ECAAE4F5}"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FF284BF4-53D4-4E77-9D50-1FFBF9463893}">
      <dgm:prSet phldrT="[Text]" phldr="0"/>
      <dgm:spPr/>
      <dgm:t>
        <a:bodyPr/>
        <a:lstStyle/>
        <a:p>
          <a:r>
            <a:rPr lang="en-US">
              <a:solidFill>
                <a:schemeClr val="tx1">
                  <a:lumMod val="75000"/>
                  <a:lumOff val="25000"/>
                </a:schemeClr>
              </a:solidFill>
              <a:latin typeface="Century Gothic"/>
            </a:rPr>
            <a:t>Reforestation efforts</a:t>
          </a:r>
        </a:p>
      </dgm:t>
    </dgm:pt>
    <dgm:pt modelId="{0FBFDC6D-B668-4110-AC77-ED5B7E5CD053}" type="parTrans" cxnId="{E9AC2A1F-0477-4BF7-85B8-06D754994186}">
      <dgm:prSet/>
      <dgm:spPr/>
      <dgm:t>
        <a:bodyPr/>
        <a:lstStyle/>
        <a:p>
          <a:endParaRPr lang="en-US"/>
        </a:p>
      </dgm:t>
    </dgm:pt>
    <dgm:pt modelId="{1A8312C6-0D37-4558-A1AD-790D7EF8B947}" type="sibTrans" cxnId="{E9AC2A1F-0477-4BF7-85B8-06D754994186}">
      <dgm:prSet/>
      <dgm:spPr/>
      <dgm:t>
        <a:bodyPr/>
        <a:lstStyle/>
        <a:p>
          <a:endParaRPr lang="en-US"/>
        </a:p>
      </dgm:t>
    </dgm:pt>
    <dgm:pt modelId="{04FC3F08-6E58-4616-8E0B-AC97BDBFFFED}">
      <dgm:prSet phldrT="[Text]" phldr="0"/>
      <dgm:spPr/>
      <dgm:t>
        <a:bodyPr/>
        <a:lstStyle/>
        <a:p>
          <a:r>
            <a:rPr lang="en-US" b="1">
              <a:solidFill>
                <a:schemeClr val="tx1">
                  <a:lumMod val="75000"/>
                  <a:lumOff val="25000"/>
                </a:schemeClr>
              </a:solidFill>
              <a:latin typeface="Century Gothic"/>
            </a:rPr>
            <a:t>MANAGE</a:t>
          </a:r>
        </a:p>
      </dgm:t>
    </dgm:pt>
    <dgm:pt modelId="{244611A1-1C5F-47AE-A939-A60A85AE475D}" type="parTrans" cxnId="{B20313E7-A848-47F9-B66C-532DA70A954C}">
      <dgm:prSet/>
      <dgm:spPr/>
      <dgm:t>
        <a:bodyPr/>
        <a:lstStyle/>
        <a:p>
          <a:endParaRPr lang="en-US"/>
        </a:p>
      </dgm:t>
    </dgm:pt>
    <dgm:pt modelId="{E1330DE5-508F-4761-B8BE-02C819F5418A}" type="sibTrans" cxnId="{B20313E7-A848-47F9-B66C-532DA70A954C}">
      <dgm:prSet/>
      <dgm:spPr/>
      <dgm:t>
        <a:bodyPr/>
        <a:lstStyle/>
        <a:p>
          <a:endParaRPr lang="en-US"/>
        </a:p>
      </dgm:t>
    </dgm:pt>
    <dgm:pt modelId="{665F417E-C735-4176-8231-BC54CC4C870E}">
      <dgm:prSet phldrT="[Text]" phldr="0"/>
      <dgm:spPr/>
      <dgm:t>
        <a:bodyPr/>
        <a:lstStyle/>
        <a:p>
          <a:pPr rtl="0"/>
          <a:r>
            <a:rPr lang="en-US">
              <a:solidFill>
                <a:schemeClr val="tx1">
                  <a:lumMod val="75000"/>
                  <a:lumOff val="25000"/>
                </a:schemeClr>
              </a:solidFill>
              <a:latin typeface="Century Gothic"/>
            </a:rPr>
            <a:t>Increasing high-severity wildfire</a:t>
          </a:r>
        </a:p>
      </dgm:t>
    </dgm:pt>
    <dgm:pt modelId="{5F1C20F3-A09F-4E7B-9DF6-0BE977B0B3F6}" type="parTrans" cxnId="{54D35040-8050-42EC-AA47-6241642A4A84}">
      <dgm:prSet/>
      <dgm:spPr/>
      <dgm:t>
        <a:bodyPr/>
        <a:lstStyle/>
        <a:p>
          <a:endParaRPr lang="en-US"/>
        </a:p>
      </dgm:t>
    </dgm:pt>
    <dgm:pt modelId="{FA647BB4-5228-468D-868C-B0CF53D718BD}" type="sibTrans" cxnId="{54D35040-8050-42EC-AA47-6241642A4A84}">
      <dgm:prSet/>
      <dgm:spPr/>
      <dgm:t>
        <a:bodyPr/>
        <a:lstStyle/>
        <a:p>
          <a:endParaRPr lang="en-US"/>
        </a:p>
      </dgm:t>
    </dgm:pt>
    <dgm:pt modelId="{4F551969-3E1C-44CC-99BF-D1B09E579C1D}">
      <dgm:prSet phldr="0"/>
      <dgm:spPr/>
      <dgm:t>
        <a:bodyPr/>
        <a:lstStyle/>
        <a:p>
          <a:pPr rtl="0"/>
          <a:r>
            <a:rPr lang="en-US">
              <a:solidFill>
                <a:schemeClr val="tx1">
                  <a:lumMod val="75000"/>
                  <a:lumOff val="25000"/>
                </a:schemeClr>
              </a:solidFill>
              <a:latin typeface="Century Gothic"/>
            </a:rPr>
            <a:t>Ponderosa pine recovery</a:t>
          </a:r>
        </a:p>
      </dgm:t>
    </dgm:pt>
    <dgm:pt modelId="{97E67D52-CA47-41DF-A877-6A85CE160980}" type="parTrans" cxnId="{D044F710-7EF4-48FE-A2A3-F2C4AAA06CC1}">
      <dgm:prSet/>
      <dgm:spPr/>
      <dgm:t>
        <a:bodyPr/>
        <a:lstStyle/>
        <a:p>
          <a:endParaRPr lang="en-US"/>
        </a:p>
      </dgm:t>
    </dgm:pt>
    <dgm:pt modelId="{C8627D85-5401-4480-BAA2-D28CEF48B3D0}" type="sibTrans" cxnId="{D044F710-7EF4-48FE-A2A3-F2C4AAA06CC1}">
      <dgm:prSet/>
      <dgm:spPr/>
      <dgm:t>
        <a:bodyPr/>
        <a:lstStyle/>
        <a:p>
          <a:endParaRPr lang="en-US"/>
        </a:p>
      </dgm:t>
    </dgm:pt>
    <dgm:pt modelId="{CB12DA44-9ABA-4AEB-B9F8-B95FE6205CCB}">
      <dgm:prSet phldr="0"/>
      <dgm:spPr/>
      <dgm:t>
        <a:bodyPr/>
        <a:lstStyle/>
        <a:p>
          <a:r>
            <a:rPr lang="en-US" b="1">
              <a:solidFill>
                <a:schemeClr val="tx1">
                  <a:lumMod val="75000"/>
                  <a:lumOff val="25000"/>
                </a:schemeClr>
              </a:solidFill>
              <a:latin typeface="Century Gothic"/>
            </a:rPr>
            <a:t>MONITOR</a:t>
          </a:r>
          <a:endParaRPr lang="en-US" b="1">
            <a:latin typeface="Century Gothic"/>
          </a:endParaRPr>
        </a:p>
      </dgm:t>
    </dgm:pt>
    <dgm:pt modelId="{CAB35C65-2994-4682-A854-8A49822F9BAE}" type="parTrans" cxnId="{5AA0A363-6D1B-4449-BEA7-A2C21A80D48A}">
      <dgm:prSet/>
      <dgm:spPr/>
      <dgm:t>
        <a:bodyPr/>
        <a:lstStyle/>
        <a:p>
          <a:endParaRPr lang="en-US"/>
        </a:p>
      </dgm:t>
    </dgm:pt>
    <dgm:pt modelId="{1F98E7D2-558E-47B0-B223-DF1A0091EC65}" type="sibTrans" cxnId="{5AA0A363-6D1B-4449-BEA7-A2C21A80D48A}">
      <dgm:prSet/>
      <dgm:spPr/>
      <dgm:t>
        <a:bodyPr/>
        <a:lstStyle/>
        <a:p>
          <a:endParaRPr lang="en-US"/>
        </a:p>
      </dgm:t>
    </dgm:pt>
    <dgm:pt modelId="{D5B18A0B-045E-4FAD-BB52-87A4695305BD}">
      <dgm:prSet phldr="0"/>
      <dgm:spPr/>
      <dgm:t>
        <a:bodyPr/>
        <a:lstStyle/>
        <a:p>
          <a:r>
            <a:rPr lang="en-US" b="1">
              <a:solidFill>
                <a:schemeClr val="tx1">
                  <a:lumMod val="75000"/>
                  <a:lumOff val="25000"/>
                </a:schemeClr>
              </a:solidFill>
              <a:latin typeface="Century Gothic"/>
            </a:rPr>
            <a:t>PRIORITIZE</a:t>
          </a:r>
        </a:p>
      </dgm:t>
    </dgm:pt>
    <dgm:pt modelId="{C914850F-74C1-4058-A2AE-60C5BD6ADC72}" type="parTrans" cxnId="{6E09E563-8B3E-467F-930E-0C58357E0920}">
      <dgm:prSet/>
      <dgm:spPr/>
      <dgm:t>
        <a:bodyPr/>
        <a:lstStyle/>
        <a:p>
          <a:endParaRPr lang="en-US"/>
        </a:p>
      </dgm:t>
    </dgm:pt>
    <dgm:pt modelId="{82D445C1-4F85-4EAE-A75A-1A4E27B3B774}" type="sibTrans" cxnId="{6E09E563-8B3E-467F-930E-0C58357E0920}">
      <dgm:prSet/>
      <dgm:spPr/>
      <dgm:t>
        <a:bodyPr/>
        <a:lstStyle/>
        <a:p>
          <a:endParaRPr lang="en-US"/>
        </a:p>
      </dgm:t>
    </dgm:pt>
    <dgm:pt modelId="{EA577D91-C068-4A1E-90D3-0198DAA0F1AA}" type="pres">
      <dgm:prSet presAssocID="{96FAC862-9502-4B05-A702-4139ECAAE4F5}" presName="linear" presStyleCnt="0">
        <dgm:presLayoutVars>
          <dgm:dir/>
          <dgm:animLvl val="lvl"/>
          <dgm:resizeHandles val="exact"/>
        </dgm:presLayoutVars>
      </dgm:prSet>
      <dgm:spPr/>
    </dgm:pt>
    <dgm:pt modelId="{9ACC2E62-196C-421C-AC16-564D4A1C062C}" type="pres">
      <dgm:prSet presAssocID="{CB12DA44-9ABA-4AEB-B9F8-B95FE6205CCB}" presName="parentLin" presStyleCnt="0"/>
      <dgm:spPr/>
    </dgm:pt>
    <dgm:pt modelId="{C9039B3C-30AF-4EF3-8B23-F395E2F609E7}" type="pres">
      <dgm:prSet presAssocID="{CB12DA44-9ABA-4AEB-B9F8-B95FE6205CCB}" presName="parentLeftMargin" presStyleLbl="node1" presStyleIdx="0" presStyleCnt="3"/>
      <dgm:spPr/>
    </dgm:pt>
    <dgm:pt modelId="{C34C41D2-F1BE-42B3-860E-FC8B54C19527}" type="pres">
      <dgm:prSet presAssocID="{CB12DA44-9ABA-4AEB-B9F8-B95FE6205CCB}" presName="parentText" presStyleLbl="node1" presStyleIdx="0" presStyleCnt="3">
        <dgm:presLayoutVars>
          <dgm:chMax val="0"/>
          <dgm:bulletEnabled val="1"/>
        </dgm:presLayoutVars>
      </dgm:prSet>
      <dgm:spPr/>
    </dgm:pt>
    <dgm:pt modelId="{F797C3EE-94EA-4B7F-AE81-0A875F01A457}" type="pres">
      <dgm:prSet presAssocID="{CB12DA44-9ABA-4AEB-B9F8-B95FE6205CCB}" presName="negativeSpace" presStyleCnt="0"/>
      <dgm:spPr/>
    </dgm:pt>
    <dgm:pt modelId="{BD5E0D05-4180-416C-9E52-1CE3C43547E7}" type="pres">
      <dgm:prSet presAssocID="{CB12DA44-9ABA-4AEB-B9F8-B95FE6205CCB}" presName="childText" presStyleLbl="conFgAcc1" presStyleIdx="0" presStyleCnt="3">
        <dgm:presLayoutVars>
          <dgm:bulletEnabled val="1"/>
        </dgm:presLayoutVars>
      </dgm:prSet>
      <dgm:spPr/>
    </dgm:pt>
    <dgm:pt modelId="{2ADD54FA-1AC6-4F08-847D-0DE86A9343FA}" type="pres">
      <dgm:prSet presAssocID="{1F98E7D2-558E-47B0-B223-DF1A0091EC65}" presName="spaceBetweenRectangles" presStyleCnt="0"/>
      <dgm:spPr/>
    </dgm:pt>
    <dgm:pt modelId="{D6FD78CA-8247-4B2A-A930-116B0617898F}" type="pres">
      <dgm:prSet presAssocID="{D5B18A0B-045E-4FAD-BB52-87A4695305BD}" presName="parentLin" presStyleCnt="0"/>
      <dgm:spPr/>
    </dgm:pt>
    <dgm:pt modelId="{24C7CB95-121E-4A63-93E9-47A4EF655589}" type="pres">
      <dgm:prSet presAssocID="{D5B18A0B-045E-4FAD-BB52-87A4695305BD}" presName="parentLeftMargin" presStyleLbl="node1" presStyleIdx="0" presStyleCnt="3"/>
      <dgm:spPr/>
    </dgm:pt>
    <dgm:pt modelId="{786C871D-E916-4475-BCC9-EFF842DDACEB}" type="pres">
      <dgm:prSet presAssocID="{D5B18A0B-045E-4FAD-BB52-87A4695305BD}" presName="parentText" presStyleLbl="node1" presStyleIdx="1" presStyleCnt="3">
        <dgm:presLayoutVars>
          <dgm:chMax val="0"/>
          <dgm:bulletEnabled val="1"/>
        </dgm:presLayoutVars>
      </dgm:prSet>
      <dgm:spPr/>
    </dgm:pt>
    <dgm:pt modelId="{172CC7E6-F3BF-4995-BEAA-429640410719}" type="pres">
      <dgm:prSet presAssocID="{D5B18A0B-045E-4FAD-BB52-87A4695305BD}" presName="negativeSpace" presStyleCnt="0"/>
      <dgm:spPr/>
    </dgm:pt>
    <dgm:pt modelId="{523A1B23-C1A9-41ED-807C-77D069FC6E2C}" type="pres">
      <dgm:prSet presAssocID="{D5B18A0B-045E-4FAD-BB52-87A4695305BD}" presName="childText" presStyleLbl="conFgAcc1" presStyleIdx="1" presStyleCnt="3">
        <dgm:presLayoutVars>
          <dgm:bulletEnabled val="1"/>
        </dgm:presLayoutVars>
      </dgm:prSet>
      <dgm:spPr/>
    </dgm:pt>
    <dgm:pt modelId="{E5AE87E8-985F-4988-AAAA-F409D7A957DC}" type="pres">
      <dgm:prSet presAssocID="{82D445C1-4F85-4EAE-A75A-1A4E27B3B774}" presName="spaceBetweenRectangles" presStyleCnt="0"/>
      <dgm:spPr/>
    </dgm:pt>
    <dgm:pt modelId="{CC560A03-4254-4946-94B1-45622D8CAAEB}" type="pres">
      <dgm:prSet presAssocID="{04FC3F08-6E58-4616-8E0B-AC97BDBFFFED}" presName="parentLin" presStyleCnt="0"/>
      <dgm:spPr/>
    </dgm:pt>
    <dgm:pt modelId="{3AD5F0BE-CB5F-4C68-ACB5-4A1D53687BA2}" type="pres">
      <dgm:prSet presAssocID="{04FC3F08-6E58-4616-8E0B-AC97BDBFFFED}" presName="parentLeftMargin" presStyleLbl="node1" presStyleIdx="1" presStyleCnt="3"/>
      <dgm:spPr/>
    </dgm:pt>
    <dgm:pt modelId="{232D868C-4A4A-4444-A57E-CB6C61D00919}" type="pres">
      <dgm:prSet presAssocID="{04FC3F08-6E58-4616-8E0B-AC97BDBFFFED}" presName="parentText" presStyleLbl="node1" presStyleIdx="2" presStyleCnt="3">
        <dgm:presLayoutVars>
          <dgm:chMax val="0"/>
          <dgm:bulletEnabled val="1"/>
        </dgm:presLayoutVars>
      </dgm:prSet>
      <dgm:spPr/>
    </dgm:pt>
    <dgm:pt modelId="{1758E3EA-EF25-4F19-856A-E3FEE4ACD6B1}" type="pres">
      <dgm:prSet presAssocID="{04FC3F08-6E58-4616-8E0B-AC97BDBFFFED}" presName="negativeSpace" presStyleCnt="0"/>
      <dgm:spPr/>
    </dgm:pt>
    <dgm:pt modelId="{50E8A57A-6450-43A2-BA7B-41F4FC5772B8}" type="pres">
      <dgm:prSet presAssocID="{04FC3F08-6E58-4616-8E0B-AC97BDBFFFED}" presName="childText" presStyleLbl="conFgAcc1" presStyleIdx="2" presStyleCnt="3">
        <dgm:presLayoutVars>
          <dgm:bulletEnabled val="1"/>
        </dgm:presLayoutVars>
      </dgm:prSet>
      <dgm:spPr/>
    </dgm:pt>
  </dgm:ptLst>
  <dgm:cxnLst>
    <dgm:cxn modelId="{D044F710-7EF4-48FE-A2A3-F2C4AAA06CC1}" srcId="{CB12DA44-9ABA-4AEB-B9F8-B95FE6205CCB}" destId="{4F551969-3E1C-44CC-99BF-D1B09E579C1D}" srcOrd="0" destOrd="0" parTransId="{97E67D52-CA47-41DF-A877-6A85CE160980}" sibTransId="{C8627D85-5401-4480-BAA2-D28CEF48B3D0}"/>
    <dgm:cxn modelId="{E9AC2A1F-0477-4BF7-85B8-06D754994186}" srcId="{D5B18A0B-045E-4FAD-BB52-87A4695305BD}" destId="{FF284BF4-53D4-4E77-9D50-1FFBF9463893}" srcOrd="0" destOrd="0" parTransId="{0FBFDC6D-B668-4110-AC77-ED5B7E5CD053}" sibTransId="{1A8312C6-0D37-4558-A1AD-790D7EF8B947}"/>
    <dgm:cxn modelId="{2CFA9B24-1A56-45F7-96CE-10F44AEF1C80}" type="presOf" srcId="{96FAC862-9502-4B05-A702-4139ECAAE4F5}" destId="{EA577D91-C068-4A1E-90D3-0198DAA0F1AA}" srcOrd="0" destOrd="0" presId="urn:microsoft.com/office/officeart/2005/8/layout/list1"/>
    <dgm:cxn modelId="{E01CB429-4615-4F22-94E1-2A8206376A86}" type="presOf" srcId="{FF284BF4-53D4-4E77-9D50-1FFBF9463893}" destId="{523A1B23-C1A9-41ED-807C-77D069FC6E2C}" srcOrd="0" destOrd="0" presId="urn:microsoft.com/office/officeart/2005/8/layout/list1"/>
    <dgm:cxn modelId="{99B7CB30-94B1-49A8-BF4D-C6E7562E93EC}" type="presOf" srcId="{665F417E-C735-4176-8231-BC54CC4C870E}" destId="{50E8A57A-6450-43A2-BA7B-41F4FC5772B8}" srcOrd="0" destOrd="0" presId="urn:microsoft.com/office/officeart/2005/8/layout/list1"/>
    <dgm:cxn modelId="{54D35040-8050-42EC-AA47-6241642A4A84}" srcId="{04FC3F08-6E58-4616-8E0B-AC97BDBFFFED}" destId="{665F417E-C735-4176-8231-BC54CC4C870E}" srcOrd="0" destOrd="0" parTransId="{5F1C20F3-A09F-4E7B-9DF6-0BE977B0B3F6}" sibTransId="{FA647BB4-5228-468D-868C-B0CF53D718BD}"/>
    <dgm:cxn modelId="{5AA0A363-6D1B-4449-BEA7-A2C21A80D48A}" srcId="{96FAC862-9502-4B05-A702-4139ECAAE4F5}" destId="{CB12DA44-9ABA-4AEB-B9F8-B95FE6205CCB}" srcOrd="0" destOrd="0" parTransId="{CAB35C65-2994-4682-A854-8A49822F9BAE}" sibTransId="{1F98E7D2-558E-47B0-B223-DF1A0091EC65}"/>
    <dgm:cxn modelId="{6E09E563-8B3E-467F-930E-0C58357E0920}" srcId="{96FAC862-9502-4B05-A702-4139ECAAE4F5}" destId="{D5B18A0B-045E-4FAD-BB52-87A4695305BD}" srcOrd="1" destOrd="0" parTransId="{C914850F-74C1-4058-A2AE-60C5BD6ADC72}" sibTransId="{82D445C1-4F85-4EAE-A75A-1A4E27B3B774}"/>
    <dgm:cxn modelId="{FF753E66-2511-42E8-8FF7-8966B049FA3F}" type="presOf" srcId="{D5B18A0B-045E-4FAD-BB52-87A4695305BD}" destId="{786C871D-E916-4475-BCC9-EFF842DDACEB}" srcOrd="1" destOrd="0" presId="urn:microsoft.com/office/officeart/2005/8/layout/list1"/>
    <dgm:cxn modelId="{2FE66784-9A2B-4940-9A4E-FA3AEE06ACAB}" type="presOf" srcId="{D5B18A0B-045E-4FAD-BB52-87A4695305BD}" destId="{24C7CB95-121E-4A63-93E9-47A4EF655589}" srcOrd="0" destOrd="0" presId="urn:microsoft.com/office/officeart/2005/8/layout/list1"/>
    <dgm:cxn modelId="{2EBAD9AA-0E89-4353-A11C-0F4E4A7D5C31}" type="presOf" srcId="{4F551969-3E1C-44CC-99BF-D1B09E579C1D}" destId="{BD5E0D05-4180-416C-9E52-1CE3C43547E7}" srcOrd="0" destOrd="0" presId="urn:microsoft.com/office/officeart/2005/8/layout/list1"/>
    <dgm:cxn modelId="{2D6F69C3-835C-401F-98E6-6F8342693029}" type="presOf" srcId="{04FC3F08-6E58-4616-8E0B-AC97BDBFFFED}" destId="{3AD5F0BE-CB5F-4C68-ACB5-4A1D53687BA2}" srcOrd="0" destOrd="0" presId="urn:microsoft.com/office/officeart/2005/8/layout/list1"/>
    <dgm:cxn modelId="{4952DBD6-A680-4B75-9D6A-21200B727994}" type="presOf" srcId="{CB12DA44-9ABA-4AEB-B9F8-B95FE6205CCB}" destId="{C34C41D2-F1BE-42B3-860E-FC8B54C19527}" srcOrd="1" destOrd="0" presId="urn:microsoft.com/office/officeart/2005/8/layout/list1"/>
    <dgm:cxn modelId="{B20313E7-A848-47F9-B66C-532DA70A954C}" srcId="{96FAC862-9502-4B05-A702-4139ECAAE4F5}" destId="{04FC3F08-6E58-4616-8E0B-AC97BDBFFFED}" srcOrd="2" destOrd="0" parTransId="{244611A1-1C5F-47AE-A939-A60A85AE475D}" sibTransId="{E1330DE5-508F-4761-B8BE-02C819F5418A}"/>
    <dgm:cxn modelId="{F424ECFE-29F8-4F5D-B186-AE7DB6D4233E}" type="presOf" srcId="{04FC3F08-6E58-4616-8E0B-AC97BDBFFFED}" destId="{232D868C-4A4A-4444-A57E-CB6C61D00919}" srcOrd="1" destOrd="0" presId="urn:microsoft.com/office/officeart/2005/8/layout/list1"/>
    <dgm:cxn modelId="{A19C32FF-82CE-49AC-AFAA-BE5C8558119F}" type="presOf" srcId="{CB12DA44-9ABA-4AEB-B9F8-B95FE6205CCB}" destId="{C9039B3C-30AF-4EF3-8B23-F395E2F609E7}" srcOrd="0" destOrd="0" presId="urn:microsoft.com/office/officeart/2005/8/layout/list1"/>
    <dgm:cxn modelId="{7B97436F-264D-4096-8A42-463F609F20C1}" type="presParOf" srcId="{EA577D91-C068-4A1E-90D3-0198DAA0F1AA}" destId="{9ACC2E62-196C-421C-AC16-564D4A1C062C}" srcOrd="0" destOrd="0" presId="urn:microsoft.com/office/officeart/2005/8/layout/list1"/>
    <dgm:cxn modelId="{8A6E0188-F9CE-4883-8D34-4E27A8CAF031}" type="presParOf" srcId="{9ACC2E62-196C-421C-AC16-564D4A1C062C}" destId="{C9039B3C-30AF-4EF3-8B23-F395E2F609E7}" srcOrd="0" destOrd="0" presId="urn:microsoft.com/office/officeart/2005/8/layout/list1"/>
    <dgm:cxn modelId="{AA4C906C-6450-416D-A8D9-DDEC7C75CC4D}" type="presParOf" srcId="{9ACC2E62-196C-421C-AC16-564D4A1C062C}" destId="{C34C41D2-F1BE-42B3-860E-FC8B54C19527}" srcOrd="1" destOrd="0" presId="urn:microsoft.com/office/officeart/2005/8/layout/list1"/>
    <dgm:cxn modelId="{ABD3A309-4287-4658-8D79-82D592615F3C}" type="presParOf" srcId="{EA577D91-C068-4A1E-90D3-0198DAA0F1AA}" destId="{F797C3EE-94EA-4B7F-AE81-0A875F01A457}" srcOrd="1" destOrd="0" presId="urn:microsoft.com/office/officeart/2005/8/layout/list1"/>
    <dgm:cxn modelId="{120E6D8F-FAD8-4BCA-BB37-CD89C90AF65F}" type="presParOf" srcId="{EA577D91-C068-4A1E-90D3-0198DAA0F1AA}" destId="{BD5E0D05-4180-416C-9E52-1CE3C43547E7}" srcOrd="2" destOrd="0" presId="urn:microsoft.com/office/officeart/2005/8/layout/list1"/>
    <dgm:cxn modelId="{CB8B0533-CA6A-4810-8D3A-2DCF1D12412F}" type="presParOf" srcId="{EA577D91-C068-4A1E-90D3-0198DAA0F1AA}" destId="{2ADD54FA-1AC6-4F08-847D-0DE86A9343FA}" srcOrd="3" destOrd="0" presId="urn:microsoft.com/office/officeart/2005/8/layout/list1"/>
    <dgm:cxn modelId="{E5B4E646-D9B8-4AB2-AB91-CA59A9D8653B}" type="presParOf" srcId="{EA577D91-C068-4A1E-90D3-0198DAA0F1AA}" destId="{D6FD78CA-8247-4B2A-A930-116B0617898F}" srcOrd="4" destOrd="0" presId="urn:microsoft.com/office/officeart/2005/8/layout/list1"/>
    <dgm:cxn modelId="{B289E1A4-055E-4896-8D75-96D3125D1EDD}" type="presParOf" srcId="{D6FD78CA-8247-4B2A-A930-116B0617898F}" destId="{24C7CB95-121E-4A63-93E9-47A4EF655589}" srcOrd="0" destOrd="0" presId="urn:microsoft.com/office/officeart/2005/8/layout/list1"/>
    <dgm:cxn modelId="{091E7000-611A-47BF-9992-D4F9B386A7E3}" type="presParOf" srcId="{D6FD78CA-8247-4B2A-A930-116B0617898F}" destId="{786C871D-E916-4475-BCC9-EFF842DDACEB}" srcOrd="1" destOrd="0" presId="urn:microsoft.com/office/officeart/2005/8/layout/list1"/>
    <dgm:cxn modelId="{66C977B7-6A97-4F03-AB66-9F386C8093FB}" type="presParOf" srcId="{EA577D91-C068-4A1E-90D3-0198DAA0F1AA}" destId="{172CC7E6-F3BF-4995-BEAA-429640410719}" srcOrd="5" destOrd="0" presId="urn:microsoft.com/office/officeart/2005/8/layout/list1"/>
    <dgm:cxn modelId="{11CFFF36-B425-49E1-A056-DE1B69070B62}" type="presParOf" srcId="{EA577D91-C068-4A1E-90D3-0198DAA0F1AA}" destId="{523A1B23-C1A9-41ED-807C-77D069FC6E2C}" srcOrd="6" destOrd="0" presId="urn:microsoft.com/office/officeart/2005/8/layout/list1"/>
    <dgm:cxn modelId="{9E25A656-B48C-4C00-BE85-70023AD90C43}" type="presParOf" srcId="{EA577D91-C068-4A1E-90D3-0198DAA0F1AA}" destId="{E5AE87E8-985F-4988-AAAA-F409D7A957DC}" srcOrd="7" destOrd="0" presId="urn:microsoft.com/office/officeart/2005/8/layout/list1"/>
    <dgm:cxn modelId="{F7DFBE9C-86C0-4C4A-8D93-E32902A8E537}" type="presParOf" srcId="{EA577D91-C068-4A1E-90D3-0198DAA0F1AA}" destId="{CC560A03-4254-4946-94B1-45622D8CAAEB}" srcOrd="8" destOrd="0" presId="urn:microsoft.com/office/officeart/2005/8/layout/list1"/>
    <dgm:cxn modelId="{0C940B6C-DF65-4009-B4C4-7A3D64D3CB34}" type="presParOf" srcId="{CC560A03-4254-4946-94B1-45622D8CAAEB}" destId="{3AD5F0BE-CB5F-4C68-ACB5-4A1D53687BA2}" srcOrd="0" destOrd="0" presId="urn:microsoft.com/office/officeart/2005/8/layout/list1"/>
    <dgm:cxn modelId="{BDA69BA6-C702-4A4F-AE3D-A8A2B9BB6288}" type="presParOf" srcId="{CC560A03-4254-4946-94B1-45622D8CAAEB}" destId="{232D868C-4A4A-4444-A57E-CB6C61D00919}" srcOrd="1" destOrd="0" presId="urn:microsoft.com/office/officeart/2005/8/layout/list1"/>
    <dgm:cxn modelId="{3D6F8E62-A8E0-4EE0-BFB6-EC360BAD40DE}" type="presParOf" srcId="{EA577D91-C068-4A1E-90D3-0198DAA0F1AA}" destId="{1758E3EA-EF25-4F19-856A-E3FEE4ACD6B1}" srcOrd="9" destOrd="0" presId="urn:microsoft.com/office/officeart/2005/8/layout/list1"/>
    <dgm:cxn modelId="{C1959592-A6A2-4A74-B102-6DD94E3171FE}" type="presParOf" srcId="{EA577D91-C068-4A1E-90D3-0198DAA0F1AA}" destId="{50E8A57A-6450-43A2-BA7B-41F4FC5772B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486590-824B-4CAC-AF5A-0E669068E005}"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n-US"/>
        </a:p>
      </dgm:t>
    </dgm:pt>
    <dgm:pt modelId="{7E32C4ED-9596-4EF6-B31B-55FF15D1AF37}">
      <dgm:prSet phldr="0"/>
      <dgm:spPr/>
      <dgm:t>
        <a:bodyPr/>
        <a:lstStyle/>
        <a:p>
          <a:pPr rtl="0"/>
          <a:r>
            <a:rPr lang="en-US">
              <a:latin typeface="Calibri Light" panose="020F0302020204030204"/>
            </a:rPr>
            <a:t>Field Data</a:t>
          </a:r>
        </a:p>
      </dgm:t>
    </dgm:pt>
    <dgm:pt modelId="{72B66B1D-F573-4501-B13B-9E504F9D7C80}" type="parTrans" cxnId="{732F2C81-A85C-4492-9329-3E9F5C71DEAC}">
      <dgm:prSet/>
      <dgm:spPr/>
      <dgm:t>
        <a:bodyPr/>
        <a:lstStyle/>
        <a:p>
          <a:endParaRPr lang="en-US"/>
        </a:p>
      </dgm:t>
    </dgm:pt>
    <dgm:pt modelId="{1624AD05-3316-488E-99DF-E8D89360F8F5}" type="sibTrans" cxnId="{732F2C81-A85C-4492-9329-3E9F5C71DEAC}">
      <dgm:prSet/>
      <dgm:spPr/>
    </dgm:pt>
    <dgm:pt modelId="{13943A04-F718-4EB5-97ED-065F27EA6415}">
      <dgm:prSet phldr="0"/>
      <dgm:spPr/>
      <dgm:t>
        <a:bodyPr/>
        <a:lstStyle/>
        <a:p>
          <a:pPr rtl="0"/>
          <a:r>
            <a:rPr lang="en-US">
              <a:latin typeface="Calibri Light" panose="020F0302020204030204"/>
            </a:rPr>
            <a:t>Stem Maps</a:t>
          </a:r>
        </a:p>
      </dgm:t>
    </dgm:pt>
    <dgm:pt modelId="{39B77DBC-A566-455A-B68E-ECF38C4218B2}" type="parTrans" cxnId="{3FDF2CAA-39B7-4D59-AAD7-AB96611CD39B}">
      <dgm:prSet/>
      <dgm:spPr/>
      <dgm:t>
        <a:bodyPr/>
        <a:lstStyle/>
        <a:p>
          <a:endParaRPr lang="en-US"/>
        </a:p>
      </dgm:t>
    </dgm:pt>
    <dgm:pt modelId="{7C6E1BB0-F634-40BA-81B6-A955F4DAE18A}" type="sibTrans" cxnId="{3FDF2CAA-39B7-4D59-AAD7-AB96611CD39B}">
      <dgm:prSet/>
      <dgm:spPr/>
    </dgm:pt>
    <dgm:pt modelId="{D80458E0-01DA-4AF7-8999-5125D240E7E7}">
      <dgm:prSet phldr="0"/>
      <dgm:spPr/>
      <dgm:t>
        <a:bodyPr/>
        <a:lstStyle/>
        <a:p>
          <a:pPr rtl="0"/>
          <a:r>
            <a:rPr lang="en-US">
              <a:latin typeface="Calibri Light" panose="020F0302020204030204"/>
            </a:rPr>
            <a:t>Ocular Sampling</a:t>
          </a:r>
        </a:p>
      </dgm:t>
    </dgm:pt>
    <dgm:pt modelId="{B375E5F8-B9E1-4515-8EDC-CB15FFAA7EF6}" type="parTrans" cxnId="{AED443B6-58C6-43D9-8B35-ECF3EDDD2D57}">
      <dgm:prSet/>
      <dgm:spPr/>
      <dgm:t>
        <a:bodyPr/>
        <a:lstStyle/>
        <a:p>
          <a:endParaRPr lang="en-US"/>
        </a:p>
      </dgm:t>
    </dgm:pt>
    <dgm:pt modelId="{EBD5CDF1-377C-4B46-B43D-47B704A2F7DE}" type="sibTrans" cxnId="{AED443B6-58C6-43D9-8B35-ECF3EDDD2D57}">
      <dgm:prSet/>
      <dgm:spPr/>
    </dgm:pt>
    <dgm:pt modelId="{A806DDA6-CCE7-4A11-8F4E-19AA7F6A62F5}">
      <dgm:prSet phldr="0"/>
      <dgm:spPr/>
      <dgm:t>
        <a:bodyPr/>
        <a:lstStyle/>
        <a:p>
          <a:pPr rtl="0"/>
          <a:r>
            <a:rPr lang="en-US">
              <a:latin typeface="Calibri Light" panose="020F0302020204030204"/>
            </a:rPr>
            <a:t>Satellite Data</a:t>
          </a:r>
        </a:p>
      </dgm:t>
    </dgm:pt>
    <dgm:pt modelId="{D95CA8D4-9CB4-4D14-BCCD-CAA3F831CB9E}" type="parTrans" cxnId="{8E94A1C0-C893-4FC7-A1EE-588C5F9D4E08}">
      <dgm:prSet/>
      <dgm:spPr/>
      <dgm:t>
        <a:bodyPr/>
        <a:lstStyle/>
        <a:p>
          <a:endParaRPr lang="en-US"/>
        </a:p>
      </dgm:t>
    </dgm:pt>
    <dgm:pt modelId="{D7FD8333-DCD2-40D6-8607-92B7EA678B7F}" type="sibTrans" cxnId="{8E94A1C0-C893-4FC7-A1EE-588C5F9D4E08}">
      <dgm:prSet/>
      <dgm:spPr/>
    </dgm:pt>
    <dgm:pt modelId="{DABE6BE7-E153-4B85-897A-95E51E2C2CE8}">
      <dgm:prSet phldr="0"/>
      <dgm:spPr/>
      <dgm:t>
        <a:bodyPr/>
        <a:lstStyle/>
        <a:p>
          <a:r>
            <a:rPr lang="en-US">
              <a:latin typeface="Calibri Light" panose="020F0302020204030204"/>
            </a:rPr>
            <a:t>NDVI</a:t>
          </a:r>
          <a:endParaRPr lang="en-US"/>
        </a:p>
      </dgm:t>
    </dgm:pt>
    <dgm:pt modelId="{2146BF7F-D9E7-4A88-A14F-120F19D126A4}" type="parTrans" cxnId="{312E787D-D158-4500-969B-578124620F7F}">
      <dgm:prSet/>
      <dgm:spPr/>
      <dgm:t>
        <a:bodyPr/>
        <a:lstStyle/>
        <a:p>
          <a:endParaRPr lang="en-US"/>
        </a:p>
      </dgm:t>
    </dgm:pt>
    <dgm:pt modelId="{370160D8-463B-4C66-B470-7D11E9D1F8B5}" type="sibTrans" cxnId="{312E787D-D158-4500-969B-578124620F7F}">
      <dgm:prSet/>
      <dgm:spPr/>
    </dgm:pt>
    <dgm:pt modelId="{B54104A7-4783-4AAA-BE80-D8DB95980E5F}">
      <dgm:prSet phldr="0"/>
      <dgm:spPr/>
      <dgm:t>
        <a:bodyPr/>
        <a:lstStyle/>
        <a:p>
          <a:r>
            <a:rPr lang="en-US">
              <a:latin typeface="Calibri Light" panose="020F0302020204030204"/>
            </a:rPr>
            <a:t>NDSI</a:t>
          </a:r>
        </a:p>
      </dgm:t>
    </dgm:pt>
    <dgm:pt modelId="{6536F155-A5D6-458E-8897-D0983422C499}" type="parTrans" cxnId="{41063941-B7D0-4520-80D9-F117C47F9CA6}">
      <dgm:prSet/>
      <dgm:spPr/>
      <dgm:t>
        <a:bodyPr/>
        <a:lstStyle/>
        <a:p>
          <a:endParaRPr lang="en-US"/>
        </a:p>
      </dgm:t>
    </dgm:pt>
    <dgm:pt modelId="{D97B8EEE-336B-4845-9071-7CF76F4FA72E}" type="sibTrans" cxnId="{41063941-B7D0-4520-80D9-F117C47F9CA6}">
      <dgm:prSet/>
      <dgm:spPr/>
    </dgm:pt>
    <dgm:pt modelId="{CBC1C5CF-4CB7-4D7F-B3CB-E3BF7065A5D8}">
      <dgm:prSet phldr="0"/>
      <dgm:spPr/>
      <dgm:t>
        <a:bodyPr/>
        <a:lstStyle/>
        <a:p>
          <a:r>
            <a:rPr lang="en-US">
              <a:latin typeface="Calibri Light" panose="020F0302020204030204"/>
            </a:rPr>
            <a:t>Elevation</a:t>
          </a:r>
        </a:p>
      </dgm:t>
    </dgm:pt>
    <dgm:pt modelId="{8484AD20-9B00-4F36-9F31-96F2AB975EE2}" type="parTrans" cxnId="{2D2A2F27-CC5B-4620-827D-192DF6B1293C}">
      <dgm:prSet/>
      <dgm:spPr/>
      <dgm:t>
        <a:bodyPr/>
        <a:lstStyle/>
        <a:p>
          <a:endParaRPr lang="en-US"/>
        </a:p>
      </dgm:t>
    </dgm:pt>
    <dgm:pt modelId="{6E810072-3657-42E3-BCD8-832626F883BC}" type="sibTrans" cxnId="{2D2A2F27-CC5B-4620-827D-192DF6B1293C}">
      <dgm:prSet/>
      <dgm:spPr/>
    </dgm:pt>
    <dgm:pt modelId="{C0F6F463-3B28-4F55-ABF2-5481F23F4B30}" type="pres">
      <dgm:prSet presAssocID="{FC486590-824B-4CAC-AF5A-0E669068E005}" presName="diagram" presStyleCnt="0">
        <dgm:presLayoutVars>
          <dgm:chPref val="1"/>
          <dgm:dir/>
          <dgm:animOne val="branch"/>
          <dgm:animLvl val="lvl"/>
          <dgm:resizeHandles val="exact"/>
        </dgm:presLayoutVars>
      </dgm:prSet>
      <dgm:spPr/>
    </dgm:pt>
    <dgm:pt modelId="{AB238B17-F4D9-4741-86C3-FA2704413F75}" type="pres">
      <dgm:prSet presAssocID="{7E32C4ED-9596-4EF6-B31B-55FF15D1AF37}" presName="root1" presStyleCnt="0"/>
      <dgm:spPr/>
    </dgm:pt>
    <dgm:pt modelId="{B3077715-EB31-46CA-9E22-2A7F239C159E}" type="pres">
      <dgm:prSet presAssocID="{7E32C4ED-9596-4EF6-B31B-55FF15D1AF37}" presName="LevelOneTextNode" presStyleLbl="node0" presStyleIdx="0" presStyleCnt="2">
        <dgm:presLayoutVars>
          <dgm:chPref val="3"/>
        </dgm:presLayoutVars>
      </dgm:prSet>
      <dgm:spPr>
        <a:solidFill>
          <a:srgbClr val="ED7D31"/>
        </a:solidFill>
      </dgm:spPr>
    </dgm:pt>
    <dgm:pt modelId="{3A9B84D9-13BF-459B-AC72-2611EF8F480B}" type="pres">
      <dgm:prSet presAssocID="{7E32C4ED-9596-4EF6-B31B-55FF15D1AF37}" presName="level2hierChild" presStyleCnt="0"/>
      <dgm:spPr/>
    </dgm:pt>
    <dgm:pt modelId="{55F21184-D529-432D-AABC-5102AB832643}" type="pres">
      <dgm:prSet presAssocID="{39B77DBC-A566-455A-B68E-ECF38C4218B2}" presName="conn2-1" presStyleLbl="parChTrans1D2" presStyleIdx="0" presStyleCnt="5"/>
      <dgm:spPr>
        <a:solidFill>
          <a:srgbClr val="FFC000"/>
        </a:solidFill>
      </dgm:spPr>
    </dgm:pt>
    <dgm:pt modelId="{C146DF1C-3E64-4D9A-90F0-F85C0A6C4A18}" type="pres">
      <dgm:prSet presAssocID="{39B77DBC-A566-455A-B68E-ECF38C4218B2}" presName="connTx" presStyleLbl="parChTrans1D2" presStyleIdx="0" presStyleCnt="5"/>
      <dgm:spPr/>
    </dgm:pt>
    <dgm:pt modelId="{B5207364-247A-452D-BC8F-CC6A5DE1392D}" type="pres">
      <dgm:prSet presAssocID="{13943A04-F718-4EB5-97ED-065F27EA6415}" presName="root2" presStyleCnt="0"/>
      <dgm:spPr/>
    </dgm:pt>
    <dgm:pt modelId="{1E516D36-59BE-4662-B32F-965F096B3104}" type="pres">
      <dgm:prSet presAssocID="{13943A04-F718-4EB5-97ED-065F27EA6415}" presName="LevelTwoTextNode" presStyleLbl="node2" presStyleIdx="0" presStyleCnt="5">
        <dgm:presLayoutVars>
          <dgm:chPref val="3"/>
        </dgm:presLayoutVars>
      </dgm:prSet>
      <dgm:spPr/>
    </dgm:pt>
    <dgm:pt modelId="{D1F00BD7-4C86-4CD4-ACA8-963555FEB937}" type="pres">
      <dgm:prSet presAssocID="{13943A04-F718-4EB5-97ED-065F27EA6415}" presName="level3hierChild" presStyleCnt="0"/>
      <dgm:spPr/>
    </dgm:pt>
    <dgm:pt modelId="{E70CBD6E-910F-45C7-965D-DBFFE86A31DD}" type="pres">
      <dgm:prSet presAssocID="{B375E5F8-B9E1-4515-8EDC-CB15FFAA7EF6}" presName="conn2-1" presStyleLbl="parChTrans1D2" presStyleIdx="1" presStyleCnt="5"/>
      <dgm:spPr/>
    </dgm:pt>
    <dgm:pt modelId="{BBD5B366-3432-494C-82D5-9A40D3F6DF51}" type="pres">
      <dgm:prSet presAssocID="{B375E5F8-B9E1-4515-8EDC-CB15FFAA7EF6}" presName="connTx" presStyleLbl="parChTrans1D2" presStyleIdx="1" presStyleCnt="5"/>
      <dgm:spPr/>
    </dgm:pt>
    <dgm:pt modelId="{572C551C-D010-4922-A339-F3B8CB675498}" type="pres">
      <dgm:prSet presAssocID="{D80458E0-01DA-4AF7-8999-5125D240E7E7}" presName="root2" presStyleCnt="0"/>
      <dgm:spPr/>
    </dgm:pt>
    <dgm:pt modelId="{CE2B92F5-B21F-4C63-90E5-77173317FA48}" type="pres">
      <dgm:prSet presAssocID="{D80458E0-01DA-4AF7-8999-5125D240E7E7}" presName="LevelTwoTextNode" presStyleLbl="node2" presStyleIdx="1" presStyleCnt="5">
        <dgm:presLayoutVars>
          <dgm:chPref val="3"/>
        </dgm:presLayoutVars>
      </dgm:prSet>
      <dgm:spPr/>
    </dgm:pt>
    <dgm:pt modelId="{49BCC4C0-B8A2-43DD-AFB0-69C053EEF45D}" type="pres">
      <dgm:prSet presAssocID="{D80458E0-01DA-4AF7-8999-5125D240E7E7}" presName="level3hierChild" presStyleCnt="0"/>
      <dgm:spPr/>
    </dgm:pt>
    <dgm:pt modelId="{C2EF04E8-D3AF-4607-84CA-BA1FE59DBB7D}" type="pres">
      <dgm:prSet presAssocID="{A806DDA6-CCE7-4A11-8F4E-19AA7F6A62F5}" presName="root1" presStyleCnt="0"/>
      <dgm:spPr/>
    </dgm:pt>
    <dgm:pt modelId="{EB0BEAA4-2C60-46DC-B890-F239AB13FF1C}" type="pres">
      <dgm:prSet presAssocID="{A806DDA6-CCE7-4A11-8F4E-19AA7F6A62F5}" presName="LevelOneTextNode" presStyleLbl="node0" presStyleIdx="1" presStyleCnt="2">
        <dgm:presLayoutVars>
          <dgm:chPref val="3"/>
        </dgm:presLayoutVars>
      </dgm:prSet>
      <dgm:spPr>
        <a:solidFill>
          <a:srgbClr val="ED7D31"/>
        </a:solidFill>
      </dgm:spPr>
    </dgm:pt>
    <dgm:pt modelId="{80BD438A-BC0E-4F7B-AE14-9E1C7A722214}" type="pres">
      <dgm:prSet presAssocID="{A806DDA6-CCE7-4A11-8F4E-19AA7F6A62F5}" presName="level2hierChild" presStyleCnt="0"/>
      <dgm:spPr/>
    </dgm:pt>
    <dgm:pt modelId="{97A1CD2C-D33A-4FD0-8609-055C16EDED2B}" type="pres">
      <dgm:prSet presAssocID="{2146BF7F-D9E7-4A88-A14F-120F19D126A4}" presName="conn2-1" presStyleLbl="parChTrans1D2" presStyleIdx="2" presStyleCnt="5"/>
      <dgm:spPr/>
    </dgm:pt>
    <dgm:pt modelId="{74C5C509-82C8-4CF8-8E1E-443296123864}" type="pres">
      <dgm:prSet presAssocID="{2146BF7F-D9E7-4A88-A14F-120F19D126A4}" presName="connTx" presStyleLbl="parChTrans1D2" presStyleIdx="2" presStyleCnt="5"/>
      <dgm:spPr/>
    </dgm:pt>
    <dgm:pt modelId="{9F11CD0D-DBE7-4D48-830D-554CB1FF154F}" type="pres">
      <dgm:prSet presAssocID="{DABE6BE7-E153-4B85-897A-95E51E2C2CE8}" presName="root2" presStyleCnt="0"/>
      <dgm:spPr/>
    </dgm:pt>
    <dgm:pt modelId="{235E20D2-B512-4721-942C-7FED602CAE7D}" type="pres">
      <dgm:prSet presAssocID="{DABE6BE7-E153-4B85-897A-95E51E2C2CE8}" presName="LevelTwoTextNode" presStyleLbl="node2" presStyleIdx="2" presStyleCnt="5">
        <dgm:presLayoutVars>
          <dgm:chPref val="3"/>
        </dgm:presLayoutVars>
      </dgm:prSet>
      <dgm:spPr/>
    </dgm:pt>
    <dgm:pt modelId="{AC0A8FF1-9600-440F-AB27-33F0CCD16570}" type="pres">
      <dgm:prSet presAssocID="{DABE6BE7-E153-4B85-897A-95E51E2C2CE8}" presName="level3hierChild" presStyleCnt="0"/>
      <dgm:spPr/>
    </dgm:pt>
    <dgm:pt modelId="{773310A6-825C-4D1C-8A19-40FD6001E75F}" type="pres">
      <dgm:prSet presAssocID="{6536F155-A5D6-458E-8897-D0983422C499}" presName="conn2-1" presStyleLbl="parChTrans1D2" presStyleIdx="3" presStyleCnt="5"/>
      <dgm:spPr/>
    </dgm:pt>
    <dgm:pt modelId="{36D9A79D-C764-458C-945D-A097720D9F73}" type="pres">
      <dgm:prSet presAssocID="{6536F155-A5D6-458E-8897-D0983422C499}" presName="connTx" presStyleLbl="parChTrans1D2" presStyleIdx="3" presStyleCnt="5"/>
      <dgm:spPr/>
    </dgm:pt>
    <dgm:pt modelId="{51F5F625-3EB3-4515-B8C1-CB269B4B8822}" type="pres">
      <dgm:prSet presAssocID="{B54104A7-4783-4AAA-BE80-D8DB95980E5F}" presName="root2" presStyleCnt="0"/>
      <dgm:spPr/>
    </dgm:pt>
    <dgm:pt modelId="{18728D1B-9A2A-452B-8727-31FDA63558BE}" type="pres">
      <dgm:prSet presAssocID="{B54104A7-4783-4AAA-BE80-D8DB95980E5F}" presName="LevelTwoTextNode" presStyleLbl="node2" presStyleIdx="3" presStyleCnt="5">
        <dgm:presLayoutVars>
          <dgm:chPref val="3"/>
        </dgm:presLayoutVars>
      </dgm:prSet>
      <dgm:spPr/>
    </dgm:pt>
    <dgm:pt modelId="{CA2D0CDA-5F1F-485F-870A-1AF9340EBDF7}" type="pres">
      <dgm:prSet presAssocID="{B54104A7-4783-4AAA-BE80-D8DB95980E5F}" presName="level3hierChild" presStyleCnt="0"/>
      <dgm:spPr/>
    </dgm:pt>
    <dgm:pt modelId="{623F807B-AB7E-4977-A0DA-0977270F8D11}" type="pres">
      <dgm:prSet presAssocID="{8484AD20-9B00-4F36-9F31-96F2AB975EE2}" presName="conn2-1" presStyleLbl="parChTrans1D2" presStyleIdx="4" presStyleCnt="5"/>
      <dgm:spPr/>
    </dgm:pt>
    <dgm:pt modelId="{4DAA9EFF-2874-4924-9964-8838031A73DD}" type="pres">
      <dgm:prSet presAssocID="{8484AD20-9B00-4F36-9F31-96F2AB975EE2}" presName="connTx" presStyleLbl="parChTrans1D2" presStyleIdx="4" presStyleCnt="5"/>
      <dgm:spPr/>
    </dgm:pt>
    <dgm:pt modelId="{C3C560DC-F264-4B18-8111-B9F6BAF8872E}" type="pres">
      <dgm:prSet presAssocID="{CBC1C5CF-4CB7-4D7F-B3CB-E3BF7065A5D8}" presName="root2" presStyleCnt="0"/>
      <dgm:spPr/>
    </dgm:pt>
    <dgm:pt modelId="{A6C2ADC3-4A82-4794-96CE-2020C3F364E1}" type="pres">
      <dgm:prSet presAssocID="{CBC1C5CF-4CB7-4D7F-B3CB-E3BF7065A5D8}" presName="LevelTwoTextNode" presStyleLbl="node2" presStyleIdx="4" presStyleCnt="5">
        <dgm:presLayoutVars>
          <dgm:chPref val="3"/>
        </dgm:presLayoutVars>
      </dgm:prSet>
      <dgm:spPr/>
    </dgm:pt>
    <dgm:pt modelId="{EEE6537C-BF03-44F0-BE44-EE23C54F07CF}" type="pres">
      <dgm:prSet presAssocID="{CBC1C5CF-4CB7-4D7F-B3CB-E3BF7065A5D8}" presName="level3hierChild" presStyleCnt="0"/>
      <dgm:spPr/>
    </dgm:pt>
  </dgm:ptLst>
  <dgm:cxnLst>
    <dgm:cxn modelId="{DDEBA426-C44F-4A9F-A3C2-2F94208643BB}" type="presOf" srcId="{39B77DBC-A566-455A-B68E-ECF38C4218B2}" destId="{55F21184-D529-432D-AABC-5102AB832643}" srcOrd="0" destOrd="0" presId="urn:microsoft.com/office/officeart/2005/8/layout/hierarchy2"/>
    <dgm:cxn modelId="{2D2A2F27-CC5B-4620-827D-192DF6B1293C}" srcId="{A806DDA6-CCE7-4A11-8F4E-19AA7F6A62F5}" destId="{CBC1C5CF-4CB7-4D7F-B3CB-E3BF7065A5D8}" srcOrd="2" destOrd="0" parTransId="{8484AD20-9B00-4F36-9F31-96F2AB975EE2}" sibTransId="{6E810072-3657-42E3-BCD8-832626F883BC}"/>
    <dgm:cxn modelId="{3337D63C-88B4-4E8A-B977-FC4ECBC8CD94}" type="presOf" srcId="{FC486590-824B-4CAC-AF5A-0E669068E005}" destId="{C0F6F463-3B28-4F55-ABF2-5481F23F4B30}" srcOrd="0" destOrd="0" presId="urn:microsoft.com/office/officeart/2005/8/layout/hierarchy2"/>
    <dgm:cxn modelId="{41063941-B7D0-4520-80D9-F117C47F9CA6}" srcId="{A806DDA6-CCE7-4A11-8F4E-19AA7F6A62F5}" destId="{B54104A7-4783-4AAA-BE80-D8DB95980E5F}" srcOrd="1" destOrd="0" parTransId="{6536F155-A5D6-458E-8897-D0983422C499}" sibTransId="{D97B8EEE-336B-4845-9071-7CF76F4FA72E}"/>
    <dgm:cxn modelId="{D54C5A42-3A68-45EC-AEC1-9321D85D68B7}" type="presOf" srcId="{2146BF7F-D9E7-4A88-A14F-120F19D126A4}" destId="{74C5C509-82C8-4CF8-8E1E-443296123864}" srcOrd="1" destOrd="0" presId="urn:microsoft.com/office/officeart/2005/8/layout/hierarchy2"/>
    <dgm:cxn modelId="{39C0D767-61C6-49F0-BBDE-6A02249BF5F7}" type="presOf" srcId="{CBC1C5CF-4CB7-4D7F-B3CB-E3BF7065A5D8}" destId="{A6C2ADC3-4A82-4794-96CE-2020C3F364E1}" srcOrd="0" destOrd="0" presId="urn:microsoft.com/office/officeart/2005/8/layout/hierarchy2"/>
    <dgm:cxn modelId="{77FA3249-294D-4513-A279-65ACFEEA7F56}" type="presOf" srcId="{8484AD20-9B00-4F36-9F31-96F2AB975EE2}" destId="{4DAA9EFF-2874-4924-9964-8838031A73DD}" srcOrd="1" destOrd="0" presId="urn:microsoft.com/office/officeart/2005/8/layout/hierarchy2"/>
    <dgm:cxn modelId="{1795796F-0F00-49EB-AD4C-41B6163E96EF}" type="presOf" srcId="{DABE6BE7-E153-4B85-897A-95E51E2C2CE8}" destId="{235E20D2-B512-4721-942C-7FED602CAE7D}" srcOrd="0" destOrd="0" presId="urn:microsoft.com/office/officeart/2005/8/layout/hierarchy2"/>
    <dgm:cxn modelId="{312E787D-D158-4500-969B-578124620F7F}" srcId="{A806DDA6-CCE7-4A11-8F4E-19AA7F6A62F5}" destId="{DABE6BE7-E153-4B85-897A-95E51E2C2CE8}" srcOrd="0" destOrd="0" parTransId="{2146BF7F-D9E7-4A88-A14F-120F19D126A4}" sibTransId="{370160D8-463B-4C66-B470-7D11E9D1F8B5}"/>
    <dgm:cxn modelId="{732F2C81-A85C-4492-9329-3E9F5C71DEAC}" srcId="{FC486590-824B-4CAC-AF5A-0E669068E005}" destId="{7E32C4ED-9596-4EF6-B31B-55FF15D1AF37}" srcOrd="0" destOrd="0" parTransId="{72B66B1D-F573-4501-B13B-9E504F9D7C80}" sibTransId="{1624AD05-3316-488E-99DF-E8D89360F8F5}"/>
    <dgm:cxn modelId="{33379490-B47E-45E8-AD76-EDA3B4741ECB}" type="presOf" srcId="{A806DDA6-CCE7-4A11-8F4E-19AA7F6A62F5}" destId="{EB0BEAA4-2C60-46DC-B890-F239AB13FF1C}" srcOrd="0" destOrd="0" presId="urn:microsoft.com/office/officeart/2005/8/layout/hierarchy2"/>
    <dgm:cxn modelId="{05834794-5B8A-438D-B6BF-9F8332C8C80B}" type="presOf" srcId="{B375E5F8-B9E1-4515-8EDC-CB15FFAA7EF6}" destId="{BBD5B366-3432-494C-82D5-9A40D3F6DF51}" srcOrd="1" destOrd="0" presId="urn:microsoft.com/office/officeart/2005/8/layout/hierarchy2"/>
    <dgm:cxn modelId="{3FDF2CAA-39B7-4D59-AAD7-AB96611CD39B}" srcId="{7E32C4ED-9596-4EF6-B31B-55FF15D1AF37}" destId="{13943A04-F718-4EB5-97ED-065F27EA6415}" srcOrd="0" destOrd="0" parTransId="{39B77DBC-A566-455A-B68E-ECF38C4218B2}" sibTransId="{7C6E1BB0-F634-40BA-81B6-A955F4DAE18A}"/>
    <dgm:cxn modelId="{912BD9AB-92B0-4DBF-8C2F-0CD0DC845295}" type="presOf" srcId="{8484AD20-9B00-4F36-9F31-96F2AB975EE2}" destId="{623F807B-AB7E-4977-A0DA-0977270F8D11}" srcOrd="0" destOrd="0" presId="urn:microsoft.com/office/officeart/2005/8/layout/hierarchy2"/>
    <dgm:cxn modelId="{85D715B4-4ABD-469A-B7EA-1F4A80C517D0}" type="presOf" srcId="{13943A04-F718-4EB5-97ED-065F27EA6415}" destId="{1E516D36-59BE-4662-B32F-965F096B3104}" srcOrd="0" destOrd="0" presId="urn:microsoft.com/office/officeart/2005/8/layout/hierarchy2"/>
    <dgm:cxn modelId="{981A62B5-D00F-45AB-B92A-429DFE9899D3}" type="presOf" srcId="{2146BF7F-D9E7-4A88-A14F-120F19D126A4}" destId="{97A1CD2C-D33A-4FD0-8609-055C16EDED2B}" srcOrd="0" destOrd="0" presId="urn:microsoft.com/office/officeart/2005/8/layout/hierarchy2"/>
    <dgm:cxn modelId="{AED443B6-58C6-43D9-8B35-ECF3EDDD2D57}" srcId="{7E32C4ED-9596-4EF6-B31B-55FF15D1AF37}" destId="{D80458E0-01DA-4AF7-8999-5125D240E7E7}" srcOrd="1" destOrd="0" parTransId="{B375E5F8-B9E1-4515-8EDC-CB15FFAA7EF6}" sibTransId="{EBD5CDF1-377C-4B46-B43D-47B704A2F7DE}"/>
    <dgm:cxn modelId="{8E94A1C0-C893-4FC7-A1EE-588C5F9D4E08}" srcId="{FC486590-824B-4CAC-AF5A-0E669068E005}" destId="{A806DDA6-CCE7-4A11-8F4E-19AA7F6A62F5}" srcOrd="1" destOrd="0" parTransId="{D95CA8D4-9CB4-4D14-BCCD-CAA3F831CB9E}" sibTransId="{D7FD8333-DCD2-40D6-8607-92B7EA678B7F}"/>
    <dgm:cxn modelId="{78826CC2-B3DB-45D2-98BE-930A12753A47}" type="presOf" srcId="{7E32C4ED-9596-4EF6-B31B-55FF15D1AF37}" destId="{B3077715-EB31-46CA-9E22-2A7F239C159E}" srcOrd="0" destOrd="0" presId="urn:microsoft.com/office/officeart/2005/8/layout/hierarchy2"/>
    <dgm:cxn modelId="{47FBFCC2-8F74-454D-B9A3-26D7FAB2FF05}" type="presOf" srcId="{39B77DBC-A566-455A-B68E-ECF38C4218B2}" destId="{C146DF1C-3E64-4D9A-90F0-F85C0A6C4A18}" srcOrd="1" destOrd="0" presId="urn:microsoft.com/office/officeart/2005/8/layout/hierarchy2"/>
    <dgm:cxn modelId="{785CBADE-FE68-4C68-8A69-5AF16DBD8A17}" type="presOf" srcId="{D80458E0-01DA-4AF7-8999-5125D240E7E7}" destId="{CE2B92F5-B21F-4C63-90E5-77173317FA48}" srcOrd="0" destOrd="0" presId="urn:microsoft.com/office/officeart/2005/8/layout/hierarchy2"/>
    <dgm:cxn modelId="{2B0447E0-AE8D-466E-ADEA-DA1FB159F71F}" type="presOf" srcId="{B375E5F8-B9E1-4515-8EDC-CB15FFAA7EF6}" destId="{E70CBD6E-910F-45C7-965D-DBFFE86A31DD}" srcOrd="0" destOrd="0" presId="urn:microsoft.com/office/officeart/2005/8/layout/hierarchy2"/>
    <dgm:cxn modelId="{43C107EC-885B-48F9-A57E-B87ABD7509C5}" type="presOf" srcId="{6536F155-A5D6-458E-8897-D0983422C499}" destId="{773310A6-825C-4D1C-8A19-40FD6001E75F}" srcOrd="0" destOrd="0" presId="urn:microsoft.com/office/officeart/2005/8/layout/hierarchy2"/>
    <dgm:cxn modelId="{E6C92AEE-F422-46DC-81F9-D847BB92A3E8}" type="presOf" srcId="{B54104A7-4783-4AAA-BE80-D8DB95980E5F}" destId="{18728D1B-9A2A-452B-8727-31FDA63558BE}" srcOrd="0" destOrd="0" presId="urn:microsoft.com/office/officeart/2005/8/layout/hierarchy2"/>
    <dgm:cxn modelId="{C29DF7FD-2296-4C36-BB39-4519AA5B9CBA}" type="presOf" srcId="{6536F155-A5D6-458E-8897-D0983422C499}" destId="{36D9A79D-C764-458C-945D-A097720D9F73}" srcOrd="1" destOrd="0" presId="urn:microsoft.com/office/officeart/2005/8/layout/hierarchy2"/>
    <dgm:cxn modelId="{67A171BF-92E5-4352-9DB1-C44A2F0077E6}" type="presParOf" srcId="{C0F6F463-3B28-4F55-ABF2-5481F23F4B30}" destId="{AB238B17-F4D9-4741-86C3-FA2704413F75}" srcOrd="0" destOrd="0" presId="urn:microsoft.com/office/officeart/2005/8/layout/hierarchy2"/>
    <dgm:cxn modelId="{04FE1D43-36BE-4215-8FED-6DB20F7A479B}" type="presParOf" srcId="{AB238B17-F4D9-4741-86C3-FA2704413F75}" destId="{B3077715-EB31-46CA-9E22-2A7F239C159E}" srcOrd="0" destOrd="0" presId="urn:microsoft.com/office/officeart/2005/8/layout/hierarchy2"/>
    <dgm:cxn modelId="{454F8747-5663-4356-8010-B55572046DF3}" type="presParOf" srcId="{AB238B17-F4D9-4741-86C3-FA2704413F75}" destId="{3A9B84D9-13BF-459B-AC72-2611EF8F480B}" srcOrd="1" destOrd="0" presId="urn:microsoft.com/office/officeart/2005/8/layout/hierarchy2"/>
    <dgm:cxn modelId="{4E6E44C7-2BC8-449E-9940-D7B34CCA4751}" type="presParOf" srcId="{3A9B84D9-13BF-459B-AC72-2611EF8F480B}" destId="{55F21184-D529-432D-AABC-5102AB832643}" srcOrd="0" destOrd="0" presId="urn:microsoft.com/office/officeart/2005/8/layout/hierarchy2"/>
    <dgm:cxn modelId="{46DCA844-378A-406E-90A4-C894E16D5063}" type="presParOf" srcId="{55F21184-D529-432D-AABC-5102AB832643}" destId="{C146DF1C-3E64-4D9A-90F0-F85C0A6C4A18}" srcOrd="0" destOrd="0" presId="urn:microsoft.com/office/officeart/2005/8/layout/hierarchy2"/>
    <dgm:cxn modelId="{A07BD514-AD9C-4227-BAD0-3E5070E06064}" type="presParOf" srcId="{3A9B84D9-13BF-459B-AC72-2611EF8F480B}" destId="{B5207364-247A-452D-BC8F-CC6A5DE1392D}" srcOrd="1" destOrd="0" presId="urn:microsoft.com/office/officeart/2005/8/layout/hierarchy2"/>
    <dgm:cxn modelId="{312823E8-527C-4C1C-8D9D-469334CA8D06}" type="presParOf" srcId="{B5207364-247A-452D-BC8F-CC6A5DE1392D}" destId="{1E516D36-59BE-4662-B32F-965F096B3104}" srcOrd="0" destOrd="0" presId="urn:microsoft.com/office/officeart/2005/8/layout/hierarchy2"/>
    <dgm:cxn modelId="{AB053660-1D79-4E2F-A63E-74A27B60B38D}" type="presParOf" srcId="{B5207364-247A-452D-BC8F-CC6A5DE1392D}" destId="{D1F00BD7-4C86-4CD4-ACA8-963555FEB937}" srcOrd="1" destOrd="0" presId="urn:microsoft.com/office/officeart/2005/8/layout/hierarchy2"/>
    <dgm:cxn modelId="{AC91C1A2-2708-4CB0-B196-D7D7D5D40CB0}" type="presParOf" srcId="{3A9B84D9-13BF-459B-AC72-2611EF8F480B}" destId="{E70CBD6E-910F-45C7-965D-DBFFE86A31DD}" srcOrd="2" destOrd="0" presId="urn:microsoft.com/office/officeart/2005/8/layout/hierarchy2"/>
    <dgm:cxn modelId="{A6EACFA2-9D1C-4B18-9DC7-2323B4A41A2E}" type="presParOf" srcId="{E70CBD6E-910F-45C7-965D-DBFFE86A31DD}" destId="{BBD5B366-3432-494C-82D5-9A40D3F6DF51}" srcOrd="0" destOrd="0" presId="urn:microsoft.com/office/officeart/2005/8/layout/hierarchy2"/>
    <dgm:cxn modelId="{7EDFBF79-2691-4F9D-91F5-353EE977BD00}" type="presParOf" srcId="{3A9B84D9-13BF-459B-AC72-2611EF8F480B}" destId="{572C551C-D010-4922-A339-F3B8CB675498}" srcOrd="3" destOrd="0" presId="urn:microsoft.com/office/officeart/2005/8/layout/hierarchy2"/>
    <dgm:cxn modelId="{1B36CD8D-C7E4-48FB-B463-F78239ED589E}" type="presParOf" srcId="{572C551C-D010-4922-A339-F3B8CB675498}" destId="{CE2B92F5-B21F-4C63-90E5-77173317FA48}" srcOrd="0" destOrd="0" presId="urn:microsoft.com/office/officeart/2005/8/layout/hierarchy2"/>
    <dgm:cxn modelId="{8DA2882A-550E-4A37-8528-C1D5911BD51A}" type="presParOf" srcId="{572C551C-D010-4922-A339-F3B8CB675498}" destId="{49BCC4C0-B8A2-43DD-AFB0-69C053EEF45D}" srcOrd="1" destOrd="0" presId="urn:microsoft.com/office/officeart/2005/8/layout/hierarchy2"/>
    <dgm:cxn modelId="{8584010F-21B2-4E43-8964-A83DDD3288AB}" type="presParOf" srcId="{C0F6F463-3B28-4F55-ABF2-5481F23F4B30}" destId="{C2EF04E8-D3AF-4607-84CA-BA1FE59DBB7D}" srcOrd="1" destOrd="0" presId="urn:microsoft.com/office/officeart/2005/8/layout/hierarchy2"/>
    <dgm:cxn modelId="{76A50C78-BADA-421F-B290-F4077D2D7843}" type="presParOf" srcId="{C2EF04E8-D3AF-4607-84CA-BA1FE59DBB7D}" destId="{EB0BEAA4-2C60-46DC-B890-F239AB13FF1C}" srcOrd="0" destOrd="0" presId="urn:microsoft.com/office/officeart/2005/8/layout/hierarchy2"/>
    <dgm:cxn modelId="{70B07CD0-9C2F-47DB-943B-69B911F036EB}" type="presParOf" srcId="{C2EF04E8-D3AF-4607-84CA-BA1FE59DBB7D}" destId="{80BD438A-BC0E-4F7B-AE14-9E1C7A722214}" srcOrd="1" destOrd="0" presId="urn:microsoft.com/office/officeart/2005/8/layout/hierarchy2"/>
    <dgm:cxn modelId="{2D5D26A3-B184-447D-BF36-2169E3DDC064}" type="presParOf" srcId="{80BD438A-BC0E-4F7B-AE14-9E1C7A722214}" destId="{97A1CD2C-D33A-4FD0-8609-055C16EDED2B}" srcOrd="0" destOrd="0" presId="urn:microsoft.com/office/officeart/2005/8/layout/hierarchy2"/>
    <dgm:cxn modelId="{1DC96191-6295-489B-BD3A-6B4770F98B66}" type="presParOf" srcId="{97A1CD2C-D33A-4FD0-8609-055C16EDED2B}" destId="{74C5C509-82C8-4CF8-8E1E-443296123864}" srcOrd="0" destOrd="0" presId="urn:microsoft.com/office/officeart/2005/8/layout/hierarchy2"/>
    <dgm:cxn modelId="{9E1734E0-C2F1-441E-94BB-E827147312C9}" type="presParOf" srcId="{80BD438A-BC0E-4F7B-AE14-9E1C7A722214}" destId="{9F11CD0D-DBE7-4D48-830D-554CB1FF154F}" srcOrd="1" destOrd="0" presId="urn:microsoft.com/office/officeart/2005/8/layout/hierarchy2"/>
    <dgm:cxn modelId="{B7498B70-D044-4805-ACCF-EB225D24DA04}" type="presParOf" srcId="{9F11CD0D-DBE7-4D48-830D-554CB1FF154F}" destId="{235E20D2-B512-4721-942C-7FED602CAE7D}" srcOrd="0" destOrd="0" presId="urn:microsoft.com/office/officeart/2005/8/layout/hierarchy2"/>
    <dgm:cxn modelId="{6ADB4FB1-1D39-40AF-8828-0C948CE25A6C}" type="presParOf" srcId="{9F11CD0D-DBE7-4D48-830D-554CB1FF154F}" destId="{AC0A8FF1-9600-440F-AB27-33F0CCD16570}" srcOrd="1" destOrd="0" presId="urn:microsoft.com/office/officeart/2005/8/layout/hierarchy2"/>
    <dgm:cxn modelId="{F7F08A59-2C1D-4B99-AF27-94E0E5735DF3}" type="presParOf" srcId="{80BD438A-BC0E-4F7B-AE14-9E1C7A722214}" destId="{773310A6-825C-4D1C-8A19-40FD6001E75F}" srcOrd="2" destOrd="0" presId="urn:microsoft.com/office/officeart/2005/8/layout/hierarchy2"/>
    <dgm:cxn modelId="{627F55E8-2248-48E5-AB98-10B17413B065}" type="presParOf" srcId="{773310A6-825C-4D1C-8A19-40FD6001E75F}" destId="{36D9A79D-C764-458C-945D-A097720D9F73}" srcOrd="0" destOrd="0" presId="urn:microsoft.com/office/officeart/2005/8/layout/hierarchy2"/>
    <dgm:cxn modelId="{6404D9DC-6B31-4ADC-8D7A-D70A3E944534}" type="presParOf" srcId="{80BD438A-BC0E-4F7B-AE14-9E1C7A722214}" destId="{51F5F625-3EB3-4515-B8C1-CB269B4B8822}" srcOrd="3" destOrd="0" presId="urn:microsoft.com/office/officeart/2005/8/layout/hierarchy2"/>
    <dgm:cxn modelId="{E3A46C38-72D7-413F-85D9-B92952269BEA}" type="presParOf" srcId="{51F5F625-3EB3-4515-B8C1-CB269B4B8822}" destId="{18728D1B-9A2A-452B-8727-31FDA63558BE}" srcOrd="0" destOrd="0" presId="urn:microsoft.com/office/officeart/2005/8/layout/hierarchy2"/>
    <dgm:cxn modelId="{B6C57BCE-1B1F-40CB-A88A-5E5C08057D18}" type="presParOf" srcId="{51F5F625-3EB3-4515-B8C1-CB269B4B8822}" destId="{CA2D0CDA-5F1F-485F-870A-1AF9340EBDF7}" srcOrd="1" destOrd="0" presId="urn:microsoft.com/office/officeart/2005/8/layout/hierarchy2"/>
    <dgm:cxn modelId="{1ADA11DE-F05C-4788-8634-990EAC01A170}" type="presParOf" srcId="{80BD438A-BC0E-4F7B-AE14-9E1C7A722214}" destId="{623F807B-AB7E-4977-A0DA-0977270F8D11}" srcOrd="4" destOrd="0" presId="urn:microsoft.com/office/officeart/2005/8/layout/hierarchy2"/>
    <dgm:cxn modelId="{4CAB5C63-3D2E-4A7C-BDBC-6B26D0C74449}" type="presParOf" srcId="{623F807B-AB7E-4977-A0DA-0977270F8D11}" destId="{4DAA9EFF-2874-4924-9964-8838031A73DD}" srcOrd="0" destOrd="0" presId="urn:microsoft.com/office/officeart/2005/8/layout/hierarchy2"/>
    <dgm:cxn modelId="{BCBC2246-C360-4530-A65E-CFAF464DF87A}" type="presParOf" srcId="{80BD438A-BC0E-4F7B-AE14-9E1C7A722214}" destId="{C3C560DC-F264-4B18-8111-B9F6BAF8872E}" srcOrd="5" destOrd="0" presId="urn:microsoft.com/office/officeart/2005/8/layout/hierarchy2"/>
    <dgm:cxn modelId="{EBC23896-960C-4C93-B314-69B76F0952CB}" type="presParOf" srcId="{C3C560DC-F264-4B18-8111-B9F6BAF8872E}" destId="{A6C2ADC3-4A82-4794-96CE-2020C3F364E1}" srcOrd="0" destOrd="0" presId="urn:microsoft.com/office/officeart/2005/8/layout/hierarchy2"/>
    <dgm:cxn modelId="{09FB8824-D79D-4733-BAB4-B7A1FB07E2DF}" type="presParOf" srcId="{C3C560DC-F264-4B18-8111-B9F6BAF8872E}" destId="{EEE6537C-BF03-44F0-BE44-EE23C54F07CF}" srcOrd="1" destOrd="0" presId="urn:microsoft.com/office/officeart/2005/8/layout/hierarchy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486590-824B-4CAC-AF5A-0E669068E005}"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n-US"/>
        </a:p>
      </dgm:t>
    </dgm:pt>
    <dgm:pt modelId="{7E32C4ED-9596-4EF6-B31B-55FF15D1AF37}">
      <dgm:prSet phldr="0"/>
      <dgm:spPr/>
      <dgm:t>
        <a:bodyPr/>
        <a:lstStyle/>
        <a:p>
          <a:pPr rtl="0"/>
          <a:r>
            <a:rPr lang="en-US">
              <a:solidFill>
                <a:schemeClr val="bg2">
                  <a:lumMod val="50000"/>
                </a:schemeClr>
              </a:solidFill>
              <a:latin typeface="Calibri Light" panose="020F0302020204030204"/>
            </a:rPr>
            <a:t>Classified Image</a:t>
          </a:r>
          <a:endParaRPr lang="en-US">
            <a:solidFill>
              <a:schemeClr val="bg2">
                <a:lumMod val="50000"/>
              </a:schemeClr>
            </a:solidFill>
          </a:endParaRPr>
        </a:p>
      </dgm:t>
    </dgm:pt>
    <dgm:pt modelId="{72B66B1D-F573-4501-B13B-9E504F9D7C80}" type="parTrans" cxnId="{732F2C81-A85C-4492-9329-3E9F5C71DEAC}">
      <dgm:prSet/>
      <dgm:spPr/>
      <dgm:t>
        <a:bodyPr/>
        <a:lstStyle/>
        <a:p>
          <a:endParaRPr lang="en-US"/>
        </a:p>
      </dgm:t>
    </dgm:pt>
    <dgm:pt modelId="{1624AD05-3316-488E-99DF-E8D89360F8F5}" type="sibTrans" cxnId="{732F2C81-A85C-4492-9329-3E9F5C71DEAC}">
      <dgm:prSet/>
      <dgm:spPr/>
    </dgm:pt>
    <dgm:pt modelId="{C0F6F463-3B28-4F55-ABF2-5481F23F4B30}" type="pres">
      <dgm:prSet presAssocID="{FC486590-824B-4CAC-AF5A-0E669068E005}" presName="diagram" presStyleCnt="0">
        <dgm:presLayoutVars>
          <dgm:chPref val="1"/>
          <dgm:dir/>
          <dgm:animOne val="branch"/>
          <dgm:animLvl val="lvl"/>
          <dgm:resizeHandles val="exact"/>
        </dgm:presLayoutVars>
      </dgm:prSet>
      <dgm:spPr/>
    </dgm:pt>
    <dgm:pt modelId="{AB238B17-F4D9-4741-86C3-FA2704413F75}" type="pres">
      <dgm:prSet presAssocID="{7E32C4ED-9596-4EF6-B31B-55FF15D1AF37}" presName="root1" presStyleCnt="0"/>
      <dgm:spPr/>
    </dgm:pt>
    <dgm:pt modelId="{B3077715-EB31-46CA-9E22-2A7F239C159E}" type="pres">
      <dgm:prSet presAssocID="{7E32C4ED-9596-4EF6-B31B-55FF15D1AF37}" presName="LevelOneTextNode" presStyleLbl="node0" presStyleIdx="0" presStyleCnt="1">
        <dgm:presLayoutVars>
          <dgm:chPref val="3"/>
        </dgm:presLayoutVars>
      </dgm:prSet>
      <dgm:spPr>
        <a:solidFill>
          <a:schemeClr val="accent6">
            <a:lumMod val="40000"/>
            <a:lumOff val="60000"/>
          </a:schemeClr>
        </a:solidFill>
      </dgm:spPr>
    </dgm:pt>
    <dgm:pt modelId="{3A9B84D9-13BF-459B-AC72-2611EF8F480B}" type="pres">
      <dgm:prSet presAssocID="{7E32C4ED-9596-4EF6-B31B-55FF15D1AF37}" presName="level2hierChild" presStyleCnt="0"/>
      <dgm:spPr/>
    </dgm:pt>
  </dgm:ptLst>
  <dgm:cxnLst>
    <dgm:cxn modelId="{3337D63C-88B4-4E8A-B977-FC4ECBC8CD94}" type="presOf" srcId="{FC486590-824B-4CAC-AF5A-0E669068E005}" destId="{C0F6F463-3B28-4F55-ABF2-5481F23F4B30}" srcOrd="0" destOrd="0" presId="urn:microsoft.com/office/officeart/2005/8/layout/hierarchy2"/>
    <dgm:cxn modelId="{721B6777-CC9B-445F-9FDB-D8F174D1668F}" type="presOf" srcId="{7E32C4ED-9596-4EF6-B31B-55FF15D1AF37}" destId="{B3077715-EB31-46CA-9E22-2A7F239C159E}" srcOrd="0" destOrd="0" presId="urn:microsoft.com/office/officeart/2005/8/layout/hierarchy2"/>
    <dgm:cxn modelId="{732F2C81-A85C-4492-9329-3E9F5C71DEAC}" srcId="{FC486590-824B-4CAC-AF5A-0E669068E005}" destId="{7E32C4ED-9596-4EF6-B31B-55FF15D1AF37}" srcOrd="0" destOrd="0" parTransId="{72B66B1D-F573-4501-B13B-9E504F9D7C80}" sibTransId="{1624AD05-3316-488E-99DF-E8D89360F8F5}"/>
    <dgm:cxn modelId="{8C971EC3-7B15-413F-B3E4-2B89B32362C2}" type="presParOf" srcId="{C0F6F463-3B28-4F55-ABF2-5481F23F4B30}" destId="{AB238B17-F4D9-4741-86C3-FA2704413F75}" srcOrd="0" destOrd="0" presId="urn:microsoft.com/office/officeart/2005/8/layout/hierarchy2"/>
    <dgm:cxn modelId="{00A23D8D-F6AD-4656-8D92-6A218A3459C1}" type="presParOf" srcId="{AB238B17-F4D9-4741-86C3-FA2704413F75}" destId="{B3077715-EB31-46CA-9E22-2A7F239C159E}" srcOrd="0" destOrd="0" presId="urn:microsoft.com/office/officeart/2005/8/layout/hierarchy2"/>
    <dgm:cxn modelId="{3F1F64E4-2EDF-4475-96EA-41C94EE3B478}" type="presParOf" srcId="{AB238B17-F4D9-4741-86C3-FA2704413F75}" destId="{3A9B84D9-13BF-459B-AC72-2611EF8F480B}" srcOrd="1" destOrd="0" presId="urn:microsoft.com/office/officeart/2005/8/layout/hierarchy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b="0">
              <a:solidFill>
                <a:schemeClr val="tx1">
                  <a:lumMod val="75000"/>
                  <a:lumOff val="25000"/>
                </a:schemeClr>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solidFill>
                <a:schemeClr val="tx1">
                  <a:lumMod val="75000"/>
                  <a:lumOff val="25000"/>
                </a:schemeClr>
              </a:solidFill>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solidFill>
                <a:schemeClr val="tx1"/>
              </a:solidFill>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1">
              <a:solidFill>
                <a:srgbClr val="FF0000"/>
              </a:solidFill>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a:solidFill>
                <a:srgbClr val="FF0000"/>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a:solidFill>
                <a:srgbClr val="FF0000"/>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a:solidFill>
                <a:srgbClr val="FF0000"/>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a:solidFill>
                <a:srgbClr val="FF0000"/>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b="0">
              <a:solidFill>
                <a:schemeClr val="tx1">
                  <a:lumMod val="75000"/>
                  <a:lumOff val="25000"/>
                </a:schemeClr>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1">
              <a:solidFill>
                <a:srgbClr val="FF0000"/>
              </a:solidFill>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b="0">
              <a:solidFill>
                <a:schemeClr val="tx1">
                  <a:lumMod val="75000"/>
                  <a:lumOff val="25000"/>
                </a:schemeClr>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1">
              <a:solidFill>
                <a:srgbClr val="FF0000"/>
              </a:solidFill>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b="0">
              <a:solidFill>
                <a:schemeClr val="tx1">
                  <a:lumMod val="75000"/>
                  <a:lumOff val="25000"/>
                </a:schemeClr>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1">
              <a:solidFill>
                <a:srgbClr val="FF0000"/>
              </a:solidFill>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0">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E6B727-054B-4F26-9B07-91E0662BB517}" type="doc">
      <dgm:prSet loTypeId="urn:microsoft.com/office/officeart/2017/3/layout/DropPinTimeline" loCatId="timeline" qsTypeId="urn:microsoft.com/office/officeart/2005/8/quickstyle/simple1" qsCatId="simple" csTypeId="urn:microsoft.com/office/officeart/2005/8/colors/accent0_3" csCatId="mainScheme" phldr="1"/>
      <dgm:spPr/>
      <dgm:t>
        <a:bodyPr/>
        <a:lstStyle/>
        <a:p>
          <a:endParaRPr lang="en-US"/>
        </a:p>
      </dgm:t>
    </dgm:pt>
    <dgm:pt modelId="{F0DA095C-BA5A-4729-8D4A-CBACBFF51C6B}">
      <dgm:prSet phldrT="[Text]" phldr="0"/>
      <dgm:spPr/>
      <dgm:t>
        <a:bodyPr/>
        <a:lstStyle/>
        <a:p>
          <a:pPr>
            <a:defRPr b="1"/>
          </a:pPr>
          <a:r>
            <a:rPr lang="en-US" b="0">
              <a:solidFill>
                <a:schemeClr val="tx1">
                  <a:lumMod val="75000"/>
                  <a:lumOff val="25000"/>
                </a:schemeClr>
              </a:solidFill>
              <a:latin typeface="Century Gothic"/>
            </a:rPr>
            <a:t>Data</a:t>
          </a:r>
        </a:p>
      </dgm:t>
    </dgm:pt>
    <dgm:pt modelId="{035468D6-871B-4B06-8218-B761F392A7BD}" type="parTrans" cxnId="{21CC9B85-15D8-49F1-A1F3-DFBD6CF91FB5}">
      <dgm:prSet/>
      <dgm:spPr/>
      <dgm:t>
        <a:bodyPr/>
        <a:lstStyle/>
        <a:p>
          <a:endParaRPr lang="en-US"/>
        </a:p>
      </dgm:t>
    </dgm:pt>
    <dgm:pt modelId="{E2CF1DF5-89D6-46B0-8890-DC863E840F69}" type="sibTrans" cxnId="{21CC9B85-15D8-49F1-A1F3-DFBD6CF91FB5}">
      <dgm:prSet/>
      <dgm:spPr/>
      <dgm:t>
        <a:bodyPr/>
        <a:lstStyle/>
        <a:p>
          <a:endParaRPr lang="en-US"/>
        </a:p>
      </dgm:t>
    </dgm:pt>
    <dgm:pt modelId="{A27F4B1F-D119-46C1-A5E9-93858C517281}">
      <dgm:prSet phldrT="[Text]" phldr="0"/>
      <dgm:spPr/>
      <dgm:t>
        <a:bodyPr/>
        <a:lstStyle/>
        <a:p>
          <a:pPr>
            <a:defRPr b="1"/>
          </a:pPr>
          <a:r>
            <a:rPr lang="en-US" b="0">
              <a:solidFill>
                <a:schemeClr val="tx1">
                  <a:lumMod val="75000"/>
                  <a:lumOff val="25000"/>
                </a:schemeClr>
              </a:solidFill>
              <a:latin typeface="Century Gothic"/>
            </a:rPr>
            <a:t>Process</a:t>
          </a:r>
        </a:p>
      </dgm:t>
    </dgm:pt>
    <dgm:pt modelId="{A92B69B9-A03D-42FF-8FA2-F7CBEDB90542}" type="parTrans" cxnId="{3932415B-FCBD-419F-A6DB-6953A0FC0835}">
      <dgm:prSet/>
      <dgm:spPr/>
      <dgm:t>
        <a:bodyPr/>
        <a:lstStyle/>
        <a:p>
          <a:endParaRPr lang="en-US"/>
        </a:p>
      </dgm:t>
    </dgm:pt>
    <dgm:pt modelId="{5F64F91B-7DFF-4204-B2AD-B107F8990375}" type="sibTrans" cxnId="{3932415B-FCBD-419F-A6DB-6953A0FC0835}">
      <dgm:prSet/>
      <dgm:spPr/>
      <dgm:t>
        <a:bodyPr/>
        <a:lstStyle/>
        <a:p>
          <a:endParaRPr lang="en-US"/>
        </a:p>
      </dgm:t>
    </dgm:pt>
    <dgm:pt modelId="{124C4EA3-0829-4421-8B3B-6324F016339A}">
      <dgm:prSet phldrT="[Text]" phldr="0"/>
      <dgm:spPr/>
      <dgm:t>
        <a:bodyPr/>
        <a:lstStyle/>
        <a:p>
          <a:pPr>
            <a:defRPr b="1"/>
          </a:pPr>
          <a:r>
            <a:rPr lang="en-US" b="1">
              <a:solidFill>
                <a:srgbClr val="FF0000"/>
              </a:solidFill>
              <a:latin typeface="Century Gothic"/>
            </a:rPr>
            <a:t>Model</a:t>
          </a:r>
        </a:p>
      </dgm:t>
    </dgm:pt>
    <dgm:pt modelId="{1920404E-3EB4-4C20-81E2-D80D7BC00279}" type="parTrans" cxnId="{DD6B3E38-AB69-45C4-A15C-B7380C75A71E}">
      <dgm:prSet/>
      <dgm:spPr/>
      <dgm:t>
        <a:bodyPr/>
        <a:lstStyle/>
        <a:p>
          <a:endParaRPr lang="en-US"/>
        </a:p>
      </dgm:t>
    </dgm:pt>
    <dgm:pt modelId="{47D429BC-4B7A-4F6B-9FA8-55C4AEDF0B3E}" type="sibTrans" cxnId="{DD6B3E38-AB69-45C4-A15C-B7380C75A71E}">
      <dgm:prSet/>
      <dgm:spPr/>
      <dgm:t>
        <a:bodyPr/>
        <a:lstStyle/>
        <a:p>
          <a:endParaRPr lang="en-US"/>
        </a:p>
      </dgm:t>
    </dgm:pt>
    <dgm:pt modelId="{6E3BB956-4FB3-4FE2-AB41-BF6AFF3D453B}">
      <dgm:prSet phldrT="[Text]" phldr="0"/>
      <dgm:spPr/>
      <dgm:t>
        <a:bodyPr/>
        <a:lstStyle/>
        <a:p>
          <a:pPr>
            <a:defRPr b="1"/>
          </a:pPr>
          <a:r>
            <a:rPr lang="en-US" b="0">
              <a:solidFill>
                <a:schemeClr val="tx1"/>
              </a:solidFill>
              <a:latin typeface="Century Gothic"/>
            </a:rPr>
            <a:t>Classify</a:t>
          </a:r>
        </a:p>
      </dgm:t>
    </dgm:pt>
    <dgm:pt modelId="{AA1963FE-0E6B-4AFF-AB33-3B20B5DFC3F9}" type="parTrans" cxnId="{A85336DA-1B26-47D3-B7DE-17898125833D}">
      <dgm:prSet/>
      <dgm:spPr/>
      <dgm:t>
        <a:bodyPr/>
        <a:lstStyle/>
        <a:p>
          <a:endParaRPr lang="en-US"/>
        </a:p>
      </dgm:t>
    </dgm:pt>
    <dgm:pt modelId="{4DBE4E8B-98C7-47B5-B5CC-C6A82674C4BC}" type="sibTrans" cxnId="{A85336DA-1B26-47D3-B7DE-17898125833D}">
      <dgm:prSet/>
      <dgm:spPr/>
      <dgm:t>
        <a:bodyPr/>
        <a:lstStyle/>
        <a:p>
          <a:endParaRPr lang="en-US"/>
        </a:p>
      </dgm:t>
    </dgm:pt>
    <dgm:pt modelId="{854FEF7F-0BC0-4A57-9FF3-EE8370C6F86C}" type="pres">
      <dgm:prSet presAssocID="{D8E6B727-054B-4F26-9B07-91E0662BB517}" presName="root" presStyleCnt="0">
        <dgm:presLayoutVars>
          <dgm:chMax/>
          <dgm:chPref/>
          <dgm:animLvl val="lvl"/>
        </dgm:presLayoutVars>
      </dgm:prSet>
      <dgm:spPr/>
    </dgm:pt>
    <dgm:pt modelId="{626E4EC3-C63B-4948-B01E-24E1079C6C45}" type="pres">
      <dgm:prSet presAssocID="{D8E6B727-054B-4F26-9B07-91E0662BB517}" presName="divider" presStyleLbl="fgAcc1" presStyleIdx="0" presStyleCnt="5"/>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F5A7E5A-C959-47F0-B944-9D9AE69B9AFF}" type="pres">
      <dgm:prSet presAssocID="{D8E6B727-054B-4F26-9B07-91E0662BB517}" presName="nodes" presStyleCnt="0">
        <dgm:presLayoutVars>
          <dgm:chMax/>
          <dgm:chPref/>
          <dgm:animLvl val="lvl"/>
        </dgm:presLayoutVars>
      </dgm:prSet>
      <dgm:spPr/>
    </dgm:pt>
    <dgm:pt modelId="{28F86763-5207-435B-B8E1-271691860198}" type="pres">
      <dgm:prSet presAssocID="{F0DA095C-BA5A-4729-8D4A-CBACBFF51C6B}" presName="composite" presStyleCnt="0"/>
      <dgm:spPr/>
    </dgm:pt>
    <dgm:pt modelId="{58F8F3CE-C362-4C70-AAD1-0EA5E1F459F7}" type="pres">
      <dgm:prSet presAssocID="{F0DA095C-BA5A-4729-8D4A-CBACBFF51C6B}" presName="ConnectorPoint" presStyleLbl="lnNode1" presStyleIdx="0"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4A36A96-F840-4E28-AFF6-44AF44DE1460}" type="pres">
      <dgm:prSet presAssocID="{F0DA095C-BA5A-4729-8D4A-CBACBFF51C6B}" presName="DropPinPlaceHolder" presStyleCnt="0"/>
      <dgm:spPr/>
    </dgm:pt>
    <dgm:pt modelId="{FE450636-6D9B-489B-812C-52444072D66A}" type="pres">
      <dgm:prSet presAssocID="{F0DA095C-BA5A-4729-8D4A-CBACBFF51C6B}" presName="DropPin" presStyleLbl="alignNode1" presStyleIdx="0" presStyleCnt="4"/>
      <dgm:spPr/>
    </dgm:pt>
    <dgm:pt modelId="{2EB609C6-7D2D-4373-8587-D01D6A8E6287}" type="pres">
      <dgm:prSet presAssocID="{F0DA095C-BA5A-4729-8D4A-CBACBFF51C6B}" presName="Ellipse" presStyleLbl="fgAcc1" presStyleIdx="1" presStyleCnt="5"/>
      <dgm:spPr>
        <a:solidFill>
          <a:schemeClr val="lt2">
            <a:alpha val="90000"/>
            <a:hueOff val="0"/>
            <a:satOff val="0"/>
            <a:lumOff val="0"/>
            <a:alphaOff val="0"/>
          </a:schemeClr>
        </a:solidFill>
        <a:ln w="12700" cap="flat" cmpd="sng" algn="ctr">
          <a:noFill/>
          <a:prstDash val="solid"/>
          <a:miter lim="800000"/>
        </a:ln>
        <a:effectLst/>
      </dgm:spPr>
    </dgm:pt>
    <dgm:pt modelId="{D084AA21-C754-44EC-AE15-1AD1FA8FDADC}" type="pres">
      <dgm:prSet presAssocID="{F0DA095C-BA5A-4729-8D4A-CBACBFF51C6B}" presName="L2TextContainer" presStyleLbl="revTx" presStyleIdx="0" presStyleCnt="8">
        <dgm:presLayoutVars>
          <dgm:bulletEnabled val="1"/>
        </dgm:presLayoutVars>
      </dgm:prSet>
      <dgm:spPr/>
    </dgm:pt>
    <dgm:pt modelId="{8C57878C-1CC8-4570-A489-CAAAF67CE52E}" type="pres">
      <dgm:prSet presAssocID="{F0DA095C-BA5A-4729-8D4A-CBACBFF51C6B}" presName="L1TextContainer" presStyleLbl="revTx" presStyleIdx="1" presStyleCnt="8">
        <dgm:presLayoutVars>
          <dgm:chMax val="1"/>
          <dgm:chPref val="1"/>
          <dgm:bulletEnabled val="1"/>
        </dgm:presLayoutVars>
      </dgm:prSet>
      <dgm:spPr/>
    </dgm:pt>
    <dgm:pt modelId="{B1AB1BF0-CB38-4E0D-B080-6B03BE363E79}" type="pres">
      <dgm:prSet presAssocID="{F0DA095C-BA5A-4729-8D4A-CBACBFF51C6B}"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408007FB-31AA-4A6F-AD7E-94D0F24ED14C}" type="pres">
      <dgm:prSet presAssocID="{F0DA095C-BA5A-4729-8D4A-CBACBFF51C6B}" presName="EmptyPlaceHolder" presStyleCnt="0"/>
      <dgm:spPr/>
    </dgm:pt>
    <dgm:pt modelId="{CA6394EB-4623-4AEC-B868-F33B029F989D}" type="pres">
      <dgm:prSet presAssocID="{E2CF1DF5-89D6-46B0-8890-DC863E840F69}" presName="spaceBetweenRectangles" presStyleCnt="0"/>
      <dgm:spPr/>
    </dgm:pt>
    <dgm:pt modelId="{C74E91D7-9085-4A48-8019-ADA1AB9562CD}" type="pres">
      <dgm:prSet presAssocID="{A27F4B1F-D119-46C1-A5E9-93858C517281}" presName="composite" presStyleCnt="0"/>
      <dgm:spPr/>
    </dgm:pt>
    <dgm:pt modelId="{AC9CE5B5-C2E6-4110-854A-D677DF0951D3}" type="pres">
      <dgm:prSet presAssocID="{A27F4B1F-D119-46C1-A5E9-93858C517281}" presName="ConnectorPoint" presStyleLbl="lnNode1" presStyleIdx="1"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D974C909-F576-4A73-9996-B96FC65FA1C9}" type="pres">
      <dgm:prSet presAssocID="{A27F4B1F-D119-46C1-A5E9-93858C517281}" presName="DropPinPlaceHolder" presStyleCnt="0"/>
      <dgm:spPr/>
    </dgm:pt>
    <dgm:pt modelId="{258A8F31-8243-470C-BF8F-33146AA4D34A}" type="pres">
      <dgm:prSet presAssocID="{A27F4B1F-D119-46C1-A5E9-93858C517281}" presName="DropPin" presStyleLbl="alignNode1" presStyleIdx="1" presStyleCnt="4"/>
      <dgm:spPr/>
    </dgm:pt>
    <dgm:pt modelId="{87131F26-EA50-443E-915B-029ED604355A}" type="pres">
      <dgm:prSet presAssocID="{A27F4B1F-D119-46C1-A5E9-93858C517281}" presName="Ellipse" presStyleLbl="fgAcc1" presStyleIdx="2" presStyleCnt="5"/>
      <dgm:spPr>
        <a:solidFill>
          <a:schemeClr val="lt2">
            <a:alpha val="90000"/>
            <a:hueOff val="0"/>
            <a:satOff val="0"/>
            <a:lumOff val="0"/>
            <a:alphaOff val="0"/>
          </a:schemeClr>
        </a:solidFill>
        <a:ln w="12700" cap="flat" cmpd="sng" algn="ctr">
          <a:noFill/>
          <a:prstDash val="solid"/>
          <a:miter lim="800000"/>
        </a:ln>
        <a:effectLst/>
      </dgm:spPr>
    </dgm:pt>
    <dgm:pt modelId="{9818DD64-F33C-4C2B-B039-13452FDDDD9E}" type="pres">
      <dgm:prSet presAssocID="{A27F4B1F-D119-46C1-A5E9-93858C517281}" presName="L2TextContainer" presStyleLbl="revTx" presStyleIdx="2" presStyleCnt="8">
        <dgm:presLayoutVars>
          <dgm:bulletEnabled val="1"/>
        </dgm:presLayoutVars>
      </dgm:prSet>
      <dgm:spPr/>
    </dgm:pt>
    <dgm:pt modelId="{C557D5FF-FB22-4219-B2F2-28C394FA4EC8}" type="pres">
      <dgm:prSet presAssocID="{A27F4B1F-D119-46C1-A5E9-93858C517281}" presName="L1TextContainer" presStyleLbl="revTx" presStyleIdx="3" presStyleCnt="8">
        <dgm:presLayoutVars>
          <dgm:chMax val="1"/>
          <dgm:chPref val="1"/>
          <dgm:bulletEnabled val="1"/>
        </dgm:presLayoutVars>
      </dgm:prSet>
      <dgm:spPr/>
    </dgm:pt>
    <dgm:pt modelId="{793BF973-6BD7-4D52-A43E-8F7F46E1C51A}" type="pres">
      <dgm:prSet presAssocID="{A27F4B1F-D119-46C1-A5E9-93858C517281}"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0FED6E08-B279-4087-9F44-B1F6C9972301}" type="pres">
      <dgm:prSet presAssocID="{A27F4B1F-D119-46C1-A5E9-93858C517281}" presName="EmptyPlaceHolder" presStyleCnt="0"/>
      <dgm:spPr/>
    </dgm:pt>
    <dgm:pt modelId="{0C5F1705-7F57-4BA2-96F6-33F82A816055}" type="pres">
      <dgm:prSet presAssocID="{5F64F91B-7DFF-4204-B2AD-B107F8990375}" presName="spaceBetweenRectangles" presStyleCnt="0"/>
      <dgm:spPr/>
    </dgm:pt>
    <dgm:pt modelId="{F75702E0-6544-42A8-B384-845C9ACD6C94}" type="pres">
      <dgm:prSet presAssocID="{124C4EA3-0829-4421-8B3B-6324F016339A}" presName="composite" presStyleCnt="0"/>
      <dgm:spPr/>
    </dgm:pt>
    <dgm:pt modelId="{54A57140-B51C-458E-B55D-60697BCA5C4B}" type="pres">
      <dgm:prSet presAssocID="{124C4EA3-0829-4421-8B3B-6324F016339A}" presName="ConnectorPoint" presStyleLbl="lnNode1" presStyleIdx="2"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CAD0798-AD0F-46C9-9EEE-7A8439E41776}" type="pres">
      <dgm:prSet presAssocID="{124C4EA3-0829-4421-8B3B-6324F016339A}" presName="DropPinPlaceHolder" presStyleCnt="0"/>
      <dgm:spPr/>
    </dgm:pt>
    <dgm:pt modelId="{92076D91-9288-4D30-AFD1-B991AE7E6925}" type="pres">
      <dgm:prSet presAssocID="{124C4EA3-0829-4421-8B3B-6324F016339A}" presName="DropPin" presStyleLbl="alignNode1" presStyleIdx="2" presStyleCnt="4"/>
      <dgm:spPr/>
    </dgm:pt>
    <dgm:pt modelId="{8C4A688D-3EBA-4822-913E-FBD46D01E391}" type="pres">
      <dgm:prSet presAssocID="{124C4EA3-0829-4421-8B3B-6324F016339A}" presName="Ellipse" presStyleLbl="fgAcc1" presStyleIdx="3" presStyleCnt="5"/>
      <dgm:spPr>
        <a:solidFill>
          <a:schemeClr val="lt2">
            <a:alpha val="90000"/>
            <a:hueOff val="0"/>
            <a:satOff val="0"/>
            <a:lumOff val="0"/>
            <a:alphaOff val="0"/>
          </a:schemeClr>
        </a:solidFill>
        <a:ln w="12700" cap="flat" cmpd="sng" algn="ctr">
          <a:noFill/>
          <a:prstDash val="solid"/>
          <a:miter lim="800000"/>
        </a:ln>
        <a:effectLst/>
      </dgm:spPr>
    </dgm:pt>
    <dgm:pt modelId="{5672551D-385B-4BD9-8A6A-3D27228035D9}" type="pres">
      <dgm:prSet presAssocID="{124C4EA3-0829-4421-8B3B-6324F016339A}" presName="L2TextContainer" presStyleLbl="revTx" presStyleIdx="4" presStyleCnt="8">
        <dgm:presLayoutVars>
          <dgm:bulletEnabled val="1"/>
        </dgm:presLayoutVars>
      </dgm:prSet>
      <dgm:spPr/>
    </dgm:pt>
    <dgm:pt modelId="{AE0A2E2F-D584-4060-942C-4FB994FC7ED2}" type="pres">
      <dgm:prSet presAssocID="{124C4EA3-0829-4421-8B3B-6324F016339A}" presName="L1TextContainer" presStyleLbl="revTx" presStyleIdx="5" presStyleCnt="8">
        <dgm:presLayoutVars>
          <dgm:chMax val="1"/>
          <dgm:chPref val="1"/>
          <dgm:bulletEnabled val="1"/>
        </dgm:presLayoutVars>
      </dgm:prSet>
      <dgm:spPr/>
    </dgm:pt>
    <dgm:pt modelId="{4966AA32-D6A8-47D7-BC0C-117462D64696}" type="pres">
      <dgm:prSet presAssocID="{124C4EA3-0829-4421-8B3B-6324F016339A}"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60FC7DA7-1F2B-4501-85A9-CEED184062B5}" type="pres">
      <dgm:prSet presAssocID="{124C4EA3-0829-4421-8B3B-6324F016339A}" presName="EmptyPlaceHolder" presStyleCnt="0"/>
      <dgm:spPr/>
    </dgm:pt>
    <dgm:pt modelId="{CC7CF14F-1A4E-4530-9DEC-4271EFE42017}" type="pres">
      <dgm:prSet presAssocID="{47D429BC-4B7A-4F6B-9FA8-55C4AEDF0B3E}" presName="spaceBetweenRectangles" presStyleCnt="0"/>
      <dgm:spPr/>
    </dgm:pt>
    <dgm:pt modelId="{0B6DA348-5266-4A1A-8077-698314945960}" type="pres">
      <dgm:prSet presAssocID="{6E3BB956-4FB3-4FE2-AB41-BF6AFF3D453B}" presName="composite" presStyleCnt="0"/>
      <dgm:spPr/>
    </dgm:pt>
    <dgm:pt modelId="{4BD6B3CD-54A6-4FCE-A003-D9324AC3F93C}" type="pres">
      <dgm:prSet presAssocID="{6E3BB956-4FB3-4FE2-AB41-BF6AFF3D453B}" presName="ConnectorPoint" presStyleLbl="lnNode1" presStyleIdx="3" presStyleCnt="4"/>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13133A91-5499-457B-92D2-F85DA37937AA}" type="pres">
      <dgm:prSet presAssocID="{6E3BB956-4FB3-4FE2-AB41-BF6AFF3D453B}" presName="DropPinPlaceHolder" presStyleCnt="0"/>
      <dgm:spPr/>
    </dgm:pt>
    <dgm:pt modelId="{DC3B59D7-A0B5-4746-939F-1CA01235D1EE}" type="pres">
      <dgm:prSet presAssocID="{6E3BB956-4FB3-4FE2-AB41-BF6AFF3D453B}" presName="DropPin" presStyleLbl="alignNode1" presStyleIdx="3" presStyleCnt="4"/>
      <dgm:spPr/>
    </dgm:pt>
    <dgm:pt modelId="{72575423-40E0-4770-B89A-5CAD80892BDF}" type="pres">
      <dgm:prSet presAssocID="{6E3BB956-4FB3-4FE2-AB41-BF6AFF3D453B}" presName="Ellipse" presStyleLbl="fgAcc1" presStyleIdx="4" presStyleCnt="5"/>
      <dgm:spPr>
        <a:solidFill>
          <a:schemeClr val="lt2">
            <a:alpha val="90000"/>
            <a:hueOff val="0"/>
            <a:satOff val="0"/>
            <a:lumOff val="0"/>
            <a:alphaOff val="0"/>
          </a:schemeClr>
        </a:solidFill>
        <a:ln w="12700" cap="flat" cmpd="sng" algn="ctr">
          <a:noFill/>
          <a:prstDash val="solid"/>
          <a:miter lim="800000"/>
        </a:ln>
        <a:effectLst/>
      </dgm:spPr>
    </dgm:pt>
    <dgm:pt modelId="{3ED8CFD7-66FC-49FE-8F15-9134C2E8BF2E}" type="pres">
      <dgm:prSet presAssocID="{6E3BB956-4FB3-4FE2-AB41-BF6AFF3D453B}" presName="L2TextContainer" presStyleLbl="revTx" presStyleIdx="6" presStyleCnt="8">
        <dgm:presLayoutVars>
          <dgm:bulletEnabled val="1"/>
        </dgm:presLayoutVars>
      </dgm:prSet>
      <dgm:spPr/>
    </dgm:pt>
    <dgm:pt modelId="{7BA03B2B-97A9-4319-BF7F-C39DA7AC6633}" type="pres">
      <dgm:prSet presAssocID="{6E3BB956-4FB3-4FE2-AB41-BF6AFF3D453B}" presName="L1TextContainer" presStyleLbl="revTx" presStyleIdx="7" presStyleCnt="8">
        <dgm:presLayoutVars>
          <dgm:chMax val="1"/>
          <dgm:chPref val="1"/>
          <dgm:bulletEnabled val="1"/>
        </dgm:presLayoutVars>
      </dgm:prSet>
      <dgm:spPr/>
    </dgm:pt>
    <dgm:pt modelId="{E5402822-61A7-4FF7-A068-3C0FB4EF411D}" type="pres">
      <dgm:prSet presAssocID="{6E3BB956-4FB3-4FE2-AB41-BF6AFF3D453B}"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FCFE60AD-8652-40DE-8787-E5AA455AF434}" type="pres">
      <dgm:prSet presAssocID="{6E3BB956-4FB3-4FE2-AB41-BF6AFF3D453B}" presName="EmptyPlaceHolder" presStyleCnt="0"/>
      <dgm:spPr/>
    </dgm:pt>
  </dgm:ptLst>
  <dgm:cxnLst>
    <dgm:cxn modelId="{57B31F11-84B6-4354-A088-73E00E8D40E1}" type="presOf" srcId="{F0DA095C-BA5A-4729-8D4A-CBACBFF51C6B}" destId="{8C57878C-1CC8-4570-A489-CAAAF67CE52E}" srcOrd="0" destOrd="0" presId="urn:microsoft.com/office/officeart/2017/3/layout/DropPinTimeline"/>
    <dgm:cxn modelId="{03B73535-0476-4838-BE7C-BAA1EB2200CE}" type="presOf" srcId="{D8E6B727-054B-4F26-9B07-91E0662BB517}" destId="{854FEF7F-0BC0-4A57-9FF3-EE8370C6F86C}" srcOrd="0" destOrd="0" presId="urn:microsoft.com/office/officeart/2017/3/layout/DropPinTimeline"/>
    <dgm:cxn modelId="{DD6B3E38-AB69-45C4-A15C-B7380C75A71E}" srcId="{D8E6B727-054B-4F26-9B07-91E0662BB517}" destId="{124C4EA3-0829-4421-8B3B-6324F016339A}" srcOrd="2" destOrd="0" parTransId="{1920404E-3EB4-4C20-81E2-D80D7BC00279}" sibTransId="{47D429BC-4B7A-4F6B-9FA8-55C4AEDF0B3E}"/>
    <dgm:cxn modelId="{3932415B-FCBD-419F-A6DB-6953A0FC0835}" srcId="{D8E6B727-054B-4F26-9B07-91E0662BB517}" destId="{A27F4B1F-D119-46C1-A5E9-93858C517281}" srcOrd="1" destOrd="0" parTransId="{A92B69B9-A03D-42FF-8FA2-F7CBEDB90542}" sibTransId="{5F64F91B-7DFF-4204-B2AD-B107F8990375}"/>
    <dgm:cxn modelId="{21CC9B85-15D8-49F1-A1F3-DFBD6CF91FB5}" srcId="{D8E6B727-054B-4F26-9B07-91E0662BB517}" destId="{F0DA095C-BA5A-4729-8D4A-CBACBFF51C6B}" srcOrd="0" destOrd="0" parTransId="{035468D6-871B-4B06-8218-B761F392A7BD}" sibTransId="{E2CF1DF5-89D6-46B0-8890-DC863E840F69}"/>
    <dgm:cxn modelId="{0B889AC9-475A-468F-991D-6DD22BD51651}" type="presOf" srcId="{A27F4B1F-D119-46C1-A5E9-93858C517281}" destId="{C557D5FF-FB22-4219-B2F2-28C394FA4EC8}" srcOrd="0" destOrd="0" presId="urn:microsoft.com/office/officeart/2017/3/layout/DropPinTimeline"/>
    <dgm:cxn modelId="{195239D4-6361-46FF-86A7-E7062B71234A}" type="presOf" srcId="{124C4EA3-0829-4421-8B3B-6324F016339A}" destId="{AE0A2E2F-D584-4060-942C-4FB994FC7ED2}" srcOrd="0" destOrd="0" presId="urn:microsoft.com/office/officeart/2017/3/layout/DropPinTimeline"/>
    <dgm:cxn modelId="{A85336DA-1B26-47D3-B7DE-17898125833D}" srcId="{D8E6B727-054B-4F26-9B07-91E0662BB517}" destId="{6E3BB956-4FB3-4FE2-AB41-BF6AFF3D453B}" srcOrd="3" destOrd="0" parTransId="{AA1963FE-0E6B-4AFF-AB33-3B20B5DFC3F9}" sibTransId="{4DBE4E8B-98C7-47B5-B5CC-C6A82674C4BC}"/>
    <dgm:cxn modelId="{DE2D66E0-ECBF-4A42-92ED-1B6A755178D0}" type="presOf" srcId="{6E3BB956-4FB3-4FE2-AB41-BF6AFF3D453B}" destId="{7BA03B2B-97A9-4319-BF7F-C39DA7AC6633}" srcOrd="0" destOrd="0" presId="urn:microsoft.com/office/officeart/2017/3/layout/DropPinTimeline"/>
    <dgm:cxn modelId="{55765E05-C447-408B-8411-49271EA87F0D}" type="presParOf" srcId="{854FEF7F-0BC0-4A57-9FF3-EE8370C6F86C}" destId="{626E4EC3-C63B-4948-B01E-24E1079C6C45}" srcOrd="0" destOrd="0" presId="urn:microsoft.com/office/officeart/2017/3/layout/DropPinTimeline"/>
    <dgm:cxn modelId="{CA0C79CF-F782-4668-AE98-37ADA379C1A4}" type="presParOf" srcId="{854FEF7F-0BC0-4A57-9FF3-EE8370C6F86C}" destId="{5F5A7E5A-C959-47F0-B944-9D9AE69B9AFF}" srcOrd="1" destOrd="0" presId="urn:microsoft.com/office/officeart/2017/3/layout/DropPinTimeline"/>
    <dgm:cxn modelId="{E4907AF8-E72B-44E0-940D-40BB526408E0}" type="presParOf" srcId="{5F5A7E5A-C959-47F0-B944-9D9AE69B9AFF}" destId="{28F86763-5207-435B-B8E1-271691860198}" srcOrd="0" destOrd="0" presId="urn:microsoft.com/office/officeart/2017/3/layout/DropPinTimeline"/>
    <dgm:cxn modelId="{CD053826-1675-46E1-B0CC-5A40FCE5396F}" type="presParOf" srcId="{28F86763-5207-435B-B8E1-271691860198}" destId="{58F8F3CE-C362-4C70-AAD1-0EA5E1F459F7}" srcOrd="0" destOrd="0" presId="urn:microsoft.com/office/officeart/2017/3/layout/DropPinTimeline"/>
    <dgm:cxn modelId="{F1D67454-9285-45CF-A00D-33D8316D2445}" type="presParOf" srcId="{28F86763-5207-435B-B8E1-271691860198}" destId="{D4A36A96-F840-4E28-AFF6-44AF44DE1460}" srcOrd="1" destOrd="0" presId="urn:microsoft.com/office/officeart/2017/3/layout/DropPinTimeline"/>
    <dgm:cxn modelId="{6DBF8D2A-261E-4240-B97D-1F559D14D317}" type="presParOf" srcId="{D4A36A96-F840-4E28-AFF6-44AF44DE1460}" destId="{FE450636-6D9B-489B-812C-52444072D66A}" srcOrd="0" destOrd="0" presId="urn:microsoft.com/office/officeart/2017/3/layout/DropPinTimeline"/>
    <dgm:cxn modelId="{83136FFB-A121-461D-BD16-6C0E308D77D3}" type="presParOf" srcId="{D4A36A96-F840-4E28-AFF6-44AF44DE1460}" destId="{2EB609C6-7D2D-4373-8587-D01D6A8E6287}" srcOrd="1" destOrd="0" presId="urn:microsoft.com/office/officeart/2017/3/layout/DropPinTimeline"/>
    <dgm:cxn modelId="{60863BF3-5DB2-4F3A-9AB6-5898014C1B40}" type="presParOf" srcId="{28F86763-5207-435B-B8E1-271691860198}" destId="{D084AA21-C754-44EC-AE15-1AD1FA8FDADC}" srcOrd="2" destOrd="0" presId="urn:microsoft.com/office/officeart/2017/3/layout/DropPinTimeline"/>
    <dgm:cxn modelId="{D89EE302-3886-4578-B5EA-8C6B0C2DD6E1}" type="presParOf" srcId="{28F86763-5207-435B-B8E1-271691860198}" destId="{8C57878C-1CC8-4570-A489-CAAAF67CE52E}" srcOrd="3" destOrd="0" presId="urn:microsoft.com/office/officeart/2017/3/layout/DropPinTimeline"/>
    <dgm:cxn modelId="{4C6484B9-61AE-4ED4-93F5-C81A38E36907}" type="presParOf" srcId="{28F86763-5207-435B-B8E1-271691860198}" destId="{B1AB1BF0-CB38-4E0D-B080-6B03BE363E79}" srcOrd="4" destOrd="0" presId="urn:microsoft.com/office/officeart/2017/3/layout/DropPinTimeline"/>
    <dgm:cxn modelId="{5EFCDE72-936F-4D57-BA39-CACB24C1FF36}" type="presParOf" srcId="{28F86763-5207-435B-B8E1-271691860198}" destId="{408007FB-31AA-4A6F-AD7E-94D0F24ED14C}" srcOrd="5" destOrd="0" presId="urn:microsoft.com/office/officeart/2017/3/layout/DropPinTimeline"/>
    <dgm:cxn modelId="{2E859495-D60A-4010-9819-C010EDD7FD2F}" type="presParOf" srcId="{5F5A7E5A-C959-47F0-B944-9D9AE69B9AFF}" destId="{CA6394EB-4623-4AEC-B868-F33B029F989D}" srcOrd="1" destOrd="0" presId="urn:microsoft.com/office/officeart/2017/3/layout/DropPinTimeline"/>
    <dgm:cxn modelId="{2E644023-0FBF-47C6-8CE5-1001D8AC7B48}" type="presParOf" srcId="{5F5A7E5A-C959-47F0-B944-9D9AE69B9AFF}" destId="{C74E91D7-9085-4A48-8019-ADA1AB9562CD}" srcOrd="2" destOrd="0" presId="urn:microsoft.com/office/officeart/2017/3/layout/DropPinTimeline"/>
    <dgm:cxn modelId="{3F54B1F2-0BD6-4FC1-8EED-7FC3FF448E7C}" type="presParOf" srcId="{C74E91D7-9085-4A48-8019-ADA1AB9562CD}" destId="{AC9CE5B5-C2E6-4110-854A-D677DF0951D3}" srcOrd="0" destOrd="0" presId="urn:microsoft.com/office/officeart/2017/3/layout/DropPinTimeline"/>
    <dgm:cxn modelId="{5E4223C1-F977-48B5-87C3-A1092EB65F07}" type="presParOf" srcId="{C74E91D7-9085-4A48-8019-ADA1AB9562CD}" destId="{D974C909-F576-4A73-9996-B96FC65FA1C9}" srcOrd="1" destOrd="0" presId="urn:microsoft.com/office/officeart/2017/3/layout/DropPinTimeline"/>
    <dgm:cxn modelId="{56CD3A2B-830D-4B68-9B5F-49FBB2D5021F}" type="presParOf" srcId="{D974C909-F576-4A73-9996-B96FC65FA1C9}" destId="{258A8F31-8243-470C-BF8F-33146AA4D34A}" srcOrd="0" destOrd="0" presId="urn:microsoft.com/office/officeart/2017/3/layout/DropPinTimeline"/>
    <dgm:cxn modelId="{6B191100-D1B4-48E3-869C-5AD6F90EE2D9}" type="presParOf" srcId="{D974C909-F576-4A73-9996-B96FC65FA1C9}" destId="{87131F26-EA50-443E-915B-029ED604355A}" srcOrd="1" destOrd="0" presId="urn:microsoft.com/office/officeart/2017/3/layout/DropPinTimeline"/>
    <dgm:cxn modelId="{79771FA8-2861-4642-AD79-EF12985E0AF7}" type="presParOf" srcId="{C74E91D7-9085-4A48-8019-ADA1AB9562CD}" destId="{9818DD64-F33C-4C2B-B039-13452FDDDD9E}" srcOrd="2" destOrd="0" presId="urn:microsoft.com/office/officeart/2017/3/layout/DropPinTimeline"/>
    <dgm:cxn modelId="{1A32574B-A0AA-49BF-9793-95CCF5996F08}" type="presParOf" srcId="{C74E91D7-9085-4A48-8019-ADA1AB9562CD}" destId="{C557D5FF-FB22-4219-B2F2-28C394FA4EC8}" srcOrd="3" destOrd="0" presId="urn:microsoft.com/office/officeart/2017/3/layout/DropPinTimeline"/>
    <dgm:cxn modelId="{07420989-E85F-4755-95E3-388FC3EDBAFB}" type="presParOf" srcId="{C74E91D7-9085-4A48-8019-ADA1AB9562CD}" destId="{793BF973-6BD7-4D52-A43E-8F7F46E1C51A}" srcOrd="4" destOrd="0" presId="urn:microsoft.com/office/officeart/2017/3/layout/DropPinTimeline"/>
    <dgm:cxn modelId="{D6CD0711-94C7-4DD3-9C31-724074637BBD}" type="presParOf" srcId="{C74E91D7-9085-4A48-8019-ADA1AB9562CD}" destId="{0FED6E08-B279-4087-9F44-B1F6C9972301}" srcOrd="5" destOrd="0" presId="urn:microsoft.com/office/officeart/2017/3/layout/DropPinTimeline"/>
    <dgm:cxn modelId="{51966CE5-A81B-4598-9C51-47900FF28AA2}" type="presParOf" srcId="{5F5A7E5A-C959-47F0-B944-9D9AE69B9AFF}" destId="{0C5F1705-7F57-4BA2-96F6-33F82A816055}" srcOrd="3" destOrd="0" presId="urn:microsoft.com/office/officeart/2017/3/layout/DropPinTimeline"/>
    <dgm:cxn modelId="{E78881AF-977D-4FCA-9087-879495AAC003}" type="presParOf" srcId="{5F5A7E5A-C959-47F0-B944-9D9AE69B9AFF}" destId="{F75702E0-6544-42A8-B384-845C9ACD6C94}" srcOrd="4" destOrd="0" presId="urn:microsoft.com/office/officeart/2017/3/layout/DropPinTimeline"/>
    <dgm:cxn modelId="{3C68BAE4-E058-47B9-8487-CB9606C67CF6}" type="presParOf" srcId="{F75702E0-6544-42A8-B384-845C9ACD6C94}" destId="{54A57140-B51C-458E-B55D-60697BCA5C4B}" srcOrd="0" destOrd="0" presId="urn:microsoft.com/office/officeart/2017/3/layout/DropPinTimeline"/>
    <dgm:cxn modelId="{90BBC650-3A80-4E55-B8C4-CB0014DACC63}" type="presParOf" srcId="{F75702E0-6544-42A8-B384-845C9ACD6C94}" destId="{4CAD0798-AD0F-46C9-9EEE-7A8439E41776}" srcOrd="1" destOrd="0" presId="urn:microsoft.com/office/officeart/2017/3/layout/DropPinTimeline"/>
    <dgm:cxn modelId="{CA04986A-B06A-4202-811E-1B3C68802BEA}" type="presParOf" srcId="{4CAD0798-AD0F-46C9-9EEE-7A8439E41776}" destId="{92076D91-9288-4D30-AFD1-B991AE7E6925}" srcOrd="0" destOrd="0" presId="urn:microsoft.com/office/officeart/2017/3/layout/DropPinTimeline"/>
    <dgm:cxn modelId="{D7A2AAD2-E271-4A13-A196-C1F2BE460BE0}" type="presParOf" srcId="{4CAD0798-AD0F-46C9-9EEE-7A8439E41776}" destId="{8C4A688D-3EBA-4822-913E-FBD46D01E391}" srcOrd="1" destOrd="0" presId="urn:microsoft.com/office/officeart/2017/3/layout/DropPinTimeline"/>
    <dgm:cxn modelId="{34A3CA66-18FC-4FB6-8482-91175955D3AE}" type="presParOf" srcId="{F75702E0-6544-42A8-B384-845C9ACD6C94}" destId="{5672551D-385B-4BD9-8A6A-3D27228035D9}" srcOrd="2" destOrd="0" presId="urn:microsoft.com/office/officeart/2017/3/layout/DropPinTimeline"/>
    <dgm:cxn modelId="{A46A661E-44CC-4049-95B2-B3378E2C83A0}" type="presParOf" srcId="{F75702E0-6544-42A8-B384-845C9ACD6C94}" destId="{AE0A2E2F-D584-4060-942C-4FB994FC7ED2}" srcOrd="3" destOrd="0" presId="urn:microsoft.com/office/officeart/2017/3/layout/DropPinTimeline"/>
    <dgm:cxn modelId="{EA0040D6-96B2-4807-A6A3-955CC7EE35BB}" type="presParOf" srcId="{F75702E0-6544-42A8-B384-845C9ACD6C94}" destId="{4966AA32-D6A8-47D7-BC0C-117462D64696}" srcOrd="4" destOrd="0" presId="urn:microsoft.com/office/officeart/2017/3/layout/DropPinTimeline"/>
    <dgm:cxn modelId="{9F5777D6-B4AC-497C-9AB5-C4F9562D482A}" type="presParOf" srcId="{F75702E0-6544-42A8-B384-845C9ACD6C94}" destId="{60FC7DA7-1F2B-4501-85A9-CEED184062B5}" srcOrd="5" destOrd="0" presId="urn:microsoft.com/office/officeart/2017/3/layout/DropPinTimeline"/>
    <dgm:cxn modelId="{2B64DBDE-3BD6-414D-B749-1B7FF2BE0A25}" type="presParOf" srcId="{5F5A7E5A-C959-47F0-B944-9D9AE69B9AFF}" destId="{CC7CF14F-1A4E-4530-9DEC-4271EFE42017}" srcOrd="5" destOrd="0" presId="urn:microsoft.com/office/officeart/2017/3/layout/DropPinTimeline"/>
    <dgm:cxn modelId="{298DDDFF-4BCE-4A92-AAE4-27AF654480B9}" type="presParOf" srcId="{5F5A7E5A-C959-47F0-B944-9D9AE69B9AFF}" destId="{0B6DA348-5266-4A1A-8077-698314945960}" srcOrd="6" destOrd="0" presId="urn:microsoft.com/office/officeart/2017/3/layout/DropPinTimeline"/>
    <dgm:cxn modelId="{625B20D3-F2EC-4FB4-A9E2-62568F5028EA}" type="presParOf" srcId="{0B6DA348-5266-4A1A-8077-698314945960}" destId="{4BD6B3CD-54A6-4FCE-A003-D9324AC3F93C}" srcOrd="0" destOrd="0" presId="urn:microsoft.com/office/officeart/2017/3/layout/DropPinTimeline"/>
    <dgm:cxn modelId="{81DE0AFF-9A70-45F2-AB73-451FB2E96AC3}" type="presParOf" srcId="{0B6DA348-5266-4A1A-8077-698314945960}" destId="{13133A91-5499-457B-92D2-F85DA37937AA}" srcOrd="1" destOrd="0" presId="urn:microsoft.com/office/officeart/2017/3/layout/DropPinTimeline"/>
    <dgm:cxn modelId="{9336C148-E115-4012-8537-A8DCD2DD1F5B}" type="presParOf" srcId="{13133A91-5499-457B-92D2-F85DA37937AA}" destId="{DC3B59D7-A0B5-4746-939F-1CA01235D1EE}" srcOrd="0" destOrd="0" presId="urn:microsoft.com/office/officeart/2017/3/layout/DropPinTimeline"/>
    <dgm:cxn modelId="{2E658D4E-FEB2-4BAE-BFA6-0F08E859A7C0}" type="presParOf" srcId="{13133A91-5499-457B-92D2-F85DA37937AA}" destId="{72575423-40E0-4770-B89A-5CAD80892BDF}" srcOrd="1" destOrd="0" presId="urn:microsoft.com/office/officeart/2017/3/layout/DropPinTimeline"/>
    <dgm:cxn modelId="{120E9DB8-EBE0-4CE8-B6C1-537512339EE2}" type="presParOf" srcId="{0B6DA348-5266-4A1A-8077-698314945960}" destId="{3ED8CFD7-66FC-49FE-8F15-9134C2E8BF2E}" srcOrd="2" destOrd="0" presId="urn:microsoft.com/office/officeart/2017/3/layout/DropPinTimeline"/>
    <dgm:cxn modelId="{03CC6509-7D7A-4162-BAC7-C0C527047ACB}" type="presParOf" srcId="{0B6DA348-5266-4A1A-8077-698314945960}" destId="{7BA03B2B-97A9-4319-BF7F-C39DA7AC6633}" srcOrd="3" destOrd="0" presId="urn:microsoft.com/office/officeart/2017/3/layout/DropPinTimeline"/>
    <dgm:cxn modelId="{7F9CD08D-62F6-45EB-A3E4-8148E4ED6C93}" type="presParOf" srcId="{0B6DA348-5266-4A1A-8077-698314945960}" destId="{E5402822-61A7-4FF7-A068-3C0FB4EF411D}" srcOrd="4" destOrd="0" presId="urn:microsoft.com/office/officeart/2017/3/layout/DropPinTimeline"/>
    <dgm:cxn modelId="{F4DEC85A-D281-4488-9372-337AB2522AC3}" type="presParOf" srcId="{0B6DA348-5266-4A1A-8077-698314945960}" destId="{FCFE60AD-8652-40DE-8787-E5AA455AF4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E0D05-4180-416C-9E52-1CE3C43547E7}">
      <dsp:nvSpPr>
        <dsp:cNvPr id="0" name=""/>
        <dsp:cNvSpPr/>
      </dsp:nvSpPr>
      <dsp:spPr>
        <a:xfrm>
          <a:off x="0" y="523080"/>
          <a:ext cx="5301902" cy="918224"/>
        </a:xfrm>
        <a:prstGeom prst="rect">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1487" tIns="458216" rIns="411487"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Ponderosa pine recovery</a:t>
          </a:r>
        </a:p>
      </dsp:txBody>
      <dsp:txXfrm>
        <a:off x="0" y="523080"/>
        <a:ext cx="5301902" cy="918224"/>
      </dsp:txXfrm>
    </dsp:sp>
    <dsp:sp modelId="{C34C41D2-F1BE-42B3-860E-FC8B54C19527}">
      <dsp:nvSpPr>
        <dsp:cNvPr id="0" name=""/>
        <dsp:cNvSpPr/>
      </dsp:nvSpPr>
      <dsp:spPr>
        <a:xfrm>
          <a:off x="265095" y="198360"/>
          <a:ext cx="3711331" cy="64944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79" tIns="0" rIns="140279" bIns="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lumMod val="75000"/>
                  <a:lumOff val="25000"/>
                </a:schemeClr>
              </a:solidFill>
              <a:latin typeface="Century Gothic"/>
            </a:rPr>
            <a:t>MONITOR</a:t>
          </a:r>
          <a:endParaRPr lang="en-US" sz="2200" b="1" kern="1200">
            <a:latin typeface="Century Gothic"/>
          </a:endParaRPr>
        </a:p>
      </dsp:txBody>
      <dsp:txXfrm>
        <a:off x="296798" y="230063"/>
        <a:ext cx="3647925" cy="586034"/>
      </dsp:txXfrm>
    </dsp:sp>
    <dsp:sp modelId="{523A1B23-C1A9-41ED-807C-77D069FC6E2C}">
      <dsp:nvSpPr>
        <dsp:cNvPr id="0" name=""/>
        <dsp:cNvSpPr/>
      </dsp:nvSpPr>
      <dsp:spPr>
        <a:xfrm>
          <a:off x="0" y="1884825"/>
          <a:ext cx="5301902" cy="918224"/>
        </a:xfrm>
        <a:prstGeom prst="rect">
          <a:avLst/>
        </a:prstGeom>
        <a:solidFill>
          <a:schemeClr val="lt1">
            <a:alpha val="90000"/>
            <a:hueOff val="0"/>
            <a:satOff val="0"/>
            <a:lumOff val="0"/>
            <a:alphaOff val="0"/>
          </a:schemeClr>
        </a:solidFill>
        <a:ln w="1270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1487" tIns="458216" rIns="41148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1">
                  <a:lumMod val="75000"/>
                  <a:lumOff val="25000"/>
                </a:schemeClr>
              </a:solidFill>
              <a:latin typeface="Century Gothic"/>
            </a:rPr>
            <a:t>Reforestation efforts</a:t>
          </a:r>
        </a:p>
      </dsp:txBody>
      <dsp:txXfrm>
        <a:off x="0" y="1884825"/>
        <a:ext cx="5301902" cy="918224"/>
      </dsp:txXfrm>
    </dsp:sp>
    <dsp:sp modelId="{786C871D-E916-4475-BCC9-EFF842DDACEB}">
      <dsp:nvSpPr>
        <dsp:cNvPr id="0" name=""/>
        <dsp:cNvSpPr/>
      </dsp:nvSpPr>
      <dsp:spPr>
        <a:xfrm>
          <a:off x="265095" y="1560105"/>
          <a:ext cx="3711331" cy="649440"/>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79" tIns="0" rIns="140279" bIns="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lumMod val="75000"/>
                  <a:lumOff val="25000"/>
                </a:schemeClr>
              </a:solidFill>
              <a:latin typeface="Century Gothic"/>
            </a:rPr>
            <a:t>PRIORITIZE</a:t>
          </a:r>
        </a:p>
      </dsp:txBody>
      <dsp:txXfrm>
        <a:off x="296798" y="1591808"/>
        <a:ext cx="3647925" cy="586034"/>
      </dsp:txXfrm>
    </dsp:sp>
    <dsp:sp modelId="{50E8A57A-6450-43A2-BA7B-41F4FC5772B8}">
      <dsp:nvSpPr>
        <dsp:cNvPr id="0" name=""/>
        <dsp:cNvSpPr/>
      </dsp:nvSpPr>
      <dsp:spPr>
        <a:xfrm>
          <a:off x="0" y="3246569"/>
          <a:ext cx="5301902" cy="918224"/>
        </a:xfrm>
        <a:prstGeom prst="rect">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1487" tIns="458216" rIns="411487"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a:solidFill>
                <a:schemeClr val="tx1">
                  <a:lumMod val="75000"/>
                  <a:lumOff val="25000"/>
                </a:schemeClr>
              </a:solidFill>
              <a:latin typeface="Century Gothic"/>
            </a:rPr>
            <a:t>Increasing high-severity wildfire</a:t>
          </a:r>
        </a:p>
      </dsp:txBody>
      <dsp:txXfrm>
        <a:off x="0" y="3246569"/>
        <a:ext cx="5301902" cy="918224"/>
      </dsp:txXfrm>
    </dsp:sp>
    <dsp:sp modelId="{232D868C-4A4A-4444-A57E-CB6C61D00919}">
      <dsp:nvSpPr>
        <dsp:cNvPr id="0" name=""/>
        <dsp:cNvSpPr/>
      </dsp:nvSpPr>
      <dsp:spPr>
        <a:xfrm>
          <a:off x="265095" y="2921849"/>
          <a:ext cx="3711331" cy="64944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79" tIns="0" rIns="140279" bIns="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lumMod val="75000"/>
                  <a:lumOff val="25000"/>
                </a:schemeClr>
              </a:solidFill>
              <a:latin typeface="Century Gothic"/>
            </a:rPr>
            <a:t>MANAGE</a:t>
          </a:r>
        </a:p>
      </dsp:txBody>
      <dsp:txXfrm>
        <a:off x="296798" y="2953552"/>
        <a:ext cx="3647925" cy="586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77715-EB31-46CA-9E22-2A7F239C159E}">
      <dsp:nvSpPr>
        <dsp:cNvPr id="0" name=""/>
        <dsp:cNvSpPr/>
      </dsp:nvSpPr>
      <dsp:spPr>
        <a:xfrm>
          <a:off x="597243" y="407479"/>
          <a:ext cx="1413286" cy="706643"/>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Field Data</a:t>
          </a:r>
        </a:p>
      </dsp:txBody>
      <dsp:txXfrm>
        <a:off x="617940" y="428176"/>
        <a:ext cx="1371892" cy="665249"/>
      </dsp:txXfrm>
    </dsp:sp>
    <dsp:sp modelId="{55F21184-D529-432D-AABC-5102AB832643}">
      <dsp:nvSpPr>
        <dsp:cNvPr id="0" name=""/>
        <dsp:cNvSpPr/>
      </dsp:nvSpPr>
      <dsp:spPr>
        <a:xfrm rot="19457599">
          <a:off x="1945094" y="541579"/>
          <a:ext cx="696187" cy="32124"/>
        </a:xfrm>
        <a:custGeom>
          <a:avLst/>
          <a:gdLst/>
          <a:ahLst/>
          <a:cxnLst/>
          <a:rect l="0" t="0" r="0" b="0"/>
          <a:pathLst>
            <a:path>
              <a:moveTo>
                <a:pt x="0" y="16062"/>
              </a:moveTo>
              <a:lnTo>
                <a:pt x="696187" y="1606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5783" y="540237"/>
        <a:ext cx="34809" cy="34809"/>
      </dsp:txXfrm>
    </dsp:sp>
    <dsp:sp modelId="{1E516D36-59BE-4662-B32F-965F096B3104}">
      <dsp:nvSpPr>
        <dsp:cNvPr id="0" name=""/>
        <dsp:cNvSpPr/>
      </dsp:nvSpPr>
      <dsp:spPr>
        <a:xfrm>
          <a:off x="2575845" y="1160"/>
          <a:ext cx="1413286" cy="70664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Stem Maps</a:t>
          </a:r>
        </a:p>
      </dsp:txBody>
      <dsp:txXfrm>
        <a:off x="2596542" y="21857"/>
        <a:ext cx="1371892" cy="665249"/>
      </dsp:txXfrm>
    </dsp:sp>
    <dsp:sp modelId="{E70CBD6E-910F-45C7-965D-DBFFE86A31DD}">
      <dsp:nvSpPr>
        <dsp:cNvPr id="0" name=""/>
        <dsp:cNvSpPr/>
      </dsp:nvSpPr>
      <dsp:spPr>
        <a:xfrm rot="2142401">
          <a:off x="1945094" y="947899"/>
          <a:ext cx="696187" cy="32124"/>
        </a:xfrm>
        <a:custGeom>
          <a:avLst/>
          <a:gdLst/>
          <a:ahLst/>
          <a:cxnLst/>
          <a:rect l="0" t="0" r="0" b="0"/>
          <a:pathLst>
            <a:path>
              <a:moveTo>
                <a:pt x="0" y="16062"/>
              </a:moveTo>
              <a:lnTo>
                <a:pt x="696187" y="1606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5783" y="946556"/>
        <a:ext cx="34809" cy="34809"/>
      </dsp:txXfrm>
    </dsp:sp>
    <dsp:sp modelId="{CE2B92F5-B21F-4C63-90E5-77173317FA48}">
      <dsp:nvSpPr>
        <dsp:cNvPr id="0" name=""/>
        <dsp:cNvSpPr/>
      </dsp:nvSpPr>
      <dsp:spPr>
        <a:xfrm>
          <a:off x="2575845" y="813799"/>
          <a:ext cx="1413286" cy="70664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Ocular Sampling</a:t>
          </a:r>
        </a:p>
      </dsp:txBody>
      <dsp:txXfrm>
        <a:off x="2596542" y="834496"/>
        <a:ext cx="1371892" cy="665249"/>
      </dsp:txXfrm>
    </dsp:sp>
    <dsp:sp modelId="{EB0BEAA4-2C60-46DC-B890-F239AB13FF1C}">
      <dsp:nvSpPr>
        <dsp:cNvPr id="0" name=""/>
        <dsp:cNvSpPr/>
      </dsp:nvSpPr>
      <dsp:spPr>
        <a:xfrm>
          <a:off x="597243" y="2439079"/>
          <a:ext cx="1413286" cy="706643"/>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Satellite Data</a:t>
          </a:r>
        </a:p>
      </dsp:txBody>
      <dsp:txXfrm>
        <a:off x="617940" y="2459776"/>
        <a:ext cx="1371892" cy="665249"/>
      </dsp:txXfrm>
    </dsp:sp>
    <dsp:sp modelId="{97A1CD2C-D33A-4FD0-8609-055C16EDED2B}">
      <dsp:nvSpPr>
        <dsp:cNvPr id="0" name=""/>
        <dsp:cNvSpPr/>
      </dsp:nvSpPr>
      <dsp:spPr>
        <a:xfrm rot="18289469">
          <a:off x="1798222" y="2370019"/>
          <a:ext cx="989931" cy="32124"/>
        </a:xfrm>
        <a:custGeom>
          <a:avLst/>
          <a:gdLst/>
          <a:ahLst/>
          <a:cxnLst/>
          <a:rect l="0" t="0" r="0" b="0"/>
          <a:pathLst>
            <a:path>
              <a:moveTo>
                <a:pt x="0" y="16062"/>
              </a:moveTo>
              <a:lnTo>
                <a:pt x="989931" y="1606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8439" y="2361333"/>
        <a:ext cx="49496" cy="49496"/>
      </dsp:txXfrm>
    </dsp:sp>
    <dsp:sp modelId="{235E20D2-B512-4721-942C-7FED602CAE7D}">
      <dsp:nvSpPr>
        <dsp:cNvPr id="0" name=""/>
        <dsp:cNvSpPr/>
      </dsp:nvSpPr>
      <dsp:spPr>
        <a:xfrm>
          <a:off x="2575845" y="1626439"/>
          <a:ext cx="1413286" cy="70664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NDVI</a:t>
          </a:r>
          <a:endParaRPr lang="en-US" sz="2200" kern="1200"/>
        </a:p>
      </dsp:txBody>
      <dsp:txXfrm>
        <a:off x="2596542" y="1647136"/>
        <a:ext cx="1371892" cy="665249"/>
      </dsp:txXfrm>
    </dsp:sp>
    <dsp:sp modelId="{773310A6-825C-4D1C-8A19-40FD6001E75F}">
      <dsp:nvSpPr>
        <dsp:cNvPr id="0" name=""/>
        <dsp:cNvSpPr/>
      </dsp:nvSpPr>
      <dsp:spPr>
        <a:xfrm>
          <a:off x="2010530" y="2776339"/>
          <a:ext cx="565314" cy="32124"/>
        </a:xfrm>
        <a:custGeom>
          <a:avLst/>
          <a:gdLst/>
          <a:ahLst/>
          <a:cxnLst/>
          <a:rect l="0" t="0" r="0" b="0"/>
          <a:pathLst>
            <a:path>
              <a:moveTo>
                <a:pt x="0" y="16062"/>
              </a:moveTo>
              <a:lnTo>
                <a:pt x="565314" y="1606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9055" y="2778268"/>
        <a:ext cx="28265" cy="28265"/>
      </dsp:txXfrm>
    </dsp:sp>
    <dsp:sp modelId="{18728D1B-9A2A-452B-8727-31FDA63558BE}">
      <dsp:nvSpPr>
        <dsp:cNvPr id="0" name=""/>
        <dsp:cNvSpPr/>
      </dsp:nvSpPr>
      <dsp:spPr>
        <a:xfrm>
          <a:off x="2575845" y="2439079"/>
          <a:ext cx="1413286" cy="70664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NDSI</a:t>
          </a:r>
        </a:p>
      </dsp:txBody>
      <dsp:txXfrm>
        <a:off x="2596542" y="2459776"/>
        <a:ext cx="1371892" cy="665249"/>
      </dsp:txXfrm>
    </dsp:sp>
    <dsp:sp modelId="{623F807B-AB7E-4977-A0DA-0977270F8D11}">
      <dsp:nvSpPr>
        <dsp:cNvPr id="0" name=""/>
        <dsp:cNvSpPr/>
      </dsp:nvSpPr>
      <dsp:spPr>
        <a:xfrm rot="3310531">
          <a:off x="1798222" y="3182659"/>
          <a:ext cx="989931" cy="32124"/>
        </a:xfrm>
        <a:custGeom>
          <a:avLst/>
          <a:gdLst/>
          <a:ahLst/>
          <a:cxnLst/>
          <a:rect l="0" t="0" r="0" b="0"/>
          <a:pathLst>
            <a:path>
              <a:moveTo>
                <a:pt x="0" y="16062"/>
              </a:moveTo>
              <a:lnTo>
                <a:pt x="989931" y="1606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8439" y="3173973"/>
        <a:ext cx="49496" cy="49496"/>
      </dsp:txXfrm>
    </dsp:sp>
    <dsp:sp modelId="{A6C2ADC3-4A82-4794-96CE-2020C3F364E1}">
      <dsp:nvSpPr>
        <dsp:cNvPr id="0" name=""/>
        <dsp:cNvSpPr/>
      </dsp:nvSpPr>
      <dsp:spPr>
        <a:xfrm>
          <a:off x="2575845" y="3251719"/>
          <a:ext cx="1413286" cy="70664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Elevation</a:t>
          </a:r>
        </a:p>
      </dsp:txBody>
      <dsp:txXfrm>
        <a:off x="2596542" y="3272416"/>
        <a:ext cx="1371892" cy="6652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77715-EB31-46CA-9E22-2A7F239C159E}">
      <dsp:nvSpPr>
        <dsp:cNvPr id="0" name=""/>
        <dsp:cNvSpPr/>
      </dsp:nvSpPr>
      <dsp:spPr>
        <a:xfrm>
          <a:off x="867" y="308828"/>
          <a:ext cx="1450377" cy="725188"/>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solidFill>
                <a:schemeClr val="bg2">
                  <a:lumMod val="50000"/>
                </a:schemeClr>
              </a:solidFill>
              <a:latin typeface="Calibri Light" panose="020F0302020204030204"/>
            </a:rPr>
            <a:t>Classified Image</a:t>
          </a:r>
          <a:endParaRPr lang="en-US" sz="2300" kern="1200">
            <a:solidFill>
              <a:schemeClr val="bg2">
                <a:lumMod val="50000"/>
              </a:schemeClr>
            </a:solidFill>
          </a:endParaRPr>
        </a:p>
      </dsp:txBody>
      <dsp:txXfrm>
        <a:off x="22107" y="330068"/>
        <a:ext cx="1407897" cy="6827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solidFill>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solidFill>
                <a:srgbClr val="FF0000"/>
              </a:solidFill>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solidFill>
                <a:srgbClr val="FF0000"/>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solidFill>
                <a:srgbClr val="FF0000"/>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solidFill>
                <a:srgbClr val="FF0000"/>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solidFill>
                <a:srgbClr val="FF0000"/>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solidFill>
                <a:srgbClr val="FF0000"/>
              </a:solidFill>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solidFill>
                <a:srgbClr val="FF0000"/>
              </a:solidFill>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solidFill>
                <a:srgbClr val="FF0000"/>
              </a:solidFill>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4EC3-C63B-4948-B01E-24E1079C6C45}">
      <dsp:nvSpPr>
        <dsp:cNvPr id="0" name=""/>
        <dsp:cNvSpPr/>
      </dsp:nvSpPr>
      <dsp:spPr>
        <a:xfrm>
          <a:off x="0" y="440022"/>
          <a:ext cx="655700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450636-6D9B-489B-812C-52444072D66A}">
      <dsp:nvSpPr>
        <dsp:cNvPr id="0" name=""/>
        <dsp:cNvSpPr/>
      </dsp:nvSpPr>
      <dsp:spPr>
        <a:xfrm rot="8100000">
          <a:off x="16789"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609C6-7D2D-4373-8587-D01D6A8E6287}">
      <dsp:nvSpPr>
        <dsp:cNvPr id="0" name=""/>
        <dsp:cNvSpPr/>
      </dsp:nvSpPr>
      <dsp:spPr>
        <a:xfrm>
          <a:off x="23979"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84AA21-C754-44EC-AE15-1AD1FA8FDADC}">
      <dsp:nvSpPr>
        <dsp:cNvPr id="0" name=""/>
        <dsp:cNvSpPr/>
      </dsp:nvSpPr>
      <dsp:spPr>
        <a:xfrm>
          <a:off x="94910"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8C57878C-1CC8-4570-A489-CAAAF67CE52E}">
      <dsp:nvSpPr>
        <dsp:cNvPr id="0" name=""/>
        <dsp:cNvSpPr/>
      </dsp:nvSpPr>
      <dsp:spPr>
        <a:xfrm>
          <a:off x="94910"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Data</a:t>
          </a:r>
        </a:p>
      </dsp:txBody>
      <dsp:txXfrm>
        <a:off x="94910" y="88004"/>
        <a:ext cx="2176315" cy="91524"/>
      </dsp:txXfrm>
    </dsp:sp>
    <dsp:sp modelId="{B1AB1BF0-CB38-4E0D-B080-6B03BE363E79}">
      <dsp:nvSpPr>
        <dsp:cNvPr id="0" name=""/>
        <dsp:cNvSpPr/>
      </dsp:nvSpPr>
      <dsp:spPr>
        <a:xfrm>
          <a:off x="49148"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F8F3CE-C362-4C70-AAD1-0EA5E1F459F7}">
      <dsp:nvSpPr>
        <dsp:cNvPr id="0" name=""/>
        <dsp:cNvSpPr/>
      </dsp:nvSpPr>
      <dsp:spPr>
        <a:xfrm>
          <a:off x="4091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8F31-8243-470C-BF8F-33146AA4D34A}">
      <dsp:nvSpPr>
        <dsp:cNvPr id="0" name=""/>
        <dsp:cNvSpPr/>
      </dsp:nvSpPr>
      <dsp:spPr>
        <a:xfrm rot="18900000">
          <a:off x="1326176"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1F26-EA50-443E-915B-029ED604355A}">
      <dsp:nvSpPr>
        <dsp:cNvPr id="0" name=""/>
        <dsp:cNvSpPr/>
      </dsp:nvSpPr>
      <dsp:spPr>
        <a:xfrm>
          <a:off x="1333366"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18DD64-F33C-4C2B-B039-13452FDDDD9E}">
      <dsp:nvSpPr>
        <dsp:cNvPr id="0" name=""/>
        <dsp:cNvSpPr/>
      </dsp:nvSpPr>
      <dsp:spPr>
        <a:xfrm>
          <a:off x="1404297"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C557D5FF-FB22-4219-B2F2-28C394FA4EC8}">
      <dsp:nvSpPr>
        <dsp:cNvPr id="0" name=""/>
        <dsp:cNvSpPr/>
      </dsp:nvSpPr>
      <dsp:spPr>
        <a:xfrm>
          <a:off x="1404297"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lumMod val="75000"/>
                  <a:lumOff val="25000"/>
                </a:schemeClr>
              </a:solidFill>
              <a:latin typeface="Century Gothic"/>
            </a:rPr>
            <a:t>Process</a:t>
          </a:r>
        </a:p>
      </dsp:txBody>
      <dsp:txXfrm>
        <a:off x="1404297" y="700515"/>
        <a:ext cx="2176315" cy="91524"/>
      </dsp:txXfrm>
    </dsp:sp>
    <dsp:sp modelId="{793BF973-6BD7-4D52-A43E-8F7F46E1C51A}">
      <dsp:nvSpPr>
        <dsp:cNvPr id="0" name=""/>
        <dsp:cNvSpPr/>
      </dsp:nvSpPr>
      <dsp:spPr>
        <a:xfrm>
          <a:off x="1358535"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C9CE5B5-C2E6-4110-854A-D677DF0951D3}">
      <dsp:nvSpPr>
        <dsp:cNvPr id="0" name=""/>
        <dsp:cNvSpPr/>
      </dsp:nvSpPr>
      <dsp:spPr>
        <a:xfrm>
          <a:off x="1350298"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76D91-9288-4D30-AFD1-B991AE7E6925}">
      <dsp:nvSpPr>
        <dsp:cNvPr id="0" name=""/>
        <dsp:cNvSpPr/>
      </dsp:nvSpPr>
      <dsp:spPr>
        <a:xfrm rot="8100000">
          <a:off x="2635563" y="101407"/>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A688D-3EBA-4822-913E-FBD46D01E391}">
      <dsp:nvSpPr>
        <dsp:cNvPr id="0" name=""/>
        <dsp:cNvSpPr/>
      </dsp:nvSpPr>
      <dsp:spPr>
        <a:xfrm>
          <a:off x="2642752" y="108597"/>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2551D-385B-4BD9-8A6A-3D27228035D9}">
      <dsp:nvSpPr>
        <dsp:cNvPr id="0" name=""/>
        <dsp:cNvSpPr/>
      </dsp:nvSpPr>
      <dsp:spPr>
        <a:xfrm>
          <a:off x="2713684" y="179529"/>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AE0A2E2F-D584-4060-942C-4FB994FC7ED2}">
      <dsp:nvSpPr>
        <dsp:cNvPr id="0" name=""/>
        <dsp:cNvSpPr/>
      </dsp:nvSpPr>
      <dsp:spPr>
        <a:xfrm>
          <a:off x="2713684" y="88004"/>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solidFill>
                <a:srgbClr val="FF0000"/>
              </a:solidFill>
              <a:latin typeface="Century Gothic"/>
            </a:rPr>
            <a:t>Model</a:t>
          </a:r>
        </a:p>
      </dsp:txBody>
      <dsp:txXfrm>
        <a:off x="2713684" y="88004"/>
        <a:ext cx="2176315" cy="91524"/>
      </dsp:txXfrm>
    </dsp:sp>
    <dsp:sp modelId="{4966AA32-D6A8-47D7-BC0C-117462D64696}">
      <dsp:nvSpPr>
        <dsp:cNvPr id="0" name=""/>
        <dsp:cNvSpPr/>
      </dsp:nvSpPr>
      <dsp:spPr>
        <a:xfrm>
          <a:off x="2667922" y="179529"/>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A57140-B51C-458E-B55D-60697BCA5C4B}">
      <dsp:nvSpPr>
        <dsp:cNvPr id="0" name=""/>
        <dsp:cNvSpPr/>
      </dsp:nvSpPr>
      <dsp:spPr>
        <a:xfrm>
          <a:off x="2659684"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B59D7-A0B5-4746-939F-1CA01235D1EE}">
      <dsp:nvSpPr>
        <dsp:cNvPr id="0" name=""/>
        <dsp:cNvSpPr/>
      </dsp:nvSpPr>
      <dsp:spPr>
        <a:xfrm rot="18900000">
          <a:off x="3944949" y="713919"/>
          <a:ext cx="64717" cy="64717"/>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75423-40E0-4770-B89A-5CAD80892BDF}">
      <dsp:nvSpPr>
        <dsp:cNvPr id="0" name=""/>
        <dsp:cNvSpPr/>
      </dsp:nvSpPr>
      <dsp:spPr>
        <a:xfrm>
          <a:off x="3952139" y="721108"/>
          <a:ext cx="50338" cy="50338"/>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D8CFD7-66FC-49FE-8F15-9134C2E8BF2E}">
      <dsp:nvSpPr>
        <dsp:cNvPr id="0" name=""/>
        <dsp:cNvSpPr/>
      </dsp:nvSpPr>
      <dsp:spPr>
        <a:xfrm>
          <a:off x="4023071" y="440022"/>
          <a:ext cx="2176315" cy="260493"/>
        </a:xfrm>
        <a:prstGeom prst="rect">
          <a:avLst/>
        </a:prstGeom>
        <a:noFill/>
        <a:ln>
          <a:noFill/>
        </a:ln>
        <a:effectLst/>
      </dsp:spPr>
      <dsp:style>
        <a:lnRef idx="0">
          <a:scrgbClr r="0" g="0" b="0"/>
        </a:lnRef>
        <a:fillRef idx="0">
          <a:scrgbClr r="0" g="0" b="0"/>
        </a:fillRef>
        <a:effectRef idx="0">
          <a:scrgbClr r="0" g="0" b="0"/>
        </a:effectRef>
        <a:fontRef idx="minor"/>
      </dsp:style>
    </dsp:sp>
    <dsp:sp modelId="{7BA03B2B-97A9-4319-BF7F-C39DA7AC6633}">
      <dsp:nvSpPr>
        <dsp:cNvPr id="0" name=""/>
        <dsp:cNvSpPr/>
      </dsp:nvSpPr>
      <dsp:spPr>
        <a:xfrm>
          <a:off x="4023071" y="700515"/>
          <a:ext cx="2176315" cy="91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kern="1200">
              <a:solidFill>
                <a:schemeClr val="tx1"/>
              </a:solidFill>
              <a:latin typeface="Century Gothic"/>
            </a:rPr>
            <a:t>Classify</a:t>
          </a:r>
        </a:p>
      </dsp:txBody>
      <dsp:txXfrm>
        <a:off x="4023071" y="700515"/>
        <a:ext cx="2176315" cy="91524"/>
      </dsp:txXfrm>
    </dsp:sp>
    <dsp:sp modelId="{E5402822-61A7-4FF7-A068-3C0FB4EF411D}">
      <dsp:nvSpPr>
        <dsp:cNvPr id="0" name=""/>
        <dsp:cNvSpPr/>
      </dsp:nvSpPr>
      <dsp:spPr>
        <a:xfrm>
          <a:off x="3977308" y="440022"/>
          <a:ext cx="0" cy="260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D6B3CD-54A6-4FCE-A003-D9324AC3F93C}">
      <dsp:nvSpPr>
        <dsp:cNvPr id="0" name=""/>
        <dsp:cNvSpPr/>
      </dsp:nvSpPr>
      <dsp:spPr>
        <a:xfrm>
          <a:off x="3969071" y="431785"/>
          <a:ext cx="16474" cy="1647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photos/tree-pine-needles-snow-frost-595866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Lohttps:/commons.wikimedia.org/wiki/File:Logo_of_the_United_States_Forest_Service.sv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ommons.wikimedia.org/wiki/File:USGS_logo.p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earch.openverse.engineering/image/53523431-86e7-4441-b901-9a0c0116dc1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sa.gov/topics/earth/images/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devpedia.developexchange.com/dp/index.php?title=File:24_Sentinel2.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 everyone, we are the Black Hills Wildfires team from the Colorado Node. In this project, we used Earth observations to map post- Jasper fire tree regeneration to understand forest recovery patterns.</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42193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begin to present to you our data. </a:t>
            </a:r>
            <a:endParaRPr lang="en-US"/>
          </a:p>
          <a:p>
            <a:endParaRPr lang="en-US">
              <a:cs typeface="Calibri"/>
            </a:endParaRPr>
          </a:p>
          <a:p>
            <a:r>
              <a:rPr lang="en-US">
                <a:cs typeface="Calibri"/>
              </a:rPr>
              <a:t>On the left is an image of field data collection. Note the severity of the burn has left what was once a forest, to be more of a grassland with small tree regrowth. </a:t>
            </a:r>
          </a:p>
          <a:p>
            <a:endParaRPr lang="en-US">
              <a:cs typeface="Calibri"/>
            </a:endParaRPr>
          </a:p>
          <a:p>
            <a:r>
              <a:rPr lang="en-US">
                <a:cs typeface="Calibri"/>
              </a:rPr>
              <a:t>On the right is a top-down representation of the points collected in the field. Six, four-hectare stem maps were collected by Paula </a:t>
            </a:r>
            <a:r>
              <a:rPr lang="en-US" err="1">
                <a:cs typeface="Calibri"/>
              </a:rPr>
              <a:t>Fornwalt</a:t>
            </a:r>
            <a:r>
              <a:rPr lang="en-US">
                <a:cs typeface="Calibri"/>
              </a:rPr>
              <a:t> and our partners at the Rocky Mountain Research Station in the high severity burn area.</a:t>
            </a:r>
          </a:p>
          <a:p>
            <a:endParaRPr lang="en-US">
              <a:cs typeface="Calibri"/>
            </a:endParaRPr>
          </a:p>
          <a:p>
            <a:r>
              <a:rPr lang="en-US"/>
              <a:t>------------------------------Image Information Below ------------------------------ </a:t>
            </a:r>
            <a:endParaRPr lang="en-US">
              <a:cs typeface="Calibri"/>
            </a:endParaRPr>
          </a:p>
          <a:p>
            <a:r>
              <a:rPr lang="en-US"/>
              <a:t>Team generated map using Esri ArcGIS Pro</a:t>
            </a:r>
            <a:endParaRPr lang="en-US">
              <a:cs typeface="Calibri"/>
            </a:endParaRPr>
          </a:p>
          <a:p>
            <a:endParaRPr lang="en-US">
              <a:cs typeface="Calibri"/>
            </a:endParaRPr>
          </a:p>
          <a:p>
            <a:r>
              <a:rPr lang="en-US"/>
              <a:t>Fieldwork Images</a:t>
            </a:r>
          </a:p>
          <a:p>
            <a:r>
              <a:rPr lang="en-US"/>
              <a:t>Credit: Paula </a:t>
            </a:r>
            <a:r>
              <a:rPr lang="en-US" err="1"/>
              <a:t>Fornwalt</a:t>
            </a:r>
            <a:endParaRPr lang="en-US">
              <a:cs typeface="Calibri"/>
            </a:endParaRPr>
          </a:p>
          <a:p>
            <a:r>
              <a:rPr lang="en-US"/>
              <a:t>Source: written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29069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team used the forest service FACTS database to gather information about plantings done in the area since the Jasper fire. Ocular sampling was used to include more training points in our model from these planted areas for moderate and high regeneration classes.</a:t>
            </a:r>
          </a:p>
          <a:p>
            <a:endParaRPr lang="en-US">
              <a:cs typeface="Calibri"/>
            </a:endParaRPr>
          </a:p>
          <a:p>
            <a:endParaRPr lang="en-US"/>
          </a:p>
          <a:p>
            <a:r>
              <a:rPr lang="en-US" dirty="0"/>
              <a:t>------------------------------Image Information Below ------------------------------ </a:t>
            </a:r>
            <a:endParaRPr lang="en-US" dirty="0">
              <a:cs typeface="Calibri"/>
            </a:endParaRPr>
          </a:p>
          <a:p>
            <a:r>
              <a:rPr lang="en-US" dirty="0"/>
              <a:t>Team generated map using ArcGIS Pro</a:t>
            </a:r>
            <a:endParaRPr lang="en-US" dirty="0">
              <a:cs typeface="Calibri"/>
            </a:endParaRPr>
          </a:p>
          <a:p>
            <a:endParaRPr lang="en-US"/>
          </a:p>
          <a:p>
            <a:r>
              <a:rPr lang="en-US" dirty="0"/>
              <a:t>2021 Jasper Fire area tree planting</a:t>
            </a:r>
            <a:endParaRPr lang="en-US" dirty="0">
              <a:cs typeface="Calibri"/>
            </a:endParaRPr>
          </a:p>
          <a:p>
            <a:r>
              <a:rPr lang="en-US" dirty="0"/>
              <a:t>Credit: Lisa Lam, USDA Forest Service, Black Hills National Forest</a:t>
            </a:r>
          </a:p>
          <a:p>
            <a:r>
              <a:rPr lang="en-US" dirty="0">
                <a:cs typeface="Calibri"/>
              </a:rPr>
              <a:t>Source: </a:t>
            </a:r>
            <a:r>
              <a:rPr lang="en-US" dirty="0"/>
              <a:t>https://www.facebook.com/blackhillsnf/posts/over-the-course-of-two-and-a-half-weeks-the-black-hills-national-forest-will-ove/2795975803996338/</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6873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Based on the available field-validated training data we had, we created classes of regeneration based on what was spectrally separable in 2015 when the field data was collected. Forest managers of the Black hills were interested in areas of high priority for planting, so we created low thresholds of 0-40 trees per acre, 40-150 trees per acre, and above 150 trees. Fully stocked forests, however, are considered 300-400 TPA. Most of the stem map field collected data was in the low regeneration class.</a:t>
            </a:r>
          </a:p>
          <a:p>
            <a:endParaRPr lang="en-US"/>
          </a:p>
          <a:p>
            <a:r>
              <a:rPr lang="en-US"/>
              <a:t>------------------------------Image Information Below ------------------------------ </a:t>
            </a:r>
            <a:endParaRPr lang="en-US">
              <a:cs typeface="Calibri"/>
            </a:endParaRPr>
          </a:p>
          <a:p>
            <a:r>
              <a:rPr lang="en-US"/>
              <a:t>Credit: Paula </a:t>
            </a:r>
            <a:r>
              <a:rPr lang="en-US" err="1"/>
              <a:t>Fornwalt</a:t>
            </a:r>
            <a:endParaRPr lang="en-US">
              <a:cs typeface="Calibri"/>
            </a:endParaRPr>
          </a:p>
          <a:p>
            <a:r>
              <a:rPr lang="en-US"/>
              <a:t>Source: written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71253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Based on these thresholds, we classified our stem maps by seedling density. Then, we created a 20x20 raster dataset from the stem maps of high, medium, and low regeneration to match the scale of our sentinel-2 images. On the right is an example of how we classified stem points to train and validate our model </a:t>
            </a:r>
            <a:endParaRPr lang="en-US"/>
          </a:p>
          <a:p>
            <a:endParaRPr lang="en-US"/>
          </a:p>
          <a:p>
            <a:endParaRPr lang="en-US"/>
          </a:p>
          <a:p>
            <a:r>
              <a:rPr lang="en-US"/>
              <a:t>------------------------------Image Information Below ------------------------------ </a:t>
            </a:r>
            <a:endParaRPr lang="en-US">
              <a:cs typeface="Calibri"/>
            </a:endParaRPr>
          </a:p>
          <a:p>
            <a:r>
              <a:rPr lang="en-US"/>
              <a:t>Team generated map using ArcGIS Pro</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81348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fundamental premise we assume is that, under snow-cover conditions, only conifer presence contributes to NDVI. Therefore, in order to detect conifer in snow conditions, we had to filter patchy snow image collections across our study range. Given the possibility of uneven snow packs for one year, we also used imagery for the year prior and year after the year of interest. Then, we filtered satellite imagery using a standard date range to select images with the highest probability of snow cover over winter (see table on the right). Then we masked our images with a NDSI and NDFSI thresholds as described in the table on the left, which after taking the median of the collection provided us with a single snowy image composite. You can see an example on the bottom screen showing a range of snow cover over different winter dates, and how those images look when masked and composited to a full-snow image. This composite strategy minimizes the signal from non-coniferous vegetation greenness from influencing our model algorithm for each pixel.</a:t>
            </a:r>
          </a:p>
          <a:p>
            <a:endParaRPr lang="en-US"/>
          </a:p>
          <a:p>
            <a:r>
              <a:rPr lang="en-US"/>
              <a:t>------------------------------Image Information Below ------------------------------ </a:t>
            </a:r>
            <a:endParaRPr lang="en-US">
              <a:cs typeface="Calibri"/>
            </a:endParaRPr>
          </a:p>
          <a:p>
            <a:r>
              <a:rPr lang="en-US"/>
              <a:t>Team generated map using ArcGIS Pro</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209147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started our analysis with many spectral indices that were common in our literature review. We condensed our spectral indices by examining collinearity and contribution to the model to avoid overfitting the model. Our resulting model used the normalized difference vegetation index, a measure of vegetation greenness. </a:t>
            </a:r>
          </a:p>
          <a:p>
            <a:endParaRPr lang="en-US">
              <a:ea typeface="Calibri"/>
              <a:cs typeface="Calibri"/>
            </a:endParaRPr>
          </a:p>
          <a:p>
            <a:r>
              <a:rPr lang="en-US">
                <a:ea typeface="Calibri"/>
                <a:cs typeface="Calibri"/>
              </a:rPr>
              <a:t>As can be seen on the most left map, NDVI is lower in the middle of the burned area in orange, and higher around the edges in green.</a:t>
            </a:r>
          </a:p>
          <a:p>
            <a:endParaRPr lang="en-US">
              <a:ea typeface="Calibri"/>
              <a:cs typeface="Calibri"/>
            </a:endParaRPr>
          </a:p>
          <a:p>
            <a:r>
              <a:rPr lang="en-US">
                <a:ea typeface="Calibri"/>
                <a:cs typeface="Calibri"/>
              </a:rPr>
              <a:t>As can be seen in our middle map, we used the normalized difference snow index as a measure of snow cover. In this map, you can see variable snow cover across the study map area. We attempted to homogenize snow cover across the range using snow selection dates and snow masking. </a:t>
            </a:r>
          </a:p>
          <a:p>
            <a:endParaRPr lang="en-US">
              <a:ea typeface="Calibri"/>
              <a:cs typeface="Calibri"/>
            </a:endParaRPr>
          </a:p>
          <a:p>
            <a:r>
              <a:rPr lang="en-US">
                <a:ea typeface="Calibri"/>
                <a:cs typeface="Calibri"/>
              </a:rPr>
              <a:t>Lastly, for the map on the right, we used elevation to account for large differences across our study area. You can see higher elevation in the north of the map in yellow and lower elevation in the south. </a:t>
            </a:r>
            <a:endParaRPr lang="en-US">
              <a:cs typeface="Calibri" panose="020F0502020204030204"/>
            </a:endParaRPr>
          </a:p>
          <a:p>
            <a:endParaRPr lang="en-US">
              <a:ea typeface="Calibri"/>
              <a:cs typeface="Calibri"/>
            </a:endParaRPr>
          </a:p>
          <a:p>
            <a:r>
              <a:rPr lang="en-US">
                <a:ea typeface="Calibri"/>
                <a:cs typeface="Calibri"/>
              </a:rPr>
              <a:t>NDVI in yellow,</a:t>
            </a:r>
          </a:p>
          <a:p>
            <a:r>
              <a:rPr lang="en-US">
                <a:ea typeface="Calibri"/>
                <a:cs typeface="Calibri"/>
              </a:rPr>
              <a:t>NDSI in blue,</a:t>
            </a:r>
          </a:p>
          <a:p>
            <a:r>
              <a:rPr lang="en-US">
                <a:ea typeface="Calibri"/>
                <a:cs typeface="Calibri"/>
              </a:rPr>
              <a:t>Elevation last</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7635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a:t>
            </a:r>
            <a:r>
              <a:rPr lang="en-US">
                <a:cs typeface="Calibri"/>
              </a:rPr>
              <a:t> a Random Forest model in Google Earth Engine to classify conifer regeneration. A random forest model is essentially a collection of decision trees using </a:t>
            </a:r>
            <a:r>
              <a:rPr lang="en-US"/>
              <a:t>random subsets of variables. The random forest algorithm attempts to split the decision trees in a way  that resulting groups are as different from each other as possible while maintaining the members of the subgroup are as similar to each other as possible. In our case, the variables used in the model include spectral indices and topography. After training the modeling using our field collected stem data and ocular samples combined with the spectral indices and topography, the trained model used our variables to classify new image pixel information as low, med, or high regeneration. </a:t>
            </a:r>
          </a:p>
          <a:p>
            <a:endParaRPr lang="en-US"/>
          </a:p>
          <a:p>
            <a:r>
              <a:rPr lang="en-US">
                <a:cs typeface="Calibri"/>
              </a:rPr>
              <a:t>We specified our random forest classifier with a 80%/20% training/validation split and 340 decision trees.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76950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training our model, we classified all of the high severity burned areas with our random forest model.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665771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validation results of our random forest model showed most success classifying the low regeneration class. This is as expected since most of our training field data was of the low regeneration class.</a:t>
            </a:r>
          </a:p>
          <a:p>
            <a:endParaRPr lang="en-US">
              <a:cs typeface="Calibri"/>
            </a:endParaRPr>
          </a:p>
          <a:p>
            <a:endParaRPr lang="en-US">
              <a:cs typeface="Calibri"/>
            </a:endParaRPr>
          </a:p>
          <a:p>
            <a:r>
              <a:rPr lang="en-US"/>
              <a:t>------------------------------Image Information Below ------------------------------ </a:t>
            </a:r>
            <a:endParaRPr lang="en-US">
              <a:cs typeface="Calibri"/>
            </a:endParaRPr>
          </a:p>
          <a:p>
            <a:r>
              <a:rPr lang="en-US"/>
              <a:t>Credit: Paula </a:t>
            </a:r>
            <a:r>
              <a:rPr lang="en-US" err="1"/>
              <a:t>Fornwalt</a:t>
            </a:r>
            <a:endParaRPr lang="en-US">
              <a:cs typeface="Calibri"/>
            </a:endParaRPr>
          </a:p>
          <a:p>
            <a:r>
              <a:rPr lang="en-US"/>
              <a:t>Source: written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242795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model classified almost 46% of the high severity burned area as low regeneration, 40 or less trees, in 2021. 44% of the high severity burned area was classified as medium regeneration, and only 10% was classified as high regeneration. This means more than 20,000 acres of the high severity burn have less than 150 trees per acre according to our model. </a:t>
            </a:r>
          </a:p>
          <a:p>
            <a:endParaRPr lang="en-US">
              <a:cs typeface="Calibri"/>
            </a:endParaRPr>
          </a:p>
          <a:p>
            <a:endParaRPr lang="en-US"/>
          </a:p>
          <a:p>
            <a:r>
              <a:rPr lang="en-US"/>
              <a:t>------------------------------Image Information Below ------------------------------ </a:t>
            </a:r>
            <a:endParaRPr lang="en-US">
              <a:cs typeface="Calibri"/>
            </a:endParaRPr>
          </a:p>
          <a:p>
            <a:r>
              <a:rPr lang="en-US"/>
              <a:t>Background Image: Paula Fornwalt</a:t>
            </a:r>
            <a:endParaRPr lang="en-US">
              <a:cs typeface="Calibri"/>
            </a:endParaRPr>
          </a:p>
          <a:p>
            <a:r>
              <a:rPr lang="en-US"/>
              <a:t>License: Written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35141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Black Hills National Forest is a 1.2 million-acre forest in Western South Dakota and northeastern Wyoming. The forest is dominated by Ponderosa pine and is one of the highest timber-producing national forests in the country.</a:t>
            </a:r>
          </a:p>
          <a:p>
            <a:endParaRPr lang="en-US"/>
          </a:p>
          <a:p>
            <a:endParaRPr lang="en-US"/>
          </a:p>
          <a:p>
            <a:r>
              <a:rPr lang="en-US"/>
              <a:t>------------------------------Image Information Below ------------------------------ </a:t>
            </a:r>
            <a:endParaRPr lang="en-US">
              <a:cs typeface="Calibri"/>
            </a:endParaRPr>
          </a:p>
          <a:p>
            <a:r>
              <a:rPr lang="en-US">
                <a:cs typeface="Calibri"/>
              </a:rPr>
              <a:t>Credit: Runner1928</a:t>
            </a:r>
          </a:p>
          <a:p>
            <a:r>
              <a:rPr lang="en-US">
                <a:cs typeface="Calibri"/>
              </a:rPr>
              <a:t>Source: </a:t>
            </a:r>
            <a:r>
              <a:rPr lang="en-US"/>
              <a:t>https://commons.wikimedia.org/wiki/File:Needles_Highway_05.jpg</a:t>
            </a:r>
          </a:p>
          <a:p>
            <a:r>
              <a:rPr lang="en-US"/>
              <a:t>License: CC BY-SA 4.0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94353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an animated example of our classification results. In this image you can see how the tree dense areas become dark green for high regeneration, and areas without many trees are white for low regeneration.</a:t>
            </a:r>
          </a:p>
          <a:p>
            <a:endParaRPr lang="en-US">
              <a:cs typeface="Calibri"/>
            </a:endParaRPr>
          </a:p>
          <a:p>
            <a:r>
              <a:rPr lang="en-US"/>
              <a:t>------------------------------Image Information Below ------------------------------ </a:t>
            </a:r>
            <a:endParaRPr lang="en-US">
              <a:cs typeface="Calibri"/>
            </a:endParaRPr>
          </a:p>
          <a:p>
            <a:r>
              <a:rPr lang="en-US"/>
              <a:t>Created using imgflip.com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53891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identifying areas of low regeneration, we identified areas within that class that were feasible for replanting. Our partners provided the criteria that feasible areas would be close to roads, in larger areas for efficiency, and we did not want to double efforts where previous plantings had taken place. Filtering for all these criteria, we found 4,079 acres as highest priority for reforestation.  These areas are identified in blue on the map to the right.</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04934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project showed that using snow-on imagery is a viable option to identify conifer regeneration post-fire. Areas found to be low regeneration in 2021 were mostly clustered in the south with low elevations, with some low regeneration areas in the northernmost of the burned area. 4,709 acres were found to be low regeneration, near roads, larger patch sizes, and not previously planted. These areas will be marked as high priority and given to our project partners. </a:t>
            </a:r>
          </a:p>
          <a:p>
            <a:endParaRPr lang="en-US">
              <a:cs typeface="Calibri"/>
            </a:endParaRPr>
          </a:p>
          <a:p>
            <a:r>
              <a:rPr lang="en-US">
                <a:cs typeface="Calibri"/>
              </a:rPr>
              <a:t>Ideas:</a:t>
            </a:r>
            <a:endParaRPr lang="en-US"/>
          </a:p>
          <a:p>
            <a:r>
              <a:rPr lang="en-US">
                <a:cs typeface="Calibri"/>
              </a:rPr>
              <a:t>Amount of area that is low regen- unlikely to regenerate naturally due to less seed sources, and hasn't regenerated yet.</a:t>
            </a:r>
          </a:p>
          <a:p>
            <a:r>
              <a:rPr lang="en-US">
                <a:cs typeface="Calibri"/>
              </a:rPr>
              <a:t>These types areas (south, low elevation, aspect, </a:t>
            </a:r>
            <a:r>
              <a:rPr lang="en-US" err="1">
                <a:cs typeface="Calibri"/>
              </a:rPr>
              <a:t>etc</a:t>
            </a:r>
            <a:r>
              <a:rPr lang="en-US">
                <a:cs typeface="Calibri"/>
              </a:rPr>
              <a:t>) showing lo regen</a:t>
            </a:r>
          </a:p>
          <a:p>
            <a:r>
              <a:rPr lang="en-US">
                <a:cs typeface="Calibri"/>
              </a:rPr>
              <a:t>These types of areas showing high regen</a:t>
            </a:r>
          </a:p>
          <a:p>
            <a:endParaRPr lang="en-US">
              <a:cs typeface="Calibri"/>
            </a:endParaRPr>
          </a:p>
          <a:p>
            <a:r>
              <a:rPr lang="en-US"/>
              <a:t>------------------------------Image Information Below ------------------------------ </a:t>
            </a:r>
            <a:endParaRPr lang="en-US">
              <a:cs typeface="Calibri"/>
            </a:endParaRPr>
          </a:p>
          <a:p>
            <a:r>
              <a:rPr lang="en-US"/>
              <a:t>Credit: Paula </a:t>
            </a:r>
            <a:r>
              <a:rPr lang="en-US" err="1"/>
              <a:t>Fornwalt</a:t>
            </a:r>
            <a:endParaRPr lang="en-US">
              <a:cs typeface="Calibri"/>
            </a:endParaRPr>
          </a:p>
          <a:p>
            <a:r>
              <a:rPr lang="en-US"/>
              <a:t>Source: written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501657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project relies on the assumption that snow cover NDVI in this area and these years of interest measured primarily the coniferous tree vegetation, but differences in snow depth and cover introduce uncertainty about that assumption. Our project also relied on a field-collected dataset to train our random forest model, and this field dataset had to be collected several years post-fire to ensure the seedlings counted were well established. The lack of fully "stocked" areas of 300-400 TPA did not exist in our field data, so our model thresholds had to be lowered to spectrally feasible levels. Lastly, NDVI changes throughout years could be measuring not only the establishment of new trees, but the growth of existing trees as well so interpretation of this model applied throughout time is limited without more data.</a:t>
            </a:r>
          </a:p>
          <a:p>
            <a:endParaRPr lang="en-US">
              <a:cs typeface="Calibri"/>
            </a:endParaRPr>
          </a:p>
          <a:p>
            <a:r>
              <a:rPr lang="en-US" dirty="0"/>
              <a:t>------------------------------Image Information Below ------------------------------ </a:t>
            </a:r>
            <a:endParaRPr lang="en-US" dirty="0">
              <a:cs typeface="Calibri"/>
            </a:endParaRPr>
          </a:p>
          <a:p>
            <a:r>
              <a:rPr lang="en-US" dirty="0"/>
              <a:t>2021 Jasper fire area tree planting</a:t>
            </a:r>
            <a:endParaRPr lang="en-US" dirty="0">
              <a:cs typeface="Calibri"/>
            </a:endParaRPr>
          </a:p>
          <a:p>
            <a:r>
              <a:rPr lang="en-US" dirty="0"/>
              <a:t>Credit: Lisa Lam, USDA Forest Service, Black Hills National Forest</a:t>
            </a:r>
          </a:p>
          <a:p>
            <a:r>
              <a:rPr lang="en-US" dirty="0"/>
              <a:t>Source: https://www.facebook.com/blackhillsnf/posts/over-the-course-of-two-and-a-half-weeks-the-black-hills-national-forest-will-ove/2795975803996338/</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888545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Potential additions or continuations of this project could include determining a return to pre-fire conditions with pre-fire and post-fire NDVI differences. Also, coniferous tree species may be better isolated by correcting for shrub cover, potentially by using NDVI directly after the fire to isolate the NDVI contributions of these faster-growing understory species. Validating the model accuracy with field data collected nearer to our 2021 final results would give more insight to our model. Adding more planting data as training data to the model, especially in areas of high planting survival and diverse elevation, slope, and aspect, should increase the model's accuracy in determining areas of high regeneration.</a:t>
            </a:r>
          </a:p>
          <a:p>
            <a:r>
              <a:rPr lang="en-US">
                <a:cs typeface="Calibri"/>
              </a:rPr>
              <a:t>Lastly, this project could be continued by applying these techniques to continue monitoring growth and planting in our study area, as well as applying these techniques to other areas with adequate snow cover.</a:t>
            </a: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 </a:t>
            </a:r>
            <a:endParaRPr lang="en-US">
              <a:cs typeface="Calibri"/>
            </a:endParaRPr>
          </a:p>
          <a:p>
            <a:r>
              <a:rPr lang="en-US">
                <a:cs typeface="Calibri"/>
              </a:rPr>
              <a:t>Credit: Artur Pawlak</a:t>
            </a:r>
          </a:p>
          <a:p>
            <a:r>
              <a:rPr lang="en-US">
                <a:cs typeface="Calibri"/>
              </a:rPr>
              <a:t>Source: </a:t>
            </a:r>
            <a:r>
              <a:rPr lang="en-US">
                <a:hlinkClick r:id="rId3"/>
              </a:rPr>
              <a:t>https://pixabay.com/photos/tree-pine-needles-snow-frost-5958665/</a:t>
            </a:r>
            <a:endParaRPr lang="en-US"/>
          </a:p>
          <a:p>
            <a:r>
              <a:rPr lang="en-US" err="1">
                <a:cs typeface="Calibri"/>
              </a:rPr>
              <a:t>Pixabay</a:t>
            </a:r>
            <a:r>
              <a:rPr lang="en-US">
                <a:cs typeface="Calibri"/>
              </a:rPr>
              <a:t> License: free for commercial use, no attribution required</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655361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24627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Ponderosa pine is an important species to the Black Hills for timber production and ecology. It is adapted to low-severity fire and has a limited seed dispersal distance because of relatively heavy seeds. </a:t>
            </a:r>
            <a:r>
              <a:rPr lang="en-US"/>
              <a:t>As a result, ponderosa pine recolonization within high-severity burn patches is slow, or limited.</a:t>
            </a:r>
            <a:endParaRPr lang="en-US">
              <a:cs typeface="Calibri"/>
            </a:endParaRPr>
          </a:p>
          <a:p>
            <a:endParaRPr lang="en-US">
              <a:cs typeface="Calibri"/>
            </a:endParaRPr>
          </a:p>
          <a:p>
            <a:endParaRPr lang="en-US">
              <a:cs typeface="Calibri"/>
            </a:endParaRPr>
          </a:p>
          <a:p>
            <a:r>
              <a:rPr lang="en-US"/>
              <a:t>------------------------------Image Information Below ------------------------------ </a:t>
            </a:r>
            <a:endParaRPr lang="en-US">
              <a:cs typeface="Calibri"/>
            </a:endParaRPr>
          </a:p>
          <a:p>
            <a:endParaRPr lang="en-US">
              <a:cs typeface="Calibri"/>
            </a:endParaRPr>
          </a:p>
          <a:p>
            <a:r>
              <a:rPr lang="en-US">
                <a:cs typeface="Calibri"/>
              </a:rPr>
              <a:t>Credit: Paula </a:t>
            </a:r>
            <a:r>
              <a:rPr lang="en-US" err="1">
                <a:cs typeface="Calibri"/>
              </a:rPr>
              <a:t>Fornwalt</a:t>
            </a:r>
            <a:endParaRPr lang="en-US">
              <a:cs typeface="Calibri"/>
            </a:endParaRPr>
          </a:p>
          <a:p>
            <a:r>
              <a:rPr lang="en-US">
                <a:cs typeface="Calibri"/>
              </a:rPr>
              <a:t>Source: written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09800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of our project is the Black Hills National Forest in South Dakota that has been affected by Jasper Fire. The fire occurred in 2000 from August 24 to September 9</a:t>
            </a:r>
          </a:p>
          <a:p>
            <a:r>
              <a:rPr lang="en-US" dirty="0"/>
              <a:t>and is one the one of largest fires in Black Hills history, impacting 83,503 acres of land. 27% of this burn was categorized as a high-severity burn.</a:t>
            </a:r>
            <a:endParaRPr lang="en-US">
              <a:cs typeface="Calibri"/>
            </a:endParaRPr>
          </a:p>
          <a:p>
            <a:r>
              <a:rPr lang="en-US" dirty="0"/>
              <a:t>We will be focusing on high severity burn areas for 2001-2021 post-fire years. </a:t>
            </a:r>
            <a:endParaRPr lang="en-US">
              <a:cs typeface="Calibri"/>
            </a:endParaRPr>
          </a:p>
          <a:p>
            <a:endParaRPr lang="en-US">
              <a:cs typeface="Calibri"/>
            </a:endParaRPr>
          </a:p>
          <a:p>
            <a:endParaRPr lang="en-US">
              <a:cs typeface="Calibri"/>
            </a:endParaRPr>
          </a:p>
          <a:p>
            <a:r>
              <a:rPr lang="en-US" dirty="0"/>
              <a:t>------------------------------Image Information Below ------------------------------ </a:t>
            </a:r>
            <a:endParaRPr lang="en-US" dirty="0">
              <a:cs typeface="Calibri"/>
            </a:endParaRPr>
          </a:p>
          <a:p>
            <a:r>
              <a:rPr lang="en-US" dirty="0"/>
              <a:t>Team generated high severity burn map using ArcMap 10.8.1 and a </a:t>
            </a:r>
            <a:r>
              <a:rPr lang="en-US" dirty="0" err="1"/>
              <a:t>hillshade</a:t>
            </a:r>
            <a:r>
              <a:rPr lang="en-US" dirty="0"/>
              <a:t> </a:t>
            </a:r>
            <a:r>
              <a:rPr lang="en-US" dirty="0" err="1"/>
              <a:t>basemap</a:t>
            </a:r>
            <a:r>
              <a:rPr lang="en-US" dirty="0"/>
              <a:t> from ESRI, USGS, NOAA</a:t>
            </a:r>
            <a:endParaRPr lang="en-US">
              <a:cs typeface="Calibri"/>
            </a:endParaRPr>
          </a:p>
          <a:p>
            <a:endParaRPr lang="en-US"/>
          </a:p>
          <a:p>
            <a:r>
              <a:rPr lang="en-US" dirty="0"/>
              <a:t>Background Image Credit: Paula Fornwalt</a:t>
            </a:r>
            <a:endParaRPr lang="en-US">
              <a:cs typeface="Calibri"/>
            </a:endParaRPr>
          </a:p>
          <a:p>
            <a:r>
              <a:rPr lang="en-US" dirty="0"/>
              <a:t>Source: written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2538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partners are Melanie Vanderhoof of the USGS and Mike Battaglia and Paula </a:t>
            </a:r>
            <a:r>
              <a:rPr lang="en-US" err="1">
                <a:ea typeface="Calibri"/>
                <a:cs typeface="Calibri"/>
              </a:rPr>
              <a:t>Fornwalt</a:t>
            </a:r>
            <a:r>
              <a:rPr lang="en-US">
                <a:ea typeface="Calibri"/>
                <a:cs typeface="Calibri"/>
              </a:rPr>
              <a:t> of the US Forest Service.</a:t>
            </a:r>
            <a:endParaRPr lang="en-US"/>
          </a:p>
          <a:p>
            <a:endParaRPr lang="en-US">
              <a:ea typeface="Calibri" panose="020F0502020204030204"/>
              <a:cs typeface="Calibri" panose="020F0502020204030204"/>
            </a:endParaRPr>
          </a:p>
          <a:p>
            <a:endParaRPr lang="en-US"/>
          </a:p>
          <a:p>
            <a:r>
              <a:rPr lang="en-US"/>
              <a:t>------------------------------Image Information Below ------------------------------ </a:t>
            </a:r>
            <a:endParaRPr lang="en-US">
              <a:ea typeface="Calibri"/>
              <a:cs typeface="Calibri"/>
            </a:endParaRPr>
          </a:p>
          <a:p>
            <a:endParaRPr lang="en-US">
              <a:ea typeface="Calibri"/>
              <a:cs typeface="Calibri"/>
            </a:endParaRPr>
          </a:p>
          <a:p>
            <a:r>
              <a:rPr lang="en-US">
                <a:cs typeface="Calibri" panose="020F0502020204030204"/>
              </a:rPr>
              <a:t>Background Image Credit: Paula </a:t>
            </a:r>
            <a:r>
              <a:rPr lang="en-US" err="1">
                <a:cs typeface="Calibri" panose="020F0502020204030204"/>
              </a:rPr>
              <a:t>Fornwalt</a:t>
            </a:r>
            <a:endParaRPr lang="en-US">
              <a:cs typeface="Calibri" panose="020F0502020204030204"/>
            </a:endParaRPr>
          </a:p>
          <a:p>
            <a:r>
              <a:rPr lang="en-US">
                <a:cs typeface="Calibri" panose="020F0502020204030204"/>
              </a:rPr>
              <a:t>Source: written permission to use</a:t>
            </a:r>
          </a:p>
          <a:p>
            <a:endParaRPr lang="en-US"/>
          </a:p>
          <a:p>
            <a:r>
              <a:rPr lang="en-US">
                <a:cs typeface="Calibri" panose="020F0502020204030204"/>
              </a:rPr>
              <a:t>Logo: USFS</a:t>
            </a:r>
            <a:endParaRPr lang="en-US"/>
          </a:p>
          <a:p>
            <a:r>
              <a:rPr lang="en-US">
                <a:cs typeface="Calibri"/>
              </a:rPr>
              <a:t>License: Public Domain</a:t>
            </a:r>
            <a:endParaRPr lang="en-US"/>
          </a:p>
          <a:p>
            <a:r>
              <a:rPr lang="en-US">
                <a:hlinkClick r:id="rId3"/>
              </a:rPr>
              <a:t>https://commons.wikimedia.org/wiki/File:Logo_of_the_United_States_Forest_Service.svg</a:t>
            </a:r>
            <a:r>
              <a:rPr lang="en-US"/>
              <a:t> </a:t>
            </a:r>
            <a:endParaRPr lang="en-US">
              <a:ea typeface="Calibri"/>
              <a:cs typeface="Calibri"/>
            </a:endParaRPr>
          </a:p>
          <a:p>
            <a:endParaRPr lang="en-US">
              <a:cs typeface="Calibri"/>
            </a:endParaRPr>
          </a:p>
          <a:p>
            <a:r>
              <a:rPr lang="en-US">
                <a:cs typeface="Calibri"/>
              </a:rPr>
              <a:t>Logo: USGS</a:t>
            </a:r>
          </a:p>
          <a:p>
            <a:r>
              <a:rPr lang="en-US">
                <a:cs typeface="Calibri"/>
              </a:rPr>
              <a:t>License: Public Domain</a:t>
            </a:r>
          </a:p>
          <a:p>
            <a:r>
              <a:rPr lang="en-US">
                <a:hlinkClick r:id="rId4"/>
              </a:rPr>
              <a:t>https://commons.wikimedia.org/wiki/File:USGS_logo.png</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12762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many areas of 100% tree mortality, a return to a ponderosa pine dominated forest is an important measure of forest recovery in the Black Hills. </a:t>
            </a:r>
          </a:p>
          <a:p>
            <a:endParaRPr lang="en-US"/>
          </a:p>
          <a:p>
            <a:r>
              <a:rPr lang="en-US"/>
              <a:t>The observed fire impacted timber production and economic growth in the region. The community is working together to prioritize restoration efforts that help monitor ever-green ponderosa pine regeneration and manage growing high-severity wildfires. </a:t>
            </a:r>
            <a:endParaRPr lang="en-US">
              <a:cs typeface="Calibri"/>
            </a:endParaRPr>
          </a:p>
          <a:p>
            <a:endParaRPr lang="en-US">
              <a:cs typeface="Calibri"/>
            </a:endParaRPr>
          </a:p>
          <a:p>
            <a:endParaRPr lang="en-US">
              <a:cs typeface="Calibri"/>
            </a:endParaRPr>
          </a:p>
          <a:p>
            <a:r>
              <a:rPr lang="en-US"/>
              <a:t>------------------------------Image Information Below ------------------------------ </a:t>
            </a:r>
            <a:endParaRPr lang="en-US">
              <a:cs typeface="Calibri"/>
            </a:endParaRPr>
          </a:p>
          <a:p>
            <a:endParaRPr lang="en-US"/>
          </a:p>
          <a:p>
            <a:r>
              <a:rPr lang="en-US"/>
              <a:t>Credit: Mike Battaglia</a:t>
            </a:r>
            <a:endParaRPr lang="en-US">
              <a:cs typeface="Calibri"/>
            </a:endParaRPr>
          </a:p>
          <a:p>
            <a:r>
              <a:rPr lang="en-US"/>
              <a:t>Source: written permission to use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20527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Typically, a return to pre-fire NDVI is used to determine the return of forest greenness after a fire, and it is usually measured when forests are greenest during the growing season. However, NDVI cannot distinguish quickly between tree species. Snow cover NDVI may better measure a return to forest structure instead of simply a return to forest greenness. </a:t>
            </a:r>
            <a:r>
              <a:rPr lang="en-US"/>
              <a:t>Snow on imagery allows us to tamp down the spectral signal given by deciduous trees and understory shrubs. This is because deciduous trees will have no leaves and understory evergreen vegetation would ideally be covered by snow. Therefore, snow-on NDVI should show recovery of the coniferous trees in the area.</a:t>
            </a:r>
            <a:endParaRPr lang="en-US">
              <a:cs typeface="Calibri"/>
            </a:endParaRPr>
          </a:p>
          <a:p>
            <a:pPr marL="114300">
              <a:lnSpc>
                <a:spcPct val="90000"/>
              </a:lnSpc>
            </a:pPr>
            <a:endParaRPr lang="en-US">
              <a:cs typeface="Calibri"/>
            </a:endParaRPr>
          </a:p>
          <a:p>
            <a:r>
              <a:rPr lang="en-US">
                <a:cs typeface="Calibri"/>
              </a:rPr>
              <a:t>On the left, we have an image of the Black Hills during spring green-up. Green and aqua colors indicate high vegetation as  indicated by NDVI. </a:t>
            </a:r>
          </a:p>
          <a:p>
            <a:r>
              <a:rPr lang="en-US">
                <a:cs typeface="Calibri"/>
              </a:rPr>
              <a:t>On the right, we have the same image featuring the NDVI band during the snow-on season. Dark brown locations indicate </a:t>
            </a:r>
            <a:r>
              <a:rPr lang="en-US"/>
              <a:t>negative NDVI </a:t>
            </a:r>
            <a:r>
              <a:rPr lang="en-US">
                <a:cs typeface="Calibri"/>
              </a:rPr>
              <a:t>where high snow cover exists.</a:t>
            </a:r>
          </a:p>
          <a:p>
            <a:endParaRPr lang="en-US">
              <a:cs typeface="Calibri"/>
            </a:endParaRPr>
          </a:p>
          <a:p>
            <a:r>
              <a:rPr lang="en-US">
                <a:cs typeface="Calibri"/>
              </a:rPr>
              <a:t>---------</a:t>
            </a:r>
          </a:p>
          <a:p>
            <a:r>
              <a:rPr lang="en-US">
                <a:cs typeface="Calibri"/>
              </a:rPr>
              <a:t>Team generated images using Google Earth Engine</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11891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Our objectives are 3 fold:</a:t>
            </a:r>
          </a:p>
          <a:p>
            <a:endParaRPr lang="en-US">
              <a:cs typeface="Calibri" panose="020F0502020204030204"/>
            </a:endParaRPr>
          </a:p>
          <a:p>
            <a:r>
              <a:rPr lang="en-US">
                <a:cs typeface="Calibri" panose="020F0502020204030204"/>
              </a:rPr>
              <a:t>First, we aim to test the application of snow-on imagery to detect the signal from conifer specific vegetation and validate the method with field collected data (herein referred to as "stem data"). </a:t>
            </a:r>
          </a:p>
          <a:p>
            <a:endParaRPr lang="en-US">
              <a:cs typeface="Calibri" panose="020F0502020204030204"/>
            </a:endParaRPr>
          </a:p>
          <a:p>
            <a:r>
              <a:rPr lang="en-US">
                <a:cs typeface="Calibri" panose="020F0502020204030204"/>
              </a:rPr>
              <a:t>Second, we aim to classify </a:t>
            </a:r>
            <a:r>
              <a:rPr lang="en-US"/>
              <a:t>high-severity burn</a:t>
            </a:r>
            <a:r>
              <a:rPr lang="en-US">
                <a:cs typeface="Calibri"/>
              </a:rPr>
              <a:t>, conifer regeneration into low, medium and high trees per acre in the Black Hills.</a:t>
            </a:r>
            <a:endParaRPr lang="en-US"/>
          </a:p>
          <a:p>
            <a:endParaRPr lang="en-US"/>
          </a:p>
          <a:p>
            <a:r>
              <a:rPr lang="en-US">
                <a:cs typeface="Calibri"/>
              </a:rPr>
              <a:t>Third, we will use this classification to produce a map for our partners that identifies accessible areas of low regeneration for planting.</a:t>
            </a:r>
            <a:endParaRPr lang="en-US"/>
          </a:p>
          <a:p>
            <a:endParaRPr lang="en-US">
              <a:ea typeface="Calibri"/>
              <a:cs typeface="Calibri"/>
            </a:endParaRPr>
          </a:p>
          <a:p>
            <a:endParaRPr lang="en-US">
              <a:ea typeface="Calibri"/>
              <a:cs typeface="Calibri"/>
            </a:endParaRPr>
          </a:p>
          <a:p>
            <a:r>
              <a:rPr lang="en-US"/>
              <a:t>------------------------------Image Information Below ------------------------------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Icons: PowerPoint </a:t>
            </a:r>
            <a:endParaRPr lang="en-US">
              <a:cs typeface="Calibri"/>
            </a:endParaRPr>
          </a:p>
          <a:p>
            <a:endParaRPr lang="en-US">
              <a:cs typeface="Calibri"/>
            </a:endParaRPr>
          </a:p>
          <a:p>
            <a:r>
              <a:rPr lang="en-US">
                <a:cs typeface="Calibri"/>
              </a:rPr>
              <a:t>Background Image Credit: Steve Borsch</a:t>
            </a:r>
          </a:p>
          <a:p>
            <a:r>
              <a:rPr lang="en-US">
                <a:cs typeface="Calibri"/>
              </a:rPr>
              <a:t>Source: </a:t>
            </a:r>
            <a:r>
              <a:rPr lang="en-US">
                <a:hlinkClick r:id="rId3"/>
              </a:rPr>
              <a:t>https://search.openverse.engineering/image/53523431-86e7-4441-b901-9a0c0116dc1b</a:t>
            </a:r>
            <a:endParaRPr lang="en-US"/>
          </a:p>
          <a:p>
            <a:r>
              <a:rPr lang="en-US">
                <a:ea typeface="Calibri"/>
                <a:cs typeface="Calibri"/>
              </a:rPr>
              <a:t>License: CC BY-NC 2.0</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84035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service of project objectives, our team used Earth observations from NASA's Landsat 8 OLI and ESA's Sentinel-2 MSI. These sensors are ideal, as they are open source and easily scalable.</a:t>
            </a:r>
          </a:p>
          <a:p>
            <a:endParaRPr lang="en-US">
              <a:cs typeface="Calibri" panose="020F0502020204030204"/>
            </a:endParaRPr>
          </a:p>
          <a:p>
            <a:endParaRPr lang="en-US">
              <a:cs typeface="Calibri" panose="020F0502020204030204"/>
            </a:endParaRPr>
          </a:p>
          <a:p>
            <a:r>
              <a:rPr lang="en-US"/>
              <a:t>------------------------------Image Information Below ------------------------------ </a:t>
            </a:r>
            <a:endParaRPr lang="en-US">
              <a:cs typeface="Calibri"/>
            </a:endParaRPr>
          </a:p>
          <a:p>
            <a:r>
              <a:rPr lang="en-US"/>
              <a:t>Earth</a:t>
            </a:r>
          </a:p>
          <a:p>
            <a:r>
              <a:rPr lang="en-US"/>
              <a:t>Credit: 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Source: </a:t>
            </a:r>
            <a:r>
              <a:rPr lang="en-US">
                <a:hlinkClick r:id="rId3"/>
              </a:rPr>
              <a:t>https://www.nasa.gov/topics/earth/images/index.html</a:t>
            </a:r>
            <a:r>
              <a:rPr lang="en-US"/>
              <a:t> Earth from Orbit: NOAA Debuts First Imagery from GOES-18</a:t>
            </a:r>
            <a:endParaRPr lang="en-US">
              <a:cs typeface="Calibri"/>
            </a:endParaRPr>
          </a:p>
          <a:p>
            <a:r>
              <a:rPr lang="en-US">
                <a:cs typeface="Calibri"/>
              </a:rPr>
              <a:t>License: Public Domain</a:t>
            </a:r>
            <a:endParaRPr lang="en-US"/>
          </a:p>
          <a:p>
            <a:endParaRPr lang="en-US">
              <a:cs typeface="Calibri"/>
            </a:endParaRPr>
          </a:p>
          <a:p>
            <a:r>
              <a:rPr lang="en-US">
                <a:cs typeface="Calibri"/>
              </a:rPr>
              <a:t>Landsat 8 OLI</a:t>
            </a:r>
          </a:p>
          <a:p>
            <a:r>
              <a:rPr lang="en-US">
                <a:cs typeface="Calibri"/>
              </a:rPr>
              <a:t>Credit: 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http://www.devpedia.developexchange.com/dp/index.php?title=File:03_Landsat8.png</a:t>
            </a:r>
          </a:p>
          <a:p>
            <a:r>
              <a:rPr lang="en-US">
                <a:cs typeface="Calibri"/>
              </a:rPr>
              <a:t>License: Public Domain</a:t>
            </a:r>
          </a:p>
          <a:p>
            <a:pPr marL="0" indent="0">
              <a:buFont typeface="Arial"/>
              <a:buNone/>
            </a:pPr>
            <a:endParaRPr lang="en-US">
              <a:cs typeface="Calibri"/>
            </a:endParaRPr>
          </a:p>
          <a:p>
            <a:r>
              <a:rPr lang="en-US"/>
              <a:t>Sentinel-2 MSI</a:t>
            </a:r>
          </a:p>
          <a:p>
            <a:r>
              <a:rPr lang="en-US"/>
              <a:t>Credit: European Space Agency (ESA)</a:t>
            </a:r>
          </a:p>
          <a:p>
            <a:r>
              <a:rPr lang="en-US"/>
              <a:t>Image Source: </a:t>
            </a:r>
            <a:r>
              <a:rPr lang="en-US">
                <a:hlinkClick r:id="rId4"/>
              </a:rPr>
              <a:t>https://www.devpedia.developexchange.com/dp/index.php?title=File:24_Sentinel2.png</a:t>
            </a:r>
            <a:endParaRPr lang="en-US">
              <a:cs typeface="Calibri"/>
            </a:endParaRPr>
          </a:p>
          <a:p>
            <a:r>
              <a:rPr lang="en-US">
                <a:cs typeface="Calibri"/>
              </a:rPr>
              <a:t>License: Public Domain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9278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728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65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1722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40478425-1E3F-4BC1-AD1A-E268D4172DB1}"/>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spTree>
    <p:extLst>
      <p:ext uri="{BB962C8B-B14F-4D97-AF65-F5344CB8AC3E}">
        <p14:creationId xmlns:p14="http://schemas.microsoft.com/office/powerpoint/2010/main" val="278132804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40478425-1E3F-4BC1-AD1A-E268D4172DB1}"/>
              </a:ext>
            </a:extLst>
          </p:cNvPr>
          <p:cNvPicPr>
            <a:picLocks noChangeAspect="1"/>
          </p:cNvPicPr>
          <p:nvPr userDrawn="1"/>
        </p:nvPicPr>
        <p:blipFill rotWithShape="1">
          <a:blip r:embed="rId4"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pic>
        <p:nvPicPr>
          <p:cNvPr id="17" name="Picture 16" descr="A close-up of some coral&#10;&#10;Description automatically generated with low confidence">
            <a:extLst>
              <a:ext uri="{FF2B5EF4-FFF2-40B4-BE49-F238E27FC236}">
                <a16:creationId xmlns:a16="http://schemas.microsoft.com/office/drawing/2014/main" id="{4E2B78B3-A935-4EA0-90E9-3C13403693D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984" r="9251"/>
          <a:stretch/>
        </p:blipFill>
        <p:spPr>
          <a:xfrm>
            <a:off x="6095998" y="1079479"/>
            <a:ext cx="6096001" cy="5209396"/>
          </a:xfrm>
          <a:prstGeom prst="rect">
            <a:avLst/>
          </a:prstGeom>
        </p:spPr>
      </p:pic>
    </p:spTree>
    <p:extLst>
      <p:ext uri="{BB962C8B-B14F-4D97-AF65-F5344CB8AC3E}">
        <p14:creationId xmlns:p14="http://schemas.microsoft.com/office/powerpoint/2010/main" val="278132804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98E27A6F-D7EF-410A-9E8C-FF3B137125B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3134580522"/>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85966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 icon&#10;&#10;Description automatically generated">
            <a:extLst>
              <a:ext uri="{FF2B5EF4-FFF2-40B4-BE49-F238E27FC236}">
                <a16:creationId xmlns:a16="http://schemas.microsoft.com/office/drawing/2014/main" id="{9B605ADC-5884-47C9-B4F2-35B59264A347}"/>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9495" r="10563"/>
          <a:stretch/>
        </p:blipFill>
        <p:spPr>
          <a:xfrm>
            <a:off x="3795439" y="1571244"/>
            <a:ext cx="4601120" cy="4572000"/>
          </a:xfrm>
          <a:prstGeom prst="rect">
            <a:avLst/>
          </a:prstGeom>
        </p:spPr>
      </p:pic>
    </p:spTree>
    <p:extLst>
      <p:ext uri="{BB962C8B-B14F-4D97-AF65-F5344CB8AC3E}">
        <p14:creationId xmlns:p14="http://schemas.microsoft.com/office/powerpoint/2010/main" val="34170777"/>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104756"/>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FF3333"/>
                </a:solidFill>
              </a:rPr>
              <a:t>STUDY AREA</a:t>
            </a:r>
          </a:p>
          <a:p>
            <a:pPr algn="ctr"/>
            <a:r>
              <a:rPr lang="en-US" sz="2600" b="0" spc="0" baseline="0">
                <a:solidFill>
                  <a:srgbClr val="FF3333"/>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49984"/>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42277"/>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6" name="Picture 25" descr="Logo, icon&#10;&#10;Description automatically generated">
            <a:extLst>
              <a:ext uri="{FF2B5EF4-FFF2-40B4-BE49-F238E27FC236}">
                <a16:creationId xmlns:a16="http://schemas.microsoft.com/office/drawing/2014/main" id="{9189F1FD-34B7-4E5E-94E9-86351181266C}"/>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40478425-1E3F-4BC1-AD1A-E268D4172DB1}"/>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4855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98E27A6F-D7EF-410A-9E8C-FF3B137125B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240BEEE0-EECA-49E9-AEFB-91D14424201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505D2F46-6B6D-4327-96E5-69EA042789D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 icon&#10;&#10;Description automatically generated">
            <a:extLst>
              <a:ext uri="{FF2B5EF4-FFF2-40B4-BE49-F238E27FC236}">
                <a16:creationId xmlns:a16="http://schemas.microsoft.com/office/drawing/2014/main" id="{9B605ADC-5884-47C9-B4F2-35B59264A347}"/>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9495" r="10563"/>
          <a:stretch/>
        </p:blipFill>
        <p:spPr>
          <a:xfrm>
            <a:off x="3795439" y="1571244"/>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575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703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181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904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119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54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2793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8264608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40" r:id="rId12"/>
    <p:sldLayoutId id="2147483735" r:id="rId13"/>
    <p:sldLayoutId id="2147483736" r:id="rId14"/>
    <p:sldLayoutId id="2147483737" r:id="rId15"/>
    <p:sldLayoutId id="2147483738" r:id="rId16"/>
    <p:sldLayoutId id="214748373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diagramColors" Target="../diagrams/colors3.xml"/><Relationship Id="rId11" Type="http://schemas.openxmlformats.org/officeDocument/2006/relationships/image" Target="../media/image32.svg"/><Relationship Id="rId5" Type="http://schemas.openxmlformats.org/officeDocument/2006/relationships/diagramQuickStyle" Target="../diagrams/quickStyle3.xml"/><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diagramLayout" Target="../diagrams/layout3.xml"/><Relationship Id="rId9" Type="http://schemas.openxmlformats.org/officeDocument/2006/relationships/image" Target="../media/image30.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diagramColors" Target="../diagrams/colors4.xml"/><Relationship Id="rId12" Type="http://schemas.openxmlformats.org/officeDocument/2006/relationships/image" Target="../media/image32.sv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36.svg"/><Relationship Id="rId1" Type="http://schemas.openxmlformats.org/officeDocument/2006/relationships/slideLayout" Target="../slideLayouts/slideLayout21.xml"/><Relationship Id="rId6" Type="http://schemas.openxmlformats.org/officeDocument/2006/relationships/diagramQuickStyle" Target="../diagrams/quickStyle4.xml"/><Relationship Id="rId11" Type="http://schemas.openxmlformats.org/officeDocument/2006/relationships/image" Target="../media/image31.png"/><Relationship Id="rId5" Type="http://schemas.openxmlformats.org/officeDocument/2006/relationships/diagramLayout" Target="../diagrams/layout4.xml"/><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diagramData" Target="../diagrams/data4.xml"/><Relationship Id="rId9" Type="http://schemas.openxmlformats.org/officeDocument/2006/relationships/image" Target="../media/image29.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42.jpeg"/><Relationship Id="rId7" Type="http://schemas.openxmlformats.org/officeDocument/2006/relationships/diagramLayout" Target="../diagrams/layout5.xml"/><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2.xml"/><Relationship Id="rId16" Type="http://schemas.openxmlformats.org/officeDocument/2006/relationships/image" Target="../media/image34.svg"/><Relationship Id="rId1" Type="http://schemas.openxmlformats.org/officeDocument/2006/relationships/slideLayout" Target="../slideLayouts/slideLayout21.xml"/><Relationship Id="rId6" Type="http://schemas.openxmlformats.org/officeDocument/2006/relationships/diagramData" Target="../diagrams/data5.xml"/><Relationship Id="rId11" Type="http://schemas.openxmlformats.org/officeDocument/2006/relationships/image" Target="../media/image29.png"/><Relationship Id="rId5" Type="http://schemas.openxmlformats.org/officeDocument/2006/relationships/image" Target="../media/image44.jpeg"/><Relationship Id="rId15" Type="http://schemas.openxmlformats.org/officeDocument/2006/relationships/image" Target="../media/image33.png"/><Relationship Id="rId10" Type="http://schemas.microsoft.com/office/2007/relationships/diagramDrawing" Target="../diagrams/drawing5.xml"/><Relationship Id="rId4" Type="http://schemas.openxmlformats.org/officeDocument/2006/relationships/image" Target="../media/image43.jpeg"/><Relationship Id="rId9" Type="http://schemas.openxmlformats.org/officeDocument/2006/relationships/diagramColors" Target="../diagrams/colors5.xml"/><Relationship Id="rId1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3.png"/><Relationship Id="rId17"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image" Target="../media/image32.svg"/><Relationship Id="rId5" Type="http://schemas.openxmlformats.org/officeDocument/2006/relationships/diagramQuickStyle" Target="../diagrams/quickStyle6.xml"/><Relationship Id="rId15" Type="http://schemas.openxmlformats.org/officeDocument/2006/relationships/image" Target="../media/image48.svg"/><Relationship Id="rId10" Type="http://schemas.openxmlformats.org/officeDocument/2006/relationships/image" Target="../media/image31.png"/><Relationship Id="rId4" Type="http://schemas.openxmlformats.org/officeDocument/2006/relationships/diagramLayout" Target="../diagrams/layout6.xml"/><Relationship Id="rId9" Type="http://schemas.openxmlformats.org/officeDocument/2006/relationships/image" Target="../media/image46.sv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svg"/><Relationship Id="rId18" Type="http://schemas.openxmlformats.org/officeDocument/2006/relationships/image" Target="../media/image53.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3.png"/><Relationship Id="rId17" Type="http://schemas.openxmlformats.org/officeDocument/2006/relationships/image" Target="../media/image52.png"/><Relationship Id="rId2" Type="http://schemas.openxmlformats.org/officeDocument/2006/relationships/notesSlide" Target="../notesSlides/notesSlide14.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diagramColors" Target="../diagrams/colors7.xml"/><Relationship Id="rId11" Type="http://schemas.openxmlformats.org/officeDocument/2006/relationships/image" Target="../media/image32.svg"/><Relationship Id="rId5" Type="http://schemas.openxmlformats.org/officeDocument/2006/relationships/diagramQuickStyle" Target="../diagrams/quickStyle7.xml"/><Relationship Id="rId15" Type="http://schemas.openxmlformats.org/officeDocument/2006/relationships/image" Target="../media/image48.svg"/><Relationship Id="rId10" Type="http://schemas.openxmlformats.org/officeDocument/2006/relationships/image" Target="../media/image31.png"/><Relationship Id="rId19" Type="http://schemas.openxmlformats.org/officeDocument/2006/relationships/image" Target="../media/image54.png"/><Relationship Id="rId4" Type="http://schemas.openxmlformats.org/officeDocument/2006/relationships/diagramLayout" Target="../diagrams/layout7.xml"/><Relationship Id="rId9" Type="http://schemas.openxmlformats.org/officeDocument/2006/relationships/image" Target="../media/image46.sv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svg"/><Relationship Id="rId18" Type="http://schemas.openxmlformats.org/officeDocument/2006/relationships/image" Target="../media/image5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33.png"/><Relationship Id="rId17" Type="http://schemas.openxmlformats.org/officeDocument/2006/relationships/image" Target="../media/image57.png"/><Relationship Id="rId2" Type="http://schemas.openxmlformats.org/officeDocument/2006/relationships/notesSlide" Target="../notesSlides/notesSlide15.xml"/><Relationship Id="rId16"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diagramColors" Target="../diagrams/colors8.xml"/><Relationship Id="rId11" Type="http://schemas.openxmlformats.org/officeDocument/2006/relationships/image" Target="../media/image32.svg"/><Relationship Id="rId5" Type="http://schemas.openxmlformats.org/officeDocument/2006/relationships/diagramQuickStyle" Target="../diagrams/quickStyle8.xml"/><Relationship Id="rId15" Type="http://schemas.openxmlformats.org/officeDocument/2006/relationships/image" Target="../media/image48.svg"/><Relationship Id="rId10" Type="http://schemas.openxmlformats.org/officeDocument/2006/relationships/image" Target="../media/image31.png"/><Relationship Id="rId4" Type="http://schemas.openxmlformats.org/officeDocument/2006/relationships/diagramLayout" Target="../diagrams/layout8.xml"/><Relationship Id="rId9" Type="http://schemas.openxmlformats.org/officeDocument/2006/relationships/image" Target="../media/image46.sv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diagramQuickStyle" Target="../diagrams/quickStyle10.xml"/><Relationship Id="rId3" Type="http://schemas.openxmlformats.org/officeDocument/2006/relationships/diagramData" Target="../diagrams/data9.xml"/><Relationship Id="rId21" Type="http://schemas.openxmlformats.org/officeDocument/2006/relationships/diagramData" Target="../diagrams/data11.xml"/><Relationship Id="rId7" Type="http://schemas.microsoft.com/office/2007/relationships/diagramDrawing" Target="../diagrams/drawing9.xml"/><Relationship Id="rId12" Type="http://schemas.openxmlformats.org/officeDocument/2006/relationships/image" Target="../media/image63.png"/><Relationship Id="rId17" Type="http://schemas.openxmlformats.org/officeDocument/2006/relationships/diagramLayout" Target="../diagrams/layout10.xml"/><Relationship Id="rId25" Type="http://schemas.microsoft.com/office/2007/relationships/diagramDrawing" Target="../diagrams/drawing11.xml"/><Relationship Id="rId2" Type="http://schemas.openxmlformats.org/officeDocument/2006/relationships/notesSlide" Target="../notesSlides/notesSlide16.xml"/><Relationship Id="rId16" Type="http://schemas.openxmlformats.org/officeDocument/2006/relationships/diagramData" Target="../diagrams/data10.xml"/><Relationship Id="rId20" Type="http://schemas.microsoft.com/office/2007/relationships/diagramDrawing" Target="../diagrams/drawing10.xml"/><Relationship Id="rId1" Type="http://schemas.openxmlformats.org/officeDocument/2006/relationships/slideLayout" Target="../slideLayouts/slideLayout14.xml"/><Relationship Id="rId6" Type="http://schemas.openxmlformats.org/officeDocument/2006/relationships/diagramColors" Target="../diagrams/colors9.xml"/><Relationship Id="rId11" Type="http://schemas.openxmlformats.org/officeDocument/2006/relationships/image" Target="../media/image62.svg"/><Relationship Id="rId24" Type="http://schemas.openxmlformats.org/officeDocument/2006/relationships/diagramColors" Target="../diagrams/colors11.xml"/><Relationship Id="rId5" Type="http://schemas.openxmlformats.org/officeDocument/2006/relationships/diagramQuickStyle" Target="../diagrams/quickStyle9.xml"/><Relationship Id="rId15" Type="http://schemas.openxmlformats.org/officeDocument/2006/relationships/image" Target="../media/image48.svg"/><Relationship Id="rId23" Type="http://schemas.openxmlformats.org/officeDocument/2006/relationships/diagramQuickStyle" Target="../diagrams/quickStyle11.xml"/><Relationship Id="rId10" Type="http://schemas.openxmlformats.org/officeDocument/2006/relationships/image" Target="../media/image61.png"/><Relationship Id="rId19" Type="http://schemas.openxmlformats.org/officeDocument/2006/relationships/diagramColors" Target="../diagrams/colors10.xml"/><Relationship Id="rId4" Type="http://schemas.openxmlformats.org/officeDocument/2006/relationships/diagramLayout" Target="../diagrams/layout9.xml"/><Relationship Id="rId9" Type="http://schemas.openxmlformats.org/officeDocument/2006/relationships/image" Target="../media/image60.svg"/><Relationship Id="rId14" Type="http://schemas.openxmlformats.org/officeDocument/2006/relationships/image" Target="../media/image47.png"/><Relationship Id="rId22"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7.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diagramColors" Target="../diagrams/colors12.xml"/><Relationship Id="rId11" Type="http://schemas.openxmlformats.org/officeDocument/2006/relationships/image" Target="../media/image65.svg"/><Relationship Id="rId5" Type="http://schemas.openxmlformats.org/officeDocument/2006/relationships/diagramQuickStyle" Target="../diagrams/quickStyle12.xml"/><Relationship Id="rId15" Type="http://schemas.openxmlformats.org/officeDocument/2006/relationships/image" Target="../media/image48.svg"/><Relationship Id="rId10" Type="http://schemas.openxmlformats.org/officeDocument/2006/relationships/image" Target="../media/image31.png"/><Relationship Id="rId4" Type="http://schemas.openxmlformats.org/officeDocument/2006/relationships/diagramLayout" Target="../diagrams/layout12.xml"/><Relationship Id="rId9" Type="http://schemas.openxmlformats.org/officeDocument/2006/relationships/image" Target="../media/image60.sv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71_ED48F2AF.xml"/><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8D_8C82C6E0.xml"/><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diagramLayout" Target="../diagrams/layout2.xml"/><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svg"/><Relationship Id="rId1" Type="http://schemas.openxmlformats.org/officeDocument/2006/relationships/slideLayout" Target="../slideLayouts/slideLayout22.xml"/><Relationship Id="rId6" Type="http://schemas.openxmlformats.org/officeDocument/2006/relationships/diagramData" Target="../diagrams/data2.xml"/><Relationship Id="rId11" Type="http://schemas.openxmlformats.org/officeDocument/2006/relationships/image" Target="../media/image29.png"/><Relationship Id="rId5" Type="http://schemas.openxmlformats.org/officeDocument/2006/relationships/image" Target="../media/image28.png"/><Relationship Id="rId15" Type="http://schemas.openxmlformats.org/officeDocument/2006/relationships/image" Target="../media/image33.png"/><Relationship Id="rId10" Type="http://schemas.microsoft.com/office/2007/relationships/diagramDrawing" Target="../diagrams/drawing2.xml"/><Relationship Id="rId4" Type="http://schemas.openxmlformats.org/officeDocument/2006/relationships/image" Target="../media/image27.png"/><Relationship Id="rId9" Type="http://schemas.openxmlformats.org/officeDocument/2006/relationships/diagramColors" Target="../diagrams/colors2.xml"/><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4718A3-86E3-4F75-A9B5-7159E2E22AE7}"/>
              </a:ext>
            </a:extLst>
          </p:cNvPr>
          <p:cNvSpPr txBox="1">
            <a:spLocks/>
          </p:cNvSpPr>
          <p:nvPr/>
        </p:nvSpPr>
        <p:spPr>
          <a:xfrm>
            <a:off x="304799"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FF3333"/>
                </a:solidFill>
                <a:latin typeface="Century Gothic"/>
              </a:rPr>
              <a:t>Black Hills</a:t>
            </a:r>
            <a:endParaRPr lang="en-US"/>
          </a:p>
          <a:p>
            <a:pPr algn="ctr"/>
            <a:r>
              <a:rPr lang="en-US" sz="2600" b="0" spc="0" baseline="0">
                <a:solidFill>
                  <a:srgbClr val="FF3333"/>
                </a:solidFill>
              </a:rPr>
              <a:t>Wildfires</a:t>
            </a:r>
          </a:p>
        </p:txBody>
      </p:sp>
      <p:sp>
        <p:nvSpPr>
          <p:cNvPr id="12" name="TextBox 11">
            <a:extLst>
              <a:ext uri="{FF2B5EF4-FFF2-40B4-BE49-F238E27FC236}">
                <a16:creationId xmlns:a16="http://schemas.microsoft.com/office/drawing/2014/main" id="{AE8C2EC9-ACAB-4E88-A6D2-8944386FEC88}"/>
              </a:ext>
            </a:extLst>
          </p:cNvPr>
          <p:cNvSpPr txBox="1"/>
          <p:nvPr/>
        </p:nvSpPr>
        <p:spPr>
          <a:xfrm>
            <a:off x="1557638" y="5057610"/>
            <a:ext cx="3220612"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Casey Menick</a:t>
            </a:r>
            <a:endParaRPr lang="en-US">
              <a:solidFill>
                <a:schemeClr val="tx1">
                  <a:lumMod val="75000"/>
                  <a:lumOff val="25000"/>
                </a:schemeClr>
              </a:solidFill>
              <a:latin typeface="Calibri" panose="020F0502020204030204"/>
              <a:cs typeface="Calibri" panose="020F0502020204030204"/>
            </a:endParaRPr>
          </a:p>
          <a:p>
            <a:pPr algn="ctr"/>
            <a:r>
              <a:rPr lang="en-US" sz="1400">
                <a:solidFill>
                  <a:schemeClr val="tx1">
                    <a:lumMod val="75000"/>
                    <a:lumOff val="25000"/>
                  </a:schemeClr>
                </a:solidFill>
                <a:latin typeface="Century Gothic"/>
              </a:rPr>
              <a:t>Haley Stuckmeyer</a:t>
            </a:r>
            <a:endParaRPr lang="en-US">
              <a:solidFill>
                <a:schemeClr val="tx1">
                  <a:lumMod val="75000"/>
                  <a:lumOff val="25000"/>
                </a:schemeClr>
              </a:solidFill>
              <a:latin typeface="Calibri" panose="020F0502020204030204"/>
              <a:ea typeface="Calibri" panose="020F0502020204030204"/>
              <a:cs typeface="Calibri" panose="020F0502020204030204"/>
            </a:endParaRPr>
          </a:p>
          <a:p>
            <a:pPr algn="ctr"/>
            <a:r>
              <a:rPr lang="en-US" sz="1400">
                <a:solidFill>
                  <a:schemeClr val="tx1">
                    <a:lumMod val="75000"/>
                    <a:lumOff val="25000"/>
                  </a:schemeClr>
                </a:solidFill>
                <a:latin typeface="Century Gothic"/>
              </a:rPr>
              <a:t>Heidi Rogers</a:t>
            </a:r>
            <a:endParaRPr lang="en-US">
              <a:solidFill>
                <a:schemeClr val="tx1">
                  <a:lumMod val="75000"/>
                  <a:lumOff val="25000"/>
                </a:schemeClr>
              </a:solidFill>
              <a:latin typeface="Calibri" panose="020F0502020204030204"/>
              <a:cs typeface="Calibri" panose="020F0502020204030204"/>
            </a:endParaRPr>
          </a:p>
          <a:p>
            <a:pPr algn="ctr"/>
            <a:r>
              <a:rPr lang="en-US" sz="1400">
                <a:solidFill>
                  <a:schemeClr val="tx1">
                    <a:lumMod val="75000"/>
                    <a:lumOff val="25000"/>
                  </a:schemeClr>
                </a:solidFill>
                <a:latin typeface="Century Gothic"/>
              </a:rPr>
              <a:t>Yeshey Seldon</a:t>
            </a:r>
            <a:endParaRPr lang="en-US">
              <a:solidFill>
                <a:schemeClr val="tx1">
                  <a:lumMod val="75000"/>
                  <a:lumOff val="25000"/>
                </a:schemeClr>
              </a:solidFill>
              <a:ea typeface="Calibri" panose="020F0502020204030204"/>
              <a:cs typeface="Calibri" panose="020F0502020204030204"/>
            </a:endParaRPr>
          </a:p>
        </p:txBody>
      </p:sp>
      <p:sp>
        <p:nvSpPr>
          <p:cNvPr id="3" name="Subtitle 2">
            <a:extLst>
              <a:ext uri="{FF2B5EF4-FFF2-40B4-BE49-F238E27FC236}">
                <a16:creationId xmlns:a16="http://schemas.microsoft.com/office/drawing/2014/main" id="{2046A559-18FC-EF6D-B3B0-E05CE574716A}"/>
              </a:ext>
            </a:extLst>
          </p:cNvPr>
          <p:cNvSpPr txBox="1">
            <a:spLocks/>
          </p:cNvSpPr>
          <p:nvPr/>
        </p:nvSpPr>
        <p:spPr>
          <a:xfrm>
            <a:off x="304799" y="3949984"/>
            <a:ext cx="5486400" cy="92210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400"/>
              </a:spcBef>
            </a:pPr>
            <a:r>
              <a:rPr lang="en-US" sz="1600">
                <a:solidFill>
                  <a:schemeClr val="tx1">
                    <a:lumMod val="75000"/>
                    <a:lumOff val="25000"/>
                  </a:schemeClr>
                </a:solidFill>
                <a:latin typeface="Century Gothic"/>
              </a:rPr>
              <a:t>Mapping Post-fire Conifer Regeneration</a:t>
            </a:r>
            <a:endParaRPr lang="en-US" sz="1600">
              <a:solidFill>
                <a:schemeClr val="tx1">
                  <a:lumMod val="75000"/>
                  <a:lumOff val="25000"/>
                </a:schemeClr>
              </a:solidFill>
            </a:endParaRPr>
          </a:p>
          <a:p>
            <a:pPr algn="ctr">
              <a:spcBef>
                <a:spcPts val="400"/>
              </a:spcBef>
            </a:pPr>
            <a:r>
              <a:rPr lang="en-US" sz="1600">
                <a:solidFill>
                  <a:schemeClr val="tx1">
                    <a:lumMod val="75000"/>
                    <a:lumOff val="25000"/>
                  </a:schemeClr>
                </a:solidFill>
                <a:latin typeface="Century Gothic"/>
              </a:rPr>
              <a:t> using Snow-on Imagery</a:t>
            </a:r>
            <a:endParaRPr lang="en-US" sz="1600">
              <a:solidFill>
                <a:schemeClr val="tx1">
                  <a:lumMod val="75000"/>
                  <a:lumOff val="25000"/>
                </a:schemeClr>
              </a:solidFill>
            </a:endParaRPr>
          </a:p>
        </p:txBody>
      </p:sp>
      <p:sp>
        <p:nvSpPr>
          <p:cNvPr id="5" name="Rectangle 4">
            <a:extLst>
              <a:ext uri="{FF2B5EF4-FFF2-40B4-BE49-F238E27FC236}">
                <a16:creationId xmlns:a16="http://schemas.microsoft.com/office/drawing/2014/main" id="{C737DEB0-D3F1-073B-8477-A6F6BD45BA1F}"/>
              </a:ext>
            </a:extLst>
          </p:cNvPr>
          <p:cNvSpPr/>
          <p:nvPr/>
        </p:nvSpPr>
        <p:spPr>
          <a:xfrm>
            <a:off x="311447" y="6288875"/>
            <a:ext cx="4166525" cy="569125"/>
          </a:xfrm>
          <a:prstGeom prst="rect">
            <a:avLst/>
          </a:prstGeom>
        </p:spPr>
        <p:txBody>
          <a:bodyPr wrap="non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latin typeface="Century Gothic"/>
              </a:rPr>
              <a:t>Colorado – Fort Collins | Summer 2022</a:t>
            </a:r>
            <a:endParaRPr lang="en-US">
              <a:solidFill>
                <a:schemeClr val="bg1"/>
              </a:solidFill>
              <a:cs typeface="Calibri"/>
            </a:endParaRPr>
          </a:p>
        </p:txBody>
      </p:sp>
    </p:spTree>
    <p:extLst>
      <p:ext uri="{BB962C8B-B14F-4D97-AF65-F5344CB8AC3E}">
        <p14:creationId xmlns:p14="http://schemas.microsoft.com/office/powerpoint/2010/main" val="207370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C8B6913-29E3-E7C1-8035-B0C124888EA3}"/>
              </a:ext>
            </a:extLst>
          </p:cNvPr>
          <p:cNvSpPr/>
          <p:nvPr/>
        </p:nvSpPr>
        <p:spPr>
          <a:xfrm>
            <a:off x="635481" y="1476553"/>
            <a:ext cx="5595666" cy="992038"/>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graphicFrame>
        <p:nvGraphicFramePr>
          <p:cNvPr id="2" name="Diagram 4">
            <a:extLst>
              <a:ext uri="{FF2B5EF4-FFF2-40B4-BE49-F238E27FC236}">
                <a16:creationId xmlns:a16="http://schemas.microsoft.com/office/drawing/2014/main" id="{FD7B63E1-F5A7-3C79-113D-C32CA7E84881}"/>
              </a:ext>
            </a:extLst>
          </p:cNvPr>
          <p:cNvGraphicFramePr/>
          <p:nvPr>
            <p:extLst>
              <p:ext uri="{D42A27DB-BD31-4B8C-83A1-F6EECF244321}">
                <p14:modId xmlns:p14="http://schemas.microsoft.com/office/powerpoint/2010/main" val="4116450492"/>
              </p:ext>
            </p:extLst>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82" name="Graphic 8" descr="Mathematics with solid fill">
            <a:extLst>
              <a:ext uri="{FF2B5EF4-FFF2-40B4-BE49-F238E27FC236}">
                <a16:creationId xmlns:a16="http://schemas.microsoft.com/office/drawing/2014/main" id="{EE4924B2-BA05-AF8C-CD62-52A45C34F5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83174" y="759736"/>
            <a:ext cx="536400" cy="542400"/>
          </a:xfrm>
          <a:prstGeom prst="rect">
            <a:avLst/>
          </a:prstGeom>
        </p:spPr>
      </p:pic>
      <p:pic>
        <p:nvPicPr>
          <p:cNvPr id="4496" name="Graphic 9" descr="Building Brick Wall with solid fill">
            <a:extLst>
              <a:ext uri="{FF2B5EF4-FFF2-40B4-BE49-F238E27FC236}">
                <a16:creationId xmlns:a16="http://schemas.microsoft.com/office/drawing/2014/main" id="{CA388065-205A-2EED-771F-4A70D1446F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4576" name="Graphic 16" descr="Forest scene with solid fill">
            <a:extLst>
              <a:ext uri="{FF2B5EF4-FFF2-40B4-BE49-F238E27FC236}">
                <a16:creationId xmlns:a16="http://schemas.microsoft.com/office/drawing/2014/main" id="{D3336669-78BE-834D-5027-404C9EBB8A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5383" name="Graphic 5383" descr="Database with solid fill">
            <a:extLst>
              <a:ext uri="{FF2B5EF4-FFF2-40B4-BE49-F238E27FC236}">
                <a16:creationId xmlns:a16="http://schemas.microsoft.com/office/drawing/2014/main" id="{18D6893A-EBC3-4F59-7CC7-13C18C8E76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pic>
        <p:nvPicPr>
          <p:cNvPr id="63" name="Picture 5375" descr="Calendar&#10;&#10;Description automatically generated">
            <a:extLst>
              <a:ext uri="{FF2B5EF4-FFF2-40B4-BE49-F238E27FC236}">
                <a16:creationId xmlns:a16="http://schemas.microsoft.com/office/drawing/2014/main" id="{72C96825-3ADD-8736-193F-879600C8DD99}"/>
              </a:ext>
            </a:extLst>
          </p:cNvPr>
          <p:cNvPicPr>
            <a:picLocks noChangeAspect="1"/>
          </p:cNvPicPr>
          <p:nvPr/>
        </p:nvPicPr>
        <p:blipFill>
          <a:blip r:embed="rId16"/>
          <a:stretch>
            <a:fillRect/>
          </a:stretch>
        </p:blipFill>
        <p:spPr>
          <a:xfrm>
            <a:off x="6682629" y="1356003"/>
            <a:ext cx="4584843" cy="5415669"/>
          </a:xfrm>
          <a:prstGeom prst="rect">
            <a:avLst/>
          </a:prstGeom>
        </p:spPr>
      </p:pic>
      <p:sp>
        <p:nvSpPr>
          <p:cNvPr id="6713" name="Text Placeholder 3">
            <a:extLst>
              <a:ext uri="{FF2B5EF4-FFF2-40B4-BE49-F238E27FC236}">
                <a16:creationId xmlns:a16="http://schemas.microsoft.com/office/drawing/2014/main" id="{83A9490D-0366-BA52-12EF-DC5A135117C5}"/>
              </a:ext>
            </a:extLst>
          </p:cNvPr>
          <p:cNvSpPr txBox="1">
            <a:spLocks/>
          </p:cNvSpPr>
          <p:nvPr/>
        </p:nvSpPr>
        <p:spPr>
          <a:xfrm>
            <a:off x="815280" y="1550905"/>
            <a:ext cx="5329818" cy="8313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FF3333"/>
              </a:buClr>
              <a:buNone/>
            </a:pPr>
            <a:r>
              <a:rPr lang="en-US" sz="2600">
                <a:solidFill>
                  <a:schemeClr val="tx1">
                    <a:lumMod val="75000"/>
                    <a:lumOff val="25000"/>
                  </a:schemeClr>
                </a:solidFill>
                <a:latin typeface="Century Gothic" panose="020F0302020204030204"/>
              </a:rPr>
              <a:t>Six 4-ha stem maps collected by partners in 2015</a:t>
            </a:r>
            <a:endParaRPr lang="en-US" sz="2600">
              <a:solidFill>
                <a:schemeClr val="tx1">
                  <a:lumMod val="75000"/>
                  <a:lumOff val="25000"/>
                </a:schemeClr>
              </a:solidFill>
              <a:cs typeface="Calibri"/>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7623" name="TextBox 7622">
            <a:extLst>
              <a:ext uri="{FF2B5EF4-FFF2-40B4-BE49-F238E27FC236}">
                <a16:creationId xmlns:a16="http://schemas.microsoft.com/office/drawing/2014/main" id="{1B738A84-A355-F35A-2F82-2A9C7F74E813}"/>
              </a:ext>
            </a:extLst>
          </p:cNvPr>
          <p:cNvSpPr txBox="1"/>
          <p:nvPr/>
        </p:nvSpPr>
        <p:spPr>
          <a:xfrm>
            <a:off x="562766" y="6354008"/>
            <a:ext cx="355045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Image Credit: Paula </a:t>
            </a:r>
            <a:r>
              <a:rPr lang="en-US" sz="1400" err="1">
                <a:solidFill>
                  <a:srgbClr val="3F3F3F"/>
                </a:solidFill>
                <a:latin typeface="Century Gothic"/>
                <a:cs typeface="Calibri"/>
              </a:rPr>
              <a:t>Fornwalt</a:t>
            </a:r>
            <a:endParaRPr lang="en-US" sz="1400">
              <a:solidFill>
                <a:srgbClr val="3F3F3F"/>
              </a:solidFill>
              <a:latin typeface="Century Gothic"/>
              <a:cs typeface="Calibri"/>
            </a:endParaRPr>
          </a:p>
        </p:txBody>
      </p:sp>
      <p:pic>
        <p:nvPicPr>
          <p:cNvPr id="5413" name="Picture 5413" descr="A picture containing grass, outdoor, building, fence&#10;&#10;Description automatically generated">
            <a:extLst>
              <a:ext uri="{FF2B5EF4-FFF2-40B4-BE49-F238E27FC236}">
                <a16:creationId xmlns:a16="http://schemas.microsoft.com/office/drawing/2014/main" id="{FC0E4977-CA9D-372D-5C1A-92FE6097C2B1}"/>
              </a:ext>
            </a:extLst>
          </p:cNvPr>
          <p:cNvPicPr>
            <a:picLocks noChangeAspect="1"/>
          </p:cNvPicPr>
          <p:nvPr/>
        </p:nvPicPr>
        <p:blipFill>
          <a:blip r:embed="rId17"/>
          <a:stretch>
            <a:fillRect/>
          </a:stretch>
        </p:blipFill>
        <p:spPr>
          <a:xfrm>
            <a:off x="3487947" y="2695270"/>
            <a:ext cx="2743200" cy="3657600"/>
          </a:xfrm>
          <a:prstGeom prst="rect">
            <a:avLst/>
          </a:prstGeom>
        </p:spPr>
      </p:pic>
      <p:pic>
        <p:nvPicPr>
          <p:cNvPr id="5414" name="Picture 5414">
            <a:extLst>
              <a:ext uri="{FF2B5EF4-FFF2-40B4-BE49-F238E27FC236}">
                <a16:creationId xmlns:a16="http://schemas.microsoft.com/office/drawing/2014/main" id="{80ACE004-43A2-2002-55E6-36780FD11A4A}"/>
              </a:ext>
            </a:extLst>
          </p:cNvPr>
          <p:cNvPicPr>
            <a:picLocks noChangeAspect="1"/>
          </p:cNvPicPr>
          <p:nvPr/>
        </p:nvPicPr>
        <p:blipFill>
          <a:blip r:embed="rId18"/>
          <a:stretch>
            <a:fillRect/>
          </a:stretch>
        </p:blipFill>
        <p:spPr>
          <a:xfrm>
            <a:off x="634761" y="2695270"/>
            <a:ext cx="2743200" cy="3657600"/>
          </a:xfrm>
          <a:prstGeom prst="rect">
            <a:avLst/>
          </a:prstGeom>
        </p:spPr>
      </p:pic>
      <p:sp>
        <p:nvSpPr>
          <p:cNvPr id="7638" name="Rectangle 7637">
            <a:extLst>
              <a:ext uri="{FF2B5EF4-FFF2-40B4-BE49-F238E27FC236}">
                <a16:creationId xmlns:a16="http://schemas.microsoft.com/office/drawing/2014/main" id="{C08F713F-3614-3089-F2FA-CDEBC098517A}"/>
              </a:ext>
            </a:extLst>
          </p:cNvPr>
          <p:cNvSpPr/>
          <p:nvPr/>
        </p:nvSpPr>
        <p:spPr>
          <a:xfrm>
            <a:off x="7121261" y="6044707"/>
            <a:ext cx="2012155" cy="202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0" name="Rectangle 7639">
            <a:extLst>
              <a:ext uri="{FF2B5EF4-FFF2-40B4-BE49-F238E27FC236}">
                <a16:creationId xmlns:a16="http://schemas.microsoft.com/office/drawing/2014/main" id="{4EF5CF2D-6D0A-F3CE-299E-AF2BA5400A7B}"/>
              </a:ext>
            </a:extLst>
          </p:cNvPr>
          <p:cNvSpPr/>
          <p:nvPr/>
        </p:nvSpPr>
        <p:spPr>
          <a:xfrm flipV="1">
            <a:off x="7119433" y="6045492"/>
            <a:ext cx="1012033" cy="1904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2" name="TextBox 7641">
            <a:extLst>
              <a:ext uri="{FF2B5EF4-FFF2-40B4-BE49-F238E27FC236}">
                <a16:creationId xmlns:a16="http://schemas.microsoft.com/office/drawing/2014/main" id="{9CE462EA-0140-966E-2138-7D573A0B8DCA}"/>
              </a:ext>
            </a:extLst>
          </p:cNvPr>
          <p:cNvSpPr txBox="1"/>
          <p:nvPr/>
        </p:nvSpPr>
        <p:spPr>
          <a:xfrm>
            <a:off x="7121003" y="6236216"/>
            <a:ext cx="38266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                 5                 10 miles</a:t>
            </a:r>
          </a:p>
        </p:txBody>
      </p:sp>
      <p:sp>
        <p:nvSpPr>
          <p:cNvPr id="7644" name="Arrow: Chevron 7643">
            <a:extLst>
              <a:ext uri="{FF2B5EF4-FFF2-40B4-BE49-F238E27FC236}">
                <a16:creationId xmlns:a16="http://schemas.microsoft.com/office/drawing/2014/main" id="{52122DC6-6EF0-E9FE-2924-68D5CEE1BBAC}"/>
              </a:ext>
            </a:extLst>
          </p:cNvPr>
          <p:cNvSpPr/>
          <p:nvPr/>
        </p:nvSpPr>
        <p:spPr>
          <a:xfrm rot="16200000">
            <a:off x="7367003" y="5007987"/>
            <a:ext cx="690561" cy="41671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46" name="TextBox 7645">
            <a:extLst>
              <a:ext uri="{FF2B5EF4-FFF2-40B4-BE49-F238E27FC236}">
                <a16:creationId xmlns:a16="http://schemas.microsoft.com/office/drawing/2014/main" id="{875D3A8A-EF31-0C84-57CB-FCE960B18C37}"/>
              </a:ext>
            </a:extLst>
          </p:cNvPr>
          <p:cNvSpPr txBox="1"/>
          <p:nvPr/>
        </p:nvSpPr>
        <p:spPr>
          <a:xfrm>
            <a:off x="7503924" y="5066356"/>
            <a:ext cx="416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N</a:t>
            </a:r>
            <a:endParaRPr lang="en-US">
              <a:solidFill>
                <a:srgbClr val="FFFFFF"/>
              </a:solidFill>
            </a:endParaRPr>
          </a:p>
        </p:txBody>
      </p:sp>
    </p:spTree>
    <p:extLst>
      <p:ext uri="{BB962C8B-B14F-4D97-AF65-F5344CB8AC3E}">
        <p14:creationId xmlns:p14="http://schemas.microsoft.com/office/powerpoint/2010/main" val="99941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9" name="Picture 4479" descr="A picture containing flower, plant&#10;&#10;Description automatically generated">
            <a:extLst>
              <a:ext uri="{FF2B5EF4-FFF2-40B4-BE49-F238E27FC236}">
                <a16:creationId xmlns:a16="http://schemas.microsoft.com/office/drawing/2014/main" id="{6E1D5E66-40DF-7737-299E-744B661D4857}"/>
              </a:ext>
            </a:extLst>
          </p:cNvPr>
          <p:cNvPicPr>
            <a:picLocks noChangeAspect="1"/>
          </p:cNvPicPr>
          <p:nvPr/>
        </p:nvPicPr>
        <p:blipFill>
          <a:blip r:embed="rId3"/>
          <a:stretch>
            <a:fillRect/>
          </a:stretch>
        </p:blipFill>
        <p:spPr>
          <a:xfrm>
            <a:off x="7111042" y="1328600"/>
            <a:ext cx="4698520" cy="5018180"/>
          </a:xfrm>
          <a:prstGeom prst="rect">
            <a:avLst/>
          </a:prstGeom>
        </p:spPr>
      </p:pic>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graphicFrame>
        <p:nvGraphicFramePr>
          <p:cNvPr id="2" name="Diagram 4">
            <a:extLst>
              <a:ext uri="{FF2B5EF4-FFF2-40B4-BE49-F238E27FC236}">
                <a16:creationId xmlns:a16="http://schemas.microsoft.com/office/drawing/2014/main" id="{FD7B63E1-F5A7-3C79-113D-C32CA7E84881}"/>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82" name="Graphic 8" descr="Mathematics with solid fill">
            <a:extLst>
              <a:ext uri="{FF2B5EF4-FFF2-40B4-BE49-F238E27FC236}">
                <a16:creationId xmlns:a16="http://schemas.microsoft.com/office/drawing/2014/main" id="{EE4924B2-BA05-AF8C-CD62-52A45C34F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3174" y="759736"/>
            <a:ext cx="536400" cy="542400"/>
          </a:xfrm>
          <a:prstGeom prst="rect">
            <a:avLst/>
          </a:prstGeom>
        </p:spPr>
      </p:pic>
      <p:pic>
        <p:nvPicPr>
          <p:cNvPr id="4496" name="Graphic 9" descr="Building Brick Wall with solid fill">
            <a:extLst>
              <a:ext uri="{FF2B5EF4-FFF2-40B4-BE49-F238E27FC236}">
                <a16:creationId xmlns:a16="http://schemas.microsoft.com/office/drawing/2014/main" id="{CA388065-205A-2EED-771F-4A70D1446F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63450" y="59889"/>
            <a:ext cx="620400" cy="614400"/>
          </a:xfrm>
          <a:prstGeom prst="rect">
            <a:avLst/>
          </a:prstGeom>
        </p:spPr>
      </p:pic>
      <p:pic>
        <p:nvPicPr>
          <p:cNvPr id="4576" name="Graphic 16" descr="Forest scene with solid fill">
            <a:extLst>
              <a:ext uri="{FF2B5EF4-FFF2-40B4-BE49-F238E27FC236}">
                <a16:creationId xmlns:a16="http://schemas.microsoft.com/office/drawing/2014/main" id="{D3336669-78BE-834D-5027-404C9EBB8A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67696" y="719942"/>
            <a:ext cx="614400" cy="620400"/>
          </a:xfrm>
          <a:prstGeom prst="rect">
            <a:avLst/>
          </a:prstGeom>
        </p:spPr>
      </p:pic>
      <p:pic>
        <p:nvPicPr>
          <p:cNvPr id="5383" name="Graphic 5383" descr="Database with solid fill">
            <a:extLst>
              <a:ext uri="{FF2B5EF4-FFF2-40B4-BE49-F238E27FC236}">
                <a16:creationId xmlns:a16="http://schemas.microsoft.com/office/drawing/2014/main" id="{18D6893A-EBC3-4F59-7CC7-13C18C8E760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66800" y="109800"/>
            <a:ext cx="578400" cy="572400"/>
          </a:xfrm>
          <a:prstGeom prst="rect">
            <a:avLst/>
          </a:prstGeom>
        </p:spPr>
      </p:pic>
      <p:sp>
        <p:nvSpPr>
          <p:cNvPr id="7623" name="TextBox 7622">
            <a:extLst>
              <a:ext uri="{FF2B5EF4-FFF2-40B4-BE49-F238E27FC236}">
                <a16:creationId xmlns:a16="http://schemas.microsoft.com/office/drawing/2014/main" id="{1B738A84-A355-F35A-2F82-2A9C7F74E813}"/>
              </a:ext>
            </a:extLst>
          </p:cNvPr>
          <p:cNvSpPr txBox="1"/>
          <p:nvPr/>
        </p:nvSpPr>
        <p:spPr>
          <a:xfrm>
            <a:off x="562160" y="6349982"/>
            <a:ext cx="269320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Image Credit: Lisa Lam</a:t>
            </a:r>
          </a:p>
        </p:txBody>
      </p:sp>
      <p:pic>
        <p:nvPicPr>
          <p:cNvPr id="6674" name="Picture 6674" descr="A picture containing grass, tree, outdoor, wood&#10;&#10;Description automatically generated">
            <a:extLst>
              <a:ext uri="{FF2B5EF4-FFF2-40B4-BE49-F238E27FC236}">
                <a16:creationId xmlns:a16="http://schemas.microsoft.com/office/drawing/2014/main" id="{A9E2F93B-E5E0-34F5-1147-C613CE42BD33}"/>
              </a:ext>
            </a:extLst>
          </p:cNvPr>
          <p:cNvPicPr>
            <a:picLocks noChangeAspect="1"/>
          </p:cNvPicPr>
          <p:nvPr/>
        </p:nvPicPr>
        <p:blipFill>
          <a:blip r:embed="rId17"/>
          <a:stretch>
            <a:fillRect/>
          </a:stretch>
        </p:blipFill>
        <p:spPr>
          <a:xfrm>
            <a:off x="641230" y="3117633"/>
            <a:ext cx="5230481" cy="3239413"/>
          </a:xfrm>
          <a:prstGeom prst="rect">
            <a:avLst/>
          </a:prstGeom>
        </p:spPr>
      </p:pic>
      <p:sp>
        <p:nvSpPr>
          <p:cNvPr id="6678" name="Text Placeholder 3">
            <a:extLst>
              <a:ext uri="{FF2B5EF4-FFF2-40B4-BE49-F238E27FC236}">
                <a16:creationId xmlns:a16="http://schemas.microsoft.com/office/drawing/2014/main" id="{E6811AB5-CF5A-2BCF-EB39-C1104845A842}"/>
              </a:ext>
            </a:extLst>
          </p:cNvPr>
          <p:cNvSpPr txBox="1">
            <a:spLocks/>
          </p:cNvSpPr>
          <p:nvPr/>
        </p:nvSpPr>
        <p:spPr>
          <a:xfrm>
            <a:off x="513355" y="1574969"/>
            <a:ext cx="6221214" cy="154522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Sans-Serif" panose="05030102010509060703" pitchFamily="18" charset="2"/>
              <a:buChar char=""/>
            </a:pPr>
            <a:endParaRPr lang="en-US">
              <a:solidFill>
                <a:schemeClr val="tx1">
                  <a:lumMod val="75000"/>
                  <a:lumOff val="25000"/>
                </a:schemeClr>
              </a:solidFill>
              <a:latin typeface="Century Gothic"/>
              <a:ea typeface="+mn-lt"/>
              <a:cs typeface="+mn-lt"/>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a typeface="+mn-lt"/>
              <a:cs typeface="+mn-lt"/>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a typeface="+mn-lt"/>
              <a:cs typeface="+mn-lt"/>
            </a:endParaRPr>
          </a:p>
        </p:txBody>
      </p:sp>
      <p:sp>
        <p:nvSpPr>
          <p:cNvPr id="32" name="Rectangle: Rounded Corners 31">
            <a:extLst>
              <a:ext uri="{FF2B5EF4-FFF2-40B4-BE49-F238E27FC236}">
                <a16:creationId xmlns:a16="http://schemas.microsoft.com/office/drawing/2014/main" id="{E8F416B8-33C3-07FF-CED6-43C787FABD51}"/>
              </a:ext>
            </a:extLst>
          </p:cNvPr>
          <p:cNvSpPr/>
          <p:nvPr/>
        </p:nvSpPr>
        <p:spPr>
          <a:xfrm>
            <a:off x="403238" y="1289332"/>
            <a:ext cx="5441986" cy="1680576"/>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600">
                <a:solidFill>
                  <a:schemeClr val="tx1">
                    <a:lumMod val="75000"/>
                    <a:lumOff val="25000"/>
                  </a:schemeClr>
                </a:solidFill>
                <a:latin typeface="Century Gothic"/>
              </a:rPr>
              <a:t>USFS FACTS database of known reforestation areas (2000</a:t>
            </a:r>
            <a:r>
              <a:rPr lang="en-US" sz="2600">
                <a:solidFill>
                  <a:schemeClr val="tx1">
                    <a:lumMod val="75000"/>
                    <a:lumOff val="25000"/>
                  </a:schemeClr>
                </a:solidFill>
                <a:latin typeface="Century Gothic"/>
                <a:ea typeface="+mn-lt"/>
                <a:cs typeface="+mn-lt"/>
              </a:rPr>
              <a:t>–</a:t>
            </a:r>
            <a:r>
              <a:rPr lang="en-US" sz="2600">
                <a:solidFill>
                  <a:schemeClr val="tx1">
                    <a:lumMod val="75000"/>
                    <a:lumOff val="25000"/>
                  </a:schemeClr>
                </a:solidFill>
                <a:latin typeface="Century Gothic"/>
              </a:rPr>
              <a:t>2013), digitized with NAIP imagery</a:t>
            </a:r>
          </a:p>
        </p:txBody>
      </p:sp>
      <p:sp>
        <p:nvSpPr>
          <p:cNvPr id="4532" name="Rectangle 4531">
            <a:extLst>
              <a:ext uri="{FF2B5EF4-FFF2-40B4-BE49-F238E27FC236}">
                <a16:creationId xmlns:a16="http://schemas.microsoft.com/office/drawing/2014/main" id="{5227ED9F-E413-8C42-1AB8-379639B1FDD8}"/>
              </a:ext>
            </a:extLst>
          </p:cNvPr>
          <p:cNvSpPr/>
          <p:nvPr/>
        </p:nvSpPr>
        <p:spPr>
          <a:xfrm>
            <a:off x="7121261" y="6129373"/>
            <a:ext cx="2012155" cy="202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4" name="Rectangle 4533">
            <a:extLst>
              <a:ext uri="{FF2B5EF4-FFF2-40B4-BE49-F238E27FC236}">
                <a16:creationId xmlns:a16="http://schemas.microsoft.com/office/drawing/2014/main" id="{9959693F-1F72-750E-A212-2FFCE30A0AB0}"/>
              </a:ext>
            </a:extLst>
          </p:cNvPr>
          <p:cNvSpPr/>
          <p:nvPr/>
        </p:nvSpPr>
        <p:spPr>
          <a:xfrm flipV="1">
            <a:off x="7119433" y="6130158"/>
            <a:ext cx="1012033" cy="1904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6" name="TextBox 4535">
            <a:extLst>
              <a:ext uri="{FF2B5EF4-FFF2-40B4-BE49-F238E27FC236}">
                <a16:creationId xmlns:a16="http://schemas.microsoft.com/office/drawing/2014/main" id="{3019D889-70DE-1CED-8453-3F0603658B79}"/>
              </a:ext>
            </a:extLst>
          </p:cNvPr>
          <p:cNvSpPr txBox="1"/>
          <p:nvPr/>
        </p:nvSpPr>
        <p:spPr>
          <a:xfrm>
            <a:off x="7121003" y="6320882"/>
            <a:ext cx="38266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                 5                 10 miles</a:t>
            </a:r>
          </a:p>
        </p:txBody>
      </p:sp>
      <p:sp>
        <p:nvSpPr>
          <p:cNvPr id="4538" name="Arrow: Chevron 4537">
            <a:extLst>
              <a:ext uri="{FF2B5EF4-FFF2-40B4-BE49-F238E27FC236}">
                <a16:creationId xmlns:a16="http://schemas.microsoft.com/office/drawing/2014/main" id="{ADD85AE5-A816-9F90-44DB-7025C24511AF}"/>
              </a:ext>
            </a:extLst>
          </p:cNvPr>
          <p:cNvSpPr/>
          <p:nvPr/>
        </p:nvSpPr>
        <p:spPr>
          <a:xfrm rot="16200000">
            <a:off x="7367003" y="5064431"/>
            <a:ext cx="690561" cy="41671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0" name="TextBox 4539">
            <a:extLst>
              <a:ext uri="{FF2B5EF4-FFF2-40B4-BE49-F238E27FC236}">
                <a16:creationId xmlns:a16="http://schemas.microsoft.com/office/drawing/2014/main" id="{E77B89C9-2403-18A7-52A4-7F151CAF784B}"/>
              </a:ext>
            </a:extLst>
          </p:cNvPr>
          <p:cNvSpPr txBox="1"/>
          <p:nvPr/>
        </p:nvSpPr>
        <p:spPr>
          <a:xfrm>
            <a:off x="7503924" y="5122800"/>
            <a:ext cx="416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N</a:t>
            </a:r>
            <a:endParaRPr lang="en-US">
              <a:solidFill>
                <a:srgbClr val="FFFFFF"/>
              </a:solidFill>
            </a:endParaRPr>
          </a:p>
        </p:txBody>
      </p:sp>
    </p:spTree>
    <p:extLst>
      <p:ext uri="{BB962C8B-B14F-4D97-AF65-F5344CB8AC3E}">
        <p14:creationId xmlns:p14="http://schemas.microsoft.com/office/powerpoint/2010/main" val="298691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graphicFrame>
        <p:nvGraphicFramePr>
          <p:cNvPr id="5609" name="Table 5608">
            <a:extLst>
              <a:ext uri="{FF2B5EF4-FFF2-40B4-BE49-F238E27FC236}">
                <a16:creationId xmlns:a16="http://schemas.microsoft.com/office/drawing/2014/main" id="{CB94FF69-1490-86BE-BD49-D55D1D83501C}"/>
              </a:ext>
            </a:extLst>
          </p:cNvPr>
          <p:cNvGraphicFramePr>
            <a:graphicFrameLocks noGrp="1"/>
          </p:cNvGraphicFramePr>
          <p:nvPr>
            <p:extLst>
              <p:ext uri="{D42A27DB-BD31-4B8C-83A1-F6EECF244321}">
                <p14:modId xmlns:p14="http://schemas.microsoft.com/office/powerpoint/2010/main" val="3799383315"/>
              </p:ext>
            </p:extLst>
          </p:nvPr>
        </p:nvGraphicFramePr>
        <p:xfrm>
          <a:off x="272715" y="1411705"/>
          <a:ext cx="11149262" cy="4943393"/>
        </p:xfrm>
        <a:graphic>
          <a:graphicData uri="http://schemas.openxmlformats.org/drawingml/2006/table">
            <a:tbl>
              <a:tblPr firstRow="1" bandRow="1">
                <a:tableStyleId>{93296810-A885-4BE3-A3E7-6D5BEEA58F35}</a:tableStyleId>
              </a:tblPr>
              <a:tblGrid>
                <a:gridCol w="2364497">
                  <a:extLst>
                    <a:ext uri="{9D8B030D-6E8A-4147-A177-3AD203B41FA5}">
                      <a16:colId xmlns:a16="http://schemas.microsoft.com/office/drawing/2014/main" val="1071493637"/>
                    </a:ext>
                  </a:extLst>
                </a:gridCol>
                <a:gridCol w="2981325">
                  <a:extLst>
                    <a:ext uri="{9D8B030D-6E8A-4147-A177-3AD203B41FA5}">
                      <a16:colId xmlns:a16="http://schemas.microsoft.com/office/drawing/2014/main" val="425191277"/>
                    </a:ext>
                  </a:extLst>
                </a:gridCol>
                <a:gridCol w="2880660">
                  <a:extLst>
                    <a:ext uri="{9D8B030D-6E8A-4147-A177-3AD203B41FA5}">
                      <a16:colId xmlns:a16="http://schemas.microsoft.com/office/drawing/2014/main" val="2460102391"/>
                    </a:ext>
                  </a:extLst>
                </a:gridCol>
                <a:gridCol w="2922780">
                  <a:extLst>
                    <a:ext uri="{9D8B030D-6E8A-4147-A177-3AD203B41FA5}">
                      <a16:colId xmlns:a16="http://schemas.microsoft.com/office/drawing/2014/main" val="3880117431"/>
                    </a:ext>
                  </a:extLst>
                </a:gridCol>
              </a:tblGrid>
              <a:tr h="642736">
                <a:tc>
                  <a:txBody>
                    <a:bodyPr/>
                    <a:lstStyle/>
                    <a:p>
                      <a:pPr lvl="0" algn="ctr">
                        <a:buNone/>
                      </a:pPr>
                      <a:endParaRPr lang="en-US" sz="1800">
                        <a:effectLst/>
                        <a:latin typeface="Century Gothic"/>
                      </a:endParaRPr>
                    </a:p>
                  </a:txBody>
                  <a:tcPr anchor="ctr">
                    <a:solidFill>
                      <a:schemeClr val="bg1"/>
                    </a:solidFill>
                  </a:tcPr>
                </a:tc>
                <a:tc>
                  <a:txBody>
                    <a:bodyPr/>
                    <a:lstStyle/>
                    <a:p>
                      <a:pPr algn="ctr" fontAlgn="base"/>
                      <a:r>
                        <a:rPr lang="en-US" sz="1800" b="1">
                          <a:effectLst/>
                          <a:latin typeface="Century Gothic"/>
                        </a:rPr>
                        <a:t>Low Regeneration​</a:t>
                      </a:r>
                    </a:p>
                    <a:p>
                      <a:pPr lvl="0" algn="ctr">
                        <a:buNone/>
                      </a:pPr>
                      <a:r>
                        <a:rPr lang="en-US" sz="1800" b="1">
                          <a:effectLst/>
                          <a:latin typeface="Century Gothic"/>
                        </a:rPr>
                        <a:t>(</a:t>
                      </a:r>
                      <a:r>
                        <a:rPr lang="en-US" sz="1800" b="1" u="none" strike="noStrike" noProof="0">
                          <a:effectLst/>
                          <a:latin typeface="Century Gothic"/>
                        </a:rPr>
                        <a:t>0-40 Trees per acre)</a:t>
                      </a:r>
                      <a:endParaRPr lang="en-US" sz="1800" b="1">
                        <a:effectLst/>
                        <a:latin typeface="Century Gothic"/>
                      </a:endParaRPr>
                    </a:p>
                  </a:txBody>
                  <a:tcPr anchor="ctr">
                    <a:solidFill>
                      <a:srgbClr val="F5A53D"/>
                    </a:solidFill>
                  </a:tcPr>
                </a:tc>
                <a:tc>
                  <a:txBody>
                    <a:bodyPr/>
                    <a:lstStyle/>
                    <a:p>
                      <a:pPr algn="ctr" fontAlgn="base"/>
                      <a:r>
                        <a:rPr lang="en-US" sz="1800" b="1">
                          <a:effectLst/>
                          <a:latin typeface="Century Gothic"/>
                        </a:rPr>
                        <a:t>Medium Regeneration​</a:t>
                      </a:r>
                    </a:p>
                    <a:p>
                      <a:pPr lvl="0" algn="ctr">
                        <a:buNone/>
                      </a:pPr>
                      <a:r>
                        <a:rPr lang="en-US" sz="1800" b="1">
                          <a:effectLst/>
                          <a:latin typeface="Century Gothic"/>
                        </a:rPr>
                        <a:t>(4</a:t>
                      </a:r>
                      <a:r>
                        <a:rPr lang="en-US" sz="1800" b="1" u="none" strike="noStrike" noProof="0">
                          <a:effectLst/>
                          <a:latin typeface="Century Gothic"/>
                        </a:rPr>
                        <a:t>0-150 Trees per acre)</a:t>
                      </a:r>
                      <a:endParaRPr lang="en-US" sz="1800" b="1">
                        <a:effectLst/>
                        <a:latin typeface="Century Gothic"/>
                      </a:endParaRPr>
                    </a:p>
                  </a:txBody>
                  <a:tcPr anchor="ctr">
                    <a:solidFill>
                      <a:srgbClr val="F5A53D"/>
                    </a:solidFill>
                  </a:tcPr>
                </a:tc>
                <a:tc>
                  <a:txBody>
                    <a:bodyPr/>
                    <a:lstStyle/>
                    <a:p>
                      <a:pPr algn="ctr" fontAlgn="base"/>
                      <a:r>
                        <a:rPr lang="en-US" sz="1800" b="1">
                          <a:effectLst/>
                          <a:latin typeface="Century Gothic"/>
                        </a:rPr>
                        <a:t>High Regeneration</a:t>
                      </a:r>
                      <a:endParaRPr lang="en-US" b="1">
                        <a:effectLst/>
                        <a:latin typeface="Century Gothic"/>
                      </a:endParaRPr>
                    </a:p>
                    <a:p>
                      <a:pPr lvl="0" algn="ctr">
                        <a:buNone/>
                      </a:pPr>
                      <a:r>
                        <a:rPr lang="en-US" sz="1800" b="1" u="none" strike="noStrike" noProof="0">
                          <a:effectLst/>
                          <a:latin typeface="Century Gothic"/>
                        </a:rPr>
                        <a:t>(150+ Trees per acre) </a:t>
                      </a:r>
                      <a:r>
                        <a:rPr lang="en-US" sz="1800" b="1">
                          <a:effectLst/>
                          <a:latin typeface="Century Gothic"/>
                        </a:rPr>
                        <a:t>​</a:t>
                      </a:r>
                      <a:endParaRPr lang="en-US" b="1">
                        <a:effectLst/>
                        <a:latin typeface="Century Gothic"/>
                      </a:endParaRPr>
                    </a:p>
                  </a:txBody>
                  <a:tcPr anchor="ctr">
                    <a:solidFill>
                      <a:srgbClr val="F5A53D"/>
                    </a:solidFill>
                  </a:tcPr>
                </a:tc>
                <a:extLst>
                  <a:ext uri="{0D108BD9-81ED-4DB2-BD59-A6C34878D82A}">
                    <a16:rowId xmlns:a16="http://schemas.microsoft.com/office/drawing/2014/main" val="830620068"/>
                  </a:ext>
                </a:extLst>
              </a:tr>
              <a:tr h="642736">
                <a:tc>
                  <a:txBody>
                    <a:bodyPr/>
                    <a:lstStyle/>
                    <a:p>
                      <a:pPr lvl="0" algn="ctr">
                        <a:buNone/>
                      </a:pPr>
                      <a:r>
                        <a:rPr lang="en-US" sz="1800" b="1">
                          <a:solidFill>
                            <a:schemeClr val="bg1"/>
                          </a:solidFill>
                          <a:effectLst/>
                          <a:latin typeface="Century Gothic"/>
                        </a:rPr>
                        <a:t>Reforestation Priority</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High</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Moderate</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Low</a:t>
                      </a:r>
                    </a:p>
                  </a:txBody>
                  <a:tcPr anchor="ctr">
                    <a:solidFill>
                      <a:srgbClr val="FCF0E7"/>
                    </a:solidFill>
                  </a:tcPr>
                </a:tc>
                <a:extLst>
                  <a:ext uri="{0D108BD9-81ED-4DB2-BD59-A6C34878D82A}">
                    <a16:rowId xmlns:a16="http://schemas.microsoft.com/office/drawing/2014/main" val="3330730339"/>
                  </a:ext>
                </a:extLst>
              </a:tr>
              <a:tr h="642736">
                <a:tc>
                  <a:txBody>
                    <a:bodyPr/>
                    <a:lstStyle/>
                    <a:p>
                      <a:pPr lvl="0" algn="ctr">
                        <a:buNone/>
                      </a:pPr>
                      <a:r>
                        <a:rPr lang="en-US" sz="1800" b="1">
                          <a:solidFill>
                            <a:schemeClr val="bg1"/>
                          </a:solidFill>
                          <a:effectLst/>
                          <a:latin typeface="Century Gothic"/>
                        </a:rPr>
                        <a:t>No. of stem samples</a:t>
                      </a:r>
                    </a:p>
                  </a:txBody>
                  <a:tcPr anchor="ctr">
                    <a:solidFill>
                      <a:srgbClr val="F5A53D"/>
                    </a:solidFill>
                  </a:tcPr>
                </a:tc>
                <a:tc>
                  <a:txBody>
                    <a:bodyPr/>
                    <a:lstStyle/>
                    <a:p>
                      <a:pPr algn="ctr" fontAlgn="base"/>
                      <a:r>
                        <a:rPr lang="en-US" sz="1800">
                          <a:solidFill>
                            <a:schemeClr val="tx1">
                              <a:lumMod val="75000"/>
                              <a:lumOff val="25000"/>
                            </a:schemeClr>
                          </a:solidFill>
                          <a:effectLst/>
                          <a:latin typeface="Century Gothic"/>
                        </a:rPr>
                        <a:t>521</a:t>
                      </a:r>
                    </a:p>
                  </a:txBody>
                  <a:tcPr anchor="ctr">
                    <a:solidFill>
                      <a:srgbClr val="FCF0E7"/>
                    </a:solidFill>
                  </a:tcPr>
                </a:tc>
                <a:tc>
                  <a:txBody>
                    <a:bodyPr/>
                    <a:lstStyle/>
                    <a:p>
                      <a:pPr algn="ctr" fontAlgn="base"/>
                      <a:r>
                        <a:rPr lang="en-US" sz="1800">
                          <a:solidFill>
                            <a:schemeClr val="tx1">
                              <a:lumMod val="75000"/>
                              <a:lumOff val="25000"/>
                            </a:schemeClr>
                          </a:solidFill>
                          <a:effectLst/>
                          <a:latin typeface="Century Gothic"/>
                        </a:rPr>
                        <a:t>45</a:t>
                      </a:r>
                    </a:p>
                  </a:txBody>
                  <a:tcPr anchor="ctr">
                    <a:solidFill>
                      <a:srgbClr val="FCF0E7"/>
                    </a:solidFill>
                  </a:tcPr>
                </a:tc>
                <a:tc>
                  <a:txBody>
                    <a:bodyPr/>
                    <a:lstStyle/>
                    <a:p>
                      <a:pPr algn="ctr" fontAlgn="base"/>
                      <a:r>
                        <a:rPr lang="en-US" sz="1800">
                          <a:solidFill>
                            <a:schemeClr val="tx1">
                              <a:lumMod val="75000"/>
                              <a:lumOff val="25000"/>
                            </a:schemeClr>
                          </a:solidFill>
                          <a:effectLst/>
                          <a:latin typeface="Century Gothic"/>
                        </a:rPr>
                        <a:t>17</a:t>
                      </a:r>
                    </a:p>
                  </a:txBody>
                  <a:tcPr anchor="ctr">
                    <a:solidFill>
                      <a:srgbClr val="FCF0E7"/>
                    </a:solidFill>
                  </a:tcPr>
                </a:tc>
                <a:extLst>
                  <a:ext uri="{0D108BD9-81ED-4DB2-BD59-A6C34878D82A}">
                    <a16:rowId xmlns:a16="http://schemas.microsoft.com/office/drawing/2014/main" val="1331423238"/>
                  </a:ext>
                </a:extLst>
              </a:tr>
              <a:tr h="756160">
                <a:tc>
                  <a:txBody>
                    <a:bodyPr/>
                    <a:lstStyle/>
                    <a:p>
                      <a:pPr lvl="0" algn="ctr">
                        <a:buNone/>
                      </a:pPr>
                      <a:r>
                        <a:rPr lang="en-US" sz="1800" b="1">
                          <a:solidFill>
                            <a:schemeClr val="bg1"/>
                          </a:solidFill>
                          <a:effectLst/>
                          <a:latin typeface="Century Gothic"/>
                        </a:rPr>
                        <a:t>No. of ocular samples</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0</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181</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155</a:t>
                      </a:r>
                    </a:p>
                  </a:txBody>
                  <a:tcPr anchor="ctr">
                    <a:solidFill>
                      <a:srgbClr val="FCF0E7"/>
                    </a:solidFill>
                  </a:tcPr>
                </a:tc>
                <a:extLst>
                  <a:ext uri="{0D108BD9-81ED-4DB2-BD59-A6C34878D82A}">
                    <a16:rowId xmlns:a16="http://schemas.microsoft.com/office/drawing/2014/main" val="2721493872"/>
                  </a:ext>
                </a:extLst>
              </a:tr>
              <a:tr h="2259025">
                <a:tc>
                  <a:txBody>
                    <a:bodyPr/>
                    <a:lstStyle/>
                    <a:p>
                      <a:pPr lvl="0" algn="ctr">
                        <a:buNone/>
                      </a:pPr>
                      <a:r>
                        <a:rPr lang="en-US" sz="1800" b="1">
                          <a:solidFill>
                            <a:schemeClr val="bg1"/>
                          </a:solidFill>
                          <a:effectLst/>
                          <a:latin typeface="Century Gothic"/>
                        </a:rPr>
                        <a:t>Photos of field plots</a:t>
                      </a:r>
                      <a:endParaRPr lang="en-US" b="1">
                        <a:solidFill>
                          <a:schemeClr val="bg1"/>
                        </a:solidFill>
                        <a:latin typeface="Century Gothic"/>
                      </a:endParaRPr>
                    </a:p>
                  </a:txBody>
                  <a:tcPr anchor="ctr">
                    <a:solidFill>
                      <a:srgbClr val="F5A53D"/>
                    </a:solidFill>
                  </a:tcPr>
                </a:tc>
                <a:tc>
                  <a:txBody>
                    <a:bodyPr/>
                    <a:lstStyle/>
                    <a:p>
                      <a:pPr lvl="0" algn="ctr">
                        <a:buNone/>
                      </a:pPr>
                      <a:endParaRPr lang="en-US" sz="1800">
                        <a:effectLst/>
                        <a:latin typeface="Century Gothic"/>
                      </a:endParaRPr>
                    </a:p>
                  </a:txBody>
                  <a:tcPr anchor="ctr">
                    <a:solidFill>
                      <a:srgbClr val="FCF0E7"/>
                    </a:solidFill>
                  </a:tcPr>
                </a:tc>
                <a:tc>
                  <a:txBody>
                    <a:bodyPr/>
                    <a:lstStyle/>
                    <a:p>
                      <a:pPr lvl="0" algn="ctr">
                        <a:buNone/>
                      </a:pPr>
                      <a:endParaRPr lang="en-US" sz="1800">
                        <a:effectLst/>
                        <a:latin typeface="Century Gothic"/>
                      </a:endParaRPr>
                    </a:p>
                  </a:txBody>
                  <a:tcPr anchor="ctr">
                    <a:solidFill>
                      <a:srgbClr val="FCF0E7"/>
                    </a:solidFill>
                  </a:tcPr>
                </a:tc>
                <a:tc>
                  <a:txBody>
                    <a:bodyPr/>
                    <a:lstStyle/>
                    <a:p>
                      <a:pPr lvl="0" algn="ctr">
                        <a:buNone/>
                      </a:pPr>
                      <a:endParaRPr lang="en-US" sz="1800" u="none" strike="noStrike" noProof="0">
                        <a:effectLst/>
                        <a:latin typeface="Century Gothic"/>
                      </a:endParaRPr>
                    </a:p>
                  </a:txBody>
                  <a:tcPr anchor="ctr">
                    <a:solidFill>
                      <a:srgbClr val="FCF0E7"/>
                    </a:solidFill>
                  </a:tcPr>
                </a:tc>
                <a:extLst>
                  <a:ext uri="{0D108BD9-81ED-4DB2-BD59-A6C34878D82A}">
                    <a16:rowId xmlns:a16="http://schemas.microsoft.com/office/drawing/2014/main" val="1179072107"/>
                  </a:ext>
                </a:extLst>
              </a:tr>
            </a:tbl>
          </a:graphicData>
        </a:graphic>
      </p:graphicFrame>
      <p:pic>
        <p:nvPicPr>
          <p:cNvPr id="58" name="Picture 58" descr="A picture containing grass, outdoor, fence, field&#10;&#10;Description automatically generated">
            <a:extLst>
              <a:ext uri="{FF2B5EF4-FFF2-40B4-BE49-F238E27FC236}">
                <a16:creationId xmlns:a16="http://schemas.microsoft.com/office/drawing/2014/main" id="{870ADC66-27C3-B52E-3D4F-F09E5BA0D924}"/>
              </a:ext>
            </a:extLst>
          </p:cNvPr>
          <p:cNvPicPr>
            <a:picLocks noChangeAspect="1"/>
          </p:cNvPicPr>
          <p:nvPr/>
        </p:nvPicPr>
        <p:blipFill rotWithShape="1">
          <a:blip r:embed="rId3"/>
          <a:srcRect l="382" t="-588" b="42353"/>
          <a:stretch/>
        </p:blipFill>
        <p:spPr>
          <a:xfrm>
            <a:off x="8517202" y="4111528"/>
            <a:ext cx="2922985" cy="2217902"/>
          </a:xfrm>
          <a:prstGeom prst="rect">
            <a:avLst/>
          </a:prstGeom>
        </p:spPr>
      </p:pic>
      <p:pic>
        <p:nvPicPr>
          <p:cNvPr id="5579" name="Picture 5579" descr="A picture containing grass, sky, outdoor, field&#10;&#10;Description automatically generated">
            <a:extLst>
              <a:ext uri="{FF2B5EF4-FFF2-40B4-BE49-F238E27FC236}">
                <a16:creationId xmlns:a16="http://schemas.microsoft.com/office/drawing/2014/main" id="{8F388959-702D-FF5D-CF7B-4542A983E583}"/>
              </a:ext>
            </a:extLst>
          </p:cNvPr>
          <p:cNvPicPr>
            <a:picLocks noChangeAspect="1"/>
          </p:cNvPicPr>
          <p:nvPr/>
        </p:nvPicPr>
        <p:blipFill>
          <a:blip r:embed="rId4"/>
          <a:stretch>
            <a:fillRect/>
          </a:stretch>
        </p:blipFill>
        <p:spPr>
          <a:xfrm rot="16200000">
            <a:off x="3021547" y="3740893"/>
            <a:ext cx="2210783" cy="2968604"/>
          </a:xfrm>
          <a:prstGeom prst="rect">
            <a:avLst/>
          </a:prstGeom>
        </p:spPr>
      </p:pic>
      <p:pic>
        <p:nvPicPr>
          <p:cNvPr id="5580" name="Picture 5580" descr="A picture containing grass, sky, outdoor, field&#10;&#10;Description automatically generated">
            <a:extLst>
              <a:ext uri="{FF2B5EF4-FFF2-40B4-BE49-F238E27FC236}">
                <a16:creationId xmlns:a16="http://schemas.microsoft.com/office/drawing/2014/main" id="{5ADDFFA5-5EB4-87EF-1215-768822C09485}"/>
              </a:ext>
            </a:extLst>
          </p:cNvPr>
          <p:cNvPicPr>
            <a:picLocks noChangeAspect="1"/>
          </p:cNvPicPr>
          <p:nvPr/>
        </p:nvPicPr>
        <p:blipFill>
          <a:blip r:embed="rId5"/>
          <a:stretch>
            <a:fillRect/>
          </a:stretch>
        </p:blipFill>
        <p:spPr>
          <a:xfrm rot="16200000">
            <a:off x="5955254" y="3805663"/>
            <a:ext cx="2218403" cy="2831444"/>
          </a:xfrm>
          <a:prstGeom prst="rect">
            <a:avLst/>
          </a:prstGeom>
        </p:spPr>
      </p:pic>
      <p:sp>
        <p:nvSpPr>
          <p:cNvPr id="7034" name="TextBox 7033">
            <a:extLst>
              <a:ext uri="{FF2B5EF4-FFF2-40B4-BE49-F238E27FC236}">
                <a16:creationId xmlns:a16="http://schemas.microsoft.com/office/drawing/2014/main" id="{9301F783-5D65-14E0-ABF4-3E255E8B3875}"/>
              </a:ext>
            </a:extLst>
          </p:cNvPr>
          <p:cNvSpPr txBox="1"/>
          <p:nvPr/>
        </p:nvSpPr>
        <p:spPr>
          <a:xfrm>
            <a:off x="200369" y="6381718"/>
            <a:ext cx="338853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Image Credits: Paula Fornwalt</a:t>
            </a:r>
          </a:p>
        </p:txBody>
      </p:sp>
      <p:graphicFrame>
        <p:nvGraphicFramePr>
          <p:cNvPr id="7040" name="Diagram 4">
            <a:extLst>
              <a:ext uri="{FF2B5EF4-FFF2-40B4-BE49-F238E27FC236}">
                <a16:creationId xmlns:a16="http://schemas.microsoft.com/office/drawing/2014/main" id="{1533AC9B-1D09-B999-7101-E08A5C6E5505}"/>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072" name="Graphic 8" descr="Mathematics with solid fill">
            <a:extLst>
              <a:ext uri="{FF2B5EF4-FFF2-40B4-BE49-F238E27FC236}">
                <a16:creationId xmlns:a16="http://schemas.microsoft.com/office/drawing/2014/main" id="{6181BE70-4B00-F7FF-5638-80CC7BCC42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3174" y="759736"/>
            <a:ext cx="536400" cy="542400"/>
          </a:xfrm>
          <a:prstGeom prst="rect">
            <a:avLst/>
          </a:prstGeom>
        </p:spPr>
      </p:pic>
      <p:pic>
        <p:nvPicPr>
          <p:cNvPr id="7074" name="Graphic 9" descr="Building Brick Wall with solid fill">
            <a:extLst>
              <a:ext uri="{FF2B5EF4-FFF2-40B4-BE49-F238E27FC236}">
                <a16:creationId xmlns:a16="http://schemas.microsoft.com/office/drawing/2014/main" id="{5A9A214F-8937-CD47-8F6C-1509DBA94C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63450" y="59889"/>
            <a:ext cx="620400" cy="614400"/>
          </a:xfrm>
          <a:prstGeom prst="rect">
            <a:avLst/>
          </a:prstGeom>
        </p:spPr>
      </p:pic>
      <p:pic>
        <p:nvPicPr>
          <p:cNvPr id="7076" name="Graphic 16" descr="Forest scene with solid fill">
            <a:extLst>
              <a:ext uri="{FF2B5EF4-FFF2-40B4-BE49-F238E27FC236}">
                <a16:creationId xmlns:a16="http://schemas.microsoft.com/office/drawing/2014/main" id="{AFC62C7D-AA45-FBBD-DC13-15CE02CA9C3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7696" y="719942"/>
            <a:ext cx="614400" cy="620400"/>
          </a:xfrm>
          <a:prstGeom prst="rect">
            <a:avLst/>
          </a:prstGeom>
        </p:spPr>
      </p:pic>
      <p:pic>
        <p:nvPicPr>
          <p:cNvPr id="7078" name="Graphic 5383" descr="Database with solid fill">
            <a:extLst>
              <a:ext uri="{FF2B5EF4-FFF2-40B4-BE49-F238E27FC236}">
                <a16:creationId xmlns:a16="http://schemas.microsoft.com/office/drawing/2014/main" id="{7BD02719-2B2E-6746-4D23-057E05F04F7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66800" y="109800"/>
            <a:ext cx="578400" cy="572400"/>
          </a:xfrm>
          <a:prstGeom prst="rect">
            <a:avLst/>
          </a:prstGeom>
        </p:spPr>
      </p:pic>
    </p:spTree>
    <p:extLst>
      <p:ext uri="{BB962C8B-B14F-4D97-AF65-F5344CB8AC3E}">
        <p14:creationId xmlns:p14="http://schemas.microsoft.com/office/powerpoint/2010/main" val="1701457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F65E2D63-2C0F-96B4-431F-550839F48B3F}"/>
              </a:ext>
            </a:extLst>
          </p:cNvPr>
          <p:cNvSpPr/>
          <p:nvPr/>
        </p:nvSpPr>
        <p:spPr>
          <a:xfrm>
            <a:off x="635480" y="1318402"/>
            <a:ext cx="5209720" cy="4859545"/>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600">
              <a:solidFill>
                <a:schemeClr val="tx1">
                  <a:lumMod val="75000"/>
                  <a:lumOff val="25000"/>
                </a:schemeClr>
              </a:solidFill>
              <a:latin typeface="Century Gothic"/>
            </a:endParaRPr>
          </a:p>
        </p:txBody>
      </p:sp>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graphicFrame>
        <p:nvGraphicFramePr>
          <p:cNvPr id="7028" name="Diagram 4">
            <a:extLst>
              <a:ext uri="{FF2B5EF4-FFF2-40B4-BE49-F238E27FC236}">
                <a16:creationId xmlns:a16="http://schemas.microsoft.com/office/drawing/2014/main" id="{D1D6CF6C-08EE-93DA-3A21-4D9B33072F21}"/>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056" name="Graphic 8" descr="Mathematics with solid fill">
            <a:extLst>
              <a:ext uri="{FF2B5EF4-FFF2-40B4-BE49-F238E27FC236}">
                <a16:creationId xmlns:a16="http://schemas.microsoft.com/office/drawing/2014/main" id="{9BED0CCE-11ED-C707-D74D-0C09F345ED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94914" y="759736"/>
            <a:ext cx="536400" cy="542400"/>
          </a:xfrm>
          <a:prstGeom prst="rect">
            <a:avLst/>
          </a:prstGeom>
        </p:spPr>
      </p:pic>
      <p:pic>
        <p:nvPicPr>
          <p:cNvPr id="7058" name="Graphic 9" descr="Building Brick Wall with solid fill">
            <a:extLst>
              <a:ext uri="{FF2B5EF4-FFF2-40B4-BE49-F238E27FC236}">
                <a16:creationId xmlns:a16="http://schemas.microsoft.com/office/drawing/2014/main" id="{1E171E45-AB4F-97CA-CC63-55EF49E12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7060" name="Graphic 16" descr="Forest scene with solid fill">
            <a:extLst>
              <a:ext uri="{FF2B5EF4-FFF2-40B4-BE49-F238E27FC236}">
                <a16:creationId xmlns:a16="http://schemas.microsoft.com/office/drawing/2014/main" id="{629444AC-FAB1-5C4B-81A6-C0F8D9A868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7062" name="Graphic 5383" descr="Database with solid fill">
            <a:extLst>
              <a:ext uri="{FF2B5EF4-FFF2-40B4-BE49-F238E27FC236}">
                <a16:creationId xmlns:a16="http://schemas.microsoft.com/office/drawing/2014/main" id="{0C82A0B0-4AE5-A369-66C2-DE93E56BBF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pic>
        <p:nvPicPr>
          <p:cNvPr id="32" name="Picture 32" descr="A picture containing text, envelope, stationary, businesscard&#10;&#10;Description automatically generated">
            <a:extLst>
              <a:ext uri="{FF2B5EF4-FFF2-40B4-BE49-F238E27FC236}">
                <a16:creationId xmlns:a16="http://schemas.microsoft.com/office/drawing/2014/main" id="{A083B86D-6E4B-46AE-B40D-0B43DB68FB4E}"/>
              </a:ext>
            </a:extLst>
          </p:cNvPr>
          <p:cNvPicPr>
            <a:picLocks noChangeAspect="1"/>
          </p:cNvPicPr>
          <p:nvPr/>
        </p:nvPicPr>
        <p:blipFill>
          <a:blip r:embed="rId16"/>
          <a:stretch>
            <a:fillRect/>
          </a:stretch>
        </p:blipFill>
        <p:spPr>
          <a:xfrm>
            <a:off x="6262778" y="1370723"/>
            <a:ext cx="5057954" cy="5102086"/>
          </a:xfrm>
          <a:prstGeom prst="rect">
            <a:avLst/>
          </a:prstGeom>
        </p:spPr>
      </p:pic>
      <p:pic>
        <p:nvPicPr>
          <p:cNvPr id="33" name="Picture 33" descr="Shape, arrow&#10;&#10;Description automatically generated">
            <a:extLst>
              <a:ext uri="{FF2B5EF4-FFF2-40B4-BE49-F238E27FC236}">
                <a16:creationId xmlns:a16="http://schemas.microsoft.com/office/drawing/2014/main" id="{512418B4-C3A4-548A-AF4D-2979F9A78C14}"/>
              </a:ext>
            </a:extLst>
          </p:cNvPr>
          <p:cNvPicPr>
            <a:picLocks noChangeAspect="1"/>
          </p:cNvPicPr>
          <p:nvPr/>
        </p:nvPicPr>
        <p:blipFill>
          <a:blip r:embed="rId17"/>
          <a:stretch>
            <a:fillRect/>
          </a:stretch>
        </p:blipFill>
        <p:spPr>
          <a:xfrm>
            <a:off x="6332988" y="1345283"/>
            <a:ext cx="4899804" cy="4997003"/>
          </a:xfrm>
          <a:prstGeom prst="rect">
            <a:avLst/>
          </a:prstGeom>
        </p:spPr>
      </p:pic>
      <p:sp>
        <p:nvSpPr>
          <p:cNvPr id="6994" name="Text Placeholder 3">
            <a:extLst>
              <a:ext uri="{FF2B5EF4-FFF2-40B4-BE49-F238E27FC236}">
                <a16:creationId xmlns:a16="http://schemas.microsoft.com/office/drawing/2014/main" id="{0764CE5B-3279-1852-9A0B-D6249565E48B}"/>
              </a:ext>
            </a:extLst>
          </p:cNvPr>
          <p:cNvSpPr txBox="1">
            <a:spLocks/>
          </p:cNvSpPr>
          <p:nvPr/>
        </p:nvSpPr>
        <p:spPr>
          <a:xfrm>
            <a:off x="874871" y="1642564"/>
            <a:ext cx="5517997" cy="460359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Classify stem maps and planting data by tree density thresholds</a:t>
            </a: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Low: 0-40 TPA</a:t>
            </a: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Medium: 40-150 TPA</a:t>
            </a: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High: 150+ TPA, "stocked"</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Create raster dataset for model training and validation</a:t>
            </a: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57" name="TextBox 56">
            <a:extLst>
              <a:ext uri="{FF2B5EF4-FFF2-40B4-BE49-F238E27FC236}">
                <a16:creationId xmlns:a16="http://schemas.microsoft.com/office/drawing/2014/main" id="{6463C69A-16E1-8203-2A17-5FCAA7CD78B2}"/>
              </a:ext>
            </a:extLst>
          </p:cNvPr>
          <p:cNvSpPr txBox="1"/>
          <p:nvPr/>
        </p:nvSpPr>
        <p:spPr>
          <a:xfrm>
            <a:off x="7891373" y="4762859"/>
            <a:ext cx="657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Low</a:t>
            </a:r>
          </a:p>
        </p:txBody>
      </p:sp>
      <p:sp>
        <p:nvSpPr>
          <p:cNvPr id="58" name="TextBox 57">
            <a:extLst>
              <a:ext uri="{FF2B5EF4-FFF2-40B4-BE49-F238E27FC236}">
                <a16:creationId xmlns:a16="http://schemas.microsoft.com/office/drawing/2014/main" id="{FB45B691-0B20-A29D-2B69-8E131EB97C05}"/>
              </a:ext>
            </a:extLst>
          </p:cNvPr>
          <p:cNvSpPr txBox="1"/>
          <p:nvPr/>
        </p:nvSpPr>
        <p:spPr>
          <a:xfrm>
            <a:off x="8548598" y="2372084"/>
            <a:ext cx="12905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Medium</a:t>
            </a:r>
          </a:p>
        </p:txBody>
      </p:sp>
      <p:sp>
        <p:nvSpPr>
          <p:cNvPr id="59" name="TextBox 58">
            <a:extLst>
              <a:ext uri="{FF2B5EF4-FFF2-40B4-BE49-F238E27FC236}">
                <a16:creationId xmlns:a16="http://schemas.microsoft.com/office/drawing/2014/main" id="{BDDDBB06-894C-6E24-898D-2A555FC9DBDE}"/>
              </a:ext>
            </a:extLst>
          </p:cNvPr>
          <p:cNvSpPr txBox="1"/>
          <p:nvPr/>
        </p:nvSpPr>
        <p:spPr>
          <a:xfrm>
            <a:off x="9358223" y="2953109"/>
            <a:ext cx="93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cs typeface="Calibri"/>
              </a:rPr>
              <a:t>High</a:t>
            </a:r>
          </a:p>
        </p:txBody>
      </p:sp>
    </p:spTree>
    <p:extLst>
      <p:ext uri="{BB962C8B-B14F-4D97-AF65-F5344CB8AC3E}">
        <p14:creationId xmlns:p14="http://schemas.microsoft.com/office/powerpoint/2010/main" val="2977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graphicFrame>
        <p:nvGraphicFramePr>
          <p:cNvPr id="4161" name="Diagram 4">
            <a:extLst>
              <a:ext uri="{FF2B5EF4-FFF2-40B4-BE49-F238E27FC236}">
                <a16:creationId xmlns:a16="http://schemas.microsoft.com/office/drawing/2014/main" id="{2C8DB157-0E8E-FEA1-6FAF-AE6876CE931B}"/>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90" name="Graphic 8" descr="Mathematics with solid fill">
            <a:extLst>
              <a:ext uri="{FF2B5EF4-FFF2-40B4-BE49-F238E27FC236}">
                <a16:creationId xmlns:a16="http://schemas.microsoft.com/office/drawing/2014/main" id="{1D857F47-B522-981B-540B-BBD9A5D242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94914" y="759736"/>
            <a:ext cx="536400" cy="542400"/>
          </a:xfrm>
          <a:prstGeom prst="rect">
            <a:avLst/>
          </a:prstGeom>
        </p:spPr>
      </p:pic>
      <p:pic>
        <p:nvPicPr>
          <p:cNvPr id="4192" name="Graphic 9" descr="Building Brick Wall with solid fill">
            <a:extLst>
              <a:ext uri="{FF2B5EF4-FFF2-40B4-BE49-F238E27FC236}">
                <a16:creationId xmlns:a16="http://schemas.microsoft.com/office/drawing/2014/main" id="{13A7D77F-64C1-1F67-8EE7-FD2D0083BC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4194" name="Graphic 16" descr="Forest scene with solid fill">
            <a:extLst>
              <a:ext uri="{FF2B5EF4-FFF2-40B4-BE49-F238E27FC236}">
                <a16:creationId xmlns:a16="http://schemas.microsoft.com/office/drawing/2014/main" id="{ECE4857A-594A-C58C-5FE0-1550DCAA4F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4196" name="Graphic 5383" descr="Database with solid fill">
            <a:extLst>
              <a:ext uri="{FF2B5EF4-FFF2-40B4-BE49-F238E27FC236}">
                <a16:creationId xmlns:a16="http://schemas.microsoft.com/office/drawing/2014/main" id="{B9B35D4E-71EA-90CC-6DEE-FB1DB32102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graphicFrame>
        <p:nvGraphicFramePr>
          <p:cNvPr id="58" name="Table 57">
            <a:extLst>
              <a:ext uri="{FF2B5EF4-FFF2-40B4-BE49-F238E27FC236}">
                <a16:creationId xmlns:a16="http://schemas.microsoft.com/office/drawing/2014/main" id="{F387CD9C-4511-A4DA-CDBC-55C97DD45330}"/>
              </a:ext>
            </a:extLst>
          </p:cNvPr>
          <p:cNvGraphicFramePr>
            <a:graphicFrameLocks noGrp="1"/>
          </p:cNvGraphicFramePr>
          <p:nvPr>
            <p:extLst>
              <p:ext uri="{D42A27DB-BD31-4B8C-83A1-F6EECF244321}">
                <p14:modId xmlns:p14="http://schemas.microsoft.com/office/powerpoint/2010/main" val="272049141"/>
              </p:ext>
            </p:extLst>
          </p:nvPr>
        </p:nvGraphicFramePr>
        <p:xfrm>
          <a:off x="6675751" y="1411429"/>
          <a:ext cx="5249025" cy="1744318"/>
        </p:xfrm>
        <a:graphic>
          <a:graphicData uri="http://schemas.openxmlformats.org/drawingml/2006/table">
            <a:tbl>
              <a:tblPr firstRow="1" bandRow="1">
                <a:tableStyleId>{93296810-A885-4BE3-A3E7-6D5BEEA58F35}</a:tableStyleId>
              </a:tblPr>
              <a:tblGrid>
                <a:gridCol w="2035097">
                  <a:extLst>
                    <a:ext uri="{9D8B030D-6E8A-4147-A177-3AD203B41FA5}">
                      <a16:colId xmlns:a16="http://schemas.microsoft.com/office/drawing/2014/main" val="3494464418"/>
                    </a:ext>
                  </a:extLst>
                </a:gridCol>
                <a:gridCol w="3213928">
                  <a:extLst>
                    <a:ext uri="{9D8B030D-6E8A-4147-A177-3AD203B41FA5}">
                      <a16:colId xmlns:a16="http://schemas.microsoft.com/office/drawing/2014/main" val="3190650914"/>
                    </a:ext>
                  </a:extLst>
                </a:gridCol>
              </a:tblGrid>
              <a:tr h="603504">
                <a:tc gridSpan="2">
                  <a:txBody>
                    <a:bodyPr/>
                    <a:lstStyle/>
                    <a:p>
                      <a:pPr lvl="0" algn="ctr">
                        <a:buNone/>
                      </a:pPr>
                      <a:r>
                        <a:rPr lang="en-US" sz="2800">
                          <a:latin typeface="Century Gothic"/>
                        </a:rPr>
                        <a:t>Dates used for snowy pixels</a:t>
                      </a:r>
                      <a:endParaRPr lang="en-US">
                        <a:latin typeface="Century Gothic"/>
                      </a:endParaRPr>
                    </a:p>
                  </a:txBody>
                  <a:tcPr anchor="ctr">
                    <a:solidFill>
                      <a:schemeClr val="accent6"/>
                    </a:solidFill>
                  </a:tcPr>
                </a:tc>
                <a:tc hMerge="1">
                  <a:txBody>
                    <a:bodyPr/>
                    <a:lstStyle/>
                    <a:p>
                      <a:endParaRPr lang="en-US"/>
                    </a:p>
                  </a:txBody>
                  <a:tcPr marL="0" marR="0" marT="0" marB="0" horzOverflow="overflow"/>
                </a:tc>
                <a:extLst>
                  <a:ext uri="{0D108BD9-81ED-4DB2-BD59-A6C34878D82A}">
                    <a16:rowId xmlns:a16="http://schemas.microsoft.com/office/drawing/2014/main" val="3471117356"/>
                  </a:ext>
                </a:extLst>
              </a:tr>
              <a:tr h="455014">
                <a:tc>
                  <a:txBody>
                    <a:bodyPr/>
                    <a:lstStyle/>
                    <a:p>
                      <a:pPr lvl="0" algn="ctr">
                        <a:buNone/>
                      </a:pPr>
                      <a:r>
                        <a:rPr lang="en-US" i="0">
                          <a:solidFill>
                            <a:schemeClr val="tx1">
                              <a:lumMod val="75000"/>
                              <a:lumOff val="25000"/>
                            </a:schemeClr>
                          </a:solidFill>
                          <a:latin typeface="Century Gothic"/>
                        </a:rPr>
                        <a:t>Year Range</a:t>
                      </a:r>
                      <a:endParaRPr lang="en-US" i="0">
                        <a:solidFill>
                          <a:schemeClr val="tx1">
                            <a:lumMod val="75000"/>
                            <a:lumOff val="25000"/>
                          </a:schemeClr>
                        </a:solidFill>
                      </a:endParaRPr>
                    </a:p>
                  </a:txBody>
                  <a:tcPr anchor="ctr"/>
                </a:tc>
                <a:tc>
                  <a:txBody>
                    <a:bodyPr/>
                    <a:lstStyle/>
                    <a:p>
                      <a:pPr lvl="0" algn="ctr">
                        <a:buNone/>
                      </a:pPr>
                      <a:r>
                        <a:rPr lang="en-US" sz="1800" b="0" i="0" u="none" strike="noStrike" noProof="0">
                          <a:solidFill>
                            <a:schemeClr val="tx1">
                              <a:lumMod val="75000"/>
                              <a:lumOff val="25000"/>
                            </a:schemeClr>
                          </a:solidFill>
                          <a:latin typeface="Century Gothic"/>
                        </a:rPr>
                        <a:t>Day Range</a:t>
                      </a:r>
                      <a:endParaRPr lang="en-US"/>
                    </a:p>
                  </a:txBody>
                  <a:tcPr anchor="ctr">
                    <a:solidFill>
                      <a:srgbClr val="FADFCC"/>
                    </a:solidFill>
                  </a:tcPr>
                </a:tc>
                <a:extLst>
                  <a:ext uri="{0D108BD9-81ED-4DB2-BD59-A6C34878D82A}">
                    <a16:rowId xmlns:a16="http://schemas.microsoft.com/office/drawing/2014/main" val="67614327"/>
                  </a:ext>
                </a:extLst>
              </a:tr>
              <a:tr h="685800">
                <a:tc>
                  <a:txBody>
                    <a:bodyPr/>
                    <a:lstStyle/>
                    <a:p>
                      <a:pPr lvl="0" algn="ctr">
                        <a:buNone/>
                      </a:pPr>
                      <a:r>
                        <a:rPr lang="en-US" sz="1800" b="0" i="0" u="none" strike="noStrike" noProof="0">
                          <a:solidFill>
                            <a:schemeClr val="tx1">
                              <a:lumMod val="75000"/>
                              <a:lumOff val="25000"/>
                            </a:schemeClr>
                          </a:solidFill>
                          <a:latin typeface="Century Gothic"/>
                        </a:rPr>
                        <a:t>2019–2022</a:t>
                      </a:r>
                    </a:p>
                  </a:txBody>
                  <a:tcPr anchor="ctr">
                    <a:solidFill>
                      <a:srgbClr val="FCF0E7"/>
                    </a:solidFill>
                  </a:tcPr>
                </a:tc>
                <a:tc>
                  <a:txBody>
                    <a:bodyPr/>
                    <a:lstStyle/>
                    <a:p>
                      <a:pPr lvl="0" algn="ctr">
                        <a:buNone/>
                      </a:pPr>
                      <a:r>
                        <a:rPr lang="en-US">
                          <a:solidFill>
                            <a:schemeClr val="tx1">
                              <a:lumMod val="75000"/>
                              <a:lumOff val="25000"/>
                            </a:schemeClr>
                          </a:solidFill>
                          <a:latin typeface="Century Gothic"/>
                        </a:rPr>
                        <a:t>December 11</a:t>
                      </a:r>
                      <a:r>
                        <a:rPr lang="en-US" baseline="30000">
                          <a:solidFill>
                            <a:schemeClr val="tx1">
                              <a:lumMod val="75000"/>
                              <a:lumOff val="25000"/>
                            </a:schemeClr>
                          </a:solidFill>
                          <a:latin typeface="Century Gothic"/>
                        </a:rPr>
                        <a:t>th</a:t>
                      </a:r>
                      <a:r>
                        <a:rPr lang="en-US">
                          <a:solidFill>
                            <a:schemeClr val="tx1">
                              <a:lumMod val="75000"/>
                              <a:lumOff val="25000"/>
                            </a:schemeClr>
                          </a:solidFill>
                          <a:latin typeface="Century Gothic"/>
                        </a:rPr>
                        <a:t> – April 10</a:t>
                      </a:r>
                      <a:r>
                        <a:rPr lang="en-US" baseline="30000">
                          <a:solidFill>
                            <a:schemeClr val="tx1">
                              <a:lumMod val="75000"/>
                              <a:lumOff val="25000"/>
                            </a:schemeClr>
                          </a:solidFill>
                          <a:latin typeface="Century Gothic"/>
                        </a:rPr>
                        <a:t>th</a:t>
                      </a:r>
                    </a:p>
                  </a:txBody>
                  <a:tcPr anchor="ctr">
                    <a:solidFill>
                      <a:srgbClr val="FCF0E7"/>
                    </a:solidFill>
                  </a:tcPr>
                </a:tc>
                <a:extLst>
                  <a:ext uri="{0D108BD9-81ED-4DB2-BD59-A6C34878D82A}">
                    <a16:rowId xmlns:a16="http://schemas.microsoft.com/office/drawing/2014/main" val="1371779273"/>
                  </a:ext>
                </a:extLst>
              </a:tr>
            </a:tbl>
          </a:graphicData>
        </a:graphic>
      </p:graphicFrame>
      <p:graphicFrame>
        <p:nvGraphicFramePr>
          <p:cNvPr id="5200" name="Table 57">
            <a:extLst>
              <a:ext uri="{FF2B5EF4-FFF2-40B4-BE49-F238E27FC236}">
                <a16:creationId xmlns:a16="http://schemas.microsoft.com/office/drawing/2014/main" id="{0762E414-CCBC-0F9B-0B32-3D3B874FE3D3}"/>
              </a:ext>
            </a:extLst>
          </p:cNvPr>
          <p:cNvGraphicFramePr>
            <a:graphicFrameLocks noGrp="1"/>
          </p:cNvGraphicFramePr>
          <p:nvPr>
            <p:extLst>
              <p:ext uri="{D42A27DB-BD31-4B8C-83A1-F6EECF244321}">
                <p14:modId xmlns:p14="http://schemas.microsoft.com/office/powerpoint/2010/main" val="1594880419"/>
              </p:ext>
            </p:extLst>
          </p:nvPr>
        </p:nvGraphicFramePr>
        <p:xfrm>
          <a:off x="310577" y="1407994"/>
          <a:ext cx="6324868" cy="2432649"/>
        </p:xfrm>
        <a:graphic>
          <a:graphicData uri="http://schemas.openxmlformats.org/drawingml/2006/table">
            <a:tbl>
              <a:tblPr firstRow="1" bandRow="1">
                <a:tableStyleId>{93296810-A885-4BE3-A3E7-6D5BEEA58F35}</a:tableStyleId>
              </a:tblPr>
              <a:tblGrid>
                <a:gridCol w="1000280">
                  <a:extLst>
                    <a:ext uri="{9D8B030D-6E8A-4147-A177-3AD203B41FA5}">
                      <a16:colId xmlns:a16="http://schemas.microsoft.com/office/drawing/2014/main" val="3494464418"/>
                    </a:ext>
                  </a:extLst>
                </a:gridCol>
                <a:gridCol w="3293389">
                  <a:extLst>
                    <a:ext uri="{9D8B030D-6E8A-4147-A177-3AD203B41FA5}">
                      <a16:colId xmlns:a16="http://schemas.microsoft.com/office/drawing/2014/main" val="85465241"/>
                    </a:ext>
                  </a:extLst>
                </a:gridCol>
                <a:gridCol w="2031199">
                  <a:extLst>
                    <a:ext uri="{9D8B030D-6E8A-4147-A177-3AD203B41FA5}">
                      <a16:colId xmlns:a16="http://schemas.microsoft.com/office/drawing/2014/main" val="1390960828"/>
                    </a:ext>
                  </a:extLst>
                </a:gridCol>
              </a:tblGrid>
              <a:tr h="603849">
                <a:tc gridSpan="3">
                  <a:txBody>
                    <a:bodyPr/>
                    <a:lstStyle/>
                    <a:p>
                      <a:pPr algn="ctr"/>
                      <a:r>
                        <a:rPr lang="en-US" sz="2800">
                          <a:latin typeface="Century Gothic"/>
                        </a:rPr>
                        <a:t>Indices used for snowy pixels</a:t>
                      </a:r>
                    </a:p>
                  </a:txBody>
                  <a:tcPr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471117356"/>
                  </a:ext>
                </a:extLst>
              </a:tr>
              <a:tr h="457200">
                <a:tc>
                  <a:txBody>
                    <a:bodyPr/>
                    <a:lstStyle/>
                    <a:p>
                      <a:pPr algn="ctr"/>
                      <a:r>
                        <a:rPr lang="en-US">
                          <a:solidFill>
                            <a:schemeClr val="tx1">
                              <a:lumMod val="75000"/>
                              <a:lumOff val="25000"/>
                            </a:schemeClr>
                          </a:solidFill>
                          <a:latin typeface="Century Gothic"/>
                        </a:rPr>
                        <a:t>Index</a:t>
                      </a:r>
                    </a:p>
                  </a:txBody>
                  <a:tcPr anchor="ctr"/>
                </a:tc>
                <a:tc>
                  <a:txBody>
                    <a:bodyPr/>
                    <a:lstStyle/>
                    <a:p>
                      <a:pPr algn="ctr"/>
                      <a:r>
                        <a:rPr lang="en-US">
                          <a:solidFill>
                            <a:schemeClr val="tx1">
                              <a:lumMod val="75000"/>
                              <a:lumOff val="25000"/>
                            </a:schemeClr>
                          </a:solidFill>
                          <a:latin typeface="Century Gothic"/>
                        </a:rPr>
                        <a:t>Description </a:t>
                      </a:r>
                    </a:p>
                  </a:txBody>
                  <a:tcPr anchor="ctr"/>
                </a:tc>
                <a:tc>
                  <a:txBody>
                    <a:bodyPr/>
                    <a:lstStyle/>
                    <a:p>
                      <a:pPr lvl="0" algn="ctr">
                        <a:buNone/>
                      </a:pPr>
                      <a:r>
                        <a:rPr lang="en-US">
                          <a:solidFill>
                            <a:schemeClr val="tx1">
                              <a:lumMod val="75000"/>
                              <a:lumOff val="25000"/>
                            </a:schemeClr>
                          </a:solidFill>
                          <a:latin typeface="Century Gothic"/>
                        </a:rPr>
                        <a:t>Threshold</a:t>
                      </a:r>
                    </a:p>
                  </a:txBody>
                  <a:tcPr anchor="ctr"/>
                </a:tc>
                <a:extLst>
                  <a:ext uri="{0D108BD9-81ED-4DB2-BD59-A6C34878D82A}">
                    <a16:rowId xmlns:a16="http://schemas.microsoft.com/office/drawing/2014/main" val="67614327"/>
                  </a:ext>
                </a:extLst>
              </a:tr>
              <a:tr h="685800">
                <a:tc>
                  <a:txBody>
                    <a:bodyPr/>
                    <a:lstStyle/>
                    <a:p>
                      <a:pPr algn="ctr"/>
                      <a:r>
                        <a:rPr lang="en-US">
                          <a:solidFill>
                            <a:schemeClr val="tx1">
                              <a:lumMod val="75000"/>
                              <a:lumOff val="25000"/>
                            </a:schemeClr>
                          </a:solidFill>
                          <a:latin typeface="Century Gothic"/>
                        </a:rPr>
                        <a:t>NDSI</a:t>
                      </a:r>
                    </a:p>
                  </a:txBody>
                  <a:tcPr anchor="ctr"/>
                </a:tc>
                <a:tc>
                  <a:txBody>
                    <a:bodyPr/>
                    <a:lstStyle/>
                    <a:p>
                      <a:pPr algn="ctr"/>
                      <a:r>
                        <a:rPr lang="en-US">
                          <a:solidFill>
                            <a:schemeClr val="tx1">
                              <a:lumMod val="75000"/>
                              <a:lumOff val="25000"/>
                            </a:schemeClr>
                          </a:solidFill>
                          <a:latin typeface="Century Gothic"/>
                        </a:rPr>
                        <a:t>Normalize Difference Snow Index</a:t>
                      </a:r>
                    </a:p>
                  </a:txBody>
                  <a:tcPr anchor="ctr"/>
                </a:tc>
                <a:tc>
                  <a:txBody>
                    <a:bodyPr/>
                    <a:lstStyle/>
                    <a:p>
                      <a:pPr algn="ctr"/>
                      <a:r>
                        <a:rPr lang="en-US">
                          <a:solidFill>
                            <a:schemeClr val="tx1">
                              <a:lumMod val="75000"/>
                              <a:lumOff val="25000"/>
                            </a:schemeClr>
                          </a:solidFill>
                          <a:latin typeface="Century Gothic"/>
                        </a:rPr>
                        <a:t>0.4 - 0.8</a:t>
                      </a:r>
                    </a:p>
                  </a:txBody>
                  <a:tcPr anchor="ctr"/>
                </a:tc>
                <a:extLst>
                  <a:ext uri="{0D108BD9-81ED-4DB2-BD59-A6C34878D82A}">
                    <a16:rowId xmlns:a16="http://schemas.microsoft.com/office/drawing/2014/main" val="1371779273"/>
                  </a:ext>
                </a:extLst>
              </a:tr>
              <a:tr h="685800">
                <a:tc>
                  <a:txBody>
                    <a:bodyPr/>
                    <a:lstStyle/>
                    <a:p>
                      <a:pPr algn="ctr"/>
                      <a:r>
                        <a:rPr lang="en-US">
                          <a:solidFill>
                            <a:schemeClr val="tx1">
                              <a:lumMod val="75000"/>
                              <a:lumOff val="25000"/>
                            </a:schemeClr>
                          </a:solidFill>
                          <a:latin typeface="Century Gothic"/>
                        </a:rPr>
                        <a:t>NDFSI</a:t>
                      </a:r>
                    </a:p>
                  </a:txBody>
                  <a:tcPr anchor="ctr">
                    <a:solidFill>
                      <a:srgbClr val="FCF0E7"/>
                    </a:solidFill>
                  </a:tcPr>
                </a:tc>
                <a:tc>
                  <a:txBody>
                    <a:bodyPr/>
                    <a:lstStyle/>
                    <a:p>
                      <a:pPr lvl="0" algn="ctr">
                        <a:buNone/>
                      </a:pPr>
                      <a:r>
                        <a:rPr lang="en-US" sz="1800" u="none" strike="noStrike" noProof="0">
                          <a:solidFill>
                            <a:schemeClr val="tx1">
                              <a:lumMod val="75000"/>
                              <a:lumOff val="25000"/>
                            </a:schemeClr>
                          </a:solidFill>
                          <a:latin typeface="Century Gothic"/>
                        </a:rPr>
                        <a:t>Normalize Difference Forest Snow Index</a:t>
                      </a:r>
                      <a:endParaRPr lang="en-US">
                        <a:solidFill>
                          <a:schemeClr val="tx1">
                            <a:lumMod val="75000"/>
                            <a:lumOff val="25000"/>
                          </a:schemeClr>
                        </a:solidFill>
                        <a:latin typeface="Century Gothic"/>
                      </a:endParaRPr>
                    </a:p>
                  </a:txBody>
                  <a:tcPr anchor="ctr">
                    <a:solidFill>
                      <a:srgbClr val="FCF0E7"/>
                    </a:solidFill>
                  </a:tcPr>
                </a:tc>
                <a:tc>
                  <a:txBody>
                    <a:bodyPr/>
                    <a:lstStyle/>
                    <a:p>
                      <a:pPr algn="ctr"/>
                      <a:r>
                        <a:rPr lang="en-US">
                          <a:solidFill>
                            <a:schemeClr val="tx1">
                              <a:lumMod val="75000"/>
                              <a:lumOff val="25000"/>
                            </a:schemeClr>
                          </a:solidFill>
                          <a:latin typeface="Century Gothic"/>
                        </a:rPr>
                        <a:t>0.4 - 0.8</a:t>
                      </a:r>
                    </a:p>
                  </a:txBody>
                  <a:tcPr anchor="ctr">
                    <a:solidFill>
                      <a:srgbClr val="FCF0E7"/>
                    </a:solidFill>
                  </a:tcPr>
                </a:tc>
                <a:extLst>
                  <a:ext uri="{0D108BD9-81ED-4DB2-BD59-A6C34878D82A}">
                    <a16:rowId xmlns:a16="http://schemas.microsoft.com/office/drawing/2014/main" val="632280285"/>
                  </a:ext>
                </a:extLst>
              </a:tr>
            </a:tbl>
          </a:graphicData>
        </a:graphic>
      </p:graphicFrame>
      <p:sp>
        <p:nvSpPr>
          <p:cNvPr id="5591" name="TextBox 5590">
            <a:extLst>
              <a:ext uri="{FF2B5EF4-FFF2-40B4-BE49-F238E27FC236}">
                <a16:creationId xmlns:a16="http://schemas.microsoft.com/office/drawing/2014/main" id="{ACD932E5-E62A-8A3F-6E34-D3B73C331FDD}"/>
              </a:ext>
            </a:extLst>
          </p:cNvPr>
          <p:cNvSpPr txBox="1"/>
          <p:nvPr/>
        </p:nvSpPr>
        <p:spPr>
          <a:xfrm>
            <a:off x="905925" y="5965498"/>
            <a:ext cx="8293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Individual images reveal variable snow coverage across the study area, but masking provides a full snow cover composite.</a:t>
            </a:r>
            <a:endParaRPr lang="en-US"/>
          </a:p>
        </p:txBody>
      </p:sp>
      <p:grpSp>
        <p:nvGrpSpPr>
          <p:cNvPr id="11266" name="Group 11265">
            <a:extLst>
              <a:ext uri="{FF2B5EF4-FFF2-40B4-BE49-F238E27FC236}">
                <a16:creationId xmlns:a16="http://schemas.microsoft.com/office/drawing/2014/main" id="{AC73FCA2-91AF-9B5F-BD2D-3FB32C384AEC}"/>
              </a:ext>
            </a:extLst>
          </p:cNvPr>
          <p:cNvGrpSpPr/>
          <p:nvPr/>
        </p:nvGrpSpPr>
        <p:grpSpPr>
          <a:xfrm>
            <a:off x="1035036" y="3325947"/>
            <a:ext cx="10589716" cy="2955055"/>
            <a:chOff x="678142" y="3420021"/>
            <a:chExt cx="10589716" cy="2955055"/>
          </a:xfrm>
        </p:grpSpPr>
        <p:pic>
          <p:nvPicPr>
            <p:cNvPr id="36" name="Picture 36">
              <a:extLst>
                <a:ext uri="{FF2B5EF4-FFF2-40B4-BE49-F238E27FC236}">
                  <a16:creationId xmlns:a16="http://schemas.microsoft.com/office/drawing/2014/main" id="{B2015BF2-1762-A62B-3B9D-CEAB9FADD55E}"/>
                </a:ext>
              </a:extLst>
            </p:cNvPr>
            <p:cNvPicPr>
              <a:picLocks noChangeAspect="1"/>
            </p:cNvPicPr>
            <p:nvPr/>
          </p:nvPicPr>
          <p:blipFill>
            <a:blip r:embed="rId16"/>
            <a:stretch>
              <a:fillRect/>
            </a:stretch>
          </p:blipFill>
          <p:spPr>
            <a:xfrm>
              <a:off x="7108514" y="4165413"/>
              <a:ext cx="1274314" cy="1748383"/>
            </a:xfrm>
            <a:prstGeom prst="rect">
              <a:avLst/>
            </a:prstGeom>
            <a:ln w="28575">
              <a:solidFill>
                <a:schemeClr val="tx1"/>
              </a:solidFill>
            </a:ln>
          </p:spPr>
        </p:pic>
        <p:pic>
          <p:nvPicPr>
            <p:cNvPr id="29" name="Picture 29" descr="A picture containing outdoor, tree, slope, plant&#10;&#10;Description automatically generated">
              <a:extLst>
                <a:ext uri="{FF2B5EF4-FFF2-40B4-BE49-F238E27FC236}">
                  <a16:creationId xmlns:a16="http://schemas.microsoft.com/office/drawing/2014/main" id="{1E214AB8-548C-E04B-8CE2-CAD906295A22}"/>
                </a:ext>
              </a:extLst>
            </p:cNvPr>
            <p:cNvPicPr>
              <a:picLocks noChangeAspect="1"/>
            </p:cNvPicPr>
            <p:nvPr/>
          </p:nvPicPr>
          <p:blipFill>
            <a:blip r:embed="rId17"/>
            <a:stretch>
              <a:fillRect/>
            </a:stretch>
          </p:blipFill>
          <p:spPr>
            <a:xfrm>
              <a:off x="5067671" y="4165413"/>
              <a:ext cx="1280305" cy="1757025"/>
            </a:xfrm>
            <a:prstGeom prst="rect">
              <a:avLst/>
            </a:prstGeom>
            <a:ln w="28575">
              <a:solidFill>
                <a:schemeClr val="tx1"/>
              </a:solidFill>
            </a:ln>
          </p:spPr>
        </p:pic>
        <p:pic>
          <p:nvPicPr>
            <p:cNvPr id="34" name="Picture 34" descr="A picture containing tree, outdoor&#10;&#10;Description automatically generated">
              <a:extLst>
                <a:ext uri="{FF2B5EF4-FFF2-40B4-BE49-F238E27FC236}">
                  <a16:creationId xmlns:a16="http://schemas.microsoft.com/office/drawing/2014/main" id="{DC554D08-C009-0BC4-1AC0-01AD33A8DF41}"/>
                </a:ext>
              </a:extLst>
            </p:cNvPr>
            <p:cNvPicPr>
              <a:picLocks noChangeAspect="1"/>
            </p:cNvPicPr>
            <p:nvPr/>
          </p:nvPicPr>
          <p:blipFill>
            <a:blip r:embed="rId18"/>
            <a:stretch>
              <a:fillRect/>
            </a:stretch>
          </p:blipFill>
          <p:spPr>
            <a:xfrm>
              <a:off x="2871700" y="4159551"/>
              <a:ext cx="1346200" cy="1753911"/>
            </a:xfrm>
            <a:prstGeom prst="rect">
              <a:avLst/>
            </a:prstGeom>
            <a:ln w="28575">
              <a:solidFill>
                <a:schemeClr val="tx1"/>
              </a:solidFill>
            </a:ln>
          </p:spPr>
        </p:pic>
        <p:pic>
          <p:nvPicPr>
            <p:cNvPr id="32" name="Picture 32">
              <a:extLst>
                <a:ext uri="{FF2B5EF4-FFF2-40B4-BE49-F238E27FC236}">
                  <a16:creationId xmlns:a16="http://schemas.microsoft.com/office/drawing/2014/main" id="{181F9BB9-899A-7FE8-02AF-EC4C8DC87AE3}"/>
                </a:ext>
              </a:extLst>
            </p:cNvPr>
            <p:cNvPicPr>
              <a:picLocks noChangeAspect="1"/>
            </p:cNvPicPr>
            <p:nvPr/>
          </p:nvPicPr>
          <p:blipFill>
            <a:blip r:embed="rId19"/>
            <a:stretch>
              <a:fillRect/>
            </a:stretch>
          </p:blipFill>
          <p:spPr>
            <a:xfrm>
              <a:off x="678142" y="4182997"/>
              <a:ext cx="1360577" cy="1712736"/>
            </a:xfrm>
            <a:prstGeom prst="rect">
              <a:avLst/>
            </a:prstGeom>
            <a:ln w="28575">
              <a:solidFill>
                <a:schemeClr val="tx1"/>
              </a:solidFill>
            </a:ln>
          </p:spPr>
        </p:pic>
        <p:pic>
          <p:nvPicPr>
            <p:cNvPr id="6189" name="Picture 6189" descr="Map&#10;&#10;Description automatically generated">
              <a:extLst>
                <a:ext uri="{FF2B5EF4-FFF2-40B4-BE49-F238E27FC236}">
                  <a16:creationId xmlns:a16="http://schemas.microsoft.com/office/drawing/2014/main" id="{F54B5D48-FA7B-55BA-D59C-8314E7B1EA25}"/>
                </a:ext>
              </a:extLst>
            </p:cNvPr>
            <p:cNvPicPr>
              <a:picLocks noChangeAspect="1"/>
            </p:cNvPicPr>
            <p:nvPr/>
          </p:nvPicPr>
          <p:blipFill>
            <a:blip r:embed="rId20"/>
            <a:stretch>
              <a:fillRect/>
            </a:stretch>
          </p:blipFill>
          <p:spPr>
            <a:xfrm>
              <a:off x="8971223" y="3420021"/>
              <a:ext cx="2296635" cy="2955055"/>
            </a:xfrm>
            <a:prstGeom prst="rect">
              <a:avLst/>
            </a:prstGeom>
          </p:spPr>
        </p:pic>
      </p:grpSp>
      <p:sp>
        <p:nvSpPr>
          <p:cNvPr id="63" name="TextBox 62">
            <a:extLst>
              <a:ext uri="{FF2B5EF4-FFF2-40B4-BE49-F238E27FC236}">
                <a16:creationId xmlns:a16="http://schemas.microsoft.com/office/drawing/2014/main" id="{C92D01A9-C917-7270-489A-8B5303B28C20}"/>
              </a:ext>
            </a:extLst>
          </p:cNvPr>
          <p:cNvSpPr txBox="1"/>
          <p:nvPr/>
        </p:nvSpPr>
        <p:spPr>
          <a:xfrm>
            <a:off x="8866560" y="4606649"/>
            <a:ext cx="6444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6"/>
                </a:solidFill>
                <a:latin typeface="Century Gothic"/>
                <a:cs typeface="Calibri"/>
              </a:rPr>
              <a:t>=</a:t>
            </a:r>
            <a:endParaRPr lang="en-US" sz="4000" b="1">
              <a:solidFill>
                <a:schemeClr val="accent6"/>
              </a:solidFill>
            </a:endParaRPr>
          </a:p>
        </p:txBody>
      </p:sp>
      <p:sp>
        <p:nvSpPr>
          <p:cNvPr id="10452" name="TextBox 10451">
            <a:extLst>
              <a:ext uri="{FF2B5EF4-FFF2-40B4-BE49-F238E27FC236}">
                <a16:creationId xmlns:a16="http://schemas.microsoft.com/office/drawing/2014/main" id="{8C60BD84-30FF-C295-A37C-BB9FED62028C}"/>
              </a:ext>
            </a:extLst>
          </p:cNvPr>
          <p:cNvSpPr txBox="1"/>
          <p:nvPr/>
        </p:nvSpPr>
        <p:spPr>
          <a:xfrm>
            <a:off x="6768340" y="4606649"/>
            <a:ext cx="6258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6"/>
                </a:solidFill>
                <a:latin typeface="Century Gothic"/>
                <a:cs typeface="Calibri"/>
              </a:rPr>
              <a:t>+</a:t>
            </a:r>
          </a:p>
        </p:txBody>
      </p:sp>
      <p:sp>
        <p:nvSpPr>
          <p:cNvPr id="10481" name="TextBox 10480">
            <a:extLst>
              <a:ext uri="{FF2B5EF4-FFF2-40B4-BE49-F238E27FC236}">
                <a16:creationId xmlns:a16="http://schemas.microsoft.com/office/drawing/2014/main" id="{0A0B5188-C214-6AD9-74D6-037601328B87}"/>
              </a:ext>
            </a:extLst>
          </p:cNvPr>
          <p:cNvSpPr txBox="1"/>
          <p:nvPr/>
        </p:nvSpPr>
        <p:spPr>
          <a:xfrm>
            <a:off x="4636052" y="4606649"/>
            <a:ext cx="7313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6"/>
                </a:solidFill>
                <a:latin typeface="Century Gothic"/>
                <a:cs typeface="Calibri"/>
              </a:rPr>
              <a:t>+</a:t>
            </a:r>
          </a:p>
        </p:txBody>
      </p:sp>
      <p:sp>
        <p:nvSpPr>
          <p:cNvPr id="10482" name="TextBox 10481">
            <a:extLst>
              <a:ext uri="{FF2B5EF4-FFF2-40B4-BE49-F238E27FC236}">
                <a16:creationId xmlns:a16="http://schemas.microsoft.com/office/drawing/2014/main" id="{8E6D0C42-BE90-A82E-C3C6-0E64211238AA}"/>
              </a:ext>
            </a:extLst>
          </p:cNvPr>
          <p:cNvSpPr txBox="1"/>
          <p:nvPr/>
        </p:nvSpPr>
        <p:spPr>
          <a:xfrm>
            <a:off x="2449332" y="4606649"/>
            <a:ext cx="7196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6"/>
                </a:solidFill>
                <a:latin typeface="Century Gothic"/>
                <a:cs typeface="Calibri"/>
              </a:rPr>
              <a:t>+</a:t>
            </a:r>
          </a:p>
        </p:txBody>
      </p:sp>
    </p:spTree>
    <p:extLst>
      <p:ext uri="{BB962C8B-B14F-4D97-AF65-F5344CB8AC3E}">
        <p14:creationId xmlns:p14="http://schemas.microsoft.com/office/powerpoint/2010/main" val="13823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latin typeface="Century Gothic"/>
            </a:endParaRPr>
          </a:p>
        </p:txBody>
      </p:sp>
      <p:graphicFrame>
        <p:nvGraphicFramePr>
          <p:cNvPr id="2" name="Diagram 4">
            <a:extLst>
              <a:ext uri="{FF2B5EF4-FFF2-40B4-BE49-F238E27FC236}">
                <a16:creationId xmlns:a16="http://schemas.microsoft.com/office/drawing/2014/main" id="{FD7B63E1-F5A7-3C79-113D-C32CA7E84881}"/>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82" name="Graphic 8" descr="Mathematics with solid fill">
            <a:extLst>
              <a:ext uri="{FF2B5EF4-FFF2-40B4-BE49-F238E27FC236}">
                <a16:creationId xmlns:a16="http://schemas.microsoft.com/office/drawing/2014/main" id="{EE4924B2-BA05-AF8C-CD62-52A45C34F5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81060" y="759736"/>
            <a:ext cx="536400" cy="542400"/>
          </a:xfrm>
          <a:prstGeom prst="rect">
            <a:avLst/>
          </a:prstGeom>
        </p:spPr>
      </p:pic>
      <p:pic>
        <p:nvPicPr>
          <p:cNvPr id="4496" name="Graphic 9" descr="Building Brick Wall with solid fill">
            <a:extLst>
              <a:ext uri="{FF2B5EF4-FFF2-40B4-BE49-F238E27FC236}">
                <a16:creationId xmlns:a16="http://schemas.microsoft.com/office/drawing/2014/main" id="{CA388065-205A-2EED-771F-4A70D1446F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4576" name="Graphic 16" descr="Forest scene with solid fill">
            <a:extLst>
              <a:ext uri="{FF2B5EF4-FFF2-40B4-BE49-F238E27FC236}">
                <a16:creationId xmlns:a16="http://schemas.microsoft.com/office/drawing/2014/main" id="{D3336669-78BE-834D-5027-404C9EBB8A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5383" name="Graphic 5383" descr="Database with solid fill">
            <a:extLst>
              <a:ext uri="{FF2B5EF4-FFF2-40B4-BE49-F238E27FC236}">
                <a16:creationId xmlns:a16="http://schemas.microsoft.com/office/drawing/2014/main" id="{18D6893A-EBC3-4F59-7CC7-13C18C8E76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graphicFrame>
        <p:nvGraphicFramePr>
          <p:cNvPr id="34" name="Table 33">
            <a:extLst>
              <a:ext uri="{FF2B5EF4-FFF2-40B4-BE49-F238E27FC236}">
                <a16:creationId xmlns:a16="http://schemas.microsoft.com/office/drawing/2014/main" id="{E44F3715-569F-FF02-5D7C-C4EF0864E8B2}"/>
              </a:ext>
            </a:extLst>
          </p:cNvPr>
          <p:cNvGraphicFramePr>
            <a:graphicFrameLocks noGrp="1"/>
          </p:cNvGraphicFramePr>
          <p:nvPr>
            <p:extLst>
              <p:ext uri="{D42A27DB-BD31-4B8C-83A1-F6EECF244321}">
                <p14:modId xmlns:p14="http://schemas.microsoft.com/office/powerpoint/2010/main" val="2173360349"/>
              </p:ext>
            </p:extLst>
          </p:nvPr>
        </p:nvGraphicFramePr>
        <p:xfrm>
          <a:off x="5640657" y="1990478"/>
          <a:ext cx="5906530" cy="3407410"/>
        </p:xfrm>
        <a:graphic>
          <a:graphicData uri="http://schemas.openxmlformats.org/drawingml/2006/table">
            <a:tbl>
              <a:tblPr firstRow="1" bandRow="1">
                <a:tableStyleId>{93296810-A885-4BE3-A3E7-6D5BEEA58F35}</a:tableStyleId>
              </a:tblPr>
              <a:tblGrid>
                <a:gridCol w="1578428">
                  <a:extLst>
                    <a:ext uri="{9D8B030D-6E8A-4147-A177-3AD203B41FA5}">
                      <a16:colId xmlns:a16="http://schemas.microsoft.com/office/drawing/2014/main" val="535240721"/>
                    </a:ext>
                  </a:extLst>
                </a:gridCol>
                <a:gridCol w="1334767">
                  <a:extLst>
                    <a:ext uri="{9D8B030D-6E8A-4147-A177-3AD203B41FA5}">
                      <a16:colId xmlns:a16="http://schemas.microsoft.com/office/drawing/2014/main" val="166533796"/>
                    </a:ext>
                  </a:extLst>
                </a:gridCol>
                <a:gridCol w="2993335">
                  <a:extLst>
                    <a:ext uri="{9D8B030D-6E8A-4147-A177-3AD203B41FA5}">
                      <a16:colId xmlns:a16="http://schemas.microsoft.com/office/drawing/2014/main" val="1095059771"/>
                    </a:ext>
                  </a:extLst>
                </a:gridCol>
              </a:tblGrid>
              <a:tr h="400050">
                <a:tc gridSpan="3">
                  <a:txBody>
                    <a:bodyPr/>
                    <a:lstStyle/>
                    <a:p>
                      <a:pPr lvl="0" algn="ctr">
                        <a:buNone/>
                      </a:pPr>
                      <a:r>
                        <a:rPr lang="en-US" sz="2000" b="1" i="0" u="none" strike="noStrike" noProof="0" dirty="0">
                          <a:latin typeface="Century Gothic"/>
                        </a:rPr>
                        <a:t>Variable Selection</a:t>
                      </a:r>
                      <a:endParaRPr lang="en-US" sz="2000" dirty="0"/>
                    </a:p>
                  </a:txBody>
                  <a:tcPr/>
                </a:tc>
                <a:tc hMerge="1">
                  <a:txBody>
                    <a:bodyPr/>
                    <a:lstStyle/>
                    <a:p>
                      <a:endParaRPr lang="en-US"/>
                    </a:p>
                  </a:txBody>
                  <a:tcPr marL="0" marR="0" marT="0" marB="0" anchor="ctr" horzOverflow="overflow"/>
                </a:tc>
                <a:tc hMerge="1">
                  <a:txBody>
                    <a:bodyPr/>
                    <a:lstStyle/>
                    <a:p>
                      <a:endParaRPr lang="en-US"/>
                    </a:p>
                  </a:txBody>
                  <a:tcPr marL="0" marR="0" marT="0" marB="0" anchor="ctr" horzOverflow="overflow"/>
                </a:tc>
                <a:extLst>
                  <a:ext uri="{0D108BD9-81ED-4DB2-BD59-A6C34878D82A}">
                    <a16:rowId xmlns:a16="http://schemas.microsoft.com/office/drawing/2014/main" val="3721395448"/>
                  </a:ext>
                </a:extLst>
              </a:tr>
              <a:tr h="381000">
                <a:tc>
                  <a:txBody>
                    <a:bodyPr/>
                    <a:lstStyle/>
                    <a:p>
                      <a:pPr lvl="0" algn="ctr" rtl="0">
                        <a:buNone/>
                      </a:pPr>
                      <a:r>
                        <a:rPr lang="en-US" sz="1800" b="1" kern="1200" dirty="0">
                          <a:solidFill>
                            <a:schemeClr val="tx1">
                              <a:lumMod val="75000"/>
                              <a:lumOff val="25000"/>
                            </a:schemeClr>
                          </a:solidFill>
                          <a:effectLst/>
                          <a:latin typeface="Century Gothic"/>
                          <a:ea typeface="+mn-ea"/>
                          <a:cs typeface="+mn-cs"/>
                        </a:rPr>
                        <a:t>Type</a:t>
                      </a:r>
                      <a:endParaRPr lang="en-US" b="1">
                        <a:solidFill>
                          <a:schemeClr val="tx1">
                            <a:lumMod val="75000"/>
                            <a:lumOff val="25000"/>
                          </a:schemeClr>
                        </a:solidFill>
                      </a:endParaRPr>
                    </a:p>
                  </a:txBody>
                  <a:tcPr anchor="ctr"/>
                </a:tc>
                <a:tc>
                  <a:txBody>
                    <a:bodyPr/>
                    <a:lstStyle/>
                    <a:p>
                      <a:pPr algn="ctr" rtl="0" fontAlgn="base"/>
                      <a:r>
                        <a:rPr lang="en-US" b="1" dirty="0">
                          <a:solidFill>
                            <a:schemeClr val="tx1">
                              <a:lumMod val="75000"/>
                              <a:lumOff val="25000"/>
                            </a:schemeClr>
                          </a:solidFill>
                          <a:effectLst/>
                          <a:latin typeface="Century Gothic"/>
                        </a:rPr>
                        <a:t>Variable</a:t>
                      </a:r>
                    </a:p>
                  </a:txBody>
                  <a:tcPr anchor="ctr"/>
                </a:tc>
                <a:tc>
                  <a:txBody>
                    <a:bodyPr/>
                    <a:lstStyle/>
                    <a:p>
                      <a:pPr algn="ctr" rtl="0" fontAlgn="base"/>
                      <a:r>
                        <a:rPr lang="en-US" b="1" dirty="0">
                          <a:solidFill>
                            <a:schemeClr val="tx1">
                              <a:lumMod val="75000"/>
                              <a:lumOff val="25000"/>
                            </a:schemeClr>
                          </a:solidFill>
                          <a:effectLst/>
                          <a:latin typeface="Century Gothic"/>
                        </a:rPr>
                        <a:t>Use</a:t>
                      </a:r>
                    </a:p>
                  </a:txBody>
                  <a:tcPr anchor="ctr"/>
                </a:tc>
                <a:extLst>
                  <a:ext uri="{0D108BD9-81ED-4DB2-BD59-A6C34878D82A}">
                    <a16:rowId xmlns:a16="http://schemas.microsoft.com/office/drawing/2014/main" val="3723454934"/>
                  </a:ext>
                </a:extLst>
              </a:tr>
              <a:tr h="884296">
                <a:tc rowSpan="2">
                  <a:txBody>
                    <a:bodyPr/>
                    <a:lstStyle/>
                    <a:p>
                      <a:pPr lvl="0" algn="ctr">
                        <a:buNone/>
                      </a:pPr>
                      <a:endParaRPr lang="en-US" sz="1800" u="none" strike="noStrike" noProof="0">
                        <a:solidFill>
                          <a:schemeClr val="tx1">
                            <a:lumMod val="75000"/>
                            <a:lumOff val="25000"/>
                          </a:schemeClr>
                        </a:solidFill>
                        <a:effectLst/>
                        <a:latin typeface="Century Gothic"/>
                      </a:endParaRPr>
                    </a:p>
                    <a:p>
                      <a:pPr lvl="0" algn="ctr">
                        <a:buNone/>
                      </a:pPr>
                      <a:endParaRPr lang="en-US" sz="1800" u="none" strike="noStrike" noProof="0">
                        <a:solidFill>
                          <a:schemeClr val="tx1">
                            <a:lumMod val="75000"/>
                            <a:lumOff val="25000"/>
                          </a:schemeClr>
                        </a:solidFill>
                        <a:effectLst/>
                        <a:latin typeface="Century Gothic"/>
                      </a:endParaRPr>
                    </a:p>
                    <a:p>
                      <a:pPr lvl="0" algn="ctr">
                        <a:buNone/>
                      </a:pPr>
                      <a:r>
                        <a:rPr lang="en-US" sz="1800" u="none" strike="noStrike" noProof="0" dirty="0">
                          <a:solidFill>
                            <a:schemeClr val="tx1">
                              <a:lumMod val="75000"/>
                              <a:lumOff val="25000"/>
                            </a:schemeClr>
                          </a:solidFill>
                          <a:effectLst/>
                          <a:latin typeface="Century Gothic"/>
                        </a:rPr>
                        <a:t>Spectral</a:t>
                      </a:r>
                      <a:endParaRPr lang="en-US" dirty="0">
                        <a:solidFill>
                          <a:schemeClr val="tx1">
                            <a:lumMod val="75000"/>
                            <a:lumOff val="25000"/>
                          </a:schemeClr>
                        </a:solidFill>
                        <a:latin typeface="Century Gothic"/>
                      </a:endParaRPr>
                    </a:p>
                    <a:p>
                      <a:pPr lvl="0" algn="ctr">
                        <a:buNone/>
                      </a:pPr>
                      <a:r>
                        <a:rPr lang="en-US" sz="1800" u="none" strike="noStrike" noProof="0" dirty="0">
                          <a:solidFill>
                            <a:schemeClr val="tx1">
                              <a:lumMod val="75000"/>
                              <a:lumOff val="25000"/>
                            </a:schemeClr>
                          </a:solidFill>
                          <a:effectLst/>
                          <a:latin typeface="Century Gothic"/>
                        </a:rPr>
                        <a:t>Index</a:t>
                      </a:r>
                      <a:endParaRPr lang="en-US" dirty="0">
                        <a:solidFill>
                          <a:schemeClr val="tx1">
                            <a:lumMod val="75000"/>
                            <a:lumOff val="25000"/>
                          </a:schemeClr>
                        </a:solidFill>
                        <a:latin typeface="Century Gothic"/>
                      </a:endParaRPr>
                    </a:p>
                    <a:p>
                      <a:pPr lvl="0" algn="ctr">
                        <a:buNone/>
                      </a:pPr>
                      <a:endParaRPr lang="en-US" sz="1800" b="0" i="0" u="none" strike="noStrike" noProof="0">
                        <a:solidFill>
                          <a:schemeClr val="tx1">
                            <a:lumMod val="75000"/>
                            <a:lumOff val="25000"/>
                          </a:schemeClr>
                        </a:solidFill>
                        <a:effectLst/>
                        <a:latin typeface="Century Gothic"/>
                      </a:endParaRPr>
                    </a:p>
                    <a:p>
                      <a:pPr lvl="0" algn="ctr">
                        <a:buNone/>
                      </a:pPr>
                      <a:endParaRPr lang="en-US">
                        <a:solidFill>
                          <a:schemeClr val="tx1">
                            <a:lumMod val="75000"/>
                            <a:lumOff val="25000"/>
                          </a:schemeClr>
                        </a:solidFill>
                        <a:latin typeface="Century Gothic"/>
                      </a:endParaRPr>
                    </a:p>
                  </a:txBody>
                  <a:tcPr anchor="ctr"/>
                </a:tc>
                <a:tc>
                  <a:txBody>
                    <a:bodyPr/>
                    <a:lstStyle/>
                    <a:p>
                      <a:pPr lvl="0" algn="ctr" rtl="0" fontAlgn="base"/>
                      <a:r>
                        <a:rPr lang="en-US" dirty="0">
                          <a:solidFill>
                            <a:schemeClr val="tx1">
                              <a:lumMod val="75000"/>
                              <a:lumOff val="25000"/>
                            </a:schemeClr>
                          </a:solidFill>
                          <a:effectLst/>
                          <a:latin typeface="Century Gothic"/>
                        </a:rPr>
                        <a:t>NDVI</a:t>
                      </a:r>
                      <a:endParaRPr lang="en-US" sz="1800" u="none" strike="noStrike" noProof="0" dirty="0">
                        <a:solidFill>
                          <a:schemeClr val="tx1">
                            <a:lumMod val="75000"/>
                            <a:lumOff val="25000"/>
                          </a:schemeClr>
                        </a:solidFill>
                        <a:effectLst/>
                        <a:latin typeface="Century Gothic"/>
                      </a:endParaRPr>
                    </a:p>
                  </a:txBody>
                  <a:tcPr anchor="ctr"/>
                </a:tc>
                <a:tc>
                  <a:txBody>
                    <a:bodyPr/>
                    <a:lstStyle/>
                    <a:p>
                      <a:pPr lvl="0" algn="ctr">
                        <a:buNone/>
                      </a:pPr>
                      <a:r>
                        <a:rPr lang="en-US" sz="1800" u="none" strike="noStrike" noProof="0" dirty="0">
                          <a:solidFill>
                            <a:schemeClr val="tx1">
                              <a:lumMod val="75000"/>
                              <a:lumOff val="25000"/>
                            </a:schemeClr>
                          </a:solidFill>
                          <a:effectLst/>
                          <a:latin typeface="Century Gothic"/>
                        </a:rPr>
                        <a:t> Measures vegetation greenness</a:t>
                      </a:r>
                      <a:endParaRPr lang="en-US" sz="1800" u="none" strike="noStrike" noProof="0" dirty="0" err="1">
                        <a:solidFill>
                          <a:schemeClr val="tx1">
                            <a:lumMod val="75000"/>
                            <a:lumOff val="25000"/>
                          </a:schemeClr>
                        </a:solidFill>
                        <a:effectLst/>
                        <a:latin typeface="Century Gothic"/>
                      </a:endParaRPr>
                    </a:p>
                  </a:txBody>
                  <a:tcPr anchor="ctr"/>
                </a:tc>
                <a:extLst>
                  <a:ext uri="{0D108BD9-81ED-4DB2-BD59-A6C34878D82A}">
                    <a16:rowId xmlns:a16="http://schemas.microsoft.com/office/drawing/2014/main" val="1340932333"/>
                  </a:ext>
                </a:extLst>
              </a:tr>
              <a:tr h="809037">
                <a:tc vMerge="1">
                  <a:txBody>
                    <a:bodyPr/>
                    <a:lstStyle/>
                    <a:p>
                      <a:endParaRPr lang="en-US"/>
                    </a:p>
                    <a:p>
                      <a:endParaRPr lang="en-US">
                        <a:latin typeface="Century Gothic"/>
                      </a:endParaRPr>
                    </a:p>
                  </a:txBody>
                  <a:tcPr>
                    <a:solidFill>
                      <a:srgbClr val="FCF0E7"/>
                    </a:solidFill>
                  </a:tcPr>
                </a:tc>
                <a:tc>
                  <a:txBody>
                    <a:bodyPr/>
                    <a:lstStyle/>
                    <a:p>
                      <a:pPr lvl="0" algn="ctr">
                        <a:buNone/>
                      </a:pPr>
                      <a:r>
                        <a:rPr lang="en-US" dirty="0">
                          <a:solidFill>
                            <a:schemeClr val="tx1">
                              <a:lumMod val="75000"/>
                              <a:lumOff val="25000"/>
                            </a:schemeClr>
                          </a:solidFill>
                          <a:effectLst/>
                          <a:latin typeface="Century Gothic"/>
                        </a:rPr>
                        <a:t>NDSI</a:t>
                      </a:r>
                    </a:p>
                  </a:txBody>
                  <a:tcPr anchor="ctr">
                    <a:solidFill>
                      <a:srgbClr val="FCF0E7"/>
                    </a:solidFill>
                  </a:tcPr>
                </a:tc>
                <a:tc>
                  <a:txBody>
                    <a:bodyPr/>
                    <a:lstStyle/>
                    <a:p>
                      <a:pPr lvl="0" algn="ctr">
                        <a:buNone/>
                      </a:pPr>
                      <a:r>
                        <a:rPr lang="en-US" dirty="0">
                          <a:solidFill>
                            <a:schemeClr val="tx1">
                              <a:lumMod val="75000"/>
                              <a:lumOff val="25000"/>
                            </a:schemeClr>
                          </a:solidFill>
                          <a:latin typeface="Century Gothic"/>
                        </a:rPr>
                        <a:t>Measures snow presence</a:t>
                      </a:r>
                    </a:p>
                  </a:txBody>
                  <a:tcPr anchor="ctr">
                    <a:solidFill>
                      <a:srgbClr val="FCF0E7"/>
                    </a:solidFill>
                  </a:tcPr>
                </a:tc>
                <a:extLst>
                  <a:ext uri="{0D108BD9-81ED-4DB2-BD59-A6C34878D82A}">
                    <a16:rowId xmlns:a16="http://schemas.microsoft.com/office/drawing/2014/main" val="2561191215"/>
                  </a:ext>
                </a:extLst>
              </a:tr>
              <a:tr h="889000">
                <a:tc>
                  <a:txBody>
                    <a:bodyPr/>
                    <a:lstStyle/>
                    <a:p>
                      <a:pPr lvl="0" algn="ctr">
                        <a:buNone/>
                      </a:pPr>
                      <a:r>
                        <a:rPr lang="en-US" sz="1800" b="0" i="0" u="none" strike="noStrike" noProof="0" dirty="0">
                          <a:solidFill>
                            <a:schemeClr val="tx1">
                              <a:lumMod val="75000"/>
                              <a:lumOff val="25000"/>
                            </a:schemeClr>
                          </a:solidFill>
                          <a:effectLst/>
                          <a:latin typeface="Century Gothic"/>
                        </a:rPr>
                        <a:t>Topography</a:t>
                      </a:r>
                      <a:endParaRPr lang="en-US" sz="1800" b="0" i="0" u="none" strike="noStrike" noProof="0" dirty="0">
                        <a:solidFill>
                          <a:schemeClr val="tx1">
                            <a:lumMod val="75000"/>
                            <a:lumOff val="25000"/>
                          </a:schemeClr>
                        </a:solidFill>
                        <a:effectLst/>
                      </a:endParaRPr>
                    </a:p>
                  </a:txBody>
                  <a:tcPr anchor="ctr">
                    <a:solidFill>
                      <a:srgbClr val="FADFCC"/>
                    </a:solidFill>
                  </a:tcPr>
                </a:tc>
                <a:tc>
                  <a:txBody>
                    <a:bodyPr/>
                    <a:lstStyle/>
                    <a:p>
                      <a:pPr lvl="0" algn="ctr" rtl="0" fontAlgn="base"/>
                      <a:r>
                        <a:rPr lang="en-US" dirty="0">
                          <a:solidFill>
                            <a:schemeClr val="tx1">
                              <a:lumMod val="75000"/>
                              <a:lumOff val="25000"/>
                            </a:schemeClr>
                          </a:solidFill>
                          <a:effectLst/>
                          <a:latin typeface="Century Gothic"/>
                        </a:rPr>
                        <a:t>Elevation</a:t>
                      </a:r>
                    </a:p>
                  </a:txBody>
                  <a:tcPr anchor="ctr">
                    <a:solidFill>
                      <a:srgbClr val="FADFCC"/>
                    </a:solidFill>
                  </a:tcPr>
                </a:tc>
                <a:tc>
                  <a:txBody>
                    <a:bodyPr/>
                    <a:lstStyle/>
                    <a:p>
                      <a:pPr lvl="0" algn="ctr">
                        <a:buNone/>
                      </a:pPr>
                      <a:r>
                        <a:rPr lang="en-US" dirty="0">
                          <a:solidFill>
                            <a:schemeClr val="tx1">
                              <a:lumMod val="75000"/>
                              <a:lumOff val="25000"/>
                            </a:schemeClr>
                          </a:solidFill>
                          <a:effectLst/>
                          <a:latin typeface="Century Gothic"/>
                        </a:rPr>
                        <a:t>Controls for differences across large study area</a:t>
                      </a:r>
                    </a:p>
                  </a:txBody>
                  <a:tcPr anchor="ctr">
                    <a:solidFill>
                      <a:srgbClr val="FADFCC"/>
                    </a:solidFill>
                  </a:tcPr>
                </a:tc>
                <a:extLst>
                  <a:ext uri="{0D108BD9-81ED-4DB2-BD59-A6C34878D82A}">
                    <a16:rowId xmlns:a16="http://schemas.microsoft.com/office/drawing/2014/main" val="2037035265"/>
                  </a:ext>
                </a:extLst>
              </a:tr>
            </a:tbl>
          </a:graphicData>
        </a:graphic>
      </p:graphicFrame>
      <p:pic>
        <p:nvPicPr>
          <p:cNvPr id="5397" name="Picture 5397" descr="A picture containing nature, fire&#10;&#10;Description automatically generated">
            <a:extLst>
              <a:ext uri="{FF2B5EF4-FFF2-40B4-BE49-F238E27FC236}">
                <a16:creationId xmlns:a16="http://schemas.microsoft.com/office/drawing/2014/main" id="{1B42021F-4EA7-3522-A9C2-7763A181250C}"/>
              </a:ext>
            </a:extLst>
          </p:cNvPr>
          <p:cNvPicPr>
            <a:picLocks noChangeAspect="1"/>
          </p:cNvPicPr>
          <p:nvPr/>
        </p:nvPicPr>
        <p:blipFill>
          <a:blip r:embed="rId16"/>
          <a:stretch>
            <a:fillRect/>
          </a:stretch>
        </p:blipFill>
        <p:spPr>
          <a:xfrm>
            <a:off x="8627" y="1578162"/>
            <a:ext cx="2743200" cy="3874204"/>
          </a:xfrm>
          <a:prstGeom prst="rect">
            <a:avLst/>
          </a:prstGeom>
        </p:spPr>
      </p:pic>
      <p:pic>
        <p:nvPicPr>
          <p:cNvPr id="5396" name="Picture 5396" descr="Map&#10;&#10;Description automatically generated">
            <a:extLst>
              <a:ext uri="{FF2B5EF4-FFF2-40B4-BE49-F238E27FC236}">
                <a16:creationId xmlns:a16="http://schemas.microsoft.com/office/drawing/2014/main" id="{BA34CCB0-D93C-7570-756A-D9E395A8F406}"/>
              </a:ext>
            </a:extLst>
          </p:cNvPr>
          <p:cNvPicPr>
            <a:picLocks noChangeAspect="1"/>
          </p:cNvPicPr>
          <p:nvPr/>
        </p:nvPicPr>
        <p:blipFill>
          <a:blip r:embed="rId17"/>
          <a:stretch>
            <a:fillRect/>
          </a:stretch>
        </p:blipFill>
        <p:spPr>
          <a:xfrm>
            <a:off x="1288210" y="1583697"/>
            <a:ext cx="2915728" cy="3863133"/>
          </a:xfrm>
          <a:prstGeom prst="rect">
            <a:avLst/>
          </a:prstGeom>
        </p:spPr>
      </p:pic>
      <p:pic>
        <p:nvPicPr>
          <p:cNvPr id="5398" name="Picture 5398" descr="Map&#10;&#10;Description automatically generated">
            <a:extLst>
              <a:ext uri="{FF2B5EF4-FFF2-40B4-BE49-F238E27FC236}">
                <a16:creationId xmlns:a16="http://schemas.microsoft.com/office/drawing/2014/main" id="{93F930D2-4C6F-7A4D-03AD-7A8A5272D85B}"/>
              </a:ext>
            </a:extLst>
          </p:cNvPr>
          <p:cNvPicPr>
            <a:picLocks noChangeAspect="1"/>
          </p:cNvPicPr>
          <p:nvPr/>
        </p:nvPicPr>
        <p:blipFill>
          <a:blip r:embed="rId18"/>
          <a:stretch>
            <a:fillRect/>
          </a:stretch>
        </p:blipFill>
        <p:spPr>
          <a:xfrm>
            <a:off x="2754701" y="1501755"/>
            <a:ext cx="2930106" cy="4041398"/>
          </a:xfrm>
          <a:prstGeom prst="rect">
            <a:avLst/>
          </a:prstGeom>
        </p:spPr>
      </p:pic>
      <p:sp>
        <p:nvSpPr>
          <p:cNvPr id="5425" name="TextBox 5424">
            <a:extLst>
              <a:ext uri="{FF2B5EF4-FFF2-40B4-BE49-F238E27FC236}">
                <a16:creationId xmlns:a16="http://schemas.microsoft.com/office/drawing/2014/main" id="{4A37AB76-69A9-3BB8-8CFF-A9D50A7A6F56}"/>
              </a:ext>
            </a:extLst>
          </p:cNvPr>
          <p:cNvSpPr txBox="1"/>
          <p:nvPr/>
        </p:nvSpPr>
        <p:spPr>
          <a:xfrm>
            <a:off x="1030275" y="5331323"/>
            <a:ext cx="9707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NDVI</a:t>
            </a:r>
            <a:endParaRPr lang="en-US" sz="2400">
              <a:latin typeface="Century Gothic"/>
            </a:endParaRPr>
          </a:p>
        </p:txBody>
      </p:sp>
      <p:sp>
        <p:nvSpPr>
          <p:cNvPr id="4492" name="TextBox 4491">
            <a:extLst>
              <a:ext uri="{FF2B5EF4-FFF2-40B4-BE49-F238E27FC236}">
                <a16:creationId xmlns:a16="http://schemas.microsoft.com/office/drawing/2014/main" id="{3622FB8C-BD76-5400-915A-93EC9ECB85CB}"/>
              </a:ext>
            </a:extLst>
          </p:cNvPr>
          <p:cNvSpPr txBox="1"/>
          <p:nvPr/>
        </p:nvSpPr>
        <p:spPr>
          <a:xfrm>
            <a:off x="2468010" y="5331322"/>
            <a:ext cx="9707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NDSI</a:t>
            </a:r>
            <a:endParaRPr lang="en-US" sz="2400">
              <a:latin typeface="Century Gothic"/>
            </a:endParaRPr>
          </a:p>
        </p:txBody>
      </p:sp>
      <p:sp>
        <p:nvSpPr>
          <p:cNvPr id="4493" name="TextBox 4492">
            <a:extLst>
              <a:ext uri="{FF2B5EF4-FFF2-40B4-BE49-F238E27FC236}">
                <a16:creationId xmlns:a16="http://schemas.microsoft.com/office/drawing/2014/main" id="{4B0F20BC-720B-D383-5541-3FC981F14341}"/>
              </a:ext>
            </a:extLst>
          </p:cNvPr>
          <p:cNvSpPr txBox="1"/>
          <p:nvPr/>
        </p:nvSpPr>
        <p:spPr>
          <a:xfrm>
            <a:off x="3905746" y="5331323"/>
            <a:ext cx="15745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Elevation</a:t>
            </a:r>
            <a:endParaRPr lang="en-US"/>
          </a:p>
        </p:txBody>
      </p:sp>
    </p:spTree>
    <p:extLst>
      <p:ext uri="{BB962C8B-B14F-4D97-AF65-F5344CB8AC3E}">
        <p14:creationId xmlns:p14="http://schemas.microsoft.com/office/powerpoint/2010/main" val="1488032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84" name="Straight Arrow Connector 10183">
            <a:extLst>
              <a:ext uri="{FF2B5EF4-FFF2-40B4-BE49-F238E27FC236}">
                <a16:creationId xmlns:a16="http://schemas.microsoft.com/office/drawing/2014/main" id="{12CD9F0A-2978-0F40-F585-36D665F00979}"/>
              </a:ext>
            </a:extLst>
          </p:cNvPr>
          <p:cNvCxnSpPr>
            <a:cxnSpLocks/>
          </p:cNvCxnSpPr>
          <p:nvPr/>
        </p:nvCxnSpPr>
        <p:spPr>
          <a:xfrm flipV="1">
            <a:off x="9669454" y="3910137"/>
            <a:ext cx="1340014" cy="12272"/>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0007" name="Rectangle: Rounded Corners 10006">
            <a:extLst>
              <a:ext uri="{FF2B5EF4-FFF2-40B4-BE49-F238E27FC236}">
                <a16:creationId xmlns:a16="http://schemas.microsoft.com/office/drawing/2014/main" id="{A8C77DED-5FF8-E279-C673-2D43D0AB7C5A}"/>
              </a:ext>
            </a:extLst>
          </p:cNvPr>
          <p:cNvSpPr/>
          <p:nvPr/>
        </p:nvSpPr>
        <p:spPr>
          <a:xfrm>
            <a:off x="362310" y="2022893"/>
            <a:ext cx="5650300" cy="3608715"/>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600">
              <a:solidFill>
                <a:schemeClr val="tx1">
                  <a:lumMod val="75000"/>
                  <a:lumOff val="25000"/>
                </a:schemeClr>
              </a:solidFill>
              <a:latin typeface="Century Gothic"/>
            </a:endParaRPr>
          </a:p>
        </p:txBody>
      </p:sp>
      <p:sp>
        <p:nvSpPr>
          <p:cNvPr id="9" name="Title 1">
            <a:extLst>
              <a:ext uri="{FF2B5EF4-FFF2-40B4-BE49-F238E27FC236}">
                <a16:creationId xmlns:a16="http://schemas.microsoft.com/office/drawing/2014/main" id="{2C313BF8-FAAC-80AB-A921-BBB4CEEC7A5A}"/>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sp>
        <p:nvSpPr>
          <p:cNvPr id="742" name="Text Placeholder 3">
            <a:extLst>
              <a:ext uri="{FF2B5EF4-FFF2-40B4-BE49-F238E27FC236}">
                <a16:creationId xmlns:a16="http://schemas.microsoft.com/office/drawing/2014/main" id="{87989472-E9E2-5671-FE7B-FBE4D1BBE99B}"/>
              </a:ext>
            </a:extLst>
          </p:cNvPr>
          <p:cNvSpPr txBox="1">
            <a:spLocks/>
          </p:cNvSpPr>
          <p:nvPr/>
        </p:nvSpPr>
        <p:spPr>
          <a:xfrm>
            <a:off x="362311" y="2351624"/>
            <a:ext cx="5650300" cy="3043197"/>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FF3333"/>
              </a:buClr>
              <a:buNone/>
            </a:pPr>
            <a:r>
              <a:rPr lang="en-US" b="1">
                <a:solidFill>
                  <a:schemeClr val="tx1">
                    <a:lumMod val="75000"/>
                    <a:lumOff val="25000"/>
                  </a:schemeClr>
                </a:solidFill>
                <a:latin typeface="Century Gothic" panose="020F0302020204030204"/>
              </a:rPr>
              <a:t>Random Forest Classification</a:t>
            </a:r>
            <a:endParaRPr lang="en-US" b="1">
              <a:solidFill>
                <a:schemeClr val="tx1">
                  <a:lumMod val="75000"/>
                  <a:lumOff val="25000"/>
                </a:schemeClr>
              </a:solidFill>
            </a:endParaRP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Google Earth Engine</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Categorical classification</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80% training | 20% validation</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340 decision trees</a:t>
            </a:r>
          </a:p>
          <a:p>
            <a:pPr marL="457200" lvl="1" indent="0">
              <a:lnSpc>
                <a:spcPct val="100000"/>
              </a:lnSpc>
              <a:spcAft>
                <a:spcPts val="600"/>
              </a:spcAft>
              <a:buClr>
                <a:srgbClr val="FF3333"/>
              </a:buClr>
              <a:buNone/>
            </a:pPr>
            <a:endParaRPr lang="en-US">
              <a:solidFill>
                <a:schemeClr val="tx1">
                  <a:lumMod val="75000"/>
                  <a:lumOff val="25000"/>
                </a:schemeClr>
              </a:solidFill>
              <a:latin typeface="Century Gothic"/>
              <a:cs typeface="Calibri" panose="020F0502020204030204"/>
            </a:endParaRPr>
          </a:p>
          <a:p>
            <a:pPr marL="457200" lvl="1" indent="0">
              <a:lnSpc>
                <a:spcPct val="100000"/>
              </a:lnSpc>
              <a:spcAft>
                <a:spcPts val="600"/>
              </a:spcAft>
              <a:buClr>
                <a:srgbClr val="FF3333"/>
              </a:buClr>
              <a:buNone/>
            </a:pPr>
            <a:endParaRPr lang="en-US">
              <a:solidFill>
                <a:schemeClr val="tx1">
                  <a:lumMod val="75000"/>
                  <a:lumOff val="25000"/>
                </a:schemeClr>
              </a:solidFill>
              <a:latin typeface="Century Gothic" panose="020F0302020204030204"/>
            </a:endParaRPr>
          </a:p>
          <a:p>
            <a:pPr marL="457200" lvl="1" indent="0">
              <a:lnSpc>
                <a:spcPct val="100000"/>
              </a:lnSpc>
              <a:spcAft>
                <a:spcPts val="600"/>
              </a:spcAft>
              <a:buClr>
                <a:srgbClr val="FF3333"/>
              </a:buClr>
              <a:buNone/>
            </a:pPr>
            <a:endParaRPr lang="en-US">
              <a:solidFill>
                <a:schemeClr val="tx1">
                  <a:lumMod val="75000"/>
                  <a:lumOff val="25000"/>
                </a:schemeClr>
              </a:solidFill>
              <a:latin typeface="Century Gothic" panose="020F0302020204030204"/>
            </a:endParaRPr>
          </a:p>
          <a:p>
            <a:pPr marL="457200" lvl="1" indent="0">
              <a:lnSpc>
                <a:spcPct val="100000"/>
              </a:lnSpc>
              <a:spcAft>
                <a:spcPts val="600"/>
              </a:spcAft>
              <a:buClr>
                <a:srgbClr val="FF3333"/>
              </a:buClr>
              <a:buNone/>
            </a:pPr>
            <a:endParaRPr lang="en-US">
              <a:solidFill>
                <a:srgbClr val="404040"/>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ndParaRPr>
          </a:p>
          <a:p>
            <a:pPr marL="457200" indent="-457200">
              <a:lnSpc>
                <a:spcPct val="100000"/>
              </a:lnSpc>
              <a:spcBef>
                <a:spcPts val="0"/>
              </a:spcBef>
              <a:buClr>
                <a:srgbClr val="FF3333"/>
              </a:buClr>
              <a:buFont typeface="Arial,Sans-Serif" panose="05030102010509060703" pitchFamily="18" charset="2"/>
              <a:buChar char="•"/>
            </a:pPr>
            <a:endParaRPr lang="en-US">
              <a:solidFill>
                <a:srgbClr val="3F3F3F"/>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ndParaRPr>
          </a:p>
        </p:txBody>
      </p:sp>
      <p:graphicFrame>
        <p:nvGraphicFramePr>
          <p:cNvPr id="3988" name="Diagram 4">
            <a:extLst>
              <a:ext uri="{FF2B5EF4-FFF2-40B4-BE49-F238E27FC236}">
                <a16:creationId xmlns:a16="http://schemas.microsoft.com/office/drawing/2014/main" id="{E7C045CD-5169-410F-C465-41FF22F0A398}"/>
              </a:ext>
            </a:extLst>
          </p:cNvPr>
          <p:cNvGraphicFramePr/>
          <p:nvPr>
            <p:extLst>
              <p:ext uri="{D42A27DB-BD31-4B8C-83A1-F6EECF244321}">
                <p14:modId xmlns:p14="http://schemas.microsoft.com/office/powerpoint/2010/main" val="2336392464"/>
              </p:ext>
            </p:extLst>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16" name="Graphic 8" descr="Mathematics with solid fill">
            <a:extLst>
              <a:ext uri="{FF2B5EF4-FFF2-40B4-BE49-F238E27FC236}">
                <a16:creationId xmlns:a16="http://schemas.microsoft.com/office/drawing/2014/main" id="{A729018B-EFE5-D802-FC36-0E678D74CD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7206" y="759736"/>
            <a:ext cx="536400" cy="542400"/>
          </a:xfrm>
          <a:prstGeom prst="rect">
            <a:avLst/>
          </a:prstGeom>
        </p:spPr>
      </p:pic>
      <p:pic>
        <p:nvPicPr>
          <p:cNvPr id="4018" name="Graphic 9" descr="Building Brick Wall with solid fill">
            <a:extLst>
              <a:ext uri="{FF2B5EF4-FFF2-40B4-BE49-F238E27FC236}">
                <a16:creationId xmlns:a16="http://schemas.microsoft.com/office/drawing/2014/main" id="{2C540940-0140-A3F3-86A9-8C2DF39480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4020" name="Graphic 16" descr="Forest scene with solid fill">
            <a:extLst>
              <a:ext uri="{FF2B5EF4-FFF2-40B4-BE49-F238E27FC236}">
                <a16:creationId xmlns:a16="http://schemas.microsoft.com/office/drawing/2014/main" id="{3B105220-3FF9-BFFE-E628-2D17354D4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4022" name="Graphic 5383" descr="Database with solid fill">
            <a:extLst>
              <a:ext uri="{FF2B5EF4-FFF2-40B4-BE49-F238E27FC236}">
                <a16:creationId xmlns:a16="http://schemas.microsoft.com/office/drawing/2014/main" id="{D3B1C168-F283-E7BA-4E64-7DD27F840B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graphicFrame>
        <p:nvGraphicFramePr>
          <p:cNvPr id="5695" name="Diagram 5695">
            <a:extLst>
              <a:ext uri="{FF2B5EF4-FFF2-40B4-BE49-F238E27FC236}">
                <a16:creationId xmlns:a16="http://schemas.microsoft.com/office/drawing/2014/main" id="{50D6094C-1E89-5C3C-AED4-6D54A8CA57D6}"/>
              </a:ext>
            </a:extLst>
          </p:cNvPr>
          <p:cNvGraphicFramePr/>
          <p:nvPr>
            <p:extLst>
              <p:ext uri="{D42A27DB-BD31-4B8C-83A1-F6EECF244321}">
                <p14:modId xmlns:p14="http://schemas.microsoft.com/office/powerpoint/2010/main" val="1600384599"/>
              </p:ext>
            </p:extLst>
          </p:nvPr>
        </p:nvGraphicFramePr>
        <p:xfrm>
          <a:off x="5693434" y="1988390"/>
          <a:ext cx="4586376" cy="395952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cxnSp>
        <p:nvCxnSpPr>
          <p:cNvPr id="10183" name="Straight Arrow Connector 10182">
            <a:extLst>
              <a:ext uri="{FF2B5EF4-FFF2-40B4-BE49-F238E27FC236}">
                <a16:creationId xmlns:a16="http://schemas.microsoft.com/office/drawing/2014/main" id="{0A82B0A6-C461-C1DA-80F8-704B49FF3530}"/>
              </a:ext>
            </a:extLst>
          </p:cNvPr>
          <p:cNvCxnSpPr/>
          <p:nvPr/>
        </p:nvCxnSpPr>
        <p:spPr>
          <a:xfrm>
            <a:off x="9646898" y="2336442"/>
            <a:ext cx="989281" cy="1605697"/>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85" name="Straight Arrow Connector 10184">
            <a:extLst>
              <a:ext uri="{FF2B5EF4-FFF2-40B4-BE49-F238E27FC236}">
                <a16:creationId xmlns:a16="http://schemas.microsoft.com/office/drawing/2014/main" id="{B94B8C9A-2A62-6337-E016-479D5831F09E}"/>
              </a:ext>
            </a:extLst>
          </p:cNvPr>
          <p:cNvCxnSpPr>
            <a:cxnSpLocks/>
          </p:cNvCxnSpPr>
          <p:nvPr/>
        </p:nvCxnSpPr>
        <p:spPr>
          <a:xfrm>
            <a:off x="9690460" y="3168262"/>
            <a:ext cx="919721" cy="726874"/>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86" name="Straight Arrow Connector 10185">
            <a:extLst>
              <a:ext uri="{FF2B5EF4-FFF2-40B4-BE49-F238E27FC236}">
                <a16:creationId xmlns:a16="http://schemas.microsoft.com/office/drawing/2014/main" id="{C094FF27-EBCF-CE8B-53DB-BA020AED87F8}"/>
              </a:ext>
            </a:extLst>
          </p:cNvPr>
          <p:cNvCxnSpPr>
            <a:cxnSpLocks/>
          </p:cNvCxnSpPr>
          <p:nvPr/>
        </p:nvCxnSpPr>
        <p:spPr>
          <a:xfrm flipV="1">
            <a:off x="9664459" y="3781923"/>
            <a:ext cx="1032673" cy="1030178"/>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87" name="Straight Arrow Connector 10186">
            <a:extLst>
              <a:ext uri="{FF2B5EF4-FFF2-40B4-BE49-F238E27FC236}">
                <a16:creationId xmlns:a16="http://schemas.microsoft.com/office/drawing/2014/main" id="{EE42727D-68B3-9E66-26DC-BF01860B2398}"/>
              </a:ext>
            </a:extLst>
          </p:cNvPr>
          <p:cNvCxnSpPr>
            <a:cxnSpLocks/>
          </p:cNvCxnSpPr>
          <p:nvPr/>
        </p:nvCxnSpPr>
        <p:spPr>
          <a:xfrm flipV="1">
            <a:off x="9678837" y="3891950"/>
            <a:ext cx="920150" cy="1725284"/>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10033" name="Diagram 5695">
            <a:extLst>
              <a:ext uri="{FF2B5EF4-FFF2-40B4-BE49-F238E27FC236}">
                <a16:creationId xmlns:a16="http://schemas.microsoft.com/office/drawing/2014/main" id="{A98FDB22-23DB-083D-3336-A4144F2F7448}"/>
              </a:ext>
            </a:extLst>
          </p:cNvPr>
          <p:cNvGraphicFramePr/>
          <p:nvPr>
            <p:extLst>
              <p:ext uri="{D42A27DB-BD31-4B8C-83A1-F6EECF244321}">
                <p14:modId xmlns:p14="http://schemas.microsoft.com/office/powerpoint/2010/main" val="2561192824"/>
              </p:ext>
            </p:extLst>
          </p:nvPr>
        </p:nvGraphicFramePr>
        <p:xfrm>
          <a:off x="10590654" y="3196634"/>
          <a:ext cx="1452113" cy="134284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3023944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C289A305-FB50-F5D5-C6C1-9C6E5EC222AB}"/>
              </a:ext>
            </a:extLst>
          </p:cNvPr>
          <p:cNvSpPr txBox="1"/>
          <p:nvPr/>
        </p:nvSpPr>
        <p:spPr>
          <a:xfrm>
            <a:off x="9255059" y="4200338"/>
            <a:ext cx="2149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         0.25        0.5 miles</a:t>
            </a:r>
          </a:p>
        </p:txBody>
      </p:sp>
      <p:sp>
        <p:nvSpPr>
          <p:cNvPr id="10007" name="Rectangle: Rounded Corners 10006">
            <a:extLst>
              <a:ext uri="{FF2B5EF4-FFF2-40B4-BE49-F238E27FC236}">
                <a16:creationId xmlns:a16="http://schemas.microsoft.com/office/drawing/2014/main" id="{A8C77DED-5FF8-E279-C673-2D43D0AB7C5A}"/>
              </a:ext>
            </a:extLst>
          </p:cNvPr>
          <p:cNvSpPr/>
          <p:nvPr/>
        </p:nvSpPr>
        <p:spPr>
          <a:xfrm>
            <a:off x="5293744" y="4970250"/>
            <a:ext cx="4773282" cy="1265208"/>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600">
              <a:solidFill>
                <a:schemeClr val="tx1">
                  <a:lumMod val="75000"/>
                  <a:lumOff val="25000"/>
                </a:schemeClr>
              </a:solidFill>
              <a:latin typeface="Century Gothic"/>
            </a:endParaRPr>
          </a:p>
        </p:txBody>
      </p:sp>
      <p:sp>
        <p:nvSpPr>
          <p:cNvPr id="9" name="Title 1">
            <a:extLst>
              <a:ext uri="{FF2B5EF4-FFF2-40B4-BE49-F238E27FC236}">
                <a16:creationId xmlns:a16="http://schemas.microsoft.com/office/drawing/2014/main" id="{2C313BF8-FAAC-80AB-A921-BBB4CEEC7A5A}"/>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METHODOLOGY</a:t>
            </a:r>
            <a:endParaRPr lang="en-US"/>
          </a:p>
        </p:txBody>
      </p:sp>
      <p:sp>
        <p:nvSpPr>
          <p:cNvPr id="742" name="Text Placeholder 3">
            <a:extLst>
              <a:ext uri="{FF2B5EF4-FFF2-40B4-BE49-F238E27FC236}">
                <a16:creationId xmlns:a16="http://schemas.microsoft.com/office/drawing/2014/main" id="{87989472-E9E2-5671-FE7B-FBE4D1BBE99B}"/>
              </a:ext>
            </a:extLst>
          </p:cNvPr>
          <p:cNvSpPr txBox="1">
            <a:spLocks/>
          </p:cNvSpPr>
          <p:nvPr/>
        </p:nvSpPr>
        <p:spPr>
          <a:xfrm>
            <a:off x="5323039" y="5155209"/>
            <a:ext cx="4772359" cy="900971"/>
          </a:xfrm>
          <a:prstGeom prst="rect">
            <a:avLst/>
          </a:prstGeom>
        </p:spPr>
        <p:txBody>
          <a:bodyPr lIns="91440" tIns="45720" rIns="91440" bIns="4572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Apply model across high-severity burn area</a:t>
            </a:r>
          </a:p>
        </p:txBody>
      </p:sp>
      <p:graphicFrame>
        <p:nvGraphicFramePr>
          <p:cNvPr id="3988" name="Diagram 4">
            <a:extLst>
              <a:ext uri="{FF2B5EF4-FFF2-40B4-BE49-F238E27FC236}">
                <a16:creationId xmlns:a16="http://schemas.microsoft.com/office/drawing/2014/main" id="{E7C045CD-5169-410F-C465-41FF22F0A398}"/>
              </a:ext>
            </a:extLst>
          </p:cNvPr>
          <p:cNvGraphicFramePr/>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16" name="Graphic 8" descr="Mathematics with solid fill">
            <a:extLst>
              <a:ext uri="{FF2B5EF4-FFF2-40B4-BE49-F238E27FC236}">
                <a16:creationId xmlns:a16="http://schemas.microsoft.com/office/drawing/2014/main" id="{A729018B-EFE5-D802-FC36-0E678D74CD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7206" y="759736"/>
            <a:ext cx="536400" cy="542400"/>
          </a:xfrm>
          <a:prstGeom prst="rect">
            <a:avLst/>
          </a:prstGeom>
        </p:spPr>
      </p:pic>
      <p:pic>
        <p:nvPicPr>
          <p:cNvPr id="4018" name="Graphic 9" descr="Building Brick Wall with solid fill">
            <a:extLst>
              <a:ext uri="{FF2B5EF4-FFF2-40B4-BE49-F238E27FC236}">
                <a16:creationId xmlns:a16="http://schemas.microsoft.com/office/drawing/2014/main" id="{2C540940-0140-A3F3-86A9-8C2DF39480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3450" y="59889"/>
            <a:ext cx="620400" cy="614400"/>
          </a:xfrm>
          <a:prstGeom prst="rect">
            <a:avLst/>
          </a:prstGeom>
        </p:spPr>
      </p:pic>
      <p:pic>
        <p:nvPicPr>
          <p:cNvPr id="4020" name="Graphic 16" descr="Forest scene with solid fill">
            <a:extLst>
              <a:ext uri="{FF2B5EF4-FFF2-40B4-BE49-F238E27FC236}">
                <a16:creationId xmlns:a16="http://schemas.microsoft.com/office/drawing/2014/main" id="{3B105220-3FF9-BFFE-E628-2D17354D4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696" y="719942"/>
            <a:ext cx="614400" cy="620400"/>
          </a:xfrm>
          <a:prstGeom prst="rect">
            <a:avLst/>
          </a:prstGeom>
        </p:spPr>
      </p:pic>
      <p:pic>
        <p:nvPicPr>
          <p:cNvPr id="4022" name="Graphic 5383" descr="Database with solid fill">
            <a:extLst>
              <a:ext uri="{FF2B5EF4-FFF2-40B4-BE49-F238E27FC236}">
                <a16:creationId xmlns:a16="http://schemas.microsoft.com/office/drawing/2014/main" id="{D3B1C168-F283-E7BA-4E64-7DD27F840B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6800" y="109800"/>
            <a:ext cx="578400" cy="572400"/>
          </a:xfrm>
          <a:prstGeom prst="rect">
            <a:avLst/>
          </a:prstGeom>
        </p:spPr>
      </p:pic>
      <p:cxnSp>
        <p:nvCxnSpPr>
          <p:cNvPr id="5645" name="Straight Arrow Connector 5644">
            <a:extLst>
              <a:ext uri="{FF2B5EF4-FFF2-40B4-BE49-F238E27FC236}">
                <a16:creationId xmlns:a16="http://schemas.microsoft.com/office/drawing/2014/main" id="{70899C64-3640-E9A9-43A0-A454C76B0CE1}"/>
              </a:ext>
            </a:extLst>
          </p:cNvPr>
          <p:cNvCxnSpPr/>
          <p:nvPr/>
        </p:nvCxnSpPr>
        <p:spPr>
          <a:xfrm flipH="1">
            <a:off x="2858625" y="1778276"/>
            <a:ext cx="821268" cy="122045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46" name="Straight Arrow Connector 5645">
            <a:extLst>
              <a:ext uri="{FF2B5EF4-FFF2-40B4-BE49-F238E27FC236}">
                <a16:creationId xmlns:a16="http://schemas.microsoft.com/office/drawing/2014/main" id="{9D856C97-C8D6-6B93-4E4E-F50649C178D0}"/>
              </a:ext>
            </a:extLst>
          </p:cNvPr>
          <p:cNvCxnSpPr/>
          <p:nvPr/>
        </p:nvCxnSpPr>
        <p:spPr>
          <a:xfrm flipH="1" flipV="1">
            <a:off x="2805558" y="3657761"/>
            <a:ext cx="920297" cy="196824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647" name="Picture 5646" descr="Map&#10;&#10;Description automatically generated">
            <a:extLst>
              <a:ext uri="{FF2B5EF4-FFF2-40B4-BE49-F238E27FC236}">
                <a16:creationId xmlns:a16="http://schemas.microsoft.com/office/drawing/2014/main" id="{C9A3E0F9-29D8-30D4-CE5A-79EF8F20C393}"/>
              </a:ext>
            </a:extLst>
          </p:cNvPr>
          <p:cNvPicPr>
            <a:picLocks noChangeAspect="1"/>
          </p:cNvPicPr>
          <p:nvPr/>
        </p:nvPicPr>
        <p:blipFill rotWithShape="1">
          <a:blip r:embed="rId16"/>
          <a:srcRect l="18438" t="2567" r="18438" b="461"/>
          <a:stretch/>
        </p:blipFill>
        <p:spPr>
          <a:xfrm>
            <a:off x="5770041" y="1549076"/>
            <a:ext cx="2906207" cy="3024266"/>
          </a:xfrm>
          <a:prstGeom prst="rect">
            <a:avLst/>
          </a:prstGeom>
          <a:ln w="57150">
            <a:solidFill>
              <a:srgbClr val="FF0000"/>
            </a:solidFill>
          </a:ln>
        </p:spPr>
      </p:pic>
      <p:sp>
        <p:nvSpPr>
          <p:cNvPr id="58" name="Rectangle 57">
            <a:extLst>
              <a:ext uri="{FF2B5EF4-FFF2-40B4-BE49-F238E27FC236}">
                <a16:creationId xmlns:a16="http://schemas.microsoft.com/office/drawing/2014/main" id="{92D54BA2-95F8-AF3A-55F9-F1A209D9946D}"/>
              </a:ext>
            </a:extLst>
          </p:cNvPr>
          <p:cNvSpPr/>
          <p:nvPr/>
        </p:nvSpPr>
        <p:spPr>
          <a:xfrm flipV="1">
            <a:off x="9872562" y="3996116"/>
            <a:ext cx="767617" cy="1473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45" name="Group 10144">
            <a:extLst>
              <a:ext uri="{FF2B5EF4-FFF2-40B4-BE49-F238E27FC236}">
                <a16:creationId xmlns:a16="http://schemas.microsoft.com/office/drawing/2014/main" id="{37876501-7D07-0690-D762-1738F1F0E198}"/>
              </a:ext>
            </a:extLst>
          </p:cNvPr>
          <p:cNvGrpSpPr/>
          <p:nvPr/>
        </p:nvGrpSpPr>
        <p:grpSpPr>
          <a:xfrm>
            <a:off x="9268499" y="2007291"/>
            <a:ext cx="341575" cy="1645706"/>
            <a:chOff x="4852193" y="2034380"/>
            <a:chExt cx="214314" cy="1259308"/>
          </a:xfrm>
        </p:grpSpPr>
        <p:sp>
          <p:nvSpPr>
            <p:cNvPr id="10140" name="Rectangle 10139">
              <a:extLst>
                <a:ext uri="{FF2B5EF4-FFF2-40B4-BE49-F238E27FC236}">
                  <a16:creationId xmlns:a16="http://schemas.microsoft.com/office/drawing/2014/main" id="{EA79E6E3-58D8-7ADB-64B6-354090B91AFD}"/>
                </a:ext>
              </a:extLst>
            </p:cNvPr>
            <p:cNvSpPr/>
            <p:nvPr/>
          </p:nvSpPr>
          <p:spPr>
            <a:xfrm>
              <a:off x="4852193" y="2034380"/>
              <a:ext cx="214314" cy="2381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1" name="Rectangle 10140">
              <a:extLst>
                <a:ext uri="{FF2B5EF4-FFF2-40B4-BE49-F238E27FC236}">
                  <a16:creationId xmlns:a16="http://schemas.microsoft.com/office/drawing/2014/main" id="{2B03C90E-5D76-2684-BE23-6D1B56A64224}"/>
                </a:ext>
              </a:extLst>
            </p:cNvPr>
            <p:cNvSpPr/>
            <p:nvPr/>
          </p:nvSpPr>
          <p:spPr>
            <a:xfrm>
              <a:off x="4852193" y="2558254"/>
              <a:ext cx="214314" cy="238126"/>
            </a:xfrm>
            <a:prstGeom prst="rect">
              <a:avLst/>
            </a:prstGeom>
            <a:solidFill>
              <a:srgbClr val="93F5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2" name="Rectangle 10141">
              <a:extLst>
                <a:ext uri="{FF2B5EF4-FFF2-40B4-BE49-F238E27FC236}">
                  <a16:creationId xmlns:a16="http://schemas.microsoft.com/office/drawing/2014/main" id="{B626DDCF-3B0C-D1A3-48D5-37BAE409E867}"/>
                </a:ext>
              </a:extLst>
            </p:cNvPr>
            <p:cNvSpPr/>
            <p:nvPr/>
          </p:nvSpPr>
          <p:spPr>
            <a:xfrm>
              <a:off x="4852193" y="3055563"/>
              <a:ext cx="214314" cy="238125"/>
            </a:xfrm>
            <a:prstGeom prst="rect">
              <a:avLst/>
            </a:prstGeom>
            <a:solidFill>
              <a:srgbClr val="067D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B503ADA5-7A18-7B55-0D68-9780F0772A1D}"/>
              </a:ext>
            </a:extLst>
          </p:cNvPr>
          <p:cNvSpPr/>
          <p:nvPr/>
        </p:nvSpPr>
        <p:spPr>
          <a:xfrm>
            <a:off x="9255058" y="3975137"/>
            <a:ext cx="711779" cy="182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43" name="Picture 5642" descr="A picture containing text, tree, plant&#10;&#10;Description automatically generated">
            <a:extLst>
              <a:ext uri="{FF2B5EF4-FFF2-40B4-BE49-F238E27FC236}">
                <a16:creationId xmlns:a16="http://schemas.microsoft.com/office/drawing/2014/main" id="{45C319B6-4069-3E9A-E2E1-C1E5BCBBBB78}"/>
              </a:ext>
            </a:extLst>
          </p:cNvPr>
          <p:cNvPicPr>
            <a:picLocks noChangeAspect="1"/>
          </p:cNvPicPr>
          <p:nvPr/>
        </p:nvPicPr>
        <p:blipFill rotWithShape="1">
          <a:blip r:embed="rId17"/>
          <a:srcRect l="18836" t="877" r="37481" b="595"/>
          <a:stretch/>
        </p:blipFill>
        <p:spPr>
          <a:xfrm>
            <a:off x="894554" y="1130392"/>
            <a:ext cx="3832920" cy="4842078"/>
          </a:xfrm>
          <a:prstGeom prst="rect">
            <a:avLst/>
          </a:prstGeom>
          <a:ln>
            <a:solidFill>
              <a:schemeClr val="tx1"/>
            </a:solidFill>
          </a:ln>
        </p:spPr>
      </p:pic>
      <p:sp>
        <p:nvSpPr>
          <p:cNvPr id="711" name="Arrow: Chevron 710">
            <a:extLst>
              <a:ext uri="{FF2B5EF4-FFF2-40B4-BE49-F238E27FC236}">
                <a16:creationId xmlns:a16="http://schemas.microsoft.com/office/drawing/2014/main" id="{345139D2-3ADC-DFED-8207-B0FBC3CFDFEA}"/>
              </a:ext>
            </a:extLst>
          </p:cNvPr>
          <p:cNvSpPr/>
          <p:nvPr/>
        </p:nvSpPr>
        <p:spPr>
          <a:xfrm rot="16200000">
            <a:off x="868940" y="5291278"/>
            <a:ext cx="690561" cy="416719"/>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FFFF"/>
              </a:solidFill>
            </a:endParaRPr>
          </a:p>
        </p:txBody>
      </p:sp>
      <p:sp>
        <p:nvSpPr>
          <p:cNvPr id="713" name="TextBox 712">
            <a:extLst>
              <a:ext uri="{FF2B5EF4-FFF2-40B4-BE49-F238E27FC236}">
                <a16:creationId xmlns:a16="http://schemas.microsoft.com/office/drawing/2014/main" id="{835C2CAC-D325-2BF5-E2D6-3604624B7A84}"/>
              </a:ext>
            </a:extLst>
          </p:cNvPr>
          <p:cNvSpPr txBox="1"/>
          <p:nvPr/>
        </p:nvSpPr>
        <p:spPr>
          <a:xfrm>
            <a:off x="1005861" y="5326453"/>
            <a:ext cx="416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C0C0C"/>
                </a:solidFill>
                <a:latin typeface="Century Gothic"/>
              </a:rPr>
              <a:t>N</a:t>
            </a:r>
            <a:endParaRPr lang="en-US">
              <a:solidFill>
                <a:srgbClr val="0C0C0C"/>
              </a:solidFill>
            </a:endParaRPr>
          </a:p>
        </p:txBody>
      </p:sp>
      <p:sp>
        <p:nvSpPr>
          <p:cNvPr id="5658" name="TextBox 5657">
            <a:extLst>
              <a:ext uri="{FF2B5EF4-FFF2-40B4-BE49-F238E27FC236}">
                <a16:creationId xmlns:a16="http://schemas.microsoft.com/office/drawing/2014/main" id="{D322F868-B15E-F093-6ECE-FB08B65AC305}"/>
              </a:ext>
            </a:extLst>
          </p:cNvPr>
          <p:cNvSpPr txBox="1"/>
          <p:nvPr/>
        </p:nvSpPr>
        <p:spPr>
          <a:xfrm>
            <a:off x="9635616" y="1919242"/>
            <a:ext cx="2311879" cy="2125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1500">
                <a:solidFill>
                  <a:schemeClr val="tx1">
                    <a:lumMod val="75000"/>
                    <a:lumOff val="25000"/>
                  </a:schemeClr>
                </a:solidFill>
                <a:latin typeface="Century Gothic"/>
                <a:cs typeface="Calibri"/>
              </a:rPr>
              <a:t>Low Regeneration</a:t>
            </a:r>
          </a:p>
          <a:p>
            <a:pPr algn="just">
              <a:lnSpc>
                <a:spcPct val="150000"/>
              </a:lnSpc>
            </a:pPr>
            <a:endParaRPr lang="en-US" sz="1500">
              <a:solidFill>
                <a:schemeClr val="tx1">
                  <a:lumMod val="75000"/>
                  <a:lumOff val="25000"/>
                </a:schemeClr>
              </a:solidFill>
              <a:latin typeface="Century Gothic"/>
              <a:cs typeface="Calibri"/>
            </a:endParaRPr>
          </a:p>
          <a:p>
            <a:pPr algn="just">
              <a:lnSpc>
                <a:spcPct val="150000"/>
              </a:lnSpc>
            </a:pPr>
            <a:r>
              <a:rPr lang="en-US" sz="1500">
                <a:solidFill>
                  <a:schemeClr val="tx1">
                    <a:lumMod val="75000"/>
                    <a:lumOff val="25000"/>
                  </a:schemeClr>
                </a:solidFill>
                <a:latin typeface="Century Gothic"/>
                <a:cs typeface="Calibri"/>
              </a:rPr>
              <a:t>Medium Regeneration</a:t>
            </a:r>
          </a:p>
          <a:p>
            <a:pPr algn="just">
              <a:lnSpc>
                <a:spcPct val="150000"/>
              </a:lnSpc>
            </a:pPr>
            <a:endParaRPr lang="en-US" sz="1500">
              <a:solidFill>
                <a:schemeClr val="tx1">
                  <a:lumMod val="75000"/>
                  <a:lumOff val="25000"/>
                </a:schemeClr>
              </a:solidFill>
              <a:latin typeface="Century Gothic"/>
              <a:cs typeface="Calibri"/>
            </a:endParaRPr>
          </a:p>
          <a:p>
            <a:pPr algn="just">
              <a:lnSpc>
                <a:spcPct val="150000"/>
              </a:lnSpc>
            </a:pPr>
            <a:r>
              <a:rPr lang="en-US" sz="1500">
                <a:solidFill>
                  <a:schemeClr val="tx1">
                    <a:lumMod val="75000"/>
                    <a:lumOff val="25000"/>
                  </a:schemeClr>
                </a:solidFill>
                <a:latin typeface="Century Gothic"/>
                <a:cs typeface="Calibri"/>
              </a:rPr>
              <a:t>High Regeneration</a:t>
            </a:r>
          </a:p>
          <a:p>
            <a:pPr algn="just">
              <a:lnSpc>
                <a:spcPct val="150000"/>
              </a:lnSpc>
            </a:pPr>
            <a:endParaRPr lang="en-US" sz="1500">
              <a:solidFill>
                <a:schemeClr val="tx1">
                  <a:lumMod val="75000"/>
                  <a:lumOff val="25000"/>
                </a:schemeClr>
              </a:solidFill>
              <a:latin typeface="Century Gothic"/>
              <a:cs typeface="Calibri"/>
            </a:endParaRPr>
          </a:p>
        </p:txBody>
      </p:sp>
      <p:sp>
        <p:nvSpPr>
          <p:cNvPr id="5659" name="Rectangle 5658">
            <a:extLst>
              <a:ext uri="{FF2B5EF4-FFF2-40B4-BE49-F238E27FC236}">
                <a16:creationId xmlns:a16="http://schemas.microsoft.com/office/drawing/2014/main" id="{71262378-055A-8FBC-D769-0C3AB7F66FF9}"/>
              </a:ext>
            </a:extLst>
          </p:cNvPr>
          <p:cNvSpPr/>
          <p:nvPr/>
        </p:nvSpPr>
        <p:spPr>
          <a:xfrm>
            <a:off x="3812875" y="1677838"/>
            <a:ext cx="661358" cy="6469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60" name="Straight Arrow Connector 5659">
            <a:extLst>
              <a:ext uri="{FF2B5EF4-FFF2-40B4-BE49-F238E27FC236}">
                <a16:creationId xmlns:a16="http://schemas.microsoft.com/office/drawing/2014/main" id="{2BD99E42-3BD2-FD0B-3E96-ED428F0B2188}"/>
              </a:ext>
            </a:extLst>
          </p:cNvPr>
          <p:cNvCxnSpPr/>
          <p:nvPr/>
        </p:nvCxnSpPr>
        <p:spPr>
          <a:xfrm flipV="1">
            <a:off x="4491899" y="1508050"/>
            <a:ext cx="1268482" cy="173621"/>
          </a:xfrm>
          <a:prstGeom prst="straightConnector1">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661" name="Straight Arrow Connector 5660">
            <a:extLst>
              <a:ext uri="{FF2B5EF4-FFF2-40B4-BE49-F238E27FC236}">
                <a16:creationId xmlns:a16="http://schemas.microsoft.com/office/drawing/2014/main" id="{C9DD8B65-7600-CC31-1540-CD9B5B12F060}"/>
              </a:ext>
            </a:extLst>
          </p:cNvPr>
          <p:cNvCxnSpPr>
            <a:cxnSpLocks/>
          </p:cNvCxnSpPr>
          <p:nvPr/>
        </p:nvCxnSpPr>
        <p:spPr>
          <a:xfrm>
            <a:off x="4458959" y="2323919"/>
            <a:ext cx="1302697" cy="2280178"/>
          </a:xfrm>
          <a:prstGeom prst="straightConnector1">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7317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outdoor, grass, field, plant&#10;&#10;Description automatically generated">
            <a:extLst>
              <a:ext uri="{FF2B5EF4-FFF2-40B4-BE49-F238E27FC236}">
                <a16:creationId xmlns:a16="http://schemas.microsoft.com/office/drawing/2014/main" id="{22E16433-9A84-7D45-A65C-D6328F7FEE51}"/>
              </a:ext>
            </a:extLst>
          </p:cNvPr>
          <p:cNvPicPr>
            <a:picLocks noChangeAspect="1"/>
          </p:cNvPicPr>
          <p:nvPr/>
        </p:nvPicPr>
        <p:blipFill rotWithShape="1">
          <a:blip r:embed="rId3"/>
          <a:srcRect l="27743" t="-32" r="157" b="-215"/>
          <a:stretch/>
        </p:blipFill>
        <p:spPr>
          <a:xfrm rot="16200000">
            <a:off x="2761427" y="-2857682"/>
            <a:ext cx="6665405" cy="12380765"/>
          </a:xfrm>
          <a:prstGeom prst="rect">
            <a:avLst/>
          </a:prstGeom>
        </p:spPr>
      </p:pic>
      <p:sp>
        <p:nvSpPr>
          <p:cNvPr id="3" name="Rectangle: Rounded Corners 2">
            <a:extLst>
              <a:ext uri="{FF2B5EF4-FFF2-40B4-BE49-F238E27FC236}">
                <a16:creationId xmlns:a16="http://schemas.microsoft.com/office/drawing/2014/main" id="{5F6D63B9-9D26-F939-AEC5-BEA002F9F68A}"/>
              </a:ext>
            </a:extLst>
          </p:cNvPr>
          <p:cNvSpPr/>
          <p:nvPr/>
        </p:nvSpPr>
        <p:spPr>
          <a:xfrm>
            <a:off x="333556" y="1711989"/>
            <a:ext cx="4980064" cy="3885690"/>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00">
              <a:solidFill>
                <a:schemeClr val="tx1">
                  <a:lumMod val="75000"/>
                  <a:lumOff val="25000"/>
                </a:schemeClr>
              </a:solidFill>
              <a:latin typeface="Century Gothic"/>
              <a:ea typeface="+mn-lt"/>
              <a:cs typeface="+mn-lt"/>
            </a:endParaRPr>
          </a:p>
        </p:txBody>
      </p:sp>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RESULTS| </a:t>
            </a:r>
            <a:r>
              <a:rPr lang="en-US" sz="4000">
                <a:solidFill>
                  <a:srgbClr val="FF0000"/>
                </a:solidFill>
                <a:latin typeface="Century Gothic" panose="020F0302020204030204"/>
              </a:rPr>
              <a:t>Model Success</a:t>
            </a:r>
          </a:p>
        </p:txBody>
      </p:sp>
      <p:sp>
        <p:nvSpPr>
          <p:cNvPr id="10" name="Text Placeholder 3"/>
          <p:cNvSpPr txBox="1">
            <a:spLocks/>
          </p:cNvSpPr>
          <p:nvPr/>
        </p:nvSpPr>
        <p:spPr>
          <a:xfrm>
            <a:off x="14200273" y="1708486"/>
            <a:ext cx="7148252"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aphicFrame>
        <p:nvGraphicFramePr>
          <p:cNvPr id="5" name="Table 4">
            <a:extLst>
              <a:ext uri="{FF2B5EF4-FFF2-40B4-BE49-F238E27FC236}">
                <a16:creationId xmlns:a16="http://schemas.microsoft.com/office/drawing/2014/main" id="{745C92E5-1680-C666-4A66-AC48C2D4B413}"/>
              </a:ext>
            </a:extLst>
          </p:cNvPr>
          <p:cNvGraphicFramePr>
            <a:graphicFrameLocks noGrp="1"/>
          </p:cNvGraphicFramePr>
          <p:nvPr>
            <p:extLst>
              <p:ext uri="{D42A27DB-BD31-4B8C-83A1-F6EECF244321}">
                <p14:modId xmlns:p14="http://schemas.microsoft.com/office/powerpoint/2010/main" val="1207598564"/>
              </p:ext>
            </p:extLst>
          </p:nvPr>
        </p:nvGraphicFramePr>
        <p:xfrm>
          <a:off x="5693434" y="2530415"/>
          <a:ext cx="6148093" cy="2684368"/>
        </p:xfrm>
        <a:graphic>
          <a:graphicData uri="http://schemas.openxmlformats.org/drawingml/2006/table">
            <a:tbl>
              <a:tblPr firstRow="1" bandRow="1">
                <a:tableStyleId>{93296810-A885-4BE3-A3E7-6D5BEEA58F35}</a:tableStyleId>
              </a:tblPr>
              <a:tblGrid>
                <a:gridCol w="1172461">
                  <a:extLst>
                    <a:ext uri="{9D8B030D-6E8A-4147-A177-3AD203B41FA5}">
                      <a16:colId xmlns:a16="http://schemas.microsoft.com/office/drawing/2014/main" val="1071493637"/>
                    </a:ext>
                  </a:extLst>
                </a:gridCol>
                <a:gridCol w="1163136">
                  <a:extLst>
                    <a:ext uri="{9D8B030D-6E8A-4147-A177-3AD203B41FA5}">
                      <a16:colId xmlns:a16="http://schemas.microsoft.com/office/drawing/2014/main" val="425191277"/>
                    </a:ext>
                  </a:extLst>
                </a:gridCol>
                <a:gridCol w="1119257">
                  <a:extLst>
                    <a:ext uri="{9D8B030D-6E8A-4147-A177-3AD203B41FA5}">
                      <a16:colId xmlns:a16="http://schemas.microsoft.com/office/drawing/2014/main" val="2460102391"/>
                    </a:ext>
                  </a:extLst>
                </a:gridCol>
                <a:gridCol w="1172461">
                  <a:extLst>
                    <a:ext uri="{9D8B030D-6E8A-4147-A177-3AD203B41FA5}">
                      <a16:colId xmlns:a16="http://schemas.microsoft.com/office/drawing/2014/main" val="3880117431"/>
                    </a:ext>
                  </a:extLst>
                </a:gridCol>
                <a:gridCol w="1520778">
                  <a:extLst>
                    <a:ext uri="{9D8B030D-6E8A-4147-A177-3AD203B41FA5}">
                      <a16:colId xmlns:a16="http://schemas.microsoft.com/office/drawing/2014/main" val="3426946364"/>
                    </a:ext>
                  </a:extLst>
                </a:gridCol>
              </a:tblGrid>
              <a:tr h="642736">
                <a:tc>
                  <a:txBody>
                    <a:bodyPr/>
                    <a:lstStyle/>
                    <a:p>
                      <a:pPr lvl="0" algn="ctr">
                        <a:buNone/>
                      </a:pPr>
                      <a:endParaRPr lang="en-US" sz="1800">
                        <a:effectLst/>
                        <a:latin typeface="Century Gothic"/>
                      </a:endParaRPr>
                    </a:p>
                  </a:txBody>
                  <a:tcPr anchor="ctr">
                    <a:lnL w="0">
                      <a:noFill/>
                    </a:lnL>
                    <a:lnR w="0">
                      <a:noFill/>
                    </a:lnR>
                    <a:lnT w="0">
                      <a:noFill/>
                    </a:lnT>
                    <a:lnB w="0">
                      <a:noFill/>
                    </a:lnB>
                    <a:noFill/>
                  </a:tcPr>
                </a:tc>
                <a:tc>
                  <a:txBody>
                    <a:bodyPr/>
                    <a:lstStyle/>
                    <a:p>
                      <a:pPr algn="ctr" fontAlgn="base"/>
                      <a:r>
                        <a:rPr lang="en-US" sz="1800" b="1">
                          <a:solidFill>
                            <a:schemeClr val="bg1"/>
                          </a:solidFill>
                          <a:effectLst/>
                          <a:latin typeface="Century Gothic"/>
                        </a:rPr>
                        <a:t>Low</a:t>
                      </a:r>
                      <a:endParaRPr lang="en-US">
                        <a:solidFill>
                          <a:schemeClr val="bg1"/>
                        </a:solidFill>
                      </a:endParaRPr>
                    </a:p>
                  </a:txBody>
                  <a:tcPr anchor="ctr">
                    <a:lnL w="0">
                      <a:noFill/>
                    </a:lnL>
                    <a:solidFill>
                      <a:srgbClr val="F5A53D"/>
                    </a:solidFill>
                  </a:tcPr>
                </a:tc>
                <a:tc>
                  <a:txBody>
                    <a:bodyPr/>
                    <a:lstStyle/>
                    <a:p>
                      <a:pPr lvl="0" algn="ctr">
                        <a:buNone/>
                      </a:pPr>
                      <a:r>
                        <a:rPr lang="en-US" sz="1800" b="1">
                          <a:solidFill>
                            <a:schemeClr val="bg1"/>
                          </a:solidFill>
                          <a:effectLst/>
                          <a:latin typeface="Century Gothic"/>
                        </a:rPr>
                        <a:t>Medium</a:t>
                      </a:r>
                      <a:endParaRPr lang="en-US">
                        <a:solidFill>
                          <a:schemeClr val="bg1"/>
                        </a:solidFill>
                      </a:endParaRPr>
                    </a:p>
                  </a:txBody>
                  <a:tcPr anchor="ctr">
                    <a:solidFill>
                      <a:srgbClr val="F5A53D"/>
                    </a:solidFill>
                  </a:tcPr>
                </a:tc>
                <a:tc>
                  <a:txBody>
                    <a:bodyPr/>
                    <a:lstStyle/>
                    <a:p>
                      <a:pPr lvl="0" algn="ctr">
                        <a:buNone/>
                      </a:pPr>
                      <a:r>
                        <a:rPr lang="en-US" sz="1800" b="1">
                          <a:solidFill>
                            <a:schemeClr val="bg1"/>
                          </a:solidFill>
                          <a:effectLst/>
                          <a:latin typeface="Century Gothic"/>
                        </a:rPr>
                        <a:t>High</a:t>
                      </a:r>
                      <a:endParaRPr lang="en-US">
                        <a:solidFill>
                          <a:schemeClr val="bg1"/>
                        </a:solidFill>
                      </a:endParaRPr>
                    </a:p>
                  </a:txBody>
                  <a:tcPr anchor="ctr">
                    <a:solidFill>
                      <a:srgbClr val="F5A53D"/>
                    </a:solidFill>
                  </a:tcPr>
                </a:tc>
                <a:tc>
                  <a:txBody>
                    <a:bodyPr/>
                    <a:lstStyle/>
                    <a:p>
                      <a:pPr lvl="0" algn="ctr">
                        <a:buNone/>
                      </a:pPr>
                      <a:r>
                        <a:rPr lang="en-US" sz="1800" b="1">
                          <a:solidFill>
                            <a:schemeClr val="bg1"/>
                          </a:solidFill>
                          <a:effectLst/>
                          <a:latin typeface="Century Gothic"/>
                        </a:rPr>
                        <a:t>Accuracy</a:t>
                      </a:r>
                    </a:p>
                  </a:txBody>
                  <a:tcPr anchor="ctr">
                    <a:solidFill>
                      <a:srgbClr val="F5A53D"/>
                    </a:solidFill>
                  </a:tcPr>
                </a:tc>
                <a:extLst>
                  <a:ext uri="{0D108BD9-81ED-4DB2-BD59-A6C34878D82A}">
                    <a16:rowId xmlns:a16="http://schemas.microsoft.com/office/drawing/2014/main" val="830620068"/>
                  </a:ext>
                </a:extLst>
              </a:tr>
              <a:tr h="642736">
                <a:tc>
                  <a:txBody>
                    <a:bodyPr/>
                    <a:lstStyle/>
                    <a:p>
                      <a:pPr lvl="0" algn="ctr">
                        <a:buNone/>
                      </a:pPr>
                      <a:r>
                        <a:rPr lang="en-US" sz="1800" b="1">
                          <a:solidFill>
                            <a:schemeClr val="bg1"/>
                          </a:solidFill>
                          <a:effectLst/>
                          <a:latin typeface="Century Gothic"/>
                        </a:rPr>
                        <a:t>Low</a:t>
                      </a:r>
                    </a:p>
                  </a:txBody>
                  <a:tcPr anchor="ctr">
                    <a:lnT w="0">
                      <a:noFill/>
                    </a:lnT>
                    <a:solidFill>
                      <a:srgbClr val="F5A53D"/>
                    </a:solidFill>
                  </a:tcPr>
                </a:tc>
                <a:tc>
                  <a:txBody>
                    <a:bodyPr/>
                    <a:lstStyle/>
                    <a:p>
                      <a:pPr lvl="0" algn="ctr">
                        <a:buNone/>
                      </a:pPr>
                      <a:r>
                        <a:rPr lang="en-US" sz="1800">
                          <a:solidFill>
                            <a:schemeClr val="tx1">
                              <a:lumMod val="75000"/>
                              <a:lumOff val="25000"/>
                            </a:schemeClr>
                          </a:solidFill>
                          <a:effectLst/>
                          <a:latin typeface="Century Gothic"/>
                        </a:rPr>
                        <a:t>97</a:t>
                      </a:r>
                    </a:p>
                  </a:txBody>
                  <a:tcPr anchor="ctr">
                    <a:solidFill>
                      <a:schemeClr val="accent2">
                        <a:lumMod val="40000"/>
                        <a:lumOff val="60000"/>
                      </a:schemeClr>
                    </a:solidFill>
                  </a:tcPr>
                </a:tc>
                <a:tc>
                  <a:txBody>
                    <a:bodyPr/>
                    <a:lstStyle/>
                    <a:p>
                      <a:pPr lvl="0" algn="ctr">
                        <a:buNone/>
                      </a:pPr>
                      <a:r>
                        <a:rPr lang="en-US" sz="1800">
                          <a:solidFill>
                            <a:schemeClr val="tx1">
                              <a:lumMod val="75000"/>
                              <a:lumOff val="25000"/>
                            </a:schemeClr>
                          </a:solidFill>
                          <a:effectLst/>
                          <a:latin typeface="Century Gothic"/>
                        </a:rPr>
                        <a:t>4</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1</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95.1%</a:t>
                      </a:r>
                    </a:p>
                  </a:txBody>
                  <a:tcPr anchor="ctr">
                    <a:solidFill>
                      <a:srgbClr val="FCF0E7"/>
                    </a:solidFill>
                  </a:tcPr>
                </a:tc>
                <a:extLst>
                  <a:ext uri="{0D108BD9-81ED-4DB2-BD59-A6C34878D82A}">
                    <a16:rowId xmlns:a16="http://schemas.microsoft.com/office/drawing/2014/main" val="3330730339"/>
                  </a:ext>
                </a:extLst>
              </a:tr>
              <a:tr h="642736">
                <a:tc>
                  <a:txBody>
                    <a:bodyPr/>
                    <a:lstStyle/>
                    <a:p>
                      <a:pPr lvl="0" algn="ctr">
                        <a:buNone/>
                      </a:pPr>
                      <a:r>
                        <a:rPr lang="en-US" sz="1800" b="1">
                          <a:solidFill>
                            <a:schemeClr val="bg1"/>
                          </a:solidFill>
                          <a:effectLst/>
                          <a:latin typeface="Century Gothic"/>
                        </a:rPr>
                        <a:t>Medium</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7</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26</a:t>
                      </a:r>
                    </a:p>
                  </a:txBody>
                  <a:tcPr anchor="ctr">
                    <a:solidFill>
                      <a:schemeClr val="accent2">
                        <a:lumMod val="40000"/>
                        <a:lumOff val="60000"/>
                      </a:schemeClr>
                    </a:solidFill>
                  </a:tcPr>
                </a:tc>
                <a:tc>
                  <a:txBody>
                    <a:bodyPr/>
                    <a:lstStyle/>
                    <a:p>
                      <a:pPr lvl="0" algn="ctr">
                        <a:buNone/>
                      </a:pPr>
                      <a:r>
                        <a:rPr lang="en-US" sz="1800">
                          <a:solidFill>
                            <a:schemeClr val="tx1">
                              <a:lumMod val="75000"/>
                              <a:lumOff val="25000"/>
                            </a:schemeClr>
                          </a:solidFill>
                          <a:effectLst/>
                          <a:latin typeface="Century Gothic"/>
                        </a:rPr>
                        <a:t>4</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70.3%</a:t>
                      </a:r>
                    </a:p>
                  </a:txBody>
                  <a:tcPr anchor="ctr">
                    <a:solidFill>
                      <a:srgbClr val="FCF0E7"/>
                    </a:solidFill>
                  </a:tcPr>
                </a:tc>
                <a:extLst>
                  <a:ext uri="{0D108BD9-81ED-4DB2-BD59-A6C34878D82A}">
                    <a16:rowId xmlns:a16="http://schemas.microsoft.com/office/drawing/2014/main" val="1331423238"/>
                  </a:ext>
                </a:extLst>
              </a:tr>
              <a:tr h="756160">
                <a:tc>
                  <a:txBody>
                    <a:bodyPr/>
                    <a:lstStyle/>
                    <a:p>
                      <a:pPr lvl="0" algn="ctr">
                        <a:buNone/>
                      </a:pPr>
                      <a:r>
                        <a:rPr lang="en-US" sz="1800" b="1">
                          <a:solidFill>
                            <a:schemeClr val="bg1"/>
                          </a:solidFill>
                          <a:effectLst/>
                          <a:latin typeface="Century Gothic"/>
                        </a:rPr>
                        <a:t>High</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3</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14</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21</a:t>
                      </a:r>
                      <a:endParaRPr lang="en-US"/>
                    </a:p>
                  </a:txBody>
                  <a:tcPr anchor="ctr">
                    <a:solidFill>
                      <a:schemeClr val="accent2">
                        <a:lumMod val="40000"/>
                        <a:lumOff val="60000"/>
                      </a:schemeClr>
                    </a:solidFill>
                  </a:tcPr>
                </a:tc>
                <a:tc>
                  <a:txBody>
                    <a:bodyPr/>
                    <a:lstStyle/>
                    <a:p>
                      <a:pPr lvl="0" algn="ctr">
                        <a:buNone/>
                      </a:pPr>
                      <a:r>
                        <a:rPr lang="en-US" sz="1800">
                          <a:solidFill>
                            <a:schemeClr val="tx1">
                              <a:lumMod val="75000"/>
                              <a:lumOff val="25000"/>
                            </a:schemeClr>
                          </a:solidFill>
                          <a:effectLst/>
                          <a:latin typeface="Century Gothic"/>
                        </a:rPr>
                        <a:t>55.3%</a:t>
                      </a:r>
                    </a:p>
                  </a:txBody>
                  <a:tcPr anchor="ctr">
                    <a:solidFill>
                      <a:srgbClr val="FCF0E7"/>
                    </a:solidFill>
                  </a:tcPr>
                </a:tc>
                <a:extLst>
                  <a:ext uri="{0D108BD9-81ED-4DB2-BD59-A6C34878D82A}">
                    <a16:rowId xmlns:a16="http://schemas.microsoft.com/office/drawing/2014/main" val="2721493872"/>
                  </a:ext>
                </a:extLst>
              </a:tr>
            </a:tbl>
          </a:graphicData>
        </a:graphic>
      </p:graphicFrame>
      <p:sp>
        <p:nvSpPr>
          <p:cNvPr id="11" name="Text Placeholder 3">
            <a:extLst>
              <a:ext uri="{FF2B5EF4-FFF2-40B4-BE49-F238E27FC236}">
                <a16:creationId xmlns:a16="http://schemas.microsoft.com/office/drawing/2014/main" id="{57740385-1912-6FFA-3CA7-3781A6698443}"/>
              </a:ext>
            </a:extLst>
          </p:cNvPr>
          <p:cNvSpPr txBox="1">
            <a:spLocks/>
          </p:cNvSpPr>
          <p:nvPr/>
        </p:nvSpPr>
        <p:spPr>
          <a:xfrm>
            <a:off x="502072" y="2201480"/>
            <a:ext cx="4729225" cy="3043197"/>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a:solidFill>
                  <a:schemeClr val="tx1">
                    <a:lumMod val="75000"/>
                    <a:lumOff val="25000"/>
                  </a:schemeClr>
                </a:solidFill>
                <a:latin typeface="Century Gothic" panose="020F0302020204030204"/>
              </a:rPr>
              <a:t>Accuracy Assessment</a:t>
            </a:r>
            <a:endParaRPr lang="en-US"/>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81.4% overall accuracy</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Best performance in the low regeneration class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More confusion between the higher density classes</a:t>
            </a:r>
          </a:p>
          <a:p>
            <a:pPr marL="457200" lvl="1" indent="0">
              <a:lnSpc>
                <a:spcPct val="100000"/>
              </a:lnSpc>
              <a:spcAft>
                <a:spcPts val="600"/>
              </a:spcAft>
              <a:buClr>
                <a:srgbClr val="FF3333"/>
              </a:buClr>
              <a:buNone/>
            </a:pPr>
            <a:endParaRPr lang="en-US">
              <a:solidFill>
                <a:schemeClr val="tx1">
                  <a:lumMod val="75000"/>
                  <a:lumOff val="25000"/>
                </a:schemeClr>
              </a:solidFill>
              <a:latin typeface="Century Gothic"/>
              <a:cs typeface="Calibri" panose="020F0502020204030204"/>
            </a:endParaRPr>
          </a:p>
          <a:p>
            <a:pPr marL="457200" lvl="1" indent="0">
              <a:lnSpc>
                <a:spcPct val="100000"/>
              </a:lnSpc>
              <a:spcAft>
                <a:spcPts val="600"/>
              </a:spcAft>
              <a:buClr>
                <a:srgbClr val="FF3333"/>
              </a:buClr>
              <a:buNone/>
            </a:pPr>
            <a:endParaRPr lang="en-US">
              <a:solidFill>
                <a:srgbClr val="404040"/>
              </a:solidFill>
              <a:latin typeface="Century Gothic" panose="020F0302020204030204"/>
            </a:endParaRPr>
          </a:p>
          <a:p>
            <a:pPr marL="457200" lvl="1" indent="0">
              <a:lnSpc>
                <a:spcPct val="100000"/>
              </a:lnSpc>
              <a:spcAft>
                <a:spcPts val="600"/>
              </a:spcAft>
              <a:buClr>
                <a:srgbClr val="FF3333"/>
              </a:buClr>
              <a:buNone/>
            </a:pPr>
            <a:endParaRPr lang="en-US">
              <a:solidFill>
                <a:srgbClr val="404040"/>
              </a:solidFill>
              <a:latin typeface="Century Gothic" panose="020F0302020204030204"/>
            </a:endParaRPr>
          </a:p>
          <a:p>
            <a:pPr marL="457200" lvl="1" indent="0">
              <a:lnSpc>
                <a:spcPct val="100000"/>
              </a:lnSpc>
              <a:spcAft>
                <a:spcPts val="600"/>
              </a:spcAft>
              <a:buClr>
                <a:srgbClr val="FF3333"/>
              </a:buClr>
              <a:buNone/>
            </a:pPr>
            <a:endParaRPr lang="en-US">
              <a:solidFill>
                <a:srgbClr val="404040"/>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ndParaRPr>
          </a:p>
          <a:p>
            <a:pPr marL="457200" indent="-457200">
              <a:lnSpc>
                <a:spcPct val="100000"/>
              </a:lnSpc>
              <a:spcBef>
                <a:spcPts val="0"/>
              </a:spcBef>
              <a:buClr>
                <a:srgbClr val="FF3333"/>
              </a:buClr>
              <a:buFont typeface="Arial,Sans-Serif" panose="05030102010509060703" pitchFamily="18" charset="2"/>
              <a:buChar char="•"/>
            </a:pPr>
            <a:endParaRPr lang="en-US">
              <a:solidFill>
                <a:srgbClr val="3F3F3F"/>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panose="020F0302020204030204"/>
            </a:endParaRPr>
          </a:p>
        </p:txBody>
      </p:sp>
      <p:sp>
        <p:nvSpPr>
          <p:cNvPr id="13" name="TextBox 12">
            <a:extLst>
              <a:ext uri="{FF2B5EF4-FFF2-40B4-BE49-F238E27FC236}">
                <a16:creationId xmlns:a16="http://schemas.microsoft.com/office/drawing/2014/main" id="{43E9C0AD-BD00-3762-428F-C5745AF127F1}"/>
              </a:ext>
            </a:extLst>
          </p:cNvPr>
          <p:cNvSpPr txBox="1"/>
          <p:nvPr/>
        </p:nvSpPr>
        <p:spPr>
          <a:xfrm>
            <a:off x="9404235" y="6339128"/>
            <a:ext cx="278776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FFFFFF"/>
                </a:solidFill>
                <a:latin typeface="Century Gothic"/>
                <a:cs typeface="Calibri"/>
              </a:rPr>
              <a:t>Image Credit: Paula </a:t>
            </a:r>
            <a:r>
              <a:rPr lang="en-US" sz="1400" err="1">
                <a:solidFill>
                  <a:srgbClr val="FFFFFF"/>
                </a:solidFill>
                <a:latin typeface="Century Gothic"/>
                <a:cs typeface="Calibri"/>
              </a:rPr>
              <a:t>Fornwalt</a:t>
            </a:r>
            <a:endParaRPr lang="en-US" sz="1400">
              <a:solidFill>
                <a:srgbClr val="FFFFFF"/>
              </a:solidFill>
              <a:latin typeface="Century Gothic"/>
              <a:cs typeface="Calibri"/>
            </a:endParaRPr>
          </a:p>
        </p:txBody>
      </p:sp>
    </p:spTree>
    <p:extLst>
      <p:ext uri="{BB962C8B-B14F-4D97-AF65-F5344CB8AC3E}">
        <p14:creationId xmlns:p14="http://schemas.microsoft.com/office/powerpoint/2010/main" val="2093059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6DFC7B2-9367-E749-708B-961C46658954}"/>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a:rPr>
              <a:t>RESULTS| </a:t>
            </a:r>
            <a:r>
              <a:rPr lang="en-US" sz="4000">
                <a:solidFill>
                  <a:srgbClr val="FF3333"/>
                </a:solidFill>
                <a:latin typeface="Century Gothic"/>
              </a:rPr>
              <a:t>Classification</a:t>
            </a:r>
          </a:p>
        </p:txBody>
      </p:sp>
      <p:graphicFrame>
        <p:nvGraphicFramePr>
          <p:cNvPr id="5609" name="Table 5608">
            <a:extLst>
              <a:ext uri="{FF2B5EF4-FFF2-40B4-BE49-F238E27FC236}">
                <a16:creationId xmlns:a16="http://schemas.microsoft.com/office/drawing/2014/main" id="{CB94FF69-1490-86BE-BD49-D55D1D83501C}"/>
              </a:ext>
            </a:extLst>
          </p:cNvPr>
          <p:cNvGraphicFramePr>
            <a:graphicFrameLocks noGrp="1"/>
          </p:cNvGraphicFramePr>
          <p:nvPr>
            <p:extLst>
              <p:ext uri="{D42A27DB-BD31-4B8C-83A1-F6EECF244321}">
                <p14:modId xmlns:p14="http://schemas.microsoft.com/office/powerpoint/2010/main" val="221857743"/>
              </p:ext>
            </p:extLst>
          </p:nvPr>
        </p:nvGraphicFramePr>
        <p:xfrm>
          <a:off x="445698" y="2012830"/>
          <a:ext cx="6758684" cy="2834640"/>
        </p:xfrm>
        <a:graphic>
          <a:graphicData uri="http://schemas.openxmlformats.org/drawingml/2006/table">
            <a:tbl>
              <a:tblPr firstRow="1" bandRow="1">
                <a:tableStyleId>{93296810-A885-4BE3-A3E7-6D5BEEA58F35}</a:tableStyleId>
              </a:tblPr>
              <a:tblGrid>
                <a:gridCol w="1690686">
                  <a:extLst>
                    <a:ext uri="{9D8B030D-6E8A-4147-A177-3AD203B41FA5}">
                      <a16:colId xmlns:a16="http://schemas.microsoft.com/office/drawing/2014/main" val="1071493637"/>
                    </a:ext>
                  </a:extLst>
                </a:gridCol>
                <a:gridCol w="1690686">
                  <a:extLst>
                    <a:ext uri="{9D8B030D-6E8A-4147-A177-3AD203B41FA5}">
                      <a16:colId xmlns:a16="http://schemas.microsoft.com/office/drawing/2014/main" val="425191277"/>
                    </a:ext>
                  </a:extLst>
                </a:gridCol>
                <a:gridCol w="1686625">
                  <a:extLst>
                    <a:ext uri="{9D8B030D-6E8A-4147-A177-3AD203B41FA5}">
                      <a16:colId xmlns:a16="http://schemas.microsoft.com/office/drawing/2014/main" val="2460102391"/>
                    </a:ext>
                  </a:extLst>
                </a:gridCol>
                <a:gridCol w="1690687">
                  <a:extLst>
                    <a:ext uri="{9D8B030D-6E8A-4147-A177-3AD203B41FA5}">
                      <a16:colId xmlns:a16="http://schemas.microsoft.com/office/drawing/2014/main" val="3880117431"/>
                    </a:ext>
                  </a:extLst>
                </a:gridCol>
              </a:tblGrid>
              <a:tr h="642736">
                <a:tc>
                  <a:txBody>
                    <a:bodyPr/>
                    <a:lstStyle/>
                    <a:p>
                      <a:pPr lvl="0" algn="ctr">
                        <a:buNone/>
                      </a:pPr>
                      <a:endParaRPr lang="en-US" sz="1800">
                        <a:effectLst/>
                        <a:latin typeface="Century Gothic"/>
                      </a:endParaRPr>
                    </a:p>
                  </a:txBody>
                  <a:tcPr anchor="ctr">
                    <a:solidFill>
                      <a:schemeClr val="bg1"/>
                    </a:solidFill>
                  </a:tcPr>
                </a:tc>
                <a:tc>
                  <a:txBody>
                    <a:bodyPr/>
                    <a:lstStyle/>
                    <a:p>
                      <a:pPr algn="ctr" fontAlgn="base"/>
                      <a:r>
                        <a:rPr lang="en-US" sz="1800" b="1">
                          <a:effectLst/>
                          <a:latin typeface="Century Gothic"/>
                        </a:rPr>
                        <a:t>Low Regeneration​</a:t>
                      </a:r>
                    </a:p>
                    <a:p>
                      <a:pPr lvl="0" algn="ctr">
                        <a:buNone/>
                      </a:pPr>
                      <a:r>
                        <a:rPr lang="en-US" sz="1800" b="1">
                          <a:effectLst/>
                          <a:latin typeface="Century Gothic"/>
                        </a:rPr>
                        <a:t>(</a:t>
                      </a:r>
                      <a:r>
                        <a:rPr lang="en-US" sz="1800" b="1" u="none" strike="noStrike" noProof="0">
                          <a:effectLst/>
                          <a:latin typeface="Century Gothic"/>
                        </a:rPr>
                        <a:t>0-40 TPA)</a:t>
                      </a:r>
                      <a:endParaRPr lang="en-US" sz="1800" b="1">
                        <a:effectLst/>
                        <a:latin typeface="Century Gothic"/>
                      </a:endParaRPr>
                    </a:p>
                  </a:txBody>
                  <a:tcPr anchor="ctr">
                    <a:solidFill>
                      <a:srgbClr val="F5A53D"/>
                    </a:solidFill>
                  </a:tcPr>
                </a:tc>
                <a:tc>
                  <a:txBody>
                    <a:bodyPr/>
                    <a:lstStyle/>
                    <a:p>
                      <a:pPr algn="ctr" fontAlgn="base"/>
                      <a:r>
                        <a:rPr lang="en-US" sz="1800" b="1">
                          <a:effectLst/>
                          <a:latin typeface="Century Gothic"/>
                        </a:rPr>
                        <a:t>Medium Regeneration​</a:t>
                      </a:r>
                    </a:p>
                    <a:p>
                      <a:pPr lvl="0" algn="ctr">
                        <a:buNone/>
                      </a:pPr>
                      <a:r>
                        <a:rPr lang="en-US" sz="1800" b="1">
                          <a:effectLst/>
                          <a:latin typeface="Century Gothic"/>
                        </a:rPr>
                        <a:t>(4</a:t>
                      </a:r>
                      <a:r>
                        <a:rPr lang="en-US" sz="1800" b="1" u="none" strike="noStrike" noProof="0">
                          <a:effectLst/>
                          <a:latin typeface="Century Gothic"/>
                        </a:rPr>
                        <a:t>0-150 TPA)</a:t>
                      </a:r>
                      <a:endParaRPr lang="en-US" sz="1800" b="1">
                        <a:effectLst/>
                        <a:latin typeface="Century Gothic"/>
                      </a:endParaRPr>
                    </a:p>
                  </a:txBody>
                  <a:tcPr anchor="ctr">
                    <a:solidFill>
                      <a:srgbClr val="F5A53D"/>
                    </a:solidFill>
                  </a:tcPr>
                </a:tc>
                <a:tc>
                  <a:txBody>
                    <a:bodyPr/>
                    <a:lstStyle/>
                    <a:p>
                      <a:pPr algn="ctr" fontAlgn="base"/>
                      <a:r>
                        <a:rPr lang="en-US" sz="1800" b="1">
                          <a:effectLst/>
                          <a:latin typeface="Century Gothic"/>
                        </a:rPr>
                        <a:t>High </a:t>
                      </a:r>
                      <a:endParaRPr lang="en-US" b="1">
                        <a:effectLst/>
                        <a:latin typeface="Century Gothic"/>
                      </a:endParaRPr>
                    </a:p>
                    <a:p>
                      <a:pPr lvl="0" algn="ctr">
                        <a:buNone/>
                      </a:pPr>
                      <a:r>
                        <a:rPr lang="en-US" sz="1800" b="1">
                          <a:effectLst/>
                          <a:latin typeface="Century Gothic"/>
                        </a:rPr>
                        <a:t>Regeneration</a:t>
                      </a:r>
                      <a:endParaRPr lang="en-US" b="1">
                        <a:effectLst/>
                        <a:latin typeface="Century Gothic"/>
                      </a:endParaRPr>
                    </a:p>
                    <a:p>
                      <a:pPr lvl="0" algn="ctr">
                        <a:buNone/>
                      </a:pPr>
                      <a:r>
                        <a:rPr lang="en-US" sz="1800" b="1" u="none" strike="noStrike" noProof="0">
                          <a:effectLst/>
                          <a:latin typeface="Century Gothic"/>
                        </a:rPr>
                        <a:t>(150+ TPA) </a:t>
                      </a:r>
                      <a:r>
                        <a:rPr lang="en-US" sz="1800" b="1">
                          <a:effectLst/>
                          <a:latin typeface="Century Gothic"/>
                        </a:rPr>
                        <a:t>​</a:t>
                      </a:r>
                      <a:endParaRPr lang="en-US" b="1">
                        <a:effectLst/>
                        <a:latin typeface="Century Gothic"/>
                      </a:endParaRPr>
                    </a:p>
                  </a:txBody>
                  <a:tcPr anchor="ctr">
                    <a:solidFill>
                      <a:srgbClr val="F5A53D"/>
                    </a:solidFill>
                  </a:tcPr>
                </a:tc>
                <a:extLst>
                  <a:ext uri="{0D108BD9-81ED-4DB2-BD59-A6C34878D82A}">
                    <a16:rowId xmlns:a16="http://schemas.microsoft.com/office/drawing/2014/main" val="830620068"/>
                  </a:ext>
                </a:extLst>
              </a:tr>
              <a:tr h="503694">
                <a:tc>
                  <a:txBody>
                    <a:bodyPr/>
                    <a:lstStyle/>
                    <a:p>
                      <a:pPr lvl="0" algn="ctr">
                        <a:buNone/>
                      </a:pPr>
                      <a:r>
                        <a:rPr lang="en-US" sz="1800" b="1" i="0" u="none" strike="noStrike" noProof="0">
                          <a:solidFill>
                            <a:schemeClr val="bg1"/>
                          </a:solidFill>
                          <a:effectLst/>
                          <a:latin typeface="Century Gothic"/>
                        </a:rPr>
                        <a:t>Reforestation </a:t>
                      </a:r>
                      <a:endParaRPr lang="en-US" sz="1800" b="1">
                        <a:solidFill>
                          <a:schemeClr val="bg1"/>
                        </a:solidFill>
                        <a:effectLst/>
                        <a:latin typeface="Century Gothic"/>
                      </a:endParaRPr>
                    </a:p>
                    <a:p>
                      <a:pPr lvl="0" algn="ctr">
                        <a:buNone/>
                      </a:pPr>
                      <a:r>
                        <a:rPr lang="en-US" sz="1800" b="1" i="0" u="none" strike="noStrike" noProof="0">
                          <a:solidFill>
                            <a:schemeClr val="bg1"/>
                          </a:solidFill>
                          <a:effectLst/>
                          <a:latin typeface="Century Gothic"/>
                        </a:rPr>
                        <a:t>Priority</a:t>
                      </a:r>
                      <a:endParaRPr lang="en-US" sz="1800" b="1">
                        <a:solidFill>
                          <a:schemeClr val="bg1"/>
                        </a:solidFill>
                        <a:effectLst/>
                        <a:latin typeface="Century Gothic"/>
                      </a:endParaRP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High</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Medium</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Low</a:t>
                      </a:r>
                    </a:p>
                  </a:txBody>
                  <a:tcPr anchor="ctr">
                    <a:solidFill>
                      <a:srgbClr val="FCF0E7"/>
                    </a:solidFill>
                  </a:tcPr>
                </a:tc>
                <a:extLst>
                  <a:ext uri="{0D108BD9-81ED-4DB2-BD59-A6C34878D82A}">
                    <a16:rowId xmlns:a16="http://schemas.microsoft.com/office/drawing/2014/main" val="3330730339"/>
                  </a:ext>
                </a:extLst>
              </a:tr>
              <a:tr h="529525">
                <a:tc>
                  <a:txBody>
                    <a:bodyPr/>
                    <a:lstStyle/>
                    <a:p>
                      <a:pPr lvl="0" algn="ctr">
                        <a:buNone/>
                      </a:pPr>
                      <a:r>
                        <a:rPr lang="en-US" sz="1800" b="1">
                          <a:solidFill>
                            <a:schemeClr val="bg1"/>
                          </a:solidFill>
                          <a:effectLst/>
                          <a:latin typeface="Century Gothic"/>
                        </a:rPr>
                        <a:t>% of High </a:t>
                      </a:r>
                      <a:endParaRPr lang="en-US"/>
                    </a:p>
                    <a:p>
                      <a:pPr lvl="0" algn="ctr">
                        <a:buNone/>
                      </a:pPr>
                      <a:r>
                        <a:rPr lang="en-US" sz="1800" b="1">
                          <a:solidFill>
                            <a:schemeClr val="bg1"/>
                          </a:solidFill>
                          <a:effectLst/>
                          <a:latin typeface="Century Gothic"/>
                        </a:rPr>
                        <a:t>Severity Area</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45.9%</a:t>
                      </a:r>
                    </a:p>
                  </a:txBody>
                  <a:tcPr anchor="ctr">
                    <a:solidFill>
                      <a:srgbClr val="FCF0E7"/>
                    </a:solidFill>
                  </a:tcPr>
                </a:tc>
                <a:tc>
                  <a:txBody>
                    <a:bodyPr/>
                    <a:lstStyle/>
                    <a:p>
                      <a:pPr algn="ctr" fontAlgn="base"/>
                      <a:r>
                        <a:rPr lang="en-US" sz="1800">
                          <a:solidFill>
                            <a:schemeClr val="tx1">
                              <a:lumMod val="75000"/>
                              <a:lumOff val="25000"/>
                            </a:schemeClr>
                          </a:solidFill>
                          <a:effectLst/>
                          <a:latin typeface="Century Gothic"/>
                        </a:rPr>
                        <a:t>44.1%</a:t>
                      </a:r>
                    </a:p>
                  </a:txBody>
                  <a:tcPr anchor="ctr">
                    <a:solidFill>
                      <a:srgbClr val="FCF0E7"/>
                    </a:solidFill>
                  </a:tcPr>
                </a:tc>
                <a:tc>
                  <a:txBody>
                    <a:bodyPr/>
                    <a:lstStyle/>
                    <a:p>
                      <a:pPr algn="ctr" fontAlgn="base"/>
                      <a:r>
                        <a:rPr lang="en-US" sz="1800">
                          <a:solidFill>
                            <a:schemeClr val="tx1">
                              <a:lumMod val="75000"/>
                              <a:lumOff val="25000"/>
                            </a:schemeClr>
                          </a:solidFill>
                          <a:effectLst/>
                          <a:latin typeface="Century Gothic"/>
                        </a:rPr>
                        <a:t>10.0%</a:t>
                      </a:r>
                    </a:p>
                  </a:txBody>
                  <a:tcPr anchor="ctr">
                    <a:solidFill>
                      <a:srgbClr val="FCF0E7"/>
                    </a:solidFill>
                  </a:tcPr>
                </a:tc>
                <a:extLst>
                  <a:ext uri="{0D108BD9-81ED-4DB2-BD59-A6C34878D82A}">
                    <a16:rowId xmlns:a16="http://schemas.microsoft.com/office/drawing/2014/main" val="1331423238"/>
                  </a:ext>
                </a:extLst>
              </a:tr>
              <a:tr h="619932">
                <a:tc>
                  <a:txBody>
                    <a:bodyPr/>
                    <a:lstStyle/>
                    <a:p>
                      <a:pPr lvl="0" algn="ctr">
                        <a:buNone/>
                      </a:pPr>
                      <a:r>
                        <a:rPr lang="en-US" sz="1800" b="1">
                          <a:solidFill>
                            <a:schemeClr val="bg1"/>
                          </a:solidFill>
                          <a:effectLst/>
                          <a:latin typeface="Century Gothic"/>
                        </a:rPr>
                        <a:t>Number of Acres</a:t>
                      </a:r>
                    </a:p>
                  </a:txBody>
                  <a:tcPr anchor="ctr">
                    <a:solidFill>
                      <a:srgbClr val="F5A53D"/>
                    </a:solidFill>
                  </a:tcPr>
                </a:tc>
                <a:tc>
                  <a:txBody>
                    <a:bodyPr/>
                    <a:lstStyle/>
                    <a:p>
                      <a:pPr lvl="0" algn="ctr">
                        <a:buNone/>
                      </a:pPr>
                      <a:r>
                        <a:rPr lang="en-US" sz="1800">
                          <a:solidFill>
                            <a:schemeClr val="tx1">
                              <a:lumMod val="75000"/>
                              <a:lumOff val="25000"/>
                            </a:schemeClr>
                          </a:solidFill>
                          <a:effectLst/>
                          <a:latin typeface="Century Gothic"/>
                        </a:rPr>
                        <a:t>10,349</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9,943</a:t>
                      </a:r>
                    </a:p>
                  </a:txBody>
                  <a:tcPr anchor="ctr">
                    <a:solidFill>
                      <a:srgbClr val="FCF0E7"/>
                    </a:solidFill>
                  </a:tcPr>
                </a:tc>
                <a:tc>
                  <a:txBody>
                    <a:bodyPr/>
                    <a:lstStyle/>
                    <a:p>
                      <a:pPr lvl="0" algn="ctr">
                        <a:buNone/>
                      </a:pPr>
                      <a:r>
                        <a:rPr lang="en-US" sz="1800">
                          <a:solidFill>
                            <a:schemeClr val="tx1">
                              <a:lumMod val="75000"/>
                              <a:lumOff val="25000"/>
                            </a:schemeClr>
                          </a:solidFill>
                          <a:effectLst/>
                          <a:latin typeface="Century Gothic"/>
                        </a:rPr>
                        <a:t>2,254</a:t>
                      </a:r>
                    </a:p>
                  </a:txBody>
                  <a:tcPr anchor="ctr">
                    <a:solidFill>
                      <a:srgbClr val="FCF0E7"/>
                    </a:solidFill>
                  </a:tcPr>
                </a:tc>
                <a:extLst>
                  <a:ext uri="{0D108BD9-81ED-4DB2-BD59-A6C34878D82A}">
                    <a16:rowId xmlns:a16="http://schemas.microsoft.com/office/drawing/2014/main" val="2721493872"/>
                  </a:ext>
                </a:extLst>
              </a:tr>
            </a:tbl>
          </a:graphicData>
        </a:graphic>
      </p:graphicFrame>
      <p:pic>
        <p:nvPicPr>
          <p:cNvPr id="3" name="Picture 3" descr="Chart, pie chart&#10;&#10;Description automatically generated">
            <a:extLst>
              <a:ext uri="{FF2B5EF4-FFF2-40B4-BE49-F238E27FC236}">
                <a16:creationId xmlns:a16="http://schemas.microsoft.com/office/drawing/2014/main" id="{7DD46746-6492-DA61-71BF-06BBE8F58518}"/>
              </a:ext>
            </a:extLst>
          </p:cNvPr>
          <p:cNvPicPr>
            <a:picLocks noChangeAspect="1"/>
          </p:cNvPicPr>
          <p:nvPr/>
        </p:nvPicPr>
        <p:blipFill rotWithShape="1">
          <a:blip r:embed="rId3"/>
          <a:srcRect l="4716"/>
          <a:stretch/>
        </p:blipFill>
        <p:spPr>
          <a:xfrm>
            <a:off x="8134596" y="1962609"/>
            <a:ext cx="3069167" cy="2943061"/>
          </a:xfrm>
          <a:prstGeom prst="rect">
            <a:avLst/>
          </a:prstGeom>
        </p:spPr>
      </p:pic>
      <p:sp>
        <p:nvSpPr>
          <p:cNvPr id="4" name="TextBox 1">
            <a:extLst>
              <a:ext uri="{FF2B5EF4-FFF2-40B4-BE49-F238E27FC236}">
                <a16:creationId xmlns:a16="http://schemas.microsoft.com/office/drawing/2014/main" id="{27F8F408-D8FC-9AB5-A6A5-678B581F4B06}"/>
              </a:ext>
            </a:extLst>
          </p:cNvPr>
          <p:cNvSpPr txBox="1"/>
          <p:nvPr/>
        </p:nvSpPr>
        <p:spPr>
          <a:xfrm>
            <a:off x="15873880" y="19292970"/>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
        <p:nvSpPr>
          <p:cNvPr id="5" name="TextBox 1">
            <a:extLst>
              <a:ext uri="{FF2B5EF4-FFF2-40B4-BE49-F238E27FC236}">
                <a16:creationId xmlns:a16="http://schemas.microsoft.com/office/drawing/2014/main" id="{27F8F408-D8FC-9AB5-A6A5-678B581F4B06}"/>
              </a:ext>
            </a:extLst>
          </p:cNvPr>
          <p:cNvSpPr txBox="1"/>
          <p:nvPr/>
        </p:nvSpPr>
        <p:spPr>
          <a:xfrm>
            <a:off x="16016755" y="19435845"/>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grpSp>
        <p:nvGrpSpPr>
          <p:cNvPr id="10" name="Group 9">
            <a:extLst>
              <a:ext uri="{FF2B5EF4-FFF2-40B4-BE49-F238E27FC236}">
                <a16:creationId xmlns:a16="http://schemas.microsoft.com/office/drawing/2014/main" id="{814768DE-621F-421A-6C68-486D2EC64C7F}"/>
              </a:ext>
            </a:extLst>
          </p:cNvPr>
          <p:cNvGrpSpPr/>
          <p:nvPr/>
        </p:nvGrpSpPr>
        <p:grpSpPr>
          <a:xfrm>
            <a:off x="7994276" y="4968073"/>
            <a:ext cx="341575" cy="1145742"/>
            <a:chOff x="4852193" y="2021405"/>
            <a:chExt cx="214314" cy="876733"/>
          </a:xfrm>
        </p:grpSpPr>
        <p:sp>
          <p:nvSpPr>
            <p:cNvPr id="7" name="Rectangle 6">
              <a:extLst>
                <a:ext uri="{FF2B5EF4-FFF2-40B4-BE49-F238E27FC236}">
                  <a16:creationId xmlns:a16="http://schemas.microsoft.com/office/drawing/2014/main" id="{000AD4C9-74DF-6D2C-B6F9-D10A1A7CFF4A}"/>
                </a:ext>
              </a:extLst>
            </p:cNvPr>
            <p:cNvSpPr/>
            <p:nvPr/>
          </p:nvSpPr>
          <p:spPr>
            <a:xfrm>
              <a:off x="4852193" y="2660012"/>
              <a:ext cx="214314" cy="238126"/>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CCCA10-E3BD-EF43-8092-05825A3198AD}"/>
                </a:ext>
              </a:extLst>
            </p:cNvPr>
            <p:cNvSpPr/>
            <p:nvPr/>
          </p:nvSpPr>
          <p:spPr>
            <a:xfrm>
              <a:off x="4852193" y="2340709"/>
              <a:ext cx="214314" cy="238126"/>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3EC6F4-6CEF-132C-79B5-9CCE9D4B36DF}"/>
                </a:ext>
              </a:extLst>
            </p:cNvPr>
            <p:cNvSpPr/>
            <p:nvPr/>
          </p:nvSpPr>
          <p:spPr>
            <a:xfrm>
              <a:off x="4852193" y="2021405"/>
              <a:ext cx="214314" cy="238125"/>
            </a:xfrm>
            <a:prstGeom prst="rect">
              <a:avLst/>
            </a:prstGeom>
            <a:solidFill>
              <a:srgbClr val="F2C4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06F7D1B-A9F5-D8F5-5108-169D32B1C1C4}"/>
              </a:ext>
            </a:extLst>
          </p:cNvPr>
          <p:cNvSpPr txBox="1"/>
          <p:nvPr/>
        </p:nvSpPr>
        <p:spPr>
          <a:xfrm>
            <a:off x="8345187" y="4895864"/>
            <a:ext cx="2484406" cy="1664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spcAft>
                <a:spcPts val="600"/>
              </a:spcAft>
            </a:pPr>
            <a:r>
              <a:rPr lang="en-US" sz="1500">
                <a:solidFill>
                  <a:schemeClr val="tx1">
                    <a:lumMod val="75000"/>
                    <a:lumOff val="25000"/>
                  </a:schemeClr>
                </a:solidFill>
                <a:latin typeface="Century Gothic"/>
                <a:cs typeface="Calibri"/>
              </a:rPr>
              <a:t>Low Regeneration </a:t>
            </a:r>
          </a:p>
          <a:p>
            <a:pPr algn="just">
              <a:lnSpc>
                <a:spcPct val="150000"/>
              </a:lnSpc>
              <a:spcAft>
                <a:spcPts val="600"/>
              </a:spcAft>
            </a:pPr>
            <a:r>
              <a:rPr lang="en-US" sz="1500">
                <a:solidFill>
                  <a:schemeClr val="tx1">
                    <a:lumMod val="75000"/>
                    <a:lumOff val="25000"/>
                  </a:schemeClr>
                </a:solidFill>
                <a:latin typeface="Century Gothic"/>
                <a:cs typeface="Calibri"/>
              </a:rPr>
              <a:t>Medium Regeneration</a:t>
            </a:r>
          </a:p>
          <a:p>
            <a:pPr algn="just">
              <a:lnSpc>
                <a:spcPct val="150000"/>
              </a:lnSpc>
              <a:spcAft>
                <a:spcPts val="600"/>
              </a:spcAft>
            </a:pPr>
            <a:r>
              <a:rPr lang="en-US" sz="1500">
                <a:solidFill>
                  <a:schemeClr val="tx1">
                    <a:lumMod val="75000"/>
                    <a:lumOff val="25000"/>
                  </a:schemeClr>
                </a:solidFill>
                <a:latin typeface="Century Gothic"/>
                <a:cs typeface="Calibri"/>
              </a:rPr>
              <a:t>High Regeneration</a:t>
            </a:r>
          </a:p>
          <a:p>
            <a:pPr algn="just">
              <a:lnSpc>
                <a:spcPct val="150000"/>
              </a:lnSpc>
            </a:pPr>
            <a:endParaRPr lang="en-US" sz="1500">
              <a:solidFill>
                <a:schemeClr val="tx1">
                  <a:lumMod val="75000"/>
                  <a:lumOff val="25000"/>
                </a:schemeClr>
              </a:solidFill>
              <a:latin typeface="Century Gothic"/>
              <a:cs typeface="Calibri"/>
            </a:endParaRPr>
          </a:p>
        </p:txBody>
      </p:sp>
      <p:sp>
        <p:nvSpPr>
          <p:cNvPr id="13" name="TextBox 1">
            <a:extLst>
              <a:ext uri="{FF2B5EF4-FFF2-40B4-BE49-F238E27FC236}">
                <a16:creationId xmlns:a16="http://schemas.microsoft.com/office/drawing/2014/main" id="{E05B8428-00FF-9A60-F5C4-D61ED9DA36FC}"/>
              </a:ext>
            </a:extLst>
          </p:cNvPr>
          <p:cNvSpPr txBox="1"/>
          <p:nvPr/>
        </p:nvSpPr>
        <p:spPr>
          <a:xfrm rot="10800000" flipV="1">
            <a:off x="13440992" y="18391131"/>
            <a:ext cx="739991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rPr>
              <a:t>Classified regeneration within high severity burn</a:t>
            </a:r>
          </a:p>
          <a:p>
            <a:endParaRPr lang="en-US" sz="2400">
              <a:solidFill>
                <a:schemeClr val="tx1">
                  <a:lumMod val="75000"/>
                  <a:lumOff val="25000"/>
                </a:schemeClr>
              </a:solidFill>
            </a:endParaRPr>
          </a:p>
          <a:p>
            <a:endParaRPr lang="en-US"/>
          </a:p>
        </p:txBody>
      </p:sp>
      <p:sp>
        <p:nvSpPr>
          <p:cNvPr id="14" name="TextBox 1">
            <a:extLst>
              <a:ext uri="{FF2B5EF4-FFF2-40B4-BE49-F238E27FC236}">
                <a16:creationId xmlns:a16="http://schemas.microsoft.com/office/drawing/2014/main" id="{76BE9C4C-677D-DFF0-7C06-3A77CEDF5ABD}"/>
              </a:ext>
            </a:extLst>
          </p:cNvPr>
          <p:cNvSpPr txBox="1"/>
          <p:nvPr/>
        </p:nvSpPr>
        <p:spPr>
          <a:xfrm rot="10800000" flipV="1">
            <a:off x="13364313" y="18314452"/>
            <a:ext cx="739991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rPr>
              <a:t>Classified regeneration within high severity burn</a:t>
            </a:r>
          </a:p>
          <a:p>
            <a:endParaRPr lang="en-US" sz="2400">
              <a:solidFill>
                <a:schemeClr val="tx1">
                  <a:lumMod val="75000"/>
                  <a:lumOff val="25000"/>
                </a:schemeClr>
              </a:solidFill>
            </a:endParaRPr>
          </a:p>
          <a:p>
            <a:endParaRPr lang="en-US"/>
          </a:p>
        </p:txBody>
      </p:sp>
      <p:sp>
        <p:nvSpPr>
          <p:cNvPr id="15" name="TextBox 14">
            <a:extLst>
              <a:ext uri="{FF2B5EF4-FFF2-40B4-BE49-F238E27FC236}">
                <a16:creationId xmlns:a16="http://schemas.microsoft.com/office/drawing/2014/main" id="{A0C77128-46A8-5AE6-AA5D-35026CF22F5B}"/>
              </a:ext>
            </a:extLst>
          </p:cNvPr>
          <p:cNvSpPr txBox="1"/>
          <p:nvPr/>
        </p:nvSpPr>
        <p:spPr>
          <a:xfrm>
            <a:off x="7738281" y="1036892"/>
            <a:ext cx="38617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ea typeface="+mn-lt"/>
                <a:cs typeface="+mn-lt"/>
              </a:rPr>
              <a:t>Classified regeneration within high severity burn</a:t>
            </a:r>
            <a:endParaRPr lang="en-US" sz="2400">
              <a:solidFill>
                <a:schemeClr val="tx1">
                  <a:lumMod val="75000"/>
                  <a:lumOff val="25000"/>
                </a:schemeClr>
              </a:solidFill>
              <a:latin typeface="Century Gothic"/>
              <a:ea typeface="+mn-lt"/>
              <a:cs typeface="+mn-lt"/>
            </a:endParaRPr>
          </a:p>
        </p:txBody>
      </p:sp>
      <p:sp>
        <p:nvSpPr>
          <p:cNvPr id="2" name="TextBox 1">
            <a:extLst>
              <a:ext uri="{FF2B5EF4-FFF2-40B4-BE49-F238E27FC236}">
                <a16:creationId xmlns:a16="http://schemas.microsoft.com/office/drawing/2014/main" id="{DAA8CE7C-3052-7386-EAB2-ADFD32C0FA15}"/>
              </a:ext>
            </a:extLst>
          </p:cNvPr>
          <p:cNvSpPr txBox="1"/>
          <p:nvPr/>
        </p:nvSpPr>
        <p:spPr>
          <a:xfrm rot="10800000" flipV="1">
            <a:off x="14350840" y="21107519"/>
            <a:ext cx="455511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rPr>
              <a:t>Classified regeneration within high severity burn</a:t>
            </a:r>
          </a:p>
        </p:txBody>
      </p:sp>
      <p:pic>
        <p:nvPicPr>
          <p:cNvPr id="6" name="Picture 5">
            <a:extLst>
              <a:ext uri="{FF2B5EF4-FFF2-40B4-BE49-F238E27FC236}">
                <a16:creationId xmlns:a16="http://schemas.microsoft.com/office/drawing/2014/main" id="{78483D52-DB7D-A860-7B61-7373582E214F}"/>
              </a:ext>
            </a:extLst>
          </p:cNvPr>
          <p:cNvPicPr>
            <a:picLocks noChangeAspect="1"/>
          </p:cNvPicPr>
          <p:nvPr/>
        </p:nvPicPr>
        <p:blipFill>
          <a:blip r:embed="rId4"/>
          <a:stretch>
            <a:fillRect/>
          </a:stretch>
        </p:blipFill>
        <p:spPr>
          <a:xfrm>
            <a:off x="13186669" y="22082670"/>
            <a:ext cx="6352671" cy="5786075"/>
          </a:xfrm>
          <a:prstGeom prst="rect">
            <a:avLst/>
          </a:prstGeom>
        </p:spPr>
      </p:pic>
      <p:sp>
        <p:nvSpPr>
          <p:cNvPr id="11" name="TextBox 8">
            <a:extLst>
              <a:ext uri="{FF2B5EF4-FFF2-40B4-BE49-F238E27FC236}">
                <a16:creationId xmlns:a16="http://schemas.microsoft.com/office/drawing/2014/main" id="{B998D47E-D928-725E-F6BF-B8FFEB4D7394}"/>
              </a:ext>
            </a:extLst>
          </p:cNvPr>
          <p:cNvSpPr txBox="1"/>
          <p:nvPr/>
        </p:nvSpPr>
        <p:spPr>
          <a:xfrm>
            <a:off x="17998936" y="24439048"/>
            <a:ext cx="185072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ea typeface="Calibri"/>
                <a:cs typeface="Calibri"/>
              </a:rPr>
              <a:t>45.9%</a:t>
            </a:r>
          </a:p>
          <a:p>
            <a:r>
              <a:rPr lang="en-US" sz="2400">
                <a:solidFill>
                  <a:schemeClr val="tx1">
                    <a:lumMod val="75000"/>
                    <a:lumOff val="25000"/>
                  </a:schemeClr>
                </a:solidFill>
                <a:latin typeface="Century Gothic"/>
                <a:ea typeface="Calibri"/>
                <a:cs typeface="Calibri"/>
              </a:rPr>
              <a:t>Low</a:t>
            </a:r>
          </a:p>
        </p:txBody>
      </p:sp>
      <p:sp>
        <p:nvSpPr>
          <p:cNvPr id="16" name="TextBox 4">
            <a:extLst>
              <a:ext uri="{FF2B5EF4-FFF2-40B4-BE49-F238E27FC236}">
                <a16:creationId xmlns:a16="http://schemas.microsoft.com/office/drawing/2014/main" id="{B92431F9-7528-C89B-5F25-2106603C00D6}"/>
              </a:ext>
            </a:extLst>
          </p:cNvPr>
          <p:cNvSpPr txBox="1"/>
          <p:nvPr/>
        </p:nvSpPr>
        <p:spPr>
          <a:xfrm>
            <a:off x="14052437" y="25362581"/>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44.1%</a:t>
            </a:r>
          </a:p>
          <a:p>
            <a:r>
              <a:rPr lang="en-US" sz="2400">
                <a:solidFill>
                  <a:srgbClr val="404040"/>
                </a:solidFill>
              </a:rPr>
              <a:t>Medium</a:t>
            </a:r>
          </a:p>
        </p:txBody>
      </p:sp>
      <p:sp>
        <p:nvSpPr>
          <p:cNvPr id="17" name="TextBox 5">
            <a:extLst>
              <a:ext uri="{FF2B5EF4-FFF2-40B4-BE49-F238E27FC236}">
                <a16:creationId xmlns:a16="http://schemas.microsoft.com/office/drawing/2014/main" id="{5ECFFCF8-F57C-EA50-9811-C201F5433530}"/>
              </a:ext>
            </a:extLst>
          </p:cNvPr>
          <p:cNvSpPr txBox="1"/>
          <p:nvPr/>
        </p:nvSpPr>
        <p:spPr>
          <a:xfrm>
            <a:off x="15413368" y="22558408"/>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
        <p:nvSpPr>
          <p:cNvPr id="18" name="TextBox 1">
            <a:extLst>
              <a:ext uri="{FF2B5EF4-FFF2-40B4-BE49-F238E27FC236}">
                <a16:creationId xmlns:a16="http://schemas.microsoft.com/office/drawing/2014/main" id="{B8CBDA64-2E88-A33A-3828-9DE981832515}"/>
              </a:ext>
            </a:extLst>
          </p:cNvPr>
          <p:cNvSpPr txBox="1"/>
          <p:nvPr/>
        </p:nvSpPr>
        <p:spPr>
          <a:xfrm rot="10800000" flipV="1">
            <a:off x="14350840" y="21107519"/>
            <a:ext cx="455511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rPr>
              <a:t>Classified regeneration within high severity burn</a:t>
            </a:r>
          </a:p>
        </p:txBody>
      </p:sp>
      <p:pic>
        <p:nvPicPr>
          <p:cNvPr id="19" name="Picture 18">
            <a:extLst>
              <a:ext uri="{FF2B5EF4-FFF2-40B4-BE49-F238E27FC236}">
                <a16:creationId xmlns:a16="http://schemas.microsoft.com/office/drawing/2014/main" id="{623B5122-F061-CAEF-9F49-47162E34C8E4}"/>
              </a:ext>
            </a:extLst>
          </p:cNvPr>
          <p:cNvPicPr>
            <a:picLocks noChangeAspect="1"/>
          </p:cNvPicPr>
          <p:nvPr/>
        </p:nvPicPr>
        <p:blipFill>
          <a:blip r:embed="rId4"/>
          <a:stretch>
            <a:fillRect/>
          </a:stretch>
        </p:blipFill>
        <p:spPr>
          <a:xfrm>
            <a:off x="13186669" y="22082670"/>
            <a:ext cx="6352671" cy="5786075"/>
          </a:xfrm>
          <a:prstGeom prst="rect">
            <a:avLst/>
          </a:prstGeom>
        </p:spPr>
      </p:pic>
      <p:sp>
        <p:nvSpPr>
          <p:cNvPr id="20" name="TextBox 8">
            <a:extLst>
              <a:ext uri="{FF2B5EF4-FFF2-40B4-BE49-F238E27FC236}">
                <a16:creationId xmlns:a16="http://schemas.microsoft.com/office/drawing/2014/main" id="{1904D1B8-0909-D005-7F0E-58D99F6B780E}"/>
              </a:ext>
            </a:extLst>
          </p:cNvPr>
          <p:cNvSpPr txBox="1"/>
          <p:nvPr/>
        </p:nvSpPr>
        <p:spPr>
          <a:xfrm>
            <a:off x="17998936" y="24439048"/>
            <a:ext cx="185072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ea typeface="Calibri"/>
                <a:cs typeface="Calibri"/>
              </a:rPr>
              <a:t>45.9%</a:t>
            </a:r>
          </a:p>
          <a:p>
            <a:r>
              <a:rPr lang="en-US" sz="2400">
                <a:solidFill>
                  <a:schemeClr val="tx1">
                    <a:lumMod val="75000"/>
                    <a:lumOff val="25000"/>
                  </a:schemeClr>
                </a:solidFill>
                <a:latin typeface="Century Gothic"/>
                <a:ea typeface="Calibri"/>
                <a:cs typeface="Calibri"/>
              </a:rPr>
              <a:t>Low</a:t>
            </a:r>
          </a:p>
        </p:txBody>
      </p:sp>
      <p:sp>
        <p:nvSpPr>
          <p:cNvPr id="21" name="TextBox 4">
            <a:extLst>
              <a:ext uri="{FF2B5EF4-FFF2-40B4-BE49-F238E27FC236}">
                <a16:creationId xmlns:a16="http://schemas.microsoft.com/office/drawing/2014/main" id="{79475AB7-81AE-8FC3-70BF-E3B6A6CB4767}"/>
              </a:ext>
            </a:extLst>
          </p:cNvPr>
          <p:cNvSpPr txBox="1"/>
          <p:nvPr/>
        </p:nvSpPr>
        <p:spPr>
          <a:xfrm>
            <a:off x="14052437" y="25362581"/>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44.1%</a:t>
            </a:r>
          </a:p>
          <a:p>
            <a:r>
              <a:rPr lang="en-US" sz="2400">
                <a:solidFill>
                  <a:srgbClr val="404040"/>
                </a:solidFill>
              </a:rPr>
              <a:t>Medium</a:t>
            </a:r>
          </a:p>
        </p:txBody>
      </p:sp>
      <p:sp>
        <p:nvSpPr>
          <p:cNvPr id="22" name="TextBox 5">
            <a:extLst>
              <a:ext uri="{FF2B5EF4-FFF2-40B4-BE49-F238E27FC236}">
                <a16:creationId xmlns:a16="http://schemas.microsoft.com/office/drawing/2014/main" id="{E5248DAF-FDE4-E5AE-4EF6-AB7BA5881593}"/>
              </a:ext>
            </a:extLst>
          </p:cNvPr>
          <p:cNvSpPr txBox="1"/>
          <p:nvPr/>
        </p:nvSpPr>
        <p:spPr>
          <a:xfrm>
            <a:off x="15413368" y="22558408"/>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
        <p:nvSpPr>
          <p:cNvPr id="23" name="TextBox 8">
            <a:extLst>
              <a:ext uri="{FF2B5EF4-FFF2-40B4-BE49-F238E27FC236}">
                <a16:creationId xmlns:a16="http://schemas.microsoft.com/office/drawing/2014/main" id="{52BF3E05-DCFC-A82D-51D8-D8BEA135375B}"/>
              </a:ext>
            </a:extLst>
          </p:cNvPr>
          <p:cNvSpPr txBox="1"/>
          <p:nvPr/>
        </p:nvSpPr>
        <p:spPr>
          <a:xfrm>
            <a:off x="17998936" y="24439048"/>
            <a:ext cx="185072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ea typeface="Calibri"/>
                <a:cs typeface="Calibri"/>
              </a:rPr>
              <a:t>45.9%</a:t>
            </a:r>
          </a:p>
          <a:p>
            <a:r>
              <a:rPr lang="en-US" sz="2400">
                <a:solidFill>
                  <a:schemeClr val="tx1">
                    <a:lumMod val="75000"/>
                    <a:lumOff val="25000"/>
                  </a:schemeClr>
                </a:solidFill>
                <a:latin typeface="Century Gothic"/>
                <a:ea typeface="Calibri"/>
                <a:cs typeface="Calibri"/>
              </a:rPr>
              <a:t>Low</a:t>
            </a:r>
          </a:p>
        </p:txBody>
      </p:sp>
      <p:sp>
        <p:nvSpPr>
          <p:cNvPr id="24" name="TextBox 2">
            <a:extLst>
              <a:ext uri="{FF2B5EF4-FFF2-40B4-BE49-F238E27FC236}">
                <a16:creationId xmlns:a16="http://schemas.microsoft.com/office/drawing/2014/main" id="{312A71E8-F573-B78E-5DE9-FE9E1CE0417E}"/>
              </a:ext>
            </a:extLst>
          </p:cNvPr>
          <p:cNvSpPr txBox="1"/>
          <p:nvPr/>
        </p:nvSpPr>
        <p:spPr>
          <a:xfrm>
            <a:off x="14052437" y="25362581"/>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44.1%</a:t>
            </a:r>
          </a:p>
          <a:p>
            <a:r>
              <a:rPr lang="en-US" sz="2400">
                <a:solidFill>
                  <a:srgbClr val="404040"/>
                </a:solidFill>
              </a:rPr>
              <a:t>Medium</a:t>
            </a:r>
          </a:p>
        </p:txBody>
      </p:sp>
      <p:sp>
        <p:nvSpPr>
          <p:cNvPr id="25" name="TextBox 3">
            <a:extLst>
              <a:ext uri="{FF2B5EF4-FFF2-40B4-BE49-F238E27FC236}">
                <a16:creationId xmlns:a16="http://schemas.microsoft.com/office/drawing/2014/main" id="{7417F032-8BB5-251E-1FEE-A66FA811AC8F}"/>
              </a:ext>
            </a:extLst>
          </p:cNvPr>
          <p:cNvSpPr txBox="1"/>
          <p:nvPr/>
        </p:nvSpPr>
        <p:spPr>
          <a:xfrm>
            <a:off x="15413368" y="22558408"/>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
        <p:nvSpPr>
          <p:cNvPr id="27" name="TextBox 8">
            <a:extLst>
              <a:ext uri="{FF2B5EF4-FFF2-40B4-BE49-F238E27FC236}">
                <a16:creationId xmlns:a16="http://schemas.microsoft.com/office/drawing/2014/main" id="{52BF3E05-DCFC-A82D-51D8-D8BEA135375B}"/>
              </a:ext>
            </a:extLst>
          </p:cNvPr>
          <p:cNvSpPr txBox="1"/>
          <p:nvPr/>
        </p:nvSpPr>
        <p:spPr>
          <a:xfrm>
            <a:off x="18141811" y="24581923"/>
            <a:ext cx="185072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ea typeface="Calibri"/>
                <a:cs typeface="Calibri"/>
              </a:rPr>
              <a:t>45.9%</a:t>
            </a:r>
          </a:p>
          <a:p>
            <a:r>
              <a:rPr lang="en-US" sz="2400">
                <a:solidFill>
                  <a:schemeClr val="tx1">
                    <a:lumMod val="75000"/>
                    <a:lumOff val="25000"/>
                  </a:schemeClr>
                </a:solidFill>
                <a:latin typeface="Century Gothic"/>
                <a:ea typeface="Calibri"/>
                <a:cs typeface="Calibri"/>
              </a:rPr>
              <a:t>Low</a:t>
            </a:r>
          </a:p>
        </p:txBody>
      </p:sp>
      <p:sp>
        <p:nvSpPr>
          <p:cNvPr id="28" name="TextBox 2">
            <a:extLst>
              <a:ext uri="{FF2B5EF4-FFF2-40B4-BE49-F238E27FC236}">
                <a16:creationId xmlns:a16="http://schemas.microsoft.com/office/drawing/2014/main" id="{312A71E8-F573-B78E-5DE9-FE9E1CE0417E}"/>
              </a:ext>
            </a:extLst>
          </p:cNvPr>
          <p:cNvSpPr txBox="1"/>
          <p:nvPr/>
        </p:nvSpPr>
        <p:spPr>
          <a:xfrm>
            <a:off x="14195312" y="25505456"/>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44.1%</a:t>
            </a:r>
          </a:p>
          <a:p>
            <a:r>
              <a:rPr lang="en-US" sz="2400">
                <a:solidFill>
                  <a:srgbClr val="404040"/>
                </a:solidFill>
              </a:rPr>
              <a:t>Medium</a:t>
            </a:r>
          </a:p>
        </p:txBody>
      </p:sp>
      <p:sp>
        <p:nvSpPr>
          <p:cNvPr id="29" name="TextBox 3">
            <a:extLst>
              <a:ext uri="{FF2B5EF4-FFF2-40B4-BE49-F238E27FC236}">
                <a16:creationId xmlns:a16="http://schemas.microsoft.com/office/drawing/2014/main" id="{7417F032-8BB5-251E-1FEE-A66FA811AC8F}"/>
              </a:ext>
            </a:extLst>
          </p:cNvPr>
          <p:cNvSpPr txBox="1"/>
          <p:nvPr/>
        </p:nvSpPr>
        <p:spPr>
          <a:xfrm>
            <a:off x="15556243" y="22701283"/>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
        <p:nvSpPr>
          <p:cNvPr id="30" name="TextBox 8">
            <a:extLst>
              <a:ext uri="{FF2B5EF4-FFF2-40B4-BE49-F238E27FC236}">
                <a16:creationId xmlns:a16="http://schemas.microsoft.com/office/drawing/2014/main" id="{52BF3E05-DCFC-A82D-51D8-D8BEA135375B}"/>
              </a:ext>
            </a:extLst>
          </p:cNvPr>
          <p:cNvSpPr txBox="1"/>
          <p:nvPr/>
        </p:nvSpPr>
        <p:spPr>
          <a:xfrm>
            <a:off x="18284686" y="24724798"/>
            <a:ext cx="185072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ea typeface="Calibri"/>
                <a:cs typeface="Calibri"/>
              </a:rPr>
              <a:t>45.9%</a:t>
            </a:r>
          </a:p>
          <a:p>
            <a:r>
              <a:rPr lang="en-US" sz="2400">
                <a:solidFill>
                  <a:schemeClr val="tx1">
                    <a:lumMod val="75000"/>
                    <a:lumOff val="25000"/>
                  </a:schemeClr>
                </a:solidFill>
                <a:latin typeface="Century Gothic"/>
                <a:ea typeface="Calibri"/>
                <a:cs typeface="Calibri"/>
              </a:rPr>
              <a:t>Low</a:t>
            </a:r>
          </a:p>
        </p:txBody>
      </p:sp>
      <p:sp>
        <p:nvSpPr>
          <p:cNvPr id="31" name="TextBox 2">
            <a:extLst>
              <a:ext uri="{FF2B5EF4-FFF2-40B4-BE49-F238E27FC236}">
                <a16:creationId xmlns:a16="http://schemas.microsoft.com/office/drawing/2014/main" id="{312A71E8-F573-B78E-5DE9-FE9E1CE0417E}"/>
              </a:ext>
            </a:extLst>
          </p:cNvPr>
          <p:cNvSpPr txBox="1"/>
          <p:nvPr/>
        </p:nvSpPr>
        <p:spPr>
          <a:xfrm>
            <a:off x="14338187" y="25648331"/>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44.1%</a:t>
            </a:r>
          </a:p>
          <a:p>
            <a:r>
              <a:rPr lang="en-US" sz="2400">
                <a:solidFill>
                  <a:srgbClr val="404040"/>
                </a:solidFill>
              </a:rPr>
              <a:t>Medium</a:t>
            </a:r>
          </a:p>
        </p:txBody>
      </p:sp>
      <p:sp>
        <p:nvSpPr>
          <p:cNvPr id="32" name="TextBox 3">
            <a:extLst>
              <a:ext uri="{FF2B5EF4-FFF2-40B4-BE49-F238E27FC236}">
                <a16:creationId xmlns:a16="http://schemas.microsoft.com/office/drawing/2014/main" id="{7417F032-8BB5-251E-1FEE-A66FA811AC8F}"/>
              </a:ext>
            </a:extLst>
          </p:cNvPr>
          <p:cNvSpPr txBox="1"/>
          <p:nvPr/>
        </p:nvSpPr>
        <p:spPr>
          <a:xfrm>
            <a:off x="15699118" y="22844158"/>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404040"/>
                </a:solidFill>
              </a:rPr>
              <a:t>10.0%</a:t>
            </a:r>
          </a:p>
          <a:p>
            <a:r>
              <a:rPr lang="en-US" sz="2400">
                <a:solidFill>
                  <a:srgbClr val="404040"/>
                </a:solidFill>
              </a:rPr>
              <a:t>High </a:t>
            </a:r>
          </a:p>
        </p:txBody>
      </p:sp>
    </p:spTree>
    <p:extLst>
      <p:ext uri="{BB962C8B-B14F-4D97-AF65-F5344CB8AC3E}">
        <p14:creationId xmlns:p14="http://schemas.microsoft.com/office/powerpoint/2010/main" val="41991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5521E184-1311-81FD-C4C9-B72650A9D611}"/>
              </a:ext>
            </a:extLst>
          </p:cNvPr>
          <p:cNvSpPr txBox="1">
            <a:spLocks/>
          </p:cNvSpPr>
          <p:nvPr/>
        </p:nvSpPr>
        <p:spPr>
          <a:xfrm>
            <a:off x="250186" y="1222254"/>
            <a:ext cx="5793877" cy="267169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sz="2200">
                <a:solidFill>
                  <a:schemeClr val="tx1">
                    <a:lumMod val="75000"/>
                    <a:lumOff val="25000"/>
                  </a:schemeClr>
                </a:solidFill>
                <a:latin typeface="Century Gothic"/>
                <a:ea typeface="+mn-lt"/>
                <a:cs typeface="+mn-lt"/>
              </a:rPr>
              <a:t>1.2-million-acre national forest</a:t>
            </a:r>
          </a:p>
          <a:p>
            <a:pPr marL="342900" indent="-342900">
              <a:lnSpc>
                <a:spcPct val="100000"/>
              </a:lnSpc>
              <a:spcAft>
                <a:spcPts val="600"/>
              </a:spcAft>
              <a:buClr>
                <a:srgbClr val="FF3333"/>
              </a:buClr>
              <a:buFont typeface="Webdings" panose="05030102010509060703" pitchFamily="18" charset="2"/>
              <a:buChar char=""/>
            </a:pPr>
            <a:r>
              <a:rPr lang="en-US" sz="2200">
                <a:solidFill>
                  <a:schemeClr val="tx1">
                    <a:lumMod val="75000"/>
                    <a:lumOff val="25000"/>
                  </a:schemeClr>
                </a:solidFill>
                <a:latin typeface="Century Gothic"/>
                <a:ea typeface="+mn-lt"/>
                <a:cs typeface="+mn-lt"/>
              </a:rPr>
              <a:t>High timber output</a:t>
            </a:r>
          </a:p>
          <a:p>
            <a:pPr marL="342900" indent="-342900">
              <a:lnSpc>
                <a:spcPct val="100000"/>
              </a:lnSpc>
              <a:spcAft>
                <a:spcPts val="600"/>
              </a:spcAft>
              <a:buClr>
                <a:srgbClr val="FF3333"/>
              </a:buClr>
              <a:buFont typeface="Webdings" panose="05030102010509060703" pitchFamily="18" charset="2"/>
              <a:buChar char=""/>
            </a:pPr>
            <a:r>
              <a:rPr lang="en-US" sz="2200">
                <a:solidFill>
                  <a:schemeClr val="tx1">
                    <a:lumMod val="75000"/>
                    <a:lumOff val="25000"/>
                  </a:schemeClr>
                </a:solidFill>
                <a:latin typeface="Century Gothic"/>
                <a:ea typeface="+mn-lt"/>
                <a:cs typeface="+mn-lt"/>
              </a:rPr>
              <a:t>History of fire suppression</a:t>
            </a:r>
          </a:p>
          <a:p>
            <a:pPr marL="342900" indent="-342900">
              <a:lnSpc>
                <a:spcPct val="100000"/>
              </a:lnSpc>
              <a:spcAft>
                <a:spcPts val="600"/>
              </a:spcAft>
              <a:buClr>
                <a:srgbClr val="FF3333"/>
              </a:buClr>
              <a:buFont typeface="Webdings" panose="05030102010509060703" pitchFamily="18" charset="2"/>
              <a:buChar char=""/>
            </a:pPr>
            <a:r>
              <a:rPr lang="en-US" sz="2200">
                <a:solidFill>
                  <a:schemeClr val="tx1">
                    <a:lumMod val="75000"/>
                    <a:lumOff val="25000"/>
                  </a:schemeClr>
                </a:solidFill>
                <a:latin typeface="Century Gothic"/>
                <a:ea typeface="+mn-lt"/>
                <a:cs typeface="+mn-lt"/>
              </a:rPr>
              <a:t>Ponderosa pine dominated ecosystem</a:t>
            </a:r>
          </a:p>
          <a:p>
            <a:pPr marL="342900" indent="-342900">
              <a:lnSpc>
                <a:spcPct val="100000"/>
              </a:lnSpc>
              <a:spcAft>
                <a:spcPts val="600"/>
              </a:spcAft>
              <a:buClr>
                <a:srgbClr val="FF3333"/>
              </a:buClr>
              <a:buFont typeface="Webdings" panose="05030102010509060703" pitchFamily="18" charset="2"/>
              <a:buChar char=""/>
            </a:pPr>
            <a:endParaRPr lang="en-US" sz="2200">
              <a:solidFill>
                <a:srgbClr val="000000"/>
              </a:solidFill>
              <a:latin typeface="Century Gothic"/>
              <a:cs typeface="Calibri"/>
            </a:endParaRPr>
          </a:p>
          <a:p>
            <a:pPr marL="342900" indent="-342900">
              <a:lnSpc>
                <a:spcPct val="100000"/>
              </a:lnSpc>
              <a:spcAft>
                <a:spcPts val="600"/>
              </a:spcAft>
              <a:buClr>
                <a:srgbClr val="FF3333"/>
              </a:buClr>
              <a:buFont typeface="Webdings" panose="05030102010509060703" pitchFamily="18" charset="2"/>
              <a:buChar char=""/>
            </a:pPr>
            <a:endParaRPr lang="en-US" sz="2200">
              <a:solidFill>
                <a:srgbClr val="000000"/>
              </a:solidFill>
              <a:latin typeface="Century Gothic"/>
              <a:cs typeface="Calibri"/>
            </a:endParaRPr>
          </a:p>
          <a:p>
            <a:pPr marL="342900" indent="-342900">
              <a:lnSpc>
                <a:spcPct val="100000"/>
              </a:lnSpc>
              <a:spcAft>
                <a:spcPts val="600"/>
              </a:spcAft>
              <a:buClr>
                <a:srgbClr val="FF3333"/>
              </a:buClr>
              <a:buFont typeface="Webdings" panose="05030102010509060703" pitchFamily="18" charset="2"/>
              <a:buChar char=""/>
            </a:pPr>
            <a:endParaRPr lang="en-US">
              <a:solidFill>
                <a:srgbClr val="404040"/>
              </a:solidFill>
              <a:latin typeface="Century Gothic"/>
              <a:cs typeface="Calibri"/>
            </a:endParaRPr>
          </a:p>
        </p:txBody>
      </p:sp>
      <p:pic>
        <p:nvPicPr>
          <p:cNvPr id="4" name="Picture 24" descr="A picture containing outdoor, sky, nature, mountain&#10;&#10;Description automatically generated">
            <a:extLst>
              <a:ext uri="{FF2B5EF4-FFF2-40B4-BE49-F238E27FC236}">
                <a16:creationId xmlns:a16="http://schemas.microsoft.com/office/drawing/2014/main" id="{D23BE15C-2C3D-537A-C1D0-C1E274E2AC44}"/>
              </a:ext>
            </a:extLst>
          </p:cNvPr>
          <p:cNvPicPr>
            <a:picLocks noChangeAspect="1"/>
          </p:cNvPicPr>
          <p:nvPr/>
        </p:nvPicPr>
        <p:blipFill rotWithShape="1">
          <a:blip r:embed="rId4"/>
          <a:srcRect l="7932" r="25585" b="-208"/>
          <a:stretch/>
        </p:blipFill>
        <p:spPr>
          <a:xfrm>
            <a:off x="6303384" y="10"/>
            <a:ext cx="5891740" cy="667778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1">
            <a:extLst>
              <a:ext uri="{FF2B5EF4-FFF2-40B4-BE49-F238E27FC236}">
                <a16:creationId xmlns:a16="http://schemas.microsoft.com/office/drawing/2014/main" id="{36AF1D17-034D-1A14-6973-2DBD5C91CD9A}"/>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a:rPr>
              <a:t>BACKGROUND| </a:t>
            </a:r>
            <a:r>
              <a:rPr lang="en-US" sz="4000">
                <a:solidFill>
                  <a:srgbClr val="FF3333"/>
                </a:solidFill>
                <a:latin typeface="Century Gothic"/>
              </a:rPr>
              <a:t>Black Hills </a:t>
            </a:r>
          </a:p>
        </p:txBody>
      </p:sp>
      <p:pic>
        <p:nvPicPr>
          <p:cNvPr id="6" name="Picture 6" descr="Chart, pie chart&#10;&#10;Description automatically generated">
            <a:extLst>
              <a:ext uri="{FF2B5EF4-FFF2-40B4-BE49-F238E27FC236}">
                <a16:creationId xmlns:a16="http://schemas.microsoft.com/office/drawing/2014/main" id="{7EBB4308-AEAF-50B7-5D56-8580119F2E24}"/>
              </a:ext>
            </a:extLst>
          </p:cNvPr>
          <p:cNvPicPr>
            <a:picLocks noChangeAspect="1"/>
          </p:cNvPicPr>
          <p:nvPr/>
        </p:nvPicPr>
        <p:blipFill rotWithShape="1">
          <a:blip r:embed="rId5"/>
          <a:srcRect l="19346" t="1721" r="16621" b="909"/>
          <a:stretch/>
        </p:blipFill>
        <p:spPr>
          <a:xfrm>
            <a:off x="402556" y="3679080"/>
            <a:ext cx="2919142" cy="2670994"/>
          </a:xfrm>
          <a:prstGeom prst="ellipse">
            <a:avLst/>
          </a:prstGeom>
          <a:ln>
            <a:noFill/>
          </a:ln>
        </p:spPr>
      </p:pic>
      <p:grpSp>
        <p:nvGrpSpPr>
          <p:cNvPr id="19" name="Group 18">
            <a:extLst>
              <a:ext uri="{FF2B5EF4-FFF2-40B4-BE49-F238E27FC236}">
                <a16:creationId xmlns:a16="http://schemas.microsoft.com/office/drawing/2014/main" id="{53C35DB4-EF24-D2C4-68B1-FB0EA9EF0A4A}"/>
              </a:ext>
            </a:extLst>
          </p:cNvPr>
          <p:cNvGrpSpPr/>
          <p:nvPr/>
        </p:nvGrpSpPr>
        <p:grpSpPr>
          <a:xfrm>
            <a:off x="3278891" y="4578241"/>
            <a:ext cx="3128060" cy="1508506"/>
            <a:chOff x="4964725" y="3276774"/>
            <a:chExt cx="3128060" cy="1508506"/>
          </a:xfrm>
        </p:grpSpPr>
        <p:grpSp>
          <p:nvGrpSpPr>
            <p:cNvPr id="8" name="Group 7">
              <a:extLst>
                <a:ext uri="{FF2B5EF4-FFF2-40B4-BE49-F238E27FC236}">
                  <a16:creationId xmlns:a16="http://schemas.microsoft.com/office/drawing/2014/main" id="{9BD8675F-CE44-4ED4-3BC6-DA5AB5CF5B94}"/>
                </a:ext>
              </a:extLst>
            </p:cNvPr>
            <p:cNvGrpSpPr/>
            <p:nvPr/>
          </p:nvGrpSpPr>
          <p:grpSpPr>
            <a:xfrm>
              <a:off x="5094009" y="3276774"/>
              <a:ext cx="2998776" cy="1508506"/>
              <a:chOff x="9238827" y="3230592"/>
              <a:chExt cx="2998776" cy="1508506"/>
            </a:xfrm>
          </p:grpSpPr>
          <p:sp>
            <p:nvSpPr>
              <p:cNvPr id="16" name="TextBox 15">
                <a:extLst>
                  <a:ext uri="{FF2B5EF4-FFF2-40B4-BE49-F238E27FC236}">
                    <a16:creationId xmlns:a16="http://schemas.microsoft.com/office/drawing/2014/main" id="{85191B56-B1F9-EC3E-EAC4-17298879C21E}"/>
                  </a:ext>
                </a:extLst>
              </p:cNvPr>
              <p:cNvSpPr txBox="1"/>
              <p:nvPr/>
            </p:nvSpPr>
            <p:spPr>
              <a:xfrm>
                <a:off x="9305476" y="3230592"/>
                <a:ext cx="2932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Ponderosa Pine (94%)</a:t>
                </a:r>
                <a:endParaRPr lang="en-US">
                  <a:solidFill>
                    <a:srgbClr val="3F3F3F"/>
                  </a:solidFill>
                  <a:latin typeface="Century Gothic"/>
                  <a:cs typeface="Calibri" panose="020F0502020204030204"/>
                </a:endParaRPr>
              </a:p>
            </p:txBody>
          </p:sp>
          <p:sp>
            <p:nvSpPr>
              <p:cNvPr id="17" name="TextBox 16">
                <a:extLst>
                  <a:ext uri="{FF2B5EF4-FFF2-40B4-BE49-F238E27FC236}">
                    <a16:creationId xmlns:a16="http://schemas.microsoft.com/office/drawing/2014/main" id="{8B371079-EDFB-A620-2C92-59CFB5AB9725}"/>
                  </a:ext>
                </a:extLst>
              </p:cNvPr>
              <p:cNvSpPr txBox="1"/>
              <p:nvPr/>
            </p:nvSpPr>
            <p:spPr>
              <a:xfrm>
                <a:off x="9238827" y="4002051"/>
                <a:ext cx="2872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 Quaking Aspen (1%)</a:t>
                </a:r>
                <a:endParaRPr lang="en-US">
                  <a:solidFill>
                    <a:srgbClr val="3F3F3F"/>
                  </a:solidFill>
                  <a:latin typeface="Century Gothic"/>
                  <a:cs typeface="Calibri" panose="020F0502020204030204"/>
                </a:endParaRPr>
              </a:p>
            </p:txBody>
          </p:sp>
          <p:sp>
            <p:nvSpPr>
              <p:cNvPr id="18" name="TextBox 17">
                <a:extLst>
                  <a:ext uri="{FF2B5EF4-FFF2-40B4-BE49-F238E27FC236}">
                    <a16:creationId xmlns:a16="http://schemas.microsoft.com/office/drawing/2014/main" id="{4A71C782-9ECE-8B21-2828-FBF116F171BD}"/>
                  </a:ext>
                </a:extLst>
              </p:cNvPr>
              <p:cNvSpPr txBox="1"/>
              <p:nvPr/>
            </p:nvSpPr>
            <p:spPr>
              <a:xfrm>
                <a:off x="9330247" y="4369766"/>
                <a:ext cx="2872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All Other Species (1%)</a:t>
                </a:r>
                <a:endParaRPr lang="en-US">
                  <a:solidFill>
                    <a:srgbClr val="3F3F3F"/>
                  </a:solidFill>
                  <a:latin typeface="Century Gothic"/>
                  <a:cs typeface="Calibri" panose="020F0502020204030204"/>
                </a:endParaRPr>
              </a:p>
            </p:txBody>
          </p:sp>
        </p:grpSp>
        <p:grpSp>
          <p:nvGrpSpPr>
            <p:cNvPr id="10" name="Group 9">
              <a:extLst>
                <a:ext uri="{FF2B5EF4-FFF2-40B4-BE49-F238E27FC236}">
                  <a16:creationId xmlns:a16="http://schemas.microsoft.com/office/drawing/2014/main" id="{F9FFDC10-A699-D76A-473A-AA5AF7AE2D84}"/>
                </a:ext>
              </a:extLst>
            </p:cNvPr>
            <p:cNvGrpSpPr/>
            <p:nvPr/>
          </p:nvGrpSpPr>
          <p:grpSpPr>
            <a:xfrm>
              <a:off x="4964725" y="3350808"/>
              <a:ext cx="2872596" cy="1346540"/>
              <a:chOff x="9144180" y="3293081"/>
              <a:chExt cx="2872596" cy="1346540"/>
            </a:xfrm>
          </p:grpSpPr>
          <p:sp>
            <p:nvSpPr>
              <p:cNvPr id="11" name="TextBox 10">
                <a:extLst>
                  <a:ext uri="{FF2B5EF4-FFF2-40B4-BE49-F238E27FC236}">
                    <a16:creationId xmlns:a16="http://schemas.microsoft.com/office/drawing/2014/main" id="{CBC2390E-C22E-70A4-BF75-0502E4906E5D}"/>
                  </a:ext>
                </a:extLst>
              </p:cNvPr>
              <p:cNvSpPr txBox="1"/>
              <p:nvPr/>
            </p:nvSpPr>
            <p:spPr>
              <a:xfrm>
                <a:off x="9144180" y="3600222"/>
                <a:ext cx="2872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 White Spruce (4%)</a:t>
                </a:r>
                <a:endParaRPr lang="en-US">
                  <a:solidFill>
                    <a:srgbClr val="3F3F3F"/>
                  </a:solidFill>
                  <a:latin typeface="Century Gothic"/>
                  <a:cs typeface="Calibri" panose="020F0502020204030204"/>
                </a:endParaRPr>
              </a:p>
            </p:txBody>
          </p:sp>
          <p:sp>
            <p:nvSpPr>
              <p:cNvPr id="12" name="Rectangle 11">
                <a:extLst>
                  <a:ext uri="{FF2B5EF4-FFF2-40B4-BE49-F238E27FC236}">
                    <a16:creationId xmlns:a16="http://schemas.microsoft.com/office/drawing/2014/main" id="{6E0D9A9B-A1D9-983A-40F4-4FEA2FF03449}"/>
                  </a:ext>
                </a:extLst>
              </p:cNvPr>
              <p:cNvSpPr/>
              <p:nvPr/>
            </p:nvSpPr>
            <p:spPr>
              <a:xfrm>
                <a:off x="9257167" y="3293081"/>
                <a:ext cx="226219" cy="2262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Century Gothic"/>
                </a:endParaRPr>
              </a:p>
            </p:txBody>
          </p:sp>
          <p:sp>
            <p:nvSpPr>
              <p:cNvPr id="13" name="Rectangle 12">
                <a:extLst>
                  <a:ext uri="{FF2B5EF4-FFF2-40B4-BE49-F238E27FC236}">
                    <a16:creationId xmlns:a16="http://schemas.microsoft.com/office/drawing/2014/main" id="{52AD60C8-2044-51C9-A15D-02E24B43CA22}"/>
                  </a:ext>
                </a:extLst>
              </p:cNvPr>
              <p:cNvSpPr/>
              <p:nvPr/>
            </p:nvSpPr>
            <p:spPr>
              <a:xfrm>
                <a:off x="9257167" y="3662175"/>
                <a:ext cx="226219" cy="226219"/>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Century Gothic"/>
                </a:endParaRPr>
              </a:p>
            </p:txBody>
          </p:sp>
          <p:sp>
            <p:nvSpPr>
              <p:cNvPr id="14" name="Rectangle 13">
                <a:extLst>
                  <a:ext uri="{FF2B5EF4-FFF2-40B4-BE49-F238E27FC236}">
                    <a16:creationId xmlns:a16="http://schemas.microsoft.com/office/drawing/2014/main" id="{190EA5D7-22DE-3EA4-4E43-32ECDCFD2A0F}"/>
                  </a:ext>
                </a:extLst>
              </p:cNvPr>
              <p:cNvSpPr/>
              <p:nvPr/>
            </p:nvSpPr>
            <p:spPr>
              <a:xfrm>
                <a:off x="9257167" y="4413402"/>
                <a:ext cx="226219" cy="22621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Century Gothic"/>
                </a:endParaRPr>
              </a:p>
            </p:txBody>
          </p:sp>
          <p:sp>
            <p:nvSpPr>
              <p:cNvPr id="15" name="Rectangle 14">
                <a:extLst>
                  <a:ext uri="{FF2B5EF4-FFF2-40B4-BE49-F238E27FC236}">
                    <a16:creationId xmlns:a16="http://schemas.microsoft.com/office/drawing/2014/main" id="{72BB3663-348B-C0C7-4F79-167D428B6478}"/>
                  </a:ext>
                </a:extLst>
              </p:cNvPr>
              <p:cNvSpPr/>
              <p:nvPr/>
            </p:nvSpPr>
            <p:spPr>
              <a:xfrm>
                <a:off x="9257167" y="4046576"/>
                <a:ext cx="226219" cy="22621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Century Gothic"/>
                </a:endParaRPr>
              </a:p>
            </p:txBody>
          </p:sp>
        </p:grpSp>
      </p:grpSp>
      <p:sp>
        <p:nvSpPr>
          <p:cNvPr id="2" name="TextBox 1">
            <a:extLst>
              <a:ext uri="{FF2B5EF4-FFF2-40B4-BE49-F238E27FC236}">
                <a16:creationId xmlns:a16="http://schemas.microsoft.com/office/drawing/2014/main" id="{89D4EFA0-14D4-CEA5-29C6-57DA3989699A}"/>
              </a:ext>
            </a:extLst>
          </p:cNvPr>
          <p:cNvSpPr txBox="1"/>
          <p:nvPr/>
        </p:nvSpPr>
        <p:spPr>
          <a:xfrm>
            <a:off x="3055111" y="3685698"/>
            <a:ext cx="2924305" cy="660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rPr>
              <a:t>Tree Species in the Black Hills by Biomass</a:t>
            </a:r>
          </a:p>
        </p:txBody>
      </p:sp>
      <p:sp>
        <p:nvSpPr>
          <p:cNvPr id="5" name="TextBox 1">
            <a:extLst>
              <a:ext uri="{FF2B5EF4-FFF2-40B4-BE49-F238E27FC236}">
                <a16:creationId xmlns:a16="http://schemas.microsoft.com/office/drawing/2014/main" id="{73240206-4D6B-3F12-60A1-CB1E431AD9C5}"/>
              </a:ext>
            </a:extLst>
          </p:cNvPr>
          <p:cNvSpPr txBox="1"/>
          <p:nvPr/>
        </p:nvSpPr>
        <p:spPr>
          <a:xfrm>
            <a:off x="9770724" y="6344116"/>
            <a:ext cx="242127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Calibri"/>
              </a:rPr>
              <a:t>Image Credit: Runner1928</a:t>
            </a:r>
          </a:p>
        </p:txBody>
      </p:sp>
    </p:spTree>
    <p:extLst>
      <p:ext uri="{BB962C8B-B14F-4D97-AF65-F5344CB8AC3E}">
        <p14:creationId xmlns:p14="http://schemas.microsoft.com/office/powerpoint/2010/main" val="3980980911"/>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10;&#10;Description automatically generated">
            <a:extLst>
              <a:ext uri="{FF2B5EF4-FFF2-40B4-BE49-F238E27FC236}">
                <a16:creationId xmlns:a16="http://schemas.microsoft.com/office/drawing/2014/main" id="{6B222C3C-F9F2-F055-67A5-9CD20559B865}"/>
              </a:ext>
            </a:extLst>
          </p:cNvPr>
          <p:cNvPicPr>
            <a:picLocks noChangeAspect="1"/>
          </p:cNvPicPr>
          <p:nvPr/>
        </p:nvPicPr>
        <p:blipFill>
          <a:blip r:embed="rId3"/>
          <a:stretch>
            <a:fillRect/>
          </a:stretch>
        </p:blipFill>
        <p:spPr>
          <a:xfrm>
            <a:off x="-1890458" y="5640"/>
            <a:ext cx="14357955" cy="6852359"/>
          </a:xfrm>
          <a:prstGeom prst="rect">
            <a:avLst/>
          </a:prstGeom>
        </p:spPr>
      </p:pic>
    </p:spTree>
    <p:extLst>
      <p:ext uri="{BB962C8B-B14F-4D97-AF65-F5344CB8AC3E}">
        <p14:creationId xmlns:p14="http://schemas.microsoft.com/office/powerpoint/2010/main" val="120335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6D63B9-9D26-F939-AEC5-BEA002F9F68A}"/>
              </a:ext>
            </a:extLst>
          </p:cNvPr>
          <p:cNvSpPr/>
          <p:nvPr/>
        </p:nvSpPr>
        <p:spPr>
          <a:xfrm>
            <a:off x="448574" y="1483953"/>
            <a:ext cx="6647837" cy="4489539"/>
          </a:xfrm>
          <a:prstGeom prst="roundRect">
            <a:avLst/>
          </a:prstGeom>
          <a:solidFill>
            <a:srgbClr val="FCEEE8">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600">
              <a:solidFill>
                <a:schemeClr val="tx1">
                  <a:lumMod val="75000"/>
                  <a:lumOff val="25000"/>
                </a:schemeClr>
              </a:solidFill>
              <a:latin typeface="Century Gothic"/>
            </a:endParaRPr>
          </a:p>
        </p:txBody>
      </p:sp>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RESULTS| </a:t>
            </a:r>
            <a:r>
              <a:rPr lang="en-US" sz="4000">
                <a:solidFill>
                  <a:srgbClr val="FF3333"/>
                </a:solidFill>
                <a:latin typeface="Century Gothic" panose="020F0302020204030204"/>
              </a:rPr>
              <a:t>Partner Outputs</a:t>
            </a:r>
          </a:p>
        </p:txBody>
      </p:sp>
      <p:sp>
        <p:nvSpPr>
          <p:cNvPr id="10" name="Text Placeholder 3"/>
          <p:cNvSpPr txBox="1">
            <a:spLocks/>
          </p:cNvSpPr>
          <p:nvPr/>
        </p:nvSpPr>
        <p:spPr>
          <a:xfrm>
            <a:off x="584915" y="1277164"/>
            <a:ext cx="7076366" cy="491480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4,079 acres identified as greatest need for reforestation </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Criteria</a:t>
            </a:r>
          </a:p>
          <a:p>
            <a:pPr marL="800100" lvl="1" indent="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Low regeneration category</a:t>
            </a:r>
          </a:p>
          <a:p>
            <a:pPr marL="800100" lvl="1" indent="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&lt;1500 ft from road</a:t>
            </a:r>
          </a:p>
          <a:p>
            <a:pPr marL="800100" lvl="1" indent="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Patch size &gt;50 acres</a:t>
            </a:r>
          </a:p>
          <a:p>
            <a:pPr marL="800100" lvl="1" indent="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Not previously planted</a:t>
            </a:r>
          </a:p>
          <a:p>
            <a:pPr marL="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2" name="Picture 3" descr="Map&#10;&#10;Description automatically generated">
            <a:extLst>
              <a:ext uri="{FF2B5EF4-FFF2-40B4-BE49-F238E27FC236}">
                <a16:creationId xmlns:a16="http://schemas.microsoft.com/office/drawing/2014/main" id="{D22114EB-9FBF-2FDD-9E1F-DD8B624A3BAD}"/>
              </a:ext>
            </a:extLst>
          </p:cNvPr>
          <p:cNvPicPr>
            <a:picLocks noChangeAspect="1"/>
          </p:cNvPicPr>
          <p:nvPr/>
        </p:nvPicPr>
        <p:blipFill>
          <a:blip r:embed="rId3"/>
          <a:stretch>
            <a:fillRect/>
          </a:stretch>
        </p:blipFill>
        <p:spPr>
          <a:xfrm>
            <a:off x="7168550" y="97866"/>
            <a:ext cx="4842294" cy="6489739"/>
          </a:xfrm>
          <a:prstGeom prst="rect">
            <a:avLst/>
          </a:prstGeom>
        </p:spPr>
      </p:pic>
    </p:spTree>
    <p:extLst>
      <p:ext uri="{BB962C8B-B14F-4D97-AF65-F5344CB8AC3E}">
        <p14:creationId xmlns:p14="http://schemas.microsoft.com/office/powerpoint/2010/main" val="375334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ss, outdoor, sky, field&#10;&#10;Description automatically generated">
            <a:extLst>
              <a:ext uri="{FF2B5EF4-FFF2-40B4-BE49-F238E27FC236}">
                <a16:creationId xmlns:a16="http://schemas.microsoft.com/office/drawing/2014/main" id="{0306FBA2-0A23-4CF3-C403-151B1259AB27}"/>
              </a:ext>
            </a:extLst>
          </p:cNvPr>
          <p:cNvPicPr>
            <a:picLocks noChangeAspect="1"/>
          </p:cNvPicPr>
          <p:nvPr/>
        </p:nvPicPr>
        <p:blipFill rotWithShape="1">
          <a:blip r:embed="rId3"/>
          <a:srcRect l="21160" r="7210" b="-117"/>
          <a:stretch/>
        </p:blipFill>
        <p:spPr>
          <a:xfrm rot="16200000">
            <a:off x="2822181" y="-2820835"/>
            <a:ext cx="6660240" cy="12301908"/>
          </a:xfrm>
          <a:prstGeom prst="rect">
            <a:avLst/>
          </a:prstGeom>
        </p:spPr>
      </p:pic>
      <p:sp>
        <p:nvSpPr>
          <p:cNvPr id="10" name="Rectangle: Rounded Corners 9">
            <a:extLst>
              <a:ext uri="{FF2B5EF4-FFF2-40B4-BE49-F238E27FC236}">
                <a16:creationId xmlns:a16="http://schemas.microsoft.com/office/drawing/2014/main" id="{4E355A38-E20E-C19C-6B00-A3059BD10978}"/>
              </a:ext>
            </a:extLst>
          </p:cNvPr>
          <p:cNvSpPr/>
          <p:nvPr/>
        </p:nvSpPr>
        <p:spPr>
          <a:xfrm>
            <a:off x="4919932" y="1713990"/>
            <a:ext cx="6734101" cy="4331388"/>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600">
              <a:solidFill>
                <a:schemeClr val="tx1">
                  <a:lumMod val="75000"/>
                  <a:lumOff val="25000"/>
                </a:schemeClr>
              </a:solidFill>
              <a:latin typeface="Century Gothic"/>
            </a:endParaRPr>
          </a:p>
        </p:txBody>
      </p:sp>
      <p:sp>
        <p:nvSpPr>
          <p:cNvPr id="7" name="Title 1">
            <a:extLst>
              <a:ext uri="{FF2B5EF4-FFF2-40B4-BE49-F238E27FC236}">
                <a16:creationId xmlns:a16="http://schemas.microsoft.com/office/drawing/2014/main" id="{3EF53965-F270-8A21-441C-1E87D423DC4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CONCLUSIONS</a:t>
            </a:r>
          </a:p>
        </p:txBody>
      </p:sp>
      <p:sp>
        <p:nvSpPr>
          <p:cNvPr id="2" name="TextBox 1">
            <a:extLst>
              <a:ext uri="{FF2B5EF4-FFF2-40B4-BE49-F238E27FC236}">
                <a16:creationId xmlns:a16="http://schemas.microsoft.com/office/drawing/2014/main" id="{7F36874E-A438-96A0-CD55-66C8E3F90592}"/>
              </a:ext>
            </a:extLst>
          </p:cNvPr>
          <p:cNvSpPr txBox="1"/>
          <p:nvPr/>
        </p:nvSpPr>
        <p:spPr>
          <a:xfrm>
            <a:off x="4724400" y="3200399"/>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524CA569-2DFF-B41F-039B-2AC3BD2DE6DA}"/>
              </a:ext>
            </a:extLst>
          </p:cNvPr>
          <p:cNvSpPr txBox="1"/>
          <p:nvPr/>
        </p:nvSpPr>
        <p:spPr>
          <a:xfrm>
            <a:off x="9448876" y="6561"/>
            <a:ext cx="27431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FFFFFF"/>
                </a:solidFill>
                <a:latin typeface="Century Gothic"/>
                <a:cs typeface="Calibri"/>
              </a:rPr>
              <a:t>Image Credit: Paula </a:t>
            </a:r>
            <a:r>
              <a:rPr lang="en-US" sz="1400" err="1">
                <a:solidFill>
                  <a:srgbClr val="FFFFFF"/>
                </a:solidFill>
                <a:latin typeface="Century Gothic"/>
                <a:cs typeface="Calibri"/>
              </a:rPr>
              <a:t>Fornwalt</a:t>
            </a:r>
            <a:endParaRPr lang="en-US" sz="1400">
              <a:solidFill>
                <a:srgbClr val="FFFFFF"/>
              </a:solidFill>
              <a:latin typeface="Century Gothic"/>
              <a:cs typeface="Calibri"/>
            </a:endParaRPr>
          </a:p>
        </p:txBody>
      </p:sp>
      <p:sp>
        <p:nvSpPr>
          <p:cNvPr id="9" name="Text Placeholder 3">
            <a:extLst>
              <a:ext uri="{FF2B5EF4-FFF2-40B4-BE49-F238E27FC236}">
                <a16:creationId xmlns:a16="http://schemas.microsoft.com/office/drawing/2014/main" id="{64EB7CD8-F520-38D7-2034-E2873E317374}"/>
              </a:ext>
            </a:extLst>
          </p:cNvPr>
          <p:cNvSpPr txBox="1">
            <a:spLocks/>
          </p:cNvSpPr>
          <p:nvPr/>
        </p:nvSpPr>
        <p:spPr>
          <a:xfrm>
            <a:off x="4966415" y="1486835"/>
            <a:ext cx="7090743" cy="432533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Snow-on imagery is a viable technique to identify conifer regeneration.</a:t>
            </a:r>
          </a:p>
          <a:p>
            <a:pPr marL="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Areas of low regeneration were clustered near lower elevations.</a:t>
            </a:r>
          </a:p>
          <a:p>
            <a:pPr marL="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4,079 acres were identified as high priority and feasible for planting.</a:t>
            </a:r>
          </a:p>
          <a:p>
            <a:pPr marL="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32945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 picture containing sky, outdoor, mountain, overlooking&#10;&#10;Description automatically generated">
            <a:extLst>
              <a:ext uri="{FF2B5EF4-FFF2-40B4-BE49-F238E27FC236}">
                <a16:creationId xmlns:a16="http://schemas.microsoft.com/office/drawing/2014/main" id="{BD50684F-1883-0E60-E4D9-47D7CE4A1C1F}"/>
              </a:ext>
            </a:extLst>
          </p:cNvPr>
          <p:cNvPicPr>
            <a:picLocks noChangeAspect="1"/>
          </p:cNvPicPr>
          <p:nvPr/>
        </p:nvPicPr>
        <p:blipFill rotWithShape="1">
          <a:blip r:embed="rId4"/>
          <a:srcRect l="8018" r="18510"/>
          <a:stretch/>
        </p:blipFill>
        <p:spPr>
          <a:xfrm>
            <a:off x="5598395" y="-129386"/>
            <a:ext cx="659208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3B9F4149-8853-77EC-F3B9-90E8ED88E00E}"/>
              </a:ext>
            </a:extLst>
          </p:cNvPr>
          <p:cNvSpPr txBox="1"/>
          <p:nvPr/>
        </p:nvSpPr>
        <p:spPr>
          <a:xfrm>
            <a:off x="10032472" y="27853"/>
            <a:ext cx="216368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3F3F3F"/>
                </a:solidFill>
                <a:latin typeface="Century Gothic"/>
                <a:cs typeface="Calibri"/>
              </a:rPr>
              <a:t>Image Credit: Lisa Lam</a:t>
            </a:r>
          </a:p>
        </p:txBody>
      </p:sp>
      <p:sp>
        <p:nvSpPr>
          <p:cNvPr id="9" name="Title 1"/>
          <p:cNvSpPr txBox="1">
            <a:spLocks/>
          </p:cNvSpPr>
          <p:nvPr/>
        </p:nvSpPr>
        <p:spPr>
          <a:xfrm>
            <a:off x="442546" y="28916"/>
            <a:ext cx="8471050" cy="1137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solidFill>
                  <a:srgbClr val="FF3333"/>
                </a:solidFill>
                <a:latin typeface="Century Gothic" panose="020F0302020204030204"/>
              </a:rPr>
              <a:t>LIMITATIONS</a:t>
            </a:r>
          </a:p>
        </p:txBody>
      </p:sp>
      <p:sp>
        <p:nvSpPr>
          <p:cNvPr id="5" name="Text Placeholder 3">
            <a:extLst>
              <a:ext uri="{FF2B5EF4-FFF2-40B4-BE49-F238E27FC236}">
                <a16:creationId xmlns:a16="http://schemas.microsoft.com/office/drawing/2014/main" id="{36838971-A6B5-E2C1-2A6C-E4553787D2A0}"/>
              </a:ext>
            </a:extLst>
          </p:cNvPr>
          <p:cNvSpPr txBox="1">
            <a:spLocks/>
          </p:cNvSpPr>
          <p:nvPr/>
        </p:nvSpPr>
        <p:spPr>
          <a:xfrm>
            <a:off x="84442" y="1400091"/>
            <a:ext cx="5129714" cy="4052164"/>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Snow cover introduces uncertainty</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Requires large field-collected training dataset</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Difficulty separating tree densities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Analysis must be completed several years post-fire</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a:cs typeface="Calibri" panose="020F0502020204030204"/>
              </a:rPr>
              <a:t>Changing tree size limits multitemporal analysis</a:t>
            </a:r>
          </a:p>
        </p:txBody>
      </p:sp>
    </p:spTree>
    <p:extLst>
      <p:ext uri="{BB962C8B-B14F-4D97-AF65-F5344CB8AC3E}">
        <p14:creationId xmlns:p14="http://schemas.microsoft.com/office/powerpoint/2010/main" val="235738083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6A724E0-671B-76CB-A09E-D946D17C66A3}"/>
              </a:ext>
            </a:extLst>
          </p:cNvPr>
          <p:cNvPicPr>
            <a:picLocks noChangeAspect="1"/>
          </p:cNvPicPr>
          <p:nvPr/>
        </p:nvPicPr>
        <p:blipFill rotWithShape="1">
          <a:blip r:embed="rId3"/>
          <a:srcRect l="2260" t="51" r="23" b="-272"/>
          <a:stretch/>
        </p:blipFill>
        <p:spPr>
          <a:xfrm>
            <a:off x="3958937" y="-3191"/>
            <a:ext cx="8231204" cy="6705853"/>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FUTURE WORK</a:t>
            </a:r>
            <a:endParaRPr lang="en-US"/>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FF3333"/>
              </a:buClr>
              <a:buNone/>
            </a:pPr>
            <a:r>
              <a:rPr lang="en-US" b="1">
                <a:solidFill>
                  <a:schemeClr val="tx1">
                    <a:lumMod val="75000"/>
                    <a:lumOff val="25000"/>
                  </a:schemeClr>
                </a:solidFill>
                <a:latin typeface="Century Gothic" panose="020F0302020204030204"/>
              </a:rPr>
              <a:t>Improvements:</a:t>
            </a:r>
            <a:endParaRPr lang="en-US">
              <a:solidFill>
                <a:schemeClr val="tx1">
                  <a:lumMod val="75000"/>
                  <a:lumOff val="25000"/>
                </a:schemeClr>
              </a:solidFill>
              <a:latin typeface="Century Gothic" panose="020F0302020204030204"/>
            </a:endParaRP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Compare snow-on pre-fire NDVI to snow-on post-fire NDVI</a:t>
            </a:r>
            <a:endParaRPr lang="en-US">
              <a:solidFill>
                <a:schemeClr val="tx1">
                  <a:lumMod val="75000"/>
                  <a:lumOff val="25000"/>
                </a:schemeClr>
              </a:solidFill>
              <a:cs typeface="Calibri"/>
            </a:endParaRP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Correct for shrub cover contributions to NDVI</a:t>
            </a: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Validate model accuracy in recent years with new field data</a:t>
            </a:r>
          </a:p>
          <a:p>
            <a:pPr marL="0" indent="0">
              <a:lnSpc>
                <a:spcPct val="100000"/>
              </a:lnSpc>
              <a:spcAft>
                <a:spcPts val="600"/>
              </a:spcAft>
              <a:buClr>
                <a:srgbClr val="FF3333"/>
              </a:buClr>
              <a:buNone/>
            </a:pPr>
            <a:r>
              <a:rPr lang="en-US" b="1">
                <a:solidFill>
                  <a:schemeClr val="tx1">
                    <a:lumMod val="75000"/>
                    <a:lumOff val="25000"/>
                  </a:schemeClr>
                </a:solidFill>
                <a:latin typeface="Century Gothic" panose="020F0302020204030204"/>
              </a:rPr>
              <a:t>Expansion:</a:t>
            </a:r>
            <a:endParaRPr lang="en-US">
              <a:solidFill>
                <a:schemeClr val="tx1">
                  <a:lumMod val="75000"/>
                  <a:lumOff val="25000"/>
                </a:schemeClr>
              </a:solidFill>
              <a:latin typeface="Century Gothic" panose="020F0302020204030204"/>
            </a:endParaRP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Continue monitoring conifer growth and planting survival in the Black Hills</a:t>
            </a:r>
          </a:p>
          <a:p>
            <a:pPr marL="800100" lvl="1"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Apply techniques to other fires to further test usage of snow-on imagery </a:t>
            </a: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6D01BBE4-2122-E732-3896-B80D022626D0}"/>
              </a:ext>
            </a:extLst>
          </p:cNvPr>
          <p:cNvSpPr txBox="1"/>
          <p:nvPr/>
        </p:nvSpPr>
        <p:spPr>
          <a:xfrm>
            <a:off x="9613580" y="6339128"/>
            <a:ext cx="257842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3F3F3F"/>
                </a:solidFill>
                <a:latin typeface="Century Gothic"/>
                <a:cs typeface="Calibri"/>
              </a:rPr>
              <a:t>Image Credit: Artur Pawlak</a:t>
            </a:r>
          </a:p>
        </p:txBody>
      </p:sp>
    </p:spTree>
    <p:extLst>
      <p:ext uri="{BB962C8B-B14F-4D97-AF65-F5344CB8AC3E}">
        <p14:creationId xmlns:p14="http://schemas.microsoft.com/office/powerpoint/2010/main" val="111616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812056F0-F87E-1CE6-243E-34A68FEBCF67}"/>
              </a:ext>
            </a:extLst>
          </p:cNvPr>
          <p:cNvSpPr txBox="1">
            <a:spLocks/>
          </p:cNvSpPr>
          <p:nvPr/>
        </p:nvSpPr>
        <p:spPr>
          <a:xfrm>
            <a:off x="226061" y="5810223"/>
            <a:ext cx="11739879" cy="4762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CF703B"/>
              </a:buClr>
              <a:defRPr/>
            </a:pPr>
            <a:r>
              <a:rPr kumimoji="0" lang="en-US" sz="1000" b="0" i="0" u="none" strike="noStrike" kern="1200" cap="none" spc="0" normalizeH="0" baseline="0" noProof="0">
                <a:ln>
                  <a:noFill/>
                </a:ln>
                <a:solidFill>
                  <a:schemeClr val="tx1">
                    <a:lumMod val="75000"/>
                    <a:lumOff val="25000"/>
                  </a:schemeClr>
                </a:solidFill>
                <a:effectLst/>
                <a:uLnTx/>
                <a:uFillTx/>
                <a:latin typeface="Century Gothic"/>
              </a:rPr>
              <a:t>This material contains modified Copernicus Sentinel data </a:t>
            </a:r>
            <a:r>
              <a:rPr lang="en-US" sz="1000">
                <a:solidFill>
                  <a:schemeClr val="tx1">
                    <a:lumMod val="75000"/>
                    <a:lumOff val="25000"/>
                  </a:schemeClr>
                </a:solidFill>
                <a:latin typeface="Century Gothic"/>
              </a:rPr>
              <a:t>(2022),</a:t>
            </a:r>
            <a:r>
              <a:rPr kumimoji="0" lang="en-US" sz="1000" b="0" i="0" u="none" strike="noStrike" kern="1200" cap="none" spc="0" normalizeH="0" baseline="0" noProof="0">
                <a:ln>
                  <a:noFill/>
                </a:ln>
                <a:solidFill>
                  <a:schemeClr val="tx1">
                    <a:lumMod val="75000"/>
                    <a:lumOff val="25000"/>
                  </a:schemeClr>
                </a:solidFill>
                <a:effectLst/>
                <a:uLnTx/>
                <a:uFillTx/>
                <a:latin typeface="Century Gothic"/>
              </a:rPr>
              <a:t> processed by ESA.</a:t>
            </a:r>
            <a:r>
              <a:rPr lang="en-US" sz="1000">
                <a:solidFill>
                  <a:schemeClr val="tx1">
                    <a:lumMod val="75000"/>
                    <a:lumOff val="25000"/>
                  </a:schemeClr>
                </a:solidFill>
                <a:latin typeface="Century Gothic"/>
              </a:rPr>
              <a:t> </a:t>
            </a:r>
            <a:endParaRPr lang="en-US">
              <a:solidFill>
                <a:schemeClr val="tx1">
                  <a:lumMod val="75000"/>
                  <a:lumOff val="25000"/>
                </a:schemeClr>
              </a:solidFill>
              <a:latin typeface="Calibri" panose="020F0502020204030204"/>
              <a:cs typeface="Calibri"/>
            </a:endParaRPr>
          </a:p>
          <a:p>
            <a:pPr algn="ctr">
              <a:lnSpc>
                <a:spcPct val="100000"/>
              </a:lnSpc>
              <a:spcBef>
                <a:spcPts val="0"/>
              </a:spcBef>
              <a:spcAft>
                <a:spcPts val="600"/>
              </a:spcAft>
              <a:defRPr/>
            </a:pPr>
            <a:r>
              <a:rPr lang="en-US" sz="100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a:t>
            </a:r>
            <a:endParaRPr lang="en-US" sz="1000" b="0" i="0" u="none" strike="noStrike" kern="1200" cap="none" spc="0" normalizeH="0" baseline="0" noProof="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effectLst/>
              <a:uLnTx/>
              <a:uFillTx/>
              <a:latin typeface="Century Gothic" panose="020B0502020202020204" pitchFamily="34" charset="0"/>
            </a:endParaRPr>
          </a:p>
        </p:txBody>
      </p:sp>
      <p:sp>
        <p:nvSpPr>
          <p:cNvPr id="5" name="Text Placeholder 3">
            <a:extLst>
              <a:ext uri="{FF2B5EF4-FFF2-40B4-BE49-F238E27FC236}">
                <a16:creationId xmlns:a16="http://schemas.microsoft.com/office/drawing/2014/main" id="{B8BCAC20-51E0-99C8-7C35-4A4ADF0A7E0C}"/>
              </a:ext>
            </a:extLst>
          </p:cNvPr>
          <p:cNvSpPr txBox="1">
            <a:spLocks/>
          </p:cNvSpPr>
          <p:nvPr/>
        </p:nvSpPr>
        <p:spPr>
          <a:xfrm>
            <a:off x="456477" y="1171491"/>
            <a:ext cx="11514826" cy="4433164"/>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FF3333"/>
              </a:buClr>
              <a:buNone/>
            </a:pPr>
            <a:r>
              <a:rPr lang="en-US" dirty="0">
                <a:solidFill>
                  <a:schemeClr val="tx1">
                    <a:lumMod val="75000"/>
                    <a:lumOff val="25000"/>
                  </a:schemeClr>
                </a:solidFill>
                <a:latin typeface="Century Gothic"/>
                <a:cs typeface="Calibri" panose="020F0502020204030204"/>
              </a:rPr>
              <a:t>Science Advisors:</a:t>
            </a:r>
            <a:endParaRPr lang="en-US" dirty="0">
              <a:solidFill>
                <a:schemeClr val="tx1">
                  <a:lumMod val="75000"/>
                  <a:lumOff val="25000"/>
                </a:schemeClr>
              </a:solidFill>
              <a:latin typeface="Calibri"/>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Dr. Wade Tinkham, Colorado State University</a:t>
            </a:r>
            <a:endParaRPr lang="en-US" dirty="0">
              <a:solidFill>
                <a:schemeClr val="tx1">
                  <a:lumMod val="75000"/>
                  <a:lumOff val="25000"/>
                </a:schemeClr>
              </a:solidFill>
              <a:latin typeface="Calibri" panose="020F0502020204030204"/>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Lauren Lad, Colorado State University</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Bef>
                <a:spcPts val="600"/>
              </a:spcBef>
              <a:spcAft>
                <a:spcPts val="600"/>
              </a:spcAft>
              <a:buClr>
                <a:srgbClr val="FF3333"/>
              </a:buClr>
              <a:buNone/>
            </a:pPr>
            <a:r>
              <a:rPr lang="en-US" dirty="0">
                <a:solidFill>
                  <a:schemeClr val="tx1">
                    <a:lumMod val="75000"/>
                    <a:lumOff val="25000"/>
                  </a:schemeClr>
                </a:solidFill>
                <a:latin typeface="Century Gothic"/>
                <a:cs typeface="Calibri" panose="020F0502020204030204"/>
              </a:rPr>
              <a:t>Partners:</a:t>
            </a:r>
            <a:endParaRPr lang="en-US" dirty="0">
              <a:solidFill>
                <a:schemeClr val="tx1">
                  <a:lumMod val="75000"/>
                  <a:lumOff val="25000"/>
                </a:schemeClr>
              </a:solidFill>
              <a:latin typeface="Calibri"/>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Dr. Mike Battaglia, Director, United States Forest Service</a:t>
            </a:r>
            <a:endParaRPr lang="en-US" dirty="0">
              <a:solidFill>
                <a:schemeClr val="tx1">
                  <a:lumMod val="75000"/>
                  <a:lumOff val="25000"/>
                </a:schemeClr>
              </a:solidFill>
              <a:latin typeface="Calibri" panose="020F0502020204030204"/>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Paula Fornwalt, Research Ecologist, United States Forest Service</a:t>
            </a:r>
            <a:endParaRPr lang="en-US" dirty="0">
              <a:solidFill>
                <a:schemeClr val="tx1">
                  <a:lumMod val="75000"/>
                  <a:lumOff val="25000"/>
                </a:schemeClr>
              </a:solidFill>
              <a:latin typeface="Calibri" panose="020F0502020204030204"/>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Dr. Melanie Vanderhoof, Research Scientist, United States Geological Survey</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Bef>
                <a:spcPts val="600"/>
              </a:spcBef>
              <a:spcAft>
                <a:spcPts val="600"/>
              </a:spcAft>
              <a:buClr>
                <a:srgbClr val="FF3333"/>
              </a:buClr>
              <a:buNone/>
            </a:pPr>
            <a:r>
              <a:rPr lang="en-US" dirty="0">
                <a:solidFill>
                  <a:schemeClr val="tx1">
                    <a:lumMod val="75000"/>
                    <a:lumOff val="25000"/>
                  </a:schemeClr>
                </a:solidFill>
                <a:latin typeface="Century Gothic"/>
                <a:cs typeface="Calibri" panose="020F0502020204030204"/>
              </a:rPr>
              <a:t>Node Leadership:</a:t>
            </a:r>
            <a:endParaRPr lang="en-US" dirty="0">
              <a:solidFill>
                <a:schemeClr val="tx1">
                  <a:lumMod val="75000"/>
                  <a:lumOff val="25000"/>
                </a:schemeClr>
              </a:solidFill>
              <a:latin typeface="Calibri" panose="020F0502020204030204"/>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Sarah </a:t>
            </a:r>
            <a:r>
              <a:rPr lang="en-US" dirty="0" err="1">
                <a:solidFill>
                  <a:schemeClr val="tx1">
                    <a:lumMod val="75000"/>
                    <a:lumOff val="25000"/>
                  </a:schemeClr>
                </a:solidFill>
                <a:latin typeface="Century Gothic"/>
                <a:cs typeface="Calibri" panose="020F0502020204030204"/>
              </a:rPr>
              <a:t>Hettema</a:t>
            </a:r>
            <a:r>
              <a:rPr lang="en-US" dirty="0">
                <a:solidFill>
                  <a:schemeClr val="tx1">
                    <a:lumMod val="75000"/>
                    <a:lumOff val="25000"/>
                  </a:schemeClr>
                </a:solidFill>
                <a:latin typeface="Century Gothic"/>
                <a:cs typeface="Calibri" panose="020F0502020204030204"/>
              </a:rPr>
              <a:t>, NASA DEVELOP Colorado </a:t>
            </a:r>
            <a:r>
              <a:rPr lang="en-US" dirty="0">
                <a:ea typeface="+mn-lt"/>
                <a:cs typeface="+mn-lt"/>
              </a:rPr>
              <a:t>–</a:t>
            </a:r>
            <a:r>
              <a:rPr lang="en-US" dirty="0">
                <a:solidFill>
                  <a:schemeClr val="tx1">
                    <a:lumMod val="75000"/>
                    <a:lumOff val="25000"/>
                  </a:schemeClr>
                </a:solidFill>
                <a:latin typeface="Century Gothic"/>
                <a:cs typeface="Calibri" panose="020F0502020204030204"/>
              </a:rPr>
              <a:t> Fort Collins</a:t>
            </a:r>
            <a:endParaRPr lang="en-US" dirty="0">
              <a:solidFill>
                <a:schemeClr val="tx1">
                  <a:lumMod val="75000"/>
                  <a:lumOff val="25000"/>
                </a:schemeClr>
              </a:solidFill>
              <a:ea typeface="+mn-lt"/>
              <a:cs typeface="+mn-lt"/>
            </a:endParaRPr>
          </a:p>
          <a:p>
            <a:pPr marL="0" indent="0">
              <a:lnSpc>
                <a:spcPct val="100000"/>
              </a:lnSpc>
              <a:spcBef>
                <a:spcPts val="600"/>
              </a:spcBef>
              <a:spcAft>
                <a:spcPts val="600"/>
              </a:spcAft>
              <a:buClr>
                <a:srgbClr val="FF3333"/>
              </a:buClr>
              <a:buNone/>
            </a:pPr>
            <a:r>
              <a:rPr lang="en-US" dirty="0">
                <a:solidFill>
                  <a:schemeClr val="tx1">
                    <a:lumMod val="75000"/>
                    <a:lumOff val="25000"/>
                  </a:schemeClr>
                </a:solidFill>
                <a:latin typeface="Century Gothic"/>
                <a:cs typeface="Calibri" panose="020F0502020204030204"/>
              </a:rPr>
              <a:t>Others:</a:t>
            </a:r>
            <a:endParaRPr lang="en-US" dirty="0">
              <a:solidFill>
                <a:schemeClr val="tx1">
                  <a:lumMod val="75000"/>
                  <a:lumOff val="25000"/>
                </a:schemeClr>
              </a:solidFill>
              <a:latin typeface="Calibri"/>
              <a:cs typeface="Calibri" panose="020F0502020204030204"/>
            </a:endParaRPr>
          </a:p>
          <a:p>
            <a:pPr marL="800100" lvl="1" indent="-342900">
              <a:lnSpc>
                <a:spcPct val="100000"/>
              </a:lnSpc>
              <a:spcBef>
                <a:spcPts val="0"/>
              </a:spcBef>
              <a:spcAft>
                <a:spcPts val="600"/>
              </a:spcAft>
              <a:buClr>
                <a:srgbClr val="FF3333"/>
              </a:buClr>
              <a:buFont typeface="Webdings,Sans-Serif" panose="05030102010509060703" pitchFamily="18" charset="2"/>
              <a:buChar char="4"/>
            </a:pPr>
            <a:r>
              <a:rPr lang="en-US" dirty="0">
                <a:solidFill>
                  <a:schemeClr val="tx1">
                    <a:lumMod val="75000"/>
                    <a:lumOff val="25000"/>
                  </a:schemeClr>
                </a:solidFill>
                <a:latin typeface="Century Gothic"/>
                <a:cs typeface="Calibri" panose="020F0502020204030204"/>
              </a:rPr>
              <a:t>Black Hills National Forest Silviculturists</a:t>
            </a:r>
          </a:p>
          <a:p>
            <a:pPr marL="342900" indent="-342900">
              <a:lnSpc>
                <a:spcPct val="100000"/>
              </a:lnSpc>
              <a:spcAft>
                <a:spcPts val="600"/>
              </a:spcAft>
              <a:buClr>
                <a:srgbClr val="FF3333"/>
              </a:buClr>
              <a:buFont typeface="Webdings" panose="05030102010509060703" pitchFamily="18" charset="2"/>
              <a:buChar char=""/>
            </a:pPr>
            <a:endParaRPr lang="en-US">
              <a:solidFill>
                <a:schemeClr val="tx1">
                  <a:lumMod val="75000"/>
                  <a:lumOff val="25000"/>
                </a:schemeClr>
              </a:solidFill>
              <a:latin typeface="Century Gothic" panose="020F0302020204030204"/>
              <a:cs typeface="Calibri"/>
            </a:endParaRPr>
          </a:p>
        </p:txBody>
      </p:sp>
    </p:spTree>
    <p:extLst>
      <p:ext uri="{BB962C8B-B14F-4D97-AF65-F5344CB8AC3E}">
        <p14:creationId xmlns:p14="http://schemas.microsoft.com/office/powerpoint/2010/main" val="2201802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outdoor, grass, field, plant&#10;&#10;Description automatically generated">
            <a:extLst>
              <a:ext uri="{FF2B5EF4-FFF2-40B4-BE49-F238E27FC236}">
                <a16:creationId xmlns:a16="http://schemas.microsoft.com/office/drawing/2014/main" id="{6F65A6AF-8A40-C1C3-1A13-7ABEBBB30D0B}"/>
              </a:ext>
            </a:extLst>
          </p:cNvPr>
          <p:cNvPicPr>
            <a:picLocks noChangeAspect="1"/>
          </p:cNvPicPr>
          <p:nvPr/>
        </p:nvPicPr>
        <p:blipFill rotWithShape="1">
          <a:blip r:embed="rId3"/>
          <a:srcRect l="15831" t="127" r="11015" b="-118"/>
          <a:stretch/>
        </p:blipFill>
        <p:spPr>
          <a:xfrm rot="16200000">
            <a:off x="2765770" y="-2816318"/>
            <a:ext cx="6707510" cy="12274341"/>
          </a:xfrm>
          <a:prstGeom prst="rect">
            <a:avLst/>
          </a:prstGeom>
        </p:spPr>
      </p:pic>
      <p:sp>
        <p:nvSpPr>
          <p:cNvPr id="4" name="Rectangle: Rounded Corners 3">
            <a:extLst>
              <a:ext uri="{FF2B5EF4-FFF2-40B4-BE49-F238E27FC236}">
                <a16:creationId xmlns:a16="http://schemas.microsoft.com/office/drawing/2014/main" id="{40048283-DC57-2DD9-D451-C7B1C0EE9971}"/>
              </a:ext>
            </a:extLst>
          </p:cNvPr>
          <p:cNvSpPr/>
          <p:nvPr/>
        </p:nvSpPr>
        <p:spPr>
          <a:xfrm>
            <a:off x="210868" y="1720970"/>
            <a:ext cx="5679055" cy="3421811"/>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342900">
              <a:spcBef>
                <a:spcPts val="1000"/>
              </a:spcBef>
              <a:spcAft>
                <a:spcPts val="600"/>
              </a:spcAft>
              <a:buClr>
                <a:srgbClr val="FF3333"/>
              </a:buClr>
              <a:buFont typeface="Webdings,Sans-Serif"/>
              <a:buChar char=""/>
            </a:pPr>
            <a:r>
              <a:rPr lang="en-US" sz="2400">
                <a:solidFill>
                  <a:schemeClr val="tx1">
                    <a:lumMod val="75000"/>
                    <a:lumOff val="25000"/>
                  </a:schemeClr>
                </a:solidFill>
                <a:latin typeface="Century Gothic"/>
                <a:ea typeface="+mn-lt"/>
                <a:cs typeface="+mn-lt"/>
              </a:rPr>
              <a:t>Ecologically and economically important species </a:t>
            </a:r>
            <a:endParaRPr lang="en-US">
              <a:solidFill>
                <a:schemeClr val="tx1">
                  <a:lumMod val="75000"/>
                  <a:lumOff val="25000"/>
                </a:schemeClr>
              </a:solidFill>
              <a:cs typeface="Calibri"/>
            </a:endParaRPr>
          </a:p>
          <a:p>
            <a:pPr marL="285750" indent="-342900">
              <a:spcBef>
                <a:spcPts val="1000"/>
              </a:spcBef>
              <a:spcAft>
                <a:spcPts val="600"/>
              </a:spcAft>
              <a:buClr>
                <a:srgbClr val="FF3333"/>
              </a:buClr>
              <a:buFont typeface="Webdings,Sans-Serif"/>
              <a:buChar char=""/>
            </a:pPr>
            <a:r>
              <a:rPr lang="en-US" sz="2400">
                <a:solidFill>
                  <a:schemeClr val="tx1">
                    <a:lumMod val="75000"/>
                    <a:lumOff val="25000"/>
                  </a:schemeClr>
                </a:solidFill>
                <a:latin typeface="Century Gothic"/>
                <a:ea typeface="+mn-lt"/>
                <a:cs typeface="+mn-lt"/>
              </a:rPr>
              <a:t>Adapted to low-severity fire</a:t>
            </a:r>
          </a:p>
          <a:p>
            <a:pPr marL="285750" indent="-342900">
              <a:spcBef>
                <a:spcPts val="1000"/>
              </a:spcBef>
              <a:spcAft>
                <a:spcPts val="600"/>
              </a:spcAft>
              <a:buClr>
                <a:srgbClr val="FF3333"/>
              </a:buClr>
              <a:buFont typeface="Webdings,Sans-Serif"/>
              <a:buChar char=""/>
            </a:pPr>
            <a:r>
              <a:rPr lang="en-US" sz="2400">
                <a:solidFill>
                  <a:schemeClr val="tx1">
                    <a:lumMod val="75000"/>
                    <a:lumOff val="25000"/>
                  </a:schemeClr>
                </a:solidFill>
                <a:latin typeface="Century Gothic"/>
                <a:ea typeface="+mn-lt"/>
                <a:cs typeface="+mn-lt"/>
              </a:rPr>
              <a:t>Seed dispersal limited by distance from surviving trees</a:t>
            </a:r>
          </a:p>
        </p:txBody>
      </p:sp>
      <p:sp>
        <p:nvSpPr>
          <p:cNvPr id="3" name="Title 1">
            <a:extLst>
              <a:ext uri="{FF2B5EF4-FFF2-40B4-BE49-F238E27FC236}">
                <a16:creationId xmlns:a16="http://schemas.microsoft.com/office/drawing/2014/main" id="{36AF1D17-034D-1A14-6973-2DBD5C91CD9A}"/>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a:rPr>
              <a:t>BACKGROUND| </a:t>
            </a:r>
            <a:r>
              <a:rPr lang="en-US" sz="4000">
                <a:solidFill>
                  <a:srgbClr val="FF3333"/>
                </a:solidFill>
                <a:latin typeface="Century Gothic"/>
              </a:rPr>
              <a:t>Ponderosa Pine </a:t>
            </a:r>
          </a:p>
        </p:txBody>
      </p:sp>
      <p:sp>
        <p:nvSpPr>
          <p:cNvPr id="6" name="TextBox 5">
            <a:extLst>
              <a:ext uri="{FF2B5EF4-FFF2-40B4-BE49-F238E27FC236}">
                <a16:creationId xmlns:a16="http://schemas.microsoft.com/office/drawing/2014/main" id="{4C3D1050-8655-20E5-6F5F-D6C1572CBA51}"/>
              </a:ext>
            </a:extLst>
          </p:cNvPr>
          <p:cNvSpPr txBox="1"/>
          <p:nvPr/>
        </p:nvSpPr>
        <p:spPr>
          <a:xfrm>
            <a:off x="9493321" y="0"/>
            <a:ext cx="26986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3F3F3F"/>
                </a:solidFill>
                <a:latin typeface="Century Gothic"/>
                <a:cs typeface="Calibri"/>
              </a:rPr>
              <a:t>Image Credit: Paula </a:t>
            </a:r>
            <a:r>
              <a:rPr lang="en-US" sz="1400" err="1">
                <a:solidFill>
                  <a:srgbClr val="3F3F3F"/>
                </a:solidFill>
                <a:latin typeface="Century Gothic"/>
                <a:cs typeface="Calibri"/>
              </a:rPr>
              <a:t>Fornwalt</a:t>
            </a:r>
            <a:endParaRPr lang="en-US" sz="1400">
              <a:solidFill>
                <a:srgbClr val="3F3F3F"/>
              </a:solidFill>
              <a:latin typeface="Century Gothic"/>
              <a:cs typeface="Calibri"/>
            </a:endParaRPr>
          </a:p>
        </p:txBody>
      </p:sp>
    </p:spTree>
    <p:extLst>
      <p:ext uri="{BB962C8B-B14F-4D97-AF65-F5344CB8AC3E}">
        <p14:creationId xmlns:p14="http://schemas.microsoft.com/office/powerpoint/2010/main" val="96362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6">
            <a:extLst>
              <a:ext uri="{FF2B5EF4-FFF2-40B4-BE49-F238E27FC236}">
                <a16:creationId xmlns:a16="http://schemas.microsoft.com/office/drawing/2014/main" id="{AAB341EE-0F1B-7C2D-EA2E-80014042CB95}"/>
              </a:ext>
            </a:extLst>
          </p:cNvPr>
          <p:cNvPicPr>
            <a:picLocks noChangeAspect="1"/>
          </p:cNvPicPr>
          <p:nvPr/>
        </p:nvPicPr>
        <p:blipFill>
          <a:blip r:embed="rId3"/>
          <a:stretch>
            <a:fillRect/>
          </a:stretch>
        </p:blipFill>
        <p:spPr>
          <a:xfrm>
            <a:off x="-20548" y="-24342"/>
            <a:ext cx="12235131" cy="6705245"/>
          </a:xfrm>
          <a:prstGeom prst="rect">
            <a:avLst/>
          </a:prstGeom>
        </p:spPr>
      </p:pic>
      <p:pic>
        <p:nvPicPr>
          <p:cNvPr id="16" name="Picture 116" descr="Map&#10;&#10;Description automatically generated">
            <a:extLst>
              <a:ext uri="{FF2B5EF4-FFF2-40B4-BE49-F238E27FC236}">
                <a16:creationId xmlns:a16="http://schemas.microsoft.com/office/drawing/2014/main" id="{A8A59A4A-9A13-529A-37B6-513C0F79A123}"/>
              </a:ext>
            </a:extLst>
          </p:cNvPr>
          <p:cNvPicPr>
            <a:picLocks noChangeAspect="1"/>
          </p:cNvPicPr>
          <p:nvPr/>
        </p:nvPicPr>
        <p:blipFill>
          <a:blip r:embed="rId4"/>
          <a:stretch>
            <a:fillRect/>
          </a:stretch>
        </p:blipFill>
        <p:spPr>
          <a:xfrm>
            <a:off x="346764" y="1188248"/>
            <a:ext cx="5906218" cy="4940974"/>
          </a:xfrm>
          <a:prstGeom prst="rect">
            <a:avLst/>
          </a:prstGeom>
          <a:ln>
            <a:solidFill>
              <a:srgbClr val="FF0000"/>
            </a:solidFill>
          </a:ln>
        </p:spPr>
      </p:pic>
      <p:sp>
        <p:nvSpPr>
          <p:cNvPr id="26" name="Rectangle: Rounded Corners 25">
            <a:extLst>
              <a:ext uri="{FF2B5EF4-FFF2-40B4-BE49-F238E27FC236}">
                <a16:creationId xmlns:a16="http://schemas.microsoft.com/office/drawing/2014/main" id="{A9F1EFD3-9A75-A15E-22D7-1273057B27D2}"/>
              </a:ext>
            </a:extLst>
          </p:cNvPr>
          <p:cNvSpPr/>
          <p:nvPr/>
        </p:nvSpPr>
        <p:spPr>
          <a:xfrm>
            <a:off x="6595853" y="2241910"/>
            <a:ext cx="5298774" cy="2730020"/>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BACKGROUND| </a:t>
            </a:r>
            <a:r>
              <a:rPr lang="en-US" sz="4000">
                <a:solidFill>
                  <a:srgbClr val="FF3333"/>
                </a:solidFill>
                <a:latin typeface="Century Gothic" panose="020F0302020204030204"/>
              </a:rPr>
              <a:t>Jasper Fire</a:t>
            </a:r>
            <a:endParaRPr lang="en-US"/>
          </a:p>
        </p:txBody>
      </p:sp>
      <p:sp>
        <p:nvSpPr>
          <p:cNvPr id="10" name="Text Placeholder 3"/>
          <p:cNvSpPr txBox="1">
            <a:spLocks/>
          </p:cNvSpPr>
          <p:nvPr/>
        </p:nvSpPr>
        <p:spPr>
          <a:xfrm>
            <a:off x="6681930" y="2444517"/>
            <a:ext cx="5004759" cy="2534435"/>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Sans-Serif" panose="05030102010509060703" pitchFamily="18" charset="2"/>
              <a:buChar char=""/>
            </a:pPr>
            <a:r>
              <a:rPr lang="en-US" sz="2400">
                <a:solidFill>
                  <a:schemeClr val="tx1">
                    <a:lumMod val="75000"/>
                    <a:lumOff val="25000"/>
                  </a:schemeClr>
                </a:solidFill>
                <a:latin typeface="Century Gothic"/>
                <a:ea typeface="+mn-lt"/>
                <a:cs typeface="+mn-lt"/>
              </a:rPr>
              <a:t>Burned from Aug 24 to Sept 9, 2000</a:t>
            </a:r>
            <a:endParaRPr lang="en-US">
              <a:solidFill>
                <a:schemeClr val="tx1">
                  <a:lumMod val="75000"/>
                  <a:lumOff val="25000"/>
                </a:schemeClr>
              </a:solidFill>
              <a:latin typeface="Century Gothic"/>
            </a:endParaRPr>
          </a:p>
          <a:p>
            <a:pPr marL="342900" indent="-342900">
              <a:lnSpc>
                <a:spcPct val="100000"/>
              </a:lnSpc>
              <a:spcAft>
                <a:spcPts val="600"/>
              </a:spcAft>
              <a:buClr>
                <a:srgbClr val="FF3333"/>
              </a:buClr>
              <a:buFont typeface="Webdings,Sans-Serif" panose="05030102010509060703" pitchFamily="18" charset="2"/>
              <a:buChar char=""/>
            </a:pPr>
            <a:r>
              <a:rPr lang="en-US" sz="2400">
                <a:solidFill>
                  <a:schemeClr val="tx1">
                    <a:lumMod val="75000"/>
                    <a:lumOff val="25000"/>
                  </a:schemeClr>
                </a:solidFill>
                <a:latin typeface="Century Gothic"/>
                <a:ea typeface="+mn-lt"/>
                <a:cs typeface="+mn-lt"/>
              </a:rPr>
              <a:t>Impacted 83,508 acres</a:t>
            </a:r>
          </a:p>
          <a:p>
            <a:pPr marL="342900" indent="-342900">
              <a:lnSpc>
                <a:spcPct val="100000"/>
              </a:lnSpc>
              <a:spcAft>
                <a:spcPts val="600"/>
              </a:spcAft>
              <a:buClr>
                <a:srgbClr val="FF3333"/>
              </a:buClr>
              <a:buFont typeface="Webdings,Sans-Serif" panose="05030102010509060703" pitchFamily="18" charset="2"/>
              <a:buChar char=""/>
            </a:pPr>
            <a:r>
              <a:rPr lang="en-US" sz="2400">
                <a:solidFill>
                  <a:schemeClr val="tx1">
                    <a:lumMod val="75000"/>
                    <a:lumOff val="25000"/>
                  </a:schemeClr>
                </a:solidFill>
                <a:latin typeface="Century Gothic"/>
                <a:ea typeface="+mn-lt"/>
                <a:cs typeface="+mn-lt"/>
              </a:rPr>
              <a:t>27% burned at high-severity</a:t>
            </a:r>
            <a:endParaRPr lang="en-US" sz="2400">
              <a:solidFill>
                <a:schemeClr val="tx1">
                  <a:lumMod val="75000"/>
                  <a:lumOff val="25000"/>
                </a:schemeClr>
              </a:solidFill>
              <a:latin typeface="Century Gothic"/>
              <a:cs typeface="Calibri" panose="020F0502020204030204"/>
            </a:endParaRPr>
          </a:p>
          <a:p>
            <a:pPr marL="342900" indent="-342900">
              <a:lnSpc>
                <a:spcPct val="100000"/>
              </a:lnSpc>
              <a:spcAft>
                <a:spcPts val="600"/>
              </a:spcAft>
              <a:buClr>
                <a:srgbClr val="FF3333"/>
              </a:buClr>
              <a:buFont typeface="Webdings,Sans-Serif" panose="05030102010509060703" pitchFamily="18" charset="2"/>
              <a:buChar char=""/>
            </a:pPr>
            <a:r>
              <a:rPr lang="en-US" sz="2400">
                <a:solidFill>
                  <a:schemeClr val="tx1">
                    <a:lumMod val="75000"/>
                    <a:lumOff val="25000"/>
                  </a:schemeClr>
                </a:solidFill>
                <a:latin typeface="Century Gothic"/>
                <a:cs typeface="Calibri" panose="020F0502020204030204"/>
              </a:rPr>
              <a:t>High-severity patches as large as 2,200 acres</a:t>
            </a:r>
          </a:p>
          <a:p>
            <a:pPr marL="114300" indent="0">
              <a:spcBef>
                <a:spcPts val="0"/>
              </a:spcBef>
              <a:buClr>
                <a:srgbClr val="FF3333"/>
              </a:buClr>
              <a:buNone/>
            </a:pPr>
            <a:endParaRPr lang="en-US" sz="2400">
              <a:solidFill>
                <a:schemeClr val="tx1">
                  <a:lumMod val="75000"/>
                  <a:lumOff val="25000"/>
                </a:schemeClr>
              </a:solidFill>
              <a:latin typeface="Century Gothic" panose="020F0302020204030204"/>
            </a:endParaRPr>
          </a:p>
          <a:p>
            <a:pPr marL="342900" indent="-342900">
              <a:lnSpc>
                <a:spcPct val="100000"/>
              </a:lnSpc>
              <a:spcAft>
                <a:spcPts val="600"/>
              </a:spcAft>
              <a:buClr>
                <a:srgbClr val="FF3333"/>
              </a:buClr>
              <a:buFont typeface="Webdings" panose="05030102010509060703" pitchFamily="18" charset="2"/>
              <a:buChar char=""/>
            </a:pPr>
            <a:endParaRPr lang="en-US" sz="2400">
              <a:solidFill>
                <a:schemeClr val="tx1">
                  <a:lumMod val="75000"/>
                  <a:lumOff val="25000"/>
                </a:schemeClr>
              </a:solidFill>
              <a:latin typeface="Century Gothic" panose="020F0302020204030204"/>
            </a:endParaRPr>
          </a:p>
        </p:txBody>
      </p:sp>
      <p:cxnSp>
        <p:nvCxnSpPr>
          <p:cNvPr id="5" name="Straight Arrow Connector 4">
            <a:extLst>
              <a:ext uri="{FF2B5EF4-FFF2-40B4-BE49-F238E27FC236}">
                <a16:creationId xmlns:a16="http://schemas.microsoft.com/office/drawing/2014/main" id="{43086152-C030-608E-D819-ABB197E9C9C7}"/>
              </a:ext>
            </a:extLst>
          </p:cNvPr>
          <p:cNvCxnSpPr>
            <a:cxnSpLocks/>
          </p:cNvCxnSpPr>
          <p:nvPr/>
        </p:nvCxnSpPr>
        <p:spPr>
          <a:xfrm flipV="1">
            <a:off x="1713437" y="1716104"/>
            <a:ext cx="1497139" cy="884092"/>
          </a:xfrm>
          <a:prstGeom prst="straightConnector1">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5076F314-2CC3-3E73-8C5C-DEB13A2E7A97}"/>
              </a:ext>
            </a:extLst>
          </p:cNvPr>
          <p:cNvCxnSpPr>
            <a:cxnSpLocks/>
          </p:cNvCxnSpPr>
          <p:nvPr/>
        </p:nvCxnSpPr>
        <p:spPr>
          <a:xfrm>
            <a:off x="1785227" y="2878080"/>
            <a:ext cx="1898192" cy="1903096"/>
          </a:xfrm>
          <a:prstGeom prst="straightConnector1">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 name="Rectangle 2">
            <a:extLst>
              <a:ext uri="{FF2B5EF4-FFF2-40B4-BE49-F238E27FC236}">
                <a16:creationId xmlns:a16="http://schemas.microsoft.com/office/drawing/2014/main" id="{776B32A2-C69D-F88B-DBA7-56FE597D2BFE}"/>
              </a:ext>
            </a:extLst>
          </p:cNvPr>
          <p:cNvSpPr/>
          <p:nvPr/>
        </p:nvSpPr>
        <p:spPr>
          <a:xfrm>
            <a:off x="530683" y="3746370"/>
            <a:ext cx="226219" cy="22621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776B32A2-C69D-F88B-DBA7-56FE597D2BFE}"/>
              </a:ext>
            </a:extLst>
          </p:cNvPr>
          <p:cNvSpPr/>
          <p:nvPr/>
        </p:nvSpPr>
        <p:spPr>
          <a:xfrm>
            <a:off x="530683" y="4079745"/>
            <a:ext cx="226219" cy="22621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 name="Straight Arrow Connector 6">
            <a:extLst>
              <a:ext uri="{FF2B5EF4-FFF2-40B4-BE49-F238E27FC236}">
                <a16:creationId xmlns:a16="http://schemas.microsoft.com/office/drawing/2014/main" id="{24D49368-E020-79B6-F131-671A28BD018A}"/>
              </a:ext>
            </a:extLst>
          </p:cNvPr>
          <p:cNvCxnSpPr>
            <a:cxnSpLocks/>
          </p:cNvCxnSpPr>
          <p:nvPr/>
        </p:nvCxnSpPr>
        <p:spPr>
          <a:xfrm>
            <a:off x="530683" y="4525155"/>
            <a:ext cx="226219" cy="1"/>
          </a:xfrm>
          <a:prstGeom prst="straightConnector1">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39ADAB6-49F2-15EE-A745-EB5F20B4A3A8}"/>
              </a:ext>
            </a:extLst>
          </p:cNvPr>
          <p:cNvSpPr/>
          <p:nvPr/>
        </p:nvSpPr>
        <p:spPr>
          <a:xfrm>
            <a:off x="530683" y="4744389"/>
            <a:ext cx="226219" cy="22621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609C0AD5-38C1-BB3F-31CE-48DBA5EB98A7}"/>
              </a:ext>
            </a:extLst>
          </p:cNvPr>
          <p:cNvSpPr txBox="1"/>
          <p:nvPr/>
        </p:nvSpPr>
        <p:spPr>
          <a:xfrm>
            <a:off x="727022" y="37178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States of Interest</a:t>
            </a:r>
            <a:endParaRPr lang="en-US">
              <a:solidFill>
                <a:schemeClr val="tx1">
                  <a:lumMod val="75000"/>
                  <a:lumOff val="25000"/>
                </a:schemeClr>
              </a:solidFill>
              <a:ea typeface="Calibri"/>
              <a:cs typeface="Calibri"/>
            </a:endParaRPr>
          </a:p>
        </p:txBody>
      </p:sp>
      <p:sp>
        <p:nvSpPr>
          <p:cNvPr id="13" name="TextBox 12">
            <a:extLst>
              <a:ext uri="{FF2B5EF4-FFF2-40B4-BE49-F238E27FC236}">
                <a16:creationId xmlns:a16="http://schemas.microsoft.com/office/drawing/2014/main" id="{DC9FDDF9-F1D7-173A-B65A-9FBD57A91508}"/>
              </a:ext>
            </a:extLst>
          </p:cNvPr>
          <p:cNvSpPr txBox="1"/>
          <p:nvPr/>
        </p:nvSpPr>
        <p:spPr>
          <a:xfrm>
            <a:off x="727022" y="404738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Black Hills National Forest</a:t>
            </a:r>
            <a:endParaRPr lang="en-US">
              <a:solidFill>
                <a:schemeClr val="tx1">
                  <a:lumMod val="75000"/>
                  <a:lumOff val="25000"/>
                </a:schemeClr>
              </a:solidFill>
              <a:ea typeface="Calibri"/>
              <a:cs typeface="Calibri"/>
            </a:endParaRPr>
          </a:p>
        </p:txBody>
      </p:sp>
      <p:sp>
        <p:nvSpPr>
          <p:cNvPr id="14" name="TextBox 13">
            <a:extLst>
              <a:ext uri="{FF2B5EF4-FFF2-40B4-BE49-F238E27FC236}">
                <a16:creationId xmlns:a16="http://schemas.microsoft.com/office/drawing/2014/main" id="{BF1164B8-7237-C8B7-03D3-9719D27BC465}"/>
              </a:ext>
            </a:extLst>
          </p:cNvPr>
          <p:cNvSpPr txBox="1"/>
          <p:nvPr/>
        </p:nvSpPr>
        <p:spPr>
          <a:xfrm>
            <a:off x="727022" y="437691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Jasper Fire Boundary</a:t>
            </a:r>
            <a:endParaRPr lang="en-US">
              <a:solidFill>
                <a:schemeClr val="tx1">
                  <a:lumMod val="75000"/>
                  <a:lumOff val="25000"/>
                </a:schemeClr>
              </a:solidFill>
              <a:ea typeface="Calibri"/>
              <a:cs typeface="Calibri"/>
            </a:endParaRPr>
          </a:p>
        </p:txBody>
      </p:sp>
      <p:sp>
        <p:nvSpPr>
          <p:cNvPr id="15" name="TextBox 14">
            <a:extLst>
              <a:ext uri="{FF2B5EF4-FFF2-40B4-BE49-F238E27FC236}">
                <a16:creationId xmlns:a16="http://schemas.microsoft.com/office/drawing/2014/main" id="{7856520F-C95E-E92E-68DA-16BC5D145CC8}"/>
              </a:ext>
            </a:extLst>
          </p:cNvPr>
          <p:cNvSpPr txBox="1"/>
          <p:nvPr/>
        </p:nvSpPr>
        <p:spPr>
          <a:xfrm>
            <a:off x="727022" y="470644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High Severity Burn</a:t>
            </a:r>
            <a:endParaRPr lang="en-US">
              <a:solidFill>
                <a:schemeClr val="tx1">
                  <a:lumMod val="75000"/>
                  <a:lumOff val="25000"/>
                </a:schemeClr>
              </a:solidFill>
              <a:ea typeface="Calibri"/>
              <a:cs typeface="Calibri"/>
            </a:endParaRPr>
          </a:p>
        </p:txBody>
      </p:sp>
      <p:sp>
        <p:nvSpPr>
          <p:cNvPr id="19" name="Rectangle 18">
            <a:extLst>
              <a:ext uri="{FF2B5EF4-FFF2-40B4-BE49-F238E27FC236}">
                <a16:creationId xmlns:a16="http://schemas.microsoft.com/office/drawing/2014/main" id="{0EB88D10-2324-CF98-FAC4-58A4B18B02D6}"/>
              </a:ext>
            </a:extLst>
          </p:cNvPr>
          <p:cNvSpPr/>
          <p:nvPr/>
        </p:nvSpPr>
        <p:spPr>
          <a:xfrm>
            <a:off x="1327603" y="5513480"/>
            <a:ext cx="2012155" cy="202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0294A3-8087-F6FB-8AF4-46D46DC0AD29}"/>
              </a:ext>
            </a:extLst>
          </p:cNvPr>
          <p:cNvSpPr/>
          <p:nvPr/>
        </p:nvSpPr>
        <p:spPr>
          <a:xfrm flipV="1">
            <a:off x="2315820" y="5525388"/>
            <a:ext cx="1012033" cy="1904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D205402-2B21-44AF-5995-472171F0F07B}"/>
              </a:ext>
            </a:extLst>
          </p:cNvPr>
          <p:cNvSpPr txBox="1"/>
          <p:nvPr/>
        </p:nvSpPr>
        <p:spPr>
          <a:xfrm>
            <a:off x="1322968" y="5670249"/>
            <a:ext cx="38266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                 5                 10 miles</a:t>
            </a:r>
          </a:p>
        </p:txBody>
      </p:sp>
      <p:sp>
        <p:nvSpPr>
          <p:cNvPr id="22" name="Arrow: Chevron 21">
            <a:extLst>
              <a:ext uri="{FF2B5EF4-FFF2-40B4-BE49-F238E27FC236}">
                <a16:creationId xmlns:a16="http://schemas.microsoft.com/office/drawing/2014/main" id="{C1D87AD7-FD65-D74C-C8D5-66BF13041C30}"/>
              </a:ext>
            </a:extLst>
          </p:cNvPr>
          <p:cNvSpPr/>
          <p:nvPr/>
        </p:nvSpPr>
        <p:spPr>
          <a:xfrm rot="16200000">
            <a:off x="561263" y="5320513"/>
            <a:ext cx="690561" cy="41671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8E9CFD56-F0A9-5C99-A1AB-2D19719D3637}"/>
              </a:ext>
            </a:extLst>
          </p:cNvPr>
          <p:cNvSpPr txBox="1"/>
          <p:nvPr/>
        </p:nvSpPr>
        <p:spPr>
          <a:xfrm>
            <a:off x="697425" y="5384444"/>
            <a:ext cx="416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N</a:t>
            </a:r>
            <a:endParaRPr lang="en-US">
              <a:solidFill>
                <a:srgbClr val="FFFFFF"/>
              </a:solidFill>
            </a:endParaRPr>
          </a:p>
        </p:txBody>
      </p:sp>
      <p:sp>
        <p:nvSpPr>
          <p:cNvPr id="24" name="TextBox 23">
            <a:extLst>
              <a:ext uri="{FF2B5EF4-FFF2-40B4-BE49-F238E27FC236}">
                <a16:creationId xmlns:a16="http://schemas.microsoft.com/office/drawing/2014/main" id="{6C5764FE-7CBC-1AD4-9629-9D9C2A7184DB}"/>
              </a:ext>
            </a:extLst>
          </p:cNvPr>
          <p:cNvSpPr txBox="1"/>
          <p:nvPr/>
        </p:nvSpPr>
        <p:spPr>
          <a:xfrm>
            <a:off x="852429" y="2841358"/>
            <a:ext cx="8977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Wyoming</a:t>
            </a:r>
          </a:p>
        </p:txBody>
      </p:sp>
      <p:sp>
        <p:nvSpPr>
          <p:cNvPr id="25" name="TextBox 24">
            <a:extLst>
              <a:ext uri="{FF2B5EF4-FFF2-40B4-BE49-F238E27FC236}">
                <a16:creationId xmlns:a16="http://schemas.microsoft.com/office/drawing/2014/main" id="{6D9706D4-131D-5A36-AF86-487CB1B42F67}"/>
              </a:ext>
            </a:extLst>
          </p:cNvPr>
          <p:cNvSpPr txBox="1"/>
          <p:nvPr/>
        </p:nvSpPr>
        <p:spPr>
          <a:xfrm>
            <a:off x="1772438" y="1751534"/>
            <a:ext cx="8977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South </a:t>
            </a:r>
          </a:p>
          <a:p>
            <a:r>
              <a:rPr lang="en-US" sz="1200">
                <a:latin typeface="Century Gothic"/>
              </a:rPr>
              <a:t>Dakota</a:t>
            </a:r>
          </a:p>
        </p:txBody>
      </p:sp>
      <p:pic>
        <p:nvPicPr>
          <p:cNvPr id="8" name="Picture 7" descr="Map&#10;&#10;Description automatically generated">
            <a:extLst>
              <a:ext uri="{FF2B5EF4-FFF2-40B4-BE49-F238E27FC236}">
                <a16:creationId xmlns:a16="http://schemas.microsoft.com/office/drawing/2014/main" id="{5C14FD05-D9BB-9368-A94F-2F8ACEA8F4BF}"/>
              </a:ext>
            </a:extLst>
          </p:cNvPr>
          <p:cNvPicPr>
            <a:picLocks noChangeAspect="1"/>
          </p:cNvPicPr>
          <p:nvPr/>
        </p:nvPicPr>
        <p:blipFill rotWithShape="1">
          <a:blip r:embed="rId4"/>
          <a:srcRect l="2608" r="2608"/>
          <a:stretch/>
        </p:blipFill>
        <p:spPr>
          <a:xfrm>
            <a:off x="246932" y="17867068"/>
            <a:ext cx="11900414" cy="9803958"/>
          </a:xfrm>
          <a:prstGeom prst="rect">
            <a:avLst/>
          </a:prstGeom>
        </p:spPr>
      </p:pic>
      <p:cxnSp>
        <p:nvCxnSpPr>
          <p:cNvPr id="17" name="Straight Arrow Connector 16">
            <a:extLst>
              <a:ext uri="{FF2B5EF4-FFF2-40B4-BE49-F238E27FC236}">
                <a16:creationId xmlns:a16="http://schemas.microsoft.com/office/drawing/2014/main" id="{5B7ED253-8A4A-D332-8C86-268453ACCF2B}"/>
              </a:ext>
            </a:extLst>
          </p:cNvPr>
          <p:cNvCxnSpPr>
            <a:cxnSpLocks/>
          </p:cNvCxnSpPr>
          <p:nvPr/>
        </p:nvCxnSpPr>
        <p:spPr>
          <a:xfrm>
            <a:off x="3484218" y="21327748"/>
            <a:ext cx="3752747" cy="3882877"/>
          </a:xfrm>
          <a:prstGeom prst="straightConnector1">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1538A62F-2CE3-71EF-6840-A152DEAED366}"/>
              </a:ext>
            </a:extLst>
          </p:cNvPr>
          <p:cNvCxnSpPr>
            <a:cxnSpLocks/>
          </p:cNvCxnSpPr>
          <p:nvPr/>
        </p:nvCxnSpPr>
        <p:spPr>
          <a:xfrm flipV="1">
            <a:off x="3454145" y="18911529"/>
            <a:ext cx="2681332" cy="2023944"/>
          </a:xfrm>
          <a:prstGeom prst="straightConnector1">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8" name="Rectangle 27">
            <a:extLst>
              <a:ext uri="{FF2B5EF4-FFF2-40B4-BE49-F238E27FC236}">
                <a16:creationId xmlns:a16="http://schemas.microsoft.com/office/drawing/2014/main" id="{81FF06C1-94AB-4FD7-4C94-3D913871F17A}"/>
              </a:ext>
            </a:extLst>
          </p:cNvPr>
          <p:cNvSpPr/>
          <p:nvPr/>
        </p:nvSpPr>
        <p:spPr>
          <a:xfrm>
            <a:off x="1488568" y="22571842"/>
            <a:ext cx="264558" cy="18788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9" name="Straight Arrow Connector 28">
            <a:extLst>
              <a:ext uri="{FF2B5EF4-FFF2-40B4-BE49-F238E27FC236}">
                <a16:creationId xmlns:a16="http://schemas.microsoft.com/office/drawing/2014/main" id="{371D73C3-3ECD-149E-BCA7-3916CB8EA2A8}"/>
              </a:ext>
            </a:extLst>
          </p:cNvPr>
          <p:cNvCxnSpPr/>
          <p:nvPr/>
        </p:nvCxnSpPr>
        <p:spPr>
          <a:xfrm>
            <a:off x="1546076" y="22983917"/>
            <a:ext cx="207050"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D2E1A35-C52B-5810-A958-7B53EF00AFE5}"/>
              </a:ext>
            </a:extLst>
          </p:cNvPr>
          <p:cNvSpPr/>
          <p:nvPr/>
        </p:nvSpPr>
        <p:spPr>
          <a:xfrm>
            <a:off x="1488569" y="23160492"/>
            <a:ext cx="264558" cy="18788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TextBox 6">
            <a:extLst>
              <a:ext uri="{FF2B5EF4-FFF2-40B4-BE49-F238E27FC236}">
                <a16:creationId xmlns:a16="http://schemas.microsoft.com/office/drawing/2014/main" id="{8ECDD75C-7634-85FD-545F-7EAC10FCFE5E}"/>
              </a:ext>
            </a:extLst>
          </p:cNvPr>
          <p:cNvSpPr txBox="1"/>
          <p:nvPr/>
        </p:nvSpPr>
        <p:spPr>
          <a:xfrm>
            <a:off x="1755510" y="22510301"/>
            <a:ext cx="308825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Black Hills National Forest</a:t>
            </a:r>
            <a:endParaRPr lang="en-US" sz="1600">
              <a:solidFill>
                <a:schemeClr val="tx1">
                  <a:lumMod val="75000"/>
                  <a:lumOff val="25000"/>
                </a:schemeClr>
              </a:solidFill>
              <a:latin typeface="Century Gothic"/>
              <a:ea typeface="Calibri"/>
              <a:cs typeface="Calibri"/>
            </a:endParaRPr>
          </a:p>
        </p:txBody>
      </p:sp>
      <p:sp>
        <p:nvSpPr>
          <p:cNvPr id="32" name="TextBox 7">
            <a:extLst>
              <a:ext uri="{FF2B5EF4-FFF2-40B4-BE49-F238E27FC236}">
                <a16:creationId xmlns:a16="http://schemas.microsoft.com/office/drawing/2014/main" id="{FB5B4F5B-3437-1C51-0E49-356A05ADB5AF}"/>
              </a:ext>
            </a:extLst>
          </p:cNvPr>
          <p:cNvSpPr txBox="1"/>
          <p:nvPr/>
        </p:nvSpPr>
        <p:spPr>
          <a:xfrm>
            <a:off x="1766866" y="22770035"/>
            <a:ext cx="308825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Jasper Fire Boundary</a:t>
            </a:r>
            <a:endParaRPr lang="en-US" sz="1600">
              <a:solidFill>
                <a:schemeClr val="tx1">
                  <a:lumMod val="75000"/>
                  <a:lumOff val="25000"/>
                </a:schemeClr>
              </a:solidFill>
              <a:latin typeface="Century Gothic"/>
              <a:ea typeface="Calibri"/>
              <a:cs typeface="Calibri"/>
            </a:endParaRPr>
          </a:p>
        </p:txBody>
      </p:sp>
      <p:sp>
        <p:nvSpPr>
          <p:cNvPr id="33" name="TextBox 8">
            <a:extLst>
              <a:ext uri="{FF2B5EF4-FFF2-40B4-BE49-F238E27FC236}">
                <a16:creationId xmlns:a16="http://schemas.microsoft.com/office/drawing/2014/main" id="{A3812E8F-53C5-4966-B0F4-5C55CAA77BF6}"/>
              </a:ext>
            </a:extLst>
          </p:cNvPr>
          <p:cNvSpPr txBox="1"/>
          <p:nvPr/>
        </p:nvSpPr>
        <p:spPr>
          <a:xfrm>
            <a:off x="1772055" y="23069896"/>
            <a:ext cx="308825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High Severity Burn</a:t>
            </a:r>
            <a:endParaRPr lang="en-US" sz="1600">
              <a:solidFill>
                <a:schemeClr val="tx1">
                  <a:lumMod val="75000"/>
                  <a:lumOff val="25000"/>
                </a:schemeClr>
              </a:solidFill>
              <a:latin typeface="Century Gothic"/>
              <a:ea typeface="Calibri"/>
              <a:cs typeface="Calibri"/>
            </a:endParaRPr>
          </a:p>
        </p:txBody>
      </p:sp>
      <p:sp>
        <p:nvSpPr>
          <p:cNvPr id="34" name="TextBox 5">
            <a:extLst>
              <a:ext uri="{FF2B5EF4-FFF2-40B4-BE49-F238E27FC236}">
                <a16:creationId xmlns:a16="http://schemas.microsoft.com/office/drawing/2014/main" id="{2CF834F8-D064-5CD2-0D55-4A69F5971D53}"/>
              </a:ext>
            </a:extLst>
          </p:cNvPr>
          <p:cNvSpPr txBox="1"/>
          <p:nvPr/>
        </p:nvSpPr>
        <p:spPr>
          <a:xfrm>
            <a:off x="3692952" y="19297448"/>
            <a:ext cx="12336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South </a:t>
            </a:r>
          </a:p>
          <a:p>
            <a:r>
              <a:rPr lang="en-US" sz="1600">
                <a:solidFill>
                  <a:schemeClr val="tx1">
                    <a:lumMod val="75000"/>
                    <a:lumOff val="25000"/>
                  </a:schemeClr>
                </a:solidFill>
                <a:latin typeface="Century Gothic"/>
                <a:ea typeface="Calibri"/>
                <a:cs typeface="Calibri"/>
              </a:rPr>
              <a:t>Dakota</a:t>
            </a:r>
          </a:p>
        </p:txBody>
      </p:sp>
      <p:sp>
        <p:nvSpPr>
          <p:cNvPr id="35" name="TextBox 5">
            <a:extLst>
              <a:ext uri="{FF2B5EF4-FFF2-40B4-BE49-F238E27FC236}">
                <a16:creationId xmlns:a16="http://schemas.microsoft.com/office/drawing/2014/main" id="{86E57AD8-D24E-2E17-B3BE-1D82D51ED497}"/>
              </a:ext>
            </a:extLst>
          </p:cNvPr>
          <p:cNvSpPr txBox="1"/>
          <p:nvPr/>
        </p:nvSpPr>
        <p:spPr>
          <a:xfrm>
            <a:off x="1531939" y="21200470"/>
            <a:ext cx="118325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Wyoming</a:t>
            </a:r>
            <a:endParaRPr lang="en-US">
              <a:solidFill>
                <a:schemeClr val="tx1">
                  <a:lumMod val="75000"/>
                  <a:lumOff val="25000"/>
                </a:schemeClr>
              </a:solidFill>
            </a:endParaRPr>
          </a:p>
        </p:txBody>
      </p:sp>
      <p:sp>
        <p:nvSpPr>
          <p:cNvPr id="36" name="TextBox 12">
            <a:extLst>
              <a:ext uri="{FF2B5EF4-FFF2-40B4-BE49-F238E27FC236}">
                <a16:creationId xmlns:a16="http://schemas.microsoft.com/office/drawing/2014/main" id="{39FCBAC5-63B7-034B-2C2D-EDD28B3B7AF5}"/>
              </a:ext>
            </a:extLst>
          </p:cNvPr>
          <p:cNvSpPr txBox="1"/>
          <p:nvPr/>
        </p:nvSpPr>
        <p:spPr>
          <a:xfrm>
            <a:off x="12581594" y="18906766"/>
            <a:ext cx="1809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a:p>
        </p:txBody>
      </p:sp>
      <p:sp>
        <p:nvSpPr>
          <p:cNvPr id="37" name="Rectangle 36">
            <a:extLst>
              <a:ext uri="{FF2B5EF4-FFF2-40B4-BE49-F238E27FC236}">
                <a16:creationId xmlns:a16="http://schemas.microsoft.com/office/drawing/2014/main" id="{B0B2EDFA-6668-D55A-A94C-4CFAD5D3C515}"/>
              </a:ext>
            </a:extLst>
          </p:cNvPr>
          <p:cNvSpPr/>
          <p:nvPr/>
        </p:nvSpPr>
        <p:spPr>
          <a:xfrm>
            <a:off x="1453133" y="23661707"/>
            <a:ext cx="2261363" cy="1832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76A9D91B-6AF1-5967-57D3-B9CCC3E3FA60}"/>
              </a:ext>
            </a:extLst>
          </p:cNvPr>
          <p:cNvSpPr/>
          <p:nvPr/>
        </p:nvSpPr>
        <p:spPr>
          <a:xfrm>
            <a:off x="2498859" y="23691588"/>
            <a:ext cx="1184560" cy="1162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TextBox 3">
            <a:extLst>
              <a:ext uri="{FF2B5EF4-FFF2-40B4-BE49-F238E27FC236}">
                <a16:creationId xmlns:a16="http://schemas.microsoft.com/office/drawing/2014/main" id="{E7ED6B7B-C468-3399-1BF3-999181DC5F8B}"/>
              </a:ext>
            </a:extLst>
          </p:cNvPr>
          <p:cNvSpPr txBox="1"/>
          <p:nvPr/>
        </p:nvSpPr>
        <p:spPr>
          <a:xfrm>
            <a:off x="805472" y="23980695"/>
            <a:ext cx="430591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               5                 10 miles</a:t>
            </a:r>
          </a:p>
        </p:txBody>
      </p:sp>
      <p:sp>
        <p:nvSpPr>
          <p:cNvPr id="40" name="Arrow: Chevron 39">
            <a:extLst>
              <a:ext uri="{FF2B5EF4-FFF2-40B4-BE49-F238E27FC236}">
                <a16:creationId xmlns:a16="http://schemas.microsoft.com/office/drawing/2014/main" id="{01192CA7-B9F1-2C90-0F59-8AC56A8AAD7D}"/>
              </a:ext>
            </a:extLst>
          </p:cNvPr>
          <p:cNvSpPr/>
          <p:nvPr/>
        </p:nvSpPr>
        <p:spPr>
          <a:xfrm rot="16200000">
            <a:off x="3948534" y="23477947"/>
            <a:ext cx="594712" cy="47422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1" name="TextBox 4">
            <a:extLst>
              <a:ext uri="{FF2B5EF4-FFF2-40B4-BE49-F238E27FC236}">
                <a16:creationId xmlns:a16="http://schemas.microsoft.com/office/drawing/2014/main" id="{A2D8C533-B280-D18B-2EAA-74983C2B4FFC}"/>
              </a:ext>
            </a:extLst>
          </p:cNvPr>
          <p:cNvSpPr txBox="1"/>
          <p:nvPr/>
        </p:nvSpPr>
        <p:spPr>
          <a:xfrm>
            <a:off x="4095278" y="23543987"/>
            <a:ext cx="43136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FFFFFF"/>
                </a:solidFill>
                <a:latin typeface="Century Gothic"/>
              </a:rPr>
              <a:t>N</a:t>
            </a:r>
          </a:p>
        </p:txBody>
      </p:sp>
      <p:sp>
        <p:nvSpPr>
          <p:cNvPr id="42" name="Text Placeholder 16">
            <a:extLst>
              <a:ext uri="{FF2B5EF4-FFF2-40B4-BE49-F238E27FC236}">
                <a16:creationId xmlns:a16="http://schemas.microsoft.com/office/drawing/2014/main" id="{A93F1CD0-C7C9-4666-6583-FE689C7EDAA5}"/>
              </a:ext>
            </a:extLst>
          </p:cNvPr>
          <p:cNvSpPr txBox="1">
            <a:spLocks/>
          </p:cNvSpPr>
          <p:nvPr/>
        </p:nvSpPr>
        <p:spPr>
          <a:xfrm>
            <a:off x="834629" y="17560219"/>
            <a:ext cx="11739741" cy="1056762"/>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Arial" panose="020B0604020202020204" pitchFamily="34" charset="0"/>
              <a:buChar char="•"/>
            </a:pPr>
            <a:r>
              <a:rPr lang="en-US" sz="2400">
                <a:solidFill>
                  <a:schemeClr val="tx1">
                    <a:lumMod val="75000"/>
                    <a:lumOff val="25000"/>
                  </a:schemeClr>
                </a:solidFill>
                <a:latin typeface="Century Gothic"/>
              </a:rPr>
              <a:t>Jasper Fire occurred in 2000 within Black Hills National Forest</a:t>
            </a:r>
          </a:p>
          <a:p>
            <a:pPr>
              <a:lnSpc>
                <a:spcPct val="100000"/>
              </a:lnSpc>
              <a:spcBef>
                <a:spcPts val="0"/>
              </a:spcBef>
              <a:spcAft>
                <a:spcPts val="600"/>
              </a:spcAft>
              <a:buClr>
                <a:srgbClr val="FF3333"/>
              </a:buClr>
              <a:buFont typeface="Arial" panose="020B0604020202020204" pitchFamily="34" charset="0"/>
              <a:buChar char="•"/>
            </a:pPr>
            <a:r>
              <a:rPr lang="en-US" sz="2400">
                <a:solidFill>
                  <a:schemeClr val="tx1">
                    <a:lumMod val="75000"/>
                    <a:lumOff val="25000"/>
                  </a:schemeClr>
                </a:solidFill>
                <a:latin typeface="Century Gothic"/>
              </a:rPr>
              <a:t>27% of this 83,508-acre fire burned at high-severity</a:t>
            </a:r>
          </a:p>
          <a:p>
            <a:pPr>
              <a:lnSpc>
                <a:spcPct val="100000"/>
              </a:lnSpc>
              <a:spcBef>
                <a:spcPts val="0"/>
              </a:spcBef>
              <a:spcAft>
                <a:spcPts val="600"/>
              </a:spcAft>
              <a:buClr>
                <a:srgbClr val="FF3333"/>
              </a:buClr>
              <a:buFont typeface="Arial" panose="020B0604020202020204" pitchFamily="34" charset="0"/>
              <a:buChar char="•"/>
            </a:pPr>
            <a:endParaRPr lang="en-US" sz="2400">
              <a:solidFill>
                <a:schemeClr val="tx1">
                  <a:lumMod val="75000"/>
                  <a:lumOff val="25000"/>
                </a:schemeClr>
              </a:solidFill>
              <a:latin typeface="Century Gothic"/>
            </a:endParaRPr>
          </a:p>
        </p:txBody>
      </p:sp>
      <p:sp>
        <p:nvSpPr>
          <p:cNvPr id="46" name="TextBox 45">
            <a:extLst>
              <a:ext uri="{FF2B5EF4-FFF2-40B4-BE49-F238E27FC236}">
                <a16:creationId xmlns:a16="http://schemas.microsoft.com/office/drawing/2014/main" id="{467E0B71-A0AE-4423-BEA4-11770D7AC1FB}"/>
              </a:ext>
            </a:extLst>
          </p:cNvPr>
          <p:cNvSpPr txBox="1"/>
          <p:nvPr/>
        </p:nvSpPr>
        <p:spPr>
          <a:xfrm>
            <a:off x="9493321" y="0"/>
            <a:ext cx="26986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rgbClr val="3F3F3F"/>
                </a:solidFill>
                <a:latin typeface="Century Gothic"/>
                <a:cs typeface="Calibri"/>
              </a:rPr>
              <a:t>Image Credit: Paula </a:t>
            </a:r>
            <a:r>
              <a:rPr lang="en-US" sz="1400" err="1">
                <a:solidFill>
                  <a:srgbClr val="3F3F3F"/>
                </a:solidFill>
                <a:latin typeface="Century Gothic"/>
                <a:cs typeface="Calibri"/>
              </a:rPr>
              <a:t>Fornwalt</a:t>
            </a:r>
            <a:endParaRPr lang="en-US" sz="1400">
              <a:solidFill>
                <a:srgbClr val="3F3F3F"/>
              </a:solidFill>
              <a:latin typeface="Century Gothic"/>
              <a:cs typeface="Calibri"/>
            </a:endParaRPr>
          </a:p>
        </p:txBody>
      </p:sp>
    </p:spTree>
    <p:extLst>
      <p:ext uri="{BB962C8B-B14F-4D97-AF65-F5344CB8AC3E}">
        <p14:creationId xmlns:p14="http://schemas.microsoft.com/office/powerpoint/2010/main" val="300106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ass, outdoor, sky, field&#10;&#10;Description automatically generated">
            <a:extLst>
              <a:ext uri="{FF2B5EF4-FFF2-40B4-BE49-F238E27FC236}">
                <a16:creationId xmlns:a16="http://schemas.microsoft.com/office/drawing/2014/main" id="{297B11A7-0C63-5777-BE43-9AFBE900F8E2}"/>
              </a:ext>
            </a:extLst>
          </p:cNvPr>
          <p:cNvPicPr>
            <a:picLocks noChangeAspect="1"/>
          </p:cNvPicPr>
          <p:nvPr/>
        </p:nvPicPr>
        <p:blipFill rotWithShape="1">
          <a:blip r:embed="rId3"/>
          <a:srcRect l="20690" t="-590" r="6426" b="354"/>
          <a:stretch/>
        </p:blipFill>
        <p:spPr>
          <a:xfrm rot="16200000">
            <a:off x="2741450" y="-2830548"/>
            <a:ext cx="6668242" cy="12333008"/>
          </a:xfrm>
          <a:prstGeom prst="rect">
            <a:avLst/>
          </a:prstGeom>
        </p:spPr>
      </p:pic>
      <p:sp>
        <p:nvSpPr>
          <p:cNvPr id="12" name="Rectangle: Rounded Corners 11">
            <a:extLst>
              <a:ext uri="{FF2B5EF4-FFF2-40B4-BE49-F238E27FC236}">
                <a16:creationId xmlns:a16="http://schemas.microsoft.com/office/drawing/2014/main" id="{5A53AC1A-CDA7-DEB8-0926-2D726FCBCEBA}"/>
              </a:ext>
            </a:extLst>
          </p:cNvPr>
          <p:cNvSpPr/>
          <p:nvPr/>
        </p:nvSpPr>
        <p:spPr>
          <a:xfrm>
            <a:off x="736121" y="1203384"/>
            <a:ext cx="5032074" cy="4787659"/>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F34C1A7-8530-AA95-F4B7-362045F00E16}"/>
              </a:ext>
            </a:extLst>
          </p:cNvPr>
          <p:cNvSpPr/>
          <p:nvPr/>
        </p:nvSpPr>
        <p:spPr>
          <a:xfrm>
            <a:off x="6429555" y="1203384"/>
            <a:ext cx="5032074" cy="4787659"/>
          </a:xfrm>
          <a:prstGeom prst="roundRect">
            <a:avLst/>
          </a:prstGeom>
          <a:solidFill>
            <a:srgbClr val="FCEEE8">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Logo&#10;&#10;Description automatically generated">
            <a:extLst>
              <a:ext uri="{FF2B5EF4-FFF2-40B4-BE49-F238E27FC236}">
                <a16:creationId xmlns:a16="http://schemas.microsoft.com/office/drawing/2014/main" id="{514F72B3-6CE2-997A-49A7-E973DB7402A4}"/>
              </a:ext>
            </a:extLst>
          </p:cNvPr>
          <p:cNvPicPr>
            <a:picLocks noChangeAspect="1"/>
          </p:cNvPicPr>
          <p:nvPr/>
        </p:nvPicPr>
        <p:blipFill>
          <a:blip r:embed="rId4"/>
          <a:stretch>
            <a:fillRect/>
          </a:stretch>
        </p:blipFill>
        <p:spPr>
          <a:xfrm>
            <a:off x="1884218" y="1986680"/>
            <a:ext cx="2743200" cy="1011555"/>
          </a:xfrm>
          <a:prstGeom prst="rect">
            <a:avLst/>
          </a:prstGeom>
        </p:spPr>
      </p:pic>
      <p:sp>
        <p:nvSpPr>
          <p:cNvPr id="34" name="TextBox 33">
            <a:extLst>
              <a:ext uri="{FF2B5EF4-FFF2-40B4-BE49-F238E27FC236}">
                <a16:creationId xmlns:a16="http://schemas.microsoft.com/office/drawing/2014/main" id="{30C6C4AA-2D94-88A7-BDDA-BE0173B20165}"/>
              </a:ext>
            </a:extLst>
          </p:cNvPr>
          <p:cNvSpPr txBox="1"/>
          <p:nvPr/>
        </p:nvSpPr>
        <p:spPr>
          <a:xfrm>
            <a:off x="730904" y="3539064"/>
            <a:ext cx="5030106" cy="16517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600"/>
              </a:spcAft>
              <a:buClr>
                <a:srgbClr val="FF3333"/>
              </a:buClr>
            </a:pPr>
            <a:r>
              <a:rPr lang="en-US" sz="2200" b="1">
                <a:solidFill>
                  <a:srgbClr val="3F3F3F"/>
                </a:solidFill>
                <a:latin typeface="Century Gothic"/>
                <a:cs typeface="Calibri" panose="020F0502020204030204"/>
              </a:rPr>
              <a:t>Geosciences and Environmental Change Science Center</a:t>
            </a:r>
            <a:endParaRPr lang="en-US" sz="2200">
              <a:solidFill>
                <a:srgbClr val="3F3F3F"/>
              </a:solidFill>
              <a:latin typeface="Calibri"/>
              <a:cs typeface="Calibri" panose="020F0502020204030204"/>
            </a:endParaRPr>
          </a:p>
          <a:p>
            <a:pPr algn="ctr">
              <a:spcBef>
                <a:spcPts val="1000"/>
              </a:spcBef>
            </a:pPr>
            <a:r>
              <a:rPr lang="en-US" sz="2200">
                <a:solidFill>
                  <a:srgbClr val="3F3F3F"/>
                </a:solidFill>
                <a:latin typeface="Century Gothic"/>
                <a:cs typeface="Calibri" panose="020F0502020204030204"/>
              </a:rPr>
              <a:t>Melanie Vanderhoof,</a:t>
            </a:r>
            <a:endParaRPr lang="en-US" sz="2200">
              <a:solidFill>
                <a:srgbClr val="3F3F3F"/>
              </a:solidFill>
              <a:latin typeface="Calibri"/>
              <a:cs typeface="Calibri" panose="020F0502020204030204"/>
            </a:endParaRPr>
          </a:p>
          <a:p>
            <a:pPr algn="ctr"/>
            <a:r>
              <a:rPr lang="en-US" sz="2200">
                <a:solidFill>
                  <a:srgbClr val="3F3F3F"/>
                </a:solidFill>
                <a:latin typeface="Century Gothic"/>
                <a:cs typeface="Calibri" panose="020F0502020204030204"/>
              </a:rPr>
              <a:t> Research Scientist</a:t>
            </a:r>
            <a:endParaRPr lang="en-US" sz="2200">
              <a:solidFill>
                <a:srgbClr val="3F3F3F"/>
              </a:solidFill>
              <a:latin typeface="Calibri"/>
              <a:cs typeface="Calibri" panose="020F0502020204030204"/>
            </a:endParaRPr>
          </a:p>
        </p:txBody>
      </p:sp>
      <p:pic>
        <p:nvPicPr>
          <p:cNvPr id="8" name="Picture 10" descr="Logo&#10;&#10;Description automatically generated">
            <a:extLst>
              <a:ext uri="{FF2B5EF4-FFF2-40B4-BE49-F238E27FC236}">
                <a16:creationId xmlns:a16="http://schemas.microsoft.com/office/drawing/2014/main" id="{95FA9498-1131-5FB5-F21A-9D095D7F2AE0}"/>
              </a:ext>
            </a:extLst>
          </p:cNvPr>
          <p:cNvPicPr>
            <a:picLocks noChangeAspect="1"/>
          </p:cNvPicPr>
          <p:nvPr/>
        </p:nvPicPr>
        <p:blipFill>
          <a:blip r:embed="rId5"/>
          <a:stretch>
            <a:fillRect/>
          </a:stretch>
        </p:blipFill>
        <p:spPr>
          <a:xfrm>
            <a:off x="8101100" y="1439349"/>
            <a:ext cx="1694064" cy="1875518"/>
          </a:xfrm>
          <a:prstGeom prst="rect">
            <a:avLst/>
          </a:prstGeom>
        </p:spPr>
      </p:pic>
      <p:sp>
        <p:nvSpPr>
          <p:cNvPr id="10" name="Text Placeholder 3"/>
          <p:cNvSpPr txBox="1">
            <a:spLocks/>
          </p:cNvSpPr>
          <p:nvPr/>
        </p:nvSpPr>
        <p:spPr>
          <a:xfrm>
            <a:off x="6450007" y="3369693"/>
            <a:ext cx="5029098" cy="262135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FF3333"/>
              </a:buClr>
              <a:buNone/>
            </a:pPr>
            <a:r>
              <a:rPr lang="en-US" sz="2200" b="1">
                <a:solidFill>
                  <a:schemeClr val="tx1">
                    <a:lumMod val="75000"/>
                    <a:lumOff val="25000"/>
                  </a:schemeClr>
                </a:solidFill>
                <a:latin typeface="Century Gothic"/>
                <a:cs typeface="Calibri" panose="020F0502020204030204"/>
              </a:rPr>
              <a:t>Black Hills Experimental Forest</a:t>
            </a:r>
          </a:p>
          <a:p>
            <a:pPr marL="0" indent="0" algn="ctr">
              <a:lnSpc>
                <a:spcPct val="100000"/>
              </a:lnSpc>
              <a:spcAft>
                <a:spcPts val="600"/>
              </a:spcAft>
              <a:buClr>
                <a:srgbClr val="FF3333"/>
              </a:buClr>
              <a:buNone/>
            </a:pPr>
            <a:r>
              <a:rPr lang="en-US" sz="2200">
                <a:solidFill>
                  <a:schemeClr val="tx1">
                    <a:lumMod val="75000"/>
                    <a:lumOff val="25000"/>
                  </a:schemeClr>
                </a:solidFill>
                <a:latin typeface="Century Gothic"/>
                <a:cs typeface="Calibri" panose="020F0502020204030204"/>
              </a:rPr>
              <a:t>Mike Battaglia, Director</a:t>
            </a:r>
            <a:r>
              <a:rPr lang="en-US" sz="2200">
                <a:solidFill>
                  <a:schemeClr val="tx1">
                    <a:lumMod val="75000"/>
                    <a:lumOff val="25000"/>
                  </a:schemeClr>
                </a:solidFill>
                <a:latin typeface="Century Gothic"/>
                <a:ea typeface="+mn-lt"/>
                <a:cs typeface="+mn-lt"/>
              </a:rPr>
              <a:t> </a:t>
            </a:r>
          </a:p>
          <a:p>
            <a:pPr marL="0" indent="0" algn="ctr">
              <a:lnSpc>
                <a:spcPct val="100000"/>
              </a:lnSpc>
              <a:spcAft>
                <a:spcPts val="600"/>
              </a:spcAft>
              <a:buClr>
                <a:srgbClr val="FF3333"/>
              </a:buClr>
              <a:buNone/>
            </a:pPr>
            <a:r>
              <a:rPr lang="en-US" sz="2200" b="1">
                <a:solidFill>
                  <a:schemeClr val="tx1">
                    <a:lumMod val="75000"/>
                    <a:lumOff val="25000"/>
                  </a:schemeClr>
                </a:solidFill>
                <a:latin typeface="Century Gothic"/>
                <a:cs typeface="Calibri" panose="020F0502020204030204"/>
              </a:rPr>
              <a:t>Rocky Mountain Research Station</a:t>
            </a:r>
          </a:p>
          <a:p>
            <a:pPr marL="0" indent="0" algn="ctr">
              <a:lnSpc>
                <a:spcPct val="100000"/>
              </a:lnSpc>
              <a:buClr>
                <a:srgbClr val="FF3333"/>
              </a:buClr>
              <a:buNone/>
            </a:pPr>
            <a:r>
              <a:rPr lang="en-US" sz="2200">
                <a:solidFill>
                  <a:schemeClr val="tx1">
                    <a:lumMod val="75000"/>
                    <a:lumOff val="25000"/>
                  </a:schemeClr>
                </a:solidFill>
                <a:latin typeface="Century Gothic"/>
                <a:cs typeface="Calibri" panose="020F0502020204030204"/>
              </a:rPr>
              <a:t>Paula </a:t>
            </a:r>
            <a:r>
              <a:rPr lang="en-US" sz="2200" err="1">
                <a:solidFill>
                  <a:schemeClr val="tx1">
                    <a:lumMod val="75000"/>
                    <a:lumOff val="25000"/>
                  </a:schemeClr>
                </a:solidFill>
                <a:latin typeface="Century Gothic"/>
                <a:cs typeface="Calibri" panose="020F0502020204030204"/>
              </a:rPr>
              <a:t>Fornwalt</a:t>
            </a:r>
            <a:r>
              <a:rPr lang="en-US" sz="2200">
                <a:solidFill>
                  <a:schemeClr val="tx1">
                    <a:lumMod val="75000"/>
                    <a:lumOff val="25000"/>
                  </a:schemeClr>
                </a:solidFill>
                <a:latin typeface="Century Gothic"/>
                <a:cs typeface="Calibri" panose="020F0502020204030204"/>
              </a:rPr>
              <a:t>,</a:t>
            </a:r>
          </a:p>
          <a:p>
            <a:pPr marL="0" indent="0" algn="ctr">
              <a:lnSpc>
                <a:spcPct val="100000"/>
              </a:lnSpc>
              <a:spcBef>
                <a:spcPts val="0"/>
              </a:spcBef>
              <a:buClr>
                <a:srgbClr val="FF3333"/>
              </a:buClr>
              <a:buNone/>
            </a:pPr>
            <a:r>
              <a:rPr lang="en-US" sz="2200">
                <a:solidFill>
                  <a:schemeClr val="tx1">
                    <a:lumMod val="75000"/>
                    <a:lumOff val="25000"/>
                  </a:schemeClr>
                </a:solidFill>
                <a:latin typeface="Century Gothic"/>
                <a:cs typeface="Calibri" panose="020F0502020204030204"/>
              </a:rPr>
              <a:t>Research Ecologist</a:t>
            </a:r>
            <a:endParaRPr lang="en-US">
              <a:solidFill>
                <a:schemeClr val="tx1">
                  <a:lumMod val="75000"/>
                  <a:lumOff val="25000"/>
                </a:schemeClr>
              </a:solidFill>
            </a:endParaRPr>
          </a:p>
        </p:txBody>
      </p:sp>
      <p:sp>
        <p:nvSpPr>
          <p:cNvPr id="15" name="Title 1">
            <a:extLst>
              <a:ext uri="{FF2B5EF4-FFF2-40B4-BE49-F238E27FC236}">
                <a16:creationId xmlns:a16="http://schemas.microsoft.com/office/drawing/2014/main" id="{3208B0A6-4AB9-1DA9-F811-B15A35E8B26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BACKGROUND| </a:t>
            </a:r>
            <a:r>
              <a:rPr lang="en-US" sz="4000">
                <a:solidFill>
                  <a:srgbClr val="FF3333"/>
                </a:solidFill>
                <a:latin typeface="Century Gothic" panose="020F0302020204030204"/>
              </a:rPr>
              <a:t>Partners</a:t>
            </a:r>
          </a:p>
        </p:txBody>
      </p:sp>
      <p:sp>
        <p:nvSpPr>
          <p:cNvPr id="11" name="TextBox 10">
            <a:extLst>
              <a:ext uri="{FF2B5EF4-FFF2-40B4-BE49-F238E27FC236}">
                <a16:creationId xmlns:a16="http://schemas.microsoft.com/office/drawing/2014/main" id="{B6D64B5E-6439-41C1-A585-4523115D6810}"/>
              </a:ext>
            </a:extLst>
          </p:cNvPr>
          <p:cNvSpPr txBox="1"/>
          <p:nvPr/>
        </p:nvSpPr>
        <p:spPr>
          <a:xfrm>
            <a:off x="9493321" y="0"/>
            <a:ext cx="26986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latin typeface="Century Gothic"/>
                <a:cs typeface="Calibri"/>
              </a:rPr>
              <a:t>Image Credit: Paula </a:t>
            </a:r>
            <a:r>
              <a:rPr lang="en-US" sz="1400" err="1">
                <a:solidFill>
                  <a:schemeClr val="bg1"/>
                </a:solidFill>
                <a:latin typeface="Century Gothic"/>
                <a:cs typeface="Calibri"/>
              </a:rPr>
              <a:t>Fornwalt</a:t>
            </a:r>
            <a:endParaRPr lang="en-US" sz="1400">
              <a:solidFill>
                <a:schemeClr val="bg1"/>
              </a:solidFill>
              <a:latin typeface="Century Gothic"/>
              <a:cs typeface="Calibri"/>
            </a:endParaRPr>
          </a:p>
        </p:txBody>
      </p:sp>
    </p:spTree>
    <p:extLst>
      <p:ext uri="{BB962C8B-B14F-4D97-AF65-F5344CB8AC3E}">
        <p14:creationId xmlns:p14="http://schemas.microsoft.com/office/powerpoint/2010/main" val="421328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descr="A picture containing sky, grass, outdoor, field&#10;&#10;Description automatically generated">
            <a:extLst>
              <a:ext uri="{FF2B5EF4-FFF2-40B4-BE49-F238E27FC236}">
                <a16:creationId xmlns:a16="http://schemas.microsoft.com/office/drawing/2014/main" id="{35758242-1DE6-D03D-F6B3-4B4D4F0E017A}"/>
              </a:ext>
            </a:extLst>
          </p:cNvPr>
          <p:cNvPicPr>
            <a:picLocks noChangeAspect="1"/>
          </p:cNvPicPr>
          <p:nvPr/>
        </p:nvPicPr>
        <p:blipFill>
          <a:blip r:embed="rId3"/>
          <a:stretch>
            <a:fillRect/>
          </a:stretch>
        </p:blipFill>
        <p:spPr>
          <a:xfrm>
            <a:off x="5957712" y="5691"/>
            <a:ext cx="6232877" cy="6656117"/>
          </a:xfrm>
          <a:prstGeom prst="rect">
            <a:avLst/>
          </a:prstGeom>
        </p:spPr>
      </p:pic>
      <p:graphicFrame>
        <p:nvGraphicFramePr>
          <p:cNvPr id="2" name="Diagram 2">
            <a:extLst>
              <a:ext uri="{FF2B5EF4-FFF2-40B4-BE49-F238E27FC236}">
                <a16:creationId xmlns:a16="http://schemas.microsoft.com/office/drawing/2014/main" id="{FC58071D-F3CA-8B7A-F1E3-264AE5BC5696}"/>
              </a:ext>
            </a:extLst>
          </p:cNvPr>
          <p:cNvGraphicFramePr/>
          <p:nvPr>
            <p:extLst>
              <p:ext uri="{D42A27DB-BD31-4B8C-83A1-F6EECF244321}">
                <p14:modId xmlns:p14="http://schemas.microsoft.com/office/powerpoint/2010/main" val="2014340229"/>
              </p:ext>
            </p:extLst>
          </p:nvPr>
        </p:nvGraphicFramePr>
        <p:xfrm>
          <a:off x="296544" y="1623346"/>
          <a:ext cx="5301902" cy="43631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BF9DA85E-14DD-ECC5-FFAB-F16E45832C00}"/>
              </a:ext>
            </a:extLst>
          </p:cNvPr>
          <p:cNvSpPr txBox="1"/>
          <p:nvPr/>
        </p:nvSpPr>
        <p:spPr>
          <a:xfrm>
            <a:off x="2941608" y="238665"/>
            <a:ext cx="6883879" cy="6712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9" name="TextBox 18">
            <a:extLst>
              <a:ext uri="{FF2B5EF4-FFF2-40B4-BE49-F238E27FC236}">
                <a16:creationId xmlns:a16="http://schemas.microsoft.com/office/drawing/2014/main" id="{308D6D2C-0D0E-AC85-F45E-38ECC7B7B8E4}"/>
              </a:ext>
            </a:extLst>
          </p:cNvPr>
          <p:cNvSpPr txBox="1"/>
          <p:nvPr/>
        </p:nvSpPr>
        <p:spPr>
          <a:xfrm>
            <a:off x="9497383" y="6354031"/>
            <a:ext cx="269320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latin typeface="Century Gothic"/>
                <a:cs typeface="Calibri"/>
              </a:rPr>
              <a:t>Image Credit: Mike Battaglia</a:t>
            </a:r>
          </a:p>
        </p:txBody>
      </p:sp>
      <p:sp>
        <p:nvSpPr>
          <p:cNvPr id="11" name="Title 1">
            <a:extLst>
              <a:ext uri="{FF2B5EF4-FFF2-40B4-BE49-F238E27FC236}">
                <a16:creationId xmlns:a16="http://schemas.microsoft.com/office/drawing/2014/main" id="{798FD70F-AAB7-4604-7FB6-51DFE2AF6D5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BACKGROUND| </a:t>
            </a:r>
            <a:r>
              <a:rPr lang="en-US" sz="4000">
                <a:solidFill>
                  <a:srgbClr val="FF3333"/>
                </a:solidFill>
                <a:latin typeface="Century Gothic" panose="020F0302020204030204"/>
              </a:rPr>
              <a:t>Community Concerns</a:t>
            </a:r>
          </a:p>
        </p:txBody>
      </p:sp>
    </p:spTree>
    <p:extLst>
      <p:ext uri="{BB962C8B-B14F-4D97-AF65-F5344CB8AC3E}">
        <p14:creationId xmlns:p14="http://schemas.microsoft.com/office/powerpoint/2010/main" val="359734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5025733-B215-D13B-2CBD-C942FB570A5F}"/>
              </a:ext>
            </a:extLst>
          </p:cNvPr>
          <p:cNvSpPr txBox="1"/>
          <p:nvPr/>
        </p:nvSpPr>
        <p:spPr>
          <a:xfrm>
            <a:off x="9211561" y="4270265"/>
            <a:ext cx="26262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                 5                 10 miles</a:t>
            </a:r>
          </a:p>
        </p:txBody>
      </p:sp>
      <p:pic>
        <p:nvPicPr>
          <p:cNvPr id="27" name="Picture 27" descr="A picture containing tree, forest&#10;&#10;Description automatically generated">
            <a:extLst>
              <a:ext uri="{FF2B5EF4-FFF2-40B4-BE49-F238E27FC236}">
                <a16:creationId xmlns:a16="http://schemas.microsoft.com/office/drawing/2014/main" id="{C07ADE09-B88A-8DF9-9263-7112A7435566}"/>
              </a:ext>
            </a:extLst>
          </p:cNvPr>
          <p:cNvPicPr>
            <a:picLocks noChangeAspect="1"/>
          </p:cNvPicPr>
          <p:nvPr/>
        </p:nvPicPr>
        <p:blipFill>
          <a:blip r:embed="rId3"/>
          <a:stretch>
            <a:fillRect/>
          </a:stretch>
        </p:blipFill>
        <p:spPr>
          <a:xfrm>
            <a:off x="4941874" y="1390447"/>
            <a:ext cx="3647294" cy="3524932"/>
          </a:xfrm>
          <a:prstGeom prst="rect">
            <a:avLst/>
          </a:prstGeom>
        </p:spPr>
      </p:pic>
      <p:pic>
        <p:nvPicPr>
          <p:cNvPr id="26" name="Picture 26" descr="A picture containing text&#10;&#10;Description automatically generated">
            <a:extLst>
              <a:ext uri="{FF2B5EF4-FFF2-40B4-BE49-F238E27FC236}">
                <a16:creationId xmlns:a16="http://schemas.microsoft.com/office/drawing/2014/main" id="{16262FE5-194B-1CDE-F6F1-0BCB803C8C7A}"/>
              </a:ext>
            </a:extLst>
          </p:cNvPr>
          <p:cNvPicPr>
            <a:picLocks noChangeAspect="1"/>
          </p:cNvPicPr>
          <p:nvPr/>
        </p:nvPicPr>
        <p:blipFill>
          <a:blip r:embed="rId4"/>
          <a:stretch>
            <a:fillRect/>
          </a:stretch>
        </p:blipFill>
        <p:spPr>
          <a:xfrm>
            <a:off x="623913" y="1390447"/>
            <a:ext cx="3637721" cy="3524932"/>
          </a:xfrm>
          <a:prstGeom prst="rect">
            <a:avLst/>
          </a:prstGeom>
        </p:spPr>
      </p:pic>
      <p:sp>
        <p:nvSpPr>
          <p:cNvPr id="3" name="Title 1">
            <a:extLst>
              <a:ext uri="{FF2B5EF4-FFF2-40B4-BE49-F238E27FC236}">
                <a16:creationId xmlns:a16="http://schemas.microsoft.com/office/drawing/2014/main" id="{366AD5A4-26F3-65A7-03D5-963FE0957F79}"/>
              </a:ext>
            </a:extLst>
          </p:cNvPr>
          <p:cNvSpPr txBox="1">
            <a:spLocks/>
          </p:cNvSpPr>
          <p:nvPr/>
        </p:nvSpPr>
        <p:spPr>
          <a:xfrm>
            <a:off x="266700" y="364983"/>
            <a:ext cx="11049701" cy="31680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a:rPr>
              <a:t>BACKGROUND| </a:t>
            </a:r>
            <a:r>
              <a:rPr lang="en-US" sz="4000">
                <a:solidFill>
                  <a:srgbClr val="FF3333"/>
                </a:solidFill>
                <a:latin typeface="Century Gothic"/>
              </a:rPr>
              <a:t>Seasonal Remote Sensing</a:t>
            </a:r>
          </a:p>
        </p:txBody>
      </p:sp>
      <p:grpSp>
        <p:nvGrpSpPr>
          <p:cNvPr id="6" name="Group 5">
            <a:extLst>
              <a:ext uri="{FF2B5EF4-FFF2-40B4-BE49-F238E27FC236}">
                <a16:creationId xmlns:a16="http://schemas.microsoft.com/office/drawing/2014/main" id="{7D099F47-9D29-523C-274C-2A5991F2B4C6}"/>
              </a:ext>
            </a:extLst>
          </p:cNvPr>
          <p:cNvGrpSpPr/>
          <p:nvPr/>
        </p:nvGrpSpPr>
        <p:grpSpPr>
          <a:xfrm>
            <a:off x="9506370" y="2276747"/>
            <a:ext cx="228691" cy="1583530"/>
            <a:chOff x="4852193" y="2034380"/>
            <a:chExt cx="214314" cy="2345531"/>
          </a:xfrm>
        </p:grpSpPr>
        <p:sp>
          <p:nvSpPr>
            <p:cNvPr id="2" name="Rectangle 1">
              <a:extLst>
                <a:ext uri="{FF2B5EF4-FFF2-40B4-BE49-F238E27FC236}">
                  <a16:creationId xmlns:a16="http://schemas.microsoft.com/office/drawing/2014/main" id="{144801E0-F398-36C7-9AB8-6365BC8EB1EE}"/>
                </a:ext>
              </a:extLst>
            </p:cNvPr>
            <p:cNvSpPr/>
            <p:nvPr/>
          </p:nvSpPr>
          <p:spPr>
            <a:xfrm>
              <a:off x="4852193" y="2034380"/>
              <a:ext cx="214314" cy="238126"/>
            </a:xfrm>
            <a:prstGeom prst="rect">
              <a:avLst/>
            </a:prstGeom>
            <a:solidFill>
              <a:srgbClr val="632B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01CA5A-5005-A890-B7BC-EFDD595C8577}"/>
                </a:ext>
              </a:extLst>
            </p:cNvPr>
            <p:cNvSpPr/>
            <p:nvPr/>
          </p:nvSpPr>
          <p:spPr>
            <a:xfrm>
              <a:off x="4852193" y="2558254"/>
              <a:ext cx="214314" cy="238126"/>
            </a:xfrm>
            <a:prstGeom prst="rect">
              <a:avLst/>
            </a:prstGeom>
            <a:solidFill>
              <a:srgbClr val="A14508">
                <a:alpha val="8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9710E1-4467-BD5E-1937-8CD95A6D0303}"/>
                </a:ext>
              </a:extLst>
            </p:cNvPr>
            <p:cNvSpPr/>
            <p:nvPr/>
          </p:nvSpPr>
          <p:spPr>
            <a:xfrm>
              <a:off x="4852193" y="3094035"/>
              <a:ext cx="214314" cy="238126"/>
            </a:xfrm>
            <a:prstGeom prst="rect">
              <a:avLst/>
            </a:prstGeom>
            <a:solidFill>
              <a:srgbClr val="806000">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005E19-8F41-C343-5AE1-8CB0BA32F517}"/>
                </a:ext>
              </a:extLst>
            </p:cNvPr>
            <p:cNvSpPr/>
            <p:nvPr/>
          </p:nvSpPr>
          <p:spPr>
            <a:xfrm>
              <a:off x="4852193" y="3617910"/>
              <a:ext cx="214314" cy="238126"/>
            </a:xfrm>
            <a:prstGeom prst="rect">
              <a:avLst/>
            </a:prstGeom>
            <a:solidFill>
              <a:srgbClr val="68AB3C">
                <a:alpha val="9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17311F-885C-A945-F2FC-EFF4273FC870}"/>
                </a:ext>
              </a:extLst>
            </p:cNvPr>
            <p:cNvSpPr/>
            <p:nvPr/>
          </p:nvSpPr>
          <p:spPr>
            <a:xfrm>
              <a:off x="4852193" y="4141785"/>
              <a:ext cx="214314" cy="238126"/>
            </a:xfrm>
            <a:prstGeom prst="rect">
              <a:avLst/>
            </a:prstGeom>
            <a:solidFill>
              <a:srgbClr val="00F0CC">
                <a:alpha val="6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CC573AA-796A-EEF9-CE54-9C5C5F30D83E}"/>
              </a:ext>
            </a:extLst>
          </p:cNvPr>
          <p:cNvSpPr txBox="1"/>
          <p:nvPr/>
        </p:nvSpPr>
        <p:spPr>
          <a:xfrm>
            <a:off x="619732" y="1391707"/>
            <a:ext cx="1130299"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Leaf-on</a:t>
            </a:r>
          </a:p>
        </p:txBody>
      </p:sp>
      <p:sp>
        <p:nvSpPr>
          <p:cNvPr id="18" name="TextBox 17">
            <a:extLst>
              <a:ext uri="{FF2B5EF4-FFF2-40B4-BE49-F238E27FC236}">
                <a16:creationId xmlns:a16="http://schemas.microsoft.com/office/drawing/2014/main" id="{BFD40E29-87D1-DFAD-247D-82F78CB9E2A1}"/>
              </a:ext>
            </a:extLst>
          </p:cNvPr>
          <p:cNvSpPr txBox="1"/>
          <p:nvPr/>
        </p:nvSpPr>
        <p:spPr>
          <a:xfrm>
            <a:off x="4941874" y="1390447"/>
            <a:ext cx="1181099"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cs typeface="Calibri"/>
              </a:rPr>
              <a:t>Snow-on</a:t>
            </a:r>
          </a:p>
        </p:txBody>
      </p:sp>
      <p:sp>
        <p:nvSpPr>
          <p:cNvPr id="19" name="TextBox 18">
            <a:extLst>
              <a:ext uri="{FF2B5EF4-FFF2-40B4-BE49-F238E27FC236}">
                <a16:creationId xmlns:a16="http://schemas.microsoft.com/office/drawing/2014/main" id="{7668FC0D-CCD0-5183-617D-BDA155933A29}"/>
              </a:ext>
            </a:extLst>
          </p:cNvPr>
          <p:cNvSpPr txBox="1"/>
          <p:nvPr/>
        </p:nvSpPr>
        <p:spPr>
          <a:xfrm>
            <a:off x="9333066" y="1809021"/>
            <a:ext cx="2012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cs typeface="Calibri"/>
              </a:rPr>
              <a:t>NDVI</a:t>
            </a:r>
          </a:p>
        </p:txBody>
      </p:sp>
      <p:sp>
        <p:nvSpPr>
          <p:cNvPr id="22" name="Text Placeholder 3">
            <a:extLst>
              <a:ext uri="{FF2B5EF4-FFF2-40B4-BE49-F238E27FC236}">
                <a16:creationId xmlns:a16="http://schemas.microsoft.com/office/drawing/2014/main" id="{A79F4E27-05EB-F416-51AA-244A3BBEB356}"/>
              </a:ext>
            </a:extLst>
          </p:cNvPr>
          <p:cNvSpPr txBox="1">
            <a:spLocks/>
          </p:cNvSpPr>
          <p:nvPr/>
        </p:nvSpPr>
        <p:spPr>
          <a:xfrm>
            <a:off x="438905" y="5076441"/>
            <a:ext cx="4018440" cy="118545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sz="2200">
                <a:solidFill>
                  <a:schemeClr val="tx1">
                    <a:lumMod val="75000"/>
                    <a:lumOff val="25000"/>
                  </a:schemeClr>
                </a:solidFill>
                <a:latin typeface="Century Gothic"/>
                <a:cs typeface="Calibri"/>
              </a:rPr>
              <a:t>Growing season NDVI is influenced by deciduous trees, grasses and shrubs</a:t>
            </a:r>
          </a:p>
        </p:txBody>
      </p:sp>
      <p:sp>
        <p:nvSpPr>
          <p:cNvPr id="25" name="Text Placeholder 3">
            <a:extLst>
              <a:ext uri="{FF2B5EF4-FFF2-40B4-BE49-F238E27FC236}">
                <a16:creationId xmlns:a16="http://schemas.microsoft.com/office/drawing/2014/main" id="{92C12A1D-663B-DF8B-A070-9E35C4C7A0F3}"/>
              </a:ext>
            </a:extLst>
          </p:cNvPr>
          <p:cNvSpPr txBox="1">
            <a:spLocks/>
          </p:cNvSpPr>
          <p:nvPr/>
        </p:nvSpPr>
        <p:spPr>
          <a:xfrm>
            <a:off x="4772118" y="5079344"/>
            <a:ext cx="4368289" cy="125734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sz="2200">
                <a:solidFill>
                  <a:srgbClr val="3F3F3F"/>
                </a:solidFill>
                <a:latin typeface="Century Gothic"/>
                <a:cs typeface="Calibri"/>
              </a:rPr>
              <a:t>Snow-cover NDVI provides opportunities to isolate conifer regrowth</a:t>
            </a:r>
            <a:endParaRPr lang="en-US">
              <a:solidFill>
                <a:srgbClr val="3F3F3F"/>
              </a:solidFill>
              <a:cs typeface="Calibri" panose="020F0502020204030204"/>
            </a:endParaRPr>
          </a:p>
        </p:txBody>
      </p:sp>
      <p:sp>
        <p:nvSpPr>
          <p:cNvPr id="8" name="TextBox 7">
            <a:extLst>
              <a:ext uri="{FF2B5EF4-FFF2-40B4-BE49-F238E27FC236}">
                <a16:creationId xmlns:a16="http://schemas.microsoft.com/office/drawing/2014/main" id="{FF66F519-1C33-3892-E346-7F788AEF546E}"/>
              </a:ext>
            </a:extLst>
          </p:cNvPr>
          <p:cNvSpPr txBox="1"/>
          <p:nvPr/>
        </p:nvSpPr>
        <p:spPr>
          <a:xfrm>
            <a:off x="9905323" y="2178035"/>
            <a:ext cx="1535502" cy="1779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1500">
                <a:solidFill>
                  <a:schemeClr val="tx1">
                    <a:lumMod val="75000"/>
                    <a:lumOff val="25000"/>
                  </a:schemeClr>
                </a:solidFill>
                <a:latin typeface="Century Gothic"/>
                <a:cs typeface="Calibri"/>
              </a:rPr>
              <a:t>-1.0 - 0.0</a:t>
            </a:r>
            <a:endParaRPr lang="en-US" sz="1500">
              <a:solidFill>
                <a:schemeClr val="tx1">
                  <a:lumMod val="75000"/>
                  <a:lumOff val="25000"/>
                </a:schemeClr>
              </a:solidFill>
              <a:cs typeface="Calibri"/>
            </a:endParaRPr>
          </a:p>
          <a:p>
            <a:pPr algn="just">
              <a:lnSpc>
                <a:spcPct val="150000"/>
              </a:lnSpc>
            </a:pPr>
            <a:r>
              <a:rPr lang="en-US" sz="1500">
                <a:solidFill>
                  <a:schemeClr val="tx1">
                    <a:lumMod val="75000"/>
                    <a:lumOff val="25000"/>
                  </a:schemeClr>
                </a:solidFill>
                <a:latin typeface="Century Gothic"/>
                <a:cs typeface="Calibri"/>
              </a:rPr>
              <a:t>0.0 - 0.05</a:t>
            </a:r>
          </a:p>
          <a:p>
            <a:pPr algn="just">
              <a:lnSpc>
                <a:spcPct val="150000"/>
              </a:lnSpc>
            </a:pPr>
            <a:r>
              <a:rPr lang="en-US" sz="1500">
                <a:solidFill>
                  <a:schemeClr val="tx1">
                    <a:lumMod val="75000"/>
                    <a:lumOff val="25000"/>
                  </a:schemeClr>
                </a:solidFill>
                <a:latin typeface="Century Gothic"/>
                <a:cs typeface="Calibri"/>
              </a:rPr>
              <a:t>0.05 - 0.1</a:t>
            </a:r>
          </a:p>
          <a:p>
            <a:pPr algn="just">
              <a:lnSpc>
                <a:spcPct val="150000"/>
              </a:lnSpc>
            </a:pPr>
            <a:r>
              <a:rPr lang="en-US" sz="1500">
                <a:solidFill>
                  <a:schemeClr val="tx1">
                    <a:lumMod val="75000"/>
                    <a:lumOff val="25000"/>
                  </a:schemeClr>
                </a:solidFill>
                <a:latin typeface="Century Gothic"/>
                <a:cs typeface="Calibri"/>
              </a:rPr>
              <a:t>0.1 - 0.2</a:t>
            </a:r>
          </a:p>
          <a:p>
            <a:pPr algn="just">
              <a:lnSpc>
                <a:spcPct val="150000"/>
              </a:lnSpc>
            </a:pPr>
            <a:r>
              <a:rPr lang="en-US" sz="1500">
                <a:solidFill>
                  <a:schemeClr val="tx1">
                    <a:lumMod val="75000"/>
                    <a:lumOff val="25000"/>
                  </a:schemeClr>
                </a:solidFill>
                <a:latin typeface="Century Gothic"/>
                <a:cs typeface="Calibri"/>
              </a:rPr>
              <a:t>0.2 - 1.0</a:t>
            </a:r>
          </a:p>
        </p:txBody>
      </p:sp>
      <p:grpSp>
        <p:nvGrpSpPr>
          <p:cNvPr id="7" name="Group 6">
            <a:extLst>
              <a:ext uri="{FF2B5EF4-FFF2-40B4-BE49-F238E27FC236}">
                <a16:creationId xmlns:a16="http://schemas.microsoft.com/office/drawing/2014/main" id="{008230C2-9D75-44C5-B96C-1463A850E566}"/>
              </a:ext>
            </a:extLst>
          </p:cNvPr>
          <p:cNvGrpSpPr/>
          <p:nvPr/>
        </p:nvGrpSpPr>
        <p:grpSpPr>
          <a:xfrm>
            <a:off x="702738" y="4165393"/>
            <a:ext cx="417478" cy="690561"/>
            <a:chOff x="1321404" y="4147942"/>
            <a:chExt cx="417478" cy="690561"/>
          </a:xfrm>
        </p:grpSpPr>
        <p:sp>
          <p:nvSpPr>
            <p:cNvPr id="12" name="Arrow: Chevron 11">
              <a:extLst>
                <a:ext uri="{FF2B5EF4-FFF2-40B4-BE49-F238E27FC236}">
                  <a16:creationId xmlns:a16="http://schemas.microsoft.com/office/drawing/2014/main" id="{F54706CD-D17B-BB87-E286-579412BD7F3A}"/>
                </a:ext>
              </a:extLst>
            </p:cNvPr>
            <p:cNvSpPr/>
            <p:nvPr/>
          </p:nvSpPr>
          <p:spPr>
            <a:xfrm rot="16200000">
              <a:off x="1185242" y="4284863"/>
              <a:ext cx="690561" cy="416719"/>
            </a:xfrm>
            <a:prstGeom prst="chevron">
              <a:avLst/>
            </a:prstGeom>
            <a:solidFill>
              <a:schemeClr val="tx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FFFF"/>
                </a:solidFill>
              </a:endParaRPr>
            </a:p>
          </p:txBody>
        </p:sp>
        <p:sp>
          <p:nvSpPr>
            <p:cNvPr id="16" name="TextBox 15">
              <a:extLst>
                <a:ext uri="{FF2B5EF4-FFF2-40B4-BE49-F238E27FC236}">
                  <a16:creationId xmlns:a16="http://schemas.microsoft.com/office/drawing/2014/main" id="{044F5323-0118-9FBA-1459-8BC3D0DE5A7A}"/>
                </a:ext>
              </a:extLst>
            </p:cNvPr>
            <p:cNvSpPr txBox="1"/>
            <p:nvPr/>
          </p:nvSpPr>
          <p:spPr>
            <a:xfrm>
              <a:off x="1321404" y="4348794"/>
              <a:ext cx="416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N</a:t>
              </a:r>
              <a:endParaRPr lang="en-US">
                <a:solidFill>
                  <a:srgbClr val="FFFFFF"/>
                </a:solidFill>
              </a:endParaRPr>
            </a:p>
          </p:txBody>
        </p:sp>
      </p:grpSp>
      <p:grpSp>
        <p:nvGrpSpPr>
          <p:cNvPr id="15" name="Group 14">
            <a:extLst>
              <a:ext uri="{FF2B5EF4-FFF2-40B4-BE49-F238E27FC236}">
                <a16:creationId xmlns:a16="http://schemas.microsoft.com/office/drawing/2014/main" id="{227DCFD5-0C5D-42BE-80B7-19006FDFEE04}"/>
              </a:ext>
            </a:extLst>
          </p:cNvPr>
          <p:cNvGrpSpPr/>
          <p:nvPr/>
        </p:nvGrpSpPr>
        <p:grpSpPr>
          <a:xfrm>
            <a:off x="5018900" y="4165393"/>
            <a:ext cx="417478" cy="690561"/>
            <a:chOff x="5956904" y="4147942"/>
            <a:chExt cx="417478" cy="690561"/>
          </a:xfrm>
        </p:grpSpPr>
        <p:sp>
          <p:nvSpPr>
            <p:cNvPr id="14" name="Arrow: Chevron 13">
              <a:extLst>
                <a:ext uri="{FF2B5EF4-FFF2-40B4-BE49-F238E27FC236}">
                  <a16:creationId xmlns:a16="http://schemas.microsoft.com/office/drawing/2014/main" id="{DEE5F106-4F22-87C6-3AD9-3B007A3745F9}"/>
                </a:ext>
              </a:extLst>
            </p:cNvPr>
            <p:cNvSpPr/>
            <p:nvPr/>
          </p:nvSpPr>
          <p:spPr>
            <a:xfrm rot="16200000">
              <a:off x="5820742" y="4284863"/>
              <a:ext cx="690561" cy="416719"/>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C8507DF8-B7EB-0A79-FE41-2E2CCB92CA7B}"/>
                </a:ext>
              </a:extLst>
            </p:cNvPr>
            <p:cNvSpPr txBox="1"/>
            <p:nvPr/>
          </p:nvSpPr>
          <p:spPr>
            <a:xfrm>
              <a:off x="5956904" y="4348794"/>
              <a:ext cx="416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N</a:t>
              </a:r>
              <a:endParaRPr lang="en-US">
                <a:solidFill>
                  <a:srgbClr val="FFFFFF"/>
                </a:solidFill>
              </a:endParaRPr>
            </a:p>
          </p:txBody>
        </p:sp>
      </p:grpSp>
      <p:sp>
        <p:nvSpPr>
          <p:cNvPr id="13" name="Rectangle 12">
            <a:extLst>
              <a:ext uri="{FF2B5EF4-FFF2-40B4-BE49-F238E27FC236}">
                <a16:creationId xmlns:a16="http://schemas.microsoft.com/office/drawing/2014/main" id="{C436BD7B-9D55-D832-E672-288BBA49C497}"/>
              </a:ext>
            </a:extLst>
          </p:cNvPr>
          <p:cNvSpPr/>
          <p:nvPr/>
        </p:nvSpPr>
        <p:spPr>
          <a:xfrm>
            <a:off x="9211561" y="4070473"/>
            <a:ext cx="2012155" cy="202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9D6E85-BB3A-82E7-2C40-E70E9993910C}"/>
              </a:ext>
            </a:extLst>
          </p:cNvPr>
          <p:cNvSpPr/>
          <p:nvPr/>
        </p:nvSpPr>
        <p:spPr>
          <a:xfrm flipV="1">
            <a:off x="10199777" y="4082382"/>
            <a:ext cx="1012033" cy="1904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35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ree, sky, outdoor, grass&#10;&#10;Description automatically generated">
            <a:extLst>
              <a:ext uri="{FF2B5EF4-FFF2-40B4-BE49-F238E27FC236}">
                <a16:creationId xmlns:a16="http://schemas.microsoft.com/office/drawing/2014/main" id="{E5C54640-7C2D-57A4-9B90-A75E72E54656}"/>
              </a:ext>
            </a:extLst>
          </p:cNvPr>
          <p:cNvPicPr>
            <a:picLocks noChangeAspect="1"/>
          </p:cNvPicPr>
          <p:nvPr/>
        </p:nvPicPr>
        <p:blipFill rotWithShape="1">
          <a:blip r:embed="rId3"/>
          <a:srcRect l="35" r="246" b="15934"/>
          <a:stretch/>
        </p:blipFill>
        <p:spPr>
          <a:xfrm>
            <a:off x="-1411" y="-124581"/>
            <a:ext cx="12212122" cy="6808652"/>
          </a:xfrm>
          <a:prstGeom prst="rect">
            <a:avLst/>
          </a:prstGeom>
        </p:spPr>
      </p:pic>
      <p:sp>
        <p:nvSpPr>
          <p:cNvPr id="9" name="Title 1"/>
          <p:cNvSpPr txBox="1">
            <a:spLocks/>
          </p:cNvSpPr>
          <p:nvPr/>
        </p:nvSpPr>
        <p:spPr>
          <a:xfrm>
            <a:off x="252322" y="321851"/>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OBJECTIVES</a:t>
            </a:r>
          </a:p>
        </p:txBody>
      </p:sp>
      <p:sp>
        <p:nvSpPr>
          <p:cNvPr id="10" name="Text Placeholder 3"/>
          <p:cNvSpPr txBox="1">
            <a:spLocks/>
          </p:cNvSpPr>
          <p:nvPr/>
        </p:nvSpPr>
        <p:spPr>
          <a:xfrm>
            <a:off x="4725460" y="4245776"/>
            <a:ext cx="3068208" cy="19446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FF3333"/>
              </a:buClr>
              <a:buNone/>
            </a:pPr>
            <a:r>
              <a:rPr lang="en-US" sz="2200" b="1" i="1">
                <a:solidFill>
                  <a:schemeClr val="accent6">
                    <a:lumMod val="60000"/>
                    <a:lumOff val="40000"/>
                  </a:schemeClr>
                </a:solidFill>
                <a:latin typeface="Century Gothic"/>
              </a:rPr>
              <a:t>Quantify </a:t>
            </a:r>
            <a:r>
              <a:rPr lang="en-US" sz="2200">
                <a:solidFill>
                  <a:schemeClr val="bg1"/>
                </a:solidFill>
                <a:latin typeface="Century Gothic"/>
              </a:rPr>
              <a:t>density of conifer regeneration in high-severity burn areas </a:t>
            </a:r>
            <a:endParaRPr lang="en-US">
              <a:solidFill>
                <a:schemeClr val="bg1"/>
              </a:solidFill>
              <a:cs typeface="Calibri"/>
            </a:endParaRPr>
          </a:p>
          <a:p>
            <a:pPr marL="342900" indent="-342900">
              <a:lnSpc>
                <a:spcPct val="100000"/>
              </a:lnSpc>
              <a:spcAft>
                <a:spcPts val="600"/>
              </a:spcAft>
              <a:buClr>
                <a:srgbClr val="FF3333"/>
              </a:buClr>
              <a:buFont typeface="Webdings" panose="05030102010509060703" pitchFamily="18" charset="2"/>
              <a:buChar char=""/>
            </a:pPr>
            <a:endParaRPr lang="en-US" sz="2200">
              <a:solidFill>
                <a:schemeClr val="bg1"/>
              </a:solidFill>
              <a:latin typeface="Century Gothic"/>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bg1"/>
              </a:solidFill>
              <a:cs typeface="Calibri"/>
            </a:endParaRPr>
          </a:p>
        </p:txBody>
      </p:sp>
      <p:pic>
        <p:nvPicPr>
          <p:cNvPr id="6" name="Graphic 6" descr="Bar graph with upward trend with solid fill">
            <a:extLst>
              <a:ext uri="{FF2B5EF4-FFF2-40B4-BE49-F238E27FC236}">
                <a16:creationId xmlns:a16="http://schemas.microsoft.com/office/drawing/2014/main" id="{64365549-A2B6-AF40-13E4-C92ED4E477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7864" y="2349501"/>
            <a:ext cx="1971409" cy="1971409"/>
          </a:xfrm>
          <a:prstGeom prst="rect">
            <a:avLst/>
          </a:prstGeom>
        </p:spPr>
      </p:pic>
      <p:sp>
        <p:nvSpPr>
          <p:cNvPr id="7" name="Text Placeholder 3">
            <a:extLst>
              <a:ext uri="{FF2B5EF4-FFF2-40B4-BE49-F238E27FC236}">
                <a16:creationId xmlns:a16="http://schemas.microsoft.com/office/drawing/2014/main" id="{2CD7B104-4FDA-5FD5-4DF4-B71EF4DD164E}"/>
              </a:ext>
            </a:extLst>
          </p:cNvPr>
          <p:cNvSpPr txBox="1">
            <a:spLocks/>
          </p:cNvSpPr>
          <p:nvPr/>
        </p:nvSpPr>
        <p:spPr>
          <a:xfrm>
            <a:off x="877095" y="4243127"/>
            <a:ext cx="3201944" cy="144065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FF3333"/>
              </a:buClr>
              <a:buNone/>
            </a:pPr>
            <a:r>
              <a:rPr lang="en-US" sz="2200" b="1" i="1">
                <a:solidFill>
                  <a:schemeClr val="accent6">
                    <a:lumMod val="60000"/>
                    <a:lumOff val="40000"/>
                  </a:schemeClr>
                </a:solidFill>
                <a:latin typeface="Century Gothic"/>
              </a:rPr>
              <a:t>Validate </a:t>
            </a:r>
            <a:r>
              <a:rPr lang="en-US" sz="2200">
                <a:solidFill>
                  <a:schemeClr val="bg1"/>
                </a:solidFill>
                <a:latin typeface="Century Gothic"/>
              </a:rPr>
              <a:t>application of snow-on imagery to detect conifer regeneration</a:t>
            </a:r>
            <a:endParaRPr lang="en-US">
              <a:solidFill>
                <a:schemeClr val="bg1"/>
              </a:solidFill>
              <a:cs typeface="Calibri"/>
            </a:endParaRPr>
          </a:p>
        </p:txBody>
      </p:sp>
      <p:sp>
        <p:nvSpPr>
          <p:cNvPr id="8" name="Text Placeholder 3">
            <a:extLst>
              <a:ext uri="{FF2B5EF4-FFF2-40B4-BE49-F238E27FC236}">
                <a16:creationId xmlns:a16="http://schemas.microsoft.com/office/drawing/2014/main" id="{F238162D-054A-3C8A-AAD0-D06973853241}"/>
              </a:ext>
            </a:extLst>
          </p:cNvPr>
          <p:cNvSpPr txBox="1">
            <a:spLocks/>
          </p:cNvSpPr>
          <p:nvPr/>
        </p:nvSpPr>
        <p:spPr>
          <a:xfrm>
            <a:off x="8465607" y="4247626"/>
            <a:ext cx="3099959" cy="188118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FF3333"/>
              </a:buClr>
              <a:buNone/>
            </a:pPr>
            <a:r>
              <a:rPr lang="en-US" sz="2200" b="1" i="1">
                <a:solidFill>
                  <a:schemeClr val="accent6">
                    <a:lumMod val="60000"/>
                    <a:lumOff val="40000"/>
                  </a:schemeClr>
                </a:solidFill>
                <a:latin typeface="Century Gothic"/>
              </a:rPr>
              <a:t>Generate</a:t>
            </a:r>
            <a:r>
              <a:rPr lang="en-US" sz="2200" i="1">
                <a:solidFill>
                  <a:schemeClr val="accent6">
                    <a:lumMod val="60000"/>
                    <a:lumOff val="40000"/>
                  </a:schemeClr>
                </a:solidFill>
                <a:latin typeface="Century Gothic"/>
              </a:rPr>
              <a:t> </a:t>
            </a:r>
            <a:r>
              <a:rPr lang="en-US" sz="2200">
                <a:solidFill>
                  <a:schemeClr val="bg1"/>
                </a:solidFill>
                <a:latin typeface="Century Gothic"/>
              </a:rPr>
              <a:t>maps to inform reforestation priorities</a:t>
            </a:r>
            <a:endParaRPr lang="en-US" sz="2200">
              <a:solidFill>
                <a:schemeClr val="bg1"/>
              </a:solidFill>
              <a:latin typeface="Century Gothic"/>
              <a:cs typeface="Calibri"/>
            </a:endParaRPr>
          </a:p>
          <a:p>
            <a:pPr marL="342900" indent="-342900">
              <a:lnSpc>
                <a:spcPct val="100000"/>
              </a:lnSpc>
              <a:spcAft>
                <a:spcPts val="600"/>
              </a:spcAft>
              <a:buClr>
                <a:srgbClr val="FF3333"/>
              </a:buClr>
              <a:buFont typeface="Webdings" panose="05030102010509060703" pitchFamily="18" charset="2"/>
              <a:buChar char=""/>
            </a:pPr>
            <a:endParaRPr lang="en-US">
              <a:solidFill>
                <a:schemeClr val="bg1"/>
              </a:solidFill>
              <a:cs typeface="Calibri"/>
            </a:endParaRPr>
          </a:p>
        </p:txBody>
      </p:sp>
      <p:pic>
        <p:nvPicPr>
          <p:cNvPr id="11" name="Graphic 11" descr="Clipboard Mixed with solid fill">
            <a:extLst>
              <a:ext uri="{FF2B5EF4-FFF2-40B4-BE49-F238E27FC236}">
                <a16:creationId xmlns:a16="http://schemas.microsoft.com/office/drawing/2014/main" id="{1F370133-FBC1-9FF5-ABC1-E6511CF42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9863" y="2297909"/>
            <a:ext cx="2069304" cy="2069304"/>
          </a:xfrm>
          <a:prstGeom prst="rect">
            <a:avLst/>
          </a:prstGeom>
        </p:spPr>
      </p:pic>
      <p:pic>
        <p:nvPicPr>
          <p:cNvPr id="12" name="Graphic 12" descr="Gears with solid fill">
            <a:extLst>
              <a:ext uri="{FF2B5EF4-FFF2-40B4-BE49-F238E27FC236}">
                <a16:creationId xmlns:a16="http://schemas.microsoft.com/office/drawing/2014/main" id="{9900F864-0E02-8D1E-2854-02B9E15727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2464" y="2296785"/>
            <a:ext cx="2105025" cy="2069307"/>
          </a:xfrm>
          <a:prstGeom prst="rect">
            <a:avLst/>
          </a:prstGeom>
        </p:spPr>
      </p:pic>
      <p:sp>
        <p:nvSpPr>
          <p:cNvPr id="4" name="TextBox 3">
            <a:extLst>
              <a:ext uri="{FF2B5EF4-FFF2-40B4-BE49-F238E27FC236}">
                <a16:creationId xmlns:a16="http://schemas.microsoft.com/office/drawing/2014/main" id="{F9C0083D-D1AF-4E0C-3F9B-250D8767E5BC}"/>
              </a:ext>
            </a:extLst>
          </p:cNvPr>
          <p:cNvSpPr txBox="1"/>
          <p:nvPr/>
        </p:nvSpPr>
        <p:spPr>
          <a:xfrm>
            <a:off x="9599202" y="0"/>
            <a:ext cx="259279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cs typeface="Calibri"/>
              </a:rPr>
              <a:t>Image Credit: Steve Borsch</a:t>
            </a:r>
          </a:p>
        </p:txBody>
      </p:sp>
    </p:spTree>
    <p:extLst>
      <p:ext uri="{BB962C8B-B14F-4D97-AF65-F5344CB8AC3E}">
        <p14:creationId xmlns:p14="http://schemas.microsoft.com/office/powerpoint/2010/main" val="372698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ctangle 433">
            <a:extLst>
              <a:ext uri="{FF2B5EF4-FFF2-40B4-BE49-F238E27FC236}">
                <a16:creationId xmlns:a16="http://schemas.microsoft.com/office/drawing/2014/main" id="{C52ED13E-4052-CC5D-4B01-1761AF4528EF}"/>
              </a:ext>
            </a:extLst>
          </p:cNvPr>
          <p:cNvSpPr/>
          <p:nvPr/>
        </p:nvSpPr>
        <p:spPr>
          <a:xfrm>
            <a:off x="-1" y="1334912"/>
            <a:ext cx="12192001" cy="53358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80811" y="364983"/>
            <a:ext cx="4468725" cy="43935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SATELLITES </a:t>
            </a:r>
            <a:endParaRPr lang="en-US" sz="4000">
              <a:solidFill>
                <a:srgbClr val="FF3333"/>
              </a:solidFill>
              <a:latin typeface="Century Gothic"/>
            </a:endParaRPr>
          </a:p>
        </p:txBody>
      </p:sp>
      <p:sp>
        <p:nvSpPr>
          <p:cNvPr id="16" name="TextBox 15">
            <a:extLst>
              <a:ext uri="{FF2B5EF4-FFF2-40B4-BE49-F238E27FC236}">
                <a16:creationId xmlns:a16="http://schemas.microsoft.com/office/drawing/2014/main" id="{61189D90-ADB1-1C2E-E029-95CCC2D6BAA2}"/>
              </a:ext>
            </a:extLst>
          </p:cNvPr>
          <p:cNvSpPr txBox="1"/>
          <p:nvPr/>
        </p:nvSpPr>
        <p:spPr>
          <a:xfrm>
            <a:off x="7153584" y="2444732"/>
            <a:ext cx="3505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bg1"/>
                </a:solidFill>
                <a:latin typeface="Century Gothic"/>
              </a:rPr>
              <a:t>Landsat 8 Operational Land Imager (OLI)</a:t>
            </a:r>
            <a:endParaRPr lang="en-US" sz="2200">
              <a:solidFill>
                <a:schemeClr val="bg1"/>
              </a:solidFill>
              <a:latin typeface="Century Gothic"/>
            </a:endParaRPr>
          </a:p>
        </p:txBody>
      </p:sp>
      <p:sp>
        <p:nvSpPr>
          <p:cNvPr id="3" name="TextBox 2">
            <a:extLst>
              <a:ext uri="{FF2B5EF4-FFF2-40B4-BE49-F238E27FC236}">
                <a16:creationId xmlns:a16="http://schemas.microsoft.com/office/drawing/2014/main" id="{99D89D02-D96B-A55E-4D02-5EFCDA297F27}"/>
              </a:ext>
            </a:extLst>
          </p:cNvPr>
          <p:cNvSpPr txBox="1"/>
          <p:nvPr/>
        </p:nvSpPr>
        <p:spPr>
          <a:xfrm>
            <a:off x="8555269" y="4960504"/>
            <a:ext cx="3505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bg1"/>
                </a:solidFill>
                <a:latin typeface="Century Gothic"/>
              </a:rPr>
              <a:t>Sentinel-2 </a:t>
            </a:r>
            <a:r>
              <a:rPr lang="en-US" sz="2200" b="1" err="1">
                <a:solidFill>
                  <a:schemeClr val="bg1"/>
                </a:solidFill>
                <a:latin typeface="Century Gothic"/>
              </a:rPr>
              <a:t>MultiSpectral</a:t>
            </a:r>
            <a:r>
              <a:rPr lang="en-US" sz="2200" b="1">
                <a:solidFill>
                  <a:schemeClr val="bg1"/>
                </a:solidFill>
                <a:latin typeface="Century Gothic"/>
              </a:rPr>
              <a:t> Instrument (MSI)</a:t>
            </a:r>
            <a:endParaRPr lang="en-US">
              <a:solidFill>
                <a:schemeClr val="bg1"/>
              </a:solidFill>
            </a:endParaRPr>
          </a:p>
        </p:txBody>
      </p:sp>
      <p:pic>
        <p:nvPicPr>
          <p:cNvPr id="4" name="Picture 4" descr="A picture containing transport, satellite&#10;&#10;Description automatically generated">
            <a:extLst>
              <a:ext uri="{FF2B5EF4-FFF2-40B4-BE49-F238E27FC236}">
                <a16:creationId xmlns:a16="http://schemas.microsoft.com/office/drawing/2014/main" id="{E493EB0F-B799-36A8-656D-60A638340A4D}"/>
              </a:ext>
            </a:extLst>
          </p:cNvPr>
          <p:cNvPicPr>
            <a:picLocks noChangeAspect="1"/>
          </p:cNvPicPr>
          <p:nvPr/>
        </p:nvPicPr>
        <p:blipFill>
          <a:blip r:embed="rId3"/>
          <a:stretch>
            <a:fillRect/>
          </a:stretch>
        </p:blipFill>
        <p:spPr>
          <a:xfrm>
            <a:off x="4645913" y="2589194"/>
            <a:ext cx="4840353" cy="4360395"/>
          </a:xfrm>
          <a:prstGeom prst="rect">
            <a:avLst/>
          </a:prstGeom>
        </p:spPr>
      </p:pic>
      <p:pic>
        <p:nvPicPr>
          <p:cNvPr id="6" name="Picture 6">
            <a:extLst>
              <a:ext uri="{FF2B5EF4-FFF2-40B4-BE49-F238E27FC236}">
                <a16:creationId xmlns:a16="http://schemas.microsoft.com/office/drawing/2014/main" id="{F2253913-6B5D-3C22-E5F4-B1894FFEEC8A}"/>
              </a:ext>
            </a:extLst>
          </p:cNvPr>
          <p:cNvPicPr>
            <a:picLocks noChangeAspect="1"/>
          </p:cNvPicPr>
          <p:nvPr/>
        </p:nvPicPr>
        <p:blipFill>
          <a:blip r:embed="rId4"/>
          <a:stretch>
            <a:fillRect/>
          </a:stretch>
        </p:blipFill>
        <p:spPr>
          <a:xfrm>
            <a:off x="4404984" y="1531574"/>
            <a:ext cx="3394114" cy="2790671"/>
          </a:xfrm>
          <a:prstGeom prst="rect">
            <a:avLst/>
          </a:prstGeom>
        </p:spPr>
      </p:pic>
      <p:sp>
        <p:nvSpPr>
          <p:cNvPr id="8" name="TextBox 7">
            <a:extLst>
              <a:ext uri="{FF2B5EF4-FFF2-40B4-BE49-F238E27FC236}">
                <a16:creationId xmlns:a16="http://schemas.microsoft.com/office/drawing/2014/main" id="{8D4A2F09-1F76-BA67-90D0-5B366758DB33}"/>
              </a:ext>
            </a:extLst>
          </p:cNvPr>
          <p:cNvSpPr txBox="1"/>
          <p:nvPr/>
        </p:nvSpPr>
        <p:spPr>
          <a:xfrm>
            <a:off x="9811416" y="6307269"/>
            <a:ext cx="22586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solidFill>
                <a:latin typeface="Century Gothic"/>
                <a:cs typeface="Calibri"/>
              </a:rPr>
              <a:t>Image Credits: NASA, ESA</a:t>
            </a:r>
          </a:p>
        </p:txBody>
      </p:sp>
      <p:pic>
        <p:nvPicPr>
          <p:cNvPr id="7" name="Picture 9">
            <a:extLst>
              <a:ext uri="{FF2B5EF4-FFF2-40B4-BE49-F238E27FC236}">
                <a16:creationId xmlns:a16="http://schemas.microsoft.com/office/drawing/2014/main" id="{621D732E-DA3F-9BB2-5D64-A293D0609EE6}"/>
              </a:ext>
            </a:extLst>
          </p:cNvPr>
          <p:cNvPicPr>
            <a:picLocks noChangeAspect="1"/>
          </p:cNvPicPr>
          <p:nvPr/>
        </p:nvPicPr>
        <p:blipFill rotWithShape="1">
          <a:blip r:embed="rId5"/>
          <a:srcRect l="407" t="270" r="-281" b="2769"/>
          <a:stretch/>
        </p:blipFill>
        <p:spPr>
          <a:xfrm>
            <a:off x="273391" y="1975993"/>
            <a:ext cx="4269259" cy="4343928"/>
          </a:xfrm>
          <a:prstGeom prst="ellipse">
            <a:avLst/>
          </a:prstGeom>
        </p:spPr>
      </p:pic>
      <p:graphicFrame>
        <p:nvGraphicFramePr>
          <p:cNvPr id="37" name="Diagram 4">
            <a:extLst>
              <a:ext uri="{FF2B5EF4-FFF2-40B4-BE49-F238E27FC236}">
                <a16:creationId xmlns:a16="http://schemas.microsoft.com/office/drawing/2014/main" id="{3173C917-16BA-5214-FC65-3D1FBB7C4303}"/>
              </a:ext>
            </a:extLst>
          </p:cNvPr>
          <p:cNvGraphicFramePr/>
          <p:nvPr>
            <p:extLst>
              <p:ext uri="{D42A27DB-BD31-4B8C-83A1-F6EECF244321}">
                <p14:modId xmlns:p14="http://schemas.microsoft.com/office/powerpoint/2010/main" val="1695110955"/>
              </p:ext>
            </p:extLst>
          </p:nvPr>
        </p:nvGraphicFramePr>
        <p:xfrm>
          <a:off x="4848000" y="249755"/>
          <a:ext cx="6557000" cy="8800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3" name="Graphic 8" descr="Mathematics with solid fill">
            <a:extLst>
              <a:ext uri="{FF2B5EF4-FFF2-40B4-BE49-F238E27FC236}">
                <a16:creationId xmlns:a16="http://schemas.microsoft.com/office/drawing/2014/main" id="{0566A45D-721F-4D1F-01C2-CBB8A84E87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3174" y="759736"/>
            <a:ext cx="536400" cy="542400"/>
          </a:xfrm>
          <a:prstGeom prst="rect">
            <a:avLst/>
          </a:prstGeom>
        </p:spPr>
      </p:pic>
      <p:pic>
        <p:nvPicPr>
          <p:cNvPr id="195" name="Graphic 9" descr="Building Brick Wall with solid fill">
            <a:extLst>
              <a:ext uri="{FF2B5EF4-FFF2-40B4-BE49-F238E27FC236}">
                <a16:creationId xmlns:a16="http://schemas.microsoft.com/office/drawing/2014/main" id="{5785752A-0BAB-32CD-50BB-18D0F7B9A3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63450" y="59889"/>
            <a:ext cx="620400" cy="614400"/>
          </a:xfrm>
          <a:prstGeom prst="rect">
            <a:avLst/>
          </a:prstGeom>
        </p:spPr>
      </p:pic>
      <p:pic>
        <p:nvPicPr>
          <p:cNvPr id="197" name="Graphic 16" descr="Forest scene with solid fill">
            <a:extLst>
              <a:ext uri="{FF2B5EF4-FFF2-40B4-BE49-F238E27FC236}">
                <a16:creationId xmlns:a16="http://schemas.microsoft.com/office/drawing/2014/main" id="{BE8BFBD9-2FA3-0273-7085-B124179B33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7696" y="719942"/>
            <a:ext cx="614400" cy="620400"/>
          </a:xfrm>
          <a:prstGeom prst="rect">
            <a:avLst/>
          </a:prstGeom>
        </p:spPr>
      </p:pic>
      <p:pic>
        <p:nvPicPr>
          <p:cNvPr id="199" name="Graphic 5383" descr="Database with solid fill">
            <a:extLst>
              <a:ext uri="{FF2B5EF4-FFF2-40B4-BE49-F238E27FC236}">
                <a16:creationId xmlns:a16="http://schemas.microsoft.com/office/drawing/2014/main" id="{A40FA229-B02C-92E5-B111-0FEC068FBE9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66800" y="109800"/>
            <a:ext cx="578400" cy="572400"/>
          </a:xfrm>
          <a:prstGeom prst="rect">
            <a:avLst/>
          </a:prstGeom>
        </p:spPr>
      </p:pic>
    </p:spTree>
    <p:extLst>
      <p:ext uri="{BB962C8B-B14F-4D97-AF65-F5344CB8AC3E}">
        <p14:creationId xmlns:p14="http://schemas.microsoft.com/office/powerpoint/2010/main" val="41565729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PC Team Owners</DisplayName>
        <AccountId>7</AccountId>
        <AccountType/>
      </UserInfo>
      <UserInfo>
        <DisplayName>Casey Menick</DisplayName>
        <AccountId>873</AccountId>
        <AccountType/>
      </UserInfo>
      <UserInfo>
        <DisplayName>Haley Stuckmeyer</DisplayName>
        <AccountId>657</AccountId>
        <AccountType/>
      </UserInfo>
      <UserInfo>
        <DisplayName>Heidi Rogers</DisplayName>
        <AccountId>957</AccountId>
        <AccountType/>
      </UserInfo>
      <UserInfo>
        <DisplayName>Yeshey Seldon</DisplayName>
        <AccountId>513</AccountId>
        <AccountType/>
      </UserInfo>
      <UserInfo>
        <DisplayName>Sarah Hettema</DisplayName>
        <AccountId>660</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8B538418-3FDC-4548-8D0C-3F5D4760CFDF}">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779DF4-726E-45AD-93E8-05AE49F65233}">
  <ds:schemaRefs>
    <ds:schemaRef ds:uri="http://schemas.microsoft.com/sharepoint/v3/contenttype/forms"/>
  </ds:schemaRefs>
</ds:datastoreItem>
</file>

<file path=customXml/itemProps3.xml><?xml version="1.0" encoding="utf-8"?>
<ds:datastoreItem xmlns:ds="http://schemas.openxmlformats.org/officeDocument/2006/customXml" ds:itemID="{B8D60599-4D8C-43A8-BF1E-FA2FF4E9FA8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revision>24</cp:revision>
  <dcterms:created xsi:type="dcterms:W3CDTF">2019-11-12T17:46:59Z</dcterms:created>
  <dcterms:modified xsi:type="dcterms:W3CDTF">2022-08-03T17:44:23Z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197500.000000000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