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84" r:id="rId3"/>
    <p:sldId id="258" r:id="rId4"/>
    <p:sldId id="259" r:id="rId5"/>
    <p:sldId id="260" r:id="rId6"/>
    <p:sldId id="274" r:id="rId7"/>
    <p:sldId id="262" r:id="rId8"/>
    <p:sldId id="285" r:id="rId9"/>
    <p:sldId id="279" r:id="rId10"/>
    <p:sldId id="264" r:id="rId11"/>
    <p:sldId id="263" r:id="rId12"/>
    <p:sldId id="283" r:id="rId13"/>
    <p:sldId id="273" r:id="rId14"/>
    <p:sldId id="280" r:id="rId15"/>
    <p:sldId id="267" r:id="rId16"/>
    <p:sldId id="270" r:id="rId17"/>
    <p:sldId id="271" r:id="rId18"/>
    <p:sldId id="265"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cedes Bartkovich" initials="MB" lastIdx="31" clrIdx="0"/>
  <p:cmAuthor id="1" name="Clayton, Amanda L. (LARC-E3)[SSAI DEVELOP]" initials="CAL(D" lastIdx="2" clrIdx="1">
    <p:extLst/>
  </p:cmAuthor>
  <p:cmAuthor id="2" name="Emily Gotschalk" initials="EJG" lastIdx="1" clrIdx="2">
    <p:extLst/>
  </p:cmAuthor>
  <p:cmAuthor id="3" name="Emily Gotschalk" initials="EJG [2]" lastIdx="1" clrIdx="3">
    <p:extLst/>
  </p:cmAuthor>
  <p:cmAuthor id="4" name="Emily Gotschalk" initials="EJG [3]" lastIdx="1" clrIdx="4">
    <p:extLst/>
  </p:cmAuthor>
  <p:cmAuthor id="5" name="Emily Gotschalk" initials="EJG [4]" lastIdx="1" clrIdx="5">
    <p:extLst/>
  </p:cmAuthor>
  <p:cmAuthor id="6" name="Emily Gotschalk" initials="EJG [5]"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CDADA9"/>
    <a:srgbClr val="A0665E"/>
    <a:srgbClr val="B689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8" autoAdjust="0"/>
    <p:restoredTop sz="86775" autoAdjust="0"/>
  </p:normalViewPr>
  <p:slideViewPr>
    <p:cSldViewPr snapToGrid="0">
      <p:cViewPr varScale="1">
        <p:scale>
          <a:sx n="97" d="100"/>
          <a:sy n="97" d="100"/>
        </p:scale>
        <p:origin x="10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reprisal2\develop2\Tropopause_Pressure_Distribution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Ozonedata.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Ozone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dirty="0">
                <a:solidFill>
                  <a:schemeClr val="tx1"/>
                </a:solidFill>
                <a:latin typeface="Century Gothic" panose="020B0502020202020204" pitchFamily="34" charset="0"/>
              </a:rPr>
              <a:t>MERRA-2 AOD Visibility Correlation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59492563429601"/>
          <c:y val="0.17171296296296301"/>
          <c:w val="0.81229396325459302"/>
          <c:h val="0.62271617089530495"/>
        </c:manualLayout>
      </c:layout>
      <c:scatterChart>
        <c:scatterStyle val="lineMarker"/>
        <c:varyColors val="0"/>
        <c:ser>
          <c:idx val="0"/>
          <c:order val="0"/>
          <c:tx>
            <c:strRef>
              <c:f>Visibility!$D$1</c:f>
              <c:strCache>
                <c:ptCount val="1"/>
                <c:pt idx="0">
                  <c:v>MERRAvis</c:v>
                </c:pt>
              </c:strCache>
            </c:strRef>
          </c:tx>
          <c:spPr>
            <a:ln w="25400" cap="rnd">
              <a:noFill/>
              <a:round/>
            </a:ln>
            <a:effectLst/>
          </c:spPr>
          <c:marker>
            <c:symbol val="circle"/>
            <c:size val="5"/>
            <c:spPr>
              <a:solidFill>
                <a:schemeClr val="accent2"/>
              </a:solidFill>
              <a:ln w="9525">
                <a:solidFill>
                  <a:schemeClr val="accent2"/>
                </a:solidFill>
              </a:ln>
              <a:effectLst/>
            </c:spPr>
          </c:marker>
          <c:xVal>
            <c:numRef>
              <c:f>Visibility!$C$2:$C$122</c:f>
              <c:numCache>
                <c:formatCode>General</c:formatCode>
                <c:ptCount val="121"/>
                <c:pt idx="0">
                  <c:v>164.0846262</c:v>
                </c:pt>
                <c:pt idx="1">
                  <c:v>110.7962787</c:v>
                </c:pt>
                <c:pt idx="3">
                  <c:v>232.3344476</c:v>
                </c:pt>
                <c:pt idx="4">
                  <c:v>98.615863869999998</c:v>
                </c:pt>
                <c:pt idx="5">
                  <c:v>115.47763519999999</c:v>
                </c:pt>
                <c:pt idx="6">
                  <c:v>78.192600839999955</c:v>
                </c:pt>
                <c:pt idx="7">
                  <c:v>135.65656200000001</c:v>
                </c:pt>
                <c:pt idx="8">
                  <c:v>73.505340129999936</c:v>
                </c:pt>
                <c:pt idx="9">
                  <c:v>124.598185</c:v>
                </c:pt>
                <c:pt idx="10">
                  <c:v>138.2020397</c:v>
                </c:pt>
                <c:pt idx="11">
                  <c:v>112.5497079</c:v>
                </c:pt>
                <c:pt idx="12">
                  <c:v>100.8794633</c:v>
                </c:pt>
                <c:pt idx="13">
                  <c:v>85.43101283999998</c:v>
                </c:pt>
                <c:pt idx="14">
                  <c:v>104.095636</c:v>
                </c:pt>
                <c:pt idx="15">
                  <c:v>81.239657379999983</c:v>
                </c:pt>
                <c:pt idx="16">
                  <c:v>76.916903820000002</c:v>
                </c:pt>
                <c:pt idx="17">
                  <c:v>64.431396149999998</c:v>
                </c:pt>
                <c:pt idx="18">
                  <c:v>56.515146520000002</c:v>
                </c:pt>
                <c:pt idx="19">
                  <c:v>86.718508799999981</c:v>
                </c:pt>
                <c:pt idx="20">
                  <c:v>300.88169939999989</c:v>
                </c:pt>
                <c:pt idx="21">
                  <c:v>103.09543410000001</c:v>
                </c:pt>
                <c:pt idx="22">
                  <c:v>82.008951039999971</c:v>
                </c:pt>
                <c:pt idx="23">
                  <c:v>131.52934379999999</c:v>
                </c:pt>
                <c:pt idx="24">
                  <c:v>129.71490700000001</c:v>
                </c:pt>
                <c:pt idx="25">
                  <c:v>101.57387679999999</c:v>
                </c:pt>
                <c:pt idx="26">
                  <c:v>54.820230180000003</c:v>
                </c:pt>
                <c:pt idx="27">
                  <c:v>69.614664570000002</c:v>
                </c:pt>
                <c:pt idx="28">
                  <c:v>97.020106909999981</c:v>
                </c:pt>
                <c:pt idx="29">
                  <c:v>91.574279480000001</c:v>
                </c:pt>
                <c:pt idx="30">
                  <c:v>126.6896149</c:v>
                </c:pt>
                <c:pt idx="31">
                  <c:v>120.0735255</c:v>
                </c:pt>
                <c:pt idx="32">
                  <c:v>194.48665990000001</c:v>
                </c:pt>
                <c:pt idx="33">
                  <c:v>106.78497590000001</c:v>
                </c:pt>
                <c:pt idx="34">
                  <c:v>162.4865029</c:v>
                </c:pt>
                <c:pt idx="35">
                  <c:v>63.136912119999998</c:v>
                </c:pt>
                <c:pt idx="36">
                  <c:v>136.76958880000001</c:v>
                </c:pt>
                <c:pt idx="37">
                  <c:v>113.6942209</c:v>
                </c:pt>
                <c:pt idx="38">
                  <c:v>120.2227695</c:v>
                </c:pt>
                <c:pt idx="39">
                  <c:v>117.546318</c:v>
                </c:pt>
                <c:pt idx="40">
                  <c:v>69.988969440000005</c:v>
                </c:pt>
                <c:pt idx="41">
                  <c:v>46.358997389999999</c:v>
                </c:pt>
                <c:pt idx="42">
                  <c:v>97.881042389999976</c:v>
                </c:pt>
                <c:pt idx="43">
                  <c:v>73.23055549</c:v>
                </c:pt>
                <c:pt idx="44">
                  <c:v>56.943838630000002</c:v>
                </c:pt>
                <c:pt idx="45">
                  <c:v>92.388257159999952</c:v>
                </c:pt>
                <c:pt idx="46">
                  <c:v>103.60861970000001</c:v>
                </c:pt>
                <c:pt idx="47">
                  <c:v>68.228155860000001</c:v>
                </c:pt>
                <c:pt idx="48">
                  <c:v>100.7158111</c:v>
                </c:pt>
                <c:pt idx="49">
                  <c:v>70.634056659999999</c:v>
                </c:pt>
                <c:pt idx="50">
                  <c:v>226.22379190000001</c:v>
                </c:pt>
                <c:pt idx="51">
                  <c:v>141.96343529999999</c:v>
                </c:pt>
                <c:pt idx="52">
                  <c:v>60.600835410000002</c:v>
                </c:pt>
                <c:pt idx="53">
                  <c:v>25.864378160000001</c:v>
                </c:pt>
                <c:pt idx="54">
                  <c:v>84.659440739999951</c:v>
                </c:pt>
                <c:pt idx="55">
                  <c:v>86.914907490000004</c:v>
                </c:pt>
                <c:pt idx="56">
                  <c:v>84.923282650000004</c:v>
                </c:pt>
                <c:pt idx="57">
                  <c:v>57.688817399999998</c:v>
                </c:pt>
                <c:pt idx="58">
                  <c:v>51.713258199999999</c:v>
                </c:pt>
                <c:pt idx="59">
                  <c:v>129.23534380000001</c:v>
                </c:pt>
                <c:pt idx="60">
                  <c:v>34.22278841</c:v>
                </c:pt>
                <c:pt idx="61">
                  <c:v>47.611727369999997</c:v>
                </c:pt>
                <c:pt idx="62">
                  <c:v>79.133536399999954</c:v>
                </c:pt>
                <c:pt idx="63">
                  <c:v>67.091943499999999</c:v>
                </c:pt>
                <c:pt idx="64">
                  <c:v>137.2762194</c:v>
                </c:pt>
                <c:pt idx="65">
                  <c:v>62.688531650000002</c:v>
                </c:pt>
                <c:pt idx="66">
                  <c:v>66.966175519999979</c:v>
                </c:pt>
                <c:pt idx="67">
                  <c:v>58.503386229999997</c:v>
                </c:pt>
                <c:pt idx="68">
                  <c:v>41.540300879999997</c:v>
                </c:pt>
                <c:pt idx="69">
                  <c:v>68.097406649999996</c:v>
                </c:pt>
                <c:pt idx="70">
                  <c:v>81.564633360000002</c:v>
                </c:pt>
                <c:pt idx="71">
                  <c:v>68.575454620000002</c:v>
                </c:pt>
                <c:pt idx="72">
                  <c:v>76.221983120000004</c:v>
                </c:pt>
                <c:pt idx="73">
                  <c:v>85.482948109999953</c:v>
                </c:pt>
                <c:pt idx="74">
                  <c:v>131.26992329999999</c:v>
                </c:pt>
                <c:pt idx="75">
                  <c:v>62.468578610000002</c:v>
                </c:pt>
                <c:pt idx="76">
                  <c:v>100.9551987</c:v>
                </c:pt>
                <c:pt idx="77">
                  <c:v>83.22867669999998</c:v>
                </c:pt>
                <c:pt idx="78">
                  <c:v>77.658796819999949</c:v>
                </c:pt>
                <c:pt idx="79">
                  <c:v>41.467138830000003</c:v>
                </c:pt>
                <c:pt idx="80">
                  <c:v>55.978338989999997</c:v>
                </c:pt>
                <c:pt idx="81">
                  <c:v>35.258687139999999</c:v>
                </c:pt>
                <c:pt idx="82">
                  <c:v>82.362983979999981</c:v>
                </c:pt>
                <c:pt idx="83">
                  <c:v>94.301031280000004</c:v>
                </c:pt>
                <c:pt idx="84">
                  <c:v>111.01285249999999</c:v>
                </c:pt>
                <c:pt idx="85">
                  <c:v>100.9912466</c:v>
                </c:pt>
                <c:pt idx="86">
                  <c:v>78.916122540000003</c:v>
                </c:pt>
                <c:pt idx="87">
                  <c:v>223.38909709999999</c:v>
                </c:pt>
                <c:pt idx="88">
                  <c:v>106.42545250000001</c:v>
                </c:pt>
                <c:pt idx="89">
                  <c:v>312.57186849999999</c:v>
                </c:pt>
                <c:pt idx="90">
                  <c:v>299.06768199999999</c:v>
                </c:pt>
                <c:pt idx="92">
                  <c:v>179.81626449999999</c:v>
                </c:pt>
                <c:pt idx="93">
                  <c:v>85.090322799999981</c:v>
                </c:pt>
                <c:pt idx="94">
                  <c:v>138.14847330000001</c:v>
                </c:pt>
                <c:pt idx="95">
                  <c:v>106.3257658</c:v>
                </c:pt>
                <c:pt idx="96">
                  <c:v>137.48945079999999</c:v>
                </c:pt>
                <c:pt idx="97">
                  <c:v>103.86113539999999</c:v>
                </c:pt>
                <c:pt idx="98">
                  <c:v>75.217986479999993</c:v>
                </c:pt>
                <c:pt idx="99">
                  <c:v>164.54884290000001</c:v>
                </c:pt>
                <c:pt idx="100">
                  <c:v>104.3241383</c:v>
                </c:pt>
                <c:pt idx="101">
                  <c:v>203.65328880000001</c:v>
                </c:pt>
                <c:pt idx="102">
                  <c:v>177.79011180000001</c:v>
                </c:pt>
                <c:pt idx="103">
                  <c:v>105.594356</c:v>
                </c:pt>
                <c:pt idx="104">
                  <c:v>252.38853800000001</c:v>
                </c:pt>
                <c:pt idx="105">
                  <c:v>135.86666159999999</c:v>
                </c:pt>
                <c:pt idx="106">
                  <c:v>96.278275209999975</c:v>
                </c:pt>
                <c:pt idx="107">
                  <c:v>193.24092870000001</c:v>
                </c:pt>
                <c:pt idx="108">
                  <c:v>127.3781245</c:v>
                </c:pt>
                <c:pt idx="109">
                  <c:v>123.1260656</c:v>
                </c:pt>
                <c:pt idx="110">
                  <c:v>272.93358639999991</c:v>
                </c:pt>
                <c:pt idx="111">
                  <c:v>232.4369131</c:v>
                </c:pt>
                <c:pt idx="112">
                  <c:v>120.2376118</c:v>
                </c:pt>
                <c:pt idx="113">
                  <c:v>86.614203700000004</c:v>
                </c:pt>
                <c:pt idx="114">
                  <c:v>55.61342432</c:v>
                </c:pt>
                <c:pt idx="116">
                  <c:v>133.7994956</c:v>
                </c:pt>
                <c:pt idx="117">
                  <c:v>202.87950900000001</c:v>
                </c:pt>
                <c:pt idx="118">
                  <c:v>314.45693709999978</c:v>
                </c:pt>
              </c:numCache>
            </c:numRef>
          </c:xVal>
          <c:yVal>
            <c:numRef>
              <c:f>Visibility!$D$2:$D$122</c:f>
              <c:numCache>
                <c:formatCode>General</c:formatCode>
                <c:ptCount val="121"/>
                <c:pt idx="0">
                  <c:v>25.19461631774897</c:v>
                </c:pt>
                <c:pt idx="1">
                  <c:v>81.688549995422278</c:v>
                </c:pt>
                <c:pt idx="2">
                  <c:v>106.1567630767819</c:v>
                </c:pt>
                <c:pt idx="3">
                  <c:v>52.106257438659597</c:v>
                </c:pt>
                <c:pt idx="4">
                  <c:v>59.60608005523676</c:v>
                </c:pt>
                <c:pt idx="5">
                  <c:v>51.733998298645012</c:v>
                </c:pt>
                <c:pt idx="6">
                  <c:v>21.364909172058049</c:v>
                </c:pt>
                <c:pt idx="7">
                  <c:v>31.624893188476499</c:v>
                </c:pt>
                <c:pt idx="8">
                  <c:v>62.837471008300717</c:v>
                </c:pt>
                <c:pt idx="9">
                  <c:v>53.334412574768002</c:v>
                </c:pt>
                <c:pt idx="19">
                  <c:v>22.7835755348205</c:v>
                </c:pt>
                <c:pt idx="20">
                  <c:v>30.387382030487021</c:v>
                </c:pt>
                <c:pt idx="21">
                  <c:v>48.095151901245082</c:v>
                </c:pt>
                <c:pt idx="22">
                  <c:v>30.07847166061395</c:v>
                </c:pt>
                <c:pt idx="23">
                  <c:v>76.370940208434959</c:v>
                </c:pt>
                <c:pt idx="24">
                  <c:v>41.83942270278925</c:v>
                </c:pt>
                <c:pt idx="25">
                  <c:v>38.867960929870577</c:v>
                </c:pt>
                <c:pt idx="26">
                  <c:v>54.02858161926261</c:v>
                </c:pt>
                <c:pt idx="27">
                  <c:v>18.460803031921358</c:v>
                </c:pt>
                <c:pt idx="28">
                  <c:v>68.971750259399343</c:v>
                </c:pt>
                <c:pt idx="29">
                  <c:v>65.694777488708411</c:v>
                </c:pt>
                <c:pt idx="30">
                  <c:v>19.836959123611429</c:v>
                </c:pt>
                <c:pt idx="31">
                  <c:v>32.038464546203564</c:v>
                </c:pt>
                <c:pt idx="32">
                  <c:v>17.28026247024528</c:v>
                </c:pt>
                <c:pt idx="33">
                  <c:v>56.249351501464801</c:v>
                </c:pt>
                <c:pt idx="34">
                  <c:v>27.70051813125605</c:v>
                </c:pt>
                <c:pt idx="35">
                  <c:v>43.357851982116642</c:v>
                </c:pt>
                <c:pt idx="36">
                  <c:v>32.85429477691644</c:v>
                </c:pt>
                <c:pt idx="37">
                  <c:v>74.093202590942326</c:v>
                </c:pt>
                <c:pt idx="38">
                  <c:v>37.498021602630537</c:v>
                </c:pt>
                <c:pt idx="39">
                  <c:v>30.947330951690621</c:v>
                </c:pt>
                <c:pt idx="40">
                  <c:v>40.377199172973597</c:v>
                </c:pt>
                <c:pt idx="41">
                  <c:v>18.41003417968745</c:v>
                </c:pt>
                <c:pt idx="42">
                  <c:v>54.970198631286593</c:v>
                </c:pt>
                <c:pt idx="43">
                  <c:v>71.547804832458425</c:v>
                </c:pt>
                <c:pt idx="44">
                  <c:v>23.212242603301959</c:v>
                </c:pt>
                <c:pt idx="45">
                  <c:v>42.349905967712331</c:v>
                </c:pt>
                <c:pt idx="46">
                  <c:v>22.41844224929805</c:v>
                </c:pt>
                <c:pt idx="47">
                  <c:v>44.793805122375453</c:v>
                </c:pt>
                <c:pt idx="48">
                  <c:v>39.119474411010643</c:v>
                </c:pt>
                <c:pt idx="49">
                  <c:v>38.924631595611487</c:v>
                </c:pt>
                <c:pt idx="50">
                  <c:v>21.828105926513629</c:v>
                </c:pt>
                <c:pt idx="51">
                  <c:v>64.324825286865206</c:v>
                </c:pt>
                <c:pt idx="52">
                  <c:v>27.80417156219481</c:v>
                </c:pt>
                <c:pt idx="53">
                  <c:v>17.918832778930621</c:v>
                </c:pt>
                <c:pt idx="54">
                  <c:v>43.228643417358363</c:v>
                </c:pt>
                <c:pt idx="55">
                  <c:v>39.238357543945249</c:v>
                </c:pt>
                <c:pt idx="56">
                  <c:v>22.402263641357369</c:v>
                </c:pt>
                <c:pt idx="57">
                  <c:v>25.191377162933328</c:v>
                </c:pt>
                <c:pt idx="58">
                  <c:v>13.909109354019121</c:v>
                </c:pt>
                <c:pt idx="59">
                  <c:v>73.046581268310504</c:v>
                </c:pt>
                <c:pt idx="60">
                  <c:v>9.8169224262237105</c:v>
                </c:pt>
                <c:pt idx="61">
                  <c:v>10.51854801177976</c:v>
                </c:pt>
                <c:pt idx="62">
                  <c:v>34.056650161743093</c:v>
                </c:pt>
                <c:pt idx="63">
                  <c:v>23.464115619659371</c:v>
                </c:pt>
                <c:pt idx="64">
                  <c:v>62.350738525390582</c:v>
                </c:pt>
                <c:pt idx="65">
                  <c:v>28.164656639099071</c:v>
                </c:pt>
                <c:pt idx="66">
                  <c:v>44.073238372802699</c:v>
                </c:pt>
                <c:pt idx="67">
                  <c:v>40.942904472351003</c:v>
                </c:pt>
                <c:pt idx="68">
                  <c:v>24.721726894378619</c:v>
                </c:pt>
                <c:pt idx="69">
                  <c:v>22.879307270049999</c:v>
                </c:pt>
                <c:pt idx="70">
                  <c:v>42.429663658142061</c:v>
                </c:pt>
                <c:pt idx="71">
                  <c:v>37.299972534179652</c:v>
                </c:pt>
                <c:pt idx="72">
                  <c:v>12.41064834594725</c:v>
                </c:pt>
                <c:pt idx="73">
                  <c:v>25.360052108764599</c:v>
                </c:pt>
                <c:pt idx="74">
                  <c:v>70.068395614623896</c:v>
                </c:pt>
                <c:pt idx="75">
                  <c:v>53.399946212768498</c:v>
                </c:pt>
                <c:pt idx="76">
                  <c:v>36.461994647979672</c:v>
                </c:pt>
                <c:pt idx="77">
                  <c:v>73.766654968261705</c:v>
                </c:pt>
                <c:pt idx="78">
                  <c:v>94.813827514648182</c:v>
                </c:pt>
                <c:pt idx="79">
                  <c:v>36.991083621978731</c:v>
                </c:pt>
                <c:pt idx="80">
                  <c:v>29.426331520080499</c:v>
                </c:pt>
                <c:pt idx="81">
                  <c:v>26.36890697479242</c:v>
                </c:pt>
                <c:pt idx="82">
                  <c:v>66.128139495849553</c:v>
                </c:pt>
                <c:pt idx="83">
                  <c:v>58.074664115905676</c:v>
                </c:pt>
                <c:pt idx="84">
                  <c:v>18.426860809326101</c:v>
                </c:pt>
                <c:pt idx="85">
                  <c:v>105.2331256866452</c:v>
                </c:pt>
                <c:pt idx="86">
                  <c:v>58.206707954406703</c:v>
                </c:pt>
                <c:pt idx="87">
                  <c:v>20.223460197448709</c:v>
                </c:pt>
                <c:pt idx="88">
                  <c:v>59.281239509582463</c:v>
                </c:pt>
                <c:pt idx="89">
                  <c:v>30.383760452270451</c:v>
                </c:pt>
                <c:pt idx="90">
                  <c:v>64.817406654357853</c:v>
                </c:pt>
                <c:pt idx="91">
                  <c:v>28.039164066314651</c:v>
                </c:pt>
                <c:pt idx="92">
                  <c:v>118.034328460693</c:v>
                </c:pt>
                <c:pt idx="93">
                  <c:v>35.926074981689418</c:v>
                </c:pt>
                <c:pt idx="94">
                  <c:v>122.607061386108</c:v>
                </c:pt>
                <c:pt idx="95">
                  <c:v>76.873334884643469</c:v>
                </c:pt>
                <c:pt idx="96">
                  <c:v>112.73320770263619</c:v>
                </c:pt>
                <c:pt idx="97">
                  <c:v>134.16610145568779</c:v>
                </c:pt>
                <c:pt idx="98">
                  <c:v>24.74997186660763</c:v>
                </c:pt>
                <c:pt idx="99">
                  <c:v>52.280249595641983</c:v>
                </c:pt>
                <c:pt idx="100">
                  <c:v>145.88444328308049</c:v>
                </c:pt>
                <c:pt idx="101">
                  <c:v>122.2879886627192</c:v>
                </c:pt>
                <c:pt idx="102">
                  <c:v>112.9989395141595</c:v>
                </c:pt>
                <c:pt idx="103">
                  <c:v>142.9520416259758</c:v>
                </c:pt>
                <c:pt idx="104">
                  <c:v>129.32981681823699</c:v>
                </c:pt>
                <c:pt idx="105">
                  <c:v>103.9617862701411</c:v>
                </c:pt>
                <c:pt idx="106">
                  <c:v>97.772066116332951</c:v>
                </c:pt>
                <c:pt idx="107">
                  <c:v>195.72159194946221</c:v>
                </c:pt>
                <c:pt idx="108">
                  <c:v>84.18440246582027</c:v>
                </c:pt>
                <c:pt idx="109">
                  <c:v>126.1595897674558</c:v>
                </c:pt>
                <c:pt idx="110">
                  <c:v>14.97645020484922</c:v>
                </c:pt>
                <c:pt idx="111">
                  <c:v>55.664687156677182</c:v>
                </c:pt>
                <c:pt idx="112">
                  <c:v>153.01829147338819</c:v>
                </c:pt>
                <c:pt idx="113">
                  <c:v>105.9163017272946</c:v>
                </c:pt>
                <c:pt idx="114">
                  <c:v>65.230256080627399</c:v>
                </c:pt>
                <c:pt idx="115">
                  <c:v>94.269781112670799</c:v>
                </c:pt>
                <c:pt idx="116">
                  <c:v>47.590697288513127</c:v>
                </c:pt>
                <c:pt idx="117">
                  <c:v>127.8026618957512</c:v>
                </c:pt>
                <c:pt idx="118">
                  <c:v>135.23136520385671</c:v>
                </c:pt>
                <c:pt idx="119">
                  <c:v>30.689240455627399</c:v>
                </c:pt>
                <c:pt idx="120">
                  <c:v>84.342042922973476</c:v>
                </c:pt>
              </c:numCache>
            </c:numRef>
          </c:yVal>
          <c:smooth val="0"/>
          <c:extLst xmlns:c16r2="http://schemas.microsoft.com/office/drawing/2015/06/chart">
            <c:ext xmlns:c16="http://schemas.microsoft.com/office/drawing/2014/chart" uri="{C3380CC4-5D6E-409C-BE32-E72D297353CC}">
              <c16:uniqueId val="{00000000-C7C0-44FE-92CB-673C56468A67}"/>
            </c:ext>
          </c:extLst>
        </c:ser>
        <c:dLbls>
          <c:showLegendKey val="0"/>
          <c:showVal val="0"/>
          <c:showCatName val="0"/>
          <c:showSerName val="0"/>
          <c:showPercent val="0"/>
          <c:showBubbleSize val="0"/>
        </c:dLbls>
        <c:axId val="306932376"/>
        <c:axId val="311686840"/>
      </c:scatterChart>
      <c:valAx>
        <c:axId val="3069323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latin typeface="Century Gothic" panose="020B0502020202020204" pitchFamily="34" charset="0"/>
                  </a:rPr>
                  <a:t>Improve Visibility </a:t>
                </a:r>
                <a:r>
                  <a:rPr lang="en-US" sz="1200" dirty="0" smtClean="0">
                    <a:latin typeface="Century Gothic" panose="020B0502020202020204" pitchFamily="34" charset="0"/>
                  </a:rPr>
                  <a:t>(km)</a:t>
                </a:r>
                <a:endParaRPr lang="en-US" sz="1200" dirty="0">
                  <a:latin typeface="Century Gothic" panose="020B0502020202020204" pitchFamily="34" charset="0"/>
                </a:endParaRPr>
              </a:p>
            </c:rich>
          </c:tx>
          <c:layout>
            <c:manualLayout>
              <c:xMode val="edge"/>
              <c:yMode val="edge"/>
              <c:x val="0.36968632747062902"/>
              <c:y val="0.878599466505343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1686840"/>
        <c:crosses val="autoZero"/>
        <c:crossBetween val="midCat"/>
      </c:valAx>
      <c:valAx>
        <c:axId val="311686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latin typeface="Century Gothic" panose="020B0502020202020204" pitchFamily="34" charset="0"/>
                  </a:rPr>
                  <a:t>MERAA-2 AOD Visibility </a:t>
                </a:r>
                <a:r>
                  <a:rPr lang="en-US" dirty="0" smtClean="0">
                    <a:latin typeface="Century Gothic" panose="020B0502020202020204" pitchFamily="34" charset="0"/>
                  </a:rPr>
                  <a:t>(km)</a:t>
                </a:r>
                <a:endParaRPr lang="en-US" dirty="0">
                  <a:latin typeface="Century Gothic" panose="020B0502020202020204" pitchFamily="34" charset="0"/>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69323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Century Gothic" charset="0"/>
                <a:ea typeface="Century Gothic" charset="0"/>
                <a:cs typeface="Century Gothic" charset="0"/>
              </a:defRPr>
            </a:pPr>
            <a:r>
              <a:rPr lang="en-US"/>
              <a:t>Monthly Averages of Tropopause Pressure from 2007 to 2016 using MERRA-2</a:t>
            </a:r>
          </a:p>
        </c:rich>
      </c:tx>
      <c:layout>
        <c:manualLayout>
          <c:xMode val="edge"/>
          <c:yMode val="edge"/>
          <c:x val="0.117807688422245"/>
          <c:y val="1.4721505627498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entury Gothic" charset="0"/>
              <a:ea typeface="Century Gothic" charset="0"/>
              <a:cs typeface="Century Gothic" charset="0"/>
            </a:defRPr>
          </a:pPr>
          <a:endParaRPr lang="en-US"/>
        </a:p>
      </c:txPr>
    </c:title>
    <c:autoTitleDeleted val="0"/>
    <c:plotArea>
      <c:layout>
        <c:manualLayout>
          <c:layoutTarget val="inner"/>
          <c:xMode val="edge"/>
          <c:yMode val="edge"/>
          <c:x val="0.14653837989008101"/>
          <c:y val="0.23373695416698301"/>
          <c:w val="0.83450886433072702"/>
          <c:h val="0.54586698412852497"/>
        </c:manualLayout>
      </c:layout>
      <c:lineChart>
        <c:grouping val="standard"/>
        <c:varyColors val="0"/>
        <c:ser>
          <c:idx val="0"/>
          <c:order val="0"/>
          <c:tx>
            <c:strRef>
              <c:f>Sheet1!$B$1</c:f>
              <c:strCache>
                <c:ptCount val="1"/>
                <c:pt idx="0">
                  <c:v>Tropo-Pressure</c:v>
                </c:pt>
              </c:strCache>
            </c:strRef>
          </c:tx>
          <c:spPr>
            <a:ln w="28575" cap="rnd">
              <a:solidFill>
                <a:srgbClr val="964035"/>
              </a:solidFill>
              <a:round/>
            </a:ln>
            <a:effectLst/>
          </c:spPr>
          <c:marker>
            <c:symbol val="none"/>
          </c:marker>
          <c:cat>
            <c:numRef>
              <c:f>Sheet1!$A$2:$A$121</c:f>
              <c:numCache>
                <c:formatCode>mmm\-yy</c:formatCode>
                <c:ptCount val="120"/>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numCache>
            </c:numRef>
          </c:cat>
          <c:val>
            <c:numRef>
              <c:f>Sheet1!$B$2:$B$121</c:f>
              <c:numCache>
                <c:formatCode>General</c:formatCode>
                <c:ptCount val="120"/>
                <c:pt idx="0">
                  <c:v>24684.799999999999</c:v>
                </c:pt>
                <c:pt idx="1">
                  <c:v>25406.6</c:v>
                </c:pt>
                <c:pt idx="2">
                  <c:v>22545.3</c:v>
                </c:pt>
                <c:pt idx="3">
                  <c:v>23092.6</c:v>
                </c:pt>
                <c:pt idx="4">
                  <c:v>18359.400000000001</c:v>
                </c:pt>
                <c:pt idx="5">
                  <c:v>18760.400000000001</c:v>
                </c:pt>
                <c:pt idx="6">
                  <c:v>18441.900000000001</c:v>
                </c:pt>
                <c:pt idx="7">
                  <c:v>13521.8</c:v>
                </c:pt>
                <c:pt idx="8">
                  <c:v>15616.6</c:v>
                </c:pt>
                <c:pt idx="9">
                  <c:v>15620.4</c:v>
                </c:pt>
                <c:pt idx="10">
                  <c:v>21150.3</c:v>
                </c:pt>
                <c:pt idx="11">
                  <c:v>20306</c:v>
                </c:pt>
                <c:pt idx="12">
                  <c:v>25168.9</c:v>
                </c:pt>
                <c:pt idx="13">
                  <c:v>24726.1</c:v>
                </c:pt>
                <c:pt idx="14">
                  <c:v>22093.7</c:v>
                </c:pt>
                <c:pt idx="15">
                  <c:v>21438.1</c:v>
                </c:pt>
                <c:pt idx="16">
                  <c:v>21007.4</c:v>
                </c:pt>
                <c:pt idx="17">
                  <c:v>17471.8</c:v>
                </c:pt>
                <c:pt idx="18">
                  <c:v>16175.9</c:v>
                </c:pt>
                <c:pt idx="19">
                  <c:v>18134.2</c:v>
                </c:pt>
                <c:pt idx="20">
                  <c:v>15888.3</c:v>
                </c:pt>
                <c:pt idx="21">
                  <c:v>17863.5</c:v>
                </c:pt>
                <c:pt idx="22">
                  <c:v>24000.6</c:v>
                </c:pt>
                <c:pt idx="23">
                  <c:v>21302.400000000001</c:v>
                </c:pt>
                <c:pt idx="24">
                  <c:v>23155.5</c:v>
                </c:pt>
                <c:pt idx="25">
                  <c:v>25375.4</c:v>
                </c:pt>
                <c:pt idx="26">
                  <c:v>21496.9</c:v>
                </c:pt>
                <c:pt idx="27">
                  <c:v>23583.3</c:v>
                </c:pt>
                <c:pt idx="28">
                  <c:v>18185</c:v>
                </c:pt>
                <c:pt idx="29">
                  <c:v>17543.8</c:v>
                </c:pt>
                <c:pt idx="30">
                  <c:v>17985.3</c:v>
                </c:pt>
                <c:pt idx="31">
                  <c:v>16846.8</c:v>
                </c:pt>
                <c:pt idx="32">
                  <c:v>18167.400000000001</c:v>
                </c:pt>
                <c:pt idx="33">
                  <c:v>17304.2</c:v>
                </c:pt>
                <c:pt idx="34">
                  <c:v>19960</c:v>
                </c:pt>
                <c:pt idx="35">
                  <c:v>21563.8</c:v>
                </c:pt>
                <c:pt idx="36">
                  <c:v>26254.1</c:v>
                </c:pt>
                <c:pt idx="37">
                  <c:v>30030.799999999999</c:v>
                </c:pt>
                <c:pt idx="38">
                  <c:v>23940.400000000001</c:v>
                </c:pt>
                <c:pt idx="39">
                  <c:v>21785.9</c:v>
                </c:pt>
                <c:pt idx="40">
                  <c:v>17978.8</c:v>
                </c:pt>
                <c:pt idx="41">
                  <c:v>14257.6</c:v>
                </c:pt>
                <c:pt idx="42">
                  <c:v>14439.3</c:v>
                </c:pt>
                <c:pt idx="43">
                  <c:v>14627.8</c:v>
                </c:pt>
                <c:pt idx="44">
                  <c:v>15551.3</c:v>
                </c:pt>
                <c:pt idx="45">
                  <c:v>21490</c:v>
                </c:pt>
                <c:pt idx="46">
                  <c:v>21556.1</c:v>
                </c:pt>
                <c:pt idx="47">
                  <c:v>28065.5</c:v>
                </c:pt>
                <c:pt idx="48">
                  <c:v>27077.200000000001</c:v>
                </c:pt>
                <c:pt idx="49">
                  <c:v>22382.1</c:v>
                </c:pt>
                <c:pt idx="50">
                  <c:v>23439.7</c:v>
                </c:pt>
                <c:pt idx="51">
                  <c:v>20830.099999999991</c:v>
                </c:pt>
                <c:pt idx="52">
                  <c:v>20480.599999999991</c:v>
                </c:pt>
                <c:pt idx="53">
                  <c:v>16468.2</c:v>
                </c:pt>
                <c:pt idx="54">
                  <c:v>13973.3</c:v>
                </c:pt>
                <c:pt idx="55">
                  <c:v>16933.5</c:v>
                </c:pt>
                <c:pt idx="56">
                  <c:v>16921.400000000001</c:v>
                </c:pt>
                <c:pt idx="57">
                  <c:v>20165.599999999991</c:v>
                </c:pt>
                <c:pt idx="58">
                  <c:v>19735.400000000001</c:v>
                </c:pt>
                <c:pt idx="59">
                  <c:v>21956.9</c:v>
                </c:pt>
                <c:pt idx="60">
                  <c:v>25600.5</c:v>
                </c:pt>
                <c:pt idx="61">
                  <c:v>23221.200000000001</c:v>
                </c:pt>
                <c:pt idx="62">
                  <c:v>21687.3</c:v>
                </c:pt>
                <c:pt idx="63">
                  <c:v>22234.5</c:v>
                </c:pt>
                <c:pt idx="64">
                  <c:v>17714.3</c:v>
                </c:pt>
                <c:pt idx="65">
                  <c:v>19233.900000000001</c:v>
                </c:pt>
                <c:pt idx="66">
                  <c:v>15220</c:v>
                </c:pt>
                <c:pt idx="67">
                  <c:v>18835.099999999991</c:v>
                </c:pt>
                <c:pt idx="68">
                  <c:v>17362.900000000001</c:v>
                </c:pt>
                <c:pt idx="69">
                  <c:v>18339</c:v>
                </c:pt>
                <c:pt idx="70">
                  <c:v>23586.799999999999</c:v>
                </c:pt>
                <c:pt idx="71">
                  <c:v>20900.900000000001</c:v>
                </c:pt>
                <c:pt idx="72">
                  <c:v>18740.8</c:v>
                </c:pt>
                <c:pt idx="73">
                  <c:v>25296.9</c:v>
                </c:pt>
                <c:pt idx="74">
                  <c:v>26778.1</c:v>
                </c:pt>
                <c:pt idx="75">
                  <c:v>20641.5</c:v>
                </c:pt>
                <c:pt idx="76">
                  <c:v>19759.5</c:v>
                </c:pt>
                <c:pt idx="77">
                  <c:v>17343.599999999991</c:v>
                </c:pt>
                <c:pt idx="78">
                  <c:v>16639.599999999991</c:v>
                </c:pt>
                <c:pt idx="79">
                  <c:v>17159.5</c:v>
                </c:pt>
                <c:pt idx="80">
                  <c:v>17979.599999999991</c:v>
                </c:pt>
                <c:pt idx="81">
                  <c:v>17442.8</c:v>
                </c:pt>
                <c:pt idx="82">
                  <c:v>19120.599999999991</c:v>
                </c:pt>
                <c:pt idx="83">
                  <c:v>21903.9</c:v>
                </c:pt>
                <c:pt idx="84">
                  <c:v>23215.200000000001</c:v>
                </c:pt>
                <c:pt idx="85">
                  <c:v>23615.9</c:v>
                </c:pt>
                <c:pt idx="86">
                  <c:v>24136.5</c:v>
                </c:pt>
                <c:pt idx="87">
                  <c:v>20302.099999999991</c:v>
                </c:pt>
                <c:pt idx="88">
                  <c:v>18415.900000000001</c:v>
                </c:pt>
                <c:pt idx="89">
                  <c:v>16400</c:v>
                </c:pt>
                <c:pt idx="90">
                  <c:v>17646.900000000001</c:v>
                </c:pt>
                <c:pt idx="91">
                  <c:v>16923.900000000001</c:v>
                </c:pt>
                <c:pt idx="92">
                  <c:v>15162.8</c:v>
                </c:pt>
                <c:pt idx="93">
                  <c:v>18770.8</c:v>
                </c:pt>
                <c:pt idx="94">
                  <c:v>22399</c:v>
                </c:pt>
                <c:pt idx="95">
                  <c:v>21140.1</c:v>
                </c:pt>
                <c:pt idx="96">
                  <c:v>24943.1</c:v>
                </c:pt>
                <c:pt idx="97">
                  <c:v>26979.3</c:v>
                </c:pt>
                <c:pt idx="98">
                  <c:v>21079.7</c:v>
                </c:pt>
                <c:pt idx="99">
                  <c:v>21777.3</c:v>
                </c:pt>
                <c:pt idx="100">
                  <c:v>17508.599999999991</c:v>
                </c:pt>
                <c:pt idx="101">
                  <c:v>16032.5</c:v>
                </c:pt>
                <c:pt idx="102">
                  <c:v>15459.2</c:v>
                </c:pt>
                <c:pt idx="103">
                  <c:v>17486.8</c:v>
                </c:pt>
                <c:pt idx="104">
                  <c:v>17298.7</c:v>
                </c:pt>
                <c:pt idx="105">
                  <c:v>16409.5</c:v>
                </c:pt>
                <c:pt idx="106">
                  <c:v>17663.099999999991</c:v>
                </c:pt>
                <c:pt idx="107">
                  <c:v>17629.599999999991</c:v>
                </c:pt>
                <c:pt idx="108">
                  <c:v>25770.9</c:v>
                </c:pt>
                <c:pt idx="109">
                  <c:v>26310.5</c:v>
                </c:pt>
                <c:pt idx="110">
                  <c:v>22075.200000000001</c:v>
                </c:pt>
                <c:pt idx="111">
                  <c:v>22162</c:v>
                </c:pt>
                <c:pt idx="112">
                  <c:v>20476.099999999991</c:v>
                </c:pt>
                <c:pt idx="113">
                  <c:v>16905.8</c:v>
                </c:pt>
                <c:pt idx="114">
                  <c:v>14925.3</c:v>
                </c:pt>
                <c:pt idx="115">
                  <c:v>14629</c:v>
                </c:pt>
                <c:pt idx="116">
                  <c:v>14749</c:v>
                </c:pt>
                <c:pt idx="117">
                  <c:v>16808.8</c:v>
                </c:pt>
                <c:pt idx="118">
                  <c:v>19488.3</c:v>
                </c:pt>
                <c:pt idx="119">
                  <c:v>20017.599999999991</c:v>
                </c:pt>
              </c:numCache>
            </c:numRef>
          </c:val>
          <c:smooth val="0"/>
          <c:extLst xmlns:c16r2="http://schemas.microsoft.com/office/drawing/2015/06/chart">
            <c:ext xmlns:c16="http://schemas.microsoft.com/office/drawing/2014/chart" uri="{C3380CC4-5D6E-409C-BE32-E72D297353CC}">
              <c16:uniqueId val="{00000000-31A0-44AC-AFF2-CF4B8762436E}"/>
            </c:ext>
          </c:extLst>
        </c:ser>
        <c:dLbls>
          <c:showLegendKey val="0"/>
          <c:showVal val="0"/>
          <c:showCatName val="0"/>
          <c:showSerName val="0"/>
          <c:showPercent val="0"/>
          <c:showBubbleSize val="0"/>
        </c:dLbls>
        <c:smooth val="0"/>
        <c:axId val="174104808"/>
        <c:axId val="174105200"/>
      </c:lineChart>
      <c:dateAx>
        <c:axId val="17410480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charset="0"/>
                <a:ea typeface="Century Gothic" charset="0"/>
                <a:cs typeface="Century Gothic" charset="0"/>
              </a:defRPr>
            </a:pPr>
            <a:endParaRPr lang="en-US"/>
          </a:p>
        </c:txPr>
        <c:crossAx val="174105200"/>
        <c:crosses val="autoZero"/>
        <c:auto val="1"/>
        <c:lblOffset val="100"/>
        <c:baseTimeUnit val="months"/>
      </c:dateAx>
      <c:valAx>
        <c:axId val="174105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Century Gothic" charset="0"/>
                    <a:ea typeface="Century Gothic" charset="0"/>
                    <a:cs typeface="Century Gothic" charset="0"/>
                  </a:defRPr>
                </a:pPr>
                <a:r>
                  <a:rPr lang="en-US" dirty="0" err="1"/>
                  <a:t>Tropospause</a:t>
                </a:r>
                <a:r>
                  <a:rPr lang="en-US" dirty="0"/>
                  <a:t> Pressure </a:t>
                </a:r>
                <a:r>
                  <a:rPr lang="en-US" dirty="0" smtClean="0"/>
                  <a:t>(</a:t>
                </a:r>
                <a:r>
                  <a:rPr lang="en-US" dirty="0" err="1" smtClean="0"/>
                  <a:t>hPa</a:t>
                </a:r>
                <a:r>
                  <a:rPr lang="en-US" dirty="0"/>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Century Gothic" charset="0"/>
                  <a:ea typeface="Century Gothic" charset="0"/>
                  <a:cs typeface="Century Gothic"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entury Gothic" charset="0"/>
                <a:ea typeface="Century Gothic" charset="0"/>
                <a:cs typeface="Century Gothic" charset="0"/>
              </a:defRPr>
            </a:pPr>
            <a:endParaRPr lang="en-US"/>
          </a:p>
        </c:txPr>
        <c:crossAx val="174104808"/>
        <c:crosses val="autoZero"/>
        <c:crossBetween val="between"/>
      </c:valAx>
      <c:spPr>
        <a:noFill/>
        <a:ln>
          <a:noFill/>
        </a:ln>
        <a:effectLst/>
      </c:spPr>
    </c:plotArea>
    <c:plotVisOnly val="1"/>
    <c:dispBlanksAs val="gap"/>
    <c:showDLblsOverMax val="0"/>
  </c:chart>
  <c:spPr>
    <a:noFill/>
    <a:ln>
      <a:solidFill>
        <a:srgbClr val="CDADA9"/>
      </a:solidFill>
    </a:ln>
    <a:effectLst/>
  </c:spPr>
  <c:txPr>
    <a:bodyPr/>
    <a:lstStyle/>
    <a:p>
      <a:pPr>
        <a:defRPr>
          <a:solidFill>
            <a:schemeClr val="tx1"/>
          </a:solidFill>
          <a:latin typeface="Century Gothic" charset="0"/>
          <a:ea typeface="Century Gothic" charset="0"/>
          <a:cs typeface="Century Gothic"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latin typeface="Century Gothic" panose="020B0502020202020204" pitchFamily="34" charset="0"/>
              </a:rPr>
              <a:t>Comparison</a:t>
            </a:r>
            <a:r>
              <a:rPr lang="en-US" baseline="0" dirty="0">
                <a:latin typeface="Century Gothic" panose="020B0502020202020204" pitchFamily="34" charset="0"/>
              </a:rPr>
              <a:t> of Average Monthly Ozone (O</a:t>
            </a:r>
            <a:r>
              <a:rPr lang="en-US" baseline="0" dirty="0">
                <a:latin typeface="Calibri" panose="020F0502020204030204" pitchFamily="34" charset="0"/>
                <a:cs typeface="Calibri" panose="020F0502020204030204" pitchFamily="34" charset="0"/>
              </a:rPr>
              <a:t>₃</a:t>
            </a:r>
            <a:r>
              <a:rPr lang="en-US" baseline="0" dirty="0">
                <a:latin typeface="Century Gothic" panose="020B0502020202020204" pitchFamily="34" charset="0"/>
              </a:rPr>
              <a:t>) </a:t>
            </a:r>
            <a:endParaRPr lang="en-US" dirty="0">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Sheet1!$B$1</c:f>
              <c:strCache>
                <c:ptCount val="1"/>
                <c:pt idx="0">
                  <c:v>Big Meadows Average Ozone (O₃)ppb</c:v>
                </c:pt>
              </c:strCache>
            </c:strRef>
          </c:tx>
          <c:spPr>
            <a:ln w="28575" cap="rnd">
              <a:solidFill>
                <a:srgbClr val="A50021"/>
              </a:solidFill>
              <a:round/>
            </a:ln>
            <a:effectLst/>
          </c:spPr>
          <c:marker>
            <c:symbol val="none"/>
          </c:marker>
          <c:cat>
            <c:numRef>
              <c:f>Sheet1!$A$2:$A$121</c:f>
              <c:numCache>
                <c:formatCode>mmm\-yy</c:formatCode>
                <c:ptCount val="120"/>
                <c:pt idx="0">
                  <c:v>39083</c:v>
                </c:pt>
                <c:pt idx="1">
                  <c:v>39114</c:v>
                </c:pt>
                <c:pt idx="2">
                  <c:v>39142</c:v>
                </c:pt>
                <c:pt idx="3">
                  <c:v>39173</c:v>
                </c:pt>
                <c:pt idx="4" formatCode="[$-409]mmmm\-yy;@">
                  <c:v>39203</c:v>
                </c:pt>
                <c:pt idx="5" formatCode="[$-409]mmmm\-yy;@">
                  <c:v>39234</c:v>
                </c:pt>
                <c:pt idx="6" formatCode="[$-409]mmmm\-yy;@">
                  <c:v>39264</c:v>
                </c:pt>
                <c:pt idx="7" formatCode="[$-409]mmmm\-yy;@">
                  <c:v>39295</c:v>
                </c:pt>
                <c:pt idx="8" formatCode="[$-409]mmmm\-yy;@">
                  <c:v>39326</c:v>
                </c:pt>
                <c:pt idx="9" formatCode="[$-409]mmmm\-yy;@">
                  <c:v>39356</c:v>
                </c:pt>
                <c:pt idx="10" formatCode="[$-409]mmmm\-yy;@">
                  <c:v>39387</c:v>
                </c:pt>
                <c:pt idx="11" formatCode="[$-409]mmmm\-yy;@">
                  <c:v>39417</c:v>
                </c:pt>
                <c:pt idx="12" formatCode="[$-409]mmmm\-yy;@">
                  <c:v>39448</c:v>
                </c:pt>
                <c:pt idx="13" formatCode="[$-409]mmmm\-yy;@">
                  <c:v>39479</c:v>
                </c:pt>
                <c:pt idx="14" formatCode="[$-409]mmmm\-yy;@">
                  <c:v>39508</c:v>
                </c:pt>
                <c:pt idx="15" formatCode="[$-409]mmmm\-yy;@">
                  <c:v>39539</c:v>
                </c:pt>
                <c:pt idx="16" formatCode="[$-409]mmmm\-yy;@">
                  <c:v>39569</c:v>
                </c:pt>
                <c:pt idx="17" formatCode="[$-409]mmmm\-yy;@">
                  <c:v>39600</c:v>
                </c:pt>
                <c:pt idx="18" formatCode="[$-409]mmmm\-yy;@">
                  <c:v>39630</c:v>
                </c:pt>
                <c:pt idx="19" formatCode="[$-409]mmmm\-yy;@">
                  <c:v>39661</c:v>
                </c:pt>
                <c:pt idx="20" formatCode="[$-409]mmmm\-yy;@">
                  <c:v>39692</c:v>
                </c:pt>
                <c:pt idx="21" formatCode="[$-409]mmmm\-yy;@">
                  <c:v>39722</c:v>
                </c:pt>
                <c:pt idx="22" formatCode="[$-409]mmmm\-yy;@">
                  <c:v>39753</c:v>
                </c:pt>
                <c:pt idx="23" formatCode="[$-409]mmmm\-yy;@">
                  <c:v>39783</c:v>
                </c:pt>
                <c:pt idx="24" formatCode="[$-409]mmmm\-yy;@">
                  <c:v>39814</c:v>
                </c:pt>
                <c:pt idx="25" formatCode="[$-409]mmmm\-yy;@">
                  <c:v>39845</c:v>
                </c:pt>
                <c:pt idx="26" formatCode="[$-409]mmmm\-yy;@">
                  <c:v>39873</c:v>
                </c:pt>
                <c:pt idx="27" formatCode="[$-409]mmmm\-yy;@">
                  <c:v>39904</c:v>
                </c:pt>
                <c:pt idx="28" formatCode="[$-409]mmmm\-yy;@">
                  <c:v>39934</c:v>
                </c:pt>
                <c:pt idx="29" formatCode="[$-409]mmmm\-yy;@">
                  <c:v>39965</c:v>
                </c:pt>
                <c:pt idx="30" formatCode="[$-409]mmmm\-yy;@">
                  <c:v>39995</c:v>
                </c:pt>
                <c:pt idx="31" formatCode="[$-409]mmmm\-yy;@">
                  <c:v>40026</c:v>
                </c:pt>
                <c:pt idx="32" formatCode="[$-409]mmmm\-yy;@">
                  <c:v>40057</c:v>
                </c:pt>
                <c:pt idx="33" formatCode="[$-409]mmmm\-yy;@">
                  <c:v>40087</c:v>
                </c:pt>
                <c:pt idx="34" formatCode="[$-409]mmmm\-yy;@">
                  <c:v>40118</c:v>
                </c:pt>
                <c:pt idx="35" formatCode="[$-409]mmmm\-yy;@">
                  <c:v>40148</c:v>
                </c:pt>
                <c:pt idx="36" formatCode="[$-409]mmmm\-yy;@">
                  <c:v>40179</c:v>
                </c:pt>
                <c:pt idx="37" formatCode="[$-409]mmmm\-yy;@">
                  <c:v>40210</c:v>
                </c:pt>
                <c:pt idx="38" formatCode="[$-409]mmmm\-yy;@">
                  <c:v>40238</c:v>
                </c:pt>
                <c:pt idx="39" formatCode="[$-409]mmmm\-yy;@">
                  <c:v>40269</c:v>
                </c:pt>
                <c:pt idx="40" formatCode="[$-409]mmmm\-yy;@">
                  <c:v>40299</c:v>
                </c:pt>
                <c:pt idx="41" formatCode="[$-409]mmmm\-yy;@">
                  <c:v>40330</c:v>
                </c:pt>
                <c:pt idx="42" formatCode="[$-409]mmmm\-yy;@">
                  <c:v>40360</c:v>
                </c:pt>
                <c:pt idx="43" formatCode="[$-409]mmmm\-yy;@">
                  <c:v>40391</c:v>
                </c:pt>
                <c:pt idx="44" formatCode="[$-409]mmmm\-yy;@">
                  <c:v>40422</c:v>
                </c:pt>
                <c:pt idx="45" formatCode="[$-409]mmmm\-yy;@">
                  <c:v>40452</c:v>
                </c:pt>
                <c:pt idx="46" formatCode="[$-409]mmmm\-yy;@">
                  <c:v>40483</c:v>
                </c:pt>
                <c:pt idx="47" formatCode="[$-409]mmmm\-yy;@">
                  <c:v>40513</c:v>
                </c:pt>
                <c:pt idx="48" formatCode="[$-409]mmmm\-yy;@">
                  <c:v>40544</c:v>
                </c:pt>
                <c:pt idx="49" formatCode="[$-409]mmmm\-yy;@">
                  <c:v>40575</c:v>
                </c:pt>
                <c:pt idx="50" formatCode="[$-409]mmmm\-yy;@">
                  <c:v>40603</c:v>
                </c:pt>
                <c:pt idx="51" formatCode="[$-409]mmmm\-yy;@">
                  <c:v>40634</c:v>
                </c:pt>
                <c:pt idx="52" formatCode="[$-409]mmmm\-yy;@">
                  <c:v>40664</c:v>
                </c:pt>
                <c:pt idx="53" formatCode="[$-409]mmmm\-yy;@">
                  <c:v>40695</c:v>
                </c:pt>
                <c:pt idx="54" formatCode="[$-409]mmmm\-yy;@">
                  <c:v>40725</c:v>
                </c:pt>
                <c:pt idx="55" formatCode="[$-409]mmmm\-yy;@">
                  <c:v>40756</c:v>
                </c:pt>
                <c:pt idx="56" formatCode="[$-409]mmmm\-yy;@">
                  <c:v>40787</c:v>
                </c:pt>
                <c:pt idx="57" formatCode="[$-409]mmmm\-yy;@">
                  <c:v>40817</c:v>
                </c:pt>
                <c:pt idx="58" formatCode="[$-409]mmmm\-yy;@">
                  <c:v>40848</c:v>
                </c:pt>
                <c:pt idx="59" formatCode="[$-409]mmmm\-yy;@">
                  <c:v>40878</c:v>
                </c:pt>
                <c:pt idx="60" formatCode="[$-409]mmmm\-yy;@">
                  <c:v>40909</c:v>
                </c:pt>
                <c:pt idx="61" formatCode="[$-409]mmmm\-yy;@">
                  <c:v>40940</c:v>
                </c:pt>
                <c:pt idx="62" formatCode="[$-409]mmmm\-yy;@">
                  <c:v>40969</c:v>
                </c:pt>
                <c:pt idx="63" formatCode="[$-409]mmmm\-yy;@">
                  <c:v>41000</c:v>
                </c:pt>
                <c:pt idx="64" formatCode="[$-409]mmmm\-yy;@">
                  <c:v>41030</c:v>
                </c:pt>
                <c:pt idx="65" formatCode="[$-409]mmmm\-yy;@">
                  <c:v>41061</c:v>
                </c:pt>
                <c:pt idx="66" formatCode="[$-409]mmmm\-yy;@">
                  <c:v>41091</c:v>
                </c:pt>
                <c:pt idx="67" formatCode="[$-409]mmmm\-yy;@">
                  <c:v>41122</c:v>
                </c:pt>
                <c:pt idx="68" formatCode="[$-409]mmmm\-yy;@">
                  <c:v>41153</c:v>
                </c:pt>
                <c:pt idx="69" formatCode="[$-409]mmmm\-yy;@">
                  <c:v>41183</c:v>
                </c:pt>
                <c:pt idx="70" formatCode="[$-409]mmmm\-yy;@">
                  <c:v>41214</c:v>
                </c:pt>
                <c:pt idx="71" formatCode="[$-409]mmmm\-yy;@">
                  <c:v>41244</c:v>
                </c:pt>
                <c:pt idx="72" formatCode="[$-409]mmmm\-yy;@">
                  <c:v>41275</c:v>
                </c:pt>
                <c:pt idx="73" formatCode="[$-409]mmmm\-yy;@">
                  <c:v>41306</c:v>
                </c:pt>
                <c:pt idx="74" formatCode="[$-409]mmmm\-yy;@">
                  <c:v>41334</c:v>
                </c:pt>
                <c:pt idx="75" formatCode="[$-409]mmmm\-yy;@">
                  <c:v>41365</c:v>
                </c:pt>
                <c:pt idx="76" formatCode="[$-409]mmmm\-yy;@">
                  <c:v>41395</c:v>
                </c:pt>
                <c:pt idx="77" formatCode="[$-409]mmmm\-yy;@">
                  <c:v>41426</c:v>
                </c:pt>
                <c:pt idx="78" formatCode="[$-409]mmmm\-yy;@">
                  <c:v>41456</c:v>
                </c:pt>
                <c:pt idx="79" formatCode="[$-409]mmmm\-yy;@">
                  <c:v>41487</c:v>
                </c:pt>
                <c:pt idx="80" formatCode="[$-409]mmmm\-yy;@">
                  <c:v>41518</c:v>
                </c:pt>
                <c:pt idx="81" formatCode="[$-409]mmmm\-yy;@">
                  <c:v>41548</c:v>
                </c:pt>
                <c:pt idx="82" formatCode="[$-409]mmmm\-yy;@">
                  <c:v>41579</c:v>
                </c:pt>
                <c:pt idx="83" formatCode="[$-409]mmmm\-yy;@">
                  <c:v>41609</c:v>
                </c:pt>
                <c:pt idx="84" formatCode="[$-409]mmmm\-yy;@">
                  <c:v>41640</c:v>
                </c:pt>
                <c:pt idx="85" formatCode="[$-409]mmmm\-yy;@">
                  <c:v>41671</c:v>
                </c:pt>
                <c:pt idx="86" formatCode="[$-409]mmmm\-yy;@">
                  <c:v>41699</c:v>
                </c:pt>
                <c:pt idx="87" formatCode="[$-409]mmmm\-yy;@">
                  <c:v>41730</c:v>
                </c:pt>
                <c:pt idx="88" formatCode="[$-409]mmmm\-yy;@">
                  <c:v>41760</c:v>
                </c:pt>
                <c:pt idx="89" formatCode="[$-409]mmmm\-yy;@">
                  <c:v>41791</c:v>
                </c:pt>
                <c:pt idx="90" formatCode="[$-409]mmmm\-yy;@">
                  <c:v>41821</c:v>
                </c:pt>
                <c:pt idx="91" formatCode="[$-409]mmmm\-yy;@">
                  <c:v>41852</c:v>
                </c:pt>
                <c:pt idx="92" formatCode="[$-409]mmmm\-yy;@">
                  <c:v>41883</c:v>
                </c:pt>
                <c:pt idx="93" formatCode="[$-409]mmmm\-yy;@">
                  <c:v>41913</c:v>
                </c:pt>
                <c:pt idx="94" formatCode="[$-409]mmmm\-yy;@">
                  <c:v>41944</c:v>
                </c:pt>
                <c:pt idx="95" formatCode="[$-409]mmmm\-yy;@">
                  <c:v>41974</c:v>
                </c:pt>
                <c:pt idx="96" formatCode="[$-409]mmmm\-yy;@">
                  <c:v>42005</c:v>
                </c:pt>
                <c:pt idx="97" formatCode="[$-409]mmmm\-yy;@">
                  <c:v>42036</c:v>
                </c:pt>
                <c:pt idx="98" formatCode="[$-409]mmmm\-yy;@">
                  <c:v>42064</c:v>
                </c:pt>
                <c:pt idx="99" formatCode="[$-409]mmmm\-yy;@">
                  <c:v>42095</c:v>
                </c:pt>
                <c:pt idx="100" formatCode="[$-409]mmmm\-yy;@">
                  <c:v>42125</c:v>
                </c:pt>
                <c:pt idx="101" formatCode="[$-409]mmmm\-yy;@">
                  <c:v>42156</c:v>
                </c:pt>
                <c:pt idx="102" formatCode="[$-409]mmmm\-yy;@">
                  <c:v>42186</c:v>
                </c:pt>
                <c:pt idx="103" formatCode="[$-409]mmmm\-yy;@">
                  <c:v>42217</c:v>
                </c:pt>
                <c:pt idx="104" formatCode="[$-409]mmmm\-yy;@">
                  <c:v>42248</c:v>
                </c:pt>
                <c:pt idx="105" formatCode="[$-409]mmmm\-yy;@">
                  <c:v>42278</c:v>
                </c:pt>
                <c:pt idx="106" formatCode="[$-409]mmmm\-yy;@">
                  <c:v>42309</c:v>
                </c:pt>
                <c:pt idx="107" formatCode="[$-409]mmmm\-yy;@">
                  <c:v>42339</c:v>
                </c:pt>
                <c:pt idx="108" formatCode="[$-409]mmmm\-yy;@">
                  <c:v>42370</c:v>
                </c:pt>
                <c:pt idx="109" formatCode="[$-409]mmmm\-yy;@">
                  <c:v>42401</c:v>
                </c:pt>
                <c:pt idx="110" formatCode="[$-409]mmmm\-yy;@">
                  <c:v>42430</c:v>
                </c:pt>
                <c:pt idx="111" formatCode="[$-409]mmmm\-yy;@">
                  <c:v>42461</c:v>
                </c:pt>
                <c:pt idx="112" formatCode="[$-409]mmmm\-yy;@">
                  <c:v>42491</c:v>
                </c:pt>
                <c:pt idx="113" formatCode="[$-409]mmmm\-yy;@">
                  <c:v>42522</c:v>
                </c:pt>
                <c:pt idx="114" formatCode="[$-409]mmmm\-yy;@">
                  <c:v>42552</c:v>
                </c:pt>
                <c:pt idx="115" formatCode="[$-409]mmmm\-yy;@">
                  <c:v>42583</c:v>
                </c:pt>
                <c:pt idx="116" formatCode="[$-409]mmmm\-yy;@">
                  <c:v>42614</c:v>
                </c:pt>
                <c:pt idx="117" formatCode="[$-409]mmmm\-yy;@">
                  <c:v>42644</c:v>
                </c:pt>
                <c:pt idx="118" formatCode="[$-409]mmmm\-yy;@">
                  <c:v>42675</c:v>
                </c:pt>
                <c:pt idx="119" formatCode="[$-409]mmmm\-yy;@">
                  <c:v>42705</c:v>
                </c:pt>
              </c:numCache>
            </c:numRef>
          </c:cat>
          <c:val>
            <c:numRef>
              <c:f>Sheet1!$B$2:$B$121</c:f>
              <c:numCache>
                <c:formatCode>General</c:formatCode>
                <c:ptCount val="120"/>
                <c:pt idx="0">
                  <c:v>32.677419999999998</c:v>
                </c:pt>
                <c:pt idx="1">
                  <c:v>38.428570000000001</c:v>
                </c:pt>
                <c:pt idx="2">
                  <c:v>48.3</c:v>
                </c:pt>
                <c:pt idx="3">
                  <c:v>50.896549999999998</c:v>
                </c:pt>
                <c:pt idx="4">
                  <c:v>56.903225810000002</c:v>
                </c:pt>
                <c:pt idx="5">
                  <c:v>51.03846154</c:v>
                </c:pt>
                <c:pt idx="6">
                  <c:v>50.645161289999997</c:v>
                </c:pt>
                <c:pt idx="7">
                  <c:v>53.516129030000002</c:v>
                </c:pt>
                <c:pt idx="8">
                  <c:v>48.933333300000001</c:v>
                </c:pt>
                <c:pt idx="9">
                  <c:v>42.633333329999999</c:v>
                </c:pt>
                <c:pt idx="10">
                  <c:v>34.700000000000003</c:v>
                </c:pt>
                <c:pt idx="11">
                  <c:v>31.14285714</c:v>
                </c:pt>
                <c:pt idx="12">
                  <c:v>36.483870969999998</c:v>
                </c:pt>
                <c:pt idx="13">
                  <c:v>37.137931029999997</c:v>
                </c:pt>
                <c:pt idx="14">
                  <c:v>47.322580650000013</c:v>
                </c:pt>
                <c:pt idx="15">
                  <c:v>51.517241379999987</c:v>
                </c:pt>
                <c:pt idx="16">
                  <c:v>52.419354839999997</c:v>
                </c:pt>
                <c:pt idx="17">
                  <c:v>52.392857139999997</c:v>
                </c:pt>
                <c:pt idx="18">
                  <c:v>49.82758621</c:v>
                </c:pt>
                <c:pt idx="19">
                  <c:v>45.806461609999992</c:v>
                </c:pt>
                <c:pt idx="20">
                  <c:v>40.266666669999999</c:v>
                </c:pt>
                <c:pt idx="21">
                  <c:v>39.258046520000001</c:v>
                </c:pt>
                <c:pt idx="22">
                  <c:v>34.700000000000003</c:v>
                </c:pt>
                <c:pt idx="23">
                  <c:v>29.06666667</c:v>
                </c:pt>
                <c:pt idx="24">
                  <c:v>32.677419350000001</c:v>
                </c:pt>
                <c:pt idx="25">
                  <c:v>41.75</c:v>
                </c:pt>
                <c:pt idx="26">
                  <c:v>43.9</c:v>
                </c:pt>
                <c:pt idx="27">
                  <c:v>51.448275860000003</c:v>
                </c:pt>
                <c:pt idx="28">
                  <c:v>42.709677419999998</c:v>
                </c:pt>
                <c:pt idx="29">
                  <c:v>44</c:v>
                </c:pt>
                <c:pt idx="30">
                  <c:v>42.77419355</c:v>
                </c:pt>
                <c:pt idx="31">
                  <c:v>42.354838710000003</c:v>
                </c:pt>
                <c:pt idx="32">
                  <c:v>39.299999999999997</c:v>
                </c:pt>
                <c:pt idx="33">
                  <c:v>34.166666669999998</c:v>
                </c:pt>
                <c:pt idx="34">
                  <c:v>36.066666669999996</c:v>
                </c:pt>
                <c:pt idx="35">
                  <c:v>33.700000000000003</c:v>
                </c:pt>
                <c:pt idx="36">
                  <c:v>34.354838710000003</c:v>
                </c:pt>
                <c:pt idx="37">
                  <c:v>41</c:v>
                </c:pt>
                <c:pt idx="38">
                  <c:v>30</c:v>
                </c:pt>
                <c:pt idx="39">
                  <c:v>55.294117650000011</c:v>
                </c:pt>
                <c:pt idx="40">
                  <c:v>49.111111110000003</c:v>
                </c:pt>
                <c:pt idx="41">
                  <c:v>50.310344829999998</c:v>
                </c:pt>
                <c:pt idx="42">
                  <c:v>52</c:v>
                </c:pt>
                <c:pt idx="43">
                  <c:v>48.9</c:v>
                </c:pt>
                <c:pt idx="44">
                  <c:v>50.5</c:v>
                </c:pt>
                <c:pt idx="45">
                  <c:v>44.806451610000003</c:v>
                </c:pt>
                <c:pt idx="46">
                  <c:v>38.82758621</c:v>
                </c:pt>
                <c:pt idx="47">
                  <c:v>36.733333299999998</c:v>
                </c:pt>
                <c:pt idx="48">
                  <c:v>38.799999999999997</c:v>
                </c:pt>
                <c:pt idx="49">
                  <c:v>44.642857139999997</c:v>
                </c:pt>
                <c:pt idx="50">
                  <c:v>45.096774189999998</c:v>
                </c:pt>
                <c:pt idx="51">
                  <c:v>50.366666669999987</c:v>
                </c:pt>
                <c:pt idx="52">
                  <c:v>51.903225810000002</c:v>
                </c:pt>
                <c:pt idx="53">
                  <c:v>55.7</c:v>
                </c:pt>
                <c:pt idx="54">
                  <c:v>57.516129030000002</c:v>
                </c:pt>
                <c:pt idx="55">
                  <c:v>51.838709680000001</c:v>
                </c:pt>
                <c:pt idx="56">
                  <c:v>42.433333300000001</c:v>
                </c:pt>
                <c:pt idx="57">
                  <c:v>42.322580650000013</c:v>
                </c:pt>
                <c:pt idx="58">
                  <c:v>42.033333329999998</c:v>
                </c:pt>
                <c:pt idx="59">
                  <c:v>37.068965519999999</c:v>
                </c:pt>
                <c:pt idx="60">
                  <c:v>34.451612900000001</c:v>
                </c:pt>
                <c:pt idx="61">
                  <c:v>40.275862070000002</c:v>
                </c:pt>
                <c:pt idx="62">
                  <c:v>47.677419350000001</c:v>
                </c:pt>
                <c:pt idx="63">
                  <c:v>50.833333330000002</c:v>
                </c:pt>
                <c:pt idx="64">
                  <c:v>49.290322580000002</c:v>
                </c:pt>
                <c:pt idx="65">
                  <c:v>50.392857139999997</c:v>
                </c:pt>
                <c:pt idx="66">
                  <c:v>51.464285709999999</c:v>
                </c:pt>
                <c:pt idx="67">
                  <c:v>51.064516130000001</c:v>
                </c:pt>
                <c:pt idx="68">
                  <c:v>42.931034479999987</c:v>
                </c:pt>
                <c:pt idx="69">
                  <c:v>38.931034479999987</c:v>
                </c:pt>
                <c:pt idx="70">
                  <c:v>37.592592590000002</c:v>
                </c:pt>
                <c:pt idx="71">
                  <c:v>35.1</c:v>
                </c:pt>
                <c:pt idx="72">
                  <c:v>37.806451610000003</c:v>
                </c:pt>
                <c:pt idx="73">
                  <c:v>40.851851849999989</c:v>
                </c:pt>
                <c:pt idx="74">
                  <c:v>45.958333330000002</c:v>
                </c:pt>
                <c:pt idx="75">
                  <c:v>51.833333330000002</c:v>
                </c:pt>
                <c:pt idx="76">
                  <c:v>48.258064519999998</c:v>
                </c:pt>
                <c:pt idx="77">
                  <c:v>41.466666670000002</c:v>
                </c:pt>
                <c:pt idx="78">
                  <c:v>35.645161289999997</c:v>
                </c:pt>
                <c:pt idx="79">
                  <c:v>39.148148150000011</c:v>
                </c:pt>
                <c:pt idx="80">
                  <c:v>42.38461538</c:v>
                </c:pt>
                <c:pt idx="81">
                  <c:v>39.458387100000003</c:v>
                </c:pt>
                <c:pt idx="82">
                  <c:v>37.517241379999987</c:v>
                </c:pt>
                <c:pt idx="83">
                  <c:v>36.799999999999997</c:v>
                </c:pt>
                <c:pt idx="84">
                  <c:v>38.77419355</c:v>
                </c:pt>
                <c:pt idx="85">
                  <c:v>41.074074069999988</c:v>
                </c:pt>
                <c:pt idx="86">
                  <c:v>45.22580645</c:v>
                </c:pt>
                <c:pt idx="87">
                  <c:v>50.433333330000011</c:v>
                </c:pt>
                <c:pt idx="88">
                  <c:v>48.354838710000003</c:v>
                </c:pt>
                <c:pt idx="89">
                  <c:v>42.333333330000002</c:v>
                </c:pt>
                <c:pt idx="90">
                  <c:v>40.483870969999998</c:v>
                </c:pt>
                <c:pt idx="91">
                  <c:v>39.709677419999998</c:v>
                </c:pt>
                <c:pt idx="92">
                  <c:v>38.275862070000002</c:v>
                </c:pt>
                <c:pt idx="93">
                  <c:v>38.935483869999999</c:v>
                </c:pt>
                <c:pt idx="94">
                  <c:v>38.888888889999997</c:v>
                </c:pt>
                <c:pt idx="95">
                  <c:v>33.321428569999988</c:v>
                </c:pt>
                <c:pt idx="96">
                  <c:v>37.793103450000011</c:v>
                </c:pt>
                <c:pt idx="97">
                  <c:v>41.821428569999988</c:v>
                </c:pt>
                <c:pt idx="98">
                  <c:v>47.580645160000003</c:v>
                </c:pt>
                <c:pt idx="99">
                  <c:v>50.785714290000001</c:v>
                </c:pt>
                <c:pt idx="100">
                  <c:v>47.903225810000002</c:v>
                </c:pt>
                <c:pt idx="101">
                  <c:v>40.133333299999997</c:v>
                </c:pt>
                <c:pt idx="102">
                  <c:v>41.258064519999998</c:v>
                </c:pt>
                <c:pt idx="103">
                  <c:v>43.161290319999999</c:v>
                </c:pt>
                <c:pt idx="104">
                  <c:v>41.206896550000003</c:v>
                </c:pt>
                <c:pt idx="105">
                  <c:v>35.645161289999997</c:v>
                </c:pt>
                <c:pt idx="106">
                  <c:v>38.033333329999998</c:v>
                </c:pt>
                <c:pt idx="107">
                  <c:v>33.206896550000003</c:v>
                </c:pt>
                <c:pt idx="108">
                  <c:v>38.129032260000002</c:v>
                </c:pt>
                <c:pt idx="109">
                  <c:v>37.5</c:v>
                </c:pt>
                <c:pt idx="110">
                  <c:v>43.571428569999988</c:v>
                </c:pt>
                <c:pt idx="111">
                  <c:v>48.482758619999998</c:v>
                </c:pt>
                <c:pt idx="112">
                  <c:v>46.387096769999992</c:v>
                </c:pt>
                <c:pt idx="113">
                  <c:v>47</c:v>
                </c:pt>
                <c:pt idx="114">
                  <c:v>41.096774189999998</c:v>
                </c:pt>
                <c:pt idx="115">
                  <c:v>36.966666699999998</c:v>
                </c:pt>
                <c:pt idx="116">
                  <c:v>41.066666669999996</c:v>
                </c:pt>
                <c:pt idx="117">
                  <c:v>39.483870969999998</c:v>
                </c:pt>
                <c:pt idx="118">
                  <c:v>40.066666669999996</c:v>
                </c:pt>
                <c:pt idx="119">
                  <c:v>33.966666670000002</c:v>
                </c:pt>
              </c:numCache>
            </c:numRef>
          </c:val>
          <c:smooth val="0"/>
          <c:extLst xmlns:c16r2="http://schemas.microsoft.com/office/drawing/2015/06/chart">
            <c:ext xmlns:c16="http://schemas.microsoft.com/office/drawing/2014/chart" uri="{C3380CC4-5D6E-409C-BE32-E72D297353CC}">
              <c16:uniqueId val="{00000000-95CD-4791-AB8C-5F1D70D94568}"/>
            </c:ext>
          </c:extLst>
        </c:ser>
        <c:ser>
          <c:idx val="1"/>
          <c:order val="1"/>
          <c:tx>
            <c:strRef>
              <c:f>Sheet1!$C$1</c:f>
              <c:strCache>
                <c:ptCount val="1"/>
                <c:pt idx="0">
                  <c:v>TOR Average Ozone ( O₃)ppbv</c:v>
                </c:pt>
              </c:strCache>
            </c:strRef>
          </c:tx>
          <c:spPr>
            <a:ln w="28575" cap="rnd">
              <a:solidFill>
                <a:srgbClr val="E0AAA4"/>
              </a:solidFill>
              <a:round/>
            </a:ln>
            <a:effectLst/>
          </c:spPr>
          <c:marker>
            <c:symbol val="none"/>
          </c:marker>
          <c:cat>
            <c:numRef>
              <c:f>Sheet1!$A$2:$A$121</c:f>
              <c:numCache>
                <c:formatCode>mmm\-yy</c:formatCode>
                <c:ptCount val="120"/>
                <c:pt idx="0">
                  <c:v>39083</c:v>
                </c:pt>
                <c:pt idx="1">
                  <c:v>39114</c:v>
                </c:pt>
                <c:pt idx="2">
                  <c:v>39142</c:v>
                </c:pt>
                <c:pt idx="3">
                  <c:v>39173</c:v>
                </c:pt>
                <c:pt idx="4" formatCode="[$-409]mmmm\-yy;@">
                  <c:v>39203</c:v>
                </c:pt>
                <c:pt idx="5" formatCode="[$-409]mmmm\-yy;@">
                  <c:v>39234</c:v>
                </c:pt>
                <c:pt idx="6" formatCode="[$-409]mmmm\-yy;@">
                  <c:v>39264</c:v>
                </c:pt>
                <c:pt idx="7" formatCode="[$-409]mmmm\-yy;@">
                  <c:v>39295</c:v>
                </c:pt>
                <c:pt idx="8" formatCode="[$-409]mmmm\-yy;@">
                  <c:v>39326</c:v>
                </c:pt>
                <c:pt idx="9" formatCode="[$-409]mmmm\-yy;@">
                  <c:v>39356</c:v>
                </c:pt>
                <c:pt idx="10" formatCode="[$-409]mmmm\-yy;@">
                  <c:v>39387</c:v>
                </c:pt>
                <c:pt idx="11" formatCode="[$-409]mmmm\-yy;@">
                  <c:v>39417</c:v>
                </c:pt>
                <c:pt idx="12" formatCode="[$-409]mmmm\-yy;@">
                  <c:v>39448</c:v>
                </c:pt>
                <c:pt idx="13" formatCode="[$-409]mmmm\-yy;@">
                  <c:v>39479</c:v>
                </c:pt>
                <c:pt idx="14" formatCode="[$-409]mmmm\-yy;@">
                  <c:v>39508</c:v>
                </c:pt>
                <c:pt idx="15" formatCode="[$-409]mmmm\-yy;@">
                  <c:v>39539</c:v>
                </c:pt>
                <c:pt idx="16" formatCode="[$-409]mmmm\-yy;@">
                  <c:v>39569</c:v>
                </c:pt>
                <c:pt idx="17" formatCode="[$-409]mmmm\-yy;@">
                  <c:v>39600</c:v>
                </c:pt>
                <c:pt idx="18" formatCode="[$-409]mmmm\-yy;@">
                  <c:v>39630</c:v>
                </c:pt>
                <c:pt idx="19" formatCode="[$-409]mmmm\-yy;@">
                  <c:v>39661</c:v>
                </c:pt>
                <c:pt idx="20" formatCode="[$-409]mmmm\-yy;@">
                  <c:v>39692</c:v>
                </c:pt>
                <c:pt idx="21" formatCode="[$-409]mmmm\-yy;@">
                  <c:v>39722</c:v>
                </c:pt>
                <c:pt idx="22" formatCode="[$-409]mmmm\-yy;@">
                  <c:v>39753</c:v>
                </c:pt>
                <c:pt idx="23" formatCode="[$-409]mmmm\-yy;@">
                  <c:v>39783</c:v>
                </c:pt>
                <c:pt idx="24" formatCode="[$-409]mmmm\-yy;@">
                  <c:v>39814</c:v>
                </c:pt>
                <c:pt idx="25" formatCode="[$-409]mmmm\-yy;@">
                  <c:v>39845</c:v>
                </c:pt>
                <c:pt idx="26" formatCode="[$-409]mmmm\-yy;@">
                  <c:v>39873</c:v>
                </c:pt>
                <c:pt idx="27" formatCode="[$-409]mmmm\-yy;@">
                  <c:v>39904</c:v>
                </c:pt>
                <c:pt idx="28" formatCode="[$-409]mmmm\-yy;@">
                  <c:v>39934</c:v>
                </c:pt>
                <c:pt idx="29" formatCode="[$-409]mmmm\-yy;@">
                  <c:v>39965</c:v>
                </c:pt>
                <c:pt idx="30" formatCode="[$-409]mmmm\-yy;@">
                  <c:v>39995</c:v>
                </c:pt>
                <c:pt idx="31" formatCode="[$-409]mmmm\-yy;@">
                  <c:v>40026</c:v>
                </c:pt>
                <c:pt idx="32" formatCode="[$-409]mmmm\-yy;@">
                  <c:v>40057</c:v>
                </c:pt>
                <c:pt idx="33" formatCode="[$-409]mmmm\-yy;@">
                  <c:v>40087</c:v>
                </c:pt>
                <c:pt idx="34" formatCode="[$-409]mmmm\-yy;@">
                  <c:v>40118</c:v>
                </c:pt>
                <c:pt idx="35" formatCode="[$-409]mmmm\-yy;@">
                  <c:v>40148</c:v>
                </c:pt>
                <c:pt idx="36" formatCode="[$-409]mmmm\-yy;@">
                  <c:v>40179</c:v>
                </c:pt>
                <c:pt idx="37" formatCode="[$-409]mmmm\-yy;@">
                  <c:v>40210</c:v>
                </c:pt>
                <c:pt idx="38" formatCode="[$-409]mmmm\-yy;@">
                  <c:v>40238</c:v>
                </c:pt>
                <c:pt idx="39" formatCode="[$-409]mmmm\-yy;@">
                  <c:v>40269</c:v>
                </c:pt>
                <c:pt idx="40" formatCode="[$-409]mmmm\-yy;@">
                  <c:v>40299</c:v>
                </c:pt>
                <c:pt idx="41" formatCode="[$-409]mmmm\-yy;@">
                  <c:v>40330</c:v>
                </c:pt>
                <c:pt idx="42" formatCode="[$-409]mmmm\-yy;@">
                  <c:v>40360</c:v>
                </c:pt>
                <c:pt idx="43" formatCode="[$-409]mmmm\-yy;@">
                  <c:v>40391</c:v>
                </c:pt>
                <c:pt idx="44" formatCode="[$-409]mmmm\-yy;@">
                  <c:v>40422</c:v>
                </c:pt>
                <c:pt idx="45" formatCode="[$-409]mmmm\-yy;@">
                  <c:v>40452</c:v>
                </c:pt>
                <c:pt idx="46" formatCode="[$-409]mmmm\-yy;@">
                  <c:v>40483</c:v>
                </c:pt>
                <c:pt idx="47" formatCode="[$-409]mmmm\-yy;@">
                  <c:v>40513</c:v>
                </c:pt>
                <c:pt idx="48" formatCode="[$-409]mmmm\-yy;@">
                  <c:v>40544</c:v>
                </c:pt>
                <c:pt idx="49" formatCode="[$-409]mmmm\-yy;@">
                  <c:v>40575</c:v>
                </c:pt>
                <c:pt idx="50" formatCode="[$-409]mmmm\-yy;@">
                  <c:v>40603</c:v>
                </c:pt>
                <c:pt idx="51" formatCode="[$-409]mmmm\-yy;@">
                  <c:v>40634</c:v>
                </c:pt>
                <c:pt idx="52" formatCode="[$-409]mmmm\-yy;@">
                  <c:v>40664</c:v>
                </c:pt>
                <c:pt idx="53" formatCode="[$-409]mmmm\-yy;@">
                  <c:v>40695</c:v>
                </c:pt>
                <c:pt idx="54" formatCode="[$-409]mmmm\-yy;@">
                  <c:v>40725</c:v>
                </c:pt>
                <c:pt idx="55" formatCode="[$-409]mmmm\-yy;@">
                  <c:v>40756</c:v>
                </c:pt>
                <c:pt idx="56" formatCode="[$-409]mmmm\-yy;@">
                  <c:v>40787</c:v>
                </c:pt>
                <c:pt idx="57" formatCode="[$-409]mmmm\-yy;@">
                  <c:v>40817</c:v>
                </c:pt>
                <c:pt idx="58" formatCode="[$-409]mmmm\-yy;@">
                  <c:v>40848</c:v>
                </c:pt>
                <c:pt idx="59" formatCode="[$-409]mmmm\-yy;@">
                  <c:v>40878</c:v>
                </c:pt>
                <c:pt idx="60" formatCode="[$-409]mmmm\-yy;@">
                  <c:v>40909</c:v>
                </c:pt>
                <c:pt idx="61" formatCode="[$-409]mmmm\-yy;@">
                  <c:v>40940</c:v>
                </c:pt>
                <c:pt idx="62" formatCode="[$-409]mmmm\-yy;@">
                  <c:v>40969</c:v>
                </c:pt>
                <c:pt idx="63" formatCode="[$-409]mmmm\-yy;@">
                  <c:v>41000</c:v>
                </c:pt>
                <c:pt idx="64" formatCode="[$-409]mmmm\-yy;@">
                  <c:v>41030</c:v>
                </c:pt>
                <c:pt idx="65" formatCode="[$-409]mmmm\-yy;@">
                  <c:v>41061</c:v>
                </c:pt>
                <c:pt idx="66" formatCode="[$-409]mmmm\-yy;@">
                  <c:v>41091</c:v>
                </c:pt>
                <c:pt idx="67" formatCode="[$-409]mmmm\-yy;@">
                  <c:v>41122</c:v>
                </c:pt>
                <c:pt idx="68" formatCode="[$-409]mmmm\-yy;@">
                  <c:v>41153</c:v>
                </c:pt>
                <c:pt idx="69" formatCode="[$-409]mmmm\-yy;@">
                  <c:v>41183</c:v>
                </c:pt>
                <c:pt idx="70" formatCode="[$-409]mmmm\-yy;@">
                  <c:v>41214</c:v>
                </c:pt>
                <c:pt idx="71" formatCode="[$-409]mmmm\-yy;@">
                  <c:v>41244</c:v>
                </c:pt>
                <c:pt idx="72" formatCode="[$-409]mmmm\-yy;@">
                  <c:v>41275</c:v>
                </c:pt>
                <c:pt idx="73" formatCode="[$-409]mmmm\-yy;@">
                  <c:v>41306</c:v>
                </c:pt>
                <c:pt idx="74" formatCode="[$-409]mmmm\-yy;@">
                  <c:v>41334</c:v>
                </c:pt>
                <c:pt idx="75" formatCode="[$-409]mmmm\-yy;@">
                  <c:v>41365</c:v>
                </c:pt>
                <c:pt idx="76" formatCode="[$-409]mmmm\-yy;@">
                  <c:v>41395</c:v>
                </c:pt>
                <c:pt idx="77" formatCode="[$-409]mmmm\-yy;@">
                  <c:v>41426</c:v>
                </c:pt>
                <c:pt idx="78" formatCode="[$-409]mmmm\-yy;@">
                  <c:v>41456</c:v>
                </c:pt>
                <c:pt idx="79" formatCode="[$-409]mmmm\-yy;@">
                  <c:v>41487</c:v>
                </c:pt>
                <c:pt idx="80" formatCode="[$-409]mmmm\-yy;@">
                  <c:v>41518</c:v>
                </c:pt>
                <c:pt idx="81" formatCode="[$-409]mmmm\-yy;@">
                  <c:v>41548</c:v>
                </c:pt>
                <c:pt idx="82" formatCode="[$-409]mmmm\-yy;@">
                  <c:v>41579</c:v>
                </c:pt>
                <c:pt idx="83" formatCode="[$-409]mmmm\-yy;@">
                  <c:v>41609</c:v>
                </c:pt>
                <c:pt idx="84" formatCode="[$-409]mmmm\-yy;@">
                  <c:v>41640</c:v>
                </c:pt>
                <c:pt idx="85" formatCode="[$-409]mmmm\-yy;@">
                  <c:v>41671</c:v>
                </c:pt>
                <c:pt idx="86" formatCode="[$-409]mmmm\-yy;@">
                  <c:v>41699</c:v>
                </c:pt>
                <c:pt idx="87" formatCode="[$-409]mmmm\-yy;@">
                  <c:v>41730</c:v>
                </c:pt>
                <c:pt idx="88" formatCode="[$-409]mmmm\-yy;@">
                  <c:v>41760</c:v>
                </c:pt>
                <c:pt idx="89" formatCode="[$-409]mmmm\-yy;@">
                  <c:v>41791</c:v>
                </c:pt>
                <c:pt idx="90" formatCode="[$-409]mmmm\-yy;@">
                  <c:v>41821</c:v>
                </c:pt>
                <c:pt idx="91" formatCode="[$-409]mmmm\-yy;@">
                  <c:v>41852</c:v>
                </c:pt>
                <c:pt idx="92" formatCode="[$-409]mmmm\-yy;@">
                  <c:v>41883</c:v>
                </c:pt>
                <c:pt idx="93" formatCode="[$-409]mmmm\-yy;@">
                  <c:v>41913</c:v>
                </c:pt>
                <c:pt idx="94" formatCode="[$-409]mmmm\-yy;@">
                  <c:v>41944</c:v>
                </c:pt>
                <c:pt idx="95" formatCode="[$-409]mmmm\-yy;@">
                  <c:v>41974</c:v>
                </c:pt>
                <c:pt idx="96" formatCode="[$-409]mmmm\-yy;@">
                  <c:v>42005</c:v>
                </c:pt>
                <c:pt idx="97" formatCode="[$-409]mmmm\-yy;@">
                  <c:v>42036</c:v>
                </c:pt>
                <c:pt idx="98" formatCode="[$-409]mmmm\-yy;@">
                  <c:v>42064</c:v>
                </c:pt>
                <c:pt idx="99" formatCode="[$-409]mmmm\-yy;@">
                  <c:v>42095</c:v>
                </c:pt>
                <c:pt idx="100" formatCode="[$-409]mmmm\-yy;@">
                  <c:v>42125</c:v>
                </c:pt>
                <c:pt idx="101" formatCode="[$-409]mmmm\-yy;@">
                  <c:v>42156</c:v>
                </c:pt>
                <c:pt idx="102" formatCode="[$-409]mmmm\-yy;@">
                  <c:v>42186</c:v>
                </c:pt>
                <c:pt idx="103" formatCode="[$-409]mmmm\-yy;@">
                  <c:v>42217</c:v>
                </c:pt>
                <c:pt idx="104" formatCode="[$-409]mmmm\-yy;@">
                  <c:v>42248</c:v>
                </c:pt>
                <c:pt idx="105" formatCode="[$-409]mmmm\-yy;@">
                  <c:v>42278</c:v>
                </c:pt>
                <c:pt idx="106" formatCode="[$-409]mmmm\-yy;@">
                  <c:v>42309</c:v>
                </c:pt>
                <c:pt idx="107" formatCode="[$-409]mmmm\-yy;@">
                  <c:v>42339</c:v>
                </c:pt>
                <c:pt idx="108" formatCode="[$-409]mmmm\-yy;@">
                  <c:v>42370</c:v>
                </c:pt>
                <c:pt idx="109" formatCode="[$-409]mmmm\-yy;@">
                  <c:v>42401</c:v>
                </c:pt>
                <c:pt idx="110" formatCode="[$-409]mmmm\-yy;@">
                  <c:v>42430</c:v>
                </c:pt>
                <c:pt idx="111" formatCode="[$-409]mmmm\-yy;@">
                  <c:v>42461</c:v>
                </c:pt>
                <c:pt idx="112" formatCode="[$-409]mmmm\-yy;@">
                  <c:v>42491</c:v>
                </c:pt>
                <c:pt idx="113" formatCode="[$-409]mmmm\-yy;@">
                  <c:v>42522</c:v>
                </c:pt>
                <c:pt idx="114" formatCode="[$-409]mmmm\-yy;@">
                  <c:v>42552</c:v>
                </c:pt>
                <c:pt idx="115" formatCode="[$-409]mmmm\-yy;@">
                  <c:v>42583</c:v>
                </c:pt>
                <c:pt idx="116" formatCode="[$-409]mmmm\-yy;@">
                  <c:v>42614</c:v>
                </c:pt>
                <c:pt idx="117" formatCode="[$-409]mmmm\-yy;@">
                  <c:v>42644</c:v>
                </c:pt>
                <c:pt idx="118" formatCode="[$-409]mmmm\-yy;@">
                  <c:v>42675</c:v>
                </c:pt>
                <c:pt idx="119" formatCode="[$-409]mmmm\-yy;@">
                  <c:v>42705</c:v>
                </c:pt>
              </c:numCache>
            </c:numRef>
          </c:cat>
          <c:val>
            <c:numRef>
              <c:f>Sheet1!$C$2:$C$121</c:f>
              <c:numCache>
                <c:formatCode>General</c:formatCode>
                <c:ptCount val="120"/>
                <c:pt idx="0">
                  <c:v>38.002940000000002</c:v>
                </c:pt>
                <c:pt idx="1">
                  <c:v>47.720700000000001</c:v>
                </c:pt>
                <c:pt idx="2">
                  <c:v>39.969360000000002</c:v>
                </c:pt>
                <c:pt idx="3">
                  <c:v>71.744569999999996</c:v>
                </c:pt>
                <c:pt idx="4">
                  <c:v>64.881379999999979</c:v>
                </c:pt>
                <c:pt idx="5">
                  <c:v>66.490080000000006</c:v>
                </c:pt>
                <c:pt idx="6">
                  <c:v>65.319990000000004</c:v>
                </c:pt>
                <c:pt idx="7">
                  <c:v>65.928319999999999</c:v>
                </c:pt>
                <c:pt idx="8">
                  <c:v>56.440959999999997</c:v>
                </c:pt>
                <c:pt idx="9">
                  <c:v>45.550989999999999</c:v>
                </c:pt>
                <c:pt idx="10">
                  <c:v>45.335260000000012</c:v>
                </c:pt>
                <c:pt idx="11">
                  <c:v>38.501559999999998</c:v>
                </c:pt>
                <c:pt idx="12">
                  <c:v>44.522680000000001</c:v>
                </c:pt>
                <c:pt idx="13">
                  <c:v>34.268000000000001</c:v>
                </c:pt>
                <c:pt idx="14">
                  <c:v>43.844569999999997</c:v>
                </c:pt>
                <c:pt idx="15">
                  <c:v>54.710329999999999</c:v>
                </c:pt>
                <c:pt idx="16">
                  <c:v>64.950879999999998</c:v>
                </c:pt>
                <c:pt idx="17">
                  <c:v>68.46378</c:v>
                </c:pt>
                <c:pt idx="18">
                  <c:v>68.241990000000001</c:v>
                </c:pt>
                <c:pt idx="19">
                  <c:v>65.889290000000003</c:v>
                </c:pt>
                <c:pt idx="20">
                  <c:v>51.965420000000002</c:v>
                </c:pt>
                <c:pt idx="21">
                  <c:v>50.662909999999997</c:v>
                </c:pt>
                <c:pt idx="22">
                  <c:v>43.343380000000003</c:v>
                </c:pt>
                <c:pt idx="23">
                  <c:v>51.466149999999999</c:v>
                </c:pt>
                <c:pt idx="24">
                  <c:v>39.369439999999997</c:v>
                </c:pt>
                <c:pt idx="25">
                  <c:v>51.119430000000001</c:v>
                </c:pt>
                <c:pt idx="26">
                  <c:v>49.018929999999997</c:v>
                </c:pt>
                <c:pt idx="27">
                  <c:v>55.622149999999998</c:v>
                </c:pt>
                <c:pt idx="28">
                  <c:v>59.048665</c:v>
                </c:pt>
                <c:pt idx="29">
                  <c:v>66.363140000000001</c:v>
                </c:pt>
                <c:pt idx="30">
                  <c:v>61.605269999999997</c:v>
                </c:pt>
                <c:pt idx="31">
                  <c:v>65.367570000000001</c:v>
                </c:pt>
                <c:pt idx="32">
                  <c:v>55.956679999999999</c:v>
                </c:pt>
                <c:pt idx="33">
                  <c:v>43.95765999999999</c:v>
                </c:pt>
                <c:pt idx="34">
                  <c:v>45.411990000000003</c:v>
                </c:pt>
                <c:pt idx="35">
                  <c:v>45.149520000000003</c:v>
                </c:pt>
                <c:pt idx="36">
                  <c:v>51.655120000000011</c:v>
                </c:pt>
                <c:pt idx="37">
                  <c:v>45.351269999999992</c:v>
                </c:pt>
                <c:pt idx="38">
                  <c:v>64.556030000000007</c:v>
                </c:pt>
                <c:pt idx="39">
                  <c:v>49.036790000000003</c:v>
                </c:pt>
                <c:pt idx="40">
                  <c:v>56.873939999999997</c:v>
                </c:pt>
                <c:pt idx="41">
                  <c:v>63.034149999999997</c:v>
                </c:pt>
                <c:pt idx="42">
                  <c:v>69.823409999999981</c:v>
                </c:pt>
                <c:pt idx="43">
                  <c:v>69.070459999999983</c:v>
                </c:pt>
                <c:pt idx="44">
                  <c:v>55.382350000000002</c:v>
                </c:pt>
                <c:pt idx="45">
                  <c:v>48.162860000000002</c:v>
                </c:pt>
                <c:pt idx="46">
                  <c:v>44.202770000000001</c:v>
                </c:pt>
                <c:pt idx="47">
                  <c:v>58.11215</c:v>
                </c:pt>
                <c:pt idx="48">
                  <c:v>49.791350000000001</c:v>
                </c:pt>
                <c:pt idx="49">
                  <c:v>44.214260000000003</c:v>
                </c:pt>
                <c:pt idx="50">
                  <c:v>52.045850000000002</c:v>
                </c:pt>
                <c:pt idx="51">
                  <c:v>56.329949999999997</c:v>
                </c:pt>
                <c:pt idx="52">
                  <c:v>65.12424</c:v>
                </c:pt>
                <c:pt idx="53">
                  <c:v>68.263869999999997</c:v>
                </c:pt>
                <c:pt idx="54">
                  <c:v>67.8399</c:v>
                </c:pt>
                <c:pt idx="55">
                  <c:v>71.088489999999979</c:v>
                </c:pt>
                <c:pt idx="56">
                  <c:v>64.504850000000005</c:v>
                </c:pt>
                <c:pt idx="57">
                  <c:v>52.511889999999987</c:v>
                </c:pt>
                <c:pt idx="58">
                  <c:v>41.733560000000011</c:v>
                </c:pt>
                <c:pt idx="59">
                  <c:v>41.148969999999998</c:v>
                </c:pt>
                <c:pt idx="60">
                  <c:v>41.515650000000001</c:v>
                </c:pt>
                <c:pt idx="61">
                  <c:v>37.689660000000003</c:v>
                </c:pt>
                <c:pt idx="62">
                  <c:v>41.233229999999999</c:v>
                </c:pt>
                <c:pt idx="63">
                  <c:v>53.53566</c:v>
                </c:pt>
                <c:pt idx="64">
                  <c:v>68.047709999999995</c:v>
                </c:pt>
                <c:pt idx="65">
                  <c:v>69.028639999999982</c:v>
                </c:pt>
                <c:pt idx="66">
                  <c:v>69.853530000000006</c:v>
                </c:pt>
                <c:pt idx="67">
                  <c:v>67.616820000000004</c:v>
                </c:pt>
                <c:pt idx="68">
                  <c:v>56.902940000000001</c:v>
                </c:pt>
                <c:pt idx="69">
                  <c:v>49.60192</c:v>
                </c:pt>
                <c:pt idx="70">
                  <c:v>44.870049999999999</c:v>
                </c:pt>
                <c:pt idx="71">
                  <c:v>39.897869999999998</c:v>
                </c:pt>
                <c:pt idx="72">
                  <c:v>36.42559</c:v>
                </c:pt>
                <c:pt idx="73">
                  <c:v>38.470649999999999</c:v>
                </c:pt>
                <c:pt idx="74">
                  <c:v>74.271170000000012</c:v>
                </c:pt>
                <c:pt idx="75">
                  <c:v>49.188540000000003</c:v>
                </c:pt>
                <c:pt idx="76">
                  <c:v>52.234789999999997</c:v>
                </c:pt>
                <c:pt idx="77">
                  <c:v>67.760360000000006</c:v>
                </c:pt>
                <c:pt idx="78">
                  <c:v>65.621899999999982</c:v>
                </c:pt>
                <c:pt idx="79">
                  <c:v>58.629480000000001</c:v>
                </c:pt>
                <c:pt idx="80">
                  <c:v>66.390469999999993</c:v>
                </c:pt>
                <c:pt idx="81">
                  <c:v>55.09657</c:v>
                </c:pt>
                <c:pt idx="82">
                  <c:v>43.355580000000003</c:v>
                </c:pt>
                <c:pt idx="83">
                  <c:v>47.576420000000013</c:v>
                </c:pt>
                <c:pt idx="84">
                  <c:v>51.068080000000002</c:v>
                </c:pt>
                <c:pt idx="85">
                  <c:v>47.963470000000001</c:v>
                </c:pt>
                <c:pt idx="86">
                  <c:v>50.913600000000002</c:v>
                </c:pt>
                <c:pt idx="87">
                  <c:v>54.818740000000012</c:v>
                </c:pt>
                <c:pt idx="88">
                  <c:v>58.733550000000001</c:v>
                </c:pt>
                <c:pt idx="89">
                  <c:v>67.317490000000006</c:v>
                </c:pt>
                <c:pt idx="90">
                  <c:v>67.352260000000001</c:v>
                </c:pt>
                <c:pt idx="91">
                  <c:v>62.726669999999999</c:v>
                </c:pt>
                <c:pt idx="92">
                  <c:v>58.029069999999997</c:v>
                </c:pt>
                <c:pt idx="93">
                  <c:v>50.886360000000003</c:v>
                </c:pt>
                <c:pt idx="94">
                  <c:v>49.314269999999993</c:v>
                </c:pt>
                <c:pt idx="95">
                  <c:v>42.253040000000013</c:v>
                </c:pt>
                <c:pt idx="96">
                  <c:v>54.730540000000012</c:v>
                </c:pt>
                <c:pt idx="97">
                  <c:v>56.946129999999997</c:v>
                </c:pt>
                <c:pt idx="98">
                  <c:v>45.21434</c:v>
                </c:pt>
                <c:pt idx="99">
                  <c:v>55.58473</c:v>
                </c:pt>
                <c:pt idx="100">
                  <c:v>59.328020000000002</c:v>
                </c:pt>
                <c:pt idx="101">
                  <c:v>68.165039999999976</c:v>
                </c:pt>
                <c:pt idx="102">
                  <c:v>66.500069999999994</c:v>
                </c:pt>
                <c:pt idx="103">
                  <c:v>68.954819999999998</c:v>
                </c:pt>
                <c:pt idx="104">
                  <c:v>59.750309999999999</c:v>
                </c:pt>
                <c:pt idx="105">
                  <c:v>56.234660000000012</c:v>
                </c:pt>
                <c:pt idx="106">
                  <c:v>44.579050000000002</c:v>
                </c:pt>
                <c:pt idx="107">
                  <c:v>43.192100000000003</c:v>
                </c:pt>
                <c:pt idx="108">
                  <c:v>49.580300000000001</c:v>
                </c:pt>
                <c:pt idx="109">
                  <c:v>46.785299999999999</c:v>
                </c:pt>
                <c:pt idx="110">
                  <c:v>48.416060000000002</c:v>
                </c:pt>
                <c:pt idx="111">
                  <c:v>61.928089999999997</c:v>
                </c:pt>
                <c:pt idx="112">
                  <c:v>61.515610000000002</c:v>
                </c:pt>
                <c:pt idx="113">
                  <c:v>72.950760000000002</c:v>
                </c:pt>
                <c:pt idx="114">
                  <c:v>65.560149999999993</c:v>
                </c:pt>
                <c:pt idx="115">
                  <c:v>62.498940000000012</c:v>
                </c:pt>
                <c:pt idx="116">
                  <c:v>56.318019999999997</c:v>
                </c:pt>
                <c:pt idx="117">
                  <c:v>53.653530000000003</c:v>
                </c:pt>
                <c:pt idx="118">
                  <c:v>44.878360000000001</c:v>
                </c:pt>
                <c:pt idx="119">
                  <c:v>49.81456</c:v>
                </c:pt>
              </c:numCache>
            </c:numRef>
          </c:val>
          <c:smooth val="0"/>
          <c:extLst xmlns:c16r2="http://schemas.microsoft.com/office/drawing/2015/06/chart">
            <c:ext xmlns:c16="http://schemas.microsoft.com/office/drawing/2014/chart" uri="{C3380CC4-5D6E-409C-BE32-E72D297353CC}">
              <c16:uniqueId val="{00000001-95CD-4791-AB8C-5F1D70D94568}"/>
            </c:ext>
          </c:extLst>
        </c:ser>
        <c:dLbls>
          <c:showLegendKey val="0"/>
          <c:showVal val="0"/>
          <c:showCatName val="0"/>
          <c:showSerName val="0"/>
          <c:showPercent val="0"/>
          <c:showBubbleSize val="0"/>
        </c:dLbls>
        <c:smooth val="0"/>
        <c:axId val="174105984"/>
        <c:axId val="174106376"/>
      </c:lineChart>
      <c:dateAx>
        <c:axId val="17410598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74106376"/>
        <c:crosses val="autoZero"/>
        <c:auto val="1"/>
        <c:lblOffset val="100"/>
        <c:baseTimeUnit val="months"/>
      </c:dateAx>
      <c:valAx>
        <c:axId val="174106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aseline="0" dirty="0"/>
                  <a:t>O</a:t>
                </a:r>
                <a:r>
                  <a:rPr lang="en-US" baseline="0" dirty="0">
                    <a:latin typeface="Calibri" panose="020F0502020204030204" pitchFamily="34" charset="0"/>
                    <a:cs typeface="Calibri" panose="020F0502020204030204" pitchFamily="34" charset="0"/>
                  </a:rPr>
                  <a:t>₃ </a:t>
                </a:r>
                <a:r>
                  <a:rPr lang="en-US" baseline="0" dirty="0" err="1"/>
                  <a:t>ppbv</a:t>
                </a:r>
                <a:endParaRPr lang="en-US" dirty="0"/>
              </a:p>
            </c:rich>
          </c:tx>
          <c:layout>
            <c:manualLayout>
              <c:xMode val="edge"/>
              <c:yMode val="edge"/>
              <c:x val="4.4214624331662903E-3"/>
              <c:y val="0.4209852740031870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1059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Calibri" panose="020F0502020204030204" pitchFamily="34" charset="0"/>
              </a:defRPr>
            </a:pPr>
            <a:endParaRPr lang="en-US"/>
          </a:p>
        </c:txPr>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solidFill>
        <a:srgbClr val="CDADA9"/>
      </a:solid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Century Gothic" panose="020B0502020202020204" pitchFamily="34" charset="0"/>
              </a:rPr>
              <a:t>Ozone Correlation for </a:t>
            </a:r>
          </a:p>
          <a:p>
            <a:pPr>
              <a:defRPr/>
            </a:pPr>
            <a:r>
              <a:rPr lang="en-US" sz="1600" dirty="0">
                <a:solidFill>
                  <a:schemeClr val="tx1"/>
                </a:solidFill>
                <a:latin typeface="Century Gothic" panose="020B0502020202020204" pitchFamily="34" charset="0"/>
              </a:rPr>
              <a:t>Big Meadows</a:t>
            </a:r>
            <a:r>
              <a:rPr lang="en-US" sz="1600" dirty="0">
                <a:solidFill>
                  <a:schemeClr val="tx1"/>
                </a:solidFill>
                <a:latin typeface="Century Gothic" panose="020B0502020202020204" pitchFamily="34" charset="0"/>
                <a:cs typeface="Calibri" panose="020F0502020204030204" pitchFamily="34" charset="0"/>
              </a:rPr>
              <a:t> vs.</a:t>
            </a:r>
            <a:r>
              <a:rPr lang="en-US" sz="1600" dirty="0">
                <a:solidFill>
                  <a:schemeClr val="tx1"/>
                </a:solidFill>
                <a:latin typeface="Century Gothic" panose="020B0502020202020204" pitchFamily="34" charset="0"/>
              </a:rPr>
              <a:t> TOR</a:t>
            </a:r>
          </a:p>
        </c:rich>
      </c:tx>
      <c:layout>
        <c:manualLayout>
          <c:xMode val="edge"/>
          <c:yMode val="edge"/>
          <c:x val="0.27759224622544199"/>
          <c:y val="3.39456798023426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Sheet1!$C$1</c:f>
              <c:strCache>
                <c:ptCount val="1"/>
                <c:pt idx="0">
                  <c:v>TOR Average Ozone (O3)ppbv</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Sheet1!$B$2:$B$121</c:f>
              <c:numCache>
                <c:formatCode>General</c:formatCode>
                <c:ptCount val="120"/>
                <c:pt idx="0">
                  <c:v>32.677419999999998</c:v>
                </c:pt>
                <c:pt idx="1">
                  <c:v>38.428570000000001</c:v>
                </c:pt>
                <c:pt idx="2">
                  <c:v>48.3</c:v>
                </c:pt>
                <c:pt idx="3">
                  <c:v>50.896549999999998</c:v>
                </c:pt>
                <c:pt idx="4">
                  <c:v>56.903225810000002</c:v>
                </c:pt>
                <c:pt idx="5">
                  <c:v>51.03846154</c:v>
                </c:pt>
                <c:pt idx="6">
                  <c:v>50.645161289999997</c:v>
                </c:pt>
                <c:pt idx="7">
                  <c:v>53.516129030000002</c:v>
                </c:pt>
                <c:pt idx="8">
                  <c:v>48.933333300000001</c:v>
                </c:pt>
                <c:pt idx="9">
                  <c:v>42.633333329999999</c:v>
                </c:pt>
                <c:pt idx="10">
                  <c:v>34.700000000000003</c:v>
                </c:pt>
                <c:pt idx="11">
                  <c:v>31.14285714</c:v>
                </c:pt>
                <c:pt idx="12">
                  <c:v>36.483870969999998</c:v>
                </c:pt>
                <c:pt idx="13">
                  <c:v>37.137931029999997</c:v>
                </c:pt>
                <c:pt idx="14">
                  <c:v>47.322580650000013</c:v>
                </c:pt>
                <c:pt idx="15">
                  <c:v>51.517241379999987</c:v>
                </c:pt>
                <c:pt idx="16">
                  <c:v>52.419354839999997</c:v>
                </c:pt>
                <c:pt idx="17">
                  <c:v>52.392857139999997</c:v>
                </c:pt>
                <c:pt idx="18">
                  <c:v>49.82758621</c:v>
                </c:pt>
                <c:pt idx="19">
                  <c:v>45.806461609999992</c:v>
                </c:pt>
                <c:pt idx="20">
                  <c:v>40.266666669999999</c:v>
                </c:pt>
                <c:pt idx="21">
                  <c:v>39.258046520000001</c:v>
                </c:pt>
                <c:pt idx="22">
                  <c:v>34.700000000000003</c:v>
                </c:pt>
                <c:pt idx="23">
                  <c:v>29.06666667</c:v>
                </c:pt>
                <c:pt idx="24">
                  <c:v>32.677419350000001</c:v>
                </c:pt>
                <c:pt idx="25">
                  <c:v>41.75</c:v>
                </c:pt>
                <c:pt idx="26">
                  <c:v>43.9</c:v>
                </c:pt>
                <c:pt idx="27">
                  <c:v>51.448275860000003</c:v>
                </c:pt>
                <c:pt idx="28">
                  <c:v>42.709677419999998</c:v>
                </c:pt>
                <c:pt idx="29">
                  <c:v>44</c:v>
                </c:pt>
                <c:pt idx="30">
                  <c:v>42.77419355</c:v>
                </c:pt>
                <c:pt idx="31">
                  <c:v>42.354838710000003</c:v>
                </c:pt>
                <c:pt idx="32">
                  <c:v>39.299999999999997</c:v>
                </c:pt>
                <c:pt idx="33">
                  <c:v>34.166666669999998</c:v>
                </c:pt>
                <c:pt idx="34">
                  <c:v>36.066666669999996</c:v>
                </c:pt>
                <c:pt idx="35">
                  <c:v>33.700000000000003</c:v>
                </c:pt>
                <c:pt idx="36">
                  <c:v>34.354838710000003</c:v>
                </c:pt>
                <c:pt idx="37">
                  <c:v>41</c:v>
                </c:pt>
                <c:pt idx="38">
                  <c:v>30</c:v>
                </c:pt>
                <c:pt idx="39">
                  <c:v>55.294117650000011</c:v>
                </c:pt>
                <c:pt idx="40">
                  <c:v>49.111111110000003</c:v>
                </c:pt>
                <c:pt idx="41">
                  <c:v>50.310344829999998</c:v>
                </c:pt>
                <c:pt idx="42">
                  <c:v>52</c:v>
                </c:pt>
                <c:pt idx="43">
                  <c:v>48.9</c:v>
                </c:pt>
                <c:pt idx="44">
                  <c:v>50.5</c:v>
                </c:pt>
                <c:pt idx="45">
                  <c:v>44.806451610000003</c:v>
                </c:pt>
                <c:pt idx="46">
                  <c:v>38.82758621</c:v>
                </c:pt>
                <c:pt idx="47">
                  <c:v>36.733333299999998</c:v>
                </c:pt>
                <c:pt idx="48">
                  <c:v>38.799999999999997</c:v>
                </c:pt>
                <c:pt idx="49">
                  <c:v>44.642857139999997</c:v>
                </c:pt>
                <c:pt idx="50">
                  <c:v>45.096774189999998</c:v>
                </c:pt>
                <c:pt idx="51">
                  <c:v>50.366666669999987</c:v>
                </c:pt>
                <c:pt idx="52">
                  <c:v>51.903225810000002</c:v>
                </c:pt>
                <c:pt idx="53">
                  <c:v>55.7</c:v>
                </c:pt>
                <c:pt idx="54">
                  <c:v>57.516129030000002</c:v>
                </c:pt>
                <c:pt idx="55">
                  <c:v>51.838709680000001</c:v>
                </c:pt>
                <c:pt idx="56">
                  <c:v>42.433333300000001</c:v>
                </c:pt>
                <c:pt idx="57">
                  <c:v>42.322580650000013</c:v>
                </c:pt>
                <c:pt idx="58">
                  <c:v>42.033333329999998</c:v>
                </c:pt>
                <c:pt idx="59">
                  <c:v>37.068965519999999</c:v>
                </c:pt>
                <c:pt idx="60">
                  <c:v>34.451612900000001</c:v>
                </c:pt>
                <c:pt idx="61">
                  <c:v>40.275862070000002</c:v>
                </c:pt>
                <c:pt idx="62">
                  <c:v>47.677419350000001</c:v>
                </c:pt>
                <c:pt idx="63">
                  <c:v>50.833333330000002</c:v>
                </c:pt>
                <c:pt idx="64">
                  <c:v>49.290322580000002</c:v>
                </c:pt>
                <c:pt idx="65">
                  <c:v>50.392857139999997</c:v>
                </c:pt>
                <c:pt idx="66">
                  <c:v>51.464285709999999</c:v>
                </c:pt>
                <c:pt idx="67">
                  <c:v>51.064516130000001</c:v>
                </c:pt>
                <c:pt idx="68">
                  <c:v>42.931034479999987</c:v>
                </c:pt>
                <c:pt idx="69">
                  <c:v>38.931034479999987</c:v>
                </c:pt>
                <c:pt idx="70">
                  <c:v>37.592592590000002</c:v>
                </c:pt>
                <c:pt idx="71">
                  <c:v>35.1</c:v>
                </c:pt>
                <c:pt idx="72">
                  <c:v>37.806451610000003</c:v>
                </c:pt>
                <c:pt idx="73">
                  <c:v>40.851851849999989</c:v>
                </c:pt>
                <c:pt idx="74">
                  <c:v>45.958333330000002</c:v>
                </c:pt>
                <c:pt idx="75">
                  <c:v>51.833333330000002</c:v>
                </c:pt>
                <c:pt idx="76">
                  <c:v>48.258064519999998</c:v>
                </c:pt>
                <c:pt idx="77">
                  <c:v>41.466666670000002</c:v>
                </c:pt>
                <c:pt idx="78">
                  <c:v>35.645161289999997</c:v>
                </c:pt>
                <c:pt idx="79">
                  <c:v>39.148148150000011</c:v>
                </c:pt>
                <c:pt idx="80">
                  <c:v>42.38461538</c:v>
                </c:pt>
                <c:pt idx="81">
                  <c:v>39.458387100000003</c:v>
                </c:pt>
                <c:pt idx="82">
                  <c:v>37.517241379999987</c:v>
                </c:pt>
                <c:pt idx="83">
                  <c:v>36.799999999999997</c:v>
                </c:pt>
                <c:pt idx="84">
                  <c:v>38.77419355</c:v>
                </c:pt>
                <c:pt idx="85">
                  <c:v>41.074074069999988</c:v>
                </c:pt>
                <c:pt idx="86">
                  <c:v>45.22580645</c:v>
                </c:pt>
                <c:pt idx="87">
                  <c:v>50.433333330000011</c:v>
                </c:pt>
                <c:pt idx="88">
                  <c:v>48.354838710000003</c:v>
                </c:pt>
                <c:pt idx="89">
                  <c:v>42.333333330000002</c:v>
                </c:pt>
                <c:pt idx="90">
                  <c:v>40.483870969999998</c:v>
                </c:pt>
                <c:pt idx="91">
                  <c:v>39.709677419999998</c:v>
                </c:pt>
                <c:pt idx="92">
                  <c:v>38.275862070000002</c:v>
                </c:pt>
                <c:pt idx="93">
                  <c:v>38.935483869999999</c:v>
                </c:pt>
                <c:pt idx="94">
                  <c:v>38.888888889999997</c:v>
                </c:pt>
                <c:pt idx="95">
                  <c:v>33.321428569999988</c:v>
                </c:pt>
                <c:pt idx="96">
                  <c:v>37.793103450000011</c:v>
                </c:pt>
                <c:pt idx="97">
                  <c:v>41.821428569999988</c:v>
                </c:pt>
                <c:pt idx="98">
                  <c:v>47.580645160000003</c:v>
                </c:pt>
                <c:pt idx="99">
                  <c:v>50.785714290000001</c:v>
                </c:pt>
                <c:pt idx="100">
                  <c:v>47.903225810000002</c:v>
                </c:pt>
                <c:pt idx="101">
                  <c:v>40.133333299999997</c:v>
                </c:pt>
                <c:pt idx="102">
                  <c:v>41.258064519999998</c:v>
                </c:pt>
                <c:pt idx="103">
                  <c:v>43.161290319999999</c:v>
                </c:pt>
                <c:pt idx="104">
                  <c:v>41.206896550000003</c:v>
                </c:pt>
                <c:pt idx="105">
                  <c:v>35.645161289999997</c:v>
                </c:pt>
                <c:pt idx="106">
                  <c:v>38.033333329999998</c:v>
                </c:pt>
                <c:pt idx="107">
                  <c:v>33.206896550000003</c:v>
                </c:pt>
                <c:pt idx="108">
                  <c:v>38.129032260000002</c:v>
                </c:pt>
                <c:pt idx="109">
                  <c:v>37.5</c:v>
                </c:pt>
                <c:pt idx="110">
                  <c:v>43.571428569999988</c:v>
                </c:pt>
                <c:pt idx="111">
                  <c:v>48.482758619999998</c:v>
                </c:pt>
                <c:pt idx="112">
                  <c:v>46.387096769999992</c:v>
                </c:pt>
                <c:pt idx="113">
                  <c:v>47</c:v>
                </c:pt>
                <c:pt idx="114">
                  <c:v>41.096774189999998</c:v>
                </c:pt>
                <c:pt idx="115">
                  <c:v>36.966666699999998</c:v>
                </c:pt>
                <c:pt idx="116">
                  <c:v>41.066666669999996</c:v>
                </c:pt>
                <c:pt idx="117">
                  <c:v>39.483870969999998</c:v>
                </c:pt>
                <c:pt idx="118">
                  <c:v>40.066666669999996</c:v>
                </c:pt>
                <c:pt idx="119">
                  <c:v>33.966666670000002</c:v>
                </c:pt>
              </c:numCache>
            </c:numRef>
          </c:xVal>
          <c:yVal>
            <c:numRef>
              <c:f>Sheet1!$C$2:$C$121</c:f>
              <c:numCache>
                <c:formatCode>General</c:formatCode>
                <c:ptCount val="120"/>
                <c:pt idx="0">
                  <c:v>38.002940000000002</c:v>
                </c:pt>
                <c:pt idx="1">
                  <c:v>47.720700000000001</c:v>
                </c:pt>
                <c:pt idx="2">
                  <c:v>39.969360000000002</c:v>
                </c:pt>
                <c:pt idx="3">
                  <c:v>71.744569999999996</c:v>
                </c:pt>
                <c:pt idx="4">
                  <c:v>64.881379999999979</c:v>
                </c:pt>
                <c:pt idx="5">
                  <c:v>66.490080000000006</c:v>
                </c:pt>
                <c:pt idx="6">
                  <c:v>65.319990000000004</c:v>
                </c:pt>
                <c:pt idx="7">
                  <c:v>65.928319999999999</c:v>
                </c:pt>
                <c:pt idx="8">
                  <c:v>56.440959999999997</c:v>
                </c:pt>
                <c:pt idx="9">
                  <c:v>45.550989999999999</c:v>
                </c:pt>
                <c:pt idx="10">
                  <c:v>45.335260000000012</c:v>
                </c:pt>
                <c:pt idx="11">
                  <c:v>38.501559999999998</c:v>
                </c:pt>
                <c:pt idx="12">
                  <c:v>44.522680000000001</c:v>
                </c:pt>
                <c:pt idx="13">
                  <c:v>34.268000000000001</c:v>
                </c:pt>
                <c:pt idx="14">
                  <c:v>43.844569999999997</c:v>
                </c:pt>
                <c:pt idx="15">
                  <c:v>54.710329999999999</c:v>
                </c:pt>
                <c:pt idx="16">
                  <c:v>64.950879999999998</c:v>
                </c:pt>
                <c:pt idx="17">
                  <c:v>68.46378</c:v>
                </c:pt>
                <c:pt idx="18">
                  <c:v>68.241990000000001</c:v>
                </c:pt>
                <c:pt idx="19">
                  <c:v>65.889290000000003</c:v>
                </c:pt>
                <c:pt idx="20">
                  <c:v>51.965420000000002</c:v>
                </c:pt>
                <c:pt idx="21">
                  <c:v>50.662909999999997</c:v>
                </c:pt>
                <c:pt idx="22">
                  <c:v>43.343380000000003</c:v>
                </c:pt>
                <c:pt idx="23">
                  <c:v>51.466149999999999</c:v>
                </c:pt>
                <c:pt idx="24">
                  <c:v>39.369439999999997</c:v>
                </c:pt>
                <c:pt idx="25">
                  <c:v>51.119430000000001</c:v>
                </c:pt>
                <c:pt idx="26">
                  <c:v>49.018929999999997</c:v>
                </c:pt>
                <c:pt idx="27">
                  <c:v>55.622149999999998</c:v>
                </c:pt>
                <c:pt idx="28">
                  <c:v>59.048665</c:v>
                </c:pt>
                <c:pt idx="29">
                  <c:v>66.363140000000001</c:v>
                </c:pt>
                <c:pt idx="30">
                  <c:v>61.605269999999997</c:v>
                </c:pt>
                <c:pt idx="31">
                  <c:v>65.367570000000001</c:v>
                </c:pt>
                <c:pt idx="32">
                  <c:v>55.956679999999999</c:v>
                </c:pt>
                <c:pt idx="33">
                  <c:v>43.95765999999999</c:v>
                </c:pt>
                <c:pt idx="34">
                  <c:v>45.411990000000003</c:v>
                </c:pt>
                <c:pt idx="35">
                  <c:v>45.149520000000003</c:v>
                </c:pt>
                <c:pt idx="36">
                  <c:v>51.655120000000011</c:v>
                </c:pt>
                <c:pt idx="37">
                  <c:v>45.351269999999992</c:v>
                </c:pt>
                <c:pt idx="38">
                  <c:v>64.556030000000007</c:v>
                </c:pt>
                <c:pt idx="39">
                  <c:v>49.036790000000003</c:v>
                </c:pt>
                <c:pt idx="40">
                  <c:v>56.873939999999997</c:v>
                </c:pt>
                <c:pt idx="41">
                  <c:v>63.034149999999997</c:v>
                </c:pt>
                <c:pt idx="42">
                  <c:v>69.823409999999981</c:v>
                </c:pt>
                <c:pt idx="43">
                  <c:v>69.070459999999983</c:v>
                </c:pt>
                <c:pt idx="44">
                  <c:v>55.382350000000002</c:v>
                </c:pt>
                <c:pt idx="45">
                  <c:v>48.162860000000002</c:v>
                </c:pt>
                <c:pt idx="46">
                  <c:v>44.202770000000001</c:v>
                </c:pt>
                <c:pt idx="47">
                  <c:v>58.11215</c:v>
                </c:pt>
                <c:pt idx="48">
                  <c:v>49.791350000000001</c:v>
                </c:pt>
                <c:pt idx="49">
                  <c:v>44.214260000000003</c:v>
                </c:pt>
                <c:pt idx="50">
                  <c:v>52.045850000000002</c:v>
                </c:pt>
                <c:pt idx="51">
                  <c:v>56.329949999999997</c:v>
                </c:pt>
                <c:pt idx="52">
                  <c:v>65.12424</c:v>
                </c:pt>
                <c:pt idx="53">
                  <c:v>68.263869999999997</c:v>
                </c:pt>
                <c:pt idx="54">
                  <c:v>67.8399</c:v>
                </c:pt>
                <c:pt idx="55">
                  <c:v>71.088489999999979</c:v>
                </c:pt>
                <c:pt idx="56">
                  <c:v>64.504850000000005</c:v>
                </c:pt>
                <c:pt idx="57">
                  <c:v>52.511889999999987</c:v>
                </c:pt>
                <c:pt idx="58">
                  <c:v>41.733560000000011</c:v>
                </c:pt>
                <c:pt idx="59">
                  <c:v>41.148969999999998</c:v>
                </c:pt>
                <c:pt idx="60">
                  <c:v>41.515650000000001</c:v>
                </c:pt>
                <c:pt idx="61">
                  <c:v>37.689660000000003</c:v>
                </c:pt>
                <c:pt idx="62">
                  <c:v>41.233229999999999</c:v>
                </c:pt>
                <c:pt idx="63">
                  <c:v>53.53566</c:v>
                </c:pt>
                <c:pt idx="64">
                  <c:v>68.047709999999995</c:v>
                </c:pt>
                <c:pt idx="65">
                  <c:v>69.028639999999982</c:v>
                </c:pt>
                <c:pt idx="66">
                  <c:v>69.853530000000006</c:v>
                </c:pt>
                <c:pt idx="67">
                  <c:v>67.616820000000004</c:v>
                </c:pt>
                <c:pt idx="68">
                  <c:v>56.902940000000001</c:v>
                </c:pt>
                <c:pt idx="69">
                  <c:v>49.60192</c:v>
                </c:pt>
                <c:pt idx="70">
                  <c:v>44.870049999999999</c:v>
                </c:pt>
                <c:pt idx="71">
                  <c:v>39.897869999999998</c:v>
                </c:pt>
                <c:pt idx="72">
                  <c:v>36.42559</c:v>
                </c:pt>
                <c:pt idx="73">
                  <c:v>38.470649999999999</c:v>
                </c:pt>
                <c:pt idx="74">
                  <c:v>74.271170000000012</c:v>
                </c:pt>
                <c:pt idx="75">
                  <c:v>49.188540000000003</c:v>
                </c:pt>
                <c:pt idx="76">
                  <c:v>52.234789999999997</c:v>
                </c:pt>
                <c:pt idx="77">
                  <c:v>67.760360000000006</c:v>
                </c:pt>
                <c:pt idx="78">
                  <c:v>65.621899999999982</c:v>
                </c:pt>
                <c:pt idx="79">
                  <c:v>58.629480000000001</c:v>
                </c:pt>
                <c:pt idx="80">
                  <c:v>66.390469999999993</c:v>
                </c:pt>
                <c:pt idx="81">
                  <c:v>55.09657</c:v>
                </c:pt>
                <c:pt idx="82">
                  <c:v>43.355580000000003</c:v>
                </c:pt>
                <c:pt idx="83">
                  <c:v>47.576420000000013</c:v>
                </c:pt>
                <c:pt idx="84">
                  <c:v>51.068080000000002</c:v>
                </c:pt>
                <c:pt idx="85">
                  <c:v>47.963470000000001</c:v>
                </c:pt>
                <c:pt idx="86">
                  <c:v>50.913600000000002</c:v>
                </c:pt>
                <c:pt idx="87">
                  <c:v>54.818740000000012</c:v>
                </c:pt>
                <c:pt idx="88">
                  <c:v>58.733550000000001</c:v>
                </c:pt>
                <c:pt idx="89">
                  <c:v>67.317490000000006</c:v>
                </c:pt>
                <c:pt idx="90">
                  <c:v>67.352260000000001</c:v>
                </c:pt>
                <c:pt idx="91">
                  <c:v>62.726669999999999</c:v>
                </c:pt>
                <c:pt idx="92">
                  <c:v>58.029069999999997</c:v>
                </c:pt>
                <c:pt idx="93">
                  <c:v>50.886360000000003</c:v>
                </c:pt>
                <c:pt idx="94">
                  <c:v>49.314269999999993</c:v>
                </c:pt>
                <c:pt idx="95">
                  <c:v>42.253040000000013</c:v>
                </c:pt>
                <c:pt idx="96">
                  <c:v>54.730540000000012</c:v>
                </c:pt>
                <c:pt idx="97">
                  <c:v>56.946129999999997</c:v>
                </c:pt>
                <c:pt idx="98">
                  <c:v>45.21434</c:v>
                </c:pt>
                <c:pt idx="99">
                  <c:v>55.58473</c:v>
                </c:pt>
                <c:pt idx="100">
                  <c:v>59.328020000000002</c:v>
                </c:pt>
                <c:pt idx="101">
                  <c:v>68.165039999999976</c:v>
                </c:pt>
                <c:pt idx="102">
                  <c:v>66.500069999999994</c:v>
                </c:pt>
                <c:pt idx="103">
                  <c:v>68.954819999999998</c:v>
                </c:pt>
                <c:pt idx="104">
                  <c:v>59.750309999999999</c:v>
                </c:pt>
                <c:pt idx="105">
                  <c:v>56.234660000000012</c:v>
                </c:pt>
                <c:pt idx="106">
                  <c:v>44.579050000000002</c:v>
                </c:pt>
                <c:pt idx="107">
                  <c:v>43.192100000000003</c:v>
                </c:pt>
                <c:pt idx="108">
                  <c:v>49.580300000000001</c:v>
                </c:pt>
                <c:pt idx="109">
                  <c:v>46.785299999999999</c:v>
                </c:pt>
                <c:pt idx="110">
                  <c:v>48.416060000000002</c:v>
                </c:pt>
                <c:pt idx="111">
                  <c:v>61.928089999999997</c:v>
                </c:pt>
                <c:pt idx="112">
                  <c:v>61.515610000000002</c:v>
                </c:pt>
                <c:pt idx="113">
                  <c:v>72.950760000000002</c:v>
                </c:pt>
                <c:pt idx="114">
                  <c:v>65.560149999999993</c:v>
                </c:pt>
                <c:pt idx="115">
                  <c:v>62.498940000000012</c:v>
                </c:pt>
                <c:pt idx="116">
                  <c:v>56.318019999999997</c:v>
                </c:pt>
                <c:pt idx="117">
                  <c:v>53.653530000000003</c:v>
                </c:pt>
                <c:pt idx="118">
                  <c:v>44.878360000000001</c:v>
                </c:pt>
                <c:pt idx="119">
                  <c:v>49.81456</c:v>
                </c:pt>
              </c:numCache>
            </c:numRef>
          </c:yVal>
          <c:smooth val="0"/>
          <c:extLst xmlns:c16r2="http://schemas.microsoft.com/office/drawing/2015/06/chart">
            <c:ext xmlns:c16="http://schemas.microsoft.com/office/drawing/2014/chart" uri="{C3380CC4-5D6E-409C-BE32-E72D297353CC}">
              <c16:uniqueId val="{00000000-9E1E-49E0-90C0-0DB560883137}"/>
            </c:ext>
          </c:extLst>
        </c:ser>
        <c:dLbls>
          <c:showLegendKey val="0"/>
          <c:showVal val="0"/>
          <c:showCatName val="0"/>
          <c:showSerName val="0"/>
          <c:showPercent val="0"/>
          <c:showBubbleSize val="0"/>
        </c:dLbls>
        <c:axId val="174107552"/>
        <c:axId val="174107944"/>
      </c:scatterChart>
      <c:valAx>
        <c:axId val="1741075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solidFill>
                      <a:schemeClr val="tx1"/>
                    </a:solidFill>
                    <a:latin typeface="Century Gothic" panose="020B0502020202020204" pitchFamily="34" charset="0"/>
                  </a:rPr>
                  <a:t>O</a:t>
                </a:r>
                <a:r>
                  <a:rPr lang="en-US" dirty="0">
                    <a:solidFill>
                      <a:schemeClr val="tx1"/>
                    </a:solidFill>
                    <a:latin typeface="Century Gothic" panose="020B0502020202020204" pitchFamily="34" charset="0"/>
                    <a:cs typeface="Calibri" panose="020F0502020204030204" pitchFamily="34" charset="0"/>
                  </a:rPr>
                  <a:t>₃</a:t>
                </a:r>
                <a:r>
                  <a:rPr lang="en-US" baseline="0" dirty="0">
                    <a:solidFill>
                      <a:schemeClr val="tx1"/>
                    </a:solidFill>
                    <a:latin typeface="Century Gothic" panose="020B0502020202020204" pitchFamily="34" charset="0"/>
                  </a:rPr>
                  <a:t> ppb</a:t>
                </a:r>
                <a:endParaRPr lang="en-US" dirty="0">
                  <a:solidFill>
                    <a:schemeClr val="tx1"/>
                  </a:solidFill>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107944"/>
        <c:crosses val="autoZero"/>
        <c:crossBetween val="midCat"/>
      </c:valAx>
      <c:valAx>
        <c:axId val="174107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solidFill>
                      <a:schemeClr val="tx1"/>
                    </a:solidFill>
                    <a:latin typeface="Century Gothic" panose="020B0502020202020204" pitchFamily="34" charset="0"/>
                  </a:rPr>
                  <a:t>O</a:t>
                </a:r>
                <a:r>
                  <a:rPr lang="en-US" dirty="0">
                    <a:solidFill>
                      <a:schemeClr val="tx1"/>
                    </a:solidFill>
                    <a:latin typeface="Century Gothic" panose="020B0502020202020204" pitchFamily="34" charset="0"/>
                    <a:cs typeface="Calibri" panose="020F0502020204030204" pitchFamily="34" charset="0"/>
                  </a:rPr>
                  <a:t>₃</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ppbv</a:t>
                </a:r>
                <a:endParaRPr lang="en-US" dirty="0">
                  <a:solidFill>
                    <a:schemeClr val="tx1"/>
                  </a:solidFill>
                  <a:latin typeface="Century Gothic" panose="020B0502020202020204" pitchFamily="34" charset="0"/>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107552"/>
        <c:crosses val="autoZero"/>
        <c:crossBetween val="midCat"/>
      </c:valAx>
      <c:spPr>
        <a:noFill/>
        <a:ln>
          <a:noFill/>
        </a:ln>
        <a:effectLst/>
      </c:spPr>
    </c:plotArea>
    <c:plotVisOnly val="1"/>
    <c:dispBlanksAs val="gap"/>
    <c:showDLblsOverMax val="0"/>
  </c:chart>
  <c:spPr>
    <a:noFill/>
    <a:ln>
      <a:solidFill>
        <a:srgbClr val="CDADA9"/>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AA7B3-AB10-4D03-B923-1B4ACAF86CC4}"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49E41F46-45A2-44D1-A4E4-24C18971568C}">
      <dgm:prSet phldrT="[Text]" custT="1"/>
      <dgm:spPr/>
      <dgm:t>
        <a:bodyPr/>
        <a:lstStyle/>
        <a:p>
          <a:r>
            <a:rPr lang="en-US" sz="1800" b="1" dirty="0">
              <a:solidFill>
                <a:schemeClr val="tx1">
                  <a:lumMod val="75000"/>
                  <a:lumOff val="25000"/>
                </a:schemeClr>
              </a:solidFill>
              <a:latin typeface="Century Gothic" panose="020B0502020202020204" pitchFamily="34" charset="0"/>
            </a:rPr>
            <a:t>IMPROVE</a:t>
          </a:r>
          <a:r>
            <a:rPr lang="en-US" sz="1800" dirty="0">
              <a:solidFill>
                <a:schemeClr val="tx1">
                  <a:lumMod val="75000"/>
                  <a:lumOff val="25000"/>
                </a:schemeClr>
              </a:solidFill>
              <a:latin typeface="Century Gothic" panose="020B0502020202020204" pitchFamily="34" charset="0"/>
            </a:rPr>
            <a:t> (Interagency Monitoring of Protected Visual Environments) to monitor visibility </a:t>
          </a:r>
          <a:r>
            <a:rPr lang="en-US" sz="1800" strike="noStrike" baseline="0" dirty="0">
              <a:solidFill>
                <a:schemeClr val="tx1">
                  <a:lumMod val="75000"/>
                  <a:lumOff val="25000"/>
                </a:schemeClr>
              </a:solidFill>
              <a:latin typeface="Century Gothic" panose="020B0502020202020204" pitchFamily="34" charset="0"/>
            </a:rPr>
            <a:t>begins operating </a:t>
          </a:r>
          <a:r>
            <a:rPr lang="en-US" sz="1800" strike="noStrike" dirty="0">
              <a:solidFill>
                <a:schemeClr val="tx1">
                  <a:lumMod val="75000"/>
                  <a:lumOff val="25000"/>
                </a:schemeClr>
              </a:solidFill>
              <a:latin typeface="Century Gothic" panose="020B0502020202020204" pitchFamily="34" charset="0"/>
            </a:rPr>
            <a:t>in the </a:t>
          </a:r>
          <a:r>
            <a:rPr lang="en-US" sz="1800" dirty="0">
              <a:solidFill>
                <a:schemeClr val="tx1">
                  <a:lumMod val="75000"/>
                  <a:lumOff val="25000"/>
                </a:schemeClr>
              </a:solidFill>
              <a:latin typeface="Century Gothic" panose="020B0502020202020204" pitchFamily="34" charset="0"/>
            </a:rPr>
            <a:t>park</a:t>
          </a:r>
        </a:p>
      </dgm:t>
    </dgm:pt>
    <dgm:pt modelId="{C3BBD7C9-4A56-4336-833C-B36F094A54B9}" type="parTrans" cxnId="{366CABAA-51FE-4F00-AF0E-69871DE667B4}">
      <dgm:prSet/>
      <dgm:spPr/>
      <dgm:t>
        <a:bodyPr/>
        <a:lstStyle/>
        <a:p>
          <a:endParaRPr lang="en-US"/>
        </a:p>
      </dgm:t>
    </dgm:pt>
    <dgm:pt modelId="{E8705C39-835D-45E5-9066-D8E85EB0E84B}" type="sibTrans" cxnId="{366CABAA-51FE-4F00-AF0E-69871DE667B4}">
      <dgm:prSet/>
      <dgm:spPr>
        <a:solidFill>
          <a:srgbClr val="964035">
            <a:alpha val="90000"/>
          </a:srgbClr>
        </a:solidFill>
      </dgm:spPr>
      <dgm:t>
        <a:bodyPr/>
        <a:lstStyle/>
        <a:p>
          <a:endParaRPr lang="en-US"/>
        </a:p>
      </dgm:t>
    </dgm:pt>
    <dgm:pt modelId="{26281859-CA65-4BC6-A230-9F8D016B1F4C}">
      <dgm:prSet custT="1"/>
      <dgm:spPr/>
      <dgm:t>
        <a:bodyPr/>
        <a:lstStyle/>
        <a:p>
          <a:r>
            <a:rPr lang="en-US" sz="1800" b="1" dirty="0">
              <a:solidFill>
                <a:schemeClr val="tx1">
                  <a:lumMod val="75000"/>
                  <a:lumOff val="25000"/>
                </a:schemeClr>
              </a:solidFill>
              <a:latin typeface="Century Gothic" panose="020B0502020202020204" pitchFamily="34" charset="0"/>
            </a:rPr>
            <a:t>NASA Earth observations </a:t>
          </a:r>
          <a:r>
            <a:rPr lang="en-US" sz="1800" b="0" dirty="0">
              <a:solidFill>
                <a:schemeClr val="tx1">
                  <a:lumMod val="75000"/>
                  <a:lumOff val="25000"/>
                </a:schemeClr>
              </a:solidFill>
              <a:latin typeface="Century Gothic" panose="020B0502020202020204" pitchFamily="34" charset="0"/>
            </a:rPr>
            <a:t>were</a:t>
          </a:r>
          <a:r>
            <a:rPr lang="en-US" sz="1800" dirty="0">
              <a:solidFill>
                <a:schemeClr val="tx1">
                  <a:lumMod val="75000"/>
                  <a:lumOff val="25000"/>
                </a:schemeClr>
              </a:solidFill>
              <a:latin typeface="Century Gothic" panose="020B0502020202020204" pitchFamily="34" charset="0"/>
            </a:rPr>
            <a:t> used this summer to monitor </a:t>
          </a:r>
          <a:r>
            <a:rPr lang="en-US" sz="1800" dirty="0" smtClean="0">
              <a:solidFill>
                <a:schemeClr val="tx1">
                  <a:lumMod val="75000"/>
                  <a:lumOff val="25000"/>
                </a:schemeClr>
              </a:solidFill>
              <a:latin typeface="Century Gothic" panose="020B0502020202020204" pitchFamily="34" charset="0"/>
            </a:rPr>
            <a:t>visibility, O</a:t>
          </a:r>
          <a:r>
            <a:rPr lang="en-US" sz="1800" baseline="-25000" dirty="0" smtClean="0">
              <a:solidFill>
                <a:schemeClr val="tx1">
                  <a:lumMod val="75000"/>
                  <a:lumOff val="25000"/>
                </a:schemeClr>
              </a:solidFill>
              <a:latin typeface="Century Gothic" panose="020B0502020202020204" pitchFamily="34" charset="0"/>
            </a:rPr>
            <a:t>3</a:t>
          </a:r>
          <a:r>
            <a:rPr lang="en-US" sz="1800" dirty="0">
              <a:solidFill>
                <a:schemeClr val="tx1">
                  <a:lumMod val="75000"/>
                  <a:lumOff val="25000"/>
                </a:schemeClr>
              </a:solidFill>
              <a:latin typeface="Century Gothic" panose="020B0502020202020204" pitchFamily="34" charset="0"/>
            </a:rPr>
            <a:t>, </a:t>
          </a:r>
          <a:r>
            <a:rPr lang="en-US" sz="1800" dirty="0" smtClean="0">
              <a:solidFill>
                <a:schemeClr val="tx1">
                  <a:lumMod val="75000"/>
                  <a:lumOff val="25000"/>
                </a:schemeClr>
              </a:solidFill>
              <a:latin typeface="Century Gothic" panose="020B0502020202020204" pitchFamily="34" charset="0"/>
            </a:rPr>
            <a:t>NO</a:t>
          </a:r>
          <a:r>
            <a:rPr lang="en-US" sz="1800" baseline="-25000" dirty="0" smtClean="0">
              <a:solidFill>
                <a:schemeClr val="tx1">
                  <a:lumMod val="75000"/>
                  <a:lumOff val="25000"/>
                </a:schemeClr>
              </a:solidFill>
              <a:latin typeface="Century Gothic" panose="020B0502020202020204" pitchFamily="34" charset="0"/>
            </a:rPr>
            <a:t>2</a:t>
          </a:r>
          <a:r>
            <a:rPr lang="en-US" sz="1800" baseline="0" dirty="0" smtClean="0">
              <a:solidFill>
                <a:schemeClr val="tx1">
                  <a:lumMod val="75000"/>
                  <a:lumOff val="25000"/>
                </a:schemeClr>
              </a:solidFill>
              <a:latin typeface="Century Gothic" panose="020B0502020202020204" pitchFamily="34" charset="0"/>
            </a:rPr>
            <a:t>,</a:t>
          </a:r>
          <a:r>
            <a:rPr lang="en-US" sz="1800" baseline="-25000" dirty="0" smtClean="0">
              <a:solidFill>
                <a:schemeClr val="tx1">
                  <a:lumMod val="75000"/>
                  <a:lumOff val="25000"/>
                </a:schemeClr>
              </a:solidFill>
              <a:latin typeface="Century Gothic" panose="020B0502020202020204" pitchFamily="34" charset="0"/>
            </a:rPr>
            <a:t> </a:t>
          </a:r>
          <a:r>
            <a:rPr lang="en-US" sz="1800" baseline="0" dirty="0" smtClean="0">
              <a:solidFill>
                <a:schemeClr val="tx1">
                  <a:lumMod val="75000"/>
                  <a:lumOff val="25000"/>
                </a:schemeClr>
              </a:solidFill>
              <a:latin typeface="Century Gothic" panose="020B0502020202020204" pitchFamily="34" charset="0"/>
            </a:rPr>
            <a:t>and </a:t>
          </a:r>
          <a:r>
            <a:rPr lang="en-US" sz="1800" dirty="0">
              <a:solidFill>
                <a:schemeClr val="tx1">
                  <a:lumMod val="75000"/>
                  <a:lumOff val="25000"/>
                </a:schemeClr>
              </a:solidFill>
              <a:latin typeface="Century Gothic" panose="020B0502020202020204" pitchFamily="34" charset="0"/>
            </a:rPr>
            <a:t>SO</a:t>
          </a:r>
          <a:r>
            <a:rPr lang="en-US" sz="1800" baseline="-25000" dirty="0">
              <a:solidFill>
                <a:schemeClr val="tx1">
                  <a:lumMod val="75000"/>
                  <a:lumOff val="25000"/>
                </a:schemeClr>
              </a:solidFill>
              <a:latin typeface="Century Gothic" panose="020B0502020202020204" pitchFamily="34" charset="0"/>
            </a:rPr>
            <a:t>2 </a:t>
          </a:r>
          <a:r>
            <a:rPr lang="en-US" sz="1800" dirty="0">
              <a:solidFill>
                <a:schemeClr val="tx1">
                  <a:lumMod val="75000"/>
                  <a:lumOff val="25000"/>
                </a:schemeClr>
              </a:solidFill>
              <a:latin typeface="Century Gothic" panose="020B0502020202020204" pitchFamily="34" charset="0"/>
            </a:rPr>
            <a:t>throughout the park</a:t>
          </a:r>
        </a:p>
      </dgm:t>
    </dgm:pt>
    <dgm:pt modelId="{79CC5F64-F38E-4450-9C5F-2A1398962A4E}" type="parTrans" cxnId="{20E7AD83-904E-40E9-8EAF-47372C59B10D}">
      <dgm:prSet/>
      <dgm:spPr/>
      <dgm:t>
        <a:bodyPr/>
        <a:lstStyle/>
        <a:p>
          <a:endParaRPr lang="en-US"/>
        </a:p>
      </dgm:t>
    </dgm:pt>
    <dgm:pt modelId="{3B5C9631-3AF6-4947-93D5-B9CD6B154C25}" type="sibTrans" cxnId="{20E7AD83-904E-40E9-8EAF-47372C59B10D}">
      <dgm:prSet/>
      <dgm:spPr>
        <a:solidFill>
          <a:srgbClr val="964035">
            <a:alpha val="90000"/>
          </a:srgbClr>
        </a:solidFill>
      </dgm:spPr>
      <dgm:t>
        <a:bodyPr/>
        <a:lstStyle/>
        <a:p>
          <a:endParaRPr lang="en-US"/>
        </a:p>
      </dgm:t>
    </dgm:pt>
    <dgm:pt modelId="{A24215B2-85C4-4951-B8C8-350ABCA4D340}">
      <dgm:prSet phldrT="[Text]" custT="1"/>
      <dgm:spPr/>
      <dgm:t>
        <a:bodyPr/>
        <a:lstStyle/>
        <a:p>
          <a:r>
            <a:rPr lang="en-US" sz="1800" b="1" dirty="0">
              <a:solidFill>
                <a:schemeClr val="tx1">
                  <a:lumMod val="75000"/>
                  <a:lumOff val="25000"/>
                </a:schemeClr>
              </a:solidFill>
              <a:latin typeface="Century Gothic" panose="020B0502020202020204" pitchFamily="34" charset="0"/>
            </a:rPr>
            <a:t>CASTNET</a:t>
          </a:r>
          <a:r>
            <a:rPr lang="en-US" sz="1800" b="0" dirty="0">
              <a:solidFill>
                <a:schemeClr val="tx1">
                  <a:lumMod val="75000"/>
                  <a:lumOff val="25000"/>
                </a:schemeClr>
              </a:solidFill>
              <a:latin typeface="Century Gothic" panose="020B0502020202020204" pitchFamily="34" charset="0"/>
            </a:rPr>
            <a:t> (</a:t>
          </a:r>
          <a:r>
            <a:rPr lang="en-US" sz="1800" dirty="0">
              <a:solidFill>
                <a:schemeClr val="tx1">
                  <a:lumMod val="75000"/>
                  <a:lumOff val="25000"/>
                </a:schemeClr>
              </a:solidFill>
              <a:latin typeface="Century Gothic" panose="020B0502020202020204" pitchFamily="34" charset="0"/>
            </a:rPr>
            <a:t>Clean Air Standards and Trends Network) </a:t>
          </a:r>
          <a:r>
            <a:rPr lang="en-US" sz="1800" dirty="0" smtClean="0">
              <a:solidFill>
                <a:schemeClr val="tx1">
                  <a:lumMod val="75000"/>
                  <a:lumOff val="25000"/>
                </a:schemeClr>
              </a:solidFill>
              <a:latin typeface="Century Gothic" panose="020B0502020202020204" pitchFamily="34" charset="0"/>
            </a:rPr>
            <a:t>was created </a:t>
          </a:r>
          <a:r>
            <a:rPr lang="en-US" sz="1800" strike="noStrike" baseline="0" dirty="0">
              <a:solidFill>
                <a:schemeClr val="tx1">
                  <a:lumMod val="75000"/>
                  <a:lumOff val="25000"/>
                </a:schemeClr>
              </a:solidFill>
              <a:latin typeface="Century Gothic" panose="020B0502020202020204" pitchFamily="34" charset="0"/>
            </a:rPr>
            <a:t>with </a:t>
          </a:r>
          <a:r>
            <a:rPr lang="en-US" sz="1800" strike="noStrike" dirty="0">
              <a:solidFill>
                <a:schemeClr val="tx1">
                  <a:lumMod val="75000"/>
                  <a:lumOff val="25000"/>
                </a:schemeClr>
              </a:solidFill>
              <a:latin typeface="Century Gothic" panose="020B0502020202020204" pitchFamily="34" charset="0"/>
            </a:rPr>
            <a:t>cooperation </a:t>
          </a:r>
          <a:r>
            <a:rPr lang="en-US" sz="1800" strike="noStrike" baseline="0" dirty="0">
              <a:solidFill>
                <a:schemeClr val="tx1">
                  <a:lumMod val="75000"/>
                  <a:lumOff val="25000"/>
                </a:schemeClr>
              </a:solidFill>
              <a:latin typeface="Century Gothic" panose="020B0502020202020204" pitchFamily="34" charset="0"/>
            </a:rPr>
            <a:t>from </a:t>
          </a:r>
          <a:r>
            <a:rPr lang="en-US" sz="1800" strike="noStrike" dirty="0">
              <a:solidFill>
                <a:schemeClr val="tx1">
                  <a:lumMod val="75000"/>
                  <a:lumOff val="25000"/>
                </a:schemeClr>
              </a:solidFill>
              <a:latin typeface="Century Gothic" panose="020B0502020202020204" pitchFamily="34" charset="0"/>
            </a:rPr>
            <a:t>NOAA, and </a:t>
          </a:r>
          <a:r>
            <a:rPr lang="en-US" sz="1800" dirty="0">
              <a:solidFill>
                <a:schemeClr val="tx1">
                  <a:lumMod val="75000"/>
                  <a:lumOff val="25000"/>
                </a:schemeClr>
              </a:solidFill>
              <a:latin typeface="Century Gothic" panose="020B0502020202020204" pitchFamily="34" charset="0"/>
            </a:rPr>
            <a:t>begins operating in park</a:t>
          </a:r>
        </a:p>
      </dgm:t>
    </dgm:pt>
    <dgm:pt modelId="{91A59812-5988-42C7-8919-13374F70EE14}" type="parTrans" cxnId="{B4D0E9FA-6D96-4365-9D4D-94C432C996F8}">
      <dgm:prSet/>
      <dgm:spPr/>
      <dgm:t>
        <a:bodyPr/>
        <a:lstStyle/>
        <a:p>
          <a:endParaRPr lang="en-US"/>
        </a:p>
      </dgm:t>
    </dgm:pt>
    <dgm:pt modelId="{278AF759-BAC9-4D2A-BE36-D8BD11B8B9D2}" type="sibTrans" cxnId="{B4D0E9FA-6D96-4365-9D4D-94C432C996F8}">
      <dgm:prSet/>
      <dgm:spPr>
        <a:solidFill>
          <a:srgbClr val="964035">
            <a:alpha val="90000"/>
          </a:srgbClr>
        </a:solidFill>
      </dgm:spPr>
      <dgm:t>
        <a:bodyPr/>
        <a:lstStyle/>
        <a:p>
          <a:endParaRPr lang="en-US"/>
        </a:p>
      </dgm:t>
    </dgm:pt>
    <dgm:pt modelId="{CD8E715D-7E8A-487E-886B-40D362CAA928}">
      <dgm:prSet phldrT="[Text]" custT="1"/>
      <dgm:spPr/>
      <dgm:t>
        <a:bodyPr/>
        <a:lstStyle/>
        <a:p>
          <a:r>
            <a:rPr lang="en-US" sz="1800" dirty="0">
              <a:solidFill>
                <a:schemeClr val="tx1">
                  <a:lumMod val="75000"/>
                  <a:lumOff val="25000"/>
                </a:schemeClr>
              </a:solidFill>
              <a:latin typeface="Century Gothic" panose="020B0502020202020204" pitchFamily="34" charset="0"/>
            </a:rPr>
            <a:t>Monitoring instruments were first installed at </a:t>
          </a:r>
          <a:r>
            <a:rPr lang="en-US" sz="1800" b="1" dirty="0">
              <a:solidFill>
                <a:schemeClr val="tx1">
                  <a:lumMod val="75000"/>
                  <a:lumOff val="25000"/>
                </a:schemeClr>
              </a:solidFill>
              <a:latin typeface="Century Gothic" panose="020B0502020202020204" pitchFamily="34" charset="0"/>
            </a:rPr>
            <a:t>Big Meadows </a:t>
          </a:r>
          <a:r>
            <a:rPr lang="en-US" sz="1800" dirty="0">
              <a:solidFill>
                <a:schemeClr val="tx1">
                  <a:lumMod val="75000"/>
                  <a:lumOff val="25000"/>
                </a:schemeClr>
              </a:solidFill>
              <a:latin typeface="Century Gothic" panose="020B0502020202020204" pitchFamily="34" charset="0"/>
            </a:rPr>
            <a:t>to measure particulate matter</a:t>
          </a:r>
        </a:p>
      </dgm:t>
    </dgm:pt>
    <dgm:pt modelId="{2E624748-D6AF-4B78-8A18-A89552E648FF}" type="parTrans" cxnId="{20128BEC-9E93-4249-8E44-11A0C1B0C4B2}">
      <dgm:prSet/>
      <dgm:spPr/>
      <dgm:t>
        <a:bodyPr/>
        <a:lstStyle/>
        <a:p>
          <a:endParaRPr lang="en-US"/>
        </a:p>
      </dgm:t>
    </dgm:pt>
    <dgm:pt modelId="{ABFBBADB-4038-45B9-BE72-A3E1FFD961C8}" type="sibTrans" cxnId="{20128BEC-9E93-4249-8E44-11A0C1B0C4B2}">
      <dgm:prSet/>
      <dgm:spPr/>
      <dgm:t>
        <a:bodyPr/>
        <a:lstStyle/>
        <a:p>
          <a:endParaRPr lang="en-US"/>
        </a:p>
      </dgm:t>
    </dgm:pt>
    <dgm:pt modelId="{FB951F1D-8C6C-4C2A-B8F9-37F531D4D4B6}" type="pres">
      <dgm:prSet presAssocID="{35DAA7B3-AB10-4D03-B923-1B4ACAF86CC4}" presName="Name0" presStyleCnt="0">
        <dgm:presLayoutVars>
          <dgm:chMax val="7"/>
          <dgm:chPref val="7"/>
          <dgm:dir/>
        </dgm:presLayoutVars>
      </dgm:prSet>
      <dgm:spPr/>
      <dgm:t>
        <a:bodyPr/>
        <a:lstStyle/>
        <a:p>
          <a:endParaRPr lang="en-US"/>
        </a:p>
      </dgm:t>
    </dgm:pt>
    <dgm:pt modelId="{175D7032-BAA8-4F33-B61F-606D0143FE48}" type="pres">
      <dgm:prSet presAssocID="{35DAA7B3-AB10-4D03-B923-1B4ACAF86CC4}" presName="Name1" presStyleCnt="0"/>
      <dgm:spPr/>
    </dgm:pt>
    <dgm:pt modelId="{66867D34-62C8-49DA-BDDB-DBDE3EE3A3C0}" type="pres">
      <dgm:prSet presAssocID="{35DAA7B3-AB10-4D03-B923-1B4ACAF86CC4}" presName="cycle" presStyleCnt="0"/>
      <dgm:spPr/>
    </dgm:pt>
    <dgm:pt modelId="{11253F0A-F6B0-4EAE-BFD6-87E4DD87B871}" type="pres">
      <dgm:prSet presAssocID="{35DAA7B3-AB10-4D03-B923-1B4ACAF86CC4}" presName="srcNode" presStyleLbl="node1" presStyleIdx="0" presStyleCnt="4"/>
      <dgm:spPr/>
    </dgm:pt>
    <dgm:pt modelId="{A4F17F41-2BF8-459B-AE3B-1211B3D3DF9E}" type="pres">
      <dgm:prSet presAssocID="{35DAA7B3-AB10-4D03-B923-1B4ACAF86CC4}" presName="conn" presStyleLbl="parChTrans1D2" presStyleIdx="0" presStyleCnt="1"/>
      <dgm:spPr/>
      <dgm:t>
        <a:bodyPr/>
        <a:lstStyle/>
        <a:p>
          <a:endParaRPr lang="en-US"/>
        </a:p>
      </dgm:t>
    </dgm:pt>
    <dgm:pt modelId="{B6147DEA-9DA2-430D-B8AB-ACAB7B79DCAB}" type="pres">
      <dgm:prSet presAssocID="{35DAA7B3-AB10-4D03-B923-1B4ACAF86CC4}" presName="extraNode" presStyleLbl="node1" presStyleIdx="0" presStyleCnt="4"/>
      <dgm:spPr/>
    </dgm:pt>
    <dgm:pt modelId="{4BF8DF51-47AA-4F92-9DF5-973F9ADD784F}" type="pres">
      <dgm:prSet presAssocID="{35DAA7B3-AB10-4D03-B923-1B4ACAF86CC4}" presName="dstNode" presStyleLbl="node1" presStyleIdx="0" presStyleCnt="4"/>
      <dgm:spPr/>
    </dgm:pt>
    <dgm:pt modelId="{DD87EE34-4379-4108-8568-EAF2ED8A260D}" type="pres">
      <dgm:prSet presAssocID="{CD8E715D-7E8A-487E-886B-40D362CAA928}" presName="text_1" presStyleLbl="node1" presStyleIdx="0" presStyleCnt="4">
        <dgm:presLayoutVars>
          <dgm:bulletEnabled val="1"/>
        </dgm:presLayoutVars>
      </dgm:prSet>
      <dgm:spPr/>
      <dgm:t>
        <a:bodyPr/>
        <a:lstStyle/>
        <a:p>
          <a:endParaRPr lang="en-US"/>
        </a:p>
      </dgm:t>
    </dgm:pt>
    <dgm:pt modelId="{C9EF92E8-9900-441D-A551-5D3BD5DDCA2C}" type="pres">
      <dgm:prSet presAssocID="{CD8E715D-7E8A-487E-886B-40D362CAA928}" presName="accent_1" presStyleCnt="0"/>
      <dgm:spPr/>
    </dgm:pt>
    <dgm:pt modelId="{1A9AF0CE-3E86-4A8E-B56E-23F99F38A9DF}" type="pres">
      <dgm:prSet presAssocID="{CD8E715D-7E8A-487E-886B-40D362CAA928}" presName="accentRepeatNode" presStyleLbl="solidFgAcc1" presStyleIdx="0" presStyleCnt="4"/>
      <dgm:spPr/>
    </dgm:pt>
    <dgm:pt modelId="{E8281B94-79D0-4940-813B-C3142445833A}" type="pres">
      <dgm:prSet presAssocID="{49E41F46-45A2-44D1-A4E4-24C18971568C}" presName="text_2" presStyleLbl="node1" presStyleIdx="1" presStyleCnt="4">
        <dgm:presLayoutVars>
          <dgm:bulletEnabled val="1"/>
        </dgm:presLayoutVars>
      </dgm:prSet>
      <dgm:spPr/>
      <dgm:t>
        <a:bodyPr/>
        <a:lstStyle/>
        <a:p>
          <a:endParaRPr lang="en-US"/>
        </a:p>
      </dgm:t>
    </dgm:pt>
    <dgm:pt modelId="{43FF7C2C-7CD3-4913-8189-CCF52A0283E2}" type="pres">
      <dgm:prSet presAssocID="{49E41F46-45A2-44D1-A4E4-24C18971568C}" presName="accent_2" presStyleCnt="0"/>
      <dgm:spPr/>
    </dgm:pt>
    <dgm:pt modelId="{68409014-58DC-4051-AE8B-7BB9F3856042}" type="pres">
      <dgm:prSet presAssocID="{49E41F46-45A2-44D1-A4E4-24C18971568C}" presName="accentRepeatNode" presStyleLbl="solidFgAcc1" presStyleIdx="1" presStyleCnt="4"/>
      <dgm:spPr/>
    </dgm:pt>
    <dgm:pt modelId="{3E9B47A0-01A4-4F8B-A44F-4286DC21B445}" type="pres">
      <dgm:prSet presAssocID="{A24215B2-85C4-4951-B8C8-350ABCA4D340}" presName="text_3" presStyleLbl="node1" presStyleIdx="2" presStyleCnt="4">
        <dgm:presLayoutVars>
          <dgm:bulletEnabled val="1"/>
        </dgm:presLayoutVars>
      </dgm:prSet>
      <dgm:spPr/>
      <dgm:t>
        <a:bodyPr/>
        <a:lstStyle/>
        <a:p>
          <a:endParaRPr lang="en-US"/>
        </a:p>
      </dgm:t>
    </dgm:pt>
    <dgm:pt modelId="{87E38FC5-F261-4077-B17B-7705F48DA802}" type="pres">
      <dgm:prSet presAssocID="{A24215B2-85C4-4951-B8C8-350ABCA4D340}" presName="accent_3" presStyleCnt="0"/>
      <dgm:spPr/>
    </dgm:pt>
    <dgm:pt modelId="{2A8F4909-5FBF-44DE-909E-339BBF1BD48E}" type="pres">
      <dgm:prSet presAssocID="{A24215B2-85C4-4951-B8C8-350ABCA4D340}" presName="accentRepeatNode" presStyleLbl="solidFgAcc1" presStyleIdx="2" presStyleCnt="4"/>
      <dgm:spPr/>
    </dgm:pt>
    <dgm:pt modelId="{1176E932-C361-4EE3-ADB5-4BCE1AEAC4C8}" type="pres">
      <dgm:prSet presAssocID="{26281859-CA65-4BC6-A230-9F8D016B1F4C}" presName="text_4" presStyleLbl="node1" presStyleIdx="3" presStyleCnt="4">
        <dgm:presLayoutVars>
          <dgm:bulletEnabled val="1"/>
        </dgm:presLayoutVars>
      </dgm:prSet>
      <dgm:spPr/>
      <dgm:t>
        <a:bodyPr/>
        <a:lstStyle/>
        <a:p>
          <a:endParaRPr lang="en-US"/>
        </a:p>
      </dgm:t>
    </dgm:pt>
    <dgm:pt modelId="{25218FF5-6199-493D-989D-8A8768C43600}" type="pres">
      <dgm:prSet presAssocID="{26281859-CA65-4BC6-A230-9F8D016B1F4C}" presName="accent_4" presStyleCnt="0"/>
      <dgm:spPr/>
    </dgm:pt>
    <dgm:pt modelId="{37E34EFF-0228-479F-B0C4-A8BD84223C14}" type="pres">
      <dgm:prSet presAssocID="{26281859-CA65-4BC6-A230-9F8D016B1F4C}" presName="accentRepeatNode" presStyleLbl="solidFgAcc1" presStyleIdx="3" presStyleCnt="4"/>
      <dgm:spPr/>
    </dgm:pt>
  </dgm:ptLst>
  <dgm:cxnLst>
    <dgm:cxn modelId="{696B4C30-399C-4B0A-B063-774B623C7E5E}" type="presOf" srcId="{26281859-CA65-4BC6-A230-9F8D016B1F4C}" destId="{1176E932-C361-4EE3-ADB5-4BCE1AEAC4C8}" srcOrd="0" destOrd="0" presId="urn:microsoft.com/office/officeart/2008/layout/VerticalCurvedList"/>
    <dgm:cxn modelId="{366CABAA-51FE-4F00-AF0E-69871DE667B4}" srcId="{35DAA7B3-AB10-4D03-B923-1B4ACAF86CC4}" destId="{49E41F46-45A2-44D1-A4E4-24C18971568C}" srcOrd="1" destOrd="0" parTransId="{C3BBD7C9-4A56-4336-833C-B36F094A54B9}" sibTransId="{E8705C39-835D-45E5-9066-D8E85EB0E84B}"/>
    <dgm:cxn modelId="{B7EEE9A2-DD30-4B89-89A6-ACA949D2A1E0}" type="presOf" srcId="{ABFBBADB-4038-45B9-BE72-A3E1FFD961C8}" destId="{A4F17F41-2BF8-459B-AE3B-1211B3D3DF9E}" srcOrd="0" destOrd="0" presId="urn:microsoft.com/office/officeart/2008/layout/VerticalCurvedList"/>
    <dgm:cxn modelId="{01BE3EF5-2295-40F0-A26A-3C7C565D4542}" type="presOf" srcId="{CD8E715D-7E8A-487E-886B-40D362CAA928}" destId="{DD87EE34-4379-4108-8568-EAF2ED8A260D}" srcOrd="0" destOrd="0" presId="urn:microsoft.com/office/officeart/2008/layout/VerticalCurvedList"/>
    <dgm:cxn modelId="{D98C715A-71AA-43A5-8634-7B99C0B4E0E6}" type="presOf" srcId="{A24215B2-85C4-4951-B8C8-350ABCA4D340}" destId="{3E9B47A0-01A4-4F8B-A44F-4286DC21B445}" srcOrd="0" destOrd="0" presId="urn:microsoft.com/office/officeart/2008/layout/VerticalCurvedList"/>
    <dgm:cxn modelId="{20E7AD83-904E-40E9-8EAF-47372C59B10D}" srcId="{35DAA7B3-AB10-4D03-B923-1B4ACAF86CC4}" destId="{26281859-CA65-4BC6-A230-9F8D016B1F4C}" srcOrd="3" destOrd="0" parTransId="{79CC5F64-F38E-4450-9C5F-2A1398962A4E}" sibTransId="{3B5C9631-3AF6-4947-93D5-B9CD6B154C25}"/>
    <dgm:cxn modelId="{09D83DDD-A241-4D99-B371-293616245AFE}" type="presOf" srcId="{35DAA7B3-AB10-4D03-B923-1B4ACAF86CC4}" destId="{FB951F1D-8C6C-4C2A-B8F9-37F531D4D4B6}" srcOrd="0" destOrd="0" presId="urn:microsoft.com/office/officeart/2008/layout/VerticalCurvedList"/>
    <dgm:cxn modelId="{20128BEC-9E93-4249-8E44-11A0C1B0C4B2}" srcId="{35DAA7B3-AB10-4D03-B923-1B4ACAF86CC4}" destId="{CD8E715D-7E8A-487E-886B-40D362CAA928}" srcOrd="0" destOrd="0" parTransId="{2E624748-D6AF-4B78-8A18-A89552E648FF}" sibTransId="{ABFBBADB-4038-45B9-BE72-A3E1FFD961C8}"/>
    <dgm:cxn modelId="{B4D0E9FA-6D96-4365-9D4D-94C432C996F8}" srcId="{35DAA7B3-AB10-4D03-B923-1B4ACAF86CC4}" destId="{A24215B2-85C4-4951-B8C8-350ABCA4D340}" srcOrd="2" destOrd="0" parTransId="{91A59812-5988-42C7-8919-13374F70EE14}" sibTransId="{278AF759-BAC9-4D2A-BE36-D8BD11B8B9D2}"/>
    <dgm:cxn modelId="{F5649BBB-0FF9-47CF-B4AD-5DC2F60D9272}" type="presOf" srcId="{49E41F46-45A2-44D1-A4E4-24C18971568C}" destId="{E8281B94-79D0-4940-813B-C3142445833A}" srcOrd="0" destOrd="0" presId="urn:microsoft.com/office/officeart/2008/layout/VerticalCurvedList"/>
    <dgm:cxn modelId="{10FB950B-B823-44FD-847B-B5EA7C860BA2}" type="presParOf" srcId="{FB951F1D-8C6C-4C2A-B8F9-37F531D4D4B6}" destId="{175D7032-BAA8-4F33-B61F-606D0143FE48}" srcOrd="0" destOrd="0" presId="urn:microsoft.com/office/officeart/2008/layout/VerticalCurvedList"/>
    <dgm:cxn modelId="{F31A0314-9FA5-4A97-8FC0-1C24140434C1}" type="presParOf" srcId="{175D7032-BAA8-4F33-B61F-606D0143FE48}" destId="{66867D34-62C8-49DA-BDDB-DBDE3EE3A3C0}" srcOrd="0" destOrd="0" presId="urn:microsoft.com/office/officeart/2008/layout/VerticalCurvedList"/>
    <dgm:cxn modelId="{12930595-D6F6-402C-B454-75F5BCFF8B39}" type="presParOf" srcId="{66867D34-62C8-49DA-BDDB-DBDE3EE3A3C0}" destId="{11253F0A-F6B0-4EAE-BFD6-87E4DD87B871}" srcOrd="0" destOrd="0" presId="urn:microsoft.com/office/officeart/2008/layout/VerticalCurvedList"/>
    <dgm:cxn modelId="{0837695C-7AFD-4059-B790-221EFAD9C998}" type="presParOf" srcId="{66867D34-62C8-49DA-BDDB-DBDE3EE3A3C0}" destId="{A4F17F41-2BF8-459B-AE3B-1211B3D3DF9E}" srcOrd="1" destOrd="0" presId="urn:microsoft.com/office/officeart/2008/layout/VerticalCurvedList"/>
    <dgm:cxn modelId="{490B90B9-1C08-4E2D-9F2F-D4961665B48F}" type="presParOf" srcId="{66867D34-62C8-49DA-BDDB-DBDE3EE3A3C0}" destId="{B6147DEA-9DA2-430D-B8AB-ACAB7B79DCAB}" srcOrd="2" destOrd="0" presId="urn:microsoft.com/office/officeart/2008/layout/VerticalCurvedList"/>
    <dgm:cxn modelId="{50D0C8CB-A23E-4CE3-B545-4E30D9C0EF0D}" type="presParOf" srcId="{66867D34-62C8-49DA-BDDB-DBDE3EE3A3C0}" destId="{4BF8DF51-47AA-4F92-9DF5-973F9ADD784F}" srcOrd="3" destOrd="0" presId="urn:microsoft.com/office/officeart/2008/layout/VerticalCurvedList"/>
    <dgm:cxn modelId="{6CF2D098-0B3C-4585-A8E8-9CCFDEBBF686}" type="presParOf" srcId="{175D7032-BAA8-4F33-B61F-606D0143FE48}" destId="{DD87EE34-4379-4108-8568-EAF2ED8A260D}" srcOrd="1" destOrd="0" presId="urn:microsoft.com/office/officeart/2008/layout/VerticalCurvedList"/>
    <dgm:cxn modelId="{DB35B0AD-D76F-4341-83C4-4E6ED287997D}" type="presParOf" srcId="{175D7032-BAA8-4F33-B61F-606D0143FE48}" destId="{C9EF92E8-9900-441D-A551-5D3BD5DDCA2C}" srcOrd="2" destOrd="0" presId="urn:microsoft.com/office/officeart/2008/layout/VerticalCurvedList"/>
    <dgm:cxn modelId="{8627B230-48B6-46CE-9130-B6B29E4CB5F2}" type="presParOf" srcId="{C9EF92E8-9900-441D-A551-5D3BD5DDCA2C}" destId="{1A9AF0CE-3E86-4A8E-B56E-23F99F38A9DF}" srcOrd="0" destOrd="0" presId="urn:microsoft.com/office/officeart/2008/layout/VerticalCurvedList"/>
    <dgm:cxn modelId="{8EF6EB2B-BC5E-4991-94E1-7187EEA6942C}" type="presParOf" srcId="{175D7032-BAA8-4F33-B61F-606D0143FE48}" destId="{E8281B94-79D0-4940-813B-C3142445833A}" srcOrd="3" destOrd="0" presId="urn:microsoft.com/office/officeart/2008/layout/VerticalCurvedList"/>
    <dgm:cxn modelId="{02512788-6AC5-4A16-B945-CE892D154F29}" type="presParOf" srcId="{175D7032-BAA8-4F33-B61F-606D0143FE48}" destId="{43FF7C2C-7CD3-4913-8189-CCF52A0283E2}" srcOrd="4" destOrd="0" presId="urn:microsoft.com/office/officeart/2008/layout/VerticalCurvedList"/>
    <dgm:cxn modelId="{9615F9F3-6AC0-41A2-9EB6-44CEDBEEF530}" type="presParOf" srcId="{43FF7C2C-7CD3-4913-8189-CCF52A0283E2}" destId="{68409014-58DC-4051-AE8B-7BB9F3856042}" srcOrd="0" destOrd="0" presId="urn:microsoft.com/office/officeart/2008/layout/VerticalCurvedList"/>
    <dgm:cxn modelId="{232A16BB-0F0B-473A-AA05-6321EB733DB0}" type="presParOf" srcId="{175D7032-BAA8-4F33-B61F-606D0143FE48}" destId="{3E9B47A0-01A4-4F8B-A44F-4286DC21B445}" srcOrd="5" destOrd="0" presId="urn:microsoft.com/office/officeart/2008/layout/VerticalCurvedList"/>
    <dgm:cxn modelId="{9123D323-46AC-4018-9416-84002DEF47CF}" type="presParOf" srcId="{175D7032-BAA8-4F33-B61F-606D0143FE48}" destId="{87E38FC5-F261-4077-B17B-7705F48DA802}" srcOrd="6" destOrd="0" presId="urn:microsoft.com/office/officeart/2008/layout/VerticalCurvedList"/>
    <dgm:cxn modelId="{69065D06-252D-4531-8253-7385167BB6F6}" type="presParOf" srcId="{87E38FC5-F261-4077-B17B-7705F48DA802}" destId="{2A8F4909-5FBF-44DE-909E-339BBF1BD48E}" srcOrd="0" destOrd="0" presId="urn:microsoft.com/office/officeart/2008/layout/VerticalCurvedList"/>
    <dgm:cxn modelId="{53BF4EDB-6C2B-4BC9-AE1D-E4FF41FDFEEC}" type="presParOf" srcId="{175D7032-BAA8-4F33-B61F-606D0143FE48}" destId="{1176E932-C361-4EE3-ADB5-4BCE1AEAC4C8}" srcOrd="7" destOrd="0" presId="urn:microsoft.com/office/officeart/2008/layout/VerticalCurvedList"/>
    <dgm:cxn modelId="{23246927-150C-42C2-9677-D81638AF364C}" type="presParOf" srcId="{175D7032-BAA8-4F33-B61F-606D0143FE48}" destId="{25218FF5-6199-493D-989D-8A8768C43600}" srcOrd="8" destOrd="0" presId="urn:microsoft.com/office/officeart/2008/layout/VerticalCurvedList"/>
    <dgm:cxn modelId="{47579770-D265-4959-9621-4149B92B661F}" type="presParOf" srcId="{25218FF5-6199-493D-989D-8A8768C43600}" destId="{37E34EFF-0228-479F-B0C4-A8BD84223C1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24993-8EE6-46C0-AD13-A06F3C2DC1C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A57E4E39-5F39-4873-BF77-981A052DF107}">
      <dgm:prSet phldrT="[Text]" custT="1"/>
      <dgm:spPr/>
      <dgm:t>
        <a:bodyPr/>
        <a:lstStyle/>
        <a:p>
          <a:r>
            <a:rPr lang="en-US" sz="3900" dirty="0"/>
            <a:t>Visibility </a:t>
          </a:r>
          <a:r>
            <a:rPr lang="en-US" sz="2500" dirty="0"/>
            <a:t>(MODIS &amp; MERRA-2)</a:t>
          </a:r>
        </a:p>
      </dgm:t>
    </dgm:pt>
    <dgm:pt modelId="{FFA5B175-8F1A-4E4C-9E12-48DA22FCF9DD}" type="parTrans" cxnId="{8327011E-9E3A-4B2E-A306-53065E1AAFC4}">
      <dgm:prSet/>
      <dgm:spPr/>
      <dgm:t>
        <a:bodyPr/>
        <a:lstStyle/>
        <a:p>
          <a:endParaRPr lang="en-US"/>
        </a:p>
      </dgm:t>
    </dgm:pt>
    <dgm:pt modelId="{98932E63-8F0C-49A7-B073-6B1AAA6F2B5E}" type="sibTrans" cxnId="{8327011E-9E3A-4B2E-A306-53065E1AAFC4}">
      <dgm:prSet/>
      <dgm:spPr/>
      <dgm:t>
        <a:bodyPr/>
        <a:lstStyle/>
        <a:p>
          <a:endParaRPr lang="en-US"/>
        </a:p>
      </dgm:t>
    </dgm:pt>
    <dgm:pt modelId="{908674F9-100E-4C56-AC1C-B1AE988A4D72}">
      <dgm:prSet phldrT="[Text]" custT="1"/>
      <dgm:spPr/>
      <dgm:t>
        <a:bodyPr/>
        <a:lstStyle/>
        <a:p>
          <a:r>
            <a:rPr lang="en-US" sz="2600" dirty="0">
              <a:solidFill>
                <a:schemeClr val="tx1">
                  <a:lumMod val="75000"/>
                  <a:lumOff val="25000"/>
                </a:schemeClr>
              </a:solidFill>
            </a:rPr>
            <a:t>Aerosol Optical Depth (AOD)</a:t>
          </a:r>
        </a:p>
      </dgm:t>
    </dgm:pt>
    <dgm:pt modelId="{7C0492E0-740F-4798-BCB4-2AFEB30CDFD6}" type="parTrans" cxnId="{5766680C-D3DD-4349-A330-24B8D853F88F}">
      <dgm:prSet/>
      <dgm:spPr/>
      <dgm:t>
        <a:bodyPr/>
        <a:lstStyle/>
        <a:p>
          <a:endParaRPr lang="en-US"/>
        </a:p>
      </dgm:t>
    </dgm:pt>
    <dgm:pt modelId="{C3CCDE1C-01E6-4DE2-AA3A-F11394529AA3}" type="sibTrans" cxnId="{5766680C-D3DD-4349-A330-24B8D853F88F}">
      <dgm:prSet/>
      <dgm:spPr/>
      <dgm:t>
        <a:bodyPr/>
        <a:lstStyle/>
        <a:p>
          <a:endParaRPr lang="en-US"/>
        </a:p>
      </dgm:t>
    </dgm:pt>
    <dgm:pt modelId="{7EE6B6D3-5899-45EA-A8D4-9C03AFB3167C}">
      <dgm:prSet phldrT="[Text]" custT="1"/>
      <dgm:spPr/>
      <dgm:t>
        <a:bodyPr/>
        <a:lstStyle/>
        <a:p>
          <a:r>
            <a:rPr lang="en-US" sz="2600" dirty="0">
              <a:solidFill>
                <a:schemeClr val="tx1">
                  <a:lumMod val="75000"/>
                  <a:lumOff val="25000"/>
                </a:schemeClr>
              </a:solidFill>
            </a:rPr>
            <a:t>Aerosol Extinction Profiles</a:t>
          </a:r>
        </a:p>
      </dgm:t>
    </dgm:pt>
    <dgm:pt modelId="{3F4D6D53-D402-4C04-BB26-06E103EE8D45}" type="parTrans" cxnId="{CB56A832-3168-44C8-8D14-FC4249EE5A5A}">
      <dgm:prSet/>
      <dgm:spPr/>
      <dgm:t>
        <a:bodyPr/>
        <a:lstStyle/>
        <a:p>
          <a:endParaRPr lang="en-US"/>
        </a:p>
      </dgm:t>
    </dgm:pt>
    <dgm:pt modelId="{CF7C8B39-45A6-48FB-A392-BE74E2386FD4}" type="sibTrans" cxnId="{CB56A832-3168-44C8-8D14-FC4249EE5A5A}">
      <dgm:prSet/>
      <dgm:spPr/>
      <dgm:t>
        <a:bodyPr/>
        <a:lstStyle/>
        <a:p>
          <a:endParaRPr lang="en-US"/>
        </a:p>
      </dgm:t>
    </dgm:pt>
    <dgm:pt modelId="{CD5C5505-A302-400B-8C2F-EB3C54FA4345}">
      <dgm:prSet phldrT="[Text]" custT="1"/>
      <dgm:spPr/>
      <dgm:t>
        <a:bodyPr/>
        <a:lstStyle/>
        <a:p>
          <a:r>
            <a:rPr lang="en-US" sz="3200"/>
            <a:t>Ozone </a:t>
          </a:r>
          <a:r>
            <a:rPr lang="en-US" sz="2500" smtClean="0"/>
            <a:t>(derived from Aura OMI-MLS)</a:t>
          </a:r>
          <a:endParaRPr lang="en-US" sz="2500" dirty="0"/>
        </a:p>
      </dgm:t>
    </dgm:pt>
    <dgm:pt modelId="{A24CEB3D-5A9F-4FE4-85BB-5FD148352A1E}" type="parTrans" cxnId="{7EC6E842-DA93-460E-9EC0-C9A178EAC2A1}">
      <dgm:prSet/>
      <dgm:spPr/>
      <dgm:t>
        <a:bodyPr/>
        <a:lstStyle/>
        <a:p>
          <a:endParaRPr lang="en-US"/>
        </a:p>
      </dgm:t>
    </dgm:pt>
    <dgm:pt modelId="{CCB526C6-DA53-445C-9319-5D90B4DD3E6C}" type="sibTrans" cxnId="{7EC6E842-DA93-460E-9EC0-C9A178EAC2A1}">
      <dgm:prSet/>
      <dgm:spPr/>
      <dgm:t>
        <a:bodyPr/>
        <a:lstStyle/>
        <a:p>
          <a:endParaRPr lang="en-US"/>
        </a:p>
      </dgm:t>
    </dgm:pt>
    <dgm:pt modelId="{6B447FBD-15D4-454D-974A-3ABDA24010D3}">
      <dgm:prSet phldrT="[Text]" custT="1"/>
      <dgm:spPr/>
      <dgm:t>
        <a:bodyPr/>
        <a:lstStyle/>
        <a:p>
          <a:r>
            <a:rPr lang="en-US" sz="2600" dirty="0">
              <a:solidFill>
                <a:schemeClr val="tx1">
                  <a:lumMod val="75000"/>
                  <a:lumOff val="25000"/>
                </a:schemeClr>
              </a:solidFill>
            </a:rPr>
            <a:t>Surface Tropopause Pressure</a:t>
          </a:r>
        </a:p>
      </dgm:t>
    </dgm:pt>
    <dgm:pt modelId="{A65A04EF-DECB-453C-B7BE-FE78AD933B87}" type="parTrans" cxnId="{70F387A0-00EC-4974-84DF-4F2219B26380}">
      <dgm:prSet/>
      <dgm:spPr/>
      <dgm:t>
        <a:bodyPr/>
        <a:lstStyle/>
        <a:p>
          <a:endParaRPr lang="en-US"/>
        </a:p>
      </dgm:t>
    </dgm:pt>
    <dgm:pt modelId="{276D620A-EF22-45B3-A35E-7EDC50CB2969}" type="sibTrans" cxnId="{70F387A0-00EC-4974-84DF-4F2219B26380}">
      <dgm:prSet/>
      <dgm:spPr/>
      <dgm:t>
        <a:bodyPr/>
        <a:lstStyle/>
        <a:p>
          <a:endParaRPr lang="en-US"/>
        </a:p>
      </dgm:t>
    </dgm:pt>
    <dgm:pt modelId="{B79A2018-AF2A-4DC3-B54B-BCFD2480C8E7}">
      <dgm:prSet phldrT="[Text]" custT="1"/>
      <dgm:spPr/>
      <dgm:t>
        <a:bodyPr/>
        <a:lstStyle/>
        <a:p>
          <a:r>
            <a:rPr lang="en-US" sz="2600" dirty="0">
              <a:solidFill>
                <a:schemeClr val="tx1">
                  <a:lumMod val="75000"/>
                  <a:lumOff val="25000"/>
                </a:schemeClr>
              </a:solidFill>
            </a:rPr>
            <a:t>Tropospheric Ozone Residuals (TOR)</a:t>
          </a:r>
        </a:p>
      </dgm:t>
    </dgm:pt>
    <dgm:pt modelId="{3ECEFC1E-5C03-4B1B-8BA5-0C1C42E9470B}" type="parTrans" cxnId="{68C96D12-1EF5-4A52-B91D-9DDE01F0B54E}">
      <dgm:prSet/>
      <dgm:spPr/>
      <dgm:t>
        <a:bodyPr/>
        <a:lstStyle/>
        <a:p>
          <a:endParaRPr lang="en-US"/>
        </a:p>
      </dgm:t>
    </dgm:pt>
    <dgm:pt modelId="{EBFE130F-1FC8-481D-B2AA-6A0BE02C9E6C}" type="sibTrans" cxnId="{68C96D12-1EF5-4A52-B91D-9DDE01F0B54E}">
      <dgm:prSet/>
      <dgm:spPr/>
      <dgm:t>
        <a:bodyPr/>
        <a:lstStyle/>
        <a:p>
          <a:endParaRPr lang="en-US"/>
        </a:p>
      </dgm:t>
    </dgm:pt>
    <dgm:pt modelId="{368F1C82-0E89-4BDA-9CDA-004283E29105}">
      <dgm:prSet phldrT="[Text]"/>
      <dgm:spPr/>
      <dgm:t>
        <a:bodyPr/>
        <a:lstStyle/>
        <a:p>
          <a:endParaRPr lang="en-US" sz="2900" dirty="0"/>
        </a:p>
      </dgm:t>
    </dgm:pt>
    <dgm:pt modelId="{507F8173-DAB4-49F9-AEB6-DCE1F691CD16}" type="sibTrans" cxnId="{89593FB9-1AB1-4322-9AF6-02DC23DDAFA6}">
      <dgm:prSet/>
      <dgm:spPr/>
      <dgm:t>
        <a:bodyPr/>
        <a:lstStyle/>
        <a:p>
          <a:endParaRPr lang="en-US"/>
        </a:p>
      </dgm:t>
    </dgm:pt>
    <dgm:pt modelId="{416175DE-7AB0-492F-9479-98B7A3838A9B}" type="parTrans" cxnId="{89593FB9-1AB1-4322-9AF6-02DC23DDAFA6}">
      <dgm:prSet/>
      <dgm:spPr/>
      <dgm:t>
        <a:bodyPr/>
        <a:lstStyle/>
        <a:p>
          <a:endParaRPr lang="en-US"/>
        </a:p>
      </dgm:t>
    </dgm:pt>
    <dgm:pt modelId="{48F9F8E3-9037-4F91-84F6-05CFB6390CD3}" type="pres">
      <dgm:prSet presAssocID="{F2524993-8EE6-46C0-AD13-A06F3C2DC1CA}" presName="linear" presStyleCnt="0">
        <dgm:presLayoutVars>
          <dgm:animLvl val="lvl"/>
          <dgm:resizeHandles val="exact"/>
        </dgm:presLayoutVars>
      </dgm:prSet>
      <dgm:spPr/>
      <dgm:t>
        <a:bodyPr/>
        <a:lstStyle/>
        <a:p>
          <a:endParaRPr lang="en-US"/>
        </a:p>
      </dgm:t>
    </dgm:pt>
    <dgm:pt modelId="{6A0EC4E1-B69F-4F33-896B-B9D9BAFDFC69}" type="pres">
      <dgm:prSet presAssocID="{A57E4E39-5F39-4873-BF77-981A052DF107}" presName="parentText" presStyleLbl="node1" presStyleIdx="0" presStyleCnt="2">
        <dgm:presLayoutVars>
          <dgm:chMax val="0"/>
          <dgm:bulletEnabled val="1"/>
        </dgm:presLayoutVars>
      </dgm:prSet>
      <dgm:spPr/>
      <dgm:t>
        <a:bodyPr/>
        <a:lstStyle/>
        <a:p>
          <a:endParaRPr lang="en-US"/>
        </a:p>
      </dgm:t>
    </dgm:pt>
    <dgm:pt modelId="{349DEB6A-B985-4F65-9ABC-E98F0FDDCA36}" type="pres">
      <dgm:prSet presAssocID="{A57E4E39-5F39-4873-BF77-981A052DF107}" presName="childText" presStyleLbl="revTx" presStyleIdx="0" presStyleCnt="2">
        <dgm:presLayoutVars>
          <dgm:bulletEnabled val="1"/>
        </dgm:presLayoutVars>
      </dgm:prSet>
      <dgm:spPr/>
      <dgm:t>
        <a:bodyPr/>
        <a:lstStyle/>
        <a:p>
          <a:endParaRPr lang="en-US"/>
        </a:p>
      </dgm:t>
    </dgm:pt>
    <dgm:pt modelId="{BAB0191B-B0BD-46ED-9008-24CDD1B01214}" type="pres">
      <dgm:prSet presAssocID="{CD5C5505-A302-400B-8C2F-EB3C54FA4345}" presName="parentText" presStyleLbl="node1" presStyleIdx="1" presStyleCnt="2">
        <dgm:presLayoutVars>
          <dgm:chMax val="0"/>
          <dgm:bulletEnabled val="1"/>
        </dgm:presLayoutVars>
      </dgm:prSet>
      <dgm:spPr/>
      <dgm:t>
        <a:bodyPr/>
        <a:lstStyle/>
        <a:p>
          <a:endParaRPr lang="en-US"/>
        </a:p>
      </dgm:t>
    </dgm:pt>
    <dgm:pt modelId="{D9713D6C-EA29-4FBE-BE16-8643BFC4BE45}" type="pres">
      <dgm:prSet presAssocID="{CD5C5505-A302-400B-8C2F-EB3C54FA4345}" presName="childText" presStyleLbl="revTx" presStyleIdx="1" presStyleCnt="2">
        <dgm:presLayoutVars>
          <dgm:bulletEnabled val="1"/>
        </dgm:presLayoutVars>
      </dgm:prSet>
      <dgm:spPr/>
      <dgm:t>
        <a:bodyPr/>
        <a:lstStyle/>
        <a:p>
          <a:endParaRPr lang="en-US"/>
        </a:p>
      </dgm:t>
    </dgm:pt>
  </dgm:ptLst>
  <dgm:cxnLst>
    <dgm:cxn modelId="{5C4A4E7D-8CCC-4BDB-8D0A-AF6BA3BB09DD}" type="presOf" srcId="{CD5C5505-A302-400B-8C2F-EB3C54FA4345}" destId="{BAB0191B-B0BD-46ED-9008-24CDD1B01214}" srcOrd="0" destOrd="0" presId="urn:microsoft.com/office/officeart/2005/8/layout/vList2"/>
    <dgm:cxn modelId="{137F643E-C345-4D51-B454-A74441341DBD}" type="presOf" srcId="{7EE6B6D3-5899-45EA-A8D4-9C03AFB3167C}" destId="{349DEB6A-B985-4F65-9ABC-E98F0FDDCA36}" srcOrd="0" destOrd="1" presId="urn:microsoft.com/office/officeart/2005/8/layout/vList2"/>
    <dgm:cxn modelId="{0CA4257A-E9C2-41A2-80D3-0B9EFFD05296}" type="presOf" srcId="{B79A2018-AF2A-4DC3-B54B-BCFD2480C8E7}" destId="{D9713D6C-EA29-4FBE-BE16-8643BFC4BE45}" srcOrd="0" destOrd="1" presId="urn:microsoft.com/office/officeart/2005/8/layout/vList2"/>
    <dgm:cxn modelId="{D59A0C00-4F25-4B70-AC6A-761F191CA39D}" type="presOf" srcId="{A57E4E39-5F39-4873-BF77-981A052DF107}" destId="{6A0EC4E1-B69F-4F33-896B-B9D9BAFDFC69}" srcOrd="0" destOrd="0" presId="urn:microsoft.com/office/officeart/2005/8/layout/vList2"/>
    <dgm:cxn modelId="{89593FB9-1AB1-4322-9AF6-02DC23DDAFA6}" srcId="{A57E4E39-5F39-4873-BF77-981A052DF107}" destId="{368F1C82-0E89-4BDA-9CDA-004283E29105}" srcOrd="2" destOrd="0" parTransId="{416175DE-7AB0-492F-9479-98B7A3838A9B}" sibTransId="{507F8173-DAB4-49F9-AEB6-DCE1F691CD16}"/>
    <dgm:cxn modelId="{F982D6E6-DADF-4666-AE30-F2CBAAD44380}" type="presOf" srcId="{F2524993-8EE6-46C0-AD13-A06F3C2DC1CA}" destId="{48F9F8E3-9037-4F91-84F6-05CFB6390CD3}" srcOrd="0" destOrd="0" presId="urn:microsoft.com/office/officeart/2005/8/layout/vList2"/>
    <dgm:cxn modelId="{70F387A0-00EC-4974-84DF-4F2219B26380}" srcId="{CD5C5505-A302-400B-8C2F-EB3C54FA4345}" destId="{6B447FBD-15D4-454D-974A-3ABDA24010D3}" srcOrd="0" destOrd="0" parTransId="{A65A04EF-DECB-453C-B7BE-FE78AD933B87}" sibTransId="{276D620A-EF22-45B3-A35E-7EDC50CB2969}"/>
    <dgm:cxn modelId="{E06A7E30-B3B7-4806-91ED-90FB72BF66F0}" type="presOf" srcId="{368F1C82-0E89-4BDA-9CDA-004283E29105}" destId="{349DEB6A-B985-4F65-9ABC-E98F0FDDCA36}" srcOrd="0" destOrd="2" presId="urn:microsoft.com/office/officeart/2005/8/layout/vList2"/>
    <dgm:cxn modelId="{743651CE-D994-42BC-A078-3846105FCECF}" type="presOf" srcId="{6B447FBD-15D4-454D-974A-3ABDA24010D3}" destId="{D9713D6C-EA29-4FBE-BE16-8643BFC4BE45}" srcOrd="0" destOrd="0" presId="urn:microsoft.com/office/officeart/2005/8/layout/vList2"/>
    <dgm:cxn modelId="{CB56A832-3168-44C8-8D14-FC4249EE5A5A}" srcId="{A57E4E39-5F39-4873-BF77-981A052DF107}" destId="{7EE6B6D3-5899-45EA-A8D4-9C03AFB3167C}" srcOrd="1" destOrd="0" parTransId="{3F4D6D53-D402-4C04-BB26-06E103EE8D45}" sibTransId="{CF7C8B39-45A6-48FB-A392-BE74E2386FD4}"/>
    <dgm:cxn modelId="{68C96D12-1EF5-4A52-B91D-9DDE01F0B54E}" srcId="{CD5C5505-A302-400B-8C2F-EB3C54FA4345}" destId="{B79A2018-AF2A-4DC3-B54B-BCFD2480C8E7}" srcOrd="1" destOrd="0" parTransId="{3ECEFC1E-5C03-4B1B-8BA5-0C1C42E9470B}" sibTransId="{EBFE130F-1FC8-481D-B2AA-6A0BE02C9E6C}"/>
    <dgm:cxn modelId="{7EC6E842-DA93-460E-9EC0-C9A178EAC2A1}" srcId="{F2524993-8EE6-46C0-AD13-A06F3C2DC1CA}" destId="{CD5C5505-A302-400B-8C2F-EB3C54FA4345}" srcOrd="1" destOrd="0" parTransId="{A24CEB3D-5A9F-4FE4-85BB-5FD148352A1E}" sibTransId="{CCB526C6-DA53-445C-9319-5D90B4DD3E6C}"/>
    <dgm:cxn modelId="{5766680C-D3DD-4349-A330-24B8D853F88F}" srcId="{A57E4E39-5F39-4873-BF77-981A052DF107}" destId="{908674F9-100E-4C56-AC1C-B1AE988A4D72}" srcOrd="0" destOrd="0" parTransId="{7C0492E0-740F-4798-BCB4-2AFEB30CDFD6}" sibTransId="{C3CCDE1C-01E6-4DE2-AA3A-F11394529AA3}"/>
    <dgm:cxn modelId="{E1470A15-8BE1-47C5-9C78-2289DBBE35B3}" type="presOf" srcId="{908674F9-100E-4C56-AC1C-B1AE988A4D72}" destId="{349DEB6A-B985-4F65-9ABC-E98F0FDDCA36}" srcOrd="0" destOrd="0" presId="urn:microsoft.com/office/officeart/2005/8/layout/vList2"/>
    <dgm:cxn modelId="{8327011E-9E3A-4B2E-A306-53065E1AAFC4}" srcId="{F2524993-8EE6-46C0-AD13-A06F3C2DC1CA}" destId="{A57E4E39-5F39-4873-BF77-981A052DF107}" srcOrd="0" destOrd="0" parTransId="{FFA5B175-8F1A-4E4C-9E12-48DA22FCF9DD}" sibTransId="{98932E63-8F0C-49A7-B073-6B1AAA6F2B5E}"/>
    <dgm:cxn modelId="{F2A150DB-0F85-4B31-BA47-38110F904AAF}" type="presParOf" srcId="{48F9F8E3-9037-4F91-84F6-05CFB6390CD3}" destId="{6A0EC4E1-B69F-4F33-896B-B9D9BAFDFC69}" srcOrd="0" destOrd="0" presId="urn:microsoft.com/office/officeart/2005/8/layout/vList2"/>
    <dgm:cxn modelId="{EA45752C-DAEE-4727-B6AC-044477F8CB57}" type="presParOf" srcId="{48F9F8E3-9037-4F91-84F6-05CFB6390CD3}" destId="{349DEB6A-B985-4F65-9ABC-E98F0FDDCA36}" srcOrd="1" destOrd="0" presId="urn:microsoft.com/office/officeart/2005/8/layout/vList2"/>
    <dgm:cxn modelId="{CD6D60B1-44F5-4B77-85B4-BB269AC2F1D0}" type="presParOf" srcId="{48F9F8E3-9037-4F91-84F6-05CFB6390CD3}" destId="{BAB0191B-B0BD-46ED-9008-24CDD1B01214}" srcOrd="2" destOrd="0" presId="urn:microsoft.com/office/officeart/2005/8/layout/vList2"/>
    <dgm:cxn modelId="{8BD38309-6977-46EB-B885-525EB3041226}" type="presParOf" srcId="{48F9F8E3-9037-4F91-84F6-05CFB6390CD3}" destId="{D9713D6C-EA29-4FBE-BE16-8643BFC4BE45}"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8FD567-EDDF-4E82-8845-589483835EF0}" type="doc">
      <dgm:prSet loTypeId="urn:microsoft.com/office/officeart/2008/layout/VerticalCurvedList" loCatId="list" qsTypeId="urn:microsoft.com/office/officeart/2005/8/quickstyle/simple2" qsCatId="simple" csTypeId="urn:microsoft.com/office/officeart/2005/8/colors/accent3_2" csCatId="accent3" phldr="1"/>
      <dgm:spPr/>
      <dgm:t>
        <a:bodyPr/>
        <a:lstStyle/>
        <a:p>
          <a:endParaRPr lang="en-US"/>
        </a:p>
      </dgm:t>
    </dgm:pt>
    <dgm:pt modelId="{88DE03D6-8E21-4163-B897-AF907C69E124}">
      <dgm:prSet phldrT="[Text]"/>
      <dgm:spPr>
        <a:xfrm>
          <a:off x="942843" y="679281"/>
          <a:ext cx="10484855" cy="1358563"/>
        </a:xfrm>
        <a:prstGeom prst="rect">
          <a:avLst/>
        </a:prstGeom>
      </dgm:spPr>
      <dgm:t>
        <a:bodyPr/>
        <a:lstStyle/>
        <a:p>
          <a:r>
            <a:rPr lang="en-US" b="1" dirty="0" smtClean="0">
              <a:latin typeface="Century Gothic" panose="020B0502020202020204" pitchFamily="34" charset="0"/>
            </a:rPr>
            <a:t>CASTNET </a:t>
          </a:r>
          <a:r>
            <a:rPr lang="en-US" b="0" dirty="0" smtClean="0">
              <a:latin typeface="Century Gothic" panose="020B0502020202020204" pitchFamily="34" charset="0"/>
            </a:rPr>
            <a:t>(Clean Air Standards and Trends Network) </a:t>
          </a:r>
          <a:r>
            <a:rPr lang="en-US" b="0" i="0" dirty="0" smtClean="0">
              <a:latin typeface="Century Gothic" panose="020B0502020202020204" pitchFamily="34" charset="0"/>
            </a:rPr>
            <a:t>located at </a:t>
          </a:r>
          <a:r>
            <a:rPr lang="en-US" b="0" dirty="0" smtClean="0">
              <a:latin typeface="Century Gothic" panose="020B0502020202020204" pitchFamily="34" charset="0"/>
            </a:rPr>
            <a:t>Big Meadows in SNP</a:t>
          </a:r>
          <a:endParaRPr lang="en-US" dirty="0">
            <a:latin typeface="Century Gothic" panose="020B0502020202020204" pitchFamily="34" charset="0"/>
            <a:ea typeface="+mn-ea"/>
            <a:cs typeface="+mn-cs"/>
          </a:endParaRPr>
        </a:p>
      </dgm:t>
    </dgm:pt>
    <dgm:pt modelId="{EEE0C0B7-DE26-4C97-9B75-23787029E4E2}" type="parTrans" cxnId="{163E1B9C-8AC8-4F29-AD12-A506BD2342E4}">
      <dgm:prSet/>
      <dgm:spPr/>
      <dgm:t>
        <a:bodyPr/>
        <a:lstStyle/>
        <a:p>
          <a:endParaRPr lang="en-US"/>
        </a:p>
      </dgm:t>
    </dgm:pt>
    <dgm:pt modelId="{86942A58-F137-43F1-A689-ED1B0A880C8F}" type="sibTrans" cxnId="{163E1B9C-8AC8-4F29-AD12-A506BD2342E4}">
      <dgm:prSet/>
      <dgm:spPr>
        <a:xfrm>
          <a:off x="-7677127" y="-1173764"/>
          <a:ext cx="9140348" cy="9140348"/>
        </a:xfrm>
        <a:prstGeom prst="blockArc">
          <a:avLst>
            <a:gd name="adj1" fmla="val 18900000"/>
            <a:gd name="adj2" fmla="val 2700000"/>
            <a:gd name="adj3" fmla="val 236"/>
          </a:avLst>
        </a:prstGeom>
      </dgm:spPr>
      <dgm:t>
        <a:bodyPr/>
        <a:lstStyle/>
        <a:p>
          <a:endParaRPr lang="en-US"/>
        </a:p>
      </dgm:t>
    </dgm:pt>
    <dgm:pt modelId="{B0C785F9-0FD2-4266-B9B8-F0335F09D30A}">
      <dgm:prSet phldrT="[Text]"/>
      <dgm:spPr>
        <a:xfrm>
          <a:off x="1436681" y="2717127"/>
          <a:ext cx="9991017" cy="1358563"/>
        </a:xfrm>
        <a:prstGeom prst="rect">
          <a:avLst/>
        </a:prstGeom>
      </dgm:spPr>
      <dgm:t>
        <a:bodyPr/>
        <a:lstStyle/>
        <a:p>
          <a:r>
            <a:rPr lang="en-US" b="1" smtClean="0">
              <a:latin typeface="Century Gothic" panose="020B0502020202020204" pitchFamily="34" charset="0"/>
            </a:rPr>
            <a:t>IMPROVE </a:t>
          </a:r>
          <a:r>
            <a:rPr lang="en-US" b="0" smtClean="0">
              <a:latin typeface="Century Gothic" panose="020B0502020202020204" pitchFamily="34" charset="0"/>
            </a:rPr>
            <a:t>(Interagency Monitoring of Protected Visual Environments) </a:t>
          </a:r>
          <a:r>
            <a:rPr lang="en-US" b="0" i="0" smtClean="0">
              <a:latin typeface="Century Gothic" panose="020B0502020202020204" pitchFamily="34" charset="0"/>
            </a:rPr>
            <a:t>located </a:t>
          </a:r>
          <a:r>
            <a:rPr lang="en-US" b="0" i="0" u="none" smtClean="0">
              <a:latin typeface="Century Gothic" panose="020B0502020202020204" pitchFamily="34" charset="0"/>
            </a:rPr>
            <a:t>at</a:t>
          </a:r>
          <a:r>
            <a:rPr lang="en-US" b="0" i="1" smtClean="0">
              <a:latin typeface="Century Gothic" panose="020B0502020202020204" pitchFamily="34" charset="0"/>
            </a:rPr>
            <a:t> </a:t>
          </a:r>
          <a:r>
            <a:rPr lang="en-US" b="0" smtClean="0">
              <a:latin typeface="Century Gothic" panose="020B0502020202020204" pitchFamily="34" charset="0"/>
            </a:rPr>
            <a:t>Big Meadows in SNP</a:t>
          </a:r>
          <a:endParaRPr lang="en-US" dirty="0">
            <a:latin typeface="Century Gothic" panose="020B0502020202020204" pitchFamily="34" charset="0"/>
            <a:ea typeface="+mn-ea"/>
            <a:cs typeface="+mn-cs"/>
          </a:endParaRPr>
        </a:p>
      </dgm:t>
    </dgm:pt>
    <dgm:pt modelId="{6E8E1D60-89B8-448D-A33C-93920FBD5ED0}" type="parTrans" cxnId="{B7D32A6E-3F2C-4B3B-81ED-6F043068E264}">
      <dgm:prSet/>
      <dgm:spPr/>
      <dgm:t>
        <a:bodyPr/>
        <a:lstStyle/>
        <a:p>
          <a:endParaRPr lang="en-US"/>
        </a:p>
      </dgm:t>
    </dgm:pt>
    <dgm:pt modelId="{837744C1-30DB-4A11-A9B5-081EA8274DA5}" type="sibTrans" cxnId="{B7D32A6E-3F2C-4B3B-81ED-6F043068E264}">
      <dgm:prSet/>
      <dgm:spPr/>
      <dgm:t>
        <a:bodyPr/>
        <a:lstStyle/>
        <a:p>
          <a:endParaRPr lang="en-US"/>
        </a:p>
      </dgm:t>
    </dgm:pt>
    <dgm:pt modelId="{6F69DCE6-BFD1-4C0A-A59B-A37878EBAB81}">
      <dgm:prSet phldrT="[Text]"/>
      <dgm:spPr>
        <a:xfrm>
          <a:off x="942843" y="4754973"/>
          <a:ext cx="10484855" cy="1358563"/>
        </a:xfrm>
        <a:prstGeom prst="rect">
          <a:avLst/>
        </a:prstGeom>
      </dgm:spPr>
      <dgm:t>
        <a:bodyPr/>
        <a:lstStyle/>
        <a:p>
          <a:r>
            <a:rPr lang="en-US" b="1" i="0" smtClean="0">
              <a:latin typeface="Century Gothic" panose="020B0502020202020204" pitchFamily="34" charset="0"/>
            </a:rPr>
            <a:t>ASOS </a:t>
          </a:r>
          <a:r>
            <a:rPr lang="en-US" b="0" i="0" smtClean="0">
              <a:latin typeface="Century Gothic" panose="020B0502020202020204" pitchFamily="34" charset="0"/>
            </a:rPr>
            <a:t>(Automated Surface Observing System) from 30 select stations located within a 200km radius of SNP</a:t>
          </a:r>
          <a:endParaRPr lang="en-US" dirty="0">
            <a:latin typeface="Century Gothic" panose="020B0502020202020204" pitchFamily="34" charset="0"/>
            <a:ea typeface="+mn-ea"/>
            <a:cs typeface="+mn-cs"/>
          </a:endParaRPr>
        </a:p>
      </dgm:t>
    </dgm:pt>
    <dgm:pt modelId="{598A692D-F615-45C2-BC85-17F69CCEC950}" type="parTrans" cxnId="{23AE9932-7433-4337-9EB7-5D7733355315}">
      <dgm:prSet/>
      <dgm:spPr/>
      <dgm:t>
        <a:bodyPr/>
        <a:lstStyle/>
        <a:p>
          <a:endParaRPr lang="en-US"/>
        </a:p>
      </dgm:t>
    </dgm:pt>
    <dgm:pt modelId="{9CB085D0-DC61-4CED-8221-0BAA576E70AE}" type="sibTrans" cxnId="{23AE9932-7433-4337-9EB7-5D7733355315}">
      <dgm:prSet/>
      <dgm:spPr/>
      <dgm:t>
        <a:bodyPr/>
        <a:lstStyle/>
        <a:p>
          <a:endParaRPr lang="en-US"/>
        </a:p>
      </dgm:t>
    </dgm:pt>
    <dgm:pt modelId="{870FFFFF-EA5A-421A-83AD-16D325C4301A}" type="pres">
      <dgm:prSet presAssocID="{218FD567-EDDF-4E82-8845-589483835EF0}" presName="Name0" presStyleCnt="0">
        <dgm:presLayoutVars>
          <dgm:chMax val="7"/>
          <dgm:chPref val="7"/>
          <dgm:dir/>
        </dgm:presLayoutVars>
      </dgm:prSet>
      <dgm:spPr/>
      <dgm:t>
        <a:bodyPr/>
        <a:lstStyle/>
        <a:p>
          <a:endParaRPr lang="en-US"/>
        </a:p>
      </dgm:t>
    </dgm:pt>
    <dgm:pt modelId="{2415F7A1-61FF-46F0-8E42-8D0BB8BF3CA2}" type="pres">
      <dgm:prSet presAssocID="{218FD567-EDDF-4E82-8845-589483835EF0}" presName="Name1" presStyleCnt="0"/>
      <dgm:spPr/>
      <dgm:t>
        <a:bodyPr/>
        <a:lstStyle/>
        <a:p>
          <a:endParaRPr lang="en-US"/>
        </a:p>
      </dgm:t>
    </dgm:pt>
    <dgm:pt modelId="{9E08ECD9-BA96-474A-BBAC-4463C3E7957F}" type="pres">
      <dgm:prSet presAssocID="{218FD567-EDDF-4E82-8845-589483835EF0}" presName="cycle" presStyleCnt="0"/>
      <dgm:spPr/>
      <dgm:t>
        <a:bodyPr/>
        <a:lstStyle/>
        <a:p>
          <a:endParaRPr lang="en-US"/>
        </a:p>
      </dgm:t>
    </dgm:pt>
    <dgm:pt modelId="{1525F74B-2EFF-431E-8D63-779DD9BC9015}" type="pres">
      <dgm:prSet presAssocID="{218FD567-EDDF-4E82-8845-589483835EF0}" presName="srcNode" presStyleLbl="node1" presStyleIdx="0" presStyleCnt="3"/>
      <dgm:spPr/>
      <dgm:t>
        <a:bodyPr/>
        <a:lstStyle/>
        <a:p>
          <a:endParaRPr lang="en-US"/>
        </a:p>
      </dgm:t>
    </dgm:pt>
    <dgm:pt modelId="{7D578419-0622-495C-95A4-23623EB12634}" type="pres">
      <dgm:prSet presAssocID="{218FD567-EDDF-4E82-8845-589483835EF0}" presName="conn" presStyleLbl="parChTrans1D2" presStyleIdx="0" presStyleCnt="1"/>
      <dgm:spPr/>
      <dgm:t>
        <a:bodyPr/>
        <a:lstStyle/>
        <a:p>
          <a:endParaRPr lang="en-US"/>
        </a:p>
      </dgm:t>
    </dgm:pt>
    <dgm:pt modelId="{EF03D720-5CC0-4D99-86D0-8041EDFA8748}" type="pres">
      <dgm:prSet presAssocID="{218FD567-EDDF-4E82-8845-589483835EF0}" presName="extraNode" presStyleLbl="node1" presStyleIdx="0" presStyleCnt="3"/>
      <dgm:spPr/>
      <dgm:t>
        <a:bodyPr/>
        <a:lstStyle/>
        <a:p>
          <a:endParaRPr lang="en-US"/>
        </a:p>
      </dgm:t>
    </dgm:pt>
    <dgm:pt modelId="{648A82A2-DCA1-4BCB-9165-51542BC90C40}" type="pres">
      <dgm:prSet presAssocID="{218FD567-EDDF-4E82-8845-589483835EF0}" presName="dstNode" presStyleLbl="node1" presStyleIdx="0" presStyleCnt="3"/>
      <dgm:spPr/>
      <dgm:t>
        <a:bodyPr/>
        <a:lstStyle/>
        <a:p>
          <a:endParaRPr lang="en-US"/>
        </a:p>
      </dgm:t>
    </dgm:pt>
    <dgm:pt modelId="{E71189B8-4259-4323-8013-D98181897C2A}" type="pres">
      <dgm:prSet presAssocID="{88DE03D6-8E21-4163-B897-AF907C69E124}" presName="text_1" presStyleLbl="node1" presStyleIdx="0" presStyleCnt="3">
        <dgm:presLayoutVars>
          <dgm:bulletEnabled val="1"/>
        </dgm:presLayoutVars>
      </dgm:prSet>
      <dgm:spPr/>
      <dgm:t>
        <a:bodyPr/>
        <a:lstStyle/>
        <a:p>
          <a:endParaRPr lang="en-US"/>
        </a:p>
      </dgm:t>
    </dgm:pt>
    <dgm:pt modelId="{BE0FA9D5-B2DF-4D3C-97E0-5F82B40F1B88}" type="pres">
      <dgm:prSet presAssocID="{88DE03D6-8E21-4163-B897-AF907C69E124}" presName="accent_1" presStyleCnt="0"/>
      <dgm:spPr/>
      <dgm:t>
        <a:bodyPr/>
        <a:lstStyle/>
        <a:p>
          <a:endParaRPr lang="en-US"/>
        </a:p>
      </dgm:t>
    </dgm:pt>
    <dgm:pt modelId="{2572C1B6-13FB-4034-A066-F2FA19DB43F5}" type="pres">
      <dgm:prSet presAssocID="{88DE03D6-8E21-4163-B897-AF907C69E124}" presName="accentRepeatNode" presStyleLbl="solidFgAcc1" presStyleIdx="0" presStyleCnt="3"/>
      <dgm:spPr>
        <a:xfrm>
          <a:off x="93740" y="509461"/>
          <a:ext cx="1698204" cy="1698204"/>
        </a:xfrm>
        <a:prstGeom prst="ellipse">
          <a:avLst/>
        </a:prstGeom>
      </dgm:spPr>
      <dgm:t>
        <a:bodyPr/>
        <a:lstStyle/>
        <a:p>
          <a:endParaRPr lang="en-US"/>
        </a:p>
      </dgm:t>
    </dgm:pt>
    <dgm:pt modelId="{A413BB1D-AA8C-4572-84A5-3A7F44219CB0}" type="pres">
      <dgm:prSet presAssocID="{B0C785F9-0FD2-4266-B9B8-F0335F09D30A}" presName="text_2" presStyleLbl="node1" presStyleIdx="1" presStyleCnt="3">
        <dgm:presLayoutVars>
          <dgm:bulletEnabled val="1"/>
        </dgm:presLayoutVars>
      </dgm:prSet>
      <dgm:spPr/>
      <dgm:t>
        <a:bodyPr/>
        <a:lstStyle/>
        <a:p>
          <a:endParaRPr lang="en-US"/>
        </a:p>
      </dgm:t>
    </dgm:pt>
    <dgm:pt modelId="{78158FDA-33E7-4F83-96DA-AEB698342B62}" type="pres">
      <dgm:prSet presAssocID="{B0C785F9-0FD2-4266-B9B8-F0335F09D30A}" presName="accent_2" presStyleCnt="0"/>
      <dgm:spPr/>
      <dgm:t>
        <a:bodyPr/>
        <a:lstStyle/>
        <a:p>
          <a:endParaRPr lang="en-US"/>
        </a:p>
      </dgm:t>
    </dgm:pt>
    <dgm:pt modelId="{B3036821-4507-47DE-9DEC-F8A782E5E5D9}" type="pres">
      <dgm:prSet presAssocID="{B0C785F9-0FD2-4266-B9B8-F0335F09D30A}" presName="accentRepeatNode" presStyleLbl="solidFgAcc1" presStyleIdx="1" presStyleCnt="3"/>
      <dgm:spPr>
        <a:xfrm>
          <a:off x="587578" y="2547307"/>
          <a:ext cx="1698204" cy="1698204"/>
        </a:xfrm>
        <a:prstGeom prst="ellipse">
          <a:avLst/>
        </a:prstGeom>
      </dgm:spPr>
      <dgm:t>
        <a:bodyPr/>
        <a:lstStyle/>
        <a:p>
          <a:endParaRPr lang="en-US"/>
        </a:p>
      </dgm:t>
    </dgm:pt>
    <dgm:pt modelId="{91A24079-2CFC-4273-B34E-A9922D1BE8E3}" type="pres">
      <dgm:prSet presAssocID="{6F69DCE6-BFD1-4C0A-A59B-A37878EBAB81}" presName="text_3" presStyleLbl="node1" presStyleIdx="2" presStyleCnt="3">
        <dgm:presLayoutVars>
          <dgm:bulletEnabled val="1"/>
        </dgm:presLayoutVars>
      </dgm:prSet>
      <dgm:spPr/>
      <dgm:t>
        <a:bodyPr/>
        <a:lstStyle/>
        <a:p>
          <a:endParaRPr lang="en-US"/>
        </a:p>
      </dgm:t>
    </dgm:pt>
    <dgm:pt modelId="{CFC30158-6CDD-4BA9-BD07-E4914F05C040}" type="pres">
      <dgm:prSet presAssocID="{6F69DCE6-BFD1-4C0A-A59B-A37878EBAB81}" presName="accent_3" presStyleCnt="0"/>
      <dgm:spPr/>
      <dgm:t>
        <a:bodyPr/>
        <a:lstStyle/>
        <a:p>
          <a:endParaRPr lang="en-US"/>
        </a:p>
      </dgm:t>
    </dgm:pt>
    <dgm:pt modelId="{FD0DE648-B635-499D-A0A7-A44EC24E869A}" type="pres">
      <dgm:prSet presAssocID="{6F69DCE6-BFD1-4C0A-A59B-A37878EBAB81}" presName="accentRepeatNode" presStyleLbl="solidFgAcc1" presStyleIdx="2" presStyleCnt="3"/>
      <dgm:spPr>
        <a:xfrm>
          <a:off x="93740" y="4585152"/>
          <a:ext cx="1698204" cy="1698204"/>
        </a:xfrm>
        <a:prstGeom prst="ellipse">
          <a:avLst/>
        </a:prstGeom>
      </dgm:spPr>
      <dgm:t>
        <a:bodyPr/>
        <a:lstStyle/>
        <a:p>
          <a:endParaRPr lang="en-US"/>
        </a:p>
      </dgm:t>
    </dgm:pt>
  </dgm:ptLst>
  <dgm:cxnLst>
    <dgm:cxn modelId="{B7D32A6E-3F2C-4B3B-81ED-6F043068E264}" srcId="{218FD567-EDDF-4E82-8845-589483835EF0}" destId="{B0C785F9-0FD2-4266-B9B8-F0335F09D30A}" srcOrd="1" destOrd="0" parTransId="{6E8E1D60-89B8-448D-A33C-93920FBD5ED0}" sibTransId="{837744C1-30DB-4A11-A9B5-081EA8274DA5}"/>
    <dgm:cxn modelId="{EF0A6F7C-FFB0-4BBA-A3C5-907BD4506D2A}" type="presOf" srcId="{218FD567-EDDF-4E82-8845-589483835EF0}" destId="{870FFFFF-EA5A-421A-83AD-16D325C4301A}" srcOrd="0" destOrd="0" presId="urn:microsoft.com/office/officeart/2008/layout/VerticalCurvedList"/>
    <dgm:cxn modelId="{23AE9932-7433-4337-9EB7-5D7733355315}" srcId="{218FD567-EDDF-4E82-8845-589483835EF0}" destId="{6F69DCE6-BFD1-4C0A-A59B-A37878EBAB81}" srcOrd="2" destOrd="0" parTransId="{598A692D-F615-45C2-BC85-17F69CCEC950}" sibTransId="{9CB085D0-DC61-4CED-8221-0BAA576E70AE}"/>
    <dgm:cxn modelId="{163E1B9C-8AC8-4F29-AD12-A506BD2342E4}" srcId="{218FD567-EDDF-4E82-8845-589483835EF0}" destId="{88DE03D6-8E21-4163-B897-AF907C69E124}" srcOrd="0" destOrd="0" parTransId="{EEE0C0B7-DE26-4C97-9B75-23787029E4E2}" sibTransId="{86942A58-F137-43F1-A689-ED1B0A880C8F}"/>
    <dgm:cxn modelId="{61602C55-59C6-4048-92C8-2F916BD6192A}" type="presOf" srcId="{88DE03D6-8E21-4163-B897-AF907C69E124}" destId="{E71189B8-4259-4323-8013-D98181897C2A}" srcOrd="0" destOrd="0" presId="urn:microsoft.com/office/officeart/2008/layout/VerticalCurvedList"/>
    <dgm:cxn modelId="{0823B03B-8073-4E63-BE8F-2CEF259952C7}" type="presOf" srcId="{6F69DCE6-BFD1-4C0A-A59B-A37878EBAB81}" destId="{91A24079-2CFC-4273-B34E-A9922D1BE8E3}" srcOrd="0" destOrd="0" presId="urn:microsoft.com/office/officeart/2008/layout/VerticalCurvedList"/>
    <dgm:cxn modelId="{C9C7FE1B-ED06-42CF-99A0-EF6D0AAF1845}" type="presOf" srcId="{86942A58-F137-43F1-A689-ED1B0A880C8F}" destId="{7D578419-0622-495C-95A4-23623EB12634}" srcOrd="0" destOrd="0" presId="urn:microsoft.com/office/officeart/2008/layout/VerticalCurvedList"/>
    <dgm:cxn modelId="{65118EE3-BD7F-4411-9733-845713E00878}" type="presOf" srcId="{B0C785F9-0FD2-4266-B9B8-F0335F09D30A}" destId="{A413BB1D-AA8C-4572-84A5-3A7F44219CB0}" srcOrd="0" destOrd="0" presId="urn:microsoft.com/office/officeart/2008/layout/VerticalCurvedList"/>
    <dgm:cxn modelId="{A600BE42-EFF7-4642-8E8C-019EBC0AFBCC}" type="presParOf" srcId="{870FFFFF-EA5A-421A-83AD-16D325C4301A}" destId="{2415F7A1-61FF-46F0-8E42-8D0BB8BF3CA2}" srcOrd="0" destOrd="0" presId="urn:microsoft.com/office/officeart/2008/layout/VerticalCurvedList"/>
    <dgm:cxn modelId="{701A5133-63BF-4FAF-8FE0-5ABAA460C290}" type="presParOf" srcId="{2415F7A1-61FF-46F0-8E42-8D0BB8BF3CA2}" destId="{9E08ECD9-BA96-474A-BBAC-4463C3E7957F}" srcOrd="0" destOrd="0" presId="urn:microsoft.com/office/officeart/2008/layout/VerticalCurvedList"/>
    <dgm:cxn modelId="{7ED5F88C-396E-408B-906B-027309CDDEBD}" type="presParOf" srcId="{9E08ECD9-BA96-474A-BBAC-4463C3E7957F}" destId="{1525F74B-2EFF-431E-8D63-779DD9BC9015}" srcOrd="0" destOrd="0" presId="urn:microsoft.com/office/officeart/2008/layout/VerticalCurvedList"/>
    <dgm:cxn modelId="{DF03BD0A-9E7B-4316-A4B8-2446B268EA82}" type="presParOf" srcId="{9E08ECD9-BA96-474A-BBAC-4463C3E7957F}" destId="{7D578419-0622-495C-95A4-23623EB12634}" srcOrd="1" destOrd="0" presId="urn:microsoft.com/office/officeart/2008/layout/VerticalCurvedList"/>
    <dgm:cxn modelId="{254D0527-FAC3-407C-860B-9F287EFDB660}" type="presParOf" srcId="{9E08ECD9-BA96-474A-BBAC-4463C3E7957F}" destId="{EF03D720-5CC0-4D99-86D0-8041EDFA8748}" srcOrd="2" destOrd="0" presId="urn:microsoft.com/office/officeart/2008/layout/VerticalCurvedList"/>
    <dgm:cxn modelId="{8DEFEA3A-93B5-4521-85B6-248447D003B6}" type="presParOf" srcId="{9E08ECD9-BA96-474A-BBAC-4463C3E7957F}" destId="{648A82A2-DCA1-4BCB-9165-51542BC90C40}" srcOrd="3" destOrd="0" presId="urn:microsoft.com/office/officeart/2008/layout/VerticalCurvedList"/>
    <dgm:cxn modelId="{CEB68AD3-01FA-4652-B16B-830D16825F63}" type="presParOf" srcId="{2415F7A1-61FF-46F0-8E42-8D0BB8BF3CA2}" destId="{E71189B8-4259-4323-8013-D98181897C2A}" srcOrd="1" destOrd="0" presId="urn:microsoft.com/office/officeart/2008/layout/VerticalCurvedList"/>
    <dgm:cxn modelId="{16AAA88F-40D1-4531-ADBF-4DEAB1D65C13}" type="presParOf" srcId="{2415F7A1-61FF-46F0-8E42-8D0BB8BF3CA2}" destId="{BE0FA9D5-B2DF-4D3C-97E0-5F82B40F1B88}" srcOrd="2" destOrd="0" presId="urn:microsoft.com/office/officeart/2008/layout/VerticalCurvedList"/>
    <dgm:cxn modelId="{515CC126-214A-4702-BF6B-EE043CFD45B3}" type="presParOf" srcId="{BE0FA9D5-B2DF-4D3C-97E0-5F82B40F1B88}" destId="{2572C1B6-13FB-4034-A066-F2FA19DB43F5}" srcOrd="0" destOrd="0" presId="urn:microsoft.com/office/officeart/2008/layout/VerticalCurvedList"/>
    <dgm:cxn modelId="{B9857D99-63AE-4CBF-B763-7CD3F70F7BD4}" type="presParOf" srcId="{2415F7A1-61FF-46F0-8E42-8D0BB8BF3CA2}" destId="{A413BB1D-AA8C-4572-84A5-3A7F44219CB0}" srcOrd="3" destOrd="0" presId="urn:microsoft.com/office/officeart/2008/layout/VerticalCurvedList"/>
    <dgm:cxn modelId="{A93D91F0-2782-49F9-98AB-1257E90D14EA}" type="presParOf" srcId="{2415F7A1-61FF-46F0-8E42-8D0BB8BF3CA2}" destId="{78158FDA-33E7-4F83-96DA-AEB698342B62}" srcOrd="4" destOrd="0" presId="urn:microsoft.com/office/officeart/2008/layout/VerticalCurvedList"/>
    <dgm:cxn modelId="{E18D38D7-DBD2-4900-9D16-D63F18B2C51E}" type="presParOf" srcId="{78158FDA-33E7-4F83-96DA-AEB698342B62}" destId="{B3036821-4507-47DE-9DEC-F8A782E5E5D9}" srcOrd="0" destOrd="0" presId="urn:microsoft.com/office/officeart/2008/layout/VerticalCurvedList"/>
    <dgm:cxn modelId="{15B22894-73A4-4838-850B-3994E86316A0}" type="presParOf" srcId="{2415F7A1-61FF-46F0-8E42-8D0BB8BF3CA2}" destId="{91A24079-2CFC-4273-B34E-A9922D1BE8E3}" srcOrd="5" destOrd="0" presId="urn:microsoft.com/office/officeart/2008/layout/VerticalCurvedList"/>
    <dgm:cxn modelId="{45C1FCE5-B684-49B0-A3AD-F8E13F463205}" type="presParOf" srcId="{2415F7A1-61FF-46F0-8E42-8D0BB8BF3CA2}" destId="{CFC30158-6CDD-4BA9-BD07-E4914F05C040}" srcOrd="6" destOrd="0" presId="urn:microsoft.com/office/officeart/2008/layout/VerticalCurvedList"/>
    <dgm:cxn modelId="{E8AEBFFE-3DA9-4997-9698-B9D99F09D140}" type="presParOf" srcId="{CFC30158-6CDD-4BA9-BD07-E4914F05C040}" destId="{FD0DE648-B635-499D-A0A7-A44EC24E869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8FD567-EDDF-4E82-8845-589483835EF0}" type="doc">
      <dgm:prSet loTypeId="urn:microsoft.com/office/officeart/2008/layout/VerticalCurvedList" loCatId="list" qsTypeId="urn:microsoft.com/office/officeart/2005/8/quickstyle/simple2" qsCatId="simple" csTypeId="urn:microsoft.com/office/officeart/2005/8/colors/accent3_3" csCatId="accent3" phldr="1"/>
      <dgm:spPr/>
      <dgm:t>
        <a:bodyPr/>
        <a:lstStyle/>
        <a:p>
          <a:endParaRPr lang="en-US"/>
        </a:p>
      </dgm:t>
    </dgm:pt>
    <dgm:pt modelId="{88DE03D6-8E21-4163-B897-AF907C69E124}">
      <dgm:prSet phldrT="[Text]"/>
      <dgm:spPr/>
      <dgm:t>
        <a:bodyPr/>
        <a:lstStyle/>
        <a:p>
          <a:r>
            <a:rPr lang="en-US" dirty="0"/>
            <a:t>CASTNET (ozone measurements); Tropospheric Ozone Residuals (TOR); IMPROVE and ASOS (</a:t>
          </a:r>
          <a:r>
            <a:rPr lang="en-US" i="1" dirty="0"/>
            <a:t>in situ </a:t>
          </a:r>
          <a:r>
            <a:rPr lang="en-US" dirty="0"/>
            <a:t>visibility measurements); MODIS Aqua &amp; Terra AOD; MERRA-2 extinction profiles</a:t>
          </a:r>
        </a:p>
      </dgm:t>
    </dgm:pt>
    <dgm:pt modelId="{EEE0C0B7-DE26-4C97-9B75-23787029E4E2}" type="parTrans" cxnId="{163E1B9C-8AC8-4F29-AD12-A506BD2342E4}">
      <dgm:prSet/>
      <dgm:spPr/>
      <dgm:t>
        <a:bodyPr/>
        <a:lstStyle/>
        <a:p>
          <a:endParaRPr lang="en-US"/>
        </a:p>
      </dgm:t>
    </dgm:pt>
    <dgm:pt modelId="{86942A58-F137-43F1-A689-ED1B0A880C8F}" type="sibTrans" cxnId="{163E1B9C-8AC8-4F29-AD12-A506BD2342E4}">
      <dgm:prSet/>
      <dgm:spPr/>
      <dgm:t>
        <a:bodyPr/>
        <a:lstStyle/>
        <a:p>
          <a:endParaRPr lang="en-US"/>
        </a:p>
      </dgm:t>
    </dgm:pt>
    <dgm:pt modelId="{B0C785F9-0FD2-4266-B9B8-F0335F09D30A}">
      <dgm:prSet phldrT="[Text]"/>
      <dgm:spPr/>
      <dgm:t>
        <a:bodyPr/>
        <a:lstStyle/>
        <a:p>
          <a:r>
            <a:rPr lang="en-US" dirty="0"/>
            <a:t>Convert TOR, MODIS, MERRA-2 into GIS-ready formats; extract 1pm timeframe for ASOS</a:t>
          </a:r>
        </a:p>
      </dgm:t>
    </dgm:pt>
    <dgm:pt modelId="{6E8E1D60-89B8-448D-A33C-93920FBD5ED0}" type="parTrans" cxnId="{B7D32A6E-3F2C-4B3B-81ED-6F043068E264}">
      <dgm:prSet/>
      <dgm:spPr/>
      <dgm:t>
        <a:bodyPr/>
        <a:lstStyle/>
        <a:p>
          <a:endParaRPr lang="en-US"/>
        </a:p>
      </dgm:t>
    </dgm:pt>
    <dgm:pt modelId="{837744C1-30DB-4A11-A9B5-081EA8274DA5}" type="sibTrans" cxnId="{B7D32A6E-3F2C-4B3B-81ED-6F043068E264}">
      <dgm:prSet/>
      <dgm:spPr/>
      <dgm:t>
        <a:bodyPr/>
        <a:lstStyle/>
        <a:p>
          <a:endParaRPr lang="en-US"/>
        </a:p>
      </dgm:t>
    </dgm:pt>
    <dgm:pt modelId="{6F69DCE6-BFD1-4C0A-A59B-A37878EBAB81}">
      <dgm:prSet phldrT="[Text]"/>
      <dgm:spPr/>
      <dgm:t>
        <a:bodyPr/>
        <a:lstStyle/>
        <a:p>
          <a:r>
            <a:rPr lang="en-US" dirty="0"/>
            <a:t>Compare Earth observations and model-based estimations of visibility with ASOS reference data; create time series and trend maps</a:t>
          </a:r>
        </a:p>
      </dgm:t>
    </dgm:pt>
    <dgm:pt modelId="{598A692D-F615-45C2-BC85-17F69CCEC950}" type="parTrans" cxnId="{23AE9932-7433-4337-9EB7-5D7733355315}">
      <dgm:prSet/>
      <dgm:spPr/>
      <dgm:t>
        <a:bodyPr/>
        <a:lstStyle/>
        <a:p>
          <a:endParaRPr lang="en-US"/>
        </a:p>
      </dgm:t>
    </dgm:pt>
    <dgm:pt modelId="{9CB085D0-DC61-4CED-8221-0BAA576E70AE}" type="sibTrans" cxnId="{23AE9932-7433-4337-9EB7-5D7733355315}">
      <dgm:prSet/>
      <dgm:spPr/>
      <dgm:t>
        <a:bodyPr/>
        <a:lstStyle/>
        <a:p>
          <a:endParaRPr lang="en-US"/>
        </a:p>
      </dgm:t>
    </dgm:pt>
    <dgm:pt modelId="{870FFFFF-EA5A-421A-83AD-16D325C4301A}" type="pres">
      <dgm:prSet presAssocID="{218FD567-EDDF-4E82-8845-589483835EF0}" presName="Name0" presStyleCnt="0">
        <dgm:presLayoutVars>
          <dgm:chMax val="7"/>
          <dgm:chPref val="7"/>
          <dgm:dir/>
        </dgm:presLayoutVars>
      </dgm:prSet>
      <dgm:spPr/>
      <dgm:t>
        <a:bodyPr/>
        <a:lstStyle/>
        <a:p>
          <a:endParaRPr lang="en-US"/>
        </a:p>
      </dgm:t>
    </dgm:pt>
    <dgm:pt modelId="{2415F7A1-61FF-46F0-8E42-8D0BB8BF3CA2}" type="pres">
      <dgm:prSet presAssocID="{218FD567-EDDF-4E82-8845-589483835EF0}" presName="Name1" presStyleCnt="0"/>
      <dgm:spPr/>
    </dgm:pt>
    <dgm:pt modelId="{9E08ECD9-BA96-474A-BBAC-4463C3E7957F}" type="pres">
      <dgm:prSet presAssocID="{218FD567-EDDF-4E82-8845-589483835EF0}" presName="cycle" presStyleCnt="0"/>
      <dgm:spPr/>
    </dgm:pt>
    <dgm:pt modelId="{1525F74B-2EFF-431E-8D63-779DD9BC9015}" type="pres">
      <dgm:prSet presAssocID="{218FD567-EDDF-4E82-8845-589483835EF0}" presName="srcNode" presStyleLbl="node1" presStyleIdx="0" presStyleCnt="3"/>
      <dgm:spPr/>
    </dgm:pt>
    <dgm:pt modelId="{7D578419-0622-495C-95A4-23623EB12634}" type="pres">
      <dgm:prSet presAssocID="{218FD567-EDDF-4E82-8845-589483835EF0}" presName="conn" presStyleLbl="parChTrans1D2" presStyleIdx="0" presStyleCnt="1"/>
      <dgm:spPr/>
      <dgm:t>
        <a:bodyPr/>
        <a:lstStyle/>
        <a:p>
          <a:endParaRPr lang="en-US"/>
        </a:p>
      </dgm:t>
    </dgm:pt>
    <dgm:pt modelId="{EF03D720-5CC0-4D99-86D0-8041EDFA8748}" type="pres">
      <dgm:prSet presAssocID="{218FD567-EDDF-4E82-8845-589483835EF0}" presName="extraNode" presStyleLbl="node1" presStyleIdx="0" presStyleCnt="3"/>
      <dgm:spPr/>
    </dgm:pt>
    <dgm:pt modelId="{648A82A2-DCA1-4BCB-9165-51542BC90C40}" type="pres">
      <dgm:prSet presAssocID="{218FD567-EDDF-4E82-8845-589483835EF0}" presName="dstNode" presStyleLbl="node1" presStyleIdx="0" presStyleCnt="3"/>
      <dgm:spPr/>
    </dgm:pt>
    <dgm:pt modelId="{E71189B8-4259-4323-8013-D98181897C2A}" type="pres">
      <dgm:prSet presAssocID="{88DE03D6-8E21-4163-B897-AF907C69E124}" presName="text_1" presStyleLbl="node1" presStyleIdx="0" presStyleCnt="3">
        <dgm:presLayoutVars>
          <dgm:bulletEnabled val="1"/>
        </dgm:presLayoutVars>
      </dgm:prSet>
      <dgm:spPr/>
      <dgm:t>
        <a:bodyPr/>
        <a:lstStyle/>
        <a:p>
          <a:endParaRPr lang="en-US"/>
        </a:p>
      </dgm:t>
    </dgm:pt>
    <dgm:pt modelId="{BE0FA9D5-B2DF-4D3C-97E0-5F82B40F1B88}" type="pres">
      <dgm:prSet presAssocID="{88DE03D6-8E21-4163-B897-AF907C69E124}" presName="accent_1" presStyleCnt="0"/>
      <dgm:spPr/>
    </dgm:pt>
    <dgm:pt modelId="{2572C1B6-13FB-4034-A066-F2FA19DB43F5}" type="pres">
      <dgm:prSet presAssocID="{88DE03D6-8E21-4163-B897-AF907C69E124}" presName="accentRepeatNode" presStyleLbl="solidFgAcc1" presStyleIdx="0" presStyleCnt="3"/>
      <dgm:spPr/>
    </dgm:pt>
    <dgm:pt modelId="{A413BB1D-AA8C-4572-84A5-3A7F44219CB0}" type="pres">
      <dgm:prSet presAssocID="{B0C785F9-0FD2-4266-B9B8-F0335F09D30A}" presName="text_2" presStyleLbl="node1" presStyleIdx="1" presStyleCnt="3">
        <dgm:presLayoutVars>
          <dgm:bulletEnabled val="1"/>
        </dgm:presLayoutVars>
      </dgm:prSet>
      <dgm:spPr/>
      <dgm:t>
        <a:bodyPr/>
        <a:lstStyle/>
        <a:p>
          <a:endParaRPr lang="en-US"/>
        </a:p>
      </dgm:t>
    </dgm:pt>
    <dgm:pt modelId="{78158FDA-33E7-4F83-96DA-AEB698342B62}" type="pres">
      <dgm:prSet presAssocID="{B0C785F9-0FD2-4266-B9B8-F0335F09D30A}" presName="accent_2" presStyleCnt="0"/>
      <dgm:spPr/>
    </dgm:pt>
    <dgm:pt modelId="{B3036821-4507-47DE-9DEC-F8A782E5E5D9}" type="pres">
      <dgm:prSet presAssocID="{B0C785F9-0FD2-4266-B9B8-F0335F09D30A}" presName="accentRepeatNode" presStyleLbl="solidFgAcc1" presStyleIdx="1" presStyleCnt="3"/>
      <dgm:spPr/>
    </dgm:pt>
    <dgm:pt modelId="{91A24079-2CFC-4273-B34E-A9922D1BE8E3}" type="pres">
      <dgm:prSet presAssocID="{6F69DCE6-BFD1-4C0A-A59B-A37878EBAB81}" presName="text_3" presStyleLbl="node1" presStyleIdx="2" presStyleCnt="3">
        <dgm:presLayoutVars>
          <dgm:bulletEnabled val="1"/>
        </dgm:presLayoutVars>
      </dgm:prSet>
      <dgm:spPr/>
      <dgm:t>
        <a:bodyPr/>
        <a:lstStyle/>
        <a:p>
          <a:endParaRPr lang="en-US"/>
        </a:p>
      </dgm:t>
    </dgm:pt>
    <dgm:pt modelId="{CFC30158-6CDD-4BA9-BD07-E4914F05C040}" type="pres">
      <dgm:prSet presAssocID="{6F69DCE6-BFD1-4C0A-A59B-A37878EBAB81}" presName="accent_3" presStyleCnt="0"/>
      <dgm:spPr/>
    </dgm:pt>
    <dgm:pt modelId="{FD0DE648-B635-499D-A0A7-A44EC24E869A}" type="pres">
      <dgm:prSet presAssocID="{6F69DCE6-BFD1-4C0A-A59B-A37878EBAB81}" presName="accentRepeatNode" presStyleLbl="solidFgAcc1" presStyleIdx="2" presStyleCnt="3"/>
      <dgm:spPr/>
    </dgm:pt>
  </dgm:ptLst>
  <dgm:cxnLst>
    <dgm:cxn modelId="{163E1B9C-8AC8-4F29-AD12-A506BD2342E4}" srcId="{218FD567-EDDF-4E82-8845-589483835EF0}" destId="{88DE03D6-8E21-4163-B897-AF907C69E124}" srcOrd="0" destOrd="0" parTransId="{EEE0C0B7-DE26-4C97-9B75-23787029E4E2}" sibTransId="{86942A58-F137-43F1-A689-ED1B0A880C8F}"/>
    <dgm:cxn modelId="{CC64A76B-FC6B-2742-8C03-EDBE4276DDC5}" type="presOf" srcId="{B0C785F9-0FD2-4266-B9B8-F0335F09D30A}" destId="{A413BB1D-AA8C-4572-84A5-3A7F44219CB0}" srcOrd="0" destOrd="0" presId="urn:microsoft.com/office/officeart/2008/layout/VerticalCurvedList"/>
    <dgm:cxn modelId="{B7D32A6E-3F2C-4B3B-81ED-6F043068E264}" srcId="{218FD567-EDDF-4E82-8845-589483835EF0}" destId="{B0C785F9-0FD2-4266-B9B8-F0335F09D30A}" srcOrd="1" destOrd="0" parTransId="{6E8E1D60-89B8-448D-A33C-93920FBD5ED0}" sibTransId="{837744C1-30DB-4A11-A9B5-081EA8274DA5}"/>
    <dgm:cxn modelId="{E1AA7245-E833-A44A-8DCA-07165B596F6E}" type="presOf" srcId="{88DE03D6-8E21-4163-B897-AF907C69E124}" destId="{E71189B8-4259-4323-8013-D98181897C2A}" srcOrd="0" destOrd="0" presId="urn:microsoft.com/office/officeart/2008/layout/VerticalCurvedList"/>
    <dgm:cxn modelId="{27CF3421-B5F4-834A-9FA5-1B638F97F69D}" type="presOf" srcId="{218FD567-EDDF-4E82-8845-589483835EF0}" destId="{870FFFFF-EA5A-421A-83AD-16D325C4301A}" srcOrd="0" destOrd="0" presId="urn:microsoft.com/office/officeart/2008/layout/VerticalCurvedList"/>
    <dgm:cxn modelId="{3D07947E-8F6F-FD49-B9D3-0F2044EF8C80}" type="presOf" srcId="{86942A58-F137-43F1-A689-ED1B0A880C8F}" destId="{7D578419-0622-495C-95A4-23623EB12634}" srcOrd="0" destOrd="0" presId="urn:microsoft.com/office/officeart/2008/layout/VerticalCurvedList"/>
    <dgm:cxn modelId="{B009A50A-6B08-2342-A3FF-FFB6E074E9AA}" type="presOf" srcId="{6F69DCE6-BFD1-4C0A-A59B-A37878EBAB81}" destId="{91A24079-2CFC-4273-B34E-A9922D1BE8E3}" srcOrd="0" destOrd="0" presId="urn:microsoft.com/office/officeart/2008/layout/VerticalCurvedList"/>
    <dgm:cxn modelId="{23AE9932-7433-4337-9EB7-5D7733355315}" srcId="{218FD567-EDDF-4E82-8845-589483835EF0}" destId="{6F69DCE6-BFD1-4C0A-A59B-A37878EBAB81}" srcOrd="2" destOrd="0" parTransId="{598A692D-F615-45C2-BC85-17F69CCEC950}" sibTransId="{9CB085D0-DC61-4CED-8221-0BAA576E70AE}"/>
    <dgm:cxn modelId="{210FD892-F4F6-3E4D-BD86-27F171905CEA}" type="presParOf" srcId="{870FFFFF-EA5A-421A-83AD-16D325C4301A}" destId="{2415F7A1-61FF-46F0-8E42-8D0BB8BF3CA2}" srcOrd="0" destOrd="0" presId="urn:microsoft.com/office/officeart/2008/layout/VerticalCurvedList"/>
    <dgm:cxn modelId="{987DDD9D-385C-3B49-8056-06DDCB76CCFE}" type="presParOf" srcId="{2415F7A1-61FF-46F0-8E42-8D0BB8BF3CA2}" destId="{9E08ECD9-BA96-474A-BBAC-4463C3E7957F}" srcOrd="0" destOrd="0" presId="urn:microsoft.com/office/officeart/2008/layout/VerticalCurvedList"/>
    <dgm:cxn modelId="{3B6E8C29-FC4B-474E-A1B3-BA20F09489BD}" type="presParOf" srcId="{9E08ECD9-BA96-474A-BBAC-4463C3E7957F}" destId="{1525F74B-2EFF-431E-8D63-779DD9BC9015}" srcOrd="0" destOrd="0" presId="urn:microsoft.com/office/officeart/2008/layout/VerticalCurvedList"/>
    <dgm:cxn modelId="{68181BCE-DD1F-7C41-9F4D-6F20A5FAE130}" type="presParOf" srcId="{9E08ECD9-BA96-474A-BBAC-4463C3E7957F}" destId="{7D578419-0622-495C-95A4-23623EB12634}" srcOrd="1" destOrd="0" presId="urn:microsoft.com/office/officeart/2008/layout/VerticalCurvedList"/>
    <dgm:cxn modelId="{345E4C36-43D6-6849-AA20-4EFF2F94310B}" type="presParOf" srcId="{9E08ECD9-BA96-474A-BBAC-4463C3E7957F}" destId="{EF03D720-5CC0-4D99-86D0-8041EDFA8748}" srcOrd="2" destOrd="0" presId="urn:microsoft.com/office/officeart/2008/layout/VerticalCurvedList"/>
    <dgm:cxn modelId="{D355B07F-35DB-C34B-82E4-3A717F47F4B1}" type="presParOf" srcId="{9E08ECD9-BA96-474A-BBAC-4463C3E7957F}" destId="{648A82A2-DCA1-4BCB-9165-51542BC90C40}" srcOrd="3" destOrd="0" presId="urn:microsoft.com/office/officeart/2008/layout/VerticalCurvedList"/>
    <dgm:cxn modelId="{2371B521-CA1C-9542-AB97-39AE6B9A85F5}" type="presParOf" srcId="{2415F7A1-61FF-46F0-8E42-8D0BB8BF3CA2}" destId="{E71189B8-4259-4323-8013-D98181897C2A}" srcOrd="1" destOrd="0" presId="urn:microsoft.com/office/officeart/2008/layout/VerticalCurvedList"/>
    <dgm:cxn modelId="{8873968F-A42D-0D47-B2A1-A2162E6F486F}" type="presParOf" srcId="{2415F7A1-61FF-46F0-8E42-8D0BB8BF3CA2}" destId="{BE0FA9D5-B2DF-4D3C-97E0-5F82B40F1B88}" srcOrd="2" destOrd="0" presId="urn:microsoft.com/office/officeart/2008/layout/VerticalCurvedList"/>
    <dgm:cxn modelId="{8E985315-EDB7-5B40-BD03-1ACDAEC47F1F}" type="presParOf" srcId="{BE0FA9D5-B2DF-4D3C-97E0-5F82B40F1B88}" destId="{2572C1B6-13FB-4034-A066-F2FA19DB43F5}" srcOrd="0" destOrd="0" presId="urn:microsoft.com/office/officeart/2008/layout/VerticalCurvedList"/>
    <dgm:cxn modelId="{4565D25E-FBB7-5645-B646-7D2515FA85B9}" type="presParOf" srcId="{2415F7A1-61FF-46F0-8E42-8D0BB8BF3CA2}" destId="{A413BB1D-AA8C-4572-84A5-3A7F44219CB0}" srcOrd="3" destOrd="0" presId="urn:microsoft.com/office/officeart/2008/layout/VerticalCurvedList"/>
    <dgm:cxn modelId="{D93A344C-4C4A-AB4A-A632-3CE3B478980C}" type="presParOf" srcId="{2415F7A1-61FF-46F0-8E42-8D0BB8BF3CA2}" destId="{78158FDA-33E7-4F83-96DA-AEB698342B62}" srcOrd="4" destOrd="0" presId="urn:microsoft.com/office/officeart/2008/layout/VerticalCurvedList"/>
    <dgm:cxn modelId="{EF846A24-9044-FD4D-A5ED-49E930A37FE2}" type="presParOf" srcId="{78158FDA-33E7-4F83-96DA-AEB698342B62}" destId="{B3036821-4507-47DE-9DEC-F8A782E5E5D9}" srcOrd="0" destOrd="0" presId="urn:microsoft.com/office/officeart/2008/layout/VerticalCurvedList"/>
    <dgm:cxn modelId="{97076170-F83B-9448-B4C5-A6CA2677B04C}" type="presParOf" srcId="{2415F7A1-61FF-46F0-8E42-8D0BB8BF3CA2}" destId="{91A24079-2CFC-4273-B34E-A9922D1BE8E3}" srcOrd="5" destOrd="0" presId="urn:microsoft.com/office/officeart/2008/layout/VerticalCurvedList"/>
    <dgm:cxn modelId="{D571FF89-7989-424D-A12F-CA3FDD524173}" type="presParOf" srcId="{2415F7A1-61FF-46F0-8E42-8D0BB8BF3CA2}" destId="{CFC30158-6CDD-4BA9-BD07-E4914F05C040}" srcOrd="6" destOrd="0" presId="urn:microsoft.com/office/officeart/2008/layout/VerticalCurvedList"/>
    <dgm:cxn modelId="{BF0A7989-C8ED-A946-9004-361920D278F5}" type="presParOf" srcId="{CFC30158-6CDD-4BA9-BD07-E4914F05C040}" destId="{FD0DE648-B635-499D-A0A7-A44EC24E869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8FD567-EDDF-4E82-8845-589483835EF0}" type="doc">
      <dgm:prSet loTypeId="urn:microsoft.com/office/officeart/2008/layout/VerticalCurvedList" loCatId="list" qsTypeId="urn:microsoft.com/office/officeart/2005/8/quickstyle/simple2" qsCatId="simple" csTypeId="urn:microsoft.com/office/officeart/2005/8/colors/accent3_2" csCatId="accent3" phldr="1"/>
      <dgm:spPr/>
      <dgm:t>
        <a:bodyPr/>
        <a:lstStyle/>
        <a:p>
          <a:endParaRPr lang="en-US"/>
        </a:p>
      </dgm:t>
    </dgm:pt>
    <dgm:pt modelId="{88DE03D6-8E21-4163-B897-AF907C69E124}">
      <dgm:prSet phldrT="[Text]"/>
      <dgm:spPr>
        <a:xfrm>
          <a:off x="942843" y="679281"/>
          <a:ext cx="10484855" cy="1358563"/>
        </a:xfrm>
        <a:prstGeom prst="rect">
          <a:avLst/>
        </a:prstGeom>
      </dgm:spPr>
      <dgm:t>
        <a:bodyPr/>
        <a:lstStyle/>
        <a:p>
          <a:r>
            <a:rPr lang="en-US" dirty="0" smtClean="0">
              <a:latin typeface="+mn-lt"/>
              <a:ea typeface="+mn-ea"/>
              <a:cs typeface="+mn-cs"/>
            </a:rPr>
            <a:t>CASTNET (ozone measurements); Tropospheric Ozone Residuals (TOR); IMPROVE and ASOS (</a:t>
          </a:r>
          <a:r>
            <a:rPr lang="en-US" i="1" dirty="0" smtClean="0">
              <a:latin typeface="+mn-lt"/>
              <a:ea typeface="+mn-ea"/>
              <a:cs typeface="+mn-cs"/>
            </a:rPr>
            <a:t>in situ </a:t>
          </a:r>
          <a:r>
            <a:rPr lang="en-US" dirty="0" smtClean="0">
              <a:latin typeface="+mn-lt"/>
              <a:ea typeface="+mn-ea"/>
              <a:cs typeface="+mn-cs"/>
            </a:rPr>
            <a:t>visibility measurements); Aqua &amp; Terra MODIS AOD; MERRA-2 extinction profiles</a:t>
          </a:r>
          <a:endParaRPr lang="en-US" dirty="0">
            <a:latin typeface="+mn-lt"/>
            <a:ea typeface="+mn-ea"/>
            <a:cs typeface="+mn-cs"/>
          </a:endParaRPr>
        </a:p>
      </dgm:t>
    </dgm:pt>
    <dgm:pt modelId="{EEE0C0B7-DE26-4C97-9B75-23787029E4E2}" type="parTrans" cxnId="{163E1B9C-8AC8-4F29-AD12-A506BD2342E4}">
      <dgm:prSet/>
      <dgm:spPr/>
      <dgm:t>
        <a:bodyPr/>
        <a:lstStyle/>
        <a:p>
          <a:endParaRPr lang="en-US"/>
        </a:p>
      </dgm:t>
    </dgm:pt>
    <dgm:pt modelId="{86942A58-F137-43F1-A689-ED1B0A880C8F}" type="sibTrans" cxnId="{163E1B9C-8AC8-4F29-AD12-A506BD2342E4}">
      <dgm:prSet/>
      <dgm:spPr>
        <a:xfrm>
          <a:off x="-7677127" y="-1173764"/>
          <a:ext cx="9140348" cy="9140348"/>
        </a:xfrm>
        <a:prstGeom prst="blockArc">
          <a:avLst>
            <a:gd name="adj1" fmla="val 18900000"/>
            <a:gd name="adj2" fmla="val 2700000"/>
            <a:gd name="adj3" fmla="val 236"/>
          </a:avLst>
        </a:prstGeom>
      </dgm:spPr>
      <dgm:t>
        <a:bodyPr/>
        <a:lstStyle/>
        <a:p>
          <a:endParaRPr lang="en-US"/>
        </a:p>
      </dgm:t>
    </dgm:pt>
    <dgm:pt modelId="{B0C785F9-0FD2-4266-B9B8-F0335F09D30A}">
      <dgm:prSet phldrT="[Text]"/>
      <dgm:spPr>
        <a:xfrm>
          <a:off x="1436681" y="2717127"/>
          <a:ext cx="9991017" cy="1358563"/>
        </a:xfrm>
        <a:prstGeom prst="rect">
          <a:avLst/>
        </a:prstGeom>
      </dgm:spPr>
      <dgm:t>
        <a:bodyPr/>
        <a:lstStyle/>
        <a:p>
          <a:r>
            <a:rPr lang="en-US" smtClean="0">
              <a:latin typeface="+mn-lt"/>
              <a:ea typeface="+mn-ea"/>
              <a:cs typeface="+mn-cs"/>
            </a:rPr>
            <a:t>Convert data into GIS-ready formats and same units of measure; extract 10am and 1pm timeframe for ASOS; </a:t>
          </a:r>
          <a:r>
            <a:rPr lang="en-US" b="0" i="0" smtClean="0">
              <a:effectLst/>
              <a:latin typeface="+mn-lt"/>
              <a:ea typeface="+mn-ea"/>
              <a:cs typeface="+mn-cs"/>
            </a:rPr>
            <a:t>apply </a:t>
          </a:r>
          <a:r>
            <a:rPr lang="en-US" baseline="0" smtClean="0"/>
            <a:t>Koschmieder’s Law to calculate visibility</a:t>
          </a:r>
          <a:endParaRPr lang="en-US" dirty="0">
            <a:latin typeface="+mn-lt"/>
            <a:ea typeface="+mn-ea"/>
            <a:cs typeface="+mn-cs"/>
          </a:endParaRPr>
        </a:p>
      </dgm:t>
    </dgm:pt>
    <dgm:pt modelId="{6E8E1D60-89B8-448D-A33C-93920FBD5ED0}" type="parTrans" cxnId="{B7D32A6E-3F2C-4B3B-81ED-6F043068E264}">
      <dgm:prSet/>
      <dgm:spPr/>
      <dgm:t>
        <a:bodyPr/>
        <a:lstStyle/>
        <a:p>
          <a:endParaRPr lang="en-US"/>
        </a:p>
      </dgm:t>
    </dgm:pt>
    <dgm:pt modelId="{837744C1-30DB-4A11-A9B5-081EA8274DA5}" type="sibTrans" cxnId="{B7D32A6E-3F2C-4B3B-81ED-6F043068E264}">
      <dgm:prSet/>
      <dgm:spPr/>
      <dgm:t>
        <a:bodyPr/>
        <a:lstStyle/>
        <a:p>
          <a:endParaRPr lang="en-US"/>
        </a:p>
      </dgm:t>
    </dgm:pt>
    <dgm:pt modelId="{6F69DCE6-BFD1-4C0A-A59B-A37878EBAB81}">
      <dgm:prSet phldrT="[Text]"/>
      <dgm:spPr>
        <a:xfrm>
          <a:off x="942843" y="4754973"/>
          <a:ext cx="10484855" cy="1358563"/>
        </a:xfrm>
        <a:prstGeom prst="rect">
          <a:avLst/>
        </a:prstGeom>
      </dgm:spPr>
      <dgm:t>
        <a:bodyPr/>
        <a:lstStyle/>
        <a:p>
          <a:r>
            <a:rPr lang="en-US" smtClean="0">
              <a:latin typeface="+mn-lt"/>
              <a:ea typeface="+mn-ea"/>
              <a:cs typeface="+mn-cs"/>
            </a:rPr>
            <a:t>Compare Earth observations and model-based estimations of visibility with ASOS reference data; create time series and trend maps; calculate statistics</a:t>
          </a:r>
          <a:endParaRPr lang="en-US" dirty="0">
            <a:latin typeface="+mn-lt"/>
            <a:ea typeface="+mn-ea"/>
            <a:cs typeface="+mn-cs"/>
          </a:endParaRPr>
        </a:p>
      </dgm:t>
    </dgm:pt>
    <dgm:pt modelId="{598A692D-F615-45C2-BC85-17F69CCEC950}" type="parTrans" cxnId="{23AE9932-7433-4337-9EB7-5D7733355315}">
      <dgm:prSet/>
      <dgm:spPr/>
      <dgm:t>
        <a:bodyPr/>
        <a:lstStyle/>
        <a:p>
          <a:endParaRPr lang="en-US"/>
        </a:p>
      </dgm:t>
    </dgm:pt>
    <dgm:pt modelId="{9CB085D0-DC61-4CED-8221-0BAA576E70AE}" type="sibTrans" cxnId="{23AE9932-7433-4337-9EB7-5D7733355315}">
      <dgm:prSet/>
      <dgm:spPr/>
      <dgm:t>
        <a:bodyPr/>
        <a:lstStyle/>
        <a:p>
          <a:endParaRPr lang="en-US"/>
        </a:p>
      </dgm:t>
    </dgm:pt>
    <dgm:pt modelId="{870FFFFF-EA5A-421A-83AD-16D325C4301A}" type="pres">
      <dgm:prSet presAssocID="{218FD567-EDDF-4E82-8845-589483835EF0}" presName="Name0" presStyleCnt="0">
        <dgm:presLayoutVars>
          <dgm:chMax val="7"/>
          <dgm:chPref val="7"/>
          <dgm:dir/>
        </dgm:presLayoutVars>
      </dgm:prSet>
      <dgm:spPr/>
      <dgm:t>
        <a:bodyPr/>
        <a:lstStyle/>
        <a:p>
          <a:endParaRPr lang="en-US"/>
        </a:p>
      </dgm:t>
    </dgm:pt>
    <dgm:pt modelId="{2415F7A1-61FF-46F0-8E42-8D0BB8BF3CA2}" type="pres">
      <dgm:prSet presAssocID="{218FD567-EDDF-4E82-8845-589483835EF0}" presName="Name1" presStyleCnt="0"/>
      <dgm:spPr/>
      <dgm:t>
        <a:bodyPr/>
        <a:lstStyle/>
        <a:p>
          <a:endParaRPr lang="en-US"/>
        </a:p>
      </dgm:t>
    </dgm:pt>
    <dgm:pt modelId="{9E08ECD9-BA96-474A-BBAC-4463C3E7957F}" type="pres">
      <dgm:prSet presAssocID="{218FD567-EDDF-4E82-8845-589483835EF0}" presName="cycle" presStyleCnt="0"/>
      <dgm:spPr/>
      <dgm:t>
        <a:bodyPr/>
        <a:lstStyle/>
        <a:p>
          <a:endParaRPr lang="en-US"/>
        </a:p>
      </dgm:t>
    </dgm:pt>
    <dgm:pt modelId="{1525F74B-2EFF-431E-8D63-779DD9BC9015}" type="pres">
      <dgm:prSet presAssocID="{218FD567-EDDF-4E82-8845-589483835EF0}" presName="srcNode" presStyleLbl="node1" presStyleIdx="0" presStyleCnt="3"/>
      <dgm:spPr/>
      <dgm:t>
        <a:bodyPr/>
        <a:lstStyle/>
        <a:p>
          <a:endParaRPr lang="en-US"/>
        </a:p>
      </dgm:t>
    </dgm:pt>
    <dgm:pt modelId="{7D578419-0622-495C-95A4-23623EB12634}" type="pres">
      <dgm:prSet presAssocID="{218FD567-EDDF-4E82-8845-589483835EF0}" presName="conn" presStyleLbl="parChTrans1D2" presStyleIdx="0" presStyleCnt="1"/>
      <dgm:spPr/>
      <dgm:t>
        <a:bodyPr/>
        <a:lstStyle/>
        <a:p>
          <a:endParaRPr lang="en-US"/>
        </a:p>
      </dgm:t>
    </dgm:pt>
    <dgm:pt modelId="{EF03D720-5CC0-4D99-86D0-8041EDFA8748}" type="pres">
      <dgm:prSet presAssocID="{218FD567-EDDF-4E82-8845-589483835EF0}" presName="extraNode" presStyleLbl="node1" presStyleIdx="0" presStyleCnt="3"/>
      <dgm:spPr/>
      <dgm:t>
        <a:bodyPr/>
        <a:lstStyle/>
        <a:p>
          <a:endParaRPr lang="en-US"/>
        </a:p>
      </dgm:t>
    </dgm:pt>
    <dgm:pt modelId="{648A82A2-DCA1-4BCB-9165-51542BC90C40}" type="pres">
      <dgm:prSet presAssocID="{218FD567-EDDF-4E82-8845-589483835EF0}" presName="dstNode" presStyleLbl="node1" presStyleIdx="0" presStyleCnt="3"/>
      <dgm:spPr/>
      <dgm:t>
        <a:bodyPr/>
        <a:lstStyle/>
        <a:p>
          <a:endParaRPr lang="en-US"/>
        </a:p>
      </dgm:t>
    </dgm:pt>
    <dgm:pt modelId="{E71189B8-4259-4323-8013-D98181897C2A}" type="pres">
      <dgm:prSet presAssocID="{88DE03D6-8E21-4163-B897-AF907C69E124}" presName="text_1" presStyleLbl="node1" presStyleIdx="0" presStyleCnt="3">
        <dgm:presLayoutVars>
          <dgm:bulletEnabled val="1"/>
        </dgm:presLayoutVars>
      </dgm:prSet>
      <dgm:spPr/>
      <dgm:t>
        <a:bodyPr/>
        <a:lstStyle/>
        <a:p>
          <a:endParaRPr lang="en-US"/>
        </a:p>
      </dgm:t>
    </dgm:pt>
    <dgm:pt modelId="{BE0FA9D5-B2DF-4D3C-97E0-5F82B40F1B88}" type="pres">
      <dgm:prSet presAssocID="{88DE03D6-8E21-4163-B897-AF907C69E124}" presName="accent_1" presStyleCnt="0"/>
      <dgm:spPr/>
      <dgm:t>
        <a:bodyPr/>
        <a:lstStyle/>
        <a:p>
          <a:endParaRPr lang="en-US"/>
        </a:p>
      </dgm:t>
    </dgm:pt>
    <dgm:pt modelId="{2572C1B6-13FB-4034-A066-F2FA19DB43F5}" type="pres">
      <dgm:prSet presAssocID="{88DE03D6-8E21-4163-B897-AF907C69E124}" presName="accentRepeatNode" presStyleLbl="solidFgAcc1" presStyleIdx="0" presStyleCnt="3"/>
      <dgm:spPr>
        <a:xfrm>
          <a:off x="93740" y="509461"/>
          <a:ext cx="1698204" cy="1698204"/>
        </a:xfrm>
        <a:prstGeom prst="ellipse">
          <a:avLst/>
        </a:prstGeom>
      </dgm:spPr>
      <dgm:t>
        <a:bodyPr/>
        <a:lstStyle/>
        <a:p>
          <a:endParaRPr lang="en-US"/>
        </a:p>
      </dgm:t>
    </dgm:pt>
    <dgm:pt modelId="{A413BB1D-AA8C-4572-84A5-3A7F44219CB0}" type="pres">
      <dgm:prSet presAssocID="{B0C785F9-0FD2-4266-B9B8-F0335F09D30A}" presName="text_2" presStyleLbl="node1" presStyleIdx="1" presStyleCnt="3">
        <dgm:presLayoutVars>
          <dgm:bulletEnabled val="1"/>
        </dgm:presLayoutVars>
      </dgm:prSet>
      <dgm:spPr/>
      <dgm:t>
        <a:bodyPr/>
        <a:lstStyle/>
        <a:p>
          <a:endParaRPr lang="en-US"/>
        </a:p>
      </dgm:t>
    </dgm:pt>
    <dgm:pt modelId="{78158FDA-33E7-4F83-96DA-AEB698342B62}" type="pres">
      <dgm:prSet presAssocID="{B0C785F9-0FD2-4266-B9B8-F0335F09D30A}" presName="accent_2" presStyleCnt="0"/>
      <dgm:spPr/>
      <dgm:t>
        <a:bodyPr/>
        <a:lstStyle/>
        <a:p>
          <a:endParaRPr lang="en-US"/>
        </a:p>
      </dgm:t>
    </dgm:pt>
    <dgm:pt modelId="{B3036821-4507-47DE-9DEC-F8A782E5E5D9}" type="pres">
      <dgm:prSet presAssocID="{B0C785F9-0FD2-4266-B9B8-F0335F09D30A}" presName="accentRepeatNode" presStyleLbl="solidFgAcc1" presStyleIdx="1" presStyleCnt="3"/>
      <dgm:spPr>
        <a:xfrm>
          <a:off x="587578" y="2547307"/>
          <a:ext cx="1698204" cy="1698204"/>
        </a:xfrm>
        <a:prstGeom prst="ellipse">
          <a:avLst/>
        </a:prstGeom>
      </dgm:spPr>
      <dgm:t>
        <a:bodyPr/>
        <a:lstStyle/>
        <a:p>
          <a:endParaRPr lang="en-US"/>
        </a:p>
      </dgm:t>
    </dgm:pt>
    <dgm:pt modelId="{91A24079-2CFC-4273-B34E-A9922D1BE8E3}" type="pres">
      <dgm:prSet presAssocID="{6F69DCE6-BFD1-4C0A-A59B-A37878EBAB81}" presName="text_3" presStyleLbl="node1" presStyleIdx="2" presStyleCnt="3">
        <dgm:presLayoutVars>
          <dgm:bulletEnabled val="1"/>
        </dgm:presLayoutVars>
      </dgm:prSet>
      <dgm:spPr/>
      <dgm:t>
        <a:bodyPr/>
        <a:lstStyle/>
        <a:p>
          <a:endParaRPr lang="en-US"/>
        </a:p>
      </dgm:t>
    </dgm:pt>
    <dgm:pt modelId="{CFC30158-6CDD-4BA9-BD07-E4914F05C040}" type="pres">
      <dgm:prSet presAssocID="{6F69DCE6-BFD1-4C0A-A59B-A37878EBAB81}" presName="accent_3" presStyleCnt="0"/>
      <dgm:spPr/>
      <dgm:t>
        <a:bodyPr/>
        <a:lstStyle/>
        <a:p>
          <a:endParaRPr lang="en-US"/>
        </a:p>
      </dgm:t>
    </dgm:pt>
    <dgm:pt modelId="{FD0DE648-B635-499D-A0A7-A44EC24E869A}" type="pres">
      <dgm:prSet presAssocID="{6F69DCE6-BFD1-4C0A-A59B-A37878EBAB81}" presName="accentRepeatNode" presStyleLbl="solidFgAcc1" presStyleIdx="2" presStyleCnt="3"/>
      <dgm:spPr>
        <a:xfrm>
          <a:off x="93740" y="4585152"/>
          <a:ext cx="1698204" cy="1698204"/>
        </a:xfrm>
        <a:prstGeom prst="ellipse">
          <a:avLst/>
        </a:prstGeom>
      </dgm:spPr>
      <dgm:t>
        <a:bodyPr/>
        <a:lstStyle/>
        <a:p>
          <a:endParaRPr lang="en-US"/>
        </a:p>
      </dgm:t>
    </dgm:pt>
  </dgm:ptLst>
  <dgm:cxnLst>
    <dgm:cxn modelId="{B7D32A6E-3F2C-4B3B-81ED-6F043068E264}" srcId="{218FD567-EDDF-4E82-8845-589483835EF0}" destId="{B0C785F9-0FD2-4266-B9B8-F0335F09D30A}" srcOrd="1" destOrd="0" parTransId="{6E8E1D60-89B8-448D-A33C-93920FBD5ED0}" sibTransId="{837744C1-30DB-4A11-A9B5-081EA8274DA5}"/>
    <dgm:cxn modelId="{EF0A6F7C-FFB0-4BBA-A3C5-907BD4506D2A}" type="presOf" srcId="{218FD567-EDDF-4E82-8845-589483835EF0}" destId="{870FFFFF-EA5A-421A-83AD-16D325C4301A}" srcOrd="0" destOrd="0" presId="urn:microsoft.com/office/officeart/2008/layout/VerticalCurvedList"/>
    <dgm:cxn modelId="{23AE9932-7433-4337-9EB7-5D7733355315}" srcId="{218FD567-EDDF-4E82-8845-589483835EF0}" destId="{6F69DCE6-BFD1-4C0A-A59B-A37878EBAB81}" srcOrd="2" destOrd="0" parTransId="{598A692D-F615-45C2-BC85-17F69CCEC950}" sibTransId="{9CB085D0-DC61-4CED-8221-0BAA576E70AE}"/>
    <dgm:cxn modelId="{163E1B9C-8AC8-4F29-AD12-A506BD2342E4}" srcId="{218FD567-EDDF-4E82-8845-589483835EF0}" destId="{88DE03D6-8E21-4163-B897-AF907C69E124}" srcOrd="0" destOrd="0" parTransId="{EEE0C0B7-DE26-4C97-9B75-23787029E4E2}" sibTransId="{86942A58-F137-43F1-A689-ED1B0A880C8F}"/>
    <dgm:cxn modelId="{61602C55-59C6-4048-92C8-2F916BD6192A}" type="presOf" srcId="{88DE03D6-8E21-4163-B897-AF907C69E124}" destId="{E71189B8-4259-4323-8013-D98181897C2A}" srcOrd="0" destOrd="0" presId="urn:microsoft.com/office/officeart/2008/layout/VerticalCurvedList"/>
    <dgm:cxn modelId="{0823B03B-8073-4E63-BE8F-2CEF259952C7}" type="presOf" srcId="{6F69DCE6-BFD1-4C0A-A59B-A37878EBAB81}" destId="{91A24079-2CFC-4273-B34E-A9922D1BE8E3}" srcOrd="0" destOrd="0" presId="urn:microsoft.com/office/officeart/2008/layout/VerticalCurvedList"/>
    <dgm:cxn modelId="{C9C7FE1B-ED06-42CF-99A0-EF6D0AAF1845}" type="presOf" srcId="{86942A58-F137-43F1-A689-ED1B0A880C8F}" destId="{7D578419-0622-495C-95A4-23623EB12634}" srcOrd="0" destOrd="0" presId="urn:microsoft.com/office/officeart/2008/layout/VerticalCurvedList"/>
    <dgm:cxn modelId="{65118EE3-BD7F-4411-9733-845713E00878}" type="presOf" srcId="{B0C785F9-0FD2-4266-B9B8-F0335F09D30A}" destId="{A413BB1D-AA8C-4572-84A5-3A7F44219CB0}" srcOrd="0" destOrd="0" presId="urn:microsoft.com/office/officeart/2008/layout/VerticalCurvedList"/>
    <dgm:cxn modelId="{A600BE42-EFF7-4642-8E8C-019EBC0AFBCC}" type="presParOf" srcId="{870FFFFF-EA5A-421A-83AD-16D325C4301A}" destId="{2415F7A1-61FF-46F0-8E42-8D0BB8BF3CA2}" srcOrd="0" destOrd="0" presId="urn:microsoft.com/office/officeart/2008/layout/VerticalCurvedList"/>
    <dgm:cxn modelId="{701A5133-63BF-4FAF-8FE0-5ABAA460C290}" type="presParOf" srcId="{2415F7A1-61FF-46F0-8E42-8D0BB8BF3CA2}" destId="{9E08ECD9-BA96-474A-BBAC-4463C3E7957F}" srcOrd="0" destOrd="0" presId="urn:microsoft.com/office/officeart/2008/layout/VerticalCurvedList"/>
    <dgm:cxn modelId="{7ED5F88C-396E-408B-906B-027309CDDEBD}" type="presParOf" srcId="{9E08ECD9-BA96-474A-BBAC-4463C3E7957F}" destId="{1525F74B-2EFF-431E-8D63-779DD9BC9015}" srcOrd="0" destOrd="0" presId="urn:microsoft.com/office/officeart/2008/layout/VerticalCurvedList"/>
    <dgm:cxn modelId="{DF03BD0A-9E7B-4316-A4B8-2446B268EA82}" type="presParOf" srcId="{9E08ECD9-BA96-474A-BBAC-4463C3E7957F}" destId="{7D578419-0622-495C-95A4-23623EB12634}" srcOrd="1" destOrd="0" presId="urn:microsoft.com/office/officeart/2008/layout/VerticalCurvedList"/>
    <dgm:cxn modelId="{254D0527-FAC3-407C-860B-9F287EFDB660}" type="presParOf" srcId="{9E08ECD9-BA96-474A-BBAC-4463C3E7957F}" destId="{EF03D720-5CC0-4D99-86D0-8041EDFA8748}" srcOrd="2" destOrd="0" presId="urn:microsoft.com/office/officeart/2008/layout/VerticalCurvedList"/>
    <dgm:cxn modelId="{8DEFEA3A-93B5-4521-85B6-248447D003B6}" type="presParOf" srcId="{9E08ECD9-BA96-474A-BBAC-4463C3E7957F}" destId="{648A82A2-DCA1-4BCB-9165-51542BC90C40}" srcOrd="3" destOrd="0" presId="urn:microsoft.com/office/officeart/2008/layout/VerticalCurvedList"/>
    <dgm:cxn modelId="{CEB68AD3-01FA-4652-B16B-830D16825F63}" type="presParOf" srcId="{2415F7A1-61FF-46F0-8E42-8D0BB8BF3CA2}" destId="{E71189B8-4259-4323-8013-D98181897C2A}" srcOrd="1" destOrd="0" presId="urn:microsoft.com/office/officeart/2008/layout/VerticalCurvedList"/>
    <dgm:cxn modelId="{16AAA88F-40D1-4531-ADBF-4DEAB1D65C13}" type="presParOf" srcId="{2415F7A1-61FF-46F0-8E42-8D0BB8BF3CA2}" destId="{BE0FA9D5-B2DF-4D3C-97E0-5F82B40F1B88}" srcOrd="2" destOrd="0" presId="urn:microsoft.com/office/officeart/2008/layout/VerticalCurvedList"/>
    <dgm:cxn modelId="{515CC126-214A-4702-BF6B-EE043CFD45B3}" type="presParOf" srcId="{BE0FA9D5-B2DF-4D3C-97E0-5F82B40F1B88}" destId="{2572C1B6-13FB-4034-A066-F2FA19DB43F5}" srcOrd="0" destOrd="0" presId="urn:microsoft.com/office/officeart/2008/layout/VerticalCurvedList"/>
    <dgm:cxn modelId="{B9857D99-63AE-4CBF-B763-7CD3F70F7BD4}" type="presParOf" srcId="{2415F7A1-61FF-46F0-8E42-8D0BB8BF3CA2}" destId="{A413BB1D-AA8C-4572-84A5-3A7F44219CB0}" srcOrd="3" destOrd="0" presId="urn:microsoft.com/office/officeart/2008/layout/VerticalCurvedList"/>
    <dgm:cxn modelId="{A93D91F0-2782-49F9-98AB-1257E90D14EA}" type="presParOf" srcId="{2415F7A1-61FF-46F0-8E42-8D0BB8BF3CA2}" destId="{78158FDA-33E7-4F83-96DA-AEB698342B62}" srcOrd="4" destOrd="0" presId="urn:microsoft.com/office/officeart/2008/layout/VerticalCurvedList"/>
    <dgm:cxn modelId="{E18D38D7-DBD2-4900-9D16-D63F18B2C51E}" type="presParOf" srcId="{78158FDA-33E7-4F83-96DA-AEB698342B62}" destId="{B3036821-4507-47DE-9DEC-F8A782E5E5D9}" srcOrd="0" destOrd="0" presId="urn:microsoft.com/office/officeart/2008/layout/VerticalCurvedList"/>
    <dgm:cxn modelId="{15B22894-73A4-4838-850B-3994E86316A0}" type="presParOf" srcId="{2415F7A1-61FF-46F0-8E42-8D0BB8BF3CA2}" destId="{91A24079-2CFC-4273-B34E-A9922D1BE8E3}" srcOrd="5" destOrd="0" presId="urn:microsoft.com/office/officeart/2008/layout/VerticalCurvedList"/>
    <dgm:cxn modelId="{45C1FCE5-B684-49B0-A3AD-F8E13F463205}" type="presParOf" srcId="{2415F7A1-61FF-46F0-8E42-8D0BB8BF3CA2}" destId="{CFC30158-6CDD-4BA9-BD07-E4914F05C040}" srcOrd="6" destOrd="0" presId="urn:microsoft.com/office/officeart/2008/layout/VerticalCurvedList"/>
    <dgm:cxn modelId="{E8AEBFFE-3DA9-4997-9698-B9D99F09D140}" type="presParOf" srcId="{CFC30158-6CDD-4BA9-BD07-E4914F05C040}" destId="{FD0DE648-B635-499D-A0A7-A44EC24E869A}"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17F41-2BF8-459B-AE3B-1211B3D3DF9E}">
      <dsp:nvSpPr>
        <dsp:cNvPr id="0" name=""/>
        <dsp:cNvSpPr/>
      </dsp:nvSpPr>
      <dsp:spPr>
        <a:xfrm>
          <a:off x="-5827418" y="-891869"/>
          <a:ext cx="6937629" cy="6937629"/>
        </a:xfrm>
        <a:prstGeom prst="blockArc">
          <a:avLst>
            <a:gd name="adj1" fmla="val 18900000"/>
            <a:gd name="adj2" fmla="val 2700000"/>
            <a:gd name="adj3" fmla="val 311"/>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87EE34-4379-4108-8568-EAF2ED8A260D}">
      <dsp:nvSpPr>
        <dsp:cNvPr id="0" name=""/>
        <dsp:cNvSpPr/>
      </dsp:nvSpPr>
      <dsp:spPr>
        <a:xfrm>
          <a:off x="581113" y="396231"/>
          <a:ext cx="9013000" cy="79287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344" tIns="45720" rIns="45720" bIns="45720" numCol="1" spcCol="1270" anchor="ctr" anchorCtr="0">
          <a:noAutofit/>
        </a:bodyPr>
        <a:lstStyle/>
        <a:p>
          <a:pPr lvl="0" algn="l" defTabSz="800100">
            <a:lnSpc>
              <a:spcPct val="90000"/>
            </a:lnSpc>
            <a:spcBef>
              <a:spcPct val="0"/>
            </a:spcBef>
            <a:spcAft>
              <a:spcPct val="35000"/>
            </a:spcAft>
          </a:pPr>
          <a:r>
            <a:rPr lang="en-US" sz="1800" kern="1200" dirty="0">
              <a:solidFill>
                <a:schemeClr val="tx1">
                  <a:lumMod val="75000"/>
                  <a:lumOff val="25000"/>
                </a:schemeClr>
              </a:solidFill>
              <a:latin typeface="Century Gothic" panose="020B0502020202020204" pitchFamily="34" charset="0"/>
            </a:rPr>
            <a:t>Monitoring instruments were first installed at </a:t>
          </a:r>
          <a:r>
            <a:rPr lang="en-US" sz="1800" b="1" kern="1200" dirty="0">
              <a:solidFill>
                <a:schemeClr val="tx1">
                  <a:lumMod val="75000"/>
                  <a:lumOff val="25000"/>
                </a:schemeClr>
              </a:solidFill>
              <a:latin typeface="Century Gothic" panose="020B0502020202020204" pitchFamily="34" charset="0"/>
            </a:rPr>
            <a:t>Big Meadows </a:t>
          </a:r>
          <a:r>
            <a:rPr lang="en-US" sz="1800" kern="1200" dirty="0">
              <a:solidFill>
                <a:schemeClr val="tx1">
                  <a:lumMod val="75000"/>
                  <a:lumOff val="25000"/>
                </a:schemeClr>
              </a:solidFill>
              <a:latin typeface="Century Gothic" panose="020B0502020202020204" pitchFamily="34" charset="0"/>
            </a:rPr>
            <a:t>to measure particulate matter</a:t>
          </a:r>
        </a:p>
      </dsp:txBody>
      <dsp:txXfrm>
        <a:off x="581113" y="396231"/>
        <a:ext cx="9013000" cy="792874"/>
      </dsp:txXfrm>
    </dsp:sp>
    <dsp:sp modelId="{1A9AF0CE-3E86-4A8E-B56E-23F99F38A9DF}">
      <dsp:nvSpPr>
        <dsp:cNvPr id="0" name=""/>
        <dsp:cNvSpPr/>
      </dsp:nvSpPr>
      <dsp:spPr>
        <a:xfrm>
          <a:off x="85566" y="297121"/>
          <a:ext cx="991093" cy="99109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281B94-79D0-4940-813B-C3142445833A}">
      <dsp:nvSpPr>
        <dsp:cNvPr id="0" name=""/>
        <dsp:cNvSpPr/>
      </dsp:nvSpPr>
      <dsp:spPr>
        <a:xfrm>
          <a:off x="1035686" y="1585749"/>
          <a:ext cx="8558427" cy="79287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344" tIns="45720" rIns="45720" bIns="45720" numCol="1" spcCol="1270" anchor="ctr" anchorCtr="0">
          <a:noAutofit/>
        </a:bodyPr>
        <a:lstStyle/>
        <a:p>
          <a:pPr lvl="0" algn="l" defTabSz="800100">
            <a:lnSpc>
              <a:spcPct val="90000"/>
            </a:lnSpc>
            <a:spcBef>
              <a:spcPct val="0"/>
            </a:spcBef>
            <a:spcAft>
              <a:spcPct val="35000"/>
            </a:spcAft>
          </a:pPr>
          <a:r>
            <a:rPr lang="en-US" sz="1800" b="1" kern="1200" dirty="0">
              <a:solidFill>
                <a:schemeClr val="tx1">
                  <a:lumMod val="75000"/>
                  <a:lumOff val="25000"/>
                </a:schemeClr>
              </a:solidFill>
              <a:latin typeface="Century Gothic" panose="020B0502020202020204" pitchFamily="34" charset="0"/>
            </a:rPr>
            <a:t>IMPROVE</a:t>
          </a:r>
          <a:r>
            <a:rPr lang="en-US" sz="1800" kern="1200" dirty="0">
              <a:solidFill>
                <a:schemeClr val="tx1">
                  <a:lumMod val="75000"/>
                  <a:lumOff val="25000"/>
                </a:schemeClr>
              </a:solidFill>
              <a:latin typeface="Century Gothic" panose="020B0502020202020204" pitchFamily="34" charset="0"/>
            </a:rPr>
            <a:t> (Interagency Monitoring of Protected Visual Environments) to monitor visibility </a:t>
          </a:r>
          <a:r>
            <a:rPr lang="en-US" sz="1800" strike="noStrike" kern="1200" baseline="0" dirty="0">
              <a:solidFill>
                <a:schemeClr val="tx1">
                  <a:lumMod val="75000"/>
                  <a:lumOff val="25000"/>
                </a:schemeClr>
              </a:solidFill>
              <a:latin typeface="Century Gothic" panose="020B0502020202020204" pitchFamily="34" charset="0"/>
            </a:rPr>
            <a:t>begins operating </a:t>
          </a:r>
          <a:r>
            <a:rPr lang="en-US" sz="1800" strike="noStrike" kern="1200" dirty="0">
              <a:solidFill>
                <a:schemeClr val="tx1">
                  <a:lumMod val="75000"/>
                  <a:lumOff val="25000"/>
                </a:schemeClr>
              </a:solidFill>
              <a:latin typeface="Century Gothic" panose="020B0502020202020204" pitchFamily="34" charset="0"/>
            </a:rPr>
            <a:t>in the </a:t>
          </a:r>
          <a:r>
            <a:rPr lang="en-US" sz="1800" kern="1200" dirty="0">
              <a:solidFill>
                <a:schemeClr val="tx1">
                  <a:lumMod val="75000"/>
                  <a:lumOff val="25000"/>
                </a:schemeClr>
              </a:solidFill>
              <a:latin typeface="Century Gothic" panose="020B0502020202020204" pitchFamily="34" charset="0"/>
            </a:rPr>
            <a:t>park</a:t>
          </a:r>
        </a:p>
      </dsp:txBody>
      <dsp:txXfrm>
        <a:off x="1035686" y="1585749"/>
        <a:ext cx="8558427" cy="792874"/>
      </dsp:txXfrm>
    </dsp:sp>
    <dsp:sp modelId="{68409014-58DC-4051-AE8B-7BB9F3856042}">
      <dsp:nvSpPr>
        <dsp:cNvPr id="0" name=""/>
        <dsp:cNvSpPr/>
      </dsp:nvSpPr>
      <dsp:spPr>
        <a:xfrm>
          <a:off x="540139" y="1486639"/>
          <a:ext cx="991093" cy="99109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9B47A0-01A4-4F8B-A44F-4286DC21B445}">
      <dsp:nvSpPr>
        <dsp:cNvPr id="0" name=""/>
        <dsp:cNvSpPr/>
      </dsp:nvSpPr>
      <dsp:spPr>
        <a:xfrm>
          <a:off x="1035686" y="2775267"/>
          <a:ext cx="8558427" cy="79287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344" tIns="45720" rIns="45720" bIns="45720" numCol="1" spcCol="1270" anchor="ctr" anchorCtr="0">
          <a:noAutofit/>
        </a:bodyPr>
        <a:lstStyle/>
        <a:p>
          <a:pPr lvl="0" algn="l" defTabSz="800100">
            <a:lnSpc>
              <a:spcPct val="90000"/>
            </a:lnSpc>
            <a:spcBef>
              <a:spcPct val="0"/>
            </a:spcBef>
            <a:spcAft>
              <a:spcPct val="35000"/>
            </a:spcAft>
          </a:pPr>
          <a:r>
            <a:rPr lang="en-US" sz="1800" b="1" kern="1200" dirty="0">
              <a:solidFill>
                <a:schemeClr val="tx1">
                  <a:lumMod val="75000"/>
                  <a:lumOff val="25000"/>
                </a:schemeClr>
              </a:solidFill>
              <a:latin typeface="Century Gothic" panose="020B0502020202020204" pitchFamily="34" charset="0"/>
            </a:rPr>
            <a:t>CASTNET</a:t>
          </a:r>
          <a:r>
            <a:rPr lang="en-US" sz="1800" b="0" kern="1200" dirty="0">
              <a:solidFill>
                <a:schemeClr val="tx1">
                  <a:lumMod val="75000"/>
                  <a:lumOff val="25000"/>
                </a:schemeClr>
              </a:solidFill>
              <a:latin typeface="Century Gothic" panose="020B0502020202020204" pitchFamily="34" charset="0"/>
            </a:rPr>
            <a:t> (</a:t>
          </a:r>
          <a:r>
            <a:rPr lang="en-US" sz="1800" kern="1200" dirty="0">
              <a:solidFill>
                <a:schemeClr val="tx1">
                  <a:lumMod val="75000"/>
                  <a:lumOff val="25000"/>
                </a:schemeClr>
              </a:solidFill>
              <a:latin typeface="Century Gothic" panose="020B0502020202020204" pitchFamily="34" charset="0"/>
            </a:rPr>
            <a:t>Clean Air Standards and Trends Network) </a:t>
          </a:r>
          <a:r>
            <a:rPr lang="en-US" sz="1800" kern="1200" dirty="0" smtClean="0">
              <a:solidFill>
                <a:schemeClr val="tx1">
                  <a:lumMod val="75000"/>
                  <a:lumOff val="25000"/>
                </a:schemeClr>
              </a:solidFill>
              <a:latin typeface="Century Gothic" panose="020B0502020202020204" pitchFamily="34" charset="0"/>
            </a:rPr>
            <a:t>was created </a:t>
          </a:r>
          <a:r>
            <a:rPr lang="en-US" sz="1800" strike="noStrike" kern="1200" baseline="0" dirty="0">
              <a:solidFill>
                <a:schemeClr val="tx1">
                  <a:lumMod val="75000"/>
                  <a:lumOff val="25000"/>
                </a:schemeClr>
              </a:solidFill>
              <a:latin typeface="Century Gothic" panose="020B0502020202020204" pitchFamily="34" charset="0"/>
            </a:rPr>
            <a:t>with </a:t>
          </a:r>
          <a:r>
            <a:rPr lang="en-US" sz="1800" strike="noStrike" kern="1200" dirty="0">
              <a:solidFill>
                <a:schemeClr val="tx1">
                  <a:lumMod val="75000"/>
                  <a:lumOff val="25000"/>
                </a:schemeClr>
              </a:solidFill>
              <a:latin typeface="Century Gothic" panose="020B0502020202020204" pitchFamily="34" charset="0"/>
            </a:rPr>
            <a:t>cooperation </a:t>
          </a:r>
          <a:r>
            <a:rPr lang="en-US" sz="1800" strike="noStrike" kern="1200" baseline="0" dirty="0">
              <a:solidFill>
                <a:schemeClr val="tx1">
                  <a:lumMod val="75000"/>
                  <a:lumOff val="25000"/>
                </a:schemeClr>
              </a:solidFill>
              <a:latin typeface="Century Gothic" panose="020B0502020202020204" pitchFamily="34" charset="0"/>
            </a:rPr>
            <a:t>from </a:t>
          </a:r>
          <a:r>
            <a:rPr lang="en-US" sz="1800" strike="noStrike" kern="1200" dirty="0">
              <a:solidFill>
                <a:schemeClr val="tx1">
                  <a:lumMod val="75000"/>
                  <a:lumOff val="25000"/>
                </a:schemeClr>
              </a:solidFill>
              <a:latin typeface="Century Gothic" panose="020B0502020202020204" pitchFamily="34" charset="0"/>
            </a:rPr>
            <a:t>NOAA, and </a:t>
          </a:r>
          <a:r>
            <a:rPr lang="en-US" sz="1800" kern="1200" dirty="0">
              <a:solidFill>
                <a:schemeClr val="tx1">
                  <a:lumMod val="75000"/>
                  <a:lumOff val="25000"/>
                </a:schemeClr>
              </a:solidFill>
              <a:latin typeface="Century Gothic" panose="020B0502020202020204" pitchFamily="34" charset="0"/>
            </a:rPr>
            <a:t>begins operating in park</a:t>
          </a:r>
        </a:p>
      </dsp:txBody>
      <dsp:txXfrm>
        <a:off x="1035686" y="2775267"/>
        <a:ext cx="8558427" cy="792874"/>
      </dsp:txXfrm>
    </dsp:sp>
    <dsp:sp modelId="{2A8F4909-5FBF-44DE-909E-339BBF1BD48E}">
      <dsp:nvSpPr>
        <dsp:cNvPr id="0" name=""/>
        <dsp:cNvSpPr/>
      </dsp:nvSpPr>
      <dsp:spPr>
        <a:xfrm>
          <a:off x="540139" y="2676157"/>
          <a:ext cx="991093" cy="99109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6E932-C361-4EE3-ADB5-4BCE1AEAC4C8}">
      <dsp:nvSpPr>
        <dsp:cNvPr id="0" name=""/>
        <dsp:cNvSpPr/>
      </dsp:nvSpPr>
      <dsp:spPr>
        <a:xfrm>
          <a:off x="581113" y="3964785"/>
          <a:ext cx="9013000" cy="79287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344" tIns="45720" rIns="45720" bIns="45720" numCol="1" spcCol="1270" anchor="ctr" anchorCtr="0">
          <a:noAutofit/>
        </a:bodyPr>
        <a:lstStyle/>
        <a:p>
          <a:pPr lvl="0" algn="l" defTabSz="800100">
            <a:lnSpc>
              <a:spcPct val="90000"/>
            </a:lnSpc>
            <a:spcBef>
              <a:spcPct val="0"/>
            </a:spcBef>
            <a:spcAft>
              <a:spcPct val="35000"/>
            </a:spcAft>
          </a:pPr>
          <a:r>
            <a:rPr lang="en-US" sz="1800" b="1" kern="1200" dirty="0">
              <a:solidFill>
                <a:schemeClr val="tx1">
                  <a:lumMod val="75000"/>
                  <a:lumOff val="25000"/>
                </a:schemeClr>
              </a:solidFill>
              <a:latin typeface="Century Gothic" panose="020B0502020202020204" pitchFamily="34" charset="0"/>
            </a:rPr>
            <a:t>NASA Earth observations </a:t>
          </a:r>
          <a:r>
            <a:rPr lang="en-US" sz="1800" b="0" kern="1200" dirty="0">
              <a:solidFill>
                <a:schemeClr val="tx1">
                  <a:lumMod val="75000"/>
                  <a:lumOff val="25000"/>
                </a:schemeClr>
              </a:solidFill>
              <a:latin typeface="Century Gothic" panose="020B0502020202020204" pitchFamily="34" charset="0"/>
            </a:rPr>
            <a:t>were</a:t>
          </a:r>
          <a:r>
            <a:rPr lang="en-US" sz="1800" kern="1200" dirty="0">
              <a:solidFill>
                <a:schemeClr val="tx1">
                  <a:lumMod val="75000"/>
                  <a:lumOff val="25000"/>
                </a:schemeClr>
              </a:solidFill>
              <a:latin typeface="Century Gothic" panose="020B0502020202020204" pitchFamily="34" charset="0"/>
            </a:rPr>
            <a:t> used this summer to monitor </a:t>
          </a:r>
          <a:r>
            <a:rPr lang="en-US" sz="1800" kern="1200" dirty="0" smtClean="0">
              <a:solidFill>
                <a:schemeClr val="tx1">
                  <a:lumMod val="75000"/>
                  <a:lumOff val="25000"/>
                </a:schemeClr>
              </a:solidFill>
              <a:latin typeface="Century Gothic" panose="020B0502020202020204" pitchFamily="34" charset="0"/>
            </a:rPr>
            <a:t>visibility, O</a:t>
          </a:r>
          <a:r>
            <a:rPr lang="en-US" sz="1800" kern="1200" baseline="-25000" dirty="0" smtClean="0">
              <a:solidFill>
                <a:schemeClr val="tx1">
                  <a:lumMod val="75000"/>
                  <a:lumOff val="25000"/>
                </a:schemeClr>
              </a:solidFill>
              <a:latin typeface="Century Gothic" panose="020B0502020202020204" pitchFamily="34" charset="0"/>
            </a:rPr>
            <a:t>3</a:t>
          </a:r>
          <a:r>
            <a:rPr lang="en-US" sz="1800" kern="1200" dirty="0">
              <a:solidFill>
                <a:schemeClr val="tx1">
                  <a:lumMod val="75000"/>
                  <a:lumOff val="25000"/>
                </a:schemeClr>
              </a:solidFill>
              <a:latin typeface="Century Gothic" panose="020B0502020202020204" pitchFamily="34" charset="0"/>
            </a:rPr>
            <a:t>, </a:t>
          </a:r>
          <a:r>
            <a:rPr lang="en-US" sz="1800" kern="1200" dirty="0" smtClean="0">
              <a:solidFill>
                <a:schemeClr val="tx1">
                  <a:lumMod val="75000"/>
                  <a:lumOff val="25000"/>
                </a:schemeClr>
              </a:solidFill>
              <a:latin typeface="Century Gothic" panose="020B0502020202020204" pitchFamily="34" charset="0"/>
            </a:rPr>
            <a:t>NO</a:t>
          </a:r>
          <a:r>
            <a:rPr lang="en-US" sz="1800" kern="1200" baseline="-25000" dirty="0" smtClean="0">
              <a:solidFill>
                <a:schemeClr val="tx1">
                  <a:lumMod val="75000"/>
                  <a:lumOff val="25000"/>
                </a:schemeClr>
              </a:solidFill>
              <a:latin typeface="Century Gothic" panose="020B0502020202020204" pitchFamily="34" charset="0"/>
            </a:rPr>
            <a:t>2</a:t>
          </a:r>
          <a:r>
            <a:rPr lang="en-US" sz="1800" kern="1200" baseline="0" dirty="0" smtClean="0">
              <a:solidFill>
                <a:schemeClr val="tx1">
                  <a:lumMod val="75000"/>
                  <a:lumOff val="25000"/>
                </a:schemeClr>
              </a:solidFill>
              <a:latin typeface="Century Gothic" panose="020B0502020202020204" pitchFamily="34" charset="0"/>
            </a:rPr>
            <a:t>,</a:t>
          </a:r>
          <a:r>
            <a:rPr lang="en-US" sz="1800" kern="1200" baseline="-25000" dirty="0" smtClean="0">
              <a:solidFill>
                <a:schemeClr val="tx1">
                  <a:lumMod val="75000"/>
                  <a:lumOff val="25000"/>
                </a:schemeClr>
              </a:solidFill>
              <a:latin typeface="Century Gothic" panose="020B0502020202020204" pitchFamily="34" charset="0"/>
            </a:rPr>
            <a:t> </a:t>
          </a:r>
          <a:r>
            <a:rPr lang="en-US" sz="1800" kern="1200" baseline="0" dirty="0" smtClean="0">
              <a:solidFill>
                <a:schemeClr val="tx1">
                  <a:lumMod val="75000"/>
                  <a:lumOff val="25000"/>
                </a:schemeClr>
              </a:solidFill>
              <a:latin typeface="Century Gothic" panose="020B0502020202020204" pitchFamily="34" charset="0"/>
            </a:rPr>
            <a:t>and </a:t>
          </a:r>
          <a:r>
            <a:rPr lang="en-US" sz="1800" kern="1200" dirty="0">
              <a:solidFill>
                <a:schemeClr val="tx1">
                  <a:lumMod val="75000"/>
                  <a:lumOff val="25000"/>
                </a:schemeClr>
              </a:solidFill>
              <a:latin typeface="Century Gothic" panose="020B0502020202020204" pitchFamily="34" charset="0"/>
            </a:rPr>
            <a:t>SO</a:t>
          </a:r>
          <a:r>
            <a:rPr lang="en-US" sz="1800" kern="1200" baseline="-25000" dirty="0">
              <a:solidFill>
                <a:schemeClr val="tx1">
                  <a:lumMod val="75000"/>
                  <a:lumOff val="25000"/>
                </a:schemeClr>
              </a:solidFill>
              <a:latin typeface="Century Gothic" panose="020B0502020202020204" pitchFamily="34" charset="0"/>
            </a:rPr>
            <a:t>2 </a:t>
          </a:r>
          <a:r>
            <a:rPr lang="en-US" sz="1800" kern="1200" dirty="0">
              <a:solidFill>
                <a:schemeClr val="tx1">
                  <a:lumMod val="75000"/>
                  <a:lumOff val="25000"/>
                </a:schemeClr>
              </a:solidFill>
              <a:latin typeface="Century Gothic" panose="020B0502020202020204" pitchFamily="34" charset="0"/>
            </a:rPr>
            <a:t>throughout the park</a:t>
          </a:r>
        </a:p>
      </dsp:txBody>
      <dsp:txXfrm>
        <a:off x="581113" y="3964785"/>
        <a:ext cx="9013000" cy="792874"/>
      </dsp:txXfrm>
    </dsp:sp>
    <dsp:sp modelId="{37E34EFF-0228-479F-B0C4-A8BD84223C14}">
      <dsp:nvSpPr>
        <dsp:cNvPr id="0" name=""/>
        <dsp:cNvSpPr/>
      </dsp:nvSpPr>
      <dsp:spPr>
        <a:xfrm>
          <a:off x="85566" y="3865675"/>
          <a:ext cx="991093" cy="99109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EC4E1-B69F-4F33-896B-B9D9BAFDFC69}">
      <dsp:nvSpPr>
        <dsp:cNvPr id="0" name=""/>
        <dsp:cNvSpPr/>
      </dsp:nvSpPr>
      <dsp:spPr>
        <a:xfrm>
          <a:off x="0" y="22210"/>
          <a:ext cx="7581900" cy="101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US" sz="3900" kern="1200" dirty="0"/>
            <a:t>Visibility </a:t>
          </a:r>
          <a:r>
            <a:rPr lang="en-US" sz="2500" kern="1200" dirty="0"/>
            <a:t>(MODIS &amp; MERRA-2)</a:t>
          </a:r>
        </a:p>
      </dsp:txBody>
      <dsp:txXfrm>
        <a:off x="49347" y="71557"/>
        <a:ext cx="7483206" cy="912186"/>
      </dsp:txXfrm>
    </dsp:sp>
    <dsp:sp modelId="{349DEB6A-B985-4F65-9ABC-E98F0FDDCA36}">
      <dsp:nvSpPr>
        <dsp:cNvPr id="0" name=""/>
        <dsp:cNvSpPr/>
      </dsp:nvSpPr>
      <dsp:spPr>
        <a:xfrm>
          <a:off x="0" y="1033090"/>
          <a:ext cx="7581900"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725" tIns="33020" rIns="184912" bIns="3302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solidFill>
                <a:schemeClr val="tx1">
                  <a:lumMod val="75000"/>
                  <a:lumOff val="25000"/>
                </a:schemeClr>
              </a:solidFill>
            </a:rPr>
            <a:t>Aerosol Optical Depth (AOD)</a:t>
          </a:r>
        </a:p>
        <a:p>
          <a:pPr marL="228600" lvl="1" indent="-228600" algn="l" defTabSz="1155700">
            <a:lnSpc>
              <a:spcPct val="90000"/>
            </a:lnSpc>
            <a:spcBef>
              <a:spcPct val="0"/>
            </a:spcBef>
            <a:spcAft>
              <a:spcPct val="20000"/>
            </a:spcAft>
            <a:buChar char="••"/>
          </a:pPr>
          <a:r>
            <a:rPr lang="en-US" sz="2600" kern="1200" dirty="0">
              <a:solidFill>
                <a:schemeClr val="tx1">
                  <a:lumMod val="75000"/>
                  <a:lumOff val="25000"/>
                </a:schemeClr>
              </a:solidFill>
            </a:rPr>
            <a:t>Aerosol Extinction Profiles</a:t>
          </a:r>
        </a:p>
        <a:p>
          <a:pPr marL="285750" lvl="1" indent="-285750" algn="l" defTabSz="1289050">
            <a:lnSpc>
              <a:spcPct val="90000"/>
            </a:lnSpc>
            <a:spcBef>
              <a:spcPct val="0"/>
            </a:spcBef>
            <a:spcAft>
              <a:spcPct val="20000"/>
            </a:spcAft>
            <a:buChar char="••"/>
          </a:pPr>
          <a:endParaRPr lang="en-US" sz="2900" kern="1200" dirty="0"/>
        </a:p>
      </dsp:txBody>
      <dsp:txXfrm>
        <a:off x="0" y="1033090"/>
        <a:ext cx="7581900" cy="1369305"/>
      </dsp:txXfrm>
    </dsp:sp>
    <dsp:sp modelId="{BAB0191B-B0BD-46ED-9008-24CDD1B01214}">
      <dsp:nvSpPr>
        <dsp:cNvPr id="0" name=""/>
        <dsp:cNvSpPr/>
      </dsp:nvSpPr>
      <dsp:spPr>
        <a:xfrm>
          <a:off x="0" y="2402396"/>
          <a:ext cx="7581900" cy="101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Ozone </a:t>
          </a:r>
          <a:r>
            <a:rPr lang="en-US" sz="2500" kern="1200" smtClean="0"/>
            <a:t>(derived from Aura OMI-MLS)</a:t>
          </a:r>
          <a:endParaRPr lang="en-US" sz="2500" kern="1200" dirty="0"/>
        </a:p>
      </dsp:txBody>
      <dsp:txXfrm>
        <a:off x="49347" y="2451743"/>
        <a:ext cx="7483206" cy="912186"/>
      </dsp:txXfrm>
    </dsp:sp>
    <dsp:sp modelId="{D9713D6C-EA29-4FBE-BE16-8643BFC4BE45}">
      <dsp:nvSpPr>
        <dsp:cNvPr id="0" name=""/>
        <dsp:cNvSpPr/>
      </dsp:nvSpPr>
      <dsp:spPr>
        <a:xfrm>
          <a:off x="0" y="3413276"/>
          <a:ext cx="7581900"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725" tIns="33020" rIns="184912" bIns="3302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solidFill>
                <a:schemeClr val="tx1">
                  <a:lumMod val="75000"/>
                  <a:lumOff val="25000"/>
                </a:schemeClr>
              </a:solidFill>
            </a:rPr>
            <a:t>Surface Tropopause Pressure</a:t>
          </a:r>
        </a:p>
        <a:p>
          <a:pPr marL="228600" lvl="1" indent="-228600" algn="l" defTabSz="1155700">
            <a:lnSpc>
              <a:spcPct val="90000"/>
            </a:lnSpc>
            <a:spcBef>
              <a:spcPct val="0"/>
            </a:spcBef>
            <a:spcAft>
              <a:spcPct val="20000"/>
            </a:spcAft>
            <a:buChar char="••"/>
          </a:pPr>
          <a:r>
            <a:rPr lang="en-US" sz="2600" kern="1200" dirty="0">
              <a:solidFill>
                <a:schemeClr val="tx1">
                  <a:lumMod val="75000"/>
                  <a:lumOff val="25000"/>
                </a:schemeClr>
              </a:solidFill>
            </a:rPr>
            <a:t>Tropospheric Ozone Residuals (TOR)</a:t>
          </a:r>
        </a:p>
      </dsp:txBody>
      <dsp:txXfrm>
        <a:off x="0" y="3413276"/>
        <a:ext cx="7581900" cy="894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78419-0622-495C-95A4-23623EB12634}">
      <dsp:nvSpPr>
        <dsp:cNvPr id="0" name=""/>
        <dsp:cNvSpPr/>
      </dsp:nvSpPr>
      <dsp:spPr>
        <a:xfrm>
          <a:off x="-6365289" y="-973978"/>
          <a:ext cx="7579228" cy="7579228"/>
        </a:xfrm>
        <a:prstGeom prst="blockArc">
          <a:avLst>
            <a:gd name="adj1" fmla="val 18900000"/>
            <a:gd name="adj2" fmla="val 2700000"/>
            <a:gd name="adj3" fmla="val 236"/>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1189B8-4259-4323-8013-D98181897C2A}">
      <dsp:nvSpPr>
        <dsp:cNvPr id="0" name=""/>
        <dsp:cNvSpPr/>
      </dsp:nvSpPr>
      <dsp:spPr>
        <a:xfrm>
          <a:off x="781620" y="563127"/>
          <a:ext cx="9834100" cy="11262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3964" tIns="66040" rIns="66040" bIns="66040" numCol="1" spcCol="1270" anchor="ctr" anchorCtr="0">
          <a:noAutofit/>
        </a:bodyPr>
        <a:lstStyle/>
        <a:p>
          <a:pPr lvl="0" algn="l" defTabSz="1155700">
            <a:lnSpc>
              <a:spcPct val="90000"/>
            </a:lnSpc>
            <a:spcBef>
              <a:spcPct val="0"/>
            </a:spcBef>
            <a:spcAft>
              <a:spcPct val="35000"/>
            </a:spcAft>
          </a:pPr>
          <a:r>
            <a:rPr lang="en-US" sz="2600" b="1" kern="1200" dirty="0" smtClean="0">
              <a:latin typeface="Century Gothic" panose="020B0502020202020204" pitchFamily="34" charset="0"/>
            </a:rPr>
            <a:t>CASTNET </a:t>
          </a:r>
          <a:r>
            <a:rPr lang="en-US" sz="2600" b="0" kern="1200" dirty="0" smtClean="0">
              <a:latin typeface="Century Gothic" panose="020B0502020202020204" pitchFamily="34" charset="0"/>
            </a:rPr>
            <a:t>(Clean Air Standards and Trends Network) </a:t>
          </a:r>
          <a:r>
            <a:rPr lang="en-US" sz="2600" b="0" i="0" kern="1200" dirty="0" smtClean="0">
              <a:latin typeface="Century Gothic" panose="020B0502020202020204" pitchFamily="34" charset="0"/>
            </a:rPr>
            <a:t>located at </a:t>
          </a:r>
          <a:r>
            <a:rPr lang="en-US" sz="2600" b="0" kern="1200" dirty="0" smtClean="0">
              <a:latin typeface="Century Gothic" panose="020B0502020202020204" pitchFamily="34" charset="0"/>
            </a:rPr>
            <a:t>Big Meadows in SNP</a:t>
          </a:r>
          <a:endParaRPr lang="en-US" sz="2600" kern="1200" dirty="0">
            <a:latin typeface="Century Gothic" panose="020B0502020202020204" pitchFamily="34" charset="0"/>
            <a:ea typeface="+mn-ea"/>
            <a:cs typeface="+mn-cs"/>
          </a:endParaRPr>
        </a:p>
      </dsp:txBody>
      <dsp:txXfrm>
        <a:off x="781620" y="563127"/>
        <a:ext cx="9834100" cy="1126254"/>
      </dsp:txXfrm>
    </dsp:sp>
    <dsp:sp modelId="{2572C1B6-13FB-4034-A066-F2FA19DB43F5}">
      <dsp:nvSpPr>
        <dsp:cNvPr id="0" name=""/>
        <dsp:cNvSpPr/>
      </dsp:nvSpPr>
      <dsp:spPr>
        <a:xfrm>
          <a:off x="77711" y="422345"/>
          <a:ext cx="1407817" cy="140781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3BB1D-AA8C-4572-84A5-3A7F44219CB0}">
      <dsp:nvSpPr>
        <dsp:cNvPr id="0" name=""/>
        <dsp:cNvSpPr/>
      </dsp:nvSpPr>
      <dsp:spPr>
        <a:xfrm>
          <a:off x="1191013" y="2252508"/>
          <a:ext cx="9424706" cy="11262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3964" tIns="66040" rIns="66040" bIns="66040" numCol="1" spcCol="1270" anchor="ctr" anchorCtr="0">
          <a:noAutofit/>
        </a:bodyPr>
        <a:lstStyle/>
        <a:p>
          <a:pPr lvl="0" algn="l" defTabSz="1155700">
            <a:lnSpc>
              <a:spcPct val="90000"/>
            </a:lnSpc>
            <a:spcBef>
              <a:spcPct val="0"/>
            </a:spcBef>
            <a:spcAft>
              <a:spcPct val="35000"/>
            </a:spcAft>
          </a:pPr>
          <a:r>
            <a:rPr lang="en-US" sz="2600" b="1" kern="1200" smtClean="0">
              <a:latin typeface="Century Gothic" panose="020B0502020202020204" pitchFamily="34" charset="0"/>
            </a:rPr>
            <a:t>IMPROVE </a:t>
          </a:r>
          <a:r>
            <a:rPr lang="en-US" sz="2600" b="0" kern="1200" smtClean="0">
              <a:latin typeface="Century Gothic" panose="020B0502020202020204" pitchFamily="34" charset="0"/>
            </a:rPr>
            <a:t>(Interagency Monitoring of Protected Visual Environments) </a:t>
          </a:r>
          <a:r>
            <a:rPr lang="en-US" sz="2600" b="0" i="0" kern="1200" smtClean="0">
              <a:latin typeface="Century Gothic" panose="020B0502020202020204" pitchFamily="34" charset="0"/>
            </a:rPr>
            <a:t>located </a:t>
          </a:r>
          <a:r>
            <a:rPr lang="en-US" sz="2600" b="0" i="0" u="none" kern="1200" smtClean="0">
              <a:latin typeface="Century Gothic" panose="020B0502020202020204" pitchFamily="34" charset="0"/>
            </a:rPr>
            <a:t>at</a:t>
          </a:r>
          <a:r>
            <a:rPr lang="en-US" sz="2600" b="0" i="1" kern="1200" smtClean="0">
              <a:latin typeface="Century Gothic" panose="020B0502020202020204" pitchFamily="34" charset="0"/>
            </a:rPr>
            <a:t> </a:t>
          </a:r>
          <a:r>
            <a:rPr lang="en-US" sz="2600" b="0" kern="1200" smtClean="0">
              <a:latin typeface="Century Gothic" panose="020B0502020202020204" pitchFamily="34" charset="0"/>
            </a:rPr>
            <a:t>Big Meadows in SNP</a:t>
          </a:r>
          <a:endParaRPr lang="en-US" sz="2600" kern="1200" dirty="0">
            <a:latin typeface="Century Gothic" panose="020B0502020202020204" pitchFamily="34" charset="0"/>
            <a:ea typeface="+mn-ea"/>
            <a:cs typeface="+mn-cs"/>
          </a:endParaRPr>
        </a:p>
      </dsp:txBody>
      <dsp:txXfrm>
        <a:off x="1191013" y="2252508"/>
        <a:ext cx="9424706" cy="1126254"/>
      </dsp:txXfrm>
    </dsp:sp>
    <dsp:sp modelId="{B3036821-4507-47DE-9DEC-F8A782E5E5D9}">
      <dsp:nvSpPr>
        <dsp:cNvPr id="0" name=""/>
        <dsp:cNvSpPr/>
      </dsp:nvSpPr>
      <dsp:spPr>
        <a:xfrm>
          <a:off x="487104" y="2111726"/>
          <a:ext cx="1407817" cy="140781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A24079-2CFC-4273-B34E-A9922D1BE8E3}">
      <dsp:nvSpPr>
        <dsp:cNvPr id="0" name=""/>
        <dsp:cNvSpPr/>
      </dsp:nvSpPr>
      <dsp:spPr>
        <a:xfrm>
          <a:off x="781620" y="3941889"/>
          <a:ext cx="9834100" cy="11262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3964" tIns="66040" rIns="66040" bIns="66040" numCol="1" spcCol="1270" anchor="ctr" anchorCtr="0">
          <a:noAutofit/>
        </a:bodyPr>
        <a:lstStyle/>
        <a:p>
          <a:pPr lvl="0" algn="l" defTabSz="1155700">
            <a:lnSpc>
              <a:spcPct val="90000"/>
            </a:lnSpc>
            <a:spcBef>
              <a:spcPct val="0"/>
            </a:spcBef>
            <a:spcAft>
              <a:spcPct val="35000"/>
            </a:spcAft>
          </a:pPr>
          <a:r>
            <a:rPr lang="en-US" sz="2600" b="1" i="0" kern="1200" smtClean="0">
              <a:latin typeface="Century Gothic" panose="020B0502020202020204" pitchFamily="34" charset="0"/>
            </a:rPr>
            <a:t>ASOS </a:t>
          </a:r>
          <a:r>
            <a:rPr lang="en-US" sz="2600" b="0" i="0" kern="1200" smtClean="0">
              <a:latin typeface="Century Gothic" panose="020B0502020202020204" pitchFamily="34" charset="0"/>
            </a:rPr>
            <a:t>(Automated Surface Observing System) from 30 select stations located within a 200km radius of SNP</a:t>
          </a:r>
          <a:endParaRPr lang="en-US" sz="2600" kern="1200" dirty="0">
            <a:latin typeface="Century Gothic" panose="020B0502020202020204" pitchFamily="34" charset="0"/>
            <a:ea typeface="+mn-ea"/>
            <a:cs typeface="+mn-cs"/>
          </a:endParaRPr>
        </a:p>
      </dsp:txBody>
      <dsp:txXfrm>
        <a:off x="781620" y="3941889"/>
        <a:ext cx="9834100" cy="1126254"/>
      </dsp:txXfrm>
    </dsp:sp>
    <dsp:sp modelId="{FD0DE648-B635-499D-A0A7-A44EC24E869A}">
      <dsp:nvSpPr>
        <dsp:cNvPr id="0" name=""/>
        <dsp:cNvSpPr/>
      </dsp:nvSpPr>
      <dsp:spPr>
        <a:xfrm>
          <a:off x="77711" y="3801107"/>
          <a:ext cx="1407817" cy="140781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78419-0622-495C-95A4-23623EB12634}">
      <dsp:nvSpPr>
        <dsp:cNvPr id="0" name=""/>
        <dsp:cNvSpPr/>
      </dsp:nvSpPr>
      <dsp:spPr>
        <a:xfrm>
          <a:off x="-7677127" y="-1173764"/>
          <a:ext cx="9140348" cy="9140348"/>
        </a:xfrm>
        <a:prstGeom prst="blockArc">
          <a:avLst>
            <a:gd name="adj1" fmla="val 18900000"/>
            <a:gd name="adj2" fmla="val 2700000"/>
            <a:gd name="adj3" fmla="val 236"/>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1189B8-4259-4323-8013-D98181897C2A}">
      <dsp:nvSpPr>
        <dsp:cNvPr id="0" name=""/>
        <dsp:cNvSpPr/>
      </dsp:nvSpPr>
      <dsp:spPr>
        <a:xfrm>
          <a:off x="942843" y="679281"/>
          <a:ext cx="10484855" cy="1358563"/>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8360" tIns="60960" rIns="60960" bIns="60960" numCol="1" spcCol="1270" anchor="ctr" anchorCtr="0">
          <a:noAutofit/>
        </a:bodyPr>
        <a:lstStyle/>
        <a:p>
          <a:pPr lvl="0" algn="l" defTabSz="1066800">
            <a:lnSpc>
              <a:spcPct val="90000"/>
            </a:lnSpc>
            <a:spcBef>
              <a:spcPct val="0"/>
            </a:spcBef>
            <a:spcAft>
              <a:spcPct val="35000"/>
            </a:spcAft>
          </a:pPr>
          <a:r>
            <a:rPr lang="en-US" sz="2400" kern="1200" dirty="0"/>
            <a:t>CASTNET (ozone measurements); Tropospheric Ozone Residuals (TOR); IMPROVE and ASOS (</a:t>
          </a:r>
          <a:r>
            <a:rPr lang="en-US" sz="2400" i="1" kern="1200" dirty="0"/>
            <a:t>in situ </a:t>
          </a:r>
          <a:r>
            <a:rPr lang="en-US" sz="2400" kern="1200" dirty="0"/>
            <a:t>visibility measurements); MODIS Aqua &amp; Terra AOD; MERRA-2 extinction profiles</a:t>
          </a:r>
        </a:p>
      </dsp:txBody>
      <dsp:txXfrm>
        <a:off x="942843" y="679281"/>
        <a:ext cx="10484855" cy="1358563"/>
      </dsp:txXfrm>
    </dsp:sp>
    <dsp:sp modelId="{2572C1B6-13FB-4034-A066-F2FA19DB43F5}">
      <dsp:nvSpPr>
        <dsp:cNvPr id="0" name=""/>
        <dsp:cNvSpPr/>
      </dsp:nvSpPr>
      <dsp:spPr>
        <a:xfrm>
          <a:off x="93740" y="509461"/>
          <a:ext cx="1698204" cy="1698204"/>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3BB1D-AA8C-4572-84A5-3A7F44219CB0}">
      <dsp:nvSpPr>
        <dsp:cNvPr id="0" name=""/>
        <dsp:cNvSpPr/>
      </dsp:nvSpPr>
      <dsp:spPr>
        <a:xfrm>
          <a:off x="1436681" y="2717127"/>
          <a:ext cx="9991017" cy="1358563"/>
        </a:xfrm>
        <a:prstGeom prst="rect">
          <a:avLst/>
        </a:prstGeom>
        <a:solidFill>
          <a:schemeClr val="accent3">
            <a:shade val="80000"/>
            <a:hueOff val="-38093"/>
            <a:satOff val="43"/>
            <a:lumOff val="1171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8360" tIns="60960" rIns="60960" bIns="60960" numCol="1" spcCol="1270" anchor="ctr" anchorCtr="0">
          <a:noAutofit/>
        </a:bodyPr>
        <a:lstStyle/>
        <a:p>
          <a:pPr lvl="0" algn="l" defTabSz="1066800">
            <a:lnSpc>
              <a:spcPct val="90000"/>
            </a:lnSpc>
            <a:spcBef>
              <a:spcPct val="0"/>
            </a:spcBef>
            <a:spcAft>
              <a:spcPct val="35000"/>
            </a:spcAft>
          </a:pPr>
          <a:r>
            <a:rPr lang="en-US" sz="2400" kern="1200" dirty="0"/>
            <a:t>Convert TOR, MODIS, MERRA-2 into GIS-ready formats; extract 1pm timeframe for ASOS</a:t>
          </a:r>
        </a:p>
      </dsp:txBody>
      <dsp:txXfrm>
        <a:off x="1436681" y="2717127"/>
        <a:ext cx="9991017" cy="1358563"/>
      </dsp:txXfrm>
    </dsp:sp>
    <dsp:sp modelId="{B3036821-4507-47DE-9DEC-F8A782E5E5D9}">
      <dsp:nvSpPr>
        <dsp:cNvPr id="0" name=""/>
        <dsp:cNvSpPr/>
      </dsp:nvSpPr>
      <dsp:spPr>
        <a:xfrm>
          <a:off x="587578" y="2547307"/>
          <a:ext cx="1698204" cy="1698204"/>
        </a:xfrm>
        <a:prstGeom prst="ellipse">
          <a:avLst/>
        </a:prstGeom>
        <a:solidFill>
          <a:schemeClr val="lt1">
            <a:hueOff val="0"/>
            <a:satOff val="0"/>
            <a:lumOff val="0"/>
            <a:alphaOff val="0"/>
          </a:schemeClr>
        </a:solidFill>
        <a:ln w="12700" cap="flat" cmpd="sng" algn="ctr">
          <a:solidFill>
            <a:schemeClr val="accent3">
              <a:shade val="80000"/>
              <a:hueOff val="-38093"/>
              <a:satOff val="43"/>
              <a:lumOff val="117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A24079-2CFC-4273-B34E-A9922D1BE8E3}">
      <dsp:nvSpPr>
        <dsp:cNvPr id="0" name=""/>
        <dsp:cNvSpPr/>
      </dsp:nvSpPr>
      <dsp:spPr>
        <a:xfrm>
          <a:off x="942843" y="4754973"/>
          <a:ext cx="10484855" cy="1358563"/>
        </a:xfrm>
        <a:prstGeom prst="rect">
          <a:avLst/>
        </a:prstGeom>
        <a:solidFill>
          <a:schemeClr val="accent3">
            <a:shade val="80000"/>
            <a:hueOff val="-76187"/>
            <a:satOff val="87"/>
            <a:lumOff val="2343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8360" tIns="60960" rIns="60960" bIns="60960" numCol="1" spcCol="1270" anchor="ctr" anchorCtr="0">
          <a:noAutofit/>
        </a:bodyPr>
        <a:lstStyle/>
        <a:p>
          <a:pPr lvl="0" algn="l" defTabSz="1066800">
            <a:lnSpc>
              <a:spcPct val="90000"/>
            </a:lnSpc>
            <a:spcBef>
              <a:spcPct val="0"/>
            </a:spcBef>
            <a:spcAft>
              <a:spcPct val="35000"/>
            </a:spcAft>
          </a:pPr>
          <a:r>
            <a:rPr lang="en-US" sz="2400" kern="1200" dirty="0"/>
            <a:t>Compare Earth observations and model-based estimations of visibility with ASOS reference data; create time series and trend maps</a:t>
          </a:r>
        </a:p>
      </dsp:txBody>
      <dsp:txXfrm>
        <a:off x="942843" y="4754973"/>
        <a:ext cx="10484855" cy="1358563"/>
      </dsp:txXfrm>
    </dsp:sp>
    <dsp:sp modelId="{FD0DE648-B635-499D-A0A7-A44EC24E869A}">
      <dsp:nvSpPr>
        <dsp:cNvPr id="0" name=""/>
        <dsp:cNvSpPr/>
      </dsp:nvSpPr>
      <dsp:spPr>
        <a:xfrm>
          <a:off x="93740" y="4585152"/>
          <a:ext cx="1698204" cy="1698204"/>
        </a:xfrm>
        <a:prstGeom prst="ellipse">
          <a:avLst/>
        </a:prstGeom>
        <a:solidFill>
          <a:schemeClr val="lt1">
            <a:hueOff val="0"/>
            <a:satOff val="0"/>
            <a:lumOff val="0"/>
            <a:alphaOff val="0"/>
          </a:schemeClr>
        </a:solidFill>
        <a:ln w="12700" cap="flat" cmpd="sng" algn="ctr">
          <a:solidFill>
            <a:schemeClr val="accent3">
              <a:shade val="80000"/>
              <a:hueOff val="-76187"/>
              <a:satOff val="87"/>
              <a:lumOff val="2343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78419-0622-495C-95A4-23623EB12634}">
      <dsp:nvSpPr>
        <dsp:cNvPr id="0" name=""/>
        <dsp:cNvSpPr/>
      </dsp:nvSpPr>
      <dsp:spPr>
        <a:xfrm>
          <a:off x="-5899756" y="-903080"/>
          <a:ext cx="7025232" cy="7025232"/>
        </a:xfrm>
        <a:prstGeom prst="blockArc">
          <a:avLst>
            <a:gd name="adj1" fmla="val 18900000"/>
            <a:gd name="adj2" fmla="val 2700000"/>
            <a:gd name="adj3" fmla="val 236"/>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1189B8-4259-4323-8013-D98181897C2A}">
      <dsp:nvSpPr>
        <dsp:cNvPr id="0" name=""/>
        <dsp:cNvSpPr/>
      </dsp:nvSpPr>
      <dsp:spPr>
        <a:xfrm>
          <a:off x="724407" y="521907"/>
          <a:ext cx="10315780" cy="104381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8528" tIns="55880" rIns="55880" bIns="55880" numCol="1" spcCol="1270" anchor="ctr" anchorCtr="0">
          <a:noAutofit/>
        </a:bodyPr>
        <a:lstStyle/>
        <a:p>
          <a:pPr lvl="0" algn="l" defTabSz="977900">
            <a:lnSpc>
              <a:spcPct val="90000"/>
            </a:lnSpc>
            <a:spcBef>
              <a:spcPct val="0"/>
            </a:spcBef>
            <a:spcAft>
              <a:spcPct val="35000"/>
            </a:spcAft>
          </a:pPr>
          <a:r>
            <a:rPr lang="en-US" sz="2200" kern="1200" dirty="0" smtClean="0">
              <a:latin typeface="+mn-lt"/>
              <a:ea typeface="+mn-ea"/>
              <a:cs typeface="+mn-cs"/>
            </a:rPr>
            <a:t>CASTNET (ozone measurements); Tropospheric Ozone Residuals (TOR); IMPROVE and ASOS (</a:t>
          </a:r>
          <a:r>
            <a:rPr lang="en-US" sz="2200" i="1" kern="1200" dirty="0" smtClean="0">
              <a:latin typeface="+mn-lt"/>
              <a:ea typeface="+mn-ea"/>
              <a:cs typeface="+mn-cs"/>
            </a:rPr>
            <a:t>in situ </a:t>
          </a:r>
          <a:r>
            <a:rPr lang="en-US" sz="2200" kern="1200" dirty="0" smtClean="0">
              <a:latin typeface="+mn-lt"/>
              <a:ea typeface="+mn-ea"/>
              <a:cs typeface="+mn-cs"/>
            </a:rPr>
            <a:t>visibility measurements); Aqua &amp; Terra MODIS AOD; MERRA-2 extinction profiles</a:t>
          </a:r>
          <a:endParaRPr lang="en-US" sz="2200" kern="1200" dirty="0">
            <a:latin typeface="+mn-lt"/>
            <a:ea typeface="+mn-ea"/>
            <a:cs typeface="+mn-cs"/>
          </a:endParaRPr>
        </a:p>
      </dsp:txBody>
      <dsp:txXfrm>
        <a:off x="724407" y="521907"/>
        <a:ext cx="10315780" cy="1043814"/>
      </dsp:txXfrm>
    </dsp:sp>
    <dsp:sp modelId="{2572C1B6-13FB-4034-A066-F2FA19DB43F5}">
      <dsp:nvSpPr>
        <dsp:cNvPr id="0" name=""/>
        <dsp:cNvSpPr/>
      </dsp:nvSpPr>
      <dsp:spPr>
        <a:xfrm>
          <a:off x="72023" y="391430"/>
          <a:ext cx="1304767" cy="130476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3BB1D-AA8C-4572-84A5-3A7F44219CB0}">
      <dsp:nvSpPr>
        <dsp:cNvPr id="0" name=""/>
        <dsp:cNvSpPr/>
      </dsp:nvSpPr>
      <dsp:spPr>
        <a:xfrm>
          <a:off x="1103833" y="2087628"/>
          <a:ext cx="9936354" cy="104381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8528" tIns="55880" rIns="55880" bIns="55880" numCol="1" spcCol="1270" anchor="ctr" anchorCtr="0">
          <a:noAutofit/>
        </a:bodyPr>
        <a:lstStyle/>
        <a:p>
          <a:pPr lvl="0" algn="l" defTabSz="977900">
            <a:lnSpc>
              <a:spcPct val="90000"/>
            </a:lnSpc>
            <a:spcBef>
              <a:spcPct val="0"/>
            </a:spcBef>
            <a:spcAft>
              <a:spcPct val="35000"/>
            </a:spcAft>
          </a:pPr>
          <a:r>
            <a:rPr lang="en-US" sz="2200" kern="1200" smtClean="0">
              <a:latin typeface="+mn-lt"/>
              <a:ea typeface="+mn-ea"/>
              <a:cs typeface="+mn-cs"/>
            </a:rPr>
            <a:t>Convert data into GIS-ready formats and same units of measure; extract 10am and 1pm timeframe for ASOS; </a:t>
          </a:r>
          <a:r>
            <a:rPr lang="en-US" sz="2200" b="0" i="0" kern="1200" smtClean="0">
              <a:effectLst/>
              <a:latin typeface="+mn-lt"/>
              <a:ea typeface="+mn-ea"/>
              <a:cs typeface="+mn-cs"/>
            </a:rPr>
            <a:t>apply </a:t>
          </a:r>
          <a:r>
            <a:rPr lang="en-US" sz="2200" kern="1200" baseline="0" smtClean="0"/>
            <a:t>Koschmieder’s Law to calculate visibility</a:t>
          </a:r>
          <a:endParaRPr lang="en-US" sz="2200" kern="1200" dirty="0">
            <a:latin typeface="+mn-lt"/>
            <a:ea typeface="+mn-ea"/>
            <a:cs typeface="+mn-cs"/>
          </a:endParaRPr>
        </a:p>
      </dsp:txBody>
      <dsp:txXfrm>
        <a:off x="1103833" y="2087628"/>
        <a:ext cx="9936354" cy="1043814"/>
      </dsp:txXfrm>
    </dsp:sp>
    <dsp:sp modelId="{B3036821-4507-47DE-9DEC-F8A782E5E5D9}">
      <dsp:nvSpPr>
        <dsp:cNvPr id="0" name=""/>
        <dsp:cNvSpPr/>
      </dsp:nvSpPr>
      <dsp:spPr>
        <a:xfrm>
          <a:off x="451449" y="1957151"/>
          <a:ext cx="1304767" cy="130476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A24079-2CFC-4273-B34E-A9922D1BE8E3}">
      <dsp:nvSpPr>
        <dsp:cNvPr id="0" name=""/>
        <dsp:cNvSpPr/>
      </dsp:nvSpPr>
      <dsp:spPr>
        <a:xfrm>
          <a:off x="724407" y="3653350"/>
          <a:ext cx="10315780" cy="104381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8528" tIns="55880" rIns="55880" bIns="55880" numCol="1" spcCol="1270" anchor="ctr" anchorCtr="0">
          <a:noAutofit/>
        </a:bodyPr>
        <a:lstStyle/>
        <a:p>
          <a:pPr lvl="0" algn="l" defTabSz="977900">
            <a:lnSpc>
              <a:spcPct val="90000"/>
            </a:lnSpc>
            <a:spcBef>
              <a:spcPct val="0"/>
            </a:spcBef>
            <a:spcAft>
              <a:spcPct val="35000"/>
            </a:spcAft>
          </a:pPr>
          <a:r>
            <a:rPr lang="en-US" sz="2200" kern="1200" smtClean="0">
              <a:latin typeface="+mn-lt"/>
              <a:ea typeface="+mn-ea"/>
              <a:cs typeface="+mn-cs"/>
            </a:rPr>
            <a:t>Compare Earth observations and model-based estimations of visibility with ASOS reference data; create time series and trend maps; calculate statistics</a:t>
          </a:r>
          <a:endParaRPr lang="en-US" sz="2200" kern="1200" dirty="0">
            <a:latin typeface="+mn-lt"/>
            <a:ea typeface="+mn-ea"/>
            <a:cs typeface="+mn-cs"/>
          </a:endParaRPr>
        </a:p>
      </dsp:txBody>
      <dsp:txXfrm>
        <a:off x="724407" y="3653350"/>
        <a:ext cx="10315780" cy="1043814"/>
      </dsp:txXfrm>
    </dsp:sp>
    <dsp:sp modelId="{FD0DE648-B635-499D-A0A7-A44EC24E869A}">
      <dsp:nvSpPr>
        <dsp:cNvPr id="0" name=""/>
        <dsp:cNvSpPr/>
      </dsp:nvSpPr>
      <dsp:spPr>
        <a:xfrm>
          <a:off x="72023" y="3522873"/>
          <a:ext cx="1304767" cy="130476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0.14369</cdr:x>
      <cdr:y>0.30016</cdr:y>
    </cdr:from>
    <cdr:to>
      <cdr:x>0.47735</cdr:x>
      <cdr:y>0.78514</cdr:y>
    </cdr:to>
    <cdr:sp macro="" textlink="">
      <cdr:nvSpPr>
        <cdr:cNvPr id="3" name="Rectangle 2"/>
        <cdr:cNvSpPr/>
      </cdr:nvSpPr>
      <cdr:spPr>
        <a:xfrm xmlns:a="http://schemas.openxmlformats.org/drawingml/2006/main">
          <a:off x="674225" y="1089637"/>
          <a:ext cx="1565654" cy="1760561"/>
        </a:xfrm>
        <a:prstGeom xmlns:a="http://schemas.openxmlformats.org/drawingml/2006/main" prst="rect">
          <a:avLst/>
        </a:prstGeom>
        <a:noFill xmlns:a="http://schemas.openxmlformats.org/drawingml/2006/main"/>
        <a:ln xmlns:a="http://schemas.openxmlformats.org/drawingml/2006/main" w="38100">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5DE0974-B2DF-42D1-AC3D-0EFEE54C844D}" type="datetimeFigureOut">
              <a:rPr lang="en-US" smtClean="0"/>
              <a:t>11/20/2017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5E6397-FDFC-4446-9888-4D9467FD206D}" type="slidenum">
              <a:rPr lang="en-US" smtClean="0"/>
              <a:t>‹#›</a:t>
            </a:fld>
            <a:endParaRPr lang="en-US"/>
          </a:p>
        </p:txBody>
      </p:sp>
    </p:spTree>
    <p:extLst>
      <p:ext uri="{BB962C8B-B14F-4D97-AF65-F5344CB8AC3E}">
        <p14:creationId xmlns:p14="http://schemas.microsoft.com/office/powerpoint/2010/main" val="4019951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0000"/>
                </a:solidFill>
              </a:rPr>
              <a:t>Thank you all for coming </a:t>
            </a:r>
            <a:r>
              <a:rPr lang="en-US" dirty="0" smtClean="0">
                <a:solidFill>
                  <a:srgbClr val="FF0000"/>
                </a:solidFill>
              </a:rPr>
              <a:t>today. This morning </a:t>
            </a:r>
            <a:r>
              <a:rPr lang="en-US" dirty="0">
                <a:solidFill>
                  <a:srgbClr val="FF0000"/>
                </a:solidFill>
              </a:rPr>
              <a:t>my team and I are going to be explaining how to use NASA’s Earth observations to Monitor Air Quality in Shenandoah National Park. </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222028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To</a:t>
            </a:r>
            <a:r>
              <a:rPr lang="en-US" baseline="0" dirty="0"/>
              <a:t> give confidence and validate our results we used CASTNET and IMPROVE ground station data from the Big Meadows monitoring station in Shenandoah National Park.  We also used visibility estimates from 30 select ASOS stations located within a 120km radius of Shenandoah National Park with varying elevations.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244734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a:t>
            </a:r>
            <a:r>
              <a:rPr lang="en-US" baseline="0" dirty="0"/>
              <a:t> Once we downloaded all our data from the GES DAAC and from NASA Goddard’s Homepage for tropospheric ozone we wrote code to convert this data into GIS-ready formats. We then applied </a:t>
            </a:r>
            <a:r>
              <a:rPr lang="en-US" baseline="0" dirty="0" err="1"/>
              <a:t>Koschmieder’s</a:t>
            </a:r>
            <a:r>
              <a:rPr lang="en-US" baseline="0" dirty="0"/>
              <a:t> Law to calculate visibility based on the MERRA-2 aerosol extinction profiles, and converted the tropospheric ozone residuals from </a:t>
            </a:r>
            <a:r>
              <a:rPr lang="en-US" dirty="0"/>
              <a:t>Dobson units to parts per billion volume. We then created trend maps of our data and compared our data to the ground monitoring stations. </a:t>
            </a:r>
          </a:p>
          <a:p>
            <a:endParaRPr lang="en-US" b="0" dirty="0"/>
          </a:p>
          <a:p>
            <a:endParaRPr lang="en-US" b="0"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349354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none" dirty="0"/>
              <a:t>Emily: Visibility</a:t>
            </a:r>
            <a:r>
              <a:rPr lang="en-US" u="none" baseline="0" dirty="0"/>
              <a:t> estimates derived from MODIS AOD, MERRA-2 AOD, and MERRA-2 extinction profiles all vary greatly. </a:t>
            </a:r>
            <a:r>
              <a:rPr lang="en-US" dirty="0"/>
              <a:t>MODIS provides finer</a:t>
            </a:r>
            <a:r>
              <a:rPr lang="en-US" baseline="0" dirty="0"/>
              <a:t> resolution, but rarely covers the entire study </a:t>
            </a:r>
            <a:r>
              <a:rPr lang="en-US" baseline="0" dirty="0" smtClean="0"/>
              <a:t>area, we did not have enough cloud free days to calculate a reliable correlation coefficient. MERRA -2 extinction had the highest </a:t>
            </a:r>
            <a:r>
              <a:rPr lang="en-US" baseline="0" dirty="0" err="1" smtClean="0"/>
              <a:t>coorlation</a:t>
            </a:r>
            <a:r>
              <a:rPr lang="en-US" baseline="0" dirty="0" smtClean="0"/>
              <a:t> to ground station standard visual range, but it </a:t>
            </a:r>
            <a:r>
              <a:rPr lang="en-US" baseline="0" dirty="0"/>
              <a:t>requires a lot of post processing to make it user friendly and usefully to our partners at the National Park</a:t>
            </a:r>
            <a:r>
              <a:rPr lang="en-US" baseline="0" dirty="0" smtClean="0"/>
              <a:t>., MERRA-2 AOD had the second best correlation and was easy to calculate, but it has poor spatial resolution. </a:t>
            </a:r>
          </a:p>
          <a:p>
            <a:pPr defTabSz="931774">
              <a:defRPr/>
            </a:pPr>
            <a:endParaRPr lang="en-US" u="none" baseline="0" dirty="0"/>
          </a:p>
          <a:p>
            <a:pPr defTabSz="931774">
              <a:defRPr/>
            </a:pPr>
            <a:r>
              <a:rPr lang="en-US" u="none" baseline="0" dirty="0"/>
              <a:t>The three visibility predictors give us different values, but each shows the same pattern. We can see for example, that June 10</a:t>
            </a:r>
            <a:r>
              <a:rPr lang="en-US" u="none" baseline="30000" dirty="0"/>
              <a:t>th</a:t>
            </a:r>
            <a:r>
              <a:rPr lang="en-US" u="none" baseline="0" dirty="0"/>
              <a:t>, 2015 is a particularly poor visibility day. </a:t>
            </a: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645678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When</a:t>
            </a:r>
            <a:r>
              <a:rPr lang="en-US" baseline="0" dirty="0"/>
              <a:t> we compare our findings to what is taking place on the ground, we see that we are fairly accurate. According the Shenandoah National Park’s Air Web Cam, </a:t>
            </a:r>
            <a:r>
              <a:rPr lang="en-US" dirty="0">
                <a:latin typeface="Century Gothic" panose="020B0502020202020204" pitchFamily="34" charset="0"/>
              </a:rPr>
              <a:t>June 10, 2015 is a poor visibility day. When we run a correlation analysis with</a:t>
            </a:r>
            <a:r>
              <a:rPr lang="en-US" baseline="0" dirty="0">
                <a:latin typeface="Century Gothic" panose="020B0502020202020204" pitchFamily="34" charset="0"/>
              </a:rPr>
              <a:t> visibility data from MERRA-2 and MODIS we find that the models are fairly good at predicting visibility below 150 km, above that they are not very accurate at all. </a:t>
            </a:r>
            <a:endParaRPr lang="en-US" dirty="0"/>
          </a:p>
        </p:txBody>
      </p:sp>
      <p:sp>
        <p:nvSpPr>
          <p:cNvPr id="4" name="Slide Number Placeholder 3"/>
          <p:cNvSpPr>
            <a:spLocks noGrp="1"/>
          </p:cNvSpPr>
          <p:nvPr>
            <p:ph type="sldNum" sz="quarter" idx="10"/>
          </p:nvPr>
        </p:nvSpPr>
        <p:spPr/>
        <p:txBody>
          <a:bodyPr/>
          <a:lstStyle/>
          <a:p>
            <a:fld id="{1D5E6397-FDFC-4446-9888-4D9467FD206D}" type="slidenum">
              <a:rPr lang="en-US" smtClean="0"/>
              <a:t>13</a:t>
            </a:fld>
            <a:endParaRPr lang="en-US"/>
          </a:p>
        </p:txBody>
      </p:sp>
    </p:spTree>
    <p:extLst>
      <p:ext uri="{BB962C8B-B14F-4D97-AF65-F5344CB8AC3E}">
        <p14:creationId xmlns:p14="http://schemas.microsoft.com/office/powerpoint/2010/main" val="206572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a:t>
            </a:r>
            <a:r>
              <a:rPr lang="en-US" baseline="0" dirty="0"/>
              <a:t> In these two maps we can see a comparison of June average ozone over Shenandoah National Park in 2007 and 2016.  Both of these maps show relatively high ozone levels. </a:t>
            </a:r>
          </a:p>
          <a:p>
            <a:endParaRPr lang="en-US" baseline="0" dirty="0"/>
          </a:p>
          <a:p>
            <a:pPr marL="800100" lvl="1" indent="-342900">
              <a:spcBef>
                <a:spcPts val="200"/>
              </a:spcBef>
              <a:buClr>
                <a:srgbClr val="964035"/>
              </a:buClr>
              <a:buFont typeface="Webdings" panose="05030102010509060703" pitchFamily="18" charset="2"/>
              <a:buChar char="4"/>
            </a:pPr>
            <a:r>
              <a:rPr lang="en-US" sz="2000" dirty="0">
                <a:latin typeface="Century Gothic" panose="020B0502020202020204" pitchFamily="34" charset="0"/>
              </a:rPr>
              <a:t>O</a:t>
            </a:r>
            <a:r>
              <a:rPr lang="en-US" sz="2000" baseline="-25000" dirty="0">
                <a:latin typeface="Century Gothic" panose="020B0502020202020204" pitchFamily="34" charset="0"/>
              </a:rPr>
              <a:t>3</a:t>
            </a:r>
            <a:r>
              <a:rPr lang="en-US" sz="2000" b="1" dirty="0">
                <a:solidFill>
                  <a:schemeClr val="tx1">
                    <a:lumMod val="75000"/>
                  </a:schemeClr>
                </a:solidFill>
                <a:latin typeface="Century Gothic" panose="020B0502020202020204" pitchFamily="34" charset="0"/>
              </a:rPr>
              <a:t> </a:t>
            </a:r>
            <a:r>
              <a:rPr lang="en-US" sz="2000" dirty="0">
                <a:latin typeface="Century Gothic" panose="020B0502020202020204" pitchFamily="34" charset="0"/>
              </a:rPr>
              <a:t>concentrations tend to increase with elevation </a:t>
            </a:r>
          </a:p>
          <a:p>
            <a:pPr marL="800100" lvl="1" indent="-342900">
              <a:spcBef>
                <a:spcPts val="200"/>
              </a:spcBef>
              <a:buClr>
                <a:srgbClr val="964035"/>
              </a:buClr>
              <a:buFont typeface="Webdings" panose="05030102010509060703" pitchFamily="18" charset="2"/>
              <a:buChar char="4"/>
            </a:pPr>
            <a:r>
              <a:rPr lang="en-US" sz="2000" dirty="0">
                <a:latin typeface="Century Gothic" panose="020B0502020202020204" pitchFamily="34" charset="0"/>
              </a:rPr>
              <a:t>Forested areas have higher concentrations of O</a:t>
            </a:r>
            <a:r>
              <a:rPr lang="en-US" sz="2000" baseline="-25000" dirty="0">
                <a:latin typeface="Century Gothic" panose="020B0502020202020204" pitchFamily="34" charset="0"/>
              </a:rPr>
              <a:t>3</a:t>
            </a:r>
            <a:r>
              <a:rPr lang="en-US" sz="2000" dirty="0">
                <a:latin typeface="Century Gothic" panose="020B0502020202020204" pitchFamily="34" charset="0"/>
              </a:rPr>
              <a:t> than the industrial areas where most of the pollutant sources are located</a:t>
            </a:r>
          </a:p>
          <a:p>
            <a:endParaRPr lang="en-US" dirty="0"/>
          </a:p>
        </p:txBody>
      </p:sp>
      <p:sp>
        <p:nvSpPr>
          <p:cNvPr id="4" name="Slide Number Placeholder 3"/>
          <p:cNvSpPr>
            <a:spLocks noGrp="1"/>
          </p:cNvSpPr>
          <p:nvPr>
            <p:ph type="sldNum" sz="quarter" idx="10"/>
          </p:nvPr>
        </p:nvSpPr>
        <p:spPr/>
        <p:txBody>
          <a:bodyPr/>
          <a:lstStyle/>
          <a:p>
            <a:fld id="{1D5E6397-FDFC-4446-9888-4D9467FD206D}" type="slidenum">
              <a:rPr lang="en-US" smtClean="0"/>
              <a:t>14</a:t>
            </a:fld>
            <a:endParaRPr lang="en-US"/>
          </a:p>
        </p:txBody>
      </p:sp>
    </p:spTree>
    <p:extLst>
      <p:ext uri="{BB962C8B-B14F-4D97-AF65-F5344CB8AC3E}">
        <p14:creationId xmlns:p14="http://schemas.microsoft.com/office/powerpoint/2010/main" val="4232274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We used</a:t>
            </a:r>
            <a:r>
              <a:rPr lang="en-US" baseline="0" dirty="0"/>
              <a:t> </a:t>
            </a:r>
            <a:r>
              <a:rPr lang="en-US" baseline="0" dirty="0" smtClean="0"/>
              <a:t>MERRA-2 surface and </a:t>
            </a:r>
            <a:r>
              <a:rPr lang="en-US" baseline="0" dirty="0"/>
              <a:t>tropopause pressure to convert the Tropospheric Ozone residuals from Dopson units to parts per billion volume.  We can see from the top graph that the tropopause fluctuates significantly throughout the </a:t>
            </a:r>
            <a:r>
              <a:rPr lang="en-US" baseline="0" dirty="0" smtClean="0"/>
              <a:t>year. </a:t>
            </a:r>
            <a:r>
              <a:rPr lang="en-US" baseline="0" dirty="0"/>
              <a:t>A</a:t>
            </a:r>
            <a:r>
              <a:rPr lang="en-US" baseline="0" dirty="0" smtClean="0"/>
              <a:t>s </a:t>
            </a:r>
            <a:r>
              <a:rPr lang="en-US" baseline="0" dirty="0"/>
              <a:t>predicted </a:t>
            </a:r>
            <a:r>
              <a:rPr lang="en-US" baseline="0" dirty="0" smtClean="0"/>
              <a:t>higher, </a:t>
            </a:r>
            <a:r>
              <a:rPr lang="en-US" baseline="0" dirty="0"/>
              <a:t>ozone levels correlate with lower tropopause pressure. </a:t>
            </a:r>
          </a:p>
          <a:p>
            <a:endParaRPr lang="en-US" baseline="0" dirty="0"/>
          </a:p>
          <a:p>
            <a:r>
              <a:rPr lang="en-US" baseline="0" dirty="0" smtClean="0"/>
              <a:t>Studies have indicated that “Pristine</a:t>
            </a:r>
            <a:r>
              <a:rPr lang="en-US" baseline="0" dirty="0"/>
              <a:t>” wilderness areas have monthly averages between 25 to 50ppbv, based on the graph we can see that Shenandoah is well above this </a:t>
            </a:r>
            <a:r>
              <a:rPr lang="en-US" baseline="0" dirty="0" smtClean="0"/>
              <a:t>range, and therefore requires ozone monitoring. </a:t>
            </a:r>
          </a:p>
          <a:p>
            <a:endParaRPr lang="en-US" baseline="0" dirty="0" smtClean="0"/>
          </a:p>
          <a:p>
            <a:r>
              <a:rPr lang="en-US" baseline="0" dirty="0" smtClean="0"/>
              <a:t>We calculated correlation coefficients with Tropospheric Ozone Residuals and Big Meadows CASTNET data at 0.526. This is not a terribly strong correlation but it is in line with other studies that have used NASA Earth observations to quantify ground-level ozone. </a:t>
            </a:r>
          </a:p>
          <a:p>
            <a:endParaRPr lang="en-US" baseline="0" dirty="0" smtClean="0"/>
          </a:p>
          <a:p>
            <a:r>
              <a:rPr lang="en-US" baseline="0" dirty="0" smtClean="0"/>
              <a:t>When we plot out ozone residuals against the ground station data we can see that ozone peaks in the spring, the difference in the peaks could indicate there is some significant </a:t>
            </a:r>
            <a:r>
              <a:rPr lang="en-US" baseline="0" smtClean="0"/>
              <a:t>stratospheric-tropospheric exchange </a:t>
            </a:r>
            <a:r>
              <a:rPr lang="en-US" baseline="0" dirty="0" smtClean="0"/>
              <a:t>going on.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29473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James: The greatest uncertainty associated with our research is the coarse spatial and temporal resolution of the Tropospheric Ozone Residuals and MERRA -2 model. Finer resolution would provide more accurate measurements of ground-level ozone in Shenandoah National Park.  Another uncertainty of this project is its ability to be replicated by our partners because of the use of MERRA-2 aerosol extinction at 532 nm because these profiles were calculated using NASA Goddard's NCCS computer. These profiles they are difficult to calculate and obtain.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Shenandoah Health &amp;</a:t>
            </a:r>
            <a:r>
              <a:rPr lang="en-US" baseline="0" dirty="0"/>
              <a:t> Air </a:t>
            </a:r>
            <a:r>
              <a:rPr lang="en-US" dirty="0"/>
              <a:t>Quality II</a:t>
            </a:r>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095410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In the future we would</a:t>
            </a:r>
            <a:r>
              <a:rPr lang="en-US" baseline="0" dirty="0"/>
              <a:t> like to create a tool for the National Parks to predict visibility possible using GOES-5, which can provide us with a ten day forecast. We would also like to provide a look up table, you download the MERRA or MODIS AOD level for the park and based on the table you can estimate the visibility in km.  This would provide the park with faster visibility estimates for the entire park. Improvements in Earth observing systems would improve the accuracy and potential predictive ability of our data. </a:t>
            </a:r>
            <a:r>
              <a:rPr lang="en-US" dirty="0"/>
              <a:t>Sentinel-5P satellite</a:t>
            </a:r>
            <a:r>
              <a:rPr lang="en-US" baseline="0" dirty="0"/>
              <a:t> </a:t>
            </a:r>
            <a:r>
              <a:rPr lang="en-US" dirty="0"/>
              <a:t>will be a step forward in pollution monitoring although the data is unlikely to be available until next summer. The TEMPO (Tropospheric Emissions: Monitoring Pollution) mission, set</a:t>
            </a:r>
            <a:r>
              <a:rPr lang="en-US" baseline="0" dirty="0"/>
              <a:t> to launch in 2019,</a:t>
            </a:r>
            <a:r>
              <a:rPr lang="en-US" dirty="0"/>
              <a:t> will be the first space-based instrument to monitor major air pollutants across the North American continent every daylight hour at high spatial resolution</a:t>
            </a:r>
            <a:r>
              <a:rPr lang="en-US" baseline="0" dirty="0"/>
              <a:t>. </a:t>
            </a:r>
          </a:p>
          <a:p>
            <a:endParaRPr lang="en-US" baseline="0" dirty="0"/>
          </a:p>
          <a:p>
            <a:r>
              <a:rPr lang="en-US" baseline="0" dirty="0"/>
              <a:t>I look forward to being able to play with their data. </a:t>
            </a:r>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4118281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a:t>
            </a:r>
            <a:r>
              <a:rPr lang="en-US" baseline="0" dirty="0"/>
              <a:t> </a:t>
            </a:r>
            <a:r>
              <a:rPr lang="en-US" dirty="0"/>
              <a:t>We</a:t>
            </a:r>
            <a:r>
              <a:rPr lang="en-US" baseline="0" dirty="0"/>
              <a:t> would like the thank all our contributors and advisor for their support and our partners, </a:t>
            </a:r>
            <a:r>
              <a:rPr lang="en-US" dirty="0"/>
              <a:t>Jalyn Cummings and Dr. Barkley Sive, at the National Park service for their help. This project would not have been possible without Dr. Hongyu Liu, Dr. Bruce Doddridge, and Dr. Kenton Ross. </a:t>
            </a:r>
            <a:endParaRPr lang="en-US" b="0"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3283305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E7E6E6">
                    <a:lumMod val="50000"/>
                  </a:srgbClr>
                </a:solidFill>
                <a:effectLst/>
                <a:uLnTx/>
                <a:uFillTx/>
                <a:latin typeface="Century Gothic" panose="020B0502020202020204" pitchFamily="34" charset="0"/>
                <a:ea typeface="+mn-ea"/>
                <a:cs typeface="+mn-cs"/>
              </a:rPr>
              <a:t>Image Credit: https://www.nasa.gov/sites/default/files/images/706644main_705852main_GEOS5_full_full.jpeg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94800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Before we dive into the applications</a:t>
            </a:r>
            <a:r>
              <a:rPr lang="en-US" baseline="0" dirty="0"/>
              <a:t> for NASA Earth observations, lets look at our study area, Shenandoah National Park. Located in western Virginia Shenandoah National Park spans over 500km2 across 8 counties. The topography of the park varies greatly, the highest peak is over </a:t>
            </a:r>
            <a:r>
              <a:rPr lang="en-US" baseline="0" dirty="0">
                <a:solidFill>
                  <a:srgbClr val="FF0000"/>
                </a:solidFill>
              </a:rPr>
              <a:t>1200 meters</a:t>
            </a:r>
            <a:r>
              <a:rPr lang="en-US" baseline="0" dirty="0"/>
              <a:t> and the lowest elevation is 170 meters. The Park sees roughly 1 million visitors each year who enjoy camping, hiking, and Shenandoah’s famous Skyline Drive. </a:t>
            </a:r>
          </a:p>
          <a:p>
            <a:endParaRPr lang="en-US" baseline="0" dirty="0"/>
          </a:p>
          <a:p>
            <a:r>
              <a:rPr lang="en-US" baseline="0" dirty="0"/>
              <a:t> </a:t>
            </a:r>
            <a:r>
              <a:rPr lang="en-US" dirty="0"/>
              <a:t>Image Source: Shenandoah Health &amp;</a:t>
            </a:r>
            <a:r>
              <a:rPr lang="en-US" baseline="0" dirty="0"/>
              <a:t> Air </a:t>
            </a:r>
            <a:r>
              <a:rPr lang="en-US" dirty="0"/>
              <a:t>Quality II</a:t>
            </a: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02854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r>
              <a:rPr lang="en-US" baseline="0" dirty="0"/>
              <a:t> </a:t>
            </a:r>
            <a:r>
              <a:rPr lang="en-US" dirty="0"/>
              <a:t>Our</a:t>
            </a:r>
            <a:r>
              <a:rPr lang="en-US" baseline="0" dirty="0"/>
              <a:t> objective for this project was to continue the work of past DEVELOP projects to use NASA Earth observations to monitor air quality in Shenandoah National Park, to Assess the feasibility and effectiveness of current NASA Earth Observations to monitor surface visibility and ground levels ozone in the Park, to create a tutorial for National Park officials to incorporate NASA Earth Observations into their management </a:t>
            </a:r>
            <a:r>
              <a:rPr lang="en-US" baseline="0" dirty="0" smtClean="0"/>
              <a:t>decisions related to park health, </a:t>
            </a:r>
            <a:r>
              <a:rPr lang="en-US" baseline="0" dirty="0"/>
              <a:t>and to display trends in surface visibility and ground level ozone. </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388216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Through this project we hope to address concerns</a:t>
            </a:r>
            <a:r>
              <a:rPr lang="en-US" baseline="0" dirty="0"/>
              <a:t> that Shenandoah National Park, and the larger community, have about access to scenic views, plant, animal, and human health, and acting in compliance with National air quality regulations. </a:t>
            </a:r>
          </a:p>
          <a:p>
            <a:endParaRPr lang="en-US" baseline="0" dirty="0"/>
          </a:p>
          <a:p>
            <a:endParaRPr lang="en-US" baseline="0" dirty="0"/>
          </a:p>
          <a:p>
            <a:endParaRPr lang="en-US" baseline="0" dirty="0"/>
          </a:p>
          <a:p>
            <a:endParaRPr lang="en-US" baseline="0" dirty="0"/>
          </a:p>
          <a:p>
            <a:endParaRPr lang="en-US" baseline="0" dirty="0"/>
          </a:p>
          <a:p>
            <a:pPr defTabSz="931774">
              <a:defRPr/>
            </a:pPr>
            <a:r>
              <a:rPr lang="en-US" dirty="0"/>
              <a:t>Image Source: </a:t>
            </a:r>
            <a:r>
              <a:rPr lang="en-US" dirty="0" err="1"/>
              <a:t>WinHaze</a:t>
            </a:r>
            <a:r>
              <a:rPr lang="en-US" dirty="0"/>
              <a:t>, http://vista.cira.colostate.edu/Improve/winhaze/</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500990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a:t>
            </a:r>
            <a:r>
              <a:rPr lang="en-US" dirty="0" smtClean="0"/>
              <a:t> Previous</a:t>
            </a:r>
            <a:r>
              <a:rPr lang="en-US" baseline="0" dirty="0" smtClean="0"/>
              <a:t> NASA DEVELOP teams conducted an air quality study of Shenandoah National Park looking at Nitrogen dioxide and sulfur dioxide. </a:t>
            </a:r>
            <a:r>
              <a:rPr lang="en-US" dirty="0" smtClean="0"/>
              <a:t>This</a:t>
            </a:r>
            <a:r>
              <a:rPr lang="en-US" baseline="0" dirty="0" smtClean="0"/>
              <a:t> </a:t>
            </a:r>
            <a:r>
              <a:rPr lang="en-US" baseline="0" dirty="0"/>
              <a:t>project address </a:t>
            </a:r>
            <a:r>
              <a:rPr lang="en-US" baseline="0" dirty="0" smtClean="0"/>
              <a:t>the remaining two </a:t>
            </a:r>
            <a:r>
              <a:rPr lang="en-US" baseline="0" dirty="0"/>
              <a:t>of three major air quality concerns in Shenandoah National Park, ground-level ozone and haze. </a:t>
            </a:r>
          </a:p>
          <a:p>
            <a:endParaRPr lang="en-US" baseline="0" dirty="0"/>
          </a:p>
          <a:p>
            <a:r>
              <a:rPr lang="en-US" baseline="0" dirty="0"/>
              <a:t>Ground level ozone is formed by the photo-oxidation of nitrogen oxides (NOx) and volatile organic compounds (VOCs</a:t>
            </a:r>
            <a:r>
              <a:rPr lang="en-US" baseline="0" dirty="0" smtClean="0"/>
              <a:t>). Here was can see VOC’s entering the atmosphere from a factory in Shenandoah Valley. </a:t>
            </a:r>
            <a:endParaRPr lang="en-US" baseline="0" dirty="0"/>
          </a:p>
          <a:p>
            <a:endParaRPr lang="en-US" baseline="0" dirty="0"/>
          </a:p>
          <a:p>
            <a:r>
              <a:rPr lang="en-US" baseline="0" dirty="0"/>
              <a:t>Smoke, dust, humidity and air pollution from the area surrounding SNP, the Ohio River Valley, West Virginia, and Kentucky carried by air sheds to SNP, create haze. According to Shenandoah National Park, on average, haze reduces visibility in the park by 80%. </a:t>
            </a:r>
          </a:p>
          <a:p>
            <a:endParaRPr lang="en-US" baseline="0" dirty="0"/>
          </a:p>
          <a:p>
            <a:r>
              <a:rPr lang="en-US" baseline="0" dirty="0"/>
              <a:t>Image Credit: https://commons.wikimedia.org/wiki/File:Mount_Storm_Power_Plant,_Aerial.jpg</a:t>
            </a:r>
            <a:endParaRPr lang="en-US" dirty="0"/>
          </a:p>
        </p:txBody>
      </p:sp>
      <p:sp>
        <p:nvSpPr>
          <p:cNvPr id="4" name="Slide Number Placeholder 3"/>
          <p:cNvSpPr>
            <a:spLocks noGrp="1"/>
          </p:cNvSpPr>
          <p:nvPr>
            <p:ph type="sldNum" sz="quarter" idx="10"/>
          </p:nvPr>
        </p:nvSpPr>
        <p:spPr/>
        <p:txBody>
          <a:bodyPr/>
          <a:lstStyle/>
          <a:p>
            <a:fld id="{1D5E6397-FDFC-4446-9888-4D9467FD206D}" type="slidenum">
              <a:rPr lang="en-US" smtClean="0"/>
              <a:t>6</a:t>
            </a:fld>
            <a:endParaRPr lang="en-US"/>
          </a:p>
        </p:txBody>
      </p:sp>
    </p:spTree>
    <p:extLst>
      <p:ext uri="{BB962C8B-B14F-4D97-AF65-F5344CB8AC3E}">
        <p14:creationId xmlns:p14="http://schemas.microsoft.com/office/powerpoint/2010/main" val="3014357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Shenandoah National Park has been monitoring air quality since</a:t>
            </a:r>
            <a:r>
              <a:rPr lang="en-US" baseline="0" dirty="0"/>
              <a:t> the 1980s. Improvements in technology have given Shenandoah National Park access to faster, more accurate air quality data.  NASA DEVELOP partnered with Shenandoah National Park and the National Parks service to use NASA’s earth observations as another mode for assessing air quality in the park.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941254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a:t>
            </a:r>
            <a:r>
              <a:rPr lang="en-US" baseline="0" dirty="0" smtClean="0"/>
              <a:t>: We used aerosol optical depth (AOD) from MODIS on board the Aqua and Terra satellites, in addition too… </a:t>
            </a:r>
          </a:p>
          <a:p>
            <a:r>
              <a:rPr lang="en-US" dirty="0" smtClean="0"/>
              <a:t>Images Source: http://www.devpedia.developexchange.com/dp/index.php?title=List_of_Satellite_Pictures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7668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Jame</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aerosol optical depth (AOD), aerosol extinction profiles, and tropopause pressure from NASA’s MERRA-2 model and Tropospheric Ozone Residual (TOR)’s from NASA Goddard’s Homepage for tropospheric ozone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Image </a:t>
            </a:r>
            <a:r>
              <a:rPr lang="en-US" sz="1200" dirty="0">
                <a:latin typeface="Century Gothic" panose="020B0502020202020204" pitchFamily="34" charset="0"/>
              </a:rPr>
              <a:t>Credit: NASA Goddard, Global Modeling and Assimilation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D5E6397-FDFC-4446-9888-4D9467FD206D}" type="slidenum">
              <a:rPr lang="en-US" smtClean="0"/>
              <a:t>9</a:t>
            </a:fld>
            <a:endParaRPr lang="en-US"/>
          </a:p>
        </p:txBody>
      </p:sp>
    </p:spTree>
    <p:extLst>
      <p:ext uri="{BB962C8B-B14F-4D97-AF65-F5344CB8AC3E}">
        <p14:creationId xmlns:p14="http://schemas.microsoft.com/office/powerpoint/2010/main" val="1989378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4E0DBD-CE8B-4850-A3A2-AA31DC378164}" type="datetimeFigureOut">
              <a:rPr lang="en-US" smtClean="0"/>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388268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E0DBD-CE8B-4850-A3A2-AA31DC378164}" type="datetimeFigureOut">
              <a:rPr lang="en-US" smtClean="0"/>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27076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E0DBD-CE8B-4850-A3A2-AA31DC378164}" type="datetimeFigureOut">
              <a:rPr lang="en-US" smtClean="0"/>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1895656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2651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61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011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1570434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841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Tree>
    <p:extLst>
      <p:ext uri="{BB962C8B-B14F-4D97-AF65-F5344CB8AC3E}">
        <p14:creationId xmlns:p14="http://schemas.microsoft.com/office/powerpoint/2010/main" val="224838627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798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990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E0DBD-CE8B-4850-A3A2-AA31DC378164}" type="datetimeFigureOut">
              <a:rPr lang="en-US" smtClean="0"/>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391469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4E0DBD-CE8B-4850-A3A2-AA31DC378164}" type="datetimeFigureOut">
              <a:rPr lang="en-US" smtClean="0"/>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3752933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4E0DBD-CE8B-4850-A3A2-AA31DC378164}" type="datetimeFigureOut">
              <a:rPr lang="en-US" smtClean="0"/>
              <a:t>11/20/2017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692116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4E0DBD-CE8B-4850-A3A2-AA31DC378164}" type="datetimeFigureOut">
              <a:rPr lang="en-US" smtClean="0"/>
              <a:t>11/20/2017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313181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4E0DBD-CE8B-4850-A3A2-AA31DC378164}" type="datetimeFigureOut">
              <a:rPr lang="en-US" smtClean="0"/>
              <a:t>11/20/2017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410579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E0DBD-CE8B-4850-A3A2-AA31DC378164}" type="datetimeFigureOut">
              <a:rPr lang="en-US" smtClean="0"/>
              <a:t>11/20/2017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45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4E0DBD-CE8B-4850-A3A2-AA31DC378164}" type="datetimeFigureOut">
              <a:rPr lang="en-US" smtClean="0"/>
              <a:t>11/20/2017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646115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4E0DBD-CE8B-4850-A3A2-AA31DC378164}" type="datetimeFigureOut">
              <a:rPr lang="en-US" smtClean="0"/>
              <a:t>11/20/2017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7D204-6A02-454E-A739-A34BAA552AA1}" type="slidenum">
              <a:rPr lang="en-US" smtClean="0"/>
              <a:t>‹#›</a:t>
            </a:fld>
            <a:endParaRPr lang="en-US"/>
          </a:p>
        </p:txBody>
      </p:sp>
    </p:spTree>
    <p:extLst>
      <p:ext uri="{BB962C8B-B14F-4D97-AF65-F5344CB8AC3E}">
        <p14:creationId xmlns:p14="http://schemas.microsoft.com/office/powerpoint/2010/main" val="87857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E0DBD-CE8B-4850-A3A2-AA31DC378164}" type="datetimeFigureOut">
              <a:rPr lang="en-US" smtClean="0"/>
              <a:t>11/20/2017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7D204-6A02-454E-A739-A34BAA552AA1}" type="slidenum">
              <a:rPr lang="en-US" smtClean="0"/>
              <a:t>‹#›</a:t>
            </a:fld>
            <a:endParaRPr lang="en-US"/>
          </a:p>
        </p:txBody>
      </p:sp>
    </p:spTree>
    <p:extLst>
      <p:ext uri="{BB962C8B-B14F-4D97-AF65-F5344CB8AC3E}">
        <p14:creationId xmlns:p14="http://schemas.microsoft.com/office/powerpoint/2010/main" val="3126775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B4F221EE-2352-4D8A-9703-595541179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784"/>
          <a:stretch/>
        </p:blipFill>
        <p:spPr>
          <a:xfrm>
            <a:off x="-165768" y="-3341"/>
            <a:ext cx="6731938" cy="6858000"/>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0" y="0"/>
            <a:ext cx="12192000" cy="6857999"/>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8743" y="5916930"/>
            <a:ext cx="703120" cy="703120"/>
          </a:xfrm>
          <a:prstGeom prst="rect">
            <a:avLst/>
          </a:prstGeom>
        </p:spPr>
      </p:pic>
      <p:sp>
        <p:nvSpPr>
          <p:cNvPr id="8" name="Title 1"/>
          <p:cNvSpPr txBox="1">
            <a:spLocks/>
          </p:cNvSpPr>
          <p:nvPr/>
        </p:nvSpPr>
        <p:spPr>
          <a:xfrm>
            <a:off x="5463251" y="1123208"/>
            <a:ext cx="6071409" cy="1436914"/>
          </a:xfrm>
          <a:prstGeom prst="rect">
            <a:avLst/>
          </a:prstGeom>
        </p:spPr>
        <p:txBody>
          <a:bodyPr anchor="ctr">
            <a:normAutofit fontScale="85000" lnSpcReduction="2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964035"/>
                </a:solidFill>
              </a:rPr>
              <a:t>SHENANDOAH HEALTH &amp; </a:t>
            </a:r>
          </a:p>
          <a:p>
            <a:r>
              <a:rPr lang="en-US" dirty="0">
                <a:solidFill>
                  <a:srgbClr val="964035"/>
                </a:solidFill>
              </a:rPr>
              <a:t>AIR QUALITY II</a:t>
            </a:r>
          </a:p>
        </p:txBody>
      </p:sp>
      <p:sp>
        <p:nvSpPr>
          <p:cNvPr id="9" name="Subtitle 2"/>
          <p:cNvSpPr txBox="1">
            <a:spLocks/>
          </p:cNvSpPr>
          <p:nvPr/>
        </p:nvSpPr>
        <p:spPr>
          <a:xfrm>
            <a:off x="5318658" y="2648344"/>
            <a:ext cx="6502075"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strike="sngStrike" dirty="0">
                <a:solidFill>
                  <a:srgbClr val="964035"/>
                </a:solidFill>
              </a:rPr>
              <a:t> </a:t>
            </a:r>
          </a:p>
          <a:p>
            <a:r>
              <a:rPr lang="en-US" sz="2000" dirty="0">
                <a:solidFill>
                  <a:srgbClr val="964035"/>
                </a:solidFill>
              </a:rPr>
              <a:t>Monitoring Air Quality in Shenandoah National Park to Address National Park Service Initiatives          Using NASA Earth Observations</a:t>
            </a:r>
          </a:p>
        </p:txBody>
      </p:sp>
      <p:sp>
        <p:nvSpPr>
          <p:cNvPr id="22" name="TextBox 21"/>
          <p:cNvSpPr txBox="1"/>
          <p:nvPr/>
        </p:nvSpPr>
        <p:spPr>
          <a:xfrm>
            <a:off x="5221217" y="5923963"/>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Virginia – Langley </a:t>
            </a:r>
          </a:p>
        </p:txBody>
      </p:sp>
      <p:sp>
        <p:nvSpPr>
          <p:cNvPr id="16" name="TextBox 15"/>
          <p:cNvSpPr txBox="1"/>
          <p:nvPr/>
        </p:nvSpPr>
        <p:spPr>
          <a:xfrm>
            <a:off x="5221217" y="6301039"/>
            <a:ext cx="5628425" cy="338554"/>
          </a:xfrm>
          <a:prstGeom prst="rect">
            <a:avLst/>
          </a:prstGeom>
          <a:noFill/>
        </p:spPr>
        <p:txBody>
          <a:bodyPr wrap="square" rtlCol="0">
            <a:spAutoFit/>
          </a:bodyPr>
          <a:lstStyle/>
          <a:p>
            <a:r>
              <a:rPr lang="en-US" sz="1600" i="1" dirty="0">
                <a:solidFill>
                  <a:schemeClr val="bg1"/>
                </a:solidFill>
                <a:latin typeface="Century Gothic" panose="020B0502020202020204" pitchFamily="34" charset="0"/>
              </a:rPr>
              <a:t>Fall 2017</a:t>
            </a:r>
          </a:p>
        </p:txBody>
      </p:sp>
      <p:grpSp>
        <p:nvGrpSpPr>
          <p:cNvPr id="2" name="Group 1"/>
          <p:cNvGrpSpPr/>
          <p:nvPr/>
        </p:nvGrpSpPr>
        <p:grpSpPr>
          <a:xfrm>
            <a:off x="6050214" y="4342262"/>
            <a:ext cx="4818796" cy="1104494"/>
            <a:chOff x="5976072" y="4342262"/>
            <a:chExt cx="4818796" cy="1104494"/>
          </a:xfrm>
        </p:grpSpPr>
        <p:sp>
          <p:nvSpPr>
            <p:cNvPr id="15" name="Text Placeholder 17"/>
            <p:cNvSpPr txBox="1">
              <a:spLocks/>
            </p:cNvSpPr>
            <p:nvPr/>
          </p:nvSpPr>
          <p:spPr>
            <a:xfrm>
              <a:off x="5982344"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Andrew </a:t>
              </a:r>
              <a:r>
                <a:rPr lang="en-US" sz="1800" dirty="0" err="1">
                  <a:solidFill>
                    <a:schemeClr val="tx1">
                      <a:lumMod val="75000"/>
                      <a:lumOff val="25000"/>
                    </a:schemeClr>
                  </a:solidFill>
                  <a:latin typeface="Century Gothic" panose="020B0502020202020204" pitchFamily="34" charset="0"/>
                </a:rPr>
                <a:t>Bonifas</a:t>
              </a:r>
              <a:endParaRPr lang="en-US" sz="1800" dirty="0">
                <a:solidFill>
                  <a:schemeClr val="tx1">
                    <a:lumMod val="75000"/>
                    <a:lumOff val="25000"/>
                  </a:schemeClr>
                </a:solidFill>
                <a:latin typeface="Century Gothic" panose="020B0502020202020204" pitchFamily="34" charset="0"/>
              </a:endParaRPr>
            </a:p>
          </p:txBody>
        </p:sp>
        <p:sp>
          <p:nvSpPr>
            <p:cNvPr id="23" name="Text Placeholder 17"/>
            <p:cNvSpPr txBox="1">
              <a:spLocks/>
            </p:cNvSpPr>
            <p:nvPr/>
          </p:nvSpPr>
          <p:spPr>
            <a:xfrm>
              <a:off x="5983404" y="517032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James </a:t>
              </a:r>
              <a:r>
                <a:rPr lang="en-US" sz="1800" dirty="0" err="1">
                  <a:solidFill>
                    <a:schemeClr val="tx1">
                      <a:lumMod val="75000"/>
                      <a:lumOff val="25000"/>
                    </a:schemeClr>
                  </a:solidFill>
                  <a:latin typeface="Century Gothic" panose="020B0502020202020204" pitchFamily="34" charset="0"/>
                </a:rPr>
                <a:t>Ficklin</a:t>
              </a:r>
              <a:endParaRPr lang="en-US" sz="1800" dirty="0">
                <a:solidFill>
                  <a:schemeClr val="tx1">
                    <a:lumMod val="75000"/>
                    <a:lumOff val="25000"/>
                  </a:schemeClr>
                </a:solidFill>
                <a:latin typeface="Century Gothic" panose="020B0502020202020204" pitchFamily="34" charset="0"/>
              </a:endParaRPr>
            </a:p>
          </p:txBody>
        </p:sp>
        <p:sp>
          <p:nvSpPr>
            <p:cNvPr id="24" name="Text Placeholder 17"/>
            <p:cNvSpPr txBox="1">
              <a:spLocks/>
            </p:cNvSpPr>
            <p:nvPr/>
          </p:nvSpPr>
          <p:spPr>
            <a:xfrm>
              <a:off x="8680736" y="43444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Nick </a:t>
              </a:r>
              <a:r>
                <a:rPr lang="en-US" sz="1800" dirty="0" err="1">
                  <a:solidFill>
                    <a:schemeClr val="tx1">
                      <a:lumMod val="75000"/>
                      <a:lumOff val="25000"/>
                    </a:schemeClr>
                  </a:solidFill>
                  <a:latin typeface="Century Gothic" panose="020B0502020202020204" pitchFamily="34" charset="0"/>
                </a:rPr>
                <a:t>Gulston</a:t>
              </a:r>
              <a:endParaRPr lang="en-US" sz="1800" dirty="0">
                <a:solidFill>
                  <a:schemeClr val="tx1">
                    <a:lumMod val="75000"/>
                    <a:lumOff val="25000"/>
                  </a:schemeClr>
                </a:solidFill>
                <a:latin typeface="Century Gothic" panose="020B0502020202020204" pitchFamily="34" charset="0"/>
              </a:endParaRPr>
            </a:p>
          </p:txBody>
        </p:sp>
        <p:sp>
          <p:nvSpPr>
            <p:cNvPr id="25" name="Text Placeholder 17"/>
            <p:cNvSpPr txBox="1">
              <a:spLocks/>
            </p:cNvSpPr>
            <p:nvPr/>
          </p:nvSpPr>
          <p:spPr>
            <a:xfrm>
              <a:off x="8680736"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Roger Johnson</a:t>
              </a:r>
            </a:p>
          </p:txBody>
        </p:sp>
        <p:sp>
          <p:nvSpPr>
            <p:cNvPr id="26" name="Text Placeholder 17"/>
            <p:cNvSpPr txBox="1">
              <a:spLocks/>
            </p:cNvSpPr>
            <p:nvPr/>
          </p:nvSpPr>
          <p:spPr>
            <a:xfrm>
              <a:off x="8680736" y="514558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Sarah K. Phillips</a:t>
              </a:r>
            </a:p>
          </p:txBody>
        </p:sp>
        <p:sp>
          <p:nvSpPr>
            <p:cNvPr id="18" name="Text Placeholder 17"/>
            <p:cNvSpPr txBox="1">
              <a:spLocks/>
            </p:cNvSpPr>
            <p:nvPr/>
          </p:nvSpPr>
          <p:spPr>
            <a:xfrm>
              <a:off x="5976072"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Emily S. </a:t>
              </a:r>
              <a:r>
                <a:rPr lang="en-US" sz="1800" dirty="0" err="1">
                  <a:solidFill>
                    <a:schemeClr val="tx1">
                      <a:lumMod val="75000"/>
                      <a:lumOff val="25000"/>
                    </a:schemeClr>
                  </a:solidFill>
                  <a:latin typeface="Century Gothic" panose="020B0502020202020204" pitchFamily="34" charset="0"/>
                </a:rPr>
                <a:t>Doerner</a:t>
              </a:r>
              <a:endParaRPr lang="en-US" sz="18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393877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97107" y="206345"/>
            <a:ext cx="10082403" cy="701039"/>
          </a:xfrm>
          <a:noFill/>
        </p:spPr>
        <p:txBody>
          <a:bodyPr/>
          <a:lstStyle/>
          <a:p>
            <a:r>
              <a:rPr lang="en-US" sz="4400" b="1" i="1" dirty="0">
                <a:latin typeface="Century Gothic" panose="020B0502020202020204" pitchFamily="34" charset="0"/>
              </a:rPr>
              <a:t>In situ </a:t>
            </a:r>
            <a:r>
              <a:rPr lang="en-US" sz="4400" dirty="0">
                <a:latin typeface="Century Gothic" panose="020B0502020202020204" pitchFamily="34" charset="0"/>
              </a:rPr>
              <a:t>Monitoring </a:t>
            </a:r>
          </a:p>
        </p:txBody>
      </p:sp>
      <p:sp>
        <p:nvSpPr>
          <p:cNvPr id="3" name="Rectangle 2"/>
          <p:cNvSpPr>
            <a:spLocks noChangeArrowheads="1"/>
          </p:cNvSpPr>
          <p:nvPr/>
        </p:nvSpPr>
        <p:spPr bwMode="auto">
          <a:xfrm>
            <a:off x="7929236" y="929515"/>
            <a:ext cx="7338106" cy="25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143664" y="6457962"/>
            <a:ext cx="2550160" cy="253916"/>
          </a:xfrm>
          <a:prstGeom prst="rect">
            <a:avLst/>
          </a:prstGeom>
          <a:noFill/>
        </p:spPr>
        <p:txBody>
          <a:bodyPr wrap="square" rtlCol="0">
            <a:spAutoFit/>
          </a:bodyPr>
          <a:lstStyle/>
          <a:p>
            <a:r>
              <a:rPr lang="en-US" sz="1050" dirty="0">
                <a:solidFill>
                  <a:schemeClr val="bg1"/>
                </a:solidFill>
              </a:rPr>
              <a:t>Credit: Shenandoah National Park</a:t>
            </a:r>
          </a:p>
        </p:txBody>
      </p:sp>
      <p:grpSp>
        <p:nvGrpSpPr>
          <p:cNvPr id="6" name="Group 5"/>
          <p:cNvGrpSpPr/>
          <p:nvPr/>
        </p:nvGrpSpPr>
        <p:grpSpPr>
          <a:xfrm>
            <a:off x="437952" y="-191067"/>
            <a:ext cx="12997910" cy="6902945"/>
            <a:chOff x="-11226362" y="13784343"/>
            <a:chExt cx="13785598" cy="8057817"/>
          </a:xfrm>
        </p:grpSpPr>
        <p:graphicFrame>
          <p:nvGraphicFramePr>
            <p:cNvPr id="7" name="Diagram 6"/>
            <p:cNvGraphicFramePr/>
            <p:nvPr>
              <p:extLst>
                <p:ext uri="{D42A27DB-BD31-4B8C-83A1-F6EECF244321}">
                  <p14:modId xmlns:p14="http://schemas.microsoft.com/office/powerpoint/2010/main" val="112343430"/>
                </p:ext>
              </p:extLst>
            </p:nvPr>
          </p:nvGraphicFramePr>
          <p:xfrm>
            <a:off x="-11226362" y="15268770"/>
            <a:ext cx="11341466" cy="6573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21063" y="13784343"/>
              <a:ext cx="1838173" cy="490365"/>
            </a:xfrm>
            <a:prstGeom prst="rect">
              <a:avLst/>
            </a:prstGeom>
            <a:no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956251"/>
                </a:solidFill>
                <a:effectLst/>
                <a:uLnTx/>
                <a:uFillTx/>
                <a:latin typeface="Garamond"/>
              </a:endParaRPr>
            </a:p>
          </p:txBody>
        </p:sp>
      </p:grpSp>
      <p:sp>
        <p:nvSpPr>
          <p:cNvPr id="10" name="TextBox 9"/>
          <p:cNvSpPr txBox="1"/>
          <p:nvPr/>
        </p:nvSpPr>
        <p:spPr>
          <a:xfrm>
            <a:off x="523454" y="1991673"/>
            <a:ext cx="1408176" cy="318390"/>
          </a:xfrm>
          <a:prstGeom prst="rect">
            <a:avLst/>
          </a:prstGeom>
          <a:noFill/>
        </p:spPr>
        <p:txBody>
          <a:bodyPr wrap="square" lIns="0" tIns="0" rIns="0" bIns="0" rtlCol="0">
            <a:noAutofit/>
          </a:bodyPr>
          <a:lstStyle/>
          <a:p>
            <a:pPr algn="ctr"/>
            <a:r>
              <a:rPr lang="en-US" sz="2400" b="1" dirty="0">
                <a:solidFill>
                  <a:srgbClr val="964035"/>
                </a:solidFill>
                <a:latin typeface="Century Gothic" panose="020B0502020202020204" pitchFamily="34" charset="0"/>
              </a:rPr>
              <a:t>Ozone</a:t>
            </a:r>
          </a:p>
        </p:txBody>
      </p:sp>
      <p:sp>
        <p:nvSpPr>
          <p:cNvPr id="13" name="TextBox 12"/>
          <p:cNvSpPr txBox="1"/>
          <p:nvPr/>
        </p:nvSpPr>
        <p:spPr>
          <a:xfrm>
            <a:off x="937748" y="3713055"/>
            <a:ext cx="1408176" cy="318390"/>
          </a:xfrm>
          <a:prstGeom prst="rect">
            <a:avLst/>
          </a:prstGeom>
          <a:noFill/>
        </p:spPr>
        <p:txBody>
          <a:bodyPr wrap="square" lIns="0" tIns="0" rIns="0" bIns="0" rtlCol="0">
            <a:noAutofit/>
          </a:bodyPr>
          <a:lstStyle/>
          <a:p>
            <a:pPr algn="ctr"/>
            <a:r>
              <a:rPr lang="en-US" sz="2400" b="1" dirty="0">
                <a:solidFill>
                  <a:srgbClr val="964035"/>
                </a:solidFill>
                <a:latin typeface="Century Gothic" panose="020B0502020202020204" pitchFamily="34" charset="0"/>
              </a:rPr>
              <a:t>Visibility</a:t>
            </a:r>
          </a:p>
        </p:txBody>
      </p:sp>
      <p:sp>
        <p:nvSpPr>
          <p:cNvPr id="14" name="TextBox 13"/>
          <p:cNvSpPr txBox="1"/>
          <p:nvPr/>
        </p:nvSpPr>
        <p:spPr>
          <a:xfrm>
            <a:off x="534918" y="5386311"/>
            <a:ext cx="1408176" cy="318390"/>
          </a:xfrm>
          <a:prstGeom prst="rect">
            <a:avLst/>
          </a:prstGeom>
          <a:noFill/>
        </p:spPr>
        <p:txBody>
          <a:bodyPr wrap="square" lIns="0" tIns="0" rIns="0" bIns="0" rtlCol="0">
            <a:noAutofit/>
          </a:bodyPr>
          <a:lstStyle/>
          <a:p>
            <a:pPr algn="ctr"/>
            <a:endParaRPr lang="en-US" sz="2400" b="1" dirty="0">
              <a:solidFill>
                <a:schemeClr val="accent1"/>
              </a:solidFill>
              <a:latin typeface="Century Gothic" panose="020B0502020202020204" pitchFamily="34" charset="0"/>
            </a:endParaRPr>
          </a:p>
        </p:txBody>
      </p:sp>
      <p:sp>
        <p:nvSpPr>
          <p:cNvPr id="15" name="TextBox 14"/>
          <p:cNvSpPr txBox="1"/>
          <p:nvPr/>
        </p:nvSpPr>
        <p:spPr>
          <a:xfrm>
            <a:off x="526182" y="5386311"/>
            <a:ext cx="1408176" cy="318390"/>
          </a:xfrm>
          <a:prstGeom prst="rect">
            <a:avLst/>
          </a:prstGeom>
          <a:noFill/>
        </p:spPr>
        <p:txBody>
          <a:bodyPr wrap="square" lIns="0" tIns="0" rIns="0" bIns="0" rtlCol="0">
            <a:noAutofit/>
          </a:bodyPr>
          <a:lstStyle/>
          <a:p>
            <a:pPr algn="ctr"/>
            <a:r>
              <a:rPr lang="en-US" sz="2400" b="1" dirty="0">
                <a:solidFill>
                  <a:srgbClr val="964035"/>
                </a:solidFill>
                <a:latin typeface="Century Gothic" panose="020B0502020202020204" pitchFamily="34" charset="0"/>
              </a:rPr>
              <a:t>Visibility</a:t>
            </a:r>
          </a:p>
        </p:txBody>
      </p:sp>
    </p:spTree>
    <p:extLst>
      <p:ext uri="{BB962C8B-B14F-4D97-AF65-F5344CB8AC3E}">
        <p14:creationId xmlns:p14="http://schemas.microsoft.com/office/powerpoint/2010/main" val="3669580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grpSp>
        <p:nvGrpSpPr>
          <p:cNvPr id="18" name="Group 17"/>
          <p:cNvGrpSpPr/>
          <p:nvPr/>
        </p:nvGrpSpPr>
        <p:grpSpPr>
          <a:xfrm>
            <a:off x="818146" y="12746465"/>
            <a:ext cx="11521440" cy="6792819"/>
            <a:chOff x="914400" y="13024909"/>
            <a:chExt cx="11341466" cy="6573390"/>
          </a:xfrm>
        </p:grpSpPr>
        <p:graphicFrame>
          <p:nvGraphicFramePr>
            <p:cNvPr id="19" name="Diagram 18"/>
            <p:cNvGraphicFramePr/>
            <p:nvPr>
              <p:extLst/>
            </p:nvPr>
          </p:nvGraphicFramePr>
          <p:xfrm>
            <a:off x="914400" y="13024909"/>
            <a:ext cx="11341466" cy="6573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p:cNvSpPr txBox="1"/>
            <p:nvPr/>
          </p:nvSpPr>
          <p:spPr>
            <a:xfrm>
              <a:off x="935327" y="13845426"/>
              <a:ext cx="1828800" cy="830997"/>
            </a:xfrm>
            <a:prstGeom prst="rect">
              <a:avLst/>
            </a:prstGeom>
            <a:noFill/>
          </p:spPr>
          <p:txBody>
            <a:bodyPr wrap="square" rtlCol="0">
              <a:spAutoFit/>
            </a:bodyPr>
            <a:lstStyle/>
            <a:p>
              <a:pPr algn="ctr"/>
              <a:r>
                <a:rPr lang="en-US" sz="2400" b="1" dirty="0">
                  <a:solidFill>
                    <a:schemeClr val="accent4"/>
                  </a:solidFill>
                </a:rPr>
                <a:t>Data Acquisition</a:t>
              </a:r>
            </a:p>
          </p:txBody>
        </p:sp>
        <p:sp>
          <p:nvSpPr>
            <p:cNvPr id="21" name="TextBox 20"/>
            <p:cNvSpPr txBox="1"/>
            <p:nvPr/>
          </p:nvSpPr>
          <p:spPr>
            <a:xfrm>
              <a:off x="1387111" y="15797995"/>
              <a:ext cx="1828800" cy="830997"/>
            </a:xfrm>
            <a:prstGeom prst="rect">
              <a:avLst/>
            </a:prstGeom>
            <a:noFill/>
          </p:spPr>
          <p:txBody>
            <a:bodyPr wrap="square" rtlCol="0">
              <a:spAutoFit/>
            </a:bodyPr>
            <a:lstStyle/>
            <a:p>
              <a:pPr algn="ctr"/>
              <a:r>
                <a:rPr lang="en-US" sz="2400" b="1" dirty="0">
                  <a:solidFill>
                    <a:schemeClr val="accent4"/>
                  </a:solidFill>
                </a:rPr>
                <a:t>Data Processing</a:t>
              </a:r>
            </a:p>
          </p:txBody>
        </p:sp>
        <p:sp>
          <p:nvSpPr>
            <p:cNvPr id="22" name="TextBox 21"/>
            <p:cNvSpPr txBox="1"/>
            <p:nvPr/>
          </p:nvSpPr>
          <p:spPr>
            <a:xfrm>
              <a:off x="944699" y="17841923"/>
              <a:ext cx="1828800" cy="830997"/>
            </a:xfrm>
            <a:prstGeom prst="rect">
              <a:avLst/>
            </a:prstGeom>
            <a:noFill/>
          </p:spPr>
          <p:txBody>
            <a:bodyPr wrap="square" rtlCol="0">
              <a:spAutoFit/>
            </a:bodyPr>
            <a:lstStyle/>
            <a:p>
              <a:pPr algn="ctr"/>
              <a:r>
                <a:rPr lang="en-US" sz="2400" b="1" dirty="0">
                  <a:solidFill>
                    <a:schemeClr val="accent4"/>
                  </a:solidFill>
                </a:rPr>
                <a:t>Data Analysis</a:t>
              </a:r>
            </a:p>
          </p:txBody>
        </p:sp>
      </p:grpSp>
      <p:grpSp>
        <p:nvGrpSpPr>
          <p:cNvPr id="13" name="Group 12"/>
          <p:cNvGrpSpPr/>
          <p:nvPr/>
        </p:nvGrpSpPr>
        <p:grpSpPr>
          <a:xfrm>
            <a:off x="624863" y="1105528"/>
            <a:ext cx="11112211" cy="5219072"/>
            <a:chOff x="914400" y="13024909"/>
            <a:chExt cx="11341466" cy="6573390"/>
          </a:xfrm>
        </p:grpSpPr>
        <p:graphicFrame>
          <p:nvGraphicFramePr>
            <p:cNvPr id="14" name="Diagram 13"/>
            <p:cNvGraphicFramePr/>
            <p:nvPr>
              <p:extLst>
                <p:ext uri="{D42A27DB-BD31-4B8C-83A1-F6EECF244321}">
                  <p14:modId xmlns:p14="http://schemas.microsoft.com/office/powerpoint/2010/main" val="1922122860"/>
                </p:ext>
              </p:extLst>
            </p:nvPr>
          </p:nvGraphicFramePr>
          <p:xfrm>
            <a:off x="914400" y="13024909"/>
            <a:ext cx="11341466" cy="65733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Box 14"/>
            <p:cNvSpPr txBox="1"/>
            <p:nvPr/>
          </p:nvSpPr>
          <p:spPr>
            <a:xfrm>
              <a:off x="948031" y="13901176"/>
              <a:ext cx="1399897" cy="716686"/>
            </a:xfrm>
            <a:prstGeom prst="rect">
              <a:avLst/>
            </a:prstGeom>
            <a:noFill/>
          </p:spPr>
          <p:txBody>
            <a:bodyPr wrap="square" lIns="0" tIns="0" rIns="0" bIns="0"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956251"/>
                  </a:solidFill>
                  <a:effectLst/>
                  <a:uLnTx/>
                  <a:uFillTx/>
                </a:rPr>
                <a:t>Data Acquisition</a:t>
              </a:r>
            </a:p>
          </p:txBody>
        </p:sp>
        <p:sp>
          <p:nvSpPr>
            <p:cNvPr id="16" name="TextBox 15"/>
            <p:cNvSpPr txBox="1"/>
            <p:nvPr/>
          </p:nvSpPr>
          <p:spPr>
            <a:xfrm>
              <a:off x="1352325" y="15922129"/>
              <a:ext cx="1399897" cy="716686"/>
            </a:xfrm>
            <a:prstGeom prst="rect">
              <a:avLst/>
            </a:prstGeom>
            <a:noFill/>
          </p:spPr>
          <p:txBody>
            <a:bodyPr wrap="square" lIns="0" tIns="0" rIns="0" bIns="0"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956251"/>
                  </a:solidFill>
                  <a:effectLst/>
                  <a:uLnTx/>
                  <a:uFillTx/>
                </a:rPr>
                <a:t>Data Processing</a:t>
              </a:r>
            </a:p>
          </p:txBody>
        </p:sp>
        <p:sp>
          <p:nvSpPr>
            <p:cNvPr id="17" name="TextBox 16"/>
            <p:cNvSpPr txBox="1"/>
            <p:nvPr/>
          </p:nvSpPr>
          <p:spPr>
            <a:xfrm>
              <a:off x="935069" y="17889700"/>
              <a:ext cx="1399897" cy="716686"/>
            </a:xfrm>
            <a:prstGeom prst="rect">
              <a:avLst/>
            </a:prstGeom>
            <a:noFill/>
          </p:spPr>
          <p:txBody>
            <a:bodyPr wrap="square" lIns="0" tIns="0" rIns="0" bIns="0"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956251"/>
                  </a:solidFill>
                  <a:effectLst/>
                  <a:uLnTx/>
                  <a:uFillTx/>
                </a:rPr>
                <a:t>Data </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956251"/>
                  </a:solidFill>
                  <a:effectLst/>
                  <a:uLnTx/>
                  <a:uFillTx/>
                </a:rPr>
                <a:t>Analysis</a:t>
              </a:r>
            </a:p>
          </p:txBody>
        </p:sp>
      </p:grpSp>
    </p:spTree>
    <p:extLst>
      <p:ext uri="{BB962C8B-B14F-4D97-AF65-F5344CB8AC3E}">
        <p14:creationId xmlns:p14="http://schemas.microsoft.com/office/powerpoint/2010/main" val="2268180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15EC695B-A74D-40D9-98D5-34B2D44F77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0208" t="52260" r="2837" b="4746"/>
          <a:stretch/>
        </p:blipFill>
        <p:spPr>
          <a:xfrm>
            <a:off x="6995286" y="3749824"/>
            <a:ext cx="4429126" cy="2863853"/>
          </a:xfrm>
          <a:prstGeom prst="rect">
            <a:avLst/>
          </a:prstGeom>
        </p:spPr>
      </p:pic>
      <p:pic>
        <p:nvPicPr>
          <p:cNvPr id="10" name="Picture 9">
            <a:extLst>
              <a:ext uri="{FF2B5EF4-FFF2-40B4-BE49-F238E27FC236}">
                <a16:creationId xmlns:a16="http://schemas.microsoft.com/office/drawing/2014/main" xmlns="" id="{11C50F3B-4D6A-44D4-8F64-4158FFCD53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789" r="50378" b="3838"/>
          <a:stretch/>
        </p:blipFill>
        <p:spPr>
          <a:xfrm>
            <a:off x="678688" y="831847"/>
            <a:ext cx="4680712" cy="5953329"/>
          </a:xfrm>
          <a:prstGeom prst="rect">
            <a:avLst/>
          </a:prstGeom>
        </p:spPr>
      </p:pic>
      <p:sp>
        <p:nvSpPr>
          <p:cNvPr id="9" name="TextBox 8"/>
          <p:cNvSpPr txBox="1"/>
          <p:nvPr/>
        </p:nvSpPr>
        <p:spPr>
          <a:xfrm>
            <a:off x="6090412" y="1414418"/>
            <a:ext cx="5334000" cy="1692771"/>
          </a:xfrm>
          <a:prstGeom prst="rect">
            <a:avLst/>
          </a:prstGeom>
          <a:noFill/>
        </p:spPr>
        <p:txBody>
          <a:bodyPr wrap="square" rtlCol="0">
            <a:spAutoFit/>
          </a:bodyPr>
          <a:lstStyle/>
          <a:p>
            <a:pPr algn="ctr"/>
            <a:r>
              <a:rPr lang="en-US" sz="3200" dirty="0">
                <a:latin typeface="Century Gothic" panose="020B0502020202020204" pitchFamily="34" charset="0"/>
              </a:rPr>
              <a:t>June 10, 2015 </a:t>
            </a:r>
          </a:p>
          <a:p>
            <a:pPr algn="ctr"/>
            <a:r>
              <a:rPr lang="en-US" sz="2400" dirty="0">
                <a:latin typeface="Century Gothic" panose="020B0502020202020204" pitchFamily="34" charset="0"/>
              </a:rPr>
              <a:t>Comparison between </a:t>
            </a:r>
          </a:p>
          <a:p>
            <a:pPr algn="ctr"/>
            <a:r>
              <a:rPr lang="en-US" sz="2400" dirty="0">
                <a:latin typeface="Century Gothic" panose="020B0502020202020204" pitchFamily="34" charset="0"/>
              </a:rPr>
              <a:t>MODIS AOD, MERRA-2 AOD, and </a:t>
            </a:r>
          </a:p>
          <a:p>
            <a:pPr algn="ctr"/>
            <a:r>
              <a:rPr lang="en-US" sz="2400" dirty="0">
                <a:latin typeface="Century Gothic" panose="020B0502020202020204" pitchFamily="34" charset="0"/>
              </a:rPr>
              <a:t>MERRA-2 Extinction Profiles </a:t>
            </a:r>
          </a:p>
        </p:txBody>
      </p:sp>
      <p:sp>
        <p:nvSpPr>
          <p:cNvPr id="5" name="Title 4"/>
          <p:cNvSpPr>
            <a:spLocks noGrp="1"/>
          </p:cNvSpPr>
          <p:nvPr>
            <p:ph type="title"/>
          </p:nvPr>
        </p:nvSpPr>
        <p:spPr>
          <a:xfrm>
            <a:off x="1000125" y="377824"/>
            <a:ext cx="10233148" cy="479425"/>
          </a:xfrm>
        </p:spPr>
        <p:txBody>
          <a:bodyPr>
            <a:noAutofit/>
          </a:bodyPr>
          <a:lstStyle/>
          <a:p>
            <a:r>
              <a:rPr lang="en-US" sz="3600" dirty="0">
                <a:latin typeface="Century Gothic" panose="020B0502020202020204" pitchFamily="34" charset="0"/>
              </a:rPr>
              <a:t>Results of Case Study #1: Visibility </a:t>
            </a:r>
          </a:p>
        </p:txBody>
      </p:sp>
      <p:grpSp>
        <p:nvGrpSpPr>
          <p:cNvPr id="14" name="Group 13">
            <a:extLst>
              <a:ext uri="{FF2B5EF4-FFF2-40B4-BE49-F238E27FC236}">
                <a16:creationId xmlns:a16="http://schemas.microsoft.com/office/drawing/2014/main" xmlns="" id="{F2F498DF-AFE4-480E-8F71-F518CD600BA2}"/>
              </a:ext>
            </a:extLst>
          </p:cNvPr>
          <p:cNvGrpSpPr/>
          <p:nvPr/>
        </p:nvGrpSpPr>
        <p:grpSpPr>
          <a:xfrm>
            <a:off x="1311131" y="3464240"/>
            <a:ext cx="8678343" cy="3108741"/>
            <a:chOff x="1311131" y="3464240"/>
            <a:chExt cx="8678343" cy="3108741"/>
          </a:xfrm>
        </p:grpSpPr>
        <p:sp>
          <p:nvSpPr>
            <p:cNvPr id="12" name="TextBox 11">
              <a:extLst>
                <a:ext uri="{FF2B5EF4-FFF2-40B4-BE49-F238E27FC236}">
                  <a16:creationId xmlns:a16="http://schemas.microsoft.com/office/drawing/2014/main" xmlns="" id="{719BB6D9-7681-489B-B411-DDC7EA49348F}"/>
                </a:ext>
              </a:extLst>
            </p:cNvPr>
            <p:cNvSpPr txBox="1"/>
            <p:nvPr/>
          </p:nvSpPr>
          <p:spPr>
            <a:xfrm>
              <a:off x="1349015" y="6295982"/>
              <a:ext cx="1598194" cy="276999"/>
            </a:xfrm>
            <a:prstGeom prst="rect">
              <a:avLst/>
            </a:prstGeom>
            <a:solidFill>
              <a:schemeClr val="bg1">
                <a:alpha val="65000"/>
              </a:schemeClr>
            </a:solidFill>
          </p:spPr>
          <p:txBody>
            <a:bodyPr wrap="none" lIns="0" tIns="0" rIns="0" bIns="0" rtlCol="0">
              <a:spAutoFit/>
            </a:bodyPr>
            <a:lstStyle/>
            <a:p>
              <a:r>
                <a:rPr lang="en-US" sz="1800" dirty="0"/>
                <a:t>MERRA-2 AOD</a:t>
              </a:r>
            </a:p>
          </p:txBody>
        </p:sp>
        <p:sp>
          <p:nvSpPr>
            <p:cNvPr id="13" name="TextBox 12">
              <a:extLst>
                <a:ext uri="{FF2B5EF4-FFF2-40B4-BE49-F238E27FC236}">
                  <a16:creationId xmlns:a16="http://schemas.microsoft.com/office/drawing/2014/main" xmlns="" id="{D6548107-EB47-4408-9EAA-F2058B066947}"/>
                </a:ext>
              </a:extLst>
            </p:cNvPr>
            <p:cNvSpPr txBox="1"/>
            <p:nvPr/>
          </p:nvSpPr>
          <p:spPr>
            <a:xfrm>
              <a:off x="1311131" y="3464240"/>
              <a:ext cx="1359346" cy="276999"/>
            </a:xfrm>
            <a:prstGeom prst="rect">
              <a:avLst/>
            </a:prstGeom>
            <a:solidFill>
              <a:schemeClr val="bg1">
                <a:alpha val="65000"/>
              </a:schemeClr>
            </a:solidFill>
          </p:spPr>
          <p:txBody>
            <a:bodyPr wrap="none" lIns="0" tIns="0" rIns="0" bIns="0" rtlCol="0">
              <a:spAutoFit/>
            </a:bodyPr>
            <a:lstStyle/>
            <a:p>
              <a:r>
                <a:rPr lang="en-US" sz="1800" dirty="0"/>
                <a:t>MODIS AOD</a:t>
              </a:r>
            </a:p>
          </p:txBody>
        </p:sp>
        <p:sp>
          <p:nvSpPr>
            <p:cNvPr id="11" name="TextBox 10">
              <a:extLst>
                <a:ext uri="{FF2B5EF4-FFF2-40B4-BE49-F238E27FC236}">
                  <a16:creationId xmlns:a16="http://schemas.microsoft.com/office/drawing/2014/main" xmlns="" id="{34229F7C-E1FF-4716-830B-4F25069E7371}"/>
                </a:ext>
              </a:extLst>
            </p:cNvPr>
            <p:cNvSpPr txBox="1"/>
            <p:nvPr/>
          </p:nvSpPr>
          <p:spPr>
            <a:xfrm>
              <a:off x="7132923" y="6281928"/>
              <a:ext cx="2856551" cy="276999"/>
            </a:xfrm>
            <a:prstGeom prst="rect">
              <a:avLst/>
            </a:prstGeom>
            <a:solidFill>
              <a:schemeClr val="bg1">
                <a:alpha val="65000"/>
              </a:schemeClr>
            </a:solidFill>
          </p:spPr>
          <p:txBody>
            <a:bodyPr wrap="none" lIns="0" tIns="0" rIns="0" bIns="0" rtlCol="0">
              <a:spAutoFit/>
            </a:bodyPr>
            <a:lstStyle/>
            <a:p>
              <a:r>
                <a:rPr lang="en-US" sz="1800" dirty="0"/>
                <a:t>MERRA-2 Extinction Profile</a:t>
              </a:r>
            </a:p>
          </p:txBody>
        </p:sp>
      </p:grpSp>
      <p:grpSp>
        <p:nvGrpSpPr>
          <p:cNvPr id="22" name="Group 21">
            <a:extLst>
              <a:ext uri="{FF2B5EF4-FFF2-40B4-BE49-F238E27FC236}">
                <a16:creationId xmlns:a16="http://schemas.microsoft.com/office/drawing/2014/main" xmlns="" id="{16B3070A-0FC2-441E-AE00-C98ABCE90C9D}"/>
              </a:ext>
            </a:extLst>
          </p:cNvPr>
          <p:cNvGrpSpPr/>
          <p:nvPr/>
        </p:nvGrpSpPr>
        <p:grpSpPr>
          <a:xfrm>
            <a:off x="5491233" y="3667806"/>
            <a:ext cx="1267258" cy="3059178"/>
            <a:chOff x="10589301" y="3780508"/>
            <a:chExt cx="1267258" cy="3059178"/>
          </a:xfrm>
        </p:grpSpPr>
        <p:pic>
          <p:nvPicPr>
            <p:cNvPr id="18" name="Picture 17">
              <a:extLst>
                <a:ext uri="{FF2B5EF4-FFF2-40B4-BE49-F238E27FC236}">
                  <a16:creationId xmlns:a16="http://schemas.microsoft.com/office/drawing/2014/main" xmlns="" id="{58C056C0-EE04-45C9-BA2E-EFA1CE51D587}"/>
                </a:ext>
              </a:extLst>
            </p:cNvPr>
            <p:cNvPicPr>
              <a:picLocks noChangeAspect="1"/>
            </p:cNvPicPr>
            <p:nvPr/>
          </p:nvPicPr>
          <p:blipFill rotWithShape="1">
            <a:blip r:embed="rId4">
              <a:lum bright="-20000" contrast="40000"/>
            </a:blip>
            <a:srcRect r="18195"/>
            <a:stretch/>
          </p:blipFill>
          <p:spPr>
            <a:xfrm rot="10800000">
              <a:off x="10961614" y="4485943"/>
              <a:ext cx="543317" cy="1617020"/>
            </a:xfrm>
            <a:prstGeom prst="rect">
              <a:avLst/>
            </a:prstGeom>
          </p:spPr>
        </p:pic>
        <p:sp>
          <p:nvSpPr>
            <p:cNvPr id="19" name="Rectangle 18">
              <a:extLst>
                <a:ext uri="{FF2B5EF4-FFF2-40B4-BE49-F238E27FC236}">
                  <a16:creationId xmlns:a16="http://schemas.microsoft.com/office/drawing/2014/main" xmlns="" id="{FF2ED396-EDD6-4DD8-A168-59494A3851EE}"/>
                </a:ext>
              </a:extLst>
            </p:cNvPr>
            <p:cNvSpPr/>
            <p:nvPr/>
          </p:nvSpPr>
          <p:spPr>
            <a:xfrm>
              <a:off x="10609985" y="6101022"/>
              <a:ext cx="1246574" cy="738664"/>
            </a:xfrm>
            <a:prstGeom prst="rect">
              <a:avLst/>
            </a:prstGeom>
          </p:spPr>
          <p:txBody>
            <a:bodyPr wrap="square">
              <a:spAutoFit/>
            </a:bodyPr>
            <a:lstStyle/>
            <a:p>
              <a:pPr algn="ctr"/>
              <a:r>
                <a:rPr lang="en-US" sz="1400" dirty="0"/>
                <a:t>Poor </a:t>
              </a:r>
            </a:p>
            <a:p>
              <a:pPr algn="ctr"/>
              <a:r>
                <a:rPr lang="en-US" sz="1400" dirty="0"/>
                <a:t>Visibility</a:t>
              </a:r>
            </a:p>
            <a:p>
              <a:pPr algn="ctr"/>
              <a:r>
                <a:rPr lang="en-US" sz="1400" dirty="0"/>
                <a:t>0 km</a:t>
              </a:r>
            </a:p>
          </p:txBody>
        </p:sp>
        <p:sp>
          <p:nvSpPr>
            <p:cNvPr id="20" name="Rectangle 19">
              <a:extLst>
                <a:ext uri="{FF2B5EF4-FFF2-40B4-BE49-F238E27FC236}">
                  <a16:creationId xmlns:a16="http://schemas.microsoft.com/office/drawing/2014/main" xmlns="" id="{3321381F-1E5D-4D12-B798-F35B91630D6C}"/>
                </a:ext>
              </a:extLst>
            </p:cNvPr>
            <p:cNvSpPr/>
            <p:nvPr/>
          </p:nvSpPr>
          <p:spPr>
            <a:xfrm>
              <a:off x="10589301" y="3780508"/>
              <a:ext cx="1246574" cy="738664"/>
            </a:xfrm>
            <a:prstGeom prst="rect">
              <a:avLst/>
            </a:prstGeom>
          </p:spPr>
          <p:txBody>
            <a:bodyPr wrap="square">
              <a:spAutoFit/>
            </a:bodyPr>
            <a:lstStyle/>
            <a:p>
              <a:pPr algn="ctr"/>
              <a:r>
                <a:rPr lang="en-US" sz="1400" dirty="0"/>
                <a:t>Good</a:t>
              </a:r>
            </a:p>
            <a:p>
              <a:pPr algn="ctr"/>
              <a:r>
                <a:rPr lang="en-US" sz="1400" dirty="0"/>
                <a:t> Visibility</a:t>
              </a:r>
            </a:p>
            <a:p>
              <a:pPr algn="ctr"/>
              <a:r>
                <a:rPr lang="en-US" sz="1400" dirty="0"/>
                <a:t>150 km</a:t>
              </a:r>
            </a:p>
          </p:txBody>
        </p:sp>
      </p:grpSp>
    </p:spTree>
    <p:extLst>
      <p:ext uri="{BB962C8B-B14F-4D97-AF65-F5344CB8AC3E}">
        <p14:creationId xmlns:p14="http://schemas.microsoft.com/office/powerpoint/2010/main" val="408593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idx="10"/>
          </p:nvPr>
        </p:nvPicPr>
        <p:blipFill>
          <a:blip r:embed="rId3"/>
          <a:srcRect l="5302" r="5302"/>
          <a:stretch>
            <a:fillRect/>
          </a:stretch>
        </p:blipFill>
        <p:spPr>
          <a:xfrm>
            <a:off x="5335587" y="1058498"/>
            <a:ext cx="6858000" cy="5754243"/>
          </a:xfrm>
          <a:prstGeom prst="rect">
            <a:avLst/>
          </a:prstGeom>
        </p:spPr>
      </p:pic>
      <p:sp>
        <p:nvSpPr>
          <p:cNvPr id="2" name="Title 1"/>
          <p:cNvSpPr>
            <a:spLocks noGrp="1"/>
          </p:cNvSpPr>
          <p:nvPr>
            <p:ph type="title"/>
          </p:nvPr>
        </p:nvSpPr>
        <p:spPr/>
        <p:txBody>
          <a:bodyPr/>
          <a:lstStyle/>
          <a:p>
            <a:r>
              <a:rPr lang="en-US" dirty="0" smtClean="0"/>
              <a:t>Results</a:t>
            </a:r>
            <a:r>
              <a:rPr lang="en-US" dirty="0"/>
              <a:t>: Visibility</a:t>
            </a:r>
          </a:p>
        </p:txBody>
      </p:sp>
      <p:sp>
        <p:nvSpPr>
          <p:cNvPr id="9" name="Text Placeholder 8"/>
          <p:cNvSpPr>
            <a:spLocks noGrp="1"/>
          </p:cNvSpPr>
          <p:nvPr>
            <p:ph type="body" sz="half" idx="2"/>
          </p:nvPr>
        </p:nvSpPr>
        <p:spPr>
          <a:xfrm>
            <a:off x="457200" y="1198208"/>
            <a:ext cx="4451863" cy="1670123"/>
          </a:xfrm>
        </p:spPr>
        <p:txBody>
          <a:bodyPr>
            <a:normAutofit/>
          </a:bodyPr>
          <a:lstStyle/>
          <a:p>
            <a:pPr algn="ctr"/>
            <a:r>
              <a:rPr lang="en-US" sz="2400" dirty="0">
                <a:latin typeface="Century Gothic" panose="020B0502020202020204" pitchFamily="34" charset="0"/>
              </a:rPr>
              <a:t>June 10, 2015 at 2:00pm EST</a:t>
            </a:r>
          </a:p>
          <a:p>
            <a:pPr algn="ctr"/>
            <a:r>
              <a:rPr lang="en-US" sz="2400" dirty="0">
                <a:latin typeface="Century Gothic" panose="020B0502020202020204" pitchFamily="34" charset="0"/>
              </a:rPr>
              <a:t>Air Web Cam Photo: View from Pinnacles, Skyline Drive, Shenandoah National Park</a:t>
            </a:r>
          </a:p>
          <a:p>
            <a:endParaRPr lang="en-US" dirty="0"/>
          </a:p>
          <a:p>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311027856"/>
              </p:ext>
            </p:extLst>
          </p:nvPr>
        </p:nvGraphicFramePr>
        <p:xfrm>
          <a:off x="216718" y="3221990"/>
          <a:ext cx="5063306" cy="359028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000125" y="4560390"/>
            <a:ext cx="872543" cy="246221"/>
          </a:xfrm>
          <a:prstGeom prst="rect">
            <a:avLst/>
          </a:prstGeom>
          <a:solidFill>
            <a:schemeClr val="bg1"/>
          </a:solidFill>
          <a:ln>
            <a:noFill/>
          </a:ln>
        </p:spPr>
        <p:txBody>
          <a:bodyPr wrap="square" lIns="0" tIns="0" rIns="0" bIns="0" rtlCol="0">
            <a:spAutoFit/>
          </a:bodyPr>
          <a:lstStyle/>
          <a:p>
            <a:r>
              <a:rPr lang="en-US" sz="1600" dirty="0">
                <a:latin typeface="Century Gothic" panose="020B0502020202020204" pitchFamily="34" charset="0"/>
              </a:rPr>
              <a:t>R = 0.514</a:t>
            </a:r>
          </a:p>
        </p:txBody>
      </p:sp>
      <p:sp>
        <p:nvSpPr>
          <p:cNvPr id="7" name="TextBox 6">
            <a:extLst>
              <a:ext uri="{FF2B5EF4-FFF2-40B4-BE49-F238E27FC236}">
                <a16:creationId xmlns:a16="http://schemas.microsoft.com/office/drawing/2014/main" xmlns="" id="{47FB48EF-71A3-41C7-81F9-92AD5420FFF9}"/>
              </a:ext>
            </a:extLst>
          </p:cNvPr>
          <p:cNvSpPr txBox="1"/>
          <p:nvPr/>
        </p:nvSpPr>
        <p:spPr>
          <a:xfrm>
            <a:off x="8763000" y="6492775"/>
            <a:ext cx="3486150" cy="338554"/>
          </a:xfrm>
          <a:prstGeom prst="rect">
            <a:avLst/>
          </a:prstGeom>
          <a:noFill/>
        </p:spPr>
        <p:txBody>
          <a:bodyPr wrap="square" rtlCol="0">
            <a:spAutoFit/>
          </a:bodyPr>
          <a:lstStyle/>
          <a:p>
            <a:r>
              <a:rPr lang="en-US" sz="1600" dirty="0">
                <a:solidFill>
                  <a:schemeClr val="bg1"/>
                </a:solidFill>
              </a:rPr>
              <a:t>Photo Credit: Air Web Cam (SNP)</a:t>
            </a:r>
          </a:p>
        </p:txBody>
      </p:sp>
    </p:spTree>
    <p:extLst>
      <p:ext uri="{BB962C8B-B14F-4D97-AF65-F5344CB8AC3E}">
        <p14:creationId xmlns:p14="http://schemas.microsoft.com/office/powerpoint/2010/main" val="3678189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Results of Case Study #2: Ozone</a:t>
            </a:r>
          </a:p>
        </p:txBody>
      </p:sp>
      <p:pic>
        <p:nvPicPr>
          <p:cNvPr id="8" name="Picture 7">
            <a:extLst>
              <a:ext uri="{FF2B5EF4-FFF2-40B4-BE49-F238E27FC236}">
                <a16:creationId xmlns:a16="http://schemas.microsoft.com/office/drawing/2014/main" xmlns="" id="{42418C89-C5A7-47C1-A761-DD97DD48A4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37"/>
          <a:stretch/>
        </p:blipFill>
        <p:spPr>
          <a:xfrm>
            <a:off x="234175" y="1680320"/>
            <a:ext cx="11744465" cy="3700764"/>
          </a:xfrm>
          <a:prstGeom prst="rect">
            <a:avLst/>
          </a:prstGeom>
        </p:spPr>
      </p:pic>
      <p:sp>
        <p:nvSpPr>
          <p:cNvPr id="9" name="TextBox 8">
            <a:extLst>
              <a:ext uri="{FF2B5EF4-FFF2-40B4-BE49-F238E27FC236}">
                <a16:creationId xmlns:a16="http://schemas.microsoft.com/office/drawing/2014/main" xmlns="" id="{B4FFFCE0-6BCC-4A6F-8ACC-0E03CE948D75}"/>
              </a:ext>
            </a:extLst>
          </p:cNvPr>
          <p:cNvSpPr txBox="1"/>
          <p:nvPr/>
        </p:nvSpPr>
        <p:spPr>
          <a:xfrm>
            <a:off x="405806" y="1873156"/>
            <a:ext cx="1554480" cy="369332"/>
          </a:xfrm>
          <a:prstGeom prst="rect">
            <a:avLst/>
          </a:prstGeom>
          <a:solidFill>
            <a:schemeClr val="bg1">
              <a:alpha val="65000"/>
            </a:schemeClr>
          </a:solidFill>
        </p:spPr>
        <p:txBody>
          <a:bodyPr wrap="square" rtlCol="0">
            <a:spAutoFit/>
          </a:bodyPr>
          <a:lstStyle/>
          <a:p>
            <a:r>
              <a:rPr lang="en-US" sz="1800" dirty="0"/>
              <a:t>TOR in ppbv</a:t>
            </a:r>
          </a:p>
        </p:txBody>
      </p:sp>
      <p:grpSp>
        <p:nvGrpSpPr>
          <p:cNvPr id="10" name="Group 9">
            <a:extLst>
              <a:ext uri="{FF2B5EF4-FFF2-40B4-BE49-F238E27FC236}">
                <a16:creationId xmlns:a16="http://schemas.microsoft.com/office/drawing/2014/main" xmlns="" id="{BD362E0B-A6C6-4426-B7D0-85F4A2276E05}"/>
              </a:ext>
            </a:extLst>
          </p:cNvPr>
          <p:cNvGrpSpPr/>
          <p:nvPr/>
        </p:nvGrpSpPr>
        <p:grpSpPr>
          <a:xfrm>
            <a:off x="3937917" y="5684065"/>
            <a:ext cx="4316165" cy="654411"/>
            <a:chOff x="20426895" y="15810455"/>
            <a:chExt cx="3616837" cy="654411"/>
          </a:xfrm>
        </p:grpSpPr>
        <p:pic>
          <p:nvPicPr>
            <p:cNvPr id="11" name="Picture 10">
              <a:extLst>
                <a:ext uri="{FF2B5EF4-FFF2-40B4-BE49-F238E27FC236}">
                  <a16:creationId xmlns:a16="http://schemas.microsoft.com/office/drawing/2014/main" xmlns="" id="{E0C91E19-7BBA-4339-928E-BFB882AB8382}"/>
                </a:ext>
              </a:extLst>
            </p:cNvPr>
            <p:cNvPicPr>
              <a:picLocks noChangeAspect="1"/>
            </p:cNvPicPr>
            <p:nvPr/>
          </p:nvPicPr>
          <p:blipFill rotWithShape="1">
            <a:blip r:embed="rId4">
              <a:lum bright="-20000" contrast="40000"/>
            </a:blip>
            <a:srcRect r="18195"/>
            <a:stretch/>
          </p:blipFill>
          <p:spPr>
            <a:xfrm rot="16200000">
              <a:off x="21952178" y="15315458"/>
              <a:ext cx="543317" cy="1617020"/>
            </a:xfrm>
            <a:prstGeom prst="rect">
              <a:avLst/>
            </a:prstGeom>
          </p:spPr>
        </p:pic>
        <p:sp>
          <p:nvSpPr>
            <p:cNvPr id="12" name="Rectangle 11">
              <a:extLst>
                <a:ext uri="{FF2B5EF4-FFF2-40B4-BE49-F238E27FC236}">
                  <a16:creationId xmlns:a16="http://schemas.microsoft.com/office/drawing/2014/main" xmlns="" id="{C5F543AE-7C3D-46A8-8A79-CCA8BF26D7EA}"/>
                </a:ext>
              </a:extLst>
            </p:cNvPr>
            <p:cNvSpPr/>
            <p:nvPr/>
          </p:nvSpPr>
          <p:spPr>
            <a:xfrm>
              <a:off x="20426895" y="15810455"/>
              <a:ext cx="1063614" cy="646331"/>
            </a:xfrm>
            <a:prstGeom prst="rect">
              <a:avLst/>
            </a:prstGeom>
          </p:spPr>
          <p:txBody>
            <a:bodyPr wrap="square">
              <a:spAutoFit/>
            </a:bodyPr>
            <a:lstStyle/>
            <a:p>
              <a:pPr algn="ctr"/>
              <a:r>
                <a:rPr lang="en-US" sz="1800" dirty="0"/>
                <a:t>High </a:t>
              </a:r>
              <a:r>
                <a:rPr lang="en-US" sz="1800" dirty="0">
                  <a:cs typeface="Calibri" panose="020F0502020204030204" pitchFamily="34" charset="0"/>
                </a:rPr>
                <a:t>O</a:t>
              </a:r>
              <a:r>
                <a:rPr lang="en-US" sz="1800" baseline="-25000" dirty="0">
                  <a:cs typeface="Calibri" panose="020F0502020204030204" pitchFamily="34" charset="0"/>
                </a:rPr>
                <a:t>3</a:t>
              </a:r>
              <a:endParaRPr lang="en-US" sz="1800" dirty="0"/>
            </a:p>
            <a:p>
              <a:pPr algn="ctr"/>
              <a:r>
                <a:rPr lang="en-US" sz="1800" dirty="0"/>
                <a:t> 75 ppbv</a:t>
              </a:r>
            </a:p>
          </p:txBody>
        </p:sp>
        <p:sp>
          <p:nvSpPr>
            <p:cNvPr id="13" name="Rectangle 12">
              <a:extLst>
                <a:ext uri="{FF2B5EF4-FFF2-40B4-BE49-F238E27FC236}">
                  <a16:creationId xmlns:a16="http://schemas.microsoft.com/office/drawing/2014/main" xmlns="" id="{E90ADAED-8726-4E8E-85CD-3BEB262D5FCE}"/>
                </a:ext>
              </a:extLst>
            </p:cNvPr>
            <p:cNvSpPr/>
            <p:nvPr/>
          </p:nvSpPr>
          <p:spPr>
            <a:xfrm>
              <a:off x="22844084" y="15818535"/>
              <a:ext cx="1199648" cy="646331"/>
            </a:xfrm>
            <a:prstGeom prst="rect">
              <a:avLst/>
            </a:prstGeom>
          </p:spPr>
          <p:txBody>
            <a:bodyPr wrap="square">
              <a:spAutoFit/>
            </a:bodyPr>
            <a:lstStyle/>
            <a:p>
              <a:pPr algn="ctr"/>
              <a:r>
                <a:rPr lang="en-US" sz="1800" dirty="0"/>
                <a:t>Low </a:t>
              </a:r>
              <a:r>
                <a:rPr lang="en-US" sz="1800" dirty="0">
                  <a:cs typeface="Calibri" panose="020F0502020204030204" pitchFamily="34" charset="0"/>
                </a:rPr>
                <a:t>O</a:t>
              </a:r>
              <a:r>
                <a:rPr lang="en-US" sz="1800" baseline="-25000" dirty="0">
                  <a:cs typeface="Calibri" panose="020F0502020204030204" pitchFamily="34" charset="0"/>
                </a:rPr>
                <a:t>3</a:t>
              </a:r>
              <a:endParaRPr lang="en-US" sz="1800" dirty="0"/>
            </a:p>
            <a:p>
              <a:pPr algn="ctr"/>
              <a:r>
                <a:rPr lang="en-US" sz="1800" dirty="0"/>
                <a:t>60 ppbv</a:t>
              </a:r>
            </a:p>
          </p:txBody>
        </p:sp>
      </p:grpSp>
      <p:sp>
        <p:nvSpPr>
          <p:cNvPr id="14" name="TextBox 13">
            <a:extLst>
              <a:ext uri="{FF2B5EF4-FFF2-40B4-BE49-F238E27FC236}">
                <a16:creationId xmlns:a16="http://schemas.microsoft.com/office/drawing/2014/main" xmlns="" id="{C9C614A6-95AE-4B45-8D23-EBA15E299873}"/>
              </a:ext>
            </a:extLst>
          </p:cNvPr>
          <p:cNvSpPr txBox="1"/>
          <p:nvPr/>
        </p:nvSpPr>
        <p:spPr>
          <a:xfrm>
            <a:off x="6308407" y="1871370"/>
            <a:ext cx="1554480" cy="369332"/>
          </a:xfrm>
          <a:prstGeom prst="rect">
            <a:avLst/>
          </a:prstGeom>
          <a:solidFill>
            <a:schemeClr val="bg1">
              <a:alpha val="65000"/>
            </a:schemeClr>
          </a:solidFill>
        </p:spPr>
        <p:txBody>
          <a:bodyPr wrap="square" rtlCol="0">
            <a:spAutoFit/>
          </a:bodyPr>
          <a:lstStyle/>
          <a:p>
            <a:r>
              <a:rPr lang="en-US" sz="1800" dirty="0"/>
              <a:t>TOR in ppbv</a:t>
            </a:r>
          </a:p>
        </p:txBody>
      </p:sp>
      <p:sp>
        <p:nvSpPr>
          <p:cNvPr id="15" name="TextBox 14">
            <a:extLst>
              <a:ext uri="{FF2B5EF4-FFF2-40B4-BE49-F238E27FC236}">
                <a16:creationId xmlns:a16="http://schemas.microsoft.com/office/drawing/2014/main" xmlns="" id="{B2C68EDC-7579-4712-9291-F005148FD60C}"/>
              </a:ext>
            </a:extLst>
          </p:cNvPr>
          <p:cNvSpPr txBox="1"/>
          <p:nvPr/>
        </p:nvSpPr>
        <p:spPr>
          <a:xfrm>
            <a:off x="5192812" y="4782312"/>
            <a:ext cx="731520" cy="369332"/>
          </a:xfrm>
          <a:prstGeom prst="rect">
            <a:avLst/>
          </a:prstGeom>
          <a:noFill/>
        </p:spPr>
        <p:txBody>
          <a:bodyPr wrap="square" lIns="0" tIns="0" rIns="0" bIns="0" rtlCol="0">
            <a:spAutoFit/>
          </a:bodyPr>
          <a:lstStyle/>
          <a:p>
            <a:r>
              <a:rPr lang="en-US" sz="2400" dirty="0"/>
              <a:t>2007</a:t>
            </a:r>
          </a:p>
        </p:txBody>
      </p:sp>
      <p:sp>
        <p:nvSpPr>
          <p:cNvPr id="16" name="TextBox 15">
            <a:extLst>
              <a:ext uri="{FF2B5EF4-FFF2-40B4-BE49-F238E27FC236}">
                <a16:creationId xmlns:a16="http://schemas.microsoft.com/office/drawing/2014/main" xmlns="" id="{3A58A757-D435-4E0E-BF15-2FDB5CC161C8}"/>
              </a:ext>
            </a:extLst>
          </p:cNvPr>
          <p:cNvSpPr txBox="1"/>
          <p:nvPr/>
        </p:nvSpPr>
        <p:spPr>
          <a:xfrm>
            <a:off x="11104027" y="4782312"/>
            <a:ext cx="731520" cy="369332"/>
          </a:xfrm>
          <a:prstGeom prst="rect">
            <a:avLst/>
          </a:prstGeom>
          <a:noFill/>
        </p:spPr>
        <p:txBody>
          <a:bodyPr wrap="square" lIns="0" tIns="0" rIns="0" bIns="0" rtlCol="0">
            <a:spAutoFit/>
          </a:bodyPr>
          <a:lstStyle/>
          <a:p>
            <a:r>
              <a:rPr lang="en-US" sz="2400" dirty="0"/>
              <a:t>2016</a:t>
            </a:r>
          </a:p>
        </p:txBody>
      </p:sp>
      <p:sp>
        <p:nvSpPr>
          <p:cNvPr id="3" name="Rectangle 2">
            <a:extLst>
              <a:ext uri="{FF2B5EF4-FFF2-40B4-BE49-F238E27FC236}">
                <a16:creationId xmlns:a16="http://schemas.microsoft.com/office/drawing/2014/main" xmlns="" id="{86EB1862-2F3A-464B-B6DF-83E7A70E2B5F}"/>
              </a:ext>
            </a:extLst>
          </p:cNvPr>
          <p:cNvSpPr/>
          <p:nvPr/>
        </p:nvSpPr>
        <p:spPr>
          <a:xfrm>
            <a:off x="1022368" y="1068967"/>
            <a:ext cx="3132589" cy="461665"/>
          </a:xfrm>
          <a:prstGeom prst="rect">
            <a:avLst/>
          </a:prstGeom>
        </p:spPr>
        <p:txBody>
          <a:bodyPr wrap="none">
            <a:spAutoFit/>
          </a:bodyPr>
          <a:lstStyle/>
          <a:p>
            <a:r>
              <a:rPr lang="en-US" sz="2400" dirty="0">
                <a:solidFill>
                  <a:schemeClr val="accent1"/>
                </a:solidFill>
              </a:rPr>
              <a:t>June 2007 and 2016</a:t>
            </a:r>
          </a:p>
        </p:txBody>
      </p:sp>
    </p:spTree>
    <p:extLst>
      <p:ext uri="{BB962C8B-B14F-4D97-AF65-F5344CB8AC3E}">
        <p14:creationId xmlns:p14="http://schemas.microsoft.com/office/powerpoint/2010/main" val="381827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Autofit/>
          </a:bodyPr>
          <a:lstStyle/>
          <a:p>
            <a:r>
              <a:rPr lang="en-US" sz="4000" dirty="0"/>
              <a:t>Further Ozone Results</a:t>
            </a:r>
          </a:p>
        </p:txBody>
      </p:sp>
      <p:graphicFrame>
        <p:nvGraphicFramePr>
          <p:cNvPr id="9" name="Chart 8"/>
          <p:cNvGraphicFramePr>
            <a:graphicFrameLocks noGrp="1"/>
          </p:cNvGraphicFramePr>
          <p:nvPr>
            <p:extLst>
              <p:ext uri="{D42A27DB-BD31-4B8C-83A1-F6EECF244321}">
                <p14:modId xmlns:p14="http://schemas.microsoft.com/office/powerpoint/2010/main" val="32761423"/>
              </p:ext>
            </p:extLst>
          </p:nvPr>
        </p:nvGraphicFramePr>
        <p:xfrm>
          <a:off x="431639" y="939029"/>
          <a:ext cx="5760720" cy="32317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2099943996"/>
              </p:ext>
            </p:extLst>
          </p:nvPr>
        </p:nvGraphicFramePr>
        <p:xfrm>
          <a:off x="1066800" y="4252602"/>
          <a:ext cx="10058400" cy="24572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669188486"/>
              </p:ext>
            </p:extLst>
          </p:nvPr>
        </p:nvGraphicFramePr>
        <p:xfrm>
          <a:off x="6583680" y="941832"/>
          <a:ext cx="5120640" cy="322899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p:cNvSpPr txBox="1"/>
          <p:nvPr/>
        </p:nvSpPr>
        <p:spPr>
          <a:xfrm>
            <a:off x="7171847" y="2876116"/>
            <a:ext cx="1248822" cy="338554"/>
          </a:xfrm>
          <a:prstGeom prst="rect">
            <a:avLst/>
          </a:prstGeom>
          <a:solidFill>
            <a:schemeClr val="bg1"/>
          </a:solidFill>
        </p:spPr>
        <p:txBody>
          <a:bodyPr wrap="square" rtlCol="0">
            <a:spAutoFit/>
          </a:bodyPr>
          <a:lstStyle/>
          <a:p>
            <a:r>
              <a:rPr lang="en-US" sz="1600" dirty="0">
                <a:latin typeface="Century Gothic" panose="020B0502020202020204" pitchFamily="34" charset="0"/>
              </a:rPr>
              <a:t>R = 0.526</a:t>
            </a:r>
          </a:p>
        </p:txBody>
      </p:sp>
    </p:spTree>
    <p:extLst>
      <p:ext uri="{BB962C8B-B14F-4D97-AF65-F5344CB8AC3E}">
        <p14:creationId xmlns:p14="http://schemas.microsoft.com/office/powerpoint/2010/main" val="2467160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400" dirty="0">
                <a:latin typeface="Century Gothic" panose="020B0502020202020204" pitchFamily="34" charset="0"/>
              </a:rPr>
              <a:t>Errors &amp; Uncertainties</a:t>
            </a:r>
          </a:p>
        </p:txBody>
      </p:sp>
      <p:sp>
        <p:nvSpPr>
          <p:cNvPr id="4" name="Text Placeholder 3"/>
          <p:cNvSpPr>
            <a:spLocks noGrp="1"/>
          </p:cNvSpPr>
          <p:nvPr>
            <p:ph type="body" sz="quarter" idx="15"/>
          </p:nvPr>
        </p:nvSpPr>
        <p:spPr>
          <a:xfrm>
            <a:off x="571501" y="1185558"/>
            <a:ext cx="2958688" cy="1042733"/>
          </a:xfrm>
        </p:spPr>
        <p:txBody>
          <a:bodyPr>
            <a:noAutofit/>
          </a:bodyPr>
          <a:lstStyle/>
          <a:p>
            <a:pPr algn="ctr"/>
            <a:r>
              <a:rPr lang="en-US" sz="3200" dirty="0"/>
              <a:t>Extinction Profiles </a:t>
            </a:r>
          </a:p>
        </p:txBody>
      </p:sp>
      <p:sp>
        <p:nvSpPr>
          <p:cNvPr id="6" name="Text Placeholder 5"/>
          <p:cNvSpPr>
            <a:spLocks noGrp="1"/>
          </p:cNvSpPr>
          <p:nvPr>
            <p:ph type="body" sz="quarter" idx="16"/>
          </p:nvPr>
        </p:nvSpPr>
        <p:spPr>
          <a:xfrm>
            <a:off x="571501" y="2376662"/>
            <a:ext cx="3387314" cy="4428544"/>
          </a:xfrm>
        </p:spPr>
        <p:txBody>
          <a:bodyPr>
            <a:normAutofit/>
          </a:bodyPr>
          <a:lstStyle/>
          <a:p>
            <a:r>
              <a:rPr lang="en-US" sz="2400" dirty="0"/>
              <a:t>MERRA-2 extinction profile are only </a:t>
            </a:r>
            <a:r>
              <a:rPr lang="en-US" sz="2400" b="1" dirty="0"/>
              <a:t>accessible</a:t>
            </a:r>
            <a:r>
              <a:rPr lang="en-US" sz="2400" dirty="0"/>
              <a:t> with calculator from a </a:t>
            </a:r>
            <a:r>
              <a:rPr lang="en-US" sz="2400" b="1" dirty="0"/>
              <a:t>NCCS computer</a:t>
            </a:r>
            <a:r>
              <a:rPr lang="en-US" sz="2400" dirty="0"/>
              <a:t>, thus  they are difficult to calculate and obtain  </a:t>
            </a:r>
          </a:p>
          <a:p>
            <a:endParaRPr lang="en-US" sz="2400" dirty="0"/>
          </a:p>
        </p:txBody>
      </p:sp>
      <p:sp>
        <p:nvSpPr>
          <p:cNvPr id="5" name="Text Placeholder 4">
            <a:extLst>
              <a:ext uri="{FF2B5EF4-FFF2-40B4-BE49-F238E27FC236}">
                <a16:creationId xmlns:a16="http://schemas.microsoft.com/office/drawing/2014/main" xmlns="" id="{151D1FB1-75D2-4EB6-A33C-A8BAB64FDE00}"/>
              </a:ext>
            </a:extLst>
          </p:cNvPr>
          <p:cNvSpPr>
            <a:spLocks noGrp="1"/>
          </p:cNvSpPr>
          <p:nvPr>
            <p:ph type="body" sz="quarter" idx="18"/>
          </p:nvPr>
        </p:nvSpPr>
        <p:spPr>
          <a:xfrm>
            <a:off x="4496695" y="1188720"/>
            <a:ext cx="3227295" cy="1042733"/>
          </a:xfrm>
        </p:spPr>
        <p:txBody>
          <a:bodyPr>
            <a:normAutofit/>
          </a:bodyPr>
          <a:lstStyle/>
          <a:p>
            <a:pPr algn="ctr"/>
            <a:r>
              <a:rPr lang="en-US" sz="3200" dirty="0"/>
              <a:t>Coarse Resolution</a:t>
            </a:r>
          </a:p>
        </p:txBody>
      </p:sp>
      <p:sp>
        <p:nvSpPr>
          <p:cNvPr id="9" name="Text Placeholder 8">
            <a:extLst>
              <a:ext uri="{FF2B5EF4-FFF2-40B4-BE49-F238E27FC236}">
                <a16:creationId xmlns:a16="http://schemas.microsoft.com/office/drawing/2014/main" xmlns="" id="{CBF9875B-AE9A-4F52-8F24-73E30FEA0697}"/>
              </a:ext>
            </a:extLst>
          </p:cNvPr>
          <p:cNvSpPr>
            <a:spLocks noGrp="1"/>
          </p:cNvSpPr>
          <p:nvPr>
            <p:ph type="body" sz="quarter" idx="19"/>
          </p:nvPr>
        </p:nvSpPr>
        <p:spPr>
          <a:xfrm>
            <a:off x="4496695" y="2376662"/>
            <a:ext cx="3736492" cy="4428544"/>
          </a:xfrm>
        </p:spPr>
        <p:txBody>
          <a:bodyPr>
            <a:normAutofit/>
          </a:bodyPr>
          <a:lstStyle/>
          <a:p>
            <a:r>
              <a:rPr lang="en-US" sz="2400" b="1" dirty="0"/>
              <a:t>TOR data</a:t>
            </a:r>
            <a:r>
              <a:rPr lang="en-US" sz="2400" dirty="0"/>
              <a:t> has a coarse spatial and temporal resolution</a:t>
            </a:r>
          </a:p>
          <a:p>
            <a:r>
              <a:rPr lang="en-US" sz="2400" b="1" dirty="0"/>
              <a:t>MERRA-2</a:t>
            </a:r>
            <a:r>
              <a:rPr lang="en-US" sz="2400" dirty="0"/>
              <a:t> extinction profiles are </a:t>
            </a:r>
            <a:r>
              <a:rPr lang="en-US" sz="2400" b="1" dirty="0"/>
              <a:t>modelled globally</a:t>
            </a:r>
            <a:r>
              <a:rPr lang="en-US" sz="2400" dirty="0"/>
              <a:t> and, therefore, have coarse resolution</a:t>
            </a:r>
          </a:p>
          <a:p>
            <a:pPr algn="r"/>
            <a:endParaRPr lang="en-US" dirty="0"/>
          </a:p>
          <a:p>
            <a:pPr algn="r"/>
            <a:r>
              <a:rPr lang="en-US" dirty="0"/>
              <a:t>For example, the Park covers just FOUR pixels </a:t>
            </a:r>
            <a:r>
              <a:rPr lang="en-US" dirty="0">
                <a:sym typeface="Wingdings" panose="05000000000000000000" pitchFamily="2" charset="2"/>
              </a:rPr>
              <a:t></a:t>
            </a:r>
            <a:endParaRPr lang="en-US" dirty="0"/>
          </a:p>
        </p:txBody>
      </p:sp>
      <p:pic>
        <p:nvPicPr>
          <p:cNvPr id="10" name="Picture 9">
            <a:extLst>
              <a:ext uri="{FF2B5EF4-FFF2-40B4-BE49-F238E27FC236}">
                <a16:creationId xmlns:a16="http://schemas.microsoft.com/office/drawing/2014/main" xmlns="" id="{C8714D38-2938-44A5-984B-ED0BC158D2B2}"/>
              </a:ext>
            </a:extLst>
          </p:cNvPr>
          <p:cNvPicPr>
            <a:picLocks noChangeAspect="1"/>
          </p:cNvPicPr>
          <p:nvPr/>
        </p:nvPicPr>
        <p:blipFill>
          <a:blip r:embed="rId3"/>
          <a:stretch>
            <a:fillRect/>
          </a:stretch>
        </p:blipFill>
        <p:spPr>
          <a:xfrm>
            <a:off x="8233187" y="2376660"/>
            <a:ext cx="3958813" cy="3839975"/>
          </a:xfrm>
          <a:prstGeom prst="rect">
            <a:avLst/>
          </a:prstGeom>
        </p:spPr>
      </p:pic>
      <p:sp>
        <p:nvSpPr>
          <p:cNvPr id="11" name="TextBox 10">
            <a:extLst>
              <a:ext uri="{FF2B5EF4-FFF2-40B4-BE49-F238E27FC236}">
                <a16:creationId xmlns:a16="http://schemas.microsoft.com/office/drawing/2014/main" xmlns="" id="{1B1564C7-87F7-4833-8076-C01ADD92E9F6}"/>
              </a:ext>
            </a:extLst>
          </p:cNvPr>
          <p:cNvSpPr txBox="1"/>
          <p:nvPr/>
        </p:nvSpPr>
        <p:spPr>
          <a:xfrm>
            <a:off x="10956744" y="2584063"/>
            <a:ext cx="182880" cy="369332"/>
          </a:xfrm>
          <a:prstGeom prst="rect">
            <a:avLst/>
          </a:prstGeom>
          <a:noFill/>
        </p:spPr>
        <p:txBody>
          <a:bodyPr wrap="square" lIns="0" tIns="0" rIns="0" bIns="0" rtlCol="0">
            <a:spAutoFit/>
          </a:bodyPr>
          <a:lstStyle/>
          <a:p>
            <a:r>
              <a:rPr lang="en-US" sz="2400" b="1" dirty="0">
                <a:solidFill>
                  <a:srgbClr val="FFFF00"/>
                </a:solidFill>
              </a:rPr>
              <a:t>1</a:t>
            </a:r>
          </a:p>
        </p:txBody>
      </p:sp>
      <p:sp>
        <p:nvSpPr>
          <p:cNvPr id="12" name="TextBox 11">
            <a:extLst>
              <a:ext uri="{FF2B5EF4-FFF2-40B4-BE49-F238E27FC236}">
                <a16:creationId xmlns:a16="http://schemas.microsoft.com/office/drawing/2014/main" xmlns="" id="{4F32792C-3E3E-42DA-B7E5-B010CFD84BB8}"/>
              </a:ext>
            </a:extLst>
          </p:cNvPr>
          <p:cNvSpPr txBox="1"/>
          <p:nvPr/>
        </p:nvSpPr>
        <p:spPr>
          <a:xfrm>
            <a:off x="10450014" y="3314700"/>
            <a:ext cx="182880" cy="430887"/>
          </a:xfrm>
          <a:prstGeom prst="rect">
            <a:avLst/>
          </a:prstGeom>
          <a:noFill/>
        </p:spPr>
        <p:txBody>
          <a:bodyPr wrap="square" lIns="0" tIns="0" rIns="0" bIns="0" rtlCol="0">
            <a:spAutoFit/>
          </a:bodyPr>
          <a:lstStyle/>
          <a:p>
            <a:r>
              <a:rPr lang="en-US" sz="2800" b="1" dirty="0">
                <a:solidFill>
                  <a:srgbClr val="FFFF00"/>
                </a:solidFill>
              </a:rPr>
              <a:t>2</a:t>
            </a:r>
          </a:p>
        </p:txBody>
      </p:sp>
      <p:sp>
        <p:nvSpPr>
          <p:cNvPr id="13" name="TextBox 12">
            <a:extLst>
              <a:ext uri="{FF2B5EF4-FFF2-40B4-BE49-F238E27FC236}">
                <a16:creationId xmlns:a16="http://schemas.microsoft.com/office/drawing/2014/main" xmlns="" id="{C62D2BDB-9249-469A-9877-1B520A3C20B6}"/>
              </a:ext>
            </a:extLst>
          </p:cNvPr>
          <p:cNvSpPr txBox="1"/>
          <p:nvPr/>
        </p:nvSpPr>
        <p:spPr>
          <a:xfrm>
            <a:off x="9668964" y="4038600"/>
            <a:ext cx="182880" cy="430887"/>
          </a:xfrm>
          <a:prstGeom prst="rect">
            <a:avLst/>
          </a:prstGeom>
          <a:noFill/>
        </p:spPr>
        <p:txBody>
          <a:bodyPr wrap="square" lIns="0" tIns="0" rIns="0" bIns="0" rtlCol="0">
            <a:spAutoFit/>
          </a:bodyPr>
          <a:lstStyle/>
          <a:p>
            <a:r>
              <a:rPr lang="en-US" sz="2800" b="1" dirty="0">
                <a:solidFill>
                  <a:srgbClr val="FFFF00"/>
                </a:solidFill>
              </a:rPr>
              <a:t>3</a:t>
            </a:r>
          </a:p>
        </p:txBody>
      </p:sp>
      <p:sp>
        <p:nvSpPr>
          <p:cNvPr id="14" name="TextBox 13">
            <a:extLst>
              <a:ext uri="{FF2B5EF4-FFF2-40B4-BE49-F238E27FC236}">
                <a16:creationId xmlns:a16="http://schemas.microsoft.com/office/drawing/2014/main" xmlns="" id="{6B046A34-FDBC-4989-8AE2-A65D554F6B31}"/>
              </a:ext>
            </a:extLst>
          </p:cNvPr>
          <p:cNvSpPr txBox="1"/>
          <p:nvPr/>
        </p:nvSpPr>
        <p:spPr>
          <a:xfrm>
            <a:off x="9071762" y="4743450"/>
            <a:ext cx="213360" cy="430887"/>
          </a:xfrm>
          <a:prstGeom prst="rect">
            <a:avLst/>
          </a:prstGeom>
          <a:noFill/>
        </p:spPr>
        <p:txBody>
          <a:bodyPr wrap="square" lIns="0" tIns="0" rIns="0" bIns="0" rtlCol="0">
            <a:spAutoFit/>
          </a:bodyPr>
          <a:lstStyle/>
          <a:p>
            <a:r>
              <a:rPr lang="en-US" sz="2800" b="1" dirty="0">
                <a:solidFill>
                  <a:srgbClr val="FFFF00"/>
                </a:solidFill>
              </a:rPr>
              <a:t>4</a:t>
            </a:r>
          </a:p>
        </p:txBody>
      </p:sp>
    </p:spTree>
    <p:extLst>
      <p:ext uri="{BB962C8B-B14F-4D97-AF65-F5344CB8AC3E}">
        <p14:creationId xmlns:p14="http://schemas.microsoft.com/office/powerpoint/2010/main" val="3395247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00125" y="341975"/>
            <a:ext cx="10233148" cy="479425"/>
          </a:xfrm>
        </p:spPr>
        <p:txBody>
          <a:bodyPr/>
          <a:lstStyle/>
          <a:p>
            <a:r>
              <a:rPr lang="en-US" sz="4400" dirty="0">
                <a:latin typeface="Century Gothic" panose="020B0502020202020204" pitchFamily="34" charset="0"/>
              </a:rPr>
              <a:t>Future Work</a:t>
            </a:r>
          </a:p>
        </p:txBody>
      </p:sp>
      <p:sp>
        <p:nvSpPr>
          <p:cNvPr id="10" name="Text Placeholder 9"/>
          <p:cNvSpPr>
            <a:spLocks noGrp="1"/>
          </p:cNvSpPr>
          <p:nvPr>
            <p:ph type="body" sz="half" idx="2"/>
          </p:nvPr>
        </p:nvSpPr>
        <p:spPr>
          <a:xfrm>
            <a:off x="5798175" y="1431778"/>
            <a:ext cx="6393825" cy="4770527"/>
          </a:xfrm>
        </p:spPr>
        <p:txBody>
          <a:bodyPr>
            <a:normAutofit/>
          </a:bodyPr>
          <a:lstStyle/>
          <a:p>
            <a:pPr marL="457200" indent="-457200">
              <a:spcBef>
                <a:spcPts val="200"/>
              </a:spcBef>
              <a:buClr>
                <a:srgbClr val="964035"/>
              </a:buClr>
              <a:buFont typeface="Webdings" panose="05030102010509060703" pitchFamily="18" charset="2"/>
              <a:buChar char="4"/>
            </a:pPr>
            <a:r>
              <a:rPr lang="en-US" sz="2800" dirty="0">
                <a:latin typeface="Century Gothic" panose="020B0502020202020204" pitchFamily="34" charset="0"/>
              </a:rPr>
              <a:t>Visibility Predictor Tool</a:t>
            </a:r>
          </a:p>
          <a:p>
            <a:pPr marL="457200" indent="-457200">
              <a:spcBef>
                <a:spcPts val="200"/>
              </a:spcBef>
              <a:buClr>
                <a:srgbClr val="964035"/>
              </a:buClr>
              <a:buFont typeface="Webdings" panose="05030102010509060703" pitchFamily="18" charset="2"/>
              <a:buChar char="4"/>
            </a:pPr>
            <a:endParaRPr lang="en-US" dirty="0">
              <a:latin typeface="Century Gothic" panose="020B0502020202020204" pitchFamily="34" charset="0"/>
            </a:endParaRPr>
          </a:p>
          <a:p>
            <a:pPr marL="457200" indent="-457200">
              <a:spcBef>
                <a:spcPts val="200"/>
              </a:spcBef>
              <a:buClr>
                <a:srgbClr val="964035"/>
              </a:buClr>
              <a:buFont typeface="Webdings" panose="05030102010509060703" pitchFamily="18" charset="2"/>
              <a:buChar char="4"/>
            </a:pPr>
            <a:r>
              <a:rPr lang="en-US" sz="2800" dirty="0">
                <a:latin typeface="Century Gothic" panose="020B0502020202020204" pitchFamily="34" charset="0"/>
              </a:rPr>
              <a:t>Look-up table</a:t>
            </a:r>
          </a:p>
          <a:p>
            <a:pPr marL="457200" indent="-457200">
              <a:spcBef>
                <a:spcPts val="200"/>
              </a:spcBef>
              <a:buClr>
                <a:srgbClr val="964035"/>
              </a:buClr>
              <a:buFont typeface="Webdings" panose="05030102010509060703" pitchFamily="18" charset="2"/>
              <a:buChar char="4"/>
            </a:pPr>
            <a:endParaRPr lang="en-US" dirty="0">
              <a:latin typeface="Century Gothic" panose="020B0502020202020204" pitchFamily="34" charset="0"/>
            </a:endParaRPr>
          </a:p>
          <a:p>
            <a:pPr marL="457200" indent="-457200">
              <a:spcBef>
                <a:spcPts val="200"/>
              </a:spcBef>
              <a:buClr>
                <a:srgbClr val="964035"/>
              </a:buClr>
              <a:buFont typeface="Webdings" panose="05030102010509060703" pitchFamily="18" charset="2"/>
              <a:buChar char="4"/>
            </a:pPr>
            <a:r>
              <a:rPr lang="en-US" sz="2800" dirty="0">
                <a:latin typeface="Century Gothic" panose="020B0502020202020204" pitchFamily="34" charset="0"/>
              </a:rPr>
              <a:t>AOD Comparison between MERRA-2 and MODIS</a:t>
            </a:r>
          </a:p>
          <a:p>
            <a:pPr marL="457200" indent="-457200">
              <a:spcBef>
                <a:spcPts val="200"/>
              </a:spcBef>
              <a:buClr>
                <a:srgbClr val="964035"/>
              </a:buClr>
              <a:buFont typeface="Webdings" panose="05030102010509060703" pitchFamily="18" charset="2"/>
              <a:buChar char="4"/>
            </a:pPr>
            <a:endParaRPr lang="en-US" dirty="0">
              <a:latin typeface="Century Gothic" panose="020B0502020202020204" pitchFamily="34" charset="0"/>
            </a:endParaRPr>
          </a:p>
          <a:p>
            <a:pPr marL="457200" indent="-457200">
              <a:spcBef>
                <a:spcPts val="200"/>
              </a:spcBef>
              <a:buClr>
                <a:srgbClr val="964035"/>
              </a:buClr>
              <a:buFont typeface="Webdings" panose="05030102010509060703" pitchFamily="18" charset="2"/>
              <a:buChar char="4"/>
            </a:pPr>
            <a:r>
              <a:rPr lang="en-US" sz="2800" dirty="0">
                <a:latin typeface="Century Gothic" panose="020B0502020202020204" pitchFamily="34" charset="0"/>
              </a:rPr>
              <a:t>Sentinel-5P and TEMPO</a:t>
            </a:r>
          </a:p>
          <a:p>
            <a:pPr marL="857250" lvl="1" indent="-342900">
              <a:spcBef>
                <a:spcPts val="200"/>
              </a:spcBef>
              <a:buClr>
                <a:srgbClr val="964035"/>
              </a:buClr>
              <a:buFont typeface="Courier New" panose="02070309020205020404" pitchFamily="49" charset="0"/>
              <a:buChar char="o"/>
            </a:pPr>
            <a:r>
              <a:rPr lang="en-US" sz="2400" dirty="0">
                <a:solidFill>
                  <a:schemeClr val="tx1">
                    <a:lumMod val="75000"/>
                    <a:lumOff val="25000"/>
                  </a:schemeClr>
                </a:solidFill>
                <a:latin typeface="Century Gothic" panose="020B0502020202020204" pitchFamily="34" charset="0"/>
              </a:rPr>
              <a:t>More accurate air pollution measurements</a:t>
            </a:r>
          </a:p>
          <a:p>
            <a:pPr marL="857250" lvl="1" indent="-342900">
              <a:spcBef>
                <a:spcPts val="200"/>
              </a:spcBef>
              <a:buClr>
                <a:srgbClr val="964035"/>
              </a:buClr>
              <a:buFont typeface="Courier New" panose="02070309020205020404" pitchFamily="49" charset="0"/>
              <a:buChar char="o"/>
            </a:pPr>
            <a:r>
              <a:rPr lang="en-US" sz="2400" dirty="0">
                <a:solidFill>
                  <a:schemeClr val="tx1">
                    <a:lumMod val="75000"/>
                    <a:lumOff val="25000"/>
                  </a:schemeClr>
                </a:solidFill>
                <a:latin typeface="Century Gothic" panose="020B0502020202020204" pitchFamily="34" charset="0"/>
              </a:rPr>
              <a:t>Finer temporal modeling techniques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113" y="956457"/>
            <a:ext cx="5339760" cy="5721171"/>
          </a:xfrm>
          <a:prstGeom prst="rect">
            <a:avLst/>
          </a:prstGeom>
        </p:spPr>
      </p:pic>
      <p:sp>
        <p:nvSpPr>
          <p:cNvPr id="11" name="TextBox 10"/>
          <p:cNvSpPr txBox="1"/>
          <p:nvPr/>
        </p:nvSpPr>
        <p:spPr>
          <a:xfrm>
            <a:off x="2691793" y="6254879"/>
            <a:ext cx="2926080" cy="338554"/>
          </a:xfrm>
          <a:prstGeom prst="rect">
            <a:avLst/>
          </a:prstGeom>
          <a:noFill/>
        </p:spPr>
        <p:txBody>
          <a:bodyPr wrap="square" rtlCol="0">
            <a:spAutoFit/>
          </a:bodyPr>
          <a:lstStyle/>
          <a:p>
            <a:r>
              <a:rPr lang="en-US" sz="1600" dirty="0">
                <a:solidFill>
                  <a:schemeClr val="bg1"/>
                </a:solidFill>
              </a:rPr>
              <a:t>Photo Credit: Emily </a:t>
            </a:r>
            <a:r>
              <a:rPr lang="en-US" sz="1600" dirty="0" err="1">
                <a:solidFill>
                  <a:schemeClr val="bg1"/>
                </a:solidFill>
              </a:rPr>
              <a:t>Doerner</a:t>
            </a:r>
            <a:r>
              <a:rPr lang="en-US" sz="1600" dirty="0">
                <a:solidFill>
                  <a:schemeClr val="bg1"/>
                </a:solidFill>
              </a:rPr>
              <a:t> </a:t>
            </a:r>
          </a:p>
        </p:txBody>
      </p:sp>
    </p:spTree>
    <p:extLst>
      <p:ext uri="{BB962C8B-B14F-4D97-AF65-F5344CB8AC3E}">
        <p14:creationId xmlns:p14="http://schemas.microsoft.com/office/powerpoint/2010/main" val="65306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latin typeface="Century Gothic" panose="020B0502020202020204" pitchFamily="34" charset="0"/>
              </a:rPr>
              <a:t>Acknowledgements</a:t>
            </a:r>
          </a:p>
        </p:txBody>
      </p:sp>
      <p:sp>
        <p:nvSpPr>
          <p:cNvPr id="8" name="Text Placeholder 1"/>
          <p:cNvSpPr txBox="1">
            <a:spLocks/>
          </p:cNvSpPr>
          <p:nvPr/>
        </p:nvSpPr>
        <p:spPr>
          <a:xfrm>
            <a:off x="781050" y="1178805"/>
            <a:ext cx="10953749" cy="511182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US" sz="2200" b="1" dirty="0">
                <a:solidFill>
                  <a:srgbClr val="AD4A3D"/>
                </a:solidFill>
              </a:rPr>
              <a:t>Subject Research Contributors:</a:t>
            </a:r>
            <a:endParaRPr lang="en-US" sz="2200" b="1" dirty="0"/>
          </a:p>
          <a:p>
            <a:pPr indent="457200">
              <a:lnSpc>
                <a:spcPct val="110000"/>
              </a:lnSpc>
              <a:spcBef>
                <a:spcPts val="0"/>
              </a:spcBef>
            </a:pPr>
            <a:r>
              <a:rPr lang="en-US" sz="2200" b="1" dirty="0"/>
              <a:t>Dr. Hongyu Liu, </a:t>
            </a:r>
            <a:r>
              <a:rPr lang="en-US" sz="2200" dirty="0"/>
              <a:t>NASA Langley Research Center</a:t>
            </a:r>
          </a:p>
          <a:p>
            <a:pPr indent="457200">
              <a:lnSpc>
                <a:spcPct val="110000"/>
              </a:lnSpc>
              <a:spcBef>
                <a:spcPts val="0"/>
              </a:spcBef>
            </a:pPr>
            <a:r>
              <a:rPr lang="en-US" sz="2200" b="1" dirty="0"/>
              <a:t>Dr. Jerry R. </a:t>
            </a:r>
            <a:r>
              <a:rPr lang="en-US" sz="2200" b="1" dirty="0" err="1"/>
              <a:t>Ziemke</a:t>
            </a:r>
            <a:r>
              <a:rPr lang="en-US" sz="2200" b="1" dirty="0"/>
              <a:t>, </a:t>
            </a:r>
            <a:r>
              <a:rPr lang="en-US" sz="2200" dirty="0"/>
              <a:t>NASA Goddard Space Flight Center</a:t>
            </a:r>
          </a:p>
          <a:p>
            <a:pPr indent="457200">
              <a:lnSpc>
                <a:spcPct val="110000"/>
              </a:lnSpc>
              <a:spcBef>
                <a:spcPts val="0"/>
              </a:spcBef>
            </a:pPr>
            <a:endParaRPr lang="en-US" sz="500" dirty="0"/>
          </a:p>
          <a:p>
            <a:pPr>
              <a:lnSpc>
                <a:spcPct val="110000"/>
              </a:lnSpc>
              <a:spcBef>
                <a:spcPts val="0"/>
              </a:spcBef>
            </a:pPr>
            <a:endParaRPr lang="en-US" sz="900" b="1" dirty="0">
              <a:solidFill>
                <a:srgbClr val="AD4A3D"/>
              </a:solidFill>
            </a:endParaRPr>
          </a:p>
          <a:p>
            <a:pPr>
              <a:lnSpc>
                <a:spcPct val="110000"/>
              </a:lnSpc>
              <a:spcBef>
                <a:spcPts val="0"/>
              </a:spcBef>
            </a:pPr>
            <a:r>
              <a:rPr lang="en-US" sz="2200" b="1" dirty="0">
                <a:solidFill>
                  <a:srgbClr val="AD4A3D"/>
                </a:solidFill>
              </a:rPr>
              <a:t>Science Advisors:</a:t>
            </a:r>
          </a:p>
          <a:p>
            <a:pPr marL="457200">
              <a:lnSpc>
                <a:spcPct val="110000"/>
              </a:lnSpc>
              <a:spcBef>
                <a:spcPts val="0"/>
              </a:spcBef>
            </a:pPr>
            <a:r>
              <a:rPr lang="en-US" sz="2200" b="1" dirty="0"/>
              <a:t>Dr. Bruce Doddridge, </a:t>
            </a:r>
            <a:r>
              <a:rPr lang="en-US" sz="2200" dirty="0"/>
              <a:t>NASA Langley Research Center</a:t>
            </a:r>
          </a:p>
          <a:p>
            <a:pPr marL="457200">
              <a:lnSpc>
                <a:spcPct val="110000"/>
              </a:lnSpc>
              <a:spcBef>
                <a:spcPts val="0"/>
              </a:spcBef>
            </a:pPr>
            <a:r>
              <a:rPr lang="en-US" sz="2200" b="1" dirty="0"/>
              <a:t>Dr. Rich </a:t>
            </a:r>
            <a:r>
              <a:rPr lang="en-US" sz="2200" b="1" dirty="0" err="1"/>
              <a:t>Ferrare</a:t>
            </a:r>
            <a:r>
              <a:rPr lang="en-US" sz="2200" b="1" dirty="0"/>
              <a:t>, </a:t>
            </a:r>
            <a:r>
              <a:rPr lang="en-US" sz="2200" dirty="0"/>
              <a:t>NASA Langley Research Center</a:t>
            </a:r>
          </a:p>
          <a:p>
            <a:pPr marL="457200">
              <a:lnSpc>
                <a:spcPct val="110000"/>
              </a:lnSpc>
              <a:spcBef>
                <a:spcPts val="0"/>
              </a:spcBef>
            </a:pPr>
            <a:r>
              <a:rPr lang="en-US" sz="2200" b="1" dirty="0"/>
              <a:t>Dr. Kenton Ross, </a:t>
            </a:r>
            <a:r>
              <a:rPr lang="en-US" sz="2200" dirty="0"/>
              <a:t>NASA Langley Research Center</a:t>
            </a:r>
          </a:p>
          <a:p>
            <a:pPr marL="457200">
              <a:lnSpc>
                <a:spcPct val="110000"/>
              </a:lnSpc>
              <a:spcBef>
                <a:spcPts val="0"/>
              </a:spcBef>
            </a:pPr>
            <a:endParaRPr lang="en-US" sz="900" dirty="0"/>
          </a:p>
          <a:p>
            <a:pPr marL="457200">
              <a:lnSpc>
                <a:spcPct val="110000"/>
              </a:lnSpc>
              <a:spcBef>
                <a:spcPts val="0"/>
              </a:spcBef>
            </a:pPr>
            <a:endParaRPr lang="en-US" sz="500" dirty="0"/>
          </a:p>
          <a:p>
            <a:pPr>
              <a:lnSpc>
                <a:spcPct val="110000"/>
              </a:lnSpc>
              <a:spcBef>
                <a:spcPts val="0"/>
              </a:spcBef>
            </a:pPr>
            <a:r>
              <a:rPr lang="en-US" sz="2200" b="1" dirty="0">
                <a:solidFill>
                  <a:srgbClr val="964035"/>
                </a:solidFill>
              </a:rPr>
              <a:t>Partners: </a:t>
            </a:r>
          </a:p>
          <a:p>
            <a:pPr indent="457200">
              <a:lnSpc>
                <a:spcPct val="110000"/>
              </a:lnSpc>
              <a:spcBef>
                <a:spcPts val="0"/>
              </a:spcBef>
            </a:pPr>
            <a:r>
              <a:rPr lang="en-US" sz="2200" b="1" dirty="0"/>
              <a:t>Jalyn Cummings, </a:t>
            </a:r>
            <a:r>
              <a:rPr lang="en-US" sz="2200" dirty="0"/>
              <a:t>National Park Service, Shenandoah National Park</a:t>
            </a:r>
          </a:p>
          <a:p>
            <a:pPr indent="457200">
              <a:lnSpc>
                <a:spcPct val="110000"/>
              </a:lnSpc>
              <a:spcBef>
                <a:spcPts val="0"/>
              </a:spcBef>
              <a:tabLst>
                <a:tab pos="685800" algn="l"/>
              </a:tabLst>
            </a:pPr>
            <a:r>
              <a:rPr lang="en-US" sz="2200" b="1" dirty="0"/>
              <a:t>Dr. Barkley Sive, </a:t>
            </a:r>
            <a:r>
              <a:rPr lang="en-US" sz="2200" dirty="0">
                <a:solidFill>
                  <a:schemeClr val="tx1">
                    <a:lumMod val="75000"/>
                  </a:schemeClr>
                </a:solidFill>
              </a:rPr>
              <a:t>National Park Service, </a:t>
            </a:r>
            <a:r>
              <a:rPr lang="en-US" dirty="0"/>
              <a:t>Air Resources Division, Research &amp;    	Monitoring Branch</a:t>
            </a:r>
          </a:p>
          <a:p>
            <a:pPr indent="457200">
              <a:lnSpc>
                <a:spcPct val="110000"/>
              </a:lnSpc>
              <a:spcBef>
                <a:spcPts val="0"/>
              </a:spcBef>
            </a:pPr>
            <a:endParaRPr lang="en-US" sz="1200" dirty="0">
              <a:solidFill>
                <a:schemeClr val="tx1">
                  <a:lumMod val="75000"/>
                </a:schemeClr>
              </a:solidFill>
            </a:endParaRPr>
          </a:p>
          <a:p>
            <a:pPr>
              <a:lnSpc>
                <a:spcPct val="110000"/>
              </a:lnSpc>
              <a:spcBef>
                <a:spcPts val="0"/>
              </a:spcBef>
            </a:pPr>
            <a:r>
              <a:rPr lang="en-US" b="1" dirty="0">
                <a:solidFill>
                  <a:srgbClr val="964035"/>
                </a:solidFill>
              </a:rPr>
              <a:t>Previous DEVELOP team:</a:t>
            </a:r>
            <a:endParaRPr lang="en-US" dirty="0">
              <a:solidFill>
                <a:srgbClr val="964035"/>
              </a:solidFill>
            </a:endParaRPr>
          </a:p>
          <a:p>
            <a:pPr marL="457200">
              <a:lnSpc>
                <a:spcPct val="110000"/>
              </a:lnSpc>
              <a:spcBef>
                <a:spcPts val="0"/>
              </a:spcBef>
            </a:pPr>
            <a:r>
              <a:rPr lang="en-US" dirty="0"/>
              <a:t>Ellen </a:t>
            </a:r>
            <a:r>
              <a:rPr lang="en-US" dirty="0" err="1"/>
              <a:t>Bubak</a:t>
            </a:r>
            <a:r>
              <a:rPr lang="en-US" dirty="0"/>
              <a:t>, Amanda Clayton, Doug Gardiner, Nicholas </a:t>
            </a:r>
            <a:r>
              <a:rPr lang="en-US" dirty="0" err="1"/>
              <a:t>Lenfant</a:t>
            </a:r>
            <a:r>
              <a:rPr lang="en-US" dirty="0"/>
              <a:t>, Julie </a:t>
            </a:r>
            <a:r>
              <a:rPr lang="en-US" dirty="0" err="1"/>
              <a:t>Terhune</a:t>
            </a:r>
            <a:endParaRPr lang="en-US" dirty="0"/>
          </a:p>
        </p:txBody>
      </p:sp>
    </p:spTree>
    <p:extLst>
      <p:ext uri="{BB962C8B-B14F-4D97-AF65-F5344CB8AC3E}">
        <p14:creationId xmlns:p14="http://schemas.microsoft.com/office/powerpoint/2010/main" val="3161115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3988" r="25183" b="4637"/>
          <a:stretch/>
        </p:blipFill>
        <p:spPr>
          <a:xfrm>
            <a:off x="5231219" y="851999"/>
            <a:ext cx="6872549" cy="5667995"/>
          </a:xfrm>
        </p:spPr>
      </p:pic>
      <p:sp>
        <p:nvSpPr>
          <p:cNvPr id="6" name="Text Placeholder 5"/>
          <p:cNvSpPr>
            <a:spLocks noGrp="1"/>
          </p:cNvSpPr>
          <p:nvPr>
            <p:ph type="body" sz="half" idx="2"/>
          </p:nvPr>
        </p:nvSpPr>
        <p:spPr>
          <a:xfrm>
            <a:off x="478879" y="1069742"/>
            <a:ext cx="4752340" cy="5450252"/>
          </a:xfrm>
        </p:spPr>
        <p:txBody>
          <a:bodyPr>
            <a:normAutofit fontScale="92500" lnSpcReduction="10000"/>
          </a:bodyPr>
          <a:lstStyle/>
          <a:p>
            <a:pPr marL="342900" indent="-342900">
              <a:lnSpc>
                <a:spcPct val="150000"/>
              </a:lnSpc>
              <a:spcBef>
                <a:spcPts val="200"/>
              </a:spcBef>
              <a:buClr>
                <a:srgbClr val="964035"/>
              </a:buClr>
              <a:buFont typeface="Webdings" panose="05030102010509060703" pitchFamily="18" charset="2"/>
              <a:buChar char="4"/>
            </a:pPr>
            <a:r>
              <a:rPr lang="en-US" sz="2800" dirty="0" smtClean="0"/>
              <a:t>Scope</a:t>
            </a:r>
            <a:endParaRPr lang="en-US" sz="2800" dirty="0"/>
          </a:p>
          <a:p>
            <a:pPr marL="342900" indent="-342900">
              <a:lnSpc>
                <a:spcPct val="150000"/>
              </a:lnSpc>
              <a:spcBef>
                <a:spcPts val="200"/>
              </a:spcBef>
              <a:buClr>
                <a:srgbClr val="964035"/>
              </a:buClr>
              <a:buFont typeface="Webdings" panose="05030102010509060703" pitchFamily="18" charset="2"/>
              <a:buChar char="4"/>
            </a:pPr>
            <a:r>
              <a:rPr lang="en-US" sz="2800" dirty="0" smtClean="0"/>
              <a:t>Objectives</a:t>
            </a:r>
          </a:p>
          <a:p>
            <a:pPr marL="342900" indent="-342900">
              <a:lnSpc>
                <a:spcPct val="150000"/>
              </a:lnSpc>
              <a:spcBef>
                <a:spcPts val="200"/>
              </a:spcBef>
              <a:buClr>
                <a:srgbClr val="964035"/>
              </a:buClr>
              <a:buFont typeface="Webdings" panose="05030102010509060703" pitchFamily="18" charset="2"/>
              <a:buChar char="4"/>
            </a:pPr>
            <a:r>
              <a:rPr lang="en-US" sz="2800" dirty="0" smtClean="0"/>
              <a:t>Partners &amp; concerns</a:t>
            </a:r>
            <a:endParaRPr lang="en-US" sz="2800" dirty="0"/>
          </a:p>
          <a:p>
            <a:pPr marL="342900" indent="-342900">
              <a:lnSpc>
                <a:spcPct val="150000"/>
              </a:lnSpc>
              <a:spcBef>
                <a:spcPts val="200"/>
              </a:spcBef>
              <a:buClr>
                <a:srgbClr val="964035"/>
              </a:buClr>
              <a:buFont typeface="Webdings" panose="05030102010509060703" pitchFamily="18" charset="2"/>
              <a:buChar char="4"/>
            </a:pPr>
            <a:r>
              <a:rPr lang="en-US" sz="2800" dirty="0" smtClean="0"/>
              <a:t>NASA Earth observations</a:t>
            </a:r>
            <a:endParaRPr lang="en-US" sz="2800" dirty="0"/>
          </a:p>
          <a:p>
            <a:pPr marL="342900" indent="-342900">
              <a:lnSpc>
                <a:spcPct val="150000"/>
              </a:lnSpc>
              <a:spcBef>
                <a:spcPts val="200"/>
              </a:spcBef>
              <a:buClr>
                <a:srgbClr val="964035"/>
              </a:buClr>
              <a:buFont typeface="Webdings" panose="05030102010509060703" pitchFamily="18" charset="2"/>
              <a:buChar char="4"/>
            </a:pPr>
            <a:r>
              <a:rPr lang="en-US" sz="2800" dirty="0"/>
              <a:t>Methodology</a:t>
            </a:r>
          </a:p>
          <a:p>
            <a:pPr marL="342900" indent="-342900">
              <a:lnSpc>
                <a:spcPct val="150000"/>
              </a:lnSpc>
              <a:spcBef>
                <a:spcPts val="200"/>
              </a:spcBef>
              <a:buClr>
                <a:srgbClr val="964035"/>
              </a:buClr>
              <a:buFont typeface="Webdings" panose="05030102010509060703" pitchFamily="18" charset="2"/>
              <a:buChar char="4"/>
            </a:pPr>
            <a:r>
              <a:rPr lang="en-US" sz="2800" dirty="0"/>
              <a:t>Results</a:t>
            </a:r>
          </a:p>
          <a:p>
            <a:pPr marL="342900" indent="-342900">
              <a:lnSpc>
                <a:spcPct val="150000"/>
              </a:lnSpc>
              <a:spcBef>
                <a:spcPts val="200"/>
              </a:spcBef>
              <a:buClr>
                <a:srgbClr val="964035"/>
              </a:buClr>
              <a:buFont typeface="Webdings" panose="05030102010509060703" pitchFamily="18" charset="2"/>
              <a:buChar char="4"/>
            </a:pPr>
            <a:r>
              <a:rPr lang="en-US" sz="2800" dirty="0"/>
              <a:t>Conclusions</a:t>
            </a:r>
          </a:p>
          <a:p>
            <a:pPr marL="342900" indent="-342900">
              <a:lnSpc>
                <a:spcPct val="150000"/>
              </a:lnSpc>
              <a:spcBef>
                <a:spcPts val="200"/>
              </a:spcBef>
              <a:buClr>
                <a:srgbClr val="964035"/>
              </a:buClr>
              <a:buFont typeface="Webdings" panose="05030102010509060703" pitchFamily="18" charset="2"/>
              <a:buChar char="4"/>
            </a:pPr>
            <a:r>
              <a:rPr lang="en-US" sz="2800" dirty="0"/>
              <a:t>Errors &amp; uncertainties</a:t>
            </a:r>
          </a:p>
          <a:p>
            <a:pPr marL="342900" indent="-342900">
              <a:lnSpc>
                <a:spcPct val="150000"/>
              </a:lnSpc>
              <a:spcBef>
                <a:spcPts val="200"/>
              </a:spcBef>
              <a:buClr>
                <a:srgbClr val="964035"/>
              </a:buClr>
              <a:buFont typeface="Webdings" panose="05030102010509060703" pitchFamily="18" charset="2"/>
              <a:buChar char="4"/>
            </a:pPr>
            <a:r>
              <a:rPr lang="en-US" sz="2800" dirty="0"/>
              <a:t>Future </a:t>
            </a:r>
            <a:r>
              <a:rPr lang="en-US" sz="2800" dirty="0" smtClean="0"/>
              <a:t>work</a:t>
            </a:r>
            <a:endParaRPr lang="en-US" sz="2800" dirty="0"/>
          </a:p>
        </p:txBody>
      </p:sp>
      <p:sp>
        <p:nvSpPr>
          <p:cNvPr id="7" name="Text Placeholder 4"/>
          <p:cNvSpPr txBox="1">
            <a:spLocks/>
          </p:cNvSpPr>
          <p:nvPr/>
        </p:nvSpPr>
        <p:spPr>
          <a:xfrm>
            <a:off x="8623428" y="6519994"/>
            <a:ext cx="3445002" cy="274320"/>
          </a:xfrm>
          <a:prstGeom prst="rect">
            <a:avLst/>
          </a:prstGeom>
        </p:spPr>
        <p:txBody>
          <a:bodyPr>
            <a:normAutofit fontScale="70000" lnSpcReduction="200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smtClean="0"/>
              <a:t>Image Source: NASA's </a:t>
            </a:r>
            <a:r>
              <a:rPr lang="en-US" dirty="0"/>
              <a:t>Scientific Visualization Studio / NASA Center for Climate Simulation</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2179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latin typeface="Century Gothic" panose="020B0502020202020204" pitchFamily="34" charset="0"/>
              </a:rPr>
              <a:t>Scope of Project</a:t>
            </a:r>
          </a:p>
        </p:txBody>
      </p:sp>
      <p:sp>
        <p:nvSpPr>
          <p:cNvPr id="4" name="Text Placeholder 3"/>
          <p:cNvSpPr>
            <a:spLocks noGrp="1"/>
          </p:cNvSpPr>
          <p:nvPr>
            <p:ph type="body" sz="half" idx="2"/>
          </p:nvPr>
        </p:nvSpPr>
        <p:spPr>
          <a:xfrm>
            <a:off x="6029134" y="1555750"/>
            <a:ext cx="6056184" cy="5124449"/>
          </a:xfrm>
        </p:spPr>
        <p:txBody>
          <a:bodyPr>
            <a:noAutofit/>
          </a:bodyPr>
          <a:lstStyle/>
          <a:p>
            <a:pPr marL="342900" lvl="0" indent="-342900">
              <a:lnSpc>
                <a:spcPct val="160000"/>
              </a:lnSpc>
              <a:spcBef>
                <a:spcPts val="0"/>
              </a:spcBef>
              <a:spcAft>
                <a:spcPts val="600"/>
              </a:spcAft>
              <a:buClr>
                <a:srgbClr val="964035"/>
              </a:buClr>
              <a:buFont typeface="Webdings" panose="05030102010509060703" pitchFamily="18" charset="2"/>
              <a:buChar char="4"/>
            </a:pPr>
            <a:r>
              <a:rPr lang="pt-BR" sz="1800" b="1" dirty="0">
                <a:solidFill>
                  <a:srgbClr val="964035"/>
                </a:solidFill>
                <a:latin typeface="Century Gothic" panose="020B0502020202020204" pitchFamily="34" charset="0"/>
              </a:rPr>
              <a:t>Coordinates: </a:t>
            </a:r>
            <a:r>
              <a:rPr lang="pt-BR" sz="1800" dirty="0">
                <a:solidFill>
                  <a:schemeClr val="bg2">
                    <a:lumMod val="25000"/>
                  </a:schemeClr>
                </a:solidFill>
                <a:latin typeface="Century Gothic" panose="020B0502020202020204" pitchFamily="34" charset="0"/>
              </a:rPr>
              <a:t>38.2928° N, 78.6796° </a:t>
            </a:r>
            <a:r>
              <a:rPr lang="pt-BR" sz="1800" dirty="0" smtClean="0">
                <a:solidFill>
                  <a:schemeClr val="bg2">
                    <a:lumMod val="25000"/>
                  </a:schemeClr>
                </a:solidFill>
                <a:latin typeface="Century Gothic" panose="020B0502020202020204" pitchFamily="34" charset="0"/>
              </a:rPr>
              <a:t>W</a:t>
            </a:r>
            <a:endParaRPr lang="pt-BR" sz="600" dirty="0">
              <a:solidFill>
                <a:schemeClr val="bg2">
                  <a:lumMod val="25000"/>
                </a:schemeClr>
              </a:solidFill>
              <a:latin typeface="Century Gothic" panose="020B0502020202020204" pitchFamily="34" charset="0"/>
            </a:endParaRPr>
          </a:p>
          <a:p>
            <a:pPr marL="342900" lvl="0" indent="-342900">
              <a:lnSpc>
                <a:spcPct val="160000"/>
              </a:lnSpc>
              <a:spcBef>
                <a:spcPts val="0"/>
              </a:spcBef>
              <a:spcAft>
                <a:spcPts val="600"/>
              </a:spcAft>
              <a:buClr>
                <a:srgbClr val="964035"/>
              </a:buClr>
              <a:buFont typeface="Webdings" panose="05030102010509060703" pitchFamily="18" charset="2"/>
              <a:buChar char="4"/>
            </a:pPr>
            <a:r>
              <a:rPr lang="en-US" sz="1800" b="1" dirty="0">
                <a:solidFill>
                  <a:srgbClr val="964035"/>
                </a:solidFill>
                <a:latin typeface="Century Gothic" panose="020B0502020202020204" pitchFamily="34" charset="0"/>
              </a:rPr>
              <a:t>Total Area: </a:t>
            </a:r>
            <a:r>
              <a:rPr lang="en-US" sz="1800" dirty="0">
                <a:solidFill>
                  <a:schemeClr val="bg2">
                    <a:lumMod val="25000"/>
                  </a:schemeClr>
                </a:solidFill>
                <a:latin typeface="Century Gothic" panose="020B0502020202020204" pitchFamily="34" charset="0"/>
              </a:rPr>
              <a:t>500.8 </a:t>
            </a:r>
            <a:r>
              <a:rPr lang="en-US" sz="1800" dirty="0" smtClean="0">
                <a:solidFill>
                  <a:schemeClr val="bg2">
                    <a:lumMod val="25000"/>
                  </a:schemeClr>
                </a:solidFill>
                <a:latin typeface="Century Gothic" panose="020B0502020202020204" pitchFamily="34" charset="0"/>
              </a:rPr>
              <a:t>km²</a:t>
            </a:r>
            <a:endParaRPr lang="en-US" sz="600" dirty="0">
              <a:latin typeface="Century Gothic" panose="020B0502020202020204" pitchFamily="34" charset="0"/>
            </a:endParaRPr>
          </a:p>
          <a:p>
            <a:pPr marL="342900" lvl="0" indent="-342900">
              <a:lnSpc>
                <a:spcPct val="160000"/>
              </a:lnSpc>
              <a:spcBef>
                <a:spcPts val="0"/>
              </a:spcBef>
              <a:spcAft>
                <a:spcPts val="600"/>
              </a:spcAft>
              <a:buClr>
                <a:srgbClr val="964035"/>
              </a:buClr>
              <a:buFont typeface="Webdings" panose="05030102010509060703" pitchFamily="18" charset="2"/>
              <a:buChar char="4"/>
            </a:pPr>
            <a:r>
              <a:rPr lang="en-US" sz="1800" b="1" dirty="0">
                <a:solidFill>
                  <a:srgbClr val="964035"/>
                </a:solidFill>
                <a:latin typeface="Century Gothic" panose="020B0502020202020204" pitchFamily="34" charset="0"/>
              </a:rPr>
              <a:t>Spans:</a:t>
            </a:r>
            <a:r>
              <a:rPr lang="en-US" sz="1800" dirty="0">
                <a:solidFill>
                  <a:srgbClr val="BF5440"/>
                </a:solidFill>
                <a:latin typeface="Century Gothic" panose="020B0502020202020204" pitchFamily="34" charset="0"/>
              </a:rPr>
              <a:t> </a:t>
            </a:r>
            <a:r>
              <a:rPr lang="en-US" sz="1800" dirty="0">
                <a:solidFill>
                  <a:schemeClr val="bg2">
                    <a:lumMod val="25000"/>
                  </a:schemeClr>
                </a:solidFill>
                <a:latin typeface="Century Gothic" panose="020B0502020202020204" pitchFamily="34" charset="0"/>
              </a:rPr>
              <a:t>8 counties; 197,438 total </a:t>
            </a:r>
            <a:r>
              <a:rPr lang="en-US" sz="1800" dirty="0" smtClean="0">
                <a:solidFill>
                  <a:schemeClr val="bg2">
                    <a:lumMod val="25000"/>
                  </a:schemeClr>
                </a:solidFill>
                <a:latin typeface="Century Gothic" panose="020B0502020202020204" pitchFamily="34" charset="0"/>
              </a:rPr>
              <a:t>acres</a:t>
            </a:r>
            <a:endParaRPr lang="en-US" sz="600" dirty="0">
              <a:latin typeface="Century Gothic" panose="020B0502020202020204" pitchFamily="34" charset="0"/>
            </a:endParaRPr>
          </a:p>
          <a:p>
            <a:pPr marL="342900" lvl="0" indent="-342900">
              <a:lnSpc>
                <a:spcPct val="160000"/>
              </a:lnSpc>
              <a:spcBef>
                <a:spcPts val="0"/>
              </a:spcBef>
              <a:spcAft>
                <a:spcPts val="600"/>
              </a:spcAft>
              <a:buClr>
                <a:srgbClr val="964035"/>
              </a:buClr>
              <a:buFont typeface="Webdings" panose="05030102010509060703" pitchFamily="18" charset="2"/>
              <a:buChar char="4"/>
            </a:pPr>
            <a:r>
              <a:rPr lang="en-US" sz="1800" b="1" dirty="0">
                <a:solidFill>
                  <a:srgbClr val="964035"/>
                </a:solidFill>
                <a:latin typeface="Century Gothic" panose="020B0502020202020204" pitchFamily="34" charset="0"/>
              </a:rPr>
              <a:t>Topography: </a:t>
            </a:r>
            <a:r>
              <a:rPr lang="en-US" sz="1800" dirty="0">
                <a:solidFill>
                  <a:schemeClr val="bg2">
                    <a:lumMod val="25000"/>
                  </a:schemeClr>
                </a:solidFill>
                <a:latin typeface="Century Gothic" panose="020B0502020202020204" pitchFamily="34" charset="0"/>
              </a:rPr>
              <a:t>60+ peaks over 915 </a:t>
            </a:r>
            <a:r>
              <a:rPr lang="en-US" sz="1800" dirty="0" smtClean="0">
                <a:solidFill>
                  <a:schemeClr val="bg2">
                    <a:lumMod val="25000"/>
                  </a:schemeClr>
                </a:solidFill>
                <a:latin typeface="Century Gothic" panose="020B0502020202020204" pitchFamily="34" charset="0"/>
              </a:rPr>
              <a:t>m</a:t>
            </a:r>
            <a:endParaRPr lang="en-US" sz="1800" strike="sngStrike" dirty="0">
              <a:solidFill>
                <a:schemeClr val="bg2">
                  <a:lumMod val="25000"/>
                </a:schemeClr>
              </a:solidFill>
              <a:latin typeface="Century Gothic" panose="020B0502020202020204" pitchFamily="34" charset="0"/>
            </a:endParaRPr>
          </a:p>
          <a:p>
            <a:pPr marL="800100" lvl="1" indent="-342900">
              <a:lnSpc>
                <a:spcPct val="160000"/>
              </a:lnSpc>
              <a:spcBef>
                <a:spcPts val="0"/>
              </a:spcBef>
              <a:spcAft>
                <a:spcPts val="600"/>
              </a:spcAft>
              <a:buClr>
                <a:srgbClr val="964035"/>
              </a:buClr>
              <a:buFont typeface="Courier New" panose="02070309020205020404" pitchFamily="49" charset="0"/>
              <a:buChar char="o"/>
            </a:pPr>
            <a:r>
              <a:rPr lang="en-US" dirty="0">
                <a:solidFill>
                  <a:schemeClr val="bg2">
                    <a:lumMod val="25000"/>
                  </a:schemeClr>
                </a:solidFill>
                <a:latin typeface="Century Gothic" panose="020B0502020202020204" pitchFamily="34" charset="0"/>
              </a:rPr>
              <a:t>Highest peak: Hawksbill at 1,234 </a:t>
            </a:r>
            <a:r>
              <a:rPr lang="en-US" dirty="0" smtClean="0">
                <a:solidFill>
                  <a:schemeClr val="bg2">
                    <a:lumMod val="25000"/>
                  </a:schemeClr>
                </a:solidFill>
                <a:latin typeface="Century Gothic" panose="020B0502020202020204" pitchFamily="34" charset="0"/>
              </a:rPr>
              <a:t>m</a:t>
            </a:r>
            <a:endParaRPr lang="en-US" strike="sngStrike" dirty="0">
              <a:solidFill>
                <a:schemeClr val="bg2">
                  <a:lumMod val="25000"/>
                </a:schemeClr>
              </a:solidFill>
              <a:latin typeface="Century Gothic" panose="020B0502020202020204" pitchFamily="34" charset="0"/>
            </a:endParaRPr>
          </a:p>
          <a:p>
            <a:pPr marL="800100" lvl="1" indent="-342900">
              <a:lnSpc>
                <a:spcPct val="160000"/>
              </a:lnSpc>
              <a:spcBef>
                <a:spcPts val="0"/>
              </a:spcBef>
              <a:spcAft>
                <a:spcPts val="600"/>
              </a:spcAft>
              <a:buClr>
                <a:srgbClr val="964035"/>
              </a:buClr>
              <a:buFont typeface="Courier New" panose="02070309020205020404" pitchFamily="49" charset="0"/>
              <a:buChar char="o"/>
            </a:pPr>
            <a:r>
              <a:rPr lang="en-US" dirty="0">
                <a:solidFill>
                  <a:schemeClr val="bg2">
                    <a:lumMod val="25000"/>
                  </a:schemeClr>
                </a:solidFill>
                <a:latin typeface="Century Gothic" panose="020B0502020202020204" pitchFamily="34" charset="0"/>
              </a:rPr>
              <a:t>Lowest elevation: 170 m near north </a:t>
            </a:r>
            <a:r>
              <a:rPr lang="en-US" dirty="0" smtClean="0">
                <a:solidFill>
                  <a:schemeClr val="bg2">
                    <a:lumMod val="25000"/>
                  </a:schemeClr>
                </a:solidFill>
                <a:latin typeface="Century Gothic" panose="020B0502020202020204" pitchFamily="34" charset="0"/>
              </a:rPr>
              <a:t>end</a:t>
            </a:r>
            <a:endParaRPr lang="en-US" sz="600" dirty="0">
              <a:latin typeface="Century Gothic" panose="020B0502020202020204" pitchFamily="34" charset="0"/>
            </a:endParaRPr>
          </a:p>
          <a:p>
            <a:pPr marL="342900" lvl="0" indent="-342900">
              <a:lnSpc>
                <a:spcPct val="160000"/>
              </a:lnSpc>
              <a:spcBef>
                <a:spcPts val="0"/>
              </a:spcBef>
              <a:spcAft>
                <a:spcPts val="600"/>
              </a:spcAft>
              <a:buClr>
                <a:srgbClr val="964035"/>
              </a:buClr>
              <a:buFont typeface="Webdings" panose="05030102010509060703" pitchFamily="18" charset="2"/>
              <a:buChar char="4"/>
            </a:pPr>
            <a:r>
              <a:rPr lang="en-US" sz="1800" b="1" dirty="0">
                <a:solidFill>
                  <a:srgbClr val="964035"/>
                </a:solidFill>
                <a:latin typeface="Century Gothic" panose="020B0502020202020204" pitchFamily="34" charset="0"/>
              </a:rPr>
              <a:t>Facilities: </a:t>
            </a:r>
            <a:r>
              <a:rPr lang="en-US" sz="1800" dirty="0">
                <a:solidFill>
                  <a:schemeClr val="bg2">
                    <a:lumMod val="25000"/>
                  </a:schemeClr>
                </a:solidFill>
                <a:latin typeface="Century Gothic" panose="020B0502020202020204" pitchFamily="34" charset="0"/>
              </a:rPr>
              <a:t>830 km of hiking trails</a:t>
            </a:r>
          </a:p>
          <a:p>
            <a:pPr marL="800100" lvl="1" indent="-342900">
              <a:lnSpc>
                <a:spcPct val="160000"/>
              </a:lnSpc>
              <a:spcBef>
                <a:spcPts val="0"/>
              </a:spcBef>
              <a:spcAft>
                <a:spcPts val="600"/>
              </a:spcAft>
              <a:buClr>
                <a:srgbClr val="964035"/>
              </a:buClr>
              <a:buFont typeface="Courier New" panose="02070309020205020404" pitchFamily="49" charset="0"/>
              <a:buChar char="o"/>
            </a:pPr>
            <a:r>
              <a:rPr lang="en-US" dirty="0">
                <a:solidFill>
                  <a:schemeClr val="bg2">
                    <a:lumMod val="25000"/>
                  </a:schemeClr>
                </a:solidFill>
                <a:latin typeface="Century Gothic" panose="020B0502020202020204" pitchFamily="34" charset="0"/>
              </a:rPr>
              <a:t>4 campgrounds</a:t>
            </a:r>
          </a:p>
          <a:p>
            <a:pPr marL="800100" lvl="1" indent="-342900">
              <a:lnSpc>
                <a:spcPct val="160000"/>
              </a:lnSpc>
              <a:spcBef>
                <a:spcPts val="0"/>
              </a:spcBef>
              <a:spcAft>
                <a:spcPts val="600"/>
              </a:spcAft>
              <a:buClr>
                <a:srgbClr val="964035"/>
              </a:buClr>
              <a:buFont typeface="Courier New" panose="02070309020205020404" pitchFamily="49" charset="0"/>
              <a:buChar char="o"/>
            </a:pPr>
            <a:r>
              <a:rPr lang="en-US" dirty="0">
                <a:solidFill>
                  <a:schemeClr val="bg2">
                    <a:lumMod val="25000"/>
                  </a:schemeClr>
                </a:solidFill>
                <a:latin typeface="Century Gothic" panose="020B0502020202020204" pitchFamily="34" charset="0"/>
              </a:rPr>
              <a:t>75 overlooks along Skyline </a:t>
            </a:r>
            <a:r>
              <a:rPr lang="en-US" dirty="0" smtClean="0">
                <a:solidFill>
                  <a:schemeClr val="bg2">
                    <a:lumMod val="25000"/>
                  </a:schemeClr>
                </a:solidFill>
                <a:latin typeface="Century Gothic" panose="020B0502020202020204" pitchFamily="34" charset="0"/>
              </a:rPr>
              <a:t>Drive</a:t>
            </a:r>
            <a:endParaRPr lang="en-US" sz="600" dirty="0">
              <a:latin typeface="Century Gothic" panose="020B0502020202020204" pitchFamily="34" charset="0"/>
            </a:endParaRPr>
          </a:p>
          <a:p>
            <a:pPr marL="342900" lvl="0" indent="-342900">
              <a:lnSpc>
                <a:spcPct val="160000"/>
              </a:lnSpc>
              <a:spcBef>
                <a:spcPts val="0"/>
              </a:spcBef>
              <a:spcAft>
                <a:spcPts val="600"/>
              </a:spcAft>
              <a:buClr>
                <a:srgbClr val="964035"/>
              </a:buClr>
              <a:buFont typeface="Webdings" panose="05030102010509060703" pitchFamily="18" charset="2"/>
              <a:buChar char="4"/>
            </a:pPr>
            <a:r>
              <a:rPr lang="en-US" sz="1800" b="1" dirty="0">
                <a:solidFill>
                  <a:srgbClr val="964035"/>
                </a:solidFill>
                <a:latin typeface="Century Gothic" panose="020B0502020202020204" pitchFamily="34" charset="0"/>
              </a:rPr>
              <a:t>Visitors: </a:t>
            </a:r>
            <a:r>
              <a:rPr lang="en-US" sz="1800" dirty="0" smtClean="0">
                <a:solidFill>
                  <a:schemeClr val="bg2">
                    <a:lumMod val="25000"/>
                  </a:schemeClr>
                </a:solidFill>
                <a:latin typeface="Century Gothic" panose="020B0502020202020204" pitchFamily="34" charset="0"/>
              </a:rPr>
              <a:t>1+ </a:t>
            </a:r>
            <a:r>
              <a:rPr lang="en-US" sz="1800" dirty="0">
                <a:solidFill>
                  <a:schemeClr val="bg2">
                    <a:lumMod val="25000"/>
                  </a:schemeClr>
                </a:solidFill>
                <a:latin typeface="Century Gothic" panose="020B0502020202020204" pitchFamily="34" charset="0"/>
              </a:rPr>
              <a:t>million people visit the park each </a:t>
            </a:r>
            <a:r>
              <a:rPr lang="en-US" sz="1800" dirty="0" smtClean="0">
                <a:solidFill>
                  <a:schemeClr val="bg2">
                    <a:lumMod val="25000"/>
                  </a:schemeClr>
                </a:solidFill>
                <a:latin typeface="Century Gothic" panose="020B0502020202020204" pitchFamily="34" charset="0"/>
              </a:rPr>
              <a:t>year</a:t>
            </a:r>
            <a:endParaRPr lang="en-US" sz="1800" dirty="0">
              <a:latin typeface="Century Gothic" panose="020B0502020202020204" pitchFamily="34" charset="0"/>
            </a:endParaRPr>
          </a:p>
        </p:txBody>
      </p:sp>
      <p:sp>
        <p:nvSpPr>
          <p:cNvPr id="9" name="Rectangle 8"/>
          <p:cNvSpPr/>
          <p:nvPr/>
        </p:nvSpPr>
        <p:spPr>
          <a:xfrm>
            <a:off x="5770395" y="6139089"/>
            <a:ext cx="6591299" cy="461665"/>
          </a:xfrm>
          <a:prstGeom prst="rect">
            <a:avLst/>
          </a:prstGeom>
        </p:spPr>
        <p:txBody>
          <a:bodyPr wrap="square">
            <a:spAutoFit/>
          </a:bodyPr>
          <a:lstStyle/>
          <a:p>
            <a:endParaRPr lang="en-US" sz="2400" dirty="0"/>
          </a:p>
        </p:txBody>
      </p:sp>
      <p:sp>
        <p:nvSpPr>
          <p:cNvPr id="10" name="Rectangle 9"/>
          <p:cNvSpPr/>
          <p:nvPr/>
        </p:nvSpPr>
        <p:spPr>
          <a:xfrm>
            <a:off x="6029134" y="1084328"/>
            <a:ext cx="5875326" cy="492443"/>
          </a:xfrm>
          <a:prstGeom prst="rect">
            <a:avLst/>
          </a:prstGeom>
        </p:spPr>
        <p:txBody>
          <a:bodyPr wrap="none">
            <a:spAutoFit/>
          </a:bodyPr>
          <a:lstStyle/>
          <a:p>
            <a:r>
              <a:rPr lang="en-US" sz="2600" b="1" dirty="0">
                <a:solidFill>
                  <a:srgbClr val="964035"/>
                </a:solidFill>
                <a:latin typeface="Century Gothic" panose="020B0502020202020204" pitchFamily="34" charset="0"/>
              </a:rPr>
              <a:t>Shenandoah National Park, </a:t>
            </a:r>
            <a:r>
              <a:rPr lang="en-US" sz="2600" dirty="0">
                <a:latin typeface="Century Gothic" panose="020B0502020202020204" pitchFamily="34" charset="0"/>
              </a:rPr>
              <a:t>Virginia</a:t>
            </a:r>
          </a:p>
        </p:txBody>
      </p:sp>
      <p:pic>
        <p:nvPicPr>
          <p:cNvPr id="2" name="Picture 1"/>
          <p:cNvPicPr>
            <a:picLocks noChangeAspect="1"/>
          </p:cNvPicPr>
          <p:nvPr/>
        </p:nvPicPr>
        <p:blipFill>
          <a:blip r:embed="rId3"/>
          <a:stretch>
            <a:fillRect/>
          </a:stretch>
        </p:blipFill>
        <p:spPr>
          <a:xfrm>
            <a:off x="117796" y="1398522"/>
            <a:ext cx="5816088" cy="5114987"/>
          </a:xfrm>
          <a:prstGeom prst="rect">
            <a:avLst/>
          </a:prstGeom>
        </p:spPr>
      </p:pic>
    </p:spTree>
    <p:extLst>
      <p:ext uri="{BB962C8B-B14F-4D97-AF65-F5344CB8AC3E}">
        <p14:creationId xmlns:p14="http://schemas.microsoft.com/office/powerpoint/2010/main" val="3720208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latin typeface="Century Gothic" panose="020B0502020202020204" pitchFamily="34" charset="0"/>
              </a:rPr>
              <a:t>Objectives</a:t>
            </a:r>
          </a:p>
        </p:txBody>
      </p:sp>
      <p:sp>
        <p:nvSpPr>
          <p:cNvPr id="6" name="Text Placeholder 5"/>
          <p:cNvSpPr>
            <a:spLocks noGrp="1"/>
          </p:cNvSpPr>
          <p:nvPr>
            <p:ph type="body" sz="half" idx="2"/>
          </p:nvPr>
        </p:nvSpPr>
        <p:spPr>
          <a:xfrm>
            <a:off x="537817" y="1349127"/>
            <a:ext cx="11155679" cy="5216815"/>
          </a:xfrm>
        </p:spPr>
        <p:txBody>
          <a:bodyPr>
            <a:noAutofit/>
          </a:bodyPr>
          <a:lstStyle/>
          <a:p>
            <a:pPr marL="342900" lvl="0" indent="-342900">
              <a:lnSpc>
                <a:spcPct val="100000"/>
              </a:lnSpc>
              <a:spcBef>
                <a:spcPts val="200"/>
              </a:spcBef>
              <a:buClr>
                <a:srgbClr val="964035"/>
              </a:buClr>
              <a:buFont typeface="Webdings" panose="05030102010509060703" pitchFamily="18" charset="2"/>
              <a:buChar char="4"/>
            </a:pPr>
            <a:r>
              <a:rPr lang="en-US" sz="2400" b="1" dirty="0">
                <a:solidFill>
                  <a:srgbClr val="964035"/>
                </a:solidFill>
                <a:latin typeface="Century Gothic" panose="020B0502020202020204" pitchFamily="34" charset="0"/>
              </a:rPr>
              <a:t>Continue </a:t>
            </a:r>
            <a:r>
              <a:rPr lang="en-US" sz="2400" dirty="0">
                <a:latin typeface="Century Gothic" panose="020B0502020202020204" pitchFamily="34" charset="0"/>
              </a:rPr>
              <a:t>to introduce applications of </a:t>
            </a:r>
            <a:r>
              <a:rPr lang="en-US" sz="2400" b="1" dirty="0">
                <a:latin typeface="Century Gothic" panose="020B0502020202020204" pitchFamily="34" charset="0"/>
              </a:rPr>
              <a:t>NASA Earth observations</a:t>
            </a:r>
            <a:r>
              <a:rPr lang="en-US" sz="2400" dirty="0">
                <a:latin typeface="Century Gothic" panose="020B0502020202020204" pitchFamily="34" charset="0"/>
              </a:rPr>
              <a:t> to Shenandoah National Park (SNP) to supplement current </a:t>
            </a:r>
            <a:r>
              <a:rPr lang="en-US" sz="2400" b="1" dirty="0">
                <a:latin typeface="Century Gothic" panose="020B0502020202020204" pitchFamily="34" charset="0"/>
              </a:rPr>
              <a:t>air quality</a:t>
            </a:r>
            <a:r>
              <a:rPr lang="en-US" sz="2400" dirty="0">
                <a:latin typeface="Century Gothic" panose="020B0502020202020204" pitchFamily="34" charset="0"/>
              </a:rPr>
              <a:t> monitoring efforts</a:t>
            </a:r>
          </a:p>
          <a:p>
            <a:pPr marL="342900" lvl="0" indent="-342900">
              <a:lnSpc>
                <a:spcPct val="100000"/>
              </a:lnSpc>
              <a:spcBef>
                <a:spcPts val="200"/>
              </a:spcBef>
              <a:buClr>
                <a:srgbClr val="964035"/>
              </a:buClr>
              <a:buFont typeface="Webdings" panose="05030102010509060703" pitchFamily="18" charset="2"/>
              <a:buChar char="4"/>
            </a:pPr>
            <a:endParaRPr lang="en-US" sz="2400" dirty="0">
              <a:solidFill>
                <a:schemeClr val="tx1">
                  <a:lumMod val="75000"/>
                </a:schemeClr>
              </a:solidFill>
              <a:latin typeface="Century Gothic" panose="020B0502020202020204" pitchFamily="34" charset="0"/>
            </a:endParaRPr>
          </a:p>
          <a:p>
            <a:pPr marL="342900" lvl="0" indent="-342900">
              <a:lnSpc>
                <a:spcPct val="100000"/>
              </a:lnSpc>
              <a:spcBef>
                <a:spcPts val="200"/>
              </a:spcBef>
              <a:buClr>
                <a:srgbClr val="964035"/>
              </a:buClr>
              <a:buFont typeface="Webdings" panose="05030102010509060703" pitchFamily="18" charset="2"/>
              <a:buChar char="4"/>
            </a:pPr>
            <a:r>
              <a:rPr lang="en-US" sz="2400" b="1" dirty="0">
                <a:solidFill>
                  <a:srgbClr val="964035"/>
                </a:solidFill>
                <a:latin typeface="Century Gothic" panose="020B0502020202020204" pitchFamily="34" charset="0"/>
              </a:rPr>
              <a:t>Assess</a:t>
            </a:r>
            <a:r>
              <a:rPr lang="en-US" sz="2400" dirty="0">
                <a:solidFill>
                  <a:srgbClr val="BF5440"/>
                </a:solidFill>
                <a:latin typeface="Century Gothic" panose="020B0502020202020204" pitchFamily="34" charset="0"/>
              </a:rPr>
              <a:t> </a:t>
            </a:r>
            <a:r>
              <a:rPr lang="en-US" sz="2400" dirty="0">
                <a:latin typeface="Century Gothic" panose="020B0502020202020204" pitchFamily="34" charset="0"/>
              </a:rPr>
              <a:t>the </a:t>
            </a:r>
            <a:r>
              <a:rPr lang="en-US" sz="2400" b="1" dirty="0">
                <a:latin typeface="Century Gothic" panose="020B0502020202020204" pitchFamily="34" charset="0"/>
              </a:rPr>
              <a:t>feasibility</a:t>
            </a:r>
            <a:r>
              <a:rPr lang="en-US" sz="2400" dirty="0">
                <a:latin typeface="Century Gothic" panose="020B0502020202020204" pitchFamily="34" charset="0"/>
              </a:rPr>
              <a:t> and </a:t>
            </a:r>
            <a:r>
              <a:rPr lang="en-US" sz="2400" b="1" dirty="0">
                <a:latin typeface="Century Gothic" panose="020B0502020202020204" pitchFamily="34" charset="0"/>
              </a:rPr>
              <a:t>effectiveness</a:t>
            </a:r>
            <a:r>
              <a:rPr lang="en-US" sz="2400" dirty="0">
                <a:latin typeface="Century Gothic" panose="020B0502020202020204" pitchFamily="34" charset="0"/>
              </a:rPr>
              <a:t> of current NASA Earth observations to measure surface </a:t>
            </a:r>
            <a:r>
              <a:rPr lang="en-US" sz="2400" b="1" dirty="0">
                <a:latin typeface="Century Gothic" panose="020B0502020202020204" pitchFamily="34" charset="0"/>
              </a:rPr>
              <a:t>visibility</a:t>
            </a:r>
            <a:r>
              <a:rPr lang="en-US" sz="2400" dirty="0">
                <a:latin typeface="Century Gothic" panose="020B0502020202020204" pitchFamily="34" charset="0"/>
              </a:rPr>
              <a:t> and ground-level </a:t>
            </a:r>
            <a:r>
              <a:rPr lang="en-US" sz="2400" b="1" dirty="0">
                <a:latin typeface="Century Gothic" panose="020B0502020202020204" pitchFamily="34" charset="0"/>
              </a:rPr>
              <a:t>ozone</a:t>
            </a:r>
            <a:r>
              <a:rPr lang="en-US" sz="2400" dirty="0">
                <a:latin typeface="Century Gothic" panose="020B0502020202020204" pitchFamily="34" charset="0"/>
              </a:rPr>
              <a:t> (O</a:t>
            </a:r>
            <a:r>
              <a:rPr lang="en-US" sz="2400" baseline="-25000" dirty="0">
                <a:latin typeface="Century Gothic" panose="020B0502020202020204" pitchFamily="34" charset="0"/>
              </a:rPr>
              <a:t>3</a:t>
            </a:r>
            <a:r>
              <a:rPr lang="en-US" sz="2400" dirty="0">
                <a:latin typeface="Century Gothic" panose="020B0502020202020204" pitchFamily="34" charset="0"/>
              </a:rPr>
              <a:t>)</a:t>
            </a:r>
          </a:p>
          <a:p>
            <a:pPr marL="342900" lvl="0" indent="-342900">
              <a:lnSpc>
                <a:spcPct val="100000"/>
              </a:lnSpc>
              <a:spcBef>
                <a:spcPts val="200"/>
              </a:spcBef>
              <a:buClr>
                <a:srgbClr val="964035"/>
              </a:buClr>
              <a:buFont typeface="Webdings" panose="05030102010509060703" pitchFamily="18" charset="2"/>
              <a:buChar char="4"/>
            </a:pPr>
            <a:endParaRPr lang="en-US" sz="2400" dirty="0">
              <a:solidFill>
                <a:schemeClr val="tx1">
                  <a:lumMod val="75000"/>
                </a:schemeClr>
              </a:solidFill>
              <a:latin typeface="Century Gothic" panose="020B0502020202020204" pitchFamily="34" charset="0"/>
            </a:endParaRPr>
          </a:p>
          <a:p>
            <a:pPr marL="342900" lvl="0" indent="-342900">
              <a:lnSpc>
                <a:spcPct val="100000"/>
              </a:lnSpc>
              <a:spcBef>
                <a:spcPts val="200"/>
              </a:spcBef>
              <a:buClr>
                <a:srgbClr val="964035"/>
              </a:buClr>
              <a:buFont typeface="Webdings" panose="05030102010509060703" pitchFamily="18" charset="2"/>
              <a:buChar char="4"/>
            </a:pPr>
            <a:r>
              <a:rPr lang="en-US" sz="2400" b="1" dirty="0">
                <a:solidFill>
                  <a:srgbClr val="964035"/>
                </a:solidFill>
                <a:latin typeface="Century Gothic" panose="020B0502020202020204" pitchFamily="34" charset="0"/>
              </a:rPr>
              <a:t>Create</a:t>
            </a:r>
            <a:r>
              <a:rPr lang="en-US" sz="2400" dirty="0">
                <a:solidFill>
                  <a:srgbClr val="BF5440"/>
                </a:solidFill>
                <a:latin typeface="Century Gothic" panose="020B0502020202020204" pitchFamily="34" charset="0"/>
              </a:rPr>
              <a:t> </a:t>
            </a:r>
            <a:r>
              <a:rPr lang="en-US" sz="2400" dirty="0">
                <a:latin typeface="Century Gothic" panose="020B0502020202020204" pitchFamily="34" charset="0"/>
              </a:rPr>
              <a:t>a </a:t>
            </a:r>
            <a:r>
              <a:rPr lang="en-US" sz="2400" b="1" dirty="0">
                <a:latin typeface="Century Gothic" panose="020B0502020202020204" pitchFamily="34" charset="0"/>
              </a:rPr>
              <a:t>tutorial</a:t>
            </a:r>
            <a:r>
              <a:rPr lang="en-US" sz="2400" dirty="0">
                <a:latin typeface="Century Gothic" panose="020B0502020202020204" pitchFamily="34" charset="0"/>
              </a:rPr>
              <a:t> to help </a:t>
            </a:r>
            <a:r>
              <a:rPr lang="en-US" sz="2400" dirty="0" smtClean="0">
                <a:latin typeface="Century Gothic" panose="020B0502020202020204" pitchFamily="34" charset="0"/>
              </a:rPr>
              <a:t>park </a:t>
            </a:r>
            <a:r>
              <a:rPr lang="en-US" sz="2400" dirty="0">
                <a:latin typeface="Century Gothic" panose="020B0502020202020204" pitchFamily="34" charset="0"/>
              </a:rPr>
              <a:t>officials incorporate NASA Earth observations into their management </a:t>
            </a:r>
            <a:r>
              <a:rPr lang="en-US" sz="2400" b="1" dirty="0">
                <a:latin typeface="Century Gothic" panose="020B0502020202020204" pitchFamily="34" charset="0"/>
              </a:rPr>
              <a:t>decisions</a:t>
            </a:r>
            <a:r>
              <a:rPr lang="en-US" sz="2400" dirty="0">
                <a:latin typeface="Century Gothic" panose="020B0502020202020204" pitchFamily="34" charset="0"/>
              </a:rPr>
              <a:t> related to park </a:t>
            </a:r>
            <a:r>
              <a:rPr lang="en-US" sz="2400" b="1" dirty="0">
                <a:latin typeface="Century Gothic" panose="020B0502020202020204" pitchFamily="34" charset="0"/>
              </a:rPr>
              <a:t>health</a:t>
            </a:r>
            <a:r>
              <a:rPr lang="en-US" sz="2400" dirty="0">
                <a:latin typeface="Century Gothic" panose="020B0502020202020204" pitchFamily="34" charset="0"/>
              </a:rPr>
              <a:t> and air quality </a:t>
            </a:r>
            <a:r>
              <a:rPr lang="en-US" sz="2400" b="1" dirty="0">
                <a:latin typeface="Century Gothic" panose="020B0502020202020204" pitchFamily="34" charset="0"/>
              </a:rPr>
              <a:t>concerns</a:t>
            </a:r>
          </a:p>
          <a:p>
            <a:pPr marL="342900" lvl="0" indent="-342900">
              <a:lnSpc>
                <a:spcPct val="100000"/>
              </a:lnSpc>
              <a:spcBef>
                <a:spcPts val="200"/>
              </a:spcBef>
              <a:buClr>
                <a:srgbClr val="964035"/>
              </a:buClr>
              <a:buFont typeface="Webdings" panose="05030102010509060703" pitchFamily="18" charset="2"/>
              <a:buChar char="4"/>
            </a:pPr>
            <a:endParaRPr lang="en-US" sz="2400" dirty="0">
              <a:solidFill>
                <a:schemeClr val="tx1">
                  <a:lumMod val="75000"/>
                </a:schemeClr>
              </a:solidFill>
              <a:latin typeface="Century Gothic" panose="020B0502020202020204" pitchFamily="34" charset="0"/>
            </a:endParaRPr>
          </a:p>
          <a:p>
            <a:pPr marL="342900" lvl="0" indent="-342900">
              <a:lnSpc>
                <a:spcPct val="100000"/>
              </a:lnSpc>
              <a:spcBef>
                <a:spcPts val="200"/>
              </a:spcBef>
              <a:buClr>
                <a:srgbClr val="964035"/>
              </a:buClr>
              <a:buFont typeface="Webdings" panose="05030102010509060703" pitchFamily="18" charset="2"/>
              <a:buChar char="4"/>
            </a:pPr>
            <a:r>
              <a:rPr lang="en-US" sz="2400" b="1" dirty="0">
                <a:solidFill>
                  <a:srgbClr val="964035"/>
                </a:solidFill>
                <a:latin typeface="Century Gothic" panose="020B0502020202020204" pitchFamily="34" charset="0"/>
              </a:rPr>
              <a:t>Display</a:t>
            </a:r>
            <a:r>
              <a:rPr lang="en-US" sz="2400" dirty="0">
                <a:solidFill>
                  <a:srgbClr val="BF5440"/>
                </a:solidFill>
                <a:latin typeface="Century Gothic" panose="020B0502020202020204" pitchFamily="34" charset="0"/>
              </a:rPr>
              <a:t> </a:t>
            </a:r>
            <a:r>
              <a:rPr lang="en-US" sz="2400" b="1" dirty="0">
                <a:latin typeface="Century Gothic" panose="020B0502020202020204" pitchFamily="34" charset="0"/>
              </a:rPr>
              <a:t>trend</a:t>
            </a:r>
            <a:r>
              <a:rPr lang="en-US" sz="2400" dirty="0">
                <a:latin typeface="Century Gothic" panose="020B0502020202020204" pitchFamily="34" charset="0"/>
              </a:rPr>
              <a:t> maps showing the surface </a:t>
            </a:r>
            <a:r>
              <a:rPr lang="en-US" sz="2400" b="1" dirty="0">
                <a:latin typeface="Century Gothic" panose="020B0502020202020204" pitchFamily="34" charset="0"/>
              </a:rPr>
              <a:t>visibility</a:t>
            </a:r>
            <a:r>
              <a:rPr lang="en-US" sz="2400" dirty="0">
                <a:latin typeface="Century Gothic" panose="020B0502020202020204" pitchFamily="34" charset="0"/>
              </a:rPr>
              <a:t> and ground-level </a:t>
            </a:r>
            <a:r>
              <a:rPr lang="en-US" sz="2400" b="1" dirty="0" smtClean="0">
                <a:latin typeface="Century Gothic" panose="020B0502020202020204" pitchFamily="34" charset="0"/>
              </a:rPr>
              <a:t>O</a:t>
            </a:r>
            <a:r>
              <a:rPr lang="en-US" sz="2400" b="1" baseline="-25000" dirty="0" smtClean="0">
                <a:latin typeface="Century Gothic" panose="020B0502020202020204" pitchFamily="34" charset="0"/>
              </a:rPr>
              <a:t>3</a:t>
            </a:r>
            <a:endParaRPr lang="en-US" sz="2400" b="1" dirty="0">
              <a:latin typeface="Century Gothic" panose="020B0502020202020204" pitchFamily="34" charset="0"/>
            </a:endParaRPr>
          </a:p>
        </p:txBody>
      </p:sp>
    </p:spTree>
    <p:extLst>
      <p:ext uri="{BB962C8B-B14F-4D97-AF65-F5344CB8AC3E}">
        <p14:creationId xmlns:p14="http://schemas.microsoft.com/office/powerpoint/2010/main" val="3063178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a:t>
            </a:r>
          </a:p>
        </p:txBody>
      </p:sp>
      <p:sp>
        <p:nvSpPr>
          <p:cNvPr id="6" name="Text Placeholder 5"/>
          <p:cNvSpPr>
            <a:spLocks noGrp="1"/>
          </p:cNvSpPr>
          <p:nvPr>
            <p:ph type="body" sz="half" idx="2"/>
          </p:nvPr>
        </p:nvSpPr>
        <p:spPr>
          <a:xfrm>
            <a:off x="385011" y="4375149"/>
            <a:ext cx="11806989" cy="2438401"/>
          </a:xfrm>
        </p:spPr>
        <p:txBody>
          <a:bodyPr>
            <a:noAutofit/>
          </a:bodyPr>
          <a:lstStyle/>
          <a:p>
            <a:pPr marL="342900" indent="-342900">
              <a:lnSpc>
                <a:spcPct val="100000"/>
              </a:lnSpc>
              <a:spcBef>
                <a:spcPts val="200"/>
              </a:spcBef>
              <a:buClr>
                <a:srgbClr val="964035"/>
              </a:buClr>
              <a:buFont typeface="Webdings" panose="05030102010509060703" pitchFamily="18" charset="2"/>
              <a:buChar char="4"/>
            </a:pPr>
            <a:r>
              <a:rPr lang="en-US" sz="2200" dirty="0" smtClean="0">
                <a:latin typeface="Century Gothic" panose="020B0502020202020204" pitchFamily="34" charset="0"/>
              </a:rPr>
              <a:t>A </a:t>
            </a:r>
            <a:r>
              <a:rPr lang="en-US" sz="2200" dirty="0">
                <a:latin typeface="Century Gothic" panose="020B0502020202020204" pitchFamily="34" charset="0"/>
              </a:rPr>
              <a:t>decrease in visibility of scenic views due to atmospheric pollutants adversely </a:t>
            </a:r>
            <a:r>
              <a:rPr lang="en-US" sz="2200" dirty="0" smtClean="0">
                <a:latin typeface="Century Gothic" panose="020B0502020202020204" pitchFamily="34" charset="0"/>
              </a:rPr>
              <a:t>affects </a:t>
            </a:r>
            <a:r>
              <a:rPr lang="en-US" sz="2200" dirty="0">
                <a:latin typeface="Century Gothic" panose="020B0502020202020204" pitchFamily="34" charset="0"/>
              </a:rPr>
              <a:t>the park’s </a:t>
            </a:r>
            <a:r>
              <a:rPr lang="en-US" sz="2200" dirty="0" smtClean="0">
                <a:latin typeface="Century Gothic" panose="020B0502020202020204" pitchFamily="34" charset="0"/>
              </a:rPr>
              <a:t>attendance.</a:t>
            </a:r>
            <a:endParaRPr lang="en-US" sz="2200" dirty="0">
              <a:latin typeface="Century Gothic" panose="020B0502020202020204" pitchFamily="34" charset="0"/>
            </a:endParaRPr>
          </a:p>
          <a:p>
            <a:pPr marL="342900" indent="-342900">
              <a:lnSpc>
                <a:spcPct val="100000"/>
              </a:lnSpc>
              <a:spcBef>
                <a:spcPts val="200"/>
              </a:spcBef>
              <a:buClr>
                <a:srgbClr val="964035"/>
              </a:buClr>
              <a:buFont typeface="Webdings" panose="05030102010509060703" pitchFamily="18" charset="2"/>
              <a:buChar char="4"/>
            </a:pPr>
            <a:r>
              <a:rPr lang="en-US" sz="2200" dirty="0">
                <a:latin typeface="Century Gothic" panose="020B0502020202020204" pitchFamily="34" charset="0"/>
              </a:rPr>
              <a:t>Ground-level O</a:t>
            </a:r>
            <a:r>
              <a:rPr lang="en-US" sz="2200" baseline="-25000" dirty="0">
                <a:latin typeface="Century Gothic" panose="020B0502020202020204" pitchFamily="34" charset="0"/>
              </a:rPr>
              <a:t>3</a:t>
            </a:r>
            <a:r>
              <a:rPr lang="en-US" sz="2200" dirty="0">
                <a:latin typeface="Century Gothic" panose="020B0502020202020204" pitchFamily="34" charset="0"/>
              </a:rPr>
              <a:t> is a pollutant that poses significant health risks to plants, wildlife, and humans.</a:t>
            </a:r>
          </a:p>
          <a:p>
            <a:pPr marL="342900" indent="-342900">
              <a:lnSpc>
                <a:spcPct val="100000"/>
              </a:lnSpc>
              <a:spcBef>
                <a:spcPts val="200"/>
              </a:spcBef>
              <a:buClr>
                <a:srgbClr val="964035"/>
              </a:buClr>
              <a:buFont typeface="Webdings" panose="05030102010509060703" pitchFamily="18" charset="2"/>
              <a:buChar char="4"/>
            </a:pPr>
            <a:r>
              <a:rPr lang="en-US" sz="2200" dirty="0">
                <a:latin typeface="Century Gothic" panose="020B0502020202020204" pitchFamily="34" charset="0"/>
              </a:rPr>
              <a:t>Shenandoah has special </a:t>
            </a:r>
            <a:r>
              <a:rPr lang="en-US" sz="2200" dirty="0" smtClean="0">
                <a:latin typeface="Century Gothic" panose="020B0502020202020204" pitchFamily="34" charset="0"/>
              </a:rPr>
              <a:t>protections </a:t>
            </a:r>
            <a:r>
              <a:rPr lang="en-US" sz="2200" dirty="0">
                <a:latin typeface="Century Gothic" panose="020B0502020202020204" pitchFamily="34" charset="0"/>
              </a:rPr>
              <a:t>under the Clean Air </a:t>
            </a:r>
            <a:r>
              <a:rPr lang="en-US" sz="2200" dirty="0" smtClean="0">
                <a:latin typeface="Century Gothic" panose="020B0502020202020204" pitchFamily="34" charset="0"/>
              </a:rPr>
              <a:t>Act, </a:t>
            </a:r>
            <a:r>
              <a:rPr lang="en-US" sz="2200" dirty="0">
                <a:latin typeface="Century Gothic" panose="020B0502020202020204" pitchFamily="34" charset="0"/>
              </a:rPr>
              <a:t>yet they still have some of the highest levels of air pollution than any other national park</a:t>
            </a:r>
            <a:r>
              <a:rPr lang="en-US" sz="2200" dirty="0" smtClean="0">
                <a:latin typeface="Century Gothic" panose="020B0502020202020204" pitchFamily="34" charset="0"/>
              </a:rPr>
              <a:t>.</a:t>
            </a:r>
            <a:endParaRPr lang="en-US" sz="2200" dirty="0">
              <a:latin typeface="Century Gothic" panose="020B0502020202020204" pitchFamily="34" charset="0"/>
            </a:endParaRPr>
          </a:p>
        </p:txBody>
      </p:sp>
      <p:pic>
        <p:nvPicPr>
          <p:cNvPr id="4" name="Picture Placeholder 7"/>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27396" b="30791"/>
          <a:stretch/>
        </p:blipFill>
        <p:spPr>
          <a:xfrm>
            <a:off x="0" y="7"/>
            <a:ext cx="12222480" cy="3402760"/>
          </a:xfrm>
        </p:spPr>
      </p:pic>
      <p:pic>
        <p:nvPicPr>
          <p:cNvPr id="7" name="Picture 6"/>
          <p:cNvPicPr>
            <a:picLocks noChangeAspect="1"/>
          </p:cNvPicPr>
          <p:nvPr/>
        </p:nvPicPr>
        <p:blipFill>
          <a:blip r:embed="rId4"/>
          <a:stretch>
            <a:fillRect/>
          </a:stretch>
        </p:blipFill>
        <p:spPr>
          <a:xfrm>
            <a:off x="10240783" y="421144"/>
            <a:ext cx="1755800" cy="2286198"/>
          </a:xfrm>
          <a:prstGeom prst="rect">
            <a:avLst/>
          </a:prstGeom>
        </p:spPr>
      </p:pic>
      <p:sp>
        <p:nvSpPr>
          <p:cNvPr id="10" name="Text Placeholder 4"/>
          <p:cNvSpPr txBox="1">
            <a:spLocks/>
          </p:cNvSpPr>
          <p:nvPr/>
        </p:nvSpPr>
        <p:spPr>
          <a:xfrm>
            <a:off x="9628007" y="3017259"/>
            <a:ext cx="2594473" cy="398685"/>
          </a:xfrm>
          <a:prstGeom prst="rect">
            <a:avLst/>
          </a:prstGeom>
        </p:spPr>
        <p:txBody>
          <a:bodyPr>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a:solidFill>
                  <a:schemeClr val="bg1"/>
                </a:solidFill>
              </a:rPr>
              <a:t>SHEN: Rocky Mount, 2007  </a:t>
            </a:r>
            <a:r>
              <a:rPr kumimoji="0" lang="en-US" sz="1200" i="0" u="none" strike="noStrike" kern="1200" cap="none" spc="0" normalizeH="0" baseline="0" noProof="0" dirty="0">
                <a:ln>
                  <a:noFill/>
                </a:ln>
                <a:solidFill>
                  <a:schemeClr val="bg1"/>
                </a:solidFill>
                <a:effectLst/>
                <a:uLnTx/>
                <a:uFillTx/>
              </a:rPr>
              <a:t>Image Credit: </a:t>
            </a:r>
            <a:r>
              <a:rPr lang="en-US" dirty="0" err="1">
                <a:solidFill>
                  <a:schemeClr val="bg1"/>
                </a:solidFill>
              </a:rPr>
              <a:t>WinHaze</a:t>
            </a:r>
            <a:endParaRPr kumimoji="0" lang="en-US" sz="1200" i="0" u="none" strike="noStrike" kern="1200" cap="none" spc="0" normalizeH="0" baseline="0" noProof="0" dirty="0">
              <a:ln>
                <a:noFill/>
              </a:ln>
              <a:solidFill>
                <a:schemeClr val="bg1"/>
              </a:solidFill>
              <a:effectLst/>
              <a:uLnTx/>
              <a:uFillTx/>
            </a:endParaRPr>
          </a:p>
        </p:txBody>
      </p:sp>
      <p:sp>
        <p:nvSpPr>
          <p:cNvPr id="11" name="Title 4"/>
          <p:cNvSpPr txBox="1">
            <a:spLocks/>
          </p:cNvSpPr>
          <p:nvPr/>
        </p:nvSpPr>
        <p:spPr>
          <a:xfrm>
            <a:off x="385011" y="3712684"/>
            <a:ext cx="10686621" cy="5735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964035"/>
                </a:solidFill>
                <a:latin typeface="Century Gothic" panose="020B0502020202020204" pitchFamily="34" charset="0"/>
                <a:ea typeface="+mj-ea"/>
                <a:cs typeface="+mj-cs"/>
              </a:defRPr>
            </a:lvl1pPr>
          </a:lstStyle>
          <a:p>
            <a:r>
              <a:rPr lang="en-US" sz="3600" dirty="0"/>
              <a:t>Our Partners &amp; Their Community Concerns</a:t>
            </a:r>
          </a:p>
        </p:txBody>
      </p:sp>
    </p:spTree>
    <p:extLst>
      <p:ext uri="{BB962C8B-B14F-4D97-AF65-F5344CB8AC3E}">
        <p14:creationId xmlns:p14="http://schemas.microsoft.com/office/powerpoint/2010/main" val="203582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A33070-19AF-4B67-BC67-8581736196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383"/>
          <a:stretch/>
        </p:blipFill>
        <p:spPr>
          <a:xfrm>
            <a:off x="5730903" y="1142104"/>
            <a:ext cx="6461097" cy="3151599"/>
          </a:xfrm>
          <a:prstGeom prst="rect">
            <a:avLst/>
          </a:prstGeom>
        </p:spPr>
      </p:pic>
      <p:sp>
        <p:nvSpPr>
          <p:cNvPr id="2" name="Title 1"/>
          <p:cNvSpPr>
            <a:spLocks noGrp="1"/>
          </p:cNvSpPr>
          <p:nvPr>
            <p:ph type="title"/>
          </p:nvPr>
        </p:nvSpPr>
        <p:spPr>
          <a:xfrm>
            <a:off x="1000125" y="365124"/>
            <a:ext cx="10114915" cy="479425"/>
          </a:xfrm>
        </p:spPr>
        <p:txBody>
          <a:bodyPr/>
          <a:lstStyle/>
          <a:p>
            <a:r>
              <a:rPr lang="en-US" sz="4000" dirty="0">
                <a:latin typeface="Century Gothic" panose="020B0502020202020204" pitchFamily="34" charset="0"/>
              </a:rPr>
              <a:t>Air Quality in Shenandoah National Park</a:t>
            </a:r>
          </a:p>
        </p:txBody>
      </p:sp>
      <p:sp>
        <p:nvSpPr>
          <p:cNvPr id="3" name="Rectangle 2"/>
          <p:cNvSpPr/>
          <p:nvPr/>
        </p:nvSpPr>
        <p:spPr>
          <a:xfrm>
            <a:off x="626231" y="1439986"/>
            <a:ext cx="5431351" cy="2795637"/>
          </a:xfrm>
          <a:prstGeom prst="rect">
            <a:avLst/>
          </a:prstGeom>
        </p:spPr>
        <p:txBody>
          <a:bodyPr wrap="square">
            <a:spAutoFit/>
          </a:bodyPr>
          <a:lstStyle/>
          <a:p>
            <a:pPr marL="342900" lvl="0" indent="-342900">
              <a:lnSpc>
                <a:spcPct val="100000"/>
              </a:lnSpc>
              <a:spcBef>
                <a:spcPts val="1200"/>
              </a:spcBef>
              <a:buClr>
                <a:srgbClr val="964035"/>
              </a:buClr>
              <a:buFont typeface="Webdings" panose="05030102010509060703" pitchFamily="18" charset="2"/>
              <a:buChar char="4"/>
            </a:pPr>
            <a:r>
              <a:rPr lang="en-US" sz="2600" dirty="0">
                <a:solidFill>
                  <a:schemeClr val="tx1">
                    <a:lumMod val="75000"/>
                    <a:lumOff val="25000"/>
                  </a:schemeClr>
                </a:solidFill>
                <a:latin typeface="Century Gothic" panose="020B0502020202020204" pitchFamily="34" charset="0"/>
              </a:rPr>
              <a:t>Categories of air pollution</a:t>
            </a:r>
          </a:p>
          <a:p>
            <a:pPr marL="800100" lvl="1" indent="-342900">
              <a:spcBef>
                <a:spcPts val="1200"/>
              </a:spcBef>
              <a:buClr>
                <a:srgbClr val="964035"/>
              </a:buClr>
              <a:buFont typeface="+mj-lt"/>
              <a:buAutoNum type="arabicParenR"/>
            </a:pPr>
            <a:r>
              <a:rPr lang="en-US" sz="2400" dirty="0">
                <a:solidFill>
                  <a:schemeClr val="tx1">
                    <a:lumMod val="75000"/>
                    <a:lumOff val="25000"/>
                  </a:schemeClr>
                </a:solidFill>
                <a:latin typeface="Century Gothic" panose="020B0502020202020204" pitchFamily="34" charset="0"/>
              </a:rPr>
              <a:t>Airborne nitrogen dioxide (NO</a:t>
            </a:r>
            <a:r>
              <a:rPr lang="en-US" sz="2400" baseline="-25000" dirty="0">
                <a:solidFill>
                  <a:schemeClr val="tx1">
                    <a:lumMod val="75000"/>
                    <a:lumOff val="25000"/>
                  </a:schemeClr>
                </a:solidFill>
                <a:latin typeface="Century Gothic" panose="020B0502020202020204" pitchFamily="34" charset="0"/>
              </a:rPr>
              <a:t>2</a:t>
            </a:r>
            <a:r>
              <a:rPr lang="en-US" sz="2400" dirty="0">
                <a:solidFill>
                  <a:schemeClr val="tx1">
                    <a:lumMod val="75000"/>
                    <a:lumOff val="25000"/>
                  </a:schemeClr>
                </a:solidFill>
                <a:latin typeface="Century Gothic" panose="020B0502020202020204" pitchFamily="34" charset="0"/>
              </a:rPr>
              <a:t>) &amp; sulfur dioxide (SO</a:t>
            </a:r>
            <a:r>
              <a:rPr lang="en-US" sz="2400" baseline="-25000" dirty="0">
                <a:solidFill>
                  <a:schemeClr val="tx1">
                    <a:lumMod val="75000"/>
                    <a:lumOff val="25000"/>
                  </a:schemeClr>
                </a:solidFill>
                <a:latin typeface="Century Gothic" panose="020B0502020202020204" pitchFamily="34" charset="0"/>
              </a:rPr>
              <a:t>2</a:t>
            </a:r>
            <a:r>
              <a:rPr lang="en-US" sz="2400" dirty="0">
                <a:solidFill>
                  <a:schemeClr val="tx1">
                    <a:lumMod val="75000"/>
                    <a:lumOff val="25000"/>
                  </a:schemeClr>
                </a:solidFill>
                <a:latin typeface="Century Gothic" panose="020B0502020202020204" pitchFamily="34" charset="0"/>
              </a:rPr>
              <a:t>)</a:t>
            </a:r>
          </a:p>
          <a:p>
            <a:pPr marL="800100" lvl="1" indent="-342900">
              <a:lnSpc>
                <a:spcPct val="150000"/>
              </a:lnSpc>
              <a:spcBef>
                <a:spcPts val="600"/>
              </a:spcBef>
              <a:buClr>
                <a:srgbClr val="964035"/>
              </a:buClr>
              <a:buFont typeface="+mj-lt"/>
              <a:buAutoNum type="arabicParenR"/>
            </a:pPr>
            <a:r>
              <a:rPr lang="en-US" sz="2400" dirty="0">
                <a:solidFill>
                  <a:schemeClr val="tx1">
                    <a:lumMod val="75000"/>
                    <a:lumOff val="25000"/>
                  </a:schemeClr>
                </a:solidFill>
                <a:latin typeface="Century Gothic" panose="020B0502020202020204" pitchFamily="34" charset="0"/>
              </a:rPr>
              <a:t>Ground-level ozone (O</a:t>
            </a:r>
            <a:r>
              <a:rPr lang="en-US" sz="2400" baseline="-25000" dirty="0">
                <a:solidFill>
                  <a:schemeClr val="tx1">
                    <a:lumMod val="75000"/>
                    <a:lumOff val="25000"/>
                  </a:schemeClr>
                </a:solidFill>
                <a:latin typeface="Century Gothic" panose="020B0502020202020204" pitchFamily="34" charset="0"/>
              </a:rPr>
              <a:t>3</a:t>
            </a:r>
            <a:r>
              <a:rPr lang="en-US" sz="2400" dirty="0">
                <a:solidFill>
                  <a:schemeClr val="tx1">
                    <a:lumMod val="75000"/>
                    <a:lumOff val="25000"/>
                  </a:schemeClr>
                </a:solidFill>
                <a:latin typeface="Century Gothic" panose="020B0502020202020204" pitchFamily="34" charset="0"/>
              </a:rPr>
              <a:t>)</a:t>
            </a:r>
          </a:p>
          <a:p>
            <a:pPr marL="800100" lvl="1" indent="-342900">
              <a:lnSpc>
                <a:spcPct val="150000"/>
              </a:lnSpc>
              <a:spcBef>
                <a:spcPts val="600"/>
              </a:spcBef>
              <a:buClr>
                <a:srgbClr val="964035"/>
              </a:buClr>
              <a:buFont typeface="+mj-lt"/>
              <a:buAutoNum type="arabicParenR"/>
            </a:pPr>
            <a:r>
              <a:rPr lang="en-US" sz="2400" dirty="0">
                <a:solidFill>
                  <a:schemeClr val="tx1">
                    <a:lumMod val="75000"/>
                    <a:lumOff val="25000"/>
                  </a:schemeClr>
                </a:solidFill>
                <a:latin typeface="Century Gothic" panose="020B0502020202020204" pitchFamily="34" charset="0"/>
              </a:rPr>
              <a:t>Haze</a:t>
            </a:r>
          </a:p>
          <a:p>
            <a:pPr marL="800100" lvl="1" indent="-342900">
              <a:spcBef>
                <a:spcPts val="200"/>
              </a:spcBef>
              <a:buClr>
                <a:srgbClr val="964035"/>
              </a:buClr>
              <a:buFont typeface="+mj-lt"/>
              <a:buAutoNum type="arabicParenR"/>
            </a:pPr>
            <a:endParaRPr lang="en-US" sz="800" dirty="0">
              <a:solidFill>
                <a:schemeClr val="tx1">
                  <a:lumMod val="75000"/>
                  <a:lumOff val="2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A3347253-ED91-4BDE-9DEC-28BF83D347F5}"/>
              </a:ext>
            </a:extLst>
          </p:cNvPr>
          <p:cNvSpPr txBox="1"/>
          <p:nvPr/>
        </p:nvSpPr>
        <p:spPr>
          <a:xfrm>
            <a:off x="616141" y="4389511"/>
            <a:ext cx="11297563" cy="1923604"/>
          </a:xfrm>
          <a:prstGeom prst="rect">
            <a:avLst/>
          </a:prstGeom>
          <a:noFill/>
        </p:spPr>
        <p:txBody>
          <a:bodyPr wrap="square" rtlCol="0">
            <a:spAutoFit/>
          </a:bodyPr>
          <a:lstStyle/>
          <a:p>
            <a:pPr marL="342900" indent="-342900">
              <a:spcBef>
                <a:spcPts val="1800"/>
              </a:spcBef>
              <a:buClr>
                <a:srgbClr val="964035"/>
              </a:buClr>
              <a:buFont typeface="Webdings" panose="05030102010509060703" pitchFamily="18" charset="2"/>
              <a:buChar char="4"/>
            </a:pPr>
            <a:r>
              <a:rPr lang="en-US" sz="2600" dirty="0">
                <a:solidFill>
                  <a:schemeClr val="tx1">
                    <a:lumMod val="75000"/>
                    <a:lumOff val="25000"/>
                  </a:schemeClr>
                </a:solidFill>
                <a:latin typeface="Century Gothic" panose="020B0502020202020204" pitchFamily="34" charset="0"/>
              </a:rPr>
              <a:t>Ground-level O</a:t>
            </a:r>
            <a:r>
              <a:rPr lang="en-US" sz="2600" baseline="-25000" dirty="0">
                <a:solidFill>
                  <a:schemeClr val="tx1">
                    <a:lumMod val="75000"/>
                    <a:lumOff val="25000"/>
                  </a:schemeClr>
                </a:solidFill>
                <a:latin typeface="Century Gothic" panose="020B0502020202020204" pitchFamily="34" charset="0"/>
              </a:rPr>
              <a:t>3</a:t>
            </a:r>
            <a:r>
              <a:rPr lang="en-US" sz="2600" dirty="0">
                <a:solidFill>
                  <a:schemeClr val="tx1">
                    <a:lumMod val="75000"/>
                    <a:lumOff val="25000"/>
                  </a:schemeClr>
                </a:solidFill>
                <a:latin typeface="Century Gothic" panose="020B0502020202020204" pitchFamily="34" charset="0"/>
              </a:rPr>
              <a:t> is formed by the </a:t>
            </a:r>
            <a:r>
              <a:rPr lang="en-US" sz="2600" b="1" dirty="0">
                <a:solidFill>
                  <a:schemeClr val="tx1">
                    <a:lumMod val="75000"/>
                    <a:lumOff val="25000"/>
                  </a:schemeClr>
                </a:solidFill>
                <a:latin typeface="Century Gothic" panose="020B0502020202020204" pitchFamily="34" charset="0"/>
              </a:rPr>
              <a:t>photo-oxidation</a:t>
            </a:r>
            <a:r>
              <a:rPr lang="en-US" sz="2600" dirty="0">
                <a:solidFill>
                  <a:schemeClr val="tx1">
                    <a:lumMod val="75000"/>
                    <a:lumOff val="25000"/>
                  </a:schemeClr>
                </a:solidFill>
                <a:latin typeface="Century Gothic" panose="020B0502020202020204" pitchFamily="34" charset="0"/>
              </a:rPr>
              <a:t> of nitrogen oxides (NO</a:t>
            </a:r>
            <a:r>
              <a:rPr lang="en-US" sz="2600" baseline="-25000" dirty="0">
                <a:solidFill>
                  <a:schemeClr val="tx1">
                    <a:lumMod val="75000"/>
                    <a:lumOff val="25000"/>
                  </a:schemeClr>
                </a:solidFill>
                <a:latin typeface="Century Gothic" panose="020B0502020202020204" pitchFamily="34" charset="0"/>
              </a:rPr>
              <a:t>X</a:t>
            </a:r>
            <a:r>
              <a:rPr lang="en-US" sz="2600" dirty="0">
                <a:solidFill>
                  <a:schemeClr val="tx1">
                    <a:lumMod val="75000"/>
                    <a:lumOff val="25000"/>
                  </a:schemeClr>
                </a:solidFill>
                <a:latin typeface="Century Gothic" panose="020B0502020202020204" pitchFamily="34" charset="0"/>
              </a:rPr>
              <a:t>) and volatile organic compounds (VOCs</a:t>
            </a:r>
            <a:r>
              <a:rPr lang="en-US" sz="2600" dirty="0" smtClean="0">
                <a:solidFill>
                  <a:schemeClr val="tx1">
                    <a:lumMod val="75000"/>
                    <a:lumOff val="25000"/>
                  </a:schemeClr>
                </a:solidFill>
                <a:latin typeface="Century Gothic" panose="020B0502020202020204" pitchFamily="34" charset="0"/>
              </a:rPr>
              <a:t>)</a:t>
            </a:r>
            <a:endParaRPr lang="en-US" sz="2600" dirty="0">
              <a:solidFill>
                <a:schemeClr val="tx1">
                  <a:lumMod val="75000"/>
                  <a:lumOff val="25000"/>
                </a:schemeClr>
              </a:solidFill>
              <a:latin typeface="Century Gothic" panose="020B0502020202020204" pitchFamily="34" charset="0"/>
            </a:endParaRPr>
          </a:p>
          <a:p>
            <a:pPr marL="342900" indent="-342900">
              <a:spcBef>
                <a:spcPts val="1800"/>
              </a:spcBef>
              <a:buClr>
                <a:srgbClr val="964035"/>
              </a:buClr>
              <a:buFont typeface="Webdings" panose="05030102010509060703" pitchFamily="18" charset="2"/>
              <a:buChar char="4"/>
            </a:pPr>
            <a:r>
              <a:rPr lang="en-US" sz="2600" dirty="0">
                <a:solidFill>
                  <a:schemeClr val="tx1">
                    <a:lumMod val="75000"/>
                    <a:lumOff val="25000"/>
                  </a:schemeClr>
                </a:solidFill>
                <a:latin typeface="Century Gothic" panose="020B0502020202020204" pitchFamily="34" charset="0"/>
              </a:rPr>
              <a:t>Smoke, dust, </a:t>
            </a:r>
            <a:r>
              <a:rPr lang="en-US" sz="2600" dirty="0" smtClean="0">
                <a:solidFill>
                  <a:schemeClr val="tx1">
                    <a:lumMod val="75000"/>
                    <a:lumOff val="25000"/>
                  </a:schemeClr>
                </a:solidFill>
                <a:latin typeface="Century Gothic" panose="020B0502020202020204" pitchFamily="34" charset="0"/>
              </a:rPr>
              <a:t>humidity, </a:t>
            </a:r>
            <a:r>
              <a:rPr lang="en-US" sz="2600" dirty="0">
                <a:solidFill>
                  <a:schemeClr val="tx1">
                    <a:lumMod val="75000"/>
                    <a:lumOff val="25000"/>
                  </a:schemeClr>
                </a:solidFill>
                <a:latin typeface="Century Gothic" panose="020B0502020202020204" pitchFamily="34" charset="0"/>
              </a:rPr>
              <a:t>and air pollution from the area surrounding the park create haze</a:t>
            </a:r>
          </a:p>
        </p:txBody>
      </p:sp>
      <p:sp>
        <p:nvSpPr>
          <p:cNvPr id="8" name="TextBox 7">
            <a:extLst>
              <a:ext uri="{FF2B5EF4-FFF2-40B4-BE49-F238E27FC236}">
                <a16:creationId xmlns:a16="http://schemas.microsoft.com/office/drawing/2014/main" xmlns="" id="{42EE00BD-F311-4A07-9830-4E39C9680F93}"/>
              </a:ext>
            </a:extLst>
          </p:cNvPr>
          <p:cNvSpPr txBox="1"/>
          <p:nvPr/>
        </p:nvSpPr>
        <p:spPr>
          <a:xfrm>
            <a:off x="9503833" y="3922130"/>
            <a:ext cx="2658533" cy="338554"/>
          </a:xfrm>
          <a:prstGeom prst="rect">
            <a:avLst/>
          </a:prstGeom>
          <a:noFill/>
        </p:spPr>
        <p:txBody>
          <a:bodyPr wrap="square" lIns="0" tIns="0" rIns="0" bIns="0" rtlCol="0">
            <a:spAutoFit/>
          </a:bodyPr>
          <a:lstStyle/>
          <a:p>
            <a:pPr algn="r"/>
            <a:r>
              <a:rPr lang="en-US" sz="1100" dirty="0">
                <a:solidFill>
                  <a:schemeClr val="bg1"/>
                </a:solidFill>
              </a:rPr>
              <a:t>Mount Storm Power Plant, West Virginia </a:t>
            </a:r>
          </a:p>
          <a:p>
            <a:pPr algn="r"/>
            <a:r>
              <a:rPr lang="en-US" sz="1100" dirty="0">
                <a:solidFill>
                  <a:schemeClr val="bg1"/>
                </a:solidFill>
              </a:rPr>
              <a:t>Image Credit: Wikimedia </a:t>
            </a:r>
            <a:r>
              <a:rPr lang="en-US" sz="1100" dirty="0" err="1">
                <a:solidFill>
                  <a:schemeClr val="bg1"/>
                </a:solidFill>
              </a:rPr>
              <a:t>Commons</a:t>
            </a:r>
            <a:r>
              <a:rPr lang="en-US" sz="1100" dirty="0" err="1"/>
              <a:t>s</a:t>
            </a:r>
            <a:endParaRPr lang="en-US" sz="1100" dirty="0"/>
          </a:p>
        </p:txBody>
      </p:sp>
    </p:spTree>
    <p:extLst>
      <p:ext uri="{BB962C8B-B14F-4D97-AF65-F5344CB8AC3E}">
        <p14:creationId xmlns:p14="http://schemas.microsoft.com/office/powerpoint/2010/main" val="20565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123824"/>
            <a:ext cx="10053698" cy="885178"/>
          </a:xfrm>
        </p:spPr>
        <p:txBody>
          <a:bodyPr/>
          <a:lstStyle/>
          <a:p>
            <a:r>
              <a:rPr lang="en-US" sz="4000" dirty="0">
                <a:latin typeface="Century Gothic" panose="020B0502020202020204" pitchFamily="34" charset="0"/>
              </a:rPr>
              <a:t>Monitoring Air Quality in the Park </a:t>
            </a:r>
          </a:p>
        </p:txBody>
      </p:sp>
      <p:graphicFrame>
        <p:nvGraphicFramePr>
          <p:cNvPr id="10" name="Picture Placeholder 9"/>
          <p:cNvGraphicFramePr>
            <a:graphicFrameLocks noGrp="1"/>
          </p:cNvGraphicFramePr>
          <p:nvPr>
            <p:ph type="pic" idx="10"/>
            <p:extLst>
              <p:ext uri="{D42A27DB-BD31-4B8C-83A1-F6EECF244321}">
                <p14:modId xmlns:p14="http://schemas.microsoft.com/office/powerpoint/2010/main" val="3110694169"/>
              </p:ext>
            </p:extLst>
          </p:nvPr>
        </p:nvGraphicFramePr>
        <p:xfrm>
          <a:off x="1628856" y="1269627"/>
          <a:ext cx="9666514" cy="5153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405601" y="3090495"/>
            <a:ext cx="548640" cy="276999"/>
          </a:xfrm>
          <a:prstGeom prst="rect">
            <a:avLst/>
          </a:prstGeom>
          <a:noFill/>
        </p:spPr>
        <p:txBody>
          <a:bodyPr wrap="square" lIns="0" tIns="0" rIns="0" bIns="0" rtlCol="0">
            <a:noAutofit/>
          </a:bodyPr>
          <a:lstStyle/>
          <a:p>
            <a:r>
              <a:rPr lang="en-US" b="1" dirty="0">
                <a:latin typeface="Century Gothic" panose="020B0502020202020204" pitchFamily="34" charset="0"/>
              </a:rPr>
              <a:t>1987</a:t>
            </a:r>
          </a:p>
        </p:txBody>
      </p:sp>
      <p:sp>
        <p:nvSpPr>
          <p:cNvPr id="7" name="TextBox 6"/>
          <p:cNvSpPr txBox="1"/>
          <p:nvPr/>
        </p:nvSpPr>
        <p:spPr>
          <a:xfrm>
            <a:off x="2405601" y="4283478"/>
            <a:ext cx="548640" cy="276999"/>
          </a:xfrm>
          <a:prstGeom prst="rect">
            <a:avLst/>
          </a:prstGeom>
          <a:noFill/>
        </p:spPr>
        <p:txBody>
          <a:bodyPr wrap="square" lIns="0" tIns="0" rIns="0" bIns="0" rtlCol="0">
            <a:spAutoFit/>
          </a:bodyPr>
          <a:lstStyle/>
          <a:p>
            <a:r>
              <a:rPr lang="en-US" b="1" dirty="0">
                <a:latin typeface="Century Gothic" panose="020B0502020202020204" pitchFamily="34" charset="0"/>
              </a:rPr>
              <a:t>1990</a:t>
            </a:r>
          </a:p>
        </p:txBody>
      </p:sp>
      <p:sp>
        <p:nvSpPr>
          <p:cNvPr id="8" name="TextBox 7"/>
          <p:cNvSpPr txBox="1"/>
          <p:nvPr/>
        </p:nvSpPr>
        <p:spPr>
          <a:xfrm>
            <a:off x="1928589" y="5476461"/>
            <a:ext cx="548640" cy="276999"/>
          </a:xfrm>
          <a:prstGeom prst="rect">
            <a:avLst/>
          </a:prstGeom>
          <a:noFill/>
        </p:spPr>
        <p:txBody>
          <a:bodyPr wrap="square" lIns="0" tIns="0" rIns="0" bIns="0" rtlCol="0">
            <a:spAutoFit/>
          </a:bodyPr>
          <a:lstStyle/>
          <a:p>
            <a:r>
              <a:rPr lang="en-US" b="1" dirty="0">
                <a:latin typeface="Century Gothic" panose="020B0502020202020204" pitchFamily="34" charset="0"/>
              </a:rPr>
              <a:t>2017</a:t>
            </a:r>
          </a:p>
        </p:txBody>
      </p:sp>
      <p:sp>
        <p:nvSpPr>
          <p:cNvPr id="9" name="TextBox 8"/>
          <p:cNvSpPr txBox="1"/>
          <p:nvPr/>
        </p:nvSpPr>
        <p:spPr>
          <a:xfrm>
            <a:off x="1928589" y="1897512"/>
            <a:ext cx="548640" cy="276999"/>
          </a:xfrm>
          <a:prstGeom prst="rect">
            <a:avLst/>
          </a:prstGeom>
          <a:noFill/>
        </p:spPr>
        <p:txBody>
          <a:bodyPr wrap="square" lIns="0" tIns="0" rIns="0" bIns="0" rtlCol="0">
            <a:noAutofit/>
          </a:bodyPr>
          <a:lstStyle/>
          <a:p>
            <a:r>
              <a:rPr lang="en-US" b="1" dirty="0">
                <a:latin typeface="Century Gothic" panose="020B0502020202020204" pitchFamily="34" charset="0"/>
              </a:rPr>
              <a:t>1981</a:t>
            </a:r>
          </a:p>
        </p:txBody>
      </p:sp>
    </p:spTree>
    <p:extLst>
      <p:ext uri="{BB962C8B-B14F-4D97-AF65-F5344CB8AC3E}">
        <p14:creationId xmlns:p14="http://schemas.microsoft.com/office/powerpoint/2010/main" val="305136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7"/>
          </p:nvPr>
        </p:nvSpPr>
        <p:spPr>
          <a:xfrm>
            <a:off x="1018198" y="5345269"/>
            <a:ext cx="3393745" cy="1042733"/>
          </a:xfrm>
        </p:spPr>
        <p:txBody>
          <a:bodyPr>
            <a:normAutofit/>
          </a:bodyPr>
          <a:lstStyle/>
          <a:p>
            <a:r>
              <a:rPr lang="en-US" dirty="0" smtClean="0"/>
              <a:t>Terra MODIS</a:t>
            </a:r>
            <a:endParaRPr lang="en-US" dirty="0"/>
          </a:p>
        </p:txBody>
      </p:sp>
      <p:sp>
        <p:nvSpPr>
          <p:cNvPr id="13" name="Text Placeholder 12"/>
          <p:cNvSpPr>
            <a:spLocks noGrp="1"/>
          </p:cNvSpPr>
          <p:nvPr>
            <p:ph type="body" sz="quarter" idx="18"/>
          </p:nvPr>
        </p:nvSpPr>
        <p:spPr>
          <a:xfrm>
            <a:off x="7722783" y="2946295"/>
            <a:ext cx="3393745" cy="1042733"/>
          </a:xfrm>
        </p:spPr>
        <p:txBody>
          <a:bodyPr>
            <a:normAutofit/>
          </a:bodyPr>
          <a:lstStyle/>
          <a:p>
            <a:pPr algn="ctr"/>
            <a:r>
              <a:rPr lang="en-US" dirty="0" smtClean="0"/>
              <a:t>Aqua MODIS</a:t>
            </a:r>
            <a:endParaRPr lang="en-US" dirty="0"/>
          </a:p>
        </p:txBody>
      </p:sp>
      <p:sp>
        <p:nvSpPr>
          <p:cNvPr id="2" name="Title 1"/>
          <p:cNvSpPr>
            <a:spLocks noGrp="1"/>
          </p:cNvSpPr>
          <p:nvPr>
            <p:ph type="title"/>
          </p:nvPr>
        </p:nvSpPr>
        <p:spPr/>
        <p:txBody>
          <a:bodyPr/>
          <a:lstStyle/>
          <a:p>
            <a:r>
              <a:rPr lang="en-US" sz="4000" dirty="0" smtClean="0"/>
              <a:t>NASA Earth Observations</a:t>
            </a:r>
            <a:endParaRPr lang="en-US" sz="40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255" y="1543908"/>
            <a:ext cx="4667250" cy="244512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25" y="2766468"/>
            <a:ext cx="3932768" cy="2960500"/>
          </a:xfrm>
          <a:prstGeom prst="rect">
            <a:avLst/>
          </a:prstGeom>
        </p:spPr>
      </p:pic>
    </p:spTree>
    <p:extLst>
      <p:ext uri="{BB962C8B-B14F-4D97-AF65-F5344CB8AC3E}">
        <p14:creationId xmlns:p14="http://schemas.microsoft.com/office/powerpoint/2010/main" val="1567266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gmao.gsfc.nasa.gov/images/merra2-logo-531.png">
            <a:extLst>
              <a:ext uri="{FF2B5EF4-FFF2-40B4-BE49-F238E27FC236}">
                <a16:creationId xmlns:a16="http://schemas.microsoft.com/office/drawing/2014/main" xmlns="" id="{C538EE2E-1E5C-44C7-B6D8-4A8D8B203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821025"/>
            <a:ext cx="3911600" cy="2357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xmlns="" id="{C255877D-2589-43CB-B043-AD786C987B56}"/>
              </a:ext>
            </a:extLst>
          </p:cNvPr>
          <p:cNvGraphicFramePr/>
          <p:nvPr>
            <p:extLst>
              <p:ext uri="{D42A27DB-BD31-4B8C-83A1-F6EECF244321}">
                <p14:modId xmlns:p14="http://schemas.microsoft.com/office/powerpoint/2010/main" val="1517177133"/>
              </p:ext>
            </p:extLst>
          </p:nvPr>
        </p:nvGraphicFramePr>
        <p:xfrm>
          <a:off x="4394200" y="1690073"/>
          <a:ext cx="7581900" cy="43297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7">
            <a:extLst>
              <a:ext uri="{FF2B5EF4-FFF2-40B4-BE49-F238E27FC236}">
                <a16:creationId xmlns:a16="http://schemas.microsoft.com/office/drawing/2014/main" xmlns="" id="{6DD98DD2-F83F-4085-B623-3D0EDCC2D4CD}"/>
              </a:ext>
            </a:extLst>
          </p:cNvPr>
          <p:cNvSpPr>
            <a:spLocks noGrp="1"/>
          </p:cNvSpPr>
          <p:nvPr>
            <p:ph type="title"/>
          </p:nvPr>
        </p:nvSpPr>
        <p:spPr/>
        <p:txBody>
          <a:bodyPr/>
          <a:lstStyle/>
          <a:p>
            <a:r>
              <a:rPr lang="en-US" dirty="0"/>
              <a:t>Data Products Used</a:t>
            </a:r>
          </a:p>
        </p:txBody>
      </p:sp>
      <p:sp>
        <p:nvSpPr>
          <p:cNvPr id="12" name="TextBox 11">
            <a:extLst>
              <a:ext uri="{FF2B5EF4-FFF2-40B4-BE49-F238E27FC236}">
                <a16:creationId xmlns:a16="http://schemas.microsoft.com/office/drawing/2014/main" xmlns="" id="{127644BB-8603-42C4-8F6B-C608F3582458}"/>
              </a:ext>
            </a:extLst>
          </p:cNvPr>
          <p:cNvSpPr txBox="1"/>
          <p:nvPr/>
        </p:nvSpPr>
        <p:spPr>
          <a:xfrm>
            <a:off x="215900" y="4438739"/>
            <a:ext cx="4013200" cy="923330"/>
          </a:xfrm>
          <a:prstGeom prst="rect">
            <a:avLst/>
          </a:prstGeom>
          <a:noFill/>
        </p:spPr>
        <p:txBody>
          <a:bodyPr wrap="square" rtlCol="0">
            <a:spAutoFit/>
          </a:bodyPr>
          <a:lstStyle/>
          <a:p>
            <a:pPr algn="ctr"/>
            <a:r>
              <a:rPr lang="en-US" dirty="0">
                <a:latin typeface="Century Gothic" panose="020B0502020202020204" pitchFamily="34" charset="0"/>
              </a:rPr>
              <a:t>Modern-Era Retrospective Analysis for Research and Applications, Version 2 (MERRA-2) </a:t>
            </a:r>
          </a:p>
        </p:txBody>
      </p:sp>
      <p:sp>
        <p:nvSpPr>
          <p:cNvPr id="13" name="Rectangle 12">
            <a:extLst>
              <a:ext uri="{FF2B5EF4-FFF2-40B4-BE49-F238E27FC236}">
                <a16:creationId xmlns:a16="http://schemas.microsoft.com/office/drawing/2014/main" xmlns="" id="{7D3237B8-37B4-4C53-80E0-F4E9A0B64EB6}"/>
              </a:ext>
            </a:extLst>
          </p:cNvPr>
          <p:cNvSpPr/>
          <p:nvPr/>
        </p:nvSpPr>
        <p:spPr>
          <a:xfrm>
            <a:off x="0" y="6562210"/>
            <a:ext cx="5577840" cy="274320"/>
          </a:xfrm>
          <a:prstGeom prst="rect">
            <a:avLst/>
          </a:prstGeom>
        </p:spPr>
        <p:txBody>
          <a:bodyPr wrap="square">
            <a:spAutoFit/>
          </a:bodyPr>
          <a:lstStyle/>
          <a:p>
            <a:r>
              <a:rPr lang="en-US" sz="1200" dirty="0">
                <a:latin typeface="Century Gothic" panose="020B0502020202020204" pitchFamily="34" charset="0"/>
              </a:rPr>
              <a:t>Image Credit: NASA Goddard, Global Modeling and Assimilation Office</a:t>
            </a:r>
          </a:p>
        </p:txBody>
      </p:sp>
    </p:spTree>
    <p:extLst>
      <p:ext uri="{BB962C8B-B14F-4D97-AF65-F5344CB8AC3E}">
        <p14:creationId xmlns:p14="http://schemas.microsoft.com/office/powerpoint/2010/main" val="152491558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696464"/>
      </a:dk2>
      <a:lt2>
        <a:srgbClr val="E9E5DC"/>
      </a:lt2>
      <a:accent1>
        <a:srgbClr val="964035"/>
      </a:accent1>
      <a:accent2>
        <a:srgbClr val="BF5440"/>
      </a:accent2>
      <a:accent3>
        <a:srgbClr val="B17169"/>
      </a:accent3>
      <a:accent4>
        <a:srgbClr val="956251"/>
      </a:accent4>
      <a:accent5>
        <a:srgbClr val="D99B93"/>
      </a:accent5>
      <a:accent6>
        <a:srgbClr val="855D5D"/>
      </a:accent6>
      <a:hlink>
        <a:srgbClr val="CC9900"/>
      </a:hlink>
      <a:folHlink>
        <a:srgbClr val="96A9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696464"/>
    </a:dk2>
    <a:lt2>
      <a:srgbClr val="E9E5DC"/>
    </a:lt2>
    <a:accent1>
      <a:srgbClr val="964035"/>
    </a:accent1>
    <a:accent2>
      <a:srgbClr val="BF5440"/>
    </a:accent2>
    <a:accent3>
      <a:srgbClr val="B17169"/>
    </a:accent3>
    <a:accent4>
      <a:srgbClr val="956251"/>
    </a:accent4>
    <a:accent5>
      <a:srgbClr val="D99B93"/>
    </a:accent5>
    <a:accent6>
      <a:srgbClr val="855D5D"/>
    </a:accent6>
    <a:hlink>
      <a:srgbClr val="CC9900"/>
    </a:hlink>
    <a:folHlink>
      <a:srgbClr val="96A9A9"/>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1602</TotalTime>
  <Words>2509</Words>
  <Application>Microsoft Office PowerPoint</Application>
  <PresentationFormat>Widescreen</PresentationFormat>
  <Paragraphs>252</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 Gothic</vt:lpstr>
      <vt:lpstr>Courier New</vt:lpstr>
      <vt:lpstr>Garamond</vt:lpstr>
      <vt:lpstr>Webdings</vt:lpstr>
      <vt:lpstr>Wingdings</vt:lpstr>
      <vt:lpstr>Office Theme</vt:lpstr>
      <vt:lpstr>PowerPoint Presentation</vt:lpstr>
      <vt:lpstr>Outline</vt:lpstr>
      <vt:lpstr>Scope of Project</vt:lpstr>
      <vt:lpstr>Objectives</vt:lpstr>
      <vt:lpstr>Objectives</vt:lpstr>
      <vt:lpstr>Air Quality in Shenandoah National Park</vt:lpstr>
      <vt:lpstr>Monitoring Air Quality in the Park </vt:lpstr>
      <vt:lpstr>NASA Earth Observations</vt:lpstr>
      <vt:lpstr>Data Products Used</vt:lpstr>
      <vt:lpstr>In situ Monitoring </vt:lpstr>
      <vt:lpstr>Methodology</vt:lpstr>
      <vt:lpstr>Results of Case Study #1: Visibility </vt:lpstr>
      <vt:lpstr>Results: Visibility</vt:lpstr>
      <vt:lpstr>Results of Case Study #2: Ozone</vt:lpstr>
      <vt:lpstr>Further Ozone Results</vt:lpstr>
      <vt:lpstr>Errors &amp; Uncertainties</vt:lpstr>
      <vt:lpstr>Future Work</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Doerner, Emily S. (LARC-E3)[SSAI DEVELOP]</dc:creator>
  <cp:lastModifiedBy>Clayton, Amanda L. (LARC-E3)[SSAI DEVELOP]</cp:lastModifiedBy>
  <cp:revision>130</cp:revision>
  <cp:lastPrinted>2017-11-08T20:22:10Z</cp:lastPrinted>
  <dcterms:created xsi:type="dcterms:W3CDTF">2017-11-06T14:11:18Z</dcterms:created>
  <dcterms:modified xsi:type="dcterms:W3CDTF">2017-11-20T20:32:18Z</dcterms:modified>
</cp:coreProperties>
</file>