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erry baggett" initials="Sb" lastIdx="2" clrIdx="0"/>
  <p:cmAuthor id="1" name="Amberle Keith" initials="AK" lastIdx="6" clrIdx="1"/>
  <p:cmAuthor id="2" name="clr" initials="clr" lastIdx="15" clrIdx="2"/>
  <p:cmAuthor id="3" name="Brumbaugh, Beth (LARC-E3)[SSAI DEVELOP]" initials="BB(D" lastIdx="1" clrIdx="3">
    <p:extLst>
      <p:ext uri="{19B8F6BF-5375-455C-9EA6-DF929625EA0E}">
        <p15:presenceInfo xmlns:p15="http://schemas.microsoft.com/office/powerpoint/2012/main" userId="S-1-5-21-330711430-3775241029-4075259233-4965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113" autoAdjust="0"/>
    <p:restoredTop sz="94660"/>
  </p:normalViewPr>
  <p:slideViewPr>
    <p:cSldViewPr snapToGrid="0">
      <p:cViewPr>
        <p:scale>
          <a:sx n="42" d="100"/>
          <a:sy n="42" d="100"/>
        </p:scale>
        <p:origin x="720" y="-3858"/>
      </p:cViewPr>
      <p:guideLst>
        <p:guide orient="horz" pos="124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7-02T23:29:16.432" idx="1">
    <p:pos x="10" y="10"/>
    <p:text>The correct file naming convention was not used. Please omit (Disasters) from the file name in the final version</p:text>
  </p:cm>
  <p:cm authorId="2" dt="2015-07-02T23:34:49.312" idx="2">
    <p:pos x="15431" y="4366"/>
    <p:text>rainfall-triggered</p:text>
  </p:cm>
  <p:cm authorId="2" dt="2015-07-02T23:35:42.505" idx="3">
    <p:pos x="15809" y="5896"/>
    <p:text>"satellite rainfall performance" is a little vague. Consider ways to reword this. </p:text>
  </p:cm>
  <p:cm authorId="2" dt="2015-07-02T23:36:21.213" idx="4">
    <p:pos x="14658" y="4653"/>
    <p:text>Please change the name in the subtitle to match.</p:text>
  </p:cm>
  <p:cm authorId="3" dt="2015-07-13T12:04:04.536" idx="1">
    <p:pos x="14658" y="4749"/>
    <p:text>Or vice versa, based on whatever the title is for the map you're creating</p:text>
    <p:extLst>
      <p:ext uri="{C676402C-5697-4E1C-873F-D02D1690AC5C}">
        <p15:threadingInfo xmlns:p15="http://schemas.microsoft.com/office/powerpoint/2012/main" timeZoneBias="240">
          <p15:parentCm authorId="2" idx="4"/>
        </p15:threadingInfo>
      </p:ext>
    </p:extLst>
  </p:cm>
  <p:cm authorId="2" dt="2015-07-02T23:36:40.315" idx="5">
    <p:pos x="12524" y="1270"/>
    <p:text>Susceptibility?</p:text>
  </p:cm>
  <p:cm authorId="2" dt="2015-07-02T23:38:12.826" idx="6">
    <p:pos x="1713" y="7897"/>
    <p:text>Use verbs here:
1. Update global catalog
2. Create Lanslide susceptibility map...etc</p:text>
  </p:cm>
  <p:cm authorId="2" dt="2015-07-02T23:43:55.615" idx="10">
    <p:pos x="4547" y="21767"/>
    <p:text>Depending on how the final layout works, try to center this under the photo (maybe make it bigger?).</p:text>
  </p:cm>
  <p:cm authorId="2" dt="2015-07-02T23:44:39.329" idx="7">
    <p:pos x="13466" y="13549"/>
    <p:text>SRTM-2. Try rotating the image and enlarging it so that it is visually more comparable to the others.</p:text>
  </p:cm>
  <p:cm authorId="2" dt="2015-07-02T23:46:38.231" idx="12">
    <p:pos x="5775" y="591"/>
    <p:text>Overall this is a great poster!</p:text>
  </p:cm>
  <p:cm authorId="2" dt="2015-07-03T00:20:21.540" idx="13">
    <p:pos x="3358" y="1735"/>
    <p:text>Use sentence case for the subtitle.</p:text>
  </p:cm>
  <p:cm authorId="2" dt="2015-07-06T14:15:38.235" idx="14">
    <p:pos x="10246" y="2946"/>
    <p:text>Add node: NASA DEVELOP National Program at ______
</p:text>
  </p:cm>
  <p:cm authorId="2" dt="2015-07-06T14:17:41.808" idx="8">
    <p:pos x="3876" y="10052"/>
    <p:text>This is a nice flowchart. Is there a way to be more specific about the variables within the flowchart instead of just writing "variables" and to give a little more info about the "landslide threshholds?" It seems like there is a lot of missing infromation. It might mean moving things around a bit. It would also be good if the font were 20 or bigger.You might try playing around with having the flowchart progress horizontally instead of vertically.</p:text>
  </p:cm>
  <p:cm authorId="2" dt="2015-07-06T14:18:05.773" idx="15">
    <p:pos x="3638" y="13445"/>
    <p:text>Susceptibility?</p:text>
  </p:cm>
  <p:cm authorId="2" dt="2015-07-06T14:18:38.044" idx="11">
    <p:pos x="12905" y="11607"/>
    <p:text>Try to make the satellites similar sizes. Landsat 8 is dominating this field. Play around with the arrangement so that the satellites and text are more balanced with less white space.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ode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35350704"/>
            <a:ext cx="26060400" cy="594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4014216" y="2176272"/>
            <a:ext cx="19412712" cy="12161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[use sentence case]</a:t>
            </a:r>
            <a:endParaRPr lang="en-US" dirty="0"/>
          </a:p>
        </p:txBody>
      </p:sp>
      <p:sp>
        <p:nvSpPr>
          <p:cNvPr id="8" name="Main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914400"/>
            <a:ext cx="18288000" cy="1152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Project Title [Use Title Case]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72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footer boundary line"/>
          <p:cNvCxnSpPr/>
          <p:nvPr userDrawn="1"/>
        </p:nvCxnSpPr>
        <p:spPr>
          <a:xfrm>
            <a:off x="685800" y="34978415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header boundary line"/>
          <p:cNvCxnSpPr/>
          <p:nvPr userDrawn="1"/>
        </p:nvCxnSpPr>
        <p:spPr>
          <a:xfrm>
            <a:off x="685800" y="3918857"/>
            <a:ext cx="26060400" cy="0"/>
          </a:xfrm>
          <a:prstGeom prst="line">
            <a:avLst/>
          </a:prstGeom>
          <a:ln w="1016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nasa logo" descr="BnW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8370" y="948900"/>
            <a:ext cx="2329895" cy="19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develop logo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95" y="661797"/>
            <a:ext cx="2158130" cy="25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ract info"/>
          <p:cNvSpPr/>
          <p:nvPr userDrawn="1"/>
        </p:nvSpPr>
        <p:spPr>
          <a:xfrm>
            <a:off x="21089073" y="35379524"/>
            <a:ext cx="565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chemeClr val="dk1"/>
              </a:buClr>
              <a:buSzPct val="25000"/>
            </a:pP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4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4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</p:spTree>
    <p:extLst>
      <p:ext uri="{BB962C8B-B14F-4D97-AF65-F5344CB8AC3E}">
        <p14:creationId xmlns:p14="http://schemas.microsoft.com/office/powerpoint/2010/main" val="55772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8640" userDrawn="1">
          <p15:clr>
            <a:srgbClr val="F26B43"/>
          </p15:clr>
        </p15:guide>
        <p15:guide id="2" orient="horz" pos="11520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16704" userDrawn="1">
          <p15:clr>
            <a:srgbClr val="F26B43"/>
          </p15:clr>
        </p15:guide>
        <p15:guide id="5" orient="horz" pos="21888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  <p15:guide id="7" pos="5760" userDrawn="1">
          <p15:clr>
            <a:srgbClr val="A4A3A4"/>
          </p15:clr>
        </p15:guide>
        <p15:guide id="8" pos="6048" userDrawn="1">
          <p15:clr>
            <a:srgbClr val="A4A3A4"/>
          </p15:clr>
        </p15:guide>
        <p15:guide id="9" pos="11520" userDrawn="1">
          <p15:clr>
            <a:srgbClr val="A4A3A4"/>
          </p15:clr>
        </p15:guide>
        <p15:guide id="10" pos="112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comments" Target="../comments/comment1.xml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"/>
          <a:stretch/>
        </p:blipFill>
        <p:spPr>
          <a:xfrm>
            <a:off x="18374106" y="10603573"/>
            <a:ext cx="8537981" cy="689393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Marshall Space Flight Center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Assessing Landslide Characteristics and Developing a Landslide Potential Hazard Map in Rwanda and Uganda Using NASA Earth Observations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East Africa Disasters</a:t>
            </a:r>
            <a:endParaRPr lang="en-US" dirty="0"/>
          </a:p>
        </p:txBody>
      </p:sp>
      <p:sp>
        <p:nvSpPr>
          <p:cNvPr id="9" name="Text Placeholder 16"/>
          <p:cNvSpPr txBox="1">
            <a:spLocks/>
          </p:cNvSpPr>
          <p:nvPr/>
        </p:nvSpPr>
        <p:spPr>
          <a:xfrm>
            <a:off x="768078" y="34533729"/>
            <a:ext cx="7709172" cy="57214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Tyler Finley, Leigh Sinclair, </a:t>
            </a:r>
            <a:r>
              <a:rPr lang="en-US" sz="2400" dirty="0" err="1" smtClean="0"/>
              <a:t>Padraic</a:t>
            </a:r>
            <a:r>
              <a:rPr lang="en-US" sz="2400" dirty="0" smtClean="0"/>
              <a:t> Conner, and </a:t>
            </a:r>
            <a:r>
              <a:rPr lang="en-US" sz="2400" dirty="0" err="1" smtClean="0"/>
              <a:t>Jeanné</a:t>
            </a:r>
            <a:r>
              <a:rPr lang="en-US" sz="2400" dirty="0" smtClean="0"/>
              <a:t> le Roux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8477250" y="31726802"/>
            <a:ext cx="8229600" cy="306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NASA SERVIR Coordination Office </a:t>
            </a:r>
            <a:r>
              <a:rPr lang="en-US" dirty="0" smtClean="0"/>
              <a:t>at NASA Marshall Space Flight Center</a:t>
            </a:r>
          </a:p>
          <a:p>
            <a:r>
              <a:rPr lang="en-US" b="1" dirty="0" smtClean="0"/>
              <a:t>SERVIR Applied Sciences Team </a:t>
            </a:r>
            <a:r>
              <a:rPr lang="en-US" dirty="0" smtClean="0"/>
              <a:t>at NASA Goddard Space Flight Center</a:t>
            </a:r>
          </a:p>
          <a:p>
            <a:r>
              <a:rPr lang="en-US" dirty="0" smtClean="0"/>
              <a:t>Regional Centre for Mapping of Resources for Development </a:t>
            </a:r>
            <a:r>
              <a:rPr lang="en-US" b="1" dirty="0" smtClean="0"/>
              <a:t>(RCMRD)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8314942" y="31700973"/>
            <a:ext cx="8229600" cy="18106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would like to thank our Science Advisor, </a:t>
            </a:r>
            <a:r>
              <a:rPr lang="en-US" b="1" dirty="0" smtClean="0"/>
              <a:t>Dr. Jeffrey </a:t>
            </a:r>
            <a:r>
              <a:rPr lang="en-US" b="1" dirty="0" err="1" smtClean="0"/>
              <a:t>Luvall</a:t>
            </a:r>
            <a:r>
              <a:rPr lang="en-US" dirty="0" smtClean="0"/>
              <a:t> (NASA at NSSTC), Science Mentor </a:t>
            </a:r>
            <a:r>
              <a:rPr lang="en-US" b="1" dirty="0" smtClean="0"/>
              <a:t>Dr. Robert Griffin</a:t>
            </a:r>
            <a:r>
              <a:rPr lang="en-US" dirty="0" smtClean="0"/>
              <a:t> (University of Alabama in Huntsville), and </a:t>
            </a:r>
            <a:r>
              <a:rPr lang="en-US" b="1" dirty="0" smtClean="0"/>
              <a:t>Eric Anderson</a:t>
            </a:r>
            <a:r>
              <a:rPr lang="en-US" dirty="0" smtClean="0"/>
              <a:t> (SERVIR) for their guidance on this project.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914400" y="23450550"/>
            <a:ext cx="16916400" cy="385747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TBD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8624372" y="23450550"/>
            <a:ext cx="8229600" cy="2880360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TBD</a:t>
            </a:r>
          </a:p>
        </p:txBody>
      </p:sp>
      <p:sp>
        <p:nvSpPr>
          <p:cNvPr id="14" name="Text Placeholder 16"/>
          <p:cNvSpPr txBox="1">
            <a:spLocks/>
          </p:cNvSpPr>
          <p:nvPr/>
        </p:nvSpPr>
        <p:spPr>
          <a:xfrm>
            <a:off x="20002412" y="17465645"/>
            <a:ext cx="3048088" cy="887426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914400" y="6243411"/>
            <a:ext cx="16916400" cy="5760720"/>
          </a:xfrm>
          <a:prstGeom prst="rect">
            <a:avLst/>
          </a:prstGeom>
        </p:spPr>
        <p:txBody>
          <a:bodyPr numCol="2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Keep this blank for now.</a:t>
            </a:r>
          </a:p>
          <a:p>
            <a:r>
              <a:rPr lang="en-US" dirty="0" smtClean="0"/>
              <a:t>Body text point size should be at least 24.</a:t>
            </a:r>
          </a:p>
          <a:p>
            <a:r>
              <a:rPr lang="en-US" dirty="0" smtClean="0"/>
              <a:t>Caption text point size should be at least 16.</a:t>
            </a:r>
          </a:p>
          <a:p>
            <a:r>
              <a:rPr lang="en-US" dirty="0" smtClean="0"/>
              <a:t>Feel free to rename, move, and resize sections as needed.</a:t>
            </a: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18288000" y="6243411"/>
            <a:ext cx="8229600" cy="261483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Supply</a:t>
            </a:r>
            <a:r>
              <a:rPr lang="en-US" dirty="0"/>
              <a:t> updates to SERVIR’s Global Landslide Catalog (GLC), an online database documenting rainfall triggered landslides around the world</a:t>
            </a:r>
          </a:p>
          <a:p>
            <a:r>
              <a:rPr lang="en-US" b="1" dirty="0"/>
              <a:t>Create</a:t>
            </a:r>
            <a:r>
              <a:rPr lang="en-US" dirty="0"/>
              <a:t> a Landslide Susceptibility Map for the study area using a sample of landslide data from the GLC and landslides found through Google Earth</a:t>
            </a:r>
          </a:p>
          <a:p>
            <a:r>
              <a:rPr lang="en-US" b="1" dirty="0"/>
              <a:t>Assess</a:t>
            </a:r>
            <a:r>
              <a:rPr lang="en-US" dirty="0"/>
              <a:t> satellite rainfall performance, specifically GPM and TRMM, in identifying landslide conditions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510709"/>
            <a:ext cx="16916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288000" y="550498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400" y="12517639"/>
            <a:ext cx="1691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314942" y="992015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314942" y="1757622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3792" y="22490609"/>
            <a:ext cx="15903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57321" y="226811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314942" y="3091446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53915" y="3096477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9799" y="3046809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Team Members"/>
          <p:cNvSpPr txBox="1">
            <a:spLocks/>
          </p:cNvSpPr>
          <p:nvPr/>
        </p:nvSpPr>
        <p:spPr>
          <a:xfrm>
            <a:off x="914400" y="4148884"/>
            <a:ext cx="25603200" cy="950976"/>
          </a:xfrm>
          <a:prstGeom prst="rect">
            <a:avLst/>
          </a:prstGeom>
        </p:spPr>
        <p:txBody>
          <a:bodyPr anchor="t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Leigh Sinclair (Project Lead), Padraic Conner </a:t>
            </a:r>
            <a:r>
              <a:rPr lang="en-US" dirty="0" smtClean="0"/>
              <a:t>(Project Co-Lead</a:t>
            </a:r>
            <a:r>
              <a:rPr lang="en-US" dirty="0" smtClean="0"/>
              <a:t>), Tyler Finley, </a:t>
            </a:r>
            <a:r>
              <a:rPr lang="en-US" dirty="0" err="1" smtClean="0"/>
              <a:t>Jeanné</a:t>
            </a:r>
            <a:r>
              <a:rPr lang="en-US" dirty="0" smtClean="0"/>
              <a:t> le Roux</a:t>
            </a:r>
          </a:p>
          <a:p>
            <a:r>
              <a:rPr lang="en-US" sz="2400" dirty="0" smtClean="0"/>
              <a:t>NASA DEVELOP National Program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942" y="18426680"/>
            <a:ext cx="2171612" cy="1774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89168" y="19522089"/>
            <a:ext cx="2239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Landsat 8 OLI</a:t>
            </a:r>
            <a:endParaRPr lang="en-US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106" y="20689942"/>
            <a:ext cx="1548670" cy="17112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874" y="18198559"/>
            <a:ext cx="2400387" cy="20463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890" y="20772015"/>
            <a:ext cx="2539031" cy="175519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1861725" y="18345665"/>
            <a:ext cx="24954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TRMM TMPA</a:t>
            </a:r>
            <a:endParaRPr lang="en-US" sz="2700" dirty="0"/>
          </a:p>
        </p:txBody>
      </p:sp>
      <p:sp>
        <p:nvSpPr>
          <p:cNvPr id="34" name="TextBox 33"/>
          <p:cNvSpPr txBox="1"/>
          <p:nvPr/>
        </p:nvSpPr>
        <p:spPr>
          <a:xfrm>
            <a:off x="20065455" y="21877959"/>
            <a:ext cx="298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SRTM-V2 C-Band 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22334706" y="20519790"/>
            <a:ext cx="2835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GPM DPR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106" y="12756324"/>
            <a:ext cx="3382700" cy="256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499" y="12825570"/>
            <a:ext cx="2455963" cy="119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2424" y="16022562"/>
            <a:ext cx="2448076" cy="119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679799" y="13089951"/>
            <a:ext cx="16647027" cy="1569660"/>
            <a:chOff x="679799" y="17681001"/>
            <a:chExt cx="16647027" cy="1569660"/>
          </a:xfrm>
        </p:grpSpPr>
        <p:sp>
          <p:nvSpPr>
            <p:cNvPr id="39" name="TextBox 38"/>
            <p:cNvSpPr txBox="1"/>
            <p:nvPr/>
          </p:nvSpPr>
          <p:spPr>
            <a:xfrm>
              <a:off x="1941666" y="17964961"/>
              <a:ext cx="14765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rPr>
                <a:t>Global Landslide Catalog </a:t>
              </a:r>
              <a:endPara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41667" y="18582287"/>
              <a:ext cx="15385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sz="2400" b="1" dirty="0" smtClean="0">
                  <a:latin typeface="+mj-lt"/>
                </a:rPr>
                <a:t>Google Earth </a:t>
              </a:r>
              <a:r>
                <a:rPr lang="en-US" sz="2400" dirty="0" smtClean="0">
                  <a:latin typeface="+mj-lt"/>
                </a:rPr>
                <a:t>[Landslide locations]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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b="1" dirty="0" smtClean="0">
                  <a:latin typeface="+mj-lt"/>
                </a:rPr>
                <a:t>News Reports </a:t>
              </a:r>
              <a:r>
                <a:rPr lang="en-US" sz="2400" dirty="0" smtClean="0">
                  <a:latin typeface="+mj-lt"/>
                </a:rPr>
                <a:t>[Time of Landslide]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sym typeface="Wingdings 2" panose="05020102010507070707" pitchFamily="18" charset="2"/>
                </a:rPr>
                <a:t> </a:t>
              </a:r>
              <a:r>
                <a:rPr lang="en-US" sz="2400" b="1" dirty="0" smtClean="0">
                  <a:latin typeface="+mj-lt"/>
                </a:rPr>
                <a:t>Landsat 8 </a:t>
              </a:r>
              <a:r>
                <a:rPr lang="en-US" sz="2400" dirty="0" smtClean="0">
                  <a:latin typeface="+mj-lt"/>
                </a:rPr>
                <a:t>[Time </a:t>
              </a:r>
              <a:r>
                <a:rPr lang="en-US" sz="2400" dirty="0">
                  <a:latin typeface="+mj-lt"/>
                </a:rPr>
                <a:t>of Landslide]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9799" y="17681001"/>
              <a:ext cx="12614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1</a:t>
              </a:r>
              <a:endParaRPr lang="en-US" sz="9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9799" y="14452902"/>
            <a:ext cx="16647026" cy="1569660"/>
            <a:chOff x="679799" y="17681001"/>
            <a:chExt cx="16647026" cy="1569660"/>
          </a:xfrm>
        </p:grpSpPr>
        <p:sp>
          <p:nvSpPr>
            <p:cNvPr id="43" name="TextBox 42"/>
            <p:cNvSpPr txBox="1"/>
            <p:nvPr/>
          </p:nvSpPr>
          <p:spPr>
            <a:xfrm>
              <a:off x="1941666" y="17964961"/>
              <a:ext cx="15385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rPr>
                <a:t>Landslide Susceptibility Map</a:t>
              </a:r>
              <a:endPara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41666" y="18553046"/>
              <a:ext cx="9412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sz="2400" b="1" dirty="0" smtClean="0">
                  <a:latin typeface="+mj-lt"/>
                </a:rPr>
                <a:t>Landslide Thresholds </a:t>
              </a:r>
              <a:r>
                <a:rPr lang="en-US" sz="2400" dirty="0" smtClean="0">
                  <a:latin typeface="+mj-lt"/>
                </a:rPr>
                <a:t>[Precipitation, Slope, etc.]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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b="1" dirty="0" smtClean="0">
                  <a:latin typeface="+mj-lt"/>
                </a:rPr>
                <a:t>Fuzzy Model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79799" y="17681001"/>
              <a:ext cx="12614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2</a:t>
              </a:r>
              <a:endParaRPr lang="en-US" sz="9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</p:grpSp>
      <p:sp>
        <p:nvSpPr>
          <p:cNvPr id="59" name="Oval 58"/>
          <p:cNvSpPr/>
          <p:nvPr/>
        </p:nvSpPr>
        <p:spPr>
          <a:xfrm>
            <a:off x="4048123" y="17309987"/>
            <a:ext cx="2105025" cy="112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Landslide Thresholds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4029072" y="18659749"/>
            <a:ext cx="2143125" cy="112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Fuzzy Landslide Thresholds</a:t>
            </a:r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 rot="8682618">
            <a:off x="6220340" y="17048136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048123" y="15957430"/>
            <a:ext cx="2105025" cy="112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Variables</a:t>
            </a:r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7146268" y="16098138"/>
            <a:ext cx="1866904" cy="9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Reclassify</a:t>
            </a:r>
            <a:endParaRPr lang="en-US" dirty="0"/>
          </a:p>
        </p:txBody>
      </p:sp>
      <p:sp>
        <p:nvSpPr>
          <p:cNvPr id="64" name="Rounded Rectangle 63"/>
          <p:cNvSpPr/>
          <p:nvPr/>
        </p:nvSpPr>
        <p:spPr>
          <a:xfrm>
            <a:off x="7146268" y="17403349"/>
            <a:ext cx="1866904" cy="9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Fuzzy Membership</a:t>
            </a:r>
            <a:endParaRPr lang="en-US" dirty="0"/>
          </a:p>
        </p:txBody>
      </p:sp>
      <p:sp>
        <p:nvSpPr>
          <p:cNvPr id="65" name="Rounded Rectangle 64"/>
          <p:cNvSpPr/>
          <p:nvPr/>
        </p:nvSpPr>
        <p:spPr>
          <a:xfrm>
            <a:off x="7146268" y="18754011"/>
            <a:ext cx="1866904" cy="935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Fuzzy Overlay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0029826" y="16080356"/>
            <a:ext cx="2305050" cy="3609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Landslide Susceptibility Map</a:t>
            </a:r>
            <a:endParaRPr lang="en-US" sz="2000" dirty="0"/>
          </a:p>
        </p:txBody>
      </p:sp>
      <p:sp>
        <p:nvSpPr>
          <p:cNvPr id="67" name="Right Arrow 66"/>
          <p:cNvSpPr/>
          <p:nvPr/>
        </p:nvSpPr>
        <p:spPr>
          <a:xfrm>
            <a:off x="6220340" y="16400436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Arrow 67"/>
          <p:cNvSpPr/>
          <p:nvPr/>
        </p:nvSpPr>
        <p:spPr>
          <a:xfrm>
            <a:off x="6220340" y="17752091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8682618">
            <a:off x="6220341" y="18581605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ight Arrow 69"/>
          <p:cNvSpPr/>
          <p:nvPr/>
        </p:nvSpPr>
        <p:spPr>
          <a:xfrm>
            <a:off x="6220341" y="19102755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>
            <a:off x="9091120" y="19102755"/>
            <a:ext cx="833930" cy="237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79798" y="21042488"/>
            <a:ext cx="16027051" cy="1569660"/>
            <a:chOff x="679799" y="17681001"/>
            <a:chExt cx="16027051" cy="1569660"/>
          </a:xfrm>
        </p:grpSpPr>
        <p:sp>
          <p:nvSpPr>
            <p:cNvPr id="73" name="TextBox 72"/>
            <p:cNvSpPr txBox="1"/>
            <p:nvPr/>
          </p:nvSpPr>
          <p:spPr>
            <a:xfrm>
              <a:off x="1941666" y="17964961"/>
              <a:ext cx="14765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rPr>
                <a:t>Potential Hazard Map</a:t>
              </a:r>
              <a:endPara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41669" y="18582287"/>
              <a:ext cx="9831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sz="2400" b="1" dirty="0" smtClean="0">
                  <a:latin typeface="+mj-lt"/>
                </a:rPr>
                <a:t>Landslide Susceptibility Map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sym typeface="Wingdings 2" panose="05020102010507070707" pitchFamily="18" charset="2"/>
                </a:rPr>
                <a:t> </a:t>
              </a:r>
              <a:r>
                <a:rPr lang="en-US" sz="2400" b="1" dirty="0" smtClean="0">
                  <a:latin typeface="+mj-lt"/>
                </a:rPr>
                <a:t>SEDAC </a:t>
              </a:r>
              <a:r>
                <a:rPr lang="en-US" sz="2400" dirty="0" smtClean="0">
                  <a:latin typeface="+mj-lt"/>
                </a:rPr>
                <a:t>[Population Density Data]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9799" y="17681001"/>
              <a:ext cx="12614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6" b="7727"/>
          <a:stretch/>
        </p:blipFill>
        <p:spPr>
          <a:xfrm>
            <a:off x="803792" y="31237534"/>
            <a:ext cx="5745891" cy="3261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6" name="Group 75"/>
          <p:cNvGrpSpPr/>
          <p:nvPr/>
        </p:nvGrpSpPr>
        <p:grpSpPr>
          <a:xfrm>
            <a:off x="679799" y="19594410"/>
            <a:ext cx="16027051" cy="1569660"/>
            <a:chOff x="679799" y="17681001"/>
            <a:chExt cx="16027051" cy="1569660"/>
          </a:xfrm>
        </p:grpSpPr>
        <p:sp>
          <p:nvSpPr>
            <p:cNvPr id="77" name="TextBox 76"/>
            <p:cNvSpPr txBox="1"/>
            <p:nvPr/>
          </p:nvSpPr>
          <p:spPr>
            <a:xfrm>
              <a:off x="1941666" y="17964961"/>
              <a:ext cx="14765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  <a:latin typeface="+mj-lt"/>
                </a:rPr>
                <a:t>Preliminary Assessment of GPM and TRMM</a:t>
              </a:r>
              <a:endParaRPr lang="en-US" sz="36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941669" y="18582287"/>
              <a:ext cx="110313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Clr>
                  <a:schemeClr val="accent1">
                    <a:lumMod val="60000"/>
                    <a:lumOff val="40000"/>
                  </a:schemeClr>
                </a:buClr>
              </a:pPr>
              <a:r>
                <a:rPr lang="en-US" sz="2400" b="1" dirty="0" smtClean="0">
                  <a:latin typeface="+mj-lt"/>
                </a:rPr>
                <a:t>GPM Data </a:t>
              </a:r>
              <a:r>
                <a:rPr lang="en-US" sz="2400" dirty="0" smtClean="0">
                  <a:latin typeface="+mj-lt"/>
                </a:rPr>
                <a:t>[Precipitation]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</a:t>
              </a:r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b="1" dirty="0" smtClean="0">
                  <a:latin typeface="+mj-lt"/>
                </a:rPr>
                <a:t>TRMM </a:t>
              </a:r>
              <a:r>
                <a:rPr lang="en-US" sz="2400" dirty="0" smtClean="0">
                  <a:latin typeface="+mj-lt"/>
                </a:rPr>
                <a:t>[Precipitation] 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sym typeface="Wingdings 2" panose="05020102010507070707" pitchFamily="18" charset="2"/>
                </a:rPr>
                <a:t> </a:t>
              </a:r>
              <a:r>
                <a:rPr lang="en-US" sz="2400" b="1" dirty="0" smtClean="0">
                  <a:latin typeface="+mj-lt"/>
                </a:rPr>
                <a:t>CHIRPS </a:t>
              </a:r>
              <a:r>
                <a:rPr lang="en-US" sz="2400" dirty="0" smtClean="0">
                  <a:latin typeface="+mj-lt"/>
                </a:rPr>
                <a:t>[Precipitation]</a:t>
              </a:r>
              <a:r>
                <a:rPr lang="en-US" sz="24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  <a:sym typeface="Wingdings 2" panose="05020102010507070707" pitchFamily="18" charset="2"/>
                </a:rPr>
                <a:t>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9799" y="17681001"/>
              <a:ext cx="126147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+mj-lt"/>
                </a:rPr>
                <a:t>3</a:t>
              </a:r>
              <a:endParaRPr lang="en-US" sz="9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65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isasters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57688F"/>
      </a:accent1>
      <a:accent2>
        <a:srgbClr val="7F7AA1"/>
      </a:accent2>
      <a:accent3>
        <a:srgbClr val="A990B7"/>
      </a:accent3>
      <a:accent4>
        <a:srgbClr val="D7D678"/>
      </a:accent4>
      <a:accent5>
        <a:srgbClr val="C0AF5D"/>
      </a:accent5>
      <a:accent6>
        <a:srgbClr val="AF8D46"/>
      </a:accent6>
      <a:hlink>
        <a:srgbClr val="57688F"/>
      </a:hlink>
      <a:folHlink>
        <a:srgbClr val="57688F"/>
      </a:folHlink>
    </a:clrScheme>
    <a:fontScheme name="DEVELOP_poster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1469</TotalTime>
  <Words>350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Century Gothic</vt:lpstr>
      <vt:lpstr>Garamond</vt:lpstr>
      <vt:lpstr>Questrial</vt:lpstr>
      <vt:lpstr>Webdings</vt:lpstr>
      <vt:lpstr>Wingdings 2</vt:lpstr>
      <vt:lpstr>Office Theme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Brumbaugh, Beth (LARC-E3)[SSAI DEVELOP]</cp:lastModifiedBy>
  <cp:revision>102</cp:revision>
  <dcterms:created xsi:type="dcterms:W3CDTF">2015-06-02T14:58:58Z</dcterms:created>
  <dcterms:modified xsi:type="dcterms:W3CDTF">2015-07-13T16:08:37Z</dcterms:modified>
</cp:coreProperties>
</file>