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handoutMasterIdLst>
    <p:handoutMasterId r:id="rId23"/>
  </p:handoutMasterIdLst>
  <p:sldIdLst>
    <p:sldId id="257" r:id="rId2"/>
    <p:sldId id="259" r:id="rId3"/>
    <p:sldId id="258" r:id="rId4"/>
    <p:sldId id="268" r:id="rId5"/>
    <p:sldId id="260" r:id="rId6"/>
    <p:sldId id="262" r:id="rId7"/>
    <p:sldId id="263" r:id="rId8"/>
    <p:sldId id="264" r:id="rId9"/>
    <p:sldId id="261" r:id="rId10"/>
    <p:sldId id="265" r:id="rId11"/>
    <p:sldId id="267" r:id="rId12"/>
    <p:sldId id="272" r:id="rId13"/>
    <p:sldId id="266" r:id="rId14"/>
    <p:sldId id="269" r:id="rId15"/>
    <p:sldId id="273" r:id="rId16"/>
    <p:sldId id="274" r:id="rId17"/>
    <p:sldId id="271" r:id="rId18"/>
    <p:sldId id="275" r:id="rId19"/>
    <p:sldId id="276" r:id="rId20"/>
    <p:sldId id="277" r:id="rId21"/>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C7E2"/>
    <a:srgbClr val="D8E5F2"/>
    <a:srgbClr val="4481BE"/>
    <a:srgbClr val="6194C8"/>
    <a:srgbClr val="2E5984"/>
    <a:srgbClr val="244566"/>
    <a:srgbClr val="386DA2"/>
    <a:srgbClr val="538BC3"/>
    <a:srgbClr val="234567"/>
    <a:srgbClr val="2F59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27" autoAdjust="0"/>
    <p:restoredTop sz="96433" autoAdjust="0"/>
  </p:normalViewPr>
  <p:slideViewPr>
    <p:cSldViewPr>
      <p:cViewPr varScale="1">
        <p:scale>
          <a:sx n="77" d="100"/>
          <a:sy n="77" d="100"/>
        </p:scale>
        <p:origin x="114" y="87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1440" tIns="45720" rIns="91440" bIns="45720" rtlCol="0"/>
          <a:lstStyle>
            <a:lvl1pPr algn="r">
              <a:defRPr sz="1200"/>
            </a:lvl1pPr>
          </a:lstStyle>
          <a:p>
            <a:fld id="{DCC5EAAA-6ECE-4589-9702-331181F890A4}" type="datetimeFigureOut">
              <a:rPr lang="en-US" smtClean="0"/>
              <a:pPr/>
              <a:t>1/21/2016</a:t>
            </a:fld>
            <a:endParaRPr lang="en-US"/>
          </a:p>
        </p:txBody>
      </p:sp>
      <p:sp>
        <p:nvSpPr>
          <p:cNvPr id="4" name="Footer Placeholder 3"/>
          <p:cNvSpPr>
            <a:spLocks noGrp="1"/>
          </p:cNvSpPr>
          <p:nvPr>
            <p:ph type="ftr" sz="quarter" idx="2"/>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lIns="91440" tIns="45720" rIns="91440" bIns="45720" rtlCol="0" anchor="b"/>
          <a:lstStyle>
            <a:lvl1pPr algn="r">
              <a:defRPr sz="1200"/>
            </a:lvl1pPr>
          </a:lstStyle>
          <a:p>
            <a:fld id="{5E8856A9-6A40-4B70-AB5B-065DFA12FF30}" type="slidenum">
              <a:rPr lang="en-US" smtClean="0"/>
              <a:pPr/>
              <a:t>‹#›</a:t>
            </a:fld>
            <a:endParaRPr lang="en-US"/>
          </a:p>
        </p:txBody>
      </p:sp>
    </p:spTree>
    <p:extLst>
      <p:ext uri="{BB962C8B-B14F-4D97-AF65-F5344CB8AC3E}">
        <p14:creationId xmlns:p14="http://schemas.microsoft.com/office/powerpoint/2010/main" val="40040673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3177" tIns="46589" rIns="93177" bIns="46589" rtlCol="0"/>
          <a:lstStyle>
            <a:lvl1pPr algn="r">
              <a:defRPr sz="1200"/>
            </a:lvl1pPr>
          </a:lstStyle>
          <a:p>
            <a:fld id="{F5586F49-FE39-4696-A57E-5B5275E429C6}" type="datetimeFigureOut">
              <a:rPr lang="en-US" smtClean="0"/>
              <a:pPr/>
              <a:t>1/21/2016</a:t>
            </a:fld>
            <a:endParaRPr lang="en-US"/>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3177" tIns="46589" rIns="93177" bIns="46589" rtlCol="0" anchor="b"/>
          <a:lstStyle>
            <a:lvl1pPr algn="r">
              <a:defRPr sz="1200"/>
            </a:lvl1pPr>
          </a:lstStyle>
          <a:p>
            <a:fld id="{157ACEB9-2ADA-4B7B-B0BC-D9F4928C3BB9}" type="slidenum">
              <a:rPr lang="en-US" smtClean="0"/>
              <a:pPr/>
              <a:t>‹#›</a:t>
            </a:fld>
            <a:endParaRPr lang="en-US"/>
          </a:p>
        </p:txBody>
      </p:sp>
    </p:spTree>
    <p:extLst>
      <p:ext uri="{BB962C8B-B14F-4D97-AF65-F5344CB8AC3E}">
        <p14:creationId xmlns:p14="http://schemas.microsoft.com/office/powerpoint/2010/main" val="88515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157ACEB9-2ADA-4B7B-B0BC-D9F4928C3BB9}" type="slidenum">
              <a:rPr lang="en-US" smtClean="0"/>
              <a:pPr/>
              <a:t>1</a:t>
            </a:fld>
            <a:endParaRPr lang="en-US"/>
          </a:p>
        </p:txBody>
      </p:sp>
    </p:spTree>
    <p:extLst>
      <p:ext uri="{BB962C8B-B14F-4D97-AF65-F5344CB8AC3E}">
        <p14:creationId xmlns:p14="http://schemas.microsoft.com/office/powerpoint/2010/main" val="60831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7ACEB9-2ADA-4B7B-B0BC-D9F4928C3BB9}" type="slidenum">
              <a:rPr lang="en-US" smtClean="0"/>
              <a:pPr/>
              <a:t>5</a:t>
            </a:fld>
            <a:endParaRPr lang="en-US"/>
          </a:p>
        </p:txBody>
      </p:sp>
    </p:spTree>
    <p:extLst>
      <p:ext uri="{BB962C8B-B14F-4D97-AF65-F5344CB8AC3E}">
        <p14:creationId xmlns:p14="http://schemas.microsoft.com/office/powerpoint/2010/main" val="3124943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2" name="Rectangle 11"/>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noFill/>
        </p:spPr>
        <p:txBody>
          <a:bodyPr/>
          <a:lstStyle>
            <a:lvl1pPr>
              <a:defRPr>
                <a:solidFill>
                  <a:schemeClr val="bg1"/>
                </a:solidFill>
              </a:defRPr>
            </a:lvl1pPr>
          </a:lstStyle>
          <a:p>
            <a:fld id="{EE289CF8-4C39-49E0-AC7D-C209D6C0BFB9}" type="datetimeFigureOut">
              <a:rPr lang="en-US" smtClean="0"/>
              <a:pPr/>
              <a:t>1/21/2016</a:t>
            </a:fld>
            <a:endParaRPr lang="en-US"/>
          </a:p>
        </p:txBody>
      </p:sp>
      <p:sp>
        <p:nvSpPr>
          <p:cNvPr id="17" name="Footer Placeholder 16"/>
          <p:cNvSpPr>
            <a:spLocks noGrp="1"/>
          </p:cNvSpPr>
          <p:nvPr>
            <p:ph type="ftr" sz="quarter" idx="11"/>
          </p:nvPr>
        </p:nvSpPr>
        <p:spPr>
          <a:noFill/>
        </p:spPr>
        <p:txBody>
          <a:bodyPr/>
          <a:lstStyle>
            <a:lvl1pPr>
              <a:defRPr>
                <a:solidFill>
                  <a:schemeClr val="bg1"/>
                </a:solidFill>
              </a:defRPr>
            </a:lvl1p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solidFill>
                <a:schemeClr val="tx1"/>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solidFill>
                <a:schemeClr val="tx1"/>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solidFill>
                <a:schemeClr val="tx1"/>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tx1"/>
                </a:solidFill>
              </a:defRPr>
            </a:lvl1pPr>
          </a:lstStyle>
          <a:p>
            <a:fld id="{74107330-A4E1-497D-BB24-CE6B6F1E90AA}"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tx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07330-A4E1-497D-BB24-CE6B6F1E90A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4107330-A4E1-497D-BB24-CE6B6F1E90AA}"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1/21/2016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EE289CF8-4C39-49E0-AC7D-C209D6C0BFB9}" type="datetimeFigureOut">
              <a:rPr lang="en-US" smtClean="0"/>
              <a:pPr/>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4107330-A4E1-497D-BB24-CE6B6F1E90AA}"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E289CF8-4C39-49E0-AC7D-C209D6C0BFB9}" type="datetimeFigureOut">
              <a:rPr lang="en-US" smtClean="0"/>
              <a:pPr/>
              <a:t>1/21/2016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4107330-A4E1-497D-BB24-CE6B6F1E90AA}"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E289CF8-4C39-49E0-AC7D-C209D6C0BFB9}" type="datetimeFigureOut">
              <a:rPr lang="en-US" smtClean="0"/>
              <a:pPr/>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07330-A4E1-497D-BB24-CE6B6F1E90AA}"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tx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58496" y="6391656"/>
            <a:ext cx="8833104" cy="3108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E289CF8-4C39-49E0-AC7D-C209D6C0BFB9}" type="datetimeFigureOut">
              <a:rPr lang="en-US" smtClean="0"/>
              <a:pPr/>
              <a:t>1/21/2016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4107330-A4E1-497D-BB24-CE6B6F1E90AA}"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E289CF8-4C39-49E0-AC7D-C209D6C0BFB9}" type="datetimeFigureOut">
              <a:rPr lang="en-US" smtClean="0"/>
              <a:pPr/>
              <a:t>1/21/2016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4107330-A4E1-497D-BB24-CE6B6F1E90A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58496" y="6400800"/>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EE289CF8-4C39-49E0-AC7D-C209D6C0BFB9}" type="datetimeFigureOut">
              <a:rPr lang="en-US" smtClean="0"/>
              <a:pPr/>
              <a:t>1/21/2016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4107330-A4E1-497D-BB24-CE6B6F1E90A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4107330-A4E1-497D-BB24-CE6B6F1E90AA}" type="slidenum">
              <a:rPr lang="en-US" smtClean="0"/>
              <a:pPr/>
              <a:t>‹#›</a:t>
            </a:fld>
            <a:endParaRPr lang="en-US"/>
          </a:p>
        </p:txBody>
      </p:sp>
      <p:sp>
        <p:nvSpPr>
          <p:cNvPr id="21" name="Rectangle 20"/>
          <p:cNvSpPr>
            <a:spLocks noChangeArrowheads="1"/>
          </p:cNvSpPr>
          <p:nvPr userDrawn="1"/>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EE289CF8-4C39-49E0-AC7D-C209D6C0BFB9}" type="datetimeFigureOut">
              <a:rPr lang="en-US" smtClean="0"/>
              <a:pPr/>
              <a:t>1/21/2016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4107330-A4E1-497D-BB24-CE6B6F1E90AA}"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EE289CF8-4C39-49E0-AC7D-C209D6C0BFB9}" type="datetimeFigureOut">
              <a:rPr lang="en-US" smtClean="0"/>
              <a:pPr/>
              <a:t>1/21/2016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52400" y="6396037"/>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E289CF8-4C39-49E0-AC7D-C209D6C0BFB9}" type="datetimeFigureOut">
              <a:rPr lang="en-US" smtClean="0"/>
              <a:pPr/>
              <a:t>1/21/2016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4107330-A4E1-497D-BB24-CE6B6F1E90AA}"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ysClr val="windowText" lastClr="000000"/>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ysClr val="windowText" lastClr="000000"/>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ysClr val="windowText" lastClr="000000"/>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ysClr val="windowText" lastClr="000000"/>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ysClr val="windowText" lastClr="000000"/>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ysClr val="windowText" lastClr="000000"/>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hyperlink" Target="http://twitter.com/" TargetMode="External"/><Relationship Id="rId7" Type="http://schemas.openxmlformats.org/officeDocument/2006/relationships/image" Target="../media/image11.jpeg"/><Relationship Id="rId2" Type="http://schemas.openxmlformats.org/officeDocument/2006/relationships/hyperlink" Target="http://www.facebook.com/developnationalprogram" TargetMode="External"/><Relationship Id="rId1" Type="http://schemas.openxmlformats.org/officeDocument/2006/relationships/slideLayout" Target="../slideLayouts/slideLayout2.xml"/><Relationship Id="rId6" Type="http://schemas.openxmlformats.org/officeDocument/2006/relationships/hyperlink" Target="http://www.linkedin.com/groups?gid=4343498&amp;trk=group-name" TargetMode="External"/><Relationship Id="rId11" Type="http://schemas.openxmlformats.org/officeDocument/2006/relationships/image" Target="../media/image15.png"/><Relationship Id="rId5" Type="http://schemas.openxmlformats.org/officeDocument/2006/relationships/hyperlink" Target="http://ow.ly/auqy8" TargetMode="External"/><Relationship Id="rId10" Type="http://schemas.openxmlformats.org/officeDocument/2006/relationships/image" Target="../media/image14.png"/><Relationship Id="rId4" Type="http://schemas.openxmlformats.org/officeDocument/2006/relationships/hyperlink" Target="http://www.youtube.com/user/NASADEVELOP" TargetMode="External"/><Relationship Id="rId9" Type="http://schemas.openxmlformats.org/officeDocument/2006/relationships/image" Target="../media/image1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irs.gov/publications/p519/ar02.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developexchange.com/dropbox.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insidenasa.nasa.gov/ocio/policy/policy_direct/index.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insidenasa.nasa.gov/ocio/policy/policy_direct/index.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743201"/>
            <a:ext cx="7924800" cy="914400"/>
          </a:xfrm>
        </p:spPr>
        <p:txBody>
          <a:bodyPr>
            <a:normAutofit/>
          </a:bodyPr>
          <a:lstStyle/>
          <a:p>
            <a:r>
              <a:rPr lang="en-US" sz="1800" dirty="0">
                <a:solidFill>
                  <a:schemeClr val="accent2"/>
                </a:solidFill>
              </a:rPr>
              <a:t>Participant Expectations :</a:t>
            </a:r>
          </a:p>
          <a:p>
            <a:r>
              <a:rPr lang="en-US" sz="1800" dirty="0">
                <a:solidFill>
                  <a:schemeClr val="accent2"/>
                </a:solidFill>
              </a:rPr>
              <a:t>General Guidelines &amp; Best Practices</a:t>
            </a:r>
          </a:p>
        </p:txBody>
      </p:sp>
      <p:sp>
        <p:nvSpPr>
          <p:cNvPr id="2" name="Title 1"/>
          <p:cNvSpPr>
            <a:spLocks noGrp="1"/>
          </p:cNvSpPr>
          <p:nvPr>
            <p:ph type="title"/>
          </p:nvPr>
        </p:nvSpPr>
        <p:spPr/>
        <p:txBody>
          <a:bodyPr/>
          <a:lstStyle/>
          <a:p>
            <a:r>
              <a:rPr lang="en-US" dirty="0" smtClean="0"/>
              <a:t>DEVELOP National Program</a:t>
            </a:r>
            <a:endParaRPr lang="en-US" dirty="0"/>
          </a:p>
        </p:txBody>
      </p:sp>
      <p:sp>
        <p:nvSpPr>
          <p:cNvPr id="7" name="Rectangle 6"/>
          <p:cNvSpPr/>
          <p:nvPr/>
        </p:nvSpPr>
        <p:spPr>
          <a:xfrm>
            <a:off x="228600" y="6400800"/>
            <a:ext cx="86868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3" cstate="print"/>
          <a:stretch>
            <a:fillRect/>
          </a:stretch>
        </p:blipFill>
        <p:spPr>
          <a:xfrm>
            <a:off x="304800" y="3886200"/>
            <a:ext cx="2804160" cy="21031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Picture 11"/>
          <p:cNvPicPr>
            <a:picLocks noChangeAspect="1"/>
          </p:cNvPicPr>
          <p:nvPr/>
        </p:nvPicPr>
        <p:blipFill>
          <a:blip r:embed="rId4" cstate="print"/>
          <a:stretch>
            <a:fillRect/>
          </a:stretch>
        </p:blipFill>
        <p:spPr>
          <a:xfrm>
            <a:off x="3169920" y="3886200"/>
            <a:ext cx="2804160" cy="21031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3" name="Picture 12"/>
          <p:cNvPicPr>
            <a:picLocks noChangeAspect="1"/>
          </p:cNvPicPr>
          <p:nvPr/>
        </p:nvPicPr>
        <p:blipFill>
          <a:blip r:embed="rId5" cstate="print"/>
          <a:stretch>
            <a:fillRect/>
          </a:stretch>
        </p:blipFill>
        <p:spPr>
          <a:xfrm>
            <a:off x="6035040" y="3886200"/>
            <a:ext cx="2804160" cy="21031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853184"/>
            <a:ext cx="8401050" cy="1956816"/>
          </a:xfrm>
        </p:spPr>
        <p:txBody>
          <a:bodyPr>
            <a:normAutofit/>
          </a:bodyPr>
          <a:lstStyle/>
          <a:p>
            <a:r>
              <a:rPr lang="en-US" sz="1800" b="1" dirty="0" smtClean="0">
                <a:solidFill>
                  <a:schemeClr val="accent2"/>
                </a:solidFill>
              </a:rPr>
              <a:t>Facebook: </a:t>
            </a:r>
            <a:r>
              <a:rPr lang="en-US" sz="1800" dirty="0" smtClean="0">
                <a:solidFill>
                  <a:schemeClr val="accent2"/>
                </a:solidFill>
                <a:hlinkClick r:id="rId2"/>
              </a:rPr>
              <a:t>www.facebook.com/developnationalprogram</a:t>
            </a:r>
            <a:r>
              <a:rPr lang="en-US" sz="1800" dirty="0" smtClean="0">
                <a:solidFill>
                  <a:schemeClr val="accent2"/>
                </a:solidFill>
              </a:rPr>
              <a:t> </a:t>
            </a:r>
          </a:p>
          <a:p>
            <a:r>
              <a:rPr lang="en-US" sz="1800" b="1" dirty="0" smtClean="0">
                <a:solidFill>
                  <a:schemeClr val="accent2"/>
                </a:solidFill>
              </a:rPr>
              <a:t>Twitter: </a:t>
            </a:r>
            <a:r>
              <a:rPr lang="en-US" sz="1800" dirty="0" smtClean="0">
                <a:solidFill>
                  <a:schemeClr val="accent2"/>
                </a:solidFill>
                <a:hlinkClick r:id="rId3"/>
              </a:rPr>
              <a:t>http://twitter.com/#!/nasa_develop</a:t>
            </a:r>
            <a:r>
              <a:rPr lang="en-US" sz="1800" dirty="0" smtClean="0">
                <a:solidFill>
                  <a:schemeClr val="accent2"/>
                </a:solidFill>
              </a:rPr>
              <a:t>  </a:t>
            </a:r>
          </a:p>
          <a:p>
            <a:r>
              <a:rPr lang="en-US" sz="1800" b="1" dirty="0" smtClean="0">
                <a:solidFill>
                  <a:schemeClr val="accent2"/>
                </a:solidFill>
              </a:rPr>
              <a:t>YouTube Channel: </a:t>
            </a:r>
            <a:r>
              <a:rPr lang="en-US" sz="1800" dirty="0" smtClean="0">
                <a:solidFill>
                  <a:schemeClr val="accent2"/>
                </a:solidFill>
                <a:hlinkClick r:id="rId4"/>
              </a:rPr>
              <a:t>www.youtube.com/user/NASADEVELOP</a:t>
            </a:r>
            <a:r>
              <a:rPr lang="en-US" sz="1800" dirty="0" smtClean="0">
                <a:solidFill>
                  <a:schemeClr val="accent2"/>
                </a:solidFill>
              </a:rPr>
              <a:t> </a:t>
            </a:r>
          </a:p>
          <a:p>
            <a:r>
              <a:rPr lang="en-US" sz="1800" b="1" dirty="0" smtClean="0">
                <a:solidFill>
                  <a:schemeClr val="accent2"/>
                </a:solidFill>
              </a:rPr>
              <a:t>Google+: </a:t>
            </a:r>
            <a:r>
              <a:rPr lang="en-US" sz="1800" dirty="0" smtClean="0">
                <a:solidFill>
                  <a:schemeClr val="accent2"/>
                </a:solidFill>
                <a:hlinkClick r:id="rId5"/>
              </a:rPr>
              <a:t>http://ow.ly/auqy8</a:t>
            </a:r>
            <a:r>
              <a:rPr lang="en-US" sz="1800" dirty="0" smtClean="0">
                <a:solidFill>
                  <a:schemeClr val="accent2"/>
                </a:solidFill>
              </a:rPr>
              <a:t>  </a:t>
            </a:r>
          </a:p>
          <a:p>
            <a:r>
              <a:rPr lang="en-US" sz="1800" b="1" dirty="0" smtClean="0">
                <a:solidFill>
                  <a:schemeClr val="accent2"/>
                </a:solidFill>
              </a:rPr>
              <a:t>LinkedIn: </a:t>
            </a:r>
            <a:r>
              <a:rPr lang="en-US" sz="1800" dirty="0" smtClean="0">
                <a:solidFill>
                  <a:schemeClr val="accent2"/>
                </a:solidFill>
                <a:hlinkClick r:id="rId6"/>
              </a:rPr>
              <a:t>www.linkedin.com/groups?gid=4343498&amp;trk=group-name</a:t>
            </a:r>
            <a:endParaRPr lang="en-US" sz="1800" dirty="0" smtClean="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Social Media</a:t>
            </a:r>
            <a:endParaRPr lang="en-US" b="1" dirty="0">
              <a:solidFill>
                <a:schemeClr val="accent3"/>
              </a:solidFill>
            </a:endParaRPr>
          </a:p>
        </p:txBody>
      </p:sp>
      <p:sp>
        <p:nvSpPr>
          <p:cNvPr id="4" name="Content Placeholder 3"/>
          <p:cNvSpPr txBox="1">
            <a:spLocks/>
          </p:cNvSpPr>
          <p:nvPr/>
        </p:nvSpPr>
        <p:spPr>
          <a:xfrm>
            <a:off x="152400" y="5486400"/>
            <a:ext cx="8839200" cy="563563"/>
          </a:xfrm>
          <a:prstGeom prst="rect">
            <a:avLst/>
          </a:prstGeom>
        </p:spPr>
        <p:txBody>
          <a:bodyPr vert="horz" lIns="91387" tIns="45693" rIns="91387" bIns="45693">
            <a:noAutofit/>
          </a:bodyPr>
          <a:lstStyle/>
          <a:p>
            <a:pPr algn="ctr" defTabSz="913865">
              <a:buClr>
                <a:srgbClr val="0F6FC6"/>
              </a:buClr>
              <a:buSzPct val="85000"/>
              <a:defRPr/>
            </a:pPr>
            <a:r>
              <a:rPr lang="en-US" sz="1600" b="1" i="1" dirty="0">
                <a:solidFill>
                  <a:schemeClr val="accent2"/>
                </a:solidFill>
                <a:latin typeface="Century Gothic"/>
              </a:rPr>
              <a:t>Watch time spent on social media. If you are going to be on there you </a:t>
            </a:r>
          </a:p>
          <a:p>
            <a:pPr algn="ctr" defTabSz="913865">
              <a:buClr>
                <a:srgbClr val="0F6FC6"/>
              </a:buClr>
              <a:buSzPct val="85000"/>
              <a:defRPr/>
            </a:pPr>
            <a:r>
              <a:rPr lang="en-US" sz="1600" b="1" i="1" dirty="0">
                <a:solidFill>
                  <a:schemeClr val="accent2"/>
                </a:solidFill>
                <a:latin typeface="Century Gothic"/>
              </a:rPr>
              <a:t>should probably be on the DEVELOP pages writing nice things!</a:t>
            </a:r>
          </a:p>
        </p:txBody>
      </p:sp>
      <p:pic>
        <p:nvPicPr>
          <p:cNvPr id="10" name="Picture 9"/>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312070" y="4201516"/>
            <a:ext cx="843040" cy="818244"/>
          </a:xfrm>
          <a:prstGeom prst="rect">
            <a:avLst/>
          </a:prstGeom>
          <a:ln>
            <a:noFill/>
          </a:ln>
          <a:effectLst>
            <a:softEdge rad="63500"/>
          </a:effectLst>
        </p:spPr>
      </p:pic>
      <p:pic>
        <p:nvPicPr>
          <p:cNvPr id="11" name="Picture 5"/>
          <p:cNvPicPr>
            <a:picLocks noChangeAspect="1"/>
          </p:cNvPicPr>
          <p:nvPr/>
        </p:nvPicPr>
        <p:blipFill rotWithShape="1">
          <a:blip r:embed="rId8" cstate="screen">
            <a:extLst>
              <a:ext uri="{28A0092B-C50C-407E-A947-70E740481C1C}">
                <a14:useLocalDpi xmlns:a14="http://schemas.microsoft.com/office/drawing/2010/main"/>
              </a:ext>
            </a:extLst>
          </a:blip>
          <a:srcRect t="14683" b="18588"/>
          <a:stretch/>
        </p:blipFill>
        <p:spPr bwMode="auto">
          <a:xfrm>
            <a:off x="1313859" y="3986213"/>
            <a:ext cx="2497138" cy="1143001"/>
          </a:xfrm>
          <a:prstGeom prst="rect">
            <a:avLst/>
          </a:prstGeom>
          <a:noFill/>
          <a:ln w="9525">
            <a:noFill/>
            <a:miter lim="800000"/>
            <a:headEnd/>
            <a:tailEnd/>
          </a:ln>
        </p:spPr>
      </p:pic>
      <p:pic>
        <p:nvPicPr>
          <p:cNvPr id="12" name="Picture 12"/>
          <p:cNvPicPr>
            <a:picLocks noChangeAspect="1"/>
          </p:cNvPicPr>
          <p:nvPr/>
        </p:nvPicPr>
        <p:blipFill>
          <a:blip r:embed="rId9" cstate="screen">
            <a:extLst>
              <a:ext uri="{28A0092B-C50C-407E-A947-70E740481C1C}">
                <a14:useLocalDpi xmlns:a14="http://schemas.microsoft.com/office/drawing/2010/main"/>
              </a:ext>
            </a:extLst>
          </a:blip>
          <a:srcRect/>
          <a:stretch>
            <a:fillRect/>
          </a:stretch>
        </p:blipFill>
        <p:spPr bwMode="auto">
          <a:xfrm>
            <a:off x="4148574" y="4200269"/>
            <a:ext cx="852487" cy="820738"/>
          </a:xfrm>
          <a:prstGeom prst="rect">
            <a:avLst/>
          </a:prstGeom>
          <a:noFill/>
          <a:ln w="9525">
            <a:noFill/>
            <a:miter lim="800000"/>
            <a:headEnd/>
            <a:tailEnd/>
          </a:ln>
        </p:spPr>
      </p:pic>
      <p:pic>
        <p:nvPicPr>
          <p:cNvPr id="13" name="Picture 14"/>
          <p:cNvPicPr>
            <a:picLocks noChangeAspect="1"/>
          </p:cNvPicPr>
          <p:nvPr/>
        </p:nvPicPr>
        <p:blipFill>
          <a:blip r:embed="rId10" cstate="screen">
            <a:extLst>
              <a:ext uri="{28A0092B-C50C-407E-A947-70E740481C1C}">
                <a14:useLocalDpi xmlns:a14="http://schemas.microsoft.com/office/drawing/2010/main"/>
              </a:ext>
            </a:extLst>
          </a:blip>
          <a:srcRect/>
          <a:stretch>
            <a:fillRect/>
          </a:stretch>
        </p:blipFill>
        <p:spPr bwMode="auto">
          <a:xfrm>
            <a:off x="5436520" y="4274347"/>
            <a:ext cx="2343150" cy="698500"/>
          </a:xfrm>
          <a:prstGeom prst="rect">
            <a:avLst/>
          </a:prstGeom>
          <a:noFill/>
          <a:ln w="9525">
            <a:noFill/>
            <a:miter lim="800000"/>
            <a:headEnd/>
            <a:tailEnd/>
          </a:ln>
        </p:spPr>
      </p:pic>
      <p:pic>
        <p:nvPicPr>
          <p:cNvPr id="14" name="Picture 1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009047" y="4208691"/>
            <a:ext cx="803895" cy="803895"/>
          </a:xfrm>
          <a:prstGeom prst="rect">
            <a:avLst/>
          </a:prstGeom>
        </p:spPr>
      </p:pic>
    </p:spTree>
    <p:extLst>
      <p:ext uri="{BB962C8B-B14F-4D97-AF65-F5344CB8AC3E}">
        <p14:creationId xmlns:p14="http://schemas.microsoft.com/office/powerpoint/2010/main" val="17083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52600"/>
            <a:ext cx="8401050" cy="4800600"/>
          </a:xfrm>
        </p:spPr>
        <p:txBody>
          <a:bodyPr>
            <a:normAutofit fontScale="92500" lnSpcReduction="10000"/>
          </a:bodyPr>
          <a:lstStyle/>
          <a:p>
            <a:pPr lvl="0"/>
            <a:r>
              <a:rPr lang="en-US" sz="2000" dirty="0" smtClean="0">
                <a:solidFill>
                  <a:schemeClr val="accent2"/>
                </a:solidFill>
              </a:rPr>
              <a:t>The Project Lead is the main point of contact to science advisors and project end-users/contacts </a:t>
            </a:r>
          </a:p>
          <a:p>
            <a:pPr lvl="1"/>
            <a:r>
              <a:rPr lang="en-US" sz="1800" dirty="0" smtClean="0">
                <a:solidFill>
                  <a:schemeClr val="accent2"/>
                </a:solidFill>
              </a:rPr>
              <a:t>Emails</a:t>
            </a:r>
          </a:p>
          <a:p>
            <a:pPr lvl="1"/>
            <a:r>
              <a:rPr lang="en-US" sz="1800" dirty="0" smtClean="0">
                <a:solidFill>
                  <a:schemeClr val="accent2"/>
                </a:solidFill>
              </a:rPr>
              <a:t>Telephone calls</a:t>
            </a:r>
          </a:p>
          <a:p>
            <a:pPr lvl="1"/>
            <a:r>
              <a:rPr lang="en-US" sz="1800" dirty="0" smtClean="0">
                <a:solidFill>
                  <a:schemeClr val="accent2"/>
                </a:solidFill>
              </a:rPr>
              <a:t>Meetings</a:t>
            </a:r>
            <a:endParaRPr lang="en-US" sz="1400" dirty="0" smtClean="0">
              <a:solidFill>
                <a:schemeClr val="accent2"/>
              </a:solidFill>
            </a:endParaRPr>
          </a:p>
          <a:p>
            <a:pPr lvl="0"/>
            <a:r>
              <a:rPr lang="en-US" sz="2000" dirty="0" smtClean="0">
                <a:solidFill>
                  <a:schemeClr val="accent2"/>
                </a:solidFill>
              </a:rPr>
              <a:t>Each team has access to a phone.  If the phone rings, answer it with something like “DEVELOP Program, this is &lt;name&gt;.  How may I help you?”</a:t>
            </a:r>
          </a:p>
          <a:p>
            <a:pPr lvl="0"/>
            <a:r>
              <a:rPr lang="en-US" sz="2000" dirty="0" smtClean="0">
                <a:solidFill>
                  <a:schemeClr val="accent2"/>
                </a:solidFill>
              </a:rPr>
              <a:t>Emails relating to DEVELOP business </a:t>
            </a:r>
            <a:r>
              <a:rPr lang="en-US" sz="2000" u="sng" dirty="0" smtClean="0">
                <a:solidFill>
                  <a:schemeClr val="accent2"/>
                </a:solidFill>
              </a:rPr>
              <a:t>or</a:t>
            </a:r>
            <a:r>
              <a:rPr lang="en-US" sz="2000" dirty="0" smtClean="0">
                <a:solidFill>
                  <a:schemeClr val="accent2"/>
                </a:solidFill>
              </a:rPr>
              <a:t> to NASA personnel must be approved by your Center Lead or DEVELOP NPO before they are sent outside of DEVELOP</a:t>
            </a:r>
          </a:p>
          <a:p>
            <a:pPr lvl="0"/>
            <a:r>
              <a:rPr lang="en-US" sz="2000" dirty="0" smtClean="0">
                <a:solidFill>
                  <a:schemeClr val="accent2"/>
                </a:solidFill>
              </a:rPr>
              <a:t>CC the Center Leads when sending project related emails</a:t>
            </a:r>
          </a:p>
          <a:p>
            <a:pPr lvl="0"/>
            <a:endParaRPr lang="en-US" sz="2000" dirty="0" smtClean="0">
              <a:solidFill>
                <a:schemeClr val="accent2"/>
              </a:solidFill>
            </a:endParaRPr>
          </a:p>
          <a:p>
            <a:pPr lvl="0" algn="ctr">
              <a:buNone/>
            </a:pPr>
            <a:r>
              <a:rPr lang="en-US" sz="2000" b="1" dirty="0" smtClean="0">
                <a:solidFill>
                  <a:schemeClr val="accent2"/>
                </a:solidFill>
              </a:rPr>
              <a:t>Take advantage of - and seek out - opportunities!  </a:t>
            </a:r>
          </a:p>
          <a:p>
            <a:pPr lvl="0" algn="ctr">
              <a:buNone/>
            </a:pPr>
            <a:r>
              <a:rPr lang="en-US" sz="2000" b="1" dirty="0" smtClean="0">
                <a:solidFill>
                  <a:schemeClr val="accent2"/>
                </a:solidFill>
              </a:rPr>
              <a:t>Remember, your experience is what YOU make of it!</a:t>
            </a:r>
            <a:endParaRPr lang="en-US" sz="2000" b="1"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Communication</a:t>
            </a:r>
            <a:endParaRPr lang="en-US" b="1" dirty="0">
              <a:solidFill>
                <a:schemeClr val="accent3"/>
              </a:solidFill>
            </a:endParaRPr>
          </a:p>
        </p:txBody>
      </p:sp>
    </p:spTree>
    <p:extLst>
      <p:ext uri="{BB962C8B-B14F-4D97-AF65-F5344CB8AC3E}">
        <p14:creationId xmlns:p14="http://schemas.microsoft.com/office/powerpoint/2010/main" val="1482047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401050" cy="4876799"/>
          </a:xfrm>
        </p:spPr>
        <p:txBody>
          <a:bodyPr>
            <a:normAutofit fontScale="92500" lnSpcReduction="10000"/>
          </a:bodyPr>
          <a:lstStyle/>
          <a:p>
            <a:pPr lvl="0"/>
            <a:r>
              <a:rPr lang="en-US" sz="2000" b="1" dirty="0">
                <a:solidFill>
                  <a:schemeClr val="accent2"/>
                </a:solidFill>
              </a:rPr>
              <a:t>Participants are paid on a step scale based on education </a:t>
            </a:r>
            <a:r>
              <a:rPr lang="en-US" sz="2000" b="1" dirty="0" smtClean="0">
                <a:solidFill>
                  <a:schemeClr val="accent2"/>
                </a:solidFill>
              </a:rPr>
              <a:t>level </a:t>
            </a:r>
          </a:p>
          <a:p>
            <a:pPr lvl="1"/>
            <a:r>
              <a:rPr lang="en-US" sz="1800" dirty="0" smtClean="0">
                <a:solidFill>
                  <a:schemeClr val="accent2"/>
                </a:solidFill>
              </a:rPr>
              <a:t>In </a:t>
            </a:r>
            <a:r>
              <a:rPr lang="en-US" sz="1800" dirty="0">
                <a:solidFill>
                  <a:schemeClr val="accent2"/>
                </a:solidFill>
              </a:rPr>
              <a:t>order for a participant to qualify for the next step pay rate, the individual must be currently taking classes or graduated at that grade </a:t>
            </a:r>
            <a:r>
              <a:rPr lang="en-US" sz="1800" dirty="0" smtClean="0">
                <a:solidFill>
                  <a:schemeClr val="accent2"/>
                </a:solidFill>
              </a:rPr>
              <a:t>level</a:t>
            </a:r>
          </a:p>
          <a:p>
            <a:pPr lvl="2"/>
            <a:r>
              <a:rPr lang="en-US" sz="1600" dirty="0" smtClean="0">
                <a:solidFill>
                  <a:schemeClr val="accent2"/>
                </a:solidFill>
              </a:rPr>
              <a:t>Example</a:t>
            </a:r>
            <a:r>
              <a:rPr lang="en-US" sz="1600" dirty="0">
                <a:solidFill>
                  <a:schemeClr val="accent2"/>
                </a:solidFill>
              </a:rPr>
              <a:t>, a participant who finishes their sophomore year in the spring is only eligible to move to the next pay step in the fall once he/she begins taking junior level </a:t>
            </a:r>
            <a:r>
              <a:rPr lang="en-US" sz="1600" dirty="0" smtClean="0">
                <a:solidFill>
                  <a:schemeClr val="accent2"/>
                </a:solidFill>
              </a:rPr>
              <a:t>classes</a:t>
            </a:r>
          </a:p>
          <a:p>
            <a:pPr lvl="0">
              <a:spcBef>
                <a:spcPts val="1800"/>
              </a:spcBef>
            </a:pPr>
            <a:r>
              <a:rPr lang="en-US" sz="2000" b="1" dirty="0" smtClean="0">
                <a:solidFill>
                  <a:schemeClr val="accent2"/>
                </a:solidFill>
              </a:rPr>
              <a:t>Taxes </a:t>
            </a:r>
            <a:r>
              <a:rPr lang="en-US" sz="2000" b="1" dirty="0">
                <a:solidFill>
                  <a:schemeClr val="accent2"/>
                </a:solidFill>
              </a:rPr>
              <a:t>are </a:t>
            </a:r>
            <a:r>
              <a:rPr lang="en-US" sz="2000" b="1" u="sng" dirty="0" smtClean="0">
                <a:solidFill>
                  <a:schemeClr val="accent2"/>
                </a:solidFill>
              </a:rPr>
              <a:t>NOT</a:t>
            </a:r>
            <a:r>
              <a:rPr lang="en-US" sz="2000" b="1" dirty="0" smtClean="0">
                <a:solidFill>
                  <a:schemeClr val="accent2"/>
                </a:solidFill>
              </a:rPr>
              <a:t> withheld </a:t>
            </a:r>
            <a:r>
              <a:rPr lang="en-US" sz="2000" b="1" dirty="0">
                <a:solidFill>
                  <a:schemeClr val="accent2"/>
                </a:solidFill>
              </a:rPr>
              <a:t>from </a:t>
            </a:r>
            <a:r>
              <a:rPr lang="en-US" sz="2000" b="1" dirty="0" smtClean="0">
                <a:solidFill>
                  <a:schemeClr val="accent2"/>
                </a:solidFill>
              </a:rPr>
              <a:t>participants’ </a:t>
            </a:r>
            <a:r>
              <a:rPr lang="en-US" sz="2000" b="1" dirty="0">
                <a:solidFill>
                  <a:schemeClr val="accent2"/>
                </a:solidFill>
              </a:rPr>
              <a:t>consulting </a:t>
            </a:r>
            <a:r>
              <a:rPr lang="en-US" sz="2000" b="1" dirty="0" smtClean="0">
                <a:solidFill>
                  <a:schemeClr val="accent2"/>
                </a:solidFill>
              </a:rPr>
              <a:t>checks</a:t>
            </a:r>
            <a:endParaRPr lang="en-US" sz="2000" dirty="0">
              <a:solidFill>
                <a:schemeClr val="accent2"/>
              </a:solidFill>
            </a:endParaRPr>
          </a:p>
          <a:p>
            <a:pPr lvl="1"/>
            <a:r>
              <a:rPr lang="en-US" sz="1800" dirty="0" smtClean="0">
                <a:solidFill>
                  <a:schemeClr val="accent2"/>
                </a:solidFill>
              </a:rPr>
              <a:t>It </a:t>
            </a:r>
            <a:r>
              <a:rPr lang="en-US" sz="1800" dirty="0">
                <a:solidFill>
                  <a:schemeClr val="accent2"/>
                </a:solidFill>
              </a:rPr>
              <a:t>is the participant’s responsibility to pay any taxes </a:t>
            </a:r>
            <a:r>
              <a:rPr lang="en-US" sz="1800" dirty="0" smtClean="0">
                <a:solidFill>
                  <a:schemeClr val="accent2"/>
                </a:solidFill>
              </a:rPr>
              <a:t>if and when </a:t>
            </a:r>
            <a:r>
              <a:rPr lang="en-US" sz="1800" dirty="0">
                <a:solidFill>
                  <a:schemeClr val="accent2"/>
                </a:solidFill>
              </a:rPr>
              <a:t>they are due, so it is wise to familiarize yourself with IRS </a:t>
            </a:r>
            <a:r>
              <a:rPr lang="en-US" sz="1800" dirty="0" smtClean="0">
                <a:solidFill>
                  <a:schemeClr val="accent2"/>
                </a:solidFill>
              </a:rPr>
              <a:t>and state specific guidelines </a:t>
            </a:r>
            <a:r>
              <a:rPr lang="en-US" sz="1800" dirty="0">
                <a:solidFill>
                  <a:schemeClr val="accent2"/>
                </a:solidFill>
              </a:rPr>
              <a:t>regarding independent consultants and </a:t>
            </a:r>
            <a:r>
              <a:rPr lang="en-US" sz="1800" dirty="0" smtClean="0">
                <a:solidFill>
                  <a:schemeClr val="accent2"/>
                </a:solidFill>
              </a:rPr>
              <a:t>consult a tax </a:t>
            </a:r>
            <a:r>
              <a:rPr lang="en-US" sz="1800" dirty="0">
                <a:solidFill>
                  <a:schemeClr val="accent2"/>
                </a:solidFill>
              </a:rPr>
              <a:t>specialist regarding your tax </a:t>
            </a:r>
            <a:r>
              <a:rPr lang="en-US" sz="1800" dirty="0" smtClean="0">
                <a:solidFill>
                  <a:schemeClr val="accent2"/>
                </a:solidFill>
              </a:rPr>
              <a:t>situation.</a:t>
            </a:r>
            <a:endParaRPr lang="en-US" sz="1800" dirty="0">
              <a:solidFill>
                <a:schemeClr val="accent2"/>
              </a:solidFill>
            </a:endParaRPr>
          </a:p>
          <a:p>
            <a:pPr lvl="1"/>
            <a:r>
              <a:rPr lang="en-US" sz="1800" i="1" dirty="0" smtClean="0">
                <a:solidFill>
                  <a:schemeClr val="accent2"/>
                </a:solidFill>
              </a:rPr>
              <a:t>One exception: </a:t>
            </a:r>
            <a:r>
              <a:rPr lang="en-US" sz="1800" dirty="0" smtClean="0">
                <a:solidFill>
                  <a:schemeClr val="accent2"/>
                </a:solidFill>
              </a:rPr>
              <a:t>Foreign </a:t>
            </a:r>
            <a:r>
              <a:rPr lang="en-US" sz="1800" dirty="0">
                <a:solidFill>
                  <a:schemeClr val="accent2"/>
                </a:solidFill>
              </a:rPr>
              <a:t>nationals who are from countries that </a:t>
            </a:r>
            <a:r>
              <a:rPr lang="en-US" sz="1800" b="1" u="sng" dirty="0">
                <a:solidFill>
                  <a:schemeClr val="accent2"/>
                </a:solidFill>
              </a:rPr>
              <a:t>do not</a:t>
            </a:r>
            <a:r>
              <a:rPr lang="en-US" sz="1800" b="1" dirty="0">
                <a:solidFill>
                  <a:schemeClr val="accent2"/>
                </a:solidFill>
              </a:rPr>
              <a:t> </a:t>
            </a:r>
            <a:r>
              <a:rPr lang="en-US" sz="1800" dirty="0">
                <a:solidFill>
                  <a:schemeClr val="accent2"/>
                </a:solidFill>
              </a:rPr>
              <a:t>have a tax treaty with the United States will see an automatic 30% of their payment withheld by their funding organization and sent to the IRS. </a:t>
            </a:r>
            <a:endParaRPr lang="en-US" sz="1800" dirty="0" smtClean="0">
              <a:solidFill>
                <a:schemeClr val="accent2"/>
              </a:solidFill>
            </a:endParaRPr>
          </a:p>
          <a:p>
            <a:pPr lvl="2"/>
            <a:r>
              <a:rPr lang="en-US" dirty="0" smtClean="0">
                <a:solidFill>
                  <a:schemeClr val="accent2"/>
                </a:solidFill>
              </a:rPr>
              <a:t>To </a:t>
            </a:r>
            <a:r>
              <a:rPr lang="en-US" dirty="0">
                <a:solidFill>
                  <a:schemeClr val="accent2"/>
                </a:solidFill>
              </a:rPr>
              <a:t>see which countries have tax treaties with the US visit this website - </a:t>
            </a:r>
            <a:r>
              <a:rPr lang="en-US" sz="1400" u="sng" dirty="0">
                <a:solidFill>
                  <a:schemeClr val="accent2"/>
                </a:solidFill>
                <a:hlinkClick r:id="rId2"/>
              </a:rPr>
              <a:t>www.irs.gov/publications/p519/ar02.html#en_US_2013_publink1000222821</a:t>
            </a:r>
            <a:r>
              <a:rPr lang="en-US" sz="1400" dirty="0">
                <a:solidFill>
                  <a:schemeClr val="accent2"/>
                </a:solidFill>
              </a:rPr>
              <a:t>.</a:t>
            </a:r>
          </a:p>
          <a:p>
            <a:endParaRPr lang="en-US" sz="20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Payments &amp; Taxes</a:t>
            </a:r>
            <a:endParaRPr lang="en-US" b="1" dirty="0">
              <a:solidFill>
                <a:schemeClr val="accent3"/>
              </a:solidFill>
            </a:endParaRPr>
          </a:p>
        </p:txBody>
      </p:sp>
    </p:spTree>
    <p:extLst>
      <p:ext uri="{BB962C8B-B14F-4D97-AF65-F5344CB8AC3E}">
        <p14:creationId xmlns:p14="http://schemas.microsoft.com/office/powerpoint/2010/main" val="1111072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1"/>
            <a:ext cx="8401050" cy="4876800"/>
          </a:xfrm>
        </p:spPr>
        <p:txBody>
          <a:bodyPr>
            <a:normAutofit fontScale="92500" lnSpcReduction="20000"/>
          </a:bodyPr>
          <a:lstStyle/>
          <a:p>
            <a:pPr marL="0" lvl="0" indent="0">
              <a:buNone/>
            </a:pPr>
            <a:r>
              <a:rPr lang="en-US" sz="2200" b="1" dirty="0" smtClean="0">
                <a:solidFill>
                  <a:schemeClr val="accent2"/>
                </a:solidFill>
              </a:rPr>
              <a:t>Any travel funded by the DEVELOP Program will be coordinated through the DEVELOP NPO. </a:t>
            </a:r>
            <a:r>
              <a:rPr lang="en-US" sz="2200" b="1" dirty="0">
                <a:solidFill>
                  <a:schemeClr val="accent2"/>
                </a:solidFill>
              </a:rPr>
              <a:t>Travel is a privilege </a:t>
            </a:r>
            <a:r>
              <a:rPr lang="en-US" sz="2200" b="1" dirty="0" smtClean="0">
                <a:solidFill>
                  <a:schemeClr val="accent2"/>
                </a:solidFill>
              </a:rPr>
              <a:t>and </a:t>
            </a:r>
            <a:r>
              <a:rPr lang="en-US" sz="2200" b="1" dirty="0">
                <a:solidFill>
                  <a:schemeClr val="accent2"/>
                </a:solidFill>
              </a:rPr>
              <a:t>must or originate from the </a:t>
            </a:r>
            <a:r>
              <a:rPr lang="en-US" sz="2200" b="1" dirty="0" smtClean="0">
                <a:solidFill>
                  <a:schemeClr val="accent2"/>
                </a:solidFill>
              </a:rPr>
              <a:t>NPO.</a:t>
            </a:r>
          </a:p>
          <a:p>
            <a:pPr marL="0" lvl="0" indent="0">
              <a:buNone/>
            </a:pPr>
            <a:endParaRPr lang="en-US" sz="1600" dirty="0">
              <a:solidFill>
                <a:schemeClr val="accent2"/>
              </a:solidFill>
            </a:endParaRPr>
          </a:p>
          <a:p>
            <a:r>
              <a:rPr lang="en-US" sz="1800" dirty="0" smtClean="0">
                <a:solidFill>
                  <a:schemeClr val="accent2"/>
                </a:solidFill>
              </a:rPr>
              <a:t>Travel </a:t>
            </a:r>
            <a:r>
              <a:rPr lang="en-US" sz="1800" dirty="0">
                <a:solidFill>
                  <a:schemeClr val="accent2"/>
                </a:solidFill>
              </a:rPr>
              <a:t>Process: </a:t>
            </a:r>
            <a:endParaRPr lang="en-US" sz="1800" dirty="0" smtClean="0">
              <a:solidFill>
                <a:schemeClr val="accent2"/>
              </a:solidFill>
            </a:endParaRPr>
          </a:p>
          <a:p>
            <a:pPr lvl="1"/>
            <a:r>
              <a:rPr lang="en-US" sz="1600" dirty="0" smtClean="0">
                <a:solidFill>
                  <a:schemeClr val="accent2"/>
                </a:solidFill>
              </a:rPr>
              <a:t>If </a:t>
            </a:r>
            <a:r>
              <a:rPr lang="en-US" sz="1600" dirty="0">
                <a:solidFill>
                  <a:schemeClr val="accent2"/>
                </a:solidFill>
              </a:rPr>
              <a:t>a location finds a conference or meeting they are interested in attending, a request for travel must be submitted to the DEVELOP </a:t>
            </a:r>
            <a:r>
              <a:rPr lang="en-US" sz="1600" dirty="0" smtClean="0">
                <a:solidFill>
                  <a:schemeClr val="accent2"/>
                </a:solidFill>
              </a:rPr>
              <a:t>NPO - A </a:t>
            </a:r>
            <a:r>
              <a:rPr lang="en-US" sz="1600" dirty="0">
                <a:solidFill>
                  <a:schemeClr val="accent2"/>
                </a:solidFill>
              </a:rPr>
              <a:t>template for the request for travel is available, </a:t>
            </a:r>
            <a:r>
              <a:rPr lang="en-US" sz="1600" dirty="0" smtClean="0">
                <a:solidFill>
                  <a:schemeClr val="accent2"/>
                </a:solidFill>
              </a:rPr>
              <a:t>including </a:t>
            </a:r>
            <a:r>
              <a:rPr lang="en-US" sz="1600" dirty="0">
                <a:solidFill>
                  <a:schemeClr val="accent2"/>
                </a:solidFill>
              </a:rPr>
              <a:t>description, proposed attendees, and justification for the </a:t>
            </a:r>
            <a:r>
              <a:rPr lang="en-US" sz="1600" dirty="0" smtClean="0">
                <a:solidFill>
                  <a:schemeClr val="accent2"/>
                </a:solidFill>
              </a:rPr>
              <a:t>travel</a:t>
            </a:r>
          </a:p>
          <a:p>
            <a:pPr lvl="1"/>
            <a:r>
              <a:rPr lang="en-US" sz="1600" dirty="0" smtClean="0">
                <a:solidFill>
                  <a:schemeClr val="accent2"/>
                </a:solidFill>
              </a:rPr>
              <a:t>The </a:t>
            </a:r>
            <a:r>
              <a:rPr lang="en-US" sz="1600" dirty="0">
                <a:solidFill>
                  <a:schemeClr val="accent2"/>
                </a:solidFill>
              </a:rPr>
              <a:t>NPO will assess merit of the event and funds </a:t>
            </a:r>
            <a:r>
              <a:rPr lang="en-US" sz="1600" dirty="0" smtClean="0">
                <a:solidFill>
                  <a:schemeClr val="accent2"/>
                </a:solidFill>
              </a:rPr>
              <a:t>available</a:t>
            </a:r>
          </a:p>
          <a:p>
            <a:pPr lvl="1"/>
            <a:r>
              <a:rPr lang="en-US" sz="1600" dirty="0" smtClean="0">
                <a:solidFill>
                  <a:schemeClr val="accent2"/>
                </a:solidFill>
              </a:rPr>
              <a:t>If </a:t>
            </a:r>
            <a:r>
              <a:rPr lang="en-US" sz="1600" dirty="0">
                <a:solidFill>
                  <a:schemeClr val="accent2"/>
                </a:solidFill>
              </a:rPr>
              <a:t>approved to attend as a DEVELOP representative, travel requests must be submitted for the travel to be approved by the funding </a:t>
            </a:r>
            <a:r>
              <a:rPr lang="en-US" sz="1600" dirty="0" smtClean="0">
                <a:solidFill>
                  <a:schemeClr val="accent2"/>
                </a:solidFill>
              </a:rPr>
              <a:t>contract</a:t>
            </a:r>
          </a:p>
          <a:p>
            <a:pPr lvl="1"/>
            <a:r>
              <a:rPr lang="en-US" sz="1600" dirty="0" smtClean="0">
                <a:solidFill>
                  <a:schemeClr val="accent2"/>
                </a:solidFill>
              </a:rPr>
              <a:t>Once </a:t>
            </a:r>
            <a:r>
              <a:rPr lang="en-US" sz="1600" dirty="0">
                <a:solidFill>
                  <a:schemeClr val="accent2"/>
                </a:solidFill>
              </a:rPr>
              <a:t>approved, travel arrangements </a:t>
            </a:r>
            <a:r>
              <a:rPr lang="en-US" sz="1600" dirty="0" smtClean="0">
                <a:solidFill>
                  <a:schemeClr val="accent2"/>
                </a:solidFill>
              </a:rPr>
              <a:t>(if needed) will </a:t>
            </a:r>
            <a:r>
              <a:rPr lang="en-US" sz="1600" dirty="0">
                <a:solidFill>
                  <a:schemeClr val="accent2"/>
                </a:solidFill>
              </a:rPr>
              <a:t>be </a:t>
            </a:r>
            <a:r>
              <a:rPr lang="en-US" sz="1600" dirty="0" smtClean="0">
                <a:solidFill>
                  <a:schemeClr val="accent2"/>
                </a:solidFill>
              </a:rPr>
              <a:t>made by NPO </a:t>
            </a:r>
            <a:r>
              <a:rPr lang="en-US" sz="1600" dirty="0">
                <a:solidFill>
                  <a:schemeClr val="accent2"/>
                </a:solidFill>
              </a:rPr>
              <a:t>and reimbursements will be processed upon the travelers’ </a:t>
            </a:r>
            <a:r>
              <a:rPr lang="en-US" sz="1600" dirty="0" smtClean="0">
                <a:solidFill>
                  <a:schemeClr val="accent2"/>
                </a:solidFill>
              </a:rPr>
              <a:t>return</a:t>
            </a:r>
          </a:p>
          <a:p>
            <a:pPr lvl="1"/>
            <a:endParaRPr lang="en-US" sz="1600" dirty="0" smtClean="0">
              <a:solidFill>
                <a:schemeClr val="accent2"/>
              </a:solidFill>
            </a:endParaRPr>
          </a:p>
          <a:p>
            <a:r>
              <a:rPr lang="en-US" sz="1800" i="1" dirty="0" smtClean="0">
                <a:solidFill>
                  <a:schemeClr val="accent2"/>
                </a:solidFill>
              </a:rPr>
              <a:t>Note</a:t>
            </a:r>
            <a:r>
              <a:rPr lang="en-US" sz="1800" i="1" dirty="0">
                <a:solidFill>
                  <a:schemeClr val="accent2"/>
                </a:solidFill>
              </a:rPr>
              <a:t>: </a:t>
            </a:r>
            <a:r>
              <a:rPr lang="en-US" sz="1800" dirty="0">
                <a:solidFill>
                  <a:schemeClr val="accent2"/>
                </a:solidFill>
              </a:rPr>
              <a:t>All proposed conference travel must be input into the NASA Conference Tracking System by the NPO and gain approvals from Langley and NASA HQ. NASA has a 50-person limit at conferences. Some large conferences, like AGU Fall Meeting, have waivers allowing for more to attend; however, attendance is still limited by NASA HQ. </a:t>
            </a:r>
          </a:p>
        </p:txBody>
      </p:sp>
      <p:sp>
        <p:nvSpPr>
          <p:cNvPr id="3" name="Title 2"/>
          <p:cNvSpPr>
            <a:spLocks noGrp="1"/>
          </p:cNvSpPr>
          <p:nvPr>
            <p:ph type="title"/>
          </p:nvPr>
        </p:nvSpPr>
        <p:spPr/>
        <p:txBody>
          <a:bodyPr>
            <a:normAutofit/>
          </a:bodyPr>
          <a:lstStyle/>
          <a:p>
            <a:r>
              <a:rPr lang="en-US" b="1" dirty="0" smtClean="0">
                <a:solidFill>
                  <a:schemeClr val="accent3"/>
                </a:solidFill>
              </a:rPr>
              <a:t>Travel</a:t>
            </a:r>
            <a:endParaRPr lang="en-US" b="1" dirty="0">
              <a:solidFill>
                <a:schemeClr val="accent3"/>
              </a:solidFill>
            </a:endParaRPr>
          </a:p>
        </p:txBody>
      </p:sp>
    </p:spTree>
    <p:extLst>
      <p:ext uri="{BB962C8B-B14F-4D97-AF65-F5344CB8AC3E}">
        <p14:creationId xmlns:p14="http://schemas.microsoft.com/office/powerpoint/2010/main" val="2723766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Dealing w/Personnel Issues</a:t>
            </a:r>
            <a:endParaRPr lang="en-US" b="1" dirty="0">
              <a:solidFill>
                <a:schemeClr val="accent3"/>
              </a:solidFill>
            </a:endParaRPr>
          </a:p>
        </p:txBody>
      </p:sp>
      <p:sp>
        <p:nvSpPr>
          <p:cNvPr id="3" name="Content Placeholder 2"/>
          <p:cNvSpPr>
            <a:spLocks noGrp="1"/>
          </p:cNvSpPr>
          <p:nvPr>
            <p:ph sz="quarter" idx="1"/>
          </p:nvPr>
        </p:nvSpPr>
        <p:spPr>
          <a:xfrm>
            <a:off x="301752" y="1527048"/>
            <a:ext cx="5641848" cy="4797552"/>
          </a:xfrm>
        </p:spPr>
        <p:txBody>
          <a:bodyPr>
            <a:normAutofit fontScale="85000" lnSpcReduction="10000"/>
          </a:bodyPr>
          <a:lstStyle/>
          <a:p>
            <a:pPr>
              <a:spcBef>
                <a:spcPts val="1200"/>
              </a:spcBef>
            </a:pPr>
            <a:r>
              <a:rPr lang="en-US" sz="2000" dirty="0" smtClean="0">
                <a:solidFill>
                  <a:schemeClr val="accent2"/>
                </a:solidFill>
              </a:rPr>
              <a:t>Things will arise!</a:t>
            </a:r>
          </a:p>
          <a:p>
            <a:pPr>
              <a:spcBef>
                <a:spcPts val="1200"/>
              </a:spcBef>
            </a:pPr>
            <a:r>
              <a:rPr lang="en-US" sz="2000" dirty="0" smtClean="0">
                <a:solidFill>
                  <a:schemeClr val="accent2"/>
                </a:solidFill>
              </a:rPr>
              <a:t>#</a:t>
            </a:r>
            <a:r>
              <a:rPr lang="en-US" sz="2000" dirty="0">
                <a:solidFill>
                  <a:schemeClr val="accent2"/>
                </a:solidFill>
              </a:rPr>
              <a:t>1 – don’t put anything in writing. Should a personnel issue arise, immediately and verbally communicate the situation up the chain</a:t>
            </a:r>
          </a:p>
          <a:p>
            <a:pPr>
              <a:spcBef>
                <a:spcPts val="1200"/>
              </a:spcBef>
            </a:pPr>
            <a:r>
              <a:rPr lang="en-US" sz="2000" dirty="0">
                <a:solidFill>
                  <a:schemeClr val="accent2"/>
                </a:solidFill>
              </a:rPr>
              <a:t>Do not send emails about the </a:t>
            </a:r>
            <a:r>
              <a:rPr lang="en-US" sz="2000" dirty="0" smtClean="0">
                <a:solidFill>
                  <a:schemeClr val="accent2"/>
                </a:solidFill>
              </a:rPr>
              <a:t>situation - remember that NASA emails are NOT private</a:t>
            </a:r>
            <a:endParaRPr lang="en-US" sz="2000" dirty="0">
              <a:solidFill>
                <a:schemeClr val="accent2"/>
              </a:solidFill>
            </a:endParaRPr>
          </a:p>
          <a:p>
            <a:pPr>
              <a:spcBef>
                <a:spcPts val="1200"/>
              </a:spcBef>
            </a:pPr>
            <a:r>
              <a:rPr lang="en-US" sz="2000" dirty="0">
                <a:solidFill>
                  <a:schemeClr val="accent2"/>
                </a:solidFill>
              </a:rPr>
              <a:t>Maintain a positive work environment where </a:t>
            </a:r>
            <a:r>
              <a:rPr lang="en-US" sz="2000" dirty="0" smtClean="0">
                <a:solidFill>
                  <a:schemeClr val="accent2"/>
                </a:solidFill>
              </a:rPr>
              <a:t>participants feel </a:t>
            </a:r>
            <a:r>
              <a:rPr lang="en-US" sz="2000" dirty="0">
                <a:solidFill>
                  <a:schemeClr val="accent2"/>
                </a:solidFill>
              </a:rPr>
              <a:t>comfortable coming to you with issues they are having with other DEVELOPers</a:t>
            </a:r>
          </a:p>
          <a:p>
            <a:pPr>
              <a:spcBef>
                <a:spcPts val="1200"/>
              </a:spcBef>
            </a:pPr>
            <a:r>
              <a:rPr lang="en-US" sz="2000" dirty="0">
                <a:solidFill>
                  <a:schemeClr val="accent2"/>
                </a:solidFill>
              </a:rPr>
              <a:t>If someone up the chain is the issue, skip that link in the chain </a:t>
            </a:r>
          </a:p>
          <a:p>
            <a:pPr>
              <a:spcBef>
                <a:spcPts val="1200"/>
              </a:spcBef>
            </a:pPr>
            <a:r>
              <a:rPr lang="en-US" sz="2000" dirty="0">
                <a:solidFill>
                  <a:schemeClr val="accent2"/>
                </a:solidFill>
              </a:rPr>
              <a:t>If you need counseling for how to respond to a specific situation </a:t>
            </a:r>
            <a:r>
              <a:rPr lang="en-US" sz="2000" dirty="0" smtClean="0">
                <a:solidFill>
                  <a:schemeClr val="accent2"/>
                </a:solidFill>
              </a:rPr>
              <a:t>talk to NPO</a:t>
            </a:r>
            <a:endParaRPr lang="en-US" sz="2000" dirty="0">
              <a:solidFill>
                <a:schemeClr val="accent2"/>
              </a:solidFill>
            </a:endParaRPr>
          </a:p>
          <a:p>
            <a:pPr>
              <a:spcBef>
                <a:spcPts val="1200"/>
              </a:spcBef>
            </a:pPr>
            <a:r>
              <a:rPr lang="en-US" sz="2000" dirty="0">
                <a:solidFill>
                  <a:schemeClr val="accent2"/>
                </a:solidFill>
              </a:rPr>
              <a:t>Y</a:t>
            </a:r>
            <a:r>
              <a:rPr lang="en-US" sz="2000" dirty="0" smtClean="0">
                <a:solidFill>
                  <a:schemeClr val="accent2"/>
                </a:solidFill>
              </a:rPr>
              <a:t>ou </a:t>
            </a:r>
            <a:r>
              <a:rPr lang="en-US" sz="2000" dirty="0">
                <a:solidFill>
                  <a:schemeClr val="accent2"/>
                </a:solidFill>
              </a:rPr>
              <a:t>or the person having the issue can also drop a note in the anonymous </a:t>
            </a:r>
            <a:r>
              <a:rPr lang="en-US" sz="2000" dirty="0" err="1">
                <a:solidFill>
                  <a:schemeClr val="accent2"/>
                </a:solidFill>
              </a:rPr>
              <a:t>dropbox</a:t>
            </a:r>
            <a:r>
              <a:rPr lang="en-US" sz="2000" dirty="0">
                <a:solidFill>
                  <a:schemeClr val="accent2"/>
                </a:solidFill>
              </a:rPr>
              <a:t> </a:t>
            </a:r>
            <a:r>
              <a:rPr lang="en-US" sz="2000" dirty="0" smtClean="0">
                <a:solidFill>
                  <a:schemeClr val="accent2"/>
                </a:solidFill>
              </a:rPr>
              <a:t>(use notepad) </a:t>
            </a:r>
            <a:r>
              <a:rPr lang="en-US" sz="1600" dirty="0" smtClean="0">
                <a:solidFill>
                  <a:schemeClr val="accent2"/>
                </a:solidFill>
              </a:rPr>
              <a:t>(</a:t>
            </a:r>
            <a:r>
              <a:rPr lang="en-US" sz="1600" dirty="0" smtClean="0">
                <a:solidFill>
                  <a:schemeClr val="accent2"/>
                </a:solidFill>
                <a:hlinkClick r:id="rId2"/>
              </a:rPr>
              <a:t>http</a:t>
            </a:r>
            <a:r>
              <a:rPr lang="en-US" sz="1600" dirty="0">
                <a:solidFill>
                  <a:schemeClr val="accent2"/>
                </a:solidFill>
                <a:hlinkClick r:id="rId2"/>
              </a:rPr>
              <a:t>://developexchange.com/dropbox.html</a:t>
            </a:r>
            <a:r>
              <a:rPr lang="en-US" sz="1600" dirty="0">
                <a:solidFill>
                  <a:schemeClr val="accent2"/>
                </a:solidFill>
              </a:rPr>
              <a:t>) </a:t>
            </a:r>
          </a:p>
        </p:txBody>
      </p:sp>
      <p:sp>
        <p:nvSpPr>
          <p:cNvPr id="11" name="Rectangle 10"/>
          <p:cNvSpPr/>
          <p:nvPr/>
        </p:nvSpPr>
        <p:spPr>
          <a:xfrm>
            <a:off x="5943601" y="1871665"/>
            <a:ext cx="1197318" cy="985713"/>
          </a:xfrm>
          <a:prstGeom prst="rect">
            <a:avLst/>
          </a:prstGeom>
          <a:solidFill>
            <a:schemeClr val="accent1">
              <a:lumMod val="75000"/>
            </a:scheme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sng" strike="noStrike" kern="0" cap="none" spc="0" normalizeH="0" baseline="0" noProof="0" dirty="0" smtClean="0">
                <a:ln>
                  <a:noFill/>
                </a:ln>
                <a:solidFill>
                  <a:prstClr val="white"/>
                </a:solidFill>
                <a:effectLst/>
                <a:uLnTx/>
                <a:uFillTx/>
                <a:latin typeface="Century Gothic"/>
              </a:rPr>
              <a:t>SSAI Rep</a:t>
            </a:r>
            <a:r>
              <a:rPr kumimoji="0" lang="en-US" sz="1400" b="1" i="0" u="none" strike="noStrike" kern="0" cap="none" spc="0" normalizeH="0" baseline="0" noProof="0" dirty="0" smtClean="0">
                <a:ln>
                  <a:noFill/>
                </a:ln>
                <a:solidFill>
                  <a:prstClr val="white"/>
                </a:solidFill>
                <a:effectLst/>
                <a:uLnTx/>
                <a:uFillTx/>
                <a:latin typeface="Century Gothic"/>
              </a:rPr>
              <a:t>: </a:t>
            </a:r>
            <a:r>
              <a:rPr kumimoji="0" lang="en-US" sz="1400" b="0" i="0" u="none" strike="noStrike" kern="0" cap="none" spc="0" normalizeH="0" baseline="0" noProof="0" dirty="0" smtClean="0">
                <a:ln>
                  <a:noFill/>
                </a:ln>
                <a:solidFill>
                  <a:prstClr val="white"/>
                </a:solidFill>
                <a:effectLst/>
                <a:uLnTx/>
                <a:uFillTx/>
                <a:latin typeface="Century Gothic"/>
              </a:rPr>
              <a:t>Karen Allsbrook</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entury Gothic"/>
            </a:endParaRPr>
          </a:p>
        </p:txBody>
      </p:sp>
      <p:sp>
        <p:nvSpPr>
          <p:cNvPr id="12" name="Rectangle 11"/>
          <p:cNvSpPr/>
          <p:nvPr/>
        </p:nvSpPr>
        <p:spPr>
          <a:xfrm>
            <a:off x="7282661" y="1871665"/>
            <a:ext cx="1553491" cy="985713"/>
          </a:xfrm>
          <a:prstGeom prst="rect">
            <a:avLst/>
          </a:prstGeom>
          <a:solidFill>
            <a:schemeClr val="accent1">
              <a:lumMod val="75000"/>
            </a:scheme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sng" strike="noStrike" kern="0" cap="none" spc="0" normalizeH="0" baseline="0" noProof="0" dirty="0" smtClean="0">
                <a:ln>
                  <a:noFill/>
                </a:ln>
                <a:solidFill>
                  <a:prstClr val="white"/>
                </a:solidFill>
                <a:effectLst/>
                <a:uLnTx/>
                <a:uFillTx/>
                <a:latin typeface="Century Gothic"/>
              </a:rPr>
              <a:t>Wise Reps</a:t>
            </a:r>
            <a:r>
              <a:rPr kumimoji="0" lang="en-US" sz="1400" b="1" i="0" u="none" strike="noStrike" kern="0" cap="none" spc="0" normalizeH="0" baseline="0" noProof="0" dirty="0" smtClean="0">
                <a:ln>
                  <a:noFill/>
                </a:ln>
                <a:solidFill>
                  <a:prstClr val="white"/>
                </a:solidFill>
                <a:effectLst/>
                <a:uLnTx/>
                <a:uFillTx/>
                <a:latin typeface="Century Gothic"/>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latin typeface="Century Gothic"/>
              </a:rPr>
              <a:t>Lauren Childs-Gleason</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white"/>
                </a:solidFill>
                <a:latin typeface="Century Gothic"/>
              </a:rPr>
              <a:t>&amp; Jamie Favors</a:t>
            </a:r>
            <a:endParaRPr kumimoji="0" lang="en-US" sz="1400" b="0" i="0" u="none" strike="noStrike" kern="0" cap="none" spc="0" normalizeH="0" baseline="0" noProof="0" dirty="0" smtClean="0">
              <a:ln>
                <a:noFill/>
              </a:ln>
              <a:solidFill>
                <a:prstClr val="white"/>
              </a:solidFill>
              <a:effectLst/>
              <a:uLnTx/>
              <a:uFillTx/>
              <a:latin typeface="Century Gothic"/>
            </a:endParaRPr>
          </a:p>
        </p:txBody>
      </p:sp>
      <p:sp>
        <p:nvSpPr>
          <p:cNvPr id="13" name="Rectangle 12"/>
          <p:cNvSpPr/>
          <p:nvPr/>
        </p:nvSpPr>
        <p:spPr>
          <a:xfrm>
            <a:off x="6473653" y="3003055"/>
            <a:ext cx="1884216" cy="739588"/>
          </a:xfrm>
          <a:prstGeom prst="rect">
            <a:avLst/>
          </a:prstGeom>
          <a:solidFill>
            <a:srgbClr val="7F7F7F">
              <a:lumMod val="75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entury Gothic"/>
              </a:rPr>
              <a:t>NPO</a:t>
            </a:r>
          </a:p>
        </p:txBody>
      </p:sp>
      <p:sp>
        <p:nvSpPr>
          <p:cNvPr id="14" name="Rectangle 13"/>
          <p:cNvSpPr/>
          <p:nvPr/>
        </p:nvSpPr>
        <p:spPr>
          <a:xfrm>
            <a:off x="6473653" y="4047443"/>
            <a:ext cx="1884216" cy="470647"/>
          </a:xfrm>
          <a:prstGeom prst="rect">
            <a:avLst/>
          </a:prstGeom>
          <a:solidFill>
            <a:srgbClr val="7F7F7F"/>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entury Gothic"/>
              </a:rPr>
              <a:t>Center Lead</a:t>
            </a:r>
          </a:p>
        </p:txBody>
      </p:sp>
      <p:sp>
        <p:nvSpPr>
          <p:cNvPr id="15" name="Rectangle 14"/>
          <p:cNvSpPr/>
          <p:nvPr/>
        </p:nvSpPr>
        <p:spPr>
          <a:xfrm>
            <a:off x="6473653" y="4809443"/>
            <a:ext cx="1884216" cy="470647"/>
          </a:xfrm>
          <a:prstGeom prst="rect">
            <a:avLst/>
          </a:prstGeom>
          <a:solidFill>
            <a:srgbClr val="7F7F7F">
              <a:lumMod val="60000"/>
              <a:lumOff val="40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entury Gothic"/>
              </a:rPr>
              <a:t>Project Lead</a:t>
            </a:r>
          </a:p>
        </p:txBody>
      </p:sp>
      <p:sp>
        <p:nvSpPr>
          <p:cNvPr id="16" name="Rectangle 15"/>
          <p:cNvSpPr/>
          <p:nvPr/>
        </p:nvSpPr>
        <p:spPr>
          <a:xfrm>
            <a:off x="6473653" y="5571443"/>
            <a:ext cx="1884216" cy="470647"/>
          </a:xfrm>
          <a:prstGeom prst="rect">
            <a:avLst/>
          </a:prstGeom>
          <a:solidFill>
            <a:srgbClr val="7F7F7F">
              <a:lumMod val="40000"/>
              <a:lumOff val="60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latin typeface="Century Gothic"/>
              </a:rPr>
              <a:t>Team Member</a:t>
            </a:r>
          </a:p>
        </p:txBody>
      </p:sp>
      <p:sp>
        <p:nvSpPr>
          <p:cNvPr id="17" name="Down Arrow 16"/>
          <p:cNvSpPr/>
          <p:nvPr/>
        </p:nvSpPr>
        <p:spPr>
          <a:xfrm rot="10800000">
            <a:off x="7043534" y="5243203"/>
            <a:ext cx="690879"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
        <p:nvSpPr>
          <p:cNvPr id="18" name="Down Arrow 17"/>
          <p:cNvSpPr/>
          <p:nvPr/>
        </p:nvSpPr>
        <p:spPr>
          <a:xfrm rot="10800000">
            <a:off x="7043535" y="4436379"/>
            <a:ext cx="690879"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
        <p:nvSpPr>
          <p:cNvPr id="19" name="Down Arrow 18"/>
          <p:cNvSpPr/>
          <p:nvPr/>
        </p:nvSpPr>
        <p:spPr>
          <a:xfrm rot="10800000">
            <a:off x="7043534" y="3696790"/>
            <a:ext cx="690879"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Tree>
    <p:extLst>
      <p:ext uri="{BB962C8B-B14F-4D97-AF65-F5344CB8AC3E}">
        <p14:creationId xmlns:p14="http://schemas.microsoft.com/office/powerpoint/2010/main" val="51600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smtClean="0">
                <a:solidFill>
                  <a:schemeClr val="accent3"/>
                </a:solidFill>
              </a:rPr>
              <a:t>Performance Reviews &amp; Exit Survey</a:t>
            </a:r>
            <a:endParaRPr lang="en-US" b="1" dirty="0">
              <a:solidFill>
                <a:schemeClr val="accent3"/>
              </a:solidFill>
            </a:endParaRPr>
          </a:p>
        </p:txBody>
      </p:sp>
      <p:sp>
        <p:nvSpPr>
          <p:cNvPr id="5" name="Content Placeholder 2"/>
          <p:cNvSpPr>
            <a:spLocks noGrp="1"/>
          </p:cNvSpPr>
          <p:nvPr>
            <p:ph sz="quarter" idx="1"/>
          </p:nvPr>
        </p:nvSpPr>
        <p:spPr>
          <a:xfrm>
            <a:off x="301752" y="1527048"/>
            <a:ext cx="8503920" cy="4873752"/>
          </a:xfrm>
        </p:spPr>
        <p:txBody>
          <a:bodyPr>
            <a:normAutofit fontScale="62500" lnSpcReduction="20000"/>
          </a:bodyPr>
          <a:lstStyle/>
          <a:p>
            <a:pPr marL="0" indent="0">
              <a:buNone/>
            </a:pPr>
            <a:r>
              <a:rPr lang="en-US" sz="2800" b="1" dirty="0">
                <a:solidFill>
                  <a:schemeClr val="accent2"/>
                </a:solidFill>
              </a:rPr>
              <a:t>Performance Review </a:t>
            </a:r>
          </a:p>
          <a:p>
            <a:pPr marL="0" indent="0">
              <a:buNone/>
            </a:pPr>
            <a:r>
              <a:rPr lang="en-US" sz="2800" dirty="0">
                <a:solidFill>
                  <a:schemeClr val="accent2"/>
                </a:solidFill>
              </a:rPr>
              <a:t>DEVELOP’s main objective is to assist participants in developing both professionally and personally. Part of this process is giving feedback in performance reviews at the middle and end of the term. Please consider this process constructive and take any feedback as goal for improvement.</a:t>
            </a:r>
          </a:p>
          <a:p>
            <a:pPr marL="0" indent="0">
              <a:buNone/>
            </a:pPr>
            <a:endParaRPr lang="en-US" sz="2800" dirty="0" smtClean="0">
              <a:solidFill>
                <a:schemeClr val="accent2"/>
              </a:solidFill>
            </a:endParaRPr>
          </a:p>
          <a:p>
            <a:pPr marL="0" indent="0">
              <a:buNone/>
            </a:pPr>
            <a:r>
              <a:rPr lang="en-US" sz="2800" b="1" dirty="0" smtClean="0">
                <a:solidFill>
                  <a:schemeClr val="accent2"/>
                </a:solidFill>
              </a:rPr>
              <a:t>Entrance Discussion </a:t>
            </a:r>
            <a:r>
              <a:rPr lang="en-US" sz="2800" dirty="0" smtClean="0">
                <a:solidFill>
                  <a:schemeClr val="accent2"/>
                </a:solidFill>
              </a:rPr>
              <a:t>- typically week 1 or 2</a:t>
            </a:r>
            <a:endParaRPr lang="en-US" sz="2800" dirty="0">
              <a:solidFill>
                <a:schemeClr val="accent2"/>
              </a:solidFill>
            </a:endParaRPr>
          </a:p>
          <a:p>
            <a:pPr marL="0" indent="0">
              <a:buNone/>
            </a:pPr>
            <a:r>
              <a:rPr lang="en-US" sz="2800" b="1" dirty="0">
                <a:solidFill>
                  <a:schemeClr val="accent2"/>
                </a:solidFill>
              </a:rPr>
              <a:t>Midterm Review </a:t>
            </a:r>
            <a:r>
              <a:rPr lang="en-US" sz="2800" dirty="0">
                <a:solidFill>
                  <a:schemeClr val="accent2"/>
                </a:solidFill>
              </a:rPr>
              <a:t>- typically weeks 5 or 6</a:t>
            </a:r>
          </a:p>
          <a:p>
            <a:pPr marL="0" indent="0">
              <a:buNone/>
            </a:pPr>
            <a:r>
              <a:rPr lang="en-US" sz="2800" b="1" dirty="0">
                <a:solidFill>
                  <a:schemeClr val="accent2"/>
                </a:solidFill>
              </a:rPr>
              <a:t>End of Term Review </a:t>
            </a:r>
            <a:r>
              <a:rPr lang="en-US" sz="2800" dirty="0">
                <a:solidFill>
                  <a:schemeClr val="accent2"/>
                </a:solidFill>
              </a:rPr>
              <a:t>- typically weeks 9 or 10</a:t>
            </a:r>
          </a:p>
          <a:p>
            <a:pPr marL="0" indent="0">
              <a:buNone/>
            </a:pPr>
            <a:endParaRPr lang="en-US" sz="2800" dirty="0" smtClean="0">
              <a:solidFill>
                <a:schemeClr val="accent2"/>
              </a:solidFill>
            </a:endParaRPr>
          </a:p>
          <a:p>
            <a:pPr marL="0" indent="0">
              <a:buNone/>
            </a:pPr>
            <a:endParaRPr lang="en-US" sz="2800" dirty="0">
              <a:solidFill>
                <a:schemeClr val="accent2"/>
              </a:solidFill>
            </a:endParaRPr>
          </a:p>
          <a:p>
            <a:pPr marL="0" indent="0">
              <a:buNone/>
            </a:pPr>
            <a:r>
              <a:rPr lang="en-US" sz="2800" b="1" dirty="0">
                <a:solidFill>
                  <a:schemeClr val="accent2"/>
                </a:solidFill>
              </a:rPr>
              <a:t>National Exit Survey</a:t>
            </a:r>
          </a:p>
          <a:p>
            <a:pPr marL="0" indent="0">
              <a:buNone/>
            </a:pPr>
            <a:r>
              <a:rPr lang="en-US" sz="2800" dirty="0">
                <a:solidFill>
                  <a:schemeClr val="accent2"/>
                </a:solidFill>
              </a:rPr>
              <a:t>This is an online survey that we ask all participants to take. It is DEVELOP’s performance review and allows for a national perspective on the program, leadership, and advisors. It helps DEVELOP evolve and improve and we value your input greatly!</a:t>
            </a:r>
          </a:p>
          <a:p>
            <a:pPr marL="0" indent="0">
              <a:buNone/>
            </a:pPr>
            <a:endParaRPr lang="en-US" sz="2800" b="1" dirty="0">
              <a:solidFill>
                <a:schemeClr val="accent2"/>
              </a:solidFill>
            </a:endParaRPr>
          </a:p>
          <a:p>
            <a:pPr marL="0" indent="0">
              <a:buNone/>
            </a:pPr>
            <a:r>
              <a:rPr lang="en-US" sz="2800" b="1" dirty="0">
                <a:solidFill>
                  <a:schemeClr val="accent2"/>
                </a:solidFill>
              </a:rPr>
              <a:t>Timeline: </a:t>
            </a:r>
            <a:r>
              <a:rPr lang="en-US" sz="2800" dirty="0">
                <a:solidFill>
                  <a:schemeClr val="accent2"/>
                </a:solidFill>
              </a:rPr>
              <a:t>Link shared in week 9, to be completed before </a:t>
            </a:r>
            <a:r>
              <a:rPr lang="en-US" sz="2800" dirty="0" smtClean="0">
                <a:solidFill>
                  <a:schemeClr val="accent2"/>
                </a:solidFill>
              </a:rPr>
              <a:t>April 1</a:t>
            </a:r>
            <a:r>
              <a:rPr lang="en-US" sz="2800" baseline="30000" dirty="0" smtClean="0">
                <a:solidFill>
                  <a:schemeClr val="accent2"/>
                </a:solidFill>
              </a:rPr>
              <a:t>th</a:t>
            </a:r>
            <a:r>
              <a:rPr lang="en-US" sz="2800" dirty="0" smtClean="0">
                <a:solidFill>
                  <a:schemeClr val="accent2"/>
                </a:solidFill>
              </a:rPr>
              <a:t>  </a:t>
            </a:r>
            <a:endParaRPr lang="en-US" sz="2800" dirty="0">
              <a:solidFill>
                <a:schemeClr val="accent2"/>
              </a:solidFill>
            </a:endParaRPr>
          </a:p>
          <a:p>
            <a:endParaRPr lang="en-US" dirty="0">
              <a:solidFill>
                <a:schemeClr val="accent2"/>
              </a:solidFill>
            </a:endParaRPr>
          </a:p>
        </p:txBody>
      </p:sp>
    </p:spTree>
    <p:extLst>
      <p:ext uri="{BB962C8B-B14F-4D97-AF65-F5344CB8AC3E}">
        <p14:creationId xmlns:p14="http://schemas.microsoft.com/office/powerpoint/2010/main" val="22660513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sz="2000" dirty="0" smtClean="0">
                <a:solidFill>
                  <a:schemeClr val="accent2"/>
                </a:solidFill>
              </a:rPr>
              <a:t>A recent development for the program has been the establishment of an annual survey to assess the impact of DEVELOP, enhance the network of alumni engaged with the program, and assess the career fields that participants progress into. DEVELOP looks forward to surveying you in the near future!</a:t>
            </a:r>
          </a:p>
          <a:p>
            <a:pPr marL="0" indent="0">
              <a:buNone/>
            </a:pPr>
            <a:r>
              <a:rPr lang="en-US" sz="2000" dirty="0" smtClean="0">
                <a:solidFill>
                  <a:schemeClr val="accent2"/>
                </a:solidFill>
              </a:rPr>
              <a:t>Before you leave this term, please make sure that DEVELOP has the best email address to reach you. The survey goes out every June.</a:t>
            </a:r>
          </a:p>
          <a:p>
            <a:pPr marL="0" indent="0">
              <a:buNone/>
            </a:pPr>
            <a:endParaRPr lang="en-US" sz="2000" dirty="0" smtClean="0">
              <a:solidFill>
                <a:schemeClr val="accent2"/>
              </a:solidFill>
            </a:endParaRPr>
          </a:p>
          <a:p>
            <a:pPr marL="0" indent="0">
              <a:buNone/>
            </a:pPr>
            <a:r>
              <a:rPr lang="en-US" sz="2000" b="1" dirty="0" smtClean="0">
                <a:solidFill>
                  <a:schemeClr val="accent2"/>
                </a:solidFill>
              </a:rPr>
              <a:t>The Alumni Survey Provides:</a:t>
            </a:r>
          </a:p>
          <a:p>
            <a:r>
              <a:rPr lang="en-US" sz="2000" dirty="0" smtClean="0">
                <a:solidFill>
                  <a:schemeClr val="accent2"/>
                </a:solidFill>
              </a:rPr>
              <a:t>Metrics for reporting to NASA HQ</a:t>
            </a:r>
          </a:p>
          <a:p>
            <a:r>
              <a:rPr lang="en-US" sz="2000" dirty="0" smtClean="0">
                <a:solidFill>
                  <a:schemeClr val="accent2"/>
                </a:solidFill>
              </a:rPr>
              <a:t>Indicators for DEVELOP’s Results Framework</a:t>
            </a:r>
          </a:p>
          <a:p>
            <a:r>
              <a:rPr lang="en-US" sz="2000" dirty="0" smtClean="0">
                <a:solidFill>
                  <a:schemeClr val="accent2"/>
                </a:solidFill>
              </a:rPr>
              <a:t>“Success Stories” for newsletters and other highlight activities</a:t>
            </a:r>
          </a:p>
          <a:p>
            <a:r>
              <a:rPr lang="en-US" sz="2000" dirty="0" smtClean="0">
                <a:solidFill>
                  <a:schemeClr val="accent2"/>
                </a:solidFill>
              </a:rPr>
              <a:t>Method for signing up to receive </a:t>
            </a:r>
            <a:r>
              <a:rPr lang="en-US" sz="2000" i="1" dirty="0" smtClean="0">
                <a:solidFill>
                  <a:schemeClr val="accent2"/>
                </a:solidFill>
              </a:rPr>
              <a:t>The </a:t>
            </a:r>
            <a:r>
              <a:rPr lang="en-US" sz="2000" i="1" dirty="0" err="1" smtClean="0">
                <a:solidFill>
                  <a:schemeClr val="accent2"/>
                </a:solidFill>
              </a:rPr>
              <a:t>DEVELOPer</a:t>
            </a:r>
            <a:r>
              <a:rPr lang="en-US" sz="2000" i="1" dirty="0" smtClean="0">
                <a:solidFill>
                  <a:schemeClr val="accent2"/>
                </a:solidFill>
              </a:rPr>
              <a:t> Newsletter</a:t>
            </a:r>
          </a:p>
          <a:p>
            <a:r>
              <a:rPr lang="en-US" sz="2000" dirty="0" smtClean="0">
                <a:solidFill>
                  <a:schemeClr val="accent2"/>
                </a:solidFill>
              </a:rPr>
              <a:t>Information to invite alumni to special events</a:t>
            </a:r>
          </a:p>
        </p:txBody>
      </p:sp>
      <p:sp>
        <p:nvSpPr>
          <p:cNvPr id="3" name="Title 2"/>
          <p:cNvSpPr>
            <a:spLocks noGrp="1"/>
          </p:cNvSpPr>
          <p:nvPr>
            <p:ph type="title"/>
          </p:nvPr>
        </p:nvSpPr>
        <p:spPr/>
        <p:txBody>
          <a:bodyPr>
            <a:normAutofit/>
          </a:bodyPr>
          <a:lstStyle/>
          <a:p>
            <a:r>
              <a:rPr lang="en-US" b="1" dirty="0" smtClean="0">
                <a:solidFill>
                  <a:schemeClr val="accent3"/>
                </a:solidFill>
              </a:rPr>
              <a:t>Annual Alumni Survey</a:t>
            </a:r>
            <a:endParaRPr lang="en-US" b="1" dirty="0">
              <a:solidFill>
                <a:schemeClr val="accent3"/>
              </a:solidFill>
            </a:endParaRPr>
          </a:p>
        </p:txBody>
      </p:sp>
    </p:spTree>
    <p:extLst>
      <p:ext uri="{BB962C8B-B14F-4D97-AF65-F5344CB8AC3E}">
        <p14:creationId xmlns:p14="http://schemas.microsoft.com/office/powerpoint/2010/main" val="478385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45972"/>
            <a:ext cx="8401050" cy="5029200"/>
          </a:xfrm>
        </p:spPr>
        <p:txBody>
          <a:bodyPr>
            <a:noAutofit/>
          </a:bodyPr>
          <a:lstStyle/>
          <a:p>
            <a:pPr marL="0" indent="0">
              <a:lnSpc>
                <a:spcPct val="120000"/>
              </a:lnSpc>
              <a:spcBef>
                <a:spcPts val="0"/>
              </a:spcBef>
              <a:buNone/>
            </a:pPr>
            <a:r>
              <a:rPr lang="en-US" sz="1600" b="1" dirty="0" smtClean="0">
                <a:solidFill>
                  <a:schemeClr val="accent2"/>
                </a:solidFill>
              </a:rPr>
              <a:t>Participants:</a:t>
            </a:r>
          </a:p>
          <a:p>
            <a:pPr>
              <a:spcBef>
                <a:spcPts val="0"/>
              </a:spcBef>
            </a:pPr>
            <a:r>
              <a:rPr lang="en-US" sz="1400" b="1" dirty="0" smtClean="0">
                <a:solidFill>
                  <a:schemeClr val="accent2"/>
                </a:solidFill>
              </a:rPr>
              <a:t>Term: </a:t>
            </a:r>
            <a:r>
              <a:rPr lang="en-US" sz="1400" dirty="0" smtClean="0">
                <a:solidFill>
                  <a:schemeClr val="accent2"/>
                </a:solidFill>
              </a:rPr>
              <a:t>10-weeks</a:t>
            </a:r>
          </a:p>
          <a:p>
            <a:pPr>
              <a:spcBef>
                <a:spcPts val="0"/>
              </a:spcBef>
            </a:pPr>
            <a:r>
              <a:rPr lang="en-US" sz="1400" b="1" dirty="0" smtClean="0">
                <a:solidFill>
                  <a:schemeClr val="accent2"/>
                </a:solidFill>
              </a:rPr>
              <a:t>Classifications: </a:t>
            </a:r>
            <a:r>
              <a:rPr lang="en-US" sz="1400" dirty="0" smtClean="0">
                <a:solidFill>
                  <a:schemeClr val="accent2"/>
                </a:solidFill>
              </a:rPr>
              <a:t>1) Currently enrolled, 2) Recent Graduate, 3) Early or Transitioning Career Professional</a:t>
            </a:r>
          </a:p>
          <a:p>
            <a:pPr>
              <a:spcBef>
                <a:spcPts val="0"/>
              </a:spcBef>
            </a:pPr>
            <a:r>
              <a:rPr lang="en-US" sz="1400" b="1" dirty="0" smtClean="0">
                <a:solidFill>
                  <a:schemeClr val="accent2"/>
                </a:solidFill>
              </a:rPr>
              <a:t>Eligibility Requirements: </a:t>
            </a:r>
            <a:r>
              <a:rPr lang="en-US" sz="1400" dirty="0" smtClean="0">
                <a:solidFill>
                  <a:schemeClr val="accent2"/>
                </a:solidFill>
              </a:rPr>
              <a:t>18+, able to provide personal transportation to and from DEVELOP location, strong interest in Earth science and remote sensing, U.S. citizenship is required to apply to DEVELOP locations at NASA Centers</a:t>
            </a:r>
          </a:p>
          <a:p>
            <a:pPr>
              <a:spcBef>
                <a:spcPts val="0"/>
              </a:spcBef>
            </a:pPr>
            <a:r>
              <a:rPr lang="en-US" sz="1400" b="1" dirty="0" smtClean="0">
                <a:solidFill>
                  <a:schemeClr val="accent2"/>
                </a:solidFill>
              </a:rPr>
              <a:t>Reapplication Eligibility: </a:t>
            </a:r>
          </a:p>
          <a:p>
            <a:pPr lvl="1">
              <a:spcBef>
                <a:spcPts val="0"/>
              </a:spcBef>
            </a:pPr>
            <a:r>
              <a:rPr lang="en-US" sz="1200" b="1" dirty="0" smtClean="0">
                <a:solidFill>
                  <a:schemeClr val="accent2"/>
                </a:solidFill>
              </a:rPr>
              <a:t>Currently Enrolled:</a:t>
            </a:r>
            <a:r>
              <a:rPr lang="en-US" sz="1200" dirty="0" smtClean="0">
                <a:solidFill>
                  <a:schemeClr val="accent2"/>
                </a:solidFill>
              </a:rPr>
              <a:t> as long as enrolled</a:t>
            </a:r>
          </a:p>
          <a:p>
            <a:pPr lvl="1">
              <a:spcBef>
                <a:spcPts val="0"/>
              </a:spcBef>
            </a:pPr>
            <a:r>
              <a:rPr lang="en-US" sz="1200" b="1" dirty="0" smtClean="0">
                <a:solidFill>
                  <a:schemeClr val="accent2"/>
                </a:solidFill>
              </a:rPr>
              <a:t>Recent </a:t>
            </a:r>
            <a:r>
              <a:rPr lang="en-US" sz="1200" b="1" dirty="0">
                <a:solidFill>
                  <a:schemeClr val="accent2"/>
                </a:solidFill>
              </a:rPr>
              <a:t>Graduates:</a:t>
            </a:r>
            <a:r>
              <a:rPr lang="en-US" sz="1200" dirty="0">
                <a:solidFill>
                  <a:schemeClr val="accent2"/>
                </a:solidFill>
              </a:rPr>
              <a:t> </a:t>
            </a:r>
            <a:r>
              <a:rPr lang="en-US" sz="1200" dirty="0" smtClean="0">
                <a:solidFill>
                  <a:schemeClr val="accent2"/>
                </a:solidFill>
              </a:rPr>
              <a:t>within two years of graduations</a:t>
            </a:r>
            <a:endParaRPr lang="en-US" sz="1200" b="1" dirty="0" smtClean="0">
              <a:solidFill>
                <a:schemeClr val="accent2"/>
              </a:solidFill>
            </a:endParaRPr>
          </a:p>
          <a:p>
            <a:pPr lvl="1">
              <a:spcBef>
                <a:spcPts val="0"/>
              </a:spcBef>
            </a:pPr>
            <a:r>
              <a:rPr lang="en-US" sz="1200" b="1" dirty="0" smtClean="0">
                <a:solidFill>
                  <a:schemeClr val="accent2"/>
                </a:solidFill>
              </a:rPr>
              <a:t>Early/Transitioning Career Professionals:</a:t>
            </a:r>
            <a:r>
              <a:rPr lang="en-US" sz="1200" dirty="0" smtClean="0">
                <a:solidFill>
                  <a:schemeClr val="accent2"/>
                </a:solidFill>
              </a:rPr>
              <a:t> not a current student or recent </a:t>
            </a:r>
            <a:r>
              <a:rPr lang="en-US" sz="1200" dirty="0">
                <a:solidFill>
                  <a:schemeClr val="accent2"/>
                </a:solidFill>
              </a:rPr>
              <a:t>g</a:t>
            </a:r>
            <a:r>
              <a:rPr lang="en-US" sz="1200" dirty="0" smtClean="0">
                <a:solidFill>
                  <a:schemeClr val="accent2"/>
                </a:solidFill>
              </a:rPr>
              <a:t>raduate</a:t>
            </a:r>
          </a:p>
          <a:p>
            <a:pPr>
              <a:lnSpc>
                <a:spcPct val="120000"/>
              </a:lnSpc>
              <a:spcBef>
                <a:spcPts val="0"/>
              </a:spcBef>
              <a:buNone/>
            </a:pPr>
            <a:endParaRPr lang="en-US" sz="600" b="1" dirty="0" smtClean="0">
              <a:solidFill>
                <a:schemeClr val="accent2"/>
              </a:solidFill>
            </a:endParaRPr>
          </a:p>
          <a:p>
            <a:pPr>
              <a:lnSpc>
                <a:spcPct val="120000"/>
              </a:lnSpc>
              <a:spcBef>
                <a:spcPts val="0"/>
              </a:spcBef>
              <a:buNone/>
            </a:pPr>
            <a:r>
              <a:rPr lang="en-US" sz="1600" b="1" dirty="0" smtClean="0">
                <a:solidFill>
                  <a:schemeClr val="accent2"/>
                </a:solidFill>
              </a:rPr>
              <a:t>Fellows:</a:t>
            </a:r>
          </a:p>
          <a:p>
            <a:pPr marL="285750" indent="-285750">
              <a:spcBef>
                <a:spcPts val="0"/>
              </a:spcBef>
            </a:pPr>
            <a:r>
              <a:rPr lang="en-US" sz="1400" b="1" dirty="0" smtClean="0">
                <a:solidFill>
                  <a:schemeClr val="accent2"/>
                </a:solidFill>
              </a:rPr>
              <a:t>Term: </a:t>
            </a:r>
            <a:r>
              <a:rPr lang="en-US" sz="1400" dirty="0" smtClean="0">
                <a:solidFill>
                  <a:schemeClr val="accent2"/>
                </a:solidFill>
              </a:rPr>
              <a:t>One year</a:t>
            </a:r>
          </a:p>
          <a:p>
            <a:pPr marL="285750" indent="-285750">
              <a:spcBef>
                <a:spcPts val="0"/>
              </a:spcBef>
            </a:pPr>
            <a:r>
              <a:rPr lang="en-US" sz="1400" b="1" dirty="0" smtClean="0">
                <a:solidFill>
                  <a:schemeClr val="accent2"/>
                </a:solidFill>
              </a:rPr>
              <a:t>Eligibility Requirements: </a:t>
            </a:r>
            <a:r>
              <a:rPr lang="en-US" sz="1400" dirty="0" smtClean="0">
                <a:solidFill>
                  <a:schemeClr val="accent2"/>
                </a:solidFill>
              </a:rPr>
              <a:t>Recent college graduate, participation in at least one summer term with DEVELOP (two or more terms preferable), ability to begin in September</a:t>
            </a:r>
          </a:p>
          <a:p>
            <a:pPr marL="285750" indent="-285750">
              <a:spcBef>
                <a:spcPts val="0"/>
              </a:spcBef>
            </a:pPr>
            <a:r>
              <a:rPr lang="en-US" sz="1400" b="1" dirty="0" smtClean="0">
                <a:solidFill>
                  <a:schemeClr val="accent2"/>
                </a:solidFill>
              </a:rPr>
              <a:t>Reapplication Eligibility: </a:t>
            </a:r>
            <a:r>
              <a:rPr lang="en-US" sz="1400" dirty="0" smtClean="0">
                <a:solidFill>
                  <a:schemeClr val="accent2"/>
                </a:solidFill>
              </a:rPr>
              <a:t>Not eligible to serve as a Fellow again, can apply for Center Lead or Senior Fellow position, or reapply as a participant</a:t>
            </a:r>
          </a:p>
          <a:p>
            <a:pPr>
              <a:lnSpc>
                <a:spcPct val="120000"/>
              </a:lnSpc>
              <a:spcBef>
                <a:spcPts val="0"/>
              </a:spcBef>
              <a:buNone/>
            </a:pPr>
            <a:endParaRPr lang="en-US" sz="600" b="1" dirty="0" smtClean="0">
              <a:solidFill>
                <a:schemeClr val="accent2"/>
              </a:solidFill>
            </a:endParaRPr>
          </a:p>
          <a:p>
            <a:pPr>
              <a:lnSpc>
                <a:spcPct val="120000"/>
              </a:lnSpc>
              <a:spcBef>
                <a:spcPts val="0"/>
              </a:spcBef>
              <a:buNone/>
            </a:pPr>
            <a:r>
              <a:rPr lang="en-US" sz="1600" b="1" dirty="0" smtClean="0">
                <a:solidFill>
                  <a:schemeClr val="accent2"/>
                </a:solidFill>
              </a:rPr>
              <a:t>Senior Fellows:</a:t>
            </a:r>
          </a:p>
          <a:p>
            <a:pPr marL="285750" indent="-285750">
              <a:spcBef>
                <a:spcPts val="0"/>
              </a:spcBef>
            </a:pPr>
            <a:r>
              <a:rPr lang="en-US" sz="1400" b="1" dirty="0" smtClean="0">
                <a:solidFill>
                  <a:schemeClr val="accent2"/>
                </a:solidFill>
              </a:rPr>
              <a:t>Term: </a:t>
            </a:r>
            <a:r>
              <a:rPr lang="en-US" sz="1400" dirty="0" smtClean="0">
                <a:solidFill>
                  <a:schemeClr val="accent2"/>
                </a:solidFill>
              </a:rPr>
              <a:t>One year award, renewable for up to three years</a:t>
            </a:r>
          </a:p>
          <a:p>
            <a:pPr marL="285750" indent="-285750">
              <a:spcBef>
                <a:spcPts val="0"/>
              </a:spcBef>
            </a:pPr>
            <a:r>
              <a:rPr lang="en-US" sz="1400" b="1" dirty="0" smtClean="0">
                <a:solidFill>
                  <a:schemeClr val="accent2"/>
                </a:solidFill>
              </a:rPr>
              <a:t>Eligibility Requirements: </a:t>
            </a:r>
            <a:r>
              <a:rPr lang="en-US" sz="1400" dirty="0" smtClean="0">
                <a:solidFill>
                  <a:schemeClr val="accent2"/>
                </a:solidFill>
              </a:rPr>
              <a:t>college graduate, previous DEVELOP Fellow or Center Leadership, U.S. citizenship required</a:t>
            </a:r>
          </a:p>
          <a:p>
            <a:pPr marL="285750" indent="-285750">
              <a:spcBef>
                <a:spcPts val="0"/>
              </a:spcBef>
            </a:pPr>
            <a:r>
              <a:rPr lang="en-US" sz="1400" b="1" dirty="0" smtClean="0">
                <a:solidFill>
                  <a:schemeClr val="accent2"/>
                </a:solidFill>
              </a:rPr>
              <a:t>Reapplication Eligibility: </a:t>
            </a:r>
            <a:r>
              <a:rPr lang="en-US" sz="1400" dirty="0" smtClean="0">
                <a:solidFill>
                  <a:schemeClr val="accent2"/>
                </a:solidFill>
              </a:rPr>
              <a:t>up to three years reapplying as a Senior Fellow</a:t>
            </a:r>
            <a:endParaRPr lang="en-US" sz="1400" b="1" dirty="0" smtClean="0">
              <a:solidFill>
                <a:schemeClr val="accent2"/>
              </a:solidFill>
            </a:endParaRPr>
          </a:p>
          <a:p>
            <a:pPr>
              <a:lnSpc>
                <a:spcPct val="120000"/>
              </a:lnSpc>
              <a:spcBef>
                <a:spcPts val="0"/>
              </a:spcBef>
            </a:pPr>
            <a:endParaRPr lang="en-US" sz="14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Reapplication &amp; Eligibility</a:t>
            </a:r>
            <a:endParaRPr lang="en-US" b="1" dirty="0">
              <a:solidFill>
                <a:schemeClr val="accent3"/>
              </a:solidFill>
            </a:endParaRPr>
          </a:p>
        </p:txBody>
      </p:sp>
    </p:spTree>
    <p:extLst>
      <p:ext uri="{BB962C8B-B14F-4D97-AF65-F5344CB8AC3E}">
        <p14:creationId xmlns:p14="http://schemas.microsoft.com/office/powerpoint/2010/main" val="1915316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8401050" cy="3758184"/>
          </a:xfrm>
        </p:spPr>
        <p:txBody>
          <a:bodyPr>
            <a:normAutofit lnSpcReduction="10000"/>
          </a:bodyPr>
          <a:lstStyle/>
          <a:p>
            <a:pPr>
              <a:lnSpc>
                <a:spcPct val="110000"/>
              </a:lnSpc>
              <a:spcBef>
                <a:spcPts val="0"/>
              </a:spcBef>
            </a:pPr>
            <a:r>
              <a:rPr lang="en-US" sz="2000" dirty="0" smtClean="0">
                <a:solidFill>
                  <a:schemeClr val="accent2"/>
                </a:solidFill>
              </a:rPr>
              <a:t>Be flexible</a:t>
            </a:r>
          </a:p>
          <a:p>
            <a:pPr>
              <a:lnSpc>
                <a:spcPct val="110000"/>
              </a:lnSpc>
              <a:spcBef>
                <a:spcPts val="0"/>
              </a:spcBef>
            </a:pPr>
            <a:r>
              <a:rPr lang="en-US" sz="2000" dirty="0" smtClean="0">
                <a:solidFill>
                  <a:schemeClr val="accent2"/>
                </a:solidFill>
              </a:rPr>
              <a:t>Stay organized</a:t>
            </a:r>
          </a:p>
          <a:p>
            <a:pPr>
              <a:lnSpc>
                <a:spcPct val="110000"/>
              </a:lnSpc>
              <a:spcBef>
                <a:spcPts val="0"/>
              </a:spcBef>
            </a:pPr>
            <a:r>
              <a:rPr lang="en-US" sz="2000" dirty="0" smtClean="0">
                <a:solidFill>
                  <a:schemeClr val="accent2"/>
                </a:solidFill>
              </a:rPr>
              <a:t>Have an open mind and a positive attitude</a:t>
            </a:r>
          </a:p>
          <a:p>
            <a:pPr>
              <a:lnSpc>
                <a:spcPct val="110000"/>
              </a:lnSpc>
              <a:spcBef>
                <a:spcPts val="0"/>
              </a:spcBef>
            </a:pPr>
            <a:r>
              <a:rPr lang="en-US" sz="2000" dirty="0" smtClean="0">
                <a:solidFill>
                  <a:schemeClr val="accent2"/>
                </a:solidFill>
              </a:rPr>
              <a:t>Know when things are due</a:t>
            </a:r>
          </a:p>
          <a:p>
            <a:pPr>
              <a:lnSpc>
                <a:spcPct val="110000"/>
              </a:lnSpc>
              <a:spcBef>
                <a:spcPts val="0"/>
              </a:spcBef>
            </a:pPr>
            <a:r>
              <a:rPr lang="en-US" sz="2000" dirty="0" smtClean="0">
                <a:solidFill>
                  <a:schemeClr val="accent2"/>
                </a:solidFill>
              </a:rPr>
              <a:t>Keep track of files</a:t>
            </a:r>
          </a:p>
          <a:p>
            <a:pPr>
              <a:lnSpc>
                <a:spcPct val="110000"/>
              </a:lnSpc>
              <a:spcBef>
                <a:spcPts val="0"/>
              </a:spcBef>
            </a:pPr>
            <a:r>
              <a:rPr lang="en-US" sz="2000" dirty="0" smtClean="0">
                <a:solidFill>
                  <a:schemeClr val="accent2"/>
                </a:solidFill>
              </a:rPr>
              <a:t>Be ready to present what you are doing at the drop of a hat</a:t>
            </a:r>
          </a:p>
          <a:p>
            <a:pPr>
              <a:lnSpc>
                <a:spcPct val="110000"/>
              </a:lnSpc>
              <a:spcBef>
                <a:spcPts val="0"/>
              </a:spcBef>
            </a:pPr>
            <a:r>
              <a:rPr lang="en-US" sz="2000" dirty="0" smtClean="0">
                <a:solidFill>
                  <a:schemeClr val="accent2"/>
                </a:solidFill>
              </a:rPr>
              <a:t>Two heads are always better than one - collaborate!</a:t>
            </a:r>
          </a:p>
          <a:p>
            <a:pPr>
              <a:lnSpc>
                <a:spcPct val="110000"/>
              </a:lnSpc>
              <a:spcBef>
                <a:spcPts val="0"/>
              </a:spcBef>
            </a:pPr>
            <a:r>
              <a:rPr lang="en-US" sz="2000" dirty="0" smtClean="0">
                <a:solidFill>
                  <a:schemeClr val="accent2"/>
                </a:solidFill>
              </a:rPr>
              <a:t>Go above and beyond</a:t>
            </a:r>
          </a:p>
          <a:p>
            <a:pPr>
              <a:lnSpc>
                <a:spcPct val="110000"/>
              </a:lnSpc>
              <a:spcBef>
                <a:spcPts val="0"/>
              </a:spcBef>
            </a:pPr>
            <a:r>
              <a:rPr lang="en-US" sz="2000" dirty="0" smtClean="0">
                <a:solidFill>
                  <a:schemeClr val="accent2"/>
                </a:solidFill>
              </a:rPr>
              <a:t>Get to know your team</a:t>
            </a:r>
          </a:p>
          <a:p>
            <a:pPr>
              <a:lnSpc>
                <a:spcPct val="110000"/>
              </a:lnSpc>
              <a:spcBef>
                <a:spcPts val="0"/>
              </a:spcBef>
            </a:pPr>
            <a:r>
              <a:rPr lang="en-US" sz="2000" dirty="0" smtClean="0">
                <a:solidFill>
                  <a:schemeClr val="accent2"/>
                </a:solidFill>
              </a:rPr>
              <a:t>Network </a:t>
            </a:r>
            <a:r>
              <a:rPr lang="en-US" sz="2000" dirty="0" err="1" smtClean="0">
                <a:solidFill>
                  <a:schemeClr val="accent2"/>
                </a:solidFill>
              </a:rPr>
              <a:t>Network</a:t>
            </a:r>
            <a:r>
              <a:rPr lang="en-US" sz="2000" dirty="0" smtClean="0">
                <a:solidFill>
                  <a:schemeClr val="accent2"/>
                </a:solidFill>
              </a:rPr>
              <a:t> </a:t>
            </a:r>
            <a:r>
              <a:rPr lang="en-US" sz="2000" dirty="0" err="1" smtClean="0">
                <a:solidFill>
                  <a:schemeClr val="accent2"/>
                </a:solidFill>
              </a:rPr>
              <a:t>Network</a:t>
            </a:r>
            <a:r>
              <a:rPr lang="en-US" sz="2000" dirty="0" smtClean="0">
                <a:solidFill>
                  <a:schemeClr val="accent2"/>
                </a:solidFill>
              </a:rPr>
              <a:t> - it’s all about who you know</a:t>
            </a:r>
          </a:p>
          <a:p>
            <a:pPr>
              <a:lnSpc>
                <a:spcPct val="110000"/>
              </a:lnSpc>
              <a:spcBef>
                <a:spcPts val="0"/>
              </a:spcBef>
            </a:pPr>
            <a:r>
              <a:rPr lang="en-US" sz="2000" dirty="0" smtClean="0">
                <a:solidFill>
                  <a:schemeClr val="accent2"/>
                </a:solidFill>
              </a:rPr>
              <a:t>Use this opportunity to build up your resume with new skills</a:t>
            </a:r>
          </a:p>
          <a:p>
            <a:pPr>
              <a:lnSpc>
                <a:spcPct val="110000"/>
              </a:lnSpc>
              <a:spcBef>
                <a:spcPts val="0"/>
              </a:spcBef>
            </a:pPr>
            <a:endParaRPr lang="en-US" sz="20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Tips For Success</a:t>
            </a:r>
            <a:endParaRPr lang="en-US" b="1" dirty="0">
              <a:solidFill>
                <a:schemeClr val="accent3"/>
              </a:solidFill>
            </a:endParaRPr>
          </a:p>
        </p:txBody>
      </p:sp>
      <p:sp>
        <p:nvSpPr>
          <p:cNvPr id="4" name="Content Placeholder 9"/>
          <p:cNvSpPr txBox="1">
            <a:spLocks/>
          </p:cNvSpPr>
          <p:nvPr/>
        </p:nvSpPr>
        <p:spPr>
          <a:xfrm>
            <a:off x="1066800" y="5181600"/>
            <a:ext cx="6934200" cy="1349944"/>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a:solidFill>
                  <a:schemeClr val="accent2"/>
                </a:solidFill>
                <a:latin typeface="Century Gothic"/>
              </a:rPr>
              <a:t>“Whether you think you can or whether you think you can't, you're right.” </a:t>
            </a:r>
          </a:p>
          <a:p>
            <a:pPr marL="225295" indent="-225295" algn="ctr" defTabSz="913865">
              <a:buClr>
                <a:srgbClr val="0F6FC6"/>
              </a:buClr>
              <a:buSzPct val="85000"/>
              <a:defRPr/>
            </a:pPr>
            <a:r>
              <a:rPr lang="en-US" sz="2400" dirty="0">
                <a:solidFill>
                  <a:schemeClr val="accent2"/>
                </a:solidFill>
                <a:latin typeface="Century Gothic"/>
              </a:rPr>
              <a:t>-- Henry Ford --</a:t>
            </a:r>
            <a:endParaRPr lang="en-US" sz="2400" b="1" dirty="0">
              <a:solidFill>
                <a:schemeClr val="accent2"/>
              </a:solidFill>
              <a:latin typeface="Century Gothic"/>
            </a:endParaRPr>
          </a:p>
        </p:txBody>
      </p:sp>
    </p:spTree>
    <p:extLst>
      <p:ext uri="{BB962C8B-B14F-4D97-AF65-F5344CB8AC3E}">
        <p14:creationId xmlns:p14="http://schemas.microsoft.com/office/powerpoint/2010/main" val="3617243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199"/>
            <a:ext cx="8401050" cy="4800601"/>
          </a:xfrm>
        </p:spPr>
        <p:txBody>
          <a:bodyPr>
            <a:normAutofit/>
          </a:bodyPr>
          <a:lstStyle/>
          <a:p>
            <a:pPr>
              <a:spcAft>
                <a:spcPts val="600"/>
              </a:spcAft>
            </a:pPr>
            <a:r>
              <a:rPr lang="en-US" sz="2000" dirty="0" smtClean="0">
                <a:solidFill>
                  <a:schemeClr val="accent2"/>
                </a:solidFill>
              </a:rPr>
              <a:t>DEVELOP </a:t>
            </a:r>
            <a:r>
              <a:rPr lang="en-US" sz="2000" b="1" dirty="0" smtClean="0">
                <a:solidFill>
                  <a:schemeClr val="accent2"/>
                </a:solidFill>
              </a:rPr>
              <a:t>IS</a:t>
            </a:r>
            <a:r>
              <a:rPr lang="en-US" sz="2000" dirty="0" smtClean="0">
                <a:solidFill>
                  <a:schemeClr val="accent2"/>
                </a:solidFill>
              </a:rPr>
              <a:t> part of NASA’s Applied Sciences Program </a:t>
            </a:r>
          </a:p>
          <a:p>
            <a:pPr>
              <a:spcAft>
                <a:spcPts val="600"/>
              </a:spcAft>
            </a:pPr>
            <a:r>
              <a:rPr lang="en-US" sz="2000" dirty="0" smtClean="0">
                <a:solidFill>
                  <a:schemeClr val="accent2"/>
                </a:solidFill>
              </a:rPr>
              <a:t>DEVELOP is </a:t>
            </a:r>
            <a:r>
              <a:rPr lang="en-US" sz="2000" b="1" dirty="0" smtClean="0">
                <a:solidFill>
                  <a:schemeClr val="accent2"/>
                </a:solidFill>
              </a:rPr>
              <a:t>NOT</a:t>
            </a:r>
            <a:r>
              <a:rPr lang="en-US" sz="2000" dirty="0" smtClean="0">
                <a:solidFill>
                  <a:schemeClr val="accent2"/>
                </a:solidFill>
              </a:rPr>
              <a:t> part of NASA’s Office of Education</a:t>
            </a:r>
          </a:p>
          <a:p>
            <a:pPr lvl="1">
              <a:spcAft>
                <a:spcPts val="600"/>
              </a:spcAft>
            </a:pPr>
            <a:r>
              <a:rPr lang="en-US" sz="1500" dirty="0" smtClean="0">
                <a:solidFill>
                  <a:schemeClr val="accent2"/>
                </a:solidFill>
              </a:rPr>
              <a:t>NASA’s internships/activities have been consolidated and/or eliminated – DEVELOP is not one of those/part of that consolidation.</a:t>
            </a:r>
          </a:p>
          <a:p>
            <a:pPr>
              <a:spcAft>
                <a:spcPts val="600"/>
              </a:spcAft>
            </a:pPr>
            <a:r>
              <a:rPr lang="en-US" sz="2000" dirty="0" smtClean="0">
                <a:solidFill>
                  <a:schemeClr val="accent2"/>
                </a:solidFill>
              </a:rPr>
              <a:t>DEVELOP is very different from NASA’s internship opportunities in the way we approach projects, focus on teamwork, the level of responsibility and authority given to participants, the opportunities we provide, and the individuals and organizations we network with. Enjoy it while you are here!</a:t>
            </a:r>
          </a:p>
          <a:p>
            <a:pPr>
              <a:spcAft>
                <a:spcPts val="600"/>
              </a:spcAft>
            </a:pPr>
            <a:r>
              <a:rPr lang="en-US" sz="2000" dirty="0" smtClean="0">
                <a:solidFill>
                  <a:schemeClr val="accent2"/>
                </a:solidFill>
              </a:rPr>
              <a:t>NASA restricted travel under sequestration, meaning that new guidelines are in place to gain approval for travel. Travel is a privilege!</a:t>
            </a:r>
            <a:endParaRPr lang="en-US" sz="20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Important Things To Note</a:t>
            </a:r>
            <a:endParaRPr lang="en-US" b="1" dirty="0">
              <a:solidFill>
                <a:schemeClr val="accent3"/>
              </a:solidFill>
            </a:endParaRPr>
          </a:p>
        </p:txBody>
      </p:sp>
    </p:spTree>
    <p:extLst>
      <p:ext uri="{BB962C8B-B14F-4D97-AF65-F5344CB8AC3E}">
        <p14:creationId xmlns:p14="http://schemas.microsoft.com/office/powerpoint/2010/main" val="1899589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401050" cy="4500562"/>
          </a:xfrm>
        </p:spPr>
        <p:txBody>
          <a:bodyPr>
            <a:noAutofit/>
          </a:bodyPr>
          <a:lstStyle/>
          <a:p>
            <a:pPr marL="0" indent="0">
              <a:buNone/>
            </a:pPr>
            <a:r>
              <a:rPr lang="en-US" sz="1600" b="1" dirty="0" smtClean="0">
                <a:solidFill>
                  <a:schemeClr val="accent2"/>
                </a:solidFill>
              </a:rPr>
              <a:t>Provides participants with the policies and procedures of DEVELOP, as well as an overview of NASA’s Applied Sciences &amp; Capacity Building elements, rules of conduct, operational guidelines, information about deliverables and resources available.</a:t>
            </a:r>
          </a:p>
          <a:p>
            <a:pPr marL="0" indent="0">
              <a:buNone/>
            </a:pPr>
            <a:endParaRPr lang="en-US" sz="1600" b="1" dirty="0" smtClean="0">
              <a:solidFill>
                <a:schemeClr val="accent2"/>
              </a:solidFill>
            </a:endParaRPr>
          </a:p>
          <a:p>
            <a:pPr marL="0" indent="0">
              <a:spcAft>
                <a:spcPts val="1200"/>
              </a:spcAft>
              <a:buNone/>
            </a:pPr>
            <a:r>
              <a:rPr lang="en-US" sz="1600" dirty="0" smtClean="0">
                <a:solidFill>
                  <a:schemeClr val="accent2"/>
                </a:solidFill>
              </a:rPr>
              <a:t>Read the handbook and fill out and sign the signature pages </a:t>
            </a:r>
            <a:r>
              <a:rPr lang="en-US" sz="1600" b="1" dirty="0" smtClean="0">
                <a:solidFill>
                  <a:schemeClr val="accent2"/>
                </a:solidFill>
              </a:rPr>
              <a:t>your first day in the office</a:t>
            </a:r>
            <a:r>
              <a:rPr lang="en-US" sz="1600" dirty="0" smtClean="0">
                <a:solidFill>
                  <a:schemeClr val="accent2"/>
                </a:solidFill>
              </a:rPr>
              <a:t>. Your Center Lead will collect and return the following forms to NPO:</a:t>
            </a:r>
          </a:p>
          <a:p>
            <a:pPr>
              <a:spcBef>
                <a:spcPts val="0"/>
              </a:spcBef>
            </a:pPr>
            <a:r>
              <a:rPr lang="en-US" sz="1600" dirty="0" smtClean="0">
                <a:solidFill>
                  <a:schemeClr val="accent2"/>
                </a:solidFill>
              </a:rPr>
              <a:t>Statement of Understanding &amp; Agreement</a:t>
            </a:r>
          </a:p>
          <a:p>
            <a:pPr>
              <a:spcBef>
                <a:spcPts val="0"/>
              </a:spcBef>
            </a:pPr>
            <a:r>
              <a:rPr lang="en-US" sz="1600" dirty="0" smtClean="0">
                <a:solidFill>
                  <a:schemeClr val="accent2"/>
                </a:solidFill>
              </a:rPr>
              <a:t>Media Release</a:t>
            </a:r>
          </a:p>
          <a:p>
            <a:pPr>
              <a:spcBef>
                <a:spcPts val="0"/>
              </a:spcBef>
            </a:pPr>
            <a:r>
              <a:rPr lang="en-US" sz="1600" dirty="0" smtClean="0">
                <a:solidFill>
                  <a:schemeClr val="accent2"/>
                </a:solidFill>
              </a:rPr>
              <a:t>Drug Free Work Place and Sexual Harassment</a:t>
            </a:r>
          </a:p>
          <a:p>
            <a:pPr>
              <a:spcBef>
                <a:spcPts val="0"/>
              </a:spcBef>
            </a:pPr>
            <a:r>
              <a:rPr lang="en-US" sz="1600" dirty="0" smtClean="0">
                <a:solidFill>
                  <a:schemeClr val="accent2"/>
                </a:solidFill>
              </a:rPr>
              <a:t>Non-disclosure Agreement</a:t>
            </a:r>
          </a:p>
          <a:p>
            <a:pPr>
              <a:spcBef>
                <a:spcPts val="0"/>
              </a:spcBef>
            </a:pPr>
            <a:r>
              <a:rPr lang="en-US" sz="1600" dirty="0" smtClean="0">
                <a:solidFill>
                  <a:schemeClr val="accent2"/>
                </a:solidFill>
              </a:rPr>
              <a:t>Patent, Copyright &amp; Intellectual Property Agreement</a:t>
            </a:r>
          </a:p>
          <a:p>
            <a:pPr>
              <a:spcBef>
                <a:spcPts val="0"/>
              </a:spcBef>
            </a:pPr>
            <a:r>
              <a:rPr lang="en-US" sz="1600" dirty="0" smtClean="0">
                <a:solidFill>
                  <a:schemeClr val="accent2"/>
                </a:solidFill>
              </a:rPr>
              <a:t>Travelers’ Responsibility Agreement</a:t>
            </a:r>
          </a:p>
          <a:p>
            <a:pPr>
              <a:spcBef>
                <a:spcPts val="0"/>
              </a:spcBef>
            </a:pPr>
            <a:r>
              <a:rPr lang="en-US" sz="1600" dirty="0" smtClean="0">
                <a:solidFill>
                  <a:schemeClr val="accent2"/>
                </a:solidFill>
              </a:rPr>
              <a:t>Emergency Contact Information</a:t>
            </a:r>
          </a:p>
          <a:p>
            <a:pPr>
              <a:spcBef>
                <a:spcPts val="0"/>
              </a:spcBef>
              <a:buNone/>
            </a:pPr>
            <a:endParaRPr lang="en-US" sz="1600" dirty="0" smtClean="0">
              <a:solidFill>
                <a:schemeClr val="accent2"/>
              </a:solidFill>
            </a:endParaRPr>
          </a:p>
          <a:p>
            <a:pPr>
              <a:spcBef>
                <a:spcPts val="0"/>
              </a:spcBef>
              <a:buNone/>
            </a:pPr>
            <a:r>
              <a:rPr lang="en-US" sz="1600" b="1" dirty="0" smtClean="0">
                <a:solidFill>
                  <a:schemeClr val="accent2"/>
                </a:solidFill>
              </a:rPr>
              <a:t>The handbook is the best resource for information, </a:t>
            </a:r>
          </a:p>
          <a:p>
            <a:pPr>
              <a:spcBef>
                <a:spcPts val="0"/>
              </a:spcBef>
              <a:buNone/>
            </a:pPr>
            <a:r>
              <a:rPr lang="en-US" sz="1600" b="1" dirty="0" smtClean="0">
                <a:solidFill>
                  <a:schemeClr val="accent2"/>
                </a:solidFill>
              </a:rPr>
              <a:t>if you have a question - check there first!</a:t>
            </a:r>
          </a:p>
          <a:p>
            <a:pPr>
              <a:buNone/>
            </a:pPr>
            <a:endParaRPr lang="en-US" sz="16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Handbook</a:t>
            </a:r>
            <a:endParaRPr lang="en-US" b="1" dirty="0">
              <a:solidFill>
                <a:schemeClr val="accent3"/>
              </a:solidFill>
            </a:endParaRPr>
          </a:p>
        </p:txBody>
      </p:sp>
      <p:pic>
        <p:nvPicPr>
          <p:cNvPr id="4" name="Picture 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rot="341226">
            <a:off x="6662561" y="3721091"/>
            <a:ext cx="1953820" cy="251717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615090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98241" y="2971800"/>
            <a:ext cx="2569159" cy="3374545"/>
          </a:xfrm>
          <a:prstGeom prst="rect">
            <a:avLst/>
          </a:prstGeom>
        </p:spPr>
      </p:pic>
      <p:sp>
        <p:nvSpPr>
          <p:cNvPr id="2" name="Text Placeholder 1"/>
          <p:cNvSpPr>
            <a:spLocks noGrp="1"/>
          </p:cNvSpPr>
          <p:nvPr>
            <p:ph type="body" idx="1"/>
          </p:nvPr>
        </p:nvSpPr>
        <p:spPr/>
        <p:txBody>
          <a:bodyPr/>
          <a:lstStyle/>
          <a:p>
            <a:r>
              <a:rPr lang="en-US" dirty="0" smtClean="0">
                <a:solidFill>
                  <a:schemeClr val="accent2"/>
                </a:solidFill>
              </a:rPr>
              <a:t>Have a Great Term!</a:t>
            </a:r>
            <a:endParaRPr lang="en-US" dirty="0">
              <a:solidFill>
                <a:schemeClr val="accent2"/>
              </a:solidFill>
            </a:endParaRPr>
          </a:p>
        </p:txBody>
      </p:sp>
      <p:sp>
        <p:nvSpPr>
          <p:cNvPr id="3" name="Title 2"/>
          <p:cNvSpPr>
            <a:spLocks noGrp="1"/>
          </p:cNvSpPr>
          <p:nvPr>
            <p:ph type="title"/>
          </p:nvPr>
        </p:nvSpPr>
        <p:spPr/>
        <p:txBody>
          <a:bodyPr/>
          <a:lstStyle/>
          <a:p>
            <a:r>
              <a:rPr lang="en-US" dirty="0" smtClean="0"/>
              <a:t>THANK YOU!</a:t>
            </a:r>
            <a:endParaRPr lang="en-US" dirty="0"/>
          </a:p>
        </p:txBody>
      </p:sp>
    </p:spTree>
    <p:extLst>
      <p:ext uri="{BB962C8B-B14F-4D97-AF65-F5344CB8AC3E}">
        <p14:creationId xmlns:p14="http://schemas.microsoft.com/office/powerpoint/2010/main" val="2548816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401050" cy="5067300"/>
          </a:xfrm>
        </p:spPr>
        <p:txBody>
          <a:bodyPr>
            <a:normAutofit/>
          </a:bodyPr>
          <a:lstStyle/>
          <a:p>
            <a:pPr>
              <a:spcBef>
                <a:spcPts val="0"/>
              </a:spcBef>
              <a:spcAft>
                <a:spcPts val="400"/>
              </a:spcAft>
            </a:pPr>
            <a:r>
              <a:rPr lang="en-US" sz="1800" dirty="0" smtClean="0">
                <a:solidFill>
                  <a:schemeClr val="accent2"/>
                </a:solidFill>
              </a:rPr>
              <a:t>Be </a:t>
            </a:r>
            <a:r>
              <a:rPr lang="en-US" sz="1800" dirty="0">
                <a:solidFill>
                  <a:schemeClr val="accent2"/>
                </a:solidFill>
              </a:rPr>
              <a:t>on time for work!</a:t>
            </a:r>
          </a:p>
          <a:p>
            <a:pPr>
              <a:spcBef>
                <a:spcPts val="0"/>
              </a:spcBef>
              <a:spcAft>
                <a:spcPts val="400"/>
              </a:spcAft>
            </a:pPr>
            <a:r>
              <a:rPr lang="en-US" sz="1800" dirty="0">
                <a:solidFill>
                  <a:schemeClr val="accent2"/>
                </a:solidFill>
              </a:rPr>
              <a:t>Attend meetings and lectures as </a:t>
            </a:r>
            <a:r>
              <a:rPr lang="en-US" sz="1800" dirty="0" smtClean="0">
                <a:solidFill>
                  <a:schemeClr val="accent2"/>
                </a:solidFill>
              </a:rPr>
              <a:t>directed.</a:t>
            </a:r>
            <a:endParaRPr lang="en-US" sz="1800" dirty="0">
              <a:solidFill>
                <a:schemeClr val="accent2"/>
              </a:solidFill>
            </a:endParaRPr>
          </a:p>
          <a:p>
            <a:pPr>
              <a:spcBef>
                <a:spcPts val="0"/>
              </a:spcBef>
              <a:spcAft>
                <a:spcPts val="400"/>
              </a:spcAft>
            </a:pPr>
            <a:r>
              <a:rPr lang="en-US" sz="1800" dirty="0">
                <a:solidFill>
                  <a:schemeClr val="accent2"/>
                </a:solidFill>
              </a:rPr>
              <a:t>DEVELOP is a drug-free workplace.</a:t>
            </a:r>
          </a:p>
          <a:p>
            <a:pPr>
              <a:spcBef>
                <a:spcPts val="0"/>
              </a:spcBef>
              <a:spcAft>
                <a:spcPts val="400"/>
              </a:spcAft>
            </a:pPr>
            <a:r>
              <a:rPr lang="en-US" sz="1800" dirty="0">
                <a:solidFill>
                  <a:schemeClr val="accent2"/>
                </a:solidFill>
              </a:rPr>
              <a:t>Harassment of any type will not be tolerated.</a:t>
            </a:r>
            <a:endParaRPr lang="en-US" sz="1800" dirty="0" smtClean="0">
              <a:solidFill>
                <a:schemeClr val="accent2"/>
              </a:solidFill>
            </a:endParaRPr>
          </a:p>
          <a:p>
            <a:pPr>
              <a:spcBef>
                <a:spcPts val="0"/>
              </a:spcBef>
              <a:spcAft>
                <a:spcPts val="400"/>
              </a:spcAft>
            </a:pPr>
            <a:r>
              <a:rPr lang="en-US" sz="1800" dirty="0">
                <a:solidFill>
                  <a:schemeClr val="accent2"/>
                </a:solidFill>
              </a:rPr>
              <a:t>Have an open mind. Do not discriminate; learn from people who differ from you</a:t>
            </a:r>
            <a:r>
              <a:rPr lang="en-US" sz="1800" dirty="0" smtClean="0">
                <a:solidFill>
                  <a:schemeClr val="accent2"/>
                </a:solidFill>
              </a:rPr>
              <a:t>.</a:t>
            </a:r>
            <a:endParaRPr lang="en-US" sz="1800" dirty="0">
              <a:solidFill>
                <a:schemeClr val="accent2"/>
              </a:solidFill>
            </a:endParaRPr>
          </a:p>
          <a:p>
            <a:pPr>
              <a:spcBef>
                <a:spcPts val="0"/>
              </a:spcBef>
              <a:spcAft>
                <a:spcPts val="400"/>
              </a:spcAft>
            </a:pPr>
            <a:r>
              <a:rPr lang="en-US" sz="1800" dirty="0">
                <a:solidFill>
                  <a:schemeClr val="accent2"/>
                </a:solidFill>
              </a:rPr>
              <a:t>Be mindful of those around you, your actions and other’s property - you represent the DEVELOP Program and your team’s location.</a:t>
            </a:r>
          </a:p>
          <a:p>
            <a:pPr>
              <a:spcBef>
                <a:spcPts val="0"/>
              </a:spcBef>
              <a:spcAft>
                <a:spcPts val="400"/>
              </a:spcAft>
            </a:pPr>
            <a:r>
              <a:rPr lang="en-US" sz="1800" dirty="0" smtClean="0">
                <a:solidFill>
                  <a:schemeClr val="accent2"/>
                </a:solidFill>
              </a:rPr>
              <a:t>ALL </a:t>
            </a:r>
            <a:r>
              <a:rPr lang="en-US" sz="1800" dirty="0">
                <a:solidFill>
                  <a:schemeClr val="accent2"/>
                </a:solidFill>
              </a:rPr>
              <a:t>research is the property of </a:t>
            </a:r>
            <a:r>
              <a:rPr lang="en-US" sz="1800" dirty="0" smtClean="0">
                <a:solidFill>
                  <a:schemeClr val="accent2"/>
                </a:solidFill>
              </a:rPr>
              <a:t>DEVELOP.</a:t>
            </a:r>
            <a:endParaRPr lang="en-US" sz="1800" dirty="0">
              <a:solidFill>
                <a:schemeClr val="accent2"/>
              </a:solidFill>
            </a:endParaRPr>
          </a:p>
          <a:p>
            <a:pPr>
              <a:spcBef>
                <a:spcPts val="0"/>
              </a:spcBef>
              <a:spcAft>
                <a:spcPts val="400"/>
              </a:spcAft>
            </a:pPr>
            <a:r>
              <a:rPr lang="en-US" sz="1800" dirty="0">
                <a:solidFill>
                  <a:schemeClr val="accent2"/>
                </a:solidFill>
              </a:rPr>
              <a:t>You must have permission from your Center Lead and NPO </a:t>
            </a:r>
            <a:r>
              <a:rPr lang="en-US" sz="1800" b="1" dirty="0">
                <a:solidFill>
                  <a:schemeClr val="accent2"/>
                </a:solidFill>
              </a:rPr>
              <a:t>BEFORE submitting</a:t>
            </a:r>
            <a:r>
              <a:rPr lang="en-US" sz="1800" dirty="0">
                <a:solidFill>
                  <a:schemeClr val="accent2"/>
                </a:solidFill>
              </a:rPr>
              <a:t> or presenting your project </a:t>
            </a:r>
            <a:r>
              <a:rPr lang="en-US" sz="1800" dirty="0" smtClean="0">
                <a:solidFill>
                  <a:schemeClr val="accent2"/>
                </a:solidFill>
              </a:rPr>
              <a:t>anywhere.</a:t>
            </a:r>
            <a:endParaRPr lang="en-US" sz="1800" dirty="0">
              <a:solidFill>
                <a:schemeClr val="accent2"/>
              </a:solidFill>
            </a:endParaRPr>
          </a:p>
          <a:p>
            <a:pPr>
              <a:spcBef>
                <a:spcPts val="0"/>
              </a:spcBef>
              <a:spcAft>
                <a:spcPts val="400"/>
              </a:spcAft>
            </a:pPr>
            <a:r>
              <a:rPr lang="en-US" sz="1800" dirty="0">
                <a:solidFill>
                  <a:schemeClr val="accent2"/>
                </a:solidFill>
              </a:rPr>
              <a:t>Be flexible, changes will occur!  Learn to expect the unexpected!</a:t>
            </a:r>
          </a:p>
          <a:p>
            <a:pPr>
              <a:spcBef>
                <a:spcPts val="0"/>
              </a:spcBef>
              <a:spcAft>
                <a:spcPts val="400"/>
              </a:spcAft>
              <a:buNone/>
            </a:pPr>
            <a:endParaRPr lang="en-US" sz="18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General Guidelines &amp; Expectations</a:t>
            </a:r>
            <a:endParaRPr lang="en-US" b="1" dirty="0">
              <a:solidFill>
                <a:schemeClr val="accent3"/>
              </a:solidFill>
            </a:endParaRPr>
          </a:p>
        </p:txBody>
      </p:sp>
    </p:spTree>
    <p:extLst>
      <p:ext uri="{BB962C8B-B14F-4D97-AF65-F5344CB8AC3E}">
        <p14:creationId xmlns:p14="http://schemas.microsoft.com/office/powerpoint/2010/main" val="3051284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8401050" cy="5102351"/>
          </a:xfrm>
        </p:spPr>
        <p:txBody>
          <a:bodyPr>
            <a:normAutofit fontScale="92500" lnSpcReduction="10000"/>
          </a:bodyPr>
          <a:lstStyle/>
          <a:p>
            <a:pPr marL="0" indent="0">
              <a:buNone/>
            </a:pPr>
            <a:r>
              <a:rPr lang="en-US" sz="2300" b="1" dirty="0" smtClean="0">
                <a:solidFill>
                  <a:schemeClr val="accent2"/>
                </a:solidFill>
              </a:rPr>
              <a:t>DEVELOP participants are expected to follow rules and regulations of their team’s location, their sponsoring grant organization, and DEVELOP. </a:t>
            </a:r>
          </a:p>
          <a:p>
            <a:pPr marL="0" indent="0">
              <a:buNone/>
            </a:pPr>
            <a:endParaRPr lang="en-US" sz="1700" dirty="0" smtClean="0">
              <a:solidFill>
                <a:schemeClr val="accent2"/>
              </a:solidFill>
            </a:endParaRPr>
          </a:p>
          <a:p>
            <a:r>
              <a:rPr lang="en-US" sz="1700" dirty="0" smtClean="0">
                <a:solidFill>
                  <a:schemeClr val="accent2"/>
                </a:solidFill>
              </a:rPr>
              <a:t>Respect yourself, everyone else, and property belonging to other people. Do not steal or damage materials. </a:t>
            </a:r>
          </a:p>
          <a:p>
            <a:r>
              <a:rPr lang="en-US" sz="1700" dirty="0" smtClean="0">
                <a:solidFill>
                  <a:schemeClr val="accent2"/>
                </a:solidFill>
              </a:rPr>
              <a:t>Demonstrate integrity. Never plagiarize; it is punishable by law. </a:t>
            </a:r>
          </a:p>
          <a:p>
            <a:r>
              <a:rPr lang="en-US" sz="1700" dirty="0" smtClean="0">
                <a:solidFill>
                  <a:schemeClr val="accent2"/>
                </a:solidFill>
              </a:rPr>
              <a:t>Act fairly and promote harmony in the work place by showing common courtesy to other participants. </a:t>
            </a:r>
          </a:p>
          <a:p>
            <a:r>
              <a:rPr lang="en-US" sz="1700" dirty="0" smtClean="0">
                <a:solidFill>
                  <a:schemeClr val="accent2"/>
                </a:solidFill>
              </a:rPr>
              <a:t>Encourage a positive working environment; profanity and lewdness are not permitted. </a:t>
            </a:r>
          </a:p>
          <a:p>
            <a:r>
              <a:rPr lang="en-US" sz="1700" dirty="0" smtClean="0">
                <a:solidFill>
                  <a:schemeClr val="accent2"/>
                </a:solidFill>
              </a:rPr>
              <a:t>The nature of the DEVELOP Program necessitates that each participant be willing to accept tasks that arise unexpectedly. </a:t>
            </a:r>
          </a:p>
          <a:p>
            <a:r>
              <a:rPr lang="en-US" sz="1700" dirty="0" smtClean="0">
                <a:solidFill>
                  <a:schemeClr val="accent2"/>
                </a:solidFill>
              </a:rPr>
              <a:t>Maintain a positive attitude. A person’s productivity is directly affected by the attitudes of the people around them, so striving for a positive outlook in the work place is of the utmost importance. </a:t>
            </a:r>
          </a:p>
          <a:p>
            <a:r>
              <a:rPr lang="en-US" sz="1700" dirty="0" smtClean="0">
                <a:solidFill>
                  <a:schemeClr val="accent2"/>
                </a:solidFill>
              </a:rPr>
              <a:t>Abide by the dress code  </a:t>
            </a:r>
          </a:p>
          <a:p>
            <a:r>
              <a:rPr lang="en-US" sz="1700" dirty="0" smtClean="0">
                <a:solidFill>
                  <a:schemeClr val="accent2"/>
                </a:solidFill>
              </a:rPr>
              <a:t>Have fun and learn! </a:t>
            </a:r>
            <a:r>
              <a:rPr lang="en-US" sz="1700" dirty="0" smtClean="0">
                <a:solidFill>
                  <a:schemeClr val="accent2"/>
                </a:solidFill>
                <a:sym typeface="Wingdings" pitchFamily="2" charset="2"/>
              </a:rPr>
              <a:t></a:t>
            </a:r>
            <a:endParaRPr lang="en-US" sz="1700" dirty="0" smtClean="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Individual Responsibilities</a:t>
            </a:r>
            <a:endParaRPr lang="en-US" b="1" dirty="0">
              <a:solidFill>
                <a:schemeClr val="accent3"/>
              </a:solidFill>
            </a:endParaRPr>
          </a:p>
        </p:txBody>
      </p:sp>
    </p:spTree>
    <p:extLst>
      <p:ext uri="{BB962C8B-B14F-4D97-AF65-F5344CB8AC3E}">
        <p14:creationId xmlns:p14="http://schemas.microsoft.com/office/powerpoint/2010/main" val="2497845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smtClean="0">
                <a:solidFill>
                  <a:schemeClr val="accent3"/>
                </a:solidFill>
              </a:rPr>
              <a:t>DEVELOP’s Signature Dress Code</a:t>
            </a:r>
            <a:endParaRPr lang="en-US" b="1" dirty="0">
              <a:solidFill>
                <a:schemeClr val="accent3"/>
              </a:solidFill>
            </a:endParaRPr>
          </a:p>
        </p:txBody>
      </p:sp>
      <p:sp>
        <p:nvSpPr>
          <p:cNvPr id="4" name="Rectangle 3"/>
          <p:cNvSpPr/>
          <p:nvPr/>
        </p:nvSpPr>
        <p:spPr>
          <a:xfrm>
            <a:off x="381000" y="4772680"/>
            <a:ext cx="8382000" cy="1524000"/>
          </a:xfrm>
          <a:prstGeom prst="rect">
            <a:avLst/>
          </a:prstGeom>
          <a:solidFill>
            <a:srgbClr val="D8E5F2"/>
          </a:solidFill>
          <a:ln w="22225" cap="flat" cmpd="thickThin" algn="ctr">
            <a:solidFill>
              <a:srgbClr val="0075A2"/>
            </a:solidFill>
            <a:prstDash val="sysDash"/>
          </a:ln>
          <a:effectLst/>
        </p:spPr>
        <p:txBody>
          <a:bodyPr lIns="91387" tIns="45693" rIns="91387" bIns="45693" anchor="ctr"/>
          <a:lstStyle/>
          <a:p>
            <a:pPr marL="0" marR="0" lvl="0" indent="0" algn="ctr" defTabSz="1018229"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effectLst/>
              <a:uLnTx/>
              <a:uFillTx/>
              <a:latin typeface="Tw Cen MT" pitchFamily="34" charset="0"/>
            </a:endParaRPr>
          </a:p>
        </p:txBody>
      </p:sp>
      <p:pic>
        <p:nvPicPr>
          <p:cNvPr id="5" name="Picture 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823324" y="3442055"/>
            <a:ext cx="879977" cy="1271079"/>
          </a:xfrm>
          <a:prstGeom prst="rect">
            <a:avLst/>
          </a:prstGeom>
          <a:noFill/>
          <a:ln w="9525">
            <a:noFill/>
            <a:miter lim="800000"/>
            <a:headEnd/>
            <a:tailEnd/>
          </a:ln>
        </p:spPr>
      </p:pic>
      <p:pic>
        <p:nvPicPr>
          <p:cNvPr id="6" name="Picture 2"/>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6586192" y="3442058"/>
            <a:ext cx="1229145" cy="1271078"/>
          </a:xfrm>
          <a:prstGeom prst="rect">
            <a:avLst/>
          </a:prstGeom>
          <a:noFill/>
          <a:ln w="9525">
            <a:noFill/>
            <a:miter lim="800000"/>
            <a:headEnd/>
            <a:tailEnd/>
          </a:ln>
        </p:spPr>
      </p:pic>
      <p:pic>
        <p:nvPicPr>
          <p:cNvPr id="7" name="Picture 5"/>
          <p:cNvPicPr>
            <a:picLocks noChangeAspect="1" noChangeArrowheads="1"/>
          </p:cNvPicPr>
          <p:nvPr/>
        </p:nvPicPr>
        <p:blipFill>
          <a:blip r:embed="rId5"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5001990" y="3547141"/>
            <a:ext cx="1520081" cy="1064276"/>
          </a:xfrm>
          <a:prstGeom prst="rect">
            <a:avLst/>
          </a:prstGeom>
          <a:noFill/>
          <a:ln w="9525">
            <a:noFill/>
            <a:miter lim="800000"/>
            <a:headEnd/>
            <a:tailEnd/>
          </a:ln>
        </p:spPr>
      </p:pic>
      <p:sp>
        <p:nvSpPr>
          <p:cNvPr id="8" name="Content Placeholder 2"/>
          <p:cNvSpPr txBox="1">
            <a:spLocks/>
          </p:cNvSpPr>
          <p:nvPr/>
        </p:nvSpPr>
        <p:spPr>
          <a:xfrm>
            <a:off x="301752" y="1324629"/>
            <a:ext cx="8461248" cy="2637771"/>
          </a:xfrm>
          <a:prstGeom prst="rect">
            <a:avLst/>
          </a:prstGeom>
        </p:spPr>
        <p:txBody>
          <a:bodyPr vert="horz" lIns="91387" tIns="45693" rIns="91387" bIns="45693">
            <a:noAutofit/>
          </a:bodyPr>
          <a:lstStyle>
            <a:lvl1pPr marL="274160" indent="-27416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319" indent="-27416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480" indent="-228465"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6638" indent="-228465"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0799" indent="-228465"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4958" indent="-182773"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19117" indent="-182773"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1890" indent="-182773"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6050" indent="-182773"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274160" marR="0" lvl="0" indent="-274160" algn="l" defTabSz="914400" rtl="0" eaLnBrk="1" fontAlgn="auto" latinLnBrk="0" hangingPunct="1">
              <a:lnSpc>
                <a:spcPct val="100000"/>
              </a:lnSpc>
              <a:spcBef>
                <a:spcPct val="20000"/>
              </a:spcBef>
              <a:spcAft>
                <a:spcPts val="0"/>
              </a:spcAft>
              <a:buClr>
                <a:schemeClr val="accent2"/>
              </a:buClr>
              <a:buSzPct val="85000"/>
              <a:buFont typeface="Wingdings 2"/>
              <a:buNone/>
              <a:tabLst/>
              <a:defRPr/>
            </a:pPr>
            <a:r>
              <a:rPr kumimoji="0" lang="en-US" sz="2000" b="1" i="0" u="none" strike="noStrike" kern="1200" cap="none" spc="0" normalizeH="0" baseline="0" noProof="0" dirty="0" smtClean="0">
                <a:ln>
                  <a:noFill/>
                </a:ln>
                <a:solidFill>
                  <a:schemeClr val="accent2"/>
                </a:solidFill>
                <a:effectLst/>
                <a:uLnTx/>
                <a:uFillTx/>
                <a:latin typeface="Century Gothic"/>
              </a:rPr>
              <a:t>Business Casual:</a:t>
            </a:r>
          </a:p>
          <a:p>
            <a:pPr lvl="1">
              <a:spcBef>
                <a:spcPts val="0"/>
              </a:spcBef>
              <a:buSzPct val="85000"/>
              <a:buFont typeface="Wingdings 2"/>
              <a:buChar char=""/>
              <a:defRPr/>
            </a:pPr>
            <a:r>
              <a:rPr kumimoji="0" lang="en-US" sz="1600" b="0" i="0" u="none" strike="noStrike" kern="1200" cap="none" spc="0" normalizeH="0" baseline="0" noProof="0" dirty="0" smtClean="0">
                <a:ln>
                  <a:noFill/>
                </a:ln>
                <a:solidFill>
                  <a:schemeClr val="accent2"/>
                </a:solidFill>
                <a:effectLst/>
                <a:uLnTx/>
                <a:uFillTx/>
                <a:latin typeface="Century Gothic"/>
              </a:rPr>
              <a:t>Pants: Khakis or slacks</a:t>
            </a:r>
          </a:p>
          <a:p>
            <a:pPr lvl="1">
              <a:spcBef>
                <a:spcPts val="0"/>
              </a:spcBef>
              <a:buSzPct val="85000"/>
              <a:buFont typeface="Wingdings 2"/>
              <a:buChar char=""/>
              <a:defRPr/>
            </a:pPr>
            <a:r>
              <a:rPr lang="en-US" sz="1600" dirty="0" smtClean="0">
                <a:solidFill>
                  <a:schemeClr val="accent2"/>
                </a:solidFill>
                <a:latin typeface="Century Gothic"/>
              </a:rPr>
              <a:t>Skirts: Appropriate business skirts at/near knee length</a:t>
            </a:r>
          </a:p>
          <a:p>
            <a:pPr lvl="1">
              <a:spcBef>
                <a:spcPts val="0"/>
              </a:spcBef>
              <a:buSzPct val="85000"/>
              <a:buFont typeface="Wingdings 2"/>
              <a:buChar char=""/>
              <a:defRPr/>
            </a:pPr>
            <a:r>
              <a:rPr kumimoji="0" lang="en-US" sz="1600" b="0" i="0" u="none" strike="noStrike" kern="1200" cap="none" spc="0" normalizeH="0" baseline="0" noProof="0" dirty="0" smtClean="0">
                <a:ln>
                  <a:noFill/>
                </a:ln>
                <a:solidFill>
                  <a:schemeClr val="accent2"/>
                </a:solidFill>
                <a:effectLst/>
                <a:uLnTx/>
                <a:uFillTx/>
                <a:latin typeface="Century Gothic"/>
              </a:rPr>
              <a:t>Dresses:</a:t>
            </a:r>
            <a:r>
              <a:rPr kumimoji="0" lang="en-US" sz="1600" b="0" i="0" u="none" strike="noStrike" kern="1200" cap="none" spc="0" normalizeH="0" noProof="0" dirty="0" smtClean="0">
                <a:ln>
                  <a:noFill/>
                </a:ln>
                <a:solidFill>
                  <a:schemeClr val="accent2"/>
                </a:solidFill>
                <a:effectLst/>
                <a:uLnTx/>
                <a:uFillTx/>
                <a:latin typeface="Century Gothic"/>
              </a:rPr>
              <a:t> Appropriate length (at/near </a:t>
            </a:r>
            <a:r>
              <a:rPr lang="en-US" sz="1600" dirty="0" smtClean="0">
                <a:solidFill>
                  <a:schemeClr val="accent2"/>
                </a:solidFill>
                <a:latin typeface="Century Gothic"/>
              </a:rPr>
              <a:t>knee) </a:t>
            </a:r>
            <a:r>
              <a:rPr kumimoji="0" lang="en-US" sz="1600" b="0" i="0" u="none" strike="noStrike" kern="1200" cap="none" spc="0" normalizeH="0" noProof="0" dirty="0" smtClean="0">
                <a:ln>
                  <a:noFill/>
                </a:ln>
                <a:solidFill>
                  <a:schemeClr val="accent2"/>
                </a:solidFill>
                <a:effectLst/>
                <a:uLnTx/>
                <a:uFillTx/>
                <a:latin typeface="Century Gothic"/>
              </a:rPr>
              <a:t>dresses, no spaghetti straps</a:t>
            </a:r>
            <a:endParaRPr kumimoji="0" lang="en-US" sz="1600" b="0" i="0" u="none" strike="noStrike" kern="1200" cap="none" spc="0" normalizeH="0" baseline="0" noProof="0" dirty="0" smtClean="0">
              <a:ln>
                <a:noFill/>
              </a:ln>
              <a:solidFill>
                <a:schemeClr val="accent2"/>
              </a:solidFill>
              <a:effectLst/>
              <a:uLnTx/>
              <a:uFillTx/>
              <a:latin typeface="Century Gothic"/>
            </a:endParaRPr>
          </a:p>
          <a:p>
            <a:pPr lvl="1">
              <a:spcBef>
                <a:spcPts val="0"/>
              </a:spcBef>
              <a:buSzPct val="85000"/>
              <a:buFont typeface="Wingdings 2"/>
              <a:buChar char=""/>
              <a:defRPr/>
            </a:pPr>
            <a:r>
              <a:rPr kumimoji="0" lang="en-US" sz="1600" b="0" i="0" u="none" strike="noStrike" kern="1200" cap="none" spc="0" normalizeH="0" baseline="0" noProof="0" dirty="0" smtClean="0">
                <a:ln>
                  <a:noFill/>
                </a:ln>
                <a:solidFill>
                  <a:schemeClr val="accent2"/>
                </a:solidFill>
                <a:effectLst/>
                <a:uLnTx/>
                <a:uFillTx/>
                <a:latin typeface="Century Gothic"/>
              </a:rPr>
              <a:t>Shirt: Collared shirts, polo shirts, blouses, sweaters</a:t>
            </a:r>
          </a:p>
          <a:p>
            <a:pPr lvl="1">
              <a:spcBef>
                <a:spcPts val="0"/>
              </a:spcBef>
              <a:buSzPct val="85000"/>
              <a:buFont typeface="Wingdings 2"/>
              <a:buChar char=""/>
              <a:defRPr/>
            </a:pPr>
            <a:r>
              <a:rPr kumimoji="0" lang="en-US" sz="1600" b="0" i="0" u="none" strike="noStrike" kern="1200" cap="none" spc="0" normalizeH="0" baseline="0" noProof="0" dirty="0" smtClean="0">
                <a:ln>
                  <a:noFill/>
                </a:ln>
                <a:solidFill>
                  <a:schemeClr val="accent2"/>
                </a:solidFill>
                <a:effectLst/>
                <a:uLnTx/>
                <a:uFillTx/>
                <a:latin typeface="Century Gothic"/>
              </a:rPr>
              <a:t>Shoes: Dress shoes (no sandals, no sneakers, no flip flops)</a:t>
            </a:r>
          </a:p>
          <a:p>
            <a:pPr lvl="1">
              <a:spcBef>
                <a:spcPts val="0"/>
              </a:spcBef>
              <a:buSzPct val="85000"/>
              <a:buFont typeface="Wingdings 2"/>
              <a:buChar char=""/>
              <a:defRPr/>
            </a:pPr>
            <a:r>
              <a:rPr lang="en-US" sz="1600" dirty="0" smtClean="0">
                <a:solidFill>
                  <a:schemeClr val="accent2"/>
                </a:solidFill>
                <a:latin typeface="Century Gothic"/>
              </a:rPr>
              <a:t>Accessories &amp; Make Up: Be conservative</a:t>
            </a:r>
            <a:endParaRPr kumimoji="0" lang="en-US" sz="1600" b="0" i="0" u="none" strike="noStrike" kern="1200" cap="none" spc="0" normalizeH="0" baseline="0" noProof="0" dirty="0">
              <a:ln>
                <a:noFill/>
              </a:ln>
              <a:solidFill>
                <a:schemeClr val="accent2"/>
              </a:solidFill>
              <a:effectLst/>
              <a:uLnTx/>
              <a:uFillTx/>
              <a:latin typeface="Century Gothic"/>
            </a:endParaRPr>
          </a:p>
        </p:txBody>
      </p:sp>
      <p:sp>
        <p:nvSpPr>
          <p:cNvPr id="10" name="TextBox 4"/>
          <p:cNvSpPr txBox="1">
            <a:spLocks noChangeArrowheads="1"/>
          </p:cNvSpPr>
          <p:nvPr/>
        </p:nvSpPr>
        <p:spPr bwMode="auto">
          <a:xfrm>
            <a:off x="76200" y="4736146"/>
            <a:ext cx="4267200" cy="1600384"/>
          </a:xfrm>
          <a:prstGeom prst="rect">
            <a:avLst/>
          </a:prstGeom>
          <a:noFill/>
          <a:ln w="9525">
            <a:noFill/>
            <a:miter lim="800000"/>
            <a:headEnd/>
            <a:tailEnd/>
          </a:ln>
        </p:spPr>
        <p:txBody>
          <a:bodyPr lIns="91387" tIns="45693" rIns="91387" bIns="45693">
            <a:spAutoFit/>
          </a:bodyPr>
          <a:lstStyle/>
          <a:p>
            <a:pPr marL="575925" lvl="1" indent="-176111" defTabSz="1018229"/>
            <a:r>
              <a:rPr lang="en-US" sz="1400" b="1" dirty="0">
                <a:solidFill>
                  <a:schemeClr val="accent1"/>
                </a:solidFill>
                <a:latin typeface="Century Gothic"/>
              </a:rPr>
              <a:t>Dress Code Don’ts: </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Jeans, tennis/running shoes (</a:t>
            </a:r>
            <a:r>
              <a:rPr lang="en-US" sz="1200" i="1" dirty="0">
                <a:solidFill>
                  <a:schemeClr val="accent1"/>
                </a:solidFill>
                <a:cs typeface="Times New Roman" pitchFamily="18" charset="0"/>
              </a:rPr>
              <a:t>except on designated </a:t>
            </a:r>
            <a:r>
              <a:rPr lang="en-US" sz="1200" i="1" dirty="0" smtClean="0">
                <a:solidFill>
                  <a:schemeClr val="accent1"/>
                </a:solidFill>
                <a:cs typeface="Times New Roman" pitchFamily="18" charset="0"/>
              </a:rPr>
              <a:t>days)</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Pants that droop </a:t>
            </a:r>
            <a:r>
              <a:rPr lang="en-US" sz="1200" dirty="0">
                <a:solidFill>
                  <a:schemeClr val="accent1"/>
                </a:solidFill>
                <a:latin typeface="Century Gothic"/>
                <a:cs typeface="Times New Roman" pitchFamily="18" charset="0"/>
              </a:rPr>
              <a:t>and display </a:t>
            </a:r>
            <a:r>
              <a:rPr lang="en-US" sz="1200" dirty="0" smtClean="0">
                <a:solidFill>
                  <a:schemeClr val="accent1"/>
                </a:solidFill>
                <a:latin typeface="Century Gothic"/>
                <a:cs typeface="Times New Roman" pitchFamily="18" charset="0"/>
              </a:rPr>
              <a:t>underwear</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Shorts</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Shirks shorter than 3 inches above the knee when seated</a:t>
            </a:r>
          </a:p>
          <a:p>
            <a:pPr marL="575925" lvl="1" indent="-176111" defTabSz="1018229">
              <a:buFont typeface="Arial" pitchFamily="34" charset="0"/>
              <a:buChar char="•"/>
            </a:pPr>
            <a:r>
              <a:rPr lang="en-US" sz="1200" dirty="0">
                <a:solidFill>
                  <a:schemeClr val="accent1"/>
                </a:solidFill>
                <a:cs typeface="Times New Roman" pitchFamily="18" charset="0"/>
              </a:rPr>
              <a:t>Halter tops or exposed </a:t>
            </a:r>
            <a:r>
              <a:rPr lang="en-US" sz="1200" dirty="0" smtClean="0">
                <a:solidFill>
                  <a:schemeClr val="accent1"/>
                </a:solidFill>
                <a:cs typeface="Times New Roman" pitchFamily="18" charset="0"/>
              </a:rPr>
              <a:t>midriffs</a:t>
            </a:r>
            <a:endParaRPr lang="en-US" sz="1200" dirty="0" smtClean="0">
              <a:solidFill>
                <a:schemeClr val="accent1"/>
              </a:solidFill>
              <a:latin typeface="Century Gothic"/>
              <a:cs typeface="Times New Roman" pitchFamily="18" charset="0"/>
            </a:endParaRPr>
          </a:p>
        </p:txBody>
      </p:sp>
      <p:sp>
        <p:nvSpPr>
          <p:cNvPr id="11" name="TextBox 5"/>
          <p:cNvSpPr txBox="1">
            <a:spLocks noChangeArrowheads="1"/>
          </p:cNvSpPr>
          <p:nvPr/>
        </p:nvSpPr>
        <p:spPr bwMode="auto">
          <a:xfrm>
            <a:off x="4191000" y="4761199"/>
            <a:ext cx="4572000" cy="1569606"/>
          </a:xfrm>
          <a:prstGeom prst="rect">
            <a:avLst/>
          </a:prstGeom>
          <a:noFill/>
          <a:ln w="9525">
            <a:noFill/>
            <a:miter lim="800000"/>
            <a:headEnd/>
            <a:tailEnd/>
          </a:ln>
        </p:spPr>
        <p:txBody>
          <a:bodyPr wrap="square" lIns="91387" tIns="45693" rIns="91387" bIns="45693">
            <a:spAutoFit/>
          </a:bodyPr>
          <a:lstStyle/>
          <a:p>
            <a:pPr marL="575925" lvl="1" indent="-176111" defTabSz="1018229">
              <a:buFont typeface="Arial" pitchFamily="34" charset="0"/>
              <a:buChar char="•"/>
            </a:pPr>
            <a:r>
              <a:rPr lang="en-US" sz="1200" dirty="0" smtClean="0">
                <a:solidFill>
                  <a:schemeClr val="accent1"/>
                </a:solidFill>
                <a:cs typeface="Times New Roman" pitchFamily="18" charset="0"/>
              </a:rPr>
              <a:t>Revealing</a:t>
            </a:r>
            <a:r>
              <a:rPr lang="en-US" sz="1200" dirty="0">
                <a:solidFill>
                  <a:schemeClr val="accent1"/>
                </a:solidFill>
                <a:cs typeface="Times New Roman" pitchFamily="18" charset="0"/>
              </a:rPr>
              <a:t>, too tight </a:t>
            </a:r>
            <a:r>
              <a:rPr lang="en-US" sz="1200" dirty="0" smtClean="0">
                <a:solidFill>
                  <a:schemeClr val="accent1"/>
                </a:solidFill>
                <a:cs typeface="Times New Roman" pitchFamily="18" charset="0"/>
              </a:rPr>
              <a:t>clothing</a:t>
            </a:r>
          </a:p>
          <a:p>
            <a:pPr marL="575925" lvl="1" indent="-176111" defTabSz="1018229">
              <a:buFont typeface="Arial" pitchFamily="34" charset="0"/>
              <a:buChar char="•"/>
            </a:pPr>
            <a:r>
              <a:rPr lang="en-US" sz="1200" dirty="0" smtClean="0">
                <a:solidFill>
                  <a:schemeClr val="accent1"/>
                </a:solidFill>
                <a:cs typeface="Times New Roman" pitchFamily="18" charset="0"/>
              </a:rPr>
              <a:t>Shirt straps narrower than 2 inches wide</a:t>
            </a:r>
          </a:p>
          <a:p>
            <a:pPr marL="575925" lvl="1" indent="-176111" defTabSz="1018229">
              <a:buFont typeface="Arial" pitchFamily="34" charset="0"/>
              <a:buChar char="•"/>
            </a:pPr>
            <a:r>
              <a:rPr lang="en-US" sz="1200" dirty="0" smtClean="0">
                <a:solidFill>
                  <a:schemeClr val="accent1"/>
                </a:solidFill>
                <a:cs typeface="Times New Roman" pitchFamily="18" charset="0"/>
              </a:rPr>
              <a:t>Sweat </a:t>
            </a:r>
            <a:r>
              <a:rPr lang="en-US" sz="1200" dirty="0">
                <a:solidFill>
                  <a:schemeClr val="accent1"/>
                </a:solidFill>
                <a:cs typeface="Times New Roman" pitchFamily="18" charset="0"/>
              </a:rPr>
              <a:t>pants, sweatshirts, </a:t>
            </a:r>
            <a:r>
              <a:rPr lang="en-US" sz="1200" dirty="0" smtClean="0">
                <a:solidFill>
                  <a:schemeClr val="accent1"/>
                </a:solidFill>
                <a:cs typeface="Times New Roman" pitchFamily="18" charset="0"/>
              </a:rPr>
              <a:t>T-shirts</a:t>
            </a:r>
          </a:p>
          <a:p>
            <a:pPr marL="575925" lvl="1" indent="-176111" defTabSz="1018229">
              <a:buFont typeface="Arial" pitchFamily="34" charset="0"/>
              <a:buChar char="•"/>
            </a:pPr>
            <a:r>
              <a:rPr lang="en-US" sz="1200" dirty="0" smtClean="0">
                <a:solidFill>
                  <a:schemeClr val="accent1"/>
                </a:solidFill>
                <a:cs typeface="Times New Roman" pitchFamily="18" charset="0"/>
              </a:rPr>
              <a:t>Attire with vulgar, violent or explicit language or images</a:t>
            </a:r>
            <a:endParaRPr lang="en-US" sz="1200" dirty="0">
              <a:solidFill>
                <a:schemeClr val="accent1"/>
              </a:solidFill>
              <a:cs typeface="Times New Roman" pitchFamily="18" charset="0"/>
            </a:endParaRPr>
          </a:p>
          <a:p>
            <a:pPr marL="575925" lvl="1" indent="-176111" defTabSz="1018229">
              <a:buFont typeface="Arial" pitchFamily="34" charset="0"/>
              <a:buChar char="•"/>
            </a:pPr>
            <a:r>
              <a:rPr lang="en-US" sz="1200" dirty="0">
                <a:solidFill>
                  <a:schemeClr val="accent1"/>
                </a:solidFill>
                <a:cs typeface="Times New Roman" pitchFamily="18" charset="0"/>
              </a:rPr>
              <a:t>Multiple body piercings, hats, bandanas, etc.</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No flip-flops </a:t>
            </a:r>
            <a:r>
              <a:rPr lang="en-US" sz="1200" dirty="0">
                <a:solidFill>
                  <a:schemeClr val="accent1"/>
                </a:solidFill>
                <a:latin typeface="Century Gothic"/>
                <a:cs typeface="Times New Roman" pitchFamily="18" charset="0"/>
              </a:rPr>
              <a:t>of any </a:t>
            </a:r>
            <a:r>
              <a:rPr lang="en-US" sz="1200" dirty="0" smtClean="0">
                <a:solidFill>
                  <a:schemeClr val="accent1"/>
                </a:solidFill>
                <a:latin typeface="Century Gothic"/>
                <a:cs typeface="Times New Roman" pitchFamily="18" charset="0"/>
              </a:rPr>
              <a:t>kind</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Unkempt attire</a:t>
            </a:r>
            <a:endParaRPr lang="en-US" sz="1200" dirty="0">
              <a:solidFill>
                <a:schemeClr val="accent1"/>
              </a:solidFill>
              <a:latin typeface="Century Gothic"/>
              <a:cs typeface="Times New Roman" pitchFamily="18" charset="0"/>
            </a:endParaRPr>
          </a:p>
        </p:txBody>
      </p:sp>
      <p:sp>
        <p:nvSpPr>
          <p:cNvPr id="12" name="Rectangle 11"/>
          <p:cNvSpPr/>
          <p:nvPr/>
        </p:nvSpPr>
        <p:spPr>
          <a:xfrm>
            <a:off x="381000" y="3352800"/>
            <a:ext cx="4343400" cy="1247776"/>
          </a:xfrm>
          <a:prstGeom prst="rect">
            <a:avLst/>
          </a:prstGeom>
          <a:solidFill>
            <a:srgbClr val="ACC7E2"/>
          </a:solidFill>
          <a:ln w="22225" cap="flat" cmpd="thickThin" algn="ctr">
            <a:solidFill>
              <a:srgbClr val="0075A2"/>
            </a:solidFill>
            <a:prstDash val="sysDash"/>
          </a:ln>
          <a:effectLst/>
        </p:spPr>
        <p:txBody>
          <a:bodyPr lIns="91387" tIns="45693" rIns="91387" bIns="45693" anchor="ctr"/>
          <a:lstStyle/>
          <a:p>
            <a:pPr marL="0" marR="0" lvl="0" indent="0" algn="ctr" defTabSz="1018229"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schemeClr val="accent1"/>
                </a:solidFill>
                <a:effectLst/>
                <a:uLnTx/>
                <a:uFillTx/>
              </a:rPr>
              <a:t>Formal Presentations:</a:t>
            </a:r>
          </a:p>
          <a:p>
            <a:pPr lvl="0" algn="ctr" defTabSz="1018229">
              <a:defRPr/>
            </a:pPr>
            <a:r>
              <a:rPr lang="en-US" kern="0" dirty="0" smtClean="0">
                <a:solidFill>
                  <a:schemeClr val="accent1"/>
                </a:solidFill>
              </a:rPr>
              <a:t>Formal Suits (Dark Colored - Black, Navy, Gray) </a:t>
            </a:r>
            <a:r>
              <a:rPr kumimoji="0" lang="en-US" b="0" i="0" u="none" strike="noStrike" kern="0" cap="none" spc="0" normalizeH="0" baseline="0" noProof="0" dirty="0" smtClean="0">
                <a:ln>
                  <a:noFill/>
                </a:ln>
                <a:solidFill>
                  <a:schemeClr val="accent1"/>
                </a:solidFill>
                <a:effectLst/>
                <a:uLnTx/>
                <a:uFillTx/>
              </a:rPr>
              <a:t>&amp; Dress</a:t>
            </a:r>
            <a:r>
              <a:rPr kumimoji="0" lang="en-US" b="0" i="0" u="none" strike="noStrike" kern="0" cap="none" spc="0" normalizeH="0" noProof="0" dirty="0" smtClean="0">
                <a:ln>
                  <a:noFill/>
                </a:ln>
                <a:solidFill>
                  <a:schemeClr val="accent1"/>
                </a:solidFill>
                <a:effectLst/>
                <a:uLnTx/>
                <a:uFillTx/>
              </a:rPr>
              <a:t> Shoes</a:t>
            </a:r>
            <a:endParaRPr kumimoji="0" lang="en-US" b="0" i="0" u="none" strike="noStrike" kern="0" cap="none" spc="0" normalizeH="0" baseline="0" noProof="0" dirty="0">
              <a:ln>
                <a:noFill/>
              </a:ln>
              <a:solidFill>
                <a:schemeClr val="accent1"/>
              </a:solidFill>
              <a:effectLst/>
              <a:uLnTx/>
              <a:uFillTx/>
            </a:endParaRPr>
          </a:p>
        </p:txBody>
      </p:sp>
    </p:spTree>
    <p:extLst>
      <p:ext uri="{BB962C8B-B14F-4D97-AF65-F5344CB8AC3E}">
        <p14:creationId xmlns:p14="http://schemas.microsoft.com/office/powerpoint/2010/main" val="1146134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034349"/>
            <a:ext cx="3810000" cy="3680651"/>
          </a:xfrm>
        </p:spPr>
        <p:txBody>
          <a:bodyPr>
            <a:normAutofit/>
          </a:bodyPr>
          <a:lstStyle/>
          <a:p>
            <a:pPr>
              <a:spcBef>
                <a:spcPts val="1800"/>
              </a:spcBef>
            </a:pPr>
            <a:r>
              <a:rPr lang="en-US" sz="2000" dirty="0" smtClean="0">
                <a:solidFill>
                  <a:schemeClr val="accent2"/>
                </a:solidFill>
              </a:rPr>
              <a:t>Ringers should be set to silent or vibrate during work hours</a:t>
            </a:r>
          </a:p>
          <a:p>
            <a:pPr>
              <a:spcBef>
                <a:spcPts val="1800"/>
              </a:spcBef>
            </a:pPr>
            <a:r>
              <a:rPr lang="en-US" sz="2000" dirty="0" smtClean="0">
                <a:solidFill>
                  <a:schemeClr val="accent2"/>
                </a:solidFill>
              </a:rPr>
              <a:t>Cell phone usage should be kept to a minimum, including texting</a:t>
            </a:r>
          </a:p>
          <a:p>
            <a:pPr>
              <a:spcBef>
                <a:spcPts val="1800"/>
              </a:spcBef>
            </a:pPr>
            <a:r>
              <a:rPr lang="en-US" sz="2000" dirty="0" smtClean="0">
                <a:solidFill>
                  <a:schemeClr val="accent2"/>
                </a:solidFill>
              </a:rPr>
              <a:t>Personal phone calls should be made during lunch or before/after work</a:t>
            </a:r>
          </a:p>
          <a:p>
            <a:endParaRPr lang="en-US" sz="20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Cell Phone Usage</a:t>
            </a:r>
            <a:endParaRPr lang="en-US" b="1" dirty="0">
              <a:solidFill>
                <a:schemeClr val="accent3"/>
              </a:solidFill>
            </a:endParaRPr>
          </a:p>
        </p:txBody>
      </p:sp>
      <p:pic>
        <p:nvPicPr>
          <p:cNvPr id="4" name="Picture 2"/>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562997" y="2104226"/>
            <a:ext cx="3963915" cy="3915574"/>
          </a:xfrm>
          <a:prstGeom prst="rect">
            <a:avLst/>
          </a:prstGeom>
          <a:noFill/>
          <a:ln w="9525">
            <a:noFill/>
            <a:miter lim="800000"/>
            <a:headEnd/>
            <a:tailEnd/>
          </a:ln>
          <a:effectLst/>
        </p:spPr>
      </p:pic>
    </p:spTree>
    <p:extLst>
      <p:ext uri="{BB962C8B-B14F-4D97-AF65-F5344CB8AC3E}">
        <p14:creationId xmlns:p14="http://schemas.microsoft.com/office/powerpoint/2010/main" val="2026416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8401050" cy="5236463"/>
          </a:xfrm>
        </p:spPr>
        <p:txBody>
          <a:bodyPr>
            <a:normAutofit/>
          </a:bodyPr>
          <a:lstStyle/>
          <a:p>
            <a:pPr lvl="0"/>
            <a:r>
              <a:rPr lang="en-US" sz="1800" dirty="0" smtClean="0">
                <a:solidFill>
                  <a:schemeClr val="accent2"/>
                </a:solidFill>
              </a:rPr>
              <a:t>US Government computers are for </a:t>
            </a:r>
            <a:r>
              <a:rPr lang="en-US" sz="1800" b="1" dirty="0" smtClean="0">
                <a:solidFill>
                  <a:schemeClr val="accent2"/>
                </a:solidFill>
              </a:rPr>
              <a:t>authorized users only</a:t>
            </a:r>
          </a:p>
          <a:p>
            <a:pPr lvl="0"/>
            <a:r>
              <a:rPr lang="en-US" sz="1800" dirty="0" smtClean="0">
                <a:solidFill>
                  <a:schemeClr val="accent2"/>
                </a:solidFill>
              </a:rPr>
              <a:t>It is NASA's policy to permit </a:t>
            </a:r>
            <a:r>
              <a:rPr lang="en-US" sz="1800" b="1" dirty="0" smtClean="0">
                <a:solidFill>
                  <a:schemeClr val="accent2"/>
                </a:solidFill>
              </a:rPr>
              <a:t>limited personal use </a:t>
            </a:r>
            <a:r>
              <a:rPr lang="en-US" sz="1800" dirty="0" smtClean="0">
                <a:solidFill>
                  <a:schemeClr val="accent2"/>
                </a:solidFill>
              </a:rPr>
              <a:t>of Government office equipment, including information technology (IT)</a:t>
            </a:r>
          </a:p>
          <a:p>
            <a:pPr lvl="0"/>
            <a:r>
              <a:rPr lang="en-US" sz="1800" dirty="0" smtClean="0">
                <a:solidFill>
                  <a:schemeClr val="accent2"/>
                </a:solidFill>
              </a:rPr>
              <a:t>The limited personal use of Government office equipment by NASA employees and contractors shall </a:t>
            </a:r>
            <a:r>
              <a:rPr lang="en-US" sz="1800" b="1" dirty="0" smtClean="0">
                <a:solidFill>
                  <a:schemeClr val="accent2"/>
                </a:solidFill>
              </a:rPr>
              <a:t>not interfere with official business</a:t>
            </a:r>
            <a:r>
              <a:rPr lang="en-US" sz="1800" dirty="0" smtClean="0">
                <a:solidFill>
                  <a:schemeClr val="accent2"/>
                </a:solidFill>
              </a:rPr>
              <a:t>, </a:t>
            </a:r>
            <a:r>
              <a:rPr lang="en-US" sz="1800" b="1" dirty="0" smtClean="0">
                <a:solidFill>
                  <a:schemeClr val="accent2"/>
                </a:solidFill>
              </a:rPr>
              <a:t>violate existing laws</a:t>
            </a:r>
            <a:r>
              <a:rPr lang="en-US" sz="1800" dirty="0" smtClean="0">
                <a:solidFill>
                  <a:schemeClr val="accent2"/>
                </a:solidFill>
              </a:rPr>
              <a:t>, and should involve only minimal additional expense to the Government</a:t>
            </a:r>
          </a:p>
          <a:p>
            <a:pPr lvl="0"/>
            <a:r>
              <a:rPr lang="en-US" sz="1800" dirty="0" smtClean="0">
                <a:solidFill>
                  <a:schemeClr val="accent2"/>
                </a:solidFill>
              </a:rPr>
              <a:t>Unauthorized use of the computer accounts and computer resources to which you are granted access is a </a:t>
            </a:r>
            <a:r>
              <a:rPr lang="en-US" sz="1800" b="1" dirty="0" smtClean="0">
                <a:solidFill>
                  <a:schemeClr val="accent2"/>
                </a:solidFill>
              </a:rPr>
              <a:t>violation of Federal Law</a:t>
            </a:r>
            <a:r>
              <a:rPr lang="en-US" sz="1800" dirty="0" smtClean="0">
                <a:solidFill>
                  <a:schemeClr val="accent2"/>
                </a:solidFill>
              </a:rPr>
              <a:t>; </a:t>
            </a:r>
            <a:r>
              <a:rPr lang="en-US" sz="1800" b="1" dirty="0" smtClean="0">
                <a:solidFill>
                  <a:schemeClr val="accent2"/>
                </a:solidFill>
              </a:rPr>
              <a:t>constitutes theft</a:t>
            </a:r>
            <a:r>
              <a:rPr lang="en-US" sz="1800" dirty="0" smtClean="0">
                <a:solidFill>
                  <a:schemeClr val="accent2"/>
                </a:solidFill>
              </a:rPr>
              <a:t>; and is </a:t>
            </a:r>
            <a:r>
              <a:rPr lang="en-US" sz="1800" b="1" dirty="0" smtClean="0">
                <a:solidFill>
                  <a:schemeClr val="accent2"/>
                </a:solidFill>
              </a:rPr>
              <a:t>punishable by law</a:t>
            </a:r>
          </a:p>
          <a:p>
            <a:pPr lvl="0"/>
            <a:r>
              <a:rPr lang="en-US" sz="1800" b="1" dirty="0" smtClean="0">
                <a:solidFill>
                  <a:schemeClr val="accent2"/>
                </a:solidFill>
              </a:rPr>
              <a:t>Misuse</a:t>
            </a:r>
            <a:r>
              <a:rPr lang="en-US" sz="1800" dirty="0" smtClean="0">
                <a:solidFill>
                  <a:schemeClr val="accent2"/>
                </a:solidFill>
              </a:rPr>
              <a:t> of assigned accounts and </a:t>
            </a:r>
            <a:r>
              <a:rPr lang="en-US" sz="1800" b="1" dirty="0" smtClean="0">
                <a:solidFill>
                  <a:schemeClr val="accent2"/>
                </a:solidFill>
              </a:rPr>
              <a:t>accessing others' accounts </a:t>
            </a:r>
            <a:r>
              <a:rPr lang="en-US" sz="1800" dirty="0" smtClean="0">
                <a:solidFill>
                  <a:schemeClr val="accent2"/>
                </a:solidFill>
              </a:rPr>
              <a:t>without authorization is </a:t>
            </a:r>
            <a:r>
              <a:rPr lang="en-US" sz="1800" b="1" dirty="0" smtClean="0">
                <a:solidFill>
                  <a:schemeClr val="accent2"/>
                </a:solidFill>
              </a:rPr>
              <a:t>strictly forbidden</a:t>
            </a:r>
          </a:p>
          <a:p>
            <a:pPr lvl="0"/>
            <a:r>
              <a:rPr lang="en-US" sz="1800" dirty="0" smtClean="0">
                <a:solidFill>
                  <a:schemeClr val="accent2"/>
                </a:solidFill>
              </a:rPr>
              <a:t>Failure to abide by these provisions may constitute grounds for </a:t>
            </a:r>
            <a:r>
              <a:rPr lang="en-US" sz="1800" b="1" dirty="0" smtClean="0">
                <a:solidFill>
                  <a:schemeClr val="accent2"/>
                </a:solidFill>
              </a:rPr>
              <a:t>termination of access privileges</a:t>
            </a:r>
            <a:r>
              <a:rPr lang="en-US" sz="1800" dirty="0" smtClean="0">
                <a:solidFill>
                  <a:schemeClr val="accent2"/>
                </a:solidFill>
              </a:rPr>
              <a:t>, </a:t>
            </a:r>
            <a:r>
              <a:rPr lang="en-US" sz="1800" b="1" dirty="0" smtClean="0">
                <a:solidFill>
                  <a:schemeClr val="accent2"/>
                </a:solidFill>
              </a:rPr>
              <a:t>administrative act</a:t>
            </a:r>
            <a:r>
              <a:rPr lang="en-US" sz="1800" dirty="0" smtClean="0">
                <a:solidFill>
                  <a:schemeClr val="accent2"/>
                </a:solidFill>
              </a:rPr>
              <a:t>ion, as well as </a:t>
            </a:r>
            <a:r>
              <a:rPr lang="en-US" sz="1800" b="1" dirty="0" smtClean="0">
                <a:solidFill>
                  <a:schemeClr val="accent2"/>
                </a:solidFill>
              </a:rPr>
              <a:t>civil or criminal prosecution</a:t>
            </a:r>
            <a:endParaRPr lang="en-US" sz="1800" b="1"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Use of Government Equipment (@NASA)</a:t>
            </a:r>
            <a:endParaRPr lang="en-US" b="1" dirty="0">
              <a:solidFill>
                <a:schemeClr val="accent3"/>
              </a:solidFill>
            </a:endParaRPr>
          </a:p>
        </p:txBody>
      </p:sp>
      <p:sp>
        <p:nvSpPr>
          <p:cNvPr id="6" name="Content Placeholder 9"/>
          <p:cNvSpPr txBox="1">
            <a:spLocks/>
          </p:cNvSpPr>
          <p:nvPr/>
        </p:nvSpPr>
        <p:spPr>
          <a:xfrm>
            <a:off x="152400" y="6399415"/>
            <a:ext cx="8839200" cy="304800"/>
          </a:xfrm>
          <a:prstGeom prst="rect">
            <a:avLst/>
          </a:prstGeom>
        </p:spPr>
        <p:txBody>
          <a:bodyPr vert="horz" lIns="91387" tIns="45693" rIns="91387" bIns="45693" rtlCol="0">
            <a:noAutofit/>
          </a:bodyPr>
          <a:lstStyle/>
          <a:p>
            <a:pPr algn="ctr" defTabSz="1018229">
              <a:spcBef>
                <a:spcPct val="20000"/>
              </a:spcBef>
              <a:buClr>
                <a:srgbClr val="0F6FC6"/>
              </a:buClr>
              <a:buSzPct val="85000"/>
            </a:pPr>
            <a:r>
              <a:rPr lang="en-US" sz="1400" b="1" dirty="0">
                <a:solidFill>
                  <a:schemeClr val="bg2">
                    <a:lumMod val="85000"/>
                  </a:schemeClr>
                </a:solidFill>
                <a:latin typeface="Century Gothic" pitchFamily="34" charset="0"/>
              </a:rPr>
              <a:t>NASA 2540.1G &amp; NPR 2810.1A</a:t>
            </a:r>
            <a:r>
              <a:rPr lang="en-US" sz="1400" b="1" dirty="0" smtClean="0">
                <a:solidFill>
                  <a:schemeClr val="bg2">
                    <a:lumMod val="85000"/>
                  </a:schemeClr>
                </a:solidFill>
              </a:rPr>
              <a:t>: </a:t>
            </a:r>
            <a:r>
              <a:rPr lang="en-US" sz="1400" b="1" dirty="0">
                <a:solidFill>
                  <a:schemeClr val="bg2">
                    <a:lumMod val="85000"/>
                  </a:schemeClr>
                </a:solidFill>
                <a:hlinkClick r:id="rId2"/>
              </a:rPr>
              <a:t>http://</a:t>
            </a:r>
            <a:r>
              <a:rPr lang="en-US" sz="1400" b="1" dirty="0" smtClean="0">
                <a:solidFill>
                  <a:schemeClr val="bg2">
                    <a:lumMod val="85000"/>
                  </a:schemeClr>
                </a:solidFill>
                <a:hlinkClick r:id="rId2"/>
              </a:rPr>
              <a:t>insidenasa.nasa.gov/ocio/policy/policy_direct/index.html</a:t>
            </a:r>
            <a:r>
              <a:rPr lang="en-US" sz="1400" b="1" dirty="0" smtClean="0">
                <a:solidFill>
                  <a:schemeClr val="bg2">
                    <a:lumMod val="85000"/>
                  </a:schemeClr>
                </a:solidFill>
              </a:rPr>
              <a:t>  </a:t>
            </a:r>
            <a:endParaRPr lang="en-US" sz="1400" b="1" dirty="0">
              <a:solidFill>
                <a:schemeClr val="bg2">
                  <a:lumMod val="85000"/>
                </a:schemeClr>
              </a:solidFill>
            </a:endParaRPr>
          </a:p>
          <a:p>
            <a:pPr algn="ctr" defTabSz="1018229">
              <a:spcBef>
                <a:spcPct val="20000"/>
              </a:spcBef>
              <a:buClr>
                <a:srgbClr val="0F6FC6"/>
              </a:buClr>
              <a:buSzPct val="85000"/>
            </a:pPr>
            <a:endParaRPr lang="en-US" sz="1400" dirty="0">
              <a:solidFill>
                <a:schemeClr val="accent2"/>
              </a:solidFill>
            </a:endParaRPr>
          </a:p>
        </p:txBody>
      </p:sp>
    </p:spTree>
    <p:extLst>
      <p:ext uri="{BB962C8B-B14F-4D97-AF65-F5344CB8AC3E}">
        <p14:creationId xmlns:p14="http://schemas.microsoft.com/office/powerpoint/2010/main" val="2042435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8401050" cy="4910327"/>
          </a:xfrm>
        </p:spPr>
        <p:txBody>
          <a:bodyPr>
            <a:normAutofit/>
          </a:bodyPr>
          <a:lstStyle/>
          <a:p>
            <a:pPr>
              <a:buNone/>
            </a:pPr>
            <a:r>
              <a:rPr lang="en-US" sz="2000" b="1" i="1" dirty="0" smtClean="0">
                <a:solidFill>
                  <a:schemeClr val="accent2"/>
                </a:solidFill>
              </a:rPr>
              <a:t>Expect </a:t>
            </a:r>
            <a:r>
              <a:rPr lang="en-US" sz="2000" b="1" i="1" u="sng" dirty="0" smtClean="0">
                <a:solidFill>
                  <a:schemeClr val="accent2"/>
                </a:solidFill>
              </a:rPr>
              <a:t>NO</a:t>
            </a:r>
            <a:r>
              <a:rPr lang="en-US" sz="2000" b="1" i="1" dirty="0" smtClean="0">
                <a:solidFill>
                  <a:schemeClr val="accent2"/>
                </a:solidFill>
              </a:rPr>
              <a:t> privacy when using a government computer.</a:t>
            </a:r>
          </a:p>
          <a:p>
            <a:pPr>
              <a:buNone/>
            </a:pPr>
            <a:r>
              <a:rPr lang="en-US" sz="2000" dirty="0">
                <a:solidFill>
                  <a:schemeClr val="accent2"/>
                </a:solidFill>
              </a:rPr>
              <a:t>Strict computer use policy in effect - every keystroke is stored, every NASA email is public domain</a:t>
            </a:r>
            <a:r>
              <a:rPr lang="en-US" sz="2000" dirty="0" smtClean="0">
                <a:solidFill>
                  <a:schemeClr val="accent2"/>
                </a:solidFill>
              </a:rPr>
              <a:t>.</a:t>
            </a:r>
          </a:p>
          <a:p>
            <a:pPr>
              <a:buNone/>
            </a:pPr>
            <a:endParaRPr lang="en-US" sz="2000" dirty="0" smtClean="0">
              <a:solidFill>
                <a:schemeClr val="accent2"/>
              </a:solidFill>
            </a:endParaRPr>
          </a:p>
          <a:p>
            <a:pPr>
              <a:buNone/>
            </a:pPr>
            <a:r>
              <a:rPr lang="en-US" sz="2000" b="1" dirty="0" smtClean="0">
                <a:solidFill>
                  <a:schemeClr val="accent2"/>
                </a:solidFill>
              </a:rPr>
              <a:t>NASA Policy:</a:t>
            </a:r>
          </a:p>
          <a:p>
            <a:r>
              <a:rPr lang="en-US" sz="2000" dirty="0" smtClean="0">
                <a:solidFill>
                  <a:schemeClr val="accent2"/>
                </a:solidFill>
              </a:rPr>
              <a:t>NASA employees and contractors </a:t>
            </a:r>
            <a:r>
              <a:rPr lang="en-US" sz="2000" b="1" u="sng" dirty="0" smtClean="0">
                <a:solidFill>
                  <a:schemeClr val="accent2"/>
                </a:solidFill>
              </a:rPr>
              <a:t>do not have a right </a:t>
            </a:r>
            <a:r>
              <a:rPr lang="en-US" sz="2000" b="1" dirty="0" smtClean="0">
                <a:solidFill>
                  <a:schemeClr val="accent2"/>
                </a:solidFill>
              </a:rPr>
              <a:t>to expect privacy while using Government office equipment </a:t>
            </a:r>
            <a:r>
              <a:rPr lang="en-US" sz="2000" b="1" u="sng" dirty="0" smtClean="0">
                <a:solidFill>
                  <a:schemeClr val="accent2"/>
                </a:solidFill>
              </a:rPr>
              <a:t>at any time</a:t>
            </a:r>
            <a:r>
              <a:rPr lang="en-US" sz="2000" dirty="0" smtClean="0">
                <a:solidFill>
                  <a:schemeClr val="accent2"/>
                </a:solidFill>
              </a:rPr>
              <a:t>, including accessing the Internet and using email.</a:t>
            </a:r>
          </a:p>
          <a:p>
            <a:pPr lvl="0"/>
            <a:r>
              <a:rPr lang="en-US" sz="2000" dirty="0" smtClean="0">
                <a:solidFill>
                  <a:schemeClr val="accent2"/>
                </a:solidFill>
              </a:rPr>
              <a:t>The Government </a:t>
            </a:r>
            <a:r>
              <a:rPr lang="en-US" sz="2000" b="1" dirty="0" smtClean="0">
                <a:solidFill>
                  <a:schemeClr val="accent2"/>
                </a:solidFill>
              </a:rPr>
              <a:t>maintains call details and network access records</a:t>
            </a:r>
            <a:r>
              <a:rPr lang="en-US" sz="2000" dirty="0" smtClean="0">
                <a:solidFill>
                  <a:schemeClr val="accent2"/>
                </a:solidFill>
              </a:rPr>
              <a:t> to </a:t>
            </a:r>
            <a:r>
              <a:rPr lang="en-US" sz="2000" b="1" dirty="0" smtClean="0">
                <a:solidFill>
                  <a:schemeClr val="accent2"/>
                </a:solidFill>
              </a:rPr>
              <a:t>monitor telephone activity and Internet access</a:t>
            </a:r>
            <a:r>
              <a:rPr lang="en-US" sz="2000" dirty="0" smtClean="0">
                <a:solidFill>
                  <a:schemeClr val="accent2"/>
                </a:solidFill>
              </a:rPr>
              <a:t>.</a:t>
            </a:r>
          </a:p>
          <a:p>
            <a:pPr lvl="0"/>
            <a:r>
              <a:rPr lang="en-US" sz="2000" dirty="0" smtClean="0">
                <a:solidFill>
                  <a:schemeClr val="accent2"/>
                </a:solidFill>
              </a:rPr>
              <a:t>The Government also employs </a:t>
            </a:r>
            <a:r>
              <a:rPr lang="en-US" sz="2000" b="1" dirty="0" smtClean="0">
                <a:solidFill>
                  <a:schemeClr val="accent2"/>
                </a:solidFill>
              </a:rPr>
              <a:t>monitoring tools </a:t>
            </a:r>
            <a:r>
              <a:rPr lang="en-US" sz="2000" dirty="0" smtClean="0">
                <a:solidFill>
                  <a:schemeClr val="accent2"/>
                </a:solidFill>
              </a:rPr>
              <a:t>to track system performance and improper usage.</a:t>
            </a:r>
          </a:p>
          <a:p>
            <a:pPr lvl="0"/>
            <a:r>
              <a:rPr lang="en-US" sz="2000" dirty="0" smtClean="0">
                <a:solidFill>
                  <a:schemeClr val="accent2"/>
                </a:solidFill>
              </a:rPr>
              <a:t>This applies to those emailing a NASA email as well.</a:t>
            </a:r>
          </a:p>
          <a:p>
            <a:endParaRPr lang="en-US" sz="20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Privacy</a:t>
            </a:r>
            <a:endParaRPr lang="en-US" b="1" dirty="0">
              <a:solidFill>
                <a:schemeClr val="accent3"/>
              </a:solidFill>
            </a:endParaRPr>
          </a:p>
        </p:txBody>
      </p:sp>
      <p:sp>
        <p:nvSpPr>
          <p:cNvPr id="5" name="Content Placeholder 9"/>
          <p:cNvSpPr txBox="1">
            <a:spLocks/>
          </p:cNvSpPr>
          <p:nvPr/>
        </p:nvSpPr>
        <p:spPr>
          <a:xfrm>
            <a:off x="152400" y="6399415"/>
            <a:ext cx="8839200" cy="304800"/>
          </a:xfrm>
          <a:prstGeom prst="rect">
            <a:avLst/>
          </a:prstGeom>
        </p:spPr>
        <p:txBody>
          <a:bodyPr vert="horz" lIns="91387" tIns="45693" rIns="91387" bIns="45693" rtlCol="0">
            <a:noAutofit/>
          </a:bodyPr>
          <a:lstStyle/>
          <a:p>
            <a:pPr algn="ctr" defTabSz="1018229">
              <a:spcBef>
                <a:spcPct val="20000"/>
              </a:spcBef>
              <a:buClr>
                <a:srgbClr val="0F6FC6"/>
              </a:buClr>
              <a:buSzPct val="85000"/>
            </a:pPr>
            <a:r>
              <a:rPr lang="en-US" sz="1400" b="1" dirty="0">
                <a:solidFill>
                  <a:schemeClr val="bg2">
                    <a:lumMod val="85000"/>
                  </a:schemeClr>
                </a:solidFill>
                <a:latin typeface="Century Gothic" pitchFamily="34" charset="0"/>
              </a:rPr>
              <a:t>NASA 2540.1G &amp; NPR 2810.1A</a:t>
            </a:r>
            <a:r>
              <a:rPr lang="en-US" sz="1400" b="1" dirty="0" smtClean="0">
                <a:solidFill>
                  <a:schemeClr val="bg2">
                    <a:lumMod val="85000"/>
                  </a:schemeClr>
                </a:solidFill>
              </a:rPr>
              <a:t>: </a:t>
            </a:r>
            <a:r>
              <a:rPr lang="en-US" sz="1400" b="1" dirty="0">
                <a:solidFill>
                  <a:schemeClr val="bg2">
                    <a:lumMod val="85000"/>
                  </a:schemeClr>
                </a:solidFill>
                <a:hlinkClick r:id="rId2"/>
              </a:rPr>
              <a:t>http://</a:t>
            </a:r>
            <a:r>
              <a:rPr lang="en-US" sz="1400" b="1" dirty="0" smtClean="0">
                <a:solidFill>
                  <a:schemeClr val="bg2">
                    <a:lumMod val="85000"/>
                  </a:schemeClr>
                </a:solidFill>
                <a:hlinkClick r:id="rId2"/>
              </a:rPr>
              <a:t>insidenasa.nasa.gov/ocio/policy/policy_direct/index.html</a:t>
            </a:r>
            <a:r>
              <a:rPr lang="en-US" sz="1400" b="1" dirty="0" smtClean="0">
                <a:solidFill>
                  <a:schemeClr val="bg2">
                    <a:lumMod val="85000"/>
                  </a:schemeClr>
                </a:solidFill>
              </a:rPr>
              <a:t>  </a:t>
            </a:r>
            <a:endParaRPr lang="en-US" sz="1400" b="1" dirty="0">
              <a:solidFill>
                <a:schemeClr val="bg2">
                  <a:lumMod val="85000"/>
                </a:schemeClr>
              </a:solidFill>
            </a:endParaRPr>
          </a:p>
          <a:p>
            <a:pPr algn="ctr" defTabSz="1018229">
              <a:spcBef>
                <a:spcPct val="20000"/>
              </a:spcBef>
              <a:buClr>
                <a:srgbClr val="0F6FC6"/>
              </a:buClr>
              <a:buSzPct val="85000"/>
            </a:pPr>
            <a:endParaRPr lang="en-US" sz="1400" dirty="0">
              <a:solidFill>
                <a:schemeClr val="accent2"/>
              </a:solidFill>
            </a:endParaRPr>
          </a:p>
        </p:txBody>
      </p:sp>
    </p:spTree>
    <p:extLst>
      <p:ext uri="{BB962C8B-B14F-4D97-AF65-F5344CB8AC3E}">
        <p14:creationId xmlns:p14="http://schemas.microsoft.com/office/powerpoint/2010/main" val="4060250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24585"/>
            <a:ext cx="8401050" cy="5004815"/>
          </a:xfrm>
        </p:spPr>
        <p:txBody>
          <a:bodyPr>
            <a:normAutofit fontScale="62500" lnSpcReduction="20000"/>
          </a:bodyPr>
          <a:lstStyle/>
          <a:p>
            <a:pPr>
              <a:buNone/>
            </a:pPr>
            <a:r>
              <a:rPr lang="en-US" b="1" dirty="0" smtClean="0">
                <a:solidFill>
                  <a:schemeClr val="accent2"/>
                </a:solidFill>
              </a:rPr>
              <a:t>Online Policies:</a:t>
            </a:r>
          </a:p>
          <a:p>
            <a:r>
              <a:rPr lang="en-US" dirty="0" smtClean="0">
                <a:solidFill>
                  <a:schemeClr val="accent2"/>
                </a:solidFill>
              </a:rPr>
              <a:t>Used for official purposes only, meaning absolutely no games, commercial radio or music/video downloads.</a:t>
            </a:r>
          </a:p>
          <a:p>
            <a:r>
              <a:rPr lang="en-US" dirty="0" smtClean="0">
                <a:solidFill>
                  <a:schemeClr val="accent2"/>
                </a:solidFill>
              </a:rPr>
              <a:t>No Facebook, Twitter, etc. unless it’s for DEVELOP purposes!</a:t>
            </a:r>
          </a:p>
          <a:p>
            <a:r>
              <a:rPr lang="en-US" dirty="0" smtClean="0">
                <a:solidFill>
                  <a:schemeClr val="accent2"/>
                </a:solidFill>
              </a:rPr>
              <a:t>Due to center-wide bandwidth considerations, streaming audio and video are prohibited unless for official business (project related is ok).</a:t>
            </a:r>
          </a:p>
          <a:p>
            <a:r>
              <a:rPr lang="en-US" dirty="0" smtClean="0">
                <a:solidFill>
                  <a:schemeClr val="accent2"/>
                </a:solidFill>
              </a:rPr>
              <a:t>Limited personal emails are acceptable as long as they do not interfere with work.</a:t>
            </a:r>
          </a:p>
          <a:p>
            <a:r>
              <a:rPr lang="en-US" dirty="0" smtClean="0">
                <a:solidFill>
                  <a:schemeClr val="accent2"/>
                </a:solidFill>
              </a:rPr>
              <a:t>Be mindful of the websites you visit and links you click on.</a:t>
            </a:r>
          </a:p>
          <a:p>
            <a:r>
              <a:rPr lang="en-US" dirty="0" smtClean="0">
                <a:solidFill>
                  <a:schemeClr val="accent2"/>
                </a:solidFill>
              </a:rPr>
              <a:t>Be aware and careful of phishing attempts.</a:t>
            </a:r>
          </a:p>
          <a:p>
            <a:endParaRPr lang="en-US" dirty="0" smtClean="0">
              <a:solidFill>
                <a:schemeClr val="accent2"/>
              </a:solidFill>
            </a:endParaRPr>
          </a:p>
          <a:p>
            <a:pPr>
              <a:buNone/>
            </a:pPr>
            <a:r>
              <a:rPr lang="en-US" b="1" dirty="0" smtClean="0">
                <a:solidFill>
                  <a:schemeClr val="accent2"/>
                </a:solidFill>
              </a:rPr>
              <a:t>Software:</a:t>
            </a:r>
          </a:p>
          <a:p>
            <a:r>
              <a:rPr lang="en-US" dirty="0" smtClean="0">
                <a:solidFill>
                  <a:schemeClr val="accent2"/>
                </a:solidFill>
              </a:rPr>
              <a:t>Installation of legally licensed software is permitted if the software is necessary to complete your project - but you must have approval from your Center Lead.</a:t>
            </a:r>
          </a:p>
          <a:p>
            <a:r>
              <a:rPr lang="en-US" dirty="0" smtClean="0">
                <a:solidFill>
                  <a:schemeClr val="accent2"/>
                </a:solidFill>
              </a:rPr>
              <a:t>Do not make copies of proprietary software.</a:t>
            </a:r>
          </a:p>
          <a:p>
            <a:r>
              <a:rPr lang="en-US" dirty="0" smtClean="0">
                <a:solidFill>
                  <a:schemeClr val="accent2"/>
                </a:solidFill>
              </a:rPr>
              <a:t>If you have questions regarding permissibility of software, please contact your Center Lead or IT Fellow.</a:t>
            </a:r>
          </a:p>
          <a:p>
            <a:endParaRPr lang="en-US"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Computer Usage</a:t>
            </a:r>
            <a:endParaRPr lang="en-US" b="1" dirty="0">
              <a:solidFill>
                <a:schemeClr val="accent3"/>
              </a:solidFill>
            </a:endParaRPr>
          </a:p>
        </p:txBody>
      </p:sp>
    </p:spTree>
    <p:extLst>
      <p:ext uri="{BB962C8B-B14F-4D97-AF65-F5344CB8AC3E}">
        <p14:creationId xmlns:p14="http://schemas.microsoft.com/office/powerpoint/2010/main" val="122344748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1">
      <a:dk1>
        <a:sysClr val="windowText" lastClr="000000"/>
      </a:dk1>
      <a:lt1>
        <a:sysClr val="window" lastClr="FFFFFF"/>
      </a:lt1>
      <a:dk2>
        <a:srgbClr val="000000"/>
      </a:dk2>
      <a:lt2>
        <a:srgbClr val="FFFFFF"/>
      </a:lt2>
      <a:accent1>
        <a:srgbClr val="3F3F3F"/>
      </a:accent1>
      <a:accent2>
        <a:srgbClr val="595959"/>
      </a:accent2>
      <a:accent3>
        <a:srgbClr val="7F7F7F"/>
      </a:accent3>
      <a:accent4>
        <a:srgbClr val="A5A5A5"/>
      </a:accent4>
      <a:accent5>
        <a:srgbClr val="BFBFBF"/>
      </a:accent5>
      <a:accent6>
        <a:srgbClr val="D8D8D8"/>
      </a:accent6>
      <a:hlink>
        <a:srgbClr val="6194C8"/>
      </a:hlink>
      <a:folHlink>
        <a:srgbClr val="6194C8"/>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2791</TotalTime>
  <Words>2369</Words>
  <Application>Microsoft Office PowerPoint</Application>
  <PresentationFormat>On-screen Show (4:3)</PresentationFormat>
  <Paragraphs>215</Paragraphs>
  <Slides>20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Century Gothic</vt:lpstr>
      <vt:lpstr>Times New Roman</vt:lpstr>
      <vt:lpstr>Tw Cen MT</vt:lpstr>
      <vt:lpstr>Wingdings</vt:lpstr>
      <vt:lpstr>Wingdings 2</vt:lpstr>
      <vt:lpstr>Civic</vt:lpstr>
      <vt:lpstr>DEVELOP National Program</vt:lpstr>
      <vt:lpstr>Handbook</vt:lpstr>
      <vt:lpstr>General Guidelines &amp; Expectations</vt:lpstr>
      <vt:lpstr>Individual Responsibilities</vt:lpstr>
      <vt:lpstr>DEVELOP’s Signature Dress Code</vt:lpstr>
      <vt:lpstr>Cell Phone Usage</vt:lpstr>
      <vt:lpstr>Use of Government Equipment (@NASA)</vt:lpstr>
      <vt:lpstr>Privacy</vt:lpstr>
      <vt:lpstr>Computer Usage</vt:lpstr>
      <vt:lpstr>Social Media</vt:lpstr>
      <vt:lpstr>Communication</vt:lpstr>
      <vt:lpstr>Payments &amp; Taxes</vt:lpstr>
      <vt:lpstr>Travel</vt:lpstr>
      <vt:lpstr>Dealing w/Personnel Issues</vt:lpstr>
      <vt:lpstr>Performance Reviews &amp; Exit Survey</vt:lpstr>
      <vt:lpstr>Annual Alumni Survey</vt:lpstr>
      <vt:lpstr>Reapplication &amp; Eligibility</vt:lpstr>
      <vt:lpstr>Tips For Success</vt:lpstr>
      <vt:lpstr>Important Things To Note</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DEVELOP Builds Teams</dc:title>
  <dc:creator>Lauren</dc:creator>
  <cp:lastModifiedBy>Orne, Tiffani N. (LARC-E3)[SSAI DEVELOP]</cp:lastModifiedBy>
  <cp:revision>205</cp:revision>
  <cp:lastPrinted>2014-01-06T23:08:00Z</cp:lastPrinted>
  <dcterms:created xsi:type="dcterms:W3CDTF">2013-12-31T00:35:50Z</dcterms:created>
  <dcterms:modified xsi:type="dcterms:W3CDTF">2016-01-21T18:15:46Z</dcterms:modified>
</cp:coreProperties>
</file>