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3" r:id="rId2"/>
  </p:sldIdLst>
  <p:sldSz cx="27432000" cy="36576000"/>
  <p:notesSz cx="21126450" cy="31500763"/>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VELOPE1" initials="D" lastIdx="9" clrIdx="0"/>
  <p:cmAuthor id="1" name="Emma Singh Baghel" initials="ESB" lastIdx="3" clrIdx="1">
    <p:extLst/>
  </p:cmAuthor>
  <p:cmAuthor id="2" name="Vishal Arya" initials="" lastIdx="5" clrIdx="2"/>
  <p:cmAuthor id="3" name="Childs, Lauren M. (LARC-E3)[DEVELOP - Wise County (LaRC)]" initials="CLM(-WC(" lastIdx="2"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EBF5"/>
    <a:srgbClr val="3462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27" autoAdjust="0"/>
    <p:restoredTop sz="99856" autoAdjust="0"/>
  </p:normalViewPr>
  <p:slideViewPr>
    <p:cSldViewPr snapToGrid="0">
      <p:cViewPr>
        <p:scale>
          <a:sx n="40" d="100"/>
          <a:sy n="40" d="100"/>
        </p:scale>
        <p:origin x="-264" y="720"/>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9155113" cy="15795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966575" y="0"/>
            <a:ext cx="9155113" cy="1579563"/>
          </a:xfrm>
          <a:prstGeom prst="rect">
            <a:avLst/>
          </a:prstGeom>
        </p:spPr>
        <p:txBody>
          <a:bodyPr vert="horz" lIns="91440" tIns="45720" rIns="91440" bIns="45720" rtlCol="0"/>
          <a:lstStyle>
            <a:lvl1pPr algn="r">
              <a:defRPr sz="1200"/>
            </a:lvl1pPr>
          </a:lstStyle>
          <a:p>
            <a:fld id="{13257BCA-4693-46F1-BA9C-133BA30E814C}" type="datetimeFigureOut">
              <a:rPr lang="en-US" smtClean="0"/>
              <a:t>11/19/2015</a:t>
            </a:fld>
            <a:endParaRPr lang="en-US"/>
          </a:p>
        </p:txBody>
      </p:sp>
      <p:sp>
        <p:nvSpPr>
          <p:cNvPr id="4" name="Slide Image Placeholder 3"/>
          <p:cNvSpPr>
            <a:spLocks noGrp="1" noRot="1" noChangeAspect="1"/>
          </p:cNvSpPr>
          <p:nvPr>
            <p:ph type="sldImg" idx="2"/>
          </p:nvPr>
        </p:nvSpPr>
        <p:spPr>
          <a:xfrm>
            <a:off x="6577013" y="3937000"/>
            <a:ext cx="7972425" cy="106314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112963" y="15159038"/>
            <a:ext cx="16900525" cy="124047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29921200"/>
            <a:ext cx="9155113" cy="15795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966575" y="29921200"/>
            <a:ext cx="9155113" cy="1579563"/>
          </a:xfrm>
          <a:prstGeom prst="rect">
            <a:avLst/>
          </a:prstGeom>
        </p:spPr>
        <p:txBody>
          <a:bodyPr vert="horz" lIns="91440" tIns="45720" rIns="91440" bIns="45720" rtlCol="0" anchor="b"/>
          <a:lstStyle>
            <a:lvl1pPr algn="r">
              <a:defRPr sz="1200"/>
            </a:lvl1pPr>
          </a:lstStyle>
          <a:p>
            <a:fld id="{0A46EF68-D5B7-4F6C-8E50-65337CB91781}" type="slidenum">
              <a:rPr lang="en-US" smtClean="0"/>
              <a:t>‹#›</a:t>
            </a:fld>
            <a:endParaRPr lang="en-US"/>
          </a:p>
        </p:txBody>
      </p:sp>
    </p:spTree>
    <p:extLst>
      <p:ext uri="{BB962C8B-B14F-4D97-AF65-F5344CB8AC3E}">
        <p14:creationId xmlns:p14="http://schemas.microsoft.com/office/powerpoint/2010/main" val="1013655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46EF68-D5B7-4F6C-8E50-65337CB91781}" type="slidenum">
              <a:rPr lang="en-US" smtClean="0"/>
              <a:t>1</a:t>
            </a:fld>
            <a:endParaRPr lang="en-US"/>
          </a:p>
        </p:txBody>
      </p:sp>
    </p:spTree>
    <p:extLst>
      <p:ext uri="{BB962C8B-B14F-4D97-AF65-F5344CB8AC3E}">
        <p14:creationId xmlns:p14="http://schemas.microsoft.com/office/powerpoint/2010/main" val="2997435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4.jpe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 Id="rId1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Wise County Clerk of Court’s Office</a:t>
            </a:r>
            <a:endParaRPr lang="en-US" dirty="0"/>
          </a:p>
        </p:txBody>
      </p:sp>
      <p:sp>
        <p:nvSpPr>
          <p:cNvPr id="4" name="Text Placeholder 3"/>
          <p:cNvSpPr>
            <a:spLocks noGrp="1"/>
          </p:cNvSpPr>
          <p:nvPr>
            <p:ph type="body" sz="quarter" idx="11"/>
          </p:nvPr>
        </p:nvSpPr>
        <p:spPr/>
        <p:txBody>
          <a:bodyPr/>
          <a:lstStyle/>
          <a:p>
            <a:r>
              <a:rPr lang="en-US" dirty="0"/>
              <a:t>Utilizing NASA Earth O</a:t>
            </a:r>
            <a:r>
              <a:rPr lang="en-US" dirty="0" smtClean="0"/>
              <a:t>bservations </a:t>
            </a:r>
            <a:r>
              <a:rPr lang="en-US" dirty="0"/>
              <a:t>to I</a:t>
            </a:r>
            <a:r>
              <a:rPr lang="en-US" dirty="0" smtClean="0"/>
              <a:t>dentify </a:t>
            </a:r>
            <a:r>
              <a:rPr lang="en-US" dirty="0"/>
              <a:t>I</a:t>
            </a:r>
            <a:r>
              <a:rPr lang="en-US" dirty="0" smtClean="0"/>
              <a:t>ndicators </a:t>
            </a:r>
            <a:r>
              <a:rPr lang="en-US" dirty="0"/>
              <a:t>to H</a:t>
            </a:r>
            <a:r>
              <a:rPr lang="en-US" dirty="0" smtClean="0"/>
              <a:t>elp </a:t>
            </a:r>
            <a:r>
              <a:rPr lang="en-US" dirty="0"/>
              <a:t>P</a:t>
            </a:r>
            <a:r>
              <a:rPr lang="en-US" dirty="0" smtClean="0"/>
              <a:t>redict </a:t>
            </a:r>
            <a:r>
              <a:rPr lang="en-US" dirty="0"/>
              <a:t>D</a:t>
            </a:r>
            <a:r>
              <a:rPr lang="en-US" dirty="0" smtClean="0"/>
              <a:t>eadly </a:t>
            </a:r>
            <a:r>
              <a:rPr lang="en-US" dirty="0"/>
              <a:t>S</a:t>
            </a:r>
            <a:r>
              <a:rPr lang="en-US" dirty="0" smtClean="0"/>
              <a:t>torms over the African </a:t>
            </a:r>
            <a:r>
              <a:rPr lang="en-US" dirty="0"/>
              <a:t>Great Lakes</a:t>
            </a:r>
          </a:p>
        </p:txBody>
      </p:sp>
      <p:sp>
        <p:nvSpPr>
          <p:cNvPr id="5" name="Text Placeholder 4"/>
          <p:cNvSpPr>
            <a:spLocks noGrp="1"/>
          </p:cNvSpPr>
          <p:nvPr>
            <p:ph type="body" sz="quarter" idx="10"/>
          </p:nvPr>
        </p:nvSpPr>
        <p:spPr/>
        <p:txBody>
          <a:bodyPr/>
          <a:lstStyle/>
          <a:p>
            <a:r>
              <a:rPr lang="en-US" dirty="0" smtClean="0"/>
              <a:t>African Great Lakes Weather</a:t>
            </a:r>
            <a:endParaRPr lang="en-US" dirty="0"/>
          </a:p>
        </p:txBody>
      </p:sp>
      <p:sp>
        <p:nvSpPr>
          <p:cNvPr id="10" name="Text Placeholder 16"/>
          <p:cNvSpPr txBox="1">
            <a:spLocks/>
          </p:cNvSpPr>
          <p:nvPr/>
        </p:nvSpPr>
        <p:spPr>
          <a:xfrm>
            <a:off x="10817821" y="32546024"/>
            <a:ext cx="4726465" cy="208256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3000" dirty="0" smtClean="0"/>
              <a:t>Kenya Meteorological Department</a:t>
            </a:r>
          </a:p>
        </p:txBody>
      </p:sp>
      <p:sp>
        <p:nvSpPr>
          <p:cNvPr id="11" name="Text Placeholder 16"/>
          <p:cNvSpPr txBox="1">
            <a:spLocks/>
          </p:cNvSpPr>
          <p:nvPr/>
        </p:nvSpPr>
        <p:spPr>
          <a:xfrm>
            <a:off x="18288000" y="28867864"/>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2" name="Text Placeholder 16"/>
          <p:cNvSpPr txBox="1">
            <a:spLocks/>
          </p:cNvSpPr>
          <p:nvPr/>
        </p:nvSpPr>
        <p:spPr>
          <a:xfrm>
            <a:off x="16486180" y="21834906"/>
            <a:ext cx="10590731" cy="799964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r>
              <a:rPr lang="en-US" dirty="0" smtClean="0"/>
              <a:t>OT tops on average days centered around interior of lake. </a:t>
            </a:r>
          </a:p>
          <a:p>
            <a:pPr marL="0" indent="0">
              <a:buNone/>
            </a:pPr>
            <a:r>
              <a:rPr lang="en-US" dirty="0" smtClean="0"/>
              <a:t>OT tops on high impact days most frequent around outer rim on Kenyan side of lake. </a:t>
            </a:r>
          </a:p>
          <a:p>
            <a:pPr marL="0" indent="0">
              <a:buNone/>
            </a:pPr>
            <a:r>
              <a:rPr lang="en-US" dirty="0" smtClean="0"/>
              <a:t>No immediate </a:t>
            </a:r>
            <a:r>
              <a:rPr lang="en-US" dirty="0"/>
              <a:t>visual consistency with MERRA contour maps – may need to both be more specific and/or more broad </a:t>
            </a:r>
            <a:r>
              <a:rPr lang="en-US" dirty="0" smtClean="0"/>
              <a:t>to capture the ‘environment’ of the lake. Narrowing the time-steps to portions of the day and summarize or zoom out and look at grand mean across study dates. May to incorporate more study dates from interval for this type of analysis. </a:t>
            </a:r>
          </a:p>
          <a:p>
            <a:pPr marL="0" indent="0">
              <a:buNone/>
            </a:pPr>
            <a:r>
              <a:rPr lang="en-US" dirty="0" smtClean="0"/>
              <a:t>Also MERRA variables should be looked at other pressure levels besides 500mb. Lower atmosphere pressure levels at 700mb and 850mb. </a:t>
            </a:r>
          </a:p>
          <a:p>
            <a:pPr marL="0" indent="0">
              <a:buNone/>
            </a:pPr>
            <a:r>
              <a:rPr lang="en-US" dirty="0" smtClean="0"/>
              <a:t>Correlations show strong positive correlations between V500 and U500 at IL50 that diminishes at IL99 conditions. Same between variables H500 and T500.</a:t>
            </a:r>
          </a:p>
          <a:p>
            <a:pPr marL="0" indent="0">
              <a:buNone/>
            </a:pPr>
            <a:r>
              <a:rPr lang="en-US" dirty="0" smtClean="0"/>
              <a:t>Strong negative correlation between temperature and eastward wind at IL50 has evaporated at IL99. </a:t>
            </a:r>
          </a:p>
          <a:p>
            <a:pPr marL="0" indent="0">
              <a:buNone/>
            </a:pPr>
            <a:r>
              <a:rPr lang="en-US" dirty="0"/>
              <a:t>Reasonably strong negative correlation between atmospheric moisture content  and eastward winds (at 500mb) at IL50 has become a very strong positive correlation at IL99. </a:t>
            </a:r>
            <a:r>
              <a:rPr lang="en-US" dirty="0" smtClean="0"/>
              <a:t>This same pattern, although not as strong a positive also shows between H500 and U500. </a:t>
            </a:r>
            <a:endParaRPr lang="en-US" dirty="0"/>
          </a:p>
          <a:p>
            <a:pPr marL="0" indent="0">
              <a:buNone/>
            </a:pPr>
            <a:endParaRPr lang="en-US" dirty="0" smtClean="0"/>
          </a:p>
          <a:p>
            <a:pPr marL="0" indent="0">
              <a:buNone/>
            </a:pPr>
            <a:endParaRPr lang="en-US" dirty="0"/>
          </a:p>
          <a:p>
            <a:pPr marL="0" indent="0">
              <a:buNone/>
            </a:pPr>
            <a:endParaRPr lang="en-US" dirty="0" smtClean="0"/>
          </a:p>
        </p:txBody>
      </p:sp>
      <p:sp>
        <p:nvSpPr>
          <p:cNvPr id="7" name="Text Placeholder 16"/>
          <p:cNvSpPr txBox="1">
            <a:spLocks/>
          </p:cNvSpPr>
          <p:nvPr/>
        </p:nvSpPr>
        <p:spPr>
          <a:xfrm>
            <a:off x="781888" y="10242315"/>
            <a:ext cx="13993629" cy="598873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6" name="Text Placeholder 16"/>
          <p:cNvSpPr txBox="1">
            <a:spLocks/>
          </p:cNvSpPr>
          <p:nvPr/>
        </p:nvSpPr>
        <p:spPr>
          <a:xfrm>
            <a:off x="914400" y="6019522"/>
            <a:ext cx="15850178" cy="3982695"/>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The </a:t>
            </a:r>
            <a:r>
              <a:rPr lang="en-US" dirty="0"/>
              <a:t>African Great Lakes lie along the East African rift valleys and play an important role in the economy and culture of the millions of people in the region. The regional governance of the lakes’ climate and weather, while less understood, is just as profound. Intense storms occur around the lakes with little warning and can create life-threatening hazards to unsuspecting fisherman. Finding correlations between climatic indicators that precede the onset of these storm events will aid the Kenya Meteorological Department in their ability to improve the forecasting efforts of local and regional authorities.  Utilizing the overshooting top (OT) detections within the Hazardous Storm Event Database (derived from the SEVIRI sensor on the METEOSAT satellite), certain times of heightened detection were used as temporal study areas around which an assortment of meteorological data was compiled. MERRA products and TRMM LIS data were used in this term project as mediums of analysis for which intensity levels of OT frequency were compared statistically and spatially. </a:t>
            </a:r>
          </a:p>
        </p:txBody>
      </p:sp>
      <p:sp>
        <p:nvSpPr>
          <p:cNvPr id="15" name="Text Placeholder 16"/>
          <p:cNvSpPr txBox="1">
            <a:spLocks/>
          </p:cNvSpPr>
          <p:nvPr/>
        </p:nvSpPr>
        <p:spPr>
          <a:xfrm>
            <a:off x="17483689" y="6071381"/>
            <a:ext cx="9460522" cy="379254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Figure out temporal domain of further study by reducing the Hazardous Storm Events Database to summary sets of data. Extract sample dates at the 50</a:t>
            </a:r>
            <a:r>
              <a:rPr lang="en-US" baseline="30000" dirty="0" smtClean="0"/>
              <a:t>th</a:t>
            </a:r>
            <a:r>
              <a:rPr lang="en-US" dirty="0" smtClean="0"/>
              <a:t> and 99</a:t>
            </a:r>
            <a:r>
              <a:rPr lang="en-US" baseline="30000" dirty="0" smtClean="0"/>
              <a:t>th</a:t>
            </a:r>
            <a:r>
              <a:rPr lang="en-US" dirty="0" smtClean="0"/>
              <a:t> percentiles. </a:t>
            </a:r>
          </a:p>
          <a:p>
            <a:pPr marL="347663" indent="-347663"/>
            <a:r>
              <a:rPr lang="en-US" dirty="0" smtClean="0"/>
              <a:t>Determine what Earth observations and other data products will be useful for analysis. </a:t>
            </a:r>
          </a:p>
          <a:p>
            <a:pPr marL="347663" indent="-347663"/>
            <a:r>
              <a:rPr lang="en-US" dirty="0"/>
              <a:t>S</a:t>
            </a:r>
            <a:r>
              <a:rPr lang="en-US" dirty="0" smtClean="0"/>
              <a:t>tatistics will be run through the data compiled at these respective dates. This will serve to highlight contributing environmental aspects and their posture over high intensity storm days. </a:t>
            </a:r>
          </a:p>
        </p:txBody>
      </p:sp>
      <p:sp>
        <p:nvSpPr>
          <p:cNvPr id="16" name="TextBox 15"/>
          <p:cNvSpPr txBox="1"/>
          <p:nvPr/>
        </p:nvSpPr>
        <p:spPr>
          <a:xfrm>
            <a:off x="914397" y="5125988"/>
            <a:ext cx="16916399" cy="738664"/>
          </a:xfrm>
          <a:prstGeom prst="rect">
            <a:avLst/>
          </a:prstGeom>
          <a:noFill/>
        </p:spPr>
        <p:txBody>
          <a:bodyPr wrap="square" rtlCol="0">
            <a:spAutoFit/>
          </a:bodyPr>
          <a:lstStyle/>
          <a:p>
            <a:r>
              <a:rPr lang="en-US" sz="4200" b="1" dirty="0" smtClean="0">
                <a:solidFill>
                  <a:schemeClr val="accent1"/>
                </a:solidFill>
                <a:latin typeface="Century Gothic" panose="020B0502020202020204" pitchFamily="34" charset="0"/>
              </a:rPr>
              <a:t>Abstract</a:t>
            </a:r>
          </a:p>
        </p:txBody>
      </p:sp>
      <p:sp>
        <p:nvSpPr>
          <p:cNvPr id="23" name="TextBox 22"/>
          <p:cNvSpPr txBox="1"/>
          <p:nvPr/>
        </p:nvSpPr>
        <p:spPr>
          <a:xfrm>
            <a:off x="17461005" y="5280858"/>
            <a:ext cx="8229600" cy="738664"/>
          </a:xfrm>
          <a:prstGeom prst="rect">
            <a:avLst/>
          </a:prstGeom>
          <a:noFill/>
        </p:spPr>
        <p:txBody>
          <a:bodyPr wrap="square" rtlCol="0">
            <a:spAutoFit/>
          </a:bodyPr>
          <a:lstStyle/>
          <a:p>
            <a:r>
              <a:rPr lang="en-US" sz="4200" b="1" dirty="0" smtClean="0">
                <a:solidFill>
                  <a:schemeClr val="accent1"/>
                </a:solidFill>
                <a:latin typeface="Century Gothic" panose="020B0502020202020204" pitchFamily="34" charset="0"/>
              </a:rPr>
              <a:t>Objectives</a:t>
            </a:r>
          </a:p>
        </p:txBody>
      </p:sp>
      <p:sp>
        <p:nvSpPr>
          <p:cNvPr id="24" name="TextBox 23"/>
          <p:cNvSpPr txBox="1"/>
          <p:nvPr/>
        </p:nvSpPr>
        <p:spPr>
          <a:xfrm>
            <a:off x="996091" y="10233258"/>
            <a:ext cx="16916400" cy="738664"/>
          </a:xfrm>
          <a:prstGeom prst="rect">
            <a:avLst/>
          </a:prstGeom>
          <a:noFill/>
        </p:spPr>
        <p:txBody>
          <a:bodyPr wrap="square" rtlCol="0">
            <a:spAutoFit/>
          </a:bodyPr>
          <a:lstStyle/>
          <a:p>
            <a:r>
              <a:rPr lang="en-US" sz="4200" b="1" dirty="0" smtClean="0">
                <a:solidFill>
                  <a:schemeClr val="accent1"/>
                </a:solidFill>
                <a:latin typeface="Century Gothic" panose="020B0502020202020204" pitchFamily="34" charset="0"/>
              </a:rPr>
              <a:t>Methodology</a:t>
            </a:r>
          </a:p>
        </p:txBody>
      </p:sp>
      <p:sp>
        <p:nvSpPr>
          <p:cNvPr id="27" name="TextBox 26"/>
          <p:cNvSpPr txBox="1"/>
          <p:nvPr/>
        </p:nvSpPr>
        <p:spPr>
          <a:xfrm>
            <a:off x="942530" y="19894948"/>
            <a:ext cx="16916398" cy="738664"/>
          </a:xfrm>
          <a:prstGeom prst="rect">
            <a:avLst/>
          </a:prstGeom>
          <a:noFill/>
        </p:spPr>
        <p:txBody>
          <a:bodyPr wrap="square" rtlCol="0">
            <a:spAutoFit/>
          </a:bodyPr>
          <a:lstStyle/>
          <a:p>
            <a:r>
              <a:rPr lang="en-US" sz="4200" b="1" dirty="0" smtClean="0">
                <a:solidFill>
                  <a:schemeClr val="accent1"/>
                </a:solidFill>
                <a:latin typeface="Century Gothic" panose="020B0502020202020204" pitchFamily="34" charset="0"/>
              </a:rPr>
              <a:t>Results</a:t>
            </a:r>
          </a:p>
        </p:txBody>
      </p:sp>
      <p:sp>
        <p:nvSpPr>
          <p:cNvPr id="28" name="TextBox 27"/>
          <p:cNvSpPr txBox="1"/>
          <p:nvPr/>
        </p:nvSpPr>
        <p:spPr>
          <a:xfrm>
            <a:off x="16609972" y="21118719"/>
            <a:ext cx="8229600" cy="738664"/>
          </a:xfrm>
          <a:prstGeom prst="rect">
            <a:avLst/>
          </a:prstGeom>
          <a:noFill/>
        </p:spPr>
        <p:txBody>
          <a:bodyPr wrap="square" rtlCol="0">
            <a:spAutoFit/>
          </a:bodyPr>
          <a:lstStyle/>
          <a:p>
            <a:r>
              <a:rPr lang="en-US" sz="4200" b="1" dirty="0" smtClean="0">
                <a:solidFill>
                  <a:schemeClr val="accent1"/>
                </a:solidFill>
                <a:latin typeface="Century Gothic" panose="020B0502020202020204" pitchFamily="34" charset="0"/>
              </a:rPr>
              <a:t>Conclusions</a:t>
            </a:r>
          </a:p>
        </p:txBody>
      </p:sp>
      <p:sp>
        <p:nvSpPr>
          <p:cNvPr id="29" name="TextBox 28"/>
          <p:cNvSpPr txBox="1"/>
          <p:nvPr/>
        </p:nvSpPr>
        <p:spPr>
          <a:xfrm>
            <a:off x="16993093" y="30340432"/>
            <a:ext cx="8229600" cy="738664"/>
          </a:xfrm>
          <a:prstGeom prst="rect">
            <a:avLst/>
          </a:prstGeom>
          <a:noFill/>
        </p:spPr>
        <p:txBody>
          <a:bodyPr wrap="square" rtlCol="0">
            <a:spAutoFit/>
          </a:bodyPr>
          <a:lstStyle/>
          <a:p>
            <a:r>
              <a:rPr lang="en-US" sz="4200" b="1" dirty="0" smtClean="0">
                <a:solidFill>
                  <a:schemeClr val="accent1"/>
                </a:solidFill>
                <a:latin typeface="Century Gothic" panose="020B0502020202020204" pitchFamily="34" charset="0"/>
              </a:rPr>
              <a:t>Acknowledgements</a:t>
            </a:r>
          </a:p>
        </p:txBody>
      </p:sp>
      <p:sp>
        <p:nvSpPr>
          <p:cNvPr id="30" name="TextBox 29"/>
          <p:cNvSpPr txBox="1"/>
          <p:nvPr/>
        </p:nvSpPr>
        <p:spPr>
          <a:xfrm>
            <a:off x="10968334" y="30340432"/>
            <a:ext cx="4180823" cy="738664"/>
          </a:xfrm>
          <a:prstGeom prst="rect">
            <a:avLst/>
          </a:prstGeom>
          <a:noFill/>
        </p:spPr>
        <p:txBody>
          <a:bodyPr wrap="square" rtlCol="0">
            <a:spAutoFit/>
          </a:bodyPr>
          <a:lstStyle/>
          <a:p>
            <a:r>
              <a:rPr lang="en-US" sz="4200" b="1" dirty="0" smtClean="0">
                <a:solidFill>
                  <a:schemeClr val="accent1"/>
                </a:solidFill>
                <a:latin typeface="Century Gothic" panose="020B0502020202020204" pitchFamily="34" charset="0"/>
              </a:rPr>
              <a:t>Project Partners</a:t>
            </a:r>
          </a:p>
        </p:txBody>
      </p:sp>
      <p:sp>
        <p:nvSpPr>
          <p:cNvPr id="31" name="TextBox 30"/>
          <p:cNvSpPr txBox="1"/>
          <p:nvPr/>
        </p:nvSpPr>
        <p:spPr>
          <a:xfrm>
            <a:off x="567501" y="30290300"/>
            <a:ext cx="8229600" cy="738664"/>
          </a:xfrm>
          <a:prstGeom prst="rect">
            <a:avLst/>
          </a:prstGeom>
          <a:noFill/>
        </p:spPr>
        <p:txBody>
          <a:bodyPr wrap="square" rtlCol="0">
            <a:spAutoFit/>
          </a:bodyPr>
          <a:lstStyle/>
          <a:p>
            <a:r>
              <a:rPr lang="en-US" sz="42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77798" y="4111241"/>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Will Wilson (Project Lead), Anabelle White, Grant Bloomer, Juan Antonio Chacon Castro</a:t>
            </a:r>
          </a:p>
          <a:p>
            <a:r>
              <a:rPr lang="en-US" sz="2400" dirty="0" smtClean="0"/>
              <a:t>NASA DEVELOP National Program at Wise County Clerk of Court’s Office</a:t>
            </a:r>
          </a:p>
        </p:txBody>
      </p:sp>
      <p:sp>
        <p:nvSpPr>
          <p:cNvPr id="25" name="TextBox 24"/>
          <p:cNvSpPr txBox="1"/>
          <p:nvPr/>
        </p:nvSpPr>
        <p:spPr>
          <a:xfrm>
            <a:off x="17458698" y="9872983"/>
            <a:ext cx="8229600" cy="738664"/>
          </a:xfrm>
          <a:prstGeom prst="rect">
            <a:avLst/>
          </a:prstGeom>
          <a:noFill/>
        </p:spPr>
        <p:txBody>
          <a:bodyPr wrap="square" rtlCol="0">
            <a:spAutoFit/>
          </a:bodyPr>
          <a:lstStyle/>
          <a:p>
            <a:r>
              <a:rPr lang="en-US" sz="4200" b="1" dirty="0" smtClean="0">
                <a:solidFill>
                  <a:schemeClr val="accent1"/>
                </a:solidFill>
                <a:latin typeface="Century Gothic" panose="020B0502020202020204" pitchFamily="34" charset="0"/>
              </a:rPr>
              <a:t>Study Area</a:t>
            </a:r>
          </a:p>
        </p:txBody>
      </p:sp>
      <p:sp>
        <p:nvSpPr>
          <p:cNvPr id="14" name="Text Placeholder 16"/>
          <p:cNvSpPr txBox="1">
            <a:spLocks/>
          </p:cNvSpPr>
          <p:nvPr/>
        </p:nvSpPr>
        <p:spPr>
          <a:xfrm>
            <a:off x="16764578" y="19780717"/>
            <a:ext cx="7421671" cy="205418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04874" y="18235058"/>
            <a:ext cx="1775496" cy="1977063"/>
          </a:xfrm>
          <a:prstGeom prst="rect">
            <a:avLst/>
          </a:prstGeom>
        </p:spPr>
      </p:pic>
      <p:sp>
        <p:nvSpPr>
          <p:cNvPr id="26" name="TextBox 25"/>
          <p:cNvSpPr txBox="1"/>
          <p:nvPr/>
        </p:nvSpPr>
        <p:spPr>
          <a:xfrm>
            <a:off x="18038967" y="17393288"/>
            <a:ext cx="7421671" cy="738664"/>
          </a:xfrm>
          <a:prstGeom prst="rect">
            <a:avLst/>
          </a:prstGeom>
          <a:noFill/>
        </p:spPr>
        <p:txBody>
          <a:bodyPr wrap="square" rtlCol="0">
            <a:spAutoFit/>
          </a:bodyPr>
          <a:lstStyle/>
          <a:p>
            <a:r>
              <a:rPr lang="en-US" sz="4200" b="1" dirty="0">
                <a:solidFill>
                  <a:schemeClr val="accent1"/>
                </a:solidFill>
                <a:latin typeface="Century Gothic" panose="020B0502020202020204" pitchFamily="34" charset="0"/>
              </a:rPr>
              <a:t>Earth Observations</a:t>
            </a:r>
          </a:p>
        </p:txBody>
      </p:sp>
      <p:pic>
        <p:nvPicPr>
          <p:cNvPr id="3" name="Picture 2"/>
          <p:cNvPicPr>
            <a:picLocks noChangeAspect="1"/>
          </p:cNvPicPr>
          <p:nvPr/>
        </p:nvPicPr>
        <p:blipFill>
          <a:blip r:embed="rId4" cstate="print"/>
          <a:stretch>
            <a:fillRect/>
          </a:stretch>
        </p:blipFill>
        <p:spPr>
          <a:xfrm>
            <a:off x="18364933" y="18453645"/>
            <a:ext cx="1979634" cy="1798487"/>
          </a:xfrm>
          <a:prstGeom prst="rect">
            <a:avLst/>
          </a:prstGeom>
        </p:spPr>
      </p:pic>
      <p:sp>
        <p:nvSpPr>
          <p:cNvPr id="13" name="TextBox 12"/>
          <p:cNvSpPr txBox="1"/>
          <p:nvPr/>
        </p:nvSpPr>
        <p:spPr>
          <a:xfrm>
            <a:off x="18647093" y="20374812"/>
            <a:ext cx="1593649" cy="563020"/>
          </a:xfrm>
          <a:prstGeom prst="rect">
            <a:avLst/>
          </a:prstGeom>
          <a:noFill/>
        </p:spPr>
        <p:txBody>
          <a:bodyPr wrap="square" rtlCol="0">
            <a:spAutoFit/>
          </a:bodyPr>
          <a:lstStyle/>
          <a:p>
            <a:r>
              <a:rPr lang="en-US" sz="3200" dirty="0" smtClean="0">
                <a:solidFill>
                  <a:srgbClr val="3462AE"/>
                </a:solidFill>
                <a:latin typeface="+mj-lt"/>
              </a:rPr>
              <a:t>TRMM</a:t>
            </a:r>
            <a:endParaRPr lang="en-US" sz="3200" dirty="0">
              <a:solidFill>
                <a:srgbClr val="3462AE"/>
              </a:solidFill>
              <a:latin typeface="+mj-lt"/>
            </a:endParaRPr>
          </a:p>
        </p:txBody>
      </p:sp>
      <p:sp>
        <p:nvSpPr>
          <p:cNvPr id="42" name="TextBox 41"/>
          <p:cNvSpPr txBox="1"/>
          <p:nvPr/>
        </p:nvSpPr>
        <p:spPr>
          <a:xfrm>
            <a:off x="22402800" y="20374812"/>
            <a:ext cx="4490203" cy="584775"/>
          </a:xfrm>
          <a:prstGeom prst="rect">
            <a:avLst/>
          </a:prstGeom>
          <a:noFill/>
        </p:spPr>
        <p:txBody>
          <a:bodyPr wrap="square" rtlCol="0">
            <a:spAutoFit/>
          </a:bodyPr>
          <a:lstStyle/>
          <a:p>
            <a:r>
              <a:rPr lang="en-US" sz="3200" dirty="0" smtClean="0">
                <a:solidFill>
                  <a:srgbClr val="3462AE"/>
                </a:solidFill>
                <a:latin typeface="+mj-lt"/>
              </a:rPr>
              <a:t>Eumetsat - SEVIRI</a:t>
            </a:r>
            <a:endParaRPr lang="en-US" sz="3200" dirty="0">
              <a:solidFill>
                <a:srgbClr val="3462AE"/>
              </a:solidFill>
              <a:latin typeface="+mj-lt"/>
            </a:endParaRPr>
          </a:p>
        </p:txBody>
      </p:sp>
      <p:sp>
        <p:nvSpPr>
          <p:cNvPr id="43" name="TextBox 42"/>
          <p:cNvSpPr txBox="1"/>
          <p:nvPr/>
        </p:nvSpPr>
        <p:spPr>
          <a:xfrm>
            <a:off x="16993093" y="31428198"/>
            <a:ext cx="9576907" cy="3416320"/>
          </a:xfrm>
          <a:prstGeom prst="rect">
            <a:avLst/>
          </a:prstGeom>
          <a:noFill/>
        </p:spPr>
        <p:txBody>
          <a:bodyPr wrap="square" rtlCol="0">
            <a:spAutoFit/>
          </a:bodyPr>
          <a:lstStyle/>
          <a:p>
            <a:pPr lvl="0"/>
            <a:r>
              <a:rPr lang="en-US" sz="3000" b="1" dirty="0">
                <a:solidFill>
                  <a:srgbClr val="767171"/>
                </a:solidFill>
              </a:rPr>
              <a:t>Dr. Kenton Ross</a:t>
            </a:r>
            <a:r>
              <a:rPr lang="en-US" sz="3000" dirty="0">
                <a:solidFill>
                  <a:srgbClr val="767171"/>
                </a:solidFill>
              </a:rPr>
              <a:t>,  Science Advisor (NASA DEVELOP) </a:t>
            </a:r>
            <a:endParaRPr lang="en-US" sz="3000" dirty="0" smtClean="0">
              <a:solidFill>
                <a:srgbClr val="767171"/>
              </a:solidFill>
            </a:endParaRPr>
          </a:p>
          <a:p>
            <a:pPr lvl="0"/>
            <a:r>
              <a:rPr lang="en-US" sz="3000" b="1" dirty="0">
                <a:solidFill>
                  <a:srgbClr val="767171"/>
                </a:solidFill>
              </a:rPr>
              <a:t>Kristopher </a:t>
            </a:r>
            <a:r>
              <a:rPr lang="en-US" sz="3000" b="1" dirty="0" err="1">
                <a:solidFill>
                  <a:srgbClr val="767171"/>
                </a:solidFill>
              </a:rPr>
              <a:t>Bedka</a:t>
            </a:r>
            <a:r>
              <a:rPr lang="en-US" sz="3000" b="1" dirty="0">
                <a:solidFill>
                  <a:srgbClr val="767171"/>
                </a:solidFill>
              </a:rPr>
              <a:t>, </a:t>
            </a:r>
            <a:r>
              <a:rPr lang="en-US" sz="3000" dirty="0" smtClean="0">
                <a:solidFill>
                  <a:srgbClr val="767171"/>
                </a:solidFill>
              </a:rPr>
              <a:t>NASA Climate Science Branch</a:t>
            </a:r>
            <a:endParaRPr lang="en-US" sz="3000" dirty="0">
              <a:solidFill>
                <a:srgbClr val="767171"/>
              </a:solidFill>
            </a:endParaRPr>
          </a:p>
          <a:p>
            <a:pPr lvl="0"/>
            <a:r>
              <a:rPr lang="en-US" sz="3000" b="1" dirty="0">
                <a:solidFill>
                  <a:srgbClr val="767171"/>
                </a:solidFill>
              </a:rPr>
              <a:t>Dr. DeWayne Cecil</a:t>
            </a:r>
            <a:r>
              <a:rPr lang="en-US" sz="3000" dirty="0">
                <a:solidFill>
                  <a:srgbClr val="767171"/>
                </a:solidFill>
              </a:rPr>
              <a:t>, Science Advisor (Global Science and Technology Inc. </a:t>
            </a:r>
            <a:r>
              <a:rPr lang="en-US" sz="3000" dirty="0" smtClean="0">
                <a:solidFill>
                  <a:srgbClr val="767171"/>
                </a:solidFill>
              </a:rPr>
              <a:t>)</a:t>
            </a:r>
          </a:p>
          <a:p>
            <a:pPr lvl="0"/>
            <a:r>
              <a:rPr lang="en-US" sz="3000" b="1" dirty="0" smtClean="0">
                <a:solidFill>
                  <a:srgbClr val="767171"/>
                </a:solidFill>
              </a:rPr>
              <a:t>Robert </a:t>
            </a:r>
            <a:r>
              <a:rPr lang="en-US" sz="3000" b="1" dirty="0" err="1" smtClean="0">
                <a:solidFill>
                  <a:srgbClr val="767171"/>
                </a:solidFill>
              </a:rPr>
              <a:t>VanGundy</a:t>
            </a:r>
            <a:r>
              <a:rPr lang="en-US" sz="3000" b="1" dirty="0" smtClean="0">
                <a:solidFill>
                  <a:srgbClr val="767171"/>
                </a:solidFill>
              </a:rPr>
              <a:t> </a:t>
            </a:r>
            <a:r>
              <a:rPr lang="en-US" sz="3000" dirty="0" smtClean="0">
                <a:solidFill>
                  <a:srgbClr val="767171"/>
                </a:solidFill>
              </a:rPr>
              <a:t>(UVA –Wise)</a:t>
            </a:r>
          </a:p>
          <a:p>
            <a:r>
              <a:rPr lang="en-US" sz="3000" b="1" dirty="0"/>
              <a:t>Ms. Melanie </a:t>
            </a:r>
            <a:r>
              <a:rPr lang="en-US" sz="3000" b="1" dirty="0" err="1"/>
              <a:t>Salyer</a:t>
            </a:r>
            <a:r>
              <a:rPr lang="en-US" sz="3000" dirty="0"/>
              <a:t>, NASA DEVELOP </a:t>
            </a:r>
            <a:r>
              <a:rPr lang="en-US" sz="3000" dirty="0" smtClean="0"/>
              <a:t>Mentor</a:t>
            </a:r>
            <a:endParaRPr lang="en-US" sz="3000" dirty="0"/>
          </a:p>
          <a:p>
            <a:pPr lvl="0"/>
            <a:endParaRPr lang="en-US" sz="3600" dirty="0"/>
          </a:p>
        </p:txBody>
      </p:sp>
      <p:sp>
        <p:nvSpPr>
          <p:cNvPr id="48" name="Chevron 47"/>
          <p:cNvSpPr/>
          <p:nvPr/>
        </p:nvSpPr>
        <p:spPr>
          <a:xfrm>
            <a:off x="6510606" y="15877935"/>
            <a:ext cx="388357" cy="92788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pic>
        <p:nvPicPr>
          <p:cNvPr id="49" name="Picture 48"/>
          <p:cNvPicPr>
            <a:picLocks noChangeAspect="1"/>
          </p:cNvPicPr>
          <p:nvPr/>
        </p:nvPicPr>
        <p:blipFill rotWithShape="1">
          <a:blip r:embed="rId5" cstate="print">
            <a:extLst>
              <a:ext uri="{28A0092B-C50C-407E-A947-70E740481C1C}">
                <a14:useLocalDpi xmlns:a14="http://schemas.microsoft.com/office/drawing/2010/main" val="0"/>
              </a:ext>
            </a:extLst>
          </a:blip>
          <a:srcRect l="10466" t="13420" r="15417" b="14554"/>
          <a:stretch/>
        </p:blipFill>
        <p:spPr>
          <a:xfrm>
            <a:off x="9978185" y="15616988"/>
            <a:ext cx="5784074" cy="4343405"/>
          </a:xfrm>
          <a:prstGeom prst="rect">
            <a:avLst/>
          </a:prstGeom>
        </p:spPr>
      </p:pic>
      <p:grpSp>
        <p:nvGrpSpPr>
          <p:cNvPr id="88" name="Group 87"/>
          <p:cNvGrpSpPr/>
          <p:nvPr/>
        </p:nvGrpSpPr>
        <p:grpSpPr>
          <a:xfrm>
            <a:off x="12796559" y="11840749"/>
            <a:ext cx="2414368" cy="1953159"/>
            <a:chOff x="13831652" y="11941451"/>
            <a:chExt cx="1736805" cy="1567874"/>
          </a:xfrm>
        </p:grpSpPr>
        <p:cxnSp>
          <p:nvCxnSpPr>
            <p:cNvPr id="55" name="Straight Connector 54"/>
            <p:cNvCxnSpPr/>
            <p:nvPr/>
          </p:nvCxnSpPr>
          <p:spPr>
            <a:xfrm flipV="1">
              <a:off x="13831652" y="11941451"/>
              <a:ext cx="606243" cy="9398"/>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13886485" y="13492148"/>
              <a:ext cx="551411" cy="5514"/>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4437895" y="11971732"/>
              <a:ext cx="0" cy="1537593"/>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4437895" y="12691407"/>
              <a:ext cx="1130562" cy="8043"/>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grpSp>
      <p:cxnSp>
        <p:nvCxnSpPr>
          <p:cNvPr id="70" name="Straight Connector 69"/>
          <p:cNvCxnSpPr/>
          <p:nvPr/>
        </p:nvCxnSpPr>
        <p:spPr>
          <a:xfrm>
            <a:off x="15210926" y="12790839"/>
            <a:ext cx="1" cy="2114279"/>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1861885" y="14905118"/>
            <a:ext cx="13349042" cy="14841"/>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1861885" y="14919959"/>
            <a:ext cx="0" cy="937662"/>
          </a:xfrm>
          <a:prstGeom prst="straightConnector1">
            <a:avLst/>
          </a:prstGeom>
          <a:ln w="57150">
            <a:prstDash val="sysDot"/>
            <a:tailEnd type="triangle"/>
          </a:ln>
        </p:spPr>
        <p:style>
          <a:lnRef idx="1">
            <a:schemeClr val="accent1"/>
          </a:lnRef>
          <a:fillRef idx="0">
            <a:schemeClr val="accent1"/>
          </a:fillRef>
          <a:effectRef idx="0">
            <a:schemeClr val="accent1"/>
          </a:effectRef>
          <a:fontRef idx="minor">
            <a:schemeClr val="tx1"/>
          </a:fontRef>
        </p:style>
      </p:cxnSp>
      <p:pic>
        <p:nvPicPr>
          <p:cNvPr id="78" name="Picture 7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3514" y="21467419"/>
            <a:ext cx="4002339" cy="2693234"/>
          </a:xfrm>
          <a:prstGeom prst="rect">
            <a:avLst/>
          </a:prstGeom>
          <a:ln>
            <a:solidFill>
              <a:schemeClr val="accent1"/>
            </a:solidFill>
          </a:ln>
        </p:spPr>
      </p:pic>
      <p:pic>
        <p:nvPicPr>
          <p:cNvPr id="79" name="Picture 7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52644" y="21467418"/>
            <a:ext cx="4223714" cy="2693233"/>
          </a:xfrm>
          <a:prstGeom prst="rect">
            <a:avLst/>
          </a:prstGeom>
          <a:ln>
            <a:solidFill>
              <a:schemeClr val="accent1"/>
            </a:solidFill>
          </a:ln>
        </p:spPr>
      </p:pic>
      <p:pic>
        <p:nvPicPr>
          <p:cNvPr id="80" name="Picture 7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506134" y="21356352"/>
            <a:ext cx="4268806" cy="2804300"/>
          </a:xfrm>
          <a:prstGeom prst="rect">
            <a:avLst/>
          </a:prstGeom>
          <a:ln>
            <a:solidFill>
              <a:schemeClr val="accent1"/>
            </a:solidFill>
          </a:ln>
        </p:spPr>
      </p:pic>
      <p:sp>
        <p:nvSpPr>
          <p:cNvPr id="81" name="Chevron 80"/>
          <p:cNvSpPr/>
          <p:nvPr/>
        </p:nvSpPr>
        <p:spPr>
          <a:xfrm>
            <a:off x="5167433" y="22232075"/>
            <a:ext cx="342009" cy="77327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Chevron 110"/>
          <p:cNvSpPr/>
          <p:nvPr/>
        </p:nvSpPr>
        <p:spPr>
          <a:xfrm>
            <a:off x="10681967" y="22286327"/>
            <a:ext cx="342009" cy="77327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5" name="Picture 8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5800" y="31079095"/>
            <a:ext cx="5847755" cy="3563045"/>
          </a:xfrm>
          <a:prstGeom prst="rect">
            <a:avLst/>
          </a:prstGeom>
        </p:spPr>
      </p:pic>
      <p:sp>
        <p:nvSpPr>
          <p:cNvPr id="86" name="TextBox 85"/>
          <p:cNvSpPr txBox="1"/>
          <p:nvPr/>
        </p:nvSpPr>
        <p:spPr>
          <a:xfrm>
            <a:off x="6533555" y="33274858"/>
            <a:ext cx="3572697" cy="1569660"/>
          </a:xfrm>
          <a:prstGeom prst="rect">
            <a:avLst/>
          </a:prstGeom>
          <a:noFill/>
        </p:spPr>
        <p:txBody>
          <a:bodyPr wrap="square" rtlCol="0">
            <a:spAutoFit/>
          </a:bodyPr>
          <a:lstStyle/>
          <a:p>
            <a:r>
              <a:rPr lang="en-US" sz="2400" dirty="0" smtClean="0"/>
              <a:t>From left to right: Grant Bloomer, Juan Antonio </a:t>
            </a:r>
          </a:p>
          <a:p>
            <a:r>
              <a:rPr lang="en-US" sz="2400" dirty="0" smtClean="0"/>
              <a:t>Chacon Castro, Annabel White, Will Wilson</a:t>
            </a:r>
            <a:endParaRPr lang="en-US" sz="2400" dirty="0"/>
          </a:p>
        </p:txBody>
      </p:sp>
      <p:pic>
        <p:nvPicPr>
          <p:cNvPr id="87" name="Picture 8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75262" y="25173528"/>
            <a:ext cx="4068928" cy="3334778"/>
          </a:xfrm>
          <a:prstGeom prst="rect">
            <a:avLst/>
          </a:prstGeom>
          <a:ln>
            <a:solidFill>
              <a:schemeClr val="accent1"/>
            </a:solidFill>
          </a:ln>
        </p:spPr>
      </p:pic>
      <p:pic>
        <p:nvPicPr>
          <p:cNvPr id="92" name="Picture 9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46789" y="25097523"/>
            <a:ext cx="4297864" cy="3534082"/>
          </a:xfrm>
          <a:prstGeom prst="rect">
            <a:avLst/>
          </a:prstGeom>
          <a:ln>
            <a:solidFill>
              <a:schemeClr val="accent1"/>
            </a:solidFill>
          </a:ln>
        </p:spPr>
      </p:pic>
      <p:sp>
        <p:nvSpPr>
          <p:cNvPr id="116" name="Chevron 115"/>
          <p:cNvSpPr/>
          <p:nvPr/>
        </p:nvSpPr>
        <p:spPr>
          <a:xfrm>
            <a:off x="8497480" y="26014290"/>
            <a:ext cx="342009" cy="77327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TextBox 92"/>
          <p:cNvSpPr txBox="1"/>
          <p:nvPr/>
        </p:nvSpPr>
        <p:spPr>
          <a:xfrm>
            <a:off x="781888" y="20980220"/>
            <a:ext cx="3395417" cy="507831"/>
          </a:xfrm>
          <a:prstGeom prst="rect">
            <a:avLst/>
          </a:prstGeom>
          <a:noFill/>
        </p:spPr>
        <p:txBody>
          <a:bodyPr wrap="none" rtlCol="0">
            <a:spAutoFit/>
          </a:bodyPr>
          <a:lstStyle/>
          <a:p>
            <a:r>
              <a:rPr lang="en-US" sz="2700" dirty="0" smtClean="0"/>
              <a:t>One-way Response Plot</a:t>
            </a:r>
            <a:endParaRPr lang="en-US" sz="2700" dirty="0"/>
          </a:p>
        </p:txBody>
      </p:sp>
      <p:sp>
        <p:nvSpPr>
          <p:cNvPr id="118" name="TextBox 117"/>
          <p:cNvSpPr txBox="1"/>
          <p:nvPr/>
        </p:nvSpPr>
        <p:spPr>
          <a:xfrm>
            <a:off x="5905992" y="20959587"/>
            <a:ext cx="3896003" cy="507831"/>
          </a:xfrm>
          <a:prstGeom prst="rect">
            <a:avLst/>
          </a:prstGeom>
          <a:noFill/>
        </p:spPr>
        <p:txBody>
          <a:bodyPr wrap="none" rtlCol="0">
            <a:spAutoFit/>
          </a:bodyPr>
          <a:lstStyle/>
          <a:p>
            <a:r>
              <a:rPr lang="en-US" sz="2700" dirty="0" smtClean="0"/>
              <a:t>Quantiles &amp; Summary Stats</a:t>
            </a:r>
            <a:endParaRPr lang="en-US" sz="2700" dirty="0"/>
          </a:p>
        </p:txBody>
      </p:sp>
      <p:sp>
        <p:nvSpPr>
          <p:cNvPr id="120" name="TextBox 119"/>
          <p:cNvSpPr txBox="1"/>
          <p:nvPr/>
        </p:nvSpPr>
        <p:spPr>
          <a:xfrm>
            <a:off x="11422639" y="20959587"/>
            <a:ext cx="2950936" cy="507831"/>
          </a:xfrm>
          <a:prstGeom prst="rect">
            <a:avLst/>
          </a:prstGeom>
          <a:noFill/>
        </p:spPr>
        <p:txBody>
          <a:bodyPr wrap="none" rtlCol="0">
            <a:spAutoFit/>
          </a:bodyPr>
          <a:lstStyle/>
          <a:p>
            <a:r>
              <a:rPr lang="en-US" sz="2700" dirty="0" smtClean="0"/>
              <a:t>Analysis of Variance</a:t>
            </a:r>
            <a:endParaRPr lang="en-US" sz="2700" dirty="0"/>
          </a:p>
        </p:txBody>
      </p:sp>
      <p:sp>
        <p:nvSpPr>
          <p:cNvPr id="122" name="TextBox 121"/>
          <p:cNvSpPr txBox="1"/>
          <p:nvPr/>
        </p:nvSpPr>
        <p:spPr>
          <a:xfrm>
            <a:off x="3406242" y="24665697"/>
            <a:ext cx="1633204" cy="507831"/>
          </a:xfrm>
          <a:prstGeom prst="rect">
            <a:avLst/>
          </a:prstGeom>
          <a:noFill/>
        </p:spPr>
        <p:txBody>
          <a:bodyPr wrap="none" rtlCol="0">
            <a:spAutoFit/>
          </a:bodyPr>
          <a:lstStyle/>
          <a:p>
            <a:r>
              <a:rPr lang="en-US" sz="2700" dirty="0" smtClean="0"/>
              <a:t>Scatterplot</a:t>
            </a:r>
            <a:endParaRPr lang="en-US" sz="2700" dirty="0"/>
          </a:p>
        </p:txBody>
      </p:sp>
      <p:sp>
        <p:nvSpPr>
          <p:cNvPr id="128" name="TextBox 127"/>
          <p:cNvSpPr txBox="1"/>
          <p:nvPr/>
        </p:nvSpPr>
        <p:spPr>
          <a:xfrm>
            <a:off x="9967166" y="24638778"/>
            <a:ext cx="2734979" cy="507831"/>
          </a:xfrm>
          <a:prstGeom prst="rect">
            <a:avLst/>
          </a:prstGeom>
          <a:noFill/>
        </p:spPr>
        <p:txBody>
          <a:bodyPr wrap="none" rtlCol="0">
            <a:spAutoFit/>
          </a:bodyPr>
          <a:lstStyle/>
          <a:p>
            <a:r>
              <a:rPr lang="en-US" sz="2700" dirty="0" smtClean="0"/>
              <a:t>Correlation Report</a:t>
            </a:r>
            <a:endParaRPr lang="en-US" sz="2700" dirty="0"/>
          </a:p>
        </p:txBody>
      </p:sp>
      <p:pic>
        <p:nvPicPr>
          <p:cNvPr id="35" name="Picture 3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051269" y="11183988"/>
            <a:ext cx="2392649" cy="2430932"/>
          </a:xfrm>
          <a:prstGeom prst="rect">
            <a:avLst/>
          </a:prstGeom>
        </p:spPr>
      </p:pic>
      <p:cxnSp>
        <p:nvCxnSpPr>
          <p:cNvPr id="37" name="Straight Connector 36"/>
          <p:cNvCxnSpPr/>
          <p:nvPr/>
        </p:nvCxnSpPr>
        <p:spPr>
          <a:xfrm flipV="1">
            <a:off x="18684416" y="11223126"/>
            <a:ext cx="1623515" cy="1097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8665913" y="12540868"/>
            <a:ext cx="1642018" cy="4152868"/>
          </a:xfrm>
          <a:prstGeom prst="line">
            <a:avLst/>
          </a:prstGeom>
        </p:spPr>
        <p:style>
          <a:lnRef idx="1">
            <a:schemeClr val="accent1"/>
          </a:lnRef>
          <a:fillRef idx="0">
            <a:schemeClr val="accent1"/>
          </a:fillRef>
          <a:effectRef idx="0">
            <a:schemeClr val="accent1"/>
          </a:effectRef>
          <a:fontRef idx="minor">
            <a:schemeClr val="tx1"/>
          </a:fontRef>
        </p:style>
      </p:cxnSp>
      <p:sp>
        <p:nvSpPr>
          <p:cNvPr id="134" name="Round Diagonal Corner Rectangle 133"/>
          <p:cNvSpPr/>
          <p:nvPr/>
        </p:nvSpPr>
        <p:spPr>
          <a:xfrm>
            <a:off x="3334007" y="12189374"/>
            <a:ext cx="2696589" cy="1344120"/>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Pentagon 134"/>
          <p:cNvSpPr/>
          <p:nvPr/>
        </p:nvSpPr>
        <p:spPr>
          <a:xfrm>
            <a:off x="7701766" y="11567655"/>
            <a:ext cx="1729987" cy="803873"/>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Pentagon 135"/>
          <p:cNvSpPr/>
          <p:nvPr/>
        </p:nvSpPr>
        <p:spPr>
          <a:xfrm>
            <a:off x="7701766" y="13411819"/>
            <a:ext cx="1729987" cy="803873"/>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lowchart: Magnetic Disk 136"/>
          <p:cNvSpPr/>
          <p:nvPr/>
        </p:nvSpPr>
        <p:spPr>
          <a:xfrm>
            <a:off x="942530" y="11173089"/>
            <a:ext cx="1669294" cy="28820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Hazardous Storm Event Database</a:t>
            </a:r>
            <a:endParaRPr lang="en-US" sz="2400" b="1" dirty="0"/>
          </a:p>
        </p:txBody>
      </p:sp>
      <p:grpSp>
        <p:nvGrpSpPr>
          <p:cNvPr id="138" name="Group 137"/>
          <p:cNvGrpSpPr/>
          <p:nvPr/>
        </p:nvGrpSpPr>
        <p:grpSpPr>
          <a:xfrm>
            <a:off x="6048309" y="11878470"/>
            <a:ext cx="1602613" cy="1915434"/>
            <a:chOff x="1424179" y="4678877"/>
            <a:chExt cx="1291285" cy="1336442"/>
          </a:xfrm>
        </p:grpSpPr>
        <p:cxnSp>
          <p:nvCxnSpPr>
            <p:cNvPr id="144" name="Straight Connector 143"/>
            <p:cNvCxnSpPr/>
            <p:nvPr/>
          </p:nvCxnSpPr>
          <p:spPr>
            <a:xfrm flipV="1">
              <a:off x="1424179" y="5311394"/>
              <a:ext cx="654003" cy="406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2078182" y="5335817"/>
              <a:ext cx="0" cy="67950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2078182" y="4678878"/>
              <a:ext cx="0" cy="66822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a:off x="2068625" y="4678877"/>
              <a:ext cx="646839" cy="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a:off x="2068625" y="6007855"/>
              <a:ext cx="646839" cy="746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cxnSp>
        <p:nvCxnSpPr>
          <p:cNvPr id="139" name="Straight Arrow Connector 138"/>
          <p:cNvCxnSpPr>
            <a:endCxn id="134" idx="2"/>
          </p:cNvCxnSpPr>
          <p:nvPr/>
        </p:nvCxnSpPr>
        <p:spPr>
          <a:xfrm>
            <a:off x="2634396" y="12856079"/>
            <a:ext cx="699611" cy="535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stCxn id="135" idx="3"/>
          </p:cNvCxnSpPr>
          <p:nvPr/>
        </p:nvCxnSpPr>
        <p:spPr>
          <a:xfrm>
            <a:off x="9431753" y="11969592"/>
            <a:ext cx="1368806" cy="678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a:stCxn id="136" idx="3"/>
          </p:cNvCxnSpPr>
          <p:nvPr/>
        </p:nvCxnSpPr>
        <p:spPr>
          <a:xfrm flipV="1">
            <a:off x="9431753" y="13813755"/>
            <a:ext cx="1408838" cy="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42" name="Flowchart: Multidocument 141"/>
          <p:cNvSpPr/>
          <p:nvPr/>
        </p:nvSpPr>
        <p:spPr>
          <a:xfrm>
            <a:off x="10968334" y="11351274"/>
            <a:ext cx="1761019" cy="1623305"/>
          </a:xfrm>
          <a:prstGeom prst="flowChartMultidocumen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lumMod val="50000"/>
                  </a:schemeClr>
                </a:solidFill>
              </a:rPr>
              <a:t>Study Date [x20]</a:t>
            </a:r>
            <a:endParaRPr lang="en-US" sz="2400" dirty="0">
              <a:solidFill>
                <a:schemeClr val="tx1">
                  <a:lumMod val="50000"/>
                </a:schemeClr>
              </a:solidFill>
            </a:endParaRPr>
          </a:p>
        </p:txBody>
      </p:sp>
      <p:sp>
        <p:nvSpPr>
          <p:cNvPr id="143" name="Flowchart: Multidocument 142"/>
          <p:cNvSpPr/>
          <p:nvPr/>
        </p:nvSpPr>
        <p:spPr>
          <a:xfrm>
            <a:off x="10990442" y="13108385"/>
            <a:ext cx="1761019" cy="1623305"/>
          </a:xfrm>
          <a:prstGeom prst="flowChartMultidocumen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lumMod val="50000"/>
                  </a:schemeClr>
                </a:solidFill>
              </a:rPr>
              <a:t>Study Date</a:t>
            </a:r>
          </a:p>
          <a:p>
            <a:pPr algn="ctr"/>
            <a:r>
              <a:rPr lang="en-US" sz="2400" dirty="0" smtClean="0">
                <a:solidFill>
                  <a:schemeClr val="tx1">
                    <a:lumMod val="50000"/>
                  </a:schemeClr>
                </a:solidFill>
              </a:rPr>
              <a:t>[x20]</a:t>
            </a:r>
            <a:endParaRPr lang="en-US" sz="2400" dirty="0">
              <a:solidFill>
                <a:schemeClr val="tx1">
                  <a:lumMod val="50000"/>
                </a:schemeClr>
              </a:solidFill>
            </a:endParaRPr>
          </a:p>
        </p:txBody>
      </p:sp>
      <p:sp>
        <p:nvSpPr>
          <p:cNvPr id="149" name="TextBox 148"/>
          <p:cNvSpPr txBox="1"/>
          <p:nvPr/>
        </p:nvSpPr>
        <p:spPr>
          <a:xfrm>
            <a:off x="3483884" y="12319724"/>
            <a:ext cx="2602246" cy="954107"/>
          </a:xfrm>
          <a:prstGeom prst="rect">
            <a:avLst/>
          </a:prstGeom>
          <a:noFill/>
        </p:spPr>
        <p:txBody>
          <a:bodyPr wrap="square" rtlCol="0">
            <a:spAutoFit/>
          </a:bodyPr>
          <a:lstStyle/>
          <a:p>
            <a:r>
              <a:rPr lang="en-US" sz="2800" dirty="0" smtClean="0"/>
              <a:t>Summarize</a:t>
            </a:r>
          </a:p>
          <a:p>
            <a:r>
              <a:rPr lang="en-US" sz="2800" i="1" dirty="0" smtClean="0"/>
              <a:t>OT detections / day</a:t>
            </a:r>
          </a:p>
        </p:txBody>
      </p:sp>
      <p:sp>
        <p:nvSpPr>
          <p:cNvPr id="66" name="TextBox 65"/>
          <p:cNvSpPr txBox="1"/>
          <p:nvPr/>
        </p:nvSpPr>
        <p:spPr>
          <a:xfrm>
            <a:off x="7993286" y="11649198"/>
            <a:ext cx="966931" cy="646331"/>
          </a:xfrm>
          <a:prstGeom prst="rect">
            <a:avLst/>
          </a:prstGeom>
          <a:noFill/>
        </p:spPr>
        <p:txBody>
          <a:bodyPr wrap="none" rtlCol="0">
            <a:spAutoFit/>
          </a:bodyPr>
          <a:lstStyle/>
          <a:p>
            <a:r>
              <a:rPr lang="en-US" sz="3600" dirty="0" smtClean="0"/>
              <a:t>50</a:t>
            </a:r>
            <a:r>
              <a:rPr lang="en-US" sz="3600" baseline="30000" dirty="0" smtClean="0"/>
              <a:t>th</a:t>
            </a:r>
            <a:r>
              <a:rPr lang="en-US" sz="3200" dirty="0" smtClean="0"/>
              <a:t> </a:t>
            </a:r>
            <a:endParaRPr lang="en-US" sz="3200" dirty="0"/>
          </a:p>
        </p:txBody>
      </p:sp>
      <p:sp>
        <p:nvSpPr>
          <p:cNvPr id="150" name="TextBox 149"/>
          <p:cNvSpPr txBox="1"/>
          <p:nvPr/>
        </p:nvSpPr>
        <p:spPr>
          <a:xfrm>
            <a:off x="8054652" y="13516942"/>
            <a:ext cx="966931" cy="646331"/>
          </a:xfrm>
          <a:prstGeom prst="rect">
            <a:avLst/>
          </a:prstGeom>
          <a:noFill/>
        </p:spPr>
        <p:txBody>
          <a:bodyPr wrap="none" rtlCol="0">
            <a:spAutoFit/>
          </a:bodyPr>
          <a:lstStyle/>
          <a:p>
            <a:r>
              <a:rPr lang="en-US" sz="3600" dirty="0" smtClean="0"/>
              <a:t>99</a:t>
            </a:r>
            <a:r>
              <a:rPr lang="en-US" sz="3600" baseline="30000" dirty="0" smtClean="0"/>
              <a:t>th</a:t>
            </a:r>
            <a:r>
              <a:rPr lang="en-US" sz="3200" dirty="0" smtClean="0"/>
              <a:t> </a:t>
            </a:r>
            <a:endParaRPr lang="en-US" sz="3200" dirty="0"/>
          </a:p>
        </p:txBody>
      </p:sp>
      <p:sp>
        <p:nvSpPr>
          <p:cNvPr id="151" name="TextBox 150"/>
          <p:cNvSpPr txBox="1"/>
          <p:nvPr/>
        </p:nvSpPr>
        <p:spPr>
          <a:xfrm>
            <a:off x="6956378" y="12531373"/>
            <a:ext cx="3868759" cy="584775"/>
          </a:xfrm>
          <a:prstGeom prst="rect">
            <a:avLst/>
          </a:prstGeom>
          <a:noFill/>
        </p:spPr>
        <p:txBody>
          <a:bodyPr wrap="square" rtlCol="0">
            <a:spAutoFit/>
          </a:bodyPr>
          <a:lstStyle/>
          <a:p>
            <a:r>
              <a:rPr lang="en-US" sz="3200" b="1" dirty="0" smtClean="0"/>
              <a:t>Intensity Percentiles</a:t>
            </a:r>
            <a:endParaRPr lang="en-US" sz="3200" b="1" dirty="0"/>
          </a:p>
        </p:txBody>
      </p:sp>
      <p:pic>
        <p:nvPicPr>
          <p:cNvPr id="77" name="Picture 76"/>
          <p:cNvPicPr>
            <a:picLocks noChangeAspect="1"/>
          </p:cNvPicPr>
          <p:nvPr/>
        </p:nvPicPr>
        <p:blipFill rotWithShape="1">
          <a:blip r:embed="rId13" cstate="print">
            <a:extLst>
              <a:ext uri="{BEBA8EAE-BF5A-486C-A8C5-ECC9F3942E4B}">
                <a14:imgProps xmlns:a14="http://schemas.microsoft.com/office/drawing/2010/main">
                  <a14:imgLayer r:embed="rId14">
                    <a14:imgEffect>
                      <a14:sharpenSoften amount="25000"/>
                    </a14:imgEffect>
                  </a14:imgLayer>
                </a14:imgProps>
              </a:ext>
              <a:ext uri="{28A0092B-C50C-407E-A947-70E740481C1C}">
                <a14:useLocalDpi xmlns:a14="http://schemas.microsoft.com/office/drawing/2010/main" val="0"/>
              </a:ext>
            </a:extLst>
          </a:blip>
          <a:srcRect l="85818" t="13725" r="9001" b="13649"/>
          <a:stretch/>
        </p:blipFill>
        <p:spPr>
          <a:xfrm>
            <a:off x="15779074" y="15371821"/>
            <a:ext cx="503659" cy="5454845"/>
          </a:xfrm>
          <a:prstGeom prst="rect">
            <a:avLst/>
          </a:prstGeom>
        </p:spPr>
      </p:pic>
      <p:sp>
        <p:nvSpPr>
          <p:cNvPr id="90" name="Round Diagonal Corner Rectangle 89"/>
          <p:cNvSpPr/>
          <p:nvPr/>
        </p:nvSpPr>
        <p:spPr>
          <a:xfrm>
            <a:off x="996091" y="15845328"/>
            <a:ext cx="2004431" cy="1046859"/>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201009" y="16136541"/>
            <a:ext cx="1848592" cy="584775"/>
          </a:xfrm>
          <a:prstGeom prst="rect">
            <a:avLst/>
          </a:prstGeom>
          <a:noFill/>
        </p:spPr>
        <p:txBody>
          <a:bodyPr wrap="square" rtlCol="0">
            <a:spAutoFit/>
          </a:bodyPr>
          <a:lstStyle/>
          <a:p>
            <a:r>
              <a:rPr lang="en-US" sz="3200" dirty="0" smtClean="0"/>
              <a:t>MERRA</a:t>
            </a:r>
            <a:endParaRPr lang="en-US" sz="3200" dirty="0"/>
          </a:p>
        </p:txBody>
      </p:sp>
      <p:sp>
        <p:nvSpPr>
          <p:cNvPr id="46" name="Rounded Rectangle 45"/>
          <p:cNvSpPr/>
          <p:nvPr/>
        </p:nvSpPr>
        <p:spPr>
          <a:xfrm>
            <a:off x="3518378" y="15790495"/>
            <a:ext cx="2851892" cy="10777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3746108" y="16108961"/>
            <a:ext cx="2804718" cy="584775"/>
          </a:xfrm>
          <a:prstGeom prst="rect">
            <a:avLst/>
          </a:prstGeom>
          <a:noFill/>
        </p:spPr>
        <p:txBody>
          <a:bodyPr wrap="square" rtlCol="0">
            <a:spAutoFit/>
          </a:bodyPr>
          <a:lstStyle/>
          <a:p>
            <a:r>
              <a:rPr lang="en-US" sz="3200" dirty="0" smtClean="0"/>
              <a:t>MAT1NXSLV</a:t>
            </a:r>
            <a:endParaRPr lang="en-US" sz="2400" dirty="0"/>
          </a:p>
        </p:txBody>
      </p:sp>
      <p:cxnSp>
        <p:nvCxnSpPr>
          <p:cNvPr id="96" name="Straight Arrow Connector 95"/>
          <p:cNvCxnSpPr>
            <a:endCxn id="46" idx="1"/>
          </p:cNvCxnSpPr>
          <p:nvPr/>
        </p:nvCxnSpPr>
        <p:spPr>
          <a:xfrm>
            <a:off x="3045948" y="16325102"/>
            <a:ext cx="472430" cy="428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53" name="Snip Diagonal Corner Rectangle 52"/>
          <p:cNvSpPr/>
          <p:nvPr/>
        </p:nvSpPr>
        <p:spPr>
          <a:xfrm>
            <a:off x="1799822" y="17580881"/>
            <a:ext cx="6289003" cy="1967459"/>
          </a:xfrm>
          <a:prstGeom prst="snip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1882083" y="17762620"/>
            <a:ext cx="6082504" cy="1815882"/>
          </a:xfrm>
          <a:prstGeom prst="rect">
            <a:avLst/>
          </a:prstGeom>
          <a:noFill/>
        </p:spPr>
        <p:txBody>
          <a:bodyPr wrap="square" rtlCol="0">
            <a:spAutoFit/>
          </a:bodyPr>
          <a:lstStyle/>
          <a:p>
            <a:r>
              <a:rPr lang="en-US" sz="2800" dirty="0" smtClean="0"/>
              <a:t>Geopotential Height, Eastward Wind, </a:t>
            </a:r>
          </a:p>
          <a:p>
            <a:pPr algn="ctr"/>
            <a:r>
              <a:rPr lang="en-US" sz="2800" dirty="0" smtClean="0"/>
              <a:t>Northward Wind, Temperature, Humidity, Vertical Pressure Velocity, Surface Skin Temperature</a:t>
            </a:r>
            <a:endParaRPr lang="en-US" sz="2800" dirty="0"/>
          </a:p>
        </p:txBody>
      </p:sp>
      <p:cxnSp>
        <p:nvCxnSpPr>
          <p:cNvPr id="103" name="Straight Arrow Connector 102"/>
          <p:cNvCxnSpPr>
            <a:stCxn id="53" idx="3"/>
            <a:endCxn id="46" idx="2"/>
          </p:cNvCxnSpPr>
          <p:nvPr/>
        </p:nvCxnSpPr>
        <p:spPr>
          <a:xfrm flipV="1">
            <a:off x="4944324" y="16868272"/>
            <a:ext cx="0" cy="712609"/>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16234111" y="16357215"/>
            <a:ext cx="1168244" cy="461665"/>
          </a:xfrm>
          <a:prstGeom prst="rect">
            <a:avLst/>
          </a:prstGeom>
          <a:noFill/>
        </p:spPr>
        <p:txBody>
          <a:bodyPr wrap="square" rtlCol="0">
            <a:spAutoFit/>
          </a:bodyPr>
          <a:lstStyle/>
          <a:p>
            <a:r>
              <a:rPr lang="en-US" sz="2400" dirty="0" smtClean="0"/>
              <a:t>268</a:t>
            </a:r>
            <a:endParaRPr lang="en-US" sz="2400" dirty="0"/>
          </a:p>
        </p:txBody>
      </p:sp>
      <p:sp>
        <p:nvSpPr>
          <p:cNvPr id="115" name="TextBox 114"/>
          <p:cNvSpPr txBox="1"/>
          <p:nvPr/>
        </p:nvSpPr>
        <p:spPr>
          <a:xfrm>
            <a:off x="16213351" y="15578388"/>
            <a:ext cx="1168244" cy="461665"/>
          </a:xfrm>
          <a:prstGeom prst="rect">
            <a:avLst/>
          </a:prstGeom>
          <a:noFill/>
        </p:spPr>
        <p:txBody>
          <a:bodyPr wrap="square" rtlCol="0">
            <a:spAutoFit/>
          </a:bodyPr>
          <a:lstStyle/>
          <a:p>
            <a:r>
              <a:rPr lang="en-US" sz="2400" dirty="0" smtClean="0"/>
              <a:t>268.5</a:t>
            </a:r>
            <a:endParaRPr lang="en-US" sz="2400" dirty="0"/>
          </a:p>
        </p:txBody>
      </p:sp>
      <p:sp>
        <p:nvSpPr>
          <p:cNvPr id="117" name="TextBox 116"/>
          <p:cNvSpPr txBox="1"/>
          <p:nvPr/>
        </p:nvSpPr>
        <p:spPr>
          <a:xfrm>
            <a:off x="16203059" y="17141637"/>
            <a:ext cx="1168244" cy="461665"/>
          </a:xfrm>
          <a:prstGeom prst="rect">
            <a:avLst/>
          </a:prstGeom>
          <a:noFill/>
        </p:spPr>
        <p:txBody>
          <a:bodyPr wrap="square" rtlCol="0">
            <a:spAutoFit/>
          </a:bodyPr>
          <a:lstStyle/>
          <a:p>
            <a:r>
              <a:rPr lang="en-US" sz="2400" dirty="0" smtClean="0"/>
              <a:t>267.5</a:t>
            </a:r>
            <a:endParaRPr lang="en-US" sz="2400" dirty="0"/>
          </a:p>
        </p:txBody>
      </p:sp>
      <p:sp>
        <p:nvSpPr>
          <p:cNvPr id="119" name="TextBox 118"/>
          <p:cNvSpPr txBox="1"/>
          <p:nvPr/>
        </p:nvSpPr>
        <p:spPr>
          <a:xfrm>
            <a:off x="16214036" y="17951769"/>
            <a:ext cx="1168244" cy="461665"/>
          </a:xfrm>
          <a:prstGeom prst="rect">
            <a:avLst/>
          </a:prstGeom>
          <a:noFill/>
        </p:spPr>
        <p:txBody>
          <a:bodyPr wrap="square" rtlCol="0">
            <a:spAutoFit/>
          </a:bodyPr>
          <a:lstStyle/>
          <a:p>
            <a:r>
              <a:rPr lang="en-US" sz="2400" dirty="0" smtClean="0"/>
              <a:t>267</a:t>
            </a:r>
            <a:endParaRPr lang="en-US" sz="2400" dirty="0"/>
          </a:p>
        </p:txBody>
      </p:sp>
      <p:sp>
        <p:nvSpPr>
          <p:cNvPr id="121" name="TextBox 120"/>
          <p:cNvSpPr txBox="1"/>
          <p:nvPr/>
        </p:nvSpPr>
        <p:spPr>
          <a:xfrm>
            <a:off x="16199120" y="19507697"/>
            <a:ext cx="1168244" cy="461665"/>
          </a:xfrm>
          <a:prstGeom prst="rect">
            <a:avLst/>
          </a:prstGeom>
          <a:noFill/>
        </p:spPr>
        <p:txBody>
          <a:bodyPr wrap="square" rtlCol="0">
            <a:spAutoFit/>
          </a:bodyPr>
          <a:lstStyle/>
          <a:p>
            <a:r>
              <a:rPr lang="en-US" sz="2400" dirty="0" smtClean="0"/>
              <a:t>266</a:t>
            </a:r>
            <a:endParaRPr lang="en-US" sz="2400" dirty="0"/>
          </a:p>
        </p:txBody>
      </p:sp>
      <p:sp>
        <p:nvSpPr>
          <p:cNvPr id="123" name="TextBox 122"/>
          <p:cNvSpPr txBox="1"/>
          <p:nvPr/>
        </p:nvSpPr>
        <p:spPr>
          <a:xfrm>
            <a:off x="16213150" y="18761925"/>
            <a:ext cx="1168244" cy="461665"/>
          </a:xfrm>
          <a:prstGeom prst="rect">
            <a:avLst/>
          </a:prstGeom>
          <a:noFill/>
        </p:spPr>
        <p:txBody>
          <a:bodyPr wrap="square" rtlCol="0">
            <a:spAutoFit/>
          </a:bodyPr>
          <a:lstStyle/>
          <a:p>
            <a:r>
              <a:rPr lang="en-US" sz="2400" dirty="0" smtClean="0"/>
              <a:t>266.5</a:t>
            </a:r>
            <a:endParaRPr lang="en-US" sz="2400" dirty="0"/>
          </a:p>
        </p:txBody>
      </p:sp>
      <p:sp>
        <p:nvSpPr>
          <p:cNvPr id="124" name="TextBox 123"/>
          <p:cNvSpPr txBox="1"/>
          <p:nvPr/>
        </p:nvSpPr>
        <p:spPr>
          <a:xfrm>
            <a:off x="16197492" y="20334049"/>
            <a:ext cx="1168244" cy="461665"/>
          </a:xfrm>
          <a:prstGeom prst="rect">
            <a:avLst/>
          </a:prstGeom>
          <a:noFill/>
        </p:spPr>
        <p:txBody>
          <a:bodyPr wrap="square" rtlCol="0">
            <a:spAutoFit/>
          </a:bodyPr>
          <a:lstStyle/>
          <a:p>
            <a:r>
              <a:rPr lang="en-US" sz="2400" dirty="0" smtClean="0"/>
              <a:t>265.5</a:t>
            </a:r>
            <a:endParaRPr lang="en-US" sz="2400" dirty="0"/>
          </a:p>
        </p:txBody>
      </p:sp>
      <p:sp>
        <p:nvSpPr>
          <p:cNvPr id="71" name="TextBox 70"/>
          <p:cNvSpPr txBox="1"/>
          <p:nvPr/>
        </p:nvSpPr>
        <p:spPr>
          <a:xfrm rot="5400000">
            <a:off x="15910386" y="18140309"/>
            <a:ext cx="2627080" cy="461665"/>
          </a:xfrm>
          <a:prstGeom prst="rect">
            <a:avLst/>
          </a:prstGeom>
          <a:noFill/>
        </p:spPr>
        <p:txBody>
          <a:bodyPr wrap="square" rtlCol="0">
            <a:spAutoFit/>
          </a:bodyPr>
          <a:lstStyle/>
          <a:p>
            <a:r>
              <a:rPr lang="en-US" sz="2400" dirty="0" smtClean="0"/>
              <a:t>Temperature (K)</a:t>
            </a:r>
            <a:endParaRPr lang="en-US" sz="2400" dirty="0"/>
          </a:p>
        </p:txBody>
      </p:sp>
      <p:sp>
        <p:nvSpPr>
          <p:cNvPr id="125" name="TextBox 124"/>
          <p:cNvSpPr txBox="1"/>
          <p:nvPr/>
        </p:nvSpPr>
        <p:spPr>
          <a:xfrm>
            <a:off x="11750768" y="20171524"/>
            <a:ext cx="3503924" cy="461665"/>
          </a:xfrm>
          <a:prstGeom prst="rect">
            <a:avLst/>
          </a:prstGeom>
          <a:noFill/>
        </p:spPr>
        <p:txBody>
          <a:bodyPr wrap="square" rtlCol="0">
            <a:spAutoFit/>
          </a:bodyPr>
          <a:lstStyle/>
          <a:p>
            <a:r>
              <a:rPr lang="en-US" sz="2400" dirty="0" smtClean="0"/>
              <a:t>Latitude (Degrees)</a:t>
            </a:r>
            <a:endParaRPr lang="en-US" sz="2400" dirty="0"/>
          </a:p>
        </p:txBody>
      </p:sp>
      <p:sp>
        <p:nvSpPr>
          <p:cNvPr id="126" name="TextBox 125"/>
          <p:cNvSpPr txBox="1"/>
          <p:nvPr/>
        </p:nvSpPr>
        <p:spPr>
          <a:xfrm rot="16200000">
            <a:off x="7572172" y="17626531"/>
            <a:ext cx="3503924" cy="461665"/>
          </a:xfrm>
          <a:prstGeom prst="rect">
            <a:avLst/>
          </a:prstGeom>
          <a:noFill/>
        </p:spPr>
        <p:txBody>
          <a:bodyPr wrap="square" rtlCol="0">
            <a:spAutoFit/>
          </a:bodyPr>
          <a:lstStyle/>
          <a:p>
            <a:r>
              <a:rPr lang="en-US" sz="2400" dirty="0" smtClean="0"/>
              <a:t>Longitude (Degrees)</a:t>
            </a:r>
            <a:endParaRPr lang="en-US" sz="2400" dirty="0"/>
          </a:p>
        </p:txBody>
      </p:sp>
      <p:sp>
        <p:nvSpPr>
          <p:cNvPr id="127" name="TextBox 126"/>
          <p:cNvSpPr txBox="1"/>
          <p:nvPr/>
        </p:nvSpPr>
        <p:spPr>
          <a:xfrm>
            <a:off x="10058664" y="19873319"/>
            <a:ext cx="5935527" cy="461665"/>
          </a:xfrm>
          <a:prstGeom prst="rect">
            <a:avLst/>
          </a:prstGeom>
          <a:noFill/>
        </p:spPr>
        <p:txBody>
          <a:bodyPr wrap="square" rtlCol="0">
            <a:spAutoFit/>
          </a:bodyPr>
          <a:lstStyle/>
          <a:p>
            <a:r>
              <a:rPr lang="en-US" sz="2400" dirty="0" smtClean="0"/>
              <a:t>31      32      33      34       35       36      37      38     </a:t>
            </a:r>
            <a:endParaRPr lang="en-US" sz="2400" dirty="0"/>
          </a:p>
        </p:txBody>
      </p:sp>
      <p:sp>
        <p:nvSpPr>
          <p:cNvPr id="129" name="TextBox 128"/>
          <p:cNvSpPr txBox="1"/>
          <p:nvPr/>
        </p:nvSpPr>
        <p:spPr>
          <a:xfrm>
            <a:off x="9868030" y="14922825"/>
            <a:ext cx="6124289" cy="830997"/>
          </a:xfrm>
          <a:prstGeom prst="rect">
            <a:avLst/>
          </a:prstGeom>
          <a:noFill/>
        </p:spPr>
        <p:txBody>
          <a:bodyPr wrap="square" rtlCol="0">
            <a:spAutoFit/>
          </a:bodyPr>
          <a:lstStyle/>
          <a:p>
            <a:pPr algn="ctr"/>
            <a:r>
              <a:rPr lang="en-US" sz="2400" dirty="0" smtClean="0"/>
              <a:t>Contour of Average Daily Temperature (K) at 500mb on 3/8/2006</a:t>
            </a:r>
            <a:endParaRPr lang="en-US" sz="2400" dirty="0"/>
          </a:p>
        </p:txBody>
      </p:sp>
      <p:sp>
        <p:nvSpPr>
          <p:cNvPr id="130" name="TextBox 129"/>
          <p:cNvSpPr txBox="1"/>
          <p:nvPr/>
        </p:nvSpPr>
        <p:spPr>
          <a:xfrm>
            <a:off x="9701686" y="15439973"/>
            <a:ext cx="542132" cy="461665"/>
          </a:xfrm>
          <a:prstGeom prst="rect">
            <a:avLst/>
          </a:prstGeom>
          <a:noFill/>
        </p:spPr>
        <p:txBody>
          <a:bodyPr wrap="square" rtlCol="0">
            <a:spAutoFit/>
          </a:bodyPr>
          <a:lstStyle/>
          <a:p>
            <a:r>
              <a:rPr lang="en-US" sz="2400" dirty="0" smtClean="0"/>
              <a:t>2</a:t>
            </a:r>
            <a:endParaRPr lang="en-US" sz="2400" dirty="0"/>
          </a:p>
        </p:txBody>
      </p:sp>
      <p:sp>
        <p:nvSpPr>
          <p:cNvPr id="131" name="TextBox 130"/>
          <p:cNvSpPr txBox="1"/>
          <p:nvPr/>
        </p:nvSpPr>
        <p:spPr>
          <a:xfrm>
            <a:off x="9723209" y="16186289"/>
            <a:ext cx="542132" cy="461665"/>
          </a:xfrm>
          <a:prstGeom prst="rect">
            <a:avLst/>
          </a:prstGeom>
          <a:noFill/>
        </p:spPr>
        <p:txBody>
          <a:bodyPr wrap="square" rtlCol="0">
            <a:spAutoFit/>
          </a:bodyPr>
          <a:lstStyle/>
          <a:p>
            <a:r>
              <a:rPr lang="en-US" sz="2400" dirty="0" smtClean="0"/>
              <a:t>1</a:t>
            </a:r>
            <a:endParaRPr lang="en-US" sz="2400" dirty="0"/>
          </a:p>
        </p:txBody>
      </p:sp>
      <p:sp>
        <p:nvSpPr>
          <p:cNvPr id="132" name="TextBox 131"/>
          <p:cNvSpPr txBox="1"/>
          <p:nvPr/>
        </p:nvSpPr>
        <p:spPr>
          <a:xfrm>
            <a:off x="9693216" y="16970134"/>
            <a:ext cx="542132" cy="461665"/>
          </a:xfrm>
          <a:prstGeom prst="rect">
            <a:avLst/>
          </a:prstGeom>
          <a:noFill/>
        </p:spPr>
        <p:txBody>
          <a:bodyPr wrap="square" rtlCol="0">
            <a:spAutoFit/>
          </a:bodyPr>
          <a:lstStyle/>
          <a:p>
            <a:r>
              <a:rPr lang="en-US" sz="2400" dirty="0" smtClean="0"/>
              <a:t>0</a:t>
            </a:r>
            <a:endParaRPr lang="en-US" sz="2400" dirty="0"/>
          </a:p>
        </p:txBody>
      </p:sp>
      <p:sp>
        <p:nvSpPr>
          <p:cNvPr id="133" name="TextBox 132"/>
          <p:cNvSpPr txBox="1"/>
          <p:nvPr/>
        </p:nvSpPr>
        <p:spPr>
          <a:xfrm>
            <a:off x="9628765" y="17731619"/>
            <a:ext cx="542132" cy="461665"/>
          </a:xfrm>
          <a:prstGeom prst="rect">
            <a:avLst/>
          </a:prstGeom>
          <a:noFill/>
        </p:spPr>
        <p:txBody>
          <a:bodyPr wrap="square" rtlCol="0">
            <a:spAutoFit/>
          </a:bodyPr>
          <a:lstStyle/>
          <a:p>
            <a:r>
              <a:rPr lang="en-US" sz="2400" dirty="0" smtClean="0"/>
              <a:t>-1</a:t>
            </a:r>
            <a:endParaRPr lang="en-US" sz="2400" dirty="0"/>
          </a:p>
        </p:txBody>
      </p:sp>
      <p:sp>
        <p:nvSpPr>
          <p:cNvPr id="152" name="TextBox 151"/>
          <p:cNvSpPr txBox="1"/>
          <p:nvPr/>
        </p:nvSpPr>
        <p:spPr>
          <a:xfrm>
            <a:off x="9610908" y="18489195"/>
            <a:ext cx="542132" cy="461665"/>
          </a:xfrm>
          <a:prstGeom prst="rect">
            <a:avLst/>
          </a:prstGeom>
          <a:noFill/>
        </p:spPr>
        <p:txBody>
          <a:bodyPr wrap="square" rtlCol="0">
            <a:spAutoFit/>
          </a:bodyPr>
          <a:lstStyle/>
          <a:p>
            <a:r>
              <a:rPr lang="en-US" sz="2400" dirty="0" smtClean="0"/>
              <a:t>-2</a:t>
            </a:r>
            <a:endParaRPr lang="en-US" sz="2400" dirty="0"/>
          </a:p>
        </p:txBody>
      </p:sp>
      <p:sp>
        <p:nvSpPr>
          <p:cNvPr id="153" name="TextBox 152"/>
          <p:cNvSpPr txBox="1"/>
          <p:nvPr/>
        </p:nvSpPr>
        <p:spPr>
          <a:xfrm>
            <a:off x="9584037" y="19303056"/>
            <a:ext cx="542132" cy="461665"/>
          </a:xfrm>
          <a:prstGeom prst="rect">
            <a:avLst/>
          </a:prstGeom>
          <a:noFill/>
        </p:spPr>
        <p:txBody>
          <a:bodyPr wrap="square" rtlCol="0">
            <a:spAutoFit/>
          </a:bodyPr>
          <a:lstStyle/>
          <a:p>
            <a:r>
              <a:rPr lang="en-US" sz="2400" dirty="0" smtClean="0"/>
              <a:t>-3</a:t>
            </a:r>
            <a:endParaRPr lang="en-US" sz="2400" dirty="0"/>
          </a:p>
        </p:txBody>
      </p:sp>
      <p:sp>
        <p:nvSpPr>
          <p:cNvPr id="154" name="TextBox 153"/>
          <p:cNvSpPr txBox="1"/>
          <p:nvPr/>
        </p:nvSpPr>
        <p:spPr>
          <a:xfrm>
            <a:off x="9396318" y="19707556"/>
            <a:ext cx="758245" cy="461665"/>
          </a:xfrm>
          <a:prstGeom prst="rect">
            <a:avLst/>
          </a:prstGeom>
          <a:noFill/>
        </p:spPr>
        <p:txBody>
          <a:bodyPr wrap="square" rtlCol="0">
            <a:spAutoFit/>
          </a:bodyPr>
          <a:lstStyle/>
          <a:p>
            <a:r>
              <a:rPr lang="en-US" sz="2400" dirty="0" smtClean="0"/>
              <a:t>-3.5</a:t>
            </a:r>
            <a:endParaRPr lang="en-US" sz="2400" dirty="0"/>
          </a:p>
        </p:txBody>
      </p:sp>
      <p:sp>
        <p:nvSpPr>
          <p:cNvPr id="155" name="Flowchart: Multidocument 154"/>
          <p:cNvSpPr/>
          <p:nvPr/>
        </p:nvSpPr>
        <p:spPr>
          <a:xfrm>
            <a:off x="6978971" y="15335048"/>
            <a:ext cx="2074716" cy="2093577"/>
          </a:xfrm>
          <a:prstGeom prst="flowChartMultidocumen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lumMod val="50000"/>
                  </a:schemeClr>
                </a:solidFill>
              </a:rPr>
              <a:t>Contours of Avg. Daily Temp</a:t>
            </a:r>
          </a:p>
          <a:p>
            <a:pPr algn="ctr"/>
            <a:r>
              <a:rPr lang="en-US" sz="2400" dirty="0" smtClean="0">
                <a:solidFill>
                  <a:schemeClr val="tx1">
                    <a:lumMod val="50000"/>
                  </a:schemeClr>
                </a:solidFill>
              </a:rPr>
              <a:t>[x20]</a:t>
            </a:r>
            <a:endParaRPr lang="en-US" sz="2400" dirty="0">
              <a:solidFill>
                <a:schemeClr val="tx1">
                  <a:lumMod val="50000"/>
                </a:schemeClr>
              </a:solidFill>
            </a:endParaRPr>
          </a:p>
        </p:txBody>
      </p:sp>
      <p:sp>
        <p:nvSpPr>
          <p:cNvPr id="163" name="Chevron 162"/>
          <p:cNvSpPr/>
          <p:nvPr/>
        </p:nvSpPr>
        <p:spPr>
          <a:xfrm>
            <a:off x="9206224" y="15881340"/>
            <a:ext cx="388357" cy="927885"/>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pic>
        <p:nvPicPr>
          <p:cNvPr id="8" name="Picture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307931" y="11223126"/>
            <a:ext cx="6768980" cy="5470610"/>
          </a:xfrm>
          <a:prstGeom prst="rect">
            <a:avLst/>
          </a:prstGeom>
          <a:ln>
            <a:solidFill>
              <a:schemeClr val="accent1"/>
            </a:solidFill>
          </a:ln>
        </p:spPr>
      </p:pic>
      <p:sp>
        <p:nvSpPr>
          <p:cNvPr id="36" name="TextBox 35"/>
          <p:cNvSpPr txBox="1"/>
          <p:nvPr/>
        </p:nvSpPr>
        <p:spPr>
          <a:xfrm>
            <a:off x="20785807" y="12220999"/>
            <a:ext cx="1338508" cy="553998"/>
          </a:xfrm>
          <a:prstGeom prst="rect">
            <a:avLst/>
          </a:prstGeom>
          <a:noFill/>
        </p:spPr>
        <p:txBody>
          <a:bodyPr wrap="none" rtlCol="0">
            <a:spAutoFit/>
          </a:bodyPr>
          <a:lstStyle/>
          <a:p>
            <a:r>
              <a:rPr lang="en-US" sz="3000" dirty="0" smtClean="0"/>
              <a:t>Uganda</a:t>
            </a:r>
            <a:endParaRPr lang="en-US" sz="3000" dirty="0"/>
          </a:p>
        </p:txBody>
      </p:sp>
      <p:sp>
        <p:nvSpPr>
          <p:cNvPr id="156" name="TextBox 155"/>
          <p:cNvSpPr txBox="1"/>
          <p:nvPr/>
        </p:nvSpPr>
        <p:spPr>
          <a:xfrm>
            <a:off x="24550101" y="13260562"/>
            <a:ext cx="1138197" cy="553998"/>
          </a:xfrm>
          <a:prstGeom prst="rect">
            <a:avLst/>
          </a:prstGeom>
          <a:noFill/>
        </p:spPr>
        <p:txBody>
          <a:bodyPr wrap="none" rtlCol="0">
            <a:spAutoFit/>
          </a:bodyPr>
          <a:lstStyle/>
          <a:p>
            <a:r>
              <a:rPr lang="en-US" sz="3000" dirty="0" smtClean="0"/>
              <a:t>Kenya</a:t>
            </a:r>
            <a:endParaRPr lang="en-US" sz="3000" dirty="0"/>
          </a:p>
        </p:txBody>
      </p:sp>
      <p:sp>
        <p:nvSpPr>
          <p:cNvPr id="157" name="TextBox 156"/>
          <p:cNvSpPr txBox="1"/>
          <p:nvPr/>
        </p:nvSpPr>
        <p:spPr>
          <a:xfrm>
            <a:off x="23232285" y="15753822"/>
            <a:ext cx="1520673" cy="553998"/>
          </a:xfrm>
          <a:prstGeom prst="rect">
            <a:avLst/>
          </a:prstGeom>
          <a:noFill/>
        </p:spPr>
        <p:txBody>
          <a:bodyPr wrap="none" rtlCol="0">
            <a:spAutoFit/>
          </a:bodyPr>
          <a:lstStyle/>
          <a:p>
            <a:r>
              <a:rPr lang="en-US" sz="3000" dirty="0" smtClean="0"/>
              <a:t>Tanzania</a:t>
            </a:r>
            <a:endParaRPr lang="en-US" sz="3000" dirty="0"/>
          </a:p>
        </p:txBody>
      </p:sp>
      <p:sp>
        <p:nvSpPr>
          <p:cNvPr id="158" name="TextBox 157"/>
          <p:cNvSpPr txBox="1"/>
          <p:nvPr/>
        </p:nvSpPr>
        <p:spPr>
          <a:xfrm>
            <a:off x="21621624" y="13707860"/>
            <a:ext cx="1474506" cy="1015663"/>
          </a:xfrm>
          <a:prstGeom prst="rect">
            <a:avLst/>
          </a:prstGeom>
          <a:noFill/>
        </p:spPr>
        <p:txBody>
          <a:bodyPr wrap="none" rtlCol="0">
            <a:spAutoFit/>
          </a:bodyPr>
          <a:lstStyle/>
          <a:p>
            <a:r>
              <a:rPr lang="en-US" sz="3000" b="1" dirty="0" smtClean="0"/>
              <a:t>Lake</a:t>
            </a:r>
          </a:p>
          <a:p>
            <a:r>
              <a:rPr lang="en-US" sz="3000" b="1" dirty="0" smtClean="0"/>
              <a:t>Victoria</a:t>
            </a:r>
            <a:endParaRPr lang="en-US" sz="3000" b="1" dirty="0"/>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Weather 15">
      <a:dk1>
        <a:srgbClr val="767171"/>
      </a:dk1>
      <a:lt1>
        <a:srgbClr val="FFFFFF"/>
      </a:lt1>
      <a:dk2>
        <a:srgbClr val="767171"/>
      </a:dk2>
      <a:lt2>
        <a:srgbClr val="FFFFFF"/>
      </a:lt2>
      <a:accent1>
        <a:srgbClr val="94A3D4"/>
      </a:accent1>
      <a:accent2>
        <a:srgbClr val="9882BC"/>
      </a:accent2>
      <a:accent3>
        <a:srgbClr val="9A62A8"/>
      </a:accent3>
      <a:accent4>
        <a:srgbClr val="C3DC7C"/>
      </a:accent4>
      <a:accent5>
        <a:srgbClr val="D4C969"/>
      </a:accent5>
      <a:accent6>
        <a:srgbClr val="E3B757"/>
      </a:accent6>
      <a:hlink>
        <a:srgbClr val="94A3D4"/>
      </a:hlink>
      <a:folHlink>
        <a:srgbClr val="94A3D4"/>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10519</TotalTime>
  <Words>712</Words>
  <Application>Microsoft Office PowerPoint</Application>
  <PresentationFormat>Custom</PresentationFormat>
  <Paragraphs>82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DEVELOP2</cp:lastModifiedBy>
  <cp:revision>719</cp:revision>
  <dcterms:created xsi:type="dcterms:W3CDTF">2015-06-02T14:58:58Z</dcterms:created>
  <dcterms:modified xsi:type="dcterms:W3CDTF">2015-11-19T20:09:39Z</dcterms:modified>
</cp:coreProperties>
</file>