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319" r:id="rId2"/>
    <p:sldId id="349" r:id="rId3"/>
    <p:sldId id="326" r:id="rId4"/>
    <p:sldId id="345" r:id="rId5"/>
    <p:sldId id="346" r:id="rId6"/>
    <p:sldId id="347" r:id="rId7"/>
    <p:sldId id="359" r:id="rId8"/>
    <p:sldId id="350" r:id="rId9"/>
    <p:sldId id="353" r:id="rId10"/>
    <p:sldId id="354" r:id="rId11"/>
    <p:sldId id="355" r:id="rId12"/>
    <p:sldId id="358" r:id="rId13"/>
    <p:sldId id="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1AEB3"/>
    <a:srgbClr val="67A478"/>
    <a:srgbClr val="D0652A"/>
    <a:srgbClr val="B8394F"/>
    <a:srgbClr val="5496AD"/>
    <a:srgbClr val="53B4B9"/>
    <a:srgbClr val="CCEDFF"/>
    <a:srgbClr val="BFF57E"/>
    <a:srgbClr val="B03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62" autoAdjust="0"/>
  </p:normalViewPr>
  <p:slideViewPr>
    <p:cSldViewPr snapToGrid="0">
      <p:cViewPr varScale="1">
        <p:scale>
          <a:sx n="84" d="100"/>
          <a:sy n="84" d="100"/>
        </p:scale>
        <p:origin x="446" y="8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6/2/2021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57203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394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63216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793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36946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164828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hyperlink" Target="mailto:Karen.N.Allsbrook@nasa.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hyperlink" Target="mailto:Amanda.L.Clayton@nasa.gov" TargetMode="External"/><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7. </a:t>
            </a:r>
            <a:r>
              <a:rPr lang="en-US" sz="2800" b="0">
                <a:solidFill>
                  <a:schemeClr val="tx1">
                    <a:lumMod val="65000"/>
                    <a:lumOff val="35000"/>
                  </a:schemeClr>
                </a:solidFill>
              </a:rPr>
              <a:t>Opportunities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23500"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500" y="849964"/>
            <a:ext cx="10515600" cy="820004"/>
          </a:xfrm>
        </p:spPr>
        <p:txBody>
          <a:bodyPr anchor="ctr">
            <a:normAutofit/>
          </a:bodyPr>
          <a:lstStyle/>
          <a:p>
            <a:r>
              <a:rPr lang="en-US" sz="3200" dirty="0"/>
              <a:t>DEVELOP Senior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23500" y="1749680"/>
            <a:ext cx="5492840" cy="3206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2000" b="1" dirty="0">
                <a:solidFill>
                  <a:srgbClr val="5496AD"/>
                </a:solidFill>
                <a:latin typeface="+mj-lt"/>
              </a:rPr>
              <a:t>What is a DEVELOP Senior Fellow? </a:t>
            </a:r>
            <a:r>
              <a:rPr lang="en-US" sz="1800" dirty="0">
                <a:solidFill>
                  <a:srgbClr val="6A7278"/>
                </a:solidFill>
                <a:latin typeface="+mj-lt"/>
              </a:rPr>
              <a:t>The DEVELOP Senior Fellow is a highly-experienced </a:t>
            </a:r>
            <a:r>
              <a:rPr lang="en-US" sz="1800" dirty="0" err="1">
                <a:solidFill>
                  <a:srgbClr val="6A7278"/>
                </a:solidFill>
                <a:latin typeface="+mj-lt"/>
              </a:rPr>
              <a:t>DEVELOPer</a:t>
            </a:r>
            <a:r>
              <a:rPr lang="en-US" sz="1800" dirty="0">
                <a:solidFill>
                  <a:srgbClr val="6A7278"/>
                </a:solidFill>
                <a:latin typeface="+mj-lt"/>
              </a:rPr>
              <a:t> who previously served in an elevated role (Senior Fellow, Fellow, Center Lead or Assistant Center Lead) or has been with the program for multiple terms (see eligibility below) and has been selected to continue their personal and professional development with the program. Senior Fellows have elevated responsibilities focused on support to the NPO &amp; Applied Sciences Program, leading the Fellows, and contributing to the program as a whole. </a:t>
            </a:r>
            <a:endParaRPr lang="en-US" sz="2000" dirty="0">
              <a:solidFill>
                <a:srgbClr val="6A7278"/>
              </a:solidFill>
              <a:latin typeface="+mj-lt"/>
            </a:endParaRPr>
          </a:p>
        </p:txBody>
      </p:sp>
      <p:pic>
        <p:nvPicPr>
          <p:cNvPr id="15" name="Picture 14">
            <a:extLst>
              <a:ext uri="{FF2B5EF4-FFF2-40B4-BE49-F238E27FC236}">
                <a16:creationId xmlns:a16="http://schemas.microsoft.com/office/drawing/2014/main" id="{CBA67D1D-EB7E-4416-BCE3-6E2C679E822B}"/>
              </a:ext>
            </a:extLst>
          </p:cNvPr>
          <p:cNvPicPr>
            <a:picLocks noChangeAspect="1"/>
          </p:cNvPicPr>
          <p:nvPr/>
        </p:nvPicPr>
        <p:blipFill>
          <a:blip r:embed="rId3"/>
          <a:stretch>
            <a:fillRect/>
          </a:stretch>
        </p:blipFill>
        <p:spPr>
          <a:xfrm>
            <a:off x="6818050" y="223082"/>
            <a:ext cx="3852399" cy="2567638"/>
          </a:xfrm>
          <a:prstGeom prst="rect">
            <a:avLst/>
          </a:prstGeom>
          <a:ln>
            <a:noFill/>
          </a:ln>
          <a:effectLst>
            <a:outerShdw blurRad="292100" dist="139700" dir="2700000" algn="tl" rotWithShape="0">
              <a:srgbClr val="333333">
                <a:alpha val="65000"/>
              </a:srgbClr>
            </a:outerShdw>
          </a:effectLst>
        </p:spPr>
      </p:pic>
      <p:sp>
        <p:nvSpPr>
          <p:cNvPr id="21" name="Text Placeholder 5">
            <a:extLst>
              <a:ext uri="{FF2B5EF4-FFF2-40B4-BE49-F238E27FC236}">
                <a16:creationId xmlns:a16="http://schemas.microsoft.com/office/drawing/2014/main" id="{35B7E941-2A2F-46C7-B071-F761D35CBBAF}"/>
              </a:ext>
            </a:extLst>
          </p:cNvPr>
          <p:cNvSpPr txBox="1">
            <a:spLocks/>
          </p:cNvSpPr>
          <p:nvPr/>
        </p:nvSpPr>
        <p:spPr>
          <a:xfrm>
            <a:off x="6198636" y="3164516"/>
            <a:ext cx="5894239" cy="3564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dirty="0">
                <a:solidFill>
                  <a:srgbClr val="5496AD"/>
                </a:solidFill>
                <a:latin typeface="+mj-lt"/>
              </a:rPr>
              <a:t>Eligibility Requirements: </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Must have participated in the program:</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As a Senior Fellow, </a:t>
            </a:r>
            <a:r>
              <a:rPr lang="en-US" sz="1200" dirty="0" smtClean="0">
                <a:latin typeface="+mj-lt"/>
              </a:rPr>
              <a:t>Lead/Fellow, </a:t>
            </a:r>
            <a:r>
              <a:rPr lang="en-US" sz="1200" dirty="0">
                <a:latin typeface="+mj-lt"/>
              </a:rPr>
              <a:t>or Assistant Lead</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Served 3 or more terms with the program at one location and can provide a letter of recommendation from a DEVELOP Advisor or </a:t>
            </a:r>
            <a:r>
              <a:rPr lang="en-US" sz="1200" dirty="0" smtClean="0">
                <a:latin typeface="+mj-lt"/>
              </a:rPr>
              <a:t>Lead/Fellow</a:t>
            </a:r>
            <a:endParaRPr lang="en-US" sz="1200" dirty="0">
              <a:latin typeface="+mj-lt"/>
            </a:endParaRP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Served 2 or more terms with the program at different locations and can provide a letter of recommendation from a DEVELOP Advisor or </a:t>
            </a:r>
            <a:r>
              <a:rPr lang="en-US" sz="1200" dirty="0" smtClean="0">
                <a:latin typeface="+mj-lt"/>
              </a:rPr>
              <a:t>Lead/Fellow</a:t>
            </a:r>
            <a:endParaRPr lang="en-US" sz="1200" dirty="0">
              <a:latin typeface="+mj-lt"/>
            </a:endParaRPr>
          </a:p>
          <a:p>
            <a:pPr marL="285750" indent="-285750">
              <a:spcBef>
                <a:spcPts val="0"/>
              </a:spcBef>
              <a:spcAft>
                <a:spcPts val="600"/>
              </a:spcAft>
              <a:buClr>
                <a:srgbClr val="5496AD"/>
              </a:buClr>
              <a:buFont typeface="Arial" panose="020B0604020202020204" pitchFamily="34" charset="0"/>
              <a:buChar char="•"/>
            </a:pPr>
            <a:r>
              <a:rPr lang="en-US" sz="1400" dirty="0">
                <a:latin typeface="+mj-lt"/>
              </a:rPr>
              <a:t>    U.S. Citizenship is required all Senior Fellow positions</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College degree with minimum 3.0 GPA</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Ability to begin the position in early September</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Ability to work 40 hours/week during typical business hours</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Proficient knowledge and understanding of DEVELOP</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Strong leadership and communication skills</a:t>
            </a:r>
          </a:p>
        </p:txBody>
      </p:sp>
      <p:grpSp>
        <p:nvGrpSpPr>
          <p:cNvPr id="11" name="Group 10">
            <a:extLst>
              <a:ext uri="{FF2B5EF4-FFF2-40B4-BE49-F238E27FC236}">
                <a16:creationId xmlns:a16="http://schemas.microsoft.com/office/drawing/2014/main" id="{191D06A1-E704-4671-B0F0-62EE26E59413}"/>
              </a:ext>
            </a:extLst>
          </p:cNvPr>
          <p:cNvGrpSpPr/>
          <p:nvPr/>
        </p:nvGrpSpPr>
        <p:grpSpPr>
          <a:xfrm>
            <a:off x="200137" y="5322950"/>
            <a:ext cx="5410043" cy="1405956"/>
            <a:chOff x="637003" y="5290691"/>
            <a:chExt cx="3691983" cy="1104214"/>
          </a:xfrm>
        </p:grpSpPr>
        <p:sp>
          <p:nvSpPr>
            <p:cNvPr id="16" name="Text Placeholder 5">
              <a:extLst>
                <a:ext uri="{FF2B5EF4-FFF2-40B4-BE49-F238E27FC236}">
                  <a16:creationId xmlns:a16="http://schemas.microsoft.com/office/drawing/2014/main" id="{14994682-CDE2-4875-855D-42076862626E}"/>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Four Senior Fellow positions will be competed this </a:t>
              </a:r>
              <a:r>
                <a:rPr lang="en-US" sz="1600" dirty="0" smtClean="0"/>
                <a:t>summer. </a:t>
              </a:r>
              <a:r>
                <a:rPr lang="en-US" sz="1600" dirty="0"/>
                <a:t>The application opens in </a:t>
              </a:r>
              <a:r>
                <a:rPr lang="en-US" sz="1600" dirty="0" smtClean="0"/>
                <a:t>June. </a:t>
              </a:r>
              <a:r>
                <a:rPr lang="en-US" sz="1600" dirty="0"/>
                <a:t>More information is available on </a:t>
              </a:r>
              <a:r>
                <a:rPr lang="en-US" sz="1600" dirty="0" err="1"/>
                <a:t>DEVELOPedia</a:t>
              </a:r>
              <a:r>
                <a:rPr lang="en-US" sz="1600" dirty="0"/>
                <a:t>. </a:t>
              </a:r>
              <a:endParaRPr lang="en-US" sz="1800" dirty="0"/>
            </a:p>
          </p:txBody>
        </p:sp>
        <p:sp>
          <p:nvSpPr>
            <p:cNvPr id="19" name="Rounded Rectangle 47">
              <a:extLst>
                <a:ext uri="{FF2B5EF4-FFF2-40B4-BE49-F238E27FC236}">
                  <a16:creationId xmlns:a16="http://schemas.microsoft.com/office/drawing/2014/main" id="{F448B2F6-AE8D-4C8D-87A5-62293CCBB848}"/>
                </a:ext>
              </a:extLst>
            </p:cNvPr>
            <p:cNvSpPr/>
            <p:nvPr/>
          </p:nvSpPr>
          <p:spPr>
            <a:xfrm>
              <a:off x="637003" y="5290691"/>
              <a:ext cx="3691983" cy="92552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82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8B1F6432-0D44-4E66-8012-627081CE045B}"/>
              </a:ext>
            </a:extLst>
          </p:cNvPr>
          <p:cNvCxnSpPr>
            <a:cxnSpLocks/>
          </p:cNvCxnSpPr>
          <p:nvPr/>
        </p:nvCxnSpPr>
        <p:spPr>
          <a:xfrm>
            <a:off x="1827323"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CEF6D47E-A544-4331-8CCE-6231EC033521}"/>
              </a:ext>
            </a:extLst>
          </p:cNvPr>
          <p:cNvCxnSpPr>
            <a:cxnSpLocks/>
          </p:cNvCxnSpPr>
          <p:nvPr/>
        </p:nvCxnSpPr>
        <p:spPr>
          <a:xfrm>
            <a:off x="7509436"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535F10D-0742-4DCB-87AA-5B2FA905FE5C}"/>
              </a:ext>
            </a:extLst>
          </p:cNvPr>
          <p:cNvCxnSpPr>
            <a:cxnSpLocks/>
          </p:cNvCxnSpPr>
          <p:nvPr/>
        </p:nvCxnSpPr>
        <p:spPr>
          <a:xfrm>
            <a:off x="4751256" y="168672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EE1EDF4B-BBB1-47F1-85DD-1638E861853E}"/>
              </a:ext>
            </a:extLst>
          </p:cNvPr>
          <p:cNvCxnSpPr>
            <a:cxnSpLocks/>
          </p:cNvCxnSpPr>
          <p:nvPr/>
        </p:nvCxnSpPr>
        <p:spPr>
          <a:xfrm>
            <a:off x="10321869"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4" name="Round Same Side Corner Rectangle 6">
            <a:extLst>
              <a:ext uri="{FF2B5EF4-FFF2-40B4-BE49-F238E27FC236}">
                <a16:creationId xmlns:a16="http://schemas.microsoft.com/office/drawing/2014/main" id="{CFEDFA03-9D1F-4086-9948-7C7C74AB6061}"/>
              </a:ext>
            </a:extLst>
          </p:cNvPr>
          <p:cNvSpPr txBox="1"/>
          <p:nvPr/>
        </p:nvSpPr>
        <p:spPr>
          <a:xfrm>
            <a:off x="585089" y="2335412"/>
            <a:ext cx="2491362" cy="4133175"/>
          </a:xfrm>
          <a:prstGeom prst="roundRect">
            <a:avLst/>
          </a:prstGeom>
          <a:solidFill>
            <a:srgbClr val="B8394F"/>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Social Media</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&amp; Promotional Videos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Recruitment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Ambassador corps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Newsletter</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Alumni Engagement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Graphic Design</a:t>
            </a:r>
            <a:endParaRPr lang="en-US" sz="1400" dirty="0">
              <a:latin typeface="Century Gothic" panose="020B0502020202020204" pitchFamily="34" charset="0"/>
            </a:endParaRPr>
          </a:p>
        </p:txBody>
      </p:sp>
      <p:sp>
        <p:nvSpPr>
          <p:cNvPr id="5" name="Round Same Side Corner Rectangle 6">
            <a:extLst>
              <a:ext uri="{FF2B5EF4-FFF2-40B4-BE49-F238E27FC236}">
                <a16:creationId xmlns:a16="http://schemas.microsoft.com/office/drawing/2014/main" id="{20E4138F-CC9A-4141-82AA-B4EB41240B5D}"/>
              </a:ext>
            </a:extLst>
          </p:cNvPr>
          <p:cNvSpPr txBox="1"/>
          <p:nvPr/>
        </p:nvSpPr>
        <p:spPr>
          <a:xfrm>
            <a:off x="6344486" y="2360815"/>
            <a:ext cx="2491362" cy="4133175"/>
          </a:xfrm>
          <a:prstGeom prst="roundRect">
            <a:avLst/>
          </a:prstGeom>
          <a:solidFill>
            <a:srgbClr val="67A478"/>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Project, Partner, &amp; Participant Tracking</a:t>
            </a:r>
          </a:p>
          <a:p>
            <a:pPr algn="ctr" defTabSz="800100">
              <a:lnSpc>
                <a:spcPct val="90000"/>
              </a:lnSpc>
              <a:spcBef>
                <a:spcPct val="0"/>
              </a:spcBef>
              <a:spcAft>
                <a:spcPct val="35000"/>
              </a:spcAft>
            </a:pPr>
            <a:endParaRPr lang="en-US" sz="1400" b="1" dirty="0">
              <a:latin typeface="Century Gothic" panose="020B0502020202020204" pitchFamily="34" charset="0"/>
            </a:endParaRPr>
          </a:p>
          <a:p>
            <a:pPr algn="ctr" defTabSz="800100">
              <a:lnSpc>
                <a:spcPct val="90000"/>
              </a:lnSpc>
              <a:spcBef>
                <a:spcPct val="0"/>
              </a:spcBef>
              <a:spcAft>
                <a:spcPct val="35000"/>
              </a:spcAft>
            </a:pPr>
            <a:r>
              <a:rPr lang="en-US" sz="1400" b="1" dirty="0">
                <a:latin typeface="Century Gothic" panose="020B0502020202020204" pitchFamily="34" charset="0"/>
              </a:rPr>
              <a:t>Project Strength Index</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Partner Reports &amp; Highlights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Personal Growth Assessments &amp; Exit Survey</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Indicator Tracking</a:t>
            </a:r>
            <a:endParaRPr lang="en-US" sz="1200" dirty="0">
              <a:latin typeface="Century Gothic" panose="020B0502020202020204" pitchFamily="34" charset="0"/>
            </a:endParaRPr>
          </a:p>
        </p:txBody>
      </p:sp>
      <p:sp>
        <p:nvSpPr>
          <p:cNvPr id="6" name="Rounded Rectangle 109">
            <a:extLst>
              <a:ext uri="{FF2B5EF4-FFF2-40B4-BE49-F238E27FC236}">
                <a16:creationId xmlns:a16="http://schemas.microsoft.com/office/drawing/2014/main" id="{3EF72DD6-E9AD-421E-B942-FC455BD93A15}"/>
              </a:ext>
            </a:extLst>
          </p:cNvPr>
          <p:cNvSpPr/>
          <p:nvPr/>
        </p:nvSpPr>
        <p:spPr>
          <a:xfrm>
            <a:off x="845283" y="1207542"/>
            <a:ext cx="1964080" cy="488904"/>
          </a:xfrm>
          <a:prstGeom prst="round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Communications</a:t>
            </a:r>
          </a:p>
        </p:txBody>
      </p:sp>
      <p:sp>
        <p:nvSpPr>
          <p:cNvPr id="7" name="Rounded Rectangle 110">
            <a:extLst>
              <a:ext uri="{FF2B5EF4-FFF2-40B4-BE49-F238E27FC236}">
                <a16:creationId xmlns:a16="http://schemas.microsoft.com/office/drawing/2014/main" id="{A2E280D7-3117-43A3-9B81-3982DD430C56}"/>
              </a:ext>
            </a:extLst>
          </p:cNvPr>
          <p:cNvSpPr/>
          <p:nvPr/>
        </p:nvSpPr>
        <p:spPr>
          <a:xfrm>
            <a:off x="3769216" y="1197819"/>
            <a:ext cx="1964080" cy="488904"/>
          </a:xfrm>
          <a:prstGeom prst="roundRect">
            <a:avLst/>
          </a:prstGeom>
          <a:solidFill>
            <a:srgbClr val="D06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Geoinformatics</a:t>
            </a:r>
            <a:endParaRPr lang="en-US" sz="1400" b="1" dirty="0"/>
          </a:p>
        </p:txBody>
      </p:sp>
      <p:sp>
        <p:nvSpPr>
          <p:cNvPr id="8" name="Rounded Rectangle 111">
            <a:extLst>
              <a:ext uri="{FF2B5EF4-FFF2-40B4-BE49-F238E27FC236}">
                <a16:creationId xmlns:a16="http://schemas.microsoft.com/office/drawing/2014/main" id="{EA67AFDB-0CF1-4804-8EFE-81D69AF869EB}"/>
              </a:ext>
            </a:extLst>
          </p:cNvPr>
          <p:cNvSpPr/>
          <p:nvPr/>
        </p:nvSpPr>
        <p:spPr>
          <a:xfrm>
            <a:off x="6608127" y="1217264"/>
            <a:ext cx="1964080" cy="488904"/>
          </a:xfrm>
          <a:prstGeom prst="roundRect">
            <a:avLst/>
          </a:prstGeom>
          <a:solidFill>
            <a:srgbClr val="67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Impact Analysis</a:t>
            </a:r>
          </a:p>
        </p:txBody>
      </p:sp>
      <p:sp>
        <p:nvSpPr>
          <p:cNvPr id="9" name="Rounded Rectangle 112">
            <a:extLst>
              <a:ext uri="{FF2B5EF4-FFF2-40B4-BE49-F238E27FC236}">
                <a16:creationId xmlns:a16="http://schemas.microsoft.com/office/drawing/2014/main" id="{716E7C39-A307-455B-A6B5-EBAEF10B0AFE}"/>
              </a:ext>
            </a:extLst>
          </p:cNvPr>
          <p:cNvSpPr/>
          <p:nvPr/>
        </p:nvSpPr>
        <p:spPr>
          <a:xfrm>
            <a:off x="9317643" y="1197819"/>
            <a:ext cx="1964080" cy="488904"/>
          </a:xfrm>
          <a:prstGeom prst="roundRect">
            <a:avLst/>
          </a:prstGeom>
          <a:solidFill>
            <a:srgbClr val="51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Project Coordination</a:t>
            </a:r>
          </a:p>
        </p:txBody>
      </p:sp>
      <p:grpSp>
        <p:nvGrpSpPr>
          <p:cNvPr id="12" name="Group 11">
            <a:extLst>
              <a:ext uri="{FF2B5EF4-FFF2-40B4-BE49-F238E27FC236}">
                <a16:creationId xmlns:a16="http://schemas.microsoft.com/office/drawing/2014/main" id="{932C5BE3-FA60-48C3-9631-196798FF92BB}"/>
              </a:ext>
            </a:extLst>
          </p:cNvPr>
          <p:cNvGrpSpPr/>
          <p:nvPr/>
        </p:nvGrpSpPr>
        <p:grpSpPr>
          <a:xfrm>
            <a:off x="3361893" y="2352348"/>
            <a:ext cx="2697151" cy="4133175"/>
            <a:chOff x="2651764" y="2422984"/>
            <a:chExt cx="2415512" cy="4351166"/>
          </a:xfrm>
          <a:solidFill>
            <a:srgbClr val="D0652A"/>
          </a:solidFill>
        </p:grpSpPr>
        <p:sp>
          <p:nvSpPr>
            <p:cNvPr id="13" name="Round Same Side Corner Rectangle 119">
              <a:extLst>
                <a:ext uri="{FF2B5EF4-FFF2-40B4-BE49-F238E27FC236}">
                  <a16:creationId xmlns:a16="http://schemas.microsoft.com/office/drawing/2014/main" id="{E4D27AB5-6ACD-454E-8131-9A2F56CDFFCD}"/>
                </a:ext>
              </a:extLst>
            </p:cNvPr>
            <p:cNvSpPr/>
            <p:nvPr/>
          </p:nvSpPr>
          <p:spPr>
            <a:xfrm rot="10800000">
              <a:off x="2743953" y="2449727"/>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4" name="Round Same Side Corner Rectangle 6">
              <a:extLst>
                <a:ext uri="{FF2B5EF4-FFF2-40B4-BE49-F238E27FC236}">
                  <a16:creationId xmlns:a16="http://schemas.microsoft.com/office/drawing/2014/main" id="{2C710412-D42F-4868-833F-BDA1972FAD04}"/>
                </a:ext>
              </a:extLst>
            </p:cNvPr>
            <p:cNvSpPr txBox="1"/>
            <p:nvPr/>
          </p:nvSpPr>
          <p:spPr>
            <a:xfrm>
              <a:off x="2651764" y="2422984"/>
              <a:ext cx="2415512"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GIS &amp; Remote Sensing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Programming &amp; Coding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Software Release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Collection and Management of Internal Code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Maintenance of the DESC</a:t>
              </a:r>
              <a:endParaRPr lang="en-US" sz="1400"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7BDF99B1-A844-4AE3-AEB2-8AC7D55A18AC}"/>
              </a:ext>
            </a:extLst>
          </p:cNvPr>
          <p:cNvGrpSpPr/>
          <p:nvPr/>
        </p:nvGrpSpPr>
        <p:grpSpPr>
          <a:xfrm>
            <a:off x="9121290" y="2343880"/>
            <a:ext cx="2491278" cy="4133175"/>
            <a:chOff x="7656230" y="2252532"/>
            <a:chExt cx="2231136" cy="4351166"/>
          </a:xfrm>
          <a:solidFill>
            <a:srgbClr val="51AEB3"/>
          </a:solidFill>
        </p:grpSpPr>
        <p:sp>
          <p:nvSpPr>
            <p:cNvPr id="16" name="Round Same Side Corner Rectangle 119">
              <a:extLst>
                <a:ext uri="{FF2B5EF4-FFF2-40B4-BE49-F238E27FC236}">
                  <a16:creationId xmlns:a16="http://schemas.microsoft.com/office/drawing/2014/main" id="{80F6D8EF-CEC5-448E-95BA-8113284AA3AA}"/>
                </a:ext>
              </a:extLst>
            </p:cNvPr>
            <p:cNvSpPr/>
            <p:nvPr/>
          </p:nvSpPr>
          <p:spPr>
            <a:xfrm rot="10800000">
              <a:off x="7656230" y="2279275"/>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7" name="Round Same Side Corner Rectangle 6">
              <a:extLst>
                <a:ext uri="{FF2B5EF4-FFF2-40B4-BE49-F238E27FC236}">
                  <a16:creationId xmlns:a16="http://schemas.microsoft.com/office/drawing/2014/main" id="{0F7B6F22-4177-4765-874E-73978F8F4FE2}"/>
                </a:ext>
              </a:extLst>
            </p:cNvPr>
            <p:cNvSpPr txBox="1"/>
            <p:nvPr/>
          </p:nvSpPr>
          <p:spPr>
            <a:xfrm>
              <a:off x="7720238" y="2252532"/>
              <a:ext cx="2103120"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Deliverable Coordination &amp;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Proposal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err="1">
                  <a:latin typeface="Century Gothic" panose="020B0502020202020204" pitchFamily="34" charset="0"/>
                </a:rPr>
                <a:t>DEVELOPedia</a:t>
              </a:r>
              <a:r>
                <a:rPr lang="en-US" sz="1400" b="1" dirty="0">
                  <a:latin typeface="Century Gothic" panose="020B0502020202020204" pitchFamily="34" charset="0"/>
                </a:rPr>
                <a:t> Maintenance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Tracking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Deliverable Templates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Publications</a:t>
              </a:r>
              <a:endParaRPr lang="en-US" sz="1400" dirty="0">
                <a:latin typeface="Century Gothic" panose="020B0502020202020204" pitchFamily="34" charset="0"/>
              </a:endParaRPr>
            </a:p>
          </p:txBody>
        </p:sp>
      </p:grpSp>
      <p:sp>
        <p:nvSpPr>
          <p:cNvPr id="20" name="TextBox 19">
            <a:extLst>
              <a:ext uri="{FF2B5EF4-FFF2-40B4-BE49-F238E27FC236}">
                <a16:creationId xmlns:a16="http://schemas.microsoft.com/office/drawing/2014/main" id="{FBDB1CE3-68CA-4D84-8224-066151264D7D}"/>
              </a:ext>
            </a:extLst>
          </p:cNvPr>
          <p:cNvSpPr txBox="1"/>
          <p:nvPr/>
        </p:nvSpPr>
        <p:spPr>
          <a:xfrm>
            <a:off x="227892" y="766636"/>
            <a:ext cx="10218936"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6A7278"/>
                </a:solidFill>
              </a:rPr>
              <a:t>Each Lead/Fellow, Senior Fellow, and Assistant Fellow is part of at least one of these teams </a:t>
            </a:r>
          </a:p>
        </p:txBody>
      </p:sp>
      <p:sp>
        <p:nvSpPr>
          <p:cNvPr id="29" name="Content Placeholder 17">
            <a:extLst>
              <a:ext uri="{FF2B5EF4-FFF2-40B4-BE49-F238E27FC236}">
                <a16:creationId xmlns:a16="http://schemas.microsoft.com/office/drawing/2014/main" id="{5F095235-889F-479B-9231-2AA2AC4AD787}"/>
              </a:ext>
            </a:extLst>
          </p:cNvPr>
          <p:cNvSpPr txBox="1">
            <a:spLocks/>
          </p:cNvSpPr>
          <p:nvPr/>
        </p:nvSpPr>
        <p:spPr>
          <a:xfrm>
            <a:off x="149603" y="103208"/>
            <a:ext cx="10515600"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Program Elements</a:t>
            </a:r>
          </a:p>
        </p:txBody>
      </p:sp>
    </p:spTree>
    <p:extLst>
      <p:ext uri="{BB962C8B-B14F-4D97-AF65-F5344CB8AC3E}">
        <p14:creationId xmlns:p14="http://schemas.microsoft.com/office/powerpoint/2010/main" val="341376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577323" y="341201"/>
            <a:ext cx="5337703" cy="1372283"/>
          </a:xfrm>
        </p:spPr>
        <p:txBody>
          <a:bodyPr>
            <a:normAutofit/>
          </a:bodyPr>
          <a:lstStyle/>
          <a:p>
            <a:r>
              <a:rPr lang="en-US" dirty="0">
                <a:solidFill>
                  <a:srgbClr val="6A7278"/>
                </a:solidFill>
              </a:rPr>
              <a:t>Quiz Time!</a:t>
            </a:r>
          </a:p>
        </p:txBody>
      </p:sp>
      <p:sp>
        <p:nvSpPr>
          <p:cNvPr id="8" name="TextBox 7">
            <a:extLst>
              <a:ext uri="{FF2B5EF4-FFF2-40B4-BE49-F238E27FC236}">
                <a16:creationId xmlns:a16="http://schemas.microsoft.com/office/drawing/2014/main" id="{C2F74FEC-8581-4A61-8145-E3160D7B238A}"/>
              </a:ext>
            </a:extLst>
          </p:cNvPr>
          <p:cNvSpPr txBox="1"/>
          <p:nvPr/>
        </p:nvSpPr>
        <p:spPr>
          <a:xfrm>
            <a:off x="366405" y="1293232"/>
            <a:ext cx="5646467" cy="5339923"/>
          </a:xfrm>
          <a:prstGeom prst="rect">
            <a:avLst/>
          </a:prstGeom>
          <a:noFill/>
        </p:spPr>
        <p:txBody>
          <a:bodyPr wrap="square" rtlCol="0">
            <a:spAutoFit/>
          </a:bodyPr>
          <a:lstStyle/>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What’s the first step if you want to publish?</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 should you do if you want to attend a conference?</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Does any content that would be published or presented need to gain export control approval prior to submission/presentation?</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Are </a:t>
            </a:r>
            <a:r>
              <a:rPr lang="en-US" sz="1800" dirty="0" smtClean="0">
                <a:solidFill>
                  <a:srgbClr val="6A7278"/>
                </a:solidFill>
              </a:rPr>
              <a:t>Fellow/Senior Fellow </a:t>
            </a:r>
            <a:r>
              <a:rPr lang="en-US" sz="1800" dirty="0">
                <a:solidFill>
                  <a:srgbClr val="6A7278"/>
                </a:solidFill>
              </a:rPr>
              <a:t>positions full-time employees working 40 </a:t>
            </a:r>
            <a:r>
              <a:rPr lang="en-US" sz="1800" dirty="0" err="1">
                <a:solidFill>
                  <a:srgbClr val="6A7278"/>
                </a:solidFill>
              </a:rPr>
              <a:t>hrs</a:t>
            </a:r>
            <a:r>
              <a:rPr lang="en-US" sz="1800" dirty="0">
                <a:solidFill>
                  <a:srgbClr val="6A7278"/>
                </a:solidFill>
              </a:rPr>
              <a:t>/</a:t>
            </a:r>
            <a:r>
              <a:rPr lang="en-US" sz="1800" dirty="0" err="1">
                <a:solidFill>
                  <a:srgbClr val="6A7278"/>
                </a:solidFill>
              </a:rPr>
              <a:t>wk</a:t>
            </a:r>
            <a:r>
              <a:rPr lang="en-US" sz="1800" dirty="0">
                <a:solidFill>
                  <a:srgbClr val="6A7278"/>
                </a:solidFill>
              </a:rPr>
              <a:t>?</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Where can you find more information about which nodes are accepting Fellow or Senior Fellow applicants for any given term?</a:t>
            </a:r>
          </a:p>
          <a:p>
            <a:endParaRPr lang="en-US" dirty="0">
              <a:solidFill>
                <a:srgbClr val="6A7278"/>
              </a:solidFill>
            </a:endParaRPr>
          </a:p>
        </p:txBody>
      </p:sp>
    </p:spTree>
    <p:extLst>
      <p:ext uri="{BB962C8B-B14F-4D97-AF65-F5344CB8AC3E}">
        <p14:creationId xmlns:p14="http://schemas.microsoft.com/office/powerpoint/2010/main" val="35988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 DEVELOP experience is what you make it. </a:t>
            </a:r>
          </a:p>
          <a:p>
            <a:pPr marL="0" indent="0">
              <a:buNone/>
            </a:pPr>
            <a:r>
              <a:rPr lang="en-US" dirty="0">
                <a:solidFill>
                  <a:schemeClr val="tx1">
                    <a:lumMod val="75000"/>
                    <a:lumOff val="25000"/>
                  </a:schemeClr>
                </a:solidFill>
                <a:latin typeface="+mn-lt"/>
              </a:rPr>
              <a:t>What opportunities are right for you?</a:t>
            </a:r>
          </a:p>
        </p:txBody>
      </p:sp>
      <p:pic>
        <p:nvPicPr>
          <p:cNvPr id="28" name="Picture Placeholder 27" descr="Map&#10;&#10;Description automatically generated">
            <a:extLst>
              <a:ext uri="{FF2B5EF4-FFF2-40B4-BE49-F238E27FC236}">
                <a16:creationId xmlns:a16="http://schemas.microsoft.com/office/drawing/2014/main" id="{D576CD63-BF93-4FC9-9EF2-664EEFD968E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903" b="990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pic>
        <p:nvPicPr>
          <p:cNvPr id="12" name="Picture Placeholder 11" descr="A person in a suit and tie&#10;&#10;Description automatically generated with medium confidence">
            <a:extLst>
              <a:ext uri="{FF2B5EF4-FFF2-40B4-BE49-F238E27FC236}">
                <a16:creationId xmlns:a16="http://schemas.microsoft.com/office/drawing/2014/main" id="{464D135F-C1BA-4F0D-ABB1-014CA425EE7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a:xfrm>
            <a:off x="4360863" y="3005138"/>
            <a:ext cx="1916113" cy="1916112"/>
          </a:xfrm>
        </p:spPr>
      </p:pic>
      <p:pic>
        <p:nvPicPr>
          <p:cNvPr id="10" name="Picture Placeholder 9" descr="Two people looking at a piece of paper&#10;&#10;Description automatically generated with medium confidence">
            <a:extLst>
              <a:ext uri="{FF2B5EF4-FFF2-40B4-BE49-F238E27FC236}">
                <a16:creationId xmlns:a16="http://schemas.microsoft.com/office/drawing/2014/main" id="{95D2C856-4F46-434C-9DEF-5E0D526BC9F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85" r="18125"/>
          <a:stretch/>
        </p:blipFill>
        <p:spPr>
          <a:xfrm>
            <a:off x="2061882" y="0"/>
            <a:ext cx="4215094" cy="3005138"/>
          </a:xfr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337703" cy="1372283"/>
          </a:xfrm>
        </p:spPr>
        <p:txBody>
          <a:bodyPr>
            <a:normAutofit lnSpcReduction="10000"/>
          </a:bodyPr>
          <a:lstStyle/>
          <a:p>
            <a:r>
              <a:rPr lang="en-US" dirty="0"/>
              <a:t>Publications</a:t>
            </a:r>
          </a:p>
          <a:p>
            <a:r>
              <a:rPr lang="en-US" dirty="0"/>
              <a:t>&amp; Presentations</a:t>
            </a:r>
          </a:p>
        </p:txBody>
      </p:sp>
    </p:spTree>
    <p:extLst>
      <p:ext uri="{BB962C8B-B14F-4D97-AF65-F5344CB8AC3E}">
        <p14:creationId xmlns:p14="http://schemas.microsoft.com/office/powerpoint/2010/main" val="18177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dirty="0"/>
              <a:t>Presenting &amp; Publishing Your Work</a:t>
            </a:r>
            <a:endParaRPr lang="en-US" sz="3200" dirty="0"/>
          </a:p>
        </p:txBody>
      </p:sp>
      <p:pic>
        <p:nvPicPr>
          <p:cNvPr id="5" name="Picture 4">
            <a:extLst>
              <a:ext uri="{FF2B5EF4-FFF2-40B4-BE49-F238E27FC236}">
                <a16:creationId xmlns:a16="http://schemas.microsoft.com/office/drawing/2014/main" id="{F7ACE3DF-953D-4E65-932B-35CA55472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C46EA9ED-170E-4A19-B14A-9B64EA8B74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3177E487-05B6-4056-88B5-EE578916C5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D1F1DC5D-4C44-453E-B364-6BFF1B37D8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4EED1A0E-F40B-4E71-A75B-173EE0184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B5197F05-DD53-4429-8C3F-64F08E98B2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CADF6EEC-8F7A-4A6E-985B-4B697F397F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1205DCE0-6874-4CB9-9342-C962467DEC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 name="Rectangle 1"/>
          <p:cNvSpPr/>
          <p:nvPr/>
        </p:nvSpPr>
        <p:spPr>
          <a:xfrm>
            <a:off x="623416" y="1854286"/>
            <a:ext cx="9678629" cy="3939540"/>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11"/>
              </a:rPr>
              <a:t>Amanda.L.Clayton@nasa.gov</a:t>
            </a:r>
            <a:r>
              <a:rPr lang="en-US" sz="1600" dirty="0"/>
              <a:t> </a:t>
            </a:r>
            <a:r>
              <a:rPr lang="en-US" sz="1600" dirty="0">
                <a:solidFill>
                  <a:srgbClr val="6A7278"/>
                </a:solidFill>
              </a:rPr>
              <a:t>and </a:t>
            </a:r>
            <a:r>
              <a:rPr lang="en-US" sz="1600" dirty="0">
                <a:hlinkClick r:id="rId12"/>
              </a:rPr>
              <a:t>Karen.N.Allsbrook@nasa.gov</a:t>
            </a:r>
            <a:r>
              <a:rPr lang="en-US" sz="1600" dirty="0"/>
              <a:t> </a:t>
            </a:r>
            <a:r>
              <a:rPr lang="en-US" sz="1600" dirty="0">
                <a:solidFill>
                  <a:srgbClr val="6A7278"/>
                </a:solidFill>
              </a:rPr>
              <a:t>with the following </a:t>
            </a:r>
            <a:r>
              <a:rPr lang="en-US" sz="1600" dirty="0" smtClean="0">
                <a:solidFill>
                  <a:srgbClr val="6A7278"/>
                </a:solidFill>
              </a:rPr>
              <a:t>information:</a:t>
            </a:r>
          </a:p>
          <a:p>
            <a:pPr marL="742950" lvl="1" indent="-285750">
              <a:buClr>
                <a:srgbClr val="5496AD"/>
              </a:buClr>
              <a:buFont typeface="Century Gothic" panose="020B0502020202020204" pitchFamily="34" charset="0"/>
              <a:buChar char="•"/>
            </a:pPr>
            <a:r>
              <a:rPr lang="en-US" sz="1500" b="1" dirty="0" smtClean="0">
                <a:solidFill>
                  <a:srgbClr val="6A7278"/>
                </a:solidFill>
              </a:rPr>
              <a:t>Description </a:t>
            </a:r>
            <a:r>
              <a:rPr lang="en-US" sz="1500" b="1" dirty="0">
                <a:solidFill>
                  <a:srgbClr val="6A7278"/>
                </a:solidFill>
              </a:rPr>
              <a:t>of the activity </a:t>
            </a:r>
            <a:r>
              <a:rPr lang="en-US" sz="1500" dirty="0">
                <a:solidFill>
                  <a:srgbClr val="6A7278"/>
                </a:solidFill>
              </a:rPr>
              <a:t>– conference, presentation to a class, publication, </a:t>
            </a:r>
            <a:r>
              <a:rPr lang="en-US" sz="1500" dirty="0" smtClean="0">
                <a:solidFill>
                  <a:srgbClr val="6A7278"/>
                </a:solidFill>
              </a:rPr>
              <a:t>etc.</a:t>
            </a:r>
          </a:p>
          <a:p>
            <a:pPr marL="742950" lvl="1" indent="-285750">
              <a:buClr>
                <a:srgbClr val="5496AD"/>
              </a:buClr>
              <a:buFont typeface="Century Gothic" panose="020B0502020202020204" pitchFamily="34" charset="0"/>
              <a:buChar char="•"/>
            </a:pPr>
            <a:r>
              <a:rPr lang="en-US" sz="1500" b="1" dirty="0" smtClean="0">
                <a:solidFill>
                  <a:srgbClr val="6A7278"/>
                </a:solidFill>
              </a:rPr>
              <a:t>Timeline </a:t>
            </a:r>
            <a:r>
              <a:rPr lang="en-US" sz="1500" b="1" dirty="0">
                <a:solidFill>
                  <a:srgbClr val="6A7278"/>
                </a:solidFill>
              </a:rPr>
              <a:t>for the activity </a:t>
            </a:r>
            <a:r>
              <a:rPr lang="en-US" sz="1500" dirty="0">
                <a:solidFill>
                  <a:srgbClr val="6A7278"/>
                </a:solidFill>
              </a:rPr>
              <a:t>– when the event is or deadline for publication, </a:t>
            </a:r>
            <a:r>
              <a:rPr lang="en-US" sz="1500" dirty="0" smtClean="0">
                <a:solidFill>
                  <a:srgbClr val="6A7278"/>
                </a:solidFill>
              </a:rPr>
              <a:t>etc.</a:t>
            </a:r>
          </a:p>
          <a:p>
            <a:pPr marL="742950" lvl="1" indent="-285750">
              <a:buClr>
                <a:srgbClr val="5496AD"/>
              </a:buClr>
              <a:buFont typeface="Century Gothic" panose="020B0502020202020204" pitchFamily="34" charset="0"/>
              <a:buChar char="•"/>
            </a:pPr>
            <a:r>
              <a:rPr lang="en-US" sz="1500" b="1" dirty="0" smtClean="0">
                <a:solidFill>
                  <a:srgbClr val="6A7278"/>
                </a:solidFill>
              </a:rPr>
              <a:t>Cost </a:t>
            </a:r>
            <a:r>
              <a:rPr lang="en-US" sz="1500" b="1" dirty="0">
                <a:solidFill>
                  <a:srgbClr val="6A7278"/>
                </a:solidFill>
              </a:rPr>
              <a:t>estimate </a:t>
            </a:r>
            <a:r>
              <a:rPr lang="en-US" sz="1500" dirty="0">
                <a:solidFill>
                  <a:srgbClr val="6A7278"/>
                </a:solidFill>
              </a:rPr>
              <a:t>(if applicable)</a:t>
            </a: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a:t>
            </a:r>
            <a:r>
              <a:rPr lang="en-US" sz="1600" dirty="0" err="1"/>
              <a:t>DEVELOPers</a:t>
            </a:r>
            <a:r>
              <a:rPr lang="en-US" sz="1600" dirty="0"/>
              <a:t>, however, they are </a:t>
            </a:r>
            <a:r>
              <a:rPr lang="en-US" sz="1600" i="1" dirty="0"/>
              <a:t>not</a:t>
            </a:r>
            <a:r>
              <a:rPr lang="en-US" sz="1600" dirty="0"/>
              <a:t> a metric of project success!</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Lead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before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publishes in both peer-reviewed venues and in “gray literature” venues! You can see all of the publications on the DEVELOP website’s Media Page.</a:t>
              </a:r>
              <a:endParaRPr lang="en-US" sz="1800" dirty="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 Process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1-4 weeks</a:t>
            </a:r>
          </a:p>
          <a:p>
            <a:pPr marL="342900" indent="-342900">
              <a:spcBef>
                <a:spcPts val="0"/>
              </a:spcBef>
              <a:spcAft>
                <a:spcPts val="600"/>
              </a:spcAft>
              <a:buClr>
                <a:srgbClr val="0070C0"/>
              </a:buClr>
              <a:buFont typeface="+mj-lt"/>
              <a:buAutoNum type="arabicPeriod"/>
            </a:pPr>
            <a:r>
              <a:rPr lang="en-US" sz="1600" dirty="0"/>
              <a:t>Once approved, the content can be submitted to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1" name="Group 10">
            <a:extLst>
              <a:ext uri="{FF2B5EF4-FFF2-40B4-BE49-F238E27FC236}">
                <a16:creationId xmlns:a16="http://schemas.microsoft.com/office/drawing/2014/main" id="{5FC57031-CD2D-464D-BA8D-10E45EA98C9F}"/>
              </a:ext>
            </a:extLst>
          </p:cNvPr>
          <p:cNvGrpSpPr/>
          <p:nvPr/>
        </p:nvGrpSpPr>
        <p:grpSpPr>
          <a:xfrm>
            <a:off x="5542266" y="433706"/>
            <a:ext cx="4081128" cy="2742059"/>
            <a:chOff x="637003" y="5290691"/>
            <a:chExt cx="3691983" cy="1087366"/>
          </a:xfrm>
        </p:grpSpPr>
        <p:sp>
          <p:nvSpPr>
            <p:cNvPr id="12" name="Text Placeholder 5">
              <a:extLst>
                <a:ext uri="{FF2B5EF4-FFF2-40B4-BE49-F238E27FC236}">
                  <a16:creationId xmlns:a16="http://schemas.microsoft.com/office/drawing/2014/main" id="{99FACD5A-AE7E-4F27-8D2A-972D49330D6F}"/>
                </a:ext>
              </a:extLst>
            </p:cNvPr>
            <p:cNvSpPr txBox="1">
              <a:spLocks/>
            </p:cNvSpPr>
            <p:nvPr/>
          </p:nvSpPr>
          <p:spPr>
            <a:xfrm>
              <a:off x="638105" y="5307539"/>
              <a:ext cx="3690881" cy="1070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the decision to publish occurs before the technical paper FD is submitted, you can ask the PC Team about using the journal’s style for your tech paper.</a:t>
              </a:r>
            </a:p>
            <a:p>
              <a:pPr algn="ctr">
                <a:spcBef>
                  <a:spcPts val="0"/>
                </a:spcBef>
                <a:buClr>
                  <a:srgbClr val="0078C1"/>
                </a:buClr>
              </a:pPr>
              <a:endParaRPr lang="en-US" sz="1600" dirty="0"/>
            </a:p>
            <a:p>
              <a:pPr algn="ctr">
                <a:spcBef>
                  <a:spcPts val="0"/>
                </a:spcBef>
                <a:buClr>
                  <a:srgbClr val="0078C1"/>
                </a:buClr>
              </a:pPr>
              <a:r>
                <a:rPr lang="en-US" sz="1600" dirty="0"/>
                <a:t>If the decision to publish occurs after the term, the person leading the effort must ensure that all team members are aware, involved to the extent they want to be, and listed as co-authors.</a:t>
              </a:r>
              <a:endParaRPr lang="en-US" sz="1800" dirty="0"/>
            </a:p>
          </p:txBody>
        </p:sp>
        <p:sp>
          <p:nvSpPr>
            <p:cNvPr id="14" name="Rounded Rectangle 43">
              <a:extLst>
                <a:ext uri="{FF2B5EF4-FFF2-40B4-BE49-F238E27FC236}">
                  <a16:creationId xmlns:a16="http://schemas.microsoft.com/office/drawing/2014/main" id="{5F0C8719-1151-4451-8FFD-53E5AB4C1B88}"/>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F7ACE3DF-953D-4E65-932B-35CA55472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21" name="Picture 20">
            <a:extLst>
              <a:ext uri="{FF2B5EF4-FFF2-40B4-BE49-F238E27FC236}">
                <a16:creationId xmlns:a16="http://schemas.microsoft.com/office/drawing/2014/main" id="{C46EA9ED-170E-4A19-B14A-9B64EA8B74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22" name="Picture 21">
            <a:extLst>
              <a:ext uri="{FF2B5EF4-FFF2-40B4-BE49-F238E27FC236}">
                <a16:creationId xmlns:a16="http://schemas.microsoft.com/office/drawing/2014/main" id="{3177E487-05B6-4056-88B5-EE578916C5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23" name="Picture 22">
            <a:extLst>
              <a:ext uri="{FF2B5EF4-FFF2-40B4-BE49-F238E27FC236}">
                <a16:creationId xmlns:a16="http://schemas.microsoft.com/office/drawing/2014/main" id="{D1F1DC5D-4C44-453E-B364-6BFF1B37D8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24" name="Picture 23">
            <a:extLst>
              <a:ext uri="{FF2B5EF4-FFF2-40B4-BE49-F238E27FC236}">
                <a16:creationId xmlns:a16="http://schemas.microsoft.com/office/drawing/2014/main" id="{4EED1A0E-F40B-4E71-A75B-173EE0184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25" name="Picture 24">
            <a:extLst>
              <a:ext uri="{FF2B5EF4-FFF2-40B4-BE49-F238E27FC236}">
                <a16:creationId xmlns:a16="http://schemas.microsoft.com/office/drawing/2014/main" id="{B5197F05-DD53-4429-8C3F-64F08E98B2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26" name="Picture 25">
            <a:extLst>
              <a:ext uri="{FF2B5EF4-FFF2-40B4-BE49-F238E27FC236}">
                <a16:creationId xmlns:a16="http://schemas.microsoft.com/office/drawing/2014/main" id="{CADF6EEC-8F7A-4A6E-985B-4B697F397F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7" name="Picture 26">
            <a:extLst>
              <a:ext uri="{FF2B5EF4-FFF2-40B4-BE49-F238E27FC236}">
                <a16:creationId xmlns:a16="http://schemas.microsoft.com/office/drawing/2014/main" id="{1205DCE0-6874-4CB9-9342-C962467DEC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Conferences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 (once travel resumes).</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Many virtual conferences are </a:t>
              </a:r>
              <a:r>
                <a:rPr lang="en-US" sz="1600" b="1" dirty="0"/>
                <a:t>free to attend – take advantage </a:t>
              </a:r>
              <a:r>
                <a:rPr lang="en-US" sz="1600" dirty="0"/>
                <a:t>of this! Look at opportunities like: AmeriGEO Week, Society for Conservation GIS, Esri User Conference (plenary is free), etc.  </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a:t>
            </a:r>
            <a:r>
              <a:rPr lang="en-US" altLang="en-US" sz="3200" dirty="0" err="1"/>
              <a:t>DEVELOPment</a:t>
            </a:r>
            <a:r>
              <a:rPr lang="en-US" altLang="en-US" sz="3200" dirty="0"/>
              <a:t> Week</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4"/>
            <a:ext cx="9418660" cy="3560780"/>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Networking and professional development are two critical aspects of DEVELOP which can be harder to focus on while working in a virtual environment. So, we came up with dedicating a week of the term to providing you these resources!</a:t>
            </a:r>
          </a:p>
          <a:p>
            <a:pPr>
              <a:spcBef>
                <a:spcPts val="0"/>
              </a:spcBef>
              <a:spcAft>
                <a:spcPts val="600"/>
              </a:spcAft>
              <a:buClr>
                <a:srgbClr val="5496AD"/>
              </a:buClr>
            </a:pPr>
            <a:endParaRPr lang="en-US" sz="1800" dirty="0"/>
          </a:p>
          <a:p>
            <a:pPr marL="285750" indent="-285750">
              <a:spcBef>
                <a:spcPts val="0"/>
              </a:spcBef>
              <a:spcAft>
                <a:spcPts val="600"/>
              </a:spcAft>
              <a:buClr>
                <a:srgbClr val="5496AD"/>
              </a:buClr>
              <a:buFont typeface="Arial" panose="020B0604020202020204" pitchFamily="34" charset="0"/>
              <a:buChar char="•"/>
            </a:pPr>
            <a:r>
              <a:rPr lang="en-US" sz="1800" dirty="0"/>
              <a:t>Occurs during Week 4 and features skill-building activities, guest speakers, and other professional development opportunities.</a:t>
            </a:r>
          </a:p>
          <a:p>
            <a:pPr marL="971550" lvl="1" indent="-285750">
              <a:spcBef>
                <a:spcPts val="0"/>
              </a:spcBef>
              <a:spcAft>
                <a:spcPts val="600"/>
              </a:spcAft>
              <a:buClr>
                <a:srgbClr val="5496AD"/>
              </a:buClr>
              <a:buFont typeface="Arial" panose="020B0604020202020204" pitchFamily="34" charset="0"/>
              <a:buChar char="•"/>
            </a:pPr>
            <a:r>
              <a:rPr lang="en-US" sz="2000" dirty="0"/>
              <a:t>Guest speakers - Dr. Nancy </a:t>
            </a:r>
            <a:r>
              <a:rPr lang="en-US" sz="2000" dirty="0" err="1"/>
              <a:t>Searby</a:t>
            </a:r>
            <a:r>
              <a:rPr lang="en-US" sz="2000" dirty="0"/>
              <a:t> &amp; Jonathan Gleason</a:t>
            </a:r>
          </a:p>
          <a:p>
            <a:pPr marL="971550" lvl="1" indent="-285750">
              <a:spcBef>
                <a:spcPts val="0"/>
              </a:spcBef>
              <a:spcAft>
                <a:spcPts val="600"/>
              </a:spcAft>
              <a:buClr>
                <a:srgbClr val="5496AD"/>
              </a:buClr>
              <a:buFont typeface="Arial" panose="020B0604020202020204" pitchFamily="34" charset="0"/>
              <a:buChar char="•"/>
            </a:pPr>
            <a:r>
              <a:rPr lang="en-US" sz="2000" dirty="0"/>
              <a:t>Node buddy events (resume roundtable)</a:t>
            </a:r>
          </a:p>
          <a:p>
            <a:pPr marL="971550" lvl="1" indent="-285750">
              <a:spcBef>
                <a:spcPts val="0"/>
              </a:spcBef>
              <a:spcAft>
                <a:spcPts val="600"/>
              </a:spcAft>
              <a:buClr>
                <a:srgbClr val="5496AD"/>
              </a:buClr>
              <a:buFont typeface="Arial" panose="020B0604020202020204" pitchFamily="34" charset="0"/>
              <a:buChar char="•"/>
            </a:pPr>
            <a:r>
              <a:rPr lang="en-US" sz="2000" dirty="0"/>
              <a:t>Skill-building workshops (interview tips &amp; tricks, grad school tips &amp; tricks)</a:t>
            </a:r>
          </a:p>
          <a:p>
            <a:pPr marL="971550" lvl="1" indent="-285750">
              <a:spcBef>
                <a:spcPts val="0"/>
              </a:spcBef>
              <a:spcAft>
                <a:spcPts val="600"/>
              </a:spcAft>
              <a:buClr>
                <a:srgbClr val="5496AD"/>
              </a:buClr>
              <a:buFont typeface="Arial" panose="020B0604020202020204" pitchFamily="34" charset="0"/>
              <a:buChar char="•"/>
            </a:pPr>
            <a:r>
              <a:rPr lang="en-US" sz="2000" dirty="0"/>
              <a:t>Science Advisor Plenary</a:t>
            </a:r>
          </a:p>
        </p:txBody>
      </p:sp>
      <p:grpSp>
        <p:nvGrpSpPr>
          <p:cNvPr id="15" name="Group 14">
            <a:extLst>
              <a:ext uri="{FF2B5EF4-FFF2-40B4-BE49-F238E27FC236}">
                <a16:creationId xmlns:a16="http://schemas.microsoft.com/office/drawing/2014/main" id="{F606F64A-6C95-4850-90B4-5D251D505FDB}"/>
              </a:ext>
            </a:extLst>
          </p:cNvPr>
          <p:cNvGrpSpPr/>
          <p:nvPr/>
        </p:nvGrpSpPr>
        <p:grpSpPr>
          <a:xfrm>
            <a:off x="2030146" y="5523118"/>
            <a:ext cx="7505805" cy="1022499"/>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Be on the lookout for more information! A flyer and agenda will be sent out at the start of the term. </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F7ACE3DF-953D-4E65-932B-35CA55472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23" name="Picture 22">
            <a:extLst>
              <a:ext uri="{FF2B5EF4-FFF2-40B4-BE49-F238E27FC236}">
                <a16:creationId xmlns:a16="http://schemas.microsoft.com/office/drawing/2014/main" id="{C46EA9ED-170E-4A19-B14A-9B64EA8B74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24" name="Picture 23">
            <a:extLst>
              <a:ext uri="{FF2B5EF4-FFF2-40B4-BE49-F238E27FC236}">
                <a16:creationId xmlns:a16="http://schemas.microsoft.com/office/drawing/2014/main" id="{3177E487-05B6-4056-88B5-EE578916C5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25" name="Picture 24">
            <a:extLst>
              <a:ext uri="{FF2B5EF4-FFF2-40B4-BE49-F238E27FC236}">
                <a16:creationId xmlns:a16="http://schemas.microsoft.com/office/drawing/2014/main" id="{D1F1DC5D-4C44-453E-B364-6BFF1B37D8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26" name="Picture 25">
            <a:extLst>
              <a:ext uri="{FF2B5EF4-FFF2-40B4-BE49-F238E27FC236}">
                <a16:creationId xmlns:a16="http://schemas.microsoft.com/office/drawing/2014/main" id="{4EED1A0E-F40B-4E71-A75B-173EE0184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27" name="Picture 26">
            <a:extLst>
              <a:ext uri="{FF2B5EF4-FFF2-40B4-BE49-F238E27FC236}">
                <a16:creationId xmlns:a16="http://schemas.microsoft.com/office/drawing/2014/main" id="{B5197F05-DD53-4429-8C3F-64F08E98B2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28" name="Picture 27">
            <a:extLst>
              <a:ext uri="{FF2B5EF4-FFF2-40B4-BE49-F238E27FC236}">
                <a16:creationId xmlns:a16="http://schemas.microsoft.com/office/drawing/2014/main" id="{CADF6EEC-8F7A-4A6E-985B-4B697F397F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9" name="Picture 28">
            <a:extLst>
              <a:ext uri="{FF2B5EF4-FFF2-40B4-BE49-F238E27FC236}">
                <a16:creationId xmlns:a16="http://schemas.microsoft.com/office/drawing/2014/main" id="{1205DCE0-6874-4CB9-9342-C962467DEC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642219" cy="1916112"/>
          </a:xfrm>
        </p:spPr>
        <p:txBody>
          <a:bodyPr>
            <a:normAutofit/>
          </a:bodyPr>
          <a:lstStyle/>
          <a:p>
            <a:r>
              <a:rPr lang="en-US" dirty="0"/>
              <a:t>Enhanced Capacity Building Opportunities</a:t>
            </a:r>
          </a:p>
        </p:txBody>
      </p:sp>
      <p:pic>
        <p:nvPicPr>
          <p:cNvPr id="15" name="Picture Placeholder 14" descr="A picture containing suit, person, person, indoor&#10;&#10;Description automatically generated">
            <a:extLst>
              <a:ext uri="{FF2B5EF4-FFF2-40B4-BE49-F238E27FC236}">
                <a16:creationId xmlns:a16="http://schemas.microsoft.com/office/drawing/2014/main" id="{0708CB14-5CD1-49BD-90A9-BB24065F601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084" r="16647" b="17069"/>
          <a:stretch/>
        </p:blipFill>
        <p:spPr>
          <a:xfrm>
            <a:off x="2976281" y="0"/>
            <a:ext cx="3300694" cy="2492188"/>
          </a:xfrm>
        </p:spPr>
      </p:pic>
    </p:spTree>
    <p:extLst>
      <p:ext uri="{BB962C8B-B14F-4D97-AF65-F5344CB8AC3E}">
        <p14:creationId xmlns:p14="http://schemas.microsoft.com/office/powerpoint/2010/main" val="11924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1369"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1369" y="849964"/>
            <a:ext cx="10515600" cy="820004"/>
          </a:xfrm>
        </p:spPr>
        <p:txBody>
          <a:bodyPr anchor="ctr">
            <a:normAutofit/>
          </a:bodyPr>
          <a:lstStyle/>
          <a:p>
            <a:r>
              <a:rPr lang="en-US" sz="3200" dirty="0"/>
              <a:t>DEVELOP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11369" y="1855791"/>
            <a:ext cx="5492840" cy="25548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b="1" dirty="0">
                <a:solidFill>
                  <a:srgbClr val="5496AD"/>
                </a:solidFill>
                <a:latin typeface="+mn-lt"/>
              </a:rPr>
              <a:t>What is a DEVELOP Fellow? </a:t>
            </a:r>
            <a:r>
              <a:rPr lang="en-US" sz="1800" dirty="0">
                <a:solidFill>
                  <a:srgbClr val="6A7278"/>
                </a:solidFill>
                <a:latin typeface="+mn-lt"/>
              </a:rPr>
              <a:t>The DEVELOP Fellow is an integral piece of the leadership team in the DEVELOP model. The people who assume this role are responsible for managing the majority of the day-to-day operations at their individual nodes, providing guidance and direction to their teams, supporting strategic planning for their node, and providing program-level NPO support.</a:t>
            </a:r>
          </a:p>
        </p:txBody>
      </p:sp>
      <p:sp>
        <p:nvSpPr>
          <p:cNvPr id="10" name="Text Placeholder 5">
            <a:extLst>
              <a:ext uri="{FF2B5EF4-FFF2-40B4-BE49-F238E27FC236}">
                <a16:creationId xmlns:a16="http://schemas.microsoft.com/office/drawing/2014/main" id="{245A6102-89D6-4D6A-9655-DDF00E1E8DF9}"/>
              </a:ext>
            </a:extLst>
          </p:cNvPr>
          <p:cNvSpPr txBox="1">
            <a:spLocks/>
          </p:cNvSpPr>
          <p:nvPr/>
        </p:nvSpPr>
        <p:spPr>
          <a:xfrm>
            <a:off x="5816072" y="3642345"/>
            <a:ext cx="6375928" cy="3627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347663">
              <a:spcBef>
                <a:spcPts val="0"/>
              </a:spcBef>
              <a:spcAft>
                <a:spcPts val="600"/>
              </a:spcAft>
              <a:buClr>
                <a:srgbClr val="5496AD"/>
              </a:buClr>
            </a:pPr>
            <a:r>
              <a:rPr lang="en-US" sz="1800" dirty="0">
                <a:solidFill>
                  <a:srgbClr val="0061AA"/>
                </a:solidFill>
                <a:latin typeface="+mn-lt"/>
              </a:rPr>
              <a:t>Eligibility Requirements: </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 Citizenship is required for all Fellow positions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College degree with minimum 3.0 GPA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One+ terms with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Open to Recent Graduate and Early/Transitioning Career Professional applicants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begin the position in early September</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work 40 hours/week during typical business hours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Proficient knowledge and understanding of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Strong leadership and communication </a:t>
            </a:r>
            <a:r>
              <a:rPr lang="en-US" sz="1600" dirty="0" smtClean="0">
                <a:solidFill>
                  <a:srgbClr val="6A7278"/>
                </a:solidFill>
                <a:latin typeface="+mn-lt"/>
              </a:rPr>
              <a:t>skills</a:t>
            </a:r>
            <a:endParaRPr lang="en-US" sz="1600" dirty="0">
              <a:solidFill>
                <a:srgbClr val="6A7278"/>
              </a:solidFill>
              <a:latin typeface="+mn-lt"/>
            </a:endParaRPr>
          </a:p>
        </p:txBody>
      </p:sp>
      <p:grpSp>
        <p:nvGrpSpPr>
          <p:cNvPr id="16" name="Group 15">
            <a:extLst>
              <a:ext uri="{FF2B5EF4-FFF2-40B4-BE49-F238E27FC236}">
                <a16:creationId xmlns:a16="http://schemas.microsoft.com/office/drawing/2014/main" id="{E9ECA83C-1C25-47CC-8AA8-AF0D5BE31020}"/>
              </a:ext>
            </a:extLst>
          </p:cNvPr>
          <p:cNvGrpSpPr/>
          <p:nvPr/>
        </p:nvGrpSpPr>
        <p:grpSpPr>
          <a:xfrm>
            <a:off x="738681" y="4481517"/>
            <a:ext cx="4950080" cy="1354880"/>
            <a:chOff x="637003" y="5290692"/>
            <a:chExt cx="3691983" cy="900108"/>
          </a:xfrm>
        </p:grpSpPr>
        <p:sp>
          <p:nvSpPr>
            <p:cNvPr id="19" name="Text Placeholder 5">
              <a:extLst>
                <a:ext uri="{FF2B5EF4-FFF2-40B4-BE49-F238E27FC236}">
                  <a16:creationId xmlns:a16="http://schemas.microsoft.com/office/drawing/2014/main" id="{CBCBC75E-151D-4E81-94EF-46E1B3C78CC7}"/>
                </a:ext>
              </a:extLst>
            </p:cNvPr>
            <p:cNvSpPr txBox="1">
              <a:spLocks/>
            </p:cNvSpPr>
            <p:nvPr/>
          </p:nvSpPr>
          <p:spPr>
            <a:xfrm>
              <a:off x="637003" y="5307539"/>
              <a:ext cx="3691983" cy="883261"/>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Seven nodes are competing a Lead/Fellow position this summer, opening in </a:t>
              </a:r>
              <a:r>
                <a:rPr lang="en-US" sz="1600" dirty="0" smtClean="0"/>
                <a:t>June </a:t>
              </a:r>
              <a:r>
                <a:rPr lang="en-US" sz="1600" dirty="0"/>
                <a:t>and with a start date in early September. More information is available on </a:t>
              </a:r>
              <a:r>
                <a:rPr lang="en-US" sz="1600" dirty="0" err="1"/>
                <a:t>DEVELOPedia</a:t>
              </a:r>
              <a:r>
                <a:rPr lang="en-US" sz="1600" dirty="0"/>
                <a:t>. </a:t>
              </a:r>
              <a:endParaRPr lang="en-US" sz="1800" dirty="0"/>
            </a:p>
          </p:txBody>
        </p:sp>
        <p:sp>
          <p:nvSpPr>
            <p:cNvPr id="20" name="Rounded Rectangle 47">
              <a:extLst>
                <a:ext uri="{FF2B5EF4-FFF2-40B4-BE49-F238E27FC236}">
                  <a16:creationId xmlns:a16="http://schemas.microsoft.com/office/drawing/2014/main" id="{96E575DA-E958-4367-9067-C2B8F1A27279}"/>
                </a:ext>
              </a:extLst>
            </p:cNvPr>
            <p:cNvSpPr/>
            <p:nvPr/>
          </p:nvSpPr>
          <p:spPr>
            <a:xfrm>
              <a:off x="637003" y="5290692"/>
              <a:ext cx="3691983" cy="90010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CBA67D1D-EB7E-4416-BCE3-6E2C679E822B}"/>
              </a:ext>
            </a:extLst>
          </p:cNvPr>
          <p:cNvPicPr>
            <a:picLocks noChangeAspect="1"/>
          </p:cNvPicPr>
          <p:nvPr/>
        </p:nvPicPr>
        <p:blipFill>
          <a:blip r:embed="rId3"/>
          <a:stretch>
            <a:fillRect/>
          </a:stretch>
        </p:blipFill>
        <p:spPr>
          <a:xfrm>
            <a:off x="6818050" y="223082"/>
            <a:ext cx="3852399" cy="2567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4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9044</TotalTime>
  <Words>1384</Words>
  <Application>Microsoft Office PowerPoint</Application>
  <PresentationFormat>Widescreen</PresentationFormat>
  <Paragraphs>157</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Century Gothic</vt:lpstr>
      <vt:lpstr>Georgia</vt:lpstr>
      <vt:lpstr>1_Theme2</vt:lpstr>
      <vt:lpstr>PowerPoint Presentation</vt:lpstr>
      <vt:lpstr>PowerPoint Presentation</vt:lpstr>
      <vt:lpstr>OPPORTUNITIES</vt:lpstr>
      <vt:lpstr>OPPORTUNITIES</vt:lpstr>
      <vt:lpstr>OPPORTUNITIES</vt:lpstr>
      <vt:lpstr>OPPORTUNITIES</vt:lpstr>
      <vt:lpstr>OPPORTUNITIES</vt:lpstr>
      <vt:lpstr>PowerPoint Presentation</vt:lpstr>
      <vt:lpstr>OPPORTUNITIES</vt:lpstr>
      <vt:lpstr>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222</cp:revision>
  <dcterms:created xsi:type="dcterms:W3CDTF">2019-10-30T16:09:36Z</dcterms:created>
  <dcterms:modified xsi:type="dcterms:W3CDTF">2021-06-03T03:29:35Z</dcterms:modified>
</cp:coreProperties>
</file>