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EFB"/>
    <a:srgbClr val="4A5B72"/>
    <a:srgbClr val="70A8DA"/>
    <a:srgbClr val="6AA4D8"/>
    <a:srgbClr val="75AADB"/>
    <a:srgbClr val="A7C9E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 varScale="1">
        <p:scale>
          <a:sx n="23" d="100"/>
          <a:sy n="23" d="100"/>
        </p:scale>
        <p:origin x="3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ract info"/>
          <p:cNvSpPr/>
          <p:nvPr userDrawn="1"/>
        </p:nvSpPr>
        <p:spPr>
          <a:xfrm>
            <a:off x="16780042" y="35271802"/>
            <a:ext cx="99661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Any opinions, findings, and conclusions or recommendations expressed in this material are those of the author(s) and do not necessarily reflect the views of the National Aeronautics and </a:t>
            </a:r>
            <a:r>
              <a:rPr lang="en-US" sz="1400" i="1" baseline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Space Administration or partner organizations.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through contract NNL11AA00B and cooperative agreement NNX14AB60A.</a:t>
            </a:r>
            <a:endParaRPr lang="en-US" sz="1400" i="1" baseline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University of Georgia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Identifying key urban areas to reduce </a:t>
            </a:r>
            <a:r>
              <a:rPr lang="en-US" dirty="0" err="1" smtClean="0"/>
              <a:t>stormwater</a:t>
            </a:r>
            <a:r>
              <a:rPr lang="en-US" dirty="0" smtClean="0"/>
              <a:t> runoff and maximize conservation efforts in metropolitan Atlanta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Atlanta Water Resources</a:t>
            </a:r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1458575" y="30488957"/>
            <a:ext cx="4143375" cy="350835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Nature Conservancy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30488957"/>
            <a:ext cx="8229600" cy="370747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would like to thank our science advisors, Dr. Rosanna </a:t>
            </a:r>
            <a:r>
              <a:rPr lang="en-US" dirty="0" err="1" smtClean="0"/>
              <a:t>Rivero</a:t>
            </a:r>
            <a:r>
              <a:rPr lang="en-US" dirty="0" smtClean="0"/>
              <a:t> and Dr. Marguerite Madden, for their advice and guidance on this project. </a:t>
            </a:r>
            <a:endParaRPr lang="en-US" dirty="0"/>
          </a:p>
          <a:p>
            <a:r>
              <a:rPr lang="en-US" dirty="0" smtClean="0"/>
              <a:t>We also would like to thank our partners at The Nature Conservancy, Sara Gottlieb and </a:t>
            </a:r>
            <a:r>
              <a:rPr lang="en-US" dirty="0" err="1" smtClean="0"/>
              <a:t>Myriam</a:t>
            </a:r>
            <a:r>
              <a:rPr lang="en-US" dirty="0" smtClean="0"/>
              <a:t> Dormer, for their support and involvement throughout the project.   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300031" y="21708326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197875"/>
            <a:ext cx="16916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93805" y="9346213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</a:t>
            </a:r>
            <a:r>
              <a:rPr lang="en-US" sz="4400" b="1" dirty="0" smtClean="0">
                <a:solidFill>
                  <a:srgbClr val="70A8DA"/>
                </a:solidFill>
                <a:latin typeface="Century Gothic" panose="020B0502020202020204" pitchFamily="34" charset="0"/>
              </a:rPr>
              <a:t>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99362" y="16753433"/>
            <a:ext cx="82055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565811"/>
            <a:ext cx="1691639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4901" y="20594658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93779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58575" y="29377932"/>
            <a:ext cx="451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93779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Christopher Cameron (Project Lead), Beatriz Avila, Veronica Fay, Jason Reynolds, Alex Smith, Jacob Spaulding, </a:t>
            </a:r>
            <a:r>
              <a:rPr lang="en-US" dirty="0" err="1" smtClean="0"/>
              <a:t>Wenjing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endParaRPr lang="en-US" dirty="0" smtClean="0"/>
          </a:p>
          <a:p>
            <a:r>
              <a:rPr lang="en-US" sz="2400" dirty="0" smtClean="0"/>
              <a:t>DEVELOP National Program at The University of Georgia</a:t>
            </a:r>
            <a:endParaRPr lang="en-US" sz="2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914400" y="20301822"/>
            <a:ext cx="16916400" cy="2784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12316454"/>
            <a:ext cx="178308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Placeholder 16"/>
          <p:cNvSpPr txBox="1">
            <a:spLocks/>
          </p:cNvSpPr>
          <p:nvPr/>
        </p:nvSpPr>
        <p:spPr>
          <a:xfrm>
            <a:off x="19507267" y="20371871"/>
            <a:ext cx="1487838" cy="34835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Landsat 8</a:t>
            </a:r>
            <a:r>
              <a:rPr lang="en-US" sz="1600" dirty="0" smtClean="0"/>
              <a:t>, OLI</a:t>
            </a:r>
            <a:r>
              <a:rPr lang="en-US" dirty="0" smtClean="0"/>
              <a:t>		</a:t>
            </a: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393" y="17519951"/>
            <a:ext cx="3471549" cy="2830648"/>
          </a:xfrm>
          <a:prstGeom prst="rect">
            <a:avLst/>
          </a:prstGeom>
        </p:spPr>
      </p:pic>
      <p:pic>
        <p:nvPicPr>
          <p:cNvPr id="155" name="Picture 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750" y="17519951"/>
            <a:ext cx="3474720" cy="2834640"/>
          </a:xfrm>
          <a:prstGeom prst="rect">
            <a:avLst/>
          </a:prstGeom>
        </p:spPr>
      </p:pic>
      <p:sp>
        <p:nvSpPr>
          <p:cNvPr id="156" name="Text Placeholder 16"/>
          <p:cNvSpPr txBox="1">
            <a:spLocks/>
          </p:cNvSpPr>
          <p:nvPr/>
        </p:nvSpPr>
        <p:spPr>
          <a:xfrm>
            <a:off x="23616127" y="20363144"/>
            <a:ext cx="1461966" cy="33979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Terra</a:t>
            </a:r>
            <a:r>
              <a:rPr lang="en-US" sz="1600" dirty="0" smtClean="0"/>
              <a:t>, ASTER</a:t>
            </a:r>
            <a:r>
              <a:rPr lang="en-US" dirty="0" smtClean="0"/>
              <a:t>		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4399" y="13089073"/>
            <a:ext cx="16549916" cy="7032552"/>
            <a:chOff x="914399" y="13372907"/>
            <a:chExt cx="16549916" cy="7032552"/>
          </a:xfrm>
        </p:grpSpPr>
        <p:grpSp>
          <p:nvGrpSpPr>
            <p:cNvPr id="13" name="Group 12"/>
            <p:cNvGrpSpPr/>
            <p:nvPr/>
          </p:nvGrpSpPr>
          <p:grpSpPr>
            <a:xfrm>
              <a:off x="914399" y="13372907"/>
              <a:ext cx="16549916" cy="7032552"/>
              <a:chOff x="914399" y="13372907"/>
              <a:chExt cx="16549916" cy="7032552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930390" y="13382254"/>
                <a:ext cx="3146096" cy="7023205"/>
              </a:xfrm>
              <a:prstGeom prst="round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307357" y="13382254"/>
                <a:ext cx="5134521" cy="6961052"/>
              </a:xfrm>
              <a:prstGeom prst="roundRect">
                <a:avLst>
                  <a:gd name="adj" fmla="val 10000"/>
                </a:avLst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sp>
          <p:sp>
            <p:nvSpPr>
              <p:cNvPr id="107" name="Rounded Rectangle 106"/>
              <p:cNvSpPr/>
              <p:nvPr/>
            </p:nvSpPr>
            <p:spPr>
              <a:xfrm>
                <a:off x="11691462" y="13372907"/>
                <a:ext cx="5772853" cy="6961052"/>
              </a:xfrm>
              <a:prstGeom prst="roundRect">
                <a:avLst>
                  <a:gd name="adj" fmla="val 10000"/>
                </a:avLst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sp>
          <p:sp>
            <p:nvSpPr>
              <p:cNvPr id="108" name="Rectangle 107"/>
              <p:cNvSpPr/>
              <p:nvPr/>
            </p:nvSpPr>
            <p:spPr>
              <a:xfrm>
                <a:off x="930390" y="13849280"/>
                <a:ext cx="3146096" cy="5263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14399" y="13878173"/>
                <a:ext cx="3178077" cy="468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Data Acquisition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07357" y="13849280"/>
                <a:ext cx="5134521" cy="5263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683248" y="13878173"/>
                <a:ext cx="4382739" cy="468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Processing and Analysis 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1691462" y="13849280"/>
                <a:ext cx="5772853" cy="52638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3231338" y="13878173"/>
                <a:ext cx="2693101" cy="468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End Products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1016793" y="14693081"/>
                <a:ext cx="2973281" cy="602530"/>
                <a:chOff x="-2887189" y="-269233"/>
                <a:chExt cx="2091171" cy="554036"/>
              </a:xfrm>
            </p:grpSpPr>
            <p:sp>
              <p:nvSpPr>
                <p:cNvPr id="151" name="Rounded Rectangle 150"/>
                <p:cNvSpPr/>
                <p:nvPr/>
              </p:nvSpPr>
              <p:spPr>
                <a:xfrm>
                  <a:off x="-2845407" y="-269233"/>
                  <a:ext cx="2007606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-2887189" y="-207659"/>
                  <a:ext cx="209117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Landsat 8 Images</a:t>
                  </a: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1016792" y="16988064"/>
                <a:ext cx="2973281" cy="602530"/>
                <a:chOff x="-3245949" y="-541422"/>
                <a:chExt cx="2091171" cy="554036"/>
              </a:xfrm>
            </p:grpSpPr>
            <p:sp>
              <p:nvSpPr>
                <p:cNvPr id="149" name="Rounded Rectangle 148"/>
                <p:cNvSpPr/>
                <p:nvPr/>
              </p:nvSpPr>
              <p:spPr>
                <a:xfrm>
                  <a:off x="-3204167" y="-541422"/>
                  <a:ext cx="2007606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-3245949" y="-479847"/>
                  <a:ext cx="209117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ASTER DEMs</a:t>
                  </a: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076199" y="19335243"/>
                <a:ext cx="2854467" cy="602530"/>
                <a:chOff x="-3204167" y="138707"/>
                <a:chExt cx="2007606" cy="923263"/>
              </a:xfrm>
            </p:grpSpPr>
            <p:sp>
              <p:nvSpPr>
                <p:cNvPr id="147" name="Rounded Rectangle 146"/>
                <p:cNvSpPr/>
                <p:nvPr/>
              </p:nvSpPr>
              <p:spPr>
                <a:xfrm>
                  <a:off x="-3204167" y="138707"/>
                  <a:ext cx="2007606" cy="923263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-3158300" y="261778"/>
                  <a:ext cx="1915867" cy="769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Ancillary Datasets</a:t>
                  </a: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5683248" y="15935376"/>
                <a:ext cx="4379883" cy="602530"/>
                <a:chOff x="3641040" y="2636592"/>
                <a:chExt cx="3080463" cy="554036"/>
              </a:xfrm>
            </p:grpSpPr>
            <p:sp>
              <p:nvSpPr>
                <p:cNvPr id="145" name="Rounded Rectangle 144"/>
                <p:cNvSpPr/>
                <p:nvPr/>
              </p:nvSpPr>
              <p:spPr>
                <a:xfrm>
                  <a:off x="3712532" y="2636592"/>
                  <a:ext cx="2937480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3641040" y="2698166"/>
                  <a:ext cx="3080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Land Cover Classification</a:t>
                  </a: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5784897" y="16988064"/>
                <a:ext cx="1384250" cy="602530"/>
                <a:chOff x="3641039" y="5588167"/>
                <a:chExt cx="973572" cy="554036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3641039" y="5588167"/>
                  <a:ext cx="973571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3641040" y="5649741"/>
                  <a:ext cx="97357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SWAT</a:t>
                  </a: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8577234" y="16994873"/>
                <a:ext cx="1384249" cy="602530"/>
                <a:chOff x="2813884" y="-2628770"/>
                <a:chExt cx="973571" cy="554036"/>
              </a:xfrm>
            </p:grpSpPr>
            <p:sp>
              <p:nvSpPr>
                <p:cNvPr id="141" name="Rounded Rectangle 140"/>
                <p:cNvSpPr/>
                <p:nvPr/>
              </p:nvSpPr>
              <p:spPr>
                <a:xfrm>
                  <a:off x="2813884" y="-2628770"/>
                  <a:ext cx="973571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2813884" y="-2567196"/>
                  <a:ext cx="97357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LUCIS</a:t>
                  </a: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11961379" y="14697967"/>
                <a:ext cx="5067916" cy="616694"/>
                <a:chOff x="11066029" y="-1841229"/>
                <a:chExt cx="3564371" cy="857505"/>
              </a:xfrm>
            </p:grpSpPr>
            <p:sp>
              <p:nvSpPr>
                <p:cNvPr id="139" name="Rounded Rectangle 138"/>
                <p:cNvSpPr/>
                <p:nvPr/>
              </p:nvSpPr>
              <p:spPr>
                <a:xfrm>
                  <a:off x="11219543" y="-1841229"/>
                  <a:ext cx="3410857" cy="831015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11066029" y="-1753165"/>
                  <a:ext cx="356437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Supervised Land Cover Classification</a:t>
                  </a: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2195399" y="17026604"/>
                <a:ext cx="4764980" cy="602530"/>
                <a:chOff x="4547097" y="-1533427"/>
                <a:chExt cx="3351310" cy="554036"/>
              </a:xfrm>
            </p:grpSpPr>
            <p:sp>
              <p:nvSpPr>
                <p:cNvPr id="137" name="Rounded Rectangle 136"/>
                <p:cNvSpPr/>
                <p:nvPr/>
              </p:nvSpPr>
              <p:spPr>
                <a:xfrm>
                  <a:off x="4566354" y="-1533427"/>
                  <a:ext cx="3300389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4547097" y="-1468281"/>
                  <a:ext cx="335131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Hydrologic Processes Model</a:t>
                  </a: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12530182" y="19335243"/>
                <a:ext cx="3930314" cy="602530"/>
                <a:chOff x="12805769" y="846527"/>
                <a:chExt cx="2764272" cy="554036"/>
              </a:xfrm>
            </p:grpSpPr>
            <p:sp>
              <p:nvSpPr>
                <p:cNvPr id="135" name="Rounded Rectangle 134"/>
                <p:cNvSpPr/>
                <p:nvPr/>
              </p:nvSpPr>
              <p:spPr>
                <a:xfrm>
                  <a:off x="12805770" y="846527"/>
                  <a:ext cx="2764271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12805769" y="908102"/>
                  <a:ext cx="276427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LUCIS Suitability Maps</a:t>
                  </a:r>
                </a:p>
              </p:txBody>
            </p:sp>
          </p:grpSp>
          <p:sp>
            <p:nvSpPr>
              <p:cNvPr id="123" name="Chevron 122"/>
              <p:cNvSpPr/>
              <p:nvPr/>
            </p:nvSpPr>
            <p:spPr>
              <a:xfrm>
                <a:off x="4358050" y="13863726"/>
                <a:ext cx="555259" cy="497494"/>
              </a:xfrm>
              <a:prstGeom prst="chevron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4" name="Chevron 123"/>
              <p:cNvSpPr/>
              <p:nvPr/>
            </p:nvSpPr>
            <p:spPr>
              <a:xfrm>
                <a:off x="10789041" y="13878175"/>
                <a:ext cx="555259" cy="497494"/>
              </a:xfrm>
              <a:prstGeom prst="chevron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cxnSp>
            <p:nvCxnSpPr>
              <p:cNvPr id="126" name="Straight Arrow Connector 125"/>
              <p:cNvCxnSpPr/>
              <p:nvPr/>
            </p:nvCxnSpPr>
            <p:spPr>
              <a:xfrm>
                <a:off x="7873188" y="15300983"/>
                <a:ext cx="0" cy="62950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1719C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127" name="Group 126"/>
              <p:cNvGrpSpPr/>
              <p:nvPr/>
            </p:nvGrpSpPr>
            <p:grpSpPr>
              <a:xfrm>
                <a:off x="5683248" y="14697967"/>
                <a:ext cx="4543003" cy="602530"/>
                <a:chOff x="-1162811" y="-1279309"/>
                <a:chExt cx="3043671" cy="554036"/>
              </a:xfrm>
            </p:grpSpPr>
            <p:sp>
              <p:nvSpPr>
                <p:cNvPr id="133" name="Rounded Rectangle 132"/>
                <p:cNvSpPr/>
                <p:nvPr/>
              </p:nvSpPr>
              <p:spPr>
                <a:xfrm>
                  <a:off x="-1068778" y="-1279309"/>
                  <a:ext cx="2783277" cy="55403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41719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-1162811" y="-1222227"/>
                  <a:ext cx="3043671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Atmospheric Correction</a:t>
                  </a:r>
                </a:p>
              </p:txBody>
            </p:sp>
          </p:grpSp>
          <p:cxnSp>
            <p:nvCxnSpPr>
              <p:cNvPr id="128" name="Elbow Connector 127"/>
              <p:cNvCxnSpPr>
                <a:stCxn id="145" idx="2"/>
                <a:endCxn id="143" idx="0"/>
              </p:cNvCxnSpPr>
              <p:nvPr/>
            </p:nvCxnSpPr>
            <p:spPr>
              <a:xfrm rot="5400000">
                <a:off x="6950028" y="16064901"/>
                <a:ext cx="450157" cy="1396168"/>
              </a:xfrm>
              <a:prstGeom prst="bentConnector3">
                <a:avLst/>
              </a:prstGeom>
              <a:noFill/>
              <a:ln w="19050" cap="flat" cmpd="sng" algn="ctr">
                <a:solidFill>
                  <a:srgbClr val="41719C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9" name="Elbow Connector 128"/>
              <p:cNvCxnSpPr>
                <a:endCxn id="141" idx="0"/>
              </p:cNvCxnSpPr>
              <p:nvPr/>
            </p:nvCxnSpPr>
            <p:spPr>
              <a:xfrm>
                <a:off x="7873188" y="16762985"/>
                <a:ext cx="1396171" cy="231888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1719C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15" y="15375928"/>
              <a:ext cx="1774043" cy="1477317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029" y="17697142"/>
              <a:ext cx="1866813" cy="1554569"/>
            </a:xfrm>
            <a:prstGeom prst="rect">
              <a:avLst/>
            </a:prstGeom>
          </p:spPr>
        </p:pic>
      </p:grpSp>
      <p:sp>
        <p:nvSpPr>
          <p:cNvPr id="159" name="Text Placeholder 16"/>
          <p:cNvSpPr txBox="1">
            <a:spLocks/>
          </p:cNvSpPr>
          <p:nvPr/>
        </p:nvSpPr>
        <p:spPr>
          <a:xfrm>
            <a:off x="18280143" y="6373224"/>
            <a:ext cx="8172741" cy="285241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b="1" dirty="0" smtClean="0">
                <a:solidFill>
                  <a:schemeClr val="accent1"/>
                </a:solidFill>
              </a:rPr>
              <a:t>Assess </a:t>
            </a:r>
            <a:r>
              <a:rPr lang="en-US" dirty="0"/>
              <a:t>the effects of recent land cover </a:t>
            </a:r>
            <a:r>
              <a:rPr lang="en-US" dirty="0" smtClean="0"/>
              <a:t>change on currently forested watersheds</a:t>
            </a:r>
            <a:endParaRPr lang="en-US" dirty="0"/>
          </a:p>
          <a:p>
            <a:pPr marL="347663" indent="-347663"/>
            <a:r>
              <a:rPr lang="en-US" b="1" dirty="0" smtClean="0">
                <a:solidFill>
                  <a:schemeClr val="accent1"/>
                </a:solidFill>
              </a:rPr>
              <a:t>Identify </a:t>
            </a:r>
            <a:r>
              <a:rPr lang="en-US" dirty="0" smtClean="0"/>
              <a:t>sites </a:t>
            </a:r>
            <a:r>
              <a:rPr lang="en-US" dirty="0"/>
              <a:t>with </a:t>
            </a:r>
            <a:r>
              <a:rPr lang="en-US" dirty="0" smtClean="0"/>
              <a:t>a high potential </a:t>
            </a:r>
            <a:r>
              <a:rPr lang="en-US" dirty="0"/>
              <a:t>to impact local water quality </a:t>
            </a:r>
            <a:r>
              <a:rPr lang="en-US" dirty="0" smtClean="0"/>
              <a:t>using SWAT</a:t>
            </a:r>
          </a:p>
          <a:p>
            <a:pPr marL="347663" indent="-347663"/>
            <a:r>
              <a:rPr lang="en-US" b="1" dirty="0">
                <a:solidFill>
                  <a:schemeClr val="accent1"/>
                </a:solidFill>
              </a:rPr>
              <a:t>Locate</a:t>
            </a:r>
            <a:r>
              <a:rPr lang="en-US" dirty="0"/>
              <a:t> areas within </a:t>
            </a:r>
            <a:r>
              <a:rPr lang="en-US" dirty="0" smtClean="0"/>
              <a:t>the Atlanta </a:t>
            </a:r>
            <a:r>
              <a:rPr lang="en-US" dirty="0"/>
              <a:t>region for targeted reforestation and conservation efforts using </a:t>
            </a:r>
            <a:r>
              <a:rPr lang="en-US" dirty="0" smtClean="0"/>
              <a:t>LUCIS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8489" r="7190" b="6079"/>
          <a:stretch/>
        </p:blipFill>
        <p:spPr>
          <a:xfrm>
            <a:off x="18495392" y="10223900"/>
            <a:ext cx="5618053" cy="6393103"/>
          </a:xfrm>
          <a:prstGeom prst="rect">
            <a:avLst/>
          </a:prstGeom>
          <a:ln w="9525">
            <a:solidFill>
              <a:schemeClr val="tx1">
                <a:lumMod val="50000"/>
              </a:schemeClr>
            </a:solidFill>
          </a:ln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6" t="62881" r="21125" b="19415"/>
          <a:stretch/>
        </p:blipFill>
        <p:spPr>
          <a:xfrm>
            <a:off x="22366514" y="15225486"/>
            <a:ext cx="1746931" cy="139268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64" name="TextBox 163"/>
          <p:cNvSpPr txBox="1"/>
          <p:nvPr/>
        </p:nvSpPr>
        <p:spPr>
          <a:xfrm>
            <a:off x="20745643" y="12806114"/>
            <a:ext cx="138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Atlanta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7" b="19493"/>
          <a:stretch/>
        </p:blipFill>
        <p:spPr>
          <a:xfrm rot="10800000">
            <a:off x="1076199" y="30394837"/>
            <a:ext cx="8514865" cy="3474102"/>
          </a:xfrm>
          <a:prstGeom prst="rect">
            <a:avLst/>
          </a:prstGeom>
        </p:spPr>
      </p:pic>
      <p:sp>
        <p:nvSpPr>
          <p:cNvPr id="165" name="Text Placeholder 16"/>
          <p:cNvSpPr txBox="1">
            <a:spLocks/>
          </p:cNvSpPr>
          <p:nvPr/>
        </p:nvSpPr>
        <p:spPr>
          <a:xfrm>
            <a:off x="1076198" y="33997310"/>
            <a:ext cx="8514865" cy="74117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From left to right: Christopher Cameron, Alex Smith, Beatriz Avila, </a:t>
            </a:r>
            <a:r>
              <a:rPr lang="en-US" sz="1600" b="1" dirty="0" err="1" smtClean="0"/>
              <a:t>Wenjing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Xu</a:t>
            </a:r>
            <a:r>
              <a:rPr lang="en-US" sz="1600" b="1" dirty="0" smtClean="0"/>
              <a:t>, Veronica Fay, Jason Reynolds, Jacob Spaulding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267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crms</cp:lastModifiedBy>
  <cp:revision>167</cp:revision>
  <dcterms:created xsi:type="dcterms:W3CDTF">2015-06-02T14:58:58Z</dcterms:created>
  <dcterms:modified xsi:type="dcterms:W3CDTF">2016-02-25T18:14:12Z</dcterms:modified>
</cp:coreProperties>
</file>