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6" r:id="rId3"/>
    <p:sldId id="278" r:id="rId4"/>
    <p:sldId id="285" r:id="rId5"/>
    <p:sldId id="287" r:id="rId6"/>
    <p:sldId id="295" r:id="rId7"/>
    <p:sldId id="296" r:id="rId8"/>
    <p:sldId id="297" r:id="rId9"/>
    <p:sldId id="298" r:id="rId10"/>
    <p:sldId id="299" r:id="rId11"/>
    <p:sldId id="289" r:id="rId12"/>
    <p:sldId id="290"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7"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3429" autoAdjust="0"/>
  </p:normalViewPr>
  <p:slideViewPr>
    <p:cSldViewPr snapToGrid="0">
      <p:cViewPr varScale="1">
        <p:scale>
          <a:sx n="103" d="100"/>
          <a:sy n="103" d="100"/>
        </p:scale>
        <p:origin x="1578"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Offshore</a:t>
            </a:r>
            <a:r>
              <a:rPr lang="en-US" baseline="0" dirty="0" smtClean="0"/>
              <a:t> oil and natural gas drilling in the Gulf of Mexico, on over 3,000 platforms, produces aerosols, nitrogen dioxide, and sulfur dioxide emissions. Emissions from offshore drilling can impact onshore air quality, causing health and environmental impacts. Emissions point data from individual platform and non-platform sources do not provide the regional coverage necessary to answer larger scale scientific questions.</a:t>
            </a:r>
          </a:p>
          <a:p>
            <a:endParaRPr lang="en-US" baseline="0" dirty="0" smtClean="0"/>
          </a:p>
          <a:p>
            <a:r>
              <a:rPr lang="en-US" baseline="0" dirty="0" smtClean="0"/>
              <a:t>Image Source: http://www.nasa.gov/content/goddard/cats-eyes-clouds-smoke-and-dust-from-the-space-station (Composite image created from photographs by Patrick Byrne, Carolyn Conner, Peggy Davis, </a:t>
            </a:r>
            <a:r>
              <a:rPr lang="en-US" baseline="0" dirty="0" err="1" smtClean="0"/>
              <a:t>Daneil</a:t>
            </a:r>
            <a:r>
              <a:rPr lang="en-US" baseline="0" dirty="0" smtClean="0"/>
              <a:t> </a:t>
            </a:r>
            <a:r>
              <a:rPr lang="en-US" baseline="0" dirty="0" err="1" smtClean="0"/>
              <a:t>Fogg</a:t>
            </a:r>
            <a:r>
              <a:rPr lang="en-US" baseline="0" dirty="0" smtClean="0"/>
              <a:t>, John Newman, Cyrus Reed, and Gayle </a:t>
            </a:r>
            <a:r>
              <a:rPr lang="en-US" baseline="0" dirty="0" err="1" smtClean="0"/>
              <a:t>Trautman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91888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a:t>
            </a:r>
            <a:r>
              <a:rPr lang="en-US" baseline="0" dirty="0" smtClean="0"/>
              <a:t> focused on the Outer Continental Shelf (OCS) of the Gulf of Mexico including the onshore areas of Texas, Louisiana, Mississippi, and Alabama. </a:t>
            </a:r>
            <a:r>
              <a:rPr lang="en-US" dirty="0" smtClean="0"/>
              <a:t>The points on the map show oil and natural gas production platform locations from 2000 </a:t>
            </a:r>
            <a:r>
              <a:rPr lang="en-US" baseline="0" dirty="0" smtClean="0"/>
              <a:t>to 2015.</a:t>
            </a:r>
          </a:p>
          <a:p>
            <a:endParaRPr lang="en-US" baseline="0" dirty="0" smtClean="0"/>
          </a:p>
          <a:p>
            <a:r>
              <a:rPr lang="en-US" baseline="0" dirty="0" smtClean="0"/>
              <a:t>Base Map: </a:t>
            </a:r>
            <a:r>
              <a:rPr lang="en-US" baseline="0" dirty="0" err="1" smtClean="0"/>
              <a:t>Esri</a:t>
            </a:r>
            <a:r>
              <a:rPr lang="en-US" baseline="0" dirty="0" smtClean="0"/>
              <a:t>, </a:t>
            </a:r>
            <a:r>
              <a:rPr lang="en-US" baseline="0" dirty="0" err="1" smtClean="0"/>
              <a:t>DeLorme</a:t>
            </a:r>
            <a:r>
              <a:rPr lang="en-US" baseline="0" dirty="0" smtClean="0"/>
              <a:t>, GEBCO, NOAA NGDC, and other contributors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7494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our partners at the Bureau of Ocean</a:t>
            </a:r>
            <a:r>
              <a:rPr lang="en-US" baseline="0" dirty="0" smtClean="0"/>
              <a:t> Energy Management, our project had three main objectives. First, to use NASA Earth observations to map and analyze airborne pollutant concentrations of aerosol PM2.5, nitrogen dioxide and sulfur dioxide trace gases. Second, to determine correlations between these pollutants and primary emissions sources by incorporating data from BOEM’s </a:t>
            </a:r>
            <a:r>
              <a:rPr lang="en-US" baseline="0" dirty="0" err="1" smtClean="0"/>
              <a:t>Gulfwide</a:t>
            </a:r>
            <a:r>
              <a:rPr lang="en-US" baseline="0" dirty="0" smtClean="0"/>
              <a:t> emission inventories and from EPA ground monitoring sites. Lastly, to develop a methodology that BOEM can use for continuing emissions monitoring. </a:t>
            </a:r>
          </a:p>
          <a:p>
            <a:endParaRPr lang="en-US" baseline="0" dirty="0" smtClean="0"/>
          </a:p>
          <a:p>
            <a:r>
              <a:rPr lang="en-US" baseline="0" dirty="0" smtClean="0"/>
              <a:t>Image Source: http://www.boem.gov/Sale-246/</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776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utilized MODIS</a:t>
            </a:r>
            <a:r>
              <a:rPr lang="en-US" baseline="0" dirty="0" smtClean="0"/>
              <a:t> data from the Terra satellite for satellite retrieval of aerosol optical depth, which serves as a proxy for PM</a:t>
            </a:r>
            <a:r>
              <a:rPr lang="en-US" baseline="-25000" dirty="0" smtClean="0"/>
              <a:t>2.5</a:t>
            </a:r>
            <a:r>
              <a:rPr lang="en-US" baseline="0" dirty="0" smtClean="0"/>
              <a:t> emissions, and Aura’s OMI data for total column nitrogen dioxide </a:t>
            </a:r>
            <a:r>
              <a:rPr lang="en-US" dirty="0" smtClean="0"/>
              <a:t>(NO</a:t>
            </a:r>
            <a:r>
              <a:rPr lang="en-US" baseline="-25000" dirty="0" smtClean="0"/>
              <a:t>2</a:t>
            </a:r>
            <a:r>
              <a:rPr lang="en-US" dirty="0" smtClean="0"/>
              <a:t>)</a:t>
            </a:r>
            <a:r>
              <a:rPr lang="en-US" baseline="0" dirty="0" smtClean="0"/>
              <a:t> and sulfur dioxide </a:t>
            </a:r>
            <a:r>
              <a:rPr lang="en-US" dirty="0" smtClean="0"/>
              <a:t>(SO</a:t>
            </a:r>
            <a:r>
              <a:rPr lang="en-US" baseline="-25000" dirty="0" smtClean="0"/>
              <a:t>2</a:t>
            </a:r>
            <a:r>
              <a:rPr lang="en-US" dirty="0" smtClean="0"/>
              <a:t>)</a:t>
            </a:r>
            <a:r>
              <a:rPr lang="en-US" baseline="0" dirty="0" smtClean="0"/>
              <a:t>. </a:t>
            </a:r>
            <a:endParaRPr lang="en-US" dirty="0" smtClean="0"/>
          </a:p>
          <a:p>
            <a:endParaRPr lang="en-US" dirty="0" smtClean="0"/>
          </a:p>
          <a:p>
            <a:endParaRPr lang="en-US" dirty="0" smtClean="0"/>
          </a:p>
          <a:p>
            <a:r>
              <a:rPr lang="en-US" dirty="0" smtClean="0"/>
              <a:t>Image Source: http://mynasadata.larc.nasa.gov/oyw/terra-celebrates-5000th-day-on-orbit/</a:t>
            </a:r>
          </a:p>
          <a:p>
            <a:r>
              <a:rPr lang="en-US" dirty="0" smtClean="0"/>
              <a:t>Image Source: http://earthobservatory.nasa.gov/Features/Aura/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755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the process was to obtain and examine Level 3 satellite</a:t>
            </a:r>
            <a:r>
              <a:rPr lang="en-US" baseline="0" dirty="0" smtClean="0"/>
              <a:t> data products from Terra’s MODIS and Aura’s OMI sensors to determine local hot spots. Step 2 was to analyze higher resolution, Level 2 data to analyze emission patterns. And lastly, to compare and correlate the Level 2 data with in situ point data from BOEM and the EPA.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78162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first looked at Level 3 data using NASA’s GIOVANNI online visualization and analysis tool that allows for easy access and analysis</a:t>
            </a:r>
            <a:r>
              <a:rPr lang="en-US" baseline="0" dirty="0" smtClean="0"/>
              <a:t> of Earth observing satellite data. Terra/MODIS provided Aerosol Optical Depth on a daily basis over a gridded area of 1 degree by 1 degree for the time series of 2005-2015.  Aura/OMI provided the nitrogen dioxide and sulfur dioxide measurements on a daily basis over 0.25 degree by 0.25 degree gridded area for the same 2005-2015 time series.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initial analysis, time series graphs illustrating the variation in pollutant level as well as time-averaged map products detailing locations of higher pollution were produced, then fed into ArcGIS, where areas of high pollution flagged as “hot spots.”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26668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areas identified as emitting high pollution values, Level 2 data was obtained at a spatial resolution of 0.1 degree by 0.1 degree (approximately 10 km) grids which was then analyzed, compared and correlated with point data provided by BOEM and EPA to determine relationships between emission values and air quality.</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4955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BOEM</a:t>
            </a:r>
            <a:r>
              <a:rPr lang="en-US" baseline="0" dirty="0" smtClean="0"/>
              <a:t> requires that oil and gas platform and non-platform sources in the Gulf of Mexico record monthly emissions measurements for a variety of criteria pollutants and greenhouse gasses including PM2.5, nitrogen oxides and sulfur dioxide. Examples of platform sources include diesel and natural gas engines, flares, and drilling equipment while non-platform sources include drilling rigs, pipe laying vessels, and helicopters. These monthly emissions data for the years 2000, 2005, 2008, and 2011 were stored in Microsoft Access database tables. These data were parsed by pollutant type and downloaded into Microsoft Excel for upload into ArcGIS, where it could be correlated with NASA satellite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87811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a:t>
            </a:r>
            <a:r>
              <a:rPr lang="en-US" smtClean="0"/>
              <a:t>in situ </a:t>
            </a:r>
            <a:r>
              <a:rPr lang="en-US" dirty="0" smtClean="0"/>
              <a:t>data provided by BOEM, we downloaded</a:t>
            </a:r>
            <a:r>
              <a:rPr lang="en-US" baseline="0" dirty="0" smtClean="0"/>
              <a:t> emissions data from EPA onshore monitoring sites.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977724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356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6934" y="1420221"/>
            <a:ext cx="7895157" cy="903293"/>
          </a:xfrm>
        </p:spPr>
        <p:txBody>
          <a:bodyPr>
            <a:noAutofit/>
          </a:bodyPr>
          <a:lstStyle/>
          <a:p>
            <a:pPr algn="ctr">
              <a:spcBef>
                <a:spcPts val="0"/>
              </a:spcBef>
            </a:pPr>
            <a:r>
              <a:rPr lang="en-US" sz="4000" dirty="0" smtClean="0"/>
              <a:t>Gulf of Mexico Health &amp; </a:t>
            </a:r>
          </a:p>
          <a:p>
            <a:pPr algn="ctr">
              <a:spcBef>
                <a:spcPts val="0"/>
              </a:spcBef>
            </a:pPr>
            <a:r>
              <a:rPr lang="en-US" sz="4000" dirty="0" smtClean="0"/>
              <a:t>Air Quality</a:t>
            </a:r>
            <a:endParaRPr lang="en-US" sz="4000" dirty="0"/>
          </a:p>
        </p:txBody>
      </p:sp>
      <p:sp>
        <p:nvSpPr>
          <p:cNvPr id="9" name="Text Placeholder 8"/>
          <p:cNvSpPr>
            <a:spLocks noGrp="1"/>
          </p:cNvSpPr>
          <p:nvPr>
            <p:ph type="body" sz="quarter" idx="17"/>
          </p:nvPr>
        </p:nvSpPr>
        <p:spPr>
          <a:xfrm>
            <a:off x="180535" y="2483518"/>
            <a:ext cx="8680001" cy="740664"/>
          </a:xfrm>
        </p:spPr>
        <p:txBody>
          <a:bodyPr>
            <a:noAutofit/>
          </a:bodyPr>
          <a:lstStyle/>
          <a:p>
            <a:r>
              <a:rPr lang="en-US" sz="2000" dirty="0" smtClean="0"/>
              <a:t>Utilizing NASA Earth observations to manage air quality and pollutants over the Gulf of Mexico</a:t>
            </a:r>
            <a:endParaRPr lang="en-US" sz="2000" dirty="0"/>
          </a:p>
        </p:txBody>
      </p:sp>
      <p:sp>
        <p:nvSpPr>
          <p:cNvPr id="11" name="Text Placeholder 2"/>
          <p:cNvSpPr txBox="1">
            <a:spLocks/>
          </p:cNvSpPr>
          <p:nvPr/>
        </p:nvSpPr>
        <p:spPr>
          <a:xfrm>
            <a:off x="2334879" y="3284424"/>
            <a:ext cx="437131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2000" dirty="0" smtClean="0"/>
              <a:t>Amanda Clayton (Project Lead)</a:t>
            </a:r>
            <a:endParaRPr lang="en-US" sz="2000" dirty="0"/>
          </a:p>
        </p:txBody>
      </p:sp>
      <p:sp>
        <p:nvSpPr>
          <p:cNvPr id="21" name="Text Placeholder 2"/>
          <p:cNvSpPr txBox="1">
            <a:spLocks/>
          </p:cNvSpPr>
          <p:nvPr/>
        </p:nvSpPr>
        <p:spPr>
          <a:xfrm>
            <a:off x="3364827" y="3760149"/>
            <a:ext cx="2311413"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dirty="0" smtClean="0"/>
              <a:t>Lori Mandable</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EPA </a:t>
            </a:r>
            <a:r>
              <a:rPr lang="en-US" dirty="0" err="1" smtClean="0"/>
              <a:t>AirData</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73" b="35048"/>
          <a:stretch/>
        </p:blipFill>
        <p:spPr>
          <a:xfrm>
            <a:off x="1897455" y="1003411"/>
            <a:ext cx="5299364" cy="291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043" y="2973823"/>
            <a:ext cx="2491740" cy="365760"/>
          </a:xfrm>
          <a:prstGeom prst="rect">
            <a:avLst/>
          </a:prstGeom>
        </p:spPr>
      </p:pic>
      <p:sp>
        <p:nvSpPr>
          <p:cNvPr id="9" name="Text Placeholder 1"/>
          <p:cNvSpPr>
            <a:spLocks noGrp="1"/>
          </p:cNvSpPr>
          <p:nvPr>
            <p:ph type="body" sz="quarter" idx="11"/>
          </p:nvPr>
        </p:nvSpPr>
        <p:spPr>
          <a:xfrm>
            <a:off x="517890" y="4499172"/>
            <a:ext cx="8150622" cy="190162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p:txBody>
      </p:sp>
    </p:spTree>
    <p:extLst>
      <p:ext uri="{BB962C8B-B14F-4D97-AF65-F5344CB8AC3E}">
        <p14:creationId xmlns:p14="http://schemas.microsoft.com/office/powerpoint/2010/main" val="278574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0028"/>
            <a:ext cx="3566160" cy="783931"/>
          </a:xfrm>
        </p:spPr>
        <p:txBody>
          <a:bodyPr/>
          <a:lstStyle/>
          <a:p>
            <a:r>
              <a:rPr lang="en-US" dirty="0" smtClean="0"/>
              <a:t>Results</a:t>
            </a:r>
            <a:endParaRPr lang="en-US" dirty="0"/>
          </a:p>
        </p:txBody>
      </p:sp>
      <p:sp>
        <p:nvSpPr>
          <p:cNvPr id="18" name="Text Placeholder 1"/>
          <p:cNvSpPr>
            <a:spLocks noGrp="1"/>
          </p:cNvSpPr>
          <p:nvPr>
            <p:ph type="body" sz="quarter" idx="11"/>
          </p:nvPr>
        </p:nvSpPr>
        <p:spPr>
          <a:xfrm>
            <a:off x="548640" y="1450328"/>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a:p>
            <a:pPr marL="342900" indent="-342900">
              <a:spcBef>
                <a:spcPts val="200"/>
              </a:spcBef>
              <a:buClr>
                <a:schemeClr val="accent1"/>
              </a:buClr>
              <a:buFont typeface="Webdings" panose="05030102010509060703" pitchFamily="18" charset="2"/>
              <a:buChar char="4"/>
            </a:pPr>
            <a:endParaRPr lang="en-US" b="1" dirty="0"/>
          </a:p>
          <a:p>
            <a:pPr marL="342900" indent="-342900">
              <a:spcBef>
                <a:spcPts val="200"/>
              </a:spcBef>
              <a:buClr>
                <a:schemeClr val="accent1"/>
              </a:buClr>
              <a:buFont typeface="Webdings" panose="05030102010509060703" pitchFamily="18" charset="2"/>
              <a:buChar char="4"/>
            </a:pPr>
            <a:r>
              <a:rPr lang="en-US" b="1" dirty="0" smtClean="0"/>
              <a:t>Multiple slides</a:t>
            </a:r>
          </a:p>
          <a:p>
            <a:pPr>
              <a:spcBef>
                <a:spcPts val="200"/>
              </a:spcBef>
              <a:buClr>
                <a:schemeClr val="accent1"/>
              </a:buClr>
            </a:pPr>
            <a:endParaRPr lang="en-US" b="1" dirty="0" smtClean="0"/>
          </a:p>
          <a:p>
            <a:pPr marL="342900" indent="-342900">
              <a:spcBef>
                <a:spcPts val="200"/>
              </a:spcBef>
              <a:buClr>
                <a:schemeClr val="accent1"/>
              </a:buClr>
              <a:buFont typeface="Webdings" panose="05030102010509060703" pitchFamily="18" charset="2"/>
              <a:buChar char="4"/>
            </a:pPr>
            <a:r>
              <a:rPr lang="en-US" b="1" dirty="0" smtClean="0"/>
              <a:t>Time series and area averaged map visualizations</a:t>
            </a:r>
          </a:p>
          <a:p>
            <a:pPr lvl="1" indent="0">
              <a:spcBef>
                <a:spcPts val="200"/>
              </a:spcBef>
              <a:buClr>
                <a:schemeClr val="accent1"/>
              </a:buClr>
              <a:buNone/>
            </a:pPr>
            <a:endParaRPr lang="en-US" b="1" dirty="0" smtClean="0"/>
          </a:p>
          <a:p>
            <a:pPr marL="1028700" lvl="1"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4058616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7528"/>
            <a:ext cx="3566160" cy="776431"/>
          </a:xfrm>
        </p:spPr>
        <p:txBody>
          <a:bodyPr/>
          <a:lstStyle/>
          <a:p>
            <a:r>
              <a:rPr lang="en-US" dirty="0" smtClean="0"/>
              <a:t>Conclusions</a:t>
            </a:r>
            <a:endParaRPr lang="en-US" dirty="0"/>
          </a:p>
        </p:txBody>
      </p:sp>
      <p:sp>
        <p:nvSpPr>
          <p:cNvPr id="18" name="Text Placeholder 1"/>
          <p:cNvSpPr>
            <a:spLocks noGrp="1"/>
          </p:cNvSpPr>
          <p:nvPr>
            <p:ph type="body" sz="quarter" idx="11"/>
          </p:nvPr>
        </p:nvSpPr>
        <p:spPr>
          <a:xfrm>
            <a:off x="675640" y="1471276"/>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p:txBody>
      </p:sp>
    </p:spTree>
    <p:extLst>
      <p:ext uri="{BB962C8B-B14F-4D97-AF65-F5344CB8AC3E}">
        <p14:creationId xmlns:p14="http://schemas.microsoft.com/office/powerpoint/2010/main" val="3378748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2200" dirty="0" smtClean="0"/>
              <a:t>Dr. Robert Levy, NASA GSFC</a:t>
            </a:r>
          </a:p>
          <a:p>
            <a:r>
              <a:rPr lang="en-US" sz="2200" dirty="0" smtClean="0"/>
              <a:t>Dr. Pawan Gupta, NASA GSFC</a:t>
            </a:r>
          </a:p>
          <a:p>
            <a:endParaRPr lang="en-US" dirty="0"/>
          </a:p>
        </p:txBody>
      </p:sp>
      <p:sp>
        <p:nvSpPr>
          <p:cNvPr id="3" name="Text Placeholder 2"/>
          <p:cNvSpPr>
            <a:spLocks noGrp="1"/>
          </p:cNvSpPr>
          <p:nvPr>
            <p:ph type="body" sz="quarter" idx="11"/>
          </p:nvPr>
        </p:nvSpPr>
        <p:spPr/>
        <p:txBody>
          <a:bodyPr>
            <a:noAutofit/>
          </a:bodyPr>
          <a:lstStyle/>
          <a:p>
            <a:r>
              <a:rPr lang="en-US" dirty="0" smtClean="0"/>
              <a:t>Dr. Jose Hernandez, BOEM</a:t>
            </a:r>
          </a:p>
          <a:p>
            <a:r>
              <a:rPr lang="en-US" dirty="0" smtClean="0"/>
              <a:t>Dr. Pawan Gupta, ARSET</a:t>
            </a:r>
            <a:endParaRPr lang="en-US" dirty="0"/>
          </a:p>
        </p:txBody>
      </p:sp>
      <p:sp>
        <p:nvSpPr>
          <p:cNvPr id="4" name="Text Placeholder 3"/>
          <p:cNvSpPr>
            <a:spLocks noGrp="1"/>
          </p:cNvSpPr>
          <p:nvPr>
            <p:ph type="body" sz="quarter" idx="12"/>
          </p:nvPr>
        </p:nvSpPr>
        <p:spPr>
          <a:xfrm>
            <a:off x="571208" y="4628566"/>
            <a:ext cx="8051582" cy="1221975"/>
          </a:xfrm>
        </p:spPr>
        <p:txBody>
          <a:bodyPr>
            <a:normAutofit/>
          </a:bodyPr>
          <a:lstStyle/>
          <a:p>
            <a:r>
              <a:rPr lang="en-US" dirty="0" smtClean="0"/>
              <a:t>Dr. Bryan Duncan, NASA GSFC	</a:t>
            </a:r>
          </a:p>
          <a:p>
            <a:r>
              <a:rPr lang="en-US" dirty="0" smtClean="0"/>
              <a:t>Dr. Nickolay Krotkov, NASA GSFC</a:t>
            </a:r>
          </a:p>
          <a:p>
            <a:r>
              <a:rPr lang="en-US" dirty="0" smtClean="0"/>
              <a:t>Dr. Lok Lamsal, NASA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11"/>
          </p:nvPr>
        </p:nvSpPr>
        <p:spPr>
          <a:xfrm>
            <a:off x="468351" y="3461084"/>
            <a:ext cx="8200161" cy="3447716"/>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Offshore oil and natural gas drilling in the GOM produces aerosol, nitrogen dioxide, and sulfur dioxide emissions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Affects onshore AQ, causing health and environmental impacts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Point data from individual platform and non-platform sources do not provide the regional coverage necessary to answer larger scale scientific questions</a:t>
            </a:r>
          </a:p>
        </p:txBody>
      </p:sp>
      <p:sp>
        <p:nvSpPr>
          <p:cNvPr id="4" name="Text Placeholder 3"/>
          <p:cNvSpPr>
            <a:spLocks noGrp="1"/>
          </p:cNvSpPr>
          <p:nvPr>
            <p:ph type="body" sz="quarter" idx="10"/>
          </p:nvPr>
        </p:nvSpPr>
        <p:spPr>
          <a:xfrm>
            <a:off x="294639" y="321644"/>
            <a:ext cx="5659655" cy="755316"/>
          </a:xfrm>
        </p:spPr>
        <p:txBody>
          <a:bodyPr/>
          <a:lstStyle/>
          <a:p>
            <a:r>
              <a:rPr lang="en-US" dirty="0" smtClean="0"/>
              <a:t>Community Concerns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97" b="7592"/>
          <a:stretch/>
        </p:blipFill>
        <p:spPr>
          <a:xfrm>
            <a:off x="1625073" y="1354622"/>
            <a:ext cx="5818637" cy="1689956"/>
          </a:xfrm>
          <a:prstGeom prst="rect">
            <a:avLst/>
          </a:prstGeom>
        </p:spPr>
      </p:pic>
      <p:sp>
        <p:nvSpPr>
          <p:cNvPr id="7" name="TextBox 6"/>
          <p:cNvSpPr txBox="1"/>
          <p:nvPr/>
        </p:nvSpPr>
        <p:spPr>
          <a:xfrm>
            <a:off x="6369079" y="3009600"/>
            <a:ext cx="1186602" cy="276999"/>
          </a:xfrm>
          <a:prstGeom prst="rect">
            <a:avLst/>
          </a:prstGeom>
          <a:noFill/>
        </p:spPr>
        <p:txBody>
          <a:bodyPr wrap="square" rtlCol="0">
            <a:spAutoFit/>
          </a:bodyPr>
          <a:lstStyle/>
          <a:p>
            <a:r>
              <a:rPr lang="en-US" sz="1200" dirty="0" smtClean="0"/>
              <a:t>Credit: NASA</a:t>
            </a:r>
            <a:endParaRPr lang="en-US" sz="1200" dirty="0"/>
          </a:p>
        </p:txBody>
      </p:sp>
      <p:sp>
        <p:nvSpPr>
          <p:cNvPr id="9" name="TextBox 8"/>
          <p:cNvSpPr txBox="1"/>
          <p:nvPr/>
        </p:nvSpPr>
        <p:spPr>
          <a:xfrm>
            <a:off x="1001819" y="1251445"/>
            <a:ext cx="619079" cy="1165255"/>
          </a:xfrm>
          <a:prstGeom prst="rect">
            <a:avLst/>
          </a:prstGeom>
          <a:noFill/>
        </p:spPr>
        <p:txBody>
          <a:bodyPr wrap="none" rtlCol="0">
            <a:spAutoFit/>
          </a:bodyPr>
          <a:lstStyle/>
          <a:p>
            <a:pPr algn="r">
              <a:lnSpc>
                <a:spcPct val="150000"/>
              </a:lnSpc>
            </a:pPr>
            <a:r>
              <a:rPr lang="en-US" sz="1200" dirty="0" smtClean="0"/>
              <a:t>12 km</a:t>
            </a:r>
          </a:p>
          <a:p>
            <a:pPr algn="r">
              <a:lnSpc>
                <a:spcPct val="150000"/>
              </a:lnSpc>
            </a:pPr>
            <a:r>
              <a:rPr lang="en-US" sz="1200" dirty="0" smtClean="0"/>
              <a:t>9 km</a:t>
            </a:r>
          </a:p>
          <a:p>
            <a:pPr algn="r">
              <a:lnSpc>
                <a:spcPct val="150000"/>
              </a:lnSpc>
            </a:pPr>
            <a:r>
              <a:rPr lang="en-US" sz="1200" dirty="0" smtClean="0"/>
              <a:t>6 km</a:t>
            </a:r>
          </a:p>
          <a:p>
            <a:pPr algn="r">
              <a:lnSpc>
                <a:spcPct val="150000"/>
              </a:lnSpc>
            </a:pPr>
            <a:r>
              <a:rPr lang="en-US" sz="1200" dirty="0" smtClean="0"/>
              <a:t>3 km</a:t>
            </a:r>
            <a:endParaRPr lang="en-US" sz="1200" dirty="0"/>
          </a:p>
        </p:txBody>
      </p:sp>
      <p:sp>
        <p:nvSpPr>
          <p:cNvPr id="2" name="TextBox 1"/>
          <p:cNvSpPr txBox="1"/>
          <p:nvPr/>
        </p:nvSpPr>
        <p:spPr>
          <a:xfrm>
            <a:off x="1494268" y="1534269"/>
            <a:ext cx="261610"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1482607" y="1793409"/>
            <a:ext cx="261610"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1486782" y="2047368"/>
            <a:ext cx="261610"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1482607" y="1278116"/>
            <a:ext cx="261610"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8322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132081"/>
            <a:ext cx="3566160" cy="927286"/>
          </a:xfrm>
        </p:spPr>
        <p:txBody>
          <a:bodyPr/>
          <a:lstStyle/>
          <a:p>
            <a:r>
              <a:rPr lang="en-US" dirty="0" smtClean="0"/>
              <a:t>Study Area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0" y="1283208"/>
            <a:ext cx="6981715" cy="5394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944" y="4775239"/>
            <a:ext cx="3018856" cy="1463040"/>
          </a:xfrm>
          <a:prstGeom prst="rect">
            <a:avLst/>
          </a:prstGeom>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386080"/>
            <a:ext cx="3566160" cy="701040"/>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609600" y="1879455"/>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Map </a:t>
            </a:r>
            <a:r>
              <a:rPr lang="en-US" dirty="0" smtClean="0"/>
              <a:t>and </a:t>
            </a:r>
            <a:r>
              <a:rPr lang="en-US" b="1" dirty="0" smtClean="0"/>
              <a:t>Analyze</a:t>
            </a:r>
            <a:r>
              <a:rPr lang="en-US" dirty="0" smtClean="0"/>
              <a:t> airborne pollutant concentrations of PM</a:t>
            </a:r>
            <a:r>
              <a:rPr lang="en-US" baseline="-25000" dirty="0" smtClean="0"/>
              <a:t>2.5</a:t>
            </a:r>
            <a:r>
              <a:rPr lang="en-US" dirty="0" smtClean="0"/>
              <a:t>, NO</a:t>
            </a:r>
            <a:r>
              <a:rPr lang="en-US" baseline="-25000" dirty="0" smtClean="0"/>
              <a:t>2</a:t>
            </a:r>
            <a:r>
              <a:rPr lang="en-US" dirty="0" smtClean="0"/>
              <a:t>, and SO</a:t>
            </a:r>
            <a:r>
              <a:rPr lang="en-US" baseline="-25000" dirty="0" smtClean="0"/>
              <a:t>2</a:t>
            </a:r>
            <a:r>
              <a:rPr lang="en-US" dirty="0" smtClean="0"/>
              <a:t> using NASA Earth observations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Determine</a:t>
            </a:r>
            <a:r>
              <a:rPr lang="en-US" dirty="0" smtClean="0"/>
              <a:t> correlations between pollutants and primary emission sources (BOEM and EPA)</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b="1" dirty="0" smtClean="0"/>
              <a:t>Develop</a:t>
            </a:r>
            <a:r>
              <a:rPr lang="en-US" dirty="0" smtClean="0"/>
              <a:t> methodology for continuing emissions monitoring </a:t>
            </a:r>
          </a:p>
          <a:p>
            <a:pPr marL="342900" indent="-342900">
              <a:spcBef>
                <a:spcPts val="200"/>
              </a:spcBef>
              <a:buClr>
                <a:schemeClr val="accent1"/>
              </a:buClr>
              <a:buFont typeface="Webdings" panose="05030102010509060703" pitchFamily="18" charset="2"/>
              <a:buChar char="4"/>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553" y="4403826"/>
            <a:ext cx="2971800" cy="1188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553" y="1451724"/>
            <a:ext cx="3058297" cy="2286000"/>
          </a:xfrm>
          <a:prstGeom prst="rect">
            <a:avLst/>
          </a:prstGeom>
        </p:spPr>
      </p:pic>
      <p:sp>
        <p:nvSpPr>
          <p:cNvPr id="9" name="TextBox 8"/>
          <p:cNvSpPr txBox="1"/>
          <p:nvPr/>
        </p:nvSpPr>
        <p:spPr>
          <a:xfrm>
            <a:off x="7199504" y="3737580"/>
            <a:ext cx="1186602" cy="276999"/>
          </a:xfrm>
          <a:prstGeom prst="rect">
            <a:avLst/>
          </a:prstGeom>
          <a:noFill/>
        </p:spPr>
        <p:txBody>
          <a:bodyPr wrap="square" rtlCol="0">
            <a:spAutoFit/>
          </a:bodyPr>
          <a:lstStyle/>
          <a:p>
            <a:r>
              <a:rPr lang="en-US" sz="1200" dirty="0" smtClean="0"/>
              <a:t>Credit: BOEM</a:t>
            </a:r>
            <a:endParaRPr lang="en-US" sz="1200" dirty="0"/>
          </a:p>
        </p:txBody>
      </p:sp>
    </p:spTree>
    <p:extLst>
      <p:ext uri="{BB962C8B-B14F-4D97-AF65-F5344CB8AC3E}">
        <p14:creationId xmlns:p14="http://schemas.microsoft.com/office/powerpoint/2010/main" val="15244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7961" y="4787042"/>
            <a:ext cx="3411512" cy="1545154"/>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Aerosol Optical Depth (AOD)</a:t>
            </a:r>
          </a:p>
        </p:txBody>
      </p:sp>
      <p:sp>
        <p:nvSpPr>
          <p:cNvPr id="3" name="Text Placeholder 2"/>
          <p:cNvSpPr>
            <a:spLocks noGrp="1"/>
          </p:cNvSpPr>
          <p:nvPr>
            <p:ph type="body" sz="quarter" idx="10"/>
          </p:nvPr>
        </p:nvSpPr>
        <p:spPr>
          <a:xfrm>
            <a:off x="294640" y="234100"/>
            <a:ext cx="7658658" cy="842859"/>
          </a:xfrm>
        </p:spPr>
        <p:txBody>
          <a:bodyPr/>
          <a:lstStyle/>
          <a:p>
            <a:r>
              <a:rPr lang="en-US" dirty="0" smtClean="0"/>
              <a:t>NASA Satellites &amp; Sensors</a:t>
            </a:r>
            <a:endParaRPr lang="en-US" dirty="0"/>
          </a:p>
        </p:txBody>
      </p:sp>
      <p:sp>
        <p:nvSpPr>
          <p:cNvPr id="18" name="Text Placeholder 1"/>
          <p:cNvSpPr>
            <a:spLocks noGrp="1"/>
          </p:cNvSpPr>
          <p:nvPr>
            <p:ph type="body" sz="quarter" idx="11"/>
          </p:nvPr>
        </p:nvSpPr>
        <p:spPr>
          <a:xfrm>
            <a:off x="4250969" y="4787042"/>
            <a:ext cx="3404150" cy="1392699"/>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Nitrogen </a:t>
            </a:r>
            <a:r>
              <a:rPr lang="en-US" dirty="0" smtClean="0"/>
              <a:t>Dioxide (NO</a:t>
            </a:r>
            <a:r>
              <a:rPr lang="en-US" baseline="-25000" dirty="0" smtClean="0"/>
              <a:t>2</a:t>
            </a:r>
            <a:r>
              <a:rPr lang="en-US" dirty="0" smtClean="0"/>
              <a:t>)</a:t>
            </a:r>
          </a:p>
          <a:p>
            <a:pPr marL="342900" indent="-342900">
              <a:spcBef>
                <a:spcPts val="200"/>
              </a:spcBef>
              <a:buClr>
                <a:schemeClr val="accent1"/>
              </a:buClr>
              <a:buFont typeface="Webdings" panose="05030102010509060703" pitchFamily="18" charset="2"/>
              <a:buChar char="4"/>
            </a:pPr>
            <a:r>
              <a:rPr lang="en-US" dirty="0" smtClean="0"/>
              <a:t>Sulfur Dioxide (SO</a:t>
            </a:r>
            <a:r>
              <a:rPr lang="en-US" baseline="-25000" dirty="0" smtClean="0"/>
              <a:t>2</a:t>
            </a:r>
            <a:r>
              <a:rPr lang="en-US" dirty="0" smtClean="0"/>
              <a:t>)</a:t>
            </a:r>
          </a:p>
        </p:txBody>
      </p:sp>
      <p:sp>
        <p:nvSpPr>
          <p:cNvPr id="9" name="TextBox 8"/>
          <p:cNvSpPr txBox="1"/>
          <p:nvPr/>
        </p:nvSpPr>
        <p:spPr>
          <a:xfrm>
            <a:off x="414891" y="4307928"/>
            <a:ext cx="2563522" cy="523220"/>
          </a:xfrm>
          <a:prstGeom prst="rect">
            <a:avLst/>
          </a:prstGeom>
          <a:noFill/>
        </p:spPr>
        <p:txBody>
          <a:bodyPr wrap="none" rtlCol="0">
            <a:spAutoFit/>
          </a:bodyPr>
          <a:lstStyle/>
          <a:p>
            <a:r>
              <a:rPr lang="en-US" sz="2800" b="1" dirty="0" smtClean="0"/>
              <a:t>Terra / MODIS</a:t>
            </a:r>
            <a:endParaRPr lang="en-US"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96"/>
          <a:stretch/>
        </p:blipFill>
        <p:spPr>
          <a:xfrm>
            <a:off x="4250969" y="1274139"/>
            <a:ext cx="4570950" cy="2743200"/>
          </a:xfrm>
          <a:prstGeom prst="rect">
            <a:avLst/>
          </a:prstGeom>
        </p:spPr>
      </p:pic>
      <p:sp>
        <p:nvSpPr>
          <p:cNvPr id="13" name="TextBox 12"/>
          <p:cNvSpPr txBox="1"/>
          <p:nvPr/>
        </p:nvSpPr>
        <p:spPr>
          <a:xfrm>
            <a:off x="4306537" y="4332305"/>
            <a:ext cx="2111475" cy="523220"/>
          </a:xfrm>
          <a:prstGeom prst="rect">
            <a:avLst/>
          </a:prstGeom>
          <a:noFill/>
        </p:spPr>
        <p:txBody>
          <a:bodyPr wrap="none" rtlCol="0">
            <a:spAutoFit/>
          </a:bodyPr>
          <a:lstStyle/>
          <a:p>
            <a:r>
              <a:rPr lang="en-US" sz="2800" b="1" dirty="0" smtClean="0"/>
              <a:t>Aura / OMI</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1" y="1274139"/>
            <a:ext cx="3516924" cy="2743200"/>
          </a:xfrm>
          <a:prstGeom prst="rect">
            <a:avLst/>
          </a:prstGeom>
        </p:spPr>
      </p:pic>
      <p:sp>
        <p:nvSpPr>
          <p:cNvPr id="15" name="TextBox 14"/>
          <p:cNvSpPr txBox="1"/>
          <p:nvPr/>
        </p:nvSpPr>
        <p:spPr>
          <a:xfrm>
            <a:off x="7787134" y="4006554"/>
            <a:ext cx="1186602" cy="276999"/>
          </a:xfrm>
          <a:prstGeom prst="rect">
            <a:avLst/>
          </a:prstGeom>
          <a:noFill/>
        </p:spPr>
        <p:txBody>
          <a:bodyPr wrap="square" rtlCol="0">
            <a:spAutoFit/>
          </a:bodyPr>
          <a:lstStyle/>
          <a:p>
            <a:r>
              <a:rPr lang="en-US" sz="1200" dirty="0" smtClean="0"/>
              <a:t>Credit: NASA</a:t>
            </a:r>
            <a:endParaRPr lang="en-US" sz="1200" dirty="0"/>
          </a:p>
        </p:txBody>
      </p:sp>
      <p:sp>
        <p:nvSpPr>
          <p:cNvPr id="11" name="TextBox 10"/>
          <p:cNvSpPr txBox="1"/>
          <p:nvPr/>
        </p:nvSpPr>
        <p:spPr>
          <a:xfrm>
            <a:off x="2898680" y="4006553"/>
            <a:ext cx="1186602" cy="276999"/>
          </a:xfrm>
          <a:prstGeom prst="rect">
            <a:avLst/>
          </a:prstGeom>
          <a:noFill/>
        </p:spPr>
        <p:txBody>
          <a:bodyPr wrap="square" rtlCol="0">
            <a:spAutoFit/>
          </a:bodyPr>
          <a:lstStyle/>
          <a:p>
            <a:r>
              <a:rPr lang="en-US" sz="1200" dirty="0" smtClean="0"/>
              <a:t>Credit: NASA</a:t>
            </a:r>
            <a:endParaRPr lang="en-US" sz="1200" dirty="0"/>
          </a:p>
        </p:txBody>
      </p:sp>
    </p:spTree>
    <p:extLst>
      <p:ext uri="{BB962C8B-B14F-4D97-AF65-F5344CB8AC3E}">
        <p14:creationId xmlns:p14="http://schemas.microsoft.com/office/powerpoint/2010/main" val="155219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8153" y="256453"/>
            <a:ext cx="6346426" cy="822960"/>
          </a:xfrm>
        </p:spPr>
        <p:txBody>
          <a:bodyPr>
            <a:noAutofit/>
          </a:bodyPr>
          <a:lstStyle/>
          <a:p>
            <a:r>
              <a:rPr lang="en-US" dirty="0" smtClean="0"/>
              <a:t>Methodology Overview</a:t>
            </a:r>
            <a:endParaRPr lang="en-US" dirty="0"/>
          </a:p>
        </p:txBody>
      </p:sp>
      <p:sp>
        <p:nvSpPr>
          <p:cNvPr id="18" name="Text Placeholder 1"/>
          <p:cNvSpPr>
            <a:spLocks noGrp="1"/>
          </p:cNvSpPr>
          <p:nvPr>
            <p:ph type="body" sz="quarter" idx="11"/>
          </p:nvPr>
        </p:nvSpPr>
        <p:spPr>
          <a:xfrm>
            <a:off x="2963918" y="2039008"/>
            <a:ext cx="5843752" cy="662151"/>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Examine Level 3 satellite data to determine local “hot spots”</a:t>
            </a:r>
          </a:p>
        </p:txBody>
      </p:sp>
      <p:grpSp>
        <p:nvGrpSpPr>
          <p:cNvPr id="8" name="Group 7"/>
          <p:cNvGrpSpPr/>
          <p:nvPr/>
        </p:nvGrpSpPr>
        <p:grpSpPr>
          <a:xfrm>
            <a:off x="10892589" y="16587414"/>
            <a:ext cx="4740090" cy="2597092"/>
            <a:chOff x="10892589" y="16587414"/>
            <a:chExt cx="4740090" cy="259709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grpSp>
      <p:sp>
        <p:nvSpPr>
          <p:cNvPr id="2" name="TextBox 1"/>
          <p:cNvSpPr txBox="1"/>
          <p:nvPr/>
        </p:nvSpPr>
        <p:spPr>
          <a:xfrm>
            <a:off x="840828" y="1915339"/>
            <a:ext cx="1577676" cy="677108"/>
          </a:xfrm>
          <a:prstGeom prst="rect">
            <a:avLst/>
          </a:prstGeom>
          <a:noFill/>
        </p:spPr>
        <p:txBody>
          <a:bodyPr wrap="none" rtlCol="0">
            <a:spAutoFit/>
          </a:bodyPr>
          <a:lstStyle/>
          <a:p>
            <a:r>
              <a:rPr lang="en-US" sz="3800" b="1" dirty="0" smtClean="0"/>
              <a:t>STEP 1</a:t>
            </a:r>
          </a:p>
        </p:txBody>
      </p:sp>
      <p:sp>
        <p:nvSpPr>
          <p:cNvPr id="11" name="TextBox 10"/>
          <p:cNvSpPr txBox="1"/>
          <p:nvPr/>
        </p:nvSpPr>
        <p:spPr>
          <a:xfrm>
            <a:off x="840828" y="3190009"/>
            <a:ext cx="1577676" cy="677108"/>
          </a:xfrm>
          <a:prstGeom prst="rect">
            <a:avLst/>
          </a:prstGeom>
          <a:noFill/>
        </p:spPr>
        <p:txBody>
          <a:bodyPr wrap="none" rtlCol="0">
            <a:spAutoFit/>
          </a:bodyPr>
          <a:lstStyle/>
          <a:p>
            <a:r>
              <a:rPr lang="en-US" sz="3800" b="1" dirty="0" smtClean="0"/>
              <a:t>STEP 2</a:t>
            </a:r>
          </a:p>
        </p:txBody>
      </p:sp>
      <p:sp>
        <p:nvSpPr>
          <p:cNvPr id="12" name="TextBox 11"/>
          <p:cNvSpPr txBox="1"/>
          <p:nvPr/>
        </p:nvSpPr>
        <p:spPr>
          <a:xfrm>
            <a:off x="840828" y="4641510"/>
            <a:ext cx="1577676" cy="677108"/>
          </a:xfrm>
          <a:prstGeom prst="rect">
            <a:avLst/>
          </a:prstGeom>
          <a:noFill/>
        </p:spPr>
        <p:txBody>
          <a:bodyPr wrap="none" rtlCol="0">
            <a:spAutoFit/>
          </a:bodyPr>
          <a:lstStyle/>
          <a:p>
            <a:r>
              <a:rPr lang="en-US" sz="3800" b="1" dirty="0" smtClean="0"/>
              <a:t>STEP 3</a:t>
            </a:r>
            <a:endParaRPr lang="en-US" sz="3800" b="1" dirty="0"/>
          </a:p>
        </p:txBody>
      </p:sp>
      <p:sp>
        <p:nvSpPr>
          <p:cNvPr id="13" name="Text Placeholder 1"/>
          <p:cNvSpPr>
            <a:spLocks noGrp="1"/>
          </p:cNvSpPr>
          <p:nvPr>
            <p:ph type="body" sz="quarter" idx="11"/>
          </p:nvPr>
        </p:nvSpPr>
        <p:spPr>
          <a:xfrm>
            <a:off x="2963918" y="3297724"/>
            <a:ext cx="5843752" cy="1138786"/>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Obtain Level 2 data for “hot spot” locations to analyze emission patterns</a:t>
            </a:r>
          </a:p>
        </p:txBody>
      </p:sp>
      <p:sp>
        <p:nvSpPr>
          <p:cNvPr id="14" name="Text Placeholder 1"/>
          <p:cNvSpPr>
            <a:spLocks noGrp="1"/>
          </p:cNvSpPr>
          <p:nvPr>
            <p:ph type="body" sz="quarter" idx="11"/>
          </p:nvPr>
        </p:nvSpPr>
        <p:spPr>
          <a:xfrm>
            <a:off x="2963918" y="4782589"/>
            <a:ext cx="5843752" cy="1158383"/>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Compare and correlate Level 2 data analysis with in situ point data</a:t>
            </a:r>
          </a:p>
          <a:p>
            <a:pPr>
              <a:spcBef>
                <a:spcPts val="200"/>
              </a:spcBef>
              <a:buClr>
                <a:schemeClr val="accent1"/>
              </a:buClr>
            </a:pPr>
            <a:endParaRPr lang="en-US" sz="2400" b="1" dirty="0" smtClean="0"/>
          </a:p>
        </p:txBody>
      </p:sp>
    </p:spTree>
    <p:extLst>
      <p:ext uri="{BB962C8B-B14F-4D97-AF65-F5344CB8AC3E}">
        <p14:creationId xmlns:p14="http://schemas.microsoft.com/office/powerpoint/2010/main" val="346238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303" y="304477"/>
            <a:ext cx="5787424" cy="822960"/>
          </a:xfrm>
        </p:spPr>
        <p:txBody>
          <a:bodyPr/>
          <a:lstStyle/>
          <a:p>
            <a:r>
              <a:rPr lang="en-US" dirty="0" smtClean="0"/>
              <a:t>GIOVANNI</a:t>
            </a:r>
            <a:endParaRPr lang="en-US" dirty="0"/>
          </a:p>
        </p:txBody>
      </p:sp>
      <p:pic>
        <p:nvPicPr>
          <p:cNvPr id="4" name="Picture 3"/>
          <p:cNvPicPr>
            <a:picLocks noChangeAspect="1"/>
          </p:cNvPicPr>
          <p:nvPr/>
        </p:nvPicPr>
        <p:blipFill rotWithShape="1">
          <a:blip r:embed="rId3"/>
          <a:srcRect l="20883" t="23908" r="22237" b="10644"/>
          <a:stretch/>
        </p:blipFill>
        <p:spPr>
          <a:xfrm>
            <a:off x="86303" y="2055106"/>
            <a:ext cx="4750416" cy="30746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85" t="28012" r="24091" b="18741"/>
          <a:stretch/>
        </p:blipFill>
        <p:spPr>
          <a:xfrm>
            <a:off x="5495637" y="4266185"/>
            <a:ext cx="3269798" cy="16459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637" y="1692467"/>
            <a:ext cx="3251199" cy="1828800"/>
          </a:xfrm>
          <a:prstGeom prst="rect">
            <a:avLst/>
          </a:prstGeom>
        </p:spPr>
      </p:pic>
      <p:sp>
        <p:nvSpPr>
          <p:cNvPr id="2" name="TextBox 1"/>
          <p:cNvSpPr txBox="1"/>
          <p:nvPr/>
        </p:nvSpPr>
        <p:spPr>
          <a:xfrm>
            <a:off x="5598222" y="3866075"/>
            <a:ext cx="3046027" cy="400110"/>
          </a:xfrm>
          <a:prstGeom prst="rect">
            <a:avLst/>
          </a:prstGeom>
          <a:noFill/>
        </p:spPr>
        <p:txBody>
          <a:bodyPr wrap="none" rtlCol="0">
            <a:spAutoFit/>
          </a:bodyPr>
          <a:lstStyle/>
          <a:p>
            <a:r>
              <a:rPr lang="en-US" sz="2000" dirty="0" smtClean="0"/>
              <a:t>TIME – AVERAGED MAP</a:t>
            </a:r>
            <a:endParaRPr lang="en-US" sz="2000" dirty="0"/>
          </a:p>
        </p:txBody>
      </p:sp>
      <p:sp>
        <p:nvSpPr>
          <p:cNvPr id="10" name="TextBox 9"/>
          <p:cNvSpPr txBox="1"/>
          <p:nvPr/>
        </p:nvSpPr>
        <p:spPr>
          <a:xfrm>
            <a:off x="5188031" y="1221616"/>
            <a:ext cx="3983783" cy="400110"/>
          </a:xfrm>
          <a:prstGeom prst="rect">
            <a:avLst/>
          </a:prstGeom>
          <a:noFill/>
        </p:spPr>
        <p:txBody>
          <a:bodyPr wrap="none" rtlCol="0">
            <a:spAutoFit/>
          </a:bodyPr>
          <a:lstStyle/>
          <a:p>
            <a:r>
              <a:rPr lang="en-US" sz="2000" dirty="0" smtClean="0"/>
              <a:t>AREA - AVERAGED TIME SERIES</a:t>
            </a:r>
            <a:endParaRPr lang="en-US" sz="2000" dirty="0"/>
          </a:p>
        </p:txBody>
      </p:sp>
      <p:sp>
        <p:nvSpPr>
          <p:cNvPr id="26" name="Left Bracket 25"/>
          <p:cNvSpPr/>
          <p:nvPr/>
        </p:nvSpPr>
        <p:spPr>
          <a:xfrm>
            <a:off x="5075893" y="2821258"/>
            <a:ext cx="331487" cy="191602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a:stCxn id="26" idx="1"/>
          </p:cNvCxnSpPr>
          <p:nvPr/>
        </p:nvCxnSpPr>
        <p:spPr>
          <a:xfrm flipH="1">
            <a:off x="4836719" y="3779270"/>
            <a:ext cx="239174" cy="9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5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303" y="304477"/>
            <a:ext cx="5787424" cy="822960"/>
          </a:xfrm>
        </p:spPr>
        <p:txBody>
          <a:bodyPr/>
          <a:lstStyle/>
          <a:p>
            <a:r>
              <a:rPr lang="en-US" dirty="0" smtClean="0"/>
              <a:t>Level 2 Analysis</a:t>
            </a:r>
            <a:endParaRPr lang="en-US" dirty="0"/>
          </a:p>
        </p:txBody>
      </p:sp>
      <p:sp>
        <p:nvSpPr>
          <p:cNvPr id="5" name="Text Placeholder 4"/>
          <p:cNvSpPr>
            <a:spLocks noGrp="1"/>
          </p:cNvSpPr>
          <p:nvPr>
            <p:ph type="body" sz="quarter" idx="11"/>
          </p:nvPr>
        </p:nvSpPr>
        <p:spPr>
          <a:xfrm>
            <a:off x="463442" y="1406157"/>
            <a:ext cx="3593592" cy="636399"/>
          </a:xfrm>
        </p:spPr>
        <p:txBody>
          <a:bodyPr/>
          <a:lstStyle/>
          <a:p>
            <a:r>
              <a:rPr lang="en-US" dirty="0" smtClean="0"/>
              <a:t>[In Progress]</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534" t="23896" r="17485" b="23809"/>
          <a:stretch/>
        </p:blipFill>
        <p:spPr>
          <a:xfrm>
            <a:off x="340303" y="1840673"/>
            <a:ext cx="6650897" cy="3840480"/>
          </a:xfrm>
          <a:prstGeom prst="rect">
            <a:avLst/>
          </a:prstGeom>
        </p:spPr>
      </p:pic>
      <p:pic>
        <p:nvPicPr>
          <p:cNvPr id="9" name="Picture 8"/>
          <p:cNvPicPr>
            <a:picLocks noChangeAspect="1"/>
          </p:cNvPicPr>
          <p:nvPr/>
        </p:nvPicPr>
        <p:blipFill>
          <a:blip r:embed="rId4"/>
          <a:stretch>
            <a:fillRect/>
          </a:stretch>
        </p:blipFill>
        <p:spPr>
          <a:xfrm>
            <a:off x="4278845" y="4561189"/>
            <a:ext cx="2818287" cy="1554480"/>
          </a:xfrm>
          <a:prstGeom prst="rect">
            <a:avLst/>
          </a:prstGeom>
        </p:spPr>
      </p:pic>
      <p:sp>
        <p:nvSpPr>
          <p:cNvPr id="11" name="TextBox 10"/>
          <p:cNvSpPr txBox="1"/>
          <p:nvPr/>
        </p:nvSpPr>
        <p:spPr>
          <a:xfrm rot="19519277">
            <a:off x="2422406" y="3422360"/>
            <a:ext cx="3712876" cy="677108"/>
          </a:xfrm>
          <a:prstGeom prst="rect">
            <a:avLst/>
          </a:prstGeom>
          <a:noFill/>
        </p:spPr>
        <p:txBody>
          <a:bodyPr wrap="none" rtlCol="0">
            <a:spAutoFit/>
          </a:bodyPr>
          <a:lstStyle/>
          <a:p>
            <a:r>
              <a:rPr lang="en-US" sz="3800" b="1" dirty="0" smtClean="0">
                <a:solidFill>
                  <a:srgbClr val="FF0000"/>
                </a:solidFill>
              </a:rPr>
              <a:t>SAMPLE IMAGE</a:t>
            </a:r>
            <a:endParaRPr lang="en-US" sz="3800" b="1" dirty="0">
              <a:solidFill>
                <a:srgbClr val="FF0000"/>
              </a:solidFill>
            </a:endParaRPr>
          </a:p>
        </p:txBody>
      </p:sp>
    </p:spTree>
    <p:extLst>
      <p:ext uri="{BB962C8B-B14F-4D97-AF65-F5344CB8AC3E}">
        <p14:creationId xmlns:p14="http://schemas.microsoft.com/office/powerpoint/2010/main" val="284806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BOEM Emission Inventories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6" y="1309245"/>
            <a:ext cx="3635433" cy="4656391"/>
          </a:xfrm>
          <a:prstGeom prst="rect">
            <a:avLst/>
          </a:prstGeom>
        </p:spPr>
      </p:pic>
      <p:sp>
        <p:nvSpPr>
          <p:cNvPr id="6" name="Text Placeholder 1"/>
          <p:cNvSpPr>
            <a:spLocks noGrp="1"/>
          </p:cNvSpPr>
          <p:nvPr>
            <p:ph type="body" sz="quarter" idx="11"/>
          </p:nvPr>
        </p:nvSpPr>
        <p:spPr>
          <a:xfrm>
            <a:off x="4884669" y="1638018"/>
            <a:ext cx="3594100" cy="4656391"/>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Monthly emission data from platform and non-platform point sources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Emission </a:t>
            </a:r>
            <a:r>
              <a:rPr lang="en-US" dirty="0"/>
              <a:t>data </a:t>
            </a:r>
            <a:r>
              <a:rPr lang="en-US" dirty="0" smtClean="0"/>
              <a:t>parsed to specifically identify PM</a:t>
            </a:r>
            <a:r>
              <a:rPr lang="en-US" baseline="-25000" dirty="0" smtClean="0"/>
              <a:t>2.5</a:t>
            </a:r>
            <a:r>
              <a:rPr lang="en-US" dirty="0"/>
              <a:t>, NO</a:t>
            </a:r>
            <a:r>
              <a:rPr lang="en-US" baseline="-25000" dirty="0"/>
              <a:t>x</a:t>
            </a:r>
            <a:r>
              <a:rPr lang="en-US" dirty="0"/>
              <a:t> and </a:t>
            </a:r>
            <a:r>
              <a:rPr lang="en-US" dirty="0" smtClean="0"/>
              <a:t>SO</a:t>
            </a:r>
            <a:r>
              <a:rPr lang="en-US" baseline="-25000" dirty="0" smtClean="0"/>
              <a:t>2 </a:t>
            </a:r>
            <a:r>
              <a:rPr lang="en-US" dirty="0" smtClean="0"/>
              <a:t>sources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Data uploaded into ArcGIS for comparison and correlation with satellite data</a:t>
            </a:r>
          </a:p>
          <a:p>
            <a:pPr marL="342900" indent="-342900">
              <a:spcBef>
                <a:spcPts val="200"/>
              </a:spcBef>
              <a:buClr>
                <a:schemeClr val="accent1"/>
              </a:buClr>
              <a:buFont typeface="Webdings" panose="05030102010509060703" pitchFamily="18" charset="2"/>
              <a:buChar char="4"/>
            </a:pPr>
            <a:endParaRPr lang="en-US" baseline="-25000" dirty="0"/>
          </a:p>
          <a:p>
            <a:pPr marL="342900"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302489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2811</TotalTime>
  <Words>1042</Words>
  <Application>Microsoft Office PowerPoint</Application>
  <PresentationFormat>On-screen Show (4:3)</PresentationFormat>
  <Paragraphs>107</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(GSFC-6170)[DEVELOP]</cp:lastModifiedBy>
  <cp:revision>145</cp:revision>
  <dcterms:created xsi:type="dcterms:W3CDTF">2015-05-18T13:26:09Z</dcterms:created>
  <dcterms:modified xsi:type="dcterms:W3CDTF">2016-03-03T18:34:31Z</dcterms:modified>
</cp:coreProperties>
</file>