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346" r:id="rId2"/>
    <p:sldId id="286" r:id="rId3"/>
    <p:sldId id="278" r:id="rId4"/>
    <p:sldId id="352" r:id="rId5"/>
    <p:sldId id="353" r:id="rId6"/>
    <p:sldId id="354" r:id="rId7"/>
    <p:sldId id="281" r:id="rId8"/>
    <p:sldId id="363" r:id="rId9"/>
    <p:sldId id="355" r:id="rId10"/>
    <p:sldId id="356" r:id="rId11"/>
    <p:sldId id="357" r:id="rId12"/>
    <p:sldId id="349" r:id="rId13"/>
    <p:sldId id="358" r:id="rId14"/>
    <p:sldId id="360" r:id="rId15"/>
    <p:sldId id="359" r:id="rId16"/>
    <p:sldId id="364" r:id="rId17"/>
    <p:sldId id="365" r:id="rId18"/>
    <p:sldId id="361" r:id="rId19"/>
    <p:sldId id="369" r:id="rId20"/>
    <p:sldId id="366" r:id="rId21"/>
    <p:sldId id="368" r:id="rId22"/>
    <p:sldId id="370" r:id="rId23"/>
    <p:sldId id="372" r:id="rId24"/>
    <p:sldId id="367" r:id="rId25"/>
    <p:sldId id="35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brey Hilte" initials="AH" lastIdx="18" clrIdx="0">
    <p:extLst/>
  </p:cmAuthor>
  <p:cmAuthor id="2" name="Avery, Ryan B. (LARC-E3)[SSAI DEVELOP]" initials="ARB(D" lastIdx="4" clrIdx="1">
    <p:extLst/>
  </p:cmAuthor>
  <p:cmAuthor id="3" name="Miller, Tiffani N. (LARC-E3)[SSAI DEVELOP]" initials="MTN(D" lastIdx="1" clrIdx="2">
    <p:extLst/>
  </p:cmAuthor>
  <p:cmAuthor id="4" name="crms" initials="c" lastIdx="1" clrIdx="3">
    <p:extLst>
      <p:ext uri="{19B8F6BF-5375-455C-9EA6-DF929625EA0E}">
        <p15:presenceInfo xmlns:p15="http://schemas.microsoft.com/office/powerpoint/2012/main" userId="cr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B37B"/>
    <a:srgbClr val="73A9DB"/>
    <a:srgbClr val="2F8AB4"/>
    <a:srgbClr val="C15442"/>
    <a:srgbClr val="218754"/>
    <a:srgbClr val="EA7845"/>
    <a:srgbClr val="EAA24A"/>
    <a:srgbClr val="586991"/>
    <a:srgbClr val="7DB86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41" autoAdjust="0"/>
    <p:restoredTop sz="75200" autoAdjust="0"/>
  </p:normalViewPr>
  <p:slideViewPr>
    <p:cSldViewPr snapToGrid="0">
      <p:cViewPr varScale="1">
        <p:scale>
          <a:sx n="54" d="100"/>
          <a:sy n="54" d="100"/>
        </p:scale>
        <p:origin x="1230" y="78"/>
      </p:cViewPr>
      <p:guideLst>
        <p:guide orient="horz"/>
        <p:guide pos="4944"/>
      </p:guideLst>
    </p:cSldViewPr>
  </p:slideViewPr>
  <p:outlineViewPr>
    <p:cViewPr>
      <p:scale>
        <a:sx n="33" d="100"/>
        <a:sy n="33" d="100"/>
      </p:scale>
      <p:origin x="0" y="7356"/>
    </p:cViewPr>
  </p:outlin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11/16/2016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began in the spring</a:t>
            </a:r>
            <a:r>
              <a:rPr lang="en-US" baseline="0" dirty="0"/>
              <a:t> term of 2016 at the UGA node. It was a project partners with The Nature Conservancy’s GA chapter.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666144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Soil Water</a:t>
            </a:r>
            <a:r>
              <a:rPr lang="en-US" sz="1200" kern="1200" baseline="0" dirty="0">
                <a:solidFill>
                  <a:schemeClr val="tx1"/>
                </a:solidFill>
                <a:effectLst/>
                <a:latin typeface="+mn-lt"/>
                <a:ea typeface="+mn-ea"/>
                <a:cs typeface="+mn-cs"/>
              </a:rPr>
              <a:t> Analysis Tool (SWAT) </a:t>
            </a:r>
            <a:r>
              <a:rPr lang="en-US" sz="1200" kern="1200" dirty="0">
                <a:solidFill>
                  <a:schemeClr val="tx1"/>
                </a:solidFill>
                <a:effectLst/>
                <a:latin typeface="+mn-lt"/>
                <a:ea typeface="+mn-ea"/>
                <a:cs typeface="+mn-cs"/>
              </a:rPr>
              <a:t>ArcGIS 10.2 was</a:t>
            </a:r>
            <a:r>
              <a:rPr lang="en-US" sz="1200" kern="1200" baseline="0" dirty="0">
                <a:solidFill>
                  <a:schemeClr val="tx1"/>
                </a:solidFill>
                <a:effectLst/>
                <a:latin typeface="+mn-lt"/>
                <a:ea typeface="+mn-ea"/>
                <a:cs typeface="+mn-cs"/>
              </a:rPr>
              <a:t> developed at</a:t>
            </a:r>
            <a:r>
              <a:rPr lang="en-US" sz="1200" kern="1200" dirty="0">
                <a:solidFill>
                  <a:schemeClr val="tx1"/>
                </a:solidFill>
                <a:effectLst/>
                <a:latin typeface="+mn-lt"/>
                <a:ea typeface="+mn-ea"/>
                <a:cs typeface="+mn-cs"/>
              </a:rPr>
              <a:t> the Texas A&amp;M University.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SWAT has been widely applied for modeling water-related processes in watersheds and quantifying the effect of land management on ecosystems to inform best management practices and policies. The SWAT model was used to assess the impact of different land management practices, pollutions sources, and contaminants on local watersheds. </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206346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0" dirty="0">
                <a:solidFill>
                  <a:srgbClr val="767171"/>
                </a:solidFill>
              </a:rPr>
              <a:t>LUCIS was</a:t>
            </a:r>
            <a:r>
              <a:rPr lang="en-US" b="0" baseline="0" dirty="0">
                <a:solidFill>
                  <a:srgbClr val="767171"/>
                </a:solidFill>
              </a:rPr>
              <a:t> developed by Carr and </a:t>
            </a:r>
            <a:r>
              <a:rPr lang="en-US" b="0" baseline="0" dirty="0" err="1">
                <a:solidFill>
                  <a:srgbClr val="767171"/>
                </a:solidFill>
              </a:rPr>
              <a:t>Zwick</a:t>
            </a:r>
            <a:r>
              <a:rPr lang="en-US" b="0" baseline="0" dirty="0">
                <a:solidFill>
                  <a:srgbClr val="767171"/>
                </a:solidFill>
              </a:rPr>
              <a:t> at the University of Florida. It was previously used in the UGA DEVELOP Miami Ecological Forecasting project (2014). LUCIS is a flexible model that can account for variations in stakeholder and local interest groups as it relates to land use allocation. </a:t>
            </a:r>
          </a:p>
          <a:p>
            <a:pPr defTabSz="942289">
              <a:defRPr/>
            </a:pPr>
            <a:endParaRPr lang="en-US" b="1" dirty="0"/>
          </a:p>
          <a:p>
            <a:pPr defTabSz="942289">
              <a:defRPr/>
            </a:pPr>
            <a:r>
              <a:rPr lang="en-US" b="1" dirty="0"/>
              <a:t>LUCIS</a:t>
            </a:r>
            <a:r>
              <a:rPr lang="en-US" b="1" baseline="0" dirty="0"/>
              <a:t> </a:t>
            </a:r>
            <a:r>
              <a:rPr lang="en-US" b="1" dirty="0"/>
              <a:t>Integrates</a:t>
            </a:r>
            <a:r>
              <a:rPr lang="en-US" dirty="0"/>
              <a:t> a broad range of input datasets to create suitability data layers based on defined goals and objectives for primary land use categories (urban, agriculture, and conservation)</a:t>
            </a:r>
          </a:p>
          <a:p>
            <a:pPr defTabSz="942289">
              <a:defRPr/>
            </a:pPr>
            <a:r>
              <a:rPr lang="en-US" b="1" dirty="0"/>
              <a:t>LUCIS Produces</a:t>
            </a:r>
            <a:r>
              <a:rPr lang="en-US" dirty="0"/>
              <a:t> flexible land use allocation scenarios based on goals and objectives that can be adapted to </a:t>
            </a:r>
            <a:r>
              <a:rPr lang="en-US" dirty="0">
                <a:solidFill>
                  <a:srgbClr val="767171"/>
                </a:solidFill>
              </a:rPr>
              <a:t>a range of stakeholder and community preferences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476288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This graph represents flow chart of our analysis. We used LUCIS and SWAT for identifying important sites for water quality and conservation purposes. All ancillary and project-generated datasets were utilized based on goals and objectives (marked in green) corresponding to three primary land use types (urban, agriculture and conservation). These objectives were used to perform suitability and perform land use prioritization. </a:t>
            </a:r>
            <a:r>
              <a:rPr lang="en-US" sz="1200" kern="1200" dirty="0">
                <a:solidFill>
                  <a:schemeClr val="tx1"/>
                </a:solidFill>
                <a:effectLst/>
                <a:latin typeface="+mn-lt"/>
                <a:ea typeface="+mn-ea"/>
                <a:cs typeface="+mn-cs"/>
              </a:rPr>
              <a:t>We integrated the SWAT and LUCIS models, and produced in-depth land use prioritization and allocation scenarios with the help of project partners. </a:t>
            </a: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102617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Overlay image layers (from</a:t>
            </a:r>
            <a:r>
              <a:rPr lang="en-US" b="1" baseline="0" dirty="0"/>
              <a:t> top to bottom): Urban land cover, floodplain zoning, distance to waterways, superfund sites, neighborhood age, NPDES site. </a:t>
            </a:r>
            <a:endParaRPr lang="en-US" b="1" dirty="0"/>
          </a:p>
          <a:p>
            <a:endParaRPr lang="en-US" b="1" dirty="0"/>
          </a:p>
          <a:p>
            <a:r>
              <a:rPr lang="en-US" b="1" dirty="0"/>
              <a:t>Goal</a:t>
            </a:r>
            <a:r>
              <a:rPr lang="en-US" dirty="0"/>
              <a:t>: </a:t>
            </a:r>
          </a:p>
          <a:p>
            <a:r>
              <a:rPr lang="en-US" dirty="0"/>
              <a:t>Minimize untreated stormwater flow into the Chattahoochee from impervious surfaces</a:t>
            </a:r>
          </a:p>
          <a:p>
            <a:endParaRPr lang="en-US" dirty="0"/>
          </a:p>
          <a:p>
            <a:r>
              <a:rPr lang="en-US" dirty="0"/>
              <a:t>Objective reasoning: </a:t>
            </a:r>
          </a:p>
          <a:p>
            <a:endParaRPr lang="en-US" dirty="0"/>
          </a:p>
          <a:p>
            <a:pPr marL="235572" indent="-235572" fontAlgn="base">
              <a:buAutoNum type="arabicPeriod"/>
            </a:pPr>
            <a:r>
              <a:rPr lang="en-US" dirty="0"/>
              <a:t>Higher compliance per watershed is preferred for retention ponds.  Residential and commercial property owners can reduce impact fees by as much as 50% by demonstrating compliance. Easements granted to the city for future sanitary outfalls shall be executed by the landowner (less outfalls equals more access to city sewer for developers and less cost)</a:t>
            </a:r>
          </a:p>
          <a:p>
            <a:pPr marL="235572" indent="-235572" fontAlgn="base">
              <a:buAutoNum type="arabicPeriod"/>
            </a:pPr>
            <a:endParaRPr lang="en-US" dirty="0"/>
          </a:p>
          <a:p>
            <a:pPr marL="235572" indent="-235572" fontAlgn="base">
              <a:buFont typeface="+mj-lt"/>
              <a:buAutoNum type="arabicPeriod"/>
            </a:pPr>
            <a:r>
              <a:rPr lang="en-US" b="0" i="0" u="none" strike="noStrike" dirty="0">
                <a:solidFill>
                  <a:srgbClr val="000000"/>
                </a:solidFill>
                <a:effectLst/>
                <a:latin typeface="Century Gothic" panose="020B0502020202020204" pitchFamily="34" charset="0"/>
              </a:rPr>
              <a:t>The City of Atlanta has managed several programs and initiatives aimed at identifying, assessing and remediating brownfield sites throughout the city.  Brownfields is a real property whose expansion, redevelopment, or reuse may be complicated by the presences of potential hazardous substance, pollutant, or contaminant.</a:t>
            </a:r>
            <a:r>
              <a:rPr lang="en-US" b="0" i="0" u="none" strike="noStrike" baseline="0" dirty="0">
                <a:solidFill>
                  <a:srgbClr val="000000"/>
                </a:solidFill>
                <a:effectLst/>
                <a:latin typeface="Century Gothic" panose="020B0502020202020204" pitchFamily="34" charset="0"/>
              </a:rPr>
              <a:t> </a:t>
            </a:r>
            <a:r>
              <a:rPr lang="en-US" b="0" i="0" u="none" strike="noStrike" dirty="0">
                <a:solidFill>
                  <a:srgbClr val="000000"/>
                </a:solidFill>
                <a:effectLst/>
                <a:latin typeface="Century Gothic" panose="020B0502020202020204" pitchFamily="34" charset="0"/>
              </a:rPr>
              <a:t>Abandoned subdivision land is one large contiguous piece of property which make it more suitable than older neighborhoods to construct new development.  Developers would prefer such property because of reduced purchasing cost and construction cost.  Newer neighborhoods are preferred over older neighborhoods because the property is more “elastic”.  Elastic meaning that it lacks the same repetitive patterns of older neighborhoods, which are more “static”.</a:t>
            </a:r>
          </a:p>
          <a:p>
            <a:pPr marL="235572" indent="-235572" fontAlgn="base">
              <a:buAutoNum type="arabicPeriod"/>
            </a:pPr>
            <a:endParaRPr lang="en-US" dirty="0"/>
          </a:p>
          <a:p>
            <a:pPr marL="235572" indent="-235572" fontAlgn="base">
              <a:buFont typeface="+mj-lt"/>
              <a:buAutoNum type="arabicPeriod"/>
            </a:pPr>
            <a:r>
              <a:rPr lang="en-US" dirty="0"/>
              <a:t>The City Areas with lower property values can be of higher interest for development, as well as conservation.  The reduced property value serves as an incentive for purchasing certain areas for development, but this is not always the case with a number of factors contributing to buyer preference.  These lands are also of value for conservation and reforestation.  Areas of lower property values and limited vegetation provides a unique opportunity for creating an equitable environment for people and to utilize under value land. Floodplain protection. The commissioner shall not authorize the approval of any permit authorizing the placement of fill or stored materials, or the construction of any building or other structure within the floodplain.</a:t>
            </a:r>
          </a:p>
          <a:p>
            <a:pPr marL="235572" indent="-235572" fontAlgn="base">
              <a:buFont typeface="+mj-lt"/>
              <a:buAutoNum type="arabicPeriod"/>
            </a:pPr>
            <a:endParaRPr lang="en-US" dirty="0"/>
          </a:p>
          <a:p>
            <a:pPr marL="235572" indent="-235572" fontAlgn="base">
              <a:buAutoNum type="arabicPeriod"/>
            </a:pPr>
            <a:endParaRPr lang="en-US" dirty="0"/>
          </a:p>
          <a:p>
            <a:pPr marL="235572" indent="-235572" fontAlgn="base">
              <a:buAutoNum type="arabicPeriod"/>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3429940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Overlay image layers (from top to bottom): distance to waterways, 2010 population density, land cover change, associated land cover for forested areas, percent</a:t>
            </a:r>
            <a:r>
              <a:rPr lang="en-US" b="1" baseline="0" dirty="0"/>
              <a:t> forest cover, slope, protection status </a:t>
            </a:r>
            <a:endParaRPr lang="en-US" b="1" dirty="0"/>
          </a:p>
          <a:p>
            <a:pPr defTabSz="942289">
              <a:defRPr/>
            </a:pPr>
            <a:endParaRPr lang="en-US" b="1" dirty="0"/>
          </a:p>
          <a:p>
            <a:pPr defTabSz="942289">
              <a:defRPr/>
            </a:pPr>
            <a:r>
              <a:rPr lang="en-US" b="1" dirty="0"/>
              <a:t>Goal</a:t>
            </a:r>
            <a:r>
              <a:rPr lang="en-US" dirty="0"/>
              <a:t>: Protect existing green infrastructure and identify opportunities to increase or expand green spaces</a:t>
            </a:r>
          </a:p>
          <a:p>
            <a:endParaRPr lang="en-US" b="0" dirty="0">
              <a:effectLst/>
            </a:endParaRPr>
          </a:p>
          <a:p>
            <a:r>
              <a:rPr lang="en-US" b="0" dirty="0">
                <a:effectLst/>
              </a:rPr>
              <a:t>Objective</a:t>
            </a:r>
            <a:r>
              <a:rPr lang="en-US" b="0" baseline="0" dirty="0">
                <a:effectLst/>
              </a:rPr>
              <a:t> Reasoning: </a:t>
            </a:r>
          </a:p>
          <a:p>
            <a:endParaRPr lang="en-US" b="0" baseline="0" dirty="0">
              <a:effectLst/>
            </a:endParaRPr>
          </a:p>
          <a:p>
            <a:pPr marL="235572" indent="-235572">
              <a:buFont typeface="+mj-lt"/>
              <a:buAutoNum type="arabicPeriod"/>
            </a:pPr>
            <a:r>
              <a:rPr lang="en-US" b="0" baseline="0" dirty="0">
                <a:effectLst/>
              </a:rPr>
              <a:t>Locating areas near existing protected lands or green spaces could facilitate expansion of conservation management locally and provide existing conditions for reforestation plots. </a:t>
            </a:r>
          </a:p>
          <a:p>
            <a:pPr marL="235572" indent="-235572">
              <a:buFont typeface="+mj-lt"/>
              <a:buAutoNum type="arabicPeriod"/>
            </a:pPr>
            <a:endParaRPr lang="en-US" b="0" baseline="0" dirty="0">
              <a:effectLst/>
            </a:endParaRPr>
          </a:p>
          <a:p>
            <a:pPr marL="235572" indent="-235572">
              <a:buFont typeface="+mj-lt"/>
              <a:buAutoNum type="arabicPeriod"/>
            </a:pPr>
            <a:r>
              <a:rPr lang="en-US" b="0" baseline="0" dirty="0">
                <a:effectLst/>
              </a:rPr>
              <a:t>Composition of existing vegetation communities could affect decisions related to reforestation – such as what types of trees to plant</a:t>
            </a:r>
          </a:p>
          <a:p>
            <a:pPr marL="235572" indent="-235572">
              <a:buFont typeface="+mj-lt"/>
              <a:buAutoNum type="arabicPeriod"/>
            </a:pPr>
            <a:endParaRPr lang="en-US" b="0" baseline="0" dirty="0">
              <a:effectLst/>
            </a:endParaRPr>
          </a:p>
          <a:p>
            <a:pPr marL="235572" indent="-235572">
              <a:buFont typeface="+mj-lt"/>
              <a:buAutoNum type="arabicPeriod"/>
            </a:pPr>
            <a:r>
              <a:rPr lang="en-US" b="0" baseline="0" dirty="0">
                <a:effectLst/>
              </a:rPr>
              <a:t>Significant changes in adjacent land cover could affect the suitability (particularly soils and pollution) for forestation</a:t>
            </a:r>
          </a:p>
          <a:p>
            <a:pPr marL="235572" indent="-235572">
              <a:buFont typeface="+mj-lt"/>
              <a:buAutoNum type="arabicPeriod"/>
            </a:pPr>
            <a:endParaRPr lang="en-US" b="0" baseline="0" dirty="0">
              <a:effectLst/>
            </a:endParaRPr>
          </a:p>
          <a:p>
            <a:pPr marL="235572" indent="-235572">
              <a:buFont typeface="+mj-lt"/>
              <a:buAutoNum type="arabicPeriod"/>
            </a:pPr>
            <a:r>
              <a:rPr lang="en-US" b="0" baseline="0" dirty="0">
                <a:effectLst/>
              </a:rPr>
              <a:t>Self explanatory </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3640674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Overlay image layers (from top to bottom):</a:t>
            </a:r>
            <a:r>
              <a:rPr lang="en-US" b="1" baseline="0" dirty="0"/>
              <a:t> surface flow and runoff, agricultural lands, slope, soil permeability, agricultural land near forested areas, distance to waterways</a:t>
            </a:r>
            <a:endParaRPr lang="en-US" b="1" dirty="0"/>
          </a:p>
          <a:p>
            <a:pPr defTabSz="942289">
              <a:defRPr/>
            </a:pPr>
            <a:endParaRPr lang="en-US" b="1" dirty="0"/>
          </a:p>
          <a:p>
            <a:pPr defTabSz="942289">
              <a:defRPr/>
            </a:pPr>
            <a:r>
              <a:rPr lang="en-US" b="1" dirty="0"/>
              <a:t>Goal</a:t>
            </a:r>
            <a:r>
              <a:rPr lang="en-US" dirty="0"/>
              <a:t>: Identify agricultural lands with a high potential to impact local water quality and </a:t>
            </a:r>
            <a:r>
              <a:rPr lang="en-US" dirty="0" err="1"/>
              <a:t>stormwater</a:t>
            </a:r>
            <a:r>
              <a:rPr lang="en-US" dirty="0"/>
              <a:t> runoff</a:t>
            </a:r>
          </a:p>
          <a:p>
            <a:endParaRPr lang="en-US" dirty="0"/>
          </a:p>
          <a:p>
            <a:r>
              <a:rPr lang="en-US" dirty="0"/>
              <a:t>Reasoning for Objectives:</a:t>
            </a:r>
          </a:p>
          <a:p>
            <a:pPr marL="235572" indent="-235572">
              <a:buAutoNum type="arabicPeriod"/>
            </a:pPr>
            <a:r>
              <a:rPr lang="en-US" dirty="0"/>
              <a:t>Agricultural lands that are in a close proximity to streams and other water bodies have a higher risk of introducing organic nutrients, pesticides, and eroded sediment to</a:t>
            </a:r>
            <a:r>
              <a:rPr lang="en-US" baseline="0" dirty="0"/>
              <a:t> </a:t>
            </a:r>
            <a:r>
              <a:rPr lang="en-US" dirty="0"/>
              <a:t>these waterways during precipitation events.</a:t>
            </a:r>
          </a:p>
          <a:p>
            <a:pPr rtl="0"/>
            <a:endParaRPr lang="en-US" dirty="0"/>
          </a:p>
          <a:p>
            <a:pPr marL="228600" indent="-228600" rtl="0">
              <a:buAutoNum type="arabicPeriod" startAt="2"/>
            </a:pPr>
            <a:r>
              <a:rPr lang="en-US" dirty="0"/>
              <a:t>Agricultural lands that have a higher slope will increase the amount of surficial runoff during a precipitation event. It is a hydrologic principle that water will always travel</a:t>
            </a:r>
            <a:r>
              <a:rPr lang="en-US" baseline="0" dirty="0"/>
              <a:t> </a:t>
            </a:r>
            <a:r>
              <a:rPr lang="en-US" dirty="0"/>
              <a:t>from a higher elevation to a lower elevation.</a:t>
            </a:r>
          </a:p>
          <a:p>
            <a:pPr marL="228600" indent="-228600" rtl="0">
              <a:buAutoNum type="arabicPeriod" startAt="2"/>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en-US" dirty="0"/>
              <a:t>Low permeability soils, such as soils with high clay content, have low infiltration rates during precipitation events. Low infiltration rates increase surficial ponding</a:t>
            </a:r>
            <a:r>
              <a:rPr lang="en-US" baseline="0" dirty="0"/>
              <a:t> and </a:t>
            </a:r>
            <a:r>
              <a:rPr lang="en-US" dirty="0"/>
              <a:t>surficial runoff.  Agricultural lands that have these types of soil have a higher risk of introducing higher volumes of surficial runoff and agricultural related nutrients to</a:t>
            </a:r>
            <a:r>
              <a:rPr lang="en-US" baseline="0" dirty="0"/>
              <a:t> </a:t>
            </a:r>
            <a:r>
              <a:rPr lang="en-US" dirty="0"/>
              <a:t>surrounding waterways. </a:t>
            </a:r>
            <a:endParaRPr lang="en-US" b="0" dirty="0">
              <a:effectLst/>
            </a:endParaRPr>
          </a:p>
          <a:p>
            <a:pPr marL="0" indent="0" rtl="0">
              <a:buNone/>
            </a:pPr>
            <a:endParaRPr lang="en-US" dirty="0"/>
          </a:p>
          <a:p>
            <a:pPr rtl="0"/>
            <a:endParaRPr lang="en-US" dirty="0"/>
          </a:p>
          <a:p>
            <a:br>
              <a:rPr lang="en-US" b="0" dirty="0">
                <a:effectLst/>
              </a:rPr>
            </a:br>
            <a:endParaRPr lang="en-US" b="0" dirty="0">
              <a:effectLst/>
            </a:endParaRPr>
          </a:p>
          <a:p>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372573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high probability that</a:t>
            </a:r>
            <a:r>
              <a:rPr lang="en-US" baseline="0" dirty="0"/>
              <a:t> further land use allocation in this area will rely primarily on the stakeholder interests in Atlanta. </a:t>
            </a:r>
          </a:p>
          <a:p>
            <a:endParaRPr lang="en-US" baseline="0" dirty="0"/>
          </a:p>
          <a:p>
            <a:r>
              <a:rPr lang="en-US" baseline="0" dirty="0"/>
              <a:t>This could be modeled or accounted for in the next phase of the LUCIS analysis, where we place to assess community land use preferences (with The Nature Conservancy’s help) </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3121794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locations for reforestation and green space potential are along major waterways that cross sections of Atlanta and its suburbs. </a:t>
            </a:r>
          </a:p>
          <a:p>
            <a:endParaRPr lang="en-US" dirty="0"/>
          </a:p>
          <a:p>
            <a:r>
              <a:rPr lang="en-US" dirty="0"/>
              <a:t>Existing</a:t>
            </a:r>
            <a:r>
              <a:rPr lang="en-US" baseline="0" dirty="0"/>
              <a:t> protected areas (parks, forests, etc.) can serve as reference points upon which further infrastructure can be expanded. </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2205270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significance of Fulton</a:t>
            </a:r>
            <a:r>
              <a:rPr lang="en-US" baseline="0" dirty="0"/>
              <a:t> county as the lowest potential area in this image is likely the result of </a:t>
            </a:r>
            <a:r>
              <a:rPr lang="en-US" baseline="0" dirty="0" err="1"/>
              <a:t>NoData</a:t>
            </a:r>
            <a:r>
              <a:rPr lang="en-US" baseline="0" dirty="0"/>
              <a:t> values for soil permeability attained from the USDA. </a:t>
            </a:r>
          </a:p>
          <a:p>
            <a:endParaRPr lang="en-US" baseline="0" dirty="0"/>
          </a:p>
          <a:p>
            <a:r>
              <a:rPr lang="en-US" baseline="0" dirty="0"/>
              <a:t>The pending SWAT analysis will help to better understand downstream affects and the significance of open land management practices in this area </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035200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results</a:t>
            </a:r>
            <a:r>
              <a:rPr lang="en-US" baseline="0" dirty="0"/>
              <a:t> are preliminary for the Upper Chattahoochee watershed. Flow here has been calibrated using historic USGS data.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091059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project was to provide project partners at The Nature Conservancy with end-products that would allow them to help promote conservation and</a:t>
            </a:r>
            <a:r>
              <a:rPr lang="en-US" baseline="0" dirty="0"/>
              <a:t> science-based decision making strategies in the Atlanta region. </a:t>
            </a:r>
            <a:r>
              <a:rPr lang="en-US" dirty="0"/>
              <a:t> </a:t>
            </a:r>
          </a:p>
          <a:p>
            <a:endParaRPr lang="en-US" dirty="0"/>
          </a:p>
          <a:p>
            <a:r>
              <a:rPr lang="en-US" dirty="0"/>
              <a:t>The objectives of this project were</a:t>
            </a:r>
            <a:r>
              <a:rPr lang="en-US" baseline="0" dirty="0"/>
              <a:t> </a:t>
            </a:r>
            <a:r>
              <a:rPr lang="en-US" dirty="0"/>
              <a:t>to assist The Nature Conservancy with their on-going work in the Atlanta region and to provide a spatial analysis for their proposed reforestation efforts. We accomplished our objectives by identifying prime reforestation targets to help reduce harmful stormwater runoff and by modeling multiple land allocation scenarios for reforestation purposes using the Land Use Conflict Identification Strategy, or LUCIS model. </a:t>
            </a:r>
          </a:p>
          <a:p>
            <a:endParaRPr lang="en-US" dirty="0"/>
          </a:p>
          <a:p>
            <a:r>
              <a:rPr lang="en-US" dirty="0"/>
              <a:t>We</a:t>
            </a:r>
            <a:r>
              <a:rPr lang="en-US" baseline="0" dirty="0"/>
              <a:t> </a:t>
            </a:r>
            <a:r>
              <a:rPr lang="en-US" dirty="0"/>
              <a:t>simulated the hydrological processes of the MNGWPD watershed and identify at-risk</a:t>
            </a:r>
            <a:r>
              <a:rPr lang="en-US" baseline="0" dirty="0"/>
              <a:t> or</a:t>
            </a:r>
            <a:r>
              <a:rPr lang="en-US" dirty="0"/>
              <a:t> vulnerable areas within our study area with a Soil and Water Assessment Tool, or SWAT model.</a:t>
            </a:r>
          </a:p>
          <a:p>
            <a:endParaRPr lang="en-US" dirty="0"/>
          </a:p>
          <a:p>
            <a:r>
              <a:rPr lang="en-US" dirty="0"/>
              <a:t>Credit: NASA</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193342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comparative hydrographs showing observed</a:t>
            </a:r>
            <a:r>
              <a:rPr lang="en-US" baseline="0" dirty="0"/>
              <a:t> and simulated values for each of the watersheds we have completed. Here, the blue line shows the observed (USGS data) while the red line shows the simulated values (SWAT). The green band represents the 95% confidence interval associated with these hydrographs.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4035684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
            </a:r>
            <a:r>
              <a:rPr lang="en-US" baseline="30000" dirty="0"/>
              <a:t>2</a:t>
            </a:r>
            <a:r>
              <a:rPr lang="en-US" baseline="0" dirty="0"/>
              <a:t> value represents a statistical measurement of how close the data are to the fitted regression line (a.k.a. our models observed flow rate calculations). </a:t>
            </a:r>
          </a:p>
          <a:p>
            <a:r>
              <a:rPr lang="en-US" baseline="0" dirty="0"/>
              <a:t>The Nash-Sutcliffe efficiency (NSE) coefficient is sued to assess predictive power of hydrologic models. In general, model simulation can be judged as satisfactory if NSE &gt; 0.50.</a:t>
            </a:r>
          </a:p>
          <a:p>
            <a:endParaRPr lang="en-US" baseline="0" dirty="0"/>
          </a:p>
          <a:p>
            <a:r>
              <a:rPr lang="en-US" baseline="0" dirty="0"/>
              <a:t>Our results for surface water flow rate in the Upper Chattahoochee, Middle Chattahoochee, Upper Ocmulgee, and Etowah watersheds have proven to be scientifically satisfactory with R</a:t>
            </a:r>
            <a:r>
              <a:rPr lang="en-US" baseline="30000" dirty="0"/>
              <a:t>2</a:t>
            </a:r>
            <a:r>
              <a:rPr lang="en-US" baseline="0" dirty="0"/>
              <a:t> and NSE values above 0.50. </a:t>
            </a:r>
          </a:p>
          <a:p>
            <a:endParaRPr lang="en-US" baseline="0" dirty="0"/>
          </a:p>
          <a:p>
            <a:r>
              <a:rPr lang="en-US" baseline="0" dirty="0"/>
              <a:t>(The range of the </a:t>
            </a:r>
            <a:r>
              <a:rPr lang="en-US" i="1" baseline="0" dirty="0"/>
              <a:t>p-factor</a:t>
            </a:r>
            <a:r>
              <a:rPr lang="en-US" baseline="0" dirty="0"/>
              <a:t> and the </a:t>
            </a:r>
            <a:r>
              <a:rPr lang="en-US" i="1" baseline="0" dirty="0"/>
              <a:t>r-factor</a:t>
            </a:r>
            <a:r>
              <a:rPr lang="en-US" baseline="0" dirty="0"/>
              <a:t> vary from 0-1. A p-factor value close to 1 indicates a very high model performance and efficiency. The </a:t>
            </a:r>
            <a:r>
              <a:rPr lang="en-US" i="1" baseline="0" dirty="0"/>
              <a:t>r-factor</a:t>
            </a:r>
            <a:r>
              <a:rPr lang="en-US" baseline="0" dirty="0"/>
              <a:t> refers to the thickness of the PPU envelope. The </a:t>
            </a:r>
            <a:r>
              <a:rPr lang="en-US" i="1" baseline="0" dirty="0"/>
              <a:t>p-</a:t>
            </a:r>
            <a:r>
              <a:rPr lang="en-US" i="0" baseline="0" dirty="0"/>
              <a:t> and </a:t>
            </a:r>
            <a:r>
              <a:rPr lang="en-US" i="1" baseline="0" dirty="0"/>
              <a:t>r-factors</a:t>
            </a:r>
            <a:r>
              <a:rPr lang="en-US" i="0" baseline="0" dirty="0"/>
              <a:t> are closely related to each other, which indicates that a large </a:t>
            </a:r>
            <a:r>
              <a:rPr lang="en-US" i="1" baseline="0" dirty="0"/>
              <a:t>p-factor</a:t>
            </a:r>
            <a:r>
              <a:rPr lang="en-US" i="0" baseline="0" dirty="0"/>
              <a:t> can be achieved only at the expense of a higher </a:t>
            </a:r>
            <a:r>
              <a:rPr lang="en-US" i="1" baseline="0" dirty="0"/>
              <a:t>r-factor</a:t>
            </a:r>
            <a:r>
              <a:rPr lang="en-US" i="0" baseline="0" dirty="0"/>
              <a:t>.)</a:t>
            </a:r>
          </a:p>
          <a:p>
            <a:endParaRPr lang="en-US" i="0" baseline="0" dirty="0"/>
          </a:p>
          <a:p>
            <a:r>
              <a:rPr lang="en-US" i="0" baseline="0" dirty="0"/>
              <a:t>Credit: NASA</a:t>
            </a:r>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3886306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a:t>
            </a:r>
            <a:r>
              <a:rPr lang="en-US" baseline="0" dirty="0"/>
              <a:t> combining the 3 LUCIS goal layers, the team was able to produce a land use prioritization that could be used by TNC to identify locations that maximize all 3 water resource management goals. This layer was used by TNC to inform a socio-economic baseline survey of communities in the Atlanta region about </a:t>
            </a:r>
            <a:r>
              <a:rPr lang="en-US" baseline="0" dirty="0" err="1"/>
              <a:t>greenspaces</a:t>
            </a:r>
            <a:r>
              <a:rPr lang="en-US" baseline="0" dirty="0"/>
              <a:t> (conducted by the Green infrastructure Center) and also to inform a regional biodiversity assessment. </a:t>
            </a:r>
          </a:p>
          <a:p>
            <a:endParaRPr lang="en-US" baseline="0" dirty="0"/>
          </a:p>
          <a:p>
            <a:r>
              <a:rPr lang="en-US" baseline="0" dirty="0"/>
              <a:t>The red star location shows one of the places that the team visited in the summer with TNC to validate locations selected in our model. </a:t>
            </a:r>
          </a:p>
          <a:p>
            <a:endParaRPr lang="en-US" baseline="0" dirty="0"/>
          </a:p>
          <a:p>
            <a:r>
              <a:rPr lang="en-US" baseline="0" dirty="0"/>
              <a:t>Credit: Atlanta Water Resources Team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1545790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NoData</a:t>
            </a:r>
            <a:r>
              <a:rPr lang="en-US" dirty="0"/>
              <a:t> values in existing datasets (such</a:t>
            </a:r>
            <a:r>
              <a:rPr lang="en-US" baseline="0" dirty="0"/>
              <a:t> as soil permeability) can have a huge effect on model outputs.</a:t>
            </a:r>
            <a:endParaRPr lang="en-US" dirty="0"/>
          </a:p>
          <a:p>
            <a:endParaRPr lang="en-US" dirty="0"/>
          </a:p>
          <a:p>
            <a:r>
              <a:rPr lang="en-US" dirty="0"/>
              <a:t>Misclassification of land cover</a:t>
            </a:r>
            <a:r>
              <a:rPr lang="en-US" baseline="0" dirty="0"/>
              <a:t> in the 2015 Landsat 8 imagery occurred primarily in the bare land class.</a:t>
            </a:r>
          </a:p>
          <a:p>
            <a:endParaRPr lang="en-US" baseline="0" dirty="0"/>
          </a:p>
          <a:p>
            <a:r>
              <a:rPr lang="en-US" baseline="0" dirty="0"/>
              <a:t>LUCIS weights will be refined/determined through communicating with The Nature Conservancy.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4056050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of the LUCIS model analysis will provide project partners with an understanding of potential land use conflicts</a:t>
            </a:r>
            <a:r>
              <a:rPr lang="en-US" baseline="0" dirty="0"/>
              <a:t> from a spatial and stakeholder perspective. </a:t>
            </a:r>
          </a:p>
          <a:p>
            <a:endParaRPr lang="en-US" baseline="0" dirty="0"/>
          </a:p>
          <a:p>
            <a:r>
              <a:rPr lang="en-US" baseline="0" dirty="0"/>
              <a:t>These results will allow The Nature Conservancy to identify lands for future conservation efforts relating to reforestation. </a:t>
            </a:r>
            <a:endParaRPr lang="en-US" dirty="0"/>
          </a:p>
          <a:p>
            <a:endParaRPr lang="en-US" dirty="0"/>
          </a:p>
          <a:p>
            <a:r>
              <a:rPr lang="en-US" dirty="0"/>
              <a:t>Credit: Atlanta Water Resources Team</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450420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a:t>
            </a:r>
            <a:r>
              <a:rPr lang="en-US" baseline="0" dirty="0"/>
              <a:t> take the time to thank our Science Advisors  Dr. Marguerite Madden and Dr. Rosanna Rivero for their guidance and continued support. </a:t>
            </a:r>
          </a:p>
          <a:p>
            <a:r>
              <a:rPr lang="en-US" baseline="0" dirty="0"/>
              <a:t>We would also like to thank our project partners Sara Gottlieb, Whitney </a:t>
            </a:r>
            <a:r>
              <a:rPr lang="en-US" baseline="0" dirty="0" err="1"/>
              <a:t>Palanci</a:t>
            </a:r>
            <a:r>
              <a:rPr lang="en-US" baseline="0" dirty="0"/>
              <a:t> and Myriam Dormer of The Nature Conservancy, </a:t>
            </a:r>
            <a:r>
              <a:rPr lang="en-US" baseline="0" dirty="0">
                <a:solidFill>
                  <a:srgbClr val="FF0000"/>
                </a:solidFill>
              </a:rPr>
              <a:t>who are here with us today</a:t>
            </a:r>
            <a:r>
              <a:rPr lang="en-US" baseline="0" dirty="0"/>
              <a:t>. They have had a very interactive role with this project, whether it be providing helpful ancillary datasets for the model or providing insightful feedback, which will help shape the project in the second </a:t>
            </a:r>
            <a:r>
              <a:rPr lang="en-US" baseline="0"/>
              <a:t>term.</a:t>
            </a:r>
          </a:p>
          <a:p>
            <a:endParaRPr lang="en-US" baseline="0" dirty="0"/>
          </a:p>
          <a:p>
            <a:r>
              <a:rPr lang="en-US" baseline="0" dirty="0"/>
              <a:t>Lastly, we would like to acknowledge Dr. Adam </a:t>
            </a:r>
            <a:r>
              <a:rPr lang="en-US" baseline="0" dirty="0" err="1"/>
              <a:t>Milewski</a:t>
            </a:r>
            <a:r>
              <a:rPr lang="en-US" baseline="0" dirty="0"/>
              <a:t> for his expertise on the SWAT model and UGA Center Lead Caren </a:t>
            </a:r>
            <a:r>
              <a:rPr lang="en-US" baseline="0" dirty="0" err="1"/>
              <a:t>Remillard</a:t>
            </a:r>
            <a:r>
              <a:rPr lang="en-US" baseline="0" dirty="0"/>
              <a:t> for her support.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708994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The study area focused on the Metropolitan North Georgia Water Planning District (MNGWPD) (approx. 12k km</a:t>
            </a:r>
            <a:r>
              <a:rPr lang="en-US" baseline="30000" dirty="0"/>
              <a:t>2</a:t>
            </a:r>
            <a:r>
              <a:rPr lang="en-US" dirty="0"/>
              <a:t>),</a:t>
            </a:r>
            <a:r>
              <a:rPr lang="en-US" baseline="0" dirty="0"/>
              <a:t> which was composed of  the following 15 counties in GA: </a:t>
            </a:r>
            <a:r>
              <a:rPr lang="en-US" dirty="0"/>
              <a:t>Bartow, Cherokee, Clayton, Cobb, Coweta, DeKalb, Douglas, Fayette, Forsyth, Fulton, Gwinnett, Hall, Henry, Paulding, and Rockdale. Nine major watersheds that cross/are contained in the MNGWPD are: Upper Chattahoochee, Middle, Chattahoochee, Upper Ocmulgee, Flint, Upper Tallapoosa, Etowah, Upper Oconee, </a:t>
            </a:r>
            <a:r>
              <a:rPr lang="en-US" dirty="0" err="1"/>
              <a:t>Coosawattee</a:t>
            </a:r>
            <a:r>
              <a:rPr lang="en-US" dirty="0"/>
              <a:t>, and Oostanaula. </a:t>
            </a:r>
          </a:p>
          <a:p>
            <a:pPr defTabSz="942289">
              <a:defRPr/>
            </a:pPr>
            <a:endParaRPr lang="en-US" dirty="0"/>
          </a:p>
          <a:p>
            <a:r>
              <a:rPr lang="en-US" dirty="0"/>
              <a:t>It should be mentioned that our study area also contained the city of Atlanta, as it is one of the largest and most populated cities in the USA.</a:t>
            </a:r>
          </a:p>
          <a:p>
            <a:r>
              <a:rPr lang="en-US" dirty="0"/>
              <a:t>Our </a:t>
            </a:r>
            <a:r>
              <a:rPr lang="en-US" b="1" dirty="0"/>
              <a:t>study period </a:t>
            </a:r>
            <a:r>
              <a:rPr lang="en-US" dirty="0"/>
              <a:t>spans from 2001- 2015 . This timeframe allowed us a sufficient data collection period, and it also documented the pattern in Atlanta’s growth around and after the time of the 2008 national recession.  </a:t>
            </a:r>
          </a:p>
          <a:p>
            <a:endParaRPr lang="en-US" dirty="0"/>
          </a:p>
          <a:p>
            <a:r>
              <a:rPr lang="en-US" dirty="0"/>
              <a:t>Credit: NASA</a:t>
            </a: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Atlanta is one of the fastest growing</a:t>
            </a:r>
            <a:r>
              <a:rPr lang="en-US" baseline="0" dirty="0"/>
              <a:t> cities in the nation, and it is considered a key player when it comes to Georgia’s regional water resource use discussions for two reasons: (1) Atlanta is Georgia’s largest city (2) The Chattahoochee river, which supplies this region and neighboring areas with most of its water, flows through the heart of the city.  As of late, the c</a:t>
            </a:r>
            <a:r>
              <a:rPr lang="en-US" dirty="0"/>
              <a:t>osts of municipal water management in the metropolitan Atlanta area have risen due to an increased demand of infrastructure required to handle </a:t>
            </a:r>
            <a:r>
              <a:rPr lang="en-US" dirty="0" err="1"/>
              <a:t>stormwater</a:t>
            </a:r>
            <a:r>
              <a:rPr lang="en-US" dirty="0"/>
              <a:t> runoff.  This predicament is expected to worsen as rapid, continued development in the city of Atlanta and its suburbs will expand areas of impervious surface cover, exacerbating </a:t>
            </a:r>
            <a:r>
              <a:rPr lang="en-US" dirty="0" err="1"/>
              <a:t>stormwater</a:t>
            </a:r>
            <a:r>
              <a:rPr lang="en-US" dirty="0"/>
              <a:t> management problems.</a:t>
            </a:r>
            <a:r>
              <a:rPr lang="en-US" baseline="0" dirty="0"/>
              <a:t> </a:t>
            </a:r>
            <a:r>
              <a:rPr lang="en-US" dirty="0"/>
              <a:t>In an attempt to relieve the extensive stormwater</a:t>
            </a:r>
            <a:r>
              <a:rPr lang="en-US" baseline="0" dirty="0"/>
              <a:t> volumes that tax existing infrastructure, the Nature Conservancy suggested implementing green infrastructure in Atlanta and its surrounding areas.</a:t>
            </a:r>
          </a:p>
          <a:p>
            <a:pPr defTabSz="942289">
              <a:defRPr/>
            </a:pPr>
            <a:endParaRPr lang="en-US" baseline="0" dirty="0"/>
          </a:p>
          <a:p>
            <a:pPr defTabSz="942289">
              <a:defRPr/>
            </a:pPr>
            <a:r>
              <a:rPr lang="en-US" baseline="0" dirty="0"/>
              <a:t>Credit: Atlanta Water Resources Team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829282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mn-lt"/>
              </a:rPr>
              <a:t>Green infrastructure has many direct and indirect benefits for local communities. For example, green spaces  can enrich the quality of life for local residents by providing areas for recreational use and by enhancing the biodiversity and aesthetic beauty of an area (McMahon, 2000) . From an environmental standpoint, green infrastructure acts as natural </a:t>
            </a:r>
            <a:r>
              <a:rPr lang="en-US" sz="1200" dirty="0" err="1">
                <a:solidFill>
                  <a:prstClr val="black"/>
                </a:solidFill>
                <a:latin typeface="+mn-lt"/>
              </a:rPr>
              <a:t>remediator</a:t>
            </a:r>
            <a:r>
              <a:rPr lang="en-US" sz="1200" dirty="0">
                <a:solidFill>
                  <a:prstClr val="black"/>
                </a:solidFill>
                <a:latin typeface="+mn-lt"/>
              </a:rPr>
              <a:t> by… (summarize the two bullets on the slide).  Because green infrastructure offers these ecofriendly benefits, there has been a push from Atlanta’s policy makers to construct and reforest more “green areas” to create an Atlanta Greenway.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mn-lt"/>
              </a:rPr>
              <a:t>Credit:</a:t>
            </a:r>
            <a:r>
              <a:rPr lang="en-US" sz="1200" baseline="0" dirty="0">
                <a:solidFill>
                  <a:prstClr val="black"/>
                </a:solidFill>
                <a:latin typeface="+mn-lt"/>
              </a:rPr>
              <a:t> Atlanta Water Resources Team</a:t>
            </a:r>
            <a:endParaRPr lang="en-US" sz="1200" dirty="0">
              <a:solidFill>
                <a:prstClr val="black"/>
              </a:solidFill>
              <a:latin typeface="+mn-l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584753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the needs of the Nature Conservancy, we decided</a:t>
            </a:r>
            <a:r>
              <a:rPr lang="en-US" baseline="0" dirty="0"/>
              <a:t> to implement a Land Use Conflict Identification Strategy or (LUCIS) model and a Soil and Water Assessment Tool or (SWAT) model.  For these models’  input datasets, w</a:t>
            </a:r>
            <a:r>
              <a:rPr lang="en-US" dirty="0"/>
              <a:t>e obtained cloud-free Landsat 8 OLI images from</a:t>
            </a:r>
            <a:r>
              <a:rPr lang="en-US" baseline="0" dirty="0"/>
              <a:t> October, 2015. Images were obtained for 2 Landsat scenes corresponding to the coverage of the MNGWPD by path-row.  We also downloaded 30m ASTER DEMs for elevation data. </a:t>
            </a:r>
          </a:p>
          <a:p>
            <a:endParaRPr lang="en-US" baseline="0" dirty="0"/>
          </a:p>
          <a:p>
            <a:r>
              <a:rPr lang="en-US" baseline="0" dirty="0"/>
              <a:t>Both datasets were acquired through the USGS </a:t>
            </a:r>
            <a:r>
              <a:rPr lang="en-US" baseline="0" dirty="0" err="1"/>
              <a:t>EarthExplorer</a:t>
            </a:r>
            <a:r>
              <a:rPr lang="en-US" baseline="0" dirty="0"/>
              <a:t> website. </a:t>
            </a:r>
          </a:p>
          <a:p>
            <a:endParaRPr lang="en-US" baseline="0" dirty="0"/>
          </a:p>
          <a:p>
            <a:r>
              <a:rPr lang="en-US" baseline="0" dirty="0"/>
              <a:t>Credit: NASA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594217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supervised land cover classification was performed in</a:t>
            </a:r>
            <a:r>
              <a:rPr lang="en-US" baseline="0" dirty="0"/>
              <a:t> ENVI on our Landsat 8 images. This classification scheme is meant to reflect the major land use allocations in LUCIS. The accuracy assessment was done by generating 150 random points and interpreting them using NAIP imagery. </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1161666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confusion matrix for our 2015 Landsat-based classification</a:t>
            </a:r>
          </a:p>
          <a:p>
            <a:endParaRPr lang="en-US" dirty="0"/>
          </a:p>
          <a:p>
            <a:r>
              <a:rPr lang="en-US" dirty="0"/>
              <a:t>Kappa measures the strength of classification on a 0 to 1 scale-</a:t>
            </a:r>
            <a:r>
              <a:rPr lang="en-US" baseline="0" dirty="0"/>
              <a:t> a 0.75 value is considered substantially accurate. </a:t>
            </a:r>
          </a:p>
          <a:p>
            <a:endParaRPr lang="en-US" baseline="0" dirty="0"/>
          </a:p>
          <a:p>
            <a:r>
              <a:rPr lang="en-US" baseline="0" dirty="0"/>
              <a:t>The majority of misclassification came from the bare land class. This is likely due to the low number of accuracy assessment points (total of 3) compared to the other classes.  </a:t>
            </a:r>
          </a:p>
          <a:p>
            <a:endParaRPr lang="en-US" baseline="0" dirty="0"/>
          </a:p>
          <a:p>
            <a:r>
              <a:rPr lang="en-US" baseline="0" dirty="0"/>
              <a:t>Comparing the 2001 NLCD to our 2015 classification showed some trends: 32% of the study area changed its land cover type. Of this change, 47% of it is loss of forested land.  </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708701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a:t>
            </a:r>
            <a:r>
              <a:rPr lang="en-US" baseline="0" dirty="0"/>
              <a:t> of the models used in this project emphasize the effects of land use management and allocations on local hydrologic processes. In particular, the SWAT and LUCIS models can incorporate a wide range of datasets to help map the impacts of land use decisions and changes on local watersheds.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6853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Acronym</a:t>
            </a: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a:solidFill>
                  <a:schemeClr val="bg1"/>
                </a:solidFill>
                <a:latin typeface="Century Gothic" panose="020B0502020202020204" pitchFamily="34" charset="0"/>
              </a:rPr>
              <a:t>Acknowledgements</a:t>
            </a: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7" name="contract info"/>
          <p:cNvSpPr/>
          <p:nvPr userDrawn="1"/>
        </p:nvSpPr>
        <p:spPr>
          <a:xfrm>
            <a:off x="0" y="6477841"/>
            <a:ext cx="12192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884046494"/>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3147733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Point elaboration</a:t>
            </a:r>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Point elaboration</a:t>
            </a:r>
          </a:p>
        </p:txBody>
      </p:sp>
      <p:sp>
        <p:nvSpPr>
          <p:cNvPr id="16" name="Rectangle 1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5" name="Picture 3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9928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4206170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35481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6" r:id="rId5"/>
    <p:sldLayoutId id="2147483687" r:id="rId6"/>
    <p:sldLayoutId id="2147483688" r:id="rId7"/>
    <p:sldLayoutId id="2147483664" r:id="rId8"/>
    <p:sldLayoutId id="2147483665" r:id="rId9"/>
    <p:sldLayoutId id="2147483668"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8.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2.png"/><Relationship Id="rId12" Type="http://schemas.microsoft.com/office/2007/relationships/hdphoto" Target="../media/hdphoto12.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34.png"/><Relationship Id="rId5" Type="http://schemas.openxmlformats.org/officeDocument/2006/relationships/image" Target="../media/image31.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33.png"/><Relationship Id="rId14" Type="http://schemas.microsoft.com/office/2007/relationships/hdphoto" Target="../media/hdphoto13.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4.wdp"/></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6.wdp"/></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2.emf"/><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2.emf"/><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2.emf"/><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image" Target="../media/image50.emf"/><Relationship Id="rId3" Type="http://schemas.openxmlformats.org/officeDocument/2006/relationships/image" Target="../media/image11.PNG"/><Relationship Id="rId7" Type="http://schemas.openxmlformats.org/officeDocument/2006/relationships/image" Target="../media/image44.emf"/><Relationship Id="rId12" Type="http://schemas.openxmlformats.org/officeDocument/2006/relationships/image" Target="../media/image49.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3.emf"/><Relationship Id="rId11" Type="http://schemas.openxmlformats.org/officeDocument/2006/relationships/image" Target="../media/image48.emf"/><Relationship Id="rId5" Type="http://schemas.openxmlformats.org/officeDocument/2006/relationships/image" Target="../media/image13.jpg"/><Relationship Id="rId10" Type="http://schemas.openxmlformats.org/officeDocument/2006/relationships/image" Target="../media/image47.emf"/><Relationship Id="rId4" Type="http://schemas.openxmlformats.org/officeDocument/2006/relationships/image" Target="../media/image12.emf"/><Relationship Id="rId9"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emf"/></Relationships>
</file>

<file path=ppt/slides/_rels/slide2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4.png"/><Relationship Id="rId7"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12.emf"/><Relationship Id="rId4" Type="http://schemas.microsoft.com/office/2007/relationships/hdphoto" Target="../media/hdphoto17.wdp"/></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emf"/><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JPG"/><Relationship Id="rId5" Type="http://schemas.microsoft.com/office/2007/relationships/hdphoto" Target="../media/hdphoto4.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4854" t="39052" r="36500" b="32953"/>
          <a:stretch/>
        </p:blipFill>
        <p:spPr>
          <a:xfrm>
            <a:off x="2529217" y="0"/>
            <a:ext cx="5350955" cy="3117375"/>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91" y="-8928"/>
            <a:ext cx="8063063" cy="6866928"/>
          </a:xfrm>
          <a:prstGeom prst="rect">
            <a:avLst/>
          </a:prstGeom>
        </p:spPr>
      </p:pic>
      <p:sp>
        <p:nvSpPr>
          <p:cNvPr id="17" name="Title 16"/>
          <p:cNvSpPr>
            <a:spLocks noGrp="1"/>
          </p:cNvSpPr>
          <p:nvPr>
            <p:ph type="title" idx="4294967295"/>
          </p:nvPr>
        </p:nvSpPr>
        <p:spPr>
          <a:xfrm>
            <a:off x="977431" y="3964390"/>
            <a:ext cx="5726097" cy="981353"/>
          </a:xfrm>
          <a:prstGeom prst="rect">
            <a:avLst/>
          </a:prstGeom>
        </p:spPr>
        <p:txBody>
          <a:bodyPr>
            <a:normAutofit fontScale="90000"/>
          </a:bodyPr>
          <a:lstStyle/>
          <a:p>
            <a:pPr algn="ctr"/>
            <a:r>
              <a:rPr lang="en-US" sz="2400" dirty="0">
                <a:solidFill>
                  <a:schemeClr val="bg1"/>
                </a:solidFill>
                <a:latin typeface="Century Gothic" panose="020B0502020202020204" pitchFamily="34" charset="0"/>
              </a:rPr>
              <a:t>Identifying Key Urban Areas to Reduce </a:t>
            </a:r>
            <a:r>
              <a:rPr lang="en-US" sz="2400" dirty="0" err="1">
                <a:solidFill>
                  <a:schemeClr val="bg1"/>
                </a:solidFill>
                <a:latin typeface="Century Gothic" panose="020B0502020202020204" pitchFamily="34" charset="0"/>
              </a:rPr>
              <a:t>Stormwater</a:t>
            </a:r>
            <a:r>
              <a:rPr lang="en-US" sz="2400" dirty="0">
                <a:solidFill>
                  <a:schemeClr val="bg1"/>
                </a:solidFill>
                <a:latin typeface="Century Gothic" panose="020B0502020202020204" pitchFamily="34" charset="0"/>
              </a:rPr>
              <a:t> Runoff and Maximize Conservation Efforts in Metropolitan Atlanta</a:t>
            </a:r>
          </a:p>
        </p:txBody>
      </p:sp>
      <p:sp>
        <p:nvSpPr>
          <p:cNvPr id="2" name="TextBox 1"/>
          <p:cNvSpPr txBox="1"/>
          <p:nvPr/>
        </p:nvSpPr>
        <p:spPr>
          <a:xfrm>
            <a:off x="1479364" y="3406120"/>
            <a:ext cx="4738555" cy="523220"/>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Atlanta Water Resources</a:t>
            </a:r>
            <a:endParaRPr lang="en-US" sz="2800" dirty="0"/>
          </a:p>
        </p:txBody>
      </p:sp>
      <p:sp>
        <p:nvSpPr>
          <p:cNvPr id="13" name="Text Placeholder 17"/>
          <p:cNvSpPr txBox="1">
            <a:spLocks/>
          </p:cNvSpPr>
          <p:nvPr/>
        </p:nvSpPr>
        <p:spPr>
          <a:xfrm>
            <a:off x="8763829" y="2563947"/>
            <a:ext cx="3092038" cy="28008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tabLst>
                <a:tab pos="1828800" algn="l"/>
                <a:tab pos="1890713" algn="l"/>
              </a:tabLst>
            </a:pPr>
            <a:r>
              <a:rPr lang="en-US" sz="2000" dirty="0">
                <a:solidFill>
                  <a:schemeClr val="bg2">
                    <a:lumMod val="50000"/>
                  </a:schemeClr>
                </a:solidFill>
                <a:latin typeface="Century Gothic" panose="020B0502020202020204" pitchFamily="34" charset="0"/>
              </a:rPr>
              <a:t>Christopher Cameron (Project Lead)</a:t>
            </a:r>
          </a:p>
          <a:p>
            <a:pPr marL="0" indent="0">
              <a:buFont typeface="Arial" panose="020B0604020202020204" pitchFamily="34" charset="0"/>
              <a:buNone/>
              <a:tabLst>
                <a:tab pos="1828800" algn="l"/>
                <a:tab pos="1890713" algn="l"/>
              </a:tabLst>
            </a:pPr>
            <a:r>
              <a:rPr lang="en-US" sz="2000" dirty="0">
                <a:solidFill>
                  <a:schemeClr val="bg2">
                    <a:lumMod val="50000"/>
                  </a:schemeClr>
                </a:solidFill>
                <a:latin typeface="Century Gothic" panose="020B0502020202020204" pitchFamily="34" charset="0"/>
              </a:rPr>
              <a:t>Amanda Aragon</a:t>
            </a:r>
          </a:p>
          <a:p>
            <a:pPr marL="0" indent="0">
              <a:buFont typeface="Arial" panose="020B0604020202020204" pitchFamily="34" charset="0"/>
              <a:buNone/>
              <a:tabLst>
                <a:tab pos="1828800" algn="l"/>
                <a:tab pos="1890713" algn="l"/>
              </a:tabLst>
            </a:pPr>
            <a:r>
              <a:rPr lang="en-US" sz="2000" dirty="0">
                <a:solidFill>
                  <a:schemeClr val="bg2">
                    <a:lumMod val="50000"/>
                  </a:schemeClr>
                </a:solidFill>
                <a:latin typeface="Century Gothic" panose="020B0502020202020204" pitchFamily="34" charset="0"/>
              </a:rPr>
              <a:t>Ike Sari </a:t>
            </a:r>
            <a:r>
              <a:rPr lang="en-US" sz="2000" dirty="0" err="1">
                <a:solidFill>
                  <a:schemeClr val="bg2">
                    <a:lumMod val="50000"/>
                  </a:schemeClr>
                </a:solidFill>
                <a:latin typeface="Century Gothic" panose="020B0502020202020204" pitchFamily="34" charset="0"/>
              </a:rPr>
              <a:t>Astuti</a:t>
            </a:r>
            <a:endParaRPr lang="en-US" sz="2000" dirty="0">
              <a:solidFill>
                <a:schemeClr val="bg2">
                  <a:lumMod val="50000"/>
                </a:schemeClr>
              </a:solidFill>
              <a:latin typeface="Century Gothic" panose="020B0502020202020204" pitchFamily="34" charset="0"/>
            </a:endParaRPr>
          </a:p>
          <a:p>
            <a:pPr marL="0" indent="0">
              <a:buFont typeface="Arial" panose="020B0604020202020204" pitchFamily="34" charset="0"/>
              <a:buNone/>
              <a:tabLst>
                <a:tab pos="1828800" algn="l"/>
                <a:tab pos="1890713" algn="l"/>
              </a:tabLst>
            </a:pPr>
            <a:r>
              <a:rPr lang="en-US" sz="2000" dirty="0">
                <a:solidFill>
                  <a:schemeClr val="bg2">
                    <a:lumMod val="50000"/>
                  </a:schemeClr>
                </a:solidFill>
                <a:latin typeface="Century Gothic" panose="020B0502020202020204" pitchFamily="34" charset="0"/>
              </a:rPr>
              <a:t>Natalia </a:t>
            </a:r>
            <a:r>
              <a:rPr lang="en-US" sz="2000" dirty="0" err="1">
                <a:solidFill>
                  <a:schemeClr val="bg2">
                    <a:lumMod val="50000"/>
                  </a:schemeClr>
                </a:solidFill>
                <a:latin typeface="Century Gothic" panose="020B0502020202020204" pitchFamily="34" charset="0"/>
              </a:rPr>
              <a:t>Bhattacharjee</a:t>
            </a:r>
            <a:endParaRPr lang="en-US" sz="2000" dirty="0">
              <a:solidFill>
                <a:schemeClr val="bg2">
                  <a:lumMod val="50000"/>
                </a:schemeClr>
              </a:solidFill>
              <a:latin typeface="Century Gothic" panose="020B0502020202020204" pitchFamily="34" charset="0"/>
            </a:endParaRPr>
          </a:p>
          <a:p>
            <a:pPr marL="0" indent="0">
              <a:buFont typeface="Arial" panose="020B0604020202020204" pitchFamily="34" charset="0"/>
              <a:buNone/>
              <a:tabLst>
                <a:tab pos="1828800" algn="l"/>
                <a:tab pos="1890713" algn="l"/>
              </a:tabLst>
            </a:pPr>
            <a:r>
              <a:rPr lang="en-US" sz="2000" dirty="0" err="1">
                <a:solidFill>
                  <a:schemeClr val="bg2">
                    <a:lumMod val="50000"/>
                  </a:schemeClr>
                </a:solidFill>
                <a:latin typeface="Century Gothic" panose="020B0502020202020204" pitchFamily="34" charset="0"/>
              </a:rPr>
              <a:t>Alys</a:t>
            </a:r>
            <a:r>
              <a:rPr lang="en-US" sz="2000" dirty="0">
                <a:solidFill>
                  <a:schemeClr val="bg2">
                    <a:lumMod val="50000"/>
                  </a:schemeClr>
                </a:solidFill>
                <a:latin typeface="Century Gothic" panose="020B0502020202020204" pitchFamily="34" charset="0"/>
              </a:rPr>
              <a:t> </a:t>
            </a:r>
            <a:r>
              <a:rPr lang="en-US" sz="2000" dirty="0" err="1">
                <a:solidFill>
                  <a:schemeClr val="bg2">
                    <a:lumMod val="50000"/>
                  </a:schemeClr>
                </a:solidFill>
                <a:latin typeface="Century Gothic" panose="020B0502020202020204" pitchFamily="34" charset="0"/>
              </a:rPr>
              <a:t>Hannum</a:t>
            </a:r>
            <a:endParaRPr lang="en-US" sz="2000" dirty="0">
              <a:solidFill>
                <a:schemeClr val="bg2">
                  <a:lumMod val="50000"/>
                </a:schemeClr>
              </a:solidFill>
              <a:latin typeface="Century Gothic" panose="020B0502020202020204" pitchFamily="34" charset="0"/>
            </a:endParaRPr>
          </a:p>
          <a:p>
            <a:pPr marL="0" indent="0">
              <a:buFont typeface="Arial" panose="020B0604020202020204" pitchFamily="34" charset="0"/>
              <a:buNone/>
              <a:tabLst>
                <a:tab pos="1828800" algn="l"/>
                <a:tab pos="1890713" algn="l"/>
              </a:tabLst>
            </a:pPr>
            <a:r>
              <a:rPr lang="en-US" sz="2000" dirty="0" err="1">
                <a:solidFill>
                  <a:schemeClr val="bg2">
                    <a:lumMod val="50000"/>
                  </a:schemeClr>
                </a:solidFill>
                <a:latin typeface="Century Gothic" panose="020B0502020202020204" pitchFamily="34" charset="0"/>
              </a:rPr>
              <a:t>Doori</a:t>
            </a:r>
            <a:r>
              <a:rPr lang="en-US" sz="2000" dirty="0">
                <a:solidFill>
                  <a:schemeClr val="bg2">
                    <a:lumMod val="50000"/>
                  </a:schemeClr>
                </a:solidFill>
                <a:latin typeface="Century Gothic" panose="020B0502020202020204" pitchFamily="34" charset="0"/>
              </a:rPr>
              <a:t> Oh</a:t>
            </a:r>
          </a:p>
          <a:p>
            <a:pPr marL="0" indent="0">
              <a:buFont typeface="Arial" panose="020B0604020202020204" pitchFamily="34" charset="0"/>
              <a:buNone/>
              <a:tabLst>
                <a:tab pos="1828800" algn="l"/>
                <a:tab pos="1890713" algn="l"/>
              </a:tabLst>
            </a:pPr>
            <a:r>
              <a:rPr lang="en-US" sz="2000" dirty="0" err="1">
                <a:solidFill>
                  <a:schemeClr val="bg2">
                    <a:lumMod val="50000"/>
                  </a:schemeClr>
                </a:solidFill>
                <a:latin typeface="Century Gothic" panose="020B0502020202020204" pitchFamily="34" charset="0"/>
              </a:rPr>
              <a:t>Kamalakanta</a:t>
            </a:r>
            <a:r>
              <a:rPr lang="en-US" sz="2000" dirty="0">
                <a:solidFill>
                  <a:schemeClr val="bg2">
                    <a:lumMod val="50000"/>
                  </a:schemeClr>
                </a:solidFill>
                <a:latin typeface="Century Gothic" panose="020B0502020202020204" pitchFamily="34" charset="0"/>
              </a:rPr>
              <a:t> </a:t>
            </a:r>
            <a:r>
              <a:rPr lang="en-US" sz="2000" dirty="0" err="1">
                <a:solidFill>
                  <a:schemeClr val="bg2">
                    <a:lumMod val="50000"/>
                  </a:schemeClr>
                </a:solidFill>
                <a:latin typeface="Century Gothic" panose="020B0502020202020204" pitchFamily="34" charset="0"/>
              </a:rPr>
              <a:t>Sahoo</a:t>
            </a:r>
            <a:endParaRPr lang="en-US" sz="2000"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3779431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The SWAT Model</a:t>
            </a:r>
          </a:p>
        </p:txBody>
      </p:sp>
      <p:sp>
        <p:nvSpPr>
          <p:cNvPr id="5" name="Text Placeholder 1"/>
          <p:cNvSpPr txBox="1">
            <a:spLocks/>
          </p:cNvSpPr>
          <p:nvPr/>
        </p:nvSpPr>
        <p:spPr>
          <a:xfrm>
            <a:off x="10633" y="4170465"/>
            <a:ext cx="12199681" cy="25224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b="1" dirty="0">
                <a:solidFill>
                  <a:schemeClr val="accent1"/>
                </a:solidFill>
                <a:latin typeface="Century Gothic" panose="020B0502020202020204" pitchFamily="34" charset="0"/>
              </a:rPr>
              <a:t>Delineates</a:t>
            </a:r>
            <a:r>
              <a:rPr lang="en-US" b="1" dirty="0">
                <a:solidFill>
                  <a:schemeClr val="bg2">
                    <a:lumMod val="50000"/>
                  </a:schemeClr>
                </a:solidFill>
                <a:latin typeface="Century Gothic" panose="020B0502020202020204" pitchFamily="34" charset="0"/>
              </a:rPr>
              <a:t> </a:t>
            </a:r>
            <a:r>
              <a:rPr lang="en-US" dirty="0">
                <a:solidFill>
                  <a:schemeClr val="bg2">
                    <a:lumMod val="50000"/>
                  </a:schemeClr>
                </a:solidFill>
                <a:latin typeface="Century Gothic" panose="020B0502020202020204" pitchFamily="34" charset="0"/>
              </a:rPr>
              <a:t>watersheds and their sub-basin from chosen location utilizing a DEM</a:t>
            </a:r>
          </a:p>
          <a:p>
            <a:pPr marL="342900" indent="-342900">
              <a:spcBef>
                <a:spcPts val="200"/>
              </a:spcBef>
              <a:buClr>
                <a:schemeClr val="accent1"/>
              </a:buClr>
              <a:buFont typeface="Webdings" panose="05030102010509060703" pitchFamily="18" charset="2"/>
              <a:buChar char="4"/>
            </a:pPr>
            <a:endParaRPr lang="en-US" dirty="0">
              <a:solidFill>
                <a:schemeClr val="bg2">
                  <a:lumMod val="50000"/>
                </a:schemeClr>
              </a:solidFill>
              <a:latin typeface="Century Gothic" panose="020B0502020202020204" pitchFamily="34" charset="0"/>
            </a:endParaRPr>
          </a:p>
          <a:p>
            <a:pPr marL="342900" lvl="0" indent="-342900">
              <a:spcBef>
                <a:spcPts val="200"/>
              </a:spcBef>
              <a:buClr>
                <a:schemeClr val="accent1"/>
              </a:buClr>
              <a:buFont typeface="Webdings" panose="05030102010509060703" pitchFamily="18" charset="2"/>
              <a:buChar char="4"/>
            </a:pPr>
            <a:r>
              <a:rPr lang="en-US" b="1" dirty="0">
                <a:solidFill>
                  <a:schemeClr val="accent1"/>
                </a:solidFill>
                <a:latin typeface="Century Gothic" panose="020B0502020202020204" pitchFamily="34" charset="0"/>
              </a:rPr>
              <a:t>Incorporates</a:t>
            </a:r>
            <a:r>
              <a:rPr lang="en-US" b="1" dirty="0">
                <a:solidFill>
                  <a:schemeClr val="bg2">
                    <a:lumMod val="50000"/>
                  </a:schemeClr>
                </a:solidFill>
                <a:latin typeface="Century Gothic" panose="020B0502020202020204" pitchFamily="34" charset="0"/>
              </a:rPr>
              <a:t> </a:t>
            </a:r>
            <a:r>
              <a:rPr lang="en-US" dirty="0">
                <a:solidFill>
                  <a:schemeClr val="bg2">
                    <a:lumMod val="50000"/>
                  </a:schemeClr>
                </a:solidFill>
                <a:latin typeface="Century Gothic" panose="020B0502020202020204" pitchFamily="34" charset="0"/>
              </a:rPr>
              <a:t>soil data to best model the interaction between soil properties and precipitation</a:t>
            </a:r>
          </a:p>
          <a:p>
            <a:pPr lvl="0">
              <a:spcBef>
                <a:spcPts val="200"/>
              </a:spcBef>
              <a:buClr>
                <a:schemeClr val="accent1"/>
              </a:buClr>
            </a:pPr>
            <a:endParaRPr lang="en-US" dirty="0">
              <a:solidFill>
                <a:schemeClr val="bg2">
                  <a:lumMod val="50000"/>
                </a:schemeClr>
              </a:solidFill>
              <a:latin typeface="Century Gothic" panose="020B0502020202020204" pitchFamily="34" charset="0"/>
            </a:endParaRPr>
          </a:p>
          <a:p>
            <a:pPr marL="342900" indent="-342900">
              <a:spcBef>
                <a:spcPts val="200"/>
              </a:spcBef>
              <a:buClr>
                <a:schemeClr val="accent1"/>
              </a:buClr>
              <a:buFont typeface="Webdings" panose="05030102010509060703" pitchFamily="18" charset="2"/>
              <a:buChar char="4"/>
            </a:pPr>
            <a:r>
              <a:rPr lang="en-US" b="1" dirty="0">
                <a:solidFill>
                  <a:schemeClr val="accent1"/>
                </a:solidFill>
                <a:latin typeface="Century Gothic" panose="020B0502020202020204" pitchFamily="34" charset="0"/>
              </a:rPr>
              <a:t>Produces</a:t>
            </a:r>
            <a:r>
              <a:rPr lang="en-US" dirty="0">
                <a:solidFill>
                  <a:schemeClr val="bg2">
                    <a:lumMod val="50000"/>
                  </a:schemeClr>
                </a:solidFill>
                <a:latin typeface="Century Gothic" panose="020B0502020202020204" pitchFamily="34" charset="0"/>
              </a:rPr>
              <a:t> hydrological model of water-related processes in watersheds</a:t>
            </a:r>
          </a:p>
          <a:p>
            <a:pPr>
              <a:spcBef>
                <a:spcPts val="200"/>
              </a:spcBef>
              <a:buClr>
                <a:schemeClr val="accent1"/>
              </a:buClr>
            </a:pPr>
            <a:endParaRPr lang="en-US" dirty="0">
              <a:solidFill>
                <a:schemeClr val="bg2">
                  <a:lumMod val="50000"/>
                </a:schemeClr>
              </a:solidFill>
              <a:latin typeface="Century Gothic" panose="020B0502020202020204" pitchFamily="34" charset="0"/>
            </a:endParaRPr>
          </a:p>
          <a:p>
            <a:pPr marL="342900" lvl="0" indent="-342900">
              <a:spcBef>
                <a:spcPts val="200"/>
              </a:spcBef>
              <a:buClr>
                <a:schemeClr val="accent1"/>
              </a:buClr>
              <a:buFont typeface="Webdings" panose="05030102010509060703" pitchFamily="18" charset="2"/>
              <a:buChar char="4"/>
            </a:pPr>
            <a:r>
              <a:rPr lang="en-US" b="1" dirty="0">
                <a:solidFill>
                  <a:schemeClr val="accent1"/>
                </a:solidFill>
                <a:latin typeface="Century Gothic" panose="020B0502020202020204" pitchFamily="34" charset="0"/>
              </a:rPr>
              <a:t>Quantifies</a:t>
            </a:r>
            <a:r>
              <a:rPr lang="en-US" dirty="0">
                <a:solidFill>
                  <a:schemeClr val="bg2">
                    <a:lumMod val="50000"/>
                  </a:schemeClr>
                </a:solidFill>
                <a:latin typeface="Century Gothic" panose="020B0502020202020204" pitchFamily="34" charset="0"/>
              </a:rPr>
              <a:t> the effect of land use and management on ecosystems to inform best management practices</a:t>
            </a:r>
          </a:p>
          <a:p>
            <a:pPr marL="342900" lvl="0" indent="-342900">
              <a:spcBef>
                <a:spcPts val="200"/>
              </a:spcBef>
              <a:buClr>
                <a:schemeClr val="accent1"/>
              </a:buClr>
              <a:buFont typeface="Webdings" panose="05030102010509060703" pitchFamily="18" charset="2"/>
              <a:buChar char="4"/>
            </a:pPr>
            <a:endParaRPr lang="en-US" dirty="0">
              <a:solidFill>
                <a:schemeClr val="bg2">
                  <a:lumMod val="50000"/>
                </a:schemeClr>
              </a:solidFill>
              <a:latin typeface="Century Gothic" panose="020B0502020202020204" pitchFamily="34" charset="0"/>
            </a:endParaRPr>
          </a:p>
          <a:p>
            <a:pPr marL="342900" lvl="0" indent="-342900">
              <a:spcBef>
                <a:spcPts val="200"/>
              </a:spcBef>
              <a:buClr>
                <a:schemeClr val="accent1"/>
              </a:buClr>
              <a:buFont typeface="Webdings" panose="05030102010509060703" pitchFamily="18" charset="2"/>
              <a:buChar char="4"/>
            </a:pPr>
            <a:endParaRPr lang="en-US" dirty="0">
              <a:solidFill>
                <a:schemeClr val="bg2">
                  <a:lumMod val="50000"/>
                </a:schemeClr>
              </a:solidFill>
              <a:latin typeface="Century Gothic" panose="020B0502020202020204" pitchFamily="34" charset="0"/>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86945" y="2435787"/>
            <a:ext cx="885753" cy="1534871"/>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72698" y="1309809"/>
            <a:ext cx="1046777" cy="1639033"/>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t="2641" b="1"/>
          <a:stretch/>
        </p:blipFill>
        <p:spPr>
          <a:xfrm>
            <a:off x="7409681" y="2056227"/>
            <a:ext cx="1147180" cy="1982266"/>
          </a:xfrm>
          <a:prstGeom prst="rect">
            <a:avLst/>
          </a:prstGeom>
        </p:spPr>
      </p:pic>
      <p:sp>
        <p:nvSpPr>
          <p:cNvPr id="10" name="Text Placeholder 2"/>
          <p:cNvSpPr>
            <a:spLocks noGrp="1"/>
          </p:cNvSpPr>
          <p:nvPr>
            <p:ph type="body" sz="quarter" idx="4294967295"/>
          </p:nvPr>
        </p:nvSpPr>
        <p:spPr>
          <a:xfrm>
            <a:off x="10633" y="1352332"/>
            <a:ext cx="3136900" cy="2818133"/>
          </a:xfrm>
          <a:prstGeom prst="rect">
            <a:avLst/>
          </a:prstGeom>
        </p:spPr>
        <p:txBody>
          <a:bodyPr/>
          <a:lstStyle/>
          <a:p>
            <a:pPr marL="0" indent="0">
              <a:buNone/>
            </a:pPr>
            <a:r>
              <a:rPr lang="en-US" sz="4000" b="1" dirty="0">
                <a:solidFill>
                  <a:schemeClr val="accent1"/>
                </a:solidFill>
              </a:rPr>
              <a:t>Soil</a:t>
            </a:r>
          </a:p>
          <a:p>
            <a:pPr marL="0" indent="0">
              <a:buNone/>
            </a:pPr>
            <a:r>
              <a:rPr lang="en-US" sz="4000" b="1" dirty="0">
                <a:solidFill>
                  <a:schemeClr val="accent1"/>
                </a:solidFill>
              </a:rPr>
              <a:t>Water</a:t>
            </a:r>
          </a:p>
          <a:p>
            <a:pPr marL="0" indent="0">
              <a:buNone/>
            </a:pPr>
            <a:r>
              <a:rPr lang="en-US" sz="4000" b="1" dirty="0">
                <a:solidFill>
                  <a:schemeClr val="accent1"/>
                </a:solidFill>
              </a:rPr>
              <a:t>Assessment</a:t>
            </a:r>
          </a:p>
          <a:p>
            <a:pPr marL="0" indent="0">
              <a:buNone/>
            </a:pPr>
            <a:r>
              <a:rPr lang="en-US" sz="4000" b="1" dirty="0">
                <a:solidFill>
                  <a:schemeClr val="accent1"/>
                </a:solidFill>
              </a:rPr>
              <a:t>Tool (SWAT)</a:t>
            </a:r>
          </a:p>
        </p:txBody>
      </p:sp>
      <p:grpSp>
        <p:nvGrpSpPr>
          <p:cNvPr id="11" name="Group 10"/>
          <p:cNvGrpSpPr/>
          <p:nvPr/>
        </p:nvGrpSpPr>
        <p:grpSpPr>
          <a:xfrm>
            <a:off x="9957877" y="2522416"/>
            <a:ext cx="1484667" cy="852852"/>
            <a:chOff x="5877029" y="1422033"/>
            <a:chExt cx="1484667" cy="852852"/>
          </a:xfrm>
          <a:solidFill>
            <a:schemeClr val="accent4"/>
          </a:solidFill>
        </p:grpSpPr>
        <p:sp>
          <p:nvSpPr>
            <p:cNvPr id="12" name="Rounded Rectangle 11"/>
            <p:cNvSpPr/>
            <p:nvPr/>
          </p:nvSpPr>
          <p:spPr>
            <a:xfrm>
              <a:off x="5877029" y="1422033"/>
              <a:ext cx="1484667" cy="852852"/>
            </a:xfrm>
            <a:prstGeom prst="roundRect">
              <a:avLst/>
            </a:prstGeom>
            <a:solidFill>
              <a:schemeClr val="accent6">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922131" y="1557050"/>
              <a:ext cx="1394461" cy="646331"/>
            </a:xfrm>
            <a:prstGeom prst="rect">
              <a:avLst/>
            </a:prstGeom>
            <a:solidFill>
              <a:schemeClr val="accent6">
                <a:lumMod val="60000"/>
                <a:lumOff val="40000"/>
              </a:schemeClr>
            </a:solidFill>
          </p:spPr>
          <p:txBody>
            <a:bodyPr wrap="square" rtlCol="0">
              <a:spAutoFit/>
            </a:bodyPr>
            <a:lstStyle/>
            <a:p>
              <a:pPr algn="ctr"/>
              <a:r>
                <a:rPr lang="en-US" b="1" dirty="0">
                  <a:solidFill>
                    <a:schemeClr val="tx1">
                      <a:lumMod val="50000"/>
                    </a:schemeClr>
                  </a:solidFill>
                </a:rPr>
                <a:t>SWAT output</a:t>
              </a:r>
            </a:p>
          </p:txBody>
        </p:sp>
      </p:grpSp>
      <p:sp>
        <p:nvSpPr>
          <p:cNvPr id="19" name="Plus 18"/>
          <p:cNvSpPr/>
          <p:nvPr/>
        </p:nvSpPr>
        <p:spPr>
          <a:xfrm>
            <a:off x="6501983" y="2948842"/>
            <a:ext cx="678413" cy="67841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8720491" y="2672053"/>
            <a:ext cx="1117600" cy="55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996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The LUCIS Model</a:t>
            </a:r>
          </a:p>
        </p:txBody>
      </p:sp>
      <p:grpSp>
        <p:nvGrpSpPr>
          <p:cNvPr id="4" name="Group 3"/>
          <p:cNvGrpSpPr/>
          <p:nvPr/>
        </p:nvGrpSpPr>
        <p:grpSpPr>
          <a:xfrm>
            <a:off x="8397716" y="2536164"/>
            <a:ext cx="1484667" cy="852852"/>
            <a:chOff x="5877029" y="1422033"/>
            <a:chExt cx="1484667" cy="852852"/>
          </a:xfrm>
          <a:solidFill>
            <a:schemeClr val="accent4"/>
          </a:solidFill>
        </p:grpSpPr>
        <p:sp>
          <p:nvSpPr>
            <p:cNvPr id="5" name="Rounded Rectangle 4"/>
            <p:cNvSpPr/>
            <p:nvPr/>
          </p:nvSpPr>
          <p:spPr>
            <a:xfrm>
              <a:off x="5877029" y="1422033"/>
              <a:ext cx="1484667" cy="852852"/>
            </a:xfrm>
            <a:prstGeom prst="roundRect">
              <a:avLst/>
            </a:prstGeom>
            <a:grp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967235" y="1541230"/>
              <a:ext cx="1394461" cy="646331"/>
            </a:xfrm>
            <a:prstGeom prst="rect">
              <a:avLst/>
            </a:prstGeom>
            <a:grpFill/>
          </p:spPr>
          <p:txBody>
            <a:bodyPr wrap="square" rtlCol="0">
              <a:spAutoFit/>
            </a:bodyPr>
            <a:lstStyle/>
            <a:p>
              <a:pPr algn="ctr"/>
              <a:r>
                <a:rPr lang="en-US" b="1" dirty="0">
                  <a:solidFill>
                    <a:schemeClr val="tx1">
                      <a:lumMod val="50000"/>
                    </a:schemeClr>
                  </a:solidFill>
                </a:rPr>
                <a:t>Suitability Analysis</a:t>
              </a:r>
            </a:p>
          </p:txBody>
        </p:sp>
      </p:gr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533543" y="1263806"/>
            <a:ext cx="1130063" cy="1047764"/>
          </a:xfrm>
          <a:prstGeom prst="rect">
            <a:avLst/>
          </a:prstGeom>
        </p:spPr>
      </p:pic>
      <p:pic>
        <p:nvPicPr>
          <p:cNvPr id="8" name="Content Placeholder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798" b="85878" l="10000" r="88889"/>
                    </a14:imgEffect>
                  </a14:imgLayer>
                </a14:imgProps>
              </a:ext>
              <a:ext uri="{28A0092B-C50C-407E-A947-70E740481C1C}">
                <a14:useLocalDpi xmlns:a14="http://schemas.microsoft.com/office/drawing/2010/main" val="0"/>
              </a:ext>
            </a:extLst>
          </a:blip>
          <a:srcRect l="9725" t="18670" r="10600" b="14618"/>
          <a:stretch/>
        </p:blipFill>
        <p:spPr>
          <a:xfrm>
            <a:off x="10133426" y="3214686"/>
            <a:ext cx="1100101" cy="1076479"/>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4618" b="96815" l="3136" r="97387"/>
                    </a14:imgEffect>
                  </a14:imgLayer>
                </a14:imgProps>
              </a:ext>
            </a:extLst>
          </a:blip>
          <a:stretch>
            <a:fillRect/>
          </a:stretch>
        </p:blipFill>
        <p:spPr>
          <a:xfrm>
            <a:off x="7143719" y="3210042"/>
            <a:ext cx="1225020" cy="1183001"/>
          </a:xfrm>
          <a:prstGeom prst="rect">
            <a:avLst/>
          </a:prstGeom>
        </p:spPr>
      </p:pic>
      <p:pic>
        <p:nvPicPr>
          <p:cNvPr id="10" name="Picture 9"/>
          <p:cNvPicPr>
            <a:picLocks noChangeAspect="1"/>
          </p:cNvPicPr>
          <p:nvPr/>
        </p:nvPicPr>
        <p:blipFill rotWithShape="1">
          <a:blip r:embed="rId9">
            <a:extLst>
              <a:ext uri="{BEBA8EAE-BF5A-486C-A8C5-ECC9F3942E4B}">
                <a14:imgProps xmlns:a14="http://schemas.microsoft.com/office/drawing/2010/main">
                  <a14:imgLayer r:embed="rId10">
                    <a14:imgEffect>
                      <a14:backgroundRemoval t="3828" b="95853" l="4968" r="87340"/>
                    </a14:imgEffect>
                  </a14:imgLayer>
                </a14:imgProps>
              </a:ext>
            </a:extLst>
          </a:blip>
          <a:srcRect r="9750"/>
          <a:stretch/>
        </p:blipFill>
        <p:spPr>
          <a:xfrm>
            <a:off x="7104039" y="1862507"/>
            <a:ext cx="1132840" cy="1100082"/>
          </a:xfrm>
          <a:prstGeom prst="rect">
            <a:avLst/>
          </a:prstGeom>
        </p:spPr>
      </p:pic>
      <p:pic>
        <p:nvPicPr>
          <p:cNvPr id="11" name="Picture 10"/>
          <p:cNvPicPr>
            <a:picLocks noChangeAspect="1"/>
          </p:cNvPicPr>
          <p:nvPr/>
        </p:nvPicPr>
        <p:blipFill rotWithShape="1">
          <a:blip r:embed="rId11">
            <a:extLst>
              <a:ext uri="{BEBA8EAE-BF5A-486C-A8C5-ECC9F3942E4B}">
                <a14:imgProps xmlns:a14="http://schemas.microsoft.com/office/drawing/2010/main">
                  <a14:imgLayer r:embed="rId12">
                    <a14:imgEffect>
                      <a14:backgroundRemoval t="10379" b="90110" l="7229" r="70099"/>
                    </a14:imgEffect>
                  </a14:imgLayer>
                </a14:imgProps>
              </a:ext>
            </a:extLst>
          </a:blip>
          <a:srcRect l="4970" t="5879" r="25076" b="6278"/>
          <a:stretch/>
        </p:blipFill>
        <p:spPr>
          <a:xfrm>
            <a:off x="10064546" y="1779791"/>
            <a:ext cx="1168981" cy="1171256"/>
          </a:xfrm>
          <a:prstGeom prst="rect">
            <a:avLst/>
          </a:prstGeom>
        </p:spPr>
      </p:pic>
      <p:pic>
        <p:nvPicPr>
          <p:cNvPr id="12" name="Picture 11"/>
          <p:cNvPicPr>
            <a:picLocks noChangeAspect="1"/>
          </p:cNvPicPr>
          <p:nvPr/>
        </p:nvPicPr>
        <p:blipFill rotWithShape="1">
          <a:blip r:embed="rId13">
            <a:extLst>
              <a:ext uri="{BEBA8EAE-BF5A-486C-A8C5-ECC9F3942E4B}">
                <a14:imgProps xmlns:a14="http://schemas.microsoft.com/office/drawing/2010/main">
                  <a14:imgLayer r:embed="rId14">
                    <a14:imgEffect>
                      <a14:backgroundRemoval t="5858" b="97275" l="9907" r="89977"/>
                    </a14:imgEffect>
                  </a14:imgLayer>
                </a14:imgProps>
              </a:ext>
            </a:extLst>
          </a:blip>
          <a:srcRect l="12285" t="6706" r="13735"/>
          <a:stretch/>
        </p:blipFill>
        <p:spPr>
          <a:xfrm>
            <a:off x="8679884" y="3613765"/>
            <a:ext cx="1142396" cy="1059789"/>
          </a:xfrm>
          <a:prstGeom prst="rect">
            <a:avLst/>
          </a:prstGeom>
        </p:spPr>
      </p:pic>
      <p:cxnSp>
        <p:nvCxnSpPr>
          <p:cNvPr id="13" name="Straight Arrow Connector 12"/>
          <p:cNvCxnSpPr/>
          <p:nvPr/>
        </p:nvCxnSpPr>
        <p:spPr>
          <a:xfrm>
            <a:off x="9098574" y="2287535"/>
            <a:ext cx="0" cy="200009"/>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9140049" y="3460051"/>
            <a:ext cx="0" cy="200009"/>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9982169" y="2539419"/>
            <a:ext cx="164754" cy="10000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100692" y="2536164"/>
            <a:ext cx="164754" cy="10000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9982169" y="3460051"/>
            <a:ext cx="164754" cy="10000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266826" y="3492276"/>
            <a:ext cx="164754" cy="10000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4294967295"/>
          </p:nvPr>
        </p:nvSpPr>
        <p:spPr>
          <a:xfrm>
            <a:off x="0" y="1394936"/>
            <a:ext cx="4102100" cy="3368964"/>
          </a:xfrm>
          <a:prstGeom prst="rect">
            <a:avLst/>
          </a:prstGeom>
        </p:spPr>
        <p:txBody>
          <a:bodyPr/>
          <a:lstStyle/>
          <a:p>
            <a:pPr marL="0" indent="0">
              <a:buNone/>
            </a:pPr>
            <a:r>
              <a:rPr lang="en-US" sz="4000" b="1" dirty="0">
                <a:solidFill>
                  <a:schemeClr val="accent1"/>
                </a:solidFill>
              </a:rPr>
              <a:t>Land</a:t>
            </a:r>
          </a:p>
          <a:p>
            <a:pPr marL="0" indent="0">
              <a:buNone/>
            </a:pPr>
            <a:r>
              <a:rPr lang="en-US" sz="4000" b="1" dirty="0">
                <a:solidFill>
                  <a:schemeClr val="accent1"/>
                </a:solidFill>
              </a:rPr>
              <a:t>Use</a:t>
            </a:r>
          </a:p>
          <a:p>
            <a:pPr marL="0" indent="0">
              <a:buNone/>
            </a:pPr>
            <a:r>
              <a:rPr lang="en-US" sz="4000" b="1" dirty="0">
                <a:solidFill>
                  <a:schemeClr val="accent1"/>
                </a:solidFill>
              </a:rPr>
              <a:t>Conflict </a:t>
            </a:r>
          </a:p>
          <a:p>
            <a:pPr marL="0" indent="0">
              <a:buNone/>
            </a:pPr>
            <a:r>
              <a:rPr lang="en-US" sz="4000" b="1" dirty="0">
                <a:solidFill>
                  <a:schemeClr val="accent1"/>
                </a:solidFill>
              </a:rPr>
              <a:t>Identification </a:t>
            </a:r>
          </a:p>
          <a:p>
            <a:pPr marL="0" indent="0">
              <a:buNone/>
            </a:pPr>
            <a:r>
              <a:rPr lang="en-US" sz="4000" b="1" dirty="0">
                <a:solidFill>
                  <a:schemeClr val="accent1"/>
                </a:solidFill>
              </a:rPr>
              <a:t>Strategy (LUCIS)</a:t>
            </a:r>
          </a:p>
        </p:txBody>
      </p:sp>
      <p:sp>
        <p:nvSpPr>
          <p:cNvPr id="20" name="Text Placeholder 1"/>
          <p:cNvSpPr txBox="1">
            <a:spLocks/>
          </p:cNvSpPr>
          <p:nvPr/>
        </p:nvSpPr>
        <p:spPr>
          <a:xfrm>
            <a:off x="10633" y="4800169"/>
            <a:ext cx="12199681" cy="195736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b="1" dirty="0">
                <a:solidFill>
                  <a:schemeClr val="accent1"/>
                </a:solidFill>
                <a:latin typeface="Century Gothic" panose="020B0502020202020204" pitchFamily="34" charset="0"/>
              </a:rPr>
              <a:t>Integrates</a:t>
            </a:r>
            <a:r>
              <a:rPr lang="en-US" dirty="0">
                <a:solidFill>
                  <a:schemeClr val="bg2">
                    <a:lumMod val="50000"/>
                  </a:schemeClr>
                </a:solidFill>
                <a:latin typeface="Century Gothic" panose="020B0502020202020204" pitchFamily="34" charset="0"/>
              </a:rPr>
              <a:t> input datasets to create suitability data layers based on defined goals and objectives </a:t>
            </a:r>
          </a:p>
          <a:p>
            <a:pPr marL="342900" indent="-342900">
              <a:spcBef>
                <a:spcPts val="200"/>
              </a:spcBef>
              <a:buClr>
                <a:schemeClr val="accent1"/>
              </a:buClr>
              <a:buFont typeface="Webdings" panose="05030102010509060703" pitchFamily="18" charset="2"/>
              <a:buChar char="4"/>
            </a:pPr>
            <a:endParaRPr lang="en-US" b="1" dirty="0">
              <a:solidFill>
                <a:schemeClr val="bg2">
                  <a:lumMod val="50000"/>
                </a:schemeClr>
              </a:solidFill>
              <a:latin typeface="Century Gothic" panose="020B0502020202020204" pitchFamily="34" charset="0"/>
            </a:endParaRPr>
          </a:p>
          <a:p>
            <a:pPr marL="342900" lvl="0" indent="-342900">
              <a:spcBef>
                <a:spcPts val="200"/>
              </a:spcBef>
              <a:buClr>
                <a:schemeClr val="accent1"/>
              </a:buClr>
              <a:buFont typeface="Webdings" panose="05030102010509060703" pitchFamily="18" charset="2"/>
              <a:buChar char="4"/>
            </a:pPr>
            <a:r>
              <a:rPr lang="en-US" b="1" dirty="0">
                <a:solidFill>
                  <a:schemeClr val="accent1"/>
                </a:solidFill>
                <a:latin typeface="Century Gothic" panose="020B0502020202020204" pitchFamily="34" charset="0"/>
              </a:rPr>
              <a:t>Locates</a:t>
            </a:r>
            <a:r>
              <a:rPr lang="en-US" dirty="0">
                <a:solidFill>
                  <a:schemeClr val="bg2">
                    <a:lumMod val="50000"/>
                  </a:schemeClr>
                </a:solidFill>
                <a:latin typeface="Century Gothic" panose="020B0502020202020204" pitchFamily="34" charset="0"/>
              </a:rPr>
              <a:t> areas of potential land use conflict based on suitability prioritization and ranking </a:t>
            </a:r>
          </a:p>
          <a:p>
            <a:pPr marL="342900" lvl="0" indent="-342900">
              <a:spcBef>
                <a:spcPts val="200"/>
              </a:spcBef>
              <a:buClr>
                <a:schemeClr val="accent1"/>
              </a:buClr>
              <a:buFont typeface="Webdings" panose="05030102010509060703" pitchFamily="18" charset="2"/>
              <a:buChar char="4"/>
            </a:pPr>
            <a:endParaRPr lang="en-US" dirty="0">
              <a:solidFill>
                <a:schemeClr val="bg2">
                  <a:lumMod val="50000"/>
                </a:schemeClr>
              </a:solidFill>
              <a:latin typeface="Century Gothic" panose="020B0502020202020204" pitchFamily="34" charset="0"/>
            </a:endParaRPr>
          </a:p>
          <a:p>
            <a:pPr marL="342900" indent="-342900">
              <a:spcBef>
                <a:spcPts val="200"/>
              </a:spcBef>
              <a:buClr>
                <a:schemeClr val="accent1"/>
              </a:buClr>
              <a:buFont typeface="Webdings" panose="05030102010509060703" pitchFamily="18" charset="2"/>
              <a:buChar char="4"/>
            </a:pPr>
            <a:r>
              <a:rPr lang="en-US" b="1" dirty="0">
                <a:solidFill>
                  <a:schemeClr val="accent1"/>
                </a:solidFill>
                <a:latin typeface="Century Gothic" panose="020B0502020202020204" pitchFamily="34" charset="0"/>
              </a:rPr>
              <a:t>Produces</a:t>
            </a:r>
            <a:r>
              <a:rPr lang="en-US" dirty="0">
                <a:solidFill>
                  <a:schemeClr val="bg2">
                    <a:lumMod val="50000"/>
                  </a:schemeClr>
                </a:solidFill>
                <a:latin typeface="Century Gothic" panose="020B0502020202020204" pitchFamily="34" charset="0"/>
              </a:rPr>
              <a:t> flexible land use allocation scenarios based on goals and objectives that can be easily adapted</a:t>
            </a:r>
          </a:p>
        </p:txBody>
      </p:sp>
    </p:spTree>
    <p:extLst>
      <p:ext uri="{BB962C8B-B14F-4D97-AF65-F5344CB8AC3E}">
        <p14:creationId xmlns:p14="http://schemas.microsoft.com/office/powerpoint/2010/main" val="930843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191387" y="829336"/>
            <a:ext cx="11734890" cy="5901070"/>
            <a:chOff x="304799" y="175448"/>
            <a:chExt cx="11621477" cy="6592674"/>
          </a:xfrm>
        </p:grpSpPr>
        <p:sp>
          <p:nvSpPr>
            <p:cNvPr id="50" name="Rectangle 49"/>
            <p:cNvSpPr/>
            <p:nvPr/>
          </p:nvSpPr>
          <p:spPr>
            <a:xfrm>
              <a:off x="304799" y="2466975"/>
              <a:ext cx="11621477" cy="4301147"/>
            </a:xfrm>
            <a:prstGeom prst="rect">
              <a:avLst/>
            </a:prstGeom>
            <a:solidFill>
              <a:schemeClr val="accent1">
                <a:lumMod val="60000"/>
                <a:lumOff val="4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51" name="Rounded Rectangle 50"/>
            <p:cNvSpPr/>
            <p:nvPr/>
          </p:nvSpPr>
          <p:spPr>
            <a:xfrm>
              <a:off x="4342291" y="2707337"/>
              <a:ext cx="3472151" cy="1350906"/>
            </a:xfrm>
            <a:prstGeom prst="round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52" name="Rounded Rectangle 51"/>
            <p:cNvSpPr/>
            <p:nvPr/>
          </p:nvSpPr>
          <p:spPr>
            <a:xfrm>
              <a:off x="446109" y="2707337"/>
              <a:ext cx="3479604" cy="1350906"/>
            </a:xfrm>
            <a:prstGeom prst="round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53" name="Rectangle 52"/>
            <p:cNvSpPr/>
            <p:nvPr/>
          </p:nvSpPr>
          <p:spPr>
            <a:xfrm>
              <a:off x="6232541" y="175448"/>
              <a:ext cx="5689160" cy="2043813"/>
            </a:xfrm>
            <a:prstGeom prst="rect">
              <a:avLst/>
            </a:prstGeom>
            <a:solidFill>
              <a:schemeClr val="accent1">
                <a:lumMod val="60000"/>
                <a:lumOff val="4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54" name="TextBox 53"/>
            <p:cNvSpPr txBox="1"/>
            <p:nvPr/>
          </p:nvSpPr>
          <p:spPr>
            <a:xfrm>
              <a:off x="6266947" y="178233"/>
              <a:ext cx="1864827" cy="928390"/>
            </a:xfrm>
            <a:prstGeom prst="rect">
              <a:avLst/>
            </a:prstGeom>
            <a:noFill/>
          </p:spPr>
          <p:txBody>
            <a:bodyPr wrap="square" rtlCol="0">
              <a:spAutoFit/>
            </a:bodyPr>
            <a:lstStyle/>
            <a:p>
              <a:r>
                <a:rPr lang="en-US" sz="1600" b="1" dirty="0"/>
                <a:t>Soil &amp; Watershed Assessment Tool (SWAT) </a:t>
              </a:r>
              <a:endParaRPr lang="en-US" sz="1600" dirty="0"/>
            </a:p>
          </p:txBody>
        </p:sp>
        <p:sp>
          <p:nvSpPr>
            <p:cNvPr id="55" name="TextBox 54"/>
            <p:cNvSpPr txBox="1"/>
            <p:nvPr/>
          </p:nvSpPr>
          <p:spPr>
            <a:xfrm>
              <a:off x="8758353" y="6077353"/>
              <a:ext cx="3148563" cy="653310"/>
            </a:xfrm>
            <a:prstGeom prst="rect">
              <a:avLst/>
            </a:prstGeom>
            <a:noFill/>
          </p:spPr>
          <p:txBody>
            <a:bodyPr wrap="square" rtlCol="0">
              <a:spAutoFit/>
            </a:bodyPr>
            <a:lstStyle/>
            <a:p>
              <a:pPr algn="r"/>
              <a:r>
                <a:rPr lang="en-US" sz="1600" b="1" dirty="0"/>
                <a:t>Land Use Conflict Identification Strategy (LUCIS)</a:t>
              </a:r>
              <a:endParaRPr lang="en-US" sz="1600" dirty="0"/>
            </a:p>
          </p:txBody>
        </p:sp>
        <p:sp>
          <p:nvSpPr>
            <p:cNvPr id="56" name="Rectangle 55"/>
            <p:cNvSpPr/>
            <p:nvPr/>
          </p:nvSpPr>
          <p:spPr>
            <a:xfrm>
              <a:off x="304799" y="201558"/>
              <a:ext cx="5640200" cy="2015808"/>
            </a:xfrm>
            <a:prstGeom prst="rect">
              <a:avLst/>
            </a:prstGeom>
            <a:solidFill>
              <a:schemeClr val="accent1">
                <a:lumMod val="60000"/>
                <a:lumOff val="40000"/>
              </a:schemeClr>
            </a:solid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57" name="TextBox 56"/>
            <p:cNvSpPr txBox="1"/>
            <p:nvPr/>
          </p:nvSpPr>
          <p:spPr>
            <a:xfrm>
              <a:off x="502586" y="2789293"/>
              <a:ext cx="1514232" cy="584541"/>
            </a:xfrm>
            <a:prstGeom prst="rect">
              <a:avLst/>
            </a:prstGeom>
            <a:noFill/>
          </p:spPr>
          <p:txBody>
            <a:bodyPr wrap="square" rtlCol="0">
              <a:spAutoFit/>
            </a:bodyPr>
            <a:lstStyle/>
            <a:p>
              <a:pPr algn="ctr"/>
              <a:r>
                <a:rPr lang="en-US" sz="1400" b="1" dirty="0" err="1"/>
                <a:t>Stormwater</a:t>
              </a:r>
              <a:r>
                <a:rPr lang="en-US" sz="1400" b="1" dirty="0"/>
                <a:t> Infrastructure</a:t>
              </a:r>
            </a:p>
          </p:txBody>
        </p:sp>
        <p:sp>
          <p:nvSpPr>
            <p:cNvPr id="58" name="TextBox 57"/>
            <p:cNvSpPr txBox="1"/>
            <p:nvPr/>
          </p:nvSpPr>
          <p:spPr>
            <a:xfrm>
              <a:off x="2318088" y="3402766"/>
              <a:ext cx="1240149" cy="584541"/>
            </a:xfrm>
            <a:prstGeom prst="rect">
              <a:avLst/>
            </a:prstGeom>
            <a:noFill/>
          </p:spPr>
          <p:txBody>
            <a:bodyPr wrap="square" rtlCol="0">
              <a:spAutoFit/>
            </a:bodyPr>
            <a:lstStyle/>
            <a:p>
              <a:pPr algn="ctr"/>
              <a:r>
                <a:rPr lang="en-US" sz="1400" b="1" dirty="0"/>
                <a:t>Open Spaces</a:t>
              </a:r>
            </a:p>
          </p:txBody>
        </p:sp>
        <p:sp>
          <p:nvSpPr>
            <p:cNvPr id="59" name="TextBox 58"/>
            <p:cNvSpPr txBox="1"/>
            <p:nvPr/>
          </p:nvSpPr>
          <p:spPr>
            <a:xfrm>
              <a:off x="2196852" y="2776158"/>
              <a:ext cx="1514232" cy="584775"/>
            </a:xfrm>
            <a:prstGeom prst="rect">
              <a:avLst/>
            </a:prstGeom>
            <a:noFill/>
          </p:spPr>
          <p:txBody>
            <a:bodyPr wrap="square" rtlCol="0">
              <a:spAutoFit/>
            </a:bodyPr>
            <a:lstStyle/>
            <a:p>
              <a:pPr algn="ctr"/>
              <a:r>
                <a:rPr lang="en-US" sz="1400" b="1" dirty="0"/>
                <a:t>Proximity to Waterways</a:t>
              </a:r>
            </a:p>
          </p:txBody>
        </p:sp>
        <p:sp>
          <p:nvSpPr>
            <p:cNvPr id="107" name="TextBox 106"/>
            <p:cNvSpPr txBox="1"/>
            <p:nvPr/>
          </p:nvSpPr>
          <p:spPr>
            <a:xfrm>
              <a:off x="661822" y="3423768"/>
              <a:ext cx="1121794" cy="584775"/>
            </a:xfrm>
            <a:prstGeom prst="rect">
              <a:avLst/>
            </a:prstGeom>
            <a:noFill/>
          </p:spPr>
          <p:txBody>
            <a:bodyPr wrap="square" rtlCol="0">
              <a:spAutoFit/>
            </a:bodyPr>
            <a:lstStyle/>
            <a:p>
              <a:pPr algn="ctr"/>
              <a:r>
                <a:rPr lang="en-US" sz="1400" b="1" dirty="0"/>
                <a:t>Pollution Sources</a:t>
              </a:r>
            </a:p>
          </p:txBody>
        </p:sp>
        <p:sp>
          <p:nvSpPr>
            <p:cNvPr id="108" name="TextBox 107"/>
            <p:cNvSpPr txBox="1"/>
            <p:nvPr/>
          </p:nvSpPr>
          <p:spPr>
            <a:xfrm>
              <a:off x="309371" y="1792152"/>
              <a:ext cx="1320376" cy="378232"/>
            </a:xfrm>
            <a:prstGeom prst="rect">
              <a:avLst/>
            </a:prstGeom>
            <a:noFill/>
          </p:spPr>
          <p:txBody>
            <a:bodyPr wrap="square" rtlCol="0">
              <a:spAutoFit/>
            </a:bodyPr>
            <a:lstStyle/>
            <a:p>
              <a:r>
                <a:rPr lang="en-US" sz="1600" b="1" dirty="0"/>
                <a:t>Input Data</a:t>
              </a:r>
              <a:endParaRPr lang="en-US" sz="1600" dirty="0"/>
            </a:p>
          </p:txBody>
        </p:sp>
        <p:sp>
          <p:nvSpPr>
            <p:cNvPr id="109" name="Rounded Rectangle 108"/>
            <p:cNvSpPr/>
            <p:nvPr/>
          </p:nvSpPr>
          <p:spPr>
            <a:xfrm>
              <a:off x="8234482" y="2707337"/>
              <a:ext cx="3482888" cy="1358294"/>
            </a:xfrm>
            <a:prstGeom prst="round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10" name="TextBox 109"/>
            <p:cNvSpPr txBox="1"/>
            <p:nvPr/>
          </p:nvSpPr>
          <p:spPr>
            <a:xfrm>
              <a:off x="4411421" y="3106946"/>
              <a:ext cx="1514232" cy="343848"/>
            </a:xfrm>
            <a:prstGeom prst="rect">
              <a:avLst/>
            </a:prstGeom>
            <a:noFill/>
          </p:spPr>
          <p:txBody>
            <a:bodyPr wrap="square" rtlCol="0">
              <a:spAutoFit/>
            </a:bodyPr>
            <a:lstStyle/>
            <a:p>
              <a:pPr algn="ctr"/>
              <a:r>
                <a:rPr lang="en-US" sz="1400" b="1" dirty="0"/>
                <a:t>Canopy Cover </a:t>
              </a:r>
            </a:p>
          </p:txBody>
        </p:sp>
        <p:sp>
          <p:nvSpPr>
            <p:cNvPr id="111" name="TextBox 110"/>
            <p:cNvSpPr txBox="1"/>
            <p:nvPr/>
          </p:nvSpPr>
          <p:spPr>
            <a:xfrm>
              <a:off x="4414439" y="3409098"/>
              <a:ext cx="1514232" cy="584775"/>
            </a:xfrm>
            <a:prstGeom prst="rect">
              <a:avLst/>
            </a:prstGeom>
            <a:noFill/>
          </p:spPr>
          <p:txBody>
            <a:bodyPr wrap="square" rtlCol="0">
              <a:spAutoFit/>
            </a:bodyPr>
            <a:lstStyle/>
            <a:p>
              <a:pPr algn="ctr"/>
              <a:r>
                <a:rPr lang="en-US" sz="1400" b="1" dirty="0"/>
                <a:t>Proximity to Waterways</a:t>
              </a:r>
            </a:p>
          </p:txBody>
        </p:sp>
        <p:sp>
          <p:nvSpPr>
            <p:cNvPr id="112" name="TextBox 111"/>
            <p:cNvSpPr txBox="1"/>
            <p:nvPr/>
          </p:nvSpPr>
          <p:spPr>
            <a:xfrm>
              <a:off x="4411420" y="2782474"/>
              <a:ext cx="1504707" cy="343848"/>
            </a:xfrm>
            <a:prstGeom prst="rect">
              <a:avLst/>
            </a:prstGeom>
            <a:noFill/>
          </p:spPr>
          <p:txBody>
            <a:bodyPr wrap="square" rtlCol="0">
              <a:spAutoFit/>
            </a:bodyPr>
            <a:lstStyle/>
            <a:p>
              <a:pPr algn="ctr"/>
              <a:r>
                <a:rPr lang="en-US" sz="1400" b="1" dirty="0"/>
                <a:t>Green Spaces</a:t>
              </a:r>
            </a:p>
          </p:txBody>
        </p:sp>
        <p:sp>
          <p:nvSpPr>
            <p:cNvPr id="113" name="TextBox 112"/>
            <p:cNvSpPr txBox="1"/>
            <p:nvPr/>
          </p:nvSpPr>
          <p:spPr>
            <a:xfrm>
              <a:off x="6144133" y="3387163"/>
              <a:ext cx="1514232" cy="584775"/>
            </a:xfrm>
            <a:prstGeom prst="rect">
              <a:avLst/>
            </a:prstGeom>
            <a:noFill/>
          </p:spPr>
          <p:txBody>
            <a:bodyPr wrap="square" rtlCol="0">
              <a:spAutoFit/>
            </a:bodyPr>
            <a:lstStyle/>
            <a:p>
              <a:pPr algn="ctr"/>
              <a:r>
                <a:rPr lang="en-US" sz="1400" b="1" dirty="0"/>
                <a:t>Associated Land Cover</a:t>
              </a:r>
            </a:p>
          </p:txBody>
        </p:sp>
        <p:sp>
          <p:nvSpPr>
            <p:cNvPr id="114" name="TextBox 113"/>
            <p:cNvSpPr txBox="1"/>
            <p:nvPr/>
          </p:nvSpPr>
          <p:spPr>
            <a:xfrm>
              <a:off x="6178787" y="2815842"/>
              <a:ext cx="1514232" cy="584541"/>
            </a:xfrm>
            <a:prstGeom prst="rect">
              <a:avLst/>
            </a:prstGeom>
            <a:noFill/>
          </p:spPr>
          <p:txBody>
            <a:bodyPr wrap="square" rtlCol="0">
              <a:spAutoFit/>
            </a:bodyPr>
            <a:lstStyle/>
            <a:p>
              <a:pPr algn="ctr"/>
              <a:r>
                <a:rPr lang="en-US" sz="1400" b="1" dirty="0"/>
                <a:t>Community Impact</a:t>
              </a:r>
            </a:p>
          </p:txBody>
        </p:sp>
        <p:sp>
          <p:nvSpPr>
            <p:cNvPr id="115" name="Rounded Rectangle 114"/>
            <p:cNvSpPr/>
            <p:nvPr/>
          </p:nvSpPr>
          <p:spPr>
            <a:xfrm>
              <a:off x="474981" y="4224837"/>
              <a:ext cx="3479604" cy="882129"/>
            </a:xfrm>
            <a:prstGeom prst="roundRect">
              <a:avLst/>
            </a:prstGeom>
            <a:solidFill>
              <a:srgbClr val="2F55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16" name="TextBox 115"/>
            <p:cNvSpPr txBox="1"/>
            <p:nvPr/>
          </p:nvSpPr>
          <p:spPr>
            <a:xfrm>
              <a:off x="474981" y="4362427"/>
              <a:ext cx="3479604" cy="584541"/>
            </a:xfrm>
            <a:prstGeom prst="rect">
              <a:avLst/>
            </a:prstGeom>
            <a:noFill/>
          </p:spPr>
          <p:txBody>
            <a:bodyPr wrap="square" rtlCol="0">
              <a:spAutoFit/>
            </a:bodyPr>
            <a:lstStyle/>
            <a:p>
              <a:pPr algn="ctr"/>
              <a:r>
                <a:rPr lang="en-US" sz="1400" b="1" dirty="0">
                  <a:solidFill>
                    <a:schemeClr val="bg1"/>
                  </a:solidFill>
                </a:rPr>
                <a:t>Minimize Untreated </a:t>
              </a:r>
              <a:r>
                <a:rPr lang="en-US" sz="1400" b="1" dirty="0" err="1">
                  <a:solidFill>
                    <a:schemeClr val="bg1"/>
                  </a:solidFill>
                </a:rPr>
                <a:t>Stormwater</a:t>
              </a:r>
              <a:r>
                <a:rPr lang="en-US" sz="1400" b="1" dirty="0">
                  <a:solidFill>
                    <a:schemeClr val="bg1"/>
                  </a:solidFill>
                </a:rPr>
                <a:t> Flow from Impervious Surface</a:t>
              </a:r>
              <a:endParaRPr lang="en-US" sz="1400" dirty="0">
                <a:solidFill>
                  <a:schemeClr val="bg1"/>
                </a:solidFill>
              </a:endParaRPr>
            </a:p>
          </p:txBody>
        </p:sp>
        <p:sp>
          <p:nvSpPr>
            <p:cNvPr id="118" name="Rounded Rectangle 117"/>
            <p:cNvSpPr/>
            <p:nvPr/>
          </p:nvSpPr>
          <p:spPr>
            <a:xfrm>
              <a:off x="8264175" y="4222873"/>
              <a:ext cx="3481247" cy="884090"/>
            </a:xfrm>
            <a:prstGeom prst="roundRect">
              <a:avLst/>
            </a:prstGeom>
            <a:solidFill>
              <a:srgbClr val="2F55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19" name="Rounded Rectangle 118"/>
            <p:cNvSpPr/>
            <p:nvPr/>
          </p:nvSpPr>
          <p:spPr>
            <a:xfrm>
              <a:off x="5124937" y="5379188"/>
              <a:ext cx="2007878" cy="437759"/>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20" name="Rounded Rectangle 119"/>
            <p:cNvSpPr/>
            <p:nvPr/>
          </p:nvSpPr>
          <p:spPr>
            <a:xfrm>
              <a:off x="5105133" y="6088731"/>
              <a:ext cx="2027682" cy="577567"/>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Garamond" panose="02020404030301010803" pitchFamily="18" charset="0"/>
              </a:endParaRPr>
            </a:p>
          </p:txBody>
        </p:sp>
        <p:sp>
          <p:nvSpPr>
            <p:cNvPr id="121" name="TextBox 120"/>
            <p:cNvSpPr txBox="1"/>
            <p:nvPr/>
          </p:nvSpPr>
          <p:spPr>
            <a:xfrm>
              <a:off x="8275298" y="4384510"/>
              <a:ext cx="3458999" cy="584541"/>
            </a:xfrm>
            <a:prstGeom prst="rect">
              <a:avLst/>
            </a:prstGeom>
            <a:noFill/>
          </p:spPr>
          <p:txBody>
            <a:bodyPr wrap="square" rtlCol="0">
              <a:spAutoFit/>
            </a:bodyPr>
            <a:lstStyle/>
            <a:p>
              <a:pPr algn="ctr"/>
              <a:r>
                <a:rPr lang="en-US" sz="1400" b="1" dirty="0">
                  <a:solidFill>
                    <a:schemeClr val="bg1"/>
                  </a:solidFill>
                </a:rPr>
                <a:t>Identify Lands with a High Potential to Impact Water Quality</a:t>
              </a:r>
              <a:endParaRPr lang="en-US" sz="1400" dirty="0">
                <a:solidFill>
                  <a:schemeClr val="bg1"/>
                </a:solidFill>
              </a:endParaRPr>
            </a:p>
          </p:txBody>
        </p:sp>
        <p:sp>
          <p:nvSpPr>
            <p:cNvPr id="123" name="TextBox 122"/>
            <p:cNvSpPr txBox="1"/>
            <p:nvPr/>
          </p:nvSpPr>
          <p:spPr>
            <a:xfrm>
              <a:off x="5251429" y="6088731"/>
              <a:ext cx="1850861" cy="584775"/>
            </a:xfrm>
            <a:prstGeom prst="rect">
              <a:avLst/>
            </a:prstGeom>
            <a:noFill/>
          </p:spPr>
          <p:txBody>
            <a:bodyPr wrap="square" rtlCol="0">
              <a:spAutoFit/>
            </a:bodyPr>
            <a:lstStyle/>
            <a:p>
              <a:pPr algn="ctr"/>
              <a:r>
                <a:rPr lang="en-US" sz="1400" b="1" dirty="0">
                  <a:solidFill>
                    <a:schemeClr val="bg1"/>
                  </a:solidFill>
                </a:rPr>
                <a:t>Land Use Prioritization</a:t>
              </a:r>
              <a:endParaRPr lang="en-US" sz="1400" dirty="0">
                <a:solidFill>
                  <a:schemeClr val="bg1"/>
                </a:solidFill>
              </a:endParaRPr>
            </a:p>
          </p:txBody>
        </p:sp>
        <p:sp>
          <p:nvSpPr>
            <p:cNvPr id="124" name="TextBox 123"/>
            <p:cNvSpPr txBox="1"/>
            <p:nvPr/>
          </p:nvSpPr>
          <p:spPr>
            <a:xfrm>
              <a:off x="5196975" y="5418821"/>
              <a:ext cx="1894317" cy="343848"/>
            </a:xfrm>
            <a:prstGeom prst="rect">
              <a:avLst/>
            </a:prstGeom>
            <a:noFill/>
            <a:ln>
              <a:noFill/>
            </a:ln>
          </p:spPr>
          <p:txBody>
            <a:bodyPr wrap="square" rtlCol="0">
              <a:spAutoFit/>
            </a:bodyPr>
            <a:lstStyle/>
            <a:p>
              <a:pPr algn="ctr"/>
              <a:r>
                <a:rPr lang="en-US" sz="1400" b="1" dirty="0"/>
                <a:t>Suitability Analysis</a:t>
              </a:r>
              <a:endParaRPr lang="en-US" sz="1400" dirty="0"/>
            </a:p>
          </p:txBody>
        </p:sp>
        <p:sp>
          <p:nvSpPr>
            <p:cNvPr id="125" name="Rounded Rectangle 124"/>
            <p:cNvSpPr/>
            <p:nvPr/>
          </p:nvSpPr>
          <p:spPr>
            <a:xfrm>
              <a:off x="8773138" y="351850"/>
              <a:ext cx="1428283" cy="68721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26" name="Rounded Rectangle 125"/>
            <p:cNvSpPr/>
            <p:nvPr/>
          </p:nvSpPr>
          <p:spPr>
            <a:xfrm>
              <a:off x="10306014" y="338213"/>
              <a:ext cx="1428283" cy="68721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27" name="Rounded Rectangle 126"/>
            <p:cNvSpPr/>
            <p:nvPr/>
          </p:nvSpPr>
          <p:spPr>
            <a:xfrm>
              <a:off x="8755358" y="1387851"/>
              <a:ext cx="1428283" cy="68721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28" name="Rounded Rectangle 127"/>
            <p:cNvSpPr/>
            <p:nvPr/>
          </p:nvSpPr>
          <p:spPr>
            <a:xfrm>
              <a:off x="10306014" y="1387851"/>
              <a:ext cx="1428283" cy="68721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29" name="TextBox 128"/>
            <p:cNvSpPr txBox="1"/>
            <p:nvPr/>
          </p:nvSpPr>
          <p:spPr>
            <a:xfrm>
              <a:off x="8994590" y="354140"/>
              <a:ext cx="1097322" cy="653310"/>
            </a:xfrm>
            <a:prstGeom prst="rect">
              <a:avLst/>
            </a:prstGeom>
            <a:noFill/>
          </p:spPr>
          <p:txBody>
            <a:bodyPr wrap="square" rtlCol="0">
              <a:spAutoFit/>
            </a:bodyPr>
            <a:lstStyle/>
            <a:p>
              <a:pPr algn="ctr"/>
              <a:r>
                <a:rPr lang="en-US" sz="1600" b="1" dirty="0"/>
                <a:t>Soils &amp; Geology</a:t>
              </a:r>
              <a:endParaRPr lang="en-US" sz="1600" dirty="0"/>
            </a:p>
          </p:txBody>
        </p:sp>
        <p:sp>
          <p:nvSpPr>
            <p:cNvPr id="130" name="TextBox 129"/>
            <p:cNvSpPr txBox="1"/>
            <p:nvPr/>
          </p:nvSpPr>
          <p:spPr>
            <a:xfrm>
              <a:off x="10312125" y="481792"/>
              <a:ext cx="1420307" cy="378232"/>
            </a:xfrm>
            <a:prstGeom prst="rect">
              <a:avLst/>
            </a:prstGeom>
            <a:noFill/>
          </p:spPr>
          <p:txBody>
            <a:bodyPr wrap="square" rtlCol="0">
              <a:spAutoFit/>
            </a:bodyPr>
            <a:lstStyle/>
            <a:p>
              <a:pPr algn="ctr"/>
              <a:r>
                <a:rPr lang="en-US" sz="1600" b="1" dirty="0"/>
                <a:t>Topography</a:t>
              </a:r>
              <a:endParaRPr lang="en-US" sz="1600" dirty="0"/>
            </a:p>
          </p:txBody>
        </p:sp>
        <p:sp>
          <p:nvSpPr>
            <p:cNvPr id="131" name="TextBox 130"/>
            <p:cNvSpPr txBox="1"/>
            <p:nvPr/>
          </p:nvSpPr>
          <p:spPr>
            <a:xfrm>
              <a:off x="8810246" y="1406332"/>
              <a:ext cx="1373395" cy="653310"/>
            </a:xfrm>
            <a:prstGeom prst="rect">
              <a:avLst/>
            </a:prstGeom>
            <a:noFill/>
          </p:spPr>
          <p:txBody>
            <a:bodyPr wrap="square" rtlCol="0">
              <a:spAutoFit/>
            </a:bodyPr>
            <a:lstStyle/>
            <a:p>
              <a:pPr algn="ctr"/>
              <a:r>
                <a:rPr lang="en-US" sz="1600" b="1" dirty="0"/>
                <a:t>Land Cover &amp; Land Use</a:t>
              </a:r>
              <a:endParaRPr lang="en-US" sz="1600" dirty="0"/>
            </a:p>
          </p:txBody>
        </p:sp>
        <p:sp>
          <p:nvSpPr>
            <p:cNvPr id="132" name="TextBox 131"/>
            <p:cNvSpPr txBox="1"/>
            <p:nvPr/>
          </p:nvSpPr>
          <p:spPr>
            <a:xfrm>
              <a:off x="10514616" y="1544832"/>
              <a:ext cx="1013986" cy="378232"/>
            </a:xfrm>
            <a:prstGeom prst="rect">
              <a:avLst/>
            </a:prstGeom>
            <a:noFill/>
          </p:spPr>
          <p:txBody>
            <a:bodyPr wrap="square" rtlCol="0">
              <a:spAutoFit/>
            </a:bodyPr>
            <a:lstStyle/>
            <a:p>
              <a:pPr algn="ctr"/>
              <a:r>
                <a:rPr lang="en-US" sz="1600" b="1" dirty="0"/>
                <a:t>Climate</a:t>
              </a:r>
              <a:endParaRPr lang="en-US" sz="1600" dirty="0"/>
            </a:p>
          </p:txBody>
        </p:sp>
        <p:sp>
          <p:nvSpPr>
            <p:cNvPr id="133" name="Rounded Rectangle 132"/>
            <p:cNvSpPr/>
            <p:nvPr/>
          </p:nvSpPr>
          <p:spPr>
            <a:xfrm>
              <a:off x="472927" y="283221"/>
              <a:ext cx="2246828" cy="38106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34" name="TextBox 133"/>
            <p:cNvSpPr txBox="1"/>
            <p:nvPr/>
          </p:nvSpPr>
          <p:spPr>
            <a:xfrm>
              <a:off x="474981" y="313806"/>
              <a:ext cx="2246238" cy="343848"/>
            </a:xfrm>
            <a:prstGeom prst="rect">
              <a:avLst/>
            </a:prstGeom>
            <a:noFill/>
          </p:spPr>
          <p:txBody>
            <a:bodyPr wrap="square" rtlCol="0">
              <a:spAutoFit/>
            </a:bodyPr>
            <a:lstStyle/>
            <a:p>
              <a:pPr algn="ctr"/>
              <a:r>
                <a:rPr lang="en-US" sz="1400" b="1" dirty="0"/>
                <a:t>Landsat 8 OLI imagery</a:t>
              </a:r>
              <a:endParaRPr lang="en-US" sz="1400" dirty="0"/>
            </a:p>
          </p:txBody>
        </p:sp>
        <p:sp>
          <p:nvSpPr>
            <p:cNvPr id="135" name="Rounded Rectangle 134"/>
            <p:cNvSpPr/>
            <p:nvPr/>
          </p:nvSpPr>
          <p:spPr>
            <a:xfrm>
              <a:off x="476507" y="781450"/>
              <a:ext cx="2989134" cy="38106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36" name="TextBox 135"/>
            <p:cNvSpPr txBox="1"/>
            <p:nvPr/>
          </p:nvSpPr>
          <p:spPr>
            <a:xfrm>
              <a:off x="502587" y="796840"/>
              <a:ext cx="2927776" cy="343848"/>
            </a:xfrm>
            <a:prstGeom prst="rect">
              <a:avLst/>
            </a:prstGeom>
            <a:noFill/>
          </p:spPr>
          <p:txBody>
            <a:bodyPr wrap="square" rtlCol="0">
              <a:spAutoFit/>
            </a:bodyPr>
            <a:lstStyle/>
            <a:p>
              <a:pPr algn="ctr"/>
              <a:r>
                <a:rPr lang="en-US" sz="1400" b="1" dirty="0"/>
                <a:t>National Hydrography Dataset</a:t>
              </a:r>
              <a:endParaRPr lang="en-US" sz="1400" dirty="0"/>
            </a:p>
          </p:txBody>
        </p:sp>
        <p:sp>
          <p:nvSpPr>
            <p:cNvPr id="137" name="Rounded Rectangle 136"/>
            <p:cNvSpPr/>
            <p:nvPr/>
          </p:nvSpPr>
          <p:spPr>
            <a:xfrm>
              <a:off x="2982840" y="278429"/>
              <a:ext cx="1192909" cy="37403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38" name="TextBox 137"/>
            <p:cNvSpPr txBox="1"/>
            <p:nvPr/>
          </p:nvSpPr>
          <p:spPr>
            <a:xfrm>
              <a:off x="2990655" y="288918"/>
              <a:ext cx="1192909" cy="343848"/>
            </a:xfrm>
            <a:prstGeom prst="rect">
              <a:avLst/>
            </a:prstGeom>
            <a:noFill/>
          </p:spPr>
          <p:txBody>
            <a:bodyPr wrap="square" rtlCol="0">
              <a:spAutoFit/>
            </a:bodyPr>
            <a:lstStyle/>
            <a:p>
              <a:pPr algn="ctr"/>
              <a:r>
                <a:rPr lang="en-US" sz="1400" b="1" dirty="0"/>
                <a:t>US Census</a:t>
              </a:r>
              <a:endParaRPr lang="en-US" sz="1400" dirty="0"/>
            </a:p>
          </p:txBody>
        </p:sp>
        <p:sp>
          <p:nvSpPr>
            <p:cNvPr id="139" name="Rounded Rectangle 138"/>
            <p:cNvSpPr/>
            <p:nvPr/>
          </p:nvSpPr>
          <p:spPr>
            <a:xfrm>
              <a:off x="2967034" y="1733891"/>
              <a:ext cx="2793866" cy="38106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40" name="TextBox 139"/>
            <p:cNvSpPr txBox="1"/>
            <p:nvPr/>
          </p:nvSpPr>
          <p:spPr>
            <a:xfrm>
              <a:off x="3019630" y="1755144"/>
              <a:ext cx="2738924" cy="343848"/>
            </a:xfrm>
            <a:prstGeom prst="rect">
              <a:avLst/>
            </a:prstGeom>
            <a:noFill/>
          </p:spPr>
          <p:txBody>
            <a:bodyPr wrap="square" rtlCol="0">
              <a:spAutoFit/>
            </a:bodyPr>
            <a:lstStyle/>
            <a:p>
              <a:pPr algn="ctr"/>
              <a:r>
                <a:rPr lang="en-US" sz="1400" b="1" dirty="0"/>
                <a:t>National Land Cover Dataset</a:t>
              </a:r>
              <a:endParaRPr lang="en-US" sz="1400" dirty="0"/>
            </a:p>
          </p:txBody>
        </p:sp>
        <p:sp>
          <p:nvSpPr>
            <p:cNvPr id="141" name="Rounded Rectangle 140"/>
            <p:cNvSpPr/>
            <p:nvPr/>
          </p:nvSpPr>
          <p:spPr>
            <a:xfrm>
              <a:off x="4451714" y="276083"/>
              <a:ext cx="1306839" cy="38106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42" name="TextBox 141"/>
            <p:cNvSpPr txBox="1"/>
            <p:nvPr/>
          </p:nvSpPr>
          <p:spPr>
            <a:xfrm>
              <a:off x="4414368" y="301232"/>
              <a:ext cx="1406916" cy="343848"/>
            </a:xfrm>
            <a:prstGeom prst="rect">
              <a:avLst/>
            </a:prstGeom>
            <a:noFill/>
          </p:spPr>
          <p:txBody>
            <a:bodyPr wrap="square" rtlCol="0">
              <a:spAutoFit/>
            </a:bodyPr>
            <a:lstStyle/>
            <a:p>
              <a:pPr algn="ctr"/>
              <a:r>
                <a:rPr lang="en-US" sz="1400" b="1" dirty="0"/>
                <a:t>ASTER DEM</a:t>
              </a:r>
              <a:endParaRPr lang="en-US" sz="1400" dirty="0"/>
            </a:p>
          </p:txBody>
        </p:sp>
        <p:sp>
          <p:nvSpPr>
            <p:cNvPr id="143" name="Rounded Rectangle 142"/>
            <p:cNvSpPr/>
            <p:nvPr/>
          </p:nvSpPr>
          <p:spPr>
            <a:xfrm>
              <a:off x="4637459" y="1269801"/>
              <a:ext cx="1121094" cy="35521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44" name="TextBox 143"/>
            <p:cNvSpPr txBox="1"/>
            <p:nvPr/>
          </p:nvSpPr>
          <p:spPr>
            <a:xfrm>
              <a:off x="4646583" y="1276522"/>
              <a:ext cx="1111970" cy="343848"/>
            </a:xfrm>
            <a:prstGeom prst="rect">
              <a:avLst/>
            </a:prstGeom>
            <a:noFill/>
          </p:spPr>
          <p:txBody>
            <a:bodyPr wrap="square" rtlCol="0">
              <a:spAutoFit/>
            </a:bodyPr>
            <a:lstStyle/>
            <a:p>
              <a:pPr algn="ctr"/>
              <a:r>
                <a:rPr lang="en-US" sz="1400" b="1" dirty="0" err="1"/>
                <a:t>gSSURGO</a:t>
              </a:r>
              <a:endParaRPr lang="en-US" sz="1400" dirty="0"/>
            </a:p>
          </p:txBody>
        </p:sp>
        <p:sp>
          <p:nvSpPr>
            <p:cNvPr id="145" name="Rounded Rectangle 144"/>
            <p:cNvSpPr/>
            <p:nvPr/>
          </p:nvSpPr>
          <p:spPr>
            <a:xfrm>
              <a:off x="3569530" y="789478"/>
              <a:ext cx="2201162" cy="38106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46" name="TextBox 145"/>
            <p:cNvSpPr txBox="1"/>
            <p:nvPr/>
          </p:nvSpPr>
          <p:spPr>
            <a:xfrm>
              <a:off x="3567667" y="808038"/>
              <a:ext cx="2111215" cy="343848"/>
            </a:xfrm>
            <a:prstGeom prst="rect">
              <a:avLst/>
            </a:prstGeom>
            <a:noFill/>
          </p:spPr>
          <p:txBody>
            <a:bodyPr wrap="square" rtlCol="0">
              <a:spAutoFit/>
            </a:bodyPr>
            <a:lstStyle/>
            <a:p>
              <a:pPr algn="ctr"/>
              <a:r>
                <a:rPr lang="en-US" sz="1400" b="1" dirty="0"/>
                <a:t>Global Weather Data</a:t>
              </a:r>
            </a:p>
          </p:txBody>
        </p:sp>
        <p:sp>
          <p:nvSpPr>
            <p:cNvPr id="147" name="Rounded Rectangle 146"/>
            <p:cNvSpPr/>
            <p:nvPr/>
          </p:nvSpPr>
          <p:spPr>
            <a:xfrm>
              <a:off x="1286688" y="1255748"/>
              <a:ext cx="3185874" cy="383317"/>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48" name="TextBox 147"/>
            <p:cNvSpPr txBox="1"/>
            <p:nvPr/>
          </p:nvSpPr>
          <p:spPr>
            <a:xfrm>
              <a:off x="1280647" y="1262779"/>
              <a:ext cx="3170008" cy="343848"/>
            </a:xfrm>
            <a:prstGeom prst="rect">
              <a:avLst/>
            </a:prstGeom>
            <a:noFill/>
          </p:spPr>
          <p:txBody>
            <a:bodyPr wrap="square" rtlCol="0">
              <a:spAutoFit/>
            </a:bodyPr>
            <a:lstStyle/>
            <a:p>
              <a:pPr algn="ctr"/>
              <a:r>
                <a:rPr lang="en-US" sz="1400" b="1" dirty="0"/>
                <a:t>USGS </a:t>
              </a:r>
              <a:r>
                <a:rPr lang="en-US" sz="1400" b="1" dirty="0" err="1"/>
                <a:t>Streamflow</a:t>
              </a:r>
              <a:r>
                <a:rPr lang="en-US" sz="1400" b="1" dirty="0"/>
                <a:t> &amp; Water Quality</a:t>
              </a:r>
              <a:endParaRPr lang="en-US" sz="1400" dirty="0"/>
            </a:p>
          </p:txBody>
        </p:sp>
        <p:cxnSp>
          <p:nvCxnSpPr>
            <p:cNvPr id="149" name="Elbow Connector 148"/>
            <p:cNvCxnSpPr>
              <a:stCxn id="115" idx="2"/>
              <a:endCxn id="119" idx="1"/>
            </p:cNvCxnSpPr>
            <p:nvPr/>
          </p:nvCxnSpPr>
          <p:spPr>
            <a:xfrm rot="16200000" flipH="1">
              <a:off x="3424309" y="3897439"/>
              <a:ext cx="491102" cy="291015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149"/>
            <p:cNvCxnSpPr>
              <a:stCxn id="118" idx="2"/>
              <a:endCxn id="119" idx="3"/>
            </p:cNvCxnSpPr>
            <p:nvPr/>
          </p:nvCxnSpPr>
          <p:spPr>
            <a:xfrm rot="5400000">
              <a:off x="8323256" y="3916524"/>
              <a:ext cx="491104" cy="287198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10407122" y="3616812"/>
              <a:ext cx="1024321" cy="343848"/>
            </a:xfrm>
            <a:prstGeom prst="rect">
              <a:avLst/>
            </a:prstGeom>
            <a:noFill/>
          </p:spPr>
          <p:txBody>
            <a:bodyPr wrap="square" rtlCol="0">
              <a:spAutoFit/>
            </a:bodyPr>
            <a:lstStyle/>
            <a:p>
              <a:pPr algn="ctr"/>
              <a:r>
                <a:rPr lang="en-US" sz="1400" b="1" dirty="0"/>
                <a:t>Slope</a:t>
              </a:r>
            </a:p>
          </p:txBody>
        </p:sp>
        <p:sp>
          <p:nvSpPr>
            <p:cNvPr id="152" name="TextBox 151"/>
            <p:cNvSpPr txBox="1"/>
            <p:nvPr/>
          </p:nvSpPr>
          <p:spPr>
            <a:xfrm>
              <a:off x="8349798" y="2790751"/>
              <a:ext cx="1514232" cy="584541"/>
            </a:xfrm>
            <a:prstGeom prst="rect">
              <a:avLst/>
            </a:prstGeom>
            <a:noFill/>
          </p:spPr>
          <p:txBody>
            <a:bodyPr wrap="square" rtlCol="0">
              <a:spAutoFit/>
            </a:bodyPr>
            <a:lstStyle/>
            <a:p>
              <a:pPr algn="ctr"/>
              <a:r>
                <a:rPr lang="en-US" sz="1400" b="1" dirty="0"/>
                <a:t>Soil Permeability</a:t>
              </a:r>
            </a:p>
          </p:txBody>
        </p:sp>
        <p:sp>
          <p:nvSpPr>
            <p:cNvPr id="153" name="TextBox 152"/>
            <p:cNvSpPr txBox="1"/>
            <p:nvPr/>
          </p:nvSpPr>
          <p:spPr>
            <a:xfrm>
              <a:off x="10332635" y="2793598"/>
              <a:ext cx="1269277" cy="584775"/>
            </a:xfrm>
            <a:prstGeom prst="rect">
              <a:avLst/>
            </a:prstGeom>
            <a:noFill/>
          </p:spPr>
          <p:txBody>
            <a:bodyPr wrap="square" rtlCol="0">
              <a:spAutoFit/>
            </a:bodyPr>
            <a:lstStyle/>
            <a:p>
              <a:pPr algn="ctr"/>
              <a:r>
                <a:rPr lang="en-US" sz="1400" b="1" dirty="0"/>
                <a:t>Proximity to Forests</a:t>
              </a:r>
            </a:p>
          </p:txBody>
        </p:sp>
        <p:sp>
          <p:nvSpPr>
            <p:cNvPr id="154" name="TextBox 153"/>
            <p:cNvSpPr txBox="1"/>
            <p:nvPr/>
          </p:nvSpPr>
          <p:spPr>
            <a:xfrm>
              <a:off x="8355584" y="3344073"/>
              <a:ext cx="1514232" cy="584541"/>
            </a:xfrm>
            <a:prstGeom prst="rect">
              <a:avLst/>
            </a:prstGeom>
            <a:noFill/>
          </p:spPr>
          <p:txBody>
            <a:bodyPr wrap="square" rtlCol="0">
              <a:spAutoFit/>
            </a:bodyPr>
            <a:lstStyle/>
            <a:p>
              <a:pPr algn="ctr"/>
              <a:r>
                <a:rPr lang="en-US" sz="1400" b="1" dirty="0"/>
                <a:t>Proximity to Waterways</a:t>
              </a:r>
            </a:p>
          </p:txBody>
        </p:sp>
        <p:sp>
          <p:nvSpPr>
            <p:cNvPr id="155" name="Striped Right Arrow 154"/>
            <p:cNvSpPr/>
            <p:nvPr/>
          </p:nvSpPr>
          <p:spPr>
            <a:xfrm rot="5400000">
              <a:off x="2012848" y="3851064"/>
              <a:ext cx="346125" cy="587873"/>
            </a:xfrm>
            <a:prstGeom prst="stripedRightArrow">
              <a:avLst>
                <a:gd name="adj1" fmla="val 47030"/>
                <a:gd name="adj2" fmla="val 41488"/>
              </a:avLst>
            </a:prstGeom>
            <a:solidFill>
              <a:schemeClr val="bg1">
                <a:lumMod val="75000"/>
              </a:schemeClr>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Striped Right Arrow 155"/>
            <p:cNvSpPr/>
            <p:nvPr/>
          </p:nvSpPr>
          <p:spPr>
            <a:xfrm rot="21600000">
              <a:off x="5818049" y="804671"/>
              <a:ext cx="594975" cy="1041119"/>
            </a:xfrm>
            <a:prstGeom prst="stripedRightArrow">
              <a:avLst>
                <a:gd name="adj1" fmla="val 47030"/>
                <a:gd name="adj2" fmla="val 44729"/>
              </a:avLst>
            </a:prstGeom>
            <a:solidFill>
              <a:schemeClr val="bg1">
                <a:lumMod val="75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Striped Right Arrow 156"/>
            <p:cNvSpPr/>
            <p:nvPr/>
          </p:nvSpPr>
          <p:spPr>
            <a:xfrm rot="5400000">
              <a:off x="8166993" y="1870609"/>
              <a:ext cx="467720" cy="881249"/>
            </a:xfrm>
            <a:prstGeom prst="stripedRightArrow">
              <a:avLst>
                <a:gd name="adj1" fmla="val 47030"/>
                <a:gd name="adj2" fmla="val 44729"/>
              </a:avLst>
            </a:prstGeom>
            <a:solidFill>
              <a:schemeClr val="bg1">
                <a:lumMod val="75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Striped Right Arrow 157"/>
            <p:cNvSpPr/>
            <p:nvPr/>
          </p:nvSpPr>
          <p:spPr>
            <a:xfrm rot="5400000">
              <a:off x="2177839" y="1845899"/>
              <a:ext cx="467720" cy="881249"/>
            </a:xfrm>
            <a:prstGeom prst="stripedRightArrow">
              <a:avLst>
                <a:gd name="adj1" fmla="val 47030"/>
                <a:gd name="adj2" fmla="val 44729"/>
              </a:avLst>
            </a:prstGeom>
            <a:solidFill>
              <a:schemeClr val="bg1">
                <a:lumMod val="75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Arrow Connector 160"/>
            <p:cNvCxnSpPr/>
            <p:nvPr/>
          </p:nvCxnSpPr>
          <p:spPr>
            <a:xfrm flipH="1">
              <a:off x="6158315" y="5041241"/>
              <a:ext cx="1" cy="3474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0" name="Striped Right Arrow 159"/>
            <p:cNvSpPr/>
            <p:nvPr/>
          </p:nvSpPr>
          <p:spPr>
            <a:xfrm rot="5400000">
              <a:off x="9867367" y="3807974"/>
              <a:ext cx="346125" cy="587873"/>
            </a:xfrm>
            <a:prstGeom prst="stripedRightArrow">
              <a:avLst>
                <a:gd name="adj1" fmla="val 47030"/>
                <a:gd name="adj2" fmla="val 41488"/>
              </a:avLst>
            </a:prstGeom>
            <a:solidFill>
              <a:schemeClr val="bg1">
                <a:lumMod val="75000"/>
              </a:schemeClr>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Arrow Connector 161"/>
            <p:cNvCxnSpPr/>
            <p:nvPr/>
          </p:nvCxnSpPr>
          <p:spPr>
            <a:xfrm flipH="1">
              <a:off x="6128876" y="5814510"/>
              <a:ext cx="1" cy="2834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 name="Rounded Rectangle 116"/>
            <p:cNvSpPr/>
            <p:nvPr/>
          </p:nvSpPr>
          <p:spPr>
            <a:xfrm>
              <a:off x="4373740" y="4224836"/>
              <a:ext cx="3472150" cy="882130"/>
            </a:xfrm>
            <a:prstGeom prst="roundRect">
              <a:avLst/>
            </a:prstGeom>
            <a:solidFill>
              <a:srgbClr val="2F55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122" name="TextBox 121"/>
            <p:cNvSpPr txBox="1"/>
            <p:nvPr/>
          </p:nvSpPr>
          <p:spPr>
            <a:xfrm>
              <a:off x="4472562" y="4249793"/>
              <a:ext cx="3241398" cy="825235"/>
            </a:xfrm>
            <a:prstGeom prst="rect">
              <a:avLst/>
            </a:prstGeom>
            <a:noFill/>
          </p:spPr>
          <p:txBody>
            <a:bodyPr wrap="square" rtlCol="0">
              <a:spAutoFit/>
            </a:bodyPr>
            <a:lstStyle/>
            <a:p>
              <a:pPr algn="ctr"/>
              <a:r>
                <a:rPr lang="en-US" sz="1400" b="1" dirty="0">
                  <a:solidFill>
                    <a:schemeClr val="bg1"/>
                  </a:solidFill>
                </a:rPr>
                <a:t>Protect Existing Green Infrastructure and Identify Opportunities for Conservation</a:t>
              </a:r>
              <a:endParaRPr lang="en-US" sz="1400" dirty="0">
                <a:solidFill>
                  <a:schemeClr val="bg1"/>
                </a:solidFill>
              </a:endParaRPr>
            </a:p>
          </p:txBody>
        </p:sp>
        <p:sp>
          <p:nvSpPr>
            <p:cNvPr id="159" name="Striped Right Arrow 158"/>
            <p:cNvSpPr/>
            <p:nvPr/>
          </p:nvSpPr>
          <p:spPr>
            <a:xfrm rot="5400000">
              <a:off x="5912490" y="3851064"/>
              <a:ext cx="346125" cy="587873"/>
            </a:xfrm>
            <a:prstGeom prst="stripedRightArrow">
              <a:avLst>
                <a:gd name="adj1" fmla="val 47030"/>
                <a:gd name="adj2" fmla="val 41488"/>
              </a:avLst>
            </a:prstGeom>
            <a:solidFill>
              <a:schemeClr val="bg1">
                <a:lumMod val="75000"/>
              </a:schemeClr>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1" name="Text Placeholder 2"/>
          <p:cNvSpPr>
            <a:spLocks noGrp="1"/>
          </p:cNvSpPr>
          <p:nvPr>
            <p:ph type="body" sz="quarter" idx="14"/>
          </p:nvPr>
        </p:nvSpPr>
        <p:spPr>
          <a:xfrm>
            <a:off x="-8294" y="90300"/>
            <a:ext cx="12192000" cy="697100"/>
          </a:xfrm>
        </p:spPr>
        <p:txBody>
          <a:bodyPr/>
          <a:lstStyle/>
          <a:p>
            <a:r>
              <a:rPr lang="en-US" dirty="0"/>
              <a:t>A Data-Driven Approach To Suitability Analysis</a:t>
            </a:r>
          </a:p>
        </p:txBody>
      </p:sp>
      <p:sp>
        <p:nvSpPr>
          <p:cNvPr id="70" name="TextBox 69"/>
          <p:cNvSpPr txBox="1"/>
          <p:nvPr/>
        </p:nvSpPr>
        <p:spPr>
          <a:xfrm>
            <a:off x="10238385" y="3661837"/>
            <a:ext cx="1439061" cy="307777"/>
          </a:xfrm>
          <a:prstGeom prst="rect">
            <a:avLst/>
          </a:prstGeom>
          <a:noFill/>
        </p:spPr>
        <p:txBody>
          <a:bodyPr wrap="square" rtlCol="0">
            <a:spAutoFit/>
          </a:bodyPr>
          <a:lstStyle/>
          <a:p>
            <a:pPr algn="ctr"/>
            <a:r>
              <a:rPr lang="en-US" sz="1400" b="1" dirty="0"/>
              <a:t>Surface Flow</a:t>
            </a:r>
          </a:p>
        </p:txBody>
      </p:sp>
    </p:spTree>
    <p:extLst>
      <p:ext uri="{BB962C8B-B14F-4D97-AF65-F5344CB8AC3E}">
        <p14:creationId xmlns:p14="http://schemas.microsoft.com/office/powerpoint/2010/main" val="2590003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808219" y="520701"/>
            <a:ext cx="10383781" cy="838200"/>
          </a:xfrm>
          <a:prstGeom prst="rect">
            <a:avLst/>
          </a:prstGeom>
        </p:spPr>
        <p:txBody>
          <a:bodyPr/>
          <a:lstStyle/>
          <a:p>
            <a:pPr marL="0" indent="0" algn="r">
              <a:buNone/>
            </a:pPr>
            <a:r>
              <a:rPr lang="en-US" sz="3200" dirty="0">
                <a:solidFill>
                  <a:schemeClr val="bg1"/>
                </a:solidFill>
                <a:latin typeface="+mj-lt"/>
              </a:rPr>
              <a:t>Minimize Untreated Flow from Impervious Surfaces</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053" b="90739" l="41354" r="88185"/>
                    </a14:imgEffect>
                  </a14:imgLayer>
                </a14:imgProps>
              </a:ext>
              <a:ext uri="{28A0092B-C50C-407E-A947-70E740481C1C}">
                <a14:useLocalDpi xmlns:a14="http://schemas.microsoft.com/office/drawing/2010/main" val="0"/>
              </a:ext>
            </a:extLst>
          </a:blip>
          <a:srcRect l="42192" t="3601" r="14838" b="10341"/>
          <a:stretch/>
        </p:blipFill>
        <p:spPr>
          <a:xfrm rot="21401372">
            <a:off x="709836" y="1037812"/>
            <a:ext cx="4791108" cy="5674654"/>
          </a:xfrm>
          <a:prstGeom prst="rect">
            <a:avLst/>
          </a:prstGeom>
        </p:spPr>
      </p:pic>
      <p:sp>
        <p:nvSpPr>
          <p:cNvPr id="5" name="Text Placeholder 1"/>
          <p:cNvSpPr>
            <a:spLocks noGrp="1"/>
          </p:cNvSpPr>
          <p:nvPr>
            <p:ph type="body" sz="quarter" idx="11"/>
          </p:nvPr>
        </p:nvSpPr>
        <p:spPr>
          <a:xfrm>
            <a:off x="5524500" y="1358901"/>
            <a:ext cx="6449938" cy="5295899"/>
          </a:xfrm>
        </p:spPr>
        <p:txBody>
          <a:bodyPr>
            <a:noAutofit/>
          </a:bodyPr>
          <a:lstStyle/>
          <a:p>
            <a:r>
              <a:rPr lang="en-US" b="1" dirty="0">
                <a:solidFill>
                  <a:schemeClr val="accent1"/>
                </a:solidFill>
              </a:rPr>
              <a:t>Objectives: </a:t>
            </a:r>
          </a:p>
          <a:p>
            <a:pPr marL="457200" indent="-457200">
              <a:buAutoNum type="arabicPeriod"/>
            </a:pPr>
            <a:r>
              <a:rPr lang="en-US" dirty="0"/>
              <a:t>Identify locations that contribute pollutants by point source</a:t>
            </a:r>
          </a:p>
          <a:p>
            <a:pPr marL="457200" indent="-457200">
              <a:buAutoNum type="arabicPeriod"/>
            </a:pPr>
            <a:endParaRPr lang="en-US" dirty="0"/>
          </a:p>
          <a:p>
            <a:pPr marL="457200" indent="-457200">
              <a:buAutoNum type="arabicPeriod"/>
            </a:pPr>
            <a:r>
              <a:rPr lang="en-US" dirty="0"/>
              <a:t>Identify superfund sites, abandoned, and open bare land</a:t>
            </a:r>
          </a:p>
          <a:p>
            <a:pPr marL="457200" indent="-457200">
              <a:buAutoNum type="arabicPeriod"/>
            </a:pPr>
            <a:endParaRPr lang="en-US" dirty="0"/>
          </a:p>
          <a:p>
            <a:pPr marL="457200" indent="-457200">
              <a:buAutoNum type="arabicPeriod"/>
            </a:pPr>
            <a:r>
              <a:rPr lang="en-US" dirty="0"/>
              <a:t>Identify areas of high impervious surface not currently served by green infrastructure</a:t>
            </a:r>
          </a:p>
          <a:p>
            <a:pPr marL="457200" indent="-457200">
              <a:buAutoNum type="arabicPeriod"/>
            </a:pPr>
            <a:endParaRPr lang="en-US" dirty="0"/>
          </a:p>
          <a:p>
            <a:pPr marL="457200" indent="-457200">
              <a:buAutoNum type="arabicPeriod"/>
            </a:pPr>
            <a:r>
              <a:rPr lang="en-US" dirty="0"/>
              <a:t>Identify regions in close proximity to waterways</a:t>
            </a:r>
          </a:p>
          <a:p>
            <a:pPr marL="457200" indent="-457200">
              <a:buAutoNum type="arabicPeriod"/>
            </a:pPr>
            <a:endParaRPr lang="en-US" dirty="0"/>
          </a:p>
          <a:p>
            <a:pPr marL="457200" indent="-457200">
              <a:buAutoNum type="arabicPeriod"/>
            </a:pPr>
            <a:r>
              <a:rPr lang="en-US" dirty="0"/>
              <a:t>Identify areas of greater preference or suitability for development</a:t>
            </a:r>
          </a:p>
        </p:txBody>
      </p:sp>
      <p:sp>
        <p:nvSpPr>
          <p:cNvPr id="7" name="Text Placeholder 4"/>
          <p:cNvSpPr>
            <a:spLocks noGrp="1"/>
          </p:cNvSpPr>
          <p:nvPr>
            <p:ph type="body" sz="quarter" idx="4294967295"/>
          </p:nvPr>
        </p:nvSpPr>
        <p:spPr>
          <a:xfrm>
            <a:off x="0" y="6156459"/>
            <a:ext cx="1447800" cy="283605"/>
          </a:xfrm>
          <a:prstGeom prst="rect">
            <a:avLst/>
          </a:prstGeom>
        </p:spPr>
        <p:txBody>
          <a:bodyPr/>
          <a:lstStyle/>
          <a:p>
            <a:pPr marL="0" indent="0">
              <a:buNone/>
            </a:pPr>
            <a:r>
              <a:rPr lang="en-US" sz="1200" b="1" dirty="0">
                <a:solidFill>
                  <a:schemeClr val="bg2">
                    <a:lumMod val="50000"/>
                  </a:schemeClr>
                </a:solidFill>
              </a:rPr>
              <a:t>NPDES Sites</a:t>
            </a:r>
            <a:endParaRPr lang="en-US" sz="1200" dirty="0">
              <a:solidFill>
                <a:schemeClr val="bg2">
                  <a:lumMod val="50000"/>
                </a:schemeClr>
              </a:solidFill>
            </a:endParaRPr>
          </a:p>
        </p:txBody>
      </p:sp>
      <p:sp>
        <p:nvSpPr>
          <p:cNvPr id="8" name="Text Placeholder 4"/>
          <p:cNvSpPr>
            <a:spLocks noGrp="1"/>
          </p:cNvSpPr>
          <p:nvPr>
            <p:ph type="body" sz="quarter" idx="4294967295"/>
          </p:nvPr>
        </p:nvSpPr>
        <p:spPr>
          <a:xfrm>
            <a:off x="0" y="3335894"/>
            <a:ext cx="1447800" cy="455468"/>
          </a:xfrm>
          <a:prstGeom prst="rect">
            <a:avLst/>
          </a:prstGeom>
        </p:spPr>
        <p:txBody>
          <a:bodyPr/>
          <a:lstStyle/>
          <a:p>
            <a:pPr marL="0" indent="0">
              <a:buNone/>
            </a:pPr>
            <a:r>
              <a:rPr lang="en-US" sz="1200" b="1" dirty="0">
                <a:solidFill>
                  <a:schemeClr val="bg2">
                    <a:lumMod val="50000"/>
                  </a:schemeClr>
                </a:solidFill>
              </a:rPr>
              <a:t>Floodplain Zoning</a:t>
            </a:r>
            <a:endParaRPr lang="en-US" sz="1200" dirty="0">
              <a:solidFill>
                <a:schemeClr val="bg2">
                  <a:lumMod val="50000"/>
                </a:schemeClr>
              </a:solidFill>
            </a:endParaRPr>
          </a:p>
        </p:txBody>
      </p:sp>
      <p:sp>
        <p:nvSpPr>
          <p:cNvPr id="9" name="Text Placeholder 4"/>
          <p:cNvSpPr>
            <a:spLocks noGrp="1"/>
          </p:cNvSpPr>
          <p:nvPr>
            <p:ph type="body" sz="quarter" idx="4294967295"/>
          </p:nvPr>
        </p:nvSpPr>
        <p:spPr>
          <a:xfrm>
            <a:off x="0" y="4146124"/>
            <a:ext cx="1084424" cy="412666"/>
          </a:xfrm>
          <a:prstGeom prst="rect">
            <a:avLst/>
          </a:prstGeom>
        </p:spPr>
        <p:txBody>
          <a:bodyPr/>
          <a:lstStyle/>
          <a:p>
            <a:pPr marL="0" indent="0">
              <a:buNone/>
            </a:pPr>
            <a:r>
              <a:rPr lang="en-US" sz="1200" b="1" dirty="0">
                <a:solidFill>
                  <a:schemeClr val="bg2">
                    <a:lumMod val="50000"/>
                  </a:schemeClr>
                </a:solidFill>
              </a:rPr>
              <a:t>Distance to Waterways</a:t>
            </a:r>
          </a:p>
        </p:txBody>
      </p:sp>
      <p:sp>
        <p:nvSpPr>
          <p:cNvPr id="10" name="Text Placeholder 4"/>
          <p:cNvSpPr>
            <a:spLocks noGrp="1"/>
          </p:cNvSpPr>
          <p:nvPr>
            <p:ph type="body" sz="quarter" idx="4294967295"/>
          </p:nvPr>
        </p:nvSpPr>
        <p:spPr>
          <a:xfrm>
            <a:off x="0" y="4956879"/>
            <a:ext cx="1311988" cy="262822"/>
          </a:xfrm>
          <a:prstGeom prst="rect">
            <a:avLst/>
          </a:prstGeom>
        </p:spPr>
        <p:txBody>
          <a:bodyPr/>
          <a:lstStyle/>
          <a:p>
            <a:pPr marL="0" indent="0">
              <a:buNone/>
            </a:pPr>
            <a:r>
              <a:rPr lang="en-US" sz="1200" b="1" dirty="0">
                <a:solidFill>
                  <a:schemeClr val="bg2">
                    <a:lumMod val="50000"/>
                  </a:schemeClr>
                </a:solidFill>
              </a:rPr>
              <a:t>Superfund Sites</a:t>
            </a:r>
            <a:endParaRPr lang="en-US" sz="1200" dirty="0">
              <a:solidFill>
                <a:schemeClr val="bg2">
                  <a:lumMod val="50000"/>
                </a:schemeClr>
              </a:solidFill>
            </a:endParaRPr>
          </a:p>
        </p:txBody>
      </p:sp>
      <p:sp>
        <p:nvSpPr>
          <p:cNvPr id="11" name="Text Placeholder 4"/>
          <p:cNvSpPr>
            <a:spLocks noGrp="1"/>
          </p:cNvSpPr>
          <p:nvPr>
            <p:ph type="body" sz="quarter" idx="4294967295"/>
          </p:nvPr>
        </p:nvSpPr>
        <p:spPr>
          <a:xfrm>
            <a:off x="0" y="5574463"/>
            <a:ext cx="1447800" cy="407237"/>
          </a:xfrm>
          <a:prstGeom prst="rect">
            <a:avLst/>
          </a:prstGeom>
        </p:spPr>
        <p:txBody>
          <a:bodyPr/>
          <a:lstStyle/>
          <a:p>
            <a:pPr marL="0" indent="0">
              <a:buNone/>
            </a:pPr>
            <a:r>
              <a:rPr lang="en-US" sz="1200" b="1" dirty="0">
                <a:solidFill>
                  <a:schemeClr val="bg2">
                    <a:lumMod val="50000"/>
                  </a:schemeClr>
                </a:solidFill>
              </a:rPr>
              <a:t>Neighborhood Age</a:t>
            </a:r>
            <a:endParaRPr lang="en-US" sz="1200" dirty="0">
              <a:solidFill>
                <a:schemeClr val="bg2">
                  <a:lumMod val="50000"/>
                </a:schemeClr>
              </a:solidFill>
            </a:endParaRPr>
          </a:p>
        </p:txBody>
      </p:sp>
      <p:sp>
        <p:nvSpPr>
          <p:cNvPr id="12" name="Text Placeholder 4"/>
          <p:cNvSpPr>
            <a:spLocks noGrp="1"/>
          </p:cNvSpPr>
          <p:nvPr>
            <p:ph type="body" sz="quarter" idx="4294967295"/>
          </p:nvPr>
        </p:nvSpPr>
        <p:spPr>
          <a:xfrm>
            <a:off x="0" y="2383394"/>
            <a:ext cx="1447800" cy="283605"/>
          </a:xfrm>
          <a:prstGeom prst="rect">
            <a:avLst/>
          </a:prstGeom>
        </p:spPr>
        <p:txBody>
          <a:bodyPr/>
          <a:lstStyle/>
          <a:p>
            <a:pPr marL="0" indent="0">
              <a:buNone/>
            </a:pPr>
            <a:r>
              <a:rPr lang="en-US" sz="1200" b="1" dirty="0">
                <a:solidFill>
                  <a:schemeClr val="bg2">
                    <a:lumMod val="50000"/>
                  </a:schemeClr>
                </a:solidFill>
              </a:rPr>
              <a:t>2015 Land Cover</a:t>
            </a:r>
            <a:endParaRPr lang="en-US" sz="1200" dirty="0">
              <a:solidFill>
                <a:schemeClr val="bg2">
                  <a:lumMod val="50000"/>
                </a:schemeClr>
              </a:solidFill>
            </a:endParaRPr>
          </a:p>
        </p:txBody>
      </p:sp>
    </p:spTree>
    <p:extLst>
      <p:ext uri="{BB962C8B-B14F-4D97-AF65-F5344CB8AC3E}">
        <p14:creationId xmlns:p14="http://schemas.microsoft.com/office/powerpoint/2010/main" val="4241310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930400" y="535634"/>
            <a:ext cx="10185400" cy="838200"/>
          </a:xfrm>
          <a:prstGeom prst="rect">
            <a:avLst/>
          </a:prstGeom>
        </p:spPr>
        <p:txBody>
          <a:bodyPr/>
          <a:lstStyle/>
          <a:p>
            <a:pPr marL="0" indent="0">
              <a:buNone/>
            </a:pPr>
            <a:r>
              <a:rPr lang="en-US" sz="3100" dirty="0">
                <a:solidFill>
                  <a:schemeClr val="bg1"/>
                </a:solidFill>
                <a:latin typeface="+mj-lt"/>
              </a:rPr>
              <a:t>Protect Green Spaces &amp; Identify Conservation Areas</a:t>
            </a:r>
          </a:p>
        </p:txBody>
      </p:sp>
      <p:sp>
        <p:nvSpPr>
          <p:cNvPr id="8" name="Text Placeholder 4"/>
          <p:cNvSpPr>
            <a:spLocks noGrp="1"/>
          </p:cNvSpPr>
          <p:nvPr>
            <p:ph type="body" sz="quarter" idx="4294967295"/>
          </p:nvPr>
        </p:nvSpPr>
        <p:spPr>
          <a:xfrm>
            <a:off x="0" y="4484980"/>
            <a:ext cx="1181100" cy="390266"/>
          </a:xfrm>
          <a:prstGeom prst="rect">
            <a:avLst/>
          </a:prstGeom>
        </p:spPr>
        <p:txBody>
          <a:bodyPr/>
          <a:lstStyle/>
          <a:p>
            <a:pPr marL="0" indent="0">
              <a:buNone/>
            </a:pPr>
            <a:r>
              <a:rPr lang="en-US" sz="1200" b="1" dirty="0">
                <a:solidFill>
                  <a:schemeClr val="bg2">
                    <a:lumMod val="50000"/>
                  </a:schemeClr>
                </a:solidFill>
              </a:rPr>
              <a:t>Associated Land Cover</a:t>
            </a:r>
            <a:endParaRPr lang="en-US" sz="1200" dirty="0">
              <a:solidFill>
                <a:schemeClr val="bg2">
                  <a:lumMod val="50000"/>
                </a:schemeClr>
              </a:solidFill>
            </a:endParaRPr>
          </a:p>
        </p:txBody>
      </p:sp>
      <p:sp>
        <p:nvSpPr>
          <p:cNvPr id="9" name="Text Placeholder 4"/>
          <p:cNvSpPr>
            <a:spLocks noGrp="1"/>
          </p:cNvSpPr>
          <p:nvPr>
            <p:ph type="body" sz="quarter" idx="4294967295"/>
          </p:nvPr>
        </p:nvSpPr>
        <p:spPr>
          <a:xfrm>
            <a:off x="0" y="2338260"/>
            <a:ext cx="1181100" cy="412666"/>
          </a:xfrm>
          <a:prstGeom prst="rect">
            <a:avLst/>
          </a:prstGeom>
        </p:spPr>
        <p:txBody>
          <a:bodyPr/>
          <a:lstStyle/>
          <a:p>
            <a:pPr marL="0" indent="0">
              <a:buNone/>
            </a:pPr>
            <a:r>
              <a:rPr lang="en-US" sz="1200" b="1" dirty="0">
                <a:solidFill>
                  <a:schemeClr val="bg2">
                    <a:lumMod val="50000"/>
                  </a:schemeClr>
                </a:solidFill>
              </a:rPr>
              <a:t>Distance to Waterways</a:t>
            </a:r>
          </a:p>
        </p:txBody>
      </p:sp>
      <p:sp>
        <p:nvSpPr>
          <p:cNvPr id="10" name="Text Placeholder 4"/>
          <p:cNvSpPr>
            <a:spLocks noGrp="1"/>
          </p:cNvSpPr>
          <p:nvPr>
            <p:ph type="body" sz="quarter" idx="4294967295"/>
          </p:nvPr>
        </p:nvSpPr>
        <p:spPr>
          <a:xfrm>
            <a:off x="0" y="5022008"/>
            <a:ext cx="1328057" cy="442825"/>
          </a:xfrm>
          <a:prstGeom prst="rect">
            <a:avLst/>
          </a:prstGeom>
        </p:spPr>
        <p:txBody>
          <a:bodyPr/>
          <a:lstStyle/>
          <a:p>
            <a:pPr marL="0" indent="0">
              <a:buNone/>
            </a:pPr>
            <a:r>
              <a:rPr lang="en-US" sz="1200" b="1" dirty="0">
                <a:solidFill>
                  <a:schemeClr val="bg2">
                    <a:lumMod val="50000"/>
                  </a:schemeClr>
                </a:solidFill>
              </a:rPr>
              <a:t>Percent Forest Cover</a:t>
            </a:r>
            <a:endParaRPr lang="en-US" sz="1200" dirty="0">
              <a:solidFill>
                <a:schemeClr val="bg2">
                  <a:lumMod val="50000"/>
                </a:schemeClr>
              </a:solidFill>
            </a:endParaRPr>
          </a:p>
        </p:txBody>
      </p:sp>
      <p:sp>
        <p:nvSpPr>
          <p:cNvPr id="11" name="Text Placeholder 4"/>
          <p:cNvSpPr>
            <a:spLocks noGrp="1"/>
          </p:cNvSpPr>
          <p:nvPr>
            <p:ph type="body" sz="quarter" idx="4294967295"/>
          </p:nvPr>
        </p:nvSpPr>
        <p:spPr>
          <a:xfrm>
            <a:off x="0" y="5537434"/>
            <a:ext cx="1092200" cy="331037"/>
          </a:xfrm>
          <a:prstGeom prst="rect">
            <a:avLst/>
          </a:prstGeom>
        </p:spPr>
        <p:txBody>
          <a:bodyPr/>
          <a:lstStyle/>
          <a:p>
            <a:pPr marL="0" indent="0">
              <a:buNone/>
            </a:pPr>
            <a:r>
              <a:rPr lang="en-US" sz="1200" b="1" dirty="0">
                <a:solidFill>
                  <a:schemeClr val="bg2">
                    <a:lumMod val="50000"/>
                  </a:schemeClr>
                </a:solidFill>
              </a:rPr>
              <a:t>Slope</a:t>
            </a:r>
            <a:endParaRPr lang="en-US" sz="1200" dirty="0">
              <a:solidFill>
                <a:schemeClr val="bg2">
                  <a:lumMod val="50000"/>
                </a:schemeClr>
              </a:solidFill>
            </a:endParaRPr>
          </a:p>
        </p:txBody>
      </p:sp>
      <p:sp>
        <p:nvSpPr>
          <p:cNvPr id="12" name="Text Placeholder 4"/>
          <p:cNvSpPr>
            <a:spLocks noGrp="1"/>
          </p:cNvSpPr>
          <p:nvPr>
            <p:ph type="body" sz="quarter" idx="4294967295"/>
          </p:nvPr>
        </p:nvSpPr>
        <p:spPr>
          <a:xfrm>
            <a:off x="0" y="3228264"/>
            <a:ext cx="1181100" cy="423306"/>
          </a:xfrm>
          <a:prstGeom prst="rect">
            <a:avLst/>
          </a:prstGeom>
        </p:spPr>
        <p:txBody>
          <a:bodyPr/>
          <a:lstStyle/>
          <a:p>
            <a:pPr marL="0" indent="0">
              <a:buNone/>
            </a:pPr>
            <a:r>
              <a:rPr lang="en-US" sz="1200" b="1" dirty="0">
                <a:solidFill>
                  <a:schemeClr val="bg2">
                    <a:lumMod val="50000"/>
                  </a:schemeClr>
                </a:solidFill>
              </a:rPr>
              <a:t>Population Density</a:t>
            </a:r>
          </a:p>
        </p:txBody>
      </p:sp>
      <p:sp>
        <p:nvSpPr>
          <p:cNvPr id="15" name="Text Placeholder 1"/>
          <p:cNvSpPr>
            <a:spLocks noGrp="1"/>
          </p:cNvSpPr>
          <p:nvPr>
            <p:ph type="body" sz="quarter" idx="11"/>
          </p:nvPr>
        </p:nvSpPr>
        <p:spPr>
          <a:xfrm>
            <a:off x="5816600" y="1270000"/>
            <a:ext cx="6375400" cy="5445125"/>
          </a:xfrm>
        </p:spPr>
        <p:txBody>
          <a:bodyPr>
            <a:noAutofit/>
          </a:bodyPr>
          <a:lstStyle/>
          <a:p>
            <a:r>
              <a:rPr lang="en-US" b="1" dirty="0">
                <a:solidFill>
                  <a:schemeClr val="accent1"/>
                </a:solidFill>
              </a:rPr>
              <a:t>Objectives: </a:t>
            </a:r>
          </a:p>
          <a:p>
            <a:pPr marL="457200" indent="-457200">
              <a:buAutoNum type="arabicPeriod"/>
            </a:pPr>
            <a:r>
              <a:rPr lang="en-US" dirty="0"/>
              <a:t>Identify existing protected areas/green spaces</a:t>
            </a:r>
          </a:p>
          <a:p>
            <a:pPr marL="457200" indent="-457200">
              <a:buAutoNum type="arabicPeriod"/>
            </a:pPr>
            <a:endParaRPr lang="en-US" dirty="0"/>
          </a:p>
          <a:p>
            <a:pPr marL="457200" indent="-457200">
              <a:buAutoNum type="arabicPeriod"/>
            </a:pPr>
            <a:r>
              <a:rPr lang="en-US" dirty="0"/>
              <a:t>Analyze existing proportions of local vegetation and forests</a:t>
            </a:r>
          </a:p>
          <a:p>
            <a:pPr marL="457200" indent="-457200">
              <a:buAutoNum type="arabicPeriod"/>
            </a:pPr>
            <a:endParaRPr lang="en-US" dirty="0"/>
          </a:p>
          <a:p>
            <a:pPr marL="457200" indent="-457200">
              <a:buAutoNum type="arabicPeriod"/>
            </a:pPr>
            <a:r>
              <a:rPr lang="en-US" dirty="0"/>
              <a:t>Identify associated land cover types for potential reforestation areas</a:t>
            </a:r>
          </a:p>
          <a:p>
            <a:pPr marL="457200" indent="-457200">
              <a:buAutoNum type="arabicPeriod"/>
            </a:pPr>
            <a:endParaRPr lang="en-US" dirty="0"/>
          </a:p>
          <a:p>
            <a:pPr marL="457200" indent="-457200">
              <a:buAutoNum type="arabicPeriod"/>
            </a:pPr>
            <a:r>
              <a:rPr lang="en-US" dirty="0"/>
              <a:t>Identify regions in close proximity to waterways</a:t>
            </a:r>
          </a:p>
          <a:p>
            <a:pPr marL="457200" indent="-457200">
              <a:buAutoNum type="arabicPeriod"/>
            </a:pPr>
            <a:endParaRPr lang="en-US" dirty="0"/>
          </a:p>
          <a:p>
            <a:pPr marL="457200" indent="-457200">
              <a:buAutoNum type="arabicPeriod"/>
            </a:pPr>
            <a:r>
              <a:rPr lang="en-US" dirty="0"/>
              <a:t>Prioritize reforestation targets</a:t>
            </a:r>
          </a:p>
        </p:txBody>
      </p:sp>
      <p:sp>
        <p:nvSpPr>
          <p:cNvPr id="17" name="Text Placeholder 4"/>
          <p:cNvSpPr>
            <a:spLocks noGrp="1"/>
          </p:cNvSpPr>
          <p:nvPr>
            <p:ph type="body" sz="quarter" idx="4294967295"/>
          </p:nvPr>
        </p:nvSpPr>
        <p:spPr>
          <a:xfrm>
            <a:off x="0" y="5978153"/>
            <a:ext cx="1092200" cy="422647"/>
          </a:xfrm>
          <a:prstGeom prst="rect">
            <a:avLst/>
          </a:prstGeom>
        </p:spPr>
        <p:txBody>
          <a:bodyPr/>
          <a:lstStyle/>
          <a:p>
            <a:pPr marL="0" indent="0">
              <a:buNone/>
            </a:pPr>
            <a:r>
              <a:rPr lang="en-US" sz="1200" b="1" dirty="0">
                <a:solidFill>
                  <a:schemeClr val="bg2">
                    <a:lumMod val="50000"/>
                  </a:schemeClr>
                </a:solidFill>
              </a:rPr>
              <a:t>Protection Status</a:t>
            </a:r>
            <a:endParaRPr lang="en-US" sz="1200" dirty="0">
              <a:solidFill>
                <a:schemeClr val="bg2">
                  <a:lumMod val="50000"/>
                </a:schemeClr>
              </a:solidFill>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8007" b="95017" l="15375" r="85401"/>
                    </a14:imgEffect>
                  </a14:imgLayer>
                </a14:imgProps>
              </a:ext>
            </a:extLst>
          </a:blip>
          <a:srcRect l="17097" t="18894" r="15030" b="5347"/>
          <a:stretch/>
        </p:blipFill>
        <p:spPr>
          <a:xfrm rot="21438341">
            <a:off x="696879" y="1237967"/>
            <a:ext cx="4992184" cy="5482880"/>
          </a:xfrm>
          <a:prstGeom prst="rect">
            <a:avLst/>
          </a:prstGeom>
        </p:spPr>
      </p:pic>
      <p:sp>
        <p:nvSpPr>
          <p:cNvPr id="13" name="Text Placeholder 4"/>
          <p:cNvSpPr>
            <a:spLocks noGrp="1"/>
          </p:cNvSpPr>
          <p:nvPr>
            <p:ph type="body" sz="quarter" idx="4294967295"/>
          </p:nvPr>
        </p:nvSpPr>
        <p:spPr>
          <a:xfrm>
            <a:off x="0" y="3866902"/>
            <a:ext cx="1181100" cy="423306"/>
          </a:xfrm>
          <a:prstGeom prst="rect">
            <a:avLst/>
          </a:prstGeom>
        </p:spPr>
        <p:txBody>
          <a:bodyPr/>
          <a:lstStyle/>
          <a:p>
            <a:pPr marL="0" indent="0">
              <a:buNone/>
            </a:pPr>
            <a:r>
              <a:rPr lang="en-US" sz="1200" b="1" dirty="0">
                <a:solidFill>
                  <a:schemeClr val="bg2">
                    <a:lumMod val="50000"/>
                  </a:schemeClr>
                </a:solidFill>
              </a:rPr>
              <a:t>Land Cover Change</a:t>
            </a:r>
          </a:p>
        </p:txBody>
      </p:sp>
    </p:spTree>
    <p:extLst>
      <p:ext uri="{BB962C8B-B14F-4D97-AF65-F5344CB8AC3E}">
        <p14:creationId xmlns:p14="http://schemas.microsoft.com/office/powerpoint/2010/main" val="3431058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884419" y="533401"/>
            <a:ext cx="10282181" cy="838200"/>
          </a:xfrm>
          <a:prstGeom prst="rect">
            <a:avLst/>
          </a:prstGeom>
        </p:spPr>
        <p:txBody>
          <a:bodyPr/>
          <a:lstStyle/>
          <a:p>
            <a:pPr marL="0" indent="0">
              <a:buNone/>
            </a:pPr>
            <a:r>
              <a:rPr lang="en-US" sz="3100" dirty="0">
                <a:solidFill>
                  <a:schemeClr val="bg1"/>
                </a:solidFill>
                <a:latin typeface="+mj-lt"/>
              </a:rPr>
              <a:t>Identify Lands with Potential to Impact Water Quality </a:t>
            </a:r>
          </a:p>
        </p:txBody>
      </p:sp>
      <p:sp>
        <p:nvSpPr>
          <p:cNvPr id="8" name="Text Placeholder 4"/>
          <p:cNvSpPr>
            <a:spLocks noGrp="1"/>
          </p:cNvSpPr>
          <p:nvPr>
            <p:ph type="body" sz="quarter" idx="4294967295"/>
          </p:nvPr>
        </p:nvSpPr>
        <p:spPr>
          <a:xfrm>
            <a:off x="0" y="6135486"/>
            <a:ext cx="1181100" cy="390266"/>
          </a:xfrm>
          <a:prstGeom prst="rect">
            <a:avLst/>
          </a:prstGeom>
        </p:spPr>
        <p:txBody>
          <a:bodyPr/>
          <a:lstStyle/>
          <a:p>
            <a:pPr marL="0" indent="0">
              <a:buNone/>
            </a:pPr>
            <a:r>
              <a:rPr lang="en-US" sz="1200" b="1" dirty="0">
                <a:solidFill>
                  <a:schemeClr val="bg2">
                    <a:lumMod val="50000"/>
                  </a:schemeClr>
                </a:solidFill>
              </a:rPr>
              <a:t>Waterways</a:t>
            </a:r>
            <a:endParaRPr lang="en-US" sz="1200" dirty="0">
              <a:solidFill>
                <a:schemeClr val="bg2">
                  <a:lumMod val="50000"/>
                </a:schemeClr>
              </a:solidFill>
            </a:endParaRPr>
          </a:p>
        </p:txBody>
      </p:sp>
      <p:sp>
        <p:nvSpPr>
          <p:cNvPr id="9" name="Text Placeholder 4"/>
          <p:cNvSpPr>
            <a:spLocks noGrp="1"/>
          </p:cNvSpPr>
          <p:nvPr>
            <p:ph type="body" sz="quarter" idx="4294967295"/>
          </p:nvPr>
        </p:nvSpPr>
        <p:spPr>
          <a:xfrm>
            <a:off x="0" y="4574378"/>
            <a:ext cx="1181100" cy="412666"/>
          </a:xfrm>
          <a:prstGeom prst="rect">
            <a:avLst/>
          </a:prstGeom>
        </p:spPr>
        <p:txBody>
          <a:bodyPr/>
          <a:lstStyle/>
          <a:p>
            <a:pPr marL="0" indent="0">
              <a:buNone/>
            </a:pPr>
            <a:r>
              <a:rPr lang="en-US" sz="1200" b="1" dirty="0">
                <a:solidFill>
                  <a:schemeClr val="bg2">
                    <a:lumMod val="50000"/>
                  </a:schemeClr>
                </a:solidFill>
              </a:rPr>
              <a:t>Soil Permeability</a:t>
            </a:r>
          </a:p>
        </p:txBody>
      </p:sp>
      <p:sp>
        <p:nvSpPr>
          <p:cNvPr id="10" name="Text Placeholder 4"/>
          <p:cNvSpPr>
            <a:spLocks noGrp="1"/>
          </p:cNvSpPr>
          <p:nvPr>
            <p:ph type="body" sz="quarter" idx="4294967295"/>
          </p:nvPr>
        </p:nvSpPr>
        <p:spPr>
          <a:xfrm>
            <a:off x="0" y="5338657"/>
            <a:ext cx="1311988" cy="442825"/>
          </a:xfrm>
          <a:prstGeom prst="rect">
            <a:avLst/>
          </a:prstGeom>
        </p:spPr>
        <p:txBody>
          <a:bodyPr/>
          <a:lstStyle/>
          <a:p>
            <a:pPr marL="0" indent="0">
              <a:buNone/>
            </a:pPr>
            <a:r>
              <a:rPr lang="en-US" sz="1200" b="1" dirty="0">
                <a:solidFill>
                  <a:schemeClr val="bg2">
                    <a:lumMod val="50000"/>
                  </a:schemeClr>
                </a:solidFill>
              </a:rPr>
              <a:t>Proximity to Forests</a:t>
            </a:r>
            <a:endParaRPr lang="en-US" sz="1200" dirty="0">
              <a:solidFill>
                <a:schemeClr val="bg2">
                  <a:lumMod val="50000"/>
                </a:schemeClr>
              </a:solidFill>
            </a:endParaRPr>
          </a:p>
        </p:txBody>
      </p:sp>
      <p:sp>
        <p:nvSpPr>
          <p:cNvPr id="11" name="Text Placeholder 4"/>
          <p:cNvSpPr>
            <a:spLocks noGrp="1"/>
          </p:cNvSpPr>
          <p:nvPr>
            <p:ph type="body" sz="quarter" idx="4294967295"/>
          </p:nvPr>
        </p:nvSpPr>
        <p:spPr>
          <a:xfrm>
            <a:off x="0" y="4031381"/>
            <a:ext cx="1092200" cy="331037"/>
          </a:xfrm>
          <a:prstGeom prst="rect">
            <a:avLst/>
          </a:prstGeom>
        </p:spPr>
        <p:txBody>
          <a:bodyPr/>
          <a:lstStyle/>
          <a:p>
            <a:pPr marL="0" indent="0">
              <a:buNone/>
            </a:pPr>
            <a:r>
              <a:rPr lang="en-US" sz="1200" b="1" dirty="0">
                <a:solidFill>
                  <a:schemeClr val="bg2">
                    <a:lumMod val="50000"/>
                  </a:schemeClr>
                </a:solidFill>
              </a:rPr>
              <a:t>Slope</a:t>
            </a:r>
            <a:endParaRPr lang="en-US" sz="1200" dirty="0">
              <a:solidFill>
                <a:schemeClr val="bg2">
                  <a:lumMod val="50000"/>
                </a:schemeClr>
              </a:solidFill>
            </a:endParaRPr>
          </a:p>
        </p:txBody>
      </p:sp>
      <p:sp>
        <p:nvSpPr>
          <p:cNvPr id="12" name="Text Placeholder 4"/>
          <p:cNvSpPr>
            <a:spLocks noGrp="1"/>
          </p:cNvSpPr>
          <p:nvPr>
            <p:ph type="body" sz="quarter" idx="4294967295"/>
          </p:nvPr>
        </p:nvSpPr>
        <p:spPr>
          <a:xfrm>
            <a:off x="0" y="3155964"/>
            <a:ext cx="1447800" cy="423306"/>
          </a:xfrm>
          <a:prstGeom prst="rect">
            <a:avLst/>
          </a:prstGeom>
        </p:spPr>
        <p:txBody>
          <a:bodyPr/>
          <a:lstStyle/>
          <a:p>
            <a:pPr marL="0" indent="0">
              <a:buNone/>
            </a:pPr>
            <a:r>
              <a:rPr lang="en-US" sz="1200" b="1" dirty="0">
                <a:solidFill>
                  <a:schemeClr val="bg2">
                    <a:lumMod val="50000"/>
                  </a:schemeClr>
                </a:solidFill>
              </a:rPr>
              <a:t>Agricultural Lands</a:t>
            </a:r>
          </a:p>
        </p:txBody>
      </p:sp>
      <p:sp>
        <p:nvSpPr>
          <p:cNvPr id="14" name="Text Placeholder 1"/>
          <p:cNvSpPr>
            <a:spLocks noGrp="1"/>
          </p:cNvSpPr>
          <p:nvPr>
            <p:ph type="body" sz="quarter" idx="11"/>
          </p:nvPr>
        </p:nvSpPr>
        <p:spPr>
          <a:xfrm>
            <a:off x="5816513" y="1517793"/>
            <a:ext cx="6121400" cy="4056670"/>
          </a:xfrm>
        </p:spPr>
        <p:txBody>
          <a:bodyPr/>
          <a:lstStyle/>
          <a:p>
            <a:r>
              <a:rPr lang="en-US" b="1" dirty="0">
                <a:solidFill>
                  <a:schemeClr val="accent1"/>
                </a:solidFill>
              </a:rPr>
              <a:t>Objectives: </a:t>
            </a:r>
          </a:p>
          <a:p>
            <a:pPr marL="457200" indent="-457200">
              <a:buAutoNum type="arabicPeriod"/>
            </a:pPr>
            <a:r>
              <a:rPr lang="en-US" dirty="0"/>
              <a:t>Identify regions in close proximity to waterways</a:t>
            </a:r>
          </a:p>
          <a:p>
            <a:pPr marL="457200" indent="-457200">
              <a:buAutoNum type="arabicPeriod"/>
            </a:pPr>
            <a:endParaRPr lang="en-US" dirty="0"/>
          </a:p>
          <a:p>
            <a:pPr marL="457200" indent="-457200">
              <a:buAutoNum type="arabicPeriod"/>
            </a:pPr>
            <a:r>
              <a:rPr lang="en-US" dirty="0"/>
              <a:t>Identify regions with high topographic gradients</a:t>
            </a:r>
          </a:p>
          <a:p>
            <a:pPr marL="457200" indent="-457200">
              <a:buAutoNum type="arabicPeriod"/>
            </a:pPr>
            <a:endParaRPr lang="en-US" dirty="0"/>
          </a:p>
          <a:p>
            <a:pPr marL="457200" indent="-457200">
              <a:buAutoNum type="arabicPeriod"/>
            </a:pPr>
            <a:r>
              <a:rPr lang="en-US" dirty="0"/>
              <a:t>Identify regions with highly permeable soils</a:t>
            </a:r>
          </a:p>
          <a:p>
            <a:pPr marL="457200" indent="-457200">
              <a:buAutoNum type="arabicPeriod"/>
            </a:pPr>
            <a:endParaRPr lang="en-US" dirty="0"/>
          </a:p>
          <a:p>
            <a:pPr marL="457200" indent="-457200">
              <a:buAutoNum type="arabicPeriod"/>
            </a:pPr>
            <a:r>
              <a:rPr lang="en-US" dirty="0"/>
              <a:t>Identify agricultural land in close proximity to forest cover</a:t>
            </a:r>
          </a:p>
        </p:txBody>
      </p:sp>
      <p:sp>
        <p:nvSpPr>
          <p:cNvPr id="15" name="Text Placeholder 4"/>
          <p:cNvSpPr>
            <a:spLocks noGrp="1"/>
          </p:cNvSpPr>
          <p:nvPr>
            <p:ph type="body" sz="quarter" idx="4294967295"/>
          </p:nvPr>
        </p:nvSpPr>
        <p:spPr>
          <a:xfrm>
            <a:off x="36064" y="2309715"/>
            <a:ext cx="1447800" cy="423306"/>
          </a:xfrm>
          <a:prstGeom prst="rect">
            <a:avLst/>
          </a:prstGeom>
        </p:spPr>
        <p:txBody>
          <a:bodyPr/>
          <a:lstStyle/>
          <a:p>
            <a:pPr marL="0" indent="0">
              <a:buNone/>
            </a:pPr>
            <a:r>
              <a:rPr lang="en-US" sz="1200" b="1" dirty="0">
                <a:solidFill>
                  <a:schemeClr val="bg2">
                    <a:lumMod val="50000"/>
                  </a:schemeClr>
                </a:solidFill>
              </a:rPr>
              <a:t>Surface Flow </a:t>
            </a:r>
          </a:p>
          <a:p>
            <a:pPr marL="0" indent="0">
              <a:lnSpc>
                <a:spcPct val="100000"/>
              </a:lnSpc>
              <a:spcBef>
                <a:spcPts val="0"/>
              </a:spcBef>
              <a:buNone/>
            </a:pPr>
            <a:r>
              <a:rPr lang="en-US" sz="1200" b="1" dirty="0">
                <a:solidFill>
                  <a:schemeClr val="bg2">
                    <a:lumMod val="50000"/>
                  </a:schemeClr>
                </a:solidFill>
              </a:rPr>
              <a:t>&amp; Runoff</a:t>
            </a: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605" b="99879" l="292" r="100000"/>
                    </a14:imgEffect>
                  </a14:imgLayer>
                </a14:imgProps>
              </a:ext>
            </a:extLst>
          </a:blip>
          <a:srcRect t="2494" b="2635"/>
          <a:stretch/>
        </p:blipFill>
        <p:spPr>
          <a:xfrm>
            <a:off x="850899" y="1241409"/>
            <a:ext cx="4826017" cy="5527691"/>
          </a:xfrm>
          <a:prstGeom prst="rect">
            <a:avLst/>
          </a:prstGeom>
        </p:spPr>
      </p:pic>
    </p:spTree>
    <p:extLst>
      <p:ext uri="{BB962C8B-B14F-4D97-AF65-F5344CB8AC3E}">
        <p14:creationId xmlns:p14="http://schemas.microsoft.com/office/powerpoint/2010/main" val="1286260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Results: LUCIS Goals</a:t>
            </a:r>
          </a:p>
        </p:txBody>
      </p:sp>
      <p:sp>
        <p:nvSpPr>
          <p:cNvPr id="38" name="Text Placeholder 1"/>
          <p:cNvSpPr txBox="1">
            <a:spLocks/>
          </p:cNvSpPr>
          <p:nvPr/>
        </p:nvSpPr>
        <p:spPr>
          <a:xfrm>
            <a:off x="0" y="3225801"/>
            <a:ext cx="6629400" cy="2184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5AADB"/>
              </a:buClr>
              <a:buFont typeface="Webdings" panose="05030102010509060703" pitchFamily="18" charset="2"/>
              <a:buChar char="4"/>
            </a:pPr>
            <a:r>
              <a:rPr lang="en-US" dirty="0">
                <a:solidFill>
                  <a:srgbClr val="767171"/>
                </a:solidFill>
              </a:rPr>
              <a:t>Atlanta and its suburbs are major sources of impervious surface and </a:t>
            </a:r>
            <a:r>
              <a:rPr lang="en-US" dirty="0" err="1">
                <a:solidFill>
                  <a:srgbClr val="767171"/>
                </a:solidFill>
              </a:rPr>
              <a:t>stormwater</a:t>
            </a:r>
            <a:r>
              <a:rPr lang="en-US" dirty="0">
                <a:solidFill>
                  <a:srgbClr val="767171"/>
                </a:solidFill>
              </a:rPr>
              <a:t> runoff </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dirty="0">
                <a:solidFill>
                  <a:srgbClr val="767171"/>
                </a:solidFill>
              </a:rPr>
              <a:t>These regions also represent areas with the highest potential to minimize </a:t>
            </a:r>
            <a:r>
              <a:rPr lang="en-US" dirty="0" err="1">
                <a:solidFill>
                  <a:srgbClr val="767171"/>
                </a:solidFill>
              </a:rPr>
              <a:t>stormwater</a:t>
            </a:r>
            <a:r>
              <a:rPr lang="en-US" dirty="0">
                <a:solidFill>
                  <a:srgbClr val="767171"/>
                </a:solidFill>
              </a:rPr>
              <a:t> flow through development of green infrastructure</a:t>
            </a:r>
          </a:p>
          <a:p>
            <a:pPr marL="342900" indent="-342900">
              <a:spcBef>
                <a:spcPts val="200"/>
              </a:spcBef>
              <a:buClr>
                <a:srgbClr val="75AADB"/>
              </a:buClr>
              <a:buFont typeface="Webdings" panose="05030102010509060703" pitchFamily="18" charset="2"/>
              <a:buChar char="4"/>
            </a:pPr>
            <a:endParaRPr lang="en-US" sz="2100" dirty="0">
              <a:solidFill>
                <a:srgbClr val="767171"/>
              </a:solidFill>
            </a:endParaRPr>
          </a:p>
        </p:txBody>
      </p:sp>
      <p:sp>
        <p:nvSpPr>
          <p:cNvPr id="39" name="Text Placeholder 16"/>
          <p:cNvSpPr txBox="1">
            <a:spLocks/>
          </p:cNvSpPr>
          <p:nvPr/>
        </p:nvSpPr>
        <p:spPr>
          <a:xfrm>
            <a:off x="0" y="1562467"/>
            <a:ext cx="5193210" cy="121883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b="1" dirty="0">
                <a:solidFill>
                  <a:schemeClr val="accent1"/>
                </a:solidFill>
              </a:rPr>
              <a:t>Minimizing Untreated </a:t>
            </a:r>
            <a:r>
              <a:rPr lang="en-US" b="1" dirty="0" err="1">
                <a:solidFill>
                  <a:schemeClr val="accent1"/>
                </a:solidFill>
              </a:rPr>
              <a:t>Stormwater</a:t>
            </a:r>
            <a:r>
              <a:rPr lang="en-US" b="1" dirty="0">
                <a:solidFill>
                  <a:schemeClr val="accent1"/>
                </a:solidFill>
              </a:rPr>
              <a:t> Flow From Impervious Surfaces</a:t>
            </a:r>
          </a:p>
        </p:txBody>
      </p:sp>
      <p:grpSp>
        <p:nvGrpSpPr>
          <p:cNvPr id="5" name="Group 4"/>
          <p:cNvGrpSpPr/>
          <p:nvPr/>
        </p:nvGrpSpPr>
        <p:grpSpPr>
          <a:xfrm>
            <a:off x="6229350" y="1307799"/>
            <a:ext cx="5042113" cy="5492030"/>
            <a:chOff x="6229350" y="1307799"/>
            <a:chExt cx="5042113" cy="5492030"/>
          </a:xfrm>
        </p:grpSpPr>
        <p:pic>
          <p:nvPicPr>
            <p:cNvPr id="4" name="Picture 3"/>
            <p:cNvPicPr>
              <a:picLocks noChangeAspect="1"/>
            </p:cNvPicPr>
            <p:nvPr/>
          </p:nvPicPr>
          <p:blipFill rotWithShape="1">
            <a:blip r:embed="rId3"/>
            <a:srcRect l="5359" t="6053" r="3371" b="1780"/>
            <a:stretch/>
          </p:blipFill>
          <p:spPr>
            <a:xfrm>
              <a:off x="6229350" y="1307799"/>
              <a:ext cx="4876801" cy="5349130"/>
            </a:xfrm>
            <a:prstGeom prst="rect">
              <a:avLst/>
            </a:prstGeom>
          </p:spPr>
        </p:pic>
        <p:grpSp>
          <p:nvGrpSpPr>
            <p:cNvPr id="44" name="Group 43"/>
            <p:cNvGrpSpPr/>
            <p:nvPr/>
          </p:nvGrpSpPr>
          <p:grpSpPr>
            <a:xfrm>
              <a:off x="9008070" y="6165426"/>
              <a:ext cx="1452868" cy="634403"/>
              <a:chOff x="669491" y="4572360"/>
              <a:chExt cx="1572834" cy="883647"/>
            </a:xfrm>
          </p:grpSpPr>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713" y="4842197"/>
                <a:ext cx="920221" cy="90328"/>
              </a:xfrm>
              <a:prstGeom prst="rect">
                <a:avLst/>
              </a:prstGeom>
            </p:spPr>
          </p:pic>
          <p:sp>
            <p:nvSpPr>
              <p:cNvPr id="46" name="TextBox 45"/>
              <p:cNvSpPr txBox="1"/>
              <p:nvPr/>
            </p:nvSpPr>
            <p:spPr>
              <a:xfrm>
                <a:off x="669491" y="4574055"/>
                <a:ext cx="601134" cy="557305"/>
              </a:xfrm>
              <a:prstGeom prst="rect">
                <a:avLst/>
              </a:prstGeom>
              <a:noFill/>
            </p:spPr>
            <p:txBody>
              <a:bodyPr wrap="square" rtlCol="0">
                <a:spAutoFit/>
              </a:bodyPr>
              <a:lstStyle/>
              <a:p>
                <a:r>
                  <a:rPr lang="en-US" sz="2000" dirty="0">
                    <a:solidFill>
                      <a:srgbClr val="767171"/>
                    </a:solidFill>
                  </a:rPr>
                  <a:t>0</a:t>
                </a:r>
              </a:p>
            </p:txBody>
          </p:sp>
          <p:sp>
            <p:nvSpPr>
              <p:cNvPr id="47" name="TextBox 46"/>
              <p:cNvSpPr txBox="1"/>
              <p:nvPr/>
            </p:nvSpPr>
            <p:spPr>
              <a:xfrm>
                <a:off x="1662863" y="4572360"/>
                <a:ext cx="579462" cy="557305"/>
              </a:xfrm>
              <a:prstGeom prst="rect">
                <a:avLst/>
              </a:prstGeom>
              <a:noFill/>
            </p:spPr>
            <p:txBody>
              <a:bodyPr wrap="square" rtlCol="0">
                <a:spAutoFit/>
              </a:bodyPr>
              <a:lstStyle/>
              <a:p>
                <a:r>
                  <a:rPr lang="en-US" sz="2000" dirty="0">
                    <a:solidFill>
                      <a:srgbClr val="767171"/>
                    </a:solidFill>
                  </a:rPr>
                  <a:t>40</a:t>
                </a:r>
              </a:p>
            </p:txBody>
          </p:sp>
          <p:sp>
            <p:nvSpPr>
              <p:cNvPr id="48" name="TextBox 47"/>
              <p:cNvSpPr txBox="1"/>
              <p:nvPr/>
            </p:nvSpPr>
            <p:spPr>
              <a:xfrm>
                <a:off x="1037830" y="4898702"/>
                <a:ext cx="619119" cy="557305"/>
              </a:xfrm>
              <a:prstGeom prst="rect">
                <a:avLst/>
              </a:prstGeom>
              <a:noFill/>
            </p:spPr>
            <p:txBody>
              <a:bodyPr wrap="square" rtlCol="0">
                <a:spAutoFit/>
              </a:bodyPr>
              <a:lstStyle/>
              <a:p>
                <a:r>
                  <a:rPr lang="en-US" sz="2000" dirty="0">
                    <a:solidFill>
                      <a:srgbClr val="767171"/>
                    </a:solidFill>
                  </a:rPr>
                  <a:t>Km</a:t>
                </a:r>
              </a:p>
            </p:txBody>
          </p:sp>
        </p:gr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9027" y="2814977"/>
              <a:ext cx="312436" cy="62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0" name="Group 39"/>
          <p:cNvGrpSpPr/>
          <p:nvPr/>
        </p:nvGrpSpPr>
        <p:grpSpPr>
          <a:xfrm>
            <a:off x="10532910" y="4474976"/>
            <a:ext cx="1659090" cy="1963925"/>
            <a:chOff x="3540919" y="27918825"/>
            <a:chExt cx="2386917" cy="1325487"/>
          </a:xfrm>
        </p:grpSpPr>
        <p:pic>
          <p:nvPicPr>
            <p:cNvPr id="41" name="Picture 40"/>
            <p:cNvPicPr>
              <a:picLocks noChangeAspect="1"/>
            </p:cNvPicPr>
            <p:nvPr/>
          </p:nvPicPr>
          <p:blipFill rotWithShape="1">
            <a:blip r:embed="rId6"/>
            <a:srcRect l="12691" t="9055" r="75186" b="23496"/>
            <a:stretch/>
          </p:blipFill>
          <p:spPr>
            <a:xfrm>
              <a:off x="3540919" y="27969079"/>
              <a:ext cx="345281" cy="1182161"/>
            </a:xfrm>
            <a:prstGeom prst="rect">
              <a:avLst/>
            </a:prstGeom>
          </p:spPr>
        </p:pic>
        <p:sp>
          <p:nvSpPr>
            <p:cNvPr id="42" name="Text Placeholder 16"/>
            <p:cNvSpPr txBox="1">
              <a:spLocks/>
            </p:cNvSpPr>
            <p:nvPr/>
          </p:nvSpPr>
          <p:spPr>
            <a:xfrm>
              <a:off x="3856937" y="27918825"/>
              <a:ext cx="2070899" cy="40483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a:solidFill>
                    <a:schemeClr val="bg2">
                      <a:lumMod val="50000"/>
                    </a:schemeClr>
                  </a:solidFill>
                </a:rPr>
                <a:t>Highest Potential </a:t>
              </a:r>
            </a:p>
          </p:txBody>
        </p:sp>
        <p:sp>
          <p:nvSpPr>
            <p:cNvPr id="43" name="Text Placeholder 16"/>
            <p:cNvSpPr txBox="1">
              <a:spLocks/>
            </p:cNvSpPr>
            <p:nvPr/>
          </p:nvSpPr>
          <p:spPr>
            <a:xfrm>
              <a:off x="3847973" y="28810146"/>
              <a:ext cx="1919453" cy="43416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a:solidFill>
                    <a:schemeClr val="bg2">
                      <a:lumMod val="50000"/>
                    </a:schemeClr>
                  </a:solidFill>
                </a:rPr>
                <a:t>Lowest Potential </a:t>
              </a:r>
            </a:p>
          </p:txBody>
        </p:sp>
      </p:grpSp>
    </p:spTree>
    <p:extLst>
      <p:ext uri="{BB962C8B-B14F-4D97-AF65-F5344CB8AC3E}">
        <p14:creationId xmlns:p14="http://schemas.microsoft.com/office/powerpoint/2010/main" val="2570657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Results: LUCIS Goals</a:t>
            </a:r>
          </a:p>
        </p:txBody>
      </p:sp>
      <p:sp>
        <p:nvSpPr>
          <p:cNvPr id="26" name="Text Placeholder 1"/>
          <p:cNvSpPr txBox="1">
            <a:spLocks/>
          </p:cNvSpPr>
          <p:nvPr/>
        </p:nvSpPr>
        <p:spPr>
          <a:xfrm>
            <a:off x="0" y="3208422"/>
            <a:ext cx="6350000" cy="24811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5AADB"/>
              </a:buClr>
              <a:buFont typeface="Webdings" panose="05030102010509060703" pitchFamily="18" charset="2"/>
              <a:buChar char="4"/>
            </a:pPr>
            <a:r>
              <a:rPr lang="en-US" dirty="0">
                <a:solidFill>
                  <a:srgbClr val="767171"/>
                </a:solidFill>
              </a:rPr>
              <a:t>Reforestation and green space development opportunities exist along several waterways adjacent to Atlanta  </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dirty="0">
                <a:solidFill>
                  <a:srgbClr val="767171"/>
                </a:solidFill>
              </a:rPr>
              <a:t>Existing protected areas or forests can be expanded to help promote this strategy as an alternative to municipal infrastructure </a:t>
            </a:r>
          </a:p>
          <a:p>
            <a:pPr marL="342900" indent="-342900">
              <a:spcBef>
                <a:spcPts val="200"/>
              </a:spcBef>
              <a:buClr>
                <a:srgbClr val="75AADB"/>
              </a:buClr>
              <a:buFont typeface="Webdings" panose="05030102010509060703" pitchFamily="18" charset="2"/>
              <a:buChar char="4"/>
            </a:pPr>
            <a:endParaRPr lang="en-US" sz="2100" dirty="0">
              <a:solidFill>
                <a:srgbClr val="767171"/>
              </a:solidFill>
            </a:endParaRPr>
          </a:p>
        </p:txBody>
      </p:sp>
      <p:sp>
        <p:nvSpPr>
          <p:cNvPr id="27" name="Text Placeholder 16"/>
          <p:cNvSpPr txBox="1">
            <a:spLocks/>
          </p:cNvSpPr>
          <p:nvPr/>
        </p:nvSpPr>
        <p:spPr>
          <a:xfrm>
            <a:off x="0" y="1529644"/>
            <a:ext cx="6350000" cy="130165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b="1" dirty="0">
                <a:solidFill>
                  <a:schemeClr val="accent1"/>
                </a:solidFill>
              </a:rPr>
              <a:t>Protecting Existing Green Infrastructure and Identify Reforestation Opportunities</a:t>
            </a:r>
          </a:p>
        </p:txBody>
      </p:sp>
      <p:grpSp>
        <p:nvGrpSpPr>
          <p:cNvPr id="5" name="Group 4"/>
          <p:cNvGrpSpPr/>
          <p:nvPr/>
        </p:nvGrpSpPr>
        <p:grpSpPr>
          <a:xfrm>
            <a:off x="6161965" y="1312225"/>
            <a:ext cx="5109498" cy="5487604"/>
            <a:chOff x="6161965" y="1312225"/>
            <a:chExt cx="5109498" cy="5487604"/>
          </a:xfrm>
        </p:grpSpPr>
        <p:pic>
          <p:nvPicPr>
            <p:cNvPr id="4" name="Picture 3"/>
            <p:cNvPicPr>
              <a:picLocks noChangeAspect="1"/>
            </p:cNvPicPr>
            <p:nvPr/>
          </p:nvPicPr>
          <p:blipFill rotWithShape="1">
            <a:blip r:embed="rId3"/>
            <a:srcRect l="8144" t="10481" r="7114" b="852"/>
            <a:stretch/>
          </p:blipFill>
          <p:spPr>
            <a:xfrm>
              <a:off x="6161965" y="1312225"/>
              <a:ext cx="4961966" cy="533622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7639" y="6359152"/>
              <a:ext cx="850032" cy="64850"/>
            </a:xfrm>
            <a:prstGeom prst="rect">
              <a:avLst/>
            </a:prstGeom>
          </p:spPr>
        </p:pic>
        <p:sp>
          <p:nvSpPr>
            <p:cNvPr id="19" name="TextBox 18"/>
            <p:cNvSpPr txBox="1"/>
            <p:nvPr/>
          </p:nvSpPr>
          <p:spPr>
            <a:xfrm>
              <a:off x="9925674" y="6165426"/>
              <a:ext cx="535264" cy="400110"/>
            </a:xfrm>
            <a:prstGeom prst="rect">
              <a:avLst/>
            </a:prstGeom>
            <a:noFill/>
          </p:spPr>
          <p:txBody>
            <a:bodyPr wrap="square" rtlCol="0">
              <a:spAutoFit/>
            </a:bodyPr>
            <a:lstStyle/>
            <a:p>
              <a:r>
                <a:rPr lang="en-US" sz="2000" dirty="0">
                  <a:solidFill>
                    <a:srgbClr val="767171"/>
                  </a:solidFill>
                </a:rPr>
                <a:t>40</a:t>
              </a:r>
            </a:p>
          </p:txBody>
        </p:sp>
        <p:sp>
          <p:nvSpPr>
            <p:cNvPr id="20" name="TextBox 19"/>
            <p:cNvSpPr txBox="1"/>
            <p:nvPr/>
          </p:nvSpPr>
          <p:spPr>
            <a:xfrm>
              <a:off x="9348314" y="6399719"/>
              <a:ext cx="571896" cy="400110"/>
            </a:xfrm>
            <a:prstGeom prst="rect">
              <a:avLst/>
            </a:prstGeom>
            <a:noFill/>
          </p:spPr>
          <p:txBody>
            <a:bodyPr wrap="square" rtlCol="0">
              <a:spAutoFit/>
            </a:bodyPr>
            <a:lstStyle/>
            <a:p>
              <a:r>
                <a:rPr lang="en-US" sz="2000" dirty="0">
                  <a:solidFill>
                    <a:srgbClr val="767171"/>
                  </a:solidFill>
                </a:rPr>
                <a:t>Km</a:t>
              </a:r>
            </a:p>
          </p:txBody>
        </p:sp>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9027" y="2814977"/>
              <a:ext cx="312436" cy="62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9008070" y="6166643"/>
              <a:ext cx="555283" cy="400110"/>
            </a:xfrm>
            <a:prstGeom prst="rect">
              <a:avLst/>
            </a:prstGeom>
            <a:noFill/>
          </p:spPr>
          <p:txBody>
            <a:bodyPr wrap="square" rtlCol="0">
              <a:spAutoFit/>
            </a:bodyPr>
            <a:lstStyle/>
            <a:p>
              <a:r>
                <a:rPr lang="en-US" sz="2000" dirty="0">
                  <a:solidFill>
                    <a:srgbClr val="767171"/>
                  </a:solidFill>
                </a:rPr>
                <a:t>0</a:t>
              </a:r>
            </a:p>
          </p:txBody>
        </p:sp>
      </p:grpSp>
      <p:grpSp>
        <p:nvGrpSpPr>
          <p:cNvPr id="28" name="Group 27"/>
          <p:cNvGrpSpPr/>
          <p:nvPr/>
        </p:nvGrpSpPr>
        <p:grpSpPr>
          <a:xfrm>
            <a:off x="10395822" y="4474976"/>
            <a:ext cx="1659090" cy="1963925"/>
            <a:chOff x="3540919" y="27918825"/>
            <a:chExt cx="2386917" cy="1325487"/>
          </a:xfrm>
        </p:grpSpPr>
        <p:pic>
          <p:nvPicPr>
            <p:cNvPr id="29" name="Picture 28"/>
            <p:cNvPicPr>
              <a:picLocks noChangeAspect="1"/>
            </p:cNvPicPr>
            <p:nvPr/>
          </p:nvPicPr>
          <p:blipFill rotWithShape="1">
            <a:blip r:embed="rId6"/>
            <a:srcRect l="12691" t="9055" r="75186" b="23496"/>
            <a:stretch/>
          </p:blipFill>
          <p:spPr>
            <a:xfrm>
              <a:off x="3540919" y="27969079"/>
              <a:ext cx="345281" cy="1182161"/>
            </a:xfrm>
            <a:prstGeom prst="rect">
              <a:avLst/>
            </a:prstGeom>
          </p:spPr>
        </p:pic>
        <p:sp>
          <p:nvSpPr>
            <p:cNvPr id="30" name="Text Placeholder 16"/>
            <p:cNvSpPr txBox="1">
              <a:spLocks/>
            </p:cNvSpPr>
            <p:nvPr/>
          </p:nvSpPr>
          <p:spPr>
            <a:xfrm>
              <a:off x="3856937" y="27918825"/>
              <a:ext cx="2070899" cy="40483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a:solidFill>
                    <a:schemeClr val="bg2">
                      <a:lumMod val="50000"/>
                    </a:schemeClr>
                  </a:solidFill>
                </a:rPr>
                <a:t>Highest Potential </a:t>
              </a:r>
            </a:p>
          </p:txBody>
        </p:sp>
        <p:sp>
          <p:nvSpPr>
            <p:cNvPr id="31" name="Text Placeholder 16"/>
            <p:cNvSpPr txBox="1">
              <a:spLocks/>
            </p:cNvSpPr>
            <p:nvPr/>
          </p:nvSpPr>
          <p:spPr>
            <a:xfrm>
              <a:off x="3847973" y="28810146"/>
              <a:ext cx="1919453" cy="43416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a:solidFill>
                    <a:schemeClr val="bg2">
                      <a:lumMod val="50000"/>
                    </a:schemeClr>
                  </a:solidFill>
                </a:rPr>
                <a:t>Lowest Potential </a:t>
              </a:r>
            </a:p>
          </p:txBody>
        </p:sp>
      </p:grpSp>
    </p:spTree>
    <p:extLst>
      <p:ext uri="{BB962C8B-B14F-4D97-AF65-F5344CB8AC3E}">
        <p14:creationId xmlns:p14="http://schemas.microsoft.com/office/powerpoint/2010/main" val="918635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Results: LUCIS Goals</a:t>
            </a:r>
          </a:p>
        </p:txBody>
      </p:sp>
      <p:sp>
        <p:nvSpPr>
          <p:cNvPr id="14" name="Text Placeholder 1"/>
          <p:cNvSpPr txBox="1">
            <a:spLocks/>
          </p:cNvSpPr>
          <p:nvPr/>
        </p:nvSpPr>
        <p:spPr>
          <a:xfrm>
            <a:off x="22019" y="3124200"/>
            <a:ext cx="6378781" cy="2133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5AADB"/>
              </a:buClr>
              <a:buFont typeface="Webdings" panose="05030102010509060703" pitchFamily="18" charset="2"/>
              <a:buChar char="4"/>
            </a:pPr>
            <a:r>
              <a:rPr lang="en-US" dirty="0">
                <a:solidFill>
                  <a:srgbClr val="767171"/>
                </a:solidFill>
              </a:rPr>
              <a:t>The majority of open land (agriculture) with the highest potential to affect water quality occurs north of Atlanta</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dirty="0">
                <a:solidFill>
                  <a:srgbClr val="767171"/>
                </a:solidFill>
              </a:rPr>
              <a:t>Downstream effects of land management practices at these locations could be significant </a:t>
            </a:r>
          </a:p>
          <a:p>
            <a:pPr marL="342900" indent="-342900">
              <a:spcBef>
                <a:spcPts val="200"/>
              </a:spcBef>
              <a:buClr>
                <a:srgbClr val="75AADB"/>
              </a:buClr>
              <a:buFont typeface="Webdings" panose="05030102010509060703" pitchFamily="18" charset="2"/>
              <a:buChar char="4"/>
            </a:pPr>
            <a:endParaRPr lang="en-US" sz="2100" dirty="0">
              <a:solidFill>
                <a:srgbClr val="767171"/>
              </a:solidFill>
            </a:endParaRPr>
          </a:p>
        </p:txBody>
      </p:sp>
      <p:sp>
        <p:nvSpPr>
          <p:cNvPr id="16" name="Text Placeholder 16"/>
          <p:cNvSpPr txBox="1">
            <a:spLocks/>
          </p:cNvSpPr>
          <p:nvPr/>
        </p:nvSpPr>
        <p:spPr>
          <a:xfrm>
            <a:off x="689479" y="1570986"/>
            <a:ext cx="5134661" cy="121574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b="1" dirty="0">
                <a:solidFill>
                  <a:schemeClr val="accent1"/>
                </a:solidFill>
              </a:rPr>
              <a:t>Identifying Managed Lands with a High Potential to Impact Local Water Quality</a:t>
            </a:r>
          </a:p>
        </p:txBody>
      </p:sp>
      <p:grpSp>
        <p:nvGrpSpPr>
          <p:cNvPr id="5" name="Group 4"/>
          <p:cNvGrpSpPr/>
          <p:nvPr/>
        </p:nvGrpSpPr>
        <p:grpSpPr>
          <a:xfrm>
            <a:off x="6240746" y="1307676"/>
            <a:ext cx="5030717" cy="5492153"/>
            <a:chOff x="6240746" y="1307676"/>
            <a:chExt cx="5030717" cy="5492153"/>
          </a:xfrm>
        </p:grpSpPr>
        <p:pic>
          <p:nvPicPr>
            <p:cNvPr id="2" name="Picture 1"/>
            <p:cNvPicPr>
              <a:picLocks noChangeAspect="1"/>
            </p:cNvPicPr>
            <p:nvPr/>
          </p:nvPicPr>
          <p:blipFill rotWithShape="1">
            <a:blip r:embed="rId3"/>
            <a:srcRect l="3139" t="1086" r="9204" b="1523"/>
            <a:stretch/>
          </p:blipFill>
          <p:spPr>
            <a:xfrm>
              <a:off x="6240746" y="1307676"/>
              <a:ext cx="4941604" cy="5283624"/>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7639" y="6359152"/>
              <a:ext cx="850032" cy="64850"/>
            </a:xfrm>
            <a:prstGeom prst="rect">
              <a:avLst/>
            </a:prstGeom>
          </p:spPr>
        </p:pic>
        <p:sp>
          <p:nvSpPr>
            <p:cNvPr id="27" name="TextBox 26"/>
            <p:cNvSpPr txBox="1"/>
            <p:nvPr/>
          </p:nvSpPr>
          <p:spPr>
            <a:xfrm>
              <a:off x="9008070" y="6166643"/>
              <a:ext cx="555283" cy="400110"/>
            </a:xfrm>
            <a:prstGeom prst="rect">
              <a:avLst/>
            </a:prstGeom>
            <a:noFill/>
          </p:spPr>
          <p:txBody>
            <a:bodyPr wrap="square" rtlCol="0">
              <a:spAutoFit/>
            </a:bodyPr>
            <a:lstStyle/>
            <a:p>
              <a:r>
                <a:rPr lang="en-US" sz="2000" dirty="0">
                  <a:solidFill>
                    <a:srgbClr val="767171"/>
                  </a:solidFill>
                </a:rPr>
                <a:t>0</a:t>
              </a:r>
            </a:p>
          </p:txBody>
        </p:sp>
        <p:sp>
          <p:nvSpPr>
            <p:cNvPr id="29" name="TextBox 28"/>
            <p:cNvSpPr txBox="1"/>
            <p:nvPr/>
          </p:nvSpPr>
          <p:spPr>
            <a:xfrm>
              <a:off x="9925674" y="6165426"/>
              <a:ext cx="535264" cy="400110"/>
            </a:xfrm>
            <a:prstGeom prst="rect">
              <a:avLst/>
            </a:prstGeom>
            <a:noFill/>
          </p:spPr>
          <p:txBody>
            <a:bodyPr wrap="square" rtlCol="0">
              <a:spAutoFit/>
            </a:bodyPr>
            <a:lstStyle/>
            <a:p>
              <a:r>
                <a:rPr lang="en-US" sz="2000" dirty="0">
                  <a:solidFill>
                    <a:srgbClr val="767171"/>
                  </a:solidFill>
                </a:rPr>
                <a:t>40</a:t>
              </a:r>
            </a:p>
          </p:txBody>
        </p:sp>
        <p:sp>
          <p:nvSpPr>
            <p:cNvPr id="30" name="TextBox 29"/>
            <p:cNvSpPr txBox="1"/>
            <p:nvPr/>
          </p:nvSpPr>
          <p:spPr>
            <a:xfrm>
              <a:off x="9348314" y="6399719"/>
              <a:ext cx="571896" cy="400110"/>
            </a:xfrm>
            <a:prstGeom prst="rect">
              <a:avLst/>
            </a:prstGeom>
            <a:noFill/>
          </p:spPr>
          <p:txBody>
            <a:bodyPr wrap="square" rtlCol="0">
              <a:spAutoFit/>
            </a:bodyPr>
            <a:lstStyle/>
            <a:p>
              <a:r>
                <a:rPr lang="en-US" sz="2000" dirty="0">
                  <a:solidFill>
                    <a:srgbClr val="767171"/>
                  </a:solidFill>
                </a:rPr>
                <a:t>Km</a:t>
              </a:r>
            </a:p>
          </p:txBody>
        </p:sp>
        <p:pic>
          <p:nvPicPr>
            <p:cNvPr id="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9027" y="2814977"/>
              <a:ext cx="312436" cy="62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Group 16"/>
          <p:cNvGrpSpPr/>
          <p:nvPr/>
        </p:nvGrpSpPr>
        <p:grpSpPr>
          <a:xfrm>
            <a:off x="10532910" y="4474976"/>
            <a:ext cx="1659090" cy="1963925"/>
            <a:chOff x="3540919" y="27918825"/>
            <a:chExt cx="2386917" cy="1325487"/>
          </a:xfrm>
        </p:grpSpPr>
        <p:pic>
          <p:nvPicPr>
            <p:cNvPr id="18" name="Picture 17"/>
            <p:cNvPicPr>
              <a:picLocks noChangeAspect="1"/>
            </p:cNvPicPr>
            <p:nvPr/>
          </p:nvPicPr>
          <p:blipFill rotWithShape="1">
            <a:blip r:embed="rId6"/>
            <a:srcRect l="12691" t="9055" r="75186" b="23496"/>
            <a:stretch/>
          </p:blipFill>
          <p:spPr>
            <a:xfrm>
              <a:off x="3540919" y="27969079"/>
              <a:ext cx="345281" cy="1182161"/>
            </a:xfrm>
            <a:prstGeom prst="rect">
              <a:avLst/>
            </a:prstGeom>
          </p:spPr>
        </p:pic>
        <p:sp>
          <p:nvSpPr>
            <p:cNvPr id="19" name="Text Placeholder 16"/>
            <p:cNvSpPr txBox="1">
              <a:spLocks/>
            </p:cNvSpPr>
            <p:nvPr/>
          </p:nvSpPr>
          <p:spPr>
            <a:xfrm>
              <a:off x="3856937" y="27918825"/>
              <a:ext cx="2070899" cy="40483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a:solidFill>
                    <a:schemeClr val="bg2">
                      <a:lumMod val="50000"/>
                    </a:schemeClr>
                  </a:solidFill>
                </a:rPr>
                <a:t>Highest Potential </a:t>
              </a:r>
            </a:p>
          </p:txBody>
        </p:sp>
        <p:sp>
          <p:nvSpPr>
            <p:cNvPr id="20" name="Text Placeholder 16"/>
            <p:cNvSpPr txBox="1">
              <a:spLocks/>
            </p:cNvSpPr>
            <p:nvPr/>
          </p:nvSpPr>
          <p:spPr>
            <a:xfrm>
              <a:off x="3847973" y="28810146"/>
              <a:ext cx="1919453" cy="43416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a:solidFill>
                    <a:schemeClr val="bg2">
                      <a:lumMod val="50000"/>
                    </a:schemeClr>
                  </a:solidFill>
                </a:rPr>
                <a:t>Lowest Potential </a:t>
              </a:r>
            </a:p>
          </p:txBody>
        </p:sp>
      </p:grpSp>
    </p:spTree>
    <p:extLst>
      <p:ext uri="{BB962C8B-B14F-4D97-AF65-F5344CB8AC3E}">
        <p14:creationId xmlns:p14="http://schemas.microsoft.com/office/powerpoint/2010/main" val="1578838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1372908"/>
            <a:ext cx="5038734" cy="5294592"/>
            <a:chOff x="171174" y="1455420"/>
            <a:chExt cx="5029773" cy="5285176"/>
          </a:xfrm>
        </p:grpSpPr>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10320" t="5917" r="7206" b="3877"/>
            <a:stretch/>
          </p:blipFill>
          <p:spPr>
            <a:xfrm>
              <a:off x="213379" y="1455420"/>
              <a:ext cx="4775200" cy="5285175"/>
            </a:xfrm>
            <a:prstGeom prst="rect">
              <a:avLst/>
            </a:prstGeom>
          </p:spPr>
        </p:pic>
        <p:sp>
          <p:nvSpPr>
            <p:cNvPr id="33" name="TextBox 32"/>
            <p:cNvSpPr txBox="1"/>
            <p:nvPr/>
          </p:nvSpPr>
          <p:spPr>
            <a:xfrm>
              <a:off x="2397281" y="4506800"/>
              <a:ext cx="1589804" cy="369332"/>
            </a:xfrm>
            <a:prstGeom prst="rect">
              <a:avLst/>
            </a:prstGeom>
            <a:noFill/>
          </p:spPr>
          <p:txBody>
            <a:bodyPr wrap="square" rtlCol="0">
              <a:spAutoFit/>
            </a:bodyPr>
            <a:lstStyle/>
            <a:p>
              <a:r>
                <a:rPr lang="en-US" b="1" dirty="0">
                  <a:solidFill>
                    <a:srgbClr val="FFFF00"/>
                  </a:solidFill>
                </a:rPr>
                <a:t>Ocmulgee</a:t>
              </a:r>
            </a:p>
          </p:txBody>
        </p:sp>
        <p:sp>
          <p:nvSpPr>
            <p:cNvPr id="34" name="TextBox 33"/>
            <p:cNvSpPr txBox="1"/>
            <p:nvPr/>
          </p:nvSpPr>
          <p:spPr>
            <a:xfrm>
              <a:off x="1311192" y="2710653"/>
              <a:ext cx="1190197" cy="369332"/>
            </a:xfrm>
            <a:prstGeom prst="rect">
              <a:avLst/>
            </a:prstGeom>
            <a:noFill/>
          </p:spPr>
          <p:txBody>
            <a:bodyPr wrap="square" rtlCol="0">
              <a:spAutoFit/>
            </a:bodyPr>
            <a:lstStyle/>
            <a:p>
              <a:r>
                <a:rPr lang="en-US" b="1" dirty="0">
                  <a:solidFill>
                    <a:srgbClr val="FFFF00"/>
                  </a:solidFill>
                </a:rPr>
                <a:t>Etowah</a:t>
              </a:r>
            </a:p>
          </p:txBody>
        </p:sp>
        <p:sp>
          <p:nvSpPr>
            <p:cNvPr id="35" name="TextBox 34"/>
            <p:cNvSpPr txBox="1"/>
            <p:nvPr/>
          </p:nvSpPr>
          <p:spPr>
            <a:xfrm>
              <a:off x="1672537" y="5301289"/>
              <a:ext cx="724744" cy="369332"/>
            </a:xfrm>
            <a:prstGeom prst="rect">
              <a:avLst/>
            </a:prstGeom>
            <a:noFill/>
          </p:spPr>
          <p:txBody>
            <a:bodyPr wrap="square" rtlCol="0">
              <a:spAutoFit/>
            </a:bodyPr>
            <a:lstStyle/>
            <a:p>
              <a:r>
                <a:rPr lang="en-US" b="1" dirty="0">
                  <a:solidFill>
                    <a:srgbClr val="FFFF00"/>
                  </a:solidFill>
                </a:rPr>
                <a:t>Flint</a:t>
              </a:r>
            </a:p>
          </p:txBody>
        </p:sp>
        <p:sp>
          <p:nvSpPr>
            <p:cNvPr id="36" name="TextBox 35"/>
            <p:cNvSpPr txBox="1"/>
            <p:nvPr/>
          </p:nvSpPr>
          <p:spPr>
            <a:xfrm rot="18900000">
              <a:off x="1847032" y="2710653"/>
              <a:ext cx="3104226" cy="369332"/>
            </a:xfrm>
            <a:prstGeom prst="rect">
              <a:avLst/>
            </a:prstGeom>
            <a:noFill/>
          </p:spPr>
          <p:txBody>
            <a:bodyPr wrap="square" rtlCol="0">
              <a:spAutoFit/>
            </a:bodyPr>
            <a:lstStyle/>
            <a:p>
              <a:r>
                <a:rPr lang="en-US" b="1" dirty="0">
                  <a:solidFill>
                    <a:srgbClr val="FFFF00"/>
                  </a:solidFill>
                </a:rPr>
                <a:t>Upper Chattahoochee</a:t>
              </a:r>
            </a:p>
          </p:txBody>
        </p:sp>
        <p:sp>
          <p:nvSpPr>
            <p:cNvPr id="37" name="TextBox 36"/>
            <p:cNvSpPr txBox="1"/>
            <p:nvPr/>
          </p:nvSpPr>
          <p:spPr>
            <a:xfrm rot="18900000">
              <a:off x="171174" y="4777274"/>
              <a:ext cx="2280036" cy="646331"/>
            </a:xfrm>
            <a:prstGeom prst="rect">
              <a:avLst/>
            </a:prstGeom>
            <a:noFill/>
          </p:spPr>
          <p:txBody>
            <a:bodyPr wrap="square" rtlCol="0">
              <a:spAutoFit/>
            </a:bodyPr>
            <a:lstStyle/>
            <a:p>
              <a:pPr algn="r"/>
              <a:r>
                <a:rPr lang="en-US" b="1" dirty="0">
                  <a:solidFill>
                    <a:srgbClr val="FFFF00"/>
                  </a:solidFill>
                </a:rPr>
                <a:t>Middle </a:t>
              </a:r>
            </a:p>
            <a:p>
              <a:pPr algn="r"/>
              <a:r>
                <a:rPr lang="en-US" b="1" dirty="0">
                  <a:solidFill>
                    <a:srgbClr val="FFFF00"/>
                  </a:solidFill>
                </a:rPr>
                <a:t>Chattahoochee</a:t>
              </a:r>
            </a:p>
          </p:txBody>
        </p:sp>
        <p:pic>
          <p:nvPicPr>
            <p:cNvPr id="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898" y="5559181"/>
              <a:ext cx="312436" cy="62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p:cNvPicPr>
            <p:nvPr/>
          </p:nvPicPr>
          <p:blipFill rotWithShape="1">
            <a:blip r:embed="rId5">
              <a:extLst>
                <a:ext uri="{28A0092B-C50C-407E-A947-70E740481C1C}">
                  <a14:useLocalDpi xmlns:a14="http://schemas.microsoft.com/office/drawing/2010/main" val="0"/>
                </a:ext>
              </a:extLst>
            </a:blip>
            <a:srcRect l="37068" t="64708" r="18167" b="28633"/>
            <a:stretch/>
          </p:blipFill>
          <p:spPr>
            <a:xfrm>
              <a:off x="2331964" y="6233042"/>
              <a:ext cx="2868983" cy="507554"/>
            </a:xfrm>
            <a:prstGeom prst="rect">
              <a:avLst/>
            </a:prstGeom>
          </p:spPr>
        </p:pic>
      </p:grpSp>
      <p:pic>
        <p:nvPicPr>
          <p:cNvPr id="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4392" y="1225100"/>
            <a:ext cx="2564041" cy="331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SWAT Results: Water Quality &amp; Runoff</a:t>
            </a:r>
          </a:p>
        </p:txBody>
      </p:sp>
      <p:sp>
        <p:nvSpPr>
          <p:cNvPr id="8" name="Rectangle 7"/>
          <p:cNvSpPr/>
          <p:nvPr/>
        </p:nvSpPr>
        <p:spPr>
          <a:xfrm>
            <a:off x="5038734" y="4148206"/>
            <a:ext cx="1590500" cy="369332"/>
          </a:xfrm>
          <a:prstGeom prst="rect">
            <a:avLst/>
          </a:prstGeom>
        </p:spPr>
        <p:txBody>
          <a:bodyPr wrap="none">
            <a:spAutoFit/>
          </a:bodyPr>
          <a:lstStyle/>
          <a:p>
            <a:r>
              <a:rPr lang="en-US" b="1" dirty="0">
                <a:solidFill>
                  <a:schemeClr val="accent1"/>
                </a:solidFill>
              </a:rPr>
              <a:t>Surface Flow</a:t>
            </a:r>
          </a:p>
        </p:txBody>
      </p:sp>
      <p:pic>
        <p:nvPicPr>
          <p:cNvPr id="9"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t="22973" r="76304"/>
          <a:stretch/>
        </p:blipFill>
        <p:spPr bwMode="auto">
          <a:xfrm>
            <a:off x="5114934" y="4929123"/>
            <a:ext cx="458189" cy="1380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63899" y="1408487"/>
            <a:ext cx="2619500" cy="3359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01037" y="1343361"/>
            <a:ext cx="2656549" cy="324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1255" y="1195941"/>
            <a:ext cx="2607569" cy="324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0639210" y="4148206"/>
            <a:ext cx="1140056" cy="369332"/>
          </a:xfrm>
          <a:prstGeom prst="rect">
            <a:avLst/>
          </a:prstGeom>
        </p:spPr>
        <p:txBody>
          <a:bodyPr wrap="none">
            <a:spAutoFit/>
          </a:bodyPr>
          <a:lstStyle/>
          <a:p>
            <a:r>
              <a:rPr lang="en-US" b="1" dirty="0">
                <a:solidFill>
                  <a:schemeClr val="accent1"/>
                </a:solidFill>
              </a:rPr>
              <a:t>Nitrogen</a:t>
            </a:r>
          </a:p>
        </p:txBody>
      </p:sp>
      <p:pic>
        <p:nvPicPr>
          <p:cNvPr id="14" name="Picture 7"/>
          <p:cNvPicPr>
            <a:picLocks noChangeAspect="1" noChangeArrowheads="1"/>
          </p:cNvPicPr>
          <p:nvPr/>
        </p:nvPicPr>
        <p:blipFill rotWithShape="1">
          <a:blip r:embed="rId11">
            <a:extLst>
              <a:ext uri="{28A0092B-C50C-407E-A947-70E740481C1C}">
                <a14:useLocalDpi xmlns:a14="http://schemas.microsoft.com/office/drawing/2010/main" val="0"/>
              </a:ext>
            </a:extLst>
          </a:blip>
          <a:srcRect t="24107" r="74113"/>
          <a:stretch/>
        </p:blipFill>
        <p:spPr bwMode="auto">
          <a:xfrm>
            <a:off x="10758470" y="4941823"/>
            <a:ext cx="477767" cy="133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6802245" y="4148206"/>
            <a:ext cx="1451038" cy="369332"/>
          </a:xfrm>
          <a:prstGeom prst="rect">
            <a:avLst/>
          </a:prstGeom>
        </p:spPr>
        <p:txBody>
          <a:bodyPr wrap="none">
            <a:spAutoFit/>
          </a:bodyPr>
          <a:lstStyle/>
          <a:p>
            <a:r>
              <a:rPr lang="en-US" b="1" dirty="0">
                <a:solidFill>
                  <a:schemeClr val="accent1"/>
                </a:solidFill>
              </a:rPr>
              <a:t>Phosphorus</a:t>
            </a:r>
          </a:p>
        </p:txBody>
      </p:sp>
      <p:pic>
        <p:nvPicPr>
          <p:cNvPr id="16"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t="21329" r="74321"/>
          <a:stretch/>
        </p:blipFill>
        <p:spPr bwMode="auto">
          <a:xfrm>
            <a:off x="6926070" y="4852922"/>
            <a:ext cx="468359" cy="137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8604741" y="4148206"/>
            <a:ext cx="1231427" cy="369332"/>
          </a:xfrm>
          <a:prstGeom prst="rect">
            <a:avLst/>
          </a:prstGeom>
        </p:spPr>
        <p:txBody>
          <a:bodyPr wrap="none">
            <a:spAutoFit/>
          </a:bodyPr>
          <a:lstStyle/>
          <a:p>
            <a:r>
              <a:rPr lang="en-US" b="1" dirty="0">
                <a:solidFill>
                  <a:schemeClr val="accent1"/>
                </a:solidFill>
              </a:rPr>
              <a:t>Sediment</a:t>
            </a:r>
          </a:p>
        </p:txBody>
      </p:sp>
      <p:pic>
        <p:nvPicPr>
          <p:cNvPr id="18"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t="18480" r="75557"/>
          <a:stretch/>
        </p:blipFill>
        <p:spPr bwMode="auto">
          <a:xfrm>
            <a:off x="8699992" y="4840222"/>
            <a:ext cx="459991" cy="1423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Placeholder 16"/>
          <p:cNvSpPr txBox="1">
            <a:spLocks/>
          </p:cNvSpPr>
          <p:nvPr/>
        </p:nvSpPr>
        <p:spPr>
          <a:xfrm>
            <a:off x="9172683" y="4886870"/>
            <a:ext cx="755649" cy="32324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800" dirty="0">
                <a:solidFill>
                  <a:schemeClr val="bg2">
                    <a:lumMod val="50000"/>
                  </a:schemeClr>
                </a:solidFill>
              </a:rPr>
              <a:t>Low</a:t>
            </a:r>
          </a:p>
        </p:txBody>
      </p:sp>
      <p:sp>
        <p:nvSpPr>
          <p:cNvPr id="20" name="Text Placeholder 16"/>
          <p:cNvSpPr txBox="1">
            <a:spLocks/>
          </p:cNvSpPr>
          <p:nvPr/>
        </p:nvSpPr>
        <p:spPr>
          <a:xfrm>
            <a:off x="9172682" y="5940429"/>
            <a:ext cx="755649" cy="32324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800" dirty="0">
                <a:solidFill>
                  <a:schemeClr val="bg2">
                    <a:lumMod val="50000"/>
                  </a:schemeClr>
                </a:solidFill>
              </a:rPr>
              <a:t>High</a:t>
            </a:r>
          </a:p>
        </p:txBody>
      </p:sp>
      <p:sp>
        <p:nvSpPr>
          <p:cNvPr id="21" name="Text Placeholder 16"/>
          <p:cNvSpPr txBox="1">
            <a:spLocks/>
          </p:cNvSpPr>
          <p:nvPr/>
        </p:nvSpPr>
        <p:spPr>
          <a:xfrm>
            <a:off x="8604741" y="4540583"/>
            <a:ext cx="1069976" cy="32324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800" b="1" dirty="0">
                <a:solidFill>
                  <a:schemeClr val="bg2">
                    <a:lumMod val="50000"/>
                  </a:schemeClr>
                </a:solidFill>
              </a:rPr>
              <a:t>tons/ha</a:t>
            </a:r>
          </a:p>
        </p:txBody>
      </p:sp>
      <p:sp>
        <p:nvSpPr>
          <p:cNvPr id="22" name="Text Placeholder 16"/>
          <p:cNvSpPr txBox="1">
            <a:spLocks/>
          </p:cNvSpPr>
          <p:nvPr/>
        </p:nvSpPr>
        <p:spPr>
          <a:xfrm>
            <a:off x="7317721" y="4886870"/>
            <a:ext cx="755649" cy="32324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800" dirty="0">
                <a:solidFill>
                  <a:schemeClr val="bg2">
                    <a:lumMod val="50000"/>
                  </a:schemeClr>
                </a:solidFill>
              </a:rPr>
              <a:t>Low</a:t>
            </a:r>
          </a:p>
        </p:txBody>
      </p:sp>
      <p:sp>
        <p:nvSpPr>
          <p:cNvPr id="23" name="Text Placeholder 16"/>
          <p:cNvSpPr txBox="1">
            <a:spLocks/>
          </p:cNvSpPr>
          <p:nvPr/>
        </p:nvSpPr>
        <p:spPr>
          <a:xfrm>
            <a:off x="7317720" y="5940429"/>
            <a:ext cx="755649" cy="32324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800" dirty="0">
                <a:solidFill>
                  <a:schemeClr val="bg2">
                    <a:lumMod val="50000"/>
                  </a:schemeClr>
                </a:solidFill>
              </a:rPr>
              <a:t>High</a:t>
            </a:r>
          </a:p>
        </p:txBody>
      </p:sp>
      <p:sp>
        <p:nvSpPr>
          <p:cNvPr id="24" name="Text Placeholder 16"/>
          <p:cNvSpPr txBox="1">
            <a:spLocks/>
          </p:cNvSpPr>
          <p:nvPr/>
        </p:nvSpPr>
        <p:spPr>
          <a:xfrm>
            <a:off x="6838679" y="4540583"/>
            <a:ext cx="1069976" cy="32324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800" b="1" dirty="0">
                <a:solidFill>
                  <a:schemeClr val="bg2">
                    <a:lumMod val="50000"/>
                  </a:schemeClr>
                </a:solidFill>
              </a:rPr>
              <a:t>kg/ha</a:t>
            </a:r>
          </a:p>
        </p:txBody>
      </p:sp>
      <p:sp>
        <p:nvSpPr>
          <p:cNvPr id="25" name="Text Placeholder 16"/>
          <p:cNvSpPr txBox="1">
            <a:spLocks/>
          </p:cNvSpPr>
          <p:nvPr/>
        </p:nvSpPr>
        <p:spPr>
          <a:xfrm>
            <a:off x="11148058" y="4941823"/>
            <a:ext cx="755649" cy="32324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800" dirty="0">
                <a:solidFill>
                  <a:schemeClr val="bg2">
                    <a:lumMod val="50000"/>
                  </a:schemeClr>
                </a:solidFill>
              </a:rPr>
              <a:t>Low</a:t>
            </a:r>
          </a:p>
        </p:txBody>
      </p:sp>
      <p:sp>
        <p:nvSpPr>
          <p:cNvPr id="26" name="Text Placeholder 16"/>
          <p:cNvSpPr txBox="1">
            <a:spLocks/>
          </p:cNvSpPr>
          <p:nvPr/>
        </p:nvSpPr>
        <p:spPr>
          <a:xfrm>
            <a:off x="11148057" y="5995382"/>
            <a:ext cx="755649" cy="32324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800" dirty="0">
                <a:solidFill>
                  <a:schemeClr val="bg2">
                    <a:lumMod val="50000"/>
                  </a:schemeClr>
                </a:solidFill>
              </a:rPr>
              <a:t>High</a:t>
            </a:r>
          </a:p>
        </p:txBody>
      </p:sp>
      <p:sp>
        <p:nvSpPr>
          <p:cNvPr id="27" name="Text Placeholder 16"/>
          <p:cNvSpPr txBox="1">
            <a:spLocks/>
          </p:cNvSpPr>
          <p:nvPr/>
        </p:nvSpPr>
        <p:spPr>
          <a:xfrm>
            <a:off x="10669016" y="4595536"/>
            <a:ext cx="1069976" cy="32324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800" b="1" dirty="0">
                <a:solidFill>
                  <a:schemeClr val="bg2">
                    <a:lumMod val="50000"/>
                  </a:schemeClr>
                </a:solidFill>
              </a:rPr>
              <a:t>kg/ha</a:t>
            </a:r>
          </a:p>
        </p:txBody>
      </p:sp>
      <p:sp>
        <p:nvSpPr>
          <p:cNvPr id="28" name="Text Placeholder 16"/>
          <p:cNvSpPr txBox="1">
            <a:spLocks/>
          </p:cNvSpPr>
          <p:nvPr/>
        </p:nvSpPr>
        <p:spPr>
          <a:xfrm>
            <a:off x="5498170" y="4941823"/>
            <a:ext cx="755649" cy="32324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800" dirty="0">
                <a:solidFill>
                  <a:schemeClr val="bg2">
                    <a:lumMod val="50000"/>
                  </a:schemeClr>
                </a:solidFill>
              </a:rPr>
              <a:t>Low</a:t>
            </a:r>
          </a:p>
        </p:txBody>
      </p:sp>
      <p:sp>
        <p:nvSpPr>
          <p:cNvPr id="29" name="Text Placeholder 16"/>
          <p:cNvSpPr txBox="1">
            <a:spLocks/>
          </p:cNvSpPr>
          <p:nvPr/>
        </p:nvSpPr>
        <p:spPr>
          <a:xfrm>
            <a:off x="5498169" y="5995382"/>
            <a:ext cx="755649" cy="32324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800" dirty="0">
                <a:solidFill>
                  <a:schemeClr val="bg2">
                    <a:lumMod val="50000"/>
                  </a:schemeClr>
                </a:solidFill>
              </a:rPr>
              <a:t>High</a:t>
            </a:r>
          </a:p>
        </p:txBody>
      </p:sp>
      <p:sp>
        <p:nvSpPr>
          <p:cNvPr id="30" name="Text Placeholder 16"/>
          <p:cNvSpPr txBox="1">
            <a:spLocks/>
          </p:cNvSpPr>
          <p:nvPr/>
        </p:nvSpPr>
        <p:spPr>
          <a:xfrm>
            <a:off x="5019128" y="4595536"/>
            <a:ext cx="1069976" cy="32324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800" b="1" dirty="0">
                <a:solidFill>
                  <a:schemeClr val="bg2">
                    <a:lumMod val="50000"/>
                  </a:schemeClr>
                </a:solidFill>
              </a:rPr>
              <a:t>m</a:t>
            </a:r>
            <a:r>
              <a:rPr lang="en-US" sz="1800" b="1" baseline="30000" dirty="0">
                <a:solidFill>
                  <a:schemeClr val="bg2">
                    <a:lumMod val="50000"/>
                  </a:schemeClr>
                </a:solidFill>
              </a:rPr>
              <a:t>3</a:t>
            </a:r>
            <a:r>
              <a:rPr lang="en-US" sz="1800" b="1" dirty="0">
                <a:solidFill>
                  <a:schemeClr val="bg2">
                    <a:lumMod val="50000"/>
                  </a:schemeClr>
                </a:solidFill>
              </a:rPr>
              <a:t>/s</a:t>
            </a:r>
          </a:p>
        </p:txBody>
      </p:sp>
    </p:spTree>
    <p:extLst>
      <p:ext uri="{BB962C8B-B14F-4D97-AF65-F5344CB8AC3E}">
        <p14:creationId xmlns:p14="http://schemas.microsoft.com/office/powerpoint/2010/main" val="1571232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Project Overview</a:t>
            </a:r>
          </a:p>
        </p:txBody>
      </p:sp>
      <p:sp>
        <p:nvSpPr>
          <p:cNvPr id="18" name="Text Placeholder 1"/>
          <p:cNvSpPr txBox="1">
            <a:spLocks/>
          </p:cNvSpPr>
          <p:nvPr/>
        </p:nvSpPr>
        <p:spPr>
          <a:xfrm>
            <a:off x="0" y="1497711"/>
            <a:ext cx="12192000" cy="25789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b="1" dirty="0">
                <a:solidFill>
                  <a:schemeClr val="accent1"/>
                </a:solidFill>
                <a:latin typeface="Century Gothic" panose="020B0502020202020204" pitchFamily="34" charset="0"/>
              </a:rPr>
              <a:t>Identify</a:t>
            </a:r>
            <a:r>
              <a:rPr lang="en-US" b="1" dirty="0">
                <a:solidFill>
                  <a:schemeClr val="bg2">
                    <a:lumMod val="50000"/>
                  </a:schemeClr>
                </a:solidFill>
                <a:latin typeface="Century Gothic" panose="020B0502020202020204" pitchFamily="34" charset="0"/>
              </a:rPr>
              <a:t> </a:t>
            </a:r>
            <a:r>
              <a:rPr lang="en-US" dirty="0">
                <a:solidFill>
                  <a:schemeClr val="bg2">
                    <a:lumMod val="50000"/>
                  </a:schemeClr>
                </a:solidFill>
                <a:latin typeface="Century Gothic" panose="020B0502020202020204" pitchFamily="34" charset="0"/>
              </a:rPr>
              <a:t>reforestation targets to help reduce harmful stormwater runoff  </a:t>
            </a:r>
          </a:p>
          <a:p>
            <a:pPr marL="342900" indent="-342900">
              <a:spcBef>
                <a:spcPts val="200"/>
              </a:spcBef>
              <a:buClr>
                <a:schemeClr val="accent1"/>
              </a:buClr>
              <a:buFont typeface="Webdings" panose="05030102010509060703" pitchFamily="18" charset="2"/>
              <a:buChar char="4"/>
            </a:pPr>
            <a:endParaRPr lang="en-US" b="1" dirty="0">
              <a:solidFill>
                <a:schemeClr val="bg2">
                  <a:lumMod val="50000"/>
                </a:schemeClr>
              </a:solidFill>
              <a:latin typeface="Century Gothic" panose="020B0502020202020204" pitchFamily="34" charset="0"/>
            </a:endParaRPr>
          </a:p>
          <a:p>
            <a:pPr marL="342900" indent="-342900">
              <a:spcBef>
                <a:spcPts val="200"/>
              </a:spcBef>
              <a:buClr>
                <a:schemeClr val="accent1"/>
              </a:buClr>
              <a:buFont typeface="Webdings" panose="05030102010509060703" pitchFamily="18" charset="2"/>
              <a:buChar char="4"/>
            </a:pPr>
            <a:r>
              <a:rPr lang="en-US" b="1" dirty="0">
                <a:solidFill>
                  <a:schemeClr val="accent1"/>
                </a:solidFill>
                <a:latin typeface="Century Gothic" panose="020B0502020202020204" pitchFamily="34" charset="0"/>
              </a:rPr>
              <a:t>Integrate</a:t>
            </a:r>
            <a:r>
              <a:rPr lang="en-US" b="1" dirty="0">
                <a:solidFill>
                  <a:schemeClr val="bg2">
                    <a:lumMod val="50000"/>
                  </a:schemeClr>
                </a:solidFill>
                <a:latin typeface="Century Gothic" panose="020B0502020202020204" pitchFamily="34" charset="0"/>
              </a:rPr>
              <a:t> </a:t>
            </a:r>
            <a:r>
              <a:rPr lang="en-US" dirty="0">
                <a:solidFill>
                  <a:schemeClr val="bg2">
                    <a:lumMod val="50000"/>
                  </a:schemeClr>
                </a:solidFill>
                <a:latin typeface="Century Gothic" panose="020B0502020202020204" pitchFamily="34" charset="0"/>
              </a:rPr>
              <a:t>NASA Earth Observation data into a multi-input spatial analysis</a:t>
            </a:r>
          </a:p>
          <a:p>
            <a:pPr marL="342900" indent="-342900">
              <a:spcBef>
                <a:spcPts val="200"/>
              </a:spcBef>
              <a:buClr>
                <a:schemeClr val="accent1"/>
              </a:buClr>
              <a:buFont typeface="Webdings" panose="05030102010509060703" pitchFamily="18" charset="2"/>
              <a:buChar char="4"/>
            </a:pPr>
            <a:endParaRPr lang="en-US" b="1" dirty="0">
              <a:solidFill>
                <a:schemeClr val="bg2">
                  <a:lumMod val="50000"/>
                </a:schemeClr>
              </a:solidFill>
              <a:latin typeface="Century Gothic" panose="020B0502020202020204" pitchFamily="34" charset="0"/>
            </a:endParaRPr>
          </a:p>
          <a:p>
            <a:pPr marL="342900" indent="-342900">
              <a:spcBef>
                <a:spcPts val="200"/>
              </a:spcBef>
              <a:buClr>
                <a:schemeClr val="accent1"/>
              </a:buClr>
              <a:buFont typeface="Webdings" panose="05030102010509060703" pitchFamily="18" charset="2"/>
              <a:buChar char="4"/>
            </a:pPr>
            <a:r>
              <a:rPr lang="en-US" b="1" dirty="0">
                <a:solidFill>
                  <a:schemeClr val="accent1"/>
                </a:solidFill>
                <a:latin typeface="Century Gothic" panose="020B0502020202020204" pitchFamily="34" charset="0"/>
              </a:rPr>
              <a:t>Analyze</a:t>
            </a:r>
            <a:r>
              <a:rPr lang="en-US" b="1" dirty="0">
                <a:solidFill>
                  <a:schemeClr val="bg2">
                    <a:lumMod val="50000"/>
                  </a:schemeClr>
                </a:solidFill>
                <a:latin typeface="Century Gothic" panose="020B0502020202020204" pitchFamily="34" charset="0"/>
              </a:rPr>
              <a:t> </a:t>
            </a:r>
            <a:r>
              <a:rPr lang="en-US" dirty="0">
                <a:solidFill>
                  <a:schemeClr val="bg2">
                    <a:lumMod val="50000"/>
                  </a:schemeClr>
                </a:solidFill>
                <a:latin typeface="Century Gothic" panose="020B0502020202020204" pitchFamily="34" charset="0"/>
              </a:rPr>
              <a:t>watershed processes using the </a:t>
            </a:r>
            <a:r>
              <a:rPr lang="en-US" b="1" dirty="0">
                <a:solidFill>
                  <a:schemeClr val="accent1"/>
                </a:solidFill>
                <a:latin typeface="Century Gothic" panose="020B0502020202020204" pitchFamily="34" charset="0"/>
              </a:rPr>
              <a:t>Soil Water Assessment Tool (SWAT)</a:t>
            </a:r>
          </a:p>
          <a:p>
            <a:pPr marL="342900" indent="-342900">
              <a:spcBef>
                <a:spcPts val="200"/>
              </a:spcBef>
              <a:buClr>
                <a:schemeClr val="accent1"/>
              </a:buClr>
              <a:buFont typeface="Webdings" panose="05030102010509060703" pitchFamily="18" charset="2"/>
              <a:buChar char="4"/>
            </a:pPr>
            <a:endParaRPr lang="en-US" b="1" dirty="0">
              <a:solidFill>
                <a:schemeClr val="bg2">
                  <a:lumMod val="50000"/>
                </a:schemeClr>
              </a:solidFill>
              <a:latin typeface="Century Gothic" panose="020B0502020202020204" pitchFamily="34" charset="0"/>
            </a:endParaRPr>
          </a:p>
          <a:p>
            <a:pPr marL="342900" indent="-342900">
              <a:spcBef>
                <a:spcPts val="200"/>
              </a:spcBef>
              <a:buClr>
                <a:schemeClr val="accent1"/>
              </a:buClr>
              <a:buFont typeface="Webdings" panose="05030102010509060703" pitchFamily="18" charset="2"/>
              <a:buChar char="4"/>
            </a:pPr>
            <a:r>
              <a:rPr lang="en-US" b="1" dirty="0">
                <a:solidFill>
                  <a:schemeClr val="accent1"/>
                </a:solidFill>
                <a:latin typeface="Century Gothic" panose="020B0502020202020204" pitchFamily="34" charset="0"/>
              </a:rPr>
              <a:t>Model</a:t>
            </a:r>
            <a:r>
              <a:rPr lang="en-US" b="1" dirty="0">
                <a:solidFill>
                  <a:schemeClr val="bg2">
                    <a:lumMod val="50000"/>
                  </a:schemeClr>
                </a:solidFill>
                <a:latin typeface="Century Gothic" panose="020B0502020202020204" pitchFamily="34" charset="0"/>
              </a:rPr>
              <a:t> </a:t>
            </a:r>
            <a:r>
              <a:rPr lang="en-US" dirty="0">
                <a:solidFill>
                  <a:schemeClr val="bg2">
                    <a:lumMod val="50000"/>
                  </a:schemeClr>
                </a:solidFill>
                <a:latin typeface="Century Gothic" panose="020B0502020202020204" pitchFamily="34" charset="0"/>
              </a:rPr>
              <a:t>multiple land allocation scenarios for reforestation purposes using the </a:t>
            </a:r>
            <a:r>
              <a:rPr lang="en-US" b="1" dirty="0">
                <a:solidFill>
                  <a:schemeClr val="accent1"/>
                </a:solidFill>
                <a:latin typeface="Century Gothic" panose="020B0502020202020204" pitchFamily="34" charset="0"/>
              </a:rPr>
              <a:t>Land Use Conflict Identification Strategy (LUCIS)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738" t="5555" r="6243" b="4074"/>
          <a:stretch/>
        </p:blipFill>
        <p:spPr>
          <a:xfrm>
            <a:off x="7361277" y="3723116"/>
            <a:ext cx="4805071" cy="2966609"/>
          </a:xfrm>
          <a:prstGeom prst="rect">
            <a:avLst/>
          </a:prstGeom>
        </p:spPr>
      </p:pic>
      <p:pic>
        <p:nvPicPr>
          <p:cNvPr id="26" name="Picture 25"/>
          <p:cNvPicPr>
            <a:picLocks noChangeAspect="1"/>
          </p:cNvPicPr>
          <p:nvPr/>
        </p:nvPicPr>
        <p:blipFill>
          <a:blip r:embed="rId4"/>
          <a:stretch>
            <a:fillRect/>
          </a:stretch>
        </p:blipFill>
        <p:spPr>
          <a:xfrm>
            <a:off x="90513" y="4335381"/>
            <a:ext cx="2471712" cy="2015397"/>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2958" y="4299756"/>
            <a:ext cx="2618458" cy="1971117"/>
          </a:xfrm>
          <a:prstGeom prst="rect">
            <a:avLst/>
          </a:prstGeom>
        </p:spPr>
      </p:pic>
      <p:sp>
        <p:nvSpPr>
          <p:cNvPr id="5" name="Plus 4"/>
          <p:cNvSpPr/>
          <p:nvPr/>
        </p:nvSpPr>
        <p:spPr>
          <a:xfrm>
            <a:off x="2562224" y="5082639"/>
            <a:ext cx="834119" cy="78476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qual 5"/>
          <p:cNvSpPr/>
          <p:nvPr/>
        </p:nvSpPr>
        <p:spPr>
          <a:xfrm>
            <a:off x="6459189" y="5189517"/>
            <a:ext cx="747713" cy="67788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 Placeholder 16"/>
          <p:cNvSpPr txBox="1">
            <a:spLocks/>
          </p:cNvSpPr>
          <p:nvPr/>
        </p:nvSpPr>
        <p:spPr>
          <a:xfrm>
            <a:off x="9960347" y="6443641"/>
            <a:ext cx="2231653" cy="24608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1200" dirty="0">
                <a:solidFill>
                  <a:schemeClr val="bg2">
                    <a:lumMod val="50000"/>
                  </a:schemeClr>
                </a:solidFill>
              </a:rPr>
              <a:t>Image credit: NASA</a:t>
            </a:r>
          </a:p>
        </p:txBody>
      </p:sp>
    </p:spTree>
    <p:extLst>
      <p:ext uri="{BB962C8B-B14F-4D97-AF65-F5344CB8AC3E}">
        <p14:creationId xmlns:p14="http://schemas.microsoft.com/office/powerpoint/2010/main" val="3281039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SWAT Results: Flow Calibration</a:t>
            </a:r>
          </a:p>
        </p:txBody>
      </p:sp>
      <p:pic>
        <p:nvPicPr>
          <p:cNvPr id="14" name="Picture 2" descr="midchat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85"/>
          <a:stretch/>
        </p:blipFill>
        <p:spPr bwMode="auto">
          <a:xfrm>
            <a:off x="396846" y="4027398"/>
            <a:ext cx="6126157" cy="24415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lh3.googleusercontent.com/woYrkfaTALzMdzXZPRQAtsQ8xSxC9Ljce1W5Gg-izPva3qUNH_0dgT-QzrxSBys-y-RjPL8Rvk7WHHbnaquyaAJdLD0QnA4TSwbBqP64Y27BLnK2ecN3SaqjtY2HZzVuOeBhmAC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086"/>
          <a:stretch/>
        </p:blipFill>
        <p:spPr bwMode="auto">
          <a:xfrm>
            <a:off x="396846" y="1390771"/>
            <a:ext cx="5943600" cy="239838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16200000">
            <a:off x="-558746" y="5427780"/>
            <a:ext cx="1703090" cy="215444"/>
          </a:xfrm>
          <a:prstGeom prst="rect">
            <a:avLst/>
          </a:prstGeom>
          <a:noFill/>
        </p:spPr>
        <p:txBody>
          <a:bodyPr wrap="square" rtlCol="0">
            <a:spAutoFit/>
          </a:bodyPr>
          <a:lstStyle/>
          <a:p>
            <a:pPr algn="ctr"/>
            <a:r>
              <a:rPr lang="en-US" sz="800" dirty="0">
                <a:solidFill>
                  <a:schemeClr val="bg2">
                    <a:lumMod val="50000"/>
                  </a:schemeClr>
                </a:solidFill>
              </a:rPr>
              <a:t>Cubic Meters per Second</a:t>
            </a:r>
          </a:p>
        </p:txBody>
      </p:sp>
      <p:sp>
        <p:nvSpPr>
          <p:cNvPr id="17" name="TextBox 16"/>
          <p:cNvSpPr txBox="1"/>
          <p:nvPr/>
        </p:nvSpPr>
        <p:spPr>
          <a:xfrm rot="16200000">
            <a:off x="-562421" y="2525180"/>
            <a:ext cx="1703090" cy="215444"/>
          </a:xfrm>
          <a:prstGeom prst="rect">
            <a:avLst/>
          </a:prstGeom>
          <a:noFill/>
        </p:spPr>
        <p:txBody>
          <a:bodyPr wrap="square" rtlCol="0">
            <a:spAutoFit/>
          </a:bodyPr>
          <a:lstStyle/>
          <a:p>
            <a:r>
              <a:rPr lang="en-US" sz="800" dirty="0">
                <a:solidFill>
                  <a:schemeClr val="bg2">
                    <a:lumMod val="50000"/>
                  </a:schemeClr>
                </a:solidFill>
              </a:rPr>
              <a:t>Cubic Meters per Second</a:t>
            </a:r>
          </a:p>
        </p:txBody>
      </p:sp>
      <p:sp>
        <p:nvSpPr>
          <p:cNvPr id="18" name="TextBox 17"/>
          <p:cNvSpPr txBox="1"/>
          <p:nvPr/>
        </p:nvSpPr>
        <p:spPr>
          <a:xfrm>
            <a:off x="2649639" y="6424689"/>
            <a:ext cx="1503825" cy="230832"/>
          </a:xfrm>
          <a:prstGeom prst="rect">
            <a:avLst/>
          </a:prstGeom>
          <a:noFill/>
        </p:spPr>
        <p:txBody>
          <a:bodyPr wrap="square" rtlCol="0">
            <a:spAutoFit/>
          </a:bodyPr>
          <a:lstStyle/>
          <a:p>
            <a:pPr algn="ctr"/>
            <a:r>
              <a:rPr lang="en-US" sz="900" dirty="0">
                <a:solidFill>
                  <a:schemeClr val="bg2">
                    <a:lumMod val="50000"/>
                  </a:schemeClr>
                </a:solidFill>
              </a:rPr>
              <a:t>Months</a:t>
            </a:r>
          </a:p>
        </p:txBody>
      </p:sp>
      <p:sp>
        <p:nvSpPr>
          <p:cNvPr id="19" name="TextBox 18"/>
          <p:cNvSpPr txBox="1"/>
          <p:nvPr/>
        </p:nvSpPr>
        <p:spPr>
          <a:xfrm>
            <a:off x="2649638" y="3725388"/>
            <a:ext cx="1503825" cy="230832"/>
          </a:xfrm>
          <a:prstGeom prst="rect">
            <a:avLst/>
          </a:prstGeom>
          <a:noFill/>
        </p:spPr>
        <p:txBody>
          <a:bodyPr wrap="square" rtlCol="0">
            <a:spAutoFit/>
          </a:bodyPr>
          <a:lstStyle/>
          <a:p>
            <a:pPr algn="ctr"/>
            <a:r>
              <a:rPr lang="en-US" sz="900" dirty="0">
                <a:solidFill>
                  <a:schemeClr val="bg2">
                    <a:lumMod val="50000"/>
                  </a:schemeClr>
                </a:solidFill>
              </a:rPr>
              <a:t>Months</a:t>
            </a:r>
          </a:p>
        </p:txBody>
      </p:sp>
      <p:sp>
        <p:nvSpPr>
          <p:cNvPr id="20" name="TextBox 19"/>
          <p:cNvSpPr txBox="1"/>
          <p:nvPr/>
        </p:nvSpPr>
        <p:spPr>
          <a:xfrm>
            <a:off x="2524143" y="1337826"/>
            <a:ext cx="1871562" cy="276999"/>
          </a:xfrm>
          <a:prstGeom prst="rect">
            <a:avLst/>
          </a:prstGeom>
          <a:noFill/>
        </p:spPr>
        <p:txBody>
          <a:bodyPr wrap="square" rtlCol="0">
            <a:spAutoFit/>
          </a:bodyPr>
          <a:lstStyle/>
          <a:p>
            <a:pPr algn="ctr"/>
            <a:r>
              <a:rPr lang="en-US" sz="1200" b="1" dirty="0">
                <a:solidFill>
                  <a:schemeClr val="bg2">
                    <a:lumMod val="50000"/>
                  </a:schemeClr>
                </a:solidFill>
              </a:rPr>
              <a:t>Upper Chattahoochee</a:t>
            </a:r>
          </a:p>
        </p:txBody>
      </p:sp>
      <p:sp>
        <p:nvSpPr>
          <p:cNvPr id="21" name="TextBox 20"/>
          <p:cNvSpPr txBox="1"/>
          <p:nvPr/>
        </p:nvSpPr>
        <p:spPr>
          <a:xfrm>
            <a:off x="2376467" y="4027398"/>
            <a:ext cx="1984357" cy="276999"/>
          </a:xfrm>
          <a:prstGeom prst="rect">
            <a:avLst/>
          </a:prstGeom>
          <a:noFill/>
        </p:spPr>
        <p:txBody>
          <a:bodyPr wrap="square" rtlCol="0">
            <a:spAutoFit/>
          </a:bodyPr>
          <a:lstStyle/>
          <a:p>
            <a:pPr algn="ctr"/>
            <a:r>
              <a:rPr lang="en-US" sz="1200" b="1" dirty="0">
                <a:solidFill>
                  <a:schemeClr val="bg2">
                    <a:lumMod val="50000"/>
                  </a:schemeClr>
                </a:solidFill>
              </a:rPr>
              <a:t>Middle Chattahoochee</a:t>
            </a:r>
          </a:p>
        </p:txBody>
      </p:sp>
      <p:pic>
        <p:nvPicPr>
          <p:cNvPr id="22" name="Picture 2" descr="midchat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72"/>
          <a:stretch/>
        </p:blipFill>
        <p:spPr bwMode="auto">
          <a:xfrm>
            <a:off x="6340446" y="1429683"/>
            <a:ext cx="5780218" cy="23471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UppOcmul.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82" t="5774" r="731"/>
          <a:stretch/>
        </p:blipFill>
        <p:spPr bwMode="auto">
          <a:xfrm>
            <a:off x="6400800" y="4027398"/>
            <a:ext cx="5719864" cy="24415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8469630" y="6424722"/>
            <a:ext cx="1463583" cy="230832"/>
          </a:xfrm>
          <a:prstGeom prst="rect">
            <a:avLst/>
          </a:prstGeom>
          <a:noFill/>
        </p:spPr>
        <p:txBody>
          <a:bodyPr wrap="square" rtlCol="0">
            <a:spAutoFit/>
          </a:bodyPr>
          <a:lstStyle/>
          <a:p>
            <a:pPr algn="ctr"/>
            <a:r>
              <a:rPr lang="en-US" sz="900" dirty="0">
                <a:solidFill>
                  <a:schemeClr val="bg2">
                    <a:lumMod val="50000"/>
                  </a:schemeClr>
                </a:solidFill>
              </a:rPr>
              <a:t>Months</a:t>
            </a:r>
          </a:p>
        </p:txBody>
      </p:sp>
      <p:sp>
        <p:nvSpPr>
          <p:cNvPr id="25" name="TextBox 24"/>
          <p:cNvSpPr txBox="1"/>
          <p:nvPr/>
        </p:nvSpPr>
        <p:spPr>
          <a:xfrm>
            <a:off x="8469629" y="3749754"/>
            <a:ext cx="1463583" cy="230832"/>
          </a:xfrm>
          <a:prstGeom prst="rect">
            <a:avLst/>
          </a:prstGeom>
          <a:noFill/>
        </p:spPr>
        <p:txBody>
          <a:bodyPr wrap="square" rtlCol="0">
            <a:spAutoFit/>
          </a:bodyPr>
          <a:lstStyle/>
          <a:p>
            <a:pPr algn="ctr"/>
            <a:r>
              <a:rPr lang="en-US" sz="900" dirty="0">
                <a:solidFill>
                  <a:schemeClr val="bg2">
                    <a:lumMod val="50000"/>
                  </a:schemeClr>
                </a:solidFill>
              </a:rPr>
              <a:t>Months</a:t>
            </a:r>
          </a:p>
        </p:txBody>
      </p:sp>
      <p:sp>
        <p:nvSpPr>
          <p:cNvPr id="28" name="TextBox 27"/>
          <p:cNvSpPr txBox="1"/>
          <p:nvPr/>
        </p:nvSpPr>
        <p:spPr>
          <a:xfrm>
            <a:off x="8382817" y="1337826"/>
            <a:ext cx="1871562" cy="276999"/>
          </a:xfrm>
          <a:prstGeom prst="rect">
            <a:avLst/>
          </a:prstGeom>
          <a:noFill/>
        </p:spPr>
        <p:txBody>
          <a:bodyPr wrap="square" rtlCol="0">
            <a:spAutoFit/>
          </a:bodyPr>
          <a:lstStyle/>
          <a:p>
            <a:pPr algn="ctr"/>
            <a:r>
              <a:rPr lang="en-US" sz="1200" b="1" dirty="0">
                <a:solidFill>
                  <a:schemeClr val="bg2">
                    <a:lumMod val="50000"/>
                  </a:schemeClr>
                </a:solidFill>
              </a:rPr>
              <a:t>Upper Ocmulgee</a:t>
            </a:r>
          </a:p>
        </p:txBody>
      </p:sp>
      <p:sp>
        <p:nvSpPr>
          <p:cNvPr id="29" name="TextBox 28"/>
          <p:cNvSpPr txBox="1"/>
          <p:nvPr/>
        </p:nvSpPr>
        <p:spPr>
          <a:xfrm>
            <a:off x="8235141" y="4027398"/>
            <a:ext cx="1984357" cy="276999"/>
          </a:xfrm>
          <a:prstGeom prst="rect">
            <a:avLst/>
          </a:prstGeom>
          <a:noFill/>
        </p:spPr>
        <p:txBody>
          <a:bodyPr wrap="square" rtlCol="0">
            <a:spAutoFit/>
          </a:bodyPr>
          <a:lstStyle/>
          <a:p>
            <a:pPr algn="ctr"/>
            <a:r>
              <a:rPr lang="en-US" sz="1200" b="1" dirty="0">
                <a:solidFill>
                  <a:schemeClr val="bg2">
                    <a:lumMod val="50000"/>
                  </a:schemeClr>
                </a:solidFill>
              </a:rPr>
              <a:t>Etowah</a:t>
            </a:r>
          </a:p>
        </p:txBody>
      </p:sp>
    </p:spTree>
    <p:extLst>
      <p:ext uri="{BB962C8B-B14F-4D97-AF65-F5344CB8AC3E}">
        <p14:creationId xmlns:p14="http://schemas.microsoft.com/office/powerpoint/2010/main" val="943443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SWAT Results: Accuracy &amp; Statistics</a:t>
            </a:r>
          </a:p>
        </p:txBody>
      </p:sp>
      <p:graphicFrame>
        <p:nvGraphicFramePr>
          <p:cNvPr id="4" name="Table 3"/>
          <p:cNvGraphicFramePr>
            <a:graphicFrameLocks noGrp="1"/>
          </p:cNvGraphicFramePr>
          <p:nvPr>
            <p:extLst>
              <p:ext uri="{D42A27DB-BD31-4B8C-83A1-F6EECF244321}">
                <p14:modId xmlns:p14="http://schemas.microsoft.com/office/powerpoint/2010/main" val="3334777183"/>
              </p:ext>
            </p:extLst>
          </p:nvPr>
        </p:nvGraphicFramePr>
        <p:xfrm>
          <a:off x="5216523" y="1993899"/>
          <a:ext cx="6518276" cy="4496880"/>
        </p:xfrm>
        <a:graphic>
          <a:graphicData uri="http://schemas.openxmlformats.org/drawingml/2006/table">
            <a:tbl>
              <a:tblPr firstRow="1" firstCol="1" bandRow="1">
                <a:tableStyleId>{5C22544A-7EE6-4342-B048-85BDC9FD1C3A}</a:tableStyleId>
              </a:tblPr>
              <a:tblGrid>
                <a:gridCol w="3744542">
                  <a:extLst>
                    <a:ext uri="{9D8B030D-6E8A-4147-A177-3AD203B41FA5}">
                      <a16:colId xmlns:a16="http://schemas.microsoft.com/office/drawing/2014/main" val="20000"/>
                    </a:ext>
                  </a:extLst>
                </a:gridCol>
                <a:gridCol w="1417686">
                  <a:extLst>
                    <a:ext uri="{9D8B030D-6E8A-4147-A177-3AD203B41FA5}">
                      <a16:colId xmlns:a16="http://schemas.microsoft.com/office/drawing/2014/main" val="20001"/>
                    </a:ext>
                  </a:extLst>
                </a:gridCol>
                <a:gridCol w="1356048">
                  <a:extLst>
                    <a:ext uri="{9D8B030D-6E8A-4147-A177-3AD203B41FA5}">
                      <a16:colId xmlns:a16="http://schemas.microsoft.com/office/drawing/2014/main" val="20002"/>
                    </a:ext>
                  </a:extLst>
                </a:gridCol>
              </a:tblGrid>
              <a:tr h="749480">
                <a:tc>
                  <a:txBody>
                    <a:bodyPr/>
                    <a:lstStyle/>
                    <a:p>
                      <a:pPr>
                        <a:lnSpc>
                          <a:spcPct val="107000"/>
                        </a:lnSpc>
                      </a:pPr>
                      <a:endParaRPr lang="en-US" sz="1300" dirty="0">
                        <a:effectLst/>
                        <a:latin typeface="Calibri" panose="020F0502020204030204" pitchFamily="34" charset="0"/>
                      </a:endParaRPr>
                    </a:p>
                  </a:txBody>
                  <a:tcPr marL="82956" marR="82956" marT="0" marB="0" anchor="b">
                    <a:noFill/>
                  </a:tcPr>
                </a:tc>
                <a:tc>
                  <a:txBody>
                    <a:bodyPr/>
                    <a:lstStyle/>
                    <a:p>
                      <a:pPr marL="0" marR="0" algn="ctr">
                        <a:lnSpc>
                          <a:spcPct val="107000"/>
                        </a:lnSpc>
                        <a:spcBef>
                          <a:spcPts val="0"/>
                        </a:spcBef>
                        <a:spcAft>
                          <a:spcPts val="0"/>
                        </a:spcAft>
                      </a:pPr>
                      <a:r>
                        <a:rPr lang="en-US" sz="2800" dirty="0">
                          <a:effectLst/>
                        </a:rPr>
                        <a:t>R</a:t>
                      </a:r>
                      <a:r>
                        <a:rPr lang="en-US" sz="2800" baseline="30000" dirty="0">
                          <a:effectLst/>
                        </a:rPr>
                        <a:t>2</a:t>
                      </a:r>
                      <a:endParaRPr lang="en-US" sz="28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82956" marR="82956" marT="0" marB="0" anchor="ctr"/>
                </a:tc>
                <a:tc>
                  <a:txBody>
                    <a:bodyPr/>
                    <a:lstStyle/>
                    <a:p>
                      <a:pPr marL="0" marR="0" algn="ctr">
                        <a:lnSpc>
                          <a:spcPct val="107000"/>
                        </a:lnSpc>
                        <a:spcBef>
                          <a:spcPts val="0"/>
                        </a:spcBef>
                        <a:spcAft>
                          <a:spcPts val="0"/>
                        </a:spcAft>
                      </a:pPr>
                      <a:r>
                        <a:rPr lang="en-US" sz="2800" dirty="0">
                          <a:effectLst/>
                        </a:rPr>
                        <a:t>NSE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82956" marR="82956" marT="0" marB="0" anchor="ctr"/>
                </a:tc>
                <a:extLst>
                  <a:ext uri="{0D108BD9-81ED-4DB2-BD59-A6C34878D82A}">
                    <a16:rowId xmlns:a16="http://schemas.microsoft.com/office/drawing/2014/main" val="10000"/>
                  </a:ext>
                </a:extLst>
              </a:tr>
              <a:tr h="749480">
                <a:tc>
                  <a:txBody>
                    <a:bodyPr/>
                    <a:lstStyle/>
                    <a:p>
                      <a:pPr marL="0" marR="0" algn="r">
                        <a:lnSpc>
                          <a:spcPct val="107000"/>
                        </a:lnSpc>
                        <a:spcBef>
                          <a:spcPts val="0"/>
                        </a:spcBef>
                        <a:spcAft>
                          <a:spcPts val="0"/>
                        </a:spcAft>
                      </a:pPr>
                      <a:r>
                        <a:rPr lang="en-US" sz="2400" dirty="0">
                          <a:effectLst/>
                        </a:rPr>
                        <a:t>Upper Chattahoochee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2956" marR="82956" marT="0" marB="0" anchor="ctr"/>
                </a:tc>
                <a:tc>
                  <a:txBody>
                    <a:bodyPr/>
                    <a:lstStyle/>
                    <a:p>
                      <a:pPr marL="0" marR="0" algn="r">
                        <a:lnSpc>
                          <a:spcPct val="107000"/>
                        </a:lnSpc>
                        <a:spcBef>
                          <a:spcPts val="0"/>
                        </a:spcBef>
                        <a:spcAft>
                          <a:spcPts val="0"/>
                        </a:spcAft>
                      </a:pPr>
                      <a:r>
                        <a:rPr lang="en-US" sz="2400" b="0" dirty="0">
                          <a:effectLst/>
                          <a:latin typeface="+mn-lt"/>
                          <a:ea typeface="Calibri" panose="020F0502020204030204" pitchFamily="34" charset="0"/>
                          <a:cs typeface="Times New Roman" panose="02020603050405020304" pitchFamily="18" charset="0"/>
                        </a:rPr>
                        <a:t>0.65</a:t>
                      </a:r>
                    </a:p>
                  </a:txBody>
                  <a:tcPr marL="82956" marR="82956" marT="0" marB="0" anchor="ctr"/>
                </a:tc>
                <a:tc>
                  <a:txBody>
                    <a:bodyPr/>
                    <a:lstStyle/>
                    <a:p>
                      <a:pPr marL="0" marR="0" algn="r">
                        <a:lnSpc>
                          <a:spcPct val="107000"/>
                        </a:lnSpc>
                        <a:spcBef>
                          <a:spcPts val="0"/>
                        </a:spcBef>
                        <a:spcAft>
                          <a:spcPts val="0"/>
                        </a:spcAft>
                      </a:pPr>
                      <a:r>
                        <a:rPr lang="en-US" sz="2400" b="0" dirty="0">
                          <a:effectLst/>
                          <a:latin typeface="+mn-lt"/>
                          <a:ea typeface="Calibri" panose="020F0502020204030204" pitchFamily="34" charset="0"/>
                          <a:cs typeface="Times New Roman" panose="02020603050405020304" pitchFamily="18" charset="0"/>
                        </a:rPr>
                        <a:t>0.65</a:t>
                      </a:r>
                    </a:p>
                  </a:txBody>
                  <a:tcPr marL="82956" marR="82956" marT="0" marB="0" anchor="ctr"/>
                </a:tc>
                <a:extLst>
                  <a:ext uri="{0D108BD9-81ED-4DB2-BD59-A6C34878D82A}">
                    <a16:rowId xmlns:a16="http://schemas.microsoft.com/office/drawing/2014/main" val="10001"/>
                  </a:ext>
                </a:extLst>
              </a:tr>
              <a:tr h="749480">
                <a:tc>
                  <a:txBody>
                    <a:bodyPr/>
                    <a:lstStyle/>
                    <a:p>
                      <a:pPr marL="0" marR="0" algn="r">
                        <a:lnSpc>
                          <a:spcPct val="107000"/>
                        </a:lnSpc>
                        <a:spcBef>
                          <a:spcPts val="0"/>
                        </a:spcBef>
                        <a:spcAft>
                          <a:spcPts val="0"/>
                        </a:spcAft>
                      </a:pPr>
                      <a:r>
                        <a:rPr lang="en-US" sz="2400" dirty="0">
                          <a:effectLst/>
                          <a:latin typeface="+mn-lt"/>
                          <a:ea typeface="+mn-ea"/>
                          <a:cs typeface="+mn-cs"/>
                        </a:rPr>
                        <a:t>Middle</a:t>
                      </a:r>
                      <a:r>
                        <a:rPr lang="en-US" sz="2400" baseline="0" dirty="0">
                          <a:effectLst/>
                          <a:latin typeface="+mn-lt"/>
                          <a:ea typeface="+mn-ea"/>
                          <a:cs typeface="+mn-cs"/>
                        </a:rPr>
                        <a:t> Chattahoochee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2956" marR="82956" marT="0" marB="0" anchor="ctr"/>
                </a:tc>
                <a:tc>
                  <a:txBody>
                    <a:bodyPr/>
                    <a:lstStyle/>
                    <a:p>
                      <a:pPr marL="0" marR="0" algn="r">
                        <a:lnSpc>
                          <a:spcPct val="107000"/>
                        </a:lnSpc>
                        <a:spcBef>
                          <a:spcPts val="0"/>
                        </a:spcBef>
                        <a:spcAft>
                          <a:spcPts val="0"/>
                        </a:spcAft>
                      </a:pPr>
                      <a:r>
                        <a:rPr lang="en-US" sz="2400" b="0" dirty="0">
                          <a:effectLst/>
                          <a:latin typeface="+mn-lt"/>
                          <a:ea typeface="Calibri" panose="020F0502020204030204" pitchFamily="34" charset="0"/>
                          <a:cs typeface="Times New Roman" panose="02020603050405020304" pitchFamily="18" charset="0"/>
                        </a:rPr>
                        <a:t>0.63</a:t>
                      </a:r>
                    </a:p>
                  </a:txBody>
                  <a:tcPr marL="82956" marR="82956" marT="0" marB="0" anchor="ctr"/>
                </a:tc>
                <a:tc>
                  <a:txBody>
                    <a:bodyPr/>
                    <a:lstStyle/>
                    <a:p>
                      <a:pPr marL="0" marR="0" algn="r">
                        <a:lnSpc>
                          <a:spcPct val="107000"/>
                        </a:lnSpc>
                        <a:spcBef>
                          <a:spcPts val="0"/>
                        </a:spcBef>
                        <a:spcAft>
                          <a:spcPts val="0"/>
                        </a:spcAft>
                      </a:pPr>
                      <a:r>
                        <a:rPr lang="en-US" sz="2400" b="0" dirty="0">
                          <a:effectLst/>
                          <a:latin typeface="+mn-lt"/>
                          <a:ea typeface="Calibri" panose="020F0502020204030204" pitchFamily="34" charset="0"/>
                          <a:cs typeface="Times New Roman" panose="02020603050405020304" pitchFamily="18" charset="0"/>
                        </a:rPr>
                        <a:t>0.55</a:t>
                      </a:r>
                    </a:p>
                  </a:txBody>
                  <a:tcPr marL="82956" marR="82956" marT="0" marB="0" anchor="ctr"/>
                </a:tc>
                <a:extLst>
                  <a:ext uri="{0D108BD9-81ED-4DB2-BD59-A6C34878D82A}">
                    <a16:rowId xmlns:a16="http://schemas.microsoft.com/office/drawing/2014/main" val="10002"/>
                  </a:ext>
                </a:extLst>
              </a:tr>
              <a:tr h="749480">
                <a:tc>
                  <a:txBody>
                    <a:bodyPr/>
                    <a:lstStyle/>
                    <a:p>
                      <a:pPr marL="0" marR="0" algn="r">
                        <a:lnSpc>
                          <a:spcPct val="107000"/>
                        </a:lnSpc>
                        <a:spcBef>
                          <a:spcPts val="0"/>
                        </a:spcBef>
                        <a:spcAft>
                          <a:spcPts val="0"/>
                        </a:spcAft>
                      </a:pPr>
                      <a:r>
                        <a:rPr lang="en-US" sz="2400" dirty="0">
                          <a:effectLst/>
                          <a:latin typeface="+mn-lt"/>
                          <a:ea typeface="+mn-ea"/>
                          <a:cs typeface="+mn-cs"/>
                        </a:rPr>
                        <a:t>Upper</a:t>
                      </a:r>
                      <a:r>
                        <a:rPr lang="en-US" sz="2400" baseline="0" dirty="0">
                          <a:effectLst/>
                          <a:latin typeface="+mn-lt"/>
                          <a:ea typeface="+mn-ea"/>
                          <a:cs typeface="+mn-cs"/>
                        </a:rPr>
                        <a:t> Ocmulgee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2956" marR="82956" marT="0" marB="0" anchor="ctr"/>
                </a:tc>
                <a:tc>
                  <a:txBody>
                    <a:bodyPr/>
                    <a:lstStyle/>
                    <a:p>
                      <a:pPr marL="0" marR="0" algn="r">
                        <a:lnSpc>
                          <a:spcPct val="107000"/>
                        </a:lnSpc>
                        <a:spcBef>
                          <a:spcPts val="0"/>
                        </a:spcBef>
                        <a:spcAft>
                          <a:spcPts val="0"/>
                        </a:spcAft>
                      </a:pPr>
                      <a:r>
                        <a:rPr lang="en-US" sz="2400" b="0" dirty="0">
                          <a:effectLst/>
                          <a:latin typeface="+mn-lt"/>
                          <a:ea typeface="Calibri" panose="020F0502020204030204" pitchFamily="34" charset="0"/>
                          <a:cs typeface="Times New Roman" panose="02020603050405020304" pitchFamily="18" charset="0"/>
                        </a:rPr>
                        <a:t>0.77</a:t>
                      </a:r>
                    </a:p>
                  </a:txBody>
                  <a:tcPr marL="82956" marR="82956" marT="0" marB="0" anchor="ctr"/>
                </a:tc>
                <a:tc>
                  <a:txBody>
                    <a:bodyPr/>
                    <a:lstStyle/>
                    <a:p>
                      <a:pPr marL="0" marR="0" algn="r">
                        <a:lnSpc>
                          <a:spcPct val="107000"/>
                        </a:lnSpc>
                        <a:spcBef>
                          <a:spcPts val="0"/>
                        </a:spcBef>
                        <a:spcAft>
                          <a:spcPts val="0"/>
                        </a:spcAft>
                      </a:pPr>
                      <a:r>
                        <a:rPr lang="en-US" sz="2400" b="0" dirty="0">
                          <a:effectLst/>
                          <a:latin typeface="+mn-lt"/>
                          <a:ea typeface="Calibri" panose="020F0502020204030204" pitchFamily="34" charset="0"/>
                          <a:cs typeface="Times New Roman" panose="02020603050405020304" pitchFamily="18" charset="0"/>
                        </a:rPr>
                        <a:t>0.77</a:t>
                      </a:r>
                    </a:p>
                  </a:txBody>
                  <a:tcPr marL="82956" marR="82956" marT="0" marB="0" anchor="ctr"/>
                </a:tc>
                <a:extLst>
                  <a:ext uri="{0D108BD9-81ED-4DB2-BD59-A6C34878D82A}">
                    <a16:rowId xmlns:a16="http://schemas.microsoft.com/office/drawing/2014/main" val="10003"/>
                  </a:ext>
                </a:extLst>
              </a:tr>
              <a:tr h="749480">
                <a:tc>
                  <a:txBody>
                    <a:bodyPr/>
                    <a:lstStyle/>
                    <a:p>
                      <a:pPr marL="0" marR="0" algn="r">
                        <a:lnSpc>
                          <a:spcPct val="107000"/>
                        </a:lnSpc>
                        <a:spcBef>
                          <a:spcPts val="0"/>
                        </a:spcBef>
                        <a:spcAft>
                          <a:spcPts val="0"/>
                        </a:spcAft>
                      </a:pPr>
                      <a:r>
                        <a:rPr lang="en-US" sz="2400" dirty="0">
                          <a:effectLst/>
                          <a:latin typeface="+mn-lt"/>
                          <a:ea typeface="+mn-ea"/>
                          <a:cs typeface="+mn-cs"/>
                        </a:rPr>
                        <a:t>Etowah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2956" marR="82956" marT="0" marB="0" anchor="ctr"/>
                </a:tc>
                <a:tc>
                  <a:txBody>
                    <a:bodyPr/>
                    <a:lstStyle/>
                    <a:p>
                      <a:pPr marL="0" marR="0" algn="r">
                        <a:lnSpc>
                          <a:spcPct val="107000"/>
                        </a:lnSpc>
                        <a:spcBef>
                          <a:spcPts val="0"/>
                        </a:spcBef>
                        <a:spcAft>
                          <a:spcPts val="0"/>
                        </a:spcAft>
                      </a:pPr>
                      <a:r>
                        <a:rPr lang="en-US" sz="2400" b="0" dirty="0">
                          <a:effectLst/>
                          <a:latin typeface="+mn-lt"/>
                          <a:ea typeface="Calibri" panose="020F0502020204030204" pitchFamily="34" charset="0"/>
                          <a:cs typeface="Times New Roman" panose="02020603050405020304" pitchFamily="18" charset="0"/>
                        </a:rPr>
                        <a:t>0.68</a:t>
                      </a:r>
                    </a:p>
                  </a:txBody>
                  <a:tcPr marL="82956" marR="82956" marT="0" marB="0" anchor="ctr"/>
                </a:tc>
                <a:tc>
                  <a:txBody>
                    <a:bodyPr/>
                    <a:lstStyle/>
                    <a:p>
                      <a:pPr marL="0" marR="0" algn="r">
                        <a:lnSpc>
                          <a:spcPct val="107000"/>
                        </a:lnSpc>
                        <a:spcBef>
                          <a:spcPts val="0"/>
                        </a:spcBef>
                        <a:spcAft>
                          <a:spcPts val="0"/>
                        </a:spcAft>
                      </a:pPr>
                      <a:r>
                        <a:rPr lang="en-US" sz="2400" b="0" dirty="0">
                          <a:effectLst/>
                          <a:latin typeface="+mn-lt"/>
                          <a:ea typeface="Calibri" panose="020F0502020204030204" pitchFamily="34" charset="0"/>
                          <a:cs typeface="Times New Roman" panose="02020603050405020304" pitchFamily="18" charset="0"/>
                        </a:rPr>
                        <a:t>0.67</a:t>
                      </a:r>
                    </a:p>
                  </a:txBody>
                  <a:tcPr marL="82956" marR="82956" marT="0" marB="0" anchor="ctr"/>
                </a:tc>
                <a:extLst>
                  <a:ext uri="{0D108BD9-81ED-4DB2-BD59-A6C34878D82A}">
                    <a16:rowId xmlns:a16="http://schemas.microsoft.com/office/drawing/2014/main" val="10004"/>
                  </a:ext>
                </a:extLst>
              </a:tr>
              <a:tr h="749480">
                <a:tc>
                  <a:txBody>
                    <a:bodyPr/>
                    <a:lstStyle/>
                    <a:p>
                      <a:pPr marL="0" marR="0" algn="r">
                        <a:lnSpc>
                          <a:spcPct val="107000"/>
                        </a:lnSpc>
                        <a:spcBef>
                          <a:spcPts val="0"/>
                        </a:spcBef>
                        <a:spcAft>
                          <a:spcPts val="0"/>
                        </a:spcAft>
                      </a:pPr>
                      <a:r>
                        <a:rPr lang="en-US" sz="2400" dirty="0">
                          <a:effectLst/>
                        </a:rPr>
                        <a:t>Upper Flint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2956" marR="82956" marT="0" marB="0" anchor="ctr"/>
                </a:tc>
                <a:tc>
                  <a:txBody>
                    <a:bodyPr/>
                    <a:lstStyle/>
                    <a:p>
                      <a:pPr marL="0" marR="0" algn="r">
                        <a:lnSpc>
                          <a:spcPct val="107000"/>
                        </a:lnSpc>
                        <a:spcBef>
                          <a:spcPts val="0"/>
                        </a:spcBef>
                        <a:spcAft>
                          <a:spcPts val="0"/>
                        </a:spcAft>
                      </a:pPr>
                      <a:r>
                        <a:rPr lang="en-US" sz="2400" b="0" i="0" dirty="0">
                          <a:effectLst/>
                          <a:latin typeface="+mn-lt"/>
                          <a:ea typeface="+mn-ea"/>
                          <a:cs typeface="+mn-cs"/>
                        </a:rPr>
                        <a:t>0.71</a:t>
                      </a:r>
                      <a:endParaRPr lang="en-US" sz="2400" b="0" i="0" dirty="0">
                        <a:effectLst/>
                        <a:latin typeface="+mn-lt"/>
                        <a:ea typeface="Calibri" panose="020F0502020204030204" pitchFamily="34" charset="0"/>
                        <a:cs typeface="Times New Roman" panose="02020603050405020304" pitchFamily="18" charset="0"/>
                      </a:endParaRPr>
                    </a:p>
                  </a:txBody>
                  <a:tcPr marL="82956" marR="82956" marT="0" marB="0" anchor="ctr"/>
                </a:tc>
                <a:tc>
                  <a:txBody>
                    <a:bodyPr/>
                    <a:lstStyle/>
                    <a:p>
                      <a:pPr marL="0" marR="0" algn="r">
                        <a:lnSpc>
                          <a:spcPct val="107000"/>
                        </a:lnSpc>
                        <a:spcBef>
                          <a:spcPts val="0"/>
                        </a:spcBef>
                        <a:spcAft>
                          <a:spcPts val="0"/>
                        </a:spcAft>
                      </a:pPr>
                      <a:r>
                        <a:rPr lang="en-US" sz="2400" b="0" i="0" dirty="0">
                          <a:effectLst/>
                          <a:latin typeface="+mn-lt"/>
                          <a:ea typeface="+mn-ea"/>
                          <a:cs typeface="+mn-cs"/>
                        </a:rPr>
                        <a:t>0.71</a:t>
                      </a:r>
                      <a:endParaRPr lang="en-US" sz="2400" b="0" i="0" dirty="0">
                        <a:effectLst/>
                        <a:latin typeface="+mn-lt"/>
                        <a:ea typeface="Calibri" panose="020F0502020204030204" pitchFamily="34" charset="0"/>
                        <a:cs typeface="Times New Roman" panose="02020603050405020304" pitchFamily="18" charset="0"/>
                      </a:endParaRPr>
                    </a:p>
                  </a:txBody>
                  <a:tcPr marL="82956" marR="82956" marT="0" marB="0" anchor="ctr"/>
                </a:tc>
                <a:extLst>
                  <a:ext uri="{0D108BD9-81ED-4DB2-BD59-A6C34878D82A}">
                    <a16:rowId xmlns:a16="http://schemas.microsoft.com/office/drawing/2014/main" val="10005"/>
                  </a:ext>
                </a:extLst>
              </a:tr>
            </a:tbl>
          </a:graphicData>
        </a:graphic>
      </p:graphicFrame>
      <p:grpSp>
        <p:nvGrpSpPr>
          <p:cNvPr id="5" name="Group 4"/>
          <p:cNvGrpSpPr/>
          <p:nvPr/>
        </p:nvGrpSpPr>
        <p:grpSpPr>
          <a:xfrm>
            <a:off x="149402" y="1455420"/>
            <a:ext cx="5029773" cy="5285176"/>
            <a:chOff x="171174" y="1455420"/>
            <a:chExt cx="5029773" cy="5285176"/>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0320" t="5917" r="7206" b="3877"/>
            <a:stretch/>
          </p:blipFill>
          <p:spPr>
            <a:xfrm>
              <a:off x="213379" y="1455420"/>
              <a:ext cx="4775200" cy="5285175"/>
            </a:xfrm>
            <a:prstGeom prst="rect">
              <a:avLst/>
            </a:prstGeom>
          </p:spPr>
        </p:pic>
        <p:sp>
          <p:nvSpPr>
            <p:cNvPr id="12" name="TextBox 11"/>
            <p:cNvSpPr txBox="1"/>
            <p:nvPr/>
          </p:nvSpPr>
          <p:spPr>
            <a:xfrm>
              <a:off x="2397281" y="4506800"/>
              <a:ext cx="1589804" cy="369332"/>
            </a:xfrm>
            <a:prstGeom prst="rect">
              <a:avLst/>
            </a:prstGeom>
            <a:noFill/>
          </p:spPr>
          <p:txBody>
            <a:bodyPr wrap="square" rtlCol="0">
              <a:spAutoFit/>
            </a:bodyPr>
            <a:lstStyle/>
            <a:p>
              <a:r>
                <a:rPr lang="en-US" b="1" dirty="0">
                  <a:solidFill>
                    <a:srgbClr val="FFFF00"/>
                  </a:solidFill>
                </a:rPr>
                <a:t>Ocmulgee</a:t>
              </a:r>
            </a:p>
          </p:txBody>
        </p:sp>
        <p:sp>
          <p:nvSpPr>
            <p:cNvPr id="13" name="TextBox 12"/>
            <p:cNvSpPr txBox="1"/>
            <p:nvPr/>
          </p:nvSpPr>
          <p:spPr>
            <a:xfrm>
              <a:off x="1311192" y="2710653"/>
              <a:ext cx="1190197" cy="369332"/>
            </a:xfrm>
            <a:prstGeom prst="rect">
              <a:avLst/>
            </a:prstGeom>
            <a:noFill/>
          </p:spPr>
          <p:txBody>
            <a:bodyPr wrap="square" rtlCol="0">
              <a:spAutoFit/>
            </a:bodyPr>
            <a:lstStyle/>
            <a:p>
              <a:r>
                <a:rPr lang="en-US" b="1" dirty="0">
                  <a:solidFill>
                    <a:srgbClr val="FFFF00"/>
                  </a:solidFill>
                </a:rPr>
                <a:t>Etowah</a:t>
              </a:r>
            </a:p>
          </p:txBody>
        </p:sp>
        <p:sp>
          <p:nvSpPr>
            <p:cNvPr id="14" name="TextBox 13"/>
            <p:cNvSpPr txBox="1"/>
            <p:nvPr/>
          </p:nvSpPr>
          <p:spPr>
            <a:xfrm>
              <a:off x="1672537" y="5301289"/>
              <a:ext cx="724744" cy="369332"/>
            </a:xfrm>
            <a:prstGeom prst="rect">
              <a:avLst/>
            </a:prstGeom>
            <a:noFill/>
          </p:spPr>
          <p:txBody>
            <a:bodyPr wrap="square" rtlCol="0">
              <a:spAutoFit/>
            </a:bodyPr>
            <a:lstStyle/>
            <a:p>
              <a:r>
                <a:rPr lang="en-US" b="1" dirty="0">
                  <a:solidFill>
                    <a:srgbClr val="FFFF00"/>
                  </a:solidFill>
                </a:rPr>
                <a:t>Flint</a:t>
              </a:r>
            </a:p>
          </p:txBody>
        </p:sp>
        <p:sp>
          <p:nvSpPr>
            <p:cNvPr id="15" name="TextBox 14"/>
            <p:cNvSpPr txBox="1"/>
            <p:nvPr/>
          </p:nvSpPr>
          <p:spPr>
            <a:xfrm rot="18900000">
              <a:off x="1847032" y="2710653"/>
              <a:ext cx="3104226" cy="369332"/>
            </a:xfrm>
            <a:prstGeom prst="rect">
              <a:avLst/>
            </a:prstGeom>
            <a:noFill/>
          </p:spPr>
          <p:txBody>
            <a:bodyPr wrap="square" rtlCol="0">
              <a:spAutoFit/>
            </a:bodyPr>
            <a:lstStyle/>
            <a:p>
              <a:r>
                <a:rPr lang="en-US" b="1" dirty="0">
                  <a:solidFill>
                    <a:srgbClr val="FFFF00"/>
                  </a:solidFill>
                </a:rPr>
                <a:t>Upper Chattahoochee</a:t>
              </a:r>
            </a:p>
          </p:txBody>
        </p:sp>
        <p:sp>
          <p:nvSpPr>
            <p:cNvPr id="16" name="TextBox 15"/>
            <p:cNvSpPr txBox="1"/>
            <p:nvPr/>
          </p:nvSpPr>
          <p:spPr>
            <a:xfrm rot="18900000">
              <a:off x="171174" y="4777274"/>
              <a:ext cx="2280036" cy="646331"/>
            </a:xfrm>
            <a:prstGeom prst="rect">
              <a:avLst/>
            </a:prstGeom>
            <a:noFill/>
          </p:spPr>
          <p:txBody>
            <a:bodyPr wrap="square" rtlCol="0">
              <a:spAutoFit/>
            </a:bodyPr>
            <a:lstStyle/>
            <a:p>
              <a:pPr algn="r"/>
              <a:r>
                <a:rPr lang="en-US" b="1" dirty="0">
                  <a:solidFill>
                    <a:srgbClr val="FFFF00"/>
                  </a:solidFill>
                </a:rPr>
                <a:t>Middle </a:t>
              </a:r>
            </a:p>
            <a:p>
              <a:pPr algn="r"/>
              <a:r>
                <a:rPr lang="en-US" b="1" dirty="0">
                  <a:solidFill>
                    <a:srgbClr val="FFFF00"/>
                  </a:solidFill>
                </a:rPr>
                <a:t>Chattahoochee</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898" y="5559181"/>
              <a:ext cx="312436" cy="62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7068" t="64708" r="18167" b="28633"/>
            <a:stretch/>
          </p:blipFill>
          <p:spPr>
            <a:xfrm>
              <a:off x="2331964" y="6233042"/>
              <a:ext cx="2868983" cy="507554"/>
            </a:xfrm>
            <a:prstGeom prst="rect">
              <a:avLst/>
            </a:prstGeom>
          </p:spPr>
        </p:pic>
      </p:grpSp>
    </p:spTree>
    <p:extLst>
      <p:ext uri="{BB962C8B-B14F-4D97-AF65-F5344CB8AC3E}">
        <p14:creationId xmlns:p14="http://schemas.microsoft.com/office/powerpoint/2010/main" val="3930688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59" b="89215" l="5508" r="97754"/>
                    </a14:imgEffect>
                  </a14:imgLayer>
                </a14:imgProps>
              </a:ext>
              <a:ext uri="{28A0092B-C50C-407E-A947-70E740481C1C}">
                <a14:useLocalDpi xmlns:a14="http://schemas.microsoft.com/office/drawing/2010/main" val="0"/>
              </a:ext>
            </a:extLst>
          </a:blip>
          <a:srcRect l="5900" t="12801" r="5865" b="11916"/>
          <a:stretch/>
        </p:blipFill>
        <p:spPr>
          <a:xfrm>
            <a:off x="6672034" y="1169304"/>
            <a:ext cx="5051210" cy="5630525"/>
          </a:xfrm>
          <a:prstGeom prst="rect">
            <a:avLst/>
          </a:prstGeom>
        </p:spPr>
      </p:pic>
      <p:grpSp>
        <p:nvGrpSpPr>
          <p:cNvPr id="2" name="Group 1"/>
          <p:cNvGrpSpPr/>
          <p:nvPr/>
        </p:nvGrpSpPr>
        <p:grpSpPr>
          <a:xfrm>
            <a:off x="9008070" y="5016757"/>
            <a:ext cx="1999096" cy="1783072"/>
            <a:chOff x="9008070" y="5016757"/>
            <a:chExt cx="1999096" cy="1783072"/>
          </a:xfrm>
        </p:grpSpPr>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4730" y="5016757"/>
              <a:ext cx="312436" cy="62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9008070" y="6165426"/>
              <a:ext cx="1452868" cy="634403"/>
              <a:chOff x="669491" y="4572360"/>
              <a:chExt cx="1572834" cy="883647"/>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713" y="4842197"/>
                <a:ext cx="920221" cy="90328"/>
              </a:xfrm>
              <a:prstGeom prst="rect">
                <a:avLst/>
              </a:prstGeom>
            </p:spPr>
          </p:pic>
          <p:sp>
            <p:nvSpPr>
              <p:cNvPr id="15" name="TextBox 14"/>
              <p:cNvSpPr txBox="1"/>
              <p:nvPr/>
            </p:nvSpPr>
            <p:spPr>
              <a:xfrm>
                <a:off x="669491" y="4574055"/>
                <a:ext cx="601134" cy="557305"/>
              </a:xfrm>
              <a:prstGeom prst="rect">
                <a:avLst/>
              </a:prstGeom>
              <a:noFill/>
            </p:spPr>
            <p:txBody>
              <a:bodyPr wrap="square" rtlCol="0">
                <a:spAutoFit/>
              </a:bodyPr>
              <a:lstStyle/>
              <a:p>
                <a:r>
                  <a:rPr lang="en-US" sz="2000" dirty="0">
                    <a:solidFill>
                      <a:srgbClr val="767171"/>
                    </a:solidFill>
                  </a:rPr>
                  <a:t>0</a:t>
                </a:r>
              </a:p>
            </p:txBody>
          </p:sp>
          <p:sp>
            <p:nvSpPr>
              <p:cNvPr id="16" name="TextBox 15"/>
              <p:cNvSpPr txBox="1"/>
              <p:nvPr/>
            </p:nvSpPr>
            <p:spPr>
              <a:xfrm>
                <a:off x="1662863" y="4572360"/>
                <a:ext cx="579462" cy="557305"/>
              </a:xfrm>
              <a:prstGeom prst="rect">
                <a:avLst/>
              </a:prstGeom>
              <a:noFill/>
            </p:spPr>
            <p:txBody>
              <a:bodyPr wrap="square" rtlCol="0">
                <a:spAutoFit/>
              </a:bodyPr>
              <a:lstStyle/>
              <a:p>
                <a:r>
                  <a:rPr lang="en-US" sz="2000" dirty="0">
                    <a:solidFill>
                      <a:srgbClr val="767171"/>
                    </a:solidFill>
                  </a:rPr>
                  <a:t>40</a:t>
                </a:r>
              </a:p>
            </p:txBody>
          </p:sp>
          <p:sp>
            <p:nvSpPr>
              <p:cNvPr id="17" name="TextBox 16"/>
              <p:cNvSpPr txBox="1"/>
              <p:nvPr/>
            </p:nvSpPr>
            <p:spPr>
              <a:xfrm>
                <a:off x="1037830" y="4898702"/>
                <a:ext cx="619119" cy="557305"/>
              </a:xfrm>
              <a:prstGeom prst="rect">
                <a:avLst/>
              </a:prstGeom>
              <a:noFill/>
            </p:spPr>
            <p:txBody>
              <a:bodyPr wrap="square" rtlCol="0">
                <a:spAutoFit/>
              </a:bodyPr>
              <a:lstStyle/>
              <a:p>
                <a:r>
                  <a:rPr lang="en-US" sz="2000" dirty="0">
                    <a:solidFill>
                      <a:srgbClr val="767171"/>
                    </a:solidFill>
                  </a:rPr>
                  <a:t>Km</a:t>
                </a:r>
              </a:p>
            </p:txBody>
          </p:sp>
        </p:grpSp>
      </p:grpSp>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Land Use Prioritization</a:t>
            </a:r>
          </a:p>
        </p:txBody>
      </p:sp>
      <p:sp>
        <p:nvSpPr>
          <p:cNvPr id="30" name="TextBox 29"/>
          <p:cNvSpPr txBox="1"/>
          <p:nvPr/>
        </p:nvSpPr>
        <p:spPr>
          <a:xfrm>
            <a:off x="11025935" y="5868086"/>
            <a:ext cx="1129622" cy="253916"/>
          </a:xfrm>
          <a:prstGeom prst="rect">
            <a:avLst/>
          </a:prstGeom>
          <a:noFill/>
        </p:spPr>
        <p:txBody>
          <a:bodyPr wrap="square" rtlCol="0">
            <a:spAutoFit/>
          </a:bodyPr>
          <a:lstStyle/>
          <a:p>
            <a:r>
              <a:rPr lang="en-US" sz="1050" b="1" dirty="0">
                <a:solidFill>
                  <a:schemeClr val="bg2">
                    <a:lumMod val="50000"/>
                  </a:schemeClr>
                </a:solidFill>
                <a:latin typeface="Century Gothic" panose="020B0502020202020204" pitchFamily="34" charset="0"/>
              </a:rPr>
              <a:t>High Priority</a:t>
            </a:r>
          </a:p>
        </p:txBody>
      </p:sp>
      <p:sp>
        <p:nvSpPr>
          <p:cNvPr id="31" name="TextBox 30"/>
          <p:cNvSpPr txBox="1"/>
          <p:nvPr/>
        </p:nvSpPr>
        <p:spPr>
          <a:xfrm>
            <a:off x="11028290" y="6411359"/>
            <a:ext cx="1127267" cy="253916"/>
          </a:xfrm>
          <a:prstGeom prst="rect">
            <a:avLst/>
          </a:prstGeom>
          <a:noFill/>
        </p:spPr>
        <p:txBody>
          <a:bodyPr wrap="square" rtlCol="0">
            <a:spAutoFit/>
          </a:bodyPr>
          <a:lstStyle/>
          <a:p>
            <a:r>
              <a:rPr lang="en-US" sz="1050" b="1" dirty="0">
                <a:solidFill>
                  <a:schemeClr val="bg2">
                    <a:lumMod val="50000"/>
                  </a:schemeClr>
                </a:solidFill>
                <a:latin typeface="Century Gothic" panose="020B0502020202020204" pitchFamily="34" charset="0"/>
              </a:rPr>
              <a:t>Low Priority</a:t>
            </a:r>
          </a:p>
        </p:txBody>
      </p:sp>
      <p:sp>
        <p:nvSpPr>
          <p:cNvPr id="32" name="TextBox 31"/>
          <p:cNvSpPr txBox="1"/>
          <p:nvPr/>
        </p:nvSpPr>
        <p:spPr>
          <a:xfrm>
            <a:off x="0" y="3942926"/>
            <a:ext cx="6400800" cy="2616101"/>
          </a:xfrm>
          <a:prstGeom prst="rect">
            <a:avLst/>
          </a:prstGeom>
          <a:noFill/>
        </p:spPr>
        <p:txBody>
          <a:bodyPr wrap="square" rtlCol="0">
            <a:spAutoFit/>
          </a:bodyPr>
          <a:lstStyle/>
          <a:p>
            <a:endParaRPr lang="en-US" sz="2000" b="1" dirty="0">
              <a:solidFill>
                <a:schemeClr val="bg2">
                  <a:lumMod val="50000"/>
                </a:schemeClr>
              </a:solidFill>
            </a:endParaRPr>
          </a:p>
          <a:p>
            <a:pPr marL="285750" indent="-285750">
              <a:buClr>
                <a:schemeClr val="accent1"/>
              </a:buClr>
              <a:buSzPct val="75000"/>
              <a:buFont typeface="Century Gothic" panose="020B0502020202020204" pitchFamily="34" charset="0"/>
              <a:buChar char="►"/>
            </a:pPr>
            <a:r>
              <a:rPr lang="en-US" sz="2000" b="1" dirty="0">
                <a:solidFill>
                  <a:schemeClr val="accent1"/>
                </a:solidFill>
              </a:rPr>
              <a:t>Spatially analyzes </a:t>
            </a:r>
            <a:r>
              <a:rPr lang="en-US" sz="2000" dirty="0">
                <a:solidFill>
                  <a:schemeClr val="bg2">
                    <a:lumMod val="50000"/>
                  </a:schemeClr>
                </a:solidFill>
              </a:rPr>
              <a:t>the metropolitan region of Atlanta to designate prioritization values based on a locations suitability for conservation efforts</a:t>
            </a:r>
          </a:p>
          <a:p>
            <a:pPr marL="285750" indent="-285750">
              <a:buClr>
                <a:schemeClr val="accent1"/>
              </a:buClr>
              <a:buSzPct val="75000"/>
              <a:buFont typeface="Century Gothic" panose="020B0502020202020204" pitchFamily="34" charset="0"/>
              <a:buChar char="►"/>
            </a:pPr>
            <a:endParaRPr lang="en-US" sz="2400" dirty="0">
              <a:solidFill>
                <a:schemeClr val="bg2">
                  <a:lumMod val="50000"/>
                </a:schemeClr>
              </a:solidFill>
            </a:endParaRPr>
          </a:p>
          <a:p>
            <a:pPr marL="285750" indent="-285750">
              <a:buClr>
                <a:schemeClr val="accent1"/>
              </a:buClr>
              <a:buSzPct val="75000"/>
              <a:buFont typeface="Century Gothic" panose="020B0502020202020204" pitchFamily="34" charset="0"/>
              <a:buChar char="►"/>
            </a:pPr>
            <a:r>
              <a:rPr lang="en-US" sz="2000" b="1" dirty="0">
                <a:solidFill>
                  <a:schemeClr val="accent1"/>
                </a:solidFill>
              </a:rPr>
              <a:t>Can be used to</a:t>
            </a:r>
            <a:r>
              <a:rPr lang="en-US" sz="2000" dirty="0">
                <a:solidFill>
                  <a:schemeClr val="bg2">
                    <a:lumMod val="50000"/>
                  </a:schemeClr>
                </a:solidFill>
              </a:rPr>
              <a:t> inform stakeholders on  land acquisition and management strategies</a:t>
            </a:r>
          </a:p>
          <a:p>
            <a:pPr marL="285750" indent="-285750">
              <a:buClr>
                <a:schemeClr val="accent1"/>
              </a:buClr>
              <a:buSzPct val="75000"/>
              <a:buFont typeface="Century Gothic" panose="020B0502020202020204" pitchFamily="34" charset="0"/>
              <a:buChar char="►"/>
            </a:pPr>
            <a:endParaRPr lang="en-US" sz="2000" dirty="0">
              <a:solidFill>
                <a:schemeClr val="bg2">
                  <a:lumMod val="50000"/>
                </a:schemeClr>
              </a:solidFill>
            </a:endParaRPr>
          </a:p>
        </p:txBody>
      </p:sp>
      <p:pic>
        <p:nvPicPr>
          <p:cNvPr id="33" name="Picture 32"/>
          <p:cNvPicPr>
            <a:picLocks noChangeAspect="1"/>
          </p:cNvPicPr>
          <p:nvPr/>
        </p:nvPicPr>
        <p:blipFill rotWithShape="1">
          <a:blip r:embed="rId7" cstate="print">
            <a:extLst>
              <a:ext uri="{28A0092B-C50C-407E-A947-70E740481C1C}">
                <a14:useLocalDpi xmlns:a14="http://schemas.microsoft.com/office/drawing/2010/main" val="0"/>
              </a:ext>
            </a:extLst>
          </a:blip>
          <a:srcRect t="4989" b="12325"/>
          <a:stretch/>
        </p:blipFill>
        <p:spPr>
          <a:xfrm>
            <a:off x="191461" y="1981820"/>
            <a:ext cx="6240659" cy="1919695"/>
          </a:xfrm>
          <a:prstGeom prst="rect">
            <a:avLst/>
          </a:prstGeom>
          <a:ln w="6350">
            <a:solidFill>
              <a:schemeClr val="tx1"/>
            </a:solidFill>
          </a:ln>
        </p:spPr>
      </p:pic>
      <p:cxnSp>
        <p:nvCxnSpPr>
          <p:cNvPr id="35" name="Straight Connector 34"/>
          <p:cNvCxnSpPr/>
          <p:nvPr/>
        </p:nvCxnSpPr>
        <p:spPr>
          <a:xfrm>
            <a:off x="6432120" y="1981820"/>
            <a:ext cx="2873512" cy="272262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432120" y="3901515"/>
            <a:ext cx="2807540" cy="84433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4" name="5-Point Star 33"/>
          <p:cNvSpPr/>
          <p:nvPr/>
        </p:nvSpPr>
        <p:spPr>
          <a:xfrm>
            <a:off x="9077325" y="4513038"/>
            <a:ext cx="341349" cy="337383"/>
          </a:xfrm>
          <a:prstGeom prst="star5">
            <a:avLst/>
          </a:prstGeom>
          <a:solidFill>
            <a:srgbClr val="FF0000"/>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l="12727" t="79293" r="80790" b="4419"/>
          <a:stretch/>
        </p:blipFill>
        <p:spPr>
          <a:xfrm>
            <a:off x="10656528" y="5868086"/>
            <a:ext cx="388841" cy="819150"/>
          </a:xfrm>
          <a:prstGeom prst="rect">
            <a:avLst/>
          </a:prstGeom>
        </p:spPr>
      </p:pic>
    </p:spTree>
    <p:extLst>
      <p:ext uri="{BB962C8B-B14F-4D97-AF65-F5344CB8AC3E}">
        <p14:creationId xmlns:p14="http://schemas.microsoft.com/office/powerpoint/2010/main" val="3222469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Errors &amp; Uncertainties</a:t>
            </a:r>
          </a:p>
        </p:txBody>
      </p:sp>
      <p:sp>
        <p:nvSpPr>
          <p:cNvPr id="7" name="Text Placeholder 1"/>
          <p:cNvSpPr txBox="1">
            <a:spLocks/>
          </p:cNvSpPr>
          <p:nvPr/>
        </p:nvSpPr>
        <p:spPr>
          <a:xfrm>
            <a:off x="0" y="1507469"/>
            <a:ext cx="9537700" cy="22009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Clr>
                <a:srgbClr val="75AADB"/>
              </a:buClr>
              <a:buFont typeface="Webdings" panose="05030102010509060703" pitchFamily="18" charset="2"/>
              <a:buChar char="4"/>
            </a:pPr>
            <a:r>
              <a:rPr lang="en-US" dirty="0">
                <a:solidFill>
                  <a:srgbClr val="767171"/>
                </a:solidFill>
              </a:rPr>
              <a:t>Some datasets are incomplete</a:t>
            </a:r>
          </a:p>
          <a:p>
            <a:pPr marL="342900" indent="-342900">
              <a:spcBef>
                <a:spcPts val="0"/>
              </a:spcBef>
              <a:buClr>
                <a:srgbClr val="75AADB"/>
              </a:buClr>
              <a:buFont typeface="Webdings" panose="05030102010509060703" pitchFamily="18" charset="2"/>
              <a:buChar char="4"/>
            </a:pPr>
            <a:endParaRPr lang="en-US" dirty="0">
              <a:solidFill>
                <a:srgbClr val="767171"/>
              </a:solidFill>
            </a:endParaRPr>
          </a:p>
          <a:p>
            <a:pPr marL="342900" indent="-342900">
              <a:spcBef>
                <a:spcPts val="0"/>
              </a:spcBef>
              <a:buClr>
                <a:srgbClr val="75AADB"/>
              </a:buClr>
              <a:buFont typeface="Webdings" panose="05030102010509060703" pitchFamily="18" charset="2"/>
              <a:buChar char="4"/>
            </a:pPr>
            <a:r>
              <a:rPr lang="en-US" dirty="0">
                <a:solidFill>
                  <a:srgbClr val="767171"/>
                </a:solidFill>
              </a:rPr>
              <a:t>Land cover misclassification</a:t>
            </a:r>
          </a:p>
          <a:p>
            <a:pPr marL="342900" indent="-342900">
              <a:spcBef>
                <a:spcPts val="0"/>
              </a:spcBef>
              <a:buClr>
                <a:srgbClr val="75AADB"/>
              </a:buClr>
              <a:buFont typeface="Webdings" panose="05030102010509060703" pitchFamily="18" charset="2"/>
              <a:buChar char="4"/>
            </a:pPr>
            <a:endParaRPr lang="en-US" dirty="0">
              <a:solidFill>
                <a:srgbClr val="767171"/>
              </a:solidFill>
            </a:endParaRPr>
          </a:p>
          <a:p>
            <a:pPr marL="342900" indent="-342900">
              <a:spcBef>
                <a:spcPts val="0"/>
              </a:spcBef>
              <a:buClr>
                <a:srgbClr val="75AADB"/>
              </a:buClr>
              <a:buFont typeface="Webdings" panose="05030102010509060703" pitchFamily="18" charset="2"/>
              <a:buChar char="4"/>
            </a:pPr>
            <a:r>
              <a:rPr lang="en-US" dirty="0">
                <a:solidFill>
                  <a:srgbClr val="767171"/>
                </a:solidFill>
              </a:rPr>
              <a:t>SWAT model accuracy and calibration</a:t>
            </a:r>
          </a:p>
          <a:p>
            <a:pPr marL="342900" indent="-342900">
              <a:spcBef>
                <a:spcPts val="0"/>
              </a:spcBef>
              <a:buClr>
                <a:srgbClr val="75AADB"/>
              </a:buClr>
              <a:buFont typeface="Webdings" panose="05030102010509060703" pitchFamily="18" charset="2"/>
              <a:buChar char="4"/>
            </a:pPr>
            <a:endParaRPr lang="en-US" dirty="0">
              <a:solidFill>
                <a:srgbClr val="767171"/>
              </a:solidFill>
            </a:endParaRPr>
          </a:p>
          <a:p>
            <a:pPr marL="342900" indent="-342900">
              <a:spcBef>
                <a:spcPts val="0"/>
              </a:spcBef>
              <a:buClr>
                <a:srgbClr val="75AADB"/>
              </a:buClr>
              <a:buFont typeface="Webdings" panose="05030102010509060703" pitchFamily="18" charset="2"/>
              <a:buChar char="4"/>
            </a:pPr>
            <a:r>
              <a:rPr lang="en-US" dirty="0">
                <a:solidFill>
                  <a:srgbClr val="767171"/>
                </a:solidFill>
              </a:rPr>
              <a:t>Do LUCIS criteria weights accurately reflect community preferences? </a:t>
            </a:r>
          </a:p>
          <a:p>
            <a:pPr>
              <a:spcBef>
                <a:spcPts val="0"/>
              </a:spcBef>
              <a:buClr>
                <a:srgbClr val="75AADB"/>
              </a:buClr>
            </a:pPr>
            <a:endParaRPr lang="en-US" dirty="0">
              <a:solidFill>
                <a:srgbClr val="767171"/>
              </a:solidFill>
            </a:endParaRPr>
          </a:p>
          <a:p>
            <a:pPr marL="342900" indent="-342900">
              <a:spcBef>
                <a:spcPts val="0"/>
              </a:spcBef>
              <a:buClr>
                <a:srgbClr val="75AADB"/>
              </a:buClr>
              <a:buFont typeface="Webdings" panose="05030102010509060703" pitchFamily="18" charset="2"/>
              <a:buChar char="4"/>
            </a:pPr>
            <a:endParaRPr lang="en-US" dirty="0">
              <a:solidFill>
                <a:srgbClr val="767171"/>
              </a:solidFil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20268" b="45533"/>
          <a:stretch/>
        </p:blipFill>
        <p:spPr>
          <a:xfrm>
            <a:off x="158215" y="3632200"/>
            <a:ext cx="11855985" cy="3048000"/>
          </a:xfrm>
          <a:prstGeom prst="rect">
            <a:avLst/>
          </a:prstGeom>
          <a:ln w="6350">
            <a:solidFill>
              <a:schemeClr val="tx1"/>
            </a:solidFill>
          </a:ln>
        </p:spPr>
      </p:pic>
      <p:sp>
        <p:nvSpPr>
          <p:cNvPr id="5" name="Text Placeholder 16"/>
          <p:cNvSpPr txBox="1">
            <a:spLocks/>
          </p:cNvSpPr>
          <p:nvPr/>
        </p:nvSpPr>
        <p:spPr>
          <a:xfrm>
            <a:off x="9782547" y="3386116"/>
            <a:ext cx="2231653" cy="24608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1200" dirty="0">
                <a:solidFill>
                  <a:schemeClr val="bg2">
                    <a:lumMod val="50000"/>
                  </a:schemeClr>
                </a:solidFill>
              </a:rPr>
              <a:t>Image credit: David </a:t>
            </a:r>
            <a:r>
              <a:rPr lang="en-US" sz="1200" dirty="0" err="1">
                <a:solidFill>
                  <a:schemeClr val="bg2">
                    <a:lumMod val="50000"/>
                  </a:schemeClr>
                </a:solidFill>
              </a:rPr>
              <a:t>Cotten</a:t>
            </a:r>
            <a:endParaRPr lang="en-US" sz="1200" dirty="0">
              <a:solidFill>
                <a:schemeClr val="bg2">
                  <a:lumMod val="50000"/>
                </a:schemeClr>
              </a:solidFill>
            </a:endParaRPr>
          </a:p>
        </p:txBody>
      </p:sp>
    </p:spTree>
    <p:extLst>
      <p:ext uri="{BB962C8B-B14F-4D97-AF65-F5344CB8AC3E}">
        <p14:creationId xmlns:p14="http://schemas.microsoft.com/office/powerpoint/2010/main" val="3611195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Conclusions</a:t>
            </a:r>
          </a:p>
        </p:txBody>
      </p:sp>
      <p:sp>
        <p:nvSpPr>
          <p:cNvPr id="14" name="Text Placeholder 1"/>
          <p:cNvSpPr txBox="1">
            <a:spLocks/>
          </p:cNvSpPr>
          <p:nvPr/>
        </p:nvSpPr>
        <p:spPr>
          <a:xfrm>
            <a:off x="0" y="4706100"/>
            <a:ext cx="12192000" cy="1910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5AADB"/>
              </a:buClr>
              <a:buFont typeface="Webdings" panose="05030102010509060703" pitchFamily="18" charset="2"/>
              <a:buChar char="4"/>
            </a:pPr>
            <a:r>
              <a:rPr lang="en-US" b="1" dirty="0">
                <a:solidFill>
                  <a:srgbClr val="73A9DB"/>
                </a:solidFill>
              </a:rPr>
              <a:t>NASA datasets </a:t>
            </a:r>
            <a:r>
              <a:rPr lang="en-US" dirty="0">
                <a:solidFill>
                  <a:srgbClr val="767171"/>
                </a:solidFill>
              </a:rPr>
              <a:t>were successfully utilized to address three water resource management goals </a:t>
            </a:r>
          </a:p>
          <a:p>
            <a:pPr>
              <a:spcBef>
                <a:spcPts val="200"/>
              </a:spcBef>
              <a:buClr>
                <a:srgbClr val="75AADB"/>
              </a:buClr>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b="1" dirty="0">
                <a:solidFill>
                  <a:srgbClr val="73A9DB"/>
                </a:solidFill>
              </a:rPr>
              <a:t>Expansion</a:t>
            </a:r>
            <a:r>
              <a:rPr lang="en-US" dirty="0">
                <a:solidFill>
                  <a:srgbClr val="767171"/>
                </a:solidFill>
              </a:rPr>
              <a:t> of green spaces will be able to assist </a:t>
            </a:r>
            <a:r>
              <a:rPr lang="en-US" dirty="0" err="1">
                <a:solidFill>
                  <a:srgbClr val="767171"/>
                </a:solidFill>
              </a:rPr>
              <a:t>stormwater</a:t>
            </a:r>
            <a:r>
              <a:rPr lang="en-US" dirty="0">
                <a:solidFill>
                  <a:srgbClr val="767171"/>
                </a:solidFill>
              </a:rPr>
              <a:t> management around Atlanta</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a:p>
            <a:pPr marL="342900" indent="-342900">
              <a:spcBef>
                <a:spcPts val="200"/>
              </a:spcBef>
              <a:buClr>
                <a:srgbClr val="75AADB"/>
              </a:buClr>
              <a:buFont typeface="Webdings" panose="05030102010509060703" pitchFamily="18" charset="2"/>
              <a:buChar char="4"/>
            </a:pPr>
            <a:r>
              <a:rPr lang="en-US" b="1" dirty="0">
                <a:solidFill>
                  <a:srgbClr val="73A9DB"/>
                </a:solidFill>
              </a:rPr>
              <a:t>Existing </a:t>
            </a:r>
            <a:r>
              <a:rPr lang="en-US" dirty="0">
                <a:solidFill>
                  <a:srgbClr val="767171"/>
                </a:solidFill>
              </a:rPr>
              <a:t>urban infrastructure and associated land cover will have an important effect on water resource management</a:t>
            </a:r>
          </a:p>
          <a:p>
            <a:pPr marL="342900" indent="-342900">
              <a:spcBef>
                <a:spcPts val="200"/>
              </a:spcBef>
              <a:buClr>
                <a:srgbClr val="75AADB"/>
              </a:buClr>
              <a:buFont typeface="Webdings" panose="05030102010509060703" pitchFamily="18" charset="2"/>
              <a:buChar char="4"/>
            </a:pPr>
            <a:endParaRPr lang="en-US" dirty="0">
              <a:solidFill>
                <a:srgbClr val="767171"/>
              </a:solidFill>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0378" t="8485" r="8234" b="16098"/>
          <a:stretch/>
        </p:blipFill>
        <p:spPr>
          <a:xfrm rot="10800000">
            <a:off x="1244598" y="1642793"/>
            <a:ext cx="4171951" cy="2899394"/>
          </a:xfrm>
          <a:prstGeom prst="rect">
            <a:avLst/>
          </a:prstGeom>
          <a:ln>
            <a:solidFill>
              <a:schemeClr val="tx1">
                <a:lumMod val="95000"/>
                <a:lumOff val="5000"/>
              </a:schemeClr>
            </a:solidFill>
          </a:ln>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t="14133" r="17731" b="25833"/>
          <a:stretch/>
        </p:blipFill>
        <p:spPr>
          <a:xfrm rot="10800000">
            <a:off x="5739588" y="1643363"/>
            <a:ext cx="5296712" cy="2898823"/>
          </a:xfrm>
          <a:prstGeom prst="rect">
            <a:avLst/>
          </a:prstGeom>
          <a:ln>
            <a:solidFill>
              <a:schemeClr val="tx1">
                <a:lumMod val="95000"/>
                <a:lumOff val="5000"/>
              </a:schemeClr>
            </a:solidFill>
          </a:ln>
        </p:spPr>
      </p:pic>
    </p:spTree>
    <p:extLst>
      <p:ext uri="{BB962C8B-B14F-4D97-AF65-F5344CB8AC3E}">
        <p14:creationId xmlns:p14="http://schemas.microsoft.com/office/powerpoint/2010/main" val="2588229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body" sz="quarter" idx="10"/>
          </p:nvPr>
        </p:nvSpPr>
        <p:spPr>
          <a:xfrm>
            <a:off x="617510" y="1726084"/>
            <a:ext cx="9849142" cy="1143780"/>
          </a:xfrm>
        </p:spPr>
        <p:txBody>
          <a:bodyPr>
            <a:noAutofit/>
          </a:bodyPr>
          <a:lstStyle/>
          <a:p>
            <a:r>
              <a:rPr lang="en-US" b="1" i="1" dirty="0">
                <a:solidFill>
                  <a:schemeClr val="bg2">
                    <a:lumMod val="50000"/>
                  </a:schemeClr>
                </a:solidFill>
                <a:latin typeface="Century Gothic" panose="020B0502020202020204" pitchFamily="34" charset="0"/>
              </a:rPr>
              <a:t>Dr. Marguerite Madden</a:t>
            </a:r>
            <a:r>
              <a:rPr lang="en-US" dirty="0">
                <a:solidFill>
                  <a:schemeClr val="bg2">
                    <a:lumMod val="50000"/>
                  </a:schemeClr>
                </a:solidFill>
                <a:latin typeface="Century Gothic" panose="020B0502020202020204" pitchFamily="34" charset="0"/>
              </a:rPr>
              <a:t>, UGA Center for Geospatial Research</a:t>
            </a:r>
          </a:p>
          <a:p>
            <a:r>
              <a:rPr lang="en-US" b="1" i="1" dirty="0">
                <a:solidFill>
                  <a:schemeClr val="bg2">
                    <a:lumMod val="50000"/>
                  </a:schemeClr>
                </a:solidFill>
                <a:latin typeface="Century Gothic" panose="020B0502020202020204" pitchFamily="34" charset="0"/>
              </a:rPr>
              <a:t>Dr. Rosanna </a:t>
            </a:r>
            <a:r>
              <a:rPr lang="en-US" b="1" i="1" dirty="0" err="1">
                <a:solidFill>
                  <a:schemeClr val="bg2">
                    <a:lumMod val="50000"/>
                  </a:schemeClr>
                </a:solidFill>
                <a:latin typeface="Century Gothic" panose="020B0502020202020204" pitchFamily="34" charset="0"/>
              </a:rPr>
              <a:t>Rivero</a:t>
            </a:r>
            <a:r>
              <a:rPr lang="en-US" dirty="0">
                <a:solidFill>
                  <a:schemeClr val="bg2">
                    <a:lumMod val="50000"/>
                  </a:schemeClr>
                </a:solidFill>
                <a:latin typeface="Century Gothic" panose="020B0502020202020204" pitchFamily="34" charset="0"/>
              </a:rPr>
              <a:t>, UGA College of Environment and Design</a:t>
            </a:r>
          </a:p>
          <a:p>
            <a:r>
              <a:rPr lang="en-US" b="1" i="1" dirty="0">
                <a:solidFill>
                  <a:schemeClr val="bg2">
                    <a:lumMod val="50000"/>
                  </a:schemeClr>
                </a:solidFill>
                <a:latin typeface="Century Gothic" panose="020B0502020202020204" pitchFamily="34" charset="0"/>
              </a:rPr>
              <a:t>Dr. Adam </a:t>
            </a:r>
            <a:r>
              <a:rPr lang="en-US" b="1" i="1" dirty="0" err="1">
                <a:solidFill>
                  <a:schemeClr val="bg2">
                    <a:lumMod val="50000"/>
                  </a:schemeClr>
                </a:solidFill>
                <a:latin typeface="Century Gothic" panose="020B0502020202020204" pitchFamily="34" charset="0"/>
              </a:rPr>
              <a:t>Milewski</a:t>
            </a:r>
            <a:r>
              <a:rPr lang="en-US" dirty="0">
                <a:solidFill>
                  <a:schemeClr val="bg2">
                    <a:lumMod val="50000"/>
                  </a:schemeClr>
                </a:solidFill>
                <a:latin typeface="Century Gothic" panose="020B0502020202020204" pitchFamily="34" charset="0"/>
              </a:rPr>
              <a:t>,</a:t>
            </a:r>
            <a:r>
              <a:rPr lang="en-US" b="1" dirty="0">
                <a:solidFill>
                  <a:schemeClr val="bg2">
                    <a:lumMod val="50000"/>
                  </a:schemeClr>
                </a:solidFill>
                <a:latin typeface="Century Gothic" panose="020B0502020202020204" pitchFamily="34" charset="0"/>
              </a:rPr>
              <a:t> </a:t>
            </a:r>
            <a:r>
              <a:rPr lang="en-US" dirty="0">
                <a:solidFill>
                  <a:schemeClr val="bg2">
                    <a:lumMod val="50000"/>
                  </a:schemeClr>
                </a:solidFill>
                <a:latin typeface="Century Gothic" panose="020B0502020202020204" pitchFamily="34" charset="0"/>
              </a:rPr>
              <a:t>UGA Geology Department </a:t>
            </a:r>
            <a:endParaRPr lang="en-US" b="1" dirty="0">
              <a:solidFill>
                <a:schemeClr val="bg2">
                  <a:lumMod val="50000"/>
                </a:schemeClr>
              </a:solidFill>
              <a:latin typeface="Century Gothic" panose="020B0502020202020204" pitchFamily="34" charset="0"/>
            </a:endParaRPr>
          </a:p>
          <a:p>
            <a:endParaRPr lang="en-US" dirty="0">
              <a:solidFill>
                <a:schemeClr val="bg2">
                  <a:lumMod val="50000"/>
                </a:schemeClr>
              </a:solidFill>
              <a:latin typeface="Century Gothic" panose="020B0502020202020204" pitchFamily="34" charset="0"/>
            </a:endParaRPr>
          </a:p>
          <a:p>
            <a:endParaRPr lang="en-US" dirty="0"/>
          </a:p>
        </p:txBody>
      </p:sp>
      <p:sp>
        <p:nvSpPr>
          <p:cNvPr id="5" name="Text Placeholder 2"/>
          <p:cNvSpPr>
            <a:spLocks noGrp="1"/>
          </p:cNvSpPr>
          <p:nvPr>
            <p:ph type="body" sz="quarter" idx="11"/>
          </p:nvPr>
        </p:nvSpPr>
        <p:spPr>
          <a:xfrm>
            <a:off x="617510" y="3386278"/>
            <a:ext cx="8051583" cy="1197593"/>
          </a:xfrm>
        </p:spPr>
        <p:txBody>
          <a:bodyPr>
            <a:noAutofit/>
          </a:bodyPr>
          <a:lstStyle/>
          <a:p>
            <a:r>
              <a:rPr lang="en-US" b="1" i="1" dirty="0">
                <a:solidFill>
                  <a:schemeClr val="bg2">
                    <a:lumMod val="50000"/>
                  </a:schemeClr>
                </a:solidFill>
                <a:latin typeface="Century Gothic" panose="020B0502020202020204" pitchFamily="34" charset="0"/>
              </a:rPr>
              <a:t>Sara Gottlieb</a:t>
            </a:r>
            <a:r>
              <a:rPr lang="en-US" dirty="0">
                <a:solidFill>
                  <a:schemeClr val="bg2">
                    <a:lumMod val="50000"/>
                  </a:schemeClr>
                </a:solidFill>
                <a:latin typeface="Century Gothic" panose="020B0502020202020204" pitchFamily="34" charset="0"/>
              </a:rPr>
              <a:t>, The Nature Conservancy</a:t>
            </a:r>
          </a:p>
          <a:p>
            <a:r>
              <a:rPr lang="en-US" b="1" i="1" dirty="0">
                <a:solidFill>
                  <a:schemeClr val="bg2">
                    <a:lumMod val="50000"/>
                  </a:schemeClr>
                </a:solidFill>
                <a:latin typeface="Century Gothic" panose="020B0502020202020204" pitchFamily="34" charset="0"/>
              </a:rPr>
              <a:t>Whitney </a:t>
            </a:r>
            <a:r>
              <a:rPr lang="en-US" b="1" i="1" dirty="0" err="1">
                <a:solidFill>
                  <a:schemeClr val="bg2">
                    <a:lumMod val="50000"/>
                  </a:schemeClr>
                </a:solidFill>
                <a:latin typeface="Century Gothic" panose="020B0502020202020204" pitchFamily="34" charset="0"/>
              </a:rPr>
              <a:t>Palanci</a:t>
            </a:r>
            <a:r>
              <a:rPr lang="en-US" b="1" dirty="0">
                <a:solidFill>
                  <a:schemeClr val="bg2">
                    <a:lumMod val="50000"/>
                  </a:schemeClr>
                </a:solidFill>
                <a:latin typeface="Century Gothic" panose="020B0502020202020204" pitchFamily="34" charset="0"/>
              </a:rPr>
              <a:t>, </a:t>
            </a:r>
            <a:r>
              <a:rPr lang="en-US" dirty="0">
                <a:solidFill>
                  <a:schemeClr val="bg2">
                    <a:lumMod val="50000"/>
                  </a:schemeClr>
                </a:solidFill>
                <a:latin typeface="Century Gothic" panose="020B0502020202020204" pitchFamily="34" charset="0"/>
              </a:rPr>
              <a:t>The Nature Conservancy </a:t>
            </a:r>
            <a:endParaRPr lang="en-US" b="1" dirty="0">
              <a:solidFill>
                <a:schemeClr val="bg2">
                  <a:lumMod val="50000"/>
                </a:schemeClr>
              </a:solidFill>
              <a:latin typeface="Century Gothic" panose="020B0502020202020204" pitchFamily="34" charset="0"/>
            </a:endParaRPr>
          </a:p>
          <a:p>
            <a:r>
              <a:rPr lang="en-US" b="1" i="1" dirty="0">
                <a:solidFill>
                  <a:schemeClr val="bg2">
                    <a:lumMod val="50000"/>
                  </a:schemeClr>
                </a:solidFill>
                <a:latin typeface="Century Gothic" panose="020B0502020202020204" pitchFamily="34" charset="0"/>
              </a:rPr>
              <a:t>Myriam Dormer</a:t>
            </a:r>
            <a:r>
              <a:rPr lang="en-US" dirty="0">
                <a:solidFill>
                  <a:schemeClr val="bg2">
                    <a:lumMod val="50000"/>
                  </a:schemeClr>
                </a:solidFill>
                <a:latin typeface="Century Gothic" panose="020B0502020202020204" pitchFamily="34" charset="0"/>
              </a:rPr>
              <a:t>, The Nature Conservancy</a:t>
            </a:r>
          </a:p>
          <a:p>
            <a:endParaRPr lang="en-US" dirty="0"/>
          </a:p>
        </p:txBody>
      </p:sp>
      <p:sp>
        <p:nvSpPr>
          <p:cNvPr id="6" name="Text Placeholder 3"/>
          <p:cNvSpPr>
            <a:spLocks noGrp="1"/>
          </p:cNvSpPr>
          <p:nvPr>
            <p:ph type="body" sz="quarter" idx="12"/>
          </p:nvPr>
        </p:nvSpPr>
        <p:spPr>
          <a:xfrm>
            <a:off x="617511" y="5057476"/>
            <a:ext cx="8051582" cy="313825"/>
          </a:xfrm>
        </p:spPr>
        <p:txBody>
          <a:bodyPr>
            <a:noAutofit/>
          </a:bodyPr>
          <a:lstStyle/>
          <a:p>
            <a:r>
              <a:rPr lang="en-US" b="1" i="1" dirty="0">
                <a:solidFill>
                  <a:schemeClr val="bg2">
                    <a:lumMod val="50000"/>
                  </a:schemeClr>
                </a:solidFill>
                <a:latin typeface="Century Gothic" panose="020B0502020202020204" pitchFamily="34" charset="0"/>
              </a:rPr>
              <a:t>Caren </a:t>
            </a:r>
            <a:r>
              <a:rPr lang="en-US" b="1" i="1" dirty="0" err="1">
                <a:solidFill>
                  <a:schemeClr val="bg2">
                    <a:lumMod val="50000"/>
                  </a:schemeClr>
                </a:solidFill>
                <a:latin typeface="Century Gothic" panose="020B0502020202020204" pitchFamily="34" charset="0"/>
              </a:rPr>
              <a:t>Remillard</a:t>
            </a:r>
            <a:r>
              <a:rPr lang="en-US" dirty="0">
                <a:solidFill>
                  <a:schemeClr val="bg2">
                    <a:lumMod val="50000"/>
                  </a:schemeClr>
                </a:solidFill>
                <a:latin typeface="Century Gothic" panose="020B0502020202020204" pitchFamily="34" charset="0"/>
              </a:rPr>
              <a:t>, NASA DEVELOP UGA Center Lead</a:t>
            </a:r>
          </a:p>
        </p:txBody>
      </p:sp>
      <p:sp>
        <p:nvSpPr>
          <p:cNvPr id="7" name="TextBox 6"/>
          <p:cNvSpPr txBox="1"/>
          <p:nvPr/>
        </p:nvSpPr>
        <p:spPr>
          <a:xfrm>
            <a:off x="594359" y="124516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Advisors</a:t>
            </a:r>
            <a:endParaRPr lang="en-US" sz="2800" dirty="0">
              <a:solidFill>
                <a:schemeClr val="accent1"/>
              </a:solidFill>
              <a:latin typeface="Century Gothic" panose="020B0502020202020204" pitchFamily="34" charset="0"/>
            </a:endParaRPr>
          </a:p>
        </p:txBody>
      </p:sp>
      <p:sp>
        <p:nvSpPr>
          <p:cNvPr id="8" name="TextBox 7"/>
          <p:cNvSpPr txBox="1"/>
          <p:nvPr/>
        </p:nvSpPr>
        <p:spPr>
          <a:xfrm>
            <a:off x="594359" y="2892876"/>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Partners</a:t>
            </a:r>
            <a:endParaRPr lang="en-US" sz="2800" dirty="0">
              <a:solidFill>
                <a:schemeClr val="accent1"/>
              </a:solidFill>
              <a:latin typeface="Century Gothic" panose="020B0502020202020204" pitchFamily="34" charset="0"/>
            </a:endParaRPr>
          </a:p>
        </p:txBody>
      </p:sp>
      <p:sp>
        <p:nvSpPr>
          <p:cNvPr id="9" name="TextBox 8"/>
          <p:cNvSpPr txBox="1"/>
          <p:nvPr/>
        </p:nvSpPr>
        <p:spPr>
          <a:xfrm>
            <a:off x="571207" y="4583872"/>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Others</a:t>
            </a:r>
            <a:endParaRPr lang="en-US" sz="2800" dirty="0">
              <a:solidFill>
                <a:schemeClr val="accent1"/>
              </a:solidFill>
              <a:latin typeface="Century Gothic" panose="020B0502020202020204" pitchFamily="34" charset="0"/>
            </a:endParaRPr>
          </a:p>
        </p:txBody>
      </p:sp>
      <p:sp>
        <p:nvSpPr>
          <p:cNvPr id="10" name="Text Placeholder 3"/>
          <p:cNvSpPr txBox="1">
            <a:spLocks/>
          </p:cNvSpPr>
          <p:nvPr/>
        </p:nvSpPr>
        <p:spPr>
          <a:xfrm>
            <a:off x="617510" y="5874291"/>
            <a:ext cx="10919344" cy="36716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i="1" dirty="0">
                <a:solidFill>
                  <a:schemeClr val="bg2">
                    <a:lumMod val="50000"/>
                  </a:schemeClr>
                </a:solidFill>
                <a:latin typeface="Century Gothic" panose="020B0502020202020204" pitchFamily="34" charset="0"/>
              </a:rPr>
              <a:t>Beatriz Avila	Mark Beatty	Veronica Fay	</a:t>
            </a:r>
            <a:r>
              <a:rPr lang="en-US" sz="1600" b="1" i="1" dirty="0" err="1">
                <a:solidFill>
                  <a:schemeClr val="bg2">
                    <a:lumMod val="50000"/>
                  </a:schemeClr>
                </a:solidFill>
                <a:latin typeface="Century Gothic" panose="020B0502020202020204" pitchFamily="34" charset="0"/>
              </a:rPr>
              <a:t>Manasi</a:t>
            </a:r>
            <a:r>
              <a:rPr lang="en-US" sz="1600" b="1" i="1" dirty="0">
                <a:solidFill>
                  <a:schemeClr val="bg2">
                    <a:lumMod val="50000"/>
                  </a:schemeClr>
                </a:solidFill>
                <a:latin typeface="Century Gothic" panose="020B0502020202020204" pitchFamily="34" charset="0"/>
              </a:rPr>
              <a:t> </a:t>
            </a:r>
            <a:r>
              <a:rPr lang="en-US" sz="1600" b="1" i="1" dirty="0" err="1">
                <a:solidFill>
                  <a:schemeClr val="bg2">
                    <a:lumMod val="50000"/>
                  </a:schemeClr>
                </a:solidFill>
                <a:latin typeface="Century Gothic" panose="020B0502020202020204" pitchFamily="34" charset="0"/>
              </a:rPr>
              <a:t>Parkhi</a:t>
            </a:r>
            <a:r>
              <a:rPr lang="en-US" sz="1600" b="1" i="1" dirty="0">
                <a:solidFill>
                  <a:schemeClr val="bg2">
                    <a:lumMod val="50000"/>
                  </a:schemeClr>
                </a:solidFill>
                <a:latin typeface="Century Gothic" panose="020B0502020202020204" pitchFamily="34" charset="0"/>
              </a:rPr>
              <a:t>	</a:t>
            </a:r>
          </a:p>
          <a:p>
            <a:r>
              <a:rPr lang="en-US" sz="1600" b="1" i="1" dirty="0">
                <a:solidFill>
                  <a:schemeClr val="bg2">
                    <a:lumMod val="50000"/>
                  </a:schemeClr>
                </a:solidFill>
                <a:latin typeface="Century Gothic" panose="020B0502020202020204" pitchFamily="34" charset="0"/>
              </a:rPr>
              <a:t>Jason Reynolds	Alex Smith	Jacob Spaulding	</a:t>
            </a:r>
            <a:r>
              <a:rPr lang="en-US" sz="1600" b="1" i="1" dirty="0" err="1">
                <a:solidFill>
                  <a:schemeClr val="bg2">
                    <a:lumMod val="50000"/>
                  </a:schemeClr>
                </a:solidFill>
                <a:latin typeface="Century Gothic" panose="020B0502020202020204" pitchFamily="34" charset="0"/>
              </a:rPr>
              <a:t>Wenjing</a:t>
            </a:r>
            <a:r>
              <a:rPr lang="en-US" sz="1600" b="1" i="1" dirty="0">
                <a:solidFill>
                  <a:schemeClr val="bg2">
                    <a:lumMod val="50000"/>
                  </a:schemeClr>
                </a:solidFill>
                <a:latin typeface="Century Gothic" panose="020B0502020202020204" pitchFamily="34" charset="0"/>
              </a:rPr>
              <a:t> Xu</a:t>
            </a:r>
          </a:p>
        </p:txBody>
      </p:sp>
      <p:sp>
        <p:nvSpPr>
          <p:cNvPr id="11" name="TextBox 10"/>
          <p:cNvSpPr txBox="1"/>
          <p:nvPr/>
        </p:nvSpPr>
        <p:spPr>
          <a:xfrm>
            <a:off x="617510" y="5423641"/>
            <a:ext cx="3304615"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Past Contributors</a:t>
            </a:r>
            <a:endParaRPr lang="en-US" sz="2800" dirty="0">
              <a:solidFill>
                <a:schemeClr val="accent1"/>
              </a:solidFill>
              <a:latin typeface="Century Gothic" panose="020B0502020202020204" pitchFamily="34" charset="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1505" t="16173" r="16846" b="9274"/>
          <a:stretch/>
        </p:blipFill>
        <p:spPr>
          <a:xfrm>
            <a:off x="8013700" y="2587432"/>
            <a:ext cx="3935372" cy="3569291"/>
          </a:xfrm>
          <a:prstGeom prst="rect">
            <a:avLst/>
          </a:prstGeom>
          <a:ln>
            <a:solidFill>
              <a:schemeClr val="tx1">
                <a:lumMod val="50000"/>
                <a:lumOff val="50000"/>
              </a:schemeClr>
            </a:solidFill>
          </a:ln>
        </p:spPr>
      </p:pic>
    </p:spTree>
    <p:extLst>
      <p:ext uri="{BB962C8B-B14F-4D97-AF65-F5344CB8AC3E}">
        <p14:creationId xmlns:p14="http://schemas.microsoft.com/office/powerpoint/2010/main" val="1020313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50294" y="1266838"/>
            <a:ext cx="1892943" cy="1971050"/>
            <a:chOff x="7121392" y="1402536"/>
            <a:chExt cx="1892943" cy="1971050"/>
          </a:xfrm>
        </p:grpSpPr>
        <p:pic>
          <p:nvPicPr>
            <p:cNvPr id="33" name="Picture 32"/>
            <p:cNvPicPr>
              <a:picLocks noChangeAspect="1"/>
            </p:cNvPicPr>
            <p:nvPr/>
          </p:nvPicPr>
          <p:blipFill>
            <a:blip r:embed="rId3" cstate="print">
              <a:extLst>
                <a:ext uri="{BEBA8EAE-BF5A-486C-A8C5-ECC9F3942E4B}">
                  <a14:imgProps xmlns:a14="http://schemas.microsoft.com/office/drawing/2010/main">
                    <a14:imgLayer r:embed="rId4">
                      <a14:imgEffect>
                        <a14:backgroundRemoval t="1166" b="98485" l="4612" r="92476"/>
                      </a14:imgEffect>
                    </a14:imgLayer>
                  </a14:imgProps>
                </a:ext>
                <a:ext uri="{28A0092B-C50C-407E-A947-70E740481C1C}">
                  <a14:useLocalDpi xmlns:a14="http://schemas.microsoft.com/office/drawing/2010/main" val="0"/>
                </a:ext>
              </a:extLst>
            </a:blip>
            <a:stretch>
              <a:fillRect/>
            </a:stretch>
          </p:blipFill>
          <p:spPr>
            <a:xfrm>
              <a:off x="7121392" y="1402536"/>
              <a:ext cx="1892943" cy="1971050"/>
            </a:xfrm>
            <a:prstGeom prst="rect">
              <a:avLst/>
            </a:prstGeom>
          </p:spPr>
        </p:pic>
        <p:sp>
          <p:nvSpPr>
            <p:cNvPr id="42" name="5-Point Star 41"/>
            <p:cNvSpPr/>
            <p:nvPr/>
          </p:nvSpPr>
          <p:spPr>
            <a:xfrm>
              <a:off x="7567896" y="1811865"/>
              <a:ext cx="131943" cy="130410"/>
            </a:xfrm>
            <a:prstGeom prst="star5">
              <a:avLst/>
            </a:prstGeom>
            <a:solidFill>
              <a:srgbClr val="FF0000"/>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7661090" y="1687537"/>
              <a:ext cx="733910" cy="276999"/>
            </a:xfrm>
            <a:prstGeom prst="rect">
              <a:avLst/>
            </a:prstGeom>
            <a:noFill/>
          </p:spPr>
          <p:txBody>
            <a:bodyPr wrap="square" rtlCol="0">
              <a:spAutoFit/>
            </a:bodyPr>
            <a:lstStyle/>
            <a:p>
              <a:r>
                <a:rPr lang="en-US" sz="1200" i="1" dirty="0">
                  <a:solidFill>
                    <a:schemeClr val="tx1">
                      <a:lumMod val="75000"/>
                    </a:schemeClr>
                  </a:solidFill>
                </a:rPr>
                <a:t>Atlanta</a:t>
              </a:r>
            </a:p>
          </p:txBody>
        </p:sp>
      </p:grpSp>
      <p:grpSp>
        <p:nvGrpSpPr>
          <p:cNvPr id="4" name="Group 3"/>
          <p:cNvGrpSpPr/>
          <p:nvPr/>
        </p:nvGrpSpPr>
        <p:grpSpPr>
          <a:xfrm>
            <a:off x="8577665" y="2615705"/>
            <a:ext cx="3594738" cy="3965440"/>
            <a:chOff x="8711873" y="2944774"/>
            <a:chExt cx="3594738" cy="3965440"/>
          </a:xfrm>
        </p:grpSpPr>
        <p:pic>
          <p:nvPicPr>
            <p:cNvPr id="34" name="Picture 33"/>
            <p:cNvPicPr>
              <a:picLocks noChangeAspect="1"/>
            </p:cNvPicPr>
            <p:nvPr/>
          </p:nvPicPr>
          <p:blipFill rotWithShape="1">
            <a:blip r:embed="rId5">
              <a:extLst>
                <a:ext uri="{28A0092B-C50C-407E-A947-70E740481C1C}">
                  <a14:useLocalDpi xmlns:a14="http://schemas.microsoft.com/office/drawing/2010/main" val="0"/>
                </a:ext>
              </a:extLst>
            </a:blip>
            <a:srcRect l="10320" t="5917" r="7206" b="3877"/>
            <a:stretch/>
          </p:blipFill>
          <p:spPr>
            <a:xfrm>
              <a:off x="8711873" y="2944774"/>
              <a:ext cx="3371356" cy="3731405"/>
            </a:xfrm>
            <a:prstGeom prst="rect">
              <a:avLst/>
            </a:prstGeom>
          </p:spPr>
        </p:pic>
        <p:sp>
          <p:nvSpPr>
            <p:cNvPr id="35" name="TextBox 34"/>
            <p:cNvSpPr txBox="1"/>
            <p:nvPr/>
          </p:nvSpPr>
          <p:spPr>
            <a:xfrm>
              <a:off x="10157098" y="5045211"/>
              <a:ext cx="1122423" cy="307777"/>
            </a:xfrm>
            <a:prstGeom prst="rect">
              <a:avLst/>
            </a:prstGeom>
            <a:noFill/>
          </p:spPr>
          <p:txBody>
            <a:bodyPr wrap="none" rtlCol="0">
              <a:spAutoFit/>
            </a:bodyPr>
            <a:lstStyle/>
            <a:p>
              <a:r>
                <a:rPr lang="en-US" sz="1400" dirty="0">
                  <a:solidFill>
                    <a:srgbClr val="FFFF00"/>
                  </a:solidFill>
                </a:rPr>
                <a:t>Ocmulgee</a:t>
              </a:r>
            </a:p>
          </p:txBody>
        </p:sp>
        <p:sp>
          <p:nvSpPr>
            <p:cNvPr id="36" name="TextBox 35"/>
            <p:cNvSpPr txBox="1"/>
            <p:nvPr/>
          </p:nvSpPr>
          <p:spPr>
            <a:xfrm>
              <a:off x="9332710" y="3735024"/>
              <a:ext cx="840295" cy="307777"/>
            </a:xfrm>
            <a:prstGeom prst="rect">
              <a:avLst/>
            </a:prstGeom>
            <a:noFill/>
          </p:spPr>
          <p:txBody>
            <a:bodyPr wrap="none" rtlCol="0">
              <a:spAutoFit/>
            </a:bodyPr>
            <a:lstStyle/>
            <a:p>
              <a:r>
                <a:rPr lang="en-US" sz="1400" dirty="0">
                  <a:solidFill>
                    <a:srgbClr val="FFFF00"/>
                  </a:solidFill>
                </a:rPr>
                <a:t>Etowah</a:t>
              </a:r>
            </a:p>
          </p:txBody>
        </p:sp>
        <p:sp>
          <p:nvSpPr>
            <p:cNvPr id="37" name="TextBox 36"/>
            <p:cNvSpPr txBox="1"/>
            <p:nvPr/>
          </p:nvSpPr>
          <p:spPr>
            <a:xfrm>
              <a:off x="9645419" y="5716724"/>
              <a:ext cx="511679" cy="307777"/>
            </a:xfrm>
            <a:prstGeom prst="rect">
              <a:avLst/>
            </a:prstGeom>
            <a:noFill/>
          </p:spPr>
          <p:txBody>
            <a:bodyPr wrap="none" rtlCol="0">
              <a:spAutoFit/>
            </a:bodyPr>
            <a:lstStyle/>
            <a:p>
              <a:r>
                <a:rPr lang="en-US" sz="1400" dirty="0">
                  <a:solidFill>
                    <a:srgbClr val="FFFF00"/>
                  </a:solidFill>
                </a:rPr>
                <a:t>Flint</a:t>
              </a:r>
            </a:p>
          </p:txBody>
        </p:sp>
        <p:sp>
          <p:nvSpPr>
            <p:cNvPr id="38" name="TextBox 37"/>
            <p:cNvSpPr txBox="1"/>
            <p:nvPr/>
          </p:nvSpPr>
          <p:spPr>
            <a:xfrm rot="18900000">
              <a:off x="9781778" y="3888913"/>
              <a:ext cx="2191626" cy="307777"/>
            </a:xfrm>
            <a:prstGeom prst="rect">
              <a:avLst/>
            </a:prstGeom>
            <a:noFill/>
          </p:spPr>
          <p:txBody>
            <a:bodyPr wrap="none" rtlCol="0">
              <a:spAutoFit/>
            </a:bodyPr>
            <a:lstStyle/>
            <a:p>
              <a:r>
                <a:rPr lang="en-US" sz="1400" dirty="0">
                  <a:solidFill>
                    <a:srgbClr val="FFFF00"/>
                  </a:solidFill>
                </a:rPr>
                <a:t>Upper Chattahoochee</a:t>
              </a:r>
            </a:p>
          </p:txBody>
        </p:sp>
        <p:sp>
          <p:nvSpPr>
            <p:cNvPr id="39" name="TextBox 38"/>
            <p:cNvSpPr txBox="1"/>
            <p:nvPr/>
          </p:nvSpPr>
          <p:spPr>
            <a:xfrm rot="18900000">
              <a:off x="8728353" y="5189918"/>
              <a:ext cx="1609736" cy="523220"/>
            </a:xfrm>
            <a:prstGeom prst="rect">
              <a:avLst/>
            </a:prstGeom>
            <a:noFill/>
          </p:spPr>
          <p:txBody>
            <a:bodyPr wrap="none" rtlCol="0">
              <a:spAutoFit/>
            </a:bodyPr>
            <a:lstStyle/>
            <a:p>
              <a:pPr algn="r"/>
              <a:r>
                <a:rPr lang="en-US" sz="1400" dirty="0">
                  <a:solidFill>
                    <a:srgbClr val="FFFF00"/>
                  </a:solidFill>
                </a:rPr>
                <a:t>Middle </a:t>
              </a:r>
            </a:p>
            <a:p>
              <a:r>
                <a:rPr lang="en-US" sz="1400" dirty="0">
                  <a:solidFill>
                    <a:srgbClr val="FFFF00"/>
                  </a:solidFill>
                </a:rPr>
                <a:t>Chattahoochee</a:t>
              </a:r>
            </a:p>
          </p:txBody>
        </p:sp>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70793" y="5731388"/>
              <a:ext cx="312436" cy="62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36092" t="65046" r="17746" b="28554"/>
            <a:stretch/>
          </p:blipFill>
          <p:spPr>
            <a:xfrm>
              <a:off x="10058480" y="6506881"/>
              <a:ext cx="2248131" cy="403333"/>
            </a:xfrm>
            <a:prstGeom prst="rect">
              <a:avLst/>
            </a:prstGeom>
          </p:spPr>
        </p:pic>
      </p:gr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Study Area &amp; Period</a:t>
            </a:r>
          </a:p>
        </p:txBody>
      </p:sp>
      <p:sp>
        <p:nvSpPr>
          <p:cNvPr id="30" name="Text Placeholder 1"/>
          <p:cNvSpPr txBox="1">
            <a:spLocks/>
          </p:cNvSpPr>
          <p:nvPr/>
        </p:nvSpPr>
        <p:spPr>
          <a:xfrm>
            <a:off x="0" y="1402536"/>
            <a:ext cx="6581955" cy="23512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a:solidFill>
                  <a:schemeClr val="bg2">
                    <a:lumMod val="50000"/>
                  </a:schemeClr>
                </a:solidFill>
                <a:latin typeface="Century Gothic" panose="020B0502020202020204" pitchFamily="34" charset="0"/>
              </a:rPr>
              <a:t>Metropolitan North Georgia Water Planning District (</a:t>
            </a:r>
            <a:r>
              <a:rPr lang="en-US" b="1" dirty="0">
                <a:solidFill>
                  <a:schemeClr val="bg2">
                    <a:lumMod val="50000"/>
                  </a:schemeClr>
                </a:solidFill>
                <a:latin typeface="Century Gothic" panose="020B0502020202020204" pitchFamily="34" charset="0"/>
              </a:rPr>
              <a:t>MNGWPD</a:t>
            </a:r>
            <a:r>
              <a:rPr lang="en-US" dirty="0">
                <a:solidFill>
                  <a:schemeClr val="bg2">
                    <a:lumMod val="50000"/>
                  </a:schemeClr>
                </a:solidFill>
                <a:latin typeface="Century Gothic" panose="020B0502020202020204" pitchFamily="34" charset="0"/>
              </a:rPr>
              <a:t>) </a:t>
            </a:r>
          </a:p>
          <a:p>
            <a:pPr marL="1028700" lvl="1" indent="-342900">
              <a:spcBef>
                <a:spcPts val="200"/>
              </a:spcBef>
              <a:buClr>
                <a:schemeClr val="accent1"/>
              </a:buClr>
              <a:buFont typeface="Webdings" panose="05030102010509060703" pitchFamily="18" charset="2"/>
              <a:buChar char="4"/>
            </a:pPr>
            <a:r>
              <a:rPr lang="en-US" sz="2000" b="1" dirty="0">
                <a:solidFill>
                  <a:schemeClr val="bg2">
                    <a:lumMod val="50000"/>
                  </a:schemeClr>
                </a:solidFill>
                <a:latin typeface="Century Gothic" panose="020B0502020202020204" pitchFamily="34" charset="0"/>
              </a:rPr>
              <a:t>15 counties</a:t>
            </a:r>
          </a:p>
          <a:p>
            <a:pPr marL="1028700" lvl="1" indent="-342900">
              <a:spcBef>
                <a:spcPts val="200"/>
              </a:spcBef>
              <a:buClr>
                <a:schemeClr val="accent1"/>
              </a:buClr>
              <a:buFont typeface="Webdings" panose="05030102010509060703" pitchFamily="18" charset="2"/>
              <a:buChar char="4"/>
            </a:pPr>
            <a:r>
              <a:rPr lang="en-US" sz="2000" b="1" dirty="0">
                <a:solidFill>
                  <a:schemeClr val="bg2">
                    <a:lumMod val="50000"/>
                  </a:schemeClr>
                </a:solidFill>
                <a:latin typeface="Century Gothic" panose="020B0502020202020204" pitchFamily="34" charset="0"/>
              </a:rPr>
              <a:t>9 major watersheds</a:t>
            </a:r>
          </a:p>
          <a:p>
            <a:pPr marL="342900" indent="-342900">
              <a:spcBef>
                <a:spcPts val="200"/>
              </a:spcBef>
              <a:buClr>
                <a:schemeClr val="accent1"/>
              </a:buClr>
              <a:buFont typeface="Webdings" panose="05030102010509060703" pitchFamily="18" charset="2"/>
              <a:buChar char="4"/>
            </a:pPr>
            <a:endParaRPr lang="en-US" dirty="0">
              <a:solidFill>
                <a:schemeClr val="bg2">
                  <a:lumMod val="50000"/>
                </a:schemeClr>
              </a:solidFill>
              <a:latin typeface="Century Gothic" panose="020B0502020202020204" pitchFamily="34" charset="0"/>
            </a:endParaRPr>
          </a:p>
          <a:p>
            <a:pPr marL="342900" indent="-342900">
              <a:spcBef>
                <a:spcPts val="200"/>
              </a:spcBef>
              <a:buClr>
                <a:schemeClr val="accent1"/>
              </a:buClr>
              <a:buFont typeface="Webdings" panose="05030102010509060703" pitchFamily="18" charset="2"/>
              <a:buChar char="4"/>
            </a:pPr>
            <a:r>
              <a:rPr lang="en-US" dirty="0">
                <a:solidFill>
                  <a:schemeClr val="bg2">
                    <a:lumMod val="50000"/>
                  </a:schemeClr>
                </a:solidFill>
                <a:latin typeface="Century Gothic" panose="020B0502020202020204" pitchFamily="34" charset="0"/>
              </a:rPr>
              <a:t>Contains the greater Atlanta area</a:t>
            </a:r>
          </a:p>
          <a:p>
            <a:pPr marL="1028700" lvl="1" indent="-342900">
              <a:spcBef>
                <a:spcPts val="200"/>
              </a:spcBef>
              <a:buClr>
                <a:schemeClr val="accent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Population of approximately  </a:t>
            </a:r>
            <a:r>
              <a:rPr lang="en-US" sz="2000" b="1" dirty="0">
                <a:solidFill>
                  <a:schemeClr val="bg2">
                    <a:lumMod val="50000"/>
                  </a:schemeClr>
                </a:solidFill>
                <a:latin typeface="Century Gothic" panose="020B0502020202020204" pitchFamily="34" charset="0"/>
              </a:rPr>
              <a:t>5.2 million </a:t>
            </a:r>
            <a:r>
              <a:rPr lang="en-US" sz="2000" dirty="0">
                <a:solidFill>
                  <a:schemeClr val="bg2">
                    <a:lumMod val="50000"/>
                  </a:schemeClr>
                </a:solidFill>
                <a:latin typeface="Century Gothic" panose="020B0502020202020204" pitchFamily="34" charset="0"/>
              </a:rPr>
              <a:t>(U.S. Census, 2010) </a:t>
            </a:r>
          </a:p>
        </p:txBody>
      </p:sp>
      <p:cxnSp>
        <p:nvCxnSpPr>
          <p:cNvPr id="40" name="Straight Connector 39"/>
          <p:cNvCxnSpPr>
            <a:stCxn id="42" idx="3"/>
          </p:cNvCxnSpPr>
          <p:nvPr/>
        </p:nvCxnSpPr>
        <p:spPr>
          <a:xfrm>
            <a:off x="7403542" y="1806577"/>
            <a:ext cx="3950591" cy="888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42" idx="3"/>
          </p:cNvCxnSpPr>
          <p:nvPr/>
        </p:nvCxnSpPr>
        <p:spPr>
          <a:xfrm>
            <a:off x="7403542" y="1806577"/>
            <a:ext cx="1339695" cy="1204796"/>
          </a:xfrm>
          <a:prstGeom prst="line">
            <a:avLst/>
          </a:prstGeom>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rotWithShape="1">
          <a:blip r:embed="rId8" cstate="print">
            <a:extLst>
              <a:ext uri="{28A0092B-C50C-407E-A947-70E740481C1C}">
                <a14:useLocalDpi xmlns:a14="http://schemas.microsoft.com/office/drawing/2010/main" val="0"/>
              </a:ext>
            </a:extLst>
          </a:blip>
          <a:srcRect t="15375" b="11337"/>
          <a:stretch/>
        </p:blipFill>
        <p:spPr>
          <a:xfrm>
            <a:off x="80215" y="3850449"/>
            <a:ext cx="8274068" cy="2836899"/>
          </a:xfrm>
          <a:prstGeom prst="rect">
            <a:avLst/>
          </a:prstGeom>
          <a:ln>
            <a:solidFill>
              <a:schemeClr val="tx1"/>
            </a:solidFill>
          </a:ln>
        </p:spPr>
      </p:pic>
    </p:spTree>
    <p:extLst>
      <p:ext uri="{BB962C8B-B14F-4D97-AF65-F5344CB8AC3E}">
        <p14:creationId xmlns:p14="http://schemas.microsoft.com/office/powerpoint/2010/main" val="3293088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Community Concerns</a:t>
            </a:r>
          </a:p>
        </p:txBody>
      </p:sp>
      <p:sp>
        <p:nvSpPr>
          <p:cNvPr id="14" name="Text Placeholder 1"/>
          <p:cNvSpPr txBox="1">
            <a:spLocks/>
          </p:cNvSpPr>
          <p:nvPr/>
        </p:nvSpPr>
        <p:spPr>
          <a:xfrm>
            <a:off x="0" y="4794951"/>
            <a:ext cx="10889673" cy="1739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chemeClr val="accent1"/>
              </a:buClr>
              <a:buFont typeface="Webdings" panose="05030102010509060703" pitchFamily="18" charset="2"/>
              <a:buChar char="4"/>
            </a:pPr>
            <a:r>
              <a:rPr lang="en-US" b="1" dirty="0">
                <a:solidFill>
                  <a:srgbClr val="73A9DB"/>
                </a:solidFill>
              </a:rPr>
              <a:t>Rising </a:t>
            </a:r>
            <a:r>
              <a:rPr lang="en-US" dirty="0">
                <a:solidFill>
                  <a:schemeClr val="bg1">
                    <a:lumMod val="50000"/>
                  </a:schemeClr>
                </a:solidFill>
              </a:rPr>
              <a:t>cost</a:t>
            </a:r>
            <a:r>
              <a:rPr lang="en-US" b="1" dirty="0">
                <a:solidFill>
                  <a:srgbClr val="73A9DB"/>
                </a:solidFill>
              </a:rPr>
              <a:t> </a:t>
            </a:r>
            <a:r>
              <a:rPr lang="en-US" dirty="0">
                <a:solidFill>
                  <a:schemeClr val="bg2">
                    <a:lumMod val="50000"/>
                  </a:schemeClr>
                </a:solidFill>
              </a:rPr>
              <a:t>of municipal water management in metro Atlanta</a:t>
            </a:r>
          </a:p>
          <a:p>
            <a:pPr marL="342900" indent="-342900">
              <a:lnSpc>
                <a:spcPct val="100000"/>
              </a:lnSpc>
              <a:spcBef>
                <a:spcPts val="0"/>
              </a:spcBef>
              <a:buClr>
                <a:schemeClr val="accent1"/>
              </a:buClr>
              <a:buFont typeface="Webdings" panose="05030102010509060703" pitchFamily="18" charset="2"/>
              <a:buChar char="4"/>
            </a:pPr>
            <a:endParaRPr lang="en-US" dirty="0">
              <a:solidFill>
                <a:schemeClr val="bg2">
                  <a:lumMod val="50000"/>
                </a:schemeClr>
              </a:solidFill>
            </a:endParaRPr>
          </a:p>
          <a:p>
            <a:pPr marL="342900" indent="-342900">
              <a:lnSpc>
                <a:spcPct val="100000"/>
              </a:lnSpc>
              <a:spcBef>
                <a:spcPts val="0"/>
              </a:spcBef>
              <a:buClr>
                <a:schemeClr val="accent1"/>
              </a:buClr>
              <a:buFont typeface="Webdings" panose="05030102010509060703" pitchFamily="18" charset="2"/>
              <a:buChar char="4"/>
            </a:pPr>
            <a:r>
              <a:rPr lang="en-US" b="1" dirty="0">
                <a:solidFill>
                  <a:srgbClr val="73A9DB"/>
                </a:solidFill>
              </a:rPr>
              <a:t>Growth</a:t>
            </a:r>
            <a:r>
              <a:rPr lang="en-US" dirty="0">
                <a:solidFill>
                  <a:schemeClr val="bg2">
                    <a:lumMod val="50000"/>
                  </a:schemeClr>
                </a:solidFill>
              </a:rPr>
              <a:t> of Atlanta exacerbates </a:t>
            </a:r>
            <a:r>
              <a:rPr lang="en-US" dirty="0" err="1">
                <a:solidFill>
                  <a:schemeClr val="bg2">
                    <a:lumMod val="50000"/>
                  </a:schemeClr>
                </a:solidFill>
              </a:rPr>
              <a:t>stormwater</a:t>
            </a:r>
            <a:r>
              <a:rPr lang="en-US" dirty="0">
                <a:solidFill>
                  <a:schemeClr val="bg2">
                    <a:lumMod val="50000"/>
                  </a:schemeClr>
                </a:solidFill>
              </a:rPr>
              <a:t> management problems</a:t>
            </a:r>
          </a:p>
          <a:p>
            <a:pPr marL="342900" indent="-342900">
              <a:lnSpc>
                <a:spcPct val="100000"/>
              </a:lnSpc>
              <a:spcBef>
                <a:spcPts val="0"/>
              </a:spcBef>
              <a:buClr>
                <a:schemeClr val="accent1"/>
              </a:buClr>
              <a:buFont typeface="Webdings" panose="05030102010509060703" pitchFamily="18" charset="2"/>
              <a:buChar char="4"/>
            </a:pPr>
            <a:endParaRPr lang="en-US" dirty="0">
              <a:solidFill>
                <a:schemeClr val="bg2">
                  <a:lumMod val="50000"/>
                </a:schemeClr>
              </a:solidFill>
            </a:endParaRPr>
          </a:p>
          <a:p>
            <a:pPr marL="342900" indent="-342900">
              <a:lnSpc>
                <a:spcPct val="100000"/>
              </a:lnSpc>
              <a:spcBef>
                <a:spcPts val="0"/>
              </a:spcBef>
              <a:buClr>
                <a:schemeClr val="accent1"/>
              </a:buClr>
              <a:buFont typeface="Webdings" panose="05030102010509060703" pitchFamily="18" charset="2"/>
              <a:buChar char="4"/>
            </a:pPr>
            <a:r>
              <a:rPr lang="en-US" b="1" dirty="0">
                <a:solidFill>
                  <a:srgbClr val="73A9DB"/>
                </a:solidFill>
              </a:rPr>
              <a:t>Increased</a:t>
            </a:r>
            <a:r>
              <a:rPr lang="en-US" dirty="0">
                <a:solidFill>
                  <a:schemeClr val="bg2">
                    <a:lumMod val="50000"/>
                  </a:schemeClr>
                </a:solidFill>
              </a:rPr>
              <a:t> impervious surface cover could mean more pollution entering waterways</a:t>
            </a:r>
          </a:p>
          <a:p>
            <a:pPr marL="342900" indent="-342900">
              <a:lnSpc>
                <a:spcPct val="100000"/>
              </a:lnSpc>
              <a:spcBef>
                <a:spcPts val="0"/>
              </a:spcBef>
              <a:buClr>
                <a:schemeClr val="accent1"/>
              </a:buClr>
              <a:buFont typeface="Webdings" panose="05030102010509060703" pitchFamily="18" charset="2"/>
              <a:buChar char="4"/>
            </a:pPr>
            <a:endParaRPr lang="en-US" sz="1100" dirty="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217" t="20407" r="49977" b="4914"/>
          <a:stretch/>
        </p:blipFill>
        <p:spPr>
          <a:xfrm>
            <a:off x="301001" y="1716784"/>
            <a:ext cx="4000500" cy="2905125"/>
          </a:xfrm>
          <a:prstGeom prst="rect">
            <a:avLst/>
          </a:prstGeom>
          <a:ln>
            <a:solidFill>
              <a:schemeClr val="tx1">
                <a:lumMod val="95000"/>
                <a:lumOff val="5000"/>
              </a:schemeClr>
            </a:solidFill>
          </a:ln>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r="12361"/>
          <a:stretch/>
        </p:blipFill>
        <p:spPr>
          <a:xfrm>
            <a:off x="8562845" y="1713262"/>
            <a:ext cx="3394699" cy="2905125"/>
          </a:xfrm>
          <a:prstGeom prst="rect">
            <a:avLst/>
          </a:prstGeom>
          <a:ln w="6350">
            <a:solidFill>
              <a:schemeClr val="tx1"/>
            </a:solidFill>
          </a:ln>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8872" y="1713261"/>
            <a:ext cx="3466602" cy="2905125"/>
          </a:xfrm>
          <a:prstGeom prst="rect">
            <a:avLst/>
          </a:prstGeom>
          <a:ln>
            <a:solidFill>
              <a:schemeClr val="tx1"/>
            </a:solidFill>
          </a:ln>
        </p:spPr>
      </p:pic>
      <p:sp>
        <p:nvSpPr>
          <p:cNvPr id="7" name="Text Placeholder 16"/>
          <p:cNvSpPr txBox="1">
            <a:spLocks/>
          </p:cNvSpPr>
          <p:nvPr/>
        </p:nvSpPr>
        <p:spPr>
          <a:xfrm>
            <a:off x="9742515" y="4629998"/>
            <a:ext cx="2231653" cy="24608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1200" dirty="0">
                <a:solidFill>
                  <a:schemeClr val="bg2">
                    <a:lumMod val="50000"/>
                  </a:schemeClr>
                </a:solidFill>
              </a:rPr>
              <a:t>Image credit: David </a:t>
            </a:r>
            <a:r>
              <a:rPr lang="en-US" sz="1200" dirty="0" err="1">
                <a:solidFill>
                  <a:schemeClr val="bg2">
                    <a:lumMod val="50000"/>
                  </a:schemeClr>
                </a:solidFill>
              </a:rPr>
              <a:t>Cotten</a:t>
            </a:r>
            <a:endParaRPr lang="en-US" sz="1200" dirty="0">
              <a:solidFill>
                <a:schemeClr val="bg2">
                  <a:lumMod val="50000"/>
                </a:schemeClr>
              </a:solidFill>
            </a:endParaRPr>
          </a:p>
        </p:txBody>
      </p:sp>
    </p:spTree>
    <p:extLst>
      <p:ext uri="{BB962C8B-B14F-4D97-AF65-F5344CB8AC3E}">
        <p14:creationId xmlns:p14="http://schemas.microsoft.com/office/powerpoint/2010/main" val="2021287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Green Infrastructure &amp; Reforestation</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563" b="4741"/>
          <a:stretch/>
        </p:blipFill>
        <p:spPr>
          <a:xfrm>
            <a:off x="7107208" y="3790950"/>
            <a:ext cx="4842018" cy="2857860"/>
          </a:xfrm>
          <a:prstGeom prst="rect">
            <a:avLst/>
          </a:prstGeom>
          <a:ln w="6350">
            <a:solidFill>
              <a:schemeClr val="tx1"/>
            </a:solidFill>
          </a:ln>
        </p:spPr>
      </p:pic>
      <p:sp>
        <p:nvSpPr>
          <p:cNvPr id="8" name="Text Placeholder 1"/>
          <p:cNvSpPr txBox="1">
            <a:spLocks/>
          </p:cNvSpPr>
          <p:nvPr/>
        </p:nvSpPr>
        <p:spPr>
          <a:xfrm>
            <a:off x="1" y="1417218"/>
            <a:ext cx="12192000" cy="22320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chemeClr val="accent1"/>
              </a:buClr>
              <a:buFont typeface="Webdings" panose="05030102010509060703" pitchFamily="18" charset="2"/>
              <a:buChar char="4"/>
            </a:pPr>
            <a:r>
              <a:rPr lang="en-US" b="1" dirty="0">
                <a:solidFill>
                  <a:srgbClr val="73A9DB"/>
                </a:solidFill>
              </a:rPr>
              <a:t>Green infrastructure </a:t>
            </a:r>
            <a:r>
              <a:rPr lang="en-US" dirty="0">
                <a:solidFill>
                  <a:schemeClr val="bg2">
                    <a:lumMod val="50000"/>
                  </a:schemeClr>
                </a:solidFill>
              </a:rPr>
              <a:t>refers to a network of forests, wildlife habitats, parks, and natural areas within urban landscapes (McMahon, 2000)</a:t>
            </a:r>
          </a:p>
          <a:p>
            <a:pPr marL="342900" indent="-342900">
              <a:lnSpc>
                <a:spcPct val="100000"/>
              </a:lnSpc>
              <a:spcBef>
                <a:spcPts val="0"/>
              </a:spcBef>
              <a:buClr>
                <a:schemeClr val="accent1"/>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chemeClr val="accent1"/>
              </a:buClr>
              <a:buFont typeface="Webdings" panose="05030102010509060703" pitchFamily="18" charset="2"/>
              <a:buChar char="4"/>
            </a:pPr>
            <a:r>
              <a:rPr lang="en-US" dirty="0">
                <a:solidFill>
                  <a:schemeClr val="bg2">
                    <a:lumMod val="50000"/>
                  </a:schemeClr>
                </a:solidFill>
              </a:rPr>
              <a:t>Acts as a natural </a:t>
            </a:r>
            <a:r>
              <a:rPr lang="en-US" dirty="0" err="1">
                <a:solidFill>
                  <a:schemeClr val="bg2">
                    <a:lumMod val="50000"/>
                  </a:schemeClr>
                </a:solidFill>
              </a:rPr>
              <a:t>remediator</a:t>
            </a:r>
            <a:r>
              <a:rPr lang="en-US" dirty="0">
                <a:solidFill>
                  <a:schemeClr val="bg2">
                    <a:lumMod val="50000"/>
                  </a:schemeClr>
                </a:solidFill>
              </a:rPr>
              <a:t> and is a cost-effective tool for managing water quality in cities (</a:t>
            </a:r>
            <a:r>
              <a:rPr lang="en-US" dirty="0" err="1">
                <a:solidFill>
                  <a:schemeClr val="bg2">
                    <a:lumMod val="50000"/>
                  </a:schemeClr>
                </a:solidFill>
              </a:rPr>
              <a:t>Livesly</a:t>
            </a:r>
            <a:r>
              <a:rPr lang="en-US" dirty="0">
                <a:solidFill>
                  <a:schemeClr val="bg2">
                    <a:lumMod val="50000"/>
                  </a:schemeClr>
                </a:solidFill>
              </a:rPr>
              <a:t> et. al., 2011)</a:t>
            </a:r>
          </a:p>
          <a:p>
            <a:pPr marL="342900" indent="-342900">
              <a:spcBef>
                <a:spcPts val="200"/>
              </a:spcBef>
              <a:buClr>
                <a:schemeClr val="accent1"/>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chemeClr val="accent1"/>
              </a:buClr>
              <a:buFont typeface="Webdings" panose="05030102010509060703" pitchFamily="18" charset="2"/>
              <a:buChar char="4"/>
            </a:pPr>
            <a:r>
              <a:rPr lang="en-US" dirty="0">
                <a:solidFill>
                  <a:schemeClr val="bg2">
                    <a:lumMod val="50000"/>
                  </a:schemeClr>
                </a:solidFill>
              </a:rPr>
              <a:t>Provides recreational services, improves air quality, and enhances biodiversity  </a:t>
            </a:r>
            <a:endParaRPr lang="en-US" sz="1200" dirty="0">
              <a:solidFill>
                <a:schemeClr val="bg2">
                  <a:lumMod val="50000"/>
                </a:schemeClr>
              </a:solidFill>
              <a:latin typeface="Calibri" panose="020F0502020204030204"/>
            </a:endParaRPr>
          </a:p>
          <a:p>
            <a:pPr marL="342900" indent="-342900">
              <a:spcBef>
                <a:spcPts val="200"/>
              </a:spcBef>
              <a:buClr>
                <a:schemeClr val="accent1"/>
              </a:buClr>
              <a:buFont typeface="Webdings" panose="05030102010509060703" pitchFamily="18" charset="2"/>
              <a:buChar char="4"/>
            </a:pPr>
            <a:endParaRPr lang="en-US" sz="1200" dirty="0">
              <a:solidFill>
                <a:prstClr val="black"/>
              </a:solidFill>
              <a:latin typeface="Calibri" panose="020F0502020204030204"/>
            </a:endParaRPr>
          </a:p>
          <a:p>
            <a:pPr lvl="0" defTabSz="942289">
              <a:lnSpc>
                <a:spcPct val="100000"/>
              </a:lnSpc>
              <a:spcBef>
                <a:spcPts val="0"/>
              </a:spcBef>
              <a:defRPr/>
            </a:pPr>
            <a:endParaRPr lang="en-US" sz="1200" dirty="0">
              <a:solidFill>
                <a:prstClr val="black"/>
              </a:solidFill>
              <a:latin typeface="Calibri" panose="020F0502020204030204"/>
            </a:endParaRPr>
          </a:p>
          <a:p>
            <a:pPr lvl="0" defTabSz="942289">
              <a:lnSpc>
                <a:spcPct val="100000"/>
              </a:lnSpc>
              <a:spcBef>
                <a:spcPts val="0"/>
              </a:spcBef>
              <a:defRPr/>
            </a:pPr>
            <a:endParaRPr lang="en-US" sz="1200" dirty="0">
              <a:solidFill>
                <a:prstClr val="black"/>
              </a:solidFill>
              <a:latin typeface="Calibri" panose="020F0502020204030204"/>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6421"/>
          <a:stretch/>
        </p:blipFill>
        <p:spPr>
          <a:xfrm rot="5400000">
            <a:off x="297627" y="3754577"/>
            <a:ext cx="2857859" cy="2930605"/>
          </a:xfrm>
          <a:prstGeom prst="rect">
            <a:avLst/>
          </a:prstGeom>
          <a:ln>
            <a:solidFill>
              <a:schemeClr val="tx1"/>
            </a:solidFill>
          </a:ln>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6583" r="2876"/>
          <a:stretch/>
        </p:blipFill>
        <p:spPr>
          <a:xfrm rot="10800000">
            <a:off x="3415983" y="3790948"/>
            <a:ext cx="3467100" cy="2871999"/>
          </a:xfrm>
          <a:prstGeom prst="rect">
            <a:avLst/>
          </a:prstGeom>
          <a:ln>
            <a:solidFill>
              <a:schemeClr val="tx1"/>
            </a:solidFill>
          </a:ln>
        </p:spPr>
      </p:pic>
      <p:sp>
        <p:nvSpPr>
          <p:cNvPr id="9" name="Text Placeholder 16"/>
          <p:cNvSpPr txBox="1">
            <a:spLocks/>
          </p:cNvSpPr>
          <p:nvPr/>
        </p:nvSpPr>
        <p:spPr>
          <a:xfrm>
            <a:off x="9717573" y="3544864"/>
            <a:ext cx="2231653" cy="24608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1200" dirty="0">
                <a:solidFill>
                  <a:schemeClr val="bg2">
                    <a:lumMod val="50000"/>
                  </a:schemeClr>
                </a:solidFill>
              </a:rPr>
              <a:t>Image credit: David </a:t>
            </a:r>
            <a:r>
              <a:rPr lang="en-US" sz="1200" dirty="0" err="1">
                <a:solidFill>
                  <a:schemeClr val="bg2">
                    <a:lumMod val="50000"/>
                  </a:schemeClr>
                </a:solidFill>
              </a:rPr>
              <a:t>Cotten</a:t>
            </a:r>
            <a:endParaRPr lang="en-US" sz="1200" dirty="0">
              <a:solidFill>
                <a:schemeClr val="bg2">
                  <a:lumMod val="50000"/>
                </a:schemeClr>
              </a:solidFill>
            </a:endParaRPr>
          </a:p>
        </p:txBody>
      </p:sp>
    </p:spTree>
    <p:extLst>
      <p:ext uri="{BB962C8B-B14F-4D97-AF65-F5344CB8AC3E}">
        <p14:creationId xmlns:p14="http://schemas.microsoft.com/office/powerpoint/2010/main" val="143245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NASA Earth Observing Systems </a:t>
            </a:r>
          </a:p>
        </p:txBody>
      </p:sp>
      <p:sp>
        <p:nvSpPr>
          <p:cNvPr id="5" name="Text Placeholder 4"/>
          <p:cNvSpPr>
            <a:spLocks noGrp="1"/>
          </p:cNvSpPr>
          <p:nvPr>
            <p:ph type="body" sz="quarter" idx="4294967295"/>
          </p:nvPr>
        </p:nvSpPr>
        <p:spPr>
          <a:xfrm>
            <a:off x="430170" y="3799069"/>
            <a:ext cx="2295144" cy="274320"/>
          </a:xfrm>
          <a:prstGeom prst="rect">
            <a:avLst/>
          </a:prstGeom>
        </p:spPr>
        <p:txBody>
          <a:bodyPr/>
          <a:lstStyle/>
          <a:p>
            <a:pPr marL="0" indent="0">
              <a:buNone/>
            </a:pPr>
            <a:r>
              <a:rPr lang="en-US" sz="1600" b="1" dirty="0">
                <a:solidFill>
                  <a:schemeClr val="bg2">
                    <a:lumMod val="50000"/>
                  </a:schemeClr>
                </a:solidFill>
              </a:rPr>
              <a:t>Landsat 8</a:t>
            </a:r>
            <a:r>
              <a:rPr lang="en-US" sz="1600" dirty="0">
                <a:solidFill>
                  <a:schemeClr val="bg2">
                    <a:lumMod val="50000"/>
                  </a:schemeClr>
                </a:solidFill>
              </a:rPr>
              <a:t>, OLI</a:t>
            </a:r>
          </a:p>
        </p:txBody>
      </p:sp>
      <p:sp>
        <p:nvSpPr>
          <p:cNvPr id="8" name="Text Placeholder 7"/>
          <p:cNvSpPr>
            <a:spLocks noGrp="1"/>
          </p:cNvSpPr>
          <p:nvPr>
            <p:ph type="body" sz="quarter" idx="11"/>
          </p:nvPr>
        </p:nvSpPr>
        <p:spPr>
          <a:xfrm>
            <a:off x="4057650" y="5807305"/>
            <a:ext cx="7982712" cy="763916"/>
          </a:xfrm>
        </p:spPr>
        <p:txBody>
          <a:bodyPr/>
          <a:lstStyle/>
          <a:p>
            <a:pPr algn="r"/>
            <a:r>
              <a:rPr lang="en-US" b="1" dirty="0"/>
              <a:t>Landsat 8</a:t>
            </a:r>
            <a:r>
              <a:rPr lang="en-US" dirty="0"/>
              <a:t> and </a:t>
            </a:r>
            <a:r>
              <a:rPr lang="en-US" b="1" dirty="0"/>
              <a:t>Terra</a:t>
            </a:r>
            <a:r>
              <a:rPr lang="en-US" dirty="0"/>
              <a:t> satellites were utilized in this project to produce land cover and topographic datasets</a:t>
            </a:r>
          </a:p>
        </p:txBody>
      </p:sp>
      <p:sp>
        <p:nvSpPr>
          <p:cNvPr id="9" name="Text Placeholder 4"/>
          <p:cNvSpPr txBox="1">
            <a:spLocks/>
          </p:cNvSpPr>
          <p:nvPr/>
        </p:nvSpPr>
        <p:spPr>
          <a:xfrm>
            <a:off x="9545193" y="3775507"/>
            <a:ext cx="2295144" cy="274320"/>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Terra</a:t>
            </a:r>
            <a:r>
              <a:rPr lang="en-US" sz="1600" dirty="0"/>
              <a:t>, ASTER</a:t>
            </a:r>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1064" b="99645" l="1974" r="98684"/>
                    </a14:imgEffect>
                  </a14:imgLayer>
                </a14:imgProps>
              </a:ext>
              <a:ext uri="{28A0092B-C50C-407E-A947-70E740481C1C}">
                <a14:useLocalDpi xmlns:a14="http://schemas.microsoft.com/office/drawing/2010/main" val="0"/>
              </a:ext>
            </a:extLst>
          </a:blip>
          <a:stretch>
            <a:fillRect/>
          </a:stretch>
        </p:blipFill>
        <p:spPr>
          <a:xfrm rot="21071681">
            <a:off x="6051911" y="2454277"/>
            <a:ext cx="3362354" cy="3117482"/>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1091" b="99636" l="2632" r="97697"/>
                    </a14:imgEffect>
                  </a14:imgLayer>
                </a14:imgProps>
              </a:ext>
              <a:ext uri="{28A0092B-C50C-407E-A947-70E740481C1C}">
                <a14:useLocalDpi xmlns:a14="http://schemas.microsoft.com/office/drawing/2010/main" val="0"/>
              </a:ext>
            </a:extLst>
          </a:blip>
          <a:stretch>
            <a:fillRect/>
          </a:stretch>
        </p:blipFill>
        <p:spPr>
          <a:xfrm rot="370525">
            <a:off x="2199153" y="2746232"/>
            <a:ext cx="3377581" cy="3053791"/>
          </a:xfrm>
          <a:prstGeom prst="rect">
            <a:avLst/>
          </a:prstGeom>
        </p:spPr>
      </p:pic>
      <p:cxnSp>
        <p:nvCxnSpPr>
          <p:cNvPr id="12" name="Straight Connector 11"/>
          <p:cNvCxnSpPr/>
          <p:nvPr/>
        </p:nvCxnSpPr>
        <p:spPr>
          <a:xfrm>
            <a:off x="1485900" y="2390508"/>
            <a:ext cx="4044773" cy="624977"/>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80523" y="2569896"/>
            <a:ext cx="1241850" cy="2979353"/>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7"/>
          <a:stretch>
            <a:fillRect/>
          </a:stretch>
        </p:blipFill>
        <p:spPr>
          <a:xfrm rot="20700000">
            <a:off x="244584" y="1580093"/>
            <a:ext cx="2764249" cy="2253926"/>
          </a:xfrm>
          <a:prstGeom prst="rect">
            <a:avLst/>
          </a:prstGeom>
        </p:spPr>
      </p:pic>
      <p:cxnSp>
        <p:nvCxnSpPr>
          <p:cNvPr id="16" name="Straight Connector 15"/>
          <p:cNvCxnSpPr/>
          <p:nvPr/>
        </p:nvCxnSpPr>
        <p:spPr>
          <a:xfrm flipV="1">
            <a:off x="8813800" y="2476134"/>
            <a:ext cx="1561530" cy="2268399"/>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9088605" y="2345716"/>
            <a:ext cx="1032414" cy="44792"/>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0000">
            <a:off x="9411064" y="1443474"/>
            <a:ext cx="2743598" cy="2065320"/>
          </a:xfrm>
          <a:prstGeom prst="rect">
            <a:avLst/>
          </a:prstGeom>
        </p:spPr>
      </p:pic>
      <p:sp>
        <p:nvSpPr>
          <p:cNvPr id="14" name="Text Placeholder 16"/>
          <p:cNvSpPr txBox="1">
            <a:spLocks/>
          </p:cNvSpPr>
          <p:nvPr/>
        </p:nvSpPr>
        <p:spPr>
          <a:xfrm>
            <a:off x="-1" y="6461019"/>
            <a:ext cx="2231653" cy="24608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200" dirty="0">
                <a:solidFill>
                  <a:schemeClr val="bg2">
                    <a:lumMod val="50000"/>
                  </a:schemeClr>
                </a:solidFill>
              </a:rPr>
              <a:t>Image credit: NASA</a:t>
            </a:r>
          </a:p>
          <a:p>
            <a:pPr algn="r"/>
            <a:endParaRPr lang="en-US" sz="1200" dirty="0">
              <a:solidFill>
                <a:schemeClr val="bg2">
                  <a:lumMod val="50000"/>
                </a:schemeClr>
              </a:solidFill>
            </a:endParaRPr>
          </a:p>
        </p:txBody>
      </p:sp>
    </p:spTree>
    <p:extLst>
      <p:ext uri="{BB962C8B-B14F-4D97-AF65-F5344CB8AC3E}">
        <p14:creationId xmlns:p14="http://schemas.microsoft.com/office/powerpoint/2010/main" val="2478693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2015 Land Cover Classification</a:t>
            </a:r>
          </a:p>
        </p:txBody>
      </p:sp>
      <p:grpSp>
        <p:nvGrpSpPr>
          <p:cNvPr id="14" name="Group 13"/>
          <p:cNvGrpSpPr/>
          <p:nvPr/>
        </p:nvGrpSpPr>
        <p:grpSpPr>
          <a:xfrm>
            <a:off x="1690768" y="1397000"/>
            <a:ext cx="3778720" cy="5119915"/>
            <a:chOff x="9582446" y="1861029"/>
            <a:chExt cx="4175386" cy="5367787"/>
          </a:xfrm>
        </p:grpSpPr>
        <p:grpSp>
          <p:nvGrpSpPr>
            <p:cNvPr id="15" name="Group 14"/>
            <p:cNvGrpSpPr/>
            <p:nvPr/>
          </p:nvGrpSpPr>
          <p:grpSpPr>
            <a:xfrm>
              <a:off x="9678292" y="1861029"/>
              <a:ext cx="4012308" cy="1243041"/>
              <a:chOff x="9487792" y="822797"/>
              <a:chExt cx="4012308" cy="1243041"/>
            </a:xfrm>
          </p:grpSpPr>
          <p:sp>
            <p:nvSpPr>
              <p:cNvPr id="37" name="Rounded Rectangle 36"/>
              <p:cNvSpPr/>
              <p:nvPr/>
            </p:nvSpPr>
            <p:spPr>
              <a:xfrm>
                <a:off x="9487826" y="822797"/>
                <a:ext cx="4012274" cy="1243041"/>
              </a:xfrm>
              <a:prstGeom prst="roundRect">
                <a:avLst>
                  <a:gd name="adj" fmla="val 10000"/>
                </a:avLst>
              </a:prstGeom>
              <a:solidFill>
                <a:srgbClr val="5B9BD5">
                  <a:lumMod val="40000"/>
                  <a:lumOff val="60000"/>
                </a:srgbClr>
              </a:solidFill>
              <a:ln w="12700" cap="flat" cmpd="sng" algn="ctr">
                <a:solidFill>
                  <a:srgbClr val="4472C4"/>
                </a:solidFill>
                <a:prstDash val="solid"/>
                <a:miter lim="800000"/>
              </a:ln>
              <a:effectLst/>
            </p:spPr>
          </p:sp>
          <p:sp>
            <p:nvSpPr>
              <p:cNvPr id="38" name="Rectangle 37"/>
              <p:cNvSpPr/>
              <p:nvPr/>
            </p:nvSpPr>
            <p:spPr>
              <a:xfrm>
                <a:off x="9487792" y="944027"/>
                <a:ext cx="4012274" cy="319687"/>
              </a:xfrm>
              <a:prstGeom prst="rect">
                <a:avLst/>
              </a:prstGeom>
              <a:solidFill>
                <a:sysClr val="window" lastClr="FFFFFF"/>
              </a:solidFill>
              <a:ln w="12700" cap="flat" cmpd="sng" algn="ctr">
                <a:solidFill>
                  <a:srgbClr val="4472C4"/>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9" name="TextBox 38"/>
              <p:cNvSpPr txBox="1"/>
              <p:nvPr/>
            </p:nvSpPr>
            <p:spPr>
              <a:xfrm>
                <a:off x="10608404" y="899542"/>
                <a:ext cx="1666529" cy="354945"/>
              </a:xfrm>
              <a:prstGeom prst="rect">
                <a:avLst/>
              </a:prstGeom>
              <a:noFill/>
            </p:spPr>
            <p:txBody>
              <a:bodyPr wrap="square" rtlCol="0">
                <a:spAutoFit/>
              </a:bodyPr>
              <a:lstStyle/>
              <a:p>
                <a:pPr algn="ctr">
                  <a:defRPr/>
                </a:pPr>
                <a:r>
                  <a:rPr lang="en-US" sz="1600" b="1" kern="0" dirty="0">
                    <a:solidFill>
                      <a:prstClr val="black"/>
                    </a:solidFill>
                    <a:latin typeface="Century Gothic" panose="020B0502020202020204" pitchFamily="34" charset="0"/>
                  </a:rPr>
                  <a:t>Processing</a:t>
                </a:r>
              </a:p>
            </p:txBody>
          </p:sp>
          <p:sp>
            <p:nvSpPr>
              <p:cNvPr id="40" name="Rounded Rectangle 39"/>
              <p:cNvSpPr/>
              <p:nvPr/>
            </p:nvSpPr>
            <p:spPr>
              <a:xfrm>
                <a:off x="9565387" y="1359777"/>
                <a:ext cx="1190171" cy="5676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41" name="TextBox 40"/>
              <p:cNvSpPr txBox="1"/>
              <p:nvPr/>
            </p:nvSpPr>
            <p:spPr>
              <a:xfrm>
                <a:off x="9597256" y="1446745"/>
                <a:ext cx="1090859" cy="354945"/>
              </a:xfrm>
              <a:prstGeom prst="rect">
                <a:avLst/>
              </a:prstGeom>
              <a:noFill/>
            </p:spPr>
            <p:txBody>
              <a:bodyPr wrap="square" rtlCol="0">
                <a:spAutoFit/>
              </a:bodyPr>
              <a:lstStyle/>
              <a:p>
                <a:pPr algn="ctr">
                  <a:defRPr/>
                </a:pPr>
                <a:r>
                  <a:rPr lang="en-US" sz="1600" kern="0" dirty="0">
                    <a:solidFill>
                      <a:prstClr val="white"/>
                    </a:solidFill>
                    <a:latin typeface="Century Gothic" panose="020B0502020202020204" pitchFamily="34" charset="0"/>
                  </a:rPr>
                  <a:t>Mosaic</a:t>
                </a:r>
              </a:p>
            </p:txBody>
          </p:sp>
          <p:sp>
            <p:nvSpPr>
              <p:cNvPr id="42" name="Rounded Rectangle 41"/>
              <p:cNvSpPr/>
              <p:nvPr/>
            </p:nvSpPr>
            <p:spPr>
              <a:xfrm>
                <a:off x="10878135" y="1367959"/>
                <a:ext cx="2579566" cy="55942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43" name="TextBox 42"/>
              <p:cNvSpPr txBox="1"/>
              <p:nvPr/>
            </p:nvSpPr>
            <p:spPr>
              <a:xfrm>
                <a:off x="11015992" y="1327606"/>
                <a:ext cx="2248219" cy="613086"/>
              </a:xfrm>
              <a:prstGeom prst="rect">
                <a:avLst/>
              </a:prstGeom>
              <a:noFill/>
            </p:spPr>
            <p:txBody>
              <a:bodyPr wrap="square" rtlCol="0">
                <a:spAutoFit/>
              </a:bodyPr>
              <a:lstStyle/>
              <a:p>
                <a:pPr algn="ctr">
                  <a:defRPr/>
                </a:pPr>
                <a:r>
                  <a:rPr lang="en-US" sz="1600" kern="0" dirty="0">
                    <a:solidFill>
                      <a:prstClr val="white"/>
                    </a:solidFill>
                    <a:latin typeface="Century Gothic" panose="020B0502020202020204" pitchFamily="34" charset="0"/>
                  </a:rPr>
                  <a:t>Atmospheric Correction</a:t>
                </a:r>
              </a:p>
            </p:txBody>
          </p:sp>
        </p:grpSp>
        <p:grpSp>
          <p:nvGrpSpPr>
            <p:cNvPr id="16" name="Group 15"/>
            <p:cNvGrpSpPr/>
            <p:nvPr/>
          </p:nvGrpSpPr>
          <p:grpSpPr>
            <a:xfrm>
              <a:off x="9582446" y="3272363"/>
              <a:ext cx="4175386" cy="1243041"/>
              <a:chOff x="9582446" y="3272363"/>
              <a:chExt cx="4175386" cy="1243041"/>
            </a:xfrm>
          </p:grpSpPr>
          <p:sp>
            <p:nvSpPr>
              <p:cNvPr id="30" name="Rounded Rectangle 29"/>
              <p:cNvSpPr/>
              <p:nvPr/>
            </p:nvSpPr>
            <p:spPr>
              <a:xfrm>
                <a:off x="9680803" y="3272363"/>
                <a:ext cx="4001945" cy="1243041"/>
              </a:xfrm>
              <a:prstGeom prst="roundRect">
                <a:avLst>
                  <a:gd name="adj" fmla="val 10000"/>
                </a:avLst>
              </a:prstGeom>
              <a:solidFill>
                <a:srgbClr val="5B9BD5">
                  <a:lumMod val="40000"/>
                  <a:lumOff val="60000"/>
                </a:srgbClr>
              </a:solidFill>
              <a:ln w="12700" cap="flat" cmpd="sng" algn="ctr">
                <a:solidFill>
                  <a:srgbClr val="4472C4"/>
                </a:solidFill>
                <a:prstDash val="solid"/>
                <a:miter lim="800000"/>
              </a:ln>
              <a:effectLst/>
            </p:spPr>
          </p:sp>
          <p:sp>
            <p:nvSpPr>
              <p:cNvPr id="31" name="Rectangle 30"/>
              <p:cNvSpPr/>
              <p:nvPr/>
            </p:nvSpPr>
            <p:spPr>
              <a:xfrm>
                <a:off x="9681468" y="3393087"/>
                <a:ext cx="4000886" cy="273297"/>
              </a:xfrm>
              <a:prstGeom prst="rect">
                <a:avLst/>
              </a:prstGeom>
              <a:solidFill>
                <a:sysClr val="window" lastClr="FFFFFF"/>
              </a:solidFill>
              <a:ln w="12700" cap="flat" cmpd="sng" algn="ctr">
                <a:solidFill>
                  <a:srgbClr val="4472C4"/>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2" name="TextBox 31"/>
              <p:cNvSpPr txBox="1"/>
              <p:nvPr/>
            </p:nvSpPr>
            <p:spPr>
              <a:xfrm>
                <a:off x="10828723" y="3350821"/>
                <a:ext cx="1820153" cy="354945"/>
              </a:xfrm>
              <a:prstGeom prst="rect">
                <a:avLst/>
              </a:prstGeom>
              <a:noFill/>
            </p:spPr>
            <p:txBody>
              <a:bodyPr wrap="square" rtlCol="0">
                <a:spAutoFit/>
              </a:bodyPr>
              <a:lstStyle/>
              <a:p>
                <a:pPr algn="ctr">
                  <a:defRPr/>
                </a:pPr>
                <a:r>
                  <a:rPr lang="en-US" sz="1600" b="1" kern="0" dirty="0">
                    <a:solidFill>
                      <a:prstClr val="black"/>
                    </a:solidFill>
                    <a:latin typeface="Century Gothic" panose="020B0502020202020204" pitchFamily="34" charset="0"/>
                  </a:rPr>
                  <a:t>Classification</a:t>
                </a:r>
              </a:p>
            </p:txBody>
          </p:sp>
          <p:sp>
            <p:nvSpPr>
              <p:cNvPr id="33" name="Rounded Rectangle 32"/>
              <p:cNvSpPr/>
              <p:nvPr/>
            </p:nvSpPr>
            <p:spPr>
              <a:xfrm>
                <a:off x="9755887" y="3785609"/>
                <a:ext cx="1190172" cy="593485"/>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4" name="TextBox 33"/>
              <p:cNvSpPr txBox="1"/>
              <p:nvPr/>
            </p:nvSpPr>
            <p:spPr>
              <a:xfrm>
                <a:off x="9582446" y="3793431"/>
                <a:ext cx="1505400" cy="613086"/>
              </a:xfrm>
              <a:prstGeom prst="rect">
                <a:avLst/>
              </a:prstGeom>
              <a:noFill/>
            </p:spPr>
            <p:txBody>
              <a:bodyPr wrap="square" rtlCol="0">
                <a:spAutoFit/>
              </a:bodyPr>
              <a:lstStyle/>
              <a:p>
                <a:pPr algn="ctr">
                  <a:defRPr/>
                </a:pPr>
                <a:r>
                  <a:rPr lang="en-US" sz="1600" kern="0" dirty="0">
                    <a:solidFill>
                      <a:prstClr val="white"/>
                    </a:solidFill>
                    <a:latin typeface="Century Gothic" panose="020B0502020202020204" pitchFamily="34" charset="0"/>
                  </a:rPr>
                  <a:t>Training Sets</a:t>
                </a:r>
              </a:p>
            </p:txBody>
          </p:sp>
          <p:sp>
            <p:nvSpPr>
              <p:cNvPr id="35" name="Rounded Rectangle 34"/>
              <p:cNvSpPr/>
              <p:nvPr/>
            </p:nvSpPr>
            <p:spPr>
              <a:xfrm>
                <a:off x="11068634" y="3785610"/>
                <a:ext cx="2579567" cy="576422"/>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36" name="TextBox 35"/>
              <p:cNvSpPr txBox="1"/>
              <p:nvPr/>
            </p:nvSpPr>
            <p:spPr>
              <a:xfrm>
                <a:off x="10973046" y="3740404"/>
                <a:ext cx="2784786" cy="613086"/>
              </a:xfrm>
              <a:prstGeom prst="rect">
                <a:avLst/>
              </a:prstGeom>
              <a:noFill/>
            </p:spPr>
            <p:txBody>
              <a:bodyPr wrap="square" rtlCol="0">
                <a:spAutoFit/>
              </a:bodyPr>
              <a:lstStyle/>
              <a:p>
                <a:pPr algn="ctr">
                  <a:defRPr/>
                </a:pPr>
                <a:r>
                  <a:rPr lang="en-US" sz="1600" kern="0" dirty="0">
                    <a:solidFill>
                      <a:prstClr val="white"/>
                    </a:solidFill>
                    <a:latin typeface="Century Gothic" panose="020B0502020202020204" pitchFamily="34" charset="0"/>
                  </a:rPr>
                  <a:t>Maximum Likelihood Classification</a:t>
                </a:r>
              </a:p>
            </p:txBody>
          </p:sp>
        </p:grpSp>
        <p:grpSp>
          <p:nvGrpSpPr>
            <p:cNvPr id="17" name="Group 16"/>
            <p:cNvGrpSpPr/>
            <p:nvPr/>
          </p:nvGrpSpPr>
          <p:grpSpPr>
            <a:xfrm>
              <a:off x="9655735" y="4634482"/>
              <a:ext cx="4027013" cy="1240913"/>
              <a:chOff x="9655735" y="4634482"/>
              <a:chExt cx="4027013" cy="1240913"/>
            </a:xfrm>
          </p:grpSpPr>
          <p:sp>
            <p:nvSpPr>
              <p:cNvPr id="23" name="Rounded Rectangle 22"/>
              <p:cNvSpPr/>
              <p:nvPr/>
            </p:nvSpPr>
            <p:spPr>
              <a:xfrm>
                <a:off x="9655735" y="4634482"/>
                <a:ext cx="4027013" cy="1240913"/>
              </a:xfrm>
              <a:prstGeom prst="roundRect">
                <a:avLst>
                  <a:gd name="adj" fmla="val 10000"/>
                </a:avLst>
              </a:prstGeom>
              <a:solidFill>
                <a:srgbClr val="5B9BD5">
                  <a:lumMod val="40000"/>
                  <a:lumOff val="60000"/>
                </a:srgbClr>
              </a:solidFill>
              <a:ln w="12700" cap="flat" cmpd="sng" algn="ctr">
                <a:solidFill>
                  <a:srgbClr val="4472C4"/>
                </a:solidFill>
                <a:prstDash val="solid"/>
                <a:miter lim="800000"/>
              </a:ln>
              <a:effectLst/>
            </p:spPr>
          </p:sp>
          <p:sp>
            <p:nvSpPr>
              <p:cNvPr id="24" name="Rectangle 23"/>
              <p:cNvSpPr/>
              <p:nvPr/>
            </p:nvSpPr>
            <p:spPr>
              <a:xfrm>
                <a:off x="9655735" y="4758618"/>
                <a:ext cx="4025305" cy="305077"/>
              </a:xfrm>
              <a:prstGeom prst="rect">
                <a:avLst/>
              </a:prstGeom>
              <a:solidFill>
                <a:sysClr val="window" lastClr="FFFFFF"/>
              </a:solidFill>
              <a:ln w="12700" cap="flat" cmpd="sng" algn="ctr">
                <a:solidFill>
                  <a:srgbClr val="4472C4"/>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5" name="TextBox 24"/>
              <p:cNvSpPr txBox="1"/>
              <p:nvPr/>
            </p:nvSpPr>
            <p:spPr>
              <a:xfrm>
                <a:off x="10961411" y="4734860"/>
                <a:ext cx="1440729" cy="354945"/>
              </a:xfrm>
              <a:prstGeom prst="rect">
                <a:avLst/>
              </a:prstGeom>
              <a:noFill/>
            </p:spPr>
            <p:txBody>
              <a:bodyPr wrap="square" rtlCol="0">
                <a:spAutoFit/>
              </a:bodyPr>
              <a:lstStyle/>
              <a:p>
                <a:pPr algn="ctr">
                  <a:defRPr/>
                </a:pPr>
                <a:r>
                  <a:rPr lang="en-US" sz="1600" b="1" kern="0" dirty="0">
                    <a:solidFill>
                      <a:prstClr val="black"/>
                    </a:solidFill>
                    <a:latin typeface="Century Gothic" panose="020B0502020202020204" pitchFamily="34" charset="0"/>
                  </a:rPr>
                  <a:t>Validation</a:t>
                </a:r>
              </a:p>
            </p:txBody>
          </p:sp>
          <p:sp>
            <p:nvSpPr>
              <p:cNvPr id="26" name="Rounded Rectangle 25"/>
              <p:cNvSpPr/>
              <p:nvPr/>
            </p:nvSpPr>
            <p:spPr>
              <a:xfrm>
                <a:off x="9747179" y="5191898"/>
                <a:ext cx="1899716" cy="5724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7" name="TextBox 26"/>
              <p:cNvSpPr txBox="1"/>
              <p:nvPr/>
            </p:nvSpPr>
            <p:spPr>
              <a:xfrm>
                <a:off x="9677870" y="5151360"/>
                <a:ext cx="1899717" cy="613086"/>
              </a:xfrm>
              <a:prstGeom prst="rect">
                <a:avLst/>
              </a:prstGeom>
              <a:noFill/>
            </p:spPr>
            <p:txBody>
              <a:bodyPr wrap="square" rtlCol="0">
                <a:spAutoFit/>
              </a:bodyPr>
              <a:lstStyle/>
              <a:p>
                <a:pPr algn="ctr">
                  <a:defRPr/>
                </a:pPr>
                <a:r>
                  <a:rPr lang="en-US" sz="1600" kern="0" dirty="0">
                    <a:solidFill>
                      <a:prstClr val="white"/>
                    </a:solidFill>
                    <a:latin typeface="Century Gothic" panose="020B0502020202020204" pitchFamily="34" charset="0"/>
                  </a:rPr>
                  <a:t>Accuracy Assessment</a:t>
                </a:r>
              </a:p>
            </p:txBody>
          </p:sp>
          <p:sp>
            <p:nvSpPr>
              <p:cNvPr id="28" name="Rounded Rectangle 27"/>
              <p:cNvSpPr/>
              <p:nvPr/>
            </p:nvSpPr>
            <p:spPr>
              <a:xfrm>
                <a:off x="11826825" y="5191497"/>
                <a:ext cx="1821376" cy="573505"/>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9" name="TextBox 28"/>
              <p:cNvSpPr txBox="1"/>
              <p:nvPr/>
            </p:nvSpPr>
            <p:spPr>
              <a:xfrm>
                <a:off x="11924199" y="5186073"/>
                <a:ext cx="1584766" cy="613086"/>
              </a:xfrm>
              <a:prstGeom prst="rect">
                <a:avLst/>
              </a:prstGeom>
              <a:noFill/>
            </p:spPr>
            <p:txBody>
              <a:bodyPr wrap="square" rtlCol="0">
                <a:spAutoFit/>
              </a:bodyPr>
              <a:lstStyle/>
              <a:p>
                <a:pPr algn="ctr">
                  <a:defRPr/>
                </a:pPr>
                <a:r>
                  <a:rPr lang="en-US" sz="1600" kern="0" dirty="0">
                    <a:solidFill>
                      <a:prstClr val="white"/>
                    </a:solidFill>
                    <a:latin typeface="Century Gothic" panose="020B0502020202020204" pitchFamily="34" charset="0"/>
                  </a:rPr>
                  <a:t>Confusion Matrix</a:t>
                </a:r>
              </a:p>
            </p:txBody>
          </p:sp>
        </p:grpSp>
        <p:sp>
          <p:nvSpPr>
            <p:cNvPr id="18" name="Rounded Rectangle 17"/>
            <p:cNvSpPr/>
            <p:nvPr/>
          </p:nvSpPr>
          <p:spPr>
            <a:xfrm>
              <a:off x="9654027" y="5974176"/>
              <a:ext cx="4027013" cy="1254640"/>
            </a:xfrm>
            <a:prstGeom prst="roundRect">
              <a:avLst>
                <a:gd name="adj" fmla="val 10000"/>
              </a:avLst>
            </a:prstGeom>
            <a:solidFill>
              <a:srgbClr val="5B9BD5">
                <a:lumMod val="40000"/>
                <a:lumOff val="60000"/>
              </a:srgbClr>
            </a:solidFill>
            <a:ln w="12700" cap="flat" cmpd="sng" algn="ctr">
              <a:solidFill>
                <a:srgbClr val="4472C4"/>
              </a:solidFill>
              <a:prstDash val="solid"/>
              <a:miter lim="800000"/>
            </a:ln>
            <a:effectLst/>
          </p:spPr>
        </p:sp>
        <p:sp>
          <p:nvSpPr>
            <p:cNvPr id="19" name="Rectangle 18"/>
            <p:cNvSpPr/>
            <p:nvPr/>
          </p:nvSpPr>
          <p:spPr>
            <a:xfrm>
              <a:off x="9655734" y="6109200"/>
              <a:ext cx="4027013" cy="326728"/>
            </a:xfrm>
            <a:prstGeom prst="rect">
              <a:avLst/>
            </a:prstGeom>
            <a:solidFill>
              <a:sysClr val="window" lastClr="FFFFFF"/>
            </a:solidFill>
            <a:ln w="12700" cap="flat" cmpd="sng" algn="ctr">
              <a:solidFill>
                <a:srgbClr val="4472C4"/>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0" name="TextBox 19"/>
            <p:cNvSpPr txBox="1"/>
            <p:nvPr/>
          </p:nvSpPr>
          <p:spPr>
            <a:xfrm>
              <a:off x="10808114" y="6078575"/>
              <a:ext cx="1861373" cy="354945"/>
            </a:xfrm>
            <a:prstGeom prst="rect">
              <a:avLst/>
            </a:prstGeom>
            <a:noFill/>
          </p:spPr>
          <p:txBody>
            <a:bodyPr wrap="square" rtlCol="0">
              <a:spAutoFit/>
            </a:bodyPr>
            <a:lstStyle/>
            <a:p>
              <a:pPr algn="ctr">
                <a:defRPr/>
              </a:pPr>
              <a:r>
                <a:rPr lang="en-US" sz="1600" b="1" kern="0" dirty="0">
                  <a:solidFill>
                    <a:prstClr val="black"/>
                  </a:solidFill>
                  <a:latin typeface="Century Gothic" panose="020B0502020202020204" pitchFamily="34" charset="0"/>
                </a:rPr>
                <a:t>End-Product</a:t>
              </a:r>
            </a:p>
          </p:txBody>
        </p:sp>
        <p:sp>
          <p:nvSpPr>
            <p:cNvPr id="21" name="Rounded Rectangle 20"/>
            <p:cNvSpPr/>
            <p:nvPr/>
          </p:nvSpPr>
          <p:spPr>
            <a:xfrm>
              <a:off x="9958712" y="6509341"/>
              <a:ext cx="3495998" cy="656478"/>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sz="1400" kern="0">
                <a:solidFill>
                  <a:prstClr val="white"/>
                </a:solidFill>
                <a:latin typeface="Calibri" panose="020F0502020204030204"/>
              </a:endParaRPr>
            </a:p>
          </p:txBody>
        </p:sp>
        <p:sp>
          <p:nvSpPr>
            <p:cNvPr id="22" name="TextBox 21"/>
            <p:cNvSpPr txBox="1"/>
            <p:nvPr/>
          </p:nvSpPr>
          <p:spPr>
            <a:xfrm>
              <a:off x="10332093" y="6524376"/>
              <a:ext cx="2728813" cy="613086"/>
            </a:xfrm>
            <a:prstGeom prst="rect">
              <a:avLst/>
            </a:prstGeom>
            <a:noFill/>
          </p:spPr>
          <p:txBody>
            <a:bodyPr wrap="square" rtlCol="0">
              <a:spAutoFit/>
            </a:bodyPr>
            <a:lstStyle/>
            <a:p>
              <a:pPr algn="ctr">
                <a:defRPr/>
              </a:pPr>
              <a:r>
                <a:rPr lang="en-US" sz="1600" kern="0" dirty="0">
                  <a:solidFill>
                    <a:prstClr val="white"/>
                  </a:solidFill>
                  <a:latin typeface="Century Gothic" panose="020B0502020202020204" pitchFamily="34" charset="0"/>
                </a:rPr>
                <a:t>Supervised 2015 Land Cover Classification</a:t>
              </a:r>
            </a:p>
          </p:txBody>
        </p:sp>
      </p:grpSp>
      <p:grpSp>
        <p:nvGrpSpPr>
          <p:cNvPr id="45" name="Group 44"/>
          <p:cNvGrpSpPr/>
          <p:nvPr/>
        </p:nvGrpSpPr>
        <p:grpSpPr>
          <a:xfrm>
            <a:off x="10184527" y="4873332"/>
            <a:ext cx="1650070" cy="1177491"/>
            <a:chOff x="2324266" y="4597399"/>
            <a:chExt cx="1377701" cy="931862"/>
          </a:xfrm>
        </p:grpSpPr>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266" y="4597399"/>
              <a:ext cx="385067" cy="931862"/>
            </a:xfrm>
            <a:prstGeom prst="rect">
              <a:avLst/>
            </a:prstGeom>
          </p:spPr>
        </p:pic>
        <p:sp>
          <p:nvSpPr>
            <p:cNvPr id="47" name="TextBox 46"/>
            <p:cNvSpPr txBox="1"/>
            <p:nvPr/>
          </p:nvSpPr>
          <p:spPr>
            <a:xfrm>
              <a:off x="2709333" y="4597399"/>
              <a:ext cx="840234" cy="261610"/>
            </a:xfrm>
            <a:prstGeom prst="rect">
              <a:avLst/>
            </a:prstGeom>
            <a:noFill/>
          </p:spPr>
          <p:txBody>
            <a:bodyPr wrap="square" rtlCol="0">
              <a:spAutoFit/>
            </a:bodyPr>
            <a:lstStyle/>
            <a:p>
              <a:r>
                <a:rPr lang="en-US" sz="1100" dirty="0">
                  <a:solidFill>
                    <a:srgbClr val="767171"/>
                  </a:solidFill>
                </a:rPr>
                <a:t>Urban</a:t>
              </a:r>
            </a:p>
          </p:txBody>
        </p:sp>
        <p:sp>
          <p:nvSpPr>
            <p:cNvPr id="48" name="TextBox 47"/>
            <p:cNvSpPr txBox="1"/>
            <p:nvPr/>
          </p:nvSpPr>
          <p:spPr>
            <a:xfrm>
              <a:off x="2709333" y="4763829"/>
              <a:ext cx="992634" cy="261610"/>
            </a:xfrm>
            <a:prstGeom prst="rect">
              <a:avLst/>
            </a:prstGeom>
            <a:noFill/>
          </p:spPr>
          <p:txBody>
            <a:bodyPr wrap="square" rtlCol="0">
              <a:spAutoFit/>
            </a:bodyPr>
            <a:lstStyle/>
            <a:p>
              <a:r>
                <a:rPr lang="en-US" sz="1100" dirty="0">
                  <a:solidFill>
                    <a:srgbClr val="767171"/>
                  </a:solidFill>
                </a:rPr>
                <a:t>Agriculture</a:t>
              </a:r>
            </a:p>
          </p:txBody>
        </p:sp>
        <p:sp>
          <p:nvSpPr>
            <p:cNvPr id="49" name="TextBox 48"/>
            <p:cNvSpPr txBox="1"/>
            <p:nvPr/>
          </p:nvSpPr>
          <p:spPr>
            <a:xfrm>
              <a:off x="2709333" y="4932525"/>
              <a:ext cx="840234" cy="261610"/>
            </a:xfrm>
            <a:prstGeom prst="rect">
              <a:avLst/>
            </a:prstGeom>
            <a:noFill/>
          </p:spPr>
          <p:txBody>
            <a:bodyPr wrap="square" rtlCol="0">
              <a:spAutoFit/>
            </a:bodyPr>
            <a:lstStyle/>
            <a:p>
              <a:r>
                <a:rPr lang="en-US" sz="1100" dirty="0">
                  <a:solidFill>
                    <a:srgbClr val="767171"/>
                  </a:solidFill>
                </a:rPr>
                <a:t>Water</a:t>
              </a:r>
            </a:p>
          </p:txBody>
        </p:sp>
        <p:sp>
          <p:nvSpPr>
            <p:cNvPr id="50" name="TextBox 49"/>
            <p:cNvSpPr txBox="1"/>
            <p:nvPr/>
          </p:nvSpPr>
          <p:spPr>
            <a:xfrm>
              <a:off x="2709333" y="5099022"/>
              <a:ext cx="840234" cy="261610"/>
            </a:xfrm>
            <a:prstGeom prst="rect">
              <a:avLst/>
            </a:prstGeom>
            <a:noFill/>
          </p:spPr>
          <p:txBody>
            <a:bodyPr wrap="square" rtlCol="0">
              <a:spAutoFit/>
            </a:bodyPr>
            <a:lstStyle/>
            <a:p>
              <a:r>
                <a:rPr lang="en-US" sz="1100" dirty="0">
                  <a:solidFill>
                    <a:srgbClr val="767171"/>
                  </a:solidFill>
                </a:rPr>
                <a:t>Forest</a:t>
              </a:r>
            </a:p>
          </p:txBody>
        </p:sp>
        <p:sp>
          <p:nvSpPr>
            <p:cNvPr id="51" name="TextBox 50"/>
            <p:cNvSpPr txBox="1"/>
            <p:nvPr/>
          </p:nvSpPr>
          <p:spPr>
            <a:xfrm>
              <a:off x="2709333" y="5265783"/>
              <a:ext cx="840234" cy="261610"/>
            </a:xfrm>
            <a:prstGeom prst="rect">
              <a:avLst/>
            </a:prstGeom>
            <a:noFill/>
          </p:spPr>
          <p:txBody>
            <a:bodyPr wrap="square" rtlCol="0">
              <a:spAutoFit/>
            </a:bodyPr>
            <a:lstStyle/>
            <a:p>
              <a:r>
                <a:rPr lang="en-US" sz="1100" dirty="0">
                  <a:solidFill>
                    <a:srgbClr val="767171"/>
                  </a:solidFill>
                </a:rPr>
                <a:t>Bare</a:t>
              </a:r>
            </a:p>
          </p:txBody>
        </p:sp>
      </p:grpSp>
      <p:grpSp>
        <p:nvGrpSpPr>
          <p:cNvPr id="2" name="Group 1"/>
          <p:cNvGrpSpPr/>
          <p:nvPr/>
        </p:nvGrpSpPr>
        <p:grpSpPr>
          <a:xfrm>
            <a:off x="6207422" y="1627966"/>
            <a:ext cx="5064041" cy="4947488"/>
            <a:chOff x="6207422" y="1627966"/>
            <a:chExt cx="5064041" cy="4947488"/>
          </a:xfrm>
        </p:grpSpPr>
        <p:pic>
          <p:nvPicPr>
            <p:cNvPr id="44" name="Content Placeholder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8798" b="85878" l="10000" r="88889"/>
                      </a14:imgEffect>
                    </a14:imgLayer>
                  </a14:imgProps>
                </a:ext>
                <a:ext uri="{28A0092B-C50C-407E-A947-70E740481C1C}">
                  <a14:useLocalDpi xmlns:a14="http://schemas.microsoft.com/office/drawing/2010/main" val="0"/>
                </a:ext>
              </a:extLst>
            </a:blip>
            <a:srcRect l="9725" t="18670" r="10600" b="14618"/>
            <a:stretch/>
          </p:blipFill>
          <p:spPr>
            <a:xfrm>
              <a:off x="6207422" y="1627966"/>
              <a:ext cx="4844939" cy="4820836"/>
            </a:xfrm>
            <a:prstGeom prst="rect">
              <a:avLst/>
            </a:prstGeom>
          </p:spPr>
        </p:pic>
        <p:grpSp>
          <p:nvGrpSpPr>
            <p:cNvPr id="52" name="Group 51"/>
            <p:cNvGrpSpPr/>
            <p:nvPr/>
          </p:nvGrpSpPr>
          <p:grpSpPr>
            <a:xfrm>
              <a:off x="8672783" y="5918563"/>
              <a:ext cx="1569223" cy="656891"/>
              <a:chOff x="757767" y="4646201"/>
              <a:chExt cx="1291166" cy="540494"/>
            </a:xfrm>
          </p:grpSpPr>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713" y="4842197"/>
                <a:ext cx="920221" cy="90328"/>
              </a:xfrm>
              <a:prstGeom prst="rect">
                <a:avLst/>
              </a:prstGeom>
            </p:spPr>
          </p:pic>
          <p:sp>
            <p:nvSpPr>
              <p:cNvPr id="54" name="TextBox 53"/>
              <p:cNvSpPr txBox="1"/>
              <p:nvPr/>
            </p:nvSpPr>
            <p:spPr>
              <a:xfrm>
                <a:off x="757767" y="4646202"/>
                <a:ext cx="601134" cy="287993"/>
              </a:xfrm>
              <a:prstGeom prst="rect">
                <a:avLst/>
              </a:prstGeom>
              <a:noFill/>
            </p:spPr>
            <p:txBody>
              <a:bodyPr wrap="square" rtlCol="0">
                <a:spAutoFit/>
              </a:bodyPr>
              <a:lstStyle/>
              <a:p>
                <a:r>
                  <a:rPr lang="en-US" sz="1200" dirty="0">
                    <a:solidFill>
                      <a:srgbClr val="767171"/>
                    </a:solidFill>
                  </a:rPr>
                  <a:t>0</a:t>
                </a:r>
              </a:p>
            </p:txBody>
          </p:sp>
          <p:sp>
            <p:nvSpPr>
              <p:cNvPr id="55" name="TextBox 54"/>
              <p:cNvSpPr txBox="1"/>
              <p:nvPr/>
            </p:nvSpPr>
            <p:spPr>
              <a:xfrm>
                <a:off x="1651000" y="4646201"/>
                <a:ext cx="397933" cy="287993"/>
              </a:xfrm>
              <a:prstGeom prst="rect">
                <a:avLst/>
              </a:prstGeom>
              <a:noFill/>
            </p:spPr>
            <p:txBody>
              <a:bodyPr wrap="square" rtlCol="0">
                <a:spAutoFit/>
              </a:bodyPr>
              <a:lstStyle/>
              <a:p>
                <a:r>
                  <a:rPr lang="en-US" sz="1200" dirty="0">
                    <a:solidFill>
                      <a:srgbClr val="767171"/>
                    </a:solidFill>
                  </a:rPr>
                  <a:t>40</a:t>
                </a:r>
              </a:p>
            </p:txBody>
          </p:sp>
          <p:sp>
            <p:nvSpPr>
              <p:cNvPr id="56" name="TextBox 55"/>
              <p:cNvSpPr txBox="1"/>
              <p:nvPr/>
            </p:nvSpPr>
            <p:spPr>
              <a:xfrm>
                <a:off x="1123951" y="4898702"/>
                <a:ext cx="469899" cy="287993"/>
              </a:xfrm>
              <a:prstGeom prst="rect">
                <a:avLst/>
              </a:prstGeom>
              <a:noFill/>
            </p:spPr>
            <p:txBody>
              <a:bodyPr wrap="square" rtlCol="0">
                <a:spAutoFit/>
              </a:bodyPr>
              <a:lstStyle/>
              <a:p>
                <a:r>
                  <a:rPr lang="en-US" sz="1200" dirty="0">
                    <a:solidFill>
                      <a:srgbClr val="767171"/>
                    </a:solidFill>
                  </a:rPr>
                  <a:t>Km</a:t>
                </a:r>
              </a:p>
            </p:txBody>
          </p:sp>
        </p:grpSp>
        <p:pic>
          <p:nvPicPr>
            <p:cNvPr id="5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59027" y="2814977"/>
              <a:ext cx="312436" cy="62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0211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2015 Land Cover Classification</a:t>
            </a:r>
          </a:p>
        </p:txBody>
      </p:sp>
      <p:graphicFrame>
        <p:nvGraphicFramePr>
          <p:cNvPr id="17" name="Table 16"/>
          <p:cNvGraphicFramePr>
            <a:graphicFrameLocks noGrp="1"/>
          </p:cNvGraphicFramePr>
          <p:nvPr>
            <p:extLst>
              <p:ext uri="{D42A27DB-BD31-4B8C-83A1-F6EECF244321}">
                <p14:modId xmlns:p14="http://schemas.microsoft.com/office/powerpoint/2010/main" val="3344961665"/>
              </p:ext>
            </p:extLst>
          </p:nvPr>
        </p:nvGraphicFramePr>
        <p:xfrm>
          <a:off x="1555252" y="1753013"/>
          <a:ext cx="8920435" cy="3261360"/>
        </p:xfrm>
        <a:graphic>
          <a:graphicData uri="http://schemas.openxmlformats.org/drawingml/2006/table">
            <a:tbl>
              <a:tblPr firstRow="1" firstCol="1" bandRow="1">
                <a:tableStyleId>{5C22544A-7EE6-4342-B048-85BDC9FD1C3A}</a:tableStyleId>
              </a:tblPr>
              <a:tblGrid>
                <a:gridCol w="1539428">
                  <a:extLst>
                    <a:ext uri="{9D8B030D-6E8A-4147-A177-3AD203B41FA5}">
                      <a16:colId xmlns:a16="http://schemas.microsoft.com/office/drawing/2014/main" val="20000"/>
                    </a:ext>
                  </a:extLst>
                </a:gridCol>
                <a:gridCol w="920908">
                  <a:extLst>
                    <a:ext uri="{9D8B030D-6E8A-4147-A177-3AD203B41FA5}">
                      <a16:colId xmlns:a16="http://schemas.microsoft.com/office/drawing/2014/main" val="20001"/>
                    </a:ext>
                  </a:extLst>
                </a:gridCol>
                <a:gridCol w="1566918">
                  <a:extLst>
                    <a:ext uri="{9D8B030D-6E8A-4147-A177-3AD203B41FA5}">
                      <a16:colId xmlns:a16="http://schemas.microsoft.com/office/drawing/2014/main" val="20002"/>
                    </a:ext>
                  </a:extLst>
                </a:gridCol>
                <a:gridCol w="877058">
                  <a:extLst>
                    <a:ext uri="{9D8B030D-6E8A-4147-A177-3AD203B41FA5}">
                      <a16:colId xmlns:a16="http://schemas.microsoft.com/office/drawing/2014/main" val="20003"/>
                    </a:ext>
                  </a:extLst>
                </a:gridCol>
                <a:gridCol w="1539025">
                  <a:extLst>
                    <a:ext uri="{9D8B030D-6E8A-4147-A177-3AD203B41FA5}">
                      <a16:colId xmlns:a16="http://schemas.microsoft.com/office/drawing/2014/main" val="20004"/>
                    </a:ext>
                  </a:extLst>
                </a:gridCol>
                <a:gridCol w="1006394">
                  <a:extLst>
                    <a:ext uri="{9D8B030D-6E8A-4147-A177-3AD203B41FA5}">
                      <a16:colId xmlns:a16="http://schemas.microsoft.com/office/drawing/2014/main" val="20005"/>
                    </a:ext>
                  </a:extLst>
                </a:gridCol>
                <a:gridCol w="1470704">
                  <a:extLst>
                    <a:ext uri="{9D8B030D-6E8A-4147-A177-3AD203B41FA5}">
                      <a16:colId xmlns:a16="http://schemas.microsoft.com/office/drawing/2014/main" val="20006"/>
                    </a:ext>
                  </a:extLst>
                </a:gridCol>
              </a:tblGrid>
              <a:tr h="322943">
                <a:tc>
                  <a:txBody>
                    <a:bodyPr/>
                    <a:lstStyle/>
                    <a:p>
                      <a:pPr>
                        <a:lnSpc>
                          <a:spcPct val="107000"/>
                        </a:lnSpc>
                      </a:pPr>
                      <a:endParaRPr lang="en-US" sz="1100" dirty="0">
                        <a:effectLst/>
                        <a:latin typeface="Calibri" panose="020F0502020204030204" pitchFamily="34" charset="0"/>
                      </a:endParaRPr>
                    </a:p>
                  </a:txBody>
                  <a:tcPr marL="68369" marR="68369" marT="0" marB="0" anchor="b">
                    <a:noFill/>
                  </a:tcPr>
                </a:tc>
                <a:tc>
                  <a:txBody>
                    <a:bodyPr/>
                    <a:lstStyle/>
                    <a:p>
                      <a:pPr marL="0" marR="0" algn="ctr">
                        <a:lnSpc>
                          <a:spcPct val="107000"/>
                        </a:lnSpc>
                        <a:spcBef>
                          <a:spcPts val="0"/>
                        </a:spcBef>
                        <a:spcAft>
                          <a:spcPts val="0"/>
                        </a:spcAft>
                      </a:pPr>
                      <a:r>
                        <a:rPr lang="en-US" sz="2000" dirty="0">
                          <a:effectLst/>
                        </a:rPr>
                        <a:t>Urban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ctr">
                        <a:lnSpc>
                          <a:spcPct val="107000"/>
                        </a:lnSpc>
                        <a:spcBef>
                          <a:spcPts val="0"/>
                        </a:spcBef>
                        <a:spcAft>
                          <a:spcPts val="0"/>
                        </a:spcAft>
                      </a:pPr>
                      <a:r>
                        <a:rPr lang="en-US" sz="2000" dirty="0">
                          <a:effectLst/>
                        </a:rPr>
                        <a:t>Agriculture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ctr">
                        <a:lnSpc>
                          <a:spcPct val="107000"/>
                        </a:lnSpc>
                        <a:spcBef>
                          <a:spcPts val="0"/>
                        </a:spcBef>
                        <a:spcAft>
                          <a:spcPts val="0"/>
                        </a:spcAft>
                      </a:pPr>
                      <a:r>
                        <a:rPr lang="en-US" sz="2000" dirty="0">
                          <a:effectLst/>
                        </a:rPr>
                        <a:t>Water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ctr">
                        <a:lnSpc>
                          <a:spcPct val="107000"/>
                        </a:lnSpc>
                        <a:spcBef>
                          <a:spcPts val="0"/>
                        </a:spcBef>
                        <a:spcAft>
                          <a:spcPts val="0"/>
                        </a:spcAft>
                      </a:pPr>
                      <a:r>
                        <a:rPr lang="en-US" sz="2000" dirty="0">
                          <a:effectLst/>
                        </a:rPr>
                        <a:t>Vegetation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ctr">
                        <a:lnSpc>
                          <a:spcPct val="107000"/>
                        </a:lnSpc>
                        <a:spcBef>
                          <a:spcPts val="0"/>
                        </a:spcBef>
                        <a:spcAft>
                          <a:spcPts val="0"/>
                        </a:spcAft>
                      </a:pPr>
                      <a:r>
                        <a:rPr lang="en-US" sz="2000" dirty="0">
                          <a:effectLst/>
                        </a:rPr>
                        <a:t>Bare Land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ctr">
                        <a:lnSpc>
                          <a:spcPct val="107000"/>
                        </a:lnSpc>
                        <a:spcBef>
                          <a:spcPts val="0"/>
                        </a:spcBef>
                        <a:spcAft>
                          <a:spcPts val="0"/>
                        </a:spcAft>
                      </a:pPr>
                      <a:r>
                        <a:rPr lang="en-US" sz="2000" dirty="0">
                          <a:effectLst/>
                        </a:rPr>
                        <a:t>User Accuracy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extLst>
                  <a:ext uri="{0D108BD9-81ED-4DB2-BD59-A6C34878D82A}">
                    <a16:rowId xmlns:a16="http://schemas.microsoft.com/office/drawing/2014/main" val="10000"/>
                  </a:ext>
                </a:extLst>
              </a:tr>
              <a:tr h="322943">
                <a:tc>
                  <a:txBody>
                    <a:bodyPr/>
                    <a:lstStyle/>
                    <a:p>
                      <a:pPr marL="0" marR="0" algn="ctr">
                        <a:lnSpc>
                          <a:spcPct val="107000"/>
                        </a:lnSpc>
                        <a:spcBef>
                          <a:spcPts val="0"/>
                        </a:spcBef>
                        <a:spcAft>
                          <a:spcPts val="0"/>
                        </a:spcAft>
                      </a:pPr>
                      <a:r>
                        <a:rPr lang="en-US" sz="2000" dirty="0">
                          <a:effectLst/>
                        </a:rPr>
                        <a:t>Urban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b="1" dirty="0">
                          <a:effectLst/>
                        </a:rPr>
                        <a:t>25</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76%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extLst>
                  <a:ext uri="{0D108BD9-81ED-4DB2-BD59-A6C34878D82A}">
                    <a16:rowId xmlns:a16="http://schemas.microsoft.com/office/drawing/2014/main" val="10001"/>
                  </a:ext>
                </a:extLst>
              </a:tr>
              <a:tr h="322943">
                <a:tc>
                  <a:txBody>
                    <a:bodyPr/>
                    <a:lstStyle/>
                    <a:p>
                      <a:pPr marL="0" marR="0" algn="ctr">
                        <a:lnSpc>
                          <a:spcPct val="107000"/>
                        </a:lnSpc>
                        <a:spcBef>
                          <a:spcPts val="0"/>
                        </a:spcBef>
                        <a:spcAft>
                          <a:spcPts val="0"/>
                        </a:spcAft>
                      </a:pPr>
                      <a:r>
                        <a:rPr lang="en-US" sz="2000" dirty="0">
                          <a:effectLst/>
                        </a:rPr>
                        <a:t>Agriculture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b="1" dirty="0">
                          <a:effectLst/>
                        </a:rPr>
                        <a:t>31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extLst>
                  <a:ext uri="{0D108BD9-81ED-4DB2-BD59-A6C34878D82A}">
                    <a16:rowId xmlns:a16="http://schemas.microsoft.com/office/drawing/2014/main" val="10002"/>
                  </a:ext>
                </a:extLst>
              </a:tr>
              <a:tr h="322943">
                <a:tc>
                  <a:txBody>
                    <a:bodyPr/>
                    <a:lstStyle/>
                    <a:p>
                      <a:pPr marL="0" marR="0" algn="ctr">
                        <a:lnSpc>
                          <a:spcPct val="107000"/>
                        </a:lnSpc>
                        <a:spcBef>
                          <a:spcPts val="0"/>
                        </a:spcBef>
                        <a:spcAft>
                          <a:spcPts val="0"/>
                        </a:spcAft>
                      </a:pPr>
                      <a:r>
                        <a:rPr lang="en-US" sz="2000" dirty="0">
                          <a:effectLst/>
                        </a:rPr>
                        <a:t>Water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b="1" dirty="0">
                          <a:effectLst/>
                        </a:rPr>
                        <a:t>6</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b="0" dirty="0">
                          <a:effectLst/>
                        </a:rPr>
                        <a:t>0</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100%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extLst>
                  <a:ext uri="{0D108BD9-81ED-4DB2-BD59-A6C34878D82A}">
                    <a16:rowId xmlns:a16="http://schemas.microsoft.com/office/drawing/2014/main" val="10003"/>
                  </a:ext>
                </a:extLst>
              </a:tr>
              <a:tr h="322943">
                <a:tc>
                  <a:txBody>
                    <a:bodyPr/>
                    <a:lstStyle/>
                    <a:p>
                      <a:pPr marL="0" marR="0" algn="ctr">
                        <a:lnSpc>
                          <a:spcPct val="107000"/>
                        </a:lnSpc>
                        <a:spcBef>
                          <a:spcPts val="0"/>
                        </a:spcBef>
                        <a:spcAft>
                          <a:spcPts val="0"/>
                        </a:spcAft>
                      </a:pPr>
                      <a:r>
                        <a:rPr lang="en-US" sz="2000" dirty="0">
                          <a:effectLst/>
                        </a:rPr>
                        <a:t>Vegetation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b="1" dirty="0">
                          <a:effectLst/>
                        </a:rPr>
                        <a:t>57</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b="0" dirty="0">
                          <a:effectLst/>
                        </a:rPr>
                        <a:t>1</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93%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extLst>
                  <a:ext uri="{0D108BD9-81ED-4DB2-BD59-A6C34878D82A}">
                    <a16:rowId xmlns:a16="http://schemas.microsoft.com/office/drawing/2014/main" val="10004"/>
                  </a:ext>
                </a:extLst>
              </a:tr>
              <a:tr h="322943">
                <a:tc>
                  <a:txBody>
                    <a:bodyPr/>
                    <a:lstStyle/>
                    <a:p>
                      <a:pPr marL="0" marR="0" algn="ctr">
                        <a:lnSpc>
                          <a:spcPct val="107000"/>
                        </a:lnSpc>
                        <a:spcBef>
                          <a:spcPts val="0"/>
                        </a:spcBef>
                        <a:spcAft>
                          <a:spcPts val="0"/>
                        </a:spcAft>
                      </a:pPr>
                      <a:r>
                        <a:rPr lang="en-US" sz="2000" dirty="0">
                          <a:effectLst/>
                        </a:rPr>
                        <a:t>Bare Land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b="1" dirty="0">
                          <a:effectLst/>
                        </a:rPr>
                        <a:t>2</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a:effectLst/>
                        </a:rPr>
                        <a:t>67%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extLst>
                  <a:ext uri="{0D108BD9-81ED-4DB2-BD59-A6C34878D82A}">
                    <a16:rowId xmlns:a16="http://schemas.microsoft.com/office/drawing/2014/main" val="10005"/>
                  </a:ext>
                </a:extLst>
              </a:tr>
              <a:tr h="322943">
                <a:tc>
                  <a:txBody>
                    <a:bodyPr/>
                    <a:lstStyle/>
                    <a:p>
                      <a:pPr marL="0" marR="0" algn="ctr">
                        <a:lnSpc>
                          <a:spcPct val="107000"/>
                        </a:lnSpc>
                        <a:spcBef>
                          <a:spcPts val="0"/>
                        </a:spcBef>
                        <a:spcAft>
                          <a:spcPts val="0"/>
                        </a:spcAft>
                      </a:pPr>
                      <a:r>
                        <a:rPr lang="en-US" sz="2000" dirty="0">
                          <a:effectLst/>
                        </a:rPr>
                        <a:t>Producer Accuracy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78%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89%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100%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85%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dirty="0">
                          <a:effectLst/>
                        </a:rPr>
                        <a:t>20%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tc>
                  <a:txBody>
                    <a:bodyPr/>
                    <a:lstStyle/>
                    <a:p>
                      <a:pPr marL="0" marR="0" algn="r">
                        <a:lnSpc>
                          <a:spcPct val="107000"/>
                        </a:lnSpc>
                        <a:spcBef>
                          <a:spcPts val="0"/>
                        </a:spcBef>
                        <a:spcAft>
                          <a:spcPts val="0"/>
                        </a:spcAft>
                      </a:pPr>
                      <a:r>
                        <a:rPr lang="en-US" sz="2000" b="1" dirty="0">
                          <a:effectLst/>
                        </a:rPr>
                        <a:t>81%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extLst>
                  <a:ext uri="{0D108BD9-81ED-4DB2-BD59-A6C34878D82A}">
                    <a16:rowId xmlns:a16="http://schemas.microsoft.com/office/drawing/2014/main" val="10006"/>
                  </a:ext>
                </a:extLst>
              </a:tr>
              <a:tr h="322943">
                <a:tc>
                  <a:txBody>
                    <a:bodyPr/>
                    <a:lstStyle/>
                    <a:p>
                      <a:pPr marL="0" marR="0" algn="ctr">
                        <a:lnSpc>
                          <a:spcPct val="107000"/>
                        </a:lnSpc>
                        <a:spcBef>
                          <a:spcPts val="0"/>
                        </a:spcBef>
                        <a:spcAft>
                          <a:spcPts val="0"/>
                        </a:spcAft>
                      </a:pPr>
                      <a:r>
                        <a:rPr lang="en-US" sz="2000" dirty="0">
                          <a:effectLst/>
                        </a:rPr>
                        <a:t>Kappa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noFill/>
                  </a:tcPr>
                </a:tc>
                <a:tc>
                  <a:txBody>
                    <a:bodyPr/>
                    <a:lstStyle/>
                    <a:p>
                      <a:pPr>
                        <a:lnSpc>
                          <a:spcPct val="107000"/>
                        </a:lnSpc>
                      </a:pPr>
                      <a:endParaRPr lang="en-US" sz="2000" dirty="0">
                        <a:effectLst/>
                        <a:latin typeface="Calibri" panose="020F0502020204030204" pitchFamily="34" charset="0"/>
                      </a:endParaRPr>
                    </a:p>
                  </a:txBody>
                  <a:tcPr marL="68369" marR="68369" marT="0" marB="0" anchor="ctr">
                    <a:noFill/>
                  </a:tcPr>
                </a:tc>
                <a:tc>
                  <a:txBody>
                    <a:bodyPr/>
                    <a:lstStyle/>
                    <a:p>
                      <a:pPr>
                        <a:lnSpc>
                          <a:spcPct val="107000"/>
                        </a:lnSpc>
                      </a:pPr>
                      <a:endParaRPr lang="en-US" sz="2000" dirty="0">
                        <a:effectLst/>
                        <a:latin typeface="Calibri" panose="020F0502020204030204" pitchFamily="34" charset="0"/>
                      </a:endParaRPr>
                    </a:p>
                  </a:txBody>
                  <a:tcPr marL="68369" marR="68369" marT="0" marB="0" anchor="ctr">
                    <a:noFill/>
                  </a:tcPr>
                </a:tc>
                <a:tc>
                  <a:txBody>
                    <a:bodyPr/>
                    <a:lstStyle/>
                    <a:p>
                      <a:pPr>
                        <a:lnSpc>
                          <a:spcPct val="107000"/>
                        </a:lnSpc>
                      </a:pPr>
                      <a:endParaRPr lang="en-US" sz="2000" dirty="0">
                        <a:effectLst/>
                        <a:latin typeface="Calibri" panose="020F0502020204030204" pitchFamily="34" charset="0"/>
                      </a:endParaRPr>
                    </a:p>
                  </a:txBody>
                  <a:tcPr marL="68369" marR="68369" marT="0" marB="0" anchor="ctr">
                    <a:noFill/>
                  </a:tcPr>
                </a:tc>
                <a:tc>
                  <a:txBody>
                    <a:bodyPr/>
                    <a:lstStyle/>
                    <a:p>
                      <a:pPr>
                        <a:lnSpc>
                          <a:spcPct val="107000"/>
                        </a:lnSpc>
                      </a:pPr>
                      <a:endParaRPr lang="en-US" sz="2000" dirty="0">
                        <a:effectLst/>
                        <a:latin typeface="Calibri" panose="020F0502020204030204" pitchFamily="34" charset="0"/>
                      </a:endParaRPr>
                    </a:p>
                  </a:txBody>
                  <a:tcPr marL="68369" marR="68369" marT="0" marB="0" anchor="ctr">
                    <a:noFill/>
                  </a:tcPr>
                </a:tc>
                <a:tc>
                  <a:txBody>
                    <a:bodyPr/>
                    <a:lstStyle/>
                    <a:p>
                      <a:pPr>
                        <a:lnSpc>
                          <a:spcPct val="107000"/>
                        </a:lnSpc>
                      </a:pPr>
                      <a:r>
                        <a:rPr lang="en-US" sz="2000" b="1" dirty="0">
                          <a:solidFill>
                            <a:schemeClr val="bg2"/>
                          </a:solidFill>
                          <a:effectLst/>
                          <a:latin typeface="+mn-lt"/>
                        </a:rPr>
                        <a:t>Kappa</a:t>
                      </a:r>
                    </a:p>
                  </a:txBody>
                  <a:tcPr marL="68369" marR="68369" marT="0" marB="0" anchor="ctr">
                    <a:solidFill>
                      <a:schemeClr val="accent1"/>
                    </a:solidFill>
                  </a:tcPr>
                </a:tc>
                <a:tc>
                  <a:txBody>
                    <a:bodyPr/>
                    <a:lstStyle/>
                    <a:p>
                      <a:pPr marL="0" marR="0" algn="r">
                        <a:lnSpc>
                          <a:spcPct val="107000"/>
                        </a:lnSpc>
                        <a:spcBef>
                          <a:spcPts val="0"/>
                        </a:spcBef>
                        <a:spcAft>
                          <a:spcPts val="0"/>
                        </a:spcAft>
                      </a:pPr>
                      <a:r>
                        <a:rPr lang="en-US" sz="2000" b="1" dirty="0">
                          <a:effectLst/>
                        </a:rPr>
                        <a:t>0.75</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369" marR="68369" marT="0" marB="0" anchor="ctr"/>
                </a:tc>
                <a:extLst>
                  <a:ext uri="{0D108BD9-81ED-4DB2-BD59-A6C34878D82A}">
                    <a16:rowId xmlns:a16="http://schemas.microsoft.com/office/drawing/2014/main" val="10007"/>
                  </a:ext>
                </a:extLst>
              </a:tr>
            </a:tbl>
          </a:graphicData>
        </a:graphic>
      </p:graphicFrame>
      <p:sp>
        <p:nvSpPr>
          <p:cNvPr id="19" name="Text Placeholder 1"/>
          <p:cNvSpPr txBox="1">
            <a:spLocks/>
          </p:cNvSpPr>
          <p:nvPr/>
        </p:nvSpPr>
        <p:spPr>
          <a:xfrm>
            <a:off x="0" y="5261428"/>
            <a:ext cx="12192000" cy="136797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a:solidFill>
                  <a:schemeClr val="bg2">
                    <a:lumMod val="50000"/>
                  </a:schemeClr>
                </a:solidFill>
              </a:rPr>
              <a:t>From 2001 to 2015, approximately one-third of this area (4,000 km</a:t>
            </a:r>
            <a:r>
              <a:rPr lang="en-US" baseline="30000" dirty="0">
                <a:solidFill>
                  <a:schemeClr val="bg2">
                    <a:lumMod val="50000"/>
                  </a:schemeClr>
                </a:solidFill>
              </a:rPr>
              <a:t>2</a:t>
            </a:r>
            <a:r>
              <a:rPr lang="en-US" dirty="0">
                <a:solidFill>
                  <a:schemeClr val="bg2">
                    <a:lumMod val="50000"/>
                  </a:schemeClr>
                </a:solidFill>
              </a:rPr>
              <a:t>) experienced a change in land cover</a:t>
            </a:r>
          </a:p>
          <a:p>
            <a:pPr marL="342900" indent="-342900">
              <a:spcBef>
                <a:spcPts val="200"/>
              </a:spcBef>
              <a:buClr>
                <a:schemeClr val="accent1"/>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chemeClr val="accent1"/>
              </a:buClr>
              <a:buFont typeface="Webdings" panose="05030102010509060703" pitchFamily="18" charset="2"/>
              <a:buChar char="4"/>
            </a:pPr>
            <a:r>
              <a:rPr lang="en-US" dirty="0">
                <a:solidFill>
                  <a:schemeClr val="bg2">
                    <a:lumMod val="50000"/>
                  </a:schemeClr>
                </a:solidFill>
              </a:rPr>
              <a:t>Almost half of all land cover change was deforestation </a:t>
            </a:r>
          </a:p>
        </p:txBody>
      </p:sp>
    </p:spTree>
    <p:extLst>
      <p:ext uri="{BB962C8B-B14F-4D97-AF65-F5344CB8AC3E}">
        <p14:creationId xmlns:p14="http://schemas.microsoft.com/office/powerpoint/2010/main" val="560235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Data-Driven Suitability Analysis </a:t>
            </a:r>
          </a:p>
        </p:txBody>
      </p:sp>
      <p:sp>
        <p:nvSpPr>
          <p:cNvPr id="4" name="Text Placeholder 1"/>
          <p:cNvSpPr txBox="1">
            <a:spLocks/>
          </p:cNvSpPr>
          <p:nvPr/>
        </p:nvSpPr>
        <p:spPr>
          <a:xfrm>
            <a:off x="0" y="1600201"/>
            <a:ext cx="7213600" cy="49510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200"/>
              </a:spcBef>
              <a:buClr>
                <a:srgbClr val="75AADB"/>
              </a:buClr>
              <a:buFont typeface="Webdings" panose="05030102010509060703" pitchFamily="18" charset="2"/>
              <a:buChar char="4"/>
            </a:pPr>
            <a:r>
              <a:rPr lang="en-US" b="1" dirty="0">
                <a:solidFill>
                  <a:schemeClr val="accent1"/>
                </a:solidFill>
              </a:rPr>
              <a:t>SWAT</a:t>
            </a:r>
            <a:r>
              <a:rPr lang="en-US" b="1" dirty="0">
                <a:solidFill>
                  <a:schemeClr val="bg2">
                    <a:lumMod val="50000"/>
                  </a:schemeClr>
                </a:solidFill>
              </a:rPr>
              <a:t> </a:t>
            </a:r>
            <a:r>
              <a:rPr lang="en-US" dirty="0">
                <a:solidFill>
                  <a:schemeClr val="bg2">
                    <a:lumMod val="50000"/>
                  </a:schemeClr>
                </a:solidFill>
              </a:rPr>
              <a:t>combines weather, surface runoff, evapotranspiration, and water storage data to characterize hydrologic processes</a:t>
            </a:r>
          </a:p>
          <a:p>
            <a:pPr marL="342900" indent="-342900">
              <a:lnSpc>
                <a:spcPct val="100000"/>
              </a:lnSpc>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lnSpc>
                <a:spcPct val="100000"/>
              </a:lnSpc>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lnSpc>
                <a:spcPct val="100000"/>
              </a:lnSpc>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lnSpc>
                <a:spcPct val="100000"/>
              </a:lnSpc>
              <a:spcBef>
                <a:spcPts val="200"/>
              </a:spcBef>
              <a:buClr>
                <a:srgbClr val="75AADB"/>
              </a:buClr>
              <a:buFont typeface="Webdings" panose="05030102010509060703" pitchFamily="18" charset="2"/>
              <a:buChar char="4"/>
            </a:pPr>
            <a:r>
              <a:rPr lang="en-US" b="1" dirty="0">
                <a:solidFill>
                  <a:schemeClr val="accent1"/>
                </a:solidFill>
              </a:rPr>
              <a:t>LUCIS</a:t>
            </a:r>
            <a:r>
              <a:rPr lang="en-US" dirty="0">
                <a:solidFill>
                  <a:schemeClr val="bg2">
                    <a:lumMod val="50000"/>
                  </a:schemeClr>
                </a:solidFill>
              </a:rPr>
              <a:t> integrates a broad range of input datasets to create suitability data layers based on defined goals and objectives for primary land use allocations</a:t>
            </a:r>
          </a:p>
          <a:p>
            <a:pPr marL="342900" indent="-342900">
              <a:lnSpc>
                <a:spcPct val="100000"/>
              </a:lnSpc>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lnSpc>
                <a:spcPct val="100000"/>
              </a:lnSpc>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lnSpc>
                <a:spcPct val="100000"/>
              </a:lnSpc>
              <a:spcBef>
                <a:spcPts val="200"/>
              </a:spcBef>
              <a:buClr>
                <a:srgbClr val="75AADB"/>
              </a:buClr>
              <a:buFont typeface="Webdings" panose="05030102010509060703" pitchFamily="18" charset="2"/>
              <a:buChar char="4"/>
            </a:pPr>
            <a:endParaRPr lang="en-US" dirty="0">
              <a:solidFill>
                <a:schemeClr val="bg2">
                  <a:lumMod val="50000"/>
                </a:schemeClr>
              </a:solidFill>
            </a:endParaRPr>
          </a:p>
          <a:p>
            <a:pPr marL="342900" indent="-342900">
              <a:lnSpc>
                <a:spcPct val="100000"/>
              </a:lnSpc>
              <a:spcBef>
                <a:spcPts val="200"/>
              </a:spcBef>
              <a:buClr>
                <a:srgbClr val="75AADB"/>
              </a:buClr>
              <a:buFont typeface="Webdings" panose="05030102010509060703" pitchFamily="18" charset="2"/>
              <a:buChar char="4"/>
            </a:pPr>
            <a:r>
              <a:rPr lang="en-US" dirty="0">
                <a:solidFill>
                  <a:schemeClr val="bg2">
                    <a:lumMod val="50000"/>
                  </a:schemeClr>
                </a:solidFill>
              </a:rPr>
              <a:t>Both of these models can be adapted to incorporate a range of spatial data inputs</a:t>
            </a:r>
          </a:p>
          <a:p>
            <a:pPr marL="342900" indent="-342900">
              <a:lnSpc>
                <a:spcPct val="100000"/>
              </a:lnSpc>
              <a:spcBef>
                <a:spcPts val="200"/>
              </a:spcBef>
              <a:buClr>
                <a:srgbClr val="75AADB"/>
              </a:buClr>
              <a:buFont typeface="Webdings" panose="05030102010509060703" pitchFamily="18" charset="2"/>
              <a:buChar char="4"/>
            </a:pPr>
            <a:endParaRPr lang="en-US" dirty="0">
              <a:solidFill>
                <a:srgbClr val="767171"/>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8761" b="4828"/>
          <a:stretch/>
        </p:blipFill>
        <p:spPr>
          <a:xfrm rot="5400000">
            <a:off x="7064940" y="1754433"/>
            <a:ext cx="5097919" cy="4495801"/>
          </a:xfrm>
          <a:prstGeom prst="rect">
            <a:avLst/>
          </a:prstGeom>
          <a:ln>
            <a:solidFill>
              <a:schemeClr val="tx1"/>
            </a:solidFill>
          </a:ln>
        </p:spPr>
      </p:pic>
    </p:spTree>
    <p:extLst>
      <p:ext uri="{BB962C8B-B14F-4D97-AF65-F5344CB8AC3E}">
        <p14:creationId xmlns:p14="http://schemas.microsoft.com/office/powerpoint/2010/main" val="29689177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4202</TotalTime>
  <Words>3535</Words>
  <Application>Microsoft Office PowerPoint</Application>
  <PresentationFormat>Widescreen</PresentationFormat>
  <Paragraphs>522</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Century Gothic</vt:lpstr>
      <vt:lpstr>Garamond</vt:lpstr>
      <vt:lpstr>Questrial</vt:lpstr>
      <vt:lpstr>Times New Roman</vt:lpstr>
      <vt:lpstr>Webdings</vt:lpstr>
      <vt:lpstr>Office Theme</vt:lpstr>
      <vt:lpstr>Identifying Key Urban Areas to Reduce Stormwater Runoff and Maximize Conservation Efforts in Metropolitan Atlanta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Aubrey Rose</cp:lastModifiedBy>
  <cp:revision>389</cp:revision>
  <dcterms:created xsi:type="dcterms:W3CDTF">2015-05-18T13:26:09Z</dcterms:created>
  <dcterms:modified xsi:type="dcterms:W3CDTF">2016-11-16T22:35:11Z</dcterms:modified>
</cp:coreProperties>
</file>