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pos="5400" userDrawn="1">
          <p15:clr>
            <a:srgbClr val="A4A3A4"/>
          </p15:clr>
        </p15:guide>
        <p15:guide id="2" orient="horz" pos="1149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ms" initials="c" lastIdx="5" clrIdx="0">
    <p:extLst>
      <p:ext uri="{19B8F6BF-5375-455C-9EA6-DF929625EA0E}">
        <p15:presenceInfo xmlns:p15="http://schemas.microsoft.com/office/powerpoint/2012/main" userId="crms" providerId="None"/>
      </p:ext>
    </p:extLst>
  </p:cmAuthor>
  <p:cmAuthor id="2" name="Avery, Ryan B. (LARC-E3)[SSAI DEVELOP]" initials="ARB(D" lastIdx="10" clrIdx="1">
    <p:extLst>
      <p:ext uri="{19B8F6BF-5375-455C-9EA6-DF929625EA0E}">
        <p15:presenceInfo xmlns:p15="http://schemas.microsoft.com/office/powerpoint/2012/main" userId="S-1-5-21-330711430-3775241029-4075259233-721664" providerId="AD"/>
      </p:ext>
    </p:extLst>
  </p:cmAuthor>
  <p:cmAuthor id="3" name="Childs, Lauren M. (LARC-E3)[DEVELOP]" initials="LCG" lastIdx="7" clrIdx="2">
    <p:extLst>
      <p:ext uri="{19B8F6BF-5375-455C-9EA6-DF929625EA0E}">
        <p15:presenceInfo xmlns:p15="http://schemas.microsoft.com/office/powerpoint/2012/main" userId="Childs, Lauren M. (LARC-E3)[DEVELO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4A3D3"/>
    <a:srgbClr val="73A9DB"/>
    <a:srgbClr val="2F8AB4"/>
    <a:srgbClr val="C15442"/>
    <a:srgbClr val="52B37B"/>
    <a:srgbClr val="218754"/>
    <a:srgbClr val="586991"/>
    <a:srgbClr val="EA7845"/>
    <a:srgbClr val="E9A1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65" autoAdjust="0"/>
    <p:restoredTop sz="94660"/>
  </p:normalViewPr>
  <p:slideViewPr>
    <p:cSldViewPr snapToGrid="0">
      <p:cViewPr>
        <p:scale>
          <a:sx n="50" d="100"/>
          <a:sy n="50" d="100"/>
        </p:scale>
        <p:origin x="1020" y="-636"/>
      </p:cViewPr>
      <p:guideLst>
        <p:guide pos="5400"/>
        <p:guide orient="horz" pos="114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DB862"/>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4927847" y="21990384"/>
            <a:ext cx="21373432" cy="2314074"/>
          </a:xfrm>
          <a:prstGeom prst="rect">
            <a:avLst/>
          </a:prstGeom>
        </p:spPr>
        <p:txBody>
          <a:bodyPr/>
          <a:lstStyle>
            <a:lvl1pPr marL="0" indent="0" algn="l">
              <a:buNone/>
              <a:defRPr sz="16000" b="0" baseline="0">
                <a:solidFill>
                  <a:srgbClr val="7EB761"/>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771900"/>
            <a:ext cx="27432001"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28729"/>
            <a:ext cx="27432000" cy="1878944"/>
          </a:xfrm>
          <a:prstGeom prst="rect">
            <a:avLst/>
          </a:prstGeom>
        </p:spPr>
      </p:pic>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ather">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94A3D3"/>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94A3D4"/>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571321680"/>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imat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9A149"/>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120352" y="22182889"/>
            <a:ext cx="20988422" cy="2314074"/>
          </a:xfrm>
          <a:prstGeom prst="rect">
            <a:avLst/>
          </a:prstGeom>
        </p:spPr>
        <p:txBody>
          <a:bodyPr/>
          <a:lstStyle>
            <a:lvl1pPr marL="0" indent="0" algn="l">
              <a:buNone/>
              <a:defRPr sz="16000" b="0" baseline="0">
                <a:solidFill>
                  <a:srgbClr val="E9A149"/>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3382560518"/>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ross Cut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4903784" y="21966321"/>
            <a:ext cx="21421558" cy="2314074"/>
          </a:xfrm>
          <a:prstGeom prst="rect">
            <a:avLst/>
          </a:prstGeom>
        </p:spPr>
        <p:txBody>
          <a:bodyPr/>
          <a:lstStyle>
            <a:lvl1pPr marL="0" indent="0" algn="l">
              <a:buNone/>
              <a:defRPr sz="16000" b="0" baseline="0">
                <a:solidFill>
                  <a:srgbClr val="E97845"/>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2186971387"/>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aster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86991"/>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57688F"/>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1307413801"/>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coForecas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1875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144415" y="22206952"/>
            <a:ext cx="20940296" cy="2314074"/>
          </a:xfrm>
          <a:prstGeom prst="rect">
            <a:avLst/>
          </a:prstGeom>
        </p:spPr>
        <p:txBody>
          <a:bodyPr/>
          <a:lstStyle>
            <a:lvl1pPr marL="0" indent="0" algn="l">
              <a:buNone/>
              <a:defRPr sz="16000" b="0" baseline="0">
                <a:solidFill>
                  <a:srgbClr val="2E8652"/>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76508846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erg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2B37B"/>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072225" y="22134763"/>
            <a:ext cx="21084675" cy="2314074"/>
          </a:xfrm>
          <a:prstGeom prst="rect">
            <a:avLst/>
          </a:prstGeom>
        </p:spPr>
        <p:txBody>
          <a:bodyPr/>
          <a:lstStyle>
            <a:lvl1pPr marL="0" indent="0" algn="l">
              <a:buNone/>
              <a:defRPr sz="16000" b="0" baseline="0">
                <a:solidFill>
                  <a:srgbClr val="56B27B"/>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771901"/>
            <a:ext cx="27432000" cy="335280"/>
          </a:xfrm>
          <a:prstGeom prst="rect">
            <a:avLst/>
          </a:prstGeom>
        </p:spPr>
      </p:pic>
    </p:spTree>
    <p:extLst>
      <p:ext uri="{BB962C8B-B14F-4D97-AF65-F5344CB8AC3E}">
        <p14:creationId xmlns:p14="http://schemas.microsoft.com/office/powerpoint/2010/main" val="2161174045"/>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lth &amp; Air Qualit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C15442"/>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BE5341"/>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0" y="3771900"/>
            <a:ext cx="27432000" cy="335281"/>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02227128"/>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cean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F8AB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3289B4"/>
                </a:solidFill>
                <a:latin typeface="+mj-lt"/>
              </a:defRPr>
            </a:lvl1pPr>
          </a:lstStyle>
          <a:p>
            <a:pPr lvl="0"/>
            <a:r>
              <a:rPr lang="en-US" dirty="0" smtClean="0"/>
              <a:t>Short Title [Title Case]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8061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1" y="3771900"/>
            <a:ext cx="27432000" cy="335280"/>
          </a:xfrm>
          <a:prstGeom prst="rect">
            <a:avLst/>
          </a:prstGeom>
        </p:spPr>
      </p:pic>
    </p:spTree>
    <p:extLst>
      <p:ext uri="{BB962C8B-B14F-4D97-AF65-F5344CB8AC3E}">
        <p14:creationId xmlns:p14="http://schemas.microsoft.com/office/powerpoint/2010/main" val="2832765254"/>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ter Resource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3A9DB"/>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75AADB"/>
                </a:solidFill>
                <a:latin typeface="+mj-lt"/>
              </a:defRPr>
            </a:lvl1pPr>
          </a:lstStyle>
          <a:p>
            <a:pPr lvl="0"/>
            <a:r>
              <a:rPr lang="en-US" dirty="0" smtClean="0"/>
              <a:t>Short Title [Title Case]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3112809566"/>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827528" y="549033"/>
            <a:ext cx="3300448" cy="2811330"/>
          </a:xfrm>
          <a:prstGeom prst="rect">
            <a:avLst/>
          </a:prstGeom>
        </p:spPr>
      </p:pic>
      <p:pic>
        <p:nvPicPr>
          <p:cNvPr id="5" name="Picture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3028" y="698499"/>
            <a:ext cx="2482776" cy="2512397"/>
          </a:xfrm>
          <a:prstGeom prst="rect">
            <a:avLst/>
          </a:prstGeom>
        </p:spPr>
      </p:pic>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088" userDrawn="1">
          <p15:clr>
            <a:srgbClr val="F26B43"/>
          </p15:clr>
        </p15:guide>
        <p15:guide id="2" orient="horz" pos="2376" userDrawn="1">
          <p15:clr>
            <a:srgbClr val="F26B43"/>
          </p15:clr>
        </p15:guide>
        <p15:guide id="3" pos="576" userDrawn="1">
          <p15:clr>
            <a:srgbClr val="F26B43"/>
          </p15:clr>
        </p15:guide>
        <p15:guide id="4" pos="15000" userDrawn="1">
          <p15:clr>
            <a:srgbClr val="F26B43"/>
          </p15:clr>
        </p15:guide>
        <p15:guide id="5" orient="horz" pos="21624" userDrawn="1">
          <p15:clr>
            <a:srgbClr val="F26B43"/>
          </p15:clr>
        </p15:guide>
        <p15:guide id="6" orient="horz" pos="2784" userDrawn="1">
          <p15:clr>
            <a:srgbClr val="F26B43"/>
          </p15:clr>
        </p15:guide>
        <p15:guide id="7" pos="4224" userDrawn="1">
          <p15:clr>
            <a:srgbClr val="A4A3A4"/>
          </p15:clr>
        </p15:guide>
        <p15:guide id="8" pos="4512" userDrawn="1">
          <p15:clr>
            <a:srgbClr val="A4A3A4"/>
          </p15:clr>
        </p15:guide>
        <p15:guide id="9" pos="11736" userDrawn="1">
          <p15:clr>
            <a:srgbClr val="A4A3A4"/>
          </p15:clr>
        </p15:guide>
        <p15:guide id="10" pos="11424" userDrawn="1">
          <p15:clr>
            <a:srgbClr val="A4A3A4"/>
          </p15:clr>
        </p15:guide>
        <p15:guide id="11" orient="horz" pos="22416" userDrawn="1">
          <p15:clr>
            <a:srgbClr val="F26B43"/>
          </p15:clr>
        </p15:guide>
        <p15:guide id="12" orient="horz" pos="1152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jpe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23.jpeg"/><Relationship Id="rId16"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jpe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rotWithShape="1">
          <a:blip r:embed="rId2" cstate="print">
            <a:extLst>
              <a:ext uri="{28A0092B-C50C-407E-A947-70E740481C1C}">
                <a14:useLocalDpi xmlns:a14="http://schemas.microsoft.com/office/drawing/2010/main" val="0"/>
              </a:ext>
            </a:extLst>
          </a:blip>
          <a:srcRect l="14213" t="23940" r="8721" b="24057"/>
          <a:stretch/>
        </p:blipFill>
        <p:spPr>
          <a:xfrm>
            <a:off x="2772782" y="13196689"/>
            <a:ext cx="7569612" cy="6610350"/>
          </a:xfrm>
          <a:prstGeom prst="snip2DiagRect">
            <a:avLst/>
          </a:prstGeom>
        </p:spPr>
      </p:pic>
      <p:sp>
        <p:nvSpPr>
          <p:cNvPr id="19" name="Text Placeholder 18"/>
          <p:cNvSpPr>
            <a:spLocks noGrp="1"/>
          </p:cNvSpPr>
          <p:nvPr>
            <p:ph type="body" sz="quarter" idx="11"/>
          </p:nvPr>
        </p:nvSpPr>
        <p:spPr/>
        <p:txBody>
          <a:bodyPr/>
          <a:lstStyle/>
          <a:p>
            <a:r>
              <a:rPr lang="en-US" dirty="0" smtClean="0"/>
              <a:t>Analyzing Advantages of ECOSTRESS Data as a Tool for Drought Detection and Water Management Practices</a:t>
            </a:r>
            <a:endParaRPr lang="en-US" dirty="0"/>
          </a:p>
        </p:txBody>
      </p:sp>
      <p:sp>
        <p:nvSpPr>
          <p:cNvPr id="18" name="Text Placeholder 17"/>
          <p:cNvSpPr>
            <a:spLocks noGrp="1"/>
          </p:cNvSpPr>
          <p:nvPr>
            <p:ph type="body" sz="quarter" idx="10"/>
          </p:nvPr>
        </p:nvSpPr>
        <p:spPr>
          <a:xfrm rot="16200000">
            <a:off x="11262485" y="17944022"/>
            <a:ext cx="28704156" cy="2314074"/>
          </a:xfrm>
        </p:spPr>
        <p:txBody>
          <a:bodyPr/>
          <a:lstStyle/>
          <a:p>
            <a:r>
              <a:rPr lang="en-US" b="1" dirty="0" smtClean="0"/>
              <a:t>Costa Rica </a:t>
            </a:r>
            <a:r>
              <a:rPr lang="en-US" dirty="0" smtClean="0"/>
              <a:t>Agriculture II</a:t>
            </a:r>
            <a:endParaRPr lang="en-US" dirty="0"/>
          </a:p>
        </p:txBody>
      </p:sp>
      <p:sp>
        <p:nvSpPr>
          <p:cNvPr id="9" name="Text Placeholder 16"/>
          <p:cNvSpPr txBox="1">
            <a:spLocks/>
          </p:cNvSpPr>
          <p:nvPr/>
        </p:nvSpPr>
        <p:spPr>
          <a:xfrm>
            <a:off x="626468" y="33599838"/>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smtClean="0">
                <a:solidFill>
                  <a:schemeClr val="tx1">
                    <a:lumMod val="75000"/>
                  </a:schemeClr>
                </a:solidFill>
              </a:rPr>
              <a:t>David Comer</a:t>
            </a:r>
          </a:p>
          <a:p>
            <a:pPr algn="ctr">
              <a:lnSpc>
                <a:spcPct val="100000"/>
              </a:lnSpc>
              <a:spcBef>
                <a:spcPts val="0"/>
              </a:spcBef>
            </a:pPr>
            <a:r>
              <a:rPr lang="en-US" dirty="0" smtClean="0">
                <a:solidFill>
                  <a:schemeClr val="tx1">
                    <a:lumMod val="75000"/>
                  </a:schemeClr>
                </a:solidFill>
              </a:rPr>
              <a:t>Team Lead</a:t>
            </a:r>
          </a:p>
        </p:txBody>
      </p:sp>
      <p:sp>
        <p:nvSpPr>
          <p:cNvPr id="11" name="Text Placeholder 16"/>
          <p:cNvSpPr txBox="1">
            <a:spLocks/>
          </p:cNvSpPr>
          <p:nvPr/>
        </p:nvSpPr>
        <p:spPr>
          <a:xfrm>
            <a:off x="12966872" y="29569025"/>
            <a:ext cx="10903166" cy="386802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50000"/>
              </a:lnSpc>
            </a:pPr>
            <a:r>
              <a:rPr lang="en-US" dirty="0">
                <a:solidFill>
                  <a:schemeClr val="tx1">
                    <a:lumMod val="75000"/>
                  </a:schemeClr>
                </a:solidFill>
              </a:rPr>
              <a:t>Dr. Christine Lee (JPL, California Institute of Technology)</a:t>
            </a:r>
          </a:p>
          <a:p>
            <a:pPr>
              <a:lnSpc>
                <a:spcPct val="50000"/>
              </a:lnSpc>
            </a:pPr>
            <a:r>
              <a:rPr lang="en-US" dirty="0">
                <a:solidFill>
                  <a:schemeClr val="tx1">
                    <a:lumMod val="75000"/>
                  </a:schemeClr>
                </a:solidFill>
              </a:rPr>
              <a:t>Dr. Joshua Fisher (JPL, California Institute of Technology)</a:t>
            </a:r>
          </a:p>
          <a:p>
            <a:pPr>
              <a:lnSpc>
                <a:spcPct val="50000"/>
              </a:lnSpc>
            </a:pPr>
            <a:r>
              <a:rPr lang="en-US" dirty="0">
                <a:solidFill>
                  <a:schemeClr val="tx1">
                    <a:lumMod val="75000"/>
                  </a:schemeClr>
                </a:solidFill>
              </a:rPr>
              <a:t>Dr. Johan Perret (EARTH University, Costa Rica</a:t>
            </a:r>
            <a:r>
              <a:rPr lang="en-US" dirty="0" smtClean="0">
                <a:solidFill>
                  <a:schemeClr val="tx1">
                    <a:lumMod val="75000"/>
                  </a:schemeClr>
                </a:solidFill>
              </a:rPr>
              <a:t>)</a:t>
            </a:r>
          </a:p>
          <a:p>
            <a:pPr>
              <a:lnSpc>
                <a:spcPct val="50000"/>
              </a:lnSpc>
            </a:pPr>
            <a:r>
              <a:rPr lang="en-US" dirty="0" smtClean="0">
                <a:solidFill>
                  <a:schemeClr val="tx1">
                    <a:lumMod val="75000"/>
                  </a:schemeClr>
                </a:solidFill>
              </a:rPr>
              <a:t>Dr</a:t>
            </a:r>
            <a:r>
              <a:rPr lang="en-US" dirty="0">
                <a:solidFill>
                  <a:schemeClr val="tx1">
                    <a:lumMod val="75000"/>
                  </a:schemeClr>
                </a:solidFill>
              </a:rPr>
              <a:t>. Glynn </a:t>
            </a:r>
            <a:r>
              <a:rPr lang="en-US" dirty="0" err="1">
                <a:solidFill>
                  <a:schemeClr val="tx1">
                    <a:lumMod val="75000"/>
                  </a:schemeClr>
                </a:solidFill>
              </a:rPr>
              <a:t>Hulley</a:t>
            </a:r>
            <a:r>
              <a:rPr lang="en-US" dirty="0">
                <a:solidFill>
                  <a:schemeClr val="tx1">
                    <a:lumMod val="75000"/>
                  </a:schemeClr>
                </a:solidFill>
              </a:rPr>
              <a:t> (JPL, California Institute of Technology</a:t>
            </a:r>
            <a:r>
              <a:rPr lang="en-US" dirty="0" smtClean="0">
                <a:solidFill>
                  <a:schemeClr val="tx1">
                    <a:lumMod val="75000"/>
                  </a:schemeClr>
                </a:solidFill>
              </a:rPr>
              <a:t>)</a:t>
            </a:r>
          </a:p>
          <a:p>
            <a:pPr>
              <a:lnSpc>
                <a:spcPct val="50000"/>
              </a:lnSpc>
            </a:pPr>
            <a:r>
              <a:rPr lang="en-US" dirty="0" smtClean="0">
                <a:solidFill>
                  <a:schemeClr val="tx1">
                    <a:lumMod val="75000"/>
                  </a:schemeClr>
                </a:solidFill>
              </a:rPr>
              <a:t>Greg Halverson (JPL, California Institute of Technology)</a:t>
            </a:r>
          </a:p>
          <a:p>
            <a:pPr>
              <a:lnSpc>
                <a:spcPct val="50000"/>
              </a:lnSpc>
            </a:pPr>
            <a:r>
              <a:rPr lang="en-US" dirty="0" smtClean="0">
                <a:solidFill>
                  <a:schemeClr val="tx1">
                    <a:lumMod val="75000"/>
                  </a:schemeClr>
                </a:solidFill>
              </a:rPr>
              <a:t>Laura Jewell (JPL, California Institute of Technology)</a:t>
            </a:r>
          </a:p>
          <a:p>
            <a:pPr>
              <a:lnSpc>
                <a:spcPct val="50000"/>
              </a:lnSpc>
            </a:pPr>
            <a:r>
              <a:rPr lang="en-US" dirty="0" smtClean="0">
                <a:solidFill>
                  <a:schemeClr val="tx1">
                    <a:lumMod val="75000"/>
                  </a:schemeClr>
                </a:solidFill>
              </a:rPr>
              <a:t>National Forest Financing Fund (FONAFIFO, Costa Rica)</a:t>
            </a:r>
          </a:p>
          <a:p>
            <a:pPr>
              <a:lnSpc>
                <a:spcPct val="50000"/>
              </a:lnSpc>
            </a:pPr>
            <a:r>
              <a:rPr lang="en-US" dirty="0" smtClean="0">
                <a:solidFill>
                  <a:schemeClr val="tx1">
                    <a:lumMod val="75000"/>
                  </a:schemeClr>
                </a:solidFill>
              </a:rPr>
              <a:t>This material is based upon work supported by NASA through contract</a:t>
            </a:r>
          </a:p>
          <a:p>
            <a:pPr>
              <a:lnSpc>
                <a:spcPct val="50000"/>
              </a:lnSpc>
            </a:pPr>
            <a:r>
              <a:rPr lang="en-US" dirty="0" smtClean="0">
                <a:solidFill>
                  <a:schemeClr val="tx1">
                    <a:lumMod val="75000"/>
                  </a:schemeClr>
                </a:solidFill>
              </a:rPr>
              <a:t>NNL11AA00B and cooperative agreement NNX14AB60A.</a:t>
            </a:r>
            <a:endParaRPr lang="en-US" dirty="0">
              <a:solidFill>
                <a:schemeClr val="tx1">
                  <a:lumMod val="75000"/>
                </a:schemeClr>
              </a:solidFill>
            </a:endParaRPr>
          </a:p>
        </p:txBody>
      </p:sp>
      <p:sp>
        <p:nvSpPr>
          <p:cNvPr id="8" name="Text Placeholder 16"/>
          <p:cNvSpPr txBox="1">
            <a:spLocks/>
          </p:cNvSpPr>
          <p:nvPr/>
        </p:nvSpPr>
        <p:spPr>
          <a:xfrm>
            <a:off x="12622349" y="16491280"/>
            <a:ext cx="11550316" cy="1464558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a:p>
          <a:p>
            <a:endParaRPr lang="en-US" dirty="0" smtClean="0"/>
          </a:p>
        </p:txBody>
      </p:sp>
      <p:sp>
        <p:nvSpPr>
          <p:cNvPr id="12" name="Text Placeholder 16"/>
          <p:cNvSpPr txBox="1">
            <a:spLocks/>
          </p:cNvSpPr>
          <p:nvPr/>
        </p:nvSpPr>
        <p:spPr>
          <a:xfrm>
            <a:off x="883873" y="27247102"/>
            <a:ext cx="9005505" cy="315006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EB761"/>
              </a:buClr>
            </a:pPr>
            <a:r>
              <a:rPr lang="en-US" dirty="0" smtClean="0">
                <a:solidFill>
                  <a:schemeClr val="tx1">
                    <a:lumMod val="75000"/>
                  </a:schemeClr>
                </a:solidFill>
              </a:rPr>
              <a:t>Spatial and temporal analyses between Landsat NDVI and MODIS Terra NDVI varied </a:t>
            </a:r>
            <a:r>
              <a:rPr lang="en-US" dirty="0" smtClean="0">
                <a:solidFill>
                  <a:schemeClr val="tx1">
                    <a:lumMod val="75000"/>
                  </a:schemeClr>
                </a:solidFill>
              </a:rPr>
              <a:t>dramatically</a:t>
            </a:r>
            <a:endParaRPr lang="en-US" dirty="0" smtClean="0">
              <a:solidFill>
                <a:schemeClr val="tx1">
                  <a:lumMod val="75000"/>
                </a:schemeClr>
              </a:solidFill>
            </a:endParaRPr>
          </a:p>
          <a:p>
            <a:pPr marL="347663" indent="-347663">
              <a:buClr>
                <a:srgbClr val="7EB761"/>
              </a:buClr>
            </a:pPr>
            <a:r>
              <a:rPr lang="en-US" dirty="0" smtClean="0">
                <a:solidFill>
                  <a:schemeClr val="tx1">
                    <a:lumMod val="75000"/>
                  </a:schemeClr>
                </a:solidFill>
              </a:rPr>
              <a:t>Evapotranspiration may be a better index for determining the onset, duration, and location of drought events</a:t>
            </a:r>
          </a:p>
          <a:p>
            <a:pPr marL="347663" indent="-347663">
              <a:buClr>
                <a:srgbClr val="7EB761"/>
              </a:buClr>
            </a:pPr>
            <a:r>
              <a:rPr lang="en-US" dirty="0" smtClean="0">
                <a:solidFill>
                  <a:schemeClr val="tx1">
                    <a:lumMod val="75000"/>
                  </a:schemeClr>
                </a:solidFill>
              </a:rPr>
              <a:t>ECOSTRESS data will overcome the inconsistencies between each satellite by combining high spatial and high temporal resolution</a:t>
            </a:r>
          </a:p>
          <a:p>
            <a:pPr marL="0" indent="0">
              <a:buClr>
                <a:srgbClr val="7EB761"/>
              </a:buClr>
              <a:buNone/>
            </a:pPr>
            <a:endParaRPr lang="en-US" dirty="0" smtClean="0">
              <a:solidFill>
                <a:schemeClr val="tx1">
                  <a:lumMod val="75000"/>
                </a:schemeClr>
              </a:solidFill>
            </a:endParaRPr>
          </a:p>
          <a:p>
            <a:pPr marL="347663" indent="-347663">
              <a:buClr>
                <a:srgbClr val="7EB761"/>
              </a:buClr>
            </a:pPr>
            <a:endParaRPr lang="en-US" dirty="0" smtClean="0">
              <a:solidFill>
                <a:srgbClr val="000000"/>
              </a:solidFill>
            </a:endParaRPr>
          </a:p>
          <a:p>
            <a:pPr marL="347663" indent="-347663">
              <a:buClr>
                <a:srgbClr val="7EB761"/>
              </a:buClr>
            </a:pPr>
            <a:endParaRPr lang="en-US" dirty="0" smtClean="0">
              <a:solidFill>
                <a:srgbClr val="000000"/>
              </a:solidFill>
            </a:endParaRPr>
          </a:p>
        </p:txBody>
      </p:sp>
      <p:sp>
        <p:nvSpPr>
          <p:cNvPr id="15" name="Text Placeholder 16"/>
          <p:cNvSpPr txBox="1">
            <a:spLocks/>
          </p:cNvSpPr>
          <p:nvPr/>
        </p:nvSpPr>
        <p:spPr>
          <a:xfrm>
            <a:off x="18031210" y="9242171"/>
            <a:ext cx="5916983" cy="318185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EB761"/>
              </a:buClr>
            </a:pPr>
            <a:r>
              <a:rPr lang="en-US" b="1" dirty="0" smtClean="0">
                <a:solidFill>
                  <a:srgbClr val="7EB761"/>
                </a:solidFill>
              </a:rPr>
              <a:t>Address </a:t>
            </a:r>
            <a:r>
              <a:rPr lang="en-US" dirty="0" smtClean="0">
                <a:solidFill>
                  <a:schemeClr val="tx1">
                    <a:lumMod val="75000"/>
                  </a:schemeClr>
                </a:solidFill>
              </a:rPr>
              <a:t>the drought detecting capabilities of NDVI </a:t>
            </a:r>
          </a:p>
          <a:p>
            <a:pPr marL="347663" indent="-347663">
              <a:buClr>
                <a:srgbClr val="7EB761"/>
              </a:buClr>
            </a:pPr>
            <a:r>
              <a:rPr lang="en-US" b="1" dirty="0" smtClean="0">
                <a:solidFill>
                  <a:srgbClr val="7EB761"/>
                </a:solidFill>
              </a:rPr>
              <a:t>Compare</a:t>
            </a:r>
            <a:r>
              <a:rPr lang="en-US" dirty="0" smtClean="0">
                <a:solidFill>
                  <a:schemeClr val="tx1">
                    <a:lumMod val="75000"/>
                  </a:schemeClr>
                </a:solidFill>
              </a:rPr>
              <a:t> NDVI when derived from both Landsat and MODIS imagery </a:t>
            </a:r>
          </a:p>
          <a:p>
            <a:pPr marL="347663" indent="-347663">
              <a:buClr>
                <a:srgbClr val="7EB761"/>
              </a:buClr>
            </a:pPr>
            <a:r>
              <a:rPr lang="en-US" b="1" dirty="0" smtClean="0">
                <a:solidFill>
                  <a:srgbClr val="7EB761"/>
                </a:solidFill>
              </a:rPr>
              <a:t>Discover </a:t>
            </a:r>
            <a:r>
              <a:rPr lang="en-US" dirty="0" smtClean="0">
                <a:solidFill>
                  <a:schemeClr val="tx1">
                    <a:lumMod val="75000"/>
                  </a:schemeClr>
                </a:solidFill>
              </a:rPr>
              <a:t>what ECOSTRESS will provide that existing drought identification capabilities cannot</a:t>
            </a:r>
          </a:p>
        </p:txBody>
      </p:sp>
      <p:sp>
        <p:nvSpPr>
          <p:cNvPr id="16" name="TextBox 15"/>
          <p:cNvSpPr txBox="1"/>
          <p:nvPr/>
        </p:nvSpPr>
        <p:spPr>
          <a:xfrm>
            <a:off x="887514" y="4493747"/>
            <a:ext cx="11516347" cy="769441"/>
          </a:xfrm>
          <a:prstGeom prst="rect">
            <a:avLst/>
          </a:prstGeom>
          <a:noFill/>
        </p:spPr>
        <p:txBody>
          <a:bodyPr wrap="square" rtlCol="0">
            <a:spAutoFit/>
          </a:bodyPr>
          <a:lstStyle/>
          <a:p>
            <a:r>
              <a:rPr lang="en-US" sz="4400" b="1" dirty="0" smtClean="0">
                <a:solidFill>
                  <a:srgbClr val="7EB761"/>
                </a:solidFill>
                <a:latin typeface="Century Gothic" panose="020B0502020202020204" pitchFamily="34" charset="0"/>
              </a:rPr>
              <a:t>Abstract</a:t>
            </a:r>
          </a:p>
        </p:txBody>
      </p:sp>
      <p:sp>
        <p:nvSpPr>
          <p:cNvPr id="23" name="TextBox 22"/>
          <p:cNvSpPr txBox="1"/>
          <p:nvPr/>
        </p:nvSpPr>
        <p:spPr>
          <a:xfrm>
            <a:off x="18000161" y="8323887"/>
            <a:ext cx="4897386" cy="769441"/>
          </a:xfrm>
          <a:prstGeom prst="rect">
            <a:avLst/>
          </a:prstGeom>
          <a:noFill/>
        </p:spPr>
        <p:txBody>
          <a:bodyPr wrap="square" rtlCol="0">
            <a:spAutoFit/>
          </a:bodyPr>
          <a:lstStyle/>
          <a:p>
            <a:r>
              <a:rPr lang="en-US" sz="4400" b="1" dirty="0" smtClean="0">
                <a:solidFill>
                  <a:srgbClr val="7EB761"/>
                </a:solidFill>
                <a:latin typeface="Century Gothic" panose="020B0502020202020204" pitchFamily="34" charset="0"/>
              </a:rPr>
              <a:t>Objectives</a:t>
            </a:r>
          </a:p>
        </p:txBody>
      </p:sp>
      <p:sp>
        <p:nvSpPr>
          <p:cNvPr id="25" name="TextBox 24"/>
          <p:cNvSpPr txBox="1"/>
          <p:nvPr/>
        </p:nvSpPr>
        <p:spPr>
          <a:xfrm>
            <a:off x="941521" y="12056032"/>
            <a:ext cx="8229600" cy="769441"/>
          </a:xfrm>
          <a:prstGeom prst="rect">
            <a:avLst/>
          </a:prstGeom>
          <a:noFill/>
        </p:spPr>
        <p:txBody>
          <a:bodyPr wrap="square" rtlCol="0">
            <a:spAutoFit/>
          </a:bodyPr>
          <a:lstStyle/>
          <a:p>
            <a:r>
              <a:rPr lang="en-US" sz="4400" b="1" dirty="0" smtClean="0">
                <a:solidFill>
                  <a:srgbClr val="7EB761"/>
                </a:solidFill>
                <a:latin typeface="Century Gothic" panose="020B0502020202020204" pitchFamily="34" charset="0"/>
              </a:rPr>
              <a:t>Study Area</a:t>
            </a:r>
          </a:p>
        </p:txBody>
      </p:sp>
      <p:sp>
        <p:nvSpPr>
          <p:cNvPr id="26" name="TextBox 25"/>
          <p:cNvSpPr txBox="1"/>
          <p:nvPr/>
        </p:nvSpPr>
        <p:spPr>
          <a:xfrm>
            <a:off x="17959243" y="4493647"/>
            <a:ext cx="8229600" cy="769441"/>
          </a:xfrm>
          <a:prstGeom prst="rect">
            <a:avLst/>
          </a:prstGeom>
          <a:noFill/>
        </p:spPr>
        <p:txBody>
          <a:bodyPr wrap="square" rtlCol="0">
            <a:spAutoFit/>
          </a:bodyPr>
          <a:lstStyle/>
          <a:p>
            <a:r>
              <a:rPr lang="en-US" sz="4400" b="1" dirty="0" smtClean="0">
                <a:solidFill>
                  <a:srgbClr val="7EB761"/>
                </a:solidFill>
                <a:latin typeface="Century Gothic" panose="020B0502020202020204" pitchFamily="34" charset="0"/>
              </a:rPr>
              <a:t>Earth Observations</a:t>
            </a:r>
          </a:p>
        </p:txBody>
      </p:sp>
      <p:sp>
        <p:nvSpPr>
          <p:cNvPr id="27" name="TextBox 26"/>
          <p:cNvSpPr txBox="1"/>
          <p:nvPr/>
        </p:nvSpPr>
        <p:spPr>
          <a:xfrm>
            <a:off x="12855742" y="14216673"/>
            <a:ext cx="11550315" cy="769441"/>
          </a:xfrm>
          <a:prstGeom prst="rect">
            <a:avLst/>
          </a:prstGeom>
          <a:noFill/>
        </p:spPr>
        <p:txBody>
          <a:bodyPr wrap="square" rtlCol="0">
            <a:spAutoFit/>
          </a:bodyPr>
          <a:lstStyle/>
          <a:p>
            <a:r>
              <a:rPr lang="en-US" sz="4400" b="1" dirty="0" smtClean="0">
                <a:solidFill>
                  <a:srgbClr val="7EB761"/>
                </a:solidFill>
                <a:latin typeface="Century Gothic" panose="020B0502020202020204" pitchFamily="34" charset="0"/>
              </a:rPr>
              <a:t>Results</a:t>
            </a:r>
          </a:p>
        </p:txBody>
      </p:sp>
      <p:sp>
        <p:nvSpPr>
          <p:cNvPr id="28" name="TextBox 27"/>
          <p:cNvSpPr txBox="1"/>
          <p:nvPr/>
        </p:nvSpPr>
        <p:spPr>
          <a:xfrm>
            <a:off x="941521" y="26373825"/>
            <a:ext cx="8229600" cy="769441"/>
          </a:xfrm>
          <a:prstGeom prst="rect">
            <a:avLst/>
          </a:prstGeom>
          <a:noFill/>
        </p:spPr>
        <p:txBody>
          <a:bodyPr wrap="square" rtlCol="0">
            <a:spAutoFit/>
          </a:bodyPr>
          <a:lstStyle/>
          <a:p>
            <a:r>
              <a:rPr lang="en-US" sz="4400" b="1" dirty="0" smtClean="0">
                <a:solidFill>
                  <a:srgbClr val="7EB761"/>
                </a:solidFill>
                <a:latin typeface="Century Gothic" panose="020B0502020202020204" pitchFamily="34" charset="0"/>
              </a:rPr>
              <a:t>Conclusions</a:t>
            </a:r>
          </a:p>
        </p:txBody>
      </p:sp>
      <p:sp>
        <p:nvSpPr>
          <p:cNvPr id="29" name="TextBox 28"/>
          <p:cNvSpPr txBox="1"/>
          <p:nvPr/>
        </p:nvSpPr>
        <p:spPr>
          <a:xfrm>
            <a:off x="12966872" y="28622886"/>
            <a:ext cx="6425452" cy="769441"/>
          </a:xfrm>
          <a:prstGeom prst="rect">
            <a:avLst/>
          </a:prstGeom>
          <a:noFill/>
        </p:spPr>
        <p:txBody>
          <a:bodyPr wrap="square" rtlCol="0">
            <a:spAutoFit/>
          </a:bodyPr>
          <a:lstStyle/>
          <a:p>
            <a:r>
              <a:rPr lang="en-US" sz="4400" b="1" dirty="0" smtClean="0">
                <a:solidFill>
                  <a:srgbClr val="7EB761"/>
                </a:solidFill>
                <a:latin typeface="Century Gothic" panose="020B0502020202020204" pitchFamily="34" charset="0"/>
              </a:rPr>
              <a:t>Acknowledgements</a:t>
            </a:r>
          </a:p>
        </p:txBody>
      </p:sp>
      <p:sp>
        <p:nvSpPr>
          <p:cNvPr id="30" name="TextBox 29"/>
          <p:cNvSpPr txBox="1"/>
          <p:nvPr/>
        </p:nvSpPr>
        <p:spPr>
          <a:xfrm>
            <a:off x="12807886" y="12531182"/>
            <a:ext cx="8229600" cy="769441"/>
          </a:xfrm>
          <a:prstGeom prst="rect">
            <a:avLst/>
          </a:prstGeom>
          <a:noFill/>
        </p:spPr>
        <p:txBody>
          <a:bodyPr wrap="square" rtlCol="0">
            <a:spAutoFit/>
          </a:bodyPr>
          <a:lstStyle/>
          <a:p>
            <a:r>
              <a:rPr lang="en-US" sz="4400" b="1" dirty="0" smtClean="0">
                <a:solidFill>
                  <a:srgbClr val="7EB761"/>
                </a:solidFill>
                <a:latin typeface="Century Gothic" panose="020B0502020202020204" pitchFamily="34" charset="0"/>
              </a:rPr>
              <a:t>Project Partners</a:t>
            </a:r>
          </a:p>
        </p:txBody>
      </p:sp>
      <p:sp>
        <p:nvSpPr>
          <p:cNvPr id="31" name="TextBox 30"/>
          <p:cNvSpPr txBox="1"/>
          <p:nvPr/>
        </p:nvSpPr>
        <p:spPr>
          <a:xfrm>
            <a:off x="942956" y="30395659"/>
            <a:ext cx="4542503" cy="769441"/>
          </a:xfrm>
          <a:prstGeom prst="rect">
            <a:avLst/>
          </a:prstGeom>
          <a:noFill/>
        </p:spPr>
        <p:txBody>
          <a:bodyPr wrap="square" rtlCol="0">
            <a:spAutoFit/>
          </a:bodyPr>
          <a:lstStyle/>
          <a:p>
            <a:r>
              <a:rPr lang="en-US" sz="4400" b="1" dirty="0" smtClean="0">
                <a:solidFill>
                  <a:srgbClr val="7EB761"/>
                </a:solidFill>
                <a:latin typeface="Century Gothic" panose="020B0502020202020204" pitchFamily="34" charset="0"/>
              </a:rPr>
              <a:t>Team Members</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893" y="31400989"/>
            <a:ext cx="2057404" cy="2081788"/>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702" y="31411226"/>
            <a:ext cx="2057404" cy="2081788"/>
          </a:xfrm>
          <a:prstGeom prst="rect">
            <a:avLst/>
          </a:prstGeom>
        </p:spPr>
      </p:pic>
      <p:sp>
        <p:nvSpPr>
          <p:cNvPr id="34" name="Text Placeholder 16"/>
          <p:cNvSpPr txBox="1">
            <a:spLocks/>
          </p:cNvSpPr>
          <p:nvPr/>
        </p:nvSpPr>
        <p:spPr>
          <a:xfrm>
            <a:off x="3718120" y="33599012"/>
            <a:ext cx="1648811" cy="103645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Sol Kim</a:t>
            </a:r>
          </a:p>
        </p:txBody>
      </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016" y="31457424"/>
            <a:ext cx="2057404" cy="2081788"/>
          </a:xfrm>
          <a:prstGeom prst="rect">
            <a:avLst/>
          </a:prstGeom>
        </p:spPr>
      </p:pic>
      <p:sp>
        <p:nvSpPr>
          <p:cNvPr id="38" name="TextBox 37"/>
          <p:cNvSpPr txBox="1"/>
          <p:nvPr/>
        </p:nvSpPr>
        <p:spPr>
          <a:xfrm>
            <a:off x="843099" y="34712185"/>
            <a:ext cx="18035451" cy="873216"/>
          </a:xfrm>
          <a:prstGeom prst="rect">
            <a:avLst/>
          </a:prstGeom>
          <a:noFill/>
        </p:spPr>
        <p:txBody>
          <a:bodyPr wrap="square" rtlCol="0">
            <a:noAutofit/>
          </a:bodyPr>
          <a:lstStyle/>
          <a:p>
            <a:r>
              <a:rPr lang="en-US" sz="4800" dirty="0" smtClean="0">
                <a:solidFill>
                  <a:schemeClr val="bg1"/>
                </a:solidFill>
                <a:latin typeface="+mj-lt"/>
              </a:rPr>
              <a:t>Jet Propulsion Laboratory – Fall 2016</a:t>
            </a:r>
            <a:endParaRPr lang="en-US" sz="4800" dirty="0">
              <a:solidFill>
                <a:schemeClr val="bg1"/>
              </a:solidFill>
              <a:latin typeface="+mj-lt"/>
            </a:endParaRPr>
          </a:p>
        </p:txBody>
      </p:sp>
      <p:pic>
        <p:nvPicPr>
          <p:cNvPr id="91" name="Picture 90" descr="http://www.devpedia.developexchange.com/dp/images/3/39/02_Landsat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85807" y="6290103"/>
            <a:ext cx="3331004" cy="135460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95282" y="6142863"/>
            <a:ext cx="1919906" cy="1415167"/>
          </a:xfrm>
          <a:prstGeom prst="rect">
            <a:avLst/>
          </a:prstGeom>
        </p:spPr>
      </p:pic>
      <p:sp>
        <p:nvSpPr>
          <p:cNvPr id="4" name="TextBox 3"/>
          <p:cNvSpPr txBox="1"/>
          <p:nvPr/>
        </p:nvSpPr>
        <p:spPr>
          <a:xfrm>
            <a:off x="18028625" y="5476051"/>
            <a:ext cx="2297259" cy="507831"/>
          </a:xfrm>
          <a:prstGeom prst="rect">
            <a:avLst/>
          </a:prstGeom>
          <a:noFill/>
        </p:spPr>
        <p:txBody>
          <a:bodyPr wrap="square" rtlCol="0">
            <a:spAutoFit/>
          </a:bodyPr>
          <a:lstStyle/>
          <a:p>
            <a:r>
              <a:rPr lang="en-US" sz="2700" dirty="0" smtClean="0">
                <a:solidFill>
                  <a:schemeClr val="tx1">
                    <a:lumMod val="75000"/>
                  </a:schemeClr>
                </a:solidFill>
              </a:rPr>
              <a:t>Terra - MODIS</a:t>
            </a:r>
            <a:endParaRPr lang="en-US" sz="2700" dirty="0">
              <a:solidFill>
                <a:schemeClr val="tx1">
                  <a:lumMod val="75000"/>
                </a:schemeClr>
              </a:solidFill>
            </a:endParaRPr>
          </a:p>
        </p:txBody>
      </p:sp>
      <p:sp>
        <p:nvSpPr>
          <p:cNvPr id="97" name="TextBox 96"/>
          <p:cNvSpPr txBox="1"/>
          <p:nvPr/>
        </p:nvSpPr>
        <p:spPr>
          <a:xfrm>
            <a:off x="21061620" y="5447611"/>
            <a:ext cx="2755191" cy="507831"/>
          </a:xfrm>
          <a:prstGeom prst="rect">
            <a:avLst/>
          </a:prstGeom>
          <a:noFill/>
        </p:spPr>
        <p:txBody>
          <a:bodyPr wrap="square" rtlCol="0">
            <a:spAutoFit/>
          </a:bodyPr>
          <a:lstStyle/>
          <a:p>
            <a:r>
              <a:rPr lang="en-US" sz="2700" dirty="0" smtClean="0">
                <a:solidFill>
                  <a:schemeClr val="tx1">
                    <a:lumMod val="75000"/>
                  </a:schemeClr>
                </a:solidFill>
              </a:rPr>
              <a:t>Landsat 7 ETM+</a:t>
            </a:r>
            <a:endParaRPr lang="en-US" sz="2700" dirty="0">
              <a:solidFill>
                <a:schemeClr val="tx1">
                  <a:lumMod val="75000"/>
                </a:schemeClr>
              </a:solidFill>
            </a:endParaRPr>
          </a:p>
        </p:txBody>
      </p:sp>
      <p:sp>
        <p:nvSpPr>
          <p:cNvPr id="98" name="Text Placeholder 16"/>
          <p:cNvSpPr txBox="1">
            <a:spLocks/>
          </p:cNvSpPr>
          <p:nvPr/>
        </p:nvSpPr>
        <p:spPr>
          <a:xfrm>
            <a:off x="12758737" y="13407783"/>
            <a:ext cx="5177676" cy="54327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EB761"/>
              </a:buClr>
            </a:pPr>
            <a:r>
              <a:rPr lang="en-US" dirty="0" smtClean="0">
                <a:solidFill>
                  <a:schemeClr val="tx1">
                    <a:lumMod val="50000"/>
                  </a:schemeClr>
                </a:solidFill>
              </a:rPr>
              <a:t>EARTH University, Costa Rica</a:t>
            </a:r>
          </a:p>
        </p:txBody>
      </p:sp>
      <p:pic>
        <p:nvPicPr>
          <p:cNvPr id="105" name="Picture 10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2111" y="31413062"/>
            <a:ext cx="2057404" cy="2081788"/>
          </a:xfrm>
          <a:prstGeom prst="rect">
            <a:avLst/>
          </a:prstGeom>
        </p:spPr>
      </p:pic>
      <p:sp>
        <p:nvSpPr>
          <p:cNvPr id="115" name="Text Placeholder 16"/>
          <p:cNvSpPr txBox="1">
            <a:spLocks/>
          </p:cNvSpPr>
          <p:nvPr/>
        </p:nvSpPr>
        <p:spPr>
          <a:xfrm>
            <a:off x="6020695" y="33611945"/>
            <a:ext cx="1873045" cy="103645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Ian Heming</a:t>
            </a:r>
          </a:p>
        </p:txBody>
      </p:sp>
      <p:sp>
        <p:nvSpPr>
          <p:cNvPr id="116" name="Text Placeholder 16"/>
          <p:cNvSpPr txBox="1">
            <a:spLocks/>
          </p:cNvSpPr>
          <p:nvPr/>
        </p:nvSpPr>
        <p:spPr>
          <a:xfrm>
            <a:off x="8105456" y="33611944"/>
            <a:ext cx="3083178" cy="103645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Katherine Cavanaugh</a:t>
            </a:r>
          </a:p>
        </p:txBody>
      </p:sp>
      <p:cxnSp>
        <p:nvCxnSpPr>
          <p:cNvPr id="182" name="Straight Connector 181"/>
          <p:cNvCxnSpPr/>
          <p:nvPr/>
        </p:nvCxnSpPr>
        <p:spPr>
          <a:xfrm>
            <a:off x="5228596" y="20702369"/>
            <a:ext cx="11147" cy="972566"/>
          </a:xfrm>
          <a:prstGeom prst="line">
            <a:avLst/>
          </a:prstGeom>
          <a:ln>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195" name="TextBox 194"/>
          <p:cNvSpPr txBox="1"/>
          <p:nvPr/>
        </p:nvSpPr>
        <p:spPr>
          <a:xfrm>
            <a:off x="1142448" y="21361131"/>
            <a:ext cx="3493201" cy="646331"/>
          </a:xfrm>
          <a:prstGeom prst="rect">
            <a:avLst/>
          </a:prstGeom>
          <a:noFill/>
        </p:spPr>
        <p:txBody>
          <a:bodyPr wrap="square" rtlCol="0">
            <a:spAutoFit/>
          </a:bodyPr>
          <a:lstStyle/>
          <a:p>
            <a:pPr algn="ctr"/>
            <a:r>
              <a:rPr lang="en-US" sz="1800" b="1" dirty="0" smtClean="0">
                <a:solidFill>
                  <a:schemeClr val="tx1">
                    <a:lumMod val="75000"/>
                  </a:schemeClr>
                </a:solidFill>
                <a:latin typeface="Garamond" panose="02020404030301010803" pitchFamily="18" charset="0"/>
              </a:rPr>
              <a:t>Monitoring Drought: Spatial and Temporal Comparisons</a:t>
            </a:r>
          </a:p>
        </p:txBody>
      </p:sp>
      <p:sp>
        <p:nvSpPr>
          <p:cNvPr id="196" name="Rectangle 195"/>
          <p:cNvSpPr/>
          <p:nvPr/>
        </p:nvSpPr>
        <p:spPr>
          <a:xfrm>
            <a:off x="1068462" y="21292904"/>
            <a:ext cx="3743449" cy="771972"/>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schemeClr>
              </a:solidFill>
            </a:endParaRPr>
          </a:p>
        </p:txBody>
      </p:sp>
      <p:cxnSp>
        <p:nvCxnSpPr>
          <p:cNvPr id="198" name="Straight Arrow Connector 197"/>
          <p:cNvCxnSpPr/>
          <p:nvPr/>
        </p:nvCxnSpPr>
        <p:spPr>
          <a:xfrm flipV="1">
            <a:off x="4807380" y="21674294"/>
            <a:ext cx="359447" cy="9191"/>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69300" t="35342" r="20642" b="45424"/>
          <a:stretch/>
        </p:blipFill>
        <p:spPr>
          <a:xfrm>
            <a:off x="1145175" y="31518050"/>
            <a:ext cx="1834839" cy="1847665"/>
          </a:xfrm>
          <a:prstGeom prst="ellipse">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26088" t="25100" r="59849" b="48477"/>
          <a:stretch/>
        </p:blipFill>
        <p:spPr>
          <a:xfrm>
            <a:off x="3594686" y="31503590"/>
            <a:ext cx="1825954" cy="1876538"/>
          </a:xfrm>
          <a:prstGeom prst="ellipse">
            <a:avLst/>
          </a:prstGeom>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45147" t="36388" r="43859" b="43553"/>
          <a:stretch/>
        </p:blipFill>
        <p:spPr>
          <a:xfrm>
            <a:off x="6056466" y="31585995"/>
            <a:ext cx="1801505" cy="1825229"/>
          </a:xfrm>
          <a:prstGeom prst="ellipse">
            <a:avLst/>
          </a:prstGeom>
        </p:spPr>
      </p:pic>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l="57894" t="38259" r="32106" b="44074"/>
          <a:stretch/>
        </p:blipFill>
        <p:spPr>
          <a:xfrm>
            <a:off x="8557258" y="31538345"/>
            <a:ext cx="1828390" cy="1849390"/>
          </a:xfrm>
          <a:prstGeom prst="ellipse">
            <a:avLst/>
          </a:prstGeom>
        </p:spPr>
      </p:pic>
      <p:sp>
        <p:nvSpPr>
          <p:cNvPr id="7" name="Rectangle 6"/>
          <p:cNvSpPr/>
          <p:nvPr/>
        </p:nvSpPr>
        <p:spPr>
          <a:xfrm>
            <a:off x="913801" y="5246846"/>
            <a:ext cx="16350624" cy="7259680"/>
          </a:xfrm>
          <a:prstGeom prst="rect">
            <a:avLst/>
          </a:prstGeom>
        </p:spPr>
        <p:txBody>
          <a:bodyPr wrap="square">
            <a:spAutoFit/>
          </a:bodyPr>
          <a:lstStyle/>
          <a:p>
            <a:pPr>
              <a:lnSpc>
                <a:spcPct val="115000"/>
              </a:lnSpc>
            </a:pPr>
            <a:r>
              <a:rPr lang="en-US" sz="2700" dirty="0">
                <a:solidFill>
                  <a:schemeClr val="tx1">
                    <a:lumMod val="75000"/>
                  </a:schemeClr>
                </a:solidFill>
              </a:rPr>
              <a:t>El Niño Southern Oscillation (ENSO) conditions in 2015 have caused inadequate and unpredictable measures of rain throughout Central America. Costa Rica is located near the geographic center of the Central American drought, and loss of harvest due to inadequate rainfall is driving farmers to seek methods for mitigating effects of drought. To optimize available water resources, remote sensing methods can be used for the implementation of site-specific management strategies. The Normalized Difference Vegetation Index (NDVI) and evapotranspiration (ET) are currently used to measure changes in vegetative landscape characteristics but yield different spatial and temporal results concerning drought detection. The derivation of these datasets from Landsat versus MODIS imagery introduces further disparity. This project addressed the drought detecting capabilities of </a:t>
            </a:r>
            <a:r>
              <a:rPr lang="en-US" sz="2700" dirty="0" smtClean="0">
                <a:solidFill>
                  <a:schemeClr val="tx1">
                    <a:lumMod val="75000"/>
                  </a:schemeClr>
                </a:solidFill>
              </a:rPr>
              <a:t>NDVI, </a:t>
            </a:r>
            <a:r>
              <a:rPr lang="en-US" sz="2700" dirty="0">
                <a:solidFill>
                  <a:schemeClr val="tx1">
                    <a:lumMod val="75000"/>
                  </a:schemeClr>
                </a:solidFill>
              </a:rPr>
              <a:t>and compared whether Landsat or MODIS, if either, is successful in providing a product that can identify vegetative trends from fine-scale landscapes in near-real time. The </a:t>
            </a:r>
            <a:r>
              <a:rPr lang="en-US" sz="2700" dirty="0" err="1">
                <a:solidFill>
                  <a:schemeClr val="tx1">
                    <a:lumMod val="75000"/>
                  </a:schemeClr>
                </a:solidFill>
              </a:rPr>
              <a:t>ECOsystem</a:t>
            </a:r>
            <a:r>
              <a:rPr lang="en-US" sz="2700" dirty="0">
                <a:solidFill>
                  <a:schemeClr val="tx1">
                    <a:lumMod val="75000"/>
                  </a:schemeClr>
                </a:solidFill>
              </a:rPr>
              <a:t> </a:t>
            </a:r>
            <a:r>
              <a:rPr lang="en-US" sz="2700" dirty="0" err="1">
                <a:solidFill>
                  <a:schemeClr val="tx1">
                    <a:lumMod val="75000"/>
                  </a:schemeClr>
                </a:solidFill>
              </a:rPr>
              <a:t>Spaceborne</a:t>
            </a:r>
            <a:r>
              <a:rPr lang="en-US" sz="2700" dirty="0">
                <a:solidFill>
                  <a:schemeClr val="tx1">
                    <a:lumMod val="75000"/>
                  </a:schemeClr>
                </a:solidFill>
              </a:rPr>
              <a:t> Thermal Radiometer on Space Station (ECOSTRESS) is scheduled to be launched to the International Space Station (ISS) in 2018 and will provide an ET product that advances the spatial and temporal coverage individually supplied by Landsat and MODIS. </a:t>
            </a:r>
            <a:r>
              <a:rPr lang="en-US" sz="2700" dirty="0" smtClean="0">
                <a:solidFill>
                  <a:schemeClr val="tx1">
                    <a:lumMod val="75000"/>
                  </a:schemeClr>
                </a:solidFill>
              </a:rPr>
              <a:t>Using the Priestly-Taylor Jet Propulsion Laboratory (PT-JPL) model, this project used simulated ECOSTRESS data to assess the benefits ECOSTRESS </a:t>
            </a:r>
            <a:r>
              <a:rPr lang="en-US" sz="2700" dirty="0">
                <a:solidFill>
                  <a:schemeClr val="tx1">
                    <a:lumMod val="75000"/>
                  </a:schemeClr>
                </a:solidFill>
              </a:rPr>
              <a:t>will provide over existing datasets in both monitoring and mitigating vegetative responses to water and heat stress.</a:t>
            </a:r>
          </a:p>
          <a:p>
            <a:pPr>
              <a:lnSpc>
                <a:spcPct val="115000"/>
              </a:lnSpc>
            </a:pPr>
            <a:endParaRPr lang="en-US" sz="2700" dirty="0">
              <a:effectLst/>
              <a:ea typeface="Calibri" panose="020F0502020204030204" pitchFamily="34" charset="0"/>
              <a:cs typeface="Times New Roman" panose="02020603050405020304" pitchFamily="18" charset="0"/>
            </a:endParaRPr>
          </a:p>
        </p:txBody>
      </p:sp>
      <p:sp>
        <p:nvSpPr>
          <p:cNvPr id="10" name="Rectangle 9"/>
          <p:cNvSpPr/>
          <p:nvPr/>
        </p:nvSpPr>
        <p:spPr>
          <a:xfrm>
            <a:off x="3306181" y="19201705"/>
            <a:ext cx="2319595" cy="772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0198" y="16827095"/>
            <a:ext cx="762106" cy="419158"/>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50198" y="17246938"/>
            <a:ext cx="743054" cy="400106"/>
          </a:xfrm>
          <a:prstGeom prst="rect">
            <a:avLst/>
          </a:prstGeom>
        </p:spPr>
      </p:pic>
      <p:sp>
        <p:nvSpPr>
          <p:cNvPr id="17" name="TextBox 16"/>
          <p:cNvSpPr txBox="1"/>
          <p:nvPr/>
        </p:nvSpPr>
        <p:spPr>
          <a:xfrm>
            <a:off x="3612304" y="16760199"/>
            <a:ext cx="3916681" cy="507831"/>
          </a:xfrm>
          <a:prstGeom prst="rect">
            <a:avLst/>
          </a:prstGeom>
          <a:noFill/>
        </p:spPr>
        <p:txBody>
          <a:bodyPr wrap="square" rtlCol="0">
            <a:spAutoFit/>
          </a:bodyPr>
          <a:lstStyle/>
          <a:p>
            <a:r>
              <a:rPr lang="en-US" sz="2700" dirty="0" smtClean="0"/>
              <a:t>Costa Rica</a:t>
            </a:r>
            <a:endParaRPr lang="en-US" sz="2700" dirty="0"/>
          </a:p>
        </p:txBody>
      </p:sp>
      <p:sp>
        <p:nvSpPr>
          <p:cNvPr id="111" name="TextBox 110"/>
          <p:cNvSpPr txBox="1"/>
          <p:nvPr/>
        </p:nvSpPr>
        <p:spPr>
          <a:xfrm>
            <a:off x="3612303" y="17199105"/>
            <a:ext cx="3916681" cy="507831"/>
          </a:xfrm>
          <a:prstGeom prst="rect">
            <a:avLst/>
          </a:prstGeom>
          <a:noFill/>
        </p:spPr>
        <p:txBody>
          <a:bodyPr wrap="square" rtlCol="0">
            <a:spAutoFit/>
          </a:bodyPr>
          <a:lstStyle/>
          <a:p>
            <a:r>
              <a:rPr lang="en-US" sz="2700" dirty="0" smtClean="0"/>
              <a:t>Agriculture and Forest</a:t>
            </a:r>
            <a:endParaRPr lang="en-US" sz="2700" dirty="0"/>
          </a:p>
        </p:txBody>
      </p:sp>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56133" y="13339541"/>
            <a:ext cx="777432" cy="623069"/>
          </a:xfrm>
          <a:prstGeom prst="rect">
            <a:avLst/>
          </a:prstGeom>
        </p:spPr>
      </p:pic>
      <p:pic>
        <p:nvPicPr>
          <p:cNvPr id="228" name="Picture 2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35997" y="13638494"/>
            <a:ext cx="2029271" cy="436199"/>
          </a:xfrm>
          <a:prstGeom prst="rect">
            <a:avLst/>
          </a:prstGeom>
        </p:spPr>
      </p:pic>
      <p:sp>
        <p:nvSpPr>
          <p:cNvPr id="229" name="TextBox 228"/>
          <p:cNvSpPr txBox="1"/>
          <p:nvPr/>
        </p:nvSpPr>
        <p:spPr>
          <a:xfrm>
            <a:off x="8199966" y="13239479"/>
            <a:ext cx="341828" cy="507831"/>
          </a:xfrm>
          <a:prstGeom prst="rect">
            <a:avLst/>
          </a:prstGeom>
          <a:noFill/>
        </p:spPr>
        <p:txBody>
          <a:bodyPr wrap="square" rtlCol="0">
            <a:spAutoFit/>
          </a:bodyPr>
          <a:lstStyle/>
          <a:p>
            <a:r>
              <a:rPr lang="en-US" sz="2700" dirty="0" smtClean="0"/>
              <a:t>0</a:t>
            </a:r>
            <a:endParaRPr lang="en-US" sz="2700" dirty="0"/>
          </a:p>
        </p:txBody>
      </p:sp>
      <p:sp>
        <p:nvSpPr>
          <p:cNvPr id="120" name="TextBox 119"/>
          <p:cNvSpPr txBox="1"/>
          <p:nvPr/>
        </p:nvSpPr>
        <p:spPr>
          <a:xfrm>
            <a:off x="8976358" y="13239260"/>
            <a:ext cx="607233" cy="507831"/>
          </a:xfrm>
          <a:prstGeom prst="rect">
            <a:avLst/>
          </a:prstGeom>
          <a:noFill/>
        </p:spPr>
        <p:txBody>
          <a:bodyPr wrap="square" rtlCol="0">
            <a:spAutoFit/>
          </a:bodyPr>
          <a:lstStyle/>
          <a:p>
            <a:r>
              <a:rPr lang="en-US" sz="2700" dirty="0" smtClean="0"/>
              <a:t>50</a:t>
            </a:r>
            <a:endParaRPr lang="en-US" sz="2700" dirty="0"/>
          </a:p>
        </p:txBody>
      </p:sp>
      <p:sp>
        <p:nvSpPr>
          <p:cNvPr id="121" name="TextBox 120"/>
          <p:cNvSpPr txBox="1"/>
          <p:nvPr/>
        </p:nvSpPr>
        <p:spPr>
          <a:xfrm>
            <a:off x="9760362" y="13237269"/>
            <a:ext cx="3548606" cy="507831"/>
          </a:xfrm>
          <a:prstGeom prst="rect">
            <a:avLst/>
          </a:prstGeom>
          <a:noFill/>
        </p:spPr>
        <p:txBody>
          <a:bodyPr wrap="square" rtlCol="0">
            <a:spAutoFit/>
          </a:bodyPr>
          <a:lstStyle/>
          <a:p>
            <a:r>
              <a:rPr lang="en-US" sz="2700" dirty="0" smtClean="0"/>
              <a:t>100km </a:t>
            </a:r>
            <a:endParaRPr lang="en-US" sz="2700" dirty="0"/>
          </a:p>
        </p:txBody>
      </p:sp>
      <p:sp>
        <p:nvSpPr>
          <p:cNvPr id="224" name="Text Placeholder 16"/>
          <p:cNvSpPr txBox="1">
            <a:spLocks/>
          </p:cNvSpPr>
          <p:nvPr/>
        </p:nvSpPr>
        <p:spPr>
          <a:xfrm>
            <a:off x="2812239" y="17882590"/>
            <a:ext cx="5672496" cy="197107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Clr>
                <a:srgbClr val="7EB761"/>
              </a:buClr>
              <a:buNone/>
            </a:pPr>
            <a:r>
              <a:rPr lang="en-US" b="1" dirty="0" smtClean="0">
                <a:solidFill>
                  <a:srgbClr val="7EB761"/>
                </a:solidFill>
                <a:latin typeface="+mj-lt"/>
              </a:rPr>
              <a:t>Study Period</a:t>
            </a:r>
          </a:p>
          <a:p>
            <a:pPr marL="347663" indent="-347663">
              <a:buClr>
                <a:srgbClr val="7EB761"/>
              </a:buClr>
            </a:pPr>
            <a:r>
              <a:rPr lang="en-US" dirty="0" smtClean="0">
                <a:solidFill>
                  <a:srgbClr val="7EB761"/>
                </a:solidFill>
              </a:rPr>
              <a:t>Baseline: </a:t>
            </a:r>
            <a:r>
              <a:rPr lang="en-US" dirty="0" smtClean="0">
                <a:solidFill>
                  <a:schemeClr val="tx1">
                    <a:lumMod val="75000"/>
                  </a:schemeClr>
                </a:solidFill>
              </a:rPr>
              <a:t>2003-2012</a:t>
            </a:r>
          </a:p>
          <a:p>
            <a:pPr marL="347663" indent="-347663">
              <a:buClr>
                <a:srgbClr val="7EB761"/>
              </a:buClr>
            </a:pPr>
            <a:r>
              <a:rPr lang="en-US" dirty="0" smtClean="0">
                <a:solidFill>
                  <a:srgbClr val="7EB761"/>
                </a:solidFill>
              </a:rPr>
              <a:t>Drought years: </a:t>
            </a:r>
            <a:r>
              <a:rPr lang="en-US" dirty="0" smtClean="0">
                <a:solidFill>
                  <a:schemeClr val="tx1">
                    <a:lumMod val="75000"/>
                  </a:schemeClr>
                </a:solidFill>
              </a:rPr>
              <a:t>2013, 2014, 2015</a:t>
            </a:r>
          </a:p>
        </p:txBody>
      </p:sp>
      <p:sp>
        <p:nvSpPr>
          <p:cNvPr id="151" name="TextBox 150"/>
          <p:cNvSpPr txBox="1"/>
          <p:nvPr/>
        </p:nvSpPr>
        <p:spPr>
          <a:xfrm>
            <a:off x="959968" y="19841751"/>
            <a:ext cx="11407715" cy="769441"/>
          </a:xfrm>
          <a:prstGeom prst="rect">
            <a:avLst/>
          </a:prstGeom>
          <a:noFill/>
        </p:spPr>
        <p:txBody>
          <a:bodyPr wrap="square" rtlCol="0">
            <a:spAutoFit/>
          </a:bodyPr>
          <a:lstStyle/>
          <a:p>
            <a:r>
              <a:rPr lang="en-US" sz="4400" b="1" dirty="0" smtClean="0">
                <a:solidFill>
                  <a:srgbClr val="7EB761"/>
                </a:solidFill>
                <a:latin typeface="Century Gothic" panose="020B0502020202020204" pitchFamily="34" charset="0"/>
              </a:rPr>
              <a:t>Methodology</a:t>
            </a:r>
          </a:p>
        </p:txBody>
      </p:sp>
      <p:sp>
        <p:nvSpPr>
          <p:cNvPr id="130" name="TextBox 129"/>
          <p:cNvSpPr txBox="1"/>
          <p:nvPr/>
        </p:nvSpPr>
        <p:spPr>
          <a:xfrm>
            <a:off x="5474092" y="20500278"/>
            <a:ext cx="1976358" cy="369332"/>
          </a:xfrm>
          <a:prstGeom prst="rect">
            <a:avLst/>
          </a:prstGeom>
          <a:noFill/>
        </p:spPr>
        <p:txBody>
          <a:bodyPr wrap="square" rtlCol="0">
            <a:spAutoFit/>
          </a:bodyPr>
          <a:lstStyle/>
          <a:p>
            <a:r>
              <a:rPr lang="en-US" sz="1800" b="1" dirty="0" smtClean="0">
                <a:solidFill>
                  <a:schemeClr val="tx1">
                    <a:lumMod val="75000"/>
                  </a:schemeClr>
                </a:solidFill>
                <a:latin typeface="Garamond" panose="02020404030301010803" pitchFamily="18" charset="0"/>
              </a:rPr>
              <a:t>Landsat as a tool</a:t>
            </a:r>
          </a:p>
        </p:txBody>
      </p:sp>
      <p:sp>
        <p:nvSpPr>
          <p:cNvPr id="131" name="Rectangle 130"/>
          <p:cNvSpPr/>
          <p:nvPr/>
        </p:nvSpPr>
        <p:spPr>
          <a:xfrm>
            <a:off x="5487610" y="20489886"/>
            <a:ext cx="1869669" cy="361023"/>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schemeClr>
              </a:solidFill>
            </a:endParaRPr>
          </a:p>
        </p:txBody>
      </p:sp>
      <p:sp>
        <p:nvSpPr>
          <p:cNvPr id="211" name="Text Placeholder 16"/>
          <p:cNvSpPr txBox="1">
            <a:spLocks/>
          </p:cNvSpPr>
          <p:nvPr/>
        </p:nvSpPr>
        <p:spPr>
          <a:xfrm>
            <a:off x="919140" y="23447838"/>
            <a:ext cx="9195890" cy="188397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EB761"/>
              </a:buClr>
            </a:pPr>
            <a:r>
              <a:rPr lang="en-US" dirty="0" smtClean="0">
                <a:solidFill>
                  <a:schemeClr val="tx1">
                    <a:lumMod val="75000"/>
                  </a:schemeClr>
                </a:solidFill>
              </a:rPr>
              <a:t>Calculate average NDVI values for the baseline period, and identify total area less than baseline for each drought year</a:t>
            </a:r>
          </a:p>
          <a:p>
            <a:pPr marL="347663" indent="-347663">
              <a:buClr>
                <a:srgbClr val="7EB761"/>
              </a:buClr>
            </a:pPr>
            <a:r>
              <a:rPr lang="en-US" dirty="0" smtClean="0">
                <a:solidFill>
                  <a:schemeClr val="tx1">
                    <a:lumMod val="75000"/>
                  </a:schemeClr>
                </a:solidFill>
              </a:rPr>
              <a:t>Calculate each drought year anomaly by subtracting the baseline from average NDVI for each pixel</a:t>
            </a:r>
          </a:p>
          <a:p>
            <a:pPr marL="347663" indent="-347663">
              <a:buClr>
                <a:srgbClr val="7EB761"/>
              </a:buClr>
            </a:pPr>
            <a:r>
              <a:rPr lang="en-US" dirty="0" smtClean="0">
                <a:solidFill>
                  <a:schemeClr val="tx1">
                    <a:lumMod val="75000"/>
                  </a:schemeClr>
                </a:solidFill>
              </a:rPr>
              <a:t>Identify timing of droughts and recoveries, as well as the quantity and pattern of drought events</a:t>
            </a:r>
          </a:p>
        </p:txBody>
      </p:sp>
      <p:cxnSp>
        <p:nvCxnSpPr>
          <p:cNvPr id="212" name="Straight Connector 211"/>
          <p:cNvCxnSpPr/>
          <p:nvPr/>
        </p:nvCxnSpPr>
        <p:spPr>
          <a:xfrm flipH="1" flipV="1">
            <a:off x="5229943" y="20708971"/>
            <a:ext cx="247965" cy="6151"/>
          </a:xfrm>
          <a:prstGeom prst="line">
            <a:avLst/>
          </a:prstGeom>
          <a:ln>
            <a:solidFill>
              <a:srgbClr val="000000"/>
            </a:solidFill>
          </a:ln>
        </p:spPr>
        <p:style>
          <a:lnRef idx="1">
            <a:schemeClr val="dk1"/>
          </a:lnRef>
          <a:fillRef idx="0">
            <a:schemeClr val="dk1"/>
          </a:fillRef>
          <a:effectRef idx="0">
            <a:schemeClr val="dk1"/>
          </a:effectRef>
          <a:fontRef idx="minor">
            <a:schemeClr val="tx1"/>
          </a:fontRef>
        </p:style>
      </p:cxnSp>
      <p:cxnSp>
        <p:nvCxnSpPr>
          <p:cNvPr id="253" name="Straight Connector 252"/>
          <p:cNvCxnSpPr/>
          <p:nvPr/>
        </p:nvCxnSpPr>
        <p:spPr>
          <a:xfrm flipH="1" flipV="1">
            <a:off x="5255092" y="21679147"/>
            <a:ext cx="247965" cy="6151"/>
          </a:xfrm>
          <a:prstGeom prst="line">
            <a:avLst/>
          </a:prstGeom>
          <a:ln>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256" name="TextBox 255"/>
          <p:cNvSpPr txBox="1"/>
          <p:nvPr/>
        </p:nvSpPr>
        <p:spPr>
          <a:xfrm>
            <a:off x="5514289" y="22398217"/>
            <a:ext cx="1895192" cy="646331"/>
          </a:xfrm>
          <a:prstGeom prst="rect">
            <a:avLst/>
          </a:prstGeom>
          <a:noFill/>
        </p:spPr>
        <p:txBody>
          <a:bodyPr wrap="square" rtlCol="0">
            <a:spAutoFit/>
          </a:bodyPr>
          <a:lstStyle/>
          <a:p>
            <a:pPr algn="ctr"/>
            <a:r>
              <a:rPr lang="en-US" sz="1800" b="1" dirty="0" smtClean="0">
                <a:solidFill>
                  <a:schemeClr val="tx1">
                    <a:lumMod val="75000"/>
                  </a:schemeClr>
                </a:solidFill>
                <a:latin typeface="Garamond" panose="02020404030301010803" pitchFamily="18" charset="0"/>
              </a:rPr>
              <a:t>ECOSTRESS as </a:t>
            </a:r>
          </a:p>
          <a:p>
            <a:pPr algn="ctr"/>
            <a:r>
              <a:rPr lang="en-US" sz="1800" b="1" dirty="0" smtClean="0">
                <a:solidFill>
                  <a:schemeClr val="tx1">
                    <a:lumMod val="75000"/>
                  </a:schemeClr>
                </a:solidFill>
                <a:latin typeface="Garamond" panose="02020404030301010803" pitchFamily="18" charset="0"/>
              </a:rPr>
              <a:t>a tool</a:t>
            </a:r>
          </a:p>
        </p:txBody>
      </p:sp>
      <p:sp>
        <p:nvSpPr>
          <p:cNvPr id="257" name="Rectangle 256"/>
          <p:cNvSpPr/>
          <p:nvPr/>
        </p:nvSpPr>
        <p:spPr>
          <a:xfrm>
            <a:off x="5511519" y="22325862"/>
            <a:ext cx="1883506" cy="704416"/>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schemeClr>
              </a:solidFill>
            </a:endParaRPr>
          </a:p>
        </p:txBody>
      </p:sp>
      <p:cxnSp>
        <p:nvCxnSpPr>
          <p:cNvPr id="260" name="Straight Connector 259"/>
          <p:cNvCxnSpPr/>
          <p:nvPr/>
        </p:nvCxnSpPr>
        <p:spPr>
          <a:xfrm flipH="1" flipV="1">
            <a:off x="5261569" y="22641200"/>
            <a:ext cx="247965" cy="6151"/>
          </a:xfrm>
          <a:prstGeom prst="line">
            <a:avLst/>
          </a:prstGeom>
          <a:ln>
            <a:solidFill>
              <a:schemeClr val="tx1">
                <a:lumMod val="75000"/>
              </a:schemeClr>
            </a:solidFill>
          </a:ln>
        </p:spPr>
        <p:style>
          <a:lnRef idx="1">
            <a:schemeClr val="dk1"/>
          </a:lnRef>
          <a:fillRef idx="0">
            <a:schemeClr val="dk1"/>
          </a:fillRef>
          <a:effectRef idx="0">
            <a:schemeClr val="dk1"/>
          </a:effectRef>
          <a:fontRef idx="minor">
            <a:schemeClr val="tx1"/>
          </a:fontRef>
        </p:style>
      </p:cxnSp>
      <p:cxnSp>
        <p:nvCxnSpPr>
          <p:cNvPr id="262" name="Straight Connector 261"/>
          <p:cNvCxnSpPr/>
          <p:nvPr/>
        </p:nvCxnSpPr>
        <p:spPr>
          <a:xfrm>
            <a:off x="5246630" y="21688262"/>
            <a:ext cx="11147" cy="972566"/>
          </a:xfrm>
          <a:prstGeom prst="line">
            <a:avLst/>
          </a:prstGeom>
          <a:ln>
            <a:solidFill>
              <a:schemeClr val="tx1">
                <a:lumMod val="75000"/>
              </a:schemeClr>
            </a:solidFill>
          </a:ln>
        </p:spPr>
        <p:style>
          <a:lnRef idx="1">
            <a:schemeClr val="dk1"/>
          </a:lnRef>
          <a:fillRef idx="0">
            <a:schemeClr val="dk1"/>
          </a:fillRef>
          <a:effectRef idx="0">
            <a:schemeClr val="dk1"/>
          </a:effectRef>
          <a:fontRef idx="minor">
            <a:schemeClr val="tx1"/>
          </a:fontRef>
        </p:style>
      </p:cxnSp>
      <p:sp>
        <p:nvSpPr>
          <p:cNvPr id="266" name="Rectangle 265"/>
          <p:cNvSpPr/>
          <p:nvPr/>
        </p:nvSpPr>
        <p:spPr>
          <a:xfrm>
            <a:off x="5511519" y="21507510"/>
            <a:ext cx="1869669" cy="361023"/>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schemeClr>
              </a:solidFill>
            </a:endParaRPr>
          </a:p>
        </p:txBody>
      </p:sp>
      <p:sp>
        <p:nvSpPr>
          <p:cNvPr id="267" name="TextBox 266"/>
          <p:cNvSpPr txBox="1"/>
          <p:nvPr/>
        </p:nvSpPr>
        <p:spPr>
          <a:xfrm>
            <a:off x="5510323" y="21520164"/>
            <a:ext cx="1976358" cy="369332"/>
          </a:xfrm>
          <a:prstGeom prst="rect">
            <a:avLst/>
          </a:prstGeom>
          <a:noFill/>
        </p:spPr>
        <p:txBody>
          <a:bodyPr wrap="square" rtlCol="0">
            <a:spAutoFit/>
          </a:bodyPr>
          <a:lstStyle/>
          <a:p>
            <a:r>
              <a:rPr lang="en-US" sz="1800" b="1" dirty="0" smtClean="0">
                <a:solidFill>
                  <a:schemeClr val="tx1">
                    <a:lumMod val="75000"/>
                  </a:schemeClr>
                </a:solidFill>
                <a:latin typeface="Garamond" panose="02020404030301010803" pitchFamily="18" charset="0"/>
              </a:rPr>
              <a:t>MODIS as a tool</a:t>
            </a:r>
          </a:p>
        </p:txBody>
      </p:sp>
      <p:sp>
        <p:nvSpPr>
          <p:cNvPr id="268" name="TextBox 267"/>
          <p:cNvSpPr txBox="1"/>
          <p:nvPr/>
        </p:nvSpPr>
        <p:spPr>
          <a:xfrm>
            <a:off x="7843422" y="20491157"/>
            <a:ext cx="816360" cy="369332"/>
          </a:xfrm>
          <a:prstGeom prst="rect">
            <a:avLst/>
          </a:prstGeom>
          <a:noFill/>
        </p:spPr>
        <p:txBody>
          <a:bodyPr wrap="square" rtlCol="0">
            <a:spAutoFit/>
          </a:bodyPr>
          <a:lstStyle/>
          <a:p>
            <a:r>
              <a:rPr lang="en-US" sz="1800" b="1" dirty="0" smtClean="0">
                <a:solidFill>
                  <a:schemeClr val="tx1">
                    <a:lumMod val="75000"/>
                  </a:schemeClr>
                </a:solidFill>
                <a:latin typeface="Garamond" panose="02020404030301010803" pitchFamily="18" charset="0"/>
              </a:rPr>
              <a:t>NDVI</a:t>
            </a:r>
          </a:p>
        </p:txBody>
      </p:sp>
      <p:sp>
        <p:nvSpPr>
          <p:cNvPr id="269" name="Rectangle 268"/>
          <p:cNvSpPr/>
          <p:nvPr/>
        </p:nvSpPr>
        <p:spPr>
          <a:xfrm>
            <a:off x="7856941" y="20480765"/>
            <a:ext cx="802841" cy="375793"/>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schemeClr>
              </a:solidFill>
            </a:endParaRPr>
          </a:p>
        </p:txBody>
      </p:sp>
      <p:sp>
        <p:nvSpPr>
          <p:cNvPr id="270" name="TextBox 269"/>
          <p:cNvSpPr txBox="1"/>
          <p:nvPr/>
        </p:nvSpPr>
        <p:spPr>
          <a:xfrm>
            <a:off x="7807038" y="21512131"/>
            <a:ext cx="835906" cy="369332"/>
          </a:xfrm>
          <a:prstGeom prst="rect">
            <a:avLst/>
          </a:prstGeom>
          <a:noFill/>
        </p:spPr>
        <p:txBody>
          <a:bodyPr wrap="square" rtlCol="0">
            <a:spAutoFit/>
          </a:bodyPr>
          <a:lstStyle/>
          <a:p>
            <a:r>
              <a:rPr lang="en-US" sz="1800" b="1" dirty="0" smtClean="0">
                <a:solidFill>
                  <a:schemeClr val="tx1">
                    <a:lumMod val="75000"/>
                  </a:schemeClr>
                </a:solidFill>
                <a:latin typeface="Garamond" panose="02020404030301010803" pitchFamily="18" charset="0"/>
              </a:rPr>
              <a:t>NDVI</a:t>
            </a:r>
          </a:p>
        </p:txBody>
      </p:sp>
      <p:sp>
        <p:nvSpPr>
          <p:cNvPr id="271" name="Rectangle 270"/>
          <p:cNvSpPr/>
          <p:nvPr/>
        </p:nvSpPr>
        <p:spPr>
          <a:xfrm>
            <a:off x="7843093" y="21500409"/>
            <a:ext cx="799851" cy="35664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schemeClr>
              </a:solidFill>
            </a:endParaRPr>
          </a:p>
        </p:txBody>
      </p:sp>
      <p:cxnSp>
        <p:nvCxnSpPr>
          <p:cNvPr id="272" name="Straight Arrow Connector 271"/>
          <p:cNvCxnSpPr/>
          <p:nvPr/>
        </p:nvCxnSpPr>
        <p:spPr>
          <a:xfrm flipV="1">
            <a:off x="7351298" y="20656336"/>
            <a:ext cx="359447" cy="9191"/>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flipV="1">
            <a:off x="7374519" y="21707048"/>
            <a:ext cx="359447" cy="9191"/>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p:nvPr/>
        </p:nvCxnSpPr>
        <p:spPr>
          <a:xfrm flipV="1">
            <a:off x="7382654" y="22660828"/>
            <a:ext cx="359447" cy="9191"/>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75" name="TextBox 274"/>
          <p:cNvSpPr txBox="1"/>
          <p:nvPr/>
        </p:nvSpPr>
        <p:spPr>
          <a:xfrm>
            <a:off x="7783261" y="22509500"/>
            <a:ext cx="2187371" cy="369332"/>
          </a:xfrm>
          <a:prstGeom prst="rect">
            <a:avLst/>
          </a:prstGeom>
          <a:noFill/>
        </p:spPr>
        <p:txBody>
          <a:bodyPr wrap="square" rtlCol="0">
            <a:spAutoFit/>
          </a:bodyPr>
          <a:lstStyle/>
          <a:p>
            <a:pPr algn="ctr"/>
            <a:r>
              <a:rPr lang="en-US" sz="1800" b="1" dirty="0" smtClean="0">
                <a:solidFill>
                  <a:schemeClr val="tx1">
                    <a:lumMod val="75000"/>
                  </a:schemeClr>
                </a:solidFill>
                <a:latin typeface="Garamond" panose="02020404030301010803" pitchFamily="18" charset="0"/>
              </a:rPr>
              <a:t>Evapotranspiration</a:t>
            </a:r>
          </a:p>
        </p:txBody>
      </p:sp>
      <p:sp>
        <p:nvSpPr>
          <p:cNvPr id="276" name="Rectangle 275"/>
          <p:cNvSpPr/>
          <p:nvPr/>
        </p:nvSpPr>
        <p:spPr>
          <a:xfrm>
            <a:off x="7870740" y="22536343"/>
            <a:ext cx="1979159" cy="348683"/>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schemeClr>
              </a:solidFill>
            </a:endParaRPr>
          </a:p>
        </p:txBody>
      </p:sp>
      <p:pic>
        <p:nvPicPr>
          <p:cNvPr id="90" name="Picture 89"/>
          <p:cNvPicPr/>
          <p:nvPr/>
        </p:nvPicPr>
        <p:blipFill>
          <a:blip r:embed="rId14">
            <a:extLst>
              <a:ext uri="{28A0092B-C50C-407E-A947-70E740481C1C}">
                <a14:useLocalDpi xmlns:a14="http://schemas.microsoft.com/office/drawing/2010/main" val="0"/>
              </a:ext>
            </a:extLst>
          </a:blip>
          <a:stretch>
            <a:fillRect/>
          </a:stretch>
        </p:blipFill>
        <p:spPr>
          <a:xfrm>
            <a:off x="12917001" y="15530920"/>
            <a:ext cx="5300784" cy="3782516"/>
          </a:xfrm>
          <a:prstGeom prst="rect">
            <a:avLst/>
          </a:prstGeom>
        </p:spPr>
      </p:pic>
      <p:pic>
        <p:nvPicPr>
          <p:cNvPr id="93" name="Picture 92"/>
          <p:cNvPicPr/>
          <p:nvPr/>
        </p:nvPicPr>
        <p:blipFill rotWithShape="1">
          <a:blip r:embed="rId15"/>
          <a:srcRect b="1165"/>
          <a:stretch/>
        </p:blipFill>
        <p:spPr bwMode="auto">
          <a:xfrm>
            <a:off x="18472451" y="15544071"/>
            <a:ext cx="5300784" cy="3782516"/>
          </a:xfrm>
          <a:prstGeom prst="rect">
            <a:avLst/>
          </a:prstGeom>
          <a:ln>
            <a:noFill/>
          </a:ln>
          <a:extLst>
            <a:ext uri="{53640926-AAD7-44D8-BBD7-CCE9431645EC}">
              <a14:shadowObscured xmlns:a14="http://schemas.microsoft.com/office/drawing/2010/main"/>
            </a:ext>
          </a:extLst>
        </p:spPr>
      </p:pic>
      <p:pic>
        <p:nvPicPr>
          <p:cNvPr id="94" name="Picture 93"/>
          <p:cNvPicPr/>
          <p:nvPr/>
        </p:nvPicPr>
        <p:blipFill>
          <a:blip r:embed="rId16"/>
          <a:stretch>
            <a:fillRect/>
          </a:stretch>
        </p:blipFill>
        <p:spPr>
          <a:xfrm>
            <a:off x="12862880" y="19909611"/>
            <a:ext cx="5300129" cy="3804348"/>
          </a:xfrm>
          <a:prstGeom prst="rect">
            <a:avLst/>
          </a:prstGeom>
        </p:spPr>
      </p:pic>
      <p:pic>
        <p:nvPicPr>
          <p:cNvPr id="95" name="Picture 94"/>
          <p:cNvPicPr/>
          <p:nvPr/>
        </p:nvPicPr>
        <p:blipFill>
          <a:blip r:embed="rId17"/>
          <a:stretch>
            <a:fillRect/>
          </a:stretch>
        </p:blipFill>
        <p:spPr>
          <a:xfrm>
            <a:off x="18473106" y="19909611"/>
            <a:ext cx="5300129" cy="3804348"/>
          </a:xfrm>
          <a:prstGeom prst="rect">
            <a:avLst/>
          </a:prstGeom>
        </p:spPr>
      </p:pic>
      <p:pic>
        <p:nvPicPr>
          <p:cNvPr id="96" name="Picture 95"/>
          <p:cNvPicPr/>
          <p:nvPr/>
        </p:nvPicPr>
        <p:blipFill>
          <a:blip r:embed="rId18"/>
          <a:stretch>
            <a:fillRect/>
          </a:stretch>
        </p:blipFill>
        <p:spPr>
          <a:xfrm>
            <a:off x="12863660" y="24296983"/>
            <a:ext cx="5191762" cy="3824075"/>
          </a:xfrm>
          <a:prstGeom prst="rect">
            <a:avLst/>
          </a:prstGeom>
        </p:spPr>
      </p:pic>
      <p:pic>
        <p:nvPicPr>
          <p:cNvPr id="99" name="Picture 98"/>
          <p:cNvPicPr/>
          <p:nvPr/>
        </p:nvPicPr>
        <p:blipFill>
          <a:blip r:embed="rId19"/>
          <a:stretch>
            <a:fillRect/>
          </a:stretch>
        </p:blipFill>
        <p:spPr>
          <a:xfrm>
            <a:off x="18440815" y="24325206"/>
            <a:ext cx="5332420" cy="3824075"/>
          </a:xfrm>
          <a:prstGeom prst="rect">
            <a:avLst/>
          </a:prstGeom>
        </p:spPr>
      </p:pic>
      <p:sp>
        <p:nvSpPr>
          <p:cNvPr id="100" name="TextBox 99"/>
          <p:cNvSpPr txBox="1"/>
          <p:nvPr/>
        </p:nvSpPr>
        <p:spPr>
          <a:xfrm>
            <a:off x="14794097" y="14979920"/>
            <a:ext cx="3414139" cy="553998"/>
          </a:xfrm>
          <a:prstGeom prst="rect">
            <a:avLst/>
          </a:prstGeom>
          <a:noFill/>
        </p:spPr>
        <p:txBody>
          <a:bodyPr wrap="square" rtlCol="0">
            <a:spAutoFit/>
          </a:bodyPr>
          <a:lstStyle/>
          <a:p>
            <a:r>
              <a:rPr lang="en-US" sz="3000" dirty="0" smtClean="0">
                <a:solidFill>
                  <a:schemeClr val="tx1">
                    <a:lumMod val="75000"/>
                  </a:schemeClr>
                </a:solidFill>
              </a:rPr>
              <a:t>Landsat 7</a:t>
            </a:r>
            <a:endParaRPr lang="en-US" sz="3000" dirty="0">
              <a:solidFill>
                <a:schemeClr val="tx1">
                  <a:lumMod val="75000"/>
                </a:schemeClr>
              </a:solidFill>
            </a:endParaRPr>
          </a:p>
        </p:txBody>
      </p:sp>
      <p:sp>
        <p:nvSpPr>
          <p:cNvPr id="101" name="TextBox 100"/>
          <p:cNvSpPr txBox="1"/>
          <p:nvPr/>
        </p:nvSpPr>
        <p:spPr>
          <a:xfrm>
            <a:off x="19961276" y="14976922"/>
            <a:ext cx="3414139" cy="553998"/>
          </a:xfrm>
          <a:prstGeom prst="rect">
            <a:avLst/>
          </a:prstGeom>
          <a:noFill/>
        </p:spPr>
        <p:txBody>
          <a:bodyPr wrap="square" rtlCol="0">
            <a:spAutoFit/>
          </a:bodyPr>
          <a:lstStyle/>
          <a:p>
            <a:r>
              <a:rPr lang="en-US" sz="3000" dirty="0" smtClean="0">
                <a:solidFill>
                  <a:schemeClr val="tx1">
                    <a:lumMod val="75000"/>
                  </a:schemeClr>
                </a:solidFill>
              </a:rPr>
              <a:t>MODIS Terra</a:t>
            </a:r>
            <a:endParaRPr lang="en-US" sz="3000" dirty="0">
              <a:solidFill>
                <a:schemeClr val="tx1">
                  <a:lumMod val="75000"/>
                </a:schemeClr>
              </a:solidFill>
            </a:endParaRPr>
          </a:p>
        </p:txBody>
      </p:sp>
      <p:sp>
        <p:nvSpPr>
          <p:cNvPr id="102" name="TextBox 101"/>
          <p:cNvSpPr txBox="1"/>
          <p:nvPr/>
        </p:nvSpPr>
        <p:spPr>
          <a:xfrm rot="16200000">
            <a:off x="11269568" y="16991031"/>
            <a:ext cx="2606292" cy="553998"/>
          </a:xfrm>
          <a:prstGeom prst="rect">
            <a:avLst/>
          </a:prstGeom>
          <a:noFill/>
        </p:spPr>
        <p:txBody>
          <a:bodyPr wrap="square" rtlCol="0">
            <a:spAutoFit/>
          </a:bodyPr>
          <a:lstStyle/>
          <a:p>
            <a:r>
              <a:rPr lang="en-US" sz="3000" dirty="0" smtClean="0">
                <a:solidFill>
                  <a:schemeClr val="tx1">
                    <a:lumMod val="75000"/>
                  </a:schemeClr>
                </a:solidFill>
              </a:rPr>
              <a:t>2013 Anomaly</a:t>
            </a:r>
            <a:endParaRPr lang="en-US" sz="3000" dirty="0">
              <a:solidFill>
                <a:schemeClr val="tx1">
                  <a:lumMod val="75000"/>
                </a:schemeClr>
              </a:solidFill>
            </a:endParaRPr>
          </a:p>
        </p:txBody>
      </p:sp>
      <p:sp>
        <p:nvSpPr>
          <p:cNvPr id="106" name="TextBox 105"/>
          <p:cNvSpPr txBox="1"/>
          <p:nvPr/>
        </p:nvSpPr>
        <p:spPr>
          <a:xfrm rot="16200000">
            <a:off x="11226032" y="21161034"/>
            <a:ext cx="2606292" cy="553998"/>
          </a:xfrm>
          <a:prstGeom prst="rect">
            <a:avLst/>
          </a:prstGeom>
          <a:noFill/>
        </p:spPr>
        <p:txBody>
          <a:bodyPr wrap="square" rtlCol="0">
            <a:spAutoFit/>
          </a:bodyPr>
          <a:lstStyle/>
          <a:p>
            <a:r>
              <a:rPr lang="en-US" sz="3000" dirty="0" smtClean="0">
                <a:solidFill>
                  <a:schemeClr val="tx1">
                    <a:lumMod val="75000"/>
                  </a:schemeClr>
                </a:solidFill>
              </a:rPr>
              <a:t>2014 Anomaly</a:t>
            </a:r>
            <a:endParaRPr lang="en-US" sz="3000" dirty="0">
              <a:solidFill>
                <a:schemeClr val="tx1">
                  <a:lumMod val="75000"/>
                </a:schemeClr>
              </a:solidFill>
            </a:endParaRPr>
          </a:p>
        </p:txBody>
      </p:sp>
      <p:sp>
        <p:nvSpPr>
          <p:cNvPr id="107" name="TextBox 106"/>
          <p:cNvSpPr txBox="1"/>
          <p:nvPr/>
        </p:nvSpPr>
        <p:spPr>
          <a:xfrm rot="16200000">
            <a:off x="11240157" y="25781151"/>
            <a:ext cx="2606292" cy="553998"/>
          </a:xfrm>
          <a:prstGeom prst="rect">
            <a:avLst/>
          </a:prstGeom>
          <a:noFill/>
        </p:spPr>
        <p:txBody>
          <a:bodyPr wrap="square" rtlCol="0">
            <a:spAutoFit/>
          </a:bodyPr>
          <a:lstStyle/>
          <a:p>
            <a:r>
              <a:rPr lang="en-US" sz="3000" dirty="0" smtClean="0">
                <a:solidFill>
                  <a:schemeClr val="tx1">
                    <a:lumMod val="75000"/>
                  </a:schemeClr>
                </a:solidFill>
              </a:rPr>
              <a:t>2015 Anomaly</a:t>
            </a:r>
            <a:endParaRPr lang="en-US" sz="3000" dirty="0">
              <a:solidFill>
                <a:schemeClr val="tx1">
                  <a:lumMod val="75000"/>
                </a:schemeClr>
              </a:solidFill>
            </a:endParaRPr>
          </a:p>
        </p:txBody>
      </p:sp>
    </p:spTree>
    <p:extLst>
      <p:ext uri="{BB962C8B-B14F-4D97-AF65-F5344CB8AC3E}">
        <p14:creationId xmlns:p14="http://schemas.microsoft.com/office/powerpoint/2010/main" val="567650982"/>
      </p:ext>
    </p:extLst>
  </p:cSld>
  <p:clrMapOvr>
    <a:masterClrMapping/>
  </p:clrMapOvr>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4072</TotalTime>
  <Words>569</Words>
  <Application>Microsoft Office PowerPoint</Application>
  <PresentationFormat>Custom</PresentationFormat>
  <Paragraphs>62</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Century Gothic</vt:lpstr>
      <vt:lpstr>Garamond</vt:lpstr>
      <vt:lpstr>Times New Roman</vt:lpstr>
      <vt:lpstr>Webdings</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Comer, Samuel D (329B-Affiliate)</cp:lastModifiedBy>
  <cp:revision>227</cp:revision>
  <dcterms:created xsi:type="dcterms:W3CDTF">2015-06-02T14:58:58Z</dcterms:created>
  <dcterms:modified xsi:type="dcterms:W3CDTF">2016-11-11T00:58:39Z</dcterms:modified>
</cp:coreProperties>
</file>