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5" r:id="rId2"/>
    <p:sldId id="278" r:id="rId3"/>
    <p:sldId id="285" r:id="rId4"/>
    <p:sldId id="286" r:id="rId5"/>
    <p:sldId id="287" r:id="rId6"/>
    <p:sldId id="288" r:id="rId7"/>
    <p:sldId id="289" r:id="rId8"/>
    <p:sldId id="290" r:id="rId9"/>
    <p:sldId id="291" r:id="rId10"/>
    <p:sldId id="292"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4246" autoAdjust="0"/>
  </p:normalViewPr>
  <p:slideViewPr>
    <p:cSldViewPr snapToGrid="0">
      <p:cViewPr varScale="1">
        <p:scale>
          <a:sx n="110" d="100"/>
          <a:sy n="110" d="100"/>
        </p:scale>
        <p:origin x="1452" y="10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6/24/2015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1</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Source: Environmental Protection Agency – Western Ecology Division</a:t>
            </a:r>
          </a:p>
          <a:p>
            <a:pPr marL="0" marR="0" algn="l">
              <a:lnSpc>
                <a:spcPct val="107000"/>
              </a:lnSpc>
              <a:spcBef>
                <a:spcPts val="0"/>
              </a:spcBef>
              <a:spcAft>
                <a:spcPts val="0"/>
              </a:spcAft>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The 12 Eco-Regions of Texas have unique susceptibilities to drought conditions. Their differentiating environments should be taken into consideration when undertaking a study of this kind.</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t>ftp://ftp.epa.gov/wed/ecoregions/tx/TXeco_Jan08_v8_Cmprsd.pdf</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01232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2</a:t>
            </a: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Joe Wolf, Bastrop TX </a:t>
            </a: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Sept</a:t>
            </a:r>
            <a:r>
              <a:rPr lang="en-US" sz="1200" baseline="0" dirty="0" smtClean="0">
                <a:effectLst/>
                <a:latin typeface="Century Gothic" panose="020B0502020202020204" pitchFamily="34" charset="0"/>
                <a:ea typeface="Calibri" panose="020F0502020204030204" pitchFamily="34" charset="0"/>
                <a:cs typeface="Times New Roman" panose="02020603050405020304" pitchFamily="18" charset="0"/>
              </a:rPr>
              <a:t> 05, </a:t>
            </a: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2011</a:t>
            </a:r>
          </a:p>
          <a:p>
            <a:pPr marL="0" marR="0" indent="0" algn="l" defTabSz="914400" rtl="0" eaLnBrk="1" fontAlgn="auto" latinLnBrk="0" hangingPunct="1">
              <a:lnSpc>
                <a:spcPct val="107000"/>
              </a:lnSpc>
              <a:spcBef>
                <a:spcPts val="0"/>
              </a:spcBef>
              <a:spcAft>
                <a:spcPts val="0"/>
              </a:spcAft>
              <a:buClrTx/>
              <a:buSzTx/>
              <a:buFontTx/>
              <a:buNone/>
              <a:tabLst/>
              <a:defRPr/>
            </a:pPr>
            <a:r>
              <a:rPr lang="en-US" dirty="0" smtClean="0"/>
              <a:t>https://www.flickr.com/photos/joebehr/6125109170/in/photostream/</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3</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Source: NASA Earth Observatory</a:t>
            </a: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Image was captured by Aqua MODIS on April 15, 2011.</a:t>
            </a: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http://earthobservatory.nasa.gov/IOTD/view.php?id=50168</a:t>
            </a: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83760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United States</a:t>
            </a:r>
            <a:r>
              <a:rPr lang="en-US" baseline="0" dirty="0" smtClean="0"/>
              <a:t> Department of Agriculture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Soybean field in Navasota, TX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August 23, 2013</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https://www.flickr.com/photos/usdagov/9679053771</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272528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Multisensor</a:t>
            </a:r>
            <a:r>
              <a:rPr lang="en-US" sz="1200" kern="1200" dirty="0" smtClean="0">
                <a:solidFill>
                  <a:schemeClr val="tx1"/>
                </a:solidFill>
                <a:effectLst/>
                <a:latin typeface="+mn-lt"/>
                <a:ea typeface="+mn-ea"/>
                <a:cs typeface="+mn-cs"/>
              </a:rPr>
              <a:t> Precipitation Estimator (MPE) data were collected from the National Oceanic and Atmospheric Administration (NOAA) National Weather Service (NWS) Advanced Hydrologic Prediction Service (AHPS). The MPE is an interactive software tool within the Advanced Weather Interactive Processing System that integrates rain gauge and satellite rainfall estimates with radar-only estimates and creates high-resolution gridded rainfall products at 4km</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(Fulton, 2005). Each day for the study periods were extracted in a batch using </a:t>
            </a:r>
            <a:r>
              <a:rPr lang="en-US" sz="1200" i="1" kern="1200" dirty="0" err="1" smtClean="0">
                <a:solidFill>
                  <a:schemeClr val="tx1"/>
                </a:solidFill>
                <a:effectLst/>
                <a:latin typeface="+mn-lt"/>
                <a:ea typeface="+mn-ea"/>
                <a:cs typeface="+mn-cs"/>
              </a:rPr>
              <a:t>wget</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free utility tool for non-interactive downloading from the Web, through a script written in Python 2.7. These </a:t>
            </a:r>
            <a:r>
              <a:rPr lang="en-US" sz="1200" kern="1200" dirty="0" err="1" smtClean="0">
                <a:solidFill>
                  <a:schemeClr val="tx1"/>
                </a:solidFill>
                <a:effectLst/>
                <a:latin typeface="+mn-lt"/>
                <a:ea typeface="+mn-ea"/>
                <a:cs typeface="+mn-cs"/>
              </a:rPr>
              <a:t>shapefiles</a:t>
            </a:r>
            <a:r>
              <a:rPr lang="en-US" sz="1200" kern="1200" dirty="0" smtClean="0">
                <a:solidFill>
                  <a:schemeClr val="tx1"/>
                </a:solidFill>
                <a:effectLst/>
                <a:latin typeface="+mn-lt"/>
                <a:ea typeface="+mn-ea"/>
                <a:cs typeface="+mn-cs"/>
              </a:rPr>
              <a:t> were renamed and clipped within the boundaries of Texas in ArcGIS using a code constructed in Model Builder.</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52486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equation was modified to reflect the alternate satellites used to acquire similar data, but at much greater efficiency. For instance, the Vegetation Index (</a:t>
            </a:r>
            <a:r>
              <a:rPr lang="en-US" sz="1200" i="1" kern="1200" dirty="0" smtClean="0">
                <a:solidFill>
                  <a:schemeClr val="tx1"/>
                </a:solidFill>
                <a:effectLst/>
                <a:latin typeface="+mn-lt"/>
                <a:ea typeface="+mn-ea"/>
                <a:cs typeface="+mn-cs"/>
              </a:rPr>
              <a:t>VI</a:t>
            </a:r>
            <a:r>
              <a:rPr lang="en-US" sz="1200" kern="1200" dirty="0" smtClean="0">
                <a:solidFill>
                  <a:schemeClr val="tx1"/>
                </a:solidFill>
                <a:effectLst/>
                <a:latin typeface="+mn-lt"/>
                <a:ea typeface="+mn-ea"/>
                <a:cs typeface="+mn-cs"/>
              </a:rPr>
              <a:t>) listed in the equation above was replaced with the Normalized Difference Vegetation Index (NDVI) because of its higher correlation coefficients within arid regions as determined by Rhee et al., 2010. Due to its higher spatial resolution, MPE data were given preference over the Tropical Rainforest Monthly Mission (</a:t>
            </a:r>
            <a:r>
              <a:rPr lang="en-US" sz="1200" i="1" kern="1200" dirty="0" smtClean="0">
                <a:solidFill>
                  <a:schemeClr val="tx1"/>
                </a:solidFill>
                <a:effectLst/>
                <a:latin typeface="+mn-lt"/>
                <a:ea typeface="+mn-ea"/>
                <a:cs typeface="+mn-cs"/>
              </a:rPr>
              <a:t>TRMM</a:t>
            </a:r>
            <a:r>
              <a:rPr lang="en-US" sz="1200" kern="1200" dirty="0" smtClean="0">
                <a:solidFill>
                  <a:schemeClr val="tx1"/>
                </a:solidFill>
                <a:effectLst/>
                <a:latin typeface="+mn-lt"/>
                <a:ea typeface="+mn-ea"/>
                <a:cs typeface="+mn-cs"/>
              </a:rPr>
              <a:t>). MODIS MOD09A1 surface reflectance data in the Raster Calculator tool was used to calculate NDVI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Before scaling the data, Model Builder and Raster Calculator were used to calculate a 30 day and 60 day rolling sum for both the precipitation and LST datasets. The rolling sum outputs were then applied to the Land Surface Temperature/NDVI calculated raster images.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the calculations performed by the Great Plains Study, soil moisture data was included in this equation as well. However, the Texas Disasters team at the John C. </a:t>
            </a:r>
            <a:r>
              <a:rPr lang="en-US" sz="1200" kern="1200" dirty="0" err="1" smtClean="0">
                <a:solidFill>
                  <a:schemeClr val="tx1"/>
                </a:solidFill>
                <a:effectLst/>
                <a:latin typeface="+mn-lt"/>
                <a:ea typeface="+mn-ea"/>
                <a:cs typeface="+mn-cs"/>
              </a:rPr>
              <a:t>Stennis</a:t>
            </a:r>
            <a:r>
              <a:rPr lang="en-US" sz="1200" kern="1200" dirty="0" smtClean="0">
                <a:solidFill>
                  <a:schemeClr val="tx1"/>
                </a:solidFill>
                <a:effectLst/>
                <a:latin typeface="+mn-lt"/>
                <a:ea typeface="+mn-ea"/>
                <a:cs typeface="+mn-cs"/>
              </a:rPr>
              <a:t> Space Center had completed the NDVI and LST portions of the equation earlier in the summer term. Therefore, the DSI equation was once again modified to incorporate a combined NDVI/LST data batch with MPE and Soil Moisture data, each with a rough estimate in given percentage weight in accordance with the level of significance in drought contribution and the accuracy of the data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60539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discrepancy may cause local scale accuracy errors in the final product.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errors include large radar scans that result in average precipitation levels in a 16km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area, bright banding, low topped convection, and the accuracy of the reflectivity-rainfall algorithm.</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C12 values were developed for use within four separate states – two states for arid environments and two states for humid environments. Despite their close proximity to the area of study, Arizona, New Mexico, and the Carolinas, these environments may not accurately resonate with the coefficients that are needed for the unique regions in Texas.</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79818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According to the European Spread project, vulnerabilities to wildfire disasters are equally as important as the ignition potential when developing a fire risk map (</a:t>
            </a:r>
            <a:r>
              <a:rPr lang="en-US" dirty="0" err="1" smtClean="0"/>
              <a:t>Chuvieco</a:t>
            </a:r>
            <a:r>
              <a:rPr lang="en-US" dirty="0" smtClean="0"/>
              <a:t> et al., 2009).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195407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6/24/2015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Texas Water Resources</a:t>
            </a:r>
            <a:endParaRPr lang="en-US" dirty="0"/>
          </a:p>
        </p:txBody>
      </p:sp>
      <p:sp>
        <p:nvSpPr>
          <p:cNvPr id="3" name="Text Placeholder 2"/>
          <p:cNvSpPr>
            <a:spLocks noGrp="1"/>
          </p:cNvSpPr>
          <p:nvPr>
            <p:ph type="body" sz="quarter" idx="11"/>
          </p:nvPr>
        </p:nvSpPr>
        <p:spPr/>
        <p:txBody>
          <a:bodyPr/>
          <a:lstStyle/>
          <a:p>
            <a:r>
              <a:rPr lang="en-US" dirty="0" smtClean="0"/>
              <a:t>Megan </a:t>
            </a:r>
            <a:r>
              <a:rPr lang="en-US" dirty="0" err="1" smtClean="0"/>
              <a:t>Buzanowicz</a:t>
            </a:r>
            <a:endParaRPr lang="en-US" dirty="0"/>
          </a:p>
        </p:txBody>
      </p:sp>
      <p:sp>
        <p:nvSpPr>
          <p:cNvPr id="4" name="Text Placeholder 3"/>
          <p:cNvSpPr>
            <a:spLocks noGrp="1"/>
          </p:cNvSpPr>
          <p:nvPr>
            <p:ph type="body" sz="quarter" idx="12"/>
          </p:nvPr>
        </p:nvSpPr>
        <p:spPr/>
        <p:txBody>
          <a:bodyPr/>
          <a:lstStyle/>
          <a:p>
            <a:r>
              <a:rPr lang="en-US" dirty="0" smtClean="0"/>
              <a:t>Zacary Richards</a:t>
            </a:r>
            <a:endParaRPr lang="en-US" dirty="0"/>
          </a:p>
        </p:txBody>
      </p:sp>
      <p:sp>
        <p:nvSpPr>
          <p:cNvPr id="6" name="Text Placeholder 5"/>
          <p:cNvSpPr>
            <a:spLocks noGrp="1"/>
          </p:cNvSpPr>
          <p:nvPr>
            <p:ph type="body" sz="quarter" idx="14"/>
          </p:nvPr>
        </p:nvSpPr>
        <p:spPr/>
        <p:txBody>
          <a:bodyPr/>
          <a:lstStyle/>
          <a:p>
            <a:r>
              <a:rPr lang="en-US" dirty="0" smtClean="0"/>
              <a:t>Jeff Close</a:t>
            </a:r>
            <a:endParaRPr lang="en-US" dirty="0"/>
          </a:p>
        </p:txBody>
      </p:sp>
      <p:sp>
        <p:nvSpPr>
          <p:cNvPr id="7" name="Text Placeholder 6"/>
          <p:cNvSpPr>
            <a:spLocks noGrp="1"/>
          </p:cNvSpPr>
          <p:nvPr>
            <p:ph type="body" sz="quarter" idx="15"/>
          </p:nvPr>
        </p:nvSpPr>
        <p:spPr/>
        <p:txBody>
          <a:bodyPr/>
          <a:lstStyle/>
          <a:p>
            <a:r>
              <a:rPr lang="en-US" dirty="0" smtClean="0"/>
              <a:t>Laura Lykens</a:t>
            </a:r>
            <a:endParaRPr lang="en-US" dirty="0"/>
          </a:p>
        </p:txBody>
      </p:sp>
      <p:sp>
        <p:nvSpPr>
          <p:cNvPr id="9" name="Text Placeholder 8"/>
          <p:cNvSpPr>
            <a:spLocks noGrp="1"/>
          </p:cNvSpPr>
          <p:nvPr>
            <p:ph type="body" sz="quarter" idx="17"/>
          </p:nvPr>
        </p:nvSpPr>
        <p:spPr/>
        <p:txBody>
          <a:bodyPr>
            <a:normAutofit fontScale="70000" lnSpcReduction="20000"/>
          </a:bodyPr>
          <a:lstStyle/>
          <a:p>
            <a:r>
              <a:rPr lang="en-US" dirty="0" smtClean="0"/>
              <a:t>Utilizing NASA Earth Observations to Monitor Drought Severity in Texas for Wildfire Mitigation Support</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2782" y="1659313"/>
            <a:ext cx="5172891" cy="5076768"/>
          </a:xfrm>
        </p:spPr>
        <p:txBody>
          <a:bodyPr>
            <a:normAutofit/>
          </a:bodyPr>
          <a:lstStyle/>
          <a:p>
            <a:pPr marL="342900" indent="-342900">
              <a:buClr>
                <a:schemeClr val="accent1">
                  <a:lumMod val="75000"/>
                </a:schemeClr>
              </a:buClr>
              <a:buFont typeface="Century Gothic" panose="020B0502020202020204" pitchFamily="34" charset="0"/>
              <a:buChar char="►"/>
            </a:pPr>
            <a:r>
              <a:rPr lang="en-US" dirty="0"/>
              <a:t>F</a:t>
            </a:r>
            <a:r>
              <a:rPr lang="en-US" dirty="0" smtClean="0"/>
              <a:t>uture </a:t>
            </a:r>
            <a:r>
              <a:rPr lang="en-US" dirty="0"/>
              <a:t>studies should include the proximity of easily ignitable vegetation to residential and urban areas where populations are threatened should a wildfire occur.</a:t>
            </a:r>
          </a:p>
          <a:p>
            <a:pPr marL="342900" indent="-342900">
              <a:buClr>
                <a:schemeClr val="accent1">
                  <a:lumMod val="75000"/>
                </a:schemeClr>
              </a:buClr>
              <a:buFont typeface="Century Gothic" panose="020B0502020202020204" pitchFamily="34" charset="0"/>
              <a:buChar char="►"/>
            </a:pPr>
            <a:r>
              <a:rPr lang="en-US" dirty="0" smtClean="0"/>
              <a:t>Forthcoming </a:t>
            </a:r>
            <a:r>
              <a:rPr lang="en-US" dirty="0"/>
              <a:t>DEVELOP teams who become responsible for the continuation of this </a:t>
            </a:r>
            <a:r>
              <a:rPr lang="en-US" dirty="0" smtClean="0"/>
              <a:t>project </a:t>
            </a:r>
            <a:r>
              <a:rPr lang="en-US" dirty="0"/>
              <a:t>will have access to NASA’s first Earth-observing satellite designed to obtain soil moisture data. In light of this, the Soil Moisture Active Passive (SMAP) could very well replace the NLDAS component of the DSI.  </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653066" y="-53153"/>
            <a:ext cx="5321014" cy="1325880"/>
          </a:xfrm>
        </p:spPr>
        <p:txBody>
          <a:bodyPr/>
          <a:lstStyle/>
          <a:p>
            <a:r>
              <a:rPr lang="en-US" dirty="0" smtClean="0"/>
              <a:t>Future Work</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387" y="3971274"/>
            <a:ext cx="3061101" cy="1650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435673" y="5734360"/>
            <a:ext cx="3574573" cy="215444"/>
          </a:xfrm>
          <a:prstGeom prst="rect">
            <a:avLst/>
          </a:prstGeom>
          <a:noFill/>
        </p:spPr>
        <p:txBody>
          <a:bodyPr wrap="square" rtlCol="0">
            <a:spAutoFit/>
          </a:bodyPr>
          <a:lstStyle/>
          <a:p>
            <a:r>
              <a:rPr lang="en-US" sz="800" dirty="0" smtClean="0"/>
              <a:t>SMAP satellite beam rendering from NASA’s Visualization </a:t>
            </a:r>
            <a:r>
              <a:rPr lang="en-US" sz="800" dirty="0"/>
              <a:t>E</a:t>
            </a:r>
            <a:r>
              <a:rPr lang="en-US" sz="800" dirty="0" smtClean="0"/>
              <a:t>xplorer</a:t>
            </a:r>
            <a:endParaRPr lang="en-US" sz="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5554" y="1447860"/>
            <a:ext cx="3122061" cy="1729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383419" y="3289750"/>
            <a:ext cx="3574573" cy="338554"/>
          </a:xfrm>
          <a:prstGeom prst="rect">
            <a:avLst/>
          </a:prstGeom>
          <a:noFill/>
        </p:spPr>
        <p:txBody>
          <a:bodyPr wrap="square" rtlCol="0">
            <a:spAutoFit/>
          </a:bodyPr>
          <a:lstStyle/>
          <a:p>
            <a:pPr algn="ctr"/>
            <a:r>
              <a:rPr lang="en-US" sz="800" dirty="0" smtClean="0"/>
              <a:t>A wildfire near Possum Kingdom taken by State Farm Insurance</a:t>
            </a:r>
          </a:p>
          <a:p>
            <a:pPr algn="ctr"/>
            <a:r>
              <a:rPr lang="en-US" sz="800" dirty="0" smtClean="0"/>
              <a:t>April 19, 2011</a:t>
            </a:r>
            <a:endParaRPr lang="en-US" sz="800" dirty="0"/>
          </a:p>
        </p:txBody>
      </p:sp>
    </p:spTree>
    <p:extLst>
      <p:ext uri="{BB962C8B-B14F-4D97-AF65-F5344CB8AC3E}">
        <p14:creationId xmlns:p14="http://schemas.microsoft.com/office/powerpoint/2010/main" val="4127866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5" y="1114697"/>
            <a:ext cx="5502075" cy="810310"/>
          </a:xfrm>
        </p:spPr>
        <p:txBody>
          <a:bodyPr>
            <a:normAutofit/>
          </a:bodyPr>
          <a:lstStyle/>
          <a:p>
            <a:pPr>
              <a:lnSpc>
                <a:spcPct val="110000"/>
              </a:lnSpc>
            </a:pPr>
            <a:r>
              <a:rPr lang="en-US" b="1" dirty="0"/>
              <a:t>Dr. Kenton </a:t>
            </a:r>
            <a:r>
              <a:rPr lang="en-US" b="1" dirty="0" smtClean="0"/>
              <a:t>Ross: </a:t>
            </a:r>
            <a:r>
              <a:rPr lang="en-US" dirty="0" smtClean="0"/>
              <a:t>NASA </a:t>
            </a:r>
            <a:r>
              <a:rPr lang="en-US" dirty="0"/>
              <a:t>DEVELOP, National Science </a:t>
            </a:r>
            <a:r>
              <a:rPr lang="en-US" dirty="0" smtClean="0"/>
              <a:t>Advisor</a:t>
            </a:r>
            <a:endParaRPr lang="en-US" dirty="0"/>
          </a:p>
          <a:p>
            <a:endParaRPr lang="en-US" dirty="0"/>
          </a:p>
        </p:txBody>
      </p:sp>
      <p:sp>
        <p:nvSpPr>
          <p:cNvPr id="3" name="Text Placeholder 2"/>
          <p:cNvSpPr>
            <a:spLocks noGrp="1"/>
          </p:cNvSpPr>
          <p:nvPr>
            <p:ph type="body" sz="quarter" idx="11"/>
          </p:nvPr>
        </p:nvSpPr>
        <p:spPr>
          <a:xfrm>
            <a:off x="3511296" y="1990360"/>
            <a:ext cx="5632704" cy="1919789"/>
          </a:xfrm>
        </p:spPr>
        <p:txBody>
          <a:bodyPr>
            <a:normAutofit/>
          </a:bodyPr>
          <a:lstStyle/>
          <a:p>
            <a:pPr>
              <a:lnSpc>
                <a:spcPct val="110000"/>
              </a:lnSpc>
            </a:pPr>
            <a:r>
              <a:rPr lang="en-US" b="1" dirty="0"/>
              <a:t>Curt </a:t>
            </a:r>
            <a:r>
              <a:rPr lang="en-US" b="1" dirty="0" smtClean="0"/>
              <a:t>Stripling</a:t>
            </a:r>
            <a:r>
              <a:rPr lang="en-US" dirty="0" smtClean="0"/>
              <a:t>: Texas </a:t>
            </a:r>
            <a:r>
              <a:rPr lang="en-US" dirty="0"/>
              <a:t>Forest Service, Geospatial System </a:t>
            </a:r>
            <a:r>
              <a:rPr lang="en-US" dirty="0" smtClean="0"/>
              <a:t>Coordinator</a:t>
            </a:r>
            <a:endParaRPr lang="en-US" dirty="0"/>
          </a:p>
          <a:p>
            <a:pPr>
              <a:lnSpc>
                <a:spcPct val="110000"/>
              </a:lnSpc>
            </a:pPr>
            <a:r>
              <a:rPr lang="en-US" b="1" dirty="0"/>
              <a:t>Tom </a:t>
            </a:r>
            <a:r>
              <a:rPr lang="en-US" b="1" dirty="0" smtClean="0"/>
              <a:t>Spencer: </a:t>
            </a:r>
            <a:r>
              <a:rPr lang="en-US" dirty="0" smtClean="0"/>
              <a:t>Texas </a:t>
            </a:r>
            <a:r>
              <a:rPr lang="en-US" dirty="0"/>
              <a:t>Forest Service, Department Head of Predictive </a:t>
            </a:r>
            <a:r>
              <a:rPr lang="en-US" dirty="0" smtClean="0"/>
              <a:t>Services</a:t>
            </a:r>
            <a:endParaRPr lang="en-US" dirty="0"/>
          </a:p>
          <a:p>
            <a:endParaRPr lang="en-US" dirty="0"/>
          </a:p>
        </p:txBody>
      </p:sp>
      <p:sp>
        <p:nvSpPr>
          <p:cNvPr id="4" name="Text Placeholder 3"/>
          <p:cNvSpPr>
            <a:spLocks noGrp="1"/>
          </p:cNvSpPr>
          <p:nvPr>
            <p:ph type="body" sz="quarter" idx="12"/>
          </p:nvPr>
        </p:nvSpPr>
        <p:spPr>
          <a:xfrm>
            <a:off x="3511295" y="3841289"/>
            <a:ext cx="5406282" cy="2908661"/>
          </a:xfrm>
        </p:spPr>
        <p:txBody>
          <a:bodyPr>
            <a:normAutofit/>
          </a:bodyPr>
          <a:lstStyle/>
          <a:p>
            <a:r>
              <a:rPr lang="en-US" b="1" dirty="0"/>
              <a:t>Lance </a:t>
            </a:r>
            <a:r>
              <a:rPr lang="en-US" b="1" dirty="0" smtClean="0"/>
              <a:t>Watkins: </a:t>
            </a:r>
            <a:r>
              <a:rPr lang="en-US" dirty="0" smtClean="0"/>
              <a:t>NASA </a:t>
            </a:r>
            <a:r>
              <a:rPr lang="en-US" dirty="0"/>
              <a:t>DEVELOP National Program, </a:t>
            </a:r>
            <a:r>
              <a:rPr lang="en-US" dirty="0" err="1"/>
              <a:t>Geoinformatics</a:t>
            </a:r>
            <a:r>
              <a:rPr lang="en-US" dirty="0"/>
              <a:t>/Center </a:t>
            </a:r>
            <a:r>
              <a:rPr lang="en-US" dirty="0" smtClean="0"/>
              <a:t>Lead</a:t>
            </a:r>
            <a:endParaRPr lang="en-US" dirty="0"/>
          </a:p>
          <a:p>
            <a:r>
              <a:rPr lang="en-US" b="1" dirty="0"/>
              <a:t>Grant </a:t>
            </a:r>
            <a:r>
              <a:rPr lang="en-US" b="1" dirty="0" smtClean="0"/>
              <a:t>Mercer: </a:t>
            </a:r>
            <a:r>
              <a:rPr lang="en-US" dirty="0" smtClean="0"/>
              <a:t>University </a:t>
            </a:r>
            <a:r>
              <a:rPr lang="en-US" dirty="0"/>
              <a:t>of Nevada – Las </a:t>
            </a:r>
            <a:r>
              <a:rPr lang="en-US" dirty="0" smtClean="0"/>
              <a:t>Vegas</a:t>
            </a:r>
            <a:endParaRPr lang="en-US" dirty="0"/>
          </a:p>
          <a:p>
            <a:r>
              <a:rPr lang="en-US" b="1" dirty="0"/>
              <a:t>Rocky </a:t>
            </a:r>
            <a:r>
              <a:rPr lang="en-US" b="1" dirty="0" smtClean="0"/>
              <a:t>Garcia: </a:t>
            </a:r>
            <a:r>
              <a:rPr lang="en-US" dirty="0" smtClean="0"/>
              <a:t>City </a:t>
            </a:r>
            <a:r>
              <a:rPr lang="en-US" dirty="0"/>
              <a:t>University of New </a:t>
            </a:r>
            <a:r>
              <a:rPr lang="en-US" dirty="0" smtClean="0"/>
              <a:t>York</a:t>
            </a:r>
            <a:endParaRPr lang="en-US" dirty="0"/>
          </a:p>
          <a:p>
            <a:r>
              <a:rPr lang="en-US" b="1" dirty="0"/>
              <a:t>Tiffani </a:t>
            </a:r>
            <a:r>
              <a:rPr lang="en-US" b="1" dirty="0" smtClean="0"/>
              <a:t>Miller: </a:t>
            </a:r>
            <a:r>
              <a:rPr lang="en-US" dirty="0" smtClean="0"/>
              <a:t>NASA </a:t>
            </a:r>
            <a:r>
              <a:rPr lang="en-US" dirty="0"/>
              <a:t>DEVELOP, Project Coordinator Senior </a:t>
            </a:r>
            <a:r>
              <a:rPr lang="en-US" dirty="0" smtClean="0"/>
              <a:t>Fellow</a:t>
            </a:r>
            <a:endParaRPr lang="en-US" dirty="0"/>
          </a:p>
          <a:p>
            <a:endParaRPr lang="en-US" dirty="0"/>
          </a:p>
        </p:txBody>
      </p:sp>
      <p:sp>
        <p:nvSpPr>
          <p:cNvPr id="5" name="TextBox 4"/>
          <p:cNvSpPr txBox="1"/>
          <p:nvPr/>
        </p:nvSpPr>
        <p:spPr>
          <a:xfrm>
            <a:off x="564708" y="942647"/>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64709" y="1834409"/>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64708" y="3661478"/>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21706" y="220170"/>
            <a:ext cx="3566160" cy="1325880"/>
          </a:xfrm>
        </p:spPr>
        <p:txBody>
          <a:bodyPr/>
          <a:lstStyle/>
          <a:p>
            <a:r>
              <a:rPr lang="en-US" dirty="0" smtClean="0"/>
              <a:t>Study Area</a:t>
            </a:r>
            <a:endParaRPr lang="en-US" dirty="0"/>
          </a:p>
        </p:txBody>
      </p:sp>
      <p:sp>
        <p:nvSpPr>
          <p:cNvPr id="19" name="Text Placeholder 2"/>
          <p:cNvSpPr>
            <a:spLocks noGrp="1"/>
          </p:cNvSpPr>
          <p:nvPr>
            <p:ph type="body" sz="quarter" idx="10"/>
          </p:nvPr>
        </p:nvSpPr>
        <p:spPr>
          <a:xfrm>
            <a:off x="4898530" y="715841"/>
            <a:ext cx="3636505" cy="1325880"/>
          </a:xfrm>
        </p:spPr>
        <p:txBody>
          <a:bodyPr>
            <a:normAutofit/>
          </a:bodyPr>
          <a:lstStyle/>
          <a:p>
            <a:r>
              <a:rPr lang="en-US" sz="2800" dirty="0" smtClean="0">
                <a:solidFill>
                  <a:schemeClr val="tx2">
                    <a:lumMod val="60000"/>
                    <a:lumOff val="40000"/>
                  </a:schemeClr>
                </a:solidFill>
              </a:rPr>
              <a:t>The State of Texas</a:t>
            </a:r>
            <a:endParaRPr lang="en-US" sz="2800" dirty="0">
              <a:solidFill>
                <a:schemeClr val="tx2">
                  <a:lumMod val="60000"/>
                  <a:lumOff val="40000"/>
                </a:schemeClr>
              </a:solidFill>
            </a:endParaRPr>
          </a:p>
        </p:txBody>
      </p:sp>
      <p:sp>
        <p:nvSpPr>
          <p:cNvPr id="8" name="Text Box 2"/>
          <p:cNvSpPr txBox="1">
            <a:spLocks noChangeArrowheads="1"/>
          </p:cNvSpPr>
          <p:nvPr/>
        </p:nvSpPr>
        <p:spPr bwMode="auto">
          <a:xfrm>
            <a:off x="187366" y="5146876"/>
            <a:ext cx="4000500" cy="742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693" y="2145084"/>
            <a:ext cx="3139014" cy="2859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9122" y="2108188"/>
            <a:ext cx="1305170" cy="829338"/>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792" y="4164886"/>
            <a:ext cx="1358596" cy="839761"/>
          </a:xfrm>
          <a:prstGeom prst="rect">
            <a:avLst/>
          </a:prstGeom>
          <a:ln>
            <a:noFill/>
          </a:ln>
          <a:effectLst>
            <a:outerShdw blurRad="190500" algn="tl" rotWithShape="0">
              <a:srgbClr val="000000">
                <a:alpha val="70000"/>
              </a:srgbClr>
            </a:outerShdw>
          </a:effectLst>
        </p:spPr>
      </p:pic>
      <p:grpSp>
        <p:nvGrpSpPr>
          <p:cNvPr id="12" name="Group 11"/>
          <p:cNvGrpSpPr/>
          <p:nvPr/>
        </p:nvGrpSpPr>
        <p:grpSpPr>
          <a:xfrm>
            <a:off x="413792" y="3706629"/>
            <a:ext cx="1339024" cy="458257"/>
            <a:chOff x="3636444" y="3756454"/>
            <a:chExt cx="2123714" cy="766349"/>
          </a:xfrm>
          <a:noFill/>
        </p:grpSpPr>
        <p:sp>
          <p:nvSpPr>
            <p:cNvPr id="13" name="Rectangle 12"/>
            <p:cNvSpPr/>
            <p:nvPr/>
          </p:nvSpPr>
          <p:spPr>
            <a:xfrm>
              <a:off x="5198076" y="3756454"/>
              <a:ext cx="271848" cy="189470"/>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3636444" y="3756454"/>
              <a:ext cx="1574289" cy="76634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469924" y="3756454"/>
              <a:ext cx="290234" cy="76634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a:endCxn id="11" idx="0"/>
            </p:cNvCxnSpPr>
            <p:nvPr/>
          </p:nvCxnSpPr>
          <p:spPr>
            <a:xfrm flipH="1">
              <a:off x="4713822" y="3945924"/>
              <a:ext cx="484254" cy="57687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469924" y="3945924"/>
              <a:ext cx="72130" cy="57687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309824" y="3831639"/>
            <a:ext cx="176491" cy="122748"/>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103917" y="2916607"/>
            <a:ext cx="1300153" cy="1032201"/>
          </a:xfrm>
          <a:custGeom>
            <a:avLst/>
            <a:gdLst>
              <a:gd name="connsiteX0" fmla="*/ 2062065 w 2062065"/>
              <a:gd name="connsiteY0" fmla="*/ 0 h 1726164"/>
              <a:gd name="connsiteX1" fmla="*/ 615821 w 2062065"/>
              <a:gd name="connsiteY1" fmla="*/ 1716833 h 1726164"/>
              <a:gd name="connsiteX2" fmla="*/ 597159 w 2062065"/>
              <a:gd name="connsiteY2" fmla="*/ 1530221 h 1726164"/>
              <a:gd name="connsiteX3" fmla="*/ 1483568 w 2062065"/>
              <a:gd name="connsiteY3" fmla="*/ 37323 h 1726164"/>
              <a:gd name="connsiteX4" fmla="*/ 93306 w 2062065"/>
              <a:gd name="connsiteY4" fmla="*/ 37323 h 1726164"/>
              <a:gd name="connsiteX5" fmla="*/ 335902 w 2062065"/>
              <a:gd name="connsiteY5" fmla="*/ 1520890 h 1726164"/>
              <a:gd name="connsiteX6" fmla="*/ 326572 w 2062065"/>
              <a:gd name="connsiteY6" fmla="*/ 1520890 h 1726164"/>
              <a:gd name="connsiteX7" fmla="*/ 326572 w 2062065"/>
              <a:gd name="connsiteY7" fmla="*/ 1726164 h 1726164"/>
              <a:gd name="connsiteX8" fmla="*/ 9331 w 2062065"/>
              <a:gd name="connsiteY8" fmla="*/ 27992 h 1726164"/>
              <a:gd name="connsiteX9" fmla="*/ 0 w 2062065"/>
              <a:gd name="connsiteY9" fmla="*/ 27992 h 172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2065" h="1726164">
                <a:moveTo>
                  <a:pt x="2062065" y="0"/>
                </a:moveTo>
                <a:lnTo>
                  <a:pt x="615821" y="1716833"/>
                </a:lnTo>
                <a:lnTo>
                  <a:pt x="597159" y="1530221"/>
                </a:lnTo>
                <a:lnTo>
                  <a:pt x="1483568" y="37323"/>
                </a:lnTo>
                <a:lnTo>
                  <a:pt x="93306" y="37323"/>
                </a:lnTo>
                <a:lnTo>
                  <a:pt x="335902" y="1520890"/>
                </a:lnTo>
                <a:lnTo>
                  <a:pt x="326572" y="1520890"/>
                </a:lnTo>
                <a:lnTo>
                  <a:pt x="326572" y="1726164"/>
                </a:lnTo>
                <a:lnTo>
                  <a:pt x="9331" y="27992"/>
                </a:lnTo>
                <a:lnTo>
                  <a:pt x="0" y="27992"/>
                </a:lnTo>
              </a:path>
            </a:pathLst>
          </a:custGeom>
          <a:noFill/>
          <a:ln w="19050">
            <a:solidFill>
              <a:srgbClr val="08080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276" y="2188998"/>
            <a:ext cx="491636" cy="507731"/>
          </a:xfrm>
          <a:prstGeom prst="rect">
            <a:avLst/>
          </a:prstGeom>
          <a:ln>
            <a:solidFill>
              <a:schemeClr val="tx1">
                <a:lumMod val="75000"/>
                <a:lumOff val="25000"/>
              </a:schemeClr>
            </a:solidFill>
          </a:ln>
        </p:spPr>
      </p:pic>
      <p:sp>
        <p:nvSpPr>
          <p:cNvPr id="23" name="Text Placeholder 1"/>
          <p:cNvSpPr>
            <a:spLocks noGrp="1"/>
          </p:cNvSpPr>
          <p:nvPr>
            <p:ph type="body" sz="quarter" idx="11"/>
          </p:nvPr>
        </p:nvSpPr>
        <p:spPr>
          <a:xfrm>
            <a:off x="4898530" y="2395244"/>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a:t>E</a:t>
            </a:r>
            <a:r>
              <a:rPr lang="en-US" dirty="0" smtClean="0"/>
              <a:t>ncompasses </a:t>
            </a:r>
            <a:r>
              <a:rPr lang="en-US" dirty="0"/>
              <a:t>268,820 square miles in total sum. </a:t>
            </a:r>
            <a:endParaRPr lang="en-US" dirty="0" smtClean="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From </a:t>
            </a:r>
            <a:r>
              <a:rPr lang="en-US" dirty="0"/>
              <a:t>the </a:t>
            </a:r>
            <a:r>
              <a:rPr lang="en-US" dirty="0" err="1"/>
              <a:t>Chihuahuan</a:t>
            </a:r>
            <a:r>
              <a:rPr lang="en-US" dirty="0"/>
              <a:t> Deserts in the west, to the Gulf Coastal Plains and Cross Timbers in the east, the factors contributing to drought will affect each of these regions differently.  </a:t>
            </a:r>
          </a:p>
          <a:p>
            <a:pPr marL="342900" indent="-342900">
              <a:spcBef>
                <a:spcPts val="200"/>
              </a:spcBef>
              <a:buClr>
                <a:schemeClr val="accent1"/>
              </a:buClr>
              <a:buFont typeface="Webdings" panose="05030102010509060703" pitchFamily="18" charset="2"/>
              <a:buChar char="4"/>
            </a:pPr>
            <a:endParaRPr lang="en-US" dirty="0" smtClean="0"/>
          </a:p>
        </p:txBody>
      </p:sp>
      <p:sp>
        <p:nvSpPr>
          <p:cNvPr id="2" name="TextBox 1"/>
          <p:cNvSpPr txBox="1"/>
          <p:nvPr/>
        </p:nvSpPr>
        <p:spPr>
          <a:xfrm>
            <a:off x="833435" y="5175622"/>
            <a:ext cx="2812869" cy="345607"/>
          </a:xfrm>
          <a:prstGeom prst="rect">
            <a:avLst/>
          </a:prstGeom>
          <a:noFill/>
        </p:spPr>
        <p:txBody>
          <a:bodyPr wrap="square" rtlCol="0">
            <a:spAutoFit/>
          </a:bodyPr>
          <a:lstStyle/>
          <a:p>
            <a:pPr algn="ctr">
              <a:lnSpc>
                <a:spcPct val="107000"/>
              </a:lnSpc>
            </a:pPr>
            <a:r>
              <a:rPr lang="en-US" sz="800" dirty="0">
                <a:latin typeface="Century Gothic" panose="020B0502020202020204" pitchFamily="34" charset="0"/>
                <a:ea typeface="Calibri" panose="020F0502020204030204" pitchFamily="34" charset="0"/>
                <a:cs typeface="Times New Roman" panose="02020603050405020304" pitchFamily="18" charset="0"/>
              </a:rPr>
              <a:t>Source: Environmental Protection Agency – Western Ecology </a:t>
            </a:r>
            <a:r>
              <a:rPr lang="en-US" sz="800" dirty="0" smtClean="0">
                <a:latin typeface="Century Gothic" panose="020B0502020202020204" pitchFamily="34" charset="0"/>
                <a:ea typeface="Calibri" panose="020F0502020204030204" pitchFamily="34" charset="0"/>
                <a:cs typeface="Times New Roman" panose="02020603050405020304" pitchFamily="18" charset="0"/>
              </a:rPr>
              <a:t>Division</a:t>
            </a:r>
            <a:endParaRPr lang="en-US" sz="8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2106" y="2212309"/>
            <a:ext cx="3766829" cy="4014319"/>
          </a:xfrm>
        </p:spPr>
        <p:txBody>
          <a:bodyPr>
            <a:normAutofit fontScale="70000" lnSpcReduction="20000"/>
          </a:bodyPr>
          <a:lstStyle/>
          <a:p>
            <a:pPr marL="457200" indent="-457200">
              <a:buClr>
                <a:schemeClr val="accent1">
                  <a:lumMod val="75000"/>
                </a:schemeClr>
              </a:buClr>
              <a:buFont typeface="Century Gothic" panose="020B0502020202020204" pitchFamily="34" charset="0"/>
              <a:buChar char="►"/>
            </a:pPr>
            <a:r>
              <a:rPr lang="en-US" sz="2900" dirty="0" smtClean="0"/>
              <a:t>This </a:t>
            </a:r>
            <a:r>
              <a:rPr lang="en-US" sz="2900" dirty="0"/>
              <a:t>period was selected because of the extreme drought conditions that began in the state in 2010, and brought about widespread wildfires to various regions the following year as the vegetation became stressed and the fuel load increased dramatically. </a:t>
            </a:r>
            <a:endParaRPr lang="en-US" sz="2900" dirty="0" smtClean="0"/>
          </a:p>
          <a:p>
            <a:pPr marL="457200" indent="-457200">
              <a:buClr>
                <a:schemeClr val="accent1">
                  <a:lumMod val="75000"/>
                </a:schemeClr>
              </a:buClr>
              <a:buFont typeface="Century Gothic" panose="020B0502020202020204" pitchFamily="34" charset="0"/>
              <a:buChar char="►"/>
            </a:pPr>
            <a:r>
              <a:rPr lang="en-US" sz="2900" dirty="0" smtClean="0"/>
              <a:t>The </a:t>
            </a:r>
            <a:r>
              <a:rPr lang="en-US" sz="2900" dirty="0"/>
              <a:t>latter years were included in this study as they offer the most current timeline available for research. </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619539" y="-282532"/>
            <a:ext cx="3566160" cy="1325880"/>
          </a:xfrm>
        </p:spPr>
        <p:txBody>
          <a:bodyPr/>
          <a:lstStyle/>
          <a:p>
            <a:r>
              <a:rPr lang="en-US" dirty="0" smtClean="0"/>
              <a:t>Study Period</a:t>
            </a:r>
            <a:endParaRPr lang="en-US" dirty="0"/>
          </a:p>
        </p:txBody>
      </p:sp>
      <p:sp>
        <p:nvSpPr>
          <p:cNvPr id="23" name="Text Placeholder 2"/>
          <p:cNvSpPr>
            <a:spLocks noGrp="1"/>
          </p:cNvSpPr>
          <p:nvPr>
            <p:ph type="body" sz="quarter" idx="10"/>
          </p:nvPr>
        </p:nvSpPr>
        <p:spPr>
          <a:xfrm>
            <a:off x="619539" y="573125"/>
            <a:ext cx="5310998" cy="1414881"/>
          </a:xfrm>
        </p:spPr>
        <p:txBody>
          <a:bodyPr>
            <a:normAutofit/>
          </a:bodyPr>
          <a:lstStyle/>
          <a:p>
            <a:r>
              <a:rPr lang="en-US" sz="2400" dirty="0" smtClean="0">
                <a:solidFill>
                  <a:schemeClr val="tx2">
                    <a:lumMod val="60000"/>
                    <a:lumOff val="40000"/>
                  </a:schemeClr>
                </a:solidFill>
              </a:rPr>
              <a:t>Summer 2010 - Summer 2011</a:t>
            </a:r>
          </a:p>
          <a:p>
            <a:r>
              <a:rPr lang="en-US" sz="2400" dirty="0" smtClean="0">
                <a:solidFill>
                  <a:schemeClr val="tx2">
                    <a:lumMod val="60000"/>
                    <a:lumOff val="40000"/>
                  </a:schemeClr>
                </a:solidFill>
              </a:rPr>
              <a:t>Summer 2014 – Summer 2015</a:t>
            </a:r>
            <a:endParaRPr lang="en-US" sz="2400" dirty="0">
              <a:solidFill>
                <a:schemeClr val="tx2">
                  <a:lumMod val="60000"/>
                  <a:lumOff val="40000"/>
                </a:schemeClr>
              </a:solidFill>
            </a:endParaRPr>
          </a:p>
        </p:txBody>
      </p:sp>
      <p:sp>
        <p:nvSpPr>
          <p:cNvPr id="24" name="Text Box 2"/>
          <p:cNvSpPr txBox="1">
            <a:spLocks noChangeArrowheads="1"/>
          </p:cNvSpPr>
          <p:nvPr/>
        </p:nvSpPr>
        <p:spPr bwMode="auto">
          <a:xfrm>
            <a:off x="4527800" y="6016173"/>
            <a:ext cx="4000500" cy="742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endParaRPr lang="en-US" sz="90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689" y="2810375"/>
            <a:ext cx="3925611" cy="3481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3380" y="6016173"/>
            <a:ext cx="1085227" cy="235756"/>
          </a:xfrm>
          <a:prstGeom prst="rect">
            <a:avLst/>
          </a:prstGeom>
        </p:spPr>
      </p:pic>
      <p:sp>
        <p:nvSpPr>
          <p:cNvPr id="5" name="TextBox 4"/>
          <p:cNvSpPr txBox="1"/>
          <p:nvPr/>
        </p:nvSpPr>
        <p:spPr>
          <a:xfrm>
            <a:off x="5460273" y="2429688"/>
            <a:ext cx="3048006" cy="355738"/>
          </a:xfrm>
          <a:prstGeom prst="rect">
            <a:avLst/>
          </a:prstGeom>
          <a:noFill/>
        </p:spPr>
        <p:txBody>
          <a:bodyPr wrap="square" rtlCol="0">
            <a:spAutoFit/>
          </a:bodyPr>
          <a:lstStyle/>
          <a:p>
            <a:pPr algn="ctr">
              <a:lnSpc>
                <a:spcPct val="107000"/>
              </a:lnSpc>
            </a:pPr>
            <a:r>
              <a:rPr lang="en-US" sz="800" dirty="0" smtClean="0">
                <a:latin typeface="Century Gothic" panose="020B0502020202020204" pitchFamily="34" charset="0"/>
                <a:ea typeface="Calibri" panose="020F0502020204030204" pitchFamily="34" charset="0"/>
                <a:cs typeface="Times New Roman" panose="02020603050405020304" pitchFamily="18" charset="0"/>
              </a:rPr>
              <a:t>Source: Taken by Terry Shuck at Lake Ray Hubbard on September 01, 2006</a:t>
            </a:r>
            <a:endParaRPr lang="en-US" sz="800" dirty="0"/>
          </a:p>
        </p:txBody>
      </p:sp>
      <p:sp>
        <p:nvSpPr>
          <p:cNvPr id="11" name="TextBox 10"/>
          <p:cNvSpPr txBox="1"/>
          <p:nvPr/>
        </p:nvSpPr>
        <p:spPr>
          <a:xfrm>
            <a:off x="5086153" y="6357384"/>
            <a:ext cx="3048006" cy="355738"/>
          </a:xfrm>
          <a:prstGeom prst="rect">
            <a:avLst/>
          </a:prstGeom>
          <a:noFill/>
        </p:spPr>
        <p:txBody>
          <a:bodyPr wrap="square" rtlCol="0">
            <a:spAutoFit/>
          </a:bodyPr>
          <a:lstStyle/>
          <a:p>
            <a:pPr algn="ctr">
              <a:lnSpc>
                <a:spcPct val="107000"/>
              </a:lnSpc>
            </a:pPr>
            <a:r>
              <a:rPr lang="en-US" sz="800" dirty="0">
                <a:latin typeface="Century Gothic" panose="020B0502020202020204" pitchFamily="34" charset="0"/>
                <a:ea typeface="Calibri" panose="020F0502020204030204" pitchFamily="34" charset="0"/>
                <a:cs typeface="Times New Roman" panose="02020603050405020304" pitchFamily="18" charset="0"/>
              </a:rPr>
              <a:t>S</a:t>
            </a:r>
            <a:r>
              <a:rPr lang="en-US" sz="800" dirty="0" smtClean="0">
                <a:latin typeface="Century Gothic" panose="020B0502020202020204" pitchFamily="34" charset="0"/>
                <a:ea typeface="Calibri" panose="020F0502020204030204" pitchFamily="34" charset="0"/>
                <a:cs typeface="Times New Roman" panose="02020603050405020304" pitchFamily="18" charset="0"/>
              </a:rPr>
              <a:t>ource: NASA Earth Observatory Image </a:t>
            </a:r>
            <a:r>
              <a:rPr lang="en-US" sz="800" dirty="0">
                <a:latin typeface="Century Gothic" panose="020B0502020202020204" pitchFamily="34" charset="0"/>
                <a:ea typeface="Calibri" panose="020F0502020204030204" pitchFamily="34" charset="0"/>
                <a:cs typeface="Times New Roman" panose="02020603050405020304" pitchFamily="18" charset="0"/>
              </a:rPr>
              <a:t>was captured by Aqua MODIS on April 15, </a:t>
            </a:r>
            <a:r>
              <a:rPr lang="en-US" sz="800" dirty="0" smtClean="0">
                <a:latin typeface="Century Gothic" panose="020B0502020202020204" pitchFamily="34" charset="0"/>
                <a:ea typeface="Calibri" panose="020F0502020204030204" pitchFamily="34" charset="0"/>
                <a:cs typeface="Times New Roman" panose="02020603050405020304" pitchFamily="18" charset="0"/>
              </a:rPr>
              <a:t>2011</a:t>
            </a:r>
            <a:endParaRPr lang="en-US" sz="8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5373185" y="286900"/>
            <a:ext cx="3135087" cy="2103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6015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584663" y="1447494"/>
            <a:ext cx="3289869" cy="4897394"/>
          </a:xfrm>
        </p:spPr>
        <p:txBody>
          <a:bodyPr>
            <a:normAutofit lnSpcReduction="10000"/>
          </a:bodyPr>
          <a:lstStyle/>
          <a:p>
            <a:pPr marL="342900" indent="-342900">
              <a:buClr>
                <a:schemeClr val="accent1">
                  <a:lumMod val="75000"/>
                </a:schemeClr>
              </a:buClr>
              <a:buFont typeface="Century Gothic" panose="020B0502020202020204" pitchFamily="34" charset="0"/>
              <a:buChar char="►"/>
            </a:pPr>
            <a:r>
              <a:rPr lang="en-US" dirty="0" smtClean="0"/>
              <a:t>Expand upon the Scaled Drought Condition Index (SDCI) created by Rhee et. al. (2010) by including a soil moisture component</a:t>
            </a:r>
          </a:p>
          <a:p>
            <a:pPr marL="342900" indent="-342900">
              <a:buClr>
                <a:schemeClr val="accent1">
                  <a:lumMod val="75000"/>
                </a:schemeClr>
              </a:buClr>
              <a:buFont typeface="Century Gothic" panose="020B0502020202020204" pitchFamily="34" charset="0"/>
              <a:buChar char="►"/>
            </a:pPr>
            <a:r>
              <a:rPr lang="en-US" dirty="0" smtClean="0"/>
              <a:t>Design a template for the Texas Forest Service to utilize in order to identify locations within the state most prone to wildfire disasters</a:t>
            </a:r>
          </a:p>
          <a:p>
            <a:pPr marL="342900" indent="-342900">
              <a:buClr>
                <a:schemeClr val="accent1">
                  <a:lumMod val="75000"/>
                </a:schemeClr>
              </a:buClr>
              <a:buFont typeface="Century Gothic" panose="020B0502020202020204" pitchFamily="34" charset="0"/>
              <a:buChar char="►"/>
            </a:pPr>
            <a:r>
              <a:rPr lang="en-US" dirty="0" smtClean="0"/>
              <a:t>Compare and contrast the accuracy of the DSI with other drought indices</a:t>
            </a:r>
          </a:p>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5554090" y="-146958"/>
            <a:ext cx="3566160" cy="1325880"/>
          </a:xfrm>
        </p:spPr>
        <p:txBody>
          <a:bodyPr/>
          <a:lstStyle/>
          <a:p>
            <a:r>
              <a:rPr lang="en-US" dirty="0" smtClean="0"/>
              <a:t>Objectives</a:t>
            </a:r>
            <a:endParaRPr lang="en-US" dirty="0"/>
          </a:p>
        </p:txBody>
      </p:sp>
      <p:sp>
        <p:nvSpPr>
          <p:cNvPr id="8" name="Text Placeholder 2"/>
          <p:cNvSpPr>
            <a:spLocks noGrp="1"/>
          </p:cNvSpPr>
          <p:nvPr>
            <p:ph type="body" sz="quarter" idx="10"/>
          </p:nvPr>
        </p:nvSpPr>
        <p:spPr>
          <a:xfrm>
            <a:off x="295309" y="85754"/>
            <a:ext cx="3191398" cy="1325880"/>
          </a:xfrm>
        </p:spPr>
        <p:txBody>
          <a:bodyPr/>
          <a:lstStyle/>
          <a:p>
            <a:r>
              <a:rPr lang="en-US" dirty="0" smtClean="0"/>
              <a:t>Community Concerns</a:t>
            </a:r>
            <a:endParaRPr lang="en-US" dirty="0"/>
          </a:p>
        </p:txBody>
      </p:sp>
      <p:sp>
        <p:nvSpPr>
          <p:cNvPr id="10" name="Text Placeholder 1"/>
          <p:cNvSpPr>
            <a:spLocks noGrp="1"/>
          </p:cNvSpPr>
          <p:nvPr>
            <p:ph type="body" sz="quarter" idx="11"/>
          </p:nvPr>
        </p:nvSpPr>
        <p:spPr>
          <a:xfrm>
            <a:off x="187729" y="1483354"/>
            <a:ext cx="3389190" cy="4384434"/>
          </a:xfrm>
        </p:spPr>
        <p:txBody>
          <a:bodyPr>
            <a:noAutofit/>
          </a:bodyPr>
          <a:lstStyle/>
          <a:p>
            <a:pPr marL="342900" lvl="0" indent="-342900">
              <a:buClr>
                <a:schemeClr val="accent1">
                  <a:lumMod val="75000"/>
                </a:schemeClr>
              </a:buClr>
              <a:buFont typeface="Century Gothic" panose="020B0502020202020204" pitchFamily="34" charset="0"/>
              <a:buChar char="►"/>
            </a:pPr>
            <a:r>
              <a:rPr lang="en-US" dirty="0"/>
              <a:t>Wildfires pose a constant risk for many regions across the </a:t>
            </a:r>
            <a:r>
              <a:rPr lang="en-US" dirty="0" smtClean="0"/>
              <a:t>state</a:t>
            </a:r>
          </a:p>
          <a:p>
            <a:pPr marL="342900" lvl="0" indent="-342900">
              <a:buClr>
                <a:schemeClr val="accent1">
                  <a:lumMod val="75000"/>
                </a:schemeClr>
              </a:buClr>
              <a:buFont typeface="Century Gothic" panose="020B0502020202020204" pitchFamily="34" charset="0"/>
              <a:buChar char="►"/>
            </a:pPr>
            <a:r>
              <a:rPr lang="en-US" dirty="0" smtClean="0"/>
              <a:t>The ability </a:t>
            </a:r>
            <a:r>
              <a:rPr lang="en-US" dirty="0"/>
              <a:t>to accurately monitor drought </a:t>
            </a:r>
            <a:r>
              <a:rPr lang="en-US" dirty="0" smtClean="0"/>
              <a:t>conditions</a:t>
            </a:r>
            <a:endParaRPr lang="en-US" dirty="0"/>
          </a:p>
          <a:p>
            <a:pPr marL="342900" lvl="0" indent="-342900">
              <a:buClr>
                <a:schemeClr val="accent1">
                  <a:lumMod val="75000"/>
                </a:schemeClr>
              </a:buClr>
              <a:buFont typeface="Century Gothic" panose="020B0502020202020204" pitchFamily="34" charset="0"/>
              <a:buChar char="►"/>
            </a:pPr>
            <a:r>
              <a:rPr lang="en-US" dirty="0"/>
              <a:t>More information about the spatial coverage of drought conditions will allow decision makers at TFS to better allocate </a:t>
            </a:r>
            <a:r>
              <a:rPr lang="en-US" dirty="0" smtClean="0"/>
              <a:t>water resources </a:t>
            </a:r>
            <a:r>
              <a:rPr lang="en-US" dirty="0"/>
              <a:t>to mitigate the spread of wildfires</a:t>
            </a:r>
          </a:p>
          <a:p>
            <a:r>
              <a:rPr lang="en-US" b="1" dirty="0"/>
              <a:t> </a:t>
            </a:r>
            <a:endParaRPr lang="en-US" dirty="0"/>
          </a:p>
          <a:p>
            <a:pPr marL="342900" indent="-342900">
              <a:buClr>
                <a:schemeClr val="accent1">
                  <a:lumMod val="75000"/>
                </a:schemeClr>
              </a:buClr>
              <a:buFont typeface="Century Gothic" panose="020B0502020202020204" pitchFamily="34" charset="0"/>
              <a:buChar char="►"/>
            </a:pPr>
            <a:endParaRPr lang="en-US" dirty="0" smtClean="0"/>
          </a:p>
        </p:txBody>
      </p:sp>
      <p:sp>
        <p:nvSpPr>
          <p:cNvPr id="5" name="Rectangle 4"/>
          <p:cNvSpPr/>
          <p:nvPr/>
        </p:nvSpPr>
        <p:spPr>
          <a:xfrm>
            <a:off x="-4572000" y="5454972"/>
            <a:ext cx="4572000" cy="369332"/>
          </a:xfrm>
          <a:prstGeom prst="rect">
            <a:avLst/>
          </a:prstGeom>
        </p:spPr>
        <p:txBody>
          <a:bodyPr>
            <a:spAutoFit/>
          </a:bodyPr>
          <a:lstStyle/>
          <a:p>
            <a:pPr marL="342900" indent="-342900">
              <a:buClr>
                <a:schemeClr val="accent1">
                  <a:lumMod val="75000"/>
                </a:schemeClr>
              </a:buClr>
              <a:buFont typeface="Century Gothic" panose="020B0502020202020204" pitchFamily="34" charset="0"/>
              <a:buChar char="►"/>
            </a:pP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742" y="1666317"/>
            <a:ext cx="1938482" cy="2923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8188" y="4134074"/>
            <a:ext cx="528918" cy="362309"/>
          </a:xfrm>
          <a:prstGeom prst="rect">
            <a:avLst/>
          </a:prstGeom>
        </p:spPr>
      </p:pic>
      <p:sp>
        <p:nvSpPr>
          <p:cNvPr id="11" name="TextBox 10"/>
          <p:cNvSpPr txBox="1"/>
          <p:nvPr/>
        </p:nvSpPr>
        <p:spPr>
          <a:xfrm>
            <a:off x="2916695" y="4644399"/>
            <a:ext cx="3048006" cy="461665"/>
          </a:xfrm>
          <a:prstGeom prst="rect">
            <a:avLst/>
          </a:prstGeom>
          <a:noFill/>
        </p:spPr>
        <p:txBody>
          <a:bodyPr wrap="square" rtlCol="0">
            <a:spAutoFit/>
          </a:bodyPr>
          <a:lstStyle/>
          <a:p>
            <a:pPr algn="ctr">
              <a:defRPr/>
            </a:pPr>
            <a:r>
              <a:rPr lang="en-US" sz="800" dirty="0"/>
              <a:t>United States Department of Agriculture</a:t>
            </a:r>
          </a:p>
          <a:p>
            <a:pPr algn="ctr">
              <a:defRPr/>
            </a:pPr>
            <a:r>
              <a:rPr lang="en-US" sz="800" dirty="0"/>
              <a:t>Soybean field in Navasota, TX </a:t>
            </a:r>
            <a:endParaRPr lang="en-US" sz="800" dirty="0" smtClean="0"/>
          </a:p>
          <a:p>
            <a:pPr algn="ctr">
              <a:defRPr/>
            </a:pPr>
            <a:r>
              <a:rPr lang="en-US" sz="800" dirty="0" smtClean="0"/>
              <a:t>August 23, 2013</a:t>
            </a:r>
            <a:endParaRPr lang="en-US" sz="800" dirty="0"/>
          </a:p>
        </p:txBody>
      </p:sp>
    </p:spTree>
    <p:extLst>
      <p:ext uri="{BB962C8B-B14F-4D97-AF65-F5344CB8AC3E}">
        <p14:creationId xmlns:p14="http://schemas.microsoft.com/office/powerpoint/2010/main" val="1555239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3343183" y="1402080"/>
            <a:ext cx="2548307" cy="5059680"/>
          </a:xfrm>
          <a:prstGeom prst="roundRect">
            <a:avLst/>
          </a:prstGeom>
          <a:solidFill>
            <a:srgbClr val="33AFA9"/>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78" name="Right Arrow 77"/>
          <p:cNvSpPr/>
          <p:nvPr/>
        </p:nvSpPr>
        <p:spPr>
          <a:xfrm flipV="1">
            <a:off x="2172831" y="1900471"/>
            <a:ext cx="1334370" cy="959023"/>
          </a:xfrm>
          <a:prstGeom prst="rightArrow">
            <a:avLst>
              <a:gd name="adj1" fmla="val 59285"/>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Right Arrow 79"/>
          <p:cNvSpPr/>
          <p:nvPr/>
        </p:nvSpPr>
        <p:spPr>
          <a:xfrm flipV="1">
            <a:off x="2202616" y="3988079"/>
            <a:ext cx="1323977" cy="894089"/>
          </a:xfrm>
          <a:prstGeom prst="rightArrow">
            <a:avLst>
              <a:gd name="adj1" fmla="val 88531"/>
              <a:gd name="adj2" fmla="val 17855"/>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Right Arrow 80"/>
          <p:cNvSpPr/>
          <p:nvPr/>
        </p:nvSpPr>
        <p:spPr>
          <a:xfrm flipV="1">
            <a:off x="2173007" y="5187695"/>
            <a:ext cx="1356111" cy="964165"/>
          </a:xfrm>
          <a:prstGeom prst="rightArrow">
            <a:avLst>
              <a:gd name="adj1" fmla="val 66810"/>
              <a:gd name="adj2" fmla="val 18172"/>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4" name="Right Arrow 83"/>
          <p:cNvSpPr/>
          <p:nvPr/>
        </p:nvSpPr>
        <p:spPr>
          <a:xfrm flipV="1">
            <a:off x="2050949" y="2981275"/>
            <a:ext cx="1463457" cy="878616"/>
          </a:xfrm>
          <a:prstGeom prst="rightArrow">
            <a:avLst>
              <a:gd name="adj1" fmla="val 59285"/>
              <a:gd name="adj2" fmla="val 2525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Text Placeholder 2"/>
          <p:cNvSpPr>
            <a:spLocks noGrp="1"/>
          </p:cNvSpPr>
          <p:nvPr>
            <p:ph type="body" sz="quarter" idx="10"/>
          </p:nvPr>
        </p:nvSpPr>
        <p:spPr>
          <a:xfrm>
            <a:off x="424286" y="-450560"/>
            <a:ext cx="8480777" cy="1745572"/>
          </a:xfrm>
        </p:spPr>
        <p:txBody>
          <a:bodyPr>
            <a:normAutofit/>
          </a:bodyPr>
          <a:lstStyle/>
          <a:p>
            <a:r>
              <a:rPr lang="en-US" dirty="0" smtClean="0"/>
              <a:t>Satellites, Sensors and Flowchart</a:t>
            </a:r>
            <a:endParaRPr lang="en-US" dirty="0"/>
          </a:p>
        </p:txBody>
      </p:sp>
      <p:sp>
        <p:nvSpPr>
          <p:cNvPr id="31" name="Rounded Rectangle 30"/>
          <p:cNvSpPr/>
          <p:nvPr/>
        </p:nvSpPr>
        <p:spPr>
          <a:xfrm>
            <a:off x="424286" y="1402080"/>
            <a:ext cx="1766464" cy="5059680"/>
          </a:xfrm>
          <a:prstGeom prst="roundRect">
            <a:avLst/>
          </a:prstGeom>
          <a:solidFill>
            <a:srgbClr val="33AFA9"/>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2" name="Rounded Rectangle 31"/>
          <p:cNvSpPr/>
          <p:nvPr/>
        </p:nvSpPr>
        <p:spPr>
          <a:xfrm>
            <a:off x="545064" y="1866068"/>
            <a:ext cx="1571145" cy="1491394"/>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3" name="TextBox 32"/>
          <p:cNvSpPr txBox="1"/>
          <p:nvPr/>
        </p:nvSpPr>
        <p:spPr>
          <a:xfrm>
            <a:off x="455857" y="1832416"/>
            <a:ext cx="1768701" cy="738664"/>
          </a:xfrm>
          <a:prstGeom prst="rect">
            <a:avLst/>
          </a:prstGeom>
          <a:noFill/>
        </p:spPr>
        <p:txBody>
          <a:bodyPr wrap="square" rtlCol="0">
            <a:spAutoFit/>
          </a:bodyPr>
          <a:lstStyle/>
          <a:p>
            <a:pPr algn="ctr"/>
            <a:r>
              <a:rPr lang="en-US" sz="1400" dirty="0" smtClean="0">
                <a:solidFill>
                  <a:schemeClr val="accent3">
                    <a:lumMod val="60000"/>
                    <a:lumOff val="40000"/>
                  </a:schemeClr>
                </a:solidFill>
                <a:latin typeface="Garamond" panose="02020404030301010803" pitchFamily="18" charset="0"/>
              </a:rPr>
              <a:t>Land Data Assimilation System (NLDAS)</a:t>
            </a:r>
            <a:endParaRPr lang="en-US" sz="1400" dirty="0">
              <a:solidFill>
                <a:schemeClr val="accent3">
                  <a:lumMod val="60000"/>
                  <a:lumOff val="40000"/>
                </a:schemeClr>
              </a:solidFill>
              <a:latin typeface="Garamond" panose="02020404030301010803" pitchFamily="18" charset="0"/>
            </a:endParaRPr>
          </a:p>
        </p:txBody>
      </p:sp>
      <p:sp>
        <p:nvSpPr>
          <p:cNvPr id="34" name="TextBox 33"/>
          <p:cNvSpPr txBox="1"/>
          <p:nvPr/>
        </p:nvSpPr>
        <p:spPr>
          <a:xfrm>
            <a:off x="439345" y="1465380"/>
            <a:ext cx="1727654" cy="36933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b="1" dirty="0" smtClean="0">
                <a:solidFill>
                  <a:srgbClr val="7030A0"/>
                </a:solidFill>
                <a:effectLst>
                  <a:outerShdw blurRad="38100" dist="38100" dir="2700000" algn="tl">
                    <a:srgbClr val="000000">
                      <a:alpha val="43137"/>
                    </a:srgbClr>
                  </a:outerShdw>
                </a:effectLst>
                <a:latin typeface="Garamond" panose="02020404030301010803" pitchFamily="18" charset="0"/>
              </a:rPr>
              <a:t>Data Acquisition</a:t>
            </a:r>
            <a:endParaRPr lang="en-US" b="1" dirty="0">
              <a:solidFill>
                <a:srgbClr val="7030A0"/>
              </a:solidFill>
              <a:effectLst>
                <a:outerShdw blurRad="38100" dist="38100" dir="2700000" algn="tl">
                  <a:srgbClr val="000000">
                    <a:alpha val="43137"/>
                  </a:srgbClr>
                </a:outerShdw>
              </a:effectLst>
              <a:latin typeface="Garamond" panose="02020404030301010803" pitchFamily="18" charset="0"/>
            </a:endParaRPr>
          </a:p>
        </p:txBody>
      </p:sp>
      <p:sp>
        <p:nvSpPr>
          <p:cNvPr id="36" name="Rounded Rectangle 35"/>
          <p:cNvSpPr/>
          <p:nvPr/>
        </p:nvSpPr>
        <p:spPr>
          <a:xfrm>
            <a:off x="6627370" y="1383560"/>
            <a:ext cx="1750421" cy="5059679"/>
          </a:xfrm>
          <a:prstGeom prst="roundRect">
            <a:avLst/>
          </a:prstGeom>
          <a:solidFill>
            <a:srgbClr val="33AFA9"/>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8" name="TextBox 37"/>
          <p:cNvSpPr txBox="1"/>
          <p:nvPr/>
        </p:nvSpPr>
        <p:spPr>
          <a:xfrm>
            <a:off x="2882271" y="1383560"/>
            <a:ext cx="3557542" cy="36933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smtClean="0">
                <a:solidFill>
                  <a:srgbClr val="7030A0"/>
                </a:solidFill>
                <a:effectLst>
                  <a:outerShdw blurRad="38100" dist="38100" dir="2700000" algn="tl">
                    <a:srgbClr val="000000">
                      <a:alpha val="43137"/>
                    </a:srgbClr>
                  </a:outerShdw>
                </a:effectLst>
                <a:latin typeface="Garamond" panose="02020404030301010803" pitchFamily="18" charset="0"/>
              </a:rPr>
              <a:t>Data Processing</a:t>
            </a:r>
            <a:endParaRPr lang="en-US" b="1" dirty="0">
              <a:solidFill>
                <a:srgbClr val="7030A0"/>
              </a:solidFill>
              <a:effectLst>
                <a:outerShdw blurRad="38100" dist="38100" dir="2700000" algn="tl">
                  <a:srgbClr val="000000">
                    <a:alpha val="43137"/>
                  </a:srgbClr>
                </a:outerShdw>
              </a:effectLst>
              <a:latin typeface="Garamond" panose="02020404030301010803" pitchFamily="18" charset="0"/>
            </a:endParaRPr>
          </a:p>
        </p:txBody>
      </p:sp>
      <p:sp>
        <p:nvSpPr>
          <p:cNvPr id="65" name="TextBox 64"/>
          <p:cNvSpPr txBox="1"/>
          <p:nvPr/>
        </p:nvSpPr>
        <p:spPr>
          <a:xfrm>
            <a:off x="5807206" y="1402080"/>
            <a:ext cx="3430375" cy="36933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smtClean="0">
                <a:solidFill>
                  <a:srgbClr val="7030A0"/>
                </a:solidFill>
                <a:effectLst>
                  <a:outerShdw blurRad="38100" dist="38100" dir="2700000" algn="tl">
                    <a:srgbClr val="000000">
                      <a:alpha val="43137"/>
                    </a:srgbClr>
                  </a:outerShdw>
                </a:effectLst>
                <a:latin typeface="Garamond" panose="02020404030301010803" pitchFamily="18" charset="0"/>
              </a:rPr>
              <a:t>Data Analysis</a:t>
            </a:r>
            <a:endParaRPr lang="en-US" b="1" dirty="0">
              <a:solidFill>
                <a:srgbClr val="7030A0"/>
              </a:solidFill>
              <a:effectLst>
                <a:outerShdw blurRad="38100" dist="38100" dir="2700000" algn="tl">
                  <a:srgbClr val="000000">
                    <a:alpha val="43137"/>
                  </a:srgbClr>
                </a:outerShdw>
              </a:effectLst>
              <a:latin typeface="Garamond" panose="02020404030301010803" pitchFamily="18" charset="0"/>
            </a:endParaRPr>
          </a:p>
        </p:txBody>
      </p:sp>
      <p:sp>
        <p:nvSpPr>
          <p:cNvPr id="66" name="Rounded Rectangle 65"/>
          <p:cNvSpPr/>
          <p:nvPr/>
        </p:nvSpPr>
        <p:spPr>
          <a:xfrm>
            <a:off x="548399" y="3469356"/>
            <a:ext cx="1559937" cy="154576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67" name="Rounded Rectangle 66"/>
          <p:cNvSpPr/>
          <p:nvPr/>
        </p:nvSpPr>
        <p:spPr>
          <a:xfrm>
            <a:off x="536207" y="5077832"/>
            <a:ext cx="1588080" cy="1318591"/>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68" name="Rounded Rectangle 67"/>
          <p:cNvSpPr/>
          <p:nvPr/>
        </p:nvSpPr>
        <p:spPr>
          <a:xfrm>
            <a:off x="6724810" y="4744593"/>
            <a:ext cx="1579928" cy="1391672"/>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69" name="Rounded Rectangle 68"/>
          <p:cNvSpPr/>
          <p:nvPr/>
        </p:nvSpPr>
        <p:spPr>
          <a:xfrm>
            <a:off x="6887997" y="3349913"/>
            <a:ext cx="1268795" cy="1252994"/>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70" name="Rounded Rectangle 69"/>
          <p:cNvSpPr/>
          <p:nvPr/>
        </p:nvSpPr>
        <p:spPr>
          <a:xfrm>
            <a:off x="6883788" y="1931627"/>
            <a:ext cx="1273004" cy="1276600"/>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71" name="TextBox 70"/>
          <p:cNvSpPr txBox="1"/>
          <p:nvPr/>
        </p:nvSpPr>
        <p:spPr>
          <a:xfrm>
            <a:off x="463089" y="5112830"/>
            <a:ext cx="1305335" cy="584775"/>
          </a:xfrm>
          <a:prstGeom prst="rect">
            <a:avLst/>
          </a:prstGeom>
          <a:noFill/>
        </p:spPr>
        <p:txBody>
          <a:bodyPr wrap="square" rtlCol="0">
            <a:spAutoFit/>
          </a:bodyPr>
          <a:lstStyle/>
          <a:p>
            <a:pPr algn="ctr"/>
            <a:r>
              <a:rPr lang="en-US" sz="1600" dirty="0" smtClean="0">
                <a:solidFill>
                  <a:schemeClr val="accent3">
                    <a:lumMod val="60000"/>
                    <a:lumOff val="40000"/>
                  </a:schemeClr>
                </a:solidFill>
                <a:latin typeface="Garamond" panose="02020404030301010803" pitchFamily="18" charset="0"/>
              </a:rPr>
              <a:t>Aqua/Terra MODIS</a:t>
            </a:r>
            <a:endParaRPr lang="en-US" sz="1400" dirty="0">
              <a:solidFill>
                <a:schemeClr val="accent3">
                  <a:lumMod val="60000"/>
                  <a:lumOff val="40000"/>
                </a:schemeClr>
              </a:solidFill>
              <a:latin typeface="Garamond" panose="02020404030301010803" pitchFamily="18" charset="0"/>
            </a:endParaRPr>
          </a:p>
        </p:txBody>
      </p:sp>
      <p:sp>
        <p:nvSpPr>
          <p:cNvPr id="72" name="TextBox 71"/>
          <p:cNvSpPr txBox="1"/>
          <p:nvPr/>
        </p:nvSpPr>
        <p:spPr>
          <a:xfrm>
            <a:off x="512233" y="3512017"/>
            <a:ext cx="1560072" cy="738664"/>
          </a:xfrm>
          <a:prstGeom prst="rect">
            <a:avLst/>
          </a:prstGeom>
          <a:noFill/>
        </p:spPr>
        <p:txBody>
          <a:bodyPr wrap="square" rtlCol="0">
            <a:spAutoFit/>
          </a:bodyPr>
          <a:lstStyle/>
          <a:p>
            <a:pPr algn="ctr"/>
            <a:r>
              <a:rPr lang="en-US" sz="1400" dirty="0" smtClean="0">
                <a:solidFill>
                  <a:schemeClr val="accent3">
                    <a:lumMod val="60000"/>
                    <a:lumOff val="40000"/>
                  </a:schemeClr>
                </a:solidFill>
                <a:latin typeface="Garamond" panose="02020404030301010803" pitchFamily="18" charset="0"/>
              </a:rPr>
              <a:t>Multi-sensor Precipitation Data (MPE)</a:t>
            </a:r>
            <a:endParaRPr lang="en-US" sz="1400" dirty="0">
              <a:solidFill>
                <a:schemeClr val="accent3">
                  <a:lumMod val="60000"/>
                  <a:lumOff val="40000"/>
                </a:schemeClr>
              </a:solidFill>
              <a:latin typeface="Garamond" panose="02020404030301010803" pitchFamily="18" charset="0"/>
            </a:endParaRPr>
          </a:p>
        </p:txBody>
      </p:sp>
      <p:sp>
        <p:nvSpPr>
          <p:cNvPr id="73" name="TextBox 72"/>
          <p:cNvSpPr txBox="1"/>
          <p:nvPr/>
        </p:nvSpPr>
        <p:spPr>
          <a:xfrm>
            <a:off x="6878292" y="2570488"/>
            <a:ext cx="1288204" cy="584775"/>
          </a:xfrm>
          <a:prstGeom prst="rect">
            <a:avLst/>
          </a:prstGeom>
          <a:noFill/>
        </p:spPr>
        <p:txBody>
          <a:bodyPr wrap="square" rtlCol="0">
            <a:spAutoFit/>
          </a:bodyPr>
          <a:lstStyle/>
          <a:p>
            <a:pPr algn="ctr"/>
            <a:r>
              <a:rPr lang="en-US" sz="1600" dirty="0" smtClean="0">
                <a:solidFill>
                  <a:schemeClr val="accent3">
                    <a:lumMod val="60000"/>
                    <a:lumOff val="40000"/>
                  </a:schemeClr>
                </a:solidFill>
                <a:latin typeface="Garamond" panose="02020404030301010803" pitchFamily="18" charset="0"/>
              </a:rPr>
              <a:t>ArcMap</a:t>
            </a:r>
          </a:p>
          <a:p>
            <a:pPr algn="ctr"/>
            <a:r>
              <a:rPr lang="en-US" sz="1600" dirty="0" smtClean="0">
                <a:solidFill>
                  <a:schemeClr val="accent3">
                    <a:lumMod val="60000"/>
                    <a:lumOff val="40000"/>
                  </a:schemeClr>
                </a:solidFill>
                <a:latin typeface="Garamond" panose="02020404030301010803" pitchFamily="18" charset="0"/>
              </a:rPr>
              <a:t>10.3</a:t>
            </a:r>
            <a:endParaRPr lang="en-US" sz="1600" dirty="0">
              <a:solidFill>
                <a:schemeClr val="accent3">
                  <a:lumMod val="60000"/>
                  <a:lumOff val="40000"/>
                </a:schemeClr>
              </a:solidFill>
              <a:latin typeface="Garamond" panose="02020404030301010803" pitchFamily="18" charset="0"/>
            </a:endParaRPr>
          </a:p>
        </p:txBody>
      </p:sp>
      <p:sp>
        <p:nvSpPr>
          <p:cNvPr id="74" name="TextBox 73"/>
          <p:cNvSpPr txBox="1"/>
          <p:nvPr/>
        </p:nvSpPr>
        <p:spPr>
          <a:xfrm>
            <a:off x="6904696" y="4001117"/>
            <a:ext cx="1288204" cy="584775"/>
          </a:xfrm>
          <a:prstGeom prst="rect">
            <a:avLst/>
          </a:prstGeom>
          <a:noFill/>
        </p:spPr>
        <p:txBody>
          <a:bodyPr wrap="square" rtlCol="0">
            <a:spAutoFit/>
          </a:bodyPr>
          <a:lstStyle/>
          <a:p>
            <a:pPr algn="ctr"/>
            <a:r>
              <a:rPr lang="en-US" sz="1600" dirty="0" smtClean="0">
                <a:solidFill>
                  <a:schemeClr val="accent3">
                    <a:lumMod val="60000"/>
                    <a:lumOff val="40000"/>
                  </a:schemeClr>
                </a:solidFill>
                <a:latin typeface="Garamond" panose="02020404030301010803" pitchFamily="18" charset="0"/>
              </a:rPr>
              <a:t>Python</a:t>
            </a:r>
          </a:p>
          <a:p>
            <a:pPr algn="ctr"/>
            <a:r>
              <a:rPr lang="en-US" sz="1600" dirty="0" smtClean="0">
                <a:solidFill>
                  <a:schemeClr val="accent3">
                    <a:lumMod val="60000"/>
                    <a:lumOff val="40000"/>
                  </a:schemeClr>
                </a:solidFill>
                <a:latin typeface="Garamond" panose="02020404030301010803" pitchFamily="18" charset="0"/>
              </a:rPr>
              <a:t>2.7</a:t>
            </a:r>
            <a:endParaRPr lang="en-US" sz="1600" dirty="0">
              <a:solidFill>
                <a:schemeClr val="accent3">
                  <a:lumMod val="60000"/>
                  <a:lumOff val="40000"/>
                </a:schemeClr>
              </a:solidFill>
              <a:latin typeface="Garamond" panose="02020404030301010803" pitchFamily="18" charset="0"/>
            </a:endParaRPr>
          </a:p>
        </p:txBody>
      </p:sp>
      <p:sp>
        <p:nvSpPr>
          <p:cNvPr id="75" name="TextBox 74"/>
          <p:cNvSpPr txBox="1"/>
          <p:nvPr/>
        </p:nvSpPr>
        <p:spPr>
          <a:xfrm>
            <a:off x="5482339" y="4909450"/>
            <a:ext cx="4064869" cy="1104148"/>
          </a:xfrm>
          <a:prstGeom prst="rect">
            <a:avLst/>
          </a:prstGeom>
          <a:noFill/>
        </p:spPr>
        <p:txBody>
          <a:bodyPr wrap="square" rtlCol="0">
            <a:spAutoFit/>
          </a:bodyPr>
          <a:lstStyle/>
          <a:p>
            <a:pPr algn="ctr">
              <a:lnSpc>
                <a:spcPct val="50000"/>
              </a:lnSpc>
            </a:pPr>
            <a:r>
              <a:rPr lang="en-US" sz="1200" dirty="0" smtClean="0">
                <a:solidFill>
                  <a:schemeClr val="accent3">
                    <a:lumMod val="60000"/>
                    <a:lumOff val="40000"/>
                  </a:schemeClr>
                </a:solidFill>
                <a:latin typeface="Garamond" panose="02020404030301010803" pitchFamily="18" charset="0"/>
              </a:rPr>
              <a:t>Modified</a:t>
            </a:r>
          </a:p>
          <a:p>
            <a:pPr algn="ctr">
              <a:lnSpc>
                <a:spcPct val="50000"/>
              </a:lnSpc>
            </a:pPr>
            <a:endParaRPr lang="en-US" sz="1200" dirty="0" smtClean="0">
              <a:solidFill>
                <a:schemeClr val="accent3">
                  <a:lumMod val="60000"/>
                  <a:lumOff val="40000"/>
                </a:schemeClr>
              </a:solidFill>
              <a:latin typeface="Garamond" panose="02020404030301010803" pitchFamily="18" charset="0"/>
            </a:endParaRPr>
          </a:p>
          <a:p>
            <a:pPr algn="ctr">
              <a:lnSpc>
                <a:spcPct val="50000"/>
              </a:lnSpc>
            </a:pPr>
            <a:r>
              <a:rPr lang="en-US" sz="1200" dirty="0" smtClean="0">
                <a:solidFill>
                  <a:schemeClr val="accent3">
                    <a:lumMod val="60000"/>
                    <a:lumOff val="40000"/>
                  </a:schemeClr>
                </a:solidFill>
                <a:latin typeface="Garamond" panose="02020404030301010803" pitchFamily="18" charset="0"/>
              </a:rPr>
              <a:t>Drought Severity Index</a:t>
            </a:r>
          </a:p>
          <a:p>
            <a:pPr algn="ctr">
              <a:lnSpc>
                <a:spcPct val="50000"/>
              </a:lnSpc>
            </a:pPr>
            <a:endParaRPr lang="en-US" sz="1100" dirty="0" smtClean="0">
              <a:solidFill>
                <a:schemeClr val="accent3">
                  <a:lumMod val="60000"/>
                  <a:lumOff val="40000"/>
                </a:schemeClr>
              </a:solidFill>
              <a:latin typeface="Garamond" panose="02020404030301010803" pitchFamily="18" charset="0"/>
            </a:endParaRPr>
          </a:p>
          <a:p>
            <a:pPr algn="ctr">
              <a:lnSpc>
                <a:spcPct val="50000"/>
              </a:lnSpc>
            </a:pPr>
            <a:endParaRPr lang="en-US" sz="1100" dirty="0" smtClean="0">
              <a:solidFill>
                <a:schemeClr val="accent3">
                  <a:lumMod val="60000"/>
                  <a:lumOff val="40000"/>
                </a:schemeClr>
              </a:solidFill>
              <a:latin typeface="Garamond" panose="02020404030301010803" pitchFamily="18" charset="0"/>
            </a:endParaRPr>
          </a:p>
          <a:p>
            <a:pPr algn="ctr">
              <a:lnSpc>
                <a:spcPct val="50000"/>
              </a:lnSpc>
            </a:pPr>
            <a:r>
              <a:rPr lang="en-US" sz="1050" dirty="0" smtClean="0">
                <a:solidFill>
                  <a:schemeClr val="accent3">
                    <a:lumMod val="60000"/>
                    <a:lumOff val="40000"/>
                  </a:schemeClr>
                </a:solidFill>
                <a:latin typeface="Garamond" panose="02020404030301010803" pitchFamily="18" charset="0"/>
              </a:rPr>
              <a:t>scaled LST </a:t>
            </a:r>
          </a:p>
          <a:p>
            <a:pPr algn="ctr">
              <a:lnSpc>
                <a:spcPct val="50000"/>
              </a:lnSpc>
            </a:pPr>
            <a:endParaRPr lang="en-US" sz="1050" dirty="0">
              <a:solidFill>
                <a:schemeClr val="accent3">
                  <a:lumMod val="60000"/>
                  <a:lumOff val="40000"/>
                </a:schemeClr>
              </a:solidFill>
              <a:latin typeface="Garamond" panose="02020404030301010803" pitchFamily="18" charset="0"/>
            </a:endParaRPr>
          </a:p>
          <a:p>
            <a:pPr algn="ctr">
              <a:lnSpc>
                <a:spcPct val="50000"/>
              </a:lnSpc>
            </a:pPr>
            <a:r>
              <a:rPr lang="en-US" sz="1050" dirty="0" smtClean="0">
                <a:solidFill>
                  <a:schemeClr val="accent3">
                    <a:lumMod val="60000"/>
                    <a:lumOff val="40000"/>
                  </a:schemeClr>
                </a:solidFill>
                <a:latin typeface="Garamond" panose="02020404030301010803" pitchFamily="18" charset="0"/>
              </a:rPr>
              <a:t>+ scaled NDVI</a:t>
            </a:r>
          </a:p>
          <a:p>
            <a:pPr algn="ctr"/>
            <a:r>
              <a:rPr lang="en-US" sz="1050" dirty="0" smtClean="0">
                <a:solidFill>
                  <a:schemeClr val="accent3">
                    <a:lumMod val="60000"/>
                    <a:lumOff val="40000"/>
                  </a:schemeClr>
                </a:solidFill>
                <a:latin typeface="Garamond" panose="02020404030301010803" pitchFamily="18" charset="0"/>
              </a:rPr>
              <a:t>+ scaled MPE </a:t>
            </a:r>
          </a:p>
          <a:p>
            <a:pPr algn="ctr"/>
            <a:r>
              <a:rPr lang="en-US" sz="1050" dirty="0" smtClean="0">
                <a:solidFill>
                  <a:schemeClr val="accent3">
                    <a:lumMod val="60000"/>
                    <a:lumOff val="40000"/>
                  </a:schemeClr>
                </a:solidFill>
                <a:latin typeface="Garamond" panose="02020404030301010803" pitchFamily="18" charset="0"/>
              </a:rPr>
              <a:t>+ scaled NLDAS</a:t>
            </a:r>
            <a:endParaRPr lang="en-US" sz="1050" dirty="0">
              <a:solidFill>
                <a:schemeClr val="accent3">
                  <a:lumMod val="60000"/>
                  <a:lumOff val="40000"/>
                </a:schemeClr>
              </a:solidFill>
              <a:latin typeface="Garamond" panose="02020404030301010803" pitchFamily="18" charset="0"/>
            </a:endParaRPr>
          </a:p>
        </p:txBody>
      </p:sp>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281" y="2025652"/>
            <a:ext cx="974226" cy="508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7" name="Picture 76"/>
          <p:cNvPicPr>
            <a:picLocks noChangeAspect="1"/>
          </p:cNvPicPr>
          <p:nvPr/>
        </p:nvPicPr>
        <p:blipFill rotWithShape="1">
          <a:blip r:embed="rId4" cstate="print">
            <a:extLst>
              <a:ext uri="{28A0092B-C50C-407E-A947-70E740481C1C}">
                <a14:useLocalDpi xmlns:a14="http://schemas.microsoft.com/office/drawing/2010/main" val="0"/>
              </a:ext>
            </a:extLst>
          </a:blip>
          <a:srcRect l="4872" t="30015" r="4016" b="30263"/>
          <a:stretch/>
        </p:blipFill>
        <p:spPr>
          <a:xfrm>
            <a:off x="7033562" y="3567901"/>
            <a:ext cx="969819" cy="3442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9" name="TextBox 78"/>
          <p:cNvSpPr txBox="1"/>
          <p:nvPr/>
        </p:nvSpPr>
        <p:spPr>
          <a:xfrm>
            <a:off x="1621978" y="2110731"/>
            <a:ext cx="2354862" cy="461665"/>
          </a:xfrm>
          <a:prstGeom prst="rect">
            <a:avLst/>
          </a:prstGeom>
          <a:noFill/>
        </p:spPr>
        <p:txBody>
          <a:bodyPr wrap="square" rtlCol="0">
            <a:spAutoFit/>
          </a:bodyPr>
          <a:lstStyle/>
          <a:p>
            <a:pPr algn="ctr"/>
            <a:r>
              <a:rPr lang="en-US" sz="1200" dirty="0" smtClean="0">
                <a:solidFill>
                  <a:schemeClr val="accent3">
                    <a:lumMod val="60000"/>
                    <a:lumOff val="40000"/>
                  </a:schemeClr>
                </a:solidFill>
                <a:latin typeface="Garamond" panose="02020404030301010803" pitchFamily="18" charset="0"/>
              </a:rPr>
              <a:t>Noah-2.8 Model</a:t>
            </a:r>
          </a:p>
          <a:p>
            <a:pPr algn="ctr"/>
            <a:r>
              <a:rPr lang="en-US" sz="1200" dirty="0" smtClean="0">
                <a:solidFill>
                  <a:schemeClr val="accent3">
                    <a:lumMod val="60000"/>
                    <a:lumOff val="40000"/>
                  </a:schemeClr>
                </a:solidFill>
                <a:latin typeface="Garamond" panose="02020404030301010803" pitchFamily="18" charset="0"/>
              </a:rPr>
              <a:t>Soil Moisture</a:t>
            </a:r>
            <a:endParaRPr lang="en-US" sz="1200" dirty="0">
              <a:solidFill>
                <a:schemeClr val="accent3">
                  <a:lumMod val="60000"/>
                  <a:lumOff val="40000"/>
                </a:schemeClr>
              </a:solidFill>
              <a:latin typeface="Garamond" panose="02020404030301010803" pitchFamily="18" charset="0"/>
            </a:endParaRPr>
          </a:p>
        </p:txBody>
      </p:sp>
      <p:sp>
        <p:nvSpPr>
          <p:cNvPr id="82" name="TextBox 81"/>
          <p:cNvSpPr txBox="1"/>
          <p:nvPr/>
        </p:nvSpPr>
        <p:spPr>
          <a:xfrm>
            <a:off x="2108997" y="5409792"/>
            <a:ext cx="1462392" cy="461665"/>
          </a:xfrm>
          <a:prstGeom prst="rect">
            <a:avLst/>
          </a:prstGeom>
          <a:noFill/>
        </p:spPr>
        <p:txBody>
          <a:bodyPr wrap="square" rtlCol="0">
            <a:spAutoFit/>
          </a:bodyPr>
          <a:lstStyle/>
          <a:p>
            <a:pPr algn="ctr"/>
            <a:r>
              <a:rPr lang="en-US" sz="1200" dirty="0" smtClean="0">
                <a:solidFill>
                  <a:schemeClr val="accent3">
                    <a:lumMod val="60000"/>
                    <a:lumOff val="40000"/>
                  </a:schemeClr>
                </a:solidFill>
                <a:latin typeface="Garamond" panose="02020404030301010803" pitchFamily="18" charset="0"/>
              </a:rPr>
              <a:t>Land Surface Temperature (LST)</a:t>
            </a:r>
            <a:endParaRPr lang="en-US" sz="1100" dirty="0">
              <a:solidFill>
                <a:schemeClr val="accent3">
                  <a:lumMod val="60000"/>
                  <a:lumOff val="40000"/>
                </a:schemeClr>
              </a:solidFill>
              <a:latin typeface="Garamond" panose="02020404030301010803" pitchFamily="18" charset="0"/>
            </a:endParaRPr>
          </a:p>
        </p:txBody>
      </p:sp>
      <p:sp>
        <p:nvSpPr>
          <p:cNvPr id="83" name="TextBox 82"/>
          <p:cNvSpPr txBox="1"/>
          <p:nvPr/>
        </p:nvSpPr>
        <p:spPr>
          <a:xfrm>
            <a:off x="2099196" y="4024015"/>
            <a:ext cx="1460107" cy="830997"/>
          </a:xfrm>
          <a:prstGeom prst="rect">
            <a:avLst/>
          </a:prstGeom>
          <a:noFill/>
        </p:spPr>
        <p:txBody>
          <a:bodyPr wrap="square" rtlCol="0">
            <a:spAutoFit/>
          </a:bodyPr>
          <a:lstStyle/>
          <a:p>
            <a:pPr algn="ctr"/>
            <a:r>
              <a:rPr lang="en-US" sz="1200" dirty="0" smtClean="0">
                <a:solidFill>
                  <a:schemeClr val="accent3">
                    <a:lumMod val="60000"/>
                    <a:lumOff val="40000"/>
                  </a:schemeClr>
                </a:solidFill>
                <a:latin typeface="Garamond" panose="02020404030301010803" pitchFamily="18" charset="0"/>
              </a:rPr>
              <a:t>Normalized Difference Vegetation Index (NDVI)</a:t>
            </a:r>
            <a:endParaRPr lang="en-US" sz="1100" dirty="0">
              <a:solidFill>
                <a:schemeClr val="accent3">
                  <a:lumMod val="60000"/>
                  <a:lumOff val="40000"/>
                </a:schemeClr>
              </a:solidFill>
              <a:latin typeface="Garamond" panose="02020404030301010803" pitchFamily="18" charset="0"/>
            </a:endParaRPr>
          </a:p>
        </p:txBody>
      </p:sp>
      <p:sp>
        <p:nvSpPr>
          <p:cNvPr id="85" name="TextBox 84"/>
          <p:cNvSpPr txBox="1"/>
          <p:nvPr/>
        </p:nvSpPr>
        <p:spPr>
          <a:xfrm>
            <a:off x="1940550" y="3176195"/>
            <a:ext cx="1769861" cy="461665"/>
          </a:xfrm>
          <a:prstGeom prst="rect">
            <a:avLst/>
          </a:prstGeom>
          <a:noFill/>
        </p:spPr>
        <p:txBody>
          <a:bodyPr wrap="square" rtlCol="0">
            <a:spAutoFit/>
          </a:bodyPr>
          <a:lstStyle/>
          <a:p>
            <a:pPr algn="ctr"/>
            <a:r>
              <a:rPr lang="en-US" sz="1200" dirty="0" smtClean="0">
                <a:solidFill>
                  <a:schemeClr val="accent3">
                    <a:lumMod val="60000"/>
                    <a:lumOff val="40000"/>
                  </a:schemeClr>
                </a:solidFill>
                <a:latin typeface="Garamond" panose="02020404030301010803" pitchFamily="18" charset="0"/>
              </a:rPr>
              <a:t>Daily Observed Precipitation</a:t>
            </a:r>
            <a:endParaRPr lang="en-US" sz="1200" dirty="0">
              <a:solidFill>
                <a:schemeClr val="accent3">
                  <a:lumMod val="60000"/>
                  <a:lumOff val="40000"/>
                </a:schemeClr>
              </a:solidFill>
              <a:latin typeface="Garamond" panose="02020404030301010803" pitchFamily="18" charset="0"/>
            </a:endParaRPr>
          </a:p>
        </p:txBody>
      </p:sp>
      <p:sp>
        <p:nvSpPr>
          <p:cNvPr id="42" name="Shape 103"/>
          <p:cNvSpPr>
            <a:spLocks noChangeArrowheads="1"/>
          </p:cNvSpPr>
          <p:nvPr/>
        </p:nvSpPr>
        <p:spPr bwMode="auto">
          <a:xfrm>
            <a:off x="927486" y="5536492"/>
            <a:ext cx="1046136" cy="669929"/>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Calibri" panose="020F0502020204030204" pitchFamily="34" charset="0"/>
                <a:ea typeface="MS PGothic" panose="020B0600070205080204" pitchFamily="34" charset="-128"/>
              </a:defRPr>
            </a:lvl1pPr>
            <a:lvl2pPr marL="37931725" indent="-37474525">
              <a:defRPr sz="7200">
                <a:solidFill>
                  <a:schemeClr val="tx1"/>
                </a:solidFill>
                <a:latin typeface="Calibri" panose="020F0502020204030204" pitchFamily="34" charset="0"/>
                <a:ea typeface="MS PGothic" panose="020B0600070205080204" pitchFamily="34" charset="-128"/>
              </a:defRPr>
            </a:lvl2pPr>
            <a:lvl3pPr>
              <a:defRPr sz="7200">
                <a:solidFill>
                  <a:schemeClr val="tx1"/>
                </a:solidFill>
                <a:latin typeface="Calibri" panose="020F0502020204030204" pitchFamily="34" charset="0"/>
                <a:ea typeface="MS PGothic" panose="020B0600070205080204" pitchFamily="34" charset="-128"/>
              </a:defRPr>
            </a:lvl3pPr>
            <a:lvl4pPr>
              <a:defRPr sz="7200">
                <a:solidFill>
                  <a:schemeClr val="tx1"/>
                </a:solidFill>
                <a:latin typeface="Calibri" panose="020F0502020204030204" pitchFamily="34" charset="0"/>
                <a:ea typeface="MS PGothic" panose="020B0600070205080204" pitchFamily="34" charset="-128"/>
              </a:defRPr>
            </a:lvl4pPr>
            <a:lvl5pPr>
              <a:defRPr sz="7200">
                <a:solidFill>
                  <a:schemeClr val="tx1"/>
                </a:solidFill>
                <a:latin typeface="Calibri" panose="020F0502020204030204" pitchFamily="34" charset="0"/>
                <a:ea typeface="MS PGothic" panose="020B0600070205080204" pitchFamily="34" charset="-128"/>
              </a:defRPr>
            </a:lvl5pPr>
            <a:lvl6pPr marL="77724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6pPr>
            <a:lvl7pPr marL="82296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7pPr>
            <a:lvl8pPr marL="86868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8pPr>
            <a:lvl9pPr marL="91440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9pPr>
          </a:lstStyle>
          <a:p>
            <a:r>
              <a:rPr lang="en-US" altLang="en-US"/>
              <a:t> </a:t>
            </a:r>
          </a:p>
        </p:txBody>
      </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492" y="2577740"/>
            <a:ext cx="603753" cy="716176"/>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5891" y="4275120"/>
            <a:ext cx="835813" cy="597010"/>
          </a:xfrm>
          <a:prstGeom prst="rect">
            <a:avLst/>
          </a:prstGeom>
        </p:spPr>
      </p:pic>
      <p:pic>
        <p:nvPicPr>
          <p:cNvPr id="37" name="Picture 36"/>
          <p:cNvPicPr>
            <a:picLocks noChangeAspect="1"/>
          </p:cNvPicPr>
          <p:nvPr/>
        </p:nvPicPr>
        <p:blipFill rotWithShape="1">
          <a:blip r:embed="rId8" cstate="print">
            <a:extLst>
              <a:ext uri="{28A0092B-C50C-407E-A947-70E740481C1C}">
                <a14:useLocalDpi xmlns:a14="http://schemas.microsoft.com/office/drawing/2010/main" val="0"/>
              </a:ext>
            </a:extLst>
          </a:blip>
          <a:srcRect l="8284" t="9531" r="22782" b="9984"/>
          <a:stretch/>
        </p:blipFill>
        <p:spPr>
          <a:xfrm>
            <a:off x="3938809" y="3990716"/>
            <a:ext cx="1449576" cy="1149827"/>
          </a:xfrm>
          <a:prstGeom prst="rect">
            <a:avLst/>
          </a:prstGeom>
        </p:spPr>
      </p:pic>
      <p:pic>
        <p:nvPicPr>
          <p:cNvPr id="39" name="Picture 38"/>
          <p:cNvPicPr>
            <a:picLocks noChangeAspect="1"/>
          </p:cNvPicPr>
          <p:nvPr/>
        </p:nvPicPr>
        <p:blipFill rotWithShape="1">
          <a:blip r:embed="rId9" cstate="print">
            <a:extLst>
              <a:ext uri="{28A0092B-C50C-407E-A947-70E740481C1C}">
                <a14:useLocalDpi xmlns:a14="http://schemas.microsoft.com/office/drawing/2010/main" val="0"/>
              </a:ext>
            </a:extLst>
          </a:blip>
          <a:srcRect l="3688" t="10931" r="15743" b="8141"/>
          <a:stretch/>
        </p:blipFill>
        <p:spPr>
          <a:xfrm>
            <a:off x="3936588" y="2910029"/>
            <a:ext cx="1451797" cy="1088027"/>
          </a:xfrm>
          <a:prstGeom prst="rect">
            <a:avLst/>
          </a:prstGeom>
        </p:spPr>
      </p:pic>
      <p:pic>
        <p:nvPicPr>
          <p:cNvPr id="41" name="Picture 40"/>
          <p:cNvPicPr>
            <a:picLocks noChangeAspect="1"/>
          </p:cNvPicPr>
          <p:nvPr/>
        </p:nvPicPr>
        <p:blipFill rotWithShape="1">
          <a:blip r:embed="rId10" cstate="print">
            <a:extLst>
              <a:ext uri="{28A0092B-C50C-407E-A947-70E740481C1C}">
                <a14:useLocalDpi xmlns:a14="http://schemas.microsoft.com/office/drawing/2010/main" val="0"/>
              </a:ext>
            </a:extLst>
          </a:blip>
          <a:srcRect l="5042" t="8179" r="16582" b="10170"/>
          <a:stretch/>
        </p:blipFill>
        <p:spPr>
          <a:xfrm>
            <a:off x="3933701" y="5140542"/>
            <a:ext cx="1454683" cy="1139849"/>
          </a:xfrm>
          <a:prstGeom prst="rect">
            <a:avLst/>
          </a:prstGeom>
        </p:spPr>
      </p:pic>
      <p:pic>
        <p:nvPicPr>
          <p:cNvPr id="2" name="Picture 1"/>
          <p:cNvPicPr>
            <a:picLocks noChangeAspect="1"/>
          </p:cNvPicPr>
          <p:nvPr/>
        </p:nvPicPr>
        <p:blipFill rotWithShape="1">
          <a:blip r:embed="rId11" cstate="print">
            <a:extLst>
              <a:ext uri="{28A0092B-C50C-407E-A947-70E740481C1C}">
                <a14:useLocalDpi xmlns:a14="http://schemas.microsoft.com/office/drawing/2010/main" val="0"/>
              </a:ext>
            </a:extLst>
          </a:blip>
          <a:srcRect l="10761" t="11503" r="19405" b="10636"/>
          <a:stretch/>
        </p:blipFill>
        <p:spPr>
          <a:xfrm>
            <a:off x="3933700" y="1753686"/>
            <a:ext cx="1454683" cy="1154601"/>
          </a:xfrm>
          <a:prstGeom prst="rect">
            <a:avLst/>
          </a:prstGeom>
        </p:spPr>
      </p:pic>
    </p:spTree>
    <p:extLst>
      <p:ext uri="{BB962C8B-B14F-4D97-AF65-F5344CB8AC3E}">
        <p14:creationId xmlns:p14="http://schemas.microsoft.com/office/powerpoint/2010/main" val="2653866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692" y="1898800"/>
            <a:ext cx="8421265" cy="4014319"/>
          </a:xfrm>
        </p:spPr>
        <p:txBody>
          <a:bodyPr>
            <a:normAutofit fontScale="92500" lnSpcReduction="10000"/>
          </a:bodyPr>
          <a:lstStyle/>
          <a:p>
            <a:pPr algn="ctr">
              <a:buClr>
                <a:schemeClr val="accent1">
                  <a:lumMod val="75000"/>
                </a:schemeClr>
              </a:buClr>
            </a:pPr>
            <a:r>
              <a:rPr lang="en-US" u="sng" dirty="0" smtClean="0"/>
              <a:t>Scaled Drought Condition Index</a:t>
            </a:r>
          </a:p>
          <a:p>
            <a:pPr algn="ctr">
              <a:buClr>
                <a:schemeClr val="accent1">
                  <a:lumMod val="75000"/>
                </a:schemeClr>
              </a:buClr>
            </a:pPr>
            <a:r>
              <a:rPr lang="en-US" dirty="0" smtClean="0"/>
              <a:t>(1/4</a:t>
            </a:r>
            <a:r>
              <a:rPr lang="en-US" dirty="0"/>
              <a:t>) scaled </a:t>
            </a:r>
            <a:r>
              <a:rPr lang="en-US" i="1" dirty="0"/>
              <a:t>LST</a:t>
            </a:r>
            <a:r>
              <a:rPr lang="en-US" dirty="0"/>
              <a:t> + (1/2) scaled </a:t>
            </a:r>
            <a:r>
              <a:rPr lang="en-US" i="1" dirty="0"/>
              <a:t>TRMM</a:t>
            </a:r>
            <a:r>
              <a:rPr lang="en-US" dirty="0"/>
              <a:t> + (1/4) scaled </a:t>
            </a:r>
            <a:r>
              <a:rPr lang="en-US" i="1" dirty="0"/>
              <a:t>VI</a:t>
            </a:r>
            <a:endParaRPr lang="en-US" dirty="0"/>
          </a:p>
          <a:p>
            <a:pPr algn="ctr"/>
            <a:endParaRPr lang="en-US" dirty="0"/>
          </a:p>
          <a:p>
            <a:pPr algn="ctr"/>
            <a:r>
              <a:rPr lang="en-US" u="sng" dirty="0" smtClean="0"/>
              <a:t>Modified Drought Severity Index</a:t>
            </a:r>
          </a:p>
          <a:p>
            <a:pPr algn="ctr"/>
            <a:r>
              <a:rPr lang="en-US" dirty="0" smtClean="0"/>
              <a:t>scaled </a:t>
            </a:r>
            <a:r>
              <a:rPr lang="en-US" i="1" dirty="0" smtClean="0"/>
              <a:t>NDVI</a:t>
            </a:r>
            <a:r>
              <a:rPr lang="en-US" dirty="0" smtClean="0"/>
              <a:t> + scaled LST + </a:t>
            </a:r>
            <a:r>
              <a:rPr lang="en-US" dirty="0"/>
              <a:t>scaled </a:t>
            </a:r>
            <a:r>
              <a:rPr lang="en-US" i="1" dirty="0"/>
              <a:t>MPE</a:t>
            </a:r>
            <a:r>
              <a:rPr lang="en-US" dirty="0"/>
              <a:t> </a:t>
            </a:r>
            <a:r>
              <a:rPr lang="en-US" dirty="0" smtClean="0"/>
              <a:t>+ scaled NLDAS</a:t>
            </a:r>
          </a:p>
          <a:p>
            <a:pPr algn="ctr"/>
            <a:endParaRPr lang="en-US" i="1" dirty="0" smtClean="0"/>
          </a:p>
          <a:p>
            <a:pPr algn="ctr"/>
            <a:r>
              <a:rPr lang="en-US" u="sng" dirty="0" smtClean="0"/>
              <a:t>Equations used for Scaling</a:t>
            </a:r>
            <a:endParaRPr lang="en-US" u="sng" dirty="0"/>
          </a:p>
          <a:p>
            <a:pPr algn="ctr"/>
            <a:r>
              <a:rPr lang="en-US" i="1" dirty="0" smtClean="0"/>
              <a:t>LST</a:t>
            </a:r>
            <a:r>
              <a:rPr lang="en-US" dirty="0"/>
              <a:t>: (</a:t>
            </a:r>
            <a:r>
              <a:rPr lang="en-US" dirty="0" err="1"/>
              <a:t>LST</a:t>
            </a:r>
            <a:r>
              <a:rPr lang="en-US" baseline="-25000" dirty="0" err="1"/>
              <a:t>max</a:t>
            </a:r>
            <a:r>
              <a:rPr lang="en-US" dirty="0"/>
              <a:t> – LST)/(</a:t>
            </a:r>
            <a:r>
              <a:rPr lang="en-US" dirty="0" err="1"/>
              <a:t>LST</a:t>
            </a:r>
            <a:r>
              <a:rPr lang="en-US" baseline="-25000" dirty="0" err="1"/>
              <a:t>max</a:t>
            </a:r>
            <a:r>
              <a:rPr lang="en-US" dirty="0"/>
              <a:t> – </a:t>
            </a:r>
            <a:r>
              <a:rPr lang="en-US" dirty="0" err="1"/>
              <a:t>LST</a:t>
            </a:r>
            <a:r>
              <a:rPr lang="en-US" baseline="-25000" dirty="0" err="1"/>
              <a:t>min</a:t>
            </a:r>
            <a:r>
              <a:rPr lang="en-US" dirty="0"/>
              <a:t>)</a:t>
            </a:r>
          </a:p>
          <a:p>
            <a:pPr algn="ctr"/>
            <a:r>
              <a:rPr lang="en-US" i="1" dirty="0"/>
              <a:t>MPE</a:t>
            </a:r>
            <a:r>
              <a:rPr lang="en-US" dirty="0"/>
              <a:t>: (MPE – </a:t>
            </a:r>
            <a:r>
              <a:rPr lang="en-US" dirty="0" err="1"/>
              <a:t>MPE</a:t>
            </a:r>
            <a:r>
              <a:rPr lang="en-US" baseline="-25000" dirty="0" err="1"/>
              <a:t>min</a:t>
            </a:r>
            <a:r>
              <a:rPr lang="en-US" dirty="0"/>
              <a:t>)/(</a:t>
            </a:r>
            <a:r>
              <a:rPr lang="en-US" dirty="0" err="1"/>
              <a:t>MPE</a:t>
            </a:r>
            <a:r>
              <a:rPr lang="en-US" baseline="-25000" dirty="0" err="1"/>
              <a:t>max</a:t>
            </a:r>
            <a:r>
              <a:rPr lang="en-US" dirty="0"/>
              <a:t> - </a:t>
            </a:r>
            <a:r>
              <a:rPr lang="en-US" dirty="0" err="1"/>
              <a:t>MPE</a:t>
            </a:r>
            <a:r>
              <a:rPr lang="en-US" baseline="-25000" dirty="0" err="1"/>
              <a:t>min</a:t>
            </a:r>
            <a:r>
              <a:rPr lang="en-US" dirty="0"/>
              <a:t>)</a:t>
            </a:r>
          </a:p>
          <a:p>
            <a:pPr algn="ctr"/>
            <a:r>
              <a:rPr lang="en-US" i="1" dirty="0"/>
              <a:t>NDVI</a:t>
            </a:r>
            <a:r>
              <a:rPr lang="en-US" dirty="0"/>
              <a:t>: (NDVI - </a:t>
            </a:r>
            <a:r>
              <a:rPr lang="en-US" dirty="0" err="1"/>
              <a:t>NDVI</a:t>
            </a:r>
            <a:r>
              <a:rPr lang="en-US" baseline="-25000" dirty="0" err="1"/>
              <a:t>min</a:t>
            </a:r>
            <a:r>
              <a:rPr lang="en-US" dirty="0"/>
              <a:t>)/(</a:t>
            </a:r>
            <a:r>
              <a:rPr lang="en-US" dirty="0" err="1"/>
              <a:t>NDVI</a:t>
            </a:r>
            <a:r>
              <a:rPr lang="en-US" baseline="-25000" dirty="0" err="1"/>
              <a:t>max</a:t>
            </a:r>
            <a:r>
              <a:rPr lang="en-US" dirty="0"/>
              <a:t> – </a:t>
            </a:r>
            <a:r>
              <a:rPr lang="en-US" dirty="0" err="1"/>
              <a:t>NDVI</a:t>
            </a:r>
            <a:r>
              <a:rPr lang="en-US" baseline="-25000" dirty="0" err="1"/>
              <a:t>min</a:t>
            </a:r>
            <a:r>
              <a:rPr lang="en-US" dirty="0" smtClean="0"/>
              <a:t>)</a:t>
            </a:r>
          </a:p>
          <a:p>
            <a:pPr algn="ctr"/>
            <a:r>
              <a:rPr lang="en-US" i="1" dirty="0" smtClean="0"/>
              <a:t>NLDAS-2</a:t>
            </a:r>
            <a:r>
              <a:rPr lang="en-US" i="1" dirty="0"/>
              <a:t>:</a:t>
            </a:r>
            <a:r>
              <a:rPr lang="en-US" dirty="0"/>
              <a:t> (NLDAS – </a:t>
            </a:r>
            <a:r>
              <a:rPr lang="en-US" dirty="0" err="1"/>
              <a:t>NLDAS</a:t>
            </a:r>
            <a:r>
              <a:rPr lang="en-US" baseline="-25000" dirty="0" err="1"/>
              <a:t>min</a:t>
            </a:r>
            <a:r>
              <a:rPr lang="en-US" dirty="0"/>
              <a:t>)/(</a:t>
            </a:r>
            <a:r>
              <a:rPr lang="en-US" dirty="0" err="1"/>
              <a:t>NLDAS</a:t>
            </a:r>
            <a:r>
              <a:rPr lang="en-US" baseline="-25000" dirty="0" err="1"/>
              <a:t>max</a:t>
            </a:r>
            <a:r>
              <a:rPr lang="en-US" dirty="0"/>
              <a:t> – </a:t>
            </a:r>
            <a:r>
              <a:rPr lang="en-US" dirty="0" err="1"/>
              <a:t>NLDAS</a:t>
            </a:r>
            <a:r>
              <a:rPr lang="en-US" baseline="-25000" dirty="0" err="1"/>
              <a:t>min</a:t>
            </a:r>
            <a:r>
              <a:rPr lang="en-US" dirty="0"/>
              <a:t>)</a:t>
            </a:r>
          </a:p>
          <a:p>
            <a:pPr algn="ctr"/>
            <a:endParaRPr lang="en-US" i="1" dirty="0"/>
          </a:p>
          <a:p>
            <a:pPr algn="ctr">
              <a:buClr>
                <a:schemeClr val="accent1">
                  <a:lumMod val="75000"/>
                </a:schemeClr>
              </a:buCl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592106" y="266108"/>
            <a:ext cx="3566160" cy="1325880"/>
          </a:xfrm>
        </p:spPr>
        <p:txBody>
          <a:bodyPr/>
          <a:lstStyle/>
          <a:p>
            <a:r>
              <a:rPr lang="en-US" dirty="0" smtClean="0"/>
              <a:t>Methodology</a:t>
            </a:r>
            <a:endParaRPr lang="en-US" dirty="0"/>
          </a:p>
        </p:txBody>
      </p:sp>
    </p:spTree>
    <p:extLst>
      <p:ext uri="{BB962C8B-B14F-4D97-AF65-F5344CB8AC3E}">
        <p14:creationId xmlns:p14="http://schemas.microsoft.com/office/powerpoint/2010/main" val="1408599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2106" y="1898800"/>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r>
              <a:rPr lang="en-US" dirty="0" smtClean="0"/>
              <a:t>Expand</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592106" y="266108"/>
            <a:ext cx="3566160" cy="1325880"/>
          </a:xfrm>
        </p:spPr>
        <p:txBody>
          <a:bodyPr/>
          <a:lstStyle/>
          <a:p>
            <a:r>
              <a:rPr lang="en-US" dirty="0" smtClean="0"/>
              <a:t>Results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pic>
        <p:nvPicPr>
          <p:cNvPr id="7" name="Picture 6"/>
          <p:cNvPicPr>
            <a:picLocks noChangeAspect="1"/>
          </p:cNvPicPr>
          <p:nvPr/>
        </p:nvPicPr>
        <p:blipFill>
          <a:blip r:embed="rId2"/>
          <a:stretch>
            <a:fillRect/>
          </a:stretch>
        </p:blipFill>
        <p:spPr>
          <a:xfrm>
            <a:off x="1753228" y="4281946"/>
            <a:ext cx="5602710" cy="1359526"/>
          </a:xfrm>
          <a:prstGeom prst="rect">
            <a:avLst/>
          </a:prstGeom>
        </p:spPr>
      </p:pic>
    </p:spTree>
    <p:extLst>
      <p:ext uri="{BB962C8B-B14F-4D97-AF65-F5344CB8AC3E}">
        <p14:creationId xmlns:p14="http://schemas.microsoft.com/office/powerpoint/2010/main" val="1756055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2106" y="1898800"/>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r>
              <a:rPr lang="en-US" dirty="0" smtClean="0"/>
              <a:t>Expand</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592106" y="266108"/>
            <a:ext cx="3566160" cy="1325880"/>
          </a:xfrm>
        </p:spPr>
        <p:txBody>
          <a:bodyPr/>
          <a:lstStyle/>
          <a:p>
            <a:r>
              <a:rPr lang="en-US" dirty="0" smtClean="0"/>
              <a:t>Conclusions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Tree>
    <p:extLst>
      <p:ext uri="{BB962C8B-B14F-4D97-AF65-F5344CB8AC3E}">
        <p14:creationId xmlns:p14="http://schemas.microsoft.com/office/powerpoint/2010/main" val="4017596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2106" y="2212308"/>
            <a:ext cx="7654911" cy="4014319"/>
          </a:xfrm>
        </p:spPr>
        <p:txBody>
          <a:bodyPr>
            <a:normAutofit/>
          </a:bodyPr>
          <a:lstStyle/>
          <a:p>
            <a:pPr marL="342900" indent="-342900">
              <a:buClr>
                <a:schemeClr val="accent1">
                  <a:lumMod val="75000"/>
                </a:schemeClr>
              </a:buClr>
              <a:buFont typeface="Century Gothic" panose="020B0502020202020204" pitchFamily="34" charset="0"/>
              <a:buChar char="►"/>
            </a:pPr>
            <a:r>
              <a:rPr lang="en-US" dirty="0" smtClean="0"/>
              <a:t>Spatial resolution discrepancies between MODIS and MPE</a:t>
            </a:r>
          </a:p>
          <a:p>
            <a:pPr marL="1028700" lvl="1" indent="-342900">
              <a:buClr>
                <a:schemeClr val="accent1">
                  <a:lumMod val="75000"/>
                </a:schemeClr>
              </a:buClr>
              <a:buFont typeface="Wingdings" panose="05000000000000000000" pitchFamily="2" charset="2"/>
              <a:buChar char="Ø"/>
            </a:pPr>
            <a:r>
              <a:rPr lang="en-US" dirty="0" smtClean="0"/>
              <a:t>250m - 1km</a:t>
            </a:r>
            <a:r>
              <a:rPr lang="en-US" baseline="30000" dirty="0" smtClean="0"/>
              <a:t>2</a:t>
            </a:r>
            <a:r>
              <a:rPr lang="en-US" dirty="0"/>
              <a:t> </a:t>
            </a:r>
            <a:r>
              <a:rPr lang="en-US" dirty="0" smtClean="0"/>
              <a:t>vs. 4km</a:t>
            </a:r>
            <a:r>
              <a:rPr lang="en-US" baseline="30000" dirty="0" smtClean="0"/>
              <a:t>2</a:t>
            </a:r>
          </a:p>
          <a:p>
            <a:pPr marL="342900" indent="-342900">
              <a:buClr>
                <a:schemeClr val="accent1">
                  <a:lumMod val="75000"/>
                </a:schemeClr>
              </a:buClr>
              <a:buFont typeface="Century Gothic" panose="020B0502020202020204" pitchFamily="34" charset="0"/>
              <a:buChar char="►"/>
            </a:pPr>
            <a:r>
              <a:rPr lang="en-US" dirty="0" smtClean="0"/>
              <a:t>NEXRAD data are susceptible to typical errors associated with weather radar</a:t>
            </a:r>
          </a:p>
          <a:p>
            <a:pPr marL="342900" indent="-342900">
              <a:buClr>
                <a:schemeClr val="accent1">
                  <a:lumMod val="75000"/>
                </a:schemeClr>
              </a:buClr>
              <a:buFont typeface="Century Gothic" panose="020B0502020202020204" pitchFamily="34" charset="0"/>
              <a:buChar char="►"/>
            </a:pPr>
            <a:r>
              <a:rPr lang="en-US" dirty="0" smtClean="0"/>
              <a:t>The MPE is notorious for underestimating precipitation values</a:t>
            </a:r>
          </a:p>
          <a:p>
            <a:pPr marL="342900" indent="-342900">
              <a:buClr>
                <a:schemeClr val="accent1">
                  <a:lumMod val="75000"/>
                </a:schemeClr>
              </a:buClr>
              <a:buFont typeface="Century Gothic" panose="020B0502020202020204" pitchFamily="34" charset="0"/>
              <a:buChar char="►"/>
            </a:pPr>
            <a:r>
              <a:rPr lang="en-US" dirty="0" smtClean="0"/>
              <a:t>Applicability </a:t>
            </a:r>
            <a:r>
              <a:rPr lang="en-US" smtClean="0"/>
              <a:t>of SDCI </a:t>
            </a:r>
            <a:r>
              <a:rPr lang="en-US" dirty="0" smtClean="0"/>
              <a:t>values to the many eco-regions that exist within Texas</a:t>
            </a:r>
          </a:p>
        </p:txBody>
      </p:sp>
      <p:sp>
        <p:nvSpPr>
          <p:cNvPr id="3" name="Text Placeholder 2"/>
          <p:cNvSpPr>
            <a:spLocks noGrp="1"/>
          </p:cNvSpPr>
          <p:nvPr>
            <p:ph type="body" sz="quarter" idx="10"/>
          </p:nvPr>
        </p:nvSpPr>
        <p:spPr>
          <a:xfrm>
            <a:off x="592106" y="266108"/>
            <a:ext cx="5321014" cy="1325880"/>
          </a:xfrm>
        </p:spPr>
        <p:txBody>
          <a:bodyPr/>
          <a:lstStyle/>
          <a:p>
            <a:r>
              <a:rPr lang="en-US" dirty="0" smtClean="0"/>
              <a:t>Errors and Uncertainties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Tree>
    <p:extLst>
      <p:ext uri="{BB962C8B-B14F-4D97-AF65-F5344CB8AC3E}">
        <p14:creationId xmlns:p14="http://schemas.microsoft.com/office/powerpoint/2010/main" val="3206364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2898</TotalTime>
  <Words>1294</Words>
  <Application>Microsoft Office PowerPoint</Application>
  <PresentationFormat>On-screen Show (4:3)</PresentationFormat>
  <Paragraphs>129</Paragraphs>
  <Slides>11</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MS PGothic</vt:lpstr>
      <vt:lpstr>Arial</vt:lpstr>
      <vt:lpstr>Calibri</vt:lpstr>
      <vt:lpstr>Century Gothic</vt:lpstr>
      <vt:lpstr>Garamond</vt:lpstr>
      <vt:lpstr>Helvetica Neue</vt:lpstr>
      <vt:lpstr>Questrial</vt:lpstr>
      <vt:lpstr>Times New Roman</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Richards, Zacary B. (LARC-E3)[SSAI DEVELOP]</cp:lastModifiedBy>
  <cp:revision>162</cp:revision>
  <dcterms:created xsi:type="dcterms:W3CDTF">2015-05-18T13:26:09Z</dcterms:created>
  <dcterms:modified xsi:type="dcterms:W3CDTF">2015-06-24T20:49:09Z</dcterms:modified>
</cp:coreProperties>
</file>