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79" r:id="rId3"/>
    <p:sldId id="278" r:id="rId4"/>
    <p:sldId id="280" r:id="rId5"/>
    <p:sldId id="281" r:id="rId6"/>
    <p:sldId id="282" r:id="rId7"/>
    <p:sldId id="289" r:id="rId8"/>
    <p:sldId id="285" r:id="rId9"/>
    <p:sldId id="286" r:id="rId10"/>
    <p:sldId id="287" r:id="rId11"/>
    <p:sldId id="288" r:id="rId12"/>
    <p:sldId id="283" r:id="rId13"/>
    <p:sldId id="294" r:id="rId14"/>
    <p:sldId id="291" r:id="rId15"/>
    <p:sldId id="292" r:id="rId16"/>
    <p:sldId id="293"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6" autoAdjust="0"/>
    <p:restoredTop sz="83924" autoAdjust="0"/>
  </p:normalViewPr>
  <p:slideViewPr>
    <p:cSldViewPr snapToGrid="0">
      <p:cViewPr varScale="1">
        <p:scale>
          <a:sx n="68" d="100"/>
          <a:sy n="68" d="100"/>
        </p:scale>
        <p:origin x="1260"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dirty="0" smtClean="0"/>
              <a:t>Introductions… </a:t>
            </a:r>
          </a:p>
          <a:p>
            <a:pPr>
              <a:spcBef>
                <a:spcPts val="0"/>
              </a:spcBef>
              <a:buNone/>
            </a:pPr>
            <a:r>
              <a:rPr lang="en-US" sz="1200" dirty="0" smtClean="0"/>
              <a:t>Hi I’m</a:t>
            </a:r>
            <a:r>
              <a:rPr lang="en-US" sz="1200" baseline="0" dirty="0" smtClean="0"/>
              <a:t> Cheryl, I’m Vickie, I’m Michael, I’m Anton, and I’m Sophie (Something along those lines) </a:t>
            </a:r>
          </a:p>
          <a:p>
            <a:pPr>
              <a:spcBef>
                <a:spcPts val="0"/>
              </a:spcBef>
              <a:buNone/>
            </a:pPr>
            <a:r>
              <a:rPr lang="en-US" sz="1200" baseline="0" dirty="0" smtClean="0"/>
              <a:t>And we’re the Navajo Nation Climate II team. </a:t>
            </a:r>
          </a:p>
          <a:p>
            <a:pPr>
              <a:spcBef>
                <a:spcPts val="0"/>
              </a:spcBef>
              <a:buNone/>
            </a:pPr>
            <a:r>
              <a:rPr lang="en-US" sz="1200" baseline="0" dirty="0" smtClean="0"/>
              <a:t>Our projects is titled: Monitoring Drought Conditions in the Navajo Nation Using NASA Earth Observations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69837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lvl="0" indent="0" rtl="0">
              <a:lnSpc>
                <a:spcPct val="90000"/>
              </a:lnSpc>
              <a:spcBef>
                <a:spcPts val="0"/>
              </a:spcBef>
              <a:buClr>
                <a:schemeClr val="accent5"/>
              </a:buClr>
              <a:buSzPct val="100000"/>
              <a:buFont typeface="Arial"/>
              <a:buNone/>
            </a:pPr>
            <a:endParaRPr lang="en-US" dirty="0">
              <a:solidFill>
                <a:schemeClr val="dk1"/>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46758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lvl="0" indent="0" rtl="0">
              <a:lnSpc>
                <a:spcPct val="90000"/>
              </a:lnSpc>
              <a:spcBef>
                <a:spcPts val="0"/>
              </a:spcBef>
              <a:buClr>
                <a:schemeClr val="accent5"/>
              </a:buClr>
              <a:buSzPct val="100000"/>
              <a:buFont typeface="Arial"/>
              <a:buNone/>
            </a:pPr>
            <a:endParaRPr lang="en-US" dirty="0">
              <a:solidFill>
                <a:schemeClr val="dk1"/>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46758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467581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46758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41601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41601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41601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smtClean="0"/>
              <a:t>The</a:t>
            </a:r>
            <a:r>
              <a:rPr lang="en-US" baseline="0" dirty="0" smtClean="0"/>
              <a:t> Navajo Nation is the largest Native American territory in the United States in both land area and population size, with an area of 65,700 square kilometers, and approximately 174,000 residents. </a:t>
            </a:r>
          </a:p>
          <a:p>
            <a:pPr>
              <a:spcBef>
                <a:spcPts val="0"/>
              </a:spcBef>
              <a:buNone/>
            </a:pPr>
            <a:r>
              <a:rPr lang="en-US" baseline="0" dirty="0" smtClean="0"/>
              <a:t>The study area, outlined in the dashed box in the image on the right, was defined by a buffer around the grey shaded USGS Hydrologic Unit Code 8 boundaries that intersected with the Navajo Nation seen in red. </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smtClean="0"/>
              <a:t>Image: http://upload.wikimedia.org/wikipedia/commons/5/58/Dripping_faucet_1.jpg</a:t>
            </a:r>
          </a:p>
          <a:p>
            <a:pPr>
              <a:spcBef>
                <a:spcPts val="0"/>
              </a:spcBef>
              <a:buNone/>
            </a:pPr>
            <a:endParaRPr lang="en-US" dirty="0" smtClean="0"/>
          </a:p>
          <a:p>
            <a:pPr>
              <a:spcBef>
                <a:spcPts val="0"/>
              </a:spcBef>
              <a:buNone/>
            </a:pPr>
            <a:r>
              <a:rPr lang="en-US" dirty="0" smtClean="0"/>
              <a:t>Geographically,</a:t>
            </a:r>
            <a:r>
              <a:rPr lang="en-US" baseline="0" dirty="0" smtClean="0"/>
              <a:t> the location of the Navajo Nation is inherently arid and dry, </a:t>
            </a:r>
            <a:endParaRPr lang="en-US" dirty="0" smtClean="0"/>
          </a:p>
          <a:p>
            <a:pPr>
              <a:spcBef>
                <a:spcPts val="0"/>
              </a:spcBef>
              <a:buNone/>
            </a:pPr>
            <a:r>
              <a:rPr lang="en-US" dirty="0" smtClean="0"/>
              <a:t>The Navajo</a:t>
            </a:r>
            <a:r>
              <a:rPr lang="en-US" baseline="0" dirty="0" smtClean="0"/>
              <a:t> Nation has been in a drought since 1994, and declared a state of emergency in 2013</a:t>
            </a:r>
          </a:p>
          <a:p>
            <a:pPr>
              <a:spcBef>
                <a:spcPts val="0"/>
              </a:spcBef>
              <a:buNone/>
            </a:pPr>
            <a:r>
              <a:rPr lang="en-US" baseline="0" dirty="0" smtClean="0"/>
              <a:t>~buffer sentence~</a:t>
            </a:r>
          </a:p>
          <a:p>
            <a:pPr>
              <a:spcBef>
                <a:spcPts val="0"/>
              </a:spcBef>
              <a:buNone/>
            </a:pPr>
            <a:r>
              <a:rPr lang="en-US" dirty="0" smtClean="0"/>
              <a:t>Approximately</a:t>
            </a:r>
            <a:r>
              <a:rPr lang="en-US" baseline="0" dirty="0" smtClean="0"/>
              <a:t> one third of the population within the Nation lacks access to potable water in their homes. This problem is exacerbated by increasing average temperatures, and decreasing precipitation and snowpack due to climate change. These climate trends, and their impact on Nation communities </a:t>
            </a:r>
            <a:r>
              <a:rPr lang="en-US" u="none" baseline="0" dirty="0" smtClean="0"/>
              <a:t>puts pressure on </a:t>
            </a:r>
            <a:r>
              <a:rPr lang="en-US" baseline="0" dirty="0" smtClean="0"/>
              <a:t>drought monitoring and water management</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1601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a:t>
            </a:r>
            <a:r>
              <a:rPr lang="en-US" dirty="0" smtClean="0"/>
              <a:t>the Navajo</a:t>
            </a:r>
            <a:r>
              <a:rPr lang="en-US" baseline="0" dirty="0" smtClean="0"/>
              <a:t> Nation uses the Standardized Precipitation Index to monitor drought on reservation land. The SPI is a probability based indicator of abnormally wet and dry time periods based on historical precipitation trends specific to the area. The Nation uses an SPI calculated by the Western Regional Climate Center, but this is based on state level climate divisions, and is not representative of the varying landscape and climates within Nation boundaries.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WRCC classification, the majority of the Nation receives only one SPI Value, and 96% of the Navajo Nation fall into just 3 climate divisions. Comparatively, the State of West Virginia has approximately the same area, but twice the amount of Climate Divisions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44338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https://www.flickr.com/photos/focusonnature/4062309456/in/photolist-7bYp5d-7bY9dE-7bGv3e-7bGwGR-7bV7gy-7cht5F-7bTuKK-7bLjMh-7bTx8g-7bTB62-7bGwe2-7bTAnT-7bXnny-7bXkKG-7bXk19-EzMCd-5vqtCK-7cQHfR-uhiFDA-7cqyQd-8BHVaV-EzMD3-7bQz5B-5vquEK-EZ45Q-EtkLt-5E3uvH-8PzmyW-8PwitF-8PzjS9-8PyUVf-KePb3-EmsUe-8PyWy5-8PzhLh-8Pw74g-8Pz8Zm-8Pz6Aw-8Pz4b5-8Pz1tN-8PyYhw-7nCHnW-7jkUbg-5pFZyy-7buKps-7buGsS-7bsTMf-7njofa-7bqVjv-7buCX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team here at Ames partnered with the Navajo Nation Department of Water Resources, and the Navajo Technical University to see how we can help alleviate this lack of information using NASA Earth Observations.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31557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marR="0" lvl="0" indent="0" algn="l" defTabSz="914400" rtl="0" eaLnBrk="1" fontAlgn="auto" latinLnBrk="0" hangingPunct="1">
              <a:lnSpc>
                <a:spcPct val="90000"/>
              </a:lnSpc>
              <a:spcBef>
                <a:spcPts val="0"/>
              </a:spcBef>
              <a:spcAft>
                <a:spcPts val="0"/>
              </a:spcAft>
              <a:buClr>
                <a:schemeClr val="accent5"/>
              </a:buClr>
              <a:buSzPct val="100000"/>
              <a:buFont typeface="Arial"/>
              <a:buNone/>
              <a:tabLst/>
              <a:defRPr/>
            </a:pPr>
            <a:r>
              <a:rPr lang="en-US" dirty="0" smtClean="0"/>
              <a:t>Image: https://www.flickr.com/photos/gsfc/4426654941/in/photolist-7KaLhV-awVaEv-awXT4q-er1F4L-hXS1Um-7KeF1y-rBrMEF-8Hrda9-jzm1fa-eWXcrN-p1XuhG-kY5Rcf-oWv5Tp-dyKuX4-7Gc6C3-jZQr7r-dNWFvz-dyR2S9-7FDBma-9unbvZ-pzW58P-cCg8gy-b61xdH-nC7Cmf-oUvy98-brGx3Y-9y5sEm-dyYdst-dz4FV1-mbEUhd-r1Semf-8YYj7m-oUtH6C-hyzMyT-dyCPdf-nciSBX-7LM7YP-9ZSYDL-nkCsrR-dTG44v-cE76Ss-cLPjX1-btRFYj-doVbmQ-doxMo1-eq5qCT-eq5qHk-nkCbvp-ptrCNk-fEd9Hv</a:t>
            </a:r>
          </a:p>
          <a:p>
            <a:pPr marL="63500" marR="0" lvl="0" indent="0" algn="l" defTabSz="914400" rtl="0" eaLnBrk="1" fontAlgn="auto" latinLnBrk="0" hangingPunct="1">
              <a:lnSpc>
                <a:spcPct val="90000"/>
              </a:lnSpc>
              <a:spcBef>
                <a:spcPts val="0"/>
              </a:spcBef>
              <a:spcAft>
                <a:spcPts val="0"/>
              </a:spcAft>
              <a:buClr>
                <a:schemeClr val="accent5"/>
              </a:buClr>
              <a:buSzPct val="100000"/>
              <a:buFont typeface="Arial"/>
              <a:buNone/>
              <a:tabLst/>
              <a:defRPr/>
            </a:pPr>
            <a:endParaRPr lang="en-US" dirty="0" smtClean="0">
              <a:solidFill>
                <a:schemeClr val="dk1"/>
              </a:solidFill>
              <a:latin typeface="Questrial"/>
              <a:ea typeface="Questrial"/>
              <a:cs typeface="Questrial"/>
              <a:sym typeface="Questrial"/>
            </a:endParaRPr>
          </a:p>
          <a:p>
            <a:pPr marL="63500" lvl="0" indent="0" rtl="0">
              <a:lnSpc>
                <a:spcPct val="90000"/>
              </a:lnSpc>
              <a:spcBef>
                <a:spcPts val="0"/>
              </a:spcBef>
              <a:buClr>
                <a:schemeClr val="accent5"/>
              </a:buClr>
              <a:buSzPct val="100000"/>
              <a:buFont typeface="Arial"/>
              <a:buNone/>
            </a:pPr>
            <a:r>
              <a:rPr lang="en-US" dirty="0" smtClean="0">
                <a:solidFill>
                  <a:schemeClr val="dk1"/>
                </a:solidFill>
                <a:latin typeface="Questrial"/>
                <a:ea typeface="Questrial"/>
                <a:cs typeface="Questrial"/>
                <a:sym typeface="Questrial"/>
              </a:rPr>
              <a:t>During the First</a:t>
            </a:r>
            <a:r>
              <a:rPr lang="en-US" baseline="0" dirty="0" smtClean="0">
                <a:solidFill>
                  <a:schemeClr val="dk1"/>
                </a:solidFill>
                <a:latin typeface="Questrial"/>
                <a:ea typeface="Questrial"/>
                <a:cs typeface="Questrial"/>
                <a:sym typeface="Questrial"/>
              </a:rPr>
              <a:t> term of this project we focused on c</a:t>
            </a:r>
            <a:r>
              <a:rPr lang="en-US" dirty="0" smtClean="0">
                <a:solidFill>
                  <a:schemeClr val="dk1"/>
                </a:solidFill>
                <a:latin typeface="Questrial"/>
                <a:ea typeface="Questrial"/>
                <a:cs typeface="Questrial"/>
                <a:sym typeface="Questrial"/>
              </a:rPr>
              <a:t>reating</a:t>
            </a:r>
            <a:r>
              <a:rPr lang="en-US" baseline="0" dirty="0" smtClean="0">
                <a:solidFill>
                  <a:schemeClr val="dk1"/>
                </a:solidFill>
                <a:latin typeface="Questrial"/>
                <a:ea typeface="Questrial"/>
                <a:cs typeface="Questrial"/>
                <a:sym typeface="Questrial"/>
              </a:rPr>
              <a:t> </a:t>
            </a:r>
            <a:r>
              <a:rPr lang="en-US" dirty="0" smtClean="0">
                <a:solidFill>
                  <a:schemeClr val="dk1"/>
                </a:solidFill>
                <a:latin typeface="Questrial"/>
                <a:ea typeface="Questrial"/>
                <a:cs typeface="Questrial"/>
                <a:sym typeface="Questrial"/>
              </a:rPr>
              <a:t>a geodatabase of drought-related NASA Earth</a:t>
            </a:r>
            <a:r>
              <a:rPr lang="en-US" baseline="0" dirty="0" smtClean="0">
                <a:solidFill>
                  <a:schemeClr val="dk1"/>
                </a:solidFill>
                <a:latin typeface="Questrial"/>
                <a:ea typeface="Questrial"/>
                <a:cs typeface="Questrial"/>
                <a:sym typeface="Questrial"/>
              </a:rPr>
              <a:t> Observation</a:t>
            </a:r>
            <a:r>
              <a:rPr lang="en-US" dirty="0" smtClean="0">
                <a:solidFill>
                  <a:schemeClr val="dk1"/>
                </a:solidFill>
                <a:latin typeface="Questrial"/>
                <a:ea typeface="Questrial"/>
                <a:cs typeface="Questrial"/>
                <a:sym typeface="Questrial"/>
              </a:rPr>
              <a:t> data,</a:t>
            </a:r>
            <a:r>
              <a:rPr lang="en-US" baseline="0" dirty="0" smtClean="0">
                <a:solidFill>
                  <a:schemeClr val="dk1"/>
                </a:solidFill>
                <a:latin typeface="Questrial"/>
                <a:ea typeface="Questrial"/>
                <a:cs typeface="Questrial"/>
                <a:sym typeface="Questrial"/>
              </a:rPr>
              <a:t> and researching different methods to create a tool that would allow the Navajo Nation department of water resources hydrologists to calculate an SPI for a user specified area like an agency</a:t>
            </a:r>
            <a:endParaRPr lang="en-US" dirty="0" smtClean="0">
              <a:solidFill>
                <a:schemeClr val="dk1"/>
              </a:solidFill>
              <a:latin typeface="Questrial"/>
              <a:ea typeface="Questrial"/>
              <a:cs typeface="Questrial"/>
              <a:sym typeface="Questria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46758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lvl="0" indent="0" rtl="0">
              <a:lnSpc>
                <a:spcPct val="90000"/>
              </a:lnSpc>
              <a:spcBef>
                <a:spcPts val="0"/>
              </a:spcBef>
              <a:buClr>
                <a:schemeClr val="accent5"/>
              </a:buClr>
              <a:buSzPct val="100000"/>
              <a:buFont typeface="Arial"/>
              <a:buNone/>
            </a:pPr>
            <a:r>
              <a:rPr lang="en-US" dirty="0" smtClean="0">
                <a:solidFill>
                  <a:schemeClr val="dk1"/>
                </a:solidFill>
              </a:rPr>
              <a:t>Image: https://www.flickr.com/photos/usdagov/8466251260/in/photolist-opH3wq-dU8Kmm-pHnjhU-dU8Kxj-dU38EH-oPTbLr-oN78ux-oN6qH4-p5k3K4-ncVp5J-jsjuS6-oN6JpY-p5ym59-p5iDkk-p5yYc2-oN5LqF-oN53Z6-p3wZcL-oN5Nkc-bjzTSC-chVt65-chVtQo-chVtBU-chVsxU-chVtX3-chVu5o-fdy8hV-e5g3Ub-fdy8iT</a:t>
            </a:r>
          </a:p>
          <a:p>
            <a:pPr marL="63500" lvl="0" indent="0" rtl="0">
              <a:lnSpc>
                <a:spcPct val="90000"/>
              </a:lnSpc>
              <a:spcBef>
                <a:spcPts val="0"/>
              </a:spcBef>
              <a:buClr>
                <a:schemeClr val="accent5"/>
              </a:buClr>
              <a:buSzPct val="100000"/>
              <a:buFont typeface="Arial"/>
              <a:buNone/>
            </a:pPr>
            <a:endParaRPr lang="en-US" dirty="0" smtClean="0">
              <a:solidFill>
                <a:schemeClr val="dk1"/>
              </a:solidFill>
            </a:endParaRPr>
          </a:p>
          <a:p>
            <a:pPr marL="63500" lvl="0" indent="0" rtl="0">
              <a:lnSpc>
                <a:spcPct val="90000"/>
              </a:lnSpc>
              <a:spcBef>
                <a:spcPts val="0"/>
              </a:spcBef>
              <a:buClr>
                <a:schemeClr val="accent5"/>
              </a:buClr>
              <a:buSzPct val="100000"/>
              <a:buFont typeface="Arial"/>
              <a:buNone/>
            </a:pPr>
            <a:r>
              <a:rPr lang="en-US" dirty="0" smtClean="0">
                <a:solidFill>
                  <a:schemeClr val="dk1"/>
                </a:solidFill>
              </a:rPr>
              <a:t>This term our</a:t>
            </a:r>
            <a:r>
              <a:rPr lang="en-US" baseline="0" dirty="0" smtClean="0">
                <a:solidFill>
                  <a:schemeClr val="dk1"/>
                </a:solidFill>
              </a:rPr>
              <a:t> team focused on creating this SPI tool, paying special attention to user needs in order to produce a tool that will be of use to the Navajo Nation for years  to come. We also decided to look at other climate variables to see if any individual variables show drought intensity comparable to the way SPI does.</a:t>
            </a:r>
            <a:endParaRPr lang="en-US" dirty="0">
              <a:solidFill>
                <a:schemeClr val="dk1"/>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46758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created two geodatabases from two separate sources with which to calculate SPI values. The first source was the Parameter-elevation Relationships on Independent Slope Model.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used PRISM for historical modeled precipitation data dating back to 1901 and continuing through 2013. This was to give us a historical baseline of average rainfall amounts to be able to compare against recent rainfall amounts.</a:t>
            </a:r>
          </a:p>
          <a:p>
            <a:r>
              <a:rPr lang="en-US" sz="1200" kern="1200" dirty="0" smtClean="0">
                <a:solidFill>
                  <a:schemeClr val="tx1"/>
                </a:solidFill>
                <a:effectLst/>
                <a:latin typeface="+mn-lt"/>
                <a:ea typeface="+mn-ea"/>
                <a:cs typeface="+mn-cs"/>
              </a:rPr>
              <a:t>The second source was the Tropical Rainfall Monitoring Mission, satellite’s Precipitation Radar. We used this for relatively recent to current observed precipitation data, from 2000-2015. This was to give us the modern values of precipitation to compare against historical trends. </a:t>
            </a:r>
          </a:p>
          <a:p>
            <a:pPr marL="228600" lvl="0" indent="-165100" rtl="0">
              <a:lnSpc>
                <a:spcPct val="90000"/>
              </a:lnSpc>
              <a:spcBef>
                <a:spcPts val="0"/>
              </a:spcBef>
              <a:buClr>
                <a:schemeClr val="accent5"/>
              </a:buClr>
              <a:buSzPct val="100000"/>
              <a:buFont typeface="Arial"/>
              <a:buChar char="4"/>
            </a:pPr>
            <a:endParaRPr lang="en-US" dirty="0">
              <a:solidFill>
                <a:schemeClr val="dk1"/>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6758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Navajo Nation Climate II</a:t>
            </a:r>
            <a:endParaRPr lang="en-US" dirty="0"/>
          </a:p>
        </p:txBody>
      </p:sp>
      <p:sp>
        <p:nvSpPr>
          <p:cNvPr id="3" name="Text Placeholder 2"/>
          <p:cNvSpPr>
            <a:spLocks noGrp="1"/>
          </p:cNvSpPr>
          <p:nvPr>
            <p:ph type="body" sz="quarter" idx="11"/>
          </p:nvPr>
        </p:nvSpPr>
        <p:spPr/>
        <p:txBody>
          <a:bodyPr/>
          <a:lstStyle/>
          <a:p>
            <a:pPr lvl="0"/>
            <a:r>
              <a:rPr lang="en-US" dirty="0">
                <a:solidFill>
                  <a:schemeClr val="dk1"/>
                </a:solidFill>
                <a:latin typeface="Century Gothic" panose="020B0502020202020204" pitchFamily="34" charset="0"/>
                <a:ea typeface="Questrial"/>
                <a:cs typeface="Questrial"/>
                <a:sym typeface="Questrial"/>
              </a:rPr>
              <a:t>Cheryl Cary (Project Lead)</a:t>
            </a:r>
          </a:p>
          <a:p>
            <a:endParaRPr lang="en-US" dirty="0"/>
          </a:p>
        </p:txBody>
      </p:sp>
      <p:sp>
        <p:nvSpPr>
          <p:cNvPr id="4" name="Text Placeholder 3"/>
          <p:cNvSpPr>
            <a:spLocks noGrp="1"/>
          </p:cNvSpPr>
          <p:nvPr>
            <p:ph type="body" sz="quarter" idx="12"/>
          </p:nvPr>
        </p:nvSpPr>
        <p:spPr/>
        <p:txBody>
          <a:bodyPr/>
          <a:lstStyle/>
          <a:p>
            <a:pPr lvl="0"/>
            <a:r>
              <a:rPr lang="en-US" dirty="0">
                <a:solidFill>
                  <a:schemeClr val="dk1"/>
                </a:solidFill>
                <a:latin typeface="Century Gothic" panose="020B0502020202020204" pitchFamily="34" charset="0"/>
                <a:ea typeface="Questrial"/>
                <a:cs typeface="Questrial"/>
                <a:sym typeface="Questrial"/>
              </a:rPr>
              <a:t>Michael Gao</a:t>
            </a:r>
          </a:p>
          <a:p>
            <a:endParaRPr lang="en-US" dirty="0"/>
          </a:p>
        </p:txBody>
      </p:sp>
      <p:sp>
        <p:nvSpPr>
          <p:cNvPr id="5" name="Text Placeholder 4"/>
          <p:cNvSpPr>
            <a:spLocks noGrp="1"/>
          </p:cNvSpPr>
          <p:nvPr>
            <p:ph type="body" sz="quarter" idx="13"/>
          </p:nvPr>
        </p:nvSpPr>
        <p:spPr/>
        <p:txBody>
          <a:bodyPr/>
          <a:lstStyle/>
          <a:p>
            <a:pPr lvl="0"/>
            <a:r>
              <a:rPr lang="en-US" dirty="0">
                <a:solidFill>
                  <a:schemeClr val="dk1"/>
                </a:solidFill>
                <a:latin typeface="Century Gothic" panose="020B0502020202020204" pitchFamily="34" charset="0"/>
                <a:ea typeface="Questrial"/>
                <a:cs typeface="Questrial"/>
                <a:sym typeface="Questrial"/>
              </a:rPr>
              <a:t>Vickie Ly</a:t>
            </a:r>
          </a:p>
          <a:p>
            <a:endParaRPr lang="en-US" dirty="0"/>
          </a:p>
        </p:txBody>
      </p:sp>
      <p:sp>
        <p:nvSpPr>
          <p:cNvPr id="6" name="Text Placeholder 5"/>
          <p:cNvSpPr>
            <a:spLocks noGrp="1"/>
          </p:cNvSpPr>
          <p:nvPr>
            <p:ph type="body" sz="quarter" idx="14"/>
          </p:nvPr>
        </p:nvSpPr>
        <p:spPr/>
        <p:txBody>
          <a:bodyPr/>
          <a:lstStyle/>
          <a:p>
            <a:pPr lvl="0"/>
            <a:r>
              <a:rPr lang="en-US" dirty="0">
                <a:solidFill>
                  <a:schemeClr val="dk1"/>
                </a:solidFill>
                <a:latin typeface="Century Gothic" panose="020B0502020202020204" pitchFamily="34" charset="0"/>
                <a:ea typeface="Questrial"/>
                <a:cs typeface="Questrial"/>
                <a:sym typeface="Questrial"/>
              </a:rPr>
              <a:t>Anton </a:t>
            </a:r>
            <a:r>
              <a:rPr lang="en-US" dirty="0" err="1">
                <a:solidFill>
                  <a:schemeClr val="dk1"/>
                </a:solidFill>
                <a:latin typeface="Century Gothic" panose="020B0502020202020204" pitchFamily="34" charset="0"/>
                <a:ea typeface="Questrial"/>
                <a:cs typeface="Questrial"/>
                <a:sym typeface="Questrial"/>
              </a:rPr>
              <a:t>Surunis</a:t>
            </a:r>
            <a:endParaRPr lang="en-US" dirty="0">
              <a:solidFill>
                <a:schemeClr val="dk1"/>
              </a:solidFill>
              <a:latin typeface="Century Gothic" panose="020B0502020202020204" pitchFamily="34" charset="0"/>
              <a:ea typeface="Questrial"/>
              <a:cs typeface="Questrial"/>
              <a:sym typeface="Questrial"/>
            </a:endParaRPr>
          </a:p>
          <a:p>
            <a:endParaRPr lang="en-US" dirty="0"/>
          </a:p>
        </p:txBody>
      </p:sp>
      <p:sp>
        <p:nvSpPr>
          <p:cNvPr id="7" name="Text Placeholder 6"/>
          <p:cNvSpPr>
            <a:spLocks noGrp="1"/>
          </p:cNvSpPr>
          <p:nvPr>
            <p:ph type="body" sz="quarter" idx="15"/>
          </p:nvPr>
        </p:nvSpPr>
        <p:spPr/>
        <p:txBody>
          <a:bodyPr/>
          <a:lstStyle/>
          <a:p>
            <a:pPr lvl="0"/>
            <a:r>
              <a:rPr lang="en-US" dirty="0">
                <a:solidFill>
                  <a:schemeClr val="dk1"/>
                </a:solidFill>
                <a:latin typeface="Century Gothic" panose="020B0502020202020204" pitchFamily="34" charset="0"/>
                <a:ea typeface="Questrial"/>
                <a:cs typeface="Questrial"/>
                <a:sym typeface="Questrial"/>
              </a:rPr>
              <a:t>Sophie Turnbull-</a:t>
            </a:r>
            <a:r>
              <a:rPr lang="en-US" dirty="0" err="1">
                <a:solidFill>
                  <a:schemeClr val="dk1"/>
                </a:solidFill>
                <a:latin typeface="Century Gothic" panose="020B0502020202020204" pitchFamily="34" charset="0"/>
                <a:ea typeface="Questrial"/>
                <a:cs typeface="Questrial"/>
                <a:sym typeface="Questrial"/>
              </a:rPr>
              <a:t>Appell</a:t>
            </a:r>
            <a:endParaRPr lang="en-US" dirty="0">
              <a:solidFill>
                <a:schemeClr val="dk1"/>
              </a:solidFill>
              <a:latin typeface="Century Gothic" panose="020B0502020202020204" pitchFamily="34" charset="0"/>
              <a:ea typeface="Questrial"/>
              <a:cs typeface="Questrial"/>
              <a:sym typeface="Questrial"/>
            </a:endParaRPr>
          </a:p>
          <a:p>
            <a:endParaRPr lang="en-US" dirty="0"/>
          </a:p>
        </p:txBody>
      </p:sp>
      <p:sp>
        <p:nvSpPr>
          <p:cNvPr id="8" name="Text Placeholder 7"/>
          <p:cNvSpPr>
            <a:spLocks noGrp="1"/>
          </p:cNvSpPr>
          <p:nvPr>
            <p:ph type="body" sz="quarter" idx="16"/>
          </p:nvPr>
        </p:nvSpPr>
        <p:spPr/>
        <p:txBody>
          <a:bodyPr/>
          <a:lstStyle/>
          <a:p>
            <a:endParaRPr lang="en-US"/>
          </a:p>
        </p:txBody>
      </p:sp>
      <p:sp>
        <p:nvSpPr>
          <p:cNvPr id="9" name="Text Placeholder 8"/>
          <p:cNvSpPr>
            <a:spLocks noGrp="1"/>
          </p:cNvSpPr>
          <p:nvPr>
            <p:ph type="body" sz="quarter" idx="17"/>
          </p:nvPr>
        </p:nvSpPr>
        <p:spPr/>
        <p:txBody>
          <a:bodyPr>
            <a:normAutofit fontScale="85000" lnSpcReduction="10000"/>
          </a:bodyPr>
          <a:lstStyle/>
          <a:p>
            <a:pPr lvl="0"/>
            <a:r>
              <a:rPr lang="en-US" dirty="0">
                <a:solidFill>
                  <a:schemeClr val="dk1"/>
                </a:solidFill>
                <a:latin typeface="Century Gothic" charset="0"/>
                <a:ea typeface="Questrial"/>
                <a:cs typeface="Questrial"/>
                <a:sym typeface="Questrial"/>
              </a:rPr>
              <a:t>Monitoring Drought Conditions in the Navajo Nation Using NASA Earth Observations</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753" y="433955"/>
            <a:ext cx="4974955" cy="728420"/>
          </a:xfrm>
        </p:spPr>
        <p:txBody>
          <a:bodyPr/>
          <a:lstStyle/>
          <a:p>
            <a:r>
              <a:rPr lang="en-US" dirty="0" smtClean="0"/>
              <a:t>Tool Methodology</a:t>
            </a:r>
            <a:endParaRPr lang="en-US" dirty="0"/>
          </a:p>
        </p:txBody>
      </p:sp>
      <p:pic>
        <p:nvPicPr>
          <p:cNvPr id="4" name="Picture 3"/>
          <p:cNvPicPr>
            <a:picLocks noChangeAspect="1"/>
          </p:cNvPicPr>
          <p:nvPr/>
        </p:nvPicPr>
        <p:blipFill>
          <a:blip r:embed="rId3"/>
          <a:stretch>
            <a:fillRect/>
          </a:stretch>
        </p:blipFill>
        <p:spPr>
          <a:xfrm>
            <a:off x="1582119" y="1332915"/>
            <a:ext cx="6074043" cy="5121990"/>
          </a:xfrm>
          <a:prstGeom prst="rect">
            <a:avLst/>
          </a:prstGeom>
        </p:spPr>
      </p:pic>
    </p:spTree>
    <p:extLst>
      <p:ext uri="{BB962C8B-B14F-4D97-AF65-F5344CB8AC3E}">
        <p14:creationId xmlns:p14="http://schemas.microsoft.com/office/powerpoint/2010/main" val="309013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446" y="650927"/>
            <a:ext cx="4029564" cy="769687"/>
          </a:xfrm>
        </p:spPr>
        <p:txBody>
          <a:bodyPr>
            <a:normAutofit/>
          </a:bodyPr>
          <a:lstStyle/>
          <a:p>
            <a:r>
              <a:rPr lang="en-US" dirty="0" smtClean="0"/>
              <a:t>Research Data</a:t>
            </a:r>
            <a:endParaRPr lang="en-US" dirty="0"/>
          </a:p>
        </p:txBody>
      </p:sp>
      <p:sp>
        <p:nvSpPr>
          <p:cNvPr id="7" name="Rectangle 6"/>
          <p:cNvSpPr/>
          <p:nvPr/>
        </p:nvSpPr>
        <p:spPr>
          <a:xfrm>
            <a:off x="325464" y="1466918"/>
            <a:ext cx="6710767" cy="448327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800" dirty="0"/>
              <a:t>SPI </a:t>
            </a:r>
            <a:r>
              <a:rPr lang="en-US" sz="2800" dirty="0" err="1"/>
              <a:t>rasters</a:t>
            </a:r>
            <a:endParaRPr lang="en-US" sz="2800" dirty="0"/>
          </a:p>
          <a:p>
            <a:pPr marL="800100" lvl="1" indent="-342900">
              <a:spcBef>
                <a:spcPts val="200"/>
              </a:spcBef>
              <a:buClr>
                <a:schemeClr val="accent1"/>
              </a:buClr>
              <a:buFont typeface="Webdings" panose="05030102010509060703" pitchFamily="18" charset="2"/>
              <a:buChar char="4"/>
            </a:pPr>
            <a:r>
              <a:rPr lang="en-US" sz="2800" dirty="0" smtClean="0"/>
              <a:t>Displaying </a:t>
            </a:r>
            <a:r>
              <a:rPr lang="en-US" sz="2800" dirty="0"/>
              <a:t>drought intensity in the Navajo Nation over time</a:t>
            </a:r>
          </a:p>
          <a:p>
            <a:pPr marL="342900" indent="-342900">
              <a:spcBef>
                <a:spcPts val="200"/>
              </a:spcBef>
              <a:buClr>
                <a:schemeClr val="accent1"/>
              </a:buClr>
              <a:buFont typeface="Webdings" panose="05030102010509060703" pitchFamily="18" charset="2"/>
              <a:buChar char="4"/>
            </a:pPr>
            <a:endParaRPr lang="en-US" sz="2800" dirty="0"/>
          </a:p>
          <a:p>
            <a:pPr marL="342900" indent="-342900">
              <a:spcBef>
                <a:spcPts val="200"/>
              </a:spcBef>
              <a:buClr>
                <a:schemeClr val="accent1"/>
              </a:buClr>
              <a:buFont typeface="Webdings" panose="05030102010509060703" pitchFamily="18" charset="2"/>
              <a:buChar char="4"/>
            </a:pPr>
            <a:r>
              <a:rPr lang="en-US" sz="2800" dirty="0"/>
              <a:t>NLDAS </a:t>
            </a:r>
          </a:p>
          <a:p>
            <a:pPr marL="800100" lvl="1" indent="-342900">
              <a:spcBef>
                <a:spcPts val="200"/>
              </a:spcBef>
              <a:buClr>
                <a:schemeClr val="accent1"/>
              </a:buClr>
              <a:buFont typeface="Webdings" panose="05030102010509060703" pitchFamily="18" charset="2"/>
              <a:buChar char="4"/>
            </a:pPr>
            <a:r>
              <a:rPr lang="en-US" sz="2800" dirty="0"/>
              <a:t>Deep Soil Moisture (100-200cm)</a:t>
            </a:r>
          </a:p>
          <a:p>
            <a:pPr marL="800100" lvl="1" indent="-342900">
              <a:spcBef>
                <a:spcPts val="200"/>
              </a:spcBef>
              <a:buClr>
                <a:schemeClr val="accent1"/>
              </a:buClr>
              <a:buFont typeface="Webdings" panose="05030102010509060703" pitchFamily="18" charset="2"/>
              <a:buChar char="4"/>
            </a:pPr>
            <a:r>
              <a:rPr lang="en-US" sz="2800" dirty="0"/>
              <a:t>Evaporation data</a:t>
            </a:r>
          </a:p>
          <a:p>
            <a:pPr marL="800100" lvl="1" indent="-342900">
              <a:spcBef>
                <a:spcPts val="200"/>
              </a:spcBef>
              <a:buClr>
                <a:schemeClr val="accent1"/>
              </a:buClr>
              <a:buFont typeface="Webdings" panose="05030102010509060703" pitchFamily="18" charset="2"/>
              <a:buChar char="4"/>
            </a:pPr>
            <a:r>
              <a:rPr lang="en-US" sz="2800" dirty="0"/>
              <a:t>Transpiration data</a:t>
            </a:r>
          </a:p>
          <a:p>
            <a:pPr marL="800100" lvl="1" indent="-342900">
              <a:spcBef>
                <a:spcPts val="200"/>
              </a:spcBef>
              <a:buClr>
                <a:schemeClr val="accent1"/>
              </a:buClr>
              <a:buFont typeface="Webdings" panose="05030102010509060703" pitchFamily="18" charset="2"/>
              <a:buChar char="4"/>
            </a:pPr>
            <a:endParaRPr lang="en-US" sz="2200" dirty="0"/>
          </a:p>
          <a:p>
            <a:pPr>
              <a:spcBef>
                <a:spcPts val="200"/>
              </a:spcBef>
              <a:buClr>
                <a:schemeClr val="accent1"/>
              </a:buClr>
            </a:pPr>
            <a:endParaRPr lang="en-US" sz="2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719" t="23975" r="13032" b="22874"/>
          <a:stretch/>
        </p:blipFill>
        <p:spPr>
          <a:xfrm>
            <a:off x="7216236" y="1673385"/>
            <a:ext cx="1556143" cy="138448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816" y="3708557"/>
            <a:ext cx="1579563"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87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449" y="516093"/>
            <a:ext cx="3573910" cy="863256"/>
          </a:xfrm>
        </p:spPr>
        <p:txBody>
          <a:bodyPr/>
          <a:lstStyle/>
          <a:p>
            <a:r>
              <a:rPr lang="en-US" dirty="0" smtClean="0"/>
              <a:t>Tool Results</a:t>
            </a:r>
            <a:endParaRPr lang="en-US" dirty="0"/>
          </a:p>
        </p:txBody>
      </p:sp>
      <p:sp>
        <p:nvSpPr>
          <p:cNvPr id="7" name="Rectangle 6"/>
          <p:cNvSpPr/>
          <p:nvPr/>
        </p:nvSpPr>
        <p:spPr>
          <a:xfrm>
            <a:off x="449448" y="1635353"/>
            <a:ext cx="8105613" cy="1343958"/>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600" dirty="0"/>
              <a:t>Tool!</a:t>
            </a:r>
          </a:p>
          <a:p>
            <a:pPr marL="342900" indent="-342900">
              <a:spcBef>
                <a:spcPts val="200"/>
              </a:spcBef>
              <a:buClr>
                <a:schemeClr val="accent1"/>
              </a:buClr>
              <a:buFont typeface="Webdings" panose="05030102010509060703" pitchFamily="18" charset="2"/>
              <a:buChar char="4"/>
            </a:pPr>
            <a:r>
              <a:rPr lang="en-US" sz="2600" dirty="0"/>
              <a:t>User Interface!</a:t>
            </a:r>
          </a:p>
          <a:p>
            <a:pPr marL="342900" indent="-342900">
              <a:spcBef>
                <a:spcPts val="200"/>
              </a:spcBef>
              <a:buClr>
                <a:schemeClr val="accent1"/>
              </a:buClr>
              <a:buFont typeface="Webdings" panose="05030102010509060703" pitchFamily="18" charset="2"/>
              <a:buChar char="4"/>
            </a:pPr>
            <a:r>
              <a:rPr lang="en-US" sz="2600" dirty="0"/>
              <a:t>(Maybe a short screencast of tool in use)</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448" y="516093"/>
            <a:ext cx="4052805" cy="863256"/>
          </a:xfrm>
        </p:spPr>
        <p:txBody>
          <a:bodyPr>
            <a:normAutofit fontScale="92500"/>
          </a:bodyPr>
          <a:lstStyle/>
          <a:p>
            <a:r>
              <a:rPr lang="en-US" dirty="0" smtClean="0"/>
              <a:t>Research Results</a:t>
            </a:r>
            <a:endParaRPr lang="en-US" dirty="0"/>
          </a:p>
        </p:txBody>
      </p:sp>
      <p:sp>
        <p:nvSpPr>
          <p:cNvPr id="7" name="Rectangle 6"/>
          <p:cNvSpPr/>
          <p:nvPr/>
        </p:nvSpPr>
        <p:spPr>
          <a:xfrm>
            <a:off x="449448" y="1635353"/>
            <a:ext cx="8105613" cy="211852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600" dirty="0"/>
              <a:t>How drought intensity compares to other climate variables. </a:t>
            </a:r>
          </a:p>
          <a:p>
            <a:pPr marL="342900" indent="-342900">
              <a:spcBef>
                <a:spcPts val="200"/>
              </a:spcBef>
              <a:buClr>
                <a:schemeClr val="accent1"/>
              </a:buClr>
              <a:buFont typeface="Webdings" panose="05030102010509060703" pitchFamily="18" charset="2"/>
              <a:buChar char="4"/>
            </a:pPr>
            <a:r>
              <a:rPr lang="en-US" sz="2600" dirty="0"/>
              <a:t>Do certain variables reflect specific types of drought, such as deep soil moisture reflecting “agricultural” drought (24 month SPI)</a:t>
            </a:r>
          </a:p>
        </p:txBody>
      </p:sp>
    </p:spTree>
    <p:extLst>
      <p:ext uri="{BB962C8B-B14F-4D97-AF65-F5344CB8AC3E}">
        <p14:creationId xmlns:p14="http://schemas.microsoft.com/office/powerpoint/2010/main" val="74428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4017" y="469599"/>
            <a:ext cx="4472812" cy="1266212"/>
          </a:xfrm>
        </p:spPr>
        <p:txBody>
          <a:bodyPr/>
          <a:lstStyle/>
          <a:p>
            <a:r>
              <a:rPr lang="en-US" dirty="0" smtClean="0"/>
              <a:t>Benefits of Research</a:t>
            </a:r>
            <a:endParaRPr lang="en-US" dirty="0"/>
          </a:p>
        </p:txBody>
      </p:sp>
      <p:sp>
        <p:nvSpPr>
          <p:cNvPr id="18" name="Text Placeholder 1"/>
          <p:cNvSpPr>
            <a:spLocks noGrp="1"/>
          </p:cNvSpPr>
          <p:nvPr>
            <p:ph type="body" sz="quarter" idx="11"/>
          </p:nvPr>
        </p:nvSpPr>
        <p:spPr>
          <a:xfrm>
            <a:off x="4445946" y="2192843"/>
            <a:ext cx="4527572" cy="427024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Navajo Nation SPI </a:t>
            </a:r>
          </a:p>
          <a:p>
            <a:pPr marL="1028700" lvl="1" indent="-342900">
              <a:spcBef>
                <a:spcPts val="200"/>
              </a:spcBef>
              <a:buClr>
                <a:schemeClr val="accent1"/>
              </a:buClr>
              <a:buFont typeface="Webdings" panose="05030102010509060703" pitchFamily="18" charset="2"/>
              <a:buChar char="4"/>
            </a:pPr>
            <a:r>
              <a:rPr lang="en-US" dirty="0"/>
              <a:t>Water management decisions </a:t>
            </a:r>
          </a:p>
          <a:p>
            <a:pPr marL="1028700" lvl="1" indent="-342900">
              <a:spcBef>
                <a:spcPts val="200"/>
              </a:spcBef>
              <a:buClr>
                <a:schemeClr val="accent1"/>
              </a:buClr>
              <a:buFont typeface="Webdings" panose="05030102010509060703" pitchFamily="18" charset="2"/>
              <a:buChar char="4"/>
            </a:pPr>
            <a:r>
              <a:rPr lang="en-US" dirty="0"/>
              <a:t>Understanding of drought regime changes</a:t>
            </a:r>
          </a:p>
          <a:p>
            <a:pPr marL="1028700" lvl="1" indent="-342900">
              <a:spcBef>
                <a:spcPts val="200"/>
              </a:spcBef>
              <a:buClr>
                <a:schemeClr val="accent1"/>
              </a:buClr>
              <a:buFont typeface="Webdings" panose="05030102010509060703" pitchFamily="18" charset="2"/>
              <a:buChar char="4"/>
            </a:pPr>
            <a:r>
              <a:rPr lang="en-US" dirty="0"/>
              <a:t>Insight into best resource allocation</a:t>
            </a:r>
          </a:p>
        </p:txBody>
      </p:sp>
      <p:sp>
        <p:nvSpPr>
          <p:cNvPr id="9" name="TextBox 8"/>
          <p:cNvSpPr txBox="1"/>
          <p:nvPr/>
        </p:nvSpPr>
        <p:spPr>
          <a:xfrm>
            <a:off x="1078125" y="5287345"/>
            <a:ext cx="2593980" cy="338554"/>
          </a:xfrm>
          <a:prstGeom prst="rect">
            <a:avLst/>
          </a:prstGeom>
          <a:noFill/>
        </p:spPr>
        <p:txBody>
          <a:bodyPr wrap="none" rtlCol="0">
            <a:spAutoFit/>
          </a:bodyPr>
          <a:lstStyle/>
          <a:p>
            <a:r>
              <a:rPr lang="en-US" sz="1600" dirty="0" smtClean="0">
                <a:latin typeface="Century Gothic" panose="020B0502020202020204" pitchFamily="34" charset="0"/>
              </a:rPr>
              <a:t>Image Credit: Wikipedia</a:t>
            </a:r>
            <a:endParaRPr lang="en-US" sz="1600" dirty="0">
              <a:latin typeface="Century Gothic" panose="020B0502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15" y="2192843"/>
            <a:ext cx="3657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60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020" y="604435"/>
            <a:ext cx="4470939" cy="790414"/>
          </a:xfrm>
        </p:spPr>
        <p:txBody>
          <a:bodyPr/>
          <a:lstStyle/>
          <a:p>
            <a:r>
              <a:rPr lang="en-US" dirty="0" smtClean="0"/>
              <a:t>Limitations</a:t>
            </a:r>
            <a:endParaRPr lang="en-US" dirty="0"/>
          </a:p>
        </p:txBody>
      </p:sp>
    </p:spTree>
    <p:extLst>
      <p:ext uri="{BB962C8B-B14F-4D97-AF65-F5344CB8AC3E}">
        <p14:creationId xmlns:p14="http://schemas.microsoft.com/office/powerpoint/2010/main" val="2621920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3020" y="604435"/>
            <a:ext cx="4470939" cy="790414"/>
          </a:xfrm>
        </p:spPr>
        <p:txBody>
          <a:bodyPr/>
          <a:lstStyle/>
          <a:p>
            <a:r>
              <a:rPr lang="en-US" dirty="0" smtClean="0"/>
              <a:t>Future Work</a:t>
            </a:r>
            <a:endParaRPr lang="en-US" dirty="0"/>
          </a:p>
        </p:txBody>
      </p:sp>
    </p:spTree>
    <p:extLst>
      <p:ext uri="{BB962C8B-B14F-4D97-AF65-F5344CB8AC3E}">
        <p14:creationId xmlns:p14="http://schemas.microsoft.com/office/powerpoint/2010/main" val="306363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358" y="1463433"/>
            <a:ext cx="8051583" cy="704088"/>
          </a:xfrm>
        </p:spPr>
        <p:txBody>
          <a:bodyPr>
            <a:normAutofit fontScale="92500" lnSpcReduction="20000"/>
          </a:bodyPr>
          <a:lstStyle/>
          <a:p>
            <a:r>
              <a:rPr lang="en-US" sz="2200" dirty="0"/>
              <a:t>Dr. Jaw W. </a:t>
            </a:r>
            <a:r>
              <a:rPr lang="en-US" sz="2200" dirty="0" err="1"/>
              <a:t>Skiles</a:t>
            </a:r>
            <a:r>
              <a:rPr lang="en-US" sz="2200" dirty="0"/>
              <a:t>, NASA Ames</a:t>
            </a:r>
          </a:p>
          <a:p>
            <a:r>
              <a:rPr lang="en-US" sz="2200" dirty="0"/>
              <a:t>Dr. </a:t>
            </a:r>
            <a:r>
              <a:rPr lang="en-US" sz="2200" dirty="0" err="1"/>
              <a:t>Venkat</a:t>
            </a:r>
            <a:r>
              <a:rPr lang="en-US" sz="2200" dirty="0"/>
              <a:t> Lakshmi</a:t>
            </a:r>
          </a:p>
          <a:p>
            <a:endParaRPr lang="en-US" dirty="0"/>
          </a:p>
        </p:txBody>
      </p:sp>
      <p:sp>
        <p:nvSpPr>
          <p:cNvPr id="3" name="Text Placeholder 2"/>
          <p:cNvSpPr>
            <a:spLocks noGrp="1"/>
          </p:cNvSpPr>
          <p:nvPr>
            <p:ph type="body" sz="quarter" idx="11"/>
          </p:nvPr>
        </p:nvSpPr>
        <p:spPr>
          <a:xfrm>
            <a:off x="594358" y="2861559"/>
            <a:ext cx="8051583" cy="929578"/>
          </a:xfrm>
        </p:spPr>
        <p:txBody>
          <a:bodyPr>
            <a:normAutofit fontScale="85000" lnSpcReduction="20000"/>
          </a:bodyPr>
          <a:lstStyle/>
          <a:p>
            <a:r>
              <a:rPr lang="en-US" sz="2400" dirty="0"/>
              <a:t>Navajo Nation Department of Water Resources: Water Management Branch</a:t>
            </a:r>
          </a:p>
          <a:p>
            <a:r>
              <a:rPr lang="en-US" sz="2400" dirty="0"/>
              <a:t>Navajo Technical University</a:t>
            </a:r>
          </a:p>
          <a:p>
            <a:endParaRPr lang="en-US" dirty="0"/>
          </a:p>
        </p:txBody>
      </p:sp>
      <p:sp>
        <p:nvSpPr>
          <p:cNvPr id="4" name="Text Placeholder 3"/>
          <p:cNvSpPr>
            <a:spLocks noGrp="1"/>
          </p:cNvSpPr>
          <p:nvPr>
            <p:ph type="body" sz="quarter" idx="12"/>
          </p:nvPr>
        </p:nvSpPr>
        <p:spPr>
          <a:xfrm>
            <a:off x="594358" y="4464485"/>
            <a:ext cx="8051582" cy="1663745"/>
          </a:xfrm>
        </p:spPr>
        <p:txBody>
          <a:bodyPr>
            <a:normAutofit fontScale="92500" lnSpcReduction="20000"/>
          </a:bodyPr>
          <a:lstStyle/>
          <a:p>
            <a:r>
              <a:rPr lang="en-US" sz="2200" dirty="0"/>
              <a:t>Amber J. </a:t>
            </a:r>
            <a:r>
              <a:rPr lang="en-US" sz="2200" dirty="0" err="1"/>
              <a:t>Kuss</a:t>
            </a:r>
            <a:r>
              <a:rPr lang="en-US" sz="2200" dirty="0"/>
              <a:t>, MSc., Bay Area Environmental Research Institute (BAERI)</a:t>
            </a:r>
          </a:p>
          <a:p>
            <a:r>
              <a:rPr lang="en-US" sz="2200" dirty="0"/>
              <a:t>Andrew Nguyen, NASA DEVELOP National Program</a:t>
            </a:r>
          </a:p>
          <a:p>
            <a:r>
              <a:rPr lang="en-US" sz="2200" dirty="0" smtClean="0"/>
              <a:t>Chippie </a:t>
            </a:r>
            <a:r>
              <a:rPr lang="en-US" sz="2200" dirty="0"/>
              <a:t>Kislik, NASA DEVELOP National Program</a:t>
            </a:r>
          </a:p>
          <a:p>
            <a:r>
              <a:rPr lang="en-US" sz="2200" dirty="0"/>
              <a:t>Clayton </a:t>
            </a:r>
            <a:r>
              <a:rPr lang="en-US" sz="2200" dirty="0" err="1"/>
              <a:t>Sodergren</a:t>
            </a:r>
            <a:r>
              <a:rPr lang="en-US" sz="2200" dirty="0"/>
              <a:t>, NASA DEVELOP National Program</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338339"/>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8" y="3941265"/>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6588" y="2331173"/>
            <a:ext cx="3673027" cy="3448838"/>
          </a:xfrm>
        </p:spPr>
        <p:txBody>
          <a:bodyPr>
            <a:noAutofit/>
          </a:bodyPr>
          <a:lstStyle/>
          <a:p>
            <a:pPr marL="342900" indent="-342900">
              <a:spcBef>
                <a:spcPts val="200"/>
              </a:spcBef>
              <a:buClr>
                <a:schemeClr val="accent1"/>
              </a:buClr>
              <a:buFont typeface="Webdings" panose="05030102010509060703" pitchFamily="18" charset="2"/>
              <a:buChar char="4"/>
            </a:pPr>
            <a:r>
              <a:rPr lang="en-US" sz="2200" dirty="0" smtClean="0"/>
              <a:t>The </a:t>
            </a:r>
            <a:r>
              <a:rPr lang="en-US" sz="2200" dirty="0"/>
              <a:t>Navajo Nation is the largest Native American territory in the country for land area and population (US Census </a:t>
            </a:r>
            <a:r>
              <a:rPr lang="en-US" sz="2200" dirty="0" smtClean="0"/>
              <a:t>2010)</a:t>
            </a:r>
          </a:p>
          <a:p>
            <a:pPr marL="342900" indent="-342900">
              <a:spcBef>
                <a:spcPts val="200"/>
              </a:spcBef>
              <a:buClr>
                <a:schemeClr val="accent1"/>
              </a:buClr>
              <a:buFont typeface="Webdings" panose="05030102010509060703" pitchFamily="18" charset="2"/>
              <a:buChar char="4"/>
            </a:pPr>
            <a:r>
              <a:rPr lang="en-US" sz="2200" dirty="0" smtClean="0"/>
              <a:t>65,700 </a:t>
            </a:r>
            <a:r>
              <a:rPr lang="en-US" sz="2200" dirty="0"/>
              <a:t>km2 area at intersection of Arizona, New Mexico and </a:t>
            </a:r>
            <a:r>
              <a:rPr lang="en-US" sz="2200" dirty="0" smtClean="0"/>
              <a:t>Utah</a:t>
            </a:r>
          </a:p>
          <a:p>
            <a:pPr marL="342900" indent="-342900">
              <a:spcBef>
                <a:spcPts val="200"/>
              </a:spcBef>
              <a:buClr>
                <a:schemeClr val="accent1"/>
              </a:buClr>
              <a:buFont typeface="Webdings" panose="05030102010509060703" pitchFamily="18" charset="2"/>
              <a:buChar char="4"/>
            </a:pPr>
            <a:r>
              <a:rPr lang="en-US" sz="2200" dirty="0" smtClean="0"/>
              <a:t>174,000 </a:t>
            </a:r>
            <a:r>
              <a:rPr lang="en-US" sz="2200" dirty="0"/>
              <a:t>residents</a:t>
            </a:r>
          </a:p>
        </p:txBody>
      </p:sp>
      <p:sp>
        <p:nvSpPr>
          <p:cNvPr id="3" name="Text Placeholder 2"/>
          <p:cNvSpPr>
            <a:spLocks noGrp="1"/>
          </p:cNvSpPr>
          <p:nvPr>
            <p:ph type="body" sz="quarter" idx="10"/>
          </p:nvPr>
        </p:nvSpPr>
        <p:spPr>
          <a:xfrm>
            <a:off x="509930" y="624582"/>
            <a:ext cx="3566160" cy="1325880"/>
          </a:xfrm>
        </p:spPr>
        <p:txBody>
          <a:bodyPr/>
          <a:lstStyle/>
          <a:p>
            <a:r>
              <a:rPr lang="en-US" dirty="0" smtClean="0"/>
              <a:t>Background Information</a:t>
            </a:r>
            <a:endParaRPr lang="en-US" dirty="0"/>
          </a:p>
        </p:txBody>
      </p:sp>
      <p:grpSp>
        <p:nvGrpSpPr>
          <p:cNvPr id="7" name="Group 6"/>
          <p:cNvGrpSpPr/>
          <p:nvPr/>
        </p:nvGrpSpPr>
        <p:grpSpPr>
          <a:xfrm>
            <a:off x="4342956" y="1034216"/>
            <a:ext cx="4575010" cy="4886138"/>
            <a:chOff x="5095613" y="1939647"/>
            <a:chExt cx="3505200" cy="3731419"/>
          </a:xfrm>
        </p:grpSpPr>
        <p:sp>
          <p:nvSpPr>
            <p:cNvPr id="8" name="TextBox 7"/>
            <p:cNvSpPr txBox="1"/>
            <p:nvPr/>
          </p:nvSpPr>
          <p:spPr>
            <a:xfrm>
              <a:off x="5095613" y="4963180"/>
              <a:ext cx="3505200" cy="707886"/>
            </a:xfrm>
            <a:prstGeom prst="rect">
              <a:avLst/>
            </a:prstGeom>
            <a:noFill/>
          </p:spPr>
          <p:txBody>
            <a:bodyPr wrap="square" rtlCol="0">
              <a:spAutoFit/>
            </a:bodyPr>
            <a:lstStyle/>
            <a:p>
              <a:pPr algn="ctr"/>
              <a:r>
                <a:rPr lang="en-US" sz="2000" dirty="0" smtClean="0">
                  <a:latin typeface="Century Gothic" panose="020B0502020202020204" pitchFamily="34" charset="0"/>
                </a:rPr>
                <a:t>Study area, including HUC 8 watershed boundaries</a:t>
              </a:r>
              <a:endParaRPr lang="en-US" sz="2000" dirty="0">
                <a:latin typeface="Century Gothic" panose="020B0502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0533" t="32324" r="23587" b="24128"/>
            <a:stretch/>
          </p:blipFill>
          <p:spPr>
            <a:xfrm>
              <a:off x="5257800" y="1939647"/>
              <a:ext cx="2961313" cy="2986482"/>
            </a:xfrm>
            <a:prstGeom prst="rect">
              <a:avLst/>
            </a:prstGeom>
            <a:ln w="12700">
              <a:solidFill>
                <a:schemeClr val="accent2">
                  <a:lumMod val="75000"/>
                </a:schemeClr>
              </a:solidFill>
            </a:ln>
          </p:spPr>
        </p:pic>
      </p:gr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4017" y="469599"/>
            <a:ext cx="4472812" cy="1266212"/>
          </a:xfrm>
        </p:spPr>
        <p:txBody>
          <a:bodyPr/>
          <a:lstStyle/>
          <a:p>
            <a:r>
              <a:rPr lang="en-US" dirty="0" smtClean="0"/>
              <a:t>Community Concerns</a:t>
            </a:r>
            <a:endParaRPr lang="en-US" dirty="0"/>
          </a:p>
        </p:txBody>
      </p:sp>
      <p:sp>
        <p:nvSpPr>
          <p:cNvPr id="18" name="Text Placeholder 1"/>
          <p:cNvSpPr>
            <a:spLocks noGrp="1"/>
          </p:cNvSpPr>
          <p:nvPr>
            <p:ph type="body" sz="quarter" idx="11"/>
          </p:nvPr>
        </p:nvSpPr>
        <p:spPr>
          <a:xfrm>
            <a:off x="4306461" y="1834939"/>
            <a:ext cx="4527572" cy="4270248"/>
          </a:xfrm>
        </p:spPr>
        <p:txBody>
          <a:bodyPr>
            <a:noAutofit/>
          </a:bodyPr>
          <a:lstStyle/>
          <a:p>
            <a:pPr marL="342900" indent="-342900">
              <a:spcBef>
                <a:spcPts val="200"/>
              </a:spcBef>
              <a:buClr>
                <a:schemeClr val="accent1"/>
              </a:buClr>
              <a:buFont typeface="Webdings" panose="05030102010509060703" pitchFamily="18" charset="2"/>
              <a:buChar char="4"/>
            </a:pPr>
            <a:r>
              <a:rPr lang="en-US" sz="2600" dirty="0"/>
              <a:t>70,000+ tribe members without direct access to water in homes</a:t>
            </a:r>
          </a:p>
          <a:p>
            <a:pPr marL="342900" indent="-342900">
              <a:spcBef>
                <a:spcPts val="200"/>
              </a:spcBef>
              <a:buClr>
                <a:schemeClr val="accent1"/>
              </a:buClr>
              <a:buFont typeface="Webdings" panose="05030102010509060703" pitchFamily="18" charset="2"/>
              <a:buChar char="4"/>
            </a:pPr>
            <a:r>
              <a:rPr lang="en-US" sz="2600" dirty="0"/>
              <a:t>Drought in the Navajo Nation since 1994</a:t>
            </a:r>
          </a:p>
          <a:p>
            <a:pPr marL="342900" indent="-342900">
              <a:spcBef>
                <a:spcPts val="200"/>
              </a:spcBef>
              <a:buClr>
                <a:schemeClr val="accent1"/>
              </a:buClr>
              <a:buFont typeface="Webdings" panose="05030102010509060703" pitchFamily="18" charset="2"/>
              <a:buChar char="4"/>
            </a:pPr>
            <a:r>
              <a:rPr lang="en-US" sz="2600" dirty="0"/>
              <a:t>Average temperatures increasing while average rainfall and snowpack decreasing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34939"/>
            <a:ext cx="3236913"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5800" y="6278136"/>
            <a:ext cx="2294218" cy="307777"/>
          </a:xfrm>
          <a:prstGeom prst="rect">
            <a:avLst/>
          </a:prstGeom>
          <a:noFill/>
        </p:spPr>
        <p:txBody>
          <a:bodyPr wrap="none" rtlCol="0">
            <a:spAutoFit/>
          </a:bodyPr>
          <a:lstStyle/>
          <a:p>
            <a:r>
              <a:rPr lang="en-US" dirty="0" smtClean="0">
                <a:latin typeface="Century Gothic" panose="020B0502020202020204" pitchFamily="34" charset="0"/>
              </a:rPr>
              <a:t>Image Credit: Wikipedia</a:t>
            </a:r>
            <a:endParaRPr lang="en-US" dirty="0">
              <a:latin typeface="Century Gothic" panose="020B0502020202020204" pitchFamily="34" charset="0"/>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9923" y="1287018"/>
            <a:ext cx="7982712" cy="1444752"/>
          </a:xfrm>
        </p:spPr>
        <p:txBody>
          <a:bodyPr>
            <a:noAutofit/>
          </a:bodyPr>
          <a:lstStyle/>
          <a:p>
            <a:pPr marL="342900" indent="-342900">
              <a:spcBef>
                <a:spcPts val="200"/>
              </a:spcBef>
              <a:buClr>
                <a:schemeClr val="accent1"/>
              </a:buClr>
              <a:buFont typeface="Webdings" panose="05030102010509060703" pitchFamily="18" charset="2"/>
              <a:buChar char="4"/>
            </a:pPr>
            <a:r>
              <a:rPr lang="en-US" sz="2600" dirty="0"/>
              <a:t>Standardized Precipitation Index (SPI)</a:t>
            </a:r>
          </a:p>
          <a:p>
            <a:pPr marL="1028700" lvl="1" indent="-342900">
              <a:spcBef>
                <a:spcPts val="200"/>
              </a:spcBef>
              <a:buClr>
                <a:schemeClr val="accent1"/>
              </a:buClr>
              <a:buFont typeface="Webdings" panose="05030102010509060703" pitchFamily="18" charset="2"/>
              <a:buChar char="4"/>
            </a:pPr>
            <a:r>
              <a:rPr lang="en-US" sz="2600" dirty="0"/>
              <a:t>Shows abnormally wet/dry periods of time</a:t>
            </a:r>
          </a:p>
          <a:p>
            <a:pPr marL="1028700" lvl="1" indent="-342900">
              <a:spcBef>
                <a:spcPts val="200"/>
              </a:spcBef>
              <a:buClr>
                <a:schemeClr val="accent1"/>
              </a:buClr>
              <a:buFont typeface="Webdings" panose="05030102010509060703" pitchFamily="18" charset="2"/>
              <a:buChar char="4"/>
            </a:pPr>
            <a:r>
              <a:rPr lang="en-US" sz="2600" dirty="0"/>
              <a:t>Calculated by the WRCC</a:t>
            </a:r>
          </a:p>
        </p:txBody>
      </p:sp>
      <p:sp>
        <p:nvSpPr>
          <p:cNvPr id="3" name="Text Placeholder 2"/>
          <p:cNvSpPr>
            <a:spLocks noGrp="1"/>
          </p:cNvSpPr>
          <p:nvPr>
            <p:ph type="body" sz="quarter" idx="14"/>
          </p:nvPr>
        </p:nvSpPr>
        <p:spPr>
          <a:xfrm>
            <a:off x="266107" y="545153"/>
            <a:ext cx="7982712" cy="704088"/>
          </a:xfrm>
        </p:spPr>
        <p:txBody>
          <a:bodyPr/>
          <a:lstStyle/>
          <a:p>
            <a:r>
              <a:rPr lang="en-US" dirty="0" smtClean="0"/>
              <a:t>Drought Monitoring</a:t>
            </a:r>
            <a:endParaRPr lang="en-US" dirty="0"/>
          </a:p>
        </p:txBody>
      </p:sp>
      <p:pic>
        <p:nvPicPr>
          <p:cNvPr id="8" name="Picture 2" descr="C:\Users\ctcary\Desktop\SPI 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779" y="2731770"/>
            <a:ext cx="4953000" cy="35290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14779" y="6287008"/>
            <a:ext cx="2013693" cy="307777"/>
          </a:xfrm>
          <a:prstGeom prst="rect">
            <a:avLst/>
          </a:prstGeom>
          <a:noFill/>
        </p:spPr>
        <p:txBody>
          <a:bodyPr wrap="none" rtlCol="0">
            <a:spAutoFit/>
          </a:bodyPr>
          <a:lstStyle/>
          <a:p>
            <a:r>
              <a:rPr lang="en-US" dirty="0" smtClean="0">
                <a:latin typeface="Century Gothic" panose="020B0502020202020204" pitchFamily="34" charset="0"/>
              </a:rPr>
              <a:t>Image Credit: WRCC</a:t>
            </a:r>
            <a:endParaRPr lang="en-US" dirty="0">
              <a:latin typeface="Century Gothic" panose="020B0502020202020204" pitchFamily="34" charset="0"/>
            </a:endParaRPr>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3194" y="5758685"/>
            <a:ext cx="4105190" cy="843593"/>
          </a:xfrm>
        </p:spPr>
        <p:txBody>
          <a:bodyPr>
            <a:noAutofit/>
          </a:bodyPr>
          <a:lstStyle/>
          <a:p>
            <a:pPr lvl="0" algn="ctr">
              <a:lnSpc>
                <a:spcPct val="100000"/>
              </a:lnSpc>
              <a:spcBef>
                <a:spcPts val="0"/>
              </a:spcBef>
            </a:pPr>
            <a:r>
              <a:rPr lang="en-US" sz="1800" kern="0" dirty="0">
                <a:latin typeface="Century Gothic" panose="020B0502020202020204" pitchFamily="34" charset="0"/>
                <a:cs typeface="Arial"/>
                <a:sym typeface="Arial"/>
                <a:rtl val="0"/>
              </a:rPr>
              <a:t>Navajo Nation:</a:t>
            </a:r>
          </a:p>
          <a:p>
            <a:pPr lvl="0" algn="ctr">
              <a:lnSpc>
                <a:spcPct val="100000"/>
              </a:lnSpc>
              <a:spcBef>
                <a:spcPts val="0"/>
              </a:spcBef>
            </a:pPr>
            <a:r>
              <a:rPr lang="en-US" sz="1800" kern="0" dirty="0">
                <a:latin typeface="Century Gothic" panose="020B0502020202020204" pitchFamily="34" charset="0"/>
                <a:cs typeface="Arial"/>
                <a:sym typeface="Arial"/>
                <a:rtl val="0"/>
              </a:rPr>
              <a:t>96% of area in three SPI values</a:t>
            </a:r>
          </a:p>
          <a:p>
            <a:pPr algn="ctr">
              <a:lnSpc>
                <a:spcPct val="100000"/>
              </a:lnSpc>
            </a:pPr>
            <a:endParaRPr lang="en-US" dirty="0">
              <a:latin typeface="Century Gothic" panose="020B0502020202020204" pitchFamily="34" charset="0"/>
            </a:endParaRPr>
          </a:p>
        </p:txBody>
      </p:sp>
      <p:sp>
        <p:nvSpPr>
          <p:cNvPr id="7" name="Text Placeholder 6"/>
          <p:cNvSpPr>
            <a:spLocks noGrp="1"/>
          </p:cNvSpPr>
          <p:nvPr>
            <p:ph type="body" sz="quarter" idx="14"/>
          </p:nvPr>
        </p:nvSpPr>
        <p:spPr>
          <a:xfrm>
            <a:off x="366535" y="455650"/>
            <a:ext cx="8503920" cy="923544"/>
          </a:xfrm>
        </p:spPr>
        <p:txBody>
          <a:bodyPr/>
          <a:lstStyle/>
          <a:p>
            <a:r>
              <a:rPr lang="en-US" dirty="0" smtClean="0"/>
              <a:t>Drought Monitoring</a:t>
            </a:r>
            <a:endParaRPr lang="en-US" dirty="0"/>
          </a:p>
        </p:txBody>
      </p:sp>
      <p:sp>
        <p:nvSpPr>
          <p:cNvPr id="8" name="Rectangle 7"/>
          <p:cNvSpPr/>
          <p:nvPr/>
        </p:nvSpPr>
        <p:spPr>
          <a:xfrm>
            <a:off x="1030638" y="1424331"/>
            <a:ext cx="6935492" cy="461665"/>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400" dirty="0"/>
              <a:t>WRCC SPI: Navajo Nation vs. West Virginia </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2753" t="9094" r="50173" b="14020"/>
          <a:stretch/>
        </p:blipFill>
        <p:spPr>
          <a:xfrm>
            <a:off x="605726" y="2025529"/>
            <a:ext cx="3390055" cy="373315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8947" t="39389" r="34802" b="32110"/>
          <a:stretch/>
        </p:blipFill>
        <p:spPr>
          <a:xfrm>
            <a:off x="5900979" y="2914789"/>
            <a:ext cx="1921079" cy="1954636"/>
          </a:xfrm>
          <a:prstGeom prst="rect">
            <a:avLst/>
          </a:prstGeom>
        </p:spPr>
      </p:pic>
      <p:sp>
        <p:nvSpPr>
          <p:cNvPr id="14" name="TextBox 13"/>
          <p:cNvSpPr txBox="1"/>
          <p:nvPr/>
        </p:nvSpPr>
        <p:spPr>
          <a:xfrm>
            <a:off x="5008804" y="4881632"/>
            <a:ext cx="3747738" cy="1477328"/>
          </a:xfrm>
          <a:prstGeom prst="rect">
            <a:avLst/>
          </a:prstGeom>
          <a:noFill/>
        </p:spPr>
        <p:txBody>
          <a:bodyPr wrap="square" rtlCol="0">
            <a:spAutoFit/>
          </a:bodyPr>
          <a:lstStyle/>
          <a:p>
            <a:pPr algn="ctr"/>
            <a:r>
              <a:rPr lang="en-US" dirty="0" smtClean="0">
                <a:latin typeface="Century Gothic" panose="020B0502020202020204" pitchFamily="34" charset="0"/>
              </a:rPr>
              <a:t>West Virginia: </a:t>
            </a:r>
          </a:p>
          <a:p>
            <a:pPr algn="ctr"/>
            <a:r>
              <a:rPr lang="en-US" dirty="0" smtClean="0">
                <a:latin typeface="Century Gothic" panose="020B0502020202020204" pitchFamily="34" charset="0"/>
              </a:rPr>
              <a:t>Only 88% of the area of the </a:t>
            </a:r>
          </a:p>
          <a:p>
            <a:pPr algn="ctr"/>
            <a:r>
              <a:rPr lang="en-US" dirty="0" smtClean="0">
                <a:latin typeface="Century Gothic" panose="020B0502020202020204" pitchFamily="34" charset="0"/>
              </a:rPr>
              <a:t>Navajo Nation, but twice as many SPI </a:t>
            </a:r>
          </a:p>
          <a:p>
            <a:pPr algn="ctr"/>
            <a:r>
              <a:rPr lang="en-US" dirty="0" smtClean="0">
                <a:latin typeface="Century Gothic" panose="020B0502020202020204" pitchFamily="34" charset="0"/>
              </a:rPr>
              <a:t>values</a:t>
            </a:r>
            <a:endParaRPr lang="en-US" dirty="0">
              <a:latin typeface="Century Gothic" panose="020B0502020202020204" pitchFamily="34" charset="0"/>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9156" y="361111"/>
            <a:ext cx="4038858" cy="1157723"/>
          </a:xfrm>
        </p:spPr>
        <p:txBody>
          <a:bodyPr/>
          <a:lstStyle/>
          <a:p>
            <a:r>
              <a:rPr lang="en-US" dirty="0" smtClean="0"/>
              <a:t>Project Partners</a:t>
            </a:r>
            <a:endParaRPr lang="en-US" dirty="0"/>
          </a:p>
        </p:txBody>
      </p:sp>
      <p:sp>
        <p:nvSpPr>
          <p:cNvPr id="7" name="Rectangle 6"/>
          <p:cNvSpPr/>
          <p:nvPr/>
        </p:nvSpPr>
        <p:spPr>
          <a:xfrm>
            <a:off x="387458" y="1724328"/>
            <a:ext cx="7935131" cy="1225977"/>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400" dirty="0"/>
              <a:t>Navajo Nation Department of Water Resources: Water Management Branch</a:t>
            </a:r>
          </a:p>
          <a:p>
            <a:pPr marL="342900" indent="-342900">
              <a:spcBef>
                <a:spcPts val="200"/>
              </a:spcBef>
              <a:buClr>
                <a:schemeClr val="accent1"/>
              </a:buClr>
              <a:buFont typeface="Webdings" panose="05030102010509060703" pitchFamily="18" charset="2"/>
              <a:buChar char="4"/>
            </a:pPr>
            <a:r>
              <a:rPr lang="en-US" sz="2400" dirty="0"/>
              <a:t>Navajo Technical University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45" y="3148801"/>
            <a:ext cx="7844316" cy="2900394"/>
          </a:xfrm>
          <a:prstGeom prst="rect">
            <a:avLst/>
          </a:prstGeom>
        </p:spPr>
      </p:pic>
      <p:sp>
        <p:nvSpPr>
          <p:cNvPr id="9" name="TextBox 8"/>
          <p:cNvSpPr txBox="1"/>
          <p:nvPr/>
        </p:nvSpPr>
        <p:spPr>
          <a:xfrm>
            <a:off x="836364" y="6134877"/>
            <a:ext cx="7409277" cy="338554"/>
          </a:xfrm>
          <a:prstGeom prst="rect">
            <a:avLst/>
          </a:prstGeom>
        </p:spPr>
        <p:txBody>
          <a:bodyPr wrap="square" rtlCol="0">
            <a:spAutoFit/>
          </a:bodyPr>
          <a:lstStyle/>
          <a:p>
            <a:pPr algn="ctr"/>
            <a:r>
              <a:rPr lang="en-US" sz="1600" dirty="0" smtClean="0"/>
              <a:t>Image Credit: Jim Lawrence</a:t>
            </a:r>
            <a:endParaRPr lang="en-US" sz="900" dirty="0"/>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449" y="459526"/>
            <a:ext cx="3868377" cy="1284815"/>
          </a:xfrm>
        </p:spPr>
        <p:txBody>
          <a:bodyPr/>
          <a:lstStyle/>
          <a:p>
            <a:r>
              <a:rPr lang="en-US" dirty="0" smtClean="0"/>
              <a:t>First Term Objectives</a:t>
            </a:r>
            <a:endParaRPr lang="en-US" dirty="0"/>
          </a:p>
        </p:txBody>
      </p:sp>
      <p:sp>
        <p:nvSpPr>
          <p:cNvPr id="7" name="Rectangle 6"/>
          <p:cNvSpPr/>
          <p:nvPr/>
        </p:nvSpPr>
        <p:spPr>
          <a:xfrm>
            <a:off x="449449" y="1887831"/>
            <a:ext cx="4382146" cy="399083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500" dirty="0" smtClean="0"/>
              <a:t>Examine role of NASA Earth Observations in Navajo Nation drought monitoring</a:t>
            </a:r>
          </a:p>
          <a:p>
            <a:pPr marL="342900" indent="-342900">
              <a:spcBef>
                <a:spcPts val="200"/>
              </a:spcBef>
              <a:buClr>
                <a:schemeClr val="accent1"/>
              </a:buClr>
              <a:buFont typeface="Webdings" panose="05030102010509060703" pitchFamily="18" charset="2"/>
              <a:buChar char="4"/>
            </a:pPr>
            <a:r>
              <a:rPr lang="en-US" sz="2500" dirty="0" smtClean="0"/>
              <a:t>Create geodatabase of historical climate data</a:t>
            </a:r>
          </a:p>
          <a:p>
            <a:pPr marL="342900" indent="-342900">
              <a:spcBef>
                <a:spcPts val="200"/>
              </a:spcBef>
              <a:buClr>
                <a:schemeClr val="accent1"/>
              </a:buClr>
              <a:buFont typeface="Webdings" panose="05030102010509060703" pitchFamily="18" charset="2"/>
              <a:buChar char="4"/>
            </a:pPr>
            <a:r>
              <a:rPr lang="en-US" sz="2500" dirty="0" smtClean="0"/>
              <a:t>Research methods to develop Standardized Precipitation Index (SPI) </a:t>
            </a:r>
            <a:r>
              <a:rPr lang="en-US" sz="2500" dirty="0" err="1" smtClean="0"/>
              <a:t>geoprocessing</a:t>
            </a:r>
            <a:r>
              <a:rPr lang="en-US" sz="2500" dirty="0" smtClean="0"/>
              <a:t> package</a:t>
            </a:r>
            <a:endParaRPr lang="en-US" sz="2500" dirty="0"/>
          </a:p>
        </p:txBody>
      </p:sp>
      <p:pic>
        <p:nvPicPr>
          <p:cNvPr id="4098" name="Picture 2" descr="C:\Users\srturnbu\Downloads\4426654941_e019554eda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345" y="1744341"/>
            <a:ext cx="3515010" cy="35150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59380" y="5367840"/>
            <a:ext cx="3575975" cy="523220"/>
          </a:xfrm>
          <a:prstGeom prst="rect">
            <a:avLst/>
          </a:prstGeom>
          <a:noFill/>
        </p:spPr>
        <p:txBody>
          <a:bodyPr wrap="square" rtlCol="0">
            <a:spAutoFit/>
          </a:bodyPr>
          <a:lstStyle/>
          <a:p>
            <a:pPr algn="ctr"/>
            <a:r>
              <a:rPr lang="en-US" sz="1400" dirty="0" smtClean="0">
                <a:latin typeface="Century Gothic" panose="020B0502020202020204" pitchFamily="34" charset="0"/>
              </a:rPr>
              <a:t>Image Credit</a:t>
            </a:r>
            <a:r>
              <a:rPr lang="en-US" sz="1400" dirty="0">
                <a:latin typeface="Century Gothic" panose="020B0502020202020204" pitchFamily="34" charset="0"/>
              </a:rPr>
              <a:t>: NASA/Goddard Space Flight Center/</a:t>
            </a:r>
            <a:r>
              <a:rPr lang="en-US" sz="1400" dirty="0" err="1">
                <a:latin typeface="Century Gothic" panose="020B0502020202020204" pitchFamily="34" charset="0"/>
              </a:rPr>
              <a:t>Reto</a:t>
            </a:r>
            <a:r>
              <a:rPr lang="en-US" sz="1400" dirty="0">
                <a:latin typeface="Century Gothic" panose="020B0502020202020204" pitchFamily="34" charset="0"/>
              </a:rPr>
              <a:t> </a:t>
            </a:r>
            <a:r>
              <a:rPr lang="en-US" sz="1400" dirty="0" err="1">
                <a:latin typeface="Century Gothic" panose="020B0502020202020204" pitchFamily="34" charset="0"/>
              </a:rPr>
              <a:t>Stöckli</a:t>
            </a:r>
            <a:endParaRPr lang="en-US" sz="1400" dirty="0">
              <a:latin typeface="Century Gothic" panose="020B0502020202020204" pitchFamily="34" charset="0"/>
            </a:endParaRPr>
          </a:p>
        </p:txBody>
      </p:sp>
    </p:spTree>
    <p:extLst>
      <p:ext uri="{BB962C8B-B14F-4D97-AF65-F5344CB8AC3E}">
        <p14:creationId xmlns:p14="http://schemas.microsoft.com/office/powerpoint/2010/main" val="2260868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448" y="485097"/>
            <a:ext cx="3566160" cy="1325880"/>
          </a:xfrm>
        </p:spPr>
        <p:txBody>
          <a:bodyPr/>
          <a:lstStyle/>
          <a:p>
            <a:r>
              <a:rPr lang="en-US" dirty="0" smtClean="0"/>
              <a:t>Second Term Objectives</a:t>
            </a:r>
            <a:endParaRPr lang="en-US" dirty="0"/>
          </a:p>
        </p:txBody>
      </p:sp>
      <p:sp>
        <p:nvSpPr>
          <p:cNvPr id="7" name="Rectangle 6"/>
          <p:cNvSpPr/>
          <p:nvPr/>
        </p:nvSpPr>
        <p:spPr>
          <a:xfrm>
            <a:off x="449447" y="1898825"/>
            <a:ext cx="8105613" cy="2333972"/>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400" dirty="0"/>
              <a:t>Create a tool that calculates SPI </a:t>
            </a:r>
            <a:r>
              <a:rPr lang="en-US" sz="2400" dirty="0" err="1"/>
              <a:t>rasters</a:t>
            </a:r>
            <a:r>
              <a:rPr lang="en-US" sz="2400" dirty="0"/>
              <a:t> from historical precipitation data, and subsequently produces an average SPI over a user specified </a:t>
            </a:r>
            <a:r>
              <a:rPr lang="en-US" sz="2400" dirty="0" smtClean="0"/>
              <a:t>area</a:t>
            </a:r>
            <a:endParaRPr lang="en-US" sz="2400" dirty="0"/>
          </a:p>
          <a:p>
            <a:pPr marL="342900" indent="-342900">
              <a:spcBef>
                <a:spcPts val="200"/>
              </a:spcBef>
              <a:buClr>
                <a:schemeClr val="accent1"/>
              </a:buClr>
              <a:buFont typeface="Webdings" panose="05030102010509060703" pitchFamily="18" charset="2"/>
              <a:buChar char="4"/>
            </a:pPr>
            <a:r>
              <a:rPr lang="en-US" sz="2400" dirty="0"/>
              <a:t>Compare drought intensity over time to other climate variables such as deep soil moisture</a:t>
            </a:r>
          </a:p>
        </p:txBody>
      </p:sp>
      <p:pic>
        <p:nvPicPr>
          <p:cNvPr id="5122" name="Picture 2" descr="C:\Users\srturnbu\Downloads\8466251260_b2938475cb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440" y="4310344"/>
            <a:ext cx="3409628" cy="2061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97440" y="6372104"/>
            <a:ext cx="3492802" cy="307777"/>
          </a:xfrm>
          <a:prstGeom prst="rect">
            <a:avLst/>
          </a:prstGeom>
          <a:noFill/>
        </p:spPr>
        <p:txBody>
          <a:bodyPr wrap="square" rtlCol="0">
            <a:spAutoFit/>
          </a:bodyPr>
          <a:lstStyle/>
          <a:p>
            <a:pPr algn="ctr"/>
            <a:r>
              <a:rPr lang="en-US" sz="1400" dirty="0" smtClean="0">
                <a:latin typeface="Century Gothic" panose="020B0502020202020204" pitchFamily="34" charset="0"/>
              </a:rPr>
              <a:t>Image Credit</a:t>
            </a:r>
            <a:r>
              <a:rPr lang="en-US" sz="1400" dirty="0">
                <a:latin typeface="Century Gothic" panose="020B0502020202020204" pitchFamily="34" charset="0"/>
              </a:rPr>
              <a:t>: </a:t>
            </a:r>
            <a:r>
              <a:rPr lang="en-US" sz="1400" dirty="0" smtClean="0">
                <a:latin typeface="Century Gothic" panose="020B0502020202020204" pitchFamily="34" charset="0"/>
              </a:rPr>
              <a:t>USDA</a:t>
            </a:r>
            <a:endParaRPr lang="en-US" sz="1400" dirty="0">
              <a:latin typeface="Century Gothic" panose="020B0502020202020204" pitchFamily="34" charset="0"/>
            </a:endParaRPr>
          </a:p>
        </p:txBody>
      </p:sp>
    </p:spTree>
    <p:extLst>
      <p:ext uri="{BB962C8B-B14F-4D97-AF65-F5344CB8AC3E}">
        <p14:creationId xmlns:p14="http://schemas.microsoft.com/office/powerpoint/2010/main" val="273942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9447" y="650927"/>
            <a:ext cx="3355380" cy="757093"/>
          </a:xfrm>
        </p:spPr>
        <p:txBody>
          <a:bodyPr/>
          <a:lstStyle/>
          <a:p>
            <a:r>
              <a:rPr lang="en-US" dirty="0" smtClean="0"/>
              <a:t>Tool Data</a:t>
            </a:r>
            <a:endParaRPr lang="en-US" dirty="0"/>
          </a:p>
        </p:txBody>
      </p:sp>
      <p:sp>
        <p:nvSpPr>
          <p:cNvPr id="7" name="Rectangle 6"/>
          <p:cNvSpPr/>
          <p:nvPr/>
        </p:nvSpPr>
        <p:spPr>
          <a:xfrm>
            <a:off x="325464" y="1420614"/>
            <a:ext cx="7129222" cy="543738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200" dirty="0"/>
              <a:t>PRISM (Parameter-elevation Relationships on Independent Slopes Model) </a:t>
            </a:r>
          </a:p>
          <a:p>
            <a:pPr marL="800100" lvl="1" indent="-342900">
              <a:spcBef>
                <a:spcPts val="200"/>
              </a:spcBef>
              <a:buClr>
                <a:schemeClr val="accent1"/>
              </a:buClr>
              <a:buFont typeface="Webdings" panose="05030102010509060703" pitchFamily="18" charset="2"/>
              <a:buChar char="4"/>
            </a:pPr>
            <a:r>
              <a:rPr lang="en-US" sz="2200" dirty="0"/>
              <a:t>Accumulated monthly precipitation, 1901-2013</a:t>
            </a:r>
          </a:p>
          <a:p>
            <a:pPr marL="342900" indent="-342900">
              <a:spcBef>
                <a:spcPts val="200"/>
              </a:spcBef>
              <a:buClr>
                <a:schemeClr val="accent1"/>
              </a:buClr>
              <a:buFont typeface="Webdings" panose="05030102010509060703" pitchFamily="18" charset="2"/>
              <a:buChar char="4"/>
            </a:pPr>
            <a:endParaRPr lang="en-US" sz="2200" dirty="0"/>
          </a:p>
          <a:p>
            <a:pPr marL="342900" indent="-342900">
              <a:spcBef>
                <a:spcPts val="200"/>
              </a:spcBef>
              <a:buClr>
                <a:schemeClr val="accent1"/>
              </a:buClr>
              <a:buFont typeface="Webdings" panose="05030102010509060703" pitchFamily="18" charset="2"/>
              <a:buChar char="4"/>
            </a:pPr>
            <a:r>
              <a:rPr lang="en-US" sz="2200" dirty="0"/>
              <a:t>TRMM (Tropical Rainfall Monitoring Mission – Precipitation Radar)</a:t>
            </a:r>
          </a:p>
          <a:p>
            <a:pPr marL="800100" lvl="1" indent="-342900">
              <a:spcBef>
                <a:spcPts val="200"/>
              </a:spcBef>
              <a:buClr>
                <a:schemeClr val="accent1"/>
              </a:buClr>
              <a:buFont typeface="Webdings" panose="05030102010509060703" pitchFamily="18" charset="2"/>
              <a:buChar char="4"/>
            </a:pPr>
            <a:r>
              <a:rPr lang="en-US" sz="2200" dirty="0"/>
              <a:t>Accumulated monthly precipitation, </a:t>
            </a:r>
            <a:r>
              <a:rPr lang="en-US" sz="2200" dirty="0" smtClean="0"/>
              <a:t>2000-2014</a:t>
            </a:r>
          </a:p>
          <a:p>
            <a:pPr marL="800100" lvl="1" indent="-342900">
              <a:spcBef>
                <a:spcPts val="200"/>
              </a:spcBef>
              <a:buClr>
                <a:schemeClr val="accent1"/>
              </a:buClr>
              <a:buFont typeface="Webdings" panose="05030102010509060703" pitchFamily="18" charset="2"/>
              <a:buChar char="4"/>
            </a:pPr>
            <a:endParaRPr lang="en-US" sz="2200" dirty="0"/>
          </a:p>
          <a:p>
            <a:pPr marL="342900" indent="-342900">
              <a:spcBef>
                <a:spcPts val="200"/>
              </a:spcBef>
              <a:buClr>
                <a:schemeClr val="accent1"/>
              </a:buClr>
              <a:buFont typeface="Webdings" panose="05030102010509060703" pitchFamily="18" charset="2"/>
              <a:buChar char="4"/>
            </a:pPr>
            <a:r>
              <a:rPr lang="en-US" sz="2200" dirty="0"/>
              <a:t>GPM (Global Precipitation Monitor IMGER data products) </a:t>
            </a:r>
          </a:p>
          <a:p>
            <a:pPr marL="800100" lvl="1" indent="-342900">
              <a:spcBef>
                <a:spcPts val="200"/>
              </a:spcBef>
              <a:buClr>
                <a:schemeClr val="accent1"/>
              </a:buClr>
              <a:buFont typeface="Webdings" panose="05030102010509060703" pitchFamily="18" charset="2"/>
              <a:buChar char="4"/>
            </a:pPr>
            <a:r>
              <a:rPr lang="en-US" sz="2200" dirty="0"/>
              <a:t>Accumulated monthly precipitation, 2014-present</a:t>
            </a:r>
          </a:p>
          <a:p>
            <a:pPr>
              <a:spcBef>
                <a:spcPts val="200"/>
              </a:spcBef>
              <a:buClr>
                <a:schemeClr val="accent1"/>
              </a:buClr>
            </a:pPr>
            <a:endParaRPr lang="en-US" sz="2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719" t="23975" r="13032" b="22874"/>
          <a:stretch/>
        </p:blipFill>
        <p:spPr>
          <a:xfrm>
            <a:off x="7239000" y="1420614"/>
            <a:ext cx="1556143" cy="138448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529" y="3267721"/>
            <a:ext cx="1579563"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67619" y="5253923"/>
            <a:ext cx="1227523" cy="646331"/>
          </a:xfrm>
          <a:prstGeom prst="rect">
            <a:avLst/>
          </a:prstGeom>
          <a:noFill/>
        </p:spPr>
        <p:txBody>
          <a:bodyPr wrap="square" rtlCol="0">
            <a:spAutoFit/>
          </a:bodyPr>
          <a:lstStyle/>
          <a:p>
            <a:r>
              <a:rPr lang="en-US" b="1" dirty="0" smtClean="0"/>
              <a:t>Photo for GPM</a:t>
            </a:r>
            <a:endParaRPr lang="en-US" b="1" dirty="0"/>
          </a:p>
        </p:txBody>
      </p:sp>
    </p:spTree>
    <p:extLst>
      <p:ext uri="{BB962C8B-B14F-4D97-AF65-F5344CB8AC3E}">
        <p14:creationId xmlns:p14="http://schemas.microsoft.com/office/powerpoint/2010/main" val="1479281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2213</TotalTime>
  <Words>1132</Words>
  <Application>Microsoft Office PowerPoint</Application>
  <PresentationFormat>On-screen Show (4:3)</PresentationFormat>
  <Paragraphs>129</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Andrew Nguyen</cp:lastModifiedBy>
  <cp:revision>118</cp:revision>
  <dcterms:created xsi:type="dcterms:W3CDTF">2015-05-18T13:26:09Z</dcterms:created>
  <dcterms:modified xsi:type="dcterms:W3CDTF">2015-07-03T09:30:58Z</dcterms:modified>
</cp:coreProperties>
</file>