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1"/>
  </p:notesMasterIdLst>
  <p:sldIdLst>
    <p:sldId id="377" r:id="rId5"/>
    <p:sldId id="378" r:id="rId6"/>
    <p:sldId id="379" r:id="rId7"/>
    <p:sldId id="380" r:id="rId8"/>
    <p:sldId id="397" r:id="rId9"/>
    <p:sldId id="398" r:id="rId10"/>
    <p:sldId id="399" r:id="rId11"/>
    <p:sldId id="401" r:id="rId12"/>
    <p:sldId id="388" r:id="rId13"/>
    <p:sldId id="392" r:id="rId14"/>
    <p:sldId id="391" r:id="rId15"/>
    <p:sldId id="396" r:id="rId16"/>
    <p:sldId id="417" r:id="rId17"/>
    <p:sldId id="444" r:id="rId18"/>
    <p:sldId id="402" r:id="rId19"/>
    <p:sldId id="442" r:id="rId20"/>
    <p:sldId id="434" r:id="rId21"/>
    <p:sldId id="413" r:id="rId22"/>
    <p:sldId id="433" r:id="rId23"/>
    <p:sldId id="432" r:id="rId24"/>
    <p:sldId id="443" r:id="rId25"/>
    <p:sldId id="408" r:id="rId26"/>
    <p:sldId id="436" r:id="rId27"/>
    <p:sldId id="437" r:id="rId28"/>
    <p:sldId id="438" r:id="rId29"/>
    <p:sldId id="40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3FAA508-94B2-6B39-542D-B589548E8148}" name="Lisa Tanh" initials="LT" userId="S::lisa.tanh@ssaihq.com::a8724265-769f-4135-a2db-44f9fed6c9b6" providerId="AD"/>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ECEB0686-73F3-BF2D-E23D-C455B28A8039}" name="Katera Lee" initials="KL" userId="S::katera.lee@ssaihq.com::67b38462-6095-4d47-92ae-4d83a3f71cdf" providerId="AD"/>
  <p188:author id="{68B4FDE9-4D5C-FAC6-1792-3DE8D9422C40}" name="Torres Perez, Juan Luis. (ARC-SGE)[Bay Area Environmental Research Institute]" initials="TI" userId="S::juan.l.torresperez_nasa.gov#ext#@ssaihq.onmicrosoft.com::85bd4e75-231c-4620-8d24-8d7d620a36e3"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A87C6"/>
    <a:srgbClr val="A29A8D"/>
    <a:srgbClr val="DFC35A"/>
    <a:srgbClr val="E49635"/>
    <a:srgbClr val="C4281B"/>
    <a:srgbClr val="FFFFFF"/>
    <a:srgbClr val="7DA952"/>
    <a:srgbClr val="409BE0"/>
    <a:srgbClr val="397D4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591" autoAdjust="0"/>
  </p:normalViewPr>
  <p:slideViewPr>
    <p:cSldViewPr snapToGrid="0">
      <p:cViewPr>
        <p:scale>
          <a:sx n="83" d="100"/>
          <a:sy n="83" d="100"/>
        </p:scale>
        <p:origin x="40" y="-2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 Id="rId8" Type="http://schemas.openxmlformats.org/officeDocument/2006/relationships/slide" Target="slides/slide4.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226B9FC-6AE6-4EA2-B177-9FBAD9E2DEAC}" type="doc">
      <dgm:prSet loTypeId="urn:microsoft.com/office/officeart/2005/8/layout/process2" loCatId="process" qsTypeId="urn:microsoft.com/office/officeart/2005/8/quickstyle/simple1" qsCatId="simple" csTypeId="urn:microsoft.com/office/officeart/2005/8/colors/colorful3" csCatId="colorful" phldr="1"/>
      <dgm:spPr/>
    </dgm:pt>
    <dgm:pt modelId="{D86FD4FB-86C6-4ABC-97BA-0603722A1909}">
      <dgm:prSet phldrT="[Text]" phldr="0"/>
      <dgm:spPr/>
      <dgm:t>
        <a:bodyPr/>
        <a:lstStyle/>
        <a:p>
          <a:pPr rtl="0"/>
          <a:r>
            <a:rPr lang="en-US">
              <a:latin typeface="Century Gothic"/>
            </a:rPr>
            <a:t>Gather Sentinel-2A images</a:t>
          </a:r>
        </a:p>
      </dgm:t>
    </dgm:pt>
    <dgm:pt modelId="{F39ACF81-BE06-4911-90AE-373A6265FC48}" type="parTrans" cxnId="{7723D39C-0C39-4D1C-840A-39083E82372B}">
      <dgm:prSet/>
      <dgm:spPr/>
      <dgm:t>
        <a:bodyPr/>
        <a:lstStyle/>
        <a:p>
          <a:endParaRPr lang="en-US"/>
        </a:p>
      </dgm:t>
    </dgm:pt>
    <dgm:pt modelId="{5905EE34-6561-45D2-8DFC-225956B903C0}" type="sibTrans" cxnId="{7723D39C-0C39-4D1C-840A-39083E82372B}">
      <dgm:prSet/>
      <dgm:spPr/>
      <dgm:t>
        <a:bodyPr/>
        <a:lstStyle/>
        <a:p>
          <a:endParaRPr lang="en-US"/>
        </a:p>
      </dgm:t>
    </dgm:pt>
    <dgm:pt modelId="{1D979046-24B0-4532-94BD-1F43D5F003B4}">
      <dgm:prSet phldrT="[Text]" phldr="0"/>
      <dgm:spPr/>
      <dgm:t>
        <a:bodyPr/>
        <a:lstStyle/>
        <a:p>
          <a:pPr rtl="0"/>
          <a:r>
            <a:rPr lang="en-US">
              <a:latin typeface="Century Gothic"/>
            </a:rPr>
            <a:t>Run Dynamic World code in GEE</a:t>
          </a:r>
        </a:p>
      </dgm:t>
    </dgm:pt>
    <dgm:pt modelId="{F928F509-D94E-4987-9806-AC9A3BC3B6A4}" type="parTrans" cxnId="{AF226147-080F-4EF7-8CD7-EA12525E9EE6}">
      <dgm:prSet/>
      <dgm:spPr/>
      <dgm:t>
        <a:bodyPr/>
        <a:lstStyle/>
        <a:p>
          <a:endParaRPr lang="en-US"/>
        </a:p>
      </dgm:t>
    </dgm:pt>
    <dgm:pt modelId="{9A67D155-FA4C-427D-9B21-EDF30D8751A6}" type="sibTrans" cxnId="{AF226147-080F-4EF7-8CD7-EA12525E9EE6}">
      <dgm:prSet/>
      <dgm:spPr/>
      <dgm:t>
        <a:bodyPr/>
        <a:lstStyle/>
        <a:p>
          <a:endParaRPr lang="en-US"/>
        </a:p>
      </dgm:t>
    </dgm:pt>
    <dgm:pt modelId="{ACFD7A12-42A4-4E11-AC91-92E8C04266B2}">
      <dgm:prSet phldrT="[Text]" phldr="0"/>
      <dgm:spPr/>
      <dgm:t>
        <a:bodyPr/>
        <a:lstStyle/>
        <a:p>
          <a:pPr rtl="0"/>
          <a:r>
            <a:rPr lang="en-US">
              <a:latin typeface="Century Gothic"/>
            </a:rPr>
            <a:t>Process annual composites in ArcGIS</a:t>
          </a:r>
        </a:p>
      </dgm:t>
    </dgm:pt>
    <dgm:pt modelId="{6C75EE4B-EC8A-4A1B-AA7C-161422E15961}" type="parTrans" cxnId="{09EF8A86-1D5C-44C2-B662-F5A8201FCEF4}">
      <dgm:prSet/>
      <dgm:spPr/>
      <dgm:t>
        <a:bodyPr/>
        <a:lstStyle/>
        <a:p>
          <a:endParaRPr lang="en-US"/>
        </a:p>
      </dgm:t>
    </dgm:pt>
    <dgm:pt modelId="{75CC37C3-124A-49BA-84B8-9A49358C2545}" type="sibTrans" cxnId="{09EF8A86-1D5C-44C2-B662-F5A8201FCEF4}">
      <dgm:prSet/>
      <dgm:spPr/>
      <dgm:t>
        <a:bodyPr/>
        <a:lstStyle/>
        <a:p>
          <a:endParaRPr lang="en-US"/>
        </a:p>
      </dgm:t>
    </dgm:pt>
    <dgm:pt modelId="{F52B8913-A614-4A6F-9738-BCEF997BD9EA}" type="pres">
      <dgm:prSet presAssocID="{E226B9FC-6AE6-4EA2-B177-9FBAD9E2DEAC}" presName="linearFlow" presStyleCnt="0">
        <dgm:presLayoutVars>
          <dgm:resizeHandles val="exact"/>
        </dgm:presLayoutVars>
      </dgm:prSet>
      <dgm:spPr/>
    </dgm:pt>
    <dgm:pt modelId="{EDD0A957-2152-4B87-B6B9-F7F203CF0474}" type="pres">
      <dgm:prSet presAssocID="{D86FD4FB-86C6-4ABC-97BA-0603722A1909}" presName="node" presStyleLbl="node1" presStyleIdx="0" presStyleCnt="3">
        <dgm:presLayoutVars>
          <dgm:bulletEnabled val="1"/>
        </dgm:presLayoutVars>
      </dgm:prSet>
      <dgm:spPr/>
    </dgm:pt>
    <dgm:pt modelId="{77F63820-9395-4533-8448-5DF8234B44BA}" type="pres">
      <dgm:prSet presAssocID="{5905EE34-6561-45D2-8DFC-225956B903C0}" presName="sibTrans" presStyleLbl="sibTrans2D1" presStyleIdx="0" presStyleCnt="2"/>
      <dgm:spPr/>
    </dgm:pt>
    <dgm:pt modelId="{42A3FE76-CF7E-4BEC-B67C-8C73DFEA4C8D}" type="pres">
      <dgm:prSet presAssocID="{5905EE34-6561-45D2-8DFC-225956B903C0}" presName="connectorText" presStyleLbl="sibTrans2D1" presStyleIdx="0" presStyleCnt="2"/>
      <dgm:spPr/>
    </dgm:pt>
    <dgm:pt modelId="{2CF3F507-DFC7-4472-ACCF-51CCDC27EB5C}" type="pres">
      <dgm:prSet presAssocID="{1D979046-24B0-4532-94BD-1F43D5F003B4}" presName="node" presStyleLbl="node1" presStyleIdx="1" presStyleCnt="3">
        <dgm:presLayoutVars>
          <dgm:bulletEnabled val="1"/>
        </dgm:presLayoutVars>
      </dgm:prSet>
      <dgm:spPr/>
    </dgm:pt>
    <dgm:pt modelId="{C909579F-072B-4930-B550-524568AACCC2}" type="pres">
      <dgm:prSet presAssocID="{9A67D155-FA4C-427D-9B21-EDF30D8751A6}" presName="sibTrans" presStyleLbl="sibTrans2D1" presStyleIdx="1" presStyleCnt="2"/>
      <dgm:spPr/>
    </dgm:pt>
    <dgm:pt modelId="{D0B319E5-D946-453A-B9E8-BBC2E389B68D}" type="pres">
      <dgm:prSet presAssocID="{9A67D155-FA4C-427D-9B21-EDF30D8751A6}" presName="connectorText" presStyleLbl="sibTrans2D1" presStyleIdx="1" presStyleCnt="2"/>
      <dgm:spPr/>
    </dgm:pt>
    <dgm:pt modelId="{B8D8220B-0CAF-40F9-A699-6C91EF1A235C}" type="pres">
      <dgm:prSet presAssocID="{ACFD7A12-42A4-4E11-AC91-92E8C04266B2}" presName="node" presStyleLbl="node1" presStyleIdx="2" presStyleCnt="3">
        <dgm:presLayoutVars>
          <dgm:bulletEnabled val="1"/>
        </dgm:presLayoutVars>
      </dgm:prSet>
      <dgm:spPr/>
    </dgm:pt>
  </dgm:ptLst>
  <dgm:cxnLst>
    <dgm:cxn modelId="{3C467C29-F088-46CA-883B-AE19EFE1FB08}" type="presOf" srcId="{D86FD4FB-86C6-4ABC-97BA-0603722A1909}" destId="{EDD0A957-2152-4B87-B6B9-F7F203CF0474}" srcOrd="0" destOrd="0" presId="urn:microsoft.com/office/officeart/2005/8/layout/process2"/>
    <dgm:cxn modelId="{0DC9845D-5053-45AA-ABE4-05E413B72BE5}" type="presOf" srcId="{1D979046-24B0-4532-94BD-1F43D5F003B4}" destId="{2CF3F507-DFC7-4472-ACCF-51CCDC27EB5C}" srcOrd="0" destOrd="0" presId="urn:microsoft.com/office/officeart/2005/8/layout/process2"/>
    <dgm:cxn modelId="{AF226147-080F-4EF7-8CD7-EA12525E9EE6}" srcId="{E226B9FC-6AE6-4EA2-B177-9FBAD9E2DEAC}" destId="{1D979046-24B0-4532-94BD-1F43D5F003B4}" srcOrd="1" destOrd="0" parTransId="{F928F509-D94E-4987-9806-AC9A3BC3B6A4}" sibTransId="{9A67D155-FA4C-427D-9B21-EDF30D8751A6}"/>
    <dgm:cxn modelId="{1C12E269-FB9B-4413-A577-26CF6391DBF2}" type="presOf" srcId="{E226B9FC-6AE6-4EA2-B177-9FBAD9E2DEAC}" destId="{F52B8913-A614-4A6F-9738-BCEF997BD9EA}" srcOrd="0" destOrd="0" presId="urn:microsoft.com/office/officeart/2005/8/layout/process2"/>
    <dgm:cxn modelId="{09EF8A86-1D5C-44C2-B662-F5A8201FCEF4}" srcId="{E226B9FC-6AE6-4EA2-B177-9FBAD9E2DEAC}" destId="{ACFD7A12-42A4-4E11-AC91-92E8C04266B2}" srcOrd="2" destOrd="0" parTransId="{6C75EE4B-EC8A-4A1B-AA7C-161422E15961}" sibTransId="{75CC37C3-124A-49BA-84B8-9A49358C2545}"/>
    <dgm:cxn modelId="{045AEC8B-A6DC-4259-90EB-903528CC3E33}" type="presOf" srcId="{9A67D155-FA4C-427D-9B21-EDF30D8751A6}" destId="{D0B319E5-D946-453A-B9E8-BBC2E389B68D}" srcOrd="1" destOrd="0" presId="urn:microsoft.com/office/officeart/2005/8/layout/process2"/>
    <dgm:cxn modelId="{C9355B95-0BC0-4F8A-8E21-09DC3CFDFB64}" type="presOf" srcId="{9A67D155-FA4C-427D-9B21-EDF30D8751A6}" destId="{C909579F-072B-4930-B550-524568AACCC2}" srcOrd="0" destOrd="0" presId="urn:microsoft.com/office/officeart/2005/8/layout/process2"/>
    <dgm:cxn modelId="{7723D39C-0C39-4D1C-840A-39083E82372B}" srcId="{E226B9FC-6AE6-4EA2-B177-9FBAD9E2DEAC}" destId="{D86FD4FB-86C6-4ABC-97BA-0603722A1909}" srcOrd="0" destOrd="0" parTransId="{F39ACF81-BE06-4911-90AE-373A6265FC48}" sibTransId="{5905EE34-6561-45D2-8DFC-225956B903C0}"/>
    <dgm:cxn modelId="{44B36FAF-CDFF-4F25-9DE9-DAB1DC2408E5}" type="presOf" srcId="{ACFD7A12-42A4-4E11-AC91-92E8C04266B2}" destId="{B8D8220B-0CAF-40F9-A699-6C91EF1A235C}" srcOrd="0" destOrd="0" presId="urn:microsoft.com/office/officeart/2005/8/layout/process2"/>
    <dgm:cxn modelId="{30CAFEBB-E686-4A2A-847C-3F2662F15AA7}" type="presOf" srcId="{5905EE34-6561-45D2-8DFC-225956B903C0}" destId="{77F63820-9395-4533-8448-5DF8234B44BA}" srcOrd="0" destOrd="0" presId="urn:microsoft.com/office/officeart/2005/8/layout/process2"/>
    <dgm:cxn modelId="{8DB73DDB-44A8-4620-99A9-297B981DAA19}" type="presOf" srcId="{5905EE34-6561-45D2-8DFC-225956B903C0}" destId="{42A3FE76-CF7E-4BEC-B67C-8C73DFEA4C8D}" srcOrd="1" destOrd="0" presId="urn:microsoft.com/office/officeart/2005/8/layout/process2"/>
    <dgm:cxn modelId="{DC2723E0-4AB7-465D-A18C-72054C91D5D2}" type="presParOf" srcId="{F52B8913-A614-4A6F-9738-BCEF997BD9EA}" destId="{EDD0A957-2152-4B87-B6B9-F7F203CF0474}" srcOrd="0" destOrd="0" presId="urn:microsoft.com/office/officeart/2005/8/layout/process2"/>
    <dgm:cxn modelId="{E96196E5-B104-4990-BB9B-824358BC3E11}" type="presParOf" srcId="{F52B8913-A614-4A6F-9738-BCEF997BD9EA}" destId="{77F63820-9395-4533-8448-5DF8234B44BA}" srcOrd="1" destOrd="0" presId="urn:microsoft.com/office/officeart/2005/8/layout/process2"/>
    <dgm:cxn modelId="{DB188251-D158-49AC-8CA6-991335A04F09}" type="presParOf" srcId="{77F63820-9395-4533-8448-5DF8234B44BA}" destId="{42A3FE76-CF7E-4BEC-B67C-8C73DFEA4C8D}" srcOrd="0" destOrd="0" presId="urn:microsoft.com/office/officeart/2005/8/layout/process2"/>
    <dgm:cxn modelId="{4F77DAC5-4949-428B-9D44-7C00A4CB38EA}" type="presParOf" srcId="{F52B8913-A614-4A6F-9738-BCEF997BD9EA}" destId="{2CF3F507-DFC7-4472-ACCF-51CCDC27EB5C}" srcOrd="2" destOrd="0" presId="urn:microsoft.com/office/officeart/2005/8/layout/process2"/>
    <dgm:cxn modelId="{E333DDA3-EA45-4A29-84B4-C0E970BA8C80}" type="presParOf" srcId="{F52B8913-A614-4A6F-9738-BCEF997BD9EA}" destId="{C909579F-072B-4930-B550-524568AACCC2}" srcOrd="3" destOrd="0" presId="urn:microsoft.com/office/officeart/2005/8/layout/process2"/>
    <dgm:cxn modelId="{A25D2D75-3D44-42C4-B184-A04233AF70C2}" type="presParOf" srcId="{C909579F-072B-4930-B550-524568AACCC2}" destId="{D0B319E5-D946-453A-B9E8-BBC2E389B68D}" srcOrd="0" destOrd="0" presId="urn:microsoft.com/office/officeart/2005/8/layout/process2"/>
    <dgm:cxn modelId="{399696FE-C12B-42C0-A681-91DF30998AA7}" type="presParOf" srcId="{F52B8913-A614-4A6F-9738-BCEF997BD9EA}" destId="{B8D8220B-0CAF-40F9-A699-6C91EF1A235C}" srcOrd="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0A957-2152-4B87-B6B9-F7F203CF0474}">
      <dsp:nvSpPr>
        <dsp:cNvPr id="0" name=""/>
        <dsp:cNvSpPr/>
      </dsp:nvSpPr>
      <dsp:spPr>
        <a:xfrm>
          <a:off x="1572768" y="0"/>
          <a:ext cx="2066544" cy="1148080"/>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entury Gothic"/>
            </a:rPr>
            <a:t>Gather Sentinel-2A images</a:t>
          </a:r>
        </a:p>
      </dsp:txBody>
      <dsp:txXfrm>
        <a:off x="1606394" y="33626"/>
        <a:ext cx="1999292" cy="1080828"/>
      </dsp:txXfrm>
    </dsp:sp>
    <dsp:sp modelId="{77F63820-9395-4533-8448-5DF8234B44BA}">
      <dsp:nvSpPr>
        <dsp:cNvPr id="0" name=""/>
        <dsp:cNvSpPr/>
      </dsp:nvSpPr>
      <dsp:spPr>
        <a:xfrm rot="5400000">
          <a:off x="2390775" y="1176782"/>
          <a:ext cx="430529" cy="51663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451049" y="1219836"/>
        <a:ext cx="309982" cy="301370"/>
      </dsp:txXfrm>
    </dsp:sp>
    <dsp:sp modelId="{2CF3F507-DFC7-4472-ACCF-51CCDC27EB5C}">
      <dsp:nvSpPr>
        <dsp:cNvPr id="0" name=""/>
        <dsp:cNvSpPr/>
      </dsp:nvSpPr>
      <dsp:spPr>
        <a:xfrm>
          <a:off x="1572768" y="1722120"/>
          <a:ext cx="2066544" cy="1148080"/>
        </a:xfrm>
        <a:prstGeom prst="roundRect">
          <a:avLst>
            <a:gd name="adj" fmla="val 10000"/>
          </a:avLst>
        </a:prstGeom>
        <a:solidFill>
          <a:schemeClr val="accent3">
            <a:hueOff val="1355300"/>
            <a:satOff val="50000"/>
            <a:lumOff val="-7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entury Gothic"/>
            </a:rPr>
            <a:t>Run Dynamic World code in GEE</a:t>
          </a:r>
        </a:p>
      </dsp:txBody>
      <dsp:txXfrm>
        <a:off x="1606394" y="1755746"/>
        <a:ext cx="1999292" cy="1080828"/>
      </dsp:txXfrm>
    </dsp:sp>
    <dsp:sp modelId="{C909579F-072B-4930-B550-524568AACCC2}">
      <dsp:nvSpPr>
        <dsp:cNvPr id="0" name=""/>
        <dsp:cNvSpPr/>
      </dsp:nvSpPr>
      <dsp:spPr>
        <a:xfrm rot="5400000">
          <a:off x="2390775" y="2898902"/>
          <a:ext cx="430530" cy="516636"/>
        </a:xfrm>
        <a:prstGeom prst="rightArrow">
          <a:avLst>
            <a:gd name="adj1" fmla="val 60000"/>
            <a:gd name="adj2" fmla="val 50000"/>
          </a:avLst>
        </a:prstGeom>
        <a:solidFill>
          <a:schemeClr val="accent3">
            <a:hueOff val="2710599"/>
            <a:satOff val="100000"/>
            <a:lumOff val="-1470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US" sz="1600" kern="1200"/>
        </a:p>
      </dsp:txBody>
      <dsp:txXfrm rot="-5400000">
        <a:off x="2451050" y="2941955"/>
        <a:ext cx="309982" cy="301371"/>
      </dsp:txXfrm>
    </dsp:sp>
    <dsp:sp modelId="{B8D8220B-0CAF-40F9-A699-6C91EF1A235C}">
      <dsp:nvSpPr>
        <dsp:cNvPr id="0" name=""/>
        <dsp:cNvSpPr/>
      </dsp:nvSpPr>
      <dsp:spPr>
        <a:xfrm>
          <a:off x="1572768" y="3444240"/>
          <a:ext cx="2066544" cy="1148080"/>
        </a:xfrm>
        <a:prstGeom prst="roundRect">
          <a:avLst>
            <a:gd name="adj" fmla="val 10000"/>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844550" rtl="0">
            <a:lnSpc>
              <a:spcPct val="90000"/>
            </a:lnSpc>
            <a:spcBef>
              <a:spcPct val="0"/>
            </a:spcBef>
            <a:spcAft>
              <a:spcPct val="35000"/>
            </a:spcAft>
            <a:buNone/>
          </a:pPr>
          <a:r>
            <a:rPr lang="en-US" sz="1900" kern="1200">
              <a:latin typeface="Century Gothic"/>
            </a:rPr>
            <a:t>Process annual composites in ArcGIS</a:t>
          </a:r>
        </a:p>
      </dsp:txBody>
      <dsp:txXfrm>
        <a:off x="1606394" y="3477866"/>
        <a:ext cx="1999292" cy="1080828"/>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3/22/2023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en.wikipedia.org/wiki/en:Creative_Commons"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creativecommons.org/licenses/by-sa/3.0/deed.en"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twitter.com/FireFoundry/status/1620855675948498965/photo/1"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ki/File:Sausalito_Hills,_California_(28859571971).jpg"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creativecommons.org/licenses/by-sa/2.0/deed.en" TargetMode="External"/><Relationship Id="rId4" Type="http://schemas.openxmlformats.org/officeDocument/2006/relationships/hyperlink" Target="https://en.wikipedia.org/wiki/en:Creative_Commons"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mages.nasa.gov/details-200623_ISS_1" TargetMode="External"/><Relationship Id="rId2" Type="http://schemas.openxmlformats.org/officeDocument/2006/relationships/slide" Target="../slides/slide9.xml"/><Relationship Id="rId1" Type="http://schemas.openxmlformats.org/officeDocument/2006/relationships/notesMaster" Target="../notesMasters/notesMaster1.xml"/><Relationship Id="rId6" Type="http://schemas.openxmlformats.org/officeDocument/2006/relationships/hyperlink" Target="https://sentinels.copernicus.eu/web/sentinel/user-guides/sentinel-2-msi/overview" TargetMode="External"/><Relationship Id="rId5" Type="http://schemas.openxmlformats.org/officeDocument/2006/relationships/hyperlink" Target="https://landsat.gsfc.nasa.gov/article/landsat-data-continuity-mission/" TargetMode="External"/><Relationship Id="rId4" Type="http://schemas.openxmlformats.org/officeDocument/2006/relationships/hyperlink" Target="https://landsat.gsfc.nasa.gov/article/successful-maneuver-spells-beginning-of-the-end-for-landsat-7/"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cs typeface="Calibri"/>
              </a:rPr>
              <a:t>[Speaker]: </a:t>
            </a:r>
          </a:p>
          <a:p>
            <a:pPr>
              <a:defRPr/>
            </a:pPr>
            <a:endParaRPr lang="en-US">
              <a:cs typeface="Calibri"/>
            </a:endParaRPr>
          </a:p>
          <a:p>
            <a:pPr>
              <a:defRPr/>
            </a:pPr>
            <a:r>
              <a:rPr lang="en-US">
                <a:cs typeface="Calibri"/>
              </a:rPr>
              <a:t>Hello everyone! We are the Marin County Wildland Fires team located out of Ames Research Center. [introductions] </a:t>
            </a:r>
          </a:p>
          <a:p>
            <a:pPr>
              <a:defRPr/>
            </a:pPr>
            <a:endParaRPr lang="en-US">
              <a:cs typeface="Calibri"/>
            </a:endParaRPr>
          </a:p>
          <a:p>
            <a:pPr>
              <a:defRPr/>
            </a:pPr>
            <a:r>
              <a:rPr lang="en-US">
                <a:cs typeface="Calibri"/>
              </a:rPr>
              <a:t>We are excited to talk a little bit about our project today, thank you for joining us. </a:t>
            </a: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From the LiDAR data, we got the digital elevation model and created elevation, aspect, and slope outputs as seen here.</a:t>
            </a: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445374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 </a:t>
            </a:r>
          </a:p>
          <a:p>
            <a:endParaRPr lang="en-US">
              <a:cs typeface="Calibri"/>
            </a:endParaRPr>
          </a:p>
          <a:p>
            <a:r>
              <a:rPr lang="en-US">
                <a:cs typeface="Calibri"/>
              </a:rPr>
              <a:t>ECOSTRESS data was downloaded using NASA's Application for Extracting and Exploring Analysis Ready Samples, or Appears. Water use efficiency, or WUE, and evaporative stress index, or ESI, data were chosen inputs as they are drought indicators and are sensitive to fluctuations in vegetation health. </a:t>
            </a:r>
            <a:r>
              <a:rPr lang="en-US"/>
              <a:t>Water use efficiency is defined as the ratio of the amount of carbon fixed in units of GPP per the amount of water lost in units of evapotranspiration. Low efficiency plants are typically found in regions that are in drought where more severe fires are likely. The evaporative stress index is calculated as the rate of evapotranspiration over the rate of potential evapotranspiration with a score of 0 or 1, 0 being full water stress and 1 being no water stress. These inputs were processed in Python to eliminate no value data and create visualizations for analysis. </a:t>
            </a:r>
            <a:endParaRPr lang="en-US">
              <a:cs typeface="Calibri"/>
            </a:endParaRPr>
          </a:p>
          <a:p>
            <a:endParaRPr lang="en-US">
              <a:cs typeface="Calibri"/>
            </a:endParaRPr>
          </a:p>
          <a:p>
            <a:endParaRPr lang="en-US"/>
          </a:p>
          <a:p>
            <a:r>
              <a:rPr lang="en-US"/>
              <a:t>Image credits ———————————————————————————————————</a:t>
            </a:r>
            <a:endParaRPr lang="en-US">
              <a:cs typeface="Calibri"/>
            </a:endParaRPr>
          </a:p>
          <a:p>
            <a:r>
              <a:rPr lang="en-US">
                <a:cs typeface="Calibri"/>
              </a:rPr>
              <a:t>ECOSTRESS ET </a:t>
            </a:r>
            <a:r>
              <a:rPr lang="en-US" err="1">
                <a:cs typeface="Calibri"/>
              </a:rPr>
              <a:t>png</a:t>
            </a:r>
            <a:r>
              <a:rPr lang="en-US">
                <a:cs typeface="Calibri"/>
              </a:rPr>
              <a:t> [will sub for </a:t>
            </a:r>
            <a:r>
              <a:rPr lang="en-US" err="1">
                <a:cs typeface="Calibri"/>
              </a:rPr>
              <a:t>wue</a:t>
            </a:r>
            <a:r>
              <a:rPr lang="en-US">
                <a:cs typeface="Calibri"/>
              </a:rPr>
              <a:t> or </a:t>
            </a:r>
            <a:r>
              <a:rPr lang="en-US" err="1">
                <a:cs typeface="Calibri"/>
              </a:rPr>
              <a:t>esi</a:t>
            </a:r>
            <a:r>
              <a:rPr lang="en-US">
                <a:cs typeface="Calibri"/>
              </a:rPr>
              <a:t>]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5445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[Speaker]: </a:t>
            </a:r>
          </a:p>
          <a:p>
            <a:endParaRPr lang="en-US">
              <a:cs typeface="Calibri"/>
            </a:endParaRPr>
          </a:p>
          <a:p>
            <a:r>
              <a:rPr lang="en-US">
                <a:cs typeface="Calibri"/>
              </a:rPr>
              <a:t>For the land cover, we used Sentinel-2A imagery because of its 10 meter spatial resolution and we ran it through Dynamic World, which is a probability model that takes Sentinel-Imagery as training data to best associate with each land cover class. </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For NDVI data, we similarly used </a:t>
            </a:r>
            <a:r>
              <a:rPr lang="en-US"/>
              <a:t>Sentinel-2 data. After applying a cover mask to our study area, we generated composite NDVI values for wet and dry seasons. Dry season NDVI relates to biomass and available fuels while the NDVI differential relates to the quantity of herbaceous vegetation that grew during the wet season. By subtracting the dry season NDVI from the wet season NDVI, we create an NDVI differential value that tells us where dense vegetation from the wet season has dried out, leading to lots of dry fuels that can drive fire, typically in herbaceous or grassy areas. </a:t>
            </a: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366549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[Speaker]: </a:t>
            </a:r>
          </a:p>
          <a:p>
            <a:r>
              <a:rPr lang="en-US"/>
              <a:t> </a:t>
            </a:r>
            <a:endParaRPr lang="en-US">
              <a:cs typeface="Calibri"/>
            </a:endParaRPr>
          </a:p>
          <a:p>
            <a:pPr>
              <a:defRPr/>
            </a:pPr>
            <a:r>
              <a:rPr lang="en-US"/>
              <a:t>While we directly generated many data layers ourselves from direct earth observations, we used previously processed data for different fuel metrics in our model. Fuel metrics are difficult and time intensive to create and most forest fuel metrics do not significantly change year over year outside of a disturbance so it is typically for fire scientists to develop fuel layers on data that is a few years old. The four canopy data layers (height, bulk density, cover, and base height) were derived from LANDSAT by the LANDFIRE program, a collaboration between the Department of Agriculture and the Department of the Interior, while the ladder fuel density required LiDAR data that was gathered by Marin County in 2019. </a:t>
            </a:r>
            <a:r>
              <a:rPr lang="en-US">
                <a:cs typeface="Calibri"/>
              </a:rPr>
              <a:t>Our ladder fuel data came from a 2019 LiDAR mission, but in 2020 a significant wildfire burned in Marin County. We therefore had to reduce the original ladder fuel data on the left based on the burn severity values within the fire perimeter in the middle. High severity areas in red were reduced to zero, while medium and low severity areas were reduced by 2/3</a:t>
            </a:r>
            <a:r>
              <a:rPr lang="en-US" baseline="30000">
                <a:cs typeface="Calibri"/>
              </a:rPr>
              <a:t>rd</a:t>
            </a:r>
            <a:r>
              <a:rPr lang="en-US">
                <a:cs typeface="Calibri"/>
              </a:rPr>
              <a:t> and 1/3</a:t>
            </a:r>
            <a:r>
              <a:rPr lang="en-US" baseline="30000">
                <a:cs typeface="Calibri"/>
              </a:rPr>
              <a:t>rd</a:t>
            </a:r>
            <a:r>
              <a:rPr lang="en-US">
                <a:cs typeface="Calibri"/>
              </a:rPr>
              <a:t>, respectively, resulting in new ladder fuel data on the right. Although we did not have to perform this calculation on other fuel layers since they date from after the fire, other fuel data such as canopy cover or canopy bulk density can be similarly updated after a future fire. </a:t>
            </a:r>
          </a:p>
          <a:p>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a:p>
        </p:txBody>
      </p:sp>
    </p:spTree>
    <p:extLst>
      <p:ext uri="{BB962C8B-B14F-4D97-AF65-F5344CB8AC3E}">
        <p14:creationId xmlns:p14="http://schemas.microsoft.com/office/powerpoint/2010/main" val="174583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[Speaker]: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a:defRPr/>
            </a:pPr>
            <a:r>
              <a:rPr lang="en-US">
                <a:cs typeface="Calibri"/>
              </a:rPr>
              <a:t>Displayed here are all of the fuel-related inputs of our fire model. The left 4 inputs are taken from 2019 through 2020 and updated to show 2022 fuel conditions. The land cover and NDVI differential inputs were taken from 2022.</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a:p>
        </p:txBody>
      </p:sp>
    </p:spTree>
    <p:extLst>
      <p:ext uri="{BB962C8B-B14F-4D97-AF65-F5344CB8AC3E}">
        <p14:creationId xmlns:p14="http://schemas.microsoft.com/office/powerpoint/2010/main" val="3086355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[Speaker]: </a:t>
            </a:r>
          </a:p>
          <a:p>
            <a:endParaRPr lang="en-US">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After reprojecting, clipping, and resampling data layers as necessary, we input them into three separate models to determine fire severity. We chose to do three models because we didn't want to rely on a single methodology to determine fire risk. Each of our models utilizes slightly different sets of data layers but here is an example from our suitability model of how the data layers are organized into different categories. </a:t>
            </a: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a:p>
        </p:txBody>
      </p:sp>
    </p:spTree>
    <p:extLst>
      <p:ext uri="{BB962C8B-B14F-4D97-AF65-F5344CB8AC3E}">
        <p14:creationId xmlns:p14="http://schemas.microsoft.com/office/powerpoint/2010/main" val="22937563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[Speaker]: </a:t>
            </a:r>
          </a:p>
          <a:p>
            <a:endParaRPr lang="en-US">
              <a:cs typeface="Calibri"/>
            </a:endParaRPr>
          </a:p>
          <a:p>
            <a:r>
              <a:rPr lang="en-US">
                <a:cs typeface="Calibri"/>
              </a:rPr>
              <a:t>The traditional fire model utilized </a:t>
            </a:r>
            <a:r>
              <a:rPr lang="en-US" err="1">
                <a:cs typeface="Calibri"/>
              </a:rPr>
              <a:t>FlamMap</a:t>
            </a:r>
            <a:r>
              <a:rPr lang="en-US">
                <a:cs typeface="Calibri"/>
              </a:rPr>
              <a:t>, a software often used by fire agencies to determine what areas are </a:t>
            </a:r>
            <a:r>
              <a:rPr lang="en-US"/>
              <a:t>susceptible </a:t>
            </a:r>
            <a:r>
              <a:rPr lang="en-US">
                <a:cs typeface="Calibri"/>
              </a:rPr>
              <a:t>to fire. As this model was simple to run and a bit of an industry standard, we wanted this to be a baseline to improve upon with our other two models. To run the model, we inputted topography, fuels, canopy cover, and weather variables. We then ran the </a:t>
            </a:r>
            <a:r>
              <a:rPr lang="en-US" err="1">
                <a:cs typeface="Calibri"/>
              </a:rPr>
              <a:t>FlamMap</a:t>
            </a:r>
            <a:r>
              <a:rPr lang="en-US">
                <a:cs typeface="Calibri"/>
              </a:rPr>
              <a:t> model, classified the flame lengths into 4 categories, and outputted the fire severity. The classes were based on at what flame length could fire managers reasonably create a fire line. From 0-4 ft hand crews could be used, from 4-8 ft equipment can be used (dozers, plows, and retardant aircraft, from 8-11 ft control efforts are probably ineffective due to probably crowning and spotting, and above 11 ft control efforts at the fire head are ineffective. </a:t>
            </a:r>
          </a:p>
          <a:p>
            <a:endParaRPr lang="en-US"/>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a:p>
        </p:txBody>
      </p:sp>
    </p:spTree>
    <p:extLst>
      <p:ext uri="{BB962C8B-B14F-4D97-AF65-F5344CB8AC3E}">
        <p14:creationId xmlns:p14="http://schemas.microsoft.com/office/powerpoint/2010/main" val="38690791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[Speaker]: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a:defRPr/>
            </a:pPr>
            <a:r>
              <a:rPr lang="en-US">
                <a:cs typeface="Calibri"/>
              </a:rPr>
              <a:t>The suitability analysis model is a simple yet effective way to determine what burns. We reclassified each data layer from 1-5, with 1 as low fire severity and 5 as high fire severity based on the scientific literature and then performed a weighted suitability analysis. The element that gives this power is the transparency of the model. We assigned a 20% weights to topography, 30% for moisture, and 50% for fuels. Marin County FD is able to see the inputs and their assigned weights and determine if they make sense. If adjustments need to be made, the model can be easily adjusted.</a:t>
            </a: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a:p>
        </p:txBody>
      </p:sp>
    </p:spTree>
    <p:extLst>
      <p:ext uri="{BB962C8B-B14F-4D97-AF65-F5344CB8AC3E}">
        <p14:creationId xmlns:p14="http://schemas.microsoft.com/office/powerpoint/2010/main" val="27132310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cs typeface="Calibri"/>
              </a:rPr>
              <a:t>[Speaker]: </a:t>
            </a:r>
            <a:endParaRPr lang="en-US"/>
          </a:p>
          <a:p>
            <a:endParaRPr lang="en-US"/>
          </a:p>
          <a:p>
            <a:r>
              <a:rPr lang="en-US">
                <a:cs typeface="Calibri"/>
              </a:rPr>
              <a:t>Our last model employed the U-NET convolutional neural network. The inputs for the model included elevation, slope, and aspect data which were downloaded from NASADEM's reprocessed </a:t>
            </a:r>
            <a:r>
              <a:rPr lang="en-US"/>
              <a:t>Shuttle Radar Topography Mission, WUE and ESI data came from ECOSTRESS, and raw 7 band tiffs from level 2 </a:t>
            </a:r>
            <a:r>
              <a:rPr lang="en-US" err="1"/>
              <a:t>landsat</a:t>
            </a:r>
            <a:r>
              <a:rPr lang="en-US"/>
              <a:t> data. </a:t>
            </a:r>
            <a:endParaRPr lang="en-US">
              <a:ea typeface="Calibri"/>
              <a:cs typeface="Calibri"/>
            </a:endParaRPr>
          </a:p>
          <a:p>
            <a:r>
              <a:rPr lang="en-US"/>
              <a:t>In order to acquire enough fire data for the model to train on, we expanded our temporal range to 2013-2022 for the machine learning model and included fires from Sonoma County – an adjacent county that closely resembles Marin's environment. The inputs first were reprocessed to ensure they were projected and scaled uniformly, and normalized to reduce variance for the model to make clearer predictions. The difference normalized burn ratio, computed with the normalized difference of the near infrared and shortwave band , was calculated for the </a:t>
            </a:r>
            <a:r>
              <a:rPr lang="en-US" err="1"/>
              <a:t>landsat</a:t>
            </a:r>
            <a:r>
              <a:rPr lang="en-US"/>
              <a:t> imagery to measure fire severity. The model outputs a fire severity image based on this algorithm that can be used to identify areas where fire has the propensity of greater damage to the area.</a:t>
            </a: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a:p>
        </p:txBody>
      </p:sp>
    </p:spTree>
    <p:extLst>
      <p:ext uri="{BB962C8B-B14F-4D97-AF65-F5344CB8AC3E}">
        <p14:creationId xmlns:p14="http://schemas.microsoft.com/office/powerpoint/2010/main" val="12120718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a:t>
            </a:r>
          </a:p>
          <a:p>
            <a:endParaRPr lang="en-US">
              <a:cs typeface="Calibri"/>
            </a:endParaRPr>
          </a:p>
          <a:p>
            <a:r>
              <a:rPr lang="en-US">
                <a:cs typeface="Calibri"/>
              </a:rPr>
              <a:t>A fire line is built to remove all potential fuel sources to prevent a fire from spreading any further, the image shows an idealized version of one. Built by hand or sometimes with bulldozers, fire lines are best built on flat ground and through land that is not pre-disposed to intense fire. We developed an algorithm that classified slope as either flat, mild, or severe and then merged fire severity values from our previous models to score the feasibility of fire line construction at each point. Permissible slope values for fire lines were provided by our partners at Fire Foundry. </a:t>
            </a:r>
          </a:p>
          <a:p>
            <a:endParaRPr lang="en-US">
              <a:cs typeface="Calibri"/>
            </a:endParaRPr>
          </a:p>
          <a:p>
            <a:r>
              <a:rPr lang="en-US">
                <a:cs typeface="Calibri"/>
              </a:rPr>
              <a:t>Fireline image credit: </a:t>
            </a:r>
            <a:r>
              <a:rPr lang="en-US">
                <a:hlinkClick r:id="rId3"/>
              </a:rPr>
              <a:t>Creative Commons</a:t>
            </a:r>
            <a:r>
              <a:rPr lang="en-US"/>
              <a:t> </a:t>
            </a:r>
            <a:r>
              <a:rPr lang="en-US">
                <a:hlinkClick r:id="rId4"/>
              </a:rPr>
              <a:t>Attribution-Share Alike 3.0 Unported</a:t>
            </a:r>
            <a:r>
              <a:rPr lang="en-US"/>
              <a:t> https://commons.wikimedia.org/wiki/File:Fire_line_Ramnagar_FD_AJT_Johnsingh_P1100623.JPG</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a:p>
        </p:txBody>
      </p:sp>
    </p:spTree>
    <p:extLst>
      <p:ext uri="{BB962C8B-B14F-4D97-AF65-F5344CB8AC3E}">
        <p14:creationId xmlns:p14="http://schemas.microsoft.com/office/powerpoint/2010/main" val="3880849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dirty="0">
                <a:cs typeface="Calibri"/>
              </a:rPr>
              <a:t>[Speaker]: </a:t>
            </a:r>
          </a:p>
          <a:p>
            <a:pPr>
              <a:spcAft>
                <a:spcPts val="600"/>
              </a:spcAft>
              <a:buFont typeface="Arial"/>
            </a:pPr>
            <a:endParaRPr lang="en-US" dirty="0">
              <a:cs typeface="Calibri"/>
            </a:endParaRPr>
          </a:p>
          <a:p>
            <a:pPr>
              <a:spcAft>
                <a:spcPts val="600"/>
              </a:spcAft>
              <a:buFont typeface="Arial"/>
            </a:pPr>
            <a:r>
              <a:rPr lang="en-US" dirty="0">
                <a:cs typeface="Calibri"/>
              </a:rPr>
              <a:t>Marin County is located in northern California, approximately 30 miles north of San Francisco. </a:t>
            </a:r>
            <a:r>
              <a:rPr lang="en-US" dirty="0"/>
              <a:t>Fire in the county has been historically excluded for upwards of one hundred years in most areas. </a:t>
            </a:r>
            <a:r>
              <a:rPr lang="en-US" dirty="0">
                <a:cs typeface="Calibri"/>
              </a:rPr>
              <a:t>In our project, we focused on Marin County's fire season which occur from May to November. Our study period spans 5 years, as we wanted to best represent changes in the land cover and other environmental indices that can result in different fire risks. </a:t>
            </a:r>
          </a:p>
          <a:p>
            <a:pPr>
              <a:spcAft>
                <a:spcPts val="600"/>
              </a:spcAft>
              <a:buFont typeface="Arial"/>
            </a:pPr>
            <a:endParaRPr lang="en-US" dirty="0">
              <a:ea typeface="Calibri"/>
              <a:cs typeface="Calibri"/>
            </a:endParaRPr>
          </a:p>
          <a:p>
            <a:pPr>
              <a:spcAft>
                <a:spcPts val="600"/>
              </a:spcAft>
              <a:buFont typeface="Arial"/>
            </a:pPr>
            <a:r>
              <a:rPr lang="en-US" dirty="0">
                <a:ea typeface="Calibri"/>
                <a:cs typeface="Calibri"/>
              </a:rPr>
              <a:t>Image Credit: </a:t>
            </a:r>
            <a:r>
              <a:rPr lang="en-US" sz="1800" dirty="0">
                <a:effectLst/>
                <a:latin typeface="Century Gothic" panose="020B0502020202020204" pitchFamily="34" charset="0"/>
                <a:ea typeface="Times New Roman" panose="02020603050405020304" pitchFamily="18" charset="0"/>
                <a:cs typeface="Calibri" panose="020F0502020204030204" pitchFamily="34" charset="0"/>
              </a:rPr>
              <a:t>© Planet Labs PBC {2022}. All rights reserved.</a:t>
            </a:r>
            <a:endParaRPr lang="en-US" dirty="0">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33836697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had three fire severity outputs. One from the </a:t>
            </a:r>
            <a:r>
              <a:rPr lang="en-US" err="1">
                <a:cs typeface="Calibri"/>
              </a:rPr>
              <a:t>FlamMap</a:t>
            </a:r>
            <a:r>
              <a:rPr lang="en-US">
                <a:cs typeface="Calibri"/>
              </a:rPr>
              <a:t> model, suitability model, and the ML model. The </a:t>
            </a:r>
          </a:p>
          <a:p>
            <a:endParaRPr lang="en-US">
              <a:cs typeface="Calibri"/>
            </a:endParaRPr>
          </a:p>
          <a:p>
            <a:r>
              <a:rPr lang="en-US">
                <a:cs typeface="Calibri"/>
              </a:rPr>
              <a:t>Current Class Percentages of Area</a:t>
            </a:r>
            <a:endParaRPr lang="en-US">
              <a:ea typeface="Calibri"/>
              <a:cs typeface="Calibri"/>
            </a:endParaRPr>
          </a:p>
          <a:p>
            <a:r>
              <a:rPr lang="en-US" err="1">
                <a:cs typeface="Calibri"/>
              </a:rPr>
              <a:t>FlamMap</a:t>
            </a:r>
            <a:r>
              <a:rPr lang="en-US">
                <a:cs typeface="Calibri"/>
              </a:rPr>
              <a:t>:</a:t>
            </a:r>
            <a:endParaRPr lang="en-US">
              <a:ea typeface="Calibri"/>
              <a:cs typeface="Calibri"/>
            </a:endParaRPr>
          </a:p>
          <a:p>
            <a:r>
              <a:rPr lang="en-US">
                <a:cs typeface="Calibri"/>
              </a:rPr>
              <a:t>1: 15%  2: 23%   3: 30%    4: 17%    5: 15%    </a:t>
            </a:r>
            <a:endParaRPr lang="en-US">
              <a:ea typeface="Calibri"/>
              <a:cs typeface="Calibri"/>
            </a:endParaRPr>
          </a:p>
          <a:p>
            <a:endParaRPr lang="en-US">
              <a:cs typeface="Calibri"/>
            </a:endParaRPr>
          </a:p>
          <a:p>
            <a:r>
              <a:rPr lang="en-US">
                <a:cs typeface="Calibri"/>
              </a:rPr>
              <a:t>Suitability:</a:t>
            </a:r>
            <a:endParaRPr lang="en-US">
              <a:ea typeface="Calibri"/>
              <a:cs typeface="Calibri"/>
            </a:endParaRPr>
          </a:p>
          <a:p>
            <a:r>
              <a:rPr lang="en-US">
                <a:cs typeface="Calibri"/>
              </a:rPr>
              <a:t>1: &gt;0%  2:   11% 3:  65%  4:  24%  5:  &gt;0%</a:t>
            </a:r>
            <a:endParaRPr lang="en-US">
              <a:ea typeface="Calibri"/>
              <a:cs typeface="Calibri"/>
            </a:endParaRPr>
          </a:p>
          <a:p>
            <a:r>
              <a:rPr lang="en-US">
                <a:ea typeface="Calibri"/>
                <a:cs typeface="Calibri"/>
              </a:rPr>
              <a:t>Update:</a:t>
            </a:r>
          </a:p>
          <a:p>
            <a:r>
              <a:rPr lang="en-US">
                <a:ea typeface="Calibri"/>
                <a:cs typeface="Calibri"/>
              </a:rPr>
              <a:t>1: &gt;0%  2: 4%   3: 33%   4:  62%   5:  &gt;0%</a:t>
            </a:r>
          </a:p>
          <a:p>
            <a:endParaRPr lang="en-US">
              <a:cs typeface="Calibri"/>
            </a:endParaRPr>
          </a:p>
          <a:p>
            <a:r>
              <a:rPr lang="en-US">
                <a:cs typeface="Calibri"/>
              </a:rPr>
              <a:t>ML</a:t>
            </a:r>
            <a:endParaRPr lang="en-US">
              <a:ea typeface="Calibri"/>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a:p>
        </p:txBody>
      </p:sp>
    </p:spTree>
    <p:extLst>
      <p:ext uri="{BB962C8B-B14F-4D97-AF65-F5344CB8AC3E}">
        <p14:creationId xmlns:p14="http://schemas.microsoft.com/office/powerpoint/2010/main" val="1869934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We had three fire severity outputs. One from the </a:t>
            </a:r>
            <a:r>
              <a:rPr lang="en-US" err="1">
                <a:cs typeface="Calibri"/>
              </a:rPr>
              <a:t>FlamMap</a:t>
            </a:r>
            <a:r>
              <a:rPr lang="en-US">
                <a:cs typeface="Calibri"/>
              </a:rPr>
              <a:t> model, suitability model, and the ML model. The </a:t>
            </a:r>
          </a:p>
          <a:p>
            <a:endParaRPr lang="en-US">
              <a:cs typeface="Calibri"/>
            </a:endParaRPr>
          </a:p>
          <a:p>
            <a:r>
              <a:rPr lang="en-US">
                <a:cs typeface="Calibri"/>
              </a:rPr>
              <a:t>Current Class Percentages of Area</a:t>
            </a:r>
            <a:endParaRPr lang="en-US">
              <a:ea typeface="Calibri"/>
              <a:cs typeface="Calibri"/>
            </a:endParaRPr>
          </a:p>
          <a:p>
            <a:r>
              <a:rPr lang="en-US" err="1">
                <a:cs typeface="Calibri"/>
              </a:rPr>
              <a:t>FlamMap</a:t>
            </a:r>
            <a:r>
              <a:rPr lang="en-US">
                <a:cs typeface="Calibri"/>
              </a:rPr>
              <a:t>:</a:t>
            </a:r>
            <a:endParaRPr lang="en-US">
              <a:ea typeface="Calibri"/>
              <a:cs typeface="Calibri"/>
            </a:endParaRPr>
          </a:p>
          <a:p>
            <a:r>
              <a:rPr lang="en-US">
                <a:cs typeface="Calibri"/>
              </a:rPr>
              <a:t>1: 15%  2: 23%   3: 30%    4: 17%    5: 15%    </a:t>
            </a:r>
            <a:endParaRPr lang="en-US">
              <a:ea typeface="Calibri"/>
              <a:cs typeface="Calibri"/>
            </a:endParaRPr>
          </a:p>
          <a:p>
            <a:endParaRPr lang="en-US">
              <a:cs typeface="Calibri"/>
            </a:endParaRPr>
          </a:p>
          <a:p>
            <a:r>
              <a:rPr lang="en-US">
                <a:cs typeface="Calibri"/>
              </a:rPr>
              <a:t>Suitability:</a:t>
            </a:r>
            <a:endParaRPr lang="en-US">
              <a:ea typeface="Calibri"/>
              <a:cs typeface="Calibri"/>
            </a:endParaRPr>
          </a:p>
          <a:p>
            <a:r>
              <a:rPr lang="en-US">
                <a:cs typeface="Calibri"/>
              </a:rPr>
              <a:t>1: &gt;0%  2:   11% 3:  65%  4:  24%  5:  &gt;0%</a:t>
            </a:r>
            <a:endParaRPr lang="en-US">
              <a:ea typeface="Calibri"/>
              <a:cs typeface="Calibri"/>
            </a:endParaRPr>
          </a:p>
          <a:p>
            <a:r>
              <a:rPr lang="en-US">
                <a:ea typeface="Calibri"/>
                <a:cs typeface="Calibri"/>
              </a:rPr>
              <a:t>Update:</a:t>
            </a:r>
          </a:p>
          <a:p>
            <a:r>
              <a:rPr lang="en-US">
                <a:ea typeface="Calibri"/>
                <a:cs typeface="Calibri"/>
              </a:rPr>
              <a:t>1: &gt;0%  2: 4%   3: 33%   4:  62%   5:  &gt;0%</a:t>
            </a:r>
          </a:p>
          <a:p>
            <a:endParaRPr lang="en-US">
              <a:cs typeface="Calibri"/>
            </a:endParaRPr>
          </a:p>
          <a:p>
            <a:r>
              <a:rPr lang="en-US">
                <a:cs typeface="Calibri"/>
              </a:rPr>
              <a:t>ML</a:t>
            </a:r>
            <a:endParaRPr lang="en-US">
              <a:ea typeface="Calibri"/>
              <a:cs typeface="Calibri"/>
            </a:endParaRPr>
          </a:p>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a:p>
        </p:txBody>
      </p:sp>
    </p:spTree>
    <p:extLst>
      <p:ext uri="{BB962C8B-B14F-4D97-AF65-F5344CB8AC3E}">
        <p14:creationId xmlns:p14="http://schemas.microsoft.com/office/powerpoint/2010/main" val="4240301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a:lnSpc>
                <a:spcPct val="100000"/>
              </a:lnSpc>
              <a:spcBef>
                <a:spcPts val="0"/>
              </a:spcBef>
              <a:spcAft>
                <a:spcPts val="0"/>
              </a:spcAft>
              <a:buNone/>
              <a:tabLst/>
              <a:defRPr/>
            </a:pPr>
            <a:r>
              <a:rPr lang="en-US"/>
              <a:t>[Speaker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a:p>
            <a:pPr>
              <a:defRPr/>
            </a:pPr>
            <a:r>
              <a:rPr lang="en-US">
                <a:cs typeface="Calibri"/>
              </a:rPr>
              <a:t>Overlaying slope with fire severity model outputs helps us identify idealized areas for building fire lines. Important features that buffet fire lines, such as trails, roads, and waterbodies are shown here, with the flattest and most fire-safe regions in green and more sloped or fire-prone regions in yellow. A single pixel is wide enough for an effective fire line. The inset map  shows an area where firefighters could use the map to identify a flat and low fire severity corridor for a fire line that links a road and trail and hopefully impedes the progress of a fire. This </a:t>
            </a:r>
            <a:r>
              <a:rPr lang="en-US" err="1">
                <a:cs typeface="Calibri"/>
              </a:rPr>
              <a:t>fireline</a:t>
            </a:r>
            <a:r>
              <a:rPr lang="en-US">
                <a:cs typeface="Calibri"/>
              </a:rPr>
              <a:t> model was generated using </a:t>
            </a:r>
            <a:r>
              <a:rPr lang="en-US" err="1">
                <a:cs typeface="Calibri"/>
              </a:rPr>
              <a:t>flammap</a:t>
            </a:r>
            <a:r>
              <a:rPr lang="en-US">
                <a:cs typeface="Calibri"/>
              </a:rPr>
              <a:t> predictions of fire severity but our team generated versions of this </a:t>
            </a:r>
            <a:r>
              <a:rPr lang="en-US" err="1">
                <a:cs typeface="Calibri"/>
              </a:rPr>
              <a:t>fireline</a:t>
            </a:r>
            <a:r>
              <a:rPr lang="en-US">
                <a:cs typeface="Calibri"/>
              </a:rPr>
              <a:t> model using all three fire severity models as inputs.</a:t>
            </a: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a:p>
        </p:txBody>
      </p:sp>
    </p:spTree>
    <p:extLst>
      <p:ext uri="{BB962C8B-B14F-4D97-AF65-F5344CB8AC3E}">
        <p14:creationId xmlns:p14="http://schemas.microsoft.com/office/powerpoint/2010/main" val="39529106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cs typeface="Calibri"/>
              </a:rPr>
              <a:t>[Speaker]: </a:t>
            </a:r>
          </a:p>
          <a:p>
            <a:pPr>
              <a:spcAft>
                <a:spcPts val="600"/>
              </a:spcAft>
            </a:pPr>
            <a:endParaRPr lang="en-US" sz="1200">
              <a:solidFill>
                <a:schemeClr val="tx1">
                  <a:lumMod val="75000"/>
                  <a:lumOff val="25000"/>
                </a:schemeClr>
              </a:solidFill>
              <a:latin typeface="Century Gothic"/>
              <a:cs typeface="Calibri"/>
            </a:endParaRPr>
          </a:p>
          <a:p>
            <a:pPr>
              <a:spcAft>
                <a:spcPts val="600"/>
              </a:spcAft>
            </a:pPr>
            <a:r>
              <a:rPr lang="en-US" sz="1200">
                <a:solidFill>
                  <a:schemeClr val="tx1">
                    <a:lumMod val="75000"/>
                    <a:lumOff val="25000"/>
                  </a:schemeClr>
                </a:solidFill>
                <a:latin typeface="Century Gothic"/>
              </a:rPr>
              <a:t>Data products vary in terms of release date and accuracy, while satellite temporal and spatial resolution cannot capture the variability that occurs in Marin County’s microclimates.</a:t>
            </a:r>
          </a:p>
          <a:p>
            <a:pPr>
              <a:lnSpc>
                <a:spcPct val="100000"/>
              </a:lnSpc>
              <a:spcBef>
                <a:spcPts val="0"/>
              </a:spcBef>
              <a:spcAft>
                <a:spcPts val="600"/>
              </a:spcAft>
              <a:buClr>
                <a:srgbClr val="C13E2D"/>
              </a:buClr>
            </a:pPr>
            <a:r>
              <a:rPr lang="en-US" sz="1600" err="1">
                <a:solidFill>
                  <a:schemeClr val="tx1">
                    <a:lumMod val="75000"/>
                    <a:lumOff val="25000"/>
                  </a:schemeClr>
                </a:solidFill>
                <a:latin typeface="Century Gothic"/>
              </a:rPr>
              <a:t>FlamMap</a:t>
            </a:r>
            <a:r>
              <a:rPr lang="en-US" sz="1600">
                <a:solidFill>
                  <a:schemeClr val="tx1">
                    <a:lumMod val="75000"/>
                    <a:lumOff val="25000"/>
                  </a:schemeClr>
                </a:solidFill>
                <a:latin typeface="Century Gothic"/>
              </a:rPr>
              <a:t> Model</a:t>
            </a:r>
          </a:p>
          <a:p>
            <a:pPr lvl="1">
              <a:spcAft>
                <a:spcPts val="600"/>
              </a:spcAft>
              <a:buClr>
                <a:srgbClr val="C13E2D"/>
              </a:buClr>
            </a:pPr>
            <a:r>
              <a:rPr lang="en-US" sz="1200">
                <a:solidFill>
                  <a:schemeClr val="tx1">
                    <a:lumMod val="75000"/>
                    <a:lumOff val="25000"/>
                  </a:schemeClr>
                </a:solidFill>
                <a:latin typeface="Century Gothic"/>
              </a:rPr>
              <a:t>Based on suite of standardizations and assumptions that may not hold for Marin County or can vary spatially and temporally, e.g. elliptical fire spread, unburnable urban / built environmental, constant fuel moisture, etc.</a:t>
            </a:r>
            <a:r>
              <a:rPr lang="en-US">
                <a:solidFill>
                  <a:schemeClr val="tx1">
                    <a:lumMod val="75000"/>
                    <a:lumOff val="25000"/>
                  </a:schemeClr>
                </a:solidFill>
                <a:latin typeface="Century Gothic"/>
              </a:rPr>
              <a:t> </a:t>
            </a:r>
          </a:p>
          <a:p>
            <a:pPr lvl="1">
              <a:lnSpc>
                <a:spcPct val="100000"/>
              </a:lnSpc>
              <a:spcBef>
                <a:spcPts val="0"/>
              </a:spcBef>
              <a:spcAft>
                <a:spcPts val="600"/>
              </a:spcAft>
              <a:buClr>
                <a:srgbClr val="C13E2D"/>
              </a:buClr>
            </a:pPr>
            <a:r>
              <a:rPr lang="en-US" sz="1600">
                <a:solidFill>
                  <a:schemeClr val="tx1">
                    <a:lumMod val="75000"/>
                    <a:lumOff val="25000"/>
                  </a:schemeClr>
                </a:solidFill>
                <a:latin typeface="Century Gothic"/>
              </a:rPr>
              <a:t>Suitability Model</a:t>
            </a:r>
          </a:p>
          <a:p>
            <a:pPr lvl="1">
              <a:lnSpc>
                <a:spcPct val="100000"/>
              </a:lnSpc>
              <a:spcBef>
                <a:spcPts val="0"/>
              </a:spcBef>
              <a:spcAft>
                <a:spcPts val="600"/>
              </a:spcAft>
              <a:buClr>
                <a:srgbClr val="C13E2D"/>
              </a:buClr>
            </a:pPr>
            <a:r>
              <a:rPr lang="en-US" sz="1200">
                <a:solidFill>
                  <a:schemeClr val="tx1">
                    <a:lumMod val="75000"/>
                    <a:lumOff val="25000"/>
                  </a:schemeClr>
                </a:solidFill>
                <a:latin typeface="Century Gothic"/>
              </a:rPr>
              <a:t>Weights and rankings of data inputs based on literature and expert opinion, not site specific data.</a:t>
            </a:r>
          </a:p>
          <a:p>
            <a:pPr lvl="1">
              <a:lnSpc>
                <a:spcPct val="100000"/>
              </a:lnSpc>
              <a:spcBef>
                <a:spcPts val="0"/>
              </a:spcBef>
              <a:spcAft>
                <a:spcPts val="600"/>
              </a:spcAft>
              <a:buClr>
                <a:srgbClr val="C13E2D"/>
              </a:buClr>
            </a:pPr>
            <a:r>
              <a:rPr lang="en-US" sz="1200">
                <a:solidFill>
                  <a:schemeClr val="tx1">
                    <a:lumMod val="75000"/>
                    <a:lumOff val="25000"/>
                  </a:schemeClr>
                </a:solidFill>
                <a:latin typeface="Century Gothic"/>
              </a:rPr>
              <a:t>Model classes are derived from natural data breaks and not based on differences on real-world fire suppression feasibility like </a:t>
            </a:r>
            <a:r>
              <a:rPr lang="en-US" sz="1200" err="1">
                <a:solidFill>
                  <a:schemeClr val="tx1">
                    <a:lumMod val="75000"/>
                    <a:lumOff val="25000"/>
                  </a:schemeClr>
                </a:solidFill>
                <a:latin typeface="Century Gothic"/>
              </a:rPr>
              <a:t>FlamMap</a:t>
            </a:r>
            <a:endParaRPr lang="en-US" sz="12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1600">
                <a:solidFill>
                  <a:schemeClr val="tx1">
                    <a:lumMod val="75000"/>
                    <a:lumOff val="25000"/>
                  </a:schemeClr>
                </a:solidFill>
                <a:latin typeface="Century Gothic"/>
              </a:rPr>
              <a:t>Machine Learning Model</a:t>
            </a:r>
            <a:endParaRPr lang="en-US" sz="1200">
              <a:solidFill>
                <a:schemeClr val="tx1">
                  <a:lumMod val="75000"/>
                  <a:lumOff val="25000"/>
                </a:schemeClr>
              </a:solidFill>
              <a:latin typeface="Century Gothic"/>
            </a:endParaRPr>
          </a:p>
          <a:p>
            <a:pPr lvl="1">
              <a:lnSpc>
                <a:spcPct val="100000"/>
              </a:lnSpc>
              <a:spcBef>
                <a:spcPts val="0"/>
              </a:spcBef>
              <a:spcAft>
                <a:spcPts val="600"/>
              </a:spcAft>
              <a:buClr>
                <a:srgbClr val="C13E2D"/>
              </a:buClr>
            </a:pPr>
            <a:endParaRPr lang="en-US" sz="8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1600">
                <a:solidFill>
                  <a:schemeClr val="tx1">
                    <a:lumMod val="75000"/>
                    <a:lumOff val="25000"/>
                  </a:schemeClr>
                </a:solidFill>
                <a:latin typeface="Century Gothic"/>
              </a:rPr>
              <a:t>Fire Line Model</a:t>
            </a:r>
          </a:p>
          <a:p>
            <a:pPr lvl="1">
              <a:lnSpc>
                <a:spcPct val="100000"/>
              </a:lnSpc>
              <a:spcBef>
                <a:spcPts val="0"/>
              </a:spcBef>
              <a:spcAft>
                <a:spcPts val="600"/>
              </a:spcAft>
              <a:buClr>
                <a:srgbClr val="C13E2D"/>
              </a:buClr>
            </a:pPr>
            <a:endParaRPr lang="en-US" sz="12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1600">
                <a:solidFill>
                  <a:schemeClr val="tx1">
                    <a:lumMod val="75000"/>
                    <a:lumOff val="25000"/>
                  </a:schemeClr>
                </a:solidFill>
                <a:latin typeface="Century Gothic"/>
              </a:rPr>
              <a:t>Validation is difficult across all models due to infrequent fire history in the region</a:t>
            </a:r>
          </a:p>
          <a:p>
            <a:pPr>
              <a:spcAft>
                <a:spcPts val="600"/>
              </a:spcAft>
              <a:buFont typeface="Arial"/>
            </a:pPr>
            <a:endParaRPr lang="en-US">
              <a:cs typeface="Calibri"/>
            </a:endParaRPr>
          </a:p>
          <a:p>
            <a:pPr>
              <a:spcAft>
                <a:spcPts val="600"/>
              </a:spcAft>
              <a:buFont typeface="Arial"/>
            </a:pPr>
            <a:r>
              <a:rPr lang="en-US">
                <a:cs typeface="Calibri"/>
              </a:rPr>
              <a:t>With the machine learning model there are a few points that can be cause for uncertainty. First, as there were very few fires to train data on in Marin County and respective of our study period, the model's temporal range was expanded to a range from 2013 to 2022 and included fires in Sonoma County, Marin's neighbor county with a similar environment. This implementation could have led to some inaccuracies while training the data for the model. Another uncertainty is due to the nature of using this type of machine learning model that can be seen as a black box in that it can be unclear how the algorithm is truly performing with the data and what exact changes would produce better results. </a:t>
            </a:r>
          </a:p>
          <a:p>
            <a:pPr>
              <a:spcAft>
                <a:spcPts val="600"/>
              </a:spcAft>
              <a:defRPr/>
            </a:pPr>
            <a:endParaRPr lang="en-US">
              <a:cs typeface="Calibri"/>
            </a:endParaRPr>
          </a:p>
          <a:p>
            <a:pPr marL="0" marR="0" lvl="0" indent="0" algn="l" defTabSz="914400" rtl="0" eaLnBrk="1" fontAlgn="auto" latinLnBrk="0" hangingPunct="1">
              <a:lnSpc>
                <a:spcPct val="100000"/>
              </a:lnSpc>
              <a:spcBef>
                <a:spcPts val="0"/>
              </a:spcBef>
              <a:spcAft>
                <a:spcPts val="600"/>
              </a:spcAft>
              <a:buClrTx/>
              <a:buSzTx/>
              <a:buFont typeface="Arial"/>
              <a:buNone/>
              <a:tabLst/>
              <a:defRPr/>
            </a:pPr>
            <a:r>
              <a:rPr lang="en-US">
                <a:cs typeface="Calibri"/>
              </a:rPr>
              <a:t>Fire models make a prediction that is based on all of the user inputs. Results can greatly vary from model to model, and without more training data or other methods of validation, there are some pieces of uncertainty that the model has. In addition, some of our inputs were taken from the most recent data releases which may not update as frequently or consistently.</a:t>
            </a:r>
          </a:p>
          <a:p>
            <a:pPr>
              <a:spcAft>
                <a:spcPts val="600"/>
              </a:spcAft>
              <a:buFont typeface="Arial"/>
            </a:pPr>
            <a:endParaRPr lang="en-US">
              <a:cs typeface="Calibri"/>
            </a:endParaRPr>
          </a:p>
          <a:p>
            <a:pPr>
              <a:spcAft>
                <a:spcPts val="600"/>
              </a:spcAft>
              <a:buFont typeface="Arial"/>
            </a:pPr>
            <a:r>
              <a:rPr lang="en-US">
                <a:cs typeface="Calibri"/>
              </a:rPr>
              <a:t>Validation is difficult because so few fires in the area.</a:t>
            </a:r>
          </a:p>
          <a:p>
            <a:pPr>
              <a:spcAft>
                <a:spcPts val="600"/>
              </a:spcAft>
              <a:buFont typeface="Arial"/>
            </a:pPr>
            <a:r>
              <a:rPr lang="en-US" err="1">
                <a:cs typeface="Calibri"/>
              </a:rPr>
              <a:t>FlamMap</a:t>
            </a:r>
            <a:r>
              <a:rPr lang="en-US">
                <a:cs typeface="Calibri"/>
              </a:rPr>
              <a:t> is based on standardized fire model and does not incorporate Marin specific values.</a:t>
            </a:r>
          </a:p>
          <a:p>
            <a:pPr>
              <a:spcAft>
                <a:spcPts val="600"/>
              </a:spcAft>
              <a:buFont typeface="Arial"/>
            </a:pPr>
            <a:r>
              <a:rPr lang="en-US">
                <a:cs typeface="Calibri"/>
              </a:rPr>
              <a:t>Microclimatic variation is difficult to capture because of insufficiently small temporal or spatial resolution in satellite data.</a:t>
            </a:r>
          </a:p>
          <a:p>
            <a:pPr>
              <a:spcAft>
                <a:spcPts val="600"/>
              </a:spcAft>
              <a:buFont typeface="Arial"/>
            </a:pPr>
            <a:r>
              <a:rPr lang="en-US">
                <a:cs typeface="Calibri"/>
              </a:rPr>
              <a:t>Suitability model classes are based on natural data breaks and do not necessarily align with meaningful fire-fighting differences in real world situation.</a:t>
            </a:r>
          </a:p>
          <a:p>
            <a:pPr>
              <a:spcAft>
                <a:spcPts val="600"/>
              </a:spcAft>
              <a:buFont typeface="Arial"/>
            </a:pPr>
            <a:r>
              <a:rPr lang="en-US">
                <a:cs typeface="Calibri"/>
              </a:rPr>
              <a:t>Concerns exist for accuracy of fuel data from LANDFIRE, while LiDAR data may not be continually updated in the future. </a:t>
            </a:r>
          </a:p>
          <a:p>
            <a:pPr>
              <a:spcAft>
                <a:spcPts val="600"/>
              </a:spcAft>
              <a:buFont typeface="Arial"/>
            </a:pPr>
            <a:endParaRPr lang="en-US">
              <a:cs typeface="Calibri"/>
            </a:endParaRPr>
          </a:p>
          <a:p>
            <a:r>
              <a:rPr lang="en-US" err="1"/>
              <a:t>FlamMap</a:t>
            </a:r>
            <a:r>
              <a:rPr lang="en-US"/>
              <a:t>:</a:t>
            </a:r>
            <a:endParaRPr lang="en-US">
              <a:cs typeface="Calibri"/>
            </a:endParaRPr>
          </a:p>
          <a:p>
            <a:r>
              <a:rPr lang="en-US"/>
              <a:t>Assumptions </a:t>
            </a:r>
            <a:r>
              <a:rPr lang="en-US" err="1"/>
              <a:t>FlamMap</a:t>
            </a:r>
            <a:r>
              <a:rPr lang="en-US"/>
              <a:t>: </a:t>
            </a:r>
            <a:endParaRPr lang="en-US">
              <a:cs typeface="Calibri"/>
            </a:endParaRPr>
          </a:p>
          <a:p>
            <a:pPr marL="171450" indent="-171450">
              <a:buFont typeface="Calibri,Sans-Serif"/>
              <a:buChar char="-"/>
            </a:pPr>
            <a:r>
              <a:rPr lang="en-US"/>
              <a:t>Assumes elliptical fire spread</a:t>
            </a:r>
            <a:endParaRPr lang="en-US">
              <a:cs typeface="Calibri"/>
            </a:endParaRPr>
          </a:p>
          <a:p>
            <a:pPr marL="171450" indent="-171450">
              <a:buFont typeface="Calibri,Sans-Serif"/>
              <a:buChar char="-"/>
            </a:pPr>
            <a:r>
              <a:rPr lang="en-US"/>
              <a:t>Crown fires not as accurate as ground fires</a:t>
            </a:r>
            <a:endParaRPr lang="en-US">
              <a:cs typeface="Calibri"/>
            </a:endParaRPr>
          </a:p>
          <a:p>
            <a:pPr marL="171450" indent="-171450">
              <a:buFont typeface="Calibri,Sans-Serif"/>
              <a:buChar char="-"/>
            </a:pPr>
            <a:r>
              <a:rPr lang="en-US"/>
              <a:t>Assumes all fuels smaller than 7.6 cm (100 </a:t>
            </a:r>
            <a:r>
              <a:rPr lang="en-US" err="1"/>
              <a:t>hr</a:t>
            </a:r>
            <a:r>
              <a:rPr lang="en-US"/>
              <a:t> fuels)</a:t>
            </a:r>
            <a:endParaRPr lang="en-US">
              <a:cs typeface="Calibri"/>
            </a:endParaRPr>
          </a:p>
          <a:p>
            <a:pPr marL="171450" indent="-171450">
              <a:buFont typeface="Calibri,Sans-Serif"/>
              <a:buChar char="-"/>
            </a:pPr>
            <a:r>
              <a:rPr lang="en-US"/>
              <a:t>Urban not considered flammable</a:t>
            </a:r>
            <a:endParaRPr lang="en-US">
              <a:cs typeface="Calibri"/>
            </a:endParaRPr>
          </a:p>
          <a:p>
            <a:pPr marL="171450" indent="-171450">
              <a:buFont typeface="Calibri,Sans-Serif"/>
              <a:buChar char="-"/>
            </a:pPr>
            <a:r>
              <a:rPr lang="en-US"/>
              <a:t>Doesn’t model large fires well</a:t>
            </a:r>
            <a:endParaRPr lang="en-US">
              <a:cs typeface="Calibri"/>
            </a:endParaRPr>
          </a:p>
          <a:p>
            <a:pPr marL="171450" indent="-171450">
              <a:buFont typeface="Calibri,Sans-Serif"/>
              <a:buChar char="-"/>
            </a:pPr>
            <a:r>
              <a:rPr lang="en-US"/>
              <a:t>Assumes constant wind speed, wind direction, and fuel moisture</a:t>
            </a:r>
            <a:endParaRPr lang="en-US">
              <a:cs typeface="Calibri"/>
            </a:endParaRPr>
          </a:p>
          <a:p>
            <a:pPr marL="171450" indent="-171450">
              <a:buFont typeface="Calibri,Sans-Serif"/>
              <a:buChar char="-"/>
            </a:pPr>
            <a:r>
              <a:rPr lang="en-US"/>
              <a:t>Burns the entire landscape at once so doesn’t account for fire spread or changing weather</a:t>
            </a:r>
            <a:endParaRPr lang="en-US">
              <a:cs typeface="Calibri"/>
            </a:endParaRPr>
          </a:p>
          <a:p>
            <a:pPr marL="171450" indent="-171450">
              <a:buFont typeface="Calibri,Sans-Serif"/>
              <a:buChar char="-"/>
            </a:pP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23</a:t>
            </a:fld>
            <a:endParaRPr lang="en-US"/>
          </a:p>
        </p:txBody>
      </p:sp>
    </p:spTree>
    <p:extLst>
      <p:ext uri="{BB962C8B-B14F-4D97-AF65-F5344CB8AC3E}">
        <p14:creationId xmlns:p14="http://schemas.microsoft.com/office/powerpoint/2010/main" val="1650191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cs typeface="Calibri"/>
              </a:rPr>
              <a:t>[Speaker]: </a:t>
            </a:r>
          </a:p>
          <a:p>
            <a:pPr>
              <a:spcAft>
                <a:spcPts val="600"/>
              </a:spcAft>
              <a:buFont typeface="Arial"/>
            </a:pPr>
            <a:endParaRPr lang="en-US">
              <a:ea typeface="Calibri"/>
              <a:cs typeface="Calibri"/>
            </a:endParaRPr>
          </a:p>
          <a:p>
            <a:pPr>
              <a:spcAft>
                <a:spcPts val="600"/>
              </a:spcAft>
              <a:buFont typeface="Arial"/>
            </a:pPr>
            <a:r>
              <a:rPr lang="en-US">
                <a:ea typeface="Calibri"/>
                <a:cs typeface="Calibri"/>
              </a:rPr>
              <a:t>Image credit: Fire Foundry: </a:t>
            </a:r>
            <a:r>
              <a:rPr lang="en-US">
                <a:ea typeface="Calibri"/>
                <a:cs typeface="Calibri"/>
                <a:hlinkClick r:id="rId3"/>
              </a:rPr>
              <a:t>https://twitter.com/FireFoundry/status/1620855675948498965/photo/1</a:t>
            </a:r>
          </a:p>
          <a:p>
            <a:pPr marL="171450" indent="-171450">
              <a:spcAft>
                <a:spcPts val="600"/>
              </a:spcAft>
              <a:buFont typeface="Arial"/>
              <a:buChar char="•"/>
            </a:pPr>
            <a:r>
              <a:rPr lang="en-US"/>
              <a:t>The suitability model overpredicts high fire severity overall compared to </a:t>
            </a:r>
            <a:r>
              <a:rPr lang="en-US" err="1"/>
              <a:t>FlamMap</a:t>
            </a:r>
            <a:r>
              <a:rPr lang="en-US"/>
              <a:t>. This suitability model tends to predict higher severity in forests and lower severity in grasslands. High moisture, especially in the form of WUE, drives lower severity predictions compared to </a:t>
            </a:r>
            <a:r>
              <a:rPr lang="en-US" err="1"/>
              <a:t>FlamMap</a:t>
            </a:r>
            <a:r>
              <a:rPr lang="en-US"/>
              <a:t>. Practitioner knowledge is key to understanding fire in Marin County due to the small sample size of wildfires in the region.</a:t>
            </a:r>
            <a:endParaRPr lang="en-US">
              <a:cs typeface="Calibri" panose="020F0502020204030204"/>
            </a:endParaRPr>
          </a:p>
          <a:p>
            <a:pPr lvl="1">
              <a:spcAft>
                <a:spcPts val="600"/>
              </a:spcAft>
            </a:pPr>
            <a:endParaRPr lang="en-US">
              <a:cs typeface="Calibri" panose="020F0502020204030204"/>
            </a:endParaRPr>
          </a:p>
          <a:p>
            <a:pPr>
              <a:spcAft>
                <a:spcPts val="600"/>
              </a:spcAft>
              <a:buFont typeface="Arial"/>
            </a:pPr>
            <a:endParaRPr lang="en-US">
              <a:ea typeface="Calibri"/>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a:p>
        </p:txBody>
      </p:sp>
    </p:spTree>
    <p:extLst>
      <p:ext uri="{BB962C8B-B14F-4D97-AF65-F5344CB8AC3E}">
        <p14:creationId xmlns:p14="http://schemas.microsoft.com/office/powerpoint/2010/main" val="10240328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r>
              <a:rPr lang="en-US">
                <a:cs typeface="Calibri"/>
              </a:rPr>
              <a:t>[Speaker]: </a:t>
            </a:r>
          </a:p>
          <a:p>
            <a:pPr>
              <a:spcAft>
                <a:spcPts val="600"/>
              </a:spcAft>
              <a:buFont typeface="Arial"/>
            </a:pPr>
            <a:endParaRPr lang="en-US">
              <a:cs typeface="Calibri"/>
            </a:endParaRPr>
          </a:p>
          <a:p>
            <a:r>
              <a:rPr lang="en-US"/>
              <a:t>Since this is a short term feasibility project, it would be best to expand our study area beyond Marin County, while validating our input parameters. In addition, we hope that with the next term there can be room to add in additional parameters related to human values such as property and additional trails, while incorporating potential weather influences to the model with other NASA earth observations. Lastly, this project aims to offer insight of remote sensing application in the field of fire research to FIRE Foundry. </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25</a:t>
            </a:fld>
            <a:endParaRPr lang="en-US"/>
          </a:p>
        </p:txBody>
      </p:sp>
    </p:spTree>
    <p:extLst>
      <p:ext uri="{BB962C8B-B14F-4D97-AF65-F5344CB8AC3E}">
        <p14:creationId xmlns:p14="http://schemas.microsoft.com/office/powerpoint/2010/main" val="39111450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team would like to take a moment to acknowledge and thank everyone who made this project possible, including our partners, science advisors, and fellow. </a:t>
            </a:r>
          </a:p>
        </p:txBody>
      </p:sp>
      <p:sp>
        <p:nvSpPr>
          <p:cNvPr id="4" name="Slide Number Placeholder 3"/>
          <p:cNvSpPr>
            <a:spLocks noGrp="1"/>
          </p:cNvSpPr>
          <p:nvPr>
            <p:ph type="sldNum" sz="quarter" idx="5"/>
          </p:nvPr>
        </p:nvSpPr>
        <p:spPr/>
        <p:txBody>
          <a:bodyPr/>
          <a:lstStyle/>
          <a:p>
            <a:fld id="{59FFF554-9721-473E-B7E3-8AF7A285E57C}" type="slidenum">
              <a:rPr lang="en-US" smtClean="0"/>
              <a:t>26</a:t>
            </a:fld>
            <a:endParaRPr lang="en-US"/>
          </a:p>
        </p:txBody>
      </p:sp>
    </p:spTree>
    <p:extLst>
      <p:ext uri="{BB962C8B-B14F-4D97-AF65-F5344CB8AC3E}">
        <p14:creationId xmlns:p14="http://schemas.microsoft.com/office/powerpoint/2010/main" val="3655254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 </a:t>
            </a:r>
          </a:p>
          <a:p>
            <a:endParaRPr lang="en-US">
              <a:cs typeface="Calibri"/>
            </a:endParaRPr>
          </a:p>
          <a:p>
            <a:r>
              <a:rPr lang="en-US">
                <a:cs typeface="Calibri"/>
              </a:rPr>
              <a:t>Our project partners with the Marin County Fire Department and FIRE Foundry. The Marin County Fire Department who seeks to use the data from this DEVELOP project to make more informed decisions on areas for fire suppression activity and better understand the conditions of the area. FIRE Foundry is a w</a:t>
            </a:r>
            <a:r>
              <a:rPr lang="en-US"/>
              <a:t>orkforce development program based in Marin County that aims to induct citizens into fire-related careers.</a:t>
            </a:r>
            <a:endParaRPr lang="en-US">
              <a:cs typeface="Calibri"/>
            </a:endParaRPr>
          </a:p>
          <a:p>
            <a:endParaRPr lang="en-US">
              <a:cs typeface="Calibri"/>
            </a:endParaRPr>
          </a:p>
          <a:p>
            <a:endParaRPr lang="en-US">
              <a:cs typeface="Calibri"/>
            </a:endParaRPr>
          </a:p>
          <a:p>
            <a:r>
              <a:rPr lang="en-US">
                <a:cs typeface="Calibri"/>
              </a:rPr>
              <a:t>Image credits ———————————————————————————————————</a:t>
            </a:r>
          </a:p>
          <a:p>
            <a:r>
              <a:rPr lang="en-US">
                <a:cs typeface="Calibri"/>
              </a:rPr>
              <a:t>Microsoft suite</a:t>
            </a:r>
            <a:endParaRPr lang="en-US"/>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41319676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[Speaker]:</a:t>
            </a:r>
          </a:p>
          <a:p>
            <a:endParaRPr lang="en-US">
              <a:cs typeface="Calibri"/>
            </a:endParaRPr>
          </a:p>
          <a:p>
            <a:r>
              <a:rPr lang="en-US">
                <a:cs typeface="Calibri"/>
              </a:rPr>
              <a:t>Individuals living in fire-prone areas within Marin County are at risk during high-severity fires and may require reliable transportation methods that are not blocked by the fire. Additionally, fires can result in property damage and can be especially harmful for individuals in areas without a vast network of evacuation roads. Lastly, high-severity fires pose a detriment to the natural areas and damage vegetation growth, increasing air pollutants in the atmosphere. </a:t>
            </a:r>
            <a:endParaRPr lang="en-US">
              <a:ea typeface="Calibri"/>
              <a:cs typeface="Calibri"/>
            </a:endParaRPr>
          </a:p>
          <a:p>
            <a:endParaRPr lang="en-US">
              <a:cs typeface="Calibri"/>
            </a:endParaRPr>
          </a:p>
          <a:p>
            <a:r>
              <a:rPr lang="en-US"/>
              <a:t> </a:t>
            </a:r>
            <a:endParaRPr lang="en-US">
              <a:cs typeface="Calibri"/>
            </a:endParaRPr>
          </a:p>
          <a:p>
            <a:r>
              <a:rPr lang="en-US"/>
              <a:t>------------------------------Image Information Below ------------------------------ </a:t>
            </a:r>
            <a:endParaRPr lang="en-US">
              <a:cs typeface="Calibri"/>
            </a:endParaRPr>
          </a:p>
          <a:p>
            <a:r>
              <a:rPr lang="en-US"/>
              <a:t>•Image Credit: Tony Webster</a:t>
            </a:r>
            <a:endParaRPr lang="en-US">
              <a:cs typeface="Calibri"/>
            </a:endParaRPr>
          </a:p>
          <a:p>
            <a:r>
              <a:rPr lang="en-US"/>
              <a:t>•Image Source: </a:t>
            </a:r>
            <a:r>
              <a:rPr lang="en-US">
                <a:hlinkClick r:id="rId3"/>
              </a:rPr>
              <a:t>https://commons.wikimedia.org/wiki/File:Sausalito_Hills,_California_(28859571971).jpg</a:t>
            </a:r>
            <a:endParaRPr lang="en-US">
              <a:cs typeface="Calibri"/>
              <a:hlinkClick r:id="rId3"/>
            </a:endParaRPr>
          </a:p>
          <a:p>
            <a:endParaRPr lang="en-US">
              <a:cs typeface="Calibri"/>
            </a:endParaRPr>
          </a:p>
          <a:p>
            <a:r>
              <a:rPr lang="en-US"/>
              <a:t> Licensed under the </a:t>
            </a:r>
            <a:r>
              <a:rPr lang="en-US">
                <a:hlinkClick r:id="rId4"/>
              </a:rPr>
              <a:t>Creative Commons</a:t>
            </a:r>
            <a:r>
              <a:rPr lang="en-US"/>
              <a:t> </a:t>
            </a:r>
            <a:r>
              <a:rPr lang="en-US">
                <a:hlinkClick r:id="rId5"/>
              </a:rPr>
              <a:t>Attribution-Share Alike 2.0 Generic</a:t>
            </a:r>
            <a:r>
              <a:rPr lang="en-US"/>
              <a:t> license.</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3835258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p>
          <a:p>
            <a:r>
              <a:rPr lang="en-US">
                <a:cs typeface="Calibri"/>
              </a:rPr>
              <a:t> </a:t>
            </a:r>
            <a:endParaRPr lang="en-US">
              <a:ea typeface="Calibri"/>
              <a:cs typeface="Calibri"/>
            </a:endParaRPr>
          </a:p>
          <a:p>
            <a:r>
              <a:rPr lang="en-US">
                <a:cs typeface="Calibri"/>
              </a:rPr>
              <a:t>Our first objective was to gather data on fuel loads as a wildfire’s severity and spread is largely determined on how much fuel is available for it to burn. There are many different fuel metrics that can be devised from remote sensing data, which we will cover shortly. </a:t>
            </a:r>
          </a:p>
          <a:p>
            <a:endParaRPr lang="en-US"/>
          </a:p>
          <a:p>
            <a:r>
              <a:rPr lang="en-US"/>
              <a:t>Image Credit----------------------------------------------</a:t>
            </a:r>
            <a:endParaRPr lang="en-US">
              <a:cs typeface="Calibri"/>
            </a:endParaRPr>
          </a:p>
          <a:p>
            <a:r>
              <a:rPr lang="en-US"/>
              <a:t>Microsoft PowerPoint Icons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325170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p>
          <a:p>
            <a:r>
              <a:rPr lang="en-US">
                <a:cs typeface="Calibri"/>
              </a:rPr>
              <a:t> </a:t>
            </a:r>
            <a:endParaRPr lang="en-US">
              <a:ea typeface="Calibri"/>
              <a:cs typeface="Calibri"/>
            </a:endParaRPr>
          </a:p>
          <a:p>
            <a:r>
              <a:rPr lang="en-US">
                <a:cs typeface="Calibri"/>
              </a:rPr>
              <a:t>Our next objective was to create land cover maps that describe and classify the topography of Marin County, such as knowing what areas are herbaceous versus grassland. We also created aspect, slope and elevation maps which help track the movement of fires and can predict where fires could be more severe. </a:t>
            </a:r>
          </a:p>
          <a:p>
            <a:endParaRPr lang="en-US"/>
          </a:p>
          <a:p>
            <a:r>
              <a:rPr lang="en-US"/>
              <a:t>Image Credit----------------------------------------------</a:t>
            </a:r>
            <a:endParaRPr lang="en-US">
              <a:cs typeface="Calibri"/>
            </a:endParaRPr>
          </a:p>
          <a:p>
            <a:r>
              <a:rPr lang="en-US"/>
              <a:t>Microsoft PowerPoint Icons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24216027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p>
          <a:p>
            <a:r>
              <a:rPr lang="en-US">
                <a:cs typeface="Calibri"/>
              </a:rPr>
              <a:t> </a:t>
            </a:r>
            <a:endParaRPr lang="en-US">
              <a:ea typeface="Calibri"/>
              <a:cs typeface="Calibri"/>
            </a:endParaRPr>
          </a:p>
          <a:p>
            <a:r>
              <a:rPr lang="en-US">
                <a:cs typeface="Calibri"/>
              </a:rPr>
              <a:t>Another important data layer was moisture, as moist vegetation is much less likely to burn than dry vegetation. These moisture levels vary significantly over time and across different locations in the county. </a:t>
            </a:r>
          </a:p>
          <a:p>
            <a:endParaRPr lang="en-US"/>
          </a:p>
          <a:p>
            <a:r>
              <a:rPr lang="en-US"/>
              <a:t>Image Credit----------------------------------------------</a:t>
            </a:r>
            <a:endParaRPr lang="en-US">
              <a:cs typeface="Calibri"/>
            </a:endParaRPr>
          </a:p>
          <a:p>
            <a:r>
              <a:rPr lang="en-US"/>
              <a:t>Microsoft PowerPoint Icons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1475145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[Speaker]:</a:t>
            </a:r>
          </a:p>
          <a:p>
            <a:r>
              <a:rPr lang="en-US">
                <a:cs typeface="Calibri"/>
              </a:rPr>
              <a:t> </a:t>
            </a:r>
            <a:endParaRPr lang="en-US">
              <a:ea typeface="Calibri"/>
              <a:cs typeface="Calibri"/>
            </a:endParaRPr>
          </a:p>
          <a:p>
            <a:r>
              <a:rPr lang="en-US">
                <a:cs typeface="Calibri"/>
              </a:rPr>
              <a:t>Using all these data layers, we hoped to create a model that identified potential areas of high fire severity in order to guide Marin County’s fire suppression efforts. In particular, our partners wanted to receive information about where they could build fire lines to stop the advances of an active fire. Fire lines should be built on flat land such as a ridgeline, in areas with low potential fire severity to reduce the risk of spread and danger to firefighters, ideally connected to anchor points that will not burn such as roads, waterbodies, or barren land. </a:t>
            </a:r>
          </a:p>
          <a:p>
            <a:endParaRPr lang="en-US"/>
          </a:p>
          <a:p>
            <a:r>
              <a:rPr lang="en-US"/>
              <a:t>Image Credit----------------------------------------------</a:t>
            </a:r>
            <a:endParaRPr lang="en-US">
              <a:cs typeface="Calibri"/>
            </a:endParaRPr>
          </a:p>
          <a:p>
            <a:r>
              <a:rPr lang="en-US"/>
              <a:t>Microsoft PowerPoint Icons</a:t>
            </a:r>
            <a:endParaRPr lang="en-US">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25995722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t>
            </a:r>
          </a:p>
          <a:p>
            <a:endParaRPr lang="en-US" dirty="0">
              <a:cs typeface="Calibri"/>
            </a:endParaRPr>
          </a:p>
          <a:p>
            <a:r>
              <a:rPr lang="en-US" dirty="0">
                <a:cs typeface="Calibri"/>
              </a:rPr>
              <a:t>Here are all of the NASA and non-NASA Earth Observations platforms and sensors used for this research.</a:t>
            </a:r>
            <a:endParaRPr lang="en-US" dirty="0"/>
          </a:p>
          <a:p>
            <a:endParaRPr lang="en-US" dirty="0">
              <a:cs typeface="Calibri"/>
            </a:endParaRPr>
          </a:p>
          <a:p>
            <a:r>
              <a:rPr lang="en-US" dirty="0">
                <a:cs typeface="Calibri"/>
              </a:rPr>
              <a:t>We have ECOSTRESS for evapotranspiration data and that is located on the ISS. Additionally from NASA, we have Landsat 7 and 8. Some of our other data sources include LiDAR, which had our elevation data and Sentinel 2-A, which was used for our land cover classification.</a:t>
            </a:r>
          </a:p>
          <a:p>
            <a:endParaRPr lang="en-US" dirty="0">
              <a:cs typeface="Calibri"/>
            </a:endParaRPr>
          </a:p>
          <a:p>
            <a:r>
              <a:rPr lang="en-US" dirty="0">
                <a:cs typeface="Calibri"/>
              </a:rPr>
              <a:t>International Space Station Image Credit, public domain: </a:t>
            </a:r>
            <a:r>
              <a:rPr lang="en-US" dirty="0">
                <a:hlinkClick r:id="rId3"/>
              </a:rPr>
              <a:t>https://images.nasa.gov/details-200623_ISS_1</a:t>
            </a:r>
            <a:endParaRPr lang="en-US" dirty="0">
              <a:cs typeface="Calibri"/>
            </a:endParaRPr>
          </a:p>
          <a:p>
            <a:r>
              <a:rPr lang="en-US" dirty="0"/>
              <a:t>Landsat 7 Image Credit, public domain: </a:t>
            </a:r>
            <a:r>
              <a:rPr lang="en-US" dirty="0">
                <a:hlinkClick r:id="rId4"/>
              </a:rPr>
              <a:t>https://landsat.gsfc.nasa.gov/article/successful-maneuver-spells-beginning-of-the-end-for-landsat-7/</a:t>
            </a:r>
            <a:endParaRPr lang="en-US" dirty="0">
              <a:cs typeface="Calibri"/>
            </a:endParaRPr>
          </a:p>
          <a:p>
            <a:r>
              <a:rPr lang="en-US" dirty="0">
                <a:cs typeface="Calibri"/>
              </a:rPr>
              <a:t>Landsat 8 Image Credit, public domain: </a:t>
            </a:r>
            <a:r>
              <a:rPr lang="en-US" dirty="0">
                <a:hlinkClick r:id="rId5"/>
              </a:rPr>
              <a:t>https://landsat.gsfc.nasa.gov/article/landsat-data-continuity-mission/</a:t>
            </a:r>
            <a:endParaRPr lang="en-US" dirty="0">
              <a:cs typeface="Calibri"/>
            </a:endParaRPr>
          </a:p>
          <a:p>
            <a:r>
              <a:rPr lang="en-US" dirty="0">
                <a:cs typeface="Calibri"/>
              </a:rPr>
              <a:t>LiDAR Image Credit: Microsoft PowerPoint Icons</a:t>
            </a:r>
          </a:p>
          <a:p>
            <a:r>
              <a:rPr lang="en-US" dirty="0">
                <a:cs typeface="Calibri"/>
              </a:rPr>
              <a:t>Sentinel 2-A Image Credit, public domain: </a:t>
            </a:r>
            <a:r>
              <a:rPr lang="en-US" dirty="0">
                <a:hlinkClick r:id="rId6"/>
              </a:rPr>
              <a:t>https://sentinels.copernicus.eu/web/sentinel/user-guides/sentinel-2-msi/overview</a:t>
            </a:r>
            <a:endParaRPr lang="en-US" dirty="0">
              <a:cs typeface="Calibri"/>
              <a:hlinkClick r:id="rId6"/>
            </a:endParaRPr>
          </a:p>
          <a:p>
            <a:r>
              <a:rPr lang="en-US" dirty="0"/>
              <a:t>Image Credit: Microsoft PowerPoint Icons</a:t>
            </a:r>
            <a:endParaRPr lang="en-US" dirty="0">
              <a:cs typeface="Calibri"/>
            </a:endParaRPr>
          </a:p>
          <a:p>
            <a:r>
              <a:rPr lang="en-US" dirty="0" err="1">
                <a:cs typeface="Calibri"/>
              </a:rPr>
              <a:t>PlanetScope</a:t>
            </a:r>
            <a:r>
              <a:rPr lang="en-US" dirty="0">
                <a:cs typeface="Calibri"/>
              </a:rPr>
              <a:t> Image Credit: Planet Labs PBC used with Permission</a:t>
            </a: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17336219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jpeg"/><Relationship Id="rId5" Type="http://schemas.microsoft.com/office/2007/relationships/hdphoto" Target="../media/hdphoto1.wdp"/><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9871" r="2067" b="42118"/>
          <a:stretch/>
        </p:blipFill>
        <p:spPr>
          <a:xfrm>
            <a:off x="-1" y="1246410"/>
            <a:ext cx="12192002" cy="2754090"/>
          </a:xfrm>
          <a:prstGeom prst="rect">
            <a:avLst/>
          </a:prstGeom>
        </p:spPr>
      </p:pic>
      <p:pic>
        <p:nvPicPr>
          <p:cNvPr id="11" name="Picture 10" descr="A volcano erupting with lava&#10;&#10;Description automatically generated with medium confidence">
            <a:extLst>
              <a:ext uri="{FF2B5EF4-FFF2-40B4-BE49-F238E27FC236}">
                <a16:creationId xmlns:a16="http://schemas.microsoft.com/office/drawing/2014/main" id="{AF345275-F1FA-424B-A055-925A9D8E433C}"/>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631" b="56250"/>
          <a:stretch/>
        </p:blipFill>
        <p:spPr>
          <a:xfrm>
            <a:off x="0" y="1246410"/>
            <a:ext cx="12192000" cy="2754090"/>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44"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13E2D"/>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a:solidFill>
                  <a:srgbClr val="C13E2D">
                    <a:alpha val="10000"/>
                  </a:srgbClr>
                </a:solidFill>
                <a:latin typeface="Century Gothic" panose="020B0502020202020204" pitchFamily="34" charset="0"/>
              </a:rPr>
              <a:t>ANNIVERSARY</a:t>
            </a:r>
            <a:endParaRPr lang="en-US" sz="2400" b="1" spc="4000" baseline="0">
              <a:solidFill>
                <a:srgbClr val="C13E2D">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a:solidFill>
                    <a:schemeClr val="bg1"/>
                  </a:solidFill>
                  <a:latin typeface="Century Gothic" panose="020B0502020202020204" pitchFamily="34" charset="0"/>
                </a:rPr>
                <a:t>ANNIVERSARY</a:t>
              </a:r>
              <a:endParaRPr lang="en-US" sz="1100" b="1" spc="65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5181"/>
              <a:ext cx="778190" cy="777692"/>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a:solidFill>
                  <a:srgbClr val="FF0000"/>
                </a:solidFill>
              </a:rPr>
              <a:t>PLACEHOLDER IMAGE</a:t>
            </a:r>
            <a:endParaRPr lang="en-US" sz="1050" b="1">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a:solidFill>
                  <a:srgbClr val="FF0000"/>
                </a:solidFill>
                <a:latin typeface="Century Gothic" panose="020B0502020202020204" pitchFamily="34" charset="0"/>
              </a:rPr>
              <a:t>Your project Website Image will be added to the title slide by the PC Team.</a:t>
            </a:r>
          </a:p>
          <a:p>
            <a:endParaRPr lang="en-US" sz="1200">
              <a:solidFill>
                <a:srgbClr val="FF0000"/>
              </a:solidFill>
              <a:latin typeface="Century Gothic" panose="020B0502020202020204" pitchFamily="34" charset="0"/>
            </a:endParaRPr>
          </a:p>
          <a:p>
            <a:r>
              <a:rPr lang="en-US" sz="1200">
                <a:solidFill>
                  <a:srgbClr val="FF0000"/>
                </a:solidFill>
                <a:latin typeface="Century Gothic" panose="020B0502020202020204" pitchFamily="34" charset="0"/>
              </a:rPr>
              <a:t>Do not delete or move the DEVELOP logo or other page components, including name boxes.</a:t>
            </a:r>
          </a:p>
          <a:p>
            <a:endParaRPr lang="en-US" sz="120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Body text should default to </a:t>
            </a:r>
            <a:r>
              <a:rPr lang="en-US" sz="1200" b="1">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a:solidFill>
                  <a:srgbClr val="FF0000"/>
                </a:solidFill>
                <a:latin typeface="Century Gothic" panose="020B0502020202020204" pitchFamily="34" charset="0"/>
              </a:rPr>
              <a:t>The only font that should be in this presentation is Century Gothic</a:t>
            </a:r>
          </a:p>
          <a:p>
            <a:endParaRPr lang="en-US" sz="1200">
              <a:solidFill>
                <a:srgbClr val="FF0000"/>
              </a:solidFill>
              <a:latin typeface="Century Gothic" panose="020B0502020202020204" pitchFamily="34" charset="0"/>
            </a:endParaRPr>
          </a:p>
          <a:p>
            <a:r>
              <a:rPr lang="en-US" sz="1200" b="1">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7437568"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C13E2D"/>
                </a:solidFill>
                <a:latin typeface="Century Gothic"/>
              </a:rPr>
              <a:t>Study Area </a:t>
            </a:r>
            <a:r>
              <a:rPr lang="en-US" sz="3200" b="0" spc="0" baseline="0">
                <a:solidFill>
                  <a:srgbClr val="C13E2D"/>
                </a:solidFill>
              </a:rPr>
              <a:t>Wildland Fires</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a:solidFill>
                  <a:schemeClr val="tx1">
                    <a:lumMod val="75000"/>
                    <a:lumOff val="25000"/>
                  </a:schemeClr>
                </a:solidFill>
                <a:latin typeface="Century Gothic"/>
              </a:rPr>
              <a:t>Team Member 1</a:t>
            </a:r>
            <a:r>
              <a:rPr lang="en-US" sz="2000">
                <a:solidFill>
                  <a:srgbClr val="C13E2D"/>
                </a:solidFill>
                <a:latin typeface="Century Gothic"/>
                <a:sym typeface="Wingdings" panose="05000000000000000000" pitchFamily="2" charset="2"/>
              </a:rPr>
              <a:t></a:t>
            </a:r>
            <a:r>
              <a:rPr lang="en-US" sz="2000">
                <a:solidFill>
                  <a:srgbClr val="67A478"/>
                </a:solidFill>
                <a:latin typeface="Century Gothic"/>
              </a:rPr>
              <a:t> </a:t>
            </a:r>
            <a:r>
              <a:rPr lang="en-US" sz="2000">
                <a:solidFill>
                  <a:schemeClr val="tx1">
                    <a:lumMod val="75000"/>
                    <a:lumOff val="25000"/>
                  </a:schemeClr>
                </a:solidFill>
                <a:latin typeface="Century Gothic"/>
              </a:rPr>
              <a:t>Team Member 2 </a:t>
            </a:r>
            <a:r>
              <a:rPr lang="en-US" sz="2000">
                <a:solidFill>
                  <a:srgbClr val="C13E2D"/>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3 </a:t>
            </a:r>
            <a:r>
              <a:rPr lang="en-US" sz="2000">
                <a:solidFill>
                  <a:srgbClr val="C13E2D"/>
                </a:solidFill>
                <a:latin typeface="Century Gothic"/>
                <a:sym typeface="Wingdings" panose="05000000000000000000" pitchFamily="2" charset="2"/>
              </a:rPr>
              <a:t></a:t>
            </a:r>
            <a:r>
              <a:rPr lang="en-US" sz="2000">
                <a:solidFill>
                  <a:schemeClr val="tx1">
                    <a:lumMod val="75000"/>
                    <a:lumOff val="25000"/>
                  </a:schemeClr>
                </a:solidFill>
                <a:latin typeface="Century Gothic"/>
              </a:rPr>
              <a:t> Team Member 4</a:t>
            </a:r>
            <a:endParaRPr lang="en-US" sz="200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796"/>
            <a:ext cx="530352" cy="53001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C13E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diagramColors" Target="../diagrams/colors1.xml"/><Relationship Id="rId11" Type="http://schemas.openxmlformats.org/officeDocument/2006/relationships/image" Target="../media/image43.png"/><Relationship Id="rId5" Type="http://schemas.openxmlformats.org/officeDocument/2006/relationships/diagramQuickStyle" Target="../diagrams/quickStyle1.xml"/><Relationship Id="rId10" Type="http://schemas.openxmlformats.org/officeDocument/2006/relationships/image" Target="../media/image42.png"/><Relationship Id="rId4" Type="http://schemas.openxmlformats.org/officeDocument/2006/relationships/diagramLayout" Target="../diagrams/layout1.xml"/><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9.xml"/><Relationship Id="rId1" Type="http://schemas.openxmlformats.org/officeDocument/2006/relationships/slideLayout" Target="../slideLayouts/slideLayout10.xml"/><Relationship Id="rId4" Type="http://schemas.openxmlformats.org/officeDocument/2006/relationships/image" Target="../media/image64.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9.png"/><Relationship Id="rId7" Type="http://schemas.openxmlformats.org/officeDocument/2006/relationships/image" Target="../media/image66.png"/><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65.png"/><Relationship Id="rId5" Type="http://schemas.openxmlformats.org/officeDocument/2006/relationships/image" Target="../media/image68.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66.png"/><Relationship Id="rId5" Type="http://schemas.openxmlformats.org/officeDocument/2006/relationships/image" Target="../media/image73.png"/><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2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8" Type="http://schemas.openxmlformats.org/officeDocument/2006/relationships/image" Target="../media/image84.sv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82.svg"/><Relationship Id="rId5" Type="http://schemas.openxmlformats.org/officeDocument/2006/relationships/image" Target="../media/image81.png"/><Relationship Id="rId10" Type="http://schemas.openxmlformats.org/officeDocument/2006/relationships/image" Target="../media/image86.svg"/><Relationship Id="rId4" Type="http://schemas.openxmlformats.org/officeDocument/2006/relationships/image" Target="../media/image80.svg"/><Relationship Id="rId9" Type="http://schemas.openxmlformats.org/officeDocument/2006/relationships/image" Target="../media/image8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18.sv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sv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a:solidFill>
                  <a:srgbClr val="C13E2D"/>
                </a:solidFill>
                <a:latin typeface="Century Gothic"/>
              </a:rPr>
              <a:t>Marin County </a:t>
            </a:r>
            <a:r>
              <a:rPr lang="en-US" sz="3200" b="0" spc="0">
                <a:solidFill>
                  <a:srgbClr val="C13E2D"/>
                </a:solidFill>
                <a:latin typeface="Century Gothic"/>
              </a:rPr>
              <a:t>Wildland</a:t>
            </a:r>
            <a:r>
              <a:rPr lang="en-US" sz="3200" b="0" spc="0" baseline="0">
                <a:solidFill>
                  <a:srgbClr val="C13E2D"/>
                </a:solidFill>
                <a:latin typeface="Century Gothic"/>
              </a:rPr>
              <a:t> Fires</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a:latin typeface="Century Gothic"/>
              </a:rPr>
              <a:t>Examining Fuel Load and Land Cover Change to Inform Fire Prevention and Suppression Decisions in Marin County, CA</a:t>
            </a:r>
            <a:endParaRPr lang="en-US" sz="2200"/>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lIns="91440" tIns="45720" rIns="91440" bIns="45720" anchor="t">
            <a:spAutoFit/>
          </a:bodyPr>
          <a:lstStyle/>
          <a:p>
            <a:r>
              <a:rPr lang="en-US" sz="2000">
                <a:solidFill>
                  <a:schemeClr val="tx1">
                    <a:lumMod val="75000"/>
                    <a:lumOff val="25000"/>
                  </a:schemeClr>
                </a:solidFill>
                <a:latin typeface="Century Gothic"/>
                <a:sym typeface="Wingdings" panose="05000000000000000000" pitchFamily="2" charset="2"/>
              </a:rPr>
              <a:t>Suhani </a:t>
            </a:r>
            <a:r>
              <a:rPr lang="en-US" sz="2000">
                <a:solidFill>
                  <a:schemeClr val="tx1">
                    <a:lumMod val="75000"/>
                    <a:lumOff val="25000"/>
                  </a:schemeClr>
                </a:solidFill>
                <a:latin typeface="Century Gothic"/>
              </a:rPr>
              <a:t>Dalal</a:t>
            </a:r>
            <a:r>
              <a:rPr lang="en-US" sz="2000">
                <a:solidFill>
                  <a:srgbClr val="C13E2D"/>
                </a:solidFill>
                <a:latin typeface="Century Gothic"/>
                <a:sym typeface="Wingdings" panose="05000000000000000000" pitchFamily="2" charset="2"/>
              </a:rPr>
              <a:t></a:t>
            </a:r>
            <a:r>
              <a:rPr lang="en-US" sz="2000">
                <a:solidFill>
                  <a:schemeClr val="tx1">
                    <a:lumMod val="75000"/>
                    <a:lumOff val="25000"/>
                  </a:schemeClr>
                </a:solidFill>
                <a:latin typeface="Century Gothic"/>
              </a:rPr>
              <a:t> Katera Lee </a:t>
            </a:r>
            <a:r>
              <a:rPr lang="en-US" sz="2000">
                <a:solidFill>
                  <a:srgbClr val="C13E2D"/>
                </a:solidFill>
                <a:latin typeface="Century Gothic"/>
                <a:sym typeface="Wingdings" panose="05000000000000000000" pitchFamily="2" charset="2"/>
              </a:rPr>
              <a:t></a:t>
            </a:r>
            <a:r>
              <a:rPr lang="en-US" sz="2000">
                <a:solidFill>
                  <a:schemeClr val="tx1">
                    <a:lumMod val="75000"/>
                    <a:lumOff val="25000"/>
                  </a:schemeClr>
                </a:solidFill>
                <a:latin typeface="Century Gothic"/>
              </a:rPr>
              <a:t> Chandler Ross </a:t>
            </a:r>
            <a:r>
              <a:rPr lang="en-US" sz="2000">
                <a:solidFill>
                  <a:srgbClr val="C13E2D"/>
                </a:solidFill>
                <a:latin typeface="Century Gothic"/>
                <a:sym typeface="Wingdings" panose="05000000000000000000" pitchFamily="2" charset="2"/>
              </a:rPr>
              <a:t></a:t>
            </a:r>
            <a:r>
              <a:rPr lang="en-US" sz="2000">
                <a:solidFill>
                  <a:schemeClr val="tx1">
                    <a:lumMod val="75000"/>
                    <a:lumOff val="25000"/>
                  </a:schemeClr>
                </a:solidFill>
                <a:latin typeface="Century Gothic"/>
              </a:rPr>
              <a:t> Gabriel Rosenstein</a:t>
            </a:r>
            <a:endParaRPr lang="en-US" sz="2000">
              <a:solidFill>
                <a:schemeClr val="tx1">
                  <a:lumMod val="75000"/>
                  <a:lumOff val="25000"/>
                </a:schemeClr>
              </a:solidFill>
              <a:cs typeface="Calibri"/>
            </a:endParaRPr>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a:solidFill>
                  <a:schemeClr val="bg1"/>
                </a:solidFill>
                <a:latin typeface="Century Gothic"/>
              </a:rPr>
              <a:t>California - Ames | 2023</a:t>
            </a:r>
            <a:endParaRPr lang="en-US" sz="1600" b="1">
              <a:solidFill>
                <a:schemeClr val="bg1"/>
              </a:solidFill>
              <a:latin typeface="Century Gothic" panose="020B0502020202020204" pitchFamily="34" charset="0"/>
            </a:endParaRPr>
          </a:p>
        </p:txBody>
      </p:sp>
    </p:spTree>
    <p:extLst>
      <p:ext uri="{BB962C8B-B14F-4D97-AF65-F5344CB8AC3E}">
        <p14:creationId xmlns:p14="http://schemas.microsoft.com/office/powerpoint/2010/main" val="23772454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2FBFEB-4ECC-6AFA-DF25-F2EDC743C98C}"/>
              </a:ext>
            </a:extLst>
          </p:cNvPr>
          <p:cNvSpPr txBox="1">
            <a:spLocks/>
          </p:cNvSpPr>
          <p:nvPr/>
        </p:nvSpPr>
        <p:spPr>
          <a:xfrm>
            <a:off x="339670" y="217084"/>
            <a:ext cx="8128969"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Data Processing: Topography</a:t>
            </a:r>
            <a:endParaRPr lang="en-US" sz="4000" b="1">
              <a:solidFill>
                <a:srgbClr val="C55A11"/>
              </a:solidFill>
              <a:latin typeface="Century Gothic"/>
              <a:cs typeface="Calibri Light"/>
            </a:endParaRPr>
          </a:p>
        </p:txBody>
      </p:sp>
      <p:pic>
        <p:nvPicPr>
          <p:cNvPr id="3" name="Picture 4" descr="Map&#10;&#10;Description automatically generated">
            <a:extLst>
              <a:ext uri="{FF2B5EF4-FFF2-40B4-BE49-F238E27FC236}">
                <a16:creationId xmlns:a16="http://schemas.microsoft.com/office/drawing/2014/main" id="{4BD0AD94-EE66-F1F3-5F67-E5A43005E587}"/>
              </a:ext>
            </a:extLst>
          </p:cNvPr>
          <p:cNvPicPr>
            <a:picLocks noChangeAspect="1"/>
          </p:cNvPicPr>
          <p:nvPr/>
        </p:nvPicPr>
        <p:blipFill>
          <a:blip r:embed="rId3"/>
          <a:stretch>
            <a:fillRect/>
          </a:stretch>
        </p:blipFill>
        <p:spPr>
          <a:xfrm>
            <a:off x="865941" y="1765515"/>
            <a:ext cx="3795859" cy="3908289"/>
          </a:xfrm>
          <a:prstGeom prst="rect">
            <a:avLst/>
          </a:prstGeom>
        </p:spPr>
      </p:pic>
      <p:pic>
        <p:nvPicPr>
          <p:cNvPr id="5" name="Picture 5" descr="Map&#10;&#10;Description automatically generated">
            <a:extLst>
              <a:ext uri="{FF2B5EF4-FFF2-40B4-BE49-F238E27FC236}">
                <a16:creationId xmlns:a16="http://schemas.microsoft.com/office/drawing/2014/main" id="{2BFE7CE9-90C7-C80F-D73B-DA057EF6703D}"/>
              </a:ext>
            </a:extLst>
          </p:cNvPr>
          <p:cNvPicPr>
            <a:picLocks noChangeAspect="1"/>
          </p:cNvPicPr>
          <p:nvPr/>
        </p:nvPicPr>
        <p:blipFill>
          <a:blip r:embed="rId4"/>
          <a:stretch>
            <a:fillRect/>
          </a:stretch>
        </p:blipFill>
        <p:spPr>
          <a:xfrm>
            <a:off x="6772894" y="861959"/>
            <a:ext cx="2743200" cy="2857978"/>
          </a:xfrm>
          <a:prstGeom prst="rect">
            <a:avLst/>
          </a:prstGeom>
        </p:spPr>
      </p:pic>
      <p:pic>
        <p:nvPicPr>
          <p:cNvPr id="6" name="Picture 6" descr="Map&#10;&#10;Description automatically generated">
            <a:extLst>
              <a:ext uri="{FF2B5EF4-FFF2-40B4-BE49-F238E27FC236}">
                <a16:creationId xmlns:a16="http://schemas.microsoft.com/office/drawing/2014/main" id="{492084EB-256D-6C7C-53D4-34E4D6D24E05}"/>
              </a:ext>
            </a:extLst>
          </p:cNvPr>
          <p:cNvPicPr>
            <a:picLocks noChangeAspect="1"/>
          </p:cNvPicPr>
          <p:nvPr/>
        </p:nvPicPr>
        <p:blipFill>
          <a:blip r:embed="rId5"/>
          <a:stretch>
            <a:fillRect/>
          </a:stretch>
        </p:blipFill>
        <p:spPr>
          <a:xfrm>
            <a:off x="6901543" y="3719723"/>
            <a:ext cx="2743200" cy="2921774"/>
          </a:xfrm>
          <a:prstGeom prst="rect">
            <a:avLst/>
          </a:prstGeom>
        </p:spPr>
      </p:pic>
      <p:sp>
        <p:nvSpPr>
          <p:cNvPr id="8" name="Arrow: Right 7">
            <a:extLst>
              <a:ext uri="{FF2B5EF4-FFF2-40B4-BE49-F238E27FC236}">
                <a16:creationId xmlns:a16="http://schemas.microsoft.com/office/drawing/2014/main" id="{77E64B53-CDE4-73F0-8794-9C331DC5E21C}"/>
              </a:ext>
            </a:extLst>
          </p:cNvPr>
          <p:cNvSpPr/>
          <p:nvPr/>
        </p:nvSpPr>
        <p:spPr>
          <a:xfrm rot="-960000">
            <a:off x="4918364" y="2305792"/>
            <a:ext cx="1702129" cy="36615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2921A719-933C-44E6-9C97-4BAD3AE98DC0}"/>
              </a:ext>
            </a:extLst>
          </p:cNvPr>
          <p:cNvSpPr/>
          <p:nvPr/>
        </p:nvSpPr>
        <p:spPr>
          <a:xfrm rot="1200000">
            <a:off x="5037117" y="4087090"/>
            <a:ext cx="1702129" cy="36615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F14F913-9588-1ACB-CFCE-75DABF7EE61F}"/>
              </a:ext>
            </a:extLst>
          </p:cNvPr>
          <p:cNvSpPr txBox="1"/>
          <p:nvPr/>
        </p:nvSpPr>
        <p:spPr>
          <a:xfrm>
            <a:off x="2585628" y="2031632"/>
            <a:ext cx="16645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entury Gothic"/>
                <a:cs typeface="Calibri"/>
              </a:rPr>
              <a:t>Elevation</a:t>
            </a:r>
          </a:p>
        </p:txBody>
      </p:sp>
      <p:sp>
        <p:nvSpPr>
          <p:cNvPr id="11" name="TextBox 10">
            <a:extLst>
              <a:ext uri="{FF2B5EF4-FFF2-40B4-BE49-F238E27FC236}">
                <a16:creationId xmlns:a16="http://schemas.microsoft.com/office/drawing/2014/main" id="{F65D0801-897D-08EC-A828-F2797675D301}"/>
              </a:ext>
            </a:extLst>
          </p:cNvPr>
          <p:cNvSpPr txBox="1"/>
          <p:nvPr/>
        </p:nvSpPr>
        <p:spPr>
          <a:xfrm>
            <a:off x="7894451" y="917038"/>
            <a:ext cx="16645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entury Gothic"/>
                <a:cs typeface="Calibri"/>
              </a:rPr>
              <a:t>Aspect</a:t>
            </a:r>
          </a:p>
        </p:txBody>
      </p:sp>
      <p:sp>
        <p:nvSpPr>
          <p:cNvPr id="12" name="TextBox 11">
            <a:extLst>
              <a:ext uri="{FF2B5EF4-FFF2-40B4-BE49-F238E27FC236}">
                <a16:creationId xmlns:a16="http://schemas.microsoft.com/office/drawing/2014/main" id="{288B1E59-A519-33BC-E95C-7191E626EEC9}"/>
              </a:ext>
            </a:extLst>
          </p:cNvPr>
          <p:cNvSpPr txBox="1"/>
          <p:nvPr/>
        </p:nvSpPr>
        <p:spPr>
          <a:xfrm>
            <a:off x="8264235" y="3943761"/>
            <a:ext cx="166452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400">
                <a:latin typeface="Century Gothic"/>
                <a:cs typeface="Calibri"/>
              </a:rPr>
              <a:t>Slope</a:t>
            </a:r>
          </a:p>
        </p:txBody>
      </p:sp>
      <p:grpSp>
        <p:nvGrpSpPr>
          <p:cNvPr id="7" name="Group 6">
            <a:extLst>
              <a:ext uri="{FF2B5EF4-FFF2-40B4-BE49-F238E27FC236}">
                <a16:creationId xmlns:a16="http://schemas.microsoft.com/office/drawing/2014/main" id="{DE7A8E07-BB0E-A828-4A6B-382541C0D026}"/>
              </a:ext>
            </a:extLst>
          </p:cNvPr>
          <p:cNvGrpSpPr/>
          <p:nvPr/>
        </p:nvGrpSpPr>
        <p:grpSpPr>
          <a:xfrm>
            <a:off x="1081882" y="4853062"/>
            <a:ext cx="1249484" cy="1350047"/>
            <a:chOff x="290945" y="4573340"/>
            <a:chExt cx="1124091" cy="1215010"/>
          </a:xfrm>
        </p:grpSpPr>
        <p:pic>
          <p:nvPicPr>
            <p:cNvPr id="2" name="Picture 6" descr="Map&#10;&#10;Description automatically generated">
              <a:extLst>
                <a:ext uri="{FF2B5EF4-FFF2-40B4-BE49-F238E27FC236}">
                  <a16:creationId xmlns:a16="http://schemas.microsoft.com/office/drawing/2014/main" id="{2FBE32AC-64F0-BABF-3C55-8CA1AA110A4C}"/>
                </a:ext>
              </a:extLst>
            </p:cNvPr>
            <p:cNvPicPr>
              <a:picLocks noChangeAspect="1"/>
            </p:cNvPicPr>
            <p:nvPr/>
          </p:nvPicPr>
          <p:blipFill rotWithShape="1">
            <a:blip r:embed="rId6"/>
            <a:srcRect l="4052" t="85398" r="90196" b="2245"/>
            <a:stretch/>
          </p:blipFill>
          <p:spPr>
            <a:xfrm>
              <a:off x="290945" y="4573340"/>
              <a:ext cx="435748" cy="1215010"/>
            </a:xfrm>
            <a:prstGeom prst="rect">
              <a:avLst/>
            </a:prstGeom>
          </p:spPr>
        </p:pic>
        <p:sp>
          <p:nvSpPr>
            <p:cNvPr id="13" name="Text Placeholder 5">
              <a:extLst>
                <a:ext uri="{FF2B5EF4-FFF2-40B4-BE49-F238E27FC236}">
                  <a16:creationId xmlns:a16="http://schemas.microsoft.com/office/drawing/2014/main" id="{C0CA98F4-E153-9954-BACB-864F32D6B186}"/>
                </a:ext>
              </a:extLst>
            </p:cNvPr>
            <p:cNvSpPr txBox="1">
              <a:spLocks/>
            </p:cNvSpPr>
            <p:nvPr/>
          </p:nvSpPr>
          <p:spPr>
            <a:xfrm>
              <a:off x="718474" y="5406097"/>
              <a:ext cx="6965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&lt; 2577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14" name="Text Placeholder 5">
              <a:extLst>
                <a:ext uri="{FF2B5EF4-FFF2-40B4-BE49-F238E27FC236}">
                  <a16:creationId xmlns:a16="http://schemas.microsoft.com/office/drawing/2014/main" id="{B091E51E-0C54-0982-FC8F-349CC2CE566A}"/>
                </a:ext>
              </a:extLst>
            </p:cNvPr>
            <p:cNvSpPr txBox="1">
              <a:spLocks/>
            </p:cNvSpPr>
            <p:nvPr/>
          </p:nvSpPr>
          <p:spPr>
            <a:xfrm>
              <a:off x="718474" y="5228297"/>
              <a:ext cx="6965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&lt; 1376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15" name="Text Placeholder 5">
              <a:extLst>
                <a:ext uri="{FF2B5EF4-FFF2-40B4-BE49-F238E27FC236}">
                  <a16:creationId xmlns:a16="http://schemas.microsoft.com/office/drawing/2014/main" id="{7E33E9D8-188D-DDD8-7DD6-DF0712EA270F}"/>
                </a:ext>
              </a:extLst>
            </p:cNvPr>
            <p:cNvSpPr txBox="1">
              <a:spLocks/>
            </p:cNvSpPr>
            <p:nvPr/>
          </p:nvSpPr>
          <p:spPr>
            <a:xfrm>
              <a:off x="718474" y="5037797"/>
              <a:ext cx="6965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&lt; 872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16" name="Text Placeholder 5">
              <a:extLst>
                <a:ext uri="{FF2B5EF4-FFF2-40B4-BE49-F238E27FC236}">
                  <a16:creationId xmlns:a16="http://schemas.microsoft.com/office/drawing/2014/main" id="{CBB82C7A-866B-6751-1291-722FE787CE7D}"/>
                </a:ext>
              </a:extLst>
            </p:cNvPr>
            <p:cNvSpPr txBox="1">
              <a:spLocks/>
            </p:cNvSpPr>
            <p:nvPr/>
          </p:nvSpPr>
          <p:spPr>
            <a:xfrm>
              <a:off x="718474" y="4821897"/>
              <a:ext cx="6965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&lt; 517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17" name="Text Placeholder 5">
              <a:extLst>
                <a:ext uri="{FF2B5EF4-FFF2-40B4-BE49-F238E27FC236}">
                  <a16:creationId xmlns:a16="http://schemas.microsoft.com/office/drawing/2014/main" id="{2738186E-20A2-27C7-D1BA-348F4203A2AE}"/>
                </a:ext>
              </a:extLst>
            </p:cNvPr>
            <p:cNvSpPr txBox="1">
              <a:spLocks/>
            </p:cNvSpPr>
            <p:nvPr/>
          </p:nvSpPr>
          <p:spPr>
            <a:xfrm>
              <a:off x="718474" y="4618697"/>
              <a:ext cx="5949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&lt; 231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grpSp>
      <p:pic>
        <p:nvPicPr>
          <p:cNvPr id="18" name="Picture 18">
            <a:extLst>
              <a:ext uri="{FF2B5EF4-FFF2-40B4-BE49-F238E27FC236}">
                <a16:creationId xmlns:a16="http://schemas.microsoft.com/office/drawing/2014/main" id="{92D429B4-4768-8F3B-92A8-576F54ED895F}"/>
              </a:ext>
            </a:extLst>
          </p:cNvPr>
          <p:cNvPicPr>
            <a:picLocks noChangeAspect="1"/>
          </p:cNvPicPr>
          <p:nvPr/>
        </p:nvPicPr>
        <p:blipFill>
          <a:blip r:embed="rId7"/>
          <a:stretch>
            <a:fillRect/>
          </a:stretch>
        </p:blipFill>
        <p:spPr>
          <a:xfrm>
            <a:off x="9648825" y="220663"/>
            <a:ext cx="285750" cy="1590675"/>
          </a:xfrm>
          <a:prstGeom prst="rect">
            <a:avLst/>
          </a:prstGeom>
        </p:spPr>
      </p:pic>
      <p:sp>
        <p:nvSpPr>
          <p:cNvPr id="19" name="Text Placeholder 5">
            <a:extLst>
              <a:ext uri="{FF2B5EF4-FFF2-40B4-BE49-F238E27FC236}">
                <a16:creationId xmlns:a16="http://schemas.microsoft.com/office/drawing/2014/main" id="{B16B1F4D-CCA0-F710-DFF0-361E4920A545}"/>
              </a:ext>
            </a:extLst>
          </p:cNvPr>
          <p:cNvSpPr txBox="1">
            <a:spLocks/>
          </p:cNvSpPr>
          <p:nvPr/>
        </p:nvSpPr>
        <p:spPr>
          <a:xfrm>
            <a:off x="9875174" y="173697"/>
            <a:ext cx="5949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Flat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20" name="Text Placeholder 5">
            <a:extLst>
              <a:ext uri="{FF2B5EF4-FFF2-40B4-BE49-F238E27FC236}">
                <a16:creationId xmlns:a16="http://schemas.microsoft.com/office/drawing/2014/main" id="{6F5D622F-B95B-DE10-929A-FFAE9E2CAEBD}"/>
              </a:ext>
            </a:extLst>
          </p:cNvPr>
          <p:cNvSpPr txBox="1">
            <a:spLocks/>
          </p:cNvSpPr>
          <p:nvPr/>
        </p:nvSpPr>
        <p:spPr>
          <a:xfrm>
            <a:off x="9875174" y="364197"/>
            <a:ext cx="5949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North</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21" name="Text Placeholder 5">
            <a:extLst>
              <a:ext uri="{FF2B5EF4-FFF2-40B4-BE49-F238E27FC236}">
                <a16:creationId xmlns:a16="http://schemas.microsoft.com/office/drawing/2014/main" id="{570D2759-48BB-5975-4A07-B108EE8A1EDC}"/>
              </a:ext>
            </a:extLst>
          </p:cNvPr>
          <p:cNvSpPr txBox="1">
            <a:spLocks/>
          </p:cNvSpPr>
          <p:nvPr/>
        </p:nvSpPr>
        <p:spPr>
          <a:xfrm>
            <a:off x="9875174" y="503897"/>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Northeast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22" name="Text Placeholder 5">
            <a:extLst>
              <a:ext uri="{FF2B5EF4-FFF2-40B4-BE49-F238E27FC236}">
                <a16:creationId xmlns:a16="http://schemas.microsoft.com/office/drawing/2014/main" id="{DA670841-3E07-11CB-8CF0-2EB49781DB00}"/>
              </a:ext>
            </a:extLst>
          </p:cNvPr>
          <p:cNvSpPr txBox="1">
            <a:spLocks/>
          </p:cNvSpPr>
          <p:nvPr/>
        </p:nvSpPr>
        <p:spPr>
          <a:xfrm>
            <a:off x="9875174" y="668997"/>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East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23" name="Text Placeholder 5">
            <a:extLst>
              <a:ext uri="{FF2B5EF4-FFF2-40B4-BE49-F238E27FC236}">
                <a16:creationId xmlns:a16="http://schemas.microsoft.com/office/drawing/2014/main" id="{4F924178-7E51-477D-32F6-11F0B1745F83}"/>
              </a:ext>
            </a:extLst>
          </p:cNvPr>
          <p:cNvSpPr txBox="1">
            <a:spLocks/>
          </p:cNvSpPr>
          <p:nvPr/>
        </p:nvSpPr>
        <p:spPr>
          <a:xfrm>
            <a:off x="9875174" y="808697"/>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Southeast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24" name="Text Placeholder 5">
            <a:extLst>
              <a:ext uri="{FF2B5EF4-FFF2-40B4-BE49-F238E27FC236}">
                <a16:creationId xmlns:a16="http://schemas.microsoft.com/office/drawing/2014/main" id="{9610332B-943F-58B7-AC82-04D9434C48F3}"/>
              </a:ext>
            </a:extLst>
          </p:cNvPr>
          <p:cNvSpPr txBox="1">
            <a:spLocks/>
          </p:cNvSpPr>
          <p:nvPr/>
        </p:nvSpPr>
        <p:spPr>
          <a:xfrm>
            <a:off x="9875174" y="973797"/>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South</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25" name="Text Placeholder 5">
            <a:extLst>
              <a:ext uri="{FF2B5EF4-FFF2-40B4-BE49-F238E27FC236}">
                <a16:creationId xmlns:a16="http://schemas.microsoft.com/office/drawing/2014/main" id="{D9326EFC-1EF7-CA9C-9C09-81C7295F95B0}"/>
              </a:ext>
            </a:extLst>
          </p:cNvPr>
          <p:cNvSpPr txBox="1">
            <a:spLocks/>
          </p:cNvSpPr>
          <p:nvPr/>
        </p:nvSpPr>
        <p:spPr>
          <a:xfrm>
            <a:off x="9875174" y="1151597"/>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Southwest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26" name="Text Placeholder 5">
            <a:extLst>
              <a:ext uri="{FF2B5EF4-FFF2-40B4-BE49-F238E27FC236}">
                <a16:creationId xmlns:a16="http://schemas.microsoft.com/office/drawing/2014/main" id="{9324CFF7-B7DF-3F5B-1ECC-1B9CB5B2876E}"/>
              </a:ext>
            </a:extLst>
          </p:cNvPr>
          <p:cNvSpPr txBox="1">
            <a:spLocks/>
          </p:cNvSpPr>
          <p:nvPr/>
        </p:nvSpPr>
        <p:spPr>
          <a:xfrm>
            <a:off x="9875174" y="1291297"/>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West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27" name="Text Placeholder 5">
            <a:extLst>
              <a:ext uri="{FF2B5EF4-FFF2-40B4-BE49-F238E27FC236}">
                <a16:creationId xmlns:a16="http://schemas.microsoft.com/office/drawing/2014/main" id="{F907E048-0939-9311-3F85-A63DC646F726}"/>
              </a:ext>
            </a:extLst>
          </p:cNvPr>
          <p:cNvSpPr txBox="1">
            <a:spLocks/>
          </p:cNvSpPr>
          <p:nvPr/>
        </p:nvSpPr>
        <p:spPr>
          <a:xfrm>
            <a:off x="9875174" y="1456397"/>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Northwest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28" name="Text Placeholder 5">
            <a:extLst>
              <a:ext uri="{FF2B5EF4-FFF2-40B4-BE49-F238E27FC236}">
                <a16:creationId xmlns:a16="http://schemas.microsoft.com/office/drawing/2014/main" id="{09DEEFBC-6FBB-A21B-1A9B-60CCFE53CC06}"/>
              </a:ext>
            </a:extLst>
          </p:cNvPr>
          <p:cNvSpPr txBox="1">
            <a:spLocks/>
          </p:cNvSpPr>
          <p:nvPr/>
        </p:nvSpPr>
        <p:spPr>
          <a:xfrm>
            <a:off x="9875174" y="1621497"/>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North</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pic>
        <p:nvPicPr>
          <p:cNvPr id="29" name="Picture 29">
            <a:extLst>
              <a:ext uri="{FF2B5EF4-FFF2-40B4-BE49-F238E27FC236}">
                <a16:creationId xmlns:a16="http://schemas.microsoft.com/office/drawing/2014/main" id="{102F35BF-92C1-2AF2-4428-17A063CACE43}"/>
              </a:ext>
            </a:extLst>
          </p:cNvPr>
          <p:cNvPicPr>
            <a:picLocks noChangeAspect="1"/>
          </p:cNvPicPr>
          <p:nvPr/>
        </p:nvPicPr>
        <p:blipFill>
          <a:blip r:embed="rId8"/>
          <a:stretch>
            <a:fillRect/>
          </a:stretch>
        </p:blipFill>
        <p:spPr>
          <a:xfrm>
            <a:off x="9997105" y="4969912"/>
            <a:ext cx="295275" cy="809625"/>
          </a:xfrm>
          <a:prstGeom prst="rect">
            <a:avLst/>
          </a:prstGeom>
        </p:spPr>
      </p:pic>
      <p:sp>
        <p:nvSpPr>
          <p:cNvPr id="31" name="Text Placeholder 5">
            <a:extLst>
              <a:ext uri="{FF2B5EF4-FFF2-40B4-BE49-F238E27FC236}">
                <a16:creationId xmlns:a16="http://schemas.microsoft.com/office/drawing/2014/main" id="{43F5278C-8DFB-8FB4-ADE4-54E2F8A830FC}"/>
              </a:ext>
            </a:extLst>
          </p:cNvPr>
          <p:cNvSpPr txBox="1">
            <a:spLocks/>
          </p:cNvSpPr>
          <p:nvPr/>
        </p:nvSpPr>
        <p:spPr>
          <a:xfrm>
            <a:off x="10240916" y="5573821"/>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&lt; 90</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32" name="Text Placeholder 5">
            <a:extLst>
              <a:ext uri="{FF2B5EF4-FFF2-40B4-BE49-F238E27FC236}">
                <a16:creationId xmlns:a16="http://schemas.microsoft.com/office/drawing/2014/main" id="{FF04F628-F648-5308-13D0-254083B90727}"/>
              </a:ext>
            </a:extLst>
          </p:cNvPr>
          <p:cNvSpPr txBox="1">
            <a:spLocks/>
          </p:cNvSpPr>
          <p:nvPr/>
        </p:nvSpPr>
        <p:spPr>
          <a:xfrm>
            <a:off x="10240916" y="5421421"/>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&lt; 65</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33" name="Text Placeholder 5">
            <a:extLst>
              <a:ext uri="{FF2B5EF4-FFF2-40B4-BE49-F238E27FC236}">
                <a16:creationId xmlns:a16="http://schemas.microsoft.com/office/drawing/2014/main" id="{B901BF84-125F-E6B1-7C78-A9563185A70A}"/>
              </a:ext>
            </a:extLst>
          </p:cNvPr>
          <p:cNvSpPr txBox="1">
            <a:spLocks/>
          </p:cNvSpPr>
          <p:nvPr/>
        </p:nvSpPr>
        <p:spPr>
          <a:xfrm>
            <a:off x="10240916" y="5256321"/>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&lt; 40</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34" name="Text Placeholder 5">
            <a:extLst>
              <a:ext uri="{FF2B5EF4-FFF2-40B4-BE49-F238E27FC236}">
                <a16:creationId xmlns:a16="http://schemas.microsoft.com/office/drawing/2014/main" id="{D3EB428B-4116-F8D0-1460-0AC8AB4A59B8}"/>
              </a:ext>
            </a:extLst>
          </p:cNvPr>
          <p:cNvSpPr txBox="1">
            <a:spLocks/>
          </p:cNvSpPr>
          <p:nvPr/>
        </p:nvSpPr>
        <p:spPr>
          <a:xfrm>
            <a:off x="10240916" y="5103921"/>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&lt; 25</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35" name="Text Placeholder 5">
            <a:extLst>
              <a:ext uri="{FF2B5EF4-FFF2-40B4-BE49-F238E27FC236}">
                <a16:creationId xmlns:a16="http://schemas.microsoft.com/office/drawing/2014/main" id="{9560B4AA-3365-F058-EAFE-6417E8E4508E}"/>
              </a:ext>
            </a:extLst>
          </p:cNvPr>
          <p:cNvSpPr txBox="1">
            <a:spLocks/>
          </p:cNvSpPr>
          <p:nvPr/>
        </p:nvSpPr>
        <p:spPr>
          <a:xfrm>
            <a:off x="10240916" y="4964221"/>
            <a:ext cx="798162" cy="2722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&lt; 15</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Tree>
    <p:extLst>
      <p:ext uri="{BB962C8B-B14F-4D97-AF65-F5344CB8AC3E}">
        <p14:creationId xmlns:p14="http://schemas.microsoft.com/office/powerpoint/2010/main" val="1114858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2FBFEB-4ECC-6AFA-DF25-F2EDC743C98C}"/>
              </a:ext>
            </a:extLst>
          </p:cNvPr>
          <p:cNvSpPr txBox="1">
            <a:spLocks/>
          </p:cNvSpPr>
          <p:nvPr/>
        </p:nvSpPr>
        <p:spPr>
          <a:xfrm>
            <a:off x="339670" y="217084"/>
            <a:ext cx="7969481"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Data Processing: Moisture </a:t>
            </a:r>
            <a:endParaRPr lang="en-US" sz="4000" b="1">
              <a:solidFill>
                <a:srgbClr val="C55A11"/>
              </a:solidFill>
              <a:latin typeface="Century Gothic"/>
              <a:cs typeface="Calibri Light"/>
            </a:endParaRPr>
          </a:p>
        </p:txBody>
      </p:sp>
      <p:sp>
        <p:nvSpPr>
          <p:cNvPr id="27" name="TextBox 26">
            <a:extLst>
              <a:ext uri="{FF2B5EF4-FFF2-40B4-BE49-F238E27FC236}">
                <a16:creationId xmlns:a16="http://schemas.microsoft.com/office/drawing/2014/main" id="{F372BE6C-6B25-71AC-C5D7-255DC71A2B36}"/>
              </a:ext>
            </a:extLst>
          </p:cNvPr>
          <p:cNvSpPr txBox="1"/>
          <p:nvPr/>
        </p:nvSpPr>
        <p:spPr>
          <a:xfrm>
            <a:off x="339670" y="1152501"/>
            <a:ext cx="2886807"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000" b="1">
                <a:latin typeface="Century Gothic"/>
                <a:cs typeface="Calibri"/>
              </a:rPr>
              <a:t>ECOSTRESS:</a:t>
            </a:r>
          </a:p>
        </p:txBody>
      </p:sp>
      <p:sp>
        <p:nvSpPr>
          <p:cNvPr id="8" name="Rectangle: Rounded Corners 7">
            <a:extLst>
              <a:ext uri="{FF2B5EF4-FFF2-40B4-BE49-F238E27FC236}">
                <a16:creationId xmlns:a16="http://schemas.microsoft.com/office/drawing/2014/main" id="{5CB03977-9A40-8A95-E701-02A80D730338}"/>
              </a:ext>
            </a:extLst>
          </p:cNvPr>
          <p:cNvSpPr/>
          <p:nvPr/>
        </p:nvSpPr>
        <p:spPr>
          <a:xfrm>
            <a:off x="484737" y="4462985"/>
            <a:ext cx="1425231" cy="1002056"/>
          </a:xfrm>
          <a:prstGeom prst="roundRect">
            <a:avLst/>
          </a:prstGeom>
          <a:solidFill>
            <a:schemeClr val="bg2">
              <a:lumMod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a:latin typeface="Century Gothic"/>
                <a:cs typeface="Calibri"/>
              </a:rPr>
              <a:t>ESI</a:t>
            </a:r>
            <a:endParaRPr lang="en-US"/>
          </a:p>
        </p:txBody>
      </p:sp>
      <p:sp>
        <p:nvSpPr>
          <p:cNvPr id="9" name="Rectangle: Rounded Corners 8">
            <a:extLst>
              <a:ext uri="{FF2B5EF4-FFF2-40B4-BE49-F238E27FC236}">
                <a16:creationId xmlns:a16="http://schemas.microsoft.com/office/drawing/2014/main" id="{92165DC1-AE39-E65A-EAA5-57925B570652}"/>
              </a:ext>
            </a:extLst>
          </p:cNvPr>
          <p:cNvSpPr/>
          <p:nvPr/>
        </p:nvSpPr>
        <p:spPr>
          <a:xfrm>
            <a:off x="484737" y="2151792"/>
            <a:ext cx="1425231" cy="1002056"/>
          </a:xfrm>
          <a:prstGeom prst="roundRect">
            <a:avLst/>
          </a:prstGeom>
          <a:solidFill>
            <a:schemeClr val="bg2">
              <a:lumMod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a:latin typeface="Century Gothic"/>
                <a:cs typeface="Calibri"/>
              </a:rPr>
              <a:t>WUE</a:t>
            </a:r>
          </a:p>
        </p:txBody>
      </p:sp>
      <p:cxnSp>
        <p:nvCxnSpPr>
          <p:cNvPr id="10" name="Connector: Elbow 9">
            <a:extLst>
              <a:ext uri="{FF2B5EF4-FFF2-40B4-BE49-F238E27FC236}">
                <a16:creationId xmlns:a16="http://schemas.microsoft.com/office/drawing/2014/main" id="{6A4A4444-A5F1-20FD-EF26-038CC744DA3A}"/>
              </a:ext>
            </a:extLst>
          </p:cNvPr>
          <p:cNvCxnSpPr>
            <a:cxnSpLocks/>
          </p:cNvCxnSpPr>
          <p:nvPr/>
        </p:nvCxnSpPr>
        <p:spPr>
          <a:xfrm>
            <a:off x="2034333" y="2652422"/>
            <a:ext cx="2516891" cy="1379780"/>
          </a:xfrm>
          <a:prstGeom prst="bentConnector3">
            <a:avLst/>
          </a:prstGeom>
          <a:ln w="28575">
            <a:tailEnd type="triangle"/>
          </a:ln>
        </p:spPr>
        <p:style>
          <a:lnRef idx="3">
            <a:schemeClr val="dk1"/>
          </a:lnRef>
          <a:fillRef idx="0">
            <a:schemeClr val="dk1"/>
          </a:fillRef>
          <a:effectRef idx="2">
            <a:schemeClr val="dk1"/>
          </a:effectRef>
          <a:fontRef idx="minor">
            <a:schemeClr val="tx1"/>
          </a:fontRef>
        </p:style>
      </p:cxnSp>
      <p:cxnSp>
        <p:nvCxnSpPr>
          <p:cNvPr id="15" name="Connector: Elbow 14">
            <a:extLst>
              <a:ext uri="{FF2B5EF4-FFF2-40B4-BE49-F238E27FC236}">
                <a16:creationId xmlns:a16="http://schemas.microsoft.com/office/drawing/2014/main" id="{682179D4-9ABF-356E-E458-249A4440ECD9}"/>
              </a:ext>
            </a:extLst>
          </p:cNvPr>
          <p:cNvCxnSpPr>
            <a:cxnSpLocks/>
          </p:cNvCxnSpPr>
          <p:nvPr/>
        </p:nvCxnSpPr>
        <p:spPr>
          <a:xfrm flipV="1">
            <a:off x="2034332" y="4039140"/>
            <a:ext cx="2516892" cy="1053771"/>
          </a:xfrm>
          <a:prstGeom prst="bentConnector3">
            <a:avLst>
              <a:gd name="adj1" fmla="val 50000"/>
            </a:avLst>
          </a:prstGeom>
          <a:ln w="28575">
            <a:tailEnd type="triangle"/>
          </a:ln>
        </p:spPr>
        <p:style>
          <a:lnRef idx="3">
            <a:schemeClr val="dk1"/>
          </a:lnRef>
          <a:fillRef idx="0">
            <a:schemeClr val="dk1"/>
          </a:fillRef>
          <a:effectRef idx="2">
            <a:schemeClr val="dk1"/>
          </a:effectRef>
          <a:fontRef idx="minor">
            <a:schemeClr val="tx1"/>
          </a:fontRef>
        </p:style>
      </p:cxnSp>
      <p:sp>
        <p:nvSpPr>
          <p:cNvPr id="17" name="Rectangle: Rounded Corners 16">
            <a:extLst>
              <a:ext uri="{FF2B5EF4-FFF2-40B4-BE49-F238E27FC236}">
                <a16:creationId xmlns:a16="http://schemas.microsoft.com/office/drawing/2014/main" id="{F7299201-5CAF-4668-E03E-BFE0CCA20B11}"/>
              </a:ext>
            </a:extLst>
          </p:cNvPr>
          <p:cNvSpPr/>
          <p:nvPr/>
        </p:nvSpPr>
        <p:spPr>
          <a:xfrm>
            <a:off x="4675790" y="3593495"/>
            <a:ext cx="1889924" cy="874658"/>
          </a:xfrm>
          <a:prstGeom prst="roundRect">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500" i="1">
                <a:latin typeface="Century Gothic"/>
                <a:cs typeface="Calibri"/>
              </a:rPr>
              <a:t>Image Processing</a:t>
            </a:r>
          </a:p>
        </p:txBody>
      </p:sp>
      <p:sp>
        <p:nvSpPr>
          <p:cNvPr id="24" name="TextBox 23">
            <a:extLst>
              <a:ext uri="{FF2B5EF4-FFF2-40B4-BE49-F238E27FC236}">
                <a16:creationId xmlns:a16="http://schemas.microsoft.com/office/drawing/2014/main" id="{9D119BCF-DB69-DA05-CBB1-BFD2546B5500}"/>
              </a:ext>
            </a:extLst>
          </p:cNvPr>
          <p:cNvSpPr txBox="1"/>
          <p:nvPr/>
        </p:nvSpPr>
        <p:spPr>
          <a:xfrm>
            <a:off x="3294199" y="3596251"/>
            <a:ext cx="1559527" cy="38148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i="1" err="1">
                <a:latin typeface="Century Gothic"/>
                <a:cs typeface="Calibri"/>
              </a:rPr>
              <a:t>AppEEARS</a:t>
            </a:r>
            <a:endParaRPr lang="en-US" i="1">
              <a:latin typeface="Century Gothic"/>
            </a:endParaRPr>
          </a:p>
        </p:txBody>
      </p:sp>
      <p:pic>
        <p:nvPicPr>
          <p:cNvPr id="25" name="Picture 25" descr="A picture containing hydrozoan&#10;&#10;Description automatically generated">
            <a:extLst>
              <a:ext uri="{FF2B5EF4-FFF2-40B4-BE49-F238E27FC236}">
                <a16:creationId xmlns:a16="http://schemas.microsoft.com/office/drawing/2014/main" id="{2AA6422E-D519-5540-68E1-5D022201446E}"/>
              </a:ext>
            </a:extLst>
          </p:cNvPr>
          <p:cNvPicPr>
            <a:picLocks noChangeAspect="1"/>
          </p:cNvPicPr>
          <p:nvPr/>
        </p:nvPicPr>
        <p:blipFill>
          <a:blip r:embed="rId3"/>
          <a:stretch>
            <a:fillRect/>
          </a:stretch>
        </p:blipFill>
        <p:spPr>
          <a:xfrm>
            <a:off x="5668375" y="-438175"/>
            <a:ext cx="9499995" cy="7134195"/>
          </a:xfrm>
          <a:prstGeom prst="rect">
            <a:avLst/>
          </a:prstGeom>
        </p:spPr>
      </p:pic>
      <p:cxnSp>
        <p:nvCxnSpPr>
          <p:cNvPr id="26" name="Straight Arrow Connector 25">
            <a:extLst>
              <a:ext uri="{FF2B5EF4-FFF2-40B4-BE49-F238E27FC236}">
                <a16:creationId xmlns:a16="http://schemas.microsoft.com/office/drawing/2014/main" id="{F944DC13-5A13-DF81-5BE0-4B690E3BBFB6}"/>
              </a:ext>
            </a:extLst>
          </p:cNvPr>
          <p:cNvCxnSpPr>
            <a:cxnSpLocks/>
          </p:cNvCxnSpPr>
          <p:nvPr/>
        </p:nvCxnSpPr>
        <p:spPr>
          <a:xfrm flipV="1">
            <a:off x="6690078" y="4030824"/>
            <a:ext cx="800663" cy="1378"/>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
        <p:nvSpPr>
          <p:cNvPr id="31" name="Rectangle 30">
            <a:extLst>
              <a:ext uri="{FF2B5EF4-FFF2-40B4-BE49-F238E27FC236}">
                <a16:creationId xmlns:a16="http://schemas.microsoft.com/office/drawing/2014/main" id="{ABA742EF-E729-917E-A754-6079B9F22E8F}"/>
              </a:ext>
            </a:extLst>
          </p:cNvPr>
          <p:cNvSpPr/>
          <p:nvPr/>
        </p:nvSpPr>
        <p:spPr>
          <a:xfrm>
            <a:off x="2027415" y="2368608"/>
            <a:ext cx="2805388" cy="30272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9278BC8-D944-282A-2D69-AA6524139E30}"/>
              </a:ext>
            </a:extLst>
          </p:cNvPr>
          <p:cNvSpPr/>
          <p:nvPr/>
        </p:nvSpPr>
        <p:spPr>
          <a:xfrm>
            <a:off x="2014046" y="5036222"/>
            <a:ext cx="3480198" cy="272449"/>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BF678116-2421-34B9-F25F-419314B732D4}"/>
              </a:ext>
            </a:extLst>
          </p:cNvPr>
          <p:cNvSpPr txBox="1"/>
          <p:nvPr/>
        </p:nvSpPr>
        <p:spPr>
          <a:xfrm>
            <a:off x="2142676" y="2211033"/>
            <a:ext cx="2987362" cy="9886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i="1">
                <a:latin typeface="Century Gothic"/>
                <a:cs typeface="Calibri"/>
              </a:rPr>
              <a:t>Water Use Efficiency</a:t>
            </a:r>
            <a:endParaRPr lang="en-US">
              <a:cs typeface="Calibri"/>
            </a:endParaRPr>
          </a:p>
          <a:p>
            <a:pPr>
              <a:lnSpc>
                <a:spcPct val="150000"/>
              </a:lnSpc>
            </a:pPr>
            <a:endParaRPr lang="en-US" sz="2000" i="1">
              <a:latin typeface="Century Gothic"/>
              <a:cs typeface="Calibri"/>
            </a:endParaRPr>
          </a:p>
        </p:txBody>
      </p:sp>
      <p:sp>
        <p:nvSpPr>
          <p:cNvPr id="30" name="TextBox 29">
            <a:extLst>
              <a:ext uri="{FF2B5EF4-FFF2-40B4-BE49-F238E27FC236}">
                <a16:creationId xmlns:a16="http://schemas.microsoft.com/office/drawing/2014/main" id="{B9F98D49-E31D-3DF1-231E-99C8A0B7A66C}"/>
              </a:ext>
            </a:extLst>
          </p:cNvPr>
          <p:cNvSpPr txBox="1"/>
          <p:nvPr/>
        </p:nvSpPr>
        <p:spPr>
          <a:xfrm>
            <a:off x="2084099" y="4873071"/>
            <a:ext cx="5504631" cy="52056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000" i="1">
                <a:latin typeface="Century Gothic"/>
                <a:cs typeface="Calibri"/>
              </a:rPr>
              <a:t>Evaporative Stress Index</a:t>
            </a:r>
            <a:endParaRPr lang="en-US">
              <a:cs typeface="Calibri"/>
            </a:endParaRPr>
          </a:p>
        </p:txBody>
      </p:sp>
      <p:pic>
        <p:nvPicPr>
          <p:cNvPr id="2" name="Picture 2" descr="A picture containing diagram&#10;&#10;Description automatically generated">
            <a:extLst>
              <a:ext uri="{FF2B5EF4-FFF2-40B4-BE49-F238E27FC236}">
                <a16:creationId xmlns:a16="http://schemas.microsoft.com/office/drawing/2014/main" id="{67993E81-582C-0796-E4E9-4D296A06E6C9}"/>
              </a:ext>
            </a:extLst>
          </p:cNvPr>
          <p:cNvPicPr>
            <a:picLocks noChangeAspect="1"/>
          </p:cNvPicPr>
          <p:nvPr/>
        </p:nvPicPr>
        <p:blipFill rotWithShape="1">
          <a:blip r:embed="rId4"/>
          <a:srcRect l="15301" r="67213" b="273"/>
          <a:stretch/>
        </p:blipFill>
        <p:spPr>
          <a:xfrm>
            <a:off x="11570529" y="565600"/>
            <a:ext cx="73505" cy="1638893"/>
          </a:xfrm>
          <a:prstGeom prst="rect">
            <a:avLst/>
          </a:prstGeom>
        </p:spPr>
      </p:pic>
      <p:sp>
        <p:nvSpPr>
          <p:cNvPr id="3" name="TextBox 2">
            <a:extLst>
              <a:ext uri="{FF2B5EF4-FFF2-40B4-BE49-F238E27FC236}">
                <a16:creationId xmlns:a16="http://schemas.microsoft.com/office/drawing/2014/main" id="{E3DE0CC7-333D-DA5C-AB2F-A497496EE485}"/>
              </a:ext>
            </a:extLst>
          </p:cNvPr>
          <p:cNvSpPr txBox="1"/>
          <p:nvPr/>
        </p:nvSpPr>
        <p:spPr>
          <a:xfrm>
            <a:off x="11646090" y="2064225"/>
            <a:ext cx="3866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0</a:t>
            </a:r>
            <a:endParaRPr lang="en-US" sz="1400">
              <a:latin typeface="Century Gothic"/>
            </a:endParaRPr>
          </a:p>
        </p:txBody>
      </p:sp>
      <p:sp>
        <p:nvSpPr>
          <p:cNvPr id="5" name="TextBox 4">
            <a:extLst>
              <a:ext uri="{FF2B5EF4-FFF2-40B4-BE49-F238E27FC236}">
                <a16:creationId xmlns:a16="http://schemas.microsoft.com/office/drawing/2014/main" id="{A8A6030A-A8FE-F673-683E-A6117225AF62}"/>
              </a:ext>
            </a:extLst>
          </p:cNvPr>
          <p:cNvSpPr txBox="1"/>
          <p:nvPr/>
        </p:nvSpPr>
        <p:spPr>
          <a:xfrm>
            <a:off x="11646090" y="471985"/>
            <a:ext cx="38668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latin typeface="Century Gothic"/>
                <a:cs typeface="Calibri"/>
              </a:rPr>
              <a:t>1</a:t>
            </a:r>
          </a:p>
        </p:txBody>
      </p:sp>
    </p:spTree>
    <p:extLst>
      <p:ext uri="{BB962C8B-B14F-4D97-AF65-F5344CB8AC3E}">
        <p14:creationId xmlns:p14="http://schemas.microsoft.com/office/powerpoint/2010/main" val="3413318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36FC0F7-C797-4FFF-F174-D77189D3143C}"/>
              </a:ext>
            </a:extLst>
          </p:cNvPr>
          <p:cNvSpPr txBox="1">
            <a:spLocks/>
          </p:cNvSpPr>
          <p:nvPr/>
        </p:nvSpPr>
        <p:spPr>
          <a:xfrm>
            <a:off x="339670" y="217084"/>
            <a:ext cx="6808576"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Data Processing: Landcover Fuels</a:t>
            </a:r>
            <a:endParaRPr lang="en-US" sz="4000" b="1">
              <a:solidFill>
                <a:srgbClr val="C55A11"/>
              </a:solidFill>
              <a:latin typeface="Century Gothic"/>
              <a:cs typeface="Calibri Light"/>
            </a:endParaRPr>
          </a:p>
        </p:txBody>
      </p:sp>
      <p:graphicFrame>
        <p:nvGraphicFramePr>
          <p:cNvPr id="3" name="Diagram 4">
            <a:extLst>
              <a:ext uri="{FF2B5EF4-FFF2-40B4-BE49-F238E27FC236}">
                <a16:creationId xmlns:a16="http://schemas.microsoft.com/office/drawing/2014/main" id="{291C3C91-43EE-4A67-6AFA-0A3A164758D8}"/>
              </a:ext>
            </a:extLst>
          </p:cNvPr>
          <p:cNvGraphicFramePr/>
          <p:nvPr>
            <p:extLst>
              <p:ext uri="{D42A27DB-BD31-4B8C-83A1-F6EECF244321}">
                <p14:modId xmlns:p14="http://schemas.microsoft.com/office/powerpoint/2010/main" val="969324565"/>
              </p:ext>
            </p:extLst>
          </p:nvPr>
        </p:nvGraphicFramePr>
        <p:xfrm>
          <a:off x="-1192880" y="1473812"/>
          <a:ext cx="5212080" cy="459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7" descr="Map&#10;&#10;Description automatically generated">
            <a:extLst>
              <a:ext uri="{FF2B5EF4-FFF2-40B4-BE49-F238E27FC236}">
                <a16:creationId xmlns:a16="http://schemas.microsoft.com/office/drawing/2014/main" id="{9B43C398-C81C-6525-6A96-463A8290890F}"/>
              </a:ext>
            </a:extLst>
          </p:cNvPr>
          <p:cNvPicPr>
            <a:picLocks noChangeAspect="1"/>
          </p:cNvPicPr>
          <p:nvPr/>
        </p:nvPicPr>
        <p:blipFill>
          <a:blip r:embed="rId8"/>
          <a:stretch>
            <a:fillRect/>
          </a:stretch>
        </p:blipFill>
        <p:spPr>
          <a:xfrm>
            <a:off x="2539700" y="1519701"/>
            <a:ext cx="4475480" cy="4592320"/>
          </a:xfrm>
          <a:prstGeom prst="rect">
            <a:avLst/>
          </a:prstGeom>
        </p:spPr>
      </p:pic>
      <p:sp>
        <p:nvSpPr>
          <p:cNvPr id="7" name="TextBox 6">
            <a:extLst>
              <a:ext uri="{FF2B5EF4-FFF2-40B4-BE49-F238E27FC236}">
                <a16:creationId xmlns:a16="http://schemas.microsoft.com/office/drawing/2014/main" id="{86938996-FF78-54C4-21AC-B4767D597D3E}"/>
              </a:ext>
            </a:extLst>
          </p:cNvPr>
          <p:cNvSpPr txBox="1"/>
          <p:nvPr/>
        </p:nvSpPr>
        <p:spPr>
          <a:xfrm>
            <a:off x="6500550" y="224914"/>
            <a:ext cx="2334170" cy="923330"/>
          </a:xfrm>
          <a:prstGeom prst="rect">
            <a:avLst/>
          </a:prstGeom>
          <a:noFill/>
        </p:spPr>
        <p:txBody>
          <a:bodyPr wrap="square" lIns="91440" tIns="45720" rIns="91440" bIns="45720" rtlCol="0" anchor="t">
            <a:spAutoFit/>
          </a:bodyPr>
          <a:lstStyle/>
          <a:p>
            <a:pPr algn="ctr"/>
            <a:r>
              <a:rPr lang="en-US">
                <a:solidFill>
                  <a:srgbClr val="3F3F3F"/>
                </a:solidFill>
                <a:latin typeface="Century Gothic"/>
              </a:rPr>
              <a:t>Wet season NDVI (mid-November through mid-May)</a:t>
            </a:r>
          </a:p>
        </p:txBody>
      </p:sp>
      <p:sp>
        <p:nvSpPr>
          <p:cNvPr id="8" name="TextBox 7">
            <a:extLst>
              <a:ext uri="{FF2B5EF4-FFF2-40B4-BE49-F238E27FC236}">
                <a16:creationId xmlns:a16="http://schemas.microsoft.com/office/drawing/2014/main" id="{75EA0908-0B92-A928-E337-97F541105055}"/>
              </a:ext>
            </a:extLst>
          </p:cNvPr>
          <p:cNvSpPr txBox="1"/>
          <p:nvPr/>
        </p:nvSpPr>
        <p:spPr>
          <a:xfrm>
            <a:off x="9820600" y="219555"/>
            <a:ext cx="2206191" cy="923330"/>
          </a:xfrm>
          <a:prstGeom prst="rect">
            <a:avLst/>
          </a:prstGeom>
          <a:noFill/>
        </p:spPr>
        <p:txBody>
          <a:bodyPr wrap="square" lIns="91440" tIns="45720" rIns="91440" bIns="45720" rtlCol="0" anchor="t">
            <a:spAutoFit/>
          </a:bodyPr>
          <a:lstStyle/>
          <a:p>
            <a:pPr algn="ctr"/>
            <a:r>
              <a:rPr lang="en-US">
                <a:solidFill>
                  <a:srgbClr val="3F3F3F"/>
                </a:solidFill>
                <a:latin typeface="Century Gothic"/>
              </a:rPr>
              <a:t>Dry season NDVI (mid-May through mid-November)</a:t>
            </a:r>
          </a:p>
        </p:txBody>
      </p:sp>
      <p:sp>
        <p:nvSpPr>
          <p:cNvPr id="9" name="TextBox 8">
            <a:extLst>
              <a:ext uri="{FF2B5EF4-FFF2-40B4-BE49-F238E27FC236}">
                <a16:creationId xmlns:a16="http://schemas.microsoft.com/office/drawing/2014/main" id="{14C418BF-C0DD-D2B8-72D1-0A80F98A76DC}"/>
              </a:ext>
            </a:extLst>
          </p:cNvPr>
          <p:cNvSpPr txBox="1"/>
          <p:nvPr/>
        </p:nvSpPr>
        <p:spPr>
          <a:xfrm>
            <a:off x="6654348" y="6239273"/>
            <a:ext cx="5479484" cy="369332"/>
          </a:xfrm>
          <a:prstGeom prst="rect">
            <a:avLst/>
          </a:prstGeom>
          <a:noFill/>
        </p:spPr>
        <p:txBody>
          <a:bodyPr wrap="square" lIns="91440" tIns="45720" rIns="91440" bIns="45720" rtlCol="0" anchor="t">
            <a:spAutoFit/>
          </a:bodyPr>
          <a:lstStyle/>
          <a:p>
            <a:pPr algn="ctr"/>
            <a:r>
              <a:rPr lang="en-US">
                <a:solidFill>
                  <a:srgbClr val="3F3F3F"/>
                </a:solidFill>
                <a:latin typeface="Century Gothic"/>
              </a:rPr>
              <a:t>NDVI differential (wet season – dry season)</a:t>
            </a:r>
          </a:p>
        </p:txBody>
      </p:sp>
      <p:sp>
        <p:nvSpPr>
          <p:cNvPr id="10" name="Minus Sign 9">
            <a:extLst>
              <a:ext uri="{FF2B5EF4-FFF2-40B4-BE49-F238E27FC236}">
                <a16:creationId xmlns:a16="http://schemas.microsoft.com/office/drawing/2014/main" id="{E9814AD4-4223-6F5A-F1EB-8D85BF28AECE}"/>
              </a:ext>
            </a:extLst>
          </p:cNvPr>
          <p:cNvSpPr/>
          <p:nvPr/>
        </p:nvSpPr>
        <p:spPr>
          <a:xfrm>
            <a:off x="9073019" y="2263225"/>
            <a:ext cx="528991" cy="629752"/>
          </a:xfrm>
          <a:prstGeom prst="mathMinus">
            <a:avLst/>
          </a:prstGeom>
          <a:solidFill>
            <a:srgbClr val="00000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Equals 10">
            <a:extLst>
              <a:ext uri="{FF2B5EF4-FFF2-40B4-BE49-F238E27FC236}">
                <a16:creationId xmlns:a16="http://schemas.microsoft.com/office/drawing/2014/main" id="{DB1CEA86-05F0-51BA-7F4D-9C69245ED50B}"/>
              </a:ext>
            </a:extLst>
          </p:cNvPr>
          <p:cNvSpPr/>
          <p:nvPr/>
        </p:nvSpPr>
        <p:spPr>
          <a:xfrm>
            <a:off x="9000922" y="3517965"/>
            <a:ext cx="617157" cy="503801"/>
          </a:xfrm>
          <a:prstGeom prst="mathEqual">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5CE212C9-484D-63AE-CD84-48ADCCA01B4A}"/>
              </a:ext>
            </a:extLst>
          </p:cNvPr>
          <p:cNvSpPr txBox="1"/>
          <p:nvPr/>
        </p:nvSpPr>
        <p:spPr>
          <a:xfrm>
            <a:off x="2854485" y="4940688"/>
            <a:ext cx="107765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panose="020B0502020202020204" pitchFamily="34" charset="0"/>
              </a:rPr>
              <a:t>Landcover</a:t>
            </a:r>
          </a:p>
        </p:txBody>
      </p:sp>
      <p:sp>
        <p:nvSpPr>
          <p:cNvPr id="14" name="TextBox 13">
            <a:extLst>
              <a:ext uri="{FF2B5EF4-FFF2-40B4-BE49-F238E27FC236}">
                <a16:creationId xmlns:a16="http://schemas.microsoft.com/office/drawing/2014/main" id="{2E5C8113-5467-EAA7-68EF-8A9B151D7879}"/>
              </a:ext>
            </a:extLst>
          </p:cNvPr>
          <p:cNvSpPr txBox="1"/>
          <p:nvPr/>
        </p:nvSpPr>
        <p:spPr>
          <a:xfrm>
            <a:off x="3061597" y="5444006"/>
            <a:ext cx="2448026"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Water</a:t>
            </a:r>
          </a:p>
        </p:txBody>
      </p:sp>
      <p:sp>
        <p:nvSpPr>
          <p:cNvPr id="15" name="TextBox 14">
            <a:extLst>
              <a:ext uri="{FF2B5EF4-FFF2-40B4-BE49-F238E27FC236}">
                <a16:creationId xmlns:a16="http://schemas.microsoft.com/office/drawing/2014/main" id="{A3B12BDC-7750-7020-33B9-46EA7ABD4768}"/>
              </a:ext>
            </a:extLst>
          </p:cNvPr>
          <p:cNvSpPr txBox="1"/>
          <p:nvPr/>
        </p:nvSpPr>
        <p:spPr>
          <a:xfrm>
            <a:off x="3061596" y="5639728"/>
            <a:ext cx="95720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Grass</a:t>
            </a:r>
          </a:p>
        </p:txBody>
      </p:sp>
      <p:sp>
        <p:nvSpPr>
          <p:cNvPr id="16" name="TextBox 15">
            <a:extLst>
              <a:ext uri="{FF2B5EF4-FFF2-40B4-BE49-F238E27FC236}">
                <a16:creationId xmlns:a16="http://schemas.microsoft.com/office/drawing/2014/main" id="{F2E62D75-2682-DD74-B022-24D258A7A131}"/>
              </a:ext>
            </a:extLst>
          </p:cNvPr>
          <p:cNvSpPr txBox="1"/>
          <p:nvPr/>
        </p:nvSpPr>
        <p:spPr>
          <a:xfrm>
            <a:off x="3062776" y="5854952"/>
            <a:ext cx="68513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Built</a:t>
            </a:r>
          </a:p>
        </p:txBody>
      </p:sp>
      <p:sp>
        <p:nvSpPr>
          <p:cNvPr id="18" name="Rectangle 17">
            <a:extLst>
              <a:ext uri="{FF2B5EF4-FFF2-40B4-BE49-F238E27FC236}">
                <a16:creationId xmlns:a16="http://schemas.microsoft.com/office/drawing/2014/main" id="{89615634-49D5-8598-3120-B0C7308C65E2}"/>
              </a:ext>
            </a:extLst>
          </p:cNvPr>
          <p:cNvSpPr/>
          <p:nvPr/>
        </p:nvSpPr>
        <p:spPr>
          <a:xfrm>
            <a:off x="2865442" y="5925342"/>
            <a:ext cx="183119" cy="114186"/>
          </a:xfrm>
          <a:prstGeom prst="rect">
            <a:avLst/>
          </a:prstGeom>
          <a:solidFill>
            <a:srgbClr val="C4281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19" name="Rectangle 18">
            <a:extLst>
              <a:ext uri="{FF2B5EF4-FFF2-40B4-BE49-F238E27FC236}">
                <a16:creationId xmlns:a16="http://schemas.microsoft.com/office/drawing/2014/main" id="{471EBCB0-DA04-4072-B855-8C17F648B9AE}"/>
              </a:ext>
            </a:extLst>
          </p:cNvPr>
          <p:cNvSpPr/>
          <p:nvPr/>
        </p:nvSpPr>
        <p:spPr>
          <a:xfrm>
            <a:off x="2863346" y="5712739"/>
            <a:ext cx="183119" cy="114186"/>
          </a:xfrm>
          <a:prstGeom prst="rect">
            <a:avLst/>
          </a:prstGeom>
          <a:solidFill>
            <a:srgbClr val="7DA952"/>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0" name="Rectangle 19">
            <a:extLst>
              <a:ext uri="{FF2B5EF4-FFF2-40B4-BE49-F238E27FC236}">
                <a16:creationId xmlns:a16="http://schemas.microsoft.com/office/drawing/2014/main" id="{304E4E0B-8579-51A1-A06D-BD4327EB360F}"/>
              </a:ext>
            </a:extLst>
          </p:cNvPr>
          <p:cNvSpPr/>
          <p:nvPr/>
        </p:nvSpPr>
        <p:spPr>
          <a:xfrm>
            <a:off x="2863346" y="5507350"/>
            <a:ext cx="183119" cy="114186"/>
          </a:xfrm>
          <a:prstGeom prst="rect">
            <a:avLst/>
          </a:prstGeom>
          <a:solidFill>
            <a:srgbClr val="409BE0"/>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1" name="Rectangle 20">
            <a:extLst>
              <a:ext uri="{FF2B5EF4-FFF2-40B4-BE49-F238E27FC236}">
                <a16:creationId xmlns:a16="http://schemas.microsoft.com/office/drawing/2014/main" id="{FC0949CC-03A8-BDE8-0AFD-86CF1436EACB}"/>
              </a:ext>
            </a:extLst>
          </p:cNvPr>
          <p:cNvSpPr/>
          <p:nvPr/>
        </p:nvSpPr>
        <p:spPr>
          <a:xfrm>
            <a:off x="2863346" y="5307882"/>
            <a:ext cx="183119" cy="114186"/>
          </a:xfrm>
          <a:prstGeom prst="rect">
            <a:avLst/>
          </a:prstGeom>
          <a:solidFill>
            <a:srgbClr val="397D49"/>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2" name="TextBox 25">
            <a:extLst>
              <a:ext uri="{FF2B5EF4-FFF2-40B4-BE49-F238E27FC236}">
                <a16:creationId xmlns:a16="http://schemas.microsoft.com/office/drawing/2014/main" id="{E3774050-3B0C-C635-7D70-CBAAD3289E8B}"/>
              </a:ext>
            </a:extLst>
          </p:cNvPr>
          <p:cNvSpPr txBox="1"/>
          <p:nvPr/>
        </p:nvSpPr>
        <p:spPr>
          <a:xfrm>
            <a:off x="3080974" y="5231090"/>
            <a:ext cx="991733"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Trees</a:t>
            </a:r>
            <a:endParaRPr lang="en-US" sz="1200">
              <a:solidFill>
                <a:schemeClr val="tx1">
                  <a:lumMod val="75000"/>
                  <a:lumOff val="25000"/>
                </a:schemeClr>
              </a:solidFill>
              <a:latin typeface="Century Gothic"/>
            </a:endParaRPr>
          </a:p>
        </p:txBody>
      </p:sp>
      <p:sp>
        <p:nvSpPr>
          <p:cNvPr id="23" name="TextBox 22">
            <a:extLst>
              <a:ext uri="{FF2B5EF4-FFF2-40B4-BE49-F238E27FC236}">
                <a16:creationId xmlns:a16="http://schemas.microsoft.com/office/drawing/2014/main" id="{3CA00B09-3F57-722A-679C-ED5434AA6CE8}"/>
              </a:ext>
            </a:extLst>
          </p:cNvPr>
          <p:cNvSpPr txBox="1"/>
          <p:nvPr/>
        </p:nvSpPr>
        <p:spPr>
          <a:xfrm>
            <a:off x="3051726" y="6050854"/>
            <a:ext cx="68513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Crops</a:t>
            </a:r>
          </a:p>
        </p:txBody>
      </p:sp>
      <p:sp>
        <p:nvSpPr>
          <p:cNvPr id="24" name="Rectangle 23">
            <a:extLst>
              <a:ext uri="{FF2B5EF4-FFF2-40B4-BE49-F238E27FC236}">
                <a16:creationId xmlns:a16="http://schemas.microsoft.com/office/drawing/2014/main" id="{70C5A686-7516-93D6-11BD-2A47FA9B972F}"/>
              </a:ext>
            </a:extLst>
          </p:cNvPr>
          <p:cNvSpPr/>
          <p:nvPr/>
        </p:nvSpPr>
        <p:spPr>
          <a:xfrm>
            <a:off x="2854485" y="6128688"/>
            <a:ext cx="183119" cy="114186"/>
          </a:xfrm>
          <a:prstGeom prst="rect">
            <a:avLst/>
          </a:prstGeom>
          <a:solidFill>
            <a:srgbClr val="E49635"/>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5" name="TextBox 24">
            <a:extLst>
              <a:ext uri="{FF2B5EF4-FFF2-40B4-BE49-F238E27FC236}">
                <a16:creationId xmlns:a16="http://schemas.microsoft.com/office/drawing/2014/main" id="{940190C5-04F9-F489-1AB2-6A1DA6CD8DED}"/>
              </a:ext>
            </a:extLst>
          </p:cNvPr>
          <p:cNvSpPr txBox="1"/>
          <p:nvPr/>
        </p:nvSpPr>
        <p:spPr>
          <a:xfrm>
            <a:off x="4137263" y="5849842"/>
            <a:ext cx="173197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Shrub / Scrub</a:t>
            </a:r>
          </a:p>
        </p:txBody>
      </p:sp>
      <p:sp>
        <p:nvSpPr>
          <p:cNvPr id="26" name="Rectangle 25">
            <a:extLst>
              <a:ext uri="{FF2B5EF4-FFF2-40B4-BE49-F238E27FC236}">
                <a16:creationId xmlns:a16="http://schemas.microsoft.com/office/drawing/2014/main" id="{FAE81024-2281-3C8C-5280-C7235115848F}"/>
              </a:ext>
            </a:extLst>
          </p:cNvPr>
          <p:cNvSpPr/>
          <p:nvPr/>
        </p:nvSpPr>
        <p:spPr>
          <a:xfrm>
            <a:off x="3941073" y="5928308"/>
            <a:ext cx="183119" cy="114186"/>
          </a:xfrm>
          <a:prstGeom prst="rect">
            <a:avLst/>
          </a:prstGeom>
          <a:solidFill>
            <a:srgbClr val="DFC35A"/>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7" name="TextBox 26">
            <a:extLst>
              <a:ext uri="{FF2B5EF4-FFF2-40B4-BE49-F238E27FC236}">
                <a16:creationId xmlns:a16="http://schemas.microsoft.com/office/drawing/2014/main" id="{88BC8FF5-C470-A9A1-EBEE-0BF5A48F563E}"/>
              </a:ext>
            </a:extLst>
          </p:cNvPr>
          <p:cNvSpPr txBox="1"/>
          <p:nvPr/>
        </p:nvSpPr>
        <p:spPr>
          <a:xfrm>
            <a:off x="4139647" y="5650380"/>
            <a:ext cx="173197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Barren</a:t>
            </a:r>
          </a:p>
        </p:txBody>
      </p:sp>
      <p:sp>
        <p:nvSpPr>
          <p:cNvPr id="28" name="Rectangle 27">
            <a:extLst>
              <a:ext uri="{FF2B5EF4-FFF2-40B4-BE49-F238E27FC236}">
                <a16:creationId xmlns:a16="http://schemas.microsoft.com/office/drawing/2014/main" id="{53425A59-559D-F0B8-13B3-812E3FD3A8BB}"/>
              </a:ext>
            </a:extLst>
          </p:cNvPr>
          <p:cNvSpPr/>
          <p:nvPr/>
        </p:nvSpPr>
        <p:spPr>
          <a:xfrm>
            <a:off x="3943095" y="5725238"/>
            <a:ext cx="183119" cy="114186"/>
          </a:xfrm>
          <a:prstGeom prst="rect">
            <a:avLst/>
          </a:prstGeom>
          <a:solidFill>
            <a:srgbClr val="A29A8D"/>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29" name="TextBox 28">
            <a:extLst>
              <a:ext uri="{FF2B5EF4-FFF2-40B4-BE49-F238E27FC236}">
                <a16:creationId xmlns:a16="http://schemas.microsoft.com/office/drawing/2014/main" id="{DF225AC4-C367-C141-7630-C37331D99800}"/>
              </a:ext>
            </a:extLst>
          </p:cNvPr>
          <p:cNvSpPr txBox="1"/>
          <p:nvPr/>
        </p:nvSpPr>
        <p:spPr>
          <a:xfrm>
            <a:off x="4126213" y="6057314"/>
            <a:ext cx="173197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Flooded Vegetation</a:t>
            </a:r>
            <a:endParaRPr lang="en-US" sz="1200">
              <a:solidFill>
                <a:schemeClr val="tx1">
                  <a:lumMod val="75000"/>
                  <a:lumOff val="25000"/>
                </a:schemeClr>
              </a:solidFill>
              <a:latin typeface="Century Gothic" panose="020B0502020202020204" pitchFamily="34" charset="0"/>
            </a:endParaRPr>
          </a:p>
        </p:txBody>
      </p:sp>
      <p:sp>
        <p:nvSpPr>
          <p:cNvPr id="30" name="Rectangle 29">
            <a:extLst>
              <a:ext uri="{FF2B5EF4-FFF2-40B4-BE49-F238E27FC236}">
                <a16:creationId xmlns:a16="http://schemas.microsoft.com/office/drawing/2014/main" id="{446A26E9-8BA7-2C5F-9251-AEF3EA0DEAF2}"/>
              </a:ext>
            </a:extLst>
          </p:cNvPr>
          <p:cNvSpPr/>
          <p:nvPr/>
        </p:nvSpPr>
        <p:spPr>
          <a:xfrm>
            <a:off x="3943094" y="6131348"/>
            <a:ext cx="183119" cy="114186"/>
          </a:xfrm>
          <a:prstGeom prst="rect">
            <a:avLst/>
          </a:prstGeom>
          <a:solidFill>
            <a:srgbClr val="7A87C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pic>
        <p:nvPicPr>
          <p:cNvPr id="41" name="Picture 40" descr="A picture containing background pattern&#10;&#10;Description automatically generated">
            <a:extLst>
              <a:ext uri="{FF2B5EF4-FFF2-40B4-BE49-F238E27FC236}">
                <a16:creationId xmlns:a16="http://schemas.microsoft.com/office/drawing/2014/main" id="{65856175-B59C-6F06-E949-A4A1EDB9846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04" t="16579" r="11196" b="7731"/>
          <a:stretch/>
        </p:blipFill>
        <p:spPr>
          <a:xfrm>
            <a:off x="8009998" y="4052298"/>
            <a:ext cx="2433362" cy="2154175"/>
          </a:xfrm>
          <a:prstGeom prst="rect">
            <a:avLst/>
          </a:prstGeom>
        </p:spPr>
      </p:pic>
      <p:pic>
        <p:nvPicPr>
          <p:cNvPr id="43" name="Picture 42">
            <a:extLst>
              <a:ext uri="{FF2B5EF4-FFF2-40B4-BE49-F238E27FC236}">
                <a16:creationId xmlns:a16="http://schemas.microsoft.com/office/drawing/2014/main" id="{7FCE0C3E-E98B-ECF0-4D9A-C59E3238B7BD}"/>
              </a:ext>
            </a:extLst>
          </p:cNvPr>
          <p:cNvPicPr>
            <a:picLocks noChangeAspect="1"/>
          </p:cNvPicPr>
          <p:nvPr/>
        </p:nvPicPr>
        <p:blipFill>
          <a:blip r:embed="rId10"/>
          <a:stretch>
            <a:fillRect/>
          </a:stretch>
        </p:blipFill>
        <p:spPr>
          <a:xfrm rot="16200000">
            <a:off x="10233494" y="5122350"/>
            <a:ext cx="1607577" cy="112593"/>
          </a:xfrm>
          <a:prstGeom prst="rect">
            <a:avLst/>
          </a:prstGeom>
        </p:spPr>
      </p:pic>
      <p:sp>
        <p:nvSpPr>
          <p:cNvPr id="44" name="TextBox 25">
            <a:extLst>
              <a:ext uri="{FF2B5EF4-FFF2-40B4-BE49-F238E27FC236}">
                <a16:creationId xmlns:a16="http://schemas.microsoft.com/office/drawing/2014/main" id="{9EAC5DBB-7BA2-9F34-92E2-AE0B41D71ED8}"/>
              </a:ext>
            </a:extLst>
          </p:cNvPr>
          <p:cNvSpPr txBox="1"/>
          <p:nvPr/>
        </p:nvSpPr>
        <p:spPr>
          <a:xfrm>
            <a:off x="11122271" y="4273383"/>
            <a:ext cx="991733"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0.61</a:t>
            </a:r>
            <a:endParaRPr lang="en-US" sz="1200">
              <a:solidFill>
                <a:schemeClr val="tx1">
                  <a:lumMod val="75000"/>
                  <a:lumOff val="25000"/>
                </a:schemeClr>
              </a:solidFill>
              <a:latin typeface="Century Gothic"/>
            </a:endParaRPr>
          </a:p>
        </p:txBody>
      </p:sp>
      <p:sp>
        <p:nvSpPr>
          <p:cNvPr id="45" name="TextBox 25">
            <a:extLst>
              <a:ext uri="{FF2B5EF4-FFF2-40B4-BE49-F238E27FC236}">
                <a16:creationId xmlns:a16="http://schemas.microsoft.com/office/drawing/2014/main" id="{59F55599-442C-401A-4017-DB4AF3188018}"/>
              </a:ext>
            </a:extLst>
          </p:cNvPr>
          <p:cNvSpPr txBox="1"/>
          <p:nvPr/>
        </p:nvSpPr>
        <p:spPr>
          <a:xfrm>
            <a:off x="11122271" y="5780315"/>
            <a:ext cx="991733"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-0.54</a:t>
            </a:r>
            <a:endParaRPr lang="en-US" sz="1200">
              <a:solidFill>
                <a:schemeClr val="tx1">
                  <a:lumMod val="75000"/>
                  <a:lumOff val="25000"/>
                </a:schemeClr>
              </a:solidFill>
              <a:latin typeface="Century Gothic"/>
            </a:endParaRPr>
          </a:p>
        </p:txBody>
      </p:sp>
      <p:sp>
        <p:nvSpPr>
          <p:cNvPr id="46" name="TextBox 45">
            <a:extLst>
              <a:ext uri="{FF2B5EF4-FFF2-40B4-BE49-F238E27FC236}">
                <a16:creationId xmlns:a16="http://schemas.microsoft.com/office/drawing/2014/main" id="{21C64A97-F43F-E2CD-816F-41F512E36816}"/>
              </a:ext>
            </a:extLst>
          </p:cNvPr>
          <p:cNvSpPr txBox="1"/>
          <p:nvPr/>
        </p:nvSpPr>
        <p:spPr>
          <a:xfrm>
            <a:off x="10914790" y="4067339"/>
            <a:ext cx="107765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err="1">
                <a:solidFill>
                  <a:schemeClr val="tx1">
                    <a:lumMod val="75000"/>
                    <a:lumOff val="25000"/>
                  </a:schemeClr>
                </a:solidFill>
                <a:latin typeface="Century Gothic" panose="020B0502020202020204" pitchFamily="34" charset="0"/>
              </a:rPr>
              <a:t>dNDVI</a:t>
            </a:r>
            <a:endParaRPr lang="en-US" sz="1200" b="1">
              <a:solidFill>
                <a:schemeClr val="tx1">
                  <a:lumMod val="75000"/>
                  <a:lumOff val="25000"/>
                </a:schemeClr>
              </a:solidFill>
              <a:latin typeface="Century Gothic" panose="020B0502020202020204" pitchFamily="34" charset="0"/>
            </a:endParaRPr>
          </a:p>
        </p:txBody>
      </p:sp>
      <p:pic>
        <p:nvPicPr>
          <p:cNvPr id="48" name="Picture 47" descr="A picture containing text&#10;&#10;Description automatically generated">
            <a:extLst>
              <a:ext uri="{FF2B5EF4-FFF2-40B4-BE49-F238E27FC236}">
                <a16:creationId xmlns:a16="http://schemas.microsoft.com/office/drawing/2014/main" id="{E9D34F89-9BDA-9CE4-76ED-B609AD53D54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574" t="16579" r="11572" b="7636"/>
          <a:stretch/>
        </p:blipFill>
        <p:spPr>
          <a:xfrm>
            <a:off x="9707015" y="1159285"/>
            <a:ext cx="2433362" cy="2147987"/>
          </a:xfrm>
          <a:prstGeom prst="rect">
            <a:avLst/>
          </a:prstGeom>
        </p:spPr>
      </p:pic>
      <p:pic>
        <p:nvPicPr>
          <p:cNvPr id="50" name="Picture 49">
            <a:extLst>
              <a:ext uri="{FF2B5EF4-FFF2-40B4-BE49-F238E27FC236}">
                <a16:creationId xmlns:a16="http://schemas.microsoft.com/office/drawing/2014/main" id="{FD6D4428-3A65-DC9C-E0F0-550BC1C9D554}"/>
              </a:ext>
            </a:extLst>
          </p:cNvPr>
          <p:cNvPicPr>
            <a:picLocks noChangeAspect="1"/>
          </p:cNvPicPr>
          <p:nvPr/>
        </p:nvPicPr>
        <p:blipFill>
          <a:blip r:embed="rId12"/>
          <a:stretch>
            <a:fillRect/>
          </a:stretch>
        </p:blipFill>
        <p:spPr>
          <a:xfrm rot="16200000" flipV="1">
            <a:off x="8253709" y="1383475"/>
            <a:ext cx="1581752" cy="117856"/>
          </a:xfrm>
          <a:prstGeom prst="rect">
            <a:avLst/>
          </a:prstGeom>
        </p:spPr>
      </p:pic>
      <p:sp>
        <p:nvSpPr>
          <p:cNvPr id="51" name="TextBox 25">
            <a:extLst>
              <a:ext uri="{FF2B5EF4-FFF2-40B4-BE49-F238E27FC236}">
                <a16:creationId xmlns:a16="http://schemas.microsoft.com/office/drawing/2014/main" id="{CE6911FF-6D5D-2CE1-B449-E271A15320CB}"/>
              </a:ext>
            </a:extLst>
          </p:cNvPr>
          <p:cNvSpPr txBox="1"/>
          <p:nvPr/>
        </p:nvSpPr>
        <p:spPr>
          <a:xfrm>
            <a:off x="9145941" y="574866"/>
            <a:ext cx="991733"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0.68</a:t>
            </a:r>
            <a:endParaRPr lang="en-US" sz="1200">
              <a:solidFill>
                <a:schemeClr val="tx1">
                  <a:lumMod val="75000"/>
                  <a:lumOff val="25000"/>
                </a:schemeClr>
              </a:solidFill>
              <a:latin typeface="Century Gothic"/>
            </a:endParaRPr>
          </a:p>
        </p:txBody>
      </p:sp>
      <p:sp>
        <p:nvSpPr>
          <p:cNvPr id="52" name="TextBox 25">
            <a:extLst>
              <a:ext uri="{FF2B5EF4-FFF2-40B4-BE49-F238E27FC236}">
                <a16:creationId xmlns:a16="http://schemas.microsoft.com/office/drawing/2014/main" id="{0E17E846-1A33-0A1B-4F79-27790508EC3F}"/>
              </a:ext>
            </a:extLst>
          </p:cNvPr>
          <p:cNvSpPr txBox="1"/>
          <p:nvPr/>
        </p:nvSpPr>
        <p:spPr>
          <a:xfrm>
            <a:off x="9145941" y="2081798"/>
            <a:ext cx="991733"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-0.23</a:t>
            </a:r>
            <a:endParaRPr lang="en-US" sz="1200">
              <a:solidFill>
                <a:schemeClr val="tx1">
                  <a:lumMod val="75000"/>
                  <a:lumOff val="25000"/>
                </a:schemeClr>
              </a:solidFill>
              <a:latin typeface="Century Gothic"/>
            </a:endParaRPr>
          </a:p>
        </p:txBody>
      </p:sp>
      <p:sp>
        <p:nvSpPr>
          <p:cNvPr id="53" name="TextBox 52">
            <a:extLst>
              <a:ext uri="{FF2B5EF4-FFF2-40B4-BE49-F238E27FC236}">
                <a16:creationId xmlns:a16="http://schemas.microsoft.com/office/drawing/2014/main" id="{F3F3ED71-21D5-3D73-DEF1-F2B9836D8CB7}"/>
              </a:ext>
            </a:extLst>
          </p:cNvPr>
          <p:cNvSpPr txBox="1"/>
          <p:nvPr/>
        </p:nvSpPr>
        <p:spPr>
          <a:xfrm>
            <a:off x="8938460" y="368822"/>
            <a:ext cx="107765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panose="020B0502020202020204" pitchFamily="34" charset="0"/>
              </a:rPr>
              <a:t>NDVI</a:t>
            </a:r>
          </a:p>
        </p:txBody>
      </p:sp>
      <p:pic>
        <p:nvPicPr>
          <p:cNvPr id="55" name="Picture 54" descr="A picture containing text, vegetable&#10;&#10;Description automatically generated">
            <a:extLst>
              <a:ext uri="{FF2B5EF4-FFF2-40B4-BE49-F238E27FC236}">
                <a16:creationId xmlns:a16="http://schemas.microsoft.com/office/drawing/2014/main" id="{90A86FD1-E074-C500-C5DA-2A8246DFE447}"/>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811" t="17693" r="12454" b="7636"/>
          <a:stretch/>
        </p:blipFill>
        <p:spPr>
          <a:xfrm>
            <a:off x="6385673" y="1161443"/>
            <a:ext cx="2437689" cy="2148166"/>
          </a:xfrm>
          <a:prstGeom prst="rect">
            <a:avLst/>
          </a:prstGeom>
        </p:spPr>
      </p:pic>
    </p:spTree>
    <p:extLst>
      <p:ext uri="{BB962C8B-B14F-4D97-AF65-F5344CB8AC3E}">
        <p14:creationId xmlns:p14="http://schemas.microsoft.com/office/powerpoint/2010/main" val="3273368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D64F3C5-3974-CAAA-0D84-6D93169D9AD6}"/>
              </a:ext>
            </a:extLst>
          </p:cNvPr>
          <p:cNvSpPr/>
          <p:nvPr/>
        </p:nvSpPr>
        <p:spPr>
          <a:xfrm>
            <a:off x="603886" y="1232693"/>
            <a:ext cx="1441810" cy="2175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plant, leaf&#10;&#10;Description automatically generated">
            <a:extLst>
              <a:ext uri="{FF2B5EF4-FFF2-40B4-BE49-F238E27FC236}">
                <a16:creationId xmlns:a16="http://schemas.microsoft.com/office/drawing/2014/main" id="{FFD2BD3B-157C-7AB8-2D36-AD73B68B37EA}"/>
              </a:ext>
            </a:extLst>
          </p:cNvPr>
          <p:cNvPicPr>
            <a:picLocks noChangeAspect="1"/>
          </p:cNvPicPr>
          <p:nvPr/>
        </p:nvPicPr>
        <p:blipFill>
          <a:blip r:embed="rId3"/>
          <a:stretch>
            <a:fillRect/>
          </a:stretch>
        </p:blipFill>
        <p:spPr>
          <a:xfrm>
            <a:off x="772961" y="1356074"/>
            <a:ext cx="807498" cy="1973437"/>
          </a:xfrm>
          <a:prstGeom prst="rect">
            <a:avLst/>
          </a:prstGeom>
        </p:spPr>
      </p:pic>
      <p:sp>
        <p:nvSpPr>
          <p:cNvPr id="5" name="Right Brace 4">
            <a:extLst>
              <a:ext uri="{FF2B5EF4-FFF2-40B4-BE49-F238E27FC236}">
                <a16:creationId xmlns:a16="http://schemas.microsoft.com/office/drawing/2014/main" id="{E914C3AB-EA41-3504-4787-DB26CB8E58ED}"/>
              </a:ext>
            </a:extLst>
          </p:cNvPr>
          <p:cNvSpPr/>
          <p:nvPr/>
        </p:nvSpPr>
        <p:spPr>
          <a:xfrm>
            <a:off x="1596888" y="1421727"/>
            <a:ext cx="321635" cy="1226657"/>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 name="Rectangle 5">
            <a:extLst>
              <a:ext uri="{FF2B5EF4-FFF2-40B4-BE49-F238E27FC236}">
                <a16:creationId xmlns:a16="http://schemas.microsoft.com/office/drawing/2014/main" id="{17226C1A-8DB0-A05E-4701-7F4879A4FAB9}"/>
              </a:ext>
            </a:extLst>
          </p:cNvPr>
          <p:cNvSpPr/>
          <p:nvPr/>
        </p:nvSpPr>
        <p:spPr>
          <a:xfrm>
            <a:off x="2544360" y="4048416"/>
            <a:ext cx="1441810" cy="2175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79CC73E1-1A41-B9E4-1404-8D1278776E4A}"/>
              </a:ext>
            </a:extLst>
          </p:cNvPr>
          <p:cNvSpPr/>
          <p:nvPr/>
        </p:nvSpPr>
        <p:spPr>
          <a:xfrm>
            <a:off x="2529174" y="1232693"/>
            <a:ext cx="1441810" cy="2175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picture containing text, plant, leaf&#10;&#10;Description automatically generated">
            <a:extLst>
              <a:ext uri="{FF2B5EF4-FFF2-40B4-BE49-F238E27FC236}">
                <a16:creationId xmlns:a16="http://schemas.microsoft.com/office/drawing/2014/main" id="{E635FBF2-3A91-BAA5-E0FD-BA159C9CAA90}"/>
              </a:ext>
            </a:extLst>
          </p:cNvPr>
          <p:cNvPicPr>
            <a:picLocks noChangeAspect="1"/>
          </p:cNvPicPr>
          <p:nvPr/>
        </p:nvPicPr>
        <p:blipFill>
          <a:blip r:embed="rId3"/>
          <a:stretch>
            <a:fillRect/>
          </a:stretch>
        </p:blipFill>
        <p:spPr>
          <a:xfrm>
            <a:off x="2713370" y="4171797"/>
            <a:ext cx="807498" cy="1973437"/>
          </a:xfrm>
          <a:prstGeom prst="rect">
            <a:avLst/>
          </a:prstGeom>
        </p:spPr>
      </p:pic>
      <p:pic>
        <p:nvPicPr>
          <p:cNvPr id="9" name="Picture 8" descr="A picture containing text, plant, leaf&#10;&#10;Description automatically generated">
            <a:extLst>
              <a:ext uri="{FF2B5EF4-FFF2-40B4-BE49-F238E27FC236}">
                <a16:creationId xmlns:a16="http://schemas.microsoft.com/office/drawing/2014/main" id="{48662715-3AC6-C238-5A5F-0E6F93E4A645}"/>
              </a:ext>
            </a:extLst>
          </p:cNvPr>
          <p:cNvPicPr>
            <a:picLocks noChangeAspect="1"/>
          </p:cNvPicPr>
          <p:nvPr/>
        </p:nvPicPr>
        <p:blipFill>
          <a:blip r:embed="rId3"/>
          <a:stretch>
            <a:fillRect/>
          </a:stretch>
        </p:blipFill>
        <p:spPr>
          <a:xfrm>
            <a:off x="2780842" y="1356074"/>
            <a:ext cx="807498" cy="1973437"/>
          </a:xfrm>
          <a:prstGeom prst="rect">
            <a:avLst/>
          </a:prstGeom>
        </p:spPr>
      </p:pic>
      <p:sp>
        <p:nvSpPr>
          <p:cNvPr id="10" name="Rectangle 9">
            <a:extLst>
              <a:ext uri="{FF2B5EF4-FFF2-40B4-BE49-F238E27FC236}">
                <a16:creationId xmlns:a16="http://schemas.microsoft.com/office/drawing/2014/main" id="{94C02B69-7E98-6ABA-E7CE-92DEB06CC7DE}"/>
              </a:ext>
            </a:extLst>
          </p:cNvPr>
          <p:cNvSpPr/>
          <p:nvPr/>
        </p:nvSpPr>
        <p:spPr>
          <a:xfrm>
            <a:off x="595273" y="4048416"/>
            <a:ext cx="1441810" cy="21751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A picture containing text, plant, leaf&#10;&#10;Description automatically generated">
            <a:extLst>
              <a:ext uri="{FF2B5EF4-FFF2-40B4-BE49-F238E27FC236}">
                <a16:creationId xmlns:a16="http://schemas.microsoft.com/office/drawing/2014/main" id="{6384E708-5959-0E55-2A1A-253716C17FD5}"/>
              </a:ext>
            </a:extLst>
          </p:cNvPr>
          <p:cNvPicPr>
            <a:picLocks noChangeAspect="1"/>
          </p:cNvPicPr>
          <p:nvPr/>
        </p:nvPicPr>
        <p:blipFill>
          <a:blip r:embed="rId3"/>
          <a:stretch>
            <a:fillRect/>
          </a:stretch>
        </p:blipFill>
        <p:spPr>
          <a:xfrm>
            <a:off x="764323" y="4171797"/>
            <a:ext cx="807498" cy="1973437"/>
          </a:xfrm>
          <a:prstGeom prst="rect">
            <a:avLst/>
          </a:prstGeom>
        </p:spPr>
      </p:pic>
      <p:sp>
        <p:nvSpPr>
          <p:cNvPr id="12" name="Right Brace 11">
            <a:extLst>
              <a:ext uri="{FF2B5EF4-FFF2-40B4-BE49-F238E27FC236}">
                <a16:creationId xmlns:a16="http://schemas.microsoft.com/office/drawing/2014/main" id="{E0A1FB8E-FD33-309C-B5F5-E891FA897BBF}"/>
              </a:ext>
            </a:extLst>
          </p:cNvPr>
          <p:cNvSpPr/>
          <p:nvPr/>
        </p:nvSpPr>
        <p:spPr>
          <a:xfrm rot="16200000">
            <a:off x="2907099" y="3925093"/>
            <a:ext cx="316138" cy="676547"/>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3" name="Rectangle 12">
            <a:extLst>
              <a:ext uri="{FF2B5EF4-FFF2-40B4-BE49-F238E27FC236}">
                <a16:creationId xmlns:a16="http://schemas.microsoft.com/office/drawing/2014/main" id="{040B7A1E-4F21-2C70-3778-32B9C3BB8609}"/>
              </a:ext>
            </a:extLst>
          </p:cNvPr>
          <p:cNvSpPr/>
          <p:nvPr/>
        </p:nvSpPr>
        <p:spPr>
          <a:xfrm>
            <a:off x="4451499" y="2314533"/>
            <a:ext cx="1441810" cy="2175104"/>
          </a:xfrm>
          <a:prstGeom prst="rect">
            <a:avLst/>
          </a:prstGeom>
          <a:ln>
            <a:solidFill>
              <a:srgbClr val="C13E2D"/>
            </a:solidFill>
          </a:ln>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Picture 13" descr="A picture containing text, plant, leaf&#10;&#10;Description automatically generated">
            <a:extLst>
              <a:ext uri="{FF2B5EF4-FFF2-40B4-BE49-F238E27FC236}">
                <a16:creationId xmlns:a16="http://schemas.microsoft.com/office/drawing/2014/main" id="{443284C4-1934-F336-9232-84169C91C007}"/>
              </a:ext>
            </a:extLst>
          </p:cNvPr>
          <p:cNvPicPr>
            <a:picLocks noChangeAspect="1"/>
          </p:cNvPicPr>
          <p:nvPr/>
        </p:nvPicPr>
        <p:blipFill>
          <a:blip r:embed="rId3"/>
          <a:stretch>
            <a:fillRect/>
          </a:stretch>
        </p:blipFill>
        <p:spPr>
          <a:xfrm>
            <a:off x="4620482" y="2437914"/>
            <a:ext cx="807498" cy="1973437"/>
          </a:xfrm>
          <a:prstGeom prst="rect">
            <a:avLst/>
          </a:prstGeom>
        </p:spPr>
      </p:pic>
      <p:sp>
        <p:nvSpPr>
          <p:cNvPr id="15" name="Right Brace 14">
            <a:extLst>
              <a:ext uri="{FF2B5EF4-FFF2-40B4-BE49-F238E27FC236}">
                <a16:creationId xmlns:a16="http://schemas.microsoft.com/office/drawing/2014/main" id="{794FE1EC-9538-81D2-994E-6830861D0B5F}"/>
              </a:ext>
            </a:extLst>
          </p:cNvPr>
          <p:cNvSpPr/>
          <p:nvPr/>
        </p:nvSpPr>
        <p:spPr>
          <a:xfrm>
            <a:off x="3409685" y="2659275"/>
            <a:ext cx="232894" cy="670236"/>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16" name="Right Brace 15">
            <a:extLst>
              <a:ext uri="{FF2B5EF4-FFF2-40B4-BE49-F238E27FC236}">
                <a16:creationId xmlns:a16="http://schemas.microsoft.com/office/drawing/2014/main" id="{02FAB9DF-D24F-DFE4-A5BB-433957E9F5AD}"/>
              </a:ext>
            </a:extLst>
          </p:cNvPr>
          <p:cNvSpPr/>
          <p:nvPr/>
        </p:nvSpPr>
        <p:spPr>
          <a:xfrm>
            <a:off x="1514890" y="4308229"/>
            <a:ext cx="255078" cy="183366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pic>
        <p:nvPicPr>
          <p:cNvPr id="17" name="Picture 16" descr="A picture containing text, plant, leaf&#10;&#10;Description automatically generated">
            <a:extLst>
              <a:ext uri="{FF2B5EF4-FFF2-40B4-BE49-F238E27FC236}">
                <a16:creationId xmlns:a16="http://schemas.microsoft.com/office/drawing/2014/main" id="{A1C060B3-8280-4F81-69E8-68153FB33C20}"/>
              </a:ext>
            </a:extLst>
          </p:cNvPr>
          <p:cNvPicPr>
            <a:picLocks noChangeAspect="1"/>
          </p:cNvPicPr>
          <p:nvPr/>
        </p:nvPicPr>
        <p:blipFill>
          <a:blip r:embed="rId3"/>
          <a:stretch>
            <a:fillRect/>
          </a:stretch>
        </p:blipFill>
        <p:spPr>
          <a:xfrm>
            <a:off x="5072629" y="3798603"/>
            <a:ext cx="238288" cy="591294"/>
          </a:xfrm>
          <a:prstGeom prst="rect">
            <a:avLst/>
          </a:prstGeom>
        </p:spPr>
      </p:pic>
      <p:pic>
        <p:nvPicPr>
          <p:cNvPr id="18" name="Picture 17" descr="A picture containing text, plant, leaf&#10;&#10;Description automatically generated">
            <a:extLst>
              <a:ext uri="{FF2B5EF4-FFF2-40B4-BE49-F238E27FC236}">
                <a16:creationId xmlns:a16="http://schemas.microsoft.com/office/drawing/2014/main" id="{E451AC95-40C3-FFF6-21AE-3033C66174F6}"/>
              </a:ext>
            </a:extLst>
          </p:cNvPr>
          <p:cNvPicPr>
            <a:picLocks noChangeAspect="1"/>
          </p:cNvPicPr>
          <p:nvPr/>
        </p:nvPicPr>
        <p:blipFill>
          <a:blip r:embed="rId3"/>
          <a:stretch>
            <a:fillRect/>
          </a:stretch>
        </p:blipFill>
        <p:spPr>
          <a:xfrm>
            <a:off x="4639562" y="3646093"/>
            <a:ext cx="292498" cy="767450"/>
          </a:xfrm>
          <a:prstGeom prst="rect">
            <a:avLst/>
          </a:prstGeom>
        </p:spPr>
      </p:pic>
      <p:pic>
        <p:nvPicPr>
          <p:cNvPr id="19" name="Picture 18" descr="A picture containing text, plant, leaf&#10;&#10;Description automatically generated">
            <a:extLst>
              <a:ext uri="{FF2B5EF4-FFF2-40B4-BE49-F238E27FC236}">
                <a16:creationId xmlns:a16="http://schemas.microsoft.com/office/drawing/2014/main" id="{C87B7B97-7E00-4B16-519F-EC7D6F60898E}"/>
              </a:ext>
            </a:extLst>
          </p:cNvPr>
          <p:cNvPicPr>
            <a:picLocks noChangeAspect="1"/>
          </p:cNvPicPr>
          <p:nvPr/>
        </p:nvPicPr>
        <p:blipFill>
          <a:blip r:embed="rId3"/>
          <a:stretch>
            <a:fillRect/>
          </a:stretch>
        </p:blipFill>
        <p:spPr>
          <a:xfrm>
            <a:off x="5245308" y="3469937"/>
            <a:ext cx="400919" cy="943606"/>
          </a:xfrm>
          <a:prstGeom prst="rect">
            <a:avLst/>
          </a:prstGeom>
        </p:spPr>
      </p:pic>
      <p:sp>
        <p:nvSpPr>
          <p:cNvPr id="20" name="TextBox 19">
            <a:extLst>
              <a:ext uri="{FF2B5EF4-FFF2-40B4-BE49-F238E27FC236}">
                <a16:creationId xmlns:a16="http://schemas.microsoft.com/office/drawing/2014/main" id="{3D90A198-FA39-A804-7909-0328CF7CB3D5}"/>
              </a:ext>
            </a:extLst>
          </p:cNvPr>
          <p:cNvSpPr txBox="1"/>
          <p:nvPr/>
        </p:nvSpPr>
        <p:spPr>
          <a:xfrm>
            <a:off x="374333" y="3402085"/>
            <a:ext cx="1900916"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Century Gothic" panose="020B0502020202020204" pitchFamily="34" charset="0"/>
                <a:cs typeface="Calibri"/>
              </a:rPr>
              <a:t>Canopy Bulk Density</a:t>
            </a:r>
          </a:p>
        </p:txBody>
      </p:sp>
      <p:sp>
        <p:nvSpPr>
          <p:cNvPr id="21" name="TextBox 20">
            <a:extLst>
              <a:ext uri="{FF2B5EF4-FFF2-40B4-BE49-F238E27FC236}">
                <a16:creationId xmlns:a16="http://schemas.microsoft.com/office/drawing/2014/main" id="{51079BCD-E48C-4D1F-BD40-25DA530FE72C}"/>
              </a:ext>
            </a:extLst>
          </p:cNvPr>
          <p:cNvSpPr txBox="1"/>
          <p:nvPr/>
        </p:nvSpPr>
        <p:spPr>
          <a:xfrm>
            <a:off x="1968500" y="6270067"/>
            <a:ext cx="2432182"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Century Gothic" panose="020B0502020202020204" pitchFamily="34" charset="0"/>
                <a:cs typeface="Calibri"/>
              </a:rPr>
              <a:t>Canopy Cover</a:t>
            </a:r>
            <a:endParaRPr lang="en-US">
              <a:latin typeface="Century Gothic" panose="020B0502020202020204" pitchFamily="34" charset="0"/>
            </a:endParaRPr>
          </a:p>
        </p:txBody>
      </p:sp>
      <p:sp>
        <p:nvSpPr>
          <p:cNvPr id="22" name="TextBox 21">
            <a:extLst>
              <a:ext uri="{FF2B5EF4-FFF2-40B4-BE49-F238E27FC236}">
                <a16:creationId xmlns:a16="http://schemas.microsoft.com/office/drawing/2014/main" id="{240FA8C3-F770-68CC-E0BC-74EFAD38C266}"/>
              </a:ext>
            </a:extLst>
          </p:cNvPr>
          <p:cNvSpPr txBox="1"/>
          <p:nvPr/>
        </p:nvSpPr>
        <p:spPr>
          <a:xfrm>
            <a:off x="2259101" y="3386392"/>
            <a:ext cx="1850979"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Century Gothic" panose="020B0502020202020204" pitchFamily="34" charset="0"/>
                <a:cs typeface="Calibri"/>
              </a:rPr>
              <a:t>Canopy Base Height</a:t>
            </a:r>
            <a:endParaRPr lang="en-US">
              <a:latin typeface="Century Gothic" panose="020B0502020202020204" pitchFamily="34" charset="0"/>
            </a:endParaRPr>
          </a:p>
        </p:txBody>
      </p:sp>
      <p:sp>
        <p:nvSpPr>
          <p:cNvPr id="23" name="TextBox 22">
            <a:extLst>
              <a:ext uri="{FF2B5EF4-FFF2-40B4-BE49-F238E27FC236}">
                <a16:creationId xmlns:a16="http://schemas.microsoft.com/office/drawing/2014/main" id="{0879BC7E-88DF-1511-B9A8-64BE43C4E777}"/>
              </a:ext>
            </a:extLst>
          </p:cNvPr>
          <p:cNvSpPr txBox="1"/>
          <p:nvPr/>
        </p:nvSpPr>
        <p:spPr>
          <a:xfrm>
            <a:off x="131519" y="6275778"/>
            <a:ext cx="2369318"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atin typeface="Century Gothic" panose="020B0502020202020204" pitchFamily="34" charset="0"/>
                <a:cs typeface="Calibri"/>
              </a:rPr>
              <a:t>Canopy Height</a:t>
            </a:r>
            <a:endParaRPr lang="en-US">
              <a:latin typeface="Century Gothic" panose="020B0502020202020204" pitchFamily="34" charset="0"/>
            </a:endParaRPr>
          </a:p>
        </p:txBody>
      </p:sp>
      <p:sp>
        <p:nvSpPr>
          <p:cNvPr id="24" name="TextBox 23">
            <a:extLst>
              <a:ext uri="{FF2B5EF4-FFF2-40B4-BE49-F238E27FC236}">
                <a16:creationId xmlns:a16="http://schemas.microsoft.com/office/drawing/2014/main" id="{A6AE4838-35AA-6488-2D49-6486153433AC}"/>
              </a:ext>
            </a:extLst>
          </p:cNvPr>
          <p:cNvSpPr txBox="1"/>
          <p:nvPr/>
        </p:nvSpPr>
        <p:spPr>
          <a:xfrm>
            <a:off x="4398520" y="4544168"/>
            <a:ext cx="1543148"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solidFill>
                  <a:srgbClr val="C13E2D"/>
                </a:solidFill>
                <a:latin typeface="Century Gothic" panose="020B0502020202020204" pitchFamily="34" charset="0"/>
                <a:cs typeface="Calibri"/>
              </a:rPr>
              <a:t>Ladder Fuel Density</a:t>
            </a:r>
            <a:endParaRPr lang="en-US">
              <a:solidFill>
                <a:srgbClr val="C13E2D"/>
              </a:solidFill>
              <a:latin typeface="Century Gothic" panose="020B0502020202020204" pitchFamily="34" charset="0"/>
            </a:endParaRPr>
          </a:p>
        </p:txBody>
      </p:sp>
      <p:sp>
        <p:nvSpPr>
          <p:cNvPr id="25" name="Title 1">
            <a:extLst>
              <a:ext uri="{FF2B5EF4-FFF2-40B4-BE49-F238E27FC236}">
                <a16:creationId xmlns:a16="http://schemas.microsoft.com/office/drawing/2014/main" id="{82539E10-FA5A-B417-594D-E094E8E52477}"/>
              </a:ext>
            </a:extLst>
          </p:cNvPr>
          <p:cNvSpPr txBox="1">
            <a:spLocks/>
          </p:cNvSpPr>
          <p:nvPr/>
        </p:nvSpPr>
        <p:spPr>
          <a:xfrm>
            <a:off x="367892" y="714"/>
            <a:ext cx="5485667" cy="1284581"/>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4000" b="1">
              <a:solidFill>
                <a:srgbClr val="C55A11"/>
              </a:solidFill>
              <a:latin typeface="Century Gothic"/>
              <a:cs typeface="Calibri Light"/>
            </a:endParaRPr>
          </a:p>
        </p:txBody>
      </p:sp>
      <p:pic>
        <p:nvPicPr>
          <p:cNvPr id="2" name="Picture 1" descr="A picture containing tree, outdoor, white, crater&#10;&#10;Description automatically generated">
            <a:extLst>
              <a:ext uri="{FF2B5EF4-FFF2-40B4-BE49-F238E27FC236}">
                <a16:creationId xmlns:a16="http://schemas.microsoft.com/office/drawing/2014/main" id="{55A3312D-5A71-B683-6FAF-D234FC4D38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55210" y="3832793"/>
            <a:ext cx="2197572" cy="2674293"/>
          </a:xfrm>
          <a:prstGeom prst="rect">
            <a:avLst/>
          </a:prstGeom>
        </p:spPr>
      </p:pic>
      <p:pic>
        <p:nvPicPr>
          <p:cNvPr id="26" name="Picture 25">
            <a:extLst>
              <a:ext uri="{FF2B5EF4-FFF2-40B4-BE49-F238E27FC236}">
                <a16:creationId xmlns:a16="http://schemas.microsoft.com/office/drawing/2014/main" id="{E6CA674E-CE84-24F7-2DE0-D3BD147DC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67276" y="384317"/>
            <a:ext cx="1968962" cy="2663890"/>
          </a:xfrm>
          <a:prstGeom prst="rect">
            <a:avLst/>
          </a:prstGeom>
        </p:spPr>
      </p:pic>
      <p:pic>
        <p:nvPicPr>
          <p:cNvPr id="27" name="Picture 26">
            <a:extLst>
              <a:ext uri="{FF2B5EF4-FFF2-40B4-BE49-F238E27FC236}">
                <a16:creationId xmlns:a16="http://schemas.microsoft.com/office/drawing/2014/main" id="{4F471CDC-E102-93A1-CCB1-37C834E8745B}"/>
              </a:ext>
            </a:extLst>
          </p:cNvPr>
          <p:cNvPicPr>
            <a:picLocks noChangeAspect="1"/>
          </p:cNvPicPr>
          <p:nvPr/>
        </p:nvPicPr>
        <p:blipFill>
          <a:blip r:embed="rId6"/>
          <a:stretch>
            <a:fillRect/>
          </a:stretch>
        </p:blipFill>
        <p:spPr>
          <a:xfrm>
            <a:off x="6338442" y="350914"/>
            <a:ext cx="1907448" cy="2674293"/>
          </a:xfrm>
          <a:prstGeom prst="rect">
            <a:avLst/>
          </a:prstGeom>
        </p:spPr>
      </p:pic>
      <p:sp>
        <p:nvSpPr>
          <p:cNvPr id="28" name="TextBox 27">
            <a:extLst>
              <a:ext uri="{FF2B5EF4-FFF2-40B4-BE49-F238E27FC236}">
                <a16:creationId xmlns:a16="http://schemas.microsoft.com/office/drawing/2014/main" id="{02ACFA2F-CEE4-ED9B-B2F1-7D6023B3A006}"/>
              </a:ext>
            </a:extLst>
          </p:cNvPr>
          <p:cNvSpPr txBox="1"/>
          <p:nvPr/>
        </p:nvSpPr>
        <p:spPr>
          <a:xfrm>
            <a:off x="6189070" y="3090865"/>
            <a:ext cx="2206191" cy="646331"/>
          </a:xfrm>
          <a:prstGeom prst="rect">
            <a:avLst/>
          </a:prstGeom>
          <a:noFill/>
        </p:spPr>
        <p:txBody>
          <a:bodyPr wrap="square" lIns="91440" tIns="45720" rIns="91440" bIns="45720" rtlCol="0" anchor="t">
            <a:spAutoFit/>
          </a:bodyPr>
          <a:lstStyle/>
          <a:p>
            <a:pPr algn="ctr"/>
            <a:r>
              <a:rPr lang="en-US">
                <a:solidFill>
                  <a:srgbClr val="3F3F3F"/>
                </a:solidFill>
                <a:latin typeface="Century Gothic"/>
              </a:rPr>
              <a:t>Pre-fire ladder fuels </a:t>
            </a:r>
          </a:p>
        </p:txBody>
      </p:sp>
      <p:sp>
        <p:nvSpPr>
          <p:cNvPr id="29" name="TextBox 28">
            <a:extLst>
              <a:ext uri="{FF2B5EF4-FFF2-40B4-BE49-F238E27FC236}">
                <a16:creationId xmlns:a16="http://schemas.microsoft.com/office/drawing/2014/main" id="{FA046AFD-A482-72DE-EF7D-F0B0665584AB}"/>
              </a:ext>
            </a:extLst>
          </p:cNvPr>
          <p:cNvSpPr txBox="1"/>
          <p:nvPr/>
        </p:nvSpPr>
        <p:spPr>
          <a:xfrm>
            <a:off x="9748661" y="3091891"/>
            <a:ext cx="2206191" cy="646331"/>
          </a:xfrm>
          <a:prstGeom prst="rect">
            <a:avLst/>
          </a:prstGeom>
          <a:noFill/>
        </p:spPr>
        <p:txBody>
          <a:bodyPr wrap="square" lIns="91440" tIns="45720" rIns="91440" bIns="45720" rtlCol="0" anchor="t">
            <a:spAutoFit/>
          </a:bodyPr>
          <a:lstStyle/>
          <a:p>
            <a:pPr algn="ctr"/>
            <a:r>
              <a:rPr lang="en-US">
                <a:solidFill>
                  <a:srgbClr val="3F3F3F"/>
                </a:solidFill>
                <a:latin typeface="Century Gothic"/>
              </a:rPr>
              <a:t>Fire perimeter burn severity</a:t>
            </a:r>
          </a:p>
        </p:txBody>
      </p:sp>
      <p:sp>
        <p:nvSpPr>
          <p:cNvPr id="30" name="TextBox 29">
            <a:extLst>
              <a:ext uri="{FF2B5EF4-FFF2-40B4-BE49-F238E27FC236}">
                <a16:creationId xmlns:a16="http://schemas.microsoft.com/office/drawing/2014/main" id="{320596C9-7E58-0FE9-AA36-81C487112B00}"/>
              </a:ext>
            </a:extLst>
          </p:cNvPr>
          <p:cNvSpPr txBox="1"/>
          <p:nvPr/>
        </p:nvSpPr>
        <p:spPr>
          <a:xfrm>
            <a:off x="10008492" y="4812802"/>
            <a:ext cx="2206191" cy="646331"/>
          </a:xfrm>
          <a:prstGeom prst="rect">
            <a:avLst/>
          </a:prstGeom>
          <a:noFill/>
        </p:spPr>
        <p:txBody>
          <a:bodyPr wrap="square" lIns="91440" tIns="45720" rIns="91440" bIns="45720" rtlCol="0" anchor="t">
            <a:spAutoFit/>
          </a:bodyPr>
          <a:lstStyle/>
          <a:p>
            <a:pPr algn="ctr"/>
            <a:r>
              <a:rPr lang="en-US">
                <a:solidFill>
                  <a:srgbClr val="3F3F3F"/>
                </a:solidFill>
                <a:latin typeface="Century Gothic"/>
              </a:rPr>
              <a:t>Post-fire ladder fuels</a:t>
            </a:r>
          </a:p>
        </p:txBody>
      </p:sp>
      <p:sp>
        <p:nvSpPr>
          <p:cNvPr id="31" name="Minus Sign 30">
            <a:extLst>
              <a:ext uri="{FF2B5EF4-FFF2-40B4-BE49-F238E27FC236}">
                <a16:creationId xmlns:a16="http://schemas.microsoft.com/office/drawing/2014/main" id="{EA29F87D-1635-7B56-C4D5-502BA55340AB}"/>
              </a:ext>
            </a:extLst>
          </p:cNvPr>
          <p:cNvSpPr/>
          <p:nvPr/>
        </p:nvSpPr>
        <p:spPr>
          <a:xfrm>
            <a:off x="8792087" y="1577369"/>
            <a:ext cx="528991" cy="629752"/>
          </a:xfrm>
          <a:prstGeom prst="mathMinus">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quals 31">
            <a:extLst>
              <a:ext uri="{FF2B5EF4-FFF2-40B4-BE49-F238E27FC236}">
                <a16:creationId xmlns:a16="http://schemas.microsoft.com/office/drawing/2014/main" id="{0C1E4231-8F07-1EE5-900F-5798AB427444}"/>
              </a:ext>
            </a:extLst>
          </p:cNvPr>
          <p:cNvSpPr/>
          <p:nvPr/>
        </p:nvSpPr>
        <p:spPr>
          <a:xfrm>
            <a:off x="8763382" y="3249939"/>
            <a:ext cx="617157" cy="503801"/>
          </a:xfrm>
          <a:prstGeom prst="mathEqual">
            <a:avLst/>
          </a:prstGeom>
          <a:solidFill>
            <a:schemeClr val="tx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5" name="Title 1">
            <a:extLst>
              <a:ext uri="{FF2B5EF4-FFF2-40B4-BE49-F238E27FC236}">
                <a16:creationId xmlns:a16="http://schemas.microsoft.com/office/drawing/2014/main" id="{59C9355A-2B7D-3BF6-A7EC-D8078EBDFBA8}"/>
              </a:ext>
            </a:extLst>
          </p:cNvPr>
          <p:cNvSpPr txBox="1">
            <a:spLocks/>
          </p:cNvSpPr>
          <p:nvPr/>
        </p:nvSpPr>
        <p:spPr>
          <a:xfrm>
            <a:off x="339670" y="217084"/>
            <a:ext cx="5849400"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Data Processing: Forest Fuels</a:t>
            </a:r>
            <a:endParaRPr lang="en-US" sz="4000" b="1">
              <a:solidFill>
                <a:srgbClr val="C55A11"/>
              </a:solidFill>
              <a:latin typeface="Century Gothic"/>
              <a:cs typeface="Calibri Light"/>
            </a:endParaRPr>
          </a:p>
        </p:txBody>
      </p:sp>
      <p:sp>
        <p:nvSpPr>
          <p:cNvPr id="37" name="Rectangle: Rounded Corners 36">
            <a:extLst>
              <a:ext uri="{FF2B5EF4-FFF2-40B4-BE49-F238E27FC236}">
                <a16:creationId xmlns:a16="http://schemas.microsoft.com/office/drawing/2014/main" id="{8E48A2D3-0288-1977-B757-B81825FF45E1}"/>
              </a:ext>
            </a:extLst>
          </p:cNvPr>
          <p:cNvSpPr/>
          <p:nvPr/>
        </p:nvSpPr>
        <p:spPr>
          <a:xfrm>
            <a:off x="8933758" y="252319"/>
            <a:ext cx="1276301" cy="1169482"/>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38" name="TextBox 12">
            <a:extLst>
              <a:ext uri="{FF2B5EF4-FFF2-40B4-BE49-F238E27FC236}">
                <a16:creationId xmlns:a16="http://schemas.microsoft.com/office/drawing/2014/main" id="{CD766DC9-FC0B-EF78-C150-EB659BCC9E9D}"/>
              </a:ext>
            </a:extLst>
          </p:cNvPr>
          <p:cNvSpPr txBox="1"/>
          <p:nvPr/>
        </p:nvSpPr>
        <p:spPr>
          <a:xfrm>
            <a:off x="9205830" y="225790"/>
            <a:ext cx="957207"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panose="020B0502020202020204" pitchFamily="34" charset="0"/>
              </a:rPr>
              <a:t>Severity</a:t>
            </a:r>
          </a:p>
        </p:txBody>
      </p:sp>
      <p:sp>
        <p:nvSpPr>
          <p:cNvPr id="39" name="TextBox 13">
            <a:extLst>
              <a:ext uri="{FF2B5EF4-FFF2-40B4-BE49-F238E27FC236}">
                <a16:creationId xmlns:a16="http://schemas.microsoft.com/office/drawing/2014/main" id="{41891FB3-8E6B-72B1-2ABA-9553DAD8A153}"/>
              </a:ext>
            </a:extLst>
          </p:cNvPr>
          <p:cNvSpPr txBox="1"/>
          <p:nvPr/>
        </p:nvSpPr>
        <p:spPr>
          <a:xfrm>
            <a:off x="9205832" y="722540"/>
            <a:ext cx="685132"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Light</a:t>
            </a:r>
          </a:p>
        </p:txBody>
      </p:sp>
      <p:sp>
        <p:nvSpPr>
          <p:cNvPr id="40" name="TextBox 14">
            <a:extLst>
              <a:ext uri="{FF2B5EF4-FFF2-40B4-BE49-F238E27FC236}">
                <a16:creationId xmlns:a16="http://schemas.microsoft.com/office/drawing/2014/main" id="{D4E1D989-9F09-D01B-8729-59E1B283BCCA}"/>
              </a:ext>
            </a:extLst>
          </p:cNvPr>
          <p:cNvSpPr txBox="1"/>
          <p:nvPr/>
        </p:nvSpPr>
        <p:spPr>
          <a:xfrm>
            <a:off x="9205831" y="924761"/>
            <a:ext cx="957205"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Medium</a:t>
            </a:r>
          </a:p>
        </p:txBody>
      </p:sp>
      <p:sp>
        <p:nvSpPr>
          <p:cNvPr id="41" name="TextBox 15">
            <a:extLst>
              <a:ext uri="{FF2B5EF4-FFF2-40B4-BE49-F238E27FC236}">
                <a16:creationId xmlns:a16="http://schemas.microsoft.com/office/drawing/2014/main" id="{810CF9D1-281F-DB1D-11CF-E44ABD5F168D}"/>
              </a:ext>
            </a:extLst>
          </p:cNvPr>
          <p:cNvSpPr txBox="1"/>
          <p:nvPr/>
        </p:nvSpPr>
        <p:spPr>
          <a:xfrm>
            <a:off x="9205832" y="1126981"/>
            <a:ext cx="685132"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Severe</a:t>
            </a:r>
          </a:p>
        </p:txBody>
      </p:sp>
      <p:sp>
        <p:nvSpPr>
          <p:cNvPr id="44" name="Rectangle 43">
            <a:extLst>
              <a:ext uri="{FF2B5EF4-FFF2-40B4-BE49-F238E27FC236}">
                <a16:creationId xmlns:a16="http://schemas.microsoft.com/office/drawing/2014/main" id="{84FB8C67-DC0A-688F-576A-AB7F30A35134}"/>
              </a:ext>
            </a:extLst>
          </p:cNvPr>
          <p:cNvSpPr/>
          <p:nvPr/>
        </p:nvSpPr>
        <p:spPr>
          <a:xfrm>
            <a:off x="9009279" y="1185921"/>
            <a:ext cx="183119" cy="114186"/>
          </a:xfrm>
          <a:prstGeom prst="rect">
            <a:avLst/>
          </a:prstGeom>
          <a:solidFill>
            <a:srgbClr val="FF0000"/>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45" name="Rectangle 44">
            <a:extLst>
              <a:ext uri="{FF2B5EF4-FFF2-40B4-BE49-F238E27FC236}">
                <a16:creationId xmlns:a16="http://schemas.microsoft.com/office/drawing/2014/main" id="{1EA83608-9030-8BF8-EB2B-E989EE9A905B}"/>
              </a:ext>
            </a:extLst>
          </p:cNvPr>
          <p:cNvSpPr/>
          <p:nvPr/>
        </p:nvSpPr>
        <p:spPr>
          <a:xfrm>
            <a:off x="9007183" y="973318"/>
            <a:ext cx="183119" cy="114186"/>
          </a:xfrm>
          <a:prstGeom prst="rect">
            <a:avLst/>
          </a:prstGeom>
          <a:solidFill>
            <a:srgbClr val="FFFF00"/>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46" name="Rectangle 45">
            <a:extLst>
              <a:ext uri="{FF2B5EF4-FFF2-40B4-BE49-F238E27FC236}">
                <a16:creationId xmlns:a16="http://schemas.microsoft.com/office/drawing/2014/main" id="{C65EFC85-DC10-C1E8-6DB5-B87C5FB1908E}"/>
              </a:ext>
            </a:extLst>
          </p:cNvPr>
          <p:cNvSpPr/>
          <p:nvPr/>
        </p:nvSpPr>
        <p:spPr>
          <a:xfrm>
            <a:off x="9007183" y="767929"/>
            <a:ext cx="183119" cy="114186"/>
          </a:xfrm>
          <a:prstGeom prst="rect">
            <a:avLst/>
          </a:prstGeom>
          <a:solidFill>
            <a:srgbClr val="7FFFD4"/>
          </a:solidFill>
          <a:ln w="31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47" name="Rectangle 46">
            <a:extLst>
              <a:ext uri="{FF2B5EF4-FFF2-40B4-BE49-F238E27FC236}">
                <a16:creationId xmlns:a16="http://schemas.microsoft.com/office/drawing/2014/main" id="{3DFE2842-4E81-D497-F684-71443C019033}"/>
              </a:ext>
            </a:extLst>
          </p:cNvPr>
          <p:cNvSpPr/>
          <p:nvPr/>
        </p:nvSpPr>
        <p:spPr>
          <a:xfrm>
            <a:off x="9007183" y="568461"/>
            <a:ext cx="183119" cy="114186"/>
          </a:xfrm>
          <a:prstGeom prst="rect">
            <a:avLst/>
          </a:prstGeom>
          <a:solidFill>
            <a:srgbClr val="006400"/>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48" name="TextBox 25">
            <a:extLst>
              <a:ext uri="{FF2B5EF4-FFF2-40B4-BE49-F238E27FC236}">
                <a16:creationId xmlns:a16="http://schemas.microsoft.com/office/drawing/2014/main" id="{D72D803D-D63D-8BEE-C8D2-12BF05B1970C}"/>
              </a:ext>
            </a:extLst>
          </p:cNvPr>
          <p:cNvSpPr txBox="1"/>
          <p:nvPr/>
        </p:nvSpPr>
        <p:spPr>
          <a:xfrm>
            <a:off x="9218326" y="509669"/>
            <a:ext cx="991733"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Unburned</a:t>
            </a:r>
            <a:endParaRPr lang="en-US" sz="1200">
              <a:solidFill>
                <a:schemeClr val="tx1">
                  <a:lumMod val="75000"/>
                  <a:lumOff val="25000"/>
                </a:schemeClr>
              </a:solidFill>
              <a:latin typeface="Century Gothic"/>
            </a:endParaRPr>
          </a:p>
        </p:txBody>
      </p:sp>
      <p:sp>
        <p:nvSpPr>
          <p:cNvPr id="51" name="TextBox 12">
            <a:extLst>
              <a:ext uri="{FF2B5EF4-FFF2-40B4-BE49-F238E27FC236}">
                <a16:creationId xmlns:a16="http://schemas.microsoft.com/office/drawing/2014/main" id="{ADA7A647-FBD4-E77B-297B-754082B8F075}"/>
              </a:ext>
            </a:extLst>
          </p:cNvPr>
          <p:cNvSpPr txBox="1"/>
          <p:nvPr/>
        </p:nvSpPr>
        <p:spPr>
          <a:xfrm>
            <a:off x="4660111" y="836668"/>
            <a:ext cx="146833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panose="020B0502020202020204" pitchFamily="34" charset="0"/>
              </a:rPr>
              <a:t>Ladder Fuel Density</a:t>
            </a:r>
          </a:p>
        </p:txBody>
      </p:sp>
      <p:sp>
        <p:nvSpPr>
          <p:cNvPr id="52" name="TextBox 13">
            <a:extLst>
              <a:ext uri="{FF2B5EF4-FFF2-40B4-BE49-F238E27FC236}">
                <a16:creationId xmlns:a16="http://schemas.microsoft.com/office/drawing/2014/main" id="{04BB2438-FA64-F4AB-6171-BA3BBF0D7924}"/>
              </a:ext>
            </a:extLst>
          </p:cNvPr>
          <p:cNvSpPr txBox="1"/>
          <p:nvPr/>
        </p:nvSpPr>
        <p:spPr>
          <a:xfrm>
            <a:off x="5874528" y="2047342"/>
            <a:ext cx="685132"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100%</a:t>
            </a:r>
          </a:p>
        </p:txBody>
      </p:sp>
      <p:sp>
        <p:nvSpPr>
          <p:cNvPr id="59" name="TextBox 25">
            <a:extLst>
              <a:ext uri="{FF2B5EF4-FFF2-40B4-BE49-F238E27FC236}">
                <a16:creationId xmlns:a16="http://schemas.microsoft.com/office/drawing/2014/main" id="{94172A89-9DD2-3208-A4CB-567934368BF7}"/>
              </a:ext>
            </a:extLst>
          </p:cNvPr>
          <p:cNvSpPr txBox="1"/>
          <p:nvPr/>
        </p:nvSpPr>
        <p:spPr>
          <a:xfrm>
            <a:off x="5932949" y="128056"/>
            <a:ext cx="991733"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0%</a:t>
            </a:r>
            <a:endParaRPr lang="en-US" sz="1200">
              <a:solidFill>
                <a:schemeClr val="tx1">
                  <a:lumMod val="75000"/>
                  <a:lumOff val="25000"/>
                </a:schemeClr>
              </a:solidFill>
              <a:latin typeface="Century Gothic"/>
            </a:endParaRPr>
          </a:p>
        </p:txBody>
      </p:sp>
      <p:pic>
        <p:nvPicPr>
          <p:cNvPr id="77" name="Picture 76">
            <a:extLst>
              <a:ext uri="{FF2B5EF4-FFF2-40B4-BE49-F238E27FC236}">
                <a16:creationId xmlns:a16="http://schemas.microsoft.com/office/drawing/2014/main" id="{9D6A9AC2-28DC-DCE4-3149-F5DC47FAB4E9}"/>
              </a:ext>
            </a:extLst>
          </p:cNvPr>
          <p:cNvPicPr>
            <a:picLocks noChangeAspect="1"/>
          </p:cNvPicPr>
          <p:nvPr/>
        </p:nvPicPr>
        <p:blipFill>
          <a:blip r:embed="rId7"/>
          <a:stretch>
            <a:fillRect/>
          </a:stretch>
        </p:blipFill>
        <p:spPr>
          <a:xfrm rot="5400000">
            <a:off x="4723006" y="1115707"/>
            <a:ext cx="2073586" cy="159507"/>
          </a:xfrm>
          <a:prstGeom prst="rect">
            <a:avLst/>
          </a:prstGeom>
        </p:spPr>
      </p:pic>
      <p:sp>
        <p:nvSpPr>
          <p:cNvPr id="78" name="TextBox 12">
            <a:extLst>
              <a:ext uri="{FF2B5EF4-FFF2-40B4-BE49-F238E27FC236}">
                <a16:creationId xmlns:a16="http://schemas.microsoft.com/office/drawing/2014/main" id="{D92D443D-7729-BFD9-4D23-9AF7244557FC}"/>
              </a:ext>
            </a:extLst>
          </p:cNvPr>
          <p:cNvSpPr txBox="1"/>
          <p:nvPr/>
        </p:nvSpPr>
        <p:spPr>
          <a:xfrm>
            <a:off x="6132619" y="4813132"/>
            <a:ext cx="1468330"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chemeClr val="tx1">
                    <a:lumMod val="75000"/>
                    <a:lumOff val="25000"/>
                  </a:schemeClr>
                </a:solidFill>
                <a:latin typeface="Century Gothic" panose="020B0502020202020204" pitchFamily="34" charset="0"/>
              </a:rPr>
              <a:t>Ladder Fuel Density</a:t>
            </a:r>
          </a:p>
        </p:txBody>
      </p:sp>
      <p:sp>
        <p:nvSpPr>
          <p:cNvPr id="79" name="TextBox 13">
            <a:extLst>
              <a:ext uri="{FF2B5EF4-FFF2-40B4-BE49-F238E27FC236}">
                <a16:creationId xmlns:a16="http://schemas.microsoft.com/office/drawing/2014/main" id="{6BF1FE6C-CC96-C754-CC4D-2BE1A6CDB035}"/>
              </a:ext>
            </a:extLst>
          </p:cNvPr>
          <p:cNvSpPr txBox="1"/>
          <p:nvPr/>
        </p:nvSpPr>
        <p:spPr>
          <a:xfrm>
            <a:off x="7347036" y="6023806"/>
            <a:ext cx="685132"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100%</a:t>
            </a:r>
          </a:p>
        </p:txBody>
      </p:sp>
      <p:sp>
        <p:nvSpPr>
          <p:cNvPr id="80" name="TextBox 25">
            <a:extLst>
              <a:ext uri="{FF2B5EF4-FFF2-40B4-BE49-F238E27FC236}">
                <a16:creationId xmlns:a16="http://schemas.microsoft.com/office/drawing/2014/main" id="{F07C53B9-70D1-2534-C4BF-4DC586B9889C}"/>
              </a:ext>
            </a:extLst>
          </p:cNvPr>
          <p:cNvSpPr txBox="1"/>
          <p:nvPr/>
        </p:nvSpPr>
        <p:spPr>
          <a:xfrm>
            <a:off x="7405457" y="4104520"/>
            <a:ext cx="991733" cy="27699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0%</a:t>
            </a:r>
            <a:endParaRPr lang="en-US" sz="1200">
              <a:solidFill>
                <a:schemeClr val="tx1">
                  <a:lumMod val="75000"/>
                  <a:lumOff val="25000"/>
                </a:schemeClr>
              </a:solidFill>
              <a:latin typeface="Century Gothic"/>
            </a:endParaRPr>
          </a:p>
        </p:txBody>
      </p:sp>
      <p:pic>
        <p:nvPicPr>
          <p:cNvPr id="81" name="Picture 80">
            <a:extLst>
              <a:ext uri="{FF2B5EF4-FFF2-40B4-BE49-F238E27FC236}">
                <a16:creationId xmlns:a16="http://schemas.microsoft.com/office/drawing/2014/main" id="{B0AFF056-0C5C-D6A9-96D9-289BEF4B9377}"/>
              </a:ext>
            </a:extLst>
          </p:cNvPr>
          <p:cNvPicPr>
            <a:picLocks noChangeAspect="1"/>
          </p:cNvPicPr>
          <p:nvPr/>
        </p:nvPicPr>
        <p:blipFill>
          <a:blip r:embed="rId7"/>
          <a:stretch>
            <a:fillRect/>
          </a:stretch>
        </p:blipFill>
        <p:spPr>
          <a:xfrm rot="5400000">
            <a:off x="6195514" y="5092171"/>
            <a:ext cx="2073586" cy="159507"/>
          </a:xfrm>
          <a:prstGeom prst="rect">
            <a:avLst/>
          </a:prstGeom>
        </p:spPr>
      </p:pic>
    </p:spTree>
    <p:extLst>
      <p:ext uri="{BB962C8B-B14F-4D97-AF65-F5344CB8AC3E}">
        <p14:creationId xmlns:p14="http://schemas.microsoft.com/office/powerpoint/2010/main" val="3215002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5" descr="Map&#10;&#10;Description automatically generated">
            <a:extLst>
              <a:ext uri="{FF2B5EF4-FFF2-40B4-BE49-F238E27FC236}">
                <a16:creationId xmlns:a16="http://schemas.microsoft.com/office/drawing/2014/main" id="{3085B0F2-4821-C123-4E86-7DF97D550839}"/>
              </a:ext>
            </a:extLst>
          </p:cNvPr>
          <p:cNvPicPr>
            <a:picLocks noChangeAspect="1"/>
          </p:cNvPicPr>
          <p:nvPr/>
        </p:nvPicPr>
        <p:blipFill>
          <a:blip r:embed="rId3"/>
          <a:stretch>
            <a:fillRect/>
          </a:stretch>
        </p:blipFill>
        <p:spPr>
          <a:xfrm>
            <a:off x="8731671" y="2879113"/>
            <a:ext cx="3140317" cy="3433984"/>
          </a:xfrm>
          <a:prstGeom prst="rect">
            <a:avLst/>
          </a:prstGeom>
        </p:spPr>
      </p:pic>
      <p:pic>
        <p:nvPicPr>
          <p:cNvPr id="2" name="Picture 2" descr="Map&#10;&#10;Description automatically generated">
            <a:extLst>
              <a:ext uri="{FF2B5EF4-FFF2-40B4-BE49-F238E27FC236}">
                <a16:creationId xmlns:a16="http://schemas.microsoft.com/office/drawing/2014/main" id="{4687D150-3409-70A8-F198-184A9B438E9C}"/>
              </a:ext>
            </a:extLst>
          </p:cNvPr>
          <p:cNvPicPr>
            <a:picLocks noChangeAspect="1"/>
          </p:cNvPicPr>
          <p:nvPr/>
        </p:nvPicPr>
        <p:blipFill>
          <a:blip r:embed="rId4"/>
          <a:stretch>
            <a:fillRect/>
          </a:stretch>
        </p:blipFill>
        <p:spPr>
          <a:xfrm>
            <a:off x="8690166" y="363485"/>
            <a:ext cx="3301184" cy="4286435"/>
          </a:xfrm>
          <a:prstGeom prst="rect">
            <a:avLst/>
          </a:prstGeom>
        </p:spPr>
      </p:pic>
      <p:pic>
        <p:nvPicPr>
          <p:cNvPr id="4" name="Picture 5" descr="Map&#10;&#10;Description automatically generated">
            <a:extLst>
              <a:ext uri="{FF2B5EF4-FFF2-40B4-BE49-F238E27FC236}">
                <a16:creationId xmlns:a16="http://schemas.microsoft.com/office/drawing/2014/main" id="{A3229556-3453-2B47-DCEE-C282E30A46C3}"/>
              </a:ext>
            </a:extLst>
          </p:cNvPr>
          <p:cNvPicPr>
            <a:picLocks noChangeAspect="1"/>
          </p:cNvPicPr>
          <p:nvPr/>
        </p:nvPicPr>
        <p:blipFill>
          <a:blip r:embed="rId5"/>
          <a:stretch>
            <a:fillRect/>
          </a:stretch>
        </p:blipFill>
        <p:spPr>
          <a:xfrm>
            <a:off x="4712625" y="875796"/>
            <a:ext cx="3011872" cy="3195573"/>
          </a:xfrm>
          <a:prstGeom prst="rect">
            <a:avLst/>
          </a:prstGeom>
          <a:noFill/>
        </p:spPr>
      </p:pic>
      <p:pic>
        <p:nvPicPr>
          <p:cNvPr id="5" name="Picture 6" descr="Map&#10;&#10;Description automatically generated">
            <a:extLst>
              <a:ext uri="{FF2B5EF4-FFF2-40B4-BE49-F238E27FC236}">
                <a16:creationId xmlns:a16="http://schemas.microsoft.com/office/drawing/2014/main" id="{2BE4E098-D51C-E408-F975-2B81ED6AEAC3}"/>
              </a:ext>
            </a:extLst>
          </p:cNvPr>
          <p:cNvPicPr>
            <a:picLocks noChangeAspect="1"/>
          </p:cNvPicPr>
          <p:nvPr/>
        </p:nvPicPr>
        <p:blipFill>
          <a:blip r:embed="rId6"/>
          <a:stretch>
            <a:fillRect/>
          </a:stretch>
        </p:blipFill>
        <p:spPr>
          <a:xfrm>
            <a:off x="4340647" y="3048349"/>
            <a:ext cx="3476740" cy="3509779"/>
          </a:xfrm>
          <a:prstGeom prst="rect">
            <a:avLst/>
          </a:prstGeom>
        </p:spPr>
      </p:pic>
      <p:sp>
        <p:nvSpPr>
          <p:cNvPr id="25" name="Title 1">
            <a:extLst>
              <a:ext uri="{FF2B5EF4-FFF2-40B4-BE49-F238E27FC236}">
                <a16:creationId xmlns:a16="http://schemas.microsoft.com/office/drawing/2014/main" id="{888C4AA8-9520-DA54-0DBF-BCF1D8BE5631}"/>
              </a:ext>
            </a:extLst>
          </p:cNvPr>
          <p:cNvSpPr txBox="1">
            <a:spLocks/>
          </p:cNvSpPr>
          <p:nvPr/>
        </p:nvSpPr>
        <p:spPr>
          <a:xfrm>
            <a:off x="339670" y="217084"/>
            <a:ext cx="1437684"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Fuels</a:t>
            </a:r>
            <a:endParaRPr lang="en-US"/>
          </a:p>
        </p:txBody>
      </p:sp>
      <p:sp>
        <p:nvSpPr>
          <p:cNvPr id="24" name="TextBox 12">
            <a:extLst>
              <a:ext uri="{FF2B5EF4-FFF2-40B4-BE49-F238E27FC236}">
                <a16:creationId xmlns:a16="http://schemas.microsoft.com/office/drawing/2014/main" id="{8D987189-0E93-B97B-E548-14AD9BC555EF}"/>
              </a:ext>
            </a:extLst>
          </p:cNvPr>
          <p:cNvSpPr txBox="1"/>
          <p:nvPr/>
        </p:nvSpPr>
        <p:spPr>
          <a:xfrm>
            <a:off x="9120971" y="6096957"/>
            <a:ext cx="2193229"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latin typeface="Century Gothic" panose="020B0502020202020204" pitchFamily="34" charset="0"/>
              </a:rPr>
              <a:t>NDVI Differential</a:t>
            </a:r>
          </a:p>
        </p:txBody>
      </p:sp>
      <p:pic>
        <p:nvPicPr>
          <p:cNvPr id="18" name="Picture 21" descr="Chart, map&#10;&#10;Description automatically generated">
            <a:extLst>
              <a:ext uri="{FF2B5EF4-FFF2-40B4-BE49-F238E27FC236}">
                <a16:creationId xmlns:a16="http://schemas.microsoft.com/office/drawing/2014/main" id="{0E01B40A-3D7E-AF77-218E-B64E3281D1F3}"/>
              </a:ext>
            </a:extLst>
          </p:cNvPr>
          <p:cNvPicPr>
            <a:picLocks noChangeAspect="1"/>
          </p:cNvPicPr>
          <p:nvPr/>
        </p:nvPicPr>
        <p:blipFill>
          <a:blip r:embed="rId7"/>
          <a:stretch>
            <a:fillRect/>
          </a:stretch>
        </p:blipFill>
        <p:spPr>
          <a:xfrm>
            <a:off x="842112" y="835013"/>
            <a:ext cx="2919660" cy="3160664"/>
          </a:xfrm>
          <a:prstGeom prst="rect">
            <a:avLst/>
          </a:prstGeom>
        </p:spPr>
      </p:pic>
      <p:sp>
        <p:nvSpPr>
          <p:cNvPr id="16" name="TextBox 12">
            <a:extLst>
              <a:ext uri="{FF2B5EF4-FFF2-40B4-BE49-F238E27FC236}">
                <a16:creationId xmlns:a16="http://schemas.microsoft.com/office/drawing/2014/main" id="{77B37D2C-2607-9976-B6F3-55B680FE7DCE}"/>
              </a:ext>
            </a:extLst>
          </p:cNvPr>
          <p:cNvSpPr txBox="1"/>
          <p:nvPr/>
        </p:nvSpPr>
        <p:spPr>
          <a:xfrm>
            <a:off x="174272" y="6095893"/>
            <a:ext cx="2730235"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latin typeface="Century Gothic" panose="020B0502020202020204" pitchFamily="34" charset="0"/>
              </a:rPr>
              <a:t>Canopy Base Height</a:t>
            </a:r>
          </a:p>
        </p:txBody>
      </p:sp>
      <p:sp>
        <p:nvSpPr>
          <p:cNvPr id="34" name="TextBox 12">
            <a:extLst>
              <a:ext uri="{FF2B5EF4-FFF2-40B4-BE49-F238E27FC236}">
                <a16:creationId xmlns:a16="http://schemas.microsoft.com/office/drawing/2014/main" id="{B9E67A42-4653-F395-BBCC-A68B22E55DBC}"/>
              </a:ext>
            </a:extLst>
          </p:cNvPr>
          <p:cNvSpPr txBox="1"/>
          <p:nvPr/>
        </p:nvSpPr>
        <p:spPr>
          <a:xfrm>
            <a:off x="10447970" y="346089"/>
            <a:ext cx="1507144"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solidFill>
                  <a:schemeClr val="tx1">
                    <a:lumMod val="75000"/>
                    <a:lumOff val="25000"/>
                  </a:schemeClr>
                </a:solidFill>
                <a:latin typeface="Century Gothic" panose="020B0502020202020204" pitchFamily="34" charset="0"/>
              </a:rPr>
              <a:t>Landcover</a:t>
            </a:r>
          </a:p>
        </p:txBody>
      </p:sp>
      <p:sp>
        <p:nvSpPr>
          <p:cNvPr id="12" name="TextBox 12">
            <a:extLst>
              <a:ext uri="{FF2B5EF4-FFF2-40B4-BE49-F238E27FC236}">
                <a16:creationId xmlns:a16="http://schemas.microsoft.com/office/drawing/2014/main" id="{BC7B37A9-1795-2532-5D1B-67ED27B045F3}"/>
              </a:ext>
            </a:extLst>
          </p:cNvPr>
          <p:cNvSpPr txBox="1"/>
          <p:nvPr/>
        </p:nvSpPr>
        <p:spPr>
          <a:xfrm>
            <a:off x="4139830" y="6098595"/>
            <a:ext cx="2744662" cy="400110"/>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latin typeface="Century Gothic"/>
              </a:rPr>
              <a:t>Canopy Bulk Density</a:t>
            </a:r>
            <a:endParaRPr lang="en-US" sz="2000" b="1">
              <a:solidFill>
                <a:schemeClr val="tx1">
                  <a:lumMod val="75000"/>
                  <a:lumOff val="25000"/>
                </a:schemeClr>
              </a:solidFill>
              <a:latin typeface="Century Gothic" panose="020B0502020202020204" pitchFamily="34" charset="0"/>
            </a:endParaRPr>
          </a:p>
        </p:txBody>
      </p:sp>
      <p:sp>
        <p:nvSpPr>
          <p:cNvPr id="6" name="TextBox 12">
            <a:extLst>
              <a:ext uri="{FF2B5EF4-FFF2-40B4-BE49-F238E27FC236}">
                <a16:creationId xmlns:a16="http://schemas.microsoft.com/office/drawing/2014/main" id="{3CD3C85D-F415-9D0E-639E-94FC6A68D276}"/>
              </a:ext>
            </a:extLst>
          </p:cNvPr>
          <p:cNvSpPr txBox="1"/>
          <p:nvPr/>
        </p:nvSpPr>
        <p:spPr>
          <a:xfrm>
            <a:off x="6604038" y="632978"/>
            <a:ext cx="2016899"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latin typeface="Century Gothic" panose="020B0502020202020204" pitchFamily="34" charset="0"/>
              </a:rPr>
              <a:t>Canopy Cover</a:t>
            </a:r>
          </a:p>
        </p:txBody>
      </p:sp>
      <p:sp>
        <p:nvSpPr>
          <p:cNvPr id="20" name="TextBox 12">
            <a:extLst>
              <a:ext uri="{FF2B5EF4-FFF2-40B4-BE49-F238E27FC236}">
                <a16:creationId xmlns:a16="http://schemas.microsoft.com/office/drawing/2014/main" id="{7BFC0321-D573-C019-AF23-D5EC6833E74A}"/>
              </a:ext>
            </a:extLst>
          </p:cNvPr>
          <p:cNvSpPr txBox="1"/>
          <p:nvPr/>
        </p:nvSpPr>
        <p:spPr>
          <a:xfrm>
            <a:off x="1782857" y="632978"/>
            <a:ext cx="2593980" cy="40011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a:solidFill>
                  <a:schemeClr val="tx1">
                    <a:lumMod val="75000"/>
                    <a:lumOff val="25000"/>
                  </a:schemeClr>
                </a:solidFill>
                <a:latin typeface="Century Gothic" panose="020B0502020202020204" pitchFamily="34" charset="0"/>
              </a:rPr>
              <a:t>Ladder Fuel Density</a:t>
            </a:r>
          </a:p>
        </p:txBody>
      </p:sp>
      <p:pic>
        <p:nvPicPr>
          <p:cNvPr id="7" name="Picture 8" descr="Map&#10;&#10;Description automatically generated">
            <a:extLst>
              <a:ext uri="{FF2B5EF4-FFF2-40B4-BE49-F238E27FC236}">
                <a16:creationId xmlns:a16="http://schemas.microsoft.com/office/drawing/2014/main" id="{A11C4B80-7AB9-F882-3305-A99AF4C59C32}"/>
              </a:ext>
            </a:extLst>
          </p:cNvPr>
          <p:cNvPicPr>
            <a:picLocks noChangeAspect="1"/>
          </p:cNvPicPr>
          <p:nvPr/>
        </p:nvPicPr>
        <p:blipFill>
          <a:blip r:embed="rId8"/>
          <a:stretch>
            <a:fillRect/>
          </a:stretch>
        </p:blipFill>
        <p:spPr>
          <a:xfrm>
            <a:off x="690916" y="2915308"/>
            <a:ext cx="3076575" cy="3203906"/>
          </a:xfrm>
          <a:prstGeom prst="rect">
            <a:avLst/>
          </a:prstGeom>
        </p:spPr>
      </p:pic>
      <p:pic>
        <p:nvPicPr>
          <p:cNvPr id="21" name="Picture 22" descr="Shape&#10;&#10;Description automatically generated">
            <a:extLst>
              <a:ext uri="{FF2B5EF4-FFF2-40B4-BE49-F238E27FC236}">
                <a16:creationId xmlns:a16="http://schemas.microsoft.com/office/drawing/2014/main" id="{C1127B91-DCE6-6949-EFE6-C1AD39EE0458}"/>
              </a:ext>
            </a:extLst>
          </p:cNvPr>
          <p:cNvPicPr>
            <a:picLocks noChangeAspect="1"/>
          </p:cNvPicPr>
          <p:nvPr/>
        </p:nvPicPr>
        <p:blipFill>
          <a:blip r:embed="rId9"/>
          <a:stretch>
            <a:fillRect/>
          </a:stretch>
        </p:blipFill>
        <p:spPr>
          <a:xfrm>
            <a:off x="7245586" y="1105980"/>
            <a:ext cx="1444979" cy="901890"/>
          </a:xfrm>
          <a:prstGeom prst="rect">
            <a:avLst/>
          </a:prstGeom>
        </p:spPr>
      </p:pic>
      <p:pic>
        <p:nvPicPr>
          <p:cNvPr id="23" name="Picture 25">
            <a:extLst>
              <a:ext uri="{FF2B5EF4-FFF2-40B4-BE49-F238E27FC236}">
                <a16:creationId xmlns:a16="http://schemas.microsoft.com/office/drawing/2014/main" id="{4619E037-F9C3-FF9B-9474-6B8C1BE5F0E7}"/>
              </a:ext>
            </a:extLst>
          </p:cNvPr>
          <p:cNvPicPr>
            <a:picLocks noChangeAspect="1"/>
          </p:cNvPicPr>
          <p:nvPr/>
        </p:nvPicPr>
        <p:blipFill>
          <a:blip r:embed="rId10"/>
          <a:stretch>
            <a:fillRect/>
          </a:stretch>
        </p:blipFill>
        <p:spPr>
          <a:xfrm flipV="1">
            <a:off x="7293840" y="1131308"/>
            <a:ext cx="232918" cy="139784"/>
          </a:xfrm>
          <a:prstGeom prst="rect">
            <a:avLst/>
          </a:prstGeom>
        </p:spPr>
      </p:pic>
      <p:pic>
        <p:nvPicPr>
          <p:cNvPr id="26" name="Picture 26">
            <a:extLst>
              <a:ext uri="{FF2B5EF4-FFF2-40B4-BE49-F238E27FC236}">
                <a16:creationId xmlns:a16="http://schemas.microsoft.com/office/drawing/2014/main" id="{EC391F70-B5F7-690E-5C37-0944E7869CA8}"/>
              </a:ext>
            </a:extLst>
          </p:cNvPr>
          <p:cNvPicPr>
            <a:picLocks noChangeAspect="1"/>
          </p:cNvPicPr>
          <p:nvPr/>
        </p:nvPicPr>
        <p:blipFill>
          <a:blip r:embed="rId11"/>
          <a:stretch>
            <a:fillRect/>
          </a:stretch>
        </p:blipFill>
        <p:spPr>
          <a:xfrm>
            <a:off x="7292800" y="1301162"/>
            <a:ext cx="227138" cy="157768"/>
          </a:xfrm>
          <a:prstGeom prst="rect">
            <a:avLst/>
          </a:prstGeom>
        </p:spPr>
      </p:pic>
      <p:pic>
        <p:nvPicPr>
          <p:cNvPr id="27" name="Picture 27">
            <a:extLst>
              <a:ext uri="{FF2B5EF4-FFF2-40B4-BE49-F238E27FC236}">
                <a16:creationId xmlns:a16="http://schemas.microsoft.com/office/drawing/2014/main" id="{71C2F874-E5CE-07FC-9542-71DB831BEE2D}"/>
              </a:ext>
            </a:extLst>
          </p:cNvPr>
          <p:cNvPicPr>
            <a:picLocks noChangeAspect="1"/>
          </p:cNvPicPr>
          <p:nvPr/>
        </p:nvPicPr>
        <p:blipFill>
          <a:blip r:embed="rId12"/>
          <a:stretch>
            <a:fillRect/>
          </a:stretch>
        </p:blipFill>
        <p:spPr>
          <a:xfrm>
            <a:off x="7293839" y="1489428"/>
            <a:ext cx="230743" cy="114217"/>
          </a:xfrm>
          <a:prstGeom prst="rect">
            <a:avLst/>
          </a:prstGeom>
        </p:spPr>
      </p:pic>
      <p:pic>
        <p:nvPicPr>
          <p:cNvPr id="28" name="Picture 28">
            <a:extLst>
              <a:ext uri="{FF2B5EF4-FFF2-40B4-BE49-F238E27FC236}">
                <a16:creationId xmlns:a16="http://schemas.microsoft.com/office/drawing/2014/main" id="{D3A85716-DC0C-FDA4-4BE9-0197714EA9FC}"/>
              </a:ext>
            </a:extLst>
          </p:cNvPr>
          <p:cNvPicPr>
            <a:picLocks noChangeAspect="1"/>
          </p:cNvPicPr>
          <p:nvPr/>
        </p:nvPicPr>
        <p:blipFill>
          <a:blip r:embed="rId13"/>
          <a:stretch>
            <a:fillRect/>
          </a:stretch>
        </p:blipFill>
        <p:spPr>
          <a:xfrm>
            <a:off x="7293840" y="1619166"/>
            <a:ext cx="227022" cy="153812"/>
          </a:xfrm>
          <a:prstGeom prst="rect">
            <a:avLst/>
          </a:prstGeom>
        </p:spPr>
      </p:pic>
      <p:pic>
        <p:nvPicPr>
          <p:cNvPr id="29" name="Picture 29">
            <a:extLst>
              <a:ext uri="{FF2B5EF4-FFF2-40B4-BE49-F238E27FC236}">
                <a16:creationId xmlns:a16="http://schemas.microsoft.com/office/drawing/2014/main" id="{9FF1AD39-1245-D2D0-EBEA-150155828B35}"/>
              </a:ext>
            </a:extLst>
          </p:cNvPr>
          <p:cNvPicPr>
            <a:picLocks noChangeAspect="1"/>
          </p:cNvPicPr>
          <p:nvPr/>
        </p:nvPicPr>
        <p:blipFill>
          <a:blip r:embed="rId14"/>
          <a:stretch>
            <a:fillRect/>
          </a:stretch>
        </p:blipFill>
        <p:spPr>
          <a:xfrm>
            <a:off x="7293840" y="1793144"/>
            <a:ext cx="234464" cy="161371"/>
          </a:xfrm>
          <a:prstGeom prst="rect">
            <a:avLst/>
          </a:prstGeom>
        </p:spPr>
      </p:pic>
      <p:sp>
        <p:nvSpPr>
          <p:cNvPr id="15" name="TextBox 14">
            <a:extLst>
              <a:ext uri="{FF2B5EF4-FFF2-40B4-BE49-F238E27FC236}">
                <a16:creationId xmlns:a16="http://schemas.microsoft.com/office/drawing/2014/main" id="{839FF42A-48F1-4539-1743-CEF8524B74D4}"/>
              </a:ext>
            </a:extLst>
          </p:cNvPr>
          <p:cNvSpPr txBox="1"/>
          <p:nvPr/>
        </p:nvSpPr>
        <p:spPr>
          <a:xfrm>
            <a:off x="7538615" y="1102308"/>
            <a:ext cx="100659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000">
                <a:latin typeface="Century Gothic"/>
                <a:ea typeface="Calibri"/>
                <a:cs typeface="Calibri"/>
              </a:rPr>
              <a:t>Unforested</a:t>
            </a:r>
            <a:endParaRPr lang="en-US" sz="1000">
              <a:latin typeface="Century Gothic"/>
            </a:endParaRPr>
          </a:p>
        </p:txBody>
      </p:sp>
      <p:sp>
        <p:nvSpPr>
          <p:cNvPr id="17" name="TextBox 16">
            <a:extLst>
              <a:ext uri="{FF2B5EF4-FFF2-40B4-BE49-F238E27FC236}">
                <a16:creationId xmlns:a16="http://schemas.microsoft.com/office/drawing/2014/main" id="{7959B898-7A55-DC22-98FB-9AECB4DBD975}"/>
              </a:ext>
            </a:extLst>
          </p:cNvPr>
          <p:cNvSpPr txBox="1"/>
          <p:nvPr/>
        </p:nvSpPr>
        <p:spPr>
          <a:xfrm>
            <a:off x="7556335" y="1272662"/>
            <a:ext cx="1006592"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Calibri"/>
                <a:cs typeface="Calibri"/>
              </a:rPr>
              <a:t>0-25% Cover</a:t>
            </a:r>
            <a:endParaRPr lang="en-US"/>
          </a:p>
        </p:txBody>
      </p:sp>
      <p:sp>
        <p:nvSpPr>
          <p:cNvPr id="19" name="TextBox 18">
            <a:extLst>
              <a:ext uri="{FF2B5EF4-FFF2-40B4-BE49-F238E27FC236}">
                <a16:creationId xmlns:a16="http://schemas.microsoft.com/office/drawing/2014/main" id="{E2BCD095-BACD-C606-4EEE-406F00C239D5}"/>
              </a:ext>
            </a:extLst>
          </p:cNvPr>
          <p:cNvSpPr txBox="1"/>
          <p:nvPr/>
        </p:nvSpPr>
        <p:spPr>
          <a:xfrm>
            <a:off x="7533097" y="1430812"/>
            <a:ext cx="109285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Calibri"/>
                <a:cs typeface="Calibri"/>
              </a:rPr>
              <a:t>30-45% Cover</a:t>
            </a:r>
            <a:endParaRPr lang="en-US" dirty="0"/>
          </a:p>
        </p:txBody>
      </p:sp>
      <p:sp>
        <p:nvSpPr>
          <p:cNvPr id="30" name="TextBox 29">
            <a:extLst>
              <a:ext uri="{FF2B5EF4-FFF2-40B4-BE49-F238E27FC236}">
                <a16:creationId xmlns:a16="http://schemas.microsoft.com/office/drawing/2014/main" id="{4F0ED862-3635-475E-8180-6BE0BC899D30}"/>
              </a:ext>
            </a:extLst>
          </p:cNvPr>
          <p:cNvSpPr txBox="1"/>
          <p:nvPr/>
        </p:nvSpPr>
        <p:spPr>
          <a:xfrm>
            <a:off x="7533095" y="1604510"/>
            <a:ext cx="109285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Century Gothic"/>
                <a:ea typeface="Calibri"/>
                <a:cs typeface="Calibri"/>
              </a:rPr>
              <a:t>50-65% Cover</a:t>
            </a:r>
            <a:endParaRPr lang="en-US"/>
          </a:p>
        </p:txBody>
      </p:sp>
      <p:sp>
        <p:nvSpPr>
          <p:cNvPr id="31" name="TextBox 30">
            <a:extLst>
              <a:ext uri="{FF2B5EF4-FFF2-40B4-BE49-F238E27FC236}">
                <a16:creationId xmlns:a16="http://schemas.microsoft.com/office/drawing/2014/main" id="{A5807693-61B6-8FA0-0E79-14B70758FE51}"/>
              </a:ext>
            </a:extLst>
          </p:cNvPr>
          <p:cNvSpPr txBox="1"/>
          <p:nvPr/>
        </p:nvSpPr>
        <p:spPr>
          <a:xfrm>
            <a:off x="7533096" y="1777038"/>
            <a:ext cx="1092855"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Century Gothic"/>
                <a:ea typeface="Calibri"/>
                <a:cs typeface="Calibri"/>
              </a:rPr>
              <a:t>70-85% Cover</a:t>
            </a:r>
            <a:endParaRPr lang="en-US" dirty="0"/>
          </a:p>
        </p:txBody>
      </p:sp>
      <p:grpSp>
        <p:nvGrpSpPr>
          <p:cNvPr id="73" name="Group 72">
            <a:extLst>
              <a:ext uri="{FF2B5EF4-FFF2-40B4-BE49-F238E27FC236}">
                <a16:creationId xmlns:a16="http://schemas.microsoft.com/office/drawing/2014/main" id="{668A994E-19EA-E840-54F0-E33660A95617}"/>
              </a:ext>
            </a:extLst>
          </p:cNvPr>
          <p:cNvGrpSpPr/>
          <p:nvPr/>
        </p:nvGrpSpPr>
        <p:grpSpPr>
          <a:xfrm>
            <a:off x="9069665" y="5132357"/>
            <a:ext cx="824251" cy="939290"/>
            <a:chOff x="8054811" y="4477221"/>
            <a:chExt cx="1134008" cy="1293058"/>
          </a:xfrm>
        </p:grpSpPr>
        <p:sp>
          <p:nvSpPr>
            <p:cNvPr id="46" name="Rectangle: Rounded Corners 45">
              <a:extLst>
                <a:ext uri="{FF2B5EF4-FFF2-40B4-BE49-F238E27FC236}">
                  <a16:creationId xmlns:a16="http://schemas.microsoft.com/office/drawing/2014/main" id="{AA606249-C99E-0A9A-D49F-99C7A8338066}"/>
                </a:ext>
              </a:extLst>
            </p:cNvPr>
            <p:cNvSpPr/>
            <p:nvPr/>
          </p:nvSpPr>
          <p:spPr>
            <a:xfrm>
              <a:off x="8054811" y="4478072"/>
              <a:ext cx="959478" cy="128972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47" name="TextBox 13">
              <a:extLst>
                <a:ext uri="{FF2B5EF4-FFF2-40B4-BE49-F238E27FC236}">
                  <a16:creationId xmlns:a16="http://schemas.microsoft.com/office/drawing/2014/main" id="{B486CAE7-475F-F2F0-AEF5-8C5AFF956E5D}"/>
                </a:ext>
              </a:extLst>
            </p:cNvPr>
            <p:cNvSpPr txBox="1"/>
            <p:nvPr/>
          </p:nvSpPr>
          <p:spPr>
            <a:xfrm>
              <a:off x="8403967" y="4704944"/>
              <a:ext cx="617959" cy="381326"/>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0-.1</a:t>
              </a:r>
            </a:p>
          </p:txBody>
        </p:sp>
        <p:sp>
          <p:nvSpPr>
            <p:cNvPr id="48" name="TextBox 14">
              <a:extLst>
                <a:ext uri="{FF2B5EF4-FFF2-40B4-BE49-F238E27FC236}">
                  <a16:creationId xmlns:a16="http://schemas.microsoft.com/office/drawing/2014/main" id="{86E82B14-1E57-D4E5-9568-A220806BF403}"/>
                </a:ext>
              </a:extLst>
            </p:cNvPr>
            <p:cNvSpPr txBox="1"/>
            <p:nvPr/>
          </p:nvSpPr>
          <p:spPr>
            <a:xfrm>
              <a:off x="8403967" y="4932947"/>
              <a:ext cx="677505" cy="38132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.1-.2</a:t>
              </a:r>
            </a:p>
          </p:txBody>
        </p:sp>
        <p:sp>
          <p:nvSpPr>
            <p:cNvPr id="49" name="TextBox 15">
              <a:extLst>
                <a:ext uri="{FF2B5EF4-FFF2-40B4-BE49-F238E27FC236}">
                  <a16:creationId xmlns:a16="http://schemas.microsoft.com/office/drawing/2014/main" id="{AF736462-F2C7-4A98-CDA0-1E69F9F7335F}"/>
                </a:ext>
              </a:extLst>
            </p:cNvPr>
            <p:cNvSpPr txBox="1"/>
            <p:nvPr/>
          </p:nvSpPr>
          <p:spPr>
            <a:xfrm>
              <a:off x="8403967" y="5160950"/>
              <a:ext cx="677505" cy="381326"/>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panose="020B0502020202020204" pitchFamily="34" charset="0"/>
                </a:rPr>
                <a:t>.2-.3</a:t>
              </a:r>
            </a:p>
          </p:txBody>
        </p:sp>
        <p:sp>
          <p:nvSpPr>
            <p:cNvPr id="50" name="TextBox 16">
              <a:extLst>
                <a:ext uri="{FF2B5EF4-FFF2-40B4-BE49-F238E27FC236}">
                  <a16:creationId xmlns:a16="http://schemas.microsoft.com/office/drawing/2014/main" id="{C9A97A20-FF09-E314-0314-3E55C3DDDFBF}"/>
                </a:ext>
              </a:extLst>
            </p:cNvPr>
            <p:cNvSpPr txBox="1"/>
            <p:nvPr/>
          </p:nvSpPr>
          <p:spPr>
            <a:xfrm>
              <a:off x="8403967" y="5388953"/>
              <a:ext cx="558411" cy="381326"/>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rPr>
                <a:t>.3+</a:t>
              </a:r>
            </a:p>
          </p:txBody>
        </p:sp>
        <p:sp>
          <p:nvSpPr>
            <p:cNvPr id="51" name="Rectangle 50">
              <a:extLst>
                <a:ext uri="{FF2B5EF4-FFF2-40B4-BE49-F238E27FC236}">
                  <a16:creationId xmlns:a16="http://schemas.microsoft.com/office/drawing/2014/main" id="{6930943C-FBE4-E1EB-AF41-4CA4E30817D4}"/>
                </a:ext>
              </a:extLst>
            </p:cNvPr>
            <p:cNvSpPr/>
            <p:nvPr/>
          </p:nvSpPr>
          <p:spPr>
            <a:xfrm>
              <a:off x="8136560" y="5493033"/>
              <a:ext cx="311826" cy="153693"/>
            </a:xfrm>
            <a:prstGeom prst="rect">
              <a:avLst/>
            </a:prstGeom>
            <a:solidFill>
              <a:srgbClr val="88557D"/>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52" name="Rectangle 51">
              <a:extLst>
                <a:ext uri="{FF2B5EF4-FFF2-40B4-BE49-F238E27FC236}">
                  <a16:creationId xmlns:a16="http://schemas.microsoft.com/office/drawing/2014/main" id="{7AA6D3C6-0F2E-1199-FDAA-4313404DECBA}"/>
                </a:ext>
              </a:extLst>
            </p:cNvPr>
            <p:cNvSpPr/>
            <p:nvPr/>
          </p:nvSpPr>
          <p:spPr>
            <a:xfrm>
              <a:off x="8139381" y="5261819"/>
              <a:ext cx="311826" cy="153693"/>
            </a:xfrm>
            <a:prstGeom prst="rect">
              <a:avLst/>
            </a:prstGeom>
            <a:solidFill>
              <a:srgbClr val="5C5CDE"/>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53" name="Rectangle 52">
              <a:extLst>
                <a:ext uri="{FF2B5EF4-FFF2-40B4-BE49-F238E27FC236}">
                  <a16:creationId xmlns:a16="http://schemas.microsoft.com/office/drawing/2014/main" id="{69F7902B-3054-6704-5C78-BB109467CCB7}"/>
                </a:ext>
              </a:extLst>
            </p:cNvPr>
            <p:cNvSpPr/>
            <p:nvPr/>
          </p:nvSpPr>
          <p:spPr>
            <a:xfrm>
              <a:off x="8136560" y="5022109"/>
              <a:ext cx="311826" cy="153693"/>
            </a:xfrm>
            <a:prstGeom prst="rect">
              <a:avLst/>
            </a:prstGeom>
            <a:solidFill>
              <a:srgbClr val="77B2F4"/>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54" name="Rectangle 53">
              <a:extLst>
                <a:ext uri="{FF2B5EF4-FFF2-40B4-BE49-F238E27FC236}">
                  <a16:creationId xmlns:a16="http://schemas.microsoft.com/office/drawing/2014/main" id="{06E10E2D-5D8E-CA48-A16D-BFF159330713}"/>
                </a:ext>
              </a:extLst>
            </p:cNvPr>
            <p:cNvSpPr/>
            <p:nvPr/>
          </p:nvSpPr>
          <p:spPr>
            <a:xfrm>
              <a:off x="8136560" y="4790534"/>
              <a:ext cx="311826" cy="153693"/>
            </a:xfrm>
            <a:prstGeom prst="rect">
              <a:avLst/>
            </a:prstGeom>
            <a:solidFill>
              <a:srgbClr val="FB846A"/>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55" name="Rectangle 54">
              <a:extLst>
                <a:ext uri="{FF2B5EF4-FFF2-40B4-BE49-F238E27FC236}">
                  <a16:creationId xmlns:a16="http://schemas.microsoft.com/office/drawing/2014/main" id="{816A2D2E-5DF3-FC33-7028-F1E42D378572}"/>
                </a:ext>
              </a:extLst>
            </p:cNvPr>
            <p:cNvSpPr/>
            <p:nvPr/>
          </p:nvSpPr>
          <p:spPr>
            <a:xfrm>
              <a:off x="8136560" y="4565634"/>
              <a:ext cx="311826" cy="153693"/>
            </a:xfrm>
            <a:prstGeom prst="rect">
              <a:avLst/>
            </a:prstGeom>
            <a:solidFill>
              <a:srgbClr val="F560C4"/>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p>
          </p:txBody>
        </p:sp>
        <p:sp>
          <p:nvSpPr>
            <p:cNvPr id="56" name="TextBox 25">
              <a:extLst>
                <a:ext uri="{FF2B5EF4-FFF2-40B4-BE49-F238E27FC236}">
                  <a16:creationId xmlns:a16="http://schemas.microsoft.com/office/drawing/2014/main" id="{42DBBA02-6B59-2619-753C-FAE4F8A5F1D4}"/>
                </a:ext>
              </a:extLst>
            </p:cNvPr>
            <p:cNvSpPr txBox="1"/>
            <p:nvPr/>
          </p:nvSpPr>
          <p:spPr>
            <a:xfrm>
              <a:off x="8408497" y="4477221"/>
              <a:ext cx="780322" cy="381326"/>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chemeClr val="tx1">
                      <a:lumMod val="75000"/>
                      <a:lumOff val="25000"/>
                    </a:schemeClr>
                  </a:solidFill>
                  <a:latin typeface="Century Gothic"/>
                  <a:cs typeface="Calibri"/>
                </a:rPr>
                <a:t>-1-0</a:t>
              </a:r>
              <a:endParaRPr lang="en-US" sz="1200">
                <a:solidFill>
                  <a:schemeClr val="tx1">
                    <a:lumMod val="75000"/>
                    <a:lumOff val="25000"/>
                  </a:schemeClr>
                </a:solidFill>
                <a:latin typeface="Century Gothic"/>
              </a:endParaRPr>
            </a:p>
          </p:txBody>
        </p:sp>
      </p:grpSp>
      <p:grpSp>
        <p:nvGrpSpPr>
          <p:cNvPr id="111" name="Group 110">
            <a:extLst>
              <a:ext uri="{FF2B5EF4-FFF2-40B4-BE49-F238E27FC236}">
                <a16:creationId xmlns:a16="http://schemas.microsoft.com/office/drawing/2014/main" id="{3B9CA098-0094-44E6-FFFE-0AD0940889EC}"/>
              </a:ext>
            </a:extLst>
          </p:cNvPr>
          <p:cNvGrpSpPr/>
          <p:nvPr/>
        </p:nvGrpSpPr>
        <p:grpSpPr>
          <a:xfrm>
            <a:off x="10415654" y="662981"/>
            <a:ext cx="1673252" cy="1065618"/>
            <a:chOff x="936085" y="3896286"/>
            <a:chExt cx="3355623" cy="1826726"/>
          </a:xfrm>
        </p:grpSpPr>
        <p:sp>
          <p:nvSpPr>
            <p:cNvPr id="100" name="Rectangle: Rounded Corners 99">
              <a:extLst>
                <a:ext uri="{FF2B5EF4-FFF2-40B4-BE49-F238E27FC236}">
                  <a16:creationId xmlns:a16="http://schemas.microsoft.com/office/drawing/2014/main" id="{2CE8813E-FB54-FD09-EF88-E125EF7AB3B3}"/>
                </a:ext>
              </a:extLst>
            </p:cNvPr>
            <p:cNvSpPr/>
            <p:nvPr/>
          </p:nvSpPr>
          <p:spPr>
            <a:xfrm>
              <a:off x="936085" y="3926015"/>
              <a:ext cx="3152118" cy="1731282"/>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1" name="TextBox 13">
              <a:extLst>
                <a:ext uri="{FF2B5EF4-FFF2-40B4-BE49-F238E27FC236}">
                  <a16:creationId xmlns:a16="http://schemas.microsoft.com/office/drawing/2014/main" id="{4683F5CC-CF58-146B-2DDE-17569184AA2B}"/>
                </a:ext>
              </a:extLst>
            </p:cNvPr>
            <p:cNvSpPr txBox="1"/>
            <p:nvPr/>
          </p:nvSpPr>
          <p:spPr>
            <a:xfrm>
              <a:off x="1270078" y="4152511"/>
              <a:ext cx="3021630" cy="852995"/>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rPr>
                <a:t>Flooded vegetation/</a:t>
              </a:r>
            </a:p>
            <a:p>
              <a:r>
                <a:rPr lang="en-US" sz="1000" dirty="0">
                  <a:solidFill>
                    <a:schemeClr val="tx1">
                      <a:lumMod val="75000"/>
                      <a:lumOff val="25000"/>
                    </a:schemeClr>
                  </a:solidFill>
                  <a:latin typeface="Century Gothic"/>
                </a:rPr>
                <a:t>Bare / Built / Crops</a:t>
              </a:r>
            </a:p>
          </p:txBody>
        </p:sp>
        <p:sp>
          <p:nvSpPr>
            <p:cNvPr id="102" name="TextBox 14">
              <a:extLst>
                <a:ext uri="{FF2B5EF4-FFF2-40B4-BE49-F238E27FC236}">
                  <a16:creationId xmlns:a16="http://schemas.microsoft.com/office/drawing/2014/main" id="{7E0621C2-2976-DA41-ED79-1847D7495E26}"/>
                </a:ext>
              </a:extLst>
            </p:cNvPr>
            <p:cNvSpPr txBox="1"/>
            <p:nvPr/>
          </p:nvSpPr>
          <p:spPr>
            <a:xfrm>
              <a:off x="1249601" y="4707055"/>
              <a:ext cx="965881" cy="48346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rPr>
                <a:t>Grass</a:t>
              </a:r>
            </a:p>
          </p:txBody>
        </p:sp>
        <p:sp>
          <p:nvSpPr>
            <p:cNvPr id="103" name="TextBox 15">
              <a:extLst>
                <a:ext uri="{FF2B5EF4-FFF2-40B4-BE49-F238E27FC236}">
                  <a16:creationId xmlns:a16="http://schemas.microsoft.com/office/drawing/2014/main" id="{C8D43BB5-0DE8-FC42-B971-1AF2960FCE79}"/>
                </a:ext>
              </a:extLst>
            </p:cNvPr>
            <p:cNvSpPr txBox="1"/>
            <p:nvPr/>
          </p:nvSpPr>
          <p:spPr>
            <a:xfrm>
              <a:off x="1282069" y="4978799"/>
              <a:ext cx="1459958" cy="48346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panose="020B0502020202020204" pitchFamily="34" charset="0"/>
                </a:rPr>
                <a:t>Trees</a:t>
              </a:r>
            </a:p>
          </p:txBody>
        </p:sp>
        <p:sp>
          <p:nvSpPr>
            <p:cNvPr id="104" name="TextBox 16">
              <a:extLst>
                <a:ext uri="{FF2B5EF4-FFF2-40B4-BE49-F238E27FC236}">
                  <a16:creationId xmlns:a16="http://schemas.microsoft.com/office/drawing/2014/main" id="{20F58B62-7C7F-AD6C-E5CC-A39775AD07BB}"/>
                </a:ext>
              </a:extLst>
            </p:cNvPr>
            <p:cNvSpPr txBox="1"/>
            <p:nvPr/>
          </p:nvSpPr>
          <p:spPr>
            <a:xfrm>
              <a:off x="1282069" y="5239550"/>
              <a:ext cx="2209504" cy="48346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rPr>
                <a:t>Shrub and scrub</a:t>
              </a:r>
            </a:p>
          </p:txBody>
        </p:sp>
        <p:sp>
          <p:nvSpPr>
            <p:cNvPr id="105" name="Rectangle 104">
              <a:extLst>
                <a:ext uri="{FF2B5EF4-FFF2-40B4-BE49-F238E27FC236}">
                  <a16:creationId xmlns:a16="http://schemas.microsoft.com/office/drawing/2014/main" id="{A59C5BD7-C833-2FDF-1D44-4F51F58329F2}"/>
                </a:ext>
              </a:extLst>
            </p:cNvPr>
            <p:cNvSpPr/>
            <p:nvPr/>
          </p:nvSpPr>
          <p:spPr>
            <a:xfrm>
              <a:off x="1095476" y="5370148"/>
              <a:ext cx="262293" cy="168152"/>
            </a:xfrm>
            <a:prstGeom prst="rect">
              <a:avLst/>
            </a:prstGeom>
            <a:solidFill>
              <a:srgbClr val="57862D"/>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6" name="Rectangle 105">
              <a:extLst>
                <a:ext uri="{FF2B5EF4-FFF2-40B4-BE49-F238E27FC236}">
                  <a16:creationId xmlns:a16="http://schemas.microsoft.com/office/drawing/2014/main" id="{EB4E6640-D9F4-BA65-E855-1900205C8821}"/>
                </a:ext>
              </a:extLst>
            </p:cNvPr>
            <p:cNvSpPr/>
            <p:nvPr/>
          </p:nvSpPr>
          <p:spPr>
            <a:xfrm>
              <a:off x="1095476" y="5102488"/>
              <a:ext cx="262293" cy="168152"/>
            </a:xfrm>
            <a:prstGeom prst="rect">
              <a:avLst/>
            </a:prstGeom>
            <a:solidFill>
              <a:srgbClr val="813A3C"/>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7" name="Rectangle 106">
              <a:extLst>
                <a:ext uri="{FF2B5EF4-FFF2-40B4-BE49-F238E27FC236}">
                  <a16:creationId xmlns:a16="http://schemas.microsoft.com/office/drawing/2014/main" id="{5E172C88-0F5D-9155-F36E-2E0AC7D10D64}"/>
                </a:ext>
              </a:extLst>
            </p:cNvPr>
            <p:cNvSpPr/>
            <p:nvPr/>
          </p:nvSpPr>
          <p:spPr>
            <a:xfrm>
              <a:off x="1095476" y="4841950"/>
              <a:ext cx="262293" cy="168152"/>
            </a:xfrm>
            <a:prstGeom prst="rect">
              <a:avLst/>
            </a:prstGeom>
            <a:solidFill>
              <a:srgbClr val="66A4B9"/>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8" name="Rectangle 107">
              <a:extLst>
                <a:ext uri="{FF2B5EF4-FFF2-40B4-BE49-F238E27FC236}">
                  <a16:creationId xmlns:a16="http://schemas.microsoft.com/office/drawing/2014/main" id="{C55F8354-AF8D-1C14-0B3C-C1FA3D5CD47D}"/>
                </a:ext>
              </a:extLst>
            </p:cNvPr>
            <p:cNvSpPr/>
            <p:nvPr/>
          </p:nvSpPr>
          <p:spPr>
            <a:xfrm>
              <a:off x="1091068" y="4384020"/>
              <a:ext cx="262293" cy="168152"/>
            </a:xfrm>
            <a:prstGeom prst="rect">
              <a:avLst/>
            </a:prstGeom>
            <a:solidFill>
              <a:srgbClr val="F4B064"/>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9" name="Rectangle 108">
              <a:extLst>
                <a:ext uri="{FF2B5EF4-FFF2-40B4-BE49-F238E27FC236}">
                  <a16:creationId xmlns:a16="http://schemas.microsoft.com/office/drawing/2014/main" id="{6C43FFC8-4D87-C1F4-F697-DBDBB26DB739}"/>
                </a:ext>
              </a:extLst>
            </p:cNvPr>
            <p:cNvSpPr/>
            <p:nvPr/>
          </p:nvSpPr>
          <p:spPr>
            <a:xfrm>
              <a:off x="1091068" y="4015182"/>
              <a:ext cx="262293" cy="168152"/>
            </a:xfrm>
            <a:prstGeom prst="rect">
              <a:avLst/>
            </a:prstGeom>
            <a:solidFill>
              <a:srgbClr val="8E3290"/>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0" name="TextBox 25">
              <a:extLst>
                <a:ext uri="{FF2B5EF4-FFF2-40B4-BE49-F238E27FC236}">
                  <a16:creationId xmlns:a16="http://schemas.microsoft.com/office/drawing/2014/main" id="{3D67C6F7-369D-DAE3-74BB-13146B566C01}"/>
                </a:ext>
              </a:extLst>
            </p:cNvPr>
            <p:cNvSpPr txBox="1"/>
            <p:nvPr/>
          </p:nvSpPr>
          <p:spPr>
            <a:xfrm>
              <a:off x="1227150" y="3896286"/>
              <a:ext cx="2478955" cy="483462"/>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tx1">
                      <a:lumMod val="75000"/>
                      <a:lumOff val="25000"/>
                    </a:schemeClr>
                  </a:solidFill>
                  <a:latin typeface="Century Gothic"/>
                  <a:cs typeface="Calibri"/>
                </a:rPr>
                <a:t>Water / Snow / Ice</a:t>
              </a:r>
              <a:endParaRPr lang="en-US" sz="1000" dirty="0">
                <a:solidFill>
                  <a:schemeClr val="tx1">
                    <a:lumMod val="75000"/>
                    <a:lumOff val="25000"/>
                  </a:schemeClr>
                </a:solidFill>
                <a:latin typeface="Century Gothic"/>
              </a:endParaRPr>
            </a:p>
          </p:txBody>
        </p:sp>
      </p:grpSp>
      <p:grpSp>
        <p:nvGrpSpPr>
          <p:cNvPr id="124" name="Group 123">
            <a:extLst>
              <a:ext uri="{FF2B5EF4-FFF2-40B4-BE49-F238E27FC236}">
                <a16:creationId xmlns:a16="http://schemas.microsoft.com/office/drawing/2014/main" id="{C168430A-8D22-D08A-B839-8E03540731F2}"/>
              </a:ext>
            </a:extLst>
          </p:cNvPr>
          <p:cNvGrpSpPr/>
          <p:nvPr/>
        </p:nvGrpSpPr>
        <p:grpSpPr>
          <a:xfrm>
            <a:off x="342643" y="5130882"/>
            <a:ext cx="1433219" cy="790172"/>
            <a:chOff x="2188003" y="3521949"/>
            <a:chExt cx="1912997" cy="1411060"/>
          </a:xfrm>
        </p:grpSpPr>
        <p:sp>
          <p:nvSpPr>
            <p:cNvPr id="125" name="Rectangle: Rounded Corners 124">
              <a:extLst>
                <a:ext uri="{FF2B5EF4-FFF2-40B4-BE49-F238E27FC236}">
                  <a16:creationId xmlns:a16="http://schemas.microsoft.com/office/drawing/2014/main" id="{FB5DD649-AA4B-BA82-0BAF-5BE257C739E2}"/>
                </a:ext>
              </a:extLst>
            </p:cNvPr>
            <p:cNvSpPr/>
            <p:nvPr/>
          </p:nvSpPr>
          <p:spPr>
            <a:xfrm>
              <a:off x="2188003" y="3521949"/>
              <a:ext cx="1912997" cy="1411060"/>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6" name="TextBox 13">
              <a:extLst>
                <a:ext uri="{FF2B5EF4-FFF2-40B4-BE49-F238E27FC236}">
                  <a16:creationId xmlns:a16="http://schemas.microsoft.com/office/drawing/2014/main" id="{1E0CFDF3-D270-95D7-8B5D-D85DD8246F70}"/>
                </a:ext>
              </a:extLst>
            </p:cNvPr>
            <p:cNvSpPr txBox="1"/>
            <p:nvPr/>
          </p:nvSpPr>
          <p:spPr>
            <a:xfrm>
              <a:off x="2496073" y="3784541"/>
              <a:ext cx="856325" cy="24622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10+ meters</a:t>
              </a:r>
            </a:p>
          </p:txBody>
        </p:sp>
        <p:sp>
          <p:nvSpPr>
            <p:cNvPr id="127" name="TextBox 14">
              <a:extLst>
                <a:ext uri="{FF2B5EF4-FFF2-40B4-BE49-F238E27FC236}">
                  <a16:creationId xmlns:a16="http://schemas.microsoft.com/office/drawing/2014/main" id="{CA93CA00-3199-69F8-0281-E756DAC85DF8}"/>
                </a:ext>
              </a:extLst>
            </p:cNvPr>
            <p:cNvSpPr txBox="1"/>
            <p:nvPr/>
          </p:nvSpPr>
          <p:spPr>
            <a:xfrm>
              <a:off x="2496073" y="4033994"/>
              <a:ext cx="893193"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7-10 meters</a:t>
              </a:r>
            </a:p>
          </p:txBody>
        </p:sp>
        <p:sp>
          <p:nvSpPr>
            <p:cNvPr id="128" name="TextBox 15">
              <a:extLst>
                <a:ext uri="{FF2B5EF4-FFF2-40B4-BE49-F238E27FC236}">
                  <a16:creationId xmlns:a16="http://schemas.microsoft.com/office/drawing/2014/main" id="{CAFA76B7-B5DE-3EB2-40DD-7E5FD75FD4F8}"/>
                </a:ext>
              </a:extLst>
            </p:cNvPr>
            <p:cNvSpPr txBox="1"/>
            <p:nvPr/>
          </p:nvSpPr>
          <p:spPr>
            <a:xfrm>
              <a:off x="2496073" y="4283447"/>
              <a:ext cx="928459" cy="24622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panose="020B0502020202020204" pitchFamily="34" charset="0"/>
                </a:rPr>
                <a:t>.01-3 meters</a:t>
              </a:r>
            </a:p>
          </p:txBody>
        </p:sp>
        <p:sp>
          <p:nvSpPr>
            <p:cNvPr id="129" name="TextBox 16">
              <a:extLst>
                <a:ext uri="{FF2B5EF4-FFF2-40B4-BE49-F238E27FC236}">
                  <a16:creationId xmlns:a16="http://schemas.microsoft.com/office/drawing/2014/main" id="{8387772E-F1EA-515E-F5FD-3EBB39E1155B}"/>
                </a:ext>
              </a:extLst>
            </p:cNvPr>
            <p:cNvSpPr txBox="1"/>
            <p:nvPr/>
          </p:nvSpPr>
          <p:spPr>
            <a:xfrm>
              <a:off x="2496073" y="4532899"/>
              <a:ext cx="822661" cy="24622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3-7 meters</a:t>
              </a:r>
            </a:p>
          </p:txBody>
        </p:sp>
        <p:sp>
          <p:nvSpPr>
            <p:cNvPr id="130" name="Rectangle 129">
              <a:extLst>
                <a:ext uri="{FF2B5EF4-FFF2-40B4-BE49-F238E27FC236}">
                  <a16:creationId xmlns:a16="http://schemas.microsoft.com/office/drawing/2014/main" id="{18D91DF6-CD85-7C4E-6BA8-29B4D44F32B9}"/>
                </a:ext>
              </a:extLst>
            </p:cNvPr>
            <p:cNvSpPr/>
            <p:nvPr/>
          </p:nvSpPr>
          <p:spPr>
            <a:xfrm>
              <a:off x="2271143" y="4646770"/>
              <a:ext cx="262293" cy="168152"/>
            </a:xfrm>
            <a:prstGeom prst="rect">
              <a:avLst/>
            </a:prstGeom>
            <a:solidFill>
              <a:srgbClr val="F7C258"/>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1" name="Rectangle 130">
              <a:extLst>
                <a:ext uri="{FF2B5EF4-FFF2-40B4-BE49-F238E27FC236}">
                  <a16:creationId xmlns:a16="http://schemas.microsoft.com/office/drawing/2014/main" id="{F7D6B6DB-DB3E-D5CD-62B4-1189B27F950F}"/>
                </a:ext>
              </a:extLst>
            </p:cNvPr>
            <p:cNvSpPr/>
            <p:nvPr/>
          </p:nvSpPr>
          <p:spPr>
            <a:xfrm>
              <a:off x="2273516" y="4393805"/>
              <a:ext cx="262293" cy="168152"/>
            </a:xfrm>
            <a:prstGeom prst="rect">
              <a:avLst/>
            </a:prstGeom>
            <a:solidFill>
              <a:srgbClr val="66CD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2" name="Rectangle 131">
              <a:extLst>
                <a:ext uri="{FF2B5EF4-FFF2-40B4-BE49-F238E27FC236}">
                  <a16:creationId xmlns:a16="http://schemas.microsoft.com/office/drawing/2014/main" id="{95A859B0-4978-F159-475C-A0E0B2E39011}"/>
                </a:ext>
              </a:extLst>
            </p:cNvPr>
            <p:cNvSpPr/>
            <p:nvPr/>
          </p:nvSpPr>
          <p:spPr>
            <a:xfrm>
              <a:off x="2271143" y="4131544"/>
              <a:ext cx="262293" cy="168152"/>
            </a:xfrm>
            <a:prstGeom prst="rect">
              <a:avLst/>
            </a:prstGeom>
            <a:solidFill>
              <a:srgbClr val="7654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3" name="Rectangle 132">
              <a:extLst>
                <a:ext uri="{FF2B5EF4-FFF2-40B4-BE49-F238E27FC236}">
                  <a16:creationId xmlns:a16="http://schemas.microsoft.com/office/drawing/2014/main" id="{4F15AAA0-DA97-672F-ECA7-6DD373D45119}"/>
                </a:ext>
              </a:extLst>
            </p:cNvPr>
            <p:cNvSpPr/>
            <p:nvPr/>
          </p:nvSpPr>
          <p:spPr>
            <a:xfrm>
              <a:off x="2271143" y="3878183"/>
              <a:ext cx="262293" cy="168152"/>
            </a:xfrm>
            <a:prstGeom prst="rect">
              <a:avLst/>
            </a:prstGeom>
            <a:solidFill>
              <a:srgbClr val="5BFB96"/>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4" name="Rectangle 133">
              <a:extLst>
                <a:ext uri="{FF2B5EF4-FFF2-40B4-BE49-F238E27FC236}">
                  <a16:creationId xmlns:a16="http://schemas.microsoft.com/office/drawing/2014/main" id="{CF6A085D-37CA-05F6-FED3-4BCE1B659D41}"/>
                </a:ext>
              </a:extLst>
            </p:cNvPr>
            <p:cNvSpPr/>
            <p:nvPr/>
          </p:nvSpPr>
          <p:spPr>
            <a:xfrm>
              <a:off x="2271143" y="3632126"/>
              <a:ext cx="262293" cy="168152"/>
            </a:xfrm>
            <a:prstGeom prst="rect">
              <a:avLst/>
            </a:prstGeom>
            <a:solidFill>
              <a:srgbClr val="90364A"/>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5" name="TextBox 25">
              <a:extLst>
                <a:ext uri="{FF2B5EF4-FFF2-40B4-BE49-F238E27FC236}">
                  <a16:creationId xmlns:a16="http://schemas.microsoft.com/office/drawing/2014/main" id="{810A0274-C11F-27A2-37B4-90B0A6745A5A}"/>
                </a:ext>
              </a:extLst>
            </p:cNvPr>
            <p:cNvSpPr txBox="1"/>
            <p:nvPr/>
          </p:nvSpPr>
          <p:spPr>
            <a:xfrm>
              <a:off x="2510220" y="3521949"/>
              <a:ext cx="856325" cy="24622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cs typeface="Calibri"/>
                </a:rPr>
                <a:t>Unforested</a:t>
              </a:r>
              <a:endParaRPr lang="en-US" sz="1000">
                <a:solidFill>
                  <a:schemeClr val="tx1">
                    <a:lumMod val="75000"/>
                    <a:lumOff val="25000"/>
                  </a:schemeClr>
                </a:solidFill>
                <a:latin typeface="Century Gothic"/>
              </a:endParaRPr>
            </a:p>
          </p:txBody>
        </p:sp>
      </p:grpSp>
      <p:grpSp>
        <p:nvGrpSpPr>
          <p:cNvPr id="71" name="Group 70">
            <a:extLst>
              <a:ext uri="{FF2B5EF4-FFF2-40B4-BE49-F238E27FC236}">
                <a16:creationId xmlns:a16="http://schemas.microsoft.com/office/drawing/2014/main" id="{E8F4AA4A-95DB-2190-837C-44D1AFCDEC77}"/>
              </a:ext>
            </a:extLst>
          </p:cNvPr>
          <p:cNvGrpSpPr/>
          <p:nvPr/>
        </p:nvGrpSpPr>
        <p:grpSpPr>
          <a:xfrm>
            <a:off x="4239805" y="5315757"/>
            <a:ext cx="1395023" cy="812338"/>
            <a:chOff x="3837239" y="5128851"/>
            <a:chExt cx="1395023" cy="812338"/>
          </a:xfrm>
        </p:grpSpPr>
        <p:sp>
          <p:nvSpPr>
            <p:cNvPr id="137" name="Rectangle: Rounded Corners 136">
              <a:extLst>
                <a:ext uri="{FF2B5EF4-FFF2-40B4-BE49-F238E27FC236}">
                  <a16:creationId xmlns:a16="http://schemas.microsoft.com/office/drawing/2014/main" id="{6376FBA1-790A-9519-A119-2F814C4264BB}"/>
                </a:ext>
              </a:extLst>
            </p:cNvPr>
            <p:cNvSpPr/>
            <p:nvPr/>
          </p:nvSpPr>
          <p:spPr>
            <a:xfrm>
              <a:off x="3837239" y="5156809"/>
              <a:ext cx="1395023" cy="759016"/>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8" name="TextBox 13">
              <a:extLst>
                <a:ext uri="{FF2B5EF4-FFF2-40B4-BE49-F238E27FC236}">
                  <a16:creationId xmlns:a16="http://schemas.microsoft.com/office/drawing/2014/main" id="{83747ED1-7CA1-E054-1874-A1488176E8B4}"/>
                </a:ext>
              </a:extLst>
            </p:cNvPr>
            <p:cNvSpPr txBox="1"/>
            <p:nvPr/>
          </p:nvSpPr>
          <p:spPr>
            <a:xfrm>
              <a:off x="4006570" y="5275899"/>
              <a:ext cx="1132041" cy="24622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0.01-0.05 kg/m</a:t>
              </a:r>
              <a:r>
                <a:rPr lang="en-US" sz="1000" baseline="30000">
                  <a:effectLst/>
                  <a:latin typeface="Century Gothic"/>
                  <a:ea typeface="Open Sans"/>
                  <a:cs typeface="Open Sans"/>
                </a:rPr>
                <a:t>3</a:t>
              </a:r>
              <a:endParaRPr lang="en-US" sz="1000">
                <a:solidFill>
                  <a:schemeClr val="tx1">
                    <a:lumMod val="75000"/>
                    <a:lumOff val="25000"/>
                  </a:schemeClr>
                </a:solidFill>
                <a:latin typeface="Century Gothic"/>
                <a:ea typeface="Open Sans"/>
                <a:cs typeface="Open Sans"/>
              </a:endParaRPr>
            </a:p>
          </p:txBody>
        </p:sp>
        <p:sp>
          <p:nvSpPr>
            <p:cNvPr id="139" name="TextBox 14">
              <a:extLst>
                <a:ext uri="{FF2B5EF4-FFF2-40B4-BE49-F238E27FC236}">
                  <a16:creationId xmlns:a16="http://schemas.microsoft.com/office/drawing/2014/main" id="{8F1E6ED6-7A93-7480-7623-5D7EABE0BB7D}"/>
                </a:ext>
              </a:extLst>
            </p:cNvPr>
            <p:cNvSpPr txBox="1"/>
            <p:nvPr/>
          </p:nvSpPr>
          <p:spPr>
            <a:xfrm>
              <a:off x="4006570" y="5415588"/>
              <a:ext cx="1061509" cy="24622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0.06-0.1 kg/m</a:t>
              </a:r>
              <a:r>
                <a:rPr lang="en-US" sz="1000" baseline="30000">
                  <a:effectLst/>
                  <a:latin typeface="Century Gothic"/>
                  <a:ea typeface="Open Sans"/>
                  <a:cs typeface="Open Sans"/>
                </a:rPr>
                <a:t>3</a:t>
              </a:r>
              <a:endParaRPr lang="en-US" sz="1000">
                <a:solidFill>
                  <a:schemeClr val="tx1">
                    <a:lumMod val="75000"/>
                    <a:lumOff val="25000"/>
                  </a:schemeClr>
                </a:solidFill>
                <a:latin typeface="Century Gothic"/>
                <a:ea typeface="Open Sans"/>
                <a:cs typeface="Open Sans"/>
              </a:endParaRPr>
            </a:p>
          </p:txBody>
        </p:sp>
        <p:sp>
          <p:nvSpPr>
            <p:cNvPr id="140" name="TextBox 15">
              <a:extLst>
                <a:ext uri="{FF2B5EF4-FFF2-40B4-BE49-F238E27FC236}">
                  <a16:creationId xmlns:a16="http://schemas.microsoft.com/office/drawing/2014/main" id="{DE211322-7948-DCC8-AD1D-5E417EBE2AFB}"/>
                </a:ext>
              </a:extLst>
            </p:cNvPr>
            <p:cNvSpPr txBox="1"/>
            <p:nvPr/>
          </p:nvSpPr>
          <p:spPr>
            <a:xfrm>
              <a:off x="4006570" y="5555278"/>
              <a:ext cx="1132041" cy="24622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0.11-0.21 kg/m</a:t>
              </a:r>
              <a:r>
                <a:rPr lang="en-US" sz="1000" baseline="30000">
                  <a:effectLst/>
                  <a:latin typeface="Century Gothic"/>
                  <a:ea typeface="Open Sans"/>
                  <a:cs typeface="Open Sans"/>
                </a:rPr>
                <a:t>3</a:t>
              </a:r>
              <a:endParaRPr lang="en-US" sz="1000">
                <a:solidFill>
                  <a:schemeClr val="tx1">
                    <a:lumMod val="75000"/>
                    <a:lumOff val="25000"/>
                  </a:schemeClr>
                </a:solidFill>
                <a:latin typeface="Century Gothic"/>
                <a:ea typeface="Open Sans"/>
                <a:cs typeface="Open Sans"/>
              </a:endParaRPr>
            </a:p>
          </p:txBody>
        </p:sp>
        <p:sp>
          <p:nvSpPr>
            <p:cNvPr id="141" name="TextBox 16">
              <a:extLst>
                <a:ext uri="{FF2B5EF4-FFF2-40B4-BE49-F238E27FC236}">
                  <a16:creationId xmlns:a16="http://schemas.microsoft.com/office/drawing/2014/main" id="{BD0B56BB-EA4E-97AA-77E4-3E138EA0B0A1}"/>
                </a:ext>
              </a:extLst>
            </p:cNvPr>
            <p:cNvSpPr txBox="1"/>
            <p:nvPr/>
          </p:nvSpPr>
          <p:spPr>
            <a:xfrm>
              <a:off x="4006570" y="5694968"/>
              <a:ext cx="1132041" cy="24622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0.22-0.34 kg/m</a:t>
              </a:r>
              <a:r>
                <a:rPr lang="en-US" sz="1000" baseline="30000">
                  <a:effectLst/>
                  <a:latin typeface="Century Gothic"/>
                  <a:ea typeface="Open Sans"/>
                  <a:cs typeface="Open Sans"/>
                </a:rPr>
                <a:t>3</a:t>
              </a:r>
              <a:endParaRPr lang="en-US" sz="1000">
                <a:solidFill>
                  <a:schemeClr val="tx1">
                    <a:lumMod val="75000"/>
                    <a:lumOff val="25000"/>
                  </a:schemeClr>
                </a:solidFill>
                <a:latin typeface="Century Gothic"/>
                <a:ea typeface="Open Sans"/>
                <a:cs typeface="Open Sans"/>
              </a:endParaRPr>
            </a:p>
          </p:txBody>
        </p:sp>
        <p:sp>
          <p:nvSpPr>
            <p:cNvPr id="142" name="Rectangle 141">
              <a:extLst>
                <a:ext uri="{FF2B5EF4-FFF2-40B4-BE49-F238E27FC236}">
                  <a16:creationId xmlns:a16="http://schemas.microsoft.com/office/drawing/2014/main" id="{AC4C5D57-FC69-B69D-E6E9-CD78AE575453}"/>
                </a:ext>
              </a:extLst>
            </p:cNvPr>
            <p:cNvSpPr/>
            <p:nvPr/>
          </p:nvSpPr>
          <p:spPr>
            <a:xfrm>
              <a:off x="3882937" y="5758734"/>
              <a:ext cx="144169" cy="94163"/>
            </a:xfrm>
            <a:prstGeom prst="rect">
              <a:avLst/>
            </a:prstGeom>
            <a:solidFill>
              <a:srgbClr val="49387E"/>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3" name="Rectangle 142">
              <a:extLst>
                <a:ext uri="{FF2B5EF4-FFF2-40B4-BE49-F238E27FC236}">
                  <a16:creationId xmlns:a16="http://schemas.microsoft.com/office/drawing/2014/main" id="{08DCFC42-59BC-6042-ACB9-ABFB7F70A5EE}"/>
                </a:ext>
              </a:extLst>
            </p:cNvPr>
            <p:cNvSpPr/>
            <p:nvPr/>
          </p:nvSpPr>
          <p:spPr>
            <a:xfrm>
              <a:off x="3884241" y="5617077"/>
              <a:ext cx="144169" cy="94163"/>
            </a:xfrm>
            <a:prstGeom prst="rect">
              <a:avLst/>
            </a:prstGeom>
            <a:solidFill>
              <a:srgbClr val="FF73DF"/>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4" name="Rectangle 143">
              <a:extLst>
                <a:ext uri="{FF2B5EF4-FFF2-40B4-BE49-F238E27FC236}">
                  <a16:creationId xmlns:a16="http://schemas.microsoft.com/office/drawing/2014/main" id="{22287039-BC8F-50E5-EE54-F0FD5F880D4B}"/>
                </a:ext>
              </a:extLst>
            </p:cNvPr>
            <p:cNvSpPr/>
            <p:nvPr/>
          </p:nvSpPr>
          <p:spPr>
            <a:xfrm>
              <a:off x="3882937" y="5470215"/>
              <a:ext cx="144169" cy="94163"/>
            </a:xfrm>
            <a:prstGeom prst="rect">
              <a:avLst/>
            </a:prstGeom>
            <a:solidFill>
              <a:srgbClr val="FDC0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5" name="Rectangle 144">
              <a:extLst>
                <a:ext uri="{FF2B5EF4-FFF2-40B4-BE49-F238E27FC236}">
                  <a16:creationId xmlns:a16="http://schemas.microsoft.com/office/drawing/2014/main" id="{1C7E72D0-9157-2049-6A8F-6575D347068D}"/>
                </a:ext>
              </a:extLst>
            </p:cNvPr>
            <p:cNvSpPr/>
            <p:nvPr/>
          </p:nvSpPr>
          <p:spPr>
            <a:xfrm>
              <a:off x="3882937" y="5328337"/>
              <a:ext cx="144169" cy="94163"/>
            </a:xfrm>
            <a:prstGeom prst="rect">
              <a:avLst/>
            </a:prstGeom>
            <a:solidFill>
              <a:srgbClr val="BEAED4"/>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6" name="Rectangle 145">
              <a:extLst>
                <a:ext uri="{FF2B5EF4-FFF2-40B4-BE49-F238E27FC236}">
                  <a16:creationId xmlns:a16="http://schemas.microsoft.com/office/drawing/2014/main" id="{EE472664-2F68-44FC-8091-4274E3E72801}"/>
                </a:ext>
              </a:extLst>
            </p:cNvPr>
            <p:cNvSpPr/>
            <p:nvPr/>
          </p:nvSpPr>
          <p:spPr>
            <a:xfrm>
              <a:off x="3882937" y="5190548"/>
              <a:ext cx="144169" cy="94163"/>
            </a:xfrm>
            <a:prstGeom prst="rect">
              <a:avLst/>
            </a:prstGeom>
            <a:solidFill>
              <a:srgbClr val="7FC97F"/>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7" name="TextBox 25">
              <a:extLst>
                <a:ext uri="{FF2B5EF4-FFF2-40B4-BE49-F238E27FC236}">
                  <a16:creationId xmlns:a16="http://schemas.microsoft.com/office/drawing/2014/main" id="{67874B21-729A-AF46-6B0F-F6A818014CF5}"/>
                </a:ext>
              </a:extLst>
            </p:cNvPr>
            <p:cNvSpPr txBox="1"/>
            <p:nvPr/>
          </p:nvSpPr>
          <p:spPr>
            <a:xfrm>
              <a:off x="4014345" y="5128851"/>
              <a:ext cx="856325" cy="24622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cs typeface="Calibri"/>
                </a:rPr>
                <a:t>Unforested</a:t>
              </a:r>
              <a:endParaRPr lang="en-US" sz="1000">
                <a:solidFill>
                  <a:schemeClr val="tx1">
                    <a:lumMod val="75000"/>
                    <a:lumOff val="25000"/>
                  </a:schemeClr>
                </a:solidFill>
                <a:latin typeface="Century Gothic"/>
              </a:endParaRPr>
            </a:p>
          </p:txBody>
        </p:sp>
      </p:grpSp>
      <p:grpSp>
        <p:nvGrpSpPr>
          <p:cNvPr id="9" name="Group 8">
            <a:extLst>
              <a:ext uri="{FF2B5EF4-FFF2-40B4-BE49-F238E27FC236}">
                <a16:creationId xmlns:a16="http://schemas.microsoft.com/office/drawing/2014/main" id="{B0F7D241-188E-7126-7755-BC82202FC7A9}"/>
              </a:ext>
            </a:extLst>
          </p:cNvPr>
          <p:cNvGrpSpPr/>
          <p:nvPr/>
        </p:nvGrpSpPr>
        <p:grpSpPr>
          <a:xfrm>
            <a:off x="3094675" y="1049941"/>
            <a:ext cx="1330325" cy="824545"/>
            <a:chOff x="2045128" y="3379074"/>
            <a:chExt cx="2538023" cy="1441361"/>
          </a:xfrm>
        </p:grpSpPr>
        <p:sp>
          <p:nvSpPr>
            <p:cNvPr id="10" name="Rectangle: Rounded Corners 9">
              <a:extLst>
                <a:ext uri="{FF2B5EF4-FFF2-40B4-BE49-F238E27FC236}">
                  <a16:creationId xmlns:a16="http://schemas.microsoft.com/office/drawing/2014/main" id="{8DE679B9-CF1D-0F1D-37F8-A5852283B92F}"/>
                </a:ext>
              </a:extLst>
            </p:cNvPr>
            <p:cNvSpPr/>
            <p:nvPr/>
          </p:nvSpPr>
          <p:spPr>
            <a:xfrm>
              <a:off x="2045128" y="3429000"/>
              <a:ext cx="2538023" cy="1355423"/>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3" name="TextBox 13">
              <a:extLst>
                <a:ext uri="{FF2B5EF4-FFF2-40B4-BE49-F238E27FC236}">
                  <a16:creationId xmlns:a16="http://schemas.microsoft.com/office/drawing/2014/main" id="{F6F71815-3ECA-A34B-A365-F76856555D1E}"/>
                </a:ext>
              </a:extLst>
            </p:cNvPr>
            <p:cNvSpPr txBox="1"/>
            <p:nvPr/>
          </p:nvSpPr>
          <p:spPr>
            <a:xfrm>
              <a:off x="2353197" y="3641665"/>
              <a:ext cx="2159732" cy="43041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0.01-0.05 kg/m</a:t>
              </a:r>
              <a:r>
                <a:rPr lang="en-US" sz="1000" baseline="30000">
                  <a:effectLst/>
                  <a:latin typeface="Century Gothic"/>
                  <a:ea typeface="Open Sans"/>
                  <a:cs typeface="Open Sans"/>
                </a:rPr>
                <a:t>3</a:t>
              </a:r>
              <a:endParaRPr lang="en-US" sz="1000">
                <a:solidFill>
                  <a:schemeClr val="tx1">
                    <a:lumMod val="75000"/>
                    <a:lumOff val="25000"/>
                  </a:schemeClr>
                </a:solidFill>
                <a:latin typeface="Century Gothic"/>
                <a:ea typeface="Open Sans"/>
                <a:cs typeface="Open Sans"/>
              </a:endParaRPr>
            </a:p>
          </p:txBody>
        </p:sp>
        <p:sp>
          <p:nvSpPr>
            <p:cNvPr id="14" name="TextBox 14">
              <a:extLst>
                <a:ext uri="{FF2B5EF4-FFF2-40B4-BE49-F238E27FC236}">
                  <a16:creationId xmlns:a16="http://schemas.microsoft.com/office/drawing/2014/main" id="{DD493B9A-46E8-0B61-D654-44118D742368}"/>
                </a:ext>
              </a:extLst>
            </p:cNvPr>
            <p:cNvSpPr txBox="1"/>
            <p:nvPr/>
          </p:nvSpPr>
          <p:spPr>
            <a:xfrm>
              <a:off x="2353197" y="3891118"/>
              <a:ext cx="2025170" cy="43041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0.06-0.1 kg/m</a:t>
              </a:r>
              <a:r>
                <a:rPr lang="en-US" sz="1000" baseline="30000">
                  <a:effectLst/>
                  <a:latin typeface="Century Gothic"/>
                  <a:ea typeface="Open Sans"/>
                  <a:cs typeface="Open Sans"/>
                </a:rPr>
                <a:t>3</a:t>
              </a:r>
              <a:endParaRPr lang="en-US" sz="1000">
                <a:solidFill>
                  <a:schemeClr val="tx1">
                    <a:lumMod val="75000"/>
                    <a:lumOff val="25000"/>
                  </a:schemeClr>
                </a:solidFill>
                <a:latin typeface="Century Gothic"/>
                <a:ea typeface="Open Sans"/>
                <a:cs typeface="Open Sans"/>
              </a:endParaRPr>
            </a:p>
          </p:txBody>
        </p:sp>
        <p:sp>
          <p:nvSpPr>
            <p:cNvPr id="32" name="TextBox 15">
              <a:extLst>
                <a:ext uri="{FF2B5EF4-FFF2-40B4-BE49-F238E27FC236}">
                  <a16:creationId xmlns:a16="http://schemas.microsoft.com/office/drawing/2014/main" id="{B02CE2FE-9865-1D81-91E1-933B46CA2332}"/>
                </a:ext>
              </a:extLst>
            </p:cNvPr>
            <p:cNvSpPr txBox="1"/>
            <p:nvPr/>
          </p:nvSpPr>
          <p:spPr>
            <a:xfrm>
              <a:off x="2353197" y="4140573"/>
              <a:ext cx="2159732" cy="43041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0.11-0.21 kg/m</a:t>
              </a:r>
              <a:r>
                <a:rPr lang="en-US" sz="1000" baseline="30000">
                  <a:effectLst/>
                  <a:latin typeface="Century Gothic"/>
                  <a:ea typeface="Open Sans"/>
                  <a:cs typeface="Open Sans"/>
                </a:rPr>
                <a:t>3</a:t>
              </a:r>
              <a:endParaRPr lang="en-US" sz="1000">
                <a:solidFill>
                  <a:schemeClr val="tx1">
                    <a:lumMod val="75000"/>
                    <a:lumOff val="25000"/>
                  </a:schemeClr>
                </a:solidFill>
                <a:latin typeface="Century Gothic"/>
                <a:ea typeface="Open Sans"/>
                <a:cs typeface="Open Sans"/>
              </a:endParaRPr>
            </a:p>
          </p:txBody>
        </p:sp>
        <p:sp>
          <p:nvSpPr>
            <p:cNvPr id="36" name="TextBox 16">
              <a:extLst>
                <a:ext uri="{FF2B5EF4-FFF2-40B4-BE49-F238E27FC236}">
                  <a16:creationId xmlns:a16="http://schemas.microsoft.com/office/drawing/2014/main" id="{8093FFF6-3CF8-04B7-F95E-FC38E5E33844}"/>
                </a:ext>
              </a:extLst>
            </p:cNvPr>
            <p:cNvSpPr txBox="1"/>
            <p:nvPr/>
          </p:nvSpPr>
          <p:spPr>
            <a:xfrm>
              <a:off x="2353197" y="4390024"/>
              <a:ext cx="2159732" cy="43041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rPr>
                <a:t>0.22-0.34 kg/</a:t>
              </a:r>
              <a:r>
                <a:rPr lang="en-US" sz="1000">
                  <a:solidFill>
                    <a:schemeClr val="tx1">
                      <a:lumMod val="75000"/>
                      <a:lumOff val="25000"/>
                    </a:schemeClr>
                  </a:solidFill>
                  <a:latin typeface="Century Gothic" panose="020B0502020202020204" pitchFamily="34" charset="0"/>
                </a:rPr>
                <a:t>m</a:t>
              </a:r>
              <a:r>
                <a:rPr lang="en-US" sz="1000" baseline="30000">
                  <a:effectLst/>
                  <a:latin typeface="Century Gothic" panose="020B0502020202020204" pitchFamily="34" charset="0"/>
                  <a:ea typeface="Open Sans" panose="020B0606030504020204" pitchFamily="34" charset="0"/>
                  <a:cs typeface="Open Sans" panose="020B0606030504020204" pitchFamily="34" charset="0"/>
                </a:rPr>
                <a:t>3</a:t>
              </a:r>
              <a:endParaRPr lang="en-US" sz="1000">
                <a:solidFill>
                  <a:schemeClr val="tx1">
                    <a:lumMod val="75000"/>
                    <a:lumOff val="25000"/>
                  </a:schemeClr>
                </a:solidFill>
                <a:latin typeface="Century Gothic" panose="020B0502020202020204" pitchFamily="34" charset="0"/>
              </a:endParaRPr>
            </a:p>
          </p:txBody>
        </p:sp>
        <p:sp>
          <p:nvSpPr>
            <p:cNvPr id="57" name="Rectangle 56">
              <a:extLst>
                <a:ext uri="{FF2B5EF4-FFF2-40B4-BE49-F238E27FC236}">
                  <a16:creationId xmlns:a16="http://schemas.microsoft.com/office/drawing/2014/main" id="{5B2A9848-E3BB-4259-1113-0147D8FC92E6}"/>
                </a:ext>
              </a:extLst>
            </p:cNvPr>
            <p:cNvSpPr/>
            <p:nvPr/>
          </p:nvSpPr>
          <p:spPr>
            <a:xfrm>
              <a:off x="2128268" y="4503895"/>
              <a:ext cx="262293" cy="168152"/>
            </a:xfrm>
            <a:prstGeom prst="rect">
              <a:avLst/>
            </a:prstGeom>
            <a:solidFill>
              <a:srgbClr val="49387E"/>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8" name="Rectangle 57">
              <a:extLst>
                <a:ext uri="{FF2B5EF4-FFF2-40B4-BE49-F238E27FC236}">
                  <a16:creationId xmlns:a16="http://schemas.microsoft.com/office/drawing/2014/main" id="{B0FD9146-CA14-1AF6-1B04-8E631CEC4349}"/>
                </a:ext>
              </a:extLst>
            </p:cNvPr>
            <p:cNvSpPr/>
            <p:nvPr/>
          </p:nvSpPr>
          <p:spPr>
            <a:xfrm>
              <a:off x="2130641" y="4250930"/>
              <a:ext cx="262293" cy="168152"/>
            </a:xfrm>
            <a:prstGeom prst="rect">
              <a:avLst/>
            </a:prstGeom>
            <a:solidFill>
              <a:srgbClr val="FF73DF"/>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9" name="Rectangle 58">
              <a:extLst>
                <a:ext uri="{FF2B5EF4-FFF2-40B4-BE49-F238E27FC236}">
                  <a16:creationId xmlns:a16="http://schemas.microsoft.com/office/drawing/2014/main" id="{95956480-814A-388A-A8B1-BCB6652F04C4}"/>
                </a:ext>
              </a:extLst>
            </p:cNvPr>
            <p:cNvSpPr/>
            <p:nvPr/>
          </p:nvSpPr>
          <p:spPr>
            <a:xfrm>
              <a:off x="2128268" y="3988669"/>
              <a:ext cx="262293" cy="168152"/>
            </a:xfrm>
            <a:prstGeom prst="rect">
              <a:avLst/>
            </a:prstGeom>
            <a:solidFill>
              <a:srgbClr val="FDC0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0" name="Rectangle 59">
              <a:extLst>
                <a:ext uri="{FF2B5EF4-FFF2-40B4-BE49-F238E27FC236}">
                  <a16:creationId xmlns:a16="http://schemas.microsoft.com/office/drawing/2014/main" id="{14607942-7569-34BA-3516-A0677153F906}"/>
                </a:ext>
              </a:extLst>
            </p:cNvPr>
            <p:cNvSpPr/>
            <p:nvPr/>
          </p:nvSpPr>
          <p:spPr>
            <a:xfrm>
              <a:off x="2128268" y="3735308"/>
              <a:ext cx="262293" cy="168152"/>
            </a:xfrm>
            <a:prstGeom prst="rect">
              <a:avLst/>
            </a:prstGeom>
            <a:solidFill>
              <a:srgbClr val="BEAED4"/>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1" name="Rectangle 60">
              <a:extLst>
                <a:ext uri="{FF2B5EF4-FFF2-40B4-BE49-F238E27FC236}">
                  <a16:creationId xmlns:a16="http://schemas.microsoft.com/office/drawing/2014/main" id="{28D1F8FE-6336-33F0-88A6-B0B7CFE7BCB0}"/>
                </a:ext>
              </a:extLst>
            </p:cNvPr>
            <p:cNvSpPr/>
            <p:nvPr/>
          </p:nvSpPr>
          <p:spPr>
            <a:xfrm>
              <a:off x="2128268" y="3489251"/>
              <a:ext cx="262293" cy="168152"/>
            </a:xfrm>
            <a:prstGeom prst="rect">
              <a:avLst/>
            </a:prstGeom>
            <a:solidFill>
              <a:srgbClr val="7FC97F"/>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2" name="TextBox 25">
              <a:extLst>
                <a:ext uri="{FF2B5EF4-FFF2-40B4-BE49-F238E27FC236}">
                  <a16:creationId xmlns:a16="http://schemas.microsoft.com/office/drawing/2014/main" id="{45DFE31F-A095-BD88-147D-8A2C3F6D4205}"/>
                </a:ext>
              </a:extLst>
            </p:cNvPr>
            <p:cNvSpPr txBox="1"/>
            <p:nvPr/>
          </p:nvSpPr>
          <p:spPr>
            <a:xfrm>
              <a:off x="2367346" y="3379074"/>
              <a:ext cx="1633715" cy="43041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tx1">
                      <a:lumMod val="75000"/>
                      <a:lumOff val="25000"/>
                    </a:schemeClr>
                  </a:solidFill>
                  <a:latin typeface="Century Gothic"/>
                  <a:cs typeface="Calibri"/>
                </a:rPr>
                <a:t>Unforested</a:t>
              </a:r>
              <a:endParaRPr lang="en-US" sz="1000">
                <a:solidFill>
                  <a:schemeClr val="tx1">
                    <a:lumMod val="75000"/>
                    <a:lumOff val="25000"/>
                  </a:schemeClr>
                </a:solidFill>
                <a:latin typeface="Century Gothic"/>
              </a:endParaRPr>
            </a:p>
          </p:txBody>
        </p:sp>
      </p:grpSp>
    </p:spTree>
    <p:extLst>
      <p:ext uri="{BB962C8B-B14F-4D97-AF65-F5344CB8AC3E}">
        <p14:creationId xmlns:p14="http://schemas.microsoft.com/office/powerpoint/2010/main" val="949272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CACB192-0253-8185-BAFE-F634E36E858D}"/>
              </a:ext>
            </a:extLst>
          </p:cNvPr>
          <p:cNvSpPr txBox="1">
            <a:spLocks/>
          </p:cNvSpPr>
          <p:nvPr/>
        </p:nvSpPr>
        <p:spPr>
          <a:xfrm>
            <a:off x="339669" y="217084"/>
            <a:ext cx="8288131"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Century Gothic" panose="020B0502020202020204" pitchFamily="34" charset="0"/>
            </a:endParaRPr>
          </a:p>
        </p:txBody>
      </p:sp>
      <p:sp>
        <p:nvSpPr>
          <p:cNvPr id="40" name="Title 1">
            <a:extLst>
              <a:ext uri="{FF2B5EF4-FFF2-40B4-BE49-F238E27FC236}">
                <a16:creationId xmlns:a16="http://schemas.microsoft.com/office/drawing/2014/main" id="{55462EFC-53FA-D891-C37B-2DAF08FC498E}"/>
              </a:ext>
            </a:extLst>
          </p:cNvPr>
          <p:cNvSpPr txBox="1">
            <a:spLocks/>
          </p:cNvSpPr>
          <p:nvPr/>
        </p:nvSpPr>
        <p:spPr>
          <a:xfrm>
            <a:off x="339670" y="217084"/>
            <a:ext cx="3520031"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panose="020B0502020202020204" pitchFamily="34" charset="0"/>
                <a:ea typeface="+mj-lt"/>
                <a:cs typeface="+mj-lt"/>
              </a:rPr>
              <a:t>Data Analysis</a:t>
            </a:r>
            <a:endParaRPr lang="en-US" sz="4000">
              <a:latin typeface="Century Gothic" panose="020B0502020202020204" pitchFamily="34" charset="0"/>
            </a:endParaRPr>
          </a:p>
        </p:txBody>
      </p:sp>
      <p:sp>
        <p:nvSpPr>
          <p:cNvPr id="5" name="Flowchart: Data 4">
            <a:extLst>
              <a:ext uri="{FF2B5EF4-FFF2-40B4-BE49-F238E27FC236}">
                <a16:creationId xmlns:a16="http://schemas.microsoft.com/office/drawing/2014/main" id="{24F7DE20-3CE9-A595-5F44-2A5B59A3B489}"/>
              </a:ext>
            </a:extLst>
          </p:cNvPr>
          <p:cNvSpPr/>
          <p:nvPr/>
        </p:nvSpPr>
        <p:spPr>
          <a:xfrm>
            <a:off x="885345" y="2374154"/>
            <a:ext cx="2127591" cy="66704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Elevation</a:t>
            </a:r>
            <a:endParaRPr lang="en-US" sz="1400">
              <a:solidFill>
                <a:srgbClr val="FFFFFF"/>
              </a:solidFill>
              <a:latin typeface="Century Gothic"/>
            </a:endParaRPr>
          </a:p>
        </p:txBody>
      </p:sp>
      <p:sp>
        <p:nvSpPr>
          <p:cNvPr id="6" name="Flowchart: Data 5">
            <a:extLst>
              <a:ext uri="{FF2B5EF4-FFF2-40B4-BE49-F238E27FC236}">
                <a16:creationId xmlns:a16="http://schemas.microsoft.com/office/drawing/2014/main" id="{6E6C9CFD-9FF2-3452-C1E5-55014E79D227}"/>
              </a:ext>
            </a:extLst>
          </p:cNvPr>
          <p:cNvSpPr/>
          <p:nvPr/>
        </p:nvSpPr>
        <p:spPr>
          <a:xfrm>
            <a:off x="863371" y="3163819"/>
            <a:ext cx="2019024" cy="66704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Slope</a:t>
            </a:r>
            <a:endParaRPr lang="en-US" sz="1400">
              <a:solidFill>
                <a:srgbClr val="FFFFFF"/>
              </a:solidFill>
              <a:latin typeface="Century Gothic"/>
            </a:endParaRPr>
          </a:p>
        </p:txBody>
      </p:sp>
      <p:sp>
        <p:nvSpPr>
          <p:cNvPr id="7" name="Flowchart: Data 6">
            <a:extLst>
              <a:ext uri="{FF2B5EF4-FFF2-40B4-BE49-F238E27FC236}">
                <a16:creationId xmlns:a16="http://schemas.microsoft.com/office/drawing/2014/main" id="{8DE2CCDF-5D8C-AD12-4762-D9AF8C6E9415}"/>
              </a:ext>
            </a:extLst>
          </p:cNvPr>
          <p:cNvSpPr/>
          <p:nvPr/>
        </p:nvSpPr>
        <p:spPr>
          <a:xfrm>
            <a:off x="852368" y="3928302"/>
            <a:ext cx="2019024" cy="66704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Aspect</a:t>
            </a:r>
          </a:p>
        </p:txBody>
      </p:sp>
      <p:sp>
        <p:nvSpPr>
          <p:cNvPr id="8" name="Flowchart: Data 7">
            <a:extLst>
              <a:ext uri="{FF2B5EF4-FFF2-40B4-BE49-F238E27FC236}">
                <a16:creationId xmlns:a16="http://schemas.microsoft.com/office/drawing/2014/main" id="{8A9EC7EE-2407-ED5F-B66E-7497CFDAC109}"/>
              </a:ext>
            </a:extLst>
          </p:cNvPr>
          <p:cNvSpPr/>
          <p:nvPr/>
        </p:nvSpPr>
        <p:spPr>
          <a:xfrm>
            <a:off x="992250" y="5472956"/>
            <a:ext cx="2194706" cy="667044"/>
          </a:xfrm>
          <a:prstGeom prst="flowChartInputOutput">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b="1">
              <a:solidFill>
                <a:srgbClr val="000000"/>
              </a:solidFill>
              <a:latin typeface="Century Gothic" panose="020B0502020202020204" pitchFamily="34" charset="0"/>
              <a:cs typeface="Times New Roman"/>
            </a:endParaRPr>
          </a:p>
        </p:txBody>
      </p:sp>
      <p:sp>
        <p:nvSpPr>
          <p:cNvPr id="9" name="Flowchart: Data 8">
            <a:extLst>
              <a:ext uri="{FF2B5EF4-FFF2-40B4-BE49-F238E27FC236}">
                <a16:creationId xmlns:a16="http://schemas.microsoft.com/office/drawing/2014/main" id="{F54EBB53-F655-C05E-A28F-C975B0028603}"/>
              </a:ext>
            </a:extLst>
          </p:cNvPr>
          <p:cNvSpPr/>
          <p:nvPr/>
        </p:nvSpPr>
        <p:spPr>
          <a:xfrm>
            <a:off x="883063" y="5382815"/>
            <a:ext cx="2221735" cy="667044"/>
          </a:xfrm>
          <a:prstGeom prst="flowChartInputOutpu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b="1">
              <a:solidFill>
                <a:srgbClr val="000000"/>
              </a:solidFill>
              <a:latin typeface="Century Gothic" panose="020B0502020202020204" pitchFamily="34" charset="0"/>
              <a:cs typeface="Times New Roman"/>
            </a:endParaRPr>
          </a:p>
        </p:txBody>
      </p:sp>
      <p:sp>
        <p:nvSpPr>
          <p:cNvPr id="10" name="Flowchart: Data 9">
            <a:extLst>
              <a:ext uri="{FF2B5EF4-FFF2-40B4-BE49-F238E27FC236}">
                <a16:creationId xmlns:a16="http://schemas.microsoft.com/office/drawing/2014/main" id="{932BA215-8239-E326-128D-518B45AD6B24}"/>
              </a:ext>
            </a:extLst>
          </p:cNvPr>
          <p:cNvSpPr/>
          <p:nvPr/>
        </p:nvSpPr>
        <p:spPr>
          <a:xfrm>
            <a:off x="774531" y="5272709"/>
            <a:ext cx="2289302" cy="687007"/>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0000"/>
                </a:solidFill>
                <a:latin typeface="Century Gothic"/>
                <a:cs typeface="Times New Roman"/>
              </a:rPr>
              <a:t>Topography</a:t>
            </a:r>
            <a:endParaRPr lang="en-US" sz="1400"/>
          </a:p>
        </p:txBody>
      </p:sp>
      <p:sp>
        <p:nvSpPr>
          <p:cNvPr id="11" name="Flowchart: Data 10">
            <a:extLst>
              <a:ext uri="{FF2B5EF4-FFF2-40B4-BE49-F238E27FC236}">
                <a16:creationId xmlns:a16="http://schemas.microsoft.com/office/drawing/2014/main" id="{596E8813-9993-7D8C-D21A-DCE38D80FF69}"/>
              </a:ext>
            </a:extLst>
          </p:cNvPr>
          <p:cNvSpPr/>
          <p:nvPr/>
        </p:nvSpPr>
        <p:spPr>
          <a:xfrm>
            <a:off x="8948907" y="765742"/>
            <a:ext cx="2127591" cy="66704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Canopy Cover</a:t>
            </a:r>
          </a:p>
        </p:txBody>
      </p:sp>
      <p:sp>
        <p:nvSpPr>
          <p:cNvPr id="13" name="Flowchart: Data 12">
            <a:extLst>
              <a:ext uri="{FF2B5EF4-FFF2-40B4-BE49-F238E27FC236}">
                <a16:creationId xmlns:a16="http://schemas.microsoft.com/office/drawing/2014/main" id="{3EF3551B-6104-44CC-932F-655C8DB6AE04}"/>
              </a:ext>
            </a:extLst>
          </p:cNvPr>
          <p:cNvSpPr/>
          <p:nvPr/>
        </p:nvSpPr>
        <p:spPr>
          <a:xfrm>
            <a:off x="8848091" y="2341197"/>
            <a:ext cx="2194706" cy="733589"/>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Canopy Bulk Density</a:t>
            </a:r>
          </a:p>
        </p:txBody>
      </p:sp>
      <p:sp>
        <p:nvSpPr>
          <p:cNvPr id="14" name="Flowchart: Data 13">
            <a:extLst>
              <a:ext uri="{FF2B5EF4-FFF2-40B4-BE49-F238E27FC236}">
                <a16:creationId xmlns:a16="http://schemas.microsoft.com/office/drawing/2014/main" id="{A04AFAE7-4EBC-49FE-08FE-093A526FB7C2}"/>
              </a:ext>
            </a:extLst>
          </p:cNvPr>
          <p:cNvSpPr/>
          <p:nvPr/>
        </p:nvSpPr>
        <p:spPr>
          <a:xfrm>
            <a:off x="9088363" y="5454927"/>
            <a:ext cx="2019024" cy="667044"/>
          </a:xfrm>
          <a:prstGeom prst="flowChartInputOutput">
            <a:avLst/>
          </a:prstGeom>
          <a:solidFill>
            <a:schemeClr val="accent6">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b="1">
              <a:solidFill>
                <a:srgbClr val="000000"/>
              </a:solidFill>
              <a:latin typeface="Century Gothic" panose="020B0502020202020204" pitchFamily="34" charset="0"/>
              <a:cs typeface="Times New Roman"/>
            </a:endParaRPr>
          </a:p>
        </p:txBody>
      </p:sp>
      <p:sp>
        <p:nvSpPr>
          <p:cNvPr id="15" name="Flowchart: Data 14">
            <a:extLst>
              <a:ext uri="{FF2B5EF4-FFF2-40B4-BE49-F238E27FC236}">
                <a16:creationId xmlns:a16="http://schemas.microsoft.com/office/drawing/2014/main" id="{F0386A3D-E0FF-F202-A3EF-F4742165FD78}"/>
              </a:ext>
            </a:extLst>
          </p:cNvPr>
          <p:cNvSpPr/>
          <p:nvPr/>
        </p:nvSpPr>
        <p:spPr>
          <a:xfrm>
            <a:off x="8979193" y="5364786"/>
            <a:ext cx="2019024" cy="667044"/>
          </a:xfrm>
          <a:prstGeom prst="flowChartInputOutpu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b="1">
              <a:solidFill>
                <a:srgbClr val="000000"/>
              </a:solidFill>
              <a:latin typeface="Century Gothic" panose="020B0502020202020204" pitchFamily="34" charset="0"/>
              <a:cs typeface="Times New Roman"/>
            </a:endParaRPr>
          </a:p>
        </p:txBody>
      </p:sp>
      <p:sp>
        <p:nvSpPr>
          <p:cNvPr id="16" name="Flowchart: Data 15">
            <a:extLst>
              <a:ext uri="{FF2B5EF4-FFF2-40B4-BE49-F238E27FC236}">
                <a16:creationId xmlns:a16="http://schemas.microsoft.com/office/drawing/2014/main" id="{B972BD73-2B17-AE0E-D452-6AB5E83C1875}"/>
              </a:ext>
            </a:extLst>
          </p:cNvPr>
          <p:cNvSpPr/>
          <p:nvPr/>
        </p:nvSpPr>
        <p:spPr>
          <a:xfrm>
            <a:off x="8870678" y="5274645"/>
            <a:ext cx="2019024" cy="66704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0000"/>
                </a:solidFill>
                <a:latin typeface="Century Gothic"/>
                <a:cs typeface="Times New Roman"/>
              </a:rPr>
              <a:t>Canopy Metrics</a:t>
            </a:r>
          </a:p>
        </p:txBody>
      </p:sp>
      <p:sp>
        <p:nvSpPr>
          <p:cNvPr id="17" name="Flowchart: Data 16">
            <a:extLst>
              <a:ext uri="{FF2B5EF4-FFF2-40B4-BE49-F238E27FC236}">
                <a16:creationId xmlns:a16="http://schemas.microsoft.com/office/drawing/2014/main" id="{0E608C95-40A0-3D7D-8004-896C5D875A1B}"/>
              </a:ext>
            </a:extLst>
          </p:cNvPr>
          <p:cNvSpPr/>
          <p:nvPr/>
        </p:nvSpPr>
        <p:spPr>
          <a:xfrm>
            <a:off x="8823771" y="1553816"/>
            <a:ext cx="2222189" cy="680353"/>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Canopy Base Height</a:t>
            </a:r>
          </a:p>
        </p:txBody>
      </p:sp>
      <p:sp>
        <p:nvSpPr>
          <p:cNvPr id="18" name="Flowchart: Data 17">
            <a:extLst>
              <a:ext uri="{FF2B5EF4-FFF2-40B4-BE49-F238E27FC236}">
                <a16:creationId xmlns:a16="http://schemas.microsoft.com/office/drawing/2014/main" id="{409476AD-85A7-551D-37B6-FFDACDC4D5B1}"/>
              </a:ext>
            </a:extLst>
          </p:cNvPr>
          <p:cNvSpPr/>
          <p:nvPr/>
        </p:nvSpPr>
        <p:spPr>
          <a:xfrm>
            <a:off x="8851917" y="3991038"/>
            <a:ext cx="2019024" cy="66704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Ladder Fuels</a:t>
            </a:r>
            <a:endParaRPr lang="en-US" sz="1400">
              <a:solidFill>
                <a:srgbClr val="FFFFFF"/>
              </a:solidFill>
              <a:latin typeface="Century Gothic"/>
            </a:endParaRPr>
          </a:p>
        </p:txBody>
      </p:sp>
      <p:sp>
        <p:nvSpPr>
          <p:cNvPr id="19" name="Flowchart: Data 18">
            <a:extLst>
              <a:ext uri="{FF2B5EF4-FFF2-40B4-BE49-F238E27FC236}">
                <a16:creationId xmlns:a16="http://schemas.microsoft.com/office/drawing/2014/main" id="{BE5D76F6-5526-574F-7064-000872D49BAA}"/>
              </a:ext>
            </a:extLst>
          </p:cNvPr>
          <p:cNvSpPr/>
          <p:nvPr/>
        </p:nvSpPr>
        <p:spPr>
          <a:xfrm>
            <a:off x="8884823" y="3198138"/>
            <a:ext cx="2127591" cy="66704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Canopy Height</a:t>
            </a:r>
          </a:p>
        </p:txBody>
      </p:sp>
      <p:sp>
        <p:nvSpPr>
          <p:cNvPr id="21" name="Flowchart: Data 20">
            <a:extLst>
              <a:ext uri="{FF2B5EF4-FFF2-40B4-BE49-F238E27FC236}">
                <a16:creationId xmlns:a16="http://schemas.microsoft.com/office/drawing/2014/main" id="{F0291F94-C94F-2EA5-EF80-75B7EBEC681C}"/>
              </a:ext>
            </a:extLst>
          </p:cNvPr>
          <p:cNvSpPr/>
          <p:nvPr/>
        </p:nvSpPr>
        <p:spPr>
          <a:xfrm>
            <a:off x="3787126" y="3241281"/>
            <a:ext cx="2019024" cy="66704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WUE</a:t>
            </a:r>
          </a:p>
        </p:txBody>
      </p:sp>
      <p:sp>
        <p:nvSpPr>
          <p:cNvPr id="22" name="Flowchart: Data 21">
            <a:extLst>
              <a:ext uri="{FF2B5EF4-FFF2-40B4-BE49-F238E27FC236}">
                <a16:creationId xmlns:a16="http://schemas.microsoft.com/office/drawing/2014/main" id="{35797873-29A8-5A96-453A-78E40A3B8F05}"/>
              </a:ext>
            </a:extLst>
          </p:cNvPr>
          <p:cNvSpPr/>
          <p:nvPr/>
        </p:nvSpPr>
        <p:spPr>
          <a:xfrm>
            <a:off x="6426790" y="5447702"/>
            <a:ext cx="2019024" cy="667044"/>
          </a:xfrm>
          <a:prstGeom prst="flowChartInputOutput">
            <a:avLst/>
          </a:prstGeom>
          <a:solidFill>
            <a:schemeClr val="accent4">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b="1">
              <a:solidFill>
                <a:srgbClr val="000000"/>
              </a:solidFill>
              <a:latin typeface="Century Gothic" panose="020B0502020202020204" pitchFamily="34" charset="0"/>
              <a:cs typeface="Times New Roman"/>
            </a:endParaRPr>
          </a:p>
        </p:txBody>
      </p:sp>
      <p:sp>
        <p:nvSpPr>
          <p:cNvPr id="23" name="Flowchart: Data 22">
            <a:extLst>
              <a:ext uri="{FF2B5EF4-FFF2-40B4-BE49-F238E27FC236}">
                <a16:creationId xmlns:a16="http://schemas.microsoft.com/office/drawing/2014/main" id="{F9FB0836-768A-8ABF-1711-D86E1BC40C4B}"/>
              </a:ext>
            </a:extLst>
          </p:cNvPr>
          <p:cNvSpPr/>
          <p:nvPr/>
        </p:nvSpPr>
        <p:spPr>
          <a:xfrm>
            <a:off x="6317619" y="5357560"/>
            <a:ext cx="2019024" cy="667044"/>
          </a:xfrm>
          <a:prstGeom prst="flowChartInputOutput">
            <a:avLst/>
          </a:prstGeom>
          <a:solidFill>
            <a:schemeClr val="accent4">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b="1">
              <a:solidFill>
                <a:srgbClr val="000000"/>
              </a:solidFill>
              <a:latin typeface="Century Gothic" panose="020B0502020202020204" pitchFamily="34" charset="0"/>
              <a:cs typeface="Times New Roman"/>
            </a:endParaRPr>
          </a:p>
        </p:txBody>
      </p:sp>
      <p:sp>
        <p:nvSpPr>
          <p:cNvPr id="24" name="Flowchart: Data 23">
            <a:extLst>
              <a:ext uri="{FF2B5EF4-FFF2-40B4-BE49-F238E27FC236}">
                <a16:creationId xmlns:a16="http://schemas.microsoft.com/office/drawing/2014/main" id="{4DDF8C03-704C-0147-1696-40100F96050D}"/>
              </a:ext>
            </a:extLst>
          </p:cNvPr>
          <p:cNvSpPr/>
          <p:nvPr/>
        </p:nvSpPr>
        <p:spPr>
          <a:xfrm>
            <a:off x="6209104" y="5267419"/>
            <a:ext cx="2019024" cy="66704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0000"/>
                </a:solidFill>
                <a:latin typeface="Century Gothic"/>
                <a:cs typeface="Times New Roman"/>
              </a:rPr>
              <a:t>Fuels</a:t>
            </a:r>
            <a:endParaRPr lang="en-US" sz="1400">
              <a:latin typeface="Century Gothic"/>
            </a:endParaRPr>
          </a:p>
        </p:txBody>
      </p:sp>
      <p:cxnSp>
        <p:nvCxnSpPr>
          <p:cNvPr id="27" name="Straight Arrow Connector 26">
            <a:extLst>
              <a:ext uri="{FF2B5EF4-FFF2-40B4-BE49-F238E27FC236}">
                <a16:creationId xmlns:a16="http://schemas.microsoft.com/office/drawing/2014/main" id="{06DFA9C1-D8B4-BFFD-B95C-78E148C91171}"/>
              </a:ext>
            </a:extLst>
          </p:cNvPr>
          <p:cNvCxnSpPr>
            <a:cxnSpLocks/>
          </p:cNvCxnSpPr>
          <p:nvPr/>
        </p:nvCxnSpPr>
        <p:spPr>
          <a:xfrm>
            <a:off x="1850911" y="4595347"/>
            <a:ext cx="0" cy="6973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DDD6B4E-C685-3F90-6070-EC38C5118E11}"/>
              </a:ext>
            </a:extLst>
          </p:cNvPr>
          <p:cNvCxnSpPr>
            <a:cxnSpLocks/>
          </p:cNvCxnSpPr>
          <p:nvPr/>
        </p:nvCxnSpPr>
        <p:spPr>
          <a:xfrm flipH="1">
            <a:off x="9852252" y="4658083"/>
            <a:ext cx="9180" cy="6061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Flowchart: Data 24">
            <a:extLst>
              <a:ext uri="{FF2B5EF4-FFF2-40B4-BE49-F238E27FC236}">
                <a16:creationId xmlns:a16="http://schemas.microsoft.com/office/drawing/2014/main" id="{4E949EF8-2A18-F306-B2F6-A3BF03342224}"/>
              </a:ext>
            </a:extLst>
          </p:cNvPr>
          <p:cNvSpPr/>
          <p:nvPr/>
        </p:nvSpPr>
        <p:spPr>
          <a:xfrm>
            <a:off x="3677433" y="4037911"/>
            <a:ext cx="2019024" cy="66704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ESI</a:t>
            </a:r>
          </a:p>
        </p:txBody>
      </p:sp>
      <p:cxnSp>
        <p:nvCxnSpPr>
          <p:cNvPr id="29" name="Straight Arrow Connector 28">
            <a:extLst>
              <a:ext uri="{FF2B5EF4-FFF2-40B4-BE49-F238E27FC236}">
                <a16:creationId xmlns:a16="http://schemas.microsoft.com/office/drawing/2014/main" id="{61D6400B-692F-BB16-7D7D-45EB749E7835}"/>
              </a:ext>
            </a:extLst>
          </p:cNvPr>
          <p:cNvCxnSpPr>
            <a:cxnSpLocks/>
          </p:cNvCxnSpPr>
          <p:nvPr/>
        </p:nvCxnSpPr>
        <p:spPr>
          <a:xfrm>
            <a:off x="4743223" y="4738022"/>
            <a:ext cx="1789" cy="5305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Flowchart: Data 53">
            <a:extLst>
              <a:ext uri="{FF2B5EF4-FFF2-40B4-BE49-F238E27FC236}">
                <a16:creationId xmlns:a16="http://schemas.microsoft.com/office/drawing/2014/main" id="{CD018FB5-A3C3-C366-FDFC-52BA47F09144}"/>
              </a:ext>
            </a:extLst>
          </p:cNvPr>
          <p:cNvSpPr/>
          <p:nvPr/>
        </p:nvSpPr>
        <p:spPr>
          <a:xfrm>
            <a:off x="3819945" y="5464823"/>
            <a:ext cx="2019024" cy="667044"/>
          </a:xfrm>
          <a:prstGeom prst="flowChartInputOutpu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b="1">
              <a:solidFill>
                <a:srgbClr val="000000"/>
              </a:solidFill>
              <a:latin typeface="Century Gothic" panose="020B0502020202020204" pitchFamily="34" charset="0"/>
              <a:cs typeface="Times New Roman"/>
            </a:endParaRPr>
          </a:p>
        </p:txBody>
      </p:sp>
      <p:sp>
        <p:nvSpPr>
          <p:cNvPr id="55" name="Flowchart: Data 54">
            <a:extLst>
              <a:ext uri="{FF2B5EF4-FFF2-40B4-BE49-F238E27FC236}">
                <a16:creationId xmlns:a16="http://schemas.microsoft.com/office/drawing/2014/main" id="{D34AB119-3DF9-63A8-9662-8C8FB7306DBF}"/>
              </a:ext>
            </a:extLst>
          </p:cNvPr>
          <p:cNvSpPr/>
          <p:nvPr/>
        </p:nvSpPr>
        <p:spPr>
          <a:xfrm>
            <a:off x="3710774" y="5374682"/>
            <a:ext cx="2019024" cy="667044"/>
          </a:xfrm>
          <a:prstGeom prst="flowChartInputOutput">
            <a:avLst/>
          </a:prstGeom>
          <a:solidFill>
            <a:schemeClr val="accent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b="1">
              <a:solidFill>
                <a:srgbClr val="000000"/>
              </a:solidFill>
              <a:latin typeface="Century Gothic" panose="020B0502020202020204" pitchFamily="34" charset="0"/>
              <a:cs typeface="Times New Roman"/>
            </a:endParaRPr>
          </a:p>
        </p:txBody>
      </p:sp>
      <p:sp>
        <p:nvSpPr>
          <p:cNvPr id="56" name="Flowchart: Data 55">
            <a:extLst>
              <a:ext uri="{FF2B5EF4-FFF2-40B4-BE49-F238E27FC236}">
                <a16:creationId xmlns:a16="http://schemas.microsoft.com/office/drawing/2014/main" id="{C938A7B8-8086-76FF-6F24-61D2FCE1B636}"/>
              </a:ext>
            </a:extLst>
          </p:cNvPr>
          <p:cNvSpPr/>
          <p:nvPr/>
        </p:nvSpPr>
        <p:spPr>
          <a:xfrm>
            <a:off x="3602259" y="5284541"/>
            <a:ext cx="2019024" cy="667044"/>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0000"/>
                </a:solidFill>
                <a:latin typeface="Century Gothic"/>
                <a:cs typeface="Times New Roman"/>
              </a:rPr>
              <a:t>Moisture</a:t>
            </a:r>
            <a:endParaRPr lang="en-US"/>
          </a:p>
        </p:txBody>
      </p:sp>
      <p:sp>
        <p:nvSpPr>
          <p:cNvPr id="57" name="Flowchart: Data 56">
            <a:extLst>
              <a:ext uri="{FF2B5EF4-FFF2-40B4-BE49-F238E27FC236}">
                <a16:creationId xmlns:a16="http://schemas.microsoft.com/office/drawing/2014/main" id="{DDE19E98-47DE-DB24-FF37-EB2F23475F0D}"/>
              </a:ext>
            </a:extLst>
          </p:cNvPr>
          <p:cNvSpPr/>
          <p:nvPr/>
        </p:nvSpPr>
        <p:spPr>
          <a:xfrm>
            <a:off x="6285133" y="3991038"/>
            <a:ext cx="2019024" cy="66704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err="1">
                <a:solidFill>
                  <a:srgbClr val="FFFFFF"/>
                </a:solidFill>
                <a:latin typeface="Century Gothic"/>
                <a:cs typeface="Times New Roman"/>
              </a:rPr>
              <a:t>dNDVI</a:t>
            </a:r>
            <a:endParaRPr lang="en-US">
              <a:solidFill>
                <a:srgbClr val="FFFFFF"/>
              </a:solidFill>
              <a:latin typeface="Century Gothic"/>
            </a:endParaRPr>
          </a:p>
        </p:txBody>
      </p:sp>
      <p:sp>
        <p:nvSpPr>
          <p:cNvPr id="58" name="Flowchart: Data 57">
            <a:extLst>
              <a:ext uri="{FF2B5EF4-FFF2-40B4-BE49-F238E27FC236}">
                <a16:creationId xmlns:a16="http://schemas.microsoft.com/office/drawing/2014/main" id="{55F46FDF-B050-F44B-DBE7-88C9C9F13175}"/>
              </a:ext>
            </a:extLst>
          </p:cNvPr>
          <p:cNvSpPr/>
          <p:nvPr/>
        </p:nvSpPr>
        <p:spPr>
          <a:xfrm>
            <a:off x="6318040" y="3198138"/>
            <a:ext cx="2127591" cy="66704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FFFFFF"/>
                </a:solidFill>
                <a:latin typeface="Century Gothic"/>
                <a:cs typeface="Times New Roman"/>
              </a:rPr>
              <a:t>Land Cover</a:t>
            </a:r>
          </a:p>
        </p:txBody>
      </p:sp>
      <p:cxnSp>
        <p:nvCxnSpPr>
          <p:cNvPr id="59" name="Straight Arrow Connector 58">
            <a:extLst>
              <a:ext uri="{FF2B5EF4-FFF2-40B4-BE49-F238E27FC236}">
                <a16:creationId xmlns:a16="http://schemas.microsoft.com/office/drawing/2014/main" id="{B9DEFF77-50B1-33C2-2FB4-A80451E32D9D}"/>
              </a:ext>
            </a:extLst>
          </p:cNvPr>
          <p:cNvCxnSpPr>
            <a:cxnSpLocks/>
          </p:cNvCxnSpPr>
          <p:nvPr/>
        </p:nvCxnSpPr>
        <p:spPr>
          <a:xfrm flipH="1">
            <a:off x="7285470" y="4658083"/>
            <a:ext cx="9180" cy="6061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7548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B5281B2-347E-C868-D909-21972DF19BB2}"/>
              </a:ext>
            </a:extLst>
          </p:cNvPr>
          <p:cNvSpPr txBox="1">
            <a:spLocks/>
          </p:cNvSpPr>
          <p:nvPr/>
        </p:nvSpPr>
        <p:spPr>
          <a:xfrm>
            <a:off x="339670" y="217084"/>
            <a:ext cx="5835720"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panose="020B0502020202020204" pitchFamily="34" charset="0"/>
                <a:ea typeface="+mj-lt"/>
                <a:cs typeface="+mj-lt"/>
              </a:rPr>
              <a:t>Model 1: </a:t>
            </a:r>
            <a:r>
              <a:rPr lang="en-US" sz="4000" b="1" err="1">
                <a:solidFill>
                  <a:srgbClr val="C55A11"/>
                </a:solidFill>
                <a:latin typeface="Century Gothic" panose="020B0502020202020204" pitchFamily="34" charset="0"/>
                <a:ea typeface="+mj-lt"/>
                <a:cs typeface="+mj-lt"/>
              </a:rPr>
              <a:t>FlamMap</a:t>
            </a:r>
            <a:endParaRPr lang="en-US" sz="4000">
              <a:latin typeface="Century Gothic" panose="020B0502020202020204" pitchFamily="34" charset="0"/>
              <a:ea typeface="+mn-lt"/>
              <a:cs typeface="+mn-lt"/>
            </a:endParaRPr>
          </a:p>
        </p:txBody>
      </p:sp>
      <p:grpSp>
        <p:nvGrpSpPr>
          <p:cNvPr id="3" name="Group 2">
            <a:extLst>
              <a:ext uri="{FF2B5EF4-FFF2-40B4-BE49-F238E27FC236}">
                <a16:creationId xmlns:a16="http://schemas.microsoft.com/office/drawing/2014/main" id="{55D562B8-944E-5643-20E8-870A4D5888E1}"/>
              </a:ext>
            </a:extLst>
          </p:cNvPr>
          <p:cNvGrpSpPr/>
          <p:nvPr/>
        </p:nvGrpSpPr>
        <p:grpSpPr>
          <a:xfrm>
            <a:off x="1121164" y="1421295"/>
            <a:ext cx="9782037" cy="4909668"/>
            <a:chOff x="107201" y="1453450"/>
            <a:chExt cx="8082919" cy="4635732"/>
          </a:xfrm>
        </p:grpSpPr>
        <p:sp>
          <p:nvSpPr>
            <p:cNvPr id="12" name="Flowchart: Terminator 11">
              <a:extLst>
                <a:ext uri="{FF2B5EF4-FFF2-40B4-BE49-F238E27FC236}">
                  <a16:creationId xmlns:a16="http://schemas.microsoft.com/office/drawing/2014/main" id="{65A50A07-F3B1-A8B6-554C-1123F04AA277}"/>
                </a:ext>
              </a:extLst>
            </p:cNvPr>
            <p:cNvSpPr/>
            <p:nvPr/>
          </p:nvSpPr>
          <p:spPr>
            <a:xfrm>
              <a:off x="6501987" y="4309907"/>
              <a:ext cx="1314001" cy="732999"/>
            </a:xfrm>
            <a:prstGeom prst="flowChartTerminator">
              <a:avLst/>
            </a:prstGeom>
            <a:solidFill>
              <a:schemeClr val="accent2">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000000"/>
                  </a:solidFill>
                  <a:latin typeface="Century Gothic"/>
                  <a:cs typeface="Calibri"/>
                </a:rPr>
                <a:t>Fire Severity</a:t>
              </a:r>
              <a:endParaRPr lang="en-US" sz="2000">
                <a:latin typeface="Century Gothic"/>
              </a:endParaRPr>
            </a:p>
          </p:txBody>
        </p:sp>
        <p:sp>
          <p:nvSpPr>
            <p:cNvPr id="58" name="Flowchart: Data 57">
              <a:extLst>
                <a:ext uri="{FF2B5EF4-FFF2-40B4-BE49-F238E27FC236}">
                  <a16:creationId xmlns:a16="http://schemas.microsoft.com/office/drawing/2014/main" id="{B553A316-79EA-7ACB-9846-7FE29356409D}"/>
                </a:ext>
              </a:extLst>
            </p:cNvPr>
            <p:cNvSpPr/>
            <p:nvPr/>
          </p:nvSpPr>
          <p:spPr>
            <a:xfrm>
              <a:off x="304324" y="1625355"/>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59" name="Flowchart: Data 58">
              <a:extLst>
                <a:ext uri="{FF2B5EF4-FFF2-40B4-BE49-F238E27FC236}">
                  <a16:creationId xmlns:a16="http://schemas.microsoft.com/office/drawing/2014/main" id="{49EE72D4-DB46-A797-AE88-976386669DB4}"/>
                </a:ext>
              </a:extLst>
            </p:cNvPr>
            <p:cNvSpPr/>
            <p:nvPr/>
          </p:nvSpPr>
          <p:spPr>
            <a:xfrm>
              <a:off x="223675" y="1522343"/>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60" name="Flowchart: Data 59">
              <a:extLst>
                <a:ext uri="{FF2B5EF4-FFF2-40B4-BE49-F238E27FC236}">
                  <a16:creationId xmlns:a16="http://schemas.microsoft.com/office/drawing/2014/main" id="{2D03D626-52DD-FA09-59C7-9616B5F21A31}"/>
                </a:ext>
              </a:extLst>
            </p:cNvPr>
            <p:cNvSpPr/>
            <p:nvPr/>
          </p:nvSpPr>
          <p:spPr>
            <a:xfrm>
              <a:off x="154815" y="1453450"/>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FFFFFF"/>
                  </a:solidFill>
                  <a:latin typeface="Century Gothic"/>
                  <a:cs typeface="Times New Roman"/>
                </a:rPr>
                <a:t>Topography</a:t>
              </a:r>
              <a:endParaRPr lang="en-US" sz="2000">
                <a:solidFill>
                  <a:srgbClr val="FFFFFF"/>
                </a:solidFill>
                <a:latin typeface="Century Gothic"/>
              </a:endParaRPr>
            </a:p>
          </p:txBody>
        </p:sp>
        <p:sp>
          <p:nvSpPr>
            <p:cNvPr id="66" name="Flowchart: Data 65">
              <a:extLst>
                <a:ext uri="{FF2B5EF4-FFF2-40B4-BE49-F238E27FC236}">
                  <a16:creationId xmlns:a16="http://schemas.microsoft.com/office/drawing/2014/main" id="{506341AC-735F-C3FE-D62A-C481FB3D6B07}"/>
                </a:ext>
              </a:extLst>
            </p:cNvPr>
            <p:cNvSpPr/>
            <p:nvPr/>
          </p:nvSpPr>
          <p:spPr>
            <a:xfrm>
              <a:off x="6346326" y="1995865"/>
              <a:ext cx="1843794" cy="868865"/>
            </a:xfrm>
            <a:prstGeom prst="flowChartInputOutp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000000"/>
                  </a:solidFill>
                  <a:latin typeface="Century Gothic"/>
                  <a:cs typeface="Times New Roman"/>
                </a:rPr>
                <a:t>Flame Length</a:t>
              </a:r>
              <a:endParaRPr lang="en-US" sz="2000">
                <a:latin typeface="Century Gothic"/>
              </a:endParaRPr>
            </a:p>
          </p:txBody>
        </p:sp>
        <p:sp>
          <p:nvSpPr>
            <p:cNvPr id="80" name="Flowchart: Process 79">
              <a:extLst>
                <a:ext uri="{FF2B5EF4-FFF2-40B4-BE49-F238E27FC236}">
                  <a16:creationId xmlns:a16="http://schemas.microsoft.com/office/drawing/2014/main" id="{F03393B1-B997-BC7E-A388-0EF4D87369A1}"/>
                </a:ext>
              </a:extLst>
            </p:cNvPr>
            <p:cNvSpPr/>
            <p:nvPr/>
          </p:nvSpPr>
          <p:spPr>
            <a:xfrm>
              <a:off x="4027704" y="2030710"/>
              <a:ext cx="1731101" cy="868865"/>
            </a:xfrm>
            <a:prstGeom prst="flowChartProcess">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err="1">
                  <a:solidFill>
                    <a:srgbClr val="000000"/>
                  </a:solidFill>
                  <a:latin typeface="Century Gothic"/>
                  <a:cs typeface="Calibri"/>
                </a:rPr>
                <a:t>FlamMap</a:t>
              </a:r>
              <a:endParaRPr lang="en-US" sz="2000">
                <a:latin typeface="Century Gothic"/>
              </a:endParaRPr>
            </a:p>
          </p:txBody>
        </p:sp>
        <p:sp>
          <p:nvSpPr>
            <p:cNvPr id="81" name="Flowchart: Process 80">
              <a:extLst>
                <a:ext uri="{FF2B5EF4-FFF2-40B4-BE49-F238E27FC236}">
                  <a16:creationId xmlns:a16="http://schemas.microsoft.com/office/drawing/2014/main" id="{3FCF9653-BBE4-3D9B-988C-0CD68FCBE208}"/>
                </a:ext>
              </a:extLst>
            </p:cNvPr>
            <p:cNvSpPr/>
            <p:nvPr/>
          </p:nvSpPr>
          <p:spPr>
            <a:xfrm>
              <a:off x="3998036" y="3751312"/>
              <a:ext cx="1731101" cy="403749"/>
            </a:xfrm>
            <a:prstGeom prst="flowChartProcess">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000000"/>
                  </a:solidFill>
                  <a:latin typeface="Century Gothic"/>
                  <a:cs typeface="Calibri"/>
                </a:rPr>
                <a:t>Reclassify</a:t>
              </a:r>
              <a:endParaRPr lang="en-US" sz="2000">
                <a:ea typeface="Calibri"/>
                <a:cs typeface="Calibri"/>
              </a:endParaRPr>
            </a:p>
          </p:txBody>
        </p:sp>
        <p:sp>
          <p:nvSpPr>
            <p:cNvPr id="5" name="Flowchart: Data 4">
              <a:extLst>
                <a:ext uri="{FF2B5EF4-FFF2-40B4-BE49-F238E27FC236}">
                  <a16:creationId xmlns:a16="http://schemas.microsoft.com/office/drawing/2014/main" id="{59E2CF24-608A-4D54-C9C1-20147C2AAA56}"/>
                </a:ext>
              </a:extLst>
            </p:cNvPr>
            <p:cNvSpPr/>
            <p:nvPr/>
          </p:nvSpPr>
          <p:spPr>
            <a:xfrm>
              <a:off x="336082" y="2899575"/>
              <a:ext cx="2878963" cy="92637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6" name="Flowchart: Data 5">
              <a:extLst>
                <a:ext uri="{FF2B5EF4-FFF2-40B4-BE49-F238E27FC236}">
                  <a16:creationId xmlns:a16="http://schemas.microsoft.com/office/drawing/2014/main" id="{748FA6FF-E524-B64A-6655-F763D75832E0}"/>
                </a:ext>
              </a:extLst>
            </p:cNvPr>
            <p:cNvSpPr/>
            <p:nvPr/>
          </p:nvSpPr>
          <p:spPr>
            <a:xfrm>
              <a:off x="266806" y="2830682"/>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7" name="Flowchart: Data 6">
              <a:extLst>
                <a:ext uri="{FF2B5EF4-FFF2-40B4-BE49-F238E27FC236}">
                  <a16:creationId xmlns:a16="http://schemas.microsoft.com/office/drawing/2014/main" id="{796ACEBF-9DB8-1CF6-FEE7-9607DE4958BE}"/>
                </a:ext>
              </a:extLst>
            </p:cNvPr>
            <p:cNvSpPr/>
            <p:nvPr/>
          </p:nvSpPr>
          <p:spPr>
            <a:xfrm>
              <a:off x="197946" y="2761789"/>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FFFFFF"/>
                  </a:solidFill>
                  <a:latin typeface="Century Gothic"/>
                  <a:cs typeface="Times New Roman"/>
                </a:rPr>
                <a:t>Canopy Metrics</a:t>
              </a:r>
              <a:endParaRPr lang="en-US" sz="2000">
                <a:solidFill>
                  <a:srgbClr val="FFFFFF"/>
                </a:solidFill>
                <a:latin typeface="Century Gothic"/>
              </a:endParaRPr>
            </a:p>
          </p:txBody>
        </p:sp>
        <p:sp>
          <p:nvSpPr>
            <p:cNvPr id="10" name="Flowchart: Data 9">
              <a:extLst>
                <a:ext uri="{FF2B5EF4-FFF2-40B4-BE49-F238E27FC236}">
                  <a16:creationId xmlns:a16="http://schemas.microsoft.com/office/drawing/2014/main" id="{7F1E3A68-10B3-7296-14E2-3E3B692F24ED}"/>
                </a:ext>
              </a:extLst>
            </p:cNvPr>
            <p:cNvSpPr/>
            <p:nvPr/>
          </p:nvSpPr>
          <p:spPr>
            <a:xfrm>
              <a:off x="107201" y="3969488"/>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FFFFFF"/>
                  </a:solidFill>
                  <a:latin typeface="Century Gothic"/>
                  <a:cs typeface="Times New Roman"/>
                </a:rPr>
                <a:t>Fuels</a:t>
              </a:r>
              <a:endParaRPr lang="en-US">
                <a:solidFill>
                  <a:srgbClr val="FFFFFF"/>
                </a:solidFill>
              </a:endParaRPr>
            </a:p>
          </p:txBody>
        </p:sp>
        <p:sp>
          <p:nvSpPr>
            <p:cNvPr id="18" name="Flowchart: Data 17">
              <a:extLst>
                <a:ext uri="{FF2B5EF4-FFF2-40B4-BE49-F238E27FC236}">
                  <a16:creationId xmlns:a16="http://schemas.microsoft.com/office/drawing/2014/main" id="{48E33BA1-CF78-1638-9421-FCA24411DFC9}"/>
                </a:ext>
              </a:extLst>
            </p:cNvPr>
            <p:cNvSpPr/>
            <p:nvPr/>
          </p:nvSpPr>
          <p:spPr>
            <a:xfrm>
              <a:off x="117097" y="5162808"/>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FFFFFF"/>
                  </a:solidFill>
                  <a:latin typeface="Century Gothic"/>
                  <a:cs typeface="Times New Roman"/>
                </a:rPr>
                <a:t>Weather</a:t>
              </a:r>
              <a:endParaRPr lang="en-US" sz="2000">
                <a:solidFill>
                  <a:srgbClr val="FFFFFF"/>
                </a:solidFill>
                <a:latin typeface="Century Gothic"/>
              </a:endParaRPr>
            </a:p>
          </p:txBody>
        </p:sp>
        <p:sp>
          <p:nvSpPr>
            <p:cNvPr id="2" name="Flowchart: Process 1">
              <a:extLst>
                <a:ext uri="{FF2B5EF4-FFF2-40B4-BE49-F238E27FC236}">
                  <a16:creationId xmlns:a16="http://schemas.microsoft.com/office/drawing/2014/main" id="{C24B95B1-6BE6-D3EB-686A-7A92E7B5C3FC}"/>
                </a:ext>
              </a:extLst>
            </p:cNvPr>
            <p:cNvSpPr/>
            <p:nvPr/>
          </p:nvSpPr>
          <p:spPr>
            <a:xfrm>
              <a:off x="3998036" y="4147155"/>
              <a:ext cx="1731101" cy="1492320"/>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0000"/>
                  </a:solidFill>
                  <a:latin typeface="Century Gothic"/>
                  <a:ea typeface="Calibri"/>
                  <a:cs typeface="Calibri"/>
                </a:rPr>
                <a:t>Flame Length: </a:t>
              </a:r>
            </a:p>
            <a:p>
              <a:pPr algn="ctr"/>
              <a:r>
                <a:rPr lang="en-US" sz="1600">
                  <a:solidFill>
                    <a:srgbClr val="000000"/>
                  </a:solidFill>
                  <a:latin typeface="Century Gothic"/>
                  <a:ea typeface="Calibri"/>
                  <a:cs typeface="Calibri"/>
                </a:rPr>
                <a:t>1: 0 ft</a:t>
              </a:r>
            </a:p>
            <a:p>
              <a:pPr algn="ctr"/>
              <a:r>
                <a:rPr lang="en-US" sz="1600">
                  <a:solidFill>
                    <a:srgbClr val="000000"/>
                  </a:solidFill>
                  <a:latin typeface="Century Gothic"/>
                  <a:ea typeface="Calibri"/>
                  <a:cs typeface="Calibri"/>
                </a:rPr>
                <a:t>2: 0-4 ft</a:t>
              </a:r>
            </a:p>
            <a:p>
              <a:pPr algn="ctr"/>
              <a:r>
                <a:rPr lang="en-US" sz="1600">
                  <a:solidFill>
                    <a:srgbClr val="000000"/>
                  </a:solidFill>
                  <a:latin typeface="Century Gothic"/>
                  <a:ea typeface="Calibri"/>
                  <a:cs typeface="Calibri"/>
                </a:rPr>
                <a:t>3: 4-8 ft</a:t>
              </a:r>
            </a:p>
            <a:p>
              <a:pPr algn="ctr"/>
              <a:r>
                <a:rPr lang="en-US" sz="1600">
                  <a:solidFill>
                    <a:srgbClr val="000000"/>
                  </a:solidFill>
                  <a:latin typeface="Century Gothic"/>
                  <a:ea typeface="Calibri"/>
                  <a:cs typeface="Calibri"/>
                </a:rPr>
                <a:t>4: 8-11 ft</a:t>
              </a:r>
            </a:p>
            <a:p>
              <a:pPr algn="ctr"/>
              <a:r>
                <a:rPr lang="en-US" sz="1600">
                  <a:solidFill>
                    <a:srgbClr val="000000"/>
                  </a:solidFill>
                  <a:latin typeface="Century Gothic"/>
                  <a:ea typeface="Calibri"/>
                  <a:cs typeface="Calibri"/>
                </a:rPr>
                <a:t>5: &gt;11 ft</a:t>
              </a:r>
            </a:p>
          </p:txBody>
        </p:sp>
        <p:sp>
          <p:nvSpPr>
            <p:cNvPr id="11" name="Arrow: Right 10">
              <a:extLst>
                <a:ext uri="{FF2B5EF4-FFF2-40B4-BE49-F238E27FC236}">
                  <a16:creationId xmlns:a16="http://schemas.microsoft.com/office/drawing/2014/main" id="{8F6A2AA9-8A5D-631C-B491-9580B0F3C72C}"/>
                </a:ext>
              </a:extLst>
            </p:cNvPr>
            <p:cNvSpPr/>
            <p:nvPr/>
          </p:nvSpPr>
          <p:spPr>
            <a:xfrm>
              <a:off x="6002724" y="2336284"/>
              <a:ext cx="406400" cy="304800"/>
            </a:xfrm>
            <a:prstGeom prst="rightArrow">
              <a:avLst/>
            </a:prstGeom>
            <a:solidFill>
              <a:schemeClr val="tx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B551AC53-EE30-49F5-23D9-D1F3337CAAF9}"/>
                </a:ext>
              </a:extLst>
            </p:cNvPr>
            <p:cNvCxnSpPr>
              <a:cxnSpLocks/>
            </p:cNvCxnSpPr>
            <p:nvPr/>
          </p:nvCxnSpPr>
          <p:spPr>
            <a:xfrm>
              <a:off x="3033323" y="2073235"/>
              <a:ext cx="913733" cy="216906"/>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48DBE09-007E-6502-5DD8-6E78FF9C20AC}"/>
                </a:ext>
              </a:extLst>
            </p:cNvPr>
            <p:cNvCxnSpPr>
              <a:cxnSpLocks/>
            </p:cNvCxnSpPr>
            <p:nvPr/>
          </p:nvCxnSpPr>
          <p:spPr>
            <a:xfrm flipV="1">
              <a:off x="3088740" y="2620622"/>
              <a:ext cx="717888" cy="703479"/>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3300D500-B329-9D5C-4496-EA4152935242}"/>
                </a:ext>
              </a:extLst>
            </p:cNvPr>
            <p:cNvCxnSpPr>
              <a:cxnSpLocks/>
            </p:cNvCxnSpPr>
            <p:nvPr/>
          </p:nvCxnSpPr>
          <p:spPr>
            <a:xfrm flipV="1">
              <a:off x="2777508" y="2896597"/>
              <a:ext cx="1116610" cy="1609757"/>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11D666C-70B3-21B2-C8CE-A8F7DCB0EF48}"/>
                </a:ext>
              </a:extLst>
            </p:cNvPr>
            <p:cNvCxnSpPr>
              <a:cxnSpLocks/>
            </p:cNvCxnSpPr>
            <p:nvPr/>
          </p:nvCxnSpPr>
          <p:spPr>
            <a:xfrm flipV="1">
              <a:off x="2771405" y="3067148"/>
              <a:ext cx="1340518" cy="2780789"/>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 name="Arrow: Right 3">
              <a:extLst>
                <a:ext uri="{FF2B5EF4-FFF2-40B4-BE49-F238E27FC236}">
                  <a16:creationId xmlns:a16="http://schemas.microsoft.com/office/drawing/2014/main" id="{B44E84CD-8AED-CB61-DA8F-7F341E21E7F9}"/>
                </a:ext>
              </a:extLst>
            </p:cNvPr>
            <p:cNvSpPr/>
            <p:nvPr/>
          </p:nvSpPr>
          <p:spPr>
            <a:xfrm rot="7913809">
              <a:off x="5607241" y="3172786"/>
              <a:ext cx="790962" cy="305314"/>
            </a:xfrm>
            <a:prstGeom prst="rightArrow">
              <a:avLst/>
            </a:prstGeom>
            <a:solidFill>
              <a:schemeClr val="tx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BCA3B5C4-EB3D-7E57-7E3F-492D6B1A033C}"/>
                </a:ext>
              </a:extLst>
            </p:cNvPr>
            <p:cNvSpPr/>
            <p:nvPr/>
          </p:nvSpPr>
          <p:spPr>
            <a:xfrm>
              <a:off x="6002724" y="4531351"/>
              <a:ext cx="406400" cy="304800"/>
            </a:xfrm>
            <a:prstGeom prst="rightArrow">
              <a:avLst/>
            </a:prstGeom>
            <a:solidFill>
              <a:schemeClr val="tx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61825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1">
            <a:extLst>
              <a:ext uri="{FF2B5EF4-FFF2-40B4-BE49-F238E27FC236}">
                <a16:creationId xmlns:a16="http://schemas.microsoft.com/office/drawing/2014/main" id="{DB5281B2-347E-C868-D909-21972DF19BB2}"/>
              </a:ext>
            </a:extLst>
          </p:cNvPr>
          <p:cNvSpPr txBox="1">
            <a:spLocks/>
          </p:cNvSpPr>
          <p:nvPr/>
        </p:nvSpPr>
        <p:spPr>
          <a:xfrm>
            <a:off x="339670" y="217084"/>
            <a:ext cx="7428992"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panose="020B0502020202020204" pitchFamily="34" charset="0"/>
                <a:ea typeface="+mj-lt"/>
                <a:cs typeface="+mj-lt"/>
              </a:rPr>
              <a:t>Model 2: Suitability</a:t>
            </a:r>
            <a:endParaRPr lang="en-US" sz="4000">
              <a:latin typeface="Century Gothic" panose="020B0502020202020204" pitchFamily="34" charset="0"/>
              <a:ea typeface="+mn-lt"/>
              <a:cs typeface="+mn-lt"/>
            </a:endParaRPr>
          </a:p>
        </p:txBody>
      </p:sp>
      <p:grpSp>
        <p:nvGrpSpPr>
          <p:cNvPr id="10" name="Group 9">
            <a:extLst>
              <a:ext uri="{FF2B5EF4-FFF2-40B4-BE49-F238E27FC236}">
                <a16:creationId xmlns:a16="http://schemas.microsoft.com/office/drawing/2014/main" id="{8C6D3AEF-236D-A06D-AC5C-71472E13023F}"/>
              </a:ext>
            </a:extLst>
          </p:cNvPr>
          <p:cNvGrpSpPr/>
          <p:nvPr/>
        </p:nvGrpSpPr>
        <p:grpSpPr>
          <a:xfrm>
            <a:off x="341353" y="1429363"/>
            <a:ext cx="11404695" cy="4866932"/>
            <a:chOff x="85457" y="1486229"/>
            <a:chExt cx="11404695" cy="4866932"/>
          </a:xfrm>
        </p:grpSpPr>
        <p:sp>
          <p:nvSpPr>
            <p:cNvPr id="4" name="Flowchart: Terminator 3">
              <a:extLst>
                <a:ext uri="{FF2B5EF4-FFF2-40B4-BE49-F238E27FC236}">
                  <a16:creationId xmlns:a16="http://schemas.microsoft.com/office/drawing/2014/main" id="{B027A23E-88E4-6AAF-2D80-9E223E4704B8}"/>
                </a:ext>
              </a:extLst>
            </p:cNvPr>
            <p:cNvSpPr/>
            <p:nvPr/>
          </p:nvSpPr>
          <p:spPr>
            <a:xfrm>
              <a:off x="10158484" y="3211509"/>
              <a:ext cx="1331668" cy="779438"/>
            </a:xfrm>
            <a:prstGeom prst="flowChartTerminator">
              <a:avLst/>
            </a:prstGeom>
            <a:solidFill>
              <a:srgbClr val="C55A1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000000"/>
                  </a:solidFill>
                  <a:latin typeface="Century Gothic" panose="020B0502020202020204" pitchFamily="34" charset="0"/>
                  <a:cs typeface="Calibri"/>
                </a:rPr>
                <a:t>Fire Severity</a:t>
              </a:r>
              <a:endParaRPr lang="en-US" sz="2000">
                <a:latin typeface="Century Gothic" panose="020B0502020202020204" pitchFamily="34" charset="0"/>
              </a:endParaRPr>
            </a:p>
          </p:txBody>
        </p:sp>
        <p:sp>
          <p:nvSpPr>
            <p:cNvPr id="22" name="Flowchart: Process 21">
              <a:extLst>
                <a:ext uri="{FF2B5EF4-FFF2-40B4-BE49-F238E27FC236}">
                  <a16:creationId xmlns:a16="http://schemas.microsoft.com/office/drawing/2014/main" id="{CF548E15-4186-E2C4-7632-23F558056CA6}"/>
                </a:ext>
              </a:extLst>
            </p:cNvPr>
            <p:cNvSpPr/>
            <p:nvPr/>
          </p:nvSpPr>
          <p:spPr>
            <a:xfrm>
              <a:off x="4055985" y="3186108"/>
              <a:ext cx="1731101" cy="868865"/>
            </a:xfrm>
            <a:prstGeom prst="flowChartProcess">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000000"/>
                  </a:solidFill>
                  <a:latin typeface="Century Gothic"/>
                  <a:cs typeface="Calibri"/>
                </a:rPr>
                <a:t>Reclassify</a:t>
              </a:r>
              <a:endParaRPr lang="en-US" sz="2000">
                <a:latin typeface="Century Gothic" panose="020B0502020202020204" pitchFamily="34" charset="0"/>
              </a:endParaRPr>
            </a:p>
          </p:txBody>
        </p:sp>
        <p:sp>
          <p:nvSpPr>
            <p:cNvPr id="33" name="Flowchart: Process 32">
              <a:extLst>
                <a:ext uri="{FF2B5EF4-FFF2-40B4-BE49-F238E27FC236}">
                  <a16:creationId xmlns:a16="http://schemas.microsoft.com/office/drawing/2014/main" id="{5B12891B-168D-CCAA-E643-8A8BBE3DE1DB}"/>
                </a:ext>
              </a:extLst>
            </p:cNvPr>
            <p:cNvSpPr/>
            <p:nvPr/>
          </p:nvSpPr>
          <p:spPr>
            <a:xfrm>
              <a:off x="6639977" y="2600420"/>
              <a:ext cx="2406836" cy="883242"/>
            </a:xfrm>
            <a:prstGeom prst="flowChartProcess">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000000"/>
                  </a:solidFill>
                  <a:latin typeface="Century Gothic"/>
                  <a:cs typeface="Calibri"/>
                </a:rPr>
                <a:t>Weighted Suitability Model</a:t>
              </a:r>
            </a:p>
          </p:txBody>
        </p:sp>
        <p:sp>
          <p:nvSpPr>
            <p:cNvPr id="20" name="Flowchart: Process 19">
              <a:extLst>
                <a:ext uri="{FF2B5EF4-FFF2-40B4-BE49-F238E27FC236}">
                  <a16:creationId xmlns:a16="http://schemas.microsoft.com/office/drawing/2014/main" id="{5D07ED8D-09D9-B9D0-C10C-D504D810C21B}"/>
                </a:ext>
              </a:extLst>
            </p:cNvPr>
            <p:cNvSpPr/>
            <p:nvPr/>
          </p:nvSpPr>
          <p:spPr>
            <a:xfrm>
              <a:off x="6639976" y="3385759"/>
              <a:ext cx="2416732" cy="1376927"/>
            </a:xfrm>
            <a:prstGeom prst="flowChartProcess">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000000"/>
                  </a:solidFill>
                  <a:latin typeface="Century Gothic"/>
                  <a:cs typeface="Calibri"/>
                </a:rPr>
                <a:t>Topography: 20%</a:t>
              </a:r>
              <a:endParaRPr lang="en-US"/>
            </a:p>
            <a:p>
              <a:pPr algn="ctr"/>
              <a:r>
                <a:rPr lang="en-US" sz="2000">
                  <a:solidFill>
                    <a:srgbClr val="000000"/>
                  </a:solidFill>
                  <a:latin typeface="Century Gothic"/>
                  <a:cs typeface="Calibri"/>
                </a:rPr>
                <a:t>Moisture: 30%</a:t>
              </a:r>
            </a:p>
            <a:p>
              <a:pPr algn="ctr"/>
              <a:r>
                <a:rPr lang="en-US" sz="2000">
                  <a:solidFill>
                    <a:srgbClr val="000000"/>
                  </a:solidFill>
                  <a:latin typeface="Century Gothic"/>
                  <a:cs typeface="Calibri"/>
                </a:rPr>
                <a:t>Fuels &amp; Canopy Metrics: 50%</a:t>
              </a:r>
              <a:endParaRPr lang="en-US" sz="2000">
                <a:solidFill>
                  <a:srgbClr val="000000"/>
                </a:solidFill>
                <a:latin typeface="Century Gothic" panose="020B0502020202020204" pitchFamily="34" charset="0"/>
                <a:cs typeface="Calibri"/>
              </a:endParaRPr>
            </a:p>
          </p:txBody>
        </p:sp>
        <p:grpSp>
          <p:nvGrpSpPr>
            <p:cNvPr id="6" name="Group 5">
              <a:extLst>
                <a:ext uri="{FF2B5EF4-FFF2-40B4-BE49-F238E27FC236}">
                  <a16:creationId xmlns:a16="http://schemas.microsoft.com/office/drawing/2014/main" id="{43BB849B-7DC0-3584-FECA-D3F2D806C043}"/>
                </a:ext>
              </a:extLst>
            </p:cNvPr>
            <p:cNvGrpSpPr/>
            <p:nvPr/>
          </p:nvGrpSpPr>
          <p:grpSpPr>
            <a:xfrm>
              <a:off x="125041" y="1486229"/>
              <a:ext cx="3017099" cy="1064160"/>
              <a:chOff x="45297" y="1636857"/>
              <a:chExt cx="3017099" cy="1064160"/>
            </a:xfrm>
          </p:grpSpPr>
          <p:sp>
            <p:nvSpPr>
              <p:cNvPr id="18" name="Flowchart: Data 17">
                <a:extLst>
                  <a:ext uri="{FF2B5EF4-FFF2-40B4-BE49-F238E27FC236}">
                    <a16:creationId xmlns:a16="http://schemas.microsoft.com/office/drawing/2014/main" id="{664B6D44-36F2-3D73-E078-BFBC02838C02}"/>
                  </a:ext>
                </a:extLst>
              </p:cNvPr>
              <p:cNvSpPr/>
              <p:nvPr/>
            </p:nvSpPr>
            <p:spPr>
              <a:xfrm>
                <a:off x="183433" y="1774643"/>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24" name="Flowchart: Data 23">
                <a:extLst>
                  <a:ext uri="{FF2B5EF4-FFF2-40B4-BE49-F238E27FC236}">
                    <a16:creationId xmlns:a16="http://schemas.microsoft.com/office/drawing/2014/main" id="{398C15AE-4A24-BABD-594A-93779B6D690D}"/>
                  </a:ext>
                </a:extLst>
              </p:cNvPr>
              <p:cNvSpPr/>
              <p:nvPr/>
            </p:nvSpPr>
            <p:spPr>
              <a:xfrm>
                <a:off x="114157" y="1705750"/>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26" name="Flowchart: Data 25">
                <a:extLst>
                  <a:ext uri="{FF2B5EF4-FFF2-40B4-BE49-F238E27FC236}">
                    <a16:creationId xmlns:a16="http://schemas.microsoft.com/office/drawing/2014/main" id="{FE498B1D-488D-1E39-54A7-11462DC585A2}"/>
                  </a:ext>
                </a:extLst>
              </p:cNvPr>
              <p:cNvSpPr/>
              <p:nvPr/>
            </p:nvSpPr>
            <p:spPr>
              <a:xfrm>
                <a:off x="45297" y="1636857"/>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FFFFFF"/>
                    </a:solidFill>
                    <a:latin typeface="Century Gothic"/>
                    <a:cs typeface="Times New Roman"/>
                  </a:rPr>
                  <a:t>Topography</a:t>
                </a:r>
                <a:endParaRPr lang="en-US" sz="2000">
                  <a:solidFill>
                    <a:srgbClr val="FFFFFF"/>
                  </a:solidFill>
                  <a:latin typeface="Century Gothic"/>
                </a:endParaRPr>
              </a:p>
            </p:txBody>
          </p:sp>
        </p:grpSp>
        <p:grpSp>
          <p:nvGrpSpPr>
            <p:cNvPr id="5" name="Group 4">
              <a:extLst>
                <a:ext uri="{FF2B5EF4-FFF2-40B4-BE49-F238E27FC236}">
                  <a16:creationId xmlns:a16="http://schemas.microsoft.com/office/drawing/2014/main" id="{7B4A95CB-E8F2-AF1E-1D05-C7F269CA4A8B}"/>
                </a:ext>
              </a:extLst>
            </p:cNvPr>
            <p:cNvGrpSpPr/>
            <p:nvPr/>
          </p:nvGrpSpPr>
          <p:grpSpPr>
            <a:xfrm>
              <a:off x="85457" y="2772723"/>
              <a:ext cx="3017099" cy="1064160"/>
              <a:chOff x="5713" y="2923351"/>
              <a:chExt cx="3017099" cy="1064160"/>
            </a:xfrm>
          </p:grpSpPr>
          <p:sp>
            <p:nvSpPr>
              <p:cNvPr id="30" name="Flowchart: Data 29">
                <a:extLst>
                  <a:ext uri="{FF2B5EF4-FFF2-40B4-BE49-F238E27FC236}">
                    <a16:creationId xmlns:a16="http://schemas.microsoft.com/office/drawing/2014/main" id="{AE80ED7B-72CD-D8AD-0572-6B592C74CB8B}"/>
                  </a:ext>
                </a:extLst>
              </p:cNvPr>
              <p:cNvSpPr/>
              <p:nvPr/>
            </p:nvSpPr>
            <p:spPr>
              <a:xfrm>
                <a:off x="143849" y="3061137"/>
                <a:ext cx="2878963" cy="926374"/>
              </a:xfrm>
              <a:prstGeom prst="flowChartInputOutput">
                <a:avLst/>
              </a:prstGeom>
              <a:solidFill>
                <a:schemeClr val="tx1">
                  <a:lumMod val="75000"/>
                  <a:lumOff val="2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32" name="Flowchart: Data 31">
                <a:extLst>
                  <a:ext uri="{FF2B5EF4-FFF2-40B4-BE49-F238E27FC236}">
                    <a16:creationId xmlns:a16="http://schemas.microsoft.com/office/drawing/2014/main" id="{4311E9A3-8481-1A92-3148-685444E5BAC8}"/>
                  </a:ext>
                </a:extLst>
              </p:cNvPr>
              <p:cNvSpPr/>
              <p:nvPr/>
            </p:nvSpPr>
            <p:spPr>
              <a:xfrm>
                <a:off x="74573" y="2992244"/>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35" name="Flowchart: Data 34">
                <a:extLst>
                  <a:ext uri="{FF2B5EF4-FFF2-40B4-BE49-F238E27FC236}">
                    <a16:creationId xmlns:a16="http://schemas.microsoft.com/office/drawing/2014/main" id="{32361D05-CF07-3AFE-C5F9-5D3265A687B7}"/>
                  </a:ext>
                </a:extLst>
              </p:cNvPr>
              <p:cNvSpPr/>
              <p:nvPr/>
            </p:nvSpPr>
            <p:spPr>
              <a:xfrm>
                <a:off x="5713" y="2923351"/>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FFFFFF"/>
                    </a:solidFill>
                    <a:latin typeface="Century Gothic"/>
                    <a:cs typeface="Times New Roman"/>
                  </a:rPr>
                  <a:t>Moisture</a:t>
                </a:r>
                <a:endParaRPr lang="en-US">
                  <a:solidFill>
                    <a:srgbClr val="FFFFFF"/>
                  </a:solidFill>
                  <a:latin typeface="Century Gothic"/>
                </a:endParaRPr>
              </a:p>
            </p:txBody>
          </p:sp>
        </p:grpSp>
        <p:grpSp>
          <p:nvGrpSpPr>
            <p:cNvPr id="3" name="Group 2">
              <a:extLst>
                <a:ext uri="{FF2B5EF4-FFF2-40B4-BE49-F238E27FC236}">
                  <a16:creationId xmlns:a16="http://schemas.microsoft.com/office/drawing/2014/main" id="{91C115A9-705B-3569-6FF0-EEA07F064788}"/>
                </a:ext>
              </a:extLst>
            </p:cNvPr>
            <p:cNvGrpSpPr/>
            <p:nvPr/>
          </p:nvGrpSpPr>
          <p:grpSpPr>
            <a:xfrm>
              <a:off x="95353" y="4009736"/>
              <a:ext cx="3017099" cy="1064160"/>
              <a:chOff x="15609" y="4160364"/>
              <a:chExt cx="3017099" cy="1064160"/>
            </a:xfrm>
          </p:grpSpPr>
          <p:sp>
            <p:nvSpPr>
              <p:cNvPr id="37" name="Flowchart: Data 36">
                <a:extLst>
                  <a:ext uri="{FF2B5EF4-FFF2-40B4-BE49-F238E27FC236}">
                    <a16:creationId xmlns:a16="http://schemas.microsoft.com/office/drawing/2014/main" id="{B068A075-8688-7EC7-8B7A-CCA70E8D7E2C}"/>
                  </a:ext>
                </a:extLst>
              </p:cNvPr>
              <p:cNvSpPr/>
              <p:nvPr/>
            </p:nvSpPr>
            <p:spPr>
              <a:xfrm>
                <a:off x="153745" y="4298150"/>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39" name="Flowchart: Data 38">
                <a:extLst>
                  <a:ext uri="{FF2B5EF4-FFF2-40B4-BE49-F238E27FC236}">
                    <a16:creationId xmlns:a16="http://schemas.microsoft.com/office/drawing/2014/main" id="{10A0DE80-1420-438B-63BC-45AB7D4292C2}"/>
                  </a:ext>
                </a:extLst>
              </p:cNvPr>
              <p:cNvSpPr/>
              <p:nvPr/>
            </p:nvSpPr>
            <p:spPr>
              <a:xfrm>
                <a:off x="84469" y="4229257"/>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41" name="Flowchart: Data 40">
                <a:extLst>
                  <a:ext uri="{FF2B5EF4-FFF2-40B4-BE49-F238E27FC236}">
                    <a16:creationId xmlns:a16="http://schemas.microsoft.com/office/drawing/2014/main" id="{FE75D681-A41E-B021-90A6-D03E12080E3F}"/>
                  </a:ext>
                </a:extLst>
              </p:cNvPr>
              <p:cNvSpPr/>
              <p:nvPr/>
            </p:nvSpPr>
            <p:spPr>
              <a:xfrm>
                <a:off x="15609" y="4160364"/>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FFFFFF"/>
                    </a:solidFill>
                    <a:latin typeface="Century Gothic"/>
                    <a:cs typeface="Times New Roman"/>
                  </a:rPr>
                  <a:t>Fuels</a:t>
                </a:r>
                <a:endParaRPr lang="en-US" sz="2000">
                  <a:solidFill>
                    <a:srgbClr val="FFFFFF"/>
                  </a:solidFill>
                  <a:latin typeface="Century Gothic"/>
                </a:endParaRPr>
              </a:p>
            </p:txBody>
          </p:sp>
        </p:grpSp>
        <p:grpSp>
          <p:nvGrpSpPr>
            <p:cNvPr id="2" name="Group 1">
              <a:extLst>
                <a:ext uri="{FF2B5EF4-FFF2-40B4-BE49-F238E27FC236}">
                  <a16:creationId xmlns:a16="http://schemas.microsoft.com/office/drawing/2014/main" id="{7BFFF1DB-6181-353A-9F4A-651A6D41E1E0}"/>
                </a:ext>
              </a:extLst>
            </p:cNvPr>
            <p:cNvGrpSpPr/>
            <p:nvPr/>
          </p:nvGrpSpPr>
          <p:grpSpPr>
            <a:xfrm>
              <a:off x="95353" y="5276437"/>
              <a:ext cx="3005726" cy="1076724"/>
              <a:chOff x="15609" y="5427065"/>
              <a:chExt cx="3005726" cy="1076724"/>
            </a:xfrm>
          </p:grpSpPr>
          <p:sp>
            <p:nvSpPr>
              <p:cNvPr id="42" name="Flowchart: Data 41">
                <a:extLst>
                  <a:ext uri="{FF2B5EF4-FFF2-40B4-BE49-F238E27FC236}">
                    <a16:creationId xmlns:a16="http://schemas.microsoft.com/office/drawing/2014/main" id="{A72176EA-E4B0-D2B1-7E8A-626669767CEC}"/>
                  </a:ext>
                </a:extLst>
              </p:cNvPr>
              <p:cNvSpPr/>
              <p:nvPr/>
            </p:nvSpPr>
            <p:spPr>
              <a:xfrm>
                <a:off x="142372" y="5577415"/>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43" name="Flowchart: Data 42">
                <a:extLst>
                  <a:ext uri="{FF2B5EF4-FFF2-40B4-BE49-F238E27FC236}">
                    <a16:creationId xmlns:a16="http://schemas.microsoft.com/office/drawing/2014/main" id="{DB28F27B-9494-4B6E-5E18-D1F6BAADC051}"/>
                  </a:ext>
                </a:extLst>
              </p:cNvPr>
              <p:cNvSpPr/>
              <p:nvPr/>
            </p:nvSpPr>
            <p:spPr>
              <a:xfrm>
                <a:off x="84469" y="5495958"/>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200">
                  <a:solidFill>
                    <a:srgbClr val="000000"/>
                  </a:solidFill>
                  <a:latin typeface="Century Gothic" panose="020B0502020202020204" pitchFamily="34" charset="0"/>
                  <a:cs typeface="Times New Roman"/>
                </a:endParaRPr>
              </a:p>
            </p:txBody>
          </p:sp>
          <p:sp>
            <p:nvSpPr>
              <p:cNvPr id="44" name="Flowchart: Data 43">
                <a:extLst>
                  <a:ext uri="{FF2B5EF4-FFF2-40B4-BE49-F238E27FC236}">
                    <a16:creationId xmlns:a16="http://schemas.microsoft.com/office/drawing/2014/main" id="{1C27A167-0C99-CEAB-83C0-D49657CDA940}"/>
                  </a:ext>
                </a:extLst>
              </p:cNvPr>
              <p:cNvSpPr/>
              <p:nvPr/>
            </p:nvSpPr>
            <p:spPr>
              <a:xfrm>
                <a:off x="15609" y="5427065"/>
                <a:ext cx="2878963" cy="926374"/>
              </a:xfrm>
              <a:prstGeom prst="flowChartInputOutput">
                <a:avLst/>
              </a:prstGeom>
              <a:solidFill>
                <a:schemeClr val="tx1">
                  <a:lumMod val="75000"/>
                  <a:lumOff val="2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FFFFFF"/>
                    </a:solidFill>
                    <a:latin typeface="Century Gothic"/>
                    <a:cs typeface="Times New Roman"/>
                  </a:rPr>
                  <a:t>Canopy Metrics</a:t>
                </a:r>
                <a:endParaRPr lang="en-US" sz="2000">
                  <a:solidFill>
                    <a:srgbClr val="FFFFFF"/>
                  </a:solidFill>
                  <a:latin typeface="Century Gothic"/>
                </a:endParaRPr>
              </a:p>
            </p:txBody>
          </p:sp>
        </p:grpSp>
        <p:cxnSp>
          <p:nvCxnSpPr>
            <p:cNvPr id="50" name="Straight Arrow Connector 49">
              <a:extLst>
                <a:ext uri="{FF2B5EF4-FFF2-40B4-BE49-F238E27FC236}">
                  <a16:creationId xmlns:a16="http://schemas.microsoft.com/office/drawing/2014/main" id="{5838E171-3882-C520-5E6D-AEB477A30871}"/>
                </a:ext>
              </a:extLst>
            </p:cNvPr>
            <p:cNvCxnSpPr/>
            <p:nvPr/>
          </p:nvCxnSpPr>
          <p:spPr>
            <a:xfrm>
              <a:off x="2952810" y="2114768"/>
              <a:ext cx="1013052" cy="1007321"/>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941E23FA-8216-8467-3CE1-D5DDBDAE7C37}"/>
                </a:ext>
              </a:extLst>
            </p:cNvPr>
            <p:cNvCxnSpPr/>
            <p:nvPr/>
          </p:nvCxnSpPr>
          <p:spPr>
            <a:xfrm>
              <a:off x="2966326" y="3417879"/>
              <a:ext cx="856117" cy="125162"/>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499617AF-0D65-2F44-9C26-FFBBAE165FB1}"/>
                </a:ext>
              </a:extLst>
            </p:cNvPr>
            <p:cNvCxnSpPr/>
            <p:nvPr/>
          </p:nvCxnSpPr>
          <p:spPr>
            <a:xfrm flipV="1">
              <a:off x="2952100" y="3771590"/>
              <a:ext cx="851624" cy="849875"/>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3AD3902E-0AB6-8146-6932-11E0A86604EF}"/>
                </a:ext>
              </a:extLst>
            </p:cNvPr>
            <p:cNvCxnSpPr/>
            <p:nvPr/>
          </p:nvCxnSpPr>
          <p:spPr>
            <a:xfrm flipV="1">
              <a:off x="2858790" y="4204193"/>
              <a:ext cx="1316532" cy="1747836"/>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8" name="Arrow: Right 57">
              <a:extLst>
                <a:ext uri="{FF2B5EF4-FFF2-40B4-BE49-F238E27FC236}">
                  <a16:creationId xmlns:a16="http://schemas.microsoft.com/office/drawing/2014/main" id="{3DBD6A21-AB31-55B6-7200-A32CE716D22A}"/>
                </a:ext>
              </a:extLst>
            </p:cNvPr>
            <p:cNvSpPr/>
            <p:nvPr/>
          </p:nvSpPr>
          <p:spPr>
            <a:xfrm>
              <a:off x="5895440" y="3426031"/>
              <a:ext cx="406400" cy="304800"/>
            </a:xfrm>
            <a:prstGeom prst="rightArrow">
              <a:avLst/>
            </a:prstGeom>
            <a:solidFill>
              <a:schemeClr val="tx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Arrow: Right 59">
              <a:extLst>
                <a:ext uri="{FF2B5EF4-FFF2-40B4-BE49-F238E27FC236}">
                  <a16:creationId xmlns:a16="http://schemas.microsoft.com/office/drawing/2014/main" id="{95DB6DC4-50EF-F0DB-6DBD-48FEF162F59D}"/>
                </a:ext>
              </a:extLst>
            </p:cNvPr>
            <p:cNvSpPr/>
            <p:nvPr/>
          </p:nvSpPr>
          <p:spPr>
            <a:xfrm>
              <a:off x="9467934" y="3485408"/>
              <a:ext cx="406400" cy="304800"/>
            </a:xfrm>
            <a:prstGeom prst="rightArrow">
              <a:avLst/>
            </a:prstGeom>
            <a:solidFill>
              <a:schemeClr val="tx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075004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a:extLst>
              <a:ext uri="{FF2B5EF4-FFF2-40B4-BE49-F238E27FC236}">
                <a16:creationId xmlns:a16="http://schemas.microsoft.com/office/drawing/2014/main" id="{A0B57D60-8A96-8AA0-759C-22EAB0A525D1}"/>
              </a:ext>
            </a:extLst>
          </p:cNvPr>
          <p:cNvSpPr txBox="1">
            <a:spLocks/>
          </p:cNvSpPr>
          <p:nvPr/>
        </p:nvSpPr>
        <p:spPr>
          <a:xfrm>
            <a:off x="339670" y="217084"/>
            <a:ext cx="7428992"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Model 3: Machine Learning</a:t>
            </a:r>
            <a:endParaRPr lang="en-US" sz="4000">
              <a:ea typeface="+mn-lt"/>
              <a:cs typeface="+mn-lt"/>
            </a:endParaRPr>
          </a:p>
        </p:txBody>
      </p:sp>
      <p:grpSp>
        <p:nvGrpSpPr>
          <p:cNvPr id="7" name="Group 6">
            <a:extLst>
              <a:ext uri="{FF2B5EF4-FFF2-40B4-BE49-F238E27FC236}">
                <a16:creationId xmlns:a16="http://schemas.microsoft.com/office/drawing/2014/main" id="{A76A750C-76DC-0C57-2BC8-69683031ADB4}"/>
              </a:ext>
            </a:extLst>
          </p:cNvPr>
          <p:cNvGrpSpPr/>
          <p:nvPr/>
        </p:nvGrpSpPr>
        <p:grpSpPr>
          <a:xfrm>
            <a:off x="341199" y="1316756"/>
            <a:ext cx="10863025" cy="4628889"/>
            <a:chOff x="506110" y="1402055"/>
            <a:chExt cx="10578698" cy="4378682"/>
          </a:xfrm>
        </p:grpSpPr>
        <p:sp>
          <p:nvSpPr>
            <p:cNvPr id="6" name="Flowchart: Data 5">
              <a:extLst>
                <a:ext uri="{FF2B5EF4-FFF2-40B4-BE49-F238E27FC236}">
                  <a16:creationId xmlns:a16="http://schemas.microsoft.com/office/drawing/2014/main" id="{987F8710-831E-C547-3D8B-0E877BA31C95}"/>
                </a:ext>
              </a:extLst>
            </p:cNvPr>
            <p:cNvSpPr/>
            <p:nvPr/>
          </p:nvSpPr>
          <p:spPr>
            <a:xfrm>
              <a:off x="991019" y="1560392"/>
              <a:ext cx="2569833" cy="905150"/>
            </a:xfrm>
            <a:prstGeom prst="flowChartInputOutput">
              <a:avLst/>
            </a:prstGeom>
            <a:solidFill>
              <a:schemeClr val="tx1">
                <a:lumMod val="75000"/>
                <a:lumOff val="2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FFFFFF"/>
                  </a:solidFill>
                  <a:latin typeface="Century Gothic"/>
                  <a:cs typeface="Times New Roman"/>
                </a:rPr>
                <a:t>Topography</a:t>
              </a:r>
              <a:endParaRPr lang="en-US"/>
            </a:p>
          </p:txBody>
        </p:sp>
        <p:sp>
          <p:nvSpPr>
            <p:cNvPr id="5" name="Flowchart: Data 4">
              <a:extLst>
                <a:ext uri="{FF2B5EF4-FFF2-40B4-BE49-F238E27FC236}">
                  <a16:creationId xmlns:a16="http://schemas.microsoft.com/office/drawing/2014/main" id="{C45BB1CC-F309-4725-A01B-1F009A9F0605}"/>
                </a:ext>
              </a:extLst>
            </p:cNvPr>
            <p:cNvSpPr/>
            <p:nvPr/>
          </p:nvSpPr>
          <p:spPr>
            <a:xfrm>
              <a:off x="911850" y="1481223"/>
              <a:ext cx="2569833" cy="905150"/>
            </a:xfrm>
            <a:prstGeom prst="flowChartInputOutput">
              <a:avLst/>
            </a:prstGeom>
            <a:solidFill>
              <a:schemeClr val="tx1">
                <a:lumMod val="75000"/>
                <a:lumOff val="2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FFFFFF"/>
                  </a:solidFill>
                  <a:latin typeface="Century Gothic"/>
                  <a:cs typeface="Times New Roman"/>
                </a:rPr>
                <a:t>Topography</a:t>
              </a:r>
              <a:endParaRPr lang="en-US"/>
            </a:p>
          </p:txBody>
        </p:sp>
        <p:sp>
          <p:nvSpPr>
            <p:cNvPr id="48" name="Flowchart: Terminator 47">
              <a:extLst>
                <a:ext uri="{FF2B5EF4-FFF2-40B4-BE49-F238E27FC236}">
                  <a16:creationId xmlns:a16="http://schemas.microsoft.com/office/drawing/2014/main" id="{AB2C5958-5196-8F0A-0994-640B96602111}"/>
                </a:ext>
              </a:extLst>
            </p:cNvPr>
            <p:cNvSpPr/>
            <p:nvPr/>
          </p:nvSpPr>
          <p:spPr>
            <a:xfrm>
              <a:off x="9058969" y="4707941"/>
              <a:ext cx="1843794" cy="988210"/>
            </a:xfrm>
            <a:prstGeom prst="flowChartTerminator">
              <a:avLst/>
            </a:prstGeom>
            <a:solidFill>
              <a:schemeClr val="accent2">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000000"/>
                  </a:solidFill>
                  <a:latin typeface="Century Gothic"/>
                  <a:cs typeface="Calibri"/>
                </a:rPr>
                <a:t>Fire Severity</a:t>
              </a:r>
              <a:endParaRPr lang="en-US" sz="2000">
                <a:solidFill>
                  <a:srgbClr val="000000"/>
                </a:solidFill>
                <a:ea typeface="+mn-lt"/>
                <a:cs typeface="+mn-lt"/>
              </a:endParaRPr>
            </a:p>
          </p:txBody>
        </p:sp>
        <p:sp>
          <p:nvSpPr>
            <p:cNvPr id="61" name="Flowchart: Data 60">
              <a:extLst>
                <a:ext uri="{FF2B5EF4-FFF2-40B4-BE49-F238E27FC236}">
                  <a16:creationId xmlns:a16="http://schemas.microsoft.com/office/drawing/2014/main" id="{4EC332FA-FD7F-A9A3-357B-12D84A5DD413}"/>
                </a:ext>
              </a:extLst>
            </p:cNvPr>
            <p:cNvSpPr/>
            <p:nvPr/>
          </p:nvSpPr>
          <p:spPr>
            <a:xfrm>
              <a:off x="852474" y="1402055"/>
              <a:ext cx="2569833" cy="905150"/>
            </a:xfrm>
            <a:prstGeom prst="flowChartInputOutput">
              <a:avLst/>
            </a:prstGeom>
            <a:solidFill>
              <a:schemeClr val="tx1">
                <a:lumMod val="75000"/>
                <a:lumOff val="2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FFFFFF"/>
                  </a:solidFill>
                  <a:latin typeface="Century Gothic"/>
                  <a:cs typeface="Times New Roman"/>
                </a:rPr>
                <a:t>Topography</a:t>
              </a:r>
              <a:endParaRPr lang="en-US"/>
            </a:p>
          </p:txBody>
        </p:sp>
        <p:sp>
          <p:nvSpPr>
            <p:cNvPr id="64" name="Flowchart: Data 63">
              <a:extLst>
                <a:ext uri="{FF2B5EF4-FFF2-40B4-BE49-F238E27FC236}">
                  <a16:creationId xmlns:a16="http://schemas.microsoft.com/office/drawing/2014/main" id="{580B18BF-A8A9-CD8E-DC86-FBB7B0111CCB}"/>
                </a:ext>
              </a:extLst>
            </p:cNvPr>
            <p:cNvSpPr/>
            <p:nvPr/>
          </p:nvSpPr>
          <p:spPr>
            <a:xfrm>
              <a:off x="746130" y="2612223"/>
              <a:ext cx="2300994" cy="883379"/>
            </a:xfrm>
            <a:prstGeom prst="flowChartInputOutput">
              <a:avLst/>
            </a:prstGeom>
            <a:solidFill>
              <a:schemeClr val="tx1">
                <a:lumMod val="75000"/>
                <a:lumOff val="2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FFFFFF"/>
                  </a:solidFill>
                  <a:latin typeface="Century Gothic"/>
                  <a:cs typeface="Times New Roman"/>
                </a:rPr>
                <a:t>Landsat DNBR</a:t>
              </a:r>
              <a:endParaRPr lang="en-US">
                <a:solidFill>
                  <a:srgbClr val="FFFFFF"/>
                </a:solidFill>
                <a:latin typeface="Century Gothic" panose="020B0502020202020204" pitchFamily="34" charset="0"/>
                <a:cs typeface="Times New Roman"/>
              </a:endParaRPr>
            </a:p>
          </p:txBody>
        </p:sp>
        <p:sp>
          <p:nvSpPr>
            <p:cNvPr id="69" name="Flowchart: Process 68">
              <a:extLst>
                <a:ext uri="{FF2B5EF4-FFF2-40B4-BE49-F238E27FC236}">
                  <a16:creationId xmlns:a16="http://schemas.microsoft.com/office/drawing/2014/main" id="{C5656A2D-9154-A042-BDBC-F35203625857}"/>
                </a:ext>
              </a:extLst>
            </p:cNvPr>
            <p:cNvSpPr/>
            <p:nvPr/>
          </p:nvSpPr>
          <p:spPr>
            <a:xfrm>
              <a:off x="8860222" y="3002514"/>
              <a:ext cx="2224586" cy="876122"/>
            </a:xfrm>
            <a:prstGeom prst="flowChartProcess">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rgbClr val="000000"/>
                  </a:solidFill>
                  <a:latin typeface="Century Gothic"/>
                  <a:cs typeface="Calibri"/>
                </a:rPr>
                <a:t>Convolutional Neural Network</a:t>
              </a:r>
            </a:p>
          </p:txBody>
        </p:sp>
        <p:sp>
          <p:nvSpPr>
            <p:cNvPr id="13" name="Flowchart: Process 12">
              <a:extLst>
                <a:ext uri="{FF2B5EF4-FFF2-40B4-BE49-F238E27FC236}">
                  <a16:creationId xmlns:a16="http://schemas.microsoft.com/office/drawing/2014/main" id="{7EFBCCBC-0EC7-C912-5FC1-F2CE6EBB367D}"/>
                </a:ext>
              </a:extLst>
            </p:cNvPr>
            <p:cNvSpPr/>
            <p:nvPr/>
          </p:nvSpPr>
          <p:spPr>
            <a:xfrm>
              <a:off x="3685534" y="3146086"/>
              <a:ext cx="1963672" cy="563091"/>
            </a:xfrm>
            <a:prstGeom prst="flowChartProcess">
              <a:avLst/>
            </a:prstGeom>
            <a:solidFill>
              <a:schemeClr val="accent2">
                <a:lumMod val="20000"/>
                <a:lumOff val="8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solidFill>
                  <a:latin typeface="Century Gothic"/>
                  <a:cs typeface="Calibri"/>
                </a:rPr>
                <a:t>Preprocessing</a:t>
              </a:r>
            </a:p>
          </p:txBody>
        </p:sp>
        <p:sp>
          <p:nvSpPr>
            <p:cNvPr id="15" name="Flowchart: Process 14">
              <a:extLst>
                <a:ext uri="{FF2B5EF4-FFF2-40B4-BE49-F238E27FC236}">
                  <a16:creationId xmlns:a16="http://schemas.microsoft.com/office/drawing/2014/main" id="{1D6F88E5-69AD-471B-1D86-C638653A848E}"/>
                </a:ext>
              </a:extLst>
            </p:cNvPr>
            <p:cNvSpPr/>
            <p:nvPr/>
          </p:nvSpPr>
          <p:spPr>
            <a:xfrm>
              <a:off x="6298449" y="3140398"/>
              <a:ext cx="1818186" cy="585837"/>
            </a:xfrm>
            <a:prstGeom prst="flowChartProcess">
              <a:avLst/>
            </a:prstGeom>
            <a:solidFill>
              <a:schemeClr val="bg1"/>
            </a:solidFill>
            <a:ln w="127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2000">
                  <a:solidFill>
                    <a:schemeClr val="tx1">
                      <a:lumMod val="85000"/>
                      <a:lumOff val="15000"/>
                    </a:schemeClr>
                  </a:solidFill>
                  <a:latin typeface="Century Gothic"/>
                  <a:cs typeface="Calibri"/>
                </a:rPr>
                <a:t>Training</a:t>
              </a:r>
            </a:p>
          </p:txBody>
        </p:sp>
        <p:sp>
          <p:nvSpPr>
            <p:cNvPr id="16" name="Arrow: Right 15">
              <a:extLst>
                <a:ext uri="{FF2B5EF4-FFF2-40B4-BE49-F238E27FC236}">
                  <a16:creationId xmlns:a16="http://schemas.microsoft.com/office/drawing/2014/main" id="{DF2B84BC-1605-A70C-05BE-57C81F2B919E}"/>
                </a:ext>
              </a:extLst>
            </p:cNvPr>
            <p:cNvSpPr/>
            <p:nvPr/>
          </p:nvSpPr>
          <p:spPr>
            <a:xfrm>
              <a:off x="5776687" y="3287486"/>
              <a:ext cx="406400" cy="304800"/>
            </a:xfrm>
            <a:prstGeom prst="rightArrow">
              <a:avLst/>
            </a:prstGeom>
            <a:solidFill>
              <a:schemeClr val="tx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B0E7534A-A5CB-9D06-CA18-B17FD0775764}"/>
                </a:ext>
              </a:extLst>
            </p:cNvPr>
            <p:cNvSpPr/>
            <p:nvPr/>
          </p:nvSpPr>
          <p:spPr>
            <a:xfrm>
              <a:off x="8236858" y="3287485"/>
              <a:ext cx="406400" cy="304800"/>
            </a:xfrm>
            <a:prstGeom prst="rightArrow">
              <a:avLst/>
            </a:prstGeom>
            <a:solidFill>
              <a:schemeClr val="tx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76C2ED7D-D402-84D9-5BA8-34FAD895EE2B}"/>
                </a:ext>
              </a:extLst>
            </p:cNvPr>
            <p:cNvSpPr/>
            <p:nvPr/>
          </p:nvSpPr>
          <p:spPr>
            <a:xfrm rot="5400000">
              <a:off x="9695544" y="4107542"/>
              <a:ext cx="566057" cy="319314"/>
            </a:xfrm>
            <a:prstGeom prst="rightArrow">
              <a:avLst/>
            </a:prstGeom>
            <a:solidFill>
              <a:schemeClr val="tx1">
                <a:lumMod val="75000"/>
                <a:lumOff val="2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CD52E6C5-AF6A-1AB9-9816-6DA1DD0E9692}"/>
                </a:ext>
              </a:extLst>
            </p:cNvPr>
            <p:cNvCxnSpPr/>
            <p:nvPr/>
          </p:nvCxnSpPr>
          <p:spPr>
            <a:xfrm>
              <a:off x="3391416" y="2032867"/>
              <a:ext cx="599852" cy="1041292"/>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152B71-3090-A615-EA24-6058F27E8D15}"/>
                </a:ext>
              </a:extLst>
            </p:cNvPr>
            <p:cNvCxnSpPr>
              <a:cxnSpLocks/>
            </p:cNvCxnSpPr>
            <p:nvPr/>
          </p:nvCxnSpPr>
          <p:spPr>
            <a:xfrm>
              <a:off x="2903290" y="3081035"/>
              <a:ext cx="715478" cy="338324"/>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02FA25C-AF6F-D39C-F756-F795855084C9}"/>
                </a:ext>
              </a:extLst>
            </p:cNvPr>
            <p:cNvCxnSpPr>
              <a:cxnSpLocks/>
            </p:cNvCxnSpPr>
            <p:nvPr/>
          </p:nvCxnSpPr>
          <p:spPr>
            <a:xfrm flipV="1">
              <a:off x="3187401" y="3834425"/>
              <a:ext cx="623031" cy="398924"/>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291D6A61-7F1A-15DD-5510-6A48350595BF}"/>
                </a:ext>
              </a:extLst>
            </p:cNvPr>
            <p:cNvCxnSpPr>
              <a:cxnSpLocks/>
            </p:cNvCxnSpPr>
            <p:nvPr/>
          </p:nvCxnSpPr>
          <p:spPr>
            <a:xfrm flipV="1">
              <a:off x="2974505" y="3852893"/>
              <a:ext cx="1190767" cy="1446064"/>
            </a:xfrm>
            <a:prstGeom prst="straightConnector1">
              <a:avLst/>
            </a:prstGeom>
            <a:ln w="28575">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2" name="Flowchart: Data 11">
              <a:extLst>
                <a:ext uri="{FF2B5EF4-FFF2-40B4-BE49-F238E27FC236}">
                  <a16:creationId xmlns:a16="http://schemas.microsoft.com/office/drawing/2014/main" id="{EDFBABDD-3C6A-CEEB-6866-D36477812891}"/>
                </a:ext>
              </a:extLst>
            </p:cNvPr>
            <p:cNvSpPr/>
            <p:nvPr/>
          </p:nvSpPr>
          <p:spPr>
            <a:xfrm>
              <a:off x="506110" y="4875587"/>
              <a:ext cx="2569833" cy="905150"/>
            </a:xfrm>
            <a:prstGeom prst="flowChartInputOutput">
              <a:avLst/>
            </a:prstGeom>
            <a:solidFill>
              <a:schemeClr val="tx1">
                <a:lumMod val="75000"/>
                <a:lumOff val="2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FFFFFF"/>
                  </a:solidFill>
                  <a:latin typeface="Century Gothic"/>
                  <a:cs typeface="Times New Roman"/>
                </a:rPr>
                <a:t>Fires</a:t>
              </a:r>
              <a:endParaRPr lang="en-US"/>
            </a:p>
          </p:txBody>
        </p:sp>
        <p:sp>
          <p:nvSpPr>
            <p:cNvPr id="2" name="Flowchart: Data 1">
              <a:extLst>
                <a:ext uri="{FF2B5EF4-FFF2-40B4-BE49-F238E27FC236}">
                  <a16:creationId xmlns:a16="http://schemas.microsoft.com/office/drawing/2014/main" id="{48FF308F-0E34-A692-6D77-E40E5CF415D4}"/>
                </a:ext>
              </a:extLst>
            </p:cNvPr>
            <p:cNvSpPr/>
            <p:nvPr/>
          </p:nvSpPr>
          <p:spPr>
            <a:xfrm>
              <a:off x="753511" y="3787014"/>
              <a:ext cx="2569833" cy="905150"/>
            </a:xfrm>
            <a:prstGeom prst="flowChartInputOutput">
              <a:avLst/>
            </a:prstGeom>
            <a:solidFill>
              <a:schemeClr val="tx1">
                <a:lumMod val="75000"/>
                <a:lumOff val="2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FFFFFF"/>
                  </a:solidFill>
                  <a:latin typeface="Century Gothic"/>
                  <a:cs typeface="Times New Roman"/>
                </a:rPr>
                <a:t>Topography</a:t>
              </a:r>
              <a:endParaRPr lang="en-US"/>
            </a:p>
          </p:txBody>
        </p:sp>
        <p:sp>
          <p:nvSpPr>
            <p:cNvPr id="3" name="Flowchart: Data 2">
              <a:extLst>
                <a:ext uri="{FF2B5EF4-FFF2-40B4-BE49-F238E27FC236}">
                  <a16:creationId xmlns:a16="http://schemas.microsoft.com/office/drawing/2014/main" id="{DE8AFF5D-AB7B-533F-FBAF-597C00D29540}"/>
                </a:ext>
              </a:extLst>
            </p:cNvPr>
            <p:cNvSpPr/>
            <p:nvPr/>
          </p:nvSpPr>
          <p:spPr>
            <a:xfrm>
              <a:off x="674342" y="3707846"/>
              <a:ext cx="2569833" cy="905150"/>
            </a:xfrm>
            <a:prstGeom prst="flowChartInputOutput">
              <a:avLst/>
            </a:prstGeom>
            <a:solidFill>
              <a:schemeClr val="tx1">
                <a:lumMod val="75000"/>
                <a:lumOff val="2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FFFFFF"/>
                  </a:solidFill>
                  <a:latin typeface="Century Gothic"/>
                  <a:cs typeface="Times New Roman"/>
                </a:rPr>
                <a:t>Topography</a:t>
              </a:r>
              <a:endParaRPr lang="en-US"/>
            </a:p>
          </p:txBody>
        </p:sp>
        <p:sp>
          <p:nvSpPr>
            <p:cNvPr id="4" name="Flowchart: Data 3">
              <a:extLst>
                <a:ext uri="{FF2B5EF4-FFF2-40B4-BE49-F238E27FC236}">
                  <a16:creationId xmlns:a16="http://schemas.microsoft.com/office/drawing/2014/main" id="{D9396845-43B8-0DC6-E0E5-C2157D09A69C}"/>
                </a:ext>
              </a:extLst>
            </p:cNvPr>
            <p:cNvSpPr/>
            <p:nvPr/>
          </p:nvSpPr>
          <p:spPr>
            <a:xfrm>
              <a:off x="614966" y="3628677"/>
              <a:ext cx="2569833" cy="905150"/>
            </a:xfrm>
            <a:prstGeom prst="flowChartInputOutput">
              <a:avLst/>
            </a:prstGeom>
            <a:solidFill>
              <a:schemeClr val="tx1">
                <a:lumMod val="75000"/>
                <a:lumOff val="25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rgbClr val="FFFFFF"/>
                  </a:solidFill>
                  <a:latin typeface="Century Gothic"/>
                  <a:cs typeface="Times New Roman"/>
                </a:rPr>
                <a:t>Moisture</a:t>
              </a:r>
              <a:endParaRPr lang="en-US"/>
            </a:p>
          </p:txBody>
        </p:sp>
      </p:grpSp>
    </p:spTree>
    <p:extLst>
      <p:ext uri="{BB962C8B-B14F-4D97-AF65-F5344CB8AC3E}">
        <p14:creationId xmlns:p14="http://schemas.microsoft.com/office/powerpoint/2010/main" val="2847829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AADC413-7129-EEFE-34FE-228B5A76F263}"/>
              </a:ext>
            </a:extLst>
          </p:cNvPr>
          <p:cNvSpPr txBox="1">
            <a:spLocks/>
          </p:cNvSpPr>
          <p:nvPr/>
        </p:nvSpPr>
        <p:spPr>
          <a:xfrm>
            <a:off x="339670" y="217084"/>
            <a:ext cx="6249054"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Methodology: Fire Lines</a:t>
            </a:r>
            <a:endParaRPr lang="en-US"/>
          </a:p>
        </p:txBody>
      </p:sp>
      <p:pic>
        <p:nvPicPr>
          <p:cNvPr id="4" name="Picture 4">
            <a:extLst>
              <a:ext uri="{FF2B5EF4-FFF2-40B4-BE49-F238E27FC236}">
                <a16:creationId xmlns:a16="http://schemas.microsoft.com/office/drawing/2014/main" id="{5003AFFF-2D8C-E592-CC89-65E0C27DC06A}"/>
              </a:ext>
            </a:extLst>
          </p:cNvPr>
          <p:cNvPicPr>
            <a:picLocks noChangeAspect="1"/>
          </p:cNvPicPr>
          <p:nvPr/>
        </p:nvPicPr>
        <p:blipFill>
          <a:blip r:embed="rId3"/>
          <a:stretch>
            <a:fillRect/>
          </a:stretch>
        </p:blipFill>
        <p:spPr>
          <a:xfrm>
            <a:off x="342196" y="1076806"/>
            <a:ext cx="6689060" cy="5022702"/>
          </a:xfrm>
          <a:prstGeom prst="rect">
            <a:avLst/>
          </a:prstGeom>
        </p:spPr>
      </p:pic>
      <p:sp>
        <p:nvSpPr>
          <p:cNvPr id="6" name="TextBox 5">
            <a:extLst>
              <a:ext uri="{FF2B5EF4-FFF2-40B4-BE49-F238E27FC236}">
                <a16:creationId xmlns:a16="http://schemas.microsoft.com/office/drawing/2014/main" id="{37842878-6878-FD02-7ECB-52C0401D0A5B}"/>
              </a:ext>
            </a:extLst>
          </p:cNvPr>
          <p:cNvSpPr txBox="1"/>
          <p:nvPr/>
        </p:nvSpPr>
        <p:spPr>
          <a:xfrm>
            <a:off x="339516" y="6217728"/>
            <a:ext cx="7199491"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a:solidFill>
                  <a:schemeClr val="tx1">
                    <a:lumMod val="75000"/>
                    <a:lumOff val="25000"/>
                  </a:schemeClr>
                </a:solidFill>
                <a:latin typeface="Century Gothic"/>
              </a:rPr>
              <a:t>Image Credit: </a:t>
            </a:r>
            <a:r>
              <a:rPr lang="en-US" sz="1050">
                <a:solidFill>
                  <a:schemeClr val="tx1">
                    <a:lumMod val="75000"/>
                    <a:lumOff val="25000"/>
                  </a:schemeClr>
                </a:solidFill>
                <a:latin typeface="Century Gothic"/>
                <a:ea typeface="+mn-lt"/>
                <a:cs typeface="+mn-lt"/>
              </a:rPr>
              <a:t>A. J. T. </a:t>
            </a:r>
            <a:r>
              <a:rPr lang="en-US" sz="1050" err="1">
                <a:solidFill>
                  <a:schemeClr val="tx1">
                    <a:lumMod val="75000"/>
                    <a:lumOff val="25000"/>
                  </a:schemeClr>
                </a:solidFill>
                <a:latin typeface="Century Gothic"/>
                <a:ea typeface="+mn-lt"/>
                <a:cs typeface="+mn-lt"/>
              </a:rPr>
              <a:t>Johnsingh</a:t>
            </a:r>
            <a:r>
              <a:rPr lang="en-US" sz="1050">
                <a:solidFill>
                  <a:schemeClr val="tx1">
                    <a:lumMod val="75000"/>
                    <a:lumOff val="25000"/>
                  </a:schemeClr>
                </a:solidFill>
                <a:latin typeface="Century Gothic"/>
                <a:ea typeface="+mn-lt"/>
                <a:cs typeface="+mn-lt"/>
              </a:rPr>
              <a:t>, WWF-India and NCF</a:t>
            </a:r>
            <a:endParaRPr lang="en-US" sz="1050">
              <a:solidFill>
                <a:schemeClr val="tx1">
                  <a:lumMod val="75000"/>
                  <a:lumOff val="25000"/>
                </a:schemeClr>
              </a:solidFill>
              <a:latin typeface="Century Gothic"/>
              <a:cs typeface="Calibri"/>
            </a:endParaRPr>
          </a:p>
        </p:txBody>
      </p:sp>
      <p:cxnSp>
        <p:nvCxnSpPr>
          <p:cNvPr id="5" name="Straight Arrow Connector 4">
            <a:extLst>
              <a:ext uri="{FF2B5EF4-FFF2-40B4-BE49-F238E27FC236}">
                <a16:creationId xmlns:a16="http://schemas.microsoft.com/office/drawing/2014/main" id="{1867EA63-BC3E-063B-F8B7-2CE5D562FB39}"/>
              </a:ext>
            </a:extLst>
          </p:cNvPr>
          <p:cNvCxnSpPr/>
          <p:nvPr/>
        </p:nvCxnSpPr>
        <p:spPr>
          <a:xfrm>
            <a:off x="5638800" y="2971800"/>
            <a:ext cx="914400" cy="914400"/>
          </a:xfrm>
          <a:prstGeom prst="straightConnector1">
            <a:avLst/>
          </a:prstGeom>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338C0C0F-8012-82A7-07B1-48A030E959C3}"/>
              </a:ext>
            </a:extLst>
          </p:cNvPr>
          <p:cNvCxnSpPr>
            <a:cxnSpLocks/>
          </p:cNvCxnSpPr>
          <p:nvPr/>
        </p:nvCxnSpPr>
        <p:spPr>
          <a:xfrm flipV="1">
            <a:off x="7651426" y="6043035"/>
            <a:ext cx="1797374" cy="12817"/>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462D844-EAEF-0536-27FA-478BE91ED742}"/>
              </a:ext>
            </a:extLst>
          </p:cNvPr>
          <p:cNvCxnSpPr>
            <a:cxnSpLocks/>
          </p:cNvCxnSpPr>
          <p:nvPr/>
        </p:nvCxnSpPr>
        <p:spPr>
          <a:xfrm flipV="1">
            <a:off x="7633144" y="5015850"/>
            <a:ext cx="1752156" cy="1044036"/>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1990195-E1F1-1081-E904-5248C365E431}"/>
              </a:ext>
            </a:extLst>
          </p:cNvPr>
          <p:cNvCxnSpPr>
            <a:cxnSpLocks/>
          </p:cNvCxnSpPr>
          <p:nvPr/>
        </p:nvCxnSpPr>
        <p:spPr>
          <a:xfrm flipV="1">
            <a:off x="7632949" y="4508172"/>
            <a:ext cx="0" cy="1551719"/>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AD559FC-8780-ADB6-7884-847FF3E22774}"/>
              </a:ext>
            </a:extLst>
          </p:cNvPr>
          <p:cNvCxnSpPr>
            <a:cxnSpLocks/>
          </p:cNvCxnSpPr>
          <p:nvPr/>
        </p:nvCxnSpPr>
        <p:spPr>
          <a:xfrm flipV="1">
            <a:off x="7657003" y="5558315"/>
            <a:ext cx="1791797" cy="490413"/>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7AECD99-EF32-FA23-1BD8-8BBCA4609A14}"/>
              </a:ext>
            </a:extLst>
          </p:cNvPr>
          <p:cNvSpPr txBox="1"/>
          <p:nvPr/>
        </p:nvSpPr>
        <p:spPr>
          <a:xfrm>
            <a:off x="9600651" y="5618855"/>
            <a:ext cx="38749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cs typeface="Calibri"/>
              </a:rPr>
              <a:t>"Flat": 0°-15</a:t>
            </a:r>
            <a:r>
              <a:rPr lang="en-US">
                <a:latin typeface="Century Gothic"/>
                <a:ea typeface="+mn-lt"/>
                <a:cs typeface="+mn-lt"/>
              </a:rPr>
              <a:t>°</a:t>
            </a:r>
            <a:endParaRPr lang="en-US">
              <a:latin typeface="Century Gothic"/>
              <a:cs typeface="Calibri"/>
            </a:endParaRPr>
          </a:p>
        </p:txBody>
      </p:sp>
      <p:sp>
        <p:nvSpPr>
          <p:cNvPr id="14" name="TextBox 13">
            <a:extLst>
              <a:ext uri="{FF2B5EF4-FFF2-40B4-BE49-F238E27FC236}">
                <a16:creationId xmlns:a16="http://schemas.microsoft.com/office/drawing/2014/main" id="{08AE7AFB-F8FE-3AAD-710F-5038D4522854}"/>
              </a:ext>
            </a:extLst>
          </p:cNvPr>
          <p:cNvSpPr txBox="1"/>
          <p:nvPr/>
        </p:nvSpPr>
        <p:spPr>
          <a:xfrm>
            <a:off x="9448800" y="5118484"/>
            <a:ext cx="38749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Mild slope: 15°-30°</a:t>
            </a:r>
            <a:r>
              <a:rPr lang="en-US">
                <a:latin typeface="Century Gothic"/>
                <a:ea typeface="Calibri"/>
                <a:cs typeface="Calibri"/>
              </a:rPr>
              <a:t>​</a:t>
            </a:r>
            <a:endParaRPr lang="en-US">
              <a:latin typeface="Century Gothic"/>
              <a:cs typeface="Calibri"/>
            </a:endParaRPr>
          </a:p>
        </p:txBody>
      </p:sp>
      <p:sp>
        <p:nvSpPr>
          <p:cNvPr id="15" name="TextBox 14">
            <a:extLst>
              <a:ext uri="{FF2B5EF4-FFF2-40B4-BE49-F238E27FC236}">
                <a16:creationId xmlns:a16="http://schemas.microsoft.com/office/drawing/2014/main" id="{ACFFDBE3-63BD-58B9-8E85-23F5B89F232C}"/>
              </a:ext>
            </a:extLst>
          </p:cNvPr>
          <p:cNvSpPr txBox="1"/>
          <p:nvPr/>
        </p:nvSpPr>
        <p:spPr>
          <a:xfrm>
            <a:off x="8768043" y="454486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Century Gothic"/>
              </a:rPr>
              <a:t>Steep slope: 30°-</a:t>
            </a:r>
            <a:r>
              <a:rPr lang="en-US">
                <a:latin typeface="Century Gothic"/>
                <a:cs typeface="Calibri"/>
              </a:rPr>
              <a:t>90°​</a:t>
            </a:r>
            <a:endParaRPr lang="en-US">
              <a:latin typeface="Century Gothic"/>
            </a:endParaRPr>
          </a:p>
        </p:txBody>
      </p:sp>
      <p:pic>
        <p:nvPicPr>
          <p:cNvPr id="18" name="Picture 17">
            <a:extLst>
              <a:ext uri="{FF2B5EF4-FFF2-40B4-BE49-F238E27FC236}">
                <a16:creationId xmlns:a16="http://schemas.microsoft.com/office/drawing/2014/main" id="{D7259076-613A-A68D-606F-D9EC1F185214}"/>
              </a:ext>
            </a:extLst>
          </p:cNvPr>
          <p:cNvPicPr>
            <a:picLocks noChangeAspect="1"/>
          </p:cNvPicPr>
          <p:nvPr/>
        </p:nvPicPr>
        <p:blipFill>
          <a:blip r:embed="rId4"/>
          <a:stretch>
            <a:fillRect/>
          </a:stretch>
        </p:blipFill>
        <p:spPr>
          <a:xfrm>
            <a:off x="7286648" y="1079815"/>
            <a:ext cx="4632754" cy="3326964"/>
          </a:xfrm>
          <a:prstGeom prst="rect">
            <a:avLst/>
          </a:prstGeom>
        </p:spPr>
      </p:pic>
      <p:sp>
        <p:nvSpPr>
          <p:cNvPr id="19" name="Rectangle 18">
            <a:extLst>
              <a:ext uri="{FF2B5EF4-FFF2-40B4-BE49-F238E27FC236}">
                <a16:creationId xmlns:a16="http://schemas.microsoft.com/office/drawing/2014/main" id="{F934B3AC-64E7-841A-7461-7C6BB4544B4C}"/>
              </a:ext>
            </a:extLst>
          </p:cNvPr>
          <p:cNvSpPr/>
          <p:nvPr/>
        </p:nvSpPr>
        <p:spPr>
          <a:xfrm>
            <a:off x="8505750" y="4634659"/>
            <a:ext cx="262293" cy="168152"/>
          </a:xfrm>
          <a:prstGeom prst="rect">
            <a:avLst/>
          </a:prstGeom>
          <a:solidFill>
            <a:srgbClr val="8A1E5E"/>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4" name="Rectangle 23">
            <a:extLst>
              <a:ext uri="{FF2B5EF4-FFF2-40B4-BE49-F238E27FC236}">
                <a16:creationId xmlns:a16="http://schemas.microsoft.com/office/drawing/2014/main" id="{41495280-1A6D-1E8F-7E26-2B77BD55B639}"/>
              </a:ext>
            </a:extLst>
          </p:cNvPr>
          <p:cNvSpPr/>
          <p:nvPr/>
        </p:nvSpPr>
        <p:spPr>
          <a:xfrm>
            <a:off x="9186507" y="5203007"/>
            <a:ext cx="262293" cy="168152"/>
          </a:xfrm>
          <a:prstGeom prst="rect">
            <a:avLst/>
          </a:prstGeom>
          <a:solidFill>
            <a:srgbClr val="DFA51C"/>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8728A657-14B3-43A1-FB73-66F5405BA9A9}"/>
              </a:ext>
            </a:extLst>
          </p:cNvPr>
          <p:cNvSpPr/>
          <p:nvPr/>
        </p:nvSpPr>
        <p:spPr>
          <a:xfrm>
            <a:off x="9338358" y="5719989"/>
            <a:ext cx="262293" cy="168152"/>
          </a:xfrm>
          <a:prstGeom prst="rect">
            <a:avLst/>
          </a:prstGeom>
          <a:solidFill>
            <a:srgbClr val="66EF89"/>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6704399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A3F6CF-7667-B482-4B08-CCB5649BEB3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Marin County, CA</a:t>
            </a:r>
            <a:endParaRPr lang="en-US"/>
          </a:p>
        </p:txBody>
      </p:sp>
      <p:sp>
        <p:nvSpPr>
          <p:cNvPr id="7" name="Text Placeholder 5">
            <a:extLst>
              <a:ext uri="{FF2B5EF4-FFF2-40B4-BE49-F238E27FC236}">
                <a16:creationId xmlns:a16="http://schemas.microsoft.com/office/drawing/2014/main" id="{90B97D69-FCFD-A95E-4184-D48EBA6AF6A7}"/>
              </a:ext>
            </a:extLst>
          </p:cNvPr>
          <p:cNvSpPr txBox="1">
            <a:spLocks/>
          </p:cNvSpPr>
          <p:nvPr/>
        </p:nvSpPr>
        <p:spPr>
          <a:xfrm>
            <a:off x="2060837" y="2541817"/>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13E2D"/>
              </a:buClr>
              <a:buNone/>
            </a:pPr>
            <a:endParaRPr lang="en-US" sz="1800">
              <a:solidFill>
                <a:schemeClr val="tx1">
                  <a:lumMod val="75000"/>
                  <a:lumOff val="25000"/>
                </a:schemeClr>
              </a:solidFill>
              <a:latin typeface="Century Gothic" panose="020B0502020202020204" pitchFamily="34" charset="0"/>
            </a:endParaRPr>
          </a:p>
        </p:txBody>
      </p:sp>
      <p:sp>
        <p:nvSpPr>
          <p:cNvPr id="8" name="Text Placeholder 5">
            <a:extLst>
              <a:ext uri="{FF2B5EF4-FFF2-40B4-BE49-F238E27FC236}">
                <a16:creationId xmlns:a16="http://schemas.microsoft.com/office/drawing/2014/main" id="{D0694DB5-1A69-4E40-A9AF-66782840A15D}"/>
              </a:ext>
            </a:extLst>
          </p:cNvPr>
          <p:cNvSpPr txBox="1">
            <a:spLocks/>
          </p:cNvSpPr>
          <p:nvPr/>
        </p:nvSpPr>
        <p:spPr>
          <a:xfrm>
            <a:off x="643993" y="3596850"/>
            <a:ext cx="6609434" cy="137320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b="1">
                <a:solidFill>
                  <a:schemeClr val="tx1">
                    <a:lumMod val="75000"/>
                    <a:lumOff val="25000"/>
                  </a:schemeClr>
                </a:solidFill>
                <a:latin typeface="Century Gothic"/>
              </a:rPr>
              <a:t>Study Period</a:t>
            </a:r>
          </a:p>
          <a:p>
            <a:pPr marL="0" indent="0">
              <a:lnSpc>
                <a:spcPct val="100000"/>
              </a:lnSpc>
              <a:spcBef>
                <a:spcPts val="0"/>
              </a:spcBef>
              <a:spcAft>
                <a:spcPts val="600"/>
              </a:spcAft>
              <a:buNone/>
            </a:pPr>
            <a:r>
              <a:rPr lang="en-US" sz="2400">
                <a:solidFill>
                  <a:schemeClr val="tx1">
                    <a:lumMod val="75000"/>
                    <a:lumOff val="25000"/>
                  </a:schemeClr>
                </a:solidFill>
                <a:latin typeface="Century Gothic"/>
              </a:rPr>
              <a:t>May – November; 2018 </a:t>
            </a:r>
            <a:r>
              <a:rPr lang="en-US" sz="2400">
                <a:solidFill>
                  <a:schemeClr val="tx1">
                    <a:lumMod val="75000"/>
                    <a:lumOff val="25000"/>
                  </a:schemeClr>
                </a:solidFill>
                <a:ea typeface="+mn-lt"/>
                <a:cs typeface="+mn-lt"/>
              </a:rPr>
              <a:t>– </a:t>
            </a:r>
            <a:r>
              <a:rPr lang="en-US" sz="2400">
                <a:solidFill>
                  <a:schemeClr val="tx1">
                    <a:lumMod val="75000"/>
                    <a:lumOff val="25000"/>
                  </a:schemeClr>
                </a:solidFill>
                <a:latin typeface="Century Gothic"/>
              </a:rPr>
              <a:t>2022  </a:t>
            </a:r>
            <a:endParaRPr lang="en-US" sz="2400">
              <a:solidFill>
                <a:schemeClr val="tx1">
                  <a:lumMod val="75000"/>
                  <a:lumOff val="25000"/>
                </a:schemeClr>
              </a:solidFill>
              <a:latin typeface="Century Gothic"/>
              <a:cs typeface="Calibri" panose="020F0502020204030204"/>
            </a:endParaRPr>
          </a:p>
        </p:txBody>
      </p:sp>
      <p:sp>
        <p:nvSpPr>
          <p:cNvPr id="4" name="Text Placeholder 5">
            <a:extLst>
              <a:ext uri="{FF2B5EF4-FFF2-40B4-BE49-F238E27FC236}">
                <a16:creationId xmlns:a16="http://schemas.microsoft.com/office/drawing/2014/main" id="{B438B985-7FEA-E04E-0286-310A7C9C39DA}"/>
              </a:ext>
            </a:extLst>
          </p:cNvPr>
          <p:cNvSpPr txBox="1">
            <a:spLocks/>
          </p:cNvSpPr>
          <p:nvPr/>
        </p:nvSpPr>
        <p:spPr>
          <a:xfrm>
            <a:off x="643993" y="1662935"/>
            <a:ext cx="6216527" cy="179955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400" b="1">
                <a:solidFill>
                  <a:schemeClr val="tx1">
                    <a:lumMod val="75000"/>
                    <a:lumOff val="25000"/>
                  </a:schemeClr>
                </a:solidFill>
                <a:latin typeface="Century Gothic"/>
              </a:rPr>
              <a:t>Marin County</a:t>
            </a:r>
          </a:p>
          <a:p>
            <a:pPr marL="0" indent="0">
              <a:lnSpc>
                <a:spcPct val="100000"/>
              </a:lnSpc>
              <a:spcBef>
                <a:spcPts val="0"/>
              </a:spcBef>
              <a:spcAft>
                <a:spcPts val="600"/>
              </a:spcAft>
              <a:buNone/>
            </a:pPr>
            <a:r>
              <a:rPr lang="en-US" sz="2400">
                <a:solidFill>
                  <a:schemeClr val="tx1">
                    <a:lumMod val="75000"/>
                    <a:lumOff val="25000"/>
                  </a:schemeClr>
                </a:solidFill>
                <a:latin typeface="Century Gothic"/>
              </a:rPr>
              <a:t>Located between the Pacific Ocean and the San Francisco Bay, directly north of San Francisco</a:t>
            </a:r>
          </a:p>
          <a:p>
            <a:pPr marL="0" indent="0">
              <a:lnSpc>
                <a:spcPct val="100000"/>
              </a:lnSpc>
              <a:spcBef>
                <a:spcPts val="0"/>
              </a:spcBef>
              <a:spcAft>
                <a:spcPts val="600"/>
              </a:spcAft>
              <a:buNone/>
            </a:pPr>
            <a:endParaRPr lang="en-US" sz="1800">
              <a:solidFill>
                <a:schemeClr val="tx1">
                  <a:lumMod val="75000"/>
                  <a:lumOff val="25000"/>
                </a:schemeClr>
              </a:solidFill>
              <a:latin typeface="Century Gothic"/>
            </a:endParaRPr>
          </a:p>
          <a:p>
            <a:pPr marL="342900" indent="-342900">
              <a:lnSpc>
                <a:spcPct val="100000"/>
              </a:lnSpc>
              <a:spcBef>
                <a:spcPts val="0"/>
              </a:spcBef>
              <a:spcAft>
                <a:spcPts val="600"/>
              </a:spcAft>
            </a:pPr>
            <a:endParaRPr lang="en-US" sz="1800">
              <a:solidFill>
                <a:schemeClr val="tx1">
                  <a:lumMod val="75000"/>
                  <a:lumOff val="25000"/>
                </a:schemeClr>
              </a:solidFill>
              <a:latin typeface="Century Gothic"/>
              <a:cs typeface="Calibri"/>
            </a:endParaRPr>
          </a:p>
        </p:txBody>
      </p:sp>
      <p:pic>
        <p:nvPicPr>
          <p:cNvPr id="6" name="Picture 8" descr="Map&#10;&#10;Description automatically generated">
            <a:extLst>
              <a:ext uri="{FF2B5EF4-FFF2-40B4-BE49-F238E27FC236}">
                <a16:creationId xmlns:a16="http://schemas.microsoft.com/office/drawing/2014/main" id="{16C0045E-B518-AECB-EDC0-8B5ECDD10F3D}"/>
              </a:ext>
            </a:extLst>
          </p:cNvPr>
          <p:cNvPicPr>
            <a:picLocks noChangeAspect="1"/>
          </p:cNvPicPr>
          <p:nvPr/>
        </p:nvPicPr>
        <p:blipFill rotWithShape="1">
          <a:blip r:embed="rId3"/>
          <a:srcRect l="5598" t="11198" r="3308" b="13412"/>
          <a:stretch/>
        </p:blipFill>
        <p:spPr>
          <a:xfrm>
            <a:off x="7488864" y="1574244"/>
            <a:ext cx="4036361" cy="4319233"/>
          </a:xfrm>
          <a:prstGeom prst="rect">
            <a:avLst/>
          </a:prstGeom>
        </p:spPr>
      </p:pic>
      <p:sp>
        <p:nvSpPr>
          <p:cNvPr id="5" name="Rectangle 4">
            <a:extLst>
              <a:ext uri="{FF2B5EF4-FFF2-40B4-BE49-F238E27FC236}">
                <a16:creationId xmlns:a16="http://schemas.microsoft.com/office/drawing/2014/main" id="{5D729E31-0DA8-30C7-D32E-AE8DF3542A49}"/>
              </a:ext>
            </a:extLst>
          </p:cNvPr>
          <p:cNvSpPr/>
          <p:nvPr/>
        </p:nvSpPr>
        <p:spPr>
          <a:xfrm>
            <a:off x="7488867" y="4920739"/>
            <a:ext cx="1807534" cy="9657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Map&#10;&#10;Description automatically generated">
            <a:extLst>
              <a:ext uri="{FF2B5EF4-FFF2-40B4-BE49-F238E27FC236}">
                <a16:creationId xmlns:a16="http://schemas.microsoft.com/office/drawing/2014/main" id="{A1E5630F-FC4F-BE64-667D-58120B6C6405}"/>
              </a:ext>
            </a:extLst>
          </p:cNvPr>
          <p:cNvPicPr>
            <a:picLocks noChangeAspect="1"/>
          </p:cNvPicPr>
          <p:nvPr/>
        </p:nvPicPr>
        <p:blipFill rotWithShape="1">
          <a:blip r:embed="rId3"/>
          <a:srcRect l="74527" t="92785" r="18892" b="2805"/>
          <a:stretch/>
        </p:blipFill>
        <p:spPr>
          <a:xfrm>
            <a:off x="8870101" y="5309930"/>
            <a:ext cx="425718" cy="376226"/>
          </a:xfrm>
          <a:prstGeom prst="rect">
            <a:avLst/>
          </a:prstGeom>
        </p:spPr>
      </p:pic>
      <p:pic>
        <p:nvPicPr>
          <p:cNvPr id="11" name="Picture 10" descr="Map&#10;&#10;Description automatically generated">
            <a:extLst>
              <a:ext uri="{FF2B5EF4-FFF2-40B4-BE49-F238E27FC236}">
                <a16:creationId xmlns:a16="http://schemas.microsoft.com/office/drawing/2014/main" id="{53980899-6715-F181-8181-928F2DD6DA4D}"/>
              </a:ext>
            </a:extLst>
          </p:cNvPr>
          <p:cNvPicPr>
            <a:picLocks noChangeAspect="1"/>
          </p:cNvPicPr>
          <p:nvPr/>
        </p:nvPicPr>
        <p:blipFill rotWithShape="1">
          <a:blip r:embed="rId3"/>
          <a:srcRect t="96241" r="76402" b="1353"/>
          <a:stretch/>
        </p:blipFill>
        <p:spPr>
          <a:xfrm>
            <a:off x="7524307" y="5685500"/>
            <a:ext cx="1081552" cy="141806"/>
          </a:xfrm>
          <a:prstGeom prst="rect">
            <a:avLst/>
          </a:prstGeom>
        </p:spPr>
      </p:pic>
      <p:sp>
        <p:nvSpPr>
          <p:cNvPr id="14" name="TextBox 13">
            <a:extLst>
              <a:ext uri="{FF2B5EF4-FFF2-40B4-BE49-F238E27FC236}">
                <a16:creationId xmlns:a16="http://schemas.microsoft.com/office/drawing/2014/main" id="{7B66DA12-DE81-B3C9-FEA8-A9FFCD1D7388}"/>
              </a:ext>
            </a:extLst>
          </p:cNvPr>
          <p:cNvSpPr txBox="1"/>
          <p:nvPr/>
        </p:nvSpPr>
        <p:spPr>
          <a:xfrm>
            <a:off x="7708604" y="5493487"/>
            <a:ext cx="23923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Arial Nova"/>
              </a:rPr>
              <a:t>0</a:t>
            </a:r>
            <a:endParaRPr lang="en-US"/>
          </a:p>
        </p:txBody>
      </p:sp>
      <p:sp>
        <p:nvSpPr>
          <p:cNvPr id="17" name="TextBox 16">
            <a:extLst>
              <a:ext uri="{FF2B5EF4-FFF2-40B4-BE49-F238E27FC236}">
                <a16:creationId xmlns:a16="http://schemas.microsoft.com/office/drawing/2014/main" id="{8FEDEACF-1619-A051-1E00-1239AA722F67}"/>
              </a:ext>
            </a:extLst>
          </p:cNvPr>
          <p:cNvSpPr txBox="1"/>
          <p:nvPr/>
        </p:nvSpPr>
        <p:spPr>
          <a:xfrm>
            <a:off x="7832650" y="5493487"/>
            <a:ext cx="23923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Arial Nova"/>
              </a:rPr>
              <a:t>1</a:t>
            </a:r>
          </a:p>
        </p:txBody>
      </p:sp>
      <p:sp>
        <p:nvSpPr>
          <p:cNvPr id="18" name="TextBox 17">
            <a:extLst>
              <a:ext uri="{FF2B5EF4-FFF2-40B4-BE49-F238E27FC236}">
                <a16:creationId xmlns:a16="http://schemas.microsoft.com/office/drawing/2014/main" id="{593B29D3-20D9-F0E5-8064-C96750117764}"/>
              </a:ext>
            </a:extLst>
          </p:cNvPr>
          <p:cNvSpPr txBox="1"/>
          <p:nvPr/>
        </p:nvSpPr>
        <p:spPr>
          <a:xfrm>
            <a:off x="7947835" y="5493487"/>
            <a:ext cx="23923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Arial Nova"/>
              </a:rPr>
              <a:t>2</a:t>
            </a:r>
          </a:p>
        </p:txBody>
      </p:sp>
      <p:sp>
        <p:nvSpPr>
          <p:cNvPr id="19" name="TextBox 18">
            <a:extLst>
              <a:ext uri="{FF2B5EF4-FFF2-40B4-BE49-F238E27FC236}">
                <a16:creationId xmlns:a16="http://schemas.microsoft.com/office/drawing/2014/main" id="{15C1A775-6E2A-9C9F-D7F2-A088742510A0}"/>
              </a:ext>
            </a:extLst>
          </p:cNvPr>
          <p:cNvSpPr txBox="1"/>
          <p:nvPr/>
        </p:nvSpPr>
        <p:spPr>
          <a:xfrm>
            <a:off x="8187068" y="5493487"/>
            <a:ext cx="23923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Arial Nova"/>
              </a:rPr>
              <a:t>4</a:t>
            </a:r>
          </a:p>
        </p:txBody>
      </p:sp>
      <p:sp>
        <p:nvSpPr>
          <p:cNvPr id="20" name="TextBox 19">
            <a:extLst>
              <a:ext uri="{FF2B5EF4-FFF2-40B4-BE49-F238E27FC236}">
                <a16:creationId xmlns:a16="http://schemas.microsoft.com/office/drawing/2014/main" id="{C8E5D5BD-4542-93E5-BABE-9B53A67F6148}"/>
              </a:ext>
            </a:extLst>
          </p:cNvPr>
          <p:cNvSpPr txBox="1"/>
          <p:nvPr/>
        </p:nvSpPr>
        <p:spPr>
          <a:xfrm>
            <a:off x="8461742" y="5493487"/>
            <a:ext cx="23923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Arial Nova"/>
              </a:rPr>
              <a:t>6</a:t>
            </a:r>
          </a:p>
        </p:txBody>
      </p:sp>
      <p:sp>
        <p:nvSpPr>
          <p:cNvPr id="21" name="TextBox 20">
            <a:extLst>
              <a:ext uri="{FF2B5EF4-FFF2-40B4-BE49-F238E27FC236}">
                <a16:creationId xmlns:a16="http://schemas.microsoft.com/office/drawing/2014/main" id="{FC2AEF1C-63E8-EAC1-8611-7326FBF51DEB}"/>
              </a:ext>
            </a:extLst>
          </p:cNvPr>
          <p:cNvSpPr txBox="1"/>
          <p:nvPr/>
        </p:nvSpPr>
        <p:spPr>
          <a:xfrm>
            <a:off x="8605859" y="5624292"/>
            <a:ext cx="53162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Arial Nova"/>
              </a:rPr>
              <a:t>Miles</a:t>
            </a:r>
          </a:p>
        </p:txBody>
      </p:sp>
      <p:sp>
        <p:nvSpPr>
          <p:cNvPr id="22" name="TextBox 21">
            <a:extLst>
              <a:ext uri="{FF2B5EF4-FFF2-40B4-BE49-F238E27FC236}">
                <a16:creationId xmlns:a16="http://schemas.microsoft.com/office/drawing/2014/main" id="{8B70D9D7-18BA-4ABF-B24F-00B686BD3575}"/>
              </a:ext>
            </a:extLst>
          </p:cNvPr>
          <p:cNvSpPr txBox="1"/>
          <p:nvPr/>
        </p:nvSpPr>
        <p:spPr>
          <a:xfrm>
            <a:off x="5449185" y="4474535"/>
            <a:ext cx="1586023" cy="3898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2" name="TextBox 1">
            <a:extLst>
              <a:ext uri="{FF2B5EF4-FFF2-40B4-BE49-F238E27FC236}">
                <a16:creationId xmlns:a16="http://schemas.microsoft.com/office/drawing/2014/main" id="{756E240E-6B94-C67B-25B5-0C4A4958DEEB}"/>
              </a:ext>
            </a:extLst>
          </p:cNvPr>
          <p:cNvSpPr txBox="1"/>
          <p:nvPr/>
        </p:nvSpPr>
        <p:spPr>
          <a:xfrm>
            <a:off x="7469371" y="5023884"/>
            <a:ext cx="182525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a:cs typeface="Calibri"/>
              </a:rPr>
              <a:t>Marin County, CA</a:t>
            </a:r>
          </a:p>
        </p:txBody>
      </p:sp>
      <p:sp>
        <p:nvSpPr>
          <p:cNvPr id="23" name="Text Placeholder 5">
            <a:extLst>
              <a:ext uri="{FF2B5EF4-FFF2-40B4-BE49-F238E27FC236}">
                <a16:creationId xmlns:a16="http://schemas.microsoft.com/office/drawing/2014/main" id="{232BC84D-0A63-4CD2-BE14-7A441A5F3AE7}"/>
              </a:ext>
            </a:extLst>
          </p:cNvPr>
          <p:cNvSpPr txBox="1">
            <a:spLocks/>
          </p:cNvSpPr>
          <p:nvPr/>
        </p:nvSpPr>
        <p:spPr>
          <a:xfrm>
            <a:off x="7720831" y="5938718"/>
            <a:ext cx="3572425" cy="5556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200" b="1" dirty="0" err="1">
                <a:solidFill>
                  <a:schemeClr val="tx1">
                    <a:lumMod val="75000"/>
                    <a:lumOff val="25000"/>
                  </a:schemeClr>
                </a:solidFill>
                <a:latin typeface="Century Gothic"/>
              </a:rPr>
              <a:t>Basemap</a:t>
            </a:r>
            <a:r>
              <a:rPr lang="en-US" sz="1200" b="1" dirty="0">
                <a:solidFill>
                  <a:schemeClr val="tx1">
                    <a:lumMod val="75000"/>
                    <a:lumOff val="25000"/>
                  </a:schemeClr>
                </a:solidFill>
                <a:latin typeface="Century Gothic"/>
              </a:rPr>
              <a:t>: </a:t>
            </a:r>
            <a:r>
              <a:rPr lang="en-US" sz="1200" dirty="0">
                <a:solidFill>
                  <a:schemeClr val="tx1">
                    <a:lumMod val="75000"/>
                    <a:lumOff val="25000"/>
                  </a:schemeClr>
                </a:solidFill>
                <a:latin typeface="Century Gothic"/>
              </a:rPr>
              <a:t>2022 </a:t>
            </a:r>
            <a:r>
              <a:rPr lang="en-US" sz="1200" dirty="0" err="1">
                <a:solidFill>
                  <a:schemeClr val="tx1">
                    <a:lumMod val="75000"/>
                    <a:lumOff val="25000"/>
                  </a:schemeClr>
                </a:solidFill>
                <a:latin typeface="Century Gothic"/>
              </a:rPr>
              <a:t>PlanetScope</a:t>
            </a:r>
            <a:r>
              <a:rPr lang="en-US" sz="1200" dirty="0">
                <a:solidFill>
                  <a:schemeClr val="tx1">
                    <a:lumMod val="75000"/>
                    <a:lumOff val="25000"/>
                  </a:schemeClr>
                </a:solidFill>
                <a:latin typeface="Century Gothic"/>
              </a:rPr>
              <a:t> Imagery</a:t>
            </a:r>
            <a:endParaRPr lang="en-US" sz="1200" b="1" dirty="0">
              <a:solidFill>
                <a:schemeClr val="tx1">
                  <a:lumMod val="75000"/>
                  <a:lumOff val="25000"/>
                </a:schemeClr>
              </a:solidFill>
              <a:latin typeface="Century Gothic"/>
            </a:endParaRPr>
          </a:p>
        </p:txBody>
      </p:sp>
    </p:spTree>
    <p:extLst>
      <p:ext uri="{BB962C8B-B14F-4D97-AF65-F5344CB8AC3E}">
        <p14:creationId xmlns:p14="http://schemas.microsoft.com/office/powerpoint/2010/main" val="1551253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2252B1C8-D276-9739-ABC5-D3C9FD3CF397}"/>
              </a:ext>
            </a:extLst>
          </p:cNvPr>
          <p:cNvSpPr txBox="1">
            <a:spLocks/>
          </p:cNvSpPr>
          <p:nvPr/>
        </p:nvSpPr>
        <p:spPr>
          <a:xfrm>
            <a:off x="654005" y="1284065"/>
            <a:ext cx="8335475"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nvGrpSpPr>
          <p:cNvPr id="6" name="Group 5">
            <a:extLst>
              <a:ext uri="{FF2B5EF4-FFF2-40B4-BE49-F238E27FC236}">
                <a16:creationId xmlns:a16="http://schemas.microsoft.com/office/drawing/2014/main" id="{19C7CBA9-4DE1-4831-6534-F744D35E09DC}"/>
              </a:ext>
            </a:extLst>
          </p:cNvPr>
          <p:cNvGrpSpPr/>
          <p:nvPr/>
        </p:nvGrpSpPr>
        <p:grpSpPr>
          <a:xfrm>
            <a:off x="1590966" y="1284993"/>
            <a:ext cx="4054567" cy="4648179"/>
            <a:chOff x="44220" y="1938948"/>
            <a:chExt cx="4054567" cy="4648179"/>
          </a:xfrm>
        </p:grpSpPr>
        <p:pic>
          <p:nvPicPr>
            <p:cNvPr id="21" name="Picture 4" descr="Map&#10;&#10;Description automatically generated">
              <a:extLst>
                <a:ext uri="{FF2B5EF4-FFF2-40B4-BE49-F238E27FC236}">
                  <a16:creationId xmlns:a16="http://schemas.microsoft.com/office/drawing/2014/main" id="{23B95BFA-EC66-3168-9F03-558FB0B65B07}"/>
                </a:ext>
              </a:extLst>
            </p:cNvPr>
            <p:cNvPicPr>
              <a:picLocks noChangeAspect="1"/>
            </p:cNvPicPr>
            <p:nvPr/>
          </p:nvPicPr>
          <p:blipFill rotWithShape="1">
            <a:blip r:embed="rId3"/>
            <a:srcRect b="20571"/>
            <a:stretch/>
          </p:blipFill>
          <p:spPr>
            <a:xfrm>
              <a:off x="44220" y="2439334"/>
              <a:ext cx="4054567" cy="4147793"/>
            </a:xfrm>
            <a:prstGeom prst="rect">
              <a:avLst/>
            </a:prstGeom>
          </p:spPr>
        </p:pic>
        <p:pic>
          <p:nvPicPr>
            <p:cNvPr id="30" name="Picture 3" descr="Map&#10;&#10;Description automatically generated">
              <a:extLst>
                <a:ext uri="{FF2B5EF4-FFF2-40B4-BE49-F238E27FC236}">
                  <a16:creationId xmlns:a16="http://schemas.microsoft.com/office/drawing/2014/main" id="{F1750607-012F-A436-0086-DCD13FF00752}"/>
                </a:ext>
              </a:extLst>
            </p:cNvPr>
            <p:cNvPicPr>
              <a:picLocks noChangeAspect="1"/>
            </p:cNvPicPr>
            <p:nvPr/>
          </p:nvPicPr>
          <p:blipFill rotWithShape="1">
            <a:blip r:embed="rId4"/>
            <a:srcRect l="45430" t="86902" r="45430" b="-1247"/>
            <a:stretch/>
          </p:blipFill>
          <p:spPr>
            <a:xfrm>
              <a:off x="3611170" y="2457146"/>
              <a:ext cx="370568" cy="751349"/>
            </a:xfrm>
            <a:prstGeom prst="rect">
              <a:avLst/>
            </a:prstGeom>
          </p:spPr>
        </p:pic>
        <p:sp>
          <p:nvSpPr>
            <p:cNvPr id="32" name="Text Placeholder 5">
              <a:extLst>
                <a:ext uri="{FF2B5EF4-FFF2-40B4-BE49-F238E27FC236}">
                  <a16:creationId xmlns:a16="http://schemas.microsoft.com/office/drawing/2014/main" id="{A56C18EF-C68B-0B93-1A93-87E85C0F7B8E}"/>
                </a:ext>
              </a:extLst>
            </p:cNvPr>
            <p:cNvSpPr txBox="1">
              <a:spLocks/>
            </p:cNvSpPr>
            <p:nvPr/>
          </p:nvSpPr>
          <p:spPr>
            <a:xfrm>
              <a:off x="567326" y="1938948"/>
              <a:ext cx="2856249" cy="718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err="1">
                  <a:solidFill>
                    <a:schemeClr val="tx1">
                      <a:lumMod val="75000"/>
                      <a:lumOff val="25000"/>
                    </a:schemeClr>
                  </a:solidFill>
                  <a:latin typeface="Century Gothic"/>
                </a:rPr>
                <a:t>FlamMap</a:t>
              </a:r>
              <a:r>
                <a:rPr lang="en-US" sz="2400" b="1">
                  <a:solidFill>
                    <a:schemeClr val="tx1">
                      <a:lumMod val="75000"/>
                      <a:lumOff val="25000"/>
                    </a:schemeClr>
                  </a:solidFill>
                  <a:latin typeface="Century Gothic"/>
                </a:rPr>
                <a:t> Severity</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pic>
          <p:nvPicPr>
            <p:cNvPr id="34" name="Picture 14">
              <a:extLst>
                <a:ext uri="{FF2B5EF4-FFF2-40B4-BE49-F238E27FC236}">
                  <a16:creationId xmlns:a16="http://schemas.microsoft.com/office/drawing/2014/main" id="{0CF30036-F795-72D2-504F-831FFF43EBCB}"/>
                </a:ext>
              </a:extLst>
            </p:cNvPr>
            <p:cNvPicPr>
              <a:picLocks noChangeAspect="1"/>
            </p:cNvPicPr>
            <p:nvPr/>
          </p:nvPicPr>
          <p:blipFill>
            <a:blip r:embed="rId5"/>
            <a:stretch>
              <a:fillRect/>
            </a:stretch>
          </p:blipFill>
          <p:spPr>
            <a:xfrm>
              <a:off x="333274" y="6420643"/>
              <a:ext cx="1194041" cy="79207"/>
            </a:xfrm>
            <a:prstGeom prst="rect">
              <a:avLst/>
            </a:prstGeom>
          </p:spPr>
        </p:pic>
        <p:pic>
          <p:nvPicPr>
            <p:cNvPr id="42" name="Picture 3" descr="Map&#10;&#10;Description automatically generated">
              <a:extLst>
                <a:ext uri="{FF2B5EF4-FFF2-40B4-BE49-F238E27FC236}">
                  <a16:creationId xmlns:a16="http://schemas.microsoft.com/office/drawing/2014/main" id="{43F4ABC3-8F4C-A019-DAE8-27C624AE5435}"/>
                </a:ext>
              </a:extLst>
            </p:cNvPr>
            <p:cNvPicPr>
              <a:picLocks noChangeAspect="1"/>
            </p:cNvPicPr>
            <p:nvPr/>
          </p:nvPicPr>
          <p:blipFill rotWithShape="1">
            <a:blip r:embed="rId4"/>
            <a:srcRect l="3902" t="86792" r="89715" b="1267"/>
            <a:stretch/>
          </p:blipFill>
          <p:spPr>
            <a:xfrm>
              <a:off x="59207" y="5393069"/>
              <a:ext cx="385759" cy="873305"/>
            </a:xfrm>
            <a:prstGeom prst="rect">
              <a:avLst/>
            </a:prstGeom>
          </p:spPr>
        </p:pic>
        <p:sp>
          <p:nvSpPr>
            <p:cNvPr id="43" name="Text Placeholder 5">
              <a:extLst>
                <a:ext uri="{FF2B5EF4-FFF2-40B4-BE49-F238E27FC236}">
                  <a16:creationId xmlns:a16="http://schemas.microsoft.com/office/drawing/2014/main" id="{E5D9F91C-7B05-3EC7-B02B-BD033E1A820A}"/>
                </a:ext>
              </a:extLst>
            </p:cNvPr>
            <p:cNvSpPr txBox="1">
              <a:spLocks/>
            </p:cNvSpPr>
            <p:nvPr/>
          </p:nvSpPr>
          <p:spPr>
            <a:xfrm>
              <a:off x="390455" y="5388508"/>
              <a:ext cx="392916" cy="2610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0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4" name="Text Placeholder 5">
              <a:extLst>
                <a:ext uri="{FF2B5EF4-FFF2-40B4-BE49-F238E27FC236}">
                  <a16:creationId xmlns:a16="http://schemas.microsoft.com/office/drawing/2014/main" id="{15A90ED0-AC9F-371F-5177-5484FCCBC664}"/>
                </a:ext>
              </a:extLst>
            </p:cNvPr>
            <p:cNvSpPr txBox="1">
              <a:spLocks/>
            </p:cNvSpPr>
            <p:nvPr/>
          </p:nvSpPr>
          <p:spPr>
            <a:xfrm>
              <a:off x="388274" y="5553386"/>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0-4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5" name="Text Placeholder 5">
              <a:extLst>
                <a:ext uri="{FF2B5EF4-FFF2-40B4-BE49-F238E27FC236}">
                  <a16:creationId xmlns:a16="http://schemas.microsoft.com/office/drawing/2014/main" id="{07291F88-0D7B-AD45-130D-63E75CACBE04}"/>
                </a:ext>
              </a:extLst>
            </p:cNvPr>
            <p:cNvSpPr txBox="1">
              <a:spLocks/>
            </p:cNvSpPr>
            <p:nvPr/>
          </p:nvSpPr>
          <p:spPr>
            <a:xfrm>
              <a:off x="388274" y="5691931"/>
              <a:ext cx="481981" cy="2313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4-8 ft</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6" name="Text Placeholder 5">
              <a:extLst>
                <a:ext uri="{FF2B5EF4-FFF2-40B4-BE49-F238E27FC236}">
                  <a16:creationId xmlns:a16="http://schemas.microsoft.com/office/drawing/2014/main" id="{C0531CF1-5D21-BB26-73D8-357921D7A4ED}"/>
                </a:ext>
              </a:extLst>
            </p:cNvPr>
            <p:cNvSpPr txBox="1">
              <a:spLocks/>
            </p:cNvSpPr>
            <p:nvPr/>
          </p:nvSpPr>
          <p:spPr>
            <a:xfrm>
              <a:off x="388274" y="5860164"/>
              <a:ext cx="481981" cy="2214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8-11 ft</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7" name="Text Placeholder 5">
              <a:extLst>
                <a:ext uri="{FF2B5EF4-FFF2-40B4-BE49-F238E27FC236}">
                  <a16:creationId xmlns:a16="http://schemas.microsoft.com/office/drawing/2014/main" id="{A66D8AAA-4722-7686-186F-04C49D78FF9F}"/>
                </a:ext>
              </a:extLst>
            </p:cNvPr>
            <p:cNvSpPr txBox="1">
              <a:spLocks/>
            </p:cNvSpPr>
            <p:nvPr/>
          </p:nvSpPr>
          <p:spPr>
            <a:xfrm>
              <a:off x="388274" y="6028397"/>
              <a:ext cx="531462" cy="2214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&gt;11 ft</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8" name="Text Placeholder 5">
              <a:extLst>
                <a:ext uri="{FF2B5EF4-FFF2-40B4-BE49-F238E27FC236}">
                  <a16:creationId xmlns:a16="http://schemas.microsoft.com/office/drawing/2014/main" id="{7890DBA6-9DE9-0E54-009C-8C0B04078C7C}"/>
                </a:ext>
              </a:extLst>
            </p:cNvPr>
            <p:cNvSpPr txBox="1">
              <a:spLocks/>
            </p:cNvSpPr>
            <p:nvPr/>
          </p:nvSpPr>
          <p:spPr>
            <a:xfrm>
              <a:off x="63884" y="5200481"/>
              <a:ext cx="877826" cy="2313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b="1">
                  <a:solidFill>
                    <a:schemeClr val="tx1">
                      <a:lumMod val="75000"/>
                      <a:lumOff val="25000"/>
                    </a:schemeClr>
                  </a:solidFill>
                  <a:latin typeface="Century Gothic"/>
                </a:rPr>
                <a:t>Flame Length</a:t>
              </a:r>
              <a:endParaRPr lang="en-US" b="1">
                <a:solidFill>
                  <a:schemeClr val="tx1">
                    <a:lumMod val="75000"/>
                    <a:lumOff val="25000"/>
                  </a:schemeClr>
                </a:solidFill>
                <a:cs typeface="Calibri"/>
              </a:endParaRPr>
            </a:p>
          </p:txBody>
        </p:sp>
      </p:grpSp>
      <p:grpSp>
        <p:nvGrpSpPr>
          <p:cNvPr id="5" name="Group 4">
            <a:extLst>
              <a:ext uri="{FF2B5EF4-FFF2-40B4-BE49-F238E27FC236}">
                <a16:creationId xmlns:a16="http://schemas.microsoft.com/office/drawing/2014/main" id="{437B463D-14F5-3FDB-D33E-376B105AA4C5}"/>
              </a:ext>
            </a:extLst>
          </p:cNvPr>
          <p:cNvGrpSpPr/>
          <p:nvPr/>
        </p:nvGrpSpPr>
        <p:grpSpPr>
          <a:xfrm>
            <a:off x="5909821" y="1284993"/>
            <a:ext cx="4115440" cy="4701650"/>
            <a:chOff x="4101493" y="1938948"/>
            <a:chExt cx="4115440" cy="4701650"/>
          </a:xfrm>
        </p:grpSpPr>
        <p:pic>
          <p:nvPicPr>
            <p:cNvPr id="4" name="Picture 4" descr="Map&#10;&#10;Description automatically generated">
              <a:extLst>
                <a:ext uri="{FF2B5EF4-FFF2-40B4-BE49-F238E27FC236}">
                  <a16:creationId xmlns:a16="http://schemas.microsoft.com/office/drawing/2014/main" id="{2F2B8C11-C6F6-E12D-F76C-C127303B8BE0}"/>
                </a:ext>
              </a:extLst>
            </p:cNvPr>
            <p:cNvPicPr>
              <a:picLocks noChangeAspect="1"/>
            </p:cNvPicPr>
            <p:nvPr/>
          </p:nvPicPr>
          <p:blipFill rotWithShape="1">
            <a:blip r:embed="rId6"/>
            <a:srcRect r="-317" b="21058"/>
            <a:stretch/>
          </p:blipFill>
          <p:spPr>
            <a:xfrm>
              <a:off x="4114800" y="2454088"/>
              <a:ext cx="4102133" cy="4116470"/>
            </a:xfrm>
            <a:prstGeom prst="rect">
              <a:avLst/>
            </a:prstGeom>
          </p:spPr>
        </p:pic>
        <p:sp>
          <p:nvSpPr>
            <p:cNvPr id="50" name="Text Placeholder 5">
              <a:extLst>
                <a:ext uri="{FF2B5EF4-FFF2-40B4-BE49-F238E27FC236}">
                  <a16:creationId xmlns:a16="http://schemas.microsoft.com/office/drawing/2014/main" id="{59268ED4-0BEE-E62F-2FA6-A670228F55DF}"/>
                </a:ext>
              </a:extLst>
            </p:cNvPr>
            <p:cNvSpPr txBox="1">
              <a:spLocks/>
            </p:cNvSpPr>
            <p:nvPr/>
          </p:nvSpPr>
          <p:spPr>
            <a:xfrm>
              <a:off x="4614833" y="1938948"/>
              <a:ext cx="2856249" cy="718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rPr>
                <a:t>Suitability Severity</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pic>
          <p:nvPicPr>
            <p:cNvPr id="53" name="Picture 3" descr="Map&#10;&#10;Description automatically generated">
              <a:extLst>
                <a:ext uri="{FF2B5EF4-FFF2-40B4-BE49-F238E27FC236}">
                  <a16:creationId xmlns:a16="http://schemas.microsoft.com/office/drawing/2014/main" id="{9601CD14-C768-34FC-5088-95167DFA8D28}"/>
                </a:ext>
              </a:extLst>
            </p:cNvPr>
            <p:cNvPicPr>
              <a:picLocks noChangeAspect="1"/>
            </p:cNvPicPr>
            <p:nvPr/>
          </p:nvPicPr>
          <p:blipFill rotWithShape="1">
            <a:blip r:embed="rId4"/>
            <a:srcRect l="45430" t="86902" r="45430" b="-1247"/>
            <a:stretch/>
          </p:blipFill>
          <p:spPr>
            <a:xfrm>
              <a:off x="7619092" y="2437354"/>
              <a:ext cx="370568" cy="751349"/>
            </a:xfrm>
            <a:prstGeom prst="rect">
              <a:avLst/>
            </a:prstGeom>
          </p:spPr>
        </p:pic>
        <p:sp>
          <p:nvSpPr>
            <p:cNvPr id="56" name="Text Placeholder 5">
              <a:extLst>
                <a:ext uri="{FF2B5EF4-FFF2-40B4-BE49-F238E27FC236}">
                  <a16:creationId xmlns:a16="http://schemas.microsoft.com/office/drawing/2014/main" id="{86B2B3B4-1DFE-77F8-B5D5-15FC07267731}"/>
                </a:ext>
              </a:extLst>
            </p:cNvPr>
            <p:cNvSpPr txBox="1">
              <a:spLocks/>
            </p:cNvSpPr>
            <p:nvPr/>
          </p:nvSpPr>
          <p:spPr>
            <a:xfrm>
              <a:off x="5358799" y="6208137"/>
              <a:ext cx="308716" cy="2442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10</a:t>
              </a:r>
              <a:endParaRPr lang="en-US" sz="800">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57" name="Text Placeholder 5">
              <a:extLst>
                <a:ext uri="{FF2B5EF4-FFF2-40B4-BE49-F238E27FC236}">
                  <a16:creationId xmlns:a16="http://schemas.microsoft.com/office/drawing/2014/main" id="{C94A378B-3CE9-87CE-144C-1203105019CE}"/>
                </a:ext>
              </a:extLst>
            </p:cNvPr>
            <p:cNvSpPr txBox="1">
              <a:spLocks/>
            </p:cNvSpPr>
            <p:nvPr/>
          </p:nvSpPr>
          <p:spPr>
            <a:xfrm>
              <a:off x="5504729" y="6356721"/>
              <a:ext cx="437365" cy="2838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Miles</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pic>
          <p:nvPicPr>
            <p:cNvPr id="54" name="Picture 14">
              <a:extLst>
                <a:ext uri="{FF2B5EF4-FFF2-40B4-BE49-F238E27FC236}">
                  <a16:creationId xmlns:a16="http://schemas.microsoft.com/office/drawing/2014/main" id="{8545DB24-CD48-3F3E-89A7-92740EF02CDE}"/>
                </a:ext>
              </a:extLst>
            </p:cNvPr>
            <p:cNvPicPr>
              <a:picLocks noChangeAspect="1"/>
            </p:cNvPicPr>
            <p:nvPr/>
          </p:nvPicPr>
          <p:blipFill>
            <a:blip r:embed="rId5"/>
            <a:stretch>
              <a:fillRect/>
            </a:stretch>
          </p:blipFill>
          <p:spPr>
            <a:xfrm>
              <a:off x="4390676" y="6410746"/>
              <a:ext cx="1194041" cy="79207"/>
            </a:xfrm>
            <a:prstGeom prst="rect">
              <a:avLst/>
            </a:prstGeom>
          </p:spPr>
        </p:pic>
        <p:pic>
          <p:nvPicPr>
            <p:cNvPr id="58" name="Picture 3" descr="Map&#10;&#10;Description automatically generated">
              <a:extLst>
                <a:ext uri="{FF2B5EF4-FFF2-40B4-BE49-F238E27FC236}">
                  <a16:creationId xmlns:a16="http://schemas.microsoft.com/office/drawing/2014/main" id="{66197FC5-648E-085F-42A3-B59E758B3496}"/>
                </a:ext>
              </a:extLst>
            </p:cNvPr>
            <p:cNvPicPr>
              <a:picLocks noChangeAspect="1"/>
            </p:cNvPicPr>
            <p:nvPr/>
          </p:nvPicPr>
          <p:blipFill rotWithShape="1">
            <a:blip r:embed="rId4"/>
            <a:srcRect l="3902" t="86792" r="89715" b="1267"/>
            <a:stretch/>
          </p:blipFill>
          <p:spPr>
            <a:xfrm>
              <a:off x="4116609" y="5383172"/>
              <a:ext cx="385759" cy="873305"/>
            </a:xfrm>
            <a:prstGeom prst="rect">
              <a:avLst/>
            </a:prstGeom>
          </p:spPr>
        </p:pic>
        <p:sp>
          <p:nvSpPr>
            <p:cNvPr id="60" name="Text Placeholder 5">
              <a:extLst>
                <a:ext uri="{FF2B5EF4-FFF2-40B4-BE49-F238E27FC236}">
                  <a16:creationId xmlns:a16="http://schemas.microsoft.com/office/drawing/2014/main" id="{CCFA2AC0-C03D-DE89-06FC-0323BBF0E992}"/>
                </a:ext>
              </a:extLst>
            </p:cNvPr>
            <p:cNvSpPr txBox="1">
              <a:spLocks/>
            </p:cNvSpPr>
            <p:nvPr/>
          </p:nvSpPr>
          <p:spPr>
            <a:xfrm>
              <a:off x="4445676" y="5543489"/>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2</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61" name="Text Placeholder 5">
              <a:extLst>
                <a:ext uri="{FF2B5EF4-FFF2-40B4-BE49-F238E27FC236}">
                  <a16:creationId xmlns:a16="http://schemas.microsoft.com/office/drawing/2014/main" id="{88365A30-9ED7-046B-0043-235AD92EB5C9}"/>
                </a:ext>
              </a:extLst>
            </p:cNvPr>
            <p:cNvSpPr txBox="1">
              <a:spLocks/>
            </p:cNvSpPr>
            <p:nvPr/>
          </p:nvSpPr>
          <p:spPr>
            <a:xfrm>
              <a:off x="4445676" y="5682034"/>
              <a:ext cx="481981" cy="2313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3</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62" name="Text Placeholder 5">
              <a:extLst>
                <a:ext uri="{FF2B5EF4-FFF2-40B4-BE49-F238E27FC236}">
                  <a16:creationId xmlns:a16="http://schemas.microsoft.com/office/drawing/2014/main" id="{85DE1118-F798-03ED-3BCD-F4CE7AB027EA}"/>
                </a:ext>
              </a:extLst>
            </p:cNvPr>
            <p:cNvSpPr txBox="1">
              <a:spLocks/>
            </p:cNvSpPr>
            <p:nvPr/>
          </p:nvSpPr>
          <p:spPr>
            <a:xfrm>
              <a:off x="4445676" y="5850267"/>
              <a:ext cx="481981" cy="2214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4</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63" name="Text Placeholder 5">
              <a:extLst>
                <a:ext uri="{FF2B5EF4-FFF2-40B4-BE49-F238E27FC236}">
                  <a16:creationId xmlns:a16="http://schemas.microsoft.com/office/drawing/2014/main" id="{8C3C2E82-E724-C797-2C4C-2B50F05A8DFA}"/>
                </a:ext>
              </a:extLst>
            </p:cNvPr>
            <p:cNvSpPr txBox="1">
              <a:spLocks/>
            </p:cNvSpPr>
            <p:nvPr/>
          </p:nvSpPr>
          <p:spPr>
            <a:xfrm>
              <a:off x="4445676" y="6018500"/>
              <a:ext cx="531462" cy="2214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5</a:t>
              </a:r>
              <a:endParaRPr lang="en-US"/>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64" name="Text Placeholder 5">
              <a:extLst>
                <a:ext uri="{FF2B5EF4-FFF2-40B4-BE49-F238E27FC236}">
                  <a16:creationId xmlns:a16="http://schemas.microsoft.com/office/drawing/2014/main" id="{32651E56-E6E7-CDC7-5528-05DBFB6DA2AC}"/>
                </a:ext>
              </a:extLst>
            </p:cNvPr>
            <p:cNvSpPr txBox="1">
              <a:spLocks/>
            </p:cNvSpPr>
            <p:nvPr/>
          </p:nvSpPr>
          <p:spPr>
            <a:xfrm>
              <a:off x="4101493" y="5200480"/>
              <a:ext cx="877826" cy="2313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b="1">
                  <a:solidFill>
                    <a:schemeClr val="tx1">
                      <a:lumMod val="75000"/>
                      <a:lumOff val="25000"/>
                    </a:schemeClr>
                  </a:solidFill>
                  <a:latin typeface="Century Gothic"/>
                </a:rPr>
                <a:t>Severity Level</a:t>
              </a:r>
              <a:endParaRPr lang="en-US" b="1">
                <a:solidFill>
                  <a:schemeClr val="tx1">
                    <a:lumMod val="75000"/>
                    <a:lumOff val="25000"/>
                  </a:schemeClr>
                </a:solidFill>
                <a:cs typeface="Calibri"/>
              </a:endParaRPr>
            </a:p>
          </p:txBody>
        </p:sp>
      </p:grpSp>
      <p:sp>
        <p:nvSpPr>
          <p:cNvPr id="19" name="Title 1">
            <a:extLst>
              <a:ext uri="{FF2B5EF4-FFF2-40B4-BE49-F238E27FC236}">
                <a16:creationId xmlns:a16="http://schemas.microsoft.com/office/drawing/2014/main" id="{EFDBD840-A35B-9713-7F5F-FC2D2C001387}"/>
              </a:ext>
            </a:extLst>
          </p:cNvPr>
          <p:cNvSpPr txBox="1">
            <a:spLocks/>
          </p:cNvSpPr>
          <p:nvPr/>
        </p:nvSpPr>
        <p:spPr>
          <a:xfrm>
            <a:off x="339670" y="217084"/>
            <a:ext cx="6249054"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Results: Severity Models</a:t>
            </a:r>
            <a:endParaRPr lang="en-US" sz="4000"/>
          </a:p>
        </p:txBody>
      </p:sp>
      <p:sp>
        <p:nvSpPr>
          <p:cNvPr id="59" name="Text Placeholder 5">
            <a:extLst>
              <a:ext uri="{FF2B5EF4-FFF2-40B4-BE49-F238E27FC236}">
                <a16:creationId xmlns:a16="http://schemas.microsoft.com/office/drawing/2014/main" id="{52239DCA-9BCF-E814-1742-6B9B7159BAEB}"/>
              </a:ext>
            </a:extLst>
          </p:cNvPr>
          <p:cNvSpPr txBox="1">
            <a:spLocks/>
          </p:cNvSpPr>
          <p:nvPr/>
        </p:nvSpPr>
        <p:spPr>
          <a:xfrm>
            <a:off x="6256185" y="4707596"/>
            <a:ext cx="392916" cy="2610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1</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55" name="Text Placeholder 5">
            <a:extLst>
              <a:ext uri="{FF2B5EF4-FFF2-40B4-BE49-F238E27FC236}">
                <a16:creationId xmlns:a16="http://schemas.microsoft.com/office/drawing/2014/main" id="{71B6CA4E-C0BD-9345-DA33-7C4F92D5BA49}"/>
              </a:ext>
            </a:extLst>
          </p:cNvPr>
          <p:cNvSpPr txBox="1">
            <a:spLocks/>
          </p:cNvSpPr>
          <p:nvPr/>
        </p:nvSpPr>
        <p:spPr>
          <a:xfrm>
            <a:off x="6639029" y="5554182"/>
            <a:ext cx="283556" cy="2442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5</a:t>
            </a:r>
            <a:endParaRPr lang="en-US" sz="800">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36" name="Text Placeholder 5">
            <a:extLst>
              <a:ext uri="{FF2B5EF4-FFF2-40B4-BE49-F238E27FC236}">
                <a16:creationId xmlns:a16="http://schemas.microsoft.com/office/drawing/2014/main" id="{C0DD9358-9DC9-08F2-2FF9-161F7FBD9F03}"/>
              </a:ext>
            </a:extLst>
          </p:cNvPr>
          <p:cNvSpPr txBox="1">
            <a:spLocks/>
          </p:cNvSpPr>
          <p:nvPr/>
        </p:nvSpPr>
        <p:spPr>
          <a:xfrm>
            <a:off x="2302985" y="5575452"/>
            <a:ext cx="283556" cy="2442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5</a:t>
            </a:r>
            <a:endParaRPr lang="en-US" sz="800">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38" name="Text Placeholder 5">
            <a:extLst>
              <a:ext uri="{FF2B5EF4-FFF2-40B4-BE49-F238E27FC236}">
                <a16:creationId xmlns:a16="http://schemas.microsoft.com/office/drawing/2014/main" id="{71A6D794-00E0-4697-8DDC-8ECEEB8ED900}"/>
              </a:ext>
            </a:extLst>
          </p:cNvPr>
          <p:cNvSpPr txBox="1">
            <a:spLocks/>
          </p:cNvSpPr>
          <p:nvPr/>
        </p:nvSpPr>
        <p:spPr>
          <a:xfrm>
            <a:off x="2848144" y="5603884"/>
            <a:ext cx="308716" cy="2442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10</a:t>
            </a:r>
            <a:endParaRPr lang="en-US" sz="800">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0" name="Text Placeholder 5">
            <a:extLst>
              <a:ext uri="{FF2B5EF4-FFF2-40B4-BE49-F238E27FC236}">
                <a16:creationId xmlns:a16="http://schemas.microsoft.com/office/drawing/2014/main" id="{F85A8524-84F0-E927-9138-23213D7F2170}"/>
              </a:ext>
            </a:extLst>
          </p:cNvPr>
          <p:cNvSpPr txBox="1">
            <a:spLocks/>
          </p:cNvSpPr>
          <p:nvPr/>
        </p:nvSpPr>
        <p:spPr>
          <a:xfrm>
            <a:off x="3033880" y="5675890"/>
            <a:ext cx="437365" cy="2838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Miles</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Tree>
    <p:extLst>
      <p:ext uri="{BB962C8B-B14F-4D97-AF65-F5344CB8AC3E}">
        <p14:creationId xmlns:p14="http://schemas.microsoft.com/office/powerpoint/2010/main" val="11130322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9" descr="Map&#10;&#10;Description automatically generated">
            <a:extLst>
              <a:ext uri="{FF2B5EF4-FFF2-40B4-BE49-F238E27FC236}">
                <a16:creationId xmlns:a16="http://schemas.microsoft.com/office/drawing/2014/main" id="{148C242F-0955-557D-81FF-21F1A0C90B23}"/>
              </a:ext>
            </a:extLst>
          </p:cNvPr>
          <p:cNvPicPr>
            <a:picLocks noChangeAspect="1"/>
          </p:cNvPicPr>
          <p:nvPr/>
        </p:nvPicPr>
        <p:blipFill rotWithShape="1">
          <a:blip r:embed="rId3"/>
          <a:srcRect b="20892"/>
          <a:stretch/>
        </p:blipFill>
        <p:spPr>
          <a:xfrm>
            <a:off x="4961718" y="3469269"/>
            <a:ext cx="2159516" cy="2183978"/>
          </a:xfrm>
          <a:prstGeom prst="rect">
            <a:avLst/>
          </a:prstGeom>
        </p:spPr>
      </p:pic>
      <p:pic>
        <p:nvPicPr>
          <p:cNvPr id="2" name="Picture 3" descr="Map&#10;&#10;Description automatically generated">
            <a:extLst>
              <a:ext uri="{FF2B5EF4-FFF2-40B4-BE49-F238E27FC236}">
                <a16:creationId xmlns:a16="http://schemas.microsoft.com/office/drawing/2014/main" id="{5D990672-F88D-AEFB-32D7-6530FF60BB73}"/>
              </a:ext>
            </a:extLst>
          </p:cNvPr>
          <p:cNvPicPr>
            <a:picLocks noChangeAspect="1"/>
          </p:cNvPicPr>
          <p:nvPr/>
        </p:nvPicPr>
        <p:blipFill rotWithShape="1">
          <a:blip r:embed="rId4"/>
          <a:srcRect r="1020" b="21169"/>
          <a:stretch/>
        </p:blipFill>
        <p:spPr>
          <a:xfrm>
            <a:off x="5078039" y="3714107"/>
            <a:ext cx="1739386" cy="1789961"/>
          </a:xfrm>
          <a:prstGeom prst="rect">
            <a:avLst/>
          </a:prstGeom>
        </p:spPr>
      </p:pic>
      <p:pic>
        <p:nvPicPr>
          <p:cNvPr id="4" name="Picture 4" descr="Map&#10;&#10;Description automatically generated">
            <a:extLst>
              <a:ext uri="{FF2B5EF4-FFF2-40B4-BE49-F238E27FC236}">
                <a16:creationId xmlns:a16="http://schemas.microsoft.com/office/drawing/2014/main" id="{2F2B8C11-C6F6-E12D-F76C-C127303B8BE0}"/>
              </a:ext>
            </a:extLst>
          </p:cNvPr>
          <p:cNvPicPr>
            <a:picLocks noChangeAspect="1"/>
          </p:cNvPicPr>
          <p:nvPr/>
        </p:nvPicPr>
        <p:blipFill rotWithShape="1">
          <a:blip r:embed="rId5"/>
          <a:srcRect r="-317" b="21058"/>
          <a:stretch/>
        </p:blipFill>
        <p:spPr>
          <a:xfrm>
            <a:off x="4114800" y="2454088"/>
            <a:ext cx="4102133" cy="4116470"/>
          </a:xfrm>
          <a:prstGeom prst="rect">
            <a:avLst/>
          </a:prstGeom>
        </p:spPr>
      </p:pic>
      <p:sp>
        <p:nvSpPr>
          <p:cNvPr id="3" name="Title 1">
            <a:extLst>
              <a:ext uri="{FF2B5EF4-FFF2-40B4-BE49-F238E27FC236}">
                <a16:creationId xmlns:a16="http://schemas.microsoft.com/office/drawing/2014/main" id="{2252B1C8-D276-9739-ABC5-D3C9FD3CF397}"/>
              </a:ext>
            </a:extLst>
          </p:cNvPr>
          <p:cNvSpPr txBox="1">
            <a:spLocks/>
          </p:cNvSpPr>
          <p:nvPr/>
        </p:nvSpPr>
        <p:spPr>
          <a:xfrm>
            <a:off x="654005" y="1284065"/>
            <a:ext cx="8335475"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pic>
        <p:nvPicPr>
          <p:cNvPr id="21" name="Picture 4" descr="Map&#10;&#10;Description automatically generated">
            <a:extLst>
              <a:ext uri="{FF2B5EF4-FFF2-40B4-BE49-F238E27FC236}">
                <a16:creationId xmlns:a16="http://schemas.microsoft.com/office/drawing/2014/main" id="{23B95BFA-EC66-3168-9F03-558FB0B65B07}"/>
              </a:ext>
            </a:extLst>
          </p:cNvPr>
          <p:cNvPicPr>
            <a:picLocks noChangeAspect="1"/>
          </p:cNvPicPr>
          <p:nvPr/>
        </p:nvPicPr>
        <p:blipFill rotWithShape="1">
          <a:blip r:embed="rId6"/>
          <a:srcRect b="20571"/>
          <a:stretch/>
        </p:blipFill>
        <p:spPr>
          <a:xfrm>
            <a:off x="44220" y="2439334"/>
            <a:ext cx="4054567" cy="4147793"/>
          </a:xfrm>
          <a:prstGeom prst="rect">
            <a:avLst/>
          </a:prstGeom>
        </p:spPr>
      </p:pic>
      <p:pic>
        <p:nvPicPr>
          <p:cNvPr id="30" name="Picture 3" descr="Map&#10;&#10;Description automatically generated">
            <a:extLst>
              <a:ext uri="{FF2B5EF4-FFF2-40B4-BE49-F238E27FC236}">
                <a16:creationId xmlns:a16="http://schemas.microsoft.com/office/drawing/2014/main" id="{F1750607-012F-A436-0086-DCD13FF00752}"/>
              </a:ext>
            </a:extLst>
          </p:cNvPr>
          <p:cNvPicPr>
            <a:picLocks noChangeAspect="1"/>
          </p:cNvPicPr>
          <p:nvPr/>
        </p:nvPicPr>
        <p:blipFill rotWithShape="1">
          <a:blip r:embed="rId7"/>
          <a:srcRect l="45430" t="86902" r="45430" b="-1247"/>
          <a:stretch/>
        </p:blipFill>
        <p:spPr>
          <a:xfrm>
            <a:off x="3611170" y="2457146"/>
            <a:ext cx="370568" cy="751349"/>
          </a:xfrm>
          <a:prstGeom prst="rect">
            <a:avLst/>
          </a:prstGeom>
        </p:spPr>
      </p:pic>
      <p:sp>
        <p:nvSpPr>
          <p:cNvPr id="32" name="Text Placeholder 5">
            <a:extLst>
              <a:ext uri="{FF2B5EF4-FFF2-40B4-BE49-F238E27FC236}">
                <a16:creationId xmlns:a16="http://schemas.microsoft.com/office/drawing/2014/main" id="{A56C18EF-C68B-0B93-1A93-87E85C0F7B8E}"/>
              </a:ext>
            </a:extLst>
          </p:cNvPr>
          <p:cNvSpPr txBox="1">
            <a:spLocks/>
          </p:cNvSpPr>
          <p:nvPr/>
        </p:nvSpPr>
        <p:spPr>
          <a:xfrm>
            <a:off x="567326" y="1938948"/>
            <a:ext cx="2856249" cy="718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err="1">
                <a:solidFill>
                  <a:schemeClr val="tx1">
                    <a:lumMod val="75000"/>
                    <a:lumOff val="25000"/>
                  </a:schemeClr>
                </a:solidFill>
                <a:latin typeface="Century Gothic"/>
              </a:rPr>
              <a:t>FlamMap</a:t>
            </a:r>
            <a:r>
              <a:rPr lang="en-US" sz="2400" b="1">
                <a:solidFill>
                  <a:schemeClr val="tx1">
                    <a:lumMod val="75000"/>
                    <a:lumOff val="25000"/>
                  </a:schemeClr>
                </a:solidFill>
                <a:latin typeface="Century Gothic"/>
              </a:rPr>
              <a:t> Severity</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pic>
        <p:nvPicPr>
          <p:cNvPr id="34" name="Picture 14">
            <a:extLst>
              <a:ext uri="{FF2B5EF4-FFF2-40B4-BE49-F238E27FC236}">
                <a16:creationId xmlns:a16="http://schemas.microsoft.com/office/drawing/2014/main" id="{0CF30036-F795-72D2-504F-831FFF43EBCB}"/>
              </a:ext>
            </a:extLst>
          </p:cNvPr>
          <p:cNvPicPr>
            <a:picLocks noChangeAspect="1"/>
          </p:cNvPicPr>
          <p:nvPr/>
        </p:nvPicPr>
        <p:blipFill>
          <a:blip r:embed="rId8"/>
          <a:stretch>
            <a:fillRect/>
          </a:stretch>
        </p:blipFill>
        <p:spPr>
          <a:xfrm>
            <a:off x="333274" y="6420643"/>
            <a:ext cx="1194041" cy="79207"/>
          </a:xfrm>
          <a:prstGeom prst="rect">
            <a:avLst/>
          </a:prstGeom>
        </p:spPr>
      </p:pic>
      <p:sp>
        <p:nvSpPr>
          <p:cNvPr id="36" name="Text Placeholder 5">
            <a:extLst>
              <a:ext uri="{FF2B5EF4-FFF2-40B4-BE49-F238E27FC236}">
                <a16:creationId xmlns:a16="http://schemas.microsoft.com/office/drawing/2014/main" id="{C0DD9358-9DC9-08F2-2FF9-161F7FBD9F03}"/>
              </a:ext>
            </a:extLst>
          </p:cNvPr>
          <p:cNvSpPr txBox="1">
            <a:spLocks/>
          </p:cNvSpPr>
          <p:nvPr/>
        </p:nvSpPr>
        <p:spPr>
          <a:xfrm>
            <a:off x="790358" y="6252154"/>
            <a:ext cx="283556" cy="2442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5</a:t>
            </a:r>
            <a:endParaRPr lang="en-US" sz="800">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38" name="Text Placeholder 5">
            <a:extLst>
              <a:ext uri="{FF2B5EF4-FFF2-40B4-BE49-F238E27FC236}">
                <a16:creationId xmlns:a16="http://schemas.microsoft.com/office/drawing/2014/main" id="{71A6D794-00E0-4697-8DDC-8ECEEB8ED900}"/>
              </a:ext>
            </a:extLst>
          </p:cNvPr>
          <p:cNvSpPr txBox="1">
            <a:spLocks/>
          </p:cNvSpPr>
          <p:nvPr/>
        </p:nvSpPr>
        <p:spPr>
          <a:xfrm>
            <a:off x="1358263" y="6252153"/>
            <a:ext cx="308716" cy="2442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10</a:t>
            </a:r>
            <a:endParaRPr lang="en-US" sz="800">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0" name="Text Placeholder 5">
            <a:extLst>
              <a:ext uri="{FF2B5EF4-FFF2-40B4-BE49-F238E27FC236}">
                <a16:creationId xmlns:a16="http://schemas.microsoft.com/office/drawing/2014/main" id="{F85A8524-84F0-E927-9138-23213D7F2170}"/>
              </a:ext>
            </a:extLst>
          </p:cNvPr>
          <p:cNvSpPr txBox="1">
            <a:spLocks/>
          </p:cNvSpPr>
          <p:nvPr/>
        </p:nvSpPr>
        <p:spPr>
          <a:xfrm>
            <a:off x="1447327" y="6341218"/>
            <a:ext cx="437365" cy="2838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Miles</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pic>
        <p:nvPicPr>
          <p:cNvPr id="42" name="Picture 3" descr="Map&#10;&#10;Description automatically generated">
            <a:extLst>
              <a:ext uri="{FF2B5EF4-FFF2-40B4-BE49-F238E27FC236}">
                <a16:creationId xmlns:a16="http://schemas.microsoft.com/office/drawing/2014/main" id="{43F4ABC3-8F4C-A019-DAE8-27C624AE5435}"/>
              </a:ext>
            </a:extLst>
          </p:cNvPr>
          <p:cNvPicPr>
            <a:picLocks noChangeAspect="1"/>
          </p:cNvPicPr>
          <p:nvPr/>
        </p:nvPicPr>
        <p:blipFill rotWithShape="1">
          <a:blip r:embed="rId7"/>
          <a:srcRect l="3902" t="86792" r="89715" b="1267"/>
          <a:stretch/>
        </p:blipFill>
        <p:spPr>
          <a:xfrm>
            <a:off x="59207" y="5393069"/>
            <a:ext cx="385759" cy="873305"/>
          </a:xfrm>
          <a:prstGeom prst="rect">
            <a:avLst/>
          </a:prstGeom>
        </p:spPr>
      </p:pic>
      <p:sp>
        <p:nvSpPr>
          <p:cNvPr id="43" name="Text Placeholder 5">
            <a:extLst>
              <a:ext uri="{FF2B5EF4-FFF2-40B4-BE49-F238E27FC236}">
                <a16:creationId xmlns:a16="http://schemas.microsoft.com/office/drawing/2014/main" id="{E5D9F91C-7B05-3EC7-B02B-BD033E1A820A}"/>
              </a:ext>
            </a:extLst>
          </p:cNvPr>
          <p:cNvSpPr txBox="1">
            <a:spLocks/>
          </p:cNvSpPr>
          <p:nvPr/>
        </p:nvSpPr>
        <p:spPr>
          <a:xfrm>
            <a:off x="390455" y="5388508"/>
            <a:ext cx="392916" cy="2610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0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4" name="Text Placeholder 5">
            <a:extLst>
              <a:ext uri="{FF2B5EF4-FFF2-40B4-BE49-F238E27FC236}">
                <a16:creationId xmlns:a16="http://schemas.microsoft.com/office/drawing/2014/main" id="{15A90ED0-AC9F-371F-5177-5484FCCBC664}"/>
              </a:ext>
            </a:extLst>
          </p:cNvPr>
          <p:cNvSpPr txBox="1">
            <a:spLocks/>
          </p:cNvSpPr>
          <p:nvPr/>
        </p:nvSpPr>
        <p:spPr>
          <a:xfrm>
            <a:off x="388274" y="5553386"/>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0-4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5" name="Text Placeholder 5">
            <a:extLst>
              <a:ext uri="{FF2B5EF4-FFF2-40B4-BE49-F238E27FC236}">
                <a16:creationId xmlns:a16="http://schemas.microsoft.com/office/drawing/2014/main" id="{07291F88-0D7B-AD45-130D-63E75CACBE04}"/>
              </a:ext>
            </a:extLst>
          </p:cNvPr>
          <p:cNvSpPr txBox="1">
            <a:spLocks/>
          </p:cNvSpPr>
          <p:nvPr/>
        </p:nvSpPr>
        <p:spPr>
          <a:xfrm>
            <a:off x="388274" y="5691931"/>
            <a:ext cx="481981" cy="2313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4-8 ft</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6" name="Text Placeholder 5">
            <a:extLst>
              <a:ext uri="{FF2B5EF4-FFF2-40B4-BE49-F238E27FC236}">
                <a16:creationId xmlns:a16="http://schemas.microsoft.com/office/drawing/2014/main" id="{C0531CF1-5D21-BB26-73D8-357921D7A4ED}"/>
              </a:ext>
            </a:extLst>
          </p:cNvPr>
          <p:cNvSpPr txBox="1">
            <a:spLocks/>
          </p:cNvSpPr>
          <p:nvPr/>
        </p:nvSpPr>
        <p:spPr>
          <a:xfrm>
            <a:off x="388274" y="5860164"/>
            <a:ext cx="481981" cy="2214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8-11 ft</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7" name="Text Placeholder 5">
            <a:extLst>
              <a:ext uri="{FF2B5EF4-FFF2-40B4-BE49-F238E27FC236}">
                <a16:creationId xmlns:a16="http://schemas.microsoft.com/office/drawing/2014/main" id="{A66D8AAA-4722-7686-186F-04C49D78FF9F}"/>
              </a:ext>
            </a:extLst>
          </p:cNvPr>
          <p:cNvSpPr txBox="1">
            <a:spLocks/>
          </p:cNvSpPr>
          <p:nvPr/>
        </p:nvSpPr>
        <p:spPr>
          <a:xfrm>
            <a:off x="388274" y="6028397"/>
            <a:ext cx="531462" cy="2214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&gt;11 ft</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48" name="Text Placeholder 5">
            <a:extLst>
              <a:ext uri="{FF2B5EF4-FFF2-40B4-BE49-F238E27FC236}">
                <a16:creationId xmlns:a16="http://schemas.microsoft.com/office/drawing/2014/main" id="{7890DBA6-9DE9-0E54-009C-8C0B04078C7C}"/>
              </a:ext>
            </a:extLst>
          </p:cNvPr>
          <p:cNvSpPr txBox="1">
            <a:spLocks/>
          </p:cNvSpPr>
          <p:nvPr/>
        </p:nvSpPr>
        <p:spPr>
          <a:xfrm>
            <a:off x="63884" y="5200481"/>
            <a:ext cx="877826" cy="2313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b="1">
                <a:solidFill>
                  <a:schemeClr val="tx1">
                    <a:lumMod val="75000"/>
                    <a:lumOff val="25000"/>
                  </a:schemeClr>
                </a:solidFill>
                <a:latin typeface="Century Gothic"/>
              </a:rPr>
              <a:t>Flame Length</a:t>
            </a:r>
            <a:endParaRPr lang="en-US" b="1">
              <a:solidFill>
                <a:schemeClr val="tx1">
                  <a:lumMod val="75000"/>
                  <a:lumOff val="25000"/>
                </a:schemeClr>
              </a:solidFill>
              <a:cs typeface="Calibri"/>
            </a:endParaRPr>
          </a:p>
        </p:txBody>
      </p:sp>
      <p:sp>
        <p:nvSpPr>
          <p:cNvPr id="50" name="Text Placeholder 5">
            <a:extLst>
              <a:ext uri="{FF2B5EF4-FFF2-40B4-BE49-F238E27FC236}">
                <a16:creationId xmlns:a16="http://schemas.microsoft.com/office/drawing/2014/main" id="{59268ED4-0BEE-E62F-2FA6-A670228F55DF}"/>
              </a:ext>
            </a:extLst>
          </p:cNvPr>
          <p:cNvSpPr txBox="1">
            <a:spLocks/>
          </p:cNvSpPr>
          <p:nvPr/>
        </p:nvSpPr>
        <p:spPr>
          <a:xfrm>
            <a:off x="4614833" y="1938948"/>
            <a:ext cx="2856249" cy="718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rPr>
              <a:t>Suitability Severity</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51" name="Text Placeholder 5">
            <a:extLst>
              <a:ext uri="{FF2B5EF4-FFF2-40B4-BE49-F238E27FC236}">
                <a16:creationId xmlns:a16="http://schemas.microsoft.com/office/drawing/2014/main" id="{D8C8847D-E362-E614-8892-86E9F68B0CBA}"/>
              </a:ext>
            </a:extLst>
          </p:cNvPr>
          <p:cNvSpPr txBox="1">
            <a:spLocks/>
          </p:cNvSpPr>
          <p:nvPr/>
        </p:nvSpPr>
        <p:spPr>
          <a:xfrm>
            <a:off x="8731612" y="1721234"/>
            <a:ext cx="2856249" cy="71874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2400" b="1">
                <a:solidFill>
                  <a:schemeClr val="tx1">
                    <a:lumMod val="75000"/>
                    <a:lumOff val="25000"/>
                  </a:schemeClr>
                </a:solidFill>
                <a:latin typeface="Century Gothic"/>
              </a:rPr>
              <a:t>Machine Learning Severity</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pic>
        <p:nvPicPr>
          <p:cNvPr id="53" name="Picture 3" descr="Map&#10;&#10;Description automatically generated">
            <a:extLst>
              <a:ext uri="{FF2B5EF4-FFF2-40B4-BE49-F238E27FC236}">
                <a16:creationId xmlns:a16="http://schemas.microsoft.com/office/drawing/2014/main" id="{9601CD14-C768-34FC-5088-95167DFA8D28}"/>
              </a:ext>
            </a:extLst>
          </p:cNvPr>
          <p:cNvPicPr>
            <a:picLocks noChangeAspect="1"/>
          </p:cNvPicPr>
          <p:nvPr/>
        </p:nvPicPr>
        <p:blipFill rotWithShape="1">
          <a:blip r:embed="rId7"/>
          <a:srcRect l="45430" t="86902" r="45430" b="-1247"/>
          <a:stretch/>
        </p:blipFill>
        <p:spPr>
          <a:xfrm>
            <a:off x="7619092" y="2437354"/>
            <a:ext cx="370568" cy="751349"/>
          </a:xfrm>
          <a:prstGeom prst="rect">
            <a:avLst/>
          </a:prstGeom>
        </p:spPr>
      </p:pic>
      <p:sp>
        <p:nvSpPr>
          <p:cNvPr id="55" name="Text Placeholder 5">
            <a:extLst>
              <a:ext uri="{FF2B5EF4-FFF2-40B4-BE49-F238E27FC236}">
                <a16:creationId xmlns:a16="http://schemas.microsoft.com/office/drawing/2014/main" id="{71B6CA4E-C0BD-9345-DA33-7C4F92D5BA49}"/>
              </a:ext>
            </a:extLst>
          </p:cNvPr>
          <p:cNvSpPr txBox="1">
            <a:spLocks/>
          </p:cNvSpPr>
          <p:nvPr/>
        </p:nvSpPr>
        <p:spPr>
          <a:xfrm>
            <a:off x="4847760" y="6242257"/>
            <a:ext cx="283556" cy="2442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5</a:t>
            </a:r>
            <a:endParaRPr lang="en-US" sz="800">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56" name="Text Placeholder 5">
            <a:extLst>
              <a:ext uri="{FF2B5EF4-FFF2-40B4-BE49-F238E27FC236}">
                <a16:creationId xmlns:a16="http://schemas.microsoft.com/office/drawing/2014/main" id="{86B2B3B4-1DFE-77F8-B5D5-15FC07267731}"/>
              </a:ext>
            </a:extLst>
          </p:cNvPr>
          <p:cNvSpPr txBox="1">
            <a:spLocks/>
          </p:cNvSpPr>
          <p:nvPr/>
        </p:nvSpPr>
        <p:spPr>
          <a:xfrm>
            <a:off x="5415665" y="6242256"/>
            <a:ext cx="308716" cy="24429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10</a:t>
            </a:r>
            <a:endParaRPr lang="en-US" sz="800">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57" name="Text Placeholder 5">
            <a:extLst>
              <a:ext uri="{FF2B5EF4-FFF2-40B4-BE49-F238E27FC236}">
                <a16:creationId xmlns:a16="http://schemas.microsoft.com/office/drawing/2014/main" id="{C94A378B-3CE9-87CE-144C-1203105019CE}"/>
              </a:ext>
            </a:extLst>
          </p:cNvPr>
          <p:cNvSpPr txBox="1">
            <a:spLocks/>
          </p:cNvSpPr>
          <p:nvPr/>
        </p:nvSpPr>
        <p:spPr>
          <a:xfrm>
            <a:off x="5504729" y="6356721"/>
            <a:ext cx="437365" cy="283877"/>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800">
                <a:solidFill>
                  <a:schemeClr val="tx1">
                    <a:lumMod val="75000"/>
                    <a:lumOff val="25000"/>
                  </a:schemeClr>
                </a:solidFill>
                <a:latin typeface="Century Gothic"/>
              </a:rPr>
              <a:t>Miles</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pic>
        <p:nvPicPr>
          <p:cNvPr id="54" name="Picture 14">
            <a:extLst>
              <a:ext uri="{FF2B5EF4-FFF2-40B4-BE49-F238E27FC236}">
                <a16:creationId xmlns:a16="http://schemas.microsoft.com/office/drawing/2014/main" id="{8545DB24-CD48-3F3E-89A7-92740EF02CDE}"/>
              </a:ext>
            </a:extLst>
          </p:cNvPr>
          <p:cNvPicPr>
            <a:picLocks noChangeAspect="1"/>
          </p:cNvPicPr>
          <p:nvPr/>
        </p:nvPicPr>
        <p:blipFill>
          <a:blip r:embed="rId8"/>
          <a:stretch>
            <a:fillRect/>
          </a:stretch>
        </p:blipFill>
        <p:spPr>
          <a:xfrm>
            <a:off x="4390676" y="6410746"/>
            <a:ext cx="1194041" cy="79207"/>
          </a:xfrm>
          <a:prstGeom prst="rect">
            <a:avLst/>
          </a:prstGeom>
        </p:spPr>
      </p:pic>
      <p:pic>
        <p:nvPicPr>
          <p:cNvPr id="58" name="Picture 3" descr="Map&#10;&#10;Description automatically generated">
            <a:extLst>
              <a:ext uri="{FF2B5EF4-FFF2-40B4-BE49-F238E27FC236}">
                <a16:creationId xmlns:a16="http://schemas.microsoft.com/office/drawing/2014/main" id="{66197FC5-648E-085F-42A3-B59E758B3496}"/>
              </a:ext>
            </a:extLst>
          </p:cNvPr>
          <p:cNvPicPr>
            <a:picLocks noChangeAspect="1"/>
          </p:cNvPicPr>
          <p:nvPr/>
        </p:nvPicPr>
        <p:blipFill rotWithShape="1">
          <a:blip r:embed="rId7"/>
          <a:srcRect l="3902" t="86792" r="89715" b="1267"/>
          <a:stretch/>
        </p:blipFill>
        <p:spPr>
          <a:xfrm>
            <a:off x="4116609" y="5383172"/>
            <a:ext cx="385759" cy="873305"/>
          </a:xfrm>
          <a:prstGeom prst="rect">
            <a:avLst/>
          </a:prstGeom>
        </p:spPr>
      </p:pic>
      <p:sp>
        <p:nvSpPr>
          <p:cNvPr id="59" name="Text Placeholder 5">
            <a:extLst>
              <a:ext uri="{FF2B5EF4-FFF2-40B4-BE49-F238E27FC236}">
                <a16:creationId xmlns:a16="http://schemas.microsoft.com/office/drawing/2014/main" id="{52239DCA-9BCF-E814-1742-6B9B7159BAEB}"/>
              </a:ext>
            </a:extLst>
          </p:cNvPr>
          <p:cNvSpPr txBox="1">
            <a:spLocks/>
          </p:cNvSpPr>
          <p:nvPr/>
        </p:nvSpPr>
        <p:spPr>
          <a:xfrm>
            <a:off x="4447857" y="5378611"/>
            <a:ext cx="392916" cy="2610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1</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60" name="Text Placeholder 5">
            <a:extLst>
              <a:ext uri="{FF2B5EF4-FFF2-40B4-BE49-F238E27FC236}">
                <a16:creationId xmlns:a16="http://schemas.microsoft.com/office/drawing/2014/main" id="{CCFA2AC0-C03D-DE89-06FC-0323BBF0E992}"/>
              </a:ext>
            </a:extLst>
          </p:cNvPr>
          <p:cNvSpPr txBox="1">
            <a:spLocks/>
          </p:cNvSpPr>
          <p:nvPr/>
        </p:nvSpPr>
        <p:spPr>
          <a:xfrm>
            <a:off x="4445676" y="5543489"/>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2</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61" name="Text Placeholder 5">
            <a:extLst>
              <a:ext uri="{FF2B5EF4-FFF2-40B4-BE49-F238E27FC236}">
                <a16:creationId xmlns:a16="http://schemas.microsoft.com/office/drawing/2014/main" id="{88365A30-9ED7-046B-0043-235AD92EB5C9}"/>
              </a:ext>
            </a:extLst>
          </p:cNvPr>
          <p:cNvSpPr txBox="1">
            <a:spLocks/>
          </p:cNvSpPr>
          <p:nvPr/>
        </p:nvSpPr>
        <p:spPr>
          <a:xfrm>
            <a:off x="4445676" y="5682034"/>
            <a:ext cx="481981" cy="2313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3</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62" name="Text Placeholder 5">
            <a:extLst>
              <a:ext uri="{FF2B5EF4-FFF2-40B4-BE49-F238E27FC236}">
                <a16:creationId xmlns:a16="http://schemas.microsoft.com/office/drawing/2014/main" id="{85DE1118-F798-03ED-3BCD-F4CE7AB027EA}"/>
              </a:ext>
            </a:extLst>
          </p:cNvPr>
          <p:cNvSpPr txBox="1">
            <a:spLocks/>
          </p:cNvSpPr>
          <p:nvPr/>
        </p:nvSpPr>
        <p:spPr>
          <a:xfrm>
            <a:off x="4445676" y="5850267"/>
            <a:ext cx="481981" cy="2214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4</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63" name="Text Placeholder 5">
            <a:extLst>
              <a:ext uri="{FF2B5EF4-FFF2-40B4-BE49-F238E27FC236}">
                <a16:creationId xmlns:a16="http://schemas.microsoft.com/office/drawing/2014/main" id="{8C3C2E82-E724-C797-2C4C-2B50F05A8DFA}"/>
              </a:ext>
            </a:extLst>
          </p:cNvPr>
          <p:cNvSpPr txBox="1">
            <a:spLocks/>
          </p:cNvSpPr>
          <p:nvPr/>
        </p:nvSpPr>
        <p:spPr>
          <a:xfrm>
            <a:off x="4445676" y="6018500"/>
            <a:ext cx="531462" cy="2214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5</a:t>
            </a:r>
            <a:endParaRPr lang="en-US"/>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64" name="Text Placeholder 5">
            <a:extLst>
              <a:ext uri="{FF2B5EF4-FFF2-40B4-BE49-F238E27FC236}">
                <a16:creationId xmlns:a16="http://schemas.microsoft.com/office/drawing/2014/main" id="{32651E56-E6E7-CDC7-5528-05DBFB6DA2AC}"/>
              </a:ext>
            </a:extLst>
          </p:cNvPr>
          <p:cNvSpPr txBox="1">
            <a:spLocks/>
          </p:cNvSpPr>
          <p:nvPr/>
        </p:nvSpPr>
        <p:spPr>
          <a:xfrm>
            <a:off x="4101493" y="5200480"/>
            <a:ext cx="877826" cy="2313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b="1">
                <a:solidFill>
                  <a:schemeClr val="tx1">
                    <a:lumMod val="75000"/>
                    <a:lumOff val="25000"/>
                  </a:schemeClr>
                </a:solidFill>
                <a:latin typeface="Century Gothic"/>
              </a:rPr>
              <a:t>Severity Level</a:t>
            </a:r>
            <a:endParaRPr lang="en-US" b="1">
              <a:solidFill>
                <a:schemeClr val="tx1">
                  <a:lumMod val="75000"/>
                  <a:lumOff val="25000"/>
                </a:schemeClr>
              </a:solidFill>
              <a:cs typeface="Calibri"/>
            </a:endParaRPr>
          </a:p>
        </p:txBody>
      </p:sp>
      <p:sp>
        <p:nvSpPr>
          <p:cNvPr id="19" name="Title 1">
            <a:extLst>
              <a:ext uri="{FF2B5EF4-FFF2-40B4-BE49-F238E27FC236}">
                <a16:creationId xmlns:a16="http://schemas.microsoft.com/office/drawing/2014/main" id="{EFDBD840-A35B-9713-7F5F-FC2D2C001387}"/>
              </a:ext>
            </a:extLst>
          </p:cNvPr>
          <p:cNvSpPr txBox="1">
            <a:spLocks/>
          </p:cNvSpPr>
          <p:nvPr/>
        </p:nvSpPr>
        <p:spPr>
          <a:xfrm>
            <a:off x="339670" y="217084"/>
            <a:ext cx="6249054"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Results: Severity Models</a:t>
            </a:r>
            <a:endParaRPr lang="en-US" sz="4000"/>
          </a:p>
        </p:txBody>
      </p:sp>
      <p:grpSp>
        <p:nvGrpSpPr>
          <p:cNvPr id="17" name="Group 16">
            <a:extLst>
              <a:ext uri="{FF2B5EF4-FFF2-40B4-BE49-F238E27FC236}">
                <a16:creationId xmlns:a16="http://schemas.microsoft.com/office/drawing/2014/main" id="{7993B91A-A889-21B4-02B4-CFB6DA5913D4}"/>
              </a:ext>
            </a:extLst>
          </p:cNvPr>
          <p:cNvGrpSpPr/>
          <p:nvPr/>
        </p:nvGrpSpPr>
        <p:grpSpPr>
          <a:xfrm>
            <a:off x="8136205" y="2456394"/>
            <a:ext cx="4054567" cy="4147793"/>
            <a:chOff x="44220" y="2439334"/>
            <a:chExt cx="4054567" cy="4147793"/>
          </a:xfrm>
        </p:grpSpPr>
        <p:pic>
          <p:nvPicPr>
            <p:cNvPr id="6" name="Picture 4" descr="Map&#10;&#10;Description automatically generated">
              <a:extLst>
                <a:ext uri="{FF2B5EF4-FFF2-40B4-BE49-F238E27FC236}">
                  <a16:creationId xmlns:a16="http://schemas.microsoft.com/office/drawing/2014/main" id="{0A97C8DB-921A-F4B5-C7CF-D853DD45579A}"/>
                </a:ext>
              </a:extLst>
            </p:cNvPr>
            <p:cNvPicPr>
              <a:picLocks noChangeAspect="1"/>
            </p:cNvPicPr>
            <p:nvPr/>
          </p:nvPicPr>
          <p:blipFill rotWithShape="1">
            <a:blip r:embed="rId6"/>
            <a:srcRect b="20571"/>
            <a:stretch/>
          </p:blipFill>
          <p:spPr>
            <a:xfrm>
              <a:off x="44220" y="2439334"/>
              <a:ext cx="4054567" cy="4147793"/>
            </a:xfrm>
            <a:prstGeom prst="rect">
              <a:avLst/>
            </a:prstGeom>
          </p:spPr>
        </p:pic>
        <p:pic>
          <p:nvPicPr>
            <p:cNvPr id="7" name="Picture 6" descr="Map&#10;&#10;Description automatically generated">
              <a:extLst>
                <a:ext uri="{FF2B5EF4-FFF2-40B4-BE49-F238E27FC236}">
                  <a16:creationId xmlns:a16="http://schemas.microsoft.com/office/drawing/2014/main" id="{2AB5A2FA-80B9-994E-190D-516D2B85FA2D}"/>
                </a:ext>
              </a:extLst>
            </p:cNvPr>
            <p:cNvPicPr>
              <a:picLocks noChangeAspect="1"/>
            </p:cNvPicPr>
            <p:nvPr/>
          </p:nvPicPr>
          <p:blipFill rotWithShape="1">
            <a:blip r:embed="rId7"/>
            <a:srcRect l="45430" t="86902" r="45430" b="-1247"/>
            <a:stretch/>
          </p:blipFill>
          <p:spPr>
            <a:xfrm>
              <a:off x="3611170" y="2457146"/>
              <a:ext cx="370568" cy="751349"/>
            </a:xfrm>
            <a:prstGeom prst="rect">
              <a:avLst/>
            </a:prstGeom>
          </p:spPr>
        </p:pic>
        <p:pic>
          <p:nvPicPr>
            <p:cNvPr id="9" name="Picture 14">
              <a:extLst>
                <a:ext uri="{FF2B5EF4-FFF2-40B4-BE49-F238E27FC236}">
                  <a16:creationId xmlns:a16="http://schemas.microsoft.com/office/drawing/2014/main" id="{0682E168-1D0C-3C64-45D4-23DC53505C6B}"/>
                </a:ext>
              </a:extLst>
            </p:cNvPr>
            <p:cNvPicPr>
              <a:picLocks noChangeAspect="1"/>
            </p:cNvPicPr>
            <p:nvPr/>
          </p:nvPicPr>
          <p:blipFill>
            <a:blip r:embed="rId8"/>
            <a:stretch>
              <a:fillRect/>
            </a:stretch>
          </p:blipFill>
          <p:spPr>
            <a:xfrm>
              <a:off x="333274" y="6420643"/>
              <a:ext cx="1194041" cy="79207"/>
            </a:xfrm>
            <a:prstGeom prst="rect">
              <a:avLst/>
            </a:prstGeom>
          </p:spPr>
        </p:pic>
        <p:pic>
          <p:nvPicPr>
            <p:cNvPr id="10" name="Picture 3" descr="Map&#10;&#10;Description automatically generated">
              <a:extLst>
                <a:ext uri="{FF2B5EF4-FFF2-40B4-BE49-F238E27FC236}">
                  <a16:creationId xmlns:a16="http://schemas.microsoft.com/office/drawing/2014/main" id="{D1D2D321-4370-3ADE-EBF7-17E1F9BDC82E}"/>
                </a:ext>
              </a:extLst>
            </p:cNvPr>
            <p:cNvPicPr>
              <a:picLocks noChangeAspect="1"/>
            </p:cNvPicPr>
            <p:nvPr/>
          </p:nvPicPr>
          <p:blipFill rotWithShape="1">
            <a:blip r:embed="rId7"/>
            <a:srcRect l="3902" t="86792" r="89715" b="1267"/>
            <a:stretch/>
          </p:blipFill>
          <p:spPr>
            <a:xfrm>
              <a:off x="59207" y="5393069"/>
              <a:ext cx="385759" cy="873305"/>
            </a:xfrm>
            <a:prstGeom prst="rect">
              <a:avLst/>
            </a:prstGeom>
          </p:spPr>
        </p:pic>
        <p:sp>
          <p:nvSpPr>
            <p:cNvPr id="11" name="Text Placeholder 5">
              <a:extLst>
                <a:ext uri="{FF2B5EF4-FFF2-40B4-BE49-F238E27FC236}">
                  <a16:creationId xmlns:a16="http://schemas.microsoft.com/office/drawing/2014/main" id="{07E229AE-65F3-DD94-0264-E6483F59C84E}"/>
                </a:ext>
              </a:extLst>
            </p:cNvPr>
            <p:cNvSpPr txBox="1">
              <a:spLocks/>
            </p:cNvSpPr>
            <p:nvPr/>
          </p:nvSpPr>
          <p:spPr>
            <a:xfrm>
              <a:off x="390455" y="5388508"/>
              <a:ext cx="392916" cy="261066"/>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0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12" name="Text Placeholder 5">
              <a:extLst>
                <a:ext uri="{FF2B5EF4-FFF2-40B4-BE49-F238E27FC236}">
                  <a16:creationId xmlns:a16="http://schemas.microsoft.com/office/drawing/2014/main" id="{CCC6E6B1-372A-1AEB-747C-AAA3E99F6AC8}"/>
                </a:ext>
              </a:extLst>
            </p:cNvPr>
            <p:cNvSpPr txBox="1">
              <a:spLocks/>
            </p:cNvSpPr>
            <p:nvPr/>
          </p:nvSpPr>
          <p:spPr>
            <a:xfrm>
              <a:off x="388274" y="5553386"/>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0-4 ft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13" name="Text Placeholder 5">
              <a:extLst>
                <a:ext uri="{FF2B5EF4-FFF2-40B4-BE49-F238E27FC236}">
                  <a16:creationId xmlns:a16="http://schemas.microsoft.com/office/drawing/2014/main" id="{2C96B12E-B1B1-85D5-E0F9-E21A60E0E47F}"/>
                </a:ext>
              </a:extLst>
            </p:cNvPr>
            <p:cNvSpPr txBox="1">
              <a:spLocks/>
            </p:cNvSpPr>
            <p:nvPr/>
          </p:nvSpPr>
          <p:spPr>
            <a:xfrm>
              <a:off x="388274" y="5691931"/>
              <a:ext cx="481981" cy="231378"/>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4-8 ft</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14" name="Text Placeholder 5">
              <a:extLst>
                <a:ext uri="{FF2B5EF4-FFF2-40B4-BE49-F238E27FC236}">
                  <a16:creationId xmlns:a16="http://schemas.microsoft.com/office/drawing/2014/main" id="{8D8E5122-A5D4-F5C3-B17F-885189B0DD2D}"/>
                </a:ext>
              </a:extLst>
            </p:cNvPr>
            <p:cNvSpPr txBox="1">
              <a:spLocks/>
            </p:cNvSpPr>
            <p:nvPr/>
          </p:nvSpPr>
          <p:spPr>
            <a:xfrm>
              <a:off x="388274" y="5860164"/>
              <a:ext cx="481981" cy="2214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8-11 ft</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15" name="Text Placeholder 5">
              <a:extLst>
                <a:ext uri="{FF2B5EF4-FFF2-40B4-BE49-F238E27FC236}">
                  <a16:creationId xmlns:a16="http://schemas.microsoft.com/office/drawing/2014/main" id="{A9725869-0970-4E42-BAFA-F6881870F3A3}"/>
                </a:ext>
              </a:extLst>
            </p:cNvPr>
            <p:cNvSpPr txBox="1">
              <a:spLocks/>
            </p:cNvSpPr>
            <p:nvPr/>
          </p:nvSpPr>
          <p:spPr>
            <a:xfrm>
              <a:off x="388274" y="6028397"/>
              <a:ext cx="531462" cy="22148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a:solidFill>
                    <a:schemeClr val="tx1">
                      <a:lumMod val="75000"/>
                      <a:lumOff val="25000"/>
                    </a:schemeClr>
                  </a:solidFill>
                  <a:latin typeface="Century Gothic"/>
                </a:rPr>
                <a:t>&gt;11 ft</a:t>
              </a:r>
              <a:endParaRPr lang="en-US">
                <a:solidFill>
                  <a:schemeClr val="tx1">
                    <a:lumMod val="75000"/>
                    <a:lumOff val="25000"/>
                  </a:schemeClr>
                </a:solidFill>
              </a:endParaRP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16" name="Text Placeholder 5">
              <a:extLst>
                <a:ext uri="{FF2B5EF4-FFF2-40B4-BE49-F238E27FC236}">
                  <a16:creationId xmlns:a16="http://schemas.microsoft.com/office/drawing/2014/main" id="{27B0BF3D-7E31-2FFA-4229-FE6D6819FA1F}"/>
                </a:ext>
              </a:extLst>
            </p:cNvPr>
            <p:cNvSpPr txBox="1">
              <a:spLocks/>
            </p:cNvSpPr>
            <p:nvPr/>
          </p:nvSpPr>
          <p:spPr>
            <a:xfrm>
              <a:off x="52511" y="5189108"/>
              <a:ext cx="1435109" cy="288243"/>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800" b="1">
                  <a:solidFill>
                    <a:schemeClr val="tx1">
                      <a:lumMod val="75000"/>
                      <a:lumOff val="25000"/>
                    </a:schemeClr>
                  </a:solidFill>
                  <a:latin typeface="Century Gothic"/>
                </a:rPr>
                <a:t>Normalized Burn Severity</a:t>
              </a:r>
            </a:p>
          </p:txBody>
        </p:sp>
      </p:grpSp>
    </p:spTree>
    <p:extLst>
      <p:ext uri="{BB962C8B-B14F-4D97-AF65-F5344CB8AC3E}">
        <p14:creationId xmlns:p14="http://schemas.microsoft.com/office/powerpoint/2010/main" val="39418219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ap&#10;&#10;Description automatically generated">
            <a:extLst>
              <a:ext uri="{FF2B5EF4-FFF2-40B4-BE49-F238E27FC236}">
                <a16:creationId xmlns:a16="http://schemas.microsoft.com/office/drawing/2014/main" id="{70EE6973-24D6-B65E-286B-3DECDCEDF30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21062"/>
          <a:stretch/>
        </p:blipFill>
        <p:spPr>
          <a:xfrm>
            <a:off x="821666" y="1061954"/>
            <a:ext cx="5127581" cy="5426562"/>
          </a:xfrm>
          <a:prstGeom prst="rect">
            <a:avLst/>
          </a:prstGeom>
        </p:spPr>
      </p:pic>
      <p:sp>
        <p:nvSpPr>
          <p:cNvPr id="19" name="Rectangle 18">
            <a:extLst>
              <a:ext uri="{FF2B5EF4-FFF2-40B4-BE49-F238E27FC236}">
                <a16:creationId xmlns:a16="http://schemas.microsoft.com/office/drawing/2014/main" id="{864E6DE4-BCDF-D5EE-7F60-788FE9BCB84D}"/>
              </a:ext>
            </a:extLst>
          </p:cNvPr>
          <p:cNvSpPr/>
          <p:nvPr/>
        </p:nvSpPr>
        <p:spPr>
          <a:xfrm>
            <a:off x="821666" y="1061953"/>
            <a:ext cx="5102365" cy="5426561"/>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FB74A94-A504-9C25-1BC3-2FA5A512D690}"/>
              </a:ext>
            </a:extLst>
          </p:cNvPr>
          <p:cNvSpPr/>
          <p:nvPr/>
        </p:nvSpPr>
        <p:spPr>
          <a:xfrm>
            <a:off x="2995597" y="3677515"/>
            <a:ext cx="511629" cy="51162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Map&#10;&#10;Description automatically generated">
            <a:extLst>
              <a:ext uri="{FF2B5EF4-FFF2-40B4-BE49-F238E27FC236}">
                <a16:creationId xmlns:a16="http://schemas.microsoft.com/office/drawing/2014/main" id="{C278A18E-B95A-9859-FDDE-D90643AD5CF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24223"/>
          <a:stretch/>
        </p:blipFill>
        <p:spPr>
          <a:xfrm>
            <a:off x="6329095" y="191515"/>
            <a:ext cx="5299363" cy="5029200"/>
          </a:xfrm>
          <a:prstGeom prst="rect">
            <a:avLst/>
          </a:prstGeom>
        </p:spPr>
      </p:pic>
      <p:cxnSp>
        <p:nvCxnSpPr>
          <p:cNvPr id="15" name="Straight Connector 14">
            <a:extLst>
              <a:ext uri="{FF2B5EF4-FFF2-40B4-BE49-F238E27FC236}">
                <a16:creationId xmlns:a16="http://schemas.microsoft.com/office/drawing/2014/main" id="{C8C60199-343D-D729-7AE7-1E485641224B}"/>
              </a:ext>
            </a:extLst>
          </p:cNvPr>
          <p:cNvCxnSpPr/>
          <p:nvPr/>
        </p:nvCxnSpPr>
        <p:spPr>
          <a:xfrm flipV="1">
            <a:off x="2987378" y="179930"/>
            <a:ext cx="3326495" cy="3502212"/>
          </a:xfrm>
          <a:prstGeom prst="line">
            <a:avLst/>
          </a:prstGeom>
          <a:ln w="25400"/>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EEAA96F6-AB58-8DA3-D9CC-EF890F5822E9}"/>
              </a:ext>
            </a:extLst>
          </p:cNvPr>
          <p:cNvCxnSpPr>
            <a:cxnSpLocks/>
          </p:cNvCxnSpPr>
          <p:nvPr/>
        </p:nvCxnSpPr>
        <p:spPr>
          <a:xfrm>
            <a:off x="2990141" y="4188890"/>
            <a:ext cx="3336414" cy="852100"/>
          </a:xfrm>
          <a:prstGeom prst="line">
            <a:avLst/>
          </a:prstGeom>
          <a:ln w="25400"/>
        </p:spPr>
        <p:style>
          <a:lnRef idx="1">
            <a:schemeClr val="dk1"/>
          </a:lnRef>
          <a:fillRef idx="0">
            <a:schemeClr val="dk1"/>
          </a:fillRef>
          <a:effectRef idx="0">
            <a:schemeClr val="dk1"/>
          </a:effectRef>
          <a:fontRef idx="minor">
            <a:schemeClr val="tx1"/>
          </a:fontRef>
        </p:style>
      </p:cxnSp>
      <p:sp>
        <p:nvSpPr>
          <p:cNvPr id="18" name="Rectangle 17">
            <a:extLst>
              <a:ext uri="{FF2B5EF4-FFF2-40B4-BE49-F238E27FC236}">
                <a16:creationId xmlns:a16="http://schemas.microsoft.com/office/drawing/2014/main" id="{97BDEF49-B629-0A1A-2D95-1D22CCD27C25}"/>
              </a:ext>
            </a:extLst>
          </p:cNvPr>
          <p:cNvSpPr/>
          <p:nvPr/>
        </p:nvSpPr>
        <p:spPr>
          <a:xfrm>
            <a:off x="6317220" y="185057"/>
            <a:ext cx="5311238" cy="4857858"/>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5">
            <a:extLst>
              <a:ext uri="{FF2B5EF4-FFF2-40B4-BE49-F238E27FC236}">
                <a16:creationId xmlns:a16="http://schemas.microsoft.com/office/drawing/2014/main" id="{E5F06CBB-84BC-E889-31CA-4783F425EF8D}"/>
              </a:ext>
            </a:extLst>
          </p:cNvPr>
          <p:cNvSpPr txBox="1">
            <a:spLocks/>
          </p:cNvSpPr>
          <p:nvPr/>
        </p:nvSpPr>
        <p:spPr>
          <a:xfrm>
            <a:off x="10276555" y="5640984"/>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Easy</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24" name="Text Placeholder 5">
            <a:extLst>
              <a:ext uri="{FF2B5EF4-FFF2-40B4-BE49-F238E27FC236}">
                <a16:creationId xmlns:a16="http://schemas.microsoft.com/office/drawing/2014/main" id="{E3911B85-2DFE-D586-05D5-CB3BAE601EE8}"/>
              </a:ext>
            </a:extLst>
          </p:cNvPr>
          <p:cNvSpPr txBox="1">
            <a:spLocks/>
          </p:cNvSpPr>
          <p:nvPr/>
        </p:nvSpPr>
        <p:spPr>
          <a:xfrm>
            <a:off x="9847432" y="5110576"/>
            <a:ext cx="1343154" cy="51417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b="1">
                <a:solidFill>
                  <a:schemeClr val="tx1">
                    <a:lumMod val="75000"/>
                    <a:lumOff val="25000"/>
                  </a:schemeClr>
                </a:solidFill>
                <a:latin typeface="Century Gothic"/>
              </a:rPr>
              <a:t>Fireline Potential</a:t>
            </a:r>
            <a:endParaRPr lang="en-US" sz="1400" b="1">
              <a:solidFill>
                <a:schemeClr val="tx1">
                  <a:lumMod val="75000"/>
                  <a:lumOff val="25000"/>
                </a:schemeClr>
              </a:solidFill>
              <a:cs typeface="Calibri"/>
            </a:endParaRPr>
          </a:p>
        </p:txBody>
      </p:sp>
      <p:sp>
        <p:nvSpPr>
          <p:cNvPr id="25" name="Rectangle 24">
            <a:extLst>
              <a:ext uri="{FF2B5EF4-FFF2-40B4-BE49-F238E27FC236}">
                <a16:creationId xmlns:a16="http://schemas.microsoft.com/office/drawing/2014/main" id="{D4A6425C-781F-F7DF-8A16-FFD46CBB7063}"/>
              </a:ext>
            </a:extLst>
          </p:cNvPr>
          <p:cNvSpPr/>
          <p:nvPr/>
        </p:nvSpPr>
        <p:spPr>
          <a:xfrm>
            <a:off x="9993146" y="5710257"/>
            <a:ext cx="262293" cy="168152"/>
          </a:xfrm>
          <a:prstGeom prst="rect">
            <a:avLst/>
          </a:prstGeom>
          <a:solidFill>
            <a:srgbClr val="117733"/>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78BE707A-00D7-39A7-70E3-884296F0F3BE}"/>
              </a:ext>
            </a:extLst>
          </p:cNvPr>
          <p:cNvSpPr/>
          <p:nvPr/>
        </p:nvSpPr>
        <p:spPr>
          <a:xfrm>
            <a:off x="9993145" y="5978309"/>
            <a:ext cx="262293" cy="168152"/>
          </a:xfrm>
          <a:prstGeom prst="rect">
            <a:avLst/>
          </a:prstGeom>
          <a:solidFill>
            <a:srgbClr val="E69F00"/>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8" name="Picture 27" descr="Map&#10;&#10;Description automatically generated">
            <a:extLst>
              <a:ext uri="{FF2B5EF4-FFF2-40B4-BE49-F238E27FC236}">
                <a16:creationId xmlns:a16="http://schemas.microsoft.com/office/drawing/2014/main" id="{D37FFA4D-0F71-A7B8-C034-50A18D7CAD9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7072" t="79635" r="37072" b="16365"/>
          <a:stretch/>
        </p:blipFill>
        <p:spPr>
          <a:xfrm>
            <a:off x="3593073" y="5417383"/>
            <a:ext cx="5299363" cy="274320"/>
          </a:xfrm>
          <a:prstGeom prst="rect">
            <a:avLst/>
          </a:prstGeom>
        </p:spPr>
      </p:pic>
      <p:sp>
        <p:nvSpPr>
          <p:cNvPr id="29" name="Text Placeholder 5">
            <a:extLst>
              <a:ext uri="{FF2B5EF4-FFF2-40B4-BE49-F238E27FC236}">
                <a16:creationId xmlns:a16="http://schemas.microsoft.com/office/drawing/2014/main" id="{894A557B-6926-DCBD-41A1-144B87BC2B5A}"/>
              </a:ext>
            </a:extLst>
          </p:cNvPr>
          <p:cNvSpPr txBox="1">
            <a:spLocks/>
          </p:cNvSpPr>
          <p:nvPr/>
        </p:nvSpPr>
        <p:spPr>
          <a:xfrm>
            <a:off x="10301609" y="5908882"/>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Medium</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30" name="Rectangle 29">
            <a:extLst>
              <a:ext uri="{FF2B5EF4-FFF2-40B4-BE49-F238E27FC236}">
                <a16:creationId xmlns:a16="http://schemas.microsoft.com/office/drawing/2014/main" id="{B121CC4D-33FE-3D42-077B-FD7330441AB0}"/>
              </a:ext>
            </a:extLst>
          </p:cNvPr>
          <p:cNvSpPr/>
          <p:nvPr/>
        </p:nvSpPr>
        <p:spPr>
          <a:xfrm>
            <a:off x="9993144" y="6246361"/>
            <a:ext cx="262293" cy="168152"/>
          </a:xfrm>
          <a:prstGeom prst="rect">
            <a:avLst/>
          </a:prstGeom>
          <a:solidFill>
            <a:srgbClr val="CCCCCC"/>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Text Placeholder 5">
            <a:extLst>
              <a:ext uri="{FF2B5EF4-FFF2-40B4-BE49-F238E27FC236}">
                <a16:creationId xmlns:a16="http://schemas.microsoft.com/office/drawing/2014/main" id="{5D69131C-29C8-4F0D-64CA-19C5FD24557C}"/>
              </a:ext>
            </a:extLst>
          </p:cNvPr>
          <p:cNvSpPr txBox="1">
            <a:spLocks/>
          </p:cNvSpPr>
          <p:nvPr/>
        </p:nvSpPr>
        <p:spPr>
          <a:xfrm>
            <a:off x="10301609" y="6181631"/>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Difficult</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33" name="Oval 32">
            <a:extLst>
              <a:ext uri="{FF2B5EF4-FFF2-40B4-BE49-F238E27FC236}">
                <a16:creationId xmlns:a16="http://schemas.microsoft.com/office/drawing/2014/main" id="{B2D50A4F-15EC-8ED8-6976-4C43AE48213B}"/>
              </a:ext>
            </a:extLst>
          </p:cNvPr>
          <p:cNvSpPr/>
          <p:nvPr/>
        </p:nvSpPr>
        <p:spPr>
          <a:xfrm>
            <a:off x="7507302" y="6163369"/>
            <a:ext cx="248687" cy="2558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 Placeholder 5">
            <a:extLst>
              <a:ext uri="{FF2B5EF4-FFF2-40B4-BE49-F238E27FC236}">
                <a16:creationId xmlns:a16="http://schemas.microsoft.com/office/drawing/2014/main" id="{EACCD435-BB15-4553-9F93-670923E38197}"/>
              </a:ext>
            </a:extLst>
          </p:cNvPr>
          <p:cNvSpPr txBox="1">
            <a:spLocks/>
          </p:cNvSpPr>
          <p:nvPr/>
        </p:nvSpPr>
        <p:spPr>
          <a:xfrm>
            <a:off x="7808965" y="6148221"/>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Water</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cxnSp>
        <p:nvCxnSpPr>
          <p:cNvPr id="36" name="Straight Connector 35">
            <a:extLst>
              <a:ext uri="{FF2B5EF4-FFF2-40B4-BE49-F238E27FC236}">
                <a16:creationId xmlns:a16="http://schemas.microsoft.com/office/drawing/2014/main" id="{E810BFB2-10D5-A39B-9EDF-1408C7A98580}"/>
              </a:ext>
            </a:extLst>
          </p:cNvPr>
          <p:cNvCxnSpPr/>
          <p:nvPr/>
        </p:nvCxnSpPr>
        <p:spPr>
          <a:xfrm>
            <a:off x="7500500" y="5996929"/>
            <a:ext cx="255489" cy="0"/>
          </a:xfrm>
          <a:prstGeom prst="line">
            <a:avLst/>
          </a:prstGeom>
          <a:ln w="25400">
            <a:solidFill>
              <a:srgbClr val="CC82AB"/>
            </a:solidFill>
          </a:ln>
        </p:spPr>
        <p:style>
          <a:lnRef idx="1">
            <a:schemeClr val="accent1"/>
          </a:lnRef>
          <a:fillRef idx="0">
            <a:schemeClr val="accent1"/>
          </a:fillRef>
          <a:effectRef idx="0">
            <a:schemeClr val="accent1"/>
          </a:effectRef>
          <a:fontRef idx="minor">
            <a:schemeClr val="tx1"/>
          </a:fontRef>
        </p:style>
      </p:cxnSp>
      <p:sp>
        <p:nvSpPr>
          <p:cNvPr id="37" name="Text Placeholder 5">
            <a:extLst>
              <a:ext uri="{FF2B5EF4-FFF2-40B4-BE49-F238E27FC236}">
                <a16:creationId xmlns:a16="http://schemas.microsoft.com/office/drawing/2014/main" id="{CF7859BE-439B-B3D8-90BA-48F4C93381AA}"/>
              </a:ext>
            </a:extLst>
          </p:cNvPr>
          <p:cNvSpPr txBox="1">
            <a:spLocks/>
          </p:cNvSpPr>
          <p:nvPr/>
        </p:nvSpPr>
        <p:spPr>
          <a:xfrm>
            <a:off x="7806210" y="5852293"/>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Trails</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cxnSp>
        <p:nvCxnSpPr>
          <p:cNvPr id="38" name="Straight Connector 37">
            <a:extLst>
              <a:ext uri="{FF2B5EF4-FFF2-40B4-BE49-F238E27FC236}">
                <a16:creationId xmlns:a16="http://schemas.microsoft.com/office/drawing/2014/main" id="{BC805D8F-446F-AE82-81A4-C3FF9F1274C5}"/>
              </a:ext>
            </a:extLst>
          </p:cNvPr>
          <p:cNvCxnSpPr/>
          <p:nvPr/>
        </p:nvCxnSpPr>
        <p:spPr>
          <a:xfrm>
            <a:off x="7500500" y="5736274"/>
            <a:ext cx="25548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Text Placeholder 5">
            <a:extLst>
              <a:ext uri="{FF2B5EF4-FFF2-40B4-BE49-F238E27FC236}">
                <a16:creationId xmlns:a16="http://schemas.microsoft.com/office/drawing/2014/main" id="{B1C28074-1388-25FB-519A-EEAA35E89ECC}"/>
              </a:ext>
            </a:extLst>
          </p:cNvPr>
          <p:cNvSpPr txBox="1">
            <a:spLocks/>
          </p:cNvSpPr>
          <p:nvPr/>
        </p:nvSpPr>
        <p:spPr>
          <a:xfrm>
            <a:off x="7806210" y="5591638"/>
            <a:ext cx="966890" cy="270962"/>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1400">
                <a:solidFill>
                  <a:schemeClr val="tx1">
                    <a:lumMod val="75000"/>
                    <a:lumOff val="25000"/>
                  </a:schemeClr>
                </a:solidFill>
                <a:latin typeface="Century Gothic"/>
              </a:rPr>
              <a:t>Roads</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pic>
        <p:nvPicPr>
          <p:cNvPr id="40" name="Picture 3" descr="Map&#10;&#10;Description automatically generated">
            <a:extLst>
              <a:ext uri="{FF2B5EF4-FFF2-40B4-BE49-F238E27FC236}">
                <a16:creationId xmlns:a16="http://schemas.microsoft.com/office/drawing/2014/main" id="{B64A0C3F-FAEE-A0E4-20AA-5185E66A4116}"/>
              </a:ext>
            </a:extLst>
          </p:cNvPr>
          <p:cNvPicPr>
            <a:picLocks noChangeAspect="1"/>
          </p:cNvPicPr>
          <p:nvPr/>
        </p:nvPicPr>
        <p:blipFill rotWithShape="1">
          <a:blip r:embed="rId6"/>
          <a:srcRect l="45430" t="86902" r="45430" b="-1247"/>
          <a:stretch/>
        </p:blipFill>
        <p:spPr>
          <a:xfrm>
            <a:off x="5084532" y="1927868"/>
            <a:ext cx="370568" cy="751349"/>
          </a:xfrm>
          <a:prstGeom prst="rect">
            <a:avLst/>
          </a:prstGeom>
        </p:spPr>
      </p:pic>
      <p:sp>
        <p:nvSpPr>
          <p:cNvPr id="42" name="Text Placeholder 5">
            <a:extLst>
              <a:ext uri="{FF2B5EF4-FFF2-40B4-BE49-F238E27FC236}">
                <a16:creationId xmlns:a16="http://schemas.microsoft.com/office/drawing/2014/main" id="{1DB903D9-0CAB-129D-4BEA-9134D7772B5F}"/>
              </a:ext>
            </a:extLst>
          </p:cNvPr>
          <p:cNvSpPr txBox="1">
            <a:spLocks/>
          </p:cNvSpPr>
          <p:nvPr/>
        </p:nvSpPr>
        <p:spPr>
          <a:xfrm>
            <a:off x="7068826" y="5080106"/>
            <a:ext cx="2007073" cy="5150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spcAft>
                <a:spcPts val="600"/>
              </a:spcAft>
              <a:buNone/>
            </a:pPr>
            <a:r>
              <a:rPr lang="en-US" sz="1400">
                <a:solidFill>
                  <a:schemeClr val="tx1">
                    <a:lumMod val="75000"/>
                    <a:lumOff val="25000"/>
                  </a:schemeClr>
                </a:solidFill>
                <a:latin typeface="Century Gothic"/>
              </a:rPr>
              <a:t>1 Mile</a:t>
            </a:r>
          </a:p>
          <a:p>
            <a:pPr>
              <a:lnSpc>
                <a:spcPct val="100000"/>
              </a:lnSpc>
              <a:spcBef>
                <a:spcPts val="0"/>
              </a:spcBef>
              <a:spcAft>
                <a:spcPts val="600"/>
              </a:spcAft>
            </a:pPr>
            <a:endParaRPr lang="en-US" sz="2400">
              <a:solidFill>
                <a:schemeClr val="tx1">
                  <a:lumMod val="75000"/>
                  <a:lumOff val="25000"/>
                </a:schemeClr>
              </a:solidFill>
              <a:latin typeface="Century Gothic"/>
            </a:endParaRPr>
          </a:p>
        </p:txBody>
      </p:sp>
      <p:sp>
        <p:nvSpPr>
          <p:cNvPr id="5" name="Title 1">
            <a:extLst>
              <a:ext uri="{FF2B5EF4-FFF2-40B4-BE49-F238E27FC236}">
                <a16:creationId xmlns:a16="http://schemas.microsoft.com/office/drawing/2014/main" id="{2BB1FB92-440F-B422-AE26-FE1847957371}"/>
              </a:ext>
            </a:extLst>
          </p:cNvPr>
          <p:cNvSpPr txBox="1">
            <a:spLocks/>
          </p:cNvSpPr>
          <p:nvPr/>
        </p:nvSpPr>
        <p:spPr>
          <a:xfrm>
            <a:off x="339669" y="217084"/>
            <a:ext cx="7978707" cy="663693"/>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Results: Fireline Model </a:t>
            </a:r>
            <a:endParaRPr lang="en-US" sz="4000">
              <a:ea typeface="+mn-lt"/>
              <a:cs typeface="+mn-lt"/>
            </a:endParaRPr>
          </a:p>
        </p:txBody>
      </p:sp>
      <p:sp>
        <p:nvSpPr>
          <p:cNvPr id="3" name="Oval 2">
            <a:extLst>
              <a:ext uri="{FF2B5EF4-FFF2-40B4-BE49-F238E27FC236}">
                <a16:creationId xmlns:a16="http://schemas.microsoft.com/office/drawing/2014/main" id="{4AA955F1-12FB-38EE-CE48-805C7264CEF1}"/>
              </a:ext>
            </a:extLst>
          </p:cNvPr>
          <p:cNvSpPr/>
          <p:nvPr/>
        </p:nvSpPr>
        <p:spPr>
          <a:xfrm>
            <a:off x="10354653" y="2713290"/>
            <a:ext cx="1224897" cy="1994018"/>
          </a:xfrm>
          <a:noFill/>
          <a:ln w="28575">
            <a:solidFill>
              <a:srgbClr val="C55A1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54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A3F6CF-7667-B482-4B08-CCB5649BEB3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Errors and Uncertainties</a:t>
            </a:r>
          </a:p>
        </p:txBody>
      </p:sp>
      <p:sp>
        <p:nvSpPr>
          <p:cNvPr id="7" name="Text Placeholder 5">
            <a:extLst>
              <a:ext uri="{FF2B5EF4-FFF2-40B4-BE49-F238E27FC236}">
                <a16:creationId xmlns:a16="http://schemas.microsoft.com/office/drawing/2014/main" id="{90B97D69-FCFD-A95E-4184-D48EBA6AF6A7}"/>
              </a:ext>
            </a:extLst>
          </p:cNvPr>
          <p:cNvSpPr txBox="1">
            <a:spLocks/>
          </p:cNvSpPr>
          <p:nvPr/>
        </p:nvSpPr>
        <p:spPr>
          <a:xfrm>
            <a:off x="2060837" y="2541817"/>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13E2D"/>
              </a:buClr>
              <a:buNone/>
            </a:pPr>
            <a:endParaRPr lang="en-US" sz="1800">
              <a:solidFill>
                <a:schemeClr val="tx1">
                  <a:lumMod val="75000"/>
                  <a:lumOff val="25000"/>
                </a:schemeClr>
              </a:solidFill>
              <a:latin typeface="Century Gothic" panose="020B0502020202020204" pitchFamily="34" charset="0"/>
            </a:endParaRPr>
          </a:p>
        </p:txBody>
      </p:sp>
      <p:pic>
        <p:nvPicPr>
          <p:cNvPr id="13" name="Graphic 3" descr="Badge Question Mark with solid fill">
            <a:extLst>
              <a:ext uri="{FF2B5EF4-FFF2-40B4-BE49-F238E27FC236}">
                <a16:creationId xmlns:a16="http://schemas.microsoft.com/office/drawing/2014/main" id="{25CE2D0A-6B3A-DF8C-B31F-230A345BED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5421" y="1739821"/>
            <a:ext cx="3743997" cy="3743997"/>
          </a:xfrm>
          <a:prstGeom prst="rect">
            <a:avLst/>
          </a:prstGeom>
        </p:spPr>
      </p:pic>
      <p:sp>
        <p:nvSpPr>
          <p:cNvPr id="15" name="TextBox 6">
            <a:extLst>
              <a:ext uri="{FF2B5EF4-FFF2-40B4-BE49-F238E27FC236}">
                <a16:creationId xmlns:a16="http://schemas.microsoft.com/office/drawing/2014/main" id="{CFEEDC55-950B-3616-FAF5-B4EEDCDA12DA}"/>
              </a:ext>
            </a:extLst>
          </p:cNvPr>
          <p:cNvSpPr txBox="1"/>
          <p:nvPr/>
        </p:nvSpPr>
        <p:spPr>
          <a:xfrm>
            <a:off x="6786007" y="5483817"/>
            <a:ext cx="3521362"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tx1">
                    <a:lumMod val="75000"/>
                    <a:lumOff val="25000"/>
                  </a:schemeClr>
                </a:solidFill>
                <a:latin typeface="Century Gothic"/>
                <a:cs typeface="Calibri"/>
              </a:rPr>
              <a:t>Model Uncertainties</a:t>
            </a:r>
            <a:endParaRPr lang="en-US">
              <a:solidFill>
                <a:schemeClr val="tx1">
                  <a:lumMod val="75000"/>
                  <a:lumOff val="25000"/>
                </a:schemeClr>
              </a:solidFill>
            </a:endParaRPr>
          </a:p>
        </p:txBody>
      </p:sp>
      <p:sp>
        <p:nvSpPr>
          <p:cNvPr id="16" name="TextBox 6">
            <a:extLst>
              <a:ext uri="{FF2B5EF4-FFF2-40B4-BE49-F238E27FC236}">
                <a16:creationId xmlns:a16="http://schemas.microsoft.com/office/drawing/2014/main" id="{0510240E-0B22-E766-4885-63CD2192BEF0}"/>
              </a:ext>
            </a:extLst>
          </p:cNvPr>
          <p:cNvSpPr txBox="1"/>
          <p:nvPr/>
        </p:nvSpPr>
        <p:spPr>
          <a:xfrm>
            <a:off x="2011413" y="5483818"/>
            <a:ext cx="3521362"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tx1">
                    <a:lumMod val="75000"/>
                    <a:lumOff val="25000"/>
                  </a:schemeClr>
                </a:solidFill>
                <a:latin typeface="Century Gothic"/>
                <a:cs typeface="Calibri"/>
              </a:rPr>
              <a:t>Data Limitations</a:t>
            </a:r>
            <a:endParaRPr lang="en-US">
              <a:solidFill>
                <a:schemeClr val="tx1">
                  <a:lumMod val="75000"/>
                  <a:lumOff val="25000"/>
                </a:schemeClr>
              </a:solidFill>
              <a:cs typeface="Calibri"/>
            </a:endParaRPr>
          </a:p>
        </p:txBody>
      </p:sp>
      <p:pic>
        <p:nvPicPr>
          <p:cNvPr id="23" name="Graphic 10" descr="Badge Unfollow with solid fill">
            <a:extLst>
              <a:ext uri="{FF2B5EF4-FFF2-40B4-BE49-F238E27FC236}">
                <a16:creationId xmlns:a16="http://schemas.microsoft.com/office/drawing/2014/main" id="{2BE0ECA7-62FD-5264-B406-1A472318A0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97083" y="1739821"/>
            <a:ext cx="3743997" cy="3743997"/>
          </a:xfrm>
          <a:prstGeom prst="rect">
            <a:avLst/>
          </a:prstGeom>
        </p:spPr>
      </p:pic>
      <p:sp>
        <p:nvSpPr>
          <p:cNvPr id="24" name="Text Placeholder 5">
            <a:extLst>
              <a:ext uri="{FF2B5EF4-FFF2-40B4-BE49-F238E27FC236}">
                <a16:creationId xmlns:a16="http://schemas.microsoft.com/office/drawing/2014/main" id="{A2165889-E2F2-4E60-F530-4263C9E80083}"/>
              </a:ext>
            </a:extLst>
          </p:cNvPr>
          <p:cNvSpPr txBox="1">
            <a:spLocks/>
          </p:cNvSpPr>
          <p:nvPr/>
        </p:nvSpPr>
        <p:spPr>
          <a:xfrm>
            <a:off x="266700" y="1241656"/>
            <a:ext cx="5600617" cy="5244869"/>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endParaRPr lang="en-US" sz="1600">
              <a:solidFill>
                <a:schemeClr val="tx1">
                  <a:lumMod val="75000"/>
                  <a:lumOff val="25000"/>
                </a:schemeClr>
              </a:solidFill>
              <a:latin typeface="Century Gothic"/>
            </a:endParaRPr>
          </a:p>
        </p:txBody>
      </p:sp>
    </p:spTree>
    <p:extLst>
      <p:ext uri="{BB962C8B-B14F-4D97-AF65-F5344CB8AC3E}">
        <p14:creationId xmlns:p14="http://schemas.microsoft.com/office/powerpoint/2010/main" val="32056524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A3F6CF-7667-B482-4B08-CCB5649BEB3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Conclusions</a:t>
            </a:r>
          </a:p>
        </p:txBody>
      </p:sp>
      <p:sp>
        <p:nvSpPr>
          <p:cNvPr id="7" name="Text Placeholder 5">
            <a:extLst>
              <a:ext uri="{FF2B5EF4-FFF2-40B4-BE49-F238E27FC236}">
                <a16:creationId xmlns:a16="http://schemas.microsoft.com/office/drawing/2014/main" id="{90B97D69-FCFD-A95E-4184-D48EBA6AF6A7}"/>
              </a:ext>
            </a:extLst>
          </p:cNvPr>
          <p:cNvSpPr txBox="1">
            <a:spLocks/>
          </p:cNvSpPr>
          <p:nvPr/>
        </p:nvSpPr>
        <p:spPr>
          <a:xfrm>
            <a:off x="2060837" y="2541817"/>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13E2D"/>
              </a:buClr>
              <a:buNone/>
            </a:pPr>
            <a:endParaRPr lang="en-US" sz="1800">
              <a:solidFill>
                <a:schemeClr val="tx1">
                  <a:lumMod val="75000"/>
                  <a:lumOff val="25000"/>
                </a:schemeClr>
              </a:solidFill>
              <a:latin typeface="Century Gothic" panose="020B0502020202020204" pitchFamily="34" charset="0"/>
            </a:endParaRPr>
          </a:p>
        </p:txBody>
      </p:sp>
      <p:pic>
        <p:nvPicPr>
          <p:cNvPr id="5" name="Picture 4" descr="A picture containing outdoor, sky, grass, field&#10;&#10;Description automatically generated">
            <a:extLst>
              <a:ext uri="{FF2B5EF4-FFF2-40B4-BE49-F238E27FC236}">
                <a16:creationId xmlns:a16="http://schemas.microsoft.com/office/drawing/2014/main" id="{7AACA034-563C-E9E5-6800-07151C21B6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9329" y="1184275"/>
            <a:ext cx="3716338" cy="4946650"/>
          </a:xfrm>
          <a:prstGeom prst="rect">
            <a:avLst/>
          </a:prstGeom>
        </p:spPr>
      </p:pic>
      <p:sp>
        <p:nvSpPr>
          <p:cNvPr id="6" name="TextBox 5">
            <a:extLst>
              <a:ext uri="{FF2B5EF4-FFF2-40B4-BE49-F238E27FC236}">
                <a16:creationId xmlns:a16="http://schemas.microsoft.com/office/drawing/2014/main" id="{BBC64788-0BF6-EA49-B7F9-DD25A06E8576}"/>
              </a:ext>
            </a:extLst>
          </p:cNvPr>
          <p:cNvSpPr txBox="1"/>
          <p:nvPr/>
        </p:nvSpPr>
        <p:spPr>
          <a:xfrm>
            <a:off x="6881465" y="6165257"/>
            <a:ext cx="3662153"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tx1">
                    <a:lumMod val="75000"/>
                    <a:lumOff val="25000"/>
                  </a:schemeClr>
                </a:solidFill>
                <a:latin typeface="Century Gothic"/>
              </a:rPr>
              <a:t>Image Credit: </a:t>
            </a:r>
            <a:r>
              <a:rPr lang="en-US" sz="1200">
                <a:solidFill>
                  <a:schemeClr val="tx1">
                    <a:lumMod val="75000"/>
                    <a:lumOff val="25000"/>
                  </a:schemeClr>
                </a:solidFill>
                <a:latin typeface="Century Gothic"/>
                <a:ea typeface="+mn-lt"/>
                <a:cs typeface="+mn-lt"/>
              </a:rPr>
              <a:t>Fire Foundry</a:t>
            </a:r>
            <a:endParaRPr lang="en-US" sz="1200">
              <a:solidFill>
                <a:schemeClr val="tx1">
                  <a:lumMod val="75000"/>
                  <a:lumOff val="25000"/>
                </a:schemeClr>
              </a:solidFill>
              <a:latin typeface="Century Gothic"/>
              <a:cs typeface="Calibri"/>
            </a:endParaRPr>
          </a:p>
        </p:txBody>
      </p:sp>
      <p:sp>
        <p:nvSpPr>
          <p:cNvPr id="4" name="Rectangle 3">
            <a:extLst>
              <a:ext uri="{FF2B5EF4-FFF2-40B4-BE49-F238E27FC236}">
                <a16:creationId xmlns:a16="http://schemas.microsoft.com/office/drawing/2014/main" id="{16995CF8-590B-2C48-4918-DD2489A8A700}"/>
              </a:ext>
            </a:extLst>
          </p:cNvPr>
          <p:cNvSpPr/>
          <p:nvPr/>
        </p:nvSpPr>
        <p:spPr>
          <a:xfrm>
            <a:off x="273047" y="1226562"/>
            <a:ext cx="5732057" cy="1831074"/>
          </a:xfrm>
          <a:prstGeom prst="rect">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a:buChar char="Ø"/>
            </a:pPr>
            <a:r>
              <a:rPr lang="en-US" sz="2000">
                <a:solidFill>
                  <a:schemeClr val="bg1"/>
                </a:solidFill>
                <a:latin typeface="Century Gothic"/>
                <a:ea typeface="+mn-lt"/>
                <a:cs typeface="+mn-lt"/>
              </a:rPr>
              <a:t>A fusion of satellite and ground LiDAR data, focused on moisture, fuels, and topography can be used to quantify fire severity in Marin's unique environment of microclimates</a:t>
            </a:r>
            <a:endParaRPr lang="en-US" sz="2000">
              <a:solidFill>
                <a:schemeClr val="bg1"/>
              </a:solidFill>
              <a:latin typeface="Century Gothic"/>
              <a:cs typeface="Calibri" panose="020F0502020204030204"/>
            </a:endParaRPr>
          </a:p>
        </p:txBody>
      </p:sp>
      <p:sp>
        <p:nvSpPr>
          <p:cNvPr id="8" name="Rectangle 7">
            <a:extLst>
              <a:ext uri="{FF2B5EF4-FFF2-40B4-BE49-F238E27FC236}">
                <a16:creationId xmlns:a16="http://schemas.microsoft.com/office/drawing/2014/main" id="{245D0FF8-DBB0-4218-F0BE-3CB8BE603464}"/>
              </a:ext>
            </a:extLst>
          </p:cNvPr>
          <p:cNvSpPr/>
          <p:nvPr/>
        </p:nvSpPr>
        <p:spPr>
          <a:xfrm>
            <a:off x="268443" y="3274147"/>
            <a:ext cx="5743430" cy="1376149"/>
          </a:xfrm>
          <a:prstGeom prst="rect">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buFont typeface="Wingdings"/>
              <a:buChar char="Ø"/>
            </a:pPr>
            <a:r>
              <a:rPr lang="en-US" sz="2000">
                <a:solidFill>
                  <a:schemeClr val="bg1"/>
                </a:solidFill>
                <a:latin typeface="Century Gothic"/>
                <a:ea typeface="Arial"/>
                <a:cs typeface="Arial"/>
              </a:rPr>
              <a:t>Model comparisons can be used to understand the various algorithms for computing fire severity in relation to a region​</a:t>
            </a:r>
            <a:endParaRPr lang="en-US" sz="2000">
              <a:solidFill>
                <a:schemeClr val="bg1"/>
              </a:solidFill>
              <a:latin typeface="Century Gothic"/>
              <a:cs typeface="Calibri" panose="020F0502020204030204"/>
            </a:endParaRPr>
          </a:p>
        </p:txBody>
      </p:sp>
      <p:sp>
        <p:nvSpPr>
          <p:cNvPr id="9" name="Rectangle 8">
            <a:extLst>
              <a:ext uri="{FF2B5EF4-FFF2-40B4-BE49-F238E27FC236}">
                <a16:creationId xmlns:a16="http://schemas.microsoft.com/office/drawing/2014/main" id="{F7C9BDA6-B163-1BD3-73C0-48F4706AF943}"/>
              </a:ext>
            </a:extLst>
          </p:cNvPr>
          <p:cNvSpPr/>
          <p:nvPr/>
        </p:nvSpPr>
        <p:spPr>
          <a:xfrm>
            <a:off x="268972" y="4946160"/>
            <a:ext cx="5807523" cy="1361905"/>
          </a:xfrm>
          <a:prstGeom prst="rect">
            <a:avLst/>
          </a:prstGeom>
          <a:solidFill>
            <a:schemeClr val="tx1">
              <a:lumMod val="75000"/>
              <a:lumOff val="25000"/>
            </a:schemeClr>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342900" indent="-342900">
              <a:spcAft>
                <a:spcPts val="600"/>
              </a:spcAft>
              <a:buFont typeface="Wingdings"/>
              <a:buChar char="Ø"/>
            </a:pPr>
            <a:r>
              <a:rPr lang="en-US" sz="2000">
                <a:solidFill>
                  <a:schemeClr val="bg1"/>
                </a:solidFill>
                <a:latin typeface="Century Gothic"/>
                <a:ea typeface="+mn-lt"/>
                <a:cs typeface="+mn-lt"/>
              </a:rPr>
              <a:t>A feasible approach is combining the outputs of the fire severity models with fire line &amp; slope data for the fire line model </a:t>
            </a:r>
            <a:endParaRPr lang="en-US">
              <a:solidFill>
                <a:schemeClr val="bg1"/>
              </a:solidFill>
              <a:cs typeface="Calibri"/>
            </a:endParaRPr>
          </a:p>
          <a:p>
            <a:pPr marL="342900" indent="-342900">
              <a:buFont typeface="Wingdings"/>
              <a:buChar char="Ø"/>
            </a:pPr>
            <a:endParaRPr lang="en-US" sz="2000">
              <a:solidFill>
                <a:schemeClr val="bg1"/>
              </a:solidFill>
              <a:latin typeface="Century Gothic"/>
              <a:cs typeface="Arial"/>
            </a:endParaRPr>
          </a:p>
        </p:txBody>
      </p:sp>
      <p:sp>
        <p:nvSpPr>
          <p:cNvPr id="2" name="Rectangle 1">
            <a:extLst>
              <a:ext uri="{FF2B5EF4-FFF2-40B4-BE49-F238E27FC236}">
                <a16:creationId xmlns:a16="http://schemas.microsoft.com/office/drawing/2014/main" id="{837E65CE-A3F7-A5EB-1DA9-2EE3C8A15215}"/>
              </a:ext>
            </a:extLst>
          </p:cNvPr>
          <p:cNvSpPr/>
          <p:nvPr/>
        </p:nvSpPr>
        <p:spPr>
          <a:xfrm>
            <a:off x="1588094" y="4415327"/>
            <a:ext cx="4422447" cy="85456"/>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0" name="Rectangle 9">
            <a:extLst>
              <a:ext uri="{FF2B5EF4-FFF2-40B4-BE49-F238E27FC236}">
                <a16:creationId xmlns:a16="http://schemas.microsoft.com/office/drawing/2014/main" id="{C10FCB96-B7F5-85C8-8E24-B4E9A5BAA9B5}"/>
              </a:ext>
            </a:extLst>
          </p:cNvPr>
          <p:cNvSpPr/>
          <p:nvPr/>
        </p:nvSpPr>
        <p:spPr>
          <a:xfrm>
            <a:off x="2513887" y="2706167"/>
            <a:ext cx="3496653" cy="99699"/>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
        <p:nvSpPr>
          <p:cNvPr id="11" name="Rectangle 10">
            <a:extLst>
              <a:ext uri="{FF2B5EF4-FFF2-40B4-BE49-F238E27FC236}">
                <a16:creationId xmlns:a16="http://schemas.microsoft.com/office/drawing/2014/main" id="{AF8D0344-4DE0-1F51-1687-0E4CDADE3B0A}"/>
              </a:ext>
            </a:extLst>
          </p:cNvPr>
          <p:cNvSpPr/>
          <p:nvPr/>
        </p:nvSpPr>
        <p:spPr>
          <a:xfrm>
            <a:off x="712148" y="6046149"/>
            <a:ext cx="5355363" cy="92577"/>
          </a:xfrm>
          <a:prstGeom prst="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cs typeface="Calibri"/>
            </a:endParaRPr>
          </a:p>
        </p:txBody>
      </p:sp>
    </p:spTree>
    <p:extLst>
      <p:ext uri="{BB962C8B-B14F-4D97-AF65-F5344CB8AC3E}">
        <p14:creationId xmlns:p14="http://schemas.microsoft.com/office/powerpoint/2010/main" val="18032346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F8A3F6CF-7667-B482-4B08-CCB5649BEB36}"/>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Future Work </a:t>
            </a:r>
          </a:p>
        </p:txBody>
      </p:sp>
      <p:sp>
        <p:nvSpPr>
          <p:cNvPr id="7" name="Text Placeholder 5">
            <a:extLst>
              <a:ext uri="{FF2B5EF4-FFF2-40B4-BE49-F238E27FC236}">
                <a16:creationId xmlns:a16="http://schemas.microsoft.com/office/drawing/2014/main" id="{90B97D69-FCFD-A95E-4184-D48EBA6AF6A7}"/>
              </a:ext>
            </a:extLst>
          </p:cNvPr>
          <p:cNvSpPr txBox="1">
            <a:spLocks/>
          </p:cNvSpPr>
          <p:nvPr/>
        </p:nvSpPr>
        <p:spPr>
          <a:xfrm>
            <a:off x="2060837" y="2541817"/>
            <a:ext cx="3743997" cy="524487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C13E2D"/>
              </a:buClr>
              <a:buNone/>
            </a:pPr>
            <a:endParaRPr lang="en-US" sz="1800">
              <a:solidFill>
                <a:schemeClr val="tx1">
                  <a:lumMod val="75000"/>
                  <a:lumOff val="25000"/>
                </a:schemeClr>
              </a:solidFill>
              <a:latin typeface="Century Gothic" panose="020B0502020202020204" pitchFamily="34" charset="0"/>
            </a:endParaRPr>
          </a:p>
        </p:txBody>
      </p:sp>
      <p:sp>
        <p:nvSpPr>
          <p:cNvPr id="2" name="Rectangle: Rounded Corners 1">
            <a:extLst>
              <a:ext uri="{FF2B5EF4-FFF2-40B4-BE49-F238E27FC236}">
                <a16:creationId xmlns:a16="http://schemas.microsoft.com/office/drawing/2014/main" id="{04DE1D4E-5845-7BCF-BFC6-C04D1E860FC8}"/>
              </a:ext>
            </a:extLst>
          </p:cNvPr>
          <p:cNvSpPr/>
          <p:nvPr/>
        </p:nvSpPr>
        <p:spPr>
          <a:xfrm>
            <a:off x="1402080" y="1300480"/>
            <a:ext cx="9784080" cy="975360"/>
          </a:xfrm>
          <a:prstGeom prst="roundRect">
            <a:avLst/>
          </a:prstGeom>
          <a:solidFill>
            <a:srgbClr val="7D3D24"/>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110" descr="Siren with solid fill">
            <a:extLst>
              <a:ext uri="{FF2B5EF4-FFF2-40B4-BE49-F238E27FC236}">
                <a16:creationId xmlns:a16="http://schemas.microsoft.com/office/drawing/2014/main" id="{8EE922ED-C4D1-EB3A-6C21-3F95F827F07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5280" y="1285240"/>
            <a:ext cx="914400" cy="914400"/>
          </a:xfrm>
          <a:prstGeom prst="rect">
            <a:avLst/>
          </a:prstGeom>
        </p:spPr>
      </p:pic>
      <p:sp>
        <p:nvSpPr>
          <p:cNvPr id="5" name="Rectangle: Rounded Corners 4">
            <a:extLst>
              <a:ext uri="{FF2B5EF4-FFF2-40B4-BE49-F238E27FC236}">
                <a16:creationId xmlns:a16="http://schemas.microsoft.com/office/drawing/2014/main" id="{0B24F2B7-93C0-CA2D-FAF5-FCAB08E21594}"/>
              </a:ext>
            </a:extLst>
          </p:cNvPr>
          <p:cNvSpPr/>
          <p:nvPr/>
        </p:nvSpPr>
        <p:spPr>
          <a:xfrm>
            <a:off x="1402080" y="2499359"/>
            <a:ext cx="9784080" cy="975360"/>
          </a:xfrm>
          <a:prstGeom prst="roundRect">
            <a:avLst/>
          </a:prstGeom>
          <a:solidFill>
            <a:srgbClr val="C1882D"/>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2C46DAB8-F2F0-799D-813A-26BACCA42D34}"/>
              </a:ext>
            </a:extLst>
          </p:cNvPr>
          <p:cNvSpPr/>
          <p:nvPr/>
        </p:nvSpPr>
        <p:spPr>
          <a:xfrm>
            <a:off x="1402080" y="3698239"/>
            <a:ext cx="9784080" cy="975360"/>
          </a:xfrm>
          <a:prstGeom prst="roundRect">
            <a:avLst/>
          </a:prstGeom>
          <a:solidFill>
            <a:srgbClr val="2DC172"/>
          </a:solidFill>
          <a:ln w="28575">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ea typeface="Calibri"/>
              <a:cs typeface="Calibri"/>
            </a:endParaRPr>
          </a:p>
        </p:txBody>
      </p:sp>
      <p:sp>
        <p:nvSpPr>
          <p:cNvPr id="8" name="Rectangle: Rounded Corners 7">
            <a:extLst>
              <a:ext uri="{FF2B5EF4-FFF2-40B4-BE49-F238E27FC236}">
                <a16:creationId xmlns:a16="http://schemas.microsoft.com/office/drawing/2014/main" id="{352F7DB1-327A-77BB-433D-F92FEFAC0311}"/>
              </a:ext>
            </a:extLst>
          </p:cNvPr>
          <p:cNvSpPr/>
          <p:nvPr/>
        </p:nvSpPr>
        <p:spPr>
          <a:xfrm>
            <a:off x="1402080" y="4897119"/>
            <a:ext cx="9784080" cy="975360"/>
          </a:xfrm>
          <a:prstGeom prst="roundRect">
            <a:avLst/>
          </a:prstGeom>
          <a:solidFill>
            <a:srgbClr val="C55A1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6">
            <a:extLst>
              <a:ext uri="{FF2B5EF4-FFF2-40B4-BE49-F238E27FC236}">
                <a16:creationId xmlns:a16="http://schemas.microsoft.com/office/drawing/2014/main" id="{B0657260-E967-B81D-07CA-3E65532330D6}"/>
              </a:ext>
            </a:extLst>
          </p:cNvPr>
          <p:cNvSpPr txBox="1"/>
          <p:nvPr/>
        </p:nvSpPr>
        <p:spPr>
          <a:xfrm>
            <a:off x="1647058" y="1571641"/>
            <a:ext cx="868218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chemeClr val="bg1"/>
                </a:solidFill>
                <a:latin typeface="Century Gothic"/>
                <a:cs typeface="Calibri"/>
              </a:rPr>
              <a:t>Locate </a:t>
            </a:r>
            <a:r>
              <a:rPr lang="en-US" sz="2200">
                <a:solidFill>
                  <a:schemeClr val="bg1"/>
                </a:solidFill>
                <a:latin typeface="Century Gothic"/>
                <a:cs typeface="Calibri"/>
              </a:rPr>
              <a:t>areas for fire lines beyond Marin County</a:t>
            </a:r>
          </a:p>
        </p:txBody>
      </p:sp>
      <p:sp>
        <p:nvSpPr>
          <p:cNvPr id="10" name="TextBox 6">
            <a:extLst>
              <a:ext uri="{FF2B5EF4-FFF2-40B4-BE49-F238E27FC236}">
                <a16:creationId xmlns:a16="http://schemas.microsoft.com/office/drawing/2014/main" id="{03EAEC95-C807-1300-EE05-CB5EACF4ED2B}"/>
              </a:ext>
            </a:extLst>
          </p:cNvPr>
          <p:cNvSpPr txBox="1"/>
          <p:nvPr/>
        </p:nvSpPr>
        <p:spPr>
          <a:xfrm>
            <a:off x="1543148" y="2772368"/>
            <a:ext cx="868218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chemeClr val="bg1"/>
                </a:solidFill>
                <a:latin typeface="Century Gothic"/>
                <a:cs typeface="Calibri"/>
              </a:rPr>
              <a:t>Validate </a:t>
            </a:r>
            <a:r>
              <a:rPr lang="en-US" sz="2200">
                <a:solidFill>
                  <a:schemeClr val="bg1"/>
                </a:solidFill>
                <a:latin typeface="Century Gothic"/>
                <a:cs typeface="Calibri"/>
              </a:rPr>
              <a:t>input parameters</a:t>
            </a:r>
            <a:endParaRPr lang="en-US" sz="2200" b="1">
              <a:solidFill>
                <a:schemeClr val="bg1"/>
              </a:solidFill>
              <a:latin typeface="Century Gothic"/>
              <a:cs typeface="Calibri"/>
            </a:endParaRPr>
          </a:p>
        </p:txBody>
      </p:sp>
      <p:sp>
        <p:nvSpPr>
          <p:cNvPr id="11" name="TextBox 6">
            <a:extLst>
              <a:ext uri="{FF2B5EF4-FFF2-40B4-BE49-F238E27FC236}">
                <a16:creationId xmlns:a16="http://schemas.microsoft.com/office/drawing/2014/main" id="{10D2C512-2FF1-B34E-8AD8-79AD7F2738AB}"/>
              </a:ext>
            </a:extLst>
          </p:cNvPr>
          <p:cNvSpPr txBox="1"/>
          <p:nvPr/>
        </p:nvSpPr>
        <p:spPr>
          <a:xfrm>
            <a:off x="1543148" y="3973095"/>
            <a:ext cx="868218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chemeClr val="bg1"/>
                </a:solidFill>
                <a:latin typeface="Century Gothic"/>
                <a:cs typeface="Calibri"/>
              </a:rPr>
              <a:t>Incorporate</a:t>
            </a:r>
            <a:r>
              <a:rPr lang="en-US" sz="2200">
                <a:solidFill>
                  <a:schemeClr val="bg1"/>
                </a:solidFill>
                <a:latin typeface="Century Gothic"/>
                <a:cs typeface="Calibri"/>
              </a:rPr>
              <a:t> additional parameters into the fire model</a:t>
            </a:r>
          </a:p>
        </p:txBody>
      </p:sp>
      <p:sp>
        <p:nvSpPr>
          <p:cNvPr id="12" name="TextBox 11">
            <a:extLst>
              <a:ext uri="{FF2B5EF4-FFF2-40B4-BE49-F238E27FC236}">
                <a16:creationId xmlns:a16="http://schemas.microsoft.com/office/drawing/2014/main" id="{685D4C1A-E217-A0D7-CB15-CCD85DA28C7C}"/>
              </a:ext>
            </a:extLst>
          </p:cNvPr>
          <p:cNvSpPr txBox="1"/>
          <p:nvPr/>
        </p:nvSpPr>
        <p:spPr>
          <a:xfrm>
            <a:off x="1543149" y="5173822"/>
            <a:ext cx="8682180" cy="43088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200" b="1">
                <a:solidFill>
                  <a:schemeClr val="bg1"/>
                </a:solidFill>
                <a:latin typeface="Century Gothic"/>
                <a:cs typeface="Calibri"/>
              </a:rPr>
              <a:t>Design</a:t>
            </a:r>
            <a:r>
              <a:rPr lang="en-US" sz="2200">
                <a:solidFill>
                  <a:schemeClr val="bg1"/>
                </a:solidFill>
                <a:latin typeface="Century Gothic"/>
                <a:cs typeface="Calibri"/>
              </a:rPr>
              <a:t> a workshop for FIRE Foundry </a:t>
            </a:r>
          </a:p>
        </p:txBody>
      </p:sp>
      <p:pic>
        <p:nvPicPr>
          <p:cNvPr id="13" name="Graphic 7" descr="Blueprint with solid fill">
            <a:extLst>
              <a:ext uri="{FF2B5EF4-FFF2-40B4-BE49-F238E27FC236}">
                <a16:creationId xmlns:a16="http://schemas.microsoft.com/office/drawing/2014/main" id="{55620D92-7D29-4FA5-FB46-5BE388F1643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7891" y="2498436"/>
            <a:ext cx="914400" cy="914400"/>
          </a:xfrm>
          <a:prstGeom prst="rect">
            <a:avLst/>
          </a:prstGeom>
        </p:spPr>
      </p:pic>
      <p:pic>
        <p:nvPicPr>
          <p:cNvPr id="14" name="Graphic 8" descr="Hammer with solid fill">
            <a:extLst>
              <a:ext uri="{FF2B5EF4-FFF2-40B4-BE49-F238E27FC236}">
                <a16:creationId xmlns:a16="http://schemas.microsoft.com/office/drawing/2014/main" id="{3B2CAD68-0556-F0C4-EF1C-4BEC7FBBE9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27891" y="3699164"/>
            <a:ext cx="914400" cy="914400"/>
          </a:xfrm>
          <a:prstGeom prst="rect">
            <a:avLst/>
          </a:prstGeom>
        </p:spPr>
      </p:pic>
      <p:pic>
        <p:nvPicPr>
          <p:cNvPr id="15" name="Graphic 9" descr="Users with solid fill">
            <a:extLst>
              <a:ext uri="{FF2B5EF4-FFF2-40B4-BE49-F238E27FC236}">
                <a16:creationId xmlns:a16="http://schemas.microsoft.com/office/drawing/2014/main" id="{2C4AA302-0B58-4F42-88C0-5984B908A6B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39436" y="4957618"/>
            <a:ext cx="914400" cy="914400"/>
          </a:xfrm>
          <a:prstGeom prst="rect">
            <a:avLst/>
          </a:prstGeom>
        </p:spPr>
      </p:pic>
    </p:spTree>
    <p:extLst>
      <p:ext uri="{BB962C8B-B14F-4D97-AF65-F5344CB8AC3E}">
        <p14:creationId xmlns:p14="http://schemas.microsoft.com/office/powerpoint/2010/main" val="289604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a:extLst>
              <a:ext uri="{FF2B5EF4-FFF2-40B4-BE49-F238E27FC236}">
                <a16:creationId xmlns:a16="http://schemas.microsoft.com/office/drawing/2014/main" id="{5BB7A98A-3BB2-E619-3D93-D4CABEB07849}"/>
              </a:ext>
            </a:extLst>
          </p:cNvPr>
          <p:cNvSpPr txBox="1">
            <a:spLocks/>
          </p:cNvSpPr>
          <p:nvPr/>
        </p:nvSpPr>
        <p:spPr>
          <a:xfrm>
            <a:off x="1043757" y="2088760"/>
            <a:ext cx="5589581" cy="1937330"/>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R="0" lvl="0" algn="l" defTabSz="914400" rtl="0" eaLnBrk="1" fontAlgn="auto" latinLnBrk="0" hangingPunct="1">
              <a:lnSpc>
                <a:spcPct val="100000"/>
              </a:lnSpc>
              <a:spcBef>
                <a:spcPts val="0"/>
              </a:spcBef>
              <a:spcAft>
                <a:spcPts val="600"/>
              </a:spcAft>
              <a:buClr>
                <a:srgbClr val="CF703B"/>
              </a:buClr>
              <a:buSzTx/>
              <a:tabLst/>
              <a:defRPr/>
            </a:pPr>
            <a:r>
              <a:rPr lang="en-US" b="1">
                <a:solidFill>
                  <a:srgbClr val="C13E2D"/>
                </a:solidFill>
                <a:latin typeface="Century Gothic"/>
              </a:rPr>
              <a:t>Partners</a:t>
            </a:r>
            <a:endParaRPr lang="en-US" b="1" i="0" u="none" strike="noStrike" kern="1200" cap="none" spc="0" normalizeH="0" baseline="0" noProof="0">
              <a:ln>
                <a:noFill/>
              </a:ln>
              <a:solidFill>
                <a:srgbClr val="C13E2D"/>
              </a:solidFill>
              <a:effectLst/>
              <a:uLnTx/>
              <a:uFillTx/>
              <a:latin typeface="Century Gothic"/>
            </a:endParaRPr>
          </a:p>
          <a:p>
            <a:pPr marL="342900" indent="-342900">
              <a:spcAft>
                <a:spcPts val="600"/>
              </a:spcAft>
              <a:buFont typeface="Arial"/>
              <a:buChar char="•"/>
              <a:defRPr/>
            </a:pPr>
            <a:r>
              <a:rPr lang="en-US" sz="1600" b="1">
                <a:solidFill>
                  <a:schemeClr val="tx1">
                    <a:lumMod val="75000"/>
                    <a:lumOff val="25000"/>
                  </a:schemeClr>
                </a:solidFill>
                <a:latin typeface="Century Gothic"/>
              </a:rPr>
              <a:t>FIRE Foundry</a:t>
            </a:r>
          </a:p>
          <a:p>
            <a:pPr marL="800100" lvl="1" indent="-342900">
              <a:spcAft>
                <a:spcPts val="600"/>
              </a:spcAft>
              <a:buFont typeface="Arial"/>
              <a:buChar char="•"/>
              <a:defRPr/>
            </a:pPr>
            <a:r>
              <a:rPr lang="en-US" sz="1600">
                <a:solidFill>
                  <a:schemeClr val="tx1">
                    <a:lumMod val="75000"/>
                    <a:lumOff val="25000"/>
                  </a:schemeClr>
                </a:solidFill>
                <a:latin typeface="Century Gothic"/>
              </a:rPr>
              <a:t>Josh Dimon</a:t>
            </a:r>
          </a:p>
          <a:p>
            <a:pPr marL="342900" indent="-342900">
              <a:spcAft>
                <a:spcPts val="600"/>
              </a:spcAft>
              <a:buFont typeface="Arial"/>
              <a:buChar char="•"/>
              <a:defRPr/>
            </a:pPr>
            <a:r>
              <a:rPr lang="en-US" sz="1600" b="1">
                <a:solidFill>
                  <a:schemeClr val="tx1">
                    <a:lumMod val="75000"/>
                    <a:lumOff val="25000"/>
                  </a:schemeClr>
                </a:solidFill>
                <a:latin typeface="Century Gothic"/>
              </a:rPr>
              <a:t>Marin County Fire Department</a:t>
            </a:r>
          </a:p>
          <a:p>
            <a:pPr marL="800100" lvl="1" indent="-342900">
              <a:spcAft>
                <a:spcPts val="600"/>
              </a:spcAft>
              <a:buFont typeface="Arial"/>
              <a:buChar char="•"/>
              <a:defRPr/>
            </a:pPr>
            <a:r>
              <a:rPr lang="en-US" sz="1600">
                <a:solidFill>
                  <a:schemeClr val="tx1">
                    <a:lumMod val="75000"/>
                    <a:lumOff val="25000"/>
                  </a:schemeClr>
                </a:solidFill>
                <a:latin typeface="Century Gothic"/>
                <a:ea typeface="+mn-lt"/>
                <a:cs typeface="+mn-lt"/>
              </a:rPr>
              <a:t>Graham Groneman</a:t>
            </a:r>
          </a:p>
          <a:p>
            <a:pPr marL="800100" lvl="1" indent="-342900">
              <a:spcAft>
                <a:spcPts val="600"/>
              </a:spcAft>
              <a:buFont typeface="Arial"/>
              <a:buChar char="•"/>
              <a:defRPr/>
            </a:pPr>
            <a:endParaRPr lang="en-US" sz="1600">
              <a:solidFill>
                <a:schemeClr val="tx1">
                  <a:lumMod val="75000"/>
                  <a:lumOff val="25000"/>
                </a:schemeClr>
              </a:solidFill>
              <a:latin typeface="Century Gothic"/>
              <a:ea typeface="+mn-lt"/>
              <a:cs typeface="+mn-lt"/>
            </a:endParaRPr>
          </a:p>
          <a:p>
            <a:pPr>
              <a:spcAft>
                <a:spcPts val="600"/>
              </a:spcAft>
              <a:defRPr/>
            </a:pPr>
            <a:endParaRPr lang="en-US" sz="1600" b="1">
              <a:solidFill>
                <a:schemeClr val="tx1">
                  <a:lumMod val="75000"/>
                  <a:lumOff val="25000"/>
                </a:schemeClr>
              </a:solidFill>
              <a:latin typeface="Century Gothic"/>
              <a:cs typeface="Calibri" panose="020F0502020204030204"/>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endParaRPr lang="en-US" sz="2200">
              <a:solidFill>
                <a:schemeClr val="tx1">
                  <a:lumMod val="75000"/>
                  <a:lumOff val="25000"/>
                </a:schemeClr>
              </a:solidFill>
              <a:latin typeface="Century Gothic"/>
            </a:endParaRPr>
          </a:p>
          <a:p>
            <a:pPr marL="114300">
              <a:lnSpc>
                <a:spcPct val="100000"/>
              </a:lnSpc>
              <a:spcBef>
                <a:spcPts val="0"/>
              </a:spcBef>
              <a:spcAft>
                <a:spcPts val="600"/>
              </a:spcAft>
              <a:defRPr/>
            </a:pPr>
            <a:endParaRPr lang="en-US" sz="2200">
              <a:solidFill>
                <a:schemeClr val="tx1">
                  <a:lumMod val="75000"/>
                  <a:lumOff val="25000"/>
                </a:schemeClr>
              </a:solidFill>
              <a:latin typeface="Century Gothic" panose="020B0502020202020204" pitchFamily="34" charset="0"/>
            </a:endParaRPr>
          </a:p>
          <a:p>
            <a:pPr marL="114300">
              <a:lnSpc>
                <a:spcPct val="100000"/>
              </a:lnSpc>
              <a:spcBef>
                <a:spcPts val="0"/>
              </a:spcBef>
              <a:spcAft>
                <a:spcPts val="600"/>
              </a:spcAft>
              <a:defRPr/>
            </a:pPr>
            <a:endParaRPr lang="en-US" sz="10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a:p>
            <a:pPr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2200" b="0" i="0" u="none" strike="noStrike" kern="1200" cap="none" spc="0" normalizeH="0" baseline="0" noProof="0">
              <a:ln>
                <a:noFill/>
              </a:ln>
              <a:solidFill>
                <a:schemeClr val="tx1">
                  <a:lumMod val="75000"/>
                  <a:lumOff val="25000"/>
                </a:schemeClr>
              </a:solidFill>
              <a:effectLst/>
              <a:uLnTx/>
              <a:uFillTx/>
              <a:latin typeface="Century Gothic" panose="020B0502020202020204" pitchFamily="34" charset="0"/>
            </a:endParaRPr>
          </a:p>
        </p:txBody>
      </p:sp>
      <p:sp>
        <p:nvSpPr>
          <p:cNvPr id="6" name="TextBox 1">
            <a:extLst>
              <a:ext uri="{FF2B5EF4-FFF2-40B4-BE49-F238E27FC236}">
                <a16:creationId xmlns:a16="http://schemas.microsoft.com/office/drawing/2014/main" id="{B5E51077-49FE-4D61-5514-3088B877769D}"/>
              </a:ext>
            </a:extLst>
          </p:cNvPr>
          <p:cNvSpPr txBox="1"/>
          <p:nvPr/>
        </p:nvSpPr>
        <p:spPr>
          <a:xfrm>
            <a:off x="6093211" y="2089934"/>
            <a:ext cx="5442555" cy="267765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solidFill>
                  <a:srgbClr val="C13E2D"/>
                </a:solidFill>
                <a:latin typeface="Century Gothic"/>
                <a:ea typeface="+mn-lt"/>
                <a:cs typeface="+mn-lt"/>
              </a:rPr>
              <a:t>NASA DEVELOP</a:t>
            </a:r>
            <a:endParaRPr lang="en-US" dirty="0"/>
          </a:p>
          <a:p>
            <a:pPr marL="800100" lvl="1" indent="-342900">
              <a:spcAft>
                <a:spcPts val="600"/>
              </a:spcAft>
              <a:buFont typeface="Arial,Sans-Serif"/>
              <a:buChar char="•"/>
            </a:pPr>
            <a:r>
              <a:rPr lang="en-US" sz="1600" dirty="0">
                <a:solidFill>
                  <a:schemeClr val="tx1">
                    <a:lumMod val="75000"/>
                    <a:lumOff val="25000"/>
                  </a:schemeClr>
                </a:solidFill>
                <a:latin typeface="Century Gothic"/>
                <a:ea typeface="+mn-lt"/>
                <a:cs typeface="+mn-lt"/>
              </a:rPr>
              <a:t>Lisa Tanh (NASA DEVELOP Ames Research Center Fellow)</a:t>
            </a:r>
            <a:endParaRPr lang="en-US" sz="1600" dirty="0">
              <a:solidFill>
                <a:schemeClr val="tx1">
                  <a:lumMod val="75000"/>
                  <a:lumOff val="25000"/>
                </a:schemeClr>
              </a:solidFill>
              <a:ea typeface="+mn-lt"/>
              <a:cs typeface="+mn-lt"/>
            </a:endParaRPr>
          </a:p>
          <a:p>
            <a:pPr>
              <a:spcAft>
                <a:spcPts val="600"/>
              </a:spcAft>
            </a:pPr>
            <a:r>
              <a:rPr lang="en-US" b="1" dirty="0">
                <a:solidFill>
                  <a:srgbClr val="C13E2D"/>
                </a:solidFill>
                <a:latin typeface="Century Gothic"/>
                <a:ea typeface="+mn-lt"/>
                <a:cs typeface="+mn-lt"/>
              </a:rPr>
              <a:t>Science Advisors</a:t>
            </a:r>
            <a:endParaRPr lang="en-US" dirty="0">
              <a:solidFill>
                <a:srgbClr val="C13E2D"/>
              </a:solidFill>
              <a:latin typeface="Century Gothic"/>
              <a:ea typeface="+mn-lt"/>
              <a:cs typeface="+mn-lt"/>
            </a:endParaRPr>
          </a:p>
          <a:p>
            <a:pPr marL="800100" lvl="1" indent="-342900">
              <a:spcAft>
                <a:spcPts val="600"/>
              </a:spcAft>
              <a:buFont typeface="Arial,Sans-Serif"/>
              <a:buChar char="•"/>
            </a:pPr>
            <a:r>
              <a:rPr lang="en-US" sz="1600" dirty="0">
                <a:solidFill>
                  <a:schemeClr val="tx1">
                    <a:lumMod val="75000"/>
                    <a:lumOff val="25000"/>
                  </a:schemeClr>
                </a:solidFill>
                <a:latin typeface="Century Gothic"/>
                <a:ea typeface="+mn-lt"/>
                <a:cs typeface="+mn-lt"/>
              </a:rPr>
              <a:t>Dr. Jake </a:t>
            </a:r>
            <a:r>
              <a:rPr lang="en-US" sz="1600" dirty="0" err="1">
                <a:solidFill>
                  <a:schemeClr val="tx1">
                    <a:lumMod val="75000"/>
                    <a:lumOff val="25000"/>
                  </a:schemeClr>
                </a:solidFill>
                <a:latin typeface="Century Gothic"/>
                <a:ea typeface="+mn-lt"/>
                <a:cs typeface="+mn-lt"/>
              </a:rPr>
              <a:t>Dialesandro</a:t>
            </a:r>
            <a:r>
              <a:rPr lang="en-US" sz="1600" dirty="0">
                <a:solidFill>
                  <a:schemeClr val="tx1">
                    <a:lumMod val="75000"/>
                    <a:lumOff val="25000"/>
                  </a:schemeClr>
                </a:solidFill>
                <a:latin typeface="Century Gothic"/>
                <a:ea typeface="+mn-lt"/>
                <a:cs typeface="+mn-lt"/>
              </a:rPr>
              <a:t> (Santa Clara University)</a:t>
            </a:r>
          </a:p>
          <a:p>
            <a:pPr marL="800100" lvl="1" indent="-342900">
              <a:spcAft>
                <a:spcPts val="600"/>
              </a:spcAft>
              <a:buFont typeface="Arial,Sans-Serif"/>
              <a:buChar char="•"/>
            </a:pPr>
            <a:r>
              <a:rPr lang="en-US" sz="1600" dirty="0">
                <a:solidFill>
                  <a:schemeClr val="tx1">
                    <a:lumMod val="75000"/>
                    <a:lumOff val="25000"/>
                  </a:schemeClr>
                </a:solidFill>
                <a:latin typeface="Century Gothic"/>
                <a:ea typeface="+mn-lt"/>
                <a:cs typeface="+mn-lt"/>
              </a:rPr>
              <a:t>Dr. Juan Torres-Pérez (NASA Ames Research Center)</a:t>
            </a:r>
            <a:endParaRPr lang="en-US" dirty="0">
              <a:solidFill>
                <a:schemeClr val="tx1">
                  <a:lumMod val="75000"/>
                  <a:lumOff val="25000"/>
                </a:schemeClr>
              </a:solidFill>
            </a:endParaRPr>
          </a:p>
          <a:p>
            <a:pPr marL="800100" lvl="1" indent="-342900">
              <a:spcAft>
                <a:spcPts val="600"/>
              </a:spcAft>
              <a:buFont typeface="Arial,Sans-Serif"/>
              <a:buChar char="•"/>
            </a:pPr>
            <a:r>
              <a:rPr lang="en-US" sz="1600" dirty="0" err="1">
                <a:solidFill>
                  <a:schemeClr val="tx1">
                    <a:lumMod val="75000"/>
                    <a:lumOff val="25000"/>
                  </a:schemeClr>
                </a:solidFill>
                <a:latin typeface="Century Gothic"/>
                <a:ea typeface="+mn-lt"/>
                <a:cs typeface="+mn-lt"/>
              </a:rPr>
              <a:t>Britnay</a:t>
            </a:r>
            <a:r>
              <a:rPr lang="en-US" sz="1600" dirty="0">
                <a:solidFill>
                  <a:schemeClr val="tx1">
                    <a:lumMod val="75000"/>
                    <a:lumOff val="25000"/>
                  </a:schemeClr>
                </a:solidFill>
                <a:latin typeface="Century Gothic"/>
                <a:ea typeface="+mn-lt"/>
                <a:cs typeface="+mn-lt"/>
              </a:rPr>
              <a:t> Beaudry (NASA Ames Research Center)</a:t>
            </a:r>
            <a:endParaRPr lang="en-US" dirty="0">
              <a:solidFill>
                <a:schemeClr val="tx1">
                  <a:lumMod val="75000"/>
                  <a:lumOff val="25000"/>
                </a:schemeClr>
              </a:solidFill>
              <a:latin typeface="Century Gothic"/>
            </a:endParaRPr>
          </a:p>
        </p:txBody>
      </p:sp>
      <p:sp>
        <p:nvSpPr>
          <p:cNvPr id="5" name="TextBox 4">
            <a:extLst>
              <a:ext uri="{FF2B5EF4-FFF2-40B4-BE49-F238E27FC236}">
                <a16:creationId xmlns:a16="http://schemas.microsoft.com/office/drawing/2014/main" id="{E398F368-F0D4-428E-BAA4-C642D386D120}"/>
              </a:ext>
            </a:extLst>
          </p:cNvPr>
          <p:cNvSpPr txBox="1"/>
          <p:nvPr/>
        </p:nvSpPr>
        <p:spPr>
          <a:xfrm>
            <a:off x="542922" y="5729513"/>
            <a:ext cx="11100578" cy="523220"/>
          </a:xfrm>
          <a:prstGeom prst="rect">
            <a:avLst/>
          </a:prstGeom>
          <a:noFill/>
        </p:spPr>
        <p:txBody>
          <a:bodyPr wrap="square" rtlCol="0">
            <a:spAutoFit/>
          </a:bodyPr>
          <a:lstStyle/>
          <a:p>
            <a:pPr algn="ctr"/>
            <a:r>
              <a:rPr lang="en-US" sz="1400" dirty="0">
                <a:solidFill>
                  <a:schemeClr val="tx1">
                    <a:lumMod val="75000"/>
                    <a:lumOff val="25000"/>
                  </a:schemeClr>
                </a:solidFill>
                <a:effectLst/>
                <a:latin typeface="Century Gothic" panose="020B0502020202020204" pitchFamily="34" charset="0"/>
                <a:ea typeface="Times New Roman" panose="02020603050405020304" pitchFamily="18" charset="0"/>
                <a:cs typeface="Calibri" panose="020F0502020204030204" pitchFamily="34" charset="0"/>
              </a:rPr>
              <a:t>Includes copyrighted material of Planet Labs PBC. All rights reserved.</a:t>
            </a:r>
          </a:p>
          <a:p>
            <a:pPr algn="ct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Calibri" panose="020F0502020204030204" pitchFamily="34" charset="0"/>
              </a:rPr>
              <a:t>This work utilized data made available through the NASA Commercial </a:t>
            </a:r>
            <a:r>
              <a:rPr lang="en-US" sz="1400" dirty="0" err="1">
                <a:solidFill>
                  <a:schemeClr val="tx1">
                    <a:lumMod val="75000"/>
                    <a:lumOff val="25000"/>
                  </a:schemeClr>
                </a:solidFill>
                <a:effectLst/>
                <a:latin typeface="Century Gothic" panose="020B0502020202020204" pitchFamily="34" charset="0"/>
                <a:ea typeface="Calibri" panose="020F0502020204030204" pitchFamily="34" charset="0"/>
                <a:cs typeface="Calibri" panose="020F0502020204030204" pitchFamily="34" charset="0"/>
              </a:rPr>
              <a:t>Smallsat</a:t>
            </a:r>
            <a:r>
              <a:rPr lang="en-US" sz="1400" dirty="0">
                <a:solidFill>
                  <a:schemeClr val="tx1">
                    <a:lumMod val="75000"/>
                    <a:lumOff val="25000"/>
                  </a:schemeClr>
                </a:solidFill>
                <a:effectLst/>
                <a:latin typeface="Century Gothic" panose="020B0502020202020204" pitchFamily="34" charset="0"/>
                <a:ea typeface="Calibri" panose="020F0502020204030204" pitchFamily="34" charset="0"/>
                <a:cs typeface="Calibri" panose="020F0502020204030204" pitchFamily="34" charset="0"/>
              </a:rPr>
              <a:t> Data Acquisition (CSDA) program.</a:t>
            </a:r>
            <a:endParaRPr lang="en-US" sz="1400" dirty="0">
              <a:solidFill>
                <a:schemeClr val="tx1">
                  <a:lumMod val="75000"/>
                  <a:lumOff val="25000"/>
                </a:schemeClr>
              </a:solidFill>
            </a:endParaRPr>
          </a:p>
        </p:txBody>
      </p:sp>
    </p:spTree>
    <p:extLst>
      <p:ext uri="{BB962C8B-B14F-4D97-AF65-F5344CB8AC3E}">
        <p14:creationId xmlns:p14="http://schemas.microsoft.com/office/powerpoint/2010/main" val="3064277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Diagonal Corners Rounded 9">
            <a:extLst>
              <a:ext uri="{FF2B5EF4-FFF2-40B4-BE49-F238E27FC236}">
                <a16:creationId xmlns:a16="http://schemas.microsoft.com/office/drawing/2014/main" id="{B0DCC6B4-8E54-77F9-C5D3-E10CFFFEF312}"/>
              </a:ext>
            </a:extLst>
          </p:cNvPr>
          <p:cNvSpPr/>
          <p:nvPr/>
        </p:nvSpPr>
        <p:spPr>
          <a:xfrm>
            <a:off x="6655288" y="1411652"/>
            <a:ext cx="4181230" cy="4190999"/>
          </a:xfrm>
          <a:prstGeom prst="round2DiagRect">
            <a:avLst/>
          </a:prstGeom>
          <a:solidFill>
            <a:srgbClr val="FFFFFF"/>
          </a:solidFill>
          <a:ln w="57150">
            <a:solidFill>
              <a:srgbClr val="C13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Diagonal Corners Rounded 5">
            <a:extLst>
              <a:ext uri="{FF2B5EF4-FFF2-40B4-BE49-F238E27FC236}">
                <a16:creationId xmlns:a16="http://schemas.microsoft.com/office/drawing/2014/main" id="{A50DE391-38B2-8518-0651-5F482CFFE0AA}"/>
              </a:ext>
            </a:extLst>
          </p:cNvPr>
          <p:cNvSpPr/>
          <p:nvPr/>
        </p:nvSpPr>
        <p:spPr>
          <a:xfrm>
            <a:off x="1233365" y="1489807"/>
            <a:ext cx="4181230" cy="4190999"/>
          </a:xfrm>
          <a:prstGeom prst="round2DiagRect">
            <a:avLst/>
          </a:prstGeom>
          <a:solidFill>
            <a:srgbClr val="FFFFFF"/>
          </a:solidFill>
          <a:ln w="57150">
            <a:solidFill>
              <a:srgbClr val="C13E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a:extLst>
              <a:ext uri="{FF2B5EF4-FFF2-40B4-BE49-F238E27FC236}">
                <a16:creationId xmlns:a16="http://schemas.microsoft.com/office/drawing/2014/main" id="{88FAE1EC-3D03-5F2B-75D7-90267314FDB9}"/>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Project Partners</a:t>
            </a:r>
          </a:p>
        </p:txBody>
      </p:sp>
      <p:pic>
        <p:nvPicPr>
          <p:cNvPr id="4" name="Graphic 4" descr="Fire Extinguisher with solid fill">
            <a:extLst>
              <a:ext uri="{FF2B5EF4-FFF2-40B4-BE49-F238E27FC236}">
                <a16:creationId xmlns:a16="http://schemas.microsoft.com/office/drawing/2014/main" id="{1D6755B1-C3E5-A029-44D7-A9B43116F37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7262" y="1975338"/>
            <a:ext cx="2008554" cy="2008554"/>
          </a:xfrm>
          <a:prstGeom prst="rect">
            <a:avLst/>
          </a:prstGeom>
        </p:spPr>
      </p:pic>
      <p:pic>
        <p:nvPicPr>
          <p:cNvPr id="5" name="Graphic 5" descr="Firefighter female with solid fill">
            <a:extLst>
              <a:ext uri="{FF2B5EF4-FFF2-40B4-BE49-F238E27FC236}">
                <a16:creationId xmlns:a16="http://schemas.microsoft.com/office/drawing/2014/main" id="{D1DF78C1-265A-D382-617D-61D276F09D7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98753" y="1864214"/>
            <a:ext cx="2311400" cy="2311400"/>
          </a:xfrm>
          <a:prstGeom prst="rect">
            <a:avLst/>
          </a:prstGeom>
        </p:spPr>
      </p:pic>
      <p:sp>
        <p:nvSpPr>
          <p:cNvPr id="2" name="TextBox 1">
            <a:extLst>
              <a:ext uri="{FF2B5EF4-FFF2-40B4-BE49-F238E27FC236}">
                <a16:creationId xmlns:a16="http://schemas.microsoft.com/office/drawing/2014/main" id="{7C58CB2E-6659-D260-3EA2-5FBBFD0AADC6}"/>
              </a:ext>
            </a:extLst>
          </p:cNvPr>
          <p:cNvSpPr txBox="1"/>
          <p:nvPr/>
        </p:nvSpPr>
        <p:spPr>
          <a:xfrm>
            <a:off x="1732597" y="4370546"/>
            <a:ext cx="318211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tx1">
                    <a:lumMod val="75000"/>
                    <a:lumOff val="25000"/>
                  </a:schemeClr>
                </a:solidFill>
                <a:latin typeface="Century Gothic"/>
                <a:cs typeface="Calibri"/>
              </a:rPr>
              <a:t>Marin County </a:t>
            </a:r>
            <a:endParaRPr lang="en-US">
              <a:solidFill>
                <a:schemeClr val="tx1">
                  <a:lumMod val="75000"/>
                  <a:lumOff val="25000"/>
                </a:schemeClr>
              </a:solidFill>
              <a:latin typeface="Calibri" panose="020F0502020204030204"/>
              <a:cs typeface="Calibri"/>
            </a:endParaRPr>
          </a:p>
          <a:p>
            <a:pPr algn="ctr"/>
            <a:r>
              <a:rPr lang="en-US" sz="3000" b="1">
                <a:solidFill>
                  <a:schemeClr val="tx1">
                    <a:lumMod val="75000"/>
                    <a:lumOff val="25000"/>
                  </a:schemeClr>
                </a:solidFill>
                <a:latin typeface="Century Gothic"/>
                <a:cs typeface="Calibri"/>
              </a:rPr>
              <a:t>Fire Department</a:t>
            </a:r>
            <a:endParaRPr lang="en-US">
              <a:solidFill>
                <a:schemeClr val="tx1">
                  <a:lumMod val="75000"/>
                  <a:lumOff val="25000"/>
                </a:schemeClr>
              </a:solidFill>
              <a:cs typeface="Calibri"/>
            </a:endParaRPr>
          </a:p>
        </p:txBody>
      </p:sp>
      <p:sp>
        <p:nvSpPr>
          <p:cNvPr id="7" name="TextBox 6">
            <a:extLst>
              <a:ext uri="{FF2B5EF4-FFF2-40B4-BE49-F238E27FC236}">
                <a16:creationId xmlns:a16="http://schemas.microsoft.com/office/drawing/2014/main" id="{A82BFF28-5547-CBCE-311B-B7B6E1ACE2F2}"/>
              </a:ext>
            </a:extLst>
          </p:cNvPr>
          <p:cNvSpPr txBox="1"/>
          <p:nvPr/>
        </p:nvSpPr>
        <p:spPr>
          <a:xfrm>
            <a:off x="7443787" y="4762405"/>
            <a:ext cx="2596896" cy="5539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000" b="1">
                <a:solidFill>
                  <a:schemeClr val="tx1">
                    <a:lumMod val="75000"/>
                    <a:lumOff val="25000"/>
                  </a:schemeClr>
                </a:solidFill>
                <a:latin typeface="Century Gothic"/>
                <a:cs typeface="Calibri"/>
              </a:rPr>
              <a:t>FIRE Foundry</a:t>
            </a:r>
            <a:endParaRPr lang="en-US" sz="3000" b="1">
              <a:solidFill>
                <a:schemeClr val="tx1">
                  <a:lumMod val="75000"/>
                  <a:lumOff val="25000"/>
                </a:schemeClr>
              </a:solidFill>
              <a:latin typeface="Century Gothic"/>
            </a:endParaRPr>
          </a:p>
        </p:txBody>
      </p:sp>
    </p:spTree>
    <p:extLst>
      <p:ext uri="{BB962C8B-B14F-4D97-AF65-F5344CB8AC3E}">
        <p14:creationId xmlns:p14="http://schemas.microsoft.com/office/powerpoint/2010/main" val="6271626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8FAE1EC-3D03-5F2B-75D7-90267314FDB9}"/>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chemeClr val="bg1"/>
                </a:solidFill>
                <a:latin typeface="Century Gothic"/>
              </a:rPr>
              <a:t>Community Concerns</a:t>
            </a:r>
            <a:endParaRPr lang="en-US"/>
          </a:p>
        </p:txBody>
      </p:sp>
      <p:sp>
        <p:nvSpPr>
          <p:cNvPr id="6" name="Text Placeholder 5">
            <a:extLst>
              <a:ext uri="{FF2B5EF4-FFF2-40B4-BE49-F238E27FC236}">
                <a16:creationId xmlns:a16="http://schemas.microsoft.com/office/drawing/2014/main" id="{62803974-5F5A-3450-C892-815228E2420C}"/>
              </a:ext>
            </a:extLst>
          </p:cNvPr>
          <p:cNvSpPr txBox="1">
            <a:spLocks/>
          </p:cNvSpPr>
          <p:nvPr/>
        </p:nvSpPr>
        <p:spPr>
          <a:xfrm>
            <a:off x="563448" y="1959416"/>
            <a:ext cx="4418073" cy="343865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13E2D"/>
              </a:buClr>
            </a:pPr>
            <a:r>
              <a:rPr lang="en-US" sz="2400">
                <a:solidFill>
                  <a:schemeClr val="tx1">
                    <a:lumMod val="75000"/>
                    <a:lumOff val="25000"/>
                  </a:schemeClr>
                </a:solidFill>
                <a:latin typeface="Century Gothic"/>
              </a:rPr>
              <a:t>People in surrounding areas are at </a:t>
            </a:r>
            <a:r>
              <a:rPr lang="en-US" sz="2400" b="1">
                <a:solidFill>
                  <a:schemeClr val="tx1">
                    <a:lumMod val="75000"/>
                    <a:lumOff val="25000"/>
                  </a:schemeClr>
                </a:solidFill>
                <a:latin typeface="Century Gothic"/>
              </a:rPr>
              <a:t>higher risk</a:t>
            </a:r>
            <a:endParaRPr lang="en-US" sz="2400">
              <a:solidFill>
                <a:schemeClr val="tx1">
                  <a:lumMod val="75000"/>
                  <a:lumOff val="25000"/>
                </a:schemeClr>
              </a:solidFill>
              <a:latin typeface="Century Gothic"/>
            </a:endParaRPr>
          </a:p>
          <a:p>
            <a:pPr>
              <a:lnSpc>
                <a:spcPct val="100000"/>
              </a:lnSpc>
              <a:spcBef>
                <a:spcPts val="0"/>
              </a:spcBef>
              <a:spcAft>
                <a:spcPts val="600"/>
              </a:spcAft>
              <a:buClr>
                <a:srgbClr val="C13E2D"/>
              </a:buClr>
            </a:pPr>
            <a:endParaRPr lang="en-US" sz="24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2400">
                <a:solidFill>
                  <a:schemeClr val="tx1">
                    <a:lumMod val="75000"/>
                    <a:lumOff val="25000"/>
                  </a:schemeClr>
                </a:solidFill>
                <a:latin typeface="Century Gothic"/>
              </a:rPr>
              <a:t>Proximity to infrastructure damage</a:t>
            </a:r>
          </a:p>
          <a:p>
            <a:pPr marL="0" indent="0">
              <a:lnSpc>
                <a:spcPct val="100000"/>
              </a:lnSpc>
              <a:spcBef>
                <a:spcPts val="0"/>
              </a:spcBef>
              <a:spcAft>
                <a:spcPts val="600"/>
              </a:spcAft>
              <a:buClr>
                <a:srgbClr val="C13E2D"/>
              </a:buClr>
              <a:buNone/>
            </a:pPr>
            <a:endParaRPr lang="en-US" sz="2400">
              <a:solidFill>
                <a:schemeClr val="tx1">
                  <a:lumMod val="75000"/>
                  <a:lumOff val="25000"/>
                </a:schemeClr>
              </a:solidFill>
              <a:latin typeface="Century Gothic"/>
            </a:endParaRPr>
          </a:p>
          <a:p>
            <a:pPr>
              <a:lnSpc>
                <a:spcPct val="100000"/>
              </a:lnSpc>
              <a:spcBef>
                <a:spcPts val="0"/>
              </a:spcBef>
              <a:spcAft>
                <a:spcPts val="600"/>
              </a:spcAft>
              <a:buClr>
                <a:srgbClr val="C13E2D"/>
              </a:buClr>
            </a:pPr>
            <a:r>
              <a:rPr lang="en-US" sz="2400" b="1">
                <a:solidFill>
                  <a:schemeClr val="tx1">
                    <a:lumMod val="75000"/>
                    <a:lumOff val="25000"/>
                  </a:schemeClr>
                </a:solidFill>
                <a:latin typeface="Century Gothic"/>
              </a:rPr>
              <a:t>Destruction</a:t>
            </a:r>
            <a:r>
              <a:rPr lang="en-US" sz="2400">
                <a:solidFill>
                  <a:schemeClr val="tx1">
                    <a:lumMod val="75000"/>
                    <a:lumOff val="25000"/>
                  </a:schemeClr>
                </a:solidFill>
                <a:latin typeface="Century Gothic"/>
              </a:rPr>
              <a:t> of natural areas</a:t>
            </a:r>
          </a:p>
        </p:txBody>
      </p:sp>
      <p:sp>
        <p:nvSpPr>
          <p:cNvPr id="8" name="Text Placeholder 5">
            <a:extLst>
              <a:ext uri="{FF2B5EF4-FFF2-40B4-BE49-F238E27FC236}">
                <a16:creationId xmlns:a16="http://schemas.microsoft.com/office/drawing/2014/main" id="{B35FB4CE-5A10-AE01-0DD0-9A783C412FAB}"/>
              </a:ext>
            </a:extLst>
          </p:cNvPr>
          <p:cNvSpPr txBox="1">
            <a:spLocks/>
          </p:cNvSpPr>
          <p:nvPr/>
        </p:nvSpPr>
        <p:spPr>
          <a:xfrm>
            <a:off x="8420910" y="5455856"/>
            <a:ext cx="3572425" cy="555641"/>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spcBef>
                <a:spcPts val="0"/>
              </a:spcBef>
              <a:spcAft>
                <a:spcPts val="600"/>
              </a:spcAft>
              <a:buNone/>
            </a:pPr>
            <a:r>
              <a:rPr lang="en-US" sz="1200" dirty="0">
                <a:solidFill>
                  <a:schemeClr val="tx1">
                    <a:lumMod val="75000"/>
                    <a:lumOff val="25000"/>
                  </a:schemeClr>
                </a:solidFill>
                <a:latin typeface="Century Gothic"/>
              </a:rPr>
              <a:t>Source: Tony Webster, Wikimedia Commons</a:t>
            </a:r>
          </a:p>
        </p:txBody>
      </p:sp>
      <p:pic>
        <p:nvPicPr>
          <p:cNvPr id="7" name="Picture 8" descr="A picture containing outdoor, tree, mountain, plant&#10;&#10;Description automatically generated">
            <a:extLst>
              <a:ext uri="{FF2B5EF4-FFF2-40B4-BE49-F238E27FC236}">
                <a16:creationId xmlns:a16="http://schemas.microsoft.com/office/drawing/2014/main" id="{757D0B7B-B933-6300-E2DC-BFA398CE7FE2}"/>
              </a:ext>
            </a:extLst>
          </p:cNvPr>
          <p:cNvPicPr>
            <a:picLocks noChangeAspect="1"/>
          </p:cNvPicPr>
          <p:nvPr/>
        </p:nvPicPr>
        <p:blipFill>
          <a:blip r:embed="rId3"/>
          <a:stretch>
            <a:fillRect/>
          </a:stretch>
        </p:blipFill>
        <p:spPr>
          <a:xfrm>
            <a:off x="6137788" y="1673989"/>
            <a:ext cx="5864941" cy="3718959"/>
          </a:xfrm>
          <a:prstGeom prst="rect">
            <a:avLst/>
          </a:prstGeom>
          <a:ln w="28575">
            <a:solidFill>
              <a:srgbClr val="F45757"/>
            </a:solidFill>
          </a:ln>
        </p:spPr>
      </p:pic>
    </p:spTree>
    <p:extLst>
      <p:ext uri="{BB962C8B-B14F-4D97-AF65-F5344CB8AC3E}">
        <p14:creationId xmlns:p14="http://schemas.microsoft.com/office/powerpoint/2010/main" val="40669632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A0A396F-32B6-E2D2-CA03-BEB31C9411B3}"/>
              </a:ext>
            </a:extLst>
          </p:cNvPr>
          <p:cNvSpPr/>
          <p:nvPr/>
        </p:nvSpPr>
        <p:spPr>
          <a:xfrm>
            <a:off x="918631" y="1363834"/>
            <a:ext cx="10363198" cy="1023888"/>
          </a:xfrm>
          <a:prstGeom prst="roundRect">
            <a:avLst/>
          </a:prstGeom>
          <a:solidFill>
            <a:srgbClr val="7D3D24">
              <a:alpha val="50000"/>
            </a:srgbClr>
          </a:solidFill>
          <a:ln w="57150">
            <a:solidFill>
              <a:srgbClr val="7D3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0BA7536F-7B40-EBFE-6901-37B629300FBA}"/>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00000"/>
                </a:solidFill>
                <a:latin typeface="Century Gothic"/>
              </a:rPr>
              <a:t>Objectives</a:t>
            </a:r>
            <a:endParaRPr lang="en-US"/>
          </a:p>
        </p:txBody>
      </p:sp>
      <p:pic>
        <p:nvPicPr>
          <p:cNvPr id="13" name="Graphic 13" descr="Tree Stump with solid fill">
            <a:extLst>
              <a:ext uri="{FF2B5EF4-FFF2-40B4-BE49-F238E27FC236}">
                <a16:creationId xmlns:a16="http://schemas.microsoft.com/office/drawing/2014/main" id="{798D9378-DB2D-0E8A-70E2-793D16FC9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6067" y="1469266"/>
            <a:ext cx="914400" cy="914400"/>
          </a:xfrm>
          <a:prstGeom prst="rect">
            <a:avLst/>
          </a:prstGeom>
        </p:spPr>
      </p:pic>
      <p:sp>
        <p:nvSpPr>
          <p:cNvPr id="14" name="Rectangle: Rounded Corners 13">
            <a:extLst>
              <a:ext uri="{FF2B5EF4-FFF2-40B4-BE49-F238E27FC236}">
                <a16:creationId xmlns:a16="http://schemas.microsoft.com/office/drawing/2014/main" id="{6B54109C-9D13-517B-2B3B-299C8CAC9343}"/>
              </a:ext>
            </a:extLst>
          </p:cNvPr>
          <p:cNvSpPr/>
          <p:nvPr/>
        </p:nvSpPr>
        <p:spPr>
          <a:xfrm>
            <a:off x="918631" y="4575153"/>
            <a:ext cx="10338630" cy="1023888"/>
          </a:xfrm>
          <a:prstGeom prst="roundRect">
            <a:avLst/>
          </a:prstGeom>
          <a:solidFill>
            <a:srgbClr val="C55A11">
              <a:alpha val="50000"/>
            </a:srgb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Rounded Corners 15">
            <a:extLst>
              <a:ext uri="{FF2B5EF4-FFF2-40B4-BE49-F238E27FC236}">
                <a16:creationId xmlns:a16="http://schemas.microsoft.com/office/drawing/2014/main" id="{12E83728-ABC6-8661-0A7C-67AFE5DC60AA}"/>
              </a:ext>
            </a:extLst>
          </p:cNvPr>
          <p:cNvSpPr/>
          <p:nvPr/>
        </p:nvSpPr>
        <p:spPr>
          <a:xfrm>
            <a:off x="918631" y="3505820"/>
            <a:ext cx="10348398" cy="1023888"/>
          </a:xfrm>
          <a:prstGeom prst="roundRect">
            <a:avLst/>
          </a:prstGeom>
          <a:solidFill>
            <a:srgbClr val="2DC172">
              <a:alpha val="50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Rounded Corners 16">
            <a:extLst>
              <a:ext uri="{FF2B5EF4-FFF2-40B4-BE49-F238E27FC236}">
                <a16:creationId xmlns:a16="http://schemas.microsoft.com/office/drawing/2014/main" id="{F2DDE67C-9F20-AC25-F4E9-C2F3CEB90CFE}"/>
              </a:ext>
            </a:extLst>
          </p:cNvPr>
          <p:cNvSpPr/>
          <p:nvPr/>
        </p:nvSpPr>
        <p:spPr>
          <a:xfrm>
            <a:off x="918631" y="2431208"/>
            <a:ext cx="10330732" cy="1023888"/>
          </a:xfrm>
          <a:prstGeom prst="roundRect">
            <a:avLst/>
          </a:prstGeom>
          <a:solidFill>
            <a:srgbClr val="BF9000">
              <a:alpha val="50000"/>
            </a:srgbClr>
          </a:solidFill>
          <a:ln w="57150">
            <a:solidFill>
              <a:srgbClr val="C18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39DC16E6-40C7-CEE6-909C-732B43937DD8}"/>
              </a:ext>
            </a:extLst>
          </p:cNvPr>
          <p:cNvSpPr/>
          <p:nvPr/>
        </p:nvSpPr>
        <p:spPr>
          <a:xfrm>
            <a:off x="2096602" y="2383667"/>
            <a:ext cx="9237824" cy="3955132"/>
          </a:xfrm>
          <a:prstGeom prst="rect">
            <a:avLst/>
          </a:prstGeom>
          <a:solidFill>
            <a:srgbClr val="C18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Graphic 3" descr="Hill scene with solid fill">
            <a:extLst>
              <a:ext uri="{FF2B5EF4-FFF2-40B4-BE49-F238E27FC236}">
                <a16:creationId xmlns:a16="http://schemas.microsoft.com/office/drawing/2014/main" id="{091FC0F8-1981-7E63-C0CE-BA812A5BE1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532" y="2542006"/>
            <a:ext cx="914400" cy="914400"/>
          </a:xfrm>
          <a:prstGeom prst="rect">
            <a:avLst/>
          </a:prstGeom>
        </p:spPr>
      </p:pic>
      <p:sp>
        <p:nvSpPr>
          <p:cNvPr id="9" name="Rectangle 8">
            <a:extLst>
              <a:ext uri="{FF2B5EF4-FFF2-40B4-BE49-F238E27FC236}">
                <a16:creationId xmlns:a16="http://schemas.microsoft.com/office/drawing/2014/main" id="{801B47E8-FB6F-E53E-18AB-E7BE68F7ACD0}"/>
              </a:ext>
            </a:extLst>
          </p:cNvPr>
          <p:cNvSpPr/>
          <p:nvPr/>
        </p:nvSpPr>
        <p:spPr>
          <a:xfrm>
            <a:off x="2096602" y="1337347"/>
            <a:ext cx="9237824" cy="5001452"/>
          </a:xfrm>
          <a:prstGeom prst="rect">
            <a:avLst/>
          </a:prstGeom>
          <a:solidFill>
            <a:srgbClr val="7D3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Graphic 5" descr="Plant with solid fill">
            <a:extLst>
              <a:ext uri="{FF2B5EF4-FFF2-40B4-BE49-F238E27FC236}">
                <a16:creationId xmlns:a16="http://schemas.microsoft.com/office/drawing/2014/main" id="{79435140-35D3-1080-156F-F7C290EF3B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728" y="3657258"/>
            <a:ext cx="836247" cy="846016"/>
          </a:xfrm>
          <a:prstGeom prst="rect">
            <a:avLst/>
          </a:prstGeom>
        </p:spPr>
      </p:pic>
      <p:pic>
        <p:nvPicPr>
          <p:cNvPr id="6" name="Graphic 9" descr="Fire with solid fill">
            <a:extLst>
              <a:ext uri="{FF2B5EF4-FFF2-40B4-BE49-F238E27FC236}">
                <a16:creationId xmlns:a16="http://schemas.microsoft.com/office/drawing/2014/main" id="{82A65F03-2D08-44C8-E5D8-B92AF741DB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4238" y="4706232"/>
            <a:ext cx="767861" cy="758092"/>
          </a:xfrm>
          <a:prstGeom prst="rect">
            <a:avLst/>
          </a:prstGeom>
        </p:spPr>
      </p:pic>
      <p:sp>
        <p:nvSpPr>
          <p:cNvPr id="12" name="TextBox 6">
            <a:extLst>
              <a:ext uri="{FF2B5EF4-FFF2-40B4-BE49-F238E27FC236}">
                <a16:creationId xmlns:a16="http://schemas.microsoft.com/office/drawing/2014/main" id="{25D67345-13C9-0CB0-644A-C1996CB550AD}"/>
              </a:ext>
            </a:extLst>
          </p:cNvPr>
          <p:cNvSpPr txBox="1"/>
          <p:nvPr/>
        </p:nvSpPr>
        <p:spPr>
          <a:xfrm>
            <a:off x="2475399" y="2429898"/>
            <a:ext cx="7619999"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bg1"/>
                </a:solidFill>
                <a:latin typeface="Century Gothic"/>
                <a:cs typeface="Calibri"/>
              </a:rPr>
              <a:t>Use various vegetation indices to determine the load and density of fuel for wildfires</a:t>
            </a:r>
          </a:p>
        </p:txBody>
      </p:sp>
      <p:sp>
        <p:nvSpPr>
          <p:cNvPr id="8" name="Title 1">
            <a:extLst>
              <a:ext uri="{FF2B5EF4-FFF2-40B4-BE49-F238E27FC236}">
                <a16:creationId xmlns:a16="http://schemas.microsoft.com/office/drawing/2014/main" id="{A4543005-AAAC-DDCB-EA3C-861B5EA6C9DC}"/>
              </a:ext>
            </a:extLst>
          </p:cNvPr>
          <p:cNvSpPr txBox="1">
            <a:spLocks/>
          </p:cNvSpPr>
          <p:nvPr/>
        </p:nvSpPr>
        <p:spPr>
          <a:xfrm>
            <a:off x="1590855" y="1712862"/>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entury Gothic"/>
                <a:ea typeface="+mj-lt"/>
                <a:cs typeface="+mj-lt"/>
              </a:rPr>
              <a:t>Fuel Load Maps</a:t>
            </a:r>
            <a:endParaRPr lang="en-US"/>
          </a:p>
        </p:txBody>
      </p:sp>
    </p:spTree>
    <p:extLst>
      <p:ext uri="{BB962C8B-B14F-4D97-AF65-F5344CB8AC3E}">
        <p14:creationId xmlns:p14="http://schemas.microsoft.com/office/powerpoint/2010/main" val="4044587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A0A396F-32B6-E2D2-CA03-BEB31C9411B3}"/>
              </a:ext>
            </a:extLst>
          </p:cNvPr>
          <p:cNvSpPr/>
          <p:nvPr/>
        </p:nvSpPr>
        <p:spPr>
          <a:xfrm>
            <a:off x="918631" y="1363834"/>
            <a:ext cx="10363198" cy="1023888"/>
          </a:xfrm>
          <a:prstGeom prst="roundRect">
            <a:avLst/>
          </a:prstGeom>
          <a:solidFill>
            <a:srgbClr val="7D3D24">
              <a:alpha val="50000"/>
            </a:srgbClr>
          </a:solidFill>
          <a:ln w="57150">
            <a:solidFill>
              <a:srgbClr val="7D3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0BA7536F-7B40-EBFE-6901-37B629300FBA}"/>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00000"/>
                </a:solidFill>
                <a:latin typeface="Century Gothic"/>
              </a:rPr>
              <a:t>Objectives</a:t>
            </a:r>
            <a:endParaRPr lang="en-US"/>
          </a:p>
        </p:txBody>
      </p:sp>
      <p:pic>
        <p:nvPicPr>
          <p:cNvPr id="13" name="Graphic 13" descr="Tree Stump with solid fill">
            <a:extLst>
              <a:ext uri="{FF2B5EF4-FFF2-40B4-BE49-F238E27FC236}">
                <a16:creationId xmlns:a16="http://schemas.microsoft.com/office/drawing/2014/main" id="{798D9378-DB2D-0E8A-70E2-793D16FC9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6067" y="1469266"/>
            <a:ext cx="914400" cy="914400"/>
          </a:xfrm>
          <a:prstGeom prst="rect">
            <a:avLst/>
          </a:prstGeom>
        </p:spPr>
      </p:pic>
      <p:sp>
        <p:nvSpPr>
          <p:cNvPr id="14" name="Rectangle: Rounded Corners 13">
            <a:extLst>
              <a:ext uri="{FF2B5EF4-FFF2-40B4-BE49-F238E27FC236}">
                <a16:creationId xmlns:a16="http://schemas.microsoft.com/office/drawing/2014/main" id="{6B54109C-9D13-517B-2B3B-299C8CAC9343}"/>
              </a:ext>
            </a:extLst>
          </p:cNvPr>
          <p:cNvSpPr/>
          <p:nvPr/>
        </p:nvSpPr>
        <p:spPr>
          <a:xfrm>
            <a:off x="918631" y="4575153"/>
            <a:ext cx="10338630" cy="1023888"/>
          </a:xfrm>
          <a:prstGeom prst="roundRect">
            <a:avLst/>
          </a:prstGeom>
          <a:solidFill>
            <a:srgbClr val="C55A11">
              <a:alpha val="50000"/>
            </a:srgb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Rounded Corners 15">
            <a:extLst>
              <a:ext uri="{FF2B5EF4-FFF2-40B4-BE49-F238E27FC236}">
                <a16:creationId xmlns:a16="http://schemas.microsoft.com/office/drawing/2014/main" id="{12E83728-ABC6-8661-0A7C-67AFE5DC60AA}"/>
              </a:ext>
            </a:extLst>
          </p:cNvPr>
          <p:cNvSpPr/>
          <p:nvPr/>
        </p:nvSpPr>
        <p:spPr>
          <a:xfrm>
            <a:off x="918631" y="3505820"/>
            <a:ext cx="10348398" cy="1023888"/>
          </a:xfrm>
          <a:prstGeom prst="roundRect">
            <a:avLst/>
          </a:prstGeom>
          <a:solidFill>
            <a:srgbClr val="2DC172">
              <a:alpha val="50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Rounded Corners 16">
            <a:extLst>
              <a:ext uri="{FF2B5EF4-FFF2-40B4-BE49-F238E27FC236}">
                <a16:creationId xmlns:a16="http://schemas.microsoft.com/office/drawing/2014/main" id="{F2DDE67C-9F20-AC25-F4E9-C2F3CEB90CFE}"/>
              </a:ext>
            </a:extLst>
          </p:cNvPr>
          <p:cNvSpPr/>
          <p:nvPr/>
        </p:nvSpPr>
        <p:spPr>
          <a:xfrm>
            <a:off x="918631" y="2431208"/>
            <a:ext cx="10330732" cy="1023888"/>
          </a:xfrm>
          <a:prstGeom prst="roundRect">
            <a:avLst/>
          </a:prstGeom>
          <a:solidFill>
            <a:srgbClr val="BF9000">
              <a:alpha val="50000"/>
            </a:srgbClr>
          </a:solidFill>
          <a:ln w="57150">
            <a:solidFill>
              <a:srgbClr val="C18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39DC16E6-40C7-CEE6-909C-732B43937DD8}"/>
              </a:ext>
            </a:extLst>
          </p:cNvPr>
          <p:cNvSpPr/>
          <p:nvPr/>
        </p:nvSpPr>
        <p:spPr>
          <a:xfrm>
            <a:off x="2096602" y="2383667"/>
            <a:ext cx="9237824" cy="3955132"/>
          </a:xfrm>
          <a:prstGeom prst="rect">
            <a:avLst/>
          </a:prstGeom>
          <a:solidFill>
            <a:srgbClr val="C18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Graphic 3" descr="Hill scene with solid fill">
            <a:extLst>
              <a:ext uri="{FF2B5EF4-FFF2-40B4-BE49-F238E27FC236}">
                <a16:creationId xmlns:a16="http://schemas.microsoft.com/office/drawing/2014/main" id="{091FC0F8-1981-7E63-C0CE-BA812A5BE1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532" y="2542006"/>
            <a:ext cx="914400" cy="914400"/>
          </a:xfrm>
          <a:prstGeom prst="rect">
            <a:avLst/>
          </a:prstGeom>
        </p:spPr>
      </p:pic>
      <p:sp>
        <p:nvSpPr>
          <p:cNvPr id="9" name="Rectangle 8">
            <a:extLst>
              <a:ext uri="{FF2B5EF4-FFF2-40B4-BE49-F238E27FC236}">
                <a16:creationId xmlns:a16="http://schemas.microsoft.com/office/drawing/2014/main" id="{801B47E8-FB6F-E53E-18AB-E7BE68F7ACD0}"/>
              </a:ext>
            </a:extLst>
          </p:cNvPr>
          <p:cNvSpPr/>
          <p:nvPr/>
        </p:nvSpPr>
        <p:spPr>
          <a:xfrm>
            <a:off x="2096602" y="1337347"/>
            <a:ext cx="9237824" cy="1066279"/>
          </a:xfrm>
          <a:prstGeom prst="rect">
            <a:avLst/>
          </a:prstGeom>
          <a:solidFill>
            <a:srgbClr val="7D3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Graphic 5" descr="Plant with solid fill">
            <a:extLst>
              <a:ext uri="{FF2B5EF4-FFF2-40B4-BE49-F238E27FC236}">
                <a16:creationId xmlns:a16="http://schemas.microsoft.com/office/drawing/2014/main" id="{79435140-35D3-1080-156F-F7C290EF3B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728" y="3657258"/>
            <a:ext cx="836247" cy="846016"/>
          </a:xfrm>
          <a:prstGeom prst="rect">
            <a:avLst/>
          </a:prstGeom>
        </p:spPr>
      </p:pic>
      <p:pic>
        <p:nvPicPr>
          <p:cNvPr id="6" name="Graphic 9" descr="Fire with solid fill">
            <a:extLst>
              <a:ext uri="{FF2B5EF4-FFF2-40B4-BE49-F238E27FC236}">
                <a16:creationId xmlns:a16="http://schemas.microsoft.com/office/drawing/2014/main" id="{82A65F03-2D08-44C8-E5D8-B92AF741DB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4238" y="4706232"/>
            <a:ext cx="767861" cy="758092"/>
          </a:xfrm>
          <a:prstGeom prst="rect">
            <a:avLst/>
          </a:prstGeom>
        </p:spPr>
      </p:pic>
      <p:sp>
        <p:nvSpPr>
          <p:cNvPr id="10" name="Title 1">
            <a:extLst>
              <a:ext uri="{FF2B5EF4-FFF2-40B4-BE49-F238E27FC236}">
                <a16:creationId xmlns:a16="http://schemas.microsoft.com/office/drawing/2014/main" id="{DE09DB5F-D922-A7F9-4FD0-439C26C1C86F}"/>
              </a:ext>
            </a:extLst>
          </p:cNvPr>
          <p:cNvSpPr txBox="1">
            <a:spLocks/>
          </p:cNvSpPr>
          <p:nvPr/>
        </p:nvSpPr>
        <p:spPr>
          <a:xfrm>
            <a:off x="1590855" y="2728862"/>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entury Gothic"/>
                <a:ea typeface="+mj-lt"/>
                <a:cs typeface="+mj-lt"/>
              </a:rPr>
              <a:t>Land Cover Maps</a:t>
            </a:r>
            <a:endParaRPr lang="en-US">
              <a:solidFill>
                <a:schemeClr val="bg1"/>
              </a:solidFill>
            </a:endParaRPr>
          </a:p>
        </p:txBody>
      </p:sp>
      <p:sp>
        <p:nvSpPr>
          <p:cNvPr id="12" name="TextBox 6">
            <a:extLst>
              <a:ext uri="{FF2B5EF4-FFF2-40B4-BE49-F238E27FC236}">
                <a16:creationId xmlns:a16="http://schemas.microsoft.com/office/drawing/2014/main" id="{25D67345-13C9-0CB0-644A-C1996CB550AD}"/>
              </a:ext>
            </a:extLst>
          </p:cNvPr>
          <p:cNvSpPr txBox="1"/>
          <p:nvPr/>
        </p:nvSpPr>
        <p:spPr>
          <a:xfrm>
            <a:off x="2601640" y="3384614"/>
            <a:ext cx="7619999"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bg1"/>
                </a:solidFill>
                <a:latin typeface="Century Gothic"/>
                <a:cs typeface="Calibri"/>
              </a:rPr>
              <a:t>Identify the aspect, slope, elevation, and land cover types across study period</a:t>
            </a:r>
          </a:p>
        </p:txBody>
      </p:sp>
      <p:sp>
        <p:nvSpPr>
          <p:cNvPr id="8" name="Title 1">
            <a:extLst>
              <a:ext uri="{FF2B5EF4-FFF2-40B4-BE49-F238E27FC236}">
                <a16:creationId xmlns:a16="http://schemas.microsoft.com/office/drawing/2014/main" id="{A4543005-AAAC-DDCB-EA3C-861B5EA6C9DC}"/>
              </a:ext>
            </a:extLst>
          </p:cNvPr>
          <p:cNvSpPr txBox="1">
            <a:spLocks/>
          </p:cNvSpPr>
          <p:nvPr/>
        </p:nvSpPr>
        <p:spPr>
          <a:xfrm>
            <a:off x="1590855" y="1712862"/>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entury Gothic"/>
                <a:ea typeface="+mj-lt"/>
                <a:cs typeface="+mj-lt"/>
              </a:rPr>
              <a:t>Fuel Load Maps</a:t>
            </a:r>
            <a:endParaRPr lang="en-US"/>
          </a:p>
        </p:txBody>
      </p:sp>
    </p:spTree>
    <p:extLst>
      <p:ext uri="{BB962C8B-B14F-4D97-AF65-F5344CB8AC3E}">
        <p14:creationId xmlns:p14="http://schemas.microsoft.com/office/powerpoint/2010/main" val="2386972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A0A396F-32B6-E2D2-CA03-BEB31C9411B3}"/>
              </a:ext>
            </a:extLst>
          </p:cNvPr>
          <p:cNvSpPr/>
          <p:nvPr/>
        </p:nvSpPr>
        <p:spPr>
          <a:xfrm>
            <a:off x="918631" y="1363834"/>
            <a:ext cx="10363198" cy="1023888"/>
          </a:xfrm>
          <a:prstGeom prst="roundRect">
            <a:avLst/>
          </a:prstGeom>
          <a:solidFill>
            <a:srgbClr val="7D3D24">
              <a:alpha val="50000"/>
            </a:srgbClr>
          </a:solidFill>
          <a:ln w="57150">
            <a:solidFill>
              <a:srgbClr val="7D3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0BA7536F-7B40-EBFE-6901-37B629300FBA}"/>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00000"/>
                </a:solidFill>
                <a:latin typeface="Century Gothic"/>
              </a:rPr>
              <a:t>Objectives</a:t>
            </a:r>
            <a:endParaRPr lang="en-US"/>
          </a:p>
        </p:txBody>
      </p:sp>
      <p:pic>
        <p:nvPicPr>
          <p:cNvPr id="13" name="Graphic 13" descr="Tree Stump with solid fill">
            <a:extLst>
              <a:ext uri="{FF2B5EF4-FFF2-40B4-BE49-F238E27FC236}">
                <a16:creationId xmlns:a16="http://schemas.microsoft.com/office/drawing/2014/main" id="{798D9378-DB2D-0E8A-70E2-793D16FC9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6067" y="1469266"/>
            <a:ext cx="914400" cy="914400"/>
          </a:xfrm>
          <a:prstGeom prst="rect">
            <a:avLst/>
          </a:prstGeom>
        </p:spPr>
      </p:pic>
      <p:sp>
        <p:nvSpPr>
          <p:cNvPr id="14" name="Rectangle: Rounded Corners 13">
            <a:extLst>
              <a:ext uri="{FF2B5EF4-FFF2-40B4-BE49-F238E27FC236}">
                <a16:creationId xmlns:a16="http://schemas.microsoft.com/office/drawing/2014/main" id="{6B54109C-9D13-517B-2B3B-299C8CAC9343}"/>
              </a:ext>
            </a:extLst>
          </p:cNvPr>
          <p:cNvSpPr/>
          <p:nvPr/>
        </p:nvSpPr>
        <p:spPr>
          <a:xfrm>
            <a:off x="918631" y="4575153"/>
            <a:ext cx="10338630" cy="1023888"/>
          </a:xfrm>
          <a:prstGeom prst="roundRect">
            <a:avLst/>
          </a:prstGeom>
          <a:solidFill>
            <a:srgbClr val="C55A11">
              <a:alpha val="50000"/>
            </a:srgb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Rounded Corners 15">
            <a:extLst>
              <a:ext uri="{FF2B5EF4-FFF2-40B4-BE49-F238E27FC236}">
                <a16:creationId xmlns:a16="http://schemas.microsoft.com/office/drawing/2014/main" id="{12E83728-ABC6-8661-0A7C-67AFE5DC60AA}"/>
              </a:ext>
            </a:extLst>
          </p:cNvPr>
          <p:cNvSpPr/>
          <p:nvPr/>
        </p:nvSpPr>
        <p:spPr>
          <a:xfrm>
            <a:off x="918631" y="3505820"/>
            <a:ext cx="10348398" cy="1023888"/>
          </a:xfrm>
          <a:prstGeom prst="roundRect">
            <a:avLst/>
          </a:prstGeom>
          <a:solidFill>
            <a:srgbClr val="2DC172">
              <a:alpha val="50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Rounded Corners 16">
            <a:extLst>
              <a:ext uri="{FF2B5EF4-FFF2-40B4-BE49-F238E27FC236}">
                <a16:creationId xmlns:a16="http://schemas.microsoft.com/office/drawing/2014/main" id="{F2DDE67C-9F20-AC25-F4E9-C2F3CEB90CFE}"/>
              </a:ext>
            </a:extLst>
          </p:cNvPr>
          <p:cNvSpPr/>
          <p:nvPr/>
        </p:nvSpPr>
        <p:spPr>
          <a:xfrm>
            <a:off x="918631" y="2431208"/>
            <a:ext cx="10330732" cy="1023888"/>
          </a:xfrm>
          <a:prstGeom prst="roundRect">
            <a:avLst/>
          </a:prstGeom>
          <a:solidFill>
            <a:srgbClr val="BF9000">
              <a:alpha val="50000"/>
            </a:srgbClr>
          </a:solidFill>
          <a:ln w="57150">
            <a:solidFill>
              <a:srgbClr val="C18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39DC16E6-40C7-CEE6-909C-732B43937DD8}"/>
              </a:ext>
            </a:extLst>
          </p:cNvPr>
          <p:cNvSpPr/>
          <p:nvPr/>
        </p:nvSpPr>
        <p:spPr>
          <a:xfrm>
            <a:off x="2096602" y="2372294"/>
            <a:ext cx="9237824" cy="3955132"/>
          </a:xfrm>
          <a:prstGeom prst="rect">
            <a:avLst/>
          </a:prstGeom>
          <a:solidFill>
            <a:srgbClr val="C18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Graphic 3" descr="Hill scene with solid fill">
            <a:extLst>
              <a:ext uri="{FF2B5EF4-FFF2-40B4-BE49-F238E27FC236}">
                <a16:creationId xmlns:a16="http://schemas.microsoft.com/office/drawing/2014/main" id="{091FC0F8-1981-7E63-C0CE-BA812A5BE1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532" y="2542006"/>
            <a:ext cx="914400" cy="914400"/>
          </a:xfrm>
          <a:prstGeom prst="rect">
            <a:avLst/>
          </a:prstGeom>
        </p:spPr>
      </p:pic>
      <p:sp>
        <p:nvSpPr>
          <p:cNvPr id="9" name="Rectangle 8">
            <a:extLst>
              <a:ext uri="{FF2B5EF4-FFF2-40B4-BE49-F238E27FC236}">
                <a16:creationId xmlns:a16="http://schemas.microsoft.com/office/drawing/2014/main" id="{801B47E8-FB6F-E53E-18AB-E7BE68F7ACD0}"/>
              </a:ext>
            </a:extLst>
          </p:cNvPr>
          <p:cNvSpPr/>
          <p:nvPr/>
        </p:nvSpPr>
        <p:spPr>
          <a:xfrm>
            <a:off x="2096602" y="1337347"/>
            <a:ext cx="9237824" cy="1066279"/>
          </a:xfrm>
          <a:prstGeom prst="rect">
            <a:avLst/>
          </a:prstGeom>
          <a:solidFill>
            <a:srgbClr val="7D3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Graphic 5" descr="Plant with solid fill">
            <a:extLst>
              <a:ext uri="{FF2B5EF4-FFF2-40B4-BE49-F238E27FC236}">
                <a16:creationId xmlns:a16="http://schemas.microsoft.com/office/drawing/2014/main" id="{79435140-35D3-1080-156F-F7C290EF3B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728" y="3657258"/>
            <a:ext cx="836247" cy="846016"/>
          </a:xfrm>
          <a:prstGeom prst="rect">
            <a:avLst/>
          </a:prstGeom>
        </p:spPr>
      </p:pic>
      <p:pic>
        <p:nvPicPr>
          <p:cNvPr id="6" name="Graphic 9" descr="Fire with solid fill">
            <a:extLst>
              <a:ext uri="{FF2B5EF4-FFF2-40B4-BE49-F238E27FC236}">
                <a16:creationId xmlns:a16="http://schemas.microsoft.com/office/drawing/2014/main" id="{82A65F03-2D08-44C8-E5D8-B92AF741DB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4238" y="4706232"/>
            <a:ext cx="767861" cy="758092"/>
          </a:xfrm>
          <a:prstGeom prst="rect">
            <a:avLst/>
          </a:prstGeom>
        </p:spPr>
      </p:pic>
      <p:sp>
        <p:nvSpPr>
          <p:cNvPr id="10" name="Title 1">
            <a:extLst>
              <a:ext uri="{FF2B5EF4-FFF2-40B4-BE49-F238E27FC236}">
                <a16:creationId xmlns:a16="http://schemas.microsoft.com/office/drawing/2014/main" id="{DE09DB5F-D922-A7F9-4FD0-439C26C1C86F}"/>
              </a:ext>
            </a:extLst>
          </p:cNvPr>
          <p:cNvSpPr txBox="1">
            <a:spLocks/>
          </p:cNvSpPr>
          <p:nvPr/>
        </p:nvSpPr>
        <p:spPr>
          <a:xfrm>
            <a:off x="1590855" y="2728862"/>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entury Gothic"/>
                <a:ea typeface="+mj-lt"/>
                <a:cs typeface="+mj-lt"/>
              </a:rPr>
              <a:t>Land Cover Maps</a:t>
            </a:r>
            <a:endParaRPr lang="en-US">
              <a:solidFill>
                <a:schemeClr val="bg1"/>
              </a:solidFill>
            </a:endParaRPr>
          </a:p>
        </p:txBody>
      </p:sp>
      <p:sp>
        <p:nvSpPr>
          <p:cNvPr id="8" name="Title 1">
            <a:extLst>
              <a:ext uri="{FF2B5EF4-FFF2-40B4-BE49-F238E27FC236}">
                <a16:creationId xmlns:a16="http://schemas.microsoft.com/office/drawing/2014/main" id="{A4543005-AAAC-DDCB-EA3C-861B5EA6C9DC}"/>
              </a:ext>
            </a:extLst>
          </p:cNvPr>
          <p:cNvSpPr txBox="1">
            <a:spLocks/>
          </p:cNvSpPr>
          <p:nvPr/>
        </p:nvSpPr>
        <p:spPr>
          <a:xfrm>
            <a:off x="1590855" y="1712862"/>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entury Gothic"/>
                <a:ea typeface="+mj-lt"/>
                <a:cs typeface="+mj-lt"/>
              </a:rPr>
              <a:t>Fuel Load Maps</a:t>
            </a:r>
            <a:endParaRPr lang="en-US"/>
          </a:p>
        </p:txBody>
      </p:sp>
      <p:sp>
        <p:nvSpPr>
          <p:cNvPr id="4" name="Rectangle 3">
            <a:extLst>
              <a:ext uri="{FF2B5EF4-FFF2-40B4-BE49-F238E27FC236}">
                <a16:creationId xmlns:a16="http://schemas.microsoft.com/office/drawing/2014/main" id="{1D1EDB6C-4E92-1C17-41EE-F47C7538DD48}"/>
              </a:ext>
            </a:extLst>
          </p:cNvPr>
          <p:cNvSpPr/>
          <p:nvPr/>
        </p:nvSpPr>
        <p:spPr>
          <a:xfrm>
            <a:off x="2096602" y="3482677"/>
            <a:ext cx="9237823" cy="2856122"/>
          </a:xfrm>
          <a:prstGeom prst="rect">
            <a:avLst/>
          </a:prstGeom>
          <a:solidFill>
            <a:srgbClr val="2DC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itle 1">
            <a:extLst>
              <a:ext uri="{FF2B5EF4-FFF2-40B4-BE49-F238E27FC236}">
                <a16:creationId xmlns:a16="http://schemas.microsoft.com/office/drawing/2014/main" id="{CF18789D-A256-196F-D8AE-BBE0E66DA85B}"/>
              </a:ext>
            </a:extLst>
          </p:cNvPr>
          <p:cNvSpPr txBox="1">
            <a:spLocks/>
          </p:cNvSpPr>
          <p:nvPr/>
        </p:nvSpPr>
        <p:spPr>
          <a:xfrm>
            <a:off x="1590855" y="3754631"/>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entury Gothic"/>
                <a:ea typeface="+mj-lt"/>
                <a:cs typeface="+mj-lt"/>
              </a:rPr>
              <a:t>Vegetation Moisture Maps</a:t>
            </a:r>
            <a:endParaRPr lang="en-US">
              <a:solidFill>
                <a:schemeClr val="bg1"/>
              </a:solidFill>
            </a:endParaRPr>
          </a:p>
        </p:txBody>
      </p:sp>
      <p:sp>
        <p:nvSpPr>
          <p:cNvPr id="15" name="TextBox 6">
            <a:extLst>
              <a:ext uri="{FF2B5EF4-FFF2-40B4-BE49-F238E27FC236}">
                <a16:creationId xmlns:a16="http://schemas.microsoft.com/office/drawing/2014/main" id="{923FDDAF-CFD9-A7CB-1426-76B60620A511}"/>
              </a:ext>
            </a:extLst>
          </p:cNvPr>
          <p:cNvSpPr txBox="1"/>
          <p:nvPr/>
        </p:nvSpPr>
        <p:spPr>
          <a:xfrm>
            <a:off x="2601640" y="4515712"/>
            <a:ext cx="7619999"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bg1"/>
                </a:solidFill>
                <a:latin typeface="Century Gothic"/>
                <a:cs typeface="Calibri"/>
              </a:rPr>
              <a:t>Utilize high resolution ECOSTRESS data to examine soil and vegetation moisture parameters</a:t>
            </a:r>
          </a:p>
        </p:txBody>
      </p:sp>
    </p:spTree>
    <p:extLst>
      <p:ext uri="{BB962C8B-B14F-4D97-AF65-F5344CB8AC3E}">
        <p14:creationId xmlns:p14="http://schemas.microsoft.com/office/powerpoint/2010/main" val="2242039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AA0A396F-32B6-E2D2-CA03-BEB31C9411B3}"/>
              </a:ext>
            </a:extLst>
          </p:cNvPr>
          <p:cNvSpPr/>
          <p:nvPr/>
        </p:nvSpPr>
        <p:spPr>
          <a:xfrm>
            <a:off x="918631" y="1363834"/>
            <a:ext cx="10363198" cy="1023888"/>
          </a:xfrm>
          <a:prstGeom prst="roundRect">
            <a:avLst/>
          </a:prstGeom>
          <a:solidFill>
            <a:srgbClr val="7D3D24">
              <a:alpha val="50000"/>
            </a:srgbClr>
          </a:solidFill>
          <a:ln w="57150">
            <a:solidFill>
              <a:srgbClr val="7D3D2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itle 1">
            <a:extLst>
              <a:ext uri="{FF2B5EF4-FFF2-40B4-BE49-F238E27FC236}">
                <a16:creationId xmlns:a16="http://schemas.microsoft.com/office/drawing/2014/main" id="{0BA7536F-7B40-EBFE-6901-37B629300FBA}"/>
              </a:ext>
            </a:extLst>
          </p:cNvPr>
          <p:cNvSpPr txBox="1">
            <a:spLocks/>
          </p:cNvSpPr>
          <p:nvPr/>
        </p:nvSpPr>
        <p:spPr>
          <a:xfrm>
            <a:off x="266700" y="342900"/>
            <a:ext cx="9642905" cy="419100"/>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00000"/>
                </a:solidFill>
                <a:latin typeface="Century Gothic"/>
              </a:rPr>
              <a:t>Objectives</a:t>
            </a:r>
            <a:endParaRPr lang="en-US"/>
          </a:p>
        </p:txBody>
      </p:sp>
      <p:pic>
        <p:nvPicPr>
          <p:cNvPr id="13" name="Graphic 13" descr="Tree Stump with solid fill">
            <a:extLst>
              <a:ext uri="{FF2B5EF4-FFF2-40B4-BE49-F238E27FC236}">
                <a16:creationId xmlns:a16="http://schemas.microsoft.com/office/drawing/2014/main" id="{798D9378-DB2D-0E8A-70E2-793D16FC900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6067" y="1469266"/>
            <a:ext cx="914400" cy="914400"/>
          </a:xfrm>
          <a:prstGeom prst="rect">
            <a:avLst/>
          </a:prstGeom>
        </p:spPr>
      </p:pic>
      <p:sp>
        <p:nvSpPr>
          <p:cNvPr id="14" name="Rectangle: Rounded Corners 13">
            <a:extLst>
              <a:ext uri="{FF2B5EF4-FFF2-40B4-BE49-F238E27FC236}">
                <a16:creationId xmlns:a16="http://schemas.microsoft.com/office/drawing/2014/main" id="{6B54109C-9D13-517B-2B3B-299C8CAC9343}"/>
              </a:ext>
            </a:extLst>
          </p:cNvPr>
          <p:cNvSpPr/>
          <p:nvPr/>
        </p:nvSpPr>
        <p:spPr>
          <a:xfrm>
            <a:off x="918631" y="4575153"/>
            <a:ext cx="10338630" cy="1023888"/>
          </a:xfrm>
          <a:prstGeom prst="roundRect">
            <a:avLst/>
          </a:prstGeom>
          <a:solidFill>
            <a:srgbClr val="C55A11">
              <a:alpha val="50000"/>
            </a:srgbClr>
          </a:solid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Rounded Corners 15">
            <a:extLst>
              <a:ext uri="{FF2B5EF4-FFF2-40B4-BE49-F238E27FC236}">
                <a16:creationId xmlns:a16="http://schemas.microsoft.com/office/drawing/2014/main" id="{12E83728-ABC6-8661-0A7C-67AFE5DC60AA}"/>
              </a:ext>
            </a:extLst>
          </p:cNvPr>
          <p:cNvSpPr/>
          <p:nvPr/>
        </p:nvSpPr>
        <p:spPr>
          <a:xfrm>
            <a:off x="918631" y="3505820"/>
            <a:ext cx="10348398" cy="1023888"/>
          </a:xfrm>
          <a:prstGeom prst="roundRect">
            <a:avLst/>
          </a:prstGeom>
          <a:solidFill>
            <a:srgbClr val="2DC172">
              <a:alpha val="50000"/>
            </a:srgbClr>
          </a:solid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Rounded Corners 16">
            <a:extLst>
              <a:ext uri="{FF2B5EF4-FFF2-40B4-BE49-F238E27FC236}">
                <a16:creationId xmlns:a16="http://schemas.microsoft.com/office/drawing/2014/main" id="{F2DDE67C-9F20-AC25-F4E9-C2F3CEB90CFE}"/>
              </a:ext>
            </a:extLst>
          </p:cNvPr>
          <p:cNvSpPr/>
          <p:nvPr/>
        </p:nvSpPr>
        <p:spPr>
          <a:xfrm>
            <a:off x="918631" y="2431208"/>
            <a:ext cx="10330732" cy="1023888"/>
          </a:xfrm>
          <a:prstGeom prst="roundRect">
            <a:avLst/>
          </a:prstGeom>
          <a:solidFill>
            <a:srgbClr val="BF9000">
              <a:alpha val="50000"/>
            </a:srgbClr>
          </a:solidFill>
          <a:ln w="57150">
            <a:solidFill>
              <a:srgbClr val="C188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Rectangle 6">
            <a:extLst>
              <a:ext uri="{FF2B5EF4-FFF2-40B4-BE49-F238E27FC236}">
                <a16:creationId xmlns:a16="http://schemas.microsoft.com/office/drawing/2014/main" id="{39DC16E6-40C7-CEE6-909C-732B43937DD8}"/>
              </a:ext>
            </a:extLst>
          </p:cNvPr>
          <p:cNvSpPr/>
          <p:nvPr/>
        </p:nvSpPr>
        <p:spPr>
          <a:xfrm>
            <a:off x="2096602" y="2383667"/>
            <a:ext cx="9237824" cy="3955132"/>
          </a:xfrm>
          <a:prstGeom prst="rect">
            <a:avLst/>
          </a:prstGeom>
          <a:solidFill>
            <a:srgbClr val="C18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Graphic 3" descr="Hill scene with solid fill">
            <a:extLst>
              <a:ext uri="{FF2B5EF4-FFF2-40B4-BE49-F238E27FC236}">
                <a16:creationId xmlns:a16="http://schemas.microsoft.com/office/drawing/2014/main" id="{091FC0F8-1981-7E63-C0CE-BA812A5BE1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66532" y="2542006"/>
            <a:ext cx="914400" cy="914400"/>
          </a:xfrm>
          <a:prstGeom prst="rect">
            <a:avLst/>
          </a:prstGeom>
        </p:spPr>
      </p:pic>
      <p:sp>
        <p:nvSpPr>
          <p:cNvPr id="9" name="Rectangle 8">
            <a:extLst>
              <a:ext uri="{FF2B5EF4-FFF2-40B4-BE49-F238E27FC236}">
                <a16:creationId xmlns:a16="http://schemas.microsoft.com/office/drawing/2014/main" id="{801B47E8-FB6F-E53E-18AB-E7BE68F7ACD0}"/>
              </a:ext>
            </a:extLst>
          </p:cNvPr>
          <p:cNvSpPr/>
          <p:nvPr/>
        </p:nvSpPr>
        <p:spPr>
          <a:xfrm>
            <a:off x="2096602" y="1337347"/>
            <a:ext cx="9237824" cy="1066279"/>
          </a:xfrm>
          <a:prstGeom prst="rect">
            <a:avLst/>
          </a:prstGeom>
          <a:solidFill>
            <a:srgbClr val="7D3D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Graphic 5" descr="Plant with solid fill">
            <a:extLst>
              <a:ext uri="{FF2B5EF4-FFF2-40B4-BE49-F238E27FC236}">
                <a16:creationId xmlns:a16="http://schemas.microsoft.com/office/drawing/2014/main" id="{79435140-35D3-1080-156F-F7C290EF3B8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1728" y="3657258"/>
            <a:ext cx="836247" cy="846016"/>
          </a:xfrm>
          <a:prstGeom prst="rect">
            <a:avLst/>
          </a:prstGeom>
        </p:spPr>
      </p:pic>
      <p:pic>
        <p:nvPicPr>
          <p:cNvPr id="6" name="Graphic 9" descr="Fire with solid fill">
            <a:extLst>
              <a:ext uri="{FF2B5EF4-FFF2-40B4-BE49-F238E27FC236}">
                <a16:creationId xmlns:a16="http://schemas.microsoft.com/office/drawing/2014/main" id="{82A65F03-2D08-44C8-E5D8-B92AF741DB3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4238" y="4706232"/>
            <a:ext cx="767861" cy="758092"/>
          </a:xfrm>
          <a:prstGeom prst="rect">
            <a:avLst/>
          </a:prstGeom>
        </p:spPr>
      </p:pic>
      <p:sp>
        <p:nvSpPr>
          <p:cNvPr id="10" name="Title 1">
            <a:extLst>
              <a:ext uri="{FF2B5EF4-FFF2-40B4-BE49-F238E27FC236}">
                <a16:creationId xmlns:a16="http://schemas.microsoft.com/office/drawing/2014/main" id="{DE09DB5F-D922-A7F9-4FD0-439C26C1C86F}"/>
              </a:ext>
            </a:extLst>
          </p:cNvPr>
          <p:cNvSpPr txBox="1">
            <a:spLocks/>
          </p:cNvSpPr>
          <p:nvPr/>
        </p:nvSpPr>
        <p:spPr>
          <a:xfrm>
            <a:off x="1590855" y="2728862"/>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entury Gothic"/>
                <a:ea typeface="+mj-lt"/>
                <a:cs typeface="+mj-lt"/>
              </a:rPr>
              <a:t>Land Cover Maps</a:t>
            </a:r>
            <a:endParaRPr lang="en-US">
              <a:solidFill>
                <a:schemeClr val="bg1"/>
              </a:solidFill>
            </a:endParaRPr>
          </a:p>
        </p:txBody>
      </p:sp>
      <p:sp>
        <p:nvSpPr>
          <p:cNvPr id="8" name="Title 1">
            <a:extLst>
              <a:ext uri="{FF2B5EF4-FFF2-40B4-BE49-F238E27FC236}">
                <a16:creationId xmlns:a16="http://schemas.microsoft.com/office/drawing/2014/main" id="{A4543005-AAAC-DDCB-EA3C-861B5EA6C9DC}"/>
              </a:ext>
            </a:extLst>
          </p:cNvPr>
          <p:cNvSpPr txBox="1">
            <a:spLocks/>
          </p:cNvSpPr>
          <p:nvPr/>
        </p:nvSpPr>
        <p:spPr>
          <a:xfrm>
            <a:off x="1590855" y="1712862"/>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entury Gothic"/>
                <a:ea typeface="+mj-lt"/>
                <a:cs typeface="+mj-lt"/>
              </a:rPr>
              <a:t>Fuel Load Maps</a:t>
            </a:r>
            <a:endParaRPr lang="en-US"/>
          </a:p>
        </p:txBody>
      </p:sp>
      <p:sp>
        <p:nvSpPr>
          <p:cNvPr id="4" name="Rectangle 3">
            <a:extLst>
              <a:ext uri="{FF2B5EF4-FFF2-40B4-BE49-F238E27FC236}">
                <a16:creationId xmlns:a16="http://schemas.microsoft.com/office/drawing/2014/main" id="{1D1EDB6C-4E92-1C17-41EE-F47C7538DD48}"/>
              </a:ext>
            </a:extLst>
          </p:cNvPr>
          <p:cNvSpPr/>
          <p:nvPr/>
        </p:nvSpPr>
        <p:spPr>
          <a:xfrm>
            <a:off x="2096602" y="3482677"/>
            <a:ext cx="9237823" cy="2856122"/>
          </a:xfrm>
          <a:prstGeom prst="rect">
            <a:avLst/>
          </a:prstGeom>
          <a:solidFill>
            <a:srgbClr val="2DC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Title 1">
            <a:extLst>
              <a:ext uri="{FF2B5EF4-FFF2-40B4-BE49-F238E27FC236}">
                <a16:creationId xmlns:a16="http://schemas.microsoft.com/office/drawing/2014/main" id="{CF18789D-A256-196F-D8AE-BBE0E66DA85B}"/>
              </a:ext>
            </a:extLst>
          </p:cNvPr>
          <p:cNvSpPr txBox="1">
            <a:spLocks/>
          </p:cNvSpPr>
          <p:nvPr/>
        </p:nvSpPr>
        <p:spPr>
          <a:xfrm>
            <a:off x="1590855" y="3754631"/>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entury Gothic"/>
                <a:ea typeface="+mj-lt"/>
                <a:cs typeface="+mj-lt"/>
              </a:rPr>
              <a:t>Vegetation Moisture Maps</a:t>
            </a:r>
            <a:endParaRPr lang="en-US">
              <a:solidFill>
                <a:schemeClr val="bg1"/>
              </a:solidFill>
            </a:endParaRPr>
          </a:p>
        </p:txBody>
      </p:sp>
      <p:sp>
        <p:nvSpPr>
          <p:cNvPr id="15" name="TextBox 6">
            <a:extLst>
              <a:ext uri="{FF2B5EF4-FFF2-40B4-BE49-F238E27FC236}">
                <a16:creationId xmlns:a16="http://schemas.microsoft.com/office/drawing/2014/main" id="{923FDDAF-CFD9-A7CB-1426-76B60620A511}"/>
              </a:ext>
            </a:extLst>
          </p:cNvPr>
          <p:cNvSpPr txBox="1"/>
          <p:nvPr/>
        </p:nvSpPr>
        <p:spPr>
          <a:xfrm>
            <a:off x="2601640" y="4515712"/>
            <a:ext cx="7619999" cy="76944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bg1"/>
                </a:solidFill>
                <a:latin typeface="Century Gothic"/>
                <a:cs typeface="Calibri"/>
              </a:rPr>
              <a:t>Utilize high resolution ECOSTRESS data to examine soil and vegetation moisture parameters</a:t>
            </a:r>
          </a:p>
        </p:txBody>
      </p:sp>
      <p:sp>
        <p:nvSpPr>
          <p:cNvPr id="19" name="Rectangle 18">
            <a:extLst>
              <a:ext uri="{FF2B5EF4-FFF2-40B4-BE49-F238E27FC236}">
                <a16:creationId xmlns:a16="http://schemas.microsoft.com/office/drawing/2014/main" id="{B5DA2660-97E6-3D14-1CFA-BACB8B123D1B}"/>
              </a:ext>
            </a:extLst>
          </p:cNvPr>
          <p:cNvSpPr/>
          <p:nvPr/>
        </p:nvSpPr>
        <p:spPr>
          <a:xfrm>
            <a:off x="2096601" y="4565425"/>
            <a:ext cx="9237824" cy="1773374"/>
          </a:xfrm>
          <a:prstGeom prst="rect">
            <a:avLst/>
          </a:prstGeom>
          <a:solidFill>
            <a:srgbClr val="C55A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Title 1">
            <a:extLst>
              <a:ext uri="{FF2B5EF4-FFF2-40B4-BE49-F238E27FC236}">
                <a16:creationId xmlns:a16="http://schemas.microsoft.com/office/drawing/2014/main" id="{9E480C33-0DC9-CEA2-ED4F-7BB07A7FD9EA}"/>
              </a:ext>
            </a:extLst>
          </p:cNvPr>
          <p:cNvSpPr txBox="1">
            <a:spLocks/>
          </p:cNvSpPr>
          <p:nvPr/>
        </p:nvSpPr>
        <p:spPr>
          <a:xfrm>
            <a:off x="1649470" y="4653400"/>
            <a:ext cx="9642905" cy="419100"/>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a:solidFill>
                  <a:schemeClr val="bg1"/>
                </a:solidFill>
                <a:latin typeface="Century Gothic"/>
                <a:ea typeface="+mj-lt"/>
                <a:cs typeface="+mj-lt"/>
              </a:rPr>
              <a:t>Fire Suppression Model</a:t>
            </a:r>
            <a:endParaRPr lang="en-US">
              <a:solidFill>
                <a:schemeClr val="bg1"/>
              </a:solidFill>
            </a:endParaRPr>
          </a:p>
        </p:txBody>
      </p:sp>
      <p:sp>
        <p:nvSpPr>
          <p:cNvPr id="21" name="TextBox 6">
            <a:extLst>
              <a:ext uri="{FF2B5EF4-FFF2-40B4-BE49-F238E27FC236}">
                <a16:creationId xmlns:a16="http://schemas.microsoft.com/office/drawing/2014/main" id="{1A502C4D-5AB3-DCC1-2543-298768663D13}"/>
              </a:ext>
            </a:extLst>
          </p:cNvPr>
          <p:cNvSpPr txBox="1"/>
          <p:nvPr/>
        </p:nvSpPr>
        <p:spPr>
          <a:xfrm>
            <a:off x="2905513" y="5162277"/>
            <a:ext cx="7619999"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a:solidFill>
                  <a:schemeClr val="bg1"/>
                </a:solidFill>
                <a:latin typeface="Century Gothic"/>
                <a:cs typeface="Calibri"/>
              </a:rPr>
              <a:t>Input all factors associated with wildfire risk severity into a complete model in ArcGIS Pro that can guide fire suppression decision making</a:t>
            </a:r>
            <a:endParaRPr lang="en-US">
              <a:solidFill>
                <a:schemeClr val="bg1"/>
              </a:solidFill>
            </a:endParaRPr>
          </a:p>
        </p:txBody>
      </p:sp>
    </p:spTree>
    <p:extLst>
      <p:ext uri="{BB962C8B-B14F-4D97-AF65-F5344CB8AC3E}">
        <p14:creationId xmlns:p14="http://schemas.microsoft.com/office/powerpoint/2010/main" val="23928758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82FBFEB-4ECC-6AFA-DF25-F2EDC743C98C}"/>
              </a:ext>
            </a:extLst>
          </p:cNvPr>
          <p:cNvSpPr txBox="1">
            <a:spLocks/>
          </p:cNvSpPr>
          <p:nvPr/>
        </p:nvSpPr>
        <p:spPr>
          <a:xfrm>
            <a:off x="367892" y="714"/>
            <a:ext cx="6463202" cy="1284581"/>
          </a:xfrm>
          <a:prstGeom prst="rect">
            <a:avLst/>
          </a:prstGeom>
        </p:spPr>
        <p:txBody>
          <a:bodyPr lIns="91440" tIns="45720" rIns="91440" bIns="4572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a:solidFill>
                  <a:srgbClr val="C55A11"/>
                </a:solidFill>
                <a:latin typeface="Century Gothic"/>
                <a:ea typeface="+mj-lt"/>
                <a:cs typeface="+mj-lt"/>
              </a:rPr>
              <a:t>Earth Observation Platforms and Sensors</a:t>
            </a:r>
            <a:endParaRPr lang="en-US" sz="4000" b="1">
              <a:solidFill>
                <a:srgbClr val="C55A11"/>
              </a:solidFill>
              <a:latin typeface="Century Gothic"/>
              <a:cs typeface="Calibri Light"/>
            </a:endParaRPr>
          </a:p>
        </p:txBody>
      </p:sp>
      <p:grpSp>
        <p:nvGrpSpPr>
          <p:cNvPr id="18" name="Group 17">
            <a:extLst>
              <a:ext uri="{FF2B5EF4-FFF2-40B4-BE49-F238E27FC236}">
                <a16:creationId xmlns:a16="http://schemas.microsoft.com/office/drawing/2014/main" id="{8490A216-26F3-E78C-8C65-2E694E1F5285}"/>
              </a:ext>
            </a:extLst>
          </p:cNvPr>
          <p:cNvGrpSpPr/>
          <p:nvPr/>
        </p:nvGrpSpPr>
        <p:grpSpPr>
          <a:xfrm>
            <a:off x="4725631" y="2066635"/>
            <a:ext cx="2744735" cy="2724415"/>
            <a:chOff x="4798663" y="2058774"/>
            <a:chExt cx="2547232" cy="2547671"/>
          </a:xfrm>
        </p:grpSpPr>
        <p:sp>
          <p:nvSpPr>
            <p:cNvPr id="17" name="Oval 16">
              <a:extLst>
                <a:ext uri="{FF2B5EF4-FFF2-40B4-BE49-F238E27FC236}">
                  <a16:creationId xmlns:a16="http://schemas.microsoft.com/office/drawing/2014/main" id="{6C4871C9-CAE2-51B5-5E62-DE55AA68805D}"/>
                </a:ext>
              </a:extLst>
            </p:cNvPr>
            <p:cNvSpPr/>
            <p:nvPr/>
          </p:nvSpPr>
          <p:spPr>
            <a:xfrm>
              <a:off x="5059680" y="2336800"/>
              <a:ext cx="2021840" cy="1991360"/>
            </a:xfrm>
            <a:prstGeom prst="ellips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5" descr="Earth globe: Americas with solid fill">
              <a:extLst>
                <a:ext uri="{FF2B5EF4-FFF2-40B4-BE49-F238E27FC236}">
                  <a16:creationId xmlns:a16="http://schemas.microsoft.com/office/drawing/2014/main" id="{8E073179-B136-6262-702B-21CBDB9669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98663" y="2058774"/>
              <a:ext cx="2547232" cy="2547671"/>
            </a:xfrm>
            <a:prstGeom prst="rect">
              <a:avLst/>
            </a:prstGeom>
          </p:spPr>
        </p:pic>
      </p:grpSp>
      <p:pic>
        <p:nvPicPr>
          <p:cNvPr id="2" name="Picture 2" descr="A picture containing transport, satellite&#10;&#10;Description automatically generated">
            <a:extLst>
              <a:ext uri="{FF2B5EF4-FFF2-40B4-BE49-F238E27FC236}">
                <a16:creationId xmlns:a16="http://schemas.microsoft.com/office/drawing/2014/main" id="{B5ED2149-B8FB-55F2-791B-3BA72A1889D3}"/>
              </a:ext>
            </a:extLst>
          </p:cNvPr>
          <p:cNvPicPr>
            <a:picLocks noChangeAspect="1"/>
          </p:cNvPicPr>
          <p:nvPr/>
        </p:nvPicPr>
        <p:blipFill>
          <a:blip r:embed="rId5"/>
          <a:stretch>
            <a:fillRect/>
          </a:stretch>
        </p:blipFill>
        <p:spPr>
          <a:xfrm>
            <a:off x="515679" y="1587464"/>
            <a:ext cx="2743200" cy="1432513"/>
          </a:xfrm>
          <a:prstGeom prst="rect">
            <a:avLst/>
          </a:prstGeom>
        </p:spPr>
      </p:pic>
      <p:sp>
        <p:nvSpPr>
          <p:cNvPr id="7" name="TextBox 6">
            <a:extLst>
              <a:ext uri="{FF2B5EF4-FFF2-40B4-BE49-F238E27FC236}">
                <a16:creationId xmlns:a16="http://schemas.microsoft.com/office/drawing/2014/main" id="{B4F10797-D16F-E5C2-4CE3-7A0E511F593D}"/>
              </a:ext>
            </a:extLst>
          </p:cNvPr>
          <p:cNvSpPr txBox="1"/>
          <p:nvPr/>
        </p:nvSpPr>
        <p:spPr>
          <a:xfrm>
            <a:off x="776603" y="3012886"/>
            <a:ext cx="3461925"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a:latin typeface="Century Gothic"/>
                <a:cs typeface="Calibri"/>
              </a:rPr>
              <a:t>International Space Station (ISS)- ECOSTRESS</a:t>
            </a:r>
          </a:p>
        </p:txBody>
      </p:sp>
      <p:pic>
        <p:nvPicPr>
          <p:cNvPr id="9" name="Picture 9" descr="A satellite in space&#10;&#10;Description automatically generated">
            <a:extLst>
              <a:ext uri="{FF2B5EF4-FFF2-40B4-BE49-F238E27FC236}">
                <a16:creationId xmlns:a16="http://schemas.microsoft.com/office/drawing/2014/main" id="{223CC52E-276E-CFFC-F8E9-BFF0B9DDBBD5}"/>
              </a:ext>
            </a:extLst>
          </p:cNvPr>
          <p:cNvPicPr>
            <a:picLocks noChangeAspect="1"/>
          </p:cNvPicPr>
          <p:nvPr/>
        </p:nvPicPr>
        <p:blipFill>
          <a:blip r:embed="rId6"/>
          <a:stretch>
            <a:fillRect/>
          </a:stretch>
        </p:blipFill>
        <p:spPr>
          <a:xfrm>
            <a:off x="671444" y="4556953"/>
            <a:ext cx="2743200" cy="1543050"/>
          </a:xfrm>
          <a:prstGeom prst="rect">
            <a:avLst/>
          </a:prstGeom>
        </p:spPr>
      </p:pic>
      <p:sp>
        <p:nvSpPr>
          <p:cNvPr id="10" name="TextBox 9">
            <a:extLst>
              <a:ext uri="{FF2B5EF4-FFF2-40B4-BE49-F238E27FC236}">
                <a16:creationId xmlns:a16="http://schemas.microsoft.com/office/drawing/2014/main" id="{D5BDB902-DFE3-5B3C-B4A4-987E70F8C0D9}"/>
              </a:ext>
            </a:extLst>
          </p:cNvPr>
          <p:cNvSpPr txBox="1"/>
          <p:nvPr/>
        </p:nvSpPr>
        <p:spPr>
          <a:xfrm>
            <a:off x="1704256" y="5453495"/>
            <a:ext cx="3053317"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a:latin typeface="Century Gothic"/>
                <a:cs typeface="Calibri"/>
              </a:rPr>
              <a:t>Landsat 7 ETM+ and Landsat 8 OLI &amp; TIRS</a:t>
            </a:r>
          </a:p>
        </p:txBody>
      </p:sp>
      <p:sp>
        <p:nvSpPr>
          <p:cNvPr id="11" name="TextBox 10">
            <a:extLst>
              <a:ext uri="{FF2B5EF4-FFF2-40B4-BE49-F238E27FC236}">
                <a16:creationId xmlns:a16="http://schemas.microsoft.com/office/drawing/2014/main" id="{01DEA91D-89F0-5586-1DB8-2DF62A430CF6}"/>
              </a:ext>
            </a:extLst>
          </p:cNvPr>
          <p:cNvSpPr txBox="1"/>
          <p:nvPr/>
        </p:nvSpPr>
        <p:spPr>
          <a:xfrm>
            <a:off x="6428656" y="2190367"/>
            <a:ext cx="346192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a:latin typeface="Century Gothic"/>
                <a:cs typeface="Calibri"/>
              </a:rPr>
              <a:t>Sentinel 2-A MSI</a:t>
            </a:r>
          </a:p>
        </p:txBody>
      </p:sp>
      <p:sp>
        <p:nvSpPr>
          <p:cNvPr id="14" name="TextBox 13">
            <a:extLst>
              <a:ext uri="{FF2B5EF4-FFF2-40B4-BE49-F238E27FC236}">
                <a16:creationId xmlns:a16="http://schemas.microsoft.com/office/drawing/2014/main" id="{D60CA9A0-7D98-9B24-83D3-6A474B2B2629}"/>
              </a:ext>
            </a:extLst>
          </p:cNvPr>
          <p:cNvSpPr txBox="1"/>
          <p:nvPr/>
        </p:nvSpPr>
        <p:spPr>
          <a:xfrm>
            <a:off x="8088270" y="5659786"/>
            <a:ext cx="921926"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1">
                <a:latin typeface="Century Gothic"/>
                <a:cs typeface="Calibri"/>
              </a:rPr>
              <a:t>LiDAR</a:t>
            </a:r>
          </a:p>
        </p:txBody>
      </p:sp>
      <p:pic>
        <p:nvPicPr>
          <p:cNvPr id="3" name="Picture 5" descr="A picture containing satellite, transport&#10;&#10;Description automatically generated">
            <a:extLst>
              <a:ext uri="{FF2B5EF4-FFF2-40B4-BE49-F238E27FC236}">
                <a16:creationId xmlns:a16="http://schemas.microsoft.com/office/drawing/2014/main" id="{A364A0CE-0DB2-4373-31A2-E510823D6A4F}"/>
              </a:ext>
            </a:extLst>
          </p:cNvPr>
          <p:cNvPicPr>
            <a:picLocks noChangeAspect="1"/>
          </p:cNvPicPr>
          <p:nvPr/>
        </p:nvPicPr>
        <p:blipFill>
          <a:blip r:embed="rId7"/>
          <a:stretch>
            <a:fillRect/>
          </a:stretch>
        </p:blipFill>
        <p:spPr>
          <a:xfrm>
            <a:off x="7466275" y="721956"/>
            <a:ext cx="3515360" cy="1992376"/>
          </a:xfrm>
          <a:prstGeom prst="rect">
            <a:avLst/>
          </a:prstGeom>
        </p:spPr>
      </p:pic>
      <p:pic>
        <p:nvPicPr>
          <p:cNvPr id="6" name="Picture 14" descr="A picture containing satellite, transport&#10;&#10;Description automatically generated">
            <a:extLst>
              <a:ext uri="{FF2B5EF4-FFF2-40B4-BE49-F238E27FC236}">
                <a16:creationId xmlns:a16="http://schemas.microsoft.com/office/drawing/2014/main" id="{58530440-FF78-0477-9D7B-9B2CC0E34F64}"/>
              </a:ext>
            </a:extLst>
          </p:cNvPr>
          <p:cNvPicPr>
            <a:picLocks noChangeAspect="1"/>
          </p:cNvPicPr>
          <p:nvPr/>
        </p:nvPicPr>
        <p:blipFill>
          <a:blip r:embed="rId8"/>
          <a:stretch>
            <a:fillRect/>
          </a:stretch>
        </p:blipFill>
        <p:spPr>
          <a:xfrm>
            <a:off x="1859280" y="3525679"/>
            <a:ext cx="2743200" cy="2062163"/>
          </a:xfrm>
          <a:prstGeom prst="rect">
            <a:avLst/>
          </a:prstGeom>
        </p:spPr>
      </p:pic>
      <p:pic>
        <p:nvPicPr>
          <p:cNvPr id="15" name="Picture 15">
            <a:extLst>
              <a:ext uri="{FF2B5EF4-FFF2-40B4-BE49-F238E27FC236}">
                <a16:creationId xmlns:a16="http://schemas.microsoft.com/office/drawing/2014/main" id="{54504DE8-8941-B708-1B23-1F01E9380A3E}"/>
              </a:ext>
            </a:extLst>
          </p:cNvPr>
          <p:cNvPicPr>
            <a:picLocks noChangeAspect="1"/>
          </p:cNvPicPr>
          <p:nvPr/>
        </p:nvPicPr>
        <p:blipFill>
          <a:blip r:embed="rId9"/>
          <a:stretch>
            <a:fillRect/>
          </a:stretch>
        </p:blipFill>
        <p:spPr>
          <a:xfrm>
            <a:off x="7752080" y="2623226"/>
            <a:ext cx="2743200" cy="2058589"/>
          </a:xfrm>
          <a:prstGeom prst="rect">
            <a:avLst/>
          </a:prstGeom>
        </p:spPr>
      </p:pic>
      <p:sp>
        <p:nvSpPr>
          <p:cNvPr id="16" name="TextBox 15">
            <a:extLst>
              <a:ext uri="{FF2B5EF4-FFF2-40B4-BE49-F238E27FC236}">
                <a16:creationId xmlns:a16="http://schemas.microsoft.com/office/drawing/2014/main" id="{FB64A17B-6FE1-128A-63CD-49BD67620AF9}"/>
              </a:ext>
            </a:extLst>
          </p:cNvPr>
          <p:cNvSpPr txBox="1"/>
          <p:nvPr/>
        </p:nvSpPr>
        <p:spPr>
          <a:xfrm>
            <a:off x="8836575" y="4506846"/>
            <a:ext cx="3461925"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i="1" err="1">
                <a:latin typeface="Century Gothic"/>
                <a:cs typeface="Calibri"/>
              </a:rPr>
              <a:t>PlanetScope</a:t>
            </a:r>
            <a:r>
              <a:rPr lang="en-US" i="1">
                <a:latin typeface="Century Gothic"/>
                <a:cs typeface="Calibri"/>
              </a:rPr>
              <a:t> DOVE</a:t>
            </a:r>
            <a:endParaRPr lang="en-US"/>
          </a:p>
        </p:txBody>
      </p:sp>
      <p:grpSp>
        <p:nvGrpSpPr>
          <p:cNvPr id="28" name="Group 27">
            <a:extLst>
              <a:ext uri="{FF2B5EF4-FFF2-40B4-BE49-F238E27FC236}">
                <a16:creationId xmlns:a16="http://schemas.microsoft.com/office/drawing/2014/main" id="{E508539D-C06B-BDAE-0948-BA6EA3796488}"/>
              </a:ext>
            </a:extLst>
          </p:cNvPr>
          <p:cNvGrpSpPr/>
          <p:nvPr/>
        </p:nvGrpSpPr>
        <p:grpSpPr>
          <a:xfrm>
            <a:off x="5473792" y="4901741"/>
            <a:ext cx="2671590" cy="1122894"/>
            <a:chOff x="4975952" y="5165901"/>
            <a:chExt cx="2671590" cy="1122894"/>
          </a:xfrm>
        </p:grpSpPr>
        <p:sp>
          <p:nvSpPr>
            <p:cNvPr id="24" name="Isosceles Triangle 23">
              <a:extLst>
                <a:ext uri="{FF2B5EF4-FFF2-40B4-BE49-F238E27FC236}">
                  <a16:creationId xmlns:a16="http://schemas.microsoft.com/office/drawing/2014/main" id="{3FBFF1AF-892E-7106-BB33-5E59A9CAB5E6}"/>
                </a:ext>
              </a:extLst>
            </p:cNvPr>
            <p:cNvSpPr/>
            <p:nvPr/>
          </p:nvSpPr>
          <p:spPr>
            <a:xfrm>
              <a:off x="7197686" y="5425807"/>
              <a:ext cx="449855" cy="39477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Isosceles Triangle 21">
              <a:extLst>
                <a:ext uri="{FF2B5EF4-FFF2-40B4-BE49-F238E27FC236}">
                  <a16:creationId xmlns:a16="http://schemas.microsoft.com/office/drawing/2014/main" id="{DF4BFDCB-06C3-2358-990E-3E3466DF70F4}"/>
                </a:ext>
              </a:extLst>
            </p:cNvPr>
            <p:cNvSpPr/>
            <p:nvPr/>
          </p:nvSpPr>
          <p:spPr>
            <a:xfrm>
              <a:off x="6022553" y="5425807"/>
              <a:ext cx="596747" cy="394770"/>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11" descr="Landing with solid fill">
              <a:extLst>
                <a:ext uri="{FF2B5EF4-FFF2-40B4-BE49-F238E27FC236}">
                  <a16:creationId xmlns:a16="http://schemas.microsoft.com/office/drawing/2014/main" id="{4201E9A0-C1D7-CCBF-2390-B6A5F2DD48F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20820000">
              <a:off x="5809150" y="5165901"/>
              <a:ext cx="1038446" cy="891876"/>
            </a:xfrm>
            <a:prstGeom prst="rect">
              <a:avLst/>
            </a:prstGeom>
          </p:spPr>
        </p:pic>
        <p:sp>
          <p:nvSpPr>
            <p:cNvPr id="12" name="Parallelogram 11">
              <a:extLst>
                <a:ext uri="{FF2B5EF4-FFF2-40B4-BE49-F238E27FC236}">
                  <a16:creationId xmlns:a16="http://schemas.microsoft.com/office/drawing/2014/main" id="{A6EC88F0-CB5D-D0AE-7686-BEAAD1CCEA9A}"/>
                </a:ext>
              </a:extLst>
            </p:cNvPr>
            <p:cNvSpPr/>
            <p:nvPr/>
          </p:nvSpPr>
          <p:spPr>
            <a:xfrm>
              <a:off x="4975952" y="5820579"/>
              <a:ext cx="2671590" cy="468216"/>
            </a:xfrm>
            <a:prstGeom prst="parallelogram">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73CB5A63-4A42-B638-523F-4FEDB8D43508}"/>
                </a:ext>
              </a:extLst>
            </p:cNvPr>
            <p:cNvSpPr/>
            <p:nvPr/>
          </p:nvSpPr>
          <p:spPr>
            <a:xfrm>
              <a:off x="5086120" y="5517614"/>
              <a:ext cx="670192" cy="302963"/>
            </a:xfrm>
            <a:prstGeom prst="triangl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47230900-90C2-2706-A332-22519EBFBAE1}"/>
                </a:ext>
              </a:extLst>
            </p:cNvPr>
            <p:cNvSpPr/>
            <p:nvPr/>
          </p:nvSpPr>
          <p:spPr>
            <a:xfrm>
              <a:off x="5361541" y="5511347"/>
              <a:ext cx="862987" cy="321324"/>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Isosceles Triangle 22">
              <a:extLst>
                <a:ext uri="{FF2B5EF4-FFF2-40B4-BE49-F238E27FC236}">
                  <a16:creationId xmlns:a16="http://schemas.microsoft.com/office/drawing/2014/main" id="{CEE30AE7-31AD-DECD-C01A-BA476A5929F3}"/>
                </a:ext>
              </a:extLst>
            </p:cNvPr>
            <p:cNvSpPr/>
            <p:nvPr/>
          </p:nvSpPr>
          <p:spPr>
            <a:xfrm>
              <a:off x="6426504" y="5352361"/>
              <a:ext cx="1037421" cy="468216"/>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arallelogram 26">
              <a:extLst>
                <a:ext uri="{FF2B5EF4-FFF2-40B4-BE49-F238E27FC236}">
                  <a16:creationId xmlns:a16="http://schemas.microsoft.com/office/drawing/2014/main" id="{10E17EEA-6EF4-AD36-3983-6743AE164085}"/>
                </a:ext>
              </a:extLst>
            </p:cNvPr>
            <p:cNvSpPr/>
            <p:nvPr/>
          </p:nvSpPr>
          <p:spPr>
            <a:xfrm>
              <a:off x="5205468" y="5903205"/>
              <a:ext cx="1386290" cy="275421"/>
            </a:xfrm>
            <a:prstGeom prst="parallelogram">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a:extLst>
                <a:ext uri="{FF2B5EF4-FFF2-40B4-BE49-F238E27FC236}">
                  <a16:creationId xmlns:a16="http://schemas.microsoft.com/office/drawing/2014/main" id="{D7DD08D3-7D44-EEFC-035E-DF096E34AEFE}"/>
                </a:ext>
              </a:extLst>
            </p:cNvPr>
            <p:cNvSpPr/>
            <p:nvPr/>
          </p:nvSpPr>
          <p:spPr>
            <a:xfrm>
              <a:off x="6325515" y="5628102"/>
              <a:ext cx="348868" cy="550521"/>
            </a:xfrm>
            <a:prstGeom prst="triangle">
              <a:avLst/>
            </a:prstGeom>
            <a:solidFill>
              <a:srgbClr val="F4B183">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TextBox 12">
            <a:extLst>
              <a:ext uri="{FF2B5EF4-FFF2-40B4-BE49-F238E27FC236}">
                <a16:creationId xmlns:a16="http://schemas.microsoft.com/office/drawing/2014/main" id="{DC516A50-F0A3-3343-99EE-76E2353E9B7E}"/>
              </a:ext>
            </a:extLst>
          </p:cNvPr>
          <p:cNvSpPr txBox="1"/>
          <p:nvPr/>
        </p:nvSpPr>
        <p:spPr>
          <a:xfrm>
            <a:off x="5006887" y="6407082"/>
            <a:ext cx="7185114"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050">
                <a:solidFill>
                  <a:schemeClr val="tx1">
                    <a:lumMod val="75000"/>
                    <a:lumOff val="25000"/>
                  </a:schemeClr>
                </a:solidFill>
                <a:latin typeface="Century Gothic"/>
              </a:rPr>
              <a:t>Satellite Image Credits: NASA, Planet Labs PBC          Other Image Credits: Microsoft </a:t>
            </a:r>
            <a:r>
              <a:rPr lang="en-US" sz="1050" err="1">
                <a:solidFill>
                  <a:schemeClr val="tx1">
                    <a:lumMod val="75000"/>
                    <a:lumOff val="25000"/>
                  </a:schemeClr>
                </a:solidFill>
                <a:latin typeface="Century Gothic"/>
              </a:rPr>
              <a:t>Powerpoint</a:t>
            </a:r>
            <a:r>
              <a:rPr lang="en-US" sz="1050">
                <a:solidFill>
                  <a:schemeClr val="tx1">
                    <a:lumMod val="75000"/>
                    <a:lumOff val="25000"/>
                  </a:schemeClr>
                </a:solidFill>
                <a:latin typeface="Century Gothic"/>
              </a:rPr>
              <a:t> Icons</a:t>
            </a:r>
          </a:p>
        </p:txBody>
      </p:sp>
    </p:spTree>
    <p:extLst>
      <p:ext uri="{BB962C8B-B14F-4D97-AF65-F5344CB8AC3E}">
        <p14:creationId xmlns:p14="http://schemas.microsoft.com/office/powerpoint/2010/main" val="40991664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Aidan Harvey</DisplayName>
        <AccountId>12</AccountId>
        <AccountType/>
      </UserInfo>
      <UserInfo>
        <DisplayName>Lisa Tanh</DisplayName>
        <AccountId>10</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MediaLengthInSeconds xmlns="21e6a8e8-1dff-48a6-ab9b-8d556c6946c0"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6" ma:contentTypeDescription="Create a new document." ma:contentTypeScope="" ma:versionID="4a5797a334359570fc9499252fed9eaf">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6e7ded5fec3b507a4b2b2be55d5d28a9"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FD84F8E-DF30-4F06-ADC5-D5EA32005E19}">
  <ds:schemaRefs>
    <ds:schemaRef ds:uri="7a041d2c-28c4-4898-9d7f-fdf3d423cb64"/>
    <ds:schemaRef ds:uri="8fe16c19-f07e-451f-b6f8-9bd333cc244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7df78d0b-135a-4de7-9166-7c181cd87fb4"/>
    <ds:schemaRef ds:uri="21e6a8e8-1dff-48a6-ab9b-8d556c6946c0"/>
  </ds:schemaRefs>
</ds:datastoreItem>
</file>

<file path=customXml/itemProps2.xml><?xml version="1.0" encoding="utf-8"?>
<ds:datastoreItem xmlns:ds="http://schemas.openxmlformats.org/officeDocument/2006/customXml" ds:itemID="{54C57EE4-4B5C-46E5-B128-FF181B5C4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632787F-9719-48FD-96FC-A9C79A1860F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16</TotalTime>
  <Words>4235</Words>
  <Application>Microsoft Office PowerPoint</Application>
  <PresentationFormat>Widescreen</PresentationFormat>
  <Paragraphs>514</Paragraphs>
  <Slides>26</Slides>
  <Notes>26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Arial Nova</vt:lpstr>
      <vt:lpstr>Arial,Sans-Serif</vt:lpstr>
      <vt:lpstr>Calibri</vt:lpstr>
      <vt:lpstr>Calibri Light</vt:lpstr>
      <vt:lpstr>Calibri,Sans-Serif</vt:lpstr>
      <vt:lpstr>Century Gothic</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Plott, Laramie D. (LARC-E3)[SSAI DEVELOP]</cp:lastModifiedBy>
  <cp:revision>6</cp:revision>
  <dcterms:created xsi:type="dcterms:W3CDTF">2019-11-12T17:46:59Z</dcterms:created>
  <dcterms:modified xsi:type="dcterms:W3CDTF">2023-03-22T17:07:18Z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