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 id="2" name="Tamara Barbakova" initials="TB" lastIdx="1" clrIdx="1">
    <p:extLst>
      <p:ext uri="{19B8F6BF-5375-455C-9EA6-DF929625EA0E}">
        <p15:presenceInfo xmlns:p15="http://schemas.microsoft.com/office/powerpoint/2012/main" userId="S::tamara.barbakova@ssaihq.com::c5b038eb-f46c-42fd-a929-91fca4bff84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394F"/>
    <a:srgbClr val="FF3333"/>
    <a:srgbClr val="5372B3"/>
    <a:srgbClr val="55AEB2"/>
    <a:srgbClr val="56ADB2"/>
    <a:srgbClr val="D0652A"/>
    <a:srgbClr val="9B3D3B"/>
    <a:srgbClr val="751811"/>
    <a:srgbClr val="964135"/>
    <a:srgbClr val="7DB7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C03524-BCB8-DC88-8C60-7FBBF487CF68}" v="9" dt="2022-09-09T16:25:20.6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4" autoAdjust="0"/>
    <p:restoredTop sz="94660"/>
  </p:normalViewPr>
  <p:slideViewPr>
    <p:cSldViewPr snapToGrid="0">
      <p:cViewPr varScale="1">
        <p:scale>
          <a:sx n="23" d="100"/>
          <a:sy n="23" d="100"/>
        </p:scale>
        <p:origin x="2976"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2" dt="2022-09-09T09:25:15.140" idx="1">
    <p:pos x="15335" y="16374"/>
    <p:text>To avoid clutter, place image credits underneath the acknowledgments. Font size 11–12 pts
</p:text>
    <p:extLst>
      <p:ext uri="{C676402C-5697-4E1C-873F-D02D1690AC5C}">
        <p15:threadingInfo xmlns:p15="http://schemas.microsoft.com/office/powerpoint/2012/main" timeZoneBias="420"/>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3D86ECD-70A9-42FC-8B16-62C276B67DD2}"/>
              </a:ext>
            </a:extLst>
          </p:cNvPr>
          <p:cNvSpPr/>
          <p:nvPr userDrawn="1"/>
        </p:nvSpPr>
        <p:spPr>
          <a:xfrm>
            <a:off x="939743" y="34594800"/>
            <a:ext cx="25577857" cy="1066800"/>
          </a:xfrm>
          <a:prstGeom prst="rect">
            <a:avLst/>
          </a:prstGeom>
          <a:solidFill>
            <a:srgbClr val="B839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B8394F"/>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1032388" y="34594800"/>
            <a:ext cx="5673212" cy="1066799"/>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Fall</a:t>
            </a:r>
            <a:r>
              <a:rPr lang="en-US" dirty="0">
                <a:solidFill>
                  <a:schemeClr val="bg1"/>
                </a:solidFill>
              </a:rPr>
              <a:t> 2022|</a:t>
            </a:r>
          </a:p>
        </p:txBody>
      </p:sp>
      <p:pic>
        <p:nvPicPr>
          <p:cNvPr id="4" name="Picture 3"/>
          <p:cNvPicPr>
            <a:picLocks noChangeAspect="1"/>
          </p:cNvPicPr>
          <p:nvPr userDrawn="1"/>
        </p:nvPicPr>
        <p:blipFill>
          <a:blip r:embed="rId3" cstate="print">
            <a:biLevel thresh="50000"/>
            <a:extLst>
              <a:ext uri="{28A0092B-C50C-407E-A947-70E740481C1C}">
                <a14:useLocalDpi xmlns:a14="http://schemas.microsoft.com/office/drawing/2010/main" val="0"/>
              </a:ext>
            </a:extLst>
          </a:blip>
          <a:stretch>
            <a:fillRect/>
          </a:stretch>
        </p:blipFill>
        <p:spPr>
          <a:xfrm>
            <a:off x="23008970" y="34898289"/>
            <a:ext cx="3213614" cy="500102"/>
          </a:xfrm>
          <a:prstGeom prst="rect">
            <a:avLst/>
          </a:prstGeom>
        </p:spPr>
      </p:pic>
      <p:sp>
        <p:nvSpPr>
          <p:cNvPr id="15" name="Rectangle 14">
            <a:extLst>
              <a:ext uri="{FF2B5EF4-FFF2-40B4-BE49-F238E27FC236}">
                <a16:creationId xmlns:a16="http://schemas.microsoft.com/office/drawing/2014/main" id="{51C8F42E-C00B-4D4F-A6CA-4F1417C00DA0}"/>
              </a:ext>
            </a:extLst>
          </p:cNvPr>
          <p:cNvSpPr/>
          <p:nvPr userDrawn="1"/>
        </p:nvSpPr>
        <p:spPr>
          <a:xfrm>
            <a:off x="939743" y="3694001"/>
            <a:ext cx="25577857" cy="232517"/>
          </a:xfrm>
          <a:prstGeom prst="rect">
            <a:avLst/>
          </a:prstGeom>
          <a:solidFill>
            <a:srgbClr val="B839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picture containing text, sign, outdoor, turn&#10;&#10;Description automatically generated">
            <a:extLst>
              <a:ext uri="{FF2B5EF4-FFF2-40B4-BE49-F238E27FC236}">
                <a16:creationId xmlns:a16="http://schemas.microsoft.com/office/drawing/2014/main" id="{D33010BC-85C0-44E5-A8E2-D5221AC0F52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3088" y="853440"/>
            <a:ext cx="2468880" cy="2468880"/>
          </a:xfrm>
          <a:prstGeom prst="rect">
            <a:avLst/>
          </a:prstGeom>
        </p:spPr>
      </p:pic>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96" userDrawn="1">
          <p15:clr>
            <a:srgbClr val="FBAE40"/>
          </p15:clr>
        </p15:guide>
        <p15:guide id="9" orient="horz" pos="21480" userDrawn="1">
          <p15:clr>
            <a:srgbClr val="FBAE40"/>
          </p15:clr>
        </p15:guide>
        <p15:guide id="10" pos="15360">
          <p15:clr>
            <a:srgbClr val="FBAE40"/>
          </p15:clr>
        </p15:guide>
        <p15:guide id="11" orient="horz" pos="2928">
          <p15:clr>
            <a:srgbClr val="FBAE40"/>
          </p15:clr>
        </p15:guide>
        <p15:guide id="14" orient="horz" pos="1920">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9/9/2022</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B8394F"/>
                </a:solidFill>
              </a:rPr>
              <a:t>Study Area</a:t>
            </a:r>
            <a:r>
              <a:rPr lang="en-US" sz="10000" dirty="0">
                <a:solidFill>
                  <a:srgbClr val="B8394F"/>
                </a:solidFill>
              </a:rPr>
              <a:t> Disasters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B8394F"/>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2"/>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a:p>
        </p:txBody>
      </p:sp>
      <p:sp>
        <p:nvSpPr>
          <p:cNvPr id="98" name="Text Placeholder 16"/>
          <p:cNvSpPr txBox="1">
            <a:spLocks/>
          </p:cNvSpPr>
          <p:nvPr/>
        </p:nvSpPr>
        <p:spPr>
          <a:xfrm>
            <a:off x="722815"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492336"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381743"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172303"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182507" y="31048618"/>
            <a:ext cx="1605051" cy="1645920"/>
            <a:chOff x="1320903" y="31059504"/>
            <a:chExt cx="1605051" cy="1645920"/>
          </a:xfrm>
        </p:grpSpPr>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sp>
        <p:nvSpPr>
          <p:cNvPr id="42" name="Text Placeholder 11">
            <a:extLst>
              <a:ext uri="{FF2B5EF4-FFF2-40B4-BE49-F238E27FC236}">
                <a16:creationId xmlns:a16="http://schemas.microsoft.com/office/drawing/2014/main" id="{6B53F6D1-7A67-4850-87EE-194C08BE1316}"/>
              </a:ext>
            </a:extLst>
          </p:cNvPr>
          <p:cNvSpPr txBox="1">
            <a:spLocks/>
          </p:cNvSpPr>
          <p:nvPr/>
        </p:nvSpPr>
        <p:spPr>
          <a:xfrm>
            <a:off x="5555738"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pic>
        <p:nvPicPr>
          <p:cNvPr id="34" name="Picture 33" descr="Shape, circle&#10;&#10;Description automatically generated">
            <a:extLst>
              <a:ext uri="{FF2B5EF4-FFF2-40B4-BE49-F238E27FC236}">
                <a16:creationId xmlns:a16="http://schemas.microsoft.com/office/drawing/2014/main" id="{363C5947-74FB-432E-BF64-D91856AC97C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99819" y="30815280"/>
            <a:ext cx="2123357" cy="2103120"/>
          </a:xfrm>
          <a:prstGeom prst="rect">
            <a:avLst/>
          </a:prstGeom>
        </p:spPr>
      </p:pic>
      <p:pic>
        <p:nvPicPr>
          <p:cNvPr id="54" name="Picture 53" descr="Shape, circle&#10;&#10;Description automatically generated">
            <a:extLst>
              <a:ext uri="{FF2B5EF4-FFF2-40B4-BE49-F238E27FC236}">
                <a16:creationId xmlns:a16="http://schemas.microsoft.com/office/drawing/2014/main" id="{815403B4-48C2-49B3-977B-F35DB3860B1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1586" y="30815280"/>
            <a:ext cx="2123357" cy="2103120"/>
          </a:xfrm>
          <a:prstGeom prst="rect">
            <a:avLst/>
          </a:prstGeom>
        </p:spPr>
      </p:pic>
      <p:pic>
        <p:nvPicPr>
          <p:cNvPr id="55" name="Picture 54" descr="Shape, circle&#10;&#10;Description automatically generated">
            <a:extLst>
              <a:ext uri="{FF2B5EF4-FFF2-40B4-BE49-F238E27FC236}">
                <a16:creationId xmlns:a16="http://schemas.microsoft.com/office/drawing/2014/main" id="{3DA611D2-9A08-4A4A-B097-6D58534035C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88051" y="30815280"/>
            <a:ext cx="2123357" cy="2103120"/>
          </a:xfrm>
          <a:prstGeom prst="rect">
            <a:avLst/>
          </a:prstGeom>
        </p:spPr>
      </p:pic>
      <p:pic>
        <p:nvPicPr>
          <p:cNvPr id="56" name="Picture 55" descr="Shape, circle&#10;&#10;Description automatically generated">
            <a:extLst>
              <a:ext uri="{FF2B5EF4-FFF2-40B4-BE49-F238E27FC236}">
                <a16:creationId xmlns:a16="http://schemas.microsoft.com/office/drawing/2014/main" id="{4E6DE3FF-F48F-4247-86E6-81BDB911BB5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3353" y="30815280"/>
            <a:ext cx="2123357" cy="2103120"/>
          </a:xfrm>
          <a:prstGeom prst="rect">
            <a:avLst/>
          </a:prstGeom>
        </p:spPr>
      </p:pic>
      <p:sp>
        <p:nvSpPr>
          <p:cNvPr id="18" name="Text Placeholder 16">
            <a:extLst>
              <a:ext uri="{FF2B5EF4-FFF2-40B4-BE49-F238E27FC236}">
                <a16:creationId xmlns:a16="http://schemas.microsoft.com/office/drawing/2014/main" id="{34381FA2-C58A-4855-8F19-89FAA912C384}"/>
              </a:ext>
            </a:extLst>
          </p:cNvPr>
          <p:cNvSpPr txBox="1">
            <a:spLocks/>
          </p:cNvSpPr>
          <p:nvPr/>
        </p:nvSpPr>
        <p:spPr>
          <a:xfrm>
            <a:off x="945519" y="24002961"/>
            <a:ext cx="9628012" cy="170856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9" name="TextBox 18">
            <a:extLst>
              <a:ext uri="{FF2B5EF4-FFF2-40B4-BE49-F238E27FC236}">
                <a16:creationId xmlns:a16="http://schemas.microsoft.com/office/drawing/2014/main" id="{D947E7F0-2E79-424E-B1D6-A844169D3680}"/>
              </a:ext>
            </a:extLst>
          </p:cNvPr>
          <p:cNvSpPr txBox="1"/>
          <p:nvPr/>
        </p:nvSpPr>
        <p:spPr>
          <a:xfrm>
            <a:off x="914400" y="23121024"/>
            <a:ext cx="9628011" cy="769441"/>
          </a:xfrm>
          <a:prstGeom prst="rect">
            <a:avLst/>
          </a:prstGeom>
          <a:noFill/>
        </p:spPr>
        <p:txBody>
          <a:bodyPr wrap="square" rtlCol="0">
            <a:spAutoFit/>
          </a:bodyPr>
          <a:lstStyle/>
          <a:p>
            <a:r>
              <a:rPr lang="en-US" sz="4400" b="1" dirty="0">
                <a:solidFill>
                  <a:srgbClr val="B8394F"/>
                </a:solidFill>
                <a:latin typeface="Century Gothic" panose="020B0502020202020204" pitchFamily="34" charset="0"/>
              </a:rPr>
              <a:t>Images</a:t>
            </a:r>
          </a:p>
        </p:txBody>
      </p:sp>
      <p:sp>
        <p:nvSpPr>
          <p:cNvPr id="20" name="Text Placeholder 16">
            <a:extLst>
              <a:ext uri="{FF2B5EF4-FFF2-40B4-BE49-F238E27FC236}">
                <a16:creationId xmlns:a16="http://schemas.microsoft.com/office/drawing/2014/main" id="{F283C424-CF2E-4593-9394-3534A2F0506E}"/>
              </a:ext>
            </a:extLst>
          </p:cNvPr>
          <p:cNvSpPr txBox="1">
            <a:spLocks/>
          </p:cNvSpPr>
          <p:nvPr/>
        </p:nvSpPr>
        <p:spPr>
          <a:xfrm>
            <a:off x="14648791" y="26003711"/>
            <a:ext cx="9704089" cy="3174588"/>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r>
              <a:rPr lang="en-US" sz="1100" dirty="0">
                <a:latin typeface="Garamond"/>
                <a:ea typeface="+mn-lt"/>
                <a:cs typeface="+mn-lt"/>
              </a:rPr>
              <a:t>Image credits:</a:t>
            </a:r>
            <a:endParaRPr lang="en-US" sz="1100" dirty="0">
              <a:latin typeface="Garamond"/>
            </a:endParaRPr>
          </a:p>
          <a:p>
            <a:endParaRPr lang="en-US" dirty="0"/>
          </a:p>
        </p:txBody>
      </p:sp>
      <p:sp>
        <p:nvSpPr>
          <p:cNvPr id="21" name="TextBox 20">
            <a:extLst>
              <a:ext uri="{FF2B5EF4-FFF2-40B4-BE49-F238E27FC236}">
                <a16:creationId xmlns:a16="http://schemas.microsoft.com/office/drawing/2014/main" id="{DC30CFD0-DE2B-4A0B-AC4F-5DD72D700030}"/>
              </a:ext>
            </a:extLst>
          </p:cNvPr>
          <p:cNvSpPr txBox="1"/>
          <p:nvPr/>
        </p:nvSpPr>
        <p:spPr>
          <a:xfrm>
            <a:off x="14630400" y="25096521"/>
            <a:ext cx="7278066" cy="769441"/>
          </a:xfrm>
          <a:prstGeom prst="rect">
            <a:avLst/>
          </a:prstGeom>
          <a:noFill/>
        </p:spPr>
        <p:txBody>
          <a:bodyPr wrap="square" rtlCol="0">
            <a:spAutoFit/>
          </a:bodyPr>
          <a:lstStyle/>
          <a:p>
            <a:r>
              <a:rPr lang="en-US" sz="4400" b="1" dirty="0">
                <a:solidFill>
                  <a:srgbClr val="B8394F"/>
                </a:solidFill>
                <a:latin typeface="Century Gothic" panose="020B0502020202020204" pitchFamily="34" charset="0"/>
              </a:rPr>
              <a:t>Acknowledgements</a:t>
            </a:r>
          </a:p>
        </p:txBody>
      </p:sp>
      <p:sp>
        <p:nvSpPr>
          <p:cNvPr id="22" name="Text Placeholder 16">
            <a:extLst>
              <a:ext uri="{FF2B5EF4-FFF2-40B4-BE49-F238E27FC236}">
                <a16:creationId xmlns:a16="http://schemas.microsoft.com/office/drawing/2014/main" id="{08EF1D4D-F8F9-4DB5-A345-6B97203465C4}"/>
              </a:ext>
            </a:extLst>
          </p:cNvPr>
          <p:cNvSpPr txBox="1">
            <a:spLocks/>
          </p:cNvSpPr>
          <p:nvPr/>
        </p:nvSpPr>
        <p:spPr>
          <a:xfrm>
            <a:off x="14681086" y="30588535"/>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a:extLst>
              <a:ext uri="{FF2B5EF4-FFF2-40B4-BE49-F238E27FC236}">
                <a16:creationId xmlns:a16="http://schemas.microsoft.com/office/drawing/2014/main" id="{7ACC1638-12A2-4676-A12D-6DE57204266C}"/>
              </a:ext>
            </a:extLst>
          </p:cNvPr>
          <p:cNvSpPr txBox="1"/>
          <p:nvPr/>
        </p:nvSpPr>
        <p:spPr>
          <a:xfrm>
            <a:off x="14662669" y="29694294"/>
            <a:ext cx="7288030" cy="769441"/>
          </a:xfrm>
          <a:prstGeom prst="rect">
            <a:avLst/>
          </a:prstGeom>
          <a:noFill/>
        </p:spPr>
        <p:txBody>
          <a:bodyPr wrap="square" rtlCol="0">
            <a:spAutoFit/>
          </a:bodyPr>
          <a:lstStyle/>
          <a:p>
            <a:r>
              <a:rPr lang="en-US" sz="4400" b="1" dirty="0">
                <a:solidFill>
                  <a:srgbClr val="B8394F"/>
                </a:solidFill>
                <a:latin typeface="Century Gothic" panose="020B0502020202020204" pitchFamily="34" charset="0"/>
              </a:rPr>
              <a:t>Project Partners</a:t>
            </a:r>
          </a:p>
        </p:txBody>
      </p:sp>
    </p:spTree>
    <p:extLst>
      <p:ext uri="{BB962C8B-B14F-4D97-AF65-F5344CB8AC3E}">
        <p14:creationId xmlns:p14="http://schemas.microsoft.com/office/powerpoint/2010/main" val="15328867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1e6a8e8-1dff-48a6-ab9b-8d556c6946c0">
      <Terms xmlns="http://schemas.microsoft.com/office/infopath/2007/PartnerControls"/>
    </lcf76f155ced4ddcb4097134ff3c332f>
    <TaxCatchAll xmlns="7df78d0b-135a-4de7-9166-7c181cd87fb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19850C-B132-4F9E-91AE-B86D28DA0AF3}">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7df78d0b-135a-4de7-9166-7c181cd87fb4"/>
    <ds:schemaRef ds:uri="http://purl.org/dc/dcmitype/"/>
    <ds:schemaRef ds:uri="http://schemas.microsoft.com/office/infopath/2007/PartnerControls"/>
    <ds:schemaRef ds:uri="21e6a8e8-1dff-48a6-ab9b-8d556c6946c0"/>
    <ds:schemaRef ds:uri="http://www.w3.org/XML/1998/namespace"/>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A9A5CF81-3664-4925-8355-2163AA9844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35475</TotalTime>
  <Words>212</Words>
  <Application>Microsoft Office PowerPoint</Application>
  <PresentationFormat>Custom</PresentationFormat>
  <Paragraphs>22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TAMARA.BARBAKOVA@baruchmail.cuny.edu</cp:lastModifiedBy>
  <cp:revision>222</cp:revision>
  <dcterms:created xsi:type="dcterms:W3CDTF">2019-02-05T16:32:03Z</dcterms:created>
  <dcterms:modified xsi:type="dcterms:W3CDTF">2022-09-09T18:02:58Z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ies>
</file>