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65" r:id="rId2"/>
  </p:sldMasterIdLst>
  <p:notesMasterIdLst>
    <p:notesMasterId r:id="rId30"/>
  </p:notesMasterIdLst>
  <p:sldIdLst>
    <p:sldId id="256" r:id="rId3"/>
    <p:sldId id="300" r:id="rId4"/>
    <p:sldId id="258" r:id="rId5"/>
    <p:sldId id="286" r:id="rId6"/>
    <p:sldId id="287" r:id="rId7"/>
    <p:sldId id="303" r:id="rId8"/>
    <p:sldId id="289" r:id="rId9"/>
    <p:sldId id="263" r:id="rId10"/>
    <p:sldId id="264" r:id="rId11"/>
    <p:sldId id="301" r:id="rId12"/>
    <p:sldId id="265" r:id="rId13"/>
    <p:sldId id="267" r:id="rId14"/>
    <p:sldId id="268" r:id="rId15"/>
    <p:sldId id="290" r:id="rId16"/>
    <p:sldId id="302" r:id="rId17"/>
    <p:sldId id="270" r:id="rId18"/>
    <p:sldId id="271" r:id="rId19"/>
    <p:sldId id="292" r:id="rId20"/>
    <p:sldId id="291" r:id="rId21"/>
    <p:sldId id="294" r:id="rId22"/>
    <p:sldId id="295" r:id="rId23"/>
    <p:sldId id="296" r:id="rId24"/>
    <p:sldId id="297" r:id="rId25"/>
    <p:sldId id="288" r:id="rId26"/>
    <p:sldId id="298" r:id="rId27"/>
    <p:sldId id="299" r:id="rId28"/>
    <p:sldId id="281"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Shelby I" initials="SI" lastIdx="4" clrIdx="2">
    <p:extLst>
      <p:ext uri="{19B8F6BF-5375-455C-9EA6-DF929625EA0E}">
        <p15:presenceInfo xmlns:p15="http://schemas.microsoft.com/office/powerpoint/2012/main" userId="0e14de7fa584a2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26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26"/>
    <p:restoredTop sz="90528" autoAdjust="0"/>
  </p:normalViewPr>
  <p:slideViewPr>
    <p:cSldViewPr snapToGrid="0">
      <p:cViewPr>
        <p:scale>
          <a:sx n="75" d="100"/>
          <a:sy n="75" d="100"/>
        </p:scale>
        <p:origin x="144"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latin typeface="Century Gothic" panose="020B0502020202020204" pitchFamily="34" charset="0"/>
              </a:rPr>
              <a:t>Precipitation</a:t>
            </a:r>
            <a:r>
              <a:rPr lang="en-US" sz="1800" baseline="0" dirty="0">
                <a:latin typeface="Century Gothic" panose="020B0502020202020204" pitchFamily="34" charset="0"/>
              </a:rPr>
              <a:t> | </a:t>
            </a:r>
            <a:r>
              <a:rPr lang="en-US" sz="1800" baseline="0" dirty="0" smtClean="0">
                <a:latin typeface="Century Gothic" panose="020B0502020202020204" pitchFamily="34" charset="0"/>
              </a:rPr>
              <a:t>Deviation </a:t>
            </a:r>
            <a:r>
              <a:rPr lang="en-US" sz="1800" baseline="0" dirty="0">
                <a:latin typeface="Century Gothic" panose="020B0502020202020204" pitchFamily="34" charset="0"/>
              </a:rPr>
              <a:t>from Normal | 4/2015 to 2/2019 | GPM IMERG</a:t>
            </a:r>
            <a:endParaRPr lang="en-US" sz="1800" dirty="0">
              <a:latin typeface="Century Gothic" panose="020B0502020202020204" pitchFamily="34" charset="0"/>
            </a:endParaRPr>
          </a:p>
        </c:rich>
      </c:tx>
      <c:layout>
        <c:manualLayout>
          <c:xMode val="edge"/>
          <c:yMode val="edge"/>
          <c:x val="0.145451311010071"/>
          <c:y val="1.3521009199609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Great Lakes Basin</c:v>
                </c:pt>
              </c:strCache>
            </c:strRef>
          </c:tx>
          <c:spPr>
            <a:solidFill>
              <a:srgbClr val="002060"/>
            </a:solidFill>
            <a:ln>
              <a:noFill/>
            </a:ln>
            <a:effectLst/>
          </c:spPr>
          <c:invertIfNegative val="0"/>
          <c:cat>
            <c:strRef>
              <c:f>Sheet1!$A$2:$A$48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Sheet1!$B$2:$B$48</c:f>
              <c:numCache>
                <c:formatCode>General</c:formatCode>
                <c:ptCount val="47"/>
                <c:pt idx="0">
                  <c:v>21.224</c:v>
                </c:pt>
                <c:pt idx="1">
                  <c:v>19.513000000000009</c:v>
                </c:pt>
                <c:pt idx="2">
                  <c:v>32.396000000000001</c:v>
                </c:pt>
                <c:pt idx="3">
                  <c:v>-20.064</c:v>
                </c:pt>
                <c:pt idx="4">
                  <c:v>-15.465</c:v>
                </c:pt>
                <c:pt idx="5">
                  <c:v>-8.1050000000000004</c:v>
                </c:pt>
                <c:pt idx="6">
                  <c:v>-40.641000000000012</c:v>
                </c:pt>
                <c:pt idx="7">
                  <c:v>35.366</c:v>
                </c:pt>
                <c:pt idx="8">
                  <c:v>132.50700000000001</c:v>
                </c:pt>
                <c:pt idx="9">
                  <c:v>-22.908999999999999</c:v>
                </c:pt>
                <c:pt idx="10">
                  <c:v>2.5960000000000001</c:v>
                </c:pt>
                <c:pt idx="11">
                  <c:v>60.319000000000003</c:v>
                </c:pt>
                <c:pt idx="12">
                  <c:v>-68.854999999999976</c:v>
                </c:pt>
                <c:pt idx="13">
                  <c:v>-31.212</c:v>
                </c:pt>
                <c:pt idx="14">
                  <c:v>-15.731999999999999</c:v>
                </c:pt>
                <c:pt idx="15">
                  <c:v>26.503</c:v>
                </c:pt>
                <c:pt idx="16">
                  <c:v>23.515000000000001</c:v>
                </c:pt>
                <c:pt idx="17">
                  <c:v>25.905999999999999</c:v>
                </c:pt>
                <c:pt idx="18">
                  <c:v>-9.5920000000000005</c:v>
                </c:pt>
                <c:pt idx="19">
                  <c:v>-3.681</c:v>
                </c:pt>
                <c:pt idx="20">
                  <c:v>9.4540000000000006</c:v>
                </c:pt>
                <c:pt idx="21">
                  <c:v>62.84</c:v>
                </c:pt>
                <c:pt idx="22">
                  <c:v>33.718000000000011</c:v>
                </c:pt>
                <c:pt idx="23">
                  <c:v>31.132999999999999</c:v>
                </c:pt>
                <c:pt idx="24">
                  <c:v>30.006</c:v>
                </c:pt>
                <c:pt idx="25">
                  <c:v>52.85</c:v>
                </c:pt>
                <c:pt idx="26">
                  <c:v>69.894999999999996</c:v>
                </c:pt>
                <c:pt idx="27">
                  <c:v>22.52</c:v>
                </c:pt>
                <c:pt idx="28">
                  <c:v>-0.59599999999999997</c:v>
                </c:pt>
                <c:pt idx="29">
                  <c:v>-35.265000000000001</c:v>
                </c:pt>
                <c:pt idx="30">
                  <c:v>42.575000000000003</c:v>
                </c:pt>
                <c:pt idx="31">
                  <c:v>1.762</c:v>
                </c:pt>
                <c:pt idx="32">
                  <c:v>-8.2260000000000009</c:v>
                </c:pt>
                <c:pt idx="33">
                  <c:v>-0.92100000000000004</c:v>
                </c:pt>
                <c:pt idx="34">
                  <c:v>24.016999999999999</c:v>
                </c:pt>
                <c:pt idx="35">
                  <c:v>-32.524999999999999</c:v>
                </c:pt>
                <c:pt idx="36">
                  <c:v>-72.037000000000006</c:v>
                </c:pt>
                <c:pt idx="37">
                  <c:v>2.48</c:v>
                </c:pt>
                <c:pt idx="38">
                  <c:v>-39.064</c:v>
                </c:pt>
                <c:pt idx="39">
                  <c:v>-6.4850000000000003</c:v>
                </c:pt>
                <c:pt idx="40">
                  <c:v>35.097999999999999</c:v>
                </c:pt>
                <c:pt idx="41">
                  <c:v>-10.019</c:v>
                </c:pt>
                <c:pt idx="42">
                  <c:v>28.254000000000001</c:v>
                </c:pt>
                <c:pt idx="43">
                  <c:v>-15.172000000000001</c:v>
                </c:pt>
                <c:pt idx="44">
                  <c:v>-33.415999999999997</c:v>
                </c:pt>
                <c:pt idx="45">
                  <c:v>64.519000000000005</c:v>
                </c:pt>
                <c:pt idx="46">
                  <c:v>31.398</c:v>
                </c:pt>
              </c:numCache>
            </c:numRef>
          </c:val>
          <c:extLst>
            <c:ext xmlns:c16="http://schemas.microsoft.com/office/drawing/2014/chart" uri="{C3380CC4-5D6E-409C-BE32-E72D297353CC}">
              <c16:uniqueId val="{00000000-5ADC-4506-8B3F-E69EF0A5202A}"/>
            </c:ext>
          </c:extLst>
        </c:ser>
        <c:ser>
          <c:idx val="1"/>
          <c:order val="1"/>
          <c:tx>
            <c:strRef>
              <c:f>Sheet1!$C$1</c:f>
              <c:strCache>
                <c:ptCount val="1"/>
                <c:pt idx="0">
                  <c:v>Lake Ontario Watershed</c:v>
                </c:pt>
              </c:strCache>
            </c:strRef>
          </c:tx>
          <c:spPr>
            <a:solidFill>
              <a:srgbClr val="00B050"/>
            </a:solidFill>
            <a:ln>
              <a:noFill/>
            </a:ln>
            <a:effectLst/>
          </c:spPr>
          <c:invertIfNegative val="0"/>
          <c:cat>
            <c:strRef>
              <c:f>Sheet1!$A$2:$A$48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Sheet1!$C$2:$C$48</c:f>
              <c:numCache>
                <c:formatCode>General</c:formatCode>
                <c:ptCount val="47"/>
                <c:pt idx="0">
                  <c:v>10.105</c:v>
                </c:pt>
                <c:pt idx="1">
                  <c:v>-11.747</c:v>
                </c:pt>
                <c:pt idx="2">
                  <c:v>115</c:v>
                </c:pt>
                <c:pt idx="3">
                  <c:v>-33.817999999999998</c:v>
                </c:pt>
                <c:pt idx="4">
                  <c:v>-5.5810000000000004</c:v>
                </c:pt>
                <c:pt idx="5">
                  <c:v>12.477</c:v>
                </c:pt>
                <c:pt idx="6">
                  <c:v>8.7349999999999994</c:v>
                </c:pt>
                <c:pt idx="7">
                  <c:v>-40.796000000000006</c:v>
                </c:pt>
                <c:pt idx="8">
                  <c:v>45.795000000000002</c:v>
                </c:pt>
                <c:pt idx="9">
                  <c:v>-59.786000000000001</c:v>
                </c:pt>
                <c:pt idx="10">
                  <c:v>48.722000000000001</c:v>
                </c:pt>
                <c:pt idx="11">
                  <c:v>18.155999999999999</c:v>
                </c:pt>
                <c:pt idx="12">
                  <c:v>-101.48099999999999</c:v>
                </c:pt>
                <c:pt idx="13">
                  <c:v>-24.283999999999999</c:v>
                </c:pt>
                <c:pt idx="14">
                  <c:v>-65.573999999999998</c:v>
                </c:pt>
                <c:pt idx="15">
                  <c:v>-46.491</c:v>
                </c:pt>
                <c:pt idx="16">
                  <c:v>34.294000000000011</c:v>
                </c:pt>
                <c:pt idx="17">
                  <c:v>4.0579999999999981</c:v>
                </c:pt>
                <c:pt idx="18">
                  <c:v>68.135999999999981</c:v>
                </c:pt>
                <c:pt idx="19">
                  <c:v>-21.596</c:v>
                </c:pt>
                <c:pt idx="20">
                  <c:v>18.312000000000001</c:v>
                </c:pt>
                <c:pt idx="21">
                  <c:v>60.688000000000002</c:v>
                </c:pt>
                <c:pt idx="22">
                  <c:v>1.321</c:v>
                </c:pt>
                <c:pt idx="23">
                  <c:v>40.337000000000003</c:v>
                </c:pt>
                <c:pt idx="24">
                  <c:v>31.59</c:v>
                </c:pt>
                <c:pt idx="25">
                  <c:v>209.023</c:v>
                </c:pt>
                <c:pt idx="26">
                  <c:v>32.5</c:v>
                </c:pt>
                <c:pt idx="27">
                  <c:v>52.982999999999997</c:v>
                </c:pt>
                <c:pt idx="28">
                  <c:v>-17.734000000000009</c:v>
                </c:pt>
                <c:pt idx="29">
                  <c:v>-12.308999999999999</c:v>
                </c:pt>
                <c:pt idx="30">
                  <c:v>106.166</c:v>
                </c:pt>
                <c:pt idx="31">
                  <c:v>33.003</c:v>
                </c:pt>
                <c:pt idx="32">
                  <c:v>-16.945</c:v>
                </c:pt>
                <c:pt idx="33">
                  <c:v>20.494</c:v>
                </c:pt>
                <c:pt idx="34">
                  <c:v>-13.101000000000001</c:v>
                </c:pt>
                <c:pt idx="35">
                  <c:v>-6.774</c:v>
                </c:pt>
                <c:pt idx="36">
                  <c:v>3.79</c:v>
                </c:pt>
                <c:pt idx="37">
                  <c:v>-25.803999999999991</c:v>
                </c:pt>
                <c:pt idx="38">
                  <c:v>-65.177999999999983</c:v>
                </c:pt>
                <c:pt idx="39">
                  <c:v>11.574</c:v>
                </c:pt>
                <c:pt idx="40">
                  <c:v>-8.6920000000000002</c:v>
                </c:pt>
                <c:pt idx="41">
                  <c:v>16.456</c:v>
                </c:pt>
                <c:pt idx="42">
                  <c:v>-47.019000000000013</c:v>
                </c:pt>
                <c:pt idx="43">
                  <c:v>52.787999999999997</c:v>
                </c:pt>
                <c:pt idx="44">
                  <c:v>34.103000000000002</c:v>
                </c:pt>
                <c:pt idx="45">
                  <c:v>164.27699999999999</c:v>
                </c:pt>
                <c:pt idx="46">
                  <c:v>62.534000000000013</c:v>
                </c:pt>
              </c:numCache>
            </c:numRef>
          </c:val>
          <c:extLst>
            <c:ext xmlns:c16="http://schemas.microsoft.com/office/drawing/2014/chart" uri="{C3380CC4-5D6E-409C-BE32-E72D297353CC}">
              <c16:uniqueId val="{00000001-5ADC-4506-8B3F-E69EF0A5202A}"/>
            </c:ext>
          </c:extLst>
        </c:ser>
        <c:dLbls>
          <c:showLegendKey val="0"/>
          <c:showVal val="0"/>
          <c:showCatName val="0"/>
          <c:showSerName val="0"/>
          <c:showPercent val="0"/>
          <c:showBubbleSize val="0"/>
        </c:dLbls>
        <c:gapWidth val="219"/>
        <c:overlap val="-27"/>
        <c:axId val="246711744"/>
        <c:axId val="252380512"/>
      </c:barChart>
      <c:catAx>
        <c:axId val="2467117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Time (months)</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380512"/>
        <c:crosses val="autoZero"/>
        <c:auto val="1"/>
        <c:lblAlgn val="ctr"/>
        <c:lblOffset val="0"/>
        <c:noMultiLvlLbl val="0"/>
      </c:catAx>
      <c:valAx>
        <c:axId val="252380512"/>
        <c:scaling>
          <c:orientation val="minMax"/>
          <c:max val="225"/>
          <c:min val="-1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Difference in Precipitation (mm)</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7117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latin typeface="Century Gothic" panose="020B0502020202020204" pitchFamily="34" charset="0"/>
              </a:rPr>
              <a:t>NDSI Snow Cover | </a:t>
            </a:r>
            <a:r>
              <a:rPr lang="en-US" sz="1800" b="0" i="0" baseline="0" dirty="0" smtClean="0">
                <a:effectLst/>
                <a:latin typeface="Century Gothic" panose="020B0502020202020204" pitchFamily="34" charset="0"/>
              </a:rPr>
              <a:t>Deviation from </a:t>
            </a:r>
            <a:r>
              <a:rPr lang="en-US" sz="1800" b="0" i="0" baseline="0" dirty="0">
                <a:effectLst/>
                <a:latin typeface="Century Gothic" panose="020B0502020202020204" pitchFamily="34" charset="0"/>
              </a:rPr>
              <a:t>Normal | 4/2015 to 2/2019 | Terra MODIS</a:t>
            </a:r>
            <a:endParaRPr lang="en-US" sz="2400" dirty="0">
              <a:effectLst/>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Great Lakes Basin</c:v>
                </c:pt>
              </c:strCache>
            </c:strRef>
          </c:tx>
          <c:spPr>
            <a:solidFill>
              <a:srgbClr val="002060"/>
            </a:solidFill>
            <a:ln>
              <a:noFill/>
            </a:ln>
            <a:effectLst/>
          </c:spPr>
          <c:invertIfNegative val="0"/>
          <c:cat>
            <c:strRef>
              <c:f>Sheet1!$A$2:$A$48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Sheet1!$B$2:$B$48</c:f>
              <c:numCache>
                <c:formatCode>General</c:formatCode>
                <c:ptCount val="47"/>
                <c:pt idx="0">
                  <c:v>2.935635848</c:v>
                </c:pt>
                <c:pt idx="1">
                  <c:v>3.9355636999999999E-2</c:v>
                </c:pt>
                <c:pt idx="2">
                  <c:v>3.5714949000000003E-2</c:v>
                </c:pt>
                <c:pt idx="3">
                  <c:v>4.3955553000000001E-2</c:v>
                </c:pt>
                <c:pt idx="4">
                  <c:v>3.0681087999999999E-2</c:v>
                </c:pt>
                <c:pt idx="5">
                  <c:v>1.7532353000000001E-2</c:v>
                </c:pt>
                <c:pt idx="6">
                  <c:v>2.4517835000000002E-2</c:v>
                </c:pt>
                <c:pt idx="7">
                  <c:v>-1.2410203710000001</c:v>
                </c:pt>
                <c:pt idx="8">
                  <c:v>-19.0670404</c:v>
                </c:pt>
                <c:pt idx="9">
                  <c:v>-3.785206257</c:v>
                </c:pt>
                <c:pt idx="10">
                  <c:v>-16.696583650000001</c:v>
                </c:pt>
                <c:pt idx="11">
                  <c:v>-10.64477136</c:v>
                </c:pt>
                <c:pt idx="12">
                  <c:v>-1.6813539019999999</c:v>
                </c:pt>
                <c:pt idx="13">
                  <c:v>-4.0549529000000001E-2</c:v>
                </c:pt>
                <c:pt idx="14">
                  <c:v>1.825812E-3</c:v>
                </c:pt>
                <c:pt idx="15">
                  <c:v>9.8426659999999999E-3</c:v>
                </c:pt>
                <c:pt idx="16">
                  <c:v>9.8792689999999996E-3</c:v>
                </c:pt>
                <c:pt idx="17">
                  <c:v>1.9517181000000002E-2</c:v>
                </c:pt>
                <c:pt idx="18">
                  <c:v>1.2225468E-2</c:v>
                </c:pt>
                <c:pt idx="19">
                  <c:v>-2.3695887739999999</c:v>
                </c:pt>
                <c:pt idx="20">
                  <c:v>10.613427980000001</c:v>
                </c:pt>
                <c:pt idx="21">
                  <c:v>-10.196026</c:v>
                </c:pt>
                <c:pt idx="22">
                  <c:v>-16.80329171</c:v>
                </c:pt>
                <c:pt idx="23">
                  <c:v>-8.0874641139999994</c:v>
                </c:pt>
                <c:pt idx="24">
                  <c:v>-2.3775476759999998</c:v>
                </c:pt>
                <c:pt idx="25">
                  <c:v>9.0664856000000002E-2</c:v>
                </c:pt>
                <c:pt idx="26">
                  <c:v>1.9133722999999998E-2</c:v>
                </c:pt>
                <c:pt idx="27">
                  <c:v>1.7521136E-2</c:v>
                </c:pt>
                <c:pt idx="28">
                  <c:v>2.4298568E-2</c:v>
                </c:pt>
                <c:pt idx="29">
                  <c:v>3.2415522000000002E-2</c:v>
                </c:pt>
                <c:pt idx="30">
                  <c:v>7.6825770000000003E-3</c:v>
                </c:pt>
                <c:pt idx="31">
                  <c:v>7.6178135239999962</c:v>
                </c:pt>
                <c:pt idx="32">
                  <c:v>-0.77462309699999998</c:v>
                </c:pt>
                <c:pt idx="33">
                  <c:v>-3.429452548</c:v>
                </c:pt>
                <c:pt idx="34">
                  <c:v>-15.68128673</c:v>
                </c:pt>
                <c:pt idx="35">
                  <c:v>-0.73372916300000002</c:v>
                </c:pt>
                <c:pt idx="36">
                  <c:v>14.127073380000001</c:v>
                </c:pt>
                <c:pt idx="37">
                  <c:v>0.137150565</c:v>
                </c:pt>
                <c:pt idx="38">
                  <c:v>2.6897944E-2</c:v>
                </c:pt>
                <c:pt idx="39">
                  <c:v>1.1585537E-2</c:v>
                </c:pt>
                <c:pt idx="40">
                  <c:v>3.8801336999999998E-2</c:v>
                </c:pt>
                <c:pt idx="41">
                  <c:v>3.5432225999999997E-2</c:v>
                </c:pt>
                <c:pt idx="42">
                  <c:v>0.96403198300000004</c:v>
                </c:pt>
                <c:pt idx="43">
                  <c:v>17.5071355</c:v>
                </c:pt>
                <c:pt idx="44">
                  <c:v>-4.2575748389999957</c:v>
                </c:pt>
                <c:pt idx="45">
                  <c:v>-9.4013045710000007</c:v>
                </c:pt>
                <c:pt idx="46">
                  <c:v>-1.4743693520000001</c:v>
                </c:pt>
              </c:numCache>
            </c:numRef>
          </c:val>
          <c:extLst>
            <c:ext xmlns:c16="http://schemas.microsoft.com/office/drawing/2014/chart" uri="{C3380CC4-5D6E-409C-BE32-E72D297353CC}">
              <c16:uniqueId val="{00000000-5ADC-4506-8B3F-E69EF0A5202A}"/>
            </c:ext>
          </c:extLst>
        </c:ser>
        <c:ser>
          <c:idx val="1"/>
          <c:order val="1"/>
          <c:tx>
            <c:strRef>
              <c:f>Sheet1!$C$1</c:f>
              <c:strCache>
                <c:ptCount val="1"/>
                <c:pt idx="0">
                  <c:v>Lake Ontario Watershed</c:v>
                </c:pt>
              </c:strCache>
            </c:strRef>
          </c:tx>
          <c:spPr>
            <a:solidFill>
              <a:srgbClr val="00B050"/>
            </a:solidFill>
            <a:ln>
              <a:noFill/>
            </a:ln>
            <a:effectLst/>
          </c:spPr>
          <c:invertIfNegative val="0"/>
          <c:cat>
            <c:strRef>
              <c:f>Sheet1!$A$2:$A$48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Sheet1!$C$2:$C$48</c:f>
              <c:numCache>
                <c:formatCode>General</c:formatCode>
                <c:ptCount val="47"/>
                <c:pt idx="0">
                  <c:v>0.82072829700000005</c:v>
                </c:pt>
                <c:pt idx="1">
                  <c:v>1.4115961E-2</c:v>
                </c:pt>
                <c:pt idx="2">
                  <c:v>4.1369622000000002E-2</c:v>
                </c:pt>
                <c:pt idx="3">
                  <c:v>2.1814677000000001E-2</c:v>
                </c:pt>
                <c:pt idx="4">
                  <c:v>1.0144759220000001E-2</c:v>
                </c:pt>
                <c:pt idx="5">
                  <c:v>1.5853598999999999E-2</c:v>
                </c:pt>
                <c:pt idx="6">
                  <c:v>1.3934820000000001E-2</c:v>
                </c:pt>
                <c:pt idx="7">
                  <c:v>-0.15690796909999999</c:v>
                </c:pt>
                <c:pt idx="8">
                  <c:v>-21.59437814</c:v>
                </c:pt>
                <c:pt idx="9">
                  <c:v>-5.542639093</c:v>
                </c:pt>
                <c:pt idx="10">
                  <c:v>-37.141980059999987</c:v>
                </c:pt>
                <c:pt idx="11">
                  <c:v>-16.395564140000001</c:v>
                </c:pt>
                <c:pt idx="12">
                  <c:v>-0.23346538</c:v>
                </c:pt>
                <c:pt idx="13">
                  <c:v>1.536564447E-2</c:v>
                </c:pt>
                <c:pt idx="14">
                  <c:v>6.6172574119999997E-3</c:v>
                </c:pt>
                <c:pt idx="15">
                  <c:v>1.331243084E-2</c:v>
                </c:pt>
                <c:pt idx="16">
                  <c:v>7.8407238100000002E-3</c:v>
                </c:pt>
                <c:pt idx="17">
                  <c:v>1.6306064030000001E-3</c:v>
                </c:pt>
                <c:pt idx="18">
                  <c:v>-1.234821652E-2</c:v>
                </c:pt>
                <c:pt idx="19">
                  <c:v>-5.0398407749999999E-2</c:v>
                </c:pt>
                <c:pt idx="20">
                  <c:v>13.67014509</c:v>
                </c:pt>
                <c:pt idx="21">
                  <c:v>-11.19458792</c:v>
                </c:pt>
                <c:pt idx="22">
                  <c:v>-15.8714599</c:v>
                </c:pt>
                <c:pt idx="23">
                  <c:v>-15.8714599</c:v>
                </c:pt>
                <c:pt idx="24">
                  <c:v>-0.20218282670000001</c:v>
                </c:pt>
                <c:pt idx="25">
                  <c:v>3.9602365770000002E-2</c:v>
                </c:pt>
                <c:pt idx="26">
                  <c:v>5.6290675209999998E-3</c:v>
                </c:pt>
                <c:pt idx="27">
                  <c:v>1.993476202E-2</c:v>
                </c:pt>
                <c:pt idx="28">
                  <c:v>2.5237091650000001E-2</c:v>
                </c:pt>
                <c:pt idx="29">
                  <c:v>3.7722468410000001E-2</c:v>
                </c:pt>
                <c:pt idx="30">
                  <c:v>2.1100886539999999E-2</c:v>
                </c:pt>
                <c:pt idx="31">
                  <c:v>0.50869924489999996</c:v>
                </c:pt>
                <c:pt idx="32">
                  <c:v>6.9090956840000004</c:v>
                </c:pt>
                <c:pt idx="33">
                  <c:v>0.54543734119999998</c:v>
                </c:pt>
                <c:pt idx="34">
                  <c:v>-19.396845119999998</c:v>
                </c:pt>
                <c:pt idx="35">
                  <c:v>-19.396845119999998</c:v>
                </c:pt>
                <c:pt idx="36">
                  <c:v>3.110783756</c:v>
                </c:pt>
                <c:pt idx="37">
                  <c:v>-3.9200067270000003E-3</c:v>
                </c:pt>
                <c:pt idx="38">
                  <c:v>2.1582948139999999E-2</c:v>
                </c:pt>
                <c:pt idx="39">
                  <c:v>3.347455122E-3</c:v>
                </c:pt>
                <c:pt idx="40">
                  <c:v>2.1390097949999999E-2</c:v>
                </c:pt>
                <c:pt idx="41">
                  <c:v>4.7681742040000002E-2</c:v>
                </c:pt>
                <c:pt idx="42">
                  <c:v>7.2088161770000006E-2</c:v>
                </c:pt>
                <c:pt idx="43">
                  <c:v>17.468455460000001</c:v>
                </c:pt>
                <c:pt idx="44">
                  <c:v>-0.14105737669999999</c:v>
                </c:pt>
                <c:pt idx="45">
                  <c:v>-10.18893651</c:v>
                </c:pt>
                <c:pt idx="46">
                  <c:v>-4.1593552899999979</c:v>
                </c:pt>
              </c:numCache>
            </c:numRef>
          </c:val>
          <c:extLst>
            <c:ext xmlns:c16="http://schemas.microsoft.com/office/drawing/2014/chart" uri="{C3380CC4-5D6E-409C-BE32-E72D297353CC}">
              <c16:uniqueId val="{00000001-5ADC-4506-8B3F-E69EF0A5202A}"/>
            </c:ext>
          </c:extLst>
        </c:ser>
        <c:dLbls>
          <c:showLegendKey val="0"/>
          <c:showVal val="0"/>
          <c:showCatName val="0"/>
          <c:showSerName val="0"/>
          <c:showPercent val="0"/>
          <c:showBubbleSize val="0"/>
        </c:dLbls>
        <c:gapWidth val="219"/>
        <c:overlap val="-27"/>
        <c:axId val="252382472"/>
        <c:axId val="252382864"/>
      </c:barChart>
      <c:catAx>
        <c:axId val="25238247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Time (months)</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382864"/>
        <c:crosses val="autoZero"/>
        <c:auto val="1"/>
        <c:lblAlgn val="ctr"/>
        <c:lblOffset val="0"/>
        <c:noMultiLvlLbl val="0"/>
      </c:catAx>
      <c:valAx>
        <c:axId val="252382864"/>
        <c:scaling>
          <c:orientation val="minMax"/>
          <c:max val="20"/>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Difference in</a:t>
                </a:r>
                <a:r>
                  <a:rPr lang="en-US" sz="1600" baseline="0" dirty="0">
                    <a:latin typeface="Century Gothic" panose="020B0502020202020204" pitchFamily="34" charset="0"/>
                  </a:rPr>
                  <a:t> Normalized Difference Snow Index (NDSI) %</a:t>
                </a:r>
                <a:r>
                  <a:rPr lang="en-US" sz="1600" dirty="0">
                    <a:latin typeface="Century Gothic" panose="020B0502020202020204" pitchFamily="34" charset="0"/>
                  </a:rPr>
                  <a:t>)</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382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latin typeface="Century Gothic" panose="020B0502020202020204" pitchFamily="34" charset="0"/>
              </a:rPr>
              <a:t>Soil Moisture | </a:t>
            </a:r>
            <a:r>
              <a:rPr lang="en-US" sz="1800" b="0" i="0" baseline="0" dirty="0" smtClean="0">
                <a:effectLst/>
                <a:latin typeface="Century Gothic" panose="020B0502020202020204" pitchFamily="34" charset="0"/>
              </a:rPr>
              <a:t>Deviation from </a:t>
            </a:r>
            <a:r>
              <a:rPr lang="en-US" sz="1800" b="0" i="0" baseline="0" dirty="0">
                <a:effectLst/>
                <a:latin typeface="Century Gothic" panose="020B0502020202020204" pitchFamily="34" charset="0"/>
              </a:rPr>
              <a:t>Normal | 4/2015 to 2/2019 | SMAP</a:t>
            </a:r>
            <a:endParaRPr lang="en-US" dirty="0">
              <a:effectLst/>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Great Lakes Basin</c:v>
                </c:pt>
              </c:strCache>
            </c:strRef>
          </c:tx>
          <c:spPr>
            <a:solidFill>
              <a:srgbClr val="002060"/>
            </a:solidFill>
            <a:ln>
              <a:noFill/>
            </a:ln>
            <a:effectLst/>
          </c:spPr>
          <c:invertIfNegative val="0"/>
          <c:cat>
            <c:strRef>
              <c:f>Sheet1!$A$2:$A$48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Sheet1!$B$2:$B$48</c:f>
              <c:numCache>
                <c:formatCode>General</c:formatCode>
                <c:ptCount val="47"/>
                <c:pt idx="0">
                  <c:v>-1.2130000000000001</c:v>
                </c:pt>
                <c:pt idx="1">
                  <c:v>-1.3109999999999999</c:v>
                </c:pt>
                <c:pt idx="2">
                  <c:v>1.214</c:v>
                </c:pt>
                <c:pt idx="3">
                  <c:v>0.69699999999999995</c:v>
                </c:pt>
                <c:pt idx="4">
                  <c:v>-0.26700000000000002</c:v>
                </c:pt>
                <c:pt idx="5">
                  <c:v>-0.87</c:v>
                </c:pt>
                <c:pt idx="6">
                  <c:v>-3.4390000000000001</c:v>
                </c:pt>
                <c:pt idx="7">
                  <c:v>-0.99099999999999999</c:v>
                </c:pt>
                <c:pt idx="8">
                  <c:v>0.56799999999999995</c:v>
                </c:pt>
                <c:pt idx="9">
                  <c:v>1.3520000000000001</c:v>
                </c:pt>
                <c:pt idx="10">
                  <c:v>0.49299999999999999</c:v>
                </c:pt>
                <c:pt idx="11">
                  <c:v>0.54600000000000004</c:v>
                </c:pt>
                <c:pt idx="12">
                  <c:v>-8.0000000000000002E-3</c:v>
                </c:pt>
                <c:pt idx="13">
                  <c:v>-1.7450000000000001</c:v>
                </c:pt>
                <c:pt idx="14">
                  <c:v>-2.4700000000000002</c:v>
                </c:pt>
                <c:pt idx="15">
                  <c:v>-0.79400000000000004</c:v>
                </c:pt>
                <c:pt idx="16">
                  <c:v>0.80500000000000005</c:v>
                </c:pt>
                <c:pt idx="17">
                  <c:v>1.1020000000000001</c:v>
                </c:pt>
                <c:pt idx="18">
                  <c:v>0.93799999999999994</c:v>
                </c:pt>
                <c:pt idx="19">
                  <c:v>-1.5960000000000001</c:v>
                </c:pt>
                <c:pt idx="20">
                  <c:v>0.14399999999999999</c:v>
                </c:pt>
                <c:pt idx="21">
                  <c:v>0.85199999999999998</c:v>
                </c:pt>
                <c:pt idx="22">
                  <c:v>1.587</c:v>
                </c:pt>
                <c:pt idx="23">
                  <c:v>0.27700000000000002</c:v>
                </c:pt>
                <c:pt idx="24">
                  <c:v>0.59699999999999998</c:v>
                </c:pt>
                <c:pt idx="25">
                  <c:v>1.875</c:v>
                </c:pt>
                <c:pt idx="26">
                  <c:v>1.7649999999999999</c:v>
                </c:pt>
                <c:pt idx="27">
                  <c:v>3.27</c:v>
                </c:pt>
                <c:pt idx="28">
                  <c:v>1.879</c:v>
                </c:pt>
                <c:pt idx="29">
                  <c:v>-0.438</c:v>
                </c:pt>
                <c:pt idx="30">
                  <c:v>-0.36699999999999999</c:v>
                </c:pt>
                <c:pt idx="31">
                  <c:v>0.77500000000000002</c:v>
                </c:pt>
                <c:pt idx="32">
                  <c:v>-0.28899999999999998</c:v>
                </c:pt>
                <c:pt idx="33">
                  <c:v>-1.407999999999999</c:v>
                </c:pt>
                <c:pt idx="34">
                  <c:v>-0.91500000000000004</c:v>
                </c:pt>
                <c:pt idx="35">
                  <c:v>-3.278</c:v>
                </c:pt>
                <c:pt idx="36">
                  <c:v>-1.248</c:v>
                </c:pt>
                <c:pt idx="37">
                  <c:v>0.60099999999999998</c:v>
                </c:pt>
                <c:pt idx="38">
                  <c:v>-0.746</c:v>
                </c:pt>
                <c:pt idx="39">
                  <c:v>-2.0150000000000001</c:v>
                </c:pt>
                <c:pt idx="40">
                  <c:v>-1.8</c:v>
                </c:pt>
                <c:pt idx="41">
                  <c:v>0.16900000000000001</c:v>
                </c:pt>
                <c:pt idx="42">
                  <c:v>2.3149999999999991</c:v>
                </c:pt>
                <c:pt idx="43">
                  <c:v>0.77100000000000002</c:v>
                </c:pt>
                <c:pt idx="44">
                  <c:v>-1.1479999999999999</c:v>
                </c:pt>
                <c:pt idx="45">
                  <c:v>-1.5449999999999999</c:v>
                </c:pt>
                <c:pt idx="46">
                  <c:v>-1.1120000000000001</c:v>
                </c:pt>
              </c:numCache>
            </c:numRef>
          </c:val>
          <c:extLst>
            <c:ext xmlns:c16="http://schemas.microsoft.com/office/drawing/2014/chart" uri="{C3380CC4-5D6E-409C-BE32-E72D297353CC}">
              <c16:uniqueId val="{00000000-5ADC-4506-8B3F-E69EF0A5202A}"/>
            </c:ext>
          </c:extLst>
        </c:ser>
        <c:ser>
          <c:idx val="1"/>
          <c:order val="1"/>
          <c:tx>
            <c:strRef>
              <c:f>Sheet1!$C$1</c:f>
              <c:strCache>
                <c:ptCount val="1"/>
                <c:pt idx="0">
                  <c:v>Lake Ontario Watershed</c:v>
                </c:pt>
              </c:strCache>
            </c:strRef>
          </c:tx>
          <c:spPr>
            <a:solidFill>
              <a:srgbClr val="00B050"/>
            </a:solidFill>
            <a:ln>
              <a:noFill/>
            </a:ln>
            <a:effectLst/>
          </c:spPr>
          <c:invertIfNegative val="0"/>
          <c:cat>
            <c:strRef>
              <c:f>Sheet1!$A$2:$A$48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Sheet1!$C$2:$C$48</c:f>
              <c:numCache>
                <c:formatCode>General</c:formatCode>
                <c:ptCount val="47"/>
                <c:pt idx="0">
                  <c:v>-3.1890000000000001</c:v>
                </c:pt>
                <c:pt idx="1">
                  <c:v>-2.6850000000000001</c:v>
                </c:pt>
                <c:pt idx="2">
                  <c:v>1.746</c:v>
                </c:pt>
                <c:pt idx="3">
                  <c:v>2.0409999999999999</c:v>
                </c:pt>
                <c:pt idx="4">
                  <c:v>0.58099999999999996</c:v>
                </c:pt>
                <c:pt idx="5">
                  <c:v>0.253</c:v>
                </c:pt>
                <c:pt idx="6">
                  <c:v>-0.20799999999999999</c:v>
                </c:pt>
                <c:pt idx="7">
                  <c:v>-1.643</c:v>
                </c:pt>
                <c:pt idx="8">
                  <c:v>-1.3660000000000001</c:v>
                </c:pt>
                <c:pt idx="9">
                  <c:v>0.31</c:v>
                </c:pt>
                <c:pt idx="10">
                  <c:v>0.57799999999999996</c:v>
                </c:pt>
                <c:pt idx="11">
                  <c:v>0.311</c:v>
                </c:pt>
                <c:pt idx="12">
                  <c:v>-0.67500000000000004</c:v>
                </c:pt>
                <c:pt idx="13">
                  <c:v>-3.734</c:v>
                </c:pt>
                <c:pt idx="14">
                  <c:v>-6.1279999999999966</c:v>
                </c:pt>
                <c:pt idx="15">
                  <c:v>-4.7939999999999996</c:v>
                </c:pt>
                <c:pt idx="16">
                  <c:v>-1.421</c:v>
                </c:pt>
                <c:pt idx="17">
                  <c:v>-0.747</c:v>
                </c:pt>
                <c:pt idx="18">
                  <c:v>0.06</c:v>
                </c:pt>
                <c:pt idx="19">
                  <c:v>-1.2909999999999999</c:v>
                </c:pt>
                <c:pt idx="20">
                  <c:v>0.56399999999999995</c:v>
                </c:pt>
                <c:pt idx="21">
                  <c:v>0.83799999999999997</c:v>
                </c:pt>
                <c:pt idx="22">
                  <c:v>0.28699999999999998</c:v>
                </c:pt>
                <c:pt idx="23">
                  <c:v>3.9E-2</c:v>
                </c:pt>
                <c:pt idx="24">
                  <c:v>0.77600000000000002</c:v>
                </c:pt>
                <c:pt idx="25">
                  <c:v>3.778</c:v>
                </c:pt>
                <c:pt idx="26">
                  <c:v>3.9540000000000002</c:v>
                </c:pt>
                <c:pt idx="27">
                  <c:v>5.8639999999999981</c:v>
                </c:pt>
                <c:pt idx="28">
                  <c:v>2.1309999999999998</c:v>
                </c:pt>
                <c:pt idx="29">
                  <c:v>0.90700000000000003</c:v>
                </c:pt>
                <c:pt idx="30">
                  <c:v>6.9000000000000006E-2</c:v>
                </c:pt>
                <c:pt idx="31">
                  <c:v>1.036</c:v>
                </c:pt>
                <c:pt idx="32">
                  <c:v>-0.36299999999999999</c:v>
                </c:pt>
                <c:pt idx="33">
                  <c:v>-0.999</c:v>
                </c:pt>
                <c:pt idx="34">
                  <c:v>-0.50800000000000001</c:v>
                </c:pt>
                <c:pt idx="35">
                  <c:v>-1.9379999999999991</c:v>
                </c:pt>
                <c:pt idx="36">
                  <c:v>1.163</c:v>
                </c:pt>
                <c:pt idx="37">
                  <c:v>1.992</c:v>
                </c:pt>
                <c:pt idx="38">
                  <c:v>-1.081</c:v>
                </c:pt>
                <c:pt idx="39">
                  <c:v>-2.4710000000000001</c:v>
                </c:pt>
                <c:pt idx="40">
                  <c:v>-1.1080000000000001</c:v>
                </c:pt>
                <c:pt idx="41">
                  <c:v>-0.441</c:v>
                </c:pt>
                <c:pt idx="42">
                  <c:v>-8.5000000000000006E-2</c:v>
                </c:pt>
                <c:pt idx="43">
                  <c:v>0.58899999999999997</c:v>
                </c:pt>
                <c:pt idx="44">
                  <c:v>0.46200000000000002</c:v>
                </c:pt>
                <c:pt idx="45">
                  <c:v>-0.55200000000000005</c:v>
                </c:pt>
                <c:pt idx="46">
                  <c:v>-0.80100000000000005</c:v>
                </c:pt>
              </c:numCache>
            </c:numRef>
          </c:val>
          <c:extLst>
            <c:ext xmlns:c16="http://schemas.microsoft.com/office/drawing/2014/chart" uri="{C3380CC4-5D6E-409C-BE32-E72D297353CC}">
              <c16:uniqueId val="{00000001-5ADC-4506-8B3F-E69EF0A5202A}"/>
            </c:ext>
          </c:extLst>
        </c:ser>
        <c:dLbls>
          <c:showLegendKey val="0"/>
          <c:showVal val="0"/>
          <c:showCatName val="0"/>
          <c:showSerName val="0"/>
          <c:showPercent val="0"/>
          <c:showBubbleSize val="0"/>
        </c:dLbls>
        <c:gapWidth val="219"/>
        <c:overlap val="-27"/>
        <c:axId val="291811400"/>
        <c:axId val="291811792"/>
      </c:barChart>
      <c:catAx>
        <c:axId val="2918114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Time (months)</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1811792"/>
        <c:crosses val="autoZero"/>
        <c:auto val="1"/>
        <c:lblAlgn val="ctr"/>
        <c:lblOffset val="0"/>
        <c:noMultiLvlLbl val="0"/>
      </c:catAx>
      <c:valAx>
        <c:axId val="291811792"/>
        <c:scaling>
          <c:orientation val="minMax"/>
          <c:max val="6"/>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Difference in Surface Soil Moisture (mm)</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1811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08899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sz="1200" dirty="0">
                <a:solidFill>
                  <a:srgbClr val="000000"/>
                </a:solidFill>
              </a:rPr>
              <a:t>Speaker: (introductions)</a:t>
            </a:r>
            <a:endParaRPr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sz="1200" dirty="0">
                <a:solidFill>
                  <a:srgbClr val="000000"/>
                </a:solidFill>
              </a:rPr>
              <a:t>Hello.</a:t>
            </a:r>
            <a:endParaRPr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sz="1200" dirty="0">
                <a:solidFill>
                  <a:srgbClr val="000000"/>
                </a:solidFill>
              </a:rPr>
              <a:t>Thank you all for joining us today.</a:t>
            </a:r>
            <a:endParaRPr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sz="1200" dirty="0">
                <a:solidFill>
                  <a:srgbClr val="000000"/>
                </a:solidFill>
              </a:rPr>
              <a:t>I’m Tyler </a:t>
            </a:r>
            <a:r>
              <a:rPr lang="en-US" sz="1200" dirty="0" err="1">
                <a:solidFill>
                  <a:srgbClr val="000000"/>
                </a:solidFill>
              </a:rPr>
              <a:t>Hennesse</a:t>
            </a:r>
            <a:r>
              <a:rPr lang="en-US" dirty="0" err="1">
                <a:solidFill>
                  <a:srgbClr val="000000"/>
                </a:solidFill>
              </a:rPr>
              <a:t>e</a:t>
            </a:r>
            <a:r>
              <a:rPr lang="en-US" sz="1200" dirty="0">
                <a:solidFill>
                  <a:srgbClr val="000000"/>
                </a:solidFill>
              </a:rPr>
              <a:t>. I graduated last year from the University of Vermont with degrees in Geograp</a:t>
            </a:r>
            <a:r>
              <a:rPr lang="en-US" dirty="0">
                <a:solidFill>
                  <a:srgbClr val="000000"/>
                </a:solidFill>
              </a:rPr>
              <a:t>hy and Animal Sciences, and I like hiking.</a:t>
            </a:r>
            <a:endParaRPr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sz="1200" dirty="0">
                <a:solidFill>
                  <a:srgbClr val="000000"/>
                </a:solidFill>
              </a:rPr>
              <a:t>Hi I’m Isaac </a:t>
            </a:r>
            <a:r>
              <a:rPr lang="en-US" sz="1200" dirty="0" err="1">
                <a:solidFill>
                  <a:srgbClr val="000000"/>
                </a:solidFill>
              </a:rPr>
              <a:t>Gamoran</a:t>
            </a:r>
            <a:r>
              <a:rPr lang="en-US" sz="1200" dirty="0">
                <a:solidFill>
                  <a:srgbClr val="000000"/>
                </a:solidFill>
              </a:rPr>
              <a:t>. I grew up in suburbs of Chicago, and I recently graduated this past May from Macalester College in St. Paul Minnesota with a degree in Geography and Urban Studies.</a:t>
            </a:r>
          </a:p>
          <a:p>
            <a:pPr marL="0" marR="0" lvl="0" indent="0" algn="l" rtl="0">
              <a:lnSpc>
                <a:spcPct val="100000"/>
              </a:lnSpc>
              <a:spcBef>
                <a:spcPts val="0"/>
              </a:spcBef>
              <a:spcAft>
                <a:spcPts val="0"/>
              </a:spcAft>
              <a:buClr>
                <a:srgbClr val="FF0000"/>
              </a:buClr>
              <a:buSzPts val="1200"/>
              <a:buFont typeface="Calibri"/>
              <a:buNone/>
            </a:pPr>
            <a:r>
              <a:rPr lang="en-US" sz="1200" baseline="0" dirty="0">
                <a:solidFill>
                  <a:srgbClr val="000000"/>
                </a:solidFill>
              </a:rPr>
              <a:t>My name is</a:t>
            </a:r>
            <a:r>
              <a:rPr lang="en-US" sz="1200" dirty="0">
                <a:solidFill>
                  <a:srgbClr val="000000"/>
                </a:solidFill>
              </a:rPr>
              <a:t> Meryl </a:t>
            </a:r>
            <a:r>
              <a:rPr lang="en-US" sz="1200" dirty="0" err="1">
                <a:solidFill>
                  <a:srgbClr val="000000"/>
                </a:solidFill>
              </a:rPr>
              <a:t>Kruskopf</a:t>
            </a:r>
            <a:r>
              <a:rPr lang="en-US" sz="1200" baseline="0" dirty="0">
                <a:solidFill>
                  <a:srgbClr val="000000"/>
                </a:solidFill>
              </a:rPr>
              <a:t> and I am originally from Portland. I received my degree in Environmental Engineering from Cornell University in 2016 and since then have done a number of different things including spending two summers working at Yosemite National Park.</a:t>
            </a:r>
            <a:endParaRPr sz="1200"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sz="1200" dirty="0">
                <a:solidFill>
                  <a:srgbClr val="000000"/>
                </a:solidFill>
              </a:rPr>
              <a:t>I’m Elizabeth Swanson, I’m from Tempe, and I recently graduated from Arizona State University this past December.</a:t>
            </a:r>
            <a:endParaRPr sz="1200"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endParaRPr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dirty="0">
                <a:solidFill>
                  <a:srgbClr val="000000"/>
                </a:solidFill>
              </a:rPr>
              <a:t>Our project looked at flooding in the Lake Ontario Watershed. During April and May of 2017, the Greater Toronto Area saw extreme precipitation, rising lake levels to heights breaking records set during the 1800s.</a:t>
            </a:r>
            <a:r>
              <a:rPr lang="en-US" sz="1200" dirty="0">
                <a:solidFill>
                  <a:schemeClr val="dk1"/>
                </a:solidFill>
                <a:latin typeface="Calibri"/>
                <a:ea typeface="Calibri"/>
                <a:cs typeface="Calibri"/>
                <a:sym typeface="Calibri"/>
              </a:rPr>
              <a:t> We set out to investigate how certain variables affect flooding and support flood preparedness in the region.</a:t>
            </a:r>
            <a:endParaRPr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endParaRPr dirty="0">
              <a:solidFill>
                <a:srgbClr val="000000"/>
              </a:solidFill>
            </a:endParaRPr>
          </a:p>
          <a:p>
            <a:pPr marL="0" marR="0" lvl="0" indent="0" algn="l" rtl="0">
              <a:lnSpc>
                <a:spcPct val="100000"/>
              </a:lnSpc>
              <a:spcBef>
                <a:spcPts val="0"/>
              </a:spcBef>
              <a:spcAft>
                <a:spcPts val="0"/>
              </a:spcAft>
              <a:buClr>
                <a:srgbClr val="FF0000"/>
              </a:buClr>
              <a:buSzPts val="1200"/>
              <a:buFont typeface="Calibri"/>
              <a:buNone/>
            </a:pPr>
            <a:r>
              <a:rPr lang="en-US" sz="1200" dirty="0">
                <a:solidFill>
                  <a:srgbClr val="000000"/>
                </a:solidFill>
              </a:rPr>
              <a:t>Image Source: Image created by team from MODIS data.</a:t>
            </a:r>
            <a:endParaRPr dirty="0">
              <a:solidFill>
                <a:srgbClr val="000000"/>
              </a:solidFill>
            </a:endParaRPr>
          </a:p>
        </p:txBody>
      </p:sp>
      <p:sp>
        <p:nvSpPr>
          <p:cNvPr id="136" name="Google Shape;1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86920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Meryl: </a:t>
            </a:r>
            <a:r>
              <a:rPr lang="en-US" baseline="0" dirty="0" smtClean="0"/>
              <a:t>Each of these satellites carry sensors that give us uniquely different information.</a:t>
            </a:r>
            <a:r>
              <a:rPr lang="en-US" dirty="0" smtClean="0"/>
              <a:t> Sentinel-1 carries</a:t>
            </a:r>
            <a:r>
              <a:rPr lang="en-US" baseline="0" dirty="0" smtClean="0"/>
              <a:t> an active radar sensor that operates in the </a:t>
            </a:r>
            <a:r>
              <a:rPr lang="en-US" dirty="0" smtClean="0"/>
              <a:t>C- band or microwave range.</a:t>
            </a:r>
            <a:r>
              <a:rPr lang="en-US" baseline="0" dirty="0" smtClean="0"/>
              <a:t> This frequency both penetrates clouds and provides us a view of the earth during the night which results in a reliable source of data under all conditions. This radar transmits and receives polarized light so the data it provides is backscatter strength </a:t>
            </a:r>
            <a:r>
              <a:rPr lang="en-US" b="0" baseline="0" dirty="0" smtClean="0"/>
              <a:t>which translates to ‘surface roughness’. </a:t>
            </a:r>
            <a:r>
              <a:rPr lang="en-US" b="0" dirty="0" smtClean="0"/>
              <a:t>Sentinel-2 carries a Multispectral instrument</a:t>
            </a:r>
            <a:r>
              <a:rPr lang="en-US" b="0" baseline="0" dirty="0" smtClean="0"/>
              <a:t> providing optical data such as red, green and blue bands but also expands into the shortwave infrared.</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10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60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Meryl: Utilizing</a:t>
            </a:r>
            <a:r>
              <a:rPr lang="en-US" baseline="0" dirty="0"/>
              <a:t>  both</a:t>
            </a:r>
            <a:r>
              <a:rPr lang="en-US" dirty="0"/>
              <a:t> Sentinel 1 and 2 data is especially</a:t>
            </a:r>
            <a:r>
              <a:rPr lang="en-US" baseline="0" dirty="0"/>
              <a:t> important when mapping during flood conditions which, as you can imagine, correlate to high cloud cover. The Sentinel 1 image on the right is a VH visualization of the Toronto Islands containing VV, VH, VV/VH bands. The image on the left is from Sentinel 2 and in addition to containing optical bands contain calculated Normalized Differences. The goal was to provide as many bands as possible so that we could experiment with the Random Forest Classification. The end result was four classified images using both presence absence and surface classification during flood and non-flood time periods. If you are unfamiliar with Random Forest Classification, it is method of supervised classification that uses decision trees to classify each pixel based on the provided variables. </a:t>
            </a:r>
            <a:endParaRPr dirty="0"/>
          </a:p>
          <a:p>
            <a:pPr marL="0" lvl="0" indent="0" algn="l" rtl="0">
              <a:lnSpc>
                <a:spcPct val="100000"/>
              </a:lnSpc>
              <a:spcBef>
                <a:spcPts val="0"/>
              </a:spcBef>
              <a:spcAft>
                <a:spcPts val="0"/>
              </a:spcAft>
              <a:buSzPts val="1400"/>
              <a:buNone/>
            </a:pPr>
            <a:endParaRPr dirty="0"/>
          </a:p>
        </p:txBody>
      </p:sp>
      <p:sp>
        <p:nvSpPr>
          <p:cNvPr id="261" name="Google Shape;261;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7806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Meryl: This is the result of</a:t>
            </a:r>
            <a:r>
              <a:rPr lang="en-US" baseline="0" dirty="0"/>
              <a:t> running Random Forest using 4 different classes. </a:t>
            </a:r>
            <a:r>
              <a:rPr lang="en-US" dirty="0"/>
              <a:t> In the above images the non-flooded image has a 78% expected accuracy while the flooded image has a 36% accuracy</a:t>
            </a:r>
            <a:r>
              <a:rPr lang="en-US" dirty="0" smtClean="0"/>
              <a:t>. If</a:t>
            </a:r>
            <a:r>
              <a:rPr lang="en-US" baseline="0" dirty="0" smtClean="0"/>
              <a:t> you run the same model but without SAR data, the non-flooded image is only 50% expected accuracy.</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Image Source 1: Google Earth Engine; Sentinel-1 C-SAR; Sentinel-2 MSI</a:t>
            </a:r>
            <a:endParaRPr dirty="0"/>
          </a:p>
        </p:txBody>
      </p:sp>
      <p:sp>
        <p:nvSpPr>
          <p:cNvPr id="318" name="Google Shape;31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013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Meryl:</a:t>
            </a:r>
            <a:r>
              <a:rPr lang="en-US" baseline="0" dirty="0"/>
              <a:t> This is the result of the binary classification. I do not believe that this classification is 100% accurate but that is the result of the confusion matrix provided by Google Earth Engine.</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Image Source 1: Google Earth Engine; Sentinel-1 C-SAR; Sentinel-2 MSI</a:t>
            </a:r>
            <a:endParaRPr dirty="0"/>
          </a:p>
        </p:txBody>
      </p:sp>
      <p:sp>
        <p:nvSpPr>
          <p:cNvPr id="360" name="Google Shape;36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8723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Meryl: Much of the uncertainty in the result comes from the inputs to the Random</a:t>
            </a:r>
            <a:r>
              <a:rPr lang="en-US" baseline="0" dirty="0"/>
              <a:t> Forest Classification. The accuracy of the training data that informs the classification varies depending on the number of points, where the points are placed and the size of the region the model is applied to and trained on, human error during creation of training data (</a:t>
            </a:r>
            <a:r>
              <a:rPr lang="en-US" baseline="0" dirty="0" err="1"/>
              <a:t>mis</a:t>
            </a:r>
            <a:r>
              <a:rPr lang="en-US" baseline="0" dirty="0"/>
              <a:t>-assignment). In addition variable selection largely determines the success of the model. We used a package in R that ranks variables on importance. We selected our variables based on importance, low correlation with existing selected variables, and existing knowledge of what bands identify water. Lastly the temporal resolution and spatial resolution of the satellite data limits the resolution of the result.</a:t>
            </a:r>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3688810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1200" dirty="0">
                <a:latin typeface="Century Gothic"/>
                <a:ea typeface="Century Gothic"/>
                <a:cs typeface="Century Gothic"/>
                <a:sym typeface="Century Gothic"/>
              </a:rPr>
              <a:t>Isaac:</a:t>
            </a:r>
            <a:endParaRPr lang="en-US" dirty="0"/>
          </a:p>
          <a:p>
            <a:pPr marL="0" marR="0" lvl="0" indent="0" algn="l" rtl="0">
              <a:lnSpc>
                <a:spcPct val="100000"/>
              </a:lnSpc>
              <a:spcBef>
                <a:spcPts val="0"/>
              </a:spcBef>
              <a:spcAft>
                <a:spcPts val="0"/>
              </a:spcAft>
              <a:buClr>
                <a:srgbClr val="000000"/>
              </a:buClr>
              <a:buSzPts val="1400"/>
              <a:buFont typeface="Arial"/>
              <a:buNone/>
            </a:pPr>
            <a:endParaRPr lang="en-US" sz="1200"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200" dirty="0">
                <a:latin typeface="Century Gothic"/>
                <a:ea typeface="Century Gothic"/>
                <a:cs typeface="Century Gothic"/>
                <a:sym typeface="Century Gothic"/>
              </a:rPr>
              <a:t>This project provided a stepping stone for many future ideas. A few of them include:</a:t>
            </a:r>
            <a:endParaRPr lang="en-US" sz="1200" dirty="0">
              <a:solidFill>
                <a:srgbClr val="000000"/>
              </a:solidFill>
              <a:latin typeface="Century Gothic"/>
              <a:ea typeface="Century Gothic"/>
              <a:cs typeface="Century Gothic"/>
              <a:sym typeface="Century Gothic"/>
            </a:endParaRPr>
          </a:p>
          <a:p>
            <a:pPr marL="171450" lvl="0" indent="-171450" algn="l" rtl="0">
              <a:lnSpc>
                <a:spcPct val="115000"/>
              </a:lnSpc>
              <a:spcBef>
                <a:spcPts val="0"/>
              </a:spcBef>
              <a:spcAft>
                <a:spcPts val="0"/>
              </a:spcAft>
              <a:buClr>
                <a:schemeClr val="dk1"/>
              </a:buClr>
              <a:buSzPts val="1100"/>
              <a:buFontTx/>
              <a:buChar char="-"/>
            </a:pPr>
            <a:r>
              <a:rPr lang="en-US" sz="1200" dirty="0">
                <a:latin typeface="Century Gothic"/>
                <a:ea typeface="Century Gothic"/>
                <a:cs typeface="Century Gothic"/>
                <a:sym typeface="Century Gothic"/>
              </a:rPr>
              <a:t>Merging optical and radar data to produce an actual flood extent map using land classification</a:t>
            </a:r>
          </a:p>
          <a:p>
            <a:pPr marL="171450" marR="0" lvl="0" indent="-171450" algn="l" defTabSz="914400" rtl="0" eaLnBrk="1" fontAlgn="auto" latinLnBrk="0" hangingPunct="1">
              <a:lnSpc>
                <a:spcPct val="115000"/>
              </a:lnSpc>
              <a:spcBef>
                <a:spcPts val="0"/>
              </a:spcBef>
              <a:spcAft>
                <a:spcPts val="0"/>
              </a:spcAft>
              <a:buClr>
                <a:schemeClr val="dk1"/>
              </a:buClr>
              <a:buSzPts val="1100"/>
              <a:buFontTx/>
              <a:buChar char="-"/>
              <a:tabLst/>
              <a:defRPr/>
            </a:pPr>
            <a:r>
              <a:rPr lang="en-US" sz="1200" b="0" i="0" u="none" strike="noStrike" cap="none" dirty="0">
                <a:solidFill>
                  <a:schemeClr val="lt1"/>
                </a:solidFill>
                <a:latin typeface="Century Gothic"/>
                <a:ea typeface="Century Gothic"/>
                <a:cs typeface="Century Gothic"/>
                <a:sym typeface="Century Gothic"/>
              </a:rPr>
              <a:t>Improving Sentinel-2 cloud masking to enable the use of optical data during flood scenarios</a:t>
            </a:r>
          </a:p>
          <a:p>
            <a:pPr marL="171450" marR="0" lvl="0" indent="-171450" algn="l" defTabSz="914400" rtl="0" eaLnBrk="1" fontAlgn="auto" latinLnBrk="0" hangingPunct="1">
              <a:lnSpc>
                <a:spcPct val="115000"/>
              </a:lnSpc>
              <a:spcBef>
                <a:spcPts val="0"/>
              </a:spcBef>
              <a:spcAft>
                <a:spcPts val="0"/>
              </a:spcAft>
              <a:buClr>
                <a:schemeClr val="dk1"/>
              </a:buClr>
              <a:buSzPts val="1100"/>
              <a:buFontTx/>
              <a:buChar char="-"/>
              <a:tabLst/>
              <a:defRPr/>
            </a:pPr>
            <a:r>
              <a:rPr lang="en-US" sz="1200" dirty="0">
                <a:solidFill>
                  <a:srgbClr val="000000"/>
                </a:solidFill>
                <a:latin typeface="Century Gothic"/>
                <a:ea typeface="Century Gothic"/>
                <a:cs typeface="Century Gothic"/>
                <a:sym typeface="Century Gothic"/>
              </a:rPr>
              <a:t>Looking at SRTM and Water Level Data. Here we wanted to compare water levels to digital elevation models (DEMs) to determine where flooding could occur.</a:t>
            </a:r>
          </a:p>
          <a:p>
            <a:pPr marL="171450" marR="0" lvl="0" indent="-171450" algn="l" defTabSz="914400" rtl="0" eaLnBrk="1" fontAlgn="auto" latinLnBrk="0" hangingPunct="1">
              <a:lnSpc>
                <a:spcPct val="115000"/>
              </a:lnSpc>
              <a:spcBef>
                <a:spcPts val="0"/>
              </a:spcBef>
              <a:spcAft>
                <a:spcPts val="0"/>
              </a:spcAft>
              <a:buClr>
                <a:schemeClr val="dk1"/>
              </a:buClr>
              <a:buSzPts val="1100"/>
              <a:buFontTx/>
              <a:buChar char="-"/>
              <a:tabLst/>
              <a:defRPr/>
            </a:pPr>
            <a:r>
              <a:rPr lang="en-US" sz="1200" dirty="0">
                <a:latin typeface="Century Gothic"/>
                <a:ea typeface="Century Gothic"/>
                <a:cs typeface="Century Gothic"/>
                <a:sym typeface="Century Gothic"/>
              </a:rPr>
              <a:t>Using inferential statistics to evaluate the FLOW tool results</a:t>
            </a:r>
            <a:endParaRPr lang="en-US" sz="1200" dirty="0">
              <a:solidFill>
                <a:srgbClr val="000000"/>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468520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Tyler: The other product we created during this term was the Great Lakes Basin Data viewer that was created using GEE. The four NASA Earth Observations used were GPM IMERG, SMAP, SRTM, and Terra MODIS. Our partners desired an easy way to visualize and understand the data from these satellites, so we programmed a user interface, or UI, in order to assist them.</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Image Source: Google Earth Engine (GEE)</a:t>
            </a:r>
            <a:endParaRPr/>
          </a:p>
        </p:txBody>
      </p:sp>
      <p:sp>
        <p:nvSpPr>
          <p:cNvPr id="399" name="Google Shape;3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169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Speaker: In order to create the FLOW tool, we used the following satellites: </a:t>
            </a: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dirty="0" smtClean="0"/>
          </a:p>
          <a:p>
            <a:pPr marL="0" lvl="0" indent="0" algn="l" rtl="0">
              <a:lnSpc>
                <a:spcPct val="100000"/>
              </a:lnSpc>
              <a:spcBef>
                <a:spcPts val="0"/>
              </a:spcBef>
              <a:spcAft>
                <a:spcPts val="0"/>
              </a:spcAft>
              <a:buSzPts val="1400"/>
              <a:buNone/>
            </a:pPr>
            <a:r>
              <a:rPr lang="en-US" dirty="0" smtClean="0"/>
              <a:t>Terra MODIS data was used for snow cover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SMAP data was used for soil moisture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GPM data was used for precipitation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SRTM data was used for digital elevation maps (DEMs)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Source: http://</a:t>
            </a:r>
            <a:r>
              <a:rPr lang="en-US" dirty="0" err="1"/>
              <a:t>www.devpedia.developexchange.com</a:t>
            </a:r>
            <a:r>
              <a:rPr lang="en-US" dirty="0"/>
              <a:t>/</a:t>
            </a:r>
            <a:r>
              <a:rPr lang="en-US" dirty="0" err="1"/>
              <a:t>dp</a:t>
            </a:r>
            <a:r>
              <a:rPr lang="en-US" dirty="0"/>
              <a:t>/</a:t>
            </a:r>
            <a:r>
              <a:rPr lang="en-US" dirty="0" err="1"/>
              <a:t>index.php?title</a:t>
            </a:r>
            <a:r>
              <a:rPr lang="en-US" dirty="0"/>
              <a:t>=</a:t>
            </a:r>
            <a:r>
              <a:rPr lang="en-US" dirty="0" err="1"/>
              <a:t>List_of_Satellite_Pictures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16" name="Google Shape;41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83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t>Tyler: This is the user interface that we programmed in Google Earth Engine. The user is able to set the year from 2015 to 2019, and then choose the month, variable, and study area. To the right of the menu, there are different legends displayed for each of the variables, as well as the output map where the user sees the results. </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Image Source: Google Earth Engine; (Created by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727350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Tyler: We programmed the tool to show values for precipitation, snow cover, and soil moisture for a user-specified month and year, as well as the difference of that date from normal. The image on the lower left shows snow cover where dark brown represents areas of no snow, and light brown represents areas with the most snow. </a:t>
            </a:r>
            <a:r>
              <a:rPr lang="en-US" dirty="0" err="1"/>
              <a:t>Normals</a:t>
            </a:r>
            <a:r>
              <a:rPr lang="en-US" dirty="0"/>
              <a:t> for the time period were calculated using median values by pixel for the month across all available data for each satellite. These values were then subtracted from the user-specified month to calculate the deviation from normal. On the lower right, we have an image that represents the deviation from normal during January 2018. Areas that are red show less snow than normal, areas that are white show areas with the usual amount of snow, and areas that are blue have more snow than normal.</a:t>
            </a:r>
            <a:endParaRPr lang="en-US" sz="1200"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Image Source: Google Earth Engine; (Created by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67840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Isaac: This project was</a:t>
            </a:r>
            <a:r>
              <a:rPr lang="en-US" baseline="0" dirty="0" smtClean="0"/>
              <a:t> motivated by severe flooding that occurred in the Toronto area in May of 2017. The image above shows the Toronto Islands inundated with water from Lake Ontario. This was not a stand-alone event; flooding has been and continues to be the most frequent natural disaster in Canada. </a:t>
            </a:r>
            <a:endParaRPr lang="en-US"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Image source: Provided by the City of Toronto (</a:t>
            </a:r>
            <a:r>
              <a:rPr lang="en-US" b="1" dirty="0" smtClean="0"/>
              <a:t>Permission from partner)</a:t>
            </a:r>
            <a:endParaRPr lang="en-US"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218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t>Tyler: We also produced charts with the FLOW tool for the study period of April 2015 to February 2019. This chart shows the difference from normal for the GPM IMERG values of the Great Lakes Basin, shown in red, and the Lake Ontario Watershed, shown in blue. The red circle highlights the flooding in May of 2017. </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Image Source: Produced by team</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2602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t>Tyler: Here you can see the </a:t>
            </a:r>
            <a:r>
              <a:rPr lang="en-US" dirty="0" smtClean="0"/>
              <a:t>normalized difference snow index values </a:t>
            </a:r>
            <a:r>
              <a:rPr lang="en-US" dirty="0"/>
              <a:t>for the study period. There was less snow than normal leading up to the May 2017 flood.</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Image Source: Produced by team</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081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t>Tyler: And this chart represents soil moisture values. You can see how high the soil moisture was following the May 2017 flooding, reacting to the large amounts of precipitation during this time. </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Image Source: Produced by team</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473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Tyler: It’s important to note that this tool is not perfect- it was produced in ten weeks and there’s a lot of room for improvement. Some of the important things to note are that the FLOW tool is not predictive. It does not guarantee that a flood will occur at a given time or place; it simply displays how some, not all, of the variables that contribute to flooding have behaved over the study months. Additionally, the normal values we used to calculate the difference from normal were based off of the satellite data available to us. The data availability ranges between four years to nineteen years, and these values are not indicative of climatological </a:t>
            </a:r>
            <a:r>
              <a:rPr lang="en-US" dirty="0" err="1"/>
              <a:t>normals</a:t>
            </a:r>
            <a:r>
              <a:rPr lang="en-US" dirty="0"/>
              <a:t>. Finally, while it is easy to see the extreme flooding event in May of 2017, other minor flooding events were not represented </a:t>
            </a:r>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189690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1200" dirty="0">
                <a:latin typeface="Century Gothic"/>
                <a:ea typeface="Century Gothic"/>
                <a:cs typeface="Century Gothic"/>
                <a:sym typeface="Century Gothic"/>
              </a:rPr>
              <a:t>Isaac:</a:t>
            </a:r>
            <a:endParaRPr lang="en-US" dirty="0"/>
          </a:p>
          <a:p>
            <a:pPr marL="0" marR="0" lvl="0" indent="0" algn="l" rtl="0">
              <a:lnSpc>
                <a:spcPct val="100000"/>
              </a:lnSpc>
              <a:spcBef>
                <a:spcPts val="0"/>
              </a:spcBef>
              <a:spcAft>
                <a:spcPts val="0"/>
              </a:spcAft>
              <a:buClr>
                <a:srgbClr val="000000"/>
              </a:buClr>
              <a:buSzPts val="1400"/>
              <a:buFont typeface="Arial"/>
              <a:buNone/>
            </a:pPr>
            <a:endParaRPr lang="en-US" sz="1200"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200" dirty="0">
                <a:latin typeface="Century Gothic"/>
                <a:ea typeface="Century Gothic"/>
                <a:cs typeface="Century Gothic"/>
                <a:sym typeface="Century Gothic"/>
              </a:rPr>
              <a:t>This project provided a stepping stone for many future ideas. A few of them include:</a:t>
            </a:r>
            <a:endParaRPr lang="en-US" sz="1200" dirty="0">
              <a:solidFill>
                <a:srgbClr val="000000"/>
              </a:solidFill>
              <a:latin typeface="Century Gothic"/>
              <a:ea typeface="Century Gothic"/>
              <a:cs typeface="Century Gothic"/>
              <a:sym typeface="Century Gothic"/>
            </a:endParaRPr>
          </a:p>
          <a:p>
            <a:pPr marL="171450" lvl="0" indent="-171450" algn="l" rtl="0">
              <a:lnSpc>
                <a:spcPct val="115000"/>
              </a:lnSpc>
              <a:spcBef>
                <a:spcPts val="0"/>
              </a:spcBef>
              <a:spcAft>
                <a:spcPts val="0"/>
              </a:spcAft>
              <a:buClr>
                <a:schemeClr val="dk1"/>
              </a:buClr>
              <a:buSzPts val="1100"/>
              <a:buFontTx/>
              <a:buChar char="-"/>
            </a:pPr>
            <a:r>
              <a:rPr lang="en-US" sz="1200" dirty="0">
                <a:latin typeface="Century Gothic"/>
                <a:ea typeface="Century Gothic"/>
                <a:cs typeface="Century Gothic"/>
                <a:sym typeface="Century Gothic"/>
              </a:rPr>
              <a:t>Merging optical and radar data to produce an actual flood extent map using land classification</a:t>
            </a:r>
          </a:p>
          <a:p>
            <a:pPr marL="171450" marR="0" lvl="0" indent="-171450" algn="l" defTabSz="914400" rtl="0" eaLnBrk="1" fontAlgn="auto" latinLnBrk="0" hangingPunct="1">
              <a:lnSpc>
                <a:spcPct val="115000"/>
              </a:lnSpc>
              <a:spcBef>
                <a:spcPts val="0"/>
              </a:spcBef>
              <a:spcAft>
                <a:spcPts val="0"/>
              </a:spcAft>
              <a:buClr>
                <a:schemeClr val="dk1"/>
              </a:buClr>
              <a:buSzPts val="1100"/>
              <a:buFontTx/>
              <a:buChar char="-"/>
              <a:tabLst/>
              <a:defRPr/>
            </a:pPr>
            <a:r>
              <a:rPr lang="en-US" sz="1200" b="0" i="0" u="none" strike="noStrike" cap="none" dirty="0">
                <a:solidFill>
                  <a:schemeClr val="lt1"/>
                </a:solidFill>
                <a:latin typeface="Century Gothic"/>
                <a:ea typeface="Century Gothic"/>
                <a:cs typeface="Century Gothic"/>
                <a:sym typeface="Century Gothic"/>
              </a:rPr>
              <a:t>Improving Sentinel-2 cloud masking to enable the use of optical data during flood scenarios</a:t>
            </a:r>
          </a:p>
          <a:p>
            <a:pPr marL="171450" marR="0" lvl="0" indent="-171450" algn="l" defTabSz="914400" rtl="0" eaLnBrk="1" fontAlgn="auto" latinLnBrk="0" hangingPunct="1">
              <a:lnSpc>
                <a:spcPct val="115000"/>
              </a:lnSpc>
              <a:spcBef>
                <a:spcPts val="0"/>
              </a:spcBef>
              <a:spcAft>
                <a:spcPts val="0"/>
              </a:spcAft>
              <a:buClr>
                <a:schemeClr val="dk1"/>
              </a:buClr>
              <a:buSzPts val="1100"/>
              <a:buFontTx/>
              <a:buChar char="-"/>
              <a:tabLst/>
              <a:defRPr/>
            </a:pPr>
            <a:r>
              <a:rPr lang="en-US" sz="1200" dirty="0">
                <a:solidFill>
                  <a:srgbClr val="000000"/>
                </a:solidFill>
                <a:latin typeface="Century Gothic"/>
                <a:ea typeface="Century Gothic"/>
                <a:cs typeface="Century Gothic"/>
                <a:sym typeface="Century Gothic"/>
              </a:rPr>
              <a:t>Looking at SRTM and Water Level Data. Here we wanted to compare water levels to digital elevation models (DEMs) to determine where flooding could occur.</a:t>
            </a:r>
          </a:p>
          <a:p>
            <a:pPr marL="171450" marR="0" lvl="0" indent="-171450" algn="l" defTabSz="914400" rtl="0" eaLnBrk="1" fontAlgn="auto" latinLnBrk="0" hangingPunct="1">
              <a:lnSpc>
                <a:spcPct val="115000"/>
              </a:lnSpc>
              <a:spcBef>
                <a:spcPts val="0"/>
              </a:spcBef>
              <a:spcAft>
                <a:spcPts val="0"/>
              </a:spcAft>
              <a:buClr>
                <a:schemeClr val="dk1"/>
              </a:buClr>
              <a:buSzPts val="1100"/>
              <a:buFontTx/>
              <a:buChar char="-"/>
              <a:tabLst/>
              <a:defRPr/>
            </a:pPr>
            <a:r>
              <a:rPr lang="en-US" sz="1200" dirty="0">
                <a:latin typeface="Century Gothic"/>
                <a:ea typeface="Century Gothic"/>
                <a:cs typeface="Century Gothic"/>
                <a:sym typeface="Century Gothic"/>
              </a:rPr>
              <a:t>Using inferential statistics to evaluate the FLOW tool results</a:t>
            </a:r>
            <a:endParaRPr lang="en-US" sz="1200" dirty="0">
              <a:solidFill>
                <a:srgbClr val="000000"/>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112991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Isaac: Overall, this project demonstrated the feasibility of Google Earth Engine for land classifications combining both optical and radar data. Additionally, the project identified some of the contributing factors that led to the flooding in May of 2017. There was significant precipitation during May of 2017, which impacted soil moisture for that month and the two months following. Notably, precipitation values were recorded at 209mm or 8.23in more than normal during May 2017, while soil moisture increased during the months of May, June, and July of 2017, peaking at 5.9mm greater than normal during July of 2017.</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3455144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Isaac: Here is a list of people and organizations we would like to thank.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0242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Isaac: Thank you! Any questions?</a:t>
            </a:r>
            <a:endParaRPr dirty="0"/>
          </a:p>
        </p:txBody>
      </p:sp>
      <p:sp>
        <p:nvSpPr>
          <p:cNvPr id="564" name="Google Shape;564;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35514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Elizabeth: </a:t>
            </a:r>
            <a:endParaRPr dirty="0"/>
          </a:p>
          <a:p>
            <a:pPr marL="0" lvl="0" indent="0" algn="l" rtl="0">
              <a:lnSpc>
                <a:spcPct val="100000"/>
              </a:lnSpc>
              <a:spcBef>
                <a:spcPts val="0"/>
              </a:spcBef>
              <a:spcAft>
                <a:spcPts val="0"/>
              </a:spcAft>
              <a:buSzPts val="1400"/>
              <a:buNone/>
            </a:pPr>
            <a:r>
              <a:rPr lang="en-US" dirty="0"/>
              <a:t>Our study area this term </a:t>
            </a:r>
            <a:r>
              <a:rPr lang="en-US" sz="1200" b="0" i="0" u="none" strike="noStrike" dirty="0">
                <a:solidFill>
                  <a:schemeClr val="dk1"/>
                </a:solidFill>
                <a:latin typeface="Calibri"/>
                <a:ea typeface="Calibri"/>
                <a:cs typeface="Calibri"/>
                <a:sym typeface="Calibri"/>
              </a:rPr>
              <a:t>was the Greater Toronto Area. Toronto is Canada’s largest city, with an urban area of over 6.4 million people. We analyzed the impact of climatic variables in Great Lakes Basin on the Greater Toronto Area for our study period. The project looked at monthly data from April 2015 through February 2019. Available data used in calculations ranged in time from March 2000 – 2019.</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Source: Study area map created on Google Earth Engine; created by team</a:t>
            </a:r>
            <a:endParaRPr dirty="0"/>
          </a:p>
        </p:txBody>
      </p:sp>
      <p:sp>
        <p:nvSpPr>
          <p:cNvPr id="159" name="Google Shape;15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11184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lvl="0" indent="0" algn="l" rtl="0">
              <a:lnSpc>
                <a:spcPct val="100000"/>
              </a:lnSpc>
              <a:spcBef>
                <a:spcPts val="0"/>
              </a:spcBef>
              <a:spcAft>
                <a:spcPts val="0"/>
              </a:spcAft>
              <a:buSzPts val="1400"/>
              <a:buNone/>
            </a:pPr>
            <a:r>
              <a:rPr lang="en-US" dirty="0"/>
              <a:t>Elizabeth: </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chemeClr val="dk1"/>
                </a:solidFill>
                <a:latin typeface="Calibri"/>
                <a:ea typeface="Calibri"/>
                <a:cs typeface="Calibri"/>
                <a:sym typeface="Calibri"/>
              </a:rPr>
              <a:t>As mentioned, over the past 10 years, Toronto has been struck by multiple severe flooding events. Two major floods occurred in Toronto on July 8, 2013, and in April and May of 2017. </a:t>
            </a:r>
            <a:r>
              <a:rPr lang="en-US" dirty="0"/>
              <a:t>Flooding poses a major challenge; the event negatively impacts public health, economic growth, and the environment. </a:t>
            </a:r>
            <a:r>
              <a:rPr lang="en-US" sz="1200" b="0" i="0" u="none" strike="noStrike" dirty="0">
                <a:solidFill>
                  <a:schemeClr val="dk1"/>
                </a:solidFill>
                <a:latin typeface="Calibri"/>
                <a:ea typeface="Calibri"/>
                <a:cs typeface="Calibri"/>
                <a:sym typeface="Calibri"/>
              </a:rPr>
              <a:t>Flooding can bring in hazardous materials affecting species found within and around the lake and ultimately cause habitat loss.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image above, i</a:t>
            </a:r>
            <a:r>
              <a:rPr lang="en-US" sz="1200" b="0" i="0" u="none" strike="noStrike" dirty="0">
                <a:solidFill>
                  <a:schemeClr val="dk1"/>
                </a:solidFill>
                <a:latin typeface="Calibri"/>
                <a:ea typeface="Calibri"/>
                <a:cs typeface="Calibri"/>
                <a:sym typeface="Calibri"/>
              </a:rPr>
              <a:t>ncoming water eroded the shoreline in the Bluffer’s Park neighborhood of Toronto.</a:t>
            </a:r>
            <a:endParaRPr lang="en-US" b="1"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Image Source</a:t>
            </a:r>
            <a:r>
              <a:rPr lang="en-US" dirty="0"/>
              <a:t> 1: “Financial impacts resulting from high lake water levels in waterfront parklands”; General Manager, Parks Forestry and Recreation; January 5, 2018. City of Toronto. </a:t>
            </a:r>
            <a:r>
              <a:rPr lang="en-US" b="1" dirty="0" smtClean="0"/>
              <a:t>(Permission</a:t>
            </a:r>
            <a:r>
              <a:rPr lang="en-US" b="1" baseline="0" dirty="0" smtClean="0"/>
              <a:t> from partner)</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Source 2: “Financial impacts resulting from high lake water levels in waterfront parklands”; General Manager, Parks Forestry and Recreation; January 5, 2018. City of Toronto. </a:t>
            </a:r>
            <a:r>
              <a:rPr lang="en-US" b="1" dirty="0" smtClean="0"/>
              <a:t>(Permission</a:t>
            </a:r>
            <a:r>
              <a:rPr lang="en-US" b="1" baseline="0" dirty="0" smtClean="0"/>
              <a:t> from partner)</a:t>
            </a:r>
            <a:endParaRPr lang="en-US" dirty="0" smtClean="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Elizabeth: </a:t>
            </a:r>
            <a:r>
              <a:rPr lang="en-US" sz="1200" dirty="0">
                <a:solidFill>
                  <a:schemeClr val="dk1"/>
                </a:solidFill>
                <a:latin typeface="Calibri"/>
                <a:ea typeface="Calibri"/>
                <a:cs typeface="Calibri"/>
                <a:sym typeface="Calibri"/>
              </a:rPr>
              <a:t>The team partnered </a:t>
            </a:r>
            <a:r>
              <a:rPr lang="en-US" sz="1200" b="0" i="0" u="none" strike="noStrike" dirty="0">
                <a:solidFill>
                  <a:schemeClr val="dk1"/>
                </a:solidFill>
                <a:latin typeface="Calibri"/>
                <a:ea typeface="Calibri"/>
                <a:cs typeface="Calibri"/>
                <a:sym typeface="Calibri"/>
              </a:rPr>
              <a:t>with the City of Toronto Office of Emergency Management, the City of Mississauga Community Service Department, the Great Lakes and St. Lawrence Cities Initiative, the Credit Valley Conservation, and the Toronto and Region Conservation Authority.</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1: Made using PowerPoint icons; (Created by Team)</a:t>
            </a:r>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79774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Elizabeth: </a:t>
            </a:r>
            <a:r>
              <a:rPr lang="en-US" sz="1200" dirty="0">
                <a:solidFill>
                  <a:schemeClr val="dk1"/>
                </a:solidFill>
                <a:latin typeface="Calibri"/>
                <a:ea typeface="Calibri"/>
                <a:cs typeface="Calibri"/>
                <a:sym typeface="Calibri"/>
              </a:rPr>
              <a:t>The team partnered </a:t>
            </a:r>
            <a:r>
              <a:rPr lang="en-US" sz="1200" b="0" i="0" u="none" strike="noStrike" dirty="0">
                <a:solidFill>
                  <a:schemeClr val="dk1"/>
                </a:solidFill>
                <a:latin typeface="Calibri"/>
                <a:ea typeface="Calibri"/>
                <a:cs typeface="Calibri"/>
                <a:sym typeface="Calibri"/>
              </a:rPr>
              <a:t>with the City of Toronto Office of Emergency Management, the City of Mississauga Community Service Department, the Great Lakes and St. Lawrence Cities Initiative, the Credit Valley Conservation, and the Toronto and Region Conservation Authority.</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1: Made using PowerPoint icons; (Created by Team)</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79472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Elizabeth: Over the course of this term, we created two end products in order to realize our project objectives: land classification maps to determine flooding and the FLOW tool to visualize data and observe relationships between the variables of precipitation, soil moisture, snow cover, and elevation.</a:t>
            </a:r>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282657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Meryl: So</a:t>
            </a:r>
            <a:r>
              <a:rPr lang="en-US" baseline="0" dirty="0"/>
              <a:t> starting with land classification maps…</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Image Source: Google Earth Engine (GEE)</a:t>
            </a:r>
            <a:endParaRPr dirty="0"/>
          </a:p>
        </p:txBody>
      </p:sp>
      <p:sp>
        <p:nvSpPr>
          <p:cNvPr id="234" name="Google Shape;23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4211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Meryl: We</a:t>
            </a:r>
            <a:r>
              <a:rPr lang="en-US" baseline="0" dirty="0"/>
              <a:t> used data from both the Sentinel 1 and 2 satellites</a:t>
            </a:r>
            <a:r>
              <a:rPr lang="en-US" baseline="0" dirty="0" smtClean="0"/>
              <a:t>.</a:t>
            </a:r>
          </a:p>
          <a:p>
            <a:pPr marL="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SzPts val="1400"/>
              <a:buNone/>
            </a:pPr>
            <a:r>
              <a:rPr lang="en-US" b="0" dirty="0"/>
              <a:t>Image Source: http://www.devpedia.developexchange.com/dp/index.php?title=List_of_Satellite_Pictures</a:t>
            </a:r>
            <a:endParaRPr b="0" dirty="0"/>
          </a:p>
          <a:p>
            <a:pPr marL="0" lvl="0" indent="0" algn="l" rtl="0">
              <a:lnSpc>
                <a:spcPct val="100000"/>
              </a:lnSpc>
              <a:spcBef>
                <a:spcPts val="0"/>
              </a:spcBef>
              <a:spcAft>
                <a:spcPts val="0"/>
              </a:spcAft>
              <a:buSzPts val="1400"/>
              <a:buNone/>
            </a:pPr>
            <a:endParaRPr dirty="0"/>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972786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8641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250379085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p15:clr>
            <a:srgbClr val="FBAE40"/>
          </p15:clr>
        </p15:guide>
        <p15:guide id="6" orient="horz" pos="960">
          <p15:clr>
            <a:srgbClr val="FBAE40"/>
          </p15:clr>
        </p15:guide>
        <p15:guide id="7" orient="horz" pos="504">
          <p15:clr>
            <a:srgbClr val="FBAE40"/>
          </p15:clr>
        </p15:guide>
        <p15:guide id="9" orient="horz" pos="40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1"/>
        <p:cNvGrpSpPr/>
        <p:nvPr/>
      </p:nvGrpSpPr>
      <p:grpSpPr>
        <a:xfrm>
          <a:off x="0" y="0"/>
          <a:ext cx="0" cy="0"/>
          <a:chOff x="0" y="0"/>
          <a:chExt cx="0" cy="0"/>
        </a:xfrm>
      </p:grpSpPr>
      <p:pic>
        <p:nvPicPr>
          <p:cNvPr id="102" name="Google Shape;102;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03" name="Google Shape;103;p14"/>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04"/>
        <p:cNvGrpSpPr/>
        <p:nvPr/>
      </p:nvGrpSpPr>
      <p:grpSpPr>
        <a:xfrm>
          <a:off x="0" y="0"/>
          <a:ext cx="0" cy="0"/>
          <a:chOff x="0" y="0"/>
          <a:chExt cx="0" cy="0"/>
        </a:xfrm>
      </p:grpSpPr>
      <p:sp>
        <p:nvSpPr>
          <p:cNvPr id="105" name="Google Shape;105;p15"/>
          <p:cNvSpPr/>
          <p:nvPr/>
        </p:nvSpPr>
        <p:spPr>
          <a:xfrm>
            <a:off x="0" y="6591300"/>
            <a:ext cx="12192000"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15"/>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7" name="Google Shape;107;p15"/>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4400"/>
              <a:buFont typeface="Century Gothic"/>
              <a:buNone/>
            </a:pPr>
            <a:r>
              <a:rPr lang="en-US" sz="4400" b="1" i="0" u="none" strike="noStrike" cap="none">
                <a:solidFill>
                  <a:srgbClr val="3F4268"/>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108" name="Google Shape;108;p15"/>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109" name="Google Shape;109;p15"/>
          <p:cNvPicPr preferRelativeResize="0"/>
          <p:nvPr/>
        </p:nvPicPr>
        <p:blipFill rotWithShape="1">
          <a:blip r:embed="rId3">
            <a:alphaModFix/>
          </a:blip>
          <a:srcRect/>
          <a:stretch/>
        </p:blipFill>
        <p:spPr>
          <a:xfrm>
            <a:off x="9584435" y="376200"/>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10"/>
        <p:cNvGrpSpPr/>
        <p:nvPr/>
      </p:nvGrpSpPr>
      <p:grpSpPr>
        <a:xfrm>
          <a:off x="0" y="0"/>
          <a:ext cx="0" cy="0"/>
          <a:chOff x="0" y="0"/>
          <a:chExt cx="0" cy="0"/>
        </a:xfrm>
      </p:grpSpPr>
      <p:sp>
        <p:nvSpPr>
          <p:cNvPr id="111" name="Google Shape;111;p16"/>
          <p:cNvSpPr/>
          <p:nvPr/>
        </p:nvSpPr>
        <p:spPr>
          <a:xfrm>
            <a:off x="0" y="6591300"/>
            <a:ext cx="12192000"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 name="Google Shape;112;p16"/>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3" name="Google Shape;113;p16"/>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6"/>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6"/>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16"/>
        <p:cNvGrpSpPr/>
        <p:nvPr/>
      </p:nvGrpSpPr>
      <p:grpSpPr>
        <a:xfrm>
          <a:off x="0" y="0"/>
          <a:ext cx="0" cy="0"/>
          <a:chOff x="0" y="0"/>
          <a:chExt cx="0" cy="0"/>
        </a:xfrm>
      </p:grpSpPr>
      <p:sp>
        <p:nvSpPr>
          <p:cNvPr id="117" name="Google Shape;117;p17"/>
          <p:cNvSpPr/>
          <p:nvPr/>
        </p:nvSpPr>
        <p:spPr>
          <a:xfrm>
            <a:off x="0" y="6172200"/>
            <a:ext cx="12192000" cy="6858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8" name="Google Shape;118;p17"/>
          <p:cNvSpPr/>
          <p:nvPr/>
        </p:nvSpPr>
        <p:spPr>
          <a:xfrm>
            <a:off x="0" y="1186372"/>
            <a:ext cx="11696700" cy="114553"/>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119" name="Google Shape;119;p17"/>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0" name="Google Shape;120;p17"/>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7"/>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7"/>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7"/>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125"/>
        <p:cNvGrpSpPr/>
        <p:nvPr/>
      </p:nvGrpSpPr>
      <p:grpSpPr>
        <a:xfrm>
          <a:off x="0" y="0"/>
          <a:ext cx="0" cy="0"/>
          <a:chOff x="0" y="0"/>
          <a:chExt cx="0" cy="0"/>
        </a:xfrm>
      </p:grpSpPr>
      <p:sp>
        <p:nvSpPr>
          <p:cNvPr id="126" name="Google Shape;126;p18"/>
          <p:cNvSpPr/>
          <p:nvPr/>
        </p:nvSpPr>
        <p:spPr>
          <a:xfrm flipH="1">
            <a:off x="-4" y="0"/>
            <a:ext cx="12192003" cy="1905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7" name="Google Shape;127;p18"/>
          <p:cNvSpPr/>
          <p:nvPr/>
        </p:nvSpPr>
        <p:spPr>
          <a:xfrm flipH="1">
            <a:off x="-1" y="6593264"/>
            <a:ext cx="12192003"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8" name="Google Shape;128;p18"/>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9" name="Google Shape;129;p18"/>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8"/>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8"/>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8"/>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8"/>
        <p:cNvGrpSpPr/>
        <p:nvPr/>
      </p:nvGrpSpPr>
      <p:grpSpPr>
        <a:xfrm>
          <a:off x="0" y="0"/>
          <a:ext cx="0" cy="0"/>
          <a:chOff x="0" y="0"/>
          <a:chExt cx="0" cy="0"/>
        </a:xfrm>
      </p:grpSpPr>
      <p:sp>
        <p:nvSpPr>
          <p:cNvPr id="19" name="Google Shape;19;p3"/>
          <p:cNvSpPr/>
          <p:nvPr/>
        </p:nvSpPr>
        <p:spPr>
          <a:xfrm>
            <a:off x="0" y="6591300"/>
            <a:ext cx="12192000"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3"/>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3"/>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4"/>
        <p:cNvGrpSpPr/>
        <p:nvPr/>
      </p:nvGrpSpPr>
      <p:grpSpPr>
        <a:xfrm>
          <a:off x="0" y="0"/>
          <a:ext cx="0" cy="0"/>
          <a:chOff x="0" y="0"/>
          <a:chExt cx="0" cy="0"/>
        </a:xfrm>
      </p:grpSpPr>
      <p:sp>
        <p:nvSpPr>
          <p:cNvPr id="25" name="Google Shape;25;p4"/>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 name="Google Shape;26;p4"/>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4"/>
          <p:cNvSpPr/>
          <p:nvPr/>
        </p:nvSpPr>
        <p:spPr>
          <a:xfrm rot="7200000">
            <a:off x="342880" y="292874"/>
            <a:ext cx="678058" cy="589869"/>
          </a:xfrm>
          <a:prstGeom prst="hexagon">
            <a:avLst>
              <a:gd name="adj" fmla="val 28832"/>
              <a:gd name="vf" fmla="val 115470"/>
            </a:avLst>
          </a:prstGeom>
          <a:solidFill>
            <a:srgbClr val="3F4268">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4"/>
          <p:cNvSpPr/>
          <p:nvPr/>
        </p:nvSpPr>
        <p:spPr>
          <a:xfrm>
            <a:off x="0" y="6172200"/>
            <a:ext cx="12192000" cy="337387"/>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4"/>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46"/>
        <p:cNvGrpSpPr/>
        <p:nvPr/>
      </p:nvGrpSpPr>
      <p:grpSpPr>
        <a:xfrm>
          <a:off x="0" y="0"/>
          <a:ext cx="0" cy="0"/>
          <a:chOff x="0" y="0"/>
          <a:chExt cx="0" cy="0"/>
        </a:xfrm>
      </p:grpSpPr>
      <p:sp>
        <p:nvSpPr>
          <p:cNvPr id="47" name="Google Shape;47;p6"/>
          <p:cNvSpPr/>
          <p:nvPr/>
        </p:nvSpPr>
        <p:spPr>
          <a:xfrm flipH="1">
            <a:off x="-4" y="428625"/>
            <a:ext cx="12192003" cy="628650"/>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6"/>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49" name="Google Shape;49;p6"/>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61"/>
        <p:cNvGrpSpPr/>
        <p:nvPr/>
      </p:nvGrpSpPr>
      <p:grpSpPr>
        <a:xfrm>
          <a:off x="0" y="0"/>
          <a:ext cx="0" cy="0"/>
          <a:chOff x="0" y="0"/>
          <a:chExt cx="0" cy="0"/>
        </a:xfrm>
      </p:grpSpPr>
      <p:sp>
        <p:nvSpPr>
          <p:cNvPr id="62" name="Google Shape;6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64" name="Google Shape;6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67"/>
        <p:cNvGrpSpPr/>
        <p:nvPr/>
      </p:nvGrpSpPr>
      <p:grpSpPr>
        <a:xfrm>
          <a:off x="0" y="0"/>
          <a:ext cx="0" cy="0"/>
          <a:chOff x="0" y="0"/>
          <a:chExt cx="0" cy="0"/>
        </a:xfrm>
      </p:grpSpPr>
      <p:sp>
        <p:nvSpPr>
          <p:cNvPr id="68" name="Google Shape;68;p9"/>
          <p:cNvSpPr/>
          <p:nvPr/>
        </p:nvSpPr>
        <p:spPr>
          <a:xfrm>
            <a:off x="0" y="6172200"/>
            <a:ext cx="12192000" cy="6858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9" name="Google Shape;69;p9"/>
          <p:cNvSpPr/>
          <p:nvPr/>
        </p:nvSpPr>
        <p:spPr>
          <a:xfrm>
            <a:off x="0" y="1186372"/>
            <a:ext cx="11696700" cy="114553"/>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70" name="Google Shape;70;p9"/>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9"/>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76"/>
        <p:cNvGrpSpPr/>
        <p:nvPr/>
      </p:nvGrpSpPr>
      <p:grpSpPr>
        <a:xfrm>
          <a:off x="0" y="0"/>
          <a:ext cx="0" cy="0"/>
          <a:chOff x="0" y="0"/>
          <a:chExt cx="0" cy="0"/>
        </a:xfrm>
      </p:grpSpPr>
      <p:sp>
        <p:nvSpPr>
          <p:cNvPr id="77" name="Google Shape;77;p10"/>
          <p:cNvSpPr/>
          <p:nvPr/>
        </p:nvSpPr>
        <p:spPr>
          <a:xfrm flipH="1">
            <a:off x="-4" y="0"/>
            <a:ext cx="12192003" cy="190500"/>
          </a:xfrm>
          <a:prstGeom prst="rect">
            <a:avLst/>
          </a:prstGeom>
          <a:blipFill rotWithShape="0">
            <a:blip r:embed="rId2">
              <a:alphaModFix/>
            </a:blip>
            <a:tile tx="3"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 name="Google Shape;78;p10"/>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0"/>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11"/>
          <p:cNvSpPr/>
          <p:nvPr/>
        </p:nvSpPr>
        <p:spPr>
          <a:xfrm flipH="1">
            <a:off x="-2" y="6484538"/>
            <a:ext cx="12192003" cy="265176"/>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11"/>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1"/>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12"/>
          <p:cNvSpPr/>
          <p:nvPr/>
        </p:nvSpPr>
        <p:spPr>
          <a:xfrm flipH="1">
            <a:off x="-4" y="0"/>
            <a:ext cx="12192003" cy="1905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12"/>
          <p:cNvSpPr/>
          <p:nvPr/>
        </p:nvSpPr>
        <p:spPr>
          <a:xfrm flipH="1">
            <a:off x="-1" y="6593264"/>
            <a:ext cx="12192003"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12"/>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2"/>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2"/>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2"/>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 id="2147483658"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Google Shape;9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9" name="Google Shape;9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0" name="Google Shape;10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9"/>
          <p:cNvPicPr preferRelativeResize="0"/>
          <p:nvPr/>
        </p:nvPicPr>
        <p:blipFill rotWithShape="1">
          <a:blip r:embed="rId3">
            <a:alphaModFix/>
          </a:blip>
          <a:srcRect l="5132" r="23366"/>
          <a:stretch/>
        </p:blipFill>
        <p:spPr>
          <a:xfrm>
            <a:off x="0" y="0"/>
            <a:ext cx="7402749" cy="6858000"/>
          </a:xfrm>
          <a:prstGeom prst="rect">
            <a:avLst/>
          </a:prstGeom>
          <a:noFill/>
          <a:ln>
            <a:noFill/>
          </a:ln>
          <a:effectLst>
            <a:outerShdw blurRad="190500" algn="tl" rotWithShape="0">
              <a:srgbClr val="000000">
                <a:alpha val="69411"/>
              </a:srgbClr>
            </a:outerShdw>
          </a:effectLst>
        </p:spPr>
      </p:pic>
      <p:grpSp>
        <p:nvGrpSpPr>
          <p:cNvPr id="139" name="Google Shape;139;p19"/>
          <p:cNvGrpSpPr/>
          <p:nvPr/>
        </p:nvGrpSpPr>
        <p:grpSpPr>
          <a:xfrm>
            <a:off x="7814761" y="4115906"/>
            <a:ext cx="1915023" cy="1628504"/>
            <a:chOff x="8025208" y="3531159"/>
            <a:chExt cx="1915023" cy="1628504"/>
          </a:xfrm>
        </p:grpSpPr>
        <p:sp>
          <p:nvSpPr>
            <p:cNvPr id="140" name="Google Shape;140;p19"/>
            <p:cNvSpPr txBox="1"/>
            <p:nvPr/>
          </p:nvSpPr>
          <p:spPr>
            <a:xfrm>
              <a:off x="8025208" y="3531159"/>
              <a:ext cx="182074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Tyler </a:t>
              </a:r>
              <a:r>
                <a:rPr lang="en-US" sz="1500" b="0" i="0" u="none" strike="noStrike" cap="none" dirty="0" err="1">
                  <a:solidFill>
                    <a:srgbClr val="3F3F3F"/>
                  </a:solidFill>
                  <a:latin typeface="Century Gothic"/>
                  <a:ea typeface="Century Gothic"/>
                  <a:cs typeface="Century Gothic"/>
                  <a:sym typeface="Century Gothic"/>
                </a:rPr>
                <a:t>Hennessee</a:t>
              </a:r>
              <a:r>
                <a:rPr lang="en-US" sz="1500" b="0" i="0" u="none" strike="noStrike" cap="none" dirty="0">
                  <a:solidFill>
                    <a:srgbClr val="3F3F3F"/>
                  </a:solidFill>
                  <a:latin typeface="Century Gothic"/>
                  <a:ea typeface="Century Gothic"/>
                  <a:cs typeface="Century Gothic"/>
                  <a:sym typeface="Century Gothic"/>
                </a:rPr>
                <a:t> </a:t>
              </a:r>
              <a:endParaRPr sz="1400" b="0" i="0" u="none" strike="noStrike" cap="none" dirty="0">
                <a:solidFill>
                  <a:srgbClr val="3F3F3F"/>
                </a:solidFill>
                <a:latin typeface="Arial"/>
                <a:ea typeface="Arial"/>
                <a:cs typeface="Arial"/>
                <a:sym typeface="Arial"/>
              </a:endParaRPr>
            </a:p>
          </p:txBody>
        </p:sp>
        <p:sp>
          <p:nvSpPr>
            <p:cNvPr id="141" name="Google Shape;141;p19"/>
            <p:cNvSpPr/>
            <p:nvPr/>
          </p:nvSpPr>
          <p:spPr>
            <a:xfrm>
              <a:off x="8032640" y="3966272"/>
              <a:ext cx="1657826"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Isaac Gamoran</a:t>
              </a:r>
              <a:endParaRPr sz="1400" b="0" i="0" u="none" strike="noStrike" cap="none">
                <a:solidFill>
                  <a:srgbClr val="3F3F3F"/>
                </a:solidFill>
                <a:latin typeface="Arial"/>
                <a:ea typeface="Arial"/>
                <a:cs typeface="Arial"/>
                <a:sym typeface="Arial"/>
              </a:endParaRPr>
            </a:p>
          </p:txBody>
        </p:sp>
        <p:sp>
          <p:nvSpPr>
            <p:cNvPr id="142" name="Google Shape;142;p19"/>
            <p:cNvSpPr/>
            <p:nvPr/>
          </p:nvSpPr>
          <p:spPr>
            <a:xfrm>
              <a:off x="8046764" y="4836498"/>
              <a:ext cx="1893467"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Elizabeth Swanson</a:t>
              </a:r>
              <a:endParaRPr sz="1400" b="0" i="0" u="none" strike="noStrike" cap="none">
                <a:solidFill>
                  <a:srgbClr val="3F3F3F"/>
                </a:solidFill>
                <a:latin typeface="Arial"/>
                <a:ea typeface="Arial"/>
                <a:cs typeface="Arial"/>
                <a:sym typeface="Arial"/>
              </a:endParaRPr>
            </a:p>
          </p:txBody>
        </p:sp>
        <p:sp>
          <p:nvSpPr>
            <p:cNvPr id="143" name="Google Shape;143;p19"/>
            <p:cNvSpPr/>
            <p:nvPr/>
          </p:nvSpPr>
          <p:spPr>
            <a:xfrm>
              <a:off x="8036885" y="4401385"/>
              <a:ext cx="1516762"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Meryl Kruskopf</a:t>
              </a:r>
              <a:endParaRPr sz="1500" b="0" i="0" u="none" strike="noStrike" cap="none">
                <a:solidFill>
                  <a:srgbClr val="3F3F3F"/>
                </a:solidFill>
                <a:latin typeface="Century Gothic"/>
                <a:ea typeface="Century Gothic"/>
                <a:cs typeface="Century Gothic"/>
                <a:sym typeface="Century Gothic"/>
              </a:endParaRPr>
            </a:p>
          </p:txBody>
        </p:sp>
      </p:grpSp>
      <p:sp>
        <p:nvSpPr>
          <p:cNvPr id="144" name="Google Shape;144;p19"/>
          <p:cNvSpPr txBox="1"/>
          <p:nvPr/>
        </p:nvSpPr>
        <p:spPr>
          <a:xfrm>
            <a:off x="7794625" y="1417552"/>
            <a:ext cx="3895726" cy="107646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3200"/>
              <a:buFont typeface="Century Gothic"/>
              <a:buNone/>
            </a:pPr>
            <a:r>
              <a:rPr lang="en-US" sz="3200" b="1" i="0" u="none" strike="noStrike" cap="none">
                <a:solidFill>
                  <a:srgbClr val="3F4268"/>
                </a:solidFill>
                <a:latin typeface="Century Gothic"/>
                <a:ea typeface="Century Gothic"/>
                <a:cs typeface="Century Gothic"/>
                <a:sym typeface="Century Gothic"/>
              </a:rPr>
              <a:t>LAKE ONTARIO DISASTERS</a:t>
            </a:r>
            <a:endParaRPr sz="3200" b="1" i="0" u="none" strike="noStrike" cap="none">
              <a:solidFill>
                <a:srgbClr val="3F4268"/>
              </a:solidFill>
              <a:latin typeface="Century Gothic"/>
              <a:ea typeface="Century Gothic"/>
              <a:cs typeface="Century Gothic"/>
              <a:sym typeface="Century Gothic"/>
            </a:endParaRPr>
          </a:p>
        </p:txBody>
      </p:sp>
      <p:sp>
        <p:nvSpPr>
          <p:cNvPr id="145" name="Google Shape;145;p19"/>
          <p:cNvSpPr txBox="1"/>
          <p:nvPr/>
        </p:nvSpPr>
        <p:spPr>
          <a:xfrm>
            <a:off x="7800974" y="2584884"/>
            <a:ext cx="3889377" cy="9839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Employing NASA Earth Observations in the Greater Toronto Area to Improve Flood Preparedness for Coastal Communities   </a:t>
            </a:r>
            <a:endParaRPr sz="1400" b="0" i="0" u="none" strike="noStrike" cap="none" dirty="0">
              <a:solidFill>
                <a:schemeClr val="tx1">
                  <a:lumMod val="75000"/>
                  <a:lumOff val="25000"/>
                </a:schemeClr>
              </a:solidFill>
              <a:sym typeface="Arial"/>
            </a:endParaRPr>
          </a:p>
          <a:p>
            <a:pPr marL="0" marR="0" lvl="0" indent="0" algn="l" rtl="0">
              <a:lnSpc>
                <a:spcPct val="90000"/>
              </a:lnSpc>
              <a:spcBef>
                <a:spcPts val="0"/>
              </a:spcBef>
              <a:spcAft>
                <a:spcPts val="0"/>
              </a:spcAft>
              <a:buClr>
                <a:srgbClr val="3F3F3F"/>
              </a:buClr>
              <a:buSzPts val="1600"/>
              <a:buFont typeface="Arial"/>
              <a:buNone/>
            </a:pPr>
            <a:endParaRPr sz="16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1600"/>
              <a:buFont typeface="Arial"/>
              <a:buNone/>
            </a:pPr>
            <a:endParaRPr sz="1400" b="0" i="0" u="none" strike="noStrike" cap="none" dirty="0">
              <a:solidFill>
                <a:srgbClr val="3F3F3F"/>
              </a:solidFill>
              <a:latin typeface="Arial"/>
              <a:ea typeface="Arial"/>
              <a:cs typeface="Arial"/>
              <a:sym typeface="Arial"/>
            </a:endParaRPr>
          </a:p>
        </p:txBody>
      </p:sp>
      <p:pic>
        <p:nvPicPr>
          <p:cNvPr id="146" name="Google Shape;146;p19"/>
          <p:cNvPicPr preferRelativeResize="0"/>
          <p:nvPr/>
        </p:nvPicPr>
        <p:blipFill rotWithShape="1">
          <a:blip r:embed="rId4">
            <a:alphaModFix/>
          </a:blip>
          <a:srcRect/>
          <a:stretch/>
        </p:blipFill>
        <p:spPr>
          <a:xfrm>
            <a:off x="0" y="6059574"/>
            <a:ext cx="12192000" cy="715571"/>
          </a:xfrm>
          <a:prstGeom prst="rect">
            <a:avLst/>
          </a:prstGeom>
          <a:noFill/>
          <a:ln>
            <a:noFill/>
          </a:ln>
        </p:spPr>
      </p:pic>
      <p:sp>
        <p:nvSpPr>
          <p:cNvPr id="147" name="Google Shape;147;p19"/>
          <p:cNvSpPr txBox="1"/>
          <p:nvPr/>
        </p:nvSpPr>
        <p:spPr>
          <a:xfrm>
            <a:off x="3155090" y="6193393"/>
            <a:ext cx="713661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Arizona – Tempe | Spring 2019</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vs Radar</a:t>
            </a:r>
            <a:endParaRPr lang="en-US" dirty="0"/>
          </a:p>
        </p:txBody>
      </p:sp>
      <p:pic>
        <p:nvPicPr>
          <p:cNvPr id="7" name="Google Shape;311;p29"/>
          <p:cNvPicPr preferRelativeResize="0"/>
          <p:nvPr/>
        </p:nvPicPr>
        <p:blipFill rotWithShape="1">
          <a:blip r:embed="rId3">
            <a:alphaModFix/>
          </a:blip>
          <a:srcRect/>
          <a:stretch/>
        </p:blipFill>
        <p:spPr>
          <a:xfrm>
            <a:off x="376127" y="1259197"/>
            <a:ext cx="5316894" cy="3010910"/>
          </a:xfrm>
          <a:prstGeom prst="rect">
            <a:avLst/>
          </a:prstGeom>
          <a:noFill/>
          <a:ln>
            <a:noFill/>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798" y="1259197"/>
            <a:ext cx="5348312" cy="30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5301" y="4410783"/>
            <a:ext cx="5258547" cy="1600438"/>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 </a:t>
            </a:r>
            <a:r>
              <a:rPr lang="en-US" dirty="0" smtClean="0">
                <a:solidFill>
                  <a:schemeClr val="tx1">
                    <a:lumMod val="75000"/>
                    <a:lumOff val="25000"/>
                  </a:schemeClr>
                </a:solidFill>
                <a:latin typeface="Century Gothic" panose="020B0502020202020204" pitchFamily="34" charset="0"/>
              </a:rPr>
              <a:t>red, green, blue</a:t>
            </a:r>
          </a:p>
          <a:p>
            <a:pPr algn="ctr"/>
            <a:r>
              <a:rPr lang="en-US" dirty="0" smtClean="0">
                <a:solidFill>
                  <a:schemeClr val="tx1">
                    <a:lumMod val="75000"/>
                    <a:lumOff val="25000"/>
                  </a:schemeClr>
                </a:solidFill>
                <a:latin typeface="Century Gothic" panose="020B0502020202020204" pitchFamily="34" charset="0"/>
              </a:rPr>
              <a:t> near infrared </a:t>
            </a:r>
          </a:p>
          <a:p>
            <a:pPr algn="ctr"/>
            <a:r>
              <a:rPr lang="en-US" dirty="0">
                <a:solidFill>
                  <a:schemeClr val="tx1">
                    <a:lumMod val="75000"/>
                    <a:lumOff val="25000"/>
                  </a:schemeClr>
                </a:solidFill>
                <a:latin typeface="Century Gothic" panose="020B0502020202020204" pitchFamily="34" charset="0"/>
              </a:rPr>
              <a:t>s</a:t>
            </a:r>
            <a:r>
              <a:rPr lang="en-US" dirty="0" smtClean="0">
                <a:solidFill>
                  <a:schemeClr val="tx1">
                    <a:lumMod val="75000"/>
                    <a:lumOff val="25000"/>
                  </a:schemeClr>
                </a:solidFill>
                <a:latin typeface="Century Gothic" panose="020B0502020202020204" pitchFamily="34" charset="0"/>
              </a:rPr>
              <a:t>hort wave infrared 1</a:t>
            </a:r>
            <a:endParaRPr lang="en-US" dirty="0">
              <a:solidFill>
                <a:schemeClr val="tx1">
                  <a:lumMod val="75000"/>
                  <a:lumOff val="25000"/>
                </a:schemeClr>
              </a:solidFill>
              <a:latin typeface="Century Gothic" panose="020B0502020202020204" pitchFamily="34" charset="0"/>
            </a:endParaRPr>
          </a:p>
          <a:p>
            <a:pPr algn="ctr"/>
            <a:r>
              <a:rPr lang="en-US" dirty="0" smtClean="0">
                <a:solidFill>
                  <a:schemeClr val="tx1">
                    <a:lumMod val="75000"/>
                    <a:lumOff val="25000"/>
                  </a:schemeClr>
                </a:solidFill>
                <a:latin typeface="Century Gothic" panose="020B0502020202020204" pitchFamily="34" charset="0"/>
              </a:rPr>
              <a:t> short wave infrared 2</a:t>
            </a:r>
          </a:p>
          <a:p>
            <a:pPr algn="ctr"/>
            <a:r>
              <a:rPr lang="en-US" dirty="0" smtClean="0">
                <a:solidFill>
                  <a:schemeClr val="tx1">
                    <a:lumMod val="75000"/>
                    <a:lumOff val="25000"/>
                  </a:schemeClr>
                </a:solidFill>
                <a:latin typeface="Century Gothic" panose="020B0502020202020204" pitchFamily="34" charset="0"/>
              </a:rPr>
              <a:t> Normalized Difference Vegetation Index (NDVI)</a:t>
            </a:r>
          </a:p>
          <a:p>
            <a:pPr algn="ctr"/>
            <a:r>
              <a:rPr lang="en-US" dirty="0" smtClean="0">
                <a:solidFill>
                  <a:schemeClr val="tx1">
                    <a:lumMod val="75000"/>
                    <a:lumOff val="25000"/>
                  </a:schemeClr>
                </a:solidFill>
                <a:latin typeface="Century Gothic" panose="020B0502020202020204" pitchFamily="34" charset="0"/>
              </a:rPr>
              <a:t> Normalized Difference Water Index (NDWI)</a:t>
            </a:r>
          </a:p>
          <a:p>
            <a:pPr algn="ctr"/>
            <a:r>
              <a:rPr lang="en-US" dirty="0" smtClean="0">
                <a:solidFill>
                  <a:schemeClr val="tx1">
                    <a:lumMod val="75000"/>
                    <a:lumOff val="25000"/>
                  </a:schemeClr>
                </a:solidFill>
                <a:latin typeface="Century Gothic" panose="020B0502020202020204" pitchFamily="34" charset="0"/>
              </a:rPr>
              <a:t> Modification Normalized Difference Water Index (MNDWI) </a:t>
            </a:r>
            <a:endParaRPr lang="en-US" dirty="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6584192" y="4622407"/>
            <a:ext cx="4059525" cy="738664"/>
          </a:xfrm>
          <a:prstGeom prst="rect">
            <a:avLst/>
          </a:prstGeom>
          <a:no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Vertical </a:t>
            </a:r>
            <a:r>
              <a:rPr lang="en-US" dirty="0" err="1" smtClean="0">
                <a:solidFill>
                  <a:schemeClr val="tx1">
                    <a:lumMod val="75000"/>
                    <a:lumOff val="25000"/>
                  </a:schemeClr>
                </a:solidFill>
                <a:latin typeface="Century Gothic" panose="020B0502020202020204" pitchFamily="34" charset="0"/>
              </a:rPr>
              <a:t>Vertical</a:t>
            </a:r>
            <a:r>
              <a:rPr lang="en-US" dirty="0" smtClean="0">
                <a:solidFill>
                  <a:schemeClr val="tx1">
                    <a:lumMod val="75000"/>
                    <a:lumOff val="25000"/>
                  </a:schemeClr>
                </a:solidFill>
                <a:latin typeface="Century Gothic" panose="020B0502020202020204" pitchFamily="34" charset="0"/>
              </a:rPr>
              <a:t> (VV) polarization </a:t>
            </a:r>
          </a:p>
          <a:p>
            <a:pPr algn="ctr"/>
            <a:r>
              <a:rPr lang="en-US" dirty="0" smtClean="0">
                <a:solidFill>
                  <a:schemeClr val="tx1">
                    <a:lumMod val="75000"/>
                    <a:lumOff val="25000"/>
                  </a:schemeClr>
                </a:solidFill>
                <a:latin typeface="Century Gothic" panose="020B0502020202020204" pitchFamily="34" charset="0"/>
              </a:rPr>
              <a:t>Vertical Horizontal (VH) polarization</a:t>
            </a:r>
          </a:p>
          <a:p>
            <a:pPr algn="ctr"/>
            <a:r>
              <a:rPr lang="en-US" dirty="0" smtClean="0">
                <a:solidFill>
                  <a:schemeClr val="tx1">
                    <a:lumMod val="75000"/>
                    <a:lumOff val="25000"/>
                  </a:schemeClr>
                </a:solidFill>
                <a:latin typeface="Century Gothic" panose="020B0502020202020204" pitchFamily="34" charset="0"/>
              </a:rPr>
              <a:t> VV/VH polarization</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0437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89" name="Google Shape;289;p28"/>
          <p:cNvGrpSpPr/>
          <p:nvPr/>
        </p:nvGrpSpPr>
        <p:grpSpPr>
          <a:xfrm>
            <a:off x="332755" y="4142409"/>
            <a:ext cx="1276064" cy="1240261"/>
            <a:chOff x="332755" y="4200647"/>
            <a:chExt cx="1276064" cy="1212393"/>
          </a:xfrm>
        </p:grpSpPr>
        <p:sp>
          <p:nvSpPr>
            <p:cNvPr id="290" name="Google Shape;290;p28"/>
            <p:cNvSpPr/>
            <p:nvPr/>
          </p:nvSpPr>
          <p:spPr>
            <a:xfrm>
              <a:off x="332755" y="4200647"/>
              <a:ext cx="1275864" cy="275660"/>
            </a:xfrm>
            <a:prstGeom prst="rect">
              <a:avLst/>
            </a:prstGeom>
            <a:solidFill>
              <a:schemeClr val="accent5"/>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1" name="Google Shape;291;p28"/>
            <p:cNvSpPr/>
            <p:nvPr/>
          </p:nvSpPr>
          <p:spPr>
            <a:xfrm>
              <a:off x="332755" y="4494930"/>
              <a:ext cx="1275864" cy="316935"/>
            </a:xfrm>
            <a:prstGeom prst="rect">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2" name="Google Shape;292;p28"/>
            <p:cNvSpPr/>
            <p:nvPr/>
          </p:nvSpPr>
          <p:spPr>
            <a:xfrm>
              <a:off x="332755" y="5135526"/>
              <a:ext cx="1275864" cy="277514"/>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3" name="Google Shape;293;p28"/>
            <p:cNvSpPr/>
            <p:nvPr/>
          </p:nvSpPr>
          <p:spPr>
            <a:xfrm>
              <a:off x="332955" y="4831811"/>
              <a:ext cx="1275864" cy="283770"/>
            </a:xfrm>
            <a:prstGeom prst="rect">
              <a:avLst/>
            </a:prstGeom>
            <a:solidFill>
              <a:schemeClr val="accent3"/>
            </a:solidFill>
            <a:ln w="25400" cap="flat" cmpd="sng">
              <a:solidFill>
                <a:srgbClr val="7878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63" name="Google Shape;263;p28"/>
          <p:cNvSpPr txBox="1">
            <a:spLocks noGrp="1"/>
          </p:cNvSpPr>
          <p:nvPr>
            <p:ph type="title"/>
          </p:nvPr>
        </p:nvSpPr>
        <p:spPr>
          <a:xfrm>
            <a:off x="1257299" y="160035"/>
            <a:ext cx="10353000" cy="586500"/>
          </a:xfrm>
          <a:prstGeom prst="rect">
            <a:avLst/>
          </a:prstGeom>
          <a:solidFill>
            <a:srgbClr val="3F4268"/>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4268"/>
              </a:buClr>
              <a:buSzPts val="3959"/>
              <a:buFont typeface="Century Gothic"/>
              <a:buNone/>
            </a:pPr>
            <a:r>
              <a:rPr lang="en-US" dirty="0">
                <a:solidFill>
                  <a:schemeClr val="bg1"/>
                </a:solidFill>
              </a:rPr>
              <a:t>METHODOLOGY</a:t>
            </a:r>
            <a:r>
              <a:rPr lang="en-US" sz="3959" dirty="0">
                <a:solidFill>
                  <a:schemeClr val="tx1">
                    <a:lumMod val="85000"/>
                    <a:lumOff val="15000"/>
                  </a:schemeClr>
                </a:solidFill>
              </a:rPr>
              <a:t> </a:t>
            </a:r>
            <a:endParaRPr dirty="0">
              <a:solidFill>
                <a:schemeClr val="tx1">
                  <a:lumMod val="85000"/>
                  <a:lumOff val="15000"/>
                </a:schemeClr>
              </a:solidFill>
            </a:endParaRPr>
          </a:p>
        </p:txBody>
      </p:sp>
      <p:grpSp>
        <p:nvGrpSpPr>
          <p:cNvPr id="265" name="Google Shape;265;p28"/>
          <p:cNvGrpSpPr/>
          <p:nvPr/>
        </p:nvGrpSpPr>
        <p:grpSpPr>
          <a:xfrm>
            <a:off x="3206185" y="1188612"/>
            <a:ext cx="2375400" cy="898800"/>
            <a:chOff x="4271325" y="1259875"/>
            <a:chExt cx="2375400" cy="898800"/>
          </a:xfrm>
        </p:grpSpPr>
        <p:sp>
          <p:nvSpPr>
            <p:cNvPr id="266" name="Google Shape;266;p28"/>
            <p:cNvSpPr/>
            <p:nvPr/>
          </p:nvSpPr>
          <p:spPr>
            <a:xfrm>
              <a:off x="4271325" y="1259875"/>
              <a:ext cx="2375400" cy="898800"/>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7" name="Google Shape;267;p28"/>
            <p:cNvSpPr txBox="1"/>
            <p:nvPr/>
          </p:nvSpPr>
          <p:spPr>
            <a:xfrm>
              <a:off x="4327550" y="1366075"/>
              <a:ext cx="2180700" cy="686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Century Gothic"/>
                  <a:ea typeface="Century Gothic"/>
                  <a:cs typeface="Century Gothic"/>
                  <a:sym typeface="Century Gothic"/>
                </a:rPr>
                <a:t>Sentinel-2 MSI </a:t>
              </a:r>
              <a:endParaRPr sz="2000" b="0" i="0" u="none" strike="noStrike" cap="none" dirty="0">
                <a:solidFill>
                  <a:schemeClr val="lt1"/>
                </a:solidFill>
                <a:latin typeface="Arial"/>
                <a:ea typeface="Arial"/>
                <a:cs typeface="Arial"/>
                <a:sym typeface="Arial"/>
              </a:endParaRPr>
            </a:p>
          </p:txBody>
        </p:sp>
      </p:grpSp>
      <p:grpSp>
        <p:nvGrpSpPr>
          <p:cNvPr id="268" name="Google Shape;268;p28"/>
          <p:cNvGrpSpPr/>
          <p:nvPr/>
        </p:nvGrpSpPr>
        <p:grpSpPr>
          <a:xfrm>
            <a:off x="6521936" y="1206047"/>
            <a:ext cx="2375400" cy="898800"/>
            <a:chOff x="8467439" y="1216785"/>
            <a:chExt cx="2375400" cy="898800"/>
          </a:xfrm>
        </p:grpSpPr>
        <p:sp>
          <p:nvSpPr>
            <p:cNvPr id="269" name="Google Shape;269;p28"/>
            <p:cNvSpPr/>
            <p:nvPr/>
          </p:nvSpPr>
          <p:spPr>
            <a:xfrm>
              <a:off x="8467439" y="1216785"/>
              <a:ext cx="2375400" cy="898800"/>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0" name="Google Shape;270;p28"/>
            <p:cNvSpPr txBox="1"/>
            <p:nvPr/>
          </p:nvSpPr>
          <p:spPr>
            <a:xfrm>
              <a:off x="8588291" y="1394982"/>
              <a:ext cx="2180700" cy="68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Sentinel-1 C-SAR </a:t>
              </a:r>
              <a:endParaRPr sz="2000" b="0" i="0" u="none" strike="noStrike" cap="none">
                <a:solidFill>
                  <a:schemeClr val="lt1"/>
                </a:solidFill>
                <a:latin typeface="Arial"/>
                <a:ea typeface="Arial"/>
                <a:cs typeface="Arial"/>
                <a:sym typeface="Arial"/>
              </a:endParaRPr>
            </a:p>
          </p:txBody>
        </p:sp>
      </p:grpSp>
      <p:grpSp>
        <p:nvGrpSpPr>
          <p:cNvPr id="271" name="Google Shape;271;p28"/>
          <p:cNvGrpSpPr/>
          <p:nvPr/>
        </p:nvGrpSpPr>
        <p:grpSpPr>
          <a:xfrm>
            <a:off x="6680636" y="2611250"/>
            <a:ext cx="2058000" cy="688800"/>
            <a:chOff x="5824975" y="2364425"/>
            <a:chExt cx="2058000" cy="688800"/>
          </a:xfrm>
        </p:grpSpPr>
        <p:sp>
          <p:nvSpPr>
            <p:cNvPr id="272" name="Google Shape;272;p28"/>
            <p:cNvSpPr/>
            <p:nvPr/>
          </p:nvSpPr>
          <p:spPr>
            <a:xfrm>
              <a:off x="5824975" y="2364425"/>
              <a:ext cx="2058000" cy="688800"/>
            </a:xfrm>
            <a:prstGeom prst="roundRect">
              <a:avLst>
                <a:gd name="adj" fmla="val 16667"/>
              </a:avLst>
            </a:prstGeom>
            <a:solidFill>
              <a:srgbClr val="0B53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3" name="Google Shape;273;p28"/>
            <p:cNvSpPr txBox="1"/>
            <p:nvPr/>
          </p:nvSpPr>
          <p:spPr>
            <a:xfrm>
              <a:off x="5985775" y="2456763"/>
              <a:ext cx="1736400" cy="5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entury Gothic"/>
                  <a:ea typeface="Century Gothic"/>
                  <a:cs typeface="Century Gothic"/>
                  <a:sym typeface="Century Gothic"/>
                </a:rPr>
                <a:t>Flood Image</a:t>
              </a:r>
              <a:endParaRPr sz="1800" b="0" i="0" u="none" strike="noStrike" cap="none">
                <a:solidFill>
                  <a:srgbClr val="FFFFFF"/>
                </a:solidFill>
                <a:latin typeface="Century Gothic"/>
                <a:ea typeface="Century Gothic"/>
                <a:cs typeface="Century Gothic"/>
                <a:sym typeface="Century Gothic"/>
              </a:endParaRPr>
            </a:p>
          </p:txBody>
        </p:sp>
      </p:grpSp>
      <p:grpSp>
        <p:nvGrpSpPr>
          <p:cNvPr id="274" name="Google Shape;274;p28"/>
          <p:cNvGrpSpPr/>
          <p:nvPr/>
        </p:nvGrpSpPr>
        <p:grpSpPr>
          <a:xfrm>
            <a:off x="3125142" y="2643047"/>
            <a:ext cx="2416504" cy="670202"/>
            <a:chOff x="5824975" y="2364425"/>
            <a:chExt cx="2058000" cy="688800"/>
          </a:xfrm>
        </p:grpSpPr>
        <p:sp>
          <p:nvSpPr>
            <p:cNvPr id="275" name="Google Shape;275;p28"/>
            <p:cNvSpPr/>
            <p:nvPr/>
          </p:nvSpPr>
          <p:spPr>
            <a:xfrm>
              <a:off x="5824975" y="2364425"/>
              <a:ext cx="2058000" cy="688800"/>
            </a:xfrm>
            <a:prstGeom prst="roundRect">
              <a:avLst>
                <a:gd name="adj" fmla="val 16667"/>
              </a:avLst>
            </a:prstGeom>
            <a:solidFill>
              <a:srgbClr val="0B53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6" name="Google Shape;276;p28"/>
            <p:cNvSpPr txBox="1"/>
            <p:nvPr/>
          </p:nvSpPr>
          <p:spPr>
            <a:xfrm>
              <a:off x="5912734" y="2457875"/>
              <a:ext cx="1944000" cy="5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Century Gothic"/>
                  <a:ea typeface="Century Gothic"/>
                  <a:cs typeface="Century Gothic"/>
                  <a:sym typeface="Century Gothic"/>
                </a:rPr>
                <a:t>Non-Flood Image</a:t>
              </a:r>
              <a:endParaRPr sz="1800" b="0" i="0" u="none" strike="noStrike" cap="none" dirty="0">
                <a:solidFill>
                  <a:srgbClr val="FFFFFF"/>
                </a:solidFill>
                <a:latin typeface="Century Gothic"/>
                <a:ea typeface="Century Gothic"/>
                <a:cs typeface="Century Gothic"/>
                <a:sym typeface="Century Gothic"/>
              </a:endParaRPr>
            </a:p>
          </p:txBody>
        </p:sp>
      </p:grpSp>
      <p:cxnSp>
        <p:nvCxnSpPr>
          <p:cNvPr id="278" name="Google Shape;278;p28"/>
          <p:cNvCxnSpPr/>
          <p:nvPr/>
        </p:nvCxnSpPr>
        <p:spPr>
          <a:xfrm>
            <a:off x="7709636" y="2120198"/>
            <a:ext cx="0" cy="522849"/>
          </a:xfrm>
          <a:prstGeom prst="straightConnector1">
            <a:avLst/>
          </a:prstGeom>
          <a:noFill/>
          <a:ln w="44450" cap="flat" cmpd="sng">
            <a:solidFill>
              <a:srgbClr val="5597D3"/>
            </a:solidFill>
            <a:prstDash val="solid"/>
            <a:round/>
            <a:headEnd type="none" w="sm" len="sm"/>
            <a:tailEnd type="triangle" w="med" len="med"/>
          </a:ln>
        </p:spPr>
      </p:cxnSp>
      <p:grpSp>
        <p:nvGrpSpPr>
          <p:cNvPr id="4" name="Group 3"/>
          <p:cNvGrpSpPr/>
          <p:nvPr/>
        </p:nvGrpSpPr>
        <p:grpSpPr>
          <a:xfrm>
            <a:off x="3379808" y="3821452"/>
            <a:ext cx="5358828" cy="1349100"/>
            <a:chOff x="3288192" y="3490260"/>
            <a:chExt cx="5358828" cy="1349100"/>
          </a:xfrm>
        </p:grpSpPr>
        <p:sp>
          <p:nvSpPr>
            <p:cNvPr id="277" name="Google Shape;277;p28"/>
            <p:cNvSpPr/>
            <p:nvPr/>
          </p:nvSpPr>
          <p:spPr>
            <a:xfrm>
              <a:off x="4678525" y="3490260"/>
              <a:ext cx="2466900" cy="1349100"/>
            </a:xfrm>
            <a:prstGeom prst="bracePair">
              <a:avLst/>
            </a:prstGeom>
            <a:solidFill>
              <a:srgbClr val="CFE2F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tx1">
                      <a:lumMod val="75000"/>
                      <a:lumOff val="25000"/>
                    </a:schemeClr>
                  </a:solidFill>
                  <a:latin typeface="Century Gothic"/>
                  <a:ea typeface="Century Gothic"/>
                  <a:cs typeface="Century Gothic"/>
                  <a:sym typeface="Century Gothic"/>
                </a:rPr>
                <a:t>Random Forest Classification</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cxnSp>
          <p:nvCxnSpPr>
            <p:cNvPr id="279" name="Google Shape;279;p28"/>
            <p:cNvCxnSpPr/>
            <p:nvPr/>
          </p:nvCxnSpPr>
          <p:spPr>
            <a:xfrm flipH="1">
              <a:off x="3288192" y="4191361"/>
              <a:ext cx="1390333" cy="265528"/>
            </a:xfrm>
            <a:prstGeom prst="straightConnector1">
              <a:avLst/>
            </a:prstGeom>
            <a:noFill/>
            <a:ln w="44450" cap="flat" cmpd="sng">
              <a:solidFill>
                <a:srgbClr val="5597D3"/>
              </a:solidFill>
              <a:prstDash val="solid"/>
              <a:round/>
              <a:headEnd type="none" w="sm" len="sm"/>
              <a:tailEnd type="triangle" w="med" len="med"/>
            </a:ln>
          </p:spPr>
        </p:cxnSp>
        <p:cxnSp>
          <p:nvCxnSpPr>
            <p:cNvPr id="280" name="Google Shape;280;p28"/>
            <p:cNvCxnSpPr/>
            <p:nvPr/>
          </p:nvCxnSpPr>
          <p:spPr>
            <a:xfrm>
              <a:off x="7145425" y="4169851"/>
              <a:ext cx="1501595" cy="287038"/>
            </a:xfrm>
            <a:prstGeom prst="straightConnector1">
              <a:avLst/>
            </a:prstGeom>
            <a:noFill/>
            <a:ln w="44450" cap="flat" cmpd="sng">
              <a:solidFill>
                <a:srgbClr val="5597D3"/>
              </a:solidFill>
              <a:prstDash val="solid"/>
              <a:round/>
              <a:headEnd type="none" w="sm" len="sm"/>
              <a:tailEnd type="triangle" w="med" len="med"/>
            </a:ln>
          </p:spPr>
        </p:cxnSp>
      </p:grpSp>
      <p:cxnSp>
        <p:nvCxnSpPr>
          <p:cNvPr id="281" name="Google Shape;281;p28"/>
          <p:cNvCxnSpPr>
            <a:endCxn id="275" idx="0"/>
          </p:cNvCxnSpPr>
          <p:nvPr/>
        </p:nvCxnSpPr>
        <p:spPr>
          <a:xfrm>
            <a:off x="4333394" y="2066747"/>
            <a:ext cx="0" cy="576300"/>
          </a:xfrm>
          <a:prstGeom prst="straightConnector1">
            <a:avLst/>
          </a:prstGeom>
          <a:noFill/>
          <a:ln w="44450" cap="flat" cmpd="sng">
            <a:solidFill>
              <a:srgbClr val="5597D3"/>
            </a:solidFill>
            <a:prstDash val="solid"/>
            <a:round/>
            <a:headEnd type="none" w="sm" len="sm"/>
            <a:tailEnd type="triangle" w="med" len="med"/>
          </a:ln>
        </p:spPr>
      </p:cxnSp>
      <p:cxnSp>
        <p:nvCxnSpPr>
          <p:cNvPr id="282" name="Google Shape;282;p28"/>
          <p:cNvCxnSpPr/>
          <p:nvPr/>
        </p:nvCxnSpPr>
        <p:spPr>
          <a:xfrm flipH="1">
            <a:off x="5496213" y="1822549"/>
            <a:ext cx="1153627" cy="865961"/>
          </a:xfrm>
          <a:prstGeom prst="straightConnector1">
            <a:avLst/>
          </a:prstGeom>
          <a:noFill/>
          <a:ln w="44450" cap="flat" cmpd="sng">
            <a:solidFill>
              <a:srgbClr val="5597D3"/>
            </a:solidFill>
            <a:prstDash val="solid"/>
            <a:round/>
            <a:headEnd type="none" w="sm" len="sm"/>
            <a:tailEnd type="triangle" w="med" len="med"/>
          </a:ln>
        </p:spPr>
      </p:cxnSp>
      <p:grpSp>
        <p:nvGrpSpPr>
          <p:cNvPr id="286" name="Google Shape;286;p28"/>
          <p:cNvGrpSpPr/>
          <p:nvPr/>
        </p:nvGrpSpPr>
        <p:grpSpPr>
          <a:xfrm>
            <a:off x="8926632" y="4144843"/>
            <a:ext cx="1345700" cy="1204174"/>
            <a:chOff x="1925966" y="4200646"/>
            <a:chExt cx="1345700" cy="1204174"/>
          </a:xfrm>
        </p:grpSpPr>
        <p:sp>
          <p:nvSpPr>
            <p:cNvPr id="287" name="Google Shape;287;p28"/>
            <p:cNvSpPr/>
            <p:nvPr/>
          </p:nvSpPr>
          <p:spPr>
            <a:xfrm>
              <a:off x="1925966" y="4200646"/>
              <a:ext cx="1345700" cy="788384"/>
            </a:xfrm>
            <a:prstGeom prst="rect">
              <a:avLst/>
            </a:prstGeom>
            <a:solidFill>
              <a:schemeClr val="accent5"/>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8" name="Google Shape;288;p28"/>
            <p:cNvSpPr/>
            <p:nvPr/>
          </p:nvSpPr>
          <p:spPr>
            <a:xfrm>
              <a:off x="1925966" y="4989030"/>
              <a:ext cx="1345700" cy="415790"/>
            </a:xfrm>
            <a:prstGeom prst="rect">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1" name="Google Shape;286;p28">
            <a:extLst>
              <a:ext uri="{FF2B5EF4-FFF2-40B4-BE49-F238E27FC236}">
                <a16:creationId xmlns:a16="http://schemas.microsoft.com/office/drawing/2014/main" id="{BE8FC9E0-50CB-4D80-8AAA-CCDF31CA3309}"/>
              </a:ext>
            </a:extLst>
          </p:cNvPr>
          <p:cNvGrpSpPr/>
          <p:nvPr/>
        </p:nvGrpSpPr>
        <p:grpSpPr>
          <a:xfrm>
            <a:off x="1919668" y="4178495"/>
            <a:ext cx="1345700" cy="1204174"/>
            <a:chOff x="1925966" y="4200646"/>
            <a:chExt cx="1345700" cy="1204174"/>
          </a:xfrm>
        </p:grpSpPr>
        <p:sp>
          <p:nvSpPr>
            <p:cNvPr id="42" name="Google Shape;287;p28">
              <a:extLst>
                <a:ext uri="{FF2B5EF4-FFF2-40B4-BE49-F238E27FC236}">
                  <a16:creationId xmlns:a16="http://schemas.microsoft.com/office/drawing/2014/main" id="{F2303577-438A-474B-AC1F-B4F1D3EFBB03}"/>
                </a:ext>
              </a:extLst>
            </p:cNvPr>
            <p:cNvSpPr/>
            <p:nvPr/>
          </p:nvSpPr>
          <p:spPr>
            <a:xfrm>
              <a:off x="1925966" y="4200646"/>
              <a:ext cx="1345700" cy="599317"/>
            </a:xfrm>
            <a:prstGeom prst="rect">
              <a:avLst/>
            </a:prstGeom>
            <a:solidFill>
              <a:schemeClr val="accent5"/>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288;p28">
              <a:extLst>
                <a:ext uri="{FF2B5EF4-FFF2-40B4-BE49-F238E27FC236}">
                  <a16:creationId xmlns:a16="http://schemas.microsoft.com/office/drawing/2014/main" id="{6B161DEC-3243-4298-8CF7-8C6177F0B247}"/>
                </a:ext>
              </a:extLst>
            </p:cNvPr>
            <p:cNvSpPr/>
            <p:nvPr/>
          </p:nvSpPr>
          <p:spPr>
            <a:xfrm>
              <a:off x="1925966" y="4770013"/>
              <a:ext cx="1345700" cy="634807"/>
            </a:xfrm>
            <a:prstGeom prst="rect">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4" name="Google Shape;289;p28">
            <a:extLst>
              <a:ext uri="{FF2B5EF4-FFF2-40B4-BE49-F238E27FC236}">
                <a16:creationId xmlns:a16="http://schemas.microsoft.com/office/drawing/2014/main" id="{39445272-C12E-4E67-8C3C-9D42982F817C}"/>
              </a:ext>
            </a:extLst>
          </p:cNvPr>
          <p:cNvGrpSpPr/>
          <p:nvPr/>
        </p:nvGrpSpPr>
        <p:grpSpPr>
          <a:xfrm>
            <a:off x="10574358" y="4142409"/>
            <a:ext cx="1276064" cy="1212393"/>
            <a:chOff x="332755" y="4200647"/>
            <a:chExt cx="1276064" cy="1212393"/>
          </a:xfrm>
        </p:grpSpPr>
        <p:sp>
          <p:nvSpPr>
            <p:cNvPr id="45" name="Google Shape;290;p28">
              <a:extLst>
                <a:ext uri="{FF2B5EF4-FFF2-40B4-BE49-F238E27FC236}">
                  <a16:creationId xmlns:a16="http://schemas.microsoft.com/office/drawing/2014/main" id="{42ADDC92-6AD5-46B3-9320-0E969D686E86}"/>
                </a:ext>
              </a:extLst>
            </p:cNvPr>
            <p:cNvSpPr/>
            <p:nvPr/>
          </p:nvSpPr>
          <p:spPr>
            <a:xfrm>
              <a:off x="332755" y="4200647"/>
              <a:ext cx="1275864" cy="396626"/>
            </a:xfrm>
            <a:prstGeom prst="rect">
              <a:avLst/>
            </a:prstGeom>
            <a:solidFill>
              <a:schemeClr val="accent5"/>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 name="Google Shape;291;p28">
              <a:extLst>
                <a:ext uri="{FF2B5EF4-FFF2-40B4-BE49-F238E27FC236}">
                  <a16:creationId xmlns:a16="http://schemas.microsoft.com/office/drawing/2014/main" id="{063F52DE-25AC-41FD-804D-DCC297624167}"/>
                </a:ext>
              </a:extLst>
            </p:cNvPr>
            <p:cNvSpPr/>
            <p:nvPr/>
          </p:nvSpPr>
          <p:spPr>
            <a:xfrm>
              <a:off x="332755" y="4597273"/>
              <a:ext cx="1275864" cy="214592"/>
            </a:xfrm>
            <a:prstGeom prst="rect">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 name="Google Shape;292;p28">
              <a:extLst>
                <a:ext uri="{FF2B5EF4-FFF2-40B4-BE49-F238E27FC236}">
                  <a16:creationId xmlns:a16="http://schemas.microsoft.com/office/drawing/2014/main" id="{1C665406-FAAB-43BB-923A-B41D4E2A9EF3}"/>
                </a:ext>
              </a:extLst>
            </p:cNvPr>
            <p:cNvSpPr/>
            <p:nvPr/>
          </p:nvSpPr>
          <p:spPr>
            <a:xfrm>
              <a:off x="332755" y="5135526"/>
              <a:ext cx="1275864" cy="277514"/>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 name="Google Shape;293;p28">
              <a:extLst>
                <a:ext uri="{FF2B5EF4-FFF2-40B4-BE49-F238E27FC236}">
                  <a16:creationId xmlns:a16="http://schemas.microsoft.com/office/drawing/2014/main" id="{9F6E7F45-7CA8-4ED0-A2F1-9D1617EC8210}"/>
                </a:ext>
              </a:extLst>
            </p:cNvPr>
            <p:cNvSpPr/>
            <p:nvPr/>
          </p:nvSpPr>
          <p:spPr>
            <a:xfrm>
              <a:off x="332955" y="4831811"/>
              <a:ext cx="1275864" cy="283770"/>
            </a:xfrm>
            <a:prstGeom prst="rect">
              <a:avLst/>
            </a:prstGeom>
            <a:solidFill>
              <a:schemeClr val="accent3"/>
            </a:solidFill>
            <a:ln w="25400" cap="flat" cmpd="sng">
              <a:solidFill>
                <a:srgbClr val="7878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7" name="Oval 6"/>
          <p:cNvSpPr/>
          <p:nvPr/>
        </p:nvSpPr>
        <p:spPr>
          <a:xfrm>
            <a:off x="5245688" y="3048215"/>
            <a:ext cx="1654675" cy="106108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Variable Selection (R)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0"/>
          <p:cNvSpPr/>
          <p:nvPr/>
        </p:nvSpPr>
        <p:spPr>
          <a:xfrm>
            <a:off x="333065" y="4706207"/>
            <a:ext cx="4061400" cy="203454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30"/>
          <p:cNvSpPr txBox="1">
            <a:spLocks noGrp="1"/>
          </p:cNvSpPr>
          <p:nvPr>
            <p:ph type="title"/>
          </p:nvPr>
        </p:nvSpPr>
        <p:spPr>
          <a:xfrm>
            <a:off x="423004" y="545432"/>
            <a:ext cx="11153521"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sz="4000" dirty="0"/>
              <a:t>LAND CLASSIFICATION VIA RANDOM FOREST</a:t>
            </a:r>
            <a:endParaRPr sz="4000" dirty="0"/>
          </a:p>
        </p:txBody>
      </p:sp>
      <p:grpSp>
        <p:nvGrpSpPr>
          <p:cNvPr id="322" name="Google Shape;322;p30"/>
          <p:cNvGrpSpPr/>
          <p:nvPr/>
        </p:nvGrpSpPr>
        <p:grpSpPr>
          <a:xfrm>
            <a:off x="4833458" y="4594985"/>
            <a:ext cx="2201700" cy="1639613"/>
            <a:chOff x="4853962" y="4872500"/>
            <a:chExt cx="2201700" cy="1639613"/>
          </a:xfrm>
        </p:grpSpPr>
        <p:sp>
          <p:nvSpPr>
            <p:cNvPr id="323" name="Google Shape;323;p30"/>
            <p:cNvSpPr/>
            <p:nvPr/>
          </p:nvSpPr>
          <p:spPr>
            <a:xfrm>
              <a:off x="4853962" y="4872500"/>
              <a:ext cx="2201700" cy="1639613"/>
            </a:xfrm>
            <a:prstGeom prst="rect">
              <a:avLst/>
            </a:prstGeom>
            <a:solidFill>
              <a:schemeClr val="tx2"/>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nvGrpSpPr>
            <p:cNvPr id="324" name="Google Shape;324;p30"/>
            <p:cNvGrpSpPr/>
            <p:nvPr/>
          </p:nvGrpSpPr>
          <p:grpSpPr>
            <a:xfrm>
              <a:off x="4925149" y="5018229"/>
              <a:ext cx="2059253" cy="1281956"/>
              <a:chOff x="9921736" y="1139867"/>
              <a:chExt cx="2059253" cy="1281956"/>
            </a:xfrm>
          </p:grpSpPr>
          <p:sp>
            <p:nvSpPr>
              <p:cNvPr id="325" name="Google Shape;325;p30"/>
              <p:cNvSpPr/>
              <p:nvPr/>
            </p:nvSpPr>
            <p:spPr>
              <a:xfrm>
                <a:off x="9921768" y="1139867"/>
                <a:ext cx="369708" cy="238426"/>
              </a:xfrm>
              <a:prstGeom prst="rect">
                <a:avLst/>
              </a:prstGeom>
              <a:solidFill>
                <a:srgbClr val="01C5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6" name="Google Shape;326;p30"/>
              <p:cNvSpPr/>
              <p:nvPr/>
            </p:nvSpPr>
            <p:spPr>
              <a:xfrm>
                <a:off x="9921768" y="1460088"/>
                <a:ext cx="369708" cy="238426"/>
              </a:xfrm>
              <a:prstGeom prst="rect">
                <a:avLst/>
              </a:prstGeom>
              <a:solidFill>
                <a:srgbClr val="38A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8" name="Google Shape;328;p30"/>
              <p:cNvSpPr/>
              <p:nvPr/>
            </p:nvSpPr>
            <p:spPr>
              <a:xfrm>
                <a:off x="9921767" y="1836947"/>
                <a:ext cx="369677" cy="238426"/>
              </a:xfrm>
              <a:prstGeom prst="rect">
                <a:avLst/>
              </a:prstGeom>
              <a:solidFill>
                <a:srgbClr val="B2B2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9" name="Google Shape;329;p30"/>
              <p:cNvSpPr/>
              <p:nvPr/>
            </p:nvSpPr>
            <p:spPr>
              <a:xfrm>
                <a:off x="9921736" y="2183397"/>
                <a:ext cx="369708" cy="238426"/>
              </a:xfrm>
              <a:prstGeom prst="rect">
                <a:avLst/>
              </a:prstGeom>
              <a:solidFill>
                <a:srgbClr val="282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30" name="Google Shape;330;p30"/>
              <p:cNvSpPr txBox="1"/>
              <p:nvPr/>
            </p:nvSpPr>
            <p:spPr>
              <a:xfrm>
                <a:off x="10402773" y="1442300"/>
                <a:ext cx="1354594" cy="262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VEGETATION</a:t>
                </a:r>
                <a:endParaRPr sz="1400" b="0" i="0" u="none" strike="noStrike" cap="none">
                  <a:solidFill>
                    <a:schemeClr val="tx1">
                      <a:lumMod val="75000"/>
                      <a:lumOff val="25000"/>
                    </a:schemeClr>
                  </a:solidFill>
                  <a:sym typeface="Arial"/>
                </a:endParaRPr>
              </a:p>
            </p:txBody>
          </p:sp>
          <p:sp>
            <p:nvSpPr>
              <p:cNvPr id="331" name="Google Shape;331;p30"/>
              <p:cNvSpPr txBox="1"/>
              <p:nvPr/>
            </p:nvSpPr>
            <p:spPr>
              <a:xfrm>
                <a:off x="10402773" y="1144209"/>
                <a:ext cx="1137000" cy="26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WATER</a:t>
                </a:r>
                <a:endParaRPr sz="1400" b="0" i="0" u="none" strike="noStrike" cap="none" dirty="0">
                  <a:solidFill>
                    <a:schemeClr val="tx1">
                      <a:lumMod val="75000"/>
                      <a:lumOff val="25000"/>
                    </a:schemeClr>
                  </a:solidFill>
                  <a:sym typeface="Arial"/>
                </a:endParaRPr>
              </a:p>
            </p:txBody>
          </p:sp>
          <p:sp>
            <p:nvSpPr>
              <p:cNvPr id="333" name="Google Shape;333;p30"/>
              <p:cNvSpPr txBox="1"/>
              <p:nvPr/>
            </p:nvSpPr>
            <p:spPr>
              <a:xfrm>
                <a:off x="10402773" y="1811164"/>
                <a:ext cx="1578216" cy="2626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PAVED ROADS</a:t>
                </a:r>
                <a:endParaRPr sz="1400" b="0" i="0" u="none" strike="noStrike" cap="none" dirty="0">
                  <a:solidFill>
                    <a:schemeClr val="tx1">
                      <a:lumMod val="75000"/>
                      <a:lumOff val="25000"/>
                    </a:schemeClr>
                  </a:solidFill>
                  <a:sym typeface="Arial"/>
                </a:endParaRPr>
              </a:p>
            </p:txBody>
          </p:sp>
          <p:sp>
            <p:nvSpPr>
              <p:cNvPr id="334" name="Google Shape;334;p30"/>
              <p:cNvSpPr txBox="1"/>
              <p:nvPr/>
            </p:nvSpPr>
            <p:spPr>
              <a:xfrm>
                <a:off x="10402822" y="2140707"/>
                <a:ext cx="1136951" cy="2626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BUILDINGS</a:t>
                </a:r>
                <a:endParaRPr sz="1400" b="0" i="0" u="none" strike="noStrike" cap="none" dirty="0">
                  <a:solidFill>
                    <a:schemeClr val="tx1">
                      <a:lumMod val="75000"/>
                      <a:lumOff val="25000"/>
                    </a:schemeClr>
                  </a:solidFill>
                  <a:sym typeface="Arial"/>
                </a:endParaRPr>
              </a:p>
            </p:txBody>
          </p:sp>
        </p:grpSp>
      </p:grpSp>
      <p:sp>
        <p:nvSpPr>
          <p:cNvPr id="335" name="Google Shape;335;p30"/>
          <p:cNvSpPr txBox="1">
            <a:spLocks noGrp="1"/>
          </p:cNvSpPr>
          <p:nvPr>
            <p:ph type="body" idx="1"/>
          </p:nvPr>
        </p:nvSpPr>
        <p:spPr>
          <a:xfrm>
            <a:off x="850715" y="5174477"/>
            <a:ext cx="3026100" cy="61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400" dirty="0">
                <a:solidFill>
                  <a:schemeClr val="tx1">
                    <a:lumMod val="75000"/>
                    <a:lumOff val="25000"/>
                  </a:schemeClr>
                </a:solidFill>
              </a:rPr>
              <a:t>Sentinel-1 C-SAR</a:t>
            </a:r>
            <a:endParaRPr sz="2400" dirty="0">
              <a:solidFill>
                <a:schemeClr val="tx1">
                  <a:lumMod val="75000"/>
                  <a:lumOff val="25000"/>
                </a:schemeClr>
              </a:solidFill>
            </a:endParaRPr>
          </a:p>
        </p:txBody>
      </p:sp>
      <p:sp>
        <p:nvSpPr>
          <p:cNvPr id="336" name="Google Shape;336;p30"/>
          <p:cNvSpPr txBox="1">
            <a:spLocks noGrp="1"/>
          </p:cNvSpPr>
          <p:nvPr>
            <p:ph type="body" idx="2"/>
          </p:nvPr>
        </p:nvSpPr>
        <p:spPr>
          <a:xfrm>
            <a:off x="961115" y="5642824"/>
            <a:ext cx="2805300" cy="55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400" dirty="0">
                <a:solidFill>
                  <a:schemeClr val="tx1">
                    <a:lumMod val="75000"/>
                    <a:lumOff val="25000"/>
                  </a:schemeClr>
                </a:solidFill>
              </a:rPr>
              <a:t>Sentinel-2 MSI</a:t>
            </a:r>
            <a:endParaRPr sz="2400" dirty="0">
              <a:solidFill>
                <a:schemeClr val="tx1">
                  <a:lumMod val="75000"/>
                  <a:lumOff val="25000"/>
                </a:schemeClr>
              </a:solidFill>
            </a:endParaRPr>
          </a:p>
        </p:txBody>
      </p:sp>
      <p:sp>
        <p:nvSpPr>
          <p:cNvPr id="337" name="Google Shape;337;p30"/>
          <p:cNvSpPr/>
          <p:nvPr/>
        </p:nvSpPr>
        <p:spPr>
          <a:xfrm>
            <a:off x="7515125" y="4711866"/>
            <a:ext cx="3714923" cy="2028883"/>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8" name="Google Shape;338;p30"/>
          <p:cNvSpPr txBox="1">
            <a:spLocks noGrp="1"/>
          </p:cNvSpPr>
          <p:nvPr>
            <p:ph type="body" idx="1"/>
          </p:nvPr>
        </p:nvSpPr>
        <p:spPr>
          <a:xfrm>
            <a:off x="7859536" y="5169289"/>
            <a:ext cx="3026100" cy="61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400" dirty="0">
                <a:solidFill>
                  <a:schemeClr val="tx1">
                    <a:lumMod val="75000"/>
                    <a:lumOff val="25000"/>
                  </a:schemeClr>
                </a:solidFill>
              </a:rPr>
              <a:t>Sentinel-1 C-SAR</a:t>
            </a:r>
            <a:endParaRPr sz="2400" dirty="0">
              <a:solidFill>
                <a:schemeClr val="tx1">
                  <a:lumMod val="75000"/>
                  <a:lumOff val="25000"/>
                </a:schemeClr>
              </a:solidFill>
            </a:endParaRPr>
          </a:p>
        </p:txBody>
      </p:sp>
      <p:sp>
        <p:nvSpPr>
          <p:cNvPr id="339" name="Google Shape;339;p30"/>
          <p:cNvSpPr txBox="1"/>
          <p:nvPr/>
        </p:nvSpPr>
        <p:spPr>
          <a:xfrm>
            <a:off x="1080965" y="4704617"/>
            <a:ext cx="2565600" cy="35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4268"/>
                </a:solidFill>
                <a:latin typeface="Century Gothic"/>
                <a:ea typeface="Century Gothic"/>
                <a:cs typeface="Century Gothic"/>
                <a:sym typeface="Century Gothic"/>
              </a:rPr>
              <a:t>Non-Flood Time Period</a:t>
            </a:r>
            <a:endParaRPr sz="1600" b="1" i="0" u="none" strike="noStrike" cap="none" dirty="0">
              <a:solidFill>
                <a:srgbClr val="3F4268"/>
              </a:solidFill>
              <a:latin typeface="Century Gothic"/>
              <a:ea typeface="Century Gothic"/>
              <a:cs typeface="Century Gothic"/>
              <a:sym typeface="Century Gothic"/>
            </a:endParaRPr>
          </a:p>
        </p:txBody>
      </p:sp>
      <p:sp>
        <p:nvSpPr>
          <p:cNvPr id="340" name="Google Shape;340;p30"/>
          <p:cNvSpPr txBox="1"/>
          <p:nvPr/>
        </p:nvSpPr>
        <p:spPr>
          <a:xfrm>
            <a:off x="8342986" y="4701854"/>
            <a:ext cx="2059200" cy="35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4268"/>
                </a:solidFill>
                <a:latin typeface="Century Gothic"/>
                <a:ea typeface="Century Gothic"/>
                <a:cs typeface="Century Gothic"/>
                <a:sym typeface="Century Gothic"/>
              </a:rPr>
              <a:t>Flood Time Period</a:t>
            </a:r>
            <a:endParaRPr sz="1600" b="1" i="0" u="none" strike="noStrike" cap="none" dirty="0">
              <a:solidFill>
                <a:srgbClr val="3F4268"/>
              </a:solidFill>
              <a:latin typeface="Century Gothic"/>
              <a:ea typeface="Century Gothic"/>
              <a:cs typeface="Century Gothic"/>
              <a:sym typeface="Century Gothic"/>
            </a:endParaRPr>
          </a:p>
        </p:txBody>
      </p:sp>
      <p:pic>
        <p:nvPicPr>
          <p:cNvPr id="341" name="Google Shape;341;p30"/>
          <p:cNvPicPr preferRelativeResize="0"/>
          <p:nvPr/>
        </p:nvPicPr>
        <p:blipFill rotWithShape="1">
          <a:blip r:embed="rId3">
            <a:alphaModFix/>
          </a:blip>
          <a:srcRect l="1541" t="9895" b="29567"/>
          <a:stretch/>
        </p:blipFill>
        <p:spPr>
          <a:xfrm>
            <a:off x="423006" y="1206052"/>
            <a:ext cx="3983252" cy="3333726"/>
          </a:xfrm>
          <a:prstGeom prst="rect">
            <a:avLst/>
          </a:prstGeom>
          <a:noFill/>
          <a:ln>
            <a:noFill/>
          </a:ln>
        </p:spPr>
      </p:pic>
      <p:grpSp>
        <p:nvGrpSpPr>
          <p:cNvPr id="3" name="Group 2"/>
          <p:cNvGrpSpPr/>
          <p:nvPr/>
        </p:nvGrpSpPr>
        <p:grpSpPr>
          <a:xfrm>
            <a:off x="2957282" y="3839723"/>
            <a:ext cx="1219087" cy="324024"/>
            <a:chOff x="2957282" y="3839723"/>
            <a:chExt cx="1219087" cy="324024"/>
          </a:xfrm>
        </p:grpSpPr>
        <p:sp>
          <p:nvSpPr>
            <p:cNvPr id="342" name="Google Shape;342;p30"/>
            <p:cNvSpPr txBox="1"/>
            <p:nvPr/>
          </p:nvSpPr>
          <p:spPr>
            <a:xfrm flipH="1">
              <a:off x="2957282" y="3839723"/>
              <a:ext cx="330025" cy="3240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0</a:t>
              </a:r>
              <a:endParaRPr sz="1600" b="0" i="0" u="none" strike="noStrike" cap="none" dirty="0">
                <a:solidFill>
                  <a:srgbClr val="BFBFBF"/>
                </a:solidFill>
                <a:latin typeface="Century Gothic"/>
                <a:ea typeface="Century Gothic"/>
                <a:cs typeface="Century Gothic"/>
                <a:sym typeface="Century Gothic"/>
              </a:endParaRPr>
            </a:p>
          </p:txBody>
        </p:sp>
        <p:sp>
          <p:nvSpPr>
            <p:cNvPr id="343" name="Google Shape;343;p30"/>
            <p:cNvSpPr txBox="1"/>
            <p:nvPr/>
          </p:nvSpPr>
          <p:spPr>
            <a:xfrm flipH="1">
              <a:off x="3450324" y="3841305"/>
              <a:ext cx="338845" cy="2859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2</a:t>
              </a:r>
              <a:endParaRPr sz="1600" b="0" i="0" u="none" strike="noStrike" cap="none" dirty="0">
                <a:solidFill>
                  <a:srgbClr val="BFBFBF"/>
                </a:solidFill>
                <a:latin typeface="Century Gothic"/>
                <a:ea typeface="Century Gothic"/>
                <a:cs typeface="Century Gothic"/>
                <a:sym typeface="Century Gothic"/>
              </a:endParaRPr>
            </a:p>
          </p:txBody>
        </p:sp>
        <p:sp>
          <p:nvSpPr>
            <p:cNvPr id="344" name="Google Shape;344;p30"/>
            <p:cNvSpPr txBox="1"/>
            <p:nvPr/>
          </p:nvSpPr>
          <p:spPr>
            <a:xfrm flipH="1">
              <a:off x="3932882" y="3842038"/>
              <a:ext cx="243487" cy="2845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4</a:t>
              </a:r>
              <a:endParaRPr sz="1600" b="0" i="0" u="none" strike="noStrike" cap="none" dirty="0">
                <a:solidFill>
                  <a:srgbClr val="BFBFBF"/>
                </a:solidFill>
                <a:latin typeface="Century Gothic"/>
                <a:ea typeface="Century Gothic"/>
                <a:cs typeface="Century Gothic"/>
                <a:sym typeface="Century Gothic"/>
              </a:endParaRPr>
            </a:p>
          </p:txBody>
        </p:sp>
      </p:grpSp>
      <p:sp>
        <p:nvSpPr>
          <p:cNvPr id="345" name="Google Shape;345;p30"/>
          <p:cNvSpPr/>
          <p:nvPr/>
        </p:nvSpPr>
        <p:spPr>
          <a:xfrm>
            <a:off x="4133284" y="3382969"/>
            <a:ext cx="242601" cy="703468"/>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sng" strike="noStrike" cap="none">
              <a:solidFill>
                <a:schemeClr val="lt1"/>
              </a:solidFill>
              <a:latin typeface="Arial"/>
              <a:ea typeface="Arial"/>
              <a:cs typeface="Arial"/>
              <a:sym typeface="Arial"/>
            </a:endParaRPr>
          </a:p>
        </p:txBody>
      </p:sp>
      <p:sp>
        <p:nvSpPr>
          <p:cNvPr id="346" name="Google Shape;346;p30"/>
          <p:cNvSpPr txBox="1"/>
          <p:nvPr/>
        </p:nvSpPr>
        <p:spPr>
          <a:xfrm flipH="1">
            <a:off x="4075223" y="3353712"/>
            <a:ext cx="286534" cy="5422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BFBFBF"/>
                </a:solidFill>
                <a:latin typeface="Century Gothic"/>
                <a:ea typeface="Century Gothic"/>
                <a:cs typeface="Century Gothic"/>
                <a:sym typeface="Century Gothic"/>
              </a:rPr>
              <a:t>N</a:t>
            </a:r>
            <a:endParaRPr sz="1600" b="1" i="0" u="none" strike="noStrike" cap="none">
              <a:solidFill>
                <a:srgbClr val="BFBFBF"/>
              </a:solidFill>
              <a:latin typeface="Century Gothic"/>
              <a:ea typeface="Century Gothic"/>
              <a:cs typeface="Century Gothic"/>
              <a:sym typeface="Century Gothic"/>
            </a:endParaRPr>
          </a:p>
        </p:txBody>
      </p:sp>
      <p:sp>
        <p:nvSpPr>
          <p:cNvPr id="347" name="Google Shape;347;p30"/>
          <p:cNvSpPr/>
          <p:nvPr/>
        </p:nvSpPr>
        <p:spPr>
          <a:xfrm rot="-5400000">
            <a:off x="4112616" y="3755372"/>
            <a:ext cx="235322" cy="152389"/>
          </a:xfrm>
          <a:prstGeom prst="chevron">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sng" strike="noStrike" cap="none">
              <a:solidFill>
                <a:srgbClr val="BFBFBF"/>
              </a:solidFill>
              <a:latin typeface="Arial"/>
              <a:ea typeface="Arial"/>
              <a:cs typeface="Arial"/>
              <a:sym typeface="Arial"/>
            </a:endParaRPr>
          </a:p>
        </p:txBody>
      </p:sp>
      <p:sp>
        <p:nvSpPr>
          <p:cNvPr id="348" name="Google Shape;348;p30"/>
          <p:cNvSpPr txBox="1"/>
          <p:nvPr/>
        </p:nvSpPr>
        <p:spPr>
          <a:xfrm flipH="1">
            <a:off x="3797446" y="4200316"/>
            <a:ext cx="923411" cy="2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Miles</a:t>
            </a:r>
            <a:endParaRPr sz="1600" b="0" i="0" u="none" strike="noStrike" cap="none" dirty="0">
              <a:solidFill>
                <a:srgbClr val="BFBFBF"/>
              </a:solidFill>
              <a:latin typeface="Century Gothic"/>
              <a:ea typeface="Century Gothic"/>
              <a:cs typeface="Century Gothic"/>
              <a:sym typeface="Century Gothic"/>
            </a:endParaRPr>
          </a:p>
        </p:txBody>
      </p:sp>
      <p:grpSp>
        <p:nvGrpSpPr>
          <p:cNvPr id="349" name="Google Shape;349;p30"/>
          <p:cNvGrpSpPr/>
          <p:nvPr/>
        </p:nvGrpSpPr>
        <p:grpSpPr>
          <a:xfrm>
            <a:off x="7517192" y="1192475"/>
            <a:ext cx="3991769" cy="3451995"/>
            <a:chOff x="20377270" y="20370878"/>
            <a:chExt cx="3991769" cy="3451995"/>
          </a:xfrm>
        </p:grpSpPr>
        <p:pic>
          <p:nvPicPr>
            <p:cNvPr id="350" name="Google Shape;350;p30"/>
            <p:cNvPicPr preferRelativeResize="0"/>
            <p:nvPr/>
          </p:nvPicPr>
          <p:blipFill rotWithShape="1">
            <a:blip r:embed="rId4">
              <a:alphaModFix/>
            </a:blip>
            <a:srcRect l="11609" t="18022" r="16064" b="31544"/>
            <a:stretch/>
          </p:blipFill>
          <p:spPr>
            <a:xfrm>
              <a:off x="20377270" y="20370878"/>
              <a:ext cx="3712856" cy="3451995"/>
            </a:xfrm>
            <a:prstGeom prst="rect">
              <a:avLst/>
            </a:prstGeom>
            <a:noFill/>
            <a:ln>
              <a:noFill/>
            </a:ln>
          </p:spPr>
        </p:pic>
        <p:sp>
          <p:nvSpPr>
            <p:cNvPr id="351" name="Google Shape;351;p30"/>
            <p:cNvSpPr txBox="1"/>
            <p:nvPr/>
          </p:nvSpPr>
          <p:spPr>
            <a:xfrm flipH="1">
              <a:off x="22615138" y="23146341"/>
              <a:ext cx="310140" cy="24346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smtClean="0">
                  <a:solidFill>
                    <a:srgbClr val="BFBFBF"/>
                  </a:solidFill>
                  <a:latin typeface="Century Gothic"/>
                  <a:ea typeface="Century Gothic"/>
                  <a:cs typeface="Century Gothic"/>
                  <a:sym typeface="Century Gothic"/>
                </a:rPr>
                <a:t>0</a:t>
              </a:r>
              <a:endParaRPr sz="1600" b="0" i="0" u="none" strike="noStrike" cap="none" dirty="0">
                <a:solidFill>
                  <a:srgbClr val="BFBFBF"/>
                </a:solidFill>
                <a:latin typeface="Century Gothic"/>
                <a:ea typeface="Century Gothic"/>
                <a:cs typeface="Century Gothic"/>
                <a:sym typeface="Century Gothic"/>
              </a:endParaRPr>
            </a:p>
          </p:txBody>
        </p:sp>
        <p:sp>
          <p:nvSpPr>
            <p:cNvPr id="352" name="Google Shape;352;p30"/>
            <p:cNvSpPr txBox="1"/>
            <p:nvPr/>
          </p:nvSpPr>
          <p:spPr>
            <a:xfrm flipH="1">
              <a:off x="23764114" y="22596259"/>
              <a:ext cx="250595" cy="51547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BFBFBF"/>
                  </a:solidFill>
                  <a:latin typeface="Century Gothic"/>
                  <a:ea typeface="Century Gothic"/>
                  <a:cs typeface="Century Gothic"/>
                  <a:sym typeface="Century Gothic"/>
                </a:rPr>
                <a:t>N</a:t>
              </a:r>
              <a:endParaRPr sz="1400" b="1" i="0" u="none" strike="noStrike" cap="none">
                <a:solidFill>
                  <a:srgbClr val="BFBFBF"/>
                </a:solidFill>
                <a:latin typeface="Century Gothic"/>
                <a:ea typeface="Century Gothic"/>
                <a:cs typeface="Century Gothic"/>
                <a:sym typeface="Century Gothic"/>
              </a:endParaRPr>
            </a:p>
          </p:txBody>
        </p:sp>
        <p:sp>
          <p:nvSpPr>
            <p:cNvPr id="353" name="Google Shape;353;p30"/>
            <p:cNvSpPr/>
            <p:nvPr/>
          </p:nvSpPr>
          <p:spPr>
            <a:xfrm rot="-5400000">
              <a:off x="23800566" y="22967849"/>
              <a:ext cx="223707" cy="133276"/>
            </a:xfrm>
            <a:prstGeom prst="chevron">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sng" strike="noStrike" cap="none">
                <a:solidFill>
                  <a:srgbClr val="BFBFBF"/>
                </a:solidFill>
                <a:latin typeface="Arial"/>
                <a:ea typeface="Arial"/>
                <a:cs typeface="Arial"/>
                <a:sym typeface="Arial"/>
              </a:endParaRPr>
            </a:p>
          </p:txBody>
        </p:sp>
        <p:sp>
          <p:nvSpPr>
            <p:cNvPr id="354" name="Google Shape;354;p30"/>
            <p:cNvSpPr txBox="1"/>
            <p:nvPr/>
          </p:nvSpPr>
          <p:spPr>
            <a:xfrm flipH="1">
              <a:off x="23468869" y="23398113"/>
              <a:ext cx="900170" cy="25981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BFBFBF"/>
                  </a:solidFill>
                  <a:latin typeface="Century Gothic"/>
                  <a:ea typeface="Century Gothic"/>
                  <a:cs typeface="Century Gothic"/>
                  <a:sym typeface="Century Gothic"/>
                </a:rPr>
                <a:t>Miles</a:t>
              </a:r>
              <a:endParaRPr sz="1600" b="0" i="0" u="none" strike="noStrike" cap="none">
                <a:solidFill>
                  <a:srgbClr val="BFBFBF"/>
                </a:solidFill>
                <a:latin typeface="Century Gothic"/>
                <a:ea typeface="Century Gothic"/>
                <a:cs typeface="Century Gothic"/>
                <a:sym typeface="Century Gothic"/>
              </a:endParaRPr>
            </a:p>
          </p:txBody>
        </p:sp>
      </p:grpSp>
      <p:sp>
        <p:nvSpPr>
          <p:cNvPr id="355" name="Google Shape;355;p30"/>
          <p:cNvSpPr txBox="1"/>
          <p:nvPr/>
        </p:nvSpPr>
        <p:spPr>
          <a:xfrm flipH="1">
            <a:off x="10674807" y="3962363"/>
            <a:ext cx="310896" cy="2468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BFBFBF"/>
                </a:solidFill>
                <a:latin typeface="Century Gothic"/>
                <a:ea typeface="Century Gothic"/>
                <a:cs typeface="Century Gothic"/>
                <a:sym typeface="Century Gothic"/>
              </a:rPr>
              <a:t>4</a:t>
            </a:r>
            <a:endParaRPr sz="1600" b="0" i="0" u="none" strike="noStrike" cap="none" dirty="0">
              <a:solidFill>
                <a:srgbClr val="BFBFBF"/>
              </a:solidFill>
              <a:latin typeface="Century Gothic"/>
              <a:ea typeface="Century Gothic"/>
              <a:cs typeface="Century Gothic"/>
              <a:sym typeface="Century Gothic"/>
            </a:endParaRPr>
          </a:p>
        </p:txBody>
      </p:sp>
      <p:sp>
        <p:nvSpPr>
          <p:cNvPr id="356" name="Google Shape;356;p30"/>
          <p:cNvSpPr txBox="1"/>
          <p:nvPr/>
        </p:nvSpPr>
        <p:spPr>
          <a:xfrm flipH="1">
            <a:off x="10252452" y="3962363"/>
            <a:ext cx="310896" cy="2468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2</a:t>
            </a:r>
            <a:endParaRPr sz="1600" b="0" i="0" u="none" strike="noStrike" cap="none" dirty="0">
              <a:solidFill>
                <a:srgbClr val="BFBFBF"/>
              </a:solidFill>
              <a:latin typeface="Century Gothic"/>
              <a:ea typeface="Century Gothic"/>
              <a:cs typeface="Century Gothic"/>
              <a:sym typeface="Century Gothic"/>
            </a:endParaRPr>
          </a:p>
        </p:txBody>
      </p:sp>
      <p:sp>
        <p:nvSpPr>
          <p:cNvPr id="2" name="Rounded Rectangle 1"/>
          <p:cNvSpPr/>
          <p:nvPr/>
        </p:nvSpPr>
        <p:spPr>
          <a:xfrm>
            <a:off x="4997125" y="1670516"/>
            <a:ext cx="1874367" cy="250989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latin typeface="Century Gothic" panose="020B0502020202020204" pitchFamily="34" charset="0"/>
              </a:rPr>
              <a:t>Random Forest Variable Input</a:t>
            </a:r>
          </a:p>
          <a:p>
            <a:pPr algn="ctr"/>
            <a:r>
              <a:rPr lang="en-US" dirty="0">
                <a:solidFill>
                  <a:schemeClr val="accent5">
                    <a:lumMod val="50000"/>
                  </a:schemeClr>
                </a:solidFill>
                <a:latin typeface="Century Gothic" panose="020B0502020202020204" pitchFamily="34" charset="0"/>
              </a:rPr>
              <a:t>SWIR2</a:t>
            </a:r>
          </a:p>
          <a:p>
            <a:pPr algn="ctr"/>
            <a:r>
              <a:rPr lang="en-US" dirty="0">
                <a:solidFill>
                  <a:schemeClr val="accent5">
                    <a:lumMod val="50000"/>
                  </a:schemeClr>
                </a:solidFill>
                <a:latin typeface="Century Gothic" panose="020B0502020202020204" pitchFamily="34" charset="0"/>
              </a:rPr>
              <a:t>MNDWI</a:t>
            </a:r>
          </a:p>
          <a:p>
            <a:pPr algn="ctr"/>
            <a:r>
              <a:rPr lang="en-US" dirty="0">
                <a:solidFill>
                  <a:schemeClr val="accent5">
                    <a:lumMod val="50000"/>
                  </a:schemeClr>
                </a:solidFill>
                <a:latin typeface="Century Gothic" panose="020B0502020202020204" pitchFamily="34" charset="0"/>
              </a:rPr>
              <a:t>VV</a:t>
            </a:r>
          </a:p>
          <a:p>
            <a:pPr algn="ctr"/>
            <a:r>
              <a:rPr lang="en-US" dirty="0" smtClean="0">
                <a:solidFill>
                  <a:schemeClr val="accent5">
                    <a:lumMod val="50000"/>
                  </a:schemeClr>
                </a:solidFill>
                <a:latin typeface="Century Gothic" panose="020B0502020202020204" pitchFamily="34" charset="0"/>
              </a:rPr>
              <a:t>VH</a:t>
            </a:r>
          </a:p>
          <a:p>
            <a:pPr algn="ctr"/>
            <a:endParaRPr lang="en-US" dirty="0">
              <a:solidFill>
                <a:schemeClr val="accent5">
                  <a:lumMod val="50000"/>
                </a:schemeClr>
              </a:solidFill>
              <a:latin typeface="Century Gothic" panose="020B0502020202020204" pitchFamily="34" charset="0"/>
            </a:endParaRPr>
          </a:p>
          <a:p>
            <a:pPr algn="ctr"/>
            <a:r>
              <a:rPr lang="en-US" dirty="0">
                <a:solidFill>
                  <a:schemeClr val="accent5">
                    <a:lumMod val="50000"/>
                  </a:schemeClr>
                </a:solidFill>
                <a:latin typeface="Century Gothic" panose="020B0502020202020204" pitchFamily="34" charset="0"/>
              </a:rPr>
              <a:t>200 points of training data</a:t>
            </a:r>
          </a:p>
          <a:p>
            <a:pPr algn="ctr"/>
            <a:r>
              <a:rPr lang="en-US" dirty="0">
                <a:solidFill>
                  <a:schemeClr val="accent5">
                    <a:lumMod val="50000"/>
                  </a:schemeClr>
                </a:solidFill>
                <a:latin typeface="Century Gothic" panose="020B0502020202020204" pitchFamily="34" charset="0"/>
              </a:rPr>
              <a:t>30% for </a:t>
            </a:r>
            <a:r>
              <a:rPr lang="en-US" dirty="0" smtClean="0">
                <a:solidFill>
                  <a:schemeClr val="accent5">
                    <a:lumMod val="50000"/>
                  </a:schemeClr>
                </a:solidFill>
                <a:latin typeface="Century Gothic" panose="020B0502020202020204" pitchFamily="34" charset="0"/>
              </a:rPr>
              <a:t>testing</a:t>
            </a:r>
            <a:endParaRPr lang="en-US" dirty="0">
              <a:solidFill>
                <a:schemeClr val="accent5">
                  <a:lumMod val="50000"/>
                </a:schemeClr>
              </a:solidFill>
              <a:latin typeface="Century Gothic" panose="020B0502020202020204" pitchFamily="34" charset="0"/>
            </a:endParaRPr>
          </a:p>
        </p:txBody>
      </p:sp>
      <p:sp>
        <p:nvSpPr>
          <p:cNvPr id="41" name="Google Shape;385;p31"/>
          <p:cNvSpPr txBox="1"/>
          <p:nvPr/>
        </p:nvSpPr>
        <p:spPr>
          <a:xfrm>
            <a:off x="905915" y="6120537"/>
            <a:ext cx="2915700" cy="54443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smtClean="0">
                <a:solidFill>
                  <a:schemeClr val="tx1">
                    <a:lumMod val="75000"/>
                    <a:lumOff val="25000"/>
                  </a:schemeClr>
                </a:solidFill>
                <a:latin typeface="Century Gothic"/>
                <a:ea typeface="Century Gothic"/>
                <a:cs typeface="Century Gothic"/>
                <a:sym typeface="Century Gothic"/>
              </a:rPr>
              <a:t>78% </a:t>
            </a:r>
            <a:r>
              <a:rPr lang="en-US" sz="1600" b="0" i="0" u="none" strike="noStrike" cap="none" dirty="0">
                <a:solidFill>
                  <a:schemeClr val="tx1">
                    <a:lumMod val="75000"/>
                    <a:lumOff val="25000"/>
                  </a:schemeClr>
                </a:solidFill>
                <a:latin typeface="Century Gothic"/>
                <a:ea typeface="Century Gothic"/>
                <a:cs typeface="Century Gothic"/>
                <a:sym typeface="Century Gothic"/>
              </a:rPr>
              <a:t>Expected Accuracy</a:t>
            </a:r>
            <a:endParaRPr sz="1600" dirty="0">
              <a:solidFill>
                <a:schemeClr val="tx1">
                  <a:lumMod val="75000"/>
                  <a:lumOff val="25000"/>
                </a:schemeClr>
              </a:solidFill>
            </a:endParaRPr>
          </a:p>
        </p:txBody>
      </p:sp>
      <p:sp>
        <p:nvSpPr>
          <p:cNvPr id="42" name="Google Shape;386;p31"/>
          <p:cNvSpPr txBox="1"/>
          <p:nvPr/>
        </p:nvSpPr>
        <p:spPr>
          <a:xfrm>
            <a:off x="7914736" y="6120537"/>
            <a:ext cx="2915700" cy="4707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smtClean="0">
                <a:solidFill>
                  <a:schemeClr val="tx1">
                    <a:lumMod val="75000"/>
                    <a:lumOff val="25000"/>
                  </a:schemeClr>
                </a:solidFill>
                <a:latin typeface="Century Gothic"/>
                <a:ea typeface="Century Gothic"/>
                <a:cs typeface="Century Gothic"/>
                <a:sym typeface="Century Gothic"/>
              </a:rPr>
              <a:t>36% </a:t>
            </a:r>
            <a:r>
              <a:rPr lang="en-US" sz="1600" b="0" i="0" u="none" strike="noStrike" cap="none" dirty="0">
                <a:solidFill>
                  <a:schemeClr val="tx1">
                    <a:lumMod val="75000"/>
                    <a:lumOff val="25000"/>
                  </a:schemeClr>
                </a:solidFill>
                <a:latin typeface="Century Gothic"/>
                <a:ea typeface="Century Gothic"/>
                <a:cs typeface="Century Gothic"/>
                <a:sym typeface="Century Gothic"/>
              </a:rPr>
              <a:t>Expected Accuracy</a:t>
            </a:r>
            <a:endParaRPr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1"/>
          <p:cNvSpPr/>
          <p:nvPr/>
        </p:nvSpPr>
        <p:spPr>
          <a:xfrm>
            <a:off x="560857" y="4184882"/>
            <a:ext cx="3878701" cy="2176427"/>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3" name="Google Shape;363;p31"/>
          <p:cNvSpPr txBox="1">
            <a:spLocks noGrp="1"/>
          </p:cNvSpPr>
          <p:nvPr>
            <p:ph type="title"/>
          </p:nvPr>
        </p:nvSpPr>
        <p:spPr>
          <a:xfrm>
            <a:off x="423005" y="545432"/>
            <a:ext cx="115598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sz="4000" dirty="0"/>
              <a:t>BINARY CLASSIFICATION VIA RANDOM FOREST</a:t>
            </a:r>
            <a:endParaRPr sz="4000" dirty="0"/>
          </a:p>
        </p:txBody>
      </p:sp>
      <p:sp>
        <p:nvSpPr>
          <p:cNvPr id="371" name="Google Shape;371;p31"/>
          <p:cNvSpPr txBox="1">
            <a:spLocks noGrp="1"/>
          </p:cNvSpPr>
          <p:nvPr>
            <p:ph type="body" idx="1"/>
          </p:nvPr>
        </p:nvSpPr>
        <p:spPr>
          <a:xfrm>
            <a:off x="1007116" y="4571970"/>
            <a:ext cx="3026100" cy="61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400" dirty="0">
                <a:solidFill>
                  <a:srgbClr val="3F3F3F"/>
                </a:solidFill>
              </a:rPr>
              <a:t>Sentinel-1 C-SAR</a:t>
            </a:r>
            <a:endParaRPr sz="2400" dirty="0">
              <a:solidFill>
                <a:srgbClr val="3F3F3F"/>
              </a:solidFill>
            </a:endParaRPr>
          </a:p>
        </p:txBody>
      </p:sp>
      <p:sp>
        <p:nvSpPr>
          <p:cNvPr id="372" name="Google Shape;372;p31"/>
          <p:cNvSpPr txBox="1">
            <a:spLocks noGrp="1"/>
          </p:cNvSpPr>
          <p:nvPr>
            <p:ph type="body" idx="2"/>
          </p:nvPr>
        </p:nvSpPr>
        <p:spPr>
          <a:xfrm>
            <a:off x="1117516" y="5000112"/>
            <a:ext cx="2805300" cy="55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400" dirty="0">
                <a:solidFill>
                  <a:srgbClr val="3F3F3F"/>
                </a:solidFill>
              </a:rPr>
              <a:t>Sentinel-2 MSI</a:t>
            </a:r>
            <a:endParaRPr sz="2400" dirty="0">
              <a:solidFill>
                <a:srgbClr val="3F3F3F"/>
              </a:solidFill>
            </a:endParaRPr>
          </a:p>
        </p:txBody>
      </p:sp>
      <p:sp>
        <p:nvSpPr>
          <p:cNvPr id="373" name="Google Shape;373;p31"/>
          <p:cNvSpPr/>
          <p:nvPr/>
        </p:nvSpPr>
        <p:spPr>
          <a:xfrm>
            <a:off x="7612566" y="4184882"/>
            <a:ext cx="4061400" cy="228585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4" name="Google Shape;374;p31"/>
          <p:cNvSpPr txBox="1">
            <a:spLocks noGrp="1"/>
          </p:cNvSpPr>
          <p:nvPr>
            <p:ph type="body" idx="1"/>
          </p:nvPr>
        </p:nvSpPr>
        <p:spPr>
          <a:xfrm>
            <a:off x="8130216" y="4716107"/>
            <a:ext cx="3026100" cy="61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400" dirty="0">
                <a:solidFill>
                  <a:srgbClr val="3F3F3F"/>
                </a:solidFill>
              </a:rPr>
              <a:t>Sentinel-1 C-SAR</a:t>
            </a:r>
            <a:endParaRPr sz="2400" dirty="0">
              <a:solidFill>
                <a:srgbClr val="3F3F3F"/>
              </a:solidFill>
            </a:endParaRPr>
          </a:p>
        </p:txBody>
      </p:sp>
      <p:sp>
        <p:nvSpPr>
          <p:cNvPr id="375" name="Google Shape;375;p31"/>
          <p:cNvSpPr txBox="1"/>
          <p:nvPr/>
        </p:nvSpPr>
        <p:spPr>
          <a:xfrm>
            <a:off x="1237366" y="4202326"/>
            <a:ext cx="2565600" cy="35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4268"/>
                </a:solidFill>
                <a:latin typeface="Century Gothic"/>
                <a:ea typeface="Century Gothic"/>
                <a:cs typeface="Century Gothic"/>
                <a:sym typeface="Century Gothic"/>
              </a:rPr>
              <a:t>Non-Flood Time Period</a:t>
            </a:r>
            <a:endParaRPr sz="1600" b="1" i="0" u="none" strike="noStrike" cap="none" dirty="0">
              <a:solidFill>
                <a:srgbClr val="3F4268"/>
              </a:solidFill>
              <a:latin typeface="Century Gothic"/>
              <a:ea typeface="Century Gothic"/>
              <a:cs typeface="Century Gothic"/>
              <a:sym typeface="Century Gothic"/>
            </a:endParaRPr>
          </a:p>
        </p:txBody>
      </p:sp>
      <p:sp>
        <p:nvSpPr>
          <p:cNvPr id="376" name="Google Shape;376;p31"/>
          <p:cNvSpPr txBox="1"/>
          <p:nvPr/>
        </p:nvSpPr>
        <p:spPr>
          <a:xfrm>
            <a:off x="8613666" y="4259310"/>
            <a:ext cx="2059200" cy="35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4268"/>
                </a:solidFill>
                <a:latin typeface="Century Gothic"/>
                <a:ea typeface="Century Gothic"/>
                <a:cs typeface="Century Gothic"/>
                <a:sym typeface="Century Gothic"/>
              </a:rPr>
              <a:t>Flood Time Period</a:t>
            </a:r>
            <a:endParaRPr sz="1600" b="1" i="0" u="none" strike="noStrike" cap="none" dirty="0">
              <a:solidFill>
                <a:srgbClr val="3F4268"/>
              </a:solidFill>
              <a:latin typeface="Century Gothic"/>
              <a:ea typeface="Century Gothic"/>
              <a:cs typeface="Century Gothic"/>
              <a:sym typeface="Century Gothic"/>
            </a:endParaRPr>
          </a:p>
        </p:txBody>
      </p:sp>
      <p:pic>
        <p:nvPicPr>
          <p:cNvPr id="377" name="Google Shape;377;p31"/>
          <p:cNvPicPr preferRelativeResize="0"/>
          <p:nvPr/>
        </p:nvPicPr>
        <p:blipFill rotWithShape="1">
          <a:blip r:embed="rId3">
            <a:alphaModFix/>
          </a:blip>
          <a:srcRect l="12245" t="31937" r="12344" b="32039"/>
          <a:stretch/>
        </p:blipFill>
        <p:spPr>
          <a:xfrm>
            <a:off x="7612566" y="1406831"/>
            <a:ext cx="4071993" cy="2593480"/>
          </a:xfrm>
          <a:prstGeom prst="rect">
            <a:avLst/>
          </a:prstGeom>
          <a:noFill/>
          <a:ln>
            <a:noFill/>
          </a:ln>
        </p:spPr>
      </p:pic>
      <p:pic>
        <p:nvPicPr>
          <p:cNvPr id="378" name="Google Shape;378;p31"/>
          <p:cNvPicPr preferRelativeResize="0"/>
          <p:nvPr/>
        </p:nvPicPr>
        <p:blipFill rotWithShape="1">
          <a:blip r:embed="rId3">
            <a:alphaModFix/>
          </a:blip>
          <a:srcRect l="12245" t="31318" r="12344" b="30866"/>
          <a:stretch/>
        </p:blipFill>
        <p:spPr>
          <a:xfrm>
            <a:off x="560857" y="1406831"/>
            <a:ext cx="3878701" cy="2593480"/>
          </a:xfrm>
          <a:prstGeom prst="rect">
            <a:avLst/>
          </a:prstGeom>
          <a:noFill/>
          <a:ln>
            <a:noFill/>
          </a:ln>
        </p:spPr>
      </p:pic>
      <p:grpSp>
        <p:nvGrpSpPr>
          <p:cNvPr id="379" name="Google Shape;379;p31"/>
          <p:cNvGrpSpPr/>
          <p:nvPr/>
        </p:nvGrpSpPr>
        <p:grpSpPr>
          <a:xfrm>
            <a:off x="3839336" y="3097441"/>
            <a:ext cx="286534" cy="552396"/>
            <a:chOff x="3772842" y="3356968"/>
            <a:chExt cx="286534" cy="552396"/>
          </a:xfrm>
        </p:grpSpPr>
        <p:sp>
          <p:nvSpPr>
            <p:cNvPr id="380" name="Google Shape;380;p31"/>
            <p:cNvSpPr txBox="1"/>
            <p:nvPr/>
          </p:nvSpPr>
          <p:spPr>
            <a:xfrm flipH="1">
              <a:off x="3772842" y="3356968"/>
              <a:ext cx="286534" cy="5422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BFBFBF"/>
                  </a:solidFill>
                  <a:latin typeface="Century Gothic"/>
                  <a:ea typeface="Century Gothic"/>
                  <a:cs typeface="Century Gothic"/>
                  <a:sym typeface="Century Gothic"/>
                </a:rPr>
                <a:t>N</a:t>
              </a:r>
              <a:endParaRPr sz="1600" b="1" i="0" u="none" strike="noStrike" cap="none">
                <a:solidFill>
                  <a:srgbClr val="BFBFBF"/>
                </a:solidFill>
                <a:latin typeface="Century Gothic"/>
                <a:ea typeface="Century Gothic"/>
                <a:cs typeface="Century Gothic"/>
                <a:sym typeface="Century Gothic"/>
              </a:endParaRPr>
            </a:p>
          </p:txBody>
        </p:sp>
        <p:sp>
          <p:nvSpPr>
            <p:cNvPr id="381" name="Google Shape;381;p31"/>
            <p:cNvSpPr/>
            <p:nvPr/>
          </p:nvSpPr>
          <p:spPr>
            <a:xfrm rot="-5400000">
              <a:off x="3819197" y="3715509"/>
              <a:ext cx="235322" cy="152389"/>
            </a:xfrm>
            <a:prstGeom prst="chevron">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sng" strike="noStrike" cap="none">
                <a:solidFill>
                  <a:srgbClr val="BFBFBF"/>
                </a:solidFill>
                <a:latin typeface="Arial"/>
                <a:ea typeface="Arial"/>
                <a:cs typeface="Arial"/>
                <a:sym typeface="Arial"/>
              </a:endParaRPr>
            </a:p>
          </p:txBody>
        </p:sp>
      </p:grpSp>
      <p:grpSp>
        <p:nvGrpSpPr>
          <p:cNvPr id="382" name="Google Shape;382;p31"/>
          <p:cNvGrpSpPr/>
          <p:nvPr/>
        </p:nvGrpSpPr>
        <p:grpSpPr>
          <a:xfrm>
            <a:off x="11200610" y="3138316"/>
            <a:ext cx="286534" cy="552396"/>
            <a:chOff x="3772842" y="3356968"/>
            <a:chExt cx="286534" cy="552396"/>
          </a:xfrm>
        </p:grpSpPr>
        <p:sp>
          <p:nvSpPr>
            <p:cNvPr id="383" name="Google Shape;383;p31"/>
            <p:cNvSpPr txBox="1"/>
            <p:nvPr/>
          </p:nvSpPr>
          <p:spPr>
            <a:xfrm flipH="1">
              <a:off x="3772842" y="3356968"/>
              <a:ext cx="286534" cy="5422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BFBFBF"/>
                  </a:solidFill>
                  <a:latin typeface="Century Gothic"/>
                  <a:ea typeface="Century Gothic"/>
                  <a:cs typeface="Century Gothic"/>
                  <a:sym typeface="Century Gothic"/>
                </a:rPr>
                <a:t>N</a:t>
              </a:r>
              <a:endParaRPr sz="1600" b="1" i="0" u="none" strike="noStrike" cap="none">
                <a:solidFill>
                  <a:srgbClr val="BFBFBF"/>
                </a:solidFill>
                <a:latin typeface="Century Gothic"/>
                <a:ea typeface="Century Gothic"/>
                <a:cs typeface="Century Gothic"/>
                <a:sym typeface="Century Gothic"/>
              </a:endParaRPr>
            </a:p>
          </p:txBody>
        </p:sp>
        <p:sp>
          <p:nvSpPr>
            <p:cNvPr id="384" name="Google Shape;384;p31"/>
            <p:cNvSpPr/>
            <p:nvPr/>
          </p:nvSpPr>
          <p:spPr>
            <a:xfrm rot="-5400000">
              <a:off x="3819197" y="3715509"/>
              <a:ext cx="235322" cy="152389"/>
            </a:xfrm>
            <a:prstGeom prst="chevron">
              <a:avLst>
                <a:gd name="adj"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sng" strike="noStrike" cap="none">
                <a:solidFill>
                  <a:srgbClr val="BFBFBF"/>
                </a:solidFill>
                <a:latin typeface="Arial"/>
                <a:ea typeface="Arial"/>
                <a:cs typeface="Arial"/>
                <a:sym typeface="Arial"/>
              </a:endParaRPr>
            </a:p>
          </p:txBody>
        </p:sp>
      </p:grpSp>
      <p:sp>
        <p:nvSpPr>
          <p:cNvPr id="385" name="Google Shape;385;p31"/>
          <p:cNvSpPr txBox="1"/>
          <p:nvPr/>
        </p:nvSpPr>
        <p:spPr>
          <a:xfrm>
            <a:off x="1062316" y="5477891"/>
            <a:ext cx="2915700"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smtClean="0">
                <a:solidFill>
                  <a:schemeClr val="tx1">
                    <a:lumMod val="75000"/>
                    <a:lumOff val="25000"/>
                  </a:schemeClr>
                </a:solidFill>
                <a:latin typeface="Century Gothic"/>
                <a:ea typeface="Century Gothic"/>
                <a:cs typeface="Century Gothic"/>
                <a:sym typeface="Century Gothic"/>
              </a:rPr>
              <a:t>100</a:t>
            </a:r>
            <a:r>
              <a:rPr lang="en-US" sz="1600" b="0" i="0" u="none" strike="noStrike" cap="none" dirty="0">
                <a:solidFill>
                  <a:schemeClr val="tx1">
                    <a:lumMod val="75000"/>
                    <a:lumOff val="25000"/>
                  </a:schemeClr>
                </a:solidFill>
                <a:latin typeface="Century Gothic"/>
                <a:ea typeface="Century Gothic"/>
                <a:cs typeface="Century Gothic"/>
                <a:sym typeface="Century Gothic"/>
              </a:rPr>
              <a:t>% Expected Accuracy</a:t>
            </a:r>
            <a:endParaRPr sz="1600" dirty="0">
              <a:solidFill>
                <a:schemeClr val="tx1">
                  <a:lumMod val="75000"/>
                  <a:lumOff val="25000"/>
                </a:schemeClr>
              </a:solidFill>
            </a:endParaRPr>
          </a:p>
        </p:txBody>
      </p:sp>
      <p:sp>
        <p:nvSpPr>
          <p:cNvPr id="386" name="Google Shape;386;p31"/>
          <p:cNvSpPr txBox="1"/>
          <p:nvPr/>
        </p:nvSpPr>
        <p:spPr>
          <a:xfrm>
            <a:off x="8185416" y="5475774"/>
            <a:ext cx="2915700" cy="3507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smtClean="0">
                <a:solidFill>
                  <a:schemeClr val="tx1">
                    <a:lumMod val="75000"/>
                    <a:lumOff val="25000"/>
                  </a:schemeClr>
                </a:solidFill>
                <a:latin typeface="Century Gothic"/>
                <a:ea typeface="Century Gothic"/>
                <a:cs typeface="Century Gothic"/>
                <a:sym typeface="Century Gothic"/>
              </a:rPr>
              <a:t>100</a:t>
            </a:r>
            <a:r>
              <a:rPr lang="en-US" sz="1600" b="0" i="0" u="none" strike="noStrike" cap="none" dirty="0">
                <a:solidFill>
                  <a:schemeClr val="tx1">
                    <a:lumMod val="75000"/>
                    <a:lumOff val="25000"/>
                  </a:schemeClr>
                </a:solidFill>
                <a:latin typeface="Century Gothic"/>
                <a:ea typeface="Century Gothic"/>
                <a:cs typeface="Century Gothic"/>
                <a:sym typeface="Century Gothic"/>
              </a:rPr>
              <a:t>% Expected Accuracy</a:t>
            </a:r>
            <a:endParaRPr sz="1600" dirty="0">
              <a:solidFill>
                <a:schemeClr val="tx1">
                  <a:lumMod val="75000"/>
                  <a:lumOff val="25000"/>
                </a:schemeClr>
              </a:solidFill>
            </a:endParaRPr>
          </a:p>
        </p:txBody>
      </p:sp>
      <p:grpSp>
        <p:nvGrpSpPr>
          <p:cNvPr id="29" name="Group 28"/>
          <p:cNvGrpSpPr/>
          <p:nvPr/>
        </p:nvGrpSpPr>
        <p:grpSpPr>
          <a:xfrm>
            <a:off x="9909836" y="3299051"/>
            <a:ext cx="925959" cy="325922"/>
            <a:chOff x="3014245" y="3884508"/>
            <a:chExt cx="925959" cy="325922"/>
          </a:xfrm>
        </p:grpSpPr>
        <p:sp>
          <p:nvSpPr>
            <p:cNvPr id="30" name="Google Shape;342;p30"/>
            <p:cNvSpPr txBox="1"/>
            <p:nvPr/>
          </p:nvSpPr>
          <p:spPr>
            <a:xfrm flipH="1">
              <a:off x="3014245" y="3886406"/>
              <a:ext cx="330025" cy="3240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0</a:t>
              </a:r>
              <a:endParaRPr sz="1600" b="0" i="0" u="none" strike="noStrike" cap="none" dirty="0">
                <a:solidFill>
                  <a:srgbClr val="BFBFBF"/>
                </a:solidFill>
                <a:latin typeface="Century Gothic"/>
                <a:ea typeface="Century Gothic"/>
                <a:cs typeface="Century Gothic"/>
                <a:sym typeface="Century Gothic"/>
              </a:endParaRPr>
            </a:p>
          </p:txBody>
        </p:sp>
        <p:sp>
          <p:nvSpPr>
            <p:cNvPr id="32" name="Google Shape;344;p30"/>
            <p:cNvSpPr txBox="1"/>
            <p:nvPr/>
          </p:nvSpPr>
          <p:spPr>
            <a:xfrm flipH="1">
              <a:off x="3696717" y="3884508"/>
              <a:ext cx="243487" cy="2845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4</a:t>
              </a:r>
              <a:endParaRPr sz="1600" b="0" i="0" u="none" strike="noStrike" cap="none" dirty="0">
                <a:solidFill>
                  <a:srgbClr val="BFBFBF"/>
                </a:solidFill>
                <a:latin typeface="Century Gothic"/>
                <a:ea typeface="Century Gothic"/>
                <a:cs typeface="Century Gothic"/>
                <a:sym typeface="Century Gothic"/>
              </a:endParaRPr>
            </a:p>
          </p:txBody>
        </p:sp>
      </p:grpSp>
      <p:grpSp>
        <p:nvGrpSpPr>
          <p:cNvPr id="33" name="Group 32"/>
          <p:cNvGrpSpPr/>
          <p:nvPr/>
        </p:nvGrpSpPr>
        <p:grpSpPr>
          <a:xfrm>
            <a:off x="2730273" y="3196806"/>
            <a:ext cx="849260" cy="335370"/>
            <a:chOff x="3090944" y="3884508"/>
            <a:chExt cx="849260" cy="335370"/>
          </a:xfrm>
        </p:grpSpPr>
        <p:sp>
          <p:nvSpPr>
            <p:cNvPr id="34" name="Google Shape;342;p30"/>
            <p:cNvSpPr txBox="1"/>
            <p:nvPr/>
          </p:nvSpPr>
          <p:spPr>
            <a:xfrm flipH="1">
              <a:off x="3090944" y="3895854"/>
              <a:ext cx="330025" cy="3240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0</a:t>
              </a:r>
              <a:endParaRPr sz="1600" b="0" i="0" u="none" strike="noStrike" cap="none" dirty="0">
                <a:solidFill>
                  <a:srgbClr val="BFBFBF"/>
                </a:solidFill>
                <a:latin typeface="Century Gothic"/>
                <a:ea typeface="Century Gothic"/>
                <a:cs typeface="Century Gothic"/>
                <a:sym typeface="Century Gothic"/>
              </a:endParaRPr>
            </a:p>
          </p:txBody>
        </p:sp>
        <p:sp>
          <p:nvSpPr>
            <p:cNvPr id="35" name="Google Shape;343;p30"/>
            <p:cNvSpPr txBox="1"/>
            <p:nvPr/>
          </p:nvSpPr>
          <p:spPr>
            <a:xfrm flipH="1">
              <a:off x="3411693" y="3889557"/>
              <a:ext cx="338845" cy="2859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BFBFBF"/>
                </a:solidFill>
                <a:latin typeface="Century Gothic"/>
                <a:ea typeface="Century Gothic"/>
                <a:cs typeface="Century Gothic"/>
                <a:sym typeface="Century Gothic"/>
              </a:endParaRPr>
            </a:p>
          </p:txBody>
        </p:sp>
        <p:sp>
          <p:nvSpPr>
            <p:cNvPr id="36" name="Google Shape;344;p30"/>
            <p:cNvSpPr txBox="1"/>
            <p:nvPr/>
          </p:nvSpPr>
          <p:spPr>
            <a:xfrm flipH="1">
              <a:off x="3696717" y="3884508"/>
              <a:ext cx="243487" cy="2845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4</a:t>
              </a:r>
              <a:endParaRPr sz="1600" b="0" i="0" u="none" strike="noStrike" cap="none" dirty="0">
                <a:solidFill>
                  <a:srgbClr val="BFBFBF"/>
                </a:solidFill>
                <a:latin typeface="Century Gothic"/>
                <a:ea typeface="Century Gothic"/>
                <a:cs typeface="Century Gothic"/>
                <a:sym typeface="Century Gothic"/>
              </a:endParaRPr>
            </a:p>
          </p:txBody>
        </p:sp>
      </p:grpSp>
      <p:sp>
        <p:nvSpPr>
          <p:cNvPr id="37" name="Google Shape;348;p30"/>
          <p:cNvSpPr txBox="1"/>
          <p:nvPr/>
        </p:nvSpPr>
        <p:spPr>
          <a:xfrm flipH="1">
            <a:off x="3377630" y="3623075"/>
            <a:ext cx="923411" cy="2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Miles</a:t>
            </a:r>
            <a:endParaRPr sz="1600" b="0" i="0" u="none" strike="noStrike" cap="none" dirty="0">
              <a:solidFill>
                <a:srgbClr val="BFBFBF"/>
              </a:solidFill>
              <a:latin typeface="Century Gothic"/>
              <a:ea typeface="Century Gothic"/>
              <a:cs typeface="Century Gothic"/>
              <a:sym typeface="Century Gothic"/>
            </a:endParaRPr>
          </a:p>
        </p:txBody>
      </p:sp>
      <p:sp>
        <p:nvSpPr>
          <p:cNvPr id="38" name="Google Shape;348;p30"/>
          <p:cNvSpPr txBox="1"/>
          <p:nvPr/>
        </p:nvSpPr>
        <p:spPr>
          <a:xfrm flipH="1">
            <a:off x="10564420" y="3649838"/>
            <a:ext cx="923411" cy="2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BFBFBF"/>
                </a:solidFill>
                <a:latin typeface="Century Gothic"/>
                <a:ea typeface="Century Gothic"/>
                <a:cs typeface="Century Gothic"/>
                <a:sym typeface="Century Gothic"/>
              </a:rPr>
              <a:t>Miles</a:t>
            </a:r>
            <a:endParaRPr sz="1600" b="0" i="0" u="none" strike="noStrike" cap="none" dirty="0">
              <a:solidFill>
                <a:srgbClr val="BFBFBF"/>
              </a:solidFill>
              <a:latin typeface="Century Gothic"/>
              <a:ea typeface="Century Gothic"/>
              <a:cs typeface="Century Gothic"/>
              <a:sym typeface="Century Gothic"/>
            </a:endParaRPr>
          </a:p>
        </p:txBody>
      </p:sp>
      <p:sp>
        <p:nvSpPr>
          <p:cNvPr id="40" name="Rounded Rectangle 39"/>
          <p:cNvSpPr/>
          <p:nvPr/>
        </p:nvSpPr>
        <p:spPr>
          <a:xfrm>
            <a:off x="4997125" y="1670516"/>
            <a:ext cx="1874367" cy="250989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latin typeface="Century Gothic" panose="020B0502020202020204" pitchFamily="34" charset="0"/>
              </a:rPr>
              <a:t>Random Forest Variable Input</a:t>
            </a:r>
          </a:p>
          <a:p>
            <a:pPr algn="ctr"/>
            <a:r>
              <a:rPr lang="en-US" dirty="0">
                <a:solidFill>
                  <a:schemeClr val="accent5">
                    <a:lumMod val="50000"/>
                  </a:schemeClr>
                </a:solidFill>
                <a:latin typeface="Century Gothic" panose="020B0502020202020204" pitchFamily="34" charset="0"/>
              </a:rPr>
              <a:t>SWIR2</a:t>
            </a:r>
          </a:p>
          <a:p>
            <a:pPr algn="ctr"/>
            <a:r>
              <a:rPr lang="en-US" dirty="0">
                <a:solidFill>
                  <a:schemeClr val="accent5">
                    <a:lumMod val="50000"/>
                  </a:schemeClr>
                </a:solidFill>
                <a:latin typeface="Century Gothic" panose="020B0502020202020204" pitchFamily="34" charset="0"/>
              </a:rPr>
              <a:t>MNDWI</a:t>
            </a:r>
          </a:p>
          <a:p>
            <a:pPr algn="ctr"/>
            <a:r>
              <a:rPr lang="en-US" dirty="0">
                <a:solidFill>
                  <a:schemeClr val="accent5">
                    <a:lumMod val="50000"/>
                  </a:schemeClr>
                </a:solidFill>
                <a:latin typeface="Century Gothic" panose="020B0502020202020204" pitchFamily="34" charset="0"/>
              </a:rPr>
              <a:t>VV</a:t>
            </a:r>
          </a:p>
          <a:p>
            <a:pPr algn="ctr"/>
            <a:r>
              <a:rPr lang="en-US" dirty="0" smtClean="0">
                <a:solidFill>
                  <a:schemeClr val="accent5">
                    <a:lumMod val="50000"/>
                  </a:schemeClr>
                </a:solidFill>
                <a:latin typeface="Century Gothic" panose="020B0502020202020204" pitchFamily="34" charset="0"/>
              </a:rPr>
              <a:t>VH</a:t>
            </a:r>
          </a:p>
          <a:p>
            <a:pPr algn="ctr"/>
            <a:endParaRPr lang="en-US" dirty="0">
              <a:solidFill>
                <a:schemeClr val="accent5">
                  <a:lumMod val="50000"/>
                </a:schemeClr>
              </a:solidFill>
              <a:latin typeface="Century Gothic" panose="020B0502020202020204" pitchFamily="34" charset="0"/>
            </a:endParaRPr>
          </a:p>
          <a:p>
            <a:pPr algn="ctr"/>
            <a:r>
              <a:rPr lang="en-US" dirty="0">
                <a:solidFill>
                  <a:schemeClr val="accent5">
                    <a:lumMod val="50000"/>
                  </a:schemeClr>
                </a:solidFill>
                <a:latin typeface="Century Gothic" panose="020B0502020202020204" pitchFamily="34" charset="0"/>
              </a:rPr>
              <a:t>200 points of training data</a:t>
            </a:r>
          </a:p>
          <a:p>
            <a:pPr algn="ctr"/>
            <a:r>
              <a:rPr lang="en-US" dirty="0">
                <a:solidFill>
                  <a:schemeClr val="accent5">
                    <a:lumMod val="50000"/>
                  </a:schemeClr>
                </a:solidFill>
                <a:latin typeface="Century Gothic" panose="020B0502020202020204" pitchFamily="34" charset="0"/>
              </a:rPr>
              <a:t>30% for </a:t>
            </a:r>
            <a:r>
              <a:rPr lang="en-US" dirty="0" smtClean="0">
                <a:solidFill>
                  <a:schemeClr val="accent5">
                    <a:lumMod val="50000"/>
                  </a:schemeClr>
                </a:solidFill>
                <a:latin typeface="Century Gothic" panose="020B0502020202020204" pitchFamily="34" charset="0"/>
              </a:rPr>
              <a:t>testing</a:t>
            </a:r>
            <a:endParaRPr lang="en-US" dirty="0">
              <a:solidFill>
                <a:schemeClr val="accent5">
                  <a:lumMod val="50000"/>
                </a:schemeClr>
              </a:solidFill>
              <a:latin typeface="Century Gothic" panose="020B0502020202020204" pitchFamily="34" charset="0"/>
            </a:endParaRPr>
          </a:p>
        </p:txBody>
      </p:sp>
      <p:sp>
        <p:nvSpPr>
          <p:cNvPr id="42" name="Google Shape;323;p30"/>
          <p:cNvSpPr/>
          <p:nvPr/>
        </p:nvSpPr>
        <p:spPr>
          <a:xfrm>
            <a:off x="4833458" y="4594985"/>
            <a:ext cx="2201700" cy="880905"/>
          </a:xfrm>
          <a:prstGeom prst="rect">
            <a:avLst/>
          </a:prstGeom>
          <a:solidFill>
            <a:schemeClr val="tx2"/>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nvGrpSpPr>
          <p:cNvPr id="43" name="Google Shape;324;p30"/>
          <p:cNvGrpSpPr/>
          <p:nvPr/>
        </p:nvGrpSpPr>
        <p:grpSpPr>
          <a:xfrm>
            <a:off x="4904677" y="4740714"/>
            <a:ext cx="1835599" cy="565094"/>
            <a:chOff x="9921768" y="1139867"/>
            <a:chExt cx="1835599" cy="565094"/>
          </a:xfrm>
        </p:grpSpPr>
        <p:sp>
          <p:nvSpPr>
            <p:cNvPr id="44" name="Google Shape;325;p30"/>
            <p:cNvSpPr/>
            <p:nvPr/>
          </p:nvSpPr>
          <p:spPr>
            <a:xfrm>
              <a:off x="9921768" y="1139867"/>
              <a:ext cx="369708" cy="238426"/>
            </a:xfrm>
            <a:prstGeom prst="rect">
              <a:avLst/>
            </a:prstGeom>
            <a:solidFill>
              <a:srgbClr val="01C5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45" name="Google Shape;326;p30"/>
            <p:cNvSpPr/>
            <p:nvPr/>
          </p:nvSpPr>
          <p:spPr>
            <a:xfrm>
              <a:off x="9921768" y="1460088"/>
              <a:ext cx="369708" cy="238426"/>
            </a:xfrm>
            <a:prstGeom prst="rect">
              <a:avLst/>
            </a:prstGeom>
            <a:solidFill>
              <a:srgbClr val="38A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48" name="Google Shape;330;p30"/>
            <p:cNvSpPr txBox="1"/>
            <p:nvPr/>
          </p:nvSpPr>
          <p:spPr>
            <a:xfrm>
              <a:off x="10402773" y="1442300"/>
              <a:ext cx="1354594" cy="2626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VEGETATION</a:t>
              </a:r>
              <a:endParaRPr sz="1400" b="0" i="0" u="none" strike="noStrike" cap="none">
                <a:solidFill>
                  <a:schemeClr val="tx1">
                    <a:lumMod val="75000"/>
                    <a:lumOff val="25000"/>
                  </a:schemeClr>
                </a:solidFill>
                <a:sym typeface="Arial"/>
              </a:endParaRPr>
            </a:p>
          </p:txBody>
        </p:sp>
        <p:sp>
          <p:nvSpPr>
            <p:cNvPr id="49" name="Google Shape;331;p30"/>
            <p:cNvSpPr txBox="1"/>
            <p:nvPr/>
          </p:nvSpPr>
          <p:spPr>
            <a:xfrm>
              <a:off x="10402773" y="1144209"/>
              <a:ext cx="1137000" cy="26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WATER</a:t>
              </a:r>
              <a:endParaRPr sz="1400" b="0" i="0" u="none" strike="noStrike" cap="none" dirty="0">
                <a:solidFill>
                  <a:schemeClr val="tx1">
                    <a:lumMod val="75000"/>
                    <a:lumOff val="25000"/>
                  </a:schemeClr>
                </a:solidFill>
                <a:sym typeface="Arial"/>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92;p32">
            <a:extLst>
              <a:ext uri="{FF2B5EF4-FFF2-40B4-BE49-F238E27FC236}">
                <a16:creationId xmlns:a16="http://schemas.microsoft.com/office/drawing/2014/main" id="{74542FEB-9E44-454F-84C1-709013AD8F70}"/>
              </a:ext>
            </a:extLst>
          </p:cNvPr>
          <p:cNvSpPr/>
          <p:nvPr/>
        </p:nvSpPr>
        <p:spPr>
          <a:xfrm>
            <a:off x="531050" y="1190063"/>
            <a:ext cx="11155680" cy="5472600"/>
          </a:xfrm>
          <a:prstGeom prst="rect">
            <a:avLst/>
          </a:prstGeom>
          <a:solidFill>
            <a:schemeClr val="accent1">
              <a:alpha val="64705"/>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393;p32">
            <a:extLst>
              <a:ext uri="{FF2B5EF4-FFF2-40B4-BE49-F238E27FC236}">
                <a16:creationId xmlns:a16="http://schemas.microsoft.com/office/drawing/2014/main" id="{EFD5F1B7-4B30-475C-BC74-1F150C581C91}"/>
              </a:ext>
            </a:extLst>
          </p:cNvPr>
          <p:cNvSpPr/>
          <p:nvPr/>
        </p:nvSpPr>
        <p:spPr>
          <a:xfrm>
            <a:off x="1134750" y="1822463"/>
            <a:ext cx="9922500" cy="42078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394;p32">
            <a:extLst>
              <a:ext uri="{FF2B5EF4-FFF2-40B4-BE49-F238E27FC236}">
                <a16:creationId xmlns:a16="http://schemas.microsoft.com/office/drawing/2014/main" id="{6BD7739D-6C74-4CB6-8D29-77E85A9DB3FE}"/>
              </a:ext>
            </a:extLst>
          </p:cNvPr>
          <p:cNvSpPr txBox="1">
            <a:spLocks noGrp="1"/>
          </p:cNvSpPr>
          <p:nvPr>
            <p:ph type="title"/>
          </p:nvPr>
        </p:nvSpPr>
        <p:spPr>
          <a:xfrm>
            <a:off x="581850" y="55206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ERRORS &amp; UNCERTAINTIES </a:t>
            </a:r>
            <a:endParaRPr dirty="0">
              <a:solidFill>
                <a:schemeClr val="lt1"/>
              </a:solidFill>
            </a:endParaRPr>
          </a:p>
        </p:txBody>
      </p:sp>
      <p:sp>
        <p:nvSpPr>
          <p:cNvPr id="5" name="Google Shape;395;p32">
            <a:extLst>
              <a:ext uri="{FF2B5EF4-FFF2-40B4-BE49-F238E27FC236}">
                <a16:creationId xmlns:a16="http://schemas.microsoft.com/office/drawing/2014/main" id="{8A995A87-BEBB-4494-800A-C7EE17442318}"/>
              </a:ext>
            </a:extLst>
          </p:cNvPr>
          <p:cNvSpPr txBox="1"/>
          <p:nvPr/>
        </p:nvSpPr>
        <p:spPr>
          <a:xfrm>
            <a:off x="1257300" y="2346875"/>
            <a:ext cx="8902700" cy="2666392"/>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r>
              <a:rPr lang="en-US" sz="2400" b="0" i="0" u="none" strike="noStrike" cap="none" dirty="0">
                <a:solidFill>
                  <a:schemeClr val="lt1"/>
                </a:solidFill>
                <a:latin typeface="Century Gothic"/>
                <a:ea typeface="Century Gothic"/>
                <a:cs typeface="Century Gothic"/>
                <a:sym typeface="Century Gothic"/>
              </a:rPr>
              <a:t>Effectiveness of training data for supervised classification depends on: # of points, size of region, variation of land type in region chosen, and manual point creation (human error)</a:t>
            </a: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endParaRPr lang="en-US" sz="2400" dirty="0">
              <a:solidFill>
                <a:schemeClr val="lt1"/>
              </a:solidFill>
              <a:latin typeface="Century Gothic"/>
              <a:sym typeface="Century Gothic"/>
            </a:endParaRP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r>
              <a:rPr lang="en-US" sz="2400" dirty="0">
                <a:solidFill>
                  <a:schemeClr val="lt1"/>
                </a:solidFill>
                <a:latin typeface="Century Gothic"/>
                <a:sym typeface="Century Gothic"/>
              </a:rPr>
              <a:t>Variable selection </a:t>
            </a:r>
            <a:endParaRPr dirty="0"/>
          </a:p>
          <a:p>
            <a:pPr marL="419100" marR="0" lvl="0" indent="-342900" algn="l" rtl="0">
              <a:lnSpc>
                <a:spcPct val="100000"/>
              </a:lnSpc>
              <a:spcBef>
                <a:spcPts val="0"/>
              </a:spcBef>
              <a:spcAft>
                <a:spcPts val="0"/>
              </a:spcAft>
              <a:buFont typeface="Webdings" panose="05030102010509060703" pitchFamily="18" charset="2"/>
              <a:buChar char="4"/>
            </a:pPr>
            <a:endParaRPr sz="2400" b="0" i="0" u="none" strike="noStrike" cap="none" dirty="0">
              <a:solidFill>
                <a:schemeClr val="lt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endParaRPr lang="en-US" sz="2400" b="0" i="0" u="none" strike="noStrike" cap="none" dirty="0">
              <a:solidFill>
                <a:schemeClr val="lt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endParaRPr lang="en-US" sz="2400" dirty="0">
              <a:solidFill>
                <a:schemeClr val="lt1"/>
              </a:solidFill>
              <a:latin typeface="Century Gothic"/>
              <a:ea typeface="Century Gothic"/>
              <a:cs typeface="Century Gothic"/>
              <a:sym typeface="Century Gothic"/>
            </a:endParaRPr>
          </a:p>
          <a:p>
            <a:pPr marL="76200" marR="0" lvl="0" algn="l" rtl="0">
              <a:lnSpc>
                <a:spcPct val="100000"/>
              </a:lnSpc>
              <a:spcBef>
                <a:spcPts val="0"/>
              </a:spcBef>
              <a:spcAft>
                <a:spcPts val="0"/>
              </a:spcAft>
              <a:buClr>
                <a:schemeClr val="lt1"/>
              </a:buClr>
              <a:buSzPts val="2400"/>
            </a:pPr>
            <a:endParaRPr sz="1400" b="0" i="0" u="none" strike="noStrike" cap="none" dirty="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7217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48;p42">
            <a:extLst>
              <a:ext uri="{FF2B5EF4-FFF2-40B4-BE49-F238E27FC236}">
                <a16:creationId xmlns:a16="http://schemas.microsoft.com/office/drawing/2014/main" id="{8D8D32D0-064D-4B6B-9C06-7B231E28FBCA}"/>
              </a:ext>
            </a:extLst>
          </p:cNvPr>
          <p:cNvSpPr/>
          <p:nvPr/>
        </p:nvSpPr>
        <p:spPr>
          <a:xfrm>
            <a:off x="518389" y="1254368"/>
            <a:ext cx="11155680" cy="5303520"/>
          </a:xfrm>
          <a:prstGeom prst="rect">
            <a:avLst/>
          </a:prstGeom>
          <a:solidFill>
            <a:schemeClr val="accent1">
              <a:alpha val="64313"/>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 name="Google Shape;549;p42">
            <a:extLst>
              <a:ext uri="{FF2B5EF4-FFF2-40B4-BE49-F238E27FC236}">
                <a16:creationId xmlns:a16="http://schemas.microsoft.com/office/drawing/2014/main" id="{60832D32-2ED6-429C-8A91-7735EBCCDC08}"/>
              </a:ext>
            </a:extLst>
          </p:cNvPr>
          <p:cNvSpPr txBox="1">
            <a:spLocks noGrp="1"/>
          </p:cNvSpPr>
          <p:nvPr>
            <p:ph type="title"/>
          </p:nvPr>
        </p:nvSpPr>
        <p:spPr>
          <a:xfrm>
            <a:off x="581890" y="556652"/>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FUTURE WORK</a:t>
            </a:r>
            <a:endParaRPr dirty="0">
              <a:solidFill>
                <a:schemeClr val="lt1"/>
              </a:solidFill>
            </a:endParaRPr>
          </a:p>
        </p:txBody>
      </p:sp>
      <p:sp>
        <p:nvSpPr>
          <p:cNvPr id="22" name="Google Shape;550;p42">
            <a:extLst>
              <a:ext uri="{FF2B5EF4-FFF2-40B4-BE49-F238E27FC236}">
                <a16:creationId xmlns:a16="http://schemas.microsoft.com/office/drawing/2014/main" id="{46E08C22-1617-4E29-9D67-4808966718D4}"/>
              </a:ext>
            </a:extLst>
          </p:cNvPr>
          <p:cNvSpPr txBox="1"/>
          <p:nvPr/>
        </p:nvSpPr>
        <p:spPr>
          <a:xfrm>
            <a:off x="1128563" y="1701856"/>
            <a:ext cx="9935332" cy="4408545"/>
          </a:xfrm>
          <a:prstGeom prst="rect">
            <a:avLst/>
          </a:prstGeom>
          <a:solidFill>
            <a:srgbClr val="595959"/>
          </a:solidFill>
          <a:ln>
            <a:noFill/>
          </a:ln>
        </p:spPr>
        <p:txBody>
          <a:bodyPr spcFirstLastPara="1" wrap="square" lIns="91425" tIns="91425" rIns="91425" bIns="91425" anchor="t" anchorCtr="0">
            <a:noAutofit/>
          </a:bodyPr>
          <a:lstStyle/>
          <a:p>
            <a:pPr marL="508000" marR="0" lvl="0" indent="-279400" algn="l" rtl="0">
              <a:lnSpc>
                <a:spcPct val="100000"/>
              </a:lnSpc>
              <a:spcBef>
                <a:spcPts val="0"/>
              </a:spcBef>
              <a:spcAft>
                <a:spcPts val="0"/>
              </a:spcAft>
              <a:buClr>
                <a:srgbClr val="3F4268"/>
              </a:buClr>
              <a:buSzPts val="2800"/>
              <a:buFont typeface="Arimo"/>
              <a:buNone/>
            </a:pPr>
            <a:endParaRPr sz="2400" b="0" i="0" u="none" strike="noStrike" cap="none" dirty="0">
              <a:solidFill>
                <a:srgbClr val="3F3F3F"/>
              </a:solidFill>
              <a:latin typeface="Century Gothic"/>
              <a:ea typeface="Century Gothic"/>
              <a:cs typeface="Century Gothic"/>
              <a:sym typeface="Century Gothic"/>
            </a:endParaRPr>
          </a:p>
        </p:txBody>
      </p:sp>
      <p:sp>
        <p:nvSpPr>
          <p:cNvPr id="5" name="Google Shape;395;p32">
            <a:extLst>
              <a:ext uri="{FF2B5EF4-FFF2-40B4-BE49-F238E27FC236}">
                <a16:creationId xmlns:a16="http://schemas.microsoft.com/office/drawing/2014/main" id="{8A995A87-BEBB-4494-800A-C7EE17442318}"/>
              </a:ext>
            </a:extLst>
          </p:cNvPr>
          <p:cNvSpPr txBox="1"/>
          <p:nvPr/>
        </p:nvSpPr>
        <p:spPr>
          <a:xfrm>
            <a:off x="1267690" y="2108242"/>
            <a:ext cx="9144000" cy="2147972"/>
          </a:xfrm>
          <a:prstGeom prst="rect">
            <a:avLst/>
          </a:prstGeom>
          <a:noFill/>
          <a:ln>
            <a:noFill/>
          </a:ln>
        </p:spPr>
        <p:txBody>
          <a:bodyPr spcFirstLastPara="1" wrap="square" lIns="91425" tIns="91425" rIns="91425" bIns="91425" anchor="t" anchorCtr="0">
            <a:noAutofit/>
          </a:bodyPr>
          <a:lstStyle/>
          <a:p>
            <a:pPr marL="508000" lvl="0" indent="-279400">
              <a:buClr>
                <a:srgbClr val="3F4268"/>
              </a:buClr>
              <a:buSzPts val="2800"/>
            </a:pPr>
            <a:endParaRPr lang="en-US" sz="2400" dirty="0">
              <a:solidFill>
                <a:srgbClr val="3F3F3F"/>
              </a:solidFill>
              <a:latin typeface="Century Gothic"/>
              <a:ea typeface="Century Gothic"/>
              <a:cs typeface="Century Gothic"/>
              <a:sym typeface="Century Gothic"/>
            </a:endParaRPr>
          </a:p>
          <a:p>
            <a:pPr marL="508000" lvl="0" indent="-457200">
              <a:buClr>
                <a:schemeClr val="lt1"/>
              </a:buClr>
              <a:buSzPts val="2800"/>
              <a:buFont typeface="Webdings" panose="05030102010509060703" pitchFamily="18" charset="2"/>
              <a:buChar char="4"/>
            </a:pPr>
            <a:r>
              <a:rPr lang="en-US" sz="2400" dirty="0">
                <a:solidFill>
                  <a:schemeClr val="lt1"/>
                </a:solidFill>
                <a:latin typeface="Century Gothic"/>
                <a:ea typeface="Century Gothic"/>
                <a:cs typeface="Century Gothic"/>
                <a:sym typeface="Century Gothic"/>
              </a:rPr>
              <a:t>Produce a flood extent map by subtracting images</a:t>
            </a:r>
            <a:r>
              <a:rPr lang="en-US" sz="2400" dirty="0">
                <a:ea typeface="Century Gothic"/>
              </a:rPr>
              <a:t> </a:t>
            </a:r>
          </a:p>
          <a:p>
            <a:pPr marL="508000" lvl="0" indent="-457200">
              <a:buClr>
                <a:schemeClr val="lt1"/>
              </a:buClr>
              <a:buSzPts val="2800"/>
              <a:buFont typeface="Webdings" panose="05030102010509060703" pitchFamily="18" charset="2"/>
              <a:buChar char="4"/>
            </a:pPr>
            <a:endParaRPr lang="en-US" sz="2400" dirty="0">
              <a:solidFill>
                <a:schemeClr val="lt1"/>
              </a:solidFill>
              <a:latin typeface="Century Gothic"/>
              <a:ea typeface="Century Gothic"/>
              <a:cs typeface="Century Gothic"/>
              <a:sym typeface="Century Gothic"/>
            </a:endParaRPr>
          </a:p>
          <a:p>
            <a:pPr marL="508000" lvl="0" indent="-457200">
              <a:buClr>
                <a:schemeClr val="lt1"/>
              </a:buClr>
              <a:buSzPts val="2800"/>
              <a:buFont typeface="Webdings" panose="05030102010509060703" pitchFamily="18" charset="2"/>
              <a:buChar char="4"/>
            </a:pPr>
            <a:r>
              <a:rPr lang="en-US" sz="2400" dirty="0">
                <a:solidFill>
                  <a:schemeClr val="lt1"/>
                </a:solidFill>
                <a:latin typeface="Century Gothic"/>
                <a:ea typeface="Century Gothic"/>
                <a:cs typeface="Century Gothic"/>
                <a:sym typeface="Century Gothic"/>
              </a:rPr>
              <a:t>Improve Sentinel-2 cloud masking to enable the use of </a:t>
            </a:r>
            <a:r>
              <a:rPr lang="en-US" sz="2400" dirty="0" smtClean="0">
                <a:solidFill>
                  <a:schemeClr val="lt1"/>
                </a:solidFill>
                <a:latin typeface="Century Gothic"/>
                <a:ea typeface="Century Gothic"/>
                <a:cs typeface="Century Gothic"/>
                <a:sym typeface="Century Gothic"/>
              </a:rPr>
              <a:t>optical </a:t>
            </a:r>
            <a:r>
              <a:rPr lang="en-US" sz="2400" dirty="0">
                <a:solidFill>
                  <a:schemeClr val="lt1"/>
                </a:solidFill>
                <a:latin typeface="Century Gothic"/>
                <a:ea typeface="Century Gothic"/>
                <a:cs typeface="Century Gothic"/>
                <a:sym typeface="Century Gothic"/>
              </a:rPr>
              <a:t>data during flood </a:t>
            </a:r>
            <a:r>
              <a:rPr lang="en-US" sz="2400" dirty="0" smtClean="0">
                <a:solidFill>
                  <a:schemeClr val="lt1"/>
                </a:solidFill>
                <a:latin typeface="Century Gothic"/>
                <a:ea typeface="Century Gothic"/>
                <a:cs typeface="Century Gothic"/>
                <a:sym typeface="Century Gothic"/>
              </a:rPr>
              <a:t>scenarios</a:t>
            </a:r>
            <a:endParaRPr sz="2400" b="0" i="0" u="none" strike="noStrike" cap="none" dirty="0">
              <a:solidFill>
                <a:schemeClr val="lt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endParaRPr lang="en-US" sz="2400" b="0" i="0" u="none" strike="noStrike" cap="none" dirty="0">
              <a:solidFill>
                <a:schemeClr val="lt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endParaRPr lang="en-US" sz="2400" dirty="0">
              <a:solidFill>
                <a:schemeClr val="lt1"/>
              </a:solidFill>
              <a:latin typeface="Century Gothic"/>
              <a:ea typeface="Century Gothic"/>
              <a:cs typeface="Century Gothic"/>
              <a:sym typeface="Century Gothic"/>
            </a:endParaRPr>
          </a:p>
          <a:p>
            <a:pPr marL="76200" marR="0" lvl="0" algn="l" rtl="0">
              <a:lnSpc>
                <a:spcPct val="100000"/>
              </a:lnSpc>
              <a:spcBef>
                <a:spcPts val="0"/>
              </a:spcBef>
              <a:spcAft>
                <a:spcPts val="0"/>
              </a:spcAft>
              <a:buClr>
                <a:schemeClr val="lt1"/>
              </a:buClr>
              <a:buSzPts val="2400"/>
            </a:pPr>
            <a:endParaRPr sz="1400" b="0" i="0" u="none" strike="noStrike" cap="none" dirty="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71754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3"/>
          <p:cNvPicPr preferRelativeResize="0"/>
          <p:nvPr/>
        </p:nvPicPr>
        <p:blipFill rotWithShape="1">
          <a:blip r:embed="rId3">
            <a:alphaModFix/>
          </a:blip>
          <a:srcRect l="29370" t="31724" r="20273" b="25787"/>
          <a:stretch/>
        </p:blipFill>
        <p:spPr>
          <a:xfrm>
            <a:off x="0" y="0"/>
            <a:ext cx="12192000" cy="6858000"/>
          </a:xfrm>
          <a:prstGeom prst="rect">
            <a:avLst/>
          </a:prstGeom>
          <a:noFill/>
          <a:ln>
            <a:noFill/>
          </a:ln>
        </p:spPr>
      </p:pic>
      <p:sp>
        <p:nvSpPr>
          <p:cNvPr id="402" name="Google Shape;402;p33"/>
          <p:cNvSpPr/>
          <p:nvPr/>
        </p:nvSpPr>
        <p:spPr>
          <a:xfrm>
            <a:off x="-21270" y="1270840"/>
            <a:ext cx="12192000" cy="3485322"/>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3" name="Google Shape;403;p33"/>
          <p:cNvSpPr txBox="1"/>
          <p:nvPr/>
        </p:nvSpPr>
        <p:spPr>
          <a:xfrm>
            <a:off x="957701" y="2850207"/>
            <a:ext cx="10868539"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A8D08C"/>
                </a:solidFill>
                <a:latin typeface="Century Gothic"/>
                <a:ea typeface="Century Gothic"/>
                <a:cs typeface="Century Gothic"/>
                <a:sym typeface="Century Gothic"/>
              </a:rPr>
              <a:t>Flooding in the Lake Ontario Watershed  Google Earth Engine Data Viewer</a:t>
            </a:r>
            <a:endParaRPr sz="1400" b="0" i="0" u="none" strike="noStrike" cap="none" dirty="0">
              <a:solidFill>
                <a:srgbClr val="000000"/>
              </a:solidFill>
              <a:latin typeface="Arial"/>
              <a:ea typeface="Arial"/>
              <a:cs typeface="Arial"/>
              <a:sym typeface="Arial"/>
            </a:endParaRPr>
          </a:p>
        </p:txBody>
      </p:sp>
      <p:sp>
        <p:nvSpPr>
          <p:cNvPr id="404" name="Google Shape;404;p33"/>
          <p:cNvSpPr txBox="1"/>
          <p:nvPr/>
        </p:nvSpPr>
        <p:spPr>
          <a:xfrm>
            <a:off x="571766" y="1862507"/>
            <a:ext cx="1100592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D8D8D8"/>
                </a:solidFill>
                <a:latin typeface="Century Gothic"/>
                <a:ea typeface="Century Gothic"/>
                <a:cs typeface="Century Gothic"/>
                <a:sym typeface="Century Gothic"/>
              </a:rPr>
              <a:t>FLOW TOOL</a:t>
            </a:r>
            <a:endParaRPr sz="1400" b="0" i="0" u="none" strike="noStrike" cap="none" dirty="0">
              <a:solidFill>
                <a:srgbClr val="000000"/>
              </a:solidFill>
              <a:latin typeface="Arial"/>
              <a:ea typeface="Arial"/>
              <a:cs typeface="Arial"/>
              <a:sym typeface="Arial"/>
            </a:endParaRPr>
          </a:p>
        </p:txBody>
      </p:sp>
      <p:sp>
        <p:nvSpPr>
          <p:cNvPr id="405" name="Google Shape;405;p33"/>
          <p:cNvSpPr/>
          <p:nvPr/>
        </p:nvSpPr>
        <p:spPr>
          <a:xfrm>
            <a:off x="4204040" y="5070575"/>
            <a:ext cx="1695900" cy="1477800"/>
          </a:xfrm>
          <a:prstGeom prst="hexagon">
            <a:avLst>
              <a:gd name="adj" fmla="val 25000"/>
              <a:gd name="vf" fmla="val 115470"/>
            </a:avLst>
          </a:prstGeom>
          <a:solidFill>
            <a:srgbClr val="7F6000">
              <a:alpha val="69411"/>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6" name="Google Shape;406;p33"/>
          <p:cNvSpPr/>
          <p:nvPr/>
        </p:nvSpPr>
        <p:spPr>
          <a:xfrm>
            <a:off x="7945556" y="5070575"/>
            <a:ext cx="1695900" cy="1477800"/>
          </a:xfrm>
          <a:prstGeom prst="hexagon">
            <a:avLst>
              <a:gd name="adj" fmla="val 25000"/>
              <a:gd name="vf" fmla="val 115470"/>
            </a:avLst>
          </a:prstGeom>
          <a:solidFill>
            <a:srgbClr val="7F6000">
              <a:alpha val="69411"/>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7" name="Google Shape;407;p33"/>
          <p:cNvSpPr/>
          <p:nvPr/>
        </p:nvSpPr>
        <p:spPr>
          <a:xfrm>
            <a:off x="2333283" y="5070575"/>
            <a:ext cx="1695900" cy="1477800"/>
          </a:xfrm>
          <a:prstGeom prst="hexagon">
            <a:avLst>
              <a:gd name="adj" fmla="val 25000"/>
              <a:gd name="vf" fmla="val 115470"/>
            </a:avLst>
          </a:prstGeom>
          <a:solidFill>
            <a:srgbClr val="7F6000">
              <a:alpha val="69411"/>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8" name="Google Shape;408;p33"/>
          <p:cNvSpPr txBox="1"/>
          <p:nvPr/>
        </p:nvSpPr>
        <p:spPr>
          <a:xfrm>
            <a:off x="2412204" y="5455475"/>
            <a:ext cx="15381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entury Gothic"/>
                <a:ea typeface="Century Gothic"/>
                <a:cs typeface="Century Gothic"/>
                <a:sym typeface="Century Gothic"/>
              </a:rPr>
              <a:t>GPM IMERG</a:t>
            </a:r>
            <a:endParaRPr sz="1400" b="0" i="0" u="none" strike="noStrike" cap="none" dirty="0">
              <a:solidFill>
                <a:srgbClr val="000000"/>
              </a:solidFill>
              <a:latin typeface="Arial"/>
              <a:ea typeface="Arial"/>
              <a:cs typeface="Arial"/>
              <a:sym typeface="Arial"/>
            </a:endParaRPr>
          </a:p>
        </p:txBody>
      </p:sp>
      <p:sp>
        <p:nvSpPr>
          <p:cNvPr id="409" name="Google Shape;409;p33"/>
          <p:cNvSpPr/>
          <p:nvPr/>
        </p:nvSpPr>
        <p:spPr>
          <a:xfrm>
            <a:off x="6074798" y="5070575"/>
            <a:ext cx="1695900" cy="1477800"/>
          </a:xfrm>
          <a:prstGeom prst="hexagon">
            <a:avLst>
              <a:gd name="adj" fmla="val 25000"/>
              <a:gd name="vf" fmla="val 115470"/>
            </a:avLst>
          </a:prstGeom>
          <a:solidFill>
            <a:srgbClr val="7F6000">
              <a:alpha val="69411"/>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0" name="Google Shape;410;p33"/>
          <p:cNvSpPr txBox="1"/>
          <p:nvPr/>
        </p:nvSpPr>
        <p:spPr>
          <a:xfrm>
            <a:off x="4282926" y="5609375"/>
            <a:ext cx="15381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SMAP</a:t>
            </a:r>
            <a:endParaRPr sz="1400" b="0" i="0" u="none" strike="noStrike" cap="none">
              <a:solidFill>
                <a:srgbClr val="000000"/>
              </a:solidFill>
              <a:latin typeface="Arial"/>
              <a:ea typeface="Arial"/>
              <a:cs typeface="Arial"/>
              <a:sym typeface="Arial"/>
            </a:endParaRPr>
          </a:p>
        </p:txBody>
      </p:sp>
      <p:sp>
        <p:nvSpPr>
          <p:cNvPr id="411" name="Google Shape;411;p33"/>
          <p:cNvSpPr txBox="1"/>
          <p:nvPr/>
        </p:nvSpPr>
        <p:spPr>
          <a:xfrm>
            <a:off x="8024479" y="5455475"/>
            <a:ext cx="15381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Terra MODIS</a:t>
            </a:r>
            <a:endParaRPr sz="1400" b="0" i="0" u="none" strike="noStrike" cap="none">
              <a:solidFill>
                <a:srgbClr val="000000"/>
              </a:solidFill>
              <a:latin typeface="Arial"/>
              <a:ea typeface="Arial"/>
              <a:cs typeface="Arial"/>
              <a:sym typeface="Arial"/>
            </a:endParaRPr>
          </a:p>
        </p:txBody>
      </p:sp>
      <p:sp>
        <p:nvSpPr>
          <p:cNvPr id="412" name="Google Shape;412;p33"/>
          <p:cNvSpPr txBox="1"/>
          <p:nvPr/>
        </p:nvSpPr>
        <p:spPr>
          <a:xfrm>
            <a:off x="6153657" y="5609375"/>
            <a:ext cx="15381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SRTM</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4"/>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9" name="Google Shape;419;p34"/>
          <p:cNvSpPr/>
          <p:nvPr/>
        </p:nvSpPr>
        <p:spPr>
          <a:xfrm>
            <a:off x="2558473" y="427180"/>
            <a:ext cx="3537527" cy="3001820"/>
          </a:xfrm>
          <a:prstGeom prst="hexagon">
            <a:avLst>
              <a:gd name="adj" fmla="val 25000"/>
              <a:gd name="vf" fmla="val 115470"/>
            </a:avLst>
          </a:prstGeom>
          <a:solidFill>
            <a:schemeClr val="accent1">
              <a:alpha val="86666"/>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0" name="Google Shape;420;p34"/>
          <p:cNvSpPr/>
          <p:nvPr/>
        </p:nvSpPr>
        <p:spPr>
          <a:xfrm>
            <a:off x="2558473" y="3447443"/>
            <a:ext cx="3537527" cy="3001820"/>
          </a:xfrm>
          <a:prstGeom prst="hexagon">
            <a:avLst>
              <a:gd name="adj" fmla="val 25000"/>
              <a:gd name="vf" fmla="val 115470"/>
            </a:avLst>
          </a:prstGeom>
          <a:solidFill>
            <a:schemeClr val="accent1">
              <a:alpha val="86666"/>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1" name="Google Shape;421;p34"/>
          <p:cNvSpPr/>
          <p:nvPr/>
        </p:nvSpPr>
        <p:spPr>
          <a:xfrm>
            <a:off x="5487883" y="-1073942"/>
            <a:ext cx="3537527" cy="3001820"/>
          </a:xfrm>
          <a:prstGeom prst="hexagon">
            <a:avLst>
              <a:gd name="adj" fmla="val 25000"/>
              <a:gd name="vf" fmla="val 115470"/>
            </a:avLst>
          </a:prstGeom>
          <a:solidFill>
            <a:schemeClr val="accent1">
              <a:alpha val="86666"/>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2" name="Google Shape;422;p34"/>
          <p:cNvSpPr/>
          <p:nvPr/>
        </p:nvSpPr>
        <p:spPr>
          <a:xfrm>
            <a:off x="8400472" y="3433611"/>
            <a:ext cx="3537527" cy="3001820"/>
          </a:xfrm>
          <a:prstGeom prst="hexagon">
            <a:avLst>
              <a:gd name="adj" fmla="val 25000"/>
              <a:gd name="vf" fmla="val 115470"/>
            </a:avLst>
          </a:prstGeom>
          <a:solidFill>
            <a:schemeClr val="accent1">
              <a:alpha val="86666"/>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3" name="Google Shape;423;p34"/>
          <p:cNvSpPr/>
          <p:nvPr/>
        </p:nvSpPr>
        <p:spPr>
          <a:xfrm>
            <a:off x="5487883" y="4975553"/>
            <a:ext cx="3537527" cy="3001820"/>
          </a:xfrm>
          <a:prstGeom prst="hexagon">
            <a:avLst>
              <a:gd name="adj" fmla="val 25000"/>
              <a:gd name="vf" fmla="val 115470"/>
            </a:avLst>
          </a:prstGeom>
          <a:solidFill>
            <a:schemeClr val="accent1">
              <a:alpha val="86666"/>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4" name="Google Shape;424;p34"/>
          <p:cNvSpPr/>
          <p:nvPr/>
        </p:nvSpPr>
        <p:spPr>
          <a:xfrm>
            <a:off x="8400473" y="441012"/>
            <a:ext cx="3537527" cy="3001820"/>
          </a:xfrm>
          <a:prstGeom prst="hexagon">
            <a:avLst>
              <a:gd name="adj" fmla="val 25000"/>
              <a:gd name="vf" fmla="val 115470"/>
            </a:avLst>
          </a:prstGeom>
          <a:solidFill>
            <a:schemeClr val="accent1">
              <a:alpha val="86666"/>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5" name="Google Shape;425;p34" descr="http://www.devpedia.developexchange.com/dp/images/1/14/08_GPM.png"/>
          <p:cNvPicPr preferRelativeResize="0"/>
          <p:nvPr/>
        </p:nvPicPr>
        <p:blipFill rotWithShape="1">
          <a:blip r:embed="rId3">
            <a:alphaModFix/>
          </a:blip>
          <a:srcRect/>
          <a:stretch/>
        </p:blipFill>
        <p:spPr>
          <a:xfrm>
            <a:off x="8654473" y="3818289"/>
            <a:ext cx="3081709" cy="1681654"/>
          </a:xfrm>
          <a:prstGeom prst="rect">
            <a:avLst/>
          </a:prstGeom>
          <a:noFill/>
          <a:ln>
            <a:noFill/>
          </a:ln>
          <a:effectLst>
            <a:outerShdw blurRad="57150" dist="19050" dir="5400000" algn="bl" rotWithShape="0">
              <a:srgbClr val="000000">
                <a:alpha val="49803"/>
              </a:srgbClr>
            </a:outerShdw>
          </a:effectLst>
        </p:spPr>
      </p:pic>
      <p:pic>
        <p:nvPicPr>
          <p:cNvPr id="426" name="Google Shape;426;p34" descr="http://www.devpedia.developexchange.com/dp/images/8/81/23_Sentinel1.png"/>
          <p:cNvPicPr preferRelativeResize="0"/>
          <p:nvPr/>
        </p:nvPicPr>
        <p:blipFill rotWithShape="1">
          <a:blip r:embed="rId4">
            <a:alphaModFix/>
          </a:blip>
          <a:srcRect/>
          <a:stretch/>
        </p:blipFill>
        <p:spPr>
          <a:xfrm>
            <a:off x="3022440" y="3804457"/>
            <a:ext cx="2497291" cy="2223242"/>
          </a:xfrm>
          <a:prstGeom prst="rect">
            <a:avLst/>
          </a:prstGeom>
          <a:noFill/>
          <a:ln>
            <a:noFill/>
          </a:ln>
          <a:effectLst>
            <a:outerShdw blurRad="57150" dist="19050" dir="5400000" algn="bl" rotWithShape="0">
              <a:srgbClr val="000000">
                <a:alpha val="49803"/>
              </a:srgbClr>
            </a:outerShdw>
          </a:effectLst>
        </p:spPr>
      </p:pic>
      <p:pic>
        <p:nvPicPr>
          <p:cNvPr id="427" name="Google Shape;427;p34" descr="http://www.devpedia.developexchange.com/dp/images/b/b5/20_SMAP.png"/>
          <p:cNvPicPr preferRelativeResize="0"/>
          <p:nvPr/>
        </p:nvPicPr>
        <p:blipFill rotWithShape="1">
          <a:blip r:embed="rId5">
            <a:alphaModFix/>
          </a:blip>
          <a:srcRect/>
          <a:stretch/>
        </p:blipFill>
        <p:spPr>
          <a:xfrm>
            <a:off x="9369407" y="673594"/>
            <a:ext cx="1714168" cy="2489285"/>
          </a:xfrm>
          <a:prstGeom prst="rect">
            <a:avLst/>
          </a:prstGeom>
          <a:noFill/>
          <a:ln>
            <a:noFill/>
          </a:ln>
          <a:effectLst>
            <a:outerShdw blurRad="57150" dist="19050" dir="5400000" algn="bl" rotWithShape="0">
              <a:srgbClr val="000000">
                <a:alpha val="49803"/>
              </a:srgbClr>
            </a:outerShdw>
          </a:effectLst>
        </p:spPr>
      </p:pic>
      <p:pic>
        <p:nvPicPr>
          <p:cNvPr id="428" name="Google Shape;428;p34" descr="http://www.devpedia.developexchange.com/dp/images/d/dd/24_Sentinel2.png"/>
          <p:cNvPicPr preferRelativeResize="0"/>
          <p:nvPr/>
        </p:nvPicPr>
        <p:blipFill rotWithShape="1">
          <a:blip r:embed="rId6">
            <a:alphaModFix/>
          </a:blip>
          <a:srcRect/>
          <a:stretch/>
        </p:blipFill>
        <p:spPr>
          <a:xfrm>
            <a:off x="3393058" y="1247286"/>
            <a:ext cx="1982691" cy="1198420"/>
          </a:xfrm>
          <a:prstGeom prst="rect">
            <a:avLst/>
          </a:prstGeom>
          <a:noFill/>
          <a:ln>
            <a:noFill/>
          </a:ln>
          <a:effectLst>
            <a:outerShdw blurRad="57150" dist="19050" dir="5400000" algn="bl" rotWithShape="0">
              <a:srgbClr val="000000">
                <a:alpha val="49803"/>
              </a:srgbClr>
            </a:outerShdw>
          </a:effectLst>
        </p:spPr>
      </p:pic>
      <p:pic>
        <p:nvPicPr>
          <p:cNvPr id="429" name="Google Shape;429;p34"/>
          <p:cNvPicPr preferRelativeResize="0"/>
          <p:nvPr/>
        </p:nvPicPr>
        <p:blipFill rotWithShape="1">
          <a:blip r:embed="rId7">
            <a:alphaModFix/>
          </a:blip>
          <a:srcRect/>
          <a:stretch/>
        </p:blipFill>
        <p:spPr>
          <a:xfrm rot="928756">
            <a:off x="6013146" y="5025105"/>
            <a:ext cx="1651441" cy="1651502"/>
          </a:xfrm>
          <a:prstGeom prst="rect">
            <a:avLst/>
          </a:prstGeom>
          <a:noFill/>
          <a:ln>
            <a:noFill/>
          </a:ln>
          <a:effectLst>
            <a:outerShdw blurRad="57150" dist="19050" dir="5400000" algn="bl" rotWithShape="0">
              <a:srgbClr val="000000">
                <a:alpha val="49803"/>
              </a:srgbClr>
            </a:outerShdw>
          </a:effectLst>
        </p:spPr>
      </p:pic>
      <p:pic>
        <p:nvPicPr>
          <p:cNvPr id="430" name="Google Shape;430;p34"/>
          <p:cNvPicPr preferRelativeResize="0"/>
          <p:nvPr/>
        </p:nvPicPr>
        <p:blipFill rotWithShape="1">
          <a:blip r:embed="rId8">
            <a:alphaModFix/>
          </a:blip>
          <a:srcRect/>
          <a:stretch/>
        </p:blipFill>
        <p:spPr>
          <a:xfrm rot="-1919660">
            <a:off x="5884475" y="-21509"/>
            <a:ext cx="2058552" cy="1554206"/>
          </a:xfrm>
          <a:prstGeom prst="rect">
            <a:avLst/>
          </a:prstGeom>
          <a:noFill/>
          <a:ln>
            <a:noFill/>
          </a:ln>
        </p:spPr>
      </p:pic>
      <p:sp>
        <p:nvSpPr>
          <p:cNvPr id="431" name="Google Shape;431;p34"/>
          <p:cNvSpPr txBox="1"/>
          <p:nvPr/>
        </p:nvSpPr>
        <p:spPr>
          <a:xfrm>
            <a:off x="6303462" y="3012988"/>
            <a:ext cx="1922442"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0" i="0" u="none" strike="noStrike" cap="none">
                <a:solidFill>
                  <a:schemeClr val="lt1"/>
                </a:solidFill>
                <a:latin typeface="Century Gothic"/>
                <a:ea typeface="Century Gothic"/>
                <a:cs typeface="Century Gothic"/>
                <a:sym typeface="Century Gothic"/>
              </a:rPr>
              <a:t>NASA</a:t>
            </a:r>
            <a:endParaRPr/>
          </a:p>
        </p:txBody>
      </p:sp>
      <p:sp>
        <p:nvSpPr>
          <p:cNvPr id="432" name="Google Shape;432;p34"/>
          <p:cNvSpPr txBox="1"/>
          <p:nvPr/>
        </p:nvSpPr>
        <p:spPr>
          <a:xfrm>
            <a:off x="5882039" y="3713564"/>
            <a:ext cx="2759437"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D8D8D8"/>
                </a:solidFill>
                <a:latin typeface="Century Gothic"/>
                <a:ea typeface="Century Gothic"/>
                <a:cs typeface="Century Gothic"/>
                <a:sym typeface="Century Gothic"/>
              </a:rPr>
              <a:t>National Aeronautics and Space Administration</a:t>
            </a:r>
            <a:endParaRPr/>
          </a:p>
        </p:txBody>
      </p:sp>
      <p:sp>
        <p:nvSpPr>
          <p:cNvPr id="433" name="Google Shape;433;p34"/>
          <p:cNvSpPr txBox="1"/>
          <p:nvPr/>
        </p:nvSpPr>
        <p:spPr>
          <a:xfrm>
            <a:off x="8888842" y="2175882"/>
            <a:ext cx="3378900" cy="4617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Arial"/>
                <a:ea typeface="Arial"/>
                <a:cs typeface="Arial"/>
                <a:sym typeface="Arial"/>
              </a:rPr>
              <a:t>SMAP</a:t>
            </a:r>
            <a:endParaRPr/>
          </a:p>
        </p:txBody>
      </p:sp>
      <p:sp>
        <p:nvSpPr>
          <p:cNvPr id="434" name="Google Shape;434;p34"/>
          <p:cNvSpPr txBox="1"/>
          <p:nvPr/>
        </p:nvSpPr>
        <p:spPr>
          <a:xfrm>
            <a:off x="6156829" y="5635114"/>
            <a:ext cx="3378900" cy="4617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Arial"/>
                <a:ea typeface="Arial"/>
                <a:cs typeface="Arial"/>
                <a:sym typeface="Arial"/>
              </a:rPr>
              <a:t>SRTM</a:t>
            </a:r>
            <a:endParaRPr/>
          </a:p>
        </p:txBody>
      </p:sp>
      <p:sp>
        <p:nvSpPr>
          <p:cNvPr id="435" name="Google Shape;435;p34"/>
          <p:cNvSpPr txBox="1"/>
          <p:nvPr/>
        </p:nvSpPr>
        <p:spPr>
          <a:xfrm>
            <a:off x="8478271" y="5862230"/>
            <a:ext cx="3378900" cy="4617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Arial"/>
                <a:ea typeface="Arial"/>
                <a:cs typeface="Arial"/>
                <a:sym typeface="Arial"/>
              </a:rPr>
              <a:t>GPM IMERG</a:t>
            </a:r>
            <a:endParaRPr/>
          </a:p>
        </p:txBody>
      </p:sp>
      <p:sp>
        <p:nvSpPr>
          <p:cNvPr id="436" name="Google Shape;436;p34"/>
          <p:cNvSpPr txBox="1"/>
          <p:nvPr/>
        </p:nvSpPr>
        <p:spPr>
          <a:xfrm>
            <a:off x="2830077" y="5928084"/>
            <a:ext cx="3025974" cy="611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Arial"/>
                <a:ea typeface="Arial"/>
                <a:cs typeface="Arial"/>
                <a:sym typeface="Arial"/>
              </a:rPr>
              <a:t>Sentinel-1 C-SAR</a:t>
            </a:r>
            <a:endParaRPr/>
          </a:p>
        </p:txBody>
      </p:sp>
      <p:sp>
        <p:nvSpPr>
          <p:cNvPr id="437" name="Google Shape;437;p34"/>
          <p:cNvSpPr txBox="1"/>
          <p:nvPr/>
        </p:nvSpPr>
        <p:spPr>
          <a:xfrm>
            <a:off x="2613415" y="2852845"/>
            <a:ext cx="3378900" cy="4617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Arial"/>
                <a:ea typeface="Arial"/>
                <a:cs typeface="Arial"/>
                <a:sym typeface="Arial"/>
              </a:rPr>
              <a:t>Sentinel-2 MSI</a:t>
            </a:r>
            <a:endParaRPr/>
          </a:p>
        </p:txBody>
      </p:sp>
      <p:sp>
        <p:nvSpPr>
          <p:cNvPr id="438" name="Google Shape;438;p34"/>
          <p:cNvSpPr txBox="1"/>
          <p:nvPr/>
        </p:nvSpPr>
        <p:spPr>
          <a:xfrm>
            <a:off x="5921747" y="1455166"/>
            <a:ext cx="3378900" cy="4617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Arial"/>
                <a:ea typeface="Arial"/>
                <a:cs typeface="Arial"/>
                <a:sym typeface="Arial"/>
              </a:rPr>
              <a:t>Terra MODIS</a:t>
            </a:r>
            <a:endParaRPr/>
          </a:p>
        </p:txBody>
      </p:sp>
      <p:sp>
        <p:nvSpPr>
          <p:cNvPr id="439" name="Google Shape;439;p34"/>
          <p:cNvSpPr/>
          <p:nvPr/>
        </p:nvSpPr>
        <p:spPr>
          <a:xfrm>
            <a:off x="2566684" y="418341"/>
            <a:ext cx="3537527" cy="3001820"/>
          </a:xfrm>
          <a:prstGeom prst="hexagon">
            <a:avLst>
              <a:gd name="adj" fmla="val 25000"/>
              <a:gd name="vf" fmla="val 115470"/>
            </a:avLst>
          </a:prstGeom>
          <a:solidFill>
            <a:srgbClr val="7F60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p:txBody>
      </p:sp>
      <p:sp>
        <p:nvSpPr>
          <p:cNvPr id="440" name="Google Shape;440;p34"/>
          <p:cNvSpPr/>
          <p:nvPr/>
        </p:nvSpPr>
        <p:spPr>
          <a:xfrm>
            <a:off x="2564443" y="3429382"/>
            <a:ext cx="3537527" cy="3001820"/>
          </a:xfrm>
          <a:prstGeom prst="hexagon">
            <a:avLst>
              <a:gd name="adj" fmla="val 25000"/>
              <a:gd name="vf" fmla="val 115470"/>
            </a:avLst>
          </a:prstGeom>
          <a:solidFill>
            <a:srgbClr val="7F60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1" name="Google Shape;441;p34"/>
          <p:cNvSpPr txBox="1"/>
          <p:nvPr/>
        </p:nvSpPr>
        <p:spPr>
          <a:xfrm rot="-5400000">
            <a:off x="-1385455" y="3061200"/>
            <a:ext cx="5975927"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0" i="0" u="none" strike="noStrike" cap="none" dirty="0">
                <a:solidFill>
                  <a:schemeClr val="lt1"/>
                </a:solidFill>
                <a:latin typeface="Century Gothic"/>
                <a:ea typeface="Century Gothic"/>
                <a:cs typeface="Century Gothic"/>
                <a:sym typeface="Century Gothic"/>
              </a:rPr>
              <a:t>EARTH OBSERVATIONS</a:t>
            </a:r>
            <a:endParaRPr sz="4000" b="0" i="0" u="none" strike="noStrike" cap="none" dirty="0">
              <a:solidFill>
                <a:srgbClr val="000000"/>
              </a:solidFill>
              <a:latin typeface="Century Gothic"/>
              <a:ea typeface="Century Gothic"/>
              <a:cs typeface="Century Gothic"/>
              <a:sym typeface="Century Gothic"/>
            </a:endParaRPr>
          </a:p>
        </p:txBody>
      </p:sp>
      <p:sp>
        <p:nvSpPr>
          <p:cNvPr id="442" name="Google Shape;442;p34"/>
          <p:cNvSpPr/>
          <p:nvPr/>
        </p:nvSpPr>
        <p:spPr>
          <a:xfrm>
            <a:off x="5496440" y="4955519"/>
            <a:ext cx="3537527" cy="3001820"/>
          </a:xfrm>
          <a:prstGeom prst="hexagon">
            <a:avLst>
              <a:gd name="adj" fmla="val 25000"/>
              <a:gd name="vf" fmla="val 115470"/>
            </a:avLst>
          </a:prstGeom>
          <a:solidFill>
            <a:srgbClr val="C55A1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3" name="Google Shape;443;p34"/>
          <p:cNvSpPr/>
          <p:nvPr/>
        </p:nvSpPr>
        <p:spPr>
          <a:xfrm>
            <a:off x="8400471" y="3442832"/>
            <a:ext cx="3537527" cy="3001820"/>
          </a:xfrm>
          <a:prstGeom prst="hexagon">
            <a:avLst>
              <a:gd name="adj" fmla="val 25000"/>
              <a:gd name="vf" fmla="val 115470"/>
            </a:avLst>
          </a:prstGeom>
          <a:solidFill>
            <a:srgbClr val="C55A1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4" name="Google Shape;444;p34"/>
          <p:cNvSpPr txBox="1"/>
          <p:nvPr/>
        </p:nvSpPr>
        <p:spPr>
          <a:xfrm>
            <a:off x="5668919" y="5121521"/>
            <a:ext cx="3187325" cy="16312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Century Gothic"/>
                <a:ea typeface="Century Gothic"/>
                <a:cs typeface="Century Gothic"/>
                <a:sym typeface="Century Gothic"/>
              </a:rPr>
              <a:t>SRTM</a:t>
            </a:r>
            <a:endParaRPr dirty="0"/>
          </a:p>
          <a:p>
            <a:pPr marL="0" marR="0" lvl="0" indent="0" algn="ctr" rtl="0">
              <a:lnSpc>
                <a:spcPct val="100000"/>
              </a:lnSpc>
              <a:spcBef>
                <a:spcPts val="0"/>
              </a:spcBef>
              <a:spcAft>
                <a:spcPts val="0"/>
              </a:spcAft>
              <a:buNone/>
            </a:pPr>
            <a:endParaRPr sz="20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2000" b="0" i="0" u="none" strike="noStrike" cap="none" dirty="0">
                <a:solidFill>
                  <a:schemeClr val="lt1"/>
                </a:solidFill>
                <a:latin typeface="Century Gothic"/>
                <a:ea typeface="Century Gothic"/>
                <a:cs typeface="Century Gothic"/>
                <a:sym typeface="Century Gothic"/>
              </a:rPr>
              <a:t>Shuttle Radar Topography Mission</a:t>
            </a:r>
            <a:endParaRPr dirty="0"/>
          </a:p>
          <a:p>
            <a:pPr marL="0" marR="0" lvl="0" indent="0" algn="ctr" rtl="0">
              <a:lnSpc>
                <a:spcPct val="100000"/>
              </a:lnSpc>
              <a:spcBef>
                <a:spcPts val="0"/>
              </a:spcBef>
              <a:spcAft>
                <a:spcPts val="0"/>
              </a:spcAft>
              <a:buNone/>
            </a:pPr>
            <a:endParaRPr sz="2000" b="0" i="0" u="none" strike="noStrike" cap="none" dirty="0">
              <a:solidFill>
                <a:schemeClr val="lt1"/>
              </a:solidFill>
              <a:latin typeface="Century Gothic"/>
              <a:ea typeface="Century Gothic"/>
              <a:cs typeface="Century Gothic"/>
              <a:sym typeface="Century Gothic"/>
            </a:endParaRPr>
          </a:p>
        </p:txBody>
      </p:sp>
      <p:sp>
        <p:nvSpPr>
          <p:cNvPr id="445" name="Google Shape;445;p34"/>
          <p:cNvSpPr/>
          <p:nvPr/>
        </p:nvSpPr>
        <p:spPr>
          <a:xfrm>
            <a:off x="8400472" y="438034"/>
            <a:ext cx="3537527" cy="3001820"/>
          </a:xfrm>
          <a:prstGeom prst="hexagon">
            <a:avLst>
              <a:gd name="adj" fmla="val 25000"/>
              <a:gd name="vf" fmla="val 115470"/>
            </a:avLst>
          </a:prstGeom>
          <a:solidFill>
            <a:srgbClr val="C55A1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6" name="Google Shape;446;p34"/>
          <p:cNvSpPr txBox="1"/>
          <p:nvPr/>
        </p:nvSpPr>
        <p:spPr>
          <a:xfrm>
            <a:off x="8855403" y="1117010"/>
            <a:ext cx="2612176"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Century Gothic"/>
                <a:ea typeface="Century Gothic"/>
                <a:cs typeface="Century Gothic"/>
                <a:sym typeface="Century Gothic"/>
              </a:rPr>
              <a:t>SMAP</a:t>
            </a:r>
            <a:endParaRPr dirty="0"/>
          </a:p>
          <a:p>
            <a:pPr marL="0" marR="0" lvl="0" indent="0" algn="ctr" rtl="0">
              <a:lnSpc>
                <a:spcPct val="100000"/>
              </a:lnSpc>
              <a:spcBef>
                <a:spcPts val="0"/>
              </a:spcBef>
              <a:spcAft>
                <a:spcPts val="0"/>
              </a:spcAft>
              <a:buNone/>
            </a:pPr>
            <a:endParaRPr sz="20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2000" b="0" i="0" u="none" strike="noStrike" cap="none" dirty="0">
                <a:solidFill>
                  <a:schemeClr val="lt1"/>
                </a:solidFill>
                <a:latin typeface="Century Gothic"/>
                <a:ea typeface="Century Gothic"/>
                <a:cs typeface="Century Gothic"/>
                <a:sym typeface="Century Gothic"/>
              </a:rPr>
              <a:t>Soil Moisture Active Passive</a:t>
            </a:r>
            <a:endParaRPr dirty="0"/>
          </a:p>
        </p:txBody>
      </p:sp>
      <p:sp>
        <p:nvSpPr>
          <p:cNvPr id="447" name="Google Shape;447;p34"/>
          <p:cNvSpPr/>
          <p:nvPr/>
        </p:nvSpPr>
        <p:spPr>
          <a:xfrm>
            <a:off x="5484774" y="-1085507"/>
            <a:ext cx="3537527" cy="3001820"/>
          </a:xfrm>
          <a:prstGeom prst="hexagon">
            <a:avLst>
              <a:gd name="adj" fmla="val 25000"/>
              <a:gd name="vf" fmla="val 115470"/>
            </a:avLst>
          </a:prstGeom>
          <a:solidFill>
            <a:srgbClr val="C55A1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48" name="Google Shape;448;p34"/>
          <p:cNvSpPr txBox="1"/>
          <p:nvPr/>
        </p:nvSpPr>
        <p:spPr>
          <a:xfrm>
            <a:off x="8900082" y="3747228"/>
            <a:ext cx="2522817" cy="20313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Century Gothic"/>
                <a:ea typeface="Century Gothic"/>
                <a:cs typeface="Century Gothic"/>
                <a:sym typeface="Century Gothic"/>
              </a:rPr>
              <a:t>GPM IMERG</a:t>
            </a:r>
            <a:endParaRPr sz="2000" dirty="0"/>
          </a:p>
          <a:p>
            <a:pPr marL="0" marR="0" lvl="0" indent="0" algn="ctr" rtl="0">
              <a:lnSpc>
                <a:spcPct val="100000"/>
              </a:lnSpc>
              <a:spcBef>
                <a:spcPts val="0"/>
              </a:spcBef>
              <a:spcAft>
                <a:spcPts val="0"/>
              </a:spcAft>
              <a:buNone/>
            </a:pPr>
            <a:endParaRPr sz="18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2000" b="0" i="0" u="none" strike="noStrike" cap="none" dirty="0">
                <a:solidFill>
                  <a:schemeClr val="lt1"/>
                </a:solidFill>
                <a:latin typeface="Century Gothic"/>
                <a:ea typeface="Century Gothic"/>
                <a:cs typeface="Century Gothic"/>
                <a:sym typeface="Century Gothic"/>
              </a:rPr>
              <a:t>Global Precipitation Measurement Integrated Multi-Satellite Retrievals for GPM</a:t>
            </a:r>
            <a:endParaRPr sz="2000" dirty="0"/>
          </a:p>
        </p:txBody>
      </p:sp>
      <p:sp>
        <p:nvSpPr>
          <p:cNvPr id="449" name="Google Shape;449;p34"/>
          <p:cNvSpPr txBox="1"/>
          <p:nvPr/>
        </p:nvSpPr>
        <p:spPr>
          <a:xfrm>
            <a:off x="5935685" y="26840"/>
            <a:ext cx="2612176" cy="16312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Century Gothic"/>
                <a:ea typeface="Century Gothic"/>
                <a:cs typeface="Century Gothic"/>
                <a:sym typeface="Century Gothic"/>
              </a:rPr>
              <a:t>Terra MODIS</a:t>
            </a:r>
            <a:endParaRPr dirty="0"/>
          </a:p>
          <a:p>
            <a:pPr marL="0" marR="0" lvl="0" indent="0" algn="ctr" rtl="0">
              <a:lnSpc>
                <a:spcPct val="100000"/>
              </a:lnSpc>
              <a:spcBef>
                <a:spcPts val="0"/>
              </a:spcBef>
              <a:spcAft>
                <a:spcPts val="0"/>
              </a:spcAft>
              <a:buNone/>
            </a:pPr>
            <a:endParaRPr sz="20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2000" b="0" i="0" u="none" strike="noStrike" cap="none" dirty="0">
                <a:solidFill>
                  <a:schemeClr val="lt1"/>
                </a:solidFill>
                <a:latin typeface="Century Gothic"/>
                <a:ea typeface="Century Gothic"/>
                <a:cs typeface="Century Gothic"/>
                <a:sym typeface="Century Gothic"/>
              </a:rPr>
              <a:t>Moderate Resolution Imaging Spectroradiometer</a:t>
            </a:r>
            <a:endParaRPr dirty="0"/>
          </a:p>
        </p:txBody>
      </p:sp>
      <p:pic>
        <p:nvPicPr>
          <p:cNvPr id="450" name="Google Shape;450;p34"/>
          <p:cNvPicPr preferRelativeResize="0"/>
          <p:nvPr/>
        </p:nvPicPr>
        <p:blipFill rotWithShape="1">
          <a:blip r:embed="rId9">
            <a:alphaModFix/>
          </a:blip>
          <a:srcRect/>
          <a:stretch/>
        </p:blipFill>
        <p:spPr>
          <a:xfrm>
            <a:off x="5833371" y="2052659"/>
            <a:ext cx="2866380" cy="2766589"/>
          </a:xfrm>
          <a:prstGeom prst="ellipse">
            <a:avLst/>
          </a:prstGeom>
          <a:noFill/>
          <a:ln w="38100" cap="flat" cmpd="sng">
            <a:solidFill>
              <a:schemeClr val="lt1"/>
            </a:solidFill>
            <a:prstDash val="solid"/>
            <a:round/>
            <a:headEnd type="none" w="sm" len="sm"/>
            <a:tailEnd type="none" w="sm" len="sm"/>
          </a:ln>
        </p:spPr>
      </p:pic>
      <p:pic>
        <p:nvPicPr>
          <p:cNvPr id="451" name="Google Shape;451;p34"/>
          <p:cNvPicPr preferRelativeResize="0"/>
          <p:nvPr/>
        </p:nvPicPr>
        <p:blipFill rotWithShape="1">
          <a:blip r:embed="rId10">
            <a:alphaModFix/>
          </a:blip>
          <a:srcRect/>
          <a:stretch/>
        </p:blipFill>
        <p:spPr>
          <a:xfrm>
            <a:off x="5816621" y="2052299"/>
            <a:ext cx="2890271" cy="2766589"/>
          </a:xfrm>
          <a:prstGeom prst="ellipse">
            <a:avLst/>
          </a:prstGeom>
          <a:noFill/>
          <a:ln w="38100" cap="flat" cmpd="sng">
            <a:solidFill>
              <a:schemeClr val="lt1"/>
            </a:solidFill>
            <a:prstDash val="solid"/>
            <a:round/>
            <a:headEnd type="none" w="sm" len="sm"/>
            <a:tailEnd type="none" w="sm" len="sm"/>
          </a:ln>
        </p:spPr>
      </p:pic>
      <p:pic>
        <p:nvPicPr>
          <p:cNvPr id="452" name="Google Shape;452;p34"/>
          <p:cNvPicPr preferRelativeResize="0"/>
          <p:nvPr/>
        </p:nvPicPr>
        <p:blipFill rotWithShape="1">
          <a:blip r:embed="rId11">
            <a:alphaModFix/>
          </a:blip>
          <a:srcRect l="21598" t="1917" r="22537"/>
          <a:stretch/>
        </p:blipFill>
        <p:spPr>
          <a:xfrm>
            <a:off x="5780971" y="2020343"/>
            <a:ext cx="2977251" cy="2845204"/>
          </a:xfrm>
          <a:prstGeom prst="ellipse">
            <a:avLst/>
          </a:prstGeom>
          <a:noFill/>
          <a:ln w="38100" cap="flat" cmpd="sng">
            <a:solidFill>
              <a:schemeClr val="lt1"/>
            </a:solidFill>
            <a:prstDash val="solid"/>
            <a:round/>
            <a:headEnd type="none" w="sm" len="sm"/>
            <a:tailEnd type="none" w="sm" len="sm"/>
          </a:ln>
        </p:spPr>
      </p:pic>
      <p:pic>
        <p:nvPicPr>
          <p:cNvPr id="453" name="Google Shape;453;p34"/>
          <p:cNvPicPr preferRelativeResize="0"/>
          <p:nvPr/>
        </p:nvPicPr>
        <p:blipFill rotWithShape="1">
          <a:blip r:embed="rId12">
            <a:alphaModFix/>
          </a:blip>
          <a:srcRect/>
          <a:stretch/>
        </p:blipFill>
        <p:spPr>
          <a:xfrm>
            <a:off x="5738692" y="1971409"/>
            <a:ext cx="3046128" cy="2882406"/>
          </a:xfrm>
          <a:prstGeom prst="ellipse">
            <a:avLst/>
          </a:prstGeom>
          <a:noFill/>
          <a:ln w="38100"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 calcmode="lin" valueType="num">
                                      <p:cBhvr additive="base">
                                        <p:cTn id="7" dur="500"/>
                                        <p:tgtEl>
                                          <p:spTgt spid="44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449"/>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1"/>
                                          </p:stCondLst>
                                        </p:cTn>
                                        <p:tgtEl>
                                          <p:spTgt spid="44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
                                          </p:stCondLst>
                                        </p:cTn>
                                        <p:tgtEl>
                                          <p:spTgt spid="44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1"/>
                                          </p:stCondLst>
                                        </p:cTn>
                                        <p:tgtEl>
                                          <p:spTgt spid="445"/>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1"/>
                                          </p:stCondLst>
                                        </p:cTn>
                                        <p:tgtEl>
                                          <p:spTgt spid="44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1"/>
                                          </p:stCondLst>
                                        </p:cTn>
                                        <p:tgtEl>
                                          <p:spTgt spid="44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45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1"/>
                                          </p:stCondLst>
                                        </p:cTn>
                                        <p:tgtEl>
                                          <p:spTgt spid="444"/>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1"/>
                                          </p:stCondLst>
                                        </p:cTn>
                                        <p:tgtEl>
                                          <p:spTgt spid="442"/>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7;p36">
            <a:extLst>
              <a:ext uri="{FF2B5EF4-FFF2-40B4-BE49-F238E27FC236}">
                <a16:creationId xmlns:a16="http://schemas.microsoft.com/office/drawing/2014/main" id="{1BEEEE97-5A0C-4568-B80E-A31292148280}"/>
              </a:ext>
            </a:extLst>
          </p:cNvPr>
          <p:cNvSpPr txBox="1">
            <a:spLocks/>
          </p:cNvSpPr>
          <p:nvPr/>
        </p:nvSpPr>
        <p:spPr>
          <a:xfrm>
            <a:off x="581850" y="464842"/>
            <a:ext cx="11028300" cy="586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3F4268"/>
              </a:buClr>
              <a:buSzPts val="3959"/>
            </a:pPr>
            <a:r>
              <a:rPr lang="en-US" b="1" dirty="0">
                <a:solidFill>
                  <a:schemeClr val="bg1"/>
                </a:solidFill>
              </a:rPr>
              <a:t>USER</a:t>
            </a:r>
            <a:r>
              <a:rPr lang="en-US" dirty="0">
                <a:solidFill>
                  <a:schemeClr val="bg1"/>
                </a:solidFill>
              </a:rPr>
              <a:t> </a:t>
            </a:r>
            <a:r>
              <a:rPr lang="en-US" b="1" dirty="0">
                <a:solidFill>
                  <a:schemeClr val="bg1"/>
                </a:solidFill>
              </a:rPr>
              <a:t>INTERFACE</a:t>
            </a:r>
          </a:p>
        </p:txBody>
      </p:sp>
      <p:pic>
        <p:nvPicPr>
          <p:cNvPr id="3" name="Google Shape;478;p36">
            <a:extLst>
              <a:ext uri="{FF2B5EF4-FFF2-40B4-BE49-F238E27FC236}">
                <a16:creationId xmlns:a16="http://schemas.microsoft.com/office/drawing/2014/main" id="{C768077B-E715-4F2E-8209-485CA303B8B9}"/>
              </a:ext>
            </a:extLst>
          </p:cNvPr>
          <p:cNvPicPr preferRelativeResize="0"/>
          <p:nvPr/>
        </p:nvPicPr>
        <p:blipFill rotWithShape="1">
          <a:blip r:embed="rId3">
            <a:alphaModFix/>
          </a:blip>
          <a:srcRect/>
          <a:stretch/>
        </p:blipFill>
        <p:spPr>
          <a:xfrm>
            <a:off x="830211" y="1175239"/>
            <a:ext cx="10531577" cy="5525463"/>
          </a:xfrm>
          <a:prstGeom prst="rect">
            <a:avLst/>
          </a:prstGeom>
          <a:noFill/>
          <a:ln w="28575" cap="flat" cmpd="sng">
            <a:solidFill>
              <a:srgbClr val="000000"/>
            </a:solidFill>
            <a:prstDash val="solid"/>
            <a:round/>
            <a:headEnd type="none" w="sm" len="sm"/>
            <a:tailEnd type="none" w="sm" len="sm"/>
          </a:ln>
        </p:spPr>
      </p:pic>
      <p:sp>
        <p:nvSpPr>
          <p:cNvPr id="4" name="Google Shape;479;p36">
            <a:extLst>
              <a:ext uri="{FF2B5EF4-FFF2-40B4-BE49-F238E27FC236}">
                <a16:creationId xmlns:a16="http://schemas.microsoft.com/office/drawing/2014/main" id="{92DD3480-D115-44FA-A3C0-F2584ABFA3A9}"/>
              </a:ext>
            </a:extLst>
          </p:cNvPr>
          <p:cNvSpPr/>
          <p:nvPr/>
        </p:nvSpPr>
        <p:spPr>
          <a:xfrm>
            <a:off x="819811" y="1169564"/>
            <a:ext cx="3176862" cy="5531138"/>
          </a:xfrm>
          <a:prstGeom prst="rect">
            <a:avLst/>
          </a:prstGeom>
          <a:solidFill>
            <a:srgbClr val="FFFFFF"/>
          </a:solidFill>
          <a:ln w="28575" cap="flat" cmpd="sng">
            <a:solidFill>
              <a:schemeClr val="tx1">
                <a:lumMod val="75000"/>
                <a:lumOff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50000"/>
                  <a:lumOff val="50000"/>
                </a:schemeClr>
              </a:solidFill>
              <a:latin typeface="Arial"/>
              <a:ea typeface="Arial"/>
              <a:cs typeface="Arial"/>
              <a:sym typeface="Arial"/>
            </a:endParaRPr>
          </a:p>
        </p:txBody>
      </p:sp>
      <p:sp>
        <p:nvSpPr>
          <p:cNvPr id="5" name="Google Shape;480;p36">
            <a:extLst>
              <a:ext uri="{FF2B5EF4-FFF2-40B4-BE49-F238E27FC236}">
                <a16:creationId xmlns:a16="http://schemas.microsoft.com/office/drawing/2014/main" id="{F8BB8FDA-F3EB-4C1A-B96C-1DE656F58F06}"/>
              </a:ext>
            </a:extLst>
          </p:cNvPr>
          <p:cNvSpPr txBox="1"/>
          <p:nvPr/>
        </p:nvSpPr>
        <p:spPr>
          <a:xfrm>
            <a:off x="1148161" y="1183883"/>
            <a:ext cx="1555916" cy="39105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1.     Select Year</a:t>
            </a:r>
            <a:endParaRPr sz="1400" b="0" i="0" u="none" strike="noStrike" cap="none" dirty="0">
              <a:solidFill>
                <a:srgbClr val="000000"/>
              </a:solidFill>
              <a:latin typeface="Century Gothic"/>
              <a:ea typeface="Century Gothic"/>
              <a:cs typeface="Century Gothic"/>
              <a:sym typeface="Century Gothic"/>
            </a:endParaRPr>
          </a:p>
        </p:txBody>
      </p:sp>
      <p:sp>
        <p:nvSpPr>
          <p:cNvPr id="6" name="Google Shape;481;p36">
            <a:extLst>
              <a:ext uri="{FF2B5EF4-FFF2-40B4-BE49-F238E27FC236}">
                <a16:creationId xmlns:a16="http://schemas.microsoft.com/office/drawing/2014/main" id="{A72A7FA4-1ED9-4313-A3A6-C65BAF54F986}"/>
              </a:ext>
            </a:extLst>
          </p:cNvPr>
          <p:cNvSpPr txBox="1"/>
          <p:nvPr/>
        </p:nvSpPr>
        <p:spPr>
          <a:xfrm>
            <a:off x="1148161" y="2033276"/>
            <a:ext cx="1734970" cy="39105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2.     Select Month</a:t>
            </a:r>
            <a:endParaRPr sz="1400" b="0" i="0" u="none" strike="noStrike" cap="none" dirty="0">
              <a:solidFill>
                <a:srgbClr val="000000"/>
              </a:solidFill>
              <a:latin typeface="Century Gothic"/>
              <a:ea typeface="Century Gothic"/>
              <a:cs typeface="Century Gothic"/>
              <a:sym typeface="Century Gothic"/>
            </a:endParaRPr>
          </a:p>
        </p:txBody>
      </p:sp>
      <p:sp>
        <p:nvSpPr>
          <p:cNvPr id="7" name="Google Shape;482;p36">
            <a:extLst>
              <a:ext uri="{FF2B5EF4-FFF2-40B4-BE49-F238E27FC236}">
                <a16:creationId xmlns:a16="http://schemas.microsoft.com/office/drawing/2014/main" id="{0C7FF9B0-2FB8-46DF-83A2-61C50D9C970E}"/>
              </a:ext>
            </a:extLst>
          </p:cNvPr>
          <p:cNvSpPr txBox="1"/>
          <p:nvPr/>
        </p:nvSpPr>
        <p:spPr>
          <a:xfrm>
            <a:off x="1148160" y="2939150"/>
            <a:ext cx="2038761" cy="39105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3.     Select Variable</a:t>
            </a:r>
            <a:endParaRPr sz="1400" b="0" i="0" u="none" strike="noStrike" cap="none" dirty="0">
              <a:solidFill>
                <a:srgbClr val="000000"/>
              </a:solidFill>
              <a:latin typeface="Century Gothic"/>
              <a:ea typeface="Century Gothic"/>
              <a:cs typeface="Century Gothic"/>
              <a:sym typeface="Century Gothic"/>
            </a:endParaRPr>
          </a:p>
        </p:txBody>
      </p:sp>
      <p:sp>
        <p:nvSpPr>
          <p:cNvPr id="8" name="Google Shape;483;p36">
            <a:extLst>
              <a:ext uri="{FF2B5EF4-FFF2-40B4-BE49-F238E27FC236}">
                <a16:creationId xmlns:a16="http://schemas.microsoft.com/office/drawing/2014/main" id="{890AF628-3016-4DDF-A243-8E1C9AFC8112}"/>
              </a:ext>
            </a:extLst>
          </p:cNvPr>
          <p:cNvSpPr txBox="1"/>
          <p:nvPr/>
        </p:nvSpPr>
        <p:spPr>
          <a:xfrm>
            <a:off x="1148161" y="3898577"/>
            <a:ext cx="2216362" cy="39105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4.     Select Study Area</a:t>
            </a:r>
            <a:endParaRPr sz="1400" b="0" i="0" u="none" strike="noStrike" cap="none" dirty="0">
              <a:solidFill>
                <a:srgbClr val="000000"/>
              </a:solidFill>
              <a:latin typeface="Century Gothic"/>
              <a:ea typeface="Century Gothic"/>
              <a:cs typeface="Century Gothic"/>
              <a:sym typeface="Century Gothic"/>
            </a:endParaRPr>
          </a:p>
        </p:txBody>
      </p:sp>
      <p:sp>
        <p:nvSpPr>
          <p:cNvPr id="9" name="Google Shape;484;p36">
            <a:extLst>
              <a:ext uri="{FF2B5EF4-FFF2-40B4-BE49-F238E27FC236}">
                <a16:creationId xmlns:a16="http://schemas.microsoft.com/office/drawing/2014/main" id="{FD37ECEA-EB02-4F97-A06D-2B810C7067E8}"/>
              </a:ext>
            </a:extLst>
          </p:cNvPr>
          <p:cNvSpPr txBox="1"/>
          <p:nvPr/>
        </p:nvSpPr>
        <p:spPr>
          <a:xfrm>
            <a:off x="1148160" y="4833104"/>
            <a:ext cx="1855807" cy="39105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5.      Display Map</a:t>
            </a:r>
            <a:endParaRPr sz="1400" b="0" i="0" u="none" strike="noStrike" cap="none" dirty="0">
              <a:solidFill>
                <a:srgbClr val="000000"/>
              </a:solidFill>
              <a:latin typeface="Century Gothic"/>
              <a:ea typeface="Century Gothic"/>
              <a:cs typeface="Century Gothic"/>
              <a:sym typeface="Century Gothic"/>
            </a:endParaRPr>
          </a:p>
        </p:txBody>
      </p:sp>
      <p:sp>
        <p:nvSpPr>
          <p:cNvPr id="10" name="Google Shape;485;p36">
            <a:extLst>
              <a:ext uri="{FF2B5EF4-FFF2-40B4-BE49-F238E27FC236}">
                <a16:creationId xmlns:a16="http://schemas.microsoft.com/office/drawing/2014/main" id="{3BB3DAD4-E49B-454B-B020-F7CCFCA22029}"/>
              </a:ext>
            </a:extLst>
          </p:cNvPr>
          <p:cNvSpPr txBox="1"/>
          <p:nvPr/>
        </p:nvSpPr>
        <p:spPr>
          <a:xfrm>
            <a:off x="1148161" y="5792531"/>
            <a:ext cx="1888059" cy="39105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6.      Export Data</a:t>
            </a:r>
            <a:endParaRPr sz="1400" b="0" i="0" u="none" strike="noStrike" cap="none" dirty="0">
              <a:solidFill>
                <a:srgbClr val="000000"/>
              </a:solidFill>
              <a:latin typeface="Century Gothic"/>
              <a:ea typeface="Century Gothic"/>
              <a:cs typeface="Century Gothic"/>
              <a:sym typeface="Century Gothic"/>
            </a:endParaRPr>
          </a:p>
        </p:txBody>
      </p:sp>
      <p:sp>
        <p:nvSpPr>
          <p:cNvPr id="11" name="Google Shape;486;p36">
            <a:extLst>
              <a:ext uri="{FF2B5EF4-FFF2-40B4-BE49-F238E27FC236}">
                <a16:creationId xmlns:a16="http://schemas.microsoft.com/office/drawing/2014/main" id="{1E9DD976-180E-4961-BC9A-146093B1BE66}"/>
              </a:ext>
            </a:extLst>
          </p:cNvPr>
          <p:cNvSpPr/>
          <p:nvPr/>
        </p:nvSpPr>
        <p:spPr>
          <a:xfrm>
            <a:off x="1672261" y="1593383"/>
            <a:ext cx="1055423" cy="391056"/>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487;p36">
            <a:extLst>
              <a:ext uri="{FF2B5EF4-FFF2-40B4-BE49-F238E27FC236}">
                <a16:creationId xmlns:a16="http://schemas.microsoft.com/office/drawing/2014/main" id="{34A26DB1-4F3F-4693-8AF5-6E2D1BAB5308}"/>
              </a:ext>
            </a:extLst>
          </p:cNvPr>
          <p:cNvSpPr txBox="1"/>
          <p:nvPr/>
        </p:nvSpPr>
        <p:spPr>
          <a:xfrm>
            <a:off x="1851911" y="1593383"/>
            <a:ext cx="594748" cy="2850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3F4268"/>
                </a:solidFill>
                <a:latin typeface="Century Gothic"/>
                <a:ea typeface="Century Gothic"/>
                <a:cs typeface="Century Gothic"/>
                <a:sym typeface="Century Gothic"/>
              </a:rPr>
              <a:t>2018</a:t>
            </a:r>
            <a:endParaRPr sz="1400" b="1" i="0" u="none" strike="noStrike" cap="none" dirty="0">
              <a:solidFill>
                <a:srgbClr val="3F4268"/>
              </a:solidFill>
              <a:latin typeface="Century Gothic"/>
              <a:ea typeface="Century Gothic"/>
              <a:cs typeface="Century Gothic"/>
              <a:sym typeface="Century Gothic"/>
            </a:endParaRPr>
          </a:p>
        </p:txBody>
      </p:sp>
      <p:sp>
        <p:nvSpPr>
          <p:cNvPr id="13" name="Google Shape;488;p36">
            <a:extLst>
              <a:ext uri="{FF2B5EF4-FFF2-40B4-BE49-F238E27FC236}">
                <a16:creationId xmlns:a16="http://schemas.microsoft.com/office/drawing/2014/main" id="{4A16A918-4592-4FE8-98FA-D6FC40428F05}"/>
              </a:ext>
            </a:extLst>
          </p:cNvPr>
          <p:cNvSpPr/>
          <p:nvPr/>
        </p:nvSpPr>
        <p:spPr>
          <a:xfrm>
            <a:off x="2558786" y="1648883"/>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489;p36">
            <a:extLst>
              <a:ext uri="{FF2B5EF4-FFF2-40B4-BE49-F238E27FC236}">
                <a16:creationId xmlns:a16="http://schemas.microsoft.com/office/drawing/2014/main" id="{E72081D5-7543-404C-9ABA-0CC74406FE49}"/>
              </a:ext>
            </a:extLst>
          </p:cNvPr>
          <p:cNvSpPr/>
          <p:nvPr/>
        </p:nvSpPr>
        <p:spPr>
          <a:xfrm rot="10800000">
            <a:off x="2558827" y="1822883"/>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490;p36">
            <a:extLst>
              <a:ext uri="{FF2B5EF4-FFF2-40B4-BE49-F238E27FC236}">
                <a16:creationId xmlns:a16="http://schemas.microsoft.com/office/drawing/2014/main" id="{44E81A6E-8F5E-4F4E-BAF7-3859C2E4BB23}"/>
              </a:ext>
            </a:extLst>
          </p:cNvPr>
          <p:cNvSpPr/>
          <p:nvPr/>
        </p:nvSpPr>
        <p:spPr>
          <a:xfrm>
            <a:off x="1672261" y="2442766"/>
            <a:ext cx="1055423" cy="39971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91;p36">
            <a:extLst>
              <a:ext uri="{FF2B5EF4-FFF2-40B4-BE49-F238E27FC236}">
                <a16:creationId xmlns:a16="http://schemas.microsoft.com/office/drawing/2014/main" id="{4B44A76F-4529-417A-A6B4-B2F371A9C342}"/>
              </a:ext>
            </a:extLst>
          </p:cNvPr>
          <p:cNvSpPr txBox="1"/>
          <p:nvPr/>
        </p:nvSpPr>
        <p:spPr>
          <a:xfrm>
            <a:off x="1851911" y="2442766"/>
            <a:ext cx="594748" cy="28505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F4268"/>
                </a:solidFill>
                <a:latin typeface="Century Gothic"/>
                <a:ea typeface="Century Gothic"/>
                <a:cs typeface="Century Gothic"/>
                <a:sym typeface="Century Gothic"/>
              </a:rPr>
              <a:t>1</a:t>
            </a:r>
            <a:endParaRPr sz="1400" b="1" i="0" u="none" strike="noStrike" cap="none" dirty="0">
              <a:solidFill>
                <a:srgbClr val="3F4268"/>
              </a:solidFill>
              <a:latin typeface="Century Gothic"/>
              <a:ea typeface="Century Gothic"/>
              <a:cs typeface="Century Gothic"/>
              <a:sym typeface="Century Gothic"/>
            </a:endParaRPr>
          </a:p>
        </p:txBody>
      </p:sp>
      <p:sp>
        <p:nvSpPr>
          <p:cNvPr id="17" name="Google Shape;492;p36">
            <a:extLst>
              <a:ext uri="{FF2B5EF4-FFF2-40B4-BE49-F238E27FC236}">
                <a16:creationId xmlns:a16="http://schemas.microsoft.com/office/drawing/2014/main" id="{7AB235DD-A9C1-4E56-B02A-341AADE12ED0}"/>
              </a:ext>
            </a:extLst>
          </p:cNvPr>
          <p:cNvSpPr/>
          <p:nvPr/>
        </p:nvSpPr>
        <p:spPr>
          <a:xfrm>
            <a:off x="2558786" y="2498266"/>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493;p36">
            <a:extLst>
              <a:ext uri="{FF2B5EF4-FFF2-40B4-BE49-F238E27FC236}">
                <a16:creationId xmlns:a16="http://schemas.microsoft.com/office/drawing/2014/main" id="{2E109201-2B0E-4581-9140-C94B1DA31B31}"/>
              </a:ext>
            </a:extLst>
          </p:cNvPr>
          <p:cNvSpPr/>
          <p:nvPr/>
        </p:nvSpPr>
        <p:spPr>
          <a:xfrm rot="10800000">
            <a:off x="2558827" y="2672266"/>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494;p36">
            <a:extLst>
              <a:ext uri="{FF2B5EF4-FFF2-40B4-BE49-F238E27FC236}">
                <a16:creationId xmlns:a16="http://schemas.microsoft.com/office/drawing/2014/main" id="{881FD052-37BD-430F-8FD6-A04386E877AC}"/>
              </a:ext>
            </a:extLst>
          </p:cNvPr>
          <p:cNvSpPr/>
          <p:nvPr/>
        </p:nvSpPr>
        <p:spPr>
          <a:xfrm>
            <a:off x="1672259" y="3379043"/>
            <a:ext cx="1514662" cy="391056"/>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495;p36">
            <a:extLst>
              <a:ext uri="{FF2B5EF4-FFF2-40B4-BE49-F238E27FC236}">
                <a16:creationId xmlns:a16="http://schemas.microsoft.com/office/drawing/2014/main" id="{E985F1F5-CA1C-4990-ABA4-850610C06839}"/>
              </a:ext>
            </a:extLst>
          </p:cNvPr>
          <p:cNvSpPr txBox="1"/>
          <p:nvPr/>
        </p:nvSpPr>
        <p:spPr>
          <a:xfrm>
            <a:off x="1714372" y="3384692"/>
            <a:ext cx="1249661" cy="2850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2"/>
                </a:solidFill>
                <a:latin typeface="Century Gothic"/>
                <a:ea typeface="Century Gothic"/>
                <a:cs typeface="Century Gothic"/>
                <a:sym typeface="Century Gothic"/>
              </a:rPr>
              <a:t>Snow Cover</a:t>
            </a:r>
            <a:endParaRPr sz="1400" b="1" i="0" u="none" strike="noStrike" cap="none" dirty="0">
              <a:solidFill>
                <a:schemeClr val="dk2"/>
              </a:solidFill>
              <a:latin typeface="Century Gothic"/>
              <a:ea typeface="Century Gothic"/>
              <a:cs typeface="Century Gothic"/>
              <a:sym typeface="Century Gothic"/>
            </a:endParaRPr>
          </a:p>
        </p:txBody>
      </p:sp>
      <p:sp>
        <p:nvSpPr>
          <p:cNvPr id="21" name="Google Shape;496;p36">
            <a:extLst>
              <a:ext uri="{FF2B5EF4-FFF2-40B4-BE49-F238E27FC236}">
                <a16:creationId xmlns:a16="http://schemas.microsoft.com/office/drawing/2014/main" id="{35AF72DC-4D7C-405A-B02A-0C95A0986F56}"/>
              </a:ext>
            </a:extLst>
          </p:cNvPr>
          <p:cNvSpPr/>
          <p:nvPr/>
        </p:nvSpPr>
        <p:spPr>
          <a:xfrm>
            <a:off x="2996413" y="3434353"/>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497;p36">
            <a:extLst>
              <a:ext uri="{FF2B5EF4-FFF2-40B4-BE49-F238E27FC236}">
                <a16:creationId xmlns:a16="http://schemas.microsoft.com/office/drawing/2014/main" id="{1AC6832B-403E-488C-9B28-4C2DA22A29C0}"/>
              </a:ext>
            </a:extLst>
          </p:cNvPr>
          <p:cNvSpPr/>
          <p:nvPr/>
        </p:nvSpPr>
        <p:spPr>
          <a:xfrm rot="10800000">
            <a:off x="3003969" y="3594586"/>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98;p36">
            <a:extLst>
              <a:ext uri="{FF2B5EF4-FFF2-40B4-BE49-F238E27FC236}">
                <a16:creationId xmlns:a16="http://schemas.microsoft.com/office/drawing/2014/main" id="{24D01C5D-BA32-4BBA-B2FF-E464F4759D67}"/>
              </a:ext>
            </a:extLst>
          </p:cNvPr>
          <p:cNvSpPr/>
          <p:nvPr/>
        </p:nvSpPr>
        <p:spPr>
          <a:xfrm>
            <a:off x="1672261" y="4325922"/>
            <a:ext cx="2106544" cy="391056"/>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499;p36">
            <a:extLst>
              <a:ext uri="{FF2B5EF4-FFF2-40B4-BE49-F238E27FC236}">
                <a16:creationId xmlns:a16="http://schemas.microsoft.com/office/drawing/2014/main" id="{16A1D859-DF44-4152-AF30-8067A7528673}"/>
              </a:ext>
            </a:extLst>
          </p:cNvPr>
          <p:cNvSpPr txBox="1"/>
          <p:nvPr/>
        </p:nvSpPr>
        <p:spPr>
          <a:xfrm>
            <a:off x="1714372" y="4331559"/>
            <a:ext cx="1734969" cy="2850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2"/>
                </a:solidFill>
                <a:latin typeface="Century Gothic"/>
                <a:ea typeface="Century Gothic"/>
                <a:cs typeface="Century Gothic"/>
                <a:sym typeface="Century Gothic"/>
              </a:rPr>
              <a:t>Great Lakes Basin</a:t>
            </a:r>
            <a:endParaRPr sz="1400" b="1" i="0" u="none" strike="noStrike" cap="none" dirty="0">
              <a:solidFill>
                <a:schemeClr val="dk2"/>
              </a:solidFill>
              <a:latin typeface="Century Gothic"/>
              <a:ea typeface="Century Gothic"/>
              <a:cs typeface="Century Gothic"/>
              <a:sym typeface="Century Gothic"/>
            </a:endParaRPr>
          </a:p>
        </p:txBody>
      </p:sp>
      <p:sp>
        <p:nvSpPr>
          <p:cNvPr id="25" name="Google Shape;500;p36">
            <a:extLst>
              <a:ext uri="{FF2B5EF4-FFF2-40B4-BE49-F238E27FC236}">
                <a16:creationId xmlns:a16="http://schemas.microsoft.com/office/drawing/2014/main" id="{C8E305FA-DC9F-4FC5-9439-336183B84FAC}"/>
              </a:ext>
            </a:extLst>
          </p:cNvPr>
          <p:cNvSpPr/>
          <p:nvPr/>
        </p:nvSpPr>
        <p:spPr>
          <a:xfrm>
            <a:off x="3587959" y="4381226"/>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501;p36">
            <a:extLst>
              <a:ext uri="{FF2B5EF4-FFF2-40B4-BE49-F238E27FC236}">
                <a16:creationId xmlns:a16="http://schemas.microsoft.com/office/drawing/2014/main" id="{7A9EFA9E-62AD-451D-B93E-BE5AE4864B2F}"/>
              </a:ext>
            </a:extLst>
          </p:cNvPr>
          <p:cNvSpPr/>
          <p:nvPr/>
        </p:nvSpPr>
        <p:spPr>
          <a:xfrm rot="10800000">
            <a:off x="3587959" y="4558894"/>
            <a:ext cx="142384" cy="118892"/>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502;p36">
            <a:extLst>
              <a:ext uri="{FF2B5EF4-FFF2-40B4-BE49-F238E27FC236}">
                <a16:creationId xmlns:a16="http://schemas.microsoft.com/office/drawing/2014/main" id="{FE12BCE4-4EBE-4A5A-BCB0-1705DA25DC99}"/>
              </a:ext>
            </a:extLst>
          </p:cNvPr>
          <p:cNvSpPr/>
          <p:nvPr/>
        </p:nvSpPr>
        <p:spPr>
          <a:xfrm>
            <a:off x="1672336" y="5303389"/>
            <a:ext cx="1363884" cy="391056"/>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28" name="Google Shape;503;p36">
            <a:extLst>
              <a:ext uri="{FF2B5EF4-FFF2-40B4-BE49-F238E27FC236}">
                <a16:creationId xmlns:a16="http://schemas.microsoft.com/office/drawing/2014/main" id="{7D85F873-7F6C-4A03-8CF1-2A7485C63BCF}"/>
              </a:ext>
            </a:extLst>
          </p:cNvPr>
          <p:cNvSpPr txBox="1"/>
          <p:nvPr/>
        </p:nvSpPr>
        <p:spPr>
          <a:xfrm>
            <a:off x="1714273" y="5309498"/>
            <a:ext cx="1308284" cy="2850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2"/>
                </a:solidFill>
                <a:latin typeface="Century Gothic"/>
                <a:ea typeface="Century Gothic"/>
                <a:cs typeface="Century Gothic"/>
                <a:sym typeface="Century Gothic"/>
              </a:rPr>
              <a:t>Display Map</a:t>
            </a:r>
            <a:endParaRPr sz="1400" b="1" i="0" u="none" strike="noStrike" cap="none" dirty="0">
              <a:solidFill>
                <a:schemeClr val="dk2"/>
              </a:solidFill>
              <a:latin typeface="Century Gothic"/>
              <a:ea typeface="Century Gothic"/>
              <a:cs typeface="Century Gothic"/>
              <a:sym typeface="Century Gothic"/>
            </a:endParaRPr>
          </a:p>
        </p:txBody>
      </p:sp>
      <p:sp>
        <p:nvSpPr>
          <p:cNvPr id="30" name="Google Shape;502;p36">
            <a:extLst>
              <a:ext uri="{FF2B5EF4-FFF2-40B4-BE49-F238E27FC236}">
                <a16:creationId xmlns:a16="http://schemas.microsoft.com/office/drawing/2014/main" id="{7BEF43E6-8CB1-463D-ABC3-4D537E9C8F93}"/>
              </a:ext>
            </a:extLst>
          </p:cNvPr>
          <p:cNvSpPr/>
          <p:nvPr/>
        </p:nvSpPr>
        <p:spPr>
          <a:xfrm>
            <a:off x="1679658" y="6156135"/>
            <a:ext cx="1292692" cy="391056"/>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505;p36">
            <a:extLst>
              <a:ext uri="{FF2B5EF4-FFF2-40B4-BE49-F238E27FC236}">
                <a16:creationId xmlns:a16="http://schemas.microsoft.com/office/drawing/2014/main" id="{BFC98D7A-DD77-4956-8456-00D218893E00}"/>
              </a:ext>
            </a:extLst>
          </p:cNvPr>
          <p:cNvSpPr txBox="1"/>
          <p:nvPr/>
        </p:nvSpPr>
        <p:spPr>
          <a:xfrm>
            <a:off x="1737361" y="6169681"/>
            <a:ext cx="1259052" cy="28505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2"/>
                </a:solidFill>
                <a:latin typeface="Century Gothic"/>
                <a:ea typeface="Century Gothic"/>
                <a:cs typeface="Century Gothic"/>
                <a:sym typeface="Century Gothic"/>
              </a:rPr>
              <a:t>Export Data</a:t>
            </a:r>
            <a:endParaRPr sz="1400" b="1" i="0" u="none" strike="noStrike" cap="none" dirty="0">
              <a:solidFill>
                <a:schemeClr val="dk2"/>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22160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9;p35">
            <a:extLst>
              <a:ext uri="{FF2B5EF4-FFF2-40B4-BE49-F238E27FC236}">
                <a16:creationId xmlns:a16="http://schemas.microsoft.com/office/drawing/2014/main" id="{E5921CAE-65B6-4A58-805D-13260549B087}"/>
              </a:ext>
            </a:extLst>
          </p:cNvPr>
          <p:cNvSpPr/>
          <p:nvPr/>
        </p:nvSpPr>
        <p:spPr>
          <a:xfrm>
            <a:off x="531050" y="1368863"/>
            <a:ext cx="11155680" cy="5303520"/>
          </a:xfrm>
          <a:prstGeom prst="rect">
            <a:avLst/>
          </a:prstGeom>
          <a:solidFill>
            <a:schemeClr val="accent1">
              <a:alpha val="64705"/>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461;p35">
            <a:extLst>
              <a:ext uri="{FF2B5EF4-FFF2-40B4-BE49-F238E27FC236}">
                <a16:creationId xmlns:a16="http://schemas.microsoft.com/office/drawing/2014/main" id="{41B0801B-1AF4-4854-BF19-E92B1AAD2609}"/>
              </a:ext>
            </a:extLst>
          </p:cNvPr>
          <p:cNvSpPr/>
          <p:nvPr/>
        </p:nvSpPr>
        <p:spPr>
          <a:xfrm>
            <a:off x="877637" y="1516860"/>
            <a:ext cx="4350000" cy="1188720"/>
          </a:xfrm>
          <a:prstGeom prst="roundRect">
            <a:avLst>
              <a:gd name="adj" fmla="val 16667"/>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 name="Google Shape;462;p35">
            <a:extLst>
              <a:ext uri="{FF2B5EF4-FFF2-40B4-BE49-F238E27FC236}">
                <a16:creationId xmlns:a16="http://schemas.microsoft.com/office/drawing/2014/main" id="{E6B557C1-9236-4E2C-B448-A9658E5CBF3D}"/>
              </a:ext>
            </a:extLst>
          </p:cNvPr>
          <p:cNvSpPr/>
          <p:nvPr/>
        </p:nvSpPr>
        <p:spPr>
          <a:xfrm>
            <a:off x="6754025" y="1516860"/>
            <a:ext cx="4363200" cy="1188720"/>
          </a:xfrm>
          <a:prstGeom prst="roundRect">
            <a:avLst>
              <a:gd name="adj" fmla="val 16667"/>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 name="Google Shape;463;p35">
            <a:extLst>
              <a:ext uri="{FF2B5EF4-FFF2-40B4-BE49-F238E27FC236}">
                <a16:creationId xmlns:a16="http://schemas.microsoft.com/office/drawing/2014/main" id="{E598D9E2-7551-4420-93F8-C3F3F77E88A7}"/>
              </a:ext>
            </a:extLst>
          </p:cNvPr>
          <p:cNvSpPr/>
          <p:nvPr/>
        </p:nvSpPr>
        <p:spPr>
          <a:xfrm>
            <a:off x="938756" y="1471295"/>
            <a:ext cx="4227762" cy="115283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Clr>
                <a:srgbClr val="000000"/>
              </a:buClr>
              <a:buSzPts val="2000"/>
              <a:buFont typeface="Arial"/>
              <a:buNone/>
            </a:pPr>
            <a:r>
              <a:rPr lang="en-US" sz="2000" b="0" i="0" u="none" strike="noStrike" cap="none" dirty="0">
                <a:solidFill>
                  <a:schemeClr val="lt1"/>
                </a:solidFill>
                <a:latin typeface="Century Gothic"/>
                <a:ea typeface="Century Gothic"/>
                <a:cs typeface="Century Gothic"/>
                <a:sym typeface="Century Gothic"/>
              </a:rPr>
              <a:t>Visualized the variables of precipitation, snow cover, and soil </a:t>
            </a:r>
            <a:r>
              <a:rPr lang="en-US" sz="2000" b="0" i="0" u="none" strike="noStrike" cap="none" dirty="0" smtClean="0">
                <a:solidFill>
                  <a:schemeClr val="lt1"/>
                </a:solidFill>
                <a:latin typeface="Century Gothic"/>
                <a:ea typeface="Century Gothic"/>
                <a:cs typeface="Century Gothic"/>
                <a:sym typeface="Century Gothic"/>
              </a:rPr>
              <a:t>moisture</a:t>
            </a:r>
            <a:endParaRPr sz="1400" b="0" i="0" u="none" strike="noStrike" cap="none" dirty="0">
              <a:solidFill>
                <a:schemeClr val="lt1"/>
              </a:solidFill>
              <a:latin typeface="Century Gothic"/>
              <a:ea typeface="Century Gothic"/>
              <a:cs typeface="Century Gothic"/>
              <a:sym typeface="Century Gothic"/>
            </a:endParaRPr>
          </a:p>
        </p:txBody>
      </p:sp>
      <p:sp>
        <p:nvSpPr>
          <p:cNvPr id="6" name="Google Shape;464;p35">
            <a:extLst>
              <a:ext uri="{FF2B5EF4-FFF2-40B4-BE49-F238E27FC236}">
                <a16:creationId xmlns:a16="http://schemas.microsoft.com/office/drawing/2014/main" id="{F711D829-97BA-4770-A731-C90467BD5DFA}"/>
              </a:ext>
            </a:extLst>
          </p:cNvPr>
          <p:cNvSpPr/>
          <p:nvPr/>
        </p:nvSpPr>
        <p:spPr>
          <a:xfrm>
            <a:off x="6907775" y="1728060"/>
            <a:ext cx="4055700" cy="86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000"/>
              <a:buFont typeface="Arial"/>
              <a:buNone/>
            </a:pPr>
            <a:r>
              <a:rPr lang="en-US" sz="2000" b="0" i="0" u="none" strike="noStrike" cap="none" dirty="0">
                <a:solidFill>
                  <a:schemeClr val="lt1"/>
                </a:solidFill>
                <a:latin typeface="Century Gothic"/>
                <a:ea typeface="Century Gothic"/>
                <a:cs typeface="Century Gothic"/>
                <a:sym typeface="Century Gothic"/>
              </a:rPr>
              <a:t>Deviation from normal during flooding months</a:t>
            </a:r>
            <a:endParaRPr sz="1400" b="0" i="0" u="none" strike="noStrike" cap="none" dirty="0">
              <a:solidFill>
                <a:srgbClr val="000000"/>
              </a:solidFill>
              <a:latin typeface="Arial"/>
              <a:ea typeface="Arial"/>
              <a:cs typeface="Arial"/>
              <a:sym typeface="Arial"/>
            </a:endParaRPr>
          </a:p>
        </p:txBody>
      </p:sp>
      <p:sp>
        <p:nvSpPr>
          <p:cNvPr id="7" name="Google Shape;465;p35">
            <a:extLst>
              <a:ext uri="{FF2B5EF4-FFF2-40B4-BE49-F238E27FC236}">
                <a16:creationId xmlns:a16="http://schemas.microsoft.com/office/drawing/2014/main" id="{64E766D4-6963-4EDC-B85A-CA9C860480B5}"/>
              </a:ext>
            </a:extLst>
          </p:cNvPr>
          <p:cNvSpPr/>
          <p:nvPr/>
        </p:nvSpPr>
        <p:spPr>
          <a:xfrm>
            <a:off x="5710952" y="1955310"/>
            <a:ext cx="283500" cy="413400"/>
          </a:xfrm>
          <a:prstGeom prst="chevron">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8" name="Google Shape;466;p35">
            <a:extLst>
              <a:ext uri="{FF2B5EF4-FFF2-40B4-BE49-F238E27FC236}">
                <a16:creationId xmlns:a16="http://schemas.microsoft.com/office/drawing/2014/main" id="{B8509192-9B3F-48DA-B337-BE792BCFBBF0}"/>
              </a:ext>
            </a:extLst>
          </p:cNvPr>
          <p:cNvSpPr/>
          <p:nvPr/>
        </p:nvSpPr>
        <p:spPr>
          <a:xfrm rot="5400000">
            <a:off x="8793875" y="2744297"/>
            <a:ext cx="283500" cy="413400"/>
          </a:xfrm>
          <a:prstGeom prst="chevron">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9" name="Google Shape;467;p35">
            <a:extLst>
              <a:ext uri="{FF2B5EF4-FFF2-40B4-BE49-F238E27FC236}">
                <a16:creationId xmlns:a16="http://schemas.microsoft.com/office/drawing/2014/main" id="{61D1AF5D-6589-4FEE-933E-4587D34891B6}"/>
              </a:ext>
            </a:extLst>
          </p:cNvPr>
          <p:cNvSpPr/>
          <p:nvPr/>
        </p:nvSpPr>
        <p:spPr>
          <a:xfrm rot="5400000">
            <a:off x="2910887" y="2744297"/>
            <a:ext cx="283500" cy="413400"/>
          </a:xfrm>
          <a:prstGeom prst="chevron">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10" name="Google Shape;468;p35">
            <a:extLst>
              <a:ext uri="{FF2B5EF4-FFF2-40B4-BE49-F238E27FC236}">
                <a16:creationId xmlns:a16="http://schemas.microsoft.com/office/drawing/2014/main" id="{B9F12441-5BFB-498E-AD52-96D285965B9C}"/>
              </a:ext>
            </a:extLst>
          </p:cNvPr>
          <p:cNvPicPr preferRelativeResize="0"/>
          <p:nvPr/>
        </p:nvPicPr>
        <p:blipFill rotWithShape="1">
          <a:blip r:embed="rId3">
            <a:alphaModFix/>
          </a:blip>
          <a:srcRect/>
          <a:stretch/>
        </p:blipFill>
        <p:spPr>
          <a:xfrm>
            <a:off x="1132688" y="3194935"/>
            <a:ext cx="3839899" cy="3042226"/>
          </a:xfrm>
          <a:prstGeom prst="rect">
            <a:avLst/>
          </a:prstGeom>
          <a:noFill/>
          <a:ln w="25400" cap="flat" cmpd="sng">
            <a:solidFill>
              <a:srgbClr val="42719B"/>
            </a:solidFill>
            <a:prstDash val="solid"/>
            <a:round/>
            <a:headEnd type="none" w="sm" len="sm"/>
            <a:tailEnd type="none" w="sm" len="sm"/>
          </a:ln>
        </p:spPr>
      </p:pic>
      <p:pic>
        <p:nvPicPr>
          <p:cNvPr id="11" name="Google Shape;469;p35">
            <a:extLst>
              <a:ext uri="{FF2B5EF4-FFF2-40B4-BE49-F238E27FC236}">
                <a16:creationId xmlns:a16="http://schemas.microsoft.com/office/drawing/2014/main" id="{95037AFA-EC82-4637-A380-3A7C17679C01}"/>
              </a:ext>
            </a:extLst>
          </p:cNvPr>
          <p:cNvPicPr preferRelativeResize="0"/>
          <p:nvPr/>
        </p:nvPicPr>
        <p:blipFill rotWithShape="1">
          <a:blip r:embed="rId4">
            <a:alphaModFix/>
          </a:blip>
          <a:srcRect/>
          <a:stretch/>
        </p:blipFill>
        <p:spPr>
          <a:xfrm>
            <a:off x="7003911" y="3194936"/>
            <a:ext cx="3863429" cy="3042225"/>
          </a:xfrm>
          <a:prstGeom prst="rect">
            <a:avLst/>
          </a:prstGeom>
          <a:noFill/>
          <a:ln w="25400" cap="flat" cmpd="sng">
            <a:solidFill>
              <a:srgbClr val="42719B"/>
            </a:solidFill>
            <a:prstDash val="solid"/>
            <a:round/>
            <a:headEnd type="none" w="sm" len="sm"/>
            <a:tailEnd type="none" w="sm" len="sm"/>
          </a:ln>
        </p:spPr>
      </p:pic>
      <p:sp>
        <p:nvSpPr>
          <p:cNvPr id="12" name="Google Shape;470;p35">
            <a:extLst>
              <a:ext uri="{FF2B5EF4-FFF2-40B4-BE49-F238E27FC236}">
                <a16:creationId xmlns:a16="http://schemas.microsoft.com/office/drawing/2014/main" id="{E636BB0B-4C77-4DFC-BFEC-D86697559D82}"/>
              </a:ext>
            </a:extLst>
          </p:cNvPr>
          <p:cNvSpPr txBox="1"/>
          <p:nvPr/>
        </p:nvSpPr>
        <p:spPr>
          <a:xfrm>
            <a:off x="1638436" y="6223084"/>
            <a:ext cx="3839899" cy="3320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FFFFFF"/>
                </a:solidFill>
                <a:latin typeface="Century Gothic"/>
                <a:ea typeface="Century Gothic"/>
                <a:cs typeface="Century Gothic"/>
                <a:sym typeface="Century Gothic"/>
              </a:rPr>
              <a:t>Snow cover for January 2018</a:t>
            </a:r>
            <a:endParaRPr sz="1600" b="0" i="0" u="none" strike="noStrike" cap="none" dirty="0">
              <a:solidFill>
                <a:srgbClr val="FFFFFF"/>
              </a:solidFill>
              <a:latin typeface="Century Gothic"/>
              <a:ea typeface="Century Gothic"/>
              <a:cs typeface="Century Gothic"/>
              <a:sym typeface="Century Gothic"/>
            </a:endParaRPr>
          </a:p>
        </p:txBody>
      </p:sp>
      <p:sp>
        <p:nvSpPr>
          <p:cNvPr id="13" name="Google Shape;471;p35">
            <a:extLst>
              <a:ext uri="{FF2B5EF4-FFF2-40B4-BE49-F238E27FC236}">
                <a16:creationId xmlns:a16="http://schemas.microsoft.com/office/drawing/2014/main" id="{536027B8-EA66-4361-AC40-4291BC61C565}"/>
              </a:ext>
            </a:extLst>
          </p:cNvPr>
          <p:cNvSpPr txBox="1"/>
          <p:nvPr/>
        </p:nvSpPr>
        <p:spPr>
          <a:xfrm>
            <a:off x="6261100" y="6223084"/>
            <a:ext cx="5349050" cy="5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rgbClr val="FFFFFF"/>
                </a:solidFill>
                <a:latin typeface="Century Gothic"/>
                <a:ea typeface="Century Gothic"/>
                <a:cs typeface="Century Gothic"/>
                <a:sym typeface="Century Gothic"/>
              </a:rPr>
              <a:t>Snow cover deviation from normal for January 2018</a:t>
            </a:r>
            <a:endParaRPr sz="1600" b="0" i="0" u="none" strike="noStrike" cap="none" dirty="0">
              <a:solidFill>
                <a:srgbClr val="FFFFFF"/>
              </a:solidFill>
              <a:latin typeface="Century Gothic"/>
              <a:ea typeface="Century Gothic"/>
              <a:cs typeface="Century Gothic"/>
              <a:sym typeface="Century Gothic"/>
            </a:endParaRPr>
          </a:p>
        </p:txBody>
      </p:sp>
      <p:sp>
        <p:nvSpPr>
          <p:cNvPr id="14" name="Google Shape;460;p35">
            <a:extLst>
              <a:ext uri="{FF2B5EF4-FFF2-40B4-BE49-F238E27FC236}">
                <a16:creationId xmlns:a16="http://schemas.microsoft.com/office/drawing/2014/main" id="{31D91C0D-8290-492B-A0D6-56C9B65EC76B}"/>
              </a:ext>
            </a:extLst>
          </p:cNvPr>
          <p:cNvSpPr txBox="1">
            <a:spLocks noGrp="1"/>
          </p:cNvSpPr>
          <p:nvPr>
            <p:ph type="title"/>
          </p:nvPr>
        </p:nvSpPr>
        <p:spPr>
          <a:xfrm>
            <a:off x="581850" y="496896"/>
            <a:ext cx="11028300" cy="586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4268"/>
              </a:buClr>
              <a:buSzPts val="3959"/>
              <a:buFont typeface="Century Gothic"/>
              <a:buNone/>
            </a:pPr>
            <a:r>
              <a:rPr lang="en-US" dirty="0"/>
              <a:t>METHODOLOGY</a:t>
            </a:r>
            <a:r>
              <a:rPr lang="en-US" sz="3959" dirty="0"/>
              <a:t> </a:t>
            </a:r>
            <a:endParaRPr dirty="0"/>
          </a:p>
        </p:txBody>
      </p:sp>
    </p:spTree>
    <p:extLst>
      <p:ext uri="{BB962C8B-B14F-4D97-AF65-F5344CB8AC3E}">
        <p14:creationId xmlns:p14="http://schemas.microsoft.com/office/powerpoint/2010/main" val="3414483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4;p20">
            <a:extLst>
              <a:ext uri="{FF2B5EF4-FFF2-40B4-BE49-F238E27FC236}">
                <a16:creationId xmlns:a16="http://schemas.microsoft.com/office/drawing/2014/main" id="{B76FE441-5A9F-40E3-8225-F3C31E42B6C1}"/>
              </a:ext>
            </a:extLst>
          </p:cNvPr>
          <p:cNvSpPr/>
          <p:nvPr/>
        </p:nvSpPr>
        <p:spPr>
          <a:xfrm>
            <a:off x="1026544" y="1224608"/>
            <a:ext cx="10047638" cy="5291092"/>
          </a:xfrm>
          <a:prstGeom prst="rect">
            <a:avLst/>
          </a:prstGeom>
          <a:solidFill>
            <a:schemeClr val="accent1">
              <a:alpha val="64705"/>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 name="Google Shape;155;p20">
            <a:extLst>
              <a:ext uri="{FF2B5EF4-FFF2-40B4-BE49-F238E27FC236}">
                <a16:creationId xmlns:a16="http://schemas.microsoft.com/office/drawing/2014/main" id="{B9A26096-0968-4572-B4E6-2EFDF28F2895}"/>
              </a:ext>
            </a:extLst>
          </p:cNvPr>
          <p:cNvPicPr preferRelativeResize="0"/>
          <p:nvPr/>
        </p:nvPicPr>
        <p:blipFill rotWithShape="1">
          <a:blip r:embed="rId3">
            <a:alphaModFix/>
          </a:blip>
          <a:srcRect/>
          <a:stretch/>
        </p:blipFill>
        <p:spPr>
          <a:xfrm>
            <a:off x="1665537" y="1514057"/>
            <a:ext cx="8769653" cy="4577426"/>
          </a:xfrm>
          <a:prstGeom prst="rect">
            <a:avLst/>
          </a:prstGeom>
          <a:noFill/>
          <a:ln>
            <a:noFill/>
          </a:ln>
        </p:spPr>
      </p:pic>
      <p:sp>
        <p:nvSpPr>
          <p:cNvPr id="8" name="TextBox 7">
            <a:extLst>
              <a:ext uri="{FF2B5EF4-FFF2-40B4-BE49-F238E27FC236}">
                <a16:creationId xmlns:a16="http://schemas.microsoft.com/office/drawing/2014/main" id="{21014F54-5B61-44AA-8C1A-CD478A0B69D1}"/>
              </a:ext>
            </a:extLst>
          </p:cNvPr>
          <p:cNvSpPr txBox="1"/>
          <p:nvPr/>
        </p:nvSpPr>
        <p:spPr>
          <a:xfrm>
            <a:off x="1665537" y="6109238"/>
            <a:ext cx="3284027"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Image Source: City of Toronto  </a:t>
            </a:r>
          </a:p>
        </p:txBody>
      </p:sp>
    </p:spTree>
    <p:extLst>
      <p:ext uri="{BB962C8B-B14F-4D97-AF65-F5344CB8AC3E}">
        <p14:creationId xmlns:p14="http://schemas.microsoft.com/office/powerpoint/2010/main" val="350229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latin typeface="Century Gothic" panose="020B0502020202020204" pitchFamily="34" charset="0"/>
              </a:rPr>
              <a:t>FIGURES &amp; GRAPHS</a:t>
            </a:r>
          </a:p>
        </p:txBody>
      </p:sp>
      <p:graphicFrame>
        <p:nvGraphicFramePr>
          <p:cNvPr id="10" name="Chart 9">
            <a:extLst>
              <a:ext uri="{FF2B5EF4-FFF2-40B4-BE49-F238E27FC236}">
                <a16:creationId xmlns:a16="http://schemas.microsoft.com/office/drawing/2014/main" id="{98E42330-B6EB-4CB5-AD93-0DB794B541DE}"/>
              </a:ext>
            </a:extLst>
          </p:cNvPr>
          <p:cNvGraphicFramePr/>
          <p:nvPr>
            <p:extLst>
              <p:ext uri="{D42A27DB-BD31-4B8C-83A1-F6EECF244321}">
                <p14:modId xmlns:p14="http://schemas.microsoft.com/office/powerpoint/2010/main" val="3337927368"/>
              </p:ext>
            </p:extLst>
          </p:nvPr>
        </p:nvGraphicFramePr>
        <p:xfrm>
          <a:off x="621323" y="1441938"/>
          <a:ext cx="10972799" cy="4696395"/>
        </p:xfrm>
        <a:graphic>
          <a:graphicData uri="http://schemas.openxmlformats.org/drawingml/2006/chart">
            <c:chart xmlns:c="http://schemas.openxmlformats.org/drawingml/2006/chart" xmlns:r="http://schemas.openxmlformats.org/officeDocument/2006/relationships" r:id="rId3"/>
          </a:graphicData>
        </a:graphic>
      </p:graphicFrame>
      <p:sp>
        <p:nvSpPr>
          <p:cNvPr id="11" name="Google Shape;512;p37">
            <a:extLst>
              <a:ext uri="{FF2B5EF4-FFF2-40B4-BE49-F238E27FC236}">
                <a16:creationId xmlns:a16="http://schemas.microsoft.com/office/drawing/2014/main" id="{97CE8309-6DF8-43F5-B806-E67A6A5A960D}"/>
              </a:ext>
            </a:extLst>
          </p:cNvPr>
          <p:cNvSpPr/>
          <p:nvPr/>
        </p:nvSpPr>
        <p:spPr>
          <a:xfrm>
            <a:off x="6757399" y="2230615"/>
            <a:ext cx="315600" cy="2014921"/>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13;p37">
            <a:extLst>
              <a:ext uri="{FF2B5EF4-FFF2-40B4-BE49-F238E27FC236}">
                <a16:creationId xmlns:a16="http://schemas.microsoft.com/office/drawing/2014/main" id="{705AB2BE-2288-4170-89E8-4801F36D4125}"/>
              </a:ext>
            </a:extLst>
          </p:cNvPr>
          <p:cNvSpPr/>
          <p:nvPr/>
        </p:nvSpPr>
        <p:spPr>
          <a:xfrm>
            <a:off x="7072999" y="2368061"/>
            <a:ext cx="2603241" cy="1962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1300"/>
              <a:buFont typeface="Arial"/>
              <a:buNone/>
            </a:pPr>
            <a:r>
              <a:rPr lang="en-US" b="0" i="0" u="none" strike="noStrike" cap="none" dirty="0">
                <a:solidFill>
                  <a:srgbClr val="FF0000"/>
                </a:solidFill>
                <a:latin typeface="Century Gothic"/>
                <a:ea typeface="Century Gothic"/>
                <a:cs typeface="Century Gothic"/>
                <a:sym typeface="Century Gothic"/>
              </a:rPr>
              <a:t>May 2017: 209 mm (8.23 in)</a:t>
            </a:r>
            <a:endParaRPr b="0" i="0" u="none" strike="noStrike" cap="none" dirty="0">
              <a:solidFill>
                <a:schemeClr val="dk1"/>
              </a:solidFill>
              <a:sym typeface="Arial"/>
            </a:endParaRPr>
          </a:p>
        </p:txBody>
      </p:sp>
    </p:spTree>
    <p:extLst>
      <p:ext uri="{BB962C8B-B14F-4D97-AF65-F5344CB8AC3E}">
        <p14:creationId xmlns:p14="http://schemas.microsoft.com/office/powerpoint/2010/main" val="828238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latin typeface="Century Gothic" panose="020B0502020202020204" pitchFamily="34" charset="0"/>
              </a:rPr>
              <a:t>FIGURES &amp; GRAPHS</a:t>
            </a:r>
          </a:p>
        </p:txBody>
      </p:sp>
      <p:graphicFrame>
        <p:nvGraphicFramePr>
          <p:cNvPr id="10" name="Chart 9">
            <a:extLst>
              <a:ext uri="{FF2B5EF4-FFF2-40B4-BE49-F238E27FC236}">
                <a16:creationId xmlns:a16="http://schemas.microsoft.com/office/drawing/2014/main" id="{98E42330-B6EB-4CB5-AD93-0DB794B541DE}"/>
              </a:ext>
            </a:extLst>
          </p:cNvPr>
          <p:cNvGraphicFramePr/>
          <p:nvPr>
            <p:extLst>
              <p:ext uri="{D42A27DB-BD31-4B8C-83A1-F6EECF244321}">
                <p14:modId xmlns:p14="http://schemas.microsoft.com/office/powerpoint/2010/main" val="1633791662"/>
              </p:ext>
            </p:extLst>
          </p:nvPr>
        </p:nvGraphicFramePr>
        <p:xfrm>
          <a:off x="621323" y="1441938"/>
          <a:ext cx="10972799" cy="46963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0486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latin typeface="Century Gothic" panose="020B0502020202020204" pitchFamily="34" charset="0"/>
              </a:rPr>
              <a:t>FIGURES &amp; GRAPHS</a:t>
            </a:r>
          </a:p>
        </p:txBody>
      </p:sp>
      <p:graphicFrame>
        <p:nvGraphicFramePr>
          <p:cNvPr id="10" name="Chart 9">
            <a:extLst>
              <a:ext uri="{FF2B5EF4-FFF2-40B4-BE49-F238E27FC236}">
                <a16:creationId xmlns:a16="http://schemas.microsoft.com/office/drawing/2014/main" id="{98E42330-B6EB-4CB5-AD93-0DB794B541DE}"/>
              </a:ext>
            </a:extLst>
          </p:cNvPr>
          <p:cNvGraphicFramePr/>
          <p:nvPr>
            <p:extLst>
              <p:ext uri="{D42A27DB-BD31-4B8C-83A1-F6EECF244321}">
                <p14:modId xmlns:p14="http://schemas.microsoft.com/office/powerpoint/2010/main" val="420691477"/>
              </p:ext>
            </p:extLst>
          </p:nvPr>
        </p:nvGraphicFramePr>
        <p:xfrm>
          <a:off x="621323" y="1441938"/>
          <a:ext cx="10972799" cy="46963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1087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92;p32">
            <a:extLst>
              <a:ext uri="{FF2B5EF4-FFF2-40B4-BE49-F238E27FC236}">
                <a16:creationId xmlns:a16="http://schemas.microsoft.com/office/drawing/2014/main" id="{74542FEB-9E44-454F-84C1-709013AD8F70}"/>
              </a:ext>
            </a:extLst>
          </p:cNvPr>
          <p:cNvSpPr/>
          <p:nvPr/>
        </p:nvSpPr>
        <p:spPr>
          <a:xfrm>
            <a:off x="531050" y="1367863"/>
            <a:ext cx="11155680" cy="5303520"/>
          </a:xfrm>
          <a:prstGeom prst="rect">
            <a:avLst/>
          </a:prstGeom>
          <a:solidFill>
            <a:schemeClr val="accent1">
              <a:alpha val="64705"/>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393;p32">
            <a:extLst>
              <a:ext uri="{FF2B5EF4-FFF2-40B4-BE49-F238E27FC236}">
                <a16:creationId xmlns:a16="http://schemas.microsoft.com/office/drawing/2014/main" id="{EFD5F1B7-4B30-475C-BC74-1F150C581C91}"/>
              </a:ext>
            </a:extLst>
          </p:cNvPr>
          <p:cNvSpPr/>
          <p:nvPr/>
        </p:nvSpPr>
        <p:spPr>
          <a:xfrm>
            <a:off x="1083950" y="1915723"/>
            <a:ext cx="9922500" cy="42078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394;p32">
            <a:extLst>
              <a:ext uri="{FF2B5EF4-FFF2-40B4-BE49-F238E27FC236}">
                <a16:creationId xmlns:a16="http://schemas.microsoft.com/office/drawing/2014/main" id="{6BD7739D-6C74-4CB6-8D29-77E85A9DB3FE}"/>
              </a:ext>
            </a:extLst>
          </p:cNvPr>
          <p:cNvSpPr txBox="1">
            <a:spLocks noGrp="1"/>
          </p:cNvSpPr>
          <p:nvPr>
            <p:ph type="title"/>
          </p:nvPr>
        </p:nvSpPr>
        <p:spPr>
          <a:xfrm>
            <a:off x="581850" y="55206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ERRORS &amp; UNCERTAINTIES </a:t>
            </a:r>
            <a:endParaRPr dirty="0">
              <a:solidFill>
                <a:schemeClr val="lt1"/>
              </a:solidFill>
            </a:endParaRPr>
          </a:p>
        </p:txBody>
      </p:sp>
      <p:sp>
        <p:nvSpPr>
          <p:cNvPr id="5" name="Google Shape;395;p32">
            <a:extLst>
              <a:ext uri="{FF2B5EF4-FFF2-40B4-BE49-F238E27FC236}">
                <a16:creationId xmlns:a16="http://schemas.microsoft.com/office/drawing/2014/main" id="{8A995A87-BEBB-4494-800A-C7EE17442318}"/>
              </a:ext>
            </a:extLst>
          </p:cNvPr>
          <p:cNvSpPr txBox="1"/>
          <p:nvPr/>
        </p:nvSpPr>
        <p:spPr>
          <a:xfrm>
            <a:off x="1257300" y="2418742"/>
            <a:ext cx="9573768" cy="3017714"/>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r>
              <a:rPr lang="en-US" sz="2400" b="0" i="0" u="none" strike="noStrike" cap="none" dirty="0">
                <a:solidFill>
                  <a:schemeClr val="lt1"/>
                </a:solidFill>
                <a:latin typeface="Century Gothic"/>
                <a:ea typeface="Century Gothic"/>
                <a:cs typeface="Century Gothic"/>
                <a:sym typeface="Century Gothic"/>
              </a:rPr>
              <a:t>The FLOW tool is not predictive </a:t>
            </a:r>
            <a:endParaRPr sz="2400" dirty="0"/>
          </a:p>
          <a:p>
            <a:pPr marL="419100" marR="0" lvl="0" indent="-342900" algn="l" rtl="0">
              <a:lnSpc>
                <a:spcPct val="100000"/>
              </a:lnSpc>
              <a:spcBef>
                <a:spcPts val="0"/>
              </a:spcBef>
              <a:spcAft>
                <a:spcPts val="0"/>
              </a:spcAft>
              <a:buFont typeface="Webdings" panose="05030102010509060703" pitchFamily="18" charset="2"/>
              <a:buChar char="4"/>
            </a:pPr>
            <a:endParaRPr sz="2400" b="0" i="0" u="none" strike="noStrike" cap="none" dirty="0">
              <a:solidFill>
                <a:schemeClr val="lt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r>
              <a:rPr lang="en-US" sz="2400" b="0" i="0" u="none" strike="noStrike" cap="none" dirty="0">
                <a:solidFill>
                  <a:schemeClr val="lt1"/>
                </a:solidFill>
                <a:latin typeface="Century Gothic"/>
                <a:ea typeface="Century Gothic"/>
                <a:cs typeface="Century Gothic"/>
                <a:sym typeface="Century Gothic"/>
              </a:rPr>
              <a:t>Normal values used to calculate difference were based off of available data</a:t>
            </a: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endParaRPr lang="en-US" sz="2400" dirty="0">
              <a:solidFill>
                <a:schemeClr val="lt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lt1"/>
              </a:buClr>
              <a:buSzPts val="2400"/>
              <a:buFont typeface="Webdings" panose="05030102010509060703" pitchFamily="18" charset="2"/>
              <a:buChar char="4"/>
            </a:pPr>
            <a:r>
              <a:rPr lang="en-US" sz="2400" dirty="0">
                <a:solidFill>
                  <a:schemeClr val="lt1"/>
                </a:solidFill>
                <a:latin typeface="Century Gothic"/>
                <a:ea typeface="Century Gothic"/>
                <a:cs typeface="Century Gothic"/>
                <a:sym typeface="Century Gothic"/>
              </a:rPr>
              <a:t>Extreme flooding events visible, but minor flooding events not apparent</a:t>
            </a:r>
          </a:p>
        </p:txBody>
      </p:sp>
    </p:spTree>
    <p:extLst>
      <p:ext uri="{BB962C8B-B14F-4D97-AF65-F5344CB8AC3E}">
        <p14:creationId xmlns:p14="http://schemas.microsoft.com/office/powerpoint/2010/main" val="3172536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48;p42">
            <a:extLst>
              <a:ext uri="{FF2B5EF4-FFF2-40B4-BE49-F238E27FC236}">
                <a16:creationId xmlns:a16="http://schemas.microsoft.com/office/drawing/2014/main" id="{8D8D32D0-064D-4B6B-9C06-7B231E28FBCA}"/>
              </a:ext>
            </a:extLst>
          </p:cNvPr>
          <p:cNvSpPr/>
          <p:nvPr/>
        </p:nvSpPr>
        <p:spPr>
          <a:xfrm>
            <a:off x="531089" y="1368668"/>
            <a:ext cx="11155680" cy="5303520"/>
          </a:xfrm>
          <a:prstGeom prst="rect">
            <a:avLst/>
          </a:prstGeom>
          <a:solidFill>
            <a:schemeClr val="accent1">
              <a:alpha val="64313"/>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 name="Google Shape;549;p42">
            <a:extLst>
              <a:ext uri="{FF2B5EF4-FFF2-40B4-BE49-F238E27FC236}">
                <a16:creationId xmlns:a16="http://schemas.microsoft.com/office/drawing/2014/main" id="{60832D32-2ED6-429C-8A91-7735EBCCDC08}"/>
              </a:ext>
            </a:extLst>
          </p:cNvPr>
          <p:cNvSpPr txBox="1">
            <a:spLocks noGrp="1"/>
          </p:cNvSpPr>
          <p:nvPr>
            <p:ph type="title"/>
          </p:nvPr>
        </p:nvSpPr>
        <p:spPr>
          <a:xfrm>
            <a:off x="581890" y="556652"/>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FUTURE WORK</a:t>
            </a:r>
            <a:endParaRPr dirty="0">
              <a:solidFill>
                <a:schemeClr val="lt1"/>
              </a:solidFill>
            </a:endParaRPr>
          </a:p>
        </p:txBody>
      </p:sp>
      <p:sp>
        <p:nvSpPr>
          <p:cNvPr id="22" name="Google Shape;550;p42">
            <a:extLst>
              <a:ext uri="{FF2B5EF4-FFF2-40B4-BE49-F238E27FC236}">
                <a16:creationId xmlns:a16="http://schemas.microsoft.com/office/drawing/2014/main" id="{46E08C22-1617-4E29-9D67-4808966718D4}"/>
              </a:ext>
            </a:extLst>
          </p:cNvPr>
          <p:cNvSpPr txBox="1"/>
          <p:nvPr/>
        </p:nvSpPr>
        <p:spPr>
          <a:xfrm>
            <a:off x="1148309" y="1917308"/>
            <a:ext cx="9921240" cy="4206240"/>
          </a:xfrm>
          <a:prstGeom prst="rect">
            <a:avLst/>
          </a:prstGeom>
          <a:solidFill>
            <a:srgbClr val="595959"/>
          </a:solidFill>
          <a:ln>
            <a:noFill/>
          </a:ln>
        </p:spPr>
        <p:txBody>
          <a:bodyPr spcFirstLastPara="1" wrap="square" lIns="91425" tIns="91425" rIns="91425" bIns="91425" anchor="t" anchorCtr="0">
            <a:noAutofit/>
          </a:bodyPr>
          <a:lstStyle/>
          <a:p>
            <a:pPr marL="508000" marR="0" lvl="0" indent="-279400" algn="l" rtl="0">
              <a:lnSpc>
                <a:spcPct val="100000"/>
              </a:lnSpc>
              <a:spcBef>
                <a:spcPts val="0"/>
              </a:spcBef>
              <a:spcAft>
                <a:spcPts val="0"/>
              </a:spcAft>
              <a:buClr>
                <a:srgbClr val="3F4268"/>
              </a:buClr>
              <a:buSzPts val="2800"/>
              <a:buFont typeface="Arimo"/>
              <a:buNone/>
            </a:pPr>
            <a:endParaRPr sz="2400" b="0" i="0" u="none" strike="noStrike" cap="none" dirty="0">
              <a:solidFill>
                <a:srgbClr val="3F3F3F"/>
              </a:solidFill>
              <a:latin typeface="Century Gothic"/>
              <a:ea typeface="Century Gothic"/>
              <a:cs typeface="Century Gothic"/>
              <a:sym typeface="Century Gothic"/>
            </a:endParaRPr>
          </a:p>
        </p:txBody>
      </p:sp>
      <p:sp>
        <p:nvSpPr>
          <p:cNvPr id="5" name="Google Shape;395;p32">
            <a:extLst>
              <a:ext uri="{FF2B5EF4-FFF2-40B4-BE49-F238E27FC236}">
                <a16:creationId xmlns:a16="http://schemas.microsoft.com/office/drawing/2014/main" id="{8A995A87-BEBB-4494-800A-C7EE17442318}"/>
              </a:ext>
            </a:extLst>
          </p:cNvPr>
          <p:cNvSpPr txBox="1"/>
          <p:nvPr/>
        </p:nvSpPr>
        <p:spPr>
          <a:xfrm>
            <a:off x="1257300" y="2432928"/>
            <a:ext cx="9575799" cy="2431172"/>
          </a:xfrm>
          <a:prstGeom prst="rect">
            <a:avLst/>
          </a:prstGeom>
          <a:noFill/>
          <a:ln>
            <a:noFill/>
          </a:ln>
        </p:spPr>
        <p:txBody>
          <a:bodyPr spcFirstLastPara="1" wrap="square" lIns="91425" tIns="91425" rIns="91425" bIns="91425" anchor="t" anchorCtr="0">
            <a:noAutofit/>
          </a:bodyPr>
          <a:lstStyle/>
          <a:p>
            <a:pPr marL="508000" indent="-457200">
              <a:buClr>
                <a:schemeClr val="lt1"/>
              </a:buClr>
              <a:buSzPts val="2800"/>
              <a:buFont typeface="Webdings" panose="05030102010509060703" pitchFamily="18" charset="2"/>
              <a:buChar char="4"/>
            </a:pPr>
            <a:r>
              <a:rPr lang="en-US" sz="2400" dirty="0" smtClean="0">
                <a:solidFill>
                  <a:schemeClr val="lt1"/>
                </a:solidFill>
                <a:latin typeface="Century Gothic"/>
                <a:ea typeface="Century Gothic"/>
                <a:cs typeface="Century Gothic"/>
                <a:sym typeface="Century Gothic"/>
              </a:rPr>
              <a:t>Using </a:t>
            </a:r>
            <a:r>
              <a:rPr lang="en-US" sz="2400" dirty="0">
                <a:solidFill>
                  <a:schemeClr val="lt1"/>
                </a:solidFill>
                <a:latin typeface="Century Gothic"/>
                <a:ea typeface="Century Gothic"/>
                <a:cs typeface="Century Gothic"/>
                <a:sym typeface="Century Gothic"/>
              </a:rPr>
              <a:t>inferential statistics to evaluate the FLOW tool results </a:t>
            </a:r>
            <a:endParaRPr lang="en-US" sz="2400" dirty="0" smtClean="0">
              <a:solidFill>
                <a:schemeClr val="lt1"/>
              </a:solidFill>
              <a:latin typeface="Century Gothic"/>
              <a:ea typeface="Century Gothic"/>
              <a:cs typeface="Century Gothic"/>
              <a:sym typeface="Century Gothic"/>
            </a:endParaRPr>
          </a:p>
          <a:p>
            <a:pPr marL="508000" lvl="0" indent="-457200">
              <a:buClr>
                <a:schemeClr val="lt1"/>
              </a:buClr>
              <a:buSzPts val="2800"/>
              <a:buFont typeface="Webdings" panose="05030102010509060703" pitchFamily="18" charset="2"/>
              <a:buChar char="4"/>
            </a:pPr>
            <a:endParaRPr lang="en-US" sz="2400" dirty="0" smtClean="0">
              <a:solidFill>
                <a:schemeClr val="lt1"/>
              </a:solidFill>
              <a:latin typeface="Century Gothic"/>
              <a:ea typeface="Century Gothic"/>
              <a:cs typeface="Century Gothic"/>
              <a:sym typeface="Century Gothic"/>
            </a:endParaRPr>
          </a:p>
          <a:p>
            <a:pPr marL="508000" lvl="0" indent="-457200">
              <a:buClr>
                <a:schemeClr val="lt1"/>
              </a:buClr>
              <a:buSzPts val="2800"/>
              <a:buFont typeface="Webdings" panose="05030102010509060703" pitchFamily="18" charset="2"/>
              <a:buChar char="4"/>
            </a:pPr>
            <a:r>
              <a:rPr lang="en-US" sz="2400" dirty="0" smtClean="0">
                <a:solidFill>
                  <a:schemeClr val="lt1"/>
                </a:solidFill>
                <a:latin typeface="Century Gothic"/>
                <a:ea typeface="Century Gothic"/>
                <a:cs typeface="Century Gothic"/>
                <a:sym typeface="Century Gothic"/>
              </a:rPr>
              <a:t>Using </a:t>
            </a:r>
            <a:r>
              <a:rPr lang="en-US" sz="2400" dirty="0">
                <a:solidFill>
                  <a:schemeClr val="lt1"/>
                </a:solidFill>
                <a:latin typeface="Century Gothic"/>
                <a:ea typeface="Century Gothic"/>
                <a:cs typeface="Century Gothic"/>
                <a:sym typeface="Century Gothic"/>
              </a:rPr>
              <a:t>water levels and stream gauges to understand how </a:t>
            </a:r>
            <a:r>
              <a:rPr lang="en-US" sz="2400" dirty="0" smtClean="0">
                <a:solidFill>
                  <a:schemeClr val="lt1"/>
                </a:solidFill>
                <a:latin typeface="Century Gothic"/>
                <a:ea typeface="Century Gothic"/>
                <a:cs typeface="Century Gothic"/>
                <a:sym typeface="Century Gothic"/>
              </a:rPr>
              <a:t>these </a:t>
            </a:r>
            <a:r>
              <a:rPr lang="en-US" sz="2400" dirty="0">
                <a:solidFill>
                  <a:schemeClr val="lt1"/>
                </a:solidFill>
                <a:latin typeface="Century Gothic"/>
                <a:ea typeface="Century Gothic"/>
                <a:cs typeface="Century Gothic"/>
                <a:sym typeface="Century Gothic"/>
              </a:rPr>
              <a:t>variables impact the flows into and out of the </a:t>
            </a:r>
            <a:r>
              <a:rPr lang="en-US" sz="2400" dirty="0" smtClean="0">
                <a:solidFill>
                  <a:schemeClr val="lt1"/>
                </a:solidFill>
                <a:latin typeface="Century Gothic"/>
                <a:ea typeface="Century Gothic"/>
                <a:cs typeface="Century Gothic"/>
                <a:sym typeface="Century Gothic"/>
              </a:rPr>
              <a:t>lake</a:t>
            </a:r>
            <a:endParaRPr lang="en-US" sz="2400" dirty="0"/>
          </a:p>
        </p:txBody>
      </p:sp>
    </p:spTree>
    <p:extLst>
      <p:ext uri="{BB962C8B-B14F-4D97-AF65-F5344CB8AC3E}">
        <p14:creationId xmlns:p14="http://schemas.microsoft.com/office/powerpoint/2010/main" val="1419914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0;p41">
            <a:extLst>
              <a:ext uri="{FF2B5EF4-FFF2-40B4-BE49-F238E27FC236}">
                <a16:creationId xmlns:a16="http://schemas.microsoft.com/office/drawing/2014/main" id="{04979C2E-212C-4622-AB9A-A1C7407FC3DB}"/>
              </a:ext>
            </a:extLst>
          </p:cNvPr>
          <p:cNvSpPr/>
          <p:nvPr/>
        </p:nvSpPr>
        <p:spPr>
          <a:xfrm>
            <a:off x="531089" y="1365909"/>
            <a:ext cx="11155680" cy="5303520"/>
          </a:xfrm>
          <a:prstGeom prst="rect">
            <a:avLst/>
          </a:prstGeom>
          <a:solidFill>
            <a:schemeClr val="accent1">
              <a:alpha val="64313"/>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541;p41">
            <a:extLst>
              <a:ext uri="{FF2B5EF4-FFF2-40B4-BE49-F238E27FC236}">
                <a16:creationId xmlns:a16="http://schemas.microsoft.com/office/drawing/2014/main" id="{B606D43B-A5CF-4966-917E-A7AB7A13446B}"/>
              </a:ext>
            </a:extLst>
          </p:cNvPr>
          <p:cNvSpPr txBox="1">
            <a:spLocks noGrp="1"/>
          </p:cNvSpPr>
          <p:nvPr>
            <p:ph type="title"/>
          </p:nvPr>
        </p:nvSpPr>
        <p:spPr>
          <a:xfrm>
            <a:off x="581890" y="545904"/>
            <a:ext cx="10439400" cy="450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CONCLUSIONS</a:t>
            </a:r>
            <a:endParaRPr dirty="0">
              <a:solidFill>
                <a:schemeClr val="lt1"/>
              </a:solidFill>
            </a:endParaRPr>
          </a:p>
        </p:txBody>
      </p:sp>
      <p:sp>
        <p:nvSpPr>
          <p:cNvPr id="4" name="Google Shape;542;p41">
            <a:extLst>
              <a:ext uri="{FF2B5EF4-FFF2-40B4-BE49-F238E27FC236}">
                <a16:creationId xmlns:a16="http://schemas.microsoft.com/office/drawing/2014/main" id="{40C9221B-08E6-4F5D-8193-B4A028BA2A22}"/>
              </a:ext>
            </a:extLst>
          </p:cNvPr>
          <p:cNvSpPr txBox="1"/>
          <p:nvPr/>
        </p:nvSpPr>
        <p:spPr>
          <a:xfrm>
            <a:off x="1148309" y="1914549"/>
            <a:ext cx="9921240" cy="4206240"/>
          </a:xfrm>
          <a:prstGeom prst="rect">
            <a:avLst/>
          </a:prstGeom>
          <a:solidFill>
            <a:srgbClr val="595959"/>
          </a:solidFill>
          <a:ln>
            <a:noFill/>
          </a:ln>
        </p:spPr>
        <p:txBody>
          <a:bodyPr spcFirstLastPara="1" wrap="square" lIns="91425" tIns="45700" rIns="91425" bIns="45700" anchor="t" anchorCtr="0">
            <a:noAutofit/>
          </a:bodyPr>
          <a:lstStyle/>
          <a:p>
            <a:pPr marL="50800" marR="0" lvl="0" algn="l" rtl="0">
              <a:spcBef>
                <a:spcPts val="0"/>
              </a:spcBef>
              <a:spcAft>
                <a:spcPts val="0"/>
              </a:spcAft>
              <a:buClr>
                <a:schemeClr val="bg1"/>
              </a:buClr>
              <a:buSzPts val="2800"/>
            </a:pPr>
            <a:endParaRPr lang="en-US" sz="2400" b="0" i="0" u="none" strike="noStrike" cap="none" dirty="0">
              <a:solidFill>
                <a:schemeClr val="bg1"/>
              </a:solidFill>
              <a:latin typeface="Century Gothic"/>
              <a:ea typeface="Century Gothic"/>
              <a:cs typeface="Century Gothic"/>
              <a:sym typeface="Century Gothic"/>
            </a:endParaRPr>
          </a:p>
          <a:p>
            <a:pPr marL="393700" lvl="0" indent="-342900">
              <a:buClr>
                <a:schemeClr val="bg1"/>
              </a:buClr>
              <a:buSzPts val="2800"/>
              <a:buFont typeface="Webdings" panose="05030102010509060703" pitchFamily="18" charset="2"/>
              <a:buChar char="4"/>
            </a:pPr>
            <a:endParaRPr lang="en-US" sz="2400" b="0" i="0" u="none" strike="noStrike" cap="none" dirty="0">
              <a:solidFill>
                <a:srgbClr val="FF0000"/>
              </a:solidFill>
              <a:latin typeface="Century Gothic"/>
              <a:ea typeface="Century Gothic"/>
              <a:cs typeface="Century Gothic"/>
              <a:sym typeface="Century Gothic"/>
            </a:endParaRPr>
          </a:p>
        </p:txBody>
      </p:sp>
      <p:sp>
        <p:nvSpPr>
          <p:cNvPr id="5" name="Google Shape;395;p32">
            <a:extLst>
              <a:ext uri="{FF2B5EF4-FFF2-40B4-BE49-F238E27FC236}">
                <a16:creationId xmlns:a16="http://schemas.microsoft.com/office/drawing/2014/main" id="{8A995A87-BEBB-4494-800A-C7EE17442318}"/>
              </a:ext>
            </a:extLst>
          </p:cNvPr>
          <p:cNvSpPr txBox="1"/>
          <p:nvPr/>
        </p:nvSpPr>
        <p:spPr>
          <a:xfrm>
            <a:off x="1257300" y="2070100"/>
            <a:ext cx="9575799" cy="2717799"/>
          </a:xfrm>
          <a:prstGeom prst="rect">
            <a:avLst/>
          </a:prstGeom>
          <a:noFill/>
          <a:ln>
            <a:noFill/>
          </a:ln>
        </p:spPr>
        <p:txBody>
          <a:bodyPr spcFirstLastPara="1" wrap="square" lIns="91425" tIns="91425" rIns="91425" bIns="91425" anchor="t" anchorCtr="0">
            <a:noAutofit/>
          </a:bodyPr>
          <a:lstStyle/>
          <a:p>
            <a:pPr marL="228600" lvl="0">
              <a:buClr>
                <a:schemeClr val="bg1"/>
              </a:buClr>
              <a:buSzPts val="2800"/>
            </a:pPr>
            <a:endParaRPr lang="en-US" sz="2400" dirty="0">
              <a:solidFill>
                <a:schemeClr val="dk1"/>
              </a:solidFill>
              <a:latin typeface="Century Gothic"/>
              <a:ea typeface="Century Gothic"/>
              <a:cs typeface="Century Gothic"/>
              <a:sym typeface="Century Gothic"/>
            </a:endParaRPr>
          </a:p>
          <a:p>
            <a:pPr marL="565150" lvl="0" indent="-514350">
              <a:buClr>
                <a:schemeClr val="bg1"/>
              </a:buClr>
              <a:buSzPts val="2800"/>
              <a:buFont typeface="Webdings" panose="05030102010509060703" pitchFamily="18" charset="2"/>
              <a:buChar char="4"/>
            </a:pPr>
            <a:r>
              <a:rPr lang="en-US" sz="2400" dirty="0">
                <a:solidFill>
                  <a:schemeClr val="bg1"/>
                </a:solidFill>
                <a:latin typeface="Century Gothic"/>
                <a:ea typeface="Century Gothic"/>
                <a:cs typeface="Century Gothic"/>
                <a:sym typeface="Century Gothic"/>
              </a:rPr>
              <a:t>Demonstrated feasibility of Google Earth Engine for land classification using random forest for an image with optical and radar data</a:t>
            </a:r>
          </a:p>
          <a:p>
            <a:pPr marL="508000" lvl="0" indent="-457200">
              <a:buClr>
                <a:schemeClr val="lt1"/>
              </a:buClr>
              <a:buSzPts val="2800"/>
              <a:buFont typeface="Webdings" panose="05030102010509060703" pitchFamily="18" charset="2"/>
              <a:buChar char="4"/>
            </a:pPr>
            <a:endParaRPr lang="en-US" sz="2400" dirty="0" smtClean="0">
              <a:solidFill>
                <a:schemeClr val="lt1"/>
              </a:solidFill>
              <a:latin typeface="Century Gothic"/>
              <a:ea typeface="Century Gothic"/>
              <a:cs typeface="Century Gothic"/>
              <a:sym typeface="Century Gothic"/>
            </a:endParaRPr>
          </a:p>
          <a:p>
            <a:pPr marL="565150" lvl="0" indent="-514350">
              <a:buClr>
                <a:schemeClr val="bg1"/>
              </a:buClr>
              <a:buSzPts val="2800"/>
              <a:buFont typeface="Webdings" panose="05030102010509060703" pitchFamily="18" charset="2"/>
              <a:buChar char="4"/>
            </a:pPr>
            <a:r>
              <a:rPr lang="en-US" sz="2400" dirty="0">
                <a:solidFill>
                  <a:schemeClr val="bg1"/>
                </a:solidFill>
                <a:latin typeface="Century Gothic"/>
                <a:ea typeface="Century Gothic"/>
                <a:cs typeface="Century Gothic"/>
                <a:sym typeface="Century Gothic"/>
              </a:rPr>
              <a:t>The FLOW tool illustrated precipitation and soil moisture were greater than normal during the flooding in 2017</a:t>
            </a:r>
            <a:endParaRPr lang="en-U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152544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56;p43">
            <a:extLst>
              <a:ext uri="{FF2B5EF4-FFF2-40B4-BE49-F238E27FC236}">
                <a16:creationId xmlns:a16="http://schemas.microsoft.com/office/drawing/2014/main" id="{4D29177B-2E20-43A9-87B4-21103D84E3E8}"/>
              </a:ext>
            </a:extLst>
          </p:cNvPr>
          <p:cNvSpPr/>
          <p:nvPr/>
        </p:nvSpPr>
        <p:spPr>
          <a:xfrm>
            <a:off x="581889" y="1124025"/>
            <a:ext cx="11028300" cy="5081438"/>
          </a:xfrm>
          <a:prstGeom prst="rect">
            <a:avLst/>
          </a:prstGeom>
          <a:solidFill>
            <a:schemeClr val="accent1">
              <a:alpha val="64705"/>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 name="Google Shape;557;p43">
            <a:extLst>
              <a:ext uri="{FF2B5EF4-FFF2-40B4-BE49-F238E27FC236}">
                <a16:creationId xmlns:a16="http://schemas.microsoft.com/office/drawing/2014/main" id="{64B0287E-C18A-4ED5-9D5B-4BC618F8EA7F}"/>
              </a:ext>
            </a:extLst>
          </p:cNvPr>
          <p:cNvSpPr txBox="1"/>
          <p:nvPr/>
        </p:nvSpPr>
        <p:spPr>
          <a:xfrm>
            <a:off x="1121225" y="1526175"/>
            <a:ext cx="4904400" cy="4207800"/>
          </a:xfrm>
          <a:prstGeom prst="rect">
            <a:avLst/>
          </a:prstGeom>
          <a:solidFill>
            <a:srgbClr val="FFF2C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NASA DEVELOP Arizona – Tempe Node Leadership</a:t>
            </a:r>
            <a:r>
              <a:rPr lang="en-US" sz="2000" b="0" i="0" u="none" strike="noStrike" cap="none" dirty="0">
                <a:solidFill>
                  <a:schemeClr val="tx1">
                    <a:lumMod val="75000"/>
                    <a:lumOff val="25000"/>
                  </a:schemeClr>
                </a:solidFill>
                <a:latin typeface="Century Gothic"/>
                <a:ea typeface="Century Gothic"/>
                <a:cs typeface="Century Gothic"/>
                <a:sym typeface="Century Gothic"/>
              </a:rPr>
              <a:t>: Erika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Higa</a:t>
            </a:r>
            <a:r>
              <a:rPr lang="en-US" sz="2000" b="0" i="0" u="none" strike="noStrike" cap="none" dirty="0">
                <a:solidFill>
                  <a:schemeClr val="tx1">
                    <a:lumMod val="75000"/>
                    <a:lumOff val="25000"/>
                  </a:schemeClr>
                </a:solidFill>
                <a:latin typeface="Century Gothic"/>
                <a:ea typeface="Century Gothic"/>
                <a:cs typeface="Century Gothic"/>
                <a:sym typeface="Century Gothic"/>
              </a:rPr>
              <a:t> (Center lead) and Megs Seeley (Assistant Center Lead and Geoinformatics Fellow)</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3F4268"/>
              </a:buClr>
              <a:buSzPts val="2800"/>
              <a:buFont typeface="Arimo"/>
              <a:buNone/>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Science Advisors</a:t>
            </a:r>
            <a:r>
              <a:rPr lang="en-US" sz="2000" b="0" i="0" u="none" strike="noStrike" cap="none" dirty="0">
                <a:solidFill>
                  <a:schemeClr val="tx1">
                    <a:lumMod val="75000"/>
                    <a:lumOff val="25000"/>
                  </a:schemeClr>
                </a:solidFill>
                <a:latin typeface="Century Gothic"/>
                <a:ea typeface="Century Gothic"/>
                <a:cs typeface="Century Gothic"/>
                <a:sym typeface="Century Gothic"/>
              </a:rPr>
              <a:t>: David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Hondula</a:t>
            </a:r>
            <a:r>
              <a:rPr lang="en-US" sz="2000" b="0" i="0" u="none" strike="noStrike" cap="none" dirty="0">
                <a:solidFill>
                  <a:schemeClr val="tx1">
                    <a:lumMod val="75000"/>
                    <a:lumOff val="25000"/>
                  </a:schemeClr>
                </a:solidFill>
                <a:latin typeface="Century Gothic"/>
                <a:ea typeface="Century Gothic"/>
                <a:cs typeface="Century Gothic"/>
                <a:sym typeface="Century Gothic"/>
              </a:rPr>
              <a:t> (Arizona State University) and Cedric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Fichot</a:t>
            </a:r>
            <a:r>
              <a:rPr lang="en-US" sz="2000" b="0" i="0" u="none" strike="noStrike" cap="none" dirty="0">
                <a:solidFill>
                  <a:schemeClr val="tx1">
                    <a:lumMod val="75000"/>
                    <a:lumOff val="25000"/>
                  </a:schemeClr>
                </a:solidFill>
                <a:latin typeface="Century Gothic"/>
                <a:ea typeface="Century Gothic"/>
                <a:cs typeface="Century Gothic"/>
                <a:sym typeface="Century Gothic"/>
              </a:rPr>
              <a:t> (Boston University) </a:t>
            </a:r>
            <a:endParaRPr sz="1400" b="0" i="0" u="none" strike="noStrike" cap="none" dirty="0">
              <a:solidFill>
                <a:schemeClr val="tx1">
                  <a:lumMod val="75000"/>
                  <a:lumOff val="25000"/>
                </a:schemeClr>
              </a:solidFill>
              <a:sym typeface="Arial"/>
            </a:endParaRPr>
          </a:p>
          <a:p>
            <a:pPr marL="457200" marR="0" lvl="0" indent="-228600" algn="l" rtl="0">
              <a:lnSpc>
                <a:spcPct val="100000"/>
              </a:lnSpc>
              <a:spcBef>
                <a:spcPts val="0"/>
              </a:spcBef>
              <a:spcAft>
                <a:spcPts val="0"/>
              </a:spcAft>
              <a:buClr>
                <a:srgbClr val="3F4268"/>
              </a:buClr>
              <a:buSzPts val="2800"/>
              <a:buFont typeface="Arimo"/>
              <a:buNone/>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Niagara Falls Disasters Team</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Oyut</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Amarjargal</a:t>
            </a:r>
            <a:r>
              <a:rPr lang="en-US" sz="2000" b="0" i="0" u="none" strike="noStrike" cap="none" dirty="0">
                <a:solidFill>
                  <a:schemeClr val="tx1">
                    <a:lumMod val="75000"/>
                    <a:lumOff val="25000"/>
                  </a:schemeClr>
                </a:solidFill>
                <a:latin typeface="Century Gothic"/>
                <a:ea typeface="Century Gothic"/>
                <a:cs typeface="Century Gothic"/>
                <a:sym typeface="Century Gothic"/>
              </a:rPr>
              <a:t>, Eric Deutsch, Christie Fleming, and Celeste Gambino</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 name="Google Shape;559;p43">
            <a:extLst>
              <a:ext uri="{FF2B5EF4-FFF2-40B4-BE49-F238E27FC236}">
                <a16:creationId xmlns:a16="http://schemas.microsoft.com/office/drawing/2014/main" id="{8E8C7343-61B5-4520-BDAA-424131C31ECE}"/>
              </a:ext>
            </a:extLst>
          </p:cNvPr>
          <p:cNvSpPr txBox="1"/>
          <p:nvPr/>
        </p:nvSpPr>
        <p:spPr>
          <a:xfrm>
            <a:off x="6025625" y="1526175"/>
            <a:ext cx="5113800" cy="4207800"/>
          </a:xfrm>
          <a:prstGeom prst="rect">
            <a:avLst/>
          </a:prstGeom>
          <a:solidFill>
            <a:srgbClr val="5959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CCCCCC"/>
                </a:solidFill>
                <a:latin typeface="Century Gothic"/>
                <a:ea typeface="Century Gothic"/>
                <a:cs typeface="Century Gothic"/>
                <a:sym typeface="Century Gothic"/>
              </a:rPr>
              <a:t>City of Toronto</a:t>
            </a:r>
            <a:r>
              <a:rPr lang="en-US" sz="2000" b="0" i="0" u="none" strike="noStrike" cap="none" dirty="0">
                <a:solidFill>
                  <a:srgbClr val="CCCCCC"/>
                </a:solidFill>
                <a:latin typeface="Century Gothic"/>
                <a:ea typeface="Century Gothic"/>
                <a:cs typeface="Century Gothic"/>
                <a:sym typeface="Century Gothic"/>
              </a:rPr>
              <a:t>: Garrett Christie, Tyler Griffin, and Maria Yung</a:t>
            </a:r>
            <a:endParaRPr sz="1400" b="0" i="0" u="none" strike="noStrike" cap="none" dirty="0">
              <a:solidFill>
                <a:srgbClr val="CCCCCC"/>
              </a:solidFill>
              <a:latin typeface="Arial"/>
              <a:ea typeface="Arial"/>
              <a:cs typeface="Arial"/>
              <a:sym typeface="Arial"/>
            </a:endParaRPr>
          </a:p>
          <a:p>
            <a:pPr marL="457200" marR="0" lvl="0" indent="-228600" algn="l" rtl="0">
              <a:lnSpc>
                <a:spcPct val="100000"/>
              </a:lnSpc>
              <a:spcBef>
                <a:spcPts val="0"/>
              </a:spcBef>
              <a:spcAft>
                <a:spcPts val="0"/>
              </a:spcAft>
              <a:buClr>
                <a:srgbClr val="CCCCCC"/>
              </a:buClr>
              <a:buSzPts val="2800"/>
              <a:buFont typeface="Arimo"/>
              <a:buNone/>
            </a:pPr>
            <a:endParaRPr sz="2000" b="0" i="0" u="none" strike="noStrike" cap="none" dirty="0">
              <a:solidFill>
                <a:srgbClr val="CCCCC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CCCCCC"/>
                </a:solidFill>
                <a:latin typeface="Century Gothic"/>
                <a:ea typeface="Century Gothic"/>
                <a:cs typeface="Century Gothic"/>
                <a:sym typeface="Century Gothic"/>
              </a:rPr>
              <a:t>City of Mississauga</a:t>
            </a:r>
            <a:r>
              <a:rPr lang="en-US" sz="2000" b="0" i="0" u="none" strike="noStrike" cap="none" dirty="0">
                <a:solidFill>
                  <a:srgbClr val="CCCCCC"/>
                </a:solidFill>
                <a:latin typeface="Century Gothic"/>
                <a:ea typeface="Century Gothic"/>
                <a:cs typeface="Century Gothic"/>
                <a:sym typeface="Century Gothic"/>
              </a:rPr>
              <a:t>: Teresa Chan, </a:t>
            </a:r>
            <a:r>
              <a:rPr lang="en-US" sz="2000" b="0" i="0" u="none" strike="noStrike" cap="none" dirty="0" err="1">
                <a:solidFill>
                  <a:srgbClr val="CCCCCC"/>
                </a:solidFill>
                <a:latin typeface="Century Gothic"/>
                <a:ea typeface="Century Gothic"/>
                <a:cs typeface="Century Gothic"/>
                <a:sym typeface="Century Gothic"/>
              </a:rPr>
              <a:t>Samer</a:t>
            </a:r>
            <a:r>
              <a:rPr lang="en-US" sz="2000" b="0" i="0" u="none" strike="noStrike" cap="none" dirty="0">
                <a:solidFill>
                  <a:srgbClr val="CCCCCC"/>
                </a:solidFill>
                <a:latin typeface="Century Gothic"/>
                <a:ea typeface="Century Gothic"/>
                <a:cs typeface="Century Gothic"/>
                <a:sym typeface="Century Gothic"/>
              </a:rPr>
              <a:t> </a:t>
            </a:r>
            <a:r>
              <a:rPr lang="en-US" sz="2000" b="0" i="0" u="none" strike="noStrike" cap="none" dirty="0" err="1">
                <a:solidFill>
                  <a:srgbClr val="CCCCCC"/>
                </a:solidFill>
                <a:latin typeface="Century Gothic"/>
                <a:ea typeface="Century Gothic"/>
                <a:cs typeface="Century Gothic"/>
                <a:sym typeface="Century Gothic"/>
              </a:rPr>
              <a:t>Inchasi</a:t>
            </a:r>
            <a:r>
              <a:rPr lang="en-US" sz="2000" b="0" i="0" u="none" strike="noStrike" cap="none" dirty="0">
                <a:solidFill>
                  <a:srgbClr val="CCCCCC"/>
                </a:solidFill>
                <a:latin typeface="Century Gothic"/>
                <a:ea typeface="Century Gothic"/>
                <a:cs typeface="Century Gothic"/>
                <a:sym typeface="Century Gothic"/>
              </a:rPr>
              <a:t>, Teresa Burgess-Ogilvie, </a:t>
            </a:r>
            <a:r>
              <a:rPr lang="en-US" sz="2000" b="0" i="0" u="none" strike="noStrike" cap="none" dirty="0" err="1">
                <a:solidFill>
                  <a:srgbClr val="CCCCCC"/>
                </a:solidFill>
                <a:latin typeface="Century Gothic"/>
                <a:ea typeface="Century Gothic"/>
                <a:cs typeface="Century Gothic"/>
                <a:sym typeface="Century Gothic"/>
              </a:rPr>
              <a:t>Muneef</a:t>
            </a:r>
            <a:r>
              <a:rPr lang="en-US" sz="2000" b="0" i="0" u="none" strike="noStrike" cap="none" dirty="0">
                <a:solidFill>
                  <a:srgbClr val="CCCCCC"/>
                </a:solidFill>
                <a:latin typeface="Century Gothic"/>
                <a:ea typeface="Century Gothic"/>
                <a:cs typeface="Century Gothic"/>
                <a:sym typeface="Century Gothic"/>
              </a:rPr>
              <a:t> Ahmad, and James </a:t>
            </a:r>
            <a:r>
              <a:rPr lang="en-US" sz="2000" b="0" i="0" u="none" strike="noStrike" cap="none" dirty="0" err="1">
                <a:solidFill>
                  <a:srgbClr val="CCCCCC"/>
                </a:solidFill>
                <a:latin typeface="Century Gothic"/>
                <a:ea typeface="Century Gothic"/>
                <a:cs typeface="Century Gothic"/>
                <a:sym typeface="Century Gothic"/>
              </a:rPr>
              <a:t>Silburn</a:t>
            </a:r>
            <a:r>
              <a:rPr lang="en-US" sz="2000" b="0" i="0" u="none" strike="noStrike" cap="none" dirty="0">
                <a:solidFill>
                  <a:srgbClr val="CCCCCC"/>
                </a:solidFill>
                <a:latin typeface="Century Gothic"/>
                <a:ea typeface="Century Gothic"/>
                <a:cs typeface="Century Gothic"/>
                <a:sym typeface="Century Gothic"/>
              </a:rPr>
              <a:t> </a:t>
            </a:r>
            <a:endParaRPr sz="2000" b="0" i="0" u="none" strike="noStrike" cap="none" dirty="0">
              <a:solidFill>
                <a:srgbClr val="CCCCCC"/>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CCCCCC"/>
              </a:buClr>
              <a:buSzPts val="2800"/>
              <a:buFont typeface="Arimo"/>
              <a:buNone/>
            </a:pPr>
            <a:endParaRPr sz="2000" b="0" i="0" u="none" strike="noStrike" cap="none" dirty="0">
              <a:solidFill>
                <a:srgbClr val="CCCCC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CCCCCC"/>
                </a:solidFill>
                <a:latin typeface="Century Gothic"/>
                <a:ea typeface="Century Gothic"/>
                <a:cs typeface="Century Gothic"/>
                <a:sym typeface="Century Gothic"/>
              </a:rPr>
              <a:t>GLSLCI</a:t>
            </a:r>
            <a:r>
              <a:rPr lang="en-US" sz="2000" b="0" i="0" u="none" strike="noStrike" cap="none" dirty="0">
                <a:solidFill>
                  <a:srgbClr val="CCCCCC"/>
                </a:solidFill>
                <a:latin typeface="Century Gothic"/>
                <a:ea typeface="Century Gothic"/>
                <a:cs typeface="Century Gothic"/>
                <a:sym typeface="Century Gothic"/>
              </a:rPr>
              <a:t>: Melissa </a:t>
            </a:r>
            <a:r>
              <a:rPr lang="en-US" sz="2000" b="0" i="0" u="none" strike="noStrike" cap="none" dirty="0" err="1">
                <a:solidFill>
                  <a:srgbClr val="CCCCCC"/>
                </a:solidFill>
                <a:latin typeface="Century Gothic"/>
                <a:ea typeface="Century Gothic"/>
                <a:cs typeface="Century Gothic"/>
                <a:sym typeface="Century Gothic"/>
              </a:rPr>
              <a:t>Soline</a:t>
            </a:r>
            <a:endParaRPr sz="2000" b="0" i="0" u="none" strike="noStrike" cap="none" dirty="0">
              <a:solidFill>
                <a:srgbClr val="CCCCC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CCCCC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CCCCCC"/>
                </a:solidFill>
                <a:latin typeface="Century Gothic"/>
                <a:ea typeface="Century Gothic"/>
                <a:cs typeface="Century Gothic"/>
                <a:sym typeface="Century Gothic"/>
              </a:rPr>
              <a:t>CVC</a:t>
            </a:r>
            <a:r>
              <a:rPr lang="en-US" sz="2000" b="0" i="0" u="none" strike="noStrike" cap="none" dirty="0">
                <a:solidFill>
                  <a:srgbClr val="CCCCCC"/>
                </a:solidFill>
                <a:latin typeface="Century Gothic"/>
                <a:ea typeface="Century Gothic"/>
                <a:cs typeface="Century Gothic"/>
                <a:sym typeface="Century Gothic"/>
              </a:rPr>
              <a:t>: Christine Zimmer</a:t>
            </a:r>
            <a:endParaRPr sz="2000" b="0" i="0" u="none" strike="noStrike" cap="none" dirty="0">
              <a:solidFill>
                <a:srgbClr val="CCCCC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CCCCC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CCCCCC"/>
                </a:solidFill>
                <a:latin typeface="Century Gothic"/>
                <a:ea typeface="Century Gothic"/>
                <a:cs typeface="Century Gothic"/>
                <a:sym typeface="Century Gothic"/>
              </a:rPr>
              <a:t>TRCA</a:t>
            </a:r>
            <a:r>
              <a:rPr lang="en-US" sz="2000" b="0" i="0" u="none" strike="noStrike" cap="none" dirty="0">
                <a:solidFill>
                  <a:srgbClr val="CCCCCC"/>
                </a:solidFill>
                <a:latin typeface="Century Gothic"/>
                <a:ea typeface="Century Gothic"/>
                <a:cs typeface="Century Gothic"/>
                <a:sym typeface="Century Gothic"/>
              </a:rPr>
              <a:t>: Victoria </a:t>
            </a:r>
            <a:r>
              <a:rPr lang="en-US" sz="2000" b="0" i="0" u="none" strike="noStrike" cap="none" dirty="0" err="1">
                <a:solidFill>
                  <a:srgbClr val="CCCCCC"/>
                </a:solidFill>
                <a:latin typeface="Century Gothic"/>
                <a:ea typeface="Century Gothic"/>
                <a:cs typeface="Century Gothic"/>
                <a:sym typeface="Century Gothic"/>
              </a:rPr>
              <a:t>Kramkowski</a:t>
            </a:r>
            <a:r>
              <a:rPr lang="en-US" sz="2000" b="0" i="0" u="none" strike="noStrike" cap="none" dirty="0">
                <a:solidFill>
                  <a:srgbClr val="CCCCCC"/>
                </a:solidFill>
                <a:latin typeface="Century Gothic"/>
                <a:ea typeface="Century Gothic"/>
                <a:cs typeface="Century Gothic"/>
                <a:sym typeface="Century Gothic"/>
              </a:rPr>
              <a:t> </a:t>
            </a:r>
            <a:endParaRPr sz="2000" b="1" i="0" u="none" strike="noStrike" cap="none" dirty="0">
              <a:solidFill>
                <a:srgbClr val="CCCCCC"/>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3F4268"/>
              </a:buClr>
              <a:buSzPts val="2800"/>
              <a:buFont typeface="Arimo"/>
              <a:buNone/>
            </a:pPr>
            <a:endParaRPr sz="2000" b="0" i="0" u="none" strike="noStrike" cap="none" dirty="0">
              <a:solidFill>
                <a:srgbClr val="3F3F3F"/>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3F4268"/>
              </a:buClr>
              <a:buSzPts val="2800"/>
              <a:buFont typeface="Arimo"/>
              <a:buNone/>
            </a:pPr>
            <a:endParaRPr sz="2400" b="0" i="0" u="none" strike="noStrike" cap="none" dirty="0">
              <a:solidFill>
                <a:srgbClr val="D8D8D8"/>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D8D8D8"/>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7" name="Google Shape;560;p43">
            <a:extLst>
              <a:ext uri="{FF2B5EF4-FFF2-40B4-BE49-F238E27FC236}">
                <a16:creationId xmlns:a16="http://schemas.microsoft.com/office/drawing/2014/main" id="{BA0DE9D3-2458-4D8A-B662-C775E1356915}"/>
              </a:ext>
            </a:extLst>
          </p:cNvPr>
          <p:cNvSpPr txBox="1"/>
          <p:nvPr/>
        </p:nvSpPr>
        <p:spPr>
          <a:xfrm>
            <a:off x="618300" y="5747183"/>
            <a:ext cx="10992000" cy="39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FFFFFF"/>
                </a:solidFill>
                <a:latin typeface="Century Gothic"/>
                <a:ea typeface="Century Gothic"/>
                <a:cs typeface="Century Gothic"/>
                <a:sym typeface="Century Gothic"/>
              </a:rPr>
              <a:t>This material contains modified Copernicus Sentinel data (2015-2019), processed by ESA</a:t>
            </a:r>
            <a:endParaRPr sz="1400" b="0"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4"/>
          <p:cNvSpPr/>
          <p:nvPr/>
        </p:nvSpPr>
        <p:spPr>
          <a:xfrm>
            <a:off x="0" y="0"/>
            <a:ext cx="12192000" cy="6096000"/>
          </a:xfrm>
          <a:prstGeom prst="rect">
            <a:avLst/>
          </a:prstGeom>
          <a:solidFill>
            <a:srgbClr val="1E4E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44"/>
          <p:cNvSpPr txBox="1"/>
          <p:nvPr/>
        </p:nvSpPr>
        <p:spPr>
          <a:xfrm>
            <a:off x="1090350" y="2431950"/>
            <a:ext cx="10011300" cy="123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rgbClr val="FFFFFF"/>
                </a:solidFill>
                <a:latin typeface="Century Gothic"/>
                <a:ea typeface="Century Gothic"/>
                <a:cs typeface="Century Gothic"/>
                <a:sym typeface="Century Gothic"/>
              </a:rPr>
              <a:t>THANK YOU!</a:t>
            </a:r>
            <a:endParaRPr sz="72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p:nvPr/>
        </p:nvSpPr>
        <p:spPr>
          <a:xfrm>
            <a:off x="-1" y="0"/>
            <a:ext cx="12192000" cy="6938516"/>
          </a:xfrm>
          <a:prstGeom prst="rect">
            <a:avLst/>
          </a:prstGeom>
          <a:solidFill>
            <a:srgbClr val="4141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2" name="Google Shape;162;p21"/>
          <p:cNvPicPr preferRelativeResize="0"/>
          <p:nvPr/>
        </p:nvPicPr>
        <p:blipFill rotWithShape="1">
          <a:blip r:embed="rId3">
            <a:alphaModFix/>
          </a:blip>
          <a:srcRect l="2210" t="3558" r="3164" b="2917"/>
          <a:stretch/>
        </p:blipFill>
        <p:spPr>
          <a:xfrm>
            <a:off x="4101172" y="-1"/>
            <a:ext cx="8090828" cy="6217045"/>
          </a:xfrm>
          <a:prstGeom prst="rect">
            <a:avLst/>
          </a:prstGeom>
          <a:noFill/>
          <a:ln>
            <a:noFill/>
          </a:ln>
        </p:spPr>
      </p:pic>
      <p:sp>
        <p:nvSpPr>
          <p:cNvPr id="163" name="Google Shape;163;p21"/>
          <p:cNvSpPr txBox="1">
            <a:spLocks noGrp="1"/>
          </p:cNvSpPr>
          <p:nvPr>
            <p:ph type="title"/>
          </p:nvPr>
        </p:nvSpPr>
        <p:spPr>
          <a:xfrm>
            <a:off x="341639" y="300506"/>
            <a:ext cx="10515600" cy="6857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STUDY AREA</a:t>
            </a:r>
            <a:endParaRPr dirty="0">
              <a:solidFill>
                <a:schemeClr val="lt1"/>
              </a:solidFill>
            </a:endParaRPr>
          </a:p>
        </p:txBody>
      </p:sp>
      <p:sp>
        <p:nvSpPr>
          <p:cNvPr id="164" name="Google Shape;164;p21"/>
          <p:cNvSpPr txBox="1"/>
          <p:nvPr/>
        </p:nvSpPr>
        <p:spPr>
          <a:xfrm>
            <a:off x="139700" y="1574161"/>
            <a:ext cx="3877762" cy="1039730"/>
          </a:xfrm>
          <a:prstGeom prst="rect">
            <a:avLst/>
          </a:prstGeom>
          <a:solidFill>
            <a:srgbClr val="FFF2CC"/>
          </a:solidFill>
          <a:ln>
            <a:noFill/>
          </a:ln>
        </p:spPr>
        <p:txBody>
          <a:bodyPr spcFirstLastPara="1" wrap="square" lIns="91425" tIns="91425" rIns="91425" bIns="91425" anchor="t" anchorCtr="0">
            <a:noAutofit/>
          </a:bodyPr>
          <a:lstStyle/>
          <a:p>
            <a:pPr marL="508000" marR="0" lvl="0" indent="-457200" algn="l" rtl="0">
              <a:lnSpc>
                <a:spcPct val="100000"/>
              </a:lnSpc>
              <a:spcBef>
                <a:spcPts val="0"/>
              </a:spcBef>
              <a:spcAft>
                <a:spcPts val="0"/>
              </a:spcAft>
              <a:buClr>
                <a:srgbClr val="3F4268"/>
              </a:buClr>
              <a:buSzPts val="28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Great Lakes Watershed</a:t>
            </a:r>
            <a:endParaRPr dirty="0">
              <a:solidFill>
                <a:schemeClr val="tx1">
                  <a:lumMod val="75000"/>
                  <a:lumOff val="25000"/>
                </a:schemeClr>
              </a:solidFill>
            </a:endParaRPr>
          </a:p>
          <a:p>
            <a:pPr marL="508000" marR="0" lvl="0" indent="-279400" algn="l" rtl="0">
              <a:lnSpc>
                <a:spcPct val="100000"/>
              </a:lnSpc>
              <a:spcBef>
                <a:spcPts val="0"/>
              </a:spcBef>
              <a:spcAft>
                <a:spcPts val="0"/>
              </a:spcAft>
              <a:buClr>
                <a:srgbClr val="3F4268"/>
              </a:buClr>
              <a:buSzPts val="2800"/>
              <a:buFont typeface="Arimo"/>
              <a:buNone/>
            </a:pPr>
            <a:endParaRPr sz="2400" b="0" i="0" u="none" strike="noStrike" cap="none" dirty="0">
              <a:solidFill>
                <a:srgbClr val="3F3F3F"/>
              </a:solidFill>
              <a:latin typeface="Century Gothic"/>
              <a:ea typeface="Century Gothic"/>
              <a:cs typeface="Century Gothic"/>
              <a:sym typeface="Century Gothic"/>
            </a:endParaRPr>
          </a:p>
        </p:txBody>
      </p:sp>
      <p:cxnSp>
        <p:nvCxnSpPr>
          <p:cNvPr id="165" name="Google Shape;165;p21"/>
          <p:cNvCxnSpPr/>
          <p:nvPr/>
        </p:nvCxnSpPr>
        <p:spPr>
          <a:xfrm rot="10800000" flipH="1">
            <a:off x="4356550" y="-792975"/>
            <a:ext cx="137400" cy="10500"/>
          </a:xfrm>
          <a:prstGeom prst="straightConnector1">
            <a:avLst/>
          </a:prstGeom>
          <a:noFill/>
          <a:ln w="38100" cap="flat" cmpd="sng">
            <a:solidFill>
              <a:srgbClr val="FFFFFF"/>
            </a:solidFill>
            <a:prstDash val="solid"/>
            <a:round/>
            <a:headEnd type="none" w="sm" len="sm"/>
            <a:tailEnd type="none" w="sm" len="sm"/>
          </a:ln>
        </p:spPr>
      </p:cxnSp>
      <p:pic>
        <p:nvPicPr>
          <p:cNvPr id="166" name="Google Shape;166;p21"/>
          <p:cNvPicPr preferRelativeResize="0"/>
          <p:nvPr/>
        </p:nvPicPr>
        <p:blipFill rotWithShape="1">
          <a:blip r:embed="rId4">
            <a:alphaModFix/>
          </a:blip>
          <a:srcRect l="17686" b="20807"/>
          <a:stretch/>
        </p:blipFill>
        <p:spPr>
          <a:xfrm>
            <a:off x="9296610" y="231728"/>
            <a:ext cx="2600039" cy="1932951"/>
          </a:xfrm>
          <a:prstGeom prst="rect">
            <a:avLst/>
          </a:prstGeom>
          <a:noFill/>
          <a:ln w="38100" cap="flat" cmpd="sng">
            <a:solidFill>
              <a:schemeClr val="lt1"/>
            </a:solidFill>
            <a:prstDash val="solid"/>
            <a:round/>
            <a:headEnd type="none" w="sm" len="sm"/>
            <a:tailEnd type="none" w="sm" len="sm"/>
          </a:ln>
        </p:spPr>
      </p:pic>
      <p:sp>
        <p:nvSpPr>
          <p:cNvPr id="167" name="Google Shape;167;p21"/>
          <p:cNvSpPr/>
          <p:nvPr/>
        </p:nvSpPr>
        <p:spPr>
          <a:xfrm>
            <a:off x="9856702" y="3753783"/>
            <a:ext cx="181160" cy="167640"/>
          </a:xfrm>
          <a:prstGeom prst="ellipse">
            <a:avLst/>
          </a:prstGeom>
          <a:solidFill>
            <a:srgbClr val="C00000"/>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8" name="Google Shape;168;p21"/>
          <p:cNvSpPr txBox="1"/>
          <p:nvPr/>
        </p:nvSpPr>
        <p:spPr>
          <a:xfrm>
            <a:off x="9472761" y="704151"/>
            <a:ext cx="1371600"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Century Gothic"/>
                <a:ea typeface="Century Gothic"/>
                <a:cs typeface="Century Gothic"/>
                <a:sym typeface="Century Gothic"/>
              </a:rPr>
              <a:t>CANADA</a:t>
            </a:r>
            <a:endParaRPr dirty="0"/>
          </a:p>
        </p:txBody>
      </p:sp>
      <p:cxnSp>
        <p:nvCxnSpPr>
          <p:cNvPr id="169" name="Google Shape;169;p21"/>
          <p:cNvCxnSpPr/>
          <p:nvPr/>
        </p:nvCxnSpPr>
        <p:spPr>
          <a:xfrm>
            <a:off x="9296610" y="1087287"/>
            <a:ext cx="1293790" cy="0"/>
          </a:xfrm>
          <a:prstGeom prst="straightConnector1">
            <a:avLst/>
          </a:prstGeom>
          <a:noFill/>
          <a:ln w="9525" cap="flat" cmpd="sng">
            <a:solidFill>
              <a:srgbClr val="7F7F7F"/>
            </a:solidFill>
            <a:prstDash val="solid"/>
            <a:round/>
            <a:headEnd type="none" w="sm" len="sm"/>
            <a:tailEnd type="none" w="sm" len="sm"/>
          </a:ln>
        </p:spPr>
      </p:cxnSp>
      <p:sp>
        <p:nvSpPr>
          <p:cNvPr id="170" name="Google Shape;170;p21"/>
          <p:cNvSpPr txBox="1"/>
          <p:nvPr/>
        </p:nvSpPr>
        <p:spPr>
          <a:xfrm>
            <a:off x="8489806" y="3181965"/>
            <a:ext cx="3702193" cy="512407"/>
          </a:xfrm>
          <a:prstGeom prst="rect">
            <a:avLst/>
          </a:prstGeom>
          <a:solidFill>
            <a:srgbClr val="0085A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Century Gothic"/>
                <a:ea typeface="Century Gothic"/>
                <a:cs typeface="Century Gothic"/>
                <a:sym typeface="Century Gothic"/>
              </a:rPr>
              <a:t>GREATER TORONTO AREA</a:t>
            </a:r>
            <a:endParaRPr dirty="0"/>
          </a:p>
        </p:txBody>
      </p:sp>
      <p:sp>
        <p:nvSpPr>
          <p:cNvPr id="171" name="Google Shape;171;p21"/>
          <p:cNvSpPr txBox="1"/>
          <p:nvPr/>
        </p:nvSpPr>
        <p:spPr>
          <a:xfrm>
            <a:off x="4004548" y="5588687"/>
            <a:ext cx="28194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chemeClr val="lt1"/>
                </a:solidFill>
                <a:latin typeface="Century Gothic"/>
                <a:ea typeface="Century Gothic"/>
                <a:cs typeface="Century Gothic"/>
                <a:sym typeface="Century Gothic"/>
              </a:rPr>
              <a:t>0</a:t>
            </a:r>
            <a:endParaRPr/>
          </a:p>
        </p:txBody>
      </p:sp>
      <p:sp>
        <p:nvSpPr>
          <p:cNvPr id="172" name="Google Shape;172;p21"/>
          <p:cNvSpPr txBox="1"/>
          <p:nvPr/>
        </p:nvSpPr>
        <p:spPr>
          <a:xfrm>
            <a:off x="4313536" y="4101787"/>
            <a:ext cx="10287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Century Gothic"/>
                <a:ea typeface="Century Gothic"/>
                <a:cs typeface="Century Gothic"/>
                <a:sym typeface="Century Gothic"/>
              </a:rPr>
              <a:t>N</a:t>
            </a:r>
            <a:endParaRPr/>
          </a:p>
        </p:txBody>
      </p:sp>
      <p:sp>
        <p:nvSpPr>
          <p:cNvPr id="173" name="Google Shape;173;p21"/>
          <p:cNvSpPr txBox="1"/>
          <p:nvPr/>
        </p:nvSpPr>
        <p:spPr>
          <a:xfrm>
            <a:off x="6531770" y="5584306"/>
            <a:ext cx="774026"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460</a:t>
            </a:r>
            <a:endParaRPr dirty="0"/>
          </a:p>
        </p:txBody>
      </p:sp>
      <p:sp>
        <p:nvSpPr>
          <p:cNvPr id="174" name="Google Shape;174;p21"/>
          <p:cNvSpPr txBox="1"/>
          <p:nvPr/>
        </p:nvSpPr>
        <p:spPr>
          <a:xfrm>
            <a:off x="5207868" y="6020345"/>
            <a:ext cx="95237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miles</a:t>
            </a:r>
            <a:endParaRPr dirty="0"/>
          </a:p>
        </p:txBody>
      </p:sp>
      <p:sp>
        <p:nvSpPr>
          <p:cNvPr id="175" name="Google Shape;175;p21"/>
          <p:cNvSpPr/>
          <p:nvPr/>
        </p:nvSpPr>
        <p:spPr>
          <a:xfrm>
            <a:off x="9363917" y="5467811"/>
            <a:ext cx="270510" cy="205740"/>
          </a:xfrm>
          <a:prstGeom prst="rect">
            <a:avLst/>
          </a:prstGeom>
          <a:solidFill>
            <a:srgbClr val="BDD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6" name="Google Shape;176;p21"/>
          <p:cNvSpPr/>
          <p:nvPr/>
        </p:nvSpPr>
        <p:spPr>
          <a:xfrm>
            <a:off x="9363917" y="5799892"/>
            <a:ext cx="270510" cy="205740"/>
          </a:xfrm>
          <a:prstGeom prst="rect">
            <a:avLst/>
          </a:prstGeom>
          <a:solidFill>
            <a:srgbClr val="72DF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7" name="Google Shape;177;p21"/>
          <p:cNvSpPr/>
          <p:nvPr/>
        </p:nvSpPr>
        <p:spPr>
          <a:xfrm>
            <a:off x="9363917" y="6134846"/>
            <a:ext cx="270510" cy="205740"/>
          </a:xfrm>
          <a:prstGeom prst="rect">
            <a:avLst/>
          </a:prstGeom>
          <a:solidFill>
            <a:srgbClr val="73B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8" name="Google Shape;178;p21"/>
          <p:cNvSpPr/>
          <p:nvPr/>
        </p:nvSpPr>
        <p:spPr>
          <a:xfrm>
            <a:off x="9363917" y="6456025"/>
            <a:ext cx="270510" cy="205740"/>
          </a:xfrm>
          <a:prstGeom prst="rect">
            <a:avLst/>
          </a:prstGeom>
          <a:solidFill>
            <a:srgbClr val="0085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9" name="Google Shape;179;p21"/>
          <p:cNvSpPr/>
          <p:nvPr/>
        </p:nvSpPr>
        <p:spPr>
          <a:xfrm>
            <a:off x="9363917" y="5135730"/>
            <a:ext cx="270510" cy="205740"/>
          </a:xfrm>
          <a:prstGeom prst="rect">
            <a:avLst/>
          </a:prstGeom>
          <a:solidFill>
            <a:srgbClr val="FEF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0" name="Google Shape;180;p21"/>
          <p:cNvSpPr txBox="1"/>
          <p:nvPr/>
        </p:nvSpPr>
        <p:spPr>
          <a:xfrm>
            <a:off x="9634427" y="5100631"/>
            <a:ext cx="2895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Century Gothic"/>
                <a:ea typeface="Century Gothic"/>
                <a:cs typeface="Century Gothic"/>
                <a:sym typeface="Century Gothic"/>
              </a:rPr>
              <a:t>Lake Ontario Watershed</a:t>
            </a:r>
            <a:endParaRPr dirty="0"/>
          </a:p>
        </p:txBody>
      </p:sp>
      <p:sp>
        <p:nvSpPr>
          <p:cNvPr id="181" name="Google Shape;181;p21"/>
          <p:cNvSpPr txBox="1"/>
          <p:nvPr/>
        </p:nvSpPr>
        <p:spPr>
          <a:xfrm>
            <a:off x="9649667" y="5411503"/>
            <a:ext cx="2895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Century Gothic"/>
                <a:ea typeface="Century Gothic"/>
                <a:cs typeface="Century Gothic"/>
                <a:sym typeface="Century Gothic"/>
              </a:rPr>
              <a:t>Lake Superior Watershed</a:t>
            </a:r>
            <a:endParaRPr dirty="0"/>
          </a:p>
        </p:txBody>
      </p:sp>
      <p:sp>
        <p:nvSpPr>
          <p:cNvPr id="182" name="Google Shape;182;p21"/>
          <p:cNvSpPr txBox="1"/>
          <p:nvPr/>
        </p:nvSpPr>
        <p:spPr>
          <a:xfrm>
            <a:off x="9642047" y="5732798"/>
            <a:ext cx="2895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entury Gothic"/>
                <a:ea typeface="Century Gothic"/>
                <a:cs typeface="Century Gothic"/>
                <a:sym typeface="Century Gothic"/>
              </a:rPr>
              <a:t>Lake Michigan Watershed</a:t>
            </a:r>
            <a:endParaRPr/>
          </a:p>
        </p:txBody>
      </p:sp>
      <p:sp>
        <p:nvSpPr>
          <p:cNvPr id="183" name="Google Shape;183;p21"/>
          <p:cNvSpPr txBox="1"/>
          <p:nvPr/>
        </p:nvSpPr>
        <p:spPr>
          <a:xfrm>
            <a:off x="9649667" y="6061588"/>
            <a:ext cx="2895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entury Gothic"/>
                <a:ea typeface="Century Gothic"/>
                <a:cs typeface="Century Gothic"/>
                <a:sym typeface="Century Gothic"/>
              </a:rPr>
              <a:t>Lake Huron Watershed</a:t>
            </a:r>
            <a:endParaRPr/>
          </a:p>
        </p:txBody>
      </p:sp>
      <p:sp>
        <p:nvSpPr>
          <p:cNvPr id="184" name="Google Shape;184;p21"/>
          <p:cNvSpPr txBox="1"/>
          <p:nvPr/>
        </p:nvSpPr>
        <p:spPr>
          <a:xfrm>
            <a:off x="9649667" y="6364965"/>
            <a:ext cx="2895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entury Gothic"/>
                <a:ea typeface="Century Gothic"/>
                <a:cs typeface="Century Gothic"/>
                <a:sym typeface="Century Gothic"/>
              </a:rPr>
              <a:t>Lake Erie Watershed</a:t>
            </a:r>
            <a:endParaRPr/>
          </a:p>
        </p:txBody>
      </p:sp>
      <p:sp>
        <p:nvSpPr>
          <p:cNvPr id="185" name="Google Shape;185;p21"/>
          <p:cNvSpPr txBox="1"/>
          <p:nvPr/>
        </p:nvSpPr>
        <p:spPr>
          <a:xfrm>
            <a:off x="139700" y="2753063"/>
            <a:ext cx="3877762" cy="1351873"/>
          </a:xfrm>
          <a:prstGeom prst="rect">
            <a:avLst/>
          </a:prstGeom>
          <a:solidFill>
            <a:srgbClr val="FFF2CC"/>
          </a:solidFill>
          <a:ln>
            <a:noFill/>
          </a:ln>
        </p:spPr>
        <p:txBody>
          <a:bodyPr spcFirstLastPara="1" wrap="square" lIns="91425" tIns="91425" rIns="91425" bIns="91425" anchor="t" anchorCtr="0">
            <a:noAutofit/>
          </a:bodyPr>
          <a:lstStyle/>
          <a:p>
            <a:pPr marL="508000" marR="0" lvl="0" indent="-457200" algn="l" rtl="0">
              <a:lnSpc>
                <a:spcPct val="100000"/>
              </a:lnSpc>
              <a:spcBef>
                <a:spcPts val="0"/>
              </a:spcBef>
              <a:spcAft>
                <a:spcPts val="0"/>
              </a:spcAft>
              <a:buClr>
                <a:srgbClr val="3F4268"/>
              </a:buClr>
              <a:buSzPts val="28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Focused on Lake Ontario and the Greater Toronto Area</a:t>
            </a:r>
            <a:endParaRPr dirty="0">
              <a:solidFill>
                <a:schemeClr val="tx1">
                  <a:lumMod val="75000"/>
                  <a:lumOff val="25000"/>
                </a:schemeClr>
              </a:solidFill>
            </a:endParaRPr>
          </a:p>
        </p:txBody>
      </p:sp>
      <p:sp>
        <p:nvSpPr>
          <p:cNvPr id="186" name="Google Shape;186;p21"/>
          <p:cNvSpPr txBox="1"/>
          <p:nvPr/>
        </p:nvSpPr>
        <p:spPr>
          <a:xfrm>
            <a:off x="140652" y="4214789"/>
            <a:ext cx="3877762" cy="1253021"/>
          </a:xfrm>
          <a:prstGeom prst="rect">
            <a:avLst/>
          </a:prstGeom>
          <a:solidFill>
            <a:srgbClr val="FFF2CC"/>
          </a:solidFill>
          <a:ln>
            <a:noFill/>
          </a:ln>
        </p:spPr>
        <p:txBody>
          <a:bodyPr spcFirstLastPara="1" wrap="square" lIns="91425" tIns="91425" rIns="91425" bIns="91425" anchor="t" anchorCtr="0">
            <a:noAutofit/>
          </a:bodyPr>
          <a:lstStyle/>
          <a:p>
            <a:pPr marL="508000" marR="0" lvl="0" indent="-457200" algn="l" rtl="0">
              <a:lnSpc>
                <a:spcPct val="100000"/>
              </a:lnSpc>
              <a:spcBef>
                <a:spcPts val="0"/>
              </a:spcBef>
              <a:spcAft>
                <a:spcPts val="0"/>
              </a:spcAft>
              <a:buClr>
                <a:srgbClr val="3F4268"/>
              </a:buClr>
              <a:buSzPts val="28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Study Period: </a:t>
            </a: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March 2000 </a:t>
            </a:r>
            <a:r>
              <a:rPr lang="en-US" sz="2400" dirty="0" smtClean="0">
                <a:solidFill>
                  <a:schemeClr val="tx1">
                    <a:lumMod val="75000"/>
                    <a:lumOff val="25000"/>
                  </a:schemeClr>
                </a:solidFill>
                <a:latin typeface="Century Gothic"/>
                <a:ea typeface="Century Gothic"/>
                <a:cs typeface="Century Gothic"/>
                <a:sym typeface="Century Gothic"/>
              </a:rPr>
              <a:t>to</a:t>
            </a: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 </a:t>
            </a:r>
            <a:r>
              <a:rPr lang="en-US" sz="2400" b="0" i="0" u="none" strike="noStrike" cap="none" dirty="0">
                <a:solidFill>
                  <a:schemeClr val="tx1">
                    <a:lumMod val="75000"/>
                    <a:lumOff val="25000"/>
                  </a:schemeClr>
                </a:solidFill>
                <a:latin typeface="Century Gothic"/>
                <a:ea typeface="Century Gothic"/>
                <a:cs typeface="Century Gothic"/>
                <a:sym typeface="Century Gothic"/>
              </a:rPr>
              <a:t>February 2019</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87" name="Google Shape;187;p21" descr="Map compass"/>
          <p:cNvPicPr preferRelativeResize="0"/>
          <p:nvPr/>
        </p:nvPicPr>
        <p:blipFill rotWithShape="1">
          <a:blip r:embed="rId5">
            <a:alphaModFix/>
          </a:blip>
          <a:srcRect/>
          <a:stretch/>
        </p:blipFill>
        <p:spPr>
          <a:xfrm>
            <a:off x="4210290" y="4325822"/>
            <a:ext cx="1235193" cy="1235193"/>
          </a:xfrm>
          <a:prstGeom prst="rect">
            <a:avLst/>
          </a:prstGeom>
          <a:noFill/>
          <a:ln>
            <a:noFill/>
          </a:ln>
        </p:spPr>
      </p:pic>
      <p:sp>
        <p:nvSpPr>
          <p:cNvPr id="188" name="Google Shape;188;p21"/>
          <p:cNvSpPr txBox="1"/>
          <p:nvPr/>
        </p:nvSpPr>
        <p:spPr>
          <a:xfrm>
            <a:off x="4979627" y="5580375"/>
            <a:ext cx="10287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230</a:t>
            </a:r>
            <a:endParaRPr dirty="0"/>
          </a:p>
        </p:txBody>
      </p:sp>
      <p:sp>
        <p:nvSpPr>
          <p:cNvPr id="189" name="Google Shape;189;p21"/>
          <p:cNvSpPr txBox="1"/>
          <p:nvPr/>
        </p:nvSpPr>
        <p:spPr>
          <a:xfrm>
            <a:off x="9494273" y="1374087"/>
            <a:ext cx="1371600"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Century Gothic"/>
                <a:ea typeface="Century Gothic"/>
                <a:cs typeface="Century Gothic"/>
                <a:sym typeface="Century Gothic"/>
              </a:rPr>
              <a:t>UNITED STATES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 calcmode="lin" valueType="num">
                                      <p:cBhvr additive="base">
                                        <p:cTn id="7" dur="500"/>
                                        <p:tgtEl>
                                          <p:spTgt spid="16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 calcmode="lin" valueType="num">
                                      <p:cBhvr additive="base">
                                        <p:cTn id="10" dur="500"/>
                                        <p:tgtEl>
                                          <p:spTgt spid="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95;p22">
            <a:extLst>
              <a:ext uri="{FF2B5EF4-FFF2-40B4-BE49-F238E27FC236}">
                <a16:creationId xmlns:a16="http://schemas.microsoft.com/office/drawing/2014/main" id="{F76D275D-0B3A-4CBB-A193-6646796E7B32}"/>
              </a:ext>
            </a:extLst>
          </p:cNvPr>
          <p:cNvSpPr/>
          <p:nvPr/>
        </p:nvSpPr>
        <p:spPr>
          <a:xfrm>
            <a:off x="519066" y="1312006"/>
            <a:ext cx="11155680" cy="5303520"/>
          </a:xfrm>
          <a:prstGeom prst="rect">
            <a:avLst/>
          </a:prstGeom>
          <a:solidFill>
            <a:schemeClr val="accent1">
              <a:alpha val="64313"/>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Google Shape;196;p22">
            <a:extLst>
              <a:ext uri="{FF2B5EF4-FFF2-40B4-BE49-F238E27FC236}">
                <a16:creationId xmlns:a16="http://schemas.microsoft.com/office/drawing/2014/main" id="{4FD9ABE3-A0DA-426A-AF66-543CEFC83203}"/>
              </a:ext>
            </a:extLst>
          </p:cNvPr>
          <p:cNvSpPr txBox="1">
            <a:spLocks noGrp="1"/>
          </p:cNvSpPr>
          <p:nvPr>
            <p:ph type="title"/>
          </p:nvPr>
        </p:nvSpPr>
        <p:spPr>
          <a:xfrm>
            <a:off x="724416" y="552958"/>
            <a:ext cx="10054149" cy="3785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COMMUNITY CONCERNS</a:t>
            </a:r>
            <a:endParaRPr dirty="0">
              <a:solidFill>
                <a:schemeClr val="lt1"/>
              </a:solidFill>
            </a:endParaRPr>
          </a:p>
        </p:txBody>
      </p:sp>
      <p:sp>
        <p:nvSpPr>
          <p:cNvPr id="7" name="Google Shape;197;p22">
            <a:extLst>
              <a:ext uri="{FF2B5EF4-FFF2-40B4-BE49-F238E27FC236}">
                <a16:creationId xmlns:a16="http://schemas.microsoft.com/office/drawing/2014/main" id="{3468FB26-CDD9-4F84-B050-4B61D6B7EB31}"/>
              </a:ext>
            </a:extLst>
          </p:cNvPr>
          <p:cNvSpPr txBox="1"/>
          <p:nvPr/>
        </p:nvSpPr>
        <p:spPr>
          <a:xfrm>
            <a:off x="5291317" y="6108522"/>
            <a:ext cx="6242265" cy="2942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bg1"/>
                </a:solidFill>
                <a:latin typeface="Century Gothic"/>
                <a:ea typeface="Century Gothic"/>
                <a:cs typeface="Century Gothic"/>
                <a:sym typeface="Century Gothic"/>
              </a:rPr>
              <a:t>Images Source: City of Toronto-Bluffer’s Park Ward 36</a:t>
            </a:r>
            <a:endParaRPr sz="1800" b="0" i="0" u="none" strike="noStrike" cap="none" dirty="0">
              <a:solidFill>
                <a:schemeClr val="bg1"/>
              </a:solidFill>
              <a:latin typeface="Century Gothic"/>
              <a:ea typeface="Century Gothic"/>
              <a:cs typeface="Century Gothic"/>
              <a:sym typeface="Century Gothic"/>
            </a:endParaRPr>
          </a:p>
        </p:txBody>
      </p:sp>
      <p:pic>
        <p:nvPicPr>
          <p:cNvPr id="8" name="Google Shape;198;p22">
            <a:extLst>
              <a:ext uri="{FF2B5EF4-FFF2-40B4-BE49-F238E27FC236}">
                <a16:creationId xmlns:a16="http://schemas.microsoft.com/office/drawing/2014/main" id="{8AAEDC35-D284-43AD-A6B7-38D77D05F9E0}"/>
              </a:ext>
            </a:extLst>
          </p:cNvPr>
          <p:cNvPicPr preferRelativeResize="0"/>
          <p:nvPr/>
        </p:nvPicPr>
        <p:blipFill rotWithShape="1">
          <a:blip r:embed="rId3">
            <a:alphaModFix/>
          </a:blip>
          <a:srcRect l="38252" t="12670" b="1859"/>
          <a:stretch/>
        </p:blipFill>
        <p:spPr>
          <a:xfrm>
            <a:off x="6909102" y="1917133"/>
            <a:ext cx="4309033" cy="4047539"/>
          </a:xfrm>
          <a:prstGeom prst="rect">
            <a:avLst/>
          </a:prstGeom>
          <a:noFill/>
          <a:ln>
            <a:noFill/>
          </a:ln>
        </p:spPr>
      </p:pic>
      <p:pic>
        <p:nvPicPr>
          <p:cNvPr id="9" name="Google Shape;199;p22">
            <a:extLst>
              <a:ext uri="{FF2B5EF4-FFF2-40B4-BE49-F238E27FC236}">
                <a16:creationId xmlns:a16="http://schemas.microsoft.com/office/drawing/2014/main" id="{DB27E2DA-4942-45A7-82B6-69AF303E2EA8}"/>
              </a:ext>
            </a:extLst>
          </p:cNvPr>
          <p:cNvPicPr preferRelativeResize="0"/>
          <p:nvPr/>
        </p:nvPicPr>
        <p:blipFill rotWithShape="1">
          <a:blip r:embed="rId3">
            <a:alphaModFix/>
          </a:blip>
          <a:srcRect t="12670" r="59713" b="1859"/>
          <a:stretch/>
        </p:blipFill>
        <p:spPr>
          <a:xfrm>
            <a:off x="3508843" y="1917133"/>
            <a:ext cx="3106201" cy="4047539"/>
          </a:xfrm>
          <a:prstGeom prst="rect">
            <a:avLst/>
          </a:prstGeom>
          <a:noFill/>
          <a:ln>
            <a:noFill/>
          </a:ln>
        </p:spPr>
      </p:pic>
      <p:sp>
        <p:nvSpPr>
          <p:cNvPr id="10" name="Google Shape;200;p22">
            <a:extLst>
              <a:ext uri="{FF2B5EF4-FFF2-40B4-BE49-F238E27FC236}">
                <a16:creationId xmlns:a16="http://schemas.microsoft.com/office/drawing/2014/main" id="{BE717ACF-989D-4EB1-B185-09550F9DF984}"/>
              </a:ext>
            </a:extLst>
          </p:cNvPr>
          <p:cNvSpPr txBox="1"/>
          <p:nvPr/>
        </p:nvSpPr>
        <p:spPr>
          <a:xfrm>
            <a:off x="951364" y="2567108"/>
            <a:ext cx="2392030" cy="274758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0" i="0" u="none" strike="noStrike" cap="none" dirty="0">
                <a:solidFill>
                  <a:schemeClr val="lt1"/>
                </a:solidFill>
                <a:latin typeface="Century Gothic"/>
                <a:ea typeface="Century Gothic"/>
                <a:cs typeface="Century Gothic"/>
                <a:sym typeface="Century Gothic"/>
              </a:rPr>
              <a:t>PUBLIC HEALTH</a:t>
            </a:r>
            <a:endParaRPr sz="2400" dirty="0"/>
          </a:p>
          <a:p>
            <a:pPr marL="0" marR="0" lvl="0" indent="0" algn="l" rtl="0">
              <a:lnSpc>
                <a:spcPct val="100000"/>
              </a:lnSpc>
              <a:spcBef>
                <a:spcPts val="0"/>
              </a:spcBef>
              <a:spcAft>
                <a:spcPts val="0"/>
              </a:spcAft>
              <a:buNone/>
            </a:pPr>
            <a:r>
              <a:rPr lang="en-US" sz="2400" b="0" i="0" u="none" strike="noStrike" cap="none" dirty="0">
                <a:solidFill>
                  <a:schemeClr val="lt1"/>
                </a:solidFill>
                <a:latin typeface="Century Gothic"/>
                <a:ea typeface="Century Gothic"/>
                <a:cs typeface="Century Gothic"/>
                <a:sym typeface="Century Gothic"/>
              </a:rPr>
              <a:t> </a:t>
            </a:r>
            <a:endParaRPr lang="en-US" dirty="0">
              <a:ea typeface="Century Gothic"/>
            </a:endParaRPr>
          </a:p>
          <a:p>
            <a:pPr marL="0" marR="0" lvl="0" indent="0" algn="l" rtl="0">
              <a:lnSpc>
                <a:spcPct val="100000"/>
              </a:lnSpc>
              <a:spcBef>
                <a:spcPts val="0"/>
              </a:spcBef>
              <a:spcAft>
                <a:spcPts val="0"/>
              </a:spcAft>
              <a:buNone/>
            </a:pPr>
            <a:endParaRPr sz="24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400" b="0" i="0" u="none" strike="noStrike" cap="none" dirty="0">
                <a:solidFill>
                  <a:schemeClr val="lt1"/>
                </a:solidFill>
                <a:latin typeface="Century Gothic"/>
                <a:ea typeface="Century Gothic"/>
                <a:cs typeface="Century Gothic"/>
                <a:sym typeface="Century Gothic"/>
              </a:rPr>
              <a:t>ECONOMIC</a:t>
            </a:r>
            <a:endParaRPr dirty="0"/>
          </a:p>
          <a:p>
            <a:pPr marL="0" marR="0" lvl="0" indent="0" algn="l" rtl="0">
              <a:lnSpc>
                <a:spcPct val="100000"/>
              </a:lnSpc>
              <a:spcBef>
                <a:spcPts val="0"/>
              </a:spcBef>
              <a:spcAft>
                <a:spcPts val="0"/>
              </a:spcAft>
              <a:buNone/>
            </a:pPr>
            <a:endParaRPr sz="24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4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400" b="0" i="0" u="none" strike="noStrike" cap="none" dirty="0">
                <a:solidFill>
                  <a:schemeClr val="lt1"/>
                </a:solidFill>
                <a:latin typeface="Century Gothic"/>
                <a:ea typeface="Century Gothic"/>
                <a:cs typeface="Century Gothic"/>
                <a:sym typeface="Century Gothic"/>
              </a:rPr>
              <a:t>ENVIRONMENT</a:t>
            </a:r>
            <a:endParaRPr sz="2400" b="0" i="0" u="none" strike="noStrike" cap="none"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06;p23">
            <a:extLst>
              <a:ext uri="{FF2B5EF4-FFF2-40B4-BE49-F238E27FC236}">
                <a16:creationId xmlns:a16="http://schemas.microsoft.com/office/drawing/2014/main" id="{04DB4C81-3723-4123-A440-B5B35CB6383D}"/>
              </a:ext>
            </a:extLst>
          </p:cNvPr>
          <p:cNvSpPr/>
          <p:nvPr/>
        </p:nvSpPr>
        <p:spPr>
          <a:xfrm>
            <a:off x="559623" y="1369623"/>
            <a:ext cx="11155680" cy="5303520"/>
          </a:xfrm>
          <a:prstGeom prst="rect">
            <a:avLst/>
          </a:prstGeom>
          <a:solidFill>
            <a:schemeClr val="accent1">
              <a:alpha val="64705"/>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208;p23">
            <a:extLst>
              <a:ext uri="{FF2B5EF4-FFF2-40B4-BE49-F238E27FC236}">
                <a16:creationId xmlns:a16="http://schemas.microsoft.com/office/drawing/2014/main" id="{0AFD5C7A-1C73-474A-8126-9A2AB19F9DA9}"/>
              </a:ext>
            </a:extLst>
          </p:cNvPr>
          <p:cNvSpPr txBox="1"/>
          <p:nvPr/>
        </p:nvSpPr>
        <p:spPr>
          <a:xfrm>
            <a:off x="1000914" y="1917050"/>
            <a:ext cx="5436825" cy="4207910"/>
          </a:xfrm>
          <a:prstGeom prst="rect">
            <a:avLst/>
          </a:prstGeom>
          <a:solidFill>
            <a:srgbClr val="FFF2CC"/>
          </a:solidFill>
          <a:ln>
            <a:noFill/>
          </a:ln>
        </p:spPr>
        <p:txBody>
          <a:bodyPr spcFirstLastPara="1" wrap="square" lIns="91425" tIns="91425" rIns="91425" bIns="91425" anchor="t" anchorCtr="0">
            <a:noAutofit/>
          </a:bodyPr>
          <a:lstStyle/>
          <a:p>
            <a:pPr marL="508000" marR="0" lvl="0" indent="-457200" algn="l" rtl="0">
              <a:lnSpc>
                <a:spcPct val="100000"/>
              </a:lnSpc>
              <a:spcBef>
                <a:spcPts val="0"/>
              </a:spcBef>
              <a:spcAft>
                <a:spcPts val="0"/>
              </a:spcAft>
              <a:buClr>
                <a:srgbClr val="3F4268"/>
              </a:buClr>
              <a:buSzPts val="2800"/>
              <a:buFont typeface="Webdings" panose="05030102010509060703" pitchFamily="18" charset="2"/>
              <a:buChar char="4"/>
            </a:pPr>
            <a:r>
              <a:rPr lang="en-US" sz="2400" b="0" i="0" u="none" strike="noStrike" cap="none" dirty="0">
                <a:solidFill>
                  <a:srgbClr val="3F3F3F"/>
                </a:solidFill>
                <a:latin typeface="Century Gothic"/>
                <a:ea typeface="Century Gothic"/>
                <a:cs typeface="Century Gothic"/>
                <a:sym typeface="Century Gothic"/>
              </a:rPr>
              <a:t>City of Toronto, Office of Emergency Management (OEM)</a:t>
            </a:r>
            <a:endParaRPr dirty="0"/>
          </a:p>
          <a:p>
            <a:pPr marL="571500" marR="0" lvl="0" indent="-342900" algn="l" rtl="0">
              <a:lnSpc>
                <a:spcPct val="100000"/>
              </a:lnSpc>
              <a:spcBef>
                <a:spcPts val="0"/>
              </a:spcBef>
              <a:spcAft>
                <a:spcPts val="0"/>
              </a:spcAft>
              <a:buClr>
                <a:srgbClr val="3F4268"/>
              </a:buClr>
              <a:buSzPts val="2800"/>
              <a:buFont typeface="Webdings" panose="05030102010509060703" pitchFamily="18" charset="2"/>
              <a:buChar char="4"/>
            </a:pPr>
            <a:endParaRPr sz="2400" b="0" i="0" u="none" strike="noStrike" cap="none" dirty="0">
              <a:solidFill>
                <a:srgbClr val="3F3F3F"/>
              </a:solidFill>
              <a:latin typeface="Century Gothic"/>
              <a:ea typeface="Century Gothic"/>
              <a:cs typeface="Century Gothic"/>
              <a:sym typeface="Century Gothic"/>
            </a:endParaRPr>
          </a:p>
          <a:p>
            <a:pPr marL="508000" marR="0" lvl="0" indent="-457200" algn="l" rtl="0">
              <a:lnSpc>
                <a:spcPct val="100000"/>
              </a:lnSpc>
              <a:spcBef>
                <a:spcPts val="0"/>
              </a:spcBef>
              <a:spcAft>
                <a:spcPts val="0"/>
              </a:spcAft>
              <a:buClr>
                <a:srgbClr val="3F4268"/>
              </a:buClr>
              <a:buSzPts val="2800"/>
              <a:buFont typeface="Webdings" panose="05030102010509060703" pitchFamily="18" charset="2"/>
              <a:buChar char="4"/>
            </a:pPr>
            <a:r>
              <a:rPr lang="en-US" sz="2400" b="0" i="0" u="none" strike="noStrike" cap="none" dirty="0">
                <a:solidFill>
                  <a:srgbClr val="3F3F3F"/>
                </a:solidFill>
                <a:latin typeface="Century Gothic"/>
                <a:ea typeface="Century Gothic"/>
                <a:cs typeface="Century Gothic"/>
                <a:sym typeface="Century Gothic"/>
              </a:rPr>
              <a:t>City of Mississauga, Community Services Department, Environment Division</a:t>
            </a:r>
            <a:endParaRPr dirty="0"/>
          </a:p>
          <a:p>
            <a:pPr marL="571500" marR="0" lvl="0" indent="-342900" algn="l" rtl="0">
              <a:lnSpc>
                <a:spcPct val="100000"/>
              </a:lnSpc>
              <a:spcBef>
                <a:spcPts val="0"/>
              </a:spcBef>
              <a:spcAft>
                <a:spcPts val="0"/>
              </a:spcAft>
              <a:buClr>
                <a:srgbClr val="3F4268"/>
              </a:buClr>
              <a:buSzPts val="2800"/>
              <a:buFont typeface="Webdings" panose="05030102010509060703" pitchFamily="18" charset="2"/>
              <a:buChar char="4"/>
            </a:pPr>
            <a:endParaRPr sz="2400" b="0" i="0" u="none" strike="noStrike" cap="none" dirty="0">
              <a:solidFill>
                <a:srgbClr val="3F3F3F"/>
              </a:solidFill>
              <a:latin typeface="Century Gothic"/>
              <a:ea typeface="Century Gothic"/>
              <a:cs typeface="Century Gothic"/>
              <a:sym typeface="Century Gothic"/>
            </a:endParaRPr>
          </a:p>
          <a:p>
            <a:pPr marL="508000" marR="0" lvl="0" indent="-457200" algn="l" rtl="0">
              <a:lnSpc>
                <a:spcPct val="100000"/>
              </a:lnSpc>
              <a:spcBef>
                <a:spcPts val="0"/>
              </a:spcBef>
              <a:spcAft>
                <a:spcPts val="0"/>
              </a:spcAft>
              <a:buClr>
                <a:srgbClr val="3F4268"/>
              </a:buClr>
              <a:buSzPts val="2800"/>
              <a:buFont typeface="Webdings" panose="05030102010509060703" pitchFamily="18" charset="2"/>
              <a:buChar char="4"/>
            </a:pPr>
            <a:r>
              <a:rPr lang="en-US" sz="2400" b="0" i="0" u="none" strike="noStrike" cap="none" dirty="0">
                <a:solidFill>
                  <a:srgbClr val="3F3F3F"/>
                </a:solidFill>
                <a:latin typeface="Century Gothic"/>
                <a:ea typeface="Century Gothic"/>
                <a:cs typeface="Century Gothic"/>
                <a:sym typeface="Century Gothic"/>
              </a:rPr>
              <a:t>Great Lakes and St. Lawrence Cities Initiative (GLSLCI)</a:t>
            </a:r>
            <a:endParaRPr sz="2400" b="0" i="0" u="none" strike="noStrike" cap="none" dirty="0">
              <a:solidFill>
                <a:srgbClr val="3F3F3F"/>
              </a:solidFill>
              <a:latin typeface="Century Gothic"/>
              <a:ea typeface="Century Gothic"/>
              <a:cs typeface="Century Gothic"/>
              <a:sym typeface="Century Gothic"/>
            </a:endParaRPr>
          </a:p>
        </p:txBody>
      </p:sp>
      <p:sp>
        <p:nvSpPr>
          <p:cNvPr id="14" name="Google Shape;209;p23">
            <a:extLst>
              <a:ext uri="{FF2B5EF4-FFF2-40B4-BE49-F238E27FC236}">
                <a16:creationId xmlns:a16="http://schemas.microsoft.com/office/drawing/2014/main" id="{A38B37BA-E255-4940-92A4-89D48438E2FF}"/>
              </a:ext>
            </a:extLst>
          </p:cNvPr>
          <p:cNvSpPr txBox="1">
            <a:spLocks noGrp="1"/>
          </p:cNvSpPr>
          <p:nvPr>
            <p:ph type="title"/>
          </p:nvPr>
        </p:nvSpPr>
        <p:spPr>
          <a:xfrm>
            <a:off x="572324" y="594843"/>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a:solidFill>
                  <a:schemeClr val="lt1"/>
                </a:solidFill>
              </a:rPr>
              <a:t>PARTNERS</a:t>
            </a:r>
            <a:endParaRPr dirty="0">
              <a:solidFill>
                <a:schemeClr val="lt1"/>
              </a:solidFill>
            </a:endParaRPr>
          </a:p>
        </p:txBody>
      </p:sp>
      <p:sp>
        <p:nvSpPr>
          <p:cNvPr id="19" name="Google Shape;207;p23">
            <a:extLst>
              <a:ext uri="{FF2B5EF4-FFF2-40B4-BE49-F238E27FC236}">
                <a16:creationId xmlns:a16="http://schemas.microsoft.com/office/drawing/2014/main" id="{ED299B13-3AF0-43CB-B46B-915DF231DB12}"/>
              </a:ext>
            </a:extLst>
          </p:cNvPr>
          <p:cNvSpPr/>
          <p:nvPr/>
        </p:nvSpPr>
        <p:spPr>
          <a:xfrm>
            <a:off x="6437739" y="1917050"/>
            <a:ext cx="4740901" cy="420791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5" name="Google Shape;210;p23">
            <a:extLst>
              <a:ext uri="{FF2B5EF4-FFF2-40B4-BE49-F238E27FC236}">
                <a16:creationId xmlns:a16="http://schemas.microsoft.com/office/drawing/2014/main" id="{D7125671-1E37-4351-89E9-BF99120C58DD}"/>
              </a:ext>
            </a:extLst>
          </p:cNvPr>
          <p:cNvGrpSpPr/>
          <p:nvPr/>
        </p:nvGrpSpPr>
        <p:grpSpPr>
          <a:xfrm>
            <a:off x="8580756" y="3743771"/>
            <a:ext cx="2490015" cy="2739211"/>
            <a:chOff x="6782828" y="1213717"/>
            <a:chExt cx="5118226" cy="5118226"/>
          </a:xfrm>
        </p:grpSpPr>
        <p:pic>
          <p:nvPicPr>
            <p:cNvPr id="16" name="Google Shape;211;p23" descr="Meeting">
              <a:extLst>
                <a:ext uri="{FF2B5EF4-FFF2-40B4-BE49-F238E27FC236}">
                  <a16:creationId xmlns:a16="http://schemas.microsoft.com/office/drawing/2014/main" id="{65D85B2C-F9B8-40E4-894B-E4726C45E17F}"/>
                </a:ext>
              </a:extLst>
            </p:cNvPr>
            <p:cNvPicPr preferRelativeResize="0"/>
            <p:nvPr/>
          </p:nvPicPr>
          <p:blipFill rotWithShape="1">
            <a:blip r:embed="rId3">
              <a:alphaModFix/>
            </a:blip>
            <a:srcRect/>
            <a:stretch/>
          </p:blipFill>
          <p:spPr>
            <a:xfrm>
              <a:off x="6782828" y="1213717"/>
              <a:ext cx="5118226" cy="5118226"/>
            </a:xfrm>
            <a:prstGeom prst="rect">
              <a:avLst/>
            </a:prstGeom>
            <a:noFill/>
            <a:ln>
              <a:noFill/>
            </a:ln>
          </p:spPr>
        </p:pic>
        <p:pic>
          <p:nvPicPr>
            <p:cNvPr id="17" name="Google Shape;212;p23" descr="Handshake">
              <a:extLst>
                <a:ext uri="{FF2B5EF4-FFF2-40B4-BE49-F238E27FC236}">
                  <a16:creationId xmlns:a16="http://schemas.microsoft.com/office/drawing/2014/main" id="{EFB47BAF-2EE9-4D4B-8CFB-4DFDBC1D0D2E}"/>
                </a:ext>
              </a:extLst>
            </p:cNvPr>
            <p:cNvPicPr preferRelativeResize="0"/>
            <p:nvPr/>
          </p:nvPicPr>
          <p:blipFill rotWithShape="1">
            <a:blip r:embed="rId4">
              <a:alphaModFix/>
            </a:blip>
            <a:srcRect/>
            <a:stretch/>
          </p:blipFill>
          <p:spPr>
            <a:xfrm>
              <a:off x="8535021" y="3772829"/>
              <a:ext cx="1613839" cy="1613838"/>
            </a:xfrm>
            <a:prstGeom prst="rect">
              <a:avLst/>
            </a:prstGeom>
            <a:noFill/>
            <a:ln>
              <a:noFill/>
            </a:ln>
          </p:spPr>
        </p:pic>
      </p:grpSp>
      <p:sp>
        <p:nvSpPr>
          <p:cNvPr id="18" name="Google Shape;213;p23">
            <a:extLst>
              <a:ext uri="{FF2B5EF4-FFF2-40B4-BE49-F238E27FC236}">
                <a16:creationId xmlns:a16="http://schemas.microsoft.com/office/drawing/2014/main" id="{A6B6DEDB-DDA6-4336-A1E8-C534F6221025}"/>
              </a:ext>
            </a:extLst>
          </p:cNvPr>
          <p:cNvSpPr txBox="1"/>
          <p:nvPr/>
        </p:nvSpPr>
        <p:spPr>
          <a:xfrm>
            <a:off x="6436194" y="1979434"/>
            <a:ext cx="5044034" cy="3108543"/>
          </a:xfrm>
          <a:prstGeom prst="rect">
            <a:avLst/>
          </a:prstGeom>
          <a:noFill/>
          <a:ln>
            <a:noFill/>
          </a:ln>
        </p:spPr>
        <p:txBody>
          <a:bodyPr spcFirstLastPara="1" wrap="square" lIns="91425" tIns="45700" rIns="91425" bIns="45700" anchor="t" anchorCtr="0">
            <a:noAutofit/>
          </a:bodyPr>
          <a:lstStyle/>
          <a:p>
            <a:pPr marL="50800" marR="0" lvl="0" indent="0" algn="l" rtl="0">
              <a:lnSpc>
                <a:spcPct val="100000"/>
              </a:lnSpc>
              <a:spcBef>
                <a:spcPts val="0"/>
              </a:spcBef>
              <a:spcAft>
                <a:spcPts val="0"/>
              </a:spcAft>
              <a:buNone/>
            </a:pPr>
            <a:r>
              <a:rPr lang="en-US" sz="2400" b="0" i="0" u="none" strike="noStrike" cap="none" dirty="0">
                <a:solidFill>
                  <a:srgbClr val="D8D8D8"/>
                </a:solidFill>
                <a:latin typeface="Century Gothic"/>
                <a:ea typeface="Century Gothic"/>
                <a:cs typeface="Century Gothic"/>
                <a:sym typeface="Century Gothic"/>
              </a:rPr>
              <a:t>Conservation Authorities:</a:t>
            </a:r>
            <a:endParaRPr sz="2400" b="0" i="0" u="none" strike="noStrike" cap="none" dirty="0">
              <a:solidFill>
                <a:srgbClr val="3F3F3F"/>
              </a:solidFill>
              <a:latin typeface="Century Gothic"/>
              <a:ea typeface="Century Gothic"/>
              <a:cs typeface="Century Gothic"/>
              <a:sym typeface="Century Gothic"/>
            </a:endParaRPr>
          </a:p>
          <a:p>
            <a:pPr marL="508000" marR="0" lvl="0" indent="-457200" algn="l" rtl="0">
              <a:lnSpc>
                <a:spcPct val="100000"/>
              </a:lnSpc>
              <a:spcBef>
                <a:spcPts val="0"/>
              </a:spcBef>
              <a:spcAft>
                <a:spcPts val="0"/>
              </a:spcAft>
              <a:buClr>
                <a:schemeClr val="bg1">
                  <a:lumMod val="95000"/>
                </a:schemeClr>
              </a:buClr>
              <a:buSzPts val="2800"/>
              <a:buFont typeface="Webdings" panose="05030102010509060703" pitchFamily="18" charset="2"/>
              <a:buChar char=""/>
            </a:pPr>
            <a:r>
              <a:rPr lang="en-US" sz="2400" b="0" i="0" u="none" strike="noStrike" cap="none" dirty="0">
                <a:solidFill>
                  <a:srgbClr val="D8D8D8"/>
                </a:solidFill>
                <a:latin typeface="Century Gothic"/>
                <a:ea typeface="Century Gothic"/>
                <a:cs typeface="Century Gothic"/>
                <a:sym typeface="Century Gothic"/>
              </a:rPr>
              <a:t>Credit Valley Conservation (CVC)</a:t>
            </a:r>
            <a:endParaRPr dirty="0"/>
          </a:p>
          <a:p>
            <a:pPr marL="393700" marR="0" lvl="0" indent="-342900" algn="l" rtl="0">
              <a:lnSpc>
                <a:spcPct val="100000"/>
              </a:lnSpc>
              <a:spcBef>
                <a:spcPts val="0"/>
              </a:spcBef>
              <a:spcAft>
                <a:spcPts val="0"/>
              </a:spcAft>
              <a:buFont typeface="Webdings" panose="05030102010509060703" pitchFamily="18" charset="2"/>
              <a:buChar char=""/>
            </a:pPr>
            <a:endParaRPr sz="2400" b="0" i="0" u="none" strike="noStrike" cap="none" dirty="0">
              <a:solidFill>
                <a:srgbClr val="D8D8D8"/>
              </a:solidFill>
              <a:latin typeface="Century Gothic"/>
              <a:ea typeface="Century Gothic"/>
              <a:cs typeface="Century Gothic"/>
              <a:sym typeface="Century Gothic"/>
            </a:endParaRPr>
          </a:p>
          <a:p>
            <a:pPr marL="508000" marR="0" lvl="0" indent="-457200" algn="l" rtl="0">
              <a:lnSpc>
                <a:spcPct val="100000"/>
              </a:lnSpc>
              <a:spcBef>
                <a:spcPts val="0"/>
              </a:spcBef>
              <a:spcAft>
                <a:spcPts val="0"/>
              </a:spcAft>
              <a:buClr>
                <a:schemeClr val="bg1">
                  <a:lumMod val="95000"/>
                </a:schemeClr>
              </a:buClr>
              <a:buSzPts val="2800"/>
              <a:buFont typeface="Webdings" panose="05030102010509060703" pitchFamily="18" charset="2"/>
              <a:buChar char=""/>
            </a:pPr>
            <a:r>
              <a:rPr lang="en-US" sz="2400" b="0" i="0" u="none" strike="noStrike" cap="none" dirty="0">
                <a:solidFill>
                  <a:srgbClr val="D8D8D8"/>
                </a:solidFill>
                <a:latin typeface="Century Gothic"/>
                <a:ea typeface="Century Gothic"/>
                <a:cs typeface="Century Gothic"/>
                <a:sym typeface="Century Gothic"/>
              </a:rPr>
              <a:t>Toronto &amp; Region Conservation </a:t>
            </a:r>
            <a:r>
              <a:rPr lang="en-US" sz="2400" b="0" i="0" u="none" strike="noStrike" cap="none" dirty="0" smtClean="0">
                <a:solidFill>
                  <a:srgbClr val="D8D8D8"/>
                </a:solidFill>
                <a:latin typeface="Century Gothic"/>
                <a:ea typeface="Century Gothic"/>
                <a:cs typeface="Century Gothic"/>
                <a:sym typeface="Century Gothic"/>
              </a:rPr>
              <a:t>Authority </a:t>
            </a:r>
            <a:r>
              <a:rPr lang="en-US" sz="2400" b="0" i="0" u="none" strike="noStrike" cap="none" dirty="0">
                <a:solidFill>
                  <a:srgbClr val="D8D8D8"/>
                </a:solidFill>
                <a:latin typeface="Century Gothic"/>
                <a:ea typeface="Century Gothic"/>
                <a:cs typeface="Century Gothic"/>
                <a:sym typeface="Century Gothic"/>
              </a:rPr>
              <a:t>(TRCA)</a:t>
            </a:r>
            <a:endParaRPr dirty="0"/>
          </a:p>
          <a:p>
            <a:pPr marL="0" marR="0" lvl="0" indent="0" algn="l" rtl="0">
              <a:lnSpc>
                <a:spcPct val="100000"/>
              </a:lnSpc>
              <a:spcBef>
                <a:spcPts val="0"/>
              </a:spcBef>
              <a:spcAft>
                <a:spcPts val="0"/>
              </a:spcAft>
              <a:buNone/>
            </a:pPr>
            <a:r>
              <a:rPr lang="en-US" sz="2800" b="0" i="0" u="none" strike="noStrike" cap="none" dirty="0">
                <a:solidFill>
                  <a:srgbClr val="D8D8D8"/>
                </a:solidFill>
                <a:latin typeface="Century Gothic"/>
                <a:ea typeface="Century Gothic"/>
                <a:cs typeface="Century Gothic"/>
                <a:sym typeface="Century Gothic"/>
              </a:rPr>
              <a:t> </a:t>
            </a:r>
            <a:endParaRPr dirty="0"/>
          </a:p>
        </p:txBody>
      </p:sp>
    </p:spTree>
    <p:extLst>
      <p:ext uri="{BB962C8B-B14F-4D97-AF65-F5344CB8AC3E}">
        <p14:creationId xmlns:p14="http://schemas.microsoft.com/office/powerpoint/2010/main" val="4213151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06;p23">
            <a:extLst>
              <a:ext uri="{FF2B5EF4-FFF2-40B4-BE49-F238E27FC236}">
                <a16:creationId xmlns:a16="http://schemas.microsoft.com/office/drawing/2014/main" id="{04DB4C81-3723-4123-A440-B5B35CB6383D}"/>
              </a:ext>
            </a:extLst>
          </p:cNvPr>
          <p:cNvSpPr/>
          <p:nvPr/>
        </p:nvSpPr>
        <p:spPr>
          <a:xfrm>
            <a:off x="559623" y="1369623"/>
            <a:ext cx="11155680" cy="5303520"/>
          </a:xfrm>
          <a:prstGeom prst="rect">
            <a:avLst/>
          </a:prstGeom>
          <a:solidFill>
            <a:schemeClr val="accent1">
              <a:alpha val="64705"/>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 name="Google Shape;209;p23">
            <a:extLst>
              <a:ext uri="{FF2B5EF4-FFF2-40B4-BE49-F238E27FC236}">
                <a16:creationId xmlns:a16="http://schemas.microsoft.com/office/drawing/2014/main" id="{A38B37BA-E255-4940-92A4-89D48438E2FF}"/>
              </a:ext>
            </a:extLst>
          </p:cNvPr>
          <p:cNvSpPr txBox="1">
            <a:spLocks noGrp="1"/>
          </p:cNvSpPr>
          <p:nvPr>
            <p:ph type="title"/>
          </p:nvPr>
        </p:nvSpPr>
        <p:spPr>
          <a:xfrm>
            <a:off x="572324" y="594843"/>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4268"/>
              </a:buClr>
              <a:buSzPts val="3959"/>
              <a:buFont typeface="Century Gothic"/>
              <a:buNone/>
            </a:pPr>
            <a:r>
              <a:rPr lang="en-US" dirty="0" smtClean="0">
                <a:solidFill>
                  <a:schemeClr val="lt1"/>
                </a:solidFill>
              </a:rPr>
              <a:t>OBJECTIVES</a:t>
            </a:r>
            <a:endParaRPr dirty="0">
              <a:solidFill>
                <a:schemeClr val="lt1"/>
              </a:solidFill>
            </a:endParaRPr>
          </a:p>
        </p:txBody>
      </p:sp>
      <p:sp>
        <p:nvSpPr>
          <p:cNvPr id="10" name="Google Shape;221;p24">
            <a:extLst>
              <a:ext uri="{FF2B5EF4-FFF2-40B4-BE49-F238E27FC236}">
                <a16:creationId xmlns:a16="http://schemas.microsoft.com/office/drawing/2014/main" id="{0E8498CA-D9BE-497F-920C-E2D66C6F34C5}"/>
              </a:ext>
            </a:extLst>
          </p:cNvPr>
          <p:cNvSpPr txBox="1">
            <a:spLocks/>
          </p:cNvSpPr>
          <p:nvPr/>
        </p:nvSpPr>
        <p:spPr>
          <a:xfrm>
            <a:off x="1108263" y="1918263"/>
            <a:ext cx="10058400" cy="4206240"/>
          </a:xfrm>
          <a:prstGeom prst="rect">
            <a:avLst/>
          </a:prstGeom>
          <a:solidFill>
            <a:srgbClr val="FFF2CC"/>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565150" indent="-514350">
              <a:lnSpc>
                <a:spcPct val="150000"/>
              </a:lnSpc>
              <a:spcBef>
                <a:spcPts val="0"/>
              </a:spcBef>
              <a:buClr>
                <a:srgbClr val="3F4268"/>
              </a:buClr>
              <a:buSzPts val="2800"/>
              <a:buFont typeface="Webdings" panose="05030102010509060703" pitchFamily="18" charset="2"/>
              <a:buChar char="4"/>
            </a:pPr>
            <a:endParaRPr lang="en-US" sz="2000" b="1" dirty="0" smtClean="0">
              <a:solidFill>
                <a:schemeClr val="tx1">
                  <a:lumMod val="75000"/>
                  <a:lumOff val="25000"/>
                </a:schemeClr>
              </a:solidFill>
            </a:endParaRPr>
          </a:p>
          <a:p>
            <a:pPr marL="565150" indent="-514350">
              <a:lnSpc>
                <a:spcPct val="300000"/>
              </a:lnSpc>
              <a:spcBef>
                <a:spcPts val="0"/>
              </a:spcBef>
              <a:buClr>
                <a:srgbClr val="3F4268"/>
              </a:buClr>
              <a:buSzPts val="2800"/>
              <a:buFont typeface="Webdings" panose="05030102010509060703" pitchFamily="18" charset="2"/>
              <a:buChar char="4"/>
            </a:pPr>
            <a:r>
              <a:rPr lang="en-US" sz="2000" b="1" dirty="0" smtClean="0">
                <a:solidFill>
                  <a:schemeClr val="tx1">
                    <a:lumMod val="75000"/>
                    <a:lumOff val="25000"/>
                  </a:schemeClr>
                </a:solidFill>
              </a:rPr>
              <a:t>Create </a:t>
            </a:r>
            <a:r>
              <a:rPr lang="en-US" sz="2000" dirty="0">
                <a:solidFill>
                  <a:schemeClr val="tx1">
                    <a:lumMod val="75000"/>
                    <a:lumOff val="25000"/>
                  </a:schemeClr>
                </a:solidFill>
              </a:rPr>
              <a:t>a </a:t>
            </a:r>
            <a:r>
              <a:rPr lang="en-US" sz="2000" dirty="0" smtClean="0">
                <a:solidFill>
                  <a:schemeClr val="tx1">
                    <a:lumMod val="75000"/>
                    <a:lumOff val="25000"/>
                  </a:schemeClr>
                </a:solidFill>
              </a:rPr>
              <a:t>flood extent map </a:t>
            </a:r>
            <a:r>
              <a:rPr lang="en-US" sz="2000" dirty="0">
                <a:solidFill>
                  <a:schemeClr val="tx1">
                    <a:lumMod val="75000"/>
                    <a:lumOff val="25000"/>
                  </a:schemeClr>
                </a:solidFill>
              </a:rPr>
              <a:t>for the Toronto area</a:t>
            </a:r>
          </a:p>
          <a:p>
            <a:pPr marL="565150" indent="-514350">
              <a:lnSpc>
                <a:spcPct val="300000"/>
              </a:lnSpc>
              <a:spcBef>
                <a:spcPts val="0"/>
              </a:spcBef>
              <a:buClr>
                <a:srgbClr val="3F4268"/>
              </a:buClr>
              <a:buSzPts val="2800"/>
              <a:buFont typeface="Webdings" panose="05030102010509060703" pitchFamily="18" charset="2"/>
              <a:buChar char="4"/>
            </a:pPr>
            <a:r>
              <a:rPr lang="en-US" sz="2000" b="1" dirty="0">
                <a:solidFill>
                  <a:schemeClr val="tx1">
                    <a:lumMod val="75000"/>
                    <a:lumOff val="25000"/>
                  </a:schemeClr>
                </a:solidFill>
              </a:rPr>
              <a:t>Analyze </a:t>
            </a:r>
            <a:r>
              <a:rPr lang="en-US" sz="2000" dirty="0">
                <a:solidFill>
                  <a:schemeClr val="tx1">
                    <a:lumMod val="75000"/>
                    <a:lumOff val="25000"/>
                  </a:schemeClr>
                </a:solidFill>
              </a:rPr>
              <a:t>trends in precipitation, snow cover, and soil moisture</a:t>
            </a:r>
          </a:p>
          <a:p>
            <a:pPr marL="565150" indent="-514350">
              <a:lnSpc>
                <a:spcPct val="300000"/>
              </a:lnSpc>
              <a:spcBef>
                <a:spcPts val="0"/>
              </a:spcBef>
              <a:buClr>
                <a:srgbClr val="3F4268"/>
              </a:buClr>
              <a:buSzPts val="2800"/>
              <a:buFont typeface="Webdings" panose="05030102010509060703" pitchFamily="18" charset="2"/>
              <a:buChar char="4"/>
            </a:pPr>
            <a:r>
              <a:rPr lang="en-US" sz="2000" b="1" dirty="0">
                <a:solidFill>
                  <a:schemeClr val="tx1">
                    <a:lumMod val="75000"/>
                    <a:lumOff val="25000"/>
                  </a:schemeClr>
                </a:solidFill>
              </a:rPr>
              <a:t>Provide </a:t>
            </a:r>
            <a:r>
              <a:rPr lang="en-US" sz="2000" dirty="0">
                <a:solidFill>
                  <a:schemeClr val="tx1">
                    <a:lumMod val="75000"/>
                    <a:lumOff val="25000"/>
                  </a:schemeClr>
                </a:solidFill>
              </a:rPr>
              <a:t>our partners with data to understand historic flooding events</a:t>
            </a:r>
          </a:p>
        </p:txBody>
      </p:sp>
    </p:spTree>
    <p:extLst>
      <p:ext uri="{BB962C8B-B14F-4D97-AF65-F5344CB8AC3E}">
        <p14:creationId xmlns:p14="http://schemas.microsoft.com/office/powerpoint/2010/main" val="2044885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7;p25">
            <a:extLst>
              <a:ext uri="{FF2B5EF4-FFF2-40B4-BE49-F238E27FC236}">
                <a16:creationId xmlns:a16="http://schemas.microsoft.com/office/drawing/2014/main" id="{A3A215BA-2157-4DC8-A153-E6E38BDF8449}"/>
              </a:ext>
            </a:extLst>
          </p:cNvPr>
          <p:cNvSpPr/>
          <p:nvPr/>
        </p:nvSpPr>
        <p:spPr>
          <a:xfrm>
            <a:off x="541020" y="1371600"/>
            <a:ext cx="11155680" cy="5303520"/>
          </a:xfrm>
          <a:prstGeom prst="rect">
            <a:avLst/>
          </a:prstGeom>
          <a:solidFill>
            <a:schemeClr val="accent1">
              <a:alpha val="64313"/>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229;p25">
            <a:extLst>
              <a:ext uri="{FF2B5EF4-FFF2-40B4-BE49-F238E27FC236}">
                <a16:creationId xmlns:a16="http://schemas.microsoft.com/office/drawing/2014/main" id="{9519AE2E-069A-42B8-9595-470778213740}"/>
              </a:ext>
            </a:extLst>
          </p:cNvPr>
          <p:cNvSpPr txBox="1"/>
          <p:nvPr/>
        </p:nvSpPr>
        <p:spPr>
          <a:xfrm>
            <a:off x="2260650" y="2097586"/>
            <a:ext cx="7670700" cy="81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FFFFFF"/>
                </a:solidFill>
                <a:latin typeface="Century Gothic"/>
                <a:ea typeface="Century Gothic"/>
                <a:cs typeface="Century Gothic"/>
                <a:sym typeface="Century Gothic"/>
              </a:rPr>
              <a:t>Land Classification </a:t>
            </a:r>
            <a:endParaRPr sz="4800" b="1" i="0" u="none" strike="noStrike" cap="none" dirty="0">
              <a:solidFill>
                <a:srgbClr val="FFFFFF"/>
              </a:solidFill>
              <a:latin typeface="Century Gothic"/>
              <a:ea typeface="Century Gothic"/>
              <a:cs typeface="Century Gothic"/>
              <a:sym typeface="Century Gothic"/>
            </a:endParaRPr>
          </a:p>
        </p:txBody>
      </p:sp>
      <p:sp>
        <p:nvSpPr>
          <p:cNvPr id="5" name="Google Shape;230;p25">
            <a:extLst>
              <a:ext uri="{FF2B5EF4-FFF2-40B4-BE49-F238E27FC236}">
                <a16:creationId xmlns:a16="http://schemas.microsoft.com/office/drawing/2014/main" id="{D3AFCFFF-7B00-43E9-8519-779449BD3CE3}"/>
              </a:ext>
            </a:extLst>
          </p:cNvPr>
          <p:cNvSpPr txBox="1"/>
          <p:nvPr/>
        </p:nvSpPr>
        <p:spPr>
          <a:xfrm>
            <a:off x="2260650" y="3776728"/>
            <a:ext cx="7670700" cy="81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FFFFFF"/>
                </a:solidFill>
                <a:latin typeface="Century Gothic"/>
                <a:ea typeface="Century Gothic"/>
                <a:cs typeface="Century Gothic"/>
                <a:sym typeface="Century Gothic"/>
              </a:rPr>
              <a:t>FLOW Google Earth Engine Tool </a:t>
            </a:r>
            <a:endParaRPr sz="4800" b="1" i="0" u="none" strike="noStrike" cap="none" dirty="0">
              <a:solidFill>
                <a:srgbClr val="FFFFFF"/>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3F49A85D-1C53-4C88-A39D-A60A72BA6E8C}"/>
              </a:ext>
            </a:extLst>
          </p:cNvPr>
          <p:cNvSpPr>
            <a:spLocks noGrp="1"/>
          </p:cNvSpPr>
          <p:nvPr>
            <p:ph type="title"/>
          </p:nvPr>
        </p:nvSpPr>
        <p:spPr>
          <a:xfrm>
            <a:off x="838200" y="534171"/>
            <a:ext cx="10515600" cy="419100"/>
          </a:xfrm>
        </p:spPr>
        <p:txBody>
          <a:bodyPr/>
          <a:lstStyle/>
          <a:p>
            <a:pPr algn="ctr"/>
            <a:r>
              <a:rPr lang="en-US" dirty="0"/>
              <a:t>TWO END PRODUCTS</a:t>
            </a:r>
          </a:p>
        </p:txBody>
      </p:sp>
    </p:spTree>
    <p:extLst>
      <p:ext uri="{BB962C8B-B14F-4D97-AF65-F5344CB8AC3E}">
        <p14:creationId xmlns:p14="http://schemas.microsoft.com/office/powerpoint/2010/main" val="2438394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6"/>
          <p:cNvPicPr preferRelativeResize="0"/>
          <p:nvPr/>
        </p:nvPicPr>
        <p:blipFill rotWithShape="1">
          <a:blip r:embed="rId3">
            <a:alphaModFix/>
          </a:blip>
          <a:srcRect l="29370" t="31724" r="20273" b="25787"/>
          <a:stretch/>
        </p:blipFill>
        <p:spPr>
          <a:xfrm>
            <a:off x="0" y="0"/>
            <a:ext cx="12192000" cy="6858000"/>
          </a:xfrm>
          <a:prstGeom prst="rect">
            <a:avLst/>
          </a:prstGeom>
          <a:noFill/>
          <a:ln>
            <a:noFill/>
          </a:ln>
        </p:spPr>
      </p:pic>
      <p:sp>
        <p:nvSpPr>
          <p:cNvPr id="237" name="Google Shape;237;p26"/>
          <p:cNvSpPr/>
          <p:nvPr/>
        </p:nvSpPr>
        <p:spPr>
          <a:xfrm>
            <a:off x="-21270" y="1270840"/>
            <a:ext cx="12192000" cy="3485322"/>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8" name="Google Shape;238;p26"/>
          <p:cNvSpPr txBox="1"/>
          <p:nvPr/>
        </p:nvSpPr>
        <p:spPr>
          <a:xfrm>
            <a:off x="1164798" y="2809567"/>
            <a:ext cx="9819861"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A8D08C"/>
                </a:solidFill>
                <a:latin typeface="Century Gothic"/>
                <a:ea typeface="Century Gothic"/>
                <a:cs typeface="Century Gothic"/>
                <a:sym typeface="Century Gothic"/>
              </a:rPr>
              <a:t>Land Classification </a:t>
            </a:r>
            <a:endParaRPr sz="1400" b="0" i="0" u="none" strike="noStrike" cap="none" dirty="0">
              <a:solidFill>
                <a:srgbClr val="000000"/>
              </a:solidFill>
              <a:latin typeface="Arial"/>
              <a:ea typeface="Arial"/>
              <a:cs typeface="Arial"/>
              <a:sym typeface="Arial"/>
            </a:endParaRPr>
          </a:p>
        </p:txBody>
      </p:sp>
      <p:sp>
        <p:nvSpPr>
          <p:cNvPr id="239" name="Google Shape;239;p26"/>
          <p:cNvSpPr txBox="1"/>
          <p:nvPr/>
        </p:nvSpPr>
        <p:spPr>
          <a:xfrm>
            <a:off x="571766" y="1862507"/>
            <a:ext cx="1100592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D8D8D8"/>
                </a:solidFill>
                <a:latin typeface="Century Gothic"/>
                <a:ea typeface="Century Gothic"/>
                <a:cs typeface="Century Gothic"/>
                <a:sym typeface="Century Gothic"/>
              </a:rPr>
              <a:t>Greater Toronto Area</a:t>
            </a:r>
            <a:endParaRPr sz="1400" b="0" i="0" u="none" strike="noStrike" cap="none" dirty="0">
              <a:solidFill>
                <a:srgbClr val="000000"/>
              </a:solidFill>
              <a:latin typeface="Arial"/>
              <a:ea typeface="Arial"/>
              <a:cs typeface="Arial"/>
              <a:sym typeface="Arial"/>
            </a:endParaRPr>
          </a:p>
        </p:txBody>
      </p:sp>
      <p:sp>
        <p:nvSpPr>
          <p:cNvPr id="240" name="Google Shape;240;p26"/>
          <p:cNvSpPr/>
          <p:nvPr/>
        </p:nvSpPr>
        <p:spPr>
          <a:xfrm>
            <a:off x="4171831" y="5071893"/>
            <a:ext cx="1695801" cy="1477700"/>
          </a:xfrm>
          <a:prstGeom prst="hexagon">
            <a:avLst>
              <a:gd name="adj" fmla="val 25000"/>
              <a:gd name="vf" fmla="val 115470"/>
            </a:avLst>
          </a:prstGeom>
          <a:solidFill>
            <a:srgbClr val="7F6000">
              <a:alpha val="69411"/>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1" name="Google Shape;241;p26"/>
          <p:cNvSpPr/>
          <p:nvPr/>
        </p:nvSpPr>
        <p:spPr>
          <a:xfrm>
            <a:off x="5995808" y="5071893"/>
            <a:ext cx="1695801" cy="1477700"/>
          </a:xfrm>
          <a:prstGeom prst="hexagon">
            <a:avLst>
              <a:gd name="adj" fmla="val 25000"/>
              <a:gd name="vf" fmla="val 115470"/>
            </a:avLst>
          </a:prstGeom>
          <a:solidFill>
            <a:srgbClr val="7F6000">
              <a:alpha val="69411"/>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2" name="Google Shape;242;p26"/>
          <p:cNvSpPr txBox="1"/>
          <p:nvPr/>
        </p:nvSpPr>
        <p:spPr>
          <a:xfrm>
            <a:off x="6074729" y="5459921"/>
            <a:ext cx="1537955"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Sentinel-2 MSI</a:t>
            </a:r>
            <a:endParaRPr sz="1400" b="0" i="0" u="none" strike="noStrike" cap="none">
              <a:solidFill>
                <a:srgbClr val="000000"/>
              </a:solidFill>
              <a:latin typeface="Arial"/>
              <a:ea typeface="Arial"/>
              <a:cs typeface="Arial"/>
              <a:sym typeface="Arial"/>
            </a:endParaRPr>
          </a:p>
        </p:txBody>
      </p:sp>
      <p:sp>
        <p:nvSpPr>
          <p:cNvPr id="243" name="Google Shape;243;p26"/>
          <p:cNvSpPr txBox="1"/>
          <p:nvPr/>
        </p:nvSpPr>
        <p:spPr>
          <a:xfrm>
            <a:off x="4250754" y="5463259"/>
            <a:ext cx="1537955"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entury Gothic"/>
                <a:ea typeface="Century Gothic"/>
                <a:cs typeface="Century Gothic"/>
                <a:sym typeface="Century Gothic"/>
              </a:rPr>
              <a:t>Sentinel-1 C-SAR</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7"/>
          <p:cNvSpPr/>
          <p:nvPr/>
        </p:nvSpPr>
        <p:spPr>
          <a:xfrm>
            <a:off x="9352475" y="1646375"/>
            <a:ext cx="2497200" cy="1976100"/>
          </a:xfrm>
          <a:prstGeom prst="hexagon">
            <a:avLst>
              <a:gd name="adj" fmla="val 25000"/>
              <a:gd name="vf" fmla="val 115470"/>
            </a:avLst>
          </a:prstGeom>
          <a:solidFill>
            <a:srgbClr val="7F60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0" name="Google Shape;250;p27"/>
          <p:cNvSpPr/>
          <p:nvPr/>
        </p:nvSpPr>
        <p:spPr>
          <a:xfrm>
            <a:off x="3601788" y="1028700"/>
            <a:ext cx="3621600" cy="3211800"/>
          </a:xfrm>
          <a:prstGeom prst="hexagon">
            <a:avLst>
              <a:gd name="adj" fmla="val 25000"/>
              <a:gd name="vf" fmla="val 115470"/>
            </a:avLst>
          </a:prstGeom>
          <a:solidFill>
            <a:srgbClr val="0085A8"/>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1" name="Google Shape;251;p27"/>
          <p:cNvSpPr/>
          <p:nvPr/>
        </p:nvSpPr>
        <p:spPr>
          <a:xfrm>
            <a:off x="1858163" y="3220925"/>
            <a:ext cx="2497200" cy="1976100"/>
          </a:xfrm>
          <a:prstGeom prst="hexagon">
            <a:avLst>
              <a:gd name="adj" fmla="val 25000"/>
              <a:gd name="vf" fmla="val 115470"/>
            </a:avLst>
          </a:prstGeom>
          <a:solidFill>
            <a:srgbClr val="7F60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2" name="Google Shape;252;p27" descr="http://www.devpedia.developexchange.com/dp/images/8/81/23_Sentinel1.png"/>
          <p:cNvPicPr preferRelativeResize="0"/>
          <p:nvPr/>
        </p:nvPicPr>
        <p:blipFill rotWithShape="1">
          <a:blip r:embed="rId3">
            <a:alphaModFix/>
          </a:blip>
          <a:srcRect/>
          <a:stretch/>
        </p:blipFill>
        <p:spPr>
          <a:xfrm>
            <a:off x="4214678" y="1586682"/>
            <a:ext cx="2497293" cy="2223242"/>
          </a:xfrm>
          <a:prstGeom prst="rect">
            <a:avLst/>
          </a:prstGeom>
          <a:noFill/>
          <a:ln>
            <a:noFill/>
          </a:ln>
          <a:effectLst>
            <a:outerShdw blurRad="57150" dist="19050" dir="5400000" algn="bl" rotWithShape="0">
              <a:srgbClr val="000000">
                <a:alpha val="49411"/>
              </a:srgbClr>
            </a:outerShdw>
          </a:effectLst>
        </p:spPr>
      </p:pic>
      <p:sp>
        <p:nvSpPr>
          <p:cNvPr id="253" name="Google Shape;253;p27"/>
          <p:cNvSpPr txBox="1"/>
          <p:nvPr/>
        </p:nvSpPr>
        <p:spPr>
          <a:xfrm>
            <a:off x="2115413" y="3539225"/>
            <a:ext cx="1982700" cy="1339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a:solidFill>
                  <a:schemeClr val="lt1"/>
                </a:solidFill>
                <a:latin typeface="Century Gothic" panose="020B0502020202020204" pitchFamily="34" charset="0"/>
                <a:sym typeface="Arial"/>
              </a:rPr>
              <a:t>Sentinel-1 </a:t>
            </a:r>
            <a:endParaRPr lang="en-US" sz="2000" b="0" i="0" u="none" strike="noStrike" cap="none" dirty="0" smtClean="0">
              <a:solidFill>
                <a:schemeClr val="lt1"/>
              </a:solidFill>
              <a:latin typeface="Century Gothic" panose="020B0502020202020204" pitchFamily="34" charset="0"/>
              <a:sym typeface="Arial"/>
            </a:endParaRPr>
          </a:p>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smtClean="0">
                <a:solidFill>
                  <a:schemeClr val="lt1"/>
                </a:solidFill>
                <a:latin typeface="Century Gothic" panose="020B0502020202020204" pitchFamily="34" charset="0"/>
                <a:sym typeface="Arial"/>
              </a:rPr>
              <a:t>C-band </a:t>
            </a:r>
            <a:r>
              <a:rPr lang="en-US" sz="2000" b="0" i="0" u="none" strike="noStrike" cap="none" dirty="0">
                <a:solidFill>
                  <a:schemeClr val="lt1"/>
                </a:solidFill>
                <a:latin typeface="Century Gothic" panose="020B0502020202020204" pitchFamily="34" charset="0"/>
                <a:sym typeface="Arial"/>
              </a:rPr>
              <a:t>Synthetic Aperture Radar</a:t>
            </a: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dirty="0">
              <a:solidFill>
                <a:schemeClr val="lt1"/>
              </a:solidFill>
              <a:latin typeface="Arial"/>
              <a:ea typeface="Arial"/>
              <a:cs typeface="Arial"/>
              <a:sym typeface="Arial"/>
            </a:endParaRPr>
          </a:p>
        </p:txBody>
      </p:sp>
      <p:sp>
        <p:nvSpPr>
          <p:cNvPr id="254" name="Google Shape;254;p27"/>
          <p:cNvSpPr txBox="1"/>
          <p:nvPr/>
        </p:nvSpPr>
        <p:spPr>
          <a:xfrm>
            <a:off x="9509675" y="2081675"/>
            <a:ext cx="2182800" cy="1105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a:solidFill>
                  <a:schemeClr val="lt1"/>
                </a:solidFill>
                <a:latin typeface="Century Gothic" panose="020B0502020202020204" pitchFamily="34" charset="0"/>
                <a:sym typeface="Arial"/>
              </a:rPr>
              <a:t>Sentinel-2 Multispectral Instrument</a:t>
            </a:r>
            <a:endParaRPr sz="1400" b="0" i="0" u="none" strike="noStrike" cap="none" dirty="0">
              <a:solidFill>
                <a:schemeClr val="dk1"/>
              </a:solidFill>
              <a:latin typeface="Century Gothic" panose="020B0502020202020204" pitchFamily="34" charset="0"/>
              <a:sym typeface="Arial"/>
            </a:endParaRPr>
          </a:p>
          <a:p>
            <a:pPr marL="0" marR="0" lvl="0" indent="0" algn="ctr" rtl="0">
              <a:lnSpc>
                <a:spcPct val="90000"/>
              </a:lnSpc>
              <a:spcBef>
                <a:spcPts val="0"/>
              </a:spcBef>
              <a:spcAft>
                <a:spcPts val="0"/>
              </a:spcAft>
              <a:buClr>
                <a:srgbClr val="000000"/>
              </a:buClr>
              <a:buSzPts val="2000"/>
              <a:buFont typeface="Arial"/>
              <a:buNone/>
            </a:pPr>
            <a:endParaRPr sz="2000" b="0" i="0" u="none" strike="noStrike" cap="none" dirty="0">
              <a:solidFill>
                <a:schemeClr val="lt1"/>
              </a:solidFill>
              <a:latin typeface="Arial"/>
              <a:ea typeface="Arial"/>
              <a:cs typeface="Arial"/>
              <a:sym typeface="Arial"/>
            </a:endParaRPr>
          </a:p>
        </p:txBody>
      </p:sp>
      <p:sp>
        <p:nvSpPr>
          <p:cNvPr id="255" name="Google Shape;255;p27"/>
          <p:cNvSpPr/>
          <p:nvPr/>
        </p:nvSpPr>
        <p:spPr>
          <a:xfrm>
            <a:off x="6483363" y="2658575"/>
            <a:ext cx="3621600" cy="3211800"/>
          </a:xfrm>
          <a:prstGeom prst="hexagon">
            <a:avLst>
              <a:gd name="adj" fmla="val 25000"/>
              <a:gd name="vf" fmla="val 115470"/>
            </a:avLst>
          </a:prstGeom>
          <a:solidFill>
            <a:srgbClr val="0085A8"/>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6" name="Google Shape;256;p27" descr="http://www.devpedia.developexchange.com/dp/images/d/dd/24_Sentinel2.png"/>
          <p:cNvPicPr preferRelativeResize="0"/>
          <p:nvPr/>
        </p:nvPicPr>
        <p:blipFill rotWithShape="1">
          <a:blip r:embed="rId4">
            <a:alphaModFix/>
          </a:blip>
          <a:srcRect/>
          <a:stretch/>
        </p:blipFill>
        <p:spPr>
          <a:xfrm rot="13979">
            <a:off x="7010918" y="3453588"/>
            <a:ext cx="2674300" cy="1616474"/>
          </a:xfrm>
          <a:prstGeom prst="rect">
            <a:avLst/>
          </a:prstGeom>
          <a:noFill/>
          <a:ln>
            <a:noFill/>
          </a:ln>
          <a:effectLst>
            <a:outerShdw blurRad="57150" dist="19050" dir="5400000" algn="bl" rotWithShape="0">
              <a:srgbClr val="000000">
                <a:alpha val="49411"/>
              </a:srgbClr>
            </a:outerShdw>
          </a:effectLst>
        </p:spPr>
      </p:pic>
      <p:sp>
        <p:nvSpPr>
          <p:cNvPr id="257" name="Google Shape;257;p27"/>
          <p:cNvSpPr txBox="1"/>
          <p:nvPr/>
        </p:nvSpPr>
        <p:spPr>
          <a:xfrm rot="-5400000">
            <a:off x="-1659187" y="2833175"/>
            <a:ext cx="5976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tx1">
                    <a:lumMod val="85000"/>
                    <a:lumOff val="15000"/>
                  </a:schemeClr>
                </a:solidFill>
                <a:latin typeface="Century Gothic"/>
                <a:ea typeface="Century Gothic"/>
                <a:cs typeface="Century Gothic"/>
                <a:sym typeface="Century Gothic"/>
              </a:rPr>
              <a:t>EARTH OBSERVATIONS</a:t>
            </a:r>
            <a:endParaRPr sz="4000" b="0" i="0" u="none" strike="noStrike" cap="none" dirty="0">
              <a:solidFill>
                <a:schemeClr val="tx1">
                  <a:lumMod val="85000"/>
                  <a:lumOff val="1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3591</TotalTime>
  <Words>3194</Words>
  <Application>Microsoft Office PowerPoint</Application>
  <PresentationFormat>Widescreen</PresentationFormat>
  <Paragraphs>364</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Arimo</vt:lpstr>
      <vt:lpstr>Calibri</vt:lpstr>
      <vt:lpstr>Century Gothic</vt:lpstr>
      <vt:lpstr>Webdings</vt:lpstr>
      <vt:lpstr>Office Theme</vt:lpstr>
      <vt:lpstr>1_Office Theme</vt:lpstr>
      <vt:lpstr>PowerPoint Presentation</vt:lpstr>
      <vt:lpstr>PowerPoint Presentation</vt:lpstr>
      <vt:lpstr>STUDY AREA</vt:lpstr>
      <vt:lpstr>COMMUNITY CONCERNS</vt:lpstr>
      <vt:lpstr>PARTNERS</vt:lpstr>
      <vt:lpstr>OBJECTIVES</vt:lpstr>
      <vt:lpstr>TWO END PRODUCTS</vt:lpstr>
      <vt:lpstr>PowerPoint Presentation</vt:lpstr>
      <vt:lpstr>PowerPoint Presentation</vt:lpstr>
      <vt:lpstr>Optical vs Radar</vt:lpstr>
      <vt:lpstr>METHODOLOGY </vt:lpstr>
      <vt:lpstr>LAND CLASSIFICATION VIA RANDOM FOREST</vt:lpstr>
      <vt:lpstr>BINARY CLASSIFICATION VIA RANDOM FOREST</vt:lpstr>
      <vt:lpstr>ERRORS &amp; UNCERTAINTIES </vt:lpstr>
      <vt:lpstr>FUTURE WORK</vt:lpstr>
      <vt:lpstr>PowerPoint Presentation</vt:lpstr>
      <vt:lpstr>PowerPoint Presentation</vt:lpstr>
      <vt:lpstr>PowerPoint Presentation</vt:lpstr>
      <vt:lpstr>METHODOLOGY </vt:lpstr>
      <vt:lpstr>PowerPoint Presentation</vt:lpstr>
      <vt:lpstr>PowerPoint Presentation</vt:lpstr>
      <vt:lpstr>PowerPoint Presentation</vt:lpstr>
      <vt:lpstr>ERRORS &amp; UNCERTAINTIES </vt:lpstr>
      <vt:lpstr>FUTURE WORK</vt:lpstr>
      <vt:lpstr>CONCLUSIONS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Meryl</dc:creator>
  <cp:lastModifiedBy>Clayton, Amanda L. (LARC-E3)[SSAI DEVELOP]</cp:lastModifiedBy>
  <cp:revision>59</cp:revision>
  <dcterms:modified xsi:type="dcterms:W3CDTF">2019-04-17T20:33:51Z</dcterms:modified>
</cp:coreProperties>
</file>