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ryl Ann Winstead" initials="DAW" lastIdx="7" clrIdx="0">
    <p:extLst/>
  </p:cmAuthor>
  <p:cmAuthor id="2" name="Emma Baghel" initials="EB" lastIdx="2" clrIdx="1"/>
  <p:cmAuthor id="3" name="Arya, Vishal (LARC)[DEVELOP]" initials="AV(" lastIdx="15" clrIdx="2">
    <p:extLst/>
  </p:cmAuthor>
  <p:cmAuthor id="4" name="Sherry baggett" initials="Sb" lastIdx="1" clrIdx="3"/>
  <p:cmAuthor id="5" name="Daryl-Ann Winstead" initials="DW" lastIdx="2"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13" autoAdjust="0"/>
    <p:restoredTop sz="94608" autoAdjust="0"/>
  </p:normalViewPr>
  <p:slideViewPr>
    <p:cSldViewPr snapToGrid="0">
      <p:cViewPr>
        <p:scale>
          <a:sx n="30" d="100"/>
          <a:sy n="30" d="100"/>
        </p:scale>
        <p:origin x="-2730" y="480"/>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E1131F-9732-4560-8103-01F53742D9C1}" type="datetimeFigureOut">
              <a:rPr lang="en-US" smtClean="0"/>
              <a:t>3/30/2016</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48EF04-C34D-4921-931D-E68B8D236CF5}" type="slidenum">
              <a:rPr lang="en-US" smtClean="0"/>
              <a:t>‹#›</a:t>
            </a:fld>
            <a:endParaRPr lang="en-US"/>
          </a:p>
        </p:txBody>
      </p:sp>
    </p:spTree>
    <p:extLst>
      <p:ext uri="{BB962C8B-B14F-4D97-AF65-F5344CB8AC3E}">
        <p14:creationId xmlns:p14="http://schemas.microsoft.com/office/powerpoint/2010/main" val="360486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ract info"/>
          <p:cNvSpPr/>
          <p:nvPr userDrawn="1"/>
        </p:nvSpPr>
        <p:spPr>
          <a:xfrm>
            <a:off x="16780042" y="35271802"/>
            <a:ext cx="9966158" cy="738664"/>
          </a:xfrm>
          <a:prstGeom prst="rect">
            <a:avLst/>
          </a:prstGeom>
        </p:spPr>
        <p:txBody>
          <a:bodyPr wrap="square">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r">
              <a:buClr>
                <a:schemeClr val="dk1"/>
              </a:buClr>
              <a:buSzPct val="25000"/>
            </a:pP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Any opinions, findings, and conclusions or recommendations expressed in this material are those of the author(s) and do not necessarily reflect the views of the National Aeronautics and Space Administration or partner organizations. This material is based upon work supported by NASA through contract NNL11AA00B and cooperative agreement NNX14AB60A.</a:t>
            </a:r>
            <a:endPar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tif"/><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tif"/><Relationship Id="rId2" Type="http://schemas.openxmlformats.org/officeDocument/2006/relationships/image" Target="../media/image3.jpeg"/><Relationship Id="rId16"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tif"/><Relationship Id="rId5" Type="http://schemas.openxmlformats.org/officeDocument/2006/relationships/image" Target="../media/image6.png"/><Relationship Id="rId15" Type="http://schemas.openxmlformats.org/officeDocument/2006/relationships/image" Target="../media/image16.jpeg"/><Relationship Id="rId10" Type="http://schemas.openxmlformats.org/officeDocument/2006/relationships/image" Target="../media/image11.tif"/><Relationship Id="rId4" Type="http://schemas.openxmlformats.org/officeDocument/2006/relationships/image" Target="../media/image5.png"/><Relationship Id="rId9" Type="http://schemas.openxmlformats.org/officeDocument/2006/relationships/image" Target="../media/image10.tif"/><Relationship Id="rId14" Type="http://schemas.openxmlformats.org/officeDocument/2006/relationships/image" Target="../media/image1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NASA Marshall Space Flight Center</a:t>
            </a:r>
            <a:endParaRPr lang="en-US" dirty="0"/>
          </a:p>
        </p:txBody>
      </p:sp>
      <p:sp>
        <p:nvSpPr>
          <p:cNvPr id="4" name="Text Placeholder 3"/>
          <p:cNvSpPr>
            <a:spLocks noGrp="1"/>
          </p:cNvSpPr>
          <p:nvPr>
            <p:ph type="body" sz="quarter" idx="11"/>
          </p:nvPr>
        </p:nvSpPr>
        <p:spPr/>
        <p:txBody>
          <a:bodyPr/>
          <a:lstStyle/>
          <a:p>
            <a:r>
              <a:rPr lang="en-US" dirty="0" smtClean="0"/>
              <a:t>Assessing Southern Pine Beetle Epidemics in Alabama’s Bankhead National Forest using NASA Earth Observations</a:t>
            </a:r>
            <a:endParaRPr lang="en-US" dirty="0"/>
          </a:p>
        </p:txBody>
      </p:sp>
      <p:sp>
        <p:nvSpPr>
          <p:cNvPr id="5" name="Text Placeholder 4"/>
          <p:cNvSpPr>
            <a:spLocks noGrp="1"/>
          </p:cNvSpPr>
          <p:nvPr>
            <p:ph type="body" sz="quarter" idx="10"/>
          </p:nvPr>
        </p:nvSpPr>
        <p:spPr/>
        <p:txBody>
          <a:bodyPr/>
          <a:lstStyle/>
          <a:p>
            <a:r>
              <a:rPr lang="en-US" dirty="0" smtClean="0"/>
              <a:t>Alabama Ecological Forecasting</a:t>
            </a:r>
            <a:endParaRPr lang="en-US" dirty="0"/>
          </a:p>
        </p:txBody>
      </p:sp>
      <p:sp>
        <p:nvSpPr>
          <p:cNvPr id="10" name="Text Placeholder 16"/>
          <p:cNvSpPr txBox="1">
            <a:spLocks/>
          </p:cNvSpPr>
          <p:nvPr/>
        </p:nvSpPr>
        <p:spPr>
          <a:xfrm>
            <a:off x="14540702" y="32548328"/>
            <a:ext cx="3290098" cy="46799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USDA Forest Service</a:t>
            </a:r>
          </a:p>
        </p:txBody>
      </p:sp>
      <p:sp>
        <p:nvSpPr>
          <p:cNvPr id="11" name="Text Placeholder 16"/>
          <p:cNvSpPr txBox="1">
            <a:spLocks/>
          </p:cNvSpPr>
          <p:nvPr/>
        </p:nvSpPr>
        <p:spPr>
          <a:xfrm>
            <a:off x="565666" y="30962520"/>
            <a:ext cx="11087450" cy="363961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b="1" dirty="0" smtClean="0"/>
              <a:t>Dr. Jeffery </a:t>
            </a:r>
            <a:r>
              <a:rPr lang="en-US" b="1" dirty="0" err="1" smtClean="0"/>
              <a:t>Luvall</a:t>
            </a:r>
            <a:r>
              <a:rPr lang="en-US" b="1" dirty="0" smtClean="0"/>
              <a:t> </a:t>
            </a:r>
            <a:r>
              <a:rPr lang="en-US" dirty="0" smtClean="0"/>
              <a:t>- NASA at the National Space Science Technology Center</a:t>
            </a:r>
          </a:p>
          <a:p>
            <a:r>
              <a:rPr lang="en-US" b="1" dirty="0" smtClean="0"/>
              <a:t>Dr. Robert Griffin </a:t>
            </a:r>
            <a:r>
              <a:rPr lang="en-US" dirty="0" smtClean="0"/>
              <a:t>- University of Alabama in Huntsville</a:t>
            </a:r>
          </a:p>
          <a:p>
            <a:r>
              <a:rPr lang="en-US" b="1" dirty="0" smtClean="0"/>
              <a:t>Dave Casey</a:t>
            </a:r>
            <a:r>
              <a:rPr lang="en-US" dirty="0" smtClean="0"/>
              <a:t>, </a:t>
            </a:r>
            <a:r>
              <a:rPr lang="en-US" b="1" dirty="0" smtClean="0"/>
              <a:t>Dr. John Nowak</a:t>
            </a:r>
            <a:r>
              <a:rPr lang="en-US" dirty="0" smtClean="0"/>
              <a:t>, </a:t>
            </a:r>
            <a:r>
              <a:rPr lang="en-US" b="1" dirty="0" smtClean="0"/>
              <a:t>Dr. Chris </a:t>
            </a:r>
            <a:r>
              <a:rPr lang="en-US" b="1" dirty="0" err="1" smtClean="0"/>
              <a:t>Asaro</a:t>
            </a:r>
            <a:r>
              <a:rPr lang="en-US" dirty="0" smtClean="0"/>
              <a:t> – USDA Forest Service</a:t>
            </a:r>
            <a:endParaRPr lang="en-US" b="1" dirty="0" smtClean="0"/>
          </a:p>
          <a:p>
            <a:r>
              <a:rPr lang="en-US" b="1" dirty="0" smtClean="0"/>
              <a:t>Tim Klug </a:t>
            </a:r>
            <a:r>
              <a:rPr lang="en-US" dirty="0" smtClean="0"/>
              <a:t>- University of Alabama in Huntsville Graduate Research </a:t>
            </a:r>
            <a:r>
              <a:rPr lang="en-US" dirty="0" smtClean="0"/>
              <a:t>Assistant</a:t>
            </a:r>
          </a:p>
          <a:p>
            <a:r>
              <a:rPr lang="en-US" b="1" dirty="0" err="1" smtClean="0"/>
              <a:t>Kel</a:t>
            </a:r>
            <a:r>
              <a:rPr lang="en-US" b="1" dirty="0" smtClean="0"/>
              <a:t> </a:t>
            </a:r>
            <a:r>
              <a:rPr lang="en-US" b="1" dirty="0" err="1" smtClean="0"/>
              <a:t>Markert</a:t>
            </a:r>
            <a:r>
              <a:rPr lang="en-US" dirty="0"/>
              <a:t> </a:t>
            </a:r>
            <a:r>
              <a:rPr lang="en-US" dirty="0" smtClean="0"/>
              <a:t>– SERVIR Graduate Research Assistant</a:t>
            </a:r>
            <a:endParaRPr lang="en-US" b="1" dirty="0" smtClean="0"/>
          </a:p>
          <a:p>
            <a:r>
              <a:rPr lang="en-US" b="1" dirty="0" smtClean="0"/>
              <a:t>Daryl Ann </a:t>
            </a:r>
            <a:r>
              <a:rPr lang="en-US" b="1" dirty="0" err="1" smtClean="0"/>
              <a:t>Winstead</a:t>
            </a:r>
            <a:r>
              <a:rPr lang="en-US" b="1" dirty="0" smtClean="0"/>
              <a:t> </a:t>
            </a:r>
            <a:r>
              <a:rPr lang="en-US" dirty="0" smtClean="0"/>
              <a:t>- NASA DEVELOP National Program</a:t>
            </a:r>
          </a:p>
          <a:p>
            <a:r>
              <a:rPr lang="en-US" b="1" dirty="0" smtClean="0"/>
              <a:t>Alabama Forestry Commission</a:t>
            </a:r>
          </a:p>
        </p:txBody>
      </p:sp>
      <p:sp>
        <p:nvSpPr>
          <p:cNvPr id="8" name="Text Placeholder 16"/>
          <p:cNvSpPr txBox="1">
            <a:spLocks/>
          </p:cNvSpPr>
          <p:nvPr/>
        </p:nvSpPr>
        <p:spPr>
          <a:xfrm rot="16200000">
            <a:off x="11269369" y="21078617"/>
            <a:ext cx="3867394" cy="67440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200" b="1" dirty="0" smtClean="0"/>
              <a:t>SPB Prediction Map</a:t>
            </a:r>
          </a:p>
        </p:txBody>
      </p:sp>
      <p:sp>
        <p:nvSpPr>
          <p:cNvPr id="12" name="Text Placeholder 16"/>
          <p:cNvSpPr txBox="1">
            <a:spLocks/>
          </p:cNvSpPr>
          <p:nvPr/>
        </p:nvSpPr>
        <p:spPr>
          <a:xfrm>
            <a:off x="18287997" y="22016890"/>
            <a:ext cx="8488629" cy="573081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smtClean="0"/>
              <a:t>Historic Southern Pine Beetle </a:t>
            </a:r>
            <a:r>
              <a:rPr lang="en-US" dirty="0"/>
              <a:t>Maps showed </a:t>
            </a:r>
            <a:r>
              <a:rPr lang="en-US" dirty="0" smtClean="0"/>
              <a:t>the majority </a:t>
            </a:r>
            <a:r>
              <a:rPr lang="en-US" dirty="0"/>
              <a:t>of SPB attacks </a:t>
            </a:r>
            <a:r>
              <a:rPr lang="en-US" dirty="0" smtClean="0"/>
              <a:t>occurred in </a:t>
            </a:r>
            <a:r>
              <a:rPr lang="en-US" dirty="0"/>
              <a:t>southwestern </a:t>
            </a:r>
            <a:r>
              <a:rPr lang="en-US" dirty="0" smtClean="0"/>
              <a:t>Alabama.</a:t>
            </a:r>
            <a:endParaRPr lang="en-US" dirty="0"/>
          </a:p>
          <a:p>
            <a:pPr marL="347663" indent="-347663"/>
            <a:r>
              <a:rPr lang="en-US" dirty="0"/>
              <a:t>Most of the concentrated outbreaks occurred in the </a:t>
            </a:r>
            <a:r>
              <a:rPr lang="en-US" dirty="0" smtClean="0"/>
              <a:t>southwestern </a:t>
            </a:r>
            <a:r>
              <a:rPr lang="en-US" dirty="0"/>
              <a:t>part of the </a:t>
            </a:r>
            <a:r>
              <a:rPr lang="en-US" dirty="0" smtClean="0"/>
              <a:t>state. </a:t>
            </a:r>
            <a:endParaRPr lang="en-US" dirty="0"/>
          </a:p>
          <a:p>
            <a:pPr marL="347663" indent="-347663"/>
            <a:r>
              <a:rPr lang="en-US" dirty="0"/>
              <a:t>Few </a:t>
            </a:r>
            <a:r>
              <a:rPr lang="en-US" dirty="0" smtClean="0"/>
              <a:t>SPB outbreaks </a:t>
            </a:r>
            <a:r>
              <a:rPr lang="en-US" dirty="0"/>
              <a:t>occurred in or near Bankhead National </a:t>
            </a:r>
            <a:r>
              <a:rPr lang="en-US" dirty="0" smtClean="0"/>
              <a:t>Forest from 2010 to 2015. </a:t>
            </a:r>
            <a:endParaRPr lang="en-US" dirty="0"/>
          </a:p>
          <a:p>
            <a:pPr marL="347663" indent="-347663"/>
            <a:r>
              <a:rPr lang="en-US" dirty="0" smtClean="0"/>
              <a:t>The Southern Pine Beetle Prediction </a:t>
            </a:r>
            <a:r>
              <a:rPr lang="en-US" dirty="0"/>
              <a:t>Map showed southwest Alabama was at greatest risk in </a:t>
            </a:r>
            <a:r>
              <a:rPr lang="en-US" dirty="0" smtClean="0"/>
              <a:t>2050. </a:t>
            </a:r>
          </a:p>
          <a:p>
            <a:pPr marL="347663" indent="-347663"/>
            <a:r>
              <a:rPr lang="en-US" dirty="0" smtClean="0"/>
              <a:t>The southwestern portion of Alabama sees </a:t>
            </a:r>
            <a:r>
              <a:rPr lang="en-US" dirty="0"/>
              <a:t>attacks more frequently and </a:t>
            </a:r>
            <a:r>
              <a:rPr lang="en-US" dirty="0" smtClean="0"/>
              <a:t>the density </a:t>
            </a:r>
            <a:r>
              <a:rPr lang="en-US" dirty="0"/>
              <a:t>of outbreaks is </a:t>
            </a:r>
            <a:r>
              <a:rPr lang="en-US" dirty="0" smtClean="0"/>
              <a:t>higher. </a:t>
            </a:r>
            <a:endParaRPr lang="en-US" dirty="0"/>
          </a:p>
          <a:p>
            <a:pPr marL="347663" indent="-347663"/>
            <a:r>
              <a:rPr lang="en-US" dirty="0"/>
              <a:t>A</a:t>
            </a:r>
            <a:r>
              <a:rPr lang="en-US" dirty="0" smtClean="0"/>
              <a:t>s of March 24, 2016, the northeastern portion of Bankhead National Forest is susceptible to a SPB outbreak.</a:t>
            </a:r>
            <a:endParaRPr lang="en-US" dirty="0"/>
          </a:p>
        </p:txBody>
      </p:sp>
      <p:sp>
        <p:nvSpPr>
          <p:cNvPr id="6" name="Text Placeholder 16"/>
          <p:cNvSpPr txBox="1">
            <a:spLocks/>
          </p:cNvSpPr>
          <p:nvPr/>
        </p:nvSpPr>
        <p:spPr>
          <a:xfrm>
            <a:off x="914400" y="5948887"/>
            <a:ext cx="16916400" cy="567361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sz="2800" dirty="0"/>
          </a:p>
        </p:txBody>
      </p:sp>
      <p:sp>
        <p:nvSpPr>
          <p:cNvPr id="15" name="Text Placeholder 16"/>
          <p:cNvSpPr txBox="1">
            <a:spLocks/>
          </p:cNvSpPr>
          <p:nvPr/>
        </p:nvSpPr>
        <p:spPr>
          <a:xfrm>
            <a:off x="18288000" y="6013678"/>
            <a:ext cx="8229600" cy="31053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b="1" dirty="0" smtClean="0">
                <a:solidFill>
                  <a:schemeClr val="accent1"/>
                </a:solidFill>
              </a:rPr>
              <a:t>Map </a:t>
            </a:r>
            <a:r>
              <a:rPr lang="en-US" dirty="0" smtClean="0"/>
              <a:t>previous beetle infestations to determine areas affected by the Southern Pine Beetle (SPB)</a:t>
            </a:r>
            <a:endParaRPr lang="en-US" dirty="0"/>
          </a:p>
          <a:p>
            <a:pPr marL="347663" indent="-347663"/>
            <a:r>
              <a:rPr lang="en-US" b="1" dirty="0" smtClean="0">
                <a:solidFill>
                  <a:schemeClr val="accent1"/>
                </a:solidFill>
              </a:rPr>
              <a:t>Assess </a:t>
            </a:r>
            <a:r>
              <a:rPr lang="en-US" dirty="0" smtClean="0"/>
              <a:t>current and future forest susceptibility of SPB outbreaks to help determine where suppression efforts should be focused</a:t>
            </a:r>
            <a:endParaRPr lang="en-US" dirty="0"/>
          </a:p>
          <a:p>
            <a:pPr marL="347663" indent="-347663"/>
            <a:r>
              <a:rPr lang="en-US" b="1" dirty="0" smtClean="0">
                <a:solidFill>
                  <a:schemeClr val="accent1"/>
                </a:solidFill>
              </a:rPr>
              <a:t>Create </a:t>
            </a:r>
            <a:r>
              <a:rPr lang="en-US" dirty="0" smtClean="0"/>
              <a:t>a near real-time model to continually assess the ongoing risk of SPB outbreaks</a:t>
            </a:r>
            <a:endParaRPr lang="en-US" b="1" dirty="0" smtClean="0">
              <a:solidFill>
                <a:schemeClr val="accent1"/>
              </a:solidFill>
            </a:endParaRPr>
          </a:p>
        </p:txBody>
      </p:sp>
      <p:sp>
        <p:nvSpPr>
          <p:cNvPr id="16" name="TextBox 15"/>
          <p:cNvSpPr txBox="1"/>
          <p:nvPr/>
        </p:nvSpPr>
        <p:spPr>
          <a:xfrm>
            <a:off x="565671" y="5099853"/>
            <a:ext cx="169163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18204088" y="5099852"/>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565670" y="12094813"/>
            <a:ext cx="169164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18151637" y="970754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18204088" y="16319982"/>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565666" y="17684732"/>
            <a:ext cx="1691639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18204086" y="2124744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565671" y="30249946"/>
            <a:ext cx="5823285"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11653121" y="30249946"/>
            <a:ext cx="4620127"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18204088" y="28366532"/>
            <a:ext cx="4451683"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Ryan Schick (Project Lead), Maggi Klug, Kelsey Herndon, Leigh Sinclair</a:t>
            </a:r>
          </a:p>
          <a:p>
            <a:r>
              <a:rPr lang="en-US" sz="2400" dirty="0" smtClean="0"/>
              <a:t>DEVELOP National Program at NASA Marshall Space Flight Center</a:t>
            </a:r>
            <a:endParaRPr lang="en-US" sz="2400" dirty="0"/>
          </a:p>
        </p:txBody>
      </p:sp>
      <p:pic>
        <p:nvPicPr>
          <p:cNvPr id="1026" name="Picture 2" descr="C:\Users\baggetts\Downloads\IMG_07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08168" y="29328780"/>
            <a:ext cx="6483082" cy="486231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 name="Picture 2" descr="https://upload.wikimedia.org/wikipedia/commons/thumb/3/30/ForestServiceLogoOfficial.svg/2000px-ForestServiceLogoOfficial.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6188" y="31566899"/>
            <a:ext cx="2192922" cy="24308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00519" y="17053594"/>
            <a:ext cx="2766264" cy="267254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49155" y="17496164"/>
            <a:ext cx="2424587" cy="198161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70413" y="17192101"/>
            <a:ext cx="2222018" cy="2455269"/>
          </a:xfrm>
          <a:prstGeom prst="rect">
            <a:avLst/>
          </a:prstGeom>
        </p:spPr>
      </p:pic>
      <p:sp>
        <p:nvSpPr>
          <p:cNvPr id="33" name="TextBox 32"/>
          <p:cNvSpPr txBox="1"/>
          <p:nvPr/>
        </p:nvSpPr>
        <p:spPr>
          <a:xfrm>
            <a:off x="18667699" y="19892051"/>
            <a:ext cx="1827445" cy="523220"/>
          </a:xfrm>
          <a:prstGeom prst="rect">
            <a:avLst/>
          </a:prstGeom>
          <a:noFill/>
        </p:spPr>
        <p:txBody>
          <a:bodyPr wrap="square" rtlCol="0">
            <a:spAutoFit/>
          </a:bodyPr>
          <a:lstStyle/>
          <a:p>
            <a:r>
              <a:rPr lang="en-US" sz="2800" dirty="0" smtClean="0"/>
              <a:t>STRM-v2</a:t>
            </a:r>
            <a:endParaRPr lang="en-US" sz="2800" dirty="0"/>
          </a:p>
        </p:txBody>
      </p:sp>
      <p:sp>
        <p:nvSpPr>
          <p:cNvPr id="34" name="TextBox 33"/>
          <p:cNvSpPr txBox="1"/>
          <p:nvPr/>
        </p:nvSpPr>
        <p:spPr>
          <a:xfrm>
            <a:off x="24452411" y="19892051"/>
            <a:ext cx="1818073" cy="523220"/>
          </a:xfrm>
          <a:prstGeom prst="rect">
            <a:avLst/>
          </a:prstGeom>
          <a:noFill/>
        </p:spPr>
        <p:txBody>
          <a:bodyPr wrap="square" rtlCol="0">
            <a:spAutoFit/>
          </a:bodyPr>
          <a:lstStyle/>
          <a:p>
            <a:r>
              <a:rPr lang="en-US" sz="2800" dirty="0" smtClean="0"/>
              <a:t>Landsat 8</a:t>
            </a:r>
            <a:endParaRPr lang="en-US" sz="2800" dirty="0"/>
          </a:p>
        </p:txBody>
      </p:sp>
      <p:sp>
        <p:nvSpPr>
          <p:cNvPr id="35" name="TextBox 34"/>
          <p:cNvSpPr txBox="1"/>
          <p:nvPr/>
        </p:nvSpPr>
        <p:spPr>
          <a:xfrm>
            <a:off x="21612042" y="19892051"/>
            <a:ext cx="1693799" cy="523220"/>
          </a:xfrm>
          <a:prstGeom prst="rect">
            <a:avLst/>
          </a:prstGeom>
          <a:noFill/>
        </p:spPr>
        <p:txBody>
          <a:bodyPr wrap="square" rtlCol="0">
            <a:spAutoFit/>
          </a:bodyPr>
          <a:lstStyle/>
          <a:p>
            <a:r>
              <a:rPr lang="en-US" sz="2800" dirty="0" smtClean="0"/>
              <a:t>Landsat 5</a:t>
            </a:r>
            <a:endParaRPr lang="en-US" sz="2800" dirty="0"/>
          </a:p>
        </p:txBody>
      </p:sp>
      <p:sp>
        <p:nvSpPr>
          <p:cNvPr id="13" name="TextBox 12"/>
          <p:cNvSpPr txBox="1"/>
          <p:nvPr/>
        </p:nvSpPr>
        <p:spPr>
          <a:xfrm>
            <a:off x="18412396" y="34364972"/>
            <a:ext cx="8239833" cy="523220"/>
          </a:xfrm>
          <a:prstGeom prst="rect">
            <a:avLst/>
          </a:prstGeom>
          <a:noFill/>
        </p:spPr>
        <p:txBody>
          <a:bodyPr wrap="square" rtlCol="0">
            <a:spAutoFit/>
          </a:bodyPr>
          <a:lstStyle/>
          <a:p>
            <a:r>
              <a:rPr lang="en-US" sz="2800" dirty="0" smtClean="0"/>
              <a:t>Kelsey Herndon, Maggi Klug,  Leigh Sinclair, Ryan Schick</a:t>
            </a:r>
            <a:endParaRPr lang="en-US" sz="2800" dirty="0"/>
          </a:p>
        </p:txBody>
      </p:sp>
      <p:grpSp>
        <p:nvGrpSpPr>
          <p:cNvPr id="55" name="Group 54"/>
          <p:cNvGrpSpPr/>
          <p:nvPr/>
        </p:nvGrpSpPr>
        <p:grpSpPr>
          <a:xfrm>
            <a:off x="914400" y="12584870"/>
            <a:ext cx="16647027" cy="1569660"/>
            <a:chOff x="679799" y="17681001"/>
            <a:chExt cx="16647027" cy="1569660"/>
          </a:xfrm>
        </p:grpSpPr>
        <p:sp>
          <p:nvSpPr>
            <p:cNvPr id="57" name="TextBox 56"/>
            <p:cNvSpPr txBox="1"/>
            <p:nvPr/>
          </p:nvSpPr>
          <p:spPr>
            <a:xfrm>
              <a:off x="1941666" y="17964961"/>
              <a:ext cx="14765184" cy="646331"/>
            </a:xfrm>
            <a:prstGeom prst="rect">
              <a:avLst/>
            </a:prstGeom>
            <a:noFill/>
          </p:spPr>
          <p:txBody>
            <a:bodyPr wrap="square" rtlCol="0">
              <a:spAutoFit/>
            </a:bodyPr>
            <a:lstStyle/>
            <a:p>
              <a:r>
                <a:rPr lang="en-US" sz="3600" b="1" dirty="0" smtClean="0">
                  <a:solidFill>
                    <a:schemeClr val="tx1">
                      <a:lumMod val="60000"/>
                      <a:lumOff val="40000"/>
                    </a:schemeClr>
                  </a:solidFill>
                  <a:latin typeface="+mj-lt"/>
                </a:rPr>
                <a:t>Historic Southern Pine Beetle Coverage Maps</a:t>
              </a:r>
              <a:endParaRPr lang="en-US" sz="3600" b="1" dirty="0">
                <a:solidFill>
                  <a:schemeClr val="tx1">
                    <a:lumMod val="60000"/>
                    <a:lumOff val="40000"/>
                  </a:schemeClr>
                </a:solidFill>
                <a:latin typeface="+mj-lt"/>
              </a:endParaRPr>
            </a:p>
          </p:txBody>
        </p:sp>
        <p:sp>
          <p:nvSpPr>
            <p:cNvPr id="59" name="TextBox 58"/>
            <p:cNvSpPr txBox="1"/>
            <p:nvPr/>
          </p:nvSpPr>
          <p:spPr>
            <a:xfrm>
              <a:off x="1941667" y="18582287"/>
              <a:ext cx="15385159" cy="461665"/>
            </a:xfrm>
            <a:prstGeom prst="rect">
              <a:avLst/>
            </a:prstGeom>
            <a:noFill/>
          </p:spPr>
          <p:txBody>
            <a:bodyPr wrap="square" rtlCol="0">
              <a:spAutoFit/>
            </a:bodyPr>
            <a:lstStyle/>
            <a:p>
              <a:pPr>
                <a:buClr>
                  <a:schemeClr val="accent1">
                    <a:lumMod val="60000"/>
                    <a:lumOff val="40000"/>
                  </a:schemeClr>
                </a:buClr>
              </a:pPr>
              <a:r>
                <a:rPr lang="en-US" sz="2400" b="1" dirty="0">
                  <a:latin typeface="+mj-lt"/>
                </a:rPr>
                <a:t>I</a:t>
              </a:r>
              <a:r>
                <a:rPr lang="en-US" sz="2400" b="1" dirty="0" smtClean="0">
                  <a:latin typeface="+mj-lt"/>
                </a:rPr>
                <a:t>n situ data </a:t>
              </a:r>
              <a:r>
                <a:rPr lang="en-US" sz="2400" dirty="0" smtClean="0">
                  <a:latin typeface="+mj-lt"/>
                </a:rPr>
                <a:t>[SPB locations] + </a:t>
              </a:r>
              <a:r>
                <a:rPr lang="en-US" sz="2400" b="1" dirty="0" smtClean="0">
                  <a:latin typeface="+mj-lt"/>
                </a:rPr>
                <a:t>Point Density Tool </a:t>
              </a:r>
              <a:r>
                <a:rPr lang="en-US" sz="2400" dirty="0" smtClean="0">
                  <a:latin typeface="+mj-lt"/>
                </a:rPr>
                <a:t>[ArcMap 10.3]</a:t>
              </a:r>
              <a:endParaRPr lang="en-US" sz="2400" dirty="0">
                <a:latin typeface="+mj-lt"/>
              </a:endParaRPr>
            </a:p>
          </p:txBody>
        </p:sp>
        <p:sp>
          <p:nvSpPr>
            <p:cNvPr id="67" name="TextBox 66"/>
            <p:cNvSpPr txBox="1"/>
            <p:nvPr/>
          </p:nvSpPr>
          <p:spPr>
            <a:xfrm>
              <a:off x="679799" y="17681001"/>
              <a:ext cx="1261476" cy="1569660"/>
            </a:xfrm>
            <a:prstGeom prst="rect">
              <a:avLst/>
            </a:prstGeom>
            <a:noFill/>
          </p:spPr>
          <p:txBody>
            <a:bodyPr wrap="square" rtlCol="0">
              <a:spAutoFit/>
            </a:bodyPr>
            <a:lstStyle/>
            <a:p>
              <a:pPr algn="r"/>
              <a:r>
                <a:rPr lang="en-US" sz="9600" b="1" dirty="0" smtClean="0">
                  <a:solidFill>
                    <a:schemeClr val="accent1">
                      <a:lumMod val="40000"/>
                      <a:lumOff val="60000"/>
                    </a:schemeClr>
                  </a:solidFill>
                  <a:latin typeface="+mj-lt"/>
                </a:rPr>
                <a:t>1</a:t>
              </a:r>
              <a:endParaRPr lang="en-US" sz="9600" b="1" dirty="0">
                <a:solidFill>
                  <a:schemeClr val="accent1">
                    <a:lumMod val="40000"/>
                    <a:lumOff val="60000"/>
                  </a:schemeClr>
                </a:solidFill>
                <a:latin typeface="+mj-lt"/>
              </a:endParaRPr>
            </a:p>
          </p:txBody>
        </p:sp>
      </p:grpSp>
      <p:grpSp>
        <p:nvGrpSpPr>
          <p:cNvPr id="68" name="Group 67"/>
          <p:cNvGrpSpPr/>
          <p:nvPr/>
        </p:nvGrpSpPr>
        <p:grpSpPr>
          <a:xfrm>
            <a:off x="914401" y="14154589"/>
            <a:ext cx="16647027" cy="1732283"/>
            <a:chOff x="679799" y="17681001"/>
            <a:chExt cx="16647027" cy="1732283"/>
          </a:xfrm>
        </p:grpSpPr>
        <p:sp>
          <p:nvSpPr>
            <p:cNvPr id="69" name="TextBox 68"/>
            <p:cNvSpPr txBox="1"/>
            <p:nvPr/>
          </p:nvSpPr>
          <p:spPr>
            <a:xfrm>
              <a:off x="1941666" y="17964961"/>
              <a:ext cx="14765184" cy="646331"/>
            </a:xfrm>
            <a:prstGeom prst="rect">
              <a:avLst/>
            </a:prstGeom>
            <a:noFill/>
          </p:spPr>
          <p:txBody>
            <a:bodyPr wrap="square" rtlCol="0">
              <a:spAutoFit/>
            </a:bodyPr>
            <a:lstStyle/>
            <a:p>
              <a:r>
                <a:rPr lang="en-US" sz="3600" b="1" dirty="0" smtClean="0">
                  <a:solidFill>
                    <a:schemeClr val="tx1">
                      <a:lumMod val="60000"/>
                      <a:lumOff val="40000"/>
                    </a:schemeClr>
                  </a:solidFill>
                  <a:latin typeface="+mj-lt"/>
                </a:rPr>
                <a:t>Southern Pine Beetle Prediction Map</a:t>
              </a:r>
              <a:endParaRPr lang="en-US" sz="3600" b="1" dirty="0">
                <a:solidFill>
                  <a:schemeClr val="tx1">
                    <a:lumMod val="60000"/>
                    <a:lumOff val="40000"/>
                  </a:schemeClr>
                </a:solidFill>
                <a:latin typeface="+mj-lt"/>
              </a:endParaRPr>
            </a:p>
          </p:txBody>
        </p:sp>
        <p:sp>
          <p:nvSpPr>
            <p:cNvPr id="74" name="TextBox 73"/>
            <p:cNvSpPr txBox="1"/>
            <p:nvPr/>
          </p:nvSpPr>
          <p:spPr>
            <a:xfrm>
              <a:off x="1941667" y="18582287"/>
              <a:ext cx="15385159" cy="830997"/>
            </a:xfrm>
            <a:prstGeom prst="rect">
              <a:avLst/>
            </a:prstGeom>
            <a:noFill/>
          </p:spPr>
          <p:txBody>
            <a:bodyPr wrap="square" rtlCol="0">
              <a:spAutoFit/>
            </a:bodyPr>
            <a:lstStyle/>
            <a:p>
              <a:pPr>
                <a:buClr>
                  <a:schemeClr val="accent1">
                    <a:lumMod val="60000"/>
                    <a:lumOff val="40000"/>
                  </a:schemeClr>
                </a:buClr>
              </a:pPr>
              <a:r>
                <a:rPr lang="en-US" sz="2400" b="1" dirty="0" smtClean="0">
                  <a:latin typeface="+mj-lt"/>
                </a:rPr>
                <a:t>In situ data </a:t>
              </a:r>
              <a:r>
                <a:rPr lang="en-US" sz="2400" dirty="0" smtClean="0">
                  <a:latin typeface="+mj-lt"/>
                </a:rPr>
                <a:t>[SPB locations] </a:t>
              </a:r>
              <a:r>
                <a:rPr lang="en-US" sz="2400" dirty="0" smtClean="0">
                  <a:solidFill>
                    <a:schemeClr val="accent1">
                      <a:lumMod val="40000"/>
                      <a:lumOff val="60000"/>
                    </a:schemeClr>
                  </a:solidFill>
                  <a:sym typeface="Wingdings 2" panose="05020102010507070707" pitchFamily="18" charset="2"/>
                </a:rPr>
                <a:t> </a:t>
              </a:r>
              <a:r>
                <a:rPr lang="en-US" sz="2400" b="1" dirty="0" smtClean="0">
                  <a:latin typeface="+mj-lt"/>
                </a:rPr>
                <a:t>SPB outbreak thresholds </a:t>
              </a:r>
              <a:r>
                <a:rPr lang="en-US" sz="2400" dirty="0" smtClean="0">
                  <a:latin typeface="+mj-lt"/>
                </a:rPr>
                <a:t>[Green Red Vegetation Index, Normalized Difference Vegetation Index, future climatic variables]</a:t>
              </a:r>
              <a:r>
                <a:rPr lang="en-US" sz="2400" dirty="0" smtClean="0">
                  <a:solidFill>
                    <a:schemeClr val="accent1">
                      <a:lumMod val="40000"/>
                      <a:lumOff val="60000"/>
                    </a:schemeClr>
                  </a:solidFill>
                  <a:sym typeface="Wingdings 2" panose="05020102010507070707" pitchFamily="18" charset="2"/>
                </a:rPr>
                <a:t>  </a:t>
              </a:r>
              <a:r>
                <a:rPr lang="en-US" sz="2400" b="1" dirty="0" smtClean="0">
                  <a:latin typeface="+mj-lt"/>
                  <a:sym typeface="Wingdings 2" panose="05020102010507070707" pitchFamily="18" charset="2"/>
                </a:rPr>
                <a:t>Princeton University Maximum Entropy Model</a:t>
              </a:r>
              <a:endParaRPr lang="en-US" sz="2400" dirty="0">
                <a:latin typeface="+mj-lt"/>
              </a:endParaRPr>
            </a:p>
          </p:txBody>
        </p:sp>
        <p:sp>
          <p:nvSpPr>
            <p:cNvPr id="78" name="TextBox 77"/>
            <p:cNvSpPr txBox="1"/>
            <p:nvPr/>
          </p:nvSpPr>
          <p:spPr>
            <a:xfrm>
              <a:off x="679799" y="17681001"/>
              <a:ext cx="1261476" cy="1569660"/>
            </a:xfrm>
            <a:prstGeom prst="rect">
              <a:avLst/>
            </a:prstGeom>
            <a:noFill/>
          </p:spPr>
          <p:txBody>
            <a:bodyPr wrap="square" rtlCol="0">
              <a:spAutoFit/>
            </a:bodyPr>
            <a:lstStyle/>
            <a:p>
              <a:pPr algn="r"/>
              <a:r>
                <a:rPr lang="en-US" sz="9600" b="1" dirty="0">
                  <a:solidFill>
                    <a:schemeClr val="accent1">
                      <a:lumMod val="40000"/>
                      <a:lumOff val="60000"/>
                    </a:schemeClr>
                  </a:solidFill>
                  <a:latin typeface="+mj-lt"/>
                </a:rPr>
                <a:t>2</a:t>
              </a:r>
            </a:p>
          </p:txBody>
        </p:sp>
      </p:grpSp>
      <p:grpSp>
        <p:nvGrpSpPr>
          <p:cNvPr id="81" name="Group 80"/>
          <p:cNvGrpSpPr/>
          <p:nvPr/>
        </p:nvGrpSpPr>
        <p:grpSpPr>
          <a:xfrm>
            <a:off x="914400" y="15923444"/>
            <a:ext cx="16647028" cy="1761288"/>
            <a:chOff x="679799" y="17681001"/>
            <a:chExt cx="16647028" cy="1761288"/>
          </a:xfrm>
        </p:grpSpPr>
        <p:sp>
          <p:nvSpPr>
            <p:cNvPr id="82" name="TextBox 81"/>
            <p:cNvSpPr txBox="1"/>
            <p:nvPr/>
          </p:nvSpPr>
          <p:spPr>
            <a:xfrm>
              <a:off x="1941666" y="17964961"/>
              <a:ext cx="14765184" cy="646331"/>
            </a:xfrm>
            <a:prstGeom prst="rect">
              <a:avLst/>
            </a:prstGeom>
            <a:noFill/>
          </p:spPr>
          <p:txBody>
            <a:bodyPr wrap="square" rtlCol="0">
              <a:spAutoFit/>
            </a:bodyPr>
            <a:lstStyle/>
            <a:p>
              <a:r>
                <a:rPr lang="en-US" sz="3600" b="1" dirty="0" smtClean="0">
                  <a:solidFill>
                    <a:schemeClr val="tx1">
                      <a:lumMod val="60000"/>
                      <a:lumOff val="40000"/>
                    </a:schemeClr>
                  </a:solidFill>
                  <a:latin typeface="+mj-lt"/>
                </a:rPr>
                <a:t>Near Real-Time Southern Pine Beetle Susceptibility Model</a:t>
              </a:r>
              <a:endParaRPr lang="en-US" sz="3600" b="1" dirty="0">
                <a:solidFill>
                  <a:schemeClr val="tx1">
                    <a:lumMod val="60000"/>
                    <a:lumOff val="40000"/>
                  </a:schemeClr>
                </a:solidFill>
                <a:latin typeface="+mj-lt"/>
              </a:endParaRPr>
            </a:p>
          </p:txBody>
        </p:sp>
        <p:sp>
          <p:nvSpPr>
            <p:cNvPr id="83" name="TextBox 82"/>
            <p:cNvSpPr txBox="1"/>
            <p:nvPr/>
          </p:nvSpPr>
          <p:spPr>
            <a:xfrm>
              <a:off x="1941668" y="18611292"/>
              <a:ext cx="15385159" cy="830997"/>
            </a:xfrm>
            <a:prstGeom prst="rect">
              <a:avLst/>
            </a:prstGeom>
            <a:noFill/>
          </p:spPr>
          <p:txBody>
            <a:bodyPr wrap="square" rtlCol="0">
              <a:spAutoFit/>
            </a:bodyPr>
            <a:lstStyle/>
            <a:p>
              <a:pPr>
                <a:buClr>
                  <a:schemeClr val="accent1">
                    <a:lumMod val="60000"/>
                    <a:lumOff val="40000"/>
                  </a:schemeClr>
                </a:buClr>
              </a:pPr>
              <a:r>
                <a:rPr lang="en-US" sz="2400" b="1" dirty="0" smtClean="0">
                  <a:latin typeface="+mj-lt"/>
                </a:rPr>
                <a:t>Landsat 8 </a:t>
              </a:r>
              <a:r>
                <a:rPr lang="en-US" sz="2400" dirty="0" smtClean="0">
                  <a:latin typeface="+mj-lt"/>
                </a:rPr>
                <a:t>[Green Red Vegetation Index, Normalized Vegetation Health Index] </a:t>
              </a:r>
              <a:r>
                <a:rPr lang="en-US" sz="2400" dirty="0" smtClean="0">
                  <a:solidFill>
                    <a:schemeClr val="accent1">
                      <a:lumMod val="40000"/>
                      <a:lumOff val="60000"/>
                    </a:schemeClr>
                  </a:solidFill>
                  <a:sym typeface="Wingdings 2" panose="05020102010507070707" pitchFamily="18" charset="2"/>
                </a:rPr>
                <a:t> </a:t>
              </a:r>
              <a:r>
                <a:rPr lang="en-US" sz="2400" b="1" dirty="0" err="1" smtClean="0">
                  <a:latin typeface="+mj-lt"/>
                  <a:sym typeface="Wingdings 2" panose="05020102010507070707" pitchFamily="18" charset="2"/>
                </a:rPr>
                <a:t>LandFire</a:t>
              </a:r>
              <a:r>
                <a:rPr lang="en-US" sz="2400" b="1" dirty="0" smtClean="0">
                  <a:latin typeface="+mj-lt"/>
                  <a:sym typeface="Wingdings 2" panose="05020102010507070707" pitchFamily="18" charset="2"/>
                </a:rPr>
                <a:t> data</a:t>
              </a:r>
              <a:r>
                <a:rPr lang="en-US" sz="2400" dirty="0" smtClean="0">
                  <a:latin typeface="+mj-lt"/>
                  <a:sym typeface="Wingdings 2" panose="05020102010507070707" pitchFamily="18" charset="2"/>
                </a:rPr>
                <a:t> [tree species]</a:t>
              </a:r>
              <a:r>
                <a:rPr lang="en-US" sz="2400" dirty="0" smtClean="0">
                  <a:solidFill>
                    <a:schemeClr val="accent1">
                      <a:lumMod val="40000"/>
                      <a:lumOff val="60000"/>
                    </a:schemeClr>
                  </a:solidFill>
                  <a:sym typeface="Wingdings 2" panose="05020102010507070707" pitchFamily="18" charset="2"/>
                </a:rPr>
                <a:t>  </a:t>
              </a:r>
              <a:r>
                <a:rPr lang="en-US" sz="2400" b="1" dirty="0" smtClean="0">
                  <a:solidFill>
                    <a:schemeClr val="tx2"/>
                  </a:solidFill>
                  <a:latin typeface="+mj-lt"/>
                  <a:sym typeface="Wingdings 2" panose="05020102010507070707" pitchFamily="18" charset="2"/>
                </a:rPr>
                <a:t>Python</a:t>
              </a:r>
              <a:r>
                <a:rPr lang="en-US" sz="2400" dirty="0" smtClean="0">
                  <a:latin typeface="+mj-lt"/>
                </a:rPr>
                <a:t> </a:t>
              </a:r>
              <a:endParaRPr lang="en-US" sz="2400" dirty="0">
                <a:latin typeface="+mj-lt"/>
              </a:endParaRPr>
            </a:p>
          </p:txBody>
        </p:sp>
        <p:sp>
          <p:nvSpPr>
            <p:cNvPr id="84" name="TextBox 83"/>
            <p:cNvSpPr txBox="1"/>
            <p:nvPr/>
          </p:nvSpPr>
          <p:spPr>
            <a:xfrm>
              <a:off x="679799" y="17681001"/>
              <a:ext cx="1261476" cy="1569660"/>
            </a:xfrm>
            <a:prstGeom prst="rect">
              <a:avLst/>
            </a:prstGeom>
            <a:noFill/>
          </p:spPr>
          <p:txBody>
            <a:bodyPr wrap="square" rtlCol="0">
              <a:spAutoFit/>
            </a:bodyPr>
            <a:lstStyle/>
            <a:p>
              <a:pPr algn="r"/>
              <a:r>
                <a:rPr lang="en-US" sz="9600" b="1" dirty="0" smtClean="0">
                  <a:solidFill>
                    <a:schemeClr val="accent1">
                      <a:lumMod val="40000"/>
                      <a:lumOff val="60000"/>
                    </a:schemeClr>
                  </a:solidFill>
                  <a:latin typeface="+mj-lt"/>
                </a:rPr>
                <a:t>3</a:t>
              </a:r>
              <a:endParaRPr lang="en-US" sz="9600" b="1" dirty="0">
                <a:solidFill>
                  <a:schemeClr val="accent1">
                    <a:lumMod val="40000"/>
                    <a:lumOff val="60000"/>
                  </a:schemeClr>
                </a:solidFill>
                <a:latin typeface="+mj-lt"/>
              </a:endParaRPr>
            </a:p>
          </p:txBody>
        </p:sp>
      </p:grpSp>
      <p:sp>
        <p:nvSpPr>
          <p:cNvPr id="7" name="Rectangle 6"/>
          <p:cNvSpPr/>
          <p:nvPr/>
        </p:nvSpPr>
        <p:spPr>
          <a:xfrm>
            <a:off x="565670" y="5770005"/>
            <a:ext cx="17196655" cy="5909310"/>
          </a:xfrm>
          <a:prstGeom prst="rect">
            <a:avLst/>
          </a:prstGeom>
        </p:spPr>
        <p:txBody>
          <a:bodyPr wrap="square">
            <a:spAutoFit/>
          </a:bodyPr>
          <a:lstStyle/>
          <a:p>
            <a:r>
              <a:rPr lang="en-US" sz="2700" dirty="0"/>
              <a:t>The Southern Pine Beetle (SPB), </a:t>
            </a:r>
            <a:r>
              <a:rPr lang="en-US" sz="2700" i="1" dirty="0" err="1"/>
              <a:t>Dendroctonus</a:t>
            </a:r>
            <a:r>
              <a:rPr lang="en-US" sz="2700" i="1" dirty="0"/>
              <a:t> </a:t>
            </a:r>
            <a:r>
              <a:rPr lang="en-US" sz="2700" i="1" dirty="0" err="1"/>
              <a:t>frontalis</a:t>
            </a:r>
            <a:r>
              <a:rPr lang="en-US" sz="2700" dirty="0"/>
              <a:t>, is an opportunistic species that attacks stressed trees weakened by drought, storm damage, or fire. In 2000, about 18,600 acres of pine forest were damaged throughout </a:t>
            </a:r>
            <a:r>
              <a:rPr lang="en-US" sz="2700" dirty="0" smtClean="0"/>
              <a:t>Bankhead </a:t>
            </a:r>
            <a:r>
              <a:rPr lang="en-US" sz="2700" dirty="0"/>
              <a:t>National Forest due to SPB. The United States Department of Agriculture (USDA)  Forest Service currently uses expensive manned aerial surveys, such as aerial photography and Light Detection and Ranging (</a:t>
            </a:r>
            <a:r>
              <a:rPr lang="en-US" sz="2700" dirty="0" err="1"/>
              <a:t>LiDAR</a:t>
            </a:r>
            <a:r>
              <a:rPr lang="en-US" sz="2700" dirty="0"/>
              <a:t>), as well as Moderate Resolution Imaging </a:t>
            </a:r>
            <a:r>
              <a:rPr lang="en-US" sz="2700" dirty="0" err="1"/>
              <a:t>Spectroradiometer</a:t>
            </a:r>
            <a:r>
              <a:rPr lang="en-US" sz="2700" dirty="0"/>
              <a:t> (MODIS) </a:t>
            </a:r>
            <a:r>
              <a:rPr lang="en-US" sz="2700" dirty="0" err="1"/>
              <a:t>ForWarn</a:t>
            </a:r>
            <a:r>
              <a:rPr lang="en-US" sz="2700" dirty="0"/>
              <a:t> and Forest Disturbance Monitor data to help with mitigation efforts. This project used remotely sensed data to identify SPB infested areas throughout Alabama and determine outbreak patterns. </a:t>
            </a:r>
            <a:r>
              <a:rPr lang="en-US" sz="2700" dirty="0" smtClean="0"/>
              <a:t>Landsat 5 Thematic Mapper (TM) and Landsat 8 Operational Land Imager (OLI) were </a:t>
            </a:r>
            <a:r>
              <a:rPr lang="en-US" sz="2700" dirty="0"/>
              <a:t>used to derive a Normalized Difference Vegetation Index (NDVI) and a Green-Red Vegetation Index (GRVI) to show </a:t>
            </a:r>
            <a:r>
              <a:rPr lang="en-US" sz="2700" dirty="0" smtClean="0"/>
              <a:t>vegetation health. </a:t>
            </a:r>
            <a:r>
              <a:rPr lang="en-US" sz="2700" dirty="0"/>
              <a:t>Shuttle Radar Topography Mission Version 2 (SRTM-v2) Digital Elevation Models (DEMs) were used to understand how </a:t>
            </a:r>
            <a:r>
              <a:rPr lang="en-US" sz="2700" dirty="0" smtClean="0"/>
              <a:t>elevation and slope affect </a:t>
            </a:r>
            <a:r>
              <a:rPr lang="en-US" sz="2700" dirty="0"/>
              <a:t>SPB susceptibility. </a:t>
            </a:r>
            <a:r>
              <a:rPr lang="en-US" sz="2700" dirty="0" smtClean="0"/>
              <a:t>In situ SPB </a:t>
            </a:r>
            <a:r>
              <a:rPr lang="en-US" sz="2700" dirty="0"/>
              <a:t>data and </a:t>
            </a:r>
            <a:r>
              <a:rPr lang="en-US" sz="2700" dirty="0" smtClean="0"/>
              <a:t>future </a:t>
            </a:r>
            <a:r>
              <a:rPr lang="en-US" sz="2700" dirty="0"/>
              <a:t>environmental variables were analyzed using the Princeton University Maximum Entropy model (</a:t>
            </a:r>
            <a:r>
              <a:rPr lang="en-US" sz="2700" dirty="0" err="1"/>
              <a:t>MaxEnt</a:t>
            </a:r>
            <a:r>
              <a:rPr lang="en-US" sz="2700" dirty="0"/>
              <a:t>) to assess areas susceptible to a SPB outbreak by creating a SPB Prediction Map for 2050. Additionally, this project determined where mitigation efforts should be focused by creating a Near Real-Time SPB Susceptibility Model. A </a:t>
            </a:r>
            <a:r>
              <a:rPr lang="en-US" sz="2700" dirty="0" smtClean="0"/>
              <a:t>Historic Southern Pine Beetle </a:t>
            </a:r>
            <a:r>
              <a:rPr lang="en-US" sz="2700" dirty="0"/>
              <a:t>Coverage Map was created to understand patterns of previous attacks. The USDA Forest Service used these methodologies and maps to reduce costs and time associated with SPB suppression in Bankhead National Forest and Alabama. </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000" y="10476981"/>
            <a:ext cx="8488629" cy="5153810"/>
          </a:xfrm>
          <a:prstGeom prst="rect">
            <a:avLst/>
          </a:prstGeom>
        </p:spPr>
      </p:pic>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28754" y="15054910"/>
            <a:ext cx="192087"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3023" y="18453877"/>
            <a:ext cx="3487971" cy="5744895"/>
          </a:xfrm>
          <a:prstGeom prst="rect">
            <a:avLst/>
          </a:prstGeom>
          <a:ln>
            <a:solidFill>
              <a:schemeClr val="accent1"/>
            </a:solidFill>
          </a:ln>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71563" y="18453878"/>
            <a:ext cx="3508812" cy="5779219"/>
          </a:xfrm>
          <a:prstGeom prst="rect">
            <a:avLst/>
          </a:prstGeom>
          <a:ln>
            <a:solidFill>
              <a:schemeClr val="accent1"/>
            </a:solidFill>
          </a:ln>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75212" y="18453877"/>
            <a:ext cx="3508812" cy="5779220"/>
          </a:xfrm>
          <a:prstGeom prst="rect">
            <a:avLst/>
          </a:prstGeom>
          <a:ln>
            <a:solidFill>
              <a:schemeClr val="accent1"/>
            </a:solidFill>
          </a:ln>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2748" y="24367458"/>
            <a:ext cx="3498245" cy="5761816"/>
          </a:xfrm>
          <a:prstGeom prst="rect">
            <a:avLst/>
          </a:prstGeom>
          <a:ln>
            <a:solidFill>
              <a:schemeClr val="accent1"/>
            </a:solidFill>
          </a:ln>
        </p:spPr>
      </p:pic>
      <p:pic>
        <p:nvPicPr>
          <p:cNvPr id="38" name="Picture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81951" y="24367458"/>
            <a:ext cx="3498424" cy="5762111"/>
          </a:xfrm>
          <a:prstGeom prst="rect">
            <a:avLst/>
          </a:prstGeom>
          <a:ln>
            <a:solidFill>
              <a:schemeClr val="accent1"/>
            </a:solidFill>
          </a:ln>
        </p:spPr>
      </p:pic>
      <p:pic>
        <p:nvPicPr>
          <p:cNvPr id="39" name="Picture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75212" y="24367458"/>
            <a:ext cx="3498245" cy="5761816"/>
          </a:xfrm>
          <a:prstGeom prst="rect">
            <a:avLst/>
          </a:prstGeom>
          <a:ln>
            <a:solidFill>
              <a:schemeClr val="accent1"/>
            </a:solidFill>
          </a:ln>
        </p:spPr>
      </p:pic>
      <p:sp>
        <p:nvSpPr>
          <p:cNvPr id="62" name="Text Placeholder 16"/>
          <p:cNvSpPr txBox="1">
            <a:spLocks/>
          </p:cNvSpPr>
          <p:nvPr/>
        </p:nvSpPr>
        <p:spPr>
          <a:xfrm rot="16200000">
            <a:off x="-1880087" y="23861571"/>
            <a:ext cx="5565907" cy="67440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200" b="1" dirty="0" smtClean="0"/>
              <a:t>Historic  SPB Coverage Maps</a:t>
            </a:r>
          </a:p>
        </p:txBody>
      </p:sp>
      <p:sp>
        <p:nvSpPr>
          <p:cNvPr id="63" name="Text Placeholder 16"/>
          <p:cNvSpPr txBox="1">
            <a:spLocks/>
          </p:cNvSpPr>
          <p:nvPr/>
        </p:nvSpPr>
        <p:spPr>
          <a:xfrm rot="16200000">
            <a:off x="10843129" y="26911312"/>
            <a:ext cx="4459040" cy="67440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3200" b="1" dirty="0" smtClean="0"/>
              <a:t>Near Real-Time </a:t>
            </a:r>
          </a:p>
          <a:p>
            <a:pPr algn="ctr"/>
            <a:r>
              <a:rPr lang="en-US" sz="3200" b="1" dirty="0" smtClean="0"/>
              <a:t>SPB Susceptibility Map</a:t>
            </a:r>
          </a:p>
        </p:txBody>
      </p:sp>
      <p:pic>
        <p:nvPicPr>
          <p:cNvPr id="40" name="Picture 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052617" y="18453877"/>
            <a:ext cx="3508811" cy="5779219"/>
          </a:xfrm>
          <a:prstGeom prst="rect">
            <a:avLst/>
          </a:prstGeom>
        </p:spPr>
      </p:pic>
      <p:pic>
        <p:nvPicPr>
          <p:cNvPr id="41" name="Picture 4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052617" y="24350351"/>
            <a:ext cx="3508811" cy="5779218"/>
          </a:xfrm>
          <a:prstGeom prst="rect">
            <a:avLst/>
          </a:prstGeom>
        </p:spPr>
      </p:pic>
    </p:spTree>
    <p:extLst>
      <p:ext uri="{BB962C8B-B14F-4D97-AF65-F5344CB8AC3E}">
        <p14:creationId xmlns:p14="http://schemas.microsoft.com/office/powerpoint/2010/main" val="5676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2107</TotalTime>
  <Words>678</Words>
  <Application>Microsoft Office PowerPoint</Application>
  <PresentationFormat>Custom</PresentationFormat>
  <Paragraphs>50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Sherry baggett</cp:lastModifiedBy>
  <cp:revision>165</cp:revision>
  <dcterms:created xsi:type="dcterms:W3CDTF">2015-06-02T14:58:58Z</dcterms:created>
  <dcterms:modified xsi:type="dcterms:W3CDTF">2016-03-30T13:34:42Z</dcterms:modified>
</cp:coreProperties>
</file>