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Neugebauer, Sydney E. (LARC-E3)[SSAI DEVELOP]" initials="NSE(D" lastIdx="3" clrIdx="1">
    <p:extLst>
      <p:ext uri="{19B8F6BF-5375-455C-9EA6-DF929625EA0E}">
        <p15:presenceInfo xmlns:p15="http://schemas.microsoft.com/office/powerpoint/2012/main" userId="S-1-5-21-330711430-3775241029-4075259233-896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8D3"/>
    <a:srgbClr val="E5EBF7"/>
    <a:srgbClr val="DAE3F3"/>
    <a:srgbClr val="203864"/>
    <a:srgbClr val="B4C7E7"/>
    <a:srgbClr val="8FAADC"/>
    <a:srgbClr val="F0B420"/>
    <a:srgbClr val="6627FE"/>
    <a:srgbClr val="EAAC10"/>
    <a:srgbClr val="FB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268" autoAdjust="0"/>
    <p:restoredTop sz="94660"/>
  </p:normalViewPr>
  <p:slideViewPr>
    <p:cSldViewPr snapToGrid="0">
      <p:cViewPr>
        <p:scale>
          <a:sx n="60" d="100"/>
          <a:sy n="60" d="100"/>
        </p:scale>
        <p:origin x="276" y="-4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rcadia\Dropbox%20(Personal)\many%20foragings\2019%20summer%20internship\NASA\Validation_7.15.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rcadia\Dropbox%20(Personal)\many%20foragings\2019%20summer%20internship\NASA\Validation_7.15.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Garamond" panose="02020404030301010803" pitchFamily="18" charset="0"/>
                <a:ea typeface="+mn-ea"/>
                <a:cs typeface="+mn-cs"/>
              </a:defRPr>
            </a:pPr>
            <a:r>
              <a:rPr lang="en-US" sz="2700" b="1" dirty="0">
                <a:solidFill>
                  <a:schemeClr val="tx1"/>
                </a:solidFill>
                <a:latin typeface="Garamond" panose="02020404030301010803" pitchFamily="18" charset="0"/>
              </a:rPr>
              <a:t>Shenandoah </a:t>
            </a:r>
            <a:r>
              <a:rPr lang="en-US" sz="2700" b="1" dirty="0" smtClean="0">
                <a:solidFill>
                  <a:schemeClr val="tx1"/>
                </a:solidFill>
                <a:latin typeface="Garamond" panose="02020404030301010803" pitchFamily="18" charset="0"/>
              </a:rPr>
              <a:t>Brightness </a:t>
            </a:r>
            <a:r>
              <a:rPr lang="en-US" sz="2700" b="0" dirty="0">
                <a:solidFill>
                  <a:schemeClr val="tx1"/>
                </a:solidFill>
                <a:latin typeface="Garamond" panose="02020404030301010803" pitchFamily="18" charset="0"/>
              </a:rPr>
              <a:t>(</a:t>
            </a:r>
            <a:r>
              <a:rPr lang="en-US" sz="2700" b="0" dirty="0" err="1">
                <a:solidFill>
                  <a:schemeClr val="tx1"/>
                </a:solidFill>
                <a:latin typeface="Garamond" panose="02020404030301010803" pitchFamily="18" charset="0"/>
              </a:rPr>
              <a:t>nl</a:t>
            </a:r>
            <a:r>
              <a:rPr lang="en-US" sz="2700" b="0" dirty="0">
                <a:solidFill>
                  <a:schemeClr val="tx1"/>
                </a:solidFill>
                <a:latin typeface="Garamond" panose="02020404030301010803" pitchFamily="18" charset="0"/>
              </a:rPr>
              <a:t>) </a:t>
            </a:r>
          </a:p>
        </c:rich>
      </c:tx>
      <c:layout>
        <c:manualLayout>
          <c:xMode val="edge"/>
          <c:yMode val="edge"/>
          <c:x val="0.20301195830684748"/>
          <c:y val="3.341006442995581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0.18344685478793429"/>
          <c:y val="0.11798892589043086"/>
          <c:w val="0.76265730148736277"/>
          <c:h val="0.70716589588311252"/>
        </c:manualLayout>
      </c:layout>
      <c:scatterChart>
        <c:scatterStyle val="lineMarker"/>
        <c:varyColors val="0"/>
        <c:ser>
          <c:idx val="0"/>
          <c:order val="0"/>
          <c:spPr>
            <a:ln w="25400" cap="rnd">
              <a:noFill/>
              <a:round/>
            </a:ln>
            <a:effectLst/>
          </c:spPr>
          <c:marker>
            <c:symbol val="circle"/>
            <c:size val="5"/>
            <c:spPr>
              <a:solidFill>
                <a:srgbClr val="C00000"/>
              </a:solidFill>
              <a:ln w="9525">
                <a:noFill/>
              </a:ln>
              <a:effectLst/>
            </c:spPr>
          </c:marker>
          <c:xVal>
            <c:numRef>
              <c:f>SHEN_full!$F$164:$F$213</c:f>
              <c:numCache>
                <c:formatCode>0.00</c:formatCode>
                <c:ptCount val="50"/>
                <c:pt idx="0">
                  <c:v>5.91278347512851</c:v>
                </c:pt>
                <c:pt idx="1">
                  <c:v>7.4193785114716801</c:v>
                </c:pt>
                <c:pt idx="2">
                  <c:v>4.7750293255424898</c:v>
                </c:pt>
                <c:pt idx="3">
                  <c:v>5.6746767002301697</c:v>
                </c:pt>
                <c:pt idx="4">
                  <c:v>7.4193863012178696</c:v>
                </c:pt>
                <c:pt idx="5">
                  <c:v>5.0829448097257801</c:v>
                </c:pt>
                <c:pt idx="6">
                  <c:v>6.2400678636038398</c:v>
                </c:pt>
                <c:pt idx="7">
                  <c:v>11.0682346431654</c:v>
                </c:pt>
                <c:pt idx="8">
                  <c:v>5.4101315267681196</c:v>
                </c:pt>
                <c:pt idx="9">
                  <c:v>6.5904087023745799</c:v>
                </c:pt>
                <c:pt idx="10">
                  <c:v>6.86193348842151</c:v>
                </c:pt>
                <c:pt idx="11">
                  <c:v>11.0682346431654</c:v>
                </c:pt>
                <c:pt idx="12">
                  <c:v>6.2068242229276196</c:v>
                </c:pt>
                <c:pt idx="13">
                  <c:v>11.9410685130498</c:v>
                </c:pt>
                <c:pt idx="14">
                  <c:v>24.167443071576599</c:v>
                </c:pt>
                <c:pt idx="15">
                  <c:v>9.4310061624526806</c:v>
                </c:pt>
                <c:pt idx="16">
                  <c:v>8.7737193632934893</c:v>
                </c:pt>
                <c:pt idx="17">
                  <c:v>11.3551825274543</c:v>
                </c:pt>
                <c:pt idx="18">
                  <c:v>13.1864931336643</c:v>
                </c:pt>
                <c:pt idx="19">
                  <c:v>24.167443071576599</c:v>
                </c:pt>
                <c:pt idx="20">
                  <c:v>11.400835233808699</c:v>
                </c:pt>
                <c:pt idx="21">
                  <c:v>11.5461187939139</c:v>
                </c:pt>
                <c:pt idx="22">
                  <c:v>19.997851994562701</c:v>
                </c:pt>
                <c:pt idx="23">
                  <c:v>25.430587567136101</c:v>
                </c:pt>
                <c:pt idx="24">
                  <c:v>51.604475112422101</c:v>
                </c:pt>
                <c:pt idx="25">
                  <c:v>21.6459381830397</c:v>
                </c:pt>
                <c:pt idx="26">
                  <c:v>16.261536187932101</c:v>
                </c:pt>
                <c:pt idx="27">
                  <c:v>15.3868351758075</c:v>
                </c:pt>
                <c:pt idx="28">
                  <c:v>21.377127224722599</c:v>
                </c:pt>
                <c:pt idx="29">
                  <c:v>24.561189574532001</c:v>
                </c:pt>
                <c:pt idx="30">
                  <c:v>26.534406586268801</c:v>
                </c:pt>
                <c:pt idx="31">
                  <c:v>51.604475112422101</c:v>
                </c:pt>
                <c:pt idx="32">
                  <c:v>21.350121972320899</c:v>
                </c:pt>
                <c:pt idx="33">
                  <c:v>25.621412380304101</c:v>
                </c:pt>
                <c:pt idx="34">
                  <c:v>22.210651638495001</c:v>
                </c:pt>
                <c:pt idx="35">
                  <c:v>47.941717279838102</c:v>
                </c:pt>
                <c:pt idx="36">
                  <c:v>60.776055163081097</c:v>
                </c:pt>
                <c:pt idx="37">
                  <c:v>56.293317487712798</c:v>
                </c:pt>
                <c:pt idx="38">
                  <c:v>74.694390157463303</c:v>
                </c:pt>
                <c:pt idx="39">
                  <c:v>54.010212388373198</c:v>
                </c:pt>
                <c:pt idx="40">
                  <c:v>34.3976544229401</c:v>
                </c:pt>
                <c:pt idx="41">
                  <c:v>34.961874128329299</c:v>
                </c:pt>
                <c:pt idx="42">
                  <c:v>48.5496530408371</c:v>
                </c:pt>
                <c:pt idx="43">
                  <c:v>55.628787423020803</c:v>
                </c:pt>
                <c:pt idx="44">
                  <c:v>74.223448468202506</c:v>
                </c:pt>
                <c:pt idx="45">
                  <c:v>54.646263141000098</c:v>
                </c:pt>
                <c:pt idx="46">
                  <c:v>51.495730255630903</c:v>
                </c:pt>
                <c:pt idx="47">
                  <c:v>53.202269501083798</c:v>
                </c:pt>
                <c:pt idx="48">
                  <c:v>65.146917702112901</c:v>
                </c:pt>
                <c:pt idx="49">
                  <c:v>48.770105254816102</c:v>
                </c:pt>
              </c:numCache>
            </c:numRef>
          </c:xVal>
          <c:yVal>
            <c:numRef>
              <c:f>SHEN_full!$E$164:$E$213</c:f>
              <c:numCache>
                <c:formatCode>0.00</c:formatCode>
                <c:ptCount val="50"/>
                <c:pt idx="0">
                  <c:v>103.015045</c:v>
                </c:pt>
                <c:pt idx="1">
                  <c:v>107.18176</c:v>
                </c:pt>
                <c:pt idx="2">
                  <c:v>106.20737</c:v>
                </c:pt>
                <c:pt idx="3">
                  <c:v>119.133286</c:v>
                </c:pt>
                <c:pt idx="4">
                  <c:v>107.18176</c:v>
                </c:pt>
                <c:pt idx="5">
                  <c:v>110.53704</c:v>
                </c:pt>
                <c:pt idx="6">
                  <c:v>116.10606</c:v>
                </c:pt>
                <c:pt idx="7">
                  <c:v>120.151695</c:v>
                </c:pt>
                <c:pt idx="8">
                  <c:v>140.93535</c:v>
                </c:pt>
                <c:pt idx="9">
                  <c:v>121.25819</c:v>
                </c:pt>
                <c:pt idx="10">
                  <c:v>126.220314</c:v>
                </c:pt>
                <c:pt idx="11">
                  <c:v>120.151695</c:v>
                </c:pt>
                <c:pt idx="12">
                  <c:v>129.63708</c:v>
                </c:pt>
                <c:pt idx="13">
                  <c:v>156.69907000000001</c:v>
                </c:pt>
                <c:pt idx="14">
                  <c:v>149.3689</c:v>
                </c:pt>
                <c:pt idx="15">
                  <c:v>162.559</c:v>
                </c:pt>
                <c:pt idx="16">
                  <c:v>178.49806000000001</c:v>
                </c:pt>
                <c:pt idx="17">
                  <c:v>157.04732000000001</c:v>
                </c:pt>
                <c:pt idx="18">
                  <c:v>149.96686</c:v>
                </c:pt>
                <c:pt idx="19">
                  <c:v>149.3689</c:v>
                </c:pt>
                <c:pt idx="20">
                  <c:v>156.09639999999999</c:v>
                </c:pt>
                <c:pt idx="21">
                  <c:v>163.84554</c:v>
                </c:pt>
                <c:pt idx="22">
                  <c:v>229.98514</c:v>
                </c:pt>
                <c:pt idx="23">
                  <c:v>221.51609999999999</c:v>
                </c:pt>
                <c:pt idx="24">
                  <c:v>199.92935</c:v>
                </c:pt>
                <c:pt idx="25">
                  <c:v>249.44861</c:v>
                </c:pt>
                <c:pt idx="26">
                  <c:v>236.84039999999999</c:v>
                </c:pt>
                <c:pt idx="27">
                  <c:v>234.749</c:v>
                </c:pt>
                <c:pt idx="28">
                  <c:v>222.03491</c:v>
                </c:pt>
                <c:pt idx="29">
                  <c:v>213.50537</c:v>
                </c:pt>
                <c:pt idx="30">
                  <c:v>203.05946</c:v>
                </c:pt>
                <c:pt idx="31">
                  <c:v>199.92935</c:v>
                </c:pt>
                <c:pt idx="32">
                  <c:v>214.89216999999999</c:v>
                </c:pt>
                <c:pt idx="33">
                  <c:v>225.43297000000001</c:v>
                </c:pt>
                <c:pt idx="34">
                  <c:v>220.26433</c:v>
                </c:pt>
                <c:pt idx="35">
                  <c:v>429.14780000000002</c:v>
                </c:pt>
                <c:pt idx="36">
                  <c:v>443.41744999999997</c:v>
                </c:pt>
                <c:pt idx="37">
                  <c:v>352.4941</c:v>
                </c:pt>
                <c:pt idx="38">
                  <c:v>554.01840000000004</c:v>
                </c:pt>
                <c:pt idx="39">
                  <c:v>451.55774000000002</c:v>
                </c:pt>
                <c:pt idx="40">
                  <c:v>357.08350000000002</c:v>
                </c:pt>
                <c:pt idx="41">
                  <c:v>374.64861999999999</c:v>
                </c:pt>
                <c:pt idx="42">
                  <c:v>397.75745000000001</c:v>
                </c:pt>
                <c:pt idx="43">
                  <c:v>385.90159999999997</c:v>
                </c:pt>
                <c:pt idx="44">
                  <c:v>433.01209999999998</c:v>
                </c:pt>
                <c:pt idx="45">
                  <c:v>313.40010000000001</c:v>
                </c:pt>
                <c:pt idx="46">
                  <c:v>399.07029999999997</c:v>
                </c:pt>
                <c:pt idx="47">
                  <c:v>377.18401999999998</c:v>
                </c:pt>
                <c:pt idx="48">
                  <c:v>429.57254</c:v>
                </c:pt>
                <c:pt idx="49">
                  <c:v>357.90273999999999</c:v>
                </c:pt>
              </c:numCache>
            </c:numRef>
          </c:yVal>
          <c:smooth val="0"/>
          <c:extLst xmlns:c16r2="http://schemas.microsoft.com/office/drawing/2015/06/chart">
            <c:ext xmlns:c16="http://schemas.microsoft.com/office/drawing/2014/chart" uri="{C3380CC4-5D6E-409C-BE32-E72D297353CC}">
              <c16:uniqueId val="{00000000-9F64-774E-94D4-86FBFE554C6F}"/>
            </c:ext>
          </c:extLst>
        </c:ser>
        <c:dLbls>
          <c:showLegendKey val="0"/>
          <c:showVal val="0"/>
          <c:showCatName val="0"/>
          <c:showSerName val="0"/>
          <c:showPercent val="0"/>
          <c:showBubbleSize val="0"/>
        </c:dLbls>
        <c:axId val="681259240"/>
        <c:axId val="681265904"/>
      </c:scatterChart>
      <c:valAx>
        <c:axId val="681259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r>
                  <a:rPr lang="en-US" b="1" dirty="0">
                    <a:solidFill>
                      <a:schemeClr val="tx1"/>
                    </a:solidFill>
                    <a:latin typeface="Garamond" panose="02020404030301010803" pitchFamily="18" charset="0"/>
                  </a:rPr>
                  <a:t>SET</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681265904"/>
        <c:crosses val="autoZero"/>
        <c:crossBetween val="midCat"/>
        <c:majorUnit val="20"/>
      </c:valAx>
      <c:valAx>
        <c:axId val="68126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j-lt"/>
                    <a:ea typeface="+mn-ea"/>
                    <a:cs typeface="+mn-cs"/>
                  </a:defRPr>
                </a:pPr>
                <a:r>
                  <a:rPr lang="en-US" b="1" dirty="0">
                    <a:solidFill>
                      <a:schemeClr val="tx1"/>
                    </a:solidFill>
                    <a:latin typeface="Garamond" panose="02020404030301010803" pitchFamily="18" charset="0"/>
                  </a:rPr>
                  <a:t>NPS</a:t>
                </a:r>
              </a:p>
            </c:rich>
          </c:tx>
          <c:layout>
            <c:manualLayout>
              <c:xMode val="edge"/>
              <c:yMode val="edge"/>
              <c:x val="0"/>
              <c:y val="0.4114694987483446"/>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68125924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2400">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j-lt"/>
                <a:ea typeface="+mn-ea"/>
                <a:cs typeface="+mn-cs"/>
              </a:defRPr>
            </a:pPr>
            <a:r>
              <a:rPr lang="en-US" sz="2700" b="1" dirty="0" smtClean="0">
                <a:solidFill>
                  <a:schemeClr val="tx1"/>
                </a:solidFill>
                <a:latin typeface="Garamond" panose="02020404030301010803" pitchFamily="18" charset="0"/>
              </a:rPr>
              <a:t>Scotts Bluff </a:t>
            </a:r>
            <a:r>
              <a:rPr lang="en-US" sz="2700" b="1" dirty="0">
                <a:solidFill>
                  <a:schemeClr val="tx1"/>
                </a:solidFill>
                <a:latin typeface="Garamond" panose="02020404030301010803" pitchFamily="18" charset="0"/>
              </a:rPr>
              <a:t>Brightness </a:t>
            </a:r>
            <a:r>
              <a:rPr lang="en-US" sz="2700" b="0" dirty="0">
                <a:solidFill>
                  <a:schemeClr val="tx1"/>
                </a:solidFill>
                <a:latin typeface="Garamond" panose="02020404030301010803" pitchFamily="18" charset="0"/>
              </a:rPr>
              <a:t>(</a:t>
            </a:r>
            <a:r>
              <a:rPr lang="en-US" sz="2700" b="0" dirty="0" err="1">
                <a:solidFill>
                  <a:schemeClr val="tx1"/>
                </a:solidFill>
                <a:latin typeface="Garamond" panose="02020404030301010803" pitchFamily="18" charset="0"/>
              </a:rPr>
              <a:t>nl</a:t>
            </a:r>
            <a:r>
              <a:rPr lang="en-US" sz="2700" b="0" dirty="0">
                <a:solidFill>
                  <a:schemeClr val="tx1"/>
                </a:solidFill>
                <a:latin typeface="Garamond" panose="02020404030301010803" pitchFamily="18" charset="0"/>
              </a:rPr>
              <a:t>)</a:t>
            </a:r>
          </a:p>
        </c:rich>
      </c:tx>
      <c:layout>
        <c:manualLayout>
          <c:xMode val="edge"/>
          <c:yMode val="edge"/>
          <c:x val="0.2250288558832951"/>
          <c:y val="1.9054356315688047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22992189749259531"/>
          <c:y val="0.1143543216848552"/>
          <c:w val="0.71592086287429335"/>
          <c:h val="0.71613338824475226"/>
        </c:manualLayout>
      </c:layout>
      <c:scatterChart>
        <c:scatterStyle val="lineMarker"/>
        <c:varyColors val="0"/>
        <c:ser>
          <c:idx val="0"/>
          <c:order val="0"/>
          <c:spPr>
            <a:ln w="25400" cap="rnd">
              <a:noFill/>
              <a:round/>
            </a:ln>
            <a:effectLst/>
          </c:spPr>
          <c:marker>
            <c:symbol val="circle"/>
            <c:size val="5"/>
            <c:spPr>
              <a:solidFill>
                <a:srgbClr val="C00000"/>
              </a:solidFill>
              <a:ln w="9525">
                <a:noFill/>
              </a:ln>
              <a:effectLst/>
            </c:spPr>
          </c:marker>
          <c:xVal>
            <c:numRef>
              <c:f>SCBL_full!$G$163:$G$212</c:f>
              <c:numCache>
                <c:formatCode>General</c:formatCode>
                <c:ptCount val="50"/>
                <c:pt idx="0">
                  <c:v>21.904644042916601</c:v>
                </c:pt>
                <c:pt idx="1">
                  <c:v>28.894637363409299</c:v>
                </c:pt>
                <c:pt idx="2">
                  <c:v>11.3576608651647</c:v>
                </c:pt>
                <c:pt idx="3">
                  <c:v>19.504274501300699</c:v>
                </c:pt>
                <c:pt idx="4">
                  <c:v>28.894632569719398</c:v>
                </c:pt>
                <c:pt idx="5">
                  <c:v>13.562498190069901</c:v>
                </c:pt>
                <c:pt idx="6">
                  <c:v>13.7978575814086</c:v>
                </c:pt>
                <c:pt idx="7">
                  <c:v>44.668202278490199</c:v>
                </c:pt>
                <c:pt idx="8">
                  <c:v>10.6599309022174</c:v>
                </c:pt>
                <c:pt idx="9">
                  <c:v>20.1798264576381</c:v>
                </c:pt>
                <c:pt idx="10">
                  <c:v>17.507615147226399</c:v>
                </c:pt>
                <c:pt idx="11">
                  <c:v>44.668202278490199</c:v>
                </c:pt>
                <c:pt idx="12">
                  <c:v>16.121140993165898</c:v>
                </c:pt>
                <c:pt idx="13">
                  <c:v>22.748041061165999</c:v>
                </c:pt>
                <c:pt idx="14">
                  <c:v>101.181938424352</c:v>
                </c:pt>
                <c:pt idx="15">
                  <c:v>12.529489162212901</c:v>
                </c:pt>
                <c:pt idx="16">
                  <c:v>12.8026911405353</c:v>
                </c:pt>
                <c:pt idx="17">
                  <c:v>28.402406897026601</c:v>
                </c:pt>
                <c:pt idx="18">
                  <c:v>28.579929220549701</c:v>
                </c:pt>
                <c:pt idx="19">
                  <c:v>101.181938424352</c:v>
                </c:pt>
                <c:pt idx="20">
                  <c:v>27.0624459166687</c:v>
                </c:pt>
                <c:pt idx="21">
                  <c:v>25.661125704795399</c:v>
                </c:pt>
                <c:pt idx="22">
                  <c:v>22.799566037724102</c:v>
                </c:pt>
                <c:pt idx="23">
                  <c:v>47.734265553036501</c:v>
                </c:pt>
                <c:pt idx="24">
                  <c:v>221.608279425045</c:v>
                </c:pt>
                <c:pt idx="25">
                  <c:v>19.158771694124201</c:v>
                </c:pt>
                <c:pt idx="26">
                  <c:v>16.488402359080499</c:v>
                </c:pt>
                <c:pt idx="27">
                  <c:v>15.980231675151201</c:v>
                </c:pt>
                <c:pt idx="28">
                  <c:v>43.275875028985901</c:v>
                </c:pt>
                <c:pt idx="29">
                  <c:v>40.289180879142798</c:v>
                </c:pt>
                <c:pt idx="30">
                  <c:v>53.599234966848798</c:v>
                </c:pt>
                <c:pt idx="31">
                  <c:v>221.608279425045</c:v>
                </c:pt>
                <c:pt idx="32">
                  <c:v>47.155331616308501</c:v>
                </c:pt>
                <c:pt idx="33">
                  <c:v>53.2849510655508</c:v>
                </c:pt>
                <c:pt idx="34">
                  <c:v>42.651520879866602</c:v>
                </c:pt>
                <c:pt idx="35">
                  <c:v>28.768620841684498</c:v>
                </c:pt>
                <c:pt idx="36">
                  <c:v>46.620322260703603</c:v>
                </c:pt>
                <c:pt idx="37">
                  <c:v>98.439084901813501</c:v>
                </c:pt>
                <c:pt idx="38">
                  <c:v>34.4695501849924</c:v>
                </c:pt>
                <c:pt idx="39">
                  <c:v>35.317347810626998</c:v>
                </c:pt>
                <c:pt idx="40">
                  <c:v>29.857159974062998</c:v>
                </c:pt>
                <c:pt idx="41">
                  <c:v>24.8961366764118</c:v>
                </c:pt>
                <c:pt idx="42">
                  <c:v>77.939742230283699</c:v>
                </c:pt>
                <c:pt idx="43">
                  <c:v>90.124650172215397</c:v>
                </c:pt>
                <c:pt idx="44">
                  <c:v>75.694286771906803</c:v>
                </c:pt>
                <c:pt idx="45">
                  <c:v>105.772596441838</c:v>
                </c:pt>
                <c:pt idx="46">
                  <c:v>105.603446297834</c:v>
                </c:pt>
                <c:pt idx="47">
                  <c:v>145.74998613846299</c:v>
                </c:pt>
                <c:pt idx="48">
                  <c:v>137.408543759618</c:v>
                </c:pt>
                <c:pt idx="49">
                  <c:v>92.917636104378204</c:v>
                </c:pt>
              </c:numCache>
            </c:numRef>
          </c:xVal>
          <c:yVal>
            <c:numRef>
              <c:f>SCBL_full!$F$163:$F$212</c:f>
              <c:numCache>
                <c:formatCode>General</c:formatCode>
                <c:ptCount val="50"/>
                <c:pt idx="0">
                  <c:v>207.29453000000001</c:v>
                </c:pt>
                <c:pt idx="1">
                  <c:v>203.43494000000001</c:v>
                </c:pt>
                <c:pt idx="2">
                  <c:v>212.61573999999999</c:v>
                </c:pt>
                <c:pt idx="3">
                  <c:v>214.74812</c:v>
                </c:pt>
                <c:pt idx="4">
                  <c:v>203.43494000000001</c:v>
                </c:pt>
                <c:pt idx="5">
                  <c:v>232.17487</c:v>
                </c:pt>
                <c:pt idx="6">
                  <c:v>197.69055</c:v>
                </c:pt>
                <c:pt idx="7">
                  <c:v>204.77198999999999</c:v>
                </c:pt>
                <c:pt idx="8">
                  <c:v>189.70723000000001</c:v>
                </c:pt>
                <c:pt idx="9">
                  <c:v>233.00919999999999</c:v>
                </c:pt>
                <c:pt idx="10">
                  <c:v>250.92514</c:v>
                </c:pt>
                <c:pt idx="11">
                  <c:v>204.77198999999999</c:v>
                </c:pt>
                <c:pt idx="12">
                  <c:v>288.99594000000002</c:v>
                </c:pt>
                <c:pt idx="13">
                  <c:v>215.54945000000001</c:v>
                </c:pt>
                <c:pt idx="14">
                  <c:v>236.36159000000001</c:v>
                </c:pt>
                <c:pt idx="15">
                  <c:v>223.53278</c:v>
                </c:pt>
                <c:pt idx="16">
                  <c:v>201.92230000000001</c:v>
                </c:pt>
                <c:pt idx="17">
                  <c:v>313.52330000000001</c:v>
                </c:pt>
                <c:pt idx="18">
                  <c:v>322.52584999999999</c:v>
                </c:pt>
                <c:pt idx="19">
                  <c:v>236.36159000000001</c:v>
                </c:pt>
                <c:pt idx="20">
                  <c:v>476.96848</c:v>
                </c:pt>
                <c:pt idx="21">
                  <c:v>423.96942000000001</c:v>
                </c:pt>
                <c:pt idx="22">
                  <c:v>235.10856999999999</c:v>
                </c:pt>
                <c:pt idx="23">
                  <c:v>263.82898</c:v>
                </c:pt>
                <c:pt idx="24">
                  <c:v>267.71884</c:v>
                </c:pt>
                <c:pt idx="25">
                  <c:v>308.16635000000002</c:v>
                </c:pt>
                <c:pt idx="26">
                  <c:v>259.98340000000002</c:v>
                </c:pt>
                <c:pt idx="27">
                  <c:v>235.90690000000001</c:v>
                </c:pt>
                <c:pt idx="28">
                  <c:v>438.70949999999999</c:v>
                </c:pt>
                <c:pt idx="29">
                  <c:v>532.90563999999995</c:v>
                </c:pt>
                <c:pt idx="30">
                  <c:v>362.84158000000002</c:v>
                </c:pt>
                <c:pt idx="31">
                  <c:v>267.71884</c:v>
                </c:pt>
                <c:pt idx="32">
                  <c:v>713.88480000000004</c:v>
                </c:pt>
                <c:pt idx="33">
                  <c:v>823.91692999999998</c:v>
                </c:pt>
                <c:pt idx="34">
                  <c:v>672.63319999999999</c:v>
                </c:pt>
                <c:pt idx="35">
                  <c:v>267.84073000000001</c:v>
                </c:pt>
                <c:pt idx="36">
                  <c:v>274.16208</c:v>
                </c:pt>
                <c:pt idx="37">
                  <c:v>291.78505999999999</c:v>
                </c:pt>
                <c:pt idx="38">
                  <c:v>449.84316999999999</c:v>
                </c:pt>
                <c:pt idx="39">
                  <c:v>398.76648</c:v>
                </c:pt>
                <c:pt idx="40">
                  <c:v>336.97385000000003</c:v>
                </c:pt>
                <c:pt idx="41">
                  <c:v>284.16543999999999</c:v>
                </c:pt>
                <c:pt idx="42">
                  <c:v>718.2251</c:v>
                </c:pt>
                <c:pt idx="43">
                  <c:v>1106.4211</c:v>
                </c:pt>
                <c:pt idx="44">
                  <c:v>712.25260000000003</c:v>
                </c:pt>
                <c:pt idx="45">
                  <c:v>408.32319999999999</c:v>
                </c:pt>
                <c:pt idx="46">
                  <c:v>337.51796999999999</c:v>
                </c:pt>
                <c:pt idx="47">
                  <c:v>1914.7152000000001</c:v>
                </c:pt>
                <c:pt idx="48">
                  <c:v>1799.7645</c:v>
                </c:pt>
                <c:pt idx="49">
                  <c:v>1258.973</c:v>
                </c:pt>
              </c:numCache>
            </c:numRef>
          </c:yVal>
          <c:smooth val="0"/>
          <c:extLst xmlns:c16r2="http://schemas.microsoft.com/office/drawing/2015/06/chart">
            <c:ext xmlns:c16="http://schemas.microsoft.com/office/drawing/2014/chart" uri="{C3380CC4-5D6E-409C-BE32-E72D297353CC}">
              <c16:uniqueId val="{00000000-CDF8-A646-988B-4179C34296F6}"/>
            </c:ext>
          </c:extLst>
        </c:ser>
        <c:dLbls>
          <c:showLegendKey val="0"/>
          <c:showVal val="0"/>
          <c:showCatName val="0"/>
          <c:showSerName val="0"/>
          <c:showPercent val="0"/>
          <c:showBubbleSize val="0"/>
        </c:dLbls>
        <c:axId val="681261200"/>
        <c:axId val="681256888"/>
      </c:scatterChart>
      <c:valAx>
        <c:axId val="681261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r>
                  <a:rPr lang="en-US" b="1" dirty="0">
                    <a:solidFill>
                      <a:schemeClr val="tx1"/>
                    </a:solidFill>
                    <a:latin typeface="Garamond" panose="02020404030301010803" pitchFamily="18" charset="0"/>
                  </a:rPr>
                  <a:t>SET</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681256888"/>
        <c:crosses val="autoZero"/>
        <c:crossBetween val="midCat"/>
      </c:valAx>
      <c:valAx>
        <c:axId val="681256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j-lt"/>
                    <a:ea typeface="+mn-ea"/>
                    <a:cs typeface="+mn-cs"/>
                  </a:defRPr>
                </a:pPr>
                <a:r>
                  <a:rPr lang="en-US" b="1" dirty="0">
                    <a:solidFill>
                      <a:schemeClr val="tx1"/>
                    </a:solidFill>
                    <a:latin typeface="Garamond" panose="02020404030301010803" pitchFamily="18" charset="0"/>
                  </a:rPr>
                  <a:t>NPS</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68126120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24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BAC84-EAF8-4BE1-B3EF-C942473F4435}" type="doc">
      <dgm:prSet loTypeId="urn:microsoft.com/office/officeart/2005/8/layout/cycle1" loCatId="cycle" qsTypeId="urn:microsoft.com/office/officeart/2005/8/quickstyle/simple1" qsCatId="simple" csTypeId="urn:microsoft.com/office/officeart/2005/8/colors/accent1_3" csCatId="accent1" phldr="1"/>
      <dgm:spPr/>
      <dgm:t>
        <a:bodyPr/>
        <a:lstStyle/>
        <a:p>
          <a:endParaRPr lang="en-US"/>
        </a:p>
      </dgm:t>
    </dgm:pt>
    <dgm:pt modelId="{116DB8BF-FFB2-4B66-BF58-DBC4FDF99981}">
      <dgm:prSet phldrT="[Text]" custT="1"/>
      <dgm:spPr/>
      <dgm:t>
        <a:bodyPr/>
        <a:lstStyle/>
        <a:p>
          <a:r>
            <a:rPr lang="en-US" sz="3000" b="1" dirty="0">
              <a:latin typeface="Garamond" panose="02020404030301010803" pitchFamily="18" charset="0"/>
            </a:rPr>
            <a:t>Data</a:t>
          </a:r>
        </a:p>
      </dgm:t>
    </dgm:pt>
    <dgm:pt modelId="{4A73AED3-18B4-454F-B3A5-E05D30443E6F}" type="parTrans" cxnId="{91590A50-12FD-49E0-A8DE-4232DD381419}">
      <dgm:prSet/>
      <dgm:spPr/>
      <dgm:t>
        <a:bodyPr/>
        <a:lstStyle/>
        <a:p>
          <a:endParaRPr lang="en-US"/>
        </a:p>
      </dgm:t>
    </dgm:pt>
    <dgm:pt modelId="{21BC4A9A-0462-4358-B3EB-CA87CC7D6BD6}" type="sibTrans" cxnId="{91590A50-12FD-49E0-A8DE-4232DD381419}">
      <dgm:prSet/>
      <dgm:spPr/>
      <dgm:t>
        <a:bodyPr/>
        <a:lstStyle/>
        <a:p>
          <a:endParaRPr lang="en-US"/>
        </a:p>
      </dgm:t>
    </dgm:pt>
    <dgm:pt modelId="{A7FCEE1F-D8CA-4A9D-8D33-CB505D15D298}">
      <dgm:prSet phldrT="[Text]" custT="1"/>
      <dgm:spPr/>
      <dgm:t>
        <a:bodyPr/>
        <a:lstStyle/>
        <a:p>
          <a:r>
            <a:rPr lang="en-US" sz="3000" b="1" dirty="0">
              <a:latin typeface="Garamond" panose="02020404030301010803" pitchFamily="18" charset="0"/>
            </a:rPr>
            <a:t>Pre-Processing</a:t>
          </a:r>
        </a:p>
      </dgm:t>
    </dgm:pt>
    <dgm:pt modelId="{CBE0146E-0CE7-46A3-B3F6-5D1CF0312060}" type="parTrans" cxnId="{EEF5F0F5-3566-4E65-83B5-9A19132BEADF}">
      <dgm:prSet/>
      <dgm:spPr/>
      <dgm:t>
        <a:bodyPr/>
        <a:lstStyle/>
        <a:p>
          <a:endParaRPr lang="en-US"/>
        </a:p>
      </dgm:t>
    </dgm:pt>
    <dgm:pt modelId="{D1E50916-F638-4D20-A994-07DFD5EBB75D}" type="sibTrans" cxnId="{EEF5F0F5-3566-4E65-83B5-9A19132BEADF}">
      <dgm:prSet/>
      <dgm:spPr/>
      <dgm:t>
        <a:bodyPr/>
        <a:lstStyle/>
        <a:p>
          <a:endParaRPr lang="en-US"/>
        </a:p>
      </dgm:t>
    </dgm:pt>
    <dgm:pt modelId="{D9ACC669-9CA6-4F00-8BAE-8CC6BA0D0E9D}">
      <dgm:prSet phldrT="[Text]" custT="1"/>
      <dgm:spPr/>
      <dgm:t>
        <a:bodyPr/>
        <a:lstStyle/>
        <a:p>
          <a:r>
            <a:rPr lang="en-US" sz="2800" b="1">
              <a:latin typeface="Garamond" panose="02020404030301010803" pitchFamily="18" charset="0"/>
            </a:rPr>
            <a:t>SET</a:t>
          </a:r>
          <a:endParaRPr lang="en-US" sz="2800" b="1" dirty="0">
            <a:latin typeface="Garamond" panose="02020404030301010803" pitchFamily="18" charset="0"/>
          </a:endParaRPr>
        </a:p>
      </dgm:t>
    </dgm:pt>
    <dgm:pt modelId="{A5D927AB-AF74-4611-A36F-AC9BB2F1D948}" type="parTrans" cxnId="{48164377-C994-4F76-931F-D037BE5A9E81}">
      <dgm:prSet/>
      <dgm:spPr/>
      <dgm:t>
        <a:bodyPr/>
        <a:lstStyle/>
        <a:p>
          <a:endParaRPr lang="en-US"/>
        </a:p>
      </dgm:t>
    </dgm:pt>
    <dgm:pt modelId="{90078C0C-7604-4B11-8B86-65BD998948C6}" type="sibTrans" cxnId="{48164377-C994-4F76-931F-D037BE5A9E81}">
      <dgm:prSet/>
      <dgm:spPr/>
      <dgm:t>
        <a:bodyPr/>
        <a:lstStyle/>
        <a:p>
          <a:endParaRPr lang="en-US"/>
        </a:p>
      </dgm:t>
    </dgm:pt>
    <dgm:pt modelId="{2B174343-74F1-45BE-8F65-6E3E26C42CC8}">
      <dgm:prSet phldrT="[Text]" custT="1"/>
      <dgm:spPr/>
      <dgm:t>
        <a:bodyPr/>
        <a:lstStyle/>
        <a:p>
          <a:r>
            <a:rPr lang="en-US" sz="3000" b="1" dirty="0">
              <a:latin typeface="Garamond" panose="02020404030301010803" pitchFamily="18" charset="0"/>
            </a:rPr>
            <a:t>3D Hemispheric Maps</a:t>
          </a:r>
        </a:p>
      </dgm:t>
    </dgm:pt>
    <dgm:pt modelId="{8F0B6590-E877-40A6-B31F-89991C2F9363}" type="parTrans" cxnId="{22FF4618-8730-42C1-B176-6495D146C8AC}">
      <dgm:prSet/>
      <dgm:spPr/>
      <dgm:t>
        <a:bodyPr/>
        <a:lstStyle/>
        <a:p>
          <a:endParaRPr lang="en-US"/>
        </a:p>
      </dgm:t>
    </dgm:pt>
    <dgm:pt modelId="{0677416D-F8FC-4430-86A2-48DCCCC734F3}" type="sibTrans" cxnId="{22FF4618-8730-42C1-B176-6495D146C8AC}">
      <dgm:prSet/>
      <dgm:spPr/>
      <dgm:t>
        <a:bodyPr/>
        <a:lstStyle/>
        <a:p>
          <a:endParaRPr lang="en-US"/>
        </a:p>
      </dgm:t>
    </dgm:pt>
    <dgm:pt modelId="{6C7C097A-2936-4074-9079-695EBDE455C4}">
      <dgm:prSet phldrT="[Text]" custT="1"/>
      <dgm:spPr/>
      <dgm:t>
        <a:bodyPr/>
        <a:lstStyle/>
        <a:p>
          <a:r>
            <a:rPr lang="en-US" sz="3000" b="1" dirty="0">
              <a:latin typeface="Garamond" panose="02020404030301010803" pitchFamily="18" charset="0"/>
            </a:rPr>
            <a:t>Analysis</a:t>
          </a:r>
        </a:p>
      </dgm:t>
    </dgm:pt>
    <dgm:pt modelId="{D4F01D5D-6E5C-4706-88F0-1AB7A038A718}" type="parTrans" cxnId="{C3C65309-5BE6-4735-914C-522CF0031519}">
      <dgm:prSet/>
      <dgm:spPr/>
      <dgm:t>
        <a:bodyPr/>
        <a:lstStyle/>
        <a:p>
          <a:endParaRPr lang="en-US"/>
        </a:p>
      </dgm:t>
    </dgm:pt>
    <dgm:pt modelId="{B23FCD96-E998-448A-B917-E20182847B9B}" type="sibTrans" cxnId="{C3C65309-5BE6-4735-914C-522CF0031519}">
      <dgm:prSet/>
      <dgm:spPr/>
      <dgm:t>
        <a:bodyPr/>
        <a:lstStyle/>
        <a:p>
          <a:endParaRPr lang="en-US"/>
        </a:p>
      </dgm:t>
    </dgm:pt>
    <dgm:pt modelId="{4F54FE53-26B2-4206-B6E2-2D0EC86D9A98}" type="pres">
      <dgm:prSet presAssocID="{F11BAC84-EAF8-4BE1-B3EF-C942473F4435}" presName="cycle" presStyleCnt="0">
        <dgm:presLayoutVars>
          <dgm:dir/>
          <dgm:resizeHandles val="exact"/>
        </dgm:presLayoutVars>
      </dgm:prSet>
      <dgm:spPr/>
      <dgm:t>
        <a:bodyPr/>
        <a:lstStyle/>
        <a:p>
          <a:endParaRPr lang="en-US"/>
        </a:p>
      </dgm:t>
    </dgm:pt>
    <dgm:pt modelId="{1D447D20-8F34-4BDD-8AEC-2AF348E85A16}" type="pres">
      <dgm:prSet presAssocID="{116DB8BF-FFB2-4B66-BF58-DBC4FDF99981}" presName="dummy" presStyleCnt="0"/>
      <dgm:spPr/>
    </dgm:pt>
    <dgm:pt modelId="{5C77BD64-57CB-485D-B8FF-EED1D9B3DF6B}" type="pres">
      <dgm:prSet presAssocID="{116DB8BF-FFB2-4B66-BF58-DBC4FDF99981}" presName="node" presStyleLbl="revTx" presStyleIdx="0" presStyleCnt="5">
        <dgm:presLayoutVars>
          <dgm:bulletEnabled val="1"/>
        </dgm:presLayoutVars>
      </dgm:prSet>
      <dgm:spPr/>
      <dgm:t>
        <a:bodyPr/>
        <a:lstStyle/>
        <a:p>
          <a:endParaRPr lang="en-US"/>
        </a:p>
      </dgm:t>
    </dgm:pt>
    <dgm:pt modelId="{D9A235A7-60B2-4229-B9D4-B4B9FE7CF57B}" type="pres">
      <dgm:prSet presAssocID="{21BC4A9A-0462-4358-B3EB-CA87CC7D6BD6}" presName="sibTrans" presStyleLbl="node1" presStyleIdx="0" presStyleCnt="5"/>
      <dgm:spPr/>
      <dgm:t>
        <a:bodyPr/>
        <a:lstStyle/>
        <a:p>
          <a:endParaRPr lang="en-US"/>
        </a:p>
      </dgm:t>
    </dgm:pt>
    <dgm:pt modelId="{BDF96FB5-14E6-4323-B6A3-EBD7053BE186}" type="pres">
      <dgm:prSet presAssocID="{A7FCEE1F-D8CA-4A9D-8D33-CB505D15D298}" presName="dummy" presStyleCnt="0"/>
      <dgm:spPr/>
    </dgm:pt>
    <dgm:pt modelId="{53E99A12-4567-44CF-B6DA-457EDF65ABDE}" type="pres">
      <dgm:prSet presAssocID="{A7FCEE1F-D8CA-4A9D-8D33-CB505D15D298}" presName="node" presStyleLbl="revTx" presStyleIdx="1" presStyleCnt="5" custScaleX="216627">
        <dgm:presLayoutVars>
          <dgm:bulletEnabled val="1"/>
        </dgm:presLayoutVars>
      </dgm:prSet>
      <dgm:spPr/>
      <dgm:t>
        <a:bodyPr/>
        <a:lstStyle/>
        <a:p>
          <a:endParaRPr lang="en-US"/>
        </a:p>
      </dgm:t>
    </dgm:pt>
    <dgm:pt modelId="{5F8FF4B9-1D44-4476-9386-37522E3EE3DC}" type="pres">
      <dgm:prSet presAssocID="{D1E50916-F638-4D20-A994-07DFD5EBB75D}" presName="sibTrans" presStyleLbl="node1" presStyleIdx="1" presStyleCnt="5"/>
      <dgm:spPr/>
      <dgm:t>
        <a:bodyPr/>
        <a:lstStyle/>
        <a:p>
          <a:endParaRPr lang="en-US"/>
        </a:p>
      </dgm:t>
    </dgm:pt>
    <dgm:pt modelId="{AED4D5C1-62D4-4115-A298-DDE09DA7C06A}" type="pres">
      <dgm:prSet presAssocID="{D9ACC669-9CA6-4F00-8BAE-8CC6BA0D0E9D}" presName="dummy" presStyleCnt="0"/>
      <dgm:spPr/>
    </dgm:pt>
    <dgm:pt modelId="{0C41C79F-A6EE-45D2-9679-4D7BA5CD45C2}" type="pres">
      <dgm:prSet presAssocID="{D9ACC669-9CA6-4F00-8BAE-8CC6BA0D0E9D}" presName="node" presStyleLbl="revTx" presStyleIdx="2" presStyleCnt="5" custScaleX="85340" custScaleY="89193">
        <dgm:presLayoutVars>
          <dgm:bulletEnabled val="1"/>
        </dgm:presLayoutVars>
      </dgm:prSet>
      <dgm:spPr/>
      <dgm:t>
        <a:bodyPr/>
        <a:lstStyle/>
        <a:p>
          <a:endParaRPr lang="en-US"/>
        </a:p>
      </dgm:t>
    </dgm:pt>
    <dgm:pt modelId="{6AFCC69F-2F2E-463E-B571-2DEE3E11222F}" type="pres">
      <dgm:prSet presAssocID="{90078C0C-7604-4B11-8B86-65BD998948C6}" presName="sibTrans" presStyleLbl="node1" presStyleIdx="2" presStyleCnt="5"/>
      <dgm:spPr/>
      <dgm:t>
        <a:bodyPr/>
        <a:lstStyle/>
        <a:p>
          <a:endParaRPr lang="en-US"/>
        </a:p>
      </dgm:t>
    </dgm:pt>
    <dgm:pt modelId="{06BAE28B-BA5B-4D2D-BC97-D1B0FEA7DD8C}" type="pres">
      <dgm:prSet presAssocID="{2B174343-74F1-45BE-8F65-6E3E26C42CC8}" presName="dummy" presStyleCnt="0"/>
      <dgm:spPr/>
    </dgm:pt>
    <dgm:pt modelId="{F7BC88AD-69F0-4B3E-B33B-DCFFF0E877D1}" type="pres">
      <dgm:prSet presAssocID="{2B174343-74F1-45BE-8F65-6E3E26C42CC8}" presName="node" presStyleLbl="revTx" presStyleIdx="3" presStyleCnt="5" custScaleX="352487" custRadScaleRad="98278" custRadScaleInc="-1360">
        <dgm:presLayoutVars>
          <dgm:bulletEnabled val="1"/>
        </dgm:presLayoutVars>
      </dgm:prSet>
      <dgm:spPr/>
      <dgm:t>
        <a:bodyPr/>
        <a:lstStyle/>
        <a:p>
          <a:endParaRPr lang="en-US"/>
        </a:p>
      </dgm:t>
    </dgm:pt>
    <dgm:pt modelId="{B128A295-34AB-4392-8B2C-B20DD8A95D91}" type="pres">
      <dgm:prSet presAssocID="{0677416D-F8FC-4430-86A2-48DCCCC734F3}" presName="sibTrans" presStyleLbl="node1" presStyleIdx="3" presStyleCnt="5"/>
      <dgm:spPr/>
      <dgm:t>
        <a:bodyPr/>
        <a:lstStyle/>
        <a:p>
          <a:endParaRPr lang="en-US"/>
        </a:p>
      </dgm:t>
    </dgm:pt>
    <dgm:pt modelId="{03988835-CA55-44E2-A7C6-F4581FC23EEA}" type="pres">
      <dgm:prSet presAssocID="{6C7C097A-2936-4074-9079-695EBDE455C4}" presName="dummy" presStyleCnt="0"/>
      <dgm:spPr/>
    </dgm:pt>
    <dgm:pt modelId="{D79456A1-87F2-4F5E-8ED7-222EAC7EFE56}" type="pres">
      <dgm:prSet presAssocID="{6C7C097A-2936-4074-9079-695EBDE455C4}" presName="node" presStyleLbl="revTx" presStyleIdx="4" presStyleCnt="5" custScaleX="125070">
        <dgm:presLayoutVars>
          <dgm:bulletEnabled val="1"/>
        </dgm:presLayoutVars>
      </dgm:prSet>
      <dgm:spPr/>
      <dgm:t>
        <a:bodyPr/>
        <a:lstStyle/>
        <a:p>
          <a:endParaRPr lang="en-US"/>
        </a:p>
      </dgm:t>
    </dgm:pt>
    <dgm:pt modelId="{CDE3C52F-B198-4FE4-BBD8-E8E2AD28E23E}" type="pres">
      <dgm:prSet presAssocID="{B23FCD96-E998-448A-B917-E20182847B9B}" presName="sibTrans" presStyleLbl="node1" presStyleIdx="4" presStyleCnt="5"/>
      <dgm:spPr/>
      <dgm:t>
        <a:bodyPr/>
        <a:lstStyle/>
        <a:p>
          <a:endParaRPr lang="en-US"/>
        </a:p>
      </dgm:t>
    </dgm:pt>
  </dgm:ptLst>
  <dgm:cxnLst>
    <dgm:cxn modelId="{AC2DC2A5-9710-4742-A3B1-A042034CF4B9}" type="presOf" srcId="{2B174343-74F1-45BE-8F65-6E3E26C42CC8}" destId="{F7BC88AD-69F0-4B3E-B33B-DCFFF0E877D1}" srcOrd="0" destOrd="0" presId="urn:microsoft.com/office/officeart/2005/8/layout/cycle1"/>
    <dgm:cxn modelId="{EEF5F0F5-3566-4E65-83B5-9A19132BEADF}" srcId="{F11BAC84-EAF8-4BE1-B3EF-C942473F4435}" destId="{A7FCEE1F-D8CA-4A9D-8D33-CB505D15D298}" srcOrd="1" destOrd="0" parTransId="{CBE0146E-0CE7-46A3-B3F6-5D1CF0312060}" sibTransId="{D1E50916-F638-4D20-A994-07DFD5EBB75D}"/>
    <dgm:cxn modelId="{486AAA6F-7708-4B13-95AA-81FD34279054}" type="presOf" srcId="{116DB8BF-FFB2-4B66-BF58-DBC4FDF99981}" destId="{5C77BD64-57CB-485D-B8FF-EED1D9B3DF6B}" srcOrd="0" destOrd="0" presId="urn:microsoft.com/office/officeart/2005/8/layout/cycle1"/>
    <dgm:cxn modelId="{84056887-F73F-4C69-B773-71E1CCCE6767}" type="presOf" srcId="{D9ACC669-9CA6-4F00-8BAE-8CC6BA0D0E9D}" destId="{0C41C79F-A6EE-45D2-9679-4D7BA5CD45C2}" srcOrd="0" destOrd="0" presId="urn:microsoft.com/office/officeart/2005/8/layout/cycle1"/>
    <dgm:cxn modelId="{7ABC1B74-11D9-4E30-AFBE-AB96B6B13EDC}" type="presOf" srcId="{0677416D-F8FC-4430-86A2-48DCCCC734F3}" destId="{B128A295-34AB-4392-8B2C-B20DD8A95D91}" srcOrd="0" destOrd="0" presId="urn:microsoft.com/office/officeart/2005/8/layout/cycle1"/>
    <dgm:cxn modelId="{492CFA3B-C7D1-4052-85F2-5D7D2924E46B}" type="presOf" srcId="{F11BAC84-EAF8-4BE1-B3EF-C942473F4435}" destId="{4F54FE53-26B2-4206-B6E2-2D0EC86D9A98}" srcOrd="0" destOrd="0" presId="urn:microsoft.com/office/officeart/2005/8/layout/cycle1"/>
    <dgm:cxn modelId="{48164377-C994-4F76-931F-D037BE5A9E81}" srcId="{F11BAC84-EAF8-4BE1-B3EF-C942473F4435}" destId="{D9ACC669-9CA6-4F00-8BAE-8CC6BA0D0E9D}" srcOrd="2" destOrd="0" parTransId="{A5D927AB-AF74-4611-A36F-AC9BB2F1D948}" sibTransId="{90078C0C-7604-4B11-8B86-65BD998948C6}"/>
    <dgm:cxn modelId="{C3C65309-5BE6-4735-914C-522CF0031519}" srcId="{F11BAC84-EAF8-4BE1-B3EF-C942473F4435}" destId="{6C7C097A-2936-4074-9079-695EBDE455C4}" srcOrd="4" destOrd="0" parTransId="{D4F01D5D-6E5C-4706-88F0-1AB7A038A718}" sibTransId="{B23FCD96-E998-448A-B917-E20182847B9B}"/>
    <dgm:cxn modelId="{0A39D9E0-BA18-4D9A-83C3-75A98648E21A}" type="presOf" srcId="{D1E50916-F638-4D20-A994-07DFD5EBB75D}" destId="{5F8FF4B9-1D44-4476-9386-37522E3EE3DC}" srcOrd="0" destOrd="0" presId="urn:microsoft.com/office/officeart/2005/8/layout/cycle1"/>
    <dgm:cxn modelId="{2397BCFD-A6D5-48FB-8F99-0D87E7F0E310}" type="presOf" srcId="{A7FCEE1F-D8CA-4A9D-8D33-CB505D15D298}" destId="{53E99A12-4567-44CF-B6DA-457EDF65ABDE}" srcOrd="0" destOrd="0" presId="urn:microsoft.com/office/officeart/2005/8/layout/cycle1"/>
    <dgm:cxn modelId="{22FF4618-8730-42C1-B176-6495D146C8AC}" srcId="{F11BAC84-EAF8-4BE1-B3EF-C942473F4435}" destId="{2B174343-74F1-45BE-8F65-6E3E26C42CC8}" srcOrd="3" destOrd="0" parTransId="{8F0B6590-E877-40A6-B31F-89991C2F9363}" sibTransId="{0677416D-F8FC-4430-86A2-48DCCCC734F3}"/>
    <dgm:cxn modelId="{91590A50-12FD-49E0-A8DE-4232DD381419}" srcId="{F11BAC84-EAF8-4BE1-B3EF-C942473F4435}" destId="{116DB8BF-FFB2-4B66-BF58-DBC4FDF99981}" srcOrd="0" destOrd="0" parTransId="{4A73AED3-18B4-454F-B3A5-E05D30443E6F}" sibTransId="{21BC4A9A-0462-4358-B3EB-CA87CC7D6BD6}"/>
    <dgm:cxn modelId="{FF17BAC9-AAF4-4B5B-8C8B-8D149F0BEF39}" type="presOf" srcId="{90078C0C-7604-4B11-8B86-65BD998948C6}" destId="{6AFCC69F-2F2E-463E-B571-2DEE3E11222F}" srcOrd="0" destOrd="0" presId="urn:microsoft.com/office/officeart/2005/8/layout/cycle1"/>
    <dgm:cxn modelId="{AD3AD2EC-A8CC-43EB-B002-EF28B7EC52C1}" type="presOf" srcId="{6C7C097A-2936-4074-9079-695EBDE455C4}" destId="{D79456A1-87F2-4F5E-8ED7-222EAC7EFE56}" srcOrd="0" destOrd="0" presId="urn:microsoft.com/office/officeart/2005/8/layout/cycle1"/>
    <dgm:cxn modelId="{6829A88E-C6C8-4FCA-A96E-32225FBC177B}" type="presOf" srcId="{21BC4A9A-0462-4358-B3EB-CA87CC7D6BD6}" destId="{D9A235A7-60B2-4229-B9D4-B4B9FE7CF57B}" srcOrd="0" destOrd="0" presId="urn:microsoft.com/office/officeart/2005/8/layout/cycle1"/>
    <dgm:cxn modelId="{432BFD89-682B-4366-8BE8-E98A4D5024C0}" type="presOf" srcId="{B23FCD96-E998-448A-B917-E20182847B9B}" destId="{CDE3C52F-B198-4FE4-BBD8-E8E2AD28E23E}" srcOrd="0" destOrd="0" presId="urn:microsoft.com/office/officeart/2005/8/layout/cycle1"/>
    <dgm:cxn modelId="{4E69A1E5-54D3-432C-94B1-997341F96373}" type="presParOf" srcId="{4F54FE53-26B2-4206-B6E2-2D0EC86D9A98}" destId="{1D447D20-8F34-4BDD-8AEC-2AF348E85A16}" srcOrd="0" destOrd="0" presId="urn:microsoft.com/office/officeart/2005/8/layout/cycle1"/>
    <dgm:cxn modelId="{B084D660-7B5D-413E-90B0-D0E3F43F1A93}" type="presParOf" srcId="{4F54FE53-26B2-4206-B6E2-2D0EC86D9A98}" destId="{5C77BD64-57CB-485D-B8FF-EED1D9B3DF6B}" srcOrd="1" destOrd="0" presId="urn:microsoft.com/office/officeart/2005/8/layout/cycle1"/>
    <dgm:cxn modelId="{00075C50-1696-4A2F-BF2B-AEABF9BD91FD}" type="presParOf" srcId="{4F54FE53-26B2-4206-B6E2-2D0EC86D9A98}" destId="{D9A235A7-60B2-4229-B9D4-B4B9FE7CF57B}" srcOrd="2" destOrd="0" presId="urn:microsoft.com/office/officeart/2005/8/layout/cycle1"/>
    <dgm:cxn modelId="{E45B2A48-4A75-481C-B809-08F519608DEE}" type="presParOf" srcId="{4F54FE53-26B2-4206-B6E2-2D0EC86D9A98}" destId="{BDF96FB5-14E6-4323-B6A3-EBD7053BE186}" srcOrd="3" destOrd="0" presId="urn:microsoft.com/office/officeart/2005/8/layout/cycle1"/>
    <dgm:cxn modelId="{6A02C60F-6A03-42E1-997C-3A5F912FE905}" type="presParOf" srcId="{4F54FE53-26B2-4206-B6E2-2D0EC86D9A98}" destId="{53E99A12-4567-44CF-B6DA-457EDF65ABDE}" srcOrd="4" destOrd="0" presId="urn:microsoft.com/office/officeart/2005/8/layout/cycle1"/>
    <dgm:cxn modelId="{37A193A3-7F8A-4CAB-99B3-7D58B718A9F6}" type="presParOf" srcId="{4F54FE53-26B2-4206-B6E2-2D0EC86D9A98}" destId="{5F8FF4B9-1D44-4476-9386-37522E3EE3DC}" srcOrd="5" destOrd="0" presId="urn:microsoft.com/office/officeart/2005/8/layout/cycle1"/>
    <dgm:cxn modelId="{3B26ED2C-3DF9-4D6E-B2B1-149C0F51E225}" type="presParOf" srcId="{4F54FE53-26B2-4206-B6E2-2D0EC86D9A98}" destId="{AED4D5C1-62D4-4115-A298-DDE09DA7C06A}" srcOrd="6" destOrd="0" presId="urn:microsoft.com/office/officeart/2005/8/layout/cycle1"/>
    <dgm:cxn modelId="{A5369576-484C-4772-97FC-1AD818319F87}" type="presParOf" srcId="{4F54FE53-26B2-4206-B6E2-2D0EC86D9A98}" destId="{0C41C79F-A6EE-45D2-9679-4D7BA5CD45C2}" srcOrd="7" destOrd="0" presId="urn:microsoft.com/office/officeart/2005/8/layout/cycle1"/>
    <dgm:cxn modelId="{968C1AB3-C5D8-4A9A-8E3C-EE4CE75DE9A7}" type="presParOf" srcId="{4F54FE53-26B2-4206-B6E2-2D0EC86D9A98}" destId="{6AFCC69F-2F2E-463E-B571-2DEE3E11222F}" srcOrd="8" destOrd="0" presId="urn:microsoft.com/office/officeart/2005/8/layout/cycle1"/>
    <dgm:cxn modelId="{35241C4F-FE17-4EBD-8E7D-EAA9BB867393}" type="presParOf" srcId="{4F54FE53-26B2-4206-B6E2-2D0EC86D9A98}" destId="{06BAE28B-BA5B-4D2D-BC97-D1B0FEA7DD8C}" srcOrd="9" destOrd="0" presId="urn:microsoft.com/office/officeart/2005/8/layout/cycle1"/>
    <dgm:cxn modelId="{B57BA6CA-1CE6-44D9-89D3-8FA9C8DD00E0}" type="presParOf" srcId="{4F54FE53-26B2-4206-B6E2-2D0EC86D9A98}" destId="{F7BC88AD-69F0-4B3E-B33B-DCFFF0E877D1}" srcOrd="10" destOrd="0" presId="urn:microsoft.com/office/officeart/2005/8/layout/cycle1"/>
    <dgm:cxn modelId="{6D244D9D-68AA-42CF-83FA-7E01658ED228}" type="presParOf" srcId="{4F54FE53-26B2-4206-B6E2-2D0EC86D9A98}" destId="{B128A295-34AB-4392-8B2C-B20DD8A95D91}" srcOrd="11" destOrd="0" presId="urn:microsoft.com/office/officeart/2005/8/layout/cycle1"/>
    <dgm:cxn modelId="{8E59E29E-BAC6-4487-9E95-FDEAF12ED1B8}" type="presParOf" srcId="{4F54FE53-26B2-4206-B6E2-2D0EC86D9A98}" destId="{03988835-CA55-44E2-A7C6-F4581FC23EEA}" srcOrd="12" destOrd="0" presId="urn:microsoft.com/office/officeart/2005/8/layout/cycle1"/>
    <dgm:cxn modelId="{FEC8574C-4C87-41C8-BAB4-38E908D6B001}" type="presParOf" srcId="{4F54FE53-26B2-4206-B6E2-2D0EC86D9A98}" destId="{D79456A1-87F2-4F5E-8ED7-222EAC7EFE56}" srcOrd="13" destOrd="0" presId="urn:microsoft.com/office/officeart/2005/8/layout/cycle1"/>
    <dgm:cxn modelId="{3FF3BB63-39EB-49C8-BC33-7C8BF5AFD40C}" type="presParOf" srcId="{4F54FE53-26B2-4206-B6E2-2D0EC86D9A98}" destId="{CDE3C52F-B198-4FE4-BBD8-E8E2AD28E23E}"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7BD64-57CB-485D-B8FF-EED1D9B3DF6B}">
      <dsp:nvSpPr>
        <dsp:cNvPr id="0" name=""/>
        <dsp:cNvSpPr/>
      </dsp:nvSpPr>
      <dsp:spPr>
        <a:xfrm>
          <a:off x="3894041" y="70932"/>
          <a:ext cx="1262789" cy="12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latin typeface="Garamond" panose="02020404030301010803" pitchFamily="18" charset="0"/>
            </a:rPr>
            <a:t>Data</a:t>
          </a:r>
        </a:p>
      </dsp:txBody>
      <dsp:txXfrm>
        <a:off x="3894041" y="70932"/>
        <a:ext cx="1262789" cy="1262789"/>
      </dsp:txXfrm>
    </dsp:sp>
    <dsp:sp modelId="{D9A235A7-60B2-4229-B9D4-B4B9FE7CF57B}">
      <dsp:nvSpPr>
        <dsp:cNvPr id="0" name=""/>
        <dsp:cNvSpPr/>
      </dsp:nvSpPr>
      <dsp:spPr>
        <a:xfrm>
          <a:off x="920680" y="34060"/>
          <a:ext cx="4738116" cy="4738116"/>
        </a:xfrm>
        <a:prstGeom prst="circularArrow">
          <a:avLst>
            <a:gd name="adj1" fmla="val 5197"/>
            <a:gd name="adj2" fmla="val 335689"/>
            <a:gd name="adj3" fmla="val 21294154"/>
            <a:gd name="adj4" fmla="val 19765439"/>
            <a:gd name="adj5" fmla="val 6063"/>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99A12-4567-44CF-B6DA-457EDF65ABDE}">
      <dsp:nvSpPr>
        <dsp:cNvPr id="0" name=""/>
        <dsp:cNvSpPr/>
      </dsp:nvSpPr>
      <dsp:spPr>
        <a:xfrm>
          <a:off x="3921367" y="2421368"/>
          <a:ext cx="2735542" cy="12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latin typeface="Garamond" panose="02020404030301010803" pitchFamily="18" charset="0"/>
            </a:rPr>
            <a:t>Pre-Processing</a:t>
          </a:r>
        </a:p>
      </dsp:txBody>
      <dsp:txXfrm>
        <a:off x="3921367" y="2421368"/>
        <a:ext cx="2735542" cy="1262789"/>
      </dsp:txXfrm>
    </dsp:sp>
    <dsp:sp modelId="{5F8FF4B9-1D44-4476-9386-37522E3EE3DC}">
      <dsp:nvSpPr>
        <dsp:cNvPr id="0" name=""/>
        <dsp:cNvSpPr/>
      </dsp:nvSpPr>
      <dsp:spPr>
        <a:xfrm>
          <a:off x="920680" y="34060"/>
          <a:ext cx="4738116" cy="4738116"/>
        </a:xfrm>
        <a:prstGeom prst="circularArrow">
          <a:avLst>
            <a:gd name="adj1" fmla="val 5197"/>
            <a:gd name="adj2" fmla="val 335689"/>
            <a:gd name="adj3" fmla="val 4173249"/>
            <a:gd name="adj4" fmla="val 2252564"/>
            <a:gd name="adj5" fmla="val 6063"/>
          </a:avLst>
        </a:prstGeom>
        <a:solidFill>
          <a:schemeClr val="accent1">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1C79F-A6EE-45D2-9679-4D7BA5CD45C2}">
      <dsp:nvSpPr>
        <dsp:cNvPr id="0" name=""/>
        <dsp:cNvSpPr/>
      </dsp:nvSpPr>
      <dsp:spPr>
        <a:xfrm>
          <a:off x="2750906" y="3942252"/>
          <a:ext cx="1077664" cy="112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latin typeface="Garamond" panose="02020404030301010803" pitchFamily="18" charset="0"/>
            </a:rPr>
            <a:t>SET</a:t>
          </a:r>
          <a:endParaRPr lang="en-US" sz="2800" b="1" kern="1200" dirty="0">
            <a:latin typeface="Garamond" panose="02020404030301010803" pitchFamily="18" charset="0"/>
          </a:endParaRPr>
        </a:p>
      </dsp:txBody>
      <dsp:txXfrm>
        <a:off x="2750906" y="3942252"/>
        <a:ext cx="1077664" cy="1126319"/>
      </dsp:txXfrm>
    </dsp:sp>
    <dsp:sp modelId="{6AFCC69F-2F2E-463E-B571-2DEE3E11222F}">
      <dsp:nvSpPr>
        <dsp:cNvPr id="0" name=""/>
        <dsp:cNvSpPr/>
      </dsp:nvSpPr>
      <dsp:spPr>
        <a:xfrm>
          <a:off x="979035" y="50437"/>
          <a:ext cx="4738116" cy="4738116"/>
        </a:xfrm>
        <a:prstGeom prst="circularArrow">
          <a:avLst>
            <a:gd name="adj1" fmla="val 5197"/>
            <a:gd name="adj2" fmla="val 335689"/>
            <a:gd name="adj3" fmla="val 8245404"/>
            <a:gd name="adj4" fmla="val 6390176"/>
            <a:gd name="adj5" fmla="val 6063"/>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C88AD-69F0-4B3E-B33B-DCFFF0E877D1}">
      <dsp:nvSpPr>
        <dsp:cNvPr id="0" name=""/>
        <dsp:cNvSpPr/>
      </dsp:nvSpPr>
      <dsp:spPr>
        <a:xfrm>
          <a:off x="-897147" y="2421365"/>
          <a:ext cx="4451167" cy="12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latin typeface="Garamond" panose="02020404030301010803" pitchFamily="18" charset="0"/>
            </a:rPr>
            <a:t>3D Hemispheric Maps</a:t>
          </a:r>
        </a:p>
      </dsp:txBody>
      <dsp:txXfrm>
        <a:off x="-897147" y="2421365"/>
        <a:ext cx="4451167" cy="1262789"/>
      </dsp:txXfrm>
    </dsp:sp>
    <dsp:sp modelId="{B128A295-34AB-4392-8B2C-B20DD8A95D91}">
      <dsp:nvSpPr>
        <dsp:cNvPr id="0" name=""/>
        <dsp:cNvSpPr/>
      </dsp:nvSpPr>
      <dsp:spPr>
        <a:xfrm>
          <a:off x="955461" y="-27123"/>
          <a:ext cx="4738116" cy="4738116"/>
        </a:xfrm>
        <a:prstGeom prst="circularArrow">
          <a:avLst>
            <a:gd name="adj1" fmla="val 5197"/>
            <a:gd name="adj2" fmla="val 335689"/>
            <a:gd name="adj3" fmla="val 12183781"/>
            <a:gd name="adj4" fmla="val 10670082"/>
            <a:gd name="adj5" fmla="val 6063"/>
          </a:avLst>
        </a:prstGeom>
        <a:solidFill>
          <a:schemeClr val="accent1">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456A1-87F2-4F5E-8ED7-222EAC7EFE56}">
      <dsp:nvSpPr>
        <dsp:cNvPr id="0" name=""/>
        <dsp:cNvSpPr/>
      </dsp:nvSpPr>
      <dsp:spPr>
        <a:xfrm>
          <a:off x="1264355" y="70932"/>
          <a:ext cx="1579370" cy="12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latin typeface="Garamond" panose="02020404030301010803" pitchFamily="18" charset="0"/>
            </a:rPr>
            <a:t>Analysis</a:t>
          </a:r>
        </a:p>
      </dsp:txBody>
      <dsp:txXfrm>
        <a:off x="1264355" y="70932"/>
        <a:ext cx="1579370" cy="1262789"/>
      </dsp:txXfrm>
    </dsp:sp>
    <dsp:sp modelId="{CDE3C52F-B198-4FE4-BBD8-E8E2AD28E23E}">
      <dsp:nvSpPr>
        <dsp:cNvPr id="0" name=""/>
        <dsp:cNvSpPr/>
      </dsp:nvSpPr>
      <dsp:spPr>
        <a:xfrm>
          <a:off x="920680" y="34060"/>
          <a:ext cx="4738116" cy="4738116"/>
        </a:xfrm>
        <a:prstGeom prst="circularArrow">
          <a:avLst>
            <a:gd name="adj1" fmla="val 5197"/>
            <a:gd name="adj2" fmla="val 335689"/>
            <a:gd name="adj3" fmla="val 16866630"/>
            <a:gd name="adj4" fmla="val 15465080"/>
            <a:gd name="adj5" fmla="val 6063"/>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55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24112"/>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9/26/2019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Data" Target="../diagrams/data1.xml"/><Relationship Id="rId18" Type="http://schemas.openxmlformats.org/officeDocument/2006/relationships/image" Target="../media/image15.png"/><Relationship Id="rId26" Type="http://schemas.openxmlformats.org/officeDocument/2006/relationships/image" Target="../media/image21.PNG"/><Relationship Id="rId3" Type="http://schemas.openxmlformats.org/officeDocument/2006/relationships/image" Target="../media/image5.jpeg"/><Relationship Id="rId21" Type="http://schemas.openxmlformats.org/officeDocument/2006/relationships/image" Target="../media/image17.png"/><Relationship Id="rId34" Type="http://schemas.openxmlformats.org/officeDocument/2006/relationships/image" Target="../media/image27.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diagramDrawing" Target="../diagrams/drawing1.xml"/><Relationship Id="rId25" Type="http://schemas.openxmlformats.org/officeDocument/2006/relationships/image" Target="../media/image20.png"/><Relationship Id="rId33" Type="http://schemas.openxmlformats.org/officeDocument/2006/relationships/image" Target="../media/image26.png"/><Relationship Id="rId2" Type="http://schemas.openxmlformats.org/officeDocument/2006/relationships/image" Target="../media/image4.png"/><Relationship Id="rId16" Type="http://schemas.openxmlformats.org/officeDocument/2006/relationships/diagramColors" Target="../diagrams/colors1.xml"/><Relationship Id="rId20" Type="http://schemas.microsoft.com/office/2007/relationships/hdphoto" Target="../media/hdphoto1.wdp"/><Relationship Id="rId29"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24" Type="http://schemas.microsoft.com/office/2007/relationships/hdphoto" Target="../media/hdphoto2.wdp"/><Relationship Id="rId32"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diagramQuickStyle" Target="../diagrams/quickStyle1.xml"/><Relationship Id="rId23" Type="http://schemas.openxmlformats.org/officeDocument/2006/relationships/image" Target="../media/image19.png"/><Relationship Id="rId28" Type="http://schemas.openxmlformats.org/officeDocument/2006/relationships/chart" Target="../charts/chart1.xml"/><Relationship Id="rId10" Type="http://schemas.openxmlformats.org/officeDocument/2006/relationships/image" Target="../media/image12.jpeg"/><Relationship Id="rId19" Type="http://schemas.openxmlformats.org/officeDocument/2006/relationships/image" Target="../media/image16.png"/><Relationship Id="rId31"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diagramLayout" Target="../diagrams/layout1.xml"/><Relationship Id="rId22" Type="http://schemas.openxmlformats.org/officeDocument/2006/relationships/image" Target="../media/image18.PNG"/><Relationship Id="rId27" Type="http://schemas.openxmlformats.org/officeDocument/2006/relationships/image" Target="../media/image22.PNG"/><Relationship Id="rId30" Type="http://schemas.openxmlformats.org/officeDocument/2006/relationships/image" Target="../media/image23.png"/><Relationship Id="rId3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icture 284"/>
          <p:cNvPicPr>
            <a:picLocks noChangeAspect="1"/>
          </p:cNvPicPr>
          <p:nvPr/>
        </p:nvPicPr>
        <p:blipFill rotWithShape="1">
          <a:blip r:embed="rId2">
            <a:extLst>
              <a:ext uri="{28A0092B-C50C-407E-A947-70E740481C1C}">
                <a14:useLocalDpi xmlns:a14="http://schemas.microsoft.com/office/drawing/2010/main" val="0"/>
              </a:ext>
            </a:extLst>
          </a:blip>
          <a:srcRect r="80295" b="72417"/>
          <a:stretch/>
        </p:blipFill>
        <p:spPr>
          <a:xfrm>
            <a:off x="5004970" y="26893589"/>
            <a:ext cx="2983309" cy="2347441"/>
          </a:xfrm>
          <a:prstGeom prst="rect">
            <a:avLst/>
          </a:prstGeom>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559A8"/>
                </a:solidFill>
              </a:rPr>
              <a:t>US</a:t>
            </a:r>
            <a:r>
              <a:rPr lang="en-US" sz="10000" dirty="0">
                <a:solidFill>
                  <a:srgbClr val="2559A8"/>
                </a:solidFill>
              </a:rPr>
              <a:t> </a:t>
            </a:r>
            <a:r>
              <a:rPr lang="en-US" sz="10000">
                <a:solidFill>
                  <a:srgbClr val="2559A8"/>
                </a:solidFill>
              </a:rPr>
              <a:t>Urban </a:t>
            </a:r>
            <a:r>
              <a:rPr lang="en-US" sz="10000" smtClean="0">
                <a:solidFill>
                  <a:srgbClr val="2559A8"/>
                </a:solidFill>
              </a:rPr>
              <a:t>Development III</a:t>
            </a:r>
            <a:endParaRPr lang="en-US" sz="10000" dirty="0">
              <a:solidFill>
                <a:srgbClr val="2559A8"/>
              </a:solidFill>
            </a:endParaRPr>
          </a:p>
        </p:txBody>
      </p:sp>
      <p:grpSp>
        <p:nvGrpSpPr>
          <p:cNvPr id="222" name="Group 221"/>
          <p:cNvGrpSpPr/>
          <p:nvPr/>
        </p:nvGrpSpPr>
        <p:grpSpPr>
          <a:xfrm>
            <a:off x="12731714" y="4236358"/>
            <a:ext cx="11946559" cy="5656125"/>
            <a:chOff x="763842" y="12591592"/>
            <a:chExt cx="11946559" cy="5656125"/>
          </a:xfrm>
        </p:grpSpPr>
        <p:sp>
          <p:nvSpPr>
            <p:cNvPr id="14" name="Text Placeholder 16"/>
            <p:cNvSpPr txBox="1">
              <a:spLocks/>
            </p:cNvSpPr>
            <p:nvPr/>
          </p:nvSpPr>
          <p:spPr>
            <a:xfrm>
              <a:off x="1280400" y="13333842"/>
              <a:ext cx="11430001" cy="49138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2559A8"/>
                </a:buClr>
              </a:pPr>
              <a:r>
                <a:rPr lang="en-US" b="1" dirty="0">
                  <a:solidFill>
                    <a:srgbClr val="2559A8"/>
                  </a:solidFill>
                  <a:latin typeface="Garamond" panose="02020404030301010803" pitchFamily="18" charset="0"/>
                </a:rPr>
                <a:t>Finalize</a:t>
              </a:r>
              <a:r>
                <a:rPr lang="en-US" dirty="0">
                  <a:latin typeface="Garamond" panose="02020404030301010803" pitchFamily="18" charset="0"/>
                </a:rPr>
                <a:t> the </a:t>
              </a:r>
              <a:r>
                <a:rPr lang="en-US" b="1" dirty="0" err="1">
                  <a:latin typeface="Garamond" panose="02020404030301010803" pitchFamily="18" charset="0"/>
                </a:rPr>
                <a:t>Skyglow</a:t>
              </a:r>
              <a:r>
                <a:rPr lang="en-US" b="1" dirty="0">
                  <a:latin typeface="Garamond" panose="02020404030301010803" pitchFamily="18" charset="0"/>
                </a:rPr>
                <a:t> Estimation Toolbox (SET) </a:t>
              </a:r>
              <a:r>
                <a:rPr lang="en-US" dirty="0">
                  <a:latin typeface="Garamond" panose="02020404030301010803" pitchFamily="18" charset="0"/>
                </a:rPr>
                <a:t>in Python to ensure proper functioning by fixing code errors and running tests.</a:t>
              </a:r>
            </a:p>
            <a:p>
              <a:pPr>
                <a:lnSpc>
                  <a:spcPct val="100000"/>
                </a:lnSpc>
                <a:spcBef>
                  <a:spcPts val="0"/>
                </a:spcBef>
                <a:buClr>
                  <a:srgbClr val="2559A8"/>
                </a:buClr>
              </a:pPr>
              <a:r>
                <a:rPr lang="en-US" b="1" dirty="0">
                  <a:solidFill>
                    <a:srgbClr val="2559A8"/>
                  </a:solidFill>
                  <a:latin typeface="Garamond" panose="02020404030301010803" pitchFamily="18" charset="0"/>
                </a:rPr>
                <a:t>Validate</a:t>
              </a:r>
              <a:r>
                <a:rPr lang="en-US" dirty="0">
                  <a:latin typeface="Garamond" panose="02020404030301010803" pitchFamily="18" charset="0"/>
                </a:rPr>
                <a:t> SET with data from six national parks and compare the results with </a:t>
              </a:r>
              <a:r>
                <a:rPr lang="en-US" i="1" dirty="0">
                  <a:latin typeface="Garamond" panose="02020404030301010803" pitchFamily="18" charset="0"/>
                </a:rPr>
                <a:t>in situ </a:t>
              </a:r>
              <a:r>
                <a:rPr lang="en-US" dirty="0">
                  <a:latin typeface="Garamond" panose="02020404030301010803" pitchFamily="18" charset="0"/>
                </a:rPr>
                <a:t>measurements to assess accuracy and its ability to perform across diverse geographies.</a:t>
              </a:r>
            </a:p>
            <a:p>
              <a:pPr>
                <a:lnSpc>
                  <a:spcPct val="100000"/>
                </a:lnSpc>
                <a:spcBef>
                  <a:spcPts val="0"/>
                </a:spcBef>
                <a:buClr>
                  <a:srgbClr val="2559A8"/>
                </a:buClr>
              </a:pPr>
              <a:r>
                <a:rPr lang="en-US" b="1" dirty="0">
                  <a:solidFill>
                    <a:srgbClr val="2559A8"/>
                  </a:solidFill>
                  <a:latin typeface="Garamond" panose="02020404030301010803" pitchFamily="18" charset="0"/>
                </a:rPr>
                <a:t>Generate</a:t>
              </a:r>
              <a:r>
                <a:rPr lang="en-US" dirty="0">
                  <a:latin typeface="Garamond" panose="02020404030301010803" pitchFamily="18" charset="0"/>
                </a:rPr>
                <a:t> 3D hemispheric artificial brightness maps of parks to showcase the tool’s abilities and provide a useful resource for the national parks in their efforts to manage light pollution. </a:t>
              </a:r>
            </a:p>
            <a:p>
              <a:pPr>
                <a:lnSpc>
                  <a:spcPct val="100000"/>
                </a:lnSpc>
                <a:spcBef>
                  <a:spcPts val="0"/>
                </a:spcBef>
                <a:buClr>
                  <a:srgbClr val="2559A8"/>
                </a:buClr>
              </a:pPr>
              <a:r>
                <a:rPr lang="en-US" b="1" dirty="0">
                  <a:solidFill>
                    <a:srgbClr val="2559A8"/>
                  </a:solidFill>
                  <a:latin typeface="Garamond" panose="02020404030301010803" pitchFamily="18" charset="0"/>
                </a:rPr>
                <a:t>Create </a:t>
              </a:r>
              <a:r>
                <a:rPr lang="en-US" dirty="0">
                  <a:latin typeface="Garamond" panose="02020404030301010803" pitchFamily="18" charset="0"/>
                </a:rPr>
                <a:t>a comprehensive training system for SET, including written instructions and a recorded webinar, to ensure proper installation and implementation for future use.</a:t>
              </a:r>
            </a:p>
            <a:p>
              <a:pPr>
                <a:lnSpc>
                  <a:spcPct val="100000"/>
                </a:lnSpc>
                <a:spcBef>
                  <a:spcPts val="0"/>
                </a:spcBef>
              </a:pPr>
              <a:endParaRPr lang="en-US" dirty="0">
                <a:latin typeface="Garamond" panose="02020404030301010803" pitchFamily="18" charset="0"/>
              </a:endParaRPr>
            </a:p>
            <a:p>
              <a:pPr lvl="0">
                <a:lnSpc>
                  <a:spcPct val="100000"/>
                </a:lnSpc>
                <a:spcBef>
                  <a:spcPts val="0"/>
                </a:spcBef>
              </a:pPr>
              <a:endParaRPr lang="en-US" dirty="0">
                <a:latin typeface="Garamond" panose="02020404030301010803" pitchFamily="18" charset="0"/>
              </a:endParaRPr>
            </a:p>
          </p:txBody>
        </p:sp>
        <p:sp>
          <p:nvSpPr>
            <p:cNvPr id="16" name="TextBox 15"/>
            <p:cNvSpPr txBox="1"/>
            <p:nvPr/>
          </p:nvSpPr>
          <p:spPr>
            <a:xfrm>
              <a:off x="763842" y="12591592"/>
              <a:ext cx="312777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Objectives</a:t>
              </a:r>
            </a:p>
          </p:txBody>
        </p:sp>
      </p:grpSp>
      <p:grpSp>
        <p:nvGrpSpPr>
          <p:cNvPr id="226" name="Group 225"/>
          <p:cNvGrpSpPr/>
          <p:nvPr/>
        </p:nvGrpSpPr>
        <p:grpSpPr>
          <a:xfrm>
            <a:off x="12798365" y="25636230"/>
            <a:ext cx="11657587" cy="2459422"/>
            <a:chOff x="12929976" y="26724082"/>
            <a:chExt cx="11657587" cy="2459422"/>
          </a:xfrm>
        </p:grpSpPr>
        <p:sp>
          <p:nvSpPr>
            <p:cNvPr id="9" name="Text Placeholder 16"/>
            <p:cNvSpPr txBox="1">
              <a:spLocks/>
            </p:cNvSpPr>
            <p:nvPr/>
          </p:nvSpPr>
          <p:spPr>
            <a:xfrm>
              <a:off x="13220752" y="27576144"/>
              <a:ext cx="11366811" cy="16073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nSpc>
                  <a:spcPct val="100000"/>
                </a:lnSpc>
                <a:spcBef>
                  <a:spcPts val="0"/>
                </a:spcBef>
                <a:spcAft>
                  <a:spcPts val="600"/>
                </a:spcAft>
                <a:buClr>
                  <a:srgbClr val="1B57AF"/>
                </a:buClr>
              </a:pPr>
              <a:r>
                <a:rPr lang="en-US" dirty="0">
                  <a:solidFill>
                    <a:schemeClr val="tx1">
                      <a:lumMod val="75000"/>
                      <a:lumOff val="25000"/>
                    </a:schemeClr>
                  </a:solidFill>
                  <a:latin typeface="Garamond" panose="02020404030301010803" pitchFamily="18" charset="0"/>
                </a:rPr>
                <a:t>SET’s 3D hemispheres align well with </a:t>
              </a:r>
              <a:r>
                <a:rPr lang="en-US" dirty="0" smtClean="0">
                  <a:solidFill>
                    <a:schemeClr val="tx1">
                      <a:lumMod val="75000"/>
                      <a:lumOff val="25000"/>
                    </a:schemeClr>
                  </a:solidFill>
                  <a:latin typeface="Garamond" panose="02020404030301010803" pitchFamily="18" charset="0"/>
                </a:rPr>
                <a:t>NPS ground-truth </a:t>
              </a:r>
              <a:r>
                <a:rPr lang="en-US" dirty="0">
                  <a:solidFill>
                    <a:schemeClr val="tx1">
                      <a:lumMod val="75000"/>
                      <a:lumOff val="25000"/>
                    </a:schemeClr>
                  </a:solidFill>
                  <a:latin typeface="Garamond" panose="02020404030301010803" pitchFamily="18" charset="0"/>
                </a:rPr>
                <a:t>data for most parks, with R</a:t>
              </a:r>
              <a:r>
                <a:rPr lang="en-US" baseline="30000" dirty="0">
                  <a:solidFill>
                    <a:schemeClr val="tx1">
                      <a:lumMod val="75000"/>
                      <a:lumOff val="25000"/>
                    </a:schemeClr>
                  </a:solidFill>
                  <a:latin typeface="Garamond" panose="02020404030301010803" pitchFamily="18" charset="0"/>
                </a:rPr>
                <a:t>2</a:t>
              </a:r>
              <a:r>
                <a:rPr lang="en-US" dirty="0">
                  <a:solidFill>
                    <a:schemeClr val="tx1">
                      <a:lumMod val="75000"/>
                      <a:lumOff val="25000"/>
                    </a:schemeClr>
                  </a:solidFill>
                  <a:latin typeface="Garamond" panose="02020404030301010803" pitchFamily="18" charset="0"/>
                </a:rPr>
                <a:t> values around 0.9, once we exclude a problem </a:t>
              </a:r>
              <a:r>
                <a:rPr lang="en-US" dirty="0" smtClean="0">
                  <a:solidFill>
                    <a:schemeClr val="tx1">
                      <a:lumMod val="75000"/>
                      <a:lumOff val="25000"/>
                    </a:schemeClr>
                  </a:solidFill>
                  <a:latin typeface="Garamond" panose="02020404030301010803" pitchFamily="18" charset="0"/>
                </a:rPr>
                <a:t>point at </a:t>
              </a:r>
              <a:r>
                <a:rPr lang="en-US" dirty="0">
                  <a:solidFill>
                    <a:schemeClr val="tx1">
                      <a:lumMod val="75000"/>
                      <a:lumOff val="25000"/>
                    </a:schemeClr>
                  </a:solidFill>
                  <a:latin typeface="Garamond" panose="02020404030301010803" pitchFamily="18" charset="0"/>
                </a:rPr>
                <a:t>zenith 80</a:t>
              </a:r>
              <a:r>
                <a:rPr lang="en-US" baseline="30000" dirty="0">
                  <a:solidFill>
                    <a:schemeClr val="tx1">
                      <a:lumMod val="75000"/>
                      <a:lumOff val="25000"/>
                    </a:schemeClr>
                  </a:solidFill>
                  <a:latin typeface="Garamond" panose="02020404030301010803" pitchFamily="18" charset="0"/>
                </a:rPr>
                <a:t>o</a:t>
              </a:r>
              <a:r>
                <a:rPr lang="en-US" dirty="0">
                  <a:solidFill>
                    <a:schemeClr val="tx1">
                      <a:lumMod val="75000"/>
                      <a:lumOff val="25000"/>
                    </a:schemeClr>
                  </a:solidFill>
                  <a:latin typeface="Garamond" panose="02020404030301010803" pitchFamily="18" charset="0"/>
                </a:rPr>
                <a:t>, azimuth 180</a:t>
              </a:r>
              <a:r>
                <a:rPr lang="en-US" baseline="30000" dirty="0">
                  <a:solidFill>
                    <a:schemeClr val="tx1">
                      <a:lumMod val="75000"/>
                      <a:lumOff val="25000"/>
                    </a:schemeClr>
                  </a:solidFill>
                  <a:latin typeface="Garamond" panose="02020404030301010803" pitchFamily="18" charset="0"/>
                </a:rPr>
                <a:t>o</a:t>
              </a:r>
              <a:r>
                <a:rPr lang="en-US" dirty="0">
                  <a:solidFill>
                    <a:schemeClr val="tx1">
                      <a:lumMod val="75000"/>
                      <a:lumOff val="25000"/>
                    </a:schemeClr>
                  </a:solidFill>
                  <a:latin typeface="Garamond" panose="02020404030301010803" pitchFamily="18" charset="0"/>
                </a:rPr>
                <a:t>.</a:t>
              </a:r>
            </a:p>
            <a:p>
              <a:pPr marL="342900" indent="-342900">
                <a:lnSpc>
                  <a:spcPct val="100000"/>
                </a:lnSpc>
                <a:spcBef>
                  <a:spcPts val="0"/>
                </a:spcBef>
                <a:spcAft>
                  <a:spcPts val="600"/>
                </a:spcAft>
                <a:buClr>
                  <a:srgbClr val="1B57AF"/>
                </a:buClr>
              </a:pPr>
              <a:r>
                <a:rPr lang="en-US" dirty="0" smtClean="0">
                  <a:solidFill>
                    <a:schemeClr val="tx1">
                      <a:lumMod val="75000"/>
                      <a:lumOff val="25000"/>
                    </a:schemeClr>
                  </a:solidFill>
                  <a:latin typeface="Garamond" panose="02020404030301010803" pitchFamily="18" charset="0"/>
                </a:rPr>
                <a:t>Limitations exist </a:t>
              </a:r>
              <a:r>
                <a:rPr lang="en-US" dirty="0">
                  <a:solidFill>
                    <a:schemeClr val="tx1">
                      <a:lumMod val="75000"/>
                      <a:lumOff val="25000"/>
                    </a:schemeClr>
                  </a:solidFill>
                  <a:latin typeface="Garamond" panose="02020404030301010803" pitchFamily="18" charset="0"/>
                </a:rPr>
                <a:t>for areas with high snow </a:t>
              </a:r>
              <a:r>
                <a:rPr lang="en-US" dirty="0" smtClean="0">
                  <a:solidFill>
                    <a:schemeClr val="tx1">
                      <a:lumMod val="75000"/>
                      <a:lumOff val="25000"/>
                    </a:schemeClr>
                  </a:solidFill>
                  <a:latin typeface="Garamond" panose="02020404030301010803" pitchFamily="18" charset="0"/>
                </a:rPr>
                <a:t>cover, extensive </a:t>
              </a:r>
              <a:r>
                <a:rPr lang="en-US" dirty="0">
                  <a:solidFill>
                    <a:schemeClr val="tx1">
                      <a:lumMod val="75000"/>
                      <a:lumOff val="25000"/>
                    </a:schemeClr>
                  </a:solidFill>
                  <a:latin typeface="Garamond" panose="02020404030301010803" pitchFamily="18" charset="0"/>
                </a:rPr>
                <a:t>water, high-latitude </a:t>
              </a:r>
              <a:r>
                <a:rPr lang="en-US" dirty="0" smtClean="0">
                  <a:solidFill>
                    <a:schemeClr val="tx1">
                      <a:lumMod val="75000"/>
                      <a:lumOff val="25000"/>
                    </a:schemeClr>
                  </a:solidFill>
                  <a:latin typeface="Garamond" panose="02020404030301010803" pitchFamily="18" charset="0"/>
                </a:rPr>
                <a:t>regions. Accuracy is lower for Scotts </a:t>
              </a:r>
              <a:r>
                <a:rPr lang="en-US" dirty="0">
                  <a:solidFill>
                    <a:schemeClr val="tx1">
                      <a:lumMod val="75000"/>
                      <a:lumOff val="25000"/>
                    </a:schemeClr>
                  </a:solidFill>
                  <a:latin typeface="Garamond" panose="02020404030301010803" pitchFamily="18" charset="0"/>
                </a:rPr>
                <a:t>Bluff and </a:t>
              </a:r>
              <a:r>
                <a:rPr lang="en-US" dirty="0" smtClean="0">
                  <a:solidFill>
                    <a:schemeClr val="tx1">
                      <a:lumMod val="75000"/>
                      <a:lumOff val="25000"/>
                    </a:schemeClr>
                  </a:solidFill>
                  <a:latin typeface="Garamond" panose="02020404030301010803" pitchFamily="18" charset="0"/>
                </a:rPr>
                <a:t>Yellowstone around </a:t>
              </a:r>
              <a:r>
                <a:rPr lang="en-US" dirty="0">
                  <a:solidFill>
                    <a:schemeClr val="tx1">
                      <a:lumMod val="75000"/>
                      <a:lumOff val="25000"/>
                    </a:schemeClr>
                  </a:solidFill>
                  <a:latin typeface="Garamond" panose="02020404030301010803" pitchFamily="18" charset="0"/>
                </a:rPr>
                <a:t>the </a:t>
              </a:r>
              <a:r>
                <a:rPr lang="en-US" dirty="0" smtClean="0">
                  <a:solidFill>
                    <a:schemeClr val="tx1">
                      <a:lumMod val="75000"/>
                      <a:lumOff val="25000"/>
                    </a:schemeClr>
                  </a:solidFill>
                  <a:latin typeface="Garamond" panose="02020404030301010803" pitchFamily="18" charset="0"/>
                </a:rPr>
                <a:t>horizon.</a:t>
              </a:r>
            </a:p>
            <a:p>
              <a:pPr marL="342900" indent="-342900">
                <a:lnSpc>
                  <a:spcPct val="100000"/>
                </a:lnSpc>
                <a:spcBef>
                  <a:spcPts val="0"/>
                </a:spcBef>
                <a:spcAft>
                  <a:spcPts val="600"/>
                </a:spcAft>
                <a:buClr>
                  <a:srgbClr val="1B57AF"/>
                </a:buClr>
              </a:pPr>
              <a:r>
                <a:rPr lang="en-US" dirty="0" smtClean="0">
                  <a:solidFill>
                    <a:schemeClr val="tx1">
                      <a:lumMod val="75000"/>
                      <a:lumOff val="25000"/>
                    </a:schemeClr>
                  </a:solidFill>
                  <a:latin typeface="Garamond" panose="02020404030301010803" pitchFamily="18" charset="0"/>
                </a:rPr>
                <a:t>The </a:t>
              </a:r>
              <a:r>
                <a:rPr lang="en-US" dirty="0">
                  <a:solidFill>
                    <a:schemeClr val="tx1">
                      <a:lumMod val="75000"/>
                      <a:lumOff val="25000"/>
                    </a:schemeClr>
                  </a:solidFill>
                  <a:latin typeface="Garamond" panose="02020404030301010803" pitchFamily="18" charset="0"/>
                </a:rPr>
                <a:t>hemispheric visualizations can facilitate communication with other agencies or the public on the impact of light pollution.</a:t>
              </a:r>
            </a:p>
          </p:txBody>
        </p:sp>
        <p:sp>
          <p:nvSpPr>
            <p:cNvPr id="21" name="TextBox 20"/>
            <p:cNvSpPr txBox="1"/>
            <p:nvPr/>
          </p:nvSpPr>
          <p:spPr>
            <a:xfrm>
              <a:off x="12929976" y="26724082"/>
              <a:ext cx="348685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Conclusions</a:t>
              </a:r>
            </a:p>
          </p:txBody>
        </p:sp>
      </p:grpSp>
      <p:sp>
        <p:nvSpPr>
          <p:cNvPr id="43" name="Text Placeholder 42"/>
          <p:cNvSpPr>
            <a:spLocks noGrp="1"/>
          </p:cNvSpPr>
          <p:nvPr>
            <p:ph type="body" sz="quarter" idx="11"/>
          </p:nvPr>
        </p:nvSpPr>
        <p:spPr>
          <a:xfrm>
            <a:off x="4544750" y="1222064"/>
            <a:ext cx="18709427" cy="1286514"/>
          </a:xfrm>
        </p:spPr>
        <p:txBody>
          <a:bodyPr>
            <a:noAutofit/>
          </a:bodyPr>
          <a:lstStyle/>
          <a:p>
            <a:r>
              <a:rPr lang="en-US" sz="5000" dirty="0" smtClean="0"/>
              <a:t>Estimating </a:t>
            </a:r>
            <a:r>
              <a:rPr lang="en-US" sz="5000" dirty="0"/>
              <a:t>Skyglow to Assist in the Management of Light Pollution in US National </a:t>
            </a:r>
            <a:r>
              <a:rPr lang="en-US" sz="5000" dirty="0" smtClean="0"/>
              <a:t>Parks</a:t>
            </a:r>
            <a:endParaRPr lang="en-US" sz="5000"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559A8"/>
                </a:solidFill>
              </a:rPr>
              <a:t>Virginia – Langley | </a:t>
            </a:r>
            <a:r>
              <a:rPr lang="en-US" sz="5200" spc="100" baseline="0" dirty="0">
                <a:solidFill>
                  <a:srgbClr val="2559A8"/>
                </a:solidFill>
              </a:rPr>
              <a:t>Summer</a:t>
            </a:r>
            <a:r>
              <a:rPr lang="en-US" sz="5200" dirty="0">
                <a:solidFill>
                  <a:srgbClr val="2559A8"/>
                </a:solidFill>
              </a:rPr>
              <a:t> 2019</a:t>
            </a:r>
          </a:p>
        </p:txBody>
      </p:sp>
      <p:grpSp>
        <p:nvGrpSpPr>
          <p:cNvPr id="234" name="Group 233"/>
          <p:cNvGrpSpPr/>
          <p:nvPr/>
        </p:nvGrpSpPr>
        <p:grpSpPr>
          <a:xfrm>
            <a:off x="878674" y="4247656"/>
            <a:ext cx="11465725" cy="6681984"/>
            <a:chOff x="878674" y="4247656"/>
            <a:chExt cx="11465725" cy="6681984"/>
          </a:xfrm>
        </p:grpSpPr>
        <p:sp>
          <p:nvSpPr>
            <p:cNvPr id="81" name="Text Placeholder 16"/>
            <p:cNvSpPr txBox="1">
              <a:spLocks/>
            </p:cNvSpPr>
            <p:nvPr/>
          </p:nvSpPr>
          <p:spPr>
            <a:xfrm>
              <a:off x="914399" y="4918055"/>
              <a:ext cx="11430000" cy="60115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latin typeface="Garamond" panose="02020404030301010803" pitchFamily="18" charset="0"/>
                </a:rPr>
                <a:t>The expansion of cities and infrastructure networks has raised concerns regarding the impact of growing artificial light pollution on wildlife and human well-being. In addition to degrading night skies for aesthetic viewing, this ‘</a:t>
              </a:r>
              <a:r>
                <a:rPr lang="en-US" dirty="0" err="1">
                  <a:latin typeface="Garamond" panose="02020404030301010803" pitchFamily="18" charset="0"/>
                </a:rPr>
                <a:t>skyglow</a:t>
              </a:r>
              <a:r>
                <a:rPr lang="en-US" dirty="0">
                  <a:latin typeface="Garamond" panose="02020404030301010803" pitchFamily="18" charset="0"/>
                </a:rPr>
                <a:t>’ interferes with ecosystems by disrupting plant life, animal behavior, and human circadian rhythms. In partnership with the National Park Service (NPS), this project created a tool to facilitate the estimation of </a:t>
              </a:r>
              <a:r>
                <a:rPr lang="en-US" dirty="0" err="1">
                  <a:latin typeface="Garamond" panose="02020404030301010803" pitchFamily="18" charset="0"/>
                </a:rPr>
                <a:t>skyglow</a:t>
              </a:r>
              <a:r>
                <a:rPr lang="en-US" dirty="0">
                  <a:latin typeface="Garamond" panose="02020404030301010803" pitchFamily="18" charset="0"/>
                </a:rPr>
                <a:t> in national parks. To conduct this work, the team used the </a:t>
              </a:r>
              <a:r>
                <a:rPr lang="en-US" dirty="0" err="1">
                  <a:latin typeface="Garamond" panose="02020404030301010803" pitchFamily="18" charset="0"/>
                </a:rPr>
                <a:t>Skyglow</a:t>
              </a:r>
              <a:r>
                <a:rPr lang="en-US" dirty="0">
                  <a:latin typeface="Garamond" panose="02020404030301010803" pitchFamily="18" charset="0"/>
                </a:rPr>
                <a:t> Estimation Toolbox (SET), a Python-based program that calculates artificial </a:t>
              </a:r>
              <a:r>
                <a:rPr lang="en-US" dirty="0" err="1">
                  <a:latin typeface="Garamond" panose="02020404030301010803" pitchFamily="18" charset="0"/>
                </a:rPr>
                <a:t>skyglow</a:t>
              </a:r>
              <a:r>
                <a:rPr lang="en-US" dirty="0">
                  <a:latin typeface="Garamond" panose="02020404030301010803" pitchFamily="18" charset="0"/>
                </a:rPr>
                <a:t> by applying a model of light propagation to visible light radiance imagery from the </a:t>
              </a:r>
              <a:r>
                <a:rPr lang="en-US" dirty="0" smtClean="0">
                  <a:latin typeface="Garamond" panose="02020404030301010803" pitchFamily="18" charset="0"/>
                </a:rPr>
                <a:t>Suomi National Polar-orbiting Partnership (NPP) Visible Infrared Imaging Radiometer Suite (VIIRS) Day/Night Band (DNB). </a:t>
              </a:r>
              <a:r>
                <a:rPr lang="en-US" dirty="0">
                  <a:latin typeface="Garamond" panose="02020404030301010803" pitchFamily="18" charset="0"/>
                </a:rPr>
                <a:t>A previous group enhanced SET’s abilities and created a graphic user interface, and the current team focused on finalizing and validating SET. By comparing </a:t>
              </a:r>
              <a:r>
                <a:rPr lang="en-US" dirty="0" err="1">
                  <a:latin typeface="Garamond" panose="02020404030301010803" pitchFamily="18" charset="0"/>
                </a:rPr>
                <a:t>skyglow</a:t>
              </a:r>
              <a:r>
                <a:rPr lang="en-US" dirty="0">
                  <a:latin typeface="Garamond" panose="02020404030301010803" pitchFamily="18" charset="0"/>
                </a:rPr>
                <a:t> estimations from SET for select parks with the NPS’s ground truth data, the team confirmed that the two showed a tight linear correlation for most parks, and that SET outputs closely aligned with NPS data after adding a simple calibration factor. The team trained NPS officials to use SET and produce 3D hemispheric brightness maps for six parks and three additional regions to visualize the prevalence of light pollution.</a:t>
              </a:r>
            </a:p>
          </p:txBody>
        </p:sp>
        <p:sp>
          <p:nvSpPr>
            <p:cNvPr id="82" name="TextBox 81"/>
            <p:cNvSpPr txBox="1"/>
            <p:nvPr/>
          </p:nvSpPr>
          <p:spPr>
            <a:xfrm>
              <a:off x="878674" y="4247656"/>
              <a:ext cx="2475358"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Abstract</a:t>
              </a:r>
            </a:p>
          </p:txBody>
        </p:sp>
      </p:grpSp>
      <p:grpSp>
        <p:nvGrpSpPr>
          <p:cNvPr id="242" name="Group 241"/>
          <p:cNvGrpSpPr/>
          <p:nvPr/>
        </p:nvGrpSpPr>
        <p:grpSpPr>
          <a:xfrm>
            <a:off x="857561" y="29764131"/>
            <a:ext cx="11608968" cy="4095703"/>
            <a:chOff x="476561" y="30135910"/>
            <a:chExt cx="12656835" cy="4192167"/>
          </a:xfrm>
        </p:grpSpPr>
        <p:sp>
          <p:nvSpPr>
            <p:cNvPr id="22" name="TextBox 21"/>
            <p:cNvSpPr txBox="1"/>
            <p:nvPr/>
          </p:nvSpPr>
          <p:spPr>
            <a:xfrm>
              <a:off x="476561" y="30135910"/>
              <a:ext cx="5687776"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Acknowledgements</a:t>
              </a:r>
            </a:p>
          </p:txBody>
        </p:sp>
        <p:sp>
          <p:nvSpPr>
            <p:cNvPr id="51" name="Text Placeholder 16"/>
            <p:cNvSpPr txBox="1">
              <a:spLocks/>
            </p:cNvSpPr>
            <p:nvPr/>
          </p:nvSpPr>
          <p:spPr>
            <a:xfrm>
              <a:off x="749357" y="30880588"/>
              <a:ext cx="12384039" cy="34474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buClr>
                  <a:srgbClr val="2559A8"/>
                </a:buClr>
                <a:buNone/>
              </a:pPr>
              <a:r>
                <a:rPr lang="en-US" sz="2400" b="1" dirty="0">
                  <a:solidFill>
                    <a:srgbClr val="2559A8"/>
                  </a:solidFill>
                  <a:latin typeface="Garamond" panose="02020404030301010803" pitchFamily="18" charset="0"/>
                </a:rPr>
                <a:t>Kenton Ross, PhD,</a:t>
              </a:r>
              <a:r>
                <a:rPr lang="en-US" sz="2400" dirty="0">
                  <a:solidFill>
                    <a:schemeClr val="tx1">
                      <a:lumMod val="75000"/>
                      <a:lumOff val="25000"/>
                    </a:schemeClr>
                  </a:solidFill>
                  <a:latin typeface="Garamond" panose="02020404030301010803" pitchFamily="18" charset="0"/>
                </a:rPr>
                <a:t> NASA Langley Research Center</a:t>
              </a:r>
            </a:p>
            <a:p>
              <a:pPr marL="0" indent="0">
                <a:lnSpc>
                  <a:spcPct val="100000"/>
                </a:lnSpc>
                <a:spcBef>
                  <a:spcPts val="0"/>
                </a:spcBef>
                <a:buClr>
                  <a:srgbClr val="2559A8"/>
                </a:buClr>
                <a:buNone/>
              </a:pPr>
              <a:r>
                <a:rPr lang="en-US" sz="2400" b="1" dirty="0" err="1">
                  <a:solidFill>
                    <a:srgbClr val="2559A8"/>
                  </a:solidFill>
                  <a:latin typeface="Garamond" panose="02020404030301010803" pitchFamily="18" charset="0"/>
                </a:rPr>
                <a:t>Sharolyn</a:t>
              </a:r>
              <a:r>
                <a:rPr lang="en-US" sz="2400" b="1" dirty="0">
                  <a:solidFill>
                    <a:srgbClr val="2559A8"/>
                  </a:solidFill>
                  <a:latin typeface="Garamond" panose="02020404030301010803" pitchFamily="18" charset="0"/>
                </a:rPr>
                <a:t> Anderson, PhD</a:t>
              </a:r>
              <a:r>
                <a:rPr lang="en-US" sz="2400" dirty="0">
                  <a:solidFill>
                    <a:schemeClr val="tx1">
                      <a:lumMod val="75000"/>
                      <a:lumOff val="25000"/>
                    </a:schemeClr>
                  </a:solidFill>
                  <a:latin typeface="Garamond" panose="02020404030301010803" pitchFamily="18" charset="0"/>
                </a:rPr>
                <a:t>, Physical Scientist, National Park Service, Night Skies Division</a:t>
              </a:r>
            </a:p>
            <a:p>
              <a:pPr marL="0" indent="0">
                <a:lnSpc>
                  <a:spcPct val="100000"/>
                </a:lnSpc>
                <a:spcBef>
                  <a:spcPts val="0"/>
                </a:spcBef>
                <a:buClr>
                  <a:srgbClr val="2559A8"/>
                </a:buClr>
                <a:buNone/>
              </a:pPr>
              <a:r>
                <a:rPr lang="en-US" sz="2400" b="1" dirty="0">
                  <a:solidFill>
                    <a:srgbClr val="2559A8"/>
                  </a:solidFill>
                  <a:latin typeface="Garamond" panose="02020404030301010803" pitchFamily="18" charset="0"/>
                </a:rPr>
                <a:t>Li-Wei Hung, PhD</a:t>
              </a:r>
              <a:r>
                <a:rPr lang="en-US" sz="2400" dirty="0">
                  <a:solidFill>
                    <a:schemeClr val="tx1">
                      <a:lumMod val="75000"/>
                      <a:lumOff val="25000"/>
                    </a:schemeClr>
                  </a:solidFill>
                  <a:latin typeface="Garamond" panose="02020404030301010803" pitchFamily="18" charset="0"/>
                </a:rPr>
                <a:t>, Research Scientist, National Park Service, Night Skies Division</a:t>
              </a:r>
            </a:p>
            <a:p>
              <a:pPr marL="0" indent="0">
                <a:lnSpc>
                  <a:spcPct val="100000"/>
                </a:lnSpc>
                <a:spcBef>
                  <a:spcPts val="0"/>
                </a:spcBef>
                <a:buClr>
                  <a:srgbClr val="2559A8"/>
                </a:buClr>
                <a:buNone/>
              </a:pPr>
              <a:r>
                <a:rPr lang="en-US" sz="2400" b="1" dirty="0">
                  <a:solidFill>
                    <a:srgbClr val="2559A8"/>
                  </a:solidFill>
                  <a:latin typeface="Garamond" panose="02020404030301010803" pitchFamily="18" charset="0"/>
                </a:rPr>
                <a:t>Neil Carter</a:t>
              </a:r>
              <a:r>
                <a:rPr lang="en-US" sz="2400" dirty="0">
                  <a:solidFill>
                    <a:schemeClr val="tx1">
                      <a:lumMod val="75000"/>
                      <a:lumOff val="25000"/>
                    </a:schemeClr>
                  </a:solidFill>
                  <a:latin typeface="Garamond" panose="02020404030301010803" pitchFamily="18" charset="0"/>
                </a:rPr>
                <a:t>, </a:t>
              </a:r>
              <a:r>
                <a:rPr lang="en-US" sz="2400" b="1" dirty="0">
                  <a:solidFill>
                    <a:srgbClr val="2559A8"/>
                  </a:solidFill>
                  <a:latin typeface="Garamond" panose="02020404030301010803" pitchFamily="18" charset="0"/>
                </a:rPr>
                <a:t>PhD</a:t>
              </a:r>
              <a:r>
                <a:rPr lang="en-US" sz="2400" dirty="0">
                  <a:solidFill>
                    <a:schemeClr val="tx1">
                      <a:lumMod val="75000"/>
                      <a:lumOff val="25000"/>
                    </a:schemeClr>
                  </a:solidFill>
                  <a:latin typeface="Garamond" panose="02020404030301010803" pitchFamily="18" charset="0"/>
                </a:rPr>
                <a:t>, Assistant Professor, University of Michigan</a:t>
              </a:r>
            </a:p>
            <a:p>
              <a:pPr marL="0" indent="0">
                <a:lnSpc>
                  <a:spcPct val="100000"/>
                </a:lnSpc>
                <a:spcBef>
                  <a:spcPts val="0"/>
                </a:spcBef>
                <a:buClr>
                  <a:srgbClr val="2559A8"/>
                </a:buClr>
                <a:buNone/>
              </a:pPr>
              <a:r>
                <a:rPr lang="en-US" sz="2400" b="1" dirty="0">
                  <a:solidFill>
                    <a:srgbClr val="2559A8"/>
                  </a:solidFill>
                  <a:latin typeface="Garamond" panose="02020404030301010803" pitchFamily="18" charset="0"/>
                </a:rPr>
                <a:t>Sydney </a:t>
              </a:r>
              <a:r>
                <a:rPr lang="en-US" sz="2400" b="1" dirty="0" smtClean="0">
                  <a:solidFill>
                    <a:srgbClr val="2559A8"/>
                  </a:solidFill>
                  <a:latin typeface="Garamond" panose="02020404030301010803" pitchFamily="18" charset="0"/>
                </a:rPr>
                <a:t>Neugebauer</a:t>
              </a:r>
              <a:r>
                <a:rPr lang="en-US" sz="2400" dirty="0">
                  <a:solidFill>
                    <a:schemeClr val="tx1">
                      <a:lumMod val="75000"/>
                      <a:lumOff val="25000"/>
                    </a:schemeClr>
                  </a:solidFill>
                  <a:latin typeface="Garamond" panose="02020404030301010803" pitchFamily="18" charset="0"/>
                </a:rPr>
                <a:t>, NASA </a:t>
              </a:r>
              <a:r>
                <a:rPr lang="en-US" sz="2400" dirty="0" smtClean="0">
                  <a:solidFill>
                    <a:schemeClr val="tx1">
                      <a:lumMod val="75000"/>
                      <a:lumOff val="25000"/>
                    </a:schemeClr>
                  </a:solidFill>
                  <a:latin typeface="Garamond" panose="02020404030301010803" pitchFamily="18" charset="0"/>
                </a:rPr>
                <a:t>DEVELOP Virginia - Langley </a:t>
              </a:r>
              <a:r>
                <a:rPr lang="en-US" sz="2400" dirty="0">
                  <a:solidFill>
                    <a:schemeClr val="tx1">
                      <a:lumMod val="75000"/>
                      <a:lumOff val="25000"/>
                    </a:schemeClr>
                  </a:solidFill>
                  <a:latin typeface="Garamond" panose="02020404030301010803" pitchFamily="18" charset="0"/>
                </a:rPr>
                <a:t>Center Lead</a:t>
              </a:r>
            </a:p>
            <a:p>
              <a:pPr>
                <a:lnSpc>
                  <a:spcPct val="100000"/>
                </a:lnSpc>
                <a:spcBef>
                  <a:spcPts val="0"/>
                </a:spcBef>
                <a:buClr>
                  <a:srgbClr val="2559A8"/>
                </a:buClr>
              </a:pPr>
              <a:endParaRPr lang="en-US" sz="1000" dirty="0">
                <a:solidFill>
                  <a:schemeClr val="tx1">
                    <a:lumMod val="75000"/>
                    <a:lumOff val="25000"/>
                  </a:schemeClr>
                </a:solidFill>
                <a:latin typeface="Garamond" panose="02020404030301010803" pitchFamily="18" charset="0"/>
              </a:endParaRPr>
            </a:p>
            <a:p>
              <a:pPr marL="0" indent="0">
                <a:lnSpc>
                  <a:spcPct val="100000"/>
                </a:lnSpc>
                <a:spcBef>
                  <a:spcPts val="0"/>
                </a:spcBef>
                <a:buClr>
                  <a:srgbClr val="2559A8"/>
                </a:buClr>
                <a:buNone/>
              </a:pPr>
              <a:r>
                <a:rPr lang="en-US" sz="2400" dirty="0">
                  <a:solidFill>
                    <a:schemeClr val="tx1">
                      <a:lumMod val="75000"/>
                      <a:lumOff val="25000"/>
                    </a:schemeClr>
                  </a:solidFill>
                  <a:latin typeface="Garamond" panose="02020404030301010803" pitchFamily="18" charset="0"/>
                </a:rPr>
                <a:t>Past DEVELOP Contributors: </a:t>
              </a:r>
              <a:r>
                <a:rPr lang="en-US" sz="2400" b="1" dirty="0">
                  <a:solidFill>
                    <a:srgbClr val="2559A8"/>
                  </a:solidFill>
                  <a:latin typeface="Garamond" panose="02020404030301010803" pitchFamily="18" charset="0"/>
                </a:rPr>
                <a:t>Maximilian </a:t>
              </a:r>
              <a:r>
                <a:rPr lang="en-US" sz="2400" b="1" dirty="0" err="1">
                  <a:solidFill>
                    <a:srgbClr val="2559A8"/>
                  </a:solidFill>
                  <a:latin typeface="Garamond" panose="02020404030301010803" pitchFamily="18" charset="0"/>
                </a:rPr>
                <a:t>Ioffe</a:t>
              </a:r>
              <a:r>
                <a:rPr lang="en-US" sz="2400" b="1" dirty="0">
                  <a:solidFill>
                    <a:srgbClr val="2559A8"/>
                  </a:solidFill>
                  <a:latin typeface="Garamond" panose="02020404030301010803" pitchFamily="18" charset="0"/>
                </a:rPr>
                <a:t>, Julia </a:t>
              </a:r>
              <a:r>
                <a:rPr lang="en-US" sz="2400" b="1" dirty="0" err="1">
                  <a:solidFill>
                    <a:srgbClr val="2559A8"/>
                  </a:solidFill>
                  <a:latin typeface="Garamond" panose="02020404030301010803" pitchFamily="18" charset="0"/>
                </a:rPr>
                <a:t>Hink</a:t>
              </a:r>
              <a:r>
                <a:rPr lang="en-US" sz="2400" b="1" dirty="0">
                  <a:solidFill>
                    <a:srgbClr val="2559A8"/>
                  </a:solidFill>
                  <a:latin typeface="Garamond" panose="02020404030301010803" pitchFamily="18" charset="0"/>
                </a:rPr>
                <a:t>, Tyler Jameson, Charlie McClay, Margaret </a:t>
              </a:r>
              <a:r>
                <a:rPr lang="en-US" sz="2400" b="1" dirty="0" err="1">
                  <a:solidFill>
                    <a:srgbClr val="2559A8"/>
                  </a:solidFill>
                  <a:latin typeface="Garamond" panose="02020404030301010803" pitchFamily="18" charset="0"/>
                </a:rPr>
                <a:t>Mulhern</a:t>
              </a:r>
              <a:r>
                <a:rPr lang="en-US" sz="2400" b="1" dirty="0">
                  <a:solidFill>
                    <a:srgbClr val="2559A8"/>
                  </a:solidFill>
                  <a:latin typeface="Garamond" panose="02020404030301010803" pitchFamily="18" charset="0"/>
                </a:rPr>
                <a:t>, Manda Au, Ian </a:t>
              </a:r>
              <a:r>
                <a:rPr lang="en-US" sz="2400" b="1" dirty="0" err="1">
                  <a:solidFill>
                    <a:srgbClr val="2559A8"/>
                  </a:solidFill>
                  <a:latin typeface="Garamond" panose="02020404030301010803" pitchFamily="18" charset="0"/>
                </a:rPr>
                <a:t>Brastow</a:t>
              </a:r>
              <a:r>
                <a:rPr lang="en-US" sz="2400" b="1" dirty="0">
                  <a:solidFill>
                    <a:srgbClr val="2559A8"/>
                  </a:solidFill>
                  <a:latin typeface="Garamond" panose="02020404030301010803" pitchFamily="18" charset="0"/>
                </a:rPr>
                <a:t>, Veronica </a:t>
              </a:r>
              <a:r>
                <a:rPr lang="en-US" sz="2400" b="1" dirty="0" err="1">
                  <a:solidFill>
                    <a:srgbClr val="2559A8"/>
                  </a:solidFill>
                  <a:latin typeface="Garamond" panose="02020404030301010803" pitchFamily="18" charset="0"/>
                </a:rPr>
                <a:t>Warda</a:t>
              </a:r>
              <a:r>
                <a:rPr lang="en-US" sz="2400" b="1" dirty="0">
                  <a:solidFill>
                    <a:srgbClr val="2559A8"/>
                  </a:solidFill>
                  <a:latin typeface="Garamond" panose="02020404030301010803" pitchFamily="18" charset="0"/>
                </a:rPr>
                <a:t>, Ryan Avery, Steven Chao, Stanley Yu, Benjamin </a:t>
              </a:r>
              <a:r>
                <a:rPr lang="en-US" sz="2400" b="1" dirty="0" err="1">
                  <a:solidFill>
                    <a:srgbClr val="2559A8"/>
                  </a:solidFill>
                  <a:latin typeface="Garamond" panose="02020404030301010803" pitchFamily="18" charset="0"/>
                </a:rPr>
                <a:t>Marcovitz</a:t>
              </a:r>
              <a:r>
                <a:rPr lang="en-US" sz="2400" b="1" dirty="0">
                  <a:solidFill>
                    <a:srgbClr val="2559A8"/>
                  </a:solidFill>
                  <a:latin typeface="Garamond" panose="02020404030301010803" pitchFamily="18" charset="0"/>
                </a:rPr>
                <a:t>, Aubrey </a:t>
              </a:r>
              <a:r>
                <a:rPr lang="en-US" sz="2400" b="1" dirty="0" err="1">
                  <a:solidFill>
                    <a:srgbClr val="2559A8"/>
                  </a:solidFill>
                  <a:latin typeface="Garamond" panose="02020404030301010803" pitchFamily="18" charset="0"/>
                </a:rPr>
                <a:t>Hilte</a:t>
              </a:r>
              <a:r>
                <a:rPr lang="en-US" sz="2400" b="1" dirty="0">
                  <a:solidFill>
                    <a:srgbClr val="2559A8"/>
                  </a:solidFill>
                  <a:latin typeface="Garamond" panose="02020404030301010803" pitchFamily="18" charset="0"/>
                </a:rPr>
                <a:t>, Christine Stevens, Eric White</a:t>
              </a:r>
              <a:endParaRPr lang="en-US" sz="2400" dirty="0">
                <a:solidFill>
                  <a:schemeClr val="tx1">
                    <a:lumMod val="75000"/>
                    <a:lumOff val="25000"/>
                  </a:schemeClr>
                </a:solidFill>
                <a:latin typeface="Garamond" panose="02020404030301010803" pitchFamily="18" charset="0"/>
              </a:endParaRPr>
            </a:p>
            <a:p>
              <a:pPr marL="0" indent="0">
                <a:lnSpc>
                  <a:spcPct val="100000"/>
                </a:lnSpc>
                <a:spcBef>
                  <a:spcPts val="0"/>
                </a:spcBef>
                <a:buClr>
                  <a:srgbClr val="2559A8"/>
                </a:buClr>
                <a:buNone/>
              </a:pPr>
              <a:endParaRPr lang="en-US" sz="2400" dirty="0">
                <a:solidFill>
                  <a:schemeClr val="tx1">
                    <a:lumMod val="75000"/>
                    <a:lumOff val="25000"/>
                  </a:schemeClr>
                </a:solidFill>
                <a:latin typeface="Garamond" panose="02020404030301010803" pitchFamily="18" charset="0"/>
              </a:endParaRPr>
            </a:p>
            <a:p>
              <a:pPr marL="0" indent="0">
                <a:lnSpc>
                  <a:spcPct val="100000"/>
                </a:lnSpc>
                <a:spcBef>
                  <a:spcPts val="0"/>
                </a:spcBef>
                <a:buClr>
                  <a:srgbClr val="2559A8"/>
                </a:buClr>
                <a:buNone/>
              </a:pPr>
              <a:endParaRPr lang="en-US" sz="2400" dirty="0">
                <a:solidFill>
                  <a:schemeClr val="tx1">
                    <a:lumMod val="75000"/>
                    <a:lumOff val="25000"/>
                  </a:schemeClr>
                </a:solidFill>
                <a:latin typeface="Garamond" panose="02020404030301010803" pitchFamily="18" charset="0"/>
              </a:endParaRPr>
            </a:p>
          </p:txBody>
        </p:sp>
      </p:grpSp>
      <p:sp>
        <p:nvSpPr>
          <p:cNvPr id="80" name="TextBox 79"/>
          <p:cNvSpPr txBox="1"/>
          <p:nvPr/>
        </p:nvSpPr>
        <p:spPr>
          <a:xfrm>
            <a:off x="9124409" y="25887081"/>
            <a:ext cx="241847" cy="353962"/>
          </a:xfrm>
          <a:prstGeom prst="rect">
            <a:avLst/>
          </a:prstGeom>
          <a:noFill/>
        </p:spPr>
        <p:txBody>
          <a:bodyPr wrap="square" rtlCol="0">
            <a:spAutoFit/>
          </a:bodyPr>
          <a:lstStyle/>
          <a:p>
            <a:r>
              <a:rPr lang="en-US" sz="1400" b="1" dirty="0">
                <a:solidFill>
                  <a:schemeClr val="bg1"/>
                </a:solidFill>
              </a:rPr>
              <a:t>1</a:t>
            </a:r>
          </a:p>
        </p:txBody>
      </p:sp>
      <p:grpSp>
        <p:nvGrpSpPr>
          <p:cNvPr id="250" name="Group 249"/>
          <p:cNvGrpSpPr/>
          <p:nvPr/>
        </p:nvGrpSpPr>
        <p:grpSpPr>
          <a:xfrm>
            <a:off x="872751" y="13559124"/>
            <a:ext cx="11431666" cy="4852373"/>
            <a:chOff x="872751" y="11971740"/>
            <a:chExt cx="11431666" cy="4852373"/>
          </a:xfrm>
        </p:grpSpPr>
        <p:pic>
          <p:nvPicPr>
            <p:cNvPr id="245" name="Picture 244"/>
            <p:cNvPicPr>
              <a:picLocks noChangeAspect="1"/>
            </p:cNvPicPr>
            <p:nvPr/>
          </p:nvPicPr>
          <p:blipFill rotWithShape="1">
            <a:blip r:embed="rId3" cstate="print">
              <a:extLst>
                <a:ext uri="{28A0092B-C50C-407E-A947-70E740481C1C}">
                  <a14:useLocalDpi xmlns:a14="http://schemas.microsoft.com/office/drawing/2010/main" val="0"/>
                </a:ext>
              </a:extLst>
            </a:blip>
            <a:srcRect l="12091" t="37753" r="10975" b="29167"/>
            <a:stretch/>
          </p:blipFill>
          <p:spPr>
            <a:xfrm>
              <a:off x="1225613" y="12636004"/>
              <a:ext cx="7526312" cy="4188109"/>
            </a:xfrm>
            <a:prstGeom prst="rect">
              <a:avLst/>
            </a:prstGeom>
          </p:spPr>
        </p:pic>
        <p:grpSp>
          <p:nvGrpSpPr>
            <p:cNvPr id="249" name="Group 248"/>
            <p:cNvGrpSpPr/>
            <p:nvPr/>
          </p:nvGrpSpPr>
          <p:grpSpPr>
            <a:xfrm>
              <a:off x="872751" y="11971740"/>
              <a:ext cx="11431666" cy="4680905"/>
              <a:chOff x="872751" y="11971740"/>
              <a:chExt cx="11431666" cy="4680905"/>
            </a:xfrm>
          </p:grpSpPr>
          <p:grpSp>
            <p:nvGrpSpPr>
              <p:cNvPr id="25" name="Group 24"/>
              <p:cNvGrpSpPr/>
              <p:nvPr/>
            </p:nvGrpSpPr>
            <p:grpSpPr>
              <a:xfrm>
                <a:off x="1110325" y="13440811"/>
                <a:ext cx="6249106" cy="3211834"/>
                <a:chOff x="2252610" y="23709549"/>
                <a:chExt cx="6491676" cy="2676841"/>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319" y="23715973"/>
                  <a:ext cx="236788" cy="296065"/>
                </a:xfrm>
                <a:prstGeom prst="rect">
                  <a:avLst/>
                </a:prstGeom>
                <a:ln>
                  <a:noFill/>
                </a:ln>
              </p:spPr>
            </p:pic>
            <p:sp>
              <p:nvSpPr>
                <p:cNvPr id="56" name="TextBox 55"/>
                <p:cNvSpPr txBox="1"/>
                <p:nvPr/>
              </p:nvSpPr>
              <p:spPr>
                <a:xfrm>
                  <a:off x="2759537" y="26034596"/>
                  <a:ext cx="233215" cy="343344"/>
                </a:xfrm>
                <a:prstGeom prst="rect">
                  <a:avLst/>
                </a:prstGeom>
                <a:noFill/>
                <a:ln>
                  <a:noFill/>
                </a:ln>
              </p:spPr>
              <p:txBody>
                <a:bodyPr wrap="square" rtlCol="0">
                  <a:spAutoFit/>
                </a:bodyPr>
                <a:lstStyle/>
                <a:p>
                  <a:r>
                    <a:rPr lang="en-US" sz="1400" dirty="0">
                      <a:solidFill>
                        <a:schemeClr val="tx1">
                          <a:lumMod val="75000"/>
                          <a:lumOff val="25000"/>
                        </a:schemeClr>
                      </a:solidFill>
                    </a:rPr>
                    <a:t>0</a:t>
                  </a:r>
                </a:p>
              </p:txBody>
            </p:sp>
            <p:sp>
              <p:nvSpPr>
                <p:cNvPr id="57" name="TextBox 56"/>
                <p:cNvSpPr txBox="1"/>
                <p:nvPr/>
              </p:nvSpPr>
              <p:spPr>
                <a:xfrm>
                  <a:off x="3096623" y="26043046"/>
                  <a:ext cx="602634" cy="343344"/>
                </a:xfrm>
                <a:prstGeom prst="rect">
                  <a:avLst/>
                </a:prstGeom>
                <a:noFill/>
                <a:ln>
                  <a:noFill/>
                </a:ln>
              </p:spPr>
              <p:txBody>
                <a:bodyPr wrap="square" rtlCol="0">
                  <a:spAutoFit/>
                </a:bodyPr>
                <a:lstStyle/>
                <a:p>
                  <a:r>
                    <a:rPr lang="en-US" sz="1400" dirty="0">
                      <a:solidFill>
                        <a:schemeClr val="tx1">
                          <a:lumMod val="75000"/>
                          <a:lumOff val="25000"/>
                        </a:schemeClr>
                      </a:solidFill>
                    </a:rPr>
                    <a:t>400</a:t>
                  </a:r>
                </a:p>
              </p:txBody>
            </p:sp>
            <p:sp>
              <p:nvSpPr>
                <p:cNvPr id="58" name="TextBox 57"/>
                <p:cNvSpPr txBox="1"/>
                <p:nvPr/>
              </p:nvSpPr>
              <p:spPr>
                <a:xfrm>
                  <a:off x="3609323" y="26039262"/>
                  <a:ext cx="602634" cy="343344"/>
                </a:xfrm>
                <a:prstGeom prst="rect">
                  <a:avLst/>
                </a:prstGeom>
                <a:noFill/>
                <a:ln>
                  <a:noFill/>
                </a:ln>
              </p:spPr>
              <p:txBody>
                <a:bodyPr wrap="square" rtlCol="0">
                  <a:spAutoFit/>
                </a:bodyPr>
                <a:lstStyle/>
                <a:p>
                  <a:r>
                    <a:rPr lang="en-US" sz="1400" dirty="0">
                      <a:solidFill>
                        <a:schemeClr val="tx1">
                          <a:lumMod val="75000"/>
                          <a:lumOff val="25000"/>
                        </a:schemeClr>
                      </a:solidFill>
                    </a:rPr>
                    <a:t>800</a:t>
                  </a:r>
                </a:p>
              </p:txBody>
            </p:sp>
            <p:sp>
              <p:nvSpPr>
                <p:cNvPr id="59" name="TextBox 58"/>
                <p:cNvSpPr txBox="1"/>
                <p:nvPr/>
              </p:nvSpPr>
              <p:spPr>
                <a:xfrm>
                  <a:off x="4417960" y="26028558"/>
                  <a:ext cx="695551" cy="343344"/>
                </a:xfrm>
                <a:prstGeom prst="rect">
                  <a:avLst/>
                </a:prstGeom>
                <a:noFill/>
                <a:ln>
                  <a:noFill/>
                </a:ln>
              </p:spPr>
              <p:txBody>
                <a:bodyPr wrap="square" rtlCol="0">
                  <a:spAutoFit/>
                </a:bodyPr>
                <a:lstStyle/>
                <a:p>
                  <a:r>
                    <a:rPr lang="en-US" sz="1400" dirty="0">
                      <a:solidFill>
                        <a:schemeClr val="tx1">
                          <a:lumMod val="75000"/>
                          <a:lumOff val="25000"/>
                        </a:schemeClr>
                      </a:solidFill>
                    </a:rPr>
                    <a:t>1600</a:t>
                  </a:r>
                </a:p>
              </p:txBody>
            </p:sp>
            <p:sp>
              <p:nvSpPr>
                <p:cNvPr id="60" name="Google Shape;216;p20"/>
                <p:cNvSpPr/>
                <p:nvPr/>
              </p:nvSpPr>
              <p:spPr>
                <a:xfrm>
                  <a:off x="2252610" y="25242401"/>
                  <a:ext cx="534349" cy="507386"/>
                </a:xfrm>
                <a:prstGeom prst="star4">
                  <a:avLst>
                    <a:gd name="adj" fmla="val 125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48"/>
                    <a:buFont typeface="Arial"/>
                    <a:buNone/>
                  </a:pPr>
                  <a:endParaRPr sz="6048" b="0" i="0" u="none" strike="noStrike" cap="none">
                    <a:solidFill>
                      <a:srgbClr val="FFFFFF"/>
                    </a:solidFill>
                    <a:latin typeface="Garamond"/>
                    <a:ea typeface="Garamond"/>
                    <a:cs typeface="Garamond"/>
                    <a:sym typeface="Garamond"/>
                  </a:endParaRPr>
                </a:p>
              </p:txBody>
            </p:sp>
            <p:sp>
              <p:nvSpPr>
                <p:cNvPr id="61" name="Google Shape;205;p20"/>
                <p:cNvSpPr txBox="1"/>
                <p:nvPr/>
              </p:nvSpPr>
              <p:spPr>
                <a:xfrm>
                  <a:off x="2337507" y="25004765"/>
                  <a:ext cx="379999" cy="37639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62" name="TextBox 61"/>
                <p:cNvSpPr txBox="1"/>
                <p:nvPr/>
              </p:nvSpPr>
              <p:spPr>
                <a:xfrm>
                  <a:off x="4211599" y="23709549"/>
                  <a:ext cx="233215"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1</a:t>
                  </a:r>
                </a:p>
              </p:txBody>
            </p:sp>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172" y="24087773"/>
                  <a:ext cx="236788" cy="296065"/>
                </a:xfrm>
                <a:prstGeom prst="rect">
                  <a:avLst/>
                </a:prstGeom>
                <a:ln>
                  <a:noFill/>
                </a:ln>
              </p:spPr>
            </p:pic>
            <p:sp>
              <p:nvSpPr>
                <p:cNvPr id="66" name="TextBox 65"/>
                <p:cNvSpPr txBox="1"/>
                <p:nvPr/>
              </p:nvSpPr>
              <p:spPr>
                <a:xfrm>
                  <a:off x="5245149" y="24092253"/>
                  <a:ext cx="336794"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3</a:t>
                  </a: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169" y="25540095"/>
                  <a:ext cx="236788" cy="300211"/>
                </a:xfrm>
                <a:prstGeom prst="rect">
                  <a:avLst/>
                </a:prstGeom>
                <a:ln>
                  <a:noFill/>
                </a:ln>
              </p:spPr>
            </p:pic>
            <p:sp>
              <p:nvSpPr>
                <p:cNvPr id="68" name="TextBox 67"/>
                <p:cNvSpPr txBox="1"/>
                <p:nvPr/>
              </p:nvSpPr>
              <p:spPr>
                <a:xfrm>
                  <a:off x="7219904" y="25535882"/>
                  <a:ext cx="336794"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5</a:t>
                  </a:r>
                </a:p>
              </p:txBody>
            </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177" y="24074759"/>
                  <a:ext cx="236788" cy="296065"/>
                </a:xfrm>
                <a:prstGeom prst="rect">
                  <a:avLst/>
                </a:prstGeom>
                <a:ln>
                  <a:noFill/>
                </a:ln>
              </p:spPr>
            </p:pic>
            <p:sp>
              <p:nvSpPr>
                <p:cNvPr id="71" name="TextBox 70"/>
                <p:cNvSpPr txBox="1"/>
                <p:nvPr/>
              </p:nvSpPr>
              <p:spPr>
                <a:xfrm>
                  <a:off x="7363978" y="24092749"/>
                  <a:ext cx="336794"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6</a:t>
                  </a:r>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122" y="24610533"/>
                  <a:ext cx="236788" cy="296065"/>
                </a:xfrm>
                <a:prstGeom prst="rect">
                  <a:avLst/>
                </a:prstGeom>
                <a:ln>
                  <a:noFill/>
                </a:ln>
              </p:spPr>
            </p:pic>
            <p:sp>
              <p:nvSpPr>
                <p:cNvPr id="74" name="TextBox 73"/>
                <p:cNvSpPr txBox="1"/>
                <p:nvPr/>
              </p:nvSpPr>
              <p:spPr>
                <a:xfrm>
                  <a:off x="8407492" y="24605096"/>
                  <a:ext cx="336794"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7</a:t>
                  </a:r>
                </a:p>
              </p:txBody>
            </p:sp>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545" y="25026927"/>
                  <a:ext cx="236788" cy="296065"/>
                </a:xfrm>
                <a:prstGeom prst="rect">
                  <a:avLst/>
                </a:prstGeom>
                <a:ln>
                  <a:noFill/>
                </a:ln>
              </p:spPr>
            </p:pic>
            <p:sp>
              <p:nvSpPr>
                <p:cNvPr id="77" name="TextBox 76"/>
                <p:cNvSpPr txBox="1"/>
                <p:nvPr/>
              </p:nvSpPr>
              <p:spPr>
                <a:xfrm>
                  <a:off x="6559268" y="25023349"/>
                  <a:ext cx="286791"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4</a:t>
                  </a:r>
                </a:p>
              </p:txBody>
            </p:sp>
            <p:pic>
              <p:nvPicPr>
                <p:cNvPr id="272" name="Picture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490" y="24438307"/>
                  <a:ext cx="236788" cy="296065"/>
                </a:xfrm>
                <a:prstGeom prst="rect">
                  <a:avLst/>
                </a:prstGeom>
                <a:ln>
                  <a:noFill/>
                </a:ln>
              </p:spPr>
            </p:pic>
            <p:sp>
              <p:nvSpPr>
                <p:cNvPr id="274" name="TextBox 273"/>
                <p:cNvSpPr txBox="1"/>
                <p:nvPr/>
              </p:nvSpPr>
              <p:spPr>
                <a:xfrm>
                  <a:off x="4208693" y="24419380"/>
                  <a:ext cx="233215" cy="277548"/>
                </a:xfrm>
                <a:prstGeom prst="rect">
                  <a:avLst/>
                </a:prstGeom>
                <a:noFill/>
                <a:ln>
                  <a:noFill/>
                </a:ln>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2</a:t>
                  </a:r>
                </a:p>
              </p:txBody>
            </p:sp>
          </p:grpSp>
          <p:sp>
            <p:nvSpPr>
              <p:cNvPr id="18" name="TextBox 17"/>
              <p:cNvSpPr txBox="1"/>
              <p:nvPr/>
            </p:nvSpPr>
            <p:spPr>
              <a:xfrm>
                <a:off x="872751" y="11971740"/>
                <a:ext cx="3088136" cy="856207"/>
              </a:xfrm>
              <a:prstGeom prst="rect">
                <a:avLst/>
              </a:prstGeom>
              <a:noFill/>
              <a:ln>
                <a:noFill/>
              </a:ln>
            </p:spPr>
            <p:txBody>
              <a:bodyPr wrap="none" rtlCol="0" anchor="ctr">
                <a:spAutoFit/>
              </a:bodyPr>
              <a:lstStyle/>
              <a:p>
                <a:r>
                  <a:rPr lang="en-US" sz="4400" b="1" dirty="0">
                    <a:solidFill>
                      <a:srgbClr val="2559A8"/>
                    </a:solidFill>
                    <a:latin typeface="Century Gothic" panose="020B0502020202020204" pitchFamily="34" charset="0"/>
                  </a:rPr>
                  <a:t>Study Area</a:t>
                </a:r>
              </a:p>
            </p:txBody>
          </p:sp>
          <p:sp>
            <p:nvSpPr>
              <p:cNvPr id="78" name="TextBox 77"/>
              <p:cNvSpPr txBox="1"/>
              <p:nvPr/>
            </p:nvSpPr>
            <p:spPr>
              <a:xfrm>
                <a:off x="8932746" y="13295343"/>
                <a:ext cx="3371671" cy="3167968"/>
              </a:xfrm>
              <a:prstGeom prst="rect">
                <a:avLst/>
              </a:prstGeom>
              <a:noFill/>
              <a:ln>
                <a:noFill/>
              </a:ln>
            </p:spPr>
            <p:txBody>
              <a:bodyPr wrap="square" rtlCol="0">
                <a:spAutoFit/>
              </a:bodyPr>
              <a:lstStyle/>
              <a:p>
                <a:pPr>
                  <a:spcAft>
                    <a:spcPts val="1200"/>
                  </a:spcAft>
                </a:pPr>
                <a:r>
                  <a:rPr lang="en-US" sz="1700" dirty="0">
                    <a:latin typeface="Garamond" panose="02020404030301010803" pitchFamily="18" charset="0"/>
                  </a:rPr>
                  <a:t>1. Yellowstone National Park</a:t>
                </a:r>
              </a:p>
              <a:p>
                <a:pPr>
                  <a:spcAft>
                    <a:spcPts val="1200"/>
                  </a:spcAft>
                </a:pPr>
                <a:r>
                  <a:rPr lang="en-US" sz="1700" dirty="0">
                    <a:latin typeface="Garamond" panose="02020404030301010803" pitchFamily="18" charset="0"/>
                  </a:rPr>
                  <a:t>2. Arches National Park</a:t>
                </a:r>
              </a:p>
              <a:p>
                <a:pPr>
                  <a:spcAft>
                    <a:spcPts val="1200"/>
                  </a:spcAft>
                </a:pPr>
                <a:r>
                  <a:rPr lang="en-US" sz="1700" dirty="0">
                    <a:latin typeface="Garamond" panose="02020404030301010803" pitchFamily="18" charset="0"/>
                  </a:rPr>
                  <a:t>3. Scotts Bluff National Monument</a:t>
                </a:r>
              </a:p>
              <a:p>
                <a:pPr>
                  <a:spcAft>
                    <a:spcPts val="1200"/>
                  </a:spcAft>
                </a:pPr>
                <a:r>
                  <a:rPr lang="en-US" sz="1700" dirty="0">
                    <a:latin typeface="Garamond" panose="02020404030301010803" pitchFamily="18" charset="0"/>
                  </a:rPr>
                  <a:t>4. Buffalo National River</a:t>
                </a:r>
              </a:p>
              <a:p>
                <a:pPr>
                  <a:spcAft>
                    <a:spcPts val="1200"/>
                  </a:spcAft>
                </a:pPr>
                <a:r>
                  <a:rPr lang="en-US" sz="1700" dirty="0">
                    <a:latin typeface="Garamond" panose="02020404030301010803" pitchFamily="18" charset="0"/>
                  </a:rPr>
                  <a:t>5. Gulf Islands National Seashore</a:t>
                </a:r>
              </a:p>
              <a:p>
                <a:pPr>
                  <a:spcAft>
                    <a:spcPts val="1200"/>
                  </a:spcAft>
                </a:pPr>
                <a:r>
                  <a:rPr lang="en-US" sz="1700" dirty="0">
                    <a:latin typeface="Garamond" panose="02020404030301010803" pitchFamily="18" charset="0"/>
                  </a:rPr>
                  <a:t>6. Indiana Dunes National Park</a:t>
                </a:r>
              </a:p>
              <a:p>
                <a:pPr>
                  <a:spcAft>
                    <a:spcPts val="1200"/>
                  </a:spcAft>
                </a:pPr>
                <a:r>
                  <a:rPr lang="en-US" sz="1700" dirty="0">
                    <a:latin typeface="Garamond" panose="02020404030301010803" pitchFamily="18" charset="0"/>
                  </a:rPr>
                  <a:t>7. Shenandoah National Park</a:t>
                </a:r>
              </a:p>
            </p:txBody>
          </p:sp>
          <p:grpSp>
            <p:nvGrpSpPr>
              <p:cNvPr id="27" name="Group 26"/>
              <p:cNvGrpSpPr/>
              <p:nvPr/>
            </p:nvGrpSpPr>
            <p:grpSpPr>
              <a:xfrm>
                <a:off x="8930181" y="13296652"/>
                <a:ext cx="283625" cy="2875267"/>
                <a:chOff x="8482766" y="26022252"/>
                <a:chExt cx="291392" cy="2583892"/>
              </a:xfrm>
            </p:grpSpPr>
            <p:grpSp>
              <p:nvGrpSpPr>
                <p:cNvPr id="26" name="Group 25"/>
                <p:cNvGrpSpPr/>
                <p:nvPr/>
              </p:nvGrpSpPr>
              <p:grpSpPr>
                <a:xfrm>
                  <a:off x="8482766" y="26022252"/>
                  <a:ext cx="271540" cy="361771"/>
                  <a:chOff x="8482766" y="26022252"/>
                  <a:chExt cx="271540" cy="361771"/>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755" y="26022252"/>
                    <a:ext cx="245551" cy="340491"/>
                  </a:xfrm>
                  <a:prstGeom prst="rect">
                    <a:avLst/>
                  </a:prstGeom>
                  <a:ln>
                    <a:noFill/>
                  </a:ln>
                </p:spPr>
              </p:pic>
              <p:sp>
                <p:nvSpPr>
                  <p:cNvPr id="85" name="TextBox 84"/>
                  <p:cNvSpPr txBox="1"/>
                  <p:nvPr/>
                </p:nvSpPr>
                <p:spPr>
                  <a:xfrm>
                    <a:off x="8482766" y="26030060"/>
                    <a:ext cx="241847" cy="353963"/>
                  </a:xfrm>
                  <a:prstGeom prst="rect">
                    <a:avLst/>
                  </a:prstGeom>
                  <a:noFill/>
                  <a:ln>
                    <a:noFill/>
                  </a:ln>
                </p:spPr>
                <p:txBody>
                  <a:bodyPr wrap="square" rtlCol="0">
                    <a:spAutoFit/>
                  </a:bodyPr>
                  <a:lstStyle/>
                  <a:p>
                    <a:r>
                      <a:rPr lang="en-US" sz="1400" b="1" dirty="0">
                        <a:solidFill>
                          <a:schemeClr val="bg1"/>
                        </a:solidFill>
                      </a:rPr>
                      <a:t>1</a:t>
                    </a:r>
                  </a:p>
                </p:txBody>
              </p:sp>
            </p:grpSp>
            <p:grpSp>
              <p:nvGrpSpPr>
                <p:cNvPr id="87" name="Group 86"/>
                <p:cNvGrpSpPr/>
                <p:nvPr/>
              </p:nvGrpSpPr>
              <p:grpSpPr>
                <a:xfrm>
                  <a:off x="8487862" y="26782794"/>
                  <a:ext cx="276511" cy="341037"/>
                  <a:chOff x="8509744" y="25932778"/>
                  <a:chExt cx="276511" cy="341037"/>
                </a:xfrm>
              </p:grpSpPr>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703" y="25933324"/>
                    <a:ext cx="245552" cy="340491"/>
                  </a:xfrm>
                  <a:prstGeom prst="rect">
                    <a:avLst/>
                  </a:prstGeom>
                  <a:ln>
                    <a:noFill/>
                  </a:ln>
                </p:spPr>
              </p:pic>
              <p:sp>
                <p:nvSpPr>
                  <p:cNvPr id="89" name="TextBox 88"/>
                  <p:cNvSpPr txBox="1"/>
                  <p:nvPr/>
                </p:nvSpPr>
                <p:spPr>
                  <a:xfrm>
                    <a:off x="8509744" y="25932778"/>
                    <a:ext cx="241850" cy="307777"/>
                  </a:xfrm>
                  <a:prstGeom prst="rect">
                    <a:avLst/>
                  </a:prstGeom>
                  <a:noFill/>
                  <a:ln>
                    <a:noFill/>
                  </a:ln>
                </p:spPr>
                <p:txBody>
                  <a:bodyPr wrap="square" rtlCol="0">
                    <a:spAutoFit/>
                  </a:bodyPr>
                  <a:lstStyle/>
                  <a:p>
                    <a:r>
                      <a:rPr lang="en-US" sz="1400" b="1" dirty="0">
                        <a:solidFill>
                          <a:schemeClr val="bg1"/>
                        </a:solidFill>
                      </a:rPr>
                      <a:t>3</a:t>
                    </a:r>
                  </a:p>
                </p:txBody>
              </p:sp>
            </p:grpSp>
            <p:grpSp>
              <p:nvGrpSpPr>
                <p:cNvPr id="90" name="Group 89"/>
                <p:cNvGrpSpPr/>
                <p:nvPr/>
              </p:nvGrpSpPr>
              <p:grpSpPr>
                <a:xfrm>
                  <a:off x="8497648" y="27158376"/>
                  <a:ext cx="273957" cy="340491"/>
                  <a:chOff x="8523356" y="25911293"/>
                  <a:chExt cx="273957" cy="340491"/>
                </a:xfrm>
              </p:grpSpPr>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1762" y="25911293"/>
                    <a:ext cx="245551" cy="340491"/>
                  </a:xfrm>
                  <a:prstGeom prst="rect">
                    <a:avLst/>
                  </a:prstGeom>
                  <a:ln>
                    <a:noFill/>
                  </a:ln>
                </p:spPr>
              </p:pic>
              <p:sp>
                <p:nvSpPr>
                  <p:cNvPr id="92" name="TextBox 91"/>
                  <p:cNvSpPr txBox="1"/>
                  <p:nvPr/>
                </p:nvSpPr>
                <p:spPr>
                  <a:xfrm>
                    <a:off x="8523356" y="25920422"/>
                    <a:ext cx="241848" cy="307777"/>
                  </a:xfrm>
                  <a:prstGeom prst="rect">
                    <a:avLst/>
                  </a:prstGeom>
                  <a:noFill/>
                  <a:ln>
                    <a:noFill/>
                  </a:ln>
                </p:spPr>
                <p:txBody>
                  <a:bodyPr wrap="square" rtlCol="0">
                    <a:spAutoFit/>
                  </a:bodyPr>
                  <a:lstStyle/>
                  <a:p>
                    <a:r>
                      <a:rPr lang="en-US" sz="1400" b="1" dirty="0">
                        <a:solidFill>
                          <a:schemeClr val="bg1"/>
                        </a:solidFill>
                      </a:rPr>
                      <a:t>4</a:t>
                    </a:r>
                  </a:p>
                </p:txBody>
              </p:sp>
            </p:grpSp>
            <p:grpSp>
              <p:nvGrpSpPr>
                <p:cNvPr id="93" name="Group 92"/>
                <p:cNvGrpSpPr/>
                <p:nvPr/>
              </p:nvGrpSpPr>
              <p:grpSpPr>
                <a:xfrm>
                  <a:off x="8489926" y="27549383"/>
                  <a:ext cx="275082" cy="340491"/>
                  <a:chOff x="8524809" y="25902237"/>
                  <a:chExt cx="275082" cy="340491"/>
                </a:xfrm>
              </p:grpSpPr>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4337" y="25902237"/>
                    <a:ext cx="245554" cy="340491"/>
                  </a:xfrm>
                  <a:prstGeom prst="rect">
                    <a:avLst/>
                  </a:prstGeom>
                  <a:ln>
                    <a:noFill/>
                  </a:ln>
                </p:spPr>
              </p:pic>
              <p:sp>
                <p:nvSpPr>
                  <p:cNvPr id="95" name="TextBox 94"/>
                  <p:cNvSpPr txBox="1"/>
                  <p:nvPr/>
                </p:nvSpPr>
                <p:spPr>
                  <a:xfrm>
                    <a:off x="8524809" y="25911639"/>
                    <a:ext cx="241849" cy="276588"/>
                  </a:xfrm>
                  <a:prstGeom prst="rect">
                    <a:avLst/>
                  </a:prstGeom>
                  <a:noFill/>
                  <a:ln>
                    <a:noFill/>
                  </a:ln>
                </p:spPr>
                <p:txBody>
                  <a:bodyPr wrap="square" rtlCol="0">
                    <a:spAutoFit/>
                  </a:bodyPr>
                  <a:lstStyle/>
                  <a:p>
                    <a:r>
                      <a:rPr lang="en-US" sz="1400" b="1" dirty="0" smtClean="0">
                        <a:solidFill>
                          <a:schemeClr val="bg1"/>
                        </a:solidFill>
                      </a:rPr>
                      <a:t>5</a:t>
                    </a:r>
                    <a:endParaRPr lang="en-US" sz="1400" b="1" dirty="0">
                      <a:solidFill>
                        <a:schemeClr val="bg1"/>
                      </a:solidFill>
                    </a:endParaRPr>
                  </a:p>
                </p:txBody>
              </p:sp>
            </p:grpSp>
            <p:grpSp>
              <p:nvGrpSpPr>
                <p:cNvPr id="96" name="Group 95"/>
                <p:cNvGrpSpPr/>
                <p:nvPr/>
              </p:nvGrpSpPr>
              <p:grpSpPr>
                <a:xfrm>
                  <a:off x="8495340" y="27910777"/>
                  <a:ext cx="271523" cy="340491"/>
                  <a:chOff x="8508194" y="25863568"/>
                  <a:chExt cx="271523" cy="340491"/>
                </a:xfrm>
              </p:grpSpPr>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165" y="25863568"/>
                    <a:ext cx="245552" cy="340491"/>
                  </a:xfrm>
                  <a:prstGeom prst="rect">
                    <a:avLst/>
                  </a:prstGeom>
                  <a:ln>
                    <a:noFill/>
                  </a:ln>
                </p:spPr>
              </p:pic>
              <p:sp>
                <p:nvSpPr>
                  <p:cNvPr id="98" name="TextBox 97"/>
                  <p:cNvSpPr txBox="1"/>
                  <p:nvPr/>
                </p:nvSpPr>
                <p:spPr>
                  <a:xfrm>
                    <a:off x="8508194" y="25873102"/>
                    <a:ext cx="241847" cy="307776"/>
                  </a:xfrm>
                  <a:prstGeom prst="rect">
                    <a:avLst/>
                  </a:prstGeom>
                  <a:noFill/>
                  <a:ln>
                    <a:noFill/>
                  </a:ln>
                </p:spPr>
                <p:txBody>
                  <a:bodyPr wrap="square" rtlCol="0">
                    <a:spAutoFit/>
                  </a:bodyPr>
                  <a:lstStyle/>
                  <a:p>
                    <a:r>
                      <a:rPr lang="en-US" sz="1400" b="1" dirty="0">
                        <a:solidFill>
                          <a:schemeClr val="bg1"/>
                        </a:solidFill>
                      </a:rPr>
                      <a:t>6</a:t>
                    </a:r>
                  </a:p>
                </p:txBody>
              </p:sp>
            </p:grpSp>
            <p:grpSp>
              <p:nvGrpSpPr>
                <p:cNvPr id="99" name="Group 98"/>
                <p:cNvGrpSpPr/>
                <p:nvPr/>
              </p:nvGrpSpPr>
              <p:grpSpPr>
                <a:xfrm>
                  <a:off x="8499712" y="28265653"/>
                  <a:ext cx="274446" cy="340491"/>
                  <a:chOff x="8491652" y="25817259"/>
                  <a:chExt cx="274446" cy="340491"/>
                </a:xfrm>
              </p:grpSpPr>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0546" y="25817259"/>
                    <a:ext cx="245552" cy="340491"/>
                  </a:xfrm>
                  <a:prstGeom prst="rect">
                    <a:avLst/>
                  </a:prstGeom>
                  <a:ln>
                    <a:noFill/>
                  </a:ln>
                </p:spPr>
              </p:pic>
              <p:sp>
                <p:nvSpPr>
                  <p:cNvPr id="101" name="TextBox 100"/>
                  <p:cNvSpPr txBox="1"/>
                  <p:nvPr/>
                </p:nvSpPr>
                <p:spPr>
                  <a:xfrm>
                    <a:off x="8491652" y="25840689"/>
                    <a:ext cx="241847" cy="307777"/>
                  </a:xfrm>
                  <a:prstGeom prst="rect">
                    <a:avLst/>
                  </a:prstGeom>
                  <a:noFill/>
                  <a:ln>
                    <a:noFill/>
                  </a:ln>
                </p:spPr>
                <p:txBody>
                  <a:bodyPr wrap="square" rtlCol="0">
                    <a:spAutoFit/>
                  </a:bodyPr>
                  <a:lstStyle/>
                  <a:p>
                    <a:r>
                      <a:rPr lang="en-US" sz="1400" b="1" dirty="0">
                        <a:solidFill>
                          <a:schemeClr val="bg1"/>
                        </a:solidFill>
                      </a:rPr>
                      <a:t>7</a:t>
                    </a:r>
                  </a:p>
                </p:txBody>
              </p:sp>
            </p:grpSp>
            <p:grpSp>
              <p:nvGrpSpPr>
                <p:cNvPr id="102" name="Group 101"/>
                <p:cNvGrpSpPr/>
                <p:nvPr/>
              </p:nvGrpSpPr>
              <p:grpSpPr>
                <a:xfrm>
                  <a:off x="8492551" y="26399763"/>
                  <a:ext cx="271822" cy="348284"/>
                  <a:chOff x="8485404" y="25957482"/>
                  <a:chExt cx="271822" cy="348284"/>
                </a:xfrm>
              </p:grpSpPr>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674" y="25965275"/>
                    <a:ext cx="245552" cy="340491"/>
                  </a:xfrm>
                  <a:prstGeom prst="rect">
                    <a:avLst/>
                  </a:prstGeom>
                  <a:ln>
                    <a:noFill/>
                  </a:ln>
                </p:spPr>
              </p:pic>
              <p:sp>
                <p:nvSpPr>
                  <p:cNvPr id="104" name="TextBox 103"/>
                  <p:cNvSpPr txBox="1"/>
                  <p:nvPr/>
                </p:nvSpPr>
                <p:spPr>
                  <a:xfrm>
                    <a:off x="8485404" y="25957482"/>
                    <a:ext cx="241849" cy="307777"/>
                  </a:xfrm>
                  <a:prstGeom prst="rect">
                    <a:avLst/>
                  </a:prstGeom>
                  <a:noFill/>
                  <a:ln>
                    <a:noFill/>
                  </a:ln>
                </p:spPr>
                <p:txBody>
                  <a:bodyPr wrap="square" rtlCol="0">
                    <a:spAutoFit/>
                  </a:bodyPr>
                  <a:lstStyle/>
                  <a:p>
                    <a:r>
                      <a:rPr lang="en-US" sz="1400" b="1" dirty="0">
                        <a:solidFill>
                          <a:schemeClr val="bg1"/>
                        </a:solidFill>
                      </a:rPr>
                      <a:t>2</a:t>
                    </a:r>
                  </a:p>
                </p:txBody>
              </p:sp>
            </p:grpSp>
          </p:grpSp>
        </p:grpSp>
      </p:grpSp>
      <p:grpSp>
        <p:nvGrpSpPr>
          <p:cNvPr id="225" name="Group 224"/>
          <p:cNvGrpSpPr/>
          <p:nvPr/>
        </p:nvGrpSpPr>
        <p:grpSpPr>
          <a:xfrm>
            <a:off x="836991" y="12220394"/>
            <a:ext cx="11500507" cy="1973053"/>
            <a:chOff x="12454607" y="9713817"/>
            <a:chExt cx="12074800" cy="1973053"/>
          </a:xfrm>
        </p:grpSpPr>
        <p:sp>
          <p:nvSpPr>
            <p:cNvPr id="23" name="TextBox 22"/>
            <p:cNvSpPr txBox="1"/>
            <p:nvPr/>
          </p:nvSpPr>
          <p:spPr>
            <a:xfrm>
              <a:off x="12454607" y="9713817"/>
              <a:ext cx="440376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Project Partners</a:t>
              </a:r>
            </a:p>
          </p:txBody>
        </p:sp>
        <p:pic>
          <p:nvPicPr>
            <p:cNvPr id="50" name="Google Shape;192;p19"/>
            <p:cNvPicPr preferRelativeResize="0"/>
            <p:nvPr/>
          </p:nvPicPr>
          <p:blipFill>
            <a:blip r:embed="rId5">
              <a:alphaModFix/>
            </a:blip>
            <a:stretch>
              <a:fillRect/>
            </a:stretch>
          </p:blipFill>
          <p:spPr>
            <a:xfrm>
              <a:off x="21516718" y="10077311"/>
              <a:ext cx="1318411" cy="1469477"/>
            </a:xfrm>
            <a:prstGeom prst="rect">
              <a:avLst/>
            </a:prstGeom>
            <a:noFill/>
            <a:ln>
              <a:noFill/>
            </a:ln>
          </p:spPr>
        </p:pic>
        <p:pic>
          <p:nvPicPr>
            <p:cNvPr id="52" name="Picture 4" descr="Natural Sounds and Night Skies Division logo features an illustration of a howling wolf under a starry night s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53584" y="10093037"/>
              <a:ext cx="1575823" cy="1593833"/>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16"/>
            <p:cNvSpPr txBox="1">
              <a:spLocks/>
            </p:cNvSpPr>
            <p:nvPr/>
          </p:nvSpPr>
          <p:spPr>
            <a:xfrm>
              <a:off x="12661909" y="10388983"/>
              <a:ext cx="9080017" cy="9872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r>
                <a:rPr lang="en-US" dirty="0" smtClean="0">
                  <a:solidFill>
                    <a:schemeClr val="tx1">
                      <a:lumMod val="75000"/>
                      <a:lumOff val="25000"/>
                    </a:schemeClr>
                  </a:solidFill>
                  <a:latin typeface="Garamond" panose="02020404030301010803" pitchFamily="18" charset="0"/>
                </a:rPr>
                <a:t>National </a:t>
              </a:r>
              <a:r>
                <a:rPr lang="en-US" dirty="0">
                  <a:solidFill>
                    <a:schemeClr val="tx1">
                      <a:lumMod val="75000"/>
                      <a:lumOff val="25000"/>
                    </a:schemeClr>
                  </a:solidFill>
                  <a:latin typeface="Garamond" panose="02020404030301010803" pitchFamily="18" charset="0"/>
                </a:rPr>
                <a:t>Park </a:t>
              </a:r>
              <a:r>
                <a:rPr lang="en-US" dirty="0" smtClean="0">
                  <a:solidFill>
                    <a:schemeClr val="tx1">
                      <a:lumMod val="75000"/>
                      <a:lumOff val="25000"/>
                    </a:schemeClr>
                  </a:solidFill>
                  <a:latin typeface="Garamond" panose="02020404030301010803" pitchFamily="18" charset="0"/>
                </a:rPr>
                <a:t>Service, </a:t>
              </a:r>
              <a:r>
                <a:rPr lang="en-US" dirty="0">
                  <a:solidFill>
                    <a:schemeClr val="tx1">
                      <a:lumMod val="75000"/>
                      <a:lumOff val="25000"/>
                    </a:schemeClr>
                  </a:solidFill>
                  <a:latin typeface="Garamond" panose="02020404030301010803" pitchFamily="18" charset="0"/>
                </a:rPr>
                <a:t>Natural Sounds &amp; Night Skies Division</a:t>
              </a:r>
            </a:p>
          </p:txBody>
        </p:sp>
      </p:grpSp>
      <p:grpSp>
        <p:nvGrpSpPr>
          <p:cNvPr id="236" name="Group 235"/>
          <p:cNvGrpSpPr/>
          <p:nvPr/>
        </p:nvGrpSpPr>
        <p:grpSpPr>
          <a:xfrm>
            <a:off x="13000437" y="29889292"/>
            <a:ext cx="11593464" cy="4052909"/>
            <a:chOff x="13117763" y="30556840"/>
            <a:chExt cx="11593464" cy="4052909"/>
          </a:xfrm>
        </p:grpSpPr>
        <p:sp>
          <p:nvSpPr>
            <p:cNvPr id="24" name="TextBox 23"/>
            <p:cNvSpPr txBox="1"/>
            <p:nvPr/>
          </p:nvSpPr>
          <p:spPr>
            <a:xfrm>
              <a:off x="16508408" y="30556840"/>
              <a:ext cx="4542503" cy="769441"/>
            </a:xfrm>
            <a:prstGeom prst="rect">
              <a:avLst/>
            </a:prstGeom>
            <a:noFill/>
          </p:spPr>
          <p:txBody>
            <a:bodyPr wrap="none" rtlCol="0" anchor="ctr">
              <a:spAutoFit/>
            </a:bodyPr>
            <a:lstStyle/>
            <a:p>
              <a:r>
                <a:rPr lang="en-US" sz="4400" b="1" dirty="0">
                  <a:solidFill>
                    <a:srgbClr val="2559A8"/>
                  </a:solidFill>
                  <a:latin typeface="Century Gothic" panose="020B0502020202020204" pitchFamily="34" charset="0"/>
                </a:rPr>
                <a:t>Team Members</a:t>
              </a:r>
            </a:p>
          </p:txBody>
        </p:sp>
        <p:grpSp>
          <p:nvGrpSpPr>
            <p:cNvPr id="13" name="Group 12"/>
            <p:cNvGrpSpPr/>
            <p:nvPr/>
          </p:nvGrpSpPr>
          <p:grpSpPr>
            <a:xfrm>
              <a:off x="13117763" y="31518216"/>
              <a:ext cx="11593464" cy="3091533"/>
              <a:chOff x="13117763" y="31783689"/>
              <a:chExt cx="11593464" cy="3091533"/>
            </a:xfrm>
          </p:grpSpPr>
          <p:grpSp>
            <p:nvGrpSpPr>
              <p:cNvPr id="10" name="Group 9"/>
              <p:cNvGrpSpPr/>
              <p:nvPr/>
            </p:nvGrpSpPr>
            <p:grpSpPr>
              <a:xfrm>
                <a:off x="13117763" y="31783689"/>
                <a:ext cx="11593464" cy="3091533"/>
                <a:chOff x="844023" y="30799944"/>
                <a:chExt cx="11593464" cy="3091533"/>
              </a:xfrm>
            </p:grpSpPr>
            <p:grpSp>
              <p:nvGrpSpPr>
                <p:cNvPr id="5" name="Group 4"/>
                <p:cNvGrpSpPr/>
                <p:nvPr/>
              </p:nvGrpSpPr>
              <p:grpSpPr>
                <a:xfrm>
                  <a:off x="844023" y="30799944"/>
                  <a:ext cx="2834640" cy="3091533"/>
                  <a:chOff x="844023" y="30799944"/>
                  <a:chExt cx="2834640" cy="3091533"/>
                </a:xfrm>
              </p:grpSpPr>
              <p:pic>
                <p:nvPicPr>
                  <p:cNvPr id="39" name="Picture 3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Rachel Luo</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3" name="Group 2"/>
                <p:cNvGrpSpPr/>
                <p:nvPr/>
              </p:nvGrpSpPr>
              <p:grpSpPr>
                <a:xfrm>
                  <a:off x="6683239" y="30799944"/>
                  <a:ext cx="2834640" cy="2676034"/>
                  <a:chOff x="6683239" y="30799944"/>
                  <a:chExt cx="2834640" cy="2676034"/>
                </a:xfrm>
              </p:grpSpPr>
              <p:pic>
                <p:nvPicPr>
                  <p:cNvPr id="41" name="Picture 4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Charlotte </a:t>
                    </a:r>
                    <a:r>
                      <a:rPr lang="en-US" b="1" dirty="0" err="1">
                        <a:solidFill>
                          <a:schemeClr val="tx1">
                            <a:lumMod val="75000"/>
                            <a:lumOff val="25000"/>
                          </a:schemeClr>
                        </a:solidFill>
                        <a:latin typeface="Garamond" panose="02020404030301010803" pitchFamily="18" charset="0"/>
                      </a:rPr>
                      <a:t>Rivard</a:t>
                    </a:r>
                    <a:endParaRPr lang="en-US" b="1" dirty="0">
                      <a:solidFill>
                        <a:schemeClr val="tx1">
                          <a:lumMod val="75000"/>
                          <a:lumOff val="25000"/>
                        </a:schemeClr>
                      </a:solidFill>
                      <a:latin typeface="Garamond" panose="02020404030301010803" pitchFamily="18" charset="0"/>
                    </a:endParaRPr>
                  </a:p>
                </p:txBody>
              </p:sp>
            </p:grpSp>
            <p:grpSp>
              <p:nvGrpSpPr>
                <p:cNvPr id="2" name="Group 1"/>
                <p:cNvGrpSpPr/>
                <p:nvPr/>
              </p:nvGrpSpPr>
              <p:grpSpPr>
                <a:xfrm>
                  <a:off x="9602847" y="30799944"/>
                  <a:ext cx="2834640" cy="2676034"/>
                  <a:chOff x="9602847" y="30799944"/>
                  <a:chExt cx="2834640" cy="2676034"/>
                </a:xfrm>
              </p:grpSpPr>
              <p:pic>
                <p:nvPicPr>
                  <p:cNvPr id="42" name="Picture 4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968607" y="30799944"/>
                    <a:ext cx="2103120" cy="210312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Elise </a:t>
                    </a:r>
                    <a:r>
                      <a:rPr lang="en-US" b="1" dirty="0" err="1">
                        <a:solidFill>
                          <a:schemeClr val="tx1">
                            <a:lumMod val="75000"/>
                            <a:lumOff val="25000"/>
                          </a:schemeClr>
                        </a:solidFill>
                        <a:latin typeface="Garamond" panose="02020404030301010803" pitchFamily="18" charset="0"/>
                      </a:rPr>
                      <a:t>Turrietta</a:t>
                    </a:r>
                    <a:endParaRPr lang="en-US" b="1" dirty="0">
                      <a:solidFill>
                        <a:schemeClr val="tx1">
                          <a:lumMod val="75000"/>
                          <a:lumOff val="25000"/>
                        </a:schemeClr>
                      </a:solidFill>
                      <a:latin typeface="Garamond" panose="02020404030301010803" pitchFamily="18" charset="0"/>
                    </a:endParaRPr>
                  </a:p>
                </p:txBody>
              </p:sp>
            </p:grpSp>
            <p:grpSp>
              <p:nvGrpSpPr>
                <p:cNvPr id="4" name="Group 3"/>
                <p:cNvGrpSpPr/>
                <p:nvPr/>
              </p:nvGrpSpPr>
              <p:grpSpPr>
                <a:xfrm>
                  <a:off x="3763631" y="30799944"/>
                  <a:ext cx="2834640" cy="2676034"/>
                  <a:chOff x="3763631" y="30799944"/>
                  <a:chExt cx="2834640" cy="2676034"/>
                </a:xfrm>
              </p:grpSpPr>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Sarah Parker</a:t>
                    </a:r>
                  </a:p>
                </p:txBody>
              </p:sp>
            </p:grpSp>
          </p:grpSp>
          <p:pic>
            <p:nvPicPr>
              <p:cNvPr id="142" name="Picture 141"/>
              <p:cNvPicPr>
                <a:picLocks noChangeAspect="1"/>
              </p:cNvPicPr>
              <p:nvPr/>
            </p:nvPicPr>
            <p:blipFill rotWithShape="1">
              <a:blip r:embed="rId8" cstate="print">
                <a:extLst>
                  <a:ext uri="{28A0092B-C50C-407E-A947-70E740481C1C}">
                    <a14:useLocalDpi xmlns:a14="http://schemas.microsoft.com/office/drawing/2010/main" val="0"/>
                  </a:ext>
                </a:extLst>
              </a:blip>
              <a:srcRect l="2381" t="3752" r="2381" b="32755"/>
              <a:stretch/>
            </p:blipFill>
            <p:spPr>
              <a:xfrm>
                <a:off x="13703300" y="31993050"/>
                <a:ext cx="1663700" cy="1712749"/>
              </a:xfrm>
              <a:prstGeom prst="flowChartConnector">
                <a:avLst/>
              </a:prstGeom>
            </p:spPr>
          </p:pic>
          <p:pic>
            <p:nvPicPr>
              <p:cNvPr id="143" name="Picture 142"/>
              <p:cNvPicPr>
                <a:picLocks noChangeAspect="1"/>
              </p:cNvPicPr>
              <p:nvPr/>
            </p:nvPicPr>
            <p:blipFill rotWithShape="1">
              <a:blip r:embed="rId9" cstate="print">
                <a:extLst>
                  <a:ext uri="{28A0092B-C50C-407E-A947-70E740481C1C}">
                    <a14:useLocalDpi xmlns:a14="http://schemas.microsoft.com/office/drawing/2010/main" val="0"/>
                  </a:ext>
                </a:extLst>
              </a:blip>
              <a:srcRect l="8105" t="5258" r="7279" b="37604"/>
              <a:stretch/>
            </p:blipFill>
            <p:spPr>
              <a:xfrm rot="21435537">
                <a:off x="16618321" y="31967266"/>
                <a:ext cx="1672741" cy="1735967"/>
              </a:xfrm>
              <a:prstGeom prst="ellipse">
                <a:avLst/>
              </a:prstGeom>
            </p:spPr>
          </p:pic>
          <p:pic>
            <p:nvPicPr>
              <p:cNvPr id="144" name="Picture 143"/>
              <p:cNvPicPr>
                <a:picLocks noChangeAspect="1"/>
              </p:cNvPicPr>
              <p:nvPr/>
            </p:nvPicPr>
            <p:blipFill rotWithShape="1">
              <a:blip r:embed="rId10" cstate="print">
                <a:extLst>
                  <a:ext uri="{28A0092B-C50C-407E-A947-70E740481C1C}">
                    <a14:useLocalDpi xmlns:a14="http://schemas.microsoft.com/office/drawing/2010/main" val="0"/>
                  </a:ext>
                </a:extLst>
              </a:blip>
              <a:srcRect l="11198" t="2990" r="12905" b="43931"/>
              <a:stretch/>
            </p:blipFill>
            <p:spPr>
              <a:xfrm rot="188817">
                <a:off x="19508075" y="31967322"/>
                <a:ext cx="1732449" cy="1735854"/>
              </a:xfrm>
              <a:prstGeom prst="flowChartConnector">
                <a:avLst/>
              </a:prstGeom>
            </p:spPr>
          </p:pic>
          <p:pic>
            <p:nvPicPr>
              <p:cNvPr id="145" name="Picture 144"/>
              <p:cNvPicPr>
                <a:picLocks noChangeAspect="1"/>
              </p:cNvPicPr>
              <p:nvPr/>
            </p:nvPicPr>
            <p:blipFill rotWithShape="1">
              <a:blip r:embed="rId11" cstate="print">
                <a:extLst>
                  <a:ext uri="{28A0092B-C50C-407E-A947-70E740481C1C}">
                    <a14:useLocalDpi xmlns:a14="http://schemas.microsoft.com/office/drawing/2010/main" val="0"/>
                  </a:ext>
                </a:extLst>
              </a:blip>
              <a:srcRect l="10732" t="5111" r="5083" b="39082"/>
              <a:stretch/>
            </p:blipFill>
            <p:spPr>
              <a:xfrm>
                <a:off x="22430977" y="31978600"/>
                <a:ext cx="1728789" cy="1727199"/>
              </a:xfrm>
              <a:prstGeom prst="flowChartConnector">
                <a:avLst/>
              </a:prstGeom>
            </p:spPr>
          </p:pic>
        </p:grpSp>
      </p:grpSp>
      <p:sp>
        <p:nvSpPr>
          <p:cNvPr id="141" name="Text Placeholder 16"/>
          <p:cNvSpPr txBox="1">
            <a:spLocks/>
          </p:cNvSpPr>
          <p:nvPr/>
        </p:nvSpPr>
        <p:spPr>
          <a:xfrm>
            <a:off x="21127529" y="22670712"/>
            <a:ext cx="3104071" cy="34481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nSpc>
                <a:spcPct val="100000"/>
              </a:lnSpc>
              <a:spcBef>
                <a:spcPts val="0"/>
              </a:spcBef>
              <a:spcAft>
                <a:spcPts val="600"/>
              </a:spcAft>
              <a:buClr>
                <a:srgbClr val="1B57AF"/>
              </a:buClr>
            </a:pPr>
            <a:endParaRPr lang="en-US" sz="2400" dirty="0">
              <a:solidFill>
                <a:schemeClr val="tx1">
                  <a:lumMod val="75000"/>
                  <a:lumOff val="25000"/>
                </a:schemeClr>
              </a:solidFill>
              <a:latin typeface="Garamond" panose="02020404030301010803" pitchFamily="18" charset="0"/>
            </a:endParaRPr>
          </a:p>
        </p:txBody>
      </p:sp>
      <p:grpSp>
        <p:nvGrpSpPr>
          <p:cNvPr id="240" name="Group 239"/>
          <p:cNvGrpSpPr/>
          <p:nvPr/>
        </p:nvGrpSpPr>
        <p:grpSpPr>
          <a:xfrm>
            <a:off x="12701255" y="9799574"/>
            <a:ext cx="8854188" cy="1365491"/>
            <a:chOff x="600884" y="18905615"/>
            <a:chExt cx="8854188" cy="1365491"/>
          </a:xfrm>
        </p:grpSpPr>
        <p:pic>
          <p:nvPicPr>
            <p:cNvPr id="235" name="Google Shape;268;p22"/>
            <p:cNvPicPr preferRelativeResize="0"/>
            <p:nvPr/>
          </p:nvPicPr>
          <p:blipFill rotWithShape="1">
            <a:blip r:embed="rId12">
              <a:alphaModFix/>
            </a:blip>
            <a:srcRect/>
            <a:stretch/>
          </p:blipFill>
          <p:spPr>
            <a:xfrm rot="405394">
              <a:off x="5882728" y="18930832"/>
              <a:ext cx="2288329" cy="1340274"/>
            </a:xfrm>
            <a:prstGeom prst="rect">
              <a:avLst/>
            </a:prstGeom>
            <a:noFill/>
            <a:ln>
              <a:noFill/>
            </a:ln>
          </p:spPr>
        </p:pic>
        <p:grpSp>
          <p:nvGrpSpPr>
            <p:cNvPr id="238" name="Group 237"/>
            <p:cNvGrpSpPr/>
            <p:nvPr/>
          </p:nvGrpSpPr>
          <p:grpSpPr>
            <a:xfrm>
              <a:off x="600884" y="18905615"/>
              <a:ext cx="8854188" cy="1250853"/>
              <a:chOff x="600884" y="18905615"/>
              <a:chExt cx="8854188" cy="1250853"/>
            </a:xfrm>
          </p:grpSpPr>
          <p:sp>
            <p:nvSpPr>
              <p:cNvPr id="19" name="TextBox 18"/>
              <p:cNvSpPr txBox="1"/>
              <p:nvPr/>
            </p:nvSpPr>
            <p:spPr>
              <a:xfrm>
                <a:off x="600884" y="18905615"/>
                <a:ext cx="5272597"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Earth Observations</a:t>
                </a:r>
              </a:p>
            </p:txBody>
          </p:sp>
          <p:sp>
            <p:nvSpPr>
              <p:cNvPr id="237" name="Text Placeholder 16"/>
              <p:cNvSpPr txBox="1">
                <a:spLocks/>
              </p:cNvSpPr>
              <p:nvPr/>
            </p:nvSpPr>
            <p:spPr>
              <a:xfrm>
                <a:off x="1567306" y="19634220"/>
                <a:ext cx="7887766" cy="5222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dirty="0">
                    <a:solidFill>
                      <a:schemeClr val="tx1">
                        <a:lumMod val="75000"/>
                        <a:lumOff val="25000"/>
                      </a:schemeClr>
                    </a:solidFill>
                    <a:latin typeface="Garamond" panose="02020404030301010803" pitchFamily="18" charset="0"/>
                  </a:rPr>
                  <a:t>Suomi </a:t>
                </a:r>
                <a:r>
                  <a:rPr lang="en-US" dirty="0" smtClean="0">
                    <a:solidFill>
                      <a:schemeClr val="tx1">
                        <a:lumMod val="75000"/>
                        <a:lumOff val="25000"/>
                      </a:schemeClr>
                    </a:solidFill>
                    <a:latin typeface="Garamond" panose="02020404030301010803" pitchFamily="18" charset="0"/>
                  </a:rPr>
                  <a:t>NPP VIIRS DNB</a:t>
                </a:r>
                <a:endParaRPr lang="en-US" dirty="0">
                  <a:solidFill>
                    <a:schemeClr val="tx1">
                      <a:lumMod val="75000"/>
                      <a:lumOff val="25000"/>
                    </a:schemeClr>
                  </a:solidFill>
                  <a:latin typeface="Garamond" panose="02020404030301010803" pitchFamily="18" charset="0"/>
                </a:endParaRPr>
              </a:p>
            </p:txBody>
          </p:sp>
        </p:grpSp>
      </p:grpSp>
      <p:grpSp>
        <p:nvGrpSpPr>
          <p:cNvPr id="241" name="Group 240"/>
          <p:cNvGrpSpPr/>
          <p:nvPr/>
        </p:nvGrpSpPr>
        <p:grpSpPr>
          <a:xfrm>
            <a:off x="857561" y="18761810"/>
            <a:ext cx="11681026" cy="7397070"/>
            <a:chOff x="761999" y="20694981"/>
            <a:chExt cx="11700648" cy="6578356"/>
          </a:xfrm>
        </p:grpSpPr>
        <p:grpSp>
          <p:nvGrpSpPr>
            <p:cNvPr id="219" name="Group 218"/>
            <p:cNvGrpSpPr/>
            <p:nvPr/>
          </p:nvGrpSpPr>
          <p:grpSpPr>
            <a:xfrm>
              <a:off x="761999" y="20694981"/>
              <a:ext cx="11700648" cy="6578356"/>
              <a:chOff x="649167" y="12913627"/>
              <a:chExt cx="11700648" cy="6583117"/>
            </a:xfrm>
          </p:grpSpPr>
          <p:grpSp>
            <p:nvGrpSpPr>
              <p:cNvPr id="217" name="Group 216"/>
              <p:cNvGrpSpPr/>
              <p:nvPr/>
            </p:nvGrpSpPr>
            <p:grpSpPr>
              <a:xfrm>
                <a:off x="649167" y="12913627"/>
                <a:ext cx="11700648" cy="6583117"/>
                <a:chOff x="649167" y="12913627"/>
                <a:chExt cx="11700648" cy="6583117"/>
              </a:xfrm>
            </p:grpSpPr>
            <p:sp>
              <p:nvSpPr>
                <p:cNvPr id="17" name="TextBox 16"/>
                <p:cNvSpPr txBox="1"/>
                <p:nvPr/>
              </p:nvSpPr>
              <p:spPr>
                <a:xfrm>
                  <a:off x="649167" y="12913627"/>
                  <a:ext cx="3849131" cy="769441"/>
                </a:xfrm>
                <a:prstGeom prst="rect">
                  <a:avLst/>
                </a:prstGeom>
                <a:noFill/>
              </p:spPr>
              <p:txBody>
                <a:bodyPr wrap="none" rtlCol="0" anchor="ctr">
                  <a:spAutoFit/>
                </a:bodyPr>
                <a:lstStyle/>
                <a:p>
                  <a:r>
                    <a:rPr lang="en-US" sz="4400" b="1" dirty="0">
                      <a:solidFill>
                        <a:srgbClr val="2559A8"/>
                      </a:solidFill>
                      <a:latin typeface="Century Gothic" panose="020B0502020202020204" pitchFamily="34" charset="0"/>
                    </a:rPr>
                    <a:t>Methodology</a:t>
                  </a:r>
                </a:p>
              </p:txBody>
            </p:sp>
            <p:grpSp>
              <p:nvGrpSpPr>
                <p:cNvPr id="83" name="Group 82"/>
                <p:cNvGrpSpPr/>
                <p:nvPr/>
              </p:nvGrpSpPr>
              <p:grpSpPr>
                <a:xfrm>
                  <a:off x="899798" y="13493490"/>
                  <a:ext cx="11450017" cy="6003254"/>
                  <a:chOff x="899798" y="15207990"/>
                  <a:chExt cx="11450017" cy="6003254"/>
                </a:xfrm>
              </p:grpSpPr>
              <p:grpSp>
                <p:nvGrpSpPr>
                  <p:cNvPr id="38" name="Group 37"/>
                  <p:cNvGrpSpPr/>
                  <p:nvPr/>
                </p:nvGrpSpPr>
                <p:grpSpPr>
                  <a:xfrm>
                    <a:off x="2470830" y="15207990"/>
                    <a:ext cx="7598159" cy="4542558"/>
                    <a:chOff x="2470830" y="13817340"/>
                    <a:chExt cx="7598159" cy="4542558"/>
                  </a:xfrm>
                </p:grpSpPr>
                <p:graphicFrame>
                  <p:nvGraphicFramePr>
                    <p:cNvPr id="37" name="Diagram 36"/>
                    <p:cNvGraphicFramePr/>
                    <p:nvPr>
                      <p:extLst>
                        <p:ext uri="{D42A27DB-BD31-4B8C-83A1-F6EECF244321}">
                          <p14:modId xmlns:p14="http://schemas.microsoft.com/office/powerpoint/2010/main" val="1368874995"/>
                        </p:ext>
                      </p:extLst>
                    </p:nvPr>
                  </p:nvGraphicFramePr>
                  <p:xfrm>
                    <a:off x="3252684" y="13817340"/>
                    <a:ext cx="5731275" cy="45425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20" name="Google Shape;76;p3"/>
                    <p:cNvCxnSpPr/>
                    <p:nvPr/>
                  </p:nvCxnSpPr>
                  <p:spPr>
                    <a:xfrm rot="10800000">
                      <a:off x="2470830" y="16519563"/>
                      <a:ext cx="266201" cy="0"/>
                    </a:xfrm>
                    <a:prstGeom prst="straightConnector1">
                      <a:avLst/>
                    </a:prstGeom>
                    <a:noFill/>
                    <a:ln w="9525" cap="flat" cmpd="sng">
                      <a:solidFill>
                        <a:srgbClr val="307BF3"/>
                      </a:solidFill>
                      <a:prstDash val="solid"/>
                      <a:round/>
                      <a:headEnd type="none" w="sm" len="sm"/>
                      <a:tailEnd type="oval" w="med" len="med"/>
                    </a:ln>
                  </p:spPr>
                </p:cxnSp>
                <p:cxnSp>
                  <p:nvCxnSpPr>
                    <p:cNvPr id="124" name="Google Shape;72;p3"/>
                    <p:cNvCxnSpPr/>
                    <p:nvPr/>
                  </p:nvCxnSpPr>
                  <p:spPr>
                    <a:xfrm>
                      <a:off x="9831325" y="16534903"/>
                      <a:ext cx="237664" cy="0"/>
                    </a:xfrm>
                    <a:prstGeom prst="straightConnector1">
                      <a:avLst/>
                    </a:prstGeom>
                    <a:noFill/>
                    <a:ln w="9525" cap="flat" cmpd="sng">
                      <a:solidFill>
                        <a:srgbClr val="0C58D3"/>
                      </a:solidFill>
                      <a:prstDash val="solid"/>
                      <a:round/>
                      <a:headEnd type="none" w="sm" len="sm"/>
                      <a:tailEnd type="oval" w="med" len="med"/>
                    </a:ln>
                  </p:spPr>
                </p:cxnSp>
                <p:cxnSp>
                  <p:nvCxnSpPr>
                    <p:cNvPr id="126" name="Google Shape;76;p3"/>
                    <p:cNvCxnSpPr/>
                    <p:nvPr/>
                  </p:nvCxnSpPr>
                  <p:spPr>
                    <a:xfrm rot="10800000">
                      <a:off x="2494378" y="14426101"/>
                      <a:ext cx="2009551" cy="0"/>
                    </a:xfrm>
                    <a:prstGeom prst="straightConnector1">
                      <a:avLst/>
                    </a:prstGeom>
                    <a:noFill/>
                    <a:ln w="9525" cap="flat" cmpd="sng">
                      <a:solidFill>
                        <a:srgbClr val="307BF3"/>
                      </a:solidFill>
                      <a:prstDash val="solid"/>
                      <a:round/>
                      <a:headEnd type="none" w="sm" len="sm"/>
                      <a:tailEnd type="oval" w="med" len="med"/>
                    </a:ln>
                  </p:spPr>
                </p:cxnSp>
              </p:grpSp>
              <p:sp>
                <p:nvSpPr>
                  <p:cNvPr id="127" name="Google Shape;85;p3"/>
                  <p:cNvSpPr txBox="1"/>
                  <p:nvPr/>
                </p:nvSpPr>
                <p:spPr>
                  <a:xfrm>
                    <a:off x="10040330" y="15714792"/>
                    <a:ext cx="2164074" cy="1232769"/>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700" b="1" kern="0" dirty="0">
                        <a:solidFill>
                          <a:srgbClr val="000000"/>
                        </a:solidFill>
                        <a:latin typeface="Garamond" panose="02020404030301010803" pitchFamily="18" charset="0"/>
                        <a:ea typeface="Roboto"/>
                        <a:cs typeface="Roboto"/>
                        <a:sym typeface="Garamond"/>
                      </a:rPr>
                      <a:t>Acquire </a:t>
                    </a:r>
                    <a:r>
                      <a:rPr lang="en-US" sz="2700" kern="0" dirty="0">
                        <a:solidFill>
                          <a:srgbClr val="000000"/>
                        </a:solidFill>
                        <a:latin typeface="Garamond" panose="02020404030301010803" pitchFamily="18" charset="0"/>
                        <a:ea typeface="Roboto"/>
                        <a:cs typeface="Roboto"/>
                        <a:sym typeface="Roboto"/>
                      </a:rPr>
                      <a:t>Suomi NPP VIIRS DNB Data</a:t>
                    </a:r>
                    <a:endParaRPr sz="2700" kern="0" dirty="0">
                      <a:solidFill>
                        <a:srgbClr val="000000"/>
                      </a:solidFill>
                      <a:latin typeface="Garamond" panose="02020404030301010803" pitchFamily="18" charset="0"/>
                      <a:ea typeface="Garamond"/>
                      <a:cs typeface="Garamond"/>
                      <a:sym typeface="Garamond"/>
                    </a:endParaRPr>
                  </a:p>
                </p:txBody>
              </p:sp>
              <p:sp>
                <p:nvSpPr>
                  <p:cNvPr id="128" name="Google Shape;85;p3"/>
                  <p:cNvSpPr txBox="1"/>
                  <p:nvPr/>
                </p:nvSpPr>
                <p:spPr>
                  <a:xfrm>
                    <a:off x="10044824" y="18159046"/>
                    <a:ext cx="2304991" cy="1232769"/>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700" b="1" kern="0" dirty="0">
                        <a:solidFill>
                          <a:srgbClr val="000000"/>
                        </a:solidFill>
                        <a:latin typeface="Garamond" panose="02020404030301010803" pitchFamily="18" charset="0"/>
                        <a:ea typeface="Roboto"/>
                        <a:cs typeface="Roboto"/>
                        <a:sym typeface="Garamond"/>
                      </a:rPr>
                      <a:t>Filter </a:t>
                    </a:r>
                    <a:r>
                      <a:rPr lang="en-US" sz="2700" kern="0" dirty="0">
                        <a:solidFill>
                          <a:srgbClr val="000000"/>
                        </a:solidFill>
                        <a:latin typeface="Garamond" panose="02020404030301010803" pitchFamily="18" charset="0"/>
                        <a:ea typeface="Roboto"/>
                        <a:cs typeface="Roboto"/>
                        <a:sym typeface="Garamond"/>
                      </a:rPr>
                      <a:t>out noise by calculating a median image and clipping to study area</a:t>
                    </a:r>
                    <a:endParaRPr sz="2700" kern="0" dirty="0">
                      <a:solidFill>
                        <a:srgbClr val="000000"/>
                      </a:solidFill>
                      <a:latin typeface="Garamond" panose="02020404030301010803" pitchFamily="18" charset="0"/>
                      <a:ea typeface="Garamond"/>
                      <a:cs typeface="Garamond"/>
                      <a:sym typeface="Garamond"/>
                    </a:endParaRPr>
                  </a:p>
                </p:txBody>
              </p:sp>
              <p:sp>
                <p:nvSpPr>
                  <p:cNvPr id="129" name="Google Shape;85;p3"/>
                  <p:cNvSpPr txBox="1"/>
                  <p:nvPr/>
                </p:nvSpPr>
                <p:spPr>
                  <a:xfrm>
                    <a:off x="3916905" y="19978475"/>
                    <a:ext cx="5800015" cy="1232769"/>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700" b="1" kern="0" dirty="0">
                        <a:solidFill>
                          <a:srgbClr val="000000"/>
                        </a:solidFill>
                        <a:latin typeface="Garamond" panose="02020404030301010803" pitchFamily="18" charset="0"/>
                        <a:ea typeface="Roboto"/>
                        <a:cs typeface="Roboto"/>
                        <a:sym typeface="Garamond"/>
                      </a:rPr>
                      <a:t>Run </a:t>
                    </a:r>
                    <a:r>
                      <a:rPr lang="en-US" sz="2700" kern="0" dirty="0" err="1">
                        <a:solidFill>
                          <a:srgbClr val="000000"/>
                        </a:solidFill>
                        <a:latin typeface="Garamond" panose="02020404030301010803" pitchFamily="18" charset="0"/>
                        <a:ea typeface="Roboto"/>
                        <a:cs typeface="Roboto"/>
                        <a:sym typeface="Garamond"/>
                      </a:rPr>
                      <a:t>Skyglow</a:t>
                    </a:r>
                    <a:r>
                      <a:rPr lang="en-US" sz="2700" kern="0" dirty="0">
                        <a:solidFill>
                          <a:srgbClr val="000000"/>
                        </a:solidFill>
                        <a:latin typeface="Garamond" panose="02020404030301010803" pitchFamily="18" charset="0"/>
                        <a:ea typeface="Roboto"/>
                        <a:cs typeface="Roboto"/>
                        <a:sym typeface="Garamond"/>
                      </a:rPr>
                      <a:t> Estimation Toolbox (SET)</a:t>
                    </a:r>
                    <a:endParaRPr sz="2700" kern="0" dirty="0">
                      <a:solidFill>
                        <a:srgbClr val="000000"/>
                      </a:solidFill>
                      <a:latin typeface="Garamond" panose="02020404030301010803" pitchFamily="18" charset="0"/>
                      <a:ea typeface="Garamond"/>
                      <a:cs typeface="Garamond"/>
                      <a:sym typeface="Garamond"/>
                    </a:endParaRPr>
                  </a:p>
                </p:txBody>
              </p:sp>
              <p:sp>
                <p:nvSpPr>
                  <p:cNvPr id="130" name="Google Shape;85;p3"/>
                  <p:cNvSpPr txBox="1"/>
                  <p:nvPr/>
                </p:nvSpPr>
                <p:spPr>
                  <a:xfrm>
                    <a:off x="899798" y="18056752"/>
                    <a:ext cx="2048090" cy="1138775"/>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700" b="1" kern="0" dirty="0" smtClean="0">
                        <a:solidFill>
                          <a:srgbClr val="000000"/>
                        </a:solidFill>
                        <a:latin typeface="Garamond" panose="02020404030301010803" pitchFamily="18" charset="0"/>
                        <a:ea typeface="Roboto"/>
                        <a:cs typeface="Roboto"/>
                        <a:sym typeface="Garamond"/>
                      </a:rPr>
                      <a:t>Generate </a:t>
                    </a:r>
                    <a:r>
                      <a:rPr lang="en-US" sz="2700" kern="0" dirty="0" smtClean="0">
                        <a:solidFill>
                          <a:srgbClr val="000000"/>
                        </a:solidFill>
                        <a:latin typeface="Garamond" panose="02020404030301010803" pitchFamily="18" charset="0"/>
                        <a:ea typeface="Roboto"/>
                        <a:cs typeface="Roboto"/>
                        <a:sym typeface="Garamond"/>
                      </a:rPr>
                      <a:t>hemispheric </a:t>
                    </a:r>
                    <a:r>
                      <a:rPr lang="en-US" sz="2700" kern="0" dirty="0">
                        <a:solidFill>
                          <a:srgbClr val="000000"/>
                        </a:solidFill>
                        <a:latin typeface="Garamond" panose="02020404030301010803" pitchFamily="18" charset="0"/>
                        <a:ea typeface="Roboto"/>
                        <a:cs typeface="Roboto"/>
                        <a:sym typeface="Garamond"/>
                      </a:rPr>
                      <a:t>visualizations of light pollution</a:t>
                    </a:r>
                    <a:endParaRPr sz="2700" kern="0" dirty="0">
                      <a:solidFill>
                        <a:srgbClr val="000000"/>
                      </a:solidFill>
                      <a:latin typeface="Garamond" panose="02020404030301010803" pitchFamily="18" charset="0"/>
                      <a:ea typeface="Garamond"/>
                      <a:cs typeface="Garamond"/>
                      <a:sym typeface="Garamond"/>
                    </a:endParaRPr>
                  </a:p>
                </p:txBody>
              </p:sp>
              <p:sp>
                <p:nvSpPr>
                  <p:cNvPr id="131" name="Google Shape;85;p3"/>
                  <p:cNvSpPr txBox="1"/>
                  <p:nvPr/>
                </p:nvSpPr>
                <p:spPr>
                  <a:xfrm>
                    <a:off x="1015113" y="15900541"/>
                    <a:ext cx="1946061" cy="1232769"/>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700" b="1" kern="0" dirty="0">
                        <a:solidFill>
                          <a:srgbClr val="000000"/>
                        </a:solidFill>
                        <a:latin typeface="Garamond" panose="02020404030301010803" pitchFamily="18" charset="0"/>
                        <a:ea typeface="Roboto"/>
                        <a:cs typeface="Roboto"/>
                        <a:sym typeface="Garamond"/>
                      </a:rPr>
                      <a:t>Validate </a:t>
                    </a:r>
                    <a:r>
                      <a:rPr lang="en-US" sz="2700" kern="0" dirty="0">
                        <a:solidFill>
                          <a:srgbClr val="000000"/>
                        </a:solidFill>
                        <a:latin typeface="Garamond" panose="02020404030301010803" pitchFamily="18" charset="0"/>
                        <a:ea typeface="Roboto"/>
                        <a:cs typeface="Roboto"/>
                        <a:sym typeface="Garamond"/>
                      </a:rPr>
                      <a:t>SET values compared to NPS </a:t>
                    </a:r>
                    <a:r>
                      <a:rPr lang="en-US" sz="2700" i="1" kern="0" dirty="0">
                        <a:solidFill>
                          <a:srgbClr val="000000"/>
                        </a:solidFill>
                        <a:latin typeface="Garamond" panose="02020404030301010803" pitchFamily="18" charset="0"/>
                        <a:ea typeface="Roboto"/>
                        <a:cs typeface="Roboto"/>
                        <a:sym typeface="Garamond"/>
                      </a:rPr>
                      <a:t>in-situ</a:t>
                    </a:r>
                    <a:r>
                      <a:rPr lang="en-US" sz="2700" kern="0" dirty="0">
                        <a:solidFill>
                          <a:srgbClr val="000000"/>
                        </a:solidFill>
                        <a:latin typeface="Garamond" panose="02020404030301010803" pitchFamily="18" charset="0"/>
                        <a:ea typeface="Roboto"/>
                        <a:cs typeface="Roboto"/>
                        <a:sym typeface="Garamond"/>
                      </a:rPr>
                      <a:t> data</a:t>
                    </a:r>
                    <a:endParaRPr sz="2700" kern="0" dirty="0">
                      <a:solidFill>
                        <a:srgbClr val="000000"/>
                      </a:solidFill>
                      <a:latin typeface="Garamond" panose="02020404030301010803" pitchFamily="18" charset="0"/>
                      <a:ea typeface="Garamond"/>
                      <a:cs typeface="Garamond"/>
                      <a:sym typeface="Garamond"/>
                    </a:endParaRPr>
                  </a:p>
                </p:txBody>
              </p:sp>
            </p:grpSp>
          </p:grpSp>
          <p:sp>
            <p:nvSpPr>
              <p:cNvPr id="46" name="Down Arrow 45"/>
              <p:cNvSpPr/>
              <p:nvPr/>
            </p:nvSpPr>
            <p:spPr>
              <a:xfrm>
                <a:off x="6315871" y="17785201"/>
                <a:ext cx="625282" cy="625512"/>
              </a:xfrm>
              <a:prstGeom prst="downArrow">
                <a:avLst/>
              </a:prstGeom>
              <a:solidFill>
                <a:srgbClr val="F0B42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6" name="Content Placeholder 4"/>
              <p:cNvPicPr>
                <a:picLocks noChangeAspect="1"/>
              </p:cNvPicPr>
              <p:nvPr/>
            </p:nvPicPr>
            <p:blipFill>
              <a:blip r:embed="rId18"/>
              <a:stretch>
                <a:fillRect/>
              </a:stretch>
            </p:blipFill>
            <p:spPr>
              <a:xfrm>
                <a:off x="5975102" y="17068323"/>
                <a:ext cx="1205691" cy="825407"/>
              </a:xfrm>
              <a:prstGeom prst="rect">
                <a:avLst/>
              </a:prstGeom>
              <a:effectLst>
                <a:outerShdw blurRad="50800" dist="38100" dir="5400000" algn="t" rotWithShape="0">
                  <a:prstClr val="black">
                    <a:alpha val="40000"/>
                  </a:prstClr>
                </a:outerShdw>
              </a:effectLst>
            </p:spPr>
          </p:pic>
        </p:grpSp>
        <p:sp>
          <p:nvSpPr>
            <p:cNvPr id="239" name="Google Shape;85;p3"/>
            <p:cNvSpPr txBox="1"/>
            <p:nvPr/>
          </p:nvSpPr>
          <p:spPr>
            <a:xfrm>
              <a:off x="6247253" y="24766635"/>
              <a:ext cx="1158529" cy="1099226"/>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3200" b="1" kern="0" dirty="0">
                  <a:solidFill>
                    <a:schemeClr val="bg1"/>
                  </a:solidFill>
                  <a:effectLst>
                    <a:outerShdw blurRad="38100" dist="139700" dir="2700000" algn="tl">
                      <a:srgbClr val="000000">
                        <a:alpha val="47000"/>
                      </a:srgbClr>
                    </a:outerShdw>
                  </a:effectLst>
                  <a:latin typeface="+mj-lt"/>
                  <a:ea typeface="Roboto"/>
                  <a:cs typeface="Roboto"/>
                  <a:sym typeface="Garamond"/>
                </a:rPr>
                <a:t>SET</a:t>
              </a:r>
              <a:endParaRPr sz="3200" b="1" kern="0" dirty="0">
                <a:solidFill>
                  <a:schemeClr val="bg1"/>
                </a:solidFill>
                <a:effectLst>
                  <a:outerShdw blurRad="38100" dist="139700" dir="2700000" algn="tl">
                    <a:srgbClr val="000000">
                      <a:alpha val="47000"/>
                    </a:srgbClr>
                  </a:outerShdw>
                </a:effectLst>
                <a:latin typeface="+mj-lt"/>
                <a:ea typeface="Garamond"/>
                <a:cs typeface="Garamond"/>
                <a:sym typeface="Garamond"/>
              </a:endParaRPr>
            </a:p>
          </p:txBody>
        </p:sp>
      </p:grpSp>
      <p:sp>
        <p:nvSpPr>
          <p:cNvPr id="204" name="Text Placeholder 16"/>
          <p:cNvSpPr txBox="1">
            <a:spLocks/>
          </p:cNvSpPr>
          <p:nvPr/>
        </p:nvSpPr>
        <p:spPr>
          <a:xfrm>
            <a:off x="21592529" y="22677427"/>
            <a:ext cx="2614269" cy="5007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559A8"/>
              </a:buClr>
              <a:buNone/>
            </a:pPr>
            <a:endParaRPr lang="en-US" sz="2400" dirty="0">
              <a:latin typeface="Garamond" panose="02020404030301010803" pitchFamily="18" charset="0"/>
            </a:endParaRPr>
          </a:p>
        </p:txBody>
      </p:sp>
      <p:sp>
        <p:nvSpPr>
          <p:cNvPr id="258" name="TextBox 32"/>
          <p:cNvSpPr txBox="1"/>
          <p:nvPr/>
        </p:nvSpPr>
        <p:spPr>
          <a:xfrm>
            <a:off x="16058774" y="19792456"/>
            <a:ext cx="2813163"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mj-lt"/>
              </a:rPr>
              <a:t>Kernel</a:t>
            </a:r>
            <a:endParaRPr lang="en-US" sz="2400" dirty="0">
              <a:solidFill>
                <a:schemeClr val="bg1"/>
              </a:solidFill>
              <a:latin typeface="+mj-lt"/>
            </a:endParaRPr>
          </a:p>
        </p:txBody>
      </p:sp>
      <p:grpSp>
        <p:nvGrpSpPr>
          <p:cNvPr id="53" name="Group 52"/>
          <p:cNvGrpSpPr/>
          <p:nvPr/>
        </p:nvGrpSpPr>
        <p:grpSpPr>
          <a:xfrm>
            <a:off x="962216" y="25747962"/>
            <a:ext cx="11360321" cy="3212327"/>
            <a:chOff x="948424" y="25559717"/>
            <a:chExt cx="11048263" cy="2927523"/>
          </a:xfrm>
        </p:grpSpPr>
        <p:sp>
          <p:nvSpPr>
            <p:cNvPr id="268" name="Chevron 267"/>
            <p:cNvSpPr/>
            <p:nvPr/>
          </p:nvSpPr>
          <p:spPr>
            <a:xfrm>
              <a:off x="5258566" y="25559717"/>
              <a:ext cx="2887214" cy="999656"/>
            </a:xfrm>
            <a:prstGeom prst="chevron">
              <a:avLst/>
            </a:prstGeom>
            <a:solidFill>
              <a:schemeClr val="accent5">
                <a:lumMod val="60000"/>
                <a:lumOff val="40000"/>
              </a:schemeClr>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277" name="Group 276"/>
            <p:cNvGrpSpPr/>
            <p:nvPr/>
          </p:nvGrpSpPr>
          <p:grpSpPr>
            <a:xfrm>
              <a:off x="948424" y="25575906"/>
              <a:ext cx="11048263" cy="2911334"/>
              <a:chOff x="904882" y="25575906"/>
              <a:chExt cx="11048263" cy="2911334"/>
            </a:xfrm>
          </p:grpSpPr>
          <p:grpSp>
            <p:nvGrpSpPr>
              <p:cNvPr id="49" name="Group 48"/>
              <p:cNvGrpSpPr/>
              <p:nvPr/>
            </p:nvGrpSpPr>
            <p:grpSpPr>
              <a:xfrm>
                <a:off x="904882" y="25575906"/>
                <a:ext cx="10952778" cy="974491"/>
                <a:chOff x="12734826" y="20826532"/>
                <a:chExt cx="10952778" cy="974491"/>
              </a:xfrm>
            </p:grpSpPr>
            <p:grpSp>
              <p:nvGrpSpPr>
                <p:cNvPr id="211" name="Group 210"/>
                <p:cNvGrpSpPr/>
                <p:nvPr/>
              </p:nvGrpSpPr>
              <p:grpSpPr>
                <a:xfrm>
                  <a:off x="12734826" y="20826532"/>
                  <a:ext cx="4699121" cy="974491"/>
                  <a:chOff x="12835619" y="10130932"/>
                  <a:chExt cx="4699121" cy="974491"/>
                </a:xfrm>
              </p:grpSpPr>
              <p:sp>
                <p:nvSpPr>
                  <p:cNvPr id="223" name="Chevron 222"/>
                  <p:cNvSpPr/>
                  <p:nvPr/>
                </p:nvSpPr>
                <p:spPr>
                  <a:xfrm>
                    <a:off x="14978566" y="10130932"/>
                    <a:ext cx="2556174" cy="974488"/>
                  </a:xfrm>
                  <a:prstGeom prst="chevron">
                    <a:avLst/>
                  </a:prstGeom>
                  <a:solidFill>
                    <a:srgbClr val="203864"/>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230" name="Pentagon 229"/>
                  <p:cNvSpPr/>
                  <p:nvPr/>
                </p:nvSpPr>
                <p:spPr>
                  <a:xfrm>
                    <a:off x="12851972" y="10135282"/>
                    <a:ext cx="2489622" cy="970141"/>
                  </a:xfrm>
                  <a:prstGeom prst="homePlat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1" name="TextBox 32"/>
                  <p:cNvSpPr txBox="1"/>
                  <p:nvPr/>
                </p:nvSpPr>
                <p:spPr>
                  <a:xfrm>
                    <a:off x="12835619" y="10395979"/>
                    <a:ext cx="2540057" cy="4628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bg1"/>
                        </a:solidFill>
                        <a:latin typeface="+mj-lt"/>
                      </a:rPr>
                      <a:t>VIIRS Imagery</a:t>
                    </a:r>
                    <a:endParaRPr lang="en-US" sz="2700" dirty="0">
                      <a:solidFill>
                        <a:schemeClr val="bg1"/>
                      </a:solidFill>
                      <a:latin typeface="+mj-lt"/>
                    </a:endParaRPr>
                  </a:p>
                </p:txBody>
              </p:sp>
            </p:grpSp>
            <p:sp>
              <p:nvSpPr>
                <p:cNvPr id="247" name="Chevron 246"/>
                <p:cNvSpPr/>
                <p:nvPr/>
              </p:nvSpPr>
              <p:spPr>
                <a:xfrm>
                  <a:off x="19558146" y="20826535"/>
                  <a:ext cx="4129458" cy="969722"/>
                </a:xfrm>
                <a:prstGeom prst="chevron">
                  <a:avLst/>
                </a:prstGeom>
                <a:solidFill>
                  <a:srgbClr val="E5EBF7"/>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pic>
            <p:nvPicPr>
              <p:cNvPr id="259" name="Picture 258"/>
              <p:cNvPicPr>
                <a:picLocks noChangeAspect="1"/>
              </p:cNvPicPr>
              <p:nvPr/>
            </p:nvPicPr>
            <p:blipFill rotWithShape="1">
              <a:blip r:embed="rId19">
                <a:extLst>
                  <a:ext uri="{BEBA8EAE-BF5A-486C-A8C5-ECC9F3942E4B}">
                    <a14:imgProps xmlns:a14="http://schemas.microsoft.com/office/drawing/2010/main">
                      <a14:imgLayer r:embed="rId20">
                        <a14:imgEffect>
                          <a14:backgroundRemoval t="36000" b="65667" l="13600" r="90000"/>
                        </a14:imgEffect>
                      </a14:imgLayer>
                    </a14:imgProps>
                  </a:ext>
                  <a:ext uri="{28A0092B-C50C-407E-A947-70E740481C1C}">
                    <a14:useLocalDpi xmlns:a14="http://schemas.microsoft.com/office/drawing/2010/main" val="0"/>
                  </a:ext>
                </a:extLst>
              </a:blip>
              <a:srcRect l="16462" t="35662" r="13298" b="34858"/>
              <a:stretch/>
            </p:blipFill>
            <p:spPr>
              <a:xfrm>
                <a:off x="7772660" y="26797299"/>
                <a:ext cx="4180485" cy="1413255"/>
              </a:xfrm>
              <a:prstGeom prst="rect">
                <a:avLst/>
              </a:prstGeom>
              <a:effectLst>
                <a:outerShdw blurRad="50800" dist="127000" dir="5400000" algn="ctr" rotWithShape="0">
                  <a:schemeClr val="bg2">
                    <a:lumMod val="90000"/>
                  </a:schemeClr>
                </a:outerShdw>
              </a:effectLst>
            </p:spPr>
          </p:pic>
          <p:grpSp>
            <p:nvGrpSpPr>
              <p:cNvPr id="266" name="Group 265"/>
              <p:cNvGrpSpPr/>
              <p:nvPr/>
            </p:nvGrpSpPr>
            <p:grpSpPr>
              <a:xfrm>
                <a:off x="962256" y="26817974"/>
                <a:ext cx="1927675" cy="1669266"/>
                <a:chOff x="12842583" y="22210492"/>
                <a:chExt cx="2958738" cy="1713227"/>
              </a:xfrm>
            </p:grpSpPr>
            <p:pic>
              <p:nvPicPr>
                <p:cNvPr id="261" name="Picture 260"/>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12842583" y="22370370"/>
                  <a:ext cx="2037929" cy="1502629"/>
                </a:xfrm>
                <a:prstGeom prst="rect">
                  <a:avLst/>
                </a:prstGeom>
                <a:effectLst>
                  <a:outerShdw blurRad="50800" dist="38100" dir="5400000" algn="t" rotWithShape="0">
                    <a:prstClr val="black">
                      <a:alpha val="40000"/>
                    </a:prstClr>
                  </a:outerShdw>
                </a:effectLst>
              </p:spPr>
            </p:pic>
            <p:pic>
              <p:nvPicPr>
                <p:cNvPr id="262" name="Picture 261"/>
                <p:cNvPicPr>
                  <a:picLocks noChangeAspect="1"/>
                </p:cNvPicPr>
                <p:nvPr/>
              </p:nvPicPr>
              <p:blipFill rotWithShape="1">
                <a:blip r:embed="rId22">
                  <a:extLst>
                    <a:ext uri="{28A0092B-C50C-407E-A947-70E740481C1C}">
                      <a14:useLocalDpi xmlns:a14="http://schemas.microsoft.com/office/drawing/2010/main" val="0"/>
                    </a:ext>
                  </a:extLst>
                </a:blip>
                <a:srcRect l="23445" r="18700" b="26279"/>
                <a:stretch/>
              </p:blipFill>
              <p:spPr>
                <a:xfrm>
                  <a:off x="14916283" y="22210492"/>
                  <a:ext cx="223873" cy="1661405"/>
                </a:xfrm>
                <a:prstGeom prst="rect">
                  <a:avLst/>
                </a:prstGeom>
              </p:spPr>
            </p:pic>
            <p:sp>
              <p:nvSpPr>
                <p:cNvPr id="263" name="TextBox 262"/>
                <p:cNvSpPr txBox="1"/>
                <p:nvPr/>
              </p:nvSpPr>
              <p:spPr>
                <a:xfrm>
                  <a:off x="14953783" y="22212476"/>
                  <a:ext cx="847538" cy="259088"/>
                </a:xfrm>
                <a:prstGeom prst="rect">
                  <a:avLst/>
                </a:prstGeom>
              </p:spPr>
              <p:txBody>
                <a:bodyPr wrap="none" numCol="1" spcCol="640080" rtlCol="0">
                  <a:spAutoFit/>
                </a:bodyPr>
                <a:lstStyle/>
                <a:p>
                  <a:r>
                    <a:rPr lang="en-US" sz="1200" dirty="0"/>
                    <a:t>404.8</a:t>
                  </a:r>
                </a:p>
              </p:txBody>
            </p:sp>
            <p:sp>
              <p:nvSpPr>
                <p:cNvPr id="264" name="TextBox 263"/>
                <p:cNvSpPr txBox="1"/>
                <p:nvPr/>
              </p:nvSpPr>
              <p:spPr>
                <a:xfrm>
                  <a:off x="15022867" y="23664631"/>
                  <a:ext cx="402474" cy="259088"/>
                </a:xfrm>
                <a:prstGeom prst="rect">
                  <a:avLst/>
                </a:prstGeom>
              </p:spPr>
              <p:txBody>
                <a:bodyPr wrap="none" numCol="1" spcCol="640080" rtlCol="0">
                  <a:spAutoFit/>
                </a:bodyPr>
                <a:lstStyle/>
                <a:p>
                  <a:r>
                    <a:rPr lang="en-US" sz="1200" dirty="0"/>
                    <a:t>0</a:t>
                  </a:r>
                </a:p>
              </p:txBody>
            </p:sp>
          </p:grpSp>
          <p:sp>
            <p:nvSpPr>
              <p:cNvPr id="205" name="Text Placeholder 16"/>
              <p:cNvSpPr txBox="1">
                <a:spLocks/>
              </p:cNvSpPr>
              <p:nvPr/>
            </p:nvSpPr>
            <p:spPr>
              <a:xfrm>
                <a:off x="8029885" y="25792226"/>
                <a:ext cx="3839701" cy="5007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spcAft>
                    <a:spcPts val="600"/>
                  </a:spcAft>
                  <a:buClr>
                    <a:srgbClr val="2559A8"/>
                  </a:buClr>
                  <a:buNone/>
                </a:pPr>
                <a:r>
                  <a:rPr lang="en-US" b="1" dirty="0">
                    <a:solidFill>
                      <a:srgbClr val="203864"/>
                    </a:solidFill>
                    <a:effectLst>
                      <a:outerShdw blurRad="38100" dist="38100" dir="2700000" algn="tl">
                        <a:srgbClr val="000000">
                          <a:alpha val="43137"/>
                        </a:srgbClr>
                      </a:outerShdw>
                    </a:effectLst>
                    <a:latin typeface="+mj-lt"/>
                  </a:rPr>
                  <a:t>3D Hemisphere</a:t>
                </a:r>
              </a:p>
            </p:txBody>
          </p:sp>
          <p:sp>
            <p:nvSpPr>
              <p:cNvPr id="267" name="TextBox 32"/>
              <p:cNvSpPr txBox="1"/>
              <p:nvPr/>
            </p:nvSpPr>
            <p:spPr>
              <a:xfrm>
                <a:off x="3692795" y="25805841"/>
                <a:ext cx="1522228" cy="462807"/>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bg1"/>
                    </a:solidFill>
                    <a:latin typeface="+mj-lt"/>
                  </a:rPr>
                  <a:t>Kernels</a:t>
                </a:r>
                <a:endParaRPr lang="en-US" sz="2700" dirty="0">
                  <a:solidFill>
                    <a:schemeClr val="bg1"/>
                  </a:solidFill>
                  <a:latin typeface="+mj-lt"/>
                </a:endParaRPr>
              </a:p>
            </p:txBody>
          </p:sp>
          <p:sp>
            <p:nvSpPr>
              <p:cNvPr id="270" name="TextBox 32"/>
              <p:cNvSpPr txBox="1"/>
              <p:nvPr/>
            </p:nvSpPr>
            <p:spPr>
              <a:xfrm>
                <a:off x="5939463" y="25826902"/>
                <a:ext cx="1957262" cy="462807"/>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700" b="1" dirty="0">
                    <a:solidFill>
                      <a:schemeClr val="bg1"/>
                    </a:solidFill>
                    <a:latin typeface="+mj-lt"/>
                  </a:rPr>
                  <a:t>2D Maps</a:t>
                </a:r>
                <a:endParaRPr lang="en-US" sz="2700" dirty="0">
                  <a:solidFill>
                    <a:schemeClr val="bg1"/>
                  </a:solidFill>
                  <a:latin typeface="+mj-lt"/>
                </a:endParaRPr>
              </a:p>
            </p:txBody>
          </p:sp>
          <p:pic>
            <p:nvPicPr>
              <p:cNvPr id="271" name="image6.png" descr="C:\Users\mioffe\AppData\Local\Microsoft\Windows\INetCache\Content.Word\conv.png"/>
              <p:cNvPicPr/>
              <p:nvPr/>
            </p:nvPicPr>
            <p:blipFill rotWithShape="1">
              <a:blip r:embed="rId23">
                <a:extLst>
                  <a:ext uri="{BEBA8EAE-BF5A-486C-A8C5-ECC9F3942E4B}">
                    <a14:imgProps xmlns:a14="http://schemas.microsoft.com/office/drawing/2010/main">
                      <a14:imgLayer r:embed="rId24">
                        <a14:imgEffect>
                          <a14:backgroundRemoval t="39498" b="97032" l="1283" r="42246"/>
                        </a14:imgEffect>
                      </a14:imgLayer>
                    </a14:imgProps>
                  </a:ext>
                </a:extLst>
              </a:blip>
              <a:srcRect l="10739" t="39590" r="56648" b="19814"/>
              <a:stretch/>
            </p:blipFill>
            <p:spPr>
              <a:xfrm>
                <a:off x="2892712" y="27653322"/>
                <a:ext cx="609601" cy="823913"/>
              </a:xfrm>
              <a:prstGeom prst="rect">
                <a:avLst/>
              </a:prstGeom>
              <a:ln/>
              <a:effectLst>
                <a:outerShdw blurRad="50800" dist="38100" dir="5400000" algn="t" rotWithShape="0">
                  <a:prstClr val="black">
                    <a:alpha val="40000"/>
                  </a:prstClr>
                </a:outerShdw>
              </a:effectLst>
            </p:spPr>
          </p:pic>
          <p:pic>
            <p:nvPicPr>
              <p:cNvPr id="273" name="image2.png"/>
              <p:cNvPicPr/>
              <p:nvPr/>
            </p:nvPicPr>
            <p:blipFill>
              <a:blip r:embed="rId25"/>
              <a:srcRect/>
              <a:stretch>
                <a:fillRect/>
              </a:stretch>
            </p:blipFill>
            <p:spPr>
              <a:xfrm>
                <a:off x="3014291" y="26554414"/>
                <a:ext cx="1957019" cy="1842109"/>
              </a:xfrm>
              <a:prstGeom prst="rect">
                <a:avLst/>
              </a:prstGeom>
              <a:ln/>
              <a:effectLst>
                <a:outerShdw dist="12700" dir="5400000" algn="ctr" rotWithShape="0">
                  <a:schemeClr val="bg1"/>
                </a:outerShdw>
              </a:effectLst>
            </p:spPr>
          </p:pic>
        </p:grpSp>
      </p:grpSp>
      <p:grpSp>
        <p:nvGrpSpPr>
          <p:cNvPr id="12" name="Group 11">
            <a:extLst>
              <a:ext uri="{FF2B5EF4-FFF2-40B4-BE49-F238E27FC236}">
                <a16:creationId xmlns:a16="http://schemas.microsoft.com/office/drawing/2014/main" xmlns="" id="{EA1F1A2E-5E4C-2F4B-8812-2B45AC68DAFD}"/>
              </a:ext>
            </a:extLst>
          </p:cNvPr>
          <p:cNvGrpSpPr/>
          <p:nvPr/>
        </p:nvGrpSpPr>
        <p:grpSpPr>
          <a:xfrm>
            <a:off x="16050745" y="24797345"/>
            <a:ext cx="5036078" cy="1432343"/>
            <a:chOff x="18807903" y="19697663"/>
            <a:chExt cx="5261665" cy="1513195"/>
          </a:xfrm>
        </p:grpSpPr>
        <p:pic>
          <p:nvPicPr>
            <p:cNvPr id="134" name="Picture 133"/>
            <p:cNvPicPr>
              <a:picLocks noChangeAspect="1"/>
            </p:cNvPicPr>
            <p:nvPr/>
          </p:nvPicPr>
          <p:blipFill rotWithShape="1">
            <a:blip r:embed="rId26" cstate="print">
              <a:extLst>
                <a:ext uri="{28A0092B-C50C-407E-A947-70E740481C1C}">
                  <a14:useLocalDpi xmlns:a14="http://schemas.microsoft.com/office/drawing/2010/main" val="0"/>
                </a:ext>
              </a:extLst>
            </a:blip>
            <a:srcRect l="3045" t="5415" r="3727" b="6309"/>
            <a:stretch/>
          </p:blipFill>
          <p:spPr>
            <a:xfrm>
              <a:off x="21605619" y="19697663"/>
              <a:ext cx="2463949" cy="814448"/>
            </a:xfrm>
            <a:prstGeom prst="rect">
              <a:avLst/>
            </a:prstGeom>
          </p:spPr>
        </p:pic>
        <p:pic>
          <p:nvPicPr>
            <p:cNvPr id="140" name="Picture 139"/>
            <p:cNvPicPr>
              <a:picLocks noChangeAspect="1"/>
            </p:cNvPicPr>
            <p:nvPr/>
          </p:nvPicPr>
          <p:blipFill rotWithShape="1">
            <a:blip r:embed="rId27" cstate="print">
              <a:extLst>
                <a:ext uri="{28A0092B-C50C-407E-A947-70E740481C1C}">
                  <a14:useLocalDpi xmlns:a14="http://schemas.microsoft.com/office/drawing/2010/main" val="0"/>
                </a:ext>
              </a:extLst>
            </a:blip>
            <a:srcRect t="48404" b="-47760"/>
            <a:stretch/>
          </p:blipFill>
          <p:spPr>
            <a:xfrm>
              <a:off x="18807903" y="19710131"/>
              <a:ext cx="2495677" cy="1500727"/>
            </a:xfrm>
            <a:prstGeom prst="ellipse">
              <a:avLst/>
            </a:prstGeom>
          </p:spPr>
        </p:pic>
        <p:sp>
          <p:nvSpPr>
            <p:cNvPr id="260" name="TextBox 32"/>
            <p:cNvSpPr txBox="1"/>
            <p:nvPr/>
          </p:nvSpPr>
          <p:spPr>
            <a:xfrm>
              <a:off x="22506024" y="19852831"/>
              <a:ext cx="87862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rPr>
                <a:t>SET</a:t>
              </a:r>
              <a:endParaRPr lang="en-US" sz="2400" dirty="0">
                <a:solidFill>
                  <a:schemeClr val="bg1"/>
                </a:solidFill>
              </a:endParaRPr>
            </a:p>
          </p:txBody>
        </p:sp>
        <p:sp>
          <p:nvSpPr>
            <p:cNvPr id="229" name="TextBox 32">
              <a:extLst>
                <a:ext uri="{FF2B5EF4-FFF2-40B4-BE49-F238E27FC236}">
                  <a16:creationId xmlns:a16="http://schemas.microsoft.com/office/drawing/2014/main" xmlns="" id="{3AAF167D-3EEE-BB4E-9E1C-A9CC03F052AD}"/>
                </a:ext>
              </a:extLst>
            </p:cNvPr>
            <p:cNvSpPr txBox="1"/>
            <p:nvPr/>
          </p:nvSpPr>
          <p:spPr>
            <a:xfrm>
              <a:off x="19720991" y="19762699"/>
              <a:ext cx="87862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rPr>
                <a:t>NPS</a:t>
              </a:r>
              <a:endParaRPr lang="en-US" sz="2400" dirty="0">
                <a:solidFill>
                  <a:schemeClr val="bg1"/>
                </a:solidFill>
              </a:endParaRPr>
            </a:p>
          </p:txBody>
        </p:sp>
      </p:grpSp>
      <p:grpSp>
        <p:nvGrpSpPr>
          <p:cNvPr id="282" name="Group 281"/>
          <p:cNvGrpSpPr/>
          <p:nvPr/>
        </p:nvGrpSpPr>
        <p:grpSpPr>
          <a:xfrm>
            <a:off x="12724077" y="18449493"/>
            <a:ext cx="11698230" cy="6127079"/>
            <a:chOff x="12573173" y="19668693"/>
            <a:chExt cx="11946676" cy="6127079"/>
          </a:xfrm>
        </p:grpSpPr>
        <p:sp>
          <p:nvSpPr>
            <p:cNvPr id="132" name="TextBox 131"/>
            <p:cNvSpPr txBox="1"/>
            <p:nvPr/>
          </p:nvSpPr>
          <p:spPr>
            <a:xfrm>
              <a:off x="12573173" y="19668693"/>
              <a:ext cx="2967479" cy="869228"/>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Validation</a:t>
              </a:r>
            </a:p>
          </p:txBody>
        </p:sp>
        <p:grpSp>
          <p:nvGrpSpPr>
            <p:cNvPr id="47" name="Group 46">
              <a:extLst>
                <a:ext uri="{FF2B5EF4-FFF2-40B4-BE49-F238E27FC236}">
                  <a16:creationId xmlns:a16="http://schemas.microsoft.com/office/drawing/2014/main" xmlns="" id="{A7A2442F-8629-DF48-8121-54958C54954A}"/>
                </a:ext>
              </a:extLst>
            </p:cNvPr>
            <p:cNvGrpSpPr/>
            <p:nvPr/>
          </p:nvGrpSpPr>
          <p:grpSpPr>
            <a:xfrm>
              <a:off x="12605001" y="20366146"/>
              <a:ext cx="6039359" cy="5429626"/>
              <a:chOff x="18352349" y="20768125"/>
              <a:chExt cx="5759001" cy="5512891"/>
            </a:xfrm>
          </p:grpSpPr>
          <p:graphicFrame>
            <p:nvGraphicFramePr>
              <p:cNvPr id="232" name="Chart 231">
                <a:extLst>
                  <a:ext uri="{FF2B5EF4-FFF2-40B4-BE49-F238E27FC236}">
                    <a16:creationId xmlns:a16="http://schemas.microsoft.com/office/drawing/2014/main" xmlns="" id="{DB9EE252-5ACB-E244-AFB8-52A1E35F9A45}"/>
                  </a:ext>
                </a:extLst>
              </p:cNvPr>
              <p:cNvGraphicFramePr>
                <a:graphicFrameLocks/>
              </p:cNvGraphicFramePr>
              <p:nvPr>
                <p:extLst>
                  <p:ext uri="{D42A27DB-BD31-4B8C-83A1-F6EECF244321}">
                    <p14:modId xmlns:p14="http://schemas.microsoft.com/office/powerpoint/2010/main" val="972584285"/>
                  </p:ext>
                </p:extLst>
              </p:nvPr>
            </p:nvGraphicFramePr>
            <p:xfrm>
              <a:off x="18352349" y="20768125"/>
              <a:ext cx="5759001" cy="5512891"/>
            </p:xfrm>
            <a:graphic>
              <a:graphicData uri="http://schemas.openxmlformats.org/drawingml/2006/chart">
                <c:chart xmlns:c="http://schemas.openxmlformats.org/drawingml/2006/chart" xmlns:r="http://schemas.openxmlformats.org/officeDocument/2006/relationships" r:id="rId28"/>
              </a:graphicData>
            </a:graphic>
          </p:graphicFrame>
          <p:sp>
            <p:nvSpPr>
              <p:cNvPr id="233" name="TextBox 32">
                <a:extLst>
                  <a:ext uri="{FF2B5EF4-FFF2-40B4-BE49-F238E27FC236}">
                    <a16:creationId xmlns:a16="http://schemas.microsoft.com/office/drawing/2014/main" xmlns="" id="{9BD2C1C6-E3D5-2743-95E2-6FDEF8B1D52C}"/>
                  </a:ext>
                </a:extLst>
              </p:cNvPr>
              <p:cNvSpPr txBox="1"/>
              <p:nvPr/>
            </p:nvSpPr>
            <p:spPr>
              <a:xfrm>
                <a:off x="22231766" y="21406840"/>
                <a:ext cx="1259577" cy="4687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R</a:t>
                </a:r>
                <a:r>
                  <a:rPr lang="en-US" sz="2400" baseline="30000" dirty="0">
                    <a:solidFill>
                      <a:schemeClr val="tx1">
                        <a:lumMod val="75000"/>
                        <a:lumOff val="25000"/>
                      </a:schemeClr>
                    </a:solidFill>
                    <a:latin typeface="Garamond" panose="02020404030301010803" pitchFamily="18" charset="0"/>
                  </a:rPr>
                  <a:t>2 = </a:t>
                </a:r>
                <a:r>
                  <a:rPr lang="en-US" sz="2400" dirty="0" smtClean="0">
                    <a:solidFill>
                      <a:schemeClr val="tx1">
                        <a:lumMod val="75000"/>
                        <a:lumOff val="25000"/>
                      </a:schemeClr>
                    </a:solidFill>
                    <a:latin typeface="Garamond" panose="02020404030301010803" pitchFamily="18" charset="0"/>
                  </a:rPr>
                  <a:t>93%</a:t>
                </a:r>
                <a:endParaRPr lang="en-US" sz="2400" dirty="0">
                  <a:solidFill>
                    <a:schemeClr val="tx1">
                      <a:lumMod val="75000"/>
                      <a:lumOff val="25000"/>
                    </a:schemeClr>
                  </a:solidFill>
                  <a:latin typeface="Garamond" panose="02020404030301010803" pitchFamily="18" charset="0"/>
                </a:endParaRPr>
              </a:p>
            </p:txBody>
          </p:sp>
        </p:grpSp>
        <p:grpSp>
          <p:nvGrpSpPr>
            <p:cNvPr id="36" name="Group 35">
              <a:extLst>
                <a:ext uri="{FF2B5EF4-FFF2-40B4-BE49-F238E27FC236}">
                  <a16:creationId xmlns:a16="http://schemas.microsoft.com/office/drawing/2014/main" xmlns="" id="{2A484924-A4CB-B140-831B-E3DA6FBB3FFE}"/>
                </a:ext>
              </a:extLst>
            </p:cNvPr>
            <p:cNvGrpSpPr/>
            <p:nvPr/>
          </p:nvGrpSpPr>
          <p:grpSpPr>
            <a:xfrm>
              <a:off x="18664348" y="20466059"/>
              <a:ext cx="5855501" cy="5232878"/>
              <a:chOff x="12628201" y="20536926"/>
              <a:chExt cx="6084011" cy="5450169"/>
            </a:xfrm>
          </p:grpSpPr>
          <p:graphicFrame>
            <p:nvGraphicFramePr>
              <p:cNvPr id="228" name="Chart 227">
                <a:extLst>
                  <a:ext uri="{FF2B5EF4-FFF2-40B4-BE49-F238E27FC236}">
                    <a16:creationId xmlns:a16="http://schemas.microsoft.com/office/drawing/2014/main" xmlns="" id="{EEF7F0F0-21D6-7F4A-874E-8DB2D980F1AB}"/>
                  </a:ext>
                </a:extLst>
              </p:cNvPr>
              <p:cNvGraphicFramePr>
                <a:graphicFrameLocks/>
              </p:cNvGraphicFramePr>
              <p:nvPr>
                <p:extLst>
                  <p:ext uri="{D42A27DB-BD31-4B8C-83A1-F6EECF244321}">
                    <p14:modId xmlns:p14="http://schemas.microsoft.com/office/powerpoint/2010/main" val="1451103246"/>
                  </p:ext>
                </p:extLst>
              </p:nvPr>
            </p:nvGraphicFramePr>
            <p:xfrm>
              <a:off x="12628201" y="20536926"/>
              <a:ext cx="6084011" cy="5450169"/>
            </p:xfrm>
            <a:graphic>
              <a:graphicData uri="http://schemas.openxmlformats.org/drawingml/2006/chart">
                <c:chart xmlns:c="http://schemas.openxmlformats.org/drawingml/2006/chart" xmlns:r="http://schemas.openxmlformats.org/officeDocument/2006/relationships" r:id="rId29"/>
              </a:graphicData>
            </a:graphic>
          </p:graphicFrame>
          <p:sp>
            <p:nvSpPr>
              <p:cNvPr id="244" name="TextBox 32">
                <a:extLst>
                  <a:ext uri="{FF2B5EF4-FFF2-40B4-BE49-F238E27FC236}">
                    <a16:creationId xmlns:a16="http://schemas.microsoft.com/office/drawing/2014/main" xmlns="" id="{D95CA475-6355-4E41-AED1-8011E4CFAF36}"/>
                  </a:ext>
                </a:extLst>
              </p:cNvPr>
              <p:cNvSpPr txBox="1"/>
              <p:nvPr/>
            </p:nvSpPr>
            <p:spPr>
              <a:xfrm>
                <a:off x="16627246" y="21134146"/>
                <a:ext cx="1425437" cy="4808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R</a:t>
                </a:r>
                <a:r>
                  <a:rPr lang="en-US" sz="2400" baseline="30000" dirty="0">
                    <a:solidFill>
                      <a:schemeClr val="tx1">
                        <a:lumMod val="75000"/>
                        <a:lumOff val="25000"/>
                      </a:schemeClr>
                    </a:solidFill>
                    <a:latin typeface="Garamond" panose="02020404030301010803" pitchFamily="18" charset="0"/>
                  </a:rPr>
                  <a:t>2 </a:t>
                </a:r>
                <a:r>
                  <a:rPr lang="en-US" sz="2400" dirty="0" smtClean="0">
                    <a:solidFill>
                      <a:schemeClr val="tx1">
                        <a:lumMod val="75000"/>
                        <a:lumOff val="25000"/>
                      </a:schemeClr>
                    </a:solidFill>
                    <a:latin typeface="Garamond" panose="02020404030301010803" pitchFamily="18" charset="0"/>
                  </a:rPr>
                  <a:t>=55%</a:t>
                </a:r>
                <a:endParaRPr lang="en-US" sz="2400" dirty="0">
                  <a:solidFill>
                    <a:schemeClr val="tx1">
                      <a:lumMod val="75000"/>
                      <a:lumOff val="25000"/>
                    </a:schemeClr>
                  </a:solidFill>
                  <a:latin typeface="Garamond" panose="02020404030301010803" pitchFamily="18" charset="0"/>
                </a:endParaRPr>
              </a:p>
            </p:txBody>
          </p:sp>
        </p:grpSp>
      </p:grpSp>
      <p:grpSp>
        <p:nvGrpSpPr>
          <p:cNvPr id="251" name="Group 250"/>
          <p:cNvGrpSpPr/>
          <p:nvPr/>
        </p:nvGrpSpPr>
        <p:grpSpPr>
          <a:xfrm>
            <a:off x="12480095" y="11500177"/>
            <a:ext cx="12535837" cy="6709617"/>
            <a:chOff x="12305983" y="11220777"/>
            <a:chExt cx="12535837" cy="6709617"/>
          </a:xfrm>
        </p:grpSpPr>
        <p:sp>
          <p:nvSpPr>
            <p:cNvPr id="243" name="Text Placeholder 16"/>
            <p:cNvSpPr txBox="1">
              <a:spLocks/>
            </p:cNvSpPr>
            <p:nvPr/>
          </p:nvSpPr>
          <p:spPr>
            <a:xfrm rot="16200000" flipV="1">
              <a:off x="23496757" y="14725713"/>
              <a:ext cx="1909106" cy="3725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1800" b="1" dirty="0">
                  <a:solidFill>
                    <a:schemeClr val="tx1">
                      <a:lumMod val="75000"/>
                      <a:lumOff val="25000"/>
                    </a:schemeClr>
                  </a:solidFill>
                  <a:latin typeface="Garamond" panose="02020404030301010803" pitchFamily="18" charset="0"/>
                </a:rPr>
                <a:t>Sky Brightness</a:t>
              </a:r>
            </a:p>
          </p:txBody>
        </p:sp>
        <p:grpSp>
          <p:nvGrpSpPr>
            <p:cNvPr id="286" name="Group 285"/>
            <p:cNvGrpSpPr/>
            <p:nvPr/>
          </p:nvGrpSpPr>
          <p:grpSpPr>
            <a:xfrm>
              <a:off x="12305983" y="11220777"/>
              <a:ext cx="12535837" cy="6709617"/>
              <a:chOff x="12305983" y="12512545"/>
              <a:chExt cx="12535837" cy="6709617"/>
            </a:xfrm>
          </p:grpSpPr>
          <p:grpSp>
            <p:nvGrpSpPr>
              <p:cNvPr id="280" name="Group 279"/>
              <p:cNvGrpSpPr/>
              <p:nvPr/>
            </p:nvGrpSpPr>
            <p:grpSpPr>
              <a:xfrm>
                <a:off x="12305983" y="12512545"/>
                <a:ext cx="12535837" cy="6709617"/>
                <a:chOff x="12305983" y="12601036"/>
                <a:chExt cx="12535837" cy="6709617"/>
              </a:xfrm>
            </p:grpSpPr>
            <p:grpSp>
              <p:nvGrpSpPr>
                <p:cNvPr id="279" name="Group 278"/>
                <p:cNvGrpSpPr/>
                <p:nvPr/>
              </p:nvGrpSpPr>
              <p:grpSpPr>
                <a:xfrm>
                  <a:off x="12305983" y="12601036"/>
                  <a:ext cx="12535837" cy="6709617"/>
                  <a:chOff x="12305983" y="12601036"/>
                  <a:chExt cx="12535837" cy="6709617"/>
                </a:xfrm>
              </p:grpSpPr>
              <p:pic>
                <p:nvPicPr>
                  <p:cNvPr id="207" name="Picture 206"/>
                  <p:cNvPicPr>
                    <a:picLocks noChangeAspect="1"/>
                  </p:cNvPicPr>
                  <p:nvPr/>
                </p:nvPicPr>
                <p:blipFill rotWithShape="1">
                  <a:blip r:embed="rId30">
                    <a:extLst>
                      <a:ext uri="{28A0092B-C50C-407E-A947-70E740481C1C}">
                        <a14:useLocalDpi xmlns:a14="http://schemas.microsoft.com/office/drawing/2010/main" val="0"/>
                      </a:ext>
                    </a:extLst>
                  </a:blip>
                  <a:srcRect l="11724" t="36459" r="87373" b="34723"/>
                  <a:stretch/>
                </p:blipFill>
                <p:spPr>
                  <a:xfrm>
                    <a:off x="12870386" y="15337702"/>
                    <a:ext cx="71709" cy="1599792"/>
                  </a:xfrm>
                  <a:prstGeom prst="rect">
                    <a:avLst/>
                  </a:prstGeom>
                </p:spPr>
              </p:pic>
              <p:grpSp>
                <p:nvGrpSpPr>
                  <p:cNvPr id="278" name="Group 277"/>
                  <p:cNvGrpSpPr/>
                  <p:nvPr/>
                </p:nvGrpSpPr>
                <p:grpSpPr>
                  <a:xfrm>
                    <a:off x="12305983" y="12601036"/>
                    <a:ext cx="12535837" cy="6709617"/>
                    <a:chOff x="12305983" y="12601036"/>
                    <a:chExt cx="12535837" cy="6709617"/>
                  </a:xfrm>
                </p:grpSpPr>
                <p:pic>
                  <p:nvPicPr>
                    <p:cNvPr id="208" name="Picture 207"/>
                    <p:cNvPicPr>
                      <a:picLocks noChangeAspect="1"/>
                    </p:cNvPicPr>
                    <p:nvPr/>
                  </p:nvPicPr>
                  <p:blipFill rotWithShape="1">
                    <a:blip r:embed="rId31">
                      <a:extLst>
                        <a:ext uri="{28A0092B-C50C-407E-A947-70E740481C1C}">
                          <a14:useLocalDpi xmlns:a14="http://schemas.microsoft.com/office/drawing/2010/main" val="0"/>
                        </a:ext>
                      </a:extLst>
                    </a:blip>
                    <a:srcRect l="11874" t="30989" r="86383" b="45100"/>
                    <a:stretch/>
                  </p:blipFill>
                  <p:spPr>
                    <a:xfrm>
                      <a:off x="12894134" y="17143127"/>
                      <a:ext cx="130623" cy="1546541"/>
                    </a:xfrm>
                    <a:prstGeom prst="rect">
                      <a:avLst/>
                    </a:prstGeom>
                  </p:spPr>
                </p:pic>
                <p:grpSp>
                  <p:nvGrpSpPr>
                    <p:cNvPr id="221" name="Group 220"/>
                    <p:cNvGrpSpPr/>
                    <p:nvPr/>
                  </p:nvGrpSpPr>
                  <p:grpSpPr>
                    <a:xfrm>
                      <a:off x="12305983" y="12601036"/>
                      <a:ext cx="12535837" cy="6709617"/>
                      <a:chOff x="12421984" y="12915530"/>
                      <a:chExt cx="12535837" cy="6709617"/>
                    </a:xfrm>
                  </p:grpSpPr>
                  <p:sp>
                    <p:nvSpPr>
                      <p:cNvPr id="20" name="TextBox 19"/>
                      <p:cNvSpPr txBox="1"/>
                      <p:nvPr/>
                    </p:nvSpPr>
                    <p:spPr>
                      <a:xfrm>
                        <a:off x="12656064" y="12915530"/>
                        <a:ext cx="201208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Results</a:t>
                        </a:r>
                      </a:p>
                    </p:txBody>
                  </p:sp>
                  <p:grpSp>
                    <p:nvGrpSpPr>
                      <p:cNvPr id="220" name="Group 219"/>
                      <p:cNvGrpSpPr/>
                      <p:nvPr/>
                    </p:nvGrpSpPr>
                    <p:grpSpPr>
                      <a:xfrm>
                        <a:off x="12421984" y="13244425"/>
                        <a:ext cx="12535837" cy="6380722"/>
                        <a:chOff x="12421984" y="13244425"/>
                        <a:chExt cx="12535837" cy="6380722"/>
                      </a:xfrm>
                    </p:grpSpPr>
                    <p:sp>
                      <p:nvSpPr>
                        <p:cNvPr id="8" name="Text Placeholder 16"/>
                        <p:cNvSpPr txBox="1">
                          <a:spLocks/>
                        </p:cNvSpPr>
                        <p:nvPr/>
                      </p:nvSpPr>
                      <p:spPr>
                        <a:xfrm>
                          <a:off x="15782110" y="13244425"/>
                          <a:ext cx="5608728" cy="5075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3200" b="1" dirty="0">
                              <a:solidFill>
                                <a:schemeClr val="tx1">
                                  <a:lumMod val="75000"/>
                                  <a:lumOff val="25000"/>
                                </a:schemeClr>
                              </a:solidFill>
                              <a:latin typeface="Garamond" panose="02020404030301010803" pitchFamily="18" charset="0"/>
                            </a:rPr>
                            <a:t>3D Hemispheric Visualizations</a:t>
                          </a:r>
                        </a:p>
                      </p:txBody>
                    </p:sp>
                    <p:grpSp>
                      <p:nvGrpSpPr>
                        <p:cNvPr id="121" name="Group 120"/>
                        <p:cNvGrpSpPr/>
                        <p:nvPr/>
                      </p:nvGrpSpPr>
                      <p:grpSpPr>
                        <a:xfrm>
                          <a:off x="12421984" y="13872004"/>
                          <a:ext cx="12535837" cy="5753143"/>
                          <a:chOff x="12421984" y="12690904"/>
                          <a:chExt cx="12535837" cy="5753143"/>
                        </a:xfrm>
                      </p:grpSpPr>
                      <p:grpSp>
                        <p:nvGrpSpPr>
                          <p:cNvPr id="119" name="Group 118"/>
                          <p:cNvGrpSpPr/>
                          <p:nvPr/>
                        </p:nvGrpSpPr>
                        <p:grpSpPr>
                          <a:xfrm>
                            <a:off x="12421984" y="12690904"/>
                            <a:ext cx="12535837" cy="5753143"/>
                            <a:chOff x="12421984" y="12690904"/>
                            <a:chExt cx="12535837" cy="5753143"/>
                          </a:xfrm>
                        </p:grpSpPr>
                        <p:grpSp>
                          <p:nvGrpSpPr>
                            <p:cNvPr id="118" name="Group 117"/>
                            <p:cNvGrpSpPr/>
                            <p:nvPr/>
                          </p:nvGrpSpPr>
                          <p:grpSpPr>
                            <a:xfrm>
                              <a:off x="12421984" y="12690904"/>
                              <a:ext cx="12535837" cy="5753143"/>
                              <a:chOff x="12421984" y="12690904"/>
                              <a:chExt cx="12535837" cy="5753143"/>
                            </a:xfrm>
                          </p:grpSpPr>
                          <p:grpSp>
                            <p:nvGrpSpPr>
                              <p:cNvPr id="116" name="Group 115"/>
                              <p:cNvGrpSpPr/>
                              <p:nvPr/>
                            </p:nvGrpSpPr>
                            <p:grpSpPr>
                              <a:xfrm>
                                <a:off x="12421984" y="12690904"/>
                                <a:ext cx="12535837" cy="5753143"/>
                                <a:chOff x="12213622" y="10359733"/>
                                <a:chExt cx="12535837" cy="5753143"/>
                              </a:xfrm>
                            </p:grpSpPr>
                            <p:sp>
                              <p:nvSpPr>
                                <p:cNvPr id="155" name="Text Placeholder 16"/>
                                <p:cNvSpPr txBox="1">
                                  <a:spLocks/>
                                </p:cNvSpPr>
                                <p:nvPr/>
                              </p:nvSpPr>
                              <p:spPr>
                                <a:xfrm rot="16200000">
                                  <a:off x="11823098" y="12634583"/>
                                  <a:ext cx="1164246" cy="3831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Zenith</a:t>
                                  </a:r>
                                </a:p>
                              </p:txBody>
                            </p:sp>
                            <p:grpSp>
                              <p:nvGrpSpPr>
                                <p:cNvPr id="115" name="Group 114"/>
                                <p:cNvGrpSpPr/>
                                <p:nvPr/>
                              </p:nvGrpSpPr>
                              <p:grpSpPr>
                                <a:xfrm>
                                  <a:off x="12486520" y="10359733"/>
                                  <a:ext cx="11493551" cy="5613282"/>
                                  <a:chOff x="12486520" y="10359733"/>
                                  <a:chExt cx="11493551" cy="5613282"/>
                                </a:xfrm>
                              </p:grpSpPr>
                              <p:grpSp>
                                <p:nvGrpSpPr>
                                  <p:cNvPr id="114" name="Group 113"/>
                                  <p:cNvGrpSpPr/>
                                  <p:nvPr/>
                                </p:nvGrpSpPr>
                                <p:grpSpPr>
                                  <a:xfrm>
                                    <a:off x="12486520" y="10359733"/>
                                    <a:ext cx="11420138" cy="5133001"/>
                                    <a:chOff x="12486520" y="10359733"/>
                                    <a:chExt cx="11420138" cy="5133001"/>
                                  </a:xfrm>
                                </p:grpSpPr>
                                <p:grpSp>
                                  <p:nvGrpSpPr>
                                    <p:cNvPr id="11" name="Group 10"/>
                                    <p:cNvGrpSpPr/>
                                    <p:nvPr/>
                                  </p:nvGrpSpPr>
                                  <p:grpSpPr>
                                    <a:xfrm>
                                      <a:off x="12806657" y="10420205"/>
                                      <a:ext cx="11100001" cy="5072529"/>
                                      <a:chOff x="8357565" y="18673038"/>
                                      <a:chExt cx="15034453" cy="6358968"/>
                                    </a:xfrm>
                                  </p:grpSpPr>
                                  <p:grpSp>
                                    <p:nvGrpSpPr>
                                      <p:cNvPr id="28" name="Group 27"/>
                                      <p:cNvGrpSpPr/>
                                      <p:nvPr/>
                                    </p:nvGrpSpPr>
                                    <p:grpSpPr>
                                      <a:xfrm>
                                        <a:off x="15777111" y="18673038"/>
                                        <a:ext cx="7461679" cy="1848315"/>
                                        <a:chOff x="14627389" y="13538794"/>
                                        <a:chExt cx="7108308" cy="1848315"/>
                                      </a:xfrm>
                                    </p:grpSpPr>
                                    <p:pic>
                                      <p:nvPicPr>
                                        <p:cNvPr id="15" name="Picture 14"/>
                                        <p:cNvPicPr>
                                          <a:picLocks noChangeAspect="1"/>
                                        </p:cNvPicPr>
                                        <p:nvPr/>
                                      </p:nvPicPr>
                                      <p:blipFill rotWithShape="1">
                                        <a:blip r:embed="rId32">
                                          <a:extLst>
                                            <a:ext uri="{28A0092B-C50C-407E-A947-70E740481C1C}">
                                              <a14:useLocalDpi xmlns:a14="http://schemas.microsoft.com/office/drawing/2010/main" val="0"/>
                                            </a:ext>
                                          </a:extLst>
                                        </a:blip>
                                        <a:srcRect l="17111" t="35965" r="13758" b="34927"/>
                                        <a:stretch/>
                                      </p:blipFill>
                                      <p:spPr>
                                        <a:xfrm>
                                          <a:off x="14627389" y="13538794"/>
                                          <a:ext cx="7108308" cy="1848315"/>
                                        </a:xfrm>
                                        <a:prstGeom prst="rect">
                                          <a:avLst/>
                                        </a:prstGeom>
                                      </p:spPr>
                                    </p:pic>
                                    <p:sp>
                                      <p:nvSpPr>
                                        <p:cNvPr id="170" name="Text Placeholder 16"/>
                                        <p:cNvSpPr txBox="1">
                                          <a:spLocks/>
                                        </p:cNvSpPr>
                                        <p:nvPr/>
                                      </p:nvSpPr>
                                      <p:spPr>
                                        <a:xfrm>
                                          <a:off x="17359415" y="14230680"/>
                                          <a:ext cx="1623208" cy="498432"/>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Arches</a:t>
                                          </a:r>
                                        </a:p>
                                      </p:txBody>
                                    </p:sp>
                                  </p:grpSp>
                                  <p:grpSp>
                                    <p:nvGrpSpPr>
                                      <p:cNvPr id="34" name="Group 33"/>
                                      <p:cNvGrpSpPr/>
                                      <p:nvPr/>
                                    </p:nvGrpSpPr>
                                    <p:grpSpPr>
                                      <a:xfrm>
                                        <a:off x="15901822" y="22997126"/>
                                        <a:ext cx="7490196" cy="2034679"/>
                                        <a:chOff x="16054960" y="15953326"/>
                                        <a:chExt cx="7490196" cy="2034679"/>
                                      </a:xfrm>
                                    </p:grpSpPr>
                                    <p:pic>
                                      <p:nvPicPr>
                                        <p:cNvPr id="29" name="Picture 28"/>
                                        <p:cNvPicPr>
                                          <a:picLocks noChangeAspect="1"/>
                                        </p:cNvPicPr>
                                        <p:nvPr/>
                                      </p:nvPicPr>
                                      <p:blipFill rotWithShape="1">
                                        <a:blip r:embed="rId33">
                                          <a:extLst>
                                            <a:ext uri="{28A0092B-C50C-407E-A947-70E740481C1C}">
                                              <a14:useLocalDpi xmlns:a14="http://schemas.microsoft.com/office/drawing/2010/main" val="0"/>
                                            </a:ext>
                                          </a:extLst>
                                        </a:blip>
                                        <a:srcRect l="17026" t="36281" r="13299" b="32646"/>
                                        <a:stretch/>
                                      </p:blipFill>
                                      <p:spPr>
                                        <a:xfrm>
                                          <a:off x="16054960" y="15953326"/>
                                          <a:ext cx="7490196" cy="2034679"/>
                                        </a:xfrm>
                                        <a:prstGeom prst="rect">
                                          <a:avLst/>
                                        </a:prstGeom>
                                      </p:spPr>
                                    </p:pic>
                                    <p:sp>
                                      <p:nvSpPr>
                                        <p:cNvPr id="171" name="Text Placeholder 16"/>
                                        <p:cNvSpPr txBox="1">
                                          <a:spLocks/>
                                        </p:cNvSpPr>
                                        <p:nvPr/>
                                      </p:nvSpPr>
                                      <p:spPr>
                                        <a:xfrm>
                                          <a:off x="18468474" y="16642777"/>
                                          <a:ext cx="2543951" cy="677134"/>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Gulf Islands</a:t>
                                          </a:r>
                                        </a:p>
                                      </p:txBody>
                                    </p:sp>
                                  </p:grpSp>
                                  <p:grpSp>
                                    <p:nvGrpSpPr>
                                      <p:cNvPr id="33" name="Group 32"/>
                                      <p:cNvGrpSpPr/>
                                      <p:nvPr/>
                                    </p:nvGrpSpPr>
                                    <p:grpSpPr>
                                      <a:xfrm>
                                        <a:off x="8416520" y="20824134"/>
                                        <a:ext cx="7613666" cy="2019627"/>
                                        <a:chOff x="7626395" y="16020172"/>
                                        <a:chExt cx="8099697" cy="1978800"/>
                                      </a:xfrm>
                                    </p:grpSpPr>
                                    <p:pic>
                                      <p:nvPicPr>
                                        <p:cNvPr id="31" name="Picture 30"/>
                                        <p:cNvPicPr>
                                          <a:picLocks noChangeAspect="1"/>
                                        </p:cNvPicPr>
                                        <p:nvPr/>
                                      </p:nvPicPr>
                                      <p:blipFill rotWithShape="1">
                                        <a:blip r:embed="rId30">
                                          <a:extLst>
                                            <a:ext uri="{28A0092B-C50C-407E-A947-70E740481C1C}">
                                              <a14:useLocalDpi xmlns:a14="http://schemas.microsoft.com/office/drawing/2010/main" val="0"/>
                                            </a:ext>
                                          </a:extLst>
                                        </a:blip>
                                        <a:srcRect l="16410" t="36459" r="12814" b="34723"/>
                                        <a:stretch/>
                                      </p:blipFill>
                                      <p:spPr>
                                        <a:xfrm>
                                          <a:off x="7626395" y="16020172"/>
                                          <a:ext cx="8099697" cy="1978800"/>
                                        </a:xfrm>
                                        <a:prstGeom prst="rect">
                                          <a:avLst/>
                                        </a:prstGeom>
                                      </p:spPr>
                                    </p:pic>
                                    <p:sp>
                                      <p:nvSpPr>
                                        <p:cNvPr id="172" name="Text Placeholder 16"/>
                                        <p:cNvSpPr txBox="1">
                                          <a:spLocks/>
                                        </p:cNvSpPr>
                                        <p:nvPr/>
                                      </p:nvSpPr>
                                      <p:spPr>
                                        <a:xfrm>
                                          <a:off x="10343592" y="16812727"/>
                                          <a:ext cx="2558708" cy="551143"/>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Scotts Bluff</a:t>
                                          </a:r>
                                        </a:p>
                                      </p:txBody>
                                    </p:sp>
                                  </p:grpSp>
                                  <p:grpSp>
                                    <p:nvGrpSpPr>
                                      <p:cNvPr id="32" name="Group 31"/>
                                      <p:cNvGrpSpPr/>
                                      <p:nvPr/>
                                    </p:nvGrpSpPr>
                                    <p:grpSpPr>
                                      <a:xfrm>
                                        <a:off x="8446010" y="23093249"/>
                                        <a:ext cx="7483513" cy="1938757"/>
                                        <a:chOff x="16169107" y="17900067"/>
                                        <a:chExt cx="7228816" cy="1938757"/>
                                      </a:xfrm>
                                    </p:grpSpPr>
                                    <p:pic>
                                      <p:nvPicPr>
                                        <p:cNvPr id="30" name="Picture 29"/>
                                        <p:cNvPicPr>
                                          <a:picLocks noChangeAspect="1"/>
                                        </p:cNvPicPr>
                                        <p:nvPr/>
                                      </p:nvPicPr>
                                      <p:blipFill rotWithShape="1">
                                        <a:blip r:embed="rId31">
                                          <a:extLst>
                                            <a:ext uri="{28A0092B-C50C-407E-A947-70E740481C1C}">
                                              <a14:useLocalDpi xmlns:a14="http://schemas.microsoft.com/office/drawing/2010/main" val="0"/>
                                            </a:ext>
                                          </a:extLst>
                                        </a:blip>
                                        <a:srcRect l="16679" t="30989" r="9589" b="45100"/>
                                        <a:stretch/>
                                      </p:blipFill>
                                      <p:spPr>
                                        <a:xfrm>
                                          <a:off x="16169107" y="17900067"/>
                                          <a:ext cx="7228816" cy="1938757"/>
                                        </a:xfrm>
                                        <a:prstGeom prst="rect">
                                          <a:avLst/>
                                        </a:prstGeom>
                                      </p:spPr>
                                    </p:pic>
                                    <p:sp>
                                      <p:nvSpPr>
                                        <p:cNvPr id="173" name="Text Placeholder 16"/>
                                        <p:cNvSpPr txBox="1">
                                          <a:spLocks/>
                                        </p:cNvSpPr>
                                        <p:nvPr/>
                                      </p:nvSpPr>
                                      <p:spPr>
                                        <a:xfrm>
                                          <a:off x="18183952" y="18567941"/>
                                          <a:ext cx="3171091" cy="585765"/>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Indiana Dunes</a:t>
                                          </a:r>
                                        </a:p>
                                      </p:txBody>
                                    </p:sp>
                                  </p:grpSp>
                                  <p:grpSp>
                                    <p:nvGrpSpPr>
                                      <p:cNvPr id="6" name="Group 5"/>
                                      <p:cNvGrpSpPr/>
                                      <p:nvPr/>
                                    </p:nvGrpSpPr>
                                    <p:grpSpPr>
                                      <a:xfrm>
                                        <a:off x="15838322" y="20806593"/>
                                        <a:ext cx="7497979" cy="2043207"/>
                                        <a:chOff x="15801085" y="21160869"/>
                                        <a:chExt cx="7953529" cy="2043207"/>
                                      </a:xfrm>
                                    </p:grpSpPr>
                                    <p:pic>
                                      <p:nvPicPr>
                                        <p:cNvPr id="35" name="Picture 34"/>
                                        <p:cNvPicPr>
                                          <a:picLocks noChangeAspect="1"/>
                                        </p:cNvPicPr>
                                        <p:nvPr/>
                                      </p:nvPicPr>
                                      <p:blipFill rotWithShape="1">
                                        <a:blip r:embed="rId34">
                                          <a:extLst>
                                            <a:ext uri="{28A0092B-C50C-407E-A947-70E740481C1C}">
                                              <a14:useLocalDpi xmlns:a14="http://schemas.microsoft.com/office/drawing/2010/main" val="0"/>
                                            </a:ext>
                                          </a:extLst>
                                        </a:blip>
                                        <a:srcRect l="16366" t="36141" r="13642" b="34701"/>
                                        <a:stretch/>
                                      </p:blipFill>
                                      <p:spPr>
                                        <a:xfrm>
                                          <a:off x="15801085" y="21160869"/>
                                          <a:ext cx="7953529" cy="2043207"/>
                                        </a:xfrm>
                                        <a:prstGeom prst="rect">
                                          <a:avLst/>
                                        </a:prstGeom>
                                      </p:spPr>
                                    </p:pic>
                                    <p:sp>
                                      <p:nvSpPr>
                                        <p:cNvPr id="180" name="Text Placeholder 16"/>
                                        <p:cNvSpPr txBox="1">
                                          <a:spLocks/>
                                        </p:cNvSpPr>
                                        <p:nvPr/>
                                      </p:nvSpPr>
                                      <p:spPr>
                                        <a:xfrm>
                                          <a:off x="18316507" y="21959300"/>
                                          <a:ext cx="2996017" cy="665706"/>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Shenandoah</a:t>
                                          </a:r>
                                        </a:p>
                                      </p:txBody>
                                    </p:sp>
                                  </p:grpSp>
                                  <p:grpSp>
                                    <p:nvGrpSpPr>
                                      <p:cNvPr id="7" name="Group 6"/>
                                      <p:cNvGrpSpPr/>
                                      <p:nvPr/>
                                    </p:nvGrpSpPr>
                                    <p:grpSpPr>
                                      <a:xfrm>
                                        <a:off x="8357565" y="18725771"/>
                                        <a:ext cx="7431591" cy="1830550"/>
                                        <a:chOff x="7558188" y="13673077"/>
                                        <a:chExt cx="7969366" cy="1795532"/>
                                      </a:xfrm>
                                    </p:grpSpPr>
                                    <p:pic>
                                      <p:nvPicPr>
                                        <p:cNvPr id="108" name="Picture 107"/>
                                        <p:cNvPicPr>
                                          <a:picLocks noChangeAspect="1"/>
                                        </p:cNvPicPr>
                                        <p:nvPr/>
                                      </p:nvPicPr>
                                      <p:blipFill rotWithShape="1">
                                        <a:blip r:embed="rId35">
                                          <a:extLst>
                                            <a:ext uri="{28A0092B-C50C-407E-A947-70E740481C1C}">
                                              <a14:useLocalDpi xmlns:a14="http://schemas.microsoft.com/office/drawing/2010/main" val="0"/>
                                            </a:ext>
                                          </a:extLst>
                                        </a:blip>
                                        <a:srcRect l="16126" t="36328" r="13594" b="34375"/>
                                        <a:stretch/>
                                      </p:blipFill>
                                      <p:spPr>
                                        <a:xfrm>
                                          <a:off x="7558188" y="13673077"/>
                                          <a:ext cx="7969366" cy="1795532"/>
                                        </a:xfrm>
                                        <a:prstGeom prst="rect">
                                          <a:avLst/>
                                        </a:prstGeom>
                                      </p:spPr>
                                    </p:pic>
                                    <p:sp>
                                      <p:nvSpPr>
                                        <p:cNvPr id="109" name="Text Placeholder 16"/>
                                        <p:cNvSpPr txBox="1">
                                          <a:spLocks/>
                                        </p:cNvSpPr>
                                        <p:nvPr/>
                                      </p:nvSpPr>
                                      <p:spPr>
                                        <a:xfrm>
                                          <a:off x="10131787" y="14303682"/>
                                          <a:ext cx="2912422" cy="671201"/>
                                        </a:xfrm>
                                        <a:prstGeom prst="rect">
                                          <a:avLst/>
                                        </a:prstGeom>
                                        <a:effectLst>
                                          <a:outerShdw blurRad="50800" dist="38100" dir="5400000" algn="t" rotWithShape="0">
                                            <a:prstClr val="black">
                                              <a:alpha val="40000"/>
                                            </a:prstClr>
                                          </a:outerShdw>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bg1"/>
                                              </a:solidFill>
                                              <a:effectLst>
                                                <a:outerShdw blurRad="38100" dist="38100" dir="2700000" algn="tl">
                                                  <a:srgbClr val="000000">
                                                    <a:alpha val="43137"/>
                                                  </a:srgbClr>
                                                </a:outerShdw>
                                              </a:effectLst>
                                              <a:latin typeface="+mj-lt"/>
                                            </a:rPr>
                                            <a:t>Yellowstone</a:t>
                                          </a:r>
                                        </a:p>
                                      </p:txBody>
                                    </p:sp>
                                  </p:grpSp>
                                </p:grpSp>
                                <p:sp>
                                  <p:nvSpPr>
                                    <p:cNvPr id="154" name="Text Placeholder 16"/>
                                    <p:cNvSpPr txBox="1">
                                      <a:spLocks/>
                                    </p:cNvSpPr>
                                    <p:nvPr/>
                                  </p:nvSpPr>
                                  <p:spPr>
                                    <a:xfrm>
                                      <a:off x="12577656" y="10359733"/>
                                      <a:ext cx="236816" cy="2167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0</a:t>
                                      </a:r>
                                    </a:p>
                                  </p:txBody>
                                </p:sp>
                                <p:sp>
                                  <p:nvSpPr>
                                    <p:cNvPr id="157" name="Text Placeholder 16"/>
                                    <p:cNvSpPr txBox="1">
                                      <a:spLocks/>
                                    </p:cNvSpPr>
                                    <p:nvPr/>
                                  </p:nvSpPr>
                                  <p:spPr>
                                    <a:xfrm>
                                      <a:off x="12486520" y="11062794"/>
                                      <a:ext cx="409379" cy="3096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40</a:t>
                                      </a:r>
                                    </a:p>
                                  </p:txBody>
                                </p:sp>
                                <p:sp>
                                  <p:nvSpPr>
                                    <p:cNvPr id="159" name="Text Placeholder 16"/>
                                    <p:cNvSpPr txBox="1">
                                      <a:spLocks/>
                                    </p:cNvSpPr>
                                    <p:nvPr/>
                                  </p:nvSpPr>
                                  <p:spPr>
                                    <a:xfrm>
                                      <a:off x="12488037" y="11749890"/>
                                      <a:ext cx="374473" cy="3115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80</a:t>
                                      </a:r>
                                    </a:p>
                                  </p:txBody>
                                </p:sp>
                              </p:grpSp>
                              <p:sp>
                                <p:nvSpPr>
                                  <p:cNvPr id="161" name="Text Placeholder 16"/>
                                  <p:cNvSpPr txBox="1">
                                    <a:spLocks/>
                                  </p:cNvSpPr>
                                  <p:nvPr/>
                                </p:nvSpPr>
                                <p:spPr>
                                  <a:xfrm>
                                    <a:off x="12600036" y="12015359"/>
                                    <a:ext cx="236816" cy="2167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0</a:t>
                                    </a:r>
                                  </a:p>
                                </p:txBody>
                              </p:sp>
                              <p:sp>
                                <p:nvSpPr>
                                  <p:cNvPr id="162" name="Text Placeholder 16"/>
                                  <p:cNvSpPr txBox="1">
                                    <a:spLocks/>
                                  </p:cNvSpPr>
                                  <p:nvPr/>
                                </p:nvSpPr>
                                <p:spPr>
                                  <a:xfrm>
                                    <a:off x="12507593" y="12406343"/>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20</a:t>
                                    </a:r>
                                  </a:p>
                                </p:txBody>
                              </p:sp>
                              <p:sp>
                                <p:nvSpPr>
                                  <p:cNvPr id="163" name="Text Placeholder 16"/>
                                  <p:cNvSpPr txBox="1">
                                    <a:spLocks/>
                                  </p:cNvSpPr>
                                  <p:nvPr/>
                                </p:nvSpPr>
                                <p:spPr>
                                  <a:xfrm>
                                    <a:off x="12503183" y="12804332"/>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40</a:t>
                                    </a:r>
                                  </a:p>
                                </p:txBody>
                              </p:sp>
                              <p:sp>
                                <p:nvSpPr>
                                  <p:cNvPr id="164" name="Text Placeholder 16"/>
                                  <p:cNvSpPr txBox="1">
                                    <a:spLocks/>
                                  </p:cNvSpPr>
                                  <p:nvPr/>
                                </p:nvSpPr>
                                <p:spPr>
                                  <a:xfrm>
                                    <a:off x="12503183" y="13206982"/>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60</a:t>
                                    </a:r>
                                  </a:p>
                                </p:txBody>
                              </p:sp>
                              <p:sp>
                                <p:nvSpPr>
                                  <p:cNvPr id="165" name="Text Placeholder 16"/>
                                  <p:cNvSpPr txBox="1">
                                    <a:spLocks/>
                                  </p:cNvSpPr>
                                  <p:nvPr/>
                                </p:nvSpPr>
                                <p:spPr>
                                  <a:xfrm>
                                    <a:off x="12514316" y="13554971"/>
                                    <a:ext cx="374473" cy="132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80</a:t>
                                    </a:r>
                                  </a:p>
                                </p:txBody>
                              </p:sp>
                              <p:sp>
                                <p:nvSpPr>
                                  <p:cNvPr id="166" name="Text Placeholder 16"/>
                                  <p:cNvSpPr txBox="1">
                                    <a:spLocks/>
                                  </p:cNvSpPr>
                                  <p:nvPr/>
                                </p:nvSpPr>
                                <p:spPr>
                                  <a:xfrm>
                                    <a:off x="12613368" y="13824607"/>
                                    <a:ext cx="236816" cy="2167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0</a:t>
                                    </a:r>
                                  </a:p>
                                </p:txBody>
                              </p:sp>
                              <p:sp>
                                <p:nvSpPr>
                                  <p:cNvPr id="167" name="Text Placeholder 16"/>
                                  <p:cNvSpPr txBox="1">
                                    <a:spLocks/>
                                  </p:cNvSpPr>
                                  <p:nvPr/>
                                </p:nvSpPr>
                                <p:spPr>
                                  <a:xfrm>
                                    <a:off x="12514316" y="14167796"/>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20</a:t>
                                    </a:r>
                                  </a:p>
                                </p:txBody>
                              </p:sp>
                              <p:sp>
                                <p:nvSpPr>
                                  <p:cNvPr id="168" name="Text Placeholder 16"/>
                                  <p:cNvSpPr txBox="1">
                                    <a:spLocks/>
                                  </p:cNvSpPr>
                                  <p:nvPr/>
                                </p:nvSpPr>
                                <p:spPr>
                                  <a:xfrm>
                                    <a:off x="12509535" y="14530670"/>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40</a:t>
                                    </a:r>
                                  </a:p>
                                </p:txBody>
                              </p:sp>
                              <p:sp>
                                <p:nvSpPr>
                                  <p:cNvPr id="169" name="Text Placeholder 16"/>
                                  <p:cNvSpPr txBox="1">
                                    <a:spLocks/>
                                  </p:cNvSpPr>
                                  <p:nvPr/>
                                </p:nvSpPr>
                                <p:spPr>
                                  <a:xfrm>
                                    <a:off x="12494076" y="14871279"/>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60</a:t>
                                    </a:r>
                                  </a:p>
                                </p:txBody>
                              </p:sp>
                              <p:sp>
                                <p:nvSpPr>
                                  <p:cNvPr id="174" name="Text Placeholder 16"/>
                                  <p:cNvSpPr txBox="1">
                                    <a:spLocks/>
                                  </p:cNvSpPr>
                                  <p:nvPr/>
                                </p:nvSpPr>
                                <p:spPr>
                                  <a:xfrm>
                                    <a:off x="12507593" y="15247156"/>
                                    <a:ext cx="374473" cy="132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80</a:t>
                                    </a:r>
                                  </a:p>
                                </p:txBody>
                              </p:sp>
                              <p:sp>
                                <p:nvSpPr>
                                  <p:cNvPr id="175" name="Text Placeholder 16"/>
                                  <p:cNvSpPr txBox="1">
                                    <a:spLocks/>
                                  </p:cNvSpPr>
                                  <p:nvPr/>
                                </p:nvSpPr>
                                <p:spPr>
                                  <a:xfrm>
                                    <a:off x="12780709" y="15378723"/>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-150</a:t>
                                    </a:r>
                                  </a:p>
                                </p:txBody>
                              </p:sp>
                              <p:sp>
                                <p:nvSpPr>
                                  <p:cNvPr id="177" name="Text Placeholder 16"/>
                                  <p:cNvSpPr txBox="1">
                                    <a:spLocks/>
                                  </p:cNvSpPr>
                                  <p:nvPr/>
                                </p:nvSpPr>
                                <p:spPr>
                                  <a:xfrm>
                                    <a:off x="13632991" y="15383489"/>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-100</a:t>
                                    </a:r>
                                  </a:p>
                                </p:txBody>
                              </p:sp>
                              <p:sp>
                                <p:nvSpPr>
                                  <p:cNvPr id="178" name="Text Placeholder 16"/>
                                  <p:cNvSpPr txBox="1">
                                    <a:spLocks/>
                                  </p:cNvSpPr>
                                  <p:nvPr/>
                                </p:nvSpPr>
                                <p:spPr>
                                  <a:xfrm>
                                    <a:off x="14543405" y="15379116"/>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-50</a:t>
                                    </a:r>
                                  </a:p>
                                </p:txBody>
                              </p:sp>
                              <p:sp>
                                <p:nvSpPr>
                                  <p:cNvPr id="179" name="Text Placeholder 16"/>
                                  <p:cNvSpPr txBox="1">
                                    <a:spLocks/>
                                  </p:cNvSpPr>
                                  <p:nvPr/>
                                </p:nvSpPr>
                                <p:spPr>
                                  <a:xfrm>
                                    <a:off x="15500369" y="15373246"/>
                                    <a:ext cx="232959"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0</a:t>
                                    </a:r>
                                  </a:p>
                                </p:txBody>
                              </p:sp>
                              <p:sp>
                                <p:nvSpPr>
                                  <p:cNvPr id="181" name="Text Placeholder 16"/>
                                  <p:cNvSpPr txBox="1">
                                    <a:spLocks/>
                                  </p:cNvSpPr>
                                  <p:nvPr/>
                                </p:nvSpPr>
                                <p:spPr>
                                  <a:xfrm>
                                    <a:off x="16309100" y="15382189"/>
                                    <a:ext cx="390708" cy="2364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50</a:t>
                                    </a:r>
                                  </a:p>
                                </p:txBody>
                              </p:sp>
                              <p:sp>
                                <p:nvSpPr>
                                  <p:cNvPr id="182" name="Text Placeholder 16"/>
                                  <p:cNvSpPr txBox="1">
                                    <a:spLocks/>
                                  </p:cNvSpPr>
                                  <p:nvPr/>
                                </p:nvSpPr>
                                <p:spPr>
                                  <a:xfrm>
                                    <a:off x="17103086" y="15369795"/>
                                    <a:ext cx="470537" cy="2364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100</a:t>
                                    </a:r>
                                  </a:p>
                                </p:txBody>
                              </p:sp>
                              <p:sp>
                                <p:nvSpPr>
                                  <p:cNvPr id="183" name="Text Placeholder 16"/>
                                  <p:cNvSpPr txBox="1">
                                    <a:spLocks/>
                                  </p:cNvSpPr>
                                  <p:nvPr/>
                                </p:nvSpPr>
                                <p:spPr>
                                  <a:xfrm>
                                    <a:off x="17828531" y="15385587"/>
                                    <a:ext cx="561924" cy="5874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150</a:t>
                                    </a:r>
                                  </a:p>
                                </p:txBody>
                              </p:sp>
                              <p:sp>
                                <p:nvSpPr>
                                  <p:cNvPr id="184" name="Text Placeholder 16"/>
                                  <p:cNvSpPr txBox="1">
                                    <a:spLocks/>
                                  </p:cNvSpPr>
                                  <p:nvPr/>
                                </p:nvSpPr>
                                <p:spPr>
                                  <a:xfrm>
                                    <a:off x="18387731" y="15367800"/>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-150</a:t>
                                    </a:r>
                                  </a:p>
                                </p:txBody>
                              </p:sp>
                              <p:sp>
                                <p:nvSpPr>
                                  <p:cNvPr id="185" name="Text Placeholder 16"/>
                                  <p:cNvSpPr txBox="1">
                                    <a:spLocks/>
                                  </p:cNvSpPr>
                                  <p:nvPr/>
                                </p:nvSpPr>
                                <p:spPr>
                                  <a:xfrm>
                                    <a:off x="19113607" y="15379882"/>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-100</a:t>
                                    </a:r>
                                  </a:p>
                                </p:txBody>
                              </p:sp>
                              <p:sp>
                                <p:nvSpPr>
                                  <p:cNvPr id="186" name="Text Placeholder 16"/>
                                  <p:cNvSpPr txBox="1">
                                    <a:spLocks/>
                                  </p:cNvSpPr>
                                  <p:nvPr/>
                                </p:nvSpPr>
                                <p:spPr>
                                  <a:xfrm>
                                    <a:off x="20030593" y="15384695"/>
                                    <a:ext cx="576724"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-50</a:t>
                                    </a:r>
                                  </a:p>
                                </p:txBody>
                              </p:sp>
                              <p:sp>
                                <p:nvSpPr>
                                  <p:cNvPr id="187" name="Text Placeholder 16"/>
                                  <p:cNvSpPr txBox="1">
                                    <a:spLocks/>
                                  </p:cNvSpPr>
                                  <p:nvPr/>
                                </p:nvSpPr>
                                <p:spPr>
                                  <a:xfrm>
                                    <a:off x="21007655" y="15369639"/>
                                    <a:ext cx="232959" cy="235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0</a:t>
                                    </a:r>
                                  </a:p>
                                </p:txBody>
                              </p:sp>
                              <p:sp>
                                <p:nvSpPr>
                                  <p:cNvPr id="188" name="Text Placeholder 16"/>
                                  <p:cNvSpPr txBox="1">
                                    <a:spLocks/>
                                  </p:cNvSpPr>
                                  <p:nvPr/>
                                </p:nvSpPr>
                                <p:spPr>
                                  <a:xfrm>
                                    <a:off x="21826762" y="15368229"/>
                                    <a:ext cx="390708" cy="2364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50</a:t>
                                    </a:r>
                                  </a:p>
                                </p:txBody>
                              </p:sp>
                              <p:sp>
                                <p:nvSpPr>
                                  <p:cNvPr id="189" name="Text Placeholder 16"/>
                                  <p:cNvSpPr txBox="1">
                                    <a:spLocks/>
                                  </p:cNvSpPr>
                                  <p:nvPr/>
                                </p:nvSpPr>
                                <p:spPr>
                                  <a:xfrm>
                                    <a:off x="22637042" y="15368093"/>
                                    <a:ext cx="470537" cy="2364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100</a:t>
                                    </a:r>
                                  </a:p>
                                </p:txBody>
                              </p:sp>
                              <p:sp>
                                <p:nvSpPr>
                                  <p:cNvPr id="190" name="Text Placeholder 16"/>
                                  <p:cNvSpPr txBox="1">
                                    <a:spLocks/>
                                  </p:cNvSpPr>
                                  <p:nvPr/>
                                </p:nvSpPr>
                                <p:spPr>
                                  <a:xfrm>
                                    <a:off x="23509534" y="15376992"/>
                                    <a:ext cx="470537" cy="2364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150</a:t>
                                    </a:r>
                                  </a:p>
                                </p:txBody>
                              </p:sp>
                            </p:grpSp>
                            <p:sp>
                              <p:nvSpPr>
                                <p:cNvPr id="192" name="TextBox 191"/>
                                <p:cNvSpPr txBox="1"/>
                                <p:nvPr/>
                              </p:nvSpPr>
                              <p:spPr>
                                <a:xfrm>
                                  <a:off x="24127677" y="15140942"/>
                                  <a:ext cx="562733" cy="307777"/>
                                </a:xfrm>
                                <a:prstGeom prst="rect">
                                  <a:avLst/>
                                </a:prstGeom>
                                <a:noFill/>
                              </p:spPr>
                              <p:txBody>
                                <a:bodyPr wrap="square" rtlCol="0">
                                  <a:spAutoFit/>
                                </a:bodyPr>
                                <a:lstStyle/>
                                <a:p>
                                  <a:r>
                                    <a:rPr lang="en-US" sz="1400" dirty="0">
                                      <a:latin typeface="Garamond" panose="02020404030301010803" pitchFamily="18" charset="0"/>
                                    </a:rPr>
                                    <a:t>Low         </a:t>
                                  </a:r>
                                </a:p>
                              </p:txBody>
                            </p:sp>
                            <p:sp>
                              <p:nvSpPr>
                                <p:cNvPr id="195" name="TextBox 194"/>
                                <p:cNvSpPr txBox="1"/>
                                <p:nvPr/>
                              </p:nvSpPr>
                              <p:spPr>
                                <a:xfrm>
                                  <a:off x="24129591" y="10576597"/>
                                  <a:ext cx="619868" cy="313506"/>
                                </a:xfrm>
                                <a:prstGeom prst="rect">
                                  <a:avLst/>
                                </a:prstGeom>
                                <a:noFill/>
                              </p:spPr>
                              <p:txBody>
                                <a:bodyPr wrap="square" rtlCol="0">
                                  <a:spAutoFit/>
                                </a:bodyPr>
                                <a:lstStyle/>
                                <a:p>
                                  <a:r>
                                    <a:rPr lang="en-US" sz="1400" dirty="0">
                                      <a:latin typeface="Garamond" panose="02020404030301010803" pitchFamily="18" charset="0"/>
                                    </a:rPr>
                                    <a:t>High      </a:t>
                                  </a:r>
                                </a:p>
                              </p:txBody>
                            </p:sp>
                            <p:sp>
                              <p:nvSpPr>
                                <p:cNvPr id="197" name="Text Placeholder 16"/>
                                <p:cNvSpPr txBox="1">
                                  <a:spLocks/>
                                </p:cNvSpPr>
                                <p:nvPr/>
                              </p:nvSpPr>
                              <p:spPr>
                                <a:xfrm>
                                  <a:off x="17914520" y="15678695"/>
                                  <a:ext cx="1188429" cy="4341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Azimuth</a:t>
                                  </a:r>
                                </a:p>
                              </p:txBody>
                            </p:sp>
                            <p:pic>
                              <p:nvPicPr>
                                <p:cNvPr id="191" name="Picture 190"/>
                                <p:cNvPicPr>
                                  <a:picLocks noChangeAspect="1"/>
                                </p:cNvPicPr>
                                <p:nvPr/>
                              </p:nvPicPr>
                              <p:blipFill rotWithShape="1">
                                <a:blip r:embed="rId32">
                                  <a:extLst>
                                    <a:ext uri="{28A0092B-C50C-407E-A947-70E740481C1C}">
                                      <a14:useLocalDpi xmlns:a14="http://schemas.microsoft.com/office/drawing/2010/main" val="0"/>
                                    </a:ext>
                                  </a:extLst>
                                </a:blip>
                                <a:srcRect l="12297" t="77195" r="8198" b="15221"/>
                                <a:stretch/>
                              </p:blipFill>
                              <p:spPr>
                                <a:xfrm rot="16200000">
                                  <a:off x="21575911" y="12809832"/>
                                  <a:ext cx="4932518" cy="339256"/>
                                </a:xfrm>
                                <a:prstGeom prst="rect">
                                  <a:avLst/>
                                </a:prstGeom>
                              </p:spPr>
                            </p:pic>
                          </p:grpSp>
                          <p:cxnSp>
                            <p:nvCxnSpPr>
                              <p:cNvPr id="160" name="Straight Connector 159"/>
                              <p:cNvCxnSpPr/>
                              <p:nvPr/>
                            </p:nvCxnSpPr>
                            <p:spPr>
                              <a:xfrm>
                                <a:off x="13004638" y="14263411"/>
                                <a:ext cx="48259" cy="0"/>
                              </a:xfrm>
                              <a:prstGeom prst="line">
                                <a:avLst/>
                              </a:prstGeom>
                              <a:ln w="12700">
                                <a:solidFill>
                                  <a:schemeClr val="tx1">
                                    <a:alpha val="90000"/>
                                  </a:schemeClr>
                                </a:solidFill>
                              </a:ln>
                            </p:spPr>
                            <p:style>
                              <a:lnRef idx="1">
                                <a:schemeClr val="accent1"/>
                              </a:lnRef>
                              <a:fillRef idx="0">
                                <a:schemeClr val="accent1"/>
                              </a:fillRef>
                              <a:effectRef idx="0">
                                <a:schemeClr val="accent1"/>
                              </a:effectRef>
                              <a:fontRef idx="minor">
                                <a:schemeClr val="tx1"/>
                              </a:fontRef>
                            </p:style>
                          </p:cxnSp>
                        </p:grpSp>
                        <p:cxnSp>
                          <p:nvCxnSpPr>
                            <p:cNvPr id="214" name="Straight Connector 213"/>
                            <p:cNvCxnSpPr/>
                            <p:nvPr/>
                          </p:nvCxnSpPr>
                          <p:spPr>
                            <a:xfrm>
                              <a:off x="13013180" y="16069352"/>
                              <a:ext cx="43872" cy="0"/>
                            </a:xfrm>
                            <a:prstGeom prst="line">
                              <a:avLst/>
                            </a:prstGeom>
                            <a:ln w="12700">
                              <a:solidFill>
                                <a:schemeClr val="tx1">
                                  <a:alpha val="90000"/>
                                </a:schemeClr>
                              </a:solidFill>
                            </a:ln>
                          </p:spPr>
                          <p:style>
                            <a:lnRef idx="1">
                              <a:schemeClr val="accent1"/>
                            </a:lnRef>
                            <a:fillRef idx="0">
                              <a:schemeClr val="accent1"/>
                            </a:fillRef>
                            <a:effectRef idx="0">
                              <a:schemeClr val="accent1"/>
                            </a:effectRef>
                            <a:fontRef idx="minor">
                              <a:schemeClr val="tx1"/>
                            </a:fontRef>
                          </p:style>
                        </p:cxnSp>
                      </p:grpSp>
                      <p:sp>
                        <p:nvSpPr>
                          <p:cNvPr id="215" name="Text Placeholder 16"/>
                          <p:cNvSpPr txBox="1">
                            <a:spLocks/>
                          </p:cNvSpPr>
                          <p:nvPr/>
                        </p:nvSpPr>
                        <p:spPr>
                          <a:xfrm>
                            <a:off x="12702438" y="13041667"/>
                            <a:ext cx="542009" cy="2691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20</a:t>
                            </a:r>
                          </a:p>
                        </p:txBody>
                      </p:sp>
                      <p:sp>
                        <p:nvSpPr>
                          <p:cNvPr id="216" name="Text Placeholder 16"/>
                          <p:cNvSpPr txBox="1">
                            <a:spLocks/>
                          </p:cNvSpPr>
                          <p:nvPr/>
                        </p:nvSpPr>
                        <p:spPr>
                          <a:xfrm>
                            <a:off x="12693298" y="13755952"/>
                            <a:ext cx="392752" cy="282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1">
                                    <a:lumMod val="75000"/>
                                    <a:lumOff val="25000"/>
                                  </a:schemeClr>
                                </a:solidFill>
                                <a:latin typeface="Garamond" panose="02020404030301010803" pitchFamily="18" charset="0"/>
                              </a:rPr>
                              <a:t>60</a:t>
                            </a:r>
                          </a:p>
                        </p:txBody>
                      </p:sp>
                    </p:grpSp>
                  </p:grpSp>
                </p:grpSp>
              </p:grpSp>
            </p:grpSp>
            <p:pic>
              <p:nvPicPr>
                <p:cNvPr id="206" name="Picture 205"/>
                <p:cNvPicPr>
                  <a:picLocks noChangeAspect="1"/>
                </p:cNvPicPr>
                <p:nvPr/>
              </p:nvPicPr>
              <p:blipFill rotWithShape="1">
                <a:blip r:embed="rId35">
                  <a:extLst>
                    <a:ext uri="{28A0092B-C50C-407E-A947-70E740481C1C}">
                      <a14:useLocalDpi xmlns:a14="http://schemas.microsoft.com/office/drawing/2010/main" val="0"/>
                    </a:ext>
                  </a:extLst>
                </a:blip>
                <a:srcRect l="11773" t="36328" r="87323" b="34375"/>
                <a:stretch/>
              </p:blipFill>
              <p:spPr>
                <a:xfrm>
                  <a:off x="12871219" y="13669291"/>
                  <a:ext cx="70041" cy="1455695"/>
                </a:xfrm>
                <a:prstGeom prst="rect">
                  <a:avLst/>
                </a:prstGeom>
              </p:spPr>
            </p:pic>
          </p:grpSp>
          <p:sp>
            <p:nvSpPr>
              <p:cNvPr id="281" name="Rectangle 280"/>
              <p:cNvSpPr/>
              <p:nvPr/>
            </p:nvSpPr>
            <p:spPr>
              <a:xfrm>
                <a:off x="18449451" y="18469201"/>
                <a:ext cx="45719" cy="108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27" name="Google Shape;76;p3"/>
          <p:cNvCxnSpPr/>
          <p:nvPr/>
        </p:nvCxnSpPr>
        <p:spPr>
          <a:xfrm>
            <a:off x="8539628" y="20123346"/>
            <a:ext cx="1732397" cy="1"/>
          </a:xfrm>
          <a:prstGeom prst="straightConnector1">
            <a:avLst/>
          </a:prstGeom>
          <a:noFill/>
          <a:ln w="9525" cap="flat" cmpd="sng">
            <a:solidFill>
              <a:srgbClr val="307BF3"/>
            </a:solidFill>
            <a:prstDash val="solid"/>
            <a:round/>
            <a:headEnd type="none" w="sm" len="sm"/>
            <a:tailEnd type="oval" w="med" len="med"/>
          </a:ln>
        </p:spPr>
      </p:cxn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5034</TotalTime>
  <Words>784</Words>
  <Application>Microsoft Office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Roboto</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338</cp:revision>
  <dcterms:created xsi:type="dcterms:W3CDTF">2019-02-05T16:32:03Z</dcterms:created>
  <dcterms:modified xsi:type="dcterms:W3CDTF">2019-09-26T19:14:46Z</dcterms:modified>
</cp:coreProperties>
</file>