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Farnaz Bayat" initials="FB" lastIdx="6" clrIdx="1">
    <p:extLst>
      <p:ext uri="{19B8F6BF-5375-455C-9EA6-DF929625EA0E}">
        <p15:presenceInfo xmlns:p15="http://schemas.microsoft.com/office/powerpoint/2012/main" userId="2f874b03b7a597e3" providerId="Windows Live"/>
      </p:ext>
    </p:extLst>
  </p:cmAuthor>
  <p:cmAuthor id="3" name="Clayton, Amanda L. (LARC-E3)[SSAI DEVELOP]" initials="CAL(D" lastIdx="1" clrIdx="2">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A8"/>
    <a:srgbClr val="964135"/>
    <a:srgbClr val="EBA34C"/>
    <a:srgbClr val="E97844"/>
    <a:srgbClr val="7DB961"/>
    <a:srgbClr val="238754"/>
    <a:srgbClr val="7DB761"/>
    <a:srgbClr val="9299A8"/>
    <a:srgbClr val="3F4268"/>
    <a:srgbClr val="75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7" autoAdjust="0"/>
    <p:restoredTop sz="94660"/>
  </p:normalViewPr>
  <p:slideViewPr>
    <p:cSldViewPr snapToGrid="0">
      <p:cViewPr varScale="1">
        <p:scale>
          <a:sx n="20" d="100"/>
          <a:sy n="20" d="100"/>
        </p:scale>
        <p:origin x="14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nasa2\nasa2\2019Summer_MobileUrban\Products\4Greenspace\NLCD2001thru2016COUNT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a:t>Acreage Per Land Cover Type</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36552597638684808"/>
          <c:y val="0.11459730288336693"/>
          <c:w val="0.49880207957052181"/>
          <c:h val="0.80053808867437737"/>
        </c:manualLayout>
      </c:layout>
      <c:barChart>
        <c:barDir val="bar"/>
        <c:grouping val="clustered"/>
        <c:varyColors val="0"/>
        <c:ser>
          <c:idx val="0"/>
          <c:order val="0"/>
          <c:tx>
            <c:strRef>
              <c:f>Sheet1!$G$2</c:f>
              <c:strCache>
                <c:ptCount val="1"/>
                <c:pt idx="0">
                  <c:v>2001</c:v>
                </c:pt>
              </c:strCache>
            </c:strRef>
          </c:tx>
          <c:spPr>
            <a:solidFill>
              <a:schemeClr val="accent1"/>
            </a:solidFill>
            <a:ln>
              <a:noFill/>
            </a:ln>
            <a:effectLst/>
          </c:spPr>
          <c:invertIfNegative val="0"/>
          <c:cat>
            <c:strRef>
              <c:f>Sheet1!$H$1:$M$1</c:f>
              <c:strCache>
                <c:ptCount val="6"/>
                <c:pt idx="0">
                  <c:v>Open and Low Development</c:v>
                </c:pt>
                <c:pt idx="1">
                  <c:v>Medium Development</c:v>
                </c:pt>
                <c:pt idx="2">
                  <c:v>High Development</c:v>
                </c:pt>
                <c:pt idx="3">
                  <c:v>Barren Land</c:v>
                </c:pt>
                <c:pt idx="4">
                  <c:v>Vegetation</c:v>
                </c:pt>
                <c:pt idx="5">
                  <c:v>Water</c:v>
                </c:pt>
              </c:strCache>
            </c:strRef>
          </c:cat>
          <c:val>
            <c:numRef>
              <c:f>Sheet1!$H$2:$M$2</c:f>
              <c:numCache>
                <c:formatCode>General</c:formatCode>
                <c:ptCount val="6"/>
                <c:pt idx="0">
                  <c:v>99053.8</c:v>
                </c:pt>
                <c:pt idx="1">
                  <c:v>12302.4</c:v>
                </c:pt>
                <c:pt idx="2">
                  <c:v>4241.74</c:v>
                </c:pt>
                <c:pt idx="3">
                  <c:v>98068.6</c:v>
                </c:pt>
                <c:pt idx="4">
                  <c:v>574870</c:v>
                </c:pt>
                <c:pt idx="5">
                  <c:v>264500</c:v>
                </c:pt>
              </c:numCache>
            </c:numRef>
          </c:val>
          <c:extLst>
            <c:ext xmlns:c16="http://schemas.microsoft.com/office/drawing/2014/chart" uri="{C3380CC4-5D6E-409C-BE32-E72D297353CC}">
              <c16:uniqueId val="{00000000-BE11-4033-847B-2A42C0D04263}"/>
            </c:ext>
          </c:extLst>
        </c:ser>
        <c:ser>
          <c:idx val="1"/>
          <c:order val="1"/>
          <c:tx>
            <c:strRef>
              <c:f>Sheet1!$G$3</c:f>
              <c:strCache>
                <c:ptCount val="1"/>
                <c:pt idx="0">
                  <c:v>2006</c:v>
                </c:pt>
              </c:strCache>
            </c:strRef>
          </c:tx>
          <c:spPr>
            <a:solidFill>
              <a:schemeClr val="accent2"/>
            </a:solidFill>
            <a:ln>
              <a:noFill/>
            </a:ln>
            <a:effectLst/>
          </c:spPr>
          <c:invertIfNegative val="0"/>
          <c:cat>
            <c:strRef>
              <c:f>Sheet1!$H$1:$M$1</c:f>
              <c:strCache>
                <c:ptCount val="6"/>
                <c:pt idx="0">
                  <c:v>Open and Low Development</c:v>
                </c:pt>
                <c:pt idx="1">
                  <c:v>Medium Development</c:v>
                </c:pt>
                <c:pt idx="2">
                  <c:v>High Development</c:v>
                </c:pt>
                <c:pt idx="3">
                  <c:v>Barren Land</c:v>
                </c:pt>
                <c:pt idx="4">
                  <c:v>Vegetation</c:v>
                </c:pt>
                <c:pt idx="5">
                  <c:v>Water</c:v>
                </c:pt>
              </c:strCache>
            </c:strRef>
          </c:cat>
          <c:val>
            <c:numRef>
              <c:f>Sheet1!$H$3:$M$3</c:f>
              <c:numCache>
                <c:formatCode>General</c:formatCode>
                <c:ptCount val="6"/>
                <c:pt idx="0">
                  <c:v>100786</c:v>
                </c:pt>
                <c:pt idx="1">
                  <c:v>13584.6</c:v>
                </c:pt>
                <c:pt idx="2">
                  <c:v>4685.2</c:v>
                </c:pt>
                <c:pt idx="3">
                  <c:v>94164</c:v>
                </c:pt>
                <c:pt idx="4">
                  <c:v>575742</c:v>
                </c:pt>
                <c:pt idx="5">
                  <c:v>264074</c:v>
                </c:pt>
              </c:numCache>
            </c:numRef>
          </c:val>
          <c:extLst>
            <c:ext xmlns:c16="http://schemas.microsoft.com/office/drawing/2014/chart" uri="{C3380CC4-5D6E-409C-BE32-E72D297353CC}">
              <c16:uniqueId val="{00000001-BE11-4033-847B-2A42C0D04263}"/>
            </c:ext>
          </c:extLst>
        </c:ser>
        <c:ser>
          <c:idx val="2"/>
          <c:order val="2"/>
          <c:tx>
            <c:strRef>
              <c:f>Sheet1!$G$4</c:f>
              <c:strCache>
                <c:ptCount val="1"/>
                <c:pt idx="0">
                  <c:v>2011</c:v>
                </c:pt>
              </c:strCache>
            </c:strRef>
          </c:tx>
          <c:spPr>
            <a:solidFill>
              <a:schemeClr val="accent3"/>
            </a:solidFill>
            <a:ln>
              <a:noFill/>
            </a:ln>
            <a:effectLst/>
          </c:spPr>
          <c:invertIfNegative val="0"/>
          <c:cat>
            <c:strRef>
              <c:f>Sheet1!$H$1:$M$1</c:f>
              <c:strCache>
                <c:ptCount val="6"/>
                <c:pt idx="0">
                  <c:v>Open and Low Development</c:v>
                </c:pt>
                <c:pt idx="1">
                  <c:v>Medium Development</c:v>
                </c:pt>
                <c:pt idx="2">
                  <c:v>High Development</c:v>
                </c:pt>
                <c:pt idx="3">
                  <c:v>Barren Land</c:v>
                </c:pt>
                <c:pt idx="4">
                  <c:v>Vegetation</c:v>
                </c:pt>
                <c:pt idx="5">
                  <c:v>Water</c:v>
                </c:pt>
              </c:strCache>
            </c:strRef>
          </c:cat>
          <c:val>
            <c:numRef>
              <c:f>Sheet1!$H$4:$M$4</c:f>
              <c:numCache>
                <c:formatCode>General</c:formatCode>
                <c:ptCount val="6"/>
                <c:pt idx="0">
                  <c:v>104105</c:v>
                </c:pt>
                <c:pt idx="1">
                  <c:v>15400.2</c:v>
                </c:pt>
                <c:pt idx="2">
                  <c:v>5323.02</c:v>
                </c:pt>
                <c:pt idx="3">
                  <c:v>91488.9</c:v>
                </c:pt>
                <c:pt idx="4">
                  <c:v>572801</c:v>
                </c:pt>
                <c:pt idx="5">
                  <c:v>263917</c:v>
                </c:pt>
              </c:numCache>
            </c:numRef>
          </c:val>
          <c:extLst>
            <c:ext xmlns:c16="http://schemas.microsoft.com/office/drawing/2014/chart" uri="{C3380CC4-5D6E-409C-BE32-E72D297353CC}">
              <c16:uniqueId val="{00000002-BE11-4033-847B-2A42C0D04263}"/>
            </c:ext>
          </c:extLst>
        </c:ser>
        <c:ser>
          <c:idx val="3"/>
          <c:order val="3"/>
          <c:tx>
            <c:strRef>
              <c:f>Sheet1!$G$5</c:f>
              <c:strCache>
                <c:ptCount val="1"/>
                <c:pt idx="0">
                  <c:v>2016</c:v>
                </c:pt>
              </c:strCache>
            </c:strRef>
          </c:tx>
          <c:spPr>
            <a:solidFill>
              <a:schemeClr val="accent4"/>
            </a:solidFill>
            <a:ln>
              <a:noFill/>
            </a:ln>
            <a:effectLst/>
          </c:spPr>
          <c:invertIfNegative val="0"/>
          <c:cat>
            <c:strRef>
              <c:f>Sheet1!$H$1:$M$1</c:f>
              <c:strCache>
                <c:ptCount val="6"/>
                <c:pt idx="0">
                  <c:v>Open and Low Development</c:v>
                </c:pt>
                <c:pt idx="1">
                  <c:v>Medium Development</c:v>
                </c:pt>
                <c:pt idx="2">
                  <c:v>High Development</c:v>
                </c:pt>
                <c:pt idx="3">
                  <c:v>Barren Land</c:v>
                </c:pt>
                <c:pt idx="4">
                  <c:v>Vegetation</c:v>
                </c:pt>
                <c:pt idx="5">
                  <c:v>Water</c:v>
                </c:pt>
              </c:strCache>
            </c:strRef>
          </c:cat>
          <c:val>
            <c:numRef>
              <c:f>Sheet1!$H$5:$M$5</c:f>
              <c:numCache>
                <c:formatCode>General</c:formatCode>
                <c:ptCount val="6"/>
                <c:pt idx="0">
                  <c:v>104564</c:v>
                </c:pt>
                <c:pt idx="1">
                  <c:v>16237.9</c:v>
                </c:pt>
                <c:pt idx="2">
                  <c:v>5566.77</c:v>
                </c:pt>
                <c:pt idx="3">
                  <c:v>90374</c:v>
                </c:pt>
                <c:pt idx="4">
                  <c:v>572398</c:v>
                </c:pt>
                <c:pt idx="5">
                  <c:v>263896</c:v>
                </c:pt>
              </c:numCache>
            </c:numRef>
          </c:val>
          <c:extLst>
            <c:ext xmlns:c16="http://schemas.microsoft.com/office/drawing/2014/chart" uri="{C3380CC4-5D6E-409C-BE32-E72D297353CC}">
              <c16:uniqueId val="{00000003-BE11-4033-847B-2A42C0D04263}"/>
            </c:ext>
          </c:extLst>
        </c:ser>
        <c:dLbls>
          <c:showLegendKey val="0"/>
          <c:showVal val="0"/>
          <c:showCatName val="0"/>
          <c:showSerName val="0"/>
          <c:showPercent val="0"/>
          <c:showBubbleSize val="0"/>
        </c:dLbls>
        <c:gapWidth val="150"/>
        <c:axId val="762018168"/>
        <c:axId val="762021448"/>
      </c:barChart>
      <c:catAx>
        <c:axId val="762018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62021448"/>
        <c:crosses val="autoZero"/>
        <c:auto val="1"/>
        <c:lblAlgn val="ctr"/>
        <c:lblOffset val="100"/>
        <c:noMultiLvlLbl val="0"/>
      </c:catAx>
      <c:valAx>
        <c:axId val="762021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62018168"/>
        <c:crosses val="autoZero"/>
        <c:crossBetween val="between"/>
      </c:valAx>
      <c:spPr>
        <a:noFill/>
        <a:ln>
          <a:noFill/>
        </a:ln>
        <a:effectLst/>
      </c:spPr>
    </c:plotArea>
    <c:legend>
      <c:legendPos val="r"/>
      <c:layout>
        <c:manualLayout>
          <c:xMode val="edge"/>
          <c:yMode val="edge"/>
          <c:x val="0.82948820097102705"/>
          <c:y val="0.41188404193212053"/>
          <c:w val="0.10909538799535574"/>
          <c:h val="0.261877005993707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559A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24112"/>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7/29/2019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chart" Target="../charts/chart1.xm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559A8"/>
                </a:solidFill>
              </a:rPr>
              <a:t>Mobile </a:t>
            </a:r>
            <a:r>
              <a:rPr lang="en-US" sz="10000" dirty="0">
                <a:solidFill>
                  <a:srgbClr val="2559A8"/>
                </a:solidFill>
              </a:rPr>
              <a:t>Urban Development</a:t>
            </a:r>
          </a:p>
        </p:txBody>
      </p:sp>
      <p:sp>
        <p:nvSpPr>
          <p:cNvPr id="14" name="Text Placeholder 16"/>
          <p:cNvSpPr txBox="1">
            <a:spLocks/>
          </p:cNvSpPr>
          <p:nvPr/>
        </p:nvSpPr>
        <p:spPr>
          <a:xfrm>
            <a:off x="868452" y="14418675"/>
            <a:ext cx="11359865" cy="23382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600" b="1" dirty="0">
                <a:solidFill>
                  <a:srgbClr val="2559A8"/>
                </a:solidFill>
                <a:latin typeface="Garamond" panose="02020404030301010803" pitchFamily="18" charset="0"/>
              </a:rPr>
              <a:t>Produce</a:t>
            </a:r>
            <a:r>
              <a:rPr lang="en-US" sz="2600" dirty="0">
                <a:latin typeface="Garamond" panose="02020404030301010803" pitchFamily="18" charset="0"/>
              </a:rPr>
              <a:t> </a:t>
            </a:r>
            <a:r>
              <a:rPr lang="en-US" sz="2600" dirty="0">
                <a:solidFill>
                  <a:schemeClr val="tx1">
                    <a:lumMod val="75000"/>
                    <a:lumOff val="25000"/>
                  </a:schemeClr>
                </a:solidFill>
                <a:latin typeface="Garamond" panose="02020404030301010803" pitchFamily="18" charset="0"/>
              </a:rPr>
              <a:t>risk maps that illustrate Mobile County’s vulnerability to flash flooding and UHI effects, identifying impervious surface areas prone to increased runoff during flash flood events. </a:t>
            </a:r>
            <a:endParaRPr lang="en-US" sz="26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559A8"/>
              </a:buClr>
            </a:pPr>
            <a:r>
              <a:rPr lang="en-US" sz="2600" b="1" dirty="0">
                <a:solidFill>
                  <a:srgbClr val="2559A8"/>
                </a:solidFill>
                <a:latin typeface="Garamond" panose="02020404030301010803" pitchFamily="18" charset="0"/>
              </a:rPr>
              <a:t>Demonstrate</a:t>
            </a:r>
            <a:r>
              <a:rPr lang="en-US" sz="2600" dirty="0">
                <a:latin typeface="Garamond" panose="02020404030301010803" pitchFamily="18" charset="0"/>
              </a:rPr>
              <a:t> </a:t>
            </a:r>
            <a:r>
              <a:rPr lang="en-US" sz="2600" dirty="0">
                <a:solidFill>
                  <a:schemeClr val="tx1">
                    <a:lumMod val="75000"/>
                    <a:lumOff val="25000"/>
                  </a:schemeClr>
                </a:solidFill>
                <a:latin typeface="Garamond" panose="02020404030301010803" pitchFamily="18" charset="0"/>
              </a:rPr>
              <a:t>potential of GIS and remote sensing techniques and capabilities for aiding work by GWMC to help support planning within the study area. </a:t>
            </a:r>
          </a:p>
          <a:p>
            <a:pPr>
              <a:lnSpc>
                <a:spcPct val="100000"/>
              </a:lnSpc>
              <a:spcBef>
                <a:spcPts val="0"/>
              </a:spcBef>
              <a:spcAft>
                <a:spcPts val="600"/>
              </a:spcAft>
              <a:buClr>
                <a:srgbClr val="2559A8"/>
              </a:buClr>
            </a:pPr>
            <a:endParaRPr lang="en-US" sz="2400" dirty="0">
              <a:latin typeface="Garamond" panose="02020404030301010803" pitchFamily="18" charset="0"/>
            </a:endParaRPr>
          </a:p>
        </p:txBody>
      </p:sp>
      <p:sp>
        <p:nvSpPr>
          <p:cNvPr id="16" name="TextBox 15"/>
          <p:cNvSpPr txBox="1"/>
          <p:nvPr/>
        </p:nvSpPr>
        <p:spPr>
          <a:xfrm>
            <a:off x="929055" y="13553472"/>
            <a:ext cx="3531736"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Objectives</a:t>
            </a:r>
          </a:p>
        </p:txBody>
      </p:sp>
      <p:sp>
        <p:nvSpPr>
          <p:cNvPr id="17" name="TextBox 16"/>
          <p:cNvSpPr txBox="1"/>
          <p:nvPr/>
        </p:nvSpPr>
        <p:spPr>
          <a:xfrm>
            <a:off x="905194" y="16688822"/>
            <a:ext cx="4352474"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Methodology</a:t>
            </a:r>
          </a:p>
        </p:txBody>
      </p:sp>
      <p:sp>
        <p:nvSpPr>
          <p:cNvPr id="18" name="TextBox 17"/>
          <p:cNvSpPr txBox="1"/>
          <p:nvPr/>
        </p:nvSpPr>
        <p:spPr>
          <a:xfrm>
            <a:off x="12741180" y="4484915"/>
            <a:ext cx="6340197"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Study Area &amp; Period</a:t>
            </a:r>
          </a:p>
        </p:txBody>
      </p:sp>
      <p:sp>
        <p:nvSpPr>
          <p:cNvPr id="19" name="TextBox 18"/>
          <p:cNvSpPr txBox="1"/>
          <p:nvPr/>
        </p:nvSpPr>
        <p:spPr>
          <a:xfrm>
            <a:off x="947156" y="24272693"/>
            <a:ext cx="6147837"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Earth Observations</a:t>
            </a:r>
          </a:p>
        </p:txBody>
      </p:sp>
      <p:sp>
        <p:nvSpPr>
          <p:cNvPr id="9" name="Text Placeholder 16"/>
          <p:cNvSpPr txBox="1">
            <a:spLocks/>
          </p:cNvSpPr>
          <p:nvPr/>
        </p:nvSpPr>
        <p:spPr>
          <a:xfrm>
            <a:off x="12760198" y="23359232"/>
            <a:ext cx="11430000" cy="43839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600" dirty="0" smtClean="0">
                <a:solidFill>
                  <a:schemeClr val="tx1">
                    <a:lumMod val="75000"/>
                    <a:lumOff val="25000"/>
                  </a:schemeClr>
                </a:solidFill>
                <a:latin typeface="Garamond" panose="02020404030301010803" pitchFamily="18" charset="0"/>
              </a:rPr>
              <a:t>11 </a:t>
            </a:r>
            <a:r>
              <a:rPr lang="en-US" sz="2600" dirty="0">
                <a:solidFill>
                  <a:schemeClr val="tx1">
                    <a:lumMod val="75000"/>
                    <a:lumOff val="25000"/>
                  </a:schemeClr>
                </a:solidFill>
                <a:latin typeface="Garamond" panose="02020404030301010803" pitchFamily="18" charset="0"/>
              </a:rPr>
              <a:t>of 114 census tracts showed socioeconomic vulnerability based on extreme urban heat and flooding.</a:t>
            </a:r>
          </a:p>
          <a:p>
            <a:pPr>
              <a:lnSpc>
                <a:spcPct val="100000"/>
              </a:lnSpc>
              <a:spcBef>
                <a:spcPts val="0"/>
              </a:spcBef>
              <a:spcAft>
                <a:spcPts val="600"/>
              </a:spcAft>
              <a:buClr>
                <a:srgbClr val="2559A8"/>
              </a:buClr>
            </a:pPr>
            <a:r>
              <a:rPr lang="en-US" sz="2600" dirty="0">
                <a:solidFill>
                  <a:schemeClr val="tx1">
                    <a:lumMod val="75000"/>
                    <a:lumOff val="25000"/>
                  </a:schemeClr>
                </a:solidFill>
                <a:latin typeface="Garamond" panose="02020404030301010803" pitchFamily="18" charset="0"/>
              </a:rPr>
              <a:t>A total of 10,503 acres (1% of Mobile County by area) of vegetation and barren land were lost to urban development from 2001 to 2016. </a:t>
            </a:r>
          </a:p>
          <a:p>
            <a:pPr>
              <a:lnSpc>
                <a:spcPct val="100000"/>
              </a:lnSpc>
              <a:spcBef>
                <a:spcPts val="0"/>
              </a:spcBef>
              <a:spcAft>
                <a:spcPts val="600"/>
              </a:spcAft>
              <a:buClr>
                <a:srgbClr val="2559A8"/>
              </a:buClr>
            </a:pPr>
            <a:r>
              <a:rPr lang="en-US" sz="2600" dirty="0">
                <a:solidFill>
                  <a:schemeClr val="tx1">
                    <a:lumMod val="75000"/>
                    <a:lumOff val="25000"/>
                  </a:schemeClr>
                </a:solidFill>
                <a:latin typeface="Garamond" panose="02020404030301010803" pitchFamily="18" charset="0"/>
              </a:rPr>
              <a:t>The elevation model </a:t>
            </a:r>
            <a:r>
              <a:rPr lang="en-US" sz="2600" dirty="0" smtClean="0">
                <a:solidFill>
                  <a:schemeClr val="tx1">
                    <a:lumMod val="75000"/>
                    <a:lumOff val="25000"/>
                  </a:schemeClr>
                </a:solidFill>
                <a:latin typeface="Garamond" panose="02020404030301010803" pitchFamily="18" charset="0"/>
              </a:rPr>
              <a:t>identified several </a:t>
            </a:r>
            <a:r>
              <a:rPr lang="en-US" sz="2600" dirty="0">
                <a:solidFill>
                  <a:schemeClr val="tx1">
                    <a:lumMod val="75000"/>
                    <a:lumOff val="25000"/>
                  </a:schemeClr>
                </a:solidFill>
                <a:latin typeface="Garamond" panose="02020404030301010803" pitchFamily="18" charset="0"/>
              </a:rPr>
              <a:t>low-lying areas at risk within Mobile County, AL. However, project maps did not show significant flooding during the flash flood event from August 3, 2018.</a:t>
            </a:r>
          </a:p>
          <a:p>
            <a:pPr>
              <a:lnSpc>
                <a:spcPct val="100000"/>
              </a:lnSpc>
              <a:spcBef>
                <a:spcPts val="0"/>
              </a:spcBef>
              <a:spcAft>
                <a:spcPts val="600"/>
              </a:spcAft>
              <a:buClr>
                <a:srgbClr val="2559A8"/>
              </a:buClr>
            </a:pPr>
            <a:r>
              <a:rPr lang="en-US" sz="2600" dirty="0">
                <a:solidFill>
                  <a:schemeClr val="tx1">
                    <a:lumMod val="75000"/>
                    <a:lumOff val="25000"/>
                  </a:schemeClr>
                </a:solidFill>
                <a:latin typeface="Garamond" panose="02020404030301010803" pitchFamily="18" charset="0"/>
              </a:rPr>
              <a:t>Prichard, which is north of the City of Mobile, has a high concentration of impervious surfaces </a:t>
            </a:r>
            <a:r>
              <a:rPr lang="en-US" sz="2600" dirty="0" smtClean="0">
                <a:solidFill>
                  <a:schemeClr val="tx1">
                    <a:lumMod val="75000"/>
                    <a:lumOff val="25000"/>
                  </a:schemeClr>
                </a:solidFill>
                <a:latin typeface="Garamond" panose="02020404030301010803" pitchFamily="18" charset="0"/>
              </a:rPr>
              <a:t>alongside </a:t>
            </a:r>
            <a:r>
              <a:rPr lang="en-US" sz="2600" dirty="0">
                <a:solidFill>
                  <a:schemeClr val="tx1">
                    <a:lumMod val="75000"/>
                    <a:lumOff val="25000"/>
                  </a:schemeClr>
                </a:solidFill>
                <a:latin typeface="Garamond" panose="02020404030301010803" pitchFamily="18" charset="0"/>
              </a:rPr>
              <a:t>several high-risk social vulnerability demographics, making it highly suspectable to the effects of UHI and flooding.</a:t>
            </a:r>
          </a:p>
          <a:p>
            <a:pPr>
              <a:lnSpc>
                <a:spcPct val="100000"/>
              </a:lnSpc>
              <a:spcBef>
                <a:spcPts val="0"/>
              </a:spcBef>
              <a:spcAft>
                <a:spcPts val="600"/>
              </a:spcAft>
              <a:buClr>
                <a:srgbClr val="2559A8"/>
              </a:buClr>
            </a:pPr>
            <a:endParaRPr lang="en-US" b="1"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805483" y="22369928"/>
            <a:ext cx="3942105"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Conclusions</a:t>
            </a:r>
          </a:p>
        </p:txBody>
      </p:sp>
      <p:sp>
        <p:nvSpPr>
          <p:cNvPr id="7" name="Text Placeholder 16"/>
          <p:cNvSpPr txBox="1">
            <a:spLocks/>
          </p:cNvSpPr>
          <p:nvPr/>
        </p:nvSpPr>
        <p:spPr>
          <a:xfrm>
            <a:off x="12801600" y="30867822"/>
            <a:ext cx="11463159" cy="32477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sz="40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882256" y="29741937"/>
            <a:ext cx="6442789"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Acknowledgements</a:t>
            </a:r>
          </a:p>
        </p:txBody>
      </p:sp>
      <p:sp>
        <p:nvSpPr>
          <p:cNvPr id="6" name="Text Placeholder 16"/>
          <p:cNvSpPr txBox="1">
            <a:spLocks/>
          </p:cNvSpPr>
          <p:nvPr/>
        </p:nvSpPr>
        <p:spPr>
          <a:xfrm>
            <a:off x="12832597" y="28877731"/>
            <a:ext cx="11392244" cy="10207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smtClean="0">
                <a:solidFill>
                  <a:schemeClr val="tx1">
                    <a:lumMod val="75000"/>
                    <a:lumOff val="25000"/>
                  </a:schemeClr>
                </a:solidFill>
                <a:latin typeface="Garamond" panose="02020404030301010803" pitchFamily="18" charset="0"/>
              </a:rPr>
              <a:t>Groundwork USA, Groundwork Mobile County</a:t>
            </a:r>
            <a:endParaRPr lang="en-US" dirty="0">
              <a:solidFill>
                <a:schemeClr val="tx1">
                  <a:lumMod val="75000"/>
                  <a:lumOff val="25000"/>
                </a:schemeClr>
              </a:solidFill>
              <a:latin typeface="Garamond" panose="02020404030301010803" pitchFamily="18" charset="0"/>
            </a:endParaRPr>
          </a:p>
        </p:txBody>
      </p:sp>
      <p:sp>
        <p:nvSpPr>
          <p:cNvPr id="23" name="TextBox 22"/>
          <p:cNvSpPr txBox="1"/>
          <p:nvPr/>
        </p:nvSpPr>
        <p:spPr>
          <a:xfrm>
            <a:off x="12788044" y="27994151"/>
            <a:ext cx="4980851"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Project Partners</a:t>
            </a:r>
          </a:p>
        </p:txBody>
      </p:sp>
      <p:sp>
        <p:nvSpPr>
          <p:cNvPr id="24" name="TextBox 23"/>
          <p:cNvSpPr txBox="1"/>
          <p:nvPr/>
        </p:nvSpPr>
        <p:spPr>
          <a:xfrm>
            <a:off x="905194" y="29946270"/>
            <a:ext cx="4980851"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924426"/>
            <a:ext cx="18023236" cy="2171700"/>
          </a:xfrm>
        </p:spPr>
        <p:txBody>
          <a:bodyPr>
            <a:normAutofit lnSpcReduction="10000"/>
          </a:bodyPr>
          <a:lstStyle/>
          <a:p>
            <a:r>
              <a:rPr lang="en-US" dirty="0"/>
              <a:t>Evaluating Urban Heat Islands and Flooding to Enhance Green Infrastructure Initiatives in Coastal Communities </a:t>
            </a:r>
            <a:r>
              <a:rPr lang="en-US"/>
              <a:t>in </a:t>
            </a:r>
            <a:r>
              <a:rPr lang="en-US" smtClean="0"/>
              <a:t>Mobile, </a:t>
            </a:r>
            <a:r>
              <a:rPr lang="en-US" dirty="0"/>
              <a:t>Alabama</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559A8"/>
                </a:solidFill>
              </a:rPr>
              <a:t> </a:t>
            </a:r>
            <a:r>
              <a:rPr lang="en-US" sz="5200" dirty="0" smtClean="0">
                <a:solidFill>
                  <a:srgbClr val="2559A8"/>
                </a:solidFill>
              </a:rPr>
              <a:t>Alabama – Mobile </a:t>
            </a:r>
            <a:r>
              <a:rPr lang="en-US" sz="5200" dirty="0">
                <a:solidFill>
                  <a:srgbClr val="2559A8"/>
                </a:solidFill>
              </a:rPr>
              <a:t>| </a:t>
            </a:r>
            <a:r>
              <a:rPr lang="en-US" sz="5200" spc="100" baseline="0" dirty="0">
                <a:solidFill>
                  <a:srgbClr val="2559A8"/>
                </a:solidFill>
              </a:rPr>
              <a:t>Summer</a:t>
            </a:r>
            <a:r>
              <a:rPr lang="en-US" sz="5200" dirty="0">
                <a:solidFill>
                  <a:srgbClr val="2559A8"/>
                </a:solidFill>
              </a:rPr>
              <a:t> 2019</a:t>
            </a:r>
          </a:p>
        </p:txBody>
      </p:sp>
      <p:sp>
        <p:nvSpPr>
          <p:cNvPr id="54" name="TextBox 53"/>
          <p:cNvSpPr txBox="1"/>
          <p:nvPr/>
        </p:nvSpPr>
        <p:spPr>
          <a:xfrm>
            <a:off x="878674" y="4484915"/>
            <a:ext cx="2787943" cy="861774"/>
          </a:xfrm>
          <a:prstGeom prst="rect">
            <a:avLst/>
          </a:prstGeom>
          <a:noFill/>
        </p:spPr>
        <p:txBody>
          <a:bodyPr wrap="none" rtlCol="0">
            <a:spAutoFit/>
          </a:bodyPr>
          <a:lstStyle/>
          <a:p>
            <a:r>
              <a:rPr lang="en-US" sz="5000" b="1" dirty="0">
                <a:solidFill>
                  <a:srgbClr val="2559A8"/>
                </a:solidFill>
                <a:latin typeface="Century Gothic" panose="020B0502020202020204" pitchFamily="34" charset="0"/>
              </a:rPr>
              <a:t>Abstract</a:t>
            </a:r>
          </a:p>
        </p:txBody>
      </p:sp>
      <p:sp>
        <p:nvSpPr>
          <p:cNvPr id="55" name="Text Placeholder 16"/>
          <p:cNvSpPr txBox="1">
            <a:spLocks/>
          </p:cNvSpPr>
          <p:nvPr/>
        </p:nvSpPr>
        <p:spPr>
          <a:xfrm>
            <a:off x="914399" y="5133004"/>
            <a:ext cx="11430000" cy="33740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pic>
        <p:nvPicPr>
          <p:cNvPr id="33" name="Picture 32">
            <a:extLst>
              <a:ext uri="{FF2B5EF4-FFF2-40B4-BE49-F238E27FC236}">
                <a16:creationId xmlns:a16="http://schemas.microsoft.com/office/drawing/2014/main" id="{ED0E1C07-15E4-49B2-A029-937AB93AB0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448" y="25255161"/>
            <a:ext cx="2013855" cy="1645920"/>
          </a:xfrm>
          <a:prstGeom prst="rect">
            <a:avLst/>
          </a:prstGeom>
        </p:spPr>
      </p:pic>
      <p:sp>
        <p:nvSpPr>
          <p:cNvPr id="34" name="TextBox 33">
            <a:extLst>
              <a:ext uri="{FF2B5EF4-FFF2-40B4-BE49-F238E27FC236}">
                <a16:creationId xmlns:a16="http://schemas.microsoft.com/office/drawing/2014/main" id="{DD139A18-4B48-4060-B18B-1DAC9A8B8EFC}"/>
              </a:ext>
            </a:extLst>
          </p:cNvPr>
          <p:cNvSpPr txBox="1"/>
          <p:nvPr/>
        </p:nvSpPr>
        <p:spPr>
          <a:xfrm>
            <a:off x="7484135" y="26964375"/>
            <a:ext cx="2834640" cy="457200"/>
          </a:xfrm>
          <a:prstGeom prst="rect">
            <a:avLst/>
          </a:prstGeom>
          <a:noFill/>
        </p:spPr>
        <p:txBody>
          <a:bodyPr wrap="square" rtlCol="0">
            <a:spAutoFit/>
          </a:bodyPr>
          <a:lstStyle/>
          <a:p>
            <a:pPr algn="ctr"/>
            <a:r>
              <a:rPr lang="en-US" sz="2400" b="1" dirty="0">
                <a:solidFill>
                  <a:schemeClr val="tx1">
                    <a:lumMod val="75000"/>
                    <a:lumOff val="25000"/>
                  </a:schemeClr>
                </a:solidFill>
                <a:latin typeface="Garamond" panose="02020404030301010803" pitchFamily="18" charset="0"/>
              </a:rPr>
              <a:t>Landsat 8 </a:t>
            </a:r>
            <a:r>
              <a:rPr lang="en-US" sz="2400" dirty="0">
                <a:solidFill>
                  <a:schemeClr val="tx1">
                    <a:lumMod val="75000"/>
                    <a:lumOff val="25000"/>
                  </a:schemeClr>
                </a:solidFill>
                <a:latin typeface="Garamond" panose="02020404030301010803" pitchFamily="18" charset="0"/>
              </a:rPr>
              <a:t>OLI/TIRS  </a:t>
            </a:r>
          </a:p>
        </p:txBody>
      </p:sp>
      <p:pic>
        <p:nvPicPr>
          <p:cNvPr id="50" name="Picture 49">
            <a:extLst>
              <a:ext uri="{FF2B5EF4-FFF2-40B4-BE49-F238E27FC236}">
                <a16:creationId xmlns:a16="http://schemas.microsoft.com/office/drawing/2014/main" id="{AB95F928-7DEA-4106-99C6-E9F71036A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916" y="27857579"/>
            <a:ext cx="2186462" cy="1645920"/>
          </a:xfrm>
          <a:prstGeom prst="rect">
            <a:avLst/>
          </a:prstGeom>
        </p:spPr>
      </p:pic>
      <p:sp>
        <p:nvSpPr>
          <p:cNvPr id="51" name="TextBox 50">
            <a:extLst>
              <a:ext uri="{FF2B5EF4-FFF2-40B4-BE49-F238E27FC236}">
                <a16:creationId xmlns:a16="http://schemas.microsoft.com/office/drawing/2014/main" id="{8447AF15-38B8-43EF-A037-147616244B16}"/>
              </a:ext>
            </a:extLst>
          </p:cNvPr>
          <p:cNvSpPr txBox="1"/>
          <p:nvPr/>
        </p:nvSpPr>
        <p:spPr>
          <a:xfrm>
            <a:off x="5175181" y="29470615"/>
            <a:ext cx="2834640" cy="457200"/>
          </a:xfrm>
          <a:prstGeom prst="rect">
            <a:avLst/>
          </a:prstGeom>
          <a:noFill/>
        </p:spPr>
        <p:txBody>
          <a:bodyPr wrap="square" rtlCol="0">
            <a:spAutoFit/>
          </a:bodyPr>
          <a:lstStyle/>
          <a:p>
            <a:pPr algn="ctr"/>
            <a:r>
              <a:rPr lang="en-US" sz="2400" b="1" dirty="0">
                <a:solidFill>
                  <a:schemeClr val="tx1">
                    <a:lumMod val="75000"/>
                    <a:lumOff val="25000"/>
                  </a:schemeClr>
                </a:solidFill>
                <a:latin typeface="Garamond" panose="02020404030301010803" pitchFamily="18" charset="0"/>
              </a:rPr>
              <a:t>Terra </a:t>
            </a:r>
            <a:r>
              <a:rPr lang="en-US" sz="2400" dirty="0">
                <a:solidFill>
                  <a:schemeClr val="tx1">
                    <a:lumMod val="75000"/>
                    <a:lumOff val="25000"/>
                  </a:schemeClr>
                </a:solidFill>
                <a:latin typeface="Garamond" panose="02020404030301010803" pitchFamily="18" charset="0"/>
              </a:rPr>
              <a:t>MODIS</a:t>
            </a:r>
          </a:p>
        </p:txBody>
      </p:sp>
      <p:pic>
        <p:nvPicPr>
          <p:cNvPr id="56" name="Picture 55">
            <a:extLst>
              <a:ext uri="{FF2B5EF4-FFF2-40B4-BE49-F238E27FC236}">
                <a16:creationId xmlns:a16="http://schemas.microsoft.com/office/drawing/2014/main" id="{F10A8095-E3BE-4F1D-BEB5-969F1F668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659" y="25379436"/>
            <a:ext cx="1703640" cy="1645920"/>
          </a:xfrm>
          <a:prstGeom prst="rect">
            <a:avLst/>
          </a:prstGeom>
        </p:spPr>
      </p:pic>
      <p:sp>
        <p:nvSpPr>
          <p:cNvPr id="57" name="TextBox 56">
            <a:extLst>
              <a:ext uri="{FF2B5EF4-FFF2-40B4-BE49-F238E27FC236}">
                <a16:creationId xmlns:a16="http://schemas.microsoft.com/office/drawing/2014/main" id="{B2DA4116-31A8-47D6-842F-B9536ED2044D}"/>
              </a:ext>
            </a:extLst>
          </p:cNvPr>
          <p:cNvSpPr txBox="1"/>
          <p:nvPr/>
        </p:nvSpPr>
        <p:spPr>
          <a:xfrm>
            <a:off x="4257987" y="26964375"/>
            <a:ext cx="2834640" cy="457200"/>
          </a:xfrm>
          <a:prstGeom prst="rect">
            <a:avLst/>
          </a:prstGeom>
          <a:noFill/>
        </p:spPr>
        <p:txBody>
          <a:bodyPr wrap="square" rtlCol="0">
            <a:spAutoFit/>
          </a:bodyPr>
          <a:lstStyle/>
          <a:p>
            <a:pPr algn="ctr"/>
            <a:r>
              <a:rPr lang="en-US" sz="2400" b="1" dirty="0">
                <a:solidFill>
                  <a:schemeClr val="tx1">
                    <a:lumMod val="75000"/>
                    <a:lumOff val="25000"/>
                  </a:schemeClr>
                </a:solidFill>
                <a:latin typeface="Garamond" panose="02020404030301010803" pitchFamily="18" charset="0"/>
              </a:rPr>
              <a:t>Landsat 5 </a:t>
            </a:r>
            <a:r>
              <a:rPr lang="en-US" sz="2400" dirty="0">
                <a:solidFill>
                  <a:schemeClr val="tx1">
                    <a:lumMod val="75000"/>
                    <a:lumOff val="25000"/>
                  </a:schemeClr>
                </a:solidFill>
                <a:latin typeface="Garamond" panose="02020404030301010803" pitchFamily="18" charset="0"/>
              </a:rPr>
              <a:t>TM</a:t>
            </a:r>
          </a:p>
        </p:txBody>
      </p:sp>
      <p:pic>
        <p:nvPicPr>
          <p:cNvPr id="59" name="Picture 58">
            <a:extLst>
              <a:ext uri="{FF2B5EF4-FFF2-40B4-BE49-F238E27FC236}">
                <a16:creationId xmlns:a16="http://schemas.microsoft.com/office/drawing/2014/main" id="{0B37049E-99A0-4971-94DF-109FBC972B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891" y="27859834"/>
            <a:ext cx="2008580" cy="1645920"/>
          </a:xfrm>
          <a:prstGeom prst="rect">
            <a:avLst/>
          </a:prstGeom>
        </p:spPr>
      </p:pic>
      <p:pic>
        <p:nvPicPr>
          <p:cNvPr id="61" name="Picture 60">
            <a:extLst>
              <a:ext uri="{FF2B5EF4-FFF2-40B4-BE49-F238E27FC236}">
                <a16:creationId xmlns:a16="http://schemas.microsoft.com/office/drawing/2014/main" id="{975E0008-9548-44DE-8451-DF47A0BC6D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9591" y="27808971"/>
            <a:ext cx="2202025" cy="1645920"/>
          </a:xfrm>
          <a:prstGeom prst="rect">
            <a:avLst/>
          </a:prstGeom>
        </p:spPr>
      </p:pic>
      <p:sp>
        <p:nvSpPr>
          <p:cNvPr id="62" name="TextBox 61">
            <a:extLst>
              <a:ext uri="{FF2B5EF4-FFF2-40B4-BE49-F238E27FC236}">
                <a16:creationId xmlns:a16="http://schemas.microsoft.com/office/drawing/2014/main" id="{B646239F-036E-4E9A-B1E1-7EE21250F166}"/>
              </a:ext>
            </a:extLst>
          </p:cNvPr>
          <p:cNvSpPr txBox="1"/>
          <p:nvPr/>
        </p:nvSpPr>
        <p:spPr>
          <a:xfrm>
            <a:off x="2092891" y="29470615"/>
            <a:ext cx="2834640" cy="457200"/>
          </a:xfrm>
          <a:prstGeom prst="rect">
            <a:avLst/>
          </a:prstGeom>
          <a:noFill/>
        </p:spPr>
        <p:txBody>
          <a:bodyPr wrap="square" rtlCol="0">
            <a:spAutoFit/>
          </a:bodyPr>
          <a:lstStyle/>
          <a:p>
            <a:pPr algn="ctr"/>
            <a:r>
              <a:rPr lang="en-US" sz="2400" b="1" dirty="0">
                <a:solidFill>
                  <a:schemeClr val="tx1">
                    <a:lumMod val="75000"/>
                    <a:lumOff val="25000"/>
                  </a:schemeClr>
                </a:solidFill>
                <a:latin typeface="Garamond" panose="02020404030301010803" pitchFamily="18" charset="0"/>
              </a:rPr>
              <a:t>Sentinel-1</a:t>
            </a:r>
            <a:r>
              <a:rPr lang="en-US" sz="2400" dirty="0">
                <a:solidFill>
                  <a:schemeClr val="tx1">
                    <a:lumMod val="75000"/>
                    <a:lumOff val="25000"/>
                  </a:schemeClr>
                </a:solidFill>
                <a:latin typeface="Garamond" panose="02020404030301010803" pitchFamily="18" charset="0"/>
              </a:rPr>
              <a:t> C-SAR</a:t>
            </a:r>
          </a:p>
        </p:txBody>
      </p:sp>
      <p:sp>
        <p:nvSpPr>
          <p:cNvPr id="63" name="TextBox 62">
            <a:extLst>
              <a:ext uri="{FF2B5EF4-FFF2-40B4-BE49-F238E27FC236}">
                <a16:creationId xmlns:a16="http://schemas.microsoft.com/office/drawing/2014/main" id="{FCBD9F82-FE96-41D7-B924-C8CDF37E49EF}"/>
              </a:ext>
            </a:extLst>
          </p:cNvPr>
          <p:cNvSpPr txBox="1"/>
          <p:nvPr/>
        </p:nvSpPr>
        <p:spPr>
          <a:xfrm>
            <a:off x="8789591" y="29470615"/>
            <a:ext cx="2834640" cy="457200"/>
          </a:xfrm>
          <a:prstGeom prst="rect">
            <a:avLst/>
          </a:prstGeom>
          <a:noFill/>
        </p:spPr>
        <p:txBody>
          <a:bodyPr wrap="square" rtlCol="0">
            <a:spAutoFit/>
          </a:bodyPr>
          <a:lstStyle/>
          <a:p>
            <a:pPr algn="ctr"/>
            <a:r>
              <a:rPr lang="en-US" sz="2400" b="1" dirty="0">
                <a:solidFill>
                  <a:schemeClr val="tx1">
                    <a:lumMod val="75000"/>
                    <a:lumOff val="25000"/>
                  </a:schemeClr>
                </a:solidFill>
                <a:latin typeface="Garamond" panose="02020404030301010803" pitchFamily="18" charset="0"/>
              </a:rPr>
              <a:t>Sentinel-2</a:t>
            </a:r>
            <a:r>
              <a:rPr lang="en-US" sz="2400" dirty="0">
                <a:solidFill>
                  <a:schemeClr val="tx1">
                    <a:lumMod val="75000"/>
                    <a:lumOff val="25000"/>
                  </a:schemeClr>
                </a:solidFill>
                <a:latin typeface="Garamond" panose="02020404030301010803" pitchFamily="18" charset="0"/>
              </a:rPr>
              <a:t> MSI</a:t>
            </a:r>
          </a:p>
        </p:txBody>
      </p:sp>
      <p:sp>
        <p:nvSpPr>
          <p:cNvPr id="64" name="Rectangle 63">
            <a:extLst>
              <a:ext uri="{FF2B5EF4-FFF2-40B4-BE49-F238E27FC236}">
                <a16:creationId xmlns:a16="http://schemas.microsoft.com/office/drawing/2014/main" id="{9DE79EC7-AB76-48E6-B253-F695342DF331}"/>
              </a:ext>
            </a:extLst>
          </p:cNvPr>
          <p:cNvSpPr/>
          <p:nvPr/>
        </p:nvSpPr>
        <p:spPr>
          <a:xfrm>
            <a:off x="12927847" y="30612761"/>
            <a:ext cx="11249980" cy="3041987"/>
          </a:xfrm>
          <a:prstGeom prst="rect">
            <a:avLst/>
          </a:prstGeom>
        </p:spPr>
        <p:txBody>
          <a:bodyPr wrap="square">
            <a:spAutoFit/>
          </a:bodyPr>
          <a:lstStyle/>
          <a:p>
            <a:pPr marL="342900" marR="0" lvl="0" indent="-342900">
              <a:lnSpc>
                <a:spcPct val="115000"/>
              </a:lnSpc>
              <a:spcBef>
                <a:spcPts val="0"/>
              </a:spcBef>
              <a:spcAft>
                <a:spcPts val="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Joe Spruce, Science Advisor, Science Systems and Applications, Inc.</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Dr. Kenton Ross, Science Advisor, NASA Langley Research Center</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Bernard H. Eichold II, M.D., Dr. P.H., Mentor, Mobile County Health Department </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Madison Murphy, Center Lead, NASA DEVELOP Alabama – Mobile &amp; Marshall Nodes</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Larissa Graham, Project Lead, Groundwork Mobile County</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Eldon Blancher, PhD, BCES, Groundwork Mobile County</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a:p>
            <a:pPr marL="342900" marR="0" lvl="0" indent="-342900">
              <a:lnSpc>
                <a:spcPct val="115000"/>
              </a:lnSpc>
              <a:spcBef>
                <a:spcPts val="0"/>
              </a:spcBef>
              <a:spcAft>
                <a:spcPts val="1000"/>
              </a:spcAft>
              <a:buClr>
                <a:srgbClr val="2559A8"/>
              </a:buClr>
              <a:buFont typeface="Webdings" panose="05030102010509060703" pitchFamily="18" charset="2"/>
              <a:buChar char="4"/>
            </a:pPr>
            <a:r>
              <a:rPr lang="en-US" sz="2400" dirty="0">
                <a:solidFill>
                  <a:schemeClr val="tx1">
                    <a:lumMod val="75000"/>
                    <a:lumOff val="25000"/>
                  </a:schemeClr>
                </a:solidFill>
                <a:latin typeface="Garamond" panose="02020404030301010803" pitchFamily="18" charset="0"/>
                <a:ea typeface="MS PGothic" panose="020B0600070205080204" pitchFamily="34" charset="-128"/>
                <a:cs typeface="Times New Roman" panose="02020603050405020304" pitchFamily="18" charset="0"/>
              </a:rPr>
              <a:t>Ray Richardson, Groundwork Mobile County</a:t>
            </a:r>
            <a:endParaRPr lang="en-US" sz="2400" dirty="0">
              <a:solidFill>
                <a:schemeClr val="tx1">
                  <a:lumMod val="75000"/>
                  <a:lumOff val="25000"/>
                </a:schemeClr>
              </a:solidFill>
              <a:latin typeface="Arial" panose="020B0604020202020204" pitchFamily="34" charset="0"/>
              <a:ea typeface="MS PGothic" panose="020B0600070205080204" pitchFamily="34" charset="-128"/>
              <a:cs typeface="Times New Roman" panose="02020603050405020304" pitchFamily="18" charset="0"/>
            </a:endParaRPr>
          </a:p>
        </p:txBody>
      </p:sp>
      <p:pic>
        <p:nvPicPr>
          <p:cNvPr id="65" name="Picture 64">
            <a:extLst>
              <a:ext uri="{FF2B5EF4-FFF2-40B4-BE49-F238E27FC236}">
                <a16:creationId xmlns:a16="http://schemas.microsoft.com/office/drawing/2014/main" id="{7DA841F5-B8A3-4943-B315-91B6859A83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7144" y="25343585"/>
            <a:ext cx="1489558" cy="1645920"/>
          </a:xfrm>
          <a:prstGeom prst="rect">
            <a:avLst/>
          </a:prstGeom>
        </p:spPr>
      </p:pic>
      <p:sp>
        <p:nvSpPr>
          <p:cNvPr id="66" name="TextBox 65">
            <a:extLst>
              <a:ext uri="{FF2B5EF4-FFF2-40B4-BE49-F238E27FC236}">
                <a16:creationId xmlns:a16="http://schemas.microsoft.com/office/drawing/2014/main" id="{AF835B99-8178-4C78-97FF-2653805F0469}"/>
              </a:ext>
            </a:extLst>
          </p:cNvPr>
          <p:cNvSpPr txBox="1"/>
          <p:nvPr/>
        </p:nvSpPr>
        <p:spPr>
          <a:xfrm>
            <a:off x="1635464" y="26964375"/>
            <a:ext cx="2834640" cy="457200"/>
          </a:xfrm>
          <a:prstGeom prst="rect">
            <a:avLst/>
          </a:prstGeom>
          <a:noFill/>
        </p:spPr>
        <p:txBody>
          <a:bodyPr wrap="square" rtlCol="0">
            <a:spAutoFit/>
          </a:bodyPr>
          <a:lstStyle/>
          <a:p>
            <a:pPr algn="ctr"/>
            <a:r>
              <a:rPr lang="en-US" sz="2400" b="1" dirty="0">
                <a:solidFill>
                  <a:schemeClr val="tx1">
                    <a:lumMod val="75000"/>
                    <a:lumOff val="25000"/>
                  </a:schemeClr>
                </a:solidFill>
                <a:latin typeface="Garamond" panose="02020404030301010803" pitchFamily="18" charset="0"/>
              </a:rPr>
              <a:t>SRTM</a:t>
            </a:r>
          </a:p>
        </p:txBody>
      </p:sp>
      <p:grpSp>
        <p:nvGrpSpPr>
          <p:cNvPr id="3" name="Group 2"/>
          <p:cNvGrpSpPr/>
          <p:nvPr/>
        </p:nvGrpSpPr>
        <p:grpSpPr>
          <a:xfrm>
            <a:off x="868453" y="30788562"/>
            <a:ext cx="11567387" cy="3080151"/>
            <a:chOff x="868453" y="30788562"/>
            <a:chExt cx="11567387" cy="3080151"/>
          </a:xfrm>
        </p:grpSpPr>
        <p:pic>
          <p:nvPicPr>
            <p:cNvPr id="37" name="Picture 3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234213" y="30788562"/>
              <a:ext cx="2103120" cy="2103120"/>
            </a:xfrm>
            <a:prstGeom prst="rect">
              <a:avLst/>
            </a:prstGeom>
          </p:spPr>
        </p:pic>
        <p:sp>
          <p:nvSpPr>
            <p:cNvPr id="38" name="Text Placeholder 16"/>
            <p:cNvSpPr txBox="1">
              <a:spLocks/>
            </p:cNvSpPr>
            <p:nvPr/>
          </p:nvSpPr>
          <p:spPr>
            <a:xfrm>
              <a:off x="868453" y="32945383"/>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Lydia Stanley</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40" name="Picture 39"/>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48999" y="30788562"/>
              <a:ext cx="2103120" cy="2103120"/>
            </a:xfrm>
            <a:prstGeom prst="rect">
              <a:avLst/>
            </a:prstGeom>
          </p:spPr>
        </p:pic>
        <p:sp>
          <p:nvSpPr>
            <p:cNvPr id="41" name="Text Placeholder 16"/>
            <p:cNvSpPr txBox="1">
              <a:spLocks/>
            </p:cNvSpPr>
            <p:nvPr/>
          </p:nvSpPr>
          <p:spPr>
            <a:xfrm>
              <a:off x="6683239" y="32945383"/>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Kelly Dunn</a:t>
              </a:r>
            </a:p>
          </p:txBody>
        </p:sp>
        <p:pic>
          <p:nvPicPr>
            <p:cNvPr id="46" name="Picture 4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966960" y="30788562"/>
              <a:ext cx="2103120" cy="2103120"/>
            </a:xfrm>
            <a:prstGeom prst="rect">
              <a:avLst/>
            </a:prstGeom>
          </p:spPr>
        </p:pic>
        <p:sp>
          <p:nvSpPr>
            <p:cNvPr id="47" name="Text Placeholder 16"/>
            <p:cNvSpPr txBox="1">
              <a:spLocks/>
            </p:cNvSpPr>
            <p:nvPr/>
          </p:nvSpPr>
          <p:spPr>
            <a:xfrm>
              <a:off x="9601200" y="32945383"/>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err="1">
                  <a:solidFill>
                    <a:schemeClr val="tx1">
                      <a:lumMod val="75000"/>
                      <a:lumOff val="25000"/>
                    </a:schemeClr>
                  </a:solidFill>
                  <a:latin typeface="Garamond" panose="02020404030301010803" pitchFamily="18" charset="0"/>
                </a:rPr>
                <a:t>Filoteo</a:t>
              </a:r>
              <a:r>
                <a:rPr lang="en-US" b="1" dirty="0">
                  <a:solidFill>
                    <a:schemeClr val="tx1">
                      <a:lumMod val="75000"/>
                      <a:lumOff val="25000"/>
                    </a:schemeClr>
                  </a:solidFill>
                  <a:latin typeface="Garamond" panose="02020404030301010803" pitchFamily="18" charset="0"/>
                </a:rPr>
                <a:t> Gomez-Martinez</a:t>
              </a:r>
            </a:p>
          </p:txBody>
        </p:sp>
        <p:sp>
          <p:nvSpPr>
            <p:cNvPr id="53" name="Text Placeholder 16"/>
            <p:cNvSpPr txBox="1">
              <a:spLocks/>
            </p:cNvSpPr>
            <p:nvPr/>
          </p:nvSpPr>
          <p:spPr>
            <a:xfrm>
              <a:off x="3817507" y="32945383"/>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Arman </a:t>
              </a:r>
              <a:r>
                <a:rPr lang="en-US" b="1" dirty="0" err="1">
                  <a:solidFill>
                    <a:schemeClr val="tx1">
                      <a:lumMod val="75000"/>
                      <a:lumOff val="25000"/>
                    </a:schemeClr>
                  </a:solidFill>
                  <a:latin typeface="Garamond" panose="02020404030301010803" pitchFamily="18" charset="0"/>
                </a:rPr>
                <a:t>Bajracharya</a:t>
              </a:r>
              <a:r>
                <a:rPr lang="en-US" b="1" dirty="0">
                  <a:solidFill>
                    <a:schemeClr val="tx1">
                      <a:lumMod val="75000"/>
                      <a:lumOff val="25000"/>
                    </a:schemeClr>
                  </a:solidFill>
                  <a:latin typeface="Garamond" panose="02020404030301010803" pitchFamily="18" charset="0"/>
                </a:rPr>
                <a:t> </a:t>
              </a:r>
            </a:p>
          </p:txBody>
        </p:sp>
        <p:pic>
          <p:nvPicPr>
            <p:cNvPr id="49" name="Picture 4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183267" y="30788562"/>
              <a:ext cx="2103120" cy="2103120"/>
            </a:xfrm>
            <a:prstGeom prst="rect">
              <a:avLst/>
            </a:prstGeom>
          </p:spPr>
        </p:pic>
        <p:pic>
          <p:nvPicPr>
            <p:cNvPr id="27" name="Picture 26">
              <a:extLst>
                <a:ext uri="{FF2B5EF4-FFF2-40B4-BE49-F238E27FC236}">
                  <a16:creationId xmlns:a16="http://schemas.microsoft.com/office/drawing/2014/main" id="{A575139B-B311-466B-ABFF-E08E3D1F5D6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092" t="20299" r="27104" b="25131"/>
            <a:stretch/>
          </p:blipFill>
          <p:spPr>
            <a:xfrm>
              <a:off x="10195976" y="31017162"/>
              <a:ext cx="1645089" cy="1645920"/>
            </a:xfrm>
            <a:prstGeom prst="ellipse">
              <a:avLst/>
            </a:prstGeom>
          </p:spPr>
        </p:pic>
        <p:pic>
          <p:nvPicPr>
            <p:cNvPr id="29" name="Picture 28">
              <a:extLst>
                <a:ext uri="{FF2B5EF4-FFF2-40B4-BE49-F238E27FC236}">
                  <a16:creationId xmlns:a16="http://schemas.microsoft.com/office/drawing/2014/main" id="{06B3308D-741B-4C26-884B-70F3BAD12F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456" t="29630" r="22792" b="34170"/>
            <a:stretch/>
          </p:blipFill>
          <p:spPr>
            <a:xfrm>
              <a:off x="1459358" y="31017162"/>
              <a:ext cx="1652831" cy="1645920"/>
            </a:xfrm>
            <a:prstGeom prst="ellipse">
              <a:avLst/>
            </a:prstGeom>
          </p:spPr>
        </p:pic>
        <p:pic>
          <p:nvPicPr>
            <p:cNvPr id="31" name="Picture 30">
              <a:extLst>
                <a:ext uri="{FF2B5EF4-FFF2-40B4-BE49-F238E27FC236}">
                  <a16:creationId xmlns:a16="http://schemas.microsoft.com/office/drawing/2014/main" id="{E753744E-3624-4FA3-9352-12B5BEAEBA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2861" t="22880" r="31237" b="22165"/>
            <a:stretch/>
          </p:blipFill>
          <p:spPr>
            <a:xfrm>
              <a:off x="4408653" y="31017162"/>
              <a:ext cx="1652349" cy="1645920"/>
            </a:xfrm>
            <a:prstGeom prst="ellipse">
              <a:avLst/>
            </a:prstGeom>
          </p:spPr>
        </p:pic>
        <p:pic>
          <p:nvPicPr>
            <p:cNvPr id="12" name="Picture 11">
              <a:extLst>
                <a:ext uri="{FF2B5EF4-FFF2-40B4-BE49-F238E27FC236}">
                  <a16:creationId xmlns:a16="http://schemas.microsoft.com/office/drawing/2014/main" id="{16593733-C996-46D6-AF55-75FD7F241F7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098" t="19157" r="29098" b="19157"/>
            <a:stretch/>
          </p:blipFill>
          <p:spPr>
            <a:xfrm>
              <a:off x="7273502" y="31017162"/>
              <a:ext cx="1654115" cy="1645920"/>
            </a:xfrm>
            <a:prstGeom prst="ellipse">
              <a:avLst/>
            </a:prstGeom>
          </p:spPr>
        </p:pic>
      </p:grpSp>
      <p:sp>
        <p:nvSpPr>
          <p:cNvPr id="129" name="Text Placeholder 16">
            <a:extLst>
              <a:ext uri="{FF2B5EF4-FFF2-40B4-BE49-F238E27FC236}">
                <a16:creationId xmlns:a16="http://schemas.microsoft.com/office/drawing/2014/main" id="{AD832E6D-7985-4392-A94C-4B0D9C582963}"/>
              </a:ext>
            </a:extLst>
          </p:cNvPr>
          <p:cNvSpPr txBox="1">
            <a:spLocks/>
          </p:cNvSpPr>
          <p:nvPr/>
        </p:nvSpPr>
        <p:spPr>
          <a:xfrm>
            <a:off x="13004391" y="14124842"/>
            <a:ext cx="11430000" cy="391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grpSp>
        <p:nvGrpSpPr>
          <p:cNvPr id="131" name="Group 130">
            <a:extLst>
              <a:ext uri="{FF2B5EF4-FFF2-40B4-BE49-F238E27FC236}">
                <a16:creationId xmlns:a16="http://schemas.microsoft.com/office/drawing/2014/main" id="{E6DC6B91-B427-411F-B6C3-914CB0DC49FE}"/>
              </a:ext>
            </a:extLst>
          </p:cNvPr>
          <p:cNvGrpSpPr/>
          <p:nvPr/>
        </p:nvGrpSpPr>
        <p:grpSpPr>
          <a:xfrm>
            <a:off x="12685777" y="11589889"/>
            <a:ext cx="4128627" cy="5234320"/>
            <a:chOff x="5741929" y="769096"/>
            <a:chExt cx="4812425" cy="6235677"/>
          </a:xfrm>
        </p:grpSpPr>
        <p:sp>
          <p:nvSpPr>
            <p:cNvPr id="132" name="TextBox 131">
              <a:extLst>
                <a:ext uri="{FF2B5EF4-FFF2-40B4-BE49-F238E27FC236}">
                  <a16:creationId xmlns:a16="http://schemas.microsoft.com/office/drawing/2014/main" id="{4081099B-E604-4285-9878-7CD97FF32DAB}"/>
                </a:ext>
              </a:extLst>
            </p:cNvPr>
            <p:cNvSpPr txBox="1"/>
            <p:nvPr/>
          </p:nvSpPr>
          <p:spPr>
            <a:xfrm>
              <a:off x="8876187" y="2586181"/>
              <a:ext cx="1678167" cy="3629894"/>
            </a:xfrm>
            <a:prstGeom prst="rect">
              <a:avLst/>
            </a:prstGeom>
            <a:noFill/>
          </p:spPr>
          <p:txBody>
            <a:bodyPr wrap="square" rtlCol="0">
              <a:spAutoFit/>
            </a:bodyPr>
            <a:lstStyle/>
            <a:p>
              <a:r>
                <a:rPr lang="en-US" sz="1600" dirty="0">
                  <a:solidFill>
                    <a:schemeClr val="tx1">
                      <a:lumMod val="75000"/>
                      <a:lumOff val="25000"/>
                    </a:schemeClr>
                  </a:solidFill>
                </a:rPr>
                <a:t>Water</a:t>
              </a:r>
            </a:p>
            <a:p>
              <a:r>
                <a:rPr lang="en-US" sz="1600" dirty="0">
                  <a:solidFill>
                    <a:schemeClr val="tx1">
                      <a:lumMod val="75000"/>
                      <a:lumOff val="25000"/>
                    </a:schemeClr>
                  </a:solidFill>
                </a:rPr>
                <a:t>0</a:t>
              </a:r>
            </a:p>
            <a:p>
              <a:r>
                <a:rPr lang="en-US" sz="1600" dirty="0">
                  <a:solidFill>
                    <a:schemeClr val="tx1">
                      <a:lumMod val="75000"/>
                      <a:lumOff val="25000"/>
                    </a:schemeClr>
                  </a:solidFill>
                </a:rPr>
                <a:t>1</a:t>
              </a:r>
            </a:p>
            <a:p>
              <a:r>
                <a:rPr lang="en-US" sz="1600" dirty="0">
                  <a:solidFill>
                    <a:schemeClr val="tx1">
                      <a:lumMod val="75000"/>
                      <a:lumOff val="25000"/>
                    </a:schemeClr>
                  </a:solidFill>
                </a:rPr>
                <a:t>2</a:t>
              </a:r>
            </a:p>
            <a:p>
              <a:r>
                <a:rPr lang="en-US" sz="1600" dirty="0">
                  <a:solidFill>
                    <a:schemeClr val="tx1">
                      <a:lumMod val="75000"/>
                      <a:lumOff val="25000"/>
                    </a:schemeClr>
                  </a:solidFill>
                </a:rPr>
                <a:t>3</a:t>
              </a:r>
            </a:p>
            <a:p>
              <a:r>
                <a:rPr lang="en-US" sz="1600" dirty="0">
                  <a:solidFill>
                    <a:schemeClr val="tx1">
                      <a:lumMod val="75000"/>
                      <a:lumOff val="25000"/>
                    </a:schemeClr>
                  </a:solidFill>
                </a:rPr>
                <a:t>4 – 10</a:t>
              </a:r>
            </a:p>
            <a:p>
              <a:r>
                <a:rPr lang="en-US" sz="1600" dirty="0">
                  <a:solidFill>
                    <a:schemeClr val="tx1">
                      <a:lumMod val="75000"/>
                      <a:lumOff val="25000"/>
                    </a:schemeClr>
                  </a:solidFill>
                </a:rPr>
                <a:t>11 – 20</a:t>
              </a:r>
            </a:p>
            <a:p>
              <a:r>
                <a:rPr lang="en-US" sz="1600" dirty="0">
                  <a:solidFill>
                    <a:schemeClr val="tx1">
                      <a:lumMod val="75000"/>
                      <a:lumOff val="25000"/>
                    </a:schemeClr>
                  </a:solidFill>
                </a:rPr>
                <a:t>21 – 30</a:t>
              </a:r>
            </a:p>
            <a:p>
              <a:r>
                <a:rPr lang="en-US" sz="1600" dirty="0">
                  <a:solidFill>
                    <a:schemeClr val="tx1">
                      <a:lumMod val="75000"/>
                      <a:lumOff val="25000"/>
                    </a:schemeClr>
                  </a:solidFill>
                </a:rPr>
                <a:t>31 – 40</a:t>
              </a:r>
            </a:p>
            <a:p>
              <a:r>
                <a:rPr lang="en-US" sz="1600" dirty="0">
                  <a:solidFill>
                    <a:schemeClr val="tx1">
                      <a:lumMod val="75000"/>
                      <a:lumOff val="25000"/>
                    </a:schemeClr>
                  </a:solidFill>
                </a:rPr>
                <a:t>41 – 60</a:t>
              </a:r>
            </a:p>
            <a:p>
              <a:r>
                <a:rPr lang="en-US" sz="1600" dirty="0">
                  <a:solidFill>
                    <a:schemeClr val="tx1">
                      <a:lumMod val="75000"/>
                      <a:lumOff val="25000"/>
                    </a:schemeClr>
                  </a:solidFill>
                </a:rPr>
                <a:t>61 – 80</a:t>
              </a:r>
            </a:p>
            <a:p>
              <a:r>
                <a:rPr lang="en-US" sz="1600" dirty="0">
                  <a:solidFill>
                    <a:schemeClr val="tx1">
                      <a:lumMod val="75000"/>
                      <a:lumOff val="25000"/>
                    </a:schemeClr>
                  </a:solidFill>
                </a:rPr>
                <a:t>81 – 120</a:t>
              </a:r>
            </a:p>
          </p:txBody>
        </p:sp>
        <p:grpSp>
          <p:nvGrpSpPr>
            <p:cNvPr id="133" name="Group 132">
              <a:extLst>
                <a:ext uri="{FF2B5EF4-FFF2-40B4-BE49-F238E27FC236}">
                  <a16:creationId xmlns:a16="http://schemas.microsoft.com/office/drawing/2014/main" id="{7CB581B2-2DE4-4A82-A56F-0B1850EB3AAE}"/>
                </a:ext>
              </a:extLst>
            </p:cNvPr>
            <p:cNvGrpSpPr/>
            <p:nvPr/>
          </p:nvGrpSpPr>
          <p:grpSpPr>
            <a:xfrm>
              <a:off x="5741929" y="769096"/>
              <a:ext cx="3932375" cy="6235677"/>
              <a:chOff x="5741929" y="769096"/>
              <a:chExt cx="3932375" cy="6235677"/>
            </a:xfrm>
          </p:grpSpPr>
          <p:pic>
            <p:nvPicPr>
              <p:cNvPr id="134" name="Picture 133">
                <a:extLst>
                  <a:ext uri="{FF2B5EF4-FFF2-40B4-BE49-F238E27FC236}">
                    <a16:creationId xmlns:a16="http://schemas.microsoft.com/office/drawing/2014/main" id="{EF2BD26E-651A-40E9-9658-53A812FA69DC}"/>
                  </a:ext>
                </a:extLst>
              </p:cNvPr>
              <p:cNvPicPr>
                <a:picLocks noChangeAspect="1"/>
              </p:cNvPicPr>
              <p:nvPr/>
            </p:nvPicPr>
            <p:blipFill rotWithShape="1">
              <a:blip r:embed="rId13">
                <a:extLst>
                  <a:ext uri="{28A0092B-C50C-407E-A947-70E740481C1C}">
                    <a14:useLocalDpi xmlns:a14="http://schemas.microsoft.com/office/drawing/2010/main" val="0"/>
                  </a:ext>
                </a:extLst>
              </a:blip>
              <a:srcRect r="39079" b="4363"/>
              <a:stretch/>
            </p:blipFill>
            <p:spPr>
              <a:xfrm>
                <a:off x="5741929" y="769096"/>
                <a:ext cx="2761361" cy="5907007"/>
              </a:xfrm>
              <a:prstGeom prst="rect">
                <a:avLst/>
              </a:prstGeom>
            </p:spPr>
          </p:pic>
          <p:sp>
            <p:nvSpPr>
              <p:cNvPr id="135" name="TextBox 134">
                <a:extLst>
                  <a:ext uri="{FF2B5EF4-FFF2-40B4-BE49-F238E27FC236}">
                    <a16:creationId xmlns:a16="http://schemas.microsoft.com/office/drawing/2014/main" id="{161E1E2C-DF51-4865-81B7-986BF6A5EAF8}"/>
                  </a:ext>
                </a:extLst>
              </p:cNvPr>
              <p:cNvSpPr txBox="1"/>
              <p:nvPr/>
            </p:nvSpPr>
            <p:spPr>
              <a:xfrm>
                <a:off x="7620982" y="6590158"/>
                <a:ext cx="1095154" cy="403321"/>
              </a:xfrm>
              <a:prstGeom prst="rect">
                <a:avLst/>
              </a:prstGeom>
              <a:noFill/>
            </p:spPr>
            <p:txBody>
              <a:bodyPr wrap="square" rtlCol="0">
                <a:spAutoFit/>
              </a:bodyPr>
              <a:lstStyle/>
              <a:p>
                <a:r>
                  <a:rPr lang="en-US" sz="1600" dirty="0">
                    <a:solidFill>
                      <a:schemeClr val="tx1">
                        <a:lumMod val="75000"/>
                        <a:lumOff val="25000"/>
                      </a:schemeClr>
                    </a:solidFill>
                  </a:rPr>
                  <a:t>20 Mi</a:t>
                </a:r>
              </a:p>
            </p:txBody>
          </p:sp>
          <p:sp>
            <p:nvSpPr>
              <p:cNvPr id="136" name="TextBox 135">
                <a:extLst>
                  <a:ext uri="{FF2B5EF4-FFF2-40B4-BE49-F238E27FC236}">
                    <a16:creationId xmlns:a16="http://schemas.microsoft.com/office/drawing/2014/main" id="{B67B1868-51C3-48D0-A1DB-EF56FF7C4C26}"/>
                  </a:ext>
                </a:extLst>
              </p:cNvPr>
              <p:cNvSpPr txBox="1"/>
              <p:nvPr/>
            </p:nvSpPr>
            <p:spPr>
              <a:xfrm>
                <a:off x="6121903" y="6601452"/>
                <a:ext cx="253292" cy="403321"/>
              </a:xfrm>
              <a:prstGeom prst="rect">
                <a:avLst/>
              </a:prstGeom>
              <a:noFill/>
            </p:spPr>
            <p:txBody>
              <a:bodyPr wrap="square" rtlCol="0">
                <a:spAutoFit/>
              </a:bodyPr>
              <a:lstStyle/>
              <a:p>
                <a:r>
                  <a:rPr lang="en-US" sz="1600" dirty="0">
                    <a:solidFill>
                      <a:schemeClr val="tx1">
                        <a:lumMod val="75000"/>
                        <a:lumOff val="25000"/>
                      </a:schemeClr>
                    </a:solidFill>
                  </a:rPr>
                  <a:t>0</a:t>
                </a:r>
              </a:p>
            </p:txBody>
          </p:sp>
          <p:sp>
            <p:nvSpPr>
              <p:cNvPr id="138" name="TextBox 137">
                <a:extLst>
                  <a:ext uri="{FF2B5EF4-FFF2-40B4-BE49-F238E27FC236}">
                    <a16:creationId xmlns:a16="http://schemas.microsoft.com/office/drawing/2014/main" id="{3A13CC28-7A3B-4295-B960-2F7D9EC3D9A0}"/>
                  </a:ext>
                </a:extLst>
              </p:cNvPr>
              <p:cNvSpPr txBox="1"/>
              <p:nvPr/>
            </p:nvSpPr>
            <p:spPr>
              <a:xfrm>
                <a:off x="6825573" y="6589548"/>
                <a:ext cx="496534" cy="403321"/>
              </a:xfrm>
              <a:prstGeom prst="rect">
                <a:avLst/>
              </a:prstGeom>
              <a:noFill/>
            </p:spPr>
            <p:txBody>
              <a:bodyPr wrap="square" rtlCol="0">
                <a:spAutoFit/>
              </a:bodyPr>
              <a:lstStyle/>
              <a:p>
                <a:r>
                  <a:rPr lang="en-US" sz="1600" dirty="0">
                    <a:solidFill>
                      <a:schemeClr val="tx1">
                        <a:lumMod val="75000"/>
                        <a:lumOff val="25000"/>
                      </a:schemeClr>
                    </a:solidFill>
                  </a:rPr>
                  <a:t>10</a:t>
                </a:r>
              </a:p>
            </p:txBody>
          </p:sp>
          <p:pic>
            <p:nvPicPr>
              <p:cNvPr id="139" name="Picture 138">
                <a:extLst>
                  <a:ext uri="{FF2B5EF4-FFF2-40B4-BE49-F238E27FC236}">
                    <a16:creationId xmlns:a16="http://schemas.microsoft.com/office/drawing/2014/main" id="{C89B8463-1385-4394-80AF-9093B521C89A}"/>
                  </a:ext>
                </a:extLst>
              </p:cNvPr>
              <p:cNvPicPr>
                <a:picLocks noChangeAspect="1"/>
              </p:cNvPicPr>
              <p:nvPr/>
            </p:nvPicPr>
            <p:blipFill rotWithShape="1">
              <a:blip r:embed="rId13">
                <a:extLst>
                  <a:ext uri="{28A0092B-C50C-407E-A947-70E740481C1C}">
                    <a14:useLocalDpi xmlns:a14="http://schemas.microsoft.com/office/drawing/2010/main" val="0"/>
                  </a:ext>
                </a:extLst>
              </a:blip>
              <a:srcRect l="66777" t="48207" r="19553" b="13546"/>
              <a:stretch/>
            </p:blipFill>
            <p:spPr>
              <a:xfrm>
                <a:off x="8264238" y="2472154"/>
                <a:ext cx="861588" cy="3832568"/>
              </a:xfrm>
              <a:prstGeom prst="rect">
                <a:avLst/>
              </a:prstGeom>
            </p:spPr>
          </p:pic>
          <p:sp>
            <p:nvSpPr>
              <p:cNvPr id="140" name="TextBox 139">
                <a:extLst>
                  <a:ext uri="{FF2B5EF4-FFF2-40B4-BE49-F238E27FC236}">
                    <a16:creationId xmlns:a16="http://schemas.microsoft.com/office/drawing/2014/main" id="{EADB294D-4783-4E27-90D8-71F766B52624}"/>
                  </a:ext>
                </a:extLst>
              </p:cNvPr>
              <p:cNvSpPr txBox="1"/>
              <p:nvPr/>
            </p:nvSpPr>
            <p:spPr>
              <a:xfrm>
                <a:off x="8401726" y="1940331"/>
                <a:ext cx="1272578" cy="696645"/>
              </a:xfrm>
              <a:prstGeom prst="rect">
                <a:avLst/>
              </a:prstGeom>
              <a:noFill/>
            </p:spPr>
            <p:txBody>
              <a:bodyPr wrap="square" rtlCol="0">
                <a:spAutoFit/>
              </a:bodyPr>
              <a:lstStyle/>
              <a:p>
                <a:r>
                  <a:rPr lang="en-US" sz="1600" b="1" dirty="0">
                    <a:solidFill>
                      <a:schemeClr val="tx1">
                        <a:lumMod val="75000"/>
                        <a:lumOff val="25000"/>
                      </a:schemeClr>
                    </a:solidFill>
                  </a:rPr>
                  <a:t>Elevation </a:t>
                </a:r>
              </a:p>
              <a:p>
                <a:r>
                  <a:rPr lang="en-US" sz="1600" b="1" dirty="0">
                    <a:solidFill>
                      <a:schemeClr val="tx1">
                        <a:lumMod val="75000"/>
                        <a:lumOff val="25000"/>
                      </a:schemeClr>
                    </a:solidFill>
                  </a:rPr>
                  <a:t>in meters</a:t>
                </a:r>
              </a:p>
            </p:txBody>
          </p:sp>
        </p:grpSp>
      </p:grpSp>
      <p:pic>
        <p:nvPicPr>
          <p:cNvPr id="141" name="Picture 140" descr="A close up of a map&#10;&#10;Description automatically generated">
            <a:extLst>
              <a:ext uri="{FF2B5EF4-FFF2-40B4-BE49-F238E27FC236}">
                <a16:creationId xmlns:a16="http://schemas.microsoft.com/office/drawing/2014/main" id="{8F3516F1-52AF-4148-A1AA-37CD0C0F2D0F}"/>
              </a:ext>
            </a:extLst>
          </p:cNvPr>
          <p:cNvPicPr>
            <a:picLocks noChangeAspect="1"/>
          </p:cNvPicPr>
          <p:nvPr/>
        </p:nvPicPr>
        <p:blipFill rotWithShape="1">
          <a:blip r:embed="rId14" cstate="print">
            <a:alphaModFix/>
            <a:extLst>
              <a:ext uri="{28A0092B-C50C-407E-A947-70E740481C1C}">
                <a14:useLocalDpi xmlns:a14="http://schemas.microsoft.com/office/drawing/2010/main" val="0"/>
              </a:ext>
            </a:extLst>
          </a:blip>
          <a:srcRect l="9106" t="7549" r="41954" b="13005"/>
          <a:stretch/>
        </p:blipFill>
        <p:spPr>
          <a:xfrm>
            <a:off x="16607824" y="11615927"/>
            <a:ext cx="2293879" cy="4819030"/>
          </a:xfrm>
          <a:prstGeom prst="rect">
            <a:avLst/>
          </a:prstGeom>
        </p:spPr>
      </p:pic>
      <p:sp>
        <p:nvSpPr>
          <p:cNvPr id="142" name="TextBox 141">
            <a:extLst>
              <a:ext uri="{FF2B5EF4-FFF2-40B4-BE49-F238E27FC236}">
                <a16:creationId xmlns:a16="http://schemas.microsoft.com/office/drawing/2014/main" id="{D0688805-C78A-4172-B41F-6C49D088119E}"/>
              </a:ext>
            </a:extLst>
          </p:cNvPr>
          <p:cNvSpPr txBox="1"/>
          <p:nvPr/>
        </p:nvSpPr>
        <p:spPr>
          <a:xfrm>
            <a:off x="19254541" y="12758113"/>
            <a:ext cx="2249850" cy="1938992"/>
          </a:xfrm>
          <a:prstGeom prst="rect">
            <a:avLst/>
          </a:prstGeom>
          <a:noFill/>
        </p:spPr>
        <p:txBody>
          <a:bodyPr wrap="square" rtlCol="0">
            <a:spAutoFit/>
          </a:bodyPr>
          <a:lstStyle/>
          <a:p>
            <a:pPr>
              <a:lnSpc>
                <a:spcPct val="150000"/>
              </a:lnSpc>
            </a:pPr>
            <a:r>
              <a:rPr lang="en-US" sz="1600" dirty="0">
                <a:solidFill>
                  <a:schemeClr val="tx1">
                    <a:lumMod val="75000"/>
                    <a:lumOff val="25000"/>
                  </a:schemeClr>
                </a:solidFill>
              </a:rPr>
              <a:t>0 – 1 (Lowest Risk)</a:t>
            </a:r>
          </a:p>
          <a:p>
            <a:pPr>
              <a:lnSpc>
                <a:spcPct val="150000"/>
              </a:lnSpc>
            </a:pPr>
            <a:r>
              <a:rPr lang="en-US" sz="1600" dirty="0">
                <a:solidFill>
                  <a:schemeClr val="tx1">
                    <a:lumMod val="75000"/>
                    <a:lumOff val="25000"/>
                  </a:schemeClr>
                </a:solidFill>
              </a:rPr>
              <a:t>1 – 2</a:t>
            </a:r>
          </a:p>
          <a:p>
            <a:pPr>
              <a:lnSpc>
                <a:spcPct val="150000"/>
              </a:lnSpc>
            </a:pPr>
            <a:r>
              <a:rPr lang="en-US" sz="1600" dirty="0">
                <a:solidFill>
                  <a:schemeClr val="tx1">
                    <a:lumMod val="75000"/>
                    <a:lumOff val="25000"/>
                  </a:schemeClr>
                </a:solidFill>
              </a:rPr>
              <a:t>2 – 3</a:t>
            </a:r>
          </a:p>
          <a:p>
            <a:pPr>
              <a:lnSpc>
                <a:spcPct val="150000"/>
              </a:lnSpc>
            </a:pPr>
            <a:r>
              <a:rPr lang="en-US" sz="1600" dirty="0">
                <a:solidFill>
                  <a:schemeClr val="tx1">
                    <a:lumMod val="75000"/>
                    <a:lumOff val="25000"/>
                  </a:schemeClr>
                </a:solidFill>
              </a:rPr>
              <a:t>3 – 4</a:t>
            </a:r>
          </a:p>
          <a:p>
            <a:pPr>
              <a:lnSpc>
                <a:spcPct val="150000"/>
              </a:lnSpc>
            </a:pPr>
            <a:r>
              <a:rPr lang="en-US" sz="1600" dirty="0">
                <a:solidFill>
                  <a:schemeClr val="tx1">
                    <a:lumMod val="75000"/>
                    <a:lumOff val="25000"/>
                  </a:schemeClr>
                </a:solidFill>
              </a:rPr>
              <a:t>4 – 5 (Highest Risk)</a:t>
            </a:r>
          </a:p>
        </p:txBody>
      </p:sp>
      <p:sp>
        <p:nvSpPr>
          <p:cNvPr id="143" name="TextBox 142">
            <a:extLst>
              <a:ext uri="{FF2B5EF4-FFF2-40B4-BE49-F238E27FC236}">
                <a16:creationId xmlns:a16="http://schemas.microsoft.com/office/drawing/2014/main" id="{86AC0153-A65C-4191-BB31-B3813BCA3F00}"/>
              </a:ext>
            </a:extLst>
          </p:cNvPr>
          <p:cNvSpPr txBox="1"/>
          <p:nvPr/>
        </p:nvSpPr>
        <p:spPr>
          <a:xfrm>
            <a:off x="18801258" y="12186038"/>
            <a:ext cx="2222734" cy="584775"/>
          </a:xfrm>
          <a:prstGeom prst="rect">
            <a:avLst/>
          </a:prstGeom>
          <a:noFill/>
        </p:spPr>
        <p:txBody>
          <a:bodyPr wrap="square" rtlCol="0">
            <a:spAutoFit/>
          </a:bodyPr>
          <a:lstStyle/>
          <a:p>
            <a:r>
              <a:rPr lang="en-US" sz="1600" b="1" dirty="0">
                <a:solidFill>
                  <a:schemeClr val="tx1">
                    <a:lumMod val="75000"/>
                    <a:lumOff val="25000"/>
                  </a:schemeClr>
                </a:solidFill>
              </a:rPr>
              <a:t>Aggregated Social Vulnerability</a:t>
            </a:r>
          </a:p>
        </p:txBody>
      </p:sp>
      <p:pic>
        <p:nvPicPr>
          <p:cNvPr id="144" name="Picture 143">
            <a:extLst>
              <a:ext uri="{FF2B5EF4-FFF2-40B4-BE49-F238E27FC236}">
                <a16:creationId xmlns:a16="http://schemas.microsoft.com/office/drawing/2014/main" id="{BC2FC155-4220-458B-886B-C31789D949C5}"/>
              </a:ext>
            </a:extLst>
          </p:cNvPr>
          <p:cNvPicPr>
            <a:picLocks noChangeAspect="1"/>
          </p:cNvPicPr>
          <p:nvPr/>
        </p:nvPicPr>
        <p:blipFill rotWithShape="1">
          <a:blip r:embed="rId13">
            <a:extLst>
              <a:ext uri="{28A0092B-C50C-407E-A947-70E740481C1C}">
                <a14:useLocalDpi xmlns:a14="http://schemas.microsoft.com/office/drawing/2010/main" val="0"/>
              </a:ext>
            </a:extLst>
          </a:blip>
          <a:srcRect t="93061" r="39079" b="4363"/>
          <a:stretch/>
        </p:blipFill>
        <p:spPr>
          <a:xfrm>
            <a:off x="16533850" y="16428026"/>
            <a:ext cx="2368997" cy="133543"/>
          </a:xfrm>
          <a:prstGeom prst="rect">
            <a:avLst/>
          </a:prstGeom>
        </p:spPr>
      </p:pic>
      <p:sp>
        <p:nvSpPr>
          <p:cNvPr id="145" name="TextBox 144">
            <a:extLst>
              <a:ext uri="{FF2B5EF4-FFF2-40B4-BE49-F238E27FC236}">
                <a16:creationId xmlns:a16="http://schemas.microsoft.com/office/drawing/2014/main" id="{249FED7F-53F5-43EB-8B1C-D64037701DA8}"/>
              </a:ext>
            </a:extLst>
          </p:cNvPr>
          <p:cNvSpPr txBox="1"/>
          <p:nvPr/>
        </p:nvSpPr>
        <p:spPr>
          <a:xfrm>
            <a:off x="18153658" y="16482908"/>
            <a:ext cx="939543" cy="338554"/>
          </a:xfrm>
          <a:prstGeom prst="rect">
            <a:avLst/>
          </a:prstGeom>
          <a:noFill/>
        </p:spPr>
        <p:txBody>
          <a:bodyPr wrap="square" rtlCol="0">
            <a:spAutoFit/>
          </a:bodyPr>
          <a:lstStyle/>
          <a:p>
            <a:r>
              <a:rPr lang="en-US" sz="1600" dirty="0">
                <a:solidFill>
                  <a:schemeClr val="tx1">
                    <a:lumMod val="75000"/>
                    <a:lumOff val="25000"/>
                  </a:schemeClr>
                </a:solidFill>
              </a:rPr>
              <a:t>20 Mi</a:t>
            </a:r>
          </a:p>
        </p:txBody>
      </p:sp>
      <p:sp>
        <p:nvSpPr>
          <p:cNvPr id="146" name="TextBox 145">
            <a:extLst>
              <a:ext uri="{FF2B5EF4-FFF2-40B4-BE49-F238E27FC236}">
                <a16:creationId xmlns:a16="http://schemas.microsoft.com/office/drawing/2014/main" id="{6F56FDDB-737D-4FDD-A7D2-386AED8AFD73}"/>
              </a:ext>
            </a:extLst>
          </p:cNvPr>
          <p:cNvSpPr txBox="1"/>
          <p:nvPr/>
        </p:nvSpPr>
        <p:spPr>
          <a:xfrm>
            <a:off x="16859618" y="16501487"/>
            <a:ext cx="217302" cy="338554"/>
          </a:xfrm>
          <a:prstGeom prst="rect">
            <a:avLst/>
          </a:prstGeom>
          <a:noFill/>
        </p:spPr>
        <p:txBody>
          <a:bodyPr wrap="square" rtlCol="0">
            <a:spAutoFit/>
          </a:bodyPr>
          <a:lstStyle/>
          <a:p>
            <a:r>
              <a:rPr lang="en-US" sz="1600" dirty="0">
                <a:solidFill>
                  <a:schemeClr val="tx1">
                    <a:lumMod val="75000"/>
                    <a:lumOff val="25000"/>
                  </a:schemeClr>
                </a:solidFill>
              </a:rPr>
              <a:t>0</a:t>
            </a:r>
          </a:p>
        </p:txBody>
      </p:sp>
      <p:sp>
        <p:nvSpPr>
          <p:cNvPr id="148" name="TextBox 147">
            <a:extLst>
              <a:ext uri="{FF2B5EF4-FFF2-40B4-BE49-F238E27FC236}">
                <a16:creationId xmlns:a16="http://schemas.microsoft.com/office/drawing/2014/main" id="{5D01A369-84C1-41D6-B4A8-04B19008C4E5}"/>
              </a:ext>
            </a:extLst>
          </p:cNvPr>
          <p:cNvSpPr txBox="1"/>
          <p:nvPr/>
        </p:nvSpPr>
        <p:spPr>
          <a:xfrm>
            <a:off x="17472595" y="16490553"/>
            <a:ext cx="425980" cy="338554"/>
          </a:xfrm>
          <a:prstGeom prst="rect">
            <a:avLst/>
          </a:prstGeom>
          <a:noFill/>
        </p:spPr>
        <p:txBody>
          <a:bodyPr wrap="square" rtlCol="0">
            <a:spAutoFit/>
          </a:bodyPr>
          <a:lstStyle/>
          <a:p>
            <a:r>
              <a:rPr lang="en-US" sz="1600" dirty="0">
                <a:solidFill>
                  <a:schemeClr val="tx1">
                    <a:lumMod val="75000"/>
                    <a:lumOff val="25000"/>
                  </a:schemeClr>
                </a:solidFill>
              </a:rPr>
              <a:t>10</a:t>
            </a:r>
          </a:p>
        </p:txBody>
      </p:sp>
      <p:pic>
        <p:nvPicPr>
          <p:cNvPr id="150" name="Picture 149">
            <a:extLst>
              <a:ext uri="{FF2B5EF4-FFF2-40B4-BE49-F238E27FC236}">
                <a16:creationId xmlns:a16="http://schemas.microsoft.com/office/drawing/2014/main" id="{6AA0F7E5-9ED2-4ADB-B882-B54CBAEDD891}"/>
              </a:ext>
            </a:extLst>
          </p:cNvPr>
          <p:cNvPicPr>
            <a:picLocks noChangeAspect="1"/>
          </p:cNvPicPr>
          <p:nvPr/>
        </p:nvPicPr>
        <p:blipFill rotWithShape="1">
          <a:blip r:embed="rId15"/>
          <a:srcRect r="74780"/>
          <a:stretch/>
        </p:blipFill>
        <p:spPr>
          <a:xfrm>
            <a:off x="18918706" y="12869705"/>
            <a:ext cx="362319" cy="1685785"/>
          </a:xfrm>
          <a:prstGeom prst="rect">
            <a:avLst/>
          </a:prstGeom>
        </p:spPr>
      </p:pic>
      <p:pic>
        <p:nvPicPr>
          <p:cNvPr id="151" name="Picture 150">
            <a:extLst>
              <a:ext uri="{FF2B5EF4-FFF2-40B4-BE49-F238E27FC236}">
                <a16:creationId xmlns:a16="http://schemas.microsoft.com/office/drawing/2014/main" id="{9EB226DB-3653-4066-B48E-EAFBA22B8102}"/>
              </a:ext>
            </a:extLst>
          </p:cNvPr>
          <p:cNvPicPr>
            <a:picLocks noChangeAspect="1"/>
          </p:cNvPicPr>
          <p:nvPr/>
        </p:nvPicPr>
        <p:blipFill rotWithShape="1">
          <a:blip r:embed="rId13">
            <a:extLst>
              <a:ext uri="{28A0092B-C50C-407E-A947-70E740481C1C}">
                <a14:useLocalDpi xmlns:a14="http://schemas.microsoft.com/office/drawing/2010/main" val="0"/>
              </a:ext>
            </a:extLst>
          </a:blip>
          <a:srcRect l="68741" t="50179" r="19553" b="35459"/>
          <a:stretch/>
        </p:blipFill>
        <p:spPr>
          <a:xfrm>
            <a:off x="18859530" y="15095885"/>
            <a:ext cx="632958" cy="1293489"/>
          </a:xfrm>
          <a:prstGeom prst="rect">
            <a:avLst/>
          </a:prstGeom>
        </p:spPr>
      </p:pic>
      <p:sp>
        <p:nvSpPr>
          <p:cNvPr id="152" name="TextBox 151">
            <a:extLst>
              <a:ext uri="{FF2B5EF4-FFF2-40B4-BE49-F238E27FC236}">
                <a16:creationId xmlns:a16="http://schemas.microsoft.com/office/drawing/2014/main" id="{24627DA3-1633-4206-9486-6CBB1343DE89}"/>
              </a:ext>
            </a:extLst>
          </p:cNvPr>
          <p:cNvSpPr txBox="1"/>
          <p:nvPr/>
        </p:nvSpPr>
        <p:spPr>
          <a:xfrm>
            <a:off x="18822340" y="14725990"/>
            <a:ext cx="2064252" cy="338554"/>
          </a:xfrm>
          <a:prstGeom prst="rect">
            <a:avLst/>
          </a:prstGeom>
          <a:noFill/>
        </p:spPr>
        <p:txBody>
          <a:bodyPr wrap="square" rtlCol="0">
            <a:spAutoFit/>
          </a:bodyPr>
          <a:lstStyle/>
          <a:p>
            <a:r>
              <a:rPr lang="en-US" sz="1600" b="1" dirty="0">
                <a:solidFill>
                  <a:schemeClr val="tx1">
                    <a:lumMod val="75000"/>
                    <a:lumOff val="25000"/>
                  </a:schemeClr>
                </a:solidFill>
              </a:rPr>
              <a:t>Elevation in meters</a:t>
            </a:r>
          </a:p>
        </p:txBody>
      </p:sp>
      <p:sp>
        <p:nvSpPr>
          <p:cNvPr id="153" name="TextBox 152">
            <a:extLst>
              <a:ext uri="{FF2B5EF4-FFF2-40B4-BE49-F238E27FC236}">
                <a16:creationId xmlns:a16="http://schemas.microsoft.com/office/drawing/2014/main" id="{A427CB83-15B5-4FE5-84BE-6C7EB73D6C29}"/>
              </a:ext>
            </a:extLst>
          </p:cNvPr>
          <p:cNvSpPr txBox="1"/>
          <p:nvPr/>
        </p:nvSpPr>
        <p:spPr>
          <a:xfrm>
            <a:off x="19313764" y="15065935"/>
            <a:ext cx="954519" cy="1323439"/>
          </a:xfrm>
          <a:prstGeom prst="rect">
            <a:avLst/>
          </a:prstGeom>
          <a:noFill/>
        </p:spPr>
        <p:txBody>
          <a:bodyPr wrap="square" rtlCol="0">
            <a:spAutoFit/>
          </a:bodyPr>
          <a:lstStyle/>
          <a:p>
            <a:r>
              <a:rPr lang="en-US" sz="1600" dirty="0">
                <a:solidFill>
                  <a:schemeClr val="tx1">
                    <a:lumMod val="75000"/>
                    <a:lumOff val="25000"/>
                  </a:schemeClr>
                </a:solidFill>
              </a:rPr>
              <a:t>Water </a:t>
            </a:r>
          </a:p>
          <a:p>
            <a:r>
              <a:rPr lang="en-US" sz="1600" dirty="0">
                <a:solidFill>
                  <a:schemeClr val="tx1">
                    <a:lumMod val="75000"/>
                    <a:lumOff val="25000"/>
                  </a:schemeClr>
                </a:solidFill>
              </a:rPr>
              <a:t>0</a:t>
            </a:r>
          </a:p>
          <a:p>
            <a:r>
              <a:rPr lang="en-US" sz="1600" dirty="0">
                <a:solidFill>
                  <a:schemeClr val="tx1">
                    <a:lumMod val="75000"/>
                    <a:lumOff val="25000"/>
                  </a:schemeClr>
                </a:solidFill>
              </a:rPr>
              <a:t>1</a:t>
            </a:r>
          </a:p>
          <a:p>
            <a:r>
              <a:rPr lang="en-US" sz="1600" dirty="0">
                <a:solidFill>
                  <a:schemeClr val="tx1">
                    <a:lumMod val="75000"/>
                    <a:lumOff val="25000"/>
                  </a:schemeClr>
                </a:solidFill>
              </a:rPr>
              <a:t>2</a:t>
            </a:r>
          </a:p>
          <a:p>
            <a:r>
              <a:rPr lang="en-US" sz="1600" dirty="0">
                <a:solidFill>
                  <a:schemeClr val="tx1">
                    <a:lumMod val="75000"/>
                    <a:lumOff val="25000"/>
                  </a:schemeClr>
                </a:solidFill>
              </a:rPr>
              <a:t>3</a:t>
            </a:r>
          </a:p>
        </p:txBody>
      </p:sp>
      <p:grpSp>
        <p:nvGrpSpPr>
          <p:cNvPr id="154" name="Group 153">
            <a:extLst>
              <a:ext uri="{FF2B5EF4-FFF2-40B4-BE49-F238E27FC236}">
                <a16:creationId xmlns:a16="http://schemas.microsoft.com/office/drawing/2014/main" id="{9EDB4F42-8DF9-40F0-A0C4-C62D17F2690A}"/>
              </a:ext>
            </a:extLst>
          </p:cNvPr>
          <p:cNvGrpSpPr/>
          <p:nvPr/>
        </p:nvGrpSpPr>
        <p:grpSpPr>
          <a:xfrm>
            <a:off x="20699343" y="11486012"/>
            <a:ext cx="4310941" cy="5391440"/>
            <a:chOff x="21194643" y="10609712"/>
            <a:chExt cx="4310941" cy="5391440"/>
          </a:xfrm>
        </p:grpSpPr>
        <p:grpSp>
          <p:nvGrpSpPr>
            <p:cNvPr id="155" name="Group 154">
              <a:extLst>
                <a:ext uri="{FF2B5EF4-FFF2-40B4-BE49-F238E27FC236}">
                  <a16:creationId xmlns:a16="http://schemas.microsoft.com/office/drawing/2014/main" id="{C4C66BFB-94A9-4E6E-B39E-67EFAB9BACF0}"/>
                </a:ext>
              </a:extLst>
            </p:cNvPr>
            <p:cNvGrpSpPr/>
            <p:nvPr/>
          </p:nvGrpSpPr>
          <p:grpSpPr>
            <a:xfrm>
              <a:off x="21384627" y="10609712"/>
              <a:ext cx="4120957" cy="4598541"/>
              <a:chOff x="20587930" y="14968285"/>
              <a:chExt cx="4811344" cy="5445845"/>
            </a:xfrm>
          </p:grpSpPr>
          <p:pic>
            <p:nvPicPr>
              <p:cNvPr id="161" name="Picture 160" descr="A close up of a map&#10;&#10;Description automatically generated">
                <a:extLst>
                  <a:ext uri="{FF2B5EF4-FFF2-40B4-BE49-F238E27FC236}">
                    <a16:creationId xmlns:a16="http://schemas.microsoft.com/office/drawing/2014/main" id="{BBC6361C-FB23-469C-87DA-6A969655DA64}"/>
                  </a:ext>
                </a:extLst>
              </p:cNvPr>
              <p:cNvPicPr>
                <a:picLocks noChangeAspect="1"/>
              </p:cNvPicPr>
              <p:nvPr/>
            </p:nvPicPr>
            <p:blipFill rotWithShape="1">
              <a:blip r:embed="rId16">
                <a:extLst>
                  <a:ext uri="{28A0092B-C50C-407E-A947-70E740481C1C}">
                    <a14:useLocalDpi xmlns:a14="http://schemas.microsoft.com/office/drawing/2010/main" val="0"/>
                  </a:ext>
                </a:extLst>
              </a:blip>
              <a:srcRect t="-1" r="16874" b="7218"/>
              <a:stretch/>
            </p:blipFill>
            <p:spPr>
              <a:xfrm>
                <a:off x="20587930" y="14968285"/>
                <a:ext cx="2748114" cy="5425704"/>
              </a:xfrm>
              <a:prstGeom prst="rect">
                <a:avLst/>
              </a:prstGeom>
            </p:spPr>
          </p:pic>
          <p:sp>
            <p:nvSpPr>
              <p:cNvPr id="162" name="TextBox 161">
                <a:extLst>
                  <a:ext uri="{FF2B5EF4-FFF2-40B4-BE49-F238E27FC236}">
                    <a16:creationId xmlns:a16="http://schemas.microsoft.com/office/drawing/2014/main" id="{C0C4F0A7-CBBF-481B-9EC7-CD7082B2ED47}"/>
                  </a:ext>
                </a:extLst>
              </p:cNvPr>
              <p:cNvSpPr txBox="1"/>
              <p:nvPr/>
            </p:nvSpPr>
            <p:spPr>
              <a:xfrm>
                <a:off x="23134191" y="19247775"/>
                <a:ext cx="820139" cy="1166355"/>
              </a:xfrm>
              <a:prstGeom prst="rect">
                <a:avLst/>
              </a:prstGeom>
              <a:noFill/>
            </p:spPr>
            <p:txBody>
              <a:bodyPr wrap="square" rtlCol="0">
                <a:spAutoFit/>
              </a:bodyPr>
              <a:lstStyle/>
              <a:p>
                <a:r>
                  <a:rPr lang="en-US" sz="1400" dirty="0">
                    <a:solidFill>
                      <a:schemeClr val="tx1">
                        <a:lumMod val="75000"/>
                        <a:lumOff val="25000"/>
                      </a:schemeClr>
                    </a:solidFill>
                  </a:rPr>
                  <a:t>95° F</a:t>
                </a:r>
              </a:p>
              <a:p>
                <a:endParaRPr lang="en-US" sz="1400" dirty="0">
                  <a:solidFill>
                    <a:schemeClr val="tx1">
                      <a:lumMod val="75000"/>
                      <a:lumOff val="25000"/>
                    </a:schemeClr>
                  </a:solidFill>
                </a:endParaRPr>
              </a:p>
              <a:p>
                <a:endParaRPr lang="en-US" sz="1600" dirty="0">
                  <a:solidFill>
                    <a:schemeClr val="tx1">
                      <a:lumMod val="75000"/>
                      <a:lumOff val="25000"/>
                    </a:schemeClr>
                  </a:solidFill>
                </a:endParaRPr>
              </a:p>
              <a:p>
                <a:r>
                  <a:rPr lang="en-US" sz="1400" dirty="0">
                    <a:solidFill>
                      <a:schemeClr val="tx1">
                        <a:lumMod val="75000"/>
                        <a:lumOff val="25000"/>
                      </a:schemeClr>
                    </a:solidFill>
                  </a:rPr>
                  <a:t>70° F</a:t>
                </a:r>
              </a:p>
            </p:txBody>
          </p:sp>
          <p:pic>
            <p:nvPicPr>
              <p:cNvPr id="163" name="Picture 162" descr="A close up of a map&#10;&#10;Description automatically generated">
                <a:extLst>
                  <a:ext uri="{FF2B5EF4-FFF2-40B4-BE49-F238E27FC236}">
                    <a16:creationId xmlns:a16="http://schemas.microsoft.com/office/drawing/2014/main" id="{FAFBAE68-89AA-4545-BEAE-AF5302CEFBB3}"/>
                  </a:ext>
                </a:extLst>
              </p:cNvPr>
              <p:cNvPicPr>
                <a:picLocks noChangeAspect="1"/>
              </p:cNvPicPr>
              <p:nvPr/>
            </p:nvPicPr>
            <p:blipFill rotWithShape="1">
              <a:blip r:embed="rId16">
                <a:extLst>
                  <a:ext uri="{28A0092B-C50C-407E-A947-70E740481C1C}">
                    <a14:useLocalDpi xmlns:a14="http://schemas.microsoft.com/office/drawing/2010/main" val="0"/>
                  </a:ext>
                </a:extLst>
              </a:blip>
              <a:srcRect l="83465" t="57724" r="6747" b="27230"/>
              <a:stretch/>
            </p:blipFill>
            <p:spPr>
              <a:xfrm>
                <a:off x="22889018" y="19300887"/>
                <a:ext cx="369487" cy="1059950"/>
              </a:xfrm>
              <a:prstGeom prst="rect">
                <a:avLst/>
              </a:prstGeom>
            </p:spPr>
          </p:pic>
          <p:sp>
            <p:nvSpPr>
              <p:cNvPr id="164" name="TextBox 163">
                <a:extLst>
                  <a:ext uri="{FF2B5EF4-FFF2-40B4-BE49-F238E27FC236}">
                    <a16:creationId xmlns:a16="http://schemas.microsoft.com/office/drawing/2014/main" id="{4B0304F2-FE49-4851-98AB-3258332F5D0B}"/>
                  </a:ext>
                </a:extLst>
              </p:cNvPr>
              <p:cNvSpPr txBox="1"/>
              <p:nvPr/>
            </p:nvSpPr>
            <p:spPr>
              <a:xfrm>
                <a:off x="22866776" y="18316477"/>
                <a:ext cx="2532498" cy="984112"/>
              </a:xfrm>
              <a:prstGeom prst="rect">
                <a:avLst/>
              </a:prstGeom>
              <a:noFill/>
            </p:spPr>
            <p:txBody>
              <a:bodyPr wrap="square" rtlCol="0">
                <a:spAutoFit/>
              </a:bodyPr>
              <a:lstStyle/>
              <a:p>
                <a:r>
                  <a:rPr lang="en-US" sz="1600" b="1" dirty="0">
                    <a:solidFill>
                      <a:schemeClr val="tx1">
                        <a:lumMod val="75000"/>
                        <a:lumOff val="25000"/>
                      </a:schemeClr>
                    </a:solidFill>
                  </a:rPr>
                  <a:t>Mean Land </a:t>
                </a:r>
              </a:p>
              <a:p>
                <a:r>
                  <a:rPr lang="en-US" sz="1600" b="1" dirty="0">
                    <a:solidFill>
                      <a:schemeClr val="tx1">
                        <a:lumMod val="75000"/>
                        <a:lumOff val="25000"/>
                      </a:schemeClr>
                    </a:solidFill>
                  </a:rPr>
                  <a:t>Surface Temperature</a:t>
                </a:r>
              </a:p>
            </p:txBody>
          </p:sp>
        </p:grpSp>
        <p:pic>
          <p:nvPicPr>
            <p:cNvPr id="156" name="Picture 155">
              <a:extLst>
                <a:ext uri="{FF2B5EF4-FFF2-40B4-BE49-F238E27FC236}">
                  <a16:creationId xmlns:a16="http://schemas.microsoft.com/office/drawing/2014/main" id="{CF075CC5-2527-42AD-8503-67C665ABA91B}"/>
                </a:ext>
              </a:extLst>
            </p:cNvPr>
            <p:cNvPicPr>
              <a:picLocks noChangeAspect="1"/>
            </p:cNvPicPr>
            <p:nvPr/>
          </p:nvPicPr>
          <p:blipFill rotWithShape="1">
            <a:blip r:embed="rId13">
              <a:extLst>
                <a:ext uri="{28A0092B-C50C-407E-A947-70E740481C1C}">
                  <a14:useLocalDpi xmlns:a14="http://schemas.microsoft.com/office/drawing/2010/main" val="0"/>
                </a:ext>
              </a:extLst>
            </a:blip>
            <a:srcRect t="93061" r="39079" b="4363"/>
            <a:stretch/>
          </p:blipFill>
          <p:spPr>
            <a:xfrm>
              <a:off x="21194643" y="15570574"/>
              <a:ext cx="2368997" cy="133543"/>
            </a:xfrm>
            <a:prstGeom prst="rect">
              <a:avLst/>
            </a:prstGeom>
          </p:spPr>
        </p:pic>
        <p:sp>
          <p:nvSpPr>
            <p:cNvPr id="157" name="TextBox 156">
              <a:extLst>
                <a:ext uri="{FF2B5EF4-FFF2-40B4-BE49-F238E27FC236}">
                  <a16:creationId xmlns:a16="http://schemas.microsoft.com/office/drawing/2014/main" id="{1B2BA3CA-AC4B-4870-8799-0F7AD998593E}"/>
                </a:ext>
              </a:extLst>
            </p:cNvPr>
            <p:cNvSpPr txBox="1"/>
            <p:nvPr/>
          </p:nvSpPr>
          <p:spPr>
            <a:xfrm>
              <a:off x="22806061" y="15662598"/>
              <a:ext cx="939543" cy="338554"/>
            </a:xfrm>
            <a:prstGeom prst="rect">
              <a:avLst/>
            </a:prstGeom>
            <a:noFill/>
          </p:spPr>
          <p:txBody>
            <a:bodyPr wrap="square" rtlCol="0">
              <a:spAutoFit/>
            </a:bodyPr>
            <a:lstStyle/>
            <a:p>
              <a:r>
                <a:rPr lang="en-US" sz="1600" dirty="0">
                  <a:solidFill>
                    <a:schemeClr val="tx1">
                      <a:lumMod val="75000"/>
                      <a:lumOff val="25000"/>
                    </a:schemeClr>
                  </a:solidFill>
                </a:rPr>
                <a:t>20 Mi</a:t>
              </a:r>
            </a:p>
          </p:txBody>
        </p:sp>
        <p:sp>
          <p:nvSpPr>
            <p:cNvPr id="158" name="TextBox 157">
              <a:extLst>
                <a:ext uri="{FF2B5EF4-FFF2-40B4-BE49-F238E27FC236}">
                  <a16:creationId xmlns:a16="http://schemas.microsoft.com/office/drawing/2014/main" id="{3028B663-6766-428D-8207-34F547FDA16F}"/>
                </a:ext>
              </a:extLst>
            </p:cNvPr>
            <p:cNvSpPr txBox="1"/>
            <p:nvPr/>
          </p:nvSpPr>
          <p:spPr>
            <a:xfrm>
              <a:off x="21531692" y="15662598"/>
              <a:ext cx="217302" cy="338554"/>
            </a:xfrm>
            <a:prstGeom prst="rect">
              <a:avLst/>
            </a:prstGeom>
            <a:noFill/>
          </p:spPr>
          <p:txBody>
            <a:bodyPr wrap="square" rtlCol="0">
              <a:spAutoFit/>
            </a:bodyPr>
            <a:lstStyle/>
            <a:p>
              <a:r>
                <a:rPr lang="en-US" sz="1600" dirty="0">
                  <a:solidFill>
                    <a:schemeClr val="tx1">
                      <a:lumMod val="75000"/>
                      <a:lumOff val="25000"/>
                    </a:schemeClr>
                  </a:solidFill>
                </a:rPr>
                <a:t>0</a:t>
              </a:r>
            </a:p>
          </p:txBody>
        </p:sp>
        <p:sp>
          <p:nvSpPr>
            <p:cNvPr id="160" name="TextBox 159">
              <a:extLst>
                <a:ext uri="{FF2B5EF4-FFF2-40B4-BE49-F238E27FC236}">
                  <a16:creationId xmlns:a16="http://schemas.microsoft.com/office/drawing/2014/main" id="{76A86FD4-4BDE-4848-B07E-B615EC5B6EF2}"/>
                </a:ext>
              </a:extLst>
            </p:cNvPr>
            <p:cNvSpPr txBox="1"/>
            <p:nvPr/>
          </p:nvSpPr>
          <p:spPr>
            <a:xfrm>
              <a:off x="22135538" y="15662598"/>
              <a:ext cx="425980" cy="338554"/>
            </a:xfrm>
            <a:prstGeom prst="rect">
              <a:avLst/>
            </a:prstGeom>
            <a:noFill/>
          </p:spPr>
          <p:txBody>
            <a:bodyPr wrap="square" rtlCol="0">
              <a:spAutoFit/>
            </a:bodyPr>
            <a:lstStyle/>
            <a:p>
              <a:r>
                <a:rPr lang="en-US" sz="1600" dirty="0">
                  <a:solidFill>
                    <a:schemeClr val="tx1">
                      <a:lumMod val="75000"/>
                      <a:lumOff val="25000"/>
                    </a:schemeClr>
                  </a:solidFill>
                </a:rPr>
                <a:t>10</a:t>
              </a:r>
            </a:p>
          </p:txBody>
        </p:sp>
      </p:grpSp>
      <p:grpSp>
        <p:nvGrpSpPr>
          <p:cNvPr id="165" name="Group 164">
            <a:extLst>
              <a:ext uri="{FF2B5EF4-FFF2-40B4-BE49-F238E27FC236}">
                <a16:creationId xmlns:a16="http://schemas.microsoft.com/office/drawing/2014/main" id="{7A955DC3-BAD8-4DE2-A50D-7B2E467D1293}"/>
              </a:ext>
            </a:extLst>
          </p:cNvPr>
          <p:cNvGrpSpPr/>
          <p:nvPr/>
        </p:nvGrpSpPr>
        <p:grpSpPr>
          <a:xfrm>
            <a:off x="12920127" y="12031763"/>
            <a:ext cx="854088" cy="1201140"/>
            <a:chOff x="15075266" y="10759459"/>
            <a:chExt cx="1102238" cy="1550123"/>
          </a:xfrm>
        </p:grpSpPr>
        <p:pic>
          <p:nvPicPr>
            <p:cNvPr id="166" name="Picture 165" descr="A close up of a map&#10;&#10;Description automatically generated">
              <a:extLst>
                <a:ext uri="{FF2B5EF4-FFF2-40B4-BE49-F238E27FC236}">
                  <a16:creationId xmlns:a16="http://schemas.microsoft.com/office/drawing/2014/main" id="{498A3386-819E-409F-84F4-13CF1AF0472C}"/>
                </a:ext>
              </a:extLst>
            </p:cNvPr>
            <p:cNvPicPr>
              <a:picLocks noChangeAspect="1"/>
            </p:cNvPicPr>
            <p:nvPr/>
          </p:nvPicPr>
          <p:blipFill rotWithShape="1">
            <a:blip r:embed="rId16">
              <a:extLst>
                <a:ext uri="{28A0092B-C50C-407E-A947-70E740481C1C}">
                  <a14:useLocalDpi xmlns:a14="http://schemas.microsoft.com/office/drawing/2010/main" val="0"/>
                </a:ext>
              </a:extLst>
            </a:blip>
            <a:srcRect l="79664" t="11216" r="4119" b="78935"/>
            <a:stretch/>
          </p:blipFill>
          <p:spPr>
            <a:xfrm>
              <a:off x="15075266" y="11125489"/>
              <a:ext cx="1102238" cy="1184093"/>
            </a:xfrm>
            <a:prstGeom prst="rect">
              <a:avLst/>
            </a:prstGeom>
          </p:spPr>
        </p:pic>
        <p:sp>
          <p:nvSpPr>
            <p:cNvPr id="203" name="TextBox 202">
              <a:extLst>
                <a:ext uri="{FF2B5EF4-FFF2-40B4-BE49-F238E27FC236}">
                  <a16:creationId xmlns:a16="http://schemas.microsoft.com/office/drawing/2014/main" id="{6617D454-0345-4E35-99A2-5812046D33B3}"/>
                </a:ext>
              </a:extLst>
            </p:cNvPr>
            <p:cNvSpPr txBox="1"/>
            <p:nvPr/>
          </p:nvSpPr>
          <p:spPr>
            <a:xfrm>
              <a:off x="15427814" y="10759459"/>
              <a:ext cx="356188" cy="369332"/>
            </a:xfrm>
            <a:prstGeom prst="rect">
              <a:avLst/>
            </a:prstGeom>
            <a:noFill/>
          </p:spPr>
          <p:txBody>
            <a:bodyPr wrap="none" rtlCol="0">
              <a:spAutoFit/>
            </a:bodyPr>
            <a:lstStyle/>
            <a:p>
              <a:r>
                <a:rPr lang="en-US" dirty="0"/>
                <a:t>N</a:t>
              </a:r>
            </a:p>
          </p:txBody>
        </p:sp>
      </p:grpSp>
      <p:grpSp>
        <p:nvGrpSpPr>
          <p:cNvPr id="204" name="Group 203">
            <a:extLst>
              <a:ext uri="{FF2B5EF4-FFF2-40B4-BE49-F238E27FC236}">
                <a16:creationId xmlns:a16="http://schemas.microsoft.com/office/drawing/2014/main" id="{C49D6046-D798-4EC2-A137-2443A35E7874}"/>
              </a:ext>
            </a:extLst>
          </p:cNvPr>
          <p:cNvGrpSpPr/>
          <p:nvPr/>
        </p:nvGrpSpPr>
        <p:grpSpPr>
          <a:xfrm>
            <a:off x="19921110" y="17302498"/>
            <a:ext cx="2132017" cy="4568337"/>
            <a:chOff x="20574241" y="16164413"/>
            <a:chExt cx="2132017" cy="4568337"/>
          </a:xfrm>
        </p:grpSpPr>
        <p:pic>
          <p:nvPicPr>
            <p:cNvPr id="205" name="Content Placeholder 4">
              <a:extLst>
                <a:ext uri="{FF2B5EF4-FFF2-40B4-BE49-F238E27FC236}">
                  <a16:creationId xmlns:a16="http://schemas.microsoft.com/office/drawing/2014/main" id="{F72F73BE-F5E1-47DF-BE01-3D335BB0C8B5}"/>
                </a:ext>
              </a:extLst>
            </p:cNvPr>
            <p:cNvPicPr>
              <a:picLocks noChangeAspect="1"/>
            </p:cNvPicPr>
            <p:nvPr/>
          </p:nvPicPr>
          <p:blipFill rotWithShape="1">
            <a:blip r:embed="rId17" cstate="print">
              <a:alphaModFix/>
              <a:extLst>
                <a:ext uri="{28A0092B-C50C-407E-A947-70E740481C1C}">
                  <a14:useLocalDpi xmlns:a14="http://schemas.microsoft.com/office/drawing/2010/main" val="0"/>
                </a:ext>
              </a:extLst>
            </a:blip>
            <a:srcRect l="31967" r="35700" b="8322"/>
            <a:stretch/>
          </p:blipFill>
          <p:spPr>
            <a:xfrm>
              <a:off x="20574241" y="16164413"/>
              <a:ext cx="2132017" cy="4568337"/>
            </a:xfrm>
            <a:prstGeom prst="rect">
              <a:avLst/>
            </a:prstGeom>
          </p:spPr>
        </p:pic>
        <p:sp>
          <p:nvSpPr>
            <p:cNvPr id="206" name="TextBox 205">
              <a:extLst>
                <a:ext uri="{FF2B5EF4-FFF2-40B4-BE49-F238E27FC236}">
                  <a16:creationId xmlns:a16="http://schemas.microsoft.com/office/drawing/2014/main" id="{26492B6D-7E4C-4C6B-8581-CA64A57A4D6E}"/>
                </a:ext>
              </a:extLst>
            </p:cNvPr>
            <p:cNvSpPr txBox="1"/>
            <p:nvPr/>
          </p:nvSpPr>
          <p:spPr>
            <a:xfrm>
              <a:off x="22036075" y="19728047"/>
              <a:ext cx="490893" cy="369332"/>
            </a:xfrm>
            <a:prstGeom prst="rect">
              <a:avLst/>
            </a:prstGeom>
            <a:solidFill>
              <a:schemeClr val="bg1"/>
            </a:solidFill>
          </p:spPr>
          <p:txBody>
            <a:bodyPr wrap="square" rtlCol="0">
              <a:spAutoFit/>
            </a:bodyPr>
            <a:lstStyle/>
            <a:p>
              <a:endParaRPr lang="en-US" dirty="0">
                <a:solidFill>
                  <a:schemeClr val="tx1">
                    <a:lumMod val="75000"/>
                    <a:lumOff val="25000"/>
                  </a:schemeClr>
                </a:solidFill>
              </a:endParaRPr>
            </a:p>
          </p:txBody>
        </p:sp>
      </p:grpSp>
      <p:grpSp>
        <p:nvGrpSpPr>
          <p:cNvPr id="207" name="Group 206">
            <a:extLst>
              <a:ext uri="{FF2B5EF4-FFF2-40B4-BE49-F238E27FC236}">
                <a16:creationId xmlns:a16="http://schemas.microsoft.com/office/drawing/2014/main" id="{40150DEC-B83E-4055-8799-0D210E350D49}"/>
              </a:ext>
            </a:extLst>
          </p:cNvPr>
          <p:cNvGrpSpPr/>
          <p:nvPr/>
        </p:nvGrpSpPr>
        <p:grpSpPr>
          <a:xfrm>
            <a:off x="21707996" y="20104340"/>
            <a:ext cx="2884280" cy="2150532"/>
            <a:chOff x="22728668" y="18409402"/>
            <a:chExt cx="2242967" cy="1759013"/>
          </a:xfrm>
        </p:grpSpPr>
        <p:pic>
          <p:nvPicPr>
            <p:cNvPr id="208" name="Picture 207">
              <a:extLst>
                <a:ext uri="{FF2B5EF4-FFF2-40B4-BE49-F238E27FC236}">
                  <a16:creationId xmlns:a16="http://schemas.microsoft.com/office/drawing/2014/main" id="{026D878E-B70C-42BF-A9A2-7B541360729F}"/>
                </a:ext>
              </a:extLst>
            </p:cNvPr>
            <p:cNvPicPr>
              <a:picLocks noChangeAspect="1"/>
            </p:cNvPicPr>
            <p:nvPr/>
          </p:nvPicPr>
          <p:blipFill rotWithShape="1">
            <a:blip r:embed="rId18"/>
            <a:srcRect t="30879" r="-25150"/>
            <a:stretch/>
          </p:blipFill>
          <p:spPr>
            <a:xfrm>
              <a:off x="22728668" y="18618995"/>
              <a:ext cx="435935" cy="1235302"/>
            </a:xfrm>
            <a:prstGeom prst="rect">
              <a:avLst/>
            </a:prstGeom>
          </p:spPr>
        </p:pic>
        <p:sp>
          <p:nvSpPr>
            <p:cNvPr id="209" name="TextBox 208">
              <a:extLst>
                <a:ext uri="{FF2B5EF4-FFF2-40B4-BE49-F238E27FC236}">
                  <a16:creationId xmlns:a16="http://schemas.microsoft.com/office/drawing/2014/main" id="{7290127C-6111-4747-AFE4-2BDF68A66E5C}"/>
                </a:ext>
              </a:extLst>
            </p:cNvPr>
            <p:cNvSpPr txBox="1"/>
            <p:nvPr/>
          </p:nvSpPr>
          <p:spPr>
            <a:xfrm>
              <a:off x="23036399" y="18409402"/>
              <a:ext cx="1518602" cy="830997"/>
            </a:xfrm>
            <a:prstGeom prst="rect">
              <a:avLst/>
            </a:prstGeom>
            <a:noFill/>
          </p:spPr>
          <p:txBody>
            <a:bodyPr wrap="square" rtlCol="0">
              <a:spAutoFit/>
            </a:bodyPr>
            <a:lstStyle/>
            <a:p>
              <a:r>
                <a:rPr lang="en-US" sz="1600" dirty="0">
                  <a:solidFill>
                    <a:schemeClr val="tx1">
                      <a:lumMod val="75000"/>
                      <a:lumOff val="25000"/>
                    </a:schemeClr>
                  </a:solidFill>
                </a:rPr>
                <a:t>No Development</a:t>
              </a:r>
              <a:r>
                <a:rPr lang="en-US" sz="1600" dirty="0"/>
                <a:t> </a:t>
              </a:r>
            </a:p>
          </p:txBody>
        </p:sp>
        <p:sp>
          <p:nvSpPr>
            <p:cNvPr id="210" name="TextBox 209">
              <a:extLst>
                <a:ext uri="{FF2B5EF4-FFF2-40B4-BE49-F238E27FC236}">
                  <a16:creationId xmlns:a16="http://schemas.microsoft.com/office/drawing/2014/main" id="{23AAAE9B-CC7C-46A7-ACEB-37F161D9C5B2}"/>
                </a:ext>
              </a:extLst>
            </p:cNvPr>
            <p:cNvSpPr txBox="1"/>
            <p:nvPr/>
          </p:nvSpPr>
          <p:spPr>
            <a:xfrm>
              <a:off x="23030487" y="18649660"/>
              <a:ext cx="1941148" cy="584775"/>
            </a:xfrm>
            <a:prstGeom prst="rect">
              <a:avLst/>
            </a:prstGeom>
            <a:noFill/>
          </p:spPr>
          <p:txBody>
            <a:bodyPr wrap="square" rtlCol="0">
              <a:spAutoFit/>
            </a:bodyPr>
            <a:lstStyle/>
            <a:p>
              <a:r>
                <a:rPr lang="en-US" sz="1600" dirty="0">
                  <a:solidFill>
                    <a:schemeClr val="tx1">
                      <a:lumMod val="75000"/>
                      <a:lumOff val="25000"/>
                    </a:schemeClr>
                  </a:solidFill>
                </a:rPr>
                <a:t>Open Development</a:t>
              </a:r>
            </a:p>
          </p:txBody>
        </p:sp>
        <p:sp>
          <p:nvSpPr>
            <p:cNvPr id="211" name="TextBox 210">
              <a:extLst>
                <a:ext uri="{FF2B5EF4-FFF2-40B4-BE49-F238E27FC236}">
                  <a16:creationId xmlns:a16="http://schemas.microsoft.com/office/drawing/2014/main" id="{41214FF2-D4DA-4B37-9798-0A81526A00B3}"/>
                </a:ext>
              </a:extLst>
            </p:cNvPr>
            <p:cNvSpPr txBox="1"/>
            <p:nvPr/>
          </p:nvSpPr>
          <p:spPr>
            <a:xfrm>
              <a:off x="23047644" y="18889494"/>
              <a:ext cx="1876016" cy="584775"/>
            </a:xfrm>
            <a:prstGeom prst="rect">
              <a:avLst/>
            </a:prstGeom>
            <a:noFill/>
          </p:spPr>
          <p:txBody>
            <a:bodyPr wrap="square" rtlCol="0">
              <a:spAutoFit/>
            </a:bodyPr>
            <a:lstStyle/>
            <a:p>
              <a:r>
                <a:rPr lang="en-US" sz="1600" dirty="0">
                  <a:solidFill>
                    <a:schemeClr val="tx1">
                      <a:lumMod val="75000"/>
                      <a:lumOff val="25000"/>
                    </a:schemeClr>
                  </a:solidFill>
                </a:rPr>
                <a:t>Low Development</a:t>
              </a:r>
            </a:p>
          </p:txBody>
        </p:sp>
        <p:sp>
          <p:nvSpPr>
            <p:cNvPr id="212" name="TextBox 211">
              <a:extLst>
                <a:ext uri="{FF2B5EF4-FFF2-40B4-BE49-F238E27FC236}">
                  <a16:creationId xmlns:a16="http://schemas.microsoft.com/office/drawing/2014/main" id="{F88AF11F-B835-4E42-B356-A5790C75A564}"/>
                </a:ext>
              </a:extLst>
            </p:cNvPr>
            <p:cNvSpPr txBox="1"/>
            <p:nvPr/>
          </p:nvSpPr>
          <p:spPr>
            <a:xfrm>
              <a:off x="23043841" y="19137994"/>
              <a:ext cx="1854603" cy="584775"/>
            </a:xfrm>
            <a:prstGeom prst="rect">
              <a:avLst/>
            </a:prstGeom>
            <a:noFill/>
          </p:spPr>
          <p:txBody>
            <a:bodyPr wrap="square" rtlCol="0">
              <a:spAutoFit/>
            </a:bodyPr>
            <a:lstStyle/>
            <a:p>
              <a:r>
                <a:rPr lang="en-US" sz="1600" dirty="0">
                  <a:solidFill>
                    <a:schemeClr val="tx1">
                      <a:lumMod val="75000"/>
                      <a:lumOff val="25000"/>
                    </a:schemeClr>
                  </a:solidFill>
                </a:rPr>
                <a:t>Medium Development</a:t>
              </a:r>
            </a:p>
          </p:txBody>
        </p:sp>
        <p:sp>
          <p:nvSpPr>
            <p:cNvPr id="213" name="TextBox 212">
              <a:extLst>
                <a:ext uri="{FF2B5EF4-FFF2-40B4-BE49-F238E27FC236}">
                  <a16:creationId xmlns:a16="http://schemas.microsoft.com/office/drawing/2014/main" id="{9ABDF375-ACA9-48F1-B65A-5519F3CCE2A6}"/>
                </a:ext>
              </a:extLst>
            </p:cNvPr>
            <p:cNvSpPr txBox="1"/>
            <p:nvPr/>
          </p:nvSpPr>
          <p:spPr>
            <a:xfrm>
              <a:off x="23042890" y="19583640"/>
              <a:ext cx="1748504" cy="584775"/>
            </a:xfrm>
            <a:prstGeom prst="rect">
              <a:avLst/>
            </a:prstGeom>
            <a:noFill/>
          </p:spPr>
          <p:txBody>
            <a:bodyPr wrap="square" rtlCol="0">
              <a:spAutoFit/>
            </a:bodyPr>
            <a:lstStyle/>
            <a:p>
              <a:r>
                <a:rPr lang="en-US" sz="1600" dirty="0">
                  <a:solidFill>
                    <a:schemeClr val="tx1">
                      <a:lumMod val="75000"/>
                      <a:lumOff val="25000"/>
                    </a:schemeClr>
                  </a:solidFill>
                </a:rPr>
                <a:t>High Development</a:t>
              </a:r>
            </a:p>
          </p:txBody>
        </p:sp>
        <p:pic>
          <p:nvPicPr>
            <p:cNvPr id="214" name="Picture 213">
              <a:extLst>
                <a:ext uri="{FF2B5EF4-FFF2-40B4-BE49-F238E27FC236}">
                  <a16:creationId xmlns:a16="http://schemas.microsoft.com/office/drawing/2014/main" id="{A2DBD03C-3E00-4CCA-854F-537ADAC80E84}"/>
                </a:ext>
              </a:extLst>
            </p:cNvPr>
            <p:cNvPicPr>
              <a:picLocks noChangeAspect="1"/>
            </p:cNvPicPr>
            <p:nvPr/>
          </p:nvPicPr>
          <p:blipFill>
            <a:blip r:embed="rId19"/>
            <a:stretch>
              <a:fillRect/>
            </a:stretch>
          </p:blipFill>
          <p:spPr>
            <a:xfrm>
              <a:off x="22738204" y="18418679"/>
              <a:ext cx="356278" cy="291369"/>
            </a:xfrm>
            <a:prstGeom prst="rect">
              <a:avLst/>
            </a:prstGeom>
          </p:spPr>
        </p:pic>
      </p:grpSp>
      <p:grpSp>
        <p:nvGrpSpPr>
          <p:cNvPr id="215" name="Group 214">
            <a:extLst>
              <a:ext uri="{FF2B5EF4-FFF2-40B4-BE49-F238E27FC236}">
                <a16:creationId xmlns:a16="http://schemas.microsoft.com/office/drawing/2014/main" id="{FF187D8C-FCC6-42FA-8AAA-7F4CE4BAA031}"/>
              </a:ext>
            </a:extLst>
          </p:cNvPr>
          <p:cNvGrpSpPr/>
          <p:nvPr/>
        </p:nvGrpSpPr>
        <p:grpSpPr>
          <a:xfrm>
            <a:off x="20007194" y="21773963"/>
            <a:ext cx="2279556" cy="402788"/>
            <a:chOff x="21996647" y="9144375"/>
            <a:chExt cx="2132499" cy="376803"/>
          </a:xfrm>
        </p:grpSpPr>
        <p:pic>
          <p:nvPicPr>
            <p:cNvPr id="216" name="Picture 215">
              <a:extLst>
                <a:ext uri="{FF2B5EF4-FFF2-40B4-BE49-F238E27FC236}">
                  <a16:creationId xmlns:a16="http://schemas.microsoft.com/office/drawing/2014/main" id="{1F360E97-BC6E-49EC-833C-4A366BD8A23C}"/>
                </a:ext>
              </a:extLst>
            </p:cNvPr>
            <p:cNvPicPr>
              <a:picLocks noChangeAspect="1"/>
            </p:cNvPicPr>
            <p:nvPr/>
          </p:nvPicPr>
          <p:blipFill rotWithShape="1">
            <a:blip r:embed="rId13">
              <a:extLst>
                <a:ext uri="{28A0092B-C50C-407E-A947-70E740481C1C}">
                  <a14:useLocalDpi xmlns:a14="http://schemas.microsoft.com/office/drawing/2010/main" val="0"/>
                </a:ext>
              </a:extLst>
            </a:blip>
            <a:srcRect l="9418" t="93705" r="50264" b="4006"/>
            <a:stretch/>
          </p:blipFill>
          <p:spPr>
            <a:xfrm>
              <a:off x="21996647" y="9144375"/>
              <a:ext cx="1567826" cy="118610"/>
            </a:xfrm>
            <a:prstGeom prst="rect">
              <a:avLst/>
            </a:prstGeom>
          </p:spPr>
        </p:pic>
        <p:sp>
          <p:nvSpPr>
            <p:cNvPr id="217" name="TextBox 216">
              <a:extLst>
                <a:ext uri="{FF2B5EF4-FFF2-40B4-BE49-F238E27FC236}">
                  <a16:creationId xmlns:a16="http://schemas.microsoft.com/office/drawing/2014/main" id="{4ABFD84B-51D6-48DE-9B7A-D2560421BB0C}"/>
                </a:ext>
              </a:extLst>
            </p:cNvPr>
            <p:cNvSpPr txBox="1"/>
            <p:nvPr/>
          </p:nvSpPr>
          <p:spPr>
            <a:xfrm>
              <a:off x="23290687" y="9204036"/>
              <a:ext cx="838459" cy="316713"/>
            </a:xfrm>
            <a:prstGeom prst="rect">
              <a:avLst/>
            </a:prstGeom>
            <a:noFill/>
          </p:spPr>
          <p:txBody>
            <a:bodyPr wrap="square" rtlCol="0">
              <a:spAutoFit/>
            </a:bodyPr>
            <a:lstStyle/>
            <a:p>
              <a:r>
                <a:rPr lang="en-US" sz="1600" dirty="0">
                  <a:solidFill>
                    <a:schemeClr val="tx1">
                      <a:lumMod val="75000"/>
                      <a:lumOff val="25000"/>
                    </a:schemeClr>
                  </a:solidFill>
                </a:rPr>
                <a:t>20 Mi</a:t>
              </a:r>
            </a:p>
          </p:txBody>
        </p:sp>
        <p:sp>
          <p:nvSpPr>
            <p:cNvPr id="218" name="TextBox 217">
              <a:extLst>
                <a:ext uri="{FF2B5EF4-FFF2-40B4-BE49-F238E27FC236}">
                  <a16:creationId xmlns:a16="http://schemas.microsoft.com/office/drawing/2014/main" id="{CC251FCE-3624-48F9-845E-7C5E4E6DBFA5}"/>
                </a:ext>
              </a:extLst>
            </p:cNvPr>
            <p:cNvSpPr txBox="1"/>
            <p:nvPr/>
          </p:nvSpPr>
          <p:spPr>
            <a:xfrm>
              <a:off x="21996647" y="9204037"/>
              <a:ext cx="217302" cy="316713"/>
            </a:xfrm>
            <a:prstGeom prst="rect">
              <a:avLst/>
            </a:prstGeom>
            <a:noFill/>
          </p:spPr>
          <p:txBody>
            <a:bodyPr wrap="square" rtlCol="0">
              <a:spAutoFit/>
            </a:bodyPr>
            <a:lstStyle/>
            <a:p>
              <a:r>
                <a:rPr lang="en-US" sz="1600" dirty="0">
                  <a:solidFill>
                    <a:schemeClr val="tx1">
                      <a:lumMod val="75000"/>
                      <a:lumOff val="25000"/>
                    </a:schemeClr>
                  </a:solidFill>
                </a:rPr>
                <a:t>0</a:t>
              </a:r>
            </a:p>
          </p:txBody>
        </p:sp>
        <p:sp>
          <p:nvSpPr>
            <p:cNvPr id="219" name="TextBox 218">
              <a:extLst>
                <a:ext uri="{FF2B5EF4-FFF2-40B4-BE49-F238E27FC236}">
                  <a16:creationId xmlns:a16="http://schemas.microsoft.com/office/drawing/2014/main" id="{0B02D605-83BF-4FBD-A682-C7532176BE1E}"/>
                </a:ext>
              </a:extLst>
            </p:cNvPr>
            <p:cNvSpPr txBox="1"/>
            <p:nvPr/>
          </p:nvSpPr>
          <p:spPr>
            <a:xfrm>
              <a:off x="22330068" y="9204465"/>
              <a:ext cx="217302" cy="316713"/>
            </a:xfrm>
            <a:prstGeom prst="rect">
              <a:avLst/>
            </a:prstGeom>
            <a:noFill/>
          </p:spPr>
          <p:txBody>
            <a:bodyPr wrap="square" rtlCol="0">
              <a:spAutoFit/>
            </a:bodyPr>
            <a:lstStyle/>
            <a:p>
              <a:r>
                <a:rPr lang="en-US" sz="1600" dirty="0">
                  <a:solidFill>
                    <a:schemeClr val="tx1">
                      <a:lumMod val="75000"/>
                      <a:lumOff val="25000"/>
                    </a:schemeClr>
                  </a:solidFill>
                </a:rPr>
                <a:t>5</a:t>
              </a:r>
            </a:p>
          </p:txBody>
        </p:sp>
        <p:sp>
          <p:nvSpPr>
            <p:cNvPr id="220" name="TextBox 219">
              <a:extLst>
                <a:ext uri="{FF2B5EF4-FFF2-40B4-BE49-F238E27FC236}">
                  <a16:creationId xmlns:a16="http://schemas.microsoft.com/office/drawing/2014/main" id="{257C430D-BCD3-451C-82E6-C5946C26E65C}"/>
                </a:ext>
              </a:extLst>
            </p:cNvPr>
            <p:cNvSpPr txBox="1"/>
            <p:nvPr/>
          </p:nvSpPr>
          <p:spPr>
            <a:xfrm>
              <a:off x="22639120" y="9204036"/>
              <a:ext cx="425980" cy="316713"/>
            </a:xfrm>
            <a:prstGeom prst="rect">
              <a:avLst/>
            </a:prstGeom>
            <a:noFill/>
          </p:spPr>
          <p:txBody>
            <a:bodyPr wrap="square" rtlCol="0">
              <a:spAutoFit/>
            </a:bodyPr>
            <a:lstStyle/>
            <a:p>
              <a:r>
                <a:rPr lang="en-US" sz="1600" dirty="0">
                  <a:solidFill>
                    <a:schemeClr val="tx1">
                      <a:lumMod val="75000"/>
                      <a:lumOff val="25000"/>
                    </a:schemeClr>
                  </a:solidFill>
                </a:rPr>
                <a:t>10</a:t>
              </a:r>
            </a:p>
          </p:txBody>
        </p:sp>
      </p:grpSp>
      <p:sp>
        <p:nvSpPr>
          <p:cNvPr id="221" name="TextBox 220">
            <a:extLst>
              <a:ext uri="{FF2B5EF4-FFF2-40B4-BE49-F238E27FC236}">
                <a16:creationId xmlns:a16="http://schemas.microsoft.com/office/drawing/2014/main" id="{4AB32B59-DE50-4B87-9F4B-77D8D7B96C13}"/>
              </a:ext>
            </a:extLst>
          </p:cNvPr>
          <p:cNvSpPr txBox="1"/>
          <p:nvPr/>
        </p:nvSpPr>
        <p:spPr>
          <a:xfrm>
            <a:off x="22152776" y="19743980"/>
            <a:ext cx="2447375" cy="338554"/>
          </a:xfrm>
          <a:prstGeom prst="rect">
            <a:avLst/>
          </a:prstGeom>
          <a:noFill/>
        </p:spPr>
        <p:txBody>
          <a:bodyPr wrap="square" rtlCol="0">
            <a:spAutoFit/>
          </a:bodyPr>
          <a:lstStyle/>
          <a:p>
            <a:r>
              <a:rPr lang="en-US" sz="1600" b="1" dirty="0">
                <a:solidFill>
                  <a:schemeClr val="tx1">
                    <a:lumMod val="75000"/>
                    <a:lumOff val="25000"/>
                  </a:schemeClr>
                </a:solidFill>
              </a:rPr>
              <a:t>Land Use Type</a:t>
            </a:r>
          </a:p>
        </p:txBody>
      </p:sp>
      <p:sp>
        <p:nvSpPr>
          <p:cNvPr id="11" name="Text Placeholder 16"/>
          <p:cNvSpPr txBox="1">
            <a:spLocks/>
          </p:cNvSpPr>
          <p:nvPr/>
        </p:nvSpPr>
        <p:spPr>
          <a:xfrm>
            <a:off x="13234392" y="5206325"/>
            <a:ext cx="11345779" cy="2834640"/>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grpSp>
        <p:nvGrpSpPr>
          <p:cNvPr id="222" name="Group 221">
            <a:extLst>
              <a:ext uri="{FF2B5EF4-FFF2-40B4-BE49-F238E27FC236}">
                <a16:creationId xmlns:a16="http://schemas.microsoft.com/office/drawing/2014/main" id="{B5F38542-E9E5-4FF5-BD0B-6618C3304526}"/>
              </a:ext>
            </a:extLst>
          </p:cNvPr>
          <p:cNvGrpSpPr/>
          <p:nvPr/>
        </p:nvGrpSpPr>
        <p:grpSpPr>
          <a:xfrm>
            <a:off x="12923168" y="5420782"/>
            <a:ext cx="4421762" cy="5407692"/>
            <a:chOff x="15815982" y="5142473"/>
            <a:chExt cx="4067012" cy="4973843"/>
          </a:xfrm>
        </p:grpSpPr>
        <p:pic>
          <p:nvPicPr>
            <p:cNvPr id="223" name="Picture 222">
              <a:extLst>
                <a:ext uri="{FF2B5EF4-FFF2-40B4-BE49-F238E27FC236}">
                  <a16:creationId xmlns:a16="http://schemas.microsoft.com/office/drawing/2014/main" id="{BA8017EC-6A75-41A8-A815-413CF6E27C76}"/>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2785" b="5491"/>
            <a:stretch/>
          </p:blipFill>
          <p:spPr>
            <a:xfrm>
              <a:off x="15815982" y="5142473"/>
              <a:ext cx="4067012" cy="4973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4" name="TextBox 223">
              <a:extLst>
                <a:ext uri="{FF2B5EF4-FFF2-40B4-BE49-F238E27FC236}">
                  <a16:creationId xmlns:a16="http://schemas.microsoft.com/office/drawing/2014/main" id="{79D660D1-4E60-4CCF-A1E9-83566B075020}"/>
                </a:ext>
              </a:extLst>
            </p:cNvPr>
            <p:cNvSpPr txBox="1"/>
            <p:nvPr/>
          </p:nvSpPr>
          <p:spPr>
            <a:xfrm>
              <a:off x="18352727" y="9170252"/>
              <a:ext cx="1138007" cy="923330"/>
            </a:xfrm>
            <a:prstGeom prst="rect">
              <a:avLst/>
            </a:prstGeom>
            <a:solidFill>
              <a:schemeClr val="bg1"/>
            </a:solidFill>
          </p:spPr>
          <p:txBody>
            <a:bodyPr wrap="square" rtlCol="0">
              <a:spAutoFit/>
            </a:bodyPr>
            <a:lstStyle/>
            <a:p>
              <a:endParaRPr lang="en-US" dirty="0"/>
            </a:p>
            <a:p>
              <a:endParaRPr lang="en-US" dirty="0"/>
            </a:p>
            <a:p>
              <a:endParaRPr lang="en-US" dirty="0"/>
            </a:p>
          </p:txBody>
        </p:sp>
      </p:grpSp>
      <p:sp>
        <p:nvSpPr>
          <p:cNvPr id="225" name="TextBox 224">
            <a:extLst>
              <a:ext uri="{FF2B5EF4-FFF2-40B4-BE49-F238E27FC236}">
                <a16:creationId xmlns:a16="http://schemas.microsoft.com/office/drawing/2014/main" id="{96A5FC7A-FFC9-4BC4-9A11-A80C5FCB26C8}"/>
              </a:ext>
            </a:extLst>
          </p:cNvPr>
          <p:cNvSpPr txBox="1"/>
          <p:nvPr/>
        </p:nvSpPr>
        <p:spPr>
          <a:xfrm>
            <a:off x="13689248" y="9442910"/>
            <a:ext cx="476067" cy="338554"/>
          </a:xfrm>
          <a:prstGeom prst="rect">
            <a:avLst/>
          </a:prstGeom>
          <a:noFill/>
        </p:spPr>
        <p:txBody>
          <a:bodyPr wrap="square" rtlCol="0">
            <a:spAutoFit/>
          </a:bodyPr>
          <a:lstStyle/>
          <a:p>
            <a:r>
              <a:rPr lang="en-US" sz="1600" dirty="0">
                <a:solidFill>
                  <a:schemeClr val="tx1">
                    <a:lumMod val="75000"/>
                    <a:lumOff val="25000"/>
                  </a:schemeClr>
                </a:solidFill>
              </a:rPr>
              <a:t>0</a:t>
            </a:r>
          </a:p>
        </p:txBody>
      </p:sp>
      <p:sp>
        <p:nvSpPr>
          <p:cNvPr id="226" name="TextBox 225">
            <a:extLst>
              <a:ext uri="{FF2B5EF4-FFF2-40B4-BE49-F238E27FC236}">
                <a16:creationId xmlns:a16="http://schemas.microsoft.com/office/drawing/2014/main" id="{29102825-A736-49CA-9A1C-1A80196A8CFD}"/>
              </a:ext>
            </a:extLst>
          </p:cNvPr>
          <p:cNvSpPr txBox="1"/>
          <p:nvPr/>
        </p:nvSpPr>
        <p:spPr>
          <a:xfrm>
            <a:off x="14506837" y="9446569"/>
            <a:ext cx="766945" cy="338554"/>
          </a:xfrm>
          <a:prstGeom prst="rect">
            <a:avLst/>
          </a:prstGeom>
          <a:noFill/>
        </p:spPr>
        <p:txBody>
          <a:bodyPr wrap="square" rtlCol="0">
            <a:spAutoFit/>
          </a:bodyPr>
          <a:lstStyle/>
          <a:p>
            <a:r>
              <a:rPr lang="en-US" sz="1600" dirty="0">
                <a:solidFill>
                  <a:schemeClr val="tx1">
                    <a:lumMod val="75000"/>
                    <a:lumOff val="25000"/>
                  </a:schemeClr>
                </a:solidFill>
              </a:rPr>
              <a:t>80 Mi</a:t>
            </a:r>
          </a:p>
        </p:txBody>
      </p:sp>
      <p:sp>
        <p:nvSpPr>
          <p:cNvPr id="232" name="TextBox 231">
            <a:extLst>
              <a:ext uri="{FF2B5EF4-FFF2-40B4-BE49-F238E27FC236}">
                <a16:creationId xmlns:a16="http://schemas.microsoft.com/office/drawing/2014/main" id="{89F97D87-CB0A-49DB-AD1D-9E8B58AF0EEE}"/>
              </a:ext>
            </a:extLst>
          </p:cNvPr>
          <p:cNvSpPr txBox="1"/>
          <p:nvPr/>
        </p:nvSpPr>
        <p:spPr>
          <a:xfrm>
            <a:off x="16430641" y="7268033"/>
            <a:ext cx="516226" cy="338554"/>
          </a:xfrm>
          <a:prstGeom prst="rect">
            <a:avLst/>
          </a:prstGeom>
          <a:noFill/>
        </p:spPr>
        <p:txBody>
          <a:bodyPr wrap="square" rtlCol="0">
            <a:spAutoFit/>
          </a:bodyPr>
          <a:lstStyle/>
          <a:p>
            <a:r>
              <a:rPr lang="en-US" sz="1600" dirty="0">
                <a:solidFill>
                  <a:schemeClr val="bg1">
                    <a:lumMod val="95000"/>
                  </a:schemeClr>
                </a:solidFill>
              </a:rPr>
              <a:t>GA</a:t>
            </a:r>
          </a:p>
        </p:txBody>
      </p:sp>
      <p:sp>
        <p:nvSpPr>
          <p:cNvPr id="233" name="TextBox 232">
            <a:extLst>
              <a:ext uri="{FF2B5EF4-FFF2-40B4-BE49-F238E27FC236}">
                <a16:creationId xmlns:a16="http://schemas.microsoft.com/office/drawing/2014/main" id="{BB6F05EC-538A-402A-955C-6A91F4214AC0}"/>
              </a:ext>
            </a:extLst>
          </p:cNvPr>
          <p:cNvSpPr txBox="1"/>
          <p:nvPr/>
        </p:nvSpPr>
        <p:spPr>
          <a:xfrm>
            <a:off x="13993840" y="7082955"/>
            <a:ext cx="477884" cy="338554"/>
          </a:xfrm>
          <a:prstGeom prst="rect">
            <a:avLst/>
          </a:prstGeom>
          <a:noFill/>
        </p:spPr>
        <p:txBody>
          <a:bodyPr wrap="square" rtlCol="0">
            <a:spAutoFit/>
          </a:bodyPr>
          <a:lstStyle/>
          <a:p>
            <a:r>
              <a:rPr lang="en-US" sz="1600" dirty="0">
                <a:solidFill>
                  <a:schemeClr val="bg1">
                    <a:lumMod val="95000"/>
                  </a:schemeClr>
                </a:solidFill>
              </a:rPr>
              <a:t>MS</a:t>
            </a:r>
          </a:p>
        </p:txBody>
      </p:sp>
      <p:sp>
        <p:nvSpPr>
          <p:cNvPr id="234" name="TextBox 233">
            <a:extLst>
              <a:ext uri="{FF2B5EF4-FFF2-40B4-BE49-F238E27FC236}">
                <a16:creationId xmlns:a16="http://schemas.microsoft.com/office/drawing/2014/main" id="{2630175B-5698-4A00-8E9D-BEF56A6DC173}"/>
              </a:ext>
            </a:extLst>
          </p:cNvPr>
          <p:cNvSpPr txBox="1"/>
          <p:nvPr/>
        </p:nvSpPr>
        <p:spPr>
          <a:xfrm>
            <a:off x="15932763" y="8983521"/>
            <a:ext cx="385513" cy="307777"/>
          </a:xfrm>
          <a:prstGeom prst="rect">
            <a:avLst/>
          </a:prstGeom>
          <a:noFill/>
        </p:spPr>
        <p:txBody>
          <a:bodyPr wrap="square" rtlCol="0">
            <a:spAutoFit/>
          </a:bodyPr>
          <a:lstStyle/>
          <a:p>
            <a:r>
              <a:rPr lang="en-US" sz="1400" dirty="0">
                <a:solidFill>
                  <a:schemeClr val="bg1">
                    <a:lumMod val="95000"/>
                  </a:schemeClr>
                </a:solidFill>
              </a:rPr>
              <a:t>FL</a:t>
            </a:r>
          </a:p>
        </p:txBody>
      </p:sp>
      <p:grpSp>
        <p:nvGrpSpPr>
          <p:cNvPr id="235" name="Group 234">
            <a:extLst>
              <a:ext uri="{FF2B5EF4-FFF2-40B4-BE49-F238E27FC236}">
                <a16:creationId xmlns:a16="http://schemas.microsoft.com/office/drawing/2014/main" id="{008A490E-33FA-470B-AFF5-043EF4663607}"/>
              </a:ext>
            </a:extLst>
          </p:cNvPr>
          <p:cNvGrpSpPr/>
          <p:nvPr/>
        </p:nvGrpSpPr>
        <p:grpSpPr>
          <a:xfrm>
            <a:off x="13946180" y="9936487"/>
            <a:ext cx="2448210" cy="878018"/>
            <a:chOff x="17095635" y="6204534"/>
            <a:chExt cx="2251794" cy="807576"/>
          </a:xfrm>
        </p:grpSpPr>
        <p:sp>
          <p:nvSpPr>
            <p:cNvPr id="236" name="Rectangle 235">
              <a:extLst>
                <a:ext uri="{FF2B5EF4-FFF2-40B4-BE49-F238E27FC236}">
                  <a16:creationId xmlns:a16="http://schemas.microsoft.com/office/drawing/2014/main" id="{A27342AF-17CF-4F12-A0CD-1C3725E639B0}"/>
                </a:ext>
              </a:extLst>
            </p:cNvPr>
            <p:cNvSpPr/>
            <p:nvPr/>
          </p:nvSpPr>
          <p:spPr>
            <a:xfrm>
              <a:off x="17095635" y="6204534"/>
              <a:ext cx="2064252" cy="78418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a:extLst>
                <a:ext uri="{FF2B5EF4-FFF2-40B4-BE49-F238E27FC236}">
                  <a16:creationId xmlns:a16="http://schemas.microsoft.com/office/drawing/2014/main" id="{A1596050-0198-423C-A9A8-CB54698B93CD}"/>
                </a:ext>
              </a:extLst>
            </p:cNvPr>
            <p:cNvGrpSpPr/>
            <p:nvPr/>
          </p:nvGrpSpPr>
          <p:grpSpPr>
            <a:xfrm>
              <a:off x="17193507" y="6227921"/>
              <a:ext cx="2153922" cy="784189"/>
              <a:chOff x="17038910" y="8627362"/>
              <a:chExt cx="2153922" cy="784189"/>
            </a:xfrm>
          </p:grpSpPr>
          <p:sp>
            <p:nvSpPr>
              <p:cNvPr id="238" name="TextBox 237">
                <a:extLst>
                  <a:ext uri="{FF2B5EF4-FFF2-40B4-BE49-F238E27FC236}">
                    <a16:creationId xmlns:a16="http://schemas.microsoft.com/office/drawing/2014/main" id="{423EFC58-3CC7-4C58-9AB1-246474A6CFE2}"/>
                  </a:ext>
                </a:extLst>
              </p:cNvPr>
              <p:cNvSpPr txBox="1"/>
              <p:nvPr/>
            </p:nvSpPr>
            <p:spPr>
              <a:xfrm>
                <a:off x="17416796" y="8627362"/>
                <a:ext cx="1776036" cy="784189"/>
              </a:xfrm>
              <a:prstGeom prst="rect">
                <a:avLst/>
              </a:prstGeom>
              <a:noFill/>
            </p:spPr>
            <p:txBody>
              <a:bodyPr wrap="square" rtlCol="0">
                <a:spAutoFit/>
              </a:bodyPr>
              <a:lstStyle/>
              <a:p>
                <a:pPr>
                  <a:lnSpc>
                    <a:spcPct val="150000"/>
                  </a:lnSpc>
                </a:pPr>
                <a:r>
                  <a:rPr lang="en-US" sz="1600" dirty="0">
                    <a:solidFill>
                      <a:schemeClr val="tx1">
                        <a:lumMod val="75000"/>
                        <a:lumOff val="25000"/>
                      </a:schemeClr>
                    </a:solidFill>
                  </a:rPr>
                  <a:t>Mobile County</a:t>
                </a:r>
              </a:p>
              <a:p>
                <a:pPr>
                  <a:lnSpc>
                    <a:spcPct val="150000"/>
                  </a:lnSpc>
                </a:pPr>
                <a:r>
                  <a:rPr lang="en-US" sz="1600" dirty="0">
                    <a:solidFill>
                      <a:schemeClr val="tx1">
                        <a:lumMod val="75000"/>
                        <a:lumOff val="25000"/>
                      </a:schemeClr>
                    </a:solidFill>
                  </a:rPr>
                  <a:t>Alabama</a:t>
                </a:r>
              </a:p>
            </p:txBody>
          </p:sp>
          <p:pic>
            <p:nvPicPr>
              <p:cNvPr id="239" name="Picture 238">
                <a:extLst>
                  <a:ext uri="{FF2B5EF4-FFF2-40B4-BE49-F238E27FC236}">
                    <a16:creationId xmlns:a16="http://schemas.microsoft.com/office/drawing/2014/main" id="{CAA44095-A7B7-4655-AB9B-8F0F0A91AE71}"/>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72507" t="82260" r="22993" b="15205"/>
              <a:stretch/>
            </p:blipFill>
            <p:spPr>
              <a:xfrm>
                <a:off x="17038910" y="8705428"/>
                <a:ext cx="403201" cy="302666"/>
              </a:xfrm>
              <a:prstGeom prst="rect">
                <a:avLst/>
              </a:prstGeom>
            </p:spPr>
          </p:pic>
          <p:pic>
            <p:nvPicPr>
              <p:cNvPr id="240" name="Picture 239">
                <a:extLst>
                  <a:ext uri="{FF2B5EF4-FFF2-40B4-BE49-F238E27FC236}">
                    <a16:creationId xmlns:a16="http://schemas.microsoft.com/office/drawing/2014/main" id="{C34A294D-6D39-4393-ACBE-7100B6FFB53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72541" t="85934" r="22577" b="11532"/>
              <a:stretch/>
            </p:blipFill>
            <p:spPr>
              <a:xfrm>
                <a:off x="17038911" y="9035435"/>
                <a:ext cx="437330" cy="302666"/>
              </a:xfrm>
              <a:prstGeom prst="rect">
                <a:avLst/>
              </a:prstGeom>
            </p:spPr>
          </p:pic>
        </p:grpSp>
      </p:grpSp>
      <p:sp>
        <p:nvSpPr>
          <p:cNvPr id="20" name="TextBox 19"/>
          <p:cNvSpPr txBox="1"/>
          <p:nvPr/>
        </p:nvSpPr>
        <p:spPr>
          <a:xfrm>
            <a:off x="12772177" y="10859182"/>
            <a:ext cx="2371554" cy="861774"/>
          </a:xfrm>
          <a:prstGeom prst="rect">
            <a:avLst/>
          </a:prstGeom>
          <a:noFill/>
        </p:spPr>
        <p:txBody>
          <a:bodyPr wrap="square" rtlCol="0">
            <a:spAutoFit/>
          </a:bodyPr>
          <a:lstStyle/>
          <a:p>
            <a:r>
              <a:rPr lang="en-US" sz="5000" b="1" dirty="0">
                <a:solidFill>
                  <a:srgbClr val="2559A8"/>
                </a:solidFill>
                <a:latin typeface="Century Gothic" panose="020B0502020202020204" pitchFamily="34" charset="0"/>
              </a:rPr>
              <a:t>Results</a:t>
            </a:r>
          </a:p>
        </p:txBody>
      </p:sp>
      <p:graphicFrame>
        <p:nvGraphicFramePr>
          <p:cNvPr id="257" name="Chart 256">
            <a:extLst>
              <a:ext uri="{FF2B5EF4-FFF2-40B4-BE49-F238E27FC236}">
                <a16:creationId xmlns:a16="http://schemas.microsoft.com/office/drawing/2014/main" id="{A39B961B-79F7-42C7-94EB-E53BCF47B773}"/>
              </a:ext>
            </a:extLst>
          </p:cNvPr>
          <p:cNvGraphicFramePr>
            <a:graphicFrameLocks noGrp="1"/>
          </p:cNvGraphicFramePr>
          <p:nvPr>
            <p:extLst>
              <p:ext uri="{D42A27DB-BD31-4B8C-83A1-F6EECF244321}">
                <p14:modId xmlns:p14="http://schemas.microsoft.com/office/powerpoint/2010/main" val="1048070682"/>
              </p:ext>
            </p:extLst>
          </p:nvPr>
        </p:nvGraphicFramePr>
        <p:xfrm>
          <a:off x="12882256" y="17243655"/>
          <a:ext cx="6823909" cy="4825227"/>
        </p:xfrm>
        <a:graphic>
          <a:graphicData uri="http://schemas.openxmlformats.org/drawingml/2006/chart">
            <c:chart xmlns:c="http://schemas.openxmlformats.org/drawingml/2006/chart" xmlns:r="http://schemas.openxmlformats.org/officeDocument/2006/relationships" r:id="rId21"/>
          </a:graphicData>
        </a:graphic>
      </p:graphicFrame>
      <p:cxnSp>
        <p:nvCxnSpPr>
          <p:cNvPr id="10" name="Straight Connector 9">
            <a:extLst>
              <a:ext uri="{FF2B5EF4-FFF2-40B4-BE49-F238E27FC236}">
                <a16:creationId xmlns:a16="http://schemas.microsoft.com/office/drawing/2014/main" id="{3F316850-E985-4EE6-AEB2-2535C95CBE29}"/>
              </a:ext>
            </a:extLst>
          </p:cNvPr>
          <p:cNvCxnSpPr>
            <a:cxnSpLocks/>
          </p:cNvCxnSpPr>
          <p:nvPr/>
        </p:nvCxnSpPr>
        <p:spPr>
          <a:xfrm>
            <a:off x="13800040" y="9075935"/>
            <a:ext cx="4554327" cy="147394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8" name="Rectangle 257">
            <a:extLst>
              <a:ext uri="{FF2B5EF4-FFF2-40B4-BE49-F238E27FC236}">
                <a16:creationId xmlns:a16="http://schemas.microsoft.com/office/drawing/2014/main" id="{86A0D868-7719-42C3-B021-9C960DDD475C}"/>
              </a:ext>
            </a:extLst>
          </p:cNvPr>
          <p:cNvSpPr/>
          <p:nvPr/>
        </p:nvSpPr>
        <p:spPr>
          <a:xfrm>
            <a:off x="9913361" y="17675934"/>
            <a:ext cx="2355824" cy="85021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Century Gothic" panose="020B0502020202020204" pitchFamily="34" charset="0"/>
              </a:rPr>
              <a:t>Urban Heat Assessment </a:t>
            </a:r>
          </a:p>
        </p:txBody>
      </p:sp>
      <p:sp>
        <p:nvSpPr>
          <p:cNvPr id="259" name="Rectangle: Rounded Corners 258">
            <a:extLst>
              <a:ext uri="{FF2B5EF4-FFF2-40B4-BE49-F238E27FC236}">
                <a16:creationId xmlns:a16="http://schemas.microsoft.com/office/drawing/2014/main" id="{92F751B4-86BC-4B2D-86A2-E7E03AA8D8B2}"/>
              </a:ext>
            </a:extLst>
          </p:cNvPr>
          <p:cNvSpPr/>
          <p:nvPr/>
        </p:nvSpPr>
        <p:spPr>
          <a:xfrm>
            <a:off x="3267955" y="17685459"/>
            <a:ext cx="3363463" cy="8413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Added zonal temp. mean per census tract with </a:t>
            </a:r>
            <a:r>
              <a:rPr lang="en-US" sz="1600" dirty="0" err="1">
                <a:latin typeface="Century Gothic" panose="020B0502020202020204" pitchFamily="34" charset="0"/>
              </a:rPr>
              <a:t>SoVI</a:t>
            </a:r>
            <a:r>
              <a:rPr lang="en-US" sz="1600" dirty="0">
                <a:latin typeface="Century Gothic" panose="020B0502020202020204" pitchFamily="34" charset="0"/>
              </a:rPr>
              <a:t> shapefile  </a:t>
            </a:r>
          </a:p>
        </p:txBody>
      </p:sp>
      <p:sp>
        <p:nvSpPr>
          <p:cNvPr id="260" name="Rectangle: Rounded Corners 5">
            <a:extLst>
              <a:ext uri="{FF2B5EF4-FFF2-40B4-BE49-F238E27FC236}">
                <a16:creationId xmlns:a16="http://schemas.microsoft.com/office/drawing/2014/main" id="{8C93B772-0840-4249-A268-B19F173B559A}"/>
              </a:ext>
            </a:extLst>
          </p:cNvPr>
          <p:cNvSpPr/>
          <p:nvPr/>
        </p:nvSpPr>
        <p:spPr>
          <a:xfrm>
            <a:off x="1008653" y="17746275"/>
            <a:ext cx="1886255" cy="72145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Century Gothic" panose="020B0502020202020204" pitchFamily="34" charset="0"/>
              </a:rPr>
              <a:t>Landsat 5 TM &amp; Landsat 8 TIRS</a:t>
            </a:r>
          </a:p>
        </p:txBody>
      </p:sp>
      <p:sp>
        <p:nvSpPr>
          <p:cNvPr id="261" name="Rectangle: Rounded Corners 45">
            <a:extLst>
              <a:ext uri="{FF2B5EF4-FFF2-40B4-BE49-F238E27FC236}">
                <a16:creationId xmlns:a16="http://schemas.microsoft.com/office/drawing/2014/main" id="{075C327B-7BD1-4C8C-98C8-011E5837952F}"/>
              </a:ext>
            </a:extLst>
          </p:cNvPr>
          <p:cNvSpPr/>
          <p:nvPr/>
        </p:nvSpPr>
        <p:spPr>
          <a:xfrm>
            <a:off x="7153524" y="17680409"/>
            <a:ext cx="2355823" cy="84614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Accuracy Assessment with Terra MODIS data</a:t>
            </a:r>
          </a:p>
        </p:txBody>
      </p:sp>
      <p:sp>
        <p:nvSpPr>
          <p:cNvPr id="262" name="Rectangle 261">
            <a:extLst>
              <a:ext uri="{FF2B5EF4-FFF2-40B4-BE49-F238E27FC236}">
                <a16:creationId xmlns:a16="http://schemas.microsoft.com/office/drawing/2014/main" id="{77D1EAA9-6998-4ADE-9C5D-14EB5EA6D685}"/>
              </a:ext>
            </a:extLst>
          </p:cNvPr>
          <p:cNvSpPr/>
          <p:nvPr/>
        </p:nvSpPr>
        <p:spPr>
          <a:xfrm>
            <a:off x="9954548" y="20168312"/>
            <a:ext cx="2314638" cy="86466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Century Gothic" panose="020B0502020202020204" pitchFamily="34" charset="0"/>
              </a:rPr>
              <a:t>Socioeconomic and Demographic Risk Evaluation</a:t>
            </a:r>
          </a:p>
        </p:txBody>
      </p:sp>
      <p:sp>
        <p:nvSpPr>
          <p:cNvPr id="263" name="Rectangle: Rounded Corners 9">
            <a:extLst>
              <a:ext uri="{FF2B5EF4-FFF2-40B4-BE49-F238E27FC236}">
                <a16:creationId xmlns:a16="http://schemas.microsoft.com/office/drawing/2014/main" id="{4D16D561-F725-4A7D-8DFF-18CDC6834995}"/>
              </a:ext>
            </a:extLst>
          </p:cNvPr>
          <p:cNvSpPr/>
          <p:nvPr/>
        </p:nvSpPr>
        <p:spPr>
          <a:xfrm>
            <a:off x="1013148" y="20409994"/>
            <a:ext cx="1778974" cy="3759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err="1">
                <a:latin typeface="Century Gothic" panose="020B0502020202020204" pitchFamily="34" charset="0"/>
              </a:rPr>
              <a:t>SoVI</a:t>
            </a:r>
            <a:r>
              <a:rPr lang="en-US" sz="1600" dirty="0">
                <a:latin typeface="Century Gothic" panose="020B0502020202020204" pitchFamily="34" charset="0"/>
              </a:rPr>
              <a:t>/Census </a:t>
            </a:r>
          </a:p>
        </p:txBody>
      </p:sp>
      <p:sp>
        <p:nvSpPr>
          <p:cNvPr id="264" name="Rectangle: Rounded Corners 9">
            <a:extLst>
              <a:ext uri="{FF2B5EF4-FFF2-40B4-BE49-F238E27FC236}">
                <a16:creationId xmlns:a16="http://schemas.microsoft.com/office/drawing/2014/main" id="{42066054-1CA5-4439-8178-303DA6756BB5}"/>
              </a:ext>
            </a:extLst>
          </p:cNvPr>
          <p:cNvSpPr/>
          <p:nvPr/>
        </p:nvSpPr>
        <p:spPr>
          <a:xfrm>
            <a:off x="3204713" y="20202014"/>
            <a:ext cx="1205193" cy="78240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Created  Index 1 &amp; Index 2 </a:t>
            </a:r>
          </a:p>
        </p:txBody>
      </p:sp>
      <p:sp>
        <p:nvSpPr>
          <p:cNvPr id="265" name="Rectangle: Rounded Corners 9">
            <a:extLst>
              <a:ext uri="{FF2B5EF4-FFF2-40B4-BE49-F238E27FC236}">
                <a16:creationId xmlns:a16="http://schemas.microsoft.com/office/drawing/2014/main" id="{EE547B93-D8C8-4783-9BCF-FDEED7D455E3}"/>
              </a:ext>
            </a:extLst>
          </p:cNvPr>
          <p:cNvSpPr/>
          <p:nvPr/>
        </p:nvSpPr>
        <p:spPr>
          <a:xfrm>
            <a:off x="7932730" y="20315249"/>
            <a:ext cx="1582910" cy="56545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 Aggregated index</a:t>
            </a:r>
          </a:p>
        </p:txBody>
      </p:sp>
      <p:sp>
        <p:nvSpPr>
          <p:cNvPr id="266" name="Rectangle: Rounded Corners 9">
            <a:extLst>
              <a:ext uri="{FF2B5EF4-FFF2-40B4-BE49-F238E27FC236}">
                <a16:creationId xmlns:a16="http://schemas.microsoft.com/office/drawing/2014/main" id="{CB8221B0-5FEE-48A0-8F54-EFF220047ECA}"/>
              </a:ext>
            </a:extLst>
          </p:cNvPr>
          <p:cNvSpPr/>
          <p:nvPr/>
        </p:nvSpPr>
        <p:spPr>
          <a:xfrm>
            <a:off x="4760330" y="20160411"/>
            <a:ext cx="2860784" cy="86886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Merged </a:t>
            </a:r>
          </a:p>
          <a:p>
            <a:pPr algn="ctr"/>
            <a:r>
              <a:rPr lang="en-US" sz="1600" dirty="0">
                <a:latin typeface="Century Gothic" panose="020B0502020202020204" pitchFamily="34" charset="0"/>
              </a:rPr>
              <a:t> Index 1: (Census data) &amp;</a:t>
            </a:r>
          </a:p>
          <a:p>
            <a:pPr algn="ctr"/>
            <a:r>
              <a:rPr lang="en-US" sz="1600" dirty="0">
                <a:latin typeface="Century Gothic" panose="020B0502020202020204" pitchFamily="34" charset="0"/>
              </a:rPr>
              <a:t>Index 2 ( UHI + Flood Risk)</a:t>
            </a:r>
          </a:p>
        </p:txBody>
      </p:sp>
      <p:sp>
        <p:nvSpPr>
          <p:cNvPr id="267" name="Rectangle 266">
            <a:extLst>
              <a:ext uri="{FF2B5EF4-FFF2-40B4-BE49-F238E27FC236}">
                <a16:creationId xmlns:a16="http://schemas.microsoft.com/office/drawing/2014/main" id="{BE90506E-9058-48BC-A409-929EC7F6AA78}"/>
              </a:ext>
            </a:extLst>
          </p:cNvPr>
          <p:cNvSpPr/>
          <p:nvPr/>
        </p:nvSpPr>
        <p:spPr>
          <a:xfrm>
            <a:off x="9913361" y="22115321"/>
            <a:ext cx="2410112" cy="6412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Century Gothic" panose="020B0502020202020204" pitchFamily="34" charset="0"/>
              </a:rPr>
              <a:t> Impervious Surface Evaluation</a:t>
            </a:r>
          </a:p>
        </p:txBody>
      </p:sp>
      <p:sp>
        <p:nvSpPr>
          <p:cNvPr id="268" name="Rectangle: Rounded Corners 5">
            <a:extLst>
              <a:ext uri="{FF2B5EF4-FFF2-40B4-BE49-F238E27FC236}">
                <a16:creationId xmlns:a16="http://schemas.microsoft.com/office/drawing/2014/main" id="{0412DC3E-9CB0-44E6-BAD9-0BE05A3443AD}"/>
              </a:ext>
            </a:extLst>
          </p:cNvPr>
          <p:cNvSpPr/>
          <p:nvPr/>
        </p:nvSpPr>
        <p:spPr>
          <a:xfrm>
            <a:off x="1000432" y="22584504"/>
            <a:ext cx="1930497" cy="89635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Century Gothic" panose="020B0502020202020204" pitchFamily="34" charset="0"/>
              </a:rPr>
              <a:t>Landsat 5 TM,  Landsat 8 OLI &amp; Sentinel-2 MSI </a:t>
            </a:r>
          </a:p>
        </p:txBody>
      </p:sp>
      <p:sp>
        <p:nvSpPr>
          <p:cNvPr id="269" name="Rectangle: Rounded Corners 9">
            <a:extLst>
              <a:ext uri="{FF2B5EF4-FFF2-40B4-BE49-F238E27FC236}">
                <a16:creationId xmlns:a16="http://schemas.microsoft.com/office/drawing/2014/main" id="{745E642D-BE5D-4EDA-9C1A-28A7CE3FA80C}"/>
              </a:ext>
            </a:extLst>
          </p:cNvPr>
          <p:cNvSpPr/>
          <p:nvPr/>
        </p:nvSpPr>
        <p:spPr>
          <a:xfrm>
            <a:off x="1011730" y="21479730"/>
            <a:ext cx="1781810" cy="73298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Century Gothic" panose="020B0502020202020204" pitchFamily="34" charset="0"/>
              </a:rPr>
              <a:t> National Land Cover Dataset  </a:t>
            </a:r>
          </a:p>
        </p:txBody>
      </p:sp>
      <p:sp>
        <p:nvSpPr>
          <p:cNvPr id="270" name="Rectangle: Rounded Corners 5">
            <a:extLst>
              <a:ext uri="{FF2B5EF4-FFF2-40B4-BE49-F238E27FC236}">
                <a16:creationId xmlns:a16="http://schemas.microsoft.com/office/drawing/2014/main" id="{86A410C0-2829-4C01-831A-11BFC3EC76A6}"/>
              </a:ext>
            </a:extLst>
          </p:cNvPr>
          <p:cNvSpPr/>
          <p:nvPr/>
        </p:nvSpPr>
        <p:spPr>
          <a:xfrm>
            <a:off x="3201558" y="21452313"/>
            <a:ext cx="3593520" cy="78781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Calculated Impervious Surface Change over time &amp; Before/After  </a:t>
            </a:r>
          </a:p>
        </p:txBody>
      </p:sp>
      <p:sp>
        <p:nvSpPr>
          <p:cNvPr id="271" name="Rectangle: Rounded Corners 5">
            <a:extLst>
              <a:ext uri="{FF2B5EF4-FFF2-40B4-BE49-F238E27FC236}">
                <a16:creationId xmlns:a16="http://schemas.microsoft.com/office/drawing/2014/main" id="{4113961B-0989-4AD6-873B-FC13E2AF35AB}"/>
              </a:ext>
            </a:extLst>
          </p:cNvPr>
          <p:cNvSpPr/>
          <p:nvPr/>
        </p:nvSpPr>
        <p:spPr>
          <a:xfrm>
            <a:off x="7621114" y="21639928"/>
            <a:ext cx="1895075" cy="41314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Impervious Index</a:t>
            </a:r>
          </a:p>
        </p:txBody>
      </p:sp>
      <p:sp>
        <p:nvSpPr>
          <p:cNvPr id="272" name="Rectangle: Rounded Corners 5">
            <a:extLst>
              <a:ext uri="{FF2B5EF4-FFF2-40B4-BE49-F238E27FC236}">
                <a16:creationId xmlns:a16="http://schemas.microsoft.com/office/drawing/2014/main" id="{DA4468B1-82C7-4EC7-980D-6AE06797DF6F}"/>
              </a:ext>
            </a:extLst>
          </p:cNvPr>
          <p:cNvSpPr/>
          <p:nvPr/>
        </p:nvSpPr>
        <p:spPr>
          <a:xfrm>
            <a:off x="4760330" y="22834828"/>
            <a:ext cx="2860784" cy="41314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NDVI over study period</a:t>
            </a:r>
          </a:p>
        </p:txBody>
      </p:sp>
      <p:sp>
        <p:nvSpPr>
          <p:cNvPr id="273" name="Rectangle 272">
            <a:extLst>
              <a:ext uri="{FF2B5EF4-FFF2-40B4-BE49-F238E27FC236}">
                <a16:creationId xmlns:a16="http://schemas.microsoft.com/office/drawing/2014/main" id="{F520D749-08B6-4D67-A702-C20F6CCF5A5B}"/>
              </a:ext>
            </a:extLst>
          </p:cNvPr>
          <p:cNvSpPr/>
          <p:nvPr/>
        </p:nvSpPr>
        <p:spPr>
          <a:xfrm>
            <a:off x="9903896" y="19046631"/>
            <a:ext cx="2365290" cy="6773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Century Gothic" panose="020B0502020202020204" pitchFamily="34" charset="0"/>
              </a:rPr>
              <a:t>Flood Extent Analysis</a:t>
            </a:r>
          </a:p>
        </p:txBody>
      </p:sp>
      <p:sp>
        <p:nvSpPr>
          <p:cNvPr id="274" name="Rectangle 273">
            <a:extLst>
              <a:ext uri="{FF2B5EF4-FFF2-40B4-BE49-F238E27FC236}">
                <a16:creationId xmlns:a16="http://schemas.microsoft.com/office/drawing/2014/main" id="{0A3E1A14-68D2-4427-852A-C757F2055D95}"/>
              </a:ext>
            </a:extLst>
          </p:cNvPr>
          <p:cNvSpPr/>
          <p:nvPr/>
        </p:nvSpPr>
        <p:spPr>
          <a:xfrm>
            <a:off x="1018330" y="19021913"/>
            <a:ext cx="1823025" cy="72237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Century Gothic" panose="020B0502020202020204" pitchFamily="34" charset="0"/>
              </a:rPr>
              <a:t>SRTM </a:t>
            </a:r>
            <a:r>
              <a:rPr lang="en-US" sz="1600" dirty="0" smtClean="0">
                <a:latin typeface="Century Gothic" panose="020B0502020202020204" pitchFamily="34" charset="0"/>
              </a:rPr>
              <a:t>&amp;</a:t>
            </a:r>
          </a:p>
          <a:p>
            <a:pPr algn="ctr"/>
            <a:r>
              <a:rPr lang="en-US" sz="1600" dirty="0" smtClean="0">
                <a:latin typeface="Century Gothic" panose="020B0502020202020204" pitchFamily="34" charset="0"/>
              </a:rPr>
              <a:t>Sentinel-1 C-SAR</a:t>
            </a:r>
            <a:endParaRPr lang="en-US" sz="1600" dirty="0">
              <a:latin typeface="Century Gothic" panose="020B0502020202020204" pitchFamily="34" charset="0"/>
            </a:endParaRPr>
          </a:p>
        </p:txBody>
      </p:sp>
      <p:sp>
        <p:nvSpPr>
          <p:cNvPr id="275" name="Rectangle: Rounded Corners 22">
            <a:extLst>
              <a:ext uri="{FF2B5EF4-FFF2-40B4-BE49-F238E27FC236}">
                <a16:creationId xmlns:a16="http://schemas.microsoft.com/office/drawing/2014/main" id="{875E4C15-FE65-499D-A51F-E67821275F62}"/>
              </a:ext>
            </a:extLst>
          </p:cNvPr>
          <p:cNvSpPr/>
          <p:nvPr/>
        </p:nvSpPr>
        <p:spPr>
          <a:xfrm>
            <a:off x="3271185" y="18977181"/>
            <a:ext cx="3360233" cy="81281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latin typeface="Century Gothic" panose="020B0502020202020204" pitchFamily="34" charset="0"/>
              </a:rPr>
              <a:t>Flash Flood Scenarios overlaid over Digital Elevation Model</a:t>
            </a:r>
          </a:p>
        </p:txBody>
      </p:sp>
      <p:sp>
        <p:nvSpPr>
          <p:cNvPr id="276" name="Rectangle: Rounded Corners 5">
            <a:extLst>
              <a:ext uri="{FF2B5EF4-FFF2-40B4-BE49-F238E27FC236}">
                <a16:creationId xmlns:a16="http://schemas.microsoft.com/office/drawing/2014/main" id="{B40D6CDB-5A94-4FC1-9861-EC60B51D3FDD}"/>
              </a:ext>
            </a:extLst>
          </p:cNvPr>
          <p:cNvSpPr/>
          <p:nvPr/>
        </p:nvSpPr>
        <p:spPr>
          <a:xfrm>
            <a:off x="7142959" y="19026375"/>
            <a:ext cx="2351447" cy="71982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err="1">
                <a:latin typeface="Century Gothic" panose="020B0502020202020204" pitchFamily="34" charset="0"/>
              </a:rPr>
              <a:t>LiDAR</a:t>
            </a:r>
            <a:r>
              <a:rPr lang="en-US" sz="1600" dirty="0">
                <a:latin typeface="Century Gothic" panose="020B0502020202020204" pitchFamily="34" charset="0"/>
              </a:rPr>
              <a:t> Visualization</a:t>
            </a:r>
          </a:p>
        </p:txBody>
      </p:sp>
      <p:cxnSp>
        <p:nvCxnSpPr>
          <p:cNvPr id="277" name="Straight Arrow Connector 276">
            <a:extLst>
              <a:ext uri="{FF2B5EF4-FFF2-40B4-BE49-F238E27FC236}">
                <a16:creationId xmlns:a16="http://schemas.microsoft.com/office/drawing/2014/main" id="{5585C940-0A31-4F6C-81DE-3C53F62161E5}"/>
              </a:ext>
            </a:extLst>
          </p:cNvPr>
          <p:cNvCxnSpPr>
            <a:cxnSpLocks/>
            <a:endCxn id="259" idx="1"/>
          </p:cNvCxnSpPr>
          <p:nvPr/>
        </p:nvCxnSpPr>
        <p:spPr>
          <a:xfrm flipV="1">
            <a:off x="2894908" y="18106139"/>
            <a:ext cx="373047" cy="8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8" name="Straight Arrow Connector 277">
            <a:extLst>
              <a:ext uri="{FF2B5EF4-FFF2-40B4-BE49-F238E27FC236}">
                <a16:creationId xmlns:a16="http://schemas.microsoft.com/office/drawing/2014/main" id="{DEB93628-DB01-4D4A-9931-E91C15B700B2}"/>
              </a:ext>
            </a:extLst>
          </p:cNvPr>
          <p:cNvCxnSpPr>
            <a:cxnSpLocks/>
            <a:stCxn id="259" idx="3"/>
            <a:endCxn id="261" idx="1"/>
          </p:cNvCxnSpPr>
          <p:nvPr/>
        </p:nvCxnSpPr>
        <p:spPr>
          <a:xfrm flipV="1">
            <a:off x="6631418" y="18103480"/>
            <a:ext cx="522106" cy="26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9" name="Straight Arrow Connector 278">
            <a:extLst>
              <a:ext uri="{FF2B5EF4-FFF2-40B4-BE49-F238E27FC236}">
                <a16:creationId xmlns:a16="http://schemas.microsoft.com/office/drawing/2014/main" id="{46708359-9EC0-45FD-9DC0-FE00091BBA83}"/>
              </a:ext>
            </a:extLst>
          </p:cNvPr>
          <p:cNvCxnSpPr>
            <a:cxnSpLocks/>
            <a:stCxn id="261" idx="3"/>
            <a:endCxn id="258" idx="1"/>
          </p:cNvCxnSpPr>
          <p:nvPr/>
        </p:nvCxnSpPr>
        <p:spPr>
          <a:xfrm flipV="1">
            <a:off x="9509347" y="18101042"/>
            <a:ext cx="404014" cy="2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0" name="Straight Arrow Connector 279">
            <a:extLst>
              <a:ext uri="{FF2B5EF4-FFF2-40B4-BE49-F238E27FC236}">
                <a16:creationId xmlns:a16="http://schemas.microsoft.com/office/drawing/2014/main" id="{A718DECE-F213-46A7-B49A-46367F421549}"/>
              </a:ext>
            </a:extLst>
          </p:cNvPr>
          <p:cNvCxnSpPr>
            <a:cxnSpLocks/>
            <a:endCxn id="275" idx="1"/>
          </p:cNvCxnSpPr>
          <p:nvPr/>
        </p:nvCxnSpPr>
        <p:spPr>
          <a:xfrm flipV="1">
            <a:off x="2841355" y="19383588"/>
            <a:ext cx="4298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a:extLst>
              <a:ext uri="{FF2B5EF4-FFF2-40B4-BE49-F238E27FC236}">
                <a16:creationId xmlns:a16="http://schemas.microsoft.com/office/drawing/2014/main" id="{77720CE7-2248-4557-8C09-1B59D17D0D0F}"/>
              </a:ext>
            </a:extLst>
          </p:cNvPr>
          <p:cNvCxnSpPr>
            <a:cxnSpLocks/>
            <a:stCxn id="275" idx="3"/>
            <a:endCxn id="276" idx="1"/>
          </p:cNvCxnSpPr>
          <p:nvPr/>
        </p:nvCxnSpPr>
        <p:spPr>
          <a:xfrm>
            <a:off x="6631418" y="19383588"/>
            <a:ext cx="511541" cy="26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2" name="Straight Arrow Connector 281">
            <a:extLst>
              <a:ext uri="{FF2B5EF4-FFF2-40B4-BE49-F238E27FC236}">
                <a16:creationId xmlns:a16="http://schemas.microsoft.com/office/drawing/2014/main" id="{B08A094B-FAA3-4754-B76F-376006A9E53B}"/>
              </a:ext>
            </a:extLst>
          </p:cNvPr>
          <p:cNvCxnSpPr>
            <a:cxnSpLocks/>
            <a:stCxn id="276" idx="3"/>
            <a:endCxn id="273" idx="1"/>
          </p:cNvCxnSpPr>
          <p:nvPr/>
        </p:nvCxnSpPr>
        <p:spPr>
          <a:xfrm flipV="1">
            <a:off x="9494406" y="19385313"/>
            <a:ext cx="409490" cy="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3" name="Straight Arrow Connector 282">
            <a:extLst>
              <a:ext uri="{FF2B5EF4-FFF2-40B4-BE49-F238E27FC236}">
                <a16:creationId xmlns:a16="http://schemas.microsoft.com/office/drawing/2014/main" id="{3C9AB085-DF6E-430D-9476-002B184AC985}"/>
              </a:ext>
            </a:extLst>
          </p:cNvPr>
          <p:cNvCxnSpPr>
            <a:cxnSpLocks/>
            <a:endCxn id="264" idx="1"/>
          </p:cNvCxnSpPr>
          <p:nvPr/>
        </p:nvCxnSpPr>
        <p:spPr>
          <a:xfrm flipV="1">
            <a:off x="2792122" y="20593216"/>
            <a:ext cx="4125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4" name="Straight Arrow Connector 283">
            <a:extLst>
              <a:ext uri="{FF2B5EF4-FFF2-40B4-BE49-F238E27FC236}">
                <a16:creationId xmlns:a16="http://schemas.microsoft.com/office/drawing/2014/main" id="{13F45B17-9295-4E91-9B4D-7A8FAD85C24B}"/>
              </a:ext>
            </a:extLst>
          </p:cNvPr>
          <p:cNvCxnSpPr>
            <a:cxnSpLocks/>
            <a:stCxn id="264" idx="3"/>
            <a:endCxn id="266" idx="1"/>
          </p:cNvCxnSpPr>
          <p:nvPr/>
        </p:nvCxnSpPr>
        <p:spPr>
          <a:xfrm>
            <a:off x="4409906" y="20593216"/>
            <a:ext cx="350424" cy="1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5" name="Straight Arrow Connector 284">
            <a:extLst>
              <a:ext uri="{FF2B5EF4-FFF2-40B4-BE49-F238E27FC236}">
                <a16:creationId xmlns:a16="http://schemas.microsoft.com/office/drawing/2014/main" id="{73B9B998-B2C7-4924-A90A-FF87B477A1BF}"/>
              </a:ext>
            </a:extLst>
          </p:cNvPr>
          <p:cNvCxnSpPr>
            <a:cxnSpLocks/>
            <a:stCxn id="266" idx="3"/>
            <a:endCxn id="265" idx="1"/>
          </p:cNvCxnSpPr>
          <p:nvPr/>
        </p:nvCxnSpPr>
        <p:spPr>
          <a:xfrm>
            <a:off x="7621114" y="20594844"/>
            <a:ext cx="311616" cy="3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6" name="Straight Arrow Connector 285">
            <a:extLst>
              <a:ext uri="{FF2B5EF4-FFF2-40B4-BE49-F238E27FC236}">
                <a16:creationId xmlns:a16="http://schemas.microsoft.com/office/drawing/2014/main" id="{E05BA40E-568A-485E-98C2-AD700FF5FE65}"/>
              </a:ext>
            </a:extLst>
          </p:cNvPr>
          <p:cNvCxnSpPr>
            <a:cxnSpLocks/>
            <a:stCxn id="265" idx="3"/>
            <a:endCxn id="262" idx="1"/>
          </p:cNvCxnSpPr>
          <p:nvPr/>
        </p:nvCxnSpPr>
        <p:spPr>
          <a:xfrm>
            <a:off x="9515640" y="20597978"/>
            <a:ext cx="438908" cy="2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7" name="Straight Arrow Connector 286">
            <a:extLst>
              <a:ext uri="{FF2B5EF4-FFF2-40B4-BE49-F238E27FC236}">
                <a16:creationId xmlns:a16="http://schemas.microsoft.com/office/drawing/2014/main" id="{EBB489AD-DBA7-4B5F-814E-A294B1C40343}"/>
              </a:ext>
            </a:extLst>
          </p:cNvPr>
          <p:cNvCxnSpPr>
            <a:cxnSpLocks/>
            <a:endCxn id="272" idx="1"/>
          </p:cNvCxnSpPr>
          <p:nvPr/>
        </p:nvCxnSpPr>
        <p:spPr>
          <a:xfrm>
            <a:off x="2930929" y="23032681"/>
            <a:ext cx="18294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8" name="Straight Arrow Connector 287">
            <a:extLst>
              <a:ext uri="{FF2B5EF4-FFF2-40B4-BE49-F238E27FC236}">
                <a16:creationId xmlns:a16="http://schemas.microsoft.com/office/drawing/2014/main" id="{20A3BD84-854D-44BD-A839-11B682CC222D}"/>
              </a:ext>
            </a:extLst>
          </p:cNvPr>
          <p:cNvCxnSpPr>
            <a:cxnSpLocks/>
            <a:endCxn id="270" idx="1"/>
          </p:cNvCxnSpPr>
          <p:nvPr/>
        </p:nvCxnSpPr>
        <p:spPr>
          <a:xfrm flipV="1">
            <a:off x="2793540" y="21846222"/>
            <a:ext cx="40801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9" name="Straight Arrow Connector 288">
            <a:extLst>
              <a:ext uri="{FF2B5EF4-FFF2-40B4-BE49-F238E27FC236}">
                <a16:creationId xmlns:a16="http://schemas.microsoft.com/office/drawing/2014/main" id="{C20170CB-C6C9-4E69-95FD-872FF23FD232}"/>
              </a:ext>
            </a:extLst>
          </p:cNvPr>
          <p:cNvCxnSpPr>
            <a:cxnSpLocks/>
            <a:stCxn id="270" idx="3"/>
            <a:endCxn id="271" idx="1"/>
          </p:cNvCxnSpPr>
          <p:nvPr/>
        </p:nvCxnSpPr>
        <p:spPr>
          <a:xfrm>
            <a:off x="6795078" y="21846222"/>
            <a:ext cx="826036" cy="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0" name="Connector: Elbow 289">
            <a:extLst>
              <a:ext uri="{FF2B5EF4-FFF2-40B4-BE49-F238E27FC236}">
                <a16:creationId xmlns:a16="http://schemas.microsoft.com/office/drawing/2014/main" id="{CA5D7D2E-E36C-4E87-9396-40E6A7C53F6A}"/>
              </a:ext>
            </a:extLst>
          </p:cNvPr>
          <p:cNvCxnSpPr>
            <a:cxnSpLocks/>
            <a:stCxn id="272" idx="3"/>
            <a:endCxn id="267" idx="1"/>
          </p:cNvCxnSpPr>
          <p:nvPr/>
        </p:nvCxnSpPr>
        <p:spPr>
          <a:xfrm flipV="1">
            <a:off x="7621114" y="22435943"/>
            <a:ext cx="2292247" cy="605457"/>
          </a:xfrm>
          <a:prstGeom prst="bentConnector3">
            <a:avLst>
              <a:gd name="adj1" fmla="val 917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C9DE996-6177-4231-BC46-E4279AA5FAC1}"/>
              </a:ext>
            </a:extLst>
          </p:cNvPr>
          <p:cNvCxnSpPr>
            <a:cxnSpLocks/>
          </p:cNvCxnSpPr>
          <p:nvPr/>
        </p:nvCxnSpPr>
        <p:spPr>
          <a:xfrm flipV="1">
            <a:off x="13776909" y="5342839"/>
            <a:ext cx="4556973" cy="31737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1" name="Connector: Elbow 290">
            <a:extLst>
              <a:ext uri="{FF2B5EF4-FFF2-40B4-BE49-F238E27FC236}">
                <a16:creationId xmlns:a16="http://schemas.microsoft.com/office/drawing/2014/main" id="{04DE4815-D307-4BC4-906F-C2B0AA12A7AC}"/>
              </a:ext>
            </a:extLst>
          </p:cNvPr>
          <p:cNvCxnSpPr>
            <a:cxnSpLocks/>
            <a:stCxn id="271" idx="3"/>
            <a:endCxn id="267" idx="1"/>
          </p:cNvCxnSpPr>
          <p:nvPr/>
        </p:nvCxnSpPr>
        <p:spPr>
          <a:xfrm>
            <a:off x="9516189" y="21846500"/>
            <a:ext cx="397172" cy="589443"/>
          </a:xfrm>
          <a:prstGeom prst="bentConnector3">
            <a:avLst>
              <a:gd name="adj1" fmla="val 52398"/>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7D91B7CA-D151-45DF-A2AC-7CABC2EA9BEC}"/>
              </a:ext>
            </a:extLst>
          </p:cNvPr>
          <p:cNvGrpSpPr/>
          <p:nvPr/>
        </p:nvGrpSpPr>
        <p:grpSpPr>
          <a:xfrm>
            <a:off x="16646127" y="5415611"/>
            <a:ext cx="610477" cy="1141673"/>
            <a:chOff x="24670733" y="6617994"/>
            <a:chExt cx="561500" cy="1050079"/>
          </a:xfrm>
        </p:grpSpPr>
        <p:sp>
          <p:nvSpPr>
            <p:cNvPr id="228" name="Rectangle 227">
              <a:extLst>
                <a:ext uri="{FF2B5EF4-FFF2-40B4-BE49-F238E27FC236}">
                  <a16:creationId xmlns:a16="http://schemas.microsoft.com/office/drawing/2014/main" id="{18BCF185-C55F-4089-B6CA-182E1E025BAA}"/>
                </a:ext>
              </a:extLst>
            </p:cNvPr>
            <p:cNvSpPr/>
            <p:nvPr/>
          </p:nvSpPr>
          <p:spPr>
            <a:xfrm>
              <a:off x="24670733" y="6630694"/>
              <a:ext cx="543603" cy="95294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a:extLst>
                <a:ext uri="{FF2B5EF4-FFF2-40B4-BE49-F238E27FC236}">
                  <a16:creationId xmlns:a16="http://schemas.microsoft.com/office/drawing/2014/main" id="{928E5EE2-BE8C-4929-9888-D453DBDEAABE}"/>
                </a:ext>
              </a:extLst>
            </p:cNvPr>
            <p:cNvGrpSpPr/>
            <p:nvPr/>
          </p:nvGrpSpPr>
          <p:grpSpPr>
            <a:xfrm>
              <a:off x="24693988" y="6617994"/>
              <a:ext cx="538245" cy="1050079"/>
              <a:chOff x="15393741" y="10825019"/>
              <a:chExt cx="538245" cy="1050079"/>
            </a:xfrm>
            <a:noFill/>
          </p:grpSpPr>
          <p:pic>
            <p:nvPicPr>
              <p:cNvPr id="230" name="Picture 229" descr="A close up of a map&#10;&#10;Description automatically generated">
                <a:extLst>
                  <a:ext uri="{FF2B5EF4-FFF2-40B4-BE49-F238E27FC236}">
                    <a16:creationId xmlns:a16="http://schemas.microsoft.com/office/drawing/2014/main" id="{62556DFA-ECFB-4339-B0AC-8683C512AFBB}"/>
                  </a:ext>
                </a:extLst>
              </p:cNvPr>
              <p:cNvPicPr>
                <a:picLocks noChangeAspect="1"/>
              </p:cNvPicPr>
              <p:nvPr/>
            </p:nvPicPr>
            <p:blipFill rotWithShape="1">
              <a:blip r:embed="rId16">
                <a:extLst>
                  <a:ext uri="{28A0092B-C50C-407E-A947-70E740481C1C}">
                    <a14:useLocalDpi xmlns:a14="http://schemas.microsoft.com/office/drawing/2010/main" val="0"/>
                  </a:ext>
                </a:extLst>
              </a:blip>
              <a:srcRect l="84349" t="11216" r="7731" b="82549"/>
              <a:stretch/>
            </p:blipFill>
            <p:spPr>
              <a:xfrm>
                <a:off x="15393741" y="11125490"/>
                <a:ext cx="538245" cy="749608"/>
              </a:xfrm>
              <a:prstGeom prst="rect">
                <a:avLst/>
              </a:prstGeom>
              <a:grpFill/>
              <a:ln>
                <a:noFill/>
              </a:ln>
            </p:spPr>
          </p:pic>
          <p:sp>
            <p:nvSpPr>
              <p:cNvPr id="231" name="TextBox 230">
                <a:extLst>
                  <a:ext uri="{FF2B5EF4-FFF2-40B4-BE49-F238E27FC236}">
                    <a16:creationId xmlns:a16="http://schemas.microsoft.com/office/drawing/2014/main" id="{8D5A469B-460B-434B-BABC-ECEAAC349C34}"/>
                  </a:ext>
                </a:extLst>
              </p:cNvPr>
              <p:cNvSpPr txBox="1"/>
              <p:nvPr/>
            </p:nvSpPr>
            <p:spPr>
              <a:xfrm>
                <a:off x="15473691" y="10825019"/>
                <a:ext cx="356188" cy="369332"/>
              </a:xfrm>
              <a:prstGeom prst="rect">
                <a:avLst/>
              </a:prstGeom>
              <a:grpFill/>
              <a:ln>
                <a:noFill/>
              </a:ln>
            </p:spPr>
            <p:txBody>
              <a:bodyPr wrap="none" rtlCol="0">
                <a:spAutoFit/>
              </a:bodyPr>
              <a:lstStyle/>
              <a:p>
                <a:r>
                  <a:rPr lang="en-US" dirty="0"/>
                  <a:t>N</a:t>
                </a:r>
              </a:p>
            </p:txBody>
          </p:sp>
        </p:grpSp>
      </p:grpSp>
      <p:grpSp>
        <p:nvGrpSpPr>
          <p:cNvPr id="241" name="Group 240">
            <a:extLst>
              <a:ext uri="{FF2B5EF4-FFF2-40B4-BE49-F238E27FC236}">
                <a16:creationId xmlns:a16="http://schemas.microsoft.com/office/drawing/2014/main" id="{8A31ABD0-4E86-4F64-92F8-CA0C57F3E7C6}"/>
              </a:ext>
            </a:extLst>
          </p:cNvPr>
          <p:cNvGrpSpPr/>
          <p:nvPr/>
        </p:nvGrpSpPr>
        <p:grpSpPr>
          <a:xfrm>
            <a:off x="18287716" y="5353438"/>
            <a:ext cx="4572565" cy="5265301"/>
            <a:chOff x="17165050" y="5106365"/>
            <a:chExt cx="3315704" cy="3818027"/>
          </a:xfrm>
        </p:grpSpPr>
        <p:pic>
          <p:nvPicPr>
            <p:cNvPr id="242" name="Picture 241" descr="A close up of a map&#10;&#10;Description automatically generated">
              <a:extLst>
                <a:ext uri="{FF2B5EF4-FFF2-40B4-BE49-F238E27FC236}">
                  <a16:creationId xmlns:a16="http://schemas.microsoft.com/office/drawing/2014/main" id="{4355FAE3-77DC-4707-B511-E9E8693028F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1716" r="9431"/>
            <a:stretch/>
          </p:blipFill>
          <p:spPr>
            <a:xfrm>
              <a:off x="17221265" y="5106365"/>
              <a:ext cx="3259489" cy="377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43" name="Group 242">
              <a:extLst>
                <a:ext uri="{FF2B5EF4-FFF2-40B4-BE49-F238E27FC236}">
                  <a16:creationId xmlns:a16="http://schemas.microsoft.com/office/drawing/2014/main" id="{1E66E50A-02F5-4EB7-B45E-552467C31C7A}"/>
                </a:ext>
              </a:extLst>
            </p:cNvPr>
            <p:cNvGrpSpPr/>
            <p:nvPr/>
          </p:nvGrpSpPr>
          <p:grpSpPr>
            <a:xfrm>
              <a:off x="17165050" y="8401283"/>
              <a:ext cx="1474486" cy="312997"/>
              <a:chOff x="20252620" y="8238035"/>
              <a:chExt cx="1379365" cy="292804"/>
            </a:xfrm>
          </p:grpSpPr>
          <p:pic>
            <p:nvPicPr>
              <p:cNvPr id="252" name="Picture 251">
                <a:extLst>
                  <a:ext uri="{FF2B5EF4-FFF2-40B4-BE49-F238E27FC236}">
                    <a16:creationId xmlns:a16="http://schemas.microsoft.com/office/drawing/2014/main" id="{79C748C6-AB3A-47E3-9E51-AFB9B8FDCDC0}"/>
                  </a:ext>
                </a:extLst>
              </p:cNvPr>
              <p:cNvPicPr>
                <a:picLocks noChangeAspect="1"/>
              </p:cNvPicPr>
              <p:nvPr/>
            </p:nvPicPr>
            <p:blipFill rotWithShape="1">
              <a:blip r:embed="rId13">
                <a:extLst>
                  <a:ext uri="{28A0092B-C50C-407E-A947-70E740481C1C}">
                    <a14:useLocalDpi xmlns:a14="http://schemas.microsoft.com/office/drawing/2010/main" val="0"/>
                  </a:ext>
                </a:extLst>
              </a:blip>
              <a:srcRect l="9418" t="93705" r="70632" b="4006"/>
              <a:stretch/>
            </p:blipFill>
            <p:spPr>
              <a:xfrm>
                <a:off x="20252620" y="8238035"/>
                <a:ext cx="775782" cy="118607"/>
              </a:xfrm>
              <a:prstGeom prst="rect">
                <a:avLst/>
              </a:prstGeom>
            </p:spPr>
          </p:pic>
          <p:sp>
            <p:nvSpPr>
              <p:cNvPr id="253" name="TextBox 252">
                <a:extLst>
                  <a:ext uri="{FF2B5EF4-FFF2-40B4-BE49-F238E27FC236}">
                    <a16:creationId xmlns:a16="http://schemas.microsoft.com/office/drawing/2014/main" id="{416C8D39-98DA-40B5-A467-8410E1113F2C}"/>
                  </a:ext>
                </a:extLst>
              </p:cNvPr>
              <p:cNvSpPr txBox="1"/>
              <p:nvPr/>
            </p:nvSpPr>
            <p:spPr>
              <a:xfrm>
                <a:off x="20263826" y="8301181"/>
                <a:ext cx="217302" cy="229658"/>
              </a:xfrm>
              <a:prstGeom prst="rect">
                <a:avLst/>
              </a:prstGeom>
              <a:noFill/>
            </p:spPr>
            <p:txBody>
              <a:bodyPr wrap="square" rtlCol="0">
                <a:spAutoFit/>
              </a:bodyPr>
              <a:lstStyle/>
              <a:p>
                <a:r>
                  <a:rPr lang="en-US" sz="1600" dirty="0">
                    <a:solidFill>
                      <a:schemeClr val="tx1">
                        <a:lumMod val="75000"/>
                        <a:lumOff val="25000"/>
                      </a:schemeClr>
                    </a:solidFill>
                  </a:rPr>
                  <a:t>0</a:t>
                </a:r>
              </a:p>
            </p:txBody>
          </p:sp>
          <p:sp>
            <p:nvSpPr>
              <p:cNvPr id="254" name="TextBox 253">
                <a:extLst>
                  <a:ext uri="{FF2B5EF4-FFF2-40B4-BE49-F238E27FC236}">
                    <a16:creationId xmlns:a16="http://schemas.microsoft.com/office/drawing/2014/main" id="{08695B74-56A8-4747-AA6E-547EDF96B188}"/>
                  </a:ext>
                </a:extLst>
              </p:cNvPr>
              <p:cNvSpPr txBox="1"/>
              <p:nvPr/>
            </p:nvSpPr>
            <p:spPr>
              <a:xfrm>
                <a:off x="20584566" y="8289976"/>
                <a:ext cx="217302" cy="229659"/>
              </a:xfrm>
              <a:prstGeom prst="rect">
                <a:avLst/>
              </a:prstGeom>
              <a:noFill/>
            </p:spPr>
            <p:txBody>
              <a:bodyPr wrap="square" rtlCol="0">
                <a:spAutoFit/>
              </a:bodyPr>
              <a:lstStyle/>
              <a:p>
                <a:r>
                  <a:rPr lang="en-US" sz="1600" dirty="0">
                    <a:solidFill>
                      <a:schemeClr val="tx1">
                        <a:lumMod val="75000"/>
                        <a:lumOff val="25000"/>
                      </a:schemeClr>
                    </a:solidFill>
                  </a:rPr>
                  <a:t>5</a:t>
                </a:r>
              </a:p>
            </p:txBody>
          </p:sp>
          <p:sp>
            <p:nvSpPr>
              <p:cNvPr id="255" name="TextBox 254">
                <a:extLst>
                  <a:ext uri="{FF2B5EF4-FFF2-40B4-BE49-F238E27FC236}">
                    <a16:creationId xmlns:a16="http://schemas.microsoft.com/office/drawing/2014/main" id="{555AF829-E194-43ED-8174-E352D9AC628C}"/>
                  </a:ext>
                </a:extLst>
              </p:cNvPr>
              <p:cNvSpPr txBox="1"/>
              <p:nvPr/>
            </p:nvSpPr>
            <p:spPr>
              <a:xfrm>
                <a:off x="20875553" y="8284570"/>
                <a:ext cx="756432" cy="230338"/>
              </a:xfrm>
              <a:prstGeom prst="rect">
                <a:avLst/>
              </a:prstGeom>
              <a:noFill/>
            </p:spPr>
            <p:txBody>
              <a:bodyPr wrap="square" rtlCol="0">
                <a:spAutoFit/>
              </a:bodyPr>
              <a:lstStyle/>
              <a:p>
                <a:r>
                  <a:rPr lang="en-US" sz="1600" dirty="0">
                    <a:solidFill>
                      <a:schemeClr val="tx1">
                        <a:lumMod val="75000"/>
                        <a:lumOff val="25000"/>
                      </a:schemeClr>
                    </a:solidFill>
                  </a:rPr>
                  <a:t>10 Mi</a:t>
                </a:r>
              </a:p>
            </p:txBody>
          </p:sp>
        </p:grpSp>
        <p:sp>
          <p:nvSpPr>
            <p:cNvPr id="244" name="TextBox 243">
              <a:extLst>
                <a:ext uri="{FF2B5EF4-FFF2-40B4-BE49-F238E27FC236}">
                  <a16:creationId xmlns:a16="http://schemas.microsoft.com/office/drawing/2014/main" id="{FFCB7733-9B74-4799-9D92-5A28DF2FD35A}"/>
                </a:ext>
              </a:extLst>
            </p:cNvPr>
            <p:cNvSpPr txBox="1"/>
            <p:nvPr/>
          </p:nvSpPr>
          <p:spPr>
            <a:xfrm>
              <a:off x="18726719" y="6791155"/>
              <a:ext cx="1026743" cy="338554"/>
            </a:xfrm>
            <a:prstGeom prst="rect">
              <a:avLst/>
            </a:prstGeom>
            <a:noFill/>
          </p:spPr>
          <p:txBody>
            <a:bodyPr wrap="square" rtlCol="0">
              <a:spAutoFit/>
            </a:bodyPr>
            <a:lstStyle/>
            <a:p>
              <a:r>
                <a:rPr lang="en-US" sz="1600" b="1" dirty="0">
                  <a:ln w="0">
                    <a:noFill/>
                  </a:ln>
                  <a:solidFill>
                    <a:schemeClr val="tx1">
                      <a:lumMod val="75000"/>
                      <a:lumOff val="25000"/>
                    </a:schemeClr>
                  </a:solidFill>
                </a:rPr>
                <a:t>Mobile</a:t>
              </a:r>
            </a:p>
          </p:txBody>
        </p:sp>
        <p:sp>
          <p:nvSpPr>
            <p:cNvPr id="245" name="TextBox 244">
              <a:extLst>
                <a:ext uri="{FF2B5EF4-FFF2-40B4-BE49-F238E27FC236}">
                  <a16:creationId xmlns:a16="http://schemas.microsoft.com/office/drawing/2014/main" id="{089C1B37-9099-48AC-9C08-72B4DA879C5A}"/>
                </a:ext>
              </a:extLst>
            </p:cNvPr>
            <p:cNvSpPr txBox="1"/>
            <p:nvPr/>
          </p:nvSpPr>
          <p:spPr>
            <a:xfrm>
              <a:off x="18342045" y="7193812"/>
              <a:ext cx="840909" cy="245496"/>
            </a:xfrm>
            <a:prstGeom prst="rect">
              <a:avLst/>
            </a:prstGeom>
            <a:noFill/>
          </p:spPr>
          <p:txBody>
            <a:bodyPr wrap="square" rtlCol="0">
              <a:spAutoFit/>
            </a:bodyPr>
            <a:lstStyle/>
            <a:p>
              <a:r>
                <a:rPr lang="en-US" sz="1600" dirty="0">
                  <a:ln w="0">
                    <a:noFill/>
                  </a:ln>
                  <a:solidFill>
                    <a:schemeClr val="tx1">
                      <a:lumMod val="75000"/>
                      <a:lumOff val="25000"/>
                    </a:schemeClr>
                  </a:solidFill>
                </a:rPr>
                <a:t>Theodore</a:t>
              </a:r>
            </a:p>
          </p:txBody>
        </p:sp>
        <p:sp>
          <p:nvSpPr>
            <p:cNvPr id="246" name="TextBox 245">
              <a:extLst>
                <a:ext uri="{FF2B5EF4-FFF2-40B4-BE49-F238E27FC236}">
                  <a16:creationId xmlns:a16="http://schemas.microsoft.com/office/drawing/2014/main" id="{EAA6942D-1665-4771-906B-698B5006C234}"/>
                </a:ext>
              </a:extLst>
            </p:cNvPr>
            <p:cNvSpPr txBox="1"/>
            <p:nvPr/>
          </p:nvSpPr>
          <p:spPr>
            <a:xfrm>
              <a:off x="18183801" y="8678896"/>
              <a:ext cx="1316080" cy="245496"/>
            </a:xfrm>
            <a:prstGeom prst="rect">
              <a:avLst/>
            </a:prstGeom>
            <a:noFill/>
          </p:spPr>
          <p:txBody>
            <a:bodyPr wrap="square" rtlCol="0">
              <a:spAutoFit/>
            </a:bodyPr>
            <a:lstStyle/>
            <a:p>
              <a:r>
                <a:rPr lang="en-US" sz="1600" dirty="0">
                  <a:ln w="0">
                    <a:noFill/>
                  </a:ln>
                  <a:solidFill>
                    <a:schemeClr val="tx1">
                      <a:lumMod val="75000"/>
                      <a:lumOff val="25000"/>
                    </a:schemeClr>
                  </a:solidFill>
                </a:rPr>
                <a:t>Dauphin Island</a:t>
              </a:r>
            </a:p>
          </p:txBody>
        </p:sp>
        <p:sp>
          <p:nvSpPr>
            <p:cNvPr id="247" name="TextBox 246">
              <a:extLst>
                <a:ext uri="{FF2B5EF4-FFF2-40B4-BE49-F238E27FC236}">
                  <a16:creationId xmlns:a16="http://schemas.microsoft.com/office/drawing/2014/main" id="{BBE9C52C-7D7B-4B44-AE7D-2E4308BBA41C}"/>
                </a:ext>
              </a:extLst>
            </p:cNvPr>
            <p:cNvSpPr txBox="1"/>
            <p:nvPr/>
          </p:nvSpPr>
          <p:spPr>
            <a:xfrm>
              <a:off x="18480120" y="5952007"/>
              <a:ext cx="859557" cy="245496"/>
            </a:xfrm>
            <a:prstGeom prst="rect">
              <a:avLst/>
            </a:prstGeom>
            <a:noFill/>
          </p:spPr>
          <p:txBody>
            <a:bodyPr wrap="square" rtlCol="0">
              <a:spAutoFit/>
            </a:bodyPr>
            <a:lstStyle/>
            <a:p>
              <a:r>
                <a:rPr lang="en-US" sz="1600" dirty="0">
                  <a:ln w="0">
                    <a:noFill/>
                  </a:ln>
                  <a:solidFill>
                    <a:schemeClr val="tx1">
                      <a:lumMod val="75000"/>
                      <a:lumOff val="25000"/>
                    </a:schemeClr>
                  </a:solidFill>
                </a:rPr>
                <a:t>Prichard</a:t>
              </a:r>
            </a:p>
          </p:txBody>
        </p:sp>
        <p:sp>
          <p:nvSpPr>
            <p:cNvPr id="248" name="TextBox 247">
              <a:extLst>
                <a:ext uri="{FF2B5EF4-FFF2-40B4-BE49-F238E27FC236}">
                  <a16:creationId xmlns:a16="http://schemas.microsoft.com/office/drawing/2014/main" id="{9A36A82C-895B-4114-8D95-C58C23AD3615}"/>
                </a:ext>
              </a:extLst>
            </p:cNvPr>
            <p:cNvSpPr txBox="1"/>
            <p:nvPr/>
          </p:nvSpPr>
          <p:spPr>
            <a:xfrm>
              <a:off x="18121156" y="5506241"/>
              <a:ext cx="967817" cy="245496"/>
            </a:xfrm>
            <a:prstGeom prst="rect">
              <a:avLst/>
            </a:prstGeom>
            <a:noFill/>
          </p:spPr>
          <p:txBody>
            <a:bodyPr wrap="square" rtlCol="0">
              <a:spAutoFit/>
            </a:bodyPr>
            <a:lstStyle/>
            <a:p>
              <a:r>
                <a:rPr lang="en-US" sz="1600" dirty="0">
                  <a:ln w="0">
                    <a:noFill/>
                  </a:ln>
                  <a:solidFill>
                    <a:schemeClr val="tx1">
                      <a:lumMod val="75000"/>
                      <a:lumOff val="25000"/>
                    </a:schemeClr>
                  </a:solidFill>
                </a:rPr>
                <a:t>Citronelle</a:t>
              </a:r>
            </a:p>
          </p:txBody>
        </p:sp>
        <p:sp>
          <p:nvSpPr>
            <p:cNvPr id="249" name="TextBox 248">
              <a:extLst>
                <a:ext uri="{FF2B5EF4-FFF2-40B4-BE49-F238E27FC236}">
                  <a16:creationId xmlns:a16="http://schemas.microsoft.com/office/drawing/2014/main" id="{234C87A6-6BE6-4057-A411-72C8F1D3DE6F}"/>
                </a:ext>
              </a:extLst>
            </p:cNvPr>
            <p:cNvSpPr txBox="1"/>
            <p:nvPr/>
          </p:nvSpPr>
          <p:spPr>
            <a:xfrm>
              <a:off x="17994334" y="6490850"/>
              <a:ext cx="859558" cy="245496"/>
            </a:xfrm>
            <a:prstGeom prst="rect">
              <a:avLst/>
            </a:prstGeom>
            <a:noFill/>
          </p:spPr>
          <p:txBody>
            <a:bodyPr wrap="square" rtlCol="0">
              <a:spAutoFit/>
            </a:bodyPr>
            <a:lstStyle/>
            <a:p>
              <a:r>
                <a:rPr lang="en-US" sz="1600" dirty="0">
                  <a:ln w="0">
                    <a:noFill/>
                  </a:ln>
                  <a:solidFill>
                    <a:schemeClr val="tx1">
                      <a:lumMod val="75000"/>
                      <a:lumOff val="25000"/>
                    </a:schemeClr>
                  </a:solidFill>
                </a:rPr>
                <a:t>Wilmer</a:t>
              </a:r>
            </a:p>
          </p:txBody>
        </p:sp>
        <p:sp>
          <p:nvSpPr>
            <p:cNvPr id="250" name="TextBox 249">
              <a:extLst>
                <a:ext uri="{FF2B5EF4-FFF2-40B4-BE49-F238E27FC236}">
                  <a16:creationId xmlns:a16="http://schemas.microsoft.com/office/drawing/2014/main" id="{EEA0CC1E-012A-4690-9C43-5A22FDDF4509}"/>
                </a:ext>
              </a:extLst>
            </p:cNvPr>
            <p:cNvSpPr txBox="1"/>
            <p:nvPr/>
          </p:nvSpPr>
          <p:spPr>
            <a:xfrm>
              <a:off x="18736001" y="6274993"/>
              <a:ext cx="859557" cy="245496"/>
            </a:xfrm>
            <a:prstGeom prst="rect">
              <a:avLst/>
            </a:prstGeom>
            <a:noFill/>
          </p:spPr>
          <p:txBody>
            <a:bodyPr wrap="square" rtlCol="0">
              <a:spAutoFit/>
            </a:bodyPr>
            <a:lstStyle/>
            <a:p>
              <a:r>
                <a:rPr lang="en-US" sz="1600" dirty="0">
                  <a:ln w="0">
                    <a:noFill/>
                  </a:ln>
                  <a:solidFill>
                    <a:schemeClr val="tx1">
                      <a:lumMod val="75000"/>
                      <a:lumOff val="25000"/>
                    </a:schemeClr>
                  </a:solidFill>
                </a:rPr>
                <a:t>Saraland</a:t>
              </a:r>
            </a:p>
          </p:txBody>
        </p:sp>
      </p:grpSp>
      <p:sp>
        <p:nvSpPr>
          <p:cNvPr id="13" name="TextBox 12">
            <a:extLst>
              <a:ext uri="{FF2B5EF4-FFF2-40B4-BE49-F238E27FC236}">
                <a16:creationId xmlns:a16="http://schemas.microsoft.com/office/drawing/2014/main" id="{C7416ACA-58F2-4E94-A05A-D2297EFB9C03}"/>
              </a:ext>
            </a:extLst>
          </p:cNvPr>
          <p:cNvSpPr txBox="1"/>
          <p:nvPr/>
        </p:nvSpPr>
        <p:spPr>
          <a:xfrm>
            <a:off x="21119985" y="9480930"/>
            <a:ext cx="2384369" cy="830997"/>
          </a:xfrm>
          <a:prstGeom prst="rect">
            <a:avLst/>
          </a:prstGeom>
          <a:solidFill>
            <a:schemeClr val="bg1"/>
          </a:solidFill>
          <a:ln w="38100">
            <a:solidFill>
              <a:srgbClr val="2559A8"/>
            </a:solidFill>
          </a:ln>
        </p:spPr>
        <p:txBody>
          <a:bodyPr wrap="square" rtlCol="0" anchor="b">
            <a:spAutoFit/>
          </a:bodyPr>
          <a:lstStyle/>
          <a:p>
            <a:pPr marL="342900" indent="-342900">
              <a:buClr>
                <a:srgbClr val="2559A8"/>
              </a:buClr>
              <a:buFont typeface="Webdings" panose="05030102010509060703" pitchFamily="18" charset="2"/>
              <a:buChar char="4"/>
            </a:pPr>
            <a:r>
              <a:rPr lang="en-US" sz="1600" dirty="0">
                <a:solidFill>
                  <a:schemeClr val="tx1">
                    <a:lumMod val="75000"/>
                    <a:lumOff val="25000"/>
                  </a:schemeClr>
                </a:solidFill>
              </a:rPr>
              <a:t>Mobile County, AL </a:t>
            </a:r>
          </a:p>
          <a:p>
            <a:pPr marL="342900" indent="-342900">
              <a:buClr>
                <a:srgbClr val="2559A8"/>
              </a:buClr>
              <a:buFont typeface="Webdings" panose="05030102010509060703" pitchFamily="18" charset="2"/>
              <a:buChar char="4"/>
            </a:pPr>
            <a:r>
              <a:rPr lang="en-US" sz="1600" dirty="0">
                <a:solidFill>
                  <a:schemeClr val="tx1">
                    <a:lumMod val="75000"/>
                    <a:lumOff val="25000"/>
                  </a:schemeClr>
                </a:solidFill>
              </a:rPr>
              <a:t>April 2005 and April 2019</a:t>
            </a:r>
          </a:p>
        </p:txBody>
      </p:sp>
      <p:sp>
        <p:nvSpPr>
          <p:cNvPr id="2" name="Rectangle 1">
            <a:extLst>
              <a:ext uri="{FF2B5EF4-FFF2-40B4-BE49-F238E27FC236}">
                <a16:creationId xmlns:a16="http://schemas.microsoft.com/office/drawing/2014/main" id="{08A6710C-531A-4E73-9C81-D9B2E45EE180}"/>
              </a:ext>
            </a:extLst>
          </p:cNvPr>
          <p:cNvSpPr/>
          <p:nvPr/>
        </p:nvSpPr>
        <p:spPr>
          <a:xfrm>
            <a:off x="927911" y="5232050"/>
            <a:ext cx="11319874" cy="8171468"/>
          </a:xfrm>
          <a:prstGeom prst="rect">
            <a:avLst/>
          </a:prstGeom>
        </p:spPr>
        <p:txBody>
          <a:bodyPr wrap="square">
            <a:spAutoFit/>
          </a:bodyPr>
          <a:lstStyle/>
          <a:p>
            <a:pPr algn="just">
              <a:spcAft>
                <a:spcPts val="1200"/>
              </a:spcAft>
            </a:pPr>
            <a:r>
              <a:rPr lang="en-US" sz="2500"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This project utilized satellite Earth observations to assess locations in Mobile County, Alabama, that are vulnerable to the urban heat island effect (UHI) and flood impacts. Our partner, Groundwork Mobile County (GWMC), and other local entities need information on UHIs and flooding risk to develop mitigation strategies for reducing such threats. To locate communities with UHI impacts between 2005 and 2019, our team used Landsat 5 Thematic Mapper (TM), Landsat 8 Thermal Infrared Sensor (TIRS) and Terra Moderate Resolution Imaging </a:t>
            </a:r>
            <a:r>
              <a:rPr lang="en-US" sz="2500" dirty="0" err="1">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Spectroradiometer</a:t>
            </a:r>
            <a:r>
              <a:rPr lang="en-US" sz="2500"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 (MODIS) to evaluate land surface temperature. Low elevation areas susceptible to flooding were distinguished using Shuttle Radar Topography Mission (SRTM) data. The team assessed flash flood vulnerability with Sentinel-1 C-band Synthetic Aperture Radar (C-SAR) and LiDAR elevation data. Lastly, the team processed data from Landsat 5 TM and Landsat 8 Operational Land Imager (OLI) to compute the Normalized Difference Vegetation Index (NDVI) and compared that with Sentinel-2 Multispectral Instrument (MSI) data to evaluate impervious surface area and thus, the increase in urban development over time. A Social Vulnerability Index (</a:t>
            </a:r>
            <a:r>
              <a:rPr lang="en-US" sz="2500" dirty="0" err="1">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SoVI</a:t>
            </a:r>
            <a:r>
              <a:rPr lang="en-US" sz="2500" dirty="0">
                <a:solidFill>
                  <a:schemeClr val="tx1">
                    <a:lumMod val="75000"/>
                    <a:lumOff val="25000"/>
                  </a:schemeClr>
                </a:solidFill>
                <a:latin typeface="Garamond" panose="02020404030301010803" pitchFamily="18" charset="0"/>
                <a:ea typeface="Century Gothic" panose="020B0502020202020204" pitchFamily="34" charset="0"/>
                <a:cs typeface="Times New Roman" panose="02020603050405020304" pitchFamily="18" charset="0"/>
              </a:rPr>
              <a:t>) was produced for Mobile County based on a five-point scale, comparing demographic characteristics with UHIs and flood potential. To compute social vulnerability maps, the team retrieved data from the Agency of Toxic Substances and Disease Registry (ATSDR) dataset. Of the 114 census tracts, 11 tracts showed high risk for both flooding and extreme urban heat. Our project provided GWMC with end products that help in planning mitigation strategies for reducing flood risks and UHI effects. </a:t>
            </a:r>
            <a:endParaRPr lang="en-US" sz="2500" dirty="0">
              <a:solidFill>
                <a:schemeClr val="tx1">
                  <a:lumMod val="75000"/>
                  <a:lumOff val="25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4255442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3178</TotalTime>
  <Words>839</Words>
  <Application>Microsoft Office PowerPoint</Application>
  <PresentationFormat>Custom</PresentationFormat>
  <Paragraphs>139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PGothic</vt:lpstr>
      <vt:lpstr>Arial</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268</cp:revision>
  <dcterms:created xsi:type="dcterms:W3CDTF">2019-02-05T16:32:03Z</dcterms:created>
  <dcterms:modified xsi:type="dcterms:W3CDTF">2019-07-29T18:50:21Z</dcterms:modified>
</cp:coreProperties>
</file>