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8" r:id="rId5"/>
    <p:sldId id="271" r:id="rId6"/>
    <p:sldId id="270" r:id="rId7"/>
    <p:sldId id="261" r:id="rId8"/>
    <p:sldId id="260" r:id="rId9"/>
    <p:sldId id="269" r:id="rId10"/>
    <p:sldId id="27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3E96A8"/>
    <a:srgbClr val="5B9BD5"/>
    <a:srgbClr val="FADF82"/>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114" y="4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114AF-DDC5-4673-84F0-40D68503A60C}" type="doc">
      <dgm:prSet loTypeId="urn:microsoft.com/office/officeart/2005/8/layout/hChevron3" loCatId="process" qsTypeId="urn:microsoft.com/office/officeart/2005/8/quickstyle/simple2" qsCatId="simple" csTypeId="urn:microsoft.com/office/officeart/2005/8/colors/colorful5" csCatId="colorful" phldr="1"/>
      <dgm:spPr/>
    </dgm:pt>
    <dgm:pt modelId="{9679107E-34C1-4F52-B439-C957B06EAAD5}">
      <dgm:prSet phldrT="[Text]" custT="1"/>
      <dgm:spPr/>
      <dgm:t>
        <a:bodyPr/>
        <a:lstStyle/>
        <a:p>
          <a:r>
            <a:rPr lang="en-US" sz="1800" b="1" dirty="0" smtClean="0"/>
            <a:t>Conversations w/Potential Partners to Identify Needs</a:t>
          </a:r>
          <a:endParaRPr lang="en-US" sz="1800" b="1" dirty="0"/>
        </a:p>
      </dgm:t>
    </dgm:pt>
    <dgm:pt modelId="{8A78451A-2D8A-47DE-9E5D-279160C15F89}" type="parTrans" cxnId="{30FABF0D-844D-4007-845E-955301178104}">
      <dgm:prSet/>
      <dgm:spPr/>
      <dgm:t>
        <a:bodyPr/>
        <a:lstStyle/>
        <a:p>
          <a:endParaRPr lang="en-US"/>
        </a:p>
      </dgm:t>
    </dgm:pt>
    <dgm:pt modelId="{0650B5B0-72F7-4307-A6FA-84AD65357FEA}" type="sibTrans" cxnId="{30FABF0D-844D-4007-845E-955301178104}">
      <dgm:prSet/>
      <dgm:spPr/>
      <dgm:t>
        <a:bodyPr/>
        <a:lstStyle/>
        <a:p>
          <a:endParaRPr lang="en-US"/>
        </a:p>
      </dgm:t>
    </dgm:pt>
    <dgm:pt modelId="{AA264E2E-2651-496A-9F2D-915ACBD51F0E}">
      <dgm:prSet phldrT="[Text]" custT="1"/>
      <dgm:spPr/>
      <dgm:t>
        <a:bodyPr/>
        <a:lstStyle/>
        <a:p>
          <a:pPr algn="l"/>
          <a:r>
            <a:rPr lang="en-US" sz="2000" b="1" dirty="0" smtClean="0"/>
            <a:t>Project Idea </a:t>
          </a:r>
        </a:p>
        <a:p>
          <a:pPr algn="l"/>
          <a:r>
            <a:rPr lang="en-US" sz="1200" b="0" dirty="0" smtClean="0"/>
            <a:t>● </a:t>
          </a:r>
          <a:r>
            <a:rPr lang="en-US" sz="1600" b="0" dirty="0" smtClean="0"/>
            <a:t>Submission to NPO  </a:t>
          </a:r>
        </a:p>
        <a:p>
          <a:pPr algn="l"/>
          <a:r>
            <a:rPr lang="en-US" sz="1200" b="0" dirty="0" smtClean="0"/>
            <a:t>● </a:t>
          </a:r>
          <a:r>
            <a:rPr lang="en-US" sz="1600" b="0" dirty="0" smtClean="0"/>
            <a:t>NPO Reviews and Discusses with Nodes</a:t>
          </a:r>
          <a:endParaRPr lang="en-US" sz="1600" b="0" dirty="0"/>
        </a:p>
      </dgm:t>
    </dgm:pt>
    <dgm:pt modelId="{E6E8AE35-E278-4FD3-A05F-B91B08413996}" type="parTrans" cxnId="{031B785B-A4CA-46B7-AFF4-64C6DF27344B}">
      <dgm:prSet/>
      <dgm:spPr/>
      <dgm:t>
        <a:bodyPr/>
        <a:lstStyle/>
        <a:p>
          <a:endParaRPr lang="en-US"/>
        </a:p>
      </dgm:t>
    </dgm:pt>
    <dgm:pt modelId="{943E5D45-7B86-4FCF-AFAD-D5EFF400DF70}" type="sibTrans" cxnId="{031B785B-A4CA-46B7-AFF4-64C6DF27344B}">
      <dgm:prSet/>
      <dgm:spPr/>
      <dgm:t>
        <a:bodyPr/>
        <a:lstStyle/>
        <a:p>
          <a:endParaRPr lang="en-US"/>
        </a:p>
      </dgm:t>
    </dgm:pt>
    <dgm:pt modelId="{7295AAA7-20E9-4947-854D-470AB853E30B}">
      <dgm:prSet phldrT="[Text]" custT="1"/>
      <dgm:spPr/>
      <dgm:t>
        <a:bodyPr anchor="ctr"/>
        <a:lstStyle/>
        <a:p>
          <a:r>
            <a:rPr lang="en-US" sz="2000" b="1" dirty="0" smtClean="0"/>
            <a:t>Proposal Process</a:t>
          </a:r>
        </a:p>
      </dgm:t>
    </dgm:pt>
    <dgm:pt modelId="{5F660EF4-F3D2-4D83-8423-02566313E40C}" type="parTrans" cxnId="{C6043E74-55E0-4F5A-A660-756D31AC26C3}">
      <dgm:prSet/>
      <dgm:spPr/>
      <dgm:t>
        <a:bodyPr/>
        <a:lstStyle/>
        <a:p>
          <a:endParaRPr lang="en-US"/>
        </a:p>
      </dgm:t>
    </dgm:pt>
    <dgm:pt modelId="{D00F065B-D362-48AB-AAE3-BC84D3717779}" type="sibTrans" cxnId="{C6043E74-55E0-4F5A-A660-756D31AC26C3}">
      <dgm:prSet/>
      <dgm:spPr/>
      <dgm:t>
        <a:bodyPr/>
        <a:lstStyle/>
        <a:p>
          <a:endParaRPr lang="en-US"/>
        </a:p>
      </dgm:t>
    </dgm:pt>
    <dgm:pt modelId="{42157BD4-8F28-4853-80C5-F26EA2D7952D}">
      <dgm:prSet phldrT="[Text]" custT="1"/>
      <dgm:spPr/>
      <dgm:t>
        <a:bodyPr anchor="ctr"/>
        <a:lstStyle/>
        <a:p>
          <a:r>
            <a:rPr lang="en-US" sz="1800" b="1" dirty="0" smtClean="0"/>
            <a:t>Project Execution </a:t>
          </a:r>
          <a:r>
            <a:rPr lang="en-US" sz="1600" b="1" dirty="0" smtClean="0"/>
            <a:t>(10 weeks)</a:t>
          </a:r>
          <a:endParaRPr lang="en-US" sz="1600" b="1" dirty="0"/>
        </a:p>
      </dgm:t>
    </dgm:pt>
    <dgm:pt modelId="{EFE8B343-EFCF-4125-A800-C88434C5BE1D}" type="parTrans" cxnId="{3C91A085-2353-419F-8437-AF93989B3E65}">
      <dgm:prSet/>
      <dgm:spPr/>
      <dgm:t>
        <a:bodyPr/>
        <a:lstStyle/>
        <a:p>
          <a:endParaRPr lang="en-US"/>
        </a:p>
      </dgm:t>
    </dgm:pt>
    <dgm:pt modelId="{3EB9C13D-CE1F-4538-B009-D553D3EFEC87}" type="sibTrans" cxnId="{3C91A085-2353-419F-8437-AF93989B3E65}">
      <dgm:prSet/>
      <dgm:spPr/>
      <dgm:t>
        <a:bodyPr/>
        <a:lstStyle/>
        <a:p>
          <a:endParaRPr lang="en-US"/>
        </a:p>
      </dgm:t>
    </dgm:pt>
    <dgm:pt modelId="{F611568B-7460-4723-A851-09DC6940B478}">
      <dgm:prSet phldrT="[Text]" custT="1"/>
      <dgm:spPr/>
      <dgm:t>
        <a:bodyPr lIns="0" rIns="0"/>
        <a:lstStyle/>
        <a:p>
          <a:r>
            <a:rPr lang="en-US" sz="2000" b="1" dirty="0" smtClean="0"/>
            <a:t>Hand-off to Partners</a:t>
          </a:r>
        </a:p>
        <a:p>
          <a:r>
            <a:rPr lang="en-US" sz="2400" b="1" dirty="0" smtClean="0"/>
            <a:t>&amp;</a:t>
          </a:r>
        </a:p>
        <a:p>
          <a:r>
            <a:rPr lang="en-US" sz="1700" b="1" dirty="0" smtClean="0"/>
            <a:t>Conference Presentations</a:t>
          </a:r>
          <a:endParaRPr lang="en-US" sz="1700" b="1" dirty="0"/>
        </a:p>
      </dgm:t>
    </dgm:pt>
    <dgm:pt modelId="{3F3CAC33-7C96-41C1-B5D8-61E28BF8139B}" type="parTrans" cxnId="{C6253FE1-B9A7-44B0-B642-FA8066F1B749}">
      <dgm:prSet/>
      <dgm:spPr/>
      <dgm:t>
        <a:bodyPr/>
        <a:lstStyle/>
        <a:p>
          <a:endParaRPr lang="en-US"/>
        </a:p>
      </dgm:t>
    </dgm:pt>
    <dgm:pt modelId="{006BB82F-E8C5-4AB0-BAA7-45DCE1BD0AD6}" type="sibTrans" cxnId="{C6253FE1-B9A7-44B0-B642-FA8066F1B749}">
      <dgm:prSet/>
      <dgm:spPr/>
      <dgm:t>
        <a:bodyPr/>
        <a:lstStyle/>
        <a:p>
          <a:endParaRPr lang="en-US"/>
        </a:p>
      </dgm:t>
    </dgm:pt>
    <dgm:pt modelId="{1E6D711B-AED1-47DB-BEAB-79A2B7B190CD}">
      <dgm:prSet phldrT="[Text]" custT="1"/>
      <dgm:spPr/>
      <dgm:t>
        <a:bodyPr anchor="ctr"/>
        <a:lstStyle/>
        <a:p>
          <a:r>
            <a:rPr lang="en-US" sz="1200" dirty="0" smtClean="0"/>
            <a:t>Literature Review</a:t>
          </a:r>
          <a:endParaRPr lang="en-US" sz="1200" dirty="0"/>
        </a:p>
      </dgm:t>
    </dgm:pt>
    <dgm:pt modelId="{E91016FF-2CED-4AD0-A926-6D508917D032}" type="parTrans" cxnId="{454690DF-B3DE-444D-922B-E2529887E6E5}">
      <dgm:prSet/>
      <dgm:spPr/>
      <dgm:t>
        <a:bodyPr/>
        <a:lstStyle/>
        <a:p>
          <a:endParaRPr lang="en-US"/>
        </a:p>
      </dgm:t>
    </dgm:pt>
    <dgm:pt modelId="{EF765B4E-C663-4D65-A290-39CF37AB9BAF}" type="sibTrans" cxnId="{454690DF-B3DE-444D-922B-E2529887E6E5}">
      <dgm:prSet/>
      <dgm:spPr/>
      <dgm:t>
        <a:bodyPr/>
        <a:lstStyle/>
        <a:p>
          <a:endParaRPr lang="en-US"/>
        </a:p>
      </dgm:t>
    </dgm:pt>
    <dgm:pt modelId="{916C8285-DA73-44DB-8935-E7DC7CDA104A}">
      <dgm:prSet phldrT="[Text]" custT="1"/>
      <dgm:spPr/>
      <dgm:t>
        <a:bodyPr anchor="ctr"/>
        <a:lstStyle/>
        <a:p>
          <a:r>
            <a:rPr lang="en-US" sz="1200" dirty="0" smtClean="0"/>
            <a:t>Data Acquisition, Processing &amp; Analysis</a:t>
          </a:r>
          <a:endParaRPr lang="en-US" sz="1200" dirty="0"/>
        </a:p>
      </dgm:t>
    </dgm:pt>
    <dgm:pt modelId="{2CCB165F-8669-4948-9511-EE043DB946E6}" type="parTrans" cxnId="{180ABD8E-0C90-42A2-9757-904182F27680}">
      <dgm:prSet/>
      <dgm:spPr/>
      <dgm:t>
        <a:bodyPr/>
        <a:lstStyle/>
        <a:p>
          <a:endParaRPr lang="en-US"/>
        </a:p>
      </dgm:t>
    </dgm:pt>
    <dgm:pt modelId="{D6D872E1-3335-4A0D-B393-FEA0933C014F}" type="sibTrans" cxnId="{180ABD8E-0C90-42A2-9757-904182F27680}">
      <dgm:prSet/>
      <dgm:spPr/>
      <dgm:t>
        <a:bodyPr/>
        <a:lstStyle/>
        <a:p>
          <a:endParaRPr lang="en-US"/>
        </a:p>
      </dgm:t>
    </dgm:pt>
    <dgm:pt modelId="{FAEF813C-B726-4153-B6CA-238C82DDC68F}">
      <dgm:prSet phldrT="[Text]" custT="1"/>
      <dgm:spPr/>
      <dgm:t>
        <a:bodyPr anchor="ctr"/>
        <a:lstStyle/>
        <a:p>
          <a:r>
            <a:rPr lang="en-US" sz="1200" dirty="0" smtClean="0"/>
            <a:t>Results</a:t>
          </a:r>
          <a:endParaRPr lang="en-US" sz="1200" dirty="0"/>
        </a:p>
      </dgm:t>
    </dgm:pt>
    <dgm:pt modelId="{FE4C8505-F2DF-4037-9A8F-E1AB410A96D4}" type="parTrans" cxnId="{A145D68C-5A2E-4EC4-B113-B7A2CEF78676}">
      <dgm:prSet/>
      <dgm:spPr/>
      <dgm:t>
        <a:bodyPr/>
        <a:lstStyle/>
        <a:p>
          <a:endParaRPr lang="en-US"/>
        </a:p>
      </dgm:t>
    </dgm:pt>
    <dgm:pt modelId="{766E80C3-E7B0-44AB-9918-9A428568C46B}" type="sibTrans" cxnId="{A145D68C-5A2E-4EC4-B113-B7A2CEF78676}">
      <dgm:prSet/>
      <dgm:spPr/>
      <dgm:t>
        <a:bodyPr/>
        <a:lstStyle/>
        <a:p>
          <a:endParaRPr lang="en-US"/>
        </a:p>
      </dgm:t>
    </dgm:pt>
    <dgm:pt modelId="{4C8691CB-F72A-476E-AAF2-2B6252C2D40C}">
      <dgm:prSet phldrT="[Text]" custT="1"/>
      <dgm:spPr/>
      <dgm:t>
        <a:bodyPr anchor="ctr"/>
        <a:lstStyle/>
        <a:p>
          <a:r>
            <a:rPr lang="en-US" sz="1200" dirty="0" smtClean="0"/>
            <a:t>Conclusion</a:t>
          </a:r>
          <a:endParaRPr lang="en-US" sz="1200" dirty="0"/>
        </a:p>
      </dgm:t>
    </dgm:pt>
    <dgm:pt modelId="{7C867C06-5092-450F-A492-18B520C3DC82}" type="parTrans" cxnId="{A8B28CC2-2572-45E1-9B7D-E440E0F52132}">
      <dgm:prSet/>
      <dgm:spPr/>
      <dgm:t>
        <a:bodyPr/>
        <a:lstStyle/>
        <a:p>
          <a:endParaRPr lang="en-US"/>
        </a:p>
      </dgm:t>
    </dgm:pt>
    <dgm:pt modelId="{FFC759FF-8334-4478-ADE3-02CCB989B293}" type="sibTrans" cxnId="{A8B28CC2-2572-45E1-9B7D-E440E0F52132}">
      <dgm:prSet/>
      <dgm:spPr/>
      <dgm:t>
        <a:bodyPr/>
        <a:lstStyle/>
        <a:p>
          <a:endParaRPr lang="en-US"/>
        </a:p>
      </dgm:t>
    </dgm:pt>
    <dgm:pt modelId="{D58EFB9B-94C2-4A74-9644-879AAB67F428}">
      <dgm:prSet phldrT="[Text]" custT="1"/>
      <dgm:spPr/>
      <dgm:t>
        <a:bodyPr anchor="ctr"/>
        <a:lstStyle/>
        <a:p>
          <a:r>
            <a:rPr lang="en-US" sz="1600" dirty="0" smtClean="0"/>
            <a:t>Node drafts Proposal</a:t>
          </a:r>
        </a:p>
      </dgm:t>
    </dgm:pt>
    <dgm:pt modelId="{5D7A12A9-3BF6-4ED3-A89E-1A65126E01F4}" type="parTrans" cxnId="{FE0FD098-E233-4FBB-84C6-04B3120C69CD}">
      <dgm:prSet/>
      <dgm:spPr/>
      <dgm:t>
        <a:bodyPr/>
        <a:lstStyle/>
        <a:p>
          <a:endParaRPr lang="en-US"/>
        </a:p>
      </dgm:t>
    </dgm:pt>
    <dgm:pt modelId="{1F62DA6C-BD7C-41B9-A0E8-446C66B77929}" type="sibTrans" cxnId="{FE0FD098-E233-4FBB-84C6-04B3120C69CD}">
      <dgm:prSet/>
      <dgm:spPr/>
      <dgm:t>
        <a:bodyPr/>
        <a:lstStyle/>
        <a:p>
          <a:endParaRPr lang="en-US"/>
        </a:p>
      </dgm:t>
    </dgm:pt>
    <dgm:pt modelId="{BEAA1885-036A-4E69-B06C-0CE0BFB90AF9}">
      <dgm:prSet phldrT="[Text]" custT="1"/>
      <dgm:spPr/>
      <dgm:t>
        <a:bodyPr anchor="ctr"/>
        <a:lstStyle/>
        <a:p>
          <a:r>
            <a:rPr lang="en-US" sz="1600" dirty="0" smtClean="0"/>
            <a:t>NPO Review</a:t>
          </a:r>
        </a:p>
      </dgm:t>
    </dgm:pt>
    <dgm:pt modelId="{939688A3-61EB-43DB-9FFE-940CE1AE1657}" type="parTrans" cxnId="{6819CE45-E6BE-4C6C-9BBB-B05C889D5EE6}">
      <dgm:prSet/>
      <dgm:spPr/>
      <dgm:t>
        <a:bodyPr/>
        <a:lstStyle/>
        <a:p>
          <a:endParaRPr lang="en-US"/>
        </a:p>
      </dgm:t>
    </dgm:pt>
    <dgm:pt modelId="{37E8359B-FFCB-41B5-879B-C9E77AD96D80}" type="sibTrans" cxnId="{6819CE45-E6BE-4C6C-9BBB-B05C889D5EE6}">
      <dgm:prSet/>
      <dgm:spPr/>
      <dgm:t>
        <a:bodyPr/>
        <a:lstStyle/>
        <a:p>
          <a:endParaRPr lang="en-US"/>
        </a:p>
      </dgm:t>
    </dgm:pt>
    <dgm:pt modelId="{5C30FCB0-AE57-451E-9BB1-22FCC97D7048}">
      <dgm:prSet phldrT="[Text]" custT="1"/>
      <dgm:spPr/>
      <dgm:t>
        <a:bodyPr anchor="ctr"/>
        <a:lstStyle/>
        <a:p>
          <a:r>
            <a:rPr lang="en-US" sz="1600" dirty="0" smtClean="0"/>
            <a:t>NASA HQ Review</a:t>
          </a:r>
        </a:p>
      </dgm:t>
    </dgm:pt>
    <dgm:pt modelId="{CC588644-A559-4149-A176-6F83F8198274}" type="parTrans" cxnId="{1A6A0DD1-93BE-4DD8-8368-11A5345EEB9E}">
      <dgm:prSet/>
      <dgm:spPr/>
      <dgm:t>
        <a:bodyPr/>
        <a:lstStyle/>
        <a:p>
          <a:endParaRPr lang="en-US"/>
        </a:p>
      </dgm:t>
    </dgm:pt>
    <dgm:pt modelId="{1278367D-6C43-439A-ADB6-B33BAF9DFF5B}" type="sibTrans" cxnId="{1A6A0DD1-93BE-4DD8-8368-11A5345EEB9E}">
      <dgm:prSet/>
      <dgm:spPr/>
      <dgm:t>
        <a:bodyPr/>
        <a:lstStyle/>
        <a:p>
          <a:endParaRPr lang="en-US"/>
        </a:p>
      </dgm:t>
    </dgm:pt>
    <dgm:pt modelId="{B6C10986-E4F4-4F69-9E01-EA9EE4CEE0C4}">
      <dgm:prSet phldrT="[Text]" custT="1"/>
      <dgm:spPr/>
      <dgm:t>
        <a:bodyPr anchor="ctr"/>
        <a:lstStyle/>
        <a:p>
          <a:r>
            <a:rPr lang="en-US" sz="1200" dirty="0" smtClean="0"/>
            <a:t>Creation of Deliverables</a:t>
          </a:r>
          <a:endParaRPr lang="en-US" sz="1200" dirty="0"/>
        </a:p>
      </dgm:t>
    </dgm:pt>
    <dgm:pt modelId="{E0F147C5-744B-43C9-891C-E572AAE74D35}" type="parTrans" cxnId="{57FEC9F3-A6F6-4317-86D9-36B97CCE7CCB}">
      <dgm:prSet/>
      <dgm:spPr/>
      <dgm:t>
        <a:bodyPr/>
        <a:lstStyle/>
        <a:p>
          <a:endParaRPr lang="en-US"/>
        </a:p>
      </dgm:t>
    </dgm:pt>
    <dgm:pt modelId="{20FFF916-90CF-45E5-93BE-7D7BF280C423}" type="sibTrans" cxnId="{57FEC9F3-A6F6-4317-86D9-36B97CCE7CCB}">
      <dgm:prSet/>
      <dgm:spPr/>
      <dgm:t>
        <a:bodyPr/>
        <a:lstStyle/>
        <a:p>
          <a:endParaRPr lang="en-US"/>
        </a:p>
      </dgm:t>
    </dgm:pt>
    <dgm:pt modelId="{284E02E2-0CBB-442C-9814-4646EF752EFE}" type="pres">
      <dgm:prSet presAssocID="{C9E114AF-DDC5-4673-84F0-40D68503A60C}" presName="Name0" presStyleCnt="0">
        <dgm:presLayoutVars>
          <dgm:dir/>
          <dgm:resizeHandles val="exact"/>
        </dgm:presLayoutVars>
      </dgm:prSet>
      <dgm:spPr/>
    </dgm:pt>
    <dgm:pt modelId="{6A5D2BA0-0AE5-4FB6-9E3C-E8A39F364AC5}" type="pres">
      <dgm:prSet presAssocID="{9679107E-34C1-4F52-B439-C957B06EAAD5}" presName="parAndChTx" presStyleLbl="node1" presStyleIdx="0" presStyleCnt="5" custScaleY="184017">
        <dgm:presLayoutVars>
          <dgm:bulletEnabled val="1"/>
        </dgm:presLayoutVars>
      </dgm:prSet>
      <dgm:spPr/>
      <dgm:t>
        <a:bodyPr/>
        <a:lstStyle/>
        <a:p>
          <a:endParaRPr lang="en-US"/>
        </a:p>
      </dgm:t>
    </dgm:pt>
    <dgm:pt modelId="{FBEDB8B5-918F-4010-964F-BB9B05C2AE44}" type="pres">
      <dgm:prSet presAssocID="{0650B5B0-72F7-4307-A6FA-84AD65357FEA}" presName="parAndChSpace" presStyleCnt="0"/>
      <dgm:spPr/>
    </dgm:pt>
    <dgm:pt modelId="{62DF9E67-5398-49A7-9AFE-876FD24521FF}" type="pres">
      <dgm:prSet presAssocID="{AA264E2E-2651-496A-9F2D-915ACBD51F0E}" presName="parAndChTx" presStyleLbl="node1" presStyleIdx="1" presStyleCnt="5" custScaleY="184017" custLinFactNeighborY="-1151">
        <dgm:presLayoutVars>
          <dgm:bulletEnabled val="1"/>
        </dgm:presLayoutVars>
      </dgm:prSet>
      <dgm:spPr/>
      <dgm:t>
        <a:bodyPr/>
        <a:lstStyle/>
        <a:p>
          <a:endParaRPr lang="en-US"/>
        </a:p>
      </dgm:t>
    </dgm:pt>
    <dgm:pt modelId="{AC17A7DC-244C-4CC5-999D-0043D0F6145C}" type="pres">
      <dgm:prSet presAssocID="{943E5D45-7B86-4FCF-AFAD-D5EFF400DF70}" presName="parAndChSpace" presStyleCnt="0"/>
      <dgm:spPr/>
    </dgm:pt>
    <dgm:pt modelId="{36418FCC-E4FD-43FE-A69F-03CDE760E7AE}" type="pres">
      <dgm:prSet presAssocID="{7295AAA7-20E9-4947-854D-470AB853E30B}" presName="parAndChTx" presStyleLbl="node1" presStyleIdx="2" presStyleCnt="5" custScaleY="184017">
        <dgm:presLayoutVars>
          <dgm:bulletEnabled val="1"/>
        </dgm:presLayoutVars>
      </dgm:prSet>
      <dgm:spPr/>
      <dgm:t>
        <a:bodyPr/>
        <a:lstStyle/>
        <a:p>
          <a:endParaRPr lang="en-US"/>
        </a:p>
      </dgm:t>
    </dgm:pt>
    <dgm:pt modelId="{3C0EC012-C9A9-4BD7-8E73-49FF0AC2DA6F}" type="pres">
      <dgm:prSet presAssocID="{D00F065B-D362-48AB-AAE3-BC84D3717779}" presName="parAndChSpace" presStyleCnt="0"/>
      <dgm:spPr/>
    </dgm:pt>
    <dgm:pt modelId="{C0F2086A-B7DE-4F77-986A-0E97CB578580}" type="pres">
      <dgm:prSet presAssocID="{42157BD4-8F28-4853-80C5-F26EA2D7952D}" presName="parAndChTx" presStyleLbl="node1" presStyleIdx="3" presStyleCnt="5" custScaleY="184017">
        <dgm:presLayoutVars>
          <dgm:bulletEnabled val="1"/>
        </dgm:presLayoutVars>
      </dgm:prSet>
      <dgm:spPr/>
      <dgm:t>
        <a:bodyPr/>
        <a:lstStyle/>
        <a:p>
          <a:endParaRPr lang="en-US"/>
        </a:p>
      </dgm:t>
    </dgm:pt>
    <dgm:pt modelId="{7F00C609-8B5E-4B67-9C3B-90CB1F034EDA}" type="pres">
      <dgm:prSet presAssocID="{3EB9C13D-CE1F-4538-B009-D553D3EFEC87}" presName="parAndChSpace" presStyleCnt="0"/>
      <dgm:spPr/>
    </dgm:pt>
    <dgm:pt modelId="{306BB606-BC65-4ABD-882B-EE3946230D9F}" type="pres">
      <dgm:prSet presAssocID="{F611568B-7460-4723-A851-09DC6940B478}" presName="parAndChTx" presStyleLbl="node1" presStyleIdx="4" presStyleCnt="5" custScaleY="184017">
        <dgm:presLayoutVars>
          <dgm:bulletEnabled val="1"/>
        </dgm:presLayoutVars>
      </dgm:prSet>
      <dgm:spPr/>
      <dgm:t>
        <a:bodyPr/>
        <a:lstStyle/>
        <a:p>
          <a:endParaRPr lang="en-US"/>
        </a:p>
      </dgm:t>
    </dgm:pt>
  </dgm:ptLst>
  <dgm:cxnLst>
    <dgm:cxn modelId="{30FABF0D-844D-4007-845E-955301178104}" srcId="{C9E114AF-DDC5-4673-84F0-40D68503A60C}" destId="{9679107E-34C1-4F52-B439-C957B06EAAD5}" srcOrd="0" destOrd="0" parTransId="{8A78451A-2D8A-47DE-9E5D-279160C15F89}" sibTransId="{0650B5B0-72F7-4307-A6FA-84AD65357FEA}"/>
    <dgm:cxn modelId="{A145D68C-5A2E-4EC4-B113-B7A2CEF78676}" srcId="{42157BD4-8F28-4853-80C5-F26EA2D7952D}" destId="{FAEF813C-B726-4153-B6CA-238C82DDC68F}" srcOrd="2" destOrd="0" parTransId="{FE4C8505-F2DF-4037-9A8F-E1AB410A96D4}" sibTransId="{766E80C3-E7B0-44AB-9918-9A428568C46B}"/>
    <dgm:cxn modelId="{7112C084-E2DF-48B2-AF74-8DD0903EC577}" type="presOf" srcId="{4C8691CB-F72A-476E-AAF2-2B6252C2D40C}" destId="{C0F2086A-B7DE-4F77-986A-0E97CB578580}" srcOrd="0" destOrd="4" presId="urn:microsoft.com/office/officeart/2005/8/layout/hChevron3"/>
    <dgm:cxn modelId="{454690DF-B3DE-444D-922B-E2529887E6E5}" srcId="{42157BD4-8F28-4853-80C5-F26EA2D7952D}" destId="{1E6D711B-AED1-47DB-BEAB-79A2B7B190CD}" srcOrd="0" destOrd="0" parTransId="{E91016FF-2CED-4AD0-A926-6D508917D032}" sibTransId="{EF765B4E-C663-4D65-A290-39CF37AB9BAF}"/>
    <dgm:cxn modelId="{3C91A085-2353-419F-8437-AF93989B3E65}" srcId="{C9E114AF-DDC5-4673-84F0-40D68503A60C}" destId="{42157BD4-8F28-4853-80C5-F26EA2D7952D}" srcOrd="3" destOrd="0" parTransId="{EFE8B343-EFCF-4125-A800-C88434C5BE1D}" sibTransId="{3EB9C13D-CE1F-4538-B009-D553D3EFEC87}"/>
    <dgm:cxn modelId="{56857AB9-C1AF-46B2-A454-33AD0241AC37}" type="presOf" srcId="{BEAA1885-036A-4E69-B06C-0CE0BFB90AF9}" destId="{36418FCC-E4FD-43FE-A69F-03CDE760E7AE}" srcOrd="0" destOrd="2" presId="urn:microsoft.com/office/officeart/2005/8/layout/hChevron3"/>
    <dgm:cxn modelId="{6819CE45-E6BE-4C6C-9BBB-B05C889D5EE6}" srcId="{7295AAA7-20E9-4947-854D-470AB853E30B}" destId="{BEAA1885-036A-4E69-B06C-0CE0BFB90AF9}" srcOrd="1" destOrd="0" parTransId="{939688A3-61EB-43DB-9FFE-940CE1AE1657}" sibTransId="{37E8359B-FFCB-41B5-879B-C9E77AD96D80}"/>
    <dgm:cxn modelId="{AE9B9BCA-16D2-4697-A5E2-C36AE9037457}" type="presOf" srcId="{9679107E-34C1-4F52-B439-C957B06EAAD5}" destId="{6A5D2BA0-0AE5-4FB6-9E3C-E8A39F364AC5}" srcOrd="0" destOrd="0" presId="urn:microsoft.com/office/officeart/2005/8/layout/hChevron3"/>
    <dgm:cxn modelId="{5BBFA953-8A21-4431-9AB0-0B963C6186D6}" type="presOf" srcId="{F611568B-7460-4723-A851-09DC6940B478}" destId="{306BB606-BC65-4ABD-882B-EE3946230D9F}" srcOrd="0" destOrd="0" presId="urn:microsoft.com/office/officeart/2005/8/layout/hChevron3"/>
    <dgm:cxn modelId="{8AFFCD67-2823-4F51-A58C-1BF5B4A41995}" type="presOf" srcId="{FAEF813C-B726-4153-B6CA-238C82DDC68F}" destId="{C0F2086A-B7DE-4F77-986A-0E97CB578580}" srcOrd="0" destOrd="3" presId="urn:microsoft.com/office/officeart/2005/8/layout/hChevron3"/>
    <dgm:cxn modelId="{00295B5C-B119-4CC3-B00F-3187EBEE394E}" type="presOf" srcId="{B6C10986-E4F4-4F69-9E01-EA9EE4CEE0C4}" destId="{C0F2086A-B7DE-4F77-986A-0E97CB578580}" srcOrd="0" destOrd="5" presId="urn:microsoft.com/office/officeart/2005/8/layout/hChevron3"/>
    <dgm:cxn modelId="{D1E68FA3-CC12-48E2-A485-637E442B98D8}" type="presOf" srcId="{7295AAA7-20E9-4947-854D-470AB853E30B}" destId="{36418FCC-E4FD-43FE-A69F-03CDE760E7AE}" srcOrd="0" destOrd="0" presId="urn:microsoft.com/office/officeart/2005/8/layout/hChevron3"/>
    <dgm:cxn modelId="{DD4DAA46-A4C3-41E5-8113-14FF684DE79C}" type="presOf" srcId="{C9E114AF-DDC5-4673-84F0-40D68503A60C}" destId="{284E02E2-0CBB-442C-9814-4646EF752EFE}" srcOrd="0" destOrd="0" presId="urn:microsoft.com/office/officeart/2005/8/layout/hChevron3"/>
    <dgm:cxn modelId="{FE0FD098-E233-4FBB-84C6-04B3120C69CD}" srcId="{7295AAA7-20E9-4947-854D-470AB853E30B}" destId="{D58EFB9B-94C2-4A74-9644-879AAB67F428}" srcOrd="0" destOrd="0" parTransId="{5D7A12A9-3BF6-4ED3-A89E-1A65126E01F4}" sibTransId="{1F62DA6C-BD7C-41B9-A0E8-446C66B77929}"/>
    <dgm:cxn modelId="{3E1FEC08-F3B7-4E73-B405-A4C67136EE40}" type="presOf" srcId="{1E6D711B-AED1-47DB-BEAB-79A2B7B190CD}" destId="{C0F2086A-B7DE-4F77-986A-0E97CB578580}" srcOrd="0" destOrd="1" presId="urn:microsoft.com/office/officeart/2005/8/layout/hChevron3"/>
    <dgm:cxn modelId="{1A6A0DD1-93BE-4DD8-8368-11A5345EEB9E}" srcId="{7295AAA7-20E9-4947-854D-470AB853E30B}" destId="{5C30FCB0-AE57-451E-9BB1-22FCC97D7048}" srcOrd="2" destOrd="0" parTransId="{CC588644-A559-4149-A176-6F83F8198274}" sibTransId="{1278367D-6C43-439A-ADB6-B33BAF9DFF5B}"/>
    <dgm:cxn modelId="{C6043E74-55E0-4F5A-A660-756D31AC26C3}" srcId="{C9E114AF-DDC5-4673-84F0-40D68503A60C}" destId="{7295AAA7-20E9-4947-854D-470AB853E30B}" srcOrd="2" destOrd="0" parTransId="{5F660EF4-F3D2-4D83-8423-02566313E40C}" sibTransId="{D00F065B-D362-48AB-AAE3-BC84D3717779}"/>
    <dgm:cxn modelId="{75482DCA-0EC7-4C67-A0E4-98387E3C0E85}" type="presOf" srcId="{916C8285-DA73-44DB-8935-E7DC7CDA104A}" destId="{C0F2086A-B7DE-4F77-986A-0E97CB578580}" srcOrd="0" destOrd="2" presId="urn:microsoft.com/office/officeart/2005/8/layout/hChevron3"/>
    <dgm:cxn modelId="{57FEC9F3-A6F6-4317-86D9-36B97CCE7CCB}" srcId="{42157BD4-8F28-4853-80C5-F26EA2D7952D}" destId="{B6C10986-E4F4-4F69-9E01-EA9EE4CEE0C4}" srcOrd="4" destOrd="0" parTransId="{E0F147C5-744B-43C9-891C-E572AAE74D35}" sibTransId="{20FFF916-90CF-45E5-93BE-7D7BF280C423}"/>
    <dgm:cxn modelId="{180ABD8E-0C90-42A2-9757-904182F27680}" srcId="{42157BD4-8F28-4853-80C5-F26EA2D7952D}" destId="{916C8285-DA73-44DB-8935-E7DC7CDA104A}" srcOrd="1" destOrd="0" parTransId="{2CCB165F-8669-4948-9511-EE043DB946E6}" sibTransId="{D6D872E1-3335-4A0D-B393-FEA0933C014F}"/>
    <dgm:cxn modelId="{AAF27BBF-5CBD-4E82-90B6-6B2E22AA5971}" type="presOf" srcId="{42157BD4-8F28-4853-80C5-F26EA2D7952D}" destId="{C0F2086A-B7DE-4F77-986A-0E97CB578580}" srcOrd="0" destOrd="0" presId="urn:microsoft.com/office/officeart/2005/8/layout/hChevron3"/>
    <dgm:cxn modelId="{D57A7A33-F393-42E7-A9FF-02B4F12D3CF4}" type="presOf" srcId="{D58EFB9B-94C2-4A74-9644-879AAB67F428}" destId="{36418FCC-E4FD-43FE-A69F-03CDE760E7AE}" srcOrd="0" destOrd="1" presId="urn:microsoft.com/office/officeart/2005/8/layout/hChevron3"/>
    <dgm:cxn modelId="{A8B28CC2-2572-45E1-9B7D-E440E0F52132}" srcId="{42157BD4-8F28-4853-80C5-F26EA2D7952D}" destId="{4C8691CB-F72A-476E-AAF2-2B6252C2D40C}" srcOrd="3" destOrd="0" parTransId="{7C867C06-5092-450F-A492-18B520C3DC82}" sibTransId="{FFC759FF-8334-4478-ADE3-02CCB989B293}"/>
    <dgm:cxn modelId="{FFFD8859-1667-4A5D-A559-80EEE14143B5}" type="presOf" srcId="{AA264E2E-2651-496A-9F2D-915ACBD51F0E}" destId="{62DF9E67-5398-49A7-9AFE-876FD24521FF}" srcOrd="0" destOrd="0" presId="urn:microsoft.com/office/officeart/2005/8/layout/hChevron3"/>
    <dgm:cxn modelId="{031B785B-A4CA-46B7-AFF4-64C6DF27344B}" srcId="{C9E114AF-DDC5-4673-84F0-40D68503A60C}" destId="{AA264E2E-2651-496A-9F2D-915ACBD51F0E}" srcOrd="1" destOrd="0" parTransId="{E6E8AE35-E278-4FD3-A05F-B91B08413996}" sibTransId="{943E5D45-7B86-4FCF-AFAD-D5EFF400DF70}"/>
    <dgm:cxn modelId="{BF39F96D-5A9E-4A72-8636-4F4761DB8EF3}" type="presOf" srcId="{5C30FCB0-AE57-451E-9BB1-22FCC97D7048}" destId="{36418FCC-E4FD-43FE-A69F-03CDE760E7AE}" srcOrd="0" destOrd="3" presId="urn:microsoft.com/office/officeart/2005/8/layout/hChevron3"/>
    <dgm:cxn modelId="{C6253FE1-B9A7-44B0-B642-FA8066F1B749}" srcId="{C9E114AF-DDC5-4673-84F0-40D68503A60C}" destId="{F611568B-7460-4723-A851-09DC6940B478}" srcOrd="4" destOrd="0" parTransId="{3F3CAC33-7C96-41C1-B5D8-61E28BF8139B}" sibTransId="{006BB82F-E8C5-4AB0-BAA7-45DCE1BD0AD6}"/>
    <dgm:cxn modelId="{BBF56DF5-16A8-4B20-BB2C-AFE12B29B146}" type="presParOf" srcId="{284E02E2-0CBB-442C-9814-4646EF752EFE}" destId="{6A5D2BA0-0AE5-4FB6-9E3C-E8A39F364AC5}" srcOrd="0" destOrd="0" presId="urn:microsoft.com/office/officeart/2005/8/layout/hChevron3"/>
    <dgm:cxn modelId="{89BA416C-4FAC-4EC4-98B7-8EBDE8B8D35C}" type="presParOf" srcId="{284E02E2-0CBB-442C-9814-4646EF752EFE}" destId="{FBEDB8B5-918F-4010-964F-BB9B05C2AE44}" srcOrd="1" destOrd="0" presId="urn:microsoft.com/office/officeart/2005/8/layout/hChevron3"/>
    <dgm:cxn modelId="{F354F2E9-D6D9-42DE-ADF2-4F31D614F0C7}" type="presParOf" srcId="{284E02E2-0CBB-442C-9814-4646EF752EFE}" destId="{62DF9E67-5398-49A7-9AFE-876FD24521FF}" srcOrd="2" destOrd="0" presId="urn:microsoft.com/office/officeart/2005/8/layout/hChevron3"/>
    <dgm:cxn modelId="{2B850887-527C-4BED-B0CA-B25C127DDCCF}" type="presParOf" srcId="{284E02E2-0CBB-442C-9814-4646EF752EFE}" destId="{AC17A7DC-244C-4CC5-999D-0043D0F6145C}" srcOrd="3" destOrd="0" presId="urn:microsoft.com/office/officeart/2005/8/layout/hChevron3"/>
    <dgm:cxn modelId="{11AA3FCD-6722-43CB-8D6D-A90BFC130518}" type="presParOf" srcId="{284E02E2-0CBB-442C-9814-4646EF752EFE}" destId="{36418FCC-E4FD-43FE-A69F-03CDE760E7AE}" srcOrd="4" destOrd="0" presId="urn:microsoft.com/office/officeart/2005/8/layout/hChevron3"/>
    <dgm:cxn modelId="{6CFCAA6B-C1A7-4010-A24B-716E902EA718}" type="presParOf" srcId="{284E02E2-0CBB-442C-9814-4646EF752EFE}" destId="{3C0EC012-C9A9-4BD7-8E73-49FF0AC2DA6F}" srcOrd="5" destOrd="0" presId="urn:microsoft.com/office/officeart/2005/8/layout/hChevron3"/>
    <dgm:cxn modelId="{899229D9-1003-4F71-8409-EDF3FF6C04DD}" type="presParOf" srcId="{284E02E2-0CBB-442C-9814-4646EF752EFE}" destId="{C0F2086A-B7DE-4F77-986A-0E97CB578580}" srcOrd="6" destOrd="0" presId="urn:microsoft.com/office/officeart/2005/8/layout/hChevron3"/>
    <dgm:cxn modelId="{E46DC853-B448-46A6-A1D6-E7B28F98C429}" type="presParOf" srcId="{284E02E2-0CBB-442C-9814-4646EF752EFE}" destId="{7F00C609-8B5E-4B67-9C3B-90CB1F034EDA}" srcOrd="7" destOrd="0" presId="urn:microsoft.com/office/officeart/2005/8/layout/hChevron3"/>
    <dgm:cxn modelId="{3378803B-8EEC-4CB0-A22E-EBFB5609CE5C}" type="presParOf" srcId="{284E02E2-0CBB-442C-9814-4646EF752EFE}" destId="{306BB606-BC65-4ABD-882B-EE3946230D9F}"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263096"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4538"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881880" y="2860664"/>
            <a:ext cx="6428241" cy="1655762"/>
          </a:xfrm>
        </p:spPr>
        <p:txBody>
          <a:bodyPr/>
          <a:lstStyle/>
          <a:p>
            <a:r>
              <a:rPr lang="en-US" sz="4000" dirty="0" smtClean="0">
                <a:solidFill>
                  <a:schemeClr val="tx1">
                    <a:lumMod val="75000"/>
                    <a:lumOff val="25000"/>
                  </a:schemeClr>
                </a:solidFill>
              </a:rPr>
              <a:t>DEVELOP Projects:</a:t>
            </a:r>
          </a:p>
          <a:p>
            <a:r>
              <a:rPr lang="en-US" dirty="0" smtClean="0">
                <a:solidFill>
                  <a:schemeClr val="tx1">
                    <a:lumMod val="75000"/>
                    <a:lumOff val="25000"/>
                  </a:schemeClr>
                </a:solidFill>
              </a:rPr>
              <a:t>Project Execution &amp; Performance Metrics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3" name="Content Placeholder 2"/>
          <p:cNvSpPr>
            <a:spLocks noGrp="1"/>
          </p:cNvSpPr>
          <p:nvPr>
            <p:ph idx="1"/>
          </p:nvPr>
        </p:nvSpPr>
        <p:spPr>
          <a:xfrm>
            <a:off x="4071667" y="1440613"/>
            <a:ext cx="7282131" cy="4322284"/>
          </a:xfrm>
        </p:spPr>
        <p:txBody>
          <a:bodyPr>
            <a:normAutofit/>
          </a:bodyPr>
          <a:lstStyle/>
          <a:p>
            <a:r>
              <a:rPr lang="en-US" dirty="0" smtClean="0">
                <a:solidFill>
                  <a:schemeClr val="tx1">
                    <a:lumMod val="75000"/>
                    <a:lumOff val="25000"/>
                  </a:schemeClr>
                </a:solidFill>
              </a:rPr>
              <a:t>DEVELOP projects </a:t>
            </a:r>
            <a:r>
              <a:rPr lang="en-US" b="1" u="sng" dirty="0" smtClean="0">
                <a:solidFill>
                  <a:schemeClr val="tx1">
                    <a:lumMod val="75000"/>
                    <a:lumOff val="25000"/>
                  </a:schemeClr>
                </a:solidFill>
              </a:rPr>
              <a:t>do not develop </a:t>
            </a:r>
            <a:r>
              <a:rPr lang="en-US" b="1" u="sng" dirty="0">
                <a:solidFill>
                  <a:schemeClr val="tx1">
                    <a:lumMod val="75000"/>
                    <a:lumOff val="25000"/>
                  </a:schemeClr>
                </a:solidFill>
              </a:rPr>
              <a:t>or prescribe policy</a:t>
            </a:r>
            <a:r>
              <a:rPr lang="en-US" dirty="0">
                <a:solidFill>
                  <a:schemeClr val="tx1">
                    <a:lumMod val="75000"/>
                    <a:lumOff val="25000"/>
                  </a:schemeClr>
                </a:solidFill>
              </a:rPr>
              <a:t>. </a:t>
            </a:r>
            <a:r>
              <a:rPr lang="en-US" dirty="0" smtClean="0">
                <a:solidFill>
                  <a:schemeClr val="tx1">
                    <a:lumMod val="75000"/>
                    <a:lumOff val="25000"/>
                  </a:schemeClr>
                </a:solidFill>
              </a:rPr>
              <a:t>We simply demonstrate the feasibility of NASA Earth observations being integrated into decision making. Other </a:t>
            </a:r>
            <a:r>
              <a:rPr lang="en-US" dirty="0">
                <a:solidFill>
                  <a:schemeClr val="tx1">
                    <a:lumMod val="75000"/>
                    <a:lumOff val="25000"/>
                  </a:schemeClr>
                </a:solidFill>
              </a:rPr>
              <a:t>agencies and organizations use the data and scientific results in their policy analysis and development</a:t>
            </a:r>
            <a:r>
              <a:rPr lang="en-US" dirty="0" smtClean="0">
                <a:solidFill>
                  <a:schemeClr val="tx1">
                    <a:lumMod val="75000"/>
                    <a:lumOff val="25000"/>
                  </a:schemeClr>
                </a:solidFill>
              </a:rPr>
              <a:t>.</a:t>
            </a:r>
          </a:p>
          <a:p>
            <a:r>
              <a:rPr lang="en-US" dirty="0" smtClean="0">
                <a:solidFill>
                  <a:schemeClr val="tx1">
                    <a:lumMod val="75000"/>
                    <a:lumOff val="25000"/>
                  </a:schemeClr>
                </a:solidFill>
              </a:rPr>
              <a:t>NASA funds DEVELOP, thus we highlight the use of NASA Earth observations (NOAA funds the NCEI location, so they have an additional directive to highlight NOAA CDRs).</a:t>
            </a:r>
            <a:endParaRPr lang="en-US" dirty="0">
              <a:solidFill>
                <a:schemeClr val="tx1">
                  <a:lumMod val="75000"/>
                  <a:lumOff val="25000"/>
                </a:schemeClr>
              </a:solidFill>
            </a:endParaRPr>
          </a:p>
          <a:p>
            <a:endParaRPr lang="en-US"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29" y="1440610"/>
            <a:ext cx="3490382" cy="4537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82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855958" y="3160889"/>
            <a:ext cx="4382088"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A lot goes into every DEVELOP project. </a:t>
            </a:r>
          </a:p>
          <a:p>
            <a:pPr marL="0" indent="0" algn="ctr">
              <a:buNone/>
            </a:pPr>
            <a:r>
              <a:rPr lang="en-US" dirty="0" smtClean="0">
                <a:solidFill>
                  <a:schemeClr val="tx1">
                    <a:lumMod val="75000"/>
                    <a:lumOff val="25000"/>
                  </a:schemeClr>
                </a:solidFill>
              </a:rPr>
              <a:t>What will your project’s legacy be?</a:t>
            </a:r>
            <a:endParaRPr lang="en-US"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0222" y="0"/>
            <a:ext cx="6321778" cy="6321778"/>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Characteristics</a:t>
            </a:r>
            <a:endParaRPr lang="en-US" dirty="0"/>
          </a:p>
        </p:txBody>
      </p:sp>
      <p:sp>
        <p:nvSpPr>
          <p:cNvPr id="46" name="Content Placeholder 1"/>
          <p:cNvSpPr txBox="1">
            <a:spLocks/>
          </p:cNvSpPr>
          <p:nvPr/>
        </p:nvSpPr>
        <p:spPr>
          <a:xfrm>
            <a:off x="393539" y="1300862"/>
            <a:ext cx="8592577" cy="4861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None/>
            </a:pPr>
            <a:r>
              <a:rPr lang="en-US" b="1" dirty="0" smtClean="0">
                <a:solidFill>
                  <a:schemeClr val="tx1">
                    <a:lumMod val="75000"/>
                    <a:lumOff val="25000"/>
                  </a:schemeClr>
                </a:solidFill>
              </a:rPr>
              <a:t>70-80 projects take place each year - at their core they share these characteristics:</a:t>
            </a:r>
          </a:p>
          <a:p>
            <a:pPr marL="511175" indent="-273050">
              <a:spcBef>
                <a:spcPts val="1200"/>
              </a:spcBef>
              <a:spcAft>
                <a:spcPts val="800"/>
              </a:spcAft>
            </a:pPr>
            <a:r>
              <a:rPr lang="en-US" sz="1800" dirty="0" smtClean="0">
                <a:solidFill>
                  <a:schemeClr val="tx1">
                    <a:lumMod val="75000"/>
                    <a:lumOff val="25000"/>
                  </a:schemeClr>
                </a:solidFill>
              </a:rPr>
              <a:t>Highlight the </a:t>
            </a:r>
            <a:r>
              <a:rPr lang="en-US" sz="1800" b="1" dirty="0" smtClean="0">
                <a:solidFill>
                  <a:schemeClr val="tx1">
                    <a:lumMod val="75000"/>
                    <a:lumOff val="25000"/>
                  </a:schemeClr>
                </a:solidFill>
              </a:rPr>
              <a:t>applications</a:t>
            </a:r>
            <a:r>
              <a:rPr lang="en-US" sz="1800" dirty="0" smtClean="0">
                <a:solidFill>
                  <a:schemeClr val="tx1">
                    <a:lumMod val="75000"/>
                    <a:lumOff val="25000"/>
                  </a:schemeClr>
                </a:solidFill>
              </a:rPr>
              <a:t> and </a:t>
            </a:r>
            <a:r>
              <a:rPr lang="en-US" sz="1800" b="1" dirty="0" smtClean="0">
                <a:solidFill>
                  <a:schemeClr val="tx1">
                    <a:lumMod val="75000"/>
                    <a:lumOff val="25000"/>
                  </a:schemeClr>
                </a:solidFill>
              </a:rPr>
              <a:t>capabilities</a:t>
            </a:r>
            <a:r>
              <a:rPr lang="en-US" sz="1800" dirty="0" smtClean="0">
                <a:solidFill>
                  <a:schemeClr val="tx1">
                    <a:lumMod val="75000"/>
                    <a:lumOff val="25000"/>
                  </a:schemeClr>
                </a:solidFill>
              </a:rPr>
              <a:t> of </a:t>
            </a:r>
            <a:r>
              <a:rPr lang="en-US" sz="1800" b="1" dirty="0" smtClean="0">
                <a:solidFill>
                  <a:schemeClr val="tx1">
                    <a:lumMod val="75000"/>
                    <a:lumOff val="25000"/>
                  </a:schemeClr>
                </a:solidFill>
              </a:rPr>
              <a:t>NASA Earth observations</a:t>
            </a:r>
            <a:endParaRPr lang="en-US" sz="1800" dirty="0" smtClean="0">
              <a:solidFill>
                <a:schemeClr val="tx1">
                  <a:lumMod val="75000"/>
                  <a:lumOff val="25000"/>
                </a:schemeClr>
              </a:solidFill>
            </a:endParaRPr>
          </a:p>
          <a:p>
            <a:pPr marL="511175" indent="-273050">
              <a:spcBef>
                <a:spcPts val="0"/>
              </a:spcBef>
              <a:spcAft>
                <a:spcPts val="800"/>
              </a:spcAft>
            </a:pPr>
            <a:r>
              <a:rPr lang="en-US" sz="1800" dirty="0" smtClean="0">
                <a:solidFill>
                  <a:schemeClr val="tx1">
                    <a:lumMod val="75000"/>
                    <a:lumOff val="25000"/>
                  </a:schemeClr>
                </a:solidFill>
              </a:rPr>
              <a:t>Address </a:t>
            </a:r>
            <a:r>
              <a:rPr lang="en-US" sz="1800" b="1" dirty="0" smtClean="0">
                <a:solidFill>
                  <a:schemeClr val="tx1">
                    <a:lumMod val="75000"/>
                    <a:lumOff val="25000"/>
                  </a:schemeClr>
                </a:solidFill>
              </a:rPr>
              <a:t>community concerns </a:t>
            </a:r>
            <a:r>
              <a:rPr lang="en-US" sz="1800" dirty="0" smtClean="0">
                <a:solidFill>
                  <a:schemeClr val="tx1">
                    <a:lumMod val="75000"/>
                    <a:lumOff val="25000"/>
                  </a:schemeClr>
                </a:solidFill>
              </a:rPr>
              <a:t>relating to decision-making for real-world environmental issues</a:t>
            </a:r>
          </a:p>
          <a:p>
            <a:pPr marL="511175" indent="-273050">
              <a:spcBef>
                <a:spcPts val="0"/>
              </a:spcBef>
              <a:spcAft>
                <a:spcPts val="800"/>
              </a:spcAft>
            </a:pPr>
            <a:r>
              <a:rPr lang="en-US" sz="1800" dirty="0" smtClean="0">
                <a:solidFill>
                  <a:schemeClr val="tx1">
                    <a:lumMod val="75000"/>
                    <a:lumOff val="25000"/>
                  </a:schemeClr>
                </a:solidFill>
              </a:rPr>
              <a:t>Partner with organizations who can </a:t>
            </a:r>
            <a:r>
              <a:rPr lang="en-US" sz="1800" b="1" dirty="0" smtClean="0">
                <a:solidFill>
                  <a:schemeClr val="tx1">
                    <a:lumMod val="75000"/>
                    <a:lumOff val="25000"/>
                  </a:schemeClr>
                </a:solidFill>
              </a:rPr>
              <a:t>benefit</a:t>
            </a:r>
            <a:r>
              <a:rPr lang="en-US" sz="1800" dirty="0" smtClean="0">
                <a:solidFill>
                  <a:schemeClr val="tx1">
                    <a:lumMod val="75000"/>
                    <a:lumOff val="25000"/>
                  </a:schemeClr>
                </a:solidFill>
              </a:rPr>
              <a:t> from using NASA Earth observations to </a:t>
            </a:r>
            <a:r>
              <a:rPr lang="en-US" sz="1800" b="1" dirty="0" smtClean="0">
                <a:solidFill>
                  <a:schemeClr val="tx1">
                    <a:lumMod val="75000"/>
                    <a:lumOff val="25000"/>
                  </a:schemeClr>
                </a:solidFill>
              </a:rPr>
              <a:t>enhance decision making </a:t>
            </a:r>
            <a:r>
              <a:rPr lang="en-US" sz="1800" dirty="0" smtClean="0">
                <a:solidFill>
                  <a:schemeClr val="tx1">
                    <a:lumMod val="75000"/>
                    <a:lumOff val="25000"/>
                  </a:schemeClr>
                </a:solidFill>
              </a:rPr>
              <a:t>by </a:t>
            </a:r>
            <a:r>
              <a:rPr lang="en-US" sz="1800" b="1" dirty="0" smtClean="0">
                <a:solidFill>
                  <a:schemeClr val="tx1">
                    <a:lumMod val="75000"/>
                    <a:lumOff val="25000"/>
                  </a:schemeClr>
                </a:solidFill>
              </a:rPr>
              <a:t>providing decision support tools</a:t>
            </a:r>
          </a:p>
          <a:p>
            <a:pPr marL="511175" indent="-273050">
              <a:spcBef>
                <a:spcPts val="0"/>
              </a:spcBef>
              <a:spcAft>
                <a:spcPts val="800"/>
              </a:spcAft>
            </a:pPr>
            <a:r>
              <a:rPr lang="en-US" sz="1800" dirty="0" smtClean="0">
                <a:solidFill>
                  <a:schemeClr val="tx1">
                    <a:lumMod val="75000"/>
                    <a:lumOff val="25000"/>
                  </a:schemeClr>
                </a:solidFill>
              </a:rPr>
              <a:t>Align with at least one of the eight NASA Applied Sciences Program’s </a:t>
            </a:r>
            <a:r>
              <a:rPr lang="en-US" sz="1800" b="1" dirty="0" smtClean="0">
                <a:solidFill>
                  <a:schemeClr val="tx1">
                    <a:lumMod val="75000"/>
                    <a:lumOff val="25000"/>
                  </a:schemeClr>
                </a:solidFill>
              </a:rPr>
              <a:t>National Application </a:t>
            </a:r>
            <a:r>
              <a:rPr lang="en-US" sz="1800" dirty="0" smtClean="0">
                <a:solidFill>
                  <a:schemeClr val="tx1">
                    <a:lumMod val="75000"/>
                    <a:lumOff val="25000"/>
                  </a:schemeClr>
                </a:solidFill>
              </a:rPr>
              <a:t>Areas</a:t>
            </a:r>
          </a:p>
          <a:p>
            <a:pPr marL="511175" indent="-273050">
              <a:spcBef>
                <a:spcPts val="0"/>
              </a:spcBef>
              <a:spcAft>
                <a:spcPts val="800"/>
              </a:spcAft>
            </a:pPr>
            <a:r>
              <a:rPr lang="en-US" sz="1800" dirty="0" smtClean="0">
                <a:solidFill>
                  <a:schemeClr val="tx1">
                    <a:lumMod val="75000"/>
                    <a:lumOff val="25000"/>
                  </a:schemeClr>
                </a:solidFill>
              </a:rPr>
              <a:t>Research is conducted by teams with </a:t>
            </a:r>
            <a:r>
              <a:rPr lang="en-US" sz="1800" b="1" dirty="0" smtClean="0">
                <a:solidFill>
                  <a:schemeClr val="tx1">
                    <a:lumMod val="75000"/>
                    <a:lumOff val="25000"/>
                  </a:schemeClr>
                </a:solidFill>
              </a:rPr>
              <a:t>diverse backgrounds</a:t>
            </a:r>
            <a:r>
              <a:rPr lang="en-US" sz="1800" dirty="0" smtClean="0">
                <a:solidFill>
                  <a:schemeClr val="tx1">
                    <a:lumMod val="75000"/>
                    <a:lumOff val="25000"/>
                  </a:schemeClr>
                </a:solidFill>
              </a:rPr>
              <a:t> under the scientific guidance of </a:t>
            </a:r>
            <a:r>
              <a:rPr lang="en-US" sz="1800" b="1" dirty="0" smtClean="0">
                <a:solidFill>
                  <a:schemeClr val="tx1">
                    <a:lumMod val="75000"/>
                    <a:lumOff val="25000"/>
                  </a:schemeClr>
                </a:solidFill>
              </a:rPr>
              <a:t>Science Advisors </a:t>
            </a:r>
            <a:r>
              <a:rPr lang="en-US" sz="1800" dirty="0" smtClean="0">
                <a:solidFill>
                  <a:schemeClr val="tx1">
                    <a:lumMod val="75000"/>
                    <a:lumOff val="25000"/>
                  </a:schemeClr>
                </a:solidFill>
              </a:rPr>
              <a:t>and mentors from NASA and partner organizations</a:t>
            </a:r>
          </a:p>
          <a:p>
            <a:pPr marL="511175" indent="-273050">
              <a:spcBef>
                <a:spcPts val="0"/>
              </a:spcBef>
              <a:spcAft>
                <a:spcPts val="800"/>
              </a:spcAft>
            </a:pPr>
            <a:r>
              <a:rPr lang="en-US" sz="1800" dirty="0" smtClean="0">
                <a:solidFill>
                  <a:schemeClr val="tx1">
                    <a:lumMod val="75000"/>
                    <a:lumOff val="25000"/>
                  </a:schemeClr>
                </a:solidFill>
              </a:rPr>
              <a:t>Create a consistent set of </a:t>
            </a:r>
            <a:r>
              <a:rPr lang="en-US" sz="1800" b="1" dirty="0" smtClean="0">
                <a:solidFill>
                  <a:schemeClr val="tx1">
                    <a:lumMod val="75000"/>
                    <a:lumOff val="25000"/>
                  </a:schemeClr>
                </a:solidFill>
              </a:rPr>
              <a:t>deliverables </a:t>
            </a:r>
            <a:endParaRPr lang="en-US" sz="1800" b="1" dirty="0">
              <a:solidFill>
                <a:schemeClr val="tx1">
                  <a:lumMod val="75000"/>
                  <a:lumOff val="25000"/>
                </a:schemeClr>
              </a:solidFill>
            </a:endParaRPr>
          </a:p>
        </p:txBody>
      </p:sp>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24227" y="2534772"/>
            <a:ext cx="2405061" cy="1875182"/>
          </a:xfrm>
          <a:prstGeom prst="rect">
            <a:avLst/>
          </a:prstGeom>
          <a:ln>
            <a:noFill/>
          </a:ln>
          <a:effectLst>
            <a:outerShdw blurRad="292100" dist="139700" dir="2700000" algn="tl" rotWithShape="0">
              <a:srgbClr val="333333">
                <a:alpha val="65000"/>
              </a:srgbClr>
            </a:outerShdw>
          </a:effectLst>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0307">
            <a:off x="9595646" y="3968203"/>
            <a:ext cx="1630348" cy="2097353"/>
          </a:xfrm>
          <a:prstGeom prst="rect">
            <a:avLst/>
          </a:prstGeom>
          <a:ln>
            <a:noFill/>
          </a:ln>
          <a:effectLst>
            <a:outerShdw blurRad="292100" dist="139700" dir="2700000" algn="tl" rotWithShape="0">
              <a:srgbClr val="333333">
                <a:alpha val="65000"/>
              </a:srgbClr>
            </a:outerShdw>
          </a:effectLst>
        </p:spPr>
      </p:pic>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8563" y="1300862"/>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20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Project Ideas Come From?</a:t>
            </a:r>
            <a:endParaRPr lang="en-US" dirty="0"/>
          </a:p>
        </p:txBody>
      </p:sp>
      <p:grpSp>
        <p:nvGrpSpPr>
          <p:cNvPr id="69" name="Group 68"/>
          <p:cNvGrpSpPr/>
          <p:nvPr/>
        </p:nvGrpSpPr>
        <p:grpSpPr>
          <a:xfrm>
            <a:off x="770808" y="1346732"/>
            <a:ext cx="2479666" cy="815191"/>
            <a:chOff x="415934" y="3403903"/>
            <a:chExt cx="2479666" cy="815191"/>
          </a:xfrm>
        </p:grpSpPr>
        <p:sp>
          <p:nvSpPr>
            <p:cNvPr id="70"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71" name="Rounded Rectangle 70"/>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National </a:t>
              </a:r>
            </a:p>
            <a:p>
              <a:pPr lvl="0" algn="ctr"/>
              <a:r>
                <a:rPr lang="en-US" sz="1500" b="1" dirty="0" smtClean="0">
                  <a:solidFill>
                    <a:schemeClr val="bg2">
                      <a:lumMod val="50000"/>
                    </a:schemeClr>
                  </a:solidFill>
                  <a:latin typeface="Century Gothic" charset="0"/>
                  <a:ea typeface="Century Gothic" charset="0"/>
                  <a:cs typeface="Century Gothic" charset="0"/>
                </a:rPr>
                <a:t>Science </a:t>
              </a:r>
            </a:p>
            <a:p>
              <a:pPr lvl="0" algn="ctr"/>
              <a:r>
                <a:rPr lang="en-US" sz="1500" b="1" dirty="0" smtClean="0">
                  <a:solidFill>
                    <a:schemeClr val="bg2">
                      <a:lumMod val="50000"/>
                    </a:schemeClr>
                  </a:solidFill>
                  <a:latin typeface="Century Gothic" charset="0"/>
                  <a:ea typeface="Century Gothic" charset="0"/>
                  <a:cs typeface="Century Gothic" charset="0"/>
                </a:rPr>
                <a:t>Objectives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29" name="Group 28"/>
          <p:cNvGrpSpPr/>
          <p:nvPr/>
        </p:nvGrpSpPr>
        <p:grpSpPr>
          <a:xfrm>
            <a:off x="770808" y="2305059"/>
            <a:ext cx="2479666" cy="815191"/>
            <a:chOff x="415934" y="3403903"/>
            <a:chExt cx="2479666" cy="815191"/>
          </a:xfrm>
        </p:grpSpPr>
        <p:sp>
          <p:nvSpPr>
            <p:cNvPr id="30"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31" name="Rounded Rectangle 30"/>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NASA </a:t>
              </a:r>
            </a:p>
            <a:p>
              <a:pPr lvl="0" algn="ctr"/>
              <a:r>
                <a:rPr lang="en-US" sz="1500" b="1" dirty="0" smtClean="0">
                  <a:solidFill>
                    <a:schemeClr val="bg2">
                      <a:lumMod val="50000"/>
                    </a:schemeClr>
                  </a:solidFill>
                  <a:latin typeface="Century Gothic" charset="0"/>
                  <a:ea typeface="Century Gothic" charset="0"/>
                  <a:cs typeface="Century Gothic" charset="0"/>
                </a:rPr>
                <a:t>Program </a:t>
              </a:r>
            </a:p>
            <a:p>
              <a:pPr lvl="0" algn="ctr"/>
              <a:r>
                <a:rPr lang="en-US" sz="1500" b="1" dirty="0" smtClean="0">
                  <a:solidFill>
                    <a:schemeClr val="bg2">
                      <a:lumMod val="50000"/>
                    </a:schemeClr>
                  </a:solidFill>
                  <a:latin typeface="Century Gothic" charset="0"/>
                  <a:ea typeface="Century Gothic" charset="0"/>
                  <a:cs typeface="Century Gothic" charset="0"/>
                </a:rPr>
                <a:t>Managers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32" name="Group 31"/>
          <p:cNvGrpSpPr/>
          <p:nvPr/>
        </p:nvGrpSpPr>
        <p:grpSpPr>
          <a:xfrm>
            <a:off x="770808" y="3261999"/>
            <a:ext cx="2479666" cy="815191"/>
            <a:chOff x="415934" y="3403903"/>
            <a:chExt cx="2479666" cy="815191"/>
          </a:xfrm>
        </p:grpSpPr>
        <p:sp>
          <p:nvSpPr>
            <p:cNvPr id="33"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34" name="Rounded Rectangle 33"/>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DEVELOP</a:t>
              </a:r>
            </a:p>
            <a:p>
              <a:pPr lvl="0" algn="ctr"/>
              <a:r>
                <a:rPr lang="en-US" sz="1500" b="1" dirty="0" smtClean="0">
                  <a:solidFill>
                    <a:schemeClr val="bg2">
                      <a:lumMod val="50000"/>
                    </a:schemeClr>
                  </a:solidFill>
                  <a:latin typeface="Century Gothic" charset="0"/>
                  <a:ea typeface="Century Gothic" charset="0"/>
                  <a:cs typeface="Century Gothic" charset="0"/>
                </a:rPr>
                <a:t>Science </a:t>
              </a:r>
            </a:p>
            <a:p>
              <a:pPr lvl="0" algn="ctr"/>
              <a:r>
                <a:rPr lang="en-US" sz="1500" b="1" dirty="0" smtClean="0">
                  <a:solidFill>
                    <a:schemeClr val="bg2">
                      <a:lumMod val="50000"/>
                    </a:schemeClr>
                  </a:solidFill>
                  <a:latin typeface="Century Gothic" charset="0"/>
                  <a:ea typeface="Century Gothic" charset="0"/>
                  <a:cs typeface="Century Gothic" charset="0"/>
                </a:rPr>
                <a:t>Advisors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35" name="Group 34"/>
          <p:cNvGrpSpPr/>
          <p:nvPr/>
        </p:nvGrpSpPr>
        <p:grpSpPr>
          <a:xfrm>
            <a:off x="770808" y="4210795"/>
            <a:ext cx="2479666" cy="815191"/>
            <a:chOff x="415934" y="3403903"/>
            <a:chExt cx="2479666" cy="815191"/>
          </a:xfrm>
        </p:grpSpPr>
        <p:sp>
          <p:nvSpPr>
            <p:cNvPr id="36"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37" name="Rounded Rectangle 36"/>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NSF</a:t>
              </a:r>
            </a:p>
            <a:p>
              <a:pPr lvl="0" algn="ctr"/>
              <a:r>
                <a:rPr lang="en-US" sz="1500" b="1" dirty="0" smtClean="0">
                  <a:solidFill>
                    <a:schemeClr val="bg2">
                      <a:lumMod val="50000"/>
                    </a:schemeClr>
                  </a:solidFill>
                  <a:latin typeface="Century Gothic" charset="0"/>
                  <a:ea typeface="Century Gothic" charset="0"/>
                  <a:cs typeface="Century Gothic" charset="0"/>
                </a:rPr>
                <a:t>Decadal </a:t>
              </a:r>
            </a:p>
            <a:p>
              <a:pPr lvl="0" algn="ctr"/>
              <a:r>
                <a:rPr lang="en-US" sz="1500" b="1" dirty="0" smtClean="0">
                  <a:solidFill>
                    <a:schemeClr val="bg2">
                      <a:lumMod val="50000"/>
                    </a:schemeClr>
                  </a:solidFill>
                  <a:latin typeface="Century Gothic" charset="0"/>
                  <a:ea typeface="Century Gothic" charset="0"/>
                  <a:cs typeface="Century Gothic" charset="0"/>
                </a:rPr>
                <a:t>Survey</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38" name="Group 37"/>
          <p:cNvGrpSpPr/>
          <p:nvPr/>
        </p:nvGrpSpPr>
        <p:grpSpPr>
          <a:xfrm>
            <a:off x="8985955" y="1377983"/>
            <a:ext cx="2484120" cy="815191"/>
            <a:chOff x="6328342" y="3066637"/>
            <a:chExt cx="2484120" cy="815191"/>
          </a:xfrm>
        </p:grpSpPr>
        <p:sp>
          <p:nvSpPr>
            <p:cNvPr id="39"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40" name="Rounded Rectangle 39"/>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Environmental </a:t>
              </a:r>
            </a:p>
            <a:p>
              <a:pPr lvl="0" algn="ctr"/>
              <a:r>
                <a:rPr lang="en-US" sz="1500" b="1" dirty="0" smtClean="0">
                  <a:solidFill>
                    <a:schemeClr val="bg2">
                      <a:lumMod val="50000"/>
                    </a:schemeClr>
                  </a:solidFill>
                  <a:latin typeface="Century Gothic" charset="0"/>
                  <a:ea typeface="Century Gothic" charset="0"/>
                  <a:cs typeface="Century Gothic" charset="0"/>
                </a:rPr>
                <a:t>Decision</a:t>
              </a:r>
            </a:p>
            <a:p>
              <a:pPr lvl="0" algn="ctr"/>
              <a:r>
                <a:rPr lang="en-US" sz="1500" b="1" dirty="0" smtClean="0">
                  <a:solidFill>
                    <a:schemeClr val="bg2">
                      <a:lumMod val="50000"/>
                    </a:schemeClr>
                  </a:solidFill>
                  <a:latin typeface="Century Gothic" charset="0"/>
                  <a:ea typeface="Century Gothic" charset="0"/>
                  <a:cs typeface="Century Gothic" charset="0"/>
                </a:rPr>
                <a:t>Makers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41" name="Group 40"/>
          <p:cNvGrpSpPr/>
          <p:nvPr/>
        </p:nvGrpSpPr>
        <p:grpSpPr>
          <a:xfrm>
            <a:off x="8985955" y="2305059"/>
            <a:ext cx="2484120" cy="815191"/>
            <a:chOff x="6328342" y="3066637"/>
            <a:chExt cx="2484120" cy="815191"/>
          </a:xfrm>
        </p:grpSpPr>
        <p:sp>
          <p:nvSpPr>
            <p:cNvPr id="42"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43" name="Rounded Rectangle 42"/>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State &amp; Local </a:t>
              </a:r>
              <a:endParaRPr lang="en-US" sz="1500" b="1" dirty="0">
                <a:solidFill>
                  <a:schemeClr val="bg2">
                    <a:lumMod val="50000"/>
                  </a:schemeClr>
                </a:solidFill>
                <a:latin typeface="Century Gothic" charset="0"/>
                <a:ea typeface="Century Gothic" charset="0"/>
                <a:cs typeface="Century Gothic" charset="0"/>
              </a:endParaRPr>
            </a:p>
            <a:p>
              <a:pPr lvl="0" algn="ctr"/>
              <a:r>
                <a:rPr lang="en-US" sz="1500" b="1" dirty="0">
                  <a:solidFill>
                    <a:schemeClr val="bg2">
                      <a:lumMod val="50000"/>
                    </a:schemeClr>
                  </a:solidFill>
                  <a:latin typeface="Century Gothic" charset="0"/>
                  <a:ea typeface="Century Gothic" charset="0"/>
                  <a:cs typeface="Century Gothic" charset="0"/>
                </a:rPr>
                <a:t>Policy </a:t>
              </a:r>
            </a:p>
            <a:p>
              <a:pPr lvl="0" algn="ctr"/>
              <a:r>
                <a:rPr lang="en-US" sz="1500" b="1" dirty="0">
                  <a:solidFill>
                    <a:schemeClr val="bg2">
                      <a:lumMod val="50000"/>
                    </a:schemeClr>
                  </a:solidFill>
                  <a:latin typeface="Century Gothic" charset="0"/>
                  <a:ea typeface="Century Gothic" charset="0"/>
                  <a:cs typeface="Century Gothic" charset="0"/>
                </a:rPr>
                <a:t>Makers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47" name="Group 46"/>
          <p:cNvGrpSpPr/>
          <p:nvPr/>
        </p:nvGrpSpPr>
        <p:grpSpPr>
          <a:xfrm>
            <a:off x="770808" y="5159591"/>
            <a:ext cx="2479666" cy="815191"/>
            <a:chOff x="415934" y="3403903"/>
            <a:chExt cx="2479666" cy="815191"/>
          </a:xfrm>
        </p:grpSpPr>
        <p:sp>
          <p:nvSpPr>
            <p:cNvPr id="48"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49" name="Rounded Rectangle 48"/>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New</a:t>
              </a:r>
            </a:p>
            <a:p>
              <a:pPr lvl="0" algn="ctr"/>
              <a:r>
                <a:rPr lang="en-US" sz="1500" b="1" dirty="0" smtClean="0">
                  <a:solidFill>
                    <a:schemeClr val="bg2">
                      <a:lumMod val="50000"/>
                    </a:schemeClr>
                  </a:solidFill>
                  <a:latin typeface="Century Gothic" charset="0"/>
                  <a:ea typeface="Century Gothic" charset="0"/>
                  <a:cs typeface="Century Gothic" charset="0"/>
                </a:rPr>
                <a:t>NASA</a:t>
              </a:r>
            </a:p>
            <a:p>
              <a:pPr lvl="0" algn="ctr"/>
              <a:r>
                <a:rPr lang="en-US" sz="1500" b="1" dirty="0" smtClean="0">
                  <a:solidFill>
                    <a:schemeClr val="bg2">
                      <a:lumMod val="50000"/>
                    </a:schemeClr>
                  </a:solidFill>
                  <a:latin typeface="Century Gothic" charset="0"/>
                  <a:ea typeface="Century Gothic" charset="0"/>
                  <a:cs typeface="Century Gothic" charset="0"/>
                </a:rPr>
                <a:t>Missions</a:t>
              </a:r>
              <a:endParaRPr lang="en-US" sz="1100" dirty="0">
                <a:solidFill>
                  <a:schemeClr val="bg2">
                    <a:lumMod val="50000"/>
                  </a:schemeClr>
                </a:solidFill>
                <a:latin typeface="Century Gothic" charset="0"/>
                <a:ea typeface="Century Gothic" charset="0"/>
                <a:cs typeface="Century Gothic" charset="0"/>
              </a:endParaRPr>
            </a:p>
          </p:txBody>
        </p:sp>
      </p:grpSp>
      <p:sp>
        <p:nvSpPr>
          <p:cNvPr id="5" name="Rounded Rectangle 4"/>
          <p:cNvSpPr/>
          <p:nvPr/>
        </p:nvSpPr>
        <p:spPr>
          <a:xfrm>
            <a:off x="4149536" y="2042009"/>
            <a:ext cx="3776133" cy="2587464"/>
          </a:xfrm>
          <a:prstGeom prst="roundRect">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Century Gothic" panose="020B0502020202020204" pitchFamily="34" charset="0"/>
              </a:rPr>
              <a:t>End-User Needs</a:t>
            </a:r>
            <a:endParaRPr lang="en-US" sz="6000" dirty="0">
              <a:latin typeface="Century Gothic" panose="020B0502020202020204" pitchFamily="34" charset="0"/>
            </a:endParaRPr>
          </a:p>
        </p:txBody>
      </p:sp>
      <p:grpSp>
        <p:nvGrpSpPr>
          <p:cNvPr id="51" name="Group 50"/>
          <p:cNvGrpSpPr/>
          <p:nvPr/>
        </p:nvGrpSpPr>
        <p:grpSpPr>
          <a:xfrm>
            <a:off x="8985955" y="3232132"/>
            <a:ext cx="2484120" cy="815191"/>
            <a:chOff x="6328342" y="3066637"/>
            <a:chExt cx="2484120" cy="815191"/>
          </a:xfrm>
        </p:grpSpPr>
        <p:sp>
          <p:nvSpPr>
            <p:cNvPr id="52"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53" name="Rounded Rectangle 52"/>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DEVELOP</a:t>
              </a:r>
            </a:p>
            <a:p>
              <a:pPr algn="ctr"/>
              <a:r>
                <a:rPr lang="en-US" sz="1500" b="1" dirty="0">
                  <a:solidFill>
                    <a:schemeClr val="bg2">
                      <a:lumMod val="50000"/>
                    </a:schemeClr>
                  </a:solidFill>
                  <a:latin typeface="Century Gothic" charset="0"/>
                  <a:ea typeface="Century Gothic" charset="0"/>
                  <a:cs typeface="Century Gothic" charset="0"/>
                </a:rPr>
                <a:t>Center Leads </a:t>
              </a:r>
              <a:r>
                <a:rPr lang="en-US" sz="1500" b="1" dirty="0" smtClean="0">
                  <a:solidFill>
                    <a:schemeClr val="bg2">
                      <a:lumMod val="50000"/>
                    </a:schemeClr>
                  </a:solidFill>
                  <a:latin typeface="Century Gothic" charset="0"/>
                  <a:ea typeface="Century Gothic" charset="0"/>
                  <a:cs typeface="Century Gothic" charset="0"/>
                </a:rPr>
                <a:t>&amp; Participants </a:t>
              </a:r>
            </a:p>
          </p:txBody>
        </p:sp>
      </p:grpSp>
      <p:grpSp>
        <p:nvGrpSpPr>
          <p:cNvPr id="54" name="Group 53"/>
          <p:cNvGrpSpPr/>
          <p:nvPr/>
        </p:nvGrpSpPr>
        <p:grpSpPr>
          <a:xfrm>
            <a:off x="8985955" y="4186498"/>
            <a:ext cx="2484120" cy="815191"/>
            <a:chOff x="6328342" y="3066637"/>
            <a:chExt cx="2484120" cy="815191"/>
          </a:xfrm>
        </p:grpSpPr>
        <p:sp>
          <p:nvSpPr>
            <p:cNvPr id="55"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56" name="Rounded Rectangle 55"/>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Local</a:t>
              </a:r>
            </a:p>
            <a:p>
              <a:pPr lvl="0" algn="ctr"/>
              <a:r>
                <a:rPr lang="en-US" sz="1500" b="1" dirty="0" smtClean="0">
                  <a:solidFill>
                    <a:schemeClr val="bg2">
                      <a:lumMod val="50000"/>
                    </a:schemeClr>
                  </a:solidFill>
                  <a:latin typeface="Century Gothic" charset="0"/>
                  <a:ea typeface="Century Gothic" charset="0"/>
                  <a:cs typeface="Century Gothic" charset="0"/>
                </a:rPr>
                <a:t>Communities &amp; </a:t>
              </a:r>
            </a:p>
            <a:p>
              <a:pPr lvl="0" algn="ctr"/>
              <a:r>
                <a:rPr lang="en-US" sz="1500" b="1" dirty="0" smtClean="0">
                  <a:solidFill>
                    <a:schemeClr val="bg2">
                      <a:lumMod val="50000"/>
                    </a:schemeClr>
                  </a:solidFill>
                  <a:latin typeface="Century Gothic" charset="0"/>
                  <a:ea typeface="Century Gothic" charset="0"/>
                  <a:cs typeface="Century Gothic" charset="0"/>
                </a:rPr>
                <a:t>Tribal Entities</a:t>
              </a:r>
            </a:p>
          </p:txBody>
        </p:sp>
      </p:grpSp>
      <p:grpSp>
        <p:nvGrpSpPr>
          <p:cNvPr id="57" name="Group 56"/>
          <p:cNvGrpSpPr/>
          <p:nvPr/>
        </p:nvGrpSpPr>
        <p:grpSpPr>
          <a:xfrm>
            <a:off x="8985955" y="5132279"/>
            <a:ext cx="2484120" cy="815191"/>
            <a:chOff x="6328342" y="3066637"/>
            <a:chExt cx="2484120" cy="815191"/>
          </a:xfrm>
        </p:grpSpPr>
        <p:sp>
          <p:nvSpPr>
            <p:cNvPr id="58"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59" name="Rounded Rectangle 58"/>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Federal </a:t>
              </a:r>
            </a:p>
            <a:p>
              <a:pPr lvl="0" algn="ctr"/>
              <a:r>
                <a:rPr lang="en-US" sz="1500" b="1" dirty="0" smtClean="0">
                  <a:solidFill>
                    <a:schemeClr val="bg2">
                      <a:lumMod val="50000"/>
                    </a:schemeClr>
                  </a:solidFill>
                  <a:latin typeface="Century Gothic" charset="0"/>
                  <a:ea typeface="Century Gothic" charset="0"/>
                  <a:cs typeface="Century Gothic" charset="0"/>
                </a:rPr>
                <a:t>Agencies &amp; </a:t>
              </a:r>
            </a:p>
            <a:p>
              <a:pPr lvl="0" algn="ctr"/>
              <a:r>
                <a:rPr lang="en-US" sz="1500" b="1" dirty="0" smtClean="0">
                  <a:solidFill>
                    <a:schemeClr val="bg2">
                      <a:lumMod val="50000"/>
                    </a:schemeClr>
                  </a:solidFill>
                  <a:latin typeface="Century Gothic" charset="0"/>
                  <a:ea typeface="Century Gothic" charset="0"/>
                  <a:cs typeface="Century Gothic" charset="0"/>
                </a:rPr>
                <a:t>Organizations</a:t>
              </a:r>
            </a:p>
          </p:txBody>
        </p:sp>
      </p:grpSp>
      <p:cxnSp>
        <p:nvCxnSpPr>
          <p:cNvPr id="7" name="Straight Arrow Connector 6"/>
          <p:cNvCxnSpPr>
            <a:stCxn id="70" idx="0"/>
          </p:cNvCxnSpPr>
          <p:nvPr/>
        </p:nvCxnSpPr>
        <p:spPr>
          <a:xfrm>
            <a:off x="3250474" y="1754327"/>
            <a:ext cx="891929" cy="550732"/>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0" idx="0"/>
          </p:cNvCxnSpPr>
          <p:nvPr/>
        </p:nvCxnSpPr>
        <p:spPr>
          <a:xfrm flipV="1">
            <a:off x="3250474" y="2712653"/>
            <a:ext cx="891929" cy="1"/>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250009" y="3655699"/>
            <a:ext cx="891929" cy="1"/>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262019" y="4314411"/>
            <a:ext cx="879919" cy="30398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8" idx="0"/>
          </p:cNvCxnSpPr>
          <p:nvPr/>
        </p:nvCxnSpPr>
        <p:spPr>
          <a:xfrm flipV="1">
            <a:off x="3250474" y="4566796"/>
            <a:ext cx="1067419" cy="100039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0"/>
          </p:cNvCxnSpPr>
          <p:nvPr/>
        </p:nvCxnSpPr>
        <p:spPr>
          <a:xfrm flipH="1" flipV="1">
            <a:off x="7766698" y="4566796"/>
            <a:ext cx="1219257" cy="973077"/>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5" idx="0"/>
          </p:cNvCxnSpPr>
          <p:nvPr/>
        </p:nvCxnSpPr>
        <p:spPr>
          <a:xfrm flipH="1" flipV="1">
            <a:off x="7917669" y="4324724"/>
            <a:ext cx="1068286" cy="269368"/>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2" idx="0"/>
          </p:cNvCxnSpPr>
          <p:nvPr/>
        </p:nvCxnSpPr>
        <p:spPr>
          <a:xfrm flipH="1">
            <a:off x="7917669" y="3639726"/>
            <a:ext cx="1068286" cy="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917669" y="2715469"/>
            <a:ext cx="1068286" cy="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17669" y="1785577"/>
            <a:ext cx="1068286" cy="519482"/>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48711" y="5150694"/>
            <a:ext cx="4777782" cy="1015663"/>
          </a:xfrm>
          <a:prstGeom prst="rect">
            <a:avLst/>
          </a:prstGeom>
          <a:noFill/>
        </p:spPr>
        <p:txBody>
          <a:bodyPr wrap="square" rtlCol="0">
            <a:spAutoFit/>
          </a:bodyPr>
          <a:lstStyle/>
          <a:p>
            <a:pPr algn="ctr"/>
            <a:r>
              <a:rPr lang="en-US" sz="2000" i="1" dirty="0" smtClean="0">
                <a:solidFill>
                  <a:srgbClr val="13416C"/>
                </a:solidFill>
              </a:rPr>
              <a:t>Ideas can come from anywhere as long as they connect to an end user! Have an idea? Tell your Center Lead</a:t>
            </a:r>
            <a:endParaRPr lang="en-US" sz="2000" i="1" dirty="0">
              <a:solidFill>
                <a:srgbClr val="13416C"/>
              </a:solidFill>
            </a:endParaRPr>
          </a:p>
        </p:txBody>
      </p:sp>
    </p:spTree>
    <p:extLst>
      <p:ext uri="{BB962C8B-B14F-4D97-AF65-F5344CB8AC3E}">
        <p14:creationId xmlns:p14="http://schemas.microsoft.com/office/powerpoint/2010/main" val="161626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Lifecycle</a:t>
            </a:r>
            <a:endParaRPr lang="en-US" dirty="0"/>
          </a:p>
        </p:txBody>
      </p:sp>
      <p:graphicFrame>
        <p:nvGraphicFramePr>
          <p:cNvPr id="5" name="Diagram 4"/>
          <p:cNvGraphicFramePr/>
          <p:nvPr>
            <p:extLst>
              <p:ext uri="{D42A27DB-BD31-4B8C-83A1-F6EECF244321}">
                <p14:modId xmlns:p14="http://schemas.microsoft.com/office/powerpoint/2010/main" val="2798440062"/>
              </p:ext>
            </p:extLst>
          </p:nvPr>
        </p:nvGraphicFramePr>
        <p:xfrm>
          <a:off x="286603" y="1214651"/>
          <a:ext cx="11586619" cy="492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a:xfrm>
            <a:off x="736600" y="1084352"/>
            <a:ext cx="5601570" cy="5092611"/>
          </a:xfrm>
        </p:spPr>
        <p:txBody>
          <a:bodyPr>
            <a:normAutofit/>
          </a:bodyPr>
          <a:lstStyle/>
          <a:p>
            <a:pPr marL="0" indent="0">
              <a:buNone/>
            </a:pPr>
            <a:r>
              <a:rPr lang="en-US" sz="2800" dirty="0" smtClean="0">
                <a:solidFill>
                  <a:schemeClr val="tx1">
                    <a:lumMod val="75000"/>
                    <a:lumOff val="25000"/>
                  </a:schemeClr>
                </a:solidFill>
              </a:rPr>
              <a:t>All projects create:</a:t>
            </a:r>
          </a:p>
          <a:p>
            <a:pPr marL="463550"/>
            <a:r>
              <a:rPr lang="en-US" dirty="0" smtClean="0">
                <a:solidFill>
                  <a:schemeClr val="tx1">
                    <a:lumMod val="75000"/>
                    <a:lumOff val="25000"/>
                  </a:schemeClr>
                </a:solidFill>
              </a:rPr>
              <a:t>Project Summary</a:t>
            </a:r>
          </a:p>
          <a:p>
            <a:pPr marL="463550"/>
            <a:r>
              <a:rPr lang="en-US" dirty="0" smtClean="0">
                <a:solidFill>
                  <a:schemeClr val="tx1">
                    <a:lumMod val="75000"/>
                    <a:lumOff val="25000"/>
                  </a:schemeClr>
                </a:solidFill>
              </a:rPr>
              <a:t>Study Area </a:t>
            </a:r>
            <a:r>
              <a:rPr lang="en-US" dirty="0" err="1" smtClean="0">
                <a:solidFill>
                  <a:schemeClr val="tx1">
                    <a:lumMod val="75000"/>
                    <a:lumOff val="25000"/>
                  </a:schemeClr>
                </a:solidFill>
              </a:rPr>
              <a:t>Shapefile</a:t>
            </a:r>
            <a:endParaRPr lang="en-US" dirty="0" smtClean="0">
              <a:solidFill>
                <a:schemeClr val="tx1">
                  <a:lumMod val="75000"/>
                  <a:lumOff val="25000"/>
                </a:schemeClr>
              </a:solidFill>
            </a:endParaRPr>
          </a:p>
          <a:p>
            <a:pPr marL="463550"/>
            <a:r>
              <a:rPr lang="en-US" dirty="0" smtClean="0">
                <a:solidFill>
                  <a:schemeClr val="tx1">
                    <a:lumMod val="75000"/>
                    <a:lumOff val="25000"/>
                  </a:schemeClr>
                </a:solidFill>
              </a:rPr>
              <a:t>Poster</a:t>
            </a:r>
          </a:p>
          <a:p>
            <a:pPr marL="463550"/>
            <a:r>
              <a:rPr lang="en-US" dirty="0" smtClean="0">
                <a:solidFill>
                  <a:schemeClr val="tx1">
                    <a:lumMod val="75000"/>
                    <a:lumOff val="25000"/>
                  </a:schemeClr>
                </a:solidFill>
              </a:rPr>
              <a:t>Presentation</a:t>
            </a:r>
          </a:p>
          <a:p>
            <a:pPr marL="463550"/>
            <a:r>
              <a:rPr lang="en-US" dirty="0" smtClean="0">
                <a:solidFill>
                  <a:schemeClr val="tx1">
                    <a:lumMod val="75000"/>
                    <a:lumOff val="25000"/>
                  </a:schemeClr>
                </a:solidFill>
              </a:rPr>
              <a:t>Video &amp; Transcript</a:t>
            </a:r>
          </a:p>
          <a:p>
            <a:pPr marL="463550"/>
            <a:r>
              <a:rPr lang="en-US" dirty="0" smtClean="0">
                <a:solidFill>
                  <a:schemeClr val="tx1">
                    <a:lumMod val="75000"/>
                    <a:lumOff val="25000"/>
                  </a:schemeClr>
                </a:solidFill>
              </a:rPr>
              <a:t>Tech Paper</a:t>
            </a:r>
          </a:p>
          <a:p>
            <a:pPr marL="463550"/>
            <a:r>
              <a:rPr lang="en-US" dirty="0" err="1" smtClean="0">
                <a:solidFill>
                  <a:schemeClr val="tx1">
                    <a:lumMod val="75000"/>
                    <a:lumOff val="25000"/>
                  </a:schemeClr>
                </a:solidFill>
              </a:rPr>
              <a:t>DEVELOPedia</a:t>
            </a:r>
            <a:r>
              <a:rPr lang="en-US" dirty="0" smtClean="0">
                <a:solidFill>
                  <a:schemeClr val="tx1">
                    <a:lumMod val="75000"/>
                    <a:lumOff val="25000"/>
                  </a:schemeClr>
                </a:solidFill>
              </a:rPr>
              <a:t> Page</a:t>
            </a:r>
          </a:p>
          <a:p>
            <a:pPr marL="463550"/>
            <a:r>
              <a:rPr lang="en-US" dirty="0" smtClean="0">
                <a:solidFill>
                  <a:schemeClr val="tx1">
                    <a:lumMod val="75000"/>
                    <a:lumOff val="25000"/>
                  </a:schemeClr>
                </a:solidFill>
              </a:rPr>
              <a:t>Website/Booklet Image</a:t>
            </a:r>
          </a:p>
          <a:p>
            <a:pPr marL="463550"/>
            <a:r>
              <a:rPr lang="en-US" dirty="0" smtClean="0">
                <a:solidFill>
                  <a:schemeClr val="tx1">
                    <a:lumMod val="75000"/>
                    <a:lumOff val="25000"/>
                  </a:schemeClr>
                </a:solidFill>
              </a:rPr>
              <a:t>Technical Image</a:t>
            </a:r>
          </a:p>
          <a:p>
            <a:pPr marL="463550"/>
            <a:r>
              <a:rPr lang="en-US" dirty="0" smtClean="0">
                <a:solidFill>
                  <a:schemeClr val="tx1">
                    <a:lumMod val="75000"/>
                    <a:lumOff val="25000"/>
                  </a:schemeClr>
                </a:solidFill>
              </a:rPr>
              <a:t>Feedback Form</a:t>
            </a:r>
          </a:p>
        </p:txBody>
      </p:sp>
      <p:sp>
        <p:nvSpPr>
          <p:cNvPr id="4" name="Rectangle 3"/>
          <p:cNvSpPr/>
          <p:nvPr/>
        </p:nvSpPr>
        <p:spPr>
          <a:xfrm>
            <a:off x="7177411" y="2962036"/>
            <a:ext cx="4839224" cy="3108543"/>
          </a:xfrm>
          <a:prstGeom prst="rect">
            <a:avLst/>
          </a:prstGeom>
        </p:spPr>
        <p:txBody>
          <a:bodyPr wrap="square">
            <a:spAutoFit/>
          </a:bodyPr>
          <a:lstStyle/>
          <a:p>
            <a:r>
              <a:rPr lang="en-US" sz="2800" dirty="0" smtClean="0">
                <a:solidFill>
                  <a:schemeClr val="tx1">
                    <a:lumMod val="75000"/>
                    <a:lumOff val="25000"/>
                  </a:schemeClr>
                </a:solidFill>
              </a:rPr>
              <a:t>Some projects create:</a:t>
            </a:r>
          </a:p>
          <a:p>
            <a:pPr marL="742950" lvl="1" indent="-285750">
              <a:buFont typeface="Arial" panose="020B0604020202020204" pitchFamily="34" charset="0"/>
              <a:buChar char="•"/>
            </a:pPr>
            <a:r>
              <a:rPr lang="en-US" sz="2400" dirty="0">
                <a:solidFill>
                  <a:schemeClr val="tx1">
                    <a:lumMod val="75000"/>
                    <a:lumOff val="25000"/>
                  </a:schemeClr>
                </a:solidFill>
              </a:rPr>
              <a:t>Code</a:t>
            </a:r>
          </a:p>
          <a:p>
            <a:pPr marL="742950" lvl="1" indent="-285750">
              <a:buFont typeface="Arial" panose="020B0604020202020204" pitchFamily="34" charset="0"/>
              <a:buChar char="•"/>
            </a:pPr>
            <a:r>
              <a:rPr lang="en-US" sz="2400" dirty="0">
                <a:solidFill>
                  <a:schemeClr val="tx1">
                    <a:lumMod val="75000"/>
                    <a:lumOff val="25000"/>
                  </a:schemeClr>
                </a:solidFill>
              </a:rPr>
              <a:t>Software Release Forms (required if team desires to give partner any code, otherwise not applicable)</a:t>
            </a:r>
          </a:p>
          <a:p>
            <a:pPr marL="742950" lvl="1" indent="-285750">
              <a:buFont typeface="Arial" panose="020B0604020202020204" pitchFamily="34" charset="0"/>
              <a:buChar char="•"/>
            </a:pPr>
            <a:r>
              <a:rPr lang="en-US" sz="2400" dirty="0" smtClean="0">
                <a:solidFill>
                  <a:schemeClr val="tx1">
                    <a:lumMod val="75000"/>
                    <a:lumOff val="25000"/>
                  </a:schemeClr>
                </a:solidFill>
              </a:rPr>
              <a:t>Tutorial </a:t>
            </a:r>
            <a:r>
              <a:rPr lang="en-US" sz="2400" dirty="0">
                <a:solidFill>
                  <a:schemeClr val="tx1">
                    <a:lumMod val="75000"/>
                    <a:lumOff val="25000"/>
                  </a:schemeClr>
                </a:solidFill>
              </a:rPr>
              <a:t>(optional)</a:t>
            </a:r>
          </a:p>
          <a:p>
            <a:pPr marL="742950" lvl="1" indent="-285750">
              <a:buFont typeface="Arial" panose="020B0604020202020204" pitchFamily="34" charset="0"/>
              <a:buChar char="•"/>
            </a:pPr>
            <a:r>
              <a:rPr lang="en-US" sz="2400" dirty="0">
                <a:solidFill>
                  <a:schemeClr val="tx1">
                    <a:lumMod val="75000"/>
                    <a:lumOff val="25000"/>
                  </a:schemeClr>
                </a:solidFill>
              </a:rPr>
              <a:t>Brochure (optional</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0564" y="259719"/>
            <a:ext cx="4396636" cy="2382942"/>
          </a:xfrm>
          <a:prstGeom prst="rect">
            <a:avLst/>
          </a:prstGeom>
        </p:spPr>
      </p:pic>
    </p:spTree>
    <p:extLst>
      <p:ext uri="{BB962C8B-B14F-4D97-AF65-F5344CB8AC3E}">
        <p14:creationId xmlns:p14="http://schemas.microsoft.com/office/powerpoint/2010/main" val="372244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Hand-Offs</a:t>
            </a:r>
            <a:endParaRPr lang="en-US" dirty="0"/>
          </a:p>
        </p:txBody>
      </p:sp>
      <p:sp>
        <p:nvSpPr>
          <p:cNvPr id="4" name="Content Placeholder 1"/>
          <p:cNvSpPr>
            <a:spLocks noGrp="1"/>
          </p:cNvSpPr>
          <p:nvPr>
            <p:ph idx="1"/>
          </p:nvPr>
        </p:nvSpPr>
        <p:spPr>
          <a:xfrm>
            <a:off x="838199" y="1315657"/>
            <a:ext cx="10933253" cy="1143000"/>
          </a:xfrm>
        </p:spPr>
        <p:txBody>
          <a:bodyPr>
            <a:noAutofit/>
          </a:bodyPr>
          <a:lstStyle/>
          <a:p>
            <a:pPr marL="0" indent="0">
              <a:buNone/>
            </a:pPr>
            <a:r>
              <a:rPr lang="en-US" sz="2000" dirty="0" smtClean="0">
                <a:solidFill>
                  <a:schemeClr val="tx1">
                    <a:lumMod val="75000"/>
                    <a:lumOff val="25000"/>
                  </a:schemeClr>
                </a:solidFill>
              </a:rPr>
              <a:t>Hand-offs are an important step in transitioning results and methodologies to end users, and working towards the goal of the end user integrating NASA Earth observations in their decision making process.</a:t>
            </a:r>
          </a:p>
        </p:txBody>
      </p:sp>
      <p:sp>
        <p:nvSpPr>
          <p:cNvPr id="5" name="Rectangle 4"/>
          <p:cNvSpPr/>
          <p:nvPr/>
        </p:nvSpPr>
        <p:spPr>
          <a:xfrm>
            <a:off x="840503" y="2382456"/>
            <a:ext cx="7435396" cy="3770263"/>
          </a:xfrm>
          <a:prstGeom prst="rect">
            <a:avLst/>
          </a:prstGeom>
        </p:spPr>
        <p:txBody>
          <a:bodyPr wrap="square">
            <a:spAutoFit/>
          </a:bodyPr>
          <a:lstStyle/>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Commonly Used Hand-off Styles</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Email </a:t>
            </a:r>
            <a:r>
              <a:rPr lang="en-US" dirty="0" smtClean="0">
                <a:solidFill>
                  <a:schemeClr val="tx1">
                    <a:lumMod val="75000"/>
                    <a:lumOff val="25000"/>
                  </a:schemeClr>
                </a:solidFill>
                <a:latin typeface="Century Gothic" charset="0"/>
                <a:ea typeface="Century Gothic" charset="0"/>
                <a:cs typeface="Century Gothic" charset="0"/>
              </a:rPr>
              <a:t>deliverables </a:t>
            </a:r>
            <a:r>
              <a:rPr lang="en-US" dirty="0">
                <a:solidFill>
                  <a:schemeClr val="tx1">
                    <a:lumMod val="75000"/>
                    <a:lumOff val="25000"/>
                  </a:schemeClr>
                </a:solidFill>
                <a:latin typeface="Century Gothic" charset="0"/>
                <a:ea typeface="Century Gothic" charset="0"/>
                <a:cs typeface="Century Gothic" charset="0"/>
              </a:rPr>
              <a:t>(tech paper, tutorials, presentation, etc.)</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In-person presentation of results and </a:t>
            </a:r>
            <a:r>
              <a:rPr lang="en-US" dirty="0" smtClean="0">
                <a:solidFill>
                  <a:schemeClr val="tx1">
                    <a:lumMod val="75000"/>
                    <a:lumOff val="25000"/>
                  </a:schemeClr>
                </a:solidFill>
                <a:latin typeface="Century Gothic" charset="0"/>
                <a:ea typeface="Century Gothic" charset="0"/>
                <a:cs typeface="Century Gothic" charset="0"/>
              </a:rPr>
              <a:t>methodologies</a:t>
            </a:r>
          </a:p>
          <a:p>
            <a:pPr marL="228600" lvl="0" indent="-228600">
              <a:lnSpc>
                <a:spcPct val="90000"/>
              </a:lnSpc>
              <a:spcBef>
                <a:spcPts val="1000"/>
              </a:spcBef>
              <a:buFont typeface="Arial" panose="020B0604020202020204" pitchFamily="34" charset="0"/>
              <a:buChar char="•"/>
            </a:pPr>
            <a:endParaRPr lang="en-US" dirty="0">
              <a:solidFill>
                <a:schemeClr val="tx1">
                  <a:lumMod val="75000"/>
                  <a:lumOff val="25000"/>
                </a:schemeClr>
              </a:solidFill>
              <a:latin typeface="Century Gothic" charset="0"/>
              <a:ea typeface="Century Gothic" charset="0"/>
              <a:cs typeface="Century Gothic" charset="0"/>
            </a:endParaRPr>
          </a:p>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Get creative in how and what you hand-off. Interesting idea? Speak to your Center Lead about it</a:t>
            </a:r>
            <a:r>
              <a:rPr lang="en-US" sz="2000" b="1" dirty="0" smtClean="0">
                <a:solidFill>
                  <a:schemeClr val="tx1">
                    <a:lumMod val="75000"/>
                    <a:lumOff val="25000"/>
                  </a:schemeClr>
                </a:solidFill>
                <a:latin typeface="Century Gothic" charset="0"/>
                <a:ea typeface="Century Gothic" charset="0"/>
                <a:cs typeface="Century Gothic" charset="0"/>
              </a:rPr>
              <a:t>!</a:t>
            </a:r>
          </a:p>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Depending on what you are handing off, be cognizant that you must get </a:t>
            </a:r>
            <a:r>
              <a:rPr lang="en-US" sz="2000" b="1" dirty="0" smtClean="0">
                <a:solidFill>
                  <a:schemeClr val="tx1">
                    <a:lumMod val="75000"/>
                    <a:lumOff val="25000"/>
                  </a:schemeClr>
                </a:solidFill>
                <a:latin typeface="Century Gothic" charset="0"/>
                <a:ea typeface="Century Gothic" charset="0"/>
                <a:cs typeface="Century Gothic" charset="0"/>
              </a:rPr>
              <a:t>materials </a:t>
            </a:r>
            <a:r>
              <a:rPr lang="en-US" sz="2000" b="1" dirty="0">
                <a:solidFill>
                  <a:schemeClr val="tx1">
                    <a:lumMod val="75000"/>
                    <a:lumOff val="25000"/>
                  </a:schemeClr>
                </a:solidFill>
                <a:latin typeface="Century Gothic" charset="0"/>
                <a:ea typeface="Century Gothic" charset="0"/>
                <a:cs typeface="Century Gothic" charset="0"/>
              </a:rPr>
              <a:t>approved by NASA prior to handoff</a:t>
            </a:r>
            <a:r>
              <a:rPr lang="en-US" sz="2000" b="1" dirty="0" smtClean="0">
                <a:solidFill>
                  <a:schemeClr val="tx1">
                    <a:lumMod val="75000"/>
                    <a:lumOff val="25000"/>
                  </a:schemeClr>
                </a:solidFill>
                <a:latin typeface="Century Gothic" charset="0"/>
                <a:ea typeface="Century Gothic" charset="0"/>
                <a:cs typeface="Century Gothic" charset="0"/>
              </a:rPr>
              <a:t>.</a:t>
            </a:r>
            <a:endParaRPr lang="en-US" sz="2000" b="1" dirty="0">
              <a:solidFill>
                <a:schemeClr val="tx1">
                  <a:lumMod val="75000"/>
                  <a:lumOff val="25000"/>
                </a:schemeClr>
              </a:solidFill>
              <a:latin typeface="Century Gothic" charset="0"/>
              <a:ea typeface="Century Gothic" charset="0"/>
              <a:cs typeface="Century Gothic"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22893" y="4156547"/>
            <a:ext cx="2772697" cy="189026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3" y="2217144"/>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08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Assessment</a:t>
            </a:r>
            <a:endParaRPr lang="en-US" dirty="0"/>
          </a:p>
        </p:txBody>
      </p:sp>
      <p:sp>
        <p:nvSpPr>
          <p:cNvPr id="18" name="Content Placeholder 3"/>
          <p:cNvSpPr>
            <a:spLocks noGrp="1"/>
          </p:cNvSpPr>
          <p:nvPr>
            <p:ph idx="1"/>
          </p:nvPr>
        </p:nvSpPr>
        <p:spPr>
          <a:xfrm>
            <a:off x="369461" y="1282813"/>
            <a:ext cx="7929587" cy="2524125"/>
          </a:xfrm>
        </p:spPr>
        <p:txBody>
          <a:bodyPr>
            <a:normAutofit/>
          </a:bodyPr>
          <a:lstStyle/>
          <a:p>
            <a:pPr marL="0" indent="0">
              <a:buNone/>
            </a:pPr>
            <a:r>
              <a:rPr lang="en-US" sz="1800" b="1" dirty="0" smtClean="0">
                <a:solidFill>
                  <a:schemeClr val="tx1">
                    <a:lumMod val="75000"/>
                    <a:lumOff val="25000"/>
                  </a:schemeClr>
                </a:solidFill>
                <a:latin typeface="Century Gothic" charset="0"/>
                <a:ea typeface="Century Gothic" charset="0"/>
                <a:cs typeface="Century Gothic" charset="0"/>
              </a:rPr>
              <a:t>DEVELOP Project Strength Index (PSI)</a:t>
            </a:r>
          </a:p>
          <a:p>
            <a:pPr marL="0" indent="0">
              <a:buNone/>
            </a:pPr>
            <a:r>
              <a:rPr lang="en-US" sz="1800" dirty="0" smtClean="0">
                <a:solidFill>
                  <a:schemeClr val="tx1">
                    <a:lumMod val="75000"/>
                    <a:lumOff val="25000"/>
                  </a:schemeClr>
                </a:solidFill>
                <a:latin typeface="Century Gothic" charset="0"/>
                <a:ea typeface="Century Gothic" charset="0"/>
                <a:cs typeface="Century Gothic" charset="0"/>
              </a:rPr>
              <a:t>DEVELOP </a:t>
            </a:r>
            <a:r>
              <a:rPr lang="en-US" sz="1800" dirty="0">
                <a:solidFill>
                  <a:schemeClr val="tx1">
                    <a:lumMod val="75000"/>
                    <a:lumOff val="25000"/>
                  </a:schemeClr>
                </a:solidFill>
                <a:latin typeface="Century Gothic" charset="0"/>
                <a:ea typeface="Century Gothic" charset="0"/>
                <a:cs typeface="Century Gothic" charset="0"/>
              </a:rPr>
              <a:t>projects have consistently improved and matured over the Program’s last 15+ years. </a:t>
            </a:r>
            <a:r>
              <a:rPr lang="en-US" sz="1800" dirty="0" smtClean="0">
                <a:solidFill>
                  <a:schemeClr val="tx1">
                    <a:lumMod val="75000"/>
                    <a:lumOff val="25000"/>
                  </a:schemeClr>
                </a:solidFill>
                <a:latin typeface="Century Gothic" charset="0"/>
                <a:ea typeface="Century Gothic" charset="0"/>
                <a:cs typeface="Century Gothic" charset="0"/>
              </a:rPr>
              <a:t>The PSI </a:t>
            </a:r>
            <a:r>
              <a:rPr lang="en-US" sz="1800" dirty="0">
                <a:solidFill>
                  <a:schemeClr val="tx1">
                    <a:lumMod val="75000"/>
                    <a:lumOff val="25000"/>
                  </a:schemeClr>
                </a:solidFill>
                <a:latin typeface="Century Gothic" charset="0"/>
                <a:ea typeface="Century Gothic" charset="0"/>
                <a:cs typeface="Century Gothic" charset="0"/>
              </a:rPr>
              <a:t>provides DEVELOP a means of objectively evaluating projects and tracking </a:t>
            </a:r>
            <a:r>
              <a:rPr lang="en-US" sz="1800" dirty="0" smtClean="0">
                <a:solidFill>
                  <a:schemeClr val="tx1">
                    <a:lumMod val="75000"/>
                    <a:lumOff val="25000"/>
                  </a:schemeClr>
                </a:solidFill>
                <a:latin typeface="Century Gothic" charset="0"/>
                <a:ea typeface="Century Gothic" charset="0"/>
                <a:cs typeface="Century Gothic" charset="0"/>
              </a:rPr>
              <a:t>progress in two steps. The PSI Part 1 is completed after each term of a project, creating a preliminary score. The PSI Part 2 is completed ~4-6 months after the final term of the project to assess additional project characteristics such as publishing, conference presentations, and partner use of end products.</a:t>
            </a:r>
          </a:p>
        </p:txBody>
      </p:sp>
      <p:sp>
        <p:nvSpPr>
          <p:cNvPr id="19" name="Rectangle 18"/>
          <p:cNvSpPr/>
          <p:nvPr/>
        </p:nvSpPr>
        <p:spPr>
          <a:xfrm>
            <a:off x="369460" y="3735198"/>
            <a:ext cx="8406049" cy="1200329"/>
          </a:xfrm>
          <a:prstGeom prst="rect">
            <a:avLst/>
          </a:prstGeom>
        </p:spPr>
        <p:txBody>
          <a:bodyPr wrap="square">
            <a:spAutoFit/>
          </a:bodyPr>
          <a:lstStyle/>
          <a:p>
            <a:pPr lvl="0">
              <a:spcBef>
                <a:spcPct val="20000"/>
              </a:spcBef>
            </a:pPr>
            <a:r>
              <a:rPr lang="en-US" b="1" i="1" dirty="0" smtClean="0">
                <a:solidFill>
                  <a:schemeClr val="tx1">
                    <a:lumMod val="75000"/>
                    <a:lumOff val="25000"/>
                  </a:schemeClr>
                </a:solidFill>
                <a:latin typeface="Century Gothic" charset="0"/>
                <a:ea typeface="Century Gothic" charset="0"/>
                <a:cs typeface="Century Gothic" charset="0"/>
              </a:rPr>
              <a:t>A series of questions are answered earning a total of 21 points in two sections: 1. Policy &amp; Partner and 2. Platform &amp; Science. The score for each category is then </a:t>
            </a:r>
            <a:r>
              <a:rPr lang="en-US" b="1" i="1" dirty="0">
                <a:solidFill>
                  <a:schemeClr val="tx1">
                    <a:lumMod val="75000"/>
                    <a:lumOff val="25000"/>
                  </a:schemeClr>
                </a:solidFill>
                <a:latin typeface="Century Gothic" charset="0"/>
                <a:ea typeface="Century Gothic" charset="0"/>
                <a:cs typeface="Century Gothic" charset="0"/>
              </a:rPr>
              <a:t>placed on the </a:t>
            </a:r>
            <a:r>
              <a:rPr lang="en-US" b="1" i="1" dirty="0" smtClean="0">
                <a:solidFill>
                  <a:schemeClr val="tx1">
                    <a:lumMod val="75000"/>
                    <a:lumOff val="25000"/>
                  </a:schemeClr>
                </a:solidFill>
                <a:latin typeface="Century Gothic" charset="0"/>
                <a:ea typeface="Century Gothic" charset="0"/>
                <a:cs typeface="Century Gothic" charset="0"/>
              </a:rPr>
              <a:t>Index </a:t>
            </a:r>
            <a:r>
              <a:rPr lang="en-US" b="1" i="1" dirty="0">
                <a:solidFill>
                  <a:schemeClr val="tx1">
                    <a:lumMod val="75000"/>
                    <a:lumOff val="25000"/>
                  </a:schemeClr>
                </a:solidFill>
                <a:latin typeface="Century Gothic" charset="0"/>
                <a:ea typeface="Century Gothic" charset="0"/>
                <a:cs typeface="Century Gothic" charset="0"/>
              </a:rPr>
              <a:t>to receive the project’s current stage </a:t>
            </a:r>
            <a:r>
              <a:rPr lang="en-US" b="1" i="1" dirty="0" smtClean="0">
                <a:solidFill>
                  <a:schemeClr val="tx1">
                    <a:lumMod val="75000"/>
                    <a:lumOff val="25000"/>
                  </a:schemeClr>
                </a:solidFill>
                <a:latin typeface="Century Gothic" charset="0"/>
                <a:ea typeface="Century Gothic" charset="0"/>
                <a:cs typeface="Century Gothic" charset="0"/>
              </a:rPr>
              <a:t>(1 to 5).</a:t>
            </a:r>
            <a:endParaRPr lang="en-US" b="1" i="1" dirty="0">
              <a:solidFill>
                <a:schemeClr val="tx1">
                  <a:lumMod val="75000"/>
                  <a:lumOff val="25000"/>
                </a:schemeClr>
              </a:solidFill>
              <a:latin typeface="Century Gothic" charset="0"/>
              <a:ea typeface="Century Gothic" charset="0"/>
              <a:cs typeface="Century Gothic" charset="0"/>
            </a:endParaRPr>
          </a:p>
        </p:txBody>
      </p:sp>
      <p:sp>
        <p:nvSpPr>
          <p:cNvPr id="20" name="Rectangle 19"/>
          <p:cNvSpPr/>
          <p:nvPr/>
        </p:nvSpPr>
        <p:spPr>
          <a:xfrm>
            <a:off x="2408050" y="4797961"/>
            <a:ext cx="5353050" cy="1323439"/>
          </a:xfrm>
          <a:prstGeom prst="rect">
            <a:avLst/>
          </a:prstGeom>
        </p:spPr>
        <p:txBody>
          <a:bodyPr wrap="square">
            <a:spAutoFit/>
          </a:bodyPr>
          <a:lstStyle/>
          <a:p>
            <a:pPr marL="457200" indent="-457200"/>
            <a:r>
              <a:rPr lang="en-US" sz="1600" b="1" dirty="0">
                <a:solidFill>
                  <a:schemeClr val="tx1">
                    <a:lumMod val="75000"/>
                    <a:lumOff val="25000"/>
                  </a:schemeClr>
                </a:solidFill>
                <a:latin typeface="Century Gothic" charset="0"/>
                <a:ea typeface="Century Gothic" charset="0"/>
                <a:cs typeface="Century Gothic" charset="0"/>
              </a:rPr>
              <a:t>Stage 1: </a:t>
            </a:r>
            <a:r>
              <a:rPr lang="en-US" sz="1600" dirty="0">
                <a:solidFill>
                  <a:schemeClr val="tx1">
                    <a:lumMod val="75000"/>
                    <a:lumOff val="25000"/>
                  </a:schemeClr>
                </a:solidFill>
                <a:latin typeface="Century Gothic" charset="0"/>
                <a:ea typeface="Century Gothic" charset="0"/>
                <a:cs typeface="Century Gothic" charset="0"/>
              </a:rPr>
              <a:t>Basic Research</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2: </a:t>
            </a:r>
            <a:r>
              <a:rPr lang="en-US" sz="1600" dirty="0">
                <a:solidFill>
                  <a:schemeClr val="tx1">
                    <a:lumMod val="75000"/>
                    <a:lumOff val="25000"/>
                  </a:schemeClr>
                </a:solidFill>
                <a:latin typeface="Century Gothic" charset="0"/>
                <a:ea typeface="Century Gothic" charset="0"/>
                <a:cs typeface="Century Gothic" charset="0"/>
              </a:rPr>
              <a:t>Application Concept Complete</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3: </a:t>
            </a:r>
            <a:r>
              <a:rPr lang="en-US" sz="1600" dirty="0">
                <a:solidFill>
                  <a:schemeClr val="tx1">
                    <a:lumMod val="75000"/>
                    <a:lumOff val="25000"/>
                  </a:schemeClr>
                </a:solidFill>
                <a:latin typeface="Century Gothic" charset="0"/>
                <a:ea typeface="Century Gothic" charset="0"/>
                <a:cs typeface="Century Gothic" charset="0"/>
              </a:rPr>
              <a:t>Application Demonstration Successful</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4: </a:t>
            </a:r>
            <a:r>
              <a:rPr lang="en-US" sz="1600" dirty="0">
                <a:solidFill>
                  <a:schemeClr val="tx1">
                    <a:lumMod val="75000"/>
                    <a:lumOff val="25000"/>
                  </a:schemeClr>
                </a:solidFill>
                <a:latin typeface="Century Gothic" charset="0"/>
                <a:ea typeface="Century Gothic" charset="0"/>
                <a:cs typeface="Century Gothic" charset="0"/>
              </a:rPr>
              <a:t>Application Verified / </a:t>
            </a:r>
            <a:r>
              <a:rPr lang="en-US" sz="1600" dirty="0" smtClean="0">
                <a:solidFill>
                  <a:schemeClr val="tx1">
                    <a:lumMod val="75000"/>
                    <a:lumOff val="25000"/>
                  </a:schemeClr>
                </a:solidFill>
                <a:latin typeface="Century Gothic" charset="0"/>
                <a:ea typeface="Century Gothic" charset="0"/>
                <a:cs typeface="Century Gothic" charset="0"/>
              </a:rPr>
              <a:t>End User </a:t>
            </a:r>
            <a:r>
              <a:rPr lang="en-US" sz="1600" dirty="0">
                <a:solidFill>
                  <a:schemeClr val="tx1">
                    <a:lumMod val="75000"/>
                    <a:lumOff val="25000"/>
                  </a:schemeClr>
                </a:solidFill>
                <a:latin typeface="Century Gothic" charset="0"/>
                <a:ea typeface="Century Gothic" charset="0"/>
                <a:cs typeface="Century Gothic" charset="0"/>
              </a:rPr>
              <a:t>Engaged</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5: </a:t>
            </a:r>
            <a:r>
              <a:rPr lang="en-US" sz="1600" dirty="0">
                <a:solidFill>
                  <a:schemeClr val="tx1">
                    <a:lumMod val="75000"/>
                    <a:lumOff val="25000"/>
                  </a:schemeClr>
                </a:solidFill>
                <a:latin typeface="Century Gothic" charset="0"/>
                <a:ea typeface="Century Gothic" charset="0"/>
                <a:cs typeface="Century Gothic" charset="0"/>
              </a:rPr>
              <a:t>Transition to </a:t>
            </a:r>
            <a:r>
              <a:rPr lang="en-US" sz="1600" dirty="0" smtClean="0">
                <a:solidFill>
                  <a:schemeClr val="tx1">
                    <a:lumMod val="75000"/>
                    <a:lumOff val="25000"/>
                  </a:schemeClr>
                </a:solidFill>
                <a:latin typeface="Century Gothic" charset="0"/>
                <a:ea typeface="Century Gothic" charset="0"/>
                <a:cs typeface="Century Gothic" charset="0"/>
              </a:rPr>
              <a:t>End User </a:t>
            </a:r>
            <a:r>
              <a:rPr lang="en-US" sz="1600" dirty="0">
                <a:solidFill>
                  <a:schemeClr val="tx1">
                    <a:lumMod val="75000"/>
                    <a:lumOff val="25000"/>
                  </a:schemeClr>
                </a:solidFill>
                <a:latin typeface="Century Gothic" charset="0"/>
                <a:ea typeface="Century Gothic" charset="0"/>
                <a:cs typeface="Century Gothic" charset="0"/>
              </a:rPr>
              <a:t>/ Decision Enhanced</a:t>
            </a: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6829" y="3563408"/>
            <a:ext cx="2730667" cy="2714893"/>
          </a:xfrm>
          <a:prstGeom prst="rect">
            <a:avLst/>
          </a:prstGeom>
        </p:spPr>
      </p:pic>
      <p:pic>
        <p:nvPicPr>
          <p:cNvPr id="22" name="Picture 2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483589" y="1172901"/>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22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Assessment – Partner Inputs</a:t>
            </a:r>
            <a:endParaRPr lang="en-US" dirty="0"/>
          </a:p>
        </p:txBody>
      </p:sp>
      <p:sp>
        <p:nvSpPr>
          <p:cNvPr id="23" name="Rectangle 22"/>
          <p:cNvSpPr/>
          <p:nvPr/>
        </p:nvSpPr>
        <p:spPr>
          <a:xfrm>
            <a:off x="578734" y="1230284"/>
            <a:ext cx="11065397" cy="5016758"/>
          </a:xfrm>
          <a:prstGeom prst="rect">
            <a:avLst/>
          </a:prstGeom>
        </p:spPr>
        <p:txBody>
          <a:bodyPr wrap="square">
            <a:spAutoFit/>
          </a:bodyPr>
          <a:lstStyle/>
          <a:p>
            <a:r>
              <a:rPr lang="en-US" sz="2000" dirty="0">
                <a:solidFill>
                  <a:schemeClr val="tx1">
                    <a:lumMod val="75000"/>
                    <a:lumOff val="25000"/>
                  </a:schemeClr>
                </a:solidFill>
                <a:latin typeface="Century Gothic" charset="0"/>
                <a:ea typeface="Century Gothic" charset="0"/>
                <a:cs typeface="Century Gothic" charset="0"/>
              </a:rPr>
              <a:t>A Pre-Project Partner Form was sent out before the term to gather information about partner needs and expectations. A Post-Project Partner Form will follow the completion of the term to collect information regarding the perceptions of success of collaborating with DEVELOP.</a:t>
            </a:r>
          </a:p>
          <a:p>
            <a:endParaRPr lang="en-US" sz="2000" dirty="0">
              <a:solidFill>
                <a:schemeClr val="tx1">
                  <a:lumMod val="75000"/>
                  <a:lumOff val="25000"/>
                </a:schemeClr>
              </a:solidFill>
              <a:latin typeface="Century Gothic" charset="0"/>
              <a:ea typeface="Century Gothic" charset="0"/>
              <a:cs typeface="Century Gothic" charset="0"/>
            </a:endParaRP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Were the project results and methodologies useful? </a:t>
            </a: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Was the experience a good one? </a:t>
            </a: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Is the partner using the results or methodologies in their decision-making process?</a:t>
            </a:r>
          </a:p>
          <a:p>
            <a:endParaRPr lang="en-US" sz="2000" dirty="0">
              <a:solidFill>
                <a:schemeClr val="tx1">
                  <a:lumMod val="75000"/>
                  <a:lumOff val="25000"/>
                </a:schemeClr>
              </a:solidFill>
              <a:latin typeface="Century Gothic" charset="0"/>
              <a:ea typeface="Century Gothic" charset="0"/>
              <a:cs typeface="Century Gothic" charset="0"/>
            </a:endParaRPr>
          </a:p>
          <a:p>
            <a:r>
              <a:rPr lang="en-US" sz="2000" b="1" dirty="0">
                <a:solidFill>
                  <a:schemeClr val="tx1">
                    <a:lumMod val="75000"/>
                    <a:lumOff val="25000"/>
                  </a:schemeClr>
                </a:solidFill>
                <a:latin typeface="Century Gothic" charset="0"/>
                <a:ea typeface="Century Gothic" charset="0"/>
                <a:cs typeface="Century Gothic" charset="0"/>
              </a:rPr>
              <a:t>Timeline:</a:t>
            </a:r>
            <a:r>
              <a:rPr lang="en-US" sz="2000" dirty="0">
                <a:solidFill>
                  <a:schemeClr val="tx1">
                    <a:lumMod val="75000"/>
                    <a:lumOff val="25000"/>
                  </a:schemeClr>
                </a:solidFill>
                <a:latin typeface="Century Gothic" charset="0"/>
                <a:ea typeface="Century Gothic" charset="0"/>
                <a:cs typeface="Century Gothic" charset="0"/>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endParaRPr lang="en-US" sz="2000" dirty="0">
              <a:solidFill>
                <a:schemeClr val="tx1">
                  <a:lumMod val="75000"/>
                  <a:lumOff val="25000"/>
                </a:schemeClr>
              </a:solidFill>
              <a:latin typeface="Century Gothic" charset="0"/>
              <a:ea typeface="Century Gothic" charset="0"/>
              <a:cs typeface="Century Gothic" charset="0"/>
            </a:endParaRPr>
          </a:p>
          <a:p>
            <a:r>
              <a:rPr lang="en-US" sz="2000" b="1" dirty="0">
                <a:solidFill>
                  <a:schemeClr val="tx1">
                    <a:lumMod val="75000"/>
                    <a:lumOff val="25000"/>
                  </a:schemeClr>
                </a:solidFill>
                <a:latin typeface="Century Gothic" charset="0"/>
                <a:ea typeface="Century Gothic" charset="0"/>
                <a:cs typeface="Century Gothic" charset="0"/>
              </a:rPr>
              <a:t>Please communicate to your partners that DEVELOP will stay in touch and send a brief survey at the end of the project’s final term.</a:t>
            </a:r>
          </a:p>
        </p:txBody>
      </p:sp>
    </p:spTree>
    <p:extLst>
      <p:ext uri="{BB962C8B-B14F-4D97-AF65-F5344CB8AC3E}">
        <p14:creationId xmlns:p14="http://schemas.microsoft.com/office/powerpoint/2010/main" val="104017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17" y="355798"/>
            <a:ext cx="10515600" cy="613821"/>
          </a:xfrm>
        </p:spPr>
        <p:txBody>
          <a:bodyPr/>
          <a:lstStyle/>
          <a:p>
            <a:r>
              <a:rPr lang="en-US" dirty="0" smtClean="0"/>
              <a:t>2018 Summer Project Portfolio</a:t>
            </a:r>
            <a:endParaRPr lang="en-US" dirty="0"/>
          </a:p>
        </p:txBody>
      </p:sp>
      <p:sp>
        <p:nvSpPr>
          <p:cNvPr id="18" name="Content Placeholder 1"/>
          <p:cNvSpPr txBox="1">
            <a:spLocks/>
          </p:cNvSpPr>
          <p:nvPr/>
        </p:nvSpPr>
        <p:spPr>
          <a:xfrm>
            <a:off x="852317" y="1264712"/>
            <a:ext cx="5302950" cy="5120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300" dirty="0">
                <a:solidFill>
                  <a:schemeClr val="tx1">
                    <a:lumMod val="75000"/>
                    <a:lumOff val="25000"/>
                  </a:schemeClr>
                </a:solidFill>
              </a:rPr>
              <a:t>Central America Agriculture &amp; Food Security (NC)</a:t>
            </a:r>
          </a:p>
          <a:p>
            <a:pPr>
              <a:lnSpc>
                <a:spcPct val="80000"/>
              </a:lnSpc>
            </a:pPr>
            <a:r>
              <a:rPr lang="en-US" sz="1300" dirty="0">
                <a:solidFill>
                  <a:schemeClr val="tx1">
                    <a:lumMod val="75000"/>
                    <a:lumOff val="25000"/>
                  </a:schemeClr>
                </a:solidFill>
              </a:rPr>
              <a:t>New England Agriculture &amp; Food Security (GSFC)</a:t>
            </a:r>
          </a:p>
          <a:p>
            <a:pPr>
              <a:lnSpc>
                <a:spcPct val="80000"/>
              </a:lnSpc>
            </a:pPr>
            <a:r>
              <a:rPr lang="en-US" sz="1300" dirty="0">
                <a:solidFill>
                  <a:schemeClr val="tx1">
                    <a:lumMod val="75000"/>
                    <a:lumOff val="25000"/>
                  </a:schemeClr>
                </a:solidFill>
              </a:rPr>
              <a:t>North Dakota &amp; Georgia Agriculture &amp; Food Security </a:t>
            </a:r>
            <a:r>
              <a:rPr lang="en-US" sz="1300" dirty="0" smtClean="0">
                <a:solidFill>
                  <a:schemeClr val="tx1">
                    <a:lumMod val="75000"/>
                    <a:lumOff val="25000"/>
                  </a:schemeClr>
                </a:solidFill>
              </a:rPr>
              <a:t>II (</a:t>
            </a:r>
            <a:r>
              <a:rPr lang="en-US" sz="1300" dirty="0">
                <a:solidFill>
                  <a:schemeClr val="tx1">
                    <a:lumMod val="75000"/>
                    <a:lumOff val="25000"/>
                  </a:schemeClr>
                </a:solidFill>
              </a:rPr>
              <a:t>LaRC)</a:t>
            </a:r>
          </a:p>
          <a:p>
            <a:pPr lvl="0">
              <a:lnSpc>
                <a:spcPct val="80000"/>
              </a:lnSpc>
            </a:pPr>
            <a:endParaRPr lang="en-US" sz="1300" dirty="0">
              <a:solidFill>
                <a:schemeClr val="tx1">
                  <a:lumMod val="75000"/>
                  <a:lumOff val="25000"/>
                </a:schemeClr>
              </a:solidFill>
            </a:endParaRPr>
          </a:p>
          <a:p>
            <a:pPr lvl="0">
              <a:lnSpc>
                <a:spcPct val="80000"/>
              </a:lnSpc>
            </a:pPr>
            <a:r>
              <a:rPr lang="en-US" sz="1300" dirty="0" smtClean="0">
                <a:solidFill>
                  <a:schemeClr val="tx1">
                    <a:lumMod val="75000"/>
                    <a:lumOff val="25000"/>
                  </a:schemeClr>
                </a:solidFill>
              </a:rPr>
              <a:t>Hindu-Kush </a:t>
            </a:r>
            <a:r>
              <a:rPr lang="en-US" sz="1300" dirty="0">
                <a:solidFill>
                  <a:schemeClr val="tx1">
                    <a:lumMod val="75000"/>
                    <a:lumOff val="25000"/>
                  </a:schemeClr>
                </a:solidFill>
              </a:rPr>
              <a:t>Himalayan Disasters (MSFC) </a:t>
            </a:r>
            <a:endParaRPr lang="en-US" sz="1300" dirty="0" smtClean="0">
              <a:solidFill>
                <a:schemeClr val="tx1">
                  <a:lumMod val="75000"/>
                  <a:lumOff val="25000"/>
                </a:schemeClr>
              </a:solidFill>
            </a:endParaRPr>
          </a:p>
          <a:p>
            <a:pPr lvl="0">
              <a:lnSpc>
                <a:spcPct val="80000"/>
              </a:lnSpc>
            </a:pPr>
            <a:r>
              <a:rPr lang="en-US" sz="1300" dirty="0" smtClean="0">
                <a:solidFill>
                  <a:schemeClr val="tx1">
                    <a:lumMod val="75000"/>
                    <a:lumOff val="25000"/>
                  </a:schemeClr>
                </a:solidFill>
              </a:rPr>
              <a:t>Kenai Peninsula  </a:t>
            </a:r>
            <a:r>
              <a:rPr lang="en-US" sz="1300" dirty="0">
                <a:solidFill>
                  <a:schemeClr val="tx1">
                    <a:lumMod val="75000"/>
                    <a:lumOff val="25000"/>
                  </a:schemeClr>
                </a:solidFill>
              </a:rPr>
              <a:t>Disasters </a:t>
            </a:r>
            <a:r>
              <a:rPr lang="en-US" sz="1300" dirty="0" smtClean="0">
                <a:solidFill>
                  <a:schemeClr val="tx1">
                    <a:lumMod val="75000"/>
                    <a:lumOff val="25000"/>
                  </a:schemeClr>
                </a:solidFill>
              </a:rPr>
              <a:t>(GSFC)</a:t>
            </a:r>
            <a:endParaRPr lang="en-US" sz="1300" dirty="0">
              <a:solidFill>
                <a:schemeClr val="tx1">
                  <a:lumMod val="75000"/>
                  <a:lumOff val="25000"/>
                </a:schemeClr>
              </a:solidFill>
            </a:endParaRPr>
          </a:p>
          <a:p>
            <a:pPr lvl="0">
              <a:lnSpc>
                <a:spcPct val="80000"/>
              </a:lnSpc>
            </a:pPr>
            <a:r>
              <a:rPr lang="en-US" sz="1300" dirty="0" smtClean="0">
                <a:solidFill>
                  <a:schemeClr val="tx1">
                    <a:lumMod val="75000"/>
                    <a:lumOff val="25000"/>
                  </a:schemeClr>
                </a:solidFill>
              </a:rPr>
              <a:t>Southern California Coast Disasters (JPL)</a:t>
            </a:r>
          </a:p>
          <a:p>
            <a:pPr>
              <a:lnSpc>
                <a:spcPct val="80000"/>
              </a:lnSpc>
            </a:pPr>
            <a:r>
              <a:rPr lang="en-US" sz="1300" dirty="0" smtClean="0">
                <a:solidFill>
                  <a:schemeClr val="tx1">
                    <a:lumMod val="75000"/>
                    <a:lumOff val="25000"/>
                  </a:schemeClr>
                </a:solidFill>
              </a:rPr>
              <a:t>Puerto </a:t>
            </a:r>
            <a:r>
              <a:rPr lang="en-US" sz="1300" dirty="0">
                <a:solidFill>
                  <a:schemeClr val="tx1">
                    <a:lumMod val="75000"/>
                    <a:lumOff val="25000"/>
                  </a:schemeClr>
                </a:solidFill>
              </a:rPr>
              <a:t>Rico Disasters (GA)</a:t>
            </a:r>
          </a:p>
          <a:p>
            <a:pPr lvl="0">
              <a:lnSpc>
                <a:spcPct val="80000"/>
              </a:lnSpc>
            </a:pPr>
            <a:endParaRPr lang="en-US" sz="1300" dirty="0" smtClean="0">
              <a:solidFill>
                <a:schemeClr val="tx1">
                  <a:lumMod val="75000"/>
                  <a:lumOff val="25000"/>
                </a:schemeClr>
              </a:solidFill>
            </a:endParaRPr>
          </a:p>
          <a:p>
            <a:pPr>
              <a:lnSpc>
                <a:spcPct val="80000"/>
              </a:lnSpc>
            </a:pPr>
            <a:r>
              <a:rPr lang="en-US" sz="1300" dirty="0" smtClean="0">
                <a:solidFill>
                  <a:schemeClr val="tx1">
                    <a:lumMod val="75000"/>
                    <a:lumOff val="25000"/>
                  </a:schemeClr>
                </a:solidFill>
              </a:rPr>
              <a:t>Colombia </a:t>
            </a:r>
            <a:r>
              <a:rPr lang="en-US" sz="1300" dirty="0">
                <a:solidFill>
                  <a:schemeClr val="tx1">
                    <a:lumMod val="75000"/>
                    <a:lumOff val="25000"/>
                  </a:schemeClr>
                </a:solidFill>
              </a:rPr>
              <a:t>Ecological Forecasting (</a:t>
            </a:r>
            <a:r>
              <a:rPr lang="en-US" sz="1300" dirty="0" err="1">
                <a:solidFill>
                  <a:schemeClr val="tx1">
                    <a:lumMod val="75000"/>
                    <a:lumOff val="25000"/>
                  </a:schemeClr>
                </a:solidFill>
              </a:rPr>
              <a:t>LaRC</a:t>
            </a:r>
            <a:r>
              <a:rPr lang="en-US" sz="1300" dirty="0" smtClean="0">
                <a:solidFill>
                  <a:schemeClr val="tx1">
                    <a:lumMod val="75000"/>
                    <a:lumOff val="25000"/>
                  </a:schemeClr>
                </a:solidFill>
              </a:rPr>
              <a:t>)</a:t>
            </a:r>
          </a:p>
          <a:p>
            <a:pPr>
              <a:lnSpc>
                <a:spcPct val="80000"/>
              </a:lnSpc>
            </a:pPr>
            <a:r>
              <a:rPr lang="en-US" sz="1300" dirty="0" smtClean="0">
                <a:solidFill>
                  <a:schemeClr val="tx1">
                    <a:lumMod val="75000"/>
                    <a:lumOff val="25000"/>
                  </a:schemeClr>
                </a:solidFill>
              </a:rPr>
              <a:t>Glen Canyon Ecological Forecasting (</a:t>
            </a:r>
            <a:r>
              <a:rPr lang="en-US" sz="1300" dirty="0" err="1" smtClean="0">
                <a:solidFill>
                  <a:schemeClr val="tx1">
                    <a:lumMod val="75000"/>
                    <a:lumOff val="25000"/>
                  </a:schemeClr>
                </a:solidFill>
              </a:rPr>
              <a:t>LaRC</a:t>
            </a:r>
            <a:r>
              <a:rPr lang="en-US" sz="1300" dirty="0" smtClean="0">
                <a:solidFill>
                  <a:schemeClr val="tx1">
                    <a:lumMod val="75000"/>
                    <a:lumOff val="25000"/>
                  </a:schemeClr>
                </a:solidFill>
              </a:rPr>
              <a:t>)</a:t>
            </a:r>
          </a:p>
          <a:p>
            <a:pPr>
              <a:lnSpc>
                <a:spcPct val="80000"/>
              </a:lnSpc>
            </a:pPr>
            <a:r>
              <a:rPr lang="en-US" sz="1300" dirty="0">
                <a:solidFill>
                  <a:schemeClr val="tx1">
                    <a:lumMod val="75000"/>
                    <a:lumOff val="25000"/>
                  </a:schemeClr>
                </a:solidFill>
              </a:rPr>
              <a:t>Honduras Ecological Forecasting (GA</a:t>
            </a:r>
            <a:r>
              <a:rPr lang="en-US" sz="1300" dirty="0" smtClean="0">
                <a:solidFill>
                  <a:schemeClr val="tx1">
                    <a:lumMod val="75000"/>
                    <a:lumOff val="25000"/>
                  </a:schemeClr>
                </a:solidFill>
              </a:rPr>
              <a:t>)</a:t>
            </a:r>
          </a:p>
          <a:p>
            <a:pPr>
              <a:lnSpc>
                <a:spcPct val="80000"/>
              </a:lnSpc>
            </a:pPr>
            <a:r>
              <a:rPr lang="en-US" sz="1300" dirty="0">
                <a:solidFill>
                  <a:schemeClr val="tx1">
                    <a:lumMod val="75000"/>
                    <a:lumOff val="25000"/>
                  </a:schemeClr>
                </a:solidFill>
              </a:rPr>
              <a:t>Louisiana Ecological Forecasting (VA)</a:t>
            </a:r>
          </a:p>
          <a:p>
            <a:pPr>
              <a:lnSpc>
                <a:spcPct val="80000"/>
              </a:lnSpc>
            </a:pPr>
            <a:r>
              <a:rPr lang="en-US" sz="1300" dirty="0" smtClean="0">
                <a:solidFill>
                  <a:schemeClr val="tx1">
                    <a:lumMod val="75000"/>
                    <a:lumOff val="25000"/>
                  </a:schemeClr>
                </a:solidFill>
              </a:rPr>
              <a:t>South Dakota Ecological Forecasting (NC)</a:t>
            </a:r>
          </a:p>
          <a:p>
            <a:pPr>
              <a:lnSpc>
                <a:spcPct val="80000"/>
              </a:lnSpc>
            </a:pPr>
            <a:endParaRPr lang="en-US" sz="1300" dirty="0">
              <a:solidFill>
                <a:schemeClr val="tx1">
                  <a:lumMod val="75000"/>
                  <a:lumOff val="25000"/>
                </a:schemeClr>
              </a:solidFill>
            </a:endParaRPr>
          </a:p>
          <a:p>
            <a:pPr>
              <a:lnSpc>
                <a:spcPct val="80000"/>
              </a:lnSpc>
            </a:pPr>
            <a:r>
              <a:rPr lang="en-US" sz="1300" dirty="0">
                <a:solidFill>
                  <a:schemeClr val="tx1">
                    <a:lumMod val="75000"/>
                    <a:lumOff val="25000"/>
                  </a:schemeClr>
                </a:solidFill>
              </a:rPr>
              <a:t>New Mexico Energy (MSFC)</a:t>
            </a:r>
          </a:p>
          <a:p>
            <a:pPr lvl="0">
              <a:lnSpc>
                <a:spcPct val="80000"/>
              </a:lnSpc>
            </a:pPr>
            <a:endParaRPr lang="en-US" sz="800" dirty="0">
              <a:solidFill>
                <a:schemeClr val="tx1">
                  <a:lumMod val="75000"/>
                  <a:lumOff val="25000"/>
                </a:schemeClr>
              </a:solidFill>
            </a:endParaRPr>
          </a:p>
          <a:p>
            <a:pPr marL="0" indent="0">
              <a:lnSpc>
                <a:spcPct val="80000"/>
              </a:lnSpc>
              <a:buNone/>
            </a:pPr>
            <a:endParaRPr lang="en-US" sz="1300" dirty="0">
              <a:solidFill>
                <a:schemeClr val="tx1">
                  <a:lumMod val="75000"/>
                  <a:lumOff val="25000"/>
                </a:schemeClr>
              </a:solidFill>
            </a:endParaRPr>
          </a:p>
          <a:p>
            <a:pPr lvl="0">
              <a:lnSpc>
                <a:spcPct val="80000"/>
              </a:lnSpc>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p:txBody>
      </p:sp>
      <p:sp>
        <p:nvSpPr>
          <p:cNvPr id="19" name="Rectangle 18"/>
          <p:cNvSpPr/>
          <p:nvPr/>
        </p:nvSpPr>
        <p:spPr>
          <a:xfrm>
            <a:off x="7338175" y="1264712"/>
            <a:ext cx="5489617" cy="5120640"/>
          </a:xfrm>
          <a:prstGeom prst="rect">
            <a:avLst/>
          </a:prstGeom>
        </p:spPr>
        <p:txBody>
          <a:bodyPr vert="horz" lIns="91440" tIns="45720" rIns="91440" bIns="45720" rtlCol="0">
            <a:noAutofit/>
          </a:bodyPr>
          <a:lstStyle/>
          <a:p>
            <a:pPr marL="285750" indent="-28575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Intermountain </a:t>
            </a:r>
            <a:r>
              <a:rPr lang="en-US" sz="1300" dirty="0">
                <a:solidFill>
                  <a:schemeClr val="tx1">
                    <a:lumMod val="75000"/>
                    <a:lumOff val="25000"/>
                  </a:schemeClr>
                </a:solidFill>
              </a:rPr>
              <a:t>West Health &amp; Air Quality (</a:t>
            </a:r>
            <a:r>
              <a:rPr lang="en-US" sz="1300" dirty="0" err="1" smtClean="0">
                <a:solidFill>
                  <a:schemeClr val="tx1">
                    <a:lumMod val="75000"/>
                    <a:lumOff val="25000"/>
                  </a:schemeClr>
                </a:solidFill>
              </a:rPr>
              <a:t>LaRC</a:t>
            </a:r>
            <a:r>
              <a:rPr lang="en-US" sz="1300" dirty="0" smtClean="0">
                <a:solidFill>
                  <a:schemeClr val="tx1">
                    <a:lumMod val="75000"/>
                    <a:lumOff val="25000"/>
                  </a:schemeClr>
                </a:solidFill>
              </a:rPr>
              <a:t>)</a:t>
            </a:r>
          </a:p>
          <a:p>
            <a:pPr marL="285750" indent="-28575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Richmond </a:t>
            </a:r>
            <a:r>
              <a:rPr lang="en-US" sz="1300" dirty="0">
                <a:solidFill>
                  <a:schemeClr val="tx1">
                    <a:lumMod val="75000"/>
                    <a:lumOff val="25000"/>
                  </a:schemeClr>
                </a:solidFill>
              </a:rPr>
              <a:t>Health &amp; Air Quality (</a:t>
            </a:r>
            <a:r>
              <a:rPr lang="en-US" sz="1300" dirty="0" err="1">
                <a:solidFill>
                  <a:schemeClr val="tx1">
                    <a:lumMod val="75000"/>
                    <a:lumOff val="25000"/>
                  </a:schemeClr>
                </a:solidFill>
              </a:rPr>
              <a:t>LaRC</a:t>
            </a:r>
            <a:r>
              <a:rPr lang="en-US" sz="1300" dirty="0" smtClean="0">
                <a:solidFill>
                  <a:schemeClr val="tx1">
                    <a:lumMod val="75000"/>
                    <a:lumOff val="25000"/>
                  </a:schemeClr>
                </a:solidFill>
              </a:rPr>
              <a:t>)</a:t>
            </a:r>
          </a:p>
          <a:p>
            <a:pPr marL="285750" indent="-28575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New </a:t>
            </a:r>
            <a:r>
              <a:rPr lang="en-US" sz="1300" dirty="0">
                <a:solidFill>
                  <a:schemeClr val="tx1">
                    <a:lumMod val="75000"/>
                    <a:lumOff val="25000"/>
                  </a:schemeClr>
                </a:solidFill>
              </a:rPr>
              <a:t>Orleans Urban Development (AL)</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US Urban Development (</a:t>
            </a:r>
            <a:r>
              <a:rPr lang="en-US" sz="1300" dirty="0" err="1">
                <a:solidFill>
                  <a:schemeClr val="tx1">
                    <a:lumMod val="75000"/>
                    <a:lumOff val="25000"/>
                  </a:schemeClr>
                </a:solidFill>
              </a:rPr>
              <a:t>LaRC</a:t>
            </a:r>
            <a:r>
              <a:rPr lang="en-US" sz="1300" dirty="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Washoe </a:t>
            </a:r>
            <a:r>
              <a:rPr lang="en-US" sz="1300" dirty="0">
                <a:solidFill>
                  <a:schemeClr val="tx1">
                    <a:lumMod val="75000"/>
                    <a:lumOff val="25000"/>
                  </a:schemeClr>
                </a:solidFill>
              </a:rPr>
              <a:t>County Urban Development (AZ)</a:t>
            </a:r>
          </a:p>
          <a:p>
            <a:pPr marL="228600" indent="-228600">
              <a:lnSpc>
                <a:spcPct val="80000"/>
              </a:lnSpc>
              <a:spcBef>
                <a:spcPts val="1000"/>
              </a:spcBef>
              <a:buFont typeface="Arial" panose="020B0604020202020204" pitchFamily="34" charset="0"/>
              <a:buChar char="•"/>
            </a:pPr>
            <a:endParaRPr lang="en-US" sz="8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Chao </a:t>
            </a:r>
            <a:r>
              <a:rPr lang="en-US" sz="1300" dirty="0">
                <a:solidFill>
                  <a:schemeClr val="tx1">
                    <a:lumMod val="75000"/>
                    <a:lumOff val="25000"/>
                  </a:schemeClr>
                </a:solidFill>
              </a:rPr>
              <a:t>Phraya Water Resources (MSFC)</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Fremont </a:t>
            </a:r>
            <a:r>
              <a:rPr lang="en-US" sz="1300" dirty="0">
                <a:solidFill>
                  <a:schemeClr val="tx1">
                    <a:lumMod val="75000"/>
                    <a:lumOff val="25000"/>
                  </a:schemeClr>
                </a:solidFill>
              </a:rPr>
              <a:t>River Basin Water Resources II (VA)</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Grand Canyon Water </a:t>
            </a:r>
            <a:r>
              <a:rPr lang="en-US" sz="1300" dirty="0">
                <a:solidFill>
                  <a:schemeClr val="tx1">
                    <a:lumMod val="75000"/>
                    <a:lumOff val="25000"/>
                  </a:schemeClr>
                </a:solidFill>
              </a:rPr>
              <a:t>Resources </a:t>
            </a:r>
            <a:r>
              <a:rPr lang="en-US" sz="1300" dirty="0" smtClean="0">
                <a:solidFill>
                  <a:schemeClr val="tx1">
                    <a:lumMod val="75000"/>
                    <a:lumOff val="25000"/>
                  </a:schemeClr>
                </a:solidFill>
              </a:rPr>
              <a:t>(CO)</a:t>
            </a: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Idaho Water Resources (ID)</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Lake Michigan Water Resources (ARC)</a:t>
            </a:r>
          </a:p>
          <a:p>
            <a:pPr marL="228600" indent="-228600">
              <a:lnSpc>
                <a:spcPct val="80000"/>
              </a:lnSpc>
              <a:spcBef>
                <a:spcPts val="1000"/>
              </a:spcBef>
              <a:buFont typeface="Arial" panose="020B0604020202020204" pitchFamily="34" charset="0"/>
              <a:buChar char="•"/>
            </a:pPr>
            <a:r>
              <a:rPr lang="en-US" sz="1300" dirty="0" err="1" smtClean="0">
                <a:solidFill>
                  <a:schemeClr val="tx1">
                    <a:lumMod val="75000"/>
                    <a:lumOff val="25000"/>
                  </a:schemeClr>
                </a:solidFill>
              </a:rPr>
              <a:t>Osa</a:t>
            </a:r>
            <a:r>
              <a:rPr lang="en-US" sz="1300" dirty="0" smtClean="0">
                <a:solidFill>
                  <a:schemeClr val="tx1">
                    <a:lumMod val="75000"/>
                    <a:lumOff val="25000"/>
                  </a:schemeClr>
                </a:solidFill>
              </a:rPr>
              <a:t> </a:t>
            </a:r>
            <a:r>
              <a:rPr lang="en-US" sz="1300" dirty="0">
                <a:solidFill>
                  <a:schemeClr val="tx1">
                    <a:lumMod val="75000"/>
                    <a:lumOff val="25000"/>
                  </a:schemeClr>
                </a:solidFill>
              </a:rPr>
              <a:t>Peninsula Water Resources II (GA)</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Plum Island Water Resources II (MA)</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Southern </a:t>
            </a:r>
            <a:r>
              <a:rPr lang="en-US" sz="1300" dirty="0">
                <a:solidFill>
                  <a:schemeClr val="tx1">
                    <a:lumMod val="75000"/>
                    <a:lumOff val="25000"/>
                  </a:schemeClr>
                </a:solidFill>
              </a:rPr>
              <a:t>California Water </a:t>
            </a:r>
            <a:r>
              <a:rPr lang="en-US" sz="1300">
                <a:solidFill>
                  <a:schemeClr val="tx1">
                    <a:lumMod val="75000"/>
                    <a:lumOff val="25000"/>
                  </a:schemeClr>
                </a:solidFill>
              </a:rPr>
              <a:t>Resources </a:t>
            </a:r>
            <a:r>
              <a:rPr lang="en-US" sz="1300" smtClean="0">
                <a:solidFill>
                  <a:schemeClr val="tx1">
                    <a:lumMod val="75000"/>
                    <a:lumOff val="25000"/>
                  </a:schemeClr>
                </a:solidFill>
              </a:rPr>
              <a:t>II (JPL</a:t>
            </a:r>
            <a:r>
              <a:rPr lang="en-US" sz="1300" dirty="0" smtClean="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US Virgin Islands Water Resources (ARC</a:t>
            </a:r>
            <a:r>
              <a:rPr lang="en-US" sz="1300" dirty="0" smtClean="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Utah &amp; Colorado Water Resources (CO)</a:t>
            </a: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90000"/>
              </a:lnSpc>
              <a:buFont typeface="Arial" panose="020B0604020202020204" pitchFamily="34" charset="0"/>
              <a:buChar char="•"/>
            </a:pPr>
            <a:endParaRPr lang="en-US" sz="1400" dirty="0">
              <a:solidFill>
                <a:schemeClr val="tx1">
                  <a:lumMod val="75000"/>
                  <a:lumOff val="25000"/>
                </a:schemeClr>
              </a:solidFill>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451" y="4162962"/>
            <a:ext cx="640080" cy="64008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5620" y="1204954"/>
            <a:ext cx="640080" cy="6400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620" y="2236439"/>
            <a:ext cx="640080" cy="64008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169" y="1323865"/>
            <a:ext cx="662645" cy="640080"/>
          </a:xfrm>
          <a:prstGeom prst="rect">
            <a:avLst/>
          </a:prstGeom>
        </p:spPr>
      </p:pic>
      <p:sp>
        <p:nvSpPr>
          <p:cNvPr id="3" name="TextBox 2"/>
          <p:cNvSpPr txBox="1"/>
          <p:nvPr/>
        </p:nvSpPr>
        <p:spPr>
          <a:xfrm>
            <a:off x="226355" y="6344102"/>
            <a:ext cx="7015062" cy="400110"/>
          </a:xfrm>
          <a:prstGeom prst="rect">
            <a:avLst/>
          </a:prstGeom>
          <a:noFill/>
        </p:spPr>
        <p:txBody>
          <a:bodyPr wrap="none" rtlCol="0">
            <a:spAutoFit/>
          </a:bodyPr>
          <a:lstStyle/>
          <a:p>
            <a:r>
              <a:rPr lang="en-US" sz="2000" b="1" dirty="0" smtClean="0">
                <a:solidFill>
                  <a:schemeClr val="bg1"/>
                </a:solidFill>
              </a:rPr>
              <a:t>Check out the Summer Preview slides on DEVELOPedia!</a:t>
            </a:r>
            <a:endParaRPr lang="en-US" sz="2000" b="1" dirty="0">
              <a:solidFill>
                <a:schemeClr val="bg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451" y="5334222"/>
            <a:ext cx="640080" cy="64008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51" y="2604965"/>
            <a:ext cx="640080" cy="64008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5620" y="4327827"/>
            <a:ext cx="640080" cy="640080"/>
          </a:xfrm>
          <a:prstGeom prst="rect">
            <a:avLst/>
          </a:prstGeom>
        </p:spPr>
      </p:pic>
    </p:spTree>
    <p:extLst>
      <p:ext uri="{BB962C8B-B14F-4D97-AF65-F5344CB8AC3E}">
        <p14:creationId xmlns:p14="http://schemas.microsoft.com/office/powerpoint/2010/main" val="231433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TotalTime>
  <Words>1047</Words>
  <Application>Microsoft Office PowerPoint</Application>
  <PresentationFormat>Widescreen</PresentationFormat>
  <Paragraphs>157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Office Theme</vt:lpstr>
      <vt:lpstr>DEVELOP National Program</vt:lpstr>
      <vt:lpstr>Project Characteristics</vt:lpstr>
      <vt:lpstr>Where do Project Ideas Come From?</vt:lpstr>
      <vt:lpstr>Project Lifecycle</vt:lpstr>
      <vt:lpstr>Deliverables</vt:lpstr>
      <vt:lpstr>Hand-Offs</vt:lpstr>
      <vt:lpstr>Project Assessment</vt:lpstr>
      <vt:lpstr>Project Assessment – Partner Inputs</vt:lpstr>
      <vt:lpstr>2018 Summer Project Portfolio</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95</cp:revision>
  <dcterms:created xsi:type="dcterms:W3CDTF">2017-05-02T13:03:18Z</dcterms:created>
  <dcterms:modified xsi:type="dcterms:W3CDTF">2018-05-25T15:02:44Z</dcterms:modified>
</cp:coreProperties>
</file>