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275" r:id="rId2"/>
    <p:sldId id="297" r:id="rId3"/>
    <p:sldId id="286" r:id="rId4"/>
    <p:sldId id="288" r:id="rId5"/>
    <p:sldId id="296" r:id="rId6"/>
    <p:sldId id="279" r:id="rId7"/>
    <p:sldId id="298" r:id="rId8"/>
    <p:sldId id="302" r:id="rId9"/>
    <p:sldId id="289" r:id="rId10"/>
    <p:sldId id="300" r:id="rId11"/>
    <p:sldId id="299" r:id="rId12"/>
    <p:sldId id="301" r:id="rId13"/>
    <p:sldId id="290" r:id="rId14"/>
    <p:sldId id="304" r:id="rId15"/>
    <p:sldId id="292" r:id="rId16"/>
    <p:sldId id="303" r:id="rId17"/>
    <p:sldId id="280" r:id="rId18"/>
    <p:sldId id="295" r:id="rId19"/>
    <p:sldId id="28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slik, Emily A. (ARC-SGE)[SCIENCE SYSTEMS AND APPLICATIONS, INC]" initials="KEA(SAAI" lastIdx="13" clrIdx="0">
    <p:extLst>
      <p:ext uri="{19B8F6BF-5375-455C-9EA6-DF929625EA0E}">
        <p15:presenceInfo xmlns:p15="http://schemas.microsoft.com/office/powerpoint/2012/main" userId="S-1-5-21-330711430-3775241029-4075259233-612632" providerId="AD"/>
      </p:ext>
    </p:extLst>
  </p:cmAuthor>
  <p:cmAuthor id="2" name="Arya, Vishal (LARC)[DEVELOP]" initials="AV(" lastIdx="11" clrIdx="1">
    <p:extLst>
      <p:ext uri="{19B8F6BF-5375-455C-9EA6-DF929625EA0E}">
        <p15:presenceInfo xmlns:p15="http://schemas.microsoft.com/office/powerpoint/2012/main" userId="S-1-5-21-330711430-3775241029-4075259233-665990" providerId="AD"/>
      </p:ext>
    </p:extLst>
  </p:cmAuthor>
  <p:cmAuthor id="3" name="Fenn, Teresa E. (LARC-E3)[SSAI DEVELOP]" initials="FTE(D" lastIdx="3" clrIdx="2">
    <p:extLst>
      <p:ext uri="{19B8F6BF-5375-455C-9EA6-DF929625EA0E}">
        <p15:presenceInfo xmlns:p15="http://schemas.microsoft.com/office/powerpoint/2012/main" userId="S-1-5-21-330711430-3775241029-4075259233-6679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5442"/>
    <a:srgbClr val="52B37B"/>
    <a:srgbClr val="218754"/>
    <a:srgbClr val="EA7845"/>
    <a:srgbClr val="EAA24A"/>
    <a:srgbClr val="586991"/>
    <a:srgbClr val="7DB862"/>
    <a:srgbClr val="FFFFFF"/>
    <a:srgbClr val="E9A149"/>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7" autoAdjust="0"/>
    <p:restoredTop sz="85155" autoAdjust="0"/>
  </p:normalViewPr>
  <p:slideViewPr>
    <p:cSldViewPr snapToGrid="0">
      <p:cViewPr>
        <p:scale>
          <a:sx n="73" d="100"/>
          <a:sy n="73" d="100"/>
        </p:scale>
        <p:origin x="1788" y="606"/>
      </p:cViewPr>
      <p:guideLst>
        <p:guide orient="horz"/>
        <p:guide pos="4944"/>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8/1/2016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Your project VPS Image should be placed behind the top aperture shape. An example shape has been placed in this position for your reference. Delete the example VPS image, insert your image, right click your image and select the “Send to Back” option. Position and adjust the size of your image so that it lines up with the provided margin rulers.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Airborne CH</a:t>
            </a:r>
            <a:r>
              <a:rPr lang="en-US" sz="1200" kern="1200" baseline="-25000" dirty="0">
                <a:solidFill>
                  <a:schemeClr val="tx1"/>
                </a:solidFill>
                <a:effectLst/>
                <a:latin typeface="+mn-lt"/>
                <a:ea typeface="+mn-ea"/>
                <a:cs typeface="+mn-cs"/>
              </a:rPr>
              <a:t>4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ppmv</a:t>
            </a:r>
            <a:r>
              <a:rPr lang="en-US" sz="1200" kern="1200" dirty="0">
                <a:solidFill>
                  <a:schemeClr val="tx1"/>
                </a:solidFill>
                <a:effectLst/>
                <a:latin typeface="+mn-lt"/>
                <a:ea typeface="+mn-ea"/>
                <a:cs typeface="+mn-cs"/>
              </a:rPr>
              <a:t>), CO</a:t>
            </a:r>
            <a:r>
              <a:rPr lang="en-US" sz="1200" kern="1200" baseline="-250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ppmv</a:t>
            </a:r>
            <a:r>
              <a:rPr lang="en-US" sz="1200" kern="1200" dirty="0">
                <a:solidFill>
                  <a:schemeClr val="tx1"/>
                </a:solidFill>
                <a:effectLst/>
                <a:latin typeface="+mn-lt"/>
                <a:ea typeface="+mn-ea"/>
                <a:cs typeface="+mn-cs"/>
              </a:rPr>
              <a:t>), and H</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 (%v) measurements (correlated with time and GPS stamps) from 165 AJAX flights over the Bay Area between 2011 and 2016 flights were obtained.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3584746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Airborne CH</a:t>
            </a:r>
            <a:r>
              <a:rPr lang="en-US" sz="1200" kern="1200" baseline="-25000" dirty="0">
                <a:solidFill>
                  <a:schemeClr val="tx1"/>
                </a:solidFill>
                <a:effectLst/>
                <a:latin typeface="+mn-lt"/>
                <a:ea typeface="+mn-ea"/>
                <a:cs typeface="+mn-cs"/>
              </a:rPr>
              <a:t>4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ppmv</a:t>
            </a:r>
            <a:r>
              <a:rPr lang="en-US" sz="1200" kern="1200" dirty="0">
                <a:solidFill>
                  <a:schemeClr val="tx1"/>
                </a:solidFill>
                <a:effectLst/>
                <a:latin typeface="+mn-lt"/>
                <a:ea typeface="+mn-ea"/>
                <a:cs typeface="+mn-cs"/>
              </a:rPr>
              <a:t>), CO</a:t>
            </a:r>
            <a:r>
              <a:rPr lang="en-US" sz="1200" kern="1200" baseline="-250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ppmv</a:t>
            </a:r>
            <a:r>
              <a:rPr lang="en-US" sz="1200" kern="1200" dirty="0">
                <a:solidFill>
                  <a:schemeClr val="tx1"/>
                </a:solidFill>
                <a:effectLst/>
                <a:latin typeface="+mn-lt"/>
                <a:ea typeface="+mn-ea"/>
                <a:cs typeface="+mn-cs"/>
              </a:rPr>
              <a:t>), and H</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 (%v) measurements (correlated with time and GPS stamps) from 165 AJAX flights over the Bay Area between 2011 and 2016 flights were obtained.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906195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Airborne CH</a:t>
            </a:r>
            <a:r>
              <a:rPr lang="en-US" sz="1200" kern="1200" baseline="-25000" dirty="0">
                <a:solidFill>
                  <a:schemeClr val="tx1"/>
                </a:solidFill>
                <a:effectLst/>
                <a:latin typeface="+mn-lt"/>
                <a:ea typeface="+mn-ea"/>
                <a:cs typeface="+mn-cs"/>
              </a:rPr>
              <a:t>4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ppmv</a:t>
            </a:r>
            <a:r>
              <a:rPr lang="en-US" sz="1200" kern="1200" dirty="0">
                <a:solidFill>
                  <a:schemeClr val="tx1"/>
                </a:solidFill>
                <a:effectLst/>
                <a:latin typeface="+mn-lt"/>
                <a:ea typeface="+mn-ea"/>
                <a:cs typeface="+mn-cs"/>
              </a:rPr>
              <a:t>), CO</a:t>
            </a:r>
            <a:r>
              <a:rPr lang="en-US" sz="1200" kern="1200" baseline="-250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ppmv</a:t>
            </a:r>
            <a:r>
              <a:rPr lang="en-US" sz="1200" kern="1200" dirty="0">
                <a:solidFill>
                  <a:schemeClr val="tx1"/>
                </a:solidFill>
                <a:effectLst/>
                <a:latin typeface="+mn-lt"/>
                <a:ea typeface="+mn-ea"/>
                <a:cs typeface="+mn-cs"/>
              </a:rPr>
              <a:t>), and H</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 (%v) measurements (correlated with time and GPS stamps) from 165 AJAX flights over the Bay Area between 2011 and 2016 flights were obtained.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415425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Airborne CH</a:t>
            </a:r>
            <a:r>
              <a:rPr lang="en-US" sz="1200" kern="1200" baseline="-25000" dirty="0">
                <a:solidFill>
                  <a:schemeClr val="tx1"/>
                </a:solidFill>
                <a:effectLst/>
                <a:latin typeface="+mn-lt"/>
                <a:ea typeface="+mn-ea"/>
                <a:cs typeface="+mn-cs"/>
              </a:rPr>
              <a:t>4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ppmv</a:t>
            </a:r>
            <a:r>
              <a:rPr lang="en-US" sz="1200" kern="1200" dirty="0">
                <a:solidFill>
                  <a:schemeClr val="tx1"/>
                </a:solidFill>
                <a:effectLst/>
                <a:latin typeface="+mn-lt"/>
                <a:ea typeface="+mn-ea"/>
                <a:cs typeface="+mn-cs"/>
              </a:rPr>
              <a:t>), CO</a:t>
            </a:r>
            <a:r>
              <a:rPr lang="en-US" sz="1200" kern="1200" baseline="-250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ppmv</a:t>
            </a:r>
            <a:r>
              <a:rPr lang="en-US" sz="1200" kern="1200" dirty="0">
                <a:solidFill>
                  <a:schemeClr val="tx1"/>
                </a:solidFill>
                <a:effectLst/>
                <a:latin typeface="+mn-lt"/>
                <a:ea typeface="+mn-ea"/>
                <a:cs typeface="+mn-cs"/>
              </a:rPr>
              <a:t>), and H</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 (%v) measurements (correlated with time and GPS stamps) from 165 AJAX flights over the Bay Area between 2011 and 2016 flights were obtained.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60945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Describe objectives</a:t>
            </a:r>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3218737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Backwards trajectory modeling was conducted from these case study hotspots using met data from ground-based and airborne platforms.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bulk transport trajectories were estimated</a:t>
            </a:r>
            <a:r>
              <a:rPr lang="en-US" sz="1200" kern="1200" baseline="0" dirty="0">
                <a:solidFill>
                  <a:schemeClr val="tx1"/>
                </a:solidFill>
                <a:effectLst/>
                <a:latin typeface="+mn-lt"/>
                <a:ea typeface="+mn-ea"/>
                <a:cs typeface="+mn-cs"/>
              </a:rPr>
              <a:t> to </a:t>
            </a:r>
            <a:r>
              <a:rPr lang="en-US" sz="1200" kern="1200" dirty="0">
                <a:solidFill>
                  <a:schemeClr val="tx1"/>
                </a:solidFill>
                <a:effectLst/>
                <a:latin typeface="+mn-lt"/>
                <a:ea typeface="+mn-ea"/>
                <a:cs typeface="+mn-cs"/>
              </a:rPr>
              <a:t>identify possible downwind sources of enhanced CH</a:t>
            </a:r>
            <a:r>
              <a:rPr lang="en-US" sz="1200" kern="1200" baseline="-25000" dirty="0">
                <a:solidFill>
                  <a:schemeClr val="tx1"/>
                </a:solidFill>
                <a:effectLst/>
                <a:latin typeface="+mn-lt"/>
                <a:ea typeface="+mn-ea"/>
                <a:cs typeface="+mn-cs"/>
              </a:rPr>
              <a:t>4 </a:t>
            </a:r>
            <a:r>
              <a:rPr lang="en-US" sz="1200" kern="1200" dirty="0">
                <a:solidFill>
                  <a:schemeClr val="tx1"/>
                </a:solidFill>
                <a:effectLst/>
                <a:latin typeface="+mn-lt"/>
                <a:ea typeface="+mn-ea"/>
                <a:cs typeface="+mn-cs"/>
              </a:rPr>
              <a:t>plumes.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349664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Backwards trajectory modeling was conducted from these case study hotspots using met data from ground-based and airborne platforms.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bulk transport trajectories were estimated</a:t>
            </a:r>
            <a:r>
              <a:rPr lang="en-US" sz="1200" kern="1200" baseline="0" dirty="0">
                <a:solidFill>
                  <a:schemeClr val="tx1"/>
                </a:solidFill>
                <a:effectLst/>
                <a:latin typeface="+mn-lt"/>
                <a:ea typeface="+mn-ea"/>
                <a:cs typeface="+mn-cs"/>
              </a:rPr>
              <a:t> to </a:t>
            </a:r>
            <a:r>
              <a:rPr lang="en-US" sz="1200" kern="1200" dirty="0">
                <a:solidFill>
                  <a:schemeClr val="tx1"/>
                </a:solidFill>
                <a:effectLst/>
                <a:latin typeface="+mn-lt"/>
                <a:ea typeface="+mn-ea"/>
                <a:cs typeface="+mn-cs"/>
              </a:rPr>
              <a:t>identify possible downwind sources of enhanced CH</a:t>
            </a:r>
            <a:r>
              <a:rPr lang="en-US" sz="1200" kern="1200" baseline="-25000" dirty="0">
                <a:solidFill>
                  <a:schemeClr val="tx1"/>
                </a:solidFill>
                <a:effectLst/>
                <a:latin typeface="+mn-lt"/>
                <a:ea typeface="+mn-ea"/>
                <a:cs typeface="+mn-cs"/>
              </a:rPr>
              <a:t>4 </a:t>
            </a:r>
            <a:r>
              <a:rPr lang="en-US" sz="1200" kern="1200" dirty="0">
                <a:solidFill>
                  <a:schemeClr val="tx1"/>
                </a:solidFill>
                <a:effectLst/>
                <a:latin typeface="+mn-lt"/>
                <a:ea typeface="+mn-ea"/>
                <a:cs typeface="+mn-cs"/>
              </a:rPr>
              <a:t>plumes.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3046384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Describe conclusions</a:t>
            </a:r>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a:p>
            <a:r>
              <a:rPr lang="en-US" dirty="0"/>
              <a:t>Image Source: http://commons.wikimedia.org/wiki/File:Claude_Monet_-_The_Magpie_-_Google_Art_Project.jpg</a:t>
            </a:r>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270540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a:t>
            </a:r>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1632358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Methane (CH</a:t>
            </a:r>
            <a:r>
              <a:rPr lang="en-US" sz="1200" kern="1200" baseline="-25000" dirty="0">
                <a:solidFill>
                  <a:schemeClr val="tx1"/>
                </a:solidFill>
                <a:effectLst/>
                <a:latin typeface="+mn-lt"/>
                <a:ea typeface="+mn-ea"/>
                <a:cs typeface="+mn-cs"/>
              </a:rPr>
              <a:t>4 </a:t>
            </a:r>
            <a:r>
              <a:rPr lang="en-US" sz="1200" kern="1200" dirty="0">
                <a:solidFill>
                  <a:schemeClr val="tx1"/>
                </a:solidFill>
                <a:effectLst/>
                <a:latin typeface="+mn-lt"/>
                <a:ea typeface="+mn-ea"/>
                <a:cs typeface="+mn-cs"/>
              </a:rPr>
              <a:t>) is a potent greenhouse gas.</a:t>
            </a:r>
            <a:r>
              <a:rPr lang="en-US" sz="1200" kern="1200" baseline="0" dirty="0">
                <a:solidFill>
                  <a:schemeClr val="tx1"/>
                </a:solidFill>
                <a:effectLst/>
                <a:latin typeface="+mn-lt"/>
                <a:ea typeface="+mn-ea"/>
                <a:cs typeface="+mn-cs"/>
              </a:rPr>
              <a:t> Pound for pound, it can absorb almost 25x as much energy as carbon dioxide over a hundred years.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concentration of CH</a:t>
            </a:r>
            <a:r>
              <a:rPr lang="en-US" sz="1200" kern="1200" baseline="-25000" dirty="0">
                <a:solidFill>
                  <a:schemeClr val="tx1"/>
                </a:solidFill>
                <a:effectLst/>
                <a:latin typeface="+mn-lt"/>
                <a:ea typeface="+mn-ea"/>
                <a:cs typeface="+mn-cs"/>
              </a:rPr>
              <a:t>4 </a:t>
            </a:r>
            <a:r>
              <a:rPr lang="en-US" sz="1200" kern="1200" dirty="0">
                <a:solidFill>
                  <a:schemeClr val="tx1"/>
                </a:solidFill>
                <a:effectLst/>
                <a:latin typeface="+mn-lt"/>
                <a:ea typeface="+mn-ea"/>
                <a:cs typeface="+mn-cs"/>
              </a:rPr>
              <a:t>in the atmosphere has been rising dramatically, with current tropospheric concentrations almost 2.5 times those of pre-1750 levels (</a:t>
            </a:r>
            <a:r>
              <a:rPr lang="en-US" sz="1200" kern="1200" dirty="0" err="1">
                <a:solidFill>
                  <a:schemeClr val="tx1"/>
                </a:solidFill>
                <a:effectLst/>
                <a:latin typeface="+mn-lt"/>
                <a:ea typeface="+mn-ea"/>
                <a:cs typeface="+mn-cs"/>
              </a:rPr>
              <a:t>Blasing</a:t>
            </a:r>
            <a:r>
              <a:rPr lang="en-US" sz="1200" kern="1200" dirty="0">
                <a:solidFill>
                  <a:schemeClr val="tx1"/>
                </a:solidFill>
                <a:effectLst/>
                <a:latin typeface="+mn-lt"/>
                <a:ea typeface="+mn-ea"/>
                <a:cs typeface="+mn-cs"/>
              </a:rPr>
              <a:t> 2016).</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is emitted from a variety of sources, </a:t>
            </a:r>
            <a:r>
              <a:rPr lang="en-US" sz="1200" b="0" i="0" u="none" strike="noStrike" kern="1200" dirty="0">
                <a:solidFill>
                  <a:schemeClr val="tx1"/>
                </a:solidFill>
                <a:effectLst/>
                <a:latin typeface="+mn-lt"/>
                <a:ea typeface="+mn-ea"/>
                <a:cs typeface="+mn-cs"/>
              </a:rPr>
              <a:t>including fossil fuel production, landfills, and livestock farms</a:t>
            </a:r>
            <a:endParaRPr lang="en-US" sz="1200" kern="1200" dirty="0">
              <a:solidFill>
                <a:schemeClr val="tx1"/>
              </a:solidFill>
              <a:effectLst/>
              <a:latin typeface="+mn-lt"/>
              <a:ea typeface="+mn-ea"/>
              <a:cs typeface="+mn-cs"/>
            </a:endParaRPr>
          </a:p>
          <a:p>
            <a:endParaRPr lang="en-US" dirty="0"/>
          </a:p>
          <a:p>
            <a:r>
              <a:rPr lang="en-US" dirty="0"/>
              <a:t>Image: https://www3.epa.gov/climatechange/ghgemissions/gases/ch4.html</a:t>
            </a: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094839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Bay Area Air Quality Management District (BAAQMD) regulates air pollution within nine counties surrounding the San Francisco Bay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Currently, Bay Area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emissions are estimated using a bottom-up inventory method, combining local source sector totals and estimated emissions per unit factors.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For</a:t>
            </a:r>
            <a:r>
              <a:rPr lang="en-US" sz="1200" kern="1200" baseline="0" dirty="0">
                <a:solidFill>
                  <a:schemeClr val="tx1"/>
                </a:solidFill>
                <a:effectLst/>
                <a:latin typeface="+mn-lt"/>
                <a:ea typeface="+mn-ea"/>
                <a:cs typeface="+mn-cs"/>
              </a:rPr>
              <a:t> example- in order to estimate dairy emissions….</a:t>
            </a:r>
            <a:r>
              <a:rPr lang="en-US" sz="1200" kern="1200" dirty="0">
                <a:solidFill>
                  <a:schemeClr val="tx1"/>
                </a:solidFill>
                <a:effectLst/>
                <a:latin typeface="+mn-lt"/>
                <a:ea typeface="+mn-ea"/>
                <a:cs typeface="+mn-cs"/>
              </a:rPr>
              <a:t>USDA Cattle Inventory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4071883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Recent atmospheric top-down estimates of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emissions for the U.S. have shown that emissions inventories such as BAAQMD’s may be largely underestimating true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emissions (Miller et al., 2013).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particular, a recent study in the Bay Area used BAAQMD’s CO emission inventory and the slope of ambient local CH</a:t>
            </a:r>
            <a:r>
              <a:rPr lang="en-US" sz="1200" kern="1200" baseline="-25000" dirty="0">
                <a:solidFill>
                  <a:schemeClr val="tx1"/>
                </a:solidFill>
                <a:effectLst/>
                <a:latin typeface="+mn-lt"/>
                <a:ea typeface="+mn-ea"/>
                <a:cs typeface="+mn-cs"/>
              </a:rPr>
              <a:t>4 </a:t>
            </a:r>
            <a:r>
              <a:rPr lang="en-US" sz="1200" kern="1200" dirty="0">
                <a:solidFill>
                  <a:schemeClr val="tx1"/>
                </a:solidFill>
                <a:effectLst/>
                <a:latin typeface="+mn-lt"/>
                <a:ea typeface="+mn-ea"/>
                <a:cs typeface="+mn-cs"/>
              </a:rPr>
              <a:t>to CO to demonstrate that BAAQMD’s emissions inventory may be underestimating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emissions by a factor of 1.5-2.0 (Fairley and Fischer 2015).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However, this study was conducted with data collected using gas chromatography, which is primarily used for measurement of volatile organic compounds (VOCs) and has low sensitivity for CH</a:t>
            </a:r>
            <a:r>
              <a:rPr lang="en-US" sz="1200" kern="1200" baseline="-25000" dirty="0">
                <a:solidFill>
                  <a:schemeClr val="tx1"/>
                </a:solidFill>
                <a:effectLst/>
                <a:latin typeface="+mn-lt"/>
                <a:ea typeface="+mn-ea"/>
                <a:cs typeface="+mn-cs"/>
              </a:rPr>
              <a:t>4 </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There is significant interest in validating both the top-down and bottom-up emissions estimates, and identifying the causative factors resulting in the discrepancy between the two.</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503845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However,</a:t>
            </a:r>
            <a:r>
              <a:rPr lang="en-US" sz="1200" kern="1200" baseline="0" dirty="0">
                <a:solidFill>
                  <a:schemeClr val="tx1"/>
                </a:solidFill>
                <a:effectLst/>
                <a:latin typeface="+mn-lt"/>
                <a:ea typeface="+mn-ea"/>
                <a:cs typeface="+mn-cs"/>
              </a:rPr>
              <a:t> measuring local methane emissions isn’t easy.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Methane is a “well-mixed gas,” meaning that it is evenly distributed throughout earth’s lower atmosphere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Point out the layers of the atmosphere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The planetary boundary layer, or PBL, contains the part of the atmosphere closest to earth's surface.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Within the PBL, local enhancements of methane and other pollutants are temporarily “trapped,”</a:t>
            </a:r>
            <a:r>
              <a:rPr lang="en-US" sz="1200" b="0" i="0" u="none" strike="noStrike" kern="1200" baseline="0" dirty="0">
                <a:solidFill>
                  <a:schemeClr val="tx1"/>
                </a:solidFill>
                <a:effectLst/>
                <a:latin typeface="+mn-lt"/>
                <a:ea typeface="+mn-ea"/>
                <a:cs typeface="+mn-cs"/>
              </a:rPr>
              <a:t> b</a:t>
            </a:r>
            <a:r>
              <a:rPr lang="en-US" sz="1200" b="0" i="0" u="none" strike="noStrike" kern="1200" dirty="0">
                <a:solidFill>
                  <a:schemeClr val="tx1"/>
                </a:solidFill>
                <a:effectLst/>
                <a:latin typeface="+mn-lt"/>
                <a:ea typeface="+mn-ea"/>
                <a:cs typeface="+mn-cs"/>
              </a:rPr>
              <a:t>ut, above the PBL,  methane is evenly distributed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This means that satellite sensors that orbit hundreds of kilometers above earth’s surface see not only local methane enhancements, but also methane that has been transported from far away sources over many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Luckily, airborne data can provide a better view of local methane emissions, as airplanes can fly low, below the PBL, recording local enhancements.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141744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Alpha Jet is a demilitarized aircraft shared between the H211 corporation and the NASA Ames Research Center through a Space Act Agreement (</a:t>
            </a:r>
            <a:r>
              <a:rPr lang="en-US" sz="1200" kern="1200" dirty="0" err="1">
                <a:solidFill>
                  <a:schemeClr val="tx1"/>
                </a:solidFill>
                <a:effectLst/>
                <a:latin typeface="+mn-lt"/>
                <a:ea typeface="+mn-ea"/>
                <a:cs typeface="+mn-cs"/>
              </a:rPr>
              <a:t>Hamil</a:t>
            </a:r>
            <a:r>
              <a:rPr lang="en-US" sz="1200" kern="1200" dirty="0">
                <a:solidFill>
                  <a:schemeClr val="tx1"/>
                </a:solidFill>
                <a:effectLst/>
                <a:latin typeface="+mn-lt"/>
                <a:ea typeface="+mn-ea"/>
                <a:cs typeface="+mn-cs"/>
              </a:rPr>
              <a:t> et. al., 2015).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is outfitted with an ozone monitor (2B Technologies, Inc., Model 205), Meteorological Measurement System (MMS), and cavity ring-down spectrometer (CRDS, </a:t>
            </a:r>
            <a:r>
              <a:rPr lang="en-US" sz="1200" kern="1200" dirty="0" err="1">
                <a:solidFill>
                  <a:schemeClr val="tx1"/>
                </a:solidFill>
                <a:effectLst/>
                <a:latin typeface="+mn-lt"/>
                <a:ea typeface="+mn-ea"/>
                <a:cs typeface="+mn-cs"/>
              </a:rPr>
              <a:t>Picarro</a:t>
            </a:r>
            <a:r>
              <a:rPr lang="en-US" sz="1200" kern="1200" dirty="0">
                <a:solidFill>
                  <a:schemeClr val="tx1"/>
                </a:solidFill>
                <a:effectLst/>
                <a:latin typeface="+mn-lt"/>
                <a:ea typeface="+mn-ea"/>
                <a:cs typeface="+mn-cs"/>
              </a:rPr>
              <a:t>, Inc., Model G 2301-m), which uses three wavelengths in the infrared to measure atmospheric concentrations of greenhouse gasses including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carbon dioxide, and water vapor (CO</a:t>
            </a:r>
            <a:r>
              <a:rPr lang="en-US" sz="1200" kern="1200" baseline="-250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 at 1603 nm, and CH</a:t>
            </a:r>
            <a:r>
              <a:rPr lang="en-US" sz="1200" kern="1200" baseline="-25000" dirty="0">
                <a:solidFill>
                  <a:schemeClr val="tx1"/>
                </a:solidFill>
                <a:effectLst/>
                <a:latin typeface="+mn-lt"/>
                <a:ea typeface="+mn-ea"/>
                <a:cs typeface="+mn-cs"/>
              </a:rPr>
              <a:t>4  </a:t>
            </a:r>
            <a:r>
              <a:rPr lang="en-US" sz="1200" kern="1200" dirty="0">
                <a:solidFill>
                  <a:schemeClr val="tx1"/>
                </a:solidFill>
                <a:effectLst/>
                <a:latin typeface="+mn-lt"/>
                <a:ea typeface="+mn-ea"/>
                <a:cs typeface="+mn-cs"/>
              </a:rPr>
              <a:t>and H</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 at 1651 nm).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Alpha Jet Atmospheric Experiment (AJAX) is located at the NASA Ames Research Center, and conducts regular flights associated with multiple campaigns.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These campaigns include projects in support of NASA’s Orbiting Carbon Observatory (OCO-2), measurements to validate the Emission Database for Global Atmospheric Research (EDGAR) emissions inventory over the San Joaquin Valley, and an ongoing validation program for GOSAT (Greenhouse Gases Observing Satellite) .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1331935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Describe objectives</a:t>
            </a:r>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85592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Describe objectives</a:t>
            </a: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13888427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a:t>Spell out the components</a:t>
            </a:r>
          </a:p>
        </p:txBody>
      </p:sp>
      <p:sp>
        <p:nvSpPr>
          <p:cNvPr id="6" name="Rectangle 5"/>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rPr>
              <a:t>Acronym</a:t>
            </a: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spTree>
    <p:extLst>
      <p:ext uri="{BB962C8B-B14F-4D97-AF65-F5344CB8AC3E}">
        <p14:creationId xmlns:p14="http://schemas.microsoft.com/office/powerpoint/2010/main" val="218227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a:solidFill>
                  <a:schemeClr val="bg1"/>
                </a:solidFill>
                <a:latin typeface="Century Gothic" panose="020B0502020202020204" pitchFamily="34" charset="0"/>
              </a:rPr>
              <a:t>Acknowledgements</a:t>
            </a: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7" name="contract info"/>
          <p:cNvSpPr/>
          <p:nvPr userDrawn="1"/>
        </p:nvSpPr>
        <p:spPr>
          <a:xfrm>
            <a:off x="0" y="6477841"/>
            <a:ext cx="12192000" cy="184666"/>
          </a:xfrm>
          <a:prstGeom prst="rect">
            <a:avLst/>
          </a:prstGeom>
        </p:spPr>
        <p:txBody>
          <a:bodyPr wrap="square">
            <a:spAutoFit/>
          </a:bodyPr>
          <a:lstStyle/>
          <a:p>
            <a:pPr lvl="0" algn="ctr">
              <a:buClr>
                <a:schemeClr val="dk1"/>
              </a:buClr>
              <a:buSzPct val="25000"/>
            </a:pPr>
            <a:r>
              <a:rPr lang="en-US" sz="6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a:solidFill>
                  <a:schemeClr val="bg2">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spTree>
    <p:extLst>
      <p:ext uri="{BB962C8B-B14F-4D97-AF65-F5344CB8AC3E}">
        <p14:creationId xmlns:p14="http://schemas.microsoft.com/office/powerpoint/2010/main" val="2884046494"/>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a:t>Image Credit: Source</a:t>
            </a:r>
            <a:endParaRPr lang="en-US" dirty="0"/>
          </a:p>
        </p:txBody>
      </p:sp>
      <p:sp>
        <p:nvSpPr>
          <p:cNvPr id="8" name="Rectangle 7"/>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6"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C1544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3147733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C1544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4206170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C1544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1235481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87" r:id="rId7"/>
    <p:sldLayoutId id="2147483664" r:id="rId8"/>
    <p:sldLayoutId id="2147483665" r:id="rId9"/>
    <p:sldLayoutId id="214748366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192"/>
          <a:stretch/>
        </p:blipFill>
        <p:spPr>
          <a:xfrm>
            <a:off x="3557406" y="0"/>
            <a:ext cx="4361737" cy="6455946"/>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658" y="-1692"/>
            <a:ext cx="8134274" cy="6927575"/>
          </a:xfrm>
          <a:prstGeom prst="rect">
            <a:avLst/>
          </a:prstGeom>
        </p:spPr>
      </p:pic>
      <p:sp>
        <p:nvSpPr>
          <p:cNvPr id="25" name="Title 16"/>
          <p:cNvSpPr txBox="1">
            <a:spLocks/>
          </p:cNvSpPr>
          <p:nvPr/>
        </p:nvSpPr>
        <p:spPr>
          <a:xfrm>
            <a:off x="977430" y="4113443"/>
            <a:ext cx="5726097" cy="981353"/>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spcBef>
                <a:spcPts val="0"/>
              </a:spcBef>
              <a:buSzPct val="25000"/>
            </a:pPr>
            <a:r>
              <a:rPr lang="en-US" sz="2400" dirty="0">
                <a:solidFill>
                  <a:schemeClr val="bg1"/>
                </a:solidFill>
                <a:latin typeface="Century Gothic" panose="020B0502020202020204" pitchFamily="34" charset="0"/>
              </a:rPr>
              <a:t>Using Aircraft and Ground-Based Observations to Monitor Methane and Improve a Greenhouse Gas Inventory Network for the San Francisco Bay Area</a:t>
            </a:r>
            <a:endParaRPr lang="en-US" sz="2400" dirty="0">
              <a:solidFill>
                <a:schemeClr val="bg1"/>
              </a:solidFill>
              <a:latin typeface="Century Gothic" panose="020B0502020202020204" pitchFamily="34" charset="0"/>
              <a:sym typeface="Questrial"/>
            </a:endParaRPr>
          </a:p>
        </p:txBody>
      </p:sp>
      <p:sp>
        <p:nvSpPr>
          <p:cNvPr id="28" name="TextBox 27"/>
          <p:cNvSpPr txBox="1"/>
          <p:nvPr/>
        </p:nvSpPr>
        <p:spPr>
          <a:xfrm>
            <a:off x="1687644" y="2986732"/>
            <a:ext cx="4305670" cy="954107"/>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San Francisco Bay Area Health &amp; Air Quality</a:t>
            </a:r>
            <a:endParaRPr lang="en-US" sz="2800" dirty="0"/>
          </a:p>
        </p:txBody>
      </p:sp>
      <p:sp>
        <p:nvSpPr>
          <p:cNvPr id="17" name="Text Placeholder 17"/>
          <p:cNvSpPr txBox="1">
            <a:spLocks/>
          </p:cNvSpPr>
          <p:nvPr/>
        </p:nvSpPr>
        <p:spPr>
          <a:xfrm>
            <a:off x="8416031" y="3613328"/>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Maya </a:t>
            </a:r>
            <a:r>
              <a:rPr lang="en-US" dirty="0" err="1">
                <a:solidFill>
                  <a:schemeClr val="bg2">
                    <a:lumMod val="50000"/>
                  </a:schemeClr>
                </a:solidFill>
                <a:latin typeface="Century Gothic" panose="020B0502020202020204" pitchFamily="34" charset="0"/>
              </a:rPr>
              <a:t>Midzik</a:t>
            </a:r>
            <a:endParaRPr lang="en-US" dirty="0">
              <a:solidFill>
                <a:schemeClr val="bg2">
                  <a:lumMod val="50000"/>
                </a:schemeClr>
              </a:solidFill>
              <a:latin typeface="Century Gothic" panose="020B0502020202020204" pitchFamily="34" charset="0"/>
            </a:endParaRPr>
          </a:p>
        </p:txBody>
      </p:sp>
      <p:sp>
        <p:nvSpPr>
          <p:cNvPr id="18" name="Text Placeholder 18"/>
          <p:cNvSpPr txBox="1">
            <a:spLocks/>
          </p:cNvSpPr>
          <p:nvPr/>
        </p:nvSpPr>
        <p:spPr>
          <a:xfrm>
            <a:off x="8416031" y="4012617"/>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Joseph Abbate</a:t>
            </a:r>
          </a:p>
        </p:txBody>
      </p:sp>
      <p:sp>
        <p:nvSpPr>
          <p:cNvPr id="19" name="Text Placeholder 19"/>
          <p:cNvSpPr txBox="1">
            <a:spLocks/>
          </p:cNvSpPr>
          <p:nvPr/>
        </p:nvSpPr>
        <p:spPr>
          <a:xfrm>
            <a:off x="8416031" y="4419454"/>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Garima Raheja</a:t>
            </a:r>
          </a:p>
        </p:txBody>
      </p:sp>
    </p:spTree>
    <p:extLst>
      <p:ext uri="{BB962C8B-B14F-4D97-AF65-F5344CB8AC3E}">
        <p14:creationId xmlns:p14="http://schemas.microsoft.com/office/powerpoint/2010/main" val="43971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Methods: </a:t>
            </a:r>
            <a:r>
              <a:rPr lang="en-US" dirty="0">
                <a:solidFill>
                  <a:schemeClr val="bg1"/>
                </a:solidFill>
              </a:rPr>
              <a:t>CH</a:t>
            </a:r>
            <a:r>
              <a:rPr lang="en-US" baseline="-25000" dirty="0">
                <a:solidFill>
                  <a:schemeClr val="bg1"/>
                </a:solidFill>
              </a:rPr>
              <a:t>4</a:t>
            </a:r>
            <a:r>
              <a:rPr lang="en-US" dirty="0">
                <a:solidFill>
                  <a:schemeClr val="bg1"/>
                </a:solidFill>
              </a:rPr>
              <a:t> Hotspot Map</a:t>
            </a:r>
            <a:endParaRPr lang="en-US" dirty="0">
              <a:solidFill>
                <a:schemeClr val="bg1"/>
              </a:solidFill>
              <a:latin typeface="Century Gothic" panose="020B0502020202020204" pitchFamily="34" charset="0"/>
            </a:endParaRPr>
          </a:p>
        </p:txBody>
      </p:sp>
      <p:sp>
        <p:nvSpPr>
          <p:cNvPr id="2" name="Rounded Rectangle 1"/>
          <p:cNvSpPr/>
          <p:nvPr/>
        </p:nvSpPr>
        <p:spPr>
          <a:xfrm>
            <a:off x="257175" y="1712232"/>
            <a:ext cx="2569699" cy="1230451"/>
          </a:xfrm>
          <a:prstGeom prst="round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a:t>AJAX CH</a:t>
            </a:r>
            <a:r>
              <a:rPr lang="en-US" sz="2000" b="1" baseline="-25000" dirty="0"/>
              <a:t>4</a:t>
            </a:r>
            <a:r>
              <a:rPr lang="en-US" sz="2000" b="1" dirty="0"/>
              <a:t> Flight Data</a:t>
            </a:r>
          </a:p>
        </p:txBody>
      </p:sp>
      <p:sp>
        <p:nvSpPr>
          <p:cNvPr id="9" name="Rounded Rectangle 8"/>
          <p:cNvSpPr/>
          <p:nvPr/>
        </p:nvSpPr>
        <p:spPr>
          <a:xfrm>
            <a:off x="1601058" y="3174254"/>
            <a:ext cx="2126796" cy="80154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Determine PBL for each flight</a:t>
            </a:r>
          </a:p>
        </p:txBody>
      </p:sp>
      <p:sp>
        <p:nvSpPr>
          <p:cNvPr id="10" name="Rounded Rectangle 9"/>
          <p:cNvSpPr/>
          <p:nvPr/>
        </p:nvSpPr>
        <p:spPr>
          <a:xfrm>
            <a:off x="2927231" y="4179077"/>
            <a:ext cx="2251311" cy="80154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Identify areas of elevated CH</a:t>
            </a:r>
            <a:r>
              <a:rPr lang="en-US" sz="2000" baseline="-25000" dirty="0"/>
              <a:t>4</a:t>
            </a:r>
            <a:endParaRPr lang="en-US" sz="2000" dirty="0"/>
          </a:p>
        </p:txBody>
      </p:sp>
      <p:sp>
        <p:nvSpPr>
          <p:cNvPr id="3" name="Oval 2"/>
          <p:cNvSpPr/>
          <p:nvPr/>
        </p:nvSpPr>
        <p:spPr>
          <a:xfrm>
            <a:off x="5238794" y="4551340"/>
            <a:ext cx="1910443" cy="1879591"/>
          </a:xfrm>
          <a:prstGeom prst="ellipse">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t>CH</a:t>
            </a:r>
            <a:r>
              <a:rPr lang="en-US" sz="2400" baseline="-25000" dirty="0"/>
              <a:t>4</a:t>
            </a:r>
            <a:r>
              <a:rPr lang="en-US" sz="2400" dirty="0"/>
              <a:t> Hotspot Map</a:t>
            </a:r>
          </a:p>
        </p:txBody>
      </p:sp>
      <p:sp>
        <p:nvSpPr>
          <p:cNvPr id="11" name="Right Arrow 10"/>
          <p:cNvSpPr/>
          <p:nvPr/>
        </p:nvSpPr>
        <p:spPr>
          <a:xfrm>
            <a:off x="666750" y="3122888"/>
            <a:ext cx="800100" cy="577935"/>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026774" y="4115633"/>
            <a:ext cx="800100" cy="577935"/>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4188333" y="5183900"/>
            <a:ext cx="842918" cy="61447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4"/>
          <p:cNvSpPr>
            <a:spLocks noGrp="1"/>
          </p:cNvSpPr>
          <p:nvPr>
            <p:ph type="body" sz="quarter" idx="13"/>
          </p:nvPr>
        </p:nvSpPr>
        <p:spPr>
          <a:xfrm>
            <a:off x="7903029" y="6322283"/>
            <a:ext cx="3445002" cy="274320"/>
          </a:xfrm>
        </p:spPr>
        <p:txBody>
          <a:bodyPr>
            <a:normAutofit/>
          </a:bodyPr>
          <a:lstStyle/>
          <a:p>
            <a:r>
              <a:rPr lang="en-US" dirty="0">
                <a:solidFill>
                  <a:schemeClr val="bg1"/>
                </a:solidFill>
              </a:rPr>
              <a:t>Image Credit: AJAX</a:t>
            </a:r>
          </a:p>
        </p:txBody>
      </p:sp>
      <p:pic>
        <p:nvPicPr>
          <p:cNvPr id="17" name="Picture 16"/>
          <p:cNvPicPr>
            <a:picLocks noChangeAspect="1"/>
          </p:cNvPicPr>
          <p:nvPr/>
        </p:nvPicPr>
        <p:blipFill rotWithShape="1">
          <a:blip r:embed="rId3"/>
          <a:srcRect l="18382" t="6564" r="16803" b="18864"/>
          <a:stretch/>
        </p:blipFill>
        <p:spPr>
          <a:xfrm>
            <a:off x="7647884" y="1231899"/>
            <a:ext cx="4544116" cy="5524501"/>
          </a:xfrm>
          <a:prstGeom prst="rect">
            <a:avLst/>
          </a:prstGeom>
          <a:ln w="12700" cap="sq">
            <a:solidFill>
              <a:schemeClr val="bg2">
                <a:lumMod val="50000"/>
              </a:schemeClr>
            </a:solidFill>
            <a:prstDash val="solid"/>
            <a:miter lim="800000"/>
          </a:ln>
          <a:effectLst/>
        </p:spPr>
      </p:pic>
    </p:spTree>
    <p:extLst>
      <p:ext uri="{BB962C8B-B14F-4D97-AF65-F5344CB8AC3E}">
        <p14:creationId xmlns:p14="http://schemas.microsoft.com/office/powerpoint/2010/main" val="465307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Methods: </a:t>
            </a:r>
            <a:r>
              <a:rPr lang="en-US" dirty="0">
                <a:solidFill>
                  <a:schemeClr val="bg1"/>
                </a:solidFill>
              </a:rPr>
              <a:t>CH</a:t>
            </a:r>
            <a:r>
              <a:rPr lang="en-US" baseline="-25000" dirty="0">
                <a:solidFill>
                  <a:schemeClr val="bg1"/>
                </a:solidFill>
              </a:rPr>
              <a:t>4</a:t>
            </a:r>
            <a:r>
              <a:rPr lang="en-US" dirty="0">
                <a:solidFill>
                  <a:schemeClr val="bg1"/>
                </a:solidFill>
              </a:rPr>
              <a:t> Hotspot Map</a:t>
            </a:r>
            <a:endParaRPr lang="en-US" dirty="0">
              <a:solidFill>
                <a:schemeClr val="bg1"/>
              </a:solidFill>
              <a:latin typeface="Century Gothic" panose="020B0502020202020204" pitchFamily="34" charset="0"/>
            </a:endParaRPr>
          </a:p>
        </p:txBody>
      </p:sp>
      <p:sp>
        <p:nvSpPr>
          <p:cNvPr id="2" name="Rounded Rectangle 1"/>
          <p:cNvSpPr/>
          <p:nvPr/>
        </p:nvSpPr>
        <p:spPr>
          <a:xfrm>
            <a:off x="347324" y="1651738"/>
            <a:ext cx="2066926" cy="824051"/>
          </a:xfrm>
          <a:prstGeom prst="round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AJAX CH</a:t>
            </a:r>
            <a:r>
              <a:rPr lang="en-US" sz="2000" baseline="-25000" dirty="0"/>
              <a:t>4</a:t>
            </a:r>
            <a:r>
              <a:rPr lang="en-US" sz="2000" dirty="0"/>
              <a:t> Flight Data</a:t>
            </a:r>
          </a:p>
        </p:txBody>
      </p:sp>
      <p:sp>
        <p:nvSpPr>
          <p:cNvPr id="9" name="Rounded Rectangle 8"/>
          <p:cNvSpPr/>
          <p:nvPr/>
        </p:nvSpPr>
        <p:spPr>
          <a:xfrm>
            <a:off x="1686426" y="2661305"/>
            <a:ext cx="3014665" cy="1230543"/>
          </a:xfrm>
          <a:prstGeom prst="round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a:t>Determine PBL for each flight</a:t>
            </a:r>
          </a:p>
        </p:txBody>
      </p:sp>
      <p:sp>
        <p:nvSpPr>
          <p:cNvPr id="12" name="Text Placeholder 4"/>
          <p:cNvSpPr>
            <a:spLocks noGrp="1"/>
          </p:cNvSpPr>
          <p:nvPr>
            <p:ph type="body" sz="quarter" idx="13"/>
          </p:nvPr>
        </p:nvSpPr>
        <p:spPr>
          <a:xfrm>
            <a:off x="7903029" y="6322283"/>
            <a:ext cx="3445002" cy="274320"/>
          </a:xfrm>
        </p:spPr>
        <p:txBody>
          <a:bodyPr>
            <a:normAutofit/>
          </a:bodyPr>
          <a:lstStyle/>
          <a:p>
            <a:r>
              <a:rPr lang="en-US" dirty="0">
                <a:solidFill>
                  <a:schemeClr val="bg1"/>
                </a:solidFill>
              </a:rPr>
              <a:t>Image Credit: AJAX</a:t>
            </a:r>
          </a:p>
        </p:txBody>
      </p:sp>
      <p:pic>
        <p:nvPicPr>
          <p:cNvPr id="15" name="Picture 14"/>
          <p:cNvPicPr>
            <a:picLocks noChangeAspect="1"/>
          </p:cNvPicPr>
          <p:nvPr/>
        </p:nvPicPr>
        <p:blipFill rotWithShape="1">
          <a:blip r:embed="rId3"/>
          <a:srcRect b="1861"/>
          <a:stretch/>
        </p:blipFill>
        <p:spPr>
          <a:xfrm>
            <a:off x="8233452" y="4138176"/>
            <a:ext cx="3248264" cy="2396368"/>
          </a:xfrm>
          <a:prstGeom prst="rect">
            <a:avLst/>
          </a:prstGeom>
          <a:ln w="3175" cap="sq">
            <a:solidFill>
              <a:srgbClr val="000000"/>
            </a:solidFill>
            <a:prstDash val="solid"/>
            <a:miter lim="800000"/>
          </a:ln>
          <a:effectLst/>
        </p:spPr>
      </p:pic>
      <p:pic>
        <p:nvPicPr>
          <p:cNvPr id="18" name="Picture 17"/>
          <p:cNvPicPr>
            <a:picLocks noChangeAspect="1"/>
          </p:cNvPicPr>
          <p:nvPr/>
        </p:nvPicPr>
        <p:blipFill rotWithShape="1">
          <a:blip r:embed="rId4"/>
          <a:srcRect t="1357" b="2009"/>
          <a:stretch/>
        </p:blipFill>
        <p:spPr>
          <a:xfrm>
            <a:off x="8239458" y="1530166"/>
            <a:ext cx="3242258" cy="2358311"/>
          </a:xfrm>
          <a:prstGeom prst="rect">
            <a:avLst/>
          </a:prstGeom>
          <a:ln w="3175" cap="sq">
            <a:solidFill>
              <a:srgbClr val="000000"/>
            </a:solidFill>
            <a:prstDash val="solid"/>
            <a:miter lim="800000"/>
          </a:ln>
          <a:effectLst/>
        </p:spPr>
      </p:pic>
      <p:cxnSp>
        <p:nvCxnSpPr>
          <p:cNvPr id="19" name="Straight Connector 18"/>
          <p:cNvCxnSpPr/>
          <p:nvPr/>
        </p:nvCxnSpPr>
        <p:spPr>
          <a:xfrm>
            <a:off x="8760274" y="5263407"/>
            <a:ext cx="267171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782456" y="2647391"/>
            <a:ext cx="267171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Rounded Rectangle 9"/>
          <p:cNvSpPr/>
          <p:nvPr/>
        </p:nvSpPr>
        <p:spPr>
          <a:xfrm>
            <a:off x="2927231" y="4179077"/>
            <a:ext cx="2251311" cy="80154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Identify areas of elevated CH</a:t>
            </a:r>
            <a:r>
              <a:rPr lang="en-US" sz="2000" baseline="-25000" dirty="0"/>
              <a:t>4</a:t>
            </a:r>
            <a:endParaRPr lang="en-US" sz="2000" dirty="0"/>
          </a:p>
        </p:txBody>
      </p:sp>
      <p:sp>
        <p:nvSpPr>
          <p:cNvPr id="23" name="Right Arrow 12"/>
          <p:cNvSpPr/>
          <p:nvPr/>
        </p:nvSpPr>
        <p:spPr>
          <a:xfrm>
            <a:off x="2026774" y="4115633"/>
            <a:ext cx="800100" cy="577935"/>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10"/>
          <p:cNvSpPr/>
          <p:nvPr/>
        </p:nvSpPr>
        <p:spPr>
          <a:xfrm>
            <a:off x="666750" y="2972281"/>
            <a:ext cx="800100" cy="577935"/>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238794" y="4551340"/>
            <a:ext cx="1910443" cy="1879591"/>
          </a:xfrm>
          <a:prstGeom prst="ellipse">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t>CH</a:t>
            </a:r>
            <a:r>
              <a:rPr lang="en-US" sz="2400" baseline="-25000" dirty="0"/>
              <a:t>4</a:t>
            </a:r>
            <a:r>
              <a:rPr lang="en-US" sz="2400" dirty="0"/>
              <a:t> Hotspot Map</a:t>
            </a:r>
          </a:p>
        </p:txBody>
      </p:sp>
      <p:sp>
        <p:nvSpPr>
          <p:cNvPr id="27" name="Right Arrow 13"/>
          <p:cNvSpPr/>
          <p:nvPr/>
        </p:nvSpPr>
        <p:spPr>
          <a:xfrm>
            <a:off x="4188333" y="5183900"/>
            <a:ext cx="842918" cy="61447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170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Methods: </a:t>
            </a:r>
            <a:r>
              <a:rPr lang="en-US" dirty="0">
                <a:solidFill>
                  <a:schemeClr val="bg1"/>
                </a:solidFill>
              </a:rPr>
              <a:t>CH</a:t>
            </a:r>
            <a:r>
              <a:rPr lang="en-US" baseline="-25000" dirty="0">
                <a:solidFill>
                  <a:schemeClr val="bg1"/>
                </a:solidFill>
              </a:rPr>
              <a:t>4</a:t>
            </a:r>
            <a:r>
              <a:rPr lang="en-US" dirty="0">
                <a:solidFill>
                  <a:schemeClr val="bg1"/>
                </a:solidFill>
              </a:rPr>
              <a:t> Hotspot Map</a:t>
            </a:r>
            <a:endParaRPr lang="en-US" dirty="0">
              <a:solidFill>
                <a:schemeClr val="bg1"/>
              </a:solidFill>
              <a:latin typeface="Century Gothic" panose="020B0502020202020204" pitchFamily="34" charset="0"/>
            </a:endParaRPr>
          </a:p>
        </p:txBody>
      </p:sp>
      <p:sp>
        <p:nvSpPr>
          <p:cNvPr id="10" name="Rounded Rectangle 9"/>
          <p:cNvSpPr/>
          <p:nvPr/>
        </p:nvSpPr>
        <p:spPr>
          <a:xfrm>
            <a:off x="2955965" y="3575818"/>
            <a:ext cx="2557472" cy="1323979"/>
          </a:xfrm>
          <a:prstGeom prst="round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a:t>Normalize CH</a:t>
            </a:r>
            <a:r>
              <a:rPr lang="en-US" sz="2000" b="1" baseline="-25000" dirty="0"/>
              <a:t>4</a:t>
            </a:r>
            <a:r>
              <a:rPr lang="en-US" sz="2000" b="1" dirty="0"/>
              <a:t> concentration by flight</a:t>
            </a:r>
          </a:p>
        </p:txBody>
      </p:sp>
      <p:sp>
        <p:nvSpPr>
          <p:cNvPr id="13" name="Right Arrow 12"/>
          <p:cNvSpPr/>
          <p:nvPr/>
        </p:nvSpPr>
        <p:spPr>
          <a:xfrm>
            <a:off x="2014200" y="3786595"/>
            <a:ext cx="800100" cy="577935"/>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8"/>
          <p:cNvSpPr/>
          <p:nvPr/>
        </p:nvSpPr>
        <p:spPr>
          <a:xfrm>
            <a:off x="1598265" y="2625029"/>
            <a:ext cx="2126796" cy="80154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Determine PBL for each flight</a:t>
            </a:r>
          </a:p>
        </p:txBody>
      </p:sp>
      <p:sp>
        <p:nvSpPr>
          <p:cNvPr id="24" name="Right Arrow 10"/>
          <p:cNvSpPr/>
          <p:nvPr/>
        </p:nvSpPr>
        <p:spPr>
          <a:xfrm>
            <a:off x="666750" y="2736837"/>
            <a:ext cx="800100" cy="577935"/>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
          <p:cNvSpPr/>
          <p:nvPr/>
        </p:nvSpPr>
        <p:spPr>
          <a:xfrm>
            <a:off x="347324" y="1651738"/>
            <a:ext cx="2066926" cy="824051"/>
          </a:xfrm>
          <a:prstGeom prst="round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AJAX CH</a:t>
            </a:r>
            <a:r>
              <a:rPr lang="en-US" sz="2000" baseline="-25000" dirty="0"/>
              <a:t>4</a:t>
            </a:r>
            <a:r>
              <a:rPr lang="en-US" sz="2000" dirty="0"/>
              <a:t> Flight Data</a:t>
            </a:r>
          </a:p>
        </p:txBody>
      </p:sp>
      <p:sp>
        <p:nvSpPr>
          <p:cNvPr id="27" name="Oval 26"/>
          <p:cNvSpPr/>
          <p:nvPr/>
        </p:nvSpPr>
        <p:spPr>
          <a:xfrm>
            <a:off x="5238794" y="4551340"/>
            <a:ext cx="1910443" cy="1879591"/>
          </a:xfrm>
          <a:prstGeom prst="ellipse">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t>CH</a:t>
            </a:r>
            <a:r>
              <a:rPr lang="en-US" sz="2400" baseline="-25000" dirty="0"/>
              <a:t>4</a:t>
            </a:r>
            <a:r>
              <a:rPr lang="en-US" sz="2400" dirty="0"/>
              <a:t> Hotspot Map</a:t>
            </a:r>
          </a:p>
        </p:txBody>
      </p:sp>
      <p:sp>
        <p:nvSpPr>
          <p:cNvPr id="28" name="Right Arrow 13"/>
          <p:cNvSpPr/>
          <p:nvPr/>
        </p:nvSpPr>
        <p:spPr>
          <a:xfrm>
            <a:off x="4188333" y="5183900"/>
            <a:ext cx="842918" cy="61447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3"/>
          <a:stretch>
            <a:fillRect/>
          </a:stretch>
        </p:blipFill>
        <p:spPr>
          <a:xfrm>
            <a:off x="7183554" y="1651738"/>
            <a:ext cx="4497023" cy="3055043"/>
          </a:xfrm>
          <a:prstGeom prst="rect">
            <a:avLst/>
          </a:prstGeom>
          <a:ln w="28575" cap="sq">
            <a:solidFill>
              <a:srgbClr val="000000"/>
            </a:solidFill>
            <a:miter lim="800000"/>
          </a:ln>
          <a:effectLst/>
        </p:spPr>
      </p:pic>
      <p:sp>
        <p:nvSpPr>
          <p:cNvPr id="41" name="Text Placeholder 40"/>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98040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Results: </a:t>
            </a:r>
            <a:r>
              <a:rPr lang="en-US" dirty="0">
                <a:solidFill>
                  <a:schemeClr val="bg1"/>
                </a:solidFill>
              </a:rPr>
              <a:t>CH</a:t>
            </a:r>
            <a:r>
              <a:rPr lang="en-US" baseline="-25000" dirty="0">
                <a:solidFill>
                  <a:schemeClr val="bg1"/>
                </a:solidFill>
              </a:rPr>
              <a:t>4</a:t>
            </a:r>
            <a:r>
              <a:rPr lang="en-US" dirty="0">
                <a:solidFill>
                  <a:schemeClr val="bg1"/>
                </a:solidFill>
              </a:rPr>
              <a:t> Hotspot Map</a:t>
            </a:r>
            <a:endParaRPr lang="en-US" dirty="0">
              <a:solidFill>
                <a:schemeClr val="bg1"/>
              </a:solidFill>
              <a:latin typeface="Century Gothic" panose="020B0502020202020204" pitchFamily="34" charset="0"/>
            </a:endParaRPr>
          </a:p>
        </p:txBody>
      </p:sp>
      <p:sp>
        <p:nvSpPr>
          <p:cNvPr id="3" name="Oval 2"/>
          <p:cNvSpPr/>
          <p:nvPr/>
        </p:nvSpPr>
        <p:spPr>
          <a:xfrm>
            <a:off x="4851699" y="4368654"/>
            <a:ext cx="2399938" cy="2227950"/>
          </a:xfrm>
          <a:prstGeom prst="ellipse">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t>CH</a:t>
            </a:r>
            <a:r>
              <a:rPr lang="en-US" sz="2400" b="1" baseline="-25000" dirty="0"/>
              <a:t>4</a:t>
            </a:r>
            <a:r>
              <a:rPr lang="en-US" sz="2400" b="1" dirty="0"/>
              <a:t> Hotspot Map</a:t>
            </a:r>
          </a:p>
        </p:txBody>
      </p:sp>
      <p:sp>
        <p:nvSpPr>
          <p:cNvPr id="14" name="Right Arrow 13"/>
          <p:cNvSpPr/>
          <p:nvPr/>
        </p:nvSpPr>
        <p:spPr>
          <a:xfrm>
            <a:off x="3328979" y="4814050"/>
            <a:ext cx="1374156" cy="105130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4"/>
          <p:cNvSpPr>
            <a:spLocks noGrp="1"/>
          </p:cNvSpPr>
          <p:nvPr>
            <p:ph type="body" sz="quarter" idx="13"/>
          </p:nvPr>
        </p:nvSpPr>
        <p:spPr>
          <a:xfrm>
            <a:off x="7903029" y="6322283"/>
            <a:ext cx="3445002" cy="274320"/>
          </a:xfrm>
        </p:spPr>
        <p:txBody>
          <a:bodyPr>
            <a:normAutofit/>
          </a:bodyPr>
          <a:lstStyle/>
          <a:p>
            <a:r>
              <a:rPr lang="en-US" dirty="0">
                <a:solidFill>
                  <a:schemeClr val="bg1"/>
                </a:solidFill>
              </a:rPr>
              <a:t>Image Credit: AJAX</a:t>
            </a:r>
          </a:p>
        </p:txBody>
      </p:sp>
      <p:pic>
        <p:nvPicPr>
          <p:cNvPr id="18" name="Picture 17"/>
          <p:cNvPicPr>
            <a:picLocks noChangeAspect="1"/>
          </p:cNvPicPr>
          <p:nvPr/>
        </p:nvPicPr>
        <p:blipFill rotWithShape="1">
          <a:blip r:embed="rId3"/>
          <a:srcRect l="8381" t="3968" r="2423" b="2026"/>
          <a:stretch/>
        </p:blipFill>
        <p:spPr>
          <a:xfrm>
            <a:off x="7411409" y="1242646"/>
            <a:ext cx="4780591" cy="5497463"/>
          </a:xfrm>
          <a:prstGeom prst="rect">
            <a:avLst/>
          </a:prstGeom>
          <a:ln w="3175" cap="sq">
            <a:solidFill>
              <a:srgbClr val="000000"/>
            </a:solidFill>
            <a:prstDash val="solid"/>
            <a:miter lim="800000"/>
          </a:ln>
          <a:effectLst/>
        </p:spPr>
      </p:pic>
      <p:pic>
        <p:nvPicPr>
          <p:cNvPr id="19" name="Picture 18"/>
          <p:cNvPicPr>
            <a:picLocks noChangeAspect="1"/>
          </p:cNvPicPr>
          <p:nvPr/>
        </p:nvPicPr>
        <p:blipFill>
          <a:blip r:embed="rId4"/>
          <a:stretch>
            <a:fillRect/>
          </a:stretch>
        </p:blipFill>
        <p:spPr>
          <a:xfrm rot="16200000">
            <a:off x="9880299" y="1943438"/>
            <a:ext cx="1370651" cy="181129"/>
          </a:xfrm>
          <a:prstGeom prst="rect">
            <a:avLst/>
          </a:prstGeom>
        </p:spPr>
      </p:pic>
      <p:sp>
        <p:nvSpPr>
          <p:cNvPr id="20" name="Rectangle 19"/>
          <p:cNvSpPr/>
          <p:nvPr/>
        </p:nvSpPr>
        <p:spPr>
          <a:xfrm>
            <a:off x="10598111" y="1330111"/>
            <a:ext cx="1523174" cy="400110"/>
          </a:xfrm>
          <a:prstGeom prst="rect">
            <a:avLst/>
          </a:prstGeom>
        </p:spPr>
        <p:txBody>
          <a:bodyPr wrap="none">
            <a:spAutoFit/>
          </a:bodyPr>
          <a:lstStyle/>
          <a:p>
            <a:r>
              <a:rPr lang="en-US" sz="2000" dirty="0">
                <a:latin typeface="+mj-lt"/>
                <a:ea typeface="Garamond"/>
                <a:cs typeface="Garamond"/>
                <a:sym typeface="Garamond"/>
              </a:rPr>
              <a:t>High: 2.663</a:t>
            </a:r>
            <a:endParaRPr lang="en-US" sz="2000" dirty="0">
              <a:latin typeface="+mj-lt"/>
            </a:endParaRPr>
          </a:p>
        </p:txBody>
      </p:sp>
      <p:sp>
        <p:nvSpPr>
          <p:cNvPr id="21" name="Rectangle 20"/>
          <p:cNvSpPr/>
          <p:nvPr/>
        </p:nvSpPr>
        <p:spPr>
          <a:xfrm>
            <a:off x="10591735" y="2287154"/>
            <a:ext cx="1609736" cy="400110"/>
          </a:xfrm>
          <a:prstGeom prst="rect">
            <a:avLst/>
          </a:prstGeom>
        </p:spPr>
        <p:txBody>
          <a:bodyPr wrap="none">
            <a:spAutoFit/>
          </a:bodyPr>
          <a:lstStyle/>
          <a:p>
            <a:r>
              <a:rPr lang="en-US" sz="2000" dirty="0">
                <a:latin typeface="+mj-lt"/>
                <a:ea typeface="Garamond"/>
                <a:cs typeface="Garamond"/>
                <a:sym typeface="Garamond"/>
              </a:rPr>
              <a:t>Low: 1.8275</a:t>
            </a:r>
            <a:endParaRPr lang="en-US" sz="2000" dirty="0">
              <a:latin typeface="+mj-lt"/>
            </a:endParaRPr>
          </a:p>
        </p:txBody>
      </p:sp>
      <p:sp>
        <p:nvSpPr>
          <p:cNvPr id="22" name="Rounded Rectangle 8"/>
          <p:cNvSpPr/>
          <p:nvPr/>
        </p:nvSpPr>
        <p:spPr>
          <a:xfrm>
            <a:off x="1598265" y="2625029"/>
            <a:ext cx="2126796" cy="80154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Determine PBL for each flight</a:t>
            </a:r>
          </a:p>
        </p:txBody>
      </p:sp>
      <p:sp>
        <p:nvSpPr>
          <p:cNvPr id="23" name="Right Arrow 10"/>
          <p:cNvSpPr/>
          <p:nvPr/>
        </p:nvSpPr>
        <p:spPr>
          <a:xfrm>
            <a:off x="666750" y="2736837"/>
            <a:ext cx="800100" cy="577935"/>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
          <p:cNvSpPr/>
          <p:nvPr/>
        </p:nvSpPr>
        <p:spPr>
          <a:xfrm>
            <a:off x="347324" y="1651738"/>
            <a:ext cx="2066926" cy="824051"/>
          </a:xfrm>
          <a:prstGeom prst="round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AJAX CH</a:t>
            </a:r>
            <a:r>
              <a:rPr lang="en-US" sz="2000" baseline="-25000" dirty="0"/>
              <a:t>4</a:t>
            </a:r>
            <a:r>
              <a:rPr lang="en-US" sz="2000" dirty="0"/>
              <a:t> Flight Data</a:t>
            </a:r>
          </a:p>
        </p:txBody>
      </p:sp>
      <p:sp>
        <p:nvSpPr>
          <p:cNvPr id="25" name="Rounded Rectangle 9"/>
          <p:cNvSpPr/>
          <p:nvPr/>
        </p:nvSpPr>
        <p:spPr>
          <a:xfrm>
            <a:off x="2927231" y="3790718"/>
            <a:ext cx="2251311" cy="80154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Identify areas of elevated CH</a:t>
            </a:r>
            <a:r>
              <a:rPr lang="en-US" sz="2000" baseline="-25000" dirty="0"/>
              <a:t>4</a:t>
            </a:r>
            <a:endParaRPr lang="en-US" sz="2000" dirty="0"/>
          </a:p>
        </p:txBody>
      </p:sp>
      <p:sp>
        <p:nvSpPr>
          <p:cNvPr id="26" name="Right Arrow 12"/>
          <p:cNvSpPr/>
          <p:nvPr/>
        </p:nvSpPr>
        <p:spPr>
          <a:xfrm>
            <a:off x="2014200" y="3790718"/>
            <a:ext cx="800100" cy="577935"/>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564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Trajectory Analysis</a:t>
            </a:r>
            <a:endParaRPr lang="en-US" dirty="0">
              <a:solidFill>
                <a:schemeClr val="bg1"/>
              </a:solidFill>
              <a:latin typeface="Century Gothic" panose="020B0502020202020204" pitchFamily="34" charset="0"/>
            </a:endParaRPr>
          </a:p>
        </p:txBody>
      </p:sp>
      <p:sp>
        <p:nvSpPr>
          <p:cNvPr id="16" name="Text Placeholder 1"/>
          <p:cNvSpPr>
            <a:spLocks noGrp="1"/>
          </p:cNvSpPr>
          <p:nvPr>
            <p:ph type="body" sz="quarter" idx="4294967295"/>
          </p:nvPr>
        </p:nvSpPr>
        <p:spPr>
          <a:xfrm>
            <a:off x="2766332" y="2612553"/>
            <a:ext cx="9425668" cy="1816837"/>
          </a:xfrm>
          <a:prstGeom prst="rect">
            <a:avLst/>
          </a:prstGeom>
        </p:spPr>
        <p:txBody>
          <a:bodyPr>
            <a:noAutofit/>
          </a:bodyPr>
          <a:lstStyle/>
          <a:p>
            <a:pPr marL="0" indent="0">
              <a:buClr>
                <a:srgbClr val="C84F04"/>
              </a:buClr>
              <a:buNone/>
            </a:pPr>
            <a:r>
              <a:rPr lang="en-US" dirty="0">
                <a:solidFill>
                  <a:schemeClr val="bg2">
                    <a:lumMod val="50000"/>
                  </a:schemeClr>
                </a:solidFill>
                <a:latin typeface="+mj-lt"/>
                <a:sym typeface="Garamond"/>
              </a:rPr>
              <a:t>Locate and </a:t>
            </a:r>
            <a:r>
              <a:rPr lang="en-US" b="1" dirty="0">
                <a:solidFill>
                  <a:schemeClr val="bg2">
                    <a:lumMod val="50000"/>
                  </a:schemeClr>
                </a:solidFill>
                <a:latin typeface="+mj-lt"/>
                <a:sym typeface="Garamond"/>
              </a:rPr>
              <a:t>investigate </a:t>
            </a:r>
            <a:r>
              <a:rPr lang="en-US" b="1" dirty="0">
                <a:solidFill>
                  <a:schemeClr val="bg2">
                    <a:lumMod val="50000"/>
                  </a:schemeClr>
                </a:solidFill>
                <a:latin typeface="+mj-lt"/>
              </a:rPr>
              <a:t>CH</a:t>
            </a:r>
            <a:r>
              <a:rPr lang="en-US" b="1" baseline="-25000" dirty="0">
                <a:solidFill>
                  <a:schemeClr val="bg2">
                    <a:lumMod val="50000"/>
                  </a:schemeClr>
                </a:solidFill>
                <a:latin typeface="+mj-lt"/>
              </a:rPr>
              <a:t>4 </a:t>
            </a:r>
            <a:r>
              <a:rPr lang="en-US" b="1" dirty="0">
                <a:solidFill>
                  <a:schemeClr val="bg2">
                    <a:lumMod val="50000"/>
                  </a:schemeClr>
                </a:solidFill>
                <a:latin typeface="+mj-lt"/>
                <a:sym typeface="Garamond"/>
              </a:rPr>
              <a:t> “hotspots” </a:t>
            </a:r>
            <a:r>
              <a:rPr lang="en-US" dirty="0">
                <a:solidFill>
                  <a:schemeClr val="bg2">
                    <a:lumMod val="50000"/>
                  </a:schemeClr>
                </a:solidFill>
                <a:latin typeface="+mj-lt"/>
                <a:sym typeface="Garamond"/>
              </a:rPr>
              <a:t>using anomalies detected by AJAX to pinpoint specific sites for further monitoring via </a:t>
            </a:r>
            <a:r>
              <a:rPr lang="en-US" dirty="0">
                <a:solidFill>
                  <a:schemeClr val="bg2">
                    <a:lumMod val="50000"/>
                  </a:schemeClr>
                </a:solidFill>
                <a:latin typeface="+mj-lt"/>
              </a:rPr>
              <a:t>upcoming BAAQMD Mobile GHG Measurement Network</a:t>
            </a:r>
          </a:p>
          <a:p>
            <a:pPr marL="1371600" lvl="3" indent="0">
              <a:spcBef>
                <a:spcPts val="200"/>
              </a:spcBef>
              <a:buClr>
                <a:srgbClr val="C15442"/>
              </a:buClr>
              <a:buNone/>
            </a:pPr>
            <a:endParaRPr lang="en-US" sz="1600" dirty="0">
              <a:solidFill>
                <a:schemeClr val="bg2">
                  <a:lumMod val="50000"/>
                </a:schemeClr>
              </a:solidFill>
            </a:endParaRPr>
          </a:p>
        </p:txBody>
      </p:sp>
      <p:sp>
        <p:nvSpPr>
          <p:cNvPr id="6" name="Oval 5"/>
          <p:cNvSpPr/>
          <p:nvPr/>
        </p:nvSpPr>
        <p:spPr>
          <a:xfrm>
            <a:off x="493520" y="2377384"/>
            <a:ext cx="1993752" cy="20520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CH</a:t>
            </a:r>
            <a:r>
              <a:rPr lang="en-US" sz="2000" baseline="-25000" dirty="0"/>
              <a:t>4</a:t>
            </a:r>
            <a:endParaRPr lang="en-US" sz="2000" dirty="0"/>
          </a:p>
          <a:p>
            <a:pPr algn="ctr"/>
            <a:r>
              <a:rPr lang="en-US" sz="2000" dirty="0"/>
              <a:t>Trajectory Analysis </a:t>
            </a:r>
          </a:p>
        </p:txBody>
      </p:sp>
    </p:spTree>
    <p:extLst>
      <p:ext uri="{BB962C8B-B14F-4D97-AF65-F5344CB8AC3E}">
        <p14:creationId xmlns:p14="http://schemas.microsoft.com/office/powerpoint/2010/main" val="371582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230085" y="518225"/>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Methods</a:t>
            </a:r>
            <a:r>
              <a:rPr lang="en-US" dirty="0">
                <a:solidFill>
                  <a:schemeClr val="bg1"/>
                </a:solidFill>
                <a:latin typeface="Century Gothic" panose="020B0502020202020204" pitchFamily="34" charset="0"/>
              </a:rPr>
              <a:t>: Trajectory Analysis</a:t>
            </a:r>
          </a:p>
        </p:txBody>
      </p:sp>
      <p:grpSp>
        <p:nvGrpSpPr>
          <p:cNvPr id="25" name="Group 24"/>
          <p:cNvGrpSpPr/>
          <p:nvPr/>
        </p:nvGrpSpPr>
        <p:grpSpPr>
          <a:xfrm>
            <a:off x="689162" y="1338059"/>
            <a:ext cx="2959328" cy="2954032"/>
            <a:chOff x="86734" y="1313793"/>
            <a:chExt cx="3054067" cy="3184439"/>
          </a:xfrm>
        </p:grpSpPr>
        <p:sp>
          <p:nvSpPr>
            <p:cNvPr id="24" name="Freeform: Shape 23"/>
            <p:cNvSpPr/>
            <p:nvPr/>
          </p:nvSpPr>
          <p:spPr>
            <a:xfrm rot="180193">
              <a:off x="1469498" y="1975567"/>
              <a:ext cx="1671303" cy="2403696"/>
            </a:xfrm>
            <a:custGeom>
              <a:avLst/>
              <a:gdLst>
                <a:gd name="connsiteX0" fmla="*/ 0 w 2061726"/>
                <a:gd name="connsiteY0" fmla="*/ 0 h 2947595"/>
                <a:gd name="connsiteX1" fmla="*/ 1323191 w 2061726"/>
                <a:gd name="connsiteY1" fmla="*/ 333487 h 2947595"/>
                <a:gd name="connsiteX2" fmla="*/ 1968649 w 2061726"/>
                <a:gd name="connsiteY2" fmla="*/ 1323190 h 2947595"/>
                <a:gd name="connsiteX3" fmla="*/ 2043953 w 2061726"/>
                <a:gd name="connsiteY3" fmla="*/ 2947595 h 2947595"/>
              </a:gdLst>
              <a:ahLst/>
              <a:cxnLst>
                <a:cxn ang="0">
                  <a:pos x="connsiteX0" y="connsiteY0"/>
                </a:cxn>
                <a:cxn ang="0">
                  <a:pos x="connsiteX1" y="connsiteY1"/>
                </a:cxn>
                <a:cxn ang="0">
                  <a:pos x="connsiteX2" y="connsiteY2"/>
                </a:cxn>
                <a:cxn ang="0">
                  <a:pos x="connsiteX3" y="connsiteY3"/>
                </a:cxn>
              </a:cxnLst>
              <a:rect l="l" t="t" r="r" b="b"/>
              <a:pathLst>
                <a:path w="2061726" h="2947595">
                  <a:moveTo>
                    <a:pt x="0" y="0"/>
                  </a:moveTo>
                  <a:cubicBezTo>
                    <a:pt x="497541" y="56477"/>
                    <a:pt x="995083" y="112955"/>
                    <a:pt x="1323191" y="333487"/>
                  </a:cubicBezTo>
                  <a:cubicBezTo>
                    <a:pt x="1651299" y="554019"/>
                    <a:pt x="1848522" y="887505"/>
                    <a:pt x="1968649" y="1323190"/>
                  </a:cubicBezTo>
                  <a:cubicBezTo>
                    <a:pt x="2088776" y="1758875"/>
                    <a:pt x="2066364" y="2353235"/>
                    <a:pt x="2043953" y="2947595"/>
                  </a:cubicBezTo>
                </a:path>
              </a:pathLst>
            </a:custGeom>
            <a:noFill/>
            <a:ln w="292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p:cNvSpPr/>
            <p:nvPr/>
          </p:nvSpPr>
          <p:spPr>
            <a:xfrm rot="510918">
              <a:off x="1451125" y="3734305"/>
              <a:ext cx="1658992" cy="763927"/>
            </a:xfrm>
            <a:custGeom>
              <a:avLst/>
              <a:gdLst>
                <a:gd name="connsiteX0" fmla="*/ 0 w 2061726"/>
                <a:gd name="connsiteY0" fmla="*/ 0 h 2947595"/>
                <a:gd name="connsiteX1" fmla="*/ 1323191 w 2061726"/>
                <a:gd name="connsiteY1" fmla="*/ 333487 h 2947595"/>
                <a:gd name="connsiteX2" fmla="*/ 1968649 w 2061726"/>
                <a:gd name="connsiteY2" fmla="*/ 1323190 h 2947595"/>
                <a:gd name="connsiteX3" fmla="*/ 2043953 w 2061726"/>
                <a:gd name="connsiteY3" fmla="*/ 2947595 h 2947595"/>
              </a:gdLst>
              <a:ahLst/>
              <a:cxnLst>
                <a:cxn ang="0">
                  <a:pos x="connsiteX0" y="connsiteY0"/>
                </a:cxn>
                <a:cxn ang="0">
                  <a:pos x="connsiteX1" y="connsiteY1"/>
                </a:cxn>
                <a:cxn ang="0">
                  <a:pos x="connsiteX2" y="connsiteY2"/>
                </a:cxn>
                <a:cxn ang="0">
                  <a:pos x="connsiteX3" y="connsiteY3"/>
                </a:cxn>
              </a:cxnLst>
              <a:rect l="l" t="t" r="r" b="b"/>
              <a:pathLst>
                <a:path w="2061726" h="2947595">
                  <a:moveTo>
                    <a:pt x="0" y="0"/>
                  </a:moveTo>
                  <a:cubicBezTo>
                    <a:pt x="497541" y="56477"/>
                    <a:pt x="995083" y="112955"/>
                    <a:pt x="1323191" y="333487"/>
                  </a:cubicBezTo>
                  <a:cubicBezTo>
                    <a:pt x="1651299" y="554019"/>
                    <a:pt x="1848522" y="887505"/>
                    <a:pt x="1968649" y="1323190"/>
                  </a:cubicBezTo>
                  <a:cubicBezTo>
                    <a:pt x="2088776" y="1758875"/>
                    <a:pt x="2066364" y="2353235"/>
                    <a:pt x="2043953" y="2947595"/>
                  </a:cubicBezTo>
                </a:path>
              </a:pathLst>
            </a:custGeom>
            <a:noFill/>
            <a:ln w="292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6734" y="1313793"/>
              <a:ext cx="1738443" cy="16822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CH</a:t>
              </a:r>
              <a:r>
                <a:rPr lang="en-US" sz="2000" baseline="-25000" dirty="0"/>
                <a:t>4</a:t>
              </a:r>
              <a:r>
                <a:rPr lang="en-US" sz="2000" dirty="0"/>
                <a:t> Hotspot Map</a:t>
              </a:r>
            </a:p>
          </p:txBody>
        </p:sp>
      </p:grpSp>
      <p:sp>
        <p:nvSpPr>
          <p:cNvPr id="26" name="Rounded Rectangle 14"/>
          <p:cNvSpPr/>
          <p:nvPr/>
        </p:nvSpPr>
        <p:spPr>
          <a:xfrm>
            <a:off x="170212" y="3005999"/>
            <a:ext cx="2576092" cy="1022675"/>
          </a:xfrm>
          <a:prstGeom prst="round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r>
              <a:rPr lang="en-US" sz="2000" b="1" dirty="0"/>
              <a:t>BAAQMD GHG inventory</a:t>
            </a:r>
          </a:p>
        </p:txBody>
      </p:sp>
      <p:sp>
        <p:nvSpPr>
          <p:cNvPr id="27" name="Oval 26"/>
          <p:cNvSpPr/>
          <p:nvPr/>
        </p:nvSpPr>
        <p:spPr>
          <a:xfrm>
            <a:off x="2556344" y="4648941"/>
            <a:ext cx="2008048" cy="19402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CH</a:t>
            </a:r>
            <a:r>
              <a:rPr lang="en-US" sz="2000" baseline="-25000" dirty="0"/>
              <a:t>4</a:t>
            </a:r>
            <a:endParaRPr lang="en-US" sz="2000" dirty="0"/>
          </a:p>
          <a:p>
            <a:pPr algn="ctr"/>
            <a:r>
              <a:rPr lang="en-US" sz="2000" dirty="0"/>
              <a:t>Trajectory Analysis </a:t>
            </a:r>
          </a:p>
        </p:txBody>
      </p:sp>
      <p:pic>
        <p:nvPicPr>
          <p:cNvPr id="28" name="Picture 27"/>
          <p:cNvPicPr>
            <a:picLocks noChangeAspect="1"/>
          </p:cNvPicPr>
          <p:nvPr/>
        </p:nvPicPr>
        <p:blipFill rotWithShape="1">
          <a:blip r:embed="rId3"/>
          <a:srcRect l="13742" t="3784" r="8317" b="6313"/>
          <a:stretch/>
        </p:blipFill>
        <p:spPr>
          <a:xfrm>
            <a:off x="7350369" y="1253417"/>
            <a:ext cx="4841631" cy="5487352"/>
          </a:xfrm>
          <a:prstGeom prst="rect">
            <a:avLst/>
          </a:prstGeom>
          <a:ln w="38100" cap="sq">
            <a:solidFill>
              <a:srgbClr val="000000"/>
            </a:solidFill>
            <a:prstDash val="solid"/>
            <a:miter lim="800000"/>
          </a:ln>
          <a:effectLst/>
        </p:spPr>
      </p:pic>
      <p:grpSp>
        <p:nvGrpSpPr>
          <p:cNvPr id="31" name="Group 30"/>
          <p:cNvGrpSpPr/>
          <p:nvPr/>
        </p:nvGrpSpPr>
        <p:grpSpPr>
          <a:xfrm>
            <a:off x="4635296" y="1564938"/>
            <a:ext cx="2470374" cy="1635156"/>
            <a:chOff x="12613462" y="9678744"/>
            <a:chExt cx="2470374" cy="1552080"/>
          </a:xfrm>
        </p:grpSpPr>
        <p:grpSp>
          <p:nvGrpSpPr>
            <p:cNvPr id="32" name="Group 31"/>
            <p:cNvGrpSpPr/>
            <p:nvPr/>
          </p:nvGrpSpPr>
          <p:grpSpPr>
            <a:xfrm>
              <a:off x="14853898" y="9762177"/>
              <a:ext cx="229938" cy="1403215"/>
              <a:chOff x="14853898" y="9762177"/>
              <a:chExt cx="229938" cy="1403215"/>
            </a:xfrm>
          </p:grpSpPr>
          <p:pic>
            <p:nvPicPr>
              <p:cNvPr id="38" name="Picture 37"/>
              <p:cNvPicPr>
                <a:picLocks noChangeAspect="1"/>
              </p:cNvPicPr>
              <p:nvPr/>
            </p:nvPicPr>
            <p:blipFill>
              <a:blip r:embed="rId4"/>
              <a:stretch>
                <a:fillRect/>
              </a:stretch>
            </p:blipFill>
            <p:spPr>
              <a:xfrm>
                <a:off x="14853899" y="9762177"/>
                <a:ext cx="229937" cy="239322"/>
              </a:xfrm>
              <a:prstGeom prst="rect">
                <a:avLst/>
              </a:prstGeom>
            </p:spPr>
          </p:pic>
          <p:pic>
            <p:nvPicPr>
              <p:cNvPr id="39" name="Picture 38"/>
              <p:cNvPicPr>
                <a:picLocks noChangeAspect="1"/>
              </p:cNvPicPr>
              <p:nvPr/>
            </p:nvPicPr>
            <p:blipFill>
              <a:blip r:embed="rId5"/>
              <a:stretch>
                <a:fillRect/>
              </a:stretch>
            </p:blipFill>
            <p:spPr>
              <a:xfrm>
                <a:off x="14854611" y="10059241"/>
                <a:ext cx="224217" cy="233369"/>
              </a:xfrm>
              <a:prstGeom prst="rect">
                <a:avLst/>
              </a:prstGeom>
            </p:spPr>
          </p:pic>
          <p:pic>
            <p:nvPicPr>
              <p:cNvPr id="40" name="Picture 39"/>
              <p:cNvPicPr>
                <a:picLocks noChangeAspect="1"/>
              </p:cNvPicPr>
              <p:nvPr/>
            </p:nvPicPr>
            <p:blipFill>
              <a:blip r:embed="rId6"/>
              <a:stretch>
                <a:fillRect/>
              </a:stretch>
            </p:blipFill>
            <p:spPr>
              <a:xfrm>
                <a:off x="14853898" y="10355839"/>
                <a:ext cx="229937" cy="229937"/>
              </a:xfrm>
              <a:prstGeom prst="rect">
                <a:avLst/>
              </a:prstGeom>
            </p:spPr>
          </p:pic>
          <p:pic>
            <p:nvPicPr>
              <p:cNvPr id="41" name="Picture 40"/>
              <p:cNvPicPr>
                <a:picLocks noChangeAspect="1"/>
              </p:cNvPicPr>
              <p:nvPr/>
            </p:nvPicPr>
            <p:blipFill>
              <a:blip r:embed="rId7"/>
              <a:stretch>
                <a:fillRect/>
              </a:stretch>
            </p:blipFill>
            <p:spPr>
              <a:xfrm>
                <a:off x="14862796" y="10643855"/>
                <a:ext cx="221039" cy="229707"/>
              </a:xfrm>
              <a:prstGeom prst="rect">
                <a:avLst/>
              </a:prstGeom>
            </p:spPr>
          </p:pic>
          <p:pic>
            <p:nvPicPr>
              <p:cNvPr id="42" name="Picture 41"/>
              <p:cNvPicPr>
                <a:picLocks noChangeAspect="1"/>
              </p:cNvPicPr>
              <p:nvPr/>
            </p:nvPicPr>
            <p:blipFill>
              <a:blip r:embed="rId8"/>
              <a:stretch>
                <a:fillRect/>
              </a:stretch>
            </p:blipFill>
            <p:spPr>
              <a:xfrm>
                <a:off x="14853898" y="10931641"/>
                <a:ext cx="224930" cy="233751"/>
              </a:xfrm>
              <a:prstGeom prst="rect">
                <a:avLst/>
              </a:prstGeom>
            </p:spPr>
          </p:pic>
        </p:grpSp>
        <p:sp>
          <p:nvSpPr>
            <p:cNvPr id="33" name="Rectangle 32"/>
            <p:cNvSpPr/>
            <p:nvPr/>
          </p:nvSpPr>
          <p:spPr>
            <a:xfrm>
              <a:off x="13791056" y="9678744"/>
              <a:ext cx="1045479" cy="379782"/>
            </a:xfrm>
            <a:prstGeom prst="rect">
              <a:avLst/>
            </a:prstGeom>
          </p:spPr>
          <p:txBody>
            <a:bodyPr wrap="none">
              <a:spAutoFit/>
            </a:bodyPr>
            <a:lstStyle/>
            <a:p>
              <a:r>
                <a:rPr lang="en-US" sz="2000" dirty="0">
                  <a:solidFill>
                    <a:schemeClr val="bg2">
                      <a:lumMod val="50000"/>
                    </a:schemeClr>
                  </a:solidFill>
                  <a:ea typeface="Garamond"/>
                  <a:cs typeface="Garamond"/>
                  <a:sym typeface="Garamond"/>
                </a:rPr>
                <a:t>Landfill</a:t>
              </a:r>
              <a:endParaRPr lang="en-US" sz="2000" dirty="0">
                <a:solidFill>
                  <a:schemeClr val="bg2">
                    <a:lumMod val="50000"/>
                  </a:schemeClr>
                </a:solidFill>
              </a:endParaRPr>
            </a:p>
          </p:txBody>
        </p:sp>
        <p:sp>
          <p:nvSpPr>
            <p:cNvPr id="34" name="Rectangle 33"/>
            <p:cNvSpPr/>
            <p:nvPr/>
          </p:nvSpPr>
          <p:spPr>
            <a:xfrm>
              <a:off x="12613462" y="9976057"/>
              <a:ext cx="2249334" cy="379782"/>
            </a:xfrm>
            <a:prstGeom prst="rect">
              <a:avLst/>
            </a:prstGeom>
          </p:spPr>
          <p:txBody>
            <a:bodyPr wrap="none">
              <a:spAutoFit/>
            </a:bodyPr>
            <a:lstStyle/>
            <a:p>
              <a:r>
                <a:rPr lang="en-US" sz="2000" dirty="0">
                  <a:solidFill>
                    <a:schemeClr val="bg2">
                      <a:lumMod val="50000"/>
                    </a:schemeClr>
                  </a:solidFill>
                  <a:ea typeface="Garamond"/>
                  <a:cs typeface="Garamond"/>
                  <a:sym typeface="Garamond"/>
                </a:rPr>
                <a:t>Water treatment</a:t>
              </a:r>
              <a:endParaRPr lang="en-US" sz="2000" dirty="0">
                <a:solidFill>
                  <a:schemeClr val="bg2">
                    <a:lumMod val="50000"/>
                  </a:schemeClr>
                </a:solidFill>
              </a:endParaRPr>
            </a:p>
          </p:txBody>
        </p:sp>
        <p:sp>
          <p:nvSpPr>
            <p:cNvPr id="35" name="Rectangle 34"/>
            <p:cNvSpPr/>
            <p:nvPr/>
          </p:nvSpPr>
          <p:spPr>
            <a:xfrm>
              <a:off x="13184960" y="10253306"/>
              <a:ext cx="1677062" cy="379782"/>
            </a:xfrm>
            <a:prstGeom prst="rect">
              <a:avLst/>
            </a:prstGeom>
          </p:spPr>
          <p:txBody>
            <a:bodyPr wrap="none">
              <a:spAutoFit/>
            </a:bodyPr>
            <a:lstStyle/>
            <a:p>
              <a:r>
                <a:rPr lang="en-US" sz="2000" dirty="0">
                  <a:solidFill>
                    <a:schemeClr val="bg2">
                      <a:lumMod val="50000"/>
                    </a:schemeClr>
                  </a:solidFill>
                  <a:ea typeface="Garamond"/>
                  <a:cs typeface="Garamond"/>
                  <a:sym typeface="Garamond"/>
                </a:rPr>
                <a:t>Power plant</a:t>
              </a:r>
              <a:endParaRPr lang="en-US" sz="2000" dirty="0">
                <a:solidFill>
                  <a:schemeClr val="bg2">
                    <a:lumMod val="50000"/>
                  </a:schemeClr>
                </a:solidFill>
              </a:endParaRPr>
            </a:p>
          </p:txBody>
        </p:sp>
        <p:sp>
          <p:nvSpPr>
            <p:cNvPr id="36" name="Rectangle 35"/>
            <p:cNvSpPr/>
            <p:nvPr/>
          </p:nvSpPr>
          <p:spPr>
            <a:xfrm>
              <a:off x="13659610" y="10559957"/>
              <a:ext cx="1176925" cy="379782"/>
            </a:xfrm>
            <a:prstGeom prst="rect">
              <a:avLst/>
            </a:prstGeom>
          </p:spPr>
          <p:txBody>
            <a:bodyPr wrap="none">
              <a:spAutoFit/>
            </a:bodyPr>
            <a:lstStyle/>
            <a:p>
              <a:r>
                <a:rPr lang="en-US" sz="2000" dirty="0">
                  <a:solidFill>
                    <a:schemeClr val="bg2">
                      <a:lumMod val="50000"/>
                    </a:schemeClr>
                  </a:solidFill>
                  <a:ea typeface="Garamond"/>
                  <a:cs typeface="Garamond"/>
                  <a:sym typeface="Garamond"/>
                </a:rPr>
                <a:t>Refinery</a:t>
              </a:r>
              <a:endParaRPr lang="en-US" sz="2000" dirty="0">
                <a:solidFill>
                  <a:schemeClr val="bg2">
                    <a:lumMod val="50000"/>
                  </a:schemeClr>
                </a:solidFill>
              </a:endParaRPr>
            </a:p>
          </p:txBody>
        </p:sp>
        <p:sp>
          <p:nvSpPr>
            <p:cNvPr id="37" name="Rectangle 36"/>
            <p:cNvSpPr/>
            <p:nvPr/>
          </p:nvSpPr>
          <p:spPr>
            <a:xfrm>
              <a:off x="14002922" y="10851042"/>
              <a:ext cx="816249" cy="379782"/>
            </a:xfrm>
            <a:prstGeom prst="rect">
              <a:avLst/>
            </a:prstGeom>
          </p:spPr>
          <p:txBody>
            <a:bodyPr wrap="none">
              <a:spAutoFit/>
            </a:bodyPr>
            <a:lstStyle/>
            <a:p>
              <a:r>
                <a:rPr lang="en-US" sz="2000" dirty="0">
                  <a:solidFill>
                    <a:schemeClr val="bg2">
                      <a:lumMod val="50000"/>
                    </a:schemeClr>
                  </a:solidFill>
                  <a:ea typeface="Garamond"/>
                  <a:cs typeface="Garamond"/>
                  <a:sym typeface="Garamond"/>
                </a:rPr>
                <a:t>Dairy</a:t>
              </a:r>
              <a:endParaRPr lang="en-US" sz="2000" dirty="0">
                <a:solidFill>
                  <a:schemeClr val="bg2">
                    <a:lumMod val="50000"/>
                  </a:schemeClr>
                </a:solidFill>
              </a:endParaRPr>
            </a:p>
          </p:txBody>
        </p:sp>
      </p:grpSp>
      <p:sp>
        <p:nvSpPr>
          <p:cNvPr id="45" name="Isosceles Triangle 44"/>
          <p:cNvSpPr/>
          <p:nvPr/>
        </p:nvSpPr>
        <p:spPr>
          <a:xfrm rot="10800000">
            <a:off x="3250290" y="4129079"/>
            <a:ext cx="646284" cy="449068"/>
          </a:xfrm>
          <a:prstGeom prst="triangl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720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230085" y="518225"/>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Results</a:t>
            </a:r>
            <a:r>
              <a:rPr lang="en-US" dirty="0">
                <a:solidFill>
                  <a:schemeClr val="bg1"/>
                </a:solidFill>
                <a:latin typeface="Century Gothic" panose="020B0502020202020204" pitchFamily="34" charset="0"/>
              </a:rPr>
              <a:t>: Trajectory Analysis</a:t>
            </a:r>
          </a:p>
        </p:txBody>
      </p:sp>
      <p:grpSp>
        <p:nvGrpSpPr>
          <p:cNvPr id="25" name="Group 24"/>
          <p:cNvGrpSpPr/>
          <p:nvPr/>
        </p:nvGrpSpPr>
        <p:grpSpPr>
          <a:xfrm>
            <a:off x="689162" y="1338059"/>
            <a:ext cx="3207412" cy="3240088"/>
            <a:chOff x="86734" y="1313793"/>
            <a:chExt cx="3310093" cy="3492806"/>
          </a:xfrm>
        </p:grpSpPr>
        <p:sp>
          <p:nvSpPr>
            <p:cNvPr id="24" name="Freeform: Shape 23"/>
            <p:cNvSpPr/>
            <p:nvPr/>
          </p:nvSpPr>
          <p:spPr>
            <a:xfrm rot="180193">
              <a:off x="1469498" y="1975567"/>
              <a:ext cx="1671303" cy="2403696"/>
            </a:xfrm>
            <a:custGeom>
              <a:avLst/>
              <a:gdLst>
                <a:gd name="connsiteX0" fmla="*/ 0 w 2061726"/>
                <a:gd name="connsiteY0" fmla="*/ 0 h 2947595"/>
                <a:gd name="connsiteX1" fmla="*/ 1323191 w 2061726"/>
                <a:gd name="connsiteY1" fmla="*/ 333487 h 2947595"/>
                <a:gd name="connsiteX2" fmla="*/ 1968649 w 2061726"/>
                <a:gd name="connsiteY2" fmla="*/ 1323190 h 2947595"/>
                <a:gd name="connsiteX3" fmla="*/ 2043953 w 2061726"/>
                <a:gd name="connsiteY3" fmla="*/ 2947595 h 2947595"/>
              </a:gdLst>
              <a:ahLst/>
              <a:cxnLst>
                <a:cxn ang="0">
                  <a:pos x="connsiteX0" y="connsiteY0"/>
                </a:cxn>
                <a:cxn ang="0">
                  <a:pos x="connsiteX1" y="connsiteY1"/>
                </a:cxn>
                <a:cxn ang="0">
                  <a:pos x="connsiteX2" y="connsiteY2"/>
                </a:cxn>
                <a:cxn ang="0">
                  <a:pos x="connsiteX3" y="connsiteY3"/>
                </a:cxn>
              </a:cxnLst>
              <a:rect l="l" t="t" r="r" b="b"/>
              <a:pathLst>
                <a:path w="2061726" h="2947595">
                  <a:moveTo>
                    <a:pt x="0" y="0"/>
                  </a:moveTo>
                  <a:cubicBezTo>
                    <a:pt x="497541" y="56477"/>
                    <a:pt x="995083" y="112955"/>
                    <a:pt x="1323191" y="333487"/>
                  </a:cubicBezTo>
                  <a:cubicBezTo>
                    <a:pt x="1651299" y="554019"/>
                    <a:pt x="1848522" y="887505"/>
                    <a:pt x="1968649" y="1323190"/>
                  </a:cubicBezTo>
                  <a:cubicBezTo>
                    <a:pt x="2088776" y="1758875"/>
                    <a:pt x="2066364" y="2353235"/>
                    <a:pt x="2043953" y="2947595"/>
                  </a:cubicBezTo>
                </a:path>
              </a:pathLst>
            </a:custGeom>
            <a:noFill/>
            <a:ln w="292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p:cNvSpPr/>
            <p:nvPr/>
          </p:nvSpPr>
          <p:spPr>
            <a:xfrm rot="510918">
              <a:off x="1451125" y="3734305"/>
              <a:ext cx="1658992" cy="763927"/>
            </a:xfrm>
            <a:custGeom>
              <a:avLst/>
              <a:gdLst>
                <a:gd name="connsiteX0" fmla="*/ 0 w 2061726"/>
                <a:gd name="connsiteY0" fmla="*/ 0 h 2947595"/>
                <a:gd name="connsiteX1" fmla="*/ 1323191 w 2061726"/>
                <a:gd name="connsiteY1" fmla="*/ 333487 h 2947595"/>
                <a:gd name="connsiteX2" fmla="*/ 1968649 w 2061726"/>
                <a:gd name="connsiteY2" fmla="*/ 1323190 h 2947595"/>
                <a:gd name="connsiteX3" fmla="*/ 2043953 w 2061726"/>
                <a:gd name="connsiteY3" fmla="*/ 2947595 h 2947595"/>
              </a:gdLst>
              <a:ahLst/>
              <a:cxnLst>
                <a:cxn ang="0">
                  <a:pos x="connsiteX0" y="connsiteY0"/>
                </a:cxn>
                <a:cxn ang="0">
                  <a:pos x="connsiteX1" y="connsiteY1"/>
                </a:cxn>
                <a:cxn ang="0">
                  <a:pos x="connsiteX2" y="connsiteY2"/>
                </a:cxn>
                <a:cxn ang="0">
                  <a:pos x="connsiteX3" y="connsiteY3"/>
                </a:cxn>
              </a:cxnLst>
              <a:rect l="l" t="t" r="r" b="b"/>
              <a:pathLst>
                <a:path w="2061726" h="2947595">
                  <a:moveTo>
                    <a:pt x="0" y="0"/>
                  </a:moveTo>
                  <a:cubicBezTo>
                    <a:pt x="497541" y="56477"/>
                    <a:pt x="995083" y="112955"/>
                    <a:pt x="1323191" y="333487"/>
                  </a:cubicBezTo>
                  <a:cubicBezTo>
                    <a:pt x="1651299" y="554019"/>
                    <a:pt x="1848522" y="887505"/>
                    <a:pt x="1968649" y="1323190"/>
                  </a:cubicBezTo>
                  <a:cubicBezTo>
                    <a:pt x="2088776" y="1758875"/>
                    <a:pt x="2066364" y="2353235"/>
                    <a:pt x="2043953" y="2947595"/>
                  </a:cubicBezTo>
                </a:path>
              </a:pathLst>
            </a:custGeom>
            <a:noFill/>
            <a:ln w="292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6734" y="1313793"/>
              <a:ext cx="1738443" cy="16822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CH</a:t>
              </a:r>
              <a:r>
                <a:rPr lang="en-US" sz="2000" baseline="-25000" dirty="0"/>
                <a:t>4</a:t>
              </a:r>
              <a:r>
                <a:rPr lang="en-US" sz="2000" dirty="0"/>
                <a:t> Hotspot Map</a:t>
              </a:r>
            </a:p>
          </p:txBody>
        </p:sp>
        <p:sp>
          <p:nvSpPr>
            <p:cNvPr id="23" name="Isosceles Triangle 22"/>
            <p:cNvSpPr/>
            <p:nvPr/>
          </p:nvSpPr>
          <p:spPr>
            <a:xfrm rot="10800000">
              <a:off x="2729853" y="4322505"/>
              <a:ext cx="666974" cy="484094"/>
            </a:xfrm>
            <a:prstGeom prst="triangl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ounded Rectangle 14"/>
          <p:cNvSpPr/>
          <p:nvPr/>
        </p:nvSpPr>
        <p:spPr>
          <a:xfrm>
            <a:off x="245485" y="3226587"/>
            <a:ext cx="2358013" cy="73935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r>
              <a:rPr lang="en-US" sz="2000" dirty="0"/>
              <a:t>BAAQMD GHG inventory</a:t>
            </a:r>
          </a:p>
        </p:txBody>
      </p:sp>
      <p:sp>
        <p:nvSpPr>
          <p:cNvPr id="27" name="Oval 26"/>
          <p:cNvSpPr/>
          <p:nvPr/>
        </p:nvSpPr>
        <p:spPr>
          <a:xfrm>
            <a:off x="2436760" y="4597022"/>
            <a:ext cx="2198536" cy="2066783"/>
          </a:xfrm>
          <a:prstGeom prst="ellipse">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CH</a:t>
            </a:r>
            <a:r>
              <a:rPr lang="en-US" sz="2000" b="1" baseline="-25000" dirty="0"/>
              <a:t>4</a:t>
            </a:r>
            <a:endParaRPr lang="en-US" sz="2000" b="1" dirty="0"/>
          </a:p>
          <a:p>
            <a:pPr algn="ctr"/>
            <a:r>
              <a:rPr lang="en-US" sz="2000" b="1" dirty="0"/>
              <a:t>Trajectory Analysis </a:t>
            </a:r>
          </a:p>
        </p:txBody>
      </p:sp>
      <p:pic>
        <p:nvPicPr>
          <p:cNvPr id="28" name="Picture 27"/>
          <p:cNvPicPr>
            <a:picLocks noChangeAspect="1"/>
          </p:cNvPicPr>
          <p:nvPr/>
        </p:nvPicPr>
        <p:blipFill rotWithShape="1">
          <a:blip r:embed="rId3"/>
          <a:srcRect l="13742" t="3784" r="8317" b="6313"/>
          <a:stretch/>
        </p:blipFill>
        <p:spPr>
          <a:xfrm>
            <a:off x="5364969" y="3937764"/>
            <a:ext cx="2174744" cy="2464786"/>
          </a:xfrm>
          <a:prstGeom prst="rect">
            <a:avLst/>
          </a:prstGeom>
          <a:ln w="28575" cap="sq">
            <a:solidFill>
              <a:srgbClr val="000000"/>
            </a:solidFill>
            <a:prstDash val="solid"/>
            <a:miter lim="800000"/>
          </a:ln>
          <a:effectLst/>
        </p:spPr>
      </p:pic>
      <p:grpSp>
        <p:nvGrpSpPr>
          <p:cNvPr id="31" name="Group 30"/>
          <p:cNvGrpSpPr/>
          <p:nvPr/>
        </p:nvGrpSpPr>
        <p:grpSpPr>
          <a:xfrm>
            <a:off x="4635296" y="1564940"/>
            <a:ext cx="2470374" cy="1005426"/>
            <a:chOff x="12613462" y="9678744"/>
            <a:chExt cx="2470374" cy="954344"/>
          </a:xfrm>
        </p:grpSpPr>
        <p:grpSp>
          <p:nvGrpSpPr>
            <p:cNvPr id="32" name="Group 31"/>
            <p:cNvGrpSpPr/>
            <p:nvPr/>
          </p:nvGrpSpPr>
          <p:grpSpPr>
            <a:xfrm>
              <a:off x="14853898" y="9762177"/>
              <a:ext cx="229938" cy="823599"/>
              <a:chOff x="14853898" y="9762177"/>
              <a:chExt cx="229938" cy="823599"/>
            </a:xfrm>
          </p:grpSpPr>
          <p:pic>
            <p:nvPicPr>
              <p:cNvPr id="38" name="Picture 37"/>
              <p:cNvPicPr>
                <a:picLocks noChangeAspect="1"/>
              </p:cNvPicPr>
              <p:nvPr/>
            </p:nvPicPr>
            <p:blipFill>
              <a:blip r:embed="rId4"/>
              <a:stretch>
                <a:fillRect/>
              </a:stretch>
            </p:blipFill>
            <p:spPr>
              <a:xfrm>
                <a:off x="14853899" y="9762177"/>
                <a:ext cx="229937" cy="239322"/>
              </a:xfrm>
              <a:prstGeom prst="rect">
                <a:avLst/>
              </a:prstGeom>
            </p:spPr>
          </p:pic>
          <p:pic>
            <p:nvPicPr>
              <p:cNvPr id="39" name="Picture 38"/>
              <p:cNvPicPr>
                <a:picLocks noChangeAspect="1"/>
              </p:cNvPicPr>
              <p:nvPr/>
            </p:nvPicPr>
            <p:blipFill>
              <a:blip r:embed="rId5"/>
              <a:stretch>
                <a:fillRect/>
              </a:stretch>
            </p:blipFill>
            <p:spPr>
              <a:xfrm>
                <a:off x="14854611" y="10059241"/>
                <a:ext cx="224217" cy="233369"/>
              </a:xfrm>
              <a:prstGeom prst="rect">
                <a:avLst/>
              </a:prstGeom>
            </p:spPr>
          </p:pic>
          <p:pic>
            <p:nvPicPr>
              <p:cNvPr id="40" name="Picture 39"/>
              <p:cNvPicPr>
                <a:picLocks noChangeAspect="1"/>
              </p:cNvPicPr>
              <p:nvPr/>
            </p:nvPicPr>
            <p:blipFill>
              <a:blip r:embed="rId6"/>
              <a:stretch>
                <a:fillRect/>
              </a:stretch>
            </p:blipFill>
            <p:spPr>
              <a:xfrm>
                <a:off x="14853898" y="10355839"/>
                <a:ext cx="229937" cy="229937"/>
              </a:xfrm>
              <a:prstGeom prst="rect">
                <a:avLst/>
              </a:prstGeom>
            </p:spPr>
          </p:pic>
        </p:grpSp>
        <p:sp>
          <p:nvSpPr>
            <p:cNvPr id="33" name="Rectangle 32"/>
            <p:cNvSpPr/>
            <p:nvPr/>
          </p:nvSpPr>
          <p:spPr>
            <a:xfrm>
              <a:off x="13791056" y="9678744"/>
              <a:ext cx="1045479" cy="379782"/>
            </a:xfrm>
            <a:prstGeom prst="rect">
              <a:avLst/>
            </a:prstGeom>
          </p:spPr>
          <p:txBody>
            <a:bodyPr wrap="none">
              <a:spAutoFit/>
            </a:bodyPr>
            <a:lstStyle/>
            <a:p>
              <a:r>
                <a:rPr lang="en-US" sz="2000" dirty="0">
                  <a:solidFill>
                    <a:schemeClr val="bg2">
                      <a:lumMod val="50000"/>
                    </a:schemeClr>
                  </a:solidFill>
                  <a:ea typeface="Garamond"/>
                  <a:cs typeface="Garamond"/>
                  <a:sym typeface="Garamond"/>
                </a:rPr>
                <a:t>Landfill</a:t>
              </a:r>
              <a:endParaRPr lang="en-US" sz="2000" dirty="0">
                <a:solidFill>
                  <a:schemeClr val="bg2">
                    <a:lumMod val="50000"/>
                  </a:schemeClr>
                </a:solidFill>
              </a:endParaRPr>
            </a:p>
          </p:txBody>
        </p:sp>
        <p:sp>
          <p:nvSpPr>
            <p:cNvPr id="34" name="Rectangle 33"/>
            <p:cNvSpPr/>
            <p:nvPr/>
          </p:nvSpPr>
          <p:spPr>
            <a:xfrm>
              <a:off x="12613462" y="9976057"/>
              <a:ext cx="2249334" cy="379782"/>
            </a:xfrm>
            <a:prstGeom prst="rect">
              <a:avLst/>
            </a:prstGeom>
          </p:spPr>
          <p:txBody>
            <a:bodyPr wrap="none">
              <a:spAutoFit/>
            </a:bodyPr>
            <a:lstStyle/>
            <a:p>
              <a:r>
                <a:rPr lang="en-US" sz="2000" dirty="0">
                  <a:solidFill>
                    <a:schemeClr val="bg2">
                      <a:lumMod val="50000"/>
                    </a:schemeClr>
                  </a:solidFill>
                  <a:ea typeface="Garamond"/>
                  <a:cs typeface="Garamond"/>
                  <a:sym typeface="Garamond"/>
                </a:rPr>
                <a:t>Water treatment</a:t>
              </a:r>
              <a:endParaRPr lang="en-US" sz="2000" dirty="0">
                <a:solidFill>
                  <a:schemeClr val="bg2">
                    <a:lumMod val="50000"/>
                  </a:schemeClr>
                </a:solidFill>
              </a:endParaRPr>
            </a:p>
          </p:txBody>
        </p:sp>
        <p:sp>
          <p:nvSpPr>
            <p:cNvPr id="35" name="Rectangle 34"/>
            <p:cNvSpPr/>
            <p:nvPr/>
          </p:nvSpPr>
          <p:spPr>
            <a:xfrm>
              <a:off x="13184960" y="10253306"/>
              <a:ext cx="1677062" cy="379782"/>
            </a:xfrm>
            <a:prstGeom prst="rect">
              <a:avLst/>
            </a:prstGeom>
          </p:spPr>
          <p:txBody>
            <a:bodyPr wrap="none">
              <a:spAutoFit/>
            </a:bodyPr>
            <a:lstStyle/>
            <a:p>
              <a:r>
                <a:rPr lang="en-US" sz="2000" dirty="0">
                  <a:solidFill>
                    <a:schemeClr val="bg2">
                      <a:lumMod val="50000"/>
                    </a:schemeClr>
                  </a:solidFill>
                  <a:ea typeface="Garamond"/>
                  <a:cs typeface="Garamond"/>
                  <a:sym typeface="Garamond"/>
                </a:rPr>
                <a:t>Power plant</a:t>
              </a:r>
              <a:endParaRPr lang="en-US" sz="2000" dirty="0">
                <a:solidFill>
                  <a:schemeClr val="bg2">
                    <a:lumMod val="50000"/>
                  </a:schemeClr>
                </a:solidFill>
              </a:endParaRPr>
            </a:p>
          </p:txBody>
        </p:sp>
      </p:grpSp>
      <p:pic>
        <p:nvPicPr>
          <p:cNvPr id="2" name="Picture 1"/>
          <p:cNvPicPr>
            <a:picLocks noChangeAspect="1"/>
          </p:cNvPicPr>
          <p:nvPr/>
        </p:nvPicPr>
        <p:blipFill>
          <a:blip r:embed="rId7"/>
          <a:stretch>
            <a:fillRect/>
          </a:stretch>
        </p:blipFill>
        <p:spPr>
          <a:xfrm>
            <a:off x="7322724" y="1405625"/>
            <a:ext cx="4371975" cy="4257675"/>
          </a:xfrm>
          <a:prstGeom prst="rect">
            <a:avLst/>
          </a:prstGeom>
          <a:ln w="38100" cap="sq">
            <a:solidFill>
              <a:srgbClr val="000000"/>
            </a:solidFill>
            <a:miter lim="800000"/>
          </a:ln>
          <a:effectLst/>
        </p:spPr>
      </p:pic>
      <p:sp>
        <p:nvSpPr>
          <p:cNvPr id="3" name="Rectangle 2"/>
          <p:cNvSpPr/>
          <p:nvPr/>
        </p:nvSpPr>
        <p:spPr>
          <a:xfrm>
            <a:off x="6494730" y="4820194"/>
            <a:ext cx="177721" cy="1959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a:stretch>
            <a:fillRect/>
          </a:stretch>
        </p:blipFill>
        <p:spPr>
          <a:xfrm>
            <a:off x="10648689" y="3937764"/>
            <a:ext cx="1382203" cy="2580285"/>
          </a:xfrm>
          <a:prstGeom prst="round2DiagRect">
            <a:avLst>
              <a:gd name="adj1" fmla="val 16667"/>
              <a:gd name="adj2" fmla="val 0"/>
            </a:avLst>
          </a:prstGeom>
          <a:ln w="88900" cap="sq">
            <a:solidFill>
              <a:srgbClr val="FFFFFF"/>
            </a:solidFill>
            <a:miter lim="800000"/>
          </a:ln>
          <a:effectLst/>
        </p:spPr>
      </p:pic>
      <p:pic>
        <p:nvPicPr>
          <p:cNvPr id="5" name="Picture 4"/>
          <p:cNvPicPr>
            <a:picLocks noChangeAspect="1"/>
          </p:cNvPicPr>
          <p:nvPr/>
        </p:nvPicPr>
        <p:blipFill>
          <a:blip r:embed="rId9"/>
          <a:stretch>
            <a:fillRect/>
          </a:stretch>
        </p:blipFill>
        <p:spPr>
          <a:xfrm>
            <a:off x="6724593" y="2636979"/>
            <a:ext cx="523875" cy="561975"/>
          </a:xfrm>
          <a:prstGeom prst="rect">
            <a:avLst/>
          </a:prstGeom>
        </p:spPr>
      </p:pic>
      <p:sp>
        <p:nvSpPr>
          <p:cNvPr id="29" name="Rectangle 28"/>
          <p:cNvSpPr/>
          <p:nvPr/>
        </p:nvSpPr>
        <p:spPr>
          <a:xfrm>
            <a:off x="4871451" y="2741818"/>
            <a:ext cx="2002471" cy="400110"/>
          </a:xfrm>
          <a:prstGeom prst="rect">
            <a:avLst/>
          </a:prstGeom>
        </p:spPr>
        <p:txBody>
          <a:bodyPr wrap="none">
            <a:spAutoFit/>
          </a:bodyPr>
          <a:lstStyle/>
          <a:p>
            <a:r>
              <a:rPr lang="en-US" sz="2000" dirty="0">
                <a:solidFill>
                  <a:schemeClr val="bg2">
                    <a:lumMod val="50000"/>
                  </a:schemeClr>
                </a:solidFill>
                <a:ea typeface="Garamond"/>
                <a:cs typeface="Garamond"/>
                <a:sym typeface="Garamond"/>
              </a:rPr>
              <a:t>Wind direction</a:t>
            </a:r>
            <a:endParaRPr lang="en-US" sz="2000" dirty="0">
              <a:solidFill>
                <a:schemeClr val="bg2">
                  <a:lumMod val="50000"/>
                </a:schemeClr>
              </a:solidFill>
            </a:endParaRPr>
          </a:p>
        </p:txBody>
      </p:sp>
    </p:spTree>
    <p:extLst>
      <p:ext uri="{BB962C8B-B14F-4D97-AF65-F5344CB8AC3E}">
        <p14:creationId xmlns:p14="http://schemas.microsoft.com/office/powerpoint/2010/main" val="1769327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12924" y="3358576"/>
            <a:ext cx="10643616" cy="704088"/>
          </a:xfrm>
        </p:spPr>
        <p:txBody>
          <a:bodyPr/>
          <a:lstStyle/>
          <a:p>
            <a:r>
              <a:rPr lang="en-US" dirty="0"/>
              <a:t>Conclusions</a:t>
            </a:r>
          </a:p>
        </p:txBody>
      </p:sp>
      <p:sp>
        <p:nvSpPr>
          <p:cNvPr id="5" name="Text Placeholder 4"/>
          <p:cNvSpPr>
            <a:spLocks noGrp="1"/>
          </p:cNvSpPr>
          <p:nvPr>
            <p:ph type="body" sz="quarter" idx="13"/>
          </p:nvPr>
        </p:nvSpPr>
        <p:spPr>
          <a:xfrm>
            <a:off x="8441055" y="3358576"/>
            <a:ext cx="3445002" cy="274320"/>
          </a:xfrm>
        </p:spPr>
        <p:txBody>
          <a:bodyPr>
            <a:normAutofit/>
          </a:bodyPr>
          <a:lstStyle/>
          <a:p>
            <a:r>
              <a:rPr lang="en-US" dirty="0"/>
              <a:t>Image Credit: Planet Labs</a:t>
            </a:r>
          </a:p>
        </p:txBody>
      </p:sp>
      <p:sp>
        <p:nvSpPr>
          <p:cNvPr id="4" name="Text Placeholder 3"/>
          <p:cNvSpPr>
            <a:spLocks noGrp="1"/>
          </p:cNvSpPr>
          <p:nvPr>
            <p:ph type="body" sz="quarter" idx="11"/>
          </p:nvPr>
        </p:nvSpPr>
        <p:spPr>
          <a:xfrm>
            <a:off x="212924" y="4062664"/>
            <a:ext cx="11673133" cy="1444752"/>
          </a:xfrm>
        </p:spPr>
        <p:txBody>
          <a:bodyPr>
            <a:noAutofit/>
          </a:bodyPr>
          <a:lstStyle/>
          <a:p>
            <a:pPr marL="342900" indent="-342900">
              <a:spcBef>
                <a:spcPts val="600"/>
              </a:spcBef>
              <a:buClr>
                <a:srgbClr val="C15442"/>
              </a:buClr>
              <a:buFont typeface="Webdings" panose="05030102010509060703" pitchFamily="18" charset="2"/>
              <a:buChar char="4"/>
            </a:pPr>
            <a:r>
              <a:rPr lang="en-US" sz="2400" dirty="0">
                <a:solidFill>
                  <a:schemeClr val="bg2">
                    <a:lumMod val="50000"/>
                  </a:schemeClr>
                </a:solidFill>
                <a:highlight>
                  <a:srgbClr val="FFFFFF"/>
                </a:highlight>
              </a:rPr>
              <a:t>Airborne </a:t>
            </a:r>
            <a:r>
              <a:rPr lang="en-US" sz="2400" i="1" dirty="0">
                <a:solidFill>
                  <a:schemeClr val="bg2">
                    <a:lumMod val="50000"/>
                  </a:schemeClr>
                </a:solidFill>
                <a:highlight>
                  <a:srgbClr val="FFFFFF"/>
                </a:highlight>
              </a:rPr>
              <a:t>in situ</a:t>
            </a:r>
            <a:r>
              <a:rPr lang="en-US" sz="2400" dirty="0">
                <a:solidFill>
                  <a:schemeClr val="bg2">
                    <a:lumMod val="50000"/>
                  </a:schemeClr>
                </a:solidFill>
                <a:highlight>
                  <a:srgbClr val="FFFFFF"/>
                </a:highlight>
              </a:rPr>
              <a:t> greenhouse gas concentration data from below the planetary boundary layer (PBL) can be utilized in understanding near-surface </a:t>
            </a:r>
            <a:r>
              <a:rPr lang="en-US" sz="2400" dirty="0">
                <a:solidFill>
                  <a:schemeClr val="bg2">
                    <a:lumMod val="50000"/>
                  </a:schemeClr>
                </a:solidFill>
              </a:rPr>
              <a:t>CH</a:t>
            </a:r>
            <a:r>
              <a:rPr lang="en-US" sz="2400" baseline="-25000" dirty="0">
                <a:solidFill>
                  <a:schemeClr val="bg2">
                    <a:lumMod val="50000"/>
                  </a:schemeClr>
                </a:solidFill>
              </a:rPr>
              <a:t>4</a:t>
            </a:r>
            <a:r>
              <a:rPr lang="en-US" sz="2400" dirty="0">
                <a:solidFill>
                  <a:schemeClr val="bg2">
                    <a:lumMod val="50000"/>
                  </a:schemeClr>
                </a:solidFill>
              </a:rPr>
              <a:t> concentrations</a:t>
            </a:r>
          </a:p>
          <a:p>
            <a:pPr marL="342900" indent="-342900">
              <a:spcBef>
                <a:spcPts val="600"/>
              </a:spcBef>
              <a:buClr>
                <a:srgbClr val="C15442"/>
              </a:buClr>
              <a:buFont typeface="Webdings" panose="05030102010509060703" pitchFamily="18" charset="2"/>
              <a:buChar char="4"/>
            </a:pPr>
            <a:endParaRPr lang="en-US" sz="2400" dirty="0">
              <a:solidFill>
                <a:schemeClr val="bg2">
                  <a:lumMod val="50000"/>
                </a:schemeClr>
              </a:solidFill>
              <a:highlight>
                <a:srgbClr val="FFFFFF"/>
              </a:highlight>
              <a:latin typeface="+mn-lt"/>
              <a:ea typeface="Garamond"/>
              <a:cs typeface="Garamond"/>
              <a:sym typeface="Garamond"/>
            </a:endParaRPr>
          </a:p>
          <a:p>
            <a:pPr marL="342900" indent="-342900">
              <a:spcBef>
                <a:spcPts val="600"/>
              </a:spcBef>
              <a:buClr>
                <a:srgbClr val="C15442"/>
              </a:buClr>
              <a:buFont typeface="Webdings" panose="05030102010509060703" pitchFamily="18" charset="2"/>
              <a:buChar char="4"/>
            </a:pPr>
            <a:r>
              <a:rPr lang="en-US" sz="2400" dirty="0">
                <a:solidFill>
                  <a:schemeClr val="bg2">
                    <a:lumMod val="50000"/>
                  </a:schemeClr>
                </a:solidFill>
                <a:highlight>
                  <a:srgbClr val="FFFFFF"/>
                </a:highlight>
                <a:latin typeface="+mn-lt"/>
                <a:ea typeface="Garamond"/>
                <a:cs typeface="Garamond"/>
                <a:sym typeface="Garamond"/>
              </a:rPr>
              <a:t>The San Francisco Bay Area has many </a:t>
            </a:r>
            <a:r>
              <a:rPr lang="en-US" sz="2400" dirty="0">
                <a:solidFill>
                  <a:schemeClr val="bg2">
                    <a:lumMod val="50000"/>
                  </a:schemeClr>
                </a:solidFill>
                <a:highlight>
                  <a:srgbClr val="FFFFFF"/>
                </a:highlight>
                <a:latin typeface="+mn-lt"/>
              </a:rPr>
              <a:t>CH</a:t>
            </a:r>
            <a:r>
              <a:rPr lang="en-US" sz="2400" baseline="-25000" dirty="0">
                <a:solidFill>
                  <a:schemeClr val="bg2">
                    <a:lumMod val="50000"/>
                  </a:schemeClr>
                </a:solidFill>
                <a:highlight>
                  <a:srgbClr val="FFFFFF"/>
                </a:highlight>
                <a:latin typeface="+mn-lt"/>
              </a:rPr>
              <a:t>4</a:t>
            </a:r>
            <a:r>
              <a:rPr lang="en-US" sz="2400" dirty="0">
                <a:solidFill>
                  <a:schemeClr val="bg2">
                    <a:lumMod val="50000"/>
                  </a:schemeClr>
                </a:solidFill>
                <a:highlight>
                  <a:srgbClr val="FFFFFF"/>
                </a:highlight>
                <a:latin typeface="+mn-lt"/>
              </a:rPr>
              <a:t> “hotspots” downwind of dairies, landfills, and areas of oil and gas production. A number of these sources are missing from the current BAAQMD bottom-up emissions inventory. </a:t>
            </a:r>
          </a:p>
          <a:p>
            <a:endParaRPr lang="en-US" sz="2400" dirty="0">
              <a:solidFill>
                <a:schemeClr val="bg2">
                  <a:lumMod val="50000"/>
                </a:schemeClr>
              </a:solidFill>
              <a:latin typeface="+mn-lt"/>
            </a:endParaRPr>
          </a:p>
        </p:txBody>
      </p:sp>
      <p:sp>
        <p:nvSpPr>
          <p:cNvPr id="7" name="Picture Placeholder 6"/>
          <p:cNvSpPr>
            <a:spLocks noGrp="1"/>
          </p:cNvSpPr>
          <p:nvPr>
            <p:ph type="pic" sz="quarter" idx="12"/>
          </p:nvPr>
        </p:nvSpPr>
        <p:spPr/>
      </p:sp>
      <p:pic>
        <p:nvPicPr>
          <p:cNvPr id="8" name="Picture 7"/>
          <p:cNvPicPr>
            <a:picLocks noChangeAspect="1"/>
          </p:cNvPicPr>
          <p:nvPr/>
        </p:nvPicPr>
        <p:blipFill rotWithShape="1">
          <a:blip r:embed="rId3"/>
          <a:srcRect b="19055"/>
          <a:stretch/>
        </p:blipFill>
        <p:spPr>
          <a:xfrm>
            <a:off x="0" y="117987"/>
            <a:ext cx="12192000" cy="3193025"/>
          </a:xfrm>
          <a:prstGeom prst="rect">
            <a:avLst/>
          </a:prstGeom>
        </p:spPr>
      </p:pic>
    </p:spTree>
    <p:extLst>
      <p:ext uri="{BB962C8B-B14F-4D97-AF65-F5344CB8AC3E}">
        <p14:creationId xmlns:p14="http://schemas.microsoft.com/office/powerpoint/2010/main" val="1831136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12924" y="3358576"/>
            <a:ext cx="10643616" cy="704088"/>
          </a:xfrm>
        </p:spPr>
        <p:txBody>
          <a:bodyPr/>
          <a:lstStyle/>
          <a:p>
            <a:r>
              <a:rPr lang="en-US" dirty="0"/>
              <a:t>Uncertainties and Future Work</a:t>
            </a:r>
          </a:p>
        </p:txBody>
      </p:sp>
      <p:sp>
        <p:nvSpPr>
          <p:cNvPr id="5" name="Text Placeholder 4"/>
          <p:cNvSpPr>
            <a:spLocks noGrp="1"/>
          </p:cNvSpPr>
          <p:nvPr>
            <p:ph type="body" sz="quarter" idx="13"/>
          </p:nvPr>
        </p:nvSpPr>
        <p:spPr>
          <a:xfrm>
            <a:off x="8441055" y="3358576"/>
            <a:ext cx="3445002" cy="274320"/>
          </a:xfrm>
        </p:spPr>
        <p:txBody>
          <a:bodyPr>
            <a:normAutofit/>
          </a:bodyPr>
          <a:lstStyle/>
          <a:p>
            <a:r>
              <a:rPr lang="en-US" dirty="0"/>
              <a:t>Image Credit: Planet Labs</a:t>
            </a:r>
          </a:p>
        </p:txBody>
      </p:sp>
      <p:sp>
        <p:nvSpPr>
          <p:cNvPr id="7" name="Picture Placeholder 6"/>
          <p:cNvSpPr>
            <a:spLocks noGrp="1"/>
          </p:cNvSpPr>
          <p:nvPr>
            <p:ph type="pic" sz="quarter" idx="12"/>
          </p:nvPr>
        </p:nvSpPr>
        <p:spPr/>
      </p:sp>
      <p:pic>
        <p:nvPicPr>
          <p:cNvPr id="8" name="Picture 7"/>
          <p:cNvPicPr>
            <a:picLocks noChangeAspect="1"/>
          </p:cNvPicPr>
          <p:nvPr/>
        </p:nvPicPr>
        <p:blipFill rotWithShape="1">
          <a:blip r:embed="rId3"/>
          <a:srcRect b="19055"/>
          <a:stretch/>
        </p:blipFill>
        <p:spPr>
          <a:xfrm>
            <a:off x="0" y="117987"/>
            <a:ext cx="12192000" cy="3193025"/>
          </a:xfrm>
          <a:prstGeom prst="rect">
            <a:avLst/>
          </a:prstGeom>
        </p:spPr>
      </p:pic>
      <p:sp>
        <p:nvSpPr>
          <p:cNvPr id="2" name="Rectangle 1"/>
          <p:cNvSpPr/>
          <p:nvPr/>
        </p:nvSpPr>
        <p:spPr>
          <a:xfrm>
            <a:off x="383176" y="3997465"/>
            <a:ext cx="11647715" cy="2985433"/>
          </a:xfrm>
          <a:prstGeom prst="rect">
            <a:avLst/>
          </a:prstGeom>
        </p:spPr>
        <p:txBody>
          <a:bodyPr wrap="square">
            <a:spAutoFit/>
          </a:bodyPr>
          <a:lstStyle/>
          <a:p>
            <a:pPr marL="342900" indent="-342900">
              <a:spcBef>
                <a:spcPts val="600"/>
              </a:spcBef>
              <a:buClr>
                <a:srgbClr val="C15442"/>
              </a:buClr>
              <a:buFont typeface="Webdings" panose="05030102010509060703" pitchFamily="18" charset="2"/>
              <a:buChar char="4"/>
            </a:pPr>
            <a:r>
              <a:rPr lang="en-US" sz="2400" dirty="0">
                <a:solidFill>
                  <a:schemeClr val="bg2">
                    <a:lumMod val="50000"/>
                  </a:schemeClr>
                </a:solidFill>
                <a:highlight>
                  <a:srgbClr val="FFFFFF"/>
                </a:highlight>
              </a:rPr>
              <a:t>High uncertainties associated with trajectory analysis: give only an overview of possible emissions sources. </a:t>
            </a:r>
          </a:p>
          <a:p>
            <a:pPr marL="800100" lvl="1" indent="-342900">
              <a:spcBef>
                <a:spcPts val="600"/>
              </a:spcBef>
              <a:buClr>
                <a:srgbClr val="C15442"/>
              </a:buClr>
              <a:buFont typeface="Webdings" panose="05030102010509060703" pitchFamily="18" charset="2"/>
              <a:buChar char="4"/>
            </a:pPr>
            <a:r>
              <a:rPr lang="en-US" sz="2400" dirty="0">
                <a:solidFill>
                  <a:schemeClr val="bg2">
                    <a:lumMod val="50000"/>
                  </a:schemeClr>
                </a:solidFill>
                <a:highlight>
                  <a:srgbClr val="FFFFFF"/>
                </a:highlight>
              </a:rPr>
              <a:t>Future collaboration with BAAQMD’s GHG mobile monitoring van could better explore/identify these sources.</a:t>
            </a:r>
          </a:p>
          <a:p>
            <a:pPr marL="342900" indent="-342900">
              <a:spcBef>
                <a:spcPts val="600"/>
              </a:spcBef>
              <a:buClr>
                <a:srgbClr val="C15442"/>
              </a:buClr>
              <a:buFont typeface="Webdings" panose="05030102010509060703" pitchFamily="18" charset="2"/>
              <a:buChar char="4"/>
            </a:pPr>
            <a:r>
              <a:rPr lang="en-US" sz="2400" dirty="0">
                <a:solidFill>
                  <a:schemeClr val="bg2">
                    <a:lumMod val="50000"/>
                  </a:schemeClr>
                </a:solidFill>
                <a:highlight>
                  <a:srgbClr val="FFFFFF"/>
                </a:highlight>
              </a:rPr>
              <a:t>Targeted, low-altitude AJAX flights over the Bay Area for better coverage</a:t>
            </a:r>
          </a:p>
          <a:p>
            <a:pPr marL="342900" indent="-342900">
              <a:spcBef>
                <a:spcPts val="600"/>
              </a:spcBef>
              <a:buClr>
                <a:srgbClr val="C15442"/>
              </a:buClr>
              <a:buFont typeface="Webdings" panose="05030102010509060703" pitchFamily="18" charset="2"/>
              <a:buChar char="4"/>
            </a:pPr>
            <a:r>
              <a:rPr lang="en-US" sz="2400" dirty="0">
                <a:solidFill>
                  <a:schemeClr val="bg2">
                    <a:lumMod val="50000"/>
                  </a:schemeClr>
                </a:solidFill>
                <a:highlight>
                  <a:srgbClr val="FFFFFF"/>
                </a:highlight>
              </a:rPr>
              <a:t>More BAAQMD-AJAX collaborations to come!</a:t>
            </a:r>
          </a:p>
          <a:p>
            <a:pPr marL="342900" indent="-342900">
              <a:spcBef>
                <a:spcPts val="600"/>
              </a:spcBef>
              <a:buClr>
                <a:srgbClr val="C15442"/>
              </a:buClr>
              <a:buFont typeface="Webdings" panose="05030102010509060703" pitchFamily="18" charset="2"/>
              <a:buChar char="4"/>
            </a:pPr>
            <a:endParaRPr lang="en-US" sz="2400" dirty="0">
              <a:solidFill>
                <a:schemeClr val="bg2">
                  <a:lumMod val="50000"/>
                </a:schemeClr>
              </a:solidFill>
              <a:highlight>
                <a:srgbClr val="FFFFFF"/>
              </a:highlight>
            </a:endParaRPr>
          </a:p>
        </p:txBody>
      </p:sp>
    </p:spTree>
    <p:extLst>
      <p:ext uri="{BB962C8B-B14F-4D97-AF65-F5344CB8AC3E}">
        <p14:creationId xmlns:p14="http://schemas.microsoft.com/office/powerpoint/2010/main" val="486771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a:spLocks noGrp="1"/>
          </p:cNvSpPr>
          <p:nvPr>
            <p:ph type="body" sz="quarter" idx="11"/>
          </p:nvPr>
        </p:nvSpPr>
        <p:spPr>
          <a:xfrm>
            <a:off x="1086711" y="1505702"/>
            <a:ext cx="9755459" cy="1812544"/>
          </a:xfrm>
        </p:spPr>
        <p:txBody>
          <a:bodyPr>
            <a:noAutofit/>
          </a:bodyPr>
          <a:lstStyle/>
          <a:p>
            <a:pPr lvl="0" algn="ctr">
              <a:lnSpc>
                <a:spcPct val="100000"/>
              </a:lnSpc>
              <a:spcBef>
                <a:spcPts val="0"/>
              </a:spcBef>
              <a:buClr>
                <a:srgbClr val="585454"/>
              </a:buClr>
              <a:buSzPct val="25000"/>
            </a:pPr>
            <a:r>
              <a:rPr lang="en-US" sz="2400" b="1" dirty="0">
                <a:ea typeface="Garamond"/>
                <a:cs typeface="Garamond"/>
                <a:sym typeface="Garamond"/>
              </a:rPr>
              <a:t>Bay Area Air Quality Management District</a:t>
            </a:r>
          </a:p>
          <a:p>
            <a:pPr lvl="0" indent="457200" algn="ctr">
              <a:lnSpc>
                <a:spcPct val="100000"/>
              </a:lnSpc>
              <a:spcBef>
                <a:spcPts val="0"/>
              </a:spcBef>
              <a:buClr>
                <a:srgbClr val="585454"/>
              </a:buClr>
              <a:buSzPct val="25000"/>
            </a:pPr>
            <a:r>
              <a:rPr lang="en-US" sz="2400" dirty="0">
                <a:ea typeface="Garamond"/>
                <a:cs typeface="Garamond"/>
                <a:sym typeface="Garamond"/>
              </a:rPr>
              <a:t>Dr. Abhinav Guha, Senior Air Quality Engineer</a:t>
            </a:r>
          </a:p>
          <a:p>
            <a:pPr lvl="0" indent="457200" algn="ctr">
              <a:lnSpc>
                <a:spcPct val="100000"/>
              </a:lnSpc>
              <a:spcBef>
                <a:spcPts val="0"/>
              </a:spcBef>
              <a:buClr>
                <a:srgbClr val="585454"/>
              </a:buClr>
              <a:buSzPct val="25000"/>
            </a:pPr>
            <a:r>
              <a:rPr lang="en-US" sz="2400" dirty="0">
                <a:ea typeface="Garamond"/>
                <a:cs typeface="Garamond"/>
                <a:sym typeface="Garamond"/>
              </a:rPr>
              <a:t>Dr. Phil Martien, Air Quality Engineering Manager</a:t>
            </a:r>
          </a:p>
          <a:p>
            <a:pPr lvl="0" indent="457200" algn="ctr">
              <a:lnSpc>
                <a:spcPct val="100000"/>
              </a:lnSpc>
              <a:spcBef>
                <a:spcPts val="0"/>
              </a:spcBef>
              <a:buClr>
                <a:srgbClr val="585454"/>
              </a:buClr>
              <a:buSzPct val="25000"/>
            </a:pPr>
            <a:r>
              <a:rPr lang="en-US" sz="2400" dirty="0">
                <a:ea typeface="Garamond"/>
                <a:cs typeface="Garamond"/>
                <a:sym typeface="Garamond"/>
              </a:rPr>
              <a:t>Ms. Abby Young, Climate Protection Manager</a:t>
            </a:r>
          </a:p>
          <a:p>
            <a:pPr lvl="0" indent="457200" algn="ctr">
              <a:lnSpc>
                <a:spcPct val="100000"/>
              </a:lnSpc>
              <a:spcBef>
                <a:spcPts val="0"/>
              </a:spcBef>
              <a:buClr>
                <a:srgbClr val="585454"/>
              </a:buClr>
              <a:buSzPct val="25000"/>
            </a:pPr>
            <a:endParaRPr lang="en-US" sz="2400" i="1" dirty="0">
              <a:ea typeface="Garamond"/>
              <a:cs typeface="Garamond"/>
              <a:sym typeface="Garamond"/>
            </a:endParaRPr>
          </a:p>
          <a:p>
            <a:pPr lvl="0" algn="ctr">
              <a:lnSpc>
                <a:spcPct val="100000"/>
              </a:lnSpc>
              <a:spcBef>
                <a:spcPts val="0"/>
              </a:spcBef>
              <a:buClr>
                <a:srgbClr val="585454"/>
              </a:buClr>
              <a:buSzPct val="25000"/>
            </a:pPr>
            <a:r>
              <a:rPr lang="en-US" sz="2400" b="1" dirty="0">
                <a:ea typeface="Garamond"/>
                <a:cs typeface="Garamond"/>
                <a:sym typeface="Garamond"/>
              </a:rPr>
              <a:t>NASA Alpha Jet Atmospheric </a:t>
            </a:r>
            <a:r>
              <a:rPr lang="en-US" sz="2400" b="1" dirty="0" err="1">
                <a:ea typeface="Garamond"/>
                <a:cs typeface="Garamond"/>
                <a:sym typeface="Garamond"/>
              </a:rPr>
              <a:t>eXperiment</a:t>
            </a:r>
            <a:endParaRPr lang="en-US" sz="2400" b="1" dirty="0">
              <a:ea typeface="Garamond"/>
              <a:cs typeface="Garamond"/>
              <a:sym typeface="Garamond"/>
            </a:endParaRPr>
          </a:p>
          <a:p>
            <a:pPr marL="457200" lvl="0" algn="ctr">
              <a:lnSpc>
                <a:spcPct val="100000"/>
              </a:lnSpc>
              <a:spcBef>
                <a:spcPts val="0"/>
              </a:spcBef>
              <a:buClr>
                <a:srgbClr val="585454"/>
              </a:buClr>
              <a:buSzPct val="25000"/>
            </a:pPr>
            <a:r>
              <a:rPr lang="en-US" sz="2400" dirty="0">
                <a:ea typeface="Garamond"/>
                <a:cs typeface="Garamond"/>
                <a:sym typeface="Garamond"/>
              </a:rPr>
              <a:t>Dr. Laura Iraci, Dr. Josette Marrero, </a:t>
            </a:r>
          </a:p>
          <a:p>
            <a:pPr marL="457200" lvl="0" algn="ctr">
              <a:lnSpc>
                <a:spcPct val="100000"/>
              </a:lnSpc>
              <a:spcBef>
                <a:spcPts val="0"/>
              </a:spcBef>
              <a:buClr>
                <a:srgbClr val="585454"/>
              </a:buClr>
              <a:buSzPct val="25000"/>
            </a:pPr>
            <a:r>
              <a:rPr lang="en-US" sz="2400" dirty="0">
                <a:ea typeface="Garamond"/>
                <a:cs typeface="Garamond"/>
                <a:sym typeface="Garamond"/>
              </a:rPr>
              <a:t>Dr. Emma Yates, &amp; Mr. Warren Gore</a:t>
            </a:r>
          </a:p>
          <a:p>
            <a:pPr marL="457200" lvl="0" algn="ctr">
              <a:lnSpc>
                <a:spcPct val="100000"/>
              </a:lnSpc>
              <a:spcBef>
                <a:spcPts val="0"/>
              </a:spcBef>
              <a:buClr>
                <a:srgbClr val="585454"/>
              </a:buClr>
              <a:buSzPct val="25000"/>
            </a:pPr>
            <a:endParaRPr lang="en-US" sz="2400" i="1" dirty="0">
              <a:ea typeface="Garamond"/>
              <a:cs typeface="Garamond"/>
              <a:sym typeface="Garamond"/>
            </a:endParaRPr>
          </a:p>
          <a:p>
            <a:pPr lvl="0" algn="ctr">
              <a:lnSpc>
                <a:spcPct val="100000"/>
              </a:lnSpc>
              <a:spcBef>
                <a:spcPts val="0"/>
              </a:spcBef>
              <a:buClr>
                <a:srgbClr val="585454"/>
              </a:buClr>
              <a:buSzPct val="25000"/>
            </a:pPr>
            <a:r>
              <a:rPr lang="en-US" sz="2400" b="1" dirty="0">
                <a:ea typeface="Garamond"/>
                <a:cs typeface="Garamond"/>
                <a:sym typeface="Garamond"/>
              </a:rPr>
              <a:t>NASA Ames Research Center</a:t>
            </a:r>
          </a:p>
          <a:p>
            <a:pPr lvl="0" indent="457200" algn="ctr">
              <a:lnSpc>
                <a:spcPct val="100000"/>
              </a:lnSpc>
              <a:spcBef>
                <a:spcPts val="0"/>
              </a:spcBef>
              <a:buClr>
                <a:srgbClr val="585454"/>
              </a:buClr>
              <a:buSzPct val="25000"/>
            </a:pPr>
            <a:r>
              <a:rPr lang="en-US" sz="2400" i="1" dirty="0">
                <a:ea typeface="Garamond"/>
                <a:cs typeface="Garamond"/>
                <a:sym typeface="Garamond"/>
              </a:rPr>
              <a:t>Ms. Chippie Kislik, DEVELOP Center Lead</a:t>
            </a:r>
          </a:p>
          <a:p>
            <a:pPr indent="457200" algn="ctr">
              <a:buClr>
                <a:srgbClr val="585454"/>
              </a:buClr>
              <a:buSzPct val="25000"/>
            </a:pPr>
            <a:r>
              <a:rPr lang="en-US" sz="2400" i="1" dirty="0">
                <a:ea typeface="Garamond"/>
                <a:cs typeface="Garamond"/>
                <a:sym typeface="Garamond"/>
              </a:rPr>
              <a:t>Ms. Vickie Ly, DEVELOP Assistant Center Lead</a:t>
            </a:r>
          </a:p>
        </p:txBody>
      </p:sp>
    </p:spTree>
    <p:extLst>
      <p:ext uri="{BB962C8B-B14F-4D97-AF65-F5344CB8AC3E}">
        <p14:creationId xmlns:p14="http://schemas.microsoft.com/office/powerpoint/2010/main" val="3836635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455921" y="2235241"/>
            <a:ext cx="5289552" cy="4086225"/>
          </a:xfrm>
          <a:prstGeom prst="rect">
            <a:avLst/>
          </a:prstGeom>
        </p:spPr>
        <p:txBody>
          <a:bodyPr>
            <a:noAutofit/>
          </a:bodyPr>
          <a:lstStyle/>
          <a:p>
            <a:pPr marL="342900" indent="-342900">
              <a:spcBef>
                <a:spcPts val="1200"/>
              </a:spcBef>
              <a:buClr>
                <a:srgbClr val="C15442"/>
              </a:buClr>
              <a:buFont typeface="Webdings" panose="05030102010509060703" pitchFamily="18" charset="2"/>
              <a:buChar char="4"/>
            </a:pPr>
            <a:r>
              <a:rPr lang="en-US" sz="2400" dirty="0">
                <a:solidFill>
                  <a:schemeClr val="bg2">
                    <a:lumMod val="50000"/>
                  </a:schemeClr>
                </a:solidFill>
              </a:rPr>
              <a:t>Methane (CH</a:t>
            </a:r>
            <a:r>
              <a:rPr lang="en-US" sz="2400" baseline="-25000" dirty="0">
                <a:solidFill>
                  <a:schemeClr val="bg2">
                    <a:lumMod val="50000"/>
                  </a:schemeClr>
                </a:solidFill>
              </a:rPr>
              <a:t>4</a:t>
            </a:r>
            <a:r>
              <a:rPr lang="en-US" sz="2400" dirty="0">
                <a:solidFill>
                  <a:schemeClr val="bg2">
                    <a:lumMod val="50000"/>
                  </a:schemeClr>
                </a:solidFill>
              </a:rPr>
              <a:t>) emissions </a:t>
            </a:r>
          </a:p>
          <a:p>
            <a:pPr marL="800100" lvl="1" indent="-342900">
              <a:spcBef>
                <a:spcPts val="1200"/>
              </a:spcBef>
              <a:buClr>
                <a:srgbClr val="C15442"/>
              </a:buClr>
              <a:buFont typeface="Webdings" panose="05030102010509060703" pitchFamily="18" charset="2"/>
              <a:buChar char="4"/>
            </a:pPr>
            <a:r>
              <a:rPr lang="en-US" dirty="0">
                <a:solidFill>
                  <a:schemeClr val="bg2">
                    <a:lumMod val="50000"/>
                  </a:schemeClr>
                </a:solidFill>
              </a:rPr>
              <a:t>Strong radiative forcing: Global Warming Potential (GWP) 25x carbon dioxide</a:t>
            </a:r>
          </a:p>
          <a:p>
            <a:pPr marL="800100" lvl="1" indent="-342900">
              <a:spcBef>
                <a:spcPts val="1200"/>
              </a:spcBef>
              <a:buClr>
                <a:srgbClr val="C15442"/>
              </a:buClr>
              <a:buFont typeface="Webdings" panose="05030102010509060703" pitchFamily="18" charset="2"/>
              <a:buChar char="4"/>
            </a:pPr>
            <a:r>
              <a:rPr lang="en-US" dirty="0">
                <a:solidFill>
                  <a:schemeClr val="bg2">
                    <a:lumMod val="50000"/>
                  </a:schemeClr>
                </a:solidFill>
              </a:rPr>
              <a:t>Recent increases in concentration (2.5x pre-1750 levels)</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Community Concerns</a:t>
            </a:r>
          </a:p>
        </p:txBody>
      </p:sp>
      <p:sp>
        <p:nvSpPr>
          <p:cNvPr id="2" name="Text Placeholder 1"/>
          <p:cNvSpPr>
            <a:spLocks noGrp="1"/>
          </p:cNvSpPr>
          <p:nvPr>
            <p:ph type="body" sz="quarter" idx="13"/>
          </p:nvPr>
        </p:nvSpPr>
        <p:spPr>
          <a:xfrm>
            <a:off x="8934068" y="6184306"/>
            <a:ext cx="2657856" cy="274320"/>
          </a:xfrm>
        </p:spPr>
        <p:txBody>
          <a:bodyPr/>
          <a:lstStyle/>
          <a:p>
            <a:r>
              <a:rPr lang="en-US" dirty="0"/>
              <a:t>Image Credit: US EPA</a:t>
            </a:r>
          </a:p>
        </p:txBody>
      </p:sp>
      <p:pic>
        <p:nvPicPr>
          <p:cNvPr id="10" name="Picture 9"/>
          <p:cNvPicPr>
            <a:picLocks noChangeAspect="1"/>
          </p:cNvPicPr>
          <p:nvPr/>
        </p:nvPicPr>
        <p:blipFill>
          <a:blip r:embed="rId3"/>
          <a:stretch>
            <a:fillRect/>
          </a:stretch>
        </p:blipFill>
        <p:spPr>
          <a:xfrm>
            <a:off x="6096000" y="1666240"/>
            <a:ext cx="5012987" cy="4360891"/>
          </a:xfrm>
          <a:prstGeom prst="rect">
            <a:avLst/>
          </a:prstGeom>
        </p:spPr>
      </p:pic>
    </p:spTree>
    <p:extLst>
      <p:ext uri="{BB962C8B-B14F-4D97-AF65-F5344CB8AC3E}">
        <p14:creationId xmlns:p14="http://schemas.microsoft.com/office/powerpoint/2010/main" val="3376810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523874" y="1386315"/>
            <a:ext cx="5289552" cy="4086225"/>
          </a:xfrm>
          <a:prstGeom prst="rect">
            <a:avLst/>
          </a:prstGeom>
        </p:spPr>
        <p:txBody>
          <a:bodyPr>
            <a:noAutofit/>
          </a:bodyPr>
          <a:lstStyle/>
          <a:p>
            <a:pPr marL="342900" indent="-342900">
              <a:spcBef>
                <a:spcPts val="1200"/>
              </a:spcBef>
              <a:buClr>
                <a:srgbClr val="C15442"/>
              </a:buClr>
              <a:buFont typeface="Webdings" panose="05030102010509060703" pitchFamily="18" charset="2"/>
              <a:buChar char="4"/>
            </a:pPr>
            <a:endParaRPr lang="en-US" sz="2000" dirty="0">
              <a:solidFill>
                <a:schemeClr val="bg2">
                  <a:lumMod val="50000"/>
                </a:schemeClr>
              </a:solidFill>
            </a:endParaRPr>
          </a:p>
          <a:p>
            <a:pPr marL="342900" indent="-342900">
              <a:spcBef>
                <a:spcPts val="1200"/>
              </a:spcBef>
              <a:buClr>
                <a:srgbClr val="C15442"/>
              </a:buClr>
              <a:buFont typeface="Webdings" panose="05030102010509060703" pitchFamily="18" charset="2"/>
              <a:buChar char="4"/>
            </a:pPr>
            <a:r>
              <a:rPr lang="en-US" sz="2000" dirty="0">
                <a:solidFill>
                  <a:schemeClr val="bg2">
                    <a:lumMod val="50000"/>
                  </a:schemeClr>
                </a:solidFill>
              </a:rPr>
              <a:t>Bay Area Air Quality Management District (BAAQMD)</a:t>
            </a:r>
          </a:p>
          <a:p>
            <a:pPr marL="800100" lvl="1" indent="-342900">
              <a:spcBef>
                <a:spcPts val="1200"/>
              </a:spcBef>
              <a:buClr>
                <a:srgbClr val="C15442"/>
              </a:buClr>
              <a:buFont typeface="Webdings" panose="05030102010509060703" pitchFamily="18" charset="2"/>
              <a:buChar char="4"/>
            </a:pPr>
            <a:r>
              <a:rPr lang="en-US" sz="2000" dirty="0">
                <a:solidFill>
                  <a:schemeClr val="bg2">
                    <a:lumMod val="50000"/>
                  </a:schemeClr>
                </a:solidFill>
              </a:rPr>
              <a:t>Regulates 9 counties</a:t>
            </a:r>
          </a:p>
          <a:p>
            <a:pPr marL="800100" lvl="1" indent="-342900">
              <a:spcBef>
                <a:spcPts val="1200"/>
              </a:spcBef>
              <a:buClr>
                <a:srgbClr val="C15442"/>
              </a:buClr>
              <a:buFont typeface="Webdings" panose="05030102010509060703" pitchFamily="18" charset="2"/>
              <a:buChar char="4"/>
            </a:pPr>
            <a:r>
              <a:rPr lang="en-US" sz="2000" dirty="0">
                <a:solidFill>
                  <a:schemeClr val="bg2">
                    <a:lumMod val="50000"/>
                  </a:schemeClr>
                </a:solidFill>
              </a:rPr>
              <a:t>Uses </a:t>
            </a:r>
            <a:r>
              <a:rPr lang="en-US" sz="2000" b="1" dirty="0">
                <a:solidFill>
                  <a:schemeClr val="bg2">
                    <a:lumMod val="50000"/>
                  </a:schemeClr>
                </a:solidFill>
              </a:rPr>
              <a:t>bottom-up CH</a:t>
            </a:r>
            <a:r>
              <a:rPr lang="en-US" sz="2000" b="1" baseline="-25000" dirty="0">
                <a:solidFill>
                  <a:schemeClr val="bg2">
                    <a:lumMod val="50000"/>
                  </a:schemeClr>
                </a:solidFill>
              </a:rPr>
              <a:t>4 </a:t>
            </a:r>
            <a:r>
              <a:rPr lang="en-US" sz="2000" b="1" dirty="0">
                <a:solidFill>
                  <a:schemeClr val="bg2">
                    <a:lumMod val="50000"/>
                  </a:schemeClr>
                </a:solidFill>
              </a:rPr>
              <a:t>emissions inventory</a:t>
            </a:r>
          </a:p>
          <a:p>
            <a:pPr marL="800100" lvl="1" indent="-342900">
              <a:spcBef>
                <a:spcPts val="1200"/>
              </a:spcBef>
              <a:buClr>
                <a:srgbClr val="C15442"/>
              </a:buClr>
              <a:buFont typeface="Webdings" panose="05030102010509060703" pitchFamily="18" charset="2"/>
              <a:buChar char="4"/>
            </a:pPr>
            <a:r>
              <a:rPr lang="en-US" sz="2000" dirty="0">
                <a:solidFill>
                  <a:schemeClr val="bg2">
                    <a:lumMod val="50000"/>
                  </a:schemeClr>
                </a:solidFill>
              </a:rPr>
              <a:t>Estimates CH</a:t>
            </a:r>
            <a:r>
              <a:rPr lang="en-US" sz="2000" baseline="-25000" dirty="0">
                <a:solidFill>
                  <a:schemeClr val="bg2">
                    <a:lumMod val="50000"/>
                  </a:schemeClr>
                </a:solidFill>
              </a:rPr>
              <a:t>4 </a:t>
            </a:r>
            <a:r>
              <a:rPr lang="en-US" sz="2000" dirty="0">
                <a:solidFill>
                  <a:schemeClr val="bg2">
                    <a:lumMod val="50000"/>
                  </a:schemeClr>
                </a:solidFill>
              </a:rPr>
              <a:t>emissions by sector and for total Bay Area</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Current Methane Monitoring</a:t>
            </a:r>
          </a:p>
        </p:txBody>
      </p:sp>
      <p:pic>
        <p:nvPicPr>
          <p:cNvPr id="4" name="Picture 3"/>
          <p:cNvPicPr>
            <a:picLocks noChangeAspect="1"/>
          </p:cNvPicPr>
          <p:nvPr/>
        </p:nvPicPr>
        <p:blipFill>
          <a:blip r:embed="rId3"/>
          <a:stretch>
            <a:fillRect/>
          </a:stretch>
        </p:blipFill>
        <p:spPr>
          <a:xfrm>
            <a:off x="209179" y="4827904"/>
            <a:ext cx="1429121" cy="1074632"/>
          </a:xfrm>
          <a:prstGeom prst="rect">
            <a:avLst/>
          </a:prstGeom>
        </p:spPr>
      </p:pic>
      <p:sp>
        <p:nvSpPr>
          <p:cNvPr id="5" name="Multiply 4"/>
          <p:cNvSpPr/>
          <p:nvPr/>
        </p:nvSpPr>
        <p:spPr>
          <a:xfrm>
            <a:off x="1557336" y="5090776"/>
            <a:ext cx="466725" cy="466725"/>
          </a:xfrm>
          <a:prstGeom prst="mathMultiply">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
        <p:nvSpPr>
          <p:cNvPr id="6" name="TextBox 5"/>
          <p:cNvSpPr txBox="1"/>
          <p:nvPr/>
        </p:nvSpPr>
        <p:spPr>
          <a:xfrm>
            <a:off x="1836340" y="4876805"/>
            <a:ext cx="1882775" cy="1015663"/>
          </a:xfrm>
          <a:prstGeom prst="rect">
            <a:avLst/>
          </a:prstGeom>
          <a:noFill/>
        </p:spPr>
        <p:txBody>
          <a:bodyPr wrap="square" rtlCol="0">
            <a:spAutoFit/>
          </a:bodyPr>
          <a:lstStyle/>
          <a:p>
            <a:pPr algn="ctr"/>
            <a:r>
              <a:rPr lang="en-US" sz="2000" dirty="0">
                <a:solidFill>
                  <a:schemeClr val="bg2">
                    <a:lumMod val="50000"/>
                  </a:schemeClr>
                </a:solidFill>
              </a:rPr>
              <a:t>Emission Factor</a:t>
            </a:r>
          </a:p>
          <a:p>
            <a:pPr algn="ctr"/>
            <a:r>
              <a:rPr lang="en-US" sz="2000" dirty="0">
                <a:solidFill>
                  <a:schemeClr val="bg2">
                    <a:lumMod val="50000"/>
                  </a:schemeClr>
                </a:solidFill>
              </a:rPr>
              <a:t>Mg CH</a:t>
            </a:r>
            <a:r>
              <a:rPr lang="en-US" sz="2000" baseline="-25000" dirty="0">
                <a:solidFill>
                  <a:schemeClr val="bg2">
                    <a:lumMod val="50000"/>
                  </a:schemeClr>
                </a:solidFill>
              </a:rPr>
              <a:t>4</a:t>
            </a:r>
            <a:r>
              <a:rPr lang="en-US" sz="2000" dirty="0">
                <a:solidFill>
                  <a:schemeClr val="bg2">
                    <a:lumMod val="50000"/>
                  </a:schemeClr>
                </a:solidFill>
              </a:rPr>
              <a:t>/cow</a:t>
            </a:r>
          </a:p>
        </p:txBody>
      </p:sp>
      <p:sp>
        <p:nvSpPr>
          <p:cNvPr id="8" name="Equal 7"/>
          <p:cNvSpPr/>
          <p:nvPr/>
        </p:nvSpPr>
        <p:spPr>
          <a:xfrm>
            <a:off x="3611561" y="5110595"/>
            <a:ext cx="350839" cy="418857"/>
          </a:xfrm>
          <a:prstGeom prst="mathEqual">
            <a:avLst/>
          </a:prstGeom>
          <a:solidFill>
            <a:schemeClr val="accent5">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sp>
        <p:nvSpPr>
          <p:cNvPr id="15" name="TextBox 14"/>
          <p:cNvSpPr txBox="1"/>
          <p:nvPr/>
        </p:nvSpPr>
        <p:spPr>
          <a:xfrm>
            <a:off x="3930651" y="4875134"/>
            <a:ext cx="1882775" cy="1015663"/>
          </a:xfrm>
          <a:prstGeom prst="rect">
            <a:avLst/>
          </a:prstGeom>
          <a:noFill/>
        </p:spPr>
        <p:txBody>
          <a:bodyPr wrap="square" rtlCol="0">
            <a:spAutoFit/>
          </a:bodyPr>
          <a:lstStyle/>
          <a:p>
            <a:pPr algn="ctr"/>
            <a:r>
              <a:rPr lang="en-US" sz="2000" dirty="0">
                <a:solidFill>
                  <a:schemeClr val="bg2">
                    <a:lumMod val="50000"/>
                  </a:schemeClr>
                </a:solidFill>
              </a:rPr>
              <a:t>CH</a:t>
            </a:r>
            <a:r>
              <a:rPr lang="en-US" sz="2000" baseline="-25000" dirty="0">
                <a:solidFill>
                  <a:schemeClr val="bg2">
                    <a:lumMod val="50000"/>
                  </a:schemeClr>
                </a:solidFill>
              </a:rPr>
              <a:t>4</a:t>
            </a:r>
            <a:r>
              <a:rPr lang="en-US" sz="2000" dirty="0">
                <a:solidFill>
                  <a:schemeClr val="bg2">
                    <a:lumMod val="50000"/>
                  </a:schemeClr>
                </a:solidFill>
              </a:rPr>
              <a:t> emissions for Dairy Livestock</a:t>
            </a:r>
          </a:p>
        </p:txBody>
      </p:sp>
      <p:pic>
        <p:nvPicPr>
          <p:cNvPr id="9" name="Picture 8"/>
          <p:cNvPicPr>
            <a:picLocks noChangeAspect="1"/>
          </p:cNvPicPr>
          <p:nvPr/>
        </p:nvPicPr>
        <p:blipFill rotWithShape="1">
          <a:blip r:embed="rId4"/>
          <a:srcRect l="6017" t="4161" b="5593"/>
          <a:stretch/>
        </p:blipFill>
        <p:spPr>
          <a:xfrm>
            <a:off x="6150769" y="1256176"/>
            <a:ext cx="5765006" cy="4871474"/>
          </a:xfrm>
          <a:prstGeom prst="rect">
            <a:avLst/>
          </a:prstGeom>
        </p:spPr>
      </p:pic>
      <p:sp>
        <p:nvSpPr>
          <p:cNvPr id="3" name="TextBox 2"/>
          <p:cNvSpPr txBox="1"/>
          <p:nvPr/>
        </p:nvSpPr>
        <p:spPr>
          <a:xfrm>
            <a:off x="5924332" y="6231301"/>
            <a:ext cx="6833515" cy="338554"/>
          </a:xfrm>
          <a:prstGeom prst="rect">
            <a:avLst/>
          </a:prstGeom>
          <a:noFill/>
        </p:spPr>
        <p:txBody>
          <a:bodyPr wrap="square" rtlCol="0">
            <a:spAutoFit/>
          </a:bodyPr>
          <a:lstStyle/>
          <a:p>
            <a:r>
              <a:rPr lang="en-US" sz="1600" dirty="0"/>
              <a:t>Gridded total anthropogenic CH</a:t>
            </a:r>
            <a:r>
              <a:rPr lang="en-US" sz="1600" baseline="-25000" dirty="0"/>
              <a:t>4</a:t>
            </a:r>
            <a:r>
              <a:rPr lang="en-US" sz="1600" dirty="0"/>
              <a:t> emissions (Mg CH</a:t>
            </a:r>
            <a:r>
              <a:rPr lang="en-US" sz="1600" baseline="-25000" dirty="0"/>
              <a:t>4</a:t>
            </a:r>
            <a:r>
              <a:rPr lang="en-US" sz="1600" dirty="0"/>
              <a:t>/</a:t>
            </a:r>
            <a:r>
              <a:rPr lang="en-US" sz="1600" dirty="0" err="1"/>
              <a:t>yr</a:t>
            </a:r>
            <a:r>
              <a:rPr lang="en-US" sz="1600" dirty="0"/>
              <a:t>)</a:t>
            </a:r>
          </a:p>
        </p:txBody>
      </p:sp>
      <p:sp>
        <p:nvSpPr>
          <p:cNvPr id="14" name="Text Placeholder 4"/>
          <p:cNvSpPr>
            <a:spLocks noGrp="1"/>
          </p:cNvSpPr>
          <p:nvPr>
            <p:ph type="body" sz="quarter" idx="13"/>
          </p:nvPr>
        </p:nvSpPr>
        <p:spPr>
          <a:xfrm>
            <a:off x="4943154" y="5618148"/>
            <a:ext cx="3445002" cy="274320"/>
          </a:xfrm>
        </p:spPr>
        <p:txBody>
          <a:bodyPr>
            <a:normAutofit/>
          </a:bodyPr>
          <a:lstStyle/>
          <a:p>
            <a:r>
              <a:rPr lang="en-US" dirty="0"/>
              <a:t>Image Credit: BAAQMD</a:t>
            </a:r>
          </a:p>
        </p:txBody>
      </p:sp>
    </p:spTree>
    <p:extLst>
      <p:ext uri="{BB962C8B-B14F-4D97-AF65-F5344CB8AC3E}">
        <p14:creationId xmlns:p14="http://schemas.microsoft.com/office/powerpoint/2010/main" val="3619890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Callout 2"/>
          <p:cNvSpPr/>
          <p:nvPr/>
        </p:nvSpPr>
        <p:spPr>
          <a:xfrm>
            <a:off x="1871661" y="2136689"/>
            <a:ext cx="2573336" cy="2446654"/>
          </a:xfrm>
          <a:prstGeom prst="downArrow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Underestimating CH</a:t>
            </a:r>
            <a:r>
              <a:rPr lang="en-US" sz="2000" baseline="-25000" dirty="0">
                <a:solidFill>
                  <a:schemeClr val="bg1"/>
                </a:solidFill>
              </a:rPr>
              <a:t>4</a:t>
            </a:r>
            <a:r>
              <a:rPr lang="en-US" sz="2000" dirty="0">
                <a:solidFill>
                  <a:schemeClr val="bg1"/>
                </a:solidFill>
              </a:rPr>
              <a:t> emissions by a factor of 1.5-2</a:t>
            </a:r>
          </a:p>
        </p:txBody>
      </p:sp>
      <p:sp>
        <p:nvSpPr>
          <p:cNvPr id="19"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Current Methane Monitoring</a:t>
            </a:r>
          </a:p>
        </p:txBody>
      </p:sp>
      <p:pic>
        <p:nvPicPr>
          <p:cNvPr id="12" name="Picture 11"/>
          <p:cNvPicPr>
            <a:picLocks noChangeAspect="1"/>
          </p:cNvPicPr>
          <p:nvPr/>
        </p:nvPicPr>
        <p:blipFill rotWithShape="1">
          <a:blip r:embed="rId3"/>
          <a:srcRect l="6017" t="4161" b="5593"/>
          <a:stretch/>
        </p:blipFill>
        <p:spPr>
          <a:xfrm>
            <a:off x="6150769" y="1256176"/>
            <a:ext cx="5765006" cy="4871474"/>
          </a:xfrm>
          <a:prstGeom prst="rect">
            <a:avLst/>
          </a:prstGeom>
        </p:spPr>
      </p:pic>
      <p:sp>
        <p:nvSpPr>
          <p:cNvPr id="13" name="TextBox 12"/>
          <p:cNvSpPr txBox="1"/>
          <p:nvPr/>
        </p:nvSpPr>
        <p:spPr>
          <a:xfrm>
            <a:off x="5924332" y="6231301"/>
            <a:ext cx="6833515" cy="338554"/>
          </a:xfrm>
          <a:prstGeom prst="rect">
            <a:avLst/>
          </a:prstGeom>
          <a:noFill/>
        </p:spPr>
        <p:txBody>
          <a:bodyPr wrap="square" rtlCol="0">
            <a:spAutoFit/>
          </a:bodyPr>
          <a:lstStyle/>
          <a:p>
            <a:r>
              <a:rPr lang="en-US" sz="1600" dirty="0">
                <a:solidFill>
                  <a:schemeClr val="bg2">
                    <a:lumMod val="50000"/>
                  </a:schemeClr>
                </a:solidFill>
              </a:rPr>
              <a:t>Gridded total anthropogenic CH</a:t>
            </a:r>
            <a:r>
              <a:rPr lang="en-US" sz="1600" baseline="-25000" dirty="0">
                <a:solidFill>
                  <a:schemeClr val="bg2">
                    <a:lumMod val="50000"/>
                  </a:schemeClr>
                </a:solidFill>
              </a:rPr>
              <a:t>4</a:t>
            </a:r>
            <a:r>
              <a:rPr lang="en-US" sz="1600" dirty="0">
                <a:solidFill>
                  <a:schemeClr val="bg2">
                    <a:lumMod val="50000"/>
                  </a:schemeClr>
                </a:solidFill>
              </a:rPr>
              <a:t> emissions (Mg CH</a:t>
            </a:r>
            <a:r>
              <a:rPr lang="en-US" sz="1600" baseline="-25000" dirty="0">
                <a:solidFill>
                  <a:schemeClr val="bg2">
                    <a:lumMod val="50000"/>
                  </a:schemeClr>
                </a:solidFill>
              </a:rPr>
              <a:t>4</a:t>
            </a:r>
            <a:r>
              <a:rPr lang="en-US" sz="1600" dirty="0">
                <a:solidFill>
                  <a:schemeClr val="bg2">
                    <a:lumMod val="50000"/>
                  </a:schemeClr>
                </a:solidFill>
              </a:rPr>
              <a:t>/</a:t>
            </a:r>
            <a:r>
              <a:rPr lang="en-US" sz="1600" dirty="0" err="1">
                <a:solidFill>
                  <a:schemeClr val="bg2">
                    <a:lumMod val="50000"/>
                  </a:schemeClr>
                </a:solidFill>
              </a:rPr>
              <a:t>yr</a:t>
            </a:r>
            <a:r>
              <a:rPr lang="en-US" sz="1600" dirty="0">
                <a:solidFill>
                  <a:schemeClr val="bg2">
                    <a:lumMod val="50000"/>
                  </a:schemeClr>
                </a:solidFill>
              </a:rPr>
              <a:t>)</a:t>
            </a:r>
          </a:p>
        </p:txBody>
      </p:sp>
      <p:sp>
        <p:nvSpPr>
          <p:cNvPr id="16" name="Text Placeholder 4"/>
          <p:cNvSpPr>
            <a:spLocks noGrp="1"/>
          </p:cNvSpPr>
          <p:nvPr>
            <p:ph type="body" sz="quarter" idx="13"/>
          </p:nvPr>
        </p:nvSpPr>
        <p:spPr>
          <a:xfrm>
            <a:off x="4943154" y="5618148"/>
            <a:ext cx="3445002" cy="274320"/>
          </a:xfrm>
        </p:spPr>
        <p:txBody>
          <a:bodyPr>
            <a:normAutofit/>
          </a:bodyPr>
          <a:lstStyle/>
          <a:p>
            <a:r>
              <a:rPr lang="en-US" dirty="0"/>
              <a:t>Image Credit: BAAQMD</a:t>
            </a:r>
          </a:p>
        </p:txBody>
      </p:sp>
      <p:pic>
        <p:nvPicPr>
          <p:cNvPr id="14" name="Picture 13"/>
          <p:cNvPicPr>
            <a:picLocks noChangeAspect="1"/>
          </p:cNvPicPr>
          <p:nvPr/>
        </p:nvPicPr>
        <p:blipFill>
          <a:blip r:embed="rId4"/>
          <a:stretch>
            <a:fillRect/>
          </a:stretch>
        </p:blipFill>
        <p:spPr>
          <a:xfrm>
            <a:off x="209179" y="4827904"/>
            <a:ext cx="1429121" cy="1074632"/>
          </a:xfrm>
          <a:prstGeom prst="rect">
            <a:avLst/>
          </a:prstGeom>
        </p:spPr>
      </p:pic>
      <p:sp>
        <p:nvSpPr>
          <p:cNvPr id="17" name="Multiply 4"/>
          <p:cNvSpPr/>
          <p:nvPr/>
        </p:nvSpPr>
        <p:spPr>
          <a:xfrm>
            <a:off x="1557336" y="5090776"/>
            <a:ext cx="466725" cy="466725"/>
          </a:xfrm>
          <a:prstGeom prst="mathMultiply">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
        <p:nvSpPr>
          <p:cNvPr id="18" name="TextBox 17"/>
          <p:cNvSpPr txBox="1"/>
          <p:nvPr/>
        </p:nvSpPr>
        <p:spPr>
          <a:xfrm>
            <a:off x="1836340" y="4876805"/>
            <a:ext cx="1882775" cy="1015663"/>
          </a:xfrm>
          <a:prstGeom prst="rect">
            <a:avLst/>
          </a:prstGeom>
          <a:noFill/>
        </p:spPr>
        <p:txBody>
          <a:bodyPr wrap="square" rtlCol="0">
            <a:spAutoFit/>
          </a:bodyPr>
          <a:lstStyle/>
          <a:p>
            <a:pPr algn="ctr"/>
            <a:r>
              <a:rPr lang="en-US" sz="2000" dirty="0">
                <a:solidFill>
                  <a:schemeClr val="bg2">
                    <a:lumMod val="50000"/>
                  </a:schemeClr>
                </a:solidFill>
              </a:rPr>
              <a:t>Emission Factor</a:t>
            </a:r>
          </a:p>
          <a:p>
            <a:pPr algn="ctr"/>
            <a:r>
              <a:rPr lang="en-US" sz="2000" dirty="0">
                <a:solidFill>
                  <a:schemeClr val="bg2">
                    <a:lumMod val="50000"/>
                  </a:schemeClr>
                </a:solidFill>
              </a:rPr>
              <a:t>Mg CH</a:t>
            </a:r>
            <a:r>
              <a:rPr lang="en-US" sz="2000" baseline="-25000" dirty="0">
                <a:solidFill>
                  <a:schemeClr val="bg2">
                    <a:lumMod val="50000"/>
                  </a:schemeClr>
                </a:solidFill>
              </a:rPr>
              <a:t>4</a:t>
            </a:r>
            <a:r>
              <a:rPr lang="en-US" sz="2000" dirty="0">
                <a:solidFill>
                  <a:schemeClr val="bg2">
                    <a:lumMod val="50000"/>
                  </a:schemeClr>
                </a:solidFill>
              </a:rPr>
              <a:t>/cow</a:t>
            </a:r>
          </a:p>
        </p:txBody>
      </p:sp>
      <p:sp>
        <p:nvSpPr>
          <p:cNvPr id="20" name="Equal 7"/>
          <p:cNvSpPr/>
          <p:nvPr/>
        </p:nvSpPr>
        <p:spPr>
          <a:xfrm>
            <a:off x="3611561" y="5110595"/>
            <a:ext cx="350839" cy="418857"/>
          </a:xfrm>
          <a:prstGeom prst="mathEqual">
            <a:avLst/>
          </a:prstGeom>
          <a:solidFill>
            <a:schemeClr val="accent5">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sp>
        <p:nvSpPr>
          <p:cNvPr id="21" name="TextBox 20"/>
          <p:cNvSpPr txBox="1"/>
          <p:nvPr/>
        </p:nvSpPr>
        <p:spPr>
          <a:xfrm>
            <a:off x="3930651" y="4875134"/>
            <a:ext cx="1882775" cy="1015663"/>
          </a:xfrm>
          <a:prstGeom prst="rect">
            <a:avLst/>
          </a:prstGeom>
          <a:noFill/>
        </p:spPr>
        <p:txBody>
          <a:bodyPr wrap="square" rtlCol="0">
            <a:spAutoFit/>
          </a:bodyPr>
          <a:lstStyle/>
          <a:p>
            <a:pPr algn="ctr"/>
            <a:r>
              <a:rPr lang="en-US" sz="2000" dirty="0">
                <a:solidFill>
                  <a:schemeClr val="bg2">
                    <a:lumMod val="50000"/>
                  </a:schemeClr>
                </a:solidFill>
              </a:rPr>
              <a:t>CH</a:t>
            </a:r>
            <a:r>
              <a:rPr lang="en-US" sz="2000" baseline="-25000" dirty="0">
                <a:solidFill>
                  <a:schemeClr val="bg2">
                    <a:lumMod val="50000"/>
                  </a:schemeClr>
                </a:solidFill>
              </a:rPr>
              <a:t>4</a:t>
            </a:r>
            <a:r>
              <a:rPr lang="en-US" sz="2000" dirty="0">
                <a:solidFill>
                  <a:schemeClr val="bg2">
                    <a:lumMod val="50000"/>
                  </a:schemeClr>
                </a:solidFill>
              </a:rPr>
              <a:t> emissions for Dairy Livestock</a:t>
            </a:r>
          </a:p>
        </p:txBody>
      </p:sp>
    </p:spTree>
    <p:extLst>
      <p:ext uri="{BB962C8B-B14F-4D97-AF65-F5344CB8AC3E}">
        <p14:creationId xmlns:p14="http://schemas.microsoft.com/office/powerpoint/2010/main" val="712023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Atmospheric Methane</a:t>
            </a:r>
          </a:p>
        </p:txBody>
      </p:sp>
      <p:grpSp>
        <p:nvGrpSpPr>
          <p:cNvPr id="102" name="Group 101"/>
          <p:cNvGrpSpPr/>
          <p:nvPr/>
        </p:nvGrpSpPr>
        <p:grpSpPr>
          <a:xfrm>
            <a:off x="3056416" y="1548581"/>
            <a:ext cx="7707711" cy="4957365"/>
            <a:chOff x="400765" y="1626402"/>
            <a:chExt cx="7707711" cy="4957365"/>
          </a:xfrm>
        </p:grpSpPr>
        <p:sp>
          <p:nvSpPr>
            <p:cNvPr id="83" name="TextBox 82"/>
            <p:cNvSpPr txBox="1"/>
            <p:nvPr/>
          </p:nvSpPr>
          <p:spPr>
            <a:xfrm rot="18652296">
              <a:off x="-87010" y="3106381"/>
              <a:ext cx="1252549" cy="276999"/>
            </a:xfrm>
            <a:prstGeom prst="rect">
              <a:avLst/>
            </a:prstGeom>
            <a:noFill/>
          </p:spPr>
          <p:txBody>
            <a:bodyPr wrap="square" rtlCol="0">
              <a:spAutoFit/>
            </a:bodyPr>
            <a:lstStyle/>
            <a:p>
              <a:r>
                <a:rPr lang="en-US" sz="1200" dirty="0"/>
                <a:t>Thermosphere</a:t>
              </a:r>
            </a:p>
          </p:txBody>
        </p:sp>
        <p:grpSp>
          <p:nvGrpSpPr>
            <p:cNvPr id="101" name="Group 100"/>
            <p:cNvGrpSpPr/>
            <p:nvPr/>
          </p:nvGrpSpPr>
          <p:grpSpPr>
            <a:xfrm>
              <a:off x="422273" y="1626402"/>
              <a:ext cx="7686203" cy="4957365"/>
              <a:chOff x="422273" y="1626402"/>
              <a:chExt cx="7686203" cy="4957365"/>
            </a:xfrm>
          </p:grpSpPr>
          <p:grpSp>
            <p:nvGrpSpPr>
              <p:cNvPr id="100" name="Group 99"/>
              <p:cNvGrpSpPr/>
              <p:nvPr/>
            </p:nvGrpSpPr>
            <p:grpSpPr>
              <a:xfrm>
                <a:off x="422273" y="2119901"/>
                <a:ext cx="311013" cy="2656320"/>
                <a:chOff x="422273" y="2119901"/>
                <a:chExt cx="311013" cy="2656320"/>
              </a:xfrm>
            </p:grpSpPr>
            <p:sp>
              <p:nvSpPr>
                <p:cNvPr id="80" name="TextBox 79"/>
                <p:cNvSpPr txBox="1"/>
                <p:nvPr/>
              </p:nvSpPr>
              <p:spPr>
                <a:xfrm rot="18628200">
                  <a:off x="24098" y="4067033"/>
                  <a:ext cx="1141377" cy="276999"/>
                </a:xfrm>
                <a:prstGeom prst="rect">
                  <a:avLst/>
                </a:prstGeom>
                <a:noFill/>
              </p:spPr>
              <p:txBody>
                <a:bodyPr wrap="square" rtlCol="0">
                  <a:spAutoFit/>
                </a:bodyPr>
                <a:lstStyle/>
                <a:p>
                  <a:r>
                    <a:rPr lang="en-US" sz="1200" dirty="0"/>
                    <a:t>Stratosphere</a:t>
                  </a:r>
                </a:p>
              </p:txBody>
            </p:sp>
            <p:sp>
              <p:nvSpPr>
                <p:cNvPr id="81" name="TextBox 80"/>
                <p:cNvSpPr txBox="1"/>
                <p:nvPr/>
              </p:nvSpPr>
              <p:spPr>
                <a:xfrm rot="18652296">
                  <a:off x="-6440" y="3526669"/>
                  <a:ext cx="1141377" cy="276999"/>
                </a:xfrm>
                <a:prstGeom prst="rect">
                  <a:avLst/>
                </a:prstGeom>
                <a:noFill/>
              </p:spPr>
              <p:txBody>
                <a:bodyPr wrap="square" rtlCol="0">
                  <a:spAutoFit/>
                </a:bodyPr>
                <a:lstStyle/>
                <a:p>
                  <a:r>
                    <a:rPr lang="en-US" sz="1200" dirty="0"/>
                    <a:t>Mesosphere</a:t>
                  </a:r>
                </a:p>
              </p:txBody>
            </p:sp>
            <p:sp>
              <p:nvSpPr>
                <p:cNvPr id="84" name="TextBox 83"/>
                <p:cNvSpPr txBox="1"/>
                <p:nvPr/>
              </p:nvSpPr>
              <p:spPr>
                <a:xfrm rot="18652296">
                  <a:off x="-9916" y="2552090"/>
                  <a:ext cx="1141377" cy="276999"/>
                </a:xfrm>
                <a:prstGeom prst="rect">
                  <a:avLst/>
                </a:prstGeom>
                <a:noFill/>
              </p:spPr>
              <p:txBody>
                <a:bodyPr wrap="square" rtlCol="0">
                  <a:spAutoFit/>
                </a:bodyPr>
                <a:lstStyle/>
                <a:p>
                  <a:r>
                    <a:rPr lang="en-US" sz="1200" dirty="0"/>
                    <a:t>Exosphere</a:t>
                  </a:r>
                </a:p>
              </p:txBody>
            </p:sp>
          </p:grpSp>
          <p:grpSp>
            <p:nvGrpSpPr>
              <p:cNvPr id="96" name="Group 95"/>
              <p:cNvGrpSpPr/>
              <p:nvPr/>
            </p:nvGrpSpPr>
            <p:grpSpPr>
              <a:xfrm>
                <a:off x="549067" y="1626402"/>
                <a:ext cx="7559409" cy="4957365"/>
                <a:chOff x="549067" y="1626402"/>
                <a:chExt cx="7559409" cy="4957365"/>
              </a:xfrm>
            </p:grpSpPr>
            <p:sp>
              <p:nvSpPr>
                <p:cNvPr id="60" name="Left Arrow Callout 59"/>
                <p:cNvSpPr/>
                <p:nvPr/>
              </p:nvSpPr>
              <p:spPr>
                <a:xfrm>
                  <a:off x="5660117" y="5184195"/>
                  <a:ext cx="2448359" cy="758599"/>
                </a:xfrm>
                <a:prstGeom prst="leftArrowCallout">
                  <a:avLst>
                    <a:gd name="adj1" fmla="val 25000"/>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Planetary Boundary Layer (PBL)</a:t>
                  </a:r>
                </a:p>
              </p:txBody>
            </p:sp>
            <p:sp>
              <p:nvSpPr>
                <p:cNvPr id="71" name="TextBox 70"/>
                <p:cNvSpPr txBox="1"/>
                <p:nvPr/>
              </p:nvSpPr>
              <p:spPr>
                <a:xfrm>
                  <a:off x="3472775" y="6306768"/>
                  <a:ext cx="456387" cy="276999"/>
                </a:xfrm>
                <a:prstGeom prst="rect">
                  <a:avLst/>
                </a:prstGeom>
                <a:noFill/>
              </p:spPr>
              <p:txBody>
                <a:bodyPr wrap="square" rtlCol="0">
                  <a:spAutoFit/>
                </a:bodyPr>
                <a:lstStyle/>
                <a:p>
                  <a:r>
                    <a:rPr lang="en-US" sz="1200" b="1" dirty="0"/>
                    <a:t>0</a:t>
                  </a:r>
                </a:p>
              </p:txBody>
            </p:sp>
            <p:sp>
              <p:nvSpPr>
                <p:cNvPr id="72" name="TextBox 71"/>
                <p:cNvSpPr txBox="1"/>
                <p:nvPr/>
              </p:nvSpPr>
              <p:spPr>
                <a:xfrm>
                  <a:off x="3835127" y="6302034"/>
                  <a:ext cx="456387" cy="276999"/>
                </a:xfrm>
                <a:prstGeom prst="rect">
                  <a:avLst/>
                </a:prstGeom>
                <a:noFill/>
              </p:spPr>
              <p:txBody>
                <a:bodyPr wrap="square" rtlCol="0">
                  <a:spAutoFit/>
                </a:bodyPr>
                <a:lstStyle/>
                <a:p>
                  <a:r>
                    <a:rPr lang="en-US" sz="1200" b="1" dirty="0"/>
                    <a:t>20</a:t>
                  </a:r>
                </a:p>
              </p:txBody>
            </p:sp>
            <p:sp>
              <p:nvSpPr>
                <p:cNvPr id="73" name="TextBox 72"/>
                <p:cNvSpPr txBox="1"/>
                <p:nvPr/>
              </p:nvSpPr>
              <p:spPr>
                <a:xfrm>
                  <a:off x="2963695" y="6304334"/>
                  <a:ext cx="456387" cy="276999"/>
                </a:xfrm>
                <a:prstGeom prst="rect">
                  <a:avLst/>
                </a:prstGeom>
                <a:noFill/>
              </p:spPr>
              <p:txBody>
                <a:bodyPr wrap="square" rtlCol="0">
                  <a:spAutoFit/>
                </a:bodyPr>
                <a:lstStyle/>
                <a:p>
                  <a:r>
                    <a:rPr lang="en-US" sz="1200" b="1" dirty="0"/>
                    <a:t>-20</a:t>
                  </a:r>
                </a:p>
              </p:txBody>
            </p:sp>
            <p:sp>
              <p:nvSpPr>
                <p:cNvPr id="74" name="TextBox 73"/>
                <p:cNvSpPr txBox="1"/>
                <p:nvPr/>
              </p:nvSpPr>
              <p:spPr>
                <a:xfrm>
                  <a:off x="2225190" y="6283426"/>
                  <a:ext cx="456387" cy="276999"/>
                </a:xfrm>
                <a:prstGeom prst="rect">
                  <a:avLst/>
                </a:prstGeom>
                <a:noFill/>
              </p:spPr>
              <p:txBody>
                <a:bodyPr wrap="square" rtlCol="0">
                  <a:spAutoFit/>
                </a:bodyPr>
                <a:lstStyle/>
                <a:p>
                  <a:r>
                    <a:rPr lang="en-US" sz="1200" b="1" dirty="0"/>
                    <a:t>-60</a:t>
                  </a:r>
                </a:p>
              </p:txBody>
            </p:sp>
            <p:sp>
              <p:nvSpPr>
                <p:cNvPr id="75" name="TextBox 74"/>
                <p:cNvSpPr txBox="1"/>
                <p:nvPr/>
              </p:nvSpPr>
              <p:spPr>
                <a:xfrm>
                  <a:off x="1323345" y="6284999"/>
                  <a:ext cx="650140" cy="276999"/>
                </a:xfrm>
                <a:prstGeom prst="rect">
                  <a:avLst/>
                </a:prstGeom>
                <a:noFill/>
              </p:spPr>
              <p:txBody>
                <a:bodyPr wrap="square" rtlCol="0">
                  <a:spAutoFit/>
                </a:bodyPr>
                <a:lstStyle/>
                <a:p>
                  <a:r>
                    <a:rPr lang="en-US" sz="1200" b="1" dirty="0"/>
                    <a:t>-100</a:t>
                  </a:r>
                </a:p>
              </p:txBody>
            </p:sp>
            <p:sp>
              <p:nvSpPr>
                <p:cNvPr id="76" name="TextBox 75"/>
                <p:cNvSpPr txBox="1"/>
                <p:nvPr/>
              </p:nvSpPr>
              <p:spPr>
                <a:xfrm>
                  <a:off x="4163026" y="6293801"/>
                  <a:ext cx="456387" cy="276999"/>
                </a:xfrm>
                <a:prstGeom prst="rect">
                  <a:avLst/>
                </a:prstGeom>
                <a:noFill/>
              </p:spPr>
              <p:txBody>
                <a:bodyPr wrap="square" rtlCol="0">
                  <a:spAutoFit/>
                </a:bodyPr>
                <a:lstStyle/>
                <a:p>
                  <a:r>
                    <a:rPr lang="en-US" sz="1200" b="1" dirty="0"/>
                    <a:t>40</a:t>
                  </a:r>
                </a:p>
              </p:txBody>
            </p:sp>
            <p:sp>
              <p:nvSpPr>
                <p:cNvPr id="77" name="TextBox 76"/>
                <p:cNvSpPr txBox="1"/>
                <p:nvPr/>
              </p:nvSpPr>
              <p:spPr>
                <a:xfrm>
                  <a:off x="5025245" y="6247273"/>
                  <a:ext cx="933652" cy="276999"/>
                </a:xfrm>
                <a:prstGeom prst="rect">
                  <a:avLst/>
                </a:prstGeom>
                <a:noFill/>
              </p:spPr>
              <p:txBody>
                <a:bodyPr wrap="square" rtlCol="0">
                  <a:spAutoFit/>
                </a:bodyPr>
                <a:lstStyle/>
                <a:p>
                  <a:r>
                    <a:rPr lang="en-US" sz="1200" b="1" dirty="0"/>
                    <a:t>Temp (C)</a:t>
                  </a:r>
                </a:p>
              </p:txBody>
            </p:sp>
            <p:sp>
              <p:nvSpPr>
                <p:cNvPr id="78" name="TextBox 77"/>
                <p:cNvSpPr txBox="1"/>
                <p:nvPr/>
              </p:nvSpPr>
              <p:spPr>
                <a:xfrm rot="18890087">
                  <a:off x="116878" y="5107921"/>
                  <a:ext cx="1141377" cy="276999"/>
                </a:xfrm>
                <a:prstGeom prst="rect">
                  <a:avLst/>
                </a:prstGeom>
                <a:noFill/>
              </p:spPr>
              <p:txBody>
                <a:bodyPr wrap="square" rtlCol="0">
                  <a:spAutoFit/>
                </a:bodyPr>
                <a:lstStyle/>
                <a:p>
                  <a:r>
                    <a:rPr lang="en-US" sz="1200" dirty="0"/>
                    <a:t>Troposphere</a:t>
                  </a:r>
                </a:p>
              </p:txBody>
            </p:sp>
            <p:grpSp>
              <p:nvGrpSpPr>
                <p:cNvPr id="85" name="Group 84"/>
                <p:cNvGrpSpPr/>
                <p:nvPr/>
              </p:nvGrpSpPr>
              <p:grpSpPr>
                <a:xfrm>
                  <a:off x="612844" y="1718736"/>
                  <a:ext cx="4844373" cy="4594503"/>
                  <a:chOff x="612844" y="1718736"/>
                  <a:chExt cx="4844373" cy="4594503"/>
                </a:xfrm>
              </p:grpSpPr>
              <p:pic>
                <p:nvPicPr>
                  <p:cNvPr id="1030" name="Picture 6" descr="https://s-media-cache-ak0.pinimg.com/736x/1d/e4/e4/1de4e46a0289720ac9895351338b453a.jpg"/>
                  <p:cNvPicPr>
                    <a:picLocks noChangeAspect="1" noChangeArrowheads="1"/>
                  </p:cNvPicPr>
                  <p:nvPr/>
                </p:nvPicPr>
                <p:blipFill rotWithShape="1">
                  <a:blip r:embed="rId3">
                    <a:extLst>
                      <a:ext uri="{28A0092B-C50C-407E-A947-70E740481C1C}">
                        <a14:useLocalDpi xmlns:a14="http://schemas.microsoft.com/office/drawing/2010/main" val="0"/>
                      </a:ext>
                    </a:extLst>
                  </a:blip>
                  <a:srcRect l="3768" t="34486" r="6583" b="46564"/>
                  <a:stretch/>
                </p:blipFill>
                <p:spPr bwMode="auto">
                  <a:xfrm>
                    <a:off x="1399784" y="5747649"/>
                    <a:ext cx="2169268" cy="452098"/>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p:cNvGrpSpPr/>
                  <p:nvPr/>
                </p:nvGrpSpPr>
                <p:grpSpPr>
                  <a:xfrm>
                    <a:off x="881976" y="1916347"/>
                    <a:ext cx="4351505" cy="4319081"/>
                    <a:chOff x="881976" y="1916347"/>
                    <a:chExt cx="4351505" cy="4319081"/>
                  </a:xfrm>
                </p:grpSpPr>
                <p:grpSp>
                  <p:nvGrpSpPr>
                    <p:cNvPr id="38" name="Group 37"/>
                    <p:cNvGrpSpPr/>
                    <p:nvPr/>
                  </p:nvGrpSpPr>
                  <p:grpSpPr>
                    <a:xfrm>
                      <a:off x="1301883" y="1916347"/>
                      <a:ext cx="3931598" cy="4319081"/>
                      <a:chOff x="1301883" y="1916347"/>
                      <a:chExt cx="3931598" cy="4319081"/>
                    </a:xfrm>
                  </p:grpSpPr>
                  <p:cxnSp>
                    <p:nvCxnSpPr>
                      <p:cNvPr id="11" name="Straight Connector 10"/>
                      <p:cNvCxnSpPr/>
                      <p:nvPr/>
                    </p:nvCxnSpPr>
                    <p:spPr>
                      <a:xfrm>
                        <a:off x="1391055" y="1916347"/>
                        <a:ext cx="0" cy="4319081"/>
                      </a:xfrm>
                      <a:prstGeom prst="line">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391055" y="6215971"/>
                        <a:ext cx="3842426"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303506" y="57393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308370" y="532751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305126" y="498380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01883" y="480546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308368" y="464657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05126" y="45168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301883" y="4212074"/>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08368" y="3887819"/>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305126" y="3680295"/>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305126" y="3550592"/>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301883" y="3430618"/>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308368" y="31744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308366" y="2869657"/>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305119" y="2506491"/>
                        <a:ext cx="16537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1057882" y="5585430"/>
                      <a:ext cx="220494" cy="276999"/>
                    </a:xfrm>
                    <a:prstGeom prst="rect">
                      <a:avLst/>
                    </a:prstGeom>
                    <a:noFill/>
                  </p:spPr>
                  <p:txBody>
                    <a:bodyPr wrap="square" rtlCol="0">
                      <a:spAutoFit/>
                    </a:bodyPr>
                    <a:lstStyle/>
                    <a:p>
                      <a:r>
                        <a:rPr lang="en-US" sz="1200" b="1" dirty="0"/>
                        <a:t>1</a:t>
                      </a:r>
                    </a:p>
                  </p:txBody>
                </p:sp>
                <p:sp>
                  <p:nvSpPr>
                    <p:cNvPr id="40" name="TextBox 39"/>
                    <p:cNvSpPr txBox="1"/>
                    <p:nvPr/>
                  </p:nvSpPr>
                  <p:spPr>
                    <a:xfrm>
                      <a:off x="1048154" y="5199830"/>
                      <a:ext cx="220494" cy="276999"/>
                    </a:xfrm>
                    <a:prstGeom prst="rect">
                      <a:avLst/>
                    </a:prstGeom>
                    <a:noFill/>
                  </p:spPr>
                  <p:txBody>
                    <a:bodyPr wrap="square" rtlCol="0">
                      <a:spAutoFit/>
                    </a:bodyPr>
                    <a:lstStyle/>
                    <a:p>
                      <a:r>
                        <a:rPr lang="en-US" sz="1200" b="1" dirty="0"/>
                        <a:t>2</a:t>
                      </a:r>
                    </a:p>
                  </p:txBody>
                </p:sp>
                <p:sp>
                  <p:nvSpPr>
                    <p:cNvPr id="41" name="TextBox 40"/>
                    <p:cNvSpPr txBox="1"/>
                    <p:nvPr/>
                  </p:nvSpPr>
                  <p:spPr>
                    <a:xfrm>
                      <a:off x="1058692" y="4845304"/>
                      <a:ext cx="220494" cy="276999"/>
                    </a:xfrm>
                    <a:prstGeom prst="rect">
                      <a:avLst/>
                    </a:prstGeom>
                    <a:noFill/>
                  </p:spPr>
                  <p:txBody>
                    <a:bodyPr wrap="square" rtlCol="0">
                      <a:spAutoFit/>
                    </a:bodyPr>
                    <a:lstStyle/>
                    <a:p>
                      <a:r>
                        <a:rPr lang="en-US" sz="1200" b="1" dirty="0"/>
                        <a:t>4</a:t>
                      </a:r>
                    </a:p>
                  </p:txBody>
                </p:sp>
                <p:sp>
                  <p:nvSpPr>
                    <p:cNvPr id="43" name="TextBox 42"/>
                    <p:cNvSpPr txBox="1"/>
                    <p:nvPr/>
                  </p:nvSpPr>
                  <p:spPr>
                    <a:xfrm>
                      <a:off x="1065177" y="4676690"/>
                      <a:ext cx="220494" cy="276999"/>
                    </a:xfrm>
                    <a:prstGeom prst="rect">
                      <a:avLst/>
                    </a:prstGeom>
                    <a:noFill/>
                  </p:spPr>
                  <p:txBody>
                    <a:bodyPr wrap="square" rtlCol="0">
                      <a:spAutoFit/>
                    </a:bodyPr>
                    <a:lstStyle/>
                    <a:p>
                      <a:r>
                        <a:rPr lang="en-US" sz="1200" b="1" dirty="0"/>
                        <a:t>6</a:t>
                      </a:r>
                    </a:p>
                  </p:txBody>
                </p:sp>
                <p:sp>
                  <p:nvSpPr>
                    <p:cNvPr id="44" name="TextBox 43"/>
                    <p:cNvSpPr txBox="1"/>
                    <p:nvPr/>
                  </p:nvSpPr>
                  <p:spPr>
                    <a:xfrm>
                      <a:off x="1065177" y="4520118"/>
                      <a:ext cx="220494" cy="276999"/>
                    </a:xfrm>
                    <a:prstGeom prst="rect">
                      <a:avLst/>
                    </a:prstGeom>
                    <a:noFill/>
                  </p:spPr>
                  <p:txBody>
                    <a:bodyPr wrap="square" rtlCol="0">
                      <a:spAutoFit/>
                    </a:bodyPr>
                    <a:lstStyle/>
                    <a:p>
                      <a:r>
                        <a:rPr lang="en-US" sz="1200" b="1" dirty="0"/>
                        <a:t>8</a:t>
                      </a:r>
                    </a:p>
                  </p:txBody>
                </p:sp>
                <p:sp>
                  <p:nvSpPr>
                    <p:cNvPr id="45" name="TextBox 44"/>
                    <p:cNvSpPr txBox="1"/>
                    <p:nvPr/>
                  </p:nvSpPr>
                  <p:spPr>
                    <a:xfrm>
                      <a:off x="993842" y="4354296"/>
                      <a:ext cx="390726" cy="276999"/>
                    </a:xfrm>
                    <a:prstGeom prst="rect">
                      <a:avLst/>
                    </a:prstGeom>
                    <a:noFill/>
                  </p:spPr>
                  <p:txBody>
                    <a:bodyPr wrap="square" rtlCol="0">
                      <a:spAutoFit/>
                    </a:bodyPr>
                    <a:lstStyle/>
                    <a:p>
                      <a:r>
                        <a:rPr lang="en-US" sz="1200" b="1" dirty="0"/>
                        <a:t>10</a:t>
                      </a:r>
                    </a:p>
                  </p:txBody>
                </p:sp>
                <p:sp>
                  <p:nvSpPr>
                    <p:cNvPr id="46" name="TextBox 45"/>
                    <p:cNvSpPr txBox="1"/>
                    <p:nvPr/>
                  </p:nvSpPr>
                  <p:spPr>
                    <a:xfrm>
                      <a:off x="991406" y="4059224"/>
                      <a:ext cx="390726" cy="276999"/>
                    </a:xfrm>
                    <a:prstGeom prst="rect">
                      <a:avLst/>
                    </a:prstGeom>
                    <a:noFill/>
                  </p:spPr>
                  <p:txBody>
                    <a:bodyPr wrap="square" rtlCol="0">
                      <a:spAutoFit/>
                    </a:bodyPr>
                    <a:lstStyle/>
                    <a:p>
                      <a:r>
                        <a:rPr lang="en-US" sz="1200" b="1" dirty="0"/>
                        <a:t>20</a:t>
                      </a:r>
                    </a:p>
                  </p:txBody>
                </p:sp>
                <p:sp>
                  <p:nvSpPr>
                    <p:cNvPr id="47" name="TextBox 46"/>
                    <p:cNvSpPr txBox="1"/>
                    <p:nvPr/>
                  </p:nvSpPr>
                  <p:spPr>
                    <a:xfrm>
                      <a:off x="988978" y="3767845"/>
                      <a:ext cx="390726" cy="276999"/>
                    </a:xfrm>
                    <a:prstGeom prst="rect">
                      <a:avLst/>
                    </a:prstGeom>
                    <a:noFill/>
                  </p:spPr>
                  <p:txBody>
                    <a:bodyPr wrap="square" rtlCol="0">
                      <a:spAutoFit/>
                    </a:bodyPr>
                    <a:lstStyle/>
                    <a:p>
                      <a:r>
                        <a:rPr lang="en-US" sz="1200" b="1" dirty="0"/>
                        <a:t>40</a:t>
                      </a:r>
                    </a:p>
                  </p:txBody>
                </p:sp>
                <p:sp>
                  <p:nvSpPr>
                    <p:cNvPr id="48" name="TextBox 47"/>
                    <p:cNvSpPr txBox="1"/>
                    <p:nvPr/>
                  </p:nvSpPr>
                  <p:spPr>
                    <a:xfrm>
                      <a:off x="989789" y="3564491"/>
                      <a:ext cx="390726" cy="276999"/>
                    </a:xfrm>
                    <a:prstGeom prst="rect">
                      <a:avLst/>
                    </a:prstGeom>
                    <a:noFill/>
                  </p:spPr>
                  <p:txBody>
                    <a:bodyPr wrap="square" rtlCol="0">
                      <a:spAutoFit/>
                    </a:bodyPr>
                    <a:lstStyle/>
                    <a:p>
                      <a:r>
                        <a:rPr lang="en-US" sz="1200" b="1" dirty="0"/>
                        <a:t>60</a:t>
                      </a:r>
                    </a:p>
                  </p:txBody>
                </p:sp>
                <p:sp>
                  <p:nvSpPr>
                    <p:cNvPr id="49" name="TextBox 48"/>
                    <p:cNvSpPr txBox="1"/>
                    <p:nvPr/>
                  </p:nvSpPr>
                  <p:spPr>
                    <a:xfrm>
                      <a:off x="989789" y="3417198"/>
                      <a:ext cx="390726" cy="276999"/>
                    </a:xfrm>
                    <a:prstGeom prst="rect">
                      <a:avLst/>
                    </a:prstGeom>
                    <a:noFill/>
                  </p:spPr>
                  <p:txBody>
                    <a:bodyPr wrap="square" rtlCol="0">
                      <a:spAutoFit/>
                    </a:bodyPr>
                    <a:lstStyle/>
                    <a:p>
                      <a:r>
                        <a:rPr lang="en-US" sz="1200" b="1" dirty="0"/>
                        <a:t>80</a:t>
                      </a:r>
                    </a:p>
                  </p:txBody>
                </p:sp>
                <p:sp>
                  <p:nvSpPr>
                    <p:cNvPr id="50" name="TextBox 49"/>
                    <p:cNvSpPr txBox="1"/>
                    <p:nvPr/>
                  </p:nvSpPr>
                  <p:spPr>
                    <a:xfrm>
                      <a:off x="907105" y="3281011"/>
                      <a:ext cx="456387" cy="276999"/>
                    </a:xfrm>
                    <a:prstGeom prst="rect">
                      <a:avLst/>
                    </a:prstGeom>
                    <a:noFill/>
                  </p:spPr>
                  <p:txBody>
                    <a:bodyPr wrap="square" rtlCol="0">
                      <a:spAutoFit/>
                    </a:bodyPr>
                    <a:lstStyle/>
                    <a:p>
                      <a:r>
                        <a:rPr lang="en-US" sz="1200" b="1" dirty="0"/>
                        <a:t>100</a:t>
                      </a:r>
                    </a:p>
                  </p:txBody>
                </p:sp>
                <p:sp>
                  <p:nvSpPr>
                    <p:cNvPr id="52" name="TextBox 51"/>
                    <p:cNvSpPr txBox="1"/>
                    <p:nvPr/>
                  </p:nvSpPr>
                  <p:spPr>
                    <a:xfrm>
                      <a:off x="913592" y="3035480"/>
                      <a:ext cx="456387" cy="276999"/>
                    </a:xfrm>
                    <a:prstGeom prst="rect">
                      <a:avLst/>
                    </a:prstGeom>
                    <a:noFill/>
                  </p:spPr>
                  <p:txBody>
                    <a:bodyPr wrap="square" rtlCol="0">
                      <a:spAutoFit/>
                    </a:bodyPr>
                    <a:lstStyle/>
                    <a:p>
                      <a:r>
                        <a:rPr lang="en-US" sz="1200" b="1" dirty="0"/>
                        <a:t>200</a:t>
                      </a:r>
                    </a:p>
                  </p:txBody>
                </p:sp>
                <p:sp>
                  <p:nvSpPr>
                    <p:cNvPr id="53" name="TextBox 52"/>
                    <p:cNvSpPr txBox="1"/>
                    <p:nvPr/>
                  </p:nvSpPr>
                  <p:spPr>
                    <a:xfrm>
                      <a:off x="905481" y="2722359"/>
                      <a:ext cx="456387" cy="276999"/>
                    </a:xfrm>
                    <a:prstGeom prst="rect">
                      <a:avLst/>
                    </a:prstGeom>
                    <a:noFill/>
                  </p:spPr>
                  <p:txBody>
                    <a:bodyPr wrap="square" rtlCol="0">
                      <a:spAutoFit/>
                    </a:bodyPr>
                    <a:lstStyle/>
                    <a:p>
                      <a:r>
                        <a:rPr lang="en-US" sz="1200" b="1" dirty="0"/>
                        <a:t>400</a:t>
                      </a:r>
                    </a:p>
                  </p:txBody>
                </p:sp>
                <p:sp>
                  <p:nvSpPr>
                    <p:cNvPr id="54" name="TextBox 53"/>
                    <p:cNvSpPr txBox="1"/>
                    <p:nvPr/>
                  </p:nvSpPr>
                  <p:spPr>
                    <a:xfrm>
                      <a:off x="881976" y="2392555"/>
                      <a:ext cx="456387" cy="276999"/>
                    </a:xfrm>
                    <a:prstGeom prst="rect">
                      <a:avLst/>
                    </a:prstGeom>
                    <a:noFill/>
                  </p:spPr>
                  <p:txBody>
                    <a:bodyPr wrap="square" rtlCol="0">
                      <a:spAutoFit/>
                    </a:bodyPr>
                    <a:lstStyle/>
                    <a:p>
                      <a:r>
                        <a:rPr lang="en-US" sz="1200" b="1" dirty="0"/>
                        <a:t>800</a:t>
                      </a:r>
                    </a:p>
                  </p:txBody>
                </p:sp>
              </p:grpSp>
              <p:cxnSp>
                <p:nvCxnSpPr>
                  <p:cNvPr id="57" name="Straight Connector 56"/>
                  <p:cNvCxnSpPr/>
                  <p:nvPr/>
                </p:nvCxnSpPr>
                <p:spPr>
                  <a:xfrm>
                    <a:off x="1386191" y="5585430"/>
                    <a:ext cx="4071026" cy="0"/>
                  </a:xfrm>
                  <a:prstGeom prst="line">
                    <a:avLst/>
                  </a:prstGeom>
                  <a:ln w="57150" cmpd="thinThick">
                    <a:prstDash val="sysDash"/>
                  </a:ln>
                </p:spPr>
                <p:style>
                  <a:lnRef idx="1">
                    <a:schemeClr val="accent1"/>
                  </a:lnRef>
                  <a:fillRef idx="0">
                    <a:schemeClr val="accent1"/>
                  </a:fillRef>
                  <a:effectRef idx="0">
                    <a:schemeClr val="accent1"/>
                  </a:effectRef>
                  <a:fontRef idx="minor">
                    <a:schemeClr val="tx1"/>
                  </a:fontRef>
                </p:style>
              </p:cxnSp>
              <p:sp>
                <p:nvSpPr>
                  <p:cNvPr id="61" name="Freeform 60"/>
                  <p:cNvSpPr/>
                  <p:nvPr/>
                </p:nvSpPr>
                <p:spPr>
                  <a:xfrm>
                    <a:off x="2135402" y="3092478"/>
                    <a:ext cx="2919553" cy="3142950"/>
                  </a:xfrm>
                  <a:custGeom>
                    <a:avLst/>
                    <a:gdLst>
                      <a:gd name="connsiteX0" fmla="*/ 1670738 w 2919553"/>
                      <a:gd name="connsiteY0" fmla="*/ 3084588 h 3084588"/>
                      <a:gd name="connsiteX1" fmla="*/ 1554007 w 2919553"/>
                      <a:gd name="connsiteY1" fmla="*/ 1936724 h 3084588"/>
                      <a:gd name="connsiteX2" fmla="*/ 464509 w 2919553"/>
                      <a:gd name="connsiteY2" fmla="*/ 1508707 h 3084588"/>
                      <a:gd name="connsiteX3" fmla="*/ 1456730 w 2919553"/>
                      <a:gd name="connsiteY3" fmla="*/ 798588 h 3084588"/>
                      <a:gd name="connsiteX4" fmla="*/ 17036 w 2919553"/>
                      <a:gd name="connsiteY4" fmla="*/ 419209 h 3084588"/>
                      <a:gd name="connsiteX5" fmla="*/ 2633777 w 2919553"/>
                      <a:gd name="connsiteY5" fmla="*/ 39831 h 3084588"/>
                      <a:gd name="connsiteX6" fmla="*/ 2731053 w 2919553"/>
                      <a:gd name="connsiteY6" fmla="*/ 30103 h 308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9553" h="3084588">
                        <a:moveTo>
                          <a:pt x="1670738" y="3084588"/>
                        </a:moveTo>
                        <a:cubicBezTo>
                          <a:pt x="1712891" y="2641979"/>
                          <a:pt x="1755045" y="2199371"/>
                          <a:pt x="1554007" y="1936724"/>
                        </a:cubicBezTo>
                        <a:cubicBezTo>
                          <a:pt x="1352969" y="1674077"/>
                          <a:pt x="480722" y="1698396"/>
                          <a:pt x="464509" y="1508707"/>
                        </a:cubicBezTo>
                        <a:cubicBezTo>
                          <a:pt x="448296" y="1319018"/>
                          <a:pt x="1531309" y="980171"/>
                          <a:pt x="1456730" y="798588"/>
                        </a:cubicBezTo>
                        <a:cubicBezTo>
                          <a:pt x="1382151" y="617005"/>
                          <a:pt x="-179139" y="545669"/>
                          <a:pt x="17036" y="419209"/>
                        </a:cubicBezTo>
                        <a:cubicBezTo>
                          <a:pt x="213211" y="292749"/>
                          <a:pt x="2181441" y="104682"/>
                          <a:pt x="2633777" y="39831"/>
                        </a:cubicBezTo>
                        <a:cubicBezTo>
                          <a:pt x="3086113" y="-25020"/>
                          <a:pt x="2908583" y="2541"/>
                          <a:pt x="2731053" y="3010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p:cNvCxnSpPr/>
                  <p:nvPr/>
                </p:nvCxnSpPr>
                <p:spPr>
                  <a:xfrm>
                    <a:off x="3595178" y="6128426"/>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212557" y="6125180"/>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971314" y="6125179"/>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450557" y="6125179"/>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610735" y="6125178"/>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289084" y="6138142"/>
                    <a:ext cx="0" cy="17509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612844" y="1718736"/>
                    <a:ext cx="832522" cy="461665"/>
                  </a:xfrm>
                  <a:prstGeom prst="rect">
                    <a:avLst/>
                  </a:prstGeom>
                  <a:noFill/>
                </p:spPr>
                <p:txBody>
                  <a:bodyPr wrap="square" rtlCol="0">
                    <a:spAutoFit/>
                  </a:bodyPr>
                  <a:lstStyle/>
                  <a:p>
                    <a:r>
                      <a:rPr lang="en-US" sz="1200" b="1" dirty="0"/>
                      <a:t>Altitude (km)</a:t>
                    </a:r>
                  </a:p>
                </p:txBody>
              </p:sp>
              <p:pic>
                <p:nvPicPr>
                  <p:cNvPr id="79" name="Picture 78"/>
                  <p:cNvPicPr>
                    <a:picLocks noChangeAspect="1"/>
                  </p:cNvPicPr>
                  <p:nvPr/>
                </p:nvPicPr>
                <p:blipFill>
                  <a:blip r:embed="rId4"/>
                  <a:stretch>
                    <a:fillRect/>
                  </a:stretch>
                </p:blipFill>
                <p:spPr>
                  <a:xfrm>
                    <a:off x="1804500" y="4027911"/>
                    <a:ext cx="881162" cy="508045"/>
                  </a:xfrm>
                  <a:prstGeom prst="rect">
                    <a:avLst/>
                  </a:prstGeom>
                </p:spPr>
              </p:pic>
              <p:pic>
                <p:nvPicPr>
                  <p:cNvPr id="86" name="Shape 266"/>
                  <p:cNvPicPr preferRelativeResize="0"/>
                  <p:nvPr/>
                </p:nvPicPr>
                <p:blipFill>
                  <a:blip r:embed="rId5">
                    <a:alphaModFix/>
                  </a:blip>
                  <a:stretch>
                    <a:fillRect/>
                  </a:stretch>
                </p:blipFill>
                <p:spPr>
                  <a:xfrm>
                    <a:off x="3835127" y="1823972"/>
                    <a:ext cx="1096083" cy="635491"/>
                  </a:xfrm>
                  <a:prstGeom prst="rect">
                    <a:avLst/>
                  </a:prstGeom>
                  <a:noFill/>
                  <a:ln>
                    <a:noFill/>
                  </a:ln>
                </p:spPr>
              </p:pic>
            </p:grpSp>
            <p:sp>
              <p:nvSpPr>
                <p:cNvPr id="94" name="Freeform 93"/>
                <p:cNvSpPr/>
                <p:nvPr/>
              </p:nvSpPr>
              <p:spPr>
                <a:xfrm>
                  <a:off x="3207688" y="2052536"/>
                  <a:ext cx="482305" cy="4163438"/>
                </a:xfrm>
                <a:custGeom>
                  <a:avLst/>
                  <a:gdLst>
                    <a:gd name="connsiteX0" fmla="*/ 440184 w 482305"/>
                    <a:gd name="connsiteY0" fmla="*/ 4163438 h 4163438"/>
                    <a:gd name="connsiteX1" fmla="*/ 440184 w 482305"/>
                    <a:gd name="connsiteY1" fmla="*/ 3618690 h 4163438"/>
                    <a:gd name="connsiteX2" fmla="*/ 2440 w 482305"/>
                    <a:gd name="connsiteY2" fmla="*/ 3394953 h 4163438"/>
                    <a:gd name="connsiteX3" fmla="*/ 255359 w 482305"/>
                    <a:gd name="connsiteY3" fmla="*/ 3044758 h 4163438"/>
                    <a:gd name="connsiteX4" fmla="*/ 80261 w 482305"/>
                    <a:gd name="connsiteY4" fmla="*/ 2850204 h 4163438"/>
                    <a:gd name="connsiteX5" fmla="*/ 235903 w 482305"/>
                    <a:gd name="connsiteY5" fmla="*/ 2256817 h 4163438"/>
                    <a:gd name="connsiteX6" fmla="*/ 80261 w 482305"/>
                    <a:gd name="connsiteY6" fmla="*/ 1770434 h 4163438"/>
                    <a:gd name="connsiteX7" fmla="*/ 226176 w 482305"/>
                    <a:gd name="connsiteY7" fmla="*/ 885217 h 4163438"/>
                    <a:gd name="connsiteX8" fmla="*/ 138627 w 482305"/>
                    <a:gd name="connsiteY8" fmla="*/ 0 h 4163438"/>
                    <a:gd name="connsiteX9" fmla="*/ 138627 w 482305"/>
                    <a:gd name="connsiteY9" fmla="*/ 0 h 416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305" h="4163438">
                      <a:moveTo>
                        <a:pt x="440184" y="4163438"/>
                      </a:moveTo>
                      <a:cubicBezTo>
                        <a:pt x="476662" y="3955104"/>
                        <a:pt x="513141" y="3746771"/>
                        <a:pt x="440184" y="3618690"/>
                      </a:cubicBezTo>
                      <a:cubicBezTo>
                        <a:pt x="367227" y="3490609"/>
                        <a:pt x="33244" y="3490608"/>
                        <a:pt x="2440" y="3394953"/>
                      </a:cubicBezTo>
                      <a:cubicBezTo>
                        <a:pt x="-28364" y="3299298"/>
                        <a:pt x="242389" y="3135549"/>
                        <a:pt x="255359" y="3044758"/>
                      </a:cubicBezTo>
                      <a:cubicBezTo>
                        <a:pt x="268329" y="2953966"/>
                        <a:pt x="83504" y="2981527"/>
                        <a:pt x="80261" y="2850204"/>
                      </a:cubicBezTo>
                      <a:cubicBezTo>
                        <a:pt x="77018" y="2718881"/>
                        <a:pt x="235903" y="2436779"/>
                        <a:pt x="235903" y="2256817"/>
                      </a:cubicBezTo>
                      <a:cubicBezTo>
                        <a:pt x="235903" y="2076855"/>
                        <a:pt x="81882" y="1999034"/>
                        <a:pt x="80261" y="1770434"/>
                      </a:cubicBezTo>
                      <a:cubicBezTo>
                        <a:pt x="78640" y="1541834"/>
                        <a:pt x="216448" y="1180289"/>
                        <a:pt x="226176" y="885217"/>
                      </a:cubicBezTo>
                      <a:cubicBezTo>
                        <a:pt x="235904" y="590145"/>
                        <a:pt x="138627" y="0"/>
                        <a:pt x="138627" y="0"/>
                      </a:cubicBezTo>
                      <a:lnTo>
                        <a:pt x="138627" y="0"/>
                      </a:ln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5105006" y="2980497"/>
                  <a:ext cx="803237" cy="276999"/>
                </a:xfrm>
                <a:prstGeom prst="rect">
                  <a:avLst/>
                </a:prstGeom>
                <a:noFill/>
              </p:spPr>
              <p:txBody>
                <a:bodyPr wrap="square" rtlCol="0">
                  <a:spAutoFit/>
                </a:bodyPr>
                <a:lstStyle/>
                <a:p>
                  <a:r>
                    <a:rPr lang="en-US" sz="1200" dirty="0"/>
                    <a:t>Temp</a:t>
                  </a:r>
                </a:p>
              </p:txBody>
            </p:sp>
            <p:sp>
              <p:nvSpPr>
                <p:cNvPr id="99" name="TextBox 98"/>
                <p:cNvSpPr txBox="1"/>
                <p:nvPr/>
              </p:nvSpPr>
              <p:spPr>
                <a:xfrm>
                  <a:off x="2131000" y="1626402"/>
                  <a:ext cx="1494316" cy="646331"/>
                </a:xfrm>
                <a:prstGeom prst="rect">
                  <a:avLst/>
                </a:prstGeom>
                <a:noFill/>
              </p:spPr>
              <p:txBody>
                <a:bodyPr wrap="square" rtlCol="0">
                  <a:spAutoFit/>
                </a:bodyPr>
                <a:lstStyle/>
                <a:p>
                  <a:r>
                    <a:rPr lang="en-US" sz="1200" dirty="0">
                      <a:solidFill>
                        <a:srgbClr val="C00000"/>
                      </a:solidFill>
                    </a:rPr>
                    <a:t>Relative CH</a:t>
                  </a:r>
                  <a:r>
                    <a:rPr lang="en-US" sz="1200" baseline="-25000" dirty="0">
                      <a:solidFill>
                        <a:srgbClr val="C00000"/>
                      </a:solidFill>
                    </a:rPr>
                    <a:t>4 </a:t>
                  </a:r>
                  <a:r>
                    <a:rPr lang="en-US" sz="1200" dirty="0">
                      <a:solidFill>
                        <a:srgbClr val="C00000"/>
                      </a:solidFill>
                    </a:rPr>
                    <a:t>Volume Mixing Ratio</a:t>
                  </a:r>
                </a:p>
              </p:txBody>
            </p:sp>
          </p:grpSp>
        </p:grpSp>
      </p:grpSp>
    </p:spTree>
    <p:extLst>
      <p:ext uri="{BB962C8B-B14F-4D97-AF65-F5344CB8AC3E}">
        <p14:creationId xmlns:p14="http://schemas.microsoft.com/office/powerpoint/2010/main" val="2689000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3904869" y="6456680"/>
            <a:ext cx="1819656" cy="274320"/>
          </a:xfrm>
          <a:prstGeom prst="rect">
            <a:avLst/>
          </a:prstGeom>
          <a:noFill/>
        </p:spPr>
        <p:txBody>
          <a:bodyPr>
            <a:normAutofit/>
          </a:bodyPr>
          <a:lstStyle/>
          <a:p>
            <a:pPr algn="l"/>
            <a:r>
              <a:rPr lang="en-US" dirty="0">
                <a:solidFill>
                  <a:schemeClr val="tx1">
                    <a:lumMod val="75000"/>
                  </a:schemeClr>
                </a:solidFill>
              </a:rPr>
              <a:t>Image Credit: Monet</a:t>
            </a:r>
          </a:p>
        </p:txBody>
      </p:sp>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Top-down methods</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4201"/>
          <a:stretch/>
        </p:blipFill>
        <p:spPr>
          <a:xfrm>
            <a:off x="0" y="1216976"/>
            <a:ext cx="6205846" cy="5514024"/>
          </a:xfrm>
          <a:prstGeom prst="rect">
            <a:avLst/>
          </a:prstGeom>
        </p:spPr>
      </p:pic>
      <p:sp>
        <p:nvSpPr>
          <p:cNvPr id="13" name="Text Placeholder 4"/>
          <p:cNvSpPr txBox="1">
            <a:spLocks/>
          </p:cNvSpPr>
          <p:nvPr/>
        </p:nvSpPr>
        <p:spPr>
          <a:xfrm>
            <a:off x="276856" y="6346825"/>
            <a:ext cx="3445002" cy="27432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Image Credit: NASA AJAX</a:t>
            </a:r>
          </a:p>
        </p:txBody>
      </p:sp>
      <p:sp>
        <p:nvSpPr>
          <p:cNvPr id="16" name="Text Placeholder 1"/>
          <p:cNvSpPr>
            <a:spLocks noGrp="1"/>
          </p:cNvSpPr>
          <p:nvPr>
            <p:ph type="body" sz="quarter" idx="4294967295"/>
          </p:nvPr>
        </p:nvSpPr>
        <p:spPr>
          <a:xfrm>
            <a:off x="6569074" y="1551940"/>
            <a:ext cx="4870451" cy="4086225"/>
          </a:xfrm>
          <a:prstGeom prst="rect">
            <a:avLst/>
          </a:prstGeom>
        </p:spPr>
        <p:txBody>
          <a:bodyPr>
            <a:noAutofit/>
          </a:bodyPr>
          <a:lstStyle/>
          <a:p>
            <a:pPr marL="342900" indent="-342900">
              <a:spcBef>
                <a:spcPts val="600"/>
              </a:spcBef>
              <a:buClr>
                <a:srgbClr val="C15442"/>
              </a:buClr>
              <a:buFont typeface="Webdings" panose="05030102010509060703" pitchFamily="18" charset="2"/>
              <a:buChar char="4"/>
            </a:pPr>
            <a:r>
              <a:rPr lang="en-US" sz="2000" dirty="0">
                <a:solidFill>
                  <a:schemeClr val="bg2">
                    <a:lumMod val="50000"/>
                  </a:schemeClr>
                </a:solidFill>
              </a:rPr>
              <a:t>Alpha Jet Atmospheric Experiment (AJAX)</a:t>
            </a:r>
          </a:p>
          <a:p>
            <a:pPr marL="800100" lvl="1" indent="-342900">
              <a:spcBef>
                <a:spcPts val="600"/>
              </a:spcBef>
              <a:buClr>
                <a:srgbClr val="C15442"/>
              </a:buClr>
              <a:buFont typeface="Webdings" panose="05030102010509060703" pitchFamily="18" charset="2"/>
              <a:buChar char="4"/>
            </a:pPr>
            <a:r>
              <a:rPr lang="en-US" sz="2000" dirty="0">
                <a:solidFill>
                  <a:schemeClr val="bg2">
                    <a:lumMod val="50000"/>
                  </a:schemeClr>
                </a:solidFill>
              </a:rPr>
              <a:t>Measurements:</a:t>
            </a:r>
          </a:p>
          <a:p>
            <a:pPr marL="1257300" lvl="2" indent="-342900">
              <a:spcBef>
                <a:spcPts val="600"/>
              </a:spcBef>
              <a:buClr>
                <a:srgbClr val="C15442"/>
              </a:buClr>
              <a:buFont typeface="Webdings" panose="05030102010509060703" pitchFamily="18" charset="2"/>
              <a:buChar char="4"/>
            </a:pPr>
            <a:r>
              <a:rPr lang="en-US" dirty="0">
                <a:solidFill>
                  <a:schemeClr val="bg2">
                    <a:lumMod val="50000"/>
                  </a:schemeClr>
                </a:solidFill>
              </a:rPr>
              <a:t>Ozone monitor</a:t>
            </a:r>
          </a:p>
          <a:p>
            <a:pPr marL="1257300" lvl="2" indent="-342900">
              <a:spcBef>
                <a:spcPts val="600"/>
              </a:spcBef>
              <a:buClr>
                <a:srgbClr val="C15442"/>
              </a:buClr>
              <a:buFont typeface="Webdings" panose="05030102010509060703" pitchFamily="18" charset="2"/>
              <a:buChar char="4"/>
            </a:pPr>
            <a:r>
              <a:rPr lang="en-US" dirty="0">
                <a:solidFill>
                  <a:schemeClr val="bg2">
                    <a:lumMod val="50000"/>
                  </a:schemeClr>
                </a:solidFill>
              </a:rPr>
              <a:t>Meteorological Measurement System (MMS)</a:t>
            </a:r>
          </a:p>
          <a:p>
            <a:pPr marL="1257300" lvl="2" indent="-342900">
              <a:spcBef>
                <a:spcPts val="600"/>
              </a:spcBef>
              <a:buClr>
                <a:srgbClr val="C15442"/>
              </a:buClr>
              <a:buFont typeface="Webdings" panose="05030102010509060703" pitchFamily="18" charset="2"/>
              <a:buChar char="4"/>
            </a:pPr>
            <a:r>
              <a:rPr lang="en-US" dirty="0">
                <a:solidFill>
                  <a:schemeClr val="bg2">
                    <a:lumMod val="50000"/>
                  </a:schemeClr>
                </a:solidFill>
              </a:rPr>
              <a:t>Cavity ring-down spectrometer</a:t>
            </a:r>
          </a:p>
          <a:p>
            <a:pPr marL="1714500" lvl="3" indent="-342900">
              <a:spcBef>
                <a:spcPts val="600"/>
              </a:spcBef>
              <a:buClr>
                <a:srgbClr val="C15442"/>
              </a:buClr>
              <a:buFont typeface="Webdings" panose="05030102010509060703" pitchFamily="18" charset="2"/>
              <a:buChar char="4"/>
            </a:pPr>
            <a:r>
              <a:rPr lang="en-US" sz="2000" b="1" dirty="0">
                <a:solidFill>
                  <a:schemeClr val="bg2">
                    <a:lumMod val="50000"/>
                  </a:schemeClr>
                </a:solidFill>
              </a:rPr>
              <a:t>Methane</a:t>
            </a:r>
          </a:p>
          <a:p>
            <a:pPr marL="1714500" lvl="3" indent="-342900">
              <a:spcBef>
                <a:spcPts val="600"/>
              </a:spcBef>
              <a:buClr>
                <a:srgbClr val="C15442"/>
              </a:buClr>
              <a:buFont typeface="Webdings" panose="05030102010509060703" pitchFamily="18" charset="2"/>
              <a:buChar char="4"/>
            </a:pPr>
            <a:r>
              <a:rPr lang="en-US" sz="2000" dirty="0">
                <a:solidFill>
                  <a:schemeClr val="bg2">
                    <a:lumMod val="50000"/>
                  </a:schemeClr>
                </a:solidFill>
              </a:rPr>
              <a:t>Carbon dioxide</a:t>
            </a:r>
          </a:p>
          <a:p>
            <a:pPr marL="1714500" lvl="3" indent="-342900">
              <a:spcBef>
                <a:spcPts val="600"/>
              </a:spcBef>
              <a:buClr>
                <a:srgbClr val="C15442"/>
              </a:buClr>
              <a:buFont typeface="Webdings" panose="05030102010509060703" pitchFamily="18" charset="2"/>
              <a:buChar char="4"/>
            </a:pPr>
            <a:r>
              <a:rPr lang="en-US" sz="2000" dirty="0">
                <a:solidFill>
                  <a:schemeClr val="bg2">
                    <a:lumMod val="50000"/>
                  </a:schemeClr>
                </a:solidFill>
              </a:rPr>
              <a:t>Water vapor</a:t>
            </a:r>
          </a:p>
          <a:p>
            <a:pPr marL="1371600" lvl="3" indent="0">
              <a:spcBef>
                <a:spcPts val="600"/>
              </a:spcBef>
              <a:buClr>
                <a:srgbClr val="C15442"/>
              </a:buClr>
              <a:buNone/>
            </a:pPr>
            <a:endParaRPr lang="en-US" sz="2000" dirty="0">
              <a:solidFill>
                <a:schemeClr val="bg2">
                  <a:lumMod val="50000"/>
                </a:schemeClr>
              </a:solidFill>
            </a:endParaRPr>
          </a:p>
          <a:p>
            <a:pPr marL="1371600" lvl="3" indent="0">
              <a:spcBef>
                <a:spcPts val="200"/>
              </a:spcBef>
              <a:buClr>
                <a:srgbClr val="C15442"/>
              </a:buClr>
              <a:buNone/>
            </a:pPr>
            <a:endParaRPr lang="en-US" sz="2000" dirty="0">
              <a:solidFill>
                <a:schemeClr val="bg2">
                  <a:lumMod val="50000"/>
                </a:schemeClr>
              </a:solidFill>
            </a:endParaRPr>
          </a:p>
        </p:txBody>
      </p:sp>
    </p:spTree>
    <p:extLst>
      <p:ext uri="{BB962C8B-B14F-4D97-AF65-F5344CB8AC3E}">
        <p14:creationId xmlns:p14="http://schemas.microsoft.com/office/powerpoint/2010/main" val="3570739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3904869" y="6456680"/>
            <a:ext cx="1819656" cy="274320"/>
          </a:xfrm>
          <a:prstGeom prst="rect">
            <a:avLst/>
          </a:prstGeom>
          <a:noFill/>
        </p:spPr>
        <p:txBody>
          <a:bodyPr>
            <a:normAutofit/>
          </a:bodyPr>
          <a:lstStyle/>
          <a:p>
            <a:pPr algn="l"/>
            <a:r>
              <a:rPr lang="en-US" dirty="0">
                <a:solidFill>
                  <a:schemeClr val="tx1">
                    <a:lumMod val="75000"/>
                  </a:schemeClr>
                </a:solidFill>
              </a:rPr>
              <a:t>Image Credit: Monet</a:t>
            </a:r>
          </a:p>
        </p:txBody>
      </p:sp>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 </a:t>
            </a:r>
            <a:r>
              <a:rPr lang="en-US" dirty="0">
                <a:solidFill>
                  <a:schemeClr val="bg1"/>
                </a:solidFill>
                <a:latin typeface="Century Gothic" panose="020B0502020202020204" pitchFamily="34" charset="0"/>
              </a:rPr>
              <a:t>Top-down methods</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4201"/>
          <a:stretch/>
        </p:blipFill>
        <p:spPr>
          <a:xfrm>
            <a:off x="0" y="1216976"/>
            <a:ext cx="6205846" cy="5514024"/>
          </a:xfrm>
          <a:prstGeom prst="rect">
            <a:avLst/>
          </a:prstGeom>
        </p:spPr>
      </p:pic>
      <p:sp>
        <p:nvSpPr>
          <p:cNvPr id="13" name="Text Placeholder 4"/>
          <p:cNvSpPr txBox="1">
            <a:spLocks/>
          </p:cNvSpPr>
          <p:nvPr/>
        </p:nvSpPr>
        <p:spPr>
          <a:xfrm>
            <a:off x="276856" y="6346825"/>
            <a:ext cx="3445002" cy="27432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Image Credit: NASA AJAX</a:t>
            </a:r>
          </a:p>
        </p:txBody>
      </p:sp>
      <p:sp>
        <p:nvSpPr>
          <p:cNvPr id="16" name="Text Placeholder 1"/>
          <p:cNvSpPr>
            <a:spLocks noGrp="1"/>
          </p:cNvSpPr>
          <p:nvPr>
            <p:ph type="body" sz="quarter" idx="4294967295"/>
          </p:nvPr>
        </p:nvSpPr>
        <p:spPr>
          <a:xfrm>
            <a:off x="6286500" y="1551940"/>
            <a:ext cx="5715000" cy="4086225"/>
          </a:xfrm>
          <a:prstGeom prst="rect">
            <a:avLst/>
          </a:prstGeom>
        </p:spPr>
        <p:txBody>
          <a:bodyPr>
            <a:noAutofit/>
          </a:bodyPr>
          <a:lstStyle/>
          <a:p>
            <a:pPr marL="342900" indent="-342900">
              <a:spcBef>
                <a:spcPts val="600"/>
              </a:spcBef>
              <a:buClr>
                <a:srgbClr val="C15442"/>
              </a:buClr>
              <a:buFont typeface="Webdings" panose="05030102010509060703" pitchFamily="18" charset="2"/>
              <a:buChar char="4"/>
            </a:pPr>
            <a:r>
              <a:rPr lang="en-US" sz="2000" dirty="0">
                <a:solidFill>
                  <a:schemeClr val="bg2">
                    <a:lumMod val="50000"/>
                  </a:schemeClr>
                </a:solidFill>
              </a:rPr>
              <a:t>Alpha Jet Atmospheric Experiment (AJAX)</a:t>
            </a:r>
          </a:p>
          <a:p>
            <a:pPr marL="457200" lvl="1" indent="0">
              <a:spcBef>
                <a:spcPts val="600"/>
              </a:spcBef>
              <a:buClr>
                <a:srgbClr val="C15442"/>
              </a:buClr>
              <a:buNone/>
            </a:pPr>
            <a:endParaRPr lang="en-US" sz="2000" dirty="0">
              <a:solidFill>
                <a:schemeClr val="bg2">
                  <a:lumMod val="50000"/>
                </a:schemeClr>
              </a:solidFill>
            </a:endParaRPr>
          </a:p>
          <a:p>
            <a:pPr marL="800100" lvl="1" indent="-342900">
              <a:spcBef>
                <a:spcPts val="600"/>
              </a:spcBef>
              <a:buClr>
                <a:srgbClr val="C15442"/>
              </a:buClr>
              <a:buFont typeface="Webdings" panose="05030102010509060703" pitchFamily="18" charset="2"/>
              <a:buChar char="4"/>
            </a:pPr>
            <a:r>
              <a:rPr lang="en-US" sz="2000" dirty="0">
                <a:solidFill>
                  <a:schemeClr val="bg2">
                    <a:lumMod val="50000"/>
                  </a:schemeClr>
                </a:solidFill>
              </a:rPr>
              <a:t>Associated with many campaigns: (OCO-2, EDGAR validation, GOSAT) </a:t>
            </a:r>
          </a:p>
          <a:p>
            <a:pPr marL="800100" lvl="1" indent="-342900">
              <a:spcBef>
                <a:spcPts val="600"/>
              </a:spcBef>
              <a:buClr>
                <a:srgbClr val="C15442"/>
              </a:buClr>
              <a:buFont typeface="Webdings" panose="05030102010509060703" pitchFamily="18" charset="2"/>
              <a:buChar char="4"/>
            </a:pPr>
            <a:endParaRPr lang="en-US" sz="2000" dirty="0">
              <a:solidFill>
                <a:schemeClr val="bg2">
                  <a:lumMod val="50000"/>
                </a:schemeClr>
              </a:solidFill>
            </a:endParaRPr>
          </a:p>
          <a:p>
            <a:pPr marL="800100" lvl="1" indent="-342900">
              <a:spcBef>
                <a:spcPts val="600"/>
              </a:spcBef>
              <a:buClr>
                <a:srgbClr val="C15442"/>
              </a:buClr>
              <a:buFont typeface="Webdings" panose="05030102010509060703" pitchFamily="18" charset="2"/>
              <a:buChar char="4"/>
            </a:pPr>
            <a:r>
              <a:rPr lang="en-US" sz="2000" dirty="0">
                <a:solidFill>
                  <a:schemeClr val="bg2">
                    <a:lumMod val="50000"/>
                  </a:schemeClr>
                </a:solidFill>
              </a:rPr>
              <a:t>Flights in/out of ARC:</a:t>
            </a:r>
          </a:p>
          <a:p>
            <a:pPr marL="1257300" lvl="2" indent="-342900">
              <a:spcBef>
                <a:spcPts val="600"/>
              </a:spcBef>
              <a:buClr>
                <a:srgbClr val="C15442"/>
              </a:buClr>
              <a:buFont typeface="Webdings" panose="05030102010509060703" pitchFamily="18" charset="2"/>
              <a:buChar char="4"/>
            </a:pPr>
            <a:r>
              <a:rPr lang="en-US" dirty="0">
                <a:solidFill>
                  <a:schemeClr val="bg2">
                    <a:lumMod val="50000"/>
                  </a:schemeClr>
                </a:solidFill>
              </a:rPr>
              <a:t>Low-altitude Bay Area coverage</a:t>
            </a:r>
          </a:p>
          <a:p>
            <a:pPr marL="1257300" lvl="2" indent="-342900">
              <a:spcBef>
                <a:spcPts val="600"/>
              </a:spcBef>
              <a:buClr>
                <a:srgbClr val="C15442"/>
              </a:buClr>
              <a:buFont typeface="Webdings" panose="05030102010509060703" pitchFamily="18" charset="2"/>
              <a:buChar char="4"/>
            </a:pPr>
            <a:r>
              <a:rPr lang="en-US" dirty="0">
                <a:solidFill>
                  <a:schemeClr val="bg2">
                    <a:lumMod val="50000"/>
                  </a:schemeClr>
                </a:solidFill>
              </a:rPr>
              <a:t>Data previously unapplied- collected </a:t>
            </a:r>
            <a:r>
              <a:rPr lang="en-US" dirty="0" err="1">
                <a:solidFill>
                  <a:schemeClr val="bg2">
                    <a:lumMod val="50000"/>
                  </a:schemeClr>
                </a:solidFill>
              </a:rPr>
              <a:t>en</a:t>
            </a:r>
            <a:r>
              <a:rPr lang="en-US" dirty="0">
                <a:solidFill>
                  <a:schemeClr val="bg2">
                    <a:lumMod val="50000"/>
                  </a:schemeClr>
                </a:solidFill>
              </a:rPr>
              <a:t> route to larger campaigns</a:t>
            </a:r>
            <a:endParaRPr lang="en-US" sz="1600" dirty="0">
              <a:solidFill>
                <a:schemeClr val="bg2">
                  <a:lumMod val="50000"/>
                </a:schemeClr>
              </a:solidFill>
            </a:endParaRPr>
          </a:p>
          <a:p>
            <a:pPr marL="800100" lvl="1" indent="-342900">
              <a:spcBef>
                <a:spcPts val="600"/>
              </a:spcBef>
              <a:buClr>
                <a:srgbClr val="C15442"/>
              </a:buClr>
              <a:buFont typeface="Webdings" panose="05030102010509060703" pitchFamily="18" charset="2"/>
              <a:buChar char="4"/>
            </a:pPr>
            <a:endParaRPr lang="en-US" sz="2000" dirty="0">
              <a:solidFill>
                <a:schemeClr val="bg2">
                  <a:lumMod val="50000"/>
                </a:schemeClr>
              </a:solidFill>
            </a:endParaRPr>
          </a:p>
          <a:p>
            <a:pPr marL="800100" lvl="1" indent="-342900">
              <a:spcBef>
                <a:spcPts val="600"/>
              </a:spcBef>
              <a:buClr>
                <a:srgbClr val="C15442"/>
              </a:buClr>
              <a:buFont typeface="Webdings" panose="05030102010509060703" pitchFamily="18" charset="2"/>
              <a:buChar char="4"/>
            </a:pPr>
            <a:endParaRPr lang="en-US" sz="2000" dirty="0">
              <a:solidFill>
                <a:schemeClr val="bg2">
                  <a:lumMod val="50000"/>
                </a:schemeClr>
              </a:solidFill>
            </a:endParaRPr>
          </a:p>
          <a:p>
            <a:pPr marL="1371600" lvl="3" indent="0">
              <a:spcBef>
                <a:spcPts val="200"/>
              </a:spcBef>
              <a:buClr>
                <a:srgbClr val="C15442"/>
              </a:buClr>
              <a:buNone/>
            </a:pPr>
            <a:endParaRPr lang="en-US" sz="2000" dirty="0">
              <a:solidFill>
                <a:schemeClr val="bg2">
                  <a:lumMod val="50000"/>
                </a:schemeClr>
              </a:solidFill>
            </a:endParaRPr>
          </a:p>
        </p:txBody>
      </p:sp>
      <p:pic>
        <p:nvPicPr>
          <p:cNvPr id="2" name="Picture 1"/>
          <p:cNvPicPr>
            <a:picLocks noChangeAspect="1"/>
          </p:cNvPicPr>
          <p:nvPr/>
        </p:nvPicPr>
        <p:blipFill rotWithShape="1">
          <a:blip r:embed="rId4"/>
          <a:srcRect t="3555" r="12241"/>
          <a:stretch/>
        </p:blipFill>
        <p:spPr>
          <a:xfrm>
            <a:off x="1" y="1216976"/>
            <a:ext cx="6205846" cy="5514024"/>
          </a:xfrm>
          <a:prstGeom prst="rect">
            <a:avLst/>
          </a:prstGeom>
        </p:spPr>
      </p:pic>
      <p:sp>
        <p:nvSpPr>
          <p:cNvPr id="3" name="Star: 5 Points 2"/>
          <p:cNvSpPr/>
          <p:nvPr/>
        </p:nvSpPr>
        <p:spPr>
          <a:xfrm>
            <a:off x="2917185" y="4943475"/>
            <a:ext cx="371475" cy="36195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tar: 5 Points 10"/>
          <p:cNvSpPr/>
          <p:nvPr/>
        </p:nvSpPr>
        <p:spPr>
          <a:xfrm>
            <a:off x="9727560" y="3185477"/>
            <a:ext cx="371475" cy="36195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4920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Objectives</a:t>
            </a:r>
            <a:endParaRPr lang="en-US" dirty="0">
              <a:solidFill>
                <a:schemeClr val="bg1"/>
              </a:solidFill>
              <a:latin typeface="Century Gothic" panose="020B0502020202020204" pitchFamily="34" charset="0"/>
            </a:endParaRPr>
          </a:p>
        </p:txBody>
      </p:sp>
      <p:sp>
        <p:nvSpPr>
          <p:cNvPr id="16" name="Text Placeholder 1"/>
          <p:cNvSpPr>
            <a:spLocks noGrp="1"/>
          </p:cNvSpPr>
          <p:nvPr>
            <p:ph type="body" sz="quarter" idx="4294967295"/>
          </p:nvPr>
        </p:nvSpPr>
        <p:spPr>
          <a:xfrm>
            <a:off x="2440607" y="1871538"/>
            <a:ext cx="9425668" cy="4086225"/>
          </a:xfrm>
          <a:prstGeom prst="rect">
            <a:avLst/>
          </a:prstGeom>
        </p:spPr>
        <p:txBody>
          <a:bodyPr>
            <a:noAutofit/>
          </a:bodyPr>
          <a:lstStyle/>
          <a:p>
            <a:pPr marL="0" indent="0">
              <a:buClr>
                <a:srgbClr val="C84F04"/>
              </a:buClr>
              <a:buNone/>
            </a:pPr>
            <a:r>
              <a:rPr lang="en-US" dirty="0">
                <a:solidFill>
                  <a:schemeClr val="bg2">
                    <a:lumMod val="50000"/>
                  </a:schemeClr>
                </a:solidFill>
                <a:latin typeface="+mj-lt"/>
              </a:rPr>
              <a:t>Develop </a:t>
            </a:r>
            <a:r>
              <a:rPr lang="en-US" dirty="0">
                <a:solidFill>
                  <a:schemeClr val="bg2">
                    <a:lumMod val="50000"/>
                  </a:schemeClr>
                </a:solidFill>
                <a:latin typeface="+mj-lt"/>
                <a:ea typeface="Garamond"/>
                <a:cs typeface="Garamond"/>
                <a:sym typeface="Garamond"/>
              </a:rPr>
              <a:t>comprehensive </a:t>
            </a:r>
            <a:r>
              <a:rPr lang="en-US" b="1" dirty="0">
                <a:solidFill>
                  <a:schemeClr val="bg2">
                    <a:lumMod val="50000"/>
                  </a:schemeClr>
                </a:solidFill>
                <a:latin typeface="+mj-lt"/>
                <a:ea typeface="Garamond"/>
                <a:cs typeface="Garamond"/>
                <a:sym typeface="Garamond"/>
              </a:rPr>
              <a:t>spatially-resolved </a:t>
            </a:r>
            <a:r>
              <a:rPr lang="en-US" b="1" dirty="0">
                <a:solidFill>
                  <a:schemeClr val="bg2">
                    <a:lumMod val="50000"/>
                  </a:schemeClr>
                </a:solidFill>
                <a:latin typeface="+mj-lt"/>
              </a:rPr>
              <a:t>CH</a:t>
            </a:r>
            <a:r>
              <a:rPr lang="en-US" b="1" baseline="-25000" dirty="0">
                <a:solidFill>
                  <a:schemeClr val="bg2">
                    <a:lumMod val="50000"/>
                  </a:schemeClr>
                </a:solidFill>
                <a:latin typeface="+mj-lt"/>
              </a:rPr>
              <a:t>4 </a:t>
            </a:r>
            <a:r>
              <a:rPr lang="en-US" b="1" dirty="0">
                <a:solidFill>
                  <a:schemeClr val="bg2">
                    <a:lumMod val="50000"/>
                  </a:schemeClr>
                </a:solidFill>
                <a:latin typeface="+mj-lt"/>
                <a:sym typeface="Garamond"/>
              </a:rPr>
              <a:t> map</a:t>
            </a:r>
            <a:r>
              <a:rPr lang="en-US" dirty="0">
                <a:solidFill>
                  <a:schemeClr val="bg2">
                    <a:lumMod val="50000"/>
                  </a:schemeClr>
                </a:solidFill>
                <a:latin typeface="+mj-lt"/>
                <a:sym typeface="Garamond"/>
              </a:rPr>
              <a:t> for the San Francisco Bay Area using NASA AJAX data</a:t>
            </a:r>
          </a:p>
          <a:p>
            <a:pPr marL="0" indent="0">
              <a:buClr>
                <a:srgbClr val="C84F04"/>
              </a:buClr>
              <a:buNone/>
            </a:pPr>
            <a:endParaRPr lang="en-US" dirty="0">
              <a:solidFill>
                <a:schemeClr val="bg2">
                  <a:lumMod val="50000"/>
                </a:schemeClr>
              </a:solidFill>
              <a:latin typeface="+mj-lt"/>
              <a:sym typeface="Garamond"/>
            </a:endParaRPr>
          </a:p>
          <a:p>
            <a:pPr marL="0" indent="0">
              <a:buClr>
                <a:srgbClr val="C84F04"/>
              </a:buClr>
              <a:buNone/>
            </a:pPr>
            <a:endParaRPr lang="en-US" dirty="0">
              <a:solidFill>
                <a:schemeClr val="bg2">
                  <a:lumMod val="50000"/>
                </a:schemeClr>
              </a:solidFill>
              <a:latin typeface="+mj-lt"/>
              <a:sym typeface="Garamond"/>
            </a:endParaRPr>
          </a:p>
          <a:p>
            <a:pPr marL="0" indent="0">
              <a:buClr>
                <a:srgbClr val="C84F04"/>
              </a:buClr>
              <a:buNone/>
            </a:pPr>
            <a:r>
              <a:rPr lang="en-US" dirty="0">
                <a:solidFill>
                  <a:schemeClr val="bg2">
                    <a:lumMod val="50000"/>
                  </a:schemeClr>
                </a:solidFill>
                <a:latin typeface="+mj-lt"/>
                <a:sym typeface="Garamond"/>
              </a:rPr>
              <a:t>Locate and </a:t>
            </a:r>
            <a:r>
              <a:rPr lang="en-US" b="1" dirty="0">
                <a:solidFill>
                  <a:schemeClr val="bg2">
                    <a:lumMod val="50000"/>
                  </a:schemeClr>
                </a:solidFill>
                <a:latin typeface="+mj-lt"/>
                <a:sym typeface="Garamond"/>
              </a:rPr>
              <a:t>investigate </a:t>
            </a:r>
            <a:r>
              <a:rPr lang="en-US" b="1" dirty="0">
                <a:solidFill>
                  <a:schemeClr val="bg2">
                    <a:lumMod val="50000"/>
                  </a:schemeClr>
                </a:solidFill>
                <a:latin typeface="+mj-lt"/>
              </a:rPr>
              <a:t>CH</a:t>
            </a:r>
            <a:r>
              <a:rPr lang="en-US" b="1" baseline="-25000" dirty="0">
                <a:solidFill>
                  <a:schemeClr val="bg2">
                    <a:lumMod val="50000"/>
                  </a:schemeClr>
                </a:solidFill>
                <a:latin typeface="+mj-lt"/>
              </a:rPr>
              <a:t>4 </a:t>
            </a:r>
            <a:r>
              <a:rPr lang="en-US" b="1" dirty="0">
                <a:solidFill>
                  <a:schemeClr val="bg2">
                    <a:lumMod val="50000"/>
                  </a:schemeClr>
                </a:solidFill>
                <a:latin typeface="+mj-lt"/>
                <a:sym typeface="Garamond"/>
              </a:rPr>
              <a:t> “hotspots” </a:t>
            </a:r>
            <a:r>
              <a:rPr lang="en-US" dirty="0">
                <a:solidFill>
                  <a:schemeClr val="bg2">
                    <a:lumMod val="50000"/>
                  </a:schemeClr>
                </a:solidFill>
                <a:latin typeface="+mj-lt"/>
                <a:sym typeface="Garamond"/>
              </a:rPr>
              <a:t>using anomalies detected by AJAX to pinpoint specific sites for further monitoring via </a:t>
            </a:r>
            <a:r>
              <a:rPr lang="en-US" dirty="0">
                <a:solidFill>
                  <a:schemeClr val="bg2">
                    <a:lumMod val="50000"/>
                  </a:schemeClr>
                </a:solidFill>
                <a:latin typeface="+mj-lt"/>
              </a:rPr>
              <a:t>upcoming BAAQMD Mobile GHG Measurement Network</a:t>
            </a:r>
          </a:p>
          <a:p>
            <a:pPr marL="1371600" lvl="3" indent="0">
              <a:spcBef>
                <a:spcPts val="200"/>
              </a:spcBef>
              <a:buClr>
                <a:srgbClr val="C15442"/>
              </a:buClr>
              <a:buNone/>
            </a:pPr>
            <a:endParaRPr lang="en-US" sz="1600" dirty="0">
              <a:solidFill>
                <a:schemeClr val="bg2">
                  <a:lumMod val="50000"/>
                </a:schemeClr>
              </a:solidFill>
            </a:endParaRPr>
          </a:p>
        </p:txBody>
      </p:sp>
      <p:sp>
        <p:nvSpPr>
          <p:cNvPr id="4" name="Oval 3"/>
          <p:cNvSpPr/>
          <p:nvPr/>
        </p:nvSpPr>
        <p:spPr>
          <a:xfrm>
            <a:off x="258389" y="1573658"/>
            <a:ext cx="1993752" cy="18601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CH</a:t>
            </a:r>
            <a:r>
              <a:rPr lang="en-US" sz="2000" baseline="-25000" dirty="0"/>
              <a:t>4</a:t>
            </a:r>
            <a:r>
              <a:rPr lang="en-US" sz="2000" dirty="0"/>
              <a:t> Hotspot Map</a:t>
            </a:r>
          </a:p>
        </p:txBody>
      </p:sp>
      <p:sp>
        <p:nvSpPr>
          <p:cNvPr id="6" name="Oval 5"/>
          <p:cNvSpPr/>
          <p:nvPr/>
        </p:nvSpPr>
        <p:spPr>
          <a:xfrm>
            <a:off x="258389" y="3905757"/>
            <a:ext cx="1993752" cy="20520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CH</a:t>
            </a:r>
            <a:r>
              <a:rPr lang="en-US" sz="2000" baseline="-25000" dirty="0"/>
              <a:t>4</a:t>
            </a:r>
            <a:endParaRPr lang="en-US" sz="2000" dirty="0"/>
          </a:p>
          <a:p>
            <a:pPr algn="ctr"/>
            <a:r>
              <a:rPr lang="en-US" sz="2000" dirty="0"/>
              <a:t>Trajectory Analysis </a:t>
            </a:r>
          </a:p>
        </p:txBody>
      </p:sp>
    </p:spTree>
    <p:extLst>
      <p:ext uri="{BB962C8B-B14F-4D97-AF65-F5344CB8AC3E}">
        <p14:creationId xmlns:p14="http://schemas.microsoft.com/office/powerpoint/2010/main" val="4082817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1066800"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Objectives</a:t>
            </a:r>
            <a:endParaRPr lang="en-US" dirty="0">
              <a:solidFill>
                <a:schemeClr val="bg1"/>
              </a:solidFill>
              <a:latin typeface="Century Gothic" panose="020B0502020202020204" pitchFamily="34" charset="0"/>
            </a:endParaRPr>
          </a:p>
        </p:txBody>
      </p:sp>
      <p:sp>
        <p:nvSpPr>
          <p:cNvPr id="16" name="Text Placeholder 1"/>
          <p:cNvSpPr>
            <a:spLocks noGrp="1"/>
          </p:cNvSpPr>
          <p:nvPr>
            <p:ph type="body" sz="quarter" idx="4294967295"/>
          </p:nvPr>
        </p:nvSpPr>
        <p:spPr>
          <a:xfrm>
            <a:off x="2440607" y="1871539"/>
            <a:ext cx="9425668" cy="1562282"/>
          </a:xfrm>
          <a:prstGeom prst="rect">
            <a:avLst/>
          </a:prstGeom>
        </p:spPr>
        <p:txBody>
          <a:bodyPr>
            <a:noAutofit/>
          </a:bodyPr>
          <a:lstStyle/>
          <a:p>
            <a:pPr marL="0" indent="0">
              <a:buClr>
                <a:srgbClr val="C84F04"/>
              </a:buClr>
              <a:buNone/>
            </a:pPr>
            <a:r>
              <a:rPr lang="en-US" dirty="0">
                <a:solidFill>
                  <a:schemeClr val="bg2">
                    <a:lumMod val="50000"/>
                  </a:schemeClr>
                </a:solidFill>
                <a:latin typeface="+mj-lt"/>
              </a:rPr>
              <a:t>Develop </a:t>
            </a:r>
            <a:r>
              <a:rPr lang="en-US" dirty="0">
                <a:solidFill>
                  <a:schemeClr val="bg2">
                    <a:lumMod val="50000"/>
                  </a:schemeClr>
                </a:solidFill>
                <a:latin typeface="+mj-lt"/>
                <a:ea typeface="Garamond"/>
                <a:cs typeface="Garamond"/>
                <a:sym typeface="Garamond"/>
              </a:rPr>
              <a:t>comprehensive </a:t>
            </a:r>
            <a:r>
              <a:rPr lang="en-US" b="1" dirty="0">
                <a:solidFill>
                  <a:schemeClr val="bg2">
                    <a:lumMod val="50000"/>
                  </a:schemeClr>
                </a:solidFill>
                <a:latin typeface="+mj-lt"/>
                <a:ea typeface="Garamond"/>
                <a:cs typeface="Garamond"/>
                <a:sym typeface="Garamond"/>
              </a:rPr>
              <a:t>spatially-resolved </a:t>
            </a:r>
            <a:r>
              <a:rPr lang="en-US" b="1" dirty="0">
                <a:solidFill>
                  <a:schemeClr val="bg2">
                    <a:lumMod val="50000"/>
                  </a:schemeClr>
                </a:solidFill>
                <a:latin typeface="+mj-lt"/>
              </a:rPr>
              <a:t>CH</a:t>
            </a:r>
            <a:r>
              <a:rPr lang="en-US" b="1" baseline="-25000" dirty="0">
                <a:solidFill>
                  <a:schemeClr val="bg2">
                    <a:lumMod val="50000"/>
                  </a:schemeClr>
                </a:solidFill>
                <a:latin typeface="+mj-lt"/>
              </a:rPr>
              <a:t>4 </a:t>
            </a:r>
            <a:r>
              <a:rPr lang="en-US" b="1" dirty="0">
                <a:solidFill>
                  <a:schemeClr val="bg2">
                    <a:lumMod val="50000"/>
                  </a:schemeClr>
                </a:solidFill>
                <a:latin typeface="+mj-lt"/>
                <a:sym typeface="Garamond"/>
              </a:rPr>
              <a:t> map</a:t>
            </a:r>
            <a:r>
              <a:rPr lang="en-US" dirty="0">
                <a:solidFill>
                  <a:schemeClr val="bg2">
                    <a:lumMod val="50000"/>
                  </a:schemeClr>
                </a:solidFill>
                <a:latin typeface="+mj-lt"/>
                <a:sym typeface="Garamond"/>
              </a:rPr>
              <a:t> for the San Francisco Bay Area using NASA AJAX data</a:t>
            </a:r>
          </a:p>
          <a:p>
            <a:pPr marL="0" indent="0">
              <a:buClr>
                <a:srgbClr val="C84F04"/>
              </a:buClr>
              <a:buNone/>
            </a:pPr>
            <a:endParaRPr lang="en-US" dirty="0">
              <a:solidFill>
                <a:schemeClr val="bg2">
                  <a:lumMod val="50000"/>
                </a:schemeClr>
              </a:solidFill>
              <a:latin typeface="+mj-lt"/>
              <a:sym typeface="Garamond"/>
            </a:endParaRPr>
          </a:p>
          <a:p>
            <a:pPr marL="1371600" lvl="3" indent="0">
              <a:spcBef>
                <a:spcPts val="200"/>
              </a:spcBef>
              <a:buClr>
                <a:srgbClr val="C15442"/>
              </a:buClr>
              <a:buNone/>
            </a:pPr>
            <a:endParaRPr lang="en-US" sz="1600" dirty="0">
              <a:solidFill>
                <a:schemeClr val="bg2">
                  <a:lumMod val="50000"/>
                </a:schemeClr>
              </a:solidFill>
            </a:endParaRPr>
          </a:p>
        </p:txBody>
      </p:sp>
      <p:sp>
        <p:nvSpPr>
          <p:cNvPr id="4" name="Oval 3"/>
          <p:cNvSpPr/>
          <p:nvPr/>
        </p:nvSpPr>
        <p:spPr>
          <a:xfrm>
            <a:off x="258389" y="1573658"/>
            <a:ext cx="1993752" cy="18601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CH</a:t>
            </a:r>
            <a:r>
              <a:rPr lang="en-US" sz="2000" baseline="-25000" dirty="0"/>
              <a:t>4</a:t>
            </a:r>
            <a:r>
              <a:rPr lang="en-US" sz="2000" dirty="0"/>
              <a:t> Hotspot Map</a:t>
            </a:r>
          </a:p>
        </p:txBody>
      </p:sp>
    </p:spTree>
    <p:extLst>
      <p:ext uri="{BB962C8B-B14F-4D97-AF65-F5344CB8AC3E}">
        <p14:creationId xmlns:p14="http://schemas.microsoft.com/office/powerpoint/2010/main" val="42379041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3429</TotalTime>
  <Words>1572</Words>
  <Application>Microsoft Office PowerPoint</Application>
  <PresentationFormat>Widescreen</PresentationFormat>
  <Paragraphs>221</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Century Gothic</vt:lpstr>
      <vt:lpstr>Garamond</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Midzik, Maya L. (ARC-SGE)[SSAI DEVELOP]</cp:lastModifiedBy>
  <cp:revision>203</cp:revision>
  <dcterms:created xsi:type="dcterms:W3CDTF">2015-05-18T13:26:09Z</dcterms:created>
  <dcterms:modified xsi:type="dcterms:W3CDTF">2016-08-02T00:15:33Z</dcterms:modified>
</cp:coreProperties>
</file>