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toff, Kiersten (GSFC-6104)[DEVELOP]" initials="NK(" lastIdx="10" clrIdx="0">
    <p:extLst>
      <p:ext uri="{19B8F6BF-5375-455C-9EA6-DF929625EA0E}">
        <p15:presenceInfo xmlns:p15="http://schemas.microsoft.com/office/powerpoint/2012/main" userId="S-1-5-21-330711430-3775241029-4075259233-633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21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7596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04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35350703"/>
            <a:ext cx="26060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3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685800" y="34978415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6"/>
          <p:cNvCxnSpPr/>
          <p:nvPr/>
        </p:nvCxnSpPr>
        <p:spPr>
          <a:xfrm>
            <a:off x="685800" y="3918857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8370" y="948900"/>
            <a:ext cx="2329894" cy="193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/>
          <p:nvPr/>
        </p:nvSpPr>
        <p:spPr>
          <a:xfrm>
            <a:off x="21089073" y="35379525"/>
            <a:ext cx="565712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87"/>
          <p:cNvSpPr/>
          <p:nvPr/>
        </p:nvSpPr>
        <p:spPr>
          <a:xfrm>
            <a:off x="6666270" y="12525258"/>
            <a:ext cx="1182330" cy="1981009"/>
          </a:xfrm>
          <a:custGeom>
            <a:avLst/>
            <a:gdLst>
              <a:gd name="connsiteX0" fmla="*/ 0 w 838200"/>
              <a:gd name="connsiteY0" fmla="*/ 1924050 h 1924050"/>
              <a:gd name="connsiteX1" fmla="*/ 838200 w 838200"/>
              <a:gd name="connsiteY1" fmla="*/ 1924050 h 1924050"/>
              <a:gd name="connsiteX2" fmla="*/ 838200 w 838200"/>
              <a:gd name="connsiteY2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1924050">
                <a:moveTo>
                  <a:pt x="0" y="1924050"/>
                </a:moveTo>
                <a:lnTo>
                  <a:pt x="838200" y="1924050"/>
                </a:lnTo>
                <a:lnTo>
                  <a:pt x="838200" y="0"/>
                </a:ln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Garamond" panose="02020404030301010803" pitchFamily="18" charset="0"/>
            </a:endParaRPr>
          </a:p>
        </p:txBody>
      </p:sp>
      <p:cxnSp>
        <p:nvCxnSpPr>
          <p:cNvPr id="104" name="Straight Arrow Connector 103"/>
          <p:cNvCxnSpPr>
            <a:stCxn id="53" idx="3"/>
            <a:endCxn id="55" idx="1"/>
          </p:cNvCxnSpPr>
          <p:nvPr/>
        </p:nvCxnSpPr>
        <p:spPr>
          <a:xfrm flipV="1">
            <a:off x="7391400" y="12525258"/>
            <a:ext cx="1117599" cy="6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55" idx="3"/>
            <a:endCxn id="60" idx="1"/>
          </p:cNvCxnSpPr>
          <p:nvPr/>
        </p:nvCxnSpPr>
        <p:spPr>
          <a:xfrm>
            <a:off x="12344400" y="12525258"/>
            <a:ext cx="937755" cy="761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61" idx="1"/>
          </p:cNvCxnSpPr>
          <p:nvPr/>
        </p:nvCxnSpPr>
        <p:spPr>
          <a:xfrm flipH="1">
            <a:off x="7649029" y="15557852"/>
            <a:ext cx="764217" cy="0"/>
          </a:xfrm>
          <a:prstGeom prst="line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62" idx="1"/>
          </p:cNvCxnSpPr>
          <p:nvPr/>
        </p:nvCxnSpPr>
        <p:spPr>
          <a:xfrm flipH="1">
            <a:off x="7649029" y="17262261"/>
            <a:ext cx="764217" cy="0"/>
          </a:xfrm>
          <a:prstGeom prst="line">
            <a:avLst/>
          </a:prstGeom>
          <a:ln>
            <a:head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63" idx="3"/>
          </p:cNvCxnSpPr>
          <p:nvPr/>
        </p:nvCxnSpPr>
        <p:spPr>
          <a:xfrm>
            <a:off x="7000823" y="16574661"/>
            <a:ext cx="64820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649029" y="15557852"/>
            <a:ext cx="0" cy="170440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2" idx="3"/>
          </p:cNvCxnSpPr>
          <p:nvPr/>
        </p:nvCxnSpPr>
        <p:spPr>
          <a:xfrm>
            <a:off x="6505998" y="18559683"/>
            <a:ext cx="6776157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10308523" y="13153717"/>
            <a:ext cx="2366638" cy="4095750"/>
          </a:xfrm>
          <a:custGeom>
            <a:avLst/>
            <a:gdLst>
              <a:gd name="connsiteX0" fmla="*/ 0 w 2019300"/>
              <a:gd name="connsiteY0" fmla="*/ 0 h 4095750"/>
              <a:gd name="connsiteX1" fmla="*/ 0 w 2019300"/>
              <a:gd name="connsiteY1" fmla="*/ 819150 h 4095750"/>
              <a:gd name="connsiteX2" fmla="*/ 2019300 w 2019300"/>
              <a:gd name="connsiteY2" fmla="*/ 819150 h 4095750"/>
              <a:gd name="connsiteX3" fmla="*/ 2019300 w 2019300"/>
              <a:gd name="connsiteY3" fmla="*/ 4095750 h 4095750"/>
              <a:gd name="connsiteX4" fmla="*/ 1352550 w 2019300"/>
              <a:gd name="connsiteY4" fmla="*/ 4095750 h 40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4095750">
                <a:moveTo>
                  <a:pt x="0" y="0"/>
                </a:moveTo>
                <a:lnTo>
                  <a:pt x="0" y="819150"/>
                </a:lnTo>
                <a:lnTo>
                  <a:pt x="2019300" y="819150"/>
                </a:lnTo>
                <a:lnTo>
                  <a:pt x="2019300" y="4095750"/>
                </a:lnTo>
                <a:lnTo>
                  <a:pt x="1352550" y="4095750"/>
                </a:ln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>
            <a:stCxn id="61" idx="3"/>
          </p:cNvCxnSpPr>
          <p:nvPr/>
        </p:nvCxnSpPr>
        <p:spPr>
          <a:xfrm>
            <a:off x="12166600" y="15557852"/>
            <a:ext cx="1115555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402084" y="20501187"/>
            <a:ext cx="198166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 l="6035" t="7728" r="6476" b="13032"/>
          <a:stretch/>
        </p:blipFill>
        <p:spPr>
          <a:xfrm>
            <a:off x="18287995" y="9933948"/>
            <a:ext cx="6313714" cy="740228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5" name="Shape 15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07504" y="19688162"/>
            <a:ext cx="2460707" cy="16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85800" y="35350703"/>
            <a:ext cx="26060400" cy="5943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NASA Goddard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 Space </a:t>
            </a:r>
            <a:r>
              <a:rPr lang="en-US" sz="3600" b="1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Flight Center, </a:t>
            </a:r>
            <a:r>
              <a:rPr lang="en-US" sz="36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Wise </a:t>
            </a:r>
            <a:r>
              <a:rPr lang="en-US" sz="3600" b="1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County and City of Norton Clerk of Court's Office</a:t>
            </a:r>
            <a:endParaRPr sz="3600" b="1" i="0" u="none" strike="noStrike" cap="none" baseline="0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Monitoring Risk and Extent of Drought for Enhanced Decision Making and Resource Allocation in the Kingdom of Thailand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8400" b="1" i="0" u="none" strike="noStrike" cap="none" baseline="0" dirty="0">
                <a:solidFill>
                  <a:schemeClr val="accen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Thailand Disasters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x="10363200" y="30402901"/>
            <a:ext cx="6830100" cy="43642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Royal 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Thai Embassy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Asian Disaster Preparedness Center (ADPC)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SERVIR Mekong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18288000" y="30392326"/>
            <a:ext cx="8610599" cy="4436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</a:pPr>
            <a:r>
              <a:rPr lang="en-US" sz="2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Colin </a:t>
            </a: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Doyle (NASA GSFC - </a:t>
            </a:r>
            <a:r>
              <a:rPr lang="en-US" sz="2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USRA)</a:t>
            </a:r>
          </a:p>
          <a:p>
            <a:pPr lv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</a:pPr>
            <a:r>
              <a:rPr lang="en-US" sz="2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</a:t>
            </a: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John </a:t>
            </a:r>
            <a:r>
              <a:rPr lang="en-US" sz="270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Bolten</a:t>
            </a: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(DEVELOP National Science Advisor</a:t>
            </a:r>
            <a:r>
              <a:rPr lang="en-US" sz="2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lang="en-US" sz="27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Kenton Ross (DEVELOP National Science Advisor)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Dalia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Kirschbaum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(DEVELOP National Science Advisor)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Lance 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Watkins (DEVELOP)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Summer 2013 Great Plains Agriculture Team (DEVELOP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Peter Cutter (ADPC</a:t>
            </a:r>
            <a:r>
              <a:rPr lang="en-US" sz="27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lang="en-US" sz="27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914400" y="22548962"/>
            <a:ext cx="11760760" cy="6960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lnSpc>
                <a:spcPct val="9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Show and discuss February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2015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raster images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of SPI, SDI, SDCI, and Soil Moisture over the Kingdom of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Thailand.</a:t>
            </a:r>
            <a:endParaRPr lang="en-US" sz="24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572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Show plots of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SPI, SDI, SDCI, and Soil Moisture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specific region over time in each index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 find drought anomalies to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determine the cause and effects of drought.</a:t>
            </a:r>
          </a:p>
        </p:txBody>
      </p:sp>
      <p:sp>
        <p:nvSpPr>
          <p:cNvPr id="23" name="Shape 23"/>
          <p:cNvSpPr txBox="1"/>
          <p:nvPr/>
        </p:nvSpPr>
        <p:spPr>
          <a:xfrm>
            <a:off x="18288000" y="22519094"/>
            <a:ext cx="8229600" cy="69712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bullets.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complete sentences with periods.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18288000" y="17465645"/>
            <a:ext cx="2552699" cy="569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825908" y="6125423"/>
            <a:ext cx="17128151" cy="44981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Keep this blank for now.</a:t>
            </a:r>
          </a:p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Body text point size should be at least 24.</a:t>
            </a:r>
          </a:p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Caption text point size should be at least 16.</a:t>
            </a:r>
          </a:p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Feel free to rename, move, and resize sections as needed.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18288000" y="6243410"/>
            <a:ext cx="8229600" cy="26653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3 different drought indices to monitor meteorological, hydrological and agricultural drought in Thailand to assist in drought management and 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mitigation</a:t>
            </a:r>
            <a:endParaRPr lang="en-US"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Identify extreme drought anomalies based on a climatological </a:t>
            </a: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baseline</a:t>
            </a:r>
            <a:endParaRPr lang="en-US" sz="2700" b="0" i="0" u="none" strike="noStrike" cap="none" baseline="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884903" y="5510708"/>
            <a:ext cx="169163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Abstract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18288000" y="5504987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Objectives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18287998" y="9115224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Study Area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8287998" y="17714027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Earth Observations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914400" y="21791483"/>
            <a:ext cx="1691639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Results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18287998" y="21796590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Conclusions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18288000" y="29680875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10363200" y="29691450"/>
            <a:ext cx="68301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Project Partners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914400" y="29691450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Team Members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914400" y="4148883"/>
            <a:ext cx="25603199" cy="950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Sean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McCartney (Project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Lead),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Nobphadon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Suksangpanya,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Chisaphat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Supunyachotsakul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Srisunee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Wuthiwongyothin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Sahakait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Benyasut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Thanapat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Vichienlux</a:t>
            </a:r>
            <a:endParaRPr lang="en-US" sz="3200" b="0" i="0" u="none" strike="noStrike" cap="none" baseline="0" dirty="0" smtClean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NASA DEVELOP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8" name="Shape 38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11721" b="10397"/>
          <a:stretch/>
        </p:blipFill>
        <p:spPr>
          <a:xfrm>
            <a:off x="1009875" y="30427268"/>
            <a:ext cx="3338473" cy="36539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39" name="Shape 39"/>
          <p:cNvSpPr txBox="1"/>
          <p:nvPr/>
        </p:nvSpPr>
        <p:spPr>
          <a:xfrm>
            <a:off x="4568725" y="34076462"/>
            <a:ext cx="4805526" cy="7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Back L to R: Sean McCartney,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Nobphadon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Suksangpanya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092200" marR="0" lvl="0" indent="-109220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Front L to R: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Chisaphat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Supunyachotsakul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16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Srisunee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Wuthiwongyothin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(Goddard node)   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682032" y="34067756"/>
            <a:ext cx="4219474" cy="646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 to R: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Thanapat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Vichienlux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Sahakait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Benyasut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571500" marR="0" lvl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(Wise node)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</a:p>
        </p:txBody>
      </p:sp>
      <p:pic>
        <p:nvPicPr>
          <p:cNvPr id="41" name="Shape 41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t="1279" b="40285"/>
          <a:stretch/>
        </p:blipFill>
        <p:spPr>
          <a:xfrm>
            <a:off x="4924525" y="30427268"/>
            <a:ext cx="3800375" cy="36539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3" name="Shape 43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391114" y="18363163"/>
            <a:ext cx="2243098" cy="19125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19267906" y="18493024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TRMM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19137643" y="20340987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GPM</a:t>
            </a:r>
          </a:p>
        </p:txBody>
      </p:sp>
      <p:pic>
        <p:nvPicPr>
          <p:cNvPr id="47" name="Shape 47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961181" y="18079932"/>
            <a:ext cx="2144582" cy="161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961308" y="18413667"/>
            <a:ext cx="2852145" cy="149437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22114886" y="19426398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AQUA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25174696" y="19652631"/>
            <a:ext cx="1411200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TERRA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23985869" y="20435487"/>
            <a:ext cx="1411200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SMOS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14780250" y="13249350"/>
            <a:ext cx="3957300" cy="93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9" name="Shape 79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699914" y="20003665"/>
            <a:ext cx="2994884" cy="149919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Rectangle 138"/>
          <p:cNvSpPr/>
          <p:nvPr/>
        </p:nvSpPr>
        <p:spPr>
          <a:xfrm>
            <a:off x="18168998" y="17545475"/>
            <a:ext cx="8348600" cy="41655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8168998" y="9084154"/>
            <a:ext cx="8348600" cy="83814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8168998" y="5431170"/>
            <a:ext cx="8348600" cy="34254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624450" y="5443069"/>
            <a:ext cx="17418099" cy="524731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8168998" y="21777829"/>
            <a:ext cx="8348600" cy="78889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24451" y="21777829"/>
            <a:ext cx="17418098" cy="7888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hape 29"/>
          <p:cNvSpPr txBox="1"/>
          <p:nvPr/>
        </p:nvSpPr>
        <p:spPr>
          <a:xfrm>
            <a:off x="914400" y="10812356"/>
            <a:ext cx="169164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Methodology 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8508999" y="11757024"/>
            <a:ext cx="3835401" cy="15364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45700" rIns="82296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Monthly Precipitation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Resampled 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0.1°-spatial resolution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13282155" y="11160393"/>
            <a:ext cx="4550741" cy="27449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20" rIns="1645920" bIns="45700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tandardized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recipitation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 (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SPI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413246" y="14798933"/>
            <a:ext cx="3753354" cy="15178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NDVI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0.01°-spatial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MOD13A3 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and</a:t>
            </a:r>
            <a:b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</a:b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MYD13A3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products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8413246" y="16507611"/>
            <a:ext cx="3753354" cy="15092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0.05°-spatial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MOD11C2 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and</a:t>
            </a:r>
            <a:b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</a:b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MYD11C2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products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13282155" y="14284814"/>
            <a:ext cx="4550741" cy="27853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164592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caled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rought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ondition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SDCI</a:t>
            </a:r>
            <a:r>
              <a:rPr lang="en-US" sz="240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0.01°-spatial resolution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651734" y="17788898"/>
            <a:ext cx="4854264" cy="15415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Streamflow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Records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26 ground-based stations on the main streams and rivers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Monthly Stream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f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low (m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1640329" y="13757167"/>
            <a:ext cx="5025942" cy="15092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73736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TRMM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TMI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Daily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precipitation (mm)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0.25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3B42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Level 3 product</a:t>
            </a:r>
          </a:p>
        </p:txBody>
      </p:sp>
      <p:pic>
        <p:nvPicPr>
          <p:cNvPr id="75" name="Shape 75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5268" y="13784526"/>
            <a:ext cx="1702565" cy="145159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914400" y="11757024"/>
            <a:ext cx="6477000" cy="15378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86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GPM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GMI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30-min precipitation rat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</a:t>
            </a:r>
            <a:r>
              <a:rPr lang="en-US" sz="2400" b="1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(mm/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hr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0.1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IMERG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Level 3 product</a:t>
            </a:r>
          </a:p>
        </p:txBody>
      </p:sp>
      <p:pic>
        <p:nvPicPr>
          <p:cNvPr id="76" name="Shape 76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3674" y="11889983"/>
            <a:ext cx="2388184" cy="119536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304977" y="15763481"/>
            <a:ext cx="5695846" cy="16223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TERRA &amp; AQUA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MODIS</a:t>
            </a:r>
          </a:p>
        </p:txBody>
      </p:sp>
      <p:pic>
        <p:nvPicPr>
          <p:cNvPr id="80" name="Shape 80"/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62499" y="16362661"/>
            <a:ext cx="1901612" cy="99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1679" y="15940825"/>
            <a:ext cx="1620753" cy="122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Rectangle 105"/>
          <p:cNvSpPr/>
          <p:nvPr/>
        </p:nvSpPr>
        <p:spPr>
          <a:xfrm>
            <a:off x="624451" y="10812356"/>
            <a:ext cx="17418098" cy="108986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</a:blip>
          <a:srcRect l="34596" t="4510" r="33504" b="4057"/>
          <a:stretch/>
        </p:blipFill>
        <p:spPr>
          <a:xfrm>
            <a:off x="16143929" y="14343012"/>
            <a:ext cx="1579599" cy="26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67"/>
          <p:cNvSpPr txBox="1"/>
          <p:nvPr/>
        </p:nvSpPr>
        <p:spPr>
          <a:xfrm>
            <a:off x="13289387" y="17321379"/>
            <a:ext cx="4550741" cy="27853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1645920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treamflow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rought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SDCI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  <a:endParaRPr lang="en-US" sz="2400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30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</a:blip>
          <a:srcRect l="34596" t="4510" r="33504" b="4057"/>
          <a:stretch/>
        </p:blipFill>
        <p:spPr>
          <a:xfrm>
            <a:off x="16151161" y="17360527"/>
            <a:ext cx="1579599" cy="26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7766779" y="13424565"/>
            <a:ext cx="154846" cy="173176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36" name="Shape 58"/>
          <p:cNvSpPr/>
          <p:nvPr/>
        </p:nvSpPr>
        <p:spPr>
          <a:xfrm>
            <a:off x="12596974" y="16228744"/>
            <a:ext cx="154846" cy="173176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37" name="Shape 58"/>
          <p:cNvSpPr/>
          <p:nvPr/>
        </p:nvSpPr>
        <p:spPr>
          <a:xfrm rot="10800000">
            <a:off x="12598851" y="14686814"/>
            <a:ext cx="154846" cy="173178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752" y="24745771"/>
            <a:ext cx="11635035" cy="4716067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5162" y="22421275"/>
            <a:ext cx="4800705" cy="7069100"/>
          </a:xfrm>
          <a:prstGeom prst="rect">
            <a:avLst/>
          </a:prstGeom>
        </p:spPr>
      </p:pic>
      <p:sp>
        <p:nvSpPr>
          <p:cNvPr id="123" name="Shape 72"/>
          <p:cNvSpPr txBox="1"/>
          <p:nvPr/>
        </p:nvSpPr>
        <p:spPr>
          <a:xfrm>
            <a:off x="1472923" y="19719363"/>
            <a:ext cx="5061438" cy="16121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64592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SMOS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– MIRAS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0.25°-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Spatial 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Resolution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Palmer Model</a:t>
            </a:r>
            <a:endParaRPr lang="en-US" sz="2400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24" name="Shape 15"/>
          <p:cNvPicPr preferRelativeResize="0"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696480" y="19813165"/>
            <a:ext cx="2043856" cy="139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67"/>
          <p:cNvSpPr txBox="1"/>
          <p:nvPr/>
        </p:nvSpPr>
        <p:spPr>
          <a:xfrm>
            <a:off x="8383748" y="18766441"/>
            <a:ext cx="4550741" cy="27853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1645920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Soil Moisture (%)</a:t>
            </a:r>
            <a:endParaRPr lang="en-US" sz="2400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27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</a:blip>
          <a:srcRect l="34596" t="4510" r="33504" b="4057"/>
          <a:stretch/>
        </p:blipFill>
        <p:spPr>
          <a:xfrm>
            <a:off x="11244593" y="18776930"/>
            <a:ext cx="1579599" cy="26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Rectangle 131"/>
          <p:cNvSpPr/>
          <p:nvPr/>
        </p:nvSpPr>
        <p:spPr>
          <a:xfrm>
            <a:off x="624451" y="29794436"/>
            <a:ext cx="8749800" cy="50728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157" y="14808164"/>
            <a:ext cx="832233" cy="1490472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4897" r="35525" b="7961"/>
          <a:stretch/>
        </p:blipFill>
        <p:spPr>
          <a:xfrm>
            <a:off x="11238169" y="16516579"/>
            <a:ext cx="865373" cy="149846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4111" r="33751" b="3648"/>
          <a:stretch/>
        </p:blipFill>
        <p:spPr>
          <a:xfrm>
            <a:off x="16111196" y="11172730"/>
            <a:ext cx="1585955" cy="269748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4112" r="34167" b="3880"/>
          <a:stretch/>
        </p:blipFill>
        <p:spPr>
          <a:xfrm>
            <a:off x="11401667" y="11767245"/>
            <a:ext cx="853686" cy="149961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427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Suksangpanya, Nobphadon (GSFC-6170)[DEVELOP]</dc:creator>
  <cp:lastModifiedBy>Suksangpanya, Nobphadon (GSFC-6170)[DEVELOP]</cp:lastModifiedBy>
  <cp:revision>21</cp:revision>
  <dcterms:modified xsi:type="dcterms:W3CDTF">2015-07-01T20:25:46Z</dcterms:modified>
</cp:coreProperties>
</file>