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75" r:id="rId4"/>
    <p:sldId id="281" r:id="rId5"/>
    <p:sldId id="282" r:id="rId6"/>
    <p:sldId id="283" r:id="rId7"/>
    <p:sldId id="284" r:id="rId8"/>
    <p:sldId id="285" r:id="rId9"/>
    <p:sldId id="276" r:id="rId10"/>
    <p:sldId id="279" r:id="rId11"/>
    <p:sldId id="290" r:id="rId12"/>
    <p:sldId id="288" r:id="rId13"/>
    <p:sldId id="287" r:id="rId14"/>
    <p:sldId id="289" r:id="rId15"/>
    <p:sldId id="291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Emily C. (LARC-E3)[SSAI DEVELOP]" initials="AEC(D" lastIdx="6" clrIdx="0">
    <p:extLst>
      <p:ext uri="{19B8F6BF-5375-455C-9EA6-DF929625EA0E}">
        <p15:presenceInfo xmlns:p15="http://schemas.microsoft.com/office/powerpoint/2012/main" userId="S-1-5-21-330711430-3775241029-4075259233-641894" providerId="AD"/>
      </p:ext>
    </p:extLst>
  </p:cmAuthor>
  <p:cmAuthor id="2" name="Wozniak, Daniel A. (LARC-E3)[SSAI DEVELOP]" initials="WDA(D" lastIdx="3" clrIdx="1">
    <p:extLst>
      <p:ext uri="{19B8F6BF-5375-455C-9EA6-DF929625EA0E}">
        <p15:presenceInfo xmlns:p15="http://schemas.microsoft.com/office/powerpoint/2012/main" userId="S-1-5-21-330711430-3775241029-4075259233-653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AADB"/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4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52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75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97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692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993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8336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013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174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0975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84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1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759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806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3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536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9352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851"/>
            <a:ext cx="3886201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6296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0966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4803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48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4119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9037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0362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SzPct val="25000"/>
            </a:pPr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>
                <a:buSzPct val="25000"/>
              </a:pPr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1625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095" y="5467376"/>
            <a:ext cx="1010529" cy="10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5660135" y="6153912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5660135" y="5751576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5663183" y="5358383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4"/>
          </p:nvPr>
        </p:nvSpPr>
        <p:spPr>
          <a:xfrm>
            <a:off x="2249424" y="6153912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5"/>
          </p:nvPr>
        </p:nvSpPr>
        <p:spPr>
          <a:xfrm>
            <a:off x="2249424" y="5751576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6"/>
          </p:nvPr>
        </p:nvSpPr>
        <p:spPr>
          <a:xfrm>
            <a:off x="2249424" y="5358383"/>
            <a:ext cx="3182111" cy="369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228600" y="5168335"/>
            <a:ext cx="8686800" cy="0"/>
          </a:xfrm>
          <a:prstGeom prst="straightConnector1">
            <a:avLst/>
          </a:prstGeom>
          <a:noFill/>
          <a:ln w="3175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body" idx="7"/>
          </p:nvPr>
        </p:nvSpPr>
        <p:spPr>
          <a:xfrm>
            <a:off x="1143000" y="4032503"/>
            <a:ext cx="6858000" cy="740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8"/>
          </p:nvPr>
        </p:nvSpPr>
        <p:spPr>
          <a:xfrm>
            <a:off x="685800" y="1426463"/>
            <a:ext cx="7772400" cy="2432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6" name="Shape 26"/>
          <p:cNvGrpSpPr/>
          <p:nvPr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27" name="Shape 27"/>
            <p:cNvSpPr txBox="1"/>
            <p:nvPr/>
          </p:nvSpPr>
          <p:spPr>
            <a:xfrm>
              <a:off x="0" y="0"/>
              <a:ext cx="9144000" cy="97789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buClr>
                  <a:srgbClr val="767171"/>
                </a:buClr>
                <a:buFont typeface="Questrial"/>
                <a:buNone/>
              </a:pPr>
              <a:endParaRPr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8" name="Shape 28"/>
            <p:cNvSpPr txBox="1"/>
            <p:nvPr/>
          </p:nvSpPr>
          <p:spPr>
            <a:xfrm>
              <a:off x="153985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algn="ctr">
                <a:buClr>
                  <a:srgbClr val="767171"/>
                </a:buClr>
                <a:buFont typeface="Questrial"/>
                <a:buNone/>
              </a:pPr>
              <a:endParaRPr sz="800" b="1" kern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  <a:rtl val="0"/>
              </a:endParaRPr>
            </a:p>
            <a:p>
              <a:pPr algn="ctr">
                <a:buClr>
                  <a:srgbClr val="FFFFFF"/>
                </a:buClr>
                <a:buSzPct val="25000"/>
                <a:buFont typeface="Helvetica Neue"/>
                <a:buNone/>
              </a:pPr>
              <a:r>
                <a:rPr lang="en-US" sz="800" kern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  <a:rtl val="0"/>
                </a:rPr>
                <a:t>National Aeronautics and Space Administration</a:t>
              </a:r>
            </a:p>
          </p:txBody>
        </p:sp>
        <p:pic>
          <p:nvPicPr>
            <p:cNvPr id="29" name="Shape 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42663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B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76072" y="1438655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576072" y="57912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591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text, Left imag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5102351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102351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2578608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904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ext, Right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521208" y="2130551"/>
            <a:ext cx="3593592" cy="3374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548639" y="640079"/>
            <a:ext cx="3566159" cy="13258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572000" y="6583679"/>
            <a:ext cx="1993391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354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B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buSzPct val="25000"/>
            </a:pPr>
            <a:r>
              <a:rPr lang="en-US" sz="4000" b="1" kern="0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Acknowledgements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208" y="1421133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571206" y="3011686"/>
            <a:ext cx="8051583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571208" y="4628567"/>
            <a:ext cx="8051582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000" i="1" kern="0">
                <a:solidFill>
                  <a:srgbClr val="7F7F7F"/>
                </a:solidFill>
                <a:ea typeface="Arial"/>
                <a:cs typeface="Arial"/>
                <a:sym typeface="Arial"/>
                <a:rtl val="0"/>
              </a:rPr>
              <a:t>This material is based upon work supported by NASA through contract 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128348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A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81144" y="4123944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740664" y="4049485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8627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ext, Top image B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76072" y="4814316"/>
            <a:ext cx="7982711" cy="14447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76072" y="3954780"/>
            <a:ext cx="7982711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3"/>
          </p:nvPr>
        </p:nvSpPr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6190487" y="342900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6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 text, Bottom image A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81144" y="750018"/>
            <a:ext cx="3977640" cy="1627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740664" y="675560"/>
            <a:ext cx="3108959" cy="1830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4"/>
          </p:nvPr>
        </p:nvSpPr>
        <p:spPr>
          <a:xfrm>
            <a:off x="6190487" y="3154680"/>
            <a:ext cx="229514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A5A5A5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922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acrony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49808" y="2255519"/>
            <a:ext cx="7653528" cy="3706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749808" y="779402"/>
            <a:ext cx="7653528" cy="1289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1423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ze key poi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0" y="4709160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320039" y="548639"/>
            <a:ext cx="8503920" cy="923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rgbClr val="BFBFBF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594360" y="211531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4"/>
          </p:nvPr>
        </p:nvSpPr>
        <p:spPr>
          <a:xfrm>
            <a:off x="4572000" y="210311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5"/>
          </p:nvPr>
        </p:nvSpPr>
        <p:spPr>
          <a:xfrm>
            <a:off x="594360" y="4721351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6"/>
          </p:nvPr>
        </p:nvSpPr>
        <p:spPr>
          <a:xfrm>
            <a:off x="594360" y="3418332"/>
            <a:ext cx="3566159" cy="768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7"/>
          </p:nvPr>
        </p:nvSpPr>
        <p:spPr>
          <a:xfrm>
            <a:off x="4572000" y="3406139"/>
            <a:ext cx="3950207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743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cknowledgements 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0"/>
            <a:ext cx="9144000" cy="117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0" y="6784847"/>
            <a:ext cx="9144000" cy="7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320040" y="242134"/>
            <a:ext cx="850392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ctr">
              <a:buSzPct val="25000"/>
            </a:pPr>
            <a:r>
              <a:rPr lang="en-US" sz="4000" b="1" kern="0">
                <a:solidFill>
                  <a:srgbClr val="BFBFBF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Acknowledgements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511296" y="1220919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511296" y="2369944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3511296" y="4118716"/>
            <a:ext cx="5111496" cy="704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Questria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0" y="6579439"/>
            <a:ext cx="9144000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1000" i="1" kern="0">
                <a:solidFill>
                  <a:srgbClr val="7F7F7F"/>
                </a:solidFill>
                <a:ea typeface="Arial"/>
                <a:cs typeface="Arial"/>
                <a:sym typeface="Arial"/>
                <a:rtl val="0"/>
              </a:rPr>
              <a:t>This material is based upon work supported by NASA through contract 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229557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kern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  <a:sym typeface="Arial"/>
                <a:rtl val="0"/>
              </a:rPr>
              <a:pPr/>
              <a:t>8/5/2015</a:t>
            </a:fld>
            <a:endParaRPr lang="en-US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ker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  <a:rtl val="0"/>
              </a:rPr>
              <a:pPr/>
              <a:t>‹#›</a:t>
            </a:fld>
            <a:endParaRPr lang="en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35269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kern="0">
                <a:solidFill>
                  <a:srgbClr val="BFBDBD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pPr algn="r">
                <a:buSzPct val="25000"/>
              </a:pPr>
              <a:t>‹#›</a:t>
            </a:fld>
            <a:endParaRPr lang="en-US" sz="1200" kern="0">
              <a:solidFill>
                <a:srgbClr val="BFBDBD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717529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Colorado Water Resources II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Tyler Rhodes(Team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Amy Phillips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Rebekke Muench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Romina Gotzmann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Jared Ryks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22" y="3858768"/>
            <a:ext cx="8679426" cy="1292876"/>
          </a:xfrm>
        </p:spPr>
        <p:txBody>
          <a:bodyPr>
            <a:noAutofit/>
          </a:bodyPr>
          <a:lstStyle/>
          <a:p>
            <a:r>
              <a:rPr lang="en-US" sz="2400" i="0" dirty="0" smtClean="0"/>
              <a:t>Utilizing NASA Earth Observations to Identify Locations for Sedimentation Mitigation in the Ralston Creek Watershed Following the September 2013 Colorado Floods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4125" y="222068"/>
            <a:ext cx="7010400" cy="901337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RUSLE 2014 Inverted 0-1 Scale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41537" y="4495730"/>
            <a:ext cx="1937686" cy="30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1906" r="3002" b="40062"/>
          <a:stretch/>
        </p:blipFill>
        <p:spPr>
          <a:xfrm>
            <a:off x="1371599" y="1262743"/>
            <a:ext cx="6223866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4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 l="16489" t="13715" r="8798" b="14500"/>
          <a:stretch/>
        </p:blipFill>
        <p:spPr>
          <a:xfrm>
            <a:off x="938490" y="658222"/>
            <a:ext cx="7267019" cy="546018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0" y="-4293"/>
            <a:ext cx="9144000" cy="738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RUSLE 2014 </a:t>
            </a:r>
            <a:r>
              <a:rPr lang="en-US" sz="4000" b="1" i="0" u="none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1-2 Scale</a:t>
            </a:r>
            <a:endParaRPr lang="en-US" sz="4000" b="1" i="0" u="none" strike="noStrike" cap="none" baseline="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297" name="Shape 297"/>
          <p:cNvGrpSpPr/>
          <p:nvPr/>
        </p:nvGrpSpPr>
        <p:grpSpPr>
          <a:xfrm>
            <a:off x="1057020" y="6101146"/>
            <a:ext cx="7029957" cy="739285"/>
            <a:chOff x="1005845" y="6118714"/>
            <a:chExt cx="7029957" cy="739285"/>
          </a:xfrm>
        </p:grpSpPr>
        <p:grpSp>
          <p:nvGrpSpPr>
            <p:cNvPr id="298" name="Shape 298"/>
            <p:cNvGrpSpPr/>
            <p:nvPr/>
          </p:nvGrpSpPr>
          <p:grpSpPr>
            <a:xfrm>
              <a:off x="6620907" y="6118714"/>
              <a:ext cx="1414895" cy="739285"/>
              <a:chOff x="1411812" y="4892048"/>
              <a:chExt cx="1414895" cy="739285"/>
            </a:xfrm>
          </p:grpSpPr>
          <p:sp>
            <p:nvSpPr>
              <p:cNvPr id="299" name="Shape 299"/>
              <p:cNvSpPr/>
              <p:nvPr/>
            </p:nvSpPr>
            <p:spPr>
              <a:xfrm rot="10800000" flipH="1">
                <a:off x="1411812" y="4946409"/>
                <a:ext cx="432891" cy="58538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t="-7173" r="-4569"/>
                </a:stretch>
              </a:blipFill>
              <a:ln w="12700" cap="flat" cmpd="sng">
                <a:solidFill>
                  <a:srgbClr val="557C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300" name="Shape 300"/>
              <p:cNvSpPr txBox="1"/>
              <p:nvPr/>
            </p:nvSpPr>
            <p:spPr>
              <a:xfrm>
                <a:off x="1808481" y="4892048"/>
                <a:ext cx="101822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2 - High</a:t>
                </a:r>
              </a:p>
            </p:txBody>
          </p:sp>
          <p:sp>
            <p:nvSpPr>
              <p:cNvPr id="301" name="Shape 301"/>
              <p:cNvSpPr txBox="1"/>
              <p:nvPr/>
            </p:nvSpPr>
            <p:spPr>
              <a:xfrm>
                <a:off x="1828211" y="5262001"/>
                <a:ext cx="9685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1 - Low</a:t>
                </a:r>
              </a:p>
            </p:txBody>
          </p:sp>
        </p:grpSp>
        <p:grpSp>
          <p:nvGrpSpPr>
            <p:cNvPr id="302" name="Shape 302"/>
            <p:cNvGrpSpPr/>
            <p:nvPr/>
          </p:nvGrpSpPr>
          <p:grpSpPr>
            <a:xfrm>
              <a:off x="1005845" y="6282350"/>
              <a:ext cx="1846933" cy="369332"/>
              <a:chOff x="750345" y="4530526"/>
              <a:chExt cx="1846933" cy="369332"/>
            </a:xfrm>
          </p:grpSpPr>
          <p:cxnSp>
            <p:nvCxnSpPr>
              <p:cNvPr id="303" name="Shape 303"/>
              <p:cNvCxnSpPr/>
              <p:nvPr/>
            </p:nvCxnSpPr>
            <p:spPr>
              <a:xfrm>
                <a:off x="750345" y="4715192"/>
                <a:ext cx="41639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2A6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304" name="Shape 304"/>
              <p:cNvSpPr txBox="1"/>
              <p:nvPr/>
            </p:nvSpPr>
            <p:spPr>
              <a:xfrm>
                <a:off x="1173491" y="4530526"/>
                <a:ext cx="14237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Waterways</a:t>
                </a:r>
              </a:p>
            </p:txBody>
          </p:sp>
        </p:grpSp>
        <p:grpSp>
          <p:nvGrpSpPr>
            <p:cNvPr id="305" name="Shape 305"/>
            <p:cNvGrpSpPr/>
            <p:nvPr/>
          </p:nvGrpSpPr>
          <p:grpSpPr>
            <a:xfrm>
              <a:off x="3497031" y="6301401"/>
              <a:ext cx="2479620" cy="369332"/>
              <a:chOff x="750345" y="4969176"/>
              <a:chExt cx="2479620" cy="369332"/>
            </a:xfrm>
          </p:grpSpPr>
          <p:sp>
            <p:nvSpPr>
              <p:cNvPr id="306" name="Shape 306"/>
              <p:cNvSpPr/>
              <p:nvPr/>
            </p:nvSpPr>
            <p:spPr>
              <a:xfrm>
                <a:off x="750345" y="4996355"/>
                <a:ext cx="416399" cy="314972"/>
              </a:xfrm>
              <a:prstGeom prst="rect">
                <a:avLst/>
              </a:prstGeom>
              <a:solidFill>
                <a:srgbClr val="97DBF2"/>
              </a:solidFill>
              <a:ln w="12700" cap="flat" cmpd="sng">
                <a:solidFill>
                  <a:srgbClr val="3B38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307" name="Shape 307"/>
              <p:cNvSpPr txBox="1"/>
              <p:nvPr/>
            </p:nvSpPr>
            <p:spPr>
              <a:xfrm>
                <a:off x="1184212" y="4969176"/>
                <a:ext cx="204575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Ralston Reservoir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1979925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0" y="248255"/>
            <a:ext cx="9144000" cy="738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2002-2014 Change</a:t>
            </a:r>
            <a:r>
              <a:rPr lang="en-US" sz="4000" b="1" i="0" u="none" strike="noStrike" cap="none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Risk</a:t>
            </a:r>
            <a:endParaRPr lang="en-US" sz="4000" b="1" i="0" u="none" strike="noStrike" cap="none" baseline="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6" t="6730" r="11382" b="42922"/>
          <a:stretch/>
        </p:blipFill>
        <p:spPr>
          <a:xfrm>
            <a:off x="1441928" y="986599"/>
            <a:ext cx="6260143" cy="52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89604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0" y="357362"/>
            <a:ext cx="9144000" cy="738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Prediction </a:t>
            </a: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to </a:t>
            </a:r>
            <a:r>
              <a:rPr lang="en-US" sz="4000" b="1" i="0" u="none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2020</a:t>
            </a:r>
            <a:endParaRPr lang="en-US" sz="4000" b="1" i="0" u="none" strike="noStrike" cap="none" baseline="0" dirty="0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1421394" y="5785164"/>
            <a:ext cx="1502876" cy="3168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162175" y="6257925"/>
            <a:ext cx="2600324" cy="4852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t="6753" r="11382" b="42834"/>
          <a:stretch/>
        </p:blipFill>
        <p:spPr>
          <a:xfrm>
            <a:off x="1611930" y="953586"/>
            <a:ext cx="6558798" cy="55283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7755" y="5250146"/>
            <a:ext cx="2216212" cy="547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7481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0" y="357362"/>
            <a:ext cx="9144000" cy="738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smtClean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Prediction </a:t>
            </a: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to 2030</a:t>
            </a:r>
          </a:p>
        </p:txBody>
      </p:sp>
      <p:sp>
        <p:nvSpPr>
          <p:cNvPr id="346" name="Shape 346"/>
          <p:cNvSpPr/>
          <p:nvPr/>
        </p:nvSpPr>
        <p:spPr>
          <a:xfrm>
            <a:off x="1421394" y="5785164"/>
            <a:ext cx="1502876" cy="3168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6" t="6476" r="11218" b="42603"/>
          <a:stretch/>
        </p:blipFill>
        <p:spPr>
          <a:xfrm>
            <a:off x="1510980" y="956369"/>
            <a:ext cx="6431237" cy="5463826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1518789" y="3966949"/>
            <a:ext cx="1897701" cy="263857"/>
          </a:xfrm>
          <a:custGeom>
            <a:avLst/>
            <a:gdLst>
              <a:gd name="connsiteX0" fmla="*/ 27957 w 1897701"/>
              <a:gd name="connsiteY0" fmla="*/ 0 h 263857"/>
              <a:gd name="connsiteX1" fmla="*/ 769486 w 1897701"/>
              <a:gd name="connsiteY1" fmla="*/ 45493 h 263857"/>
              <a:gd name="connsiteX2" fmla="*/ 869569 w 1897701"/>
              <a:gd name="connsiteY2" fmla="*/ 122830 h 263857"/>
              <a:gd name="connsiteX3" fmla="*/ 974202 w 1897701"/>
              <a:gd name="connsiteY3" fmla="*/ 68239 h 263857"/>
              <a:gd name="connsiteX4" fmla="*/ 1720280 w 1897701"/>
              <a:gd name="connsiteY4" fmla="*/ 40944 h 263857"/>
              <a:gd name="connsiteX5" fmla="*/ 1897701 w 1897701"/>
              <a:gd name="connsiteY5" fmla="*/ 263857 h 263857"/>
              <a:gd name="connsiteX6" fmla="*/ 662 w 1897701"/>
              <a:gd name="connsiteY6" fmla="*/ 213815 h 263857"/>
              <a:gd name="connsiteX7" fmla="*/ 27957 w 1897701"/>
              <a:gd name="connsiteY7" fmla="*/ 0 h 26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7701" h="263857">
                <a:moveTo>
                  <a:pt x="27957" y="0"/>
                </a:moveTo>
                <a:lnTo>
                  <a:pt x="769486" y="45493"/>
                </a:lnTo>
                <a:lnTo>
                  <a:pt x="869569" y="122830"/>
                </a:lnTo>
                <a:lnTo>
                  <a:pt x="974202" y="68239"/>
                </a:lnTo>
                <a:lnTo>
                  <a:pt x="1720280" y="40944"/>
                </a:lnTo>
                <a:lnTo>
                  <a:pt x="1897701" y="263857"/>
                </a:lnTo>
                <a:lnTo>
                  <a:pt x="662" y="213815"/>
                </a:lnTo>
                <a:cubicBezTo>
                  <a:pt x="-855" y="144060"/>
                  <a:pt x="-2371" y="74305"/>
                  <a:pt x="279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60310" y="4198961"/>
            <a:ext cx="712522" cy="241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8789" y="5208896"/>
            <a:ext cx="1897701" cy="1187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352800" y="5249389"/>
            <a:ext cx="277577" cy="332545"/>
          </a:xfrm>
          <a:custGeom>
            <a:avLst/>
            <a:gdLst>
              <a:gd name="connsiteX0" fmla="*/ 36394 w 277577"/>
              <a:gd name="connsiteY0" fmla="*/ 18647 h 332545"/>
              <a:gd name="connsiteX1" fmla="*/ 36394 w 277577"/>
              <a:gd name="connsiteY1" fmla="*/ 18647 h 332545"/>
              <a:gd name="connsiteX2" fmla="*/ 81887 w 277577"/>
              <a:gd name="connsiteY2" fmla="*/ 14098 h 332545"/>
              <a:gd name="connsiteX3" fmla="*/ 254758 w 277577"/>
              <a:gd name="connsiteY3" fmla="*/ 27745 h 332545"/>
              <a:gd name="connsiteX4" fmla="*/ 277504 w 277577"/>
              <a:gd name="connsiteY4" fmla="*/ 118730 h 332545"/>
              <a:gd name="connsiteX5" fmla="*/ 268406 w 277577"/>
              <a:gd name="connsiteY5" fmla="*/ 296151 h 332545"/>
              <a:gd name="connsiteX6" fmla="*/ 245660 w 277577"/>
              <a:gd name="connsiteY6" fmla="*/ 305250 h 332545"/>
              <a:gd name="connsiteX7" fmla="*/ 90985 w 277577"/>
              <a:gd name="connsiteY7" fmla="*/ 327996 h 332545"/>
              <a:gd name="connsiteX8" fmla="*/ 68239 w 277577"/>
              <a:gd name="connsiteY8" fmla="*/ 332545 h 332545"/>
              <a:gd name="connsiteX9" fmla="*/ 22746 w 277577"/>
              <a:gd name="connsiteY9" fmla="*/ 327996 h 332545"/>
              <a:gd name="connsiteX10" fmla="*/ 13648 w 277577"/>
              <a:gd name="connsiteY10" fmla="*/ 305250 h 332545"/>
              <a:gd name="connsiteX11" fmla="*/ 0 w 277577"/>
              <a:gd name="connsiteY11" fmla="*/ 273405 h 332545"/>
              <a:gd name="connsiteX12" fmla="*/ 4549 w 277577"/>
              <a:gd name="connsiteY12" fmla="*/ 18647 h 332545"/>
              <a:gd name="connsiteX13" fmla="*/ 13648 w 277577"/>
              <a:gd name="connsiteY13" fmla="*/ 450 h 332545"/>
              <a:gd name="connsiteX14" fmla="*/ 36394 w 277577"/>
              <a:gd name="connsiteY14" fmla="*/ 18647 h 33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7577" h="332545">
                <a:moveTo>
                  <a:pt x="36394" y="18647"/>
                </a:moveTo>
                <a:lnTo>
                  <a:pt x="36394" y="18647"/>
                </a:lnTo>
                <a:cubicBezTo>
                  <a:pt x="51558" y="17131"/>
                  <a:pt x="66647" y="14098"/>
                  <a:pt x="81887" y="14098"/>
                </a:cubicBezTo>
                <a:cubicBezTo>
                  <a:pt x="239517" y="14098"/>
                  <a:pt x="197657" y="-10319"/>
                  <a:pt x="254758" y="27745"/>
                </a:cubicBezTo>
                <a:cubicBezTo>
                  <a:pt x="271034" y="68436"/>
                  <a:pt x="278403" y="74670"/>
                  <a:pt x="277504" y="118730"/>
                </a:cubicBezTo>
                <a:cubicBezTo>
                  <a:pt x="276296" y="177936"/>
                  <a:pt x="278372" y="237778"/>
                  <a:pt x="268406" y="296151"/>
                </a:cubicBezTo>
                <a:cubicBezTo>
                  <a:pt x="267032" y="304201"/>
                  <a:pt x="253512" y="303007"/>
                  <a:pt x="245660" y="305250"/>
                </a:cubicBezTo>
                <a:cubicBezTo>
                  <a:pt x="195472" y="319589"/>
                  <a:pt x="142302" y="321303"/>
                  <a:pt x="90985" y="327996"/>
                </a:cubicBezTo>
                <a:cubicBezTo>
                  <a:pt x="83318" y="328996"/>
                  <a:pt x="75821" y="331029"/>
                  <a:pt x="68239" y="332545"/>
                </a:cubicBezTo>
                <a:cubicBezTo>
                  <a:pt x="53075" y="331029"/>
                  <a:pt x="36377" y="334811"/>
                  <a:pt x="22746" y="327996"/>
                </a:cubicBezTo>
                <a:cubicBezTo>
                  <a:pt x="15442" y="324344"/>
                  <a:pt x="16515" y="312896"/>
                  <a:pt x="13648" y="305250"/>
                </a:cubicBezTo>
                <a:cubicBezTo>
                  <a:pt x="3608" y="278476"/>
                  <a:pt x="15976" y="305355"/>
                  <a:pt x="0" y="273405"/>
                </a:cubicBezTo>
                <a:cubicBezTo>
                  <a:pt x="1516" y="188486"/>
                  <a:pt x="308" y="103474"/>
                  <a:pt x="4549" y="18647"/>
                </a:cubicBezTo>
                <a:cubicBezTo>
                  <a:pt x="4888" y="11874"/>
                  <a:pt x="9886" y="6093"/>
                  <a:pt x="13648" y="450"/>
                </a:cubicBezTo>
                <a:cubicBezTo>
                  <a:pt x="16027" y="-3119"/>
                  <a:pt x="32603" y="15614"/>
                  <a:pt x="36394" y="186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4951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36728" y="1750255"/>
            <a:ext cx="8259216" cy="817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Predicted soil loss: R * K * LS * C * P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 = Rainfall and runoff factor 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436729" y="394420"/>
            <a:ext cx="8259216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Revised Universal Soil Loss Equation (RUSLE)</a:t>
            </a: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0749" y="3023115"/>
            <a:ext cx="4906074" cy="367597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1788160" y="5036519"/>
            <a:ext cx="395786" cy="764274"/>
          </a:xfrm>
          <a:prstGeom prst="rect">
            <a:avLst/>
          </a:prstGeom>
          <a:gradFill>
            <a:gsLst>
              <a:gs pos="0">
                <a:srgbClr val="131F9E"/>
              </a:gs>
              <a:gs pos="100000">
                <a:srgbClr val="B6EDF0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2060687" y="4633598"/>
            <a:ext cx="68480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High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2060687" y="5800793"/>
            <a:ext cx="63510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Low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5928055" y="6329762"/>
            <a:ext cx="321594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Source: PRISM Precipitation</a:t>
            </a:r>
          </a:p>
        </p:txBody>
      </p:sp>
      <p:sp>
        <p:nvSpPr>
          <p:cNvPr id="222" name="Shape 222"/>
          <p:cNvSpPr/>
          <p:nvPr/>
        </p:nvSpPr>
        <p:spPr>
          <a:xfrm>
            <a:off x="3750793" y="2581221"/>
            <a:ext cx="1631087" cy="87107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7829657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36729" y="1857598"/>
            <a:ext cx="8259216" cy="817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Predicted soil loss: R * K * LS * C * P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 = Soil erodibility factor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2"/>
          </p:nvPr>
        </p:nvSpPr>
        <p:spPr>
          <a:xfrm>
            <a:off x="436729" y="394420"/>
            <a:ext cx="8259216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Revised Universal Soil Loss Equation (RUSLE)</a:t>
            </a:r>
          </a:p>
        </p:txBody>
      </p:sp>
      <p:graphicFrame>
        <p:nvGraphicFramePr>
          <p:cNvPr id="235" name="Shape 235"/>
          <p:cNvGraphicFramePr/>
          <p:nvPr/>
        </p:nvGraphicFramePr>
        <p:xfrm>
          <a:off x="161410" y="2995560"/>
          <a:ext cx="3741850" cy="261099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70925"/>
                <a:gridCol w="1870925"/>
              </a:tblGrid>
              <a:tr h="344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Soil Type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K Factor</a:t>
                      </a:r>
                    </a:p>
                  </a:txBody>
                  <a:tcPr marL="91450" marR="91450" marT="45725" marB="45725"/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Water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1.0</a:t>
                      </a:r>
                    </a:p>
                  </a:txBody>
                  <a:tcPr marL="91450" marR="91450" marT="45725" marB="45725"/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Urban/Bedrock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1.0</a:t>
                      </a:r>
                    </a:p>
                  </a:txBody>
                  <a:tcPr marL="91450" marR="91450" marT="45725" marB="45725"/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Clay Loam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1.3</a:t>
                      </a:r>
                    </a:p>
                  </a:txBody>
                  <a:tcPr marL="91450" marR="91450" marT="45725" marB="45725"/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Loam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1.3</a:t>
                      </a:r>
                    </a:p>
                  </a:txBody>
                  <a:tcPr marL="91450" marR="91450" marT="45725" marB="45725"/>
                </a:tc>
              </a:tr>
              <a:tr h="416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Sandy Loam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1.7</a:t>
                      </a:r>
                    </a:p>
                  </a:txBody>
                  <a:tcPr marL="91450" marR="91450" marT="45725" marB="45725"/>
                </a:tc>
              </a:tr>
              <a:tr h="347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Loamy Sand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2.0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l="13612" r="16161"/>
          <a:stretch/>
        </p:blipFill>
        <p:spPr>
          <a:xfrm>
            <a:off x="4572000" y="2674961"/>
            <a:ext cx="4125604" cy="366416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4107976" y="5076967"/>
            <a:ext cx="261654" cy="245659"/>
          </a:xfrm>
          <a:prstGeom prst="rect">
            <a:avLst/>
          </a:prstGeom>
          <a:solidFill>
            <a:srgbClr val="F0EC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4107976" y="5333214"/>
            <a:ext cx="261654" cy="245659"/>
          </a:xfrm>
          <a:prstGeom prst="rect">
            <a:avLst/>
          </a:prstGeom>
          <a:solidFill>
            <a:srgbClr val="BBAE7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4107976" y="5589460"/>
            <a:ext cx="261654" cy="245659"/>
          </a:xfrm>
          <a:prstGeom prst="rect">
            <a:avLst/>
          </a:prstGeom>
          <a:solidFill>
            <a:srgbClr val="8F75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4379037" y="5783382"/>
            <a:ext cx="155042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Loamy sand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4384139" y="5299542"/>
            <a:ext cx="81624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Loam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4384139" y="5527625"/>
            <a:ext cx="151515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Sandy loam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5637912" y="6347194"/>
            <a:ext cx="350608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Source: USDA Web Soil Survey</a:t>
            </a:r>
          </a:p>
        </p:txBody>
      </p:sp>
      <p:sp>
        <p:nvSpPr>
          <p:cNvPr id="244" name="Shape 244"/>
          <p:cNvSpPr/>
          <p:nvPr/>
        </p:nvSpPr>
        <p:spPr>
          <a:xfrm>
            <a:off x="4104585" y="5845219"/>
            <a:ext cx="261654" cy="245659"/>
          </a:xfrm>
          <a:prstGeom prst="rect">
            <a:avLst/>
          </a:prstGeom>
          <a:solidFill>
            <a:srgbClr val="66483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4379037" y="5071871"/>
            <a:ext cx="158088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Water/ Rock</a:t>
            </a:r>
          </a:p>
        </p:txBody>
      </p:sp>
    </p:spTree>
    <p:extLst>
      <p:ext uri="{BB962C8B-B14F-4D97-AF65-F5344CB8AC3E}">
        <p14:creationId xmlns:p14="http://schemas.microsoft.com/office/powerpoint/2010/main" val="12414489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280" y="2674961"/>
            <a:ext cx="4952718" cy="383713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36729" y="1857598"/>
            <a:ext cx="8259216" cy="817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Predicted soil loss: R * K * LS * C * P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LS = Length slope factor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2"/>
          </p:nvPr>
        </p:nvSpPr>
        <p:spPr>
          <a:xfrm>
            <a:off x="436729" y="394420"/>
            <a:ext cx="8259216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Revised Universal Soil Loss Equation (RUSLE)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0" y="4015919"/>
            <a:ext cx="5022375" cy="8702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767171"/>
              </a:buClr>
              <a:buSzPct val="25000"/>
              <a:buFont typeface="Arial"/>
              <a:buNone/>
            </a:pPr>
            <a:r>
              <a:rPr lang="en-US" sz="20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As = catchment length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767171"/>
              </a:buClr>
              <a:buSzPct val="25000"/>
              <a:buFont typeface="Arial"/>
              <a:buNone/>
            </a:pPr>
            <a:r>
              <a:rPr lang="en-US" sz="20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β = slope measure in degrees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767171"/>
              </a:buClr>
              <a:buFont typeface="Arial"/>
              <a:buNone/>
            </a:pPr>
            <a:endParaRPr sz="2000" kern="0">
              <a:solidFill>
                <a:srgbClr val="76717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767171"/>
              </a:buClr>
              <a:buFont typeface="Arial"/>
              <a:buNone/>
            </a:pPr>
            <a:endParaRPr sz="2000" kern="0">
              <a:solidFill>
                <a:srgbClr val="76717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79387" y="3104584"/>
            <a:ext cx="3136948" cy="74680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 </a:t>
            </a:r>
          </a:p>
        </p:txBody>
      </p:sp>
      <p:sp>
        <p:nvSpPr>
          <p:cNvPr id="256" name="Shape 256"/>
          <p:cNvSpPr/>
          <p:nvPr/>
        </p:nvSpPr>
        <p:spPr>
          <a:xfrm>
            <a:off x="4421875" y="5322626"/>
            <a:ext cx="354841" cy="655092"/>
          </a:xfrm>
          <a:prstGeom prst="rect">
            <a:avLst/>
          </a:prstGeom>
          <a:gradFill>
            <a:gsLst>
              <a:gs pos="0">
                <a:srgbClr val="3B3838"/>
              </a:gs>
              <a:gs pos="8000">
                <a:srgbClr val="3B3838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ker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4794883" y="5050651"/>
            <a:ext cx="68480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High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776716" y="5814926"/>
            <a:ext cx="63510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Low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6735967" y="6327426"/>
            <a:ext cx="240803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Source: FEMA LiDAR</a:t>
            </a:r>
          </a:p>
        </p:txBody>
      </p:sp>
    </p:spTree>
    <p:extLst>
      <p:ext uri="{BB962C8B-B14F-4D97-AF65-F5344CB8AC3E}">
        <p14:creationId xmlns:p14="http://schemas.microsoft.com/office/powerpoint/2010/main" val="19687717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 l="10339" t="23283" r="13687" b="27656"/>
          <a:stretch/>
        </p:blipFill>
        <p:spPr>
          <a:xfrm>
            <a:off x="4421873" y="2619083"/>
            <a:ext cx="4026089" cy="336451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36729" y="1857598"/>
            <a:ext cx="8259216" cy="817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Predicted soil loss: R * K * LS * C * P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 = Crop and land cover management factor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2"/>
          </p:nvPr>
        </p:nvSpPr>
        <p:spPr>
          <a:xfrm>
            <a:off x="436729" y="394420"/>
            <a:ext cx="8259216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Revised Universal Soil Loss Equation (RUSLE)</a:t>
            </a:r>
          </a:p>
        </p:txBody>
      </p:sp>
      <p:graphicFrame>
        <p:nvGraphicFramePr>
          <p:cNvPr id="268" name="Shape 268"/>
          <p:cNvGraphicFramePr/>
          <p:nvPr/>
        </p:nvGraphicFramePr>
        <p:xfrm>
          <a:off x="224864" y="3028449"/>
          <a:ext cx="3376975" cy="28006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51300"/>
                <a:gridCol w="1425675"/>
              </a:tblGrid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Land Cover Classification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C Factor</a:t>
                      </a:r>
                    </a:p>
                  </a:txBody>
                  <a:tcPr marL="91450" marR="91450" marT="45725" marB="45725"/>
                </a:tc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Water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1.0</a:t>
                      </a:r>
                    </a:p>
                  </a:txBody>
                  <a:tcPr marL="91450" marR="91450" marT="45725" marB="45725"/>
                </a:tc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Forest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1.1</a:t>
                      </a:r>
                    </a:p>
                  </a:txBody>
                  <a:tcPr marL="91450" marR="91450" marT="45725" marB="45725"/>
                </a:tc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Developed-Low Intensity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1.2</a:t>
                      </a:r>
                    </a:p>
                  </a:txBody>
                  <a:tcPr marL="91450" marR="91450" marT="45725" marB="45725"/>
                </a:tc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Shrub/ Grass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1.4</a:t>
                      </a:r>
                    </a:p>
                  </a:txBody>
                  <a:tcPr marL="91450" marR="91450" marT="45725" marB="45725"/>
                </a:tc>
              </a:tr>
              <a:tr h="380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Bare Soil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strike="noStrike" cap="none" baseline="0"/>
                        <a:t>2.0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grpSp>
        <p:nvGrpSpPr>
          <p:cNvPr id="269" name="Shape 269"/>
          <p:cNvGrpSpPr/>
          <p:nvPr/>
        </p:nvGrpSpPr>
        <p:grpSpPr>
          <a:xfrm>
            <a:off x="4053386" y="5025435"/>
            <a:ext cx="2771533" cy="1401464"/>
            <a:chOff x="3753135" y="5025435"/>
            <a:chExt cx="2771533" cy="1401464"/>
          </a:xfrm>
        </p:grpSpPr>
        <p:sp>
          <p:nvSpPr>
            <p:cNvPr id="270" name="Shape 270"/>
            <p:cNvSpPr/>
            <p:nvPr/>
          </p:nvSpPr>
          <p:spPr>
            <a:xfrm>
              <a:off x="3753135" y="5076967"/>
              <a:ext cx="259308" cy="204716"/>
            </a:xfrm>
            <a:prstGeom prst="rect">
              <a:avLst/>
            </a:prstGeom>
            <a:solidFill>
              <a:srgbClr val="D9D99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4012442" y="5025435"/>
              <a:ext cx="1301959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400" kern="0">
                  <a:solidFill>
                    <a:srgbClr val="76717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Bare Ground</a:t>
              </a:r>
            </a:p>
          </p:txBody>
        </p:sp>
        <p:sp>
          <p:nvSpPr>
            <p:cNvPr id="272" name="Shape 272"/>
            <p:cNvSpPr/>
            <p:nvPr/>
          </p:nvSpPr>
          <p:spPr>
            <a:xfrm>
              <a:off x="3753135" y="5351330"/>
              <a:ext cx="259308" cy="204716"/>
            </a:xfrm>
            <a:prstGeom prst="rect">
              <a:avLst/>
            </a:prstGeom>
            <a:solidFill>
              <a:srgbClr val="3AC6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3753135" y="5625694"/>
              <a:ext cx="259308" cy="2047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3753135" y="5896992"/>
              <a:ext cx="259308" cy="204716"/>
            </a:xfrm>
            <a:prstGeom prst="rect">
              <a:avLst/>
            </a:prstGeom>
            <a:solidFill>
              <a:srgbClr val="2773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3753135" y="6172053"/>
              <a:ext cx="259308" cy="204716"/>
            </a:xfrm>
            <a:prstGeom prst="rect">
              <a:avLst/>
            </a:prstGeom>
            <a:solidFill>
              <a:srgbClr val="01C5F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kern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  <a:rtl val="0"/>
              </a:endParaRPr>
            </a:p>
          </p:txBody>
        </p:sp>
        <p:sp>
          <p:nvSpPr>
            <p:cNvPr id="276" name="Shape 276"/>
            <p:cNvSpPr txBox="1"/>
            <p:nvPr/>
          </p:nvSpPr>
          <p:spPr>
            <a:xfrm>
              <a:off x="4012442" y="5299800"/>
              <a:ext cx="1544012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400" kern="0">
                  <a:solidFill>
                    <a:srgbClr val="76717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Low vegetation</a:t>
              </a:r>
            </a:p>
          </p:txBody>
        </p:sp>
        <p:sp>
          <p:nvSpPr>
            <p:cNvPr id="277" name="Shape 277"/>
            <p:cNvSpPr txBox="1"/>
            <p:nvPr/>
          </p:nvSpPr>
          <p:spPr>
            <a:xfrm>
              <a:off x="4012442" y="5589214"/>
              <a:ext cx="2512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400" kern="0">
                  <a:solidFill>
                    <a:srgbClr val="76717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Low intensity development</a:t>
              </a: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4012442" y="5856962"/>
              <a:ext cx="689611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400" kern="0">
                  <a:solidFill>
                    <a:srgbClr val="76717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Forest</a:t>
              </a:r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4012442" y="6119123"/>
              <a:ext cx="713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US" sz="1400" kern="0">
                  <a:solidFill>
                    <a:srgbClr val="767171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rPr>
                <a:t>Water</a:t>
              </a:r>
            </a:p>
          </p:txBody>
        </p:sp>
      </p:grpSp>
      <p:sp>
        <p:nvSpPr>
          <p:cNvPr id="280" name="Shape 280"/>
          <p:cNvSpPr txBox="1"/>
          <p:nvPr/>
        </p:nvSpPr>
        <p:spPr>
          <a:xfrm>
            <a:off x="7484571" y="5503019"/>
            <a:ext cx="1659429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6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Source:</a:t>
            </a:r>
          </a:p>
          <a:p>
            <a:pPr algn="r">
              <a:buSzPct val="25000"/>
            </a:pPr>
            <a:r>
              <a:rPr lang="en-US" sz="16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NASA EOS</a:t>
            </a:r>
          </a:p>
          <a:p>
            <a:pPr algn="r">
              <a:buSzPct val="25000"/>
            </a:pPr>
            <a:r>
              <a:rPr lang="en-US" sz="16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4-5 TM</a:t>
            </a:r>
          </a:p>
          <a:p>
            <a:pPr algn="r">
              <a:buSzPct val="25000"/>
            </a:pPr>
            <a:r>
              <a:rPr lang="en-US" sz="16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7</a:t>
            </a:r>
          </a:p>
          <a:p>
            <a:pPr algn="r">
              <a:buSzPct val="25000"/>
            </a:pPr>
            <a:r>
              <a:rPr lang="en-US" sz="1600" kern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Landsat 8</a:t>
            </a:r>
          </a:p>
        </p:txBody>
      </p:sp>
    </p:spTree>
    <p:extLst>
      <p:ext uri="{BB962C8B-B14F-4D97-AF65-F5344CB8AC3E}">
        <p14:creationId xmlns:p14="http://schemas.microsoft.com/office/powerpoint/2010/main" val="29713711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9930" y="2518023"/>
            <a:ext cx="4731133" cy="418246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36729" y="1857598"/>
            <a:ext cx="8259216" cy="8173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Predicted soil loss: R * K * LS * C * P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 = Conservation practice factor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2"/>
          </p:nvPr>
        </p:nvSpPr>
        <p:spPr>
          <a:xfrm>
            <a:off x="436729" y="394420"/>
            <a:ext cx="8259216" cy="13258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The Revised Universal Soil Loss Equation (RUSLE)</a:t>
            </a:r>
          </a:p>
        </p:txBody>
      </p:sp>
      <p:sp>
        <p:nvSpPr>
          <p:cNvPr id="289" name="Shape 289"/>
          <p:cNvSpPr/>
          <p:nvPr/>
        </p:nvSpPr>
        <p:spPr>
          <a:xfrm>
            <a:off x="3948546" y="6425967"/>
            <a:ext cx="4572000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>Credit: NASA</a:t>
            </a:r>
          </a:p>
          <a:p>
            <a:pPr>
              <a:buSzPct val="25000"/>
            </a:pPr>
            <a: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  <a:t/>
            </a:r>
            <a:br>
              <a:rPr lang="en-US" kern="0" dirty="0">
                <a:solidFill>
                  <a:srgbClr val="767171"/>
                </a:solidFill>
                <a:latin typeface="Questrial"/>
                <a:ea typeface="Questrial"/>
                <a:cs typeface="Questrial"/>
                <a:sym typeface="Questrial"/>
                <a:rtl val="0"/>
              </a:rPr>
            </a:br>
            <a:endParaRPr lang="en-US" kern="0" dirty="0">
              <a:solidFill>
                <a:srgbClr val="767171"/>
              </a:solidFill>
              <a:latin typeface="Questrial"/>
              <a:ea typeface="Questrial"/>
              <a:cs typeface="Questrial"/>
              <a:sym typeface="Quest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946799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66799" y="335653"/>
            <a:ext cx="7010400" cy="901337"/>
          </a:xfrm>
        </p:spPr>
        <p:txBody>
          <a:bodyPr/>
          <a:lstStyle/>
          <a:p>
            <a:pPr algn="ctr"/>
            <a:r>
              <a:rPr lang="en-US" dirty="0" smtClean="0"/>
              <a:t>RUSLE 2002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41537" y="4495730"/>
            <a:ext cx="1937686" cy="30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t="2858" r="16476" b="27174"/>
          <a:stretch/>
        </p:blipFill>
        <p:spPr>
          <a:xfrm>
            <a:off x="1458685" y="1097280"/>
            <a:ext cx="6226629" cy="4798424"/>
          </a:xfrm>
          <a:prstGeom prst="rect">
            <a:avLst/>
          </a:prstGeom>
        </p:spPr>
      </p:pic>
      <p:grpSp>
        <p:nvGrpSpPr>
          <p:cNvPr id="12" name="Shape 297"/>
          <p:cNvGrpSpPr/>
          <p:nvPr/>
        </p:nvGrpSpPr>
        <p:grpSpPr>
          <a:xfrm>
            <a:off x="194871" y="5996796"/>
            <a:ext cx="7029957" cy="739285"/>
            <a:chOff x="1005845" y="6118714"/>
            <a:chExt cx="7029957" cy="739285"/>
          </a:xfrm>
        </p:grpSpPr>
        <p:grpSp>
          <p:nvGrpSpPr>
            <p:cNvPr id="13" name="Shape 298"/>
            <p:cNvGrpSpPr/>
            <p:nvPr/>
          </p:nvGrpSpPr>
          <p:grpSpPr>
            <a:xfrm>
              <a:off x="6620907" y="6118714"/>
              <a:ext cx="1414895" cy="739285"/>
              <a:chOff x="1411812" y="4892048"/>
              <a:chExt cx="1414895" cy="739285"/>
            </a:xfrm>
          </p:grpSpPr>
          <p:sp>
            <p:nvSpPr>
              <p:cNvPr id="20" name="Shape 299"/>
              <p:cNvSpPr/>
              <p:nvPr/>
            </p:nvSpPr>
            <p:spPr>
              <a:xfrm rot="10800000" flipH="1">
                <a:off x="1411812" y="4946409"/>
                <a:ext cx="432891" cy="585380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t="-7173" r="-4569"/>
                </a:stretch>
              </a:blipFill>
              <a:ln w="12700" cap="flat" cmpd="sng">
                <a:solidFill>
                  <a:srgbClr val="557C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21" name="Shape 300"/>
              <p:cNvSpPr txBox="1"/>
              <p:nvPr/>
            </p:nvSpPr>
            <p:spPr>
              <a:xfrm>
                <a:off x="1808481" y="4892048"/>
                <a:ext cx="101822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2 - High</a:t>
                </a:r>
              </a:p>
            </p:txBody>
          </p:sp>
          <p:sp>
            <p:nvSpPr>
              <p:cNvPr id="22" name="Shape 301"/>
              <p:cNvSpPr txBox="1"/>
              <p:nvPr/>
            </p:nvSpPr>
            <p:spPr>
              <a:xfrm>
                <a:off x="1828211" y="5262001"/>
                <a:ext cx="9685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1 - Low</a:t>
                </a:r>
              </a:p>
            </p:txBody>
          </p:sp>
        </p:grpSp>
        <p:grpSp>
          <p:nvGrpSpPr>
            <p:cNvPr id="14" name="Shape 302"/>
            <p:cNvGrpSpPr/>
            <p:nvPr/>
          </p:nvGrpSpPr>
          <p:grpSpPr>
            <a:xfrm>
              <a:off x="1005845" y="6282350"/>
              <a:ext cx="1846933" cy="369332"/>
              <a:chOff x="750345" y="4530526"/>
              <a:chExt cx="1846933" cy="369332"/>
            </a:xfrm>
          </p:grpSpPr>
          <p:cxnSp>
            <p:nvCxnSpPr>
              <p:cNvPr id="18" name="Shape 303"/>
              <p:cNvCxnSpPr/>
              <p:nvPr/>
            </p:nvCxnSpPr>
            <p:spPr>
              <a:xfrm>
                <a:off x="750345" y="4715192"/>
                <a:ext cx="41639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2A6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19" name="Shape 304"/>
              <p:cNvSpPr txBox="1"/>
              <p:nvPr/>
            </p:nvSpPr>
            <p:spPr>
              <a:xfrm>
                <a:off x="1173491" y="4530526"/>
                <a:ext cx="14237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Waterways</a:t>
                </a:r>
              </a:p>
            </p:txBody>
          </p:sp>
        </p:grpSp>
        <p:grpSp>
          <p:nvGrpSpPr>
            <p:cNvPr id="15" name="Shape 305"/>
            <p:cNvGrpSpPr/>
            <p:nvPr/>
          </p:nvGrpSpPr>
          <p:grpSpPr>
            <a:xfrm>
              <a:off x="3497031" y="6301401"/>
              <a:ext cx="2479620" cy="369332"/>
              <a:chOff x="750345" y="4969176"/>
              <a:chExt cx="2479620" cy="369332"/>
            </a:xfrm>
          </p:grpSpPr>
          <p:sp>
            <p:nvSpPr>
              <p:cNvPr id="16" name="Shape 306"/>
              <p:cNvSpPr/>
              <p:nvPr/>
            </p:nvSpPr>
            <p:spPr>
              <a:xfrm>
                <a:off x="750345" y="4996355"/>
                <a:ext cx="416399" cy="314972"/>
              </a:xfrm>
              <a:prstGeom prst="rect">
                <a:avLst/>
              </a:prstGeom>
              <a:solidFill>
                <a:srgbClr val="97DBF2"/>
              </a:solidFill>
              <a:ln w="12700" cap="flat" cmpd="sng">
                <a:solidFill>
                  <a:srgbClr val="3B38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17" name="Shape 307"/>
              <p:cNvSpPr txBox="1"/>
              <p:nvPr/>
            </p:nvSpPr>
            <p:spPr>
              <a:xfrm>
                <a:off x="1184212" y="4969176"/>
                <a:ext cx="204575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Ralston Reservoir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980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8645" y="260684"/>
            <a:ext cx="7010400" cy="901337"/>
          </a:xfrm>
        </p:spPr>
        <p:txBody>
          <a:bodyPr/>
          <a:lstStyle/>
          <a:p>
            <a:pPr algn="ctr"/>
            <a:r>
              <a:rPr lang="en-US" dirty="0" smtClean="0"/>
              <a:t>RUSLE 2010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41537" y="4495730"/>
            <a:ext cx="1937686" cy="30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hape 297"/>
          <p:cNvGrpSpPr/>
          <p:nvPr/>
        </p:nvGrpSpPr>
        <p:grpSpPr>
          <a:xfrm>
            <a:off x="917682" y="5944392"/>
            <a:ext cx="7029957" cy="739285"/>
            <a:chOff x="1005845" y="6118714"/>
            <a:chExt cx="7029957" cy="739285"/>
          </a:xfrm>
        </p:grpSpPr>
        <p:grpSp>
          <p:nvGrpSpPr>
            <p:cNvPr id="21" name="Shape 298"/>
            <p:cNvGrpSpPr/>
            <p:nvPr/>
          </p:nvGrpSpPr>
          <p:grpSpPr>
            <a:xfrm>
              <a:off x="6620907" y="6118714"/>
              <a:ext cx="1414895" cy="739285"/>
              <a:chOff x="1411812" y="4892048"/>
              <a:chExt cx="1414895" cy="739285"/>
            </a:xfrm>
          </p:grpSpPr>
          <p:sp>
            <p:nvSpPr>
              <p:cNvPr id="28" name="Shape 299"/>
              <p:cNvSpPr/>
              <p:nvPr/>
            </p:nvSpPr>
            <p:spPr>
              <a:xfrm rot="10800000" flipH="1">
                <a:off x="1411812" y="4946409"/>
                <a:ext cx="432891" cy="585380"/>
              </a:xfrm>
              <a:prstGeom prst="rect">
                <a:avLst/>
              </a:prstGeom>
              <a:blipFill rotWithShape="1">
                <a:blip r:embed="rId2">
                  <a:alphaModFix/>
                </a:blip>
                <a:stretch>
                  <a:fillRect t="-7173" r="-4569"/>
                </a:stretch>
              </a:blipFill>
              <a:ln w="12700" cap="flat" cmpd="sng">
                <a:solidFill>
                  <a:srgbClr val="557C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29" name="Shape 300"/>
              <p:cNvSpPr txBox="1"/>
              <p:nvPr/>
            </p:nvSpPr>
            <p:spPr>
              <a:xfrm>
                <a:off x="1808481" y="4892048"/>
                <a:ext cx="101822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2 - High</a:t>
                </a:r>
              </a:p>
            </p:txBody>
          </p:sp>
          <p:sp>
            <p:nvSpPr>
              <p:cNvPr id="30" name="Shape 301"/>
              <p:cNvSpPr txBox="1"/>
              <p:nvPr/>
            </p:nvSpPr>
            <p:spPr>
              <a:xfrm>
                <a:off x="1828211" y="5262001"/>
                <a:ext cx="96853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1 - Low</a:t>
                </a:r>
              </a:p>
            </p:txBody>
          </p:sp>
        </p:grpSp>
        <p:grpSp>
          <p:nvGrpSpPr>
            <p:cNvPr id="22" name="Shape 302"/>
            <p:cNvGrpSpPr/>
            <p:nvPr/>
          </p:nvGrpSpPr>
          <p:grpSpPr>
            <a:xfrm>
              <a:off x="1005845" y="6282350"/>
              <a:ext cx="1846933" cy="369332"/>
              <a:chOff x="750345" y="4530526"/>
              <a:chExt cx="1846933" cy="369332"/>
            </a:xfrm>
          </p:grpSpPr>
          <p:cxnSp>
            <p:nvCxnSpPr>
              <p:cNvPr id="26" name="Shape 303"/>
              <p:cNvCxnSpPr/>
              <p:nvPr/>
            </p:nvCxnSpPr>
            <p:spPr>
              <a:xfrm>
                <a:off x="750345" y="4715192"/>
                <a:ext cx="416399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002A68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27" name="Shape 304"/>
              <p:cNvSpPr txBox="1"/>
              <p:nvPr/>
            </p:nvSpPr>
            <p:spPr>
              <a:xfrm>
                <a:off x="1173491" y="4530526"/>
                <a:ext cx="142378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Waterways</a:t>
                </a:r>
              </a:p>
            </p:txBody>
          </p:sp>
        </p:grpSp>
        <p:grpSp>
          <p:nvGrpSpPr>
            <p:cNvPr id="23" name="Shape 305"/>
            <p:cNvGrpSpPr/>
            <p:nvPr/>
          </p:nvGrpSpPr>
          <p:grpSpPr>
            <a:xfrm>
              <a:off x="3497031" y="6301401"/>
              <a:ext cx="2479620" cy="369332"/>
              <a:chOff x="750345" y="4969176"/>
              <a:chExt cx="2479620" cy="369332"/>
            </a:xfrm>
          </p:grpSpPr>
          <p:sp>
            <p:nvSpPr>
              <p:cNvPr id="24" name="Shape 306"/>
              <p:cNvSpPr/>
              <p:nvPr/>
            </p:nvSpPr>
            <p:spPr>
              <a:xfrm>
                <a:off x="750345" y="4996355"/>
                <a:ext cx="416399" cy="314972"/>
              </a:xfrm>
              <a:prstGeom prst="rect">
                <a:avLst/>
              </a:prstGeom>
              <a:solidFill>
                <a:srgbClr val="97DBF2"/>
              </a:solidFill>
              <a:ln w="12700" cap="flat" cmpd="sng">
                <a:solidFill>
                  <a:srgbClr val="3B3838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algn="ctr"/>
                <a:endParaRPr kern="0">
                  <a:solidFill>
                    <a:srgbClr val="FFFFFF"/>
                  </a:solidFill>
                  <a:latin typeface="Questrial"/>
                  <a:ea typeface="Questrial"/>
                  <a:cs typeface="Questrial"/>
                  <a:sym typeface="Questrial"/>
                  <a:rtl val="0"/>
                </a:endParaRPr>
              </a:p>
            </p:txBody>
          </p:sp>
          <p:sp>
            <p:nvSpPr>
              <p:cNvPr id="25" name="Shape 307"/>
              <p:cNvSpPr txBox="1"/>
              <p:nvPr/>
            </p:nvSpPr>
            <p:spPr>
              <a:xfrm>
                <a:off x="1184212" y="4969176"/>
                <a:ext cx="204575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buSzPct val="25000"/>
                </a:pPr>
                <a:r>
                  <a:rPr lang="en-US" kern="0">
                    <a:solidFill>
                      <a:srgbClr val="767171"/>
                    </a:solidFill>
                    <a:latin typeface="Questrial"/>
                    <a:ea typeface="Questrial"/>
                    <a:cs typeface="Questrial"/>
                    <a:sym typeface="Questrial"/>
                    <a:rtl val="0"/>
                  </a:rPr>
                  <a:t>Ralston Reservoir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31" r="16285" b="27046"/>
          <a:stretch/>
        </p:blipFill>
        <p:spPr>
          <a:xfrm>
            <a:off x="1660051" y="1101372"/>
            <a:ext cx="6287588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3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92896" y="178525"/>
            <a:ext cx="7010400" cy="901337"/>
          </a:xfrm>
        </p:spPr>
        <p:txBody>
          <a:bodyPr/>
          <a:lstStyle/>
          <a:p>
            <a:pPr algn="ctr"/>
            <a:r>
              <a:rPr lang="en-US" dirty="0" smtClean="0"/>
              <a:t>RUSLE 0-1 Scale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41537" y="4495730"/>
            <a:ext cx="1937686" cy="309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t="2540" r="2672" b="40317"/>
          <a:stretch/>
        </p:blipFill>
        <p:spPr>
          <a:xfrm>
            <a:off x="1092896" y="949231"/>
            <a:ext cx="6783977" cy="532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5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Wat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75AADB"/>
      </a:accent1>
      <a:accent2>
        <a:srgbClr val="8992C8"/>
      </a:accent2>
      <a:accent3>
        <a:srgbClr val="9879B7"/>
      </a:accent3>
      <a:accent4>
        <a:srgbClr val="FFE07F"/>
      </a:accent4>
      <a:accent5>
        <a:srgbClr val="FDC760"/>
      </a:accent5>
      <a:accent6>
        <a:srgbClr val="FBAE40"/>
      </a:accent6>
      <a:hlink>
        <a:srgbClr val="75AADB"/>
      </a:hlink>
      <a:folHlink>
        <a:srgbClr val="75AA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3305</TotalTime>
  <Words>335</Words>
  <Application>Microsoft Office PowerPoint</Application>
  <PresentationFormat>On-screen Show (4:3)</PresentationFormat>
  <Paragraphs>106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Helvetica Neue</vt:lpstr>
      <vt:lpstr>Questrial</vt:lpstr>
      <vt:lpstr>Wingdings 2</vt:lpstr>
      <vt:lpstr>Office Theme</vt:lpstr>
      <vt:lpstr>HDOfficeLightV0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Rhodes, Tyler M. (LARC-E3)[SSAI DEVELOP]</cp:lastModifiedBy>
  <cp:revision>179</cp:revision>
  <dcterms:created xsi:type="dcterms:W3CDTF">2015-05-18T13:26:09Z</dcterms:created>
  <dcterms:modified xsi:type="dcterms:W3CDTF">2015-08-05T14:56:26Z</dcterms:modified>
</cp:coreProperties>
</file>