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9" r:id="rId1"/>
  </p:sldMasterIdLst>
  <p:notesMasterIdLst>
    <p:notesMasterId r:id="rId3"/>
  </p:notesMasterIdLst>
  <p:sldIdLst>
    <p:sldId id="256" r:id="rId2"/>
  </p:sldIdLst>
  <p:sldSz cx="27432000" cy="36576000"/>
  <p:notesSz cx="6858000" cy="9144000"/>
  <p:embeddedFontLst>
    <p:embeddedFont>
      <p:font typeface="Garamond" panose="02020404030301010803" pitchFamily="18" charset="0"/>
      <p:regular r:id="rId4"/>
      <p:bold r:id="rId5"/>
      <p:italic r:id="rId6"/>
    </p:embeddedFont>
    <p:embeddedFont>
      <p:font typeface="Questrial" panose="020B0604020202020204" charset="0"/>
      <p:regular r:id="rId7"/>
    </p:embeddedFont>
    <p:embeddedFont>
      <p:font typeface="Century Gothic" panose="020B0502020202020204" pitchFamily="34" charset="0"/>
      <p:regular r:id="rId8"/>
      <p:bold r:id="rId9"/>
      <p:italic r:id="rId10"/>
      <p:boldItalic r:id="rId11"/>
    </p:embeddedFont>
  </p:embeddedFontLst>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slik, Emily A. (ARC-SGE)[SCIENCE SYSTEMS AND APPLICATIONS, INC]" initials="KEA(SAAI" lastIdx="1" clrIdx="0">
    <p:extLst>
      <p:ext uri="{19B8F6BF-5375-455C-9EA6-DF929625EA0E}">
        <p15:presenceInfo xmlns:p15="http://schemas.microsoft.com/office/powerpoint/2012/main" userId="S-1-5-21-330711430-3775241029-4075259233-612632" providerId="AD"/>
      </p:ext>
    </p:extLst>
  </p:cmAuthor>
  <p:cmAuthor id="2" name="Ly, Victoria H. (ARC-SGE)[SSAI DEVELOP]" initials="LVH(D" lastIdx="4" clrIdx="1">
    <p:extLst>
      <p:ext uri="{19B8F6BF-5375-455C-9EA6-DF929625EA0E}">
        <p15:presenceInfo xmlns:p15="http://schemas.microsoft.com/office/powerpoint/2012/main" userId="S-1-5-21-330711430-3775241029-4075259233-65366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8" d="100"/>
          <a:sy n="18" d="100"/>
        </p:scale>
        <p:origin x="220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5.fntdata"/><Relationship Id="rId13" Type="http://schemas.openxmlformats.org/officeDocument/2006/relationships/presProps" Target="presProps.xml"/><Relationship Id="rId3" Type="http://schemas.openxmlformats.org/officeDocument/2006/relationships/notesMaster" Target="notesMasters/notesMaster1.xml"/><Relationship Id="rId7" Type="http://schemas.openxmlformats.org/officeDocument/2006/relationships/font" Target="fonts/font4.fntdata"/><Relationship Id="rId12"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font" Target="fonts/font3.fntdata"/><Relationship Id="rId11" Type="http://schemas.openxmlformats.org/officeDocument/2006/relationships/font" Target="fonts/font8.fntdata"/><Relationship Id="rId5" Type="http://schemas.openxmlformats.org/officeDocument/2006/relationships/font" Target="fonts/font2.fntdata"/><Relationship Id="rId15" Type="http://schemas.openxmlformats.org/officeDocument/2006/relationships/theme" Target="theme/theme1.xml"/><Relationship Id="rId10" Type="http://schemas.openxmlformats.org/officeDocument/2006/relationships/font" Target="fonts/font7.fntdata"/><Relationship Id="rId4" Type="http://schemas.openxmlformats.org/officeDocument/2006/relationships/font" Target="fonts/font1.fntdata"/><Relationship Id="rId9" Type="http://schemas.openxmlformats.org/officeDocument/2006/relationships/font" Target="fonts/font6.fntdata"/><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 name="Shape 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indent="0" algn="l" rtl="0">
              <a:spcBef>
                <a:spcPts val="0"/>
              </a:spcBef>
              <a:defRPr sz="1100" b="0" i="0" u="none" strike="noStrike" cap="none" baseline="0">
                <a:solidFill>
                  <a:schemeClr val="dk1"/>
                </a:solidFill>
                <a:latin typeface="Arial"/>
                <a:ea typeface="Arial"/>
                <a:cs typeface="Arial"/>
                <a:sym typeface="Arial"/>
              </a:defRPr>
            </a:lvl1pPr>
            <a:lvl2pPr marL="457200" marR="0" indent="0" algn="l" rtl="0">
              <a:spcBef>
                <a:spcPts val="0"/>
              </a:spcBef>
              <a:defRPr sz="1100" b="0" i="0" u="none" strike="noStrike" cap="none" baseline="0">
                <a:solidFill>
                  <a:schemeClr val="dk1"/>
                </a:solidFill>
                <a:latin typeface="Arial"/>
                <a:ea typeface="Arial"/>
                <a:cs typeface="Arial"/>
                <a:sym typeface="Arial"/>
              </a:defRPr>
            </a:lvl2pPr>
            <a:lvl3pPr marL="914400" marR="0" indent="0" algn="l" rtl="0">
              <a:spcBef>
                <a:spcPts val="0"/>
              </a:spcBef>
              <a:defRPr sz="1100" b="0" i="0" u="none" strike="noStrike" cap="none" baseline="0">
                <a:solidFill>
                  <a:schemeClr val="dk1"/>
                </a:solidFill>
                <a:latin typeface="Arial"/>
                <a:ea typeface="Arial"/>
                <a:cs typeface="Arial"/>
                <a:sym typeface="Arial"/>
              </a:defRPr>
            </a:lvl3pPr>
            <a:lvl4pPr marL="1371600" marR="0" indent="0" algn="l" rtl="0">
              <a:spcBef>
                <a:spcPts val="0"/>
              </a:spcBef>
              <a:defRPr sz="1100" b="0" i="0" u="none" strike="noStrike" cap="none" baseline="0">
                <a:solidFill>
                  <a:schemeClr val="dk1"/>
                </a:solidFill>
                <a:latin typeface="Arial"/>
                <a:ea typeface="Arial"/>
                <a:cs typeface="Arial"/>
                <a:sym typeface="Arial"/>
              </a:defRPr>
            </a:lvl4pPr>
            <a:lvl5pPr marL="1828800" marR="0" indent="0" algn="l" rtl="0">
              <a:spcBef>
                <a:spcPts val="0"/>
              </a:spcBef>
              <a:defRPr sz="1100" b="0" i="0" u="none" strike="noStrike" cap="none" baseline="0">
                <a:solidFill>
                  <a:schemeClr val="dk1"/>
                </a:solidFill>
                <a:latin typeface="Arial"/>
                <a:ea typeface="Arial"/>
                <a:cs typeface="Arial"/>
                <a:sym typeface="Arial"/>
              </a:defRPr>
            </a:lvl5pPr>
            <a:lvl6pPr marL="2286000" marR="0" indent="0" algn="l" rtl="0">
              <a:spcBef>
                <a:spcPts val="0"/>
              </a:spcBef>
              <a:defRPr sz="1100" b="0" i="0" u="none" strike="noStrike" cap="none" baseline="0">
                <a:solidFill>
                  <a:schemeClr val="dk1"/>
                </a:solidFill>
                <a:latin typeface="Arial"/>
                <a:ea typeface="Arial"/>
                <a:cs typeface="Arial"/>
                <a:sym typeface="Arial"/>
              </a:defRPr>
            </a:lvl6pPr>
            <a:lvl7pPr marL="2743200" marR="0" indent="0" algn="l" rtl="0">
              <a:spcBef>
                <a:spcPts val="0"/>
              </a:spcBef>
              <a:defRPr sz="1100" b="0" i="0" u="none" strike="noStrike" cap="none" baseline="0">
                <a:solidFill>
                  <a:schemeClr val="dk1"/>
                </a:solidFill>
                <a:latin typeface="Arial"/>
                <a:ea typeface="Arial"/>
                <a:cs typeface="Arial"/>
                <a:sym typeface="Arial"/>
              </a:defRPr>
            </a:lvl7pPr>
            <a:lvl8pPr marL="3200400" marR="0" indent="0" algn="l" rtl="0">
              <a:spcBef>
                <a:spcPts val="0"/>
              </a:spcBef>
              <a:defRPr sz="1100" b="0" i="0" u="none" strike="noStrike" cap="none" baseline="0">
                <a:solidFill>
                  <a:schemeClr val="dk1"/>
                </a:solidFill>
                <a:latin typeface="Arial"/>
                <a:ea typeface="Arial"/>
                <a:cs typeface="Arial"/>
                <a:sym typeface="Arial"/>
              </a:defRPr>
            </a:lvl8pPr>
            <a:lvl9pPr marL="3657600" marR="0" indent="0" algn="l" rtl="0">
              <a:spcBef>
                <a:spcPts val="0"/>
              </a:spcBef>
              <a:defRPr sz="1100" b="0" i="0" u="none" strike="noStrike" cap="none" baseline="0">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13800512"/>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Shape 90"/>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100" b="0" i="0" u="none" strike="noStrike" cap="none" baseline="0">
              <a:solidFill>
                <a:schemeClr val="dk1"/>
              </a:solidFill>
              <a:latin typeface="Arial"/>
              <a:ea typeface="Arial"/>
              <a:cs typeface="Arial"/>
              <a:sym typeface="Arial"/>
            </a:endParaRPr>
          </a:p>
        </p:txBody>
      </p:sp>
      <p:sp>
        <p:nvSpPr>
          <p:cNvPr id="91" name="Shape 91"/>
          <p:cNvSpPr>
            <a:spLocks noGrp="1" noRot="1" noChangeAspect="1"/>
          </p:cNvSpPr>
          <p:nvPr>
            <p:ph type="sldImg" idx="2"/>
          </p:nvPr>
        </p:nvSpPr>
        <p:spPr>
          <a:xfrm>
            <a:off x="2143125" y="685800"/>
            <a:ext cx="257175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483164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Slide">
    <p:spTree>
      <p:nvGrpSpPr>
        <p:cNvPr id="1" name="Shape 10"/>
        <p:cNvGrpSpPr/>
        <p:nvPr/>
      </p:nvGrpSpPr>
      <p:grpSpPr>
        <a:xfrm>
          <a:off x="0" y="0"/>
          <a:ext cx="0" cy="0"/>
          <a:chOff x="0" y="0"/>
          <a:chExt cx="0" cy="0"/>
        </a:xfrm>
      </p:grpSpPr>
      <p:sp>
        <p:nvSpPr>
          <p:cNvPr id="11" name="Shape 11"/>
          <p:cNvSpPr txBox="1">
            <a:spLocks noGrp="1"/>
          </p:cNvSpPr>
          <p:nvPr>
            <p:ph type="body" idx="1"/>
          </p:nvPr>
        </p:nvSpPr>
        <p:spPr>
          <a:xfrm>
            <a:off x="685800" y="35350703"/>
            <a:ext cx="26060400" cy="594359"/>
          </a:xfrm>
          <a:prstGeom prst="rect">
            <a:avLst/>
          </a:prstGeom>
          <a:noFill/>
          <a:ln>
            <a:noFill/>
          </a:ln>
        </p:spPr>
        <p:txBody>
          <a:bodyPr lIns="91425" tIns="91425" rIns="91425" bIns="91425" anchor="t" anchorCtr="0"/>
          <a:lstStyle>
            <a:lvl1pPr marL="0" indent="0" rtl="0">
              <a:spcBef>
                <a:spcPts val="0"/>
              </a:spcBef>
              <a:buFont typeface="Questrial"/>
              <a:buNone/>
              <a:defRPr sz="3600" b="1" baseline="0">
                <a:latin typeface="Questrial"/>
                <a:ea typeface="Questrial"/>
                <a:cs typeface="Questrial"/>
                <a:sym typeface="Questrial"/>
              </a:defRPr>
            </a:lvl1pPr>
            <a:lvl2pPr rtl="0">
              <a:spcBef>
                <a:spcPts val="0"/>
              </a:spcBef>
              <a:defRPr b="1">
                <a:latin typeface="Questrial"/>
                <a:ea typeface="Questrial"/>
                <a:cs typeface="Questrial"/>
                <a:sym typeface="Questrial"/>
              </a:defRPr>
            </a:lvl2pPr>
            <a:lvl3pPr rtl="0">
              <a:spcBef>
                <a:spcPts val="0"/>
              </a:spcBef>
              <a:defRPr b="1">
                <a:latin typeface="Questrial"/>
                <a:ea typeface="Questrial"/>
                <a:cs typeface="Questrial"/>
                <a:sym typeface="Questrial"/>
              </a:defRPr>
            </a:lvl3pPr>
            <a:lvl4pPr rtl="0">
              <a:spcBef>
                <a:spcPts val="0"/>
              </a:spcBef>
              <a:defRPr b="1">
                <a:latin typeface="Questrial"/>
                <a:ea typeface="Questrial"/>
                <a:cs typeface="Questrial"/>
                <a:sym typeface="Questrial"/>
              </a:defRPr>
            </a:lvl4pPr>
            <a:lvl5pPr rtl="0">
              <a:spcBef>
                <a:spcPts val="0"/>
              </a:spcBef>
              <a:defRPr b="1">
                <a:latin typeface="Questrial"/>
                <a:ea typeface="Questrial"/>
                <a:cs typeface="Questrial"/>
                <a:sym typeface="Questrial"/>
              </a:defRPr>
            </a:lvl5pPr>
            <a:lvl6pPr rtl="0">
              <a:spcBef>
                <a:spcPts val="0"/>
              </a:spcBef>
              <a:defRPr sz="5400">
                <a:solidFill>
                  <a:schemeClr val="dk1"/>
                </a:solidFill>
                <a:latin typeface="Garamond"/>
                <a:ea typeface="Garamond"/>
                <a:cs typeface="Garamond"/>
                <a:sym typeface="Garamond"/>
              </a:defRPr>
            </a:lvl6pPr>
            <a:lvl7pPr rtl="0">
              <a:spcBef>
                <a:spcPts val="0"/>
              </a:spcBef>
              <a:defRPr sz="5400">
                <a:solidFill>
                  <a:schemeClr val="dk1"/>
                </a:solidFill>
                <a:latin typeface="Garamond"/>
                <a:ea typeface="Garamond"/>
                <a:cs typeface="Garamond"/>
                <a:sym typeface="Garamond"/>
              </a:defRPr>
            </a:lvl7pPr>
            <a:lvl8pPr rtl="0">
              <a:spcBef>
                <a:spcPts val="0"/>
              </a:spcBef>
              <a:defRPr sz="5400">
                <a:solidFill>
                  <a:schemeClr val="dk1"/>
                </a:solidFill>
                <a:latin typeface="Garamond"/>
                <a:ea typeface="Garamond"/>
                <a:cs typeface="Garamond"/>
                <a:sym typeface="Garamond"/>
              </a:defRPr>
            </a:lvl8pPr>
            <a:lvl9pPr rtl="0">
              <a:spcBef>
                <a:spcPts val="0"/>
              </a:spcBef>
              <a:defRPr sz="5400">
                <a:solidFill>
                  <a:schemeClr val="dk1"/>
                </a:solidFill>
                <a:latin typeface="Garamond"/>
                <a:ea typeface="Garamond"/>
                <a:cs typeface="Garamond"/>
                <a:sym typeface="Garamond"/>
              </a:defRPr>
            </a:lvl9pPr>
          </a:lstStyle>
          <a:p>
            <a:endParaRPr/>
          </a:p>
        </p:txBody>
      </p:sp>
      <p:sp>
        <p:nvSpPr>
          <p:cNvPr id="12" name="Shape 12"/>
          <p:cNvSpPr txBox="1">
            <a:spLocks noGrp="1"/>
          </p:cNvSpPr>
          <p:nvPr>
            <p:ph type="body" idx="2"/>
          </p:nvPr>
        </p:nvSpPr>
        <p:spPr>
          <a:xfrm>
            <a:off x="4014216" y="2176272"/>
            <a:ext cx="19412711" cy="1216152"/>
          </a:xfrm>
          <a:prstGeom prst="rect">
            <a:avLst/>
          </a:prstGeom>
          <a:noFill/>
          <a:ln>
            <a:noFill/>
          </a:ln>
        </p:spPr>
        <p:txBody>
          <a:bodyPr lIns="91425" tIns="91425" rIns="91425" bIns="91425" anchor="t" anchorCtr="0"/>
          <a:lstStyle>
            <a:lvl1pPr marL="0" indent="0" algn="ctr" rtl="0">
              <a:spcBef>
                <a:spcPts val="0"/>
              </a:spcBef>
              <a:buFont typeface="Questrial"/>
              <a:buNone/>
              <a:defRPr sz="3600" baseline="0">
                <a:latin typeface="Questrial"/>
                <a:ea typeface="Questrial"/>
                <a:cs typeface="Questrial"/>
                <a:sym typeface="Questrial"/>
              </a:defRPr>
            </a:lvl1pPr>
            <a:lvl2pPr rtl="0">
              <a:spcBef>
                <a:spcPts val="0"/>
              </a:spcBef>
              <a:defRPr sz="4800"/>
            </a:lvl2pPr>
            <a:lvl3pPr rtl="0">
              <a:spcBef>
                <a:spcPts val="0"/>
              </a:spcBef>
              <a:defRPr sz="4000"/>
            </a:lvl3pPr>
            <a:lvl4pPr rtl="0">
              <a:spcBef>
                <a:spcPts val="0"/>
              </a:spcBef>
              <a:defRPr sz="3600"/>
            </a:lvl4pPr>
            <a:lvl5pPr rtl="0">
              <a:spcBef>
                <a:spcPts val="0"/>
              </a:spcBef>
              <a:defRPr sz="3600"/>
            </a:lvl5pPr>
            <a:lvl6pPr rtl="0">
              <a:spcBef>
                <a:spcPts val="0"/>
              </a:spcBef>
              <a:defRPr sz="5400">
                <a:solidFill>
                  <a:schemeClr val="dk1"/>
                </a:solidFill>
                <a:latin typeface="Garamond"/>
                <a:ea typeface="Garamond"/>
                <a:cs typeface="Garamond"/>
                <a:sym typeface="Garamond"/>
              </a:defRPr>
            </a:lvl6pPr>
            <a:lvl7pPr rtl="0">
              <a:spcBef>
                <a:spcPts val="0"/>
              </a:spcBef>
              <a:defRPr sz="5400">
                <a:solidFill>
                  <a:schemeClr val="dk1"/>
                </a:solidFill>
                <a:latin typeface="Garamond"/>
                <a:ea typeface="Garamond"/>
                <a:cs typeface="Garamond"/>
                <a:sym typeface="Garamond"/>
              </a:defRPr>
            </a:lvl7pPr>
            <a:lvl8pPr rtl="0">
              <a:spcBef>
                <a:spcPts val="0"/>
              </a:spcBef>
              <a:defRPr sz="5400">
                <a:solidFill>
                  <a:schemeClr val="dk1"/>
                </a:solidFill>
                <a:latin typeface="Garamond"/>
                <a:ea typeface="Garamond"/>
                <a:cs typeface="Garamond"/>
                <a:sym typeface="Garamond"/>
              </a:defRPr>
            </a:lvl8pPr>
            <a:lvl9pPr rtl="0">
              <a:spcBef>
                <a:spcPts val="0"/>
              </a:spcBef>
              <a:defRPr sz="5400">
                <a:solidFill>
                  <a:schemeClr val="dk1"/>
                </a:solidFill>
                <a:latin typeface="Garamond"/>
                <a:ea typeface="Garamond"/>
                <a:cs typeface="Garamond"/>
                <a:sym typeface="Garamond"/>
              </a:defRPr>
            </a:lvl9pPr>
          </a:lstStyle>
          <a:p>
            <a:endParaRPr/>
          </a:p>
        </p:txBody>
      </p:sp>
      <p:sp>
        <p:nvSpPr>
          <p:cNvPr id="13" name="Shape 13"/>
          <p:cNvSpPr txBox="1">
            <a:spLocks noGrp="1"/>
          </p:cNvSpPr>
          <p:nvPr>
            <p:ph type="body" idx="3"/>
          </p:nvPr>
        </p:nvSpPr>
        <p:spPr>
          <a:xfrm>
            <a:off x="4572000" y="914400"/>
            <a:ext cx="18288000" cy="1152144"/>
          </a:xfrm>
          <a:prstGeom prst="rect">
            <a:avLst/>
          </a:prstGeom>
          <a:noFill/>
          <a:ln>
            <a:noFill/>
          </a:ln>
        </p:spPr>
        <p:txBody>
          <a:bodyPr lIns="91425" tIns="91425" rIns="91425" bIns="91425" anchor="t" anchorCtr="0"/>
          <a:lstStyle>
            <a:lvl1pPr marL="0" indent="0" algn="ctr" rtl="0">
              <a:spcBef>
                <a:spcPts val="0"/>
              </a:spcBef>
              <a:buClr>
                <a:schemeClr val="accent1"/>
              </a:buClr>
              <a:buFont typeface="Questrial"/>
              <a:buNone/>
              <a:defRPr sz="8400" b="1" baseline="0">
                <a:solidFill>
                  <a:schemeClr val="accent1"/>
                </a:solidFill>
                <a:latin typeface="Questrial"/>
                <a:ea typeface="Questrial"/>
                <a:cs typeface="Questrial"/>
                <a:sym typeface="Questrial"/>
              </a:defRPr>
            </a:lvl1pPr>
            <a:lvl2pPr rtl="0">
              <a:spcBef>
                <a:spcPts val="0"/>
              </a:spcBef>
              <a:defRPr sz="7200">
                <a:solidFill>
                  <a:schemeClr val="dk1"/>
                </a:solidFill>
                <a:latin typeface="Garamond"/>
                <a:ea typeface="Garamond"/>
                <a:cs typeface="Garamond"/>
                <a:sym typeface="Garamond"/>
              </a:defRPr>
            </a:lvl2pPr>
            <a:lvl3pPr rtl="0">
              <a:spcBef>
                <a:spcPts val="0"/>
              </a:spcBef>
              <a:defRPr sz="6000">
                <a:solidFill>
                  <a:schemeClr val="dk1"/>
                </a:solidFill>
                <a:latin typeface="Garamond"/>
                <a:ea typeface="Garamond"/>
                <a:cs typeface="Garamond"/>
                <a:sym typeface="Garamond"/>
              </a:defRPr>
            </a:lvl3pPr>
            <a:lvl4pPr rtl="0">
              <a:spcBef>
                <a:spcPts val="0"/>
              </a:spcBef>
              <a:defRPr sz="5400">
                <a:solidFill>
                  <a:schemeClr val="dk1"/>
                </a:solidFill>
                <a:latin typeface="Garamond"/>
                <a:ea typeface="Garamond"/>
                <a:cs typeface="Garamond"/>
                <a:sym typeface="Garamond"/>
              </a:defRPr>
            </a:lvl4pPr>
            <a:lvl5pPr rtl="0">
              <a:spcBef>
                <a:spcPts val="0"/>
              </a:spcBef>
              <a:defRPr sz="5400">
                <a:solidFill>
                  <a:schemeClr val="dk1"/>
                </a:solidFill>
                <a:latin typeface="Garamond"/>
                <a:ea typeface="Garamond"/>
                <a:cs typeface="Garamond"/>
                <a:sym typeface="Garamond"/>
              </a:defRPr>
            </a:lvl5pPr>
            <a:lvl6pPr rtl="0">
              <a:spcBef>
                <a:spcPts val="0"/>
              </a:spcBef>
              <a:defRPr sz="5400">
                <a:solidFill>
                  <a:schemeClr val="dk1"/>
                </a:solidFill>
                <a:latin typeface="Garamond"/>
                <a:ea typeface="Garamond"/>
                <a:cs typeface="Garamond"/>
                <a:sym typeface="Garamond"/>
              </a:defRPr>
            </a:lvl6pPr>
            <a:lvl7pPr rtl="0">
              <a:spcBef>
                <a:spcPts val="0"/>
              </a:spcBef>
              <a:defRPr sz="5400">
                <a:solidFill>
                  <a:schemeClr val="dk1"/>
                </a:solidFill>
                <a:latin typeface="Garamond"/>
                <a:ea typeface="Garamond"/>
                <a:cs typeface="Garamond"/>
                <a:sym typeface="Garamond"/>
              </a:defRPr>
            </a:lvl7pPr>
            <a:lvl8pPr rtl="0">
              <a:spcBef>
                <a:spcPts val="0"/>
              </a:spcBef>
              <a:defRPr sz="5400">
                <a:solidFill>
                  <a:schemeClr val="dk1"/>
                </a:solidFill>
                <a:latin typeface="Garamond"/>
                <a:ea typeface="Garamond"/>
                <a:cs typeface="Garamond"/>
                <a:sym typeface="Garamond"/>
              </a:defRPr>
            </a:lvl8pPr>
            <a:lvl9pPr rtl="0">
              <a:spcBef>
                <a:spcPts val="0"/>
              </a:spcBef>
              <a:defRPr sz="5400">
                <a:solidFill>
                  <a:schemeClr val="dk1"/>
                </a:solidFill>
                <a:latin typeface="Garamond"/>
                <a:ea typeface="Garamond"/>
                <a:cs typeface="Garamond"/>
                <a:sym typeface="Garamond"/>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
        <p:cNvGrpSpPr/>
        <p:nvPr/>
      </p:nvGrpSpPr>
      <p:grpSpPr>
        <a:xfrm>
          <a:off x="0" y="0"/>
          <a:ext cx="0" cy="0"/>
          <a:chOff x="0" y="0"/>
          <a:chExt cx="0" cy="0"/>
        </a:xfrm>
      </p:grpSpPr>
      <p:cxnSp>
        <p:nvCxnSpPr>
          <p:cNvPr id="5" name="Shape 5"/>
          <p:cNvCxnSpPr/>
          <p:nvPr/>
        </p:nvCxnSpPr>
        <p:spPr>
          <a:xfrm>
            <a:off x="685800" y="34978415"/>
            <a:ext cx="26060400" cy="0"/>
          </a:xfrm>
          <a:prstGeom prst="straightConnector1">
            <a:avLst/>
          </a:prstGeom>
          <a:noFill/>
          <a:ln w="101600" cap="rnd" cmpd="sng">
            <a:solidFill>
              <a:schemeClr val="accent1"/>
            </a:solidFill>
            <a:prstDash val="solid"/>
            <a:round/>
            <a:headEnd type="none" w="med" len="med"/>
            <a:tailEnd type="none" w="med" len="med"/>
          </a:ln>
        </p:spPr>
      </p:cxnSp>
      <p:cxnSp>
        <p:nvCxnSpPr>
          <p:cNvPr id="6" name="Shape 6"/>
          <p:cNvCxnSpPr/>
          <p:nvPr/>
        </p:nvCxnSpPr>
        <p:spPr>
          <a:xfrm>
            <a:off x="685800" y="3918857"/>
            <a:ext cx="26060400" cy="0"/>
          </a:xfrm>
          <a:prstGeom prst="straightConnector1">
            <a:avLst/>
          </a:prstGeom>
          <a:noFill/>
          <a:ln w="101600" cap="rnd" cmpd="sng">
            <a:solidFill>
              <a:schemeClr val="accent1"/>
            </a:solidFill>
            <a:prstDash val="solid"/>
            <a:round/>
            <a:headEnd type="none" w="med" len="med"/>
            <a:tailEnd type="none" w="med" len="med"/>
          </a:ln>
        </p:spPr>
      </p:cxnSp>
      <p:pic>
        <p:nvPicPr>
          <p:cNvPr id="7" name="Shape 7"/>
          <p:cNvPicPr preferRelativeResize="0"/>
          <p:nvPr/>
        </p:nvPicPr>
        <p:blipFill rotWithShape="1">
          <a:blip r:embed="rId3">
            <a:alphaModFix/>
          </a:blip>
          <a:srcRect/>
          <a:stretch/>
        </p:blipFill>
        <p:spPr>
          <a:xfrm>
            <a:off x="24138370" y="948900"/>
            <a:ext cx="2329894" cy="1937313"/>
          </a:xfrm>
          <a:prstGeom prst="rect">
            <a:avLst/>
          </a:prstGeom>
          <a:noFill/>
          <a:ln>
            <a:noFill/>
          </a:ln>
        </p:spPr>
      </p:pic>
      <p:pic>
        <p:nvPicPr>
          <p:cNvPr id="8" name="Shape 8"/>
          <p:cNvPicPr preferRelativeResize="0"/>
          <p:nvPr/>
        </p:nvPicPr>
        <p:blipFill rotWithShape="1">
          <a:blip r:embed="rId4">
            <a:alphaModFix/>
          </a:blip>
          <a:srcRect/>
          <a:stretch/>
        </p:blipFill>
        <p:spPr>
          <a:xfrm>
            <a:off x="944495" y="661797"/>
            <a:ext cx="2158130" cy="2592449"/>
          </a:xfrm>
          <a:prstGeom prst="rect">
            <a:avLst/>
          </a:prstGeom>
          <a:noFill/>
          <a:ln>
            <a:noFill/>
          </a:ln>
        </p:spPr>
      </p:pic>
      <p:sp>
        <p:nvSpPr>
          <p:cNvPr id="9" name="Shape 9"/>
          <p:cNvSpPr/>
          <p:nvPr/>
        </p:nvSpPr>
        <p:spPr>
          <a:xfrm>
            <a:off x="16780042" y="35271803"/>
            <a:ext cx="9966158" cy="738664"/>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7F7F7F"/>
              </a:buClr>
              <a:buSzPct val="25000"/>
              <a:buFont typeface="Arial"/>
              <a:buNone/>
            </a:pPr>
            <a:r>
              <a:rPr lang="en-US" sz="1400" b="0" i="1" u="none" strike="noStrike" cap="none" baseline="0">
                <a:solidFill>
                  <a:srgbClr val="7F7F7F"/>
                </a:solidFill>
                <a:latin typeface="Arial"/>
                <a:ea typeface="Arial"/>
                <a:cs typeface="Arial"/>
                <a:sym typeface="Arial"/>
                <a:rtl val="0"/>
              </a:rPr>
              <a:t>Any opinions, findings, and conclusions or recommendations expressed in this material are those of the author(s) and do not necessarily reflect the views of the National Aeronautics and Space Administration. This material is based upon work supported by NASA through contract NNL11AA00B and cooperative agreement NNX14AB60A.</a:t>
            </a:r>
          </a:p>
        </p:txBody>
      </p:sp>
    </p:spTree>
  </p:cSld>
  <p:clrMap bg1="lt1" tx1="dk1" bg2="dk2" tx2="lt2" accent1="accent1" accent2="accent2" accent3="accent3" accent4="accent4" accent5="accent5" accent6="accent6" hlink="hlink" folHlink="folHlink"/>
  <p:sldLayoutIdLst>
    <p:sldLayoutId id="2147483648" r:id="rId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jpg"/><Relationship Id="rId18" Type="http://schemas.openxmlformats.org/officeDocument/2006/relationships/image" Target="../media/image18.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jpg"/><Relationship Id="rId2" Type="http://schemas.openxmlformats.org/officeDocument/2006/relationships/notesSlide" Target="../notesSlides/notesSlide1.xml"/><Relationship Id="rId16" Type="http://schemas.openxmlformats.org/officeDocument/2006/relationships/image" Target="../media/image16.jp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jp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
        <p:cNvGrpSpPr/>
        <p:nvPr/>
      </p:nvGrpSpPr>
      <p:grpSpPr>
        <a:xfrm>
          <a:off x="0" y="0"/>
          <a:ext cx="0" cy="0"/>
          <a:chOff x="0" y="0"/>
          <a:chExt cx="0" cy="0"/>
        </a:xfrm>
      </p:grpSpPr>
      <p:pic>
        <p:nvPicPr>
          <p:cNvPr id="15" name="Shape 15"/>
          <p:cNvPicPr preferRelativeResize="0"/>
          <p:nvPr/>
        </p:nvPicPr>
        <p:blipFill rotWithShape="1">
          <a:blip r:embed="rId3">
            <a:alphaModFix/>
          </a:blip>
          <a:srcRect t="4030"/>
          <a:stretch/>
        </p:blipFill>
        <p:spPr>
          <a:xfrm>
            <a:off x="4795650" y="23161325"/>
            <a:ext cx="9966651" cy="5505168"/>
          </a:xfrm>
          <a:prstGeom prst="rect">
            <a:avLst/>
          </a:prstGeom>
          <a:noFill/>
          <a:ln>
            <a:noFill/>
          </a:ln>
        </p:spPr>
      </p:pic>
      <p:sp>
        <p:nvSpPr>
          <p:cNvPr id="16" name="Shape 16"/>
          <p:cNvSpPr/>
          <p:nvPr/>
        </p:nvSpPr>
        <p:spPr>
          <a:xfrm>
            <a:off x="4099950" y="22552900"/>
            <a:ext cx="11383500" cy="6515399"/>
          </a:xfrm>
          <a:prstGeom prst="rect">
            <a:avLst/>
          </a:prstGeom>
          <a:no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latin typeface="Century Gothic" panose="020B0502020202020204" pitchFamily="34" charset="0"/>
            </a:endParaRPr>
          </a:p>
        </p:txBody>
      </p:sp>
      <p:sp>
        <p:nvSpPr>
          <p:cNvPr id="17" name="Shape 17"/>
          <p:cNvSpPr/>
          <p:nvPr/>
        </p:nvSpPr>
        <p:spPr>
          <a:xfrm>
            <a:off x="15632625" y="22563200"/>
            <a:ext cx="11307299" cy="6515399"/>
          </a:xfrm>
          <a:prstGeom prst="rect">
            <a:avLst/>
          </a:prstGeom>
          <a:no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latin typeface="Century Gothic" panose="020B0502020202020204" pitchFamily="34" charset="0"/>
            </a:endParaRPr>
          </a:p>
        </p:txBody>
      </p:sp>
      <p:sp>
        <p:nvSpPr>
          <p:cNvPr id="18" name="Shape 18"/>
          <p:cNvSpPr txBox="1">
            <a:spLocks noGrp="1"/>
          </p:cNvSpPr>
          <p:nvPr>
            <p:ph type="body" idx="1"/>
          </p:nvPr>
        </p:nvSpPr>
        <p:spPr>
          <a:xfrm>
            <a:off x="685800" y="35350703"/>
            <a:ext cx="13849650" cy="594359"/>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3600" b="1" i="0" u="none" strike="noStrike" cap="none" baseline="0" dirty="0">
                <a:solidFill>
                  <a:schemeClr val="dk1"/>
                </a:solidFill>
                <a:latin typeface="Century Gothic" panose="020B0502020202020204" pitchFamily="34" charset="0"/>
                <a:sym typeface="Questrial"/>
                <a:rtl val="0"/>
              </a:rPr>
              <a:t>NASA Ames Research Center</a:t>
            </a:r>
          </a:p>
        </p:txBody>
      </p:sp>
      <p:sp>
        <p:nvSpPr>
          <p:cNvPr id="19" name="Shape 19"/>
          <p:cNvSpPr txBox="1">
            <a:spLocks noGrp="1"/>
          </p:cNvSpPr>
          <p:nvPr>
            <p:ph type="body" idx="2"/>
          </p:nvPr>
        </p:nvSpPr>
        <p:spPr>
          <a:xfrm>
            <a:off x="3364225" y="2328675"/>
            <a:ext cx="20802599" cy="121620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chemeClr val="dk1"/>
              </a:buClr>
              <a:buSzPct val="25000"/>
              <a:buFont typeface="Arial"/>
              <a:buNone/>
            </a:pPr>
            <a:r>
              <a:rPr lang="en-US" sz="3600" b="0" i="0" u="none" strike="noStrike" cap="none" baseline="0" dirty="0">
                <a:solidFill>
                  <a:schemeClr val="dk1"/>
                </a:solidFill>
                <a:latin typeface="Century Gothic" panose="020B0502020202020204" pitchFamily="34" charset="0"/>
                <a:sym typeface="Questrial"/>
                <a:rtl val="0"/>
              </a:rPr>
              <a:t>Creating an Algorithm for Global Continuous Lake Level Monitoring </a:t>
            </a:r>
          </a:p>
          <a:p>
            <a:pPr marL="0" marR="0" lvl="0" indent="0" algn="ctr" rtl="0">
              <a:lnSpc>
                <a:spcPct val="90000"/>
              </a:lnSpc>
              <a:spcBef>
                <a:spcPts val="0"/>
              </a:spcBef>
              <a:spcAft>
                <a:spcPts val="0"/>
              </a:spcAft>
              <a:buClr>
                <a:schemeClr val="dk1"/>
              </a:buClr>
              <a:buSzPct val="25000"/>
              <a:buFont typeface="Arial"/>
              <a:buNone/>
            </a:pPr>
            <a:r>
              <a:rPr lang="en-US" sz="3600" b="0" i="0" u="none" strike="noStrike" cap="none" baseline="0" dirty="0">
                <a:solidFill>
                  <a:schemeClr val="dk1"/>
                </a:solidFill>
                <a:latin typeface="Century Gothic" panose="020B0502020202020204" pitchFamily="34" charset="0"/>
                <a:sym typeface="Questrial"/>
                <a:rtl val="0"/>
              </a:rPr>
              <a:t>using Landsat Imagery </a:t>
            </a:r>
          </a:p>
        </p:txBody>
      </p:sp>
      <p:sp>
        <p:nvSpPr>
          <p:cNvPr id="20" name="Shape 20"/>
          <p:cNvSpPr txBox="1">
            <a:spLocks noGrp="1"/>
          </p:cNvSpPr>
          <p:nvPr>
            <p:ph type="body" idx="3"/>
          </p:nvPr>
        </p:nvSpPr>
        <p:spPr>
          <a:xfrm>
            <a:off x="4572000" y="914400"/>
            <a:ext cx="18288000" cy="1152144"/>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chemeClr val="accent1"/>
              </a:buClr>
              <a:buSzPct val="25000"/>
              <a:buFont typeface="Arial"/>
              <a:buNone/>
            </a:pPr>
            <a:r>
              <a:rPr lang="en-US" sz="8400" b="1" i="0" u="none" strike="noStrike" cap="none" baseline="0" dirty="0">
                <a:solidFill>
                  <a:schemeClr val="accent1"/>
                </a:solidFill>
                <a:latin typeface="Century Gothic" panose="020B0502020202020204" pitchFamily="34" charset="0"/>
                <a:sym typeface="Questrial"/>
                <a:rtl val="0"/>
              </a:rPr>
              <a:t>Lake Tahoe Water Resources</a:t>
            </a:r>
          </a:p>
        </p:txBody>
      </p:sp>
      <p:sp>
        <p:nvSpPr>
          <p:cNvPr id="21" name="Shape 21"/>
          <p:cNvSpPr txBox="1"/>
          <p:nvPr/>
        </p:nvSpPr>
        <p:spPr>
          <a:xfrm>
            <a:off x="8879480" y="33993221"/>
            <a:ext cx="6066657" cy="12162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2600" b="0" i="0" u="none" strike="noStrike" cap="none" baseline="0" dirty="0">
                <a:solidFill>
                  <a:schemeClr val="dk1"/>
                </a:solidFill>
                <a:latin typeface="Garamond" panose="02020404030301010803" pitchFamily="18" charset="0"/>
                <a:ea typeface="Garamond"/>
                <a:cs typeface="Garamond"/>
                <a:sym typeface="Garamond"/>
                <a:rtl val="0"/>
              </a:rPr>
              <a:t>(From left to right</a:t>
            </a:r>
            <a:r>
              <a:rPr lang="en-US" sz="2600" b="0" i="0" u="none" strike="noStrike" cap="none" baseline="0" dirty="0" smtClean="0">
                <a:solidFill>
                  <a:schemeClr val="dk1"/>
                </a:solidFill>
                <a:latin typeface="Garamond" panose="02020404030301010803" pitchFamily="18" charset="0"/>
                <a:ea typeface="Garamond"/>
                <a:cs typeface="Garamond"/>
                <a:sym typeface="Garamond"/>
                <a:rtl val="0"/>
              </a:rPr>
              <a:t>)</a:t>
            </a:r>
            <a:endParaRPr lang="en-US" sz="2600" b="0" i="0" u="none" strike="noStrike" cap="none" baseline="0" dirty="0">
              <a:solidFill>
                <a:schemeClr val="dk1"/>
              </a:solidFill>
              <a:latin typeface="Garamond" panose="02020404030301010803" pitchFamily="18" charset="0"/>
              <a:ea typeface="Garamond"/>
              <a:cs typeface="Garamond"/>
              <a:sym typeface="Garamond"/>
              <a:rtl val="0"/>
            </a:endParaRPr>
          </a:p>
          <a:p>
            <a:pPr marL="0" marR="0" lvl="0" indent="0" algn="l" rtl="0">
              <a:lnSpc>
                <a:spcPct val="100000"/>
              </a:lnSpc>
              <a:spcBef>
                <a:spcPts val="0"/>
              </a:spcBef>
              <a:spcAft>
                <a:spcPts val="0"/>
              </a:spcAft>
              <a:buClr>
                <a:schemeClr val="dk1"/>
              </a:buClr>
              <a:buSzPct val="25000"/>
              <a:buFont typeface="Arial"/>
              <a:buNone/>
            </a:pPr>
            <a:r>
              <a:rPr lang="en-US" sz="2600" b="0" i="0" u="none" strike="noStrike" cap="none" baseline="0" dirty="0">
                <a:solidFill>
                  <a:schemeClr val="dk1"/>
                </a:solidFill>
                <a:latin typeface="Garamond" panose="02020404030301010803" pitchFamily="18" charset="0"/>
                <a:ea typeface="Garamond"/>
                <a:cs typeface="Garamond"/>
                <a:sym typeface="Garamond"/>
                <a:rtl val="0"/>
              </a:rPr>
              <a:t>Anton </a:t>
            </a:r>
            <a:r>
              <a:rPr lang="en-US" sz="2600" b="0" i="0" u="none" strike="noStrike" cap="none" baseline="0" dirty="0" err="1">
                <a:solidFill>
                  <a:schemeClr val="dk1"/>
                </a:solidFill>
                <a:latin typeface="Garamond" panose="02020404030301010803" pitchFamily="18" charset="0"/>
                <a:ea typeface="Garamond"/>
                <a:cs typeface="Garamond"/>
                <a:sym typeface="Garamond"/>
                <a:rtl val="0"/>
              </a:rPr>
              <a:t>Surunis</a:t>
            </a:r>
            <a:r>
              <a:rPr lang="en-US" sz="2600" b="0" i="0" u="none" strike="noStrike" cap="none" baseline="0" dirty="0">
                <a:solidFill>
                  <a:schemeClr val="dk1"/>
                </a:solidFill>
                <a:latin typeface="Garamond" panose="02020404030301010803" pitchFamily="18" charset="0"/>
                <a:ea typeface="Garamond"/>
                <a:cs typeface="Garamond"/>
                <a:sym typeface="Garamond"/>
                <a:rtl val="0"/>
              </a:rPr>
              <a:t>, Chelsea </a:t>
            </a:r>
            <a:r>
              <a:rPr lang="en-US" sz="2600" b="0" i="0" u="none" strike="noStrike" cap="none" baseline="0" dirty="0" err="1">
                <a:solidFill>
                  <a:schemeClr val="dk1"/>
                </a:solidFill>
                <a:latin typeface="Garamond" panose="02020404030301010803" pitchFamily="18" charset="0"/>
                <a:ea typeface="Garamond"/>
                <a:cs typeface="Garamond"/>
                <a:sym typeface="Garamond"/>
                <a:rtl val="0"/>
              </a:rPr>
              <a:t>Ackroyd</a:t>
            </a:r>
            <a:r>
              <a:rPr lang="en-US" sz="2600" b="0" i="0" u="none" strike="noStrike" cap="none" baseline="0" dirty="0">
                <a:solidFill>
                  <a:schemeClr val="dk1"/>
                </a:solidFill>
                <a:latin typeface="Garamond" panose="02020404030301010803" pitchFamily="18" charset="0"/>
                <a:ea typeface="Garamond"/>
                <a:cs typeface="Garamond"/>
                <a:sym typeface="Garamond"/>
                <a:rtl val="0"/>
              </a:rPr>
              <a:t>, Nolan Cate</a:t>
            </a:r>
          </a:p>
        </p:txBody>
      </p:sp>
      <p:sp>
        <p:nvSpPr>
          <p:cNvPr id="22" name="Shape 22"/>
          <p:cNvSpPr txBox="1"/>
          <p:nvPr/>
        </p:nvSpPr>
        <p:spPr>
          <a:xfrm>
            <a:off x="853775" y="30086298"/>
            <a:ext cx="7035299" cy="3965152"/>
          </a:xfrm>
          <a:prstGeom prst="rect">
            <a:avLst/>
          </a:prstGeom>
          <a:noFill/>
          <a:ln>
            <a:noFill/>
          </a:ln>
        </p:spPr>
        <p:txBody>
          <a:bodyPr lIns="91425" tIns="45700" rIns="91425" bIns="45700" anchor="t" anchorCtr="0">
            <a:noAutofit/>
          </a:bodyPr>
          <a:lstStyle/>
          <a:p>
            <a:pPr marL="457200" marR="0" lvl="0" indent="-457200" algn="l" rtl="0">
              <a:lnSpc>
                <a:spcPct val="90000"/>
              </a:lnSpc>
              <a:spcBef>
                <a:spcPts val="1800"/>
              </a:spcBef>
              <a:spcAft>
                <a:spcPts val="0"/>
              </a:spcAft>
              <a:buClr>
                <a:schemeClr val="dk1"/>
              </a:buClr>
              <a:buSzPct val="100000"/>
              <a:buFont typeface="Noto Symbol"/>
              <a:buChar char="➢"/>
            </a:pPr>
            <a:r>
              <a:rPr lang="en-US" sz="2700" dirty="0">
                <a:solidFill>
                  <a:schemeClr val="dk1"/>
                </a:solidFill>
                <a:latin typeface="Garamond" panose="02020404030301010803" pitchFamily="18" charset="0"/>
                <a:ea typeface="Garamond"/>
                <a:cs typeface="Garamond"/>
                <a:sym typeface="Garamond"/>
              </a:rPr>
              <a:t>Water bodies with ideal conditions for LLAMA allow for direct measurements of lake level. </a:t>
            </a:r>
          </a:p>
          <a:p>
            <a:pPr marL="457200" marR="0" lvl="0" indent="-457200" algn="l" rtl="0">
              <a:lnSpc>
                <a:spcPct val="90000"/>
              </a:lnSpc>
              <a:spcBef>
                <a:spcPts val="1800"/>
              </a:spcBef>
              <a:spcAft>
                <a:spcPts val="0"/>
              </a:spcAft>
              <a:buClr>
                <a:schemeClr val="dk1"/>
              </a:buClr>
              <a:buSzPct val="100000"/>
              <a:buFont typeface="Garamond"/>
              <a:buChar char="➢"/>
            </a:pPr>
            <a:r>
              <a:rPr lang="en-US" sz="2700" dirty="0">
                <a:solidFill>
                  <a:schemeClr val="dk1"/>
                </a:solidFill>
                <a:latin typeface="Garamond" panose="02020404030301010803" pitchFamily="18" charset="0"/>
                <a:ea typeface="Garamond"/>
                <a:cs typeface="Garamond"/>
                <a:sym typeface="Garamond"/>
              </a:rPr>
              <a:t>LLAMA may be used to monitor the trends in lake level over time.</a:t>
            </a:r>
          </a:p>
          <a:p>
            <a:pPr marL="457200" marR="0" lvl="0" indent="-457200" algn="l" rtl="0">
              <a:lnSpc>
                <a:spcPct val="90000"/>
              </a:lnSpc>
              <a:spcBef>
                <a:spcPts val="1800"/>
              </a:spcBef>
              <a:spcAft>
                <a:spcPts val="0"/>
              </a:spcAft>
              <a:buClr>
                <a:schemeClr val="dk1"/>
              </a:buClr>
              <a:buSzPct val="100000"/>
              <a:buFont typeface="Garamond"/>
              <a:buChar char="➢"/>
            </a:pPr>
            <a:r>
              <a:rPr lang="en-US" sz="2700" dirty="0" smtClean="0">
                <a:solidFill>
                  <a:schemeClr val="dk1"/>
                </a:solidFill>
                <a:latin typeface="Garamond" panose="02020404030301010803" pitchFamily="18" charset="0"/>
                <a:ea typeface="Garamond"/>
                <a:cs typeface="Garamond"/>
                <a:sym typeface="Garamond"/>
              </a:rPr>
              <a:t>Cloud-based </a:t>
            </a:r>
            <a:r>
              <a:rPr lang="en-US" sz="2700" dirty="0">
                <a:solidFill>
                  <a:schemeClr val="dk1"/>
                </a:solidFill>
                <a:latin typeface="Garamond" panose="02020404030301010803" pitchFamily="18" charset="0"/>
                <a:ea typeface="Garamond"/>
                <a:cs typeface="Garamond"/>
                <a:sym typeface="Garamond"/>
              </a:rPr>
              <a:t>computing is a promising avenue for the future of remote sensing and resource management.</a:t>
            </a:r>
          </a:p>
        </p:txBody>
      </p:sp>
      <p:sp>
        <p:nvSpPr>
          <p:cNvPr id="23" name="Shape 23"/>
          <p:cNvSpPr txBox="1"/>
          <p:nvPr/>
        </p:nvSpPr>
        <p:spPr>
          <a:xfrm>
            <a:off x="18288000" y="10077825"/>
            <a:ext cx="8229600" cy="2834699"/>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dk1"/>
              </a:buClr>
              <a:buFont typeface="Arial"/>
              <a:buNone/>
            </a:pPr>
            <a:endParaRPr sz="1400" b="0" i="0" u="none" strike="noStrike" cap="none" baseline="0">
              <a:solidFill>
                <a:srgbClr val="000000"/>
              </a:solidFill>
              <a:latin typeface="Century Gothic" panose="020B0502020202020204" pitchFamily="34" charset="0"/>
              <a:sym typeface="Arial"/>
              <a:rtl val="0"/>
            </a:endParaRPr>
          </a:p>
        </p:txBody>
      </p:sp>
      <p:sp>
        <p:nvSpPr>
          <p:cNvPr id="24" name="Shape 24"/>
          <p:cNvSpPr txBox="1"/>
          <p:nvPr/>
        </p:nvSpPr>
        <p:spPr>
          <a:xfrm>
            <a:off x="914376" y="6249125"/>
            <a:ext cx="11689336" cy="8902499"/>
          </a:xfrm>
          <a:prstGeom prst="rect">
            <a:avLst/>
          </a:prstGeom>
          <a:noFill/>
          <a:ln>
            <a:noFill/>
          </a:ln>
        </p:spPr>
        <p:txBody>
          <a:bodyPr lIns="91425" tIns="45700" rIns="91425" bIns="45700" anchor="t" anchorCtr="0">
            <a:noAutofit/>
          </a:bodyPr>
          <a:lstStyle/>
          <a:p>
            <a:pPr lvl="0" rtl="0">
              <a:spcBef>
                <a:spcPts val="0"/>
              </a:spcBef>
              <a:buClr>
                <a:srgbClr val="000000"/>
              </a:buClr>
              <a:buSzPct val="37931"/>
              <a:buFont typeface="Arial"/>
              <a:buNone/>
            </a:pPr>
            <a:r>
              <a:rPr lang="en-US" sz="2900" dirty="0">
                <a:solidFill>
                  <a:schemeClr val="dk1"/>
                </a:solidFill>
                <a:latin typeface="Garamond" panose="02020404030301010803" pitchFamily="18" charset="0"/>
                <a:ea typeface="Garamond"/>
                <a:cs typeface="Garamond"/>
                <a:sym typeface="Garamond"/>
              </a:rPr>
              <a:t>As global climate change continues to escalate and droughts become more frequent and severe, it becomes increasingly necessary to monitor and regulate available water resources. Lake Tahoe (CA/NV) is an important reservoir for tourism, local ecosystems, and drinking water. Its nearly 5 million annual visitors contribute at least $300 million to the local economy, making it one of California’s most popular attractions. Decreasing water levels are a concern for residents, the economy, and a number of endangered species that live on Lake Tahoe’s shores, such as the yellow cress. Current methods of monitoring lake levels, however, rely on depth gauges that require time-intensive fieldwork to retrieve data and are limited in their spatial coverage. Satellite imagery provides a far greater spatial extent while still providing regular measurements. Utilizing satellite imagery from the Landsat program, the Lake Level Automated Monitoring Algorithm (LLAMA) is a continuous detection lake level monitoring algorithm that uses a Modified Normalized Difference Water Index (MNDWI), thermal band analysis, and visible band reflectance values processed through Google’s cloud-based geospatial </a:t>
            </a:r>
            <a:r>
              <a:rPr lang="en-US" sz="2900" dirty="0" smtClean="0">
                <a:solidFill>
                  <a:schemeClr val="dk1"/>
                </a:solidFill>
                <a:latin typeface="Garamond" panose="02020404030301010803" pitchFamily="18" charset="0"/>
                <a:ea typeface="Garamond"/>
                <a:cs typeface="Garamond"/>
                <a:sym typeface="Garamond"/>
              </a:rPr>
              <a:t>program, </a:t>
            </a:r>
            <a:r>
              <a:rPr lang="en-US" sz="2900" dirty="0">
                <a:solidFill>
                  <a:schemeClr val="dk1"/>
                </a:solidFill>
                <a:latin typeface="Garamond" panose="02020404030301010803" pitchFamily="18" charset="0"/>
                <a:ea typeface="Garamond"/>
                <a:cs typeface="Garamond"/>
                <a:sym typeface="Garamond"/>
              </a:rPr>
              <a:t>Earth Engine. In addition to a lake area measurement, LLAMA is able to show measurements of turbidity and algae levels over any given lake worldwide. Thus, LLAMA has the ability to provide water managers near real-time data regarding the turbidity, algae, and water levels for any lake or reservoir of sufficient size via Google Earth Engine.</a:t>
            </a:r>
          </a:p>
          <a:p>
            <a:pPr lvl="0" rtl="0">
              <a:spcBef>
                <a:spcPts val="0"/>
              </a:spcBef>
              <a:buClr>
                <a:srgbClr val="000000"/>
              </a:buClr>
              <a:buFont typeface="Arial"/>
              <a:buNone/>
            </a:pPr>
            <a:endParaRPr sz="2900" dirty="0">
              <a:latin typeface="Garamond" panose="02020404030301010803" pitchFamily="18" charset="0"/>
              <a:ea typeface="Garamond"/>
              <a:cs typeface="Garamond"/>
              <a:sym typeface="Garamond"/>
            </a:endParaRPr>
          </a:p>
        </p:txBody>
      </p:sp>
      <p:sp>
        <p:nvSpPr>
          <p:cNvPr id="25" name="Shape 25"/>
          <p:cNvSpPr txBox="1"/>
          <p:nvPr/>
        </p:nvSpPr>
        <p:spPr>
          <a:xfrm>
            <a:off x="18557850" y="6249125"/>
            <a:ext cx="8229600" cy="3395100"/>
          </a:xfrm>
          <a:prstGeom prst="rect">
            <a:avLst/>
          </a:prstGeom>
          <a:noFill/>
          <a:ln>
            <a:noFill/>
          </a:ln>
        </p:spPr>
        <p:txBody>
          <a:bodyPr lIns="91425" tIns="45700" rIns="91425" bIns="45700" anchor="t" anchorCtr="0">
            <a:noAutofit/>
          </a:bodyPr>
          <a:lstStyle/>
          <a:p>
            <a:pPr marL="457200" marR="0" lvl="0" indent="-457200" algn="l" rtl="0">
              <a:lnSpc>
                <a:spcPct val="90000"/>
              </a:lnSpc>
              <a:spcBef>
                <a:spcPts val="0"/>
              </a:spcBef>
              <a:spcAft>
                <a:spcPts val="0"/>
              </a:spcAft>
              <a:buClr>
                <a:schemeClr val="accent1"/>
              </a:buClr>
              <a:buSzPct val="100000"/>
              <a:buFont typeface="Noto Symbol"/>
              <a:buChar char="➢"/>
            </a:pPr>
            <a:r>
              <a:rPr lang="en-US" sz="2700" b="0" i="0" u="none" strike="noStrike" cap="none" baseline="0" dirty="0">
                <a:solidFill>
                  <a:schemeClr val="dk1"/>
                </a:solidFill>
                <a:latin typeface="Garamond" panose="02020404030301010803" pitchFamily="18" charset="0"/>
                <a:ea typeface="Garamond"/>
                <a:cs typeface="Garamond"/>
                <a:sym typeface="Garamond"/>
                <a:rtl val="0"/>
              </a:rPr>
              <a:t>Create a tool to allow LTBMU to continually monitor the level of Lake Tahoe and surrounding lakes</a:t>
            </a:r>
          </a:p>
          <a:p>
            <a:pPr marL="457200" marR="0" lvl="0" indent="-457200" algn="l" rtl="0">
              <a:lnSpc>
                <a:spcPct val="90000"/>
              </a:lnSpc>
              <a:spcBef>
                <a:spcPts val="1800"/>
              </a:spcBef>
              <a:spcAft>
                <a:spcPts val="0"/>
              </a:spcAft>
              <a:buClr>
                <a:schemeClr val="accent1"/>
              </a:buClr>
              <a:buSzPct val="100000"/>
              <a:buFont typeface="Noto Symbol"/>
              <a:buChar char="➢"/>
            </a:pPr>
            <a:r>
              <a:rPr lang="en-US" sz="2700" b="0" i="0" u="none" strike="noStrike" cap="none" baseline="0" dirty="0">
                <a:solidFill>
                  <a:schemeClr val="dk1"/>
                </a:solidFill>
                <a:latin typeface="Garamond" panose="02020404030301010803" pitchFamily="18" charset="0"/>
                <a:ea typeface="Garamond"/>
                <a:cs typeface="Garamond"/>
                <a:sym typeface="Garamond"/>
                <a:rtl val="0"/>
              </a:rPr>
              <a:t>Prov</a:t>
            </a:r>
            <a:r>
              <a:rPr lang="en-US" sz="2700" dirty="0">
                <a:solidFill>
                  <a:schemeClr val="dk1"/>
                </a:solidFill>
                <a:latin typeface="Garamond" panose="02020404030301010803" pitchFamily="18" charset="0"/>
                <a:ea typeface="Garamond"/>
                <a:cs typeface="Garamond"/>
                <a:sym typeface="Garamond"/>
                <a:rtl val="0"/>
              </a:rPr>
              <a:t>e that the tool</a:t>
            </a:r>
            <a:r>
              <a:rPr lang="en-US" sz="2700" b="0" i="0" u="none" strike="noStrike" cap="none" baseline="0" dirty="0">
                <a:solidFill>
                  <a:schemeClr val="dk1"/>
                </a:solidFill>
                <a:latin typeface="Garamond" panose="02020404030301010803" pitchFamily="18" charset="0"/>
                <a:ea typeface="Garamond"/>
                <a:cs typeface="Garamond"/>
                <a:sym typeface="Garamond"/>
                <a:rtl val="0"/>
              </a:rPr>
              <a:t> </a:t>
            </a:r>
            <a:r>
              <a:rPr lang="en-US" sz="2700" dirty="0">
                <a:solidFill>
                  <a:schemeClr val="dk1"/>
                </a:solidFill>
                <a:latin typeface="Garamond" panose="02020404030301010803" pitchFamily="18" charset="0"/>
                <a:ea typeface="Garamond"/>
                <a:cs typeface="Garamond"/>
                <a:sym typeface="Garamond"/>
                <a:rtl val="0"/>
              </a:rPr>
              <a:t>is able to</a:t>
            </a:r>
            <a:r>
              <a:rPr lang="en-US" sz="2700" b="0" i="0" u="none" strike="noStrike" cap="none" baseline="0" dirty="0">
                <a:solidFill>
                  <a:schemeClr val="dk1"/>
                </a:solidFill>
                <a:latin typeface="Garamond" panose="02020404030301010803" pitchFamily="18" charset="0"/>
                <a:ea typeface="Garamond"/>
                <a:cs typeface="Garamond"/>
                <a:sym typeface="Garamond"/>
                <a:rtl val="0"/>
              </a:rPr>
              <a:t> consistently measure lake turbidity</a:t>
            </a:r>
          </a:p>
          <a:p>
            <a:pPr marL="457200" lvl="0" indent="-457200" rtl="0">
              <a:lnSpc>
                <a:spcPct val="90000"/>
              </a:lnSpc>
              <a:spcBef>
                <a:spcPts val="1800"/>
              </a:spcBef>
              <a:buClr>
                <a:schemeClr val="accent1"/>
              </a:buClr>
              <a:buSzPct val="100000"/>
              <a:buFont typeface="Noto Symbol"/>
              <a:buChar char="➢"/>
            </a:pPr>
            <a:r>
              <a:rPr lang="en-US" sz="2700" dirty="0">
                <a:solidFill>
                  <a:schemeClr val="dk1"/>
                </a:solidFill>
                <a:latin typeface="Garamond" panose="02020404030301010803" pitchFamily="18" charset="0"/>
                <a:ea typeface="Garamond"/>
                <a:cs typeface="Garamond"/>
                <a:sym typeface="Garamond"/>
              </a:rPr>
              <a:t>Make the tool effective for water managers worldwide by generalizing method of water detection</a:t>
            </a:r>
          </a:p>
        </p:txBody>
      </p:sp>
      <p:sp>
        <p:nvSpPr>
          <p:cNvPr id="26" name="Shape 26"/>
          <p:cNvSpPr txBox="1"/>
          <p:nvPr/>
        </p:nvSpPr>
        <p:spPr>
          <a:xfrm>
            <a:off x="914400" y="5510707"/>
            <a:ext cx="16916399" cy="76944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accent1"/>
              </a:buClr>
              <a:buSzPct val="25000"/>
              <a:buFont typeface="Questrial"/>
              <a:buNone/>
            </a:pPr>
            <a:r>
              <a:rPr lang="en-US" sz="4400" b="1" i="0" u="none" strike="noStrike" cap="none" baseline="0" dirty="0">
                <a:solidFill>
                  <a:schemeClr val="accent1"/>
                </a:solidFill>
                <a:latin typeface="Century Gothic" panose="020B0502020202020204" pitchFamily="34" charset="0"/>
                <a:ea typeface="Questrial"/>
                <a:cs typeface="Questrial"/>
                <a:sym typeface="Questrial"/>
                <a:rtl val="0"/>
              </a:rPr>
              <a:t>Abstract</a:t>
            </a:r>
          </a:p>
        </p:txBody>
      </p:sp>
      <p:sp>
        <p:nvSpPr>
          <p:cNvPr id="27" name="Shape 27"/>
          <p:cNvSpPr txBox="1"/>
          <p:nvPr/>
        </p:nvSpPr>
        <p:spPr>
          <a:xfrm>
            <a:off x="18802350" y="5510700"/>
            <a:ext cx="8085300" cy="7695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accent1"/>
              </a:buClr>
              <a:buSzPct val="25000"/>
              <a:buFont typeface="Questrial"/>
              <a:buNone/>
            </a:pPr>
            <a:r>
              <a:rPr lang="en-US" sz="4400" b="1" i="0" u="none" strike="noStrike" cap="none" baseline="0" dirty="0">
                <a:solidFill>
                  <a:schemeClr val="accent1"/>
                </a:solidFill>
                <a:latin typeface="Century Gothic" panose="020B0502020202020204" pitchFamily="34" charset="0"/>
                <a:ea typeface="Questrial"/>
                <a:cs typeface="Questrial"/>
                <a:sym typeface="Questrial"/>
                <a:rtl val="0"/>
              </a:rPr>
              <a:t>Objectives</a:t>
            </a:r>
          </a:p>
        </p:txBody>
      </p:sp>
      <p:sp>
        <p:nvSpPr>
          <p:cNvPr id="28" name="Shape 28"/>
          <p:cNvSpPr txBox="1"/>
          <p:nvPr/>
        </p:nvSpPr>
        <p:spPr>
          <a:xfrm>
            <a:off x="813500" y="15268859"/>
            <a:ext cx="16916400" cy="7695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accent1"/>
              </a:buClr>
              <a:buSzPct val="25000"/>
              <a:buFont typeface="Questrial"/>
              <a:buNone/>
            </a:pPr>
            <a:r>
              <a:rPr lang="en-US" sz="4400" b="1" i="0" u="none" strike="noStrike" cap="none" baseline="0" dirty="0">
                <a:solidFill>
                  <a:schemeClr val="accent1"/>
                </a:solidFill>
                <a:latin typeface="Century Gothic" panose="020B0502020202020204" pitchFamily="34" charset="0"/>
                <a:ea typeface="Questrial"/>
                <a:cs typeface="Questrial"/>
                <a:sym typeface="Questrial"/>
                <a:rtl val="0"/>
              </a:rPr>
              <a:t>Methodology</a:t>
            </a:r>
          </a:p>
        </p:txBody>
      </p:sp>
      <p:sp>
        <p:nvSpPr>
          <p:cNvPr id="29" name="Shape 29"/>
          <p:cNvSpPr txBox="1"/>
          <p:nvPr/>
        </p:nvSpPr>
        <p:spPr>
          <a:xfrm>
            <a:off x="18702698" y="9390004"/>
            <a:ext cx="8229600" cy="7695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accent1"/>
              </a:buClr>
              <a:buSzPct val="25000"/>
              <a:buFont typeface="Questrial"/>
              <a:buNone/>
            </a:pPr>
            <a:r>
              <a:rPr lang="en-US" sz="4400" b="1" i="0" u="none" strike="noStrike" cap="none" baseline="0" dirty="0">
                <a:solidFill>
                  <a:schemeClr val="accent1"/>
                </a:solidFill>
                <a:latin typeface="Century Gothic" panose="020B0502020202020204" pitchFamily="34" charset="0"/>
                <a:ea typeface="Questrial"/>
                <a:cs typeface="Questrial"/>
                <a:sym typeface="Questrial"/>
                <a:rtl val="0"/>
              </a:rPr>
              <a:t>Study Area</a:t>
            </a:r>
          </a:p>
        </p:txBody>
      </p:sp>
      <p:sp>
        <p:nvSpPr>
          <p:cNvPr id="30" name="Shape 30"/>
          <p:cNvSpPr txBox="1"/>
          <p:nvPr/>
        </p:nvSpPr>
        <p:spPr>
          <a:xfrm>
            <a:off x="12831315" y="5510648"/>
            <a:ext cx="8229600" cy="7695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accent1"/>
              </a:buClr>
              <a:buSzPct val="25000"/>
              <a:buFont typeface="Questrial"/>
              <a:buNone/>
            </a:pPr>
            <a:r>
              <a:rPr lang="en-US" sz="4400" b="1" i="0" u="none" strike="noStrike" cap="none" baseline="0" dirty="0">
                <a:solidFill>
                  <a:schemeClr val="accent1"/>
                </a:solidFill>
                <a:latin typeface="Century Gothic" panose="020B0502020202020204" pitchFamily="34" charset="0"/>
                <a:ea typeface="Questrial"/>
                <a:cs typeface="Questrial"/>
                <a:sym typeface="Questrial"/>
                <a:rtl val="0"/>
              </a:rPr>
              <a:t>Earth Observations</a:t>
            </a:r>
          </a:p>
        </p:txBody>
      </p:sp>
      <p:sp>
        <p:nvSpPr>
          <p:cNvPr id="31" name="Shape 31"/>
          <p:cNvSpPr txBox="1"/>
          <p:nvPr/>
        </p:nvSpPr>
        <p:spPr>
          <a:xfrm>
            <a:off x="914400" y="21678633"/>
            <a:ext cx="16916400" cy="7695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accent1"/>
              </a:buClr>
              <a:buSzPct val="25000"/>
              <a:buFont typeface="Questrial"/>
              <a:buNone/>
            </a:pPr>
            <a:r>
              <a:rPr lang="en-US" sz="4400" b="1" i="0" u="none" strike="noStrike" cap="none" baseline="0" dirty="0">
                <a:solidFill>
                  <a:schemeClr val="accent1"/>
                </a:solidFill>
                <a:latin typeface="Century Gothic" panose="020B0502020202020204" pitchFamily="34" charset="0"/>
                <a:ea typeface="Questrial"/>
                <a:cs typeface="Questrial"/>
                <a:sym typeface="Questrial"/>
                <a:rtl val="0"/>
              </a:rPr>
              <a:t>Results</a:t>
            </a:r>
          </a:p>
        </p:txBody>
      </p:sp>
      <p:sp>
        <p:nvSpPr>
          <p:cNvPr id="32" name="Shape 32"/>
          <p:cNvSpPr txBox="1"/>
          <p:nvPr/>
        </p:nvSpPr>
        <p:spPr>
          <a:xfrm>
            <a:off x="725815" y="29204591"/>
            <a:ext cx="8229600" cy="7695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accent1"/>
              </a:buClr>
              <a:buSzPct val="25000"/>
              <a:buFont typeface="Questrial"/>
              <a:buNone/>
            </a:pPr>
            <a:r>
              <a:rPr lang="en-US" sz="4400" b="1" i="0" u="none" strike="noStrike" cap="none" baseline="0" dirty="0">
                <a:solidFill>
                  <a:schemeClr val="accent1"/>
                </a:solidFill>
                <a:latin typeface="Century Gothic" panose="020B0502020202020204" pitchFamily="34" charset="0"/>
                <a:ea typeface="Questrial"/>
                <a:cs typeface="Questrial"/>
                <a:sym typeface="Questrial"/>
                <a:rtl val="0"/>
              </a:rPr>
              <a:t>Conclusions</a:t>
            </a:r>
          </a:p>
        </p:txBody>
      </p:sp>
      <p:grpSp>
        <p:nvGrpSpPr>
          <p:cNvPr id="33" name="Shape 33"/>
          <p:cNvGrpSpPr/>
          <p:nvPr/>
        </p:nvGrpSpPr>
        <p:grpSpPr>
          <a:xfrm>
            <a:off x="16013261" y="31712656"/>
            <a:ext cx="11082899" cy="2394818"/>
            <a:chOff x="27868000" y="29637494"/>
            <a:chExt cx="11082899" cy="2394818"/>
          </a:xfrm>
        </p:grpSpPr>
        <p:sp>
          <p:nvSpPr>
            <p:cNvPr id="34" name="Shape 34"/>
            <p:cNvSpPr txBox="1"/>
            <p:nvPr/>
          </p:nvSpPr>
          <p:spPr>
            <a:xfrm>
              <a:off x="27868000" y="30443812"/>
              <a:ext cx="11082899" cy="1588500"/>
            </a:xfrm>
            <a:prstGeom prst="rect">
              <a:avLst/>
            </a:prstGeom>
            <a:noFill/>
            <a:ln>
              <a:noFill/>
            </a:ln>
          </p:spPr>
          <p:txBody>
            <a:bodyPr lIns="91425" tIns="45700" rIns="91425" bIns="45700" anchor="t" anchorCtr="0">
              <a:noAutofit/>
            </a:bodyPr>
            <a:lstStyle/>
            <a:p>
              <a:pPr marL="514350" marR="0" lvl="0" indent="-463550" algn="l" rtl="0">
                <a:lnSpc>
                  <a:spcPct val="100000"/>
                </a:lnSpc>
                <a:spcBef>
                  <a:spcPts val="0"/>
                </a:spcBef>
                <a:spcAft>
                  <a:spcPts val="0"/>
                </a:spcAft>
                <a:buClr>
                  <a:schemeClr val="dk1"/>
                </a:buClr>
                <a:buSzPct val="100000"/>
                <a:buFont typeface="Noto Symbol"/>
                <a:buChar char="➢"/>
              </a:pPr>
              <a:r>
                <a:rPr lang="en-US" sz="2700" b="0" i="0" u="none" strike="noStrike" cap="none" baseline="0" dirty="0">
                  <a:solidFill>
                    <a:schemeClr val="dk1"/>
                  </a:solidFill>
                  <a:latin typeface="Garamond" panose="02020404030301010803" pitchFamily="18" charset="0"/>
                  <a:ea typeface="Garamond"/>
                  <a:cs typeface="Garamond"/>
                  <a:sym typeface="Garamond"/>
                  <a:rtl val="0"/>
                </a:rPr>
                <a:t>Dr. Brian Coltin (NASA Ames Research Center)</a:t>
              </a:r>
            </a:p>
            <a:p>
              <a:pPr marL="514350" marR="0" lvl="0" indent="-463550" algn="l" rtl="0">
                <a:lnSpc>
                  <a:spcPct val="100000"/>
                </a:lnSpc>
                <a:spcBef>
                  <a:spcPts val="0"/>
                </a:spcBef>
                <a:spcAft>
                  <a:spcPts val="0"/>
                </a:spcAft>
                <a:buClr>
                  <a:schemeClr val="dk1"/>
                </a:buClr>
                <a:buSzPct val="100000"/>
                <a:buFont typeface="Noto Symbol"/>
                <a:buChar char="➢"/>
              </a:pPr>
              <a:r>
                <a:rPr lang="en-US" sz="2700" b="0" i="0" u="none" strike="noStrike" cap="none" baseline="0" dirty="0" smtClean="0">
                  <a:solidFill>
                    <a:schemeClr val="dk1"/>
                  </a:solidFill>
                  <a:latin typeface="Garamond" panose="02020404030301010803" pitchFamily="18" charset="0"/>
                  <a:ea typeface="Garamond"/>
                  <a:cs typeface="Garamond"/>
                  <a:sym typeface="Garamond"/>
                  <a:rtl val="0"/>
                </a:rPr>
                <a:t>Dr</a:t>
              </a:r>
              <a:r>
                <a:rPr lang="en-US" sz="2700" b="0" i="0" u="none" strike="noStrike" cap="none" baseline="0" dirty="0">
                  <a:solidFill>
                    <a:schemeClr val="dk1"/>
                  </a:solidFill>
                  <a:latin typeface="Garamond" panose="02020404030301010803" pitchFamily="18" charset="0"/>
                  <a:ea typeface="Garamond"/>
                  <a:cs typeface="Garamond"/>
                  <a:sym typeface="Garamond"/>
                  <a:rtl val="0"/>
                </a:rPr>
                <a:t>. Joey Keely (Lake Tahoe Basin Management Unit, USDA Forest Service</a:t>
              </a:r>
              <a:r>
                <a:rPr lang="en-US" sz="2700" b="0" i="0" u="none" strike="noStrike" cap="none" baseline="0" dirty="0" smtClean="0">
                  <a:solidFill>
                    <a:schemeClr val="dk1"/>
                  </a:solidFill>
                  <a:latin typeface="Garamond" panose="02020404030301010803" pitchFamily="18" charset="0"/>
                  <a:ea typeface="Garamond"/>
                  <a:cs typeface="Garamond"/>
                  <a:sym typeface="Garamond"/>
                  <a:rtl val="0"/>
                </a:rPr>
                <a:t>)</a:t>
              </a:r>
            </a:p>
            <a:p>
              <a:pPr marL="514350" indent="-463550">
                <a:buClr>
                  <a:schemeClr val="dk1"/>
                </a:buClr>
                <a:buSzPct val="100000"/>
                <a:buFont typeface="Noto Symbol"/>
                <a:buChar char="➢"/>
              </a:pPr>
              <a:r>
                <a:rPr lang="en-US" sz="2700" dirty="0" smtClean="0">
                  <a:solidFill>
                    <a:schemeClr val="dk1"/>
                  </a:solidFill>
                  <a:latin typeface="Garamond" panose="02020404030301010803" pitchFamily="18" charset="0"/>
                  <a:ea typeface="Garamond"/>
                  <a:cs typeface="Garamond"/>
                  <a:sym typeface="Garamond"/>
                </a:rPr>
                <a:t>Emily “Chippie” Kislik (NASA DEVELOP)</a:t>
              </a:r>
            </a:p>
            <a:p>
              <a:pPr marL="514350" indent="-463550">
                <a:buClr>
                  <a:schemeClr val="dk1"/>
                </a:buClr>
                <a:buSzPct val="100000"/>
                <a:buFont typeface="Noto Symbol"/>
                <a:buChar char="➢"/>
              </a:pPr>
              <a:r>
                <a:rPr lang="en-US" sz="2700" dirty="0" smtClean="0">
                  <a:solidFill>
                    <a:schemeClr val="dk1"/>
                  </a:solidFill>
                  <a:latin typeface="Garamond" panose="02020404030301010803" pitchFamily="18" charset="0"/>
                  <a:ea typeface="Garamond"/>
                  <a:cs typeface="Garamond"/>
                  <a:sym typeface="Garamond"/>
                </a:rPr>
                <a:t>Victoria Ly (NASA DEVELOP)</a:t>
              </a:r>
            </a:p>
            <a:p>
              <a:pPr marL="514350" indent="-463550">
                <a:buClr>
                  <a:schemeClr val="dk1"/>
                </a:buClr>
                <a:buSzPct val="100000"/>
                <a:buFont typeface="Noto Symbol"/>
                <a:buChar char="➢"/>
              </a:pPr>
              <a:r>
                <a:rPr lang="en-US" sz="2700" dirty="0" smtClean="0">
                  <a:solidFill>
                    <a:schemeClr val="dk1"/>
                  </a:solidFill>
                  <a:latin typeface="Garamond" panose="02020404030301010803" pitchFamily="18" charset="0"/>
                  <a:ea typeface="Garamond"/>
                  <a:cs typeface="Garamond"/>
                  <a:sym typeface="Garamond"/>
                </a:rPr>
                <a:t>Dr</a:t>
              </a:r>
              <a:r>
                <a:rPr lang="en-US" sz="2700" dirty="0">
                  <a:solidFill>
                    <a:schemeClr val="dk1"/>
                  </a:solidFill>
                  <a:latin typeface="Garamond" panose="02020404030301010803" pitchFamily="18" charset="0"/>
                  <a:ea typeface="Garamond"/>
                  <a:cs typeface="Garamond"/>
                  <a:sym typeface="Garamond"/>
                </a:rPr>
                <a:t>. Juan Torres-P</a:t>
              </a:r>
              <a:r>
                <a:rPr lang="en-US" sz="2700" dirty="0">
                  <a:solidFill>
                    <a:schemeClr val="dk1"/>
                  </a:solidFill>
                  <a:highlight>
                    <a:srgbClr val="FFFFFF"/>
                  </a:highlight>
                  <a:latin typeface="Garamond" panose="02020404030301010803" pitchFamily="18" charset="0"/>
                  <a:ea typeface="Garamond"/>
                  <a:cs typeface="Garamond"/>
                  <a:sym typeface="Garamond"/>
                </a:rPr>
                <a:t>é</a:t>
              </a:r>
              <a:r>
                <a:rPr lang="en-US" sz="2700" dirty="0">
                  <a:solidFill>
                    <a:schemeClr val="dk1"/>
                  </a:solidFill>
                  <a:latin typeface="Garamond" panose="02020404030301010803" pitchFamily="18" charset="0"/>
                  <a:ea typeface="Garamond"/>
                  <a:cs typeface="Garamond"/>
                  <a:sym typeface="Garamond"/>
                </a:rPr>
                <a:t>rez (Bay Area Environmental Research Institute)</a:t>
              </a:r>
            </a:p>
            <a:p>
              <a:pPr marL="514350" marR="0" lvl="0" indent="-463550" algn="l" rtl="0">
                <a:lnSpc>
                  <a:spcPct val="100000"/>
                </a:lnSpc>
                <a:spcBef>
                  <a:spcPts val="0"/>
                </a:spcBef>
                <a:spcAft>
                  <a:spcPts val="0"/>
                </a:spcAft>
                <a:buClr>
                  <a:schemeClr val="dk1"/>
                </a:buClr>
                <a:buSzPct val="100000"/>
                <a:buFont typeface="Noto Symbol"/>
                <a:buChar char="➢"/>
              </a:pPr>
              <a:endParaRPr lang="en-US" sz="2700" b="0" i="0" u="none" strike="noStrike" cap="none" baseline="0" dirty="0">
                <a:solidFill>
                  <a:schemeClr val="dk1"/>
                </a:solidFill>
                <a:latin typeface="Garamond" panose="02020404030301010803" pitchFamily="18" charset="0"/>
                <a:ea typeface="Garamond"/>
                <a:cs typeface="Garamond"/>
                <a:sym typeface="Garamond"/>
                <a:rtl val="0"/>
              </a:endParaRPr>
            </a:p>
          </p:txBody>
        </p:sp>
        <p:sp>
          <p:nvSpPr>
            <p:cNvPr id="35" name="Shape 35"/>
            <p:cNvSpPr txBox="1"/>
            <p:nvPr/>
          </p:nvSpPr>
          <p:spPr>
            <a:xfrm>
              <a:off x="27931967" y="29637494"/>
              <a:ext cx="8229600" cy="7695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accent1"/>
                </a:buClr>
                <a:buSzPct val="25000"/>
                <a:buFont typeface="Questrial"/>
                <a:buNone/>
              </a:pPr>
              <a:r>
                <a:rPr lang="en-US" sz="4400" b="1" i="0" u="none" strike="noStrike" cap="none" baseline="0" dirty="0">
                  <a:solidFill>
                    <a:schemeClr val="accent1"/>
                  </a:solidFill>
                  <a:latin typeface="Century Gothic" panose="020B0502020202020204" pitchFamily="34" charset="0"/>
                  <a:ea typeface="Questrial"/>
                  <a:cs typeface="Questrial"/>
                  <a:sym typeface="Questrial"/>
                  <a:rtl val="0"/>
                </a:rPr>
                <a:t>Acknowledgements</a:t>
              </a:r>
            </a:p>
          </p:txBody>
        </p:sp>
      </p:grpSp>
      <p:sp>
        <p:nvSpPr>
          <p:cNvPr id="36" name="Shape 36"/>
          <p:cNvSpPr txBox="1"/>
          <p:nvPr/>
        </p:nvSpPr>
        <p:spPr>
          <a:xfrm>
            <a:off x="16013261" y="29237312"/>
            <a:ext cx="8229600" cy="7695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accent1"/>
              </a:buClr>
              <a:buSzPct val="25000"/>
              <a:buFont typeface="Questrial"/>
              <a:buNone/>
            </a:pPr>
            <a:r>
              <a:rPr lang="en-US" sz="4400" b="1" i="0" u="none" strike="noStrike" cap="none" baseline="0" dirty="0">
                <a:solidFill>
                  <a:schemeClr val="accent1"/>
                </a:solidFill>
                <a:latin typeface="Century Gothic" panose="020B0502020202020204" pitchFamily="34" charset="0"/>
                <a:ea typeface="Questrial"/>
                <a:cs typeface="Questrial"/>
                <a:sym typeface="Questrial"/>
                <a:rtl val="0"/>
              </a:rPr>
              <a:t>Project Partners</a:t>
            </a:r>
          </a:p>
        </p:txBody>
      </p:sp>
      <p:sp>
        <p:nvSpPr>
          <p:cNvPr id="37" name="Shape 37"/>
          <p:cNvSpPr txBox="1"/>
          <p:nvPr/>
        </p:nvSpPr>
        <p:spPr>
          <a:xfrm>
            <a:off x="9050921" y="29254176"/>
            <a:ext cx="8229600" cy="7695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accent1"/>
              </a:buClr>
              <a:buSzPct val="25000"/>
              <a:buFont typeface="Questrial"/>
              <a:buNone/>
            </a:pPr>
            <a:r>
              <a:rPr lang="en-US" sz="4400" b="1" i="0" u="none" strike="noStrike" cap="none" baseline="0" dirty="0">
                <a:solidFill>
                  <a:schemeClr val="accent1"/>
                </a:solidFill>
                <a:latin typeface="Century Gothic" panose="020B0502020202020204" pitchFamily="34" charset="0"/>
                <a:ea typeface="Questrial"/>
                <a:cs typeface="Questrial"/>
                <a:sym typeface="Questrial"/>
                <a:rtl val="0"/>
              </a:rPr>
              <a:t>Team Members</a:t>
            </a:r>
          </a:p>
        </p:txBody>
      </p:sp>
      <p:sp>
        <p:nvSpPr>
          <p:cNvPr id="38" name="Shape 38"/>
          <p:cNvSpPr txBox="1"/>
          <p:nvPr/>
        </p:nvSpPr>
        <p:spPr>
          <a:xfrm>
            <a:off x="914400" y="4148882"/>
            <a:ext cx="25603199" cy="950976"/>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chemeClr val="dk1"/>
              </a:buClr>
              <a:buSzPct val="25000"/>
              <a:buFont typeface="Garamond"/>
              <a:buNone/>
            </a:pPr>
            <a:r>
              <a:rPr lang="en-US" sz="3200" b="0" i="0" u="none" strike="noStrike" cap="none" baseline="0" dirty="0">
                <a:solidFill>
                  <a:schemeClr val="dk1"/>
                </a:solidFill>
                <a:latin typeface="Garamond" panose="02020404030301010803" pitchFamily="18" charset="0"/>
                <a:ea typeface="Garamond"/>
                <a:cs typeface="Garamond"/>
                <a:sym typeface="Garamond"/>
                <a:rtl val="0"/>
              </a:rPr>
              <a:t>Nolan Cate (Project Lead)</a:t>
            </a:r>
            <a:r>
              <a:rPr lang="en-US" sz="3200" b="0" i="0" u="none" strike="noStrike" cap="none" baseline="30000" dirty="0">
                <a:solidFill>
                  <a:srgbClr val="000000"/>
                </a:solidFill>
                <a:latin typeface="Garamond" panose="02020404030301010803" pitchFamily="18" charset="0"/>
                <a:sym typeface="Arial"/>
                <a:rtl val="0"/>
              </a:rPr>
              <a:t> </a:t>
            </a:r>
            <a:r>
              <a:rPr lang="en-US" sz="3200" b="0" i="0" u="none" strike="noStrike" cap="none" baseline="0" dirty="0">
                <a:solidFill>
                  <a:schemeClr val="dk1"/>
                </a:solidFill>
                <a:latin typeface="Garamond" panose="02020404030301010803" pitchFamily="18" charset="0"/>
                <a:ea typeface="Garamond"/>
                <a:cs typeface="Garamond"/>
                <a:sym typeface="Garamond"/>
                <a:rtl val="0"/>
              </a:rPr>
              <a:t>, Anton </a:t>
            </a:r>
            <a:r>
              <a:rPr lang="en-US" sz="3200" b="0" i="0" u="none" strike="noStrike" cap="none" baseline="0" dirty="0" err="1">
                <a:solidFill>
                  <a:schemeClr val="dk1"/>
                </a:solidFill>
                <a:latin typeface="Garamond" panose="02020404030301010803" pitchFamily="18" charset="0"/>
                <a:ea typeface="Garamond"/>
                <a:cs typeface="Garamond"/>
                <a:sym typeface="Garamond"/>
                <a:rtl val="0"/>
              </a:rPr>
              <a:t>Surunis</a:t>
            </a:r>
            <a:r>
              <a:rPr lang="en-US" sz="3200" b="0" i="0" u="none" strike="noStrike" cap="none" baseline="0" dirty="0">
                <a:solidFill>
                  <a:schemeClr val="dk1"/>
                </a:solidFill>
                <a:latin typeface="Garamond" panose="02020404030301010803" pitchFamily="18" charset="0"/>
                <a:ea typeface="Garamond"/>
                <a:cs typeface="Garamond"/>
                <a:sym typeface="Garamond"/>
                <a:rtl val="0"/>
              </a:rPr>
              <a:t>, Chelsea </a:t>
            </a:r>
            <a:r>
              <a:rPr lang="en-US" sz="3200" b="0" i="0" u="none" strike="noStrike" cap="none" baseline="0" dirty="0" err="1">
                <a:solidFill>
                  <a:schemeClr val="dk1"/>
                </a:solidFill>
                <a:latin typeface="Garamond" panose="02020404030301010803" pitchFamily="18" charset="0"/>
                <a:ea typeface="Garamond"/>
                <a:cs typeface="Garamond"/>
                <a:sym typeface="Garamond"/>
                <a:rtl val="0"/>
              </a:rPr>
              <a:t>Ackroyd</a:t>
            </a:r>
            <a:endParaRPr lang="en-US" sz="3200" b="0" i="0" u="none" strike="noStrike" cap="none" baseline="0" dirty="0">
              <a:solidFill>
                <a:schemeClr val="dk1"/>
              </a:solidFill>
              <a:latin typeface="Garamond" panose="02020404030301010803" pitchFamily="18" charset="0"/>
              <a:ea typeface="Garamond"/>
              <a:cs typeface="Garamond"/>
              <a:sym typeface="Garamond"/>
              <a:rtl val="0"/>
            </a:endParaRPr>
          </a:p>
          <a:p>
            <a:pPr marL="0" marR="0" lvl="0" indent="0" algn="ctr" rtl="0">
              <a:lnSpc>
                <a:spcPct val="90000"/>
              </a:lnSpc>
              <a:spcBef>
                <a:spcPts val="0"/>
              </a:spcBef>
              <a:spcAft>
                <a:spcPts val="0"/>
              </a:spcAft>
              <a:buClr>
                <a:schemeClr val="dk1"/>
              </a:buClr>
              <a:buSzPct val="25000"/>
              <a:buFont typeface="Garamond"/>
              <a:buNone/>
            </a:pPr>
            <a:r>
              <a:rPr lang="en-US" sz="2400" b="0" i="0" u="none" strike="noStrike" cap="none" baseline="0" dirty="0">
                <a:solidFill>
                  <a:schemeClr val="dk1"/>
                </a:solidFill>
                <a:latin typeface="Garamond" panose="02020404030301010803" pitchFamily="18" charset="0"/>
                <a:ea typeface="Garamond"/>
                <a:cs typeface="Garamond"/>
                <a:sym typeface="Garamond"/>
                <a:rtl val="0"/>
              </a:rPr>
              <a:t>DEVELOP National Program at NASA Ames Research Center</a:t>
            </a:r>
          </a:p>
          <a:p>
            <a:pPr marL="0" marR="0" lvl="0" indent="0" algn="ctr" rtl="0">
              <a:lnSpc>
                <a:spcPct val="90000"/>
              </a:lnSpc>
              <a:spcBef>
                <a:spcPts val="0"/>
              </a:spcBef>
              <a:spcAft>
                <a:spcPts val="0"/>
              </a:spcAft>
              <a:buClr>
                <a:schemeClr val="dk1"/>
              </a:buClr>
              <a:buFont typeface="Arial"/>
              <a:buNone/>
            </a:pPr>
            <a:endParaRPr sz="2400" b="0" i="0" u="none" strike="noStrike" cap="none" baseline="0" dirty="0">
              <a:solidFill>
                <a:schemeClr val="dk1"/>
              </a:solidFill>
              <a:latin typeface="Garamond" panose="02020404030301010803" pitchFamily="18" charset="0"/>
              <a:ea typeface="Garamond"/>
              <a:cs typeface="Garamond"/>
              <a:sym typeface="Garamond"/>
              <a:rtl val="0"/>
            </a:endParaRPr>
          </a:p>
        </p:txBody>
      </p:sp>
      <p:pic>
        <p:nvPicPr>
          <p:cNvPr id="39" name="Shape 39"/>
          <p:cNvPicPr preferRelativeResize="0"/>
          <p:nvPr/>
        </p:nvPicPr>
        <p:blipFill rotWithShape="1">
          <a:blip r:embed="rId4">
            <a:alphaModFix/>
          </a:blip>
          <a:srcRect/>
          <a:stretch/>
        </p:blipFill>
        <p:spPr>
          <a:xfrm>
            <a:off x="13995412" y="6372625"/>
            <a:ext cx="3308099" cy="3196200"/>
          </a:xfrm>
          <a:prstGeom prst="rect">
            <a:avLst/>
          </a:prstGeom>
          <a:noFill/>
          <a:ln>
            <a:noFill/>
          </a:ln>
        </p:spPr>
      </p:pic>
      <p:pic>
        <p:nvPicPr>
          <p:cNvPr id="40" name="Shape 40"/>
          <p:cNvPicPr preferRelativeResize="0"/>
          <p:nvPr/>
        </p:nvPicPr>
        <p:blipFill rotWithShape="1">
          <a:blip r:embed="rId5">
            <a:alphaModFix/>
          </a:blip>
          <a:srcRect/>
          <a:stretch/>
        </p:blipFill>
        <p:spPr>
          <a:xfrm>
            <a:off x="13858050" y="10893000"/>
            <a:ext cx="3582900" cy="2928599"/>
          </a:xfrm>
          <a:prstGeom prst="rect">
            <a:avLst/>
          </a:prstGeom>
          <a:noFill/>
          <a:ln>
            <a:noFill/>
          </a:ln>
        </p:spPr>
      </p:pic>
      <p:pic>
        <p:nvPicPr>
          <p:cNvPr id="41" name="Shape 41"/>
          <p:cNvPicPr preferRelativeResize="0"/>
          <p:nvPr/>
        </p:nvPicPr>
        <p:blipFill rotWithShape="1">
          <a:blip r:embed="rId6">
            <a:alphaModFix/>
          </a:blip>
          <a:srcRect/>
          <a:stretch/>
        </p:blipFill>
        <p:spPr>
          <a:xfrm>
            <a:off x="23224507" y="29644576"/>
            <a:ext cx="2297984" cy="2661347"/>
          </a:xfrm>
          <a:prstGeom prst="rect">
            <a:avLst/>
          </a:prstGeom>
          <a:noFill/>
          <a:ln>
            <a:noFill/>
          </a:ln>
        </p:spPr>
      </p:pic>
      <p:pic>
        <p:nvPicPr>
          <p:cNvPr id="43" name="Shape 43"/>
          <p:cNvPicPr preferRelativeResize="0"/>
          <p:nvPr/>
        </p:nvPicPr>
        <p:blipFill rotWithShape="1">
          <a:blip r:embed="rId7">
            <a:alphaModFix/>
          </a:blip>
          <a:srcRect/>
          <a:stretch/>
        </p:blipFill>
        <p:spPr>
          <a:xfrm>
            <a:off x="21807150" y="9247161"/>
            <a:ext cx="5132699" cy="6642299"/>
          </a:xfrm>
          <a:prstGeom prst="rect">
            <a:avLst/>
          </a:prstGeom>
          <a:noFill/>
          <a:ln>
            <a:noFill/>
          </a:ln>
        </p:spPr>
      </p:pic>
      <p:pic>
        <p:nvPicPr>
          <p:cNvPr id="44" name="Shape 44"/>
          <p:cNvPicPr preferRelativeResize="0"/>
          <p:nvPr/>
        </p:nvPicPr>
        <p:blipFill rotWithShape="1">
          <a:blip r:embed="rId8">
            <a:alphaModFix/>
          </a:blip>
          <a:srcRect l="12605" t="24434" r="11994" b="42893"/>
          <a:stretch/>
        </p:blipFill>
        <p:spPr>
          <a:xfrm>
            <a:off x="9274040" y="30051694"/>
            <a:ext cx="5137672" cy="3957531"/>
          </a:xfrm>
          <a:prstGeom prst="rect">
            <a:avLst/>
          </a:prstGeom>
          <a:noFill/>
          <a:ln>
            <a:solidFill>
              <a:schemeClr val="tx1">
                <a:lumMod val="50000"/>
              </a:schemeClr>
            </a:solidFill>
          </a:ln>
        </p:spPr>
      </p:pic>
      <p:pic>
        <p:nvPicPr>
          <p:cNvPr id="45" name="Shape 45"/>
          <p:cNvPicPr preferRelativeResize="0"/>
          <p:nvPr/>
        </p:nvPicPr>
        <p:blipFill rotWithShape="1">
          <a:blip r:embed="rId9">
            <a:alphaModFix/>
          </a:blip>
          <a:srcRect t="149" b="149"/>
          <a:stretch/>
        </p:blipFill>
        <p:spPr>
          <a:xfrm>
            <a:off x="18835722" y="12658425"/>
            <a:ext cx="2713800" cy="3036900"/>
          </a:xfrm>
          <a:prstGeom prst="rect">
            <a:avLst/>
          </a:prstGeom>
          <a:noFill/>
          <a:ln>
            <a:noFill/>
          </a:ln>
        </p:spPr>
      </p:pic>
      <p:sp>
        <p:nvSpPr>
          <p:cNvPr id="46" name="Shape 46"/>
          <p:cNvSpPr txBox="1"/>
          <p:nvPr/>
        </p:nvSpPr>
        <p:spPr>
          <a:xfrm>
            <a:off x="14041337" y="9931612"/>
            <a:ext cx="3216300" cy="719699"/>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2700" b="0" i="0" u="none" strike="noStrike" cap="none" baseline="0" dirty="0">
                <a:solidFill>
                  <a:schemeClr val="dk1"/>
                </a:solidFill>
                <a:latin typeface="Garamond" panose="02020404030301010803" pitchFamily="18" charset="0"/>
                <a:ea typeface="Garamond"/>
                <a:cs typeface="Garamond"/>
                <a:sym typeface="Garamond"/>
                <a:rtl val="0"/>
              </a:rPr>
              <a:t>Landsat 4-5 (TM)            </a:t>
            </a:r>
          </a:p>
        </p:txBody>
      </p:sp>
      <p:pic>
        <p:nvPicPr>
          <p:cNvPr id="47" name="Shape 47"/>
          <p:cNvPicPr preferRelativeResize="0"/>
          <p:nvPr/>
        </p:nvPicPr>
        <p:blipFill rotWithShape="1">
          <a:blip r:embed="rId10">
            <a:alphaModFix/>
          </a:blip>
          <a:srcRect l="592" r="602"/>
          <a:stretch/>
        </p:blipFill>
        <p:spPr>
          <a:xfrm>
            <a:off x="18878575" y="10404646"/>
            <a:ext cx="2636435" cy="2127378"/>
          </a:xfrm>
          <a:prstGeom prst="rect">
            <a:avLst/>
          </a:prstGeom>
          <a:noFill/>
          <a:ln>
            <a:noFill/>
          </a:ln>
        </p:spPr>
      </p:pic>
      <p:sp>
        <p:nvSpPr>
          <p:cNvPr id="48" name="Shape 48"/>
          <p:cNvSpPr txBox="1"/>
          <p:nvPr/>
        </p:nvSpPr>
        <p:spPr>
          <a:xfrm>
            <a:off x="14113425" y="14027862"/>
            <a:ext cx="3216300" cy="719699"/>
          </a:xfrm>
          <a:prstGeom prst="rect">
            <a:avLst/>
          </a:prstGeom>
          <a:noFill/>
          <a:ln>
            <a:noFill/>
          </a:ln>
        </p:spPr>
        <p:txBody>
          <a:bodyPr lIns="91425" tIns="45700" rIns="91425" bIns="45700" anchor="t" anchorCtr="0">
            <a:noAutofit/>
          </a:bodyPr>
          <a:lstStyle/>
          <a:p>
            <a:pPr lvl="0" rtl="0">
              <a:lnSpc>
                <a:spcPct val="90000"/>
              </a:lnSpc>
              <a:spcBef>
                <a:spcPts val="0"/>
              </a:spcBef>
              <a:buClr>
                <a:schemeClr val="dk1"/>
              </a:buClr>
              <a:buSzPct val="25000"/>
              <a:buFont typeface="Arial"/>
              <a:buNone/>
            </a:pPr>
            <a:r>
              <a:rPr lang="en-US" sz="2700" dirty="0">
                <a:solidFill>
                  <a:schemeClr val="dk1"/>
                </a:solidFill>
                <a:latin typeface="Garamond" panose="02020404030301010803" pitchFamily="18" charset="0"/>
                <a:ea typeface="Garamond"/>
                <a:cs typeface="Garamond"/>
                <a:sym typeface="Garamond"/>
              </a:rPr>
              <a:t>Landsat 8 (OLI)</a:t>
            </a:r>
          </a:p>
        </p:txBody>
      </p:sp>
      <p:grpSp>
        <p:nvGrpSpPr>
          <p:cNvPr id="50" name="Shape 50"/>
          <p:cNvGrpSpPr/>
          <p:nvPr/>
        </p:nvGrpSpPr>
        <p:grpSpPr>
          <a:xfrm>
            <a:off x="813500" y="16213475"/>
            <a:ext cx="26092799" cy="6136375"/>
            <a:chOff x="813500" y="15908675"/>
            <a:chExt cx="26092799" cy="6136375"/>
          </a:xfrm>
        </p:grpSpPr>
        <p:sp>
          <p:nvSpPr>
            <p:cNvPr id="51" name="Shape 51"/>
            <p:cNvSpPr txBox="1"/>
            <p:nvPr/>
          </p:nvSpPr>
          <p:spPr>
            <a:xfrm>
              <a:off x="813500" y="20628450"/>
              <a:ext cx="2781300" cy="95100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chemeClr val="dk1"/>
                </a:buClr>
                <a:buSzPct val="25000"/>
                <a:buFont typeface="Arial"/>
                <a:buNone/>
              </a:pPr>
              <a:r>
                <a:rPr lang="en-US" sz="2700" b="0" i="0" u="none" strike="noStrike" cap="none" baseline="0" dirty="0">
                  <a:solidFill>
                    <a:schemeClr val="dk1"/>
                  </a:solidFill>
                  <a:latin typeface="Garamond" panose="02020404030301010803" pitchFamily="18" charset="0"/>
                  <a:ea typeface="Garamond"/>
                  <a:cs typeface="Garamond"/>
                  <a:sym typeface="Garamond"/>
                  <a:rtl val="0"/>
                </a:rPr>
                <a:t>Locate water body</a:t>
              </a:r>
            </a:p>
          </p:txBody>
        </p:sp>
        <p:pic>
          <p:nvPicPr>
            <p:cNvPr id="52" name="Shape 52"/>
            <p:cNvPicPr preferRelativeResize="0"/>
            <p:nvPr/>
          </p:nvPicPr>
          <p:blipFill rotWithShape="1">
            <a:blip r:embed="rId11">
              <a:alphaModFix/>
            </a:blip>
            <a:srcRect l="7741" r="11534"/>
            <a:stretch/>
          </p:blipFill>
          <p:spPr>
            <a:xfrm>
              <a:off x="813500" y="15908675"/>
              <a:ext cx="2781300" cy="4395899"/>
            </a:xfrm>
            <a:prstGeom prst="rect">
              <a:avLst/>
            </a:prstGeom>
            <a:noFill/>
            <a:ln>
              <a:noFill/>
            </a:ln>
          </p:spPr>
        </p:pic>
        <p:pic>
          <p:nvPicPr>
            <p:cNvPr id="53" name="Shape 53"/>
            <p:cNvPicPr preferRelativeResize="0"/>
            <p:nvPr/>
          </p:nvPicPr>
          <p:blipFill rotWithShape="1">
            <a:blip r:embed="rId12">
              <a:alphaModFix/>
            </a:blip>
            <a:srcRect l="7768" r="9852"/>
            <a:stretch/>
          </p:blipFill>
          <p:spPr>
            <a:xfrm>
              <a:off x="17879412" y="15921512"/>
              <a:ext cx="2834699" cy="4395899"/>
            </a:xfrm>
            <a:prstGeom prst="rect">
              <a:avLst/>
            </a:prstGeom>
            <a:noFill/>
            <a:ln>
              <a:noFill/>
            </a:ln>
          </p:spPr>
        </p:pic>
        <p:sp>
          <p:nvSpPr>
            <p:cNvPr id="54" name="Shape 54"/>
            <p:cNvSpPr txBox="1"/>
            <p:nvPr/>
          </p:nvSpPr>
          <p:spPr>
            <a:xfrm>
              <a:off x="4185350" y="20628450"/>
              <a:ext cx="2781300" cy="14166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2700" dirty="0">
                  <a:solidFill>
                    <a:schemeClr val="dk1"/>
                  </a:solidFill>
                  <a:latin typeface="Garamond" panose="02020404030301010803" pitchFamily="18" charset="0"/>
                  <a:ea typeface="Garamond"/>
                  <a:cs typeface="Garamond"/>
                  <a:sym typeface="Garamond"/>
                </a:rPr>
                <a:t>Find pixels bright in the blue band</a:t>
              </a:r>
            </a:p>
          </p:txBody>
        </p:sp>
        <p:sp>
          <p:nvSpPr>
            <p:cNvPr id="55" name="Shape 55"/>
            <p:cNvSpPr txBox="1"/>
            <p:nvPr/>
          </p:nvSpPr>
          <p:spPr>
            <a:xfrm>
              <a:off x="7881050" y="20628450"/>
              <a:ext cx="2600999" cy="95100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chemeClr val="dk1"/>
                </a:buClr>
                <a:buSzPct val="25000"/>
                <a:buFont typeface="Arial"/>
                <a:buNone/>
              </a:pPr>
              <a:r>
                <a:rPr lang="en-US" sz="2700" dirty="0">
                  <a:solidFill>
                    <a:schemeClr val="dk1"/>
                  </a:solidFill>
                  <a:latin typeface="Garamond" panose="02020404030301010803" pitchFamily="18" charset="0"/>
                  <a:ea typeface="Garamond"/>
                  <a:cs typeface="Garamond"/>
                  <a:sym typeface="Garamond"/>
                </a:rPr>
                <a:t>Discard pixels below freezing</a:t>
              </a:r>
            </a:p>
          </p:txBody>
        </p:sp>
        <p:sp>
          <p:nvSpPr>
            <p:cNvPr id="56" name="Shape 56"/>
            <p:cNvSpPr/>
            <p:nvPr/>
          </p:nvSpPr>
          <p:spPr>
            <a:xfrm>
              <a:off x="3594787" y="18034200"/>
              <a:ext cx="743100" cy="444000"/>
            </a:xfrm>
            <a:prstGeom prst="rightArrow">
              <a:avLst>
                <a:gd name="adj1" fmla="val 50000"/>
                <a:gd name="adj2" fmla="val 50000"/>
              </a:avLst>
            </a:prstGeom>
            <a:solidFill>
              <a:srgbClr val="4A86E8"/>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dirty="0">
                <a:solidFill>
                  <a:srgbClr val="000000"/>
                </a:solidFill>
                <a:latin typeface="Century Gothic" panose="020B0502020202020204" pitchFamily="34" charset="0"/>
                <a:sym typeface="Arial"/>
                <a:rtl val="0"/>
              </a:endParaRPr>
            </a:p>
          </p:txBody>
        </p:sp>
        <p:pic>
          <p:nvPicPr>
            <p:cNvPr id="57" name="Shape 57"/>
            <p:cNvPicPr preferRelativeResize="0"/>
            <p:nvPr/>
          </p:nvPicPr>
          <p:blipFill rotWithShape="1">
            <a:blip r:embed="rId13">
              <a:alphaModFix/>
            </a:blip>
            <a:srcRect l="27043" r="34406"/>
            <a:stretch/>
          </p:blipFill>
          <p:spPr>
            <a:xfrm>
              <a:off x="11191475" y="15921512"/>
              <a:ext cx="2600882" cy="4395899"/>
            </a:xfrm>
            <a:prstGeom prst="rect">
              <a:avLst/>
            </a:prstGeom>
            <a:noFill/>
            <a:ln>
              <a:noFill/>
            </a:ln>
          </p:spPr>
        </p:pic>
        <p:pic>
          <p:nvPicPr>
            <p:cNvPr id="58" name="Shape 58"/>
            <p:cNvPicPr preferRelativeResize="0"/>
            <p:nvPr/>
          </p:nvPicPr>
          <p:blipFill rotWithShape="1">
            <a:blip r:embed="rId14">
              <a:alphaModFix/>
            </a:blip>
            <a:srcRect l="31992" r="31821"/>
            <a:stretch/>
          </p:blipFill>
          <p:spPr>
            <a:xfrm>
              <a:off x="14535450" y="15921525"/>
              <a:ext cx="2600873" cy="4395876"/>
            </a:xfrm>
            <a:prstGeom prst="rect">
              <a:avLst/>
            </a:prstGeom>
            <a:noFill/>
            <a:ln>
              <a:noFill/>
            </a:ln>
          </p:spPr>
        </p:pic>
        <p:pic>
          <p:nvPicPr>
            <p:cNvPr id="59" name="Shape 59"/>
            <p:cNvPicPr preferRelativeResize="0"/>
            <p:nvPr/>
          </p:nvPicPr>
          <p:blipFill rotWithShape="1">
            <a:blip r:embed="rId15">
              <a:alphaModFix/>
            </a:blip>
            <a:srcRect l="27283" r="34197"/>
            <a:stretch/>
          </p:blipFill>
          <p:spPr>
            <a:xfrm>
              <a:off x="7804062" y="15921520"/>
              <a:ext cx="2644319" cy="4395900"/>
            </a:xfrm>
            <a:prstGeom prst="rect">
              <a:avLst/>
            </a:prstGeom>
            <a:noFill/>
            <a:ln>
              <a:noFill/>
            </a:ln>
          </p:spPr>
        </p:pic>
        <p:pic>
          <p:nvPicPr>
            <p:cNvPr id="60" name="Shape 60"/>
            <p:cNvPicPr preferRelativeResize="0"/>
            <p:nvPr/>
          </p:nvPicPr>
          <p:blipFill rotWithShape="1">
            <a:blip r:embed="rId16">
              <a:alphaModFix/>
            </a:blip>
            <a:srcRect l="23266" r="39879"/>
            <a:stretch/>
          </p:blipFill>
          <p:spPr>
            <a:xfrm>
              <a:off x="4339592" y="15915975"/>
              <a:ext cx="2713798" cy="4406969"/>
            </a:xfrm>
            <a:prstGeom prst="rect">
              <a:avLst/>
            </a:prstGeom>
            <a:noFill/>
            <a:ln>
              <a:noFill/>
            </a:ln>
          </p:spPr>
        </p:pic>
        <p:sp>
          <p:nvSpPr>
            <p:cNvPr id="61" name="Shape 61"/>
            <p:cNvSpPr/>
            <p:nvPr/>
          </p:nvSpPr>
          <p:spPr>
            <a:xfrm>
              <a:off x="7053400" y="18034200"/>
              <a:ext cx="743100" cy="444000"/>
            </a:xfrm>
            <a:prstGeom prst="rightArrow">
              <a:avLst>
                <a:gd name="adj1" fmla="val 50000"/>
                <a:gd name="adj2" fmla="val 50000"/>
              </a:avLst>
            </a:prstGeom>
            <a:solidFill>
              <a:srgbClr val="4A86E8"/>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dirty="0">
                <a:solidFill>
                  <a:srgbClr val="000000"/>
                </a:solidFill>
                <a:latin typeface="Century Gothic" panose="020B0502020202020204" pitchFamily="34" charset="0"/>
                <a:sym typeface="Arial"/>
              </a:endParaRPr>
            </a:p>
          </p:txBody>
        </p:sp>
        <p:sp>
          <p:nvSpPr>
            <p:cNvPr id="62" name="Shape 62"/>
            <p:cNvSpPr/>
            <p:nvPr/>
          </p:nvSpPr>
          <p:spPr>
            <a:xfrm>
              <a:off x="10448375" y="18034200"/>
              <a:ext cx="743100" cy="444000"/>
            </a:xfrm>
            <a:prstGeom prst="rightArrow">
              <a:avLst>
                <a:gd name="adj1" fmla="val 50000"/>
                <a:gd name="adj2" fmla="val 50000"/>
              </a:avLst>
            </a:prstGeom>
            <a:solidFill>
              <a:srgbClr val="4A86E8"/>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dirty="0">
                <a:solidFill>
                  <a:srgbClr val="000000"/>
                </a:solidFill>
                <a:latin typeface="Century Gothic" panose="020B0502020202020204" pitchFamily="34" charset="0"/>
                <a:sym typeface="Arial"/>
              </a:endParaRPr>
            </a:p>
          </p:txBody>
        </p:sp>
        <p:sp>
          <p:nvSpPr>
            <p:cNvPr id="63" name="Shape 63"/>
            <p:cNvSpPr/>
            <p:nvPr/>
          </p:nvSpPr>
          <p:spPr>
            <a:xfrm>
              <a:off x="13792350" y="18034200"/>
              <a:ext cx="743100" cy="444000"/>
            </a:xfrm>
            <a:prstGeom prst="rightArrow">
              <a:avLst>
                <a:gd name="adj1" fmla="val 50000"/>
                <a:gd name="adj2" fmla="val 50000"/>
              </a:avLst>
            </a:prstGeom>
            <a:solidFill>
              <a:srgbClr val="4A86E8"/>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dirty="0">
                <a:solidFill>
                  <a:srgbClr val="000000"/>
                </a:solidFill>
                <a:latin typeface="Century Gothic" panose="020B0502020202020204" pitchFamily="34" charset="0"/>
                <a:sym typeface="Arial"/>
              </a:endParaRPr>
            </a:p>
          </p:txBody>
        </p:sp>
        <p:sp>
          <p:nvSpPr>
            <p:cNvPr id="64" name="Shape 64"/>
            <p:cNvSpPr/>
            <p:nvPr/>
          </p:nvSpPr>
          <p:spPr>
            <a:xfrm>
              <a:off x="17136325" y="18034200"/>
              <a:ext cx="743100" cy="444000"/>
            </a:xfrm>
            <a:prstGeom prst="rightArrow">
              <a:avLst>
                <a:gd name="adj1" fmla="val 50000"/>
                <a:gd name="adj2" fmla="val 50000"/>
              </a:avLst>
            </a:prstGeom>
            <a:solidFill>
              <a:srgbClr val="4A86E8"/>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dirty="0">
                <a:solidFill>
                  <a:srgbClr val="000000"/>
                </a:solidFill>
                <a:latin typeface="Century Gothic" panose="020B0502020202020204" pitchFamily="34" charset="0"/>
                <a:sym typeface="Arial"/>
              </a:endParaRPr>
            </a:p>
          </p:txBody>
        </p:sp>
        <p:pic>
          <p:nvPicPr>
            <p:cNvPr id="65" name="Shape 65"/>
            <p:cNvPicPr preferRelativeResize="0"/>
            <p:nvPr/>
          </p:nvPicPr>
          <p:blipFill rotWithShape="1">
            <a:blip r:embed="rId17">
              <a:alphaModFix/>
            </a:blip>
            <a:srcRect r="20653"/>
            <a:stretch/>
          </p:blipFill>
          <p:spPr>
            <a:xfrm>
              <a:off x="21457225" y="16195125"/>
              <a:ext cx="5391299" cy="4041624"/>
            </a:xfrm>
            <a:prstGeom prst="rect">
              <a:avLst/>
            </a:prstGeom>
            <a:noFill/>
            <a:ln>
              <a:noFill/>
            </a:ln>
          </p:spPr>
        </p:pic>
        <p:sp>
          <p:nvSpPr>
            <p:cNvPr id="66" name="Shape 66"/>
            <p:cNvSpPr/>
            <p:nvPr/>
          </p:nvSpPr>
          <p:spPr>
            <a:xfrm>
              <a:off x="20714125" y="18034200"/>
              <a:ext cx="743100" cy="444000"/>
            </a:xfrm>
            <a:prstGeom prst="rightArrow">
              <a:avLst>
                <a:gd name="adj1" fmla="val 50000"/>
                <a:gd name="adj2" fmla="val 50000"/>
              </a:avLst>
            </a:prstGeom>
            <a:solidFill>
              <a:srgbClr val="4A86E8"/>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dirty="0">
                <a:solidFill>
                  <a:srgbClr val="000000"/>
                </a:solidFill>
                <a:latin typeface="Century Gothic" panose="020B0502020202020204" pitchFamily="34" charset="0"/>
                <a:sym typeface="Arial"/>
              </a:endParaRPr>
            </a:p>
          </p:txBody>
        </p:sp>
        <p:sp>
          <p:nvSpPr>
            <p:cNvPr id="67" name="Shape 67"/>
            <p:cNvSpPr/>
            <p:nvPr/>
          </p:nvSpPr>
          <p:spPr>
            <a:xfrm>
              <a:off x="21515000" y="16273587"/>
              <a:ext cx="5391299" cy="3884699"/>
            </a:xfrm>
            <a:prstGeom prst="rect">
              <a:avLst/>
            </a:prstGeom>
            <a:no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latin typeface="Century Gothic" panose="020B0502020202020204" pitchFamily="34" charset="0"/>
              </a:endParaRPr>
            </a:p>
          </p:txBody>
        </p:sp>
      </p:grpSp>
      <p:sp>
        <p:nvSpPr>
          <p:cNvPr id="68" name="Shape 68"/>
          <p:cNvSpPr txBox="1"/>
          <p:nvPr/>
        </p:nvSpPr>
        <p:spPr>
          <a:xfrm>
            <a:off x="11191412" y="20933250"/>
            <a:ext cx="2600999" cy="95100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chemeClr val="dk1"/>
              </a:buClr>
              <a:buSzPct val="25000"/>
              <a:buFont typeface="Arial"/>
              <a:buNone/>
            </a:pPr>
            <a:r>
              <a:rPr lang="en-US" sz="2700" dirty="0">
                <a:solidFill>
                  <a:schemeClr val="dk1"/>
                </a:solidFill>
                <a:latin typeface="Garamond" panose="02020404030301010803" pitchFamily="18" charset="0"/>
                <a:ea typeface="Garamond"/>
                <a:cs typeface="Garamond"/>
                <a:sym typeface="Garamond"/>
              </a:rPr>
              <a:t>Add pixels dark in infrared bands</a:t>
            </a:r>
          </a:p>
        </p:txBody>
      </p:sp>
      <p:sp>
        <p:nvSpPr>
          <p:cNvPr id="69" name="Shape 69"/>
          <p:cNvSpPr txBox="1"/>
          <p:nvPr/>
        </p:nvSpPr>
        <p:spPr>
          <a:xfrm>
            <a:off x="14515137" y="20933250"/>
            <a:ext cx="2600999" cy="95100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chemeClr val="dk1"/>
              </a:buClr>
              <a:buSzPct val="25000"/>
              <a:buFont typeface="Arial"/>
              <a:buNone/>
            </a:pPr>
            <a:r>
              <a:rPr lang="en-US" sz="2700" dirty="0">
                <a:solidFill>
                  <a:schemeClr val="dk1"/>
                </a:solidFill>
                <a:latin typeface="Garamond" panose="02020404030301010803" pitchFamily="18" charset="0"/>
                <a:ea typeface="Garamond"/>
                <a:cs typeface="Garamond"/>
                <a:sym typeface="Garamond"/>
              </a:rPr>
              <a:t>Add pixels with high MNDWI </a:t>
            </a:r>
          </a:p>
        </p:txBody>
      </p:sp>
      <p:sp>
        <p:nvSpPr>
          <p:cNvPr id="70" name="Shape 70"/>
          <p:cNvSpPr txBox="1"/>
          <p:nvPr/>
        </p:nvSpPr>
        <p:spPr>
          <a:xfrm>
            <a:off x="17838862" y="20933250"/>
            <a:ext cx="2600999" cy="95100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chemeClr val="dk1"/>
              </a:buClr>
              <a:buSzPct val="25000"/>
              <a:buFont typeface="Arial"/>
              <a:buNone/>
            </a:pPr>
            <a:r>
              <a:rPr lang="en-US" sz="2700" dirty="0">
                <a:solidFill>
                  <a:schemeClr val="dk1"/>
                </a:solidFill>
                <a:latin typeface="Garamond" panose="02020404030301010803" pitchFamily="18" charset="0"/>
                <a:ea typeface="Garamond"/>
                <a:cs typeface="Garamond"/>
                <a:sym typeface="Garamond"/>
              </a:rPr>
              <a:t>Calculate algae and turbidity </a:t>
            </a:r>
          </a:p>
        </p:txBody>
      </p:sp>
      <p:sp>
        <p:nvSpPr>
          <p:cNvPr id="71" name="Shape 71"/>
          <p:cNvSpPr txBox="1"/>
          <p:nvPr/>
        </p:nvSpPr>
        <p:spPr>
          <a:xfrm>
            <a:off x="22859987" y="20933250"/>
            <a:ext cx="2600999" cy="95100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chemeClr val="dk1"/>
              </a:buClr>
              <a:buSzPct val="25000"/>
              <a:buFont typeface="Arial"/>
              <a:buNone/>
            </a:pPr>
            <a:r>
              <a:rPr lang="en-US" sz="2700" dirty="0">
                <a:solidFill>
                  <a:schemeClr val="dk1"/>
                </a:solidFill>
                <a:latin typeface="Garamond" panose="02020404030301010803" pitchFamily="18" charset="0"/>
                <a:ea typeface="Garamond"/>
                <a:cs typeface="Garamond"/>
                <a:sym typeface="Garamond"/>
              </a:rPr>
              <a:t>Output statistics</a:t>
            </a:r>
          </a:p>
        </p:txBody>
      </p:sp>
      <p:grpSp>
        <p:nvGrpSpPr>
          <p:cNvPr id="72" name="Shape 72"/>
          <p:cNvGrpSpPr/>
          <p:nvPr/>
        </p:nvGrpSpPr>
        <p:grpSpPr>
          <a:xfrm>
            <a:off x="4126550" y="22759062"/>
            <a:ext cx="11447540" cy="4733137"/>
            <a:chOff x="1454000" y="22759425"/>
            <a:chExt cx="11447540" cy="4733137"/>
          </a:xfrm>
        </p:grpSpPr>
        <p:sp>
          <p:nvSpPr>
            <p:cNvPr id="73" name="Shape 73"/>
            <p:cNvSpPr txBox="1"/>
            <p:nvPr/>
          </p:nvSpPr>
          <p:spPr>
            <a:xfrm rot="16200000">
              <a:off x="-278200" y="25064362"/>
              <a:ext cx="4160400" cy="695999"/>
            </a:xfrm>
            <a:prstGeom prst="rect">
              <a:avLst/>
            </a:prstGeom>
            <a:noFill/>
            <a:ln>
              <a:noFill/>
            </a:ln>
          </p:spPr>
          <p:txBody>
            <a:bodyPr lIns="91425" tIns="91425" rIns="91425" bIns="91425" anchor="t" anchorCtr="0">
              <a:noAutofit/>
            </a:bodyPr>
            <a:lstStyle/>
            <a:p>
              <a:pPr lvl="0" rtl="0">
                <a:lnSpc>
                  <a:spcPct val="90000"/>
                </a:lnSpc>
                <a:spcBef>
                  <a:spcPts val="0"/>
                </a:spcBef>
                <a:buNone/>
              </a:pPr>
              <a:r>
                <a:rPr lang="en-US" sz="2400" dirty="0">
                  <a:solidFill>
                    <a:srgbClr val="767171"/>
                  </a:solidFill>
                  <a:latin typeface="Century Gothic" panose="020B0502020202020204" pitchFamily="34" charset="0"/>
                  <a:ea typeface="Questrial"/>
                  <a:cs typeface="Questrial"/>
                  <a:sym typeface="Questrial"/>
                </a:rPr>
                <a:t>Lake Area (pixels)</a:t>
              </a:r>
            </a:p>
          </p:txBody>
        </p:sp>
        <p:sp>
          <p:nvSpPr>
            <p:cNvPr id="74" name="Shape 74"/>
            <p:cNvSpPr txBox="1"/>
            <p:nvPr/>
          </p:nvSpPr>
          <p:spPr>
            <a:xfrm rot="16200000">
              <a:off x="10473341" y="24882184"/>
              <a:ext cx="4160400" cy="695999"/>
            </a:xfrm>
            <a:prstGeom prst="rect">
              <a:avLst/>
            </a:prstGeom>
            <a:noFill/>
            <a:ln>
              <a:noFill/>
            </a:ln>
          </p:spPr>
          <p:txBody>
            <a:bodyPr lIns="91425" tIns="91425" rIns="91425" bIns="91425" anchor="t" anchorCtr="0">
              <a:noAutofit/>
            </a:bodyPr>
            <a:lstStyle/>
            <a:p>
              <a:pPr lvl="0" rtl="0">
                <a:lnSpc>
                  <a:spcPct val="90000"/>
                </a:lnSpc>
                <a:spcBef>
                  <a:spcPts val="0"/>
                </a:spcBef>
                <a:buNone/>
              </a:pPr>
              <a:r>
                <a:rPr lang="en-US" sz="2400" dirty="0">
                  <a:solidFill>
                    <a:srgbClr val="767171"/>
                  </a:solidFill>
                  <a:latin typeface="Century Gothic" panose="020B0502020202020204" pitchFamily="34" charset="0"/>
                  <a:ea typeface="Questrial"/>
                  <a:cs typeface="Questrial"/>
                  <a:sym typeface="Questrial"/>
                </a:rPr>
                <a:t>Gauge Height (</a:t>
              </a:r>
              <a:r>
                <a:rPr lang="en-US" sz="2400" dirty="0" err="1">
                  <a:solidFill>
                    <a:srgbClr val="767171"/>
                  </a:solidFill>
                  <a:latin typeface="Century Gothic" panose="020B0502020202020204" pitchFamily="34" charset="0"/>
                  <a:ea typeface="Questrial"/>
                  <a:cs typeface="Questrial"/>
                  <a:sym typeface="Questrial"/>
                </a:rPr>
                <a:t>ft</a:t>
              </a:r>
              <a:r>
                <a:rPr lang="en-US" sz="2400" dirty="0">
                  <a:solidFill>
                    <a:srgbClr val="767171"/>
                  </a:solidFill>
                  <a:latin typeface="Century Gothic" panose="020B0502020202020204" pitchFamily="34" charset="0"/>
                  <a:ea typeface="Questrial"/>
                  <a:cs typeface="Questrial"/>
                  <a:sym typeface="Questrial"/>
                </a:rPr>
                <a:t>)</a:t>
              </a:r>
            </a:p>
          </p:txBody>
        </p:sp>
        <p:sp>
          <p:nvSpPr>
            <p:cNvPr id="75" name="Shape 75"/>
            <p:cNvSpPr txBox="1"/>
            <p:nvPr/>
          </p:nvSpPr>
          <p:spPr>
            <a:xfrm>
              <a:off x="1965563" y="22759425"/>
              <a:ext cx="7281000" cy="1532700"/>
            </a:xfrm>
            <a:prstGeom prst="rect">
              <a:avLst/>
            </a:prstGeom>
            <a:noFill/>
            <a:ln>
              <a:noFill/>
            </a:ln>
          </p:spPr>
          <p:txBody>
            <a:bodyPr lIns="91425" tIns="91425" rIns="91425" bIns="91425" anchor="t" anchorCtr="0">
              <a:noAutofit/>
            </a:bodyPr>
            <a:lstStyle/>
            <a:p>
              <a:pPr lvl="0" rtl="0">
                <a:lnSpc>
                  <a:spcPct val="90000"/>
                </a:lnSpc>
                <a:spcBef>
                  <a:spcPts val="0"/>
                </a:spcBef>
                <a:buNone/>
              </a:pPr>
              <a:r>
                <a:rPr lang="en-US" sz="3000" dirty="0">
                  <a:solidFill>
                    <a:srgbClr val="767171"/>
                  </a:solidFill>
                  <a:latin typeface="Century Gothic" panose="020B0502020202020204" pitchFamily="34" charset="0"/>
                  <a:ea typeface="Questrial"/>
                  <a:cs typeface="Questrial"/>
                  <a:sym typeface="Questrial"/>
                </a:rPr>
                <a:t>Lake Tahoe </a:t>
              </a:r>
              <a:r>
                <a:rPr lang="en-US" sz="3000" dirty="0" smtClean="0">
                  <a:solidFill>
                    <a:srgbClr val="767171"/>
                  </a:solidFill>
                  <a:latin typeface="Century Gothic" panose="020B0502020202020204" pitchFamily="34" charset="0"/>
                  <a:ea typeface="Questrial"/>
                  <a:cs typeface="Questrial"/>
                  <a:sym typeface="Questrial"/>
                </a:rPr>
                <a:t>  r=0.814</a:t>
              </a:r>
              <a:endParaRPr lang="en-US" sz="3000" dirty="0">
                <a:solidFill>
                  <a:srgbClr val="767171"/>
                </a:solidFill>
                <a:latin typeface="Century Gothic" panose="020B0502020202020204" pitchFamily="34" charset="0"/>
                <a:ea typeface="Questrial"/>
                <a:cs typeface="Questrial"/>
                <a:sym typeface="Questrial"/>
              </a:endParaRPr>
            </a:p>
          </p:txBody>
        </p:sp>
      </p:grpSp>
      <p:sp>
        <p:nvSpPr>
          <p:cNvPr id="79" name="Shape 79"/>
          <p:cNvSpPr txBox="1"/>
          <p:nvPr/>
        </p:nvSpPr>
        <p:spPr>
          <a:xfrm>
            <a:off x="16602990" y="30087891"/>
            <a:ext cx="3949200" cy="2019600"/>
          </a:xfrm>
          <a:prstGeom prst="rect">
            <a:avLst/>
          </a:prstGeom>
          <a:noFill/>
          <a:ln>
            <a:noFill/>
          </a:ln>
        </p:spPr>
        <p:txBody>
          <a:bodyPr lIns="91425" tIns="91425" rIns="91425" bIns="91425" anchor="t" anchorCtr="0">
            <a:noAutofit/>
          </a:bodyPr>
          <a:lstStyle/>
          <a:p>
            <a:pPr marL="0" marR="0" lvl="0" indent="0" rtl="0">
              <a:lnSpc>
                <a:spcPct val="100000"/>
              </a:lnSpc>
              <a:spcBef>
                <a:spcPts val="0"/>
              </a:spcBef>
              <a:spcAft>
                <a:spcPts val="0"/>
              </a:spcAft>
              <a:buClr>
                <a:srgbClr val="000000"/>
              </a:buClr>
              <a:buSzPct val="25000"/>
              <a:buFont typeface="Garamond"/>
              <a:buNone/>
            </a:pPr>
            <a:r>
              <a:rPr lang="en-US" sz="3000" b="0" i="0" u="none" strike="noStrike" cap="none" baseline="0" dirty="0">
                <a:solidFill>
                  <a:schemeClr val="dk1"/>
                </a:solidFill>
                <a:latin typeface="Garamond" panose="02020404030301010803" pitchFamily="18" charset="0"/>
                <a:ea typeface="Garamond"/>
                <a:cs typeface="Garamond"/>
                <a:sym typeface="Garamond"/>
                <a:rtl val="0"/>
              </a:rPr>
              <a:t>Lake Tahoe Basin </a:t>
            </a:r>
          </a:p>
          <a:p>
            <a:pPr marL="0" marR="0" lvl="0" indent="0" rtl="0">
              <a:lnSpc>
                <a:spcPct val="100000"/>
              </a:lnSpc>
              <a:spcBef>
                <a:spcPts val="0"/>
              </a:spcBef>
              <a:spcAft>
                <a:spcPts val="0"/>
              </a:spcAft>
              <a:buClr>
                <a:srgbClr val="000000"/>
              </a:buClr>
              <a:buSzPct val="25000"/>
              <a:buFont typeface="Garamond"/>
              <a:buNone/>
            </a:pPr>
            <a:r>
              <a:rPr lang="en-US" sz="3000" b="0" i="0" u="none" strike="noStrike" cap="none" baseline="0" dirty="0">
                <a:solidFill>
                  <a:schemeClr val="dk1"/>
                </a:solidFill>
                <a:latin typeface="Garamond" panose="02020404030301010803" pitchFamily="18" charset="0"/>
                <a:ea typeface="Garamond"/>
                <a:cs typeface="Garamond"/>
                <a:sym typeface="Garamond"/>
                <a:rtl val="0"/>
              </a:rPr>
              <a:t>Management Unit, </a:t>
            </a:r>
          </a:p>
          <a:p>
            <a:pPr marL="0" marR="0" lvl="0" indent="0" rtl="0">
              <a:lnSpc>
                <a:spcPct val="100000"/>
              </a:lnSpc>
              <a:spcBef>
                <a:spcPts val="0"/>
              </a:spcBef>
              <a:spcAft>
                <a:spcPts val="0"/>
              </a:spcAft>
              <a:buClr>
                <a:srgbClr val="000000"/>
              </a:buClr>
              <a:buSzPct val="25000"/>
              <a:buFont typeface="Garamond"/>
              <a:buNone/>
            </a:pPr>
            <a:r>
              <a:rPr lang="en-US" sz="3000" b="0" i="0" u="none" strike="noStrike" cap="none" baseline="0" dirty="0">
                <a:solidFill>
                  <a:schemeClr val="dk1"/>
                </a:solidFill>
                <a:latin typeface="Garamond" panose="02020404030301010803" pitchFamily="18" charset="0"/>
                <a:ea typeface="Garamond"/>
                <a:cs typeface="Garamond"/>
                <a:sym typeface="Garamond"/>
                <a:rtl val="0"/>
              </a:rPr>
              <a:t>USDA Forest Service</a:t>
            </a:r>
          </a:p>
        </p:txBody>
      </p:sp>
      <p:grpSp>
        <p:nvGrpSpPr>
          <p:cNvPr id="80" name="Shape 80"/>
          <p:cNvGrpSpPr/>
          <p:nvPr/>
        </p:nvGrpSpPr>
        <p:grpSpPr>
          <a:xfrm>
            <a:off x="15608394" y="22703882"/>
            <a:ext cx="11487766" cy="6476705"/>
            <a:chOff x="11999564" y="22821130"/>
            <a:chExt cx="10235004" cy="5762193"/>
          </a:xfrm>
        </p:grpSpPr>
        <p:sp>
          <p:nvSpPr>
            <p:cNvPr id="81" name="Shape 81"/>
            <p:cNvSpPr txBox="1"/>
            <p:nvPr/>
          </p:nvSpPr>
          <p:spPr>
            <a:xfrm>
              <a:off x="16546578" y="28011993"/>
              <a:ext cx="1509147" cy="571330"/>
            </a:xfrm>
            <a:prstGeom prst="rect">
              <a:avLst/>
            </a:prstGeom>
            <a:noFill/>
            <a:ln>
              <a:noFill/>
            </a:ln>
          </p:spPr>
          <p:txBody>
            <a:bodyPr lIns="91425" tIns="91425" rIns="91425" bIns="91425" anchor="t" anchorCtr="0">
              <a:noAutofit/>
            </a:bodyPr>
            <a:lstStyle/>
            <a:p>
              <a:pPr lvl="0" rtl="0">
                <a:lnSpc>
                  <a:spcPct val="90000"/>
                </a:lnSpc>
                <a:spcBef>
                  <a:spcPts val="0"/>
                </a:spcBef>
                <a:buNone/>
              </a:pPr>
              <a:r>
                <a:rPr lang="en-US" sz="2400" dirty="0">
                  <a:solidFill>
                    <a:srgbClr val="767171"/>
                  </a:solidFill>
                  <a:latin typeface="Century Gothic" panose="020B0502020202020204" pitchFamily="34" charset="0"/>
                  <a:ea typeface="Questrial"/>
                  <a:cs typeface="Questrial"/>
                  <a:sym typeface="Questrial"/>
                </a:rPr>
                <a:t>Date</a:t>
              </a:r>
            </a:p>
          </p:txBody>
        </p:sp>
        <p:sp>
          <p:nvSpPr>
            <p:cNvPr id="82" name="Shape 82"/>
            <p:cNvSpPr txBox="1"/>
            <p:nvPr/>
          </p:nvSpPr>
          <p:spPr>
            <a:xfrm rot="16200000">
              <a:off x="10602815" y="24942697"/>
              <a:ext cx="3414498" cy="621000"/>
            </a:xfrm>
            <a:prstGeom prst="rect">
              <a:avLst/>
            </a:prstGeom>
            <a:noFill/>
            <a:ln>
              <a:noFill/>
            </a:ln>
          </p:spPr>
          <p:txBody>
            <a:bodyPr lIns="91425" tIns="91425" rIns="91425" bIns="91425" anchor="t" anchorCtr="0">
              <a:noAutofit/>
            </a:bodyPr>
            <a:lstStyle/>
            <a:p>
              <a:pPr lvl="0" rtl="0">
                <a:lnSpc>
                  <a:spcPct val="90000"/>
                </a:lnSpc>
                <a:spcBef>
                  <a:spcPts val="0"/>
                </a:spcBef>
                <a:buNone/>
              </a:pPr>
              <a:r>
                <a:rPr lang="en-US" sz="2400" dirty="0">
                  <a:solidFill>
                    <a:srgbClr val="767171"/>
                  </a:solidFill>
                  <a:latin typeface="Century Gothic" panose="020B0502020202020204" pitchFamily="34" charset="0"/>
                  <a:ea typeface="Questrial"/>
                  <a:cs typeface="Questrial"/>
                  <a:sym typeface="Questrial"/>
                </a:rPr>
                <a:t>Lake Area (pixels)</a:t>
              </a:r>
            </a:p>
          </p:txBody>
        </p:sp>
        <p:sp>
          <p:nvSpPr>
            <p:cNvPr id="83" name="Shape 83"/>
            <p:cNvSpPr txBox="1"/>
            <p:nvPr/>
          </p:nvSpPr>
          <p:spPr>
            <a:xfrm rot="-5400000">
              <a:off x="20216819" y="24859444"/>
              <a:ext cx="3414498" cy="621000"/>
            </a:xfrm>
            <a:prstGeom prst="rect">
              <a:avLst/>
            </a:prstGeom>
            <a:noFill/>
            <a:ln>
              <a:noFill/>
            </a:ln>
          </p:spPr>
          <p:txBody>
            <a:bodyPr lIns="91425" tIns="91425" rIns="91425" bIns="91425" anchor="t" anchorCtr="0">
              <a:noAutofit/>
            </a:bodyPr>
            <a:lstStyle/>
            <a:p>
              <a:pPr lvl="0" rtl="0">
                <a:lnSpc>
                  <a:spcPct val="90000"/>
                </a:lnSpc>
                <a:spcBef>
                  <a:spcPts val="0"/>
                </a:spcBef>
                <a:buNone/>
              </a:pPr>
              <a:r>
                <a:rPr lang="en-US" sz="2400" dirty="0">
                  <a:solidFill>
                    <a:srgbClr val="767171"/>
                  </a:solidFill>
                  <a:latin typeface="Century Gothic" panose="020B0502020202020204" pitchFamily="34" charset="0"/>
                  <a:ea typeface="Questrial"/>
                  <a:cs typeface="Questrial"/>
                  <a:sym typeface="Questrial"/>
                </a:rPr>
                <a:t>Gauge Height (</a:t>
              </a:r>
              <a:r>
                <a:rPr lang="en-US" sz="2400" dirty="0" err="1">
                  <a:solidFill>
                    <a:srgbClr val="767171"/>
                  </a:solidFill>
                  <a:latin typeface="Century Gothic" panose="020B0502020202020204" pitchFamily="34" charset="0"/>
                  <a:ea typeface="Questrial"/>
                  <a:cs typeface="Questrial"/>
                  <a:sym typeface="Questrial"/>
                </a:rPr>
                <a:t>ft</a:t>
              </a:r>
              <a:r>
                <a:rPr lang="en-US" sz="2400" dirty="0">
                  <a:solidFill>
                    <a:srgbClr val="767171"/>
                  </a:solidFill>
                  <a:latin typeface="Century Gothic" panose="020B0502020202020204" pitchFamily="34" charset="0"/>
                  <a:ea typeface="Questrial"/>
                  <a:cs typeface="Questrial"/>
                  <a:sym typeface="Questrial"/>
                </a:rPr>
                <a:t>)</a:t>
              </a:r>
            </a:p>
          </p:txBody>
        </p:sp>
        <p:sp>
          <p:nvSpPr>
            <p:cNvPr id="84" name="Shape 84"/>
            <p:cNvSpPr txBox="1"/>
            <p:nvPr/>
          </p:nvSpPr>
          <p:spPr>
            <a:xfrm>
              <a:off x="12345546" y="22821130"/>
              <a:ext cx="6495165" cy="1257825"/>
            </a:xfrm>
            <a:prstGeom prst="rect">
              <a:avLst/>
            </a:prstGeom>
            <a:noFill/>
            <a:ln>
              <a:noFill/>
            </a:ln>
          </p:spPr>
          <p:txBody>
            <a:bodyPr lIns="91425" tIns="91425" rIns="91425" bIns="91425" anchor="t" anchorCtr="0">
              <a:noAutofit/>
            </a:bodyPr>
            <a:lstStyle/>
            <a:p>
              <a:pPr lvl="0" rtl="0">
                <a:lnSpc>
                  <a:spcPct val="90000"/>
                </a:lnSpc>
                <a:spcBef>
                  <a:spcPts val="0"/>
                </a:spcBef>
                <a:buNone/>
              </a:pPr>
              <a:r>
                <a:rPr lang="en-US" sz="3000" dirty="0">
                  <a:solidFill>
                    <a:srgbClr val="767171"/>
                  </a:solidFill>
                  <a:latin typeface="Century Gothic" panose="020B0502020202020204" pitchFamily="34" charset="0"/>
                  <a:ea typeface="Questrial"/>
                  <a:cs typeface="Questrial"/>
                  <a:sym typeface="Questrial"/>
                </a:rPr>
                <a:t>Salton Sea    </a:t>
              </a:r>
              <a:r>
                <a:rPr lang="en-US" sz="3000" dirty="0" smtClean="0">
                  <a:solidFill>
                    <a:srgbClr val="767171"/>
                  </a:solidFill>
                  <a:latin typeface="Century Gothic" panose="020B0502020202020204" pitchFamily="34" charset="0"/>
                  <a:ea typeface="Questrial"/>
                  <a:cs typeface="Questrial"/>
                  <a:sym typeface="Questrial"/>
                </a:rPr>
                <a:t>r=0.992</a:t>
              </a:r>
              <a:endParaRPr lang="en-US" sz="3000" dirty="0">
                <a:solidFill>
                  <a:srgbClr val="767171"/>
                </a:solidFill>
                <a:latin typeface="Century Gothic" panose="020B0502020202020204" pitchFamily="34" charset="0"/>
                <a:ea typeface="Questrial"/>
                <a:cs typeface="Questrial"/>
                <a:sym typeface="Questrial"/>
              </a:endParaRPr>
            </a:p>
            <a:p>
              <a:pPr lvl="0" rtl="0">
                <a:lnSpc>
                  <a:spcPct val="90000"/>
                </a:lnSpc>
                <a:spcBef>
                  <a:spcPts val="0"/>
                </a:spcBef>
                <a:buNone/>
              </a:pPr>
              <a:endParaRPr sz="2400" dirty="0">
                <a:solidFill>
                  <a:srgbClr val="767171"/>
                </a:solidFill>
                <a:latin typeface="Century Gothic" panose="020B0502020202020204" pitchFamily="34" charset="0"/>
                <a:ea typeface="Questrial"/>
                <a:cs typeface="Questrial"/>
                <a:sym typeface="Questrial"/>
              </a:endParaRPr>
            </a:p>
          </p:txBody>
        </p:sp>
        <p:pic>
          <p:nvPicPr>
            <p:cNvPr id="85" name="Shape 85"/>
            <p:cNvPicPr preferRelativeResize="0"/>
            <p:nvPr/>
          </p:nvPicPr>
          <p:blipFill rotWithShape="1">
            <a:blip r:embed="rId18">
              <a:alphaModFix/>
            </a:blip>
            <a:srcRect t="5329"/>
            <a:stretch/>
          </p:blipFill>
          <p:spPr>
            <a:xfrm>
              <a:off x="12417271" y="23290301"/>
              <a:ext cx="9243602" cy="4753214"/>
            </a:xfrm>
            <a:prstGeom prst="rect">
              <a:avLst/>
            </a:prstGeom>
            <a:noFill/>
            <a:ln>
              <a:noFill/>
            </a:ln>
          </p:spPr>
        </p:pic>
      </p:grpSp>
      <p:sp>
        <p:nvSpPr>
          <p:cNvPr id="86" name="Shape 86"/>
          <p:cNvSpPr txBox="1"/>
          <p:nvPr/>
        </p:nvSpPr>
        <p:spPr>
          <a:xfrm>
            <a:off x="914400" y="22412354"/>
            <a:ext cx="3216300" cy="6323699"/>
          </a:xfrm>
          <a:prstGeom prst="rect">
            <a:avLst/>
          </a:prstGeom>
          <a:noFill/>
          <a:ln>
            <a:noFill/>
          </a:ln>
        </p:spPr>
        <p:txBody>
          <a:bodyPr lIns="91425" tIns="45700" rIns="91425" bIns="45700" anchor="t" anchorCtr="0">
            <a:noAutofit/>
          </a:bodyPr>
          <a:lstStyle/>
          <a:p>
            <a:pPr lvl="0" rtl="0">
              <a:spcBef>
                <a:spcPts val="0"/>
              </a:spcBef>
              <a:buClr>
                <a:srgbClr val="000000"/>
              </a:buClr>
              <a:buSzPct val="40740"/>
              <a:buFont typeface="Arial"/>
              <a:buNone/>
            </a:pPr>
            <a:r>
              <a:rPr lang="en-US" sz="2700" dirty="0">
                <a:solidFill>
                  <a:schemeClr val="dk1"/>
                </a:solidFill>
                <a:latin typeface="Garamond" panose="02020404030301010803" pitchFamily="18" charset="0"/>
                <a:ea typeface="Garamond"/>
                <a:cs typeface="Garamond"/>
                <a:sym typeface="Garamond"/>
              </a:rPr>
              <a:t>These two graphs show the lake area LLAMA measures in blue and </a:t>
            </a:r>
            <a:r>
              <a:rPr lang="en-US" sz="2700" i="1" dirty="0">
                <a:solidFill>
                  <a:schemeClr val="dk1"/>
                </a:solidFill>
                <a:latin typeface="Garamond" panose="02020404030301010803" pitchFamily="18" charset="0"/>
                <a:ea typeface="Garamond"/>
                <a:cs typeface="Garamond"/>
                <a:sym typeface="Garamond"/>
              </a:rPr>
              <a:t>in situ </a:t>
            </a:r>
            <a:r>
              <a:rPr lang="en-US" sz="2700" dirty="0">
                <a:solidFill>
                  <a:schemeClr val="dk1"/>
                </a:solidFill>
                <a:latin typeface="Garamond" panose="02020404030301010803" pitchFamily="18" charset="0"/>
                <a:ea typeface="Garamond"/>
                <a:cs typeface="Garamond"/>
                <a:sym typeface="Garamond"/>
              </a:rPr>
              <a:t>gauge station measurements in orange</a:t>
            </a:r>
            <a:r>
              <a:rPr lang="en-US" sz="2700" dirty="0" smtClean="0">
                <a:solidFill>
                  <a:schemeClr val="dk1"/>
                </a:solidFill>
                <a:latin typeface="Garamond" panose="02020404030301010803" pitchFamily="18" charset="0"/>
                <a:ea typeface="Garamond"/>
                <a:cs typeface="Garamond"/>
                <a:sym typeface="Garamond"/>
              </a:rPr>
              <a:t>.</a:t>
            </a:r>
            <a:endParaRPr sz="2700" dirty="0">
              <a:solidFill>
                <a:schemeClr val="dk1"/>
              </a:solidFill>
              <a:latin typeface="Garamond" panose="02020404030301010803" pitchFamily="18" charset="0"/>
              <a:ea typeface="Garamond"/>
              <a:cs typeface="Garamond"/>
              <a:sym typeface="Garamond"/>
            </a:endParaRPr>
          </a:p>
          <a:p>
            <a:pPr lvl="0" rtl="0">
              <a:spcBef>
                <a:spcPts val="0"/>
              </a:spcBef>
              <a:buClr>
                <a:srgbClr val="000000"/>
              </a:buClr>
              <a:buSzPct val="40740"/>
              <a:buFont typeface="Arial"/>
              <a:buNone/>
            </a:pPr>
            <a:r>
              <a:rPr lang="en-US" sz="2700" dirty="0">
                <a:solidFill>
                  <a:schemeClr val="dk1"/>
                </a:solidFill>
                <a:latin typeface="Garamond" panose="02020404030301010803" pitchFamily="18" charset="0"/>
                <a:ea typeface="Garamond"/>
                <a:cs typeface="Garamond"/>
                <a:sym typeface="Garamond"/>
              </a:rPr>
              <a:t>The r values </a:t>
            </a:r>
            <a:r>
              <a:rPr lang="en-US" sz="2700" dirty="0" smtClean="0">
                <a:solidFill>
                  <a:schemeClr val="dk1"/>
                </a:solidFill>
                <a:latin typeface="Garamond" panose="02020404030301010803" pitchFamily="18" charset="0"/>
                <a:ea typeface="Garamond"/>
                <a:cs typeface="Garamond"/>
                <a:sym typeface="Garamond"/>
              </a:rPr>
              <a:t>show </a:t>
            </a:r>
            <a:r>
              <a:rPr lang="en-US" sz="2700" dirty="0">
                <a:solidFill>
                  <a:schemeClr val="dk1"/>
                </a:solidFill>
                <a:latin typeface="Garamond" panose="02020404030301010803" pitchFamily="18" charset="0"/>
                <a:ea typeface="Garamond"/>
                <a:cs typeface="Garamond"/>
                <a:sym typeface="Garamond"/>
              </a:rPr>
              <a:t>the high correlation between the two datasets</a:t>
            </a:r>
            <a:r>
              <a:rPr lang="en-US" sz="2700" dirty="0" smtClean="0">
                <a:solidFill>
                  <a:schemeClr val="dk1"/>
                </a:solidFill>
                <a:latin typeface="Garamond" panose="02020404030301010803" pitchFamily="18" charset="0"/>
                <a:ea typeface="Garamond"/>
                <a:cs typeface="Garamond"/>
                <a:sym typeface="Garamond"/>
              </a:rPr>
              <a:t>.</a:t>
            </a:r>
          </a:p>
          <a:p>
            <a:pPr lvl="0" rtl="0">
              <a:spcBef>
                <a:spcPts val="0"/>
              </a:spcBef>
              <a:buClr>
                <a:srgbClr val="000000"/>
              </a:buClr>
              <a:buSzPct val="40740"/>
              <a:buFont typeface="Arial"/>
              <a:buNone/>
            </a:pPr>
            <a:r>
              <a:rPr lang="en-US" sz="2700" dirty="0" smtClean="0">
                <a:solidFill>
                  <a:schemeClr val="dk1"/>
                </a:solidFill>
                <a:latin typeface="Garamond" panose="02020404030301010803" pitchFamily="18" charset="0"/>
                <a:ea typeface="Garamond"/>
                <a:cs typeface="Garamond"/>
                <a:sym typeface="Garamond"/>
              </a:rPr>
              <a:t>LLAMA is most accurate in lakes that do not have as steep of a basin, as more change can be seen in images.</a:t>
            </a:r>
            <a:endParaRPr lang="en-US" sz="2700" dirty="0">
              <a:solidFill>
                <a:schemeClr val="dk1"/>
              </a:solidFill>
              <a:latin typeface="Garamond" panose="02020404030301010803" pitchFamily="18" charset="0"/>
              <a:ea typeface="Garamond"/>
              <a:cs typeface="Garamond"/>
              <a:sym typeface="Garamond"/>
            </a:endParaRPr>
          </a:p>
          <a:p>
            <a:pPr lvl="0" rtl="0">
              <a:spcBef>
                <a:spcPts val="0"/>
              </a:spcBef>
              <a:buClr>
                <a:srgbClr val="000000"/>
              </a:buClr>
              <a:buFont typeface="Arial"/>
              <a:buNone/>
            </a:pPr>
            <a:endParaRPr sz="2700" dirty="0">
              <a:solidFill>
                <a:schemeClr val="dk1"/>
              </a:solidFill>
              <a:latin typeface="Garamond" panose="02020404030301010803" pitchFamily="18" charset="0"/>
              <a:ea typeface="Garamond"/>
              <a:cs typeface="Garamond"/>
              <a:sym typeface="Garamond"/>
            </a:endParaRPr>
          </a:p>
        </p:txBody>
      </p:sp>
      <p:sp>
        <p:nvSpPr>
          <p:cNvPr id="87" name="Shape 87"/>
          <p:cNvSpPr txBox="1"/>
          <p:nvPr/>
        </p:nvSpPr>
        <p:spPr>
          <a:xfrm>
            <a:off x="-1944550" y="15681075"/>
            <a:ext cx="747900" cy="1321200"/>
          </a:xfrm>
          <a:prstGeom prst="rect">
            <a:avLst/>
          </a:prstGeom>
          <a:noFill/>
          <a:ln>
            <a:noFill/>
          </a:ln>
        </p:spPr>
        <p:txBody>
          <a:bodyPr lIns="91425" tIns="91425" rIns="91425" bIns="91425" anchor="t" anchorCtr="0">
            <a:noAutofit/>
          </a:bodyPr>
          <a:lstStyle/>
          <a:p>
            <a:pPr>
              <a:spcBef>
                <a:spcPts val="0"/>
              </a:spcBef>
              <a:buNone/>
            </a:pPr>
            <a:endParaRPr>
              <a:latin typeface="Century Gothic" panose="020B0502020202020204" pitchFamily="34" charset="0"/>
            </a:endParaRPr>
          </a:p>
        </p:txBody>
      </p:sp>
      <p:sp>
        <p:nvSpPr>
          <p:cNvPr id="88" name="Shape 88"/>
          <p:cNvSpPr txBox="1"/>
          <p:nvPr/>
        </p:nvSpPr>
        <p:spPr>
          <a:xfrm>
            <a:off x="8944790" y="28574485"/>
            <a:ext cx="1693799" cy="642300"/>
          </a:xfrm>
          <a:prstGeom prst="rect">
            <a:avLst/>
          </a:prstGeom>
          <a:noFill/>
          <a:ln>
            <a:noFill/>
          </a:ln>
        </p:spPr>
        <p:txBody>
          <a:bodyPr lIns="91425" tIns="91425" rIns="91425" bIns="91425" anchor="t" anchorCtr="0">
            <a:noAutofit/>
          </a:bodyPr>
          <a:lstStyle/>
          <a:p>
            <a:pPr lvl="0" rtl="0">
              <a:lnSpc>
                <a:spcPct val="90000"/>
              </a:lnSpc>
              <a:spcBef>
                <a:spcPts val="0"/>
              </a:spcBef>
              <a:buNone/>
            </a:pPr>
            <a:r>
              <a:rPr lang="en-US" sz="2400" dirty="0">
                <a:solidFill>
                  <a:srgbClr val="767171"/>
                </a:solidFill>
                <a:latin typeface="Century Gothic" panose="020B0502020202020204" pitchFamily="34" charset="0"/>
                <a:ea typeface="Questrial"/>
                <a:cs typeface="Questrial"/>
                <a:sym typeface="Questrial"/>
              </a:rPr>
              <a:t>Date</a:t>
            </a:r>
          </a:p>
        </p:txBody>
      </p:sp>
    </p:spTree>
  </p:cSld>
  <p:clrMapOvr>
    <a:masterClrMapping/>
  </p:clrMapOvr>
  <p:transition spd="slow">
    <p:cut/>
  </p:transition>
  <p:timing>
    <p:tnLst>
      <p:par>
        <p:cTn id="1" dur="indefinite" restart="never" nodeType="tmRoot"/>
      </p:par>
    </p:tnLst>
  </p:timing>
</p:sld>
</file>

<file path=ppt/theme/theme1.xml><?xml version="1.0" encoding="utf-8"?>
<a:theme xmlns:a="http://schemas.openxmlformats.org/drawingml/2006/main" name="Office Theme">
  <a:themeElements>
    <a:clrScheme name="Water 15">
      <a:dk1>
        <a:srgbClr val="767171"/>
      </a:dk1>
      <a:lt1>
        <a:srgbClr val="FFFFFF"/>
      </a:lt1>
      <a:dk2>
        <a:srgbClr val="767171"/>
      </a:dk2>
      <a:lt2>
        <a:srgbClr val="FFFFFF"/>
      </a:lt2>
      <a:accent1>
        <a:srgbClr val="75AADB"/>
      </a:accent1>
      <a:accent2>
        <a:srgbClr val="8992C8"/>
      </a:accent2>
      <a:accent3>
        <a:srgbClr val="9879B7"/>
      </a:accent3>
      <a:accent4>
        <a:srgbClr val="FFE07F"/>
      </a:accent4>
      <a:accent5>
        <a:srgbClr val="FDC760"/>
      </a:accent5>
      <a:accent6>
        <a:srgbClr val="FBAE40"/>
      </a:accent6>
      <a:hlink>
        <a:srgbClr val="75AADB"/>
      </a:hlink>
      <a:folHlink>
        <a:srgbClr val="75AAD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73</TotalTime>
  <Words>601</Words>
  <Application>Microsoft Office PowerPoint</Application>
  <PresentationFormat>Custom</PresentationFormat>
  <Paragraphs>53</Paragraphs>
  <Slides>1</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Garamond</vt:lpstr>
      <vt:lpstr>Arial</vt:lpstr>
      <vt:lpstr>Questrial</vt:lpstr>
      <vt:lpstr>Noto Symbol</vt:lpstr>
      <vt:lpstr>Century Gothic</vt:lpstr>
      <vt:lpstr>Office Theme</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Cate, Nolan R. (ARC-SGE)[SSAI DEVELOP]</dc:creator>
  <cp:lastModifiedBy>Kislik, Emily A. (ARC-SGE)[SCIENCE SYSTEMS AND APPLICATIONS, INC]</cp:lastModifiedBy>
  <cp:revision>25</cp:revision>
  <dcterms:modified xsi:type="dcterms:W3CDTF">2015-11-20T02:29:41Z</dcterms:modified>
</cp:coreProperties>
</file>