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9"/>
  </p:notesMasterIdLst>
  <p:handoutMasterIdLst>
    <p:handoutMasterId r:id="rId30"/>
  </p:handoutMasterIdLst>
  <p:sldIdLst>
    <p:sldId id="38248" r:id="rId5"/>
    <p:sldId id="38361" r:id="rId6"/>
    <p:sldId id="38357" r:id="rId7"/>
    <p:sldId id="38251" r:id="rId8"/>
    <p:sldId id="38379" r:id="rId9"/>
    <p:sldId id="38273" r:id="rId10"/>
    <p:sldId id="38376" r:id="rId11"/>
    <p:sldId id="38362" r:id="rId12"/>
    <p:sldId id="38363" r:id="rId13"/>
    <p:sldId id="38364" r:id="rId14"/>
    <p:sldId id="38365" r:id="rId15"/>
    <p:sldId id="38372" r:id="rId16"/>
    <p:sldId id="350" r:id="rId17"/>
    <p:sldId id="38366" r:id="rId18"/>
    <p:sldId id="38380" r:id="rId19"/>
    <p:sldId id="38252" r:id="rId20"/>
    <p:sldId id="38367" r:id="rId21"/>
    <p:sldId id="38373" r:id="rId22"/>
    <p:sldId id="38359" r:id="rId23"/>
    <p:sldId id="38368" r:id="rId24"/>
    <p:sldId id="38369" r:id="rId25"/>
    <p:sldId id="346" r:id="rId26"/>
    <p:sldId id="38256" r:id="rId27"/>
    <p:sldId id="382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4A8F04E3-DBC9-AF16-3575-282287F2EC14}" name="Lisa Tanh" initials="LT" userId="Lisa Tan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2" clrIdx="0">
    <p:extLst>
      <p:ext uri="{19B8F6BF-5375-455C-9EA6-DF929625EA0E}">
        <p15:presenceInfo xmlns:p15="http://schemas.microsoft.com/office/powerpoint/2012/main" userId="S::rcbyles@ndc.nasa.gov::f2fd4499-2563-4908-9210-b44e2282d021" providerId="AD"/>
      </p:ext>
    </p:extLst>
  </p:cmAuthor>
  <p:cmAuthor id="2" name="Laramie" initials="L" lastIdx="5" clrIdx="1">
    <p:extLst>
      <p:ext uri="{19B8F6BF-5375-455C-9EA6-DF929625EA0E}">
        <p15:presenceInfo xmlns:p15="http://schemas.microsoft.com/office/powerpoint/2012/main" userId="S::ldplott@ndc.nasa.gov::12fa7add-6da5-4f07-a1f9-aac8f53d42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6AD"/>
    <a:srgbClr val="6A7278"/>
    <a:srgbClr val="5595AC"/>
    <a:srgbClr val="53B4B9"/>
    <a:srgbClr val="55C3CF"/>
    <a:srgbClr val="50C8A7"/>
    <a:srgbClr val="BFF57E"/>
    <a:srgbClr val="E6FEF7"/>
    <a:srgbClr val="CCFFFF"/>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BC496-CCC4-4774-8596-188E4288F0A4}" v="868" dt="2023-05-26T22:29:58.520"/>
    <p1510:client id="{A752BC43-E6B4-476D-B125-6553980824FB}" v="5" dt="2023-05-26T22:28:27.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92" autoAdjust="0"/>
    <p:restoredTop sz="96517" autoAdjust="0"/>
  </p:normalViewPr>
  <p:slideViewPr>
    <p:cSldViewPr snapToGrid="0">
      <p:cViewPr varScale="1">
        <p:scale>
          <a:sx n="82" d="100"/>
          <a:sy n="82" d="100"/>
        </p:scale>
        <p:origin x="283" y="72"/>
      </p:cViewPr>
      <p:guideLst/>
    </p:cSldViewPr>
  </p:slideViewPr>
  <p:notesTextViewPr>
    <p:cViewPr>
      <p:scale>
        <a:sx n="100" d="100"/>
        <a:sy n="100" d="100"/>
      </p:scale>
      <p:origin x="0" y="0"/>
    </p:cViewPr>
  </p:notesTextViewPr>
  <p:sorterViewPr>
    <p:cViewPr varScale="1">
      <p:scale>
        <a:sx n="1" d="1"/>
        <a:sy n="1" d="1"/>
      </p:scale>
      <p:origin x="0" y="-5592"/>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2161979514516"/>
          <c:y val="8.1387581998652439E-2"/>
          <c:w val="0.70911117874252483"/>
          <c:h val="0.80688397563567105"/>
        </c:manualLayout>
      </c:layout>
      <c:doughnutChart>
        <c:varyColors val="1"/>
        <c:ser>
          <c:idx val="0"/>
          <c:order val="0"/>
          <c:tx>
            <c:strRef>
              <c:f>Sheet1!$B$1</c:f>
              <c:strCache>
                <c:ptCount val="1"/>
                <c:pt idx="0">
                  <c:v>Column1</c:v>
                </c:pt>
              </c:strCache>
            </c:strRef>
          </c:tx>
          <c:dPt>
            <c:idx val="0"/>
            <c:bubble3D val="0"/>
            <c:spPr>
              <a:solidFill>
                <a:srgbClr val="BA5D7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6A9-4BC6-A99F-31685B579F5A}"/>
              </c:ext>
            </c:extLst>
          </c:dPt>
          <c:dPt>
            <c:idx val="1"/>
            <c:bubble3D val="0"/>
            <c:spPr>
              <a:solidFill>
                <a:srgbClr val="EB702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6A9-4BC6-A99F-31685B579F5A}"/>
              </c:ext>
            </c:extLst>
          </c:dPt>
          <c:dPt>
            <c:idx val="2"/>
            <c:bubble3D val="0"/>
            <c:spPr>
              <a:solidFill>
                <a:srgbClr val="DD9C7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6A9-4BC6-A99F-31685B579F5A}"/>
              </c:ext>
            </c:extLst>
          </c:dPt>
          <c:dPt>
            <c:idx val="3"/>
            <c:bubble3D val="0"/>
            <c:spPr>
              <a:solidFill>
                <a:srgbClr val="BAC67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6A9-4BC6-A99F-31685B579F5A}"/>
              </c:ext>
            </c:extLst>
          </c:dPt>
          <c:dPt>
            <c:idx val="4"/>
            <c:bubble3D val="0"/>
            <c:spPr>
              <a:solidFill>
                <a:srgbClr val="96BD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6A9-4BC6-A99F-31685B579F5A}"/>
              </c:ext>
            </c:extLst>
          </c:dPt>
          <c:dPt>
            <c:idx val="5"/>
            <c:bubble3D val="0"/>
            <c:spPr>
              <a:solidFill>
                <a:srgbClr val="91CCCB"/>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6A9-4BC6-A99F-31685B579F5A}"/>
              </c:ext>
            </c:extLst>
          </c:dPt>
          <c:dPt>
            <c:idx val="6"/>
            <c:bubble3D val="0"/>
            <c:spPr>
              <a:solidFill>
                <a:srgbClr val="4B72B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6A9-4BC6-A99F-31685B579F5A}"/>
              </c:ext>
            </c:extLst>
          </c:dPt>
          <c:dPt>
            <c:idx val="7"/>
            <c:bubble3D val="0"/>
            <c:spPr>
              <a:solidFill>
                <a:srgbClr val="AF94B8"/>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46A9-4BC6-A99F-31685B579F5A}"/>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Local</c:v>
                </c:pt>
                <c:pt idx="1">
                  <c:v>State</c:v>
                </c:pt>
                <c:pt idx="2">
                  <c:v>Federal</c:v>
                </c:pt>
                <c:pt idx="3">
                  <c:v>Non-Profit</c:v>
                </c:pt>
                <c:pt idx="4">
                  <c:v>For-Profit</c:v>
                </c:pt>
                <c:pt idx="5">
                  <c:v>Consortia</c:v>
                </c:pt>
                <c:pt idx="6">
                  <c:v>Academic</c:v>
                </c:pt>
                <c:pt idx="7">
                  <c:v>International</c:v>
                </c:pt>
              </c:strCache>
            </c:strRef>
          </c:cat>
          <c:val>
            <c:numRef>
              <c:f>Sheet1!$B$2:$B$9</c:f>
              <c:numCache>
                <c:formatCode>General</c:formatCode>
                <c:ptCount val="8"/>
                <c:pt idx="0">
                  <c:v>12</c:v>
                </c:pt>
                <c:pt idx="1">
                  <c:v>20</c:v>
                </c:pt>
                <c:pt idx="2">
                  <c:v>20</c:v>
                </c:pt>
                <c:pt idx="3">
                  <c:v>16</c:v>
                </c:pt>
                <c:pt idx="4">
                  <c:v>2</c:v>
                </c:pt>
                <c:pt idx="5">
                  <c:v>2</c:v>
                </c:pt>
                <c:pt idx="6">
                  <c:v>12</c:v>
                </c:pt>
                <c:pt idx="7">
                  <c:v>16</c:v>
                </c:pt>
              </c:numCache>
            </c:numRef>
          </c:val>
          <c:extLst>
            <c:ext xmlns:c16="http://schemas.microsoft.com/office/drawing/2014/chart" uri="{C3380CC4-5D6E-409C-BE32-E72D297353CC}">
              <c16:uniqueId val="{00000010-46A9-4BC6-A99F-31685B579F5A}"/>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You</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3-40EE-41DD-B500-450E16CAD38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4-40EE-41DD-B500-450E16CAD38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2-40EE-41DD-B500-450E16CAD383}"/>
              </c:ext>
            </c:extLst>
          </c:dPt>
          <c:dLbls>
            <c:dLbl>
              <c:idx val="0"/>
              <c:layout>
                <c:manualLayout>
                  <c:x val="-0.19427056900906253"/>
                  <c:y val="0.14149492657873164"/>
                </c:manualLayout>
              </c:layout>
              <c:tx>
                <c:rich>
                  <a:bodyPr/>
                  <a:lstStyle/>
                  <a:p>
                    <a:fld id="{22D95727-63AD-47C9-AA16-B929E7232241}" type="CATEGORYNAME">
                      <a:rPr lang="en-US" smtClean="0"/>
                      <a:pPr/>
                      <a:t>[CATEGORY NAME]</a:t>
                    </a:fld>
                    <a:endParaRPr lang="en-US"/>
                  </a:p>
                </c:rich>
              </c:tx>
              <c:showLegendKey val="0"/>
              <c:showVal val="0"/>
              <c:showCatName val="1"/>
              <c:showSerName val="0"/>
              <c:showPercent val="1"/>
              <c:showBubbleSize val="0"/>
              <c:extLst>
                <c:ext xmlns:c15="http://schemas.microsoft.com/office/drawing/2012/chart" uri="{CE6537A1-D6FC-4f65-9D91-7224C49458BB}">
                  <c15:layout>
                    <c:manualLayout>
                      <c:w val="0.25423384341108307"/>
                      <c:h val="0.12364395866859731"/>
                    </c:manualLayout>
                  </c15:layout>
                  <c15:dlblFieldTable/>
                  <c15:showDataLabelsRange val="0"/>
                </c:ext>
                <c:ext xmlns:c16="http://schemas.microsoft.com/office/drawing/2014/chart" uri="{C3380CC4-5D6E-409C-BE32-E72D297353CC}">
                  <c16:uniqueId val="{00000003-40EE-41DD-B500-450E16CAD383}"/>
                </c:ext>
              </c:extLst>
            </c:dLbl>
            <c:dLbl>
              <c:idx val="1"/>
              <c:layout>
                <c:manualLayout>
                  <c:x val="5.5675531124646602E-3"/>
                  <c:y val="-0.21883399120517946"/>
                </c:manualLayout>
              </c:layout>
              <c:tx>
                <c:rich>
                  <a:bodyPr/>
                  <a:lstStyle/>
                  <a:p>
                    <a:fld id="{02BE504C-59A2-408B-8E42-6566426F5B05}" type="CATEGORYNAME">
                      <a:rPr lang="en-US" smtClean="0"/>
                      <a:pPr/>
                      <a:t>[CATEGORY NAME]</a:t>
                    </a:fld>
                    <a:endParaRPr lang="en-US"/>
                  </a:p>
                </c:rich>
              </c:tx>
              <c:showLegendKey val="0"/>
              <c:showVal val="0"/>
              <c:showCatName val="1"/>
              <c:showSerName val="0"/>
              <c:showPercent val="1"/>
              <c:showBubbleSize val="0"/>
              <c:extLst>
                <c:ext xmlns:c15="http://schemas.microsoft.com/office/drawing/2012/chart" uri="{CE6537A1-D6FC-4f65-9D91-7224C49458BB}">
                  <c15:layout>
                    <c:manualLayout>
                      <c:w val="0.3623696924676868"/>
                      <c:h val="0.12364395866859731"/>
                    </c:manualLayout>
                  </c15:layout>
                  <c15:dlblFieldTable/>
                  <c15:showDataLabelsRange val="0"/>
                </c:ext>
                <c:ext xmlns:c16="http://schemas.microsoft.com/office/drawing/2014/chart" uri="{C3380CC4-5D6E-409C-BE32-E72D297353CC}">
                  <c16:uniqueId val="{00000004-40EE-41DD-B500-450E16CAD383}"/>
                </c:ext>
              </c:extLst>
            </c:dLbl>
            <c:dLbl>
              <c:idx val="2"/>
              <c:layout>
                <c:manualLayout>
                  <c:x val="0.24833183776556228"/>
                  <c:y val="0.12680683896494385"/>
                </c:manualLayout>
              </c:layout>
              <c:tx>
                <c:rich>
                  <a:bodyPr/>
                  <a:lstStyle/>
                  <a:p>
                    <a:fld id="{B26D8F36-C3BF-463D-8F2C-14443ABB1D82}" type="CATEGORYNAME">
                      <a:rPr lang="en-US" smtClean="0"/>
                      <a:pPr/>
                      <a:t>[CATEGORY NAME]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0EE-41DD-B500-450E16CAD38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DEVELOP</c:v>
                </c:pt>
                <c:pt idx="1">
                  <c:v>Space Systems</c:v>
                </c:pt>
                <c:pt idx="2">
                  <c:v>Node</c:v>
                </c:pt>
              </c:strCache>
            </c:strRef>
          </c:cat>
          <c:val>
            <c:numRef>
              <c:f>Sheet1!$B$2:$B$4</c:f>
              <c:numCache>
                <c:formatCode>General</c:formatCode>
                <c:ptCount val="3"/>
                <c:pt idx="0">
                  <c:v>3</c:v>
                </c:pt>
                <c:pt idx="1">
                  <c:v>3</c:v>
                </c:pt>
                <c:pt idx="2">
                  <c:v>3</c:v>
                </c:pt>
              </c:numCache>
            </c:numRef>
          </c:val>
          <c:extLst>
            <c:ext xmlns:c16="http://schemas.microsoft.com/office/drawing/2014/chart" uri="{C3380CC4-5D6E-409C-BE32-E72D297353CC}">
              <c16:uniqueId val="{00000000-40EE-41DD-B500-450E16CAD38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0C078-CA15-4438-A8EA-BDEE96CD9198}"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906AC2F7-254F-44EB-9456-76892498A31C}">
      <dgm:prSet phldrT="[Text]" custT="1"/>
      <dgm:spPr/>
      <dgm:t>
        <a:bodyPr/>
        <a:lstStyle/>
        <a:p>
          <a:r>
            <a:rPr lang="en-US" sz="3600" dirty="0"/>
            <a:t>Feasibility</a:t>
          </a:r>
        </a:p>
      </dgm:t>
    </dgm:pt>
    <dgm:pt modelId="{67496D9B-6F92-4E45-A4C8-CD500336ECD2}" type="parTrans" cxnId="{A6B57B13-1722-43A1-AB37-3186AB812001}">
      <dgm:prSet/>
      <dgm:spPr/>
      <dgm:t>
        <a:bodyPr/>
        <a:lstStyle/>
        <a:p>
          <a:endParaRPr lang="en-US" sz="1100"/>
        </a:p>
      </dgm:t>
    </dgm:pt>
    <dgm:pt modelId="{E0C9B8E8-DF6D-411E-BA2B-C0F860A7ECC8}" type="sibTrans" cxnId="{A6B57B13-1722-43A1-AB37-3186AB812001}">
      <dgm:prSet/>
      <dgm:spPr>
        <a:ln>
          <a:solidFill>
            <a:srgbClr val="5496AD"/>
          </a:solidFill>
        </a:ln>
      </dgm:spPr>
      <dgm:t>
        <a:bodyPr/>
        <a:lstStyle/>
        <a:p>
          <a:endParaRPr lang="en-US" sz="1100"/>
        </a:p>
      </dgm:t>
    </dgm:pt>
    <dgm:pt modelId="{11800753-C013-43CF-B7FB-962110CAAA4E}">
      <dgm:prSet phldrT="[Text]" custT="1"/>
      <dgm:spPr/>
      <dgm:t>
        <a:bodyPr/>
        <a:lstStyle/>
        <a:p>
          <a:r>
            <a:rPr lang="en-US" sz="3600" dirty="0"/>
            <a:t>Tech &amp; Innovation </a:t>
          </a:r>
        </a:p>
      </dgm:t>
    </dgm:pt>
    <dgm:pt modelId="{399C6DAA-16E7-4013-B088-96BB7709AF26}" type="parTrans" cxnId="{A78CAFCB-B992-41D3-901F-55D1CB117790}">
      <dgm:prSet/>
      <dgm:spPr/>
      <dgm:t>
        <a:bodyPr/>
        <a:lstStyle/>
        <a:p>
          <a:endParaRPr lang="en-US" sz="1100"/>
        </a:p>
      </dgm:t>
    </dgm:pt>
    <dgm:pt modelId="{85EE2DA2-C8CF-49AC-BA2B-60E2F036CE74}" type="sibTrans" cxnId="{A78CAFCB-B992-41D3-901F-55D1CB117790}">
      <dgm:prSet/>
      <dgm:spPr/>
      <dgm:t>
        <a:bodyPr/>
        <a:lstStyle/>
        <a:p>
          <a:endParaRPr lang="en-US" sz="1100"/>
        </a:p>
      </dgm:t>
    </dgm:pt>
    <dgm:pt modelId="{4653EF9C-FD77-4229-8EBA-624C8D20C2AF}">
      <dgm:prSet phldrT="[Text]" custT="1"/>
      <dgm:spPr/>
      <dgm:t>
        <a:bodyPr/>
        <a:lstStyle/>
        <a:p>
          <a:r>
            <a:rPr lang="en-US" sz="3600" dirty="0"/>
            <a:t>Listening</a:t>
          </a:r>
        </a:p>
      </dgm:t>
    </dgm:pt>
    <dgm:pt modelId="{5A4AAA66-E4D9-4123-A43B-0CD7FF0DB5E9}" type="parTrans" cxnId="{FF03F997-F275-4A5F-BE6F-F622338F3984}">
      <dgm:prSet/>
      <dgm:spPr/>
      <dgm:t>
        <a:bodyPr/>
        <a:lstStyle/>
        <a:p>
          <a:endParaRPr lang="en-US" sz="1100"/>
        </a:p>
      </dgm:t>
    </dgm:pt>
    <dgm:pt modelId="{18C3D871-B0C5-4833-B31B-7CFDF419365B}" type="sibTrans" cxnId="{FF03F997-F275-4A5F-BE6F-F622338F3984}">
      <dgm:prSet/>
      <dgm:spPr/>
      <dgm:t>
        <a:bodyPr/>
        <a:lstStyle/>
        <a:p>
          <a:endParaRPr lang="en-US" sz="1100"/>
        </a:p>
      </dgm:t>
    </dgm:pt>
    <dgm:pt modelId="{0D38AC8A-C938-480D-8BF8-15BCC638F763}" type="pres">
      <dgm:prSet presAssocID="{F670C078-CA15-4438-A8EA-BDEE96CD9198}" presName="Name0" presStyleCnt="0">
        <dgm:presLayoutVars>
          <dgm:chMax val="7"/>
          <dgm:chPref val="7"/>
          <dgm:dir/>
        </dgm:presLayoutVars>
      </dgm:prSet>
      <dgm:spPr/>
    </dgm:pt>
    <dgm:pt modelId="{31CAF867-DD61-4ED6-B643-87CAFEA1D55F}" type="pres">
      <dgm:prSet presAssocID="{F670C078-CA15-4438-A8EA-BDEE96CD9198}" presName="Name1" presStyleCnt="0"/>
      <dgm:spPr/>
    </dgm:pt>
    <dgm:pt modelId="{E6130D50-657D-4ABC-9EA6-CE5DBF4E00D0}" type="pres">
      <dgm:prSet presAssocID="{F670C078-CA15-4438-A8EA-BDEE96CD9198}" presName="cycle" presStyleCnt="0"/>
      <dgm:spPr/>
    </dgm:pt>
    <dgm:pt modelId="{1E6261E4-B821-49B2-A9F7-99C26FF37AB0}" type="pres">
      <dgm:prSet presAssocID="{F670C078-CA15-4438-A8EA-BDEE96CD9198}" presName="srcNode" presStyleLbl="node1" presStyleIdx="0" presStyleCnt="3"/>
      <dgm:spPr/>
    </dgm:pt>
    <dgm:pt modelId="{ED279C70-8FE9-4F13-BC9D-E9572C0400BC}" type="pres">
      <dgm:prSet presAssocID="{F670C078-CA15-4438-A8EA-BDEE96CD9198}" presName="conn" presStyleLbl="parChTrans1D2" presStyleIdx="0" presStyleCnt="1"/>
      <dgm:spPr/>
    </dgm:pt>
    <dgm:pt modelId="{CFF7D00F-F92C-452F-A992-2B149268B782}" type="pres">
      <dgm:prSet presAssocID="{F670C078-CA15-4438-A8EA-BDEE96CD9198}" presName="extraNode" presStyleLbl="node1" presStyleIdx="0" presStyleCnt="3"/>
      <dgm:spPr/>
    </dgm:pt>
    <dgm:pt modelId="{062623E7-C347-4C0C-87A8-3E8E471A2D68}" type="pres">
      <dgm:prSet presAssocID="{F670C078-CA15-4438-A8EA-BDEE96CD9198}" presName="dstNode" presStyleLbl="node1" presStyleIdx="0" presStyleCnt="3"/>
      <dgm:spPr/>
    </dgm:pt>
    <dgm:pt modelId="{785A5216-BE1A-4FC7-B196-70882F6113EE}" type="pres">
      <dgm:prSet presAssocID="{906AC2F7-254F-44EB-9456-76892498A31C}" presName="text_1" presStyleLbl="node1" presStyleIdx="0" presStyleCnt="3">
        <dgm:presLayoutVars>
          <dgm:bulletEnabled val="1"/>
        </dgm:presLayoutVars>
      </dgm:prSet>
      <dgm:spPr/>
    </dgm:pt>
    <dgm:pt modelId="{C662C19C-EA63-4015-AD97-3F576A8EF669}" type="pres">
      <dgm:prSet presAssocID="{906AC2F7-254F-44EB-9456-76892498A31C}" presName="accent_1" presStyleCnt="0"/>
      <dgm:spPr/>
    </dgm:pt>
    <dgm:pt modelId="{8FBEC87A-9791-4764-8E76-24B0A78441F0}" type="pres">
      <dgm:prSet presAssocID="{906AC2F7-254F-44EB-9456-76892498A31C}" presName="accentRepeatNode" presStyleLbl="solidFgAcc1" presStyleIdx="0" presStyleCnt="3"/>
      <dgm:spPr>
        <a:blipFill rotWithShape="0">
          <a:blip xmlns:r="http://schemas.openxmlformats.org/officeDocument/2006/relationships" r:embed="rId1"/>
          <a:stretch>
            <a:fillRect/>
          </a:stretch>
        </a:blipFill>
        <a:ln>
          <a:solidFill>
            <a:srgbClr val="5496AD"/>
          </a:solidFill>
        </a:ln>
      </dgm:spPr>
    </dgm:pt>
    <dgm:pt modelId="{938AF352-B489-4BA0-ACAB-EDBE6A119EEE}" type="pres">
      <dgm:prSet presAssocID="{11800753-C013-43CF-B7FB-962110CAAA4E}" presName="text_2" presStyleLbl="node1" presStyleIdx="1" presStyleCnt="3">
        <dgm:presLayoutVars>
          <dgm:bulletEnabled val="1"/>
        </dgm:presLayoutVars>
      </dgm:prSet>
      <dgm:spPr/>
    </dgm:pt>
    <dgm:pt modelId="{C635F9F8-4BCF-43BC-9171-0B09607CC050}" type="pres">
      <dgm:prSet presAssocID="{11800753-C013-43CF-B7FB-962110CAAA4E}" presName="accent_2" presStyleCnt="0"/>
      <dgm:spPr/>
    </dgm:pt>
    <dgm:pt modelId="{DF466CD5-5AB8-4A39-A8D0-A20FE7F5B3E6}" type="pres">
      <dgm:prSet presAssocID="{11800753-C013-43CF-B7FB-962110CAAA4E}" presName="accentRepeatNode" presStyleLbl="solidFgAcc1" presStyleIdx="1" presStyleCnt="3"/>
      <dgm:spPr>
        <a:blipFill rotWithShape="0">
          <a:blip xmlns:r="http://schemas.openxmlformats.org/officeDocument/2006/relationships" r:embed="rId2"/>
          <a:stretch>
            <a:fillRect/>
          </a:stretch>
        </a:blipFill>
        <a:ln>
          <a:solidFill>
            <a:srgbClr val="5496AD"/>
          </a:solidFill>
        </a:ln>
      </dgm:spPr>
    </dgm:pt>
    <dgm:pt modelId="{D8DFA94B-C9FA-4240-A29F-FEE301993112}" type="pres">
      <dgm:prSet presAssocID="{4653EF9C-FD77-4229-8EBA-624C8D20C2AF}" presName="text_3" presStyleLbl="node1" presStyleIdx="2" presStyleCnt="3">
        <dgm:presLayoutVars>
          <dgm:bulletEnabled val="1"/>
        </dgm:presLayoutVars>
      </dgm:prSet>
      <dgm:spPr/>
    </dgm:pt>
    <dgm:pt modelId="{1D23A9E7-529A-44A9-B947-B2C4CC003E03}" type="pres">
      <dgm:prSet presAssocID="{4653EF9C-FD77-4229-8EBA-624C8D20C2AF}" presName="accent_3" presStyleCnt="0"/>
      <dgm:spPr/>
    </dgm:pt>
    <dgm:pt modelId="{7F4C81D7-0042-4DD7-8222-150D89753C8B}" type="pres">
      <dgm:prSet presAssocID="{4653EF9C-FD77-4229-8EBA-624C8D20C2AF}" presName="accentRepeatNode" presStyleLbl="solidFgAcc1" presStyleIdx="2" presStyleCnt="3"/>
      <dgm:spPr>
        <a:blipFill rotWithShape="0">
          <a:blip xmlns:r="http://schemas.openxmlformats.org/officeDocument/2006/relationships" r:embed="rId3"/>
          <a:stretch>
            <a:fillRect/>
          </a:stretch>
        </a:blipFill>
        <a:ln>
          <a:solidFill>
            <a:srgbClr val="5496AD"/>
          </a:solidFill>
        </a:ln>
      </dgm:spPr>
    </dgm:pt>
  </dgm:ptLst>
  <dgm:cxnLst>
    <dgm:cxn modelId="{A6B57B13-1722-43A1-AB37-3186AB812001}" srcId="{F670C078-CA15-4438-A8EA-BDEE96CD9198}" destId="{906AC2F7-254F-44EB-9456-76892498A31C}" srcOrd="0" destOrd="0" parTransId="{67496D9B-6F92-4E45-A4C8-CD500336ECD2}" sibTransId="{E0C9B8E8-DF6D-411E-BA2B-C0F860A7ECC8}"/>
    <dgm:cxn modelId="{8867EA33-44BC-4ADD-A1C1-7B41A899B66A}" type="presOf" srcId="{F670C078-CA15-4438-A8EA-BDEE96CD9198}" destId="{0D38AC8A-C938-480D-8BF8-15BCC638F763}" srcOrd="0" destOrd="0" presId="urn:microsoft.com/office/officeart/2008/layout/VerticalCurvedList"/>
    <dgm:cxn modelId="{DEC1275A-CD59-4763-BBC6-8D8164345CBE}" type="presOf" srcId="{906AC2F7-254F-44EB-9456-76892498A31C}" destId="{785A5216-BE1A-4FC7-B196-70882F6113EE}" srcOrd="0" destOrd="0" presId="urn:microsoft.com/office/officeart/2008/layout/VerticalCurvedList"/>
    <dgm:cxn modelId="{FF03F997-F275-4A5F-BE6F-F622338F3984}" srcId="{F670C078-CA15-4438-A8EA-BDEE96CD9198}" destId="{4653EF9C-FD77-4229-8EBA-624C8D20C2AF}" srcOrd="2" destOrd="0" parTransId="{5A4AAA66-E4D9-4123-A43B-0CD7FF0DB5E9}" sibTransId="{18C3D871-B0C5-4833-B31B-7CFDF419365B}"/>
    <dgm:cxn modelId="{B37853A5-266B-4CD7-8B0E-6921032E8DA2}" type="presOf" srcId="{11800753-C013-43CF-B7FB-962110CAAA4E}" destId="{938AF352-B489-4BA0-ACAB-EDBE6A119EEE}" srcOrd="0" destOrd="0" presId="urn:microsoft.com/office/officeart/2008/layout/VerticalCurvedList"/>
    <dgm:cxn modelId="{28D2EDB3-D527-497D-A57B-322D35F9548E}" type="presOf" srcId="{4653EF9C-FD77-4229-8EBA-624C8D20C2AF}" destId="{D8DFA94B-C9FA-4240-A29F-FEE301993112}" srcOrd="0" destOrd="0" presId="urn:microsoft.com/office/officeart/2008/layout/VerticalCurvedList"/>
    <dgm:cxn modelId="{A78CAFCB-B992-41D3-901F-55D1CB117790}" srcId="{F670C078-CA15-4438-A8EA-BDEE96CD9198}" destId="{11800753-C013-43CF-B7FB-962110CAAA4E}" srcOrd="1" destOrd="0" parTransId="{399C6DAA-16E7-4013-B088-96BB7709AF26}" sibTransId="{85EE2DA2-C8CF-49AC-BA2B-60E2F036CE74}"/>
    <dgm:cxn modelId="{1AA0D7EC-D63E-45D4-A50A-418017003102}" type="presOf" srcId="{E0C9B8E8-DF6D-411E-BA2B-C0F860A7ECC8}" destId="{ED279C70-8FE9-4F13-BC9D-E9572C0400BC}" srcOrd="0" destOrd="0" presId="urn:microsoft.com/office/officeart/2008/layout/VerticalCurvedList"/>
    <dgm:cxn modelId="{112BBB19-59B3-43CA-AD0B-7F4464F2A6E5}" type="presParOf" srcId="{0D38AC8A-C938-480D-8BF8-15BCC638F763}" destId="{31CAF867-DD61-4ED6-B643-87CAFEA1D55F}" srcOrd="0" destOrd="0" presId="urn:microsoft.com/office/officeart/2008/layout/VerticalCurvedList"/>
    <dgm:cxn modelId="{77769E97-4461-4754-B5FC-448742712F44}" type="presParOf" srcId="{31CAF867-DD61-4ED6-B643-87CAFEA1D55F}" destId="{E6130D50-657D-4ABC-9EA6-CE5DBF4E00D0}" srcOrd="0" destOrd="0" presId="urn:microsoft.com/office/officeart/2008/layout/VerticalCurvedList"/>
    <dgm:cxn modelId="{BA866DDE-C119-44C1-8234-BF4358AD3FCC}" type="presParOf" srcId="{E6130D50-657D-4ABC-9EA6-CE5DBF4E00D0}" destId="{1E6261E4-B821-49B2-A9F7-99C26FF37AB0}" srcOrd="0" destOrd="0" presId="urn:microsoft.com/office/officeart/2008/layout/VerticalCurvedList"/>
    <dgm:cxn modelId="{C18FEE9A-F50B-4B69-9C1B-45078DFFF5A6}" type="presParOf" srcId="{E6130D50-657D-4ABC-9EA6-CE5DBF4E00D0}" destId="{ED279C70-8FE9-4F13-BC9D-E9572C0400BC}" srcOrd="1" destOrd="0" presId="urn:microsoft.com/office/officeart/2008/layout/VerticalCurvedList"/>
    <dgm:cxn modelId="{54E7EBE7-24A3-4067-8E6D-16175CE40D54}" type="presParOf" srcId="{E6130D50-657D-4ABC-9EA6-CE5DBF4E00D0}" destId="{CFF7D00F-F92C-452F-A992-2B149268B782}" srcOrd="2" destOrd="0" presId="urn:microsoft.com/office/officeart/2008/layout/VerticalCurvedList"/>
    <dgm:cxn modelId="{28CB3240-F596-4D34-872A-7126DC42B0E1}" type="presParOf" srcId="{E6130D50-657D-4ABC-9EA6-CE5DBF4E00D0}" destId="{062623E7-C347-4C0C-87A8-3E8E471A2D68}" srcOrd="3" destOrd="0" presId="urn:microsoft.com/office/officeart/2008/layout/VerticalCurvedList"/>
    <dgm:cxn modelId="{64EC4C3F-EF7F-4C29-B0CB-99C41164BD75}" type="presParOf" srcId="{31CAF867-DD61-4ED6-B643-87CAFEA1D55F}" destId="{785A5216-BE1A-4FC7-B196-70882F6113EE}" srcOrd="1" destOrd="0" presId="urn:microsoft.com/office/officeart/2008/layout/VerticalCurvedList"/>
    <dgm:cxn modelId="{CCCFB61A-B99D-47CA-8977-D8C62B01E3F9}" type="presParOf" srcId="{31CAF867-DD61-4ED6-B643-87CAFEA1D55F}" destId="{C662C19C-EA63-4015-AD97-3F576A8EF669}" srcOrd="2" destOrd="0" presId="urn:microsoft.com/office/officeart/2008/layout/VerticalCurvedList"/>
    <dgm:cxn modelId="{34BB92D6-9F97-4519-A239-BAB0B9228037}" type="presParOf" srcId="{C662C19C-EA63-4015-AD97-3F576A8EF669}" destId="{8FBEC87A-9791-4764-8E76-24B0A78441F0}" srcOrd="0" destOrd="0" presId="urn:microsoft.com/office/officeart/2008/layout/VerticalCurvedList"/>
    <dgm:cxn modelId="{CF88AD47-3B59-476F-9474-864E5487518F}" type="presParOf" srcId="{31CAF867-DD61-4ED6-B643-87CAFEA1D55F}" destId="{938AF352-B489-4BA0-ACAB-EDBE6A119EEE}" srcOrd="3" destOrd="0" presId="urn:microsoft.com/office/officeart/2008/layout/VerticalCurvedList"/>
    <dgm:cxn modelId="{8C29F8C1-3C98-43DF-98C5-426169EE5F7D}" type="presParOf" srcId="{31CAF867-DD61-4ED6-B643-87CAFEA1D55F}" destId="{C635F9F8-4BCF-43BC-9171-0B09607CC050}" srcOrd="4" destOrd="0" presId="urn:microsoft.com/office/officeart/2008/layout/VerticalCurvedList"/>
    <dgm:cxn modelId="{3D95D4BE-9D2E-4F55-BD37-E065E2D763A7}" type="presParOf" srcId="{C635F9F8-4BCF-43BC-9171-0B09607CC050}" destId="{DF466CD5-5AB8-4A39-A8D0-A20FE7F5B3E6}" srcOrd="0" destOrd="0" presId="urn:microsoft.com/office/officeart/2008/layout/VerticalCurvedList"/>
    <dgm:cxn modelId="{25AB4C1D-5D31-447B-B0E9-F9CBEF5BDEF0}" type="presParOf" srcId="{31CAF867-DD61-4ED6-B643-87CAFEA1D55F}" destId="{D8DFA94B-C9FA-4240-A29F-FEE301993112}" srcOrd="5" destOrd="0" presId="urn:microsoft.com/office/officeart/2008/layout/VerticalCurvedList"/>
    <dgm:cxn modelId="{9289473E-A4EC-4769-9C42-F85F2B4E9E10}" type="presParOf" srcId="{31CAF867-DD61-4ED6-B643-87CAFEA1D55F}" destId="{1D23A9E7-529A-44A9-B947-B2C4CC003E03}" srcOrd="6" destOrd="0" presId="urn:microsoft.com/office/officeart/2008/layout/VerticalCurvedList"/>
    <dgm:cxn modelId="{511844B9-D590-4BCF-932A-2170B27E6760}" type="presParOf" srcId="{1D23A9E7-529A-44A9-B947-B2C4CC003E03}" destId="{7F4C81D7-0042-4DD7-8222-150D89753C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31382E-0747-4CDA-9EDF-408132C6A3CD}" type="doc">
      <dgm:prSet loTypeId="urn:microsoft.com/office/officeart/2011/layout/CircleProcess" loCatId="process" qsTypeId="urn:microsoft.com/office/officeart/2005/8/quickstyle/simple1" qsCatId="simple" csTypeId="urn:microsoft.com/office/officeart/2005/8/colors/colorful4" csCatId="colorful" phldr="1"/>
      <dgm:spPr/>
    </dgm:pt>
    <dgm:pt modelId="{9C116514-24F2-46D5-BF60-3256842F98A4}">
      <dgm:prSet phldrT="[Text]" custT="1"/>
      <dgm:spPr/>
      <dgm:t>
        <a:bodyPr/>
        <a:lstStyle/>
        <a:p>
          <a:r>
            <a:rPr lang="en-US" sz="1200" b="1">
              <a:solidFill>
                <a:srgbClr val="6A7278"/>
              </a:solidFill>
            </a:rPr>
            <a:t>Identify Needs </a:t>
          </a:r>
          <a:r>
            <a:rPr lang="en-US" sz="1200" b="0">
              <a:solidFill>
                <a:srgbClr val="6A7278"/>
              </a:solidFill>
            </a:rPr>
            <a:t>Surrounding Partners’ </a:t>
          </a:r>
          <a:r>
            <a:rPr lang="en-US" sz="1200" b="1">
              <a:solidFill>
                <a:srgbClr val="6A7278"/>
              </a:solidFill>
            </a:rPr>
            <a:t>Decision-Making Processes</a:t>
          </a:r>
        </a:p>
      </dgm:t>
    </dgm:pt>
    <dgm:pt modelId="{90DE73FF-489B-49F0-840A-4A38B06E2CE6}" type="parTrans" cxnId="{69DD3918-AEB9-4D41-8265-67D77BA93155}">
      <dgm:prSet/>
      <dgm:spPr/>
      <dgm:t>
        <a:bodyPr/>
        <a:lstStyle/>
        <a:p>
          <a:endParaRPr lang="en-US" sz="1600">
            <a:solidFill>
              <a:srgbClr val="6A7278"/>
            </a:solidFill>
          </a:endParaRPr>
        </a:p>
      </dgm:t>
    </dgm:pt>
    <dgm:pt modelId="{A1E791CD-883C-4DE3-BE3E-D43F4B807138}" type="sibTrans" cxnId="{69DD3918-AEB9-4D41-8265-67D77BA93155}">
      <dgm:prSet/>
      <dgm:spPr/>
      <dgm:t>
        <a:bodyPr/>
        <a:lstStyle/>
        <a:p>
          <a:endParaRPr lang="en-US" sz="1600">
            <a:solidFill>
              <a:srgbClr val="6A7278"/>
            </a:solidFill>
          </a:endParaRPr>
        </a:p>
      </dgm:t>
    </dgm:pt>
    <dgm:pt modelId="{CE664518-8A6C-43A1-98BF-5AA0939429EA}">
      <dgm:prSet phldrT="[Text]" custT="1"/>
      <dgm:spPr/>
      <dgm:t>
        <a:bodyPr/>
        <a:lstStyle/>
        <a:p>
          <a:r>
            <a:rPr lang="en-US" sz="1400" b="1">
              <a:solidFill>
                <a:srgbClr val="6A7278"/>
              </a:solidFill>
            </a:rPr>
            <a:t>NPO Collects Project Ideas</a:t>
          </a:r>
        </a:p>
      </dgm:t>
    </dgm:pt>
    <dgm:pt modelId="{098A775E-89E5-4AC9-B6A6-96309C047C9A}" type="parTrans" cxnId="{967A7C65-8A7F-4681-A2B1-ACFE910F6B18}">
      <dgm:prSet/>
      <dgm:spPr/>
      <dgm:t>
        <a:bodyPr/>
        <a:lstStyle/>
        <a:p>
          <a:endParaRPr lang="en-US" sz="1600">
            <a:solidFill>
              <a:srgbClr val="6A7278"/>
            </a:solidFill>
          </a:endParaRPr>
        </a:p>
      </dgm:t>
    </dgm:pt>
    <dgm:pt modelId="{5F665B73-C629-465B-972C-E7E69DAD2078}" type="sibTrans" cxnId="{967A7C65-8A7F-4681-A2B1-ACFE910F6B18}">
      <dgm:prSet/>
      <dgm:spPr/>
      <dgm:t>
        <a:bodyPr/>
        <a:lstStyle/>
        <a:p>
          <a:endParaRPr lang="en-US" sz="1600">
            <a:solidFill>
              <a:srgbClr val="6A7278"/>
            </a:solidFill>
          </a:endParaRPr>
        </a:p>
      </dgm:t>
    </dgm:pt>
    <dgm:pt modelId="{B9428252-D4F6-4283-8D28-E075A72B2DB5}">
      <dgm:prSet phldrT="[Text]" custT="1"/>
      <dgm:spPr/>
      <dgm:t>
        <a:bodyPr/>
        <a:lstStyle/>
        <a:p>
          <a:r>
            <a:rPr lang="en-US" sz="1200" b="1">
              <a:solidFill>
                <a:srgbClr val="6A7278"/>
              </a:solidFill>
            </a:rPr>
            <a:t>Proposal Process – Reviewed by NPO and NASA HQ</a:t>
          </a:r>
          <a:endParaRPr lang="en-US" sz="1200" b="0">
            <a:solidFill>
              <a:srgbClr val="6A7278"/>
            </a:solidFill>
          </a:endParaRPr>
        </a:p>
      </dgm:t>
    </dgm:pt>
    <dgm:pt modelId="{B523AFCF-2340-47F3-8530-FD52344D0711}" type="parTrans" cxnId="{269D233B-6F3E-470A-B832-69D4970865E7}">
      <dgm:prSet/>
      <dgm:spPr/>
      <dgm:t>
        <a:bodyPr/>
        <a:lstStyle/>
        <a:p>
          <a:endParaRPr lang="en-US" sz="1600">
            <a:solidFill>
              <a:srgbClr val="6A7278"/>
            </a:solidFill>
          </a:endParaRPr>
        </a:p>
      </dgm:t>
    </dgm:pt>
    <dgm:pt modelId="{8A999A23-D7A6-4092-9AFA-7B4E859A0C38}" type="sibTrans" cxnId="{269D233B-6F3E-470A-B832-69D4970865E7}">
      <dgm:prSet/>
      <dgm:spPr/>
      <dgm:t>
        <a:bodyPr/>
        <a:lstStyle/>
        <a:p>
          <a:endParaRPr lang="en-US" sz="1600">
            <a:solidFill>
              <a:srgbClr val="6A7278"/>
            </a:solidFill>
          </a:endParaRPr>
        </a:p>
      </dgm:t>
    </dgm:pt>
    <dgm:pt modelId="{37118A20-5038-4F16-8F78-8EB0430191F0}">
      <dgm:prSet phldrT="[Text]" custT="1"/>
      <dgm:spPr/>
      <dgm:t>
        <a:bodyPr/>
        <a:lstStyle/>
        <a:p>
          <a:r>
            <a:rPr lang="en-US" sz="1600" b="1">
              <a:solidFill>
                <a:srgbClr val="6A7278"/>
              </a:solidFill>
            </a:rPr>
            <a:t>Project Execution</a:t>
          </a:r>
        </a:p>
      </dgm:t>
    </dgm:pt>
    <dgm:pt modelId="{62F6DE8A-AF67-4F63-8146-F62668B4ECFF}" type="parTrans" cxnId="{C023842E-AAED-4478-A53B-911D07EA1FAC}">
      <dgm:prSet/>
      <dgm:spPr/>
      <dgm:t>
        <a:bodyPr/>
        <a:lstStyle/>
        <a:p>
          <a:endParaRPr lang="en-US" sz="1600">
            <a:solidFill>
              <a:srgbClr val="6A7278"/>
            </a:solidFill>
          </a:endParaRPr>
        </a:p>
      </dgm:t>
    </dgm:pt>
    <dgm:pt modelId="{5D0A9746-55F4-4438-BC46-443EAF459674}" type="sibTrans" cxnId="{C023842E-AAED-4478-A53B-911D07EA1FAC}">
      <dgm:prSet/>
      <dgm:spPr/>
      <dgm:t>
        <a:bodyPr/>
        <a:lstStyle/>
        <a:p>
          <a:endParaRPr lang="en-US" sz="1600">
            <a:solidFill>
              <a:srgbClr val="6A7278"/>
            </a:solidFill>
          </a:endParaRPr>
        </a:p>
      </dgm:t>
    </dgm:pt>
    <dgm:pt modelId="{644146A6-FDEF-41A7-85CF-8A8C667C6F7C}">
      <dgm:prSet phldrT="[Text]" custT="1"/>
      <dgm:spPr/>
      <dgm:t>
        <a:bodyPr/>
        <a:lstStyle/>
        <a:p>
          <a:r>
            <a:rPr lang="en-US" sz="1100" b="1">
              <a:solidFill>
                <a:srgbClr val="6A7278"/>
              </a:solidFill>
            </a:rPr>
            <a:t>Hand Off to Partners &amp;  Conference Presentations</a:t>
          </a:r>
        </a:p>
      </dgm:t>
    </dgm:pt>
    <dgm:pt modelId="{3F4674C1-E8ED-4E51-B48E-118187F91957}" type="parTrans" cxnId="{2C7FD433-29B8-45C4-B731-C34201A79C8A}">
      <dgm:prSet/>
      <dgm:spPr/>
      <dgm:t>
        <a:bodyPr/>
        <a:lstStyle/>
        <a:p>
          <a:endParaRPr lang="en-US" sz="1600">
            <a:solidFill>
              <a:srgbClr val="6A7278"/>
            </a:solidFill>
          </a:endParaRPr>
        </a:p>
      </dgm:t>
    </dgm:pt>
    <dgm:pt modelId="{46BB1B9F-ED0F-4720-8A3D-3E7C605F953F}" type="sibTrans" cxnId="{2C7FD433-29B8-45C4-B731-C34201A79C8A}">
      <dgm:prSet/>
      <dgm:spPr/>
      <dgm:t>
        <a:bodyPr/>
        <a:lstStyle/>
        <a:p>
          <a:endParaRPr lang="en-US" sz="1600">
            <a:solidFill>
              <a:srgbClr val="6A7278"/>
            </a:solidFill>
          </a:endParaRPr>
        </a:p>
      </dgm:t>
    </dgm:pt>
    <dgm:pt modelId="{90391716-4B8D-4EB8-B42C-B355FD535A84}" type="pres">
      <dgm:prSet presAssocID="{1331382E-0747-4CDA-9EDF-408132C6A3CD}" presName="Name0" presStyleCnt="0">
        <dgm:presLayoutVars>
          <dgm:chMax val="11"/>
          <dgm:chPref val="11"/>
          <dgm:dir/>
          <dgm:resizeHandles/>
        </dgm:presLayoutVars>
      </dgm:prSet>
      <dgm:spPr/>
    </dgm:pt>
    <dgm:pt modelId="{49134491-190E-47E1-917D-577EE3314A9D}" type="pres">
      <dgm:prSet presAssocID="{644146A6-FDEF-41A7-85CF-8A8C667C6F7C}" presName="Accent5" presStyleCnt="0"/>
      <dgm:spPr/>
    </dgm:pt>
    <dgm:pt modelId="{13AFF58A-1C8E-4152-BDDD-B8DF2C25B96A}" type="pres">
      <dgm:prSet presAssocID="{644146A6-FDEF-41A7-85CF-8A8C667C6F7C}" presName="Accent" presStyleLbl="node1" presStyleIdx="0" presStyleCnt="5"/>
      <dgm:spPr/>
    </dgm:pt>
    <dgm:pt modelId="{3ECFE168-65DB-4797-93FB-6E1C7284F3EB}" type="pres">
      <dgm:prSet presAssocID="{644146A6-FDEF-41A7-85CF-8A8C667C6F7C}" presName="ParentBackground5" presStyleCnt="0"/>
      <dgm:spPr/>
    </dgm:pt>
    <dgm:pt modelId="{822D5AE3-DFE3-40AF-BE74-0B145FBA3409}" type="pres">
      <dgm:prSet presAssocID="{644146A6-FDEF-41A7-85CF-8A8C667C6F7C}" presName="ParentBackground" presStyleLbl="fgAcc1" presStyleIdx="0" presStyleCnt="5"/>
      <dgm:spPr/>
    </dgm:pt>
    <dgm:pt modelId="{85039A09-69E7-4EF0-98E6-70E3F43B152B}" type="pres">
      <dgm:prSet presAssocID="{644146A6-FDEF-41A7-85CF-8A8C667C6F7C}" presName="Parent5" presStyleLbl="revTx" presStyleIdx="0" presStyleCnt="0">
        <dgm:presLayoutVars>
          <dgm:chMax val="1"/>
          <dgm:chPref val="1"/>
          <dgm:bulletEnabled val="1"/>
        </dgm:presLayoutVars>
      </dgm:prSet>
      <dgm:spPr/>
    </dgm:pt>
    <dgm:pt modelId="{54EE7756-A2D7-4A6B-A7ED-1E38E190EF27}" type="pres">
      <dgm:prSet presAssocID="{37118A20-5038-4F16-8F78-8EB0430191F0}" presName="Accent4" presStyleCnt="0"/>
      <dgm:spPr/>
    </dgm:pt>
    <dgm:pt modelId="{39D48603-57E8-46D7-A111-F7C9711BD337}" type="pres">
      <dgm:prSet presAssocID="{37118A20-5038-4F16-8F78-8EB0430191F0}" presName="Accent" presStyleLbl="node1" presStyleIdx="1" presStyleCnt="5"/>
      <dgm:spPr/>
    </dgm:pt>
    <dgm:pt modelId="{FF7DA68B-3C05-4ADF-8676-3488CC6B0A1A}" type="pres">
      <dgm:prSet presAssocID="{37118A20-5038-4F16-8F78-8EB0430191F0}" presName="ParentBackground4" presStyleCnt="0"/>
      <dgm:spPr/>
    </dgm:pt>
    <dgm:pt modelId="{CC307239-26D2-4B92-88EB-EB0202380F96}" type="pres">
      <dgm:prSet presAssocID="{37118A20-5038-4F16-8F78-8EB0430191F0}" presName="ParentBackground" presStyleLbl="fgAcc1" presStyleIdx="1" presStyleCnt="5" custLinFactNeighborY="0"/>
      <dgm:spPr/>
    </dgm:pt>
    <dgm:pt modelId="{BE332DD8-5E49-484A-A128-EDE006B2EBF6}" type="pres">
      <dgm:prSet presAssocID="{37118A20-5038-4F16-8F78-8EB0430191F0}" presName="Parent4" presStyleLbl="revTx" presStyleIdx="0" presStyleCnt="0">
        <dgm:presLayoutVars>
          <dgm:chMax val="1"/>
          <dgm:chPref val="1"/>
          <dgm:bulletEnabled val="1"/>
        </dgm:presLayoutVars>
      </dgm:prSet>
      <dgm:spPr/>
    </dgm:pt>
    <dgm:pt modelId="{3AD6DD82-123D-497B-8B76-A2D7579841D2}" type="pres">
      <dgm:prSet presAssocID="{B9428252-D4F6-4283-8D28-E075A72B2DB5}" presName="Accent3" presStyleCnt="0"/>
      <dgm:spPr/>
    </dgm:pt>
    <dgm:pt modelId="{ED5C06C1-0A00-4F69-A0CE-9E8AE42A31F3}" type="pres">
      <dgm:prSet presAssocID="{B9428252-D4F6-4283-8D28-E075A72B2DB5}" presName="Accent" presStyleLbl="node1" presStyleIdx="2" presStyleCnt="5"/>
      <dgm:spPr/>
    </dgm:pt>
    <dgm:pt modelId="{C870D88D-2170-4B1A-9F12-F8F72C226C42}" type="pres">
      <dgm:prSet presAssocID="{B9428252-D4F6-4283-8D28-E075A72B2DB5}" presName="ParentBackground3" presStyleCnt="0"/>
      <dgm:spPr/>
    </dgm:pt>
    <dgm:pt modelId="{BE8D3BD4-5EEB-42A7-A939-25121E157E03}" type="pres">
      <dgm:prSet presAssocID="{B9428252-D4F6-4283-8D28-E075A72B2DB5}" presName="ParentBackground" presStyleLbl="fgAcc1" presStyleIdx="2" presStyleCnt="5"/>
      <dgm:spPr/>
    </dgm:pt>
    <dgm:pt modelId="{2715A771-E490-4458-8BFB-15350D4EF44E}" type="pres">
      <dgm:prSet presAssocID="{B9428252-D4F6-4283-8D28-E075A72B2DB5}" presName="Parent3" presStyleLbl="revTx" presStyleIdx="0" presStyleCnt="0">
        <dgm:presLayoutVars>
          <dgm:chMax val="1"/>
          <dgm:chPref val="1"/>
          <dgm:bulletEnabled val="1"/>
        </dgm:presLayoutVars>
      </dgm:prSet>
      <dgm:spPr/>
    </dgm:pt>
    <dgm:pt modelId="{CAA3E8A9-75BA-4816-8DAB-CC5CE13492BA}" type="pres">
      <dgm:prSet presAssocID="{CE664518-8A6C-43A1-98BF-5AA0939429EA}" presName="Accent2" presStyleCnt="0"/>
      <dgm:spPr/>
    </dgm:pt>
    <dgm:pt modelId="{538C336E-5959-4A32-80C6-FF520C8199BA}" type="pres">
      <dgm:prSet presAssocID="{CE664518-8A6C-43A1-98BF-5AA0939429EA}" presName="Accent" presStyleLbl="node1" presStyleIdx="3" presStyleCnt="5"/>
      <dgm:spPr/>
    </dgm:pt>
    <dgm:pt modelId="{59ADBE8A-E912-47DA-8DA5-3428AAE31454}" type="pres">
      <dgm:prSet presAssocID="{CE664518-8A6C-43A1-98BF-5AA0939429EA}" presName="ParentBackground2" presStyleCnt="0"/>
      <dgm:spPr/>
    </dgm:pt>
    <dgm:pt modelId="{C3AED560-FAC2-4868-B312-B245EEAFF115}" type="pres">
      <dgm:prSet presAssocID="{CE664518-8A6C-43A1-98BF-5AA0939429EA}" presName="ParentBackground" presStyleLbl="fgAcc1" presStyleIdx="3" presStyleCnt="5"/>
      <dgm:spPr/>
    </dgm:pt>
    <dgm:pt modelId="{21288705-4F16-4D48-B8A2-9E654A93A031}" type="pres">
      <dgm:prSet presAssocID="{CE664518-8A6C-43A1-98BF-5AA0939429EA}" presName="Parent2" presStyleLbl="revTx" presStyleIdx="0" presStyleCnt="0">
        <dgm:presLayoutVars>
          <dgm:chMax val="1"/>
          <dgm:chPref val="1"/>
          <dgm:bulletEnabled val="1"/>
        </dgm:presLayoutVars>
      </dgm:prSet>
      <dgm:spPr/>
    </dgm:pt>
    <dgm:pt modelId="{C771DADB-55F3-4C74-BFB4-B2B27AE0506A}" type="pres">
      <dgm:prSet presAssocID="{9C116514-24F2-46D5-BF60-3256842F98A4}" presName="Accent1" presStyleCnt="0"/>
      <dgm:spPr/>
    </dgm:pt>
    <dgm:pt modelId="{E1330E0A-90D2-444E-A4AD-D4913620A8C2}" type="pres">
      <dgm:prSet presAssocID="{9C116514-24F2-46D5-BF60-3256842F98A4}" presName="Accent" presStyleLbl="node1" presStyleIdx="4" presStyleCnt="5"/>
      <dgm:spPr/>
    </dgm:pt>
    <dgm:pt modelId="{CDE5F5A3-F168-494A-957A-B22E064FC897}" type="pres">
      <dgm:prSet presAssocID="{9C116514-24F2-46D5-BF60-3256842F98A4}" presName="ParentBackground1" presStyleCnt="0"/>
      <dgm:spPr/>
    </dgm:pt>
    <dgm:pt modelId="{8B17FC21-7CA5-4C3D-BA38-ABB8C3824938}" type="pres">
      <dgm:prSet presAssocID="{9C116514-24F2-46D5-BF60-3256842F98A4}" presName="ParentBackground" presStyleLbl="fgAcc1" presStyleIdx="4" presStyleCnt="5"/>
      <dgm:spPr/>
    </dgm:pt>
    <dgm:pt modelId="{8308139F-B158-4F5F-B2A8-B6317A95F7C4}" type="pres">
      <dgm:prSet presAssocID="{9C116514-24F2-46D5-BF60-3256842F98A4}" presName="Parent1" presStyleLbl="revTx" presStyleIdx="0" presStyleCnt="0">
        <dgm:presLayoutVars>
          <dgm:chMax val="1"/>
          <dgm:chPref val="1"/>
          <dgm:bulletEnabled val="1"/>
        </dgm:presLayoutVars>
      </dgm:prSet>
      <dgm:spPr/>
    </dgm:pt>
  </dgm:ptLst>
  <dgm:cxnLst>
    <dgm:cxn modelId="{7506B50D-93C1-4B35-BAC7-634BD6109821}" type="presOf" srcId="{B9428252-D4F6-4283-8D28-E075A72B2DB5}" destId="{2715A771-E490-4458-8BFB-15350D4EF44E}" srcOrd="1" destOrd="0" presId="urn:microsoft.com/office/officeart/2011/layout/CircleProcess"/>
    <dgm:cxn modelId="{69DD3918-AEB9-4D41-8265-67D77BA93155}" srcId="{1331382E-0747-4CDA-9EDF-408132C6A3CD}" destId="{9C116514-24F2-46D5-BF60-3256842F98A4}" srcOrd="0" destOrd="0" parTransId="{90DE73FF-489B-49F0-840A-4A38B06E2CE6}" sibTransId="{A1E791CD-883C-4DE3-BE3E-D43F4B807138}"/>
    <dgm:cxn modelId="{B05BE41E-2DE3-458B-96B9-3AD1292607BE}" type="presOf" srcId="{37118A20-5038-4F16-8F78-8EB0430191F0}" destId="{BE332DD8-5E49-484A-A128-EDE006B2EBF6}" srcOrd="1" destOrd="0" presId="urn:microsoft.com/office/officeart/2011/layout/CircleProcess"/>
    <dgm:cxn modelId="{E49C2023-0539-412F-BEA7-9AA98B26D78C}" type="presOf" srcId="{9C116514-24F2-46D5-BF60-3256842F98A4}" destId="{8308139F-B158-4F5F-B2A8-B6317A95F7C4}" srcOrd="1" destOrd="0" presId="urn:microsoft.com/office/officeart/2011/layout/CircleProcess"/>
    <dgm:cxn modelId="{F8256729-A7D1-4BCC-9178-E25336019492}" type="presOf" srcId="{644146A6-FDEF-41A7-85CF-8A8C667C6F7C}" destId="{822D5AE3-DFE3-40AF-BE74-0B145FBA3409}" srcOrd="0" destOrd="0" presId="urn:microsoft.com/office/officeart/2011/layout/CircleProcess"/>
    <dgm:cxn modelId="{C023842E-AAED-4478-A53B-911D07EA1FAC}" srcId="{1331382E-0747-4CDA-9EDF-408132C6A3CD}" destId="{37118A20-5038-4F16-8F78-8EB0430191F0}" srcOrd="3" destOrd="0" parTransId="{62F6DE8A-AF67-4F63-8146-F62668B4ECFF}" sibTransId="{5D0A9746-55F4-4438-BC46-443EAF459674}"/>
    <dgm:cxn modelId="{B6C63532-F13E-4891-BC0C-3A2EE650757A}" type="presOf" srcId="{CE664518-8A6C-43A1-98BF-5AA0939429EA}" destId="{C3AED560-FAC2-4868-B312-B245EEAFF115}" srcOrd="0" destOrd="0" presId="urn:microsoft.com/office/officeart/2011/layout/CircleProcess"/>
    <dgm:cxn modelId="{2C7FD433-29B8-45C4-B731-C34201A79C8A}" srcId="{1331382E-0747-4CDA-9EDF-408132C6A3CD}" destId="{644146A6-FDEF-41A7-85CF-8A8C667C6F7C}" srcOrd="4" destOrd="0" parTransId="{3F4674C1-E8ED-4E51-B48E-118187F91957}" sibTransId="{46BB1B9F-ED0F-4720-8A3D-3E7C605F953F}"/>
    <dgm:cxn modelId="{E0082436-A88B-4F3D-A3D0-AF9EE2D64F66}" type="presOf" srcId="{CE664518-8A6C-43A1-98BF-5AA0939429EA}" destId="{21288705-4F16-4D48-B8A2-9E654A93A031}" srcOrd="1" destOrd="0" presId="urn:microsoft.com/office/officeart/2011/layout/CircleProcess"/>
    <dgm:cxn modelId="{269D233B-6F3E-470A-B832-69D4970865E7}" srcId="{1331382E-0747-4CDA-9EDF-408132C6A3CD}" destId="{B9428252-D4F6-4283-8D28-E075A72B2DB5}" srcOrd="2" destOrd="0" parTransId="{B523AFCF-2340-47F3-8530-FD52344D0711}" sibTransId="{8A999A23-D7A6-4092-9AFA-7B4E859A0C38}"/>
    <dgm:cxn modelId="{C9364563-77F0-4FBD-8FC7-2FDEFE59DE1A}" type="presOf" srcId="{37118A20-5038-4F16-8F78-8EB0430191F0}" destId="{CC307239-26D2-4B92-88EB-EB0202380F96}" srcOrd="0" destOrd="0" presId="urn:microsoft.com/office/officeart/2011/layout/CircleProcess"/>
    <dgm:cxn modelId="{967A7C65-8A7F-4681-A2B1-ACFE910F6B18}" srcId="{1331382E-0747-4CDA-9EDF-408132C6A3CD}" destId="{CE664518-8A6C-43A1-98BF-5AA0939429EA}" srcOrd="1" destOrd="0" parTransId="{098A775E-89E5-4AC9-B6A6-96309C047C9A}" sibTransId="{5F665B73-C629-465B-972C-E7E69DAD2078}"/>
    <dgm:cxn modelId="{B7148774-3D7C-4F88-BD19-8FD0C792FFA0}" type="presOf" srcId="{1331382E-0747-4CDA-9EDF-408132C6A3CD}" destId="{90391716-4B8D-4EB8-B42C-B355FD535A84}" srcOrd="0" destOrd="0" presId="urn:microsoft.com/office/officeart/2011/layout/CircleProcess"/>
    <dgm:cxn modelId="{578AEEA4-CF6F-4046-A76C-1DF9BF57D848}" type="presOf" srcId="{644146A6-FDEF-41A7-85CF-8A8C667C6F7C}" destId="{85039A09-69E7-4EF0-98E6-70E3F43B152B}" srcOrd="1" destOrd="0" presId="urn:microsoft.com/office/officeart/2011/layout/CircleProcess"/>
    <dgm:cxn modelId="{B98D63E1-3B13-4D53-9DD3-8192340BA8AF}" type="presOf" srcId="{9C116514-24F2-46D5-BF60-3256842F98A4}" destId="{8B17FC21-7CA5-4C3D-BA38-ABB8C3824938}" srcOrd="0" destOrd="0" presId="urn:microsoft.com/office/officeart/2011/layout/CircleProcess"/>
    <dgm:cxn modelId="{EB4C8AFC-AA6A-43EB-AF79-E513B208F373}" type="presOf" srcId="{B9428252-D4F6-4283-8D28-E075A72B2DB5}" destId="{BE8D3BD4-5EEB-42A7-A939-25121E157E03}" srcOrd="0" destOrd="0" presId="urn:microsoft.com/office/officeart/2011/layout/CircleProcess"/>
    <dgm:cxn modelId="{D6A94E77-F889-4E45-9D6C-FC8C797CCBAC}" type="presParOf" srcId="{90391716-4B8D-4EB8-B42C-B355FD535A84}" destId="{49134491-190E-47E1-917D-577EE3314A9D}" srcOrd="0" destOrd="0" presId="urn:microsoft.com/office/officeart/2011/layout/CircleProcess"/>
    <dgm:cxn modelId="{0847F459-E77D-446D-8D70-3BEAC4A3E1BB}" type="presParOf" srcId="{49134491-190E-47E1-917D-577EE3314A9D}" destId="{13AFF58A-1C8E-4152-BDDD-B8DF2C25B96A}" srcOrd="0" destOrd="0" presId="urn:microsoft.com/office/officeart/2011/layout/CircleProcess"/>
    <dgm:cxn modelId="{E312B9B4-73AB-4D5E-A5DF-97347F49FD2C}" type="presParOf" srcId="{90391716-4B8D-4EB8-B42C-B355FD535A84}" destId="{3ECFE168-65DB-4797-93FB-6E1C7284F3EB}" srcOrd="1" destOrd="0" presId="urn:microsoft.com/office/officeart/2011/layout/CircleProcess"/>
    <dgm:cxn modelId="{EAACF073-27E6-44B3-86C4-507D6FA1C4AF}" type="presParOf" srcId="{3ECFE168-65DB-4797-93FB-6E1C7284F3EB}" destId="{822D5AE3-DFE3-40AF-BE74-0B145FBA3409}" srcOrd="0" destOrd="0" presId="urn:microsoft.com/office/officeart/2011/layout/CircleProcess"/>
    <dgm:cxn modelId="{EBEACF91-974B-4971-ABFE-9CC2BDBD6912}" type="presParOf" srcId="{90391716-4B8D-4EB8-B42C-B355FD535A84}" destId="{85039A09-69E7-4EF0-98E6-70E3F43B152B}" srcOrd="2" destOrd="0" presId="urn:microsoft.com/office/officeart/2011/layout/CircleProcess"/>
    <dgm:cxn modelId="{B117070E-1D15-406F-A3F9-3FAEE7F33EEB}" type="presParOf" srcId="{90391716-4B8D-4EB8-B42C-B355FD535A84}" destId="{54EE7756-A2D7-4A6B-A7ED-1E38E190EF27}" srcOrd="3" destOrd="0" presId="urn:microsoft.com/office/officeart/2011/layout/CircleProcess"/>
    <dgm:cxn modelId="{9969F0CE-77E1-459B-BF3B-BCF7AABBB39C}" type="presParOf" srcId="{54EE7756-A2D7-4A6B-A7ED-1E38E190EF27}" destId="{39D48603-57E8-46D7-A111-F7C9711BD337}" srcOrd="0" destOrd="0" presId="urn:microsoft.com/office/officeart/2011/layout/CircleProcess"/>
    <dgm:cxn modelId="{1E8DC483-A3B6-4E76-B7E2-83DB60DD3B17}" type="presParOf" srcId="{90391716-4B8D-4EB8-B42C-B355FD535A84}" destId="{FF7DA68B-3C05-4ADF-8676-3488CC6B0A1A}" srcOrd="4" destOrd="0" presId="urn:microsoft.com/office/officeart/2011/layout/CircleProcess"/>
    <dgm:cxn modelId="{5C2258DB-829B-406B-9A52-CB825FBDE57B}" type="presParOf" srcId="{FF7DA68B-3C05-4ADF-8676-3488CC6B0A1A}" destId="{CC307239-26D2-4B92-88EB-EB0202380F96}" srcOrd="0" destOrd="0" presId="urn:microsoft.com/office/officeart/2011/layout/CircleProcess"/>
    <dgm:cxn modelId="{1DF65082-2728-4565-9A4D-28B237A3B6DF}" type="presParOf" srcId="{90391716-4B8D-4EB8-B42C-B355FD535A84}" destId="{BE332DD8-5E49-484A-A128-EDE006B2EBF6}" srcOrd="5" destOrd="0" presId="urn:microsoft.com/office/officeart/2011/layout/CircleProcess"/>
    <dgm:cxn modelId="{97B7D241-2AC8-4005-8A33-7586D692D9AA}" type="presParOf" srcId="{90391716-4B8D-4EB8-B42C-B355FD535A84}" destId="{3AD6DD82-123D-497B-8B76-A2D7579841D2}" srcOrd="6" destOrd="0" presId="urn:microsoft.com/office/officeart/2011/layout/CircleProcess"/>
    <dgm:cxn modelId="{D874A214-443C-4AE5-8C57-1E1CE2FE8DBD}" type="presParOf" srcId="{3AD6DD82-123D-497B-8B76-A2D7579841D2}" destId="{ED5C06C1-0A00-4F69-A0CE-9E8AE42A31F3}" srcOrd="0" destOrd="0" presId="urn:microsoft.com/office/officeart/2011/layout/CircleProcess"/>
    <dgm:cxn modelId="{8EF58A3A-FB8D-445B-B1C2-0F189098AA8B}" type="presParOf" srcId="{90391716-4B8D-4EB8-B42C-B355FD535A84}" destId="{C870D88D-2170-4B1A-9F12-F8F72C226C42}" srcOrd="7" destOrd="0" presId="urn:microsoft.com/office/officeart/2011/layout/CircleProcess"/>
    <dgm:cxn modelId="{9CD8B5EA-DE01-4A98-85C4-2819C4349967}" type="presParOf" srcId="{C870D88D-2170-4B1A-9F12-F8F72C226C42}" destId="{BE8D3BD4-5EEB-42A7-A939-25121E157E03}" srcOrd="0" destOrd="0" presId="urn:microsoft.com/office/officeart/2011/layout/CircleProcess"/>
    <dgm:cxn modelId="{232E3B17-4C17-49F7-8D61-6178AE0BE3A8}" type="presParOf" srcId="{90391716-4B8D-4EB8-B42C-B355FD535A84}" destId="{2715A771-E490-4458-8BFB-15350D4EF44E}" srcOrd="8" destOrd="0" presId="urn:microsoft.com/office/officeart/2011/layout/CircleProcess"/>
    <dgm:cxn modelId="{1F9E978A-10A4-4895-A5B3-07F2BC5F700A}" type="presParOf" srcId="{90391716-4B8D-4EB8-B42C-B355FD535A84}" destId="{CAA3E8A9-75BA-4816-8DAB-CC5CE13492BA}" srcOrd="9" destOrd="0" presId="urn:microsoft.com/office/officeart/2011/layout/CircleProcess"/>
    <dgm:cxn modelId="{4F7D064E-C877-42CA-AB88-5F8F8D17830C}" type="presParOf" srcId="{CAA3E8A9-75BA-4816-8DAB-CC5CE13492BA}" destId="{538C336E-5959-4A32-80C6-FF520C8199BA}" srcOrd="0" destOrd="0" presId="urn:microsoft.com/office/officeart/2011/layout/CircleProcess"/>
    <dgm:cxn modelId="{B9CC2D60-BEC6-4D29-966A-FF107705EBD0}" type="presParOf" srcId="{90391716-4B8D-4EB8-B42C-B355FD535A84}" destId="{59ADBE8A-E912-47DA-8DA5-3428AAE31454}" srcOrd="10" destOrd="0" presId="urn:microsoft.com/office/officeart/2011/layout/CircleProcess"/>
    <dgm:cxn modelId="{0A686F35-F0AA-4885-8653-63EFB4FAA929}" type="presParOf" srcId="{59ADBE8A-E912-47DA-8DA5-3428AAE31454}" destId="{C3AED560-FAC2-4868-B312-B245EEAFF115}" srcOrd="0" destOrd="0" presId="urn:microsoft.com/office/officeart/2011/layout/CircleProcess"/>
    <dgm:cxn modelId="{66C2692C-15C7-4593-8662-B410CCD241DC}" type="presParOf" srcId="{90391716-4B8D-4EB8-B42C-B355FD535A84}" destId="{21288705-4F16-4D48-B8A2-9E654A93A031}" srcOrd="11" destOrd="0" presId="urn:microsoft.com/office/officeart/2011/layout/CircleProcess"/>
    <dgm:cxn modelId="{6B4DA06D-FB6A-43EC-8010-71BB4E4F95F5}" type="presParOf" srcId="{90391716-4B8D-4EB8-B42C-B355FD535A84}" destId="{C771DADB-55F3-4C74-BFB4-B2B27AE0506A}" srcOrd="12" destOrd="0" presId="urn:microsoft.com/office/officeart/2011/layout/CircleProcess"/>
    <dgm:cxn modelId="{26C25531-CC31-4389-8A81-3026757C0995}" type="presParOf" srcId="{C771DADB-55F3-4C74-BFB4-B2B27AE0506A}" destId="{E1330E0A-90D2-444E-A4AD-D4913620A8C2}" srcOrd="0" destOrd="0" presId="urn:microsoft.com/office/officeart/2011/layout/CircleProcess"/>
    <dgm:cxn modelId="{BBF50B9E-72F0-41AF-8441-3C6EA8C79785}" type="presParOf" srcId="{90391716-4B8D-4EB8-B42C-B355FD535A84}" destId="{CDE5F5A3-F168-494A-957A-B22E064FC897}" srcOrd="13" destOrd="0" presId="urn:microsoft.com/office/officeart/2011/layout/CircleProcess"/>
    <dgm:cxn modelId="{FE240F5F-F5B4-49C8-97C4-F3ACAEB3E3EA}" type="presParOf" srcId="{CDE5F5A3-F168-494A-957A-B22E064FC897}" destId="{8B17FC21-7CA5-4C3D-BA38-ABB8C3824938}" srcOrd="0" destOrd="0" presId="urn:microsoft.com/office/officeart/2011/layout/CircleProcess"/>
    <dgm:cxn modelId="{E67E2EED-1903-4019-9A8E-9A52B95D6BCC}" type="presParOf" srcId="{90391716-4B8D-4EB8-B42C-B355FD535A84}" destId="{8308139F-B158-4F5F-B2A8-B6317A95F7C4}"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79C70-8FE9-4F13-BC9D-E9572C0400BC}">
      <dsp:nvSpPr>
        <dsp:cNvPr id="0" name=""/>
        <dsp:cNvSpPr/>
      </dsp:nvSpPr>
      <dsp:spPr>
        <a:xfrm>
          <a:off x="-5372524" y="-822785"/>
          <a:ext cx="6397813" cy="6397813"/>
        </a:xfrm>
        <a:prstGeom prst="blockArc">
          <a:avLst>
            <a:gd name="adj1" fmla="val 18900000"/>
            <a:gd name="adj2" fmla="val 2700000"/>
            <a:gd name="adj3" fmla="val 338"/>
          </a:avLst>
        </a:prstGeom>
        <a:noFill/>
        <a:ln w="12700" cap="flat" cmpd="sng" algn="ctr">
          <a:solidFill>
            <a:srgbClr val="5496AD"/>
          </a:solidFill>
          <a:prstDash val="solid"/>
          <a:miter lim="800000"/>
        </a:ln>
        <a:effectLst/>
      </dsp:spPr>
      <dsp:style>
        <a:lnRef idx="2">
          <a:scrgbClr r="0" g="0" b="0"/>
        </a:lnRef>
        <a:fillRef idx="0">
          <a:scrgbClr r="0" g="0" b="0"/>
        </a:fillRef>
        <a:effectRef idx="0">
          <a:scrgbClr r="0" g="0" b="0"/>
        </a:effectRef>
        <a:fontRef idx="minor"/>
      </dsp:style>
    </dsp:sp>
    <dsp:sp modelId="{785A5216-BE1A-4FC7-B196-70882F6113EE}">
      <dsp:nvSpPr>
        <dsp:cNvPr id="0" name=""/>
        <dsp:cNvSpPr/>
      </dsp:nvSpPr>
      <dsp:spPr>
        <a:xfrm>
          <a:off x="659611" y="475224"/>
          <a:ext cx="9883335" cy="950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418"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Feasibility</a:t>
          </a:r>
        </a:p>
      </dsp:txBody>
      <dsp:txXfrm>
        <a:off x="659611" y="475224"/>
        <a:ext cx="9883335" cy="950448"/>
      </dsp:txXfrm>
    </dsp:sp>
    <dsp:sp modelId="{8FBEC87A-9791-4764-8E76-24B0A78441F0}">
      <dsp:nvSpPr>
        <dsp:cNvPr id="0" name=""/>
        <dsp:cNvSpPr/>
      </dsp:nvSpPr>
      <dsp:spPr>
        <a:xfrm>
          <a:off x="65580" y="356418"/>
          <a:ext cx="1188060" cy="1188060"/>
        </a:xfrm>
        <a:prstGeom prst="ellipse">
          <a:avLst/>
        </a:prstGeom>
        <a:blipFill rotWithShape="0">
          <a:blip xmlns:r="http://schemas.openxmlformats.org/officeDocument/2006/relationships" r:embed="rId1"/>
          <a:stretch>
            <a:fillRect/>
          </a:stretch>
        </a:blipFill>
        <a:ln w="12700" cap="flat" cmpd="sng" algn="ctr">
          <a:solidFill>
            <a:srgbClr val="5496AD"/>
          </a:solidFill>
          <a:prstDash val="solid"/>
          <a:miter lim="800000"/>
        </a:ln>
        <a:effectLst/>
      </dsp:spPr>
      <dsp:style>
        <a:lnRef idx="2">
          <a:scrgbClr r="0" g="0" b="0"/>
        </a:lnRef>
        <a:fillRef idx="1">
          <a:scrgbClr r="0" g="0" b="0"/>
        </a:fillRef>
        <a:effectRef idx="0">
          <a:scrgbClr r="0" g="0" b="0"/>
        </a:effectRef>
        <a:fontRef idx="minor"/>
      </dsp:style>
    </dsp:sp>
    <dsp:sp modelId="{938AF352-B489-4BA0-ACAB-EDBE6A119EEE}">
      <dsp:nvSpPr>
        <dsp:cNvPr id="0" name=""/>
        <dsp:cNvSpPr/>
      </dsp:nvSpPr>
      <dsp:spPr>
        <a:xfrm>
          <a:off x="1005099" y="1900896"/>
          <a:ext cx="9537847" cy="950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418"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Tech &amp; Innovation </a:t>
          </a:r>
        </a:p>
      </dsp:txBody>
      <dsp:txXfrm>
        <a:off x="1005099" y="1900896"/>
        <a:ext cx="9537847" cy="950448"/>
      </dsp:txXfrm>
    </dsp:sp>
    <dsp:sp modelId="{DF466CD5-5AB8-4A39-A8D0-A20FE7F5B3E6}">
      <dsp:nvSpPr>
        <dsp:cNvPr id="0" name=""/>
        <dsp:cNvSpPr/>
      </dsp:nvSpPr>
      <dsp:spPr>
        <a:xfrm>
          <a:off x="411068" y="1782090"/>
          <a:ext cx="1188060" cy="1188060"/>
        </a:xfrm>
        <a:prstGeom prst="ellipse">
          <a:avLst/>
        </a:prstGeom>
        <a:blipFill rotWithShape="0">
          <a:blip xmlns:r="http://schemas.openxmlformats.org/officeDocument/2006/relationships" r:embed="rId2"/>
          <a:stretch>
            <a:fillRect/>
          </a:stretch>
        </a:blipFill>
        <a:ln w="12700" cap="flat" cmpd="sng" algn="ctr">
          <a:solidFill>
            <a:srgbClr val="5496AD"/>
          </a:solidFill>
          <a:prstDash val="solid"/>
          <a:miter lim="800000"/>
        </a:ln>
        <a:effectLst/>
      </dsp:spPr>
      <dsp:style>
        <a:lnRef idx="2">
          <a:scrgbClr r="0" g="0" b="0"/>
        </a:lnRef>
        <a:fillRef idx="1">
          <a:scrgbClr r="0" g="0" b="0"/>
        </a:fillRef>
        <a:effectRef idx="0">
          <a:scrgbClr r="0" g="0" b="0"/>
        </a:effectRef>
        <a:fontRef idx="minor"/>
      </dsp:style>
    </dsp:sp>
    <dsp:sp modelId="{D8DFA94B-C9FA-4240-A29F-FEE301993112}">
      <dsp:nvSpPr>
        <dsp:cNvPr id="0" name=""/>
        <dsp:cNvSpPr/>
      </dsp:nvSpPr>
      <dsp:spPr>
        <a:xfrm>
          <a:off x="659611" y="3326569"/>
          <a:ext cx="9883335" cy="950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418"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Listening</a:t>
          </a:r>
        </a:p>
      </dsp:txBody>
      <dsp:txXfrm>
        <a:off x="659611" y="3326569"/>
        <a:ext cx="9883335" cy="950448"/>
      </dsp:txXfrm>
    </dsp:sp>
    <dsp:sp modelId="{7F4C81D7-0042-4DD7-8222-150D89753C8B}">
      <dsp:nvSpPr>
        <dsp:cNvPr id="0" name=""/>
        <dsp:cNvSpPr/>
      </dsp:nvSpPr>
      <dsp:spPr>
        <a:xfrm>
          <a:off x="65580" y="3207763"/>
          <a:ext cx="1188060" cy="1188060"/>
        </a:xfrm>
        <a:prstGeom prst="ellipse">
          <a:avLst/>
        </a:prstGeom>
        <a:blipFill rotWithShape="0">
          <a:blip xmlns:r="http://schemas.openxmlformats.org/officeDocument/2006/relationships" r:embed="rId3"/>
          <a:stretch>
            <a:fillRect/>
          </a:stretch>
        </a:blipFill>
        <a:ln w="12700" cap="flat" cmpd="sng" algn="ctr">
          <a:solidFill>
            <a:srgbClr val="5496AD"/>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F58A-1C8E-4152-BDDD-B8DF2C25B96A}">
      <dsp:nvSpPr>
        <dsp:cNvPr id="0" name=""/>
        <dsp:cNvSpPr/>
      </dsp:nvSpPr>
      <dsp:spPr>
        <a:xfrm>
          <a:off x="8508536" y="669065"/>
          <a:ext cx="1772375" cy="17726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D5AE3-DFE3-40AF-BE74-0B145FBA3409}">
      <dsp:nvSpPr>
        <dsp:cNvPr id="0" name=""/>
        <dsp:cNvSpPr/>
      </dsp:nvSpPr>
      <dsp:spPr>
        <a:xfrm>
          <a:off x="8567017" y="728164"/>
          <a:ext cx="1654468" cy="165446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6A7278"/>
              </a:solidFill>
            </a:rPr>
            <a:t>Hand Off to Partners &amp;  Conference Presentations</a:t>
          </a:r>
        </a:p>
      </dsp:txBody>
      <dsp:txXfrm>
        <a:off x="8803774" y="964561"/>
        <a:ext cx="1181897" cy="1181673"/>
      </dsp:txXfrm>
    </dsp:sp>
    <dsp:sp modelId="{39D48603-57E8-46D7-A111-F7C9711BD337}">
      <dsp:nvSpPr>
        <dsp:cNvPr id="0" name=""/>
        <dsp:cNvSpPr/>
      </dsp:nvSpPr>
      <dsp:spPr>
        <a:xfrm rot="2700000">
          <a:off x="6675894" y="669157"/>
          <a:ext cx="1772170" cy="1772170"/>
        </a:xfrm>
        <a:prstGeom prst="teardrop">
          <a:avLst>
            <a:gd name="adj" fmla="val 10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07239-26D2-4B92-88EB-EB0202380F96}">
      <dsp:nvSpPr>
        <dsp:cNvPr id="0" name=""/>
        <dsp:cNvSpPr/>
      </dsp:nvSpPr>
      <dsp:spPr>
        <a:xfrm>
          <a:off x="6736160" y="728164"/>
          <a:ext cx="1654468" cy="1654466"/>
        </a:xfrm>
        <a:prstGeom prst="ellipse">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6A7278"/>
              </a:solidFill>
            </a:rPr>
            <a:t>Project Execution</a:t>
          </a:r>
        </a:p>
      </dsp:txBody>
      <dsp:txXfrm>
        <a:off x="6971974" y="964561"/>
        <a:ext cx="1181897" cy="1181673"/>
      </dsp:txXfrm>
    </dsp:sp>
    <dsp:sp modelId="{ED5C06C1-0A00-4F69-A0CE-9E8AE42A31F3}">
      <dsp:nvSpPr>
        <dsp:cNvPr id="0" name=""/>
        <dsp:cNvSpPr/>
      </dsp:nvSpPr>
      <dsp:spPr>
        <a:xfrm rot="2700000">
          <a:off x="4845037" y="669157"/>
          <a:ext cx="1772170" cy="1772170"/>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D3BD4-5EEB-42A7-A939-25121E157E03}">
      <dsp:nvSpPr>
        <dsp:cNvPr id="0" name=""/>
        <dsp:cNvSpPr/>
      </dsp:nvSpPr>
      <dsp:spPr>
        <a:xfrm>
          <a:off x="4904360" y="728164"/>
          <a:ext cx="1654468" cy="1654466"/>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6A7278"/>
              </a:solidFill>
            </a:rPr>
            <a:t>Proposal Process – Reviewed by NPO and NASA HQ</a:t>
          </a:r>
          <a:endParaRPr lang="en-US" sz="1200" b="0" kern="1200">
            <a:solidFill>
              <a:srgbClr val="6A7278"/>
            </a:solidFill>
          </a:endParaRPr>
        </a:p>
      </dsp:txBody>
      <dsp:txXfrm>
        <a:off x="5140174" y="964561"/>
        <a:ext cx="1181897" cy="1181673"/>
      </dsp:txXfrm>
    </dsp:sp>
    <dsp:sp modelId="{538C336E-5959-4A32-80C6-FF520C8199BA}">
      <dsp:nvSpPr>
        <dsp:cNvPr id="0" name=""/>
        <dsp:cNvSpPr/>
      </dsp:nvSpPr>
      <dsp:spPr>
        <a:xfrm rot="2700000">
          <a:off x="3013237" y="669157"/>
          <a:ext cx="1772170" cy="1772170"/>
        </a:xfrm>
        <a:prstGeom prst="teardrop">
          <a:avLst>
            <a:gd name="adj" fmla="val 10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ED560-FAC2-4868-B312-B245EEAFF115}">
      <dsp:nvSpPr>
        <dsp:cNvPr id="0" name=""/>
        <dsp:cNvSpPr/>
      </dsp:nvSpPr>
      <dsp:spPr>
        <a:xfrm>
          <a:off x="3072559" y="728164"/>
          <a:ext cx="1654468" cy="1654466"/>
        </a:xfrm>
        <a:prstGeom prst="ellipse">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6A7278"/>
              </a:solidFill>
            </a:rPr>
            <a:t>NPO Collects Project Ideas</a:t>
          </a:r>
        </a:p>
      </dsp:txBody>
      <dsp:txXfrm>
        <a:off x="3309316" y="964561"/>
        <a:ext cx="1181897" cy="1181673"/>
      </dsp:txXfrm>
    </dsp:sp>
    <dsp:sp modelId="{E1330E0A-90D2-444E-A4AD-D4913620A8C2}">
      <dsp:nvSpPr>
        <dsp:cNvPr id="0" name=""/>
        <dsp:cNvSpPr/>
      </dsp:nvSpPr>
      <dsp:spPr>
        <a:xfrm rot="2700000">
          <a:off x="1181437" y="669157"/>
          <a:ext cx="1772170" cy="1772170"/>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7FC21-7CA5-4C3D-BA38-ABB8C3824938}">
      <dsp:nvSpPr>
        <dsp:cNvPr id="0" name=""/>
        <dsp:cNvSpPr/>
      </dsp:nvSpPr>
      <dsp:spPr>
        <a:xfrm>
          <a:off x="1240759" y="728164"/>
          <a:ext cx="1654468" cy="1654466"/>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6A7278"/>
              </a:solidFill>
            </a:rPr>
            <a:t>Identify Needs </a:t>
          </a:r>
          <a:r>
            <a:rPr lang="en-US" sz="1200" b="0" kern="1200">
              <a:solidFill>
                <a:srgbClr val="6A7278"/>
              </a:solidFill>
            </a:rPr>
            <a:t>Surrounding Partners’ </a:t>
          </a:r>
          <a:r>
            <a:rPr lang="en-US" sz="1200" b="1" kern="1200">
              <a:solidFill>
                <a:srgbClr val="6A7278"/>
              </a:solidFill>
            </a:rPr>
            <a:t>Decision-Making Processes</a:t>
          </a:r>
        </a:p>
      </dsp:txBody>
      <dsp:txXfrm>
        <a:off x="1477516" y="964561"/>
        <a:ext cx="1181897" cy="118167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5/26/2023</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5/26/2023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types of projects: feasibility (majority of DEVELOP projects), tech &amp; innovation, and listening projects.</a:t>
            </a:r>
          </a:p>
          <a:p>
            <a:endParaRPr lang="en-US" dirty="0"/>
          </a:p>
          <a:p>
            <a:r>
              <a:rPr lang="en-US" sz="1600" dirty="0"/>
              <a:t>Feasibility Projects: </a:t>
            </a:r>
            <a:r>
              <a:rPr lang="en-US" dirty="0"/>
              <a:t>Typical DEVELOP projects that partner with at least one end user organization, focus on the assessment and feasibility of using specific EO to address issues faced by that end user, and tailor end products to the end user’s decision-making needs. Partners are involved from the beginning in the design of the project.</a:t>
            </a:r>
          </a:p>
          <a:p>
            <a:endParaRPr lang="en-US" dirty="0"/>
          </a:p>
          <a:p>
            <a:r>
              <a:rPr lang="en-US" sz="1600" dirty="0"/>
              <a:t>Tech &amp; Innovation Projects: </a:t>
            </a:r>
            <a:r>
              <a:rPr lang="en-US" dirty="0"/>
              <a:t>Aim to increase usability and accessibility of EO data and products through exploration of one or more of the following…</a:t>
            </a:r>
          </a:p>
          <a:p>
            <a:pPr marL="346075" indent="-285750">
              <a:spcBef>
                <a:spcPts val="0"/>
              </a:spcBef>
              <a:buFont typeface="Arial" panose="020B0604020202020204" pitchFamily="34" charset="0"/>
              <a:buChar char="•"/>
            </a:pPr>
            <a:r>
              <a:rPr lang="en-US" sz="1100" dirty="0"/>
              <a:t>Improvement of previous DEVELOP tools </a:t>
            </a:r>
          </a:p>
          <a:p>
            <a:pPr marL="346075" indent="-285750">
              <a:spcBef>
                <a:spcPts val="0"/>
              </a:spcBef>
              <a:buFont typeface="Arial" panose="020B0604020202020204" pitchFamily="34" charset="0"/>
              <a:buChar char="•"/>
            </a:pPr>
            <a:r>
              <a:rPr lang="en-US" sz="1100" dirty="0"/>
              <a:t>Assessments of EO cloud usage (Jupyter notebooks, Google colab, </a:t>
            </a:r>
            <a:r>
              <a:rPr lang="en-US" sz="1100" dirty="0" err="1"/>
              <a:t>datacubes</a:t>
            </a:r>
            <a:r>
              <a:rPr lang="en-US" sz="1100" dirty="0"/>
              <a:t>) </a:t>
            </a:r>
          </a:p>
          <a:p>
            <a:pPr marL="346075" indent="-285750">
              <a:spcBef>
                <a:spcPts val="0"/>
              </a:spcBef>
              <a:buFont typeface="Arial" panose="020B0604020202020204" pitchFamily="34" charset="0"/>
              <a:buChar char="•"/>
            </a:pPr>
            <a:r>
              <a:rPr lang="en-US" sz="1100" dirty="0"/>
              <a:t>AI and machine learning</a:t>
            </a:r>
          </a:p>
          <a:p>
            <a:pPr marL="346075" indent="-285750">
              <a:spcBef>
                <a:spcPts val="0"/>
              </a:spcBef>
              <a:buFont typeface="Arial" panose="020B0604020202020204" pitchFamily="34" charset="0"/>
              <a:buChar char="•"/>
            </a:pPr>
            <a:r>
              <a:rPr lang="en-US" sz="1100" dirty="0"/>
              <a:t>Future EO instrument usage</a:t>
            </a:r>
          </a:p>
          <a:p>
            <a:pPr marL="60325"/>
            <a:r>
              <a:rPr lang="en-US" dirty="0"/>
              <a:t>These projects are typically heavy in coding and/or modeling and do not typically have end-user partners involved.</a:t>
            </a:r>
          </a:p>
          <a:p>
            <a:pPr marL="60325"/>
            <a:endParaRPr lang="en-US" dirty="0"/>
          </a:p>
          <a:p>
            <a:r>
              <a:rPr lang="en-US" sz="1600" dirty="0"/>
              <a:t>Listening Projects: </a:t>
            </a:r>
            <a:r>
              <a:rPr lang="en-US" dirty="0"/>
              <a:t>These projects conduct in-depth needs assessments that pursue a landscape analysis of organizations and communities working in specific areas, identify key groups for the program to engage, can include interviews / a listening tour, and synthesizing findings and next steps for the program. Ex. Two listening projects were conducted in sprig 2022 to explore opportunities relating to EJ in the disasters and health &amp; air quality thematic areas.</a:t>
            </a:r>
          </a:p>
          <a:p>
            <a:pPr marL="60325"/>
            <a:endParaRPr lang="en-US" dirty="0"/>
          </a:p>
          <a:p>
            <a:pPr marL="346075"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82118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a:p>
        </p:txBody>
      </p:sp>
    </p:spTree>
    <p:extLst>
      <p:ext uri="{BB962C8B-B14F-4D97-AF65-F5344CB8AC3E}">
        <p14:creationId xmlns:p14="http://schemas.microsoft.com/office/powerpoint/2010/main" val="212087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a:p>
        </p:txBody>
      </p:sp>
    </p:spTree>
    <p:extLst>
      <p:ext uri="{BB962C8B-B14F-4D97-AF65-F5344CB8AC3E}">
        <p14:creationId xmlns:p14="http://schemas.microsoft.com/office/powerpoint/2010/main" val="57386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a:p>
        </p:txBody>
      </p:sp>
    </p:spTree>
    <p:extLst>
      <p:ext uri="{BB962C8B-B14F-4D97-AF65-F5344CB8AC3E}">
        <p14:creationId xmlns:p14="http://schemas.microsoft.com/office/powerpoint/2010/main" val="482219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a:p>
        </p:txBody>
      </p:sp>
    </p:spTree>
    <p:extLst>
      <p:ext uri="{BB962C8B-B14F-4D97-AF65-F5344CB8AC3E}">
        <p14:creationId xmlns:p14="http://schemas.microsoft.com/office/powerpoint/2010/main" val="175225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a:p>
        </p:txBody>
      </p:sp>
    </p:spTree>
    <p:extLst>
      <p:ext uri="{BB962C8B-B14F-4D97-AF65-F5344CB8AC3E}">
        <p14:creationId xmlns:p14="http://schemas.microsoft.com/office/powerpoint/2010/main" val="3652307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a:p>
        </p:txBody>
      </p:sp>
    </p:spTree>
    <p:extLst>
      <p:ext uri="{BB962C8B-B14F-4D97-AF65-F5344CB8AC3E}">
        <p14:creationId xmlns:p14="http://schemas.microsoft.com/office/powerpoint/2010/main" val="79854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a:p>
        </p:txBody>
      </p:sp>
    </p:spTree>
    <p:extLst>
      <p:ext uri="{BB962C8B-B14F-4D97-AF65-F5344CB8AC3E}">
        <p14:creationId xmlns:p14="http://schemas.microsoft.com/office/powerpoint/2010/main" val="330408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a:p>
        </p:txBody>
      </p:sp>
    </p:spTree>
    <p:extLst>
      <p:ext uri="{BB962C8B-B14F-4D97-AF65-F5344CB8AC3E}">
        <p14:creationId xmlns:p14="http://schemas.microsoft.com/office/powerpoint/2010/main" val="3180090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a:p>
        </p:txBody>
      </p:sp>
    </p:spTree>
    <p:extLst>
      <p:ext uri="{BB962C8B-B14F-4D97-AF65-F5344CB8AC3E}">
        <p14:creationId xmlns:p14="http://schemas.microsoft.com/office/powerpoint/2010/main" val="2745661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a:p>
        </p:txBody>
      </p:sp>
    </p:spTree>
    <p:extLst>
      <p:ext uri="{BB962C8B-B14F-4D97-AF65-F5344CB8AC3E}">
        <p14:creationId xmlns:p14="http://schemas.microsoft.com/office/powerpoint/2010/main" val="302011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12716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21</a:t>
            </a:fld>
            <a:endParaRPr lang="en-US"/>
          </a:p>
        </p:txBody>
      </p:sp>
    </p:spTree>
    <p:extLst>
      <p:ext uri="{BB962C8B-B14F-4D97-AF65-F5344CB8AC3E}">
        <p14:creationId xmlns:p14="http://schemas.microsoft.com/office/powerpoint/2010/main" val="1618697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22</a:t>
            </a:fld>
            <a:endParaRPr lang="en-US"/>
          </a:p>
        </p:txBody>
      </p:sp>
    </p:spTree>
    <p:extLst>
      <p:ext uri="{BB962C8B-B14F-4D97-AF65-F5344CB8AC3E}">
        <p14:creationId xmlns:p14="http://schemas.microsoft.com/office/powerpoint/2010/main" val="1005414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23</a:t>
            </a:fld>
            <a:endParaRPr lang="en-US"/>
          </a:p>
        </p:txBody>
      </p:sp>
    </p:spTree>
    <p:extLst>
      <p:ext uri="{BB962C8B-B14F-4D97-AF65-F5344CB8AC3E}">
        <p14:creationId xmlns:p14="http://schemas.microsoft.com/office/powerpoint/2010/main" val="422755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59818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175061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a:p>
        </p:txBody>
      </p:sp>
    </p:spTree>
    <p:extLst>
      <p:ext uri="{BB962C8B-B14F-4D97-AF65-F5344CB8AC3E}">
        <p14:creationId xmlns:p14="http://schemas.microsoft.com/office/powerpoint/2010/main" val="46259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a:p>
        </p:txBody>
      </p:sp>
    </p:spTree>
    <p:extLst>
      <p:ext uri="{BB962C8B-B14F-4D97-AF65-F5344CB8AC3E}">
        <p14:creationId xmlns:p14="http://schemas.microsoft.com/office/powerpoint/2010/main" val="369685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a:p>
        </p:txBody>
      </p:sp>
    </p:spTree>
    <p:extLst>
      <p:ext uri="{BB962C8B-B14F-4D97-AF65-F5344CB8AC3E}">
        <p14:creationId xmlns:p14="http://schemas.microsoft.com/office/powerpoint/2010/main" val="337033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a:p>
        </p:txBody>
      </p:sp>
    </p:spTree>
    <p:extLst>
      <p:ext uri="{BB962C8B-B14F-4D97-AF65-F5344CB8AC3E}">
        <p14:creationId xmlns:p14="http://schemas.microsoft.com/office/powerpoint/2010/main" val="71330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706804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nasa.gov/sites/default/files/atoms/files/designated_country_list_6.10.2022.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www.nasa.gov/pdf/611201main_NASA_SI_Policy_12_15_11.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489687" y="4163158"/>
            <a:ext cx="5749451" cy="1444312"/>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rPr>
              <a:t>DEVELOP Orientation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rPr>
              <a:t>Module 2. The Ins &amp; Outs of Projects &amp; Partnering at DEVELOP</a:t>
            </a:r>
            <a:endParaRPr kumimoji="0" lang="en-US" sz="36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853" y="5837761"/>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Tree>
    <p:extLst>
      <p:ext uri="{BB962C8B-B14F-4D97-AF65-F5344CB8AC3E}">
        <p14:creationId xmlns:p14="http://schemas.microsoft.com/office/powerpoint/2010/main" val="3220283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Checklist: Working with Partners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10712115" cy="4680063"/>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6075" indent="-285750">
              <a:buFont typeface="Wingdings" panose="05000000000000000000" pitchFamily="2" charset="2"/>
              <a:buChar char="ü"/>
            </a:pPr>
            <a:r>
              <a:rPr lang="en-US" dirty="0"/>
              <a:t>Ensure professionalism in all interactions - you are representing yourself, your team, your advisors, your node, DEVELOP, Applied Sciences, and NASA!</a:t>
            </a:r>
          </a:p>
          <a:p>
            <a:pPr marL="346075" indent="-285750">
              <a:buFont typeface="Wingdings" panose="05000000000000000000" pitchFamily="2" charset="2"/>
              <a:buChar char="ü"/>
            </a:pPr>
            <a:r>
              <a:rPr lang="en-US" dirty="0"/>
              <a:t>Have a plan and schedule. Sharing an agenda and questions ahead of partner meetings is helpful.</a:t>
            </a:r>
          </a:p>
          <a:p>
            <a:pPr marL="346075" indent="-285750">
              <a:buFont typeface="Wingdings" panose="05000000000000000000" pitchFamily="2" charset="2"/>
              <a:buChar char="ü"/>
            </a:pPr>
            <a:r>
              <a:rPr lang="en-US" dirty="0"/>
              <a:t>Be realistic in what you promise and the expectations of the partner. In fact, don’t “promise” anything, but ensure the plan you are working towards is clear and that there is a healthy understanding of challenges and potential obstacles/risks.</a:t>
            </a:r>
          </a:p>
          <a:p>
            <a:pPr marL="346075" indent="-285750">
              <a:buFont typeface="Wingdings" panose="05000000000000000000" pitchFamily="2" charset="2"/>
              <a:buChar char="ü"/>
            </a:pPr>
            <a:r>
              <a:rPr lang="en-US" dirty="0"/>
              <a:t>Keep in mind the limitations of resolution (spatial and temporal) of NASA data and work within them.</a:t>
            </a:r>
          </a:p>
          <a:p>
            <a:pPr marL="346075" indent="-285750">
              <a:buFont typeface="Wingdings" panose="05000000000000000000" pitchFamily="2" charset="2"/>
              <a:buChar char="ü"/>
            </a:pPr>
            <a:r>
              <a:rPr lang="en-US" dirty="0"/>
              <a:t>Understand the partner’s needs and interests and let that help guide the team’s work.</a:t>
            </a:r>
          </a:p>
          <a:p>
            <a:pPr marL="346075" indent="-285750">
              <a:buFont typeface="Wingdings" panose="05000000000000000000" pitchFamily="2" charset="2"/>
              <a:buChar char="ü"/>
            </a:pPr>
            <a:r>
              <a:rPr lang="en-US" dirty="0"/>
              <a:t>Keep communication lines open and ensure the team follows through. Generally speaking, the Project Lead should be the POC for communicating with a partner unless it is specifically delegated to another team member.</a:t>
            </a:r>
          </a:p>
          <a:p>
            <a:pPr marL="346075" indent="-285750">
              <a:buFont typeface="Wingdings" panose="05000000000000000000" pitchFamily="2" charset="2"/>
              <a:buChar char="ü"/>
            </a:pPr>
            <a:r>
              <a:rPr lang="en-US" dirty="0"/>
              <a:t>All emails to partners should be approved by your node Fellow, and you should always CC them.</a:t>
            </a:r>
          </a:p>
          <a:p>
            <a:pPr marL="346075" indent="-285750">
              <a:buFont typeface="Wingdings" panose="05000000000000000000" pitchFamily="2" charset="2"/>
              <a:buChar char="ü"/>
            </a:pPr>
            <a:r>
              <a:rPr lang="en-US" dirty="0"/>
              <a:t>Include your project’s Science Advisor in partner communication as much as is possible, per your advisor’s availability.</a:t>
            </a:r>
          </a:p>
          <a:p>
            <a:pPr marL="346075" indent="-285750">
              <a:buFont typeface="Wingdings" panose="05000000000000000000" pitchFamily="2" charset="2"/>
              <a:buChar char="ü"/>
            </a:pPr>
            <a:endParaRPr lang="en-US" dirty="0"/>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247031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sz="3200" dirty="0"/>
              <a:t>First Partner Meeting Prep </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5762623" cy="46800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Review the proposal/work plan and any other supporting documentation as exists (project request forms, per-partner forms, email correspondence, etc.)</a:t>
            </a:r>
          </a:p>
          <a:p>
            <a:pPr marL="285750" indent="-225425">
              <a:buFont typeface="Arial" panose="020B0604020202020204" pitchFamily="34" charset="0"/>
              <a:buChar char="•"/>
            </a:pPr>
            <a:r>
              <a:rPr lang="en-US" dirty="0"/>
              <a:t>Review the partner’s website and learn about their organization</a:t>
            </a:r>
          </a:p>
          <a:p>
            <a:pPr marL="285750" indent="-225425">
              <a:buFont typeface="Arial" panose="020B0604020202020204" pitchFamily="34" charset="0"/>
              <a:buChar char="•"/>
            </a:pPr>
            <a:r>
              <a:rPr lang="en-US" dirty="0"/>
              <a:t>Brief lit review on the environmental challenge at hand</a:t>
            </a:r>
          </a:p>
          <a:p>
            <a:pPr marL="285750" indent="-225425">
              <a:buFont typeface="Arial" panose="020B0604020202020204" pitchFamily="34" charset="0"/>
              <a:buChar char="•"/>
            </a:pPr>
            <a:r>
              <a:rPr lang="en-US" dirty="0"/>
              <a:t>As a team, prepare a list of questions you’d like to ask the partners – anything not covered or addressed in the work plan, insights relating to their decision-making process, the environmental challenge at hand, etc. </a:t>
            </a:r>
          </a:p>
          <a:p>
            <a:pPr marL="971550" lvl="1" indent="-225425">
              <a:buFont typeface="Arial" panose="020B0604020202020204" pitchFamily="34" charset="0"/>
              <a:buChar char="•"/>
            </a:pPr>
            <a:r>
              <a:rPr lang="en-US" sz="1300" dirty="0"/>
              <a:t>We’ve read the proposal, but can you talk us through the issue at hand and your decision-making process?</a:t>
            </a:r>
          </a:p>
          <a:p>
            <a:pPr marL="971550" lvl="1" indent="-225425">
              <a:buFont typeface="Arial" panose="020B0604020202020204" pitchFamily="34" charset="0"/>
              <a:buChar char="•"/>
            </a:pPr>
            <a:r>
              <a:rPr lang="en-US" sz="1300" dirty="0"/>
              <a:t>Does your organization currently use GIS or any spatial analysis? </a:t>
            </a:r>
          </a:p>
          <a:p>
            <a:pPr marL="971550" lvl="1" indent="-225425">
              <a:buFont typeface="Arial" panose="020B0604020202020204" pitchFamily="34" charset="0"/>
              <a:buChar char="•"/>
            </a:pPr>
            <a:r>
              <a:rPr lang="en-US" sz="1300" dirty="0"/>
              <a:t>What software programs do you typically use?</a:t>
            </a:r>
          </a:p>
          <a:p>
            <a:pPr marL="971550" lvl="1" indent="-225425">
              <a:buFont typeface="Arial" panose="020B0604020202020204" pitchFamily="34" charset="0"/>
              <a:buChar char="•"/>
            </a:pPr>
            <a:r>
              <a:rPr lang="en-US" sz="1300" dirty="0"/>
              <a:t>What types of data formats do you typically work with?</a:t>
            </a:r>
          </a:p>
          <a:p>
            <a:pPr marL="971550" lvl="1" indent="-225425">
              <a:buFont typeface="Arial" panose="020B0604020202020204" pitchFamily="34" charset="0"/>
              <a:buChar char="•"/>
            </a:pPr>
            <a:r>
              <a:rPr lang="en-US" sz="1300" dirty="0"/>
              <a:t>What are your expectations of our project?</a:t>
            </a:r>
          </a:p>
          <a:p>
            <a:pPr marL="971550" lvl="1" indent="-225425">
              <a:buFont typeface="Arial" panose="020B0604020202020204" pitchFamily="34" charset="0"/>
              <a:buChar char="•"/>
            </a:pPr>
            <a:r>
              <a:rPr lang="en-US" sz="1300" dirty="0"/>
              <a:t>What format should end products be in to be useful?</a:t>
            </a:r>
            <a:endParaRPr lang="en-US" sz="1500" dirty="0"/>
          </a:p>
        </p:txBody>
      </p:sp>
      <p:pic>
        <p:nvPicPr>
          <p:cNvPr id="5" name="Picture 4" descr="A picture containing person, indoor, wall, suit&#10;&#10;Description automatically generated">
            <a:extLst>
              <a:ext uri="{FF2B5EF4-FFF2-40B4-BE49-F238E27FC236}">
                <a16:creationId xmlns:a16="http://schemas.microsoft.com/office/drawing/2014/main" id="{466B786B-CA4E-4BFB-91E4-9D3A02A9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188" y="3268663"/>
            <a:ext cx="4833293" cy="3224212"/>
          </a:xfrm>
          <a:prstGeom prst="rect">
            <a:avLst/>
          </a:prstGeom>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EA7C53AF-1431-4C02-A33D-675A6E41CEB2}"/>
              </a:ext>
            </a:extLst>
          </p:cNvPr>
          <p:cNvSpPr/>
          <p:nvPr/>
        </p:nvSpPr>
        <p:spPr>
          <a:xfrm>
            <a:off x="6906188" y="857250"/>
            <a:ext cx="4833293" cy="2171700"/>
          </a:xfrm>
          <a:prstGeom prst="roundRect">
            <a:avLst/>
          </a:prstGeom>
          <a:noFill/>
          <a:ln w="28575">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dirty="0">
                <a:solidFill>
                  <a:srgbClr val="6A7278"/>
                </a:solidFill>
              </a:rPr>
              <a:t>Pre-Partner Project Forms</a:t>
            </a:r>
          </a:p>
          <a:p>
            <a:pPr algn="ctr"/>
            <a:r>
              <a:rPr lang="en-US" sz="1600" dirty="0">
                <a:solidFill>
                  <a:srgbClr val="6A7278"/>
                </a:solidFill>
              </a:rPr>
              <a:t>A Pre-Project Partner Form was sent out before the term to gather information about partner needs and expectations. The info helps with understanding your partners’ needs, level of experience w/NASA EO, and decision-making processes. Note: not all partners complete them.</a:t>
            </a:r>
          </a:p>
        </p:txBody>
      </p:sp>
    </p:spTree>
    <p:extLst>
      <p:ext uri="{BB962C8B-B14F-4D97-AF65-F5344CB8AC3E}">
        <p14:creationId xmlns:p14="http://schemas.microsoft.com/office/powerpoint/2010/main" val="283649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International Projects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10712115" cy="4680063"/>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DEVELOP can and does work internationally. The program has a domestic focus with metrics to reach 35 states a year and all 50 states on a rolling three-year basis. Ensuring these domestic metrics are met, the program can pursue international projects.</a:t>
            </a:r>
          </a:p>
          <a:p>
            <a:pPr marL="285750" indent="-225425">
              <a:buFont typeface="Arial" panose="020B0604020202020204" pitchFamily="34" charset="0"/>
              <a:buChar char="•"/>
            </a:pPr>
            <a:r>
              <a:rPr lang="en-US" dirty="0"/>
              <a:t>When working with international partners, care must be taken that appropriate approvals and communication lines are followed due to complexities relating to export control, federal regulations, and designated country classifications.</a:t>
            </a:r>
          </a:p>
          <a:p>
            <a:pPr marL="285750" indent="-225425">
              <a:buFont typeface="Arial" panose="020B0604020202020204" pitchFamily="34" charset="0"/>
              <a:buChar char="•"/>
            </a:pPr>
            <a:r>
              <a:rPr lang="en-US" b="1" dirty="0"/>
              <a:t>What is a ‘Designated Country’? </a:t>
            </a:r>
            <a:r>
              <a:rPr lang="en-US" dirty="0"/>
              <a:t>NASA maintains a list of “Designated Countries,” countries with which the U.S. has no diplomatic relations, determined by Department of State to support terrorism, are under Sanction or Embargo by the U.S., and/or countries of Missile Technology Concern. </a:t>
            </a:r>
          </a:p>
          <a:p>
            <a:pPr marL="971550" lvl="1" indent="-225425">
              <a:buFont typeface="Arial" panose="020B0604020202020204" pitchFamily="34" charset="0"/>
              <a:buChar char="•"/>
            </a:pPr>
            <a:r>
              <a:rPr lang="en-US" sz="1700" dirty="0">
                <a:hlinkClick r:id="rId3"/>
              </a:rPr>
              <a:t>www.nasa.gov/sites/default/files/atoms/files/designated_country_list_6.10.2022.pdf</a:t>
            </a:r>
            <a:r>
              <a:rPr lang="en-US" sz="1700" dirty="0"/>
              <a:t> </a:t>
            </a:r>
          </a:p>
          <a:p>
            <a:pPr marL="971550" lvl="1" indent="-225425">
              <a:buFont typeface="Arial" panose="020B0604020202020204" pitchFamily="34" charset="0"/>
              <a:buChar char="•"/>
            </a:pPr>
            <a:r>
              <a:rPr lang="en-US" sz="1600" dirty="0"/>
              <a:t>Any engagement with individuals or organizations in these countries is NOT allowed unless specifically approved by NASA’s Office of International and Interagency Relations (OIIR), for example the NASA engagement with Bhutan.</a:t>
            </a:r>
          </a:p>
          <a:p>
            <a:pPr marL="285750" indent="-225425">
              <a:buFont typeface="Arial" panose="020B0604020202020204" pitchFamily="34" charset="0"/>
              <a:buChar char="•"/>
            </a:pPr>
            <a:r>
              <a:rPr lang="en-US" dirty="0"/>
              <a:t>OIIR supports DEVELOP when interacting with international organizations and must be included and aware of all international engagement. NPO coordinates with and involves OIIR reps. </a:t>
            </a:r>
          </a:p>
        </p:txBody>
      </p:sp>
      <p:grpSp>
        <p:nvGrpSpPr>
          <p:cNvPr id="5" name="Group 4">
            <a:extLst>
              <a:ext uri="{FF2B5EF4-FFF2-40B4-BE49-F238E27FC236}">
                <a16:creationId xmlns:a16="http://schemas.microsoft.com/office/drawing/2014/main" id="{6371C8CC-B906-4E14-A2E8-D5F77633D6E2}"/>
              </a:ext>
            </a:extLst>
          </p:cNvPr>
          <p:cNvGrpSpPr/>
          <p:nvPr/>
        </p:nvGrpSpPr>
        <p:grpSpPr>
          <a:xfrm>
            <a:off x="6194257" y="231297"/>
            <a:ext cx="5660090" cy="1506870"/>
            <a:chOff x="635586" y="5073557"/>
            <a:chExt cx="3693400" cy="1005414"/>
          </a:xfrm>
        </p:grpSpPr>
        <p:sp>
          <p:nvSpPr>
            <p:cNvPr id="6" name="Text Placeholder 5">
              <a:extLst>
                <a:ext uri="{FF2B5EF4-FFF2-40B4-BE49-F238E27FC236}">
                  <a16:creationId xmlns:a16="http://schemas.microsoft.com/office/drawing/2014/main" id="{1BF727FD-09D7-40CC-B3A9-63413771CD91}"/>
                </a:ext>
              </a:extLst>
            </p:cNvPr>
            <p:cNvSpPr txBox="1">
              <a:spLocks/>
            </p:cNvSpPr>
            <p:nvPr/>
          </p:nvSpPr>
          <p:spPr>
            <a:xfrm>
              <a:off x="635586" y="5078345"/>
              <a:ext cx="3693400" cy="10006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1800"/>
                </a:spcAft>
                <a:buClr>
                  <a:srgbClr val="EF282F"/>
                </a:buClr>
              </a:pPr>
              <a:r>
                <a:rPr lang="en-US" sz="1600" dirty="0"/>
                <a:t>DEVELOP projects often include international participants who may have contacts in a foreign country where the study area lies. Be mindful that any communication with others outside the US relating to the project is pre-approved by your Fellow and NPO.</a:t>
              </a:r>
            </a:p>
          </p:txBody>
        </p:sp>
        <p:sp>
          <p:nvSpPr>
            <p:cNvPr id="7" name="Rounded Rectangle 41">
              <a:extLst>
                <a:ext uri="{FF2B5EF4-FFF2-40B4-BE49-F238E27FC236}">
                  <a16:creationId xmlns:a16="http://schemas.microsoft.com/office/drawing/2014/main" id="{00033009-24EB-44FE-8A02-9903F169239B}"/>
                </a:ext>
              </a:extLst>
            </p:cNvPr>
            <p:cNvSpPr/>
            <p:nvPr/>
          </p:nvSpPr>
          <p:spPr>
            <a:xfrm>
              <a:off x="637003" y="5073557"/>
              <a:ext cx="3691983" cy="1000626"/>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7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624126" y="172363"/>
            <a:ext cx="10712117" cy="1315695"/>
          </a:xfrm>
        </p:spPr>
        <p:txBody>
          <a:bodyPr anchor="ctr">
            <a:normAutofit/>
          </a:bodyPr>
          <a:lstStyle/>
          <a:p>
            <a:r>
              <a:rPr lang="en-US" altLang="en-US" sz="4000" dirty="0">
                <a:latin typeface="Georgia"/>
              </a:rPr>
              <a:t>2023 Summer Portfolio</a:t>
            </a:r>
            <a:endParaRPr lang="en-US" sz="4000" dirty="0">
              <a:latin typeface="Georgia"/>
            </a:endParaRPr>
          </a:p>
        </p:txBody>
      </p:sp>
      <p:sp>
        <p:nvSpPr>
          <p:cNvPr id="16" name="Rounded Rectangle 42">
            <a:extLst>
              <a:ext uri="{FF2B5EF4-FFF2-40B4-BE49-F238E27FC236}">
                <a16:creationId xmlns:a16="http://schemas.microsoft.com/office/drawing/2014/main" id="{08700064-F326-481F-B013-F2110D69CAFF}"/>
              </a:ext>
            </a:extLst>
          </p:cNvPr>
          <p:cNvSpPr/>
          <p:nvPr/>
        </p:nvSpPr>
        <p:spPr>
          <a:xfrm>
            <a:off x="343536" y="2824659"/>
            <a:ext cx="3474720" cy="914400"/>
          </a:xfrm>
          <a:prstGeom prst="roundRect">
            <a:avLst>
              <a:gd name="adj" fmla="val 26418"/>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Disasters</a:t>
            </a:r>
          </a:p>
          <a:p>
            <a:pPr marL="228600" indent="-228600">
              <a:spcBef>
                <a:spcPts val="0"/>
              </a:spcBef>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Richmond (</a:t>
            </a:r>
            <a:r>
              <a:rPr lang="en-US" sz="1400" dirty="0" err="1">
                <a:solidFill>
                  <a:schemeClr val="bg1"/>
                </a:solidFill>
                <a:latin typeface="Century Gothic" panose="020B0502020202020204" pitchFamily="34" charset="0"/>
                <a:cs typeface="Arial" panose="020B0604020202020204" pitchFamily="34" charset="0"/>
              </a:rPr>
              <a:t>LaRC</a:t>
            </a:r>
            <a:r>
              <a:rPr lang="en-US" sz="1400" dirty="0">
                <a:solidFill>
                  <a:schemeClr val="bg1"/>
                </a:solidFill>
                <a:latin typeface="Century Gothic" panose="020B0502020202020204" pitchFamily="34" charset="0"/>
                <a:cs typeface="Arial" panose="020B0604020202020204" pitchFamily="34" charset="0"/>
              </a:rPr>
              <a:t>) </a:t>
            </a:r>
          </a:p>
        </p:txBody>
      </p:sp>
      <p:sp>
        <p:nvSpPr>
          <p:cNvPr id="38" name="Rounded Rectangle 42">
            <a:extLst>
              <a:ext uri="{FF2B5EF4-FFF2-40B4-BE49-F238E27FC236}">
                <a16:creationId xmlns:a16="http://schemas.microsoft.com/office/drawing/2014/main" id="{14783B44-5C6E-46ED-9686-27630D46E3D9}"/>
              </a:ext>
            </a:extLst>
          </p:cNvPr>
          <p:cNvSpPr/>
          <p:nvPr/>
        </p:nvSpPr>
        <p:spPr>
          <a:xfrm>
            <a:off x="7986057" y="1488058"/>
            <a:ext cx="3474720" cy="1188720"/>
          </a:xfrm>
          <a:prstGeom prst="roundRect">
            <a:avLst>
              <a:gd name="adj" fmla="val 15091"/>
            </a:avLst>
          </a:prstGeom>
          <a:solidFill>
            <a:srgbClr val="266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0078C1"/>
              </a:buClr>
            </a:pPr>
            <a:r>
              <a:rPr lang="en-US" sz="1800" b="1" dirty="0">
                <a:solidFill>
                  <a:schemeClr val="bg1"/>
                </a:solidFill>
              </a:rPr>
              <a:t>Urban Development</a:t>
            </a:r>
          </a:p>
          <a:p>
            <a:pPr marL="228600" indent="-228600">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Huntsville (MSFC)</a:t>
            </a:r>
          </a:p>
          <a:p>
            <a:pPr marL="228600" indent="-228600">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Portland (VEJ)</a:t>
            </a:r>
          </a:p>
          <a:p>
            <a:pPr marL="228600" indent="-228600">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a:p>
            <a:pPr>
              <a:spcBef>
                <a:spcPts val="0"/>
              </a:spcBef>
              <a:spcAft>
                <a:spcPts val="500"/>
              </a:spcAft>
              <a:buClr>
                <a:schemeClr val="bg1"/>
              </a:buClr>
            </a:pPr>
            <a:endParaRPr lang="en-US" sz="1400" dirty="0">
              <a:solidFill>
                <a:schemeClr val="bg1"/>
              </a:solidFill>
              <a:latin typeface="Century Gothic" panose="020B0502020202020204" pitchFamily="34" charset="0"/>
              <a:cs typeface="Arial" panose="020B0604020202020204" pitchFamily="34" charset="0"/>
            </a:endParaRPr>
          </a:p>
        </p:txBody>
      </p:sp>
      <p:sp>
        <p:nvSpPr>
          <p:cNvPr id="39" name="Rounded Rectangle 42">
            <a:extLst>
              <a:ext uri="{FF2B5EF4-FFF2-40B4-BE49-F238E27FC236}">
                <a16:creationId xmlns:a16="http://schemas.microsoft.com/office/drawing/2014/main" id="{0F2BF7A6-73C6-4AAA-9A7D-669E244D1EB1}"/>
              </a:ext>
            </a:extLst>
          </p:cNvPr>
          <p:cNvSpPr/>
          <p:nvPr/>
        </p:nvSpPr>
        <p:spPr>
          <a:xfrm>
            <a:off x="4137734" y="1488058"/>
            <a:ext cx="3474720" cy="2585257"/>
          </a:xfrm>
          <a:prstGeom prst="round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Eco Conservation</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Grand Staircase Escalante (CO)</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Southern Wyoming II (CO)</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Bandelier (GA)</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Capitol Reef (ID)</a:t>
            </a:r>
          </a:p>
          <a:p>
            <a:pPr marL="228600" indent="-228600">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Oregon Coast Range (MA)</a:t>
            </a:r>
          </a:p>
          <a:p>
            <a:pPr marL="228600" indent="-228600">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New York (PUP-Skidmore)</a:t>
            </a: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a:p>
            <a:pPr>
              <a:spcBef>
                <a:spcPts val="0"/>
              </a:spcBef>
              <a:spcAft>
                <a:spcPts val="500"/>
              </a:spcAft>
              <a:buClr>
                <a:schemeClr val="bg1"/>
              </a:buClr>
            </a:pPr>
            <a:endParaRPr lang="en-US" sz="1400" dirty="0">
              <a:solidFill>
                <a:schemeClr val="bg1"/>
              </a:solidFill>
              <a:latin typeface="Century Gothic" panose="020B0502020202020204" pitchFamily="34" charset="0"/>
              <a:cs typeface="Arial" panose="020B0604020202020204" pitchFamily="34" charset="0"/>
            </a:endParaRP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p:txBody>
      </p:sp>
      <p:sp>
        <p:nvSpPr>
          <p:cNvPr id="40" name="Rounded Rectangle 42">
            <a:extLst>
              <a:ext uri="{FF2B5EF4-FFF2-40B4-BE49-F238E27FC236}">
                <a16:creationId xmlns:a16="http://schemas.microsoft.com/office/drawing/2014/main" id="{4C4E866A-A964-4DA4-B69C-BFB7DF5144CE}"/>
              </a:ext>
            </a:extLst>
          </p:cNvPr>
          <p:cNvSpPr/>
          <p:nvPr/>
        </p:nvSpPr>
        <p:spPr>
          <a:xfrm>
            <a:off x="343882" y="3896464"/>
            <a:ext cx="3474720" cy="1280160"/>
          </a:xfrm>
          <a:prstGeom prst="roundRect">
            <a:avLst>
              <a:gd name="adj" fmla="val 21954"/>
            </a:avLst>
          </a:prstGeom>
          <a:solidFill>
            <a:srgbClr val="C13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Wildland Fires</a:t>
            </a:r>
          </a:p>
          <a:p>
            <a:pPr marL="228600" indent="-228600">
              <a:spcBef>
                <a:spcPts val="0"/>
              </a:spcBef>
              <a:spcAft>
                <a:spcPts val="6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Marin County II (ARC) </a:t>
            </a:r>
          </a:p>
          <a:p>
            <a:pPr marL="228600" indent="-228600">
              <a:spcBef>
                <a:spcPts val="0"/>
              </a:spcBef>
              <a:spcAft>
                <a:spcPts val="6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Chile (PUP-UVA)</a:t>
            </a:r>
          </a:p>
        </p:txBody>
      </p:sp>
      <p:sp>
        <p:nvSpPr>
          <p:cNvPr id="41" name="Rounded Rectangle 42">
            <a:extLst>
              <a:ext uri="{FF2B5EF4-FFF2-40B4-BE49-F238E27FC236}">
                <a16:creationId xmlns:a16="http://schemas.microsoft.com/office/drawing/2014/main" id="{105F9F09-6B90-408B-BFC9-0214B85E1984}"/>
              </a:ext>
            </a:extLst>
          </p:cNvPr>
          <p:cNvSpPr/>
          <p:nvPr/>
        </p:nvSpPr>
        <p:spPr>
          <a:xfrm>
            <a:off x="7986056" y="2852914"/>
            <a:ext cx="3474720" cy="839022"/>
          </a:xfrm>
          <a:prstGeom prst="roundRect">
            <a:avLst>
              <a:gd name="adj" fmla="val 13252"/>
            </a:avLst>
          </a:prstGeom>
          <a:solidFill>
            <a:srgbClr val="52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Climate</a:t>
            </a:r>
          </a:p>
          <a:p>
            <a:pPr marL="228600" indent="-228600">
              <a:lnSpc>
                <a:spcPct val="150000"/>
              </a:lnSpc>
              <a:spcBef>
                <a:spcPts val="0"/>
              </a:spcBef>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Alaska (GA)</a:t>
            </a:r>
          </a:p>
          <a:p>
            <a:pPr marL="228600" indent="-228600">
              <a:lnSpc>
                <a:spcPct val="150000"/>
              </a:lnSpc>
              <a:spcBef>
                <a:spcPts val="0"/>
              </a:spcBef>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p:txBody>
      </p:sp>
      <p:sp>
        <p:nvSpPr>
          <p:cNvPr id="42" name="Rounded Rectangle 42">
            <a:extLst>
              <a:ext uri="{FF2B5EF4-FFF2-40B4-BE49-F238E27FC236}">
                <a16:creationId xmlns:a16="http://schemas.microsoft.com/office/drawing/2014/main" id="{8FBD1A43-040C-46A9-B081-D45E5FE11FC9}"/>
              </a:ext>
            </a:extLst>
          </p:cNvPr>
          <p:cNvSpPr/>
          <p:nvPr/>
        </p:nvSpPr>
        <p:spPr>
          <a:xfrm>
            <a:off x="4137734" y="4231279"/>
            <a:ext cx="3474720" cy="2398861"/>
          </a:xfrm>
          <a:prstGeom prst="roundRect">
            <a:avLst>
              <a:gd name="adj" fmla="val 12730"/>
            </a:avLst>
          </a:prstGeom>
          <a:solidFill>
            <a:srgbClr val="51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Water Resources</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South Slough (ARC)</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Potomac River Basin (GSFC)</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PACE (GSFC) </a:t>
            </a:r>
            <a:r>
              <a:rPr lang="en-US" sz="1400" i="1" dirty="0">
                <a:solidFill>
                  <a:schemeClr val="bg1"/>
                </a:solidFill>
                <a:latin typeface="Century Gothic" panose="020B0502020202020204" pitchFamily="34" charset="0"/>
                <a:cs typeface="Arial" panose="020B0604020202020204" pitchFamily="34" charset="0"/>
              </a:rPr>
              <a:t>tech &amp; innovation</a:t>
            </a:r>
            <a:endParaRPr lang="en-US" sz="1400" dirty="0">
              <a:solidFill>
                <a:schemeClr val="bg1"/>
              </a:solidFill>
              <a:latin typeface="Century Gothic" panose="020B0502020202020204" pitchFamily="34" charset="0"/>
              <a:cs typeface="Arial" panose="020B0604020202020204" pitchFamily="34" charset="0"/>
            </a:endParaRP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Lake Anna (</a:t>
            </a:r>
            <a:r>
              <a:rPr lang="en-US" sz="1400" dirty="0" err="1">
                <a:solidFill>
                  <a:schemeClr val="bg1"/>
                </a:solidFill>
                <a:latin typeface="Century Gothic" panose="020B0502020202020204" pitchFamily="34" charset="0"/>
                <a:cs typeface="Arial" panose="020B0604020202020204" pitchFamily="34" charset="0"/>
              </a:rPr>
              <a:t>LaRC</a:t>
            </a:r>
            <a:r>
              <a:rPr lang="en-US" sz="1400" dirty="0">
                <a:solidFill>
                  <a:schemeClr val="bg1"/>
                </a:solidFill>
                <a:latin typeface="Century Gothic" panose="020B0502020202020204" pitchFamily="34" charset="0"/>
                <a:cs typeface="Arial" panose="020B0604020202020204" pitchFamily="34" charset="0"/>
              </a:rPr>
              <a:t>)</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Southeast &amp; Gulf Coast (JPL)</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Kankakee (PUP-UWY)</a:t>
            </a:r>
          </a:p>
        </p:txBody>
      </p:sp>
      <p:sp>
        <p:nvSpPr>
          <p:cNvPr id="43" name="Rounded Rectangle 42">
            <a:extLst>
              <a:ext uri="{FF2B5EF4-FFF2-40B4-BE49-F238E27FC236}">
                <a16:creationId xmlns:a16="http://schemas.microsoft.com/office/drawing/2014/main" id="{790E7BED-C143-465D-926A-D9CF4DA22507}"/>
              </a:ext>
            </a:extLst>
          </p:cNvPr>
          <p:cNvSpPr/>
          <p:nvPr/>
        </p:nvSpPr>
        <p:spPr>
          <a:xfrm>
            <a:off x="304648" y="5349980"/>
            <a:ext cx="3474720" cy="1280160"/>
          </a:xfrm>
          <a:prstGeom prst="roundRect">
            <a:avLst>
              <a:gd name="adj" fmla="val 30449"/>
            </a:avLst>
          </a:prstGeom>
          <a:solidFill>
            <a:srgbClr val="D06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Agriculture</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Bhutan III (MSFC)</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Aconcagua (PUP-UVA)</a:t>
            </a: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F0302020204030204"/>
            </a:endParaRP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p:txBody>
      </p:sp>
      <p:sp>
        <p:nvSpPr>
          <p:cNvPr id="29" name="Rounded Rectangle 42">
            <a:extLst>
              <a:ext uri="{FF2B5EF4-FFF2-40B4-BE49-F238E27FC236}">
                <a16:creationId xmlns:a16="http://schemas.microsoft.com/office/drawing/2014/main" id="{6080069A-5CE5-4881-AA0E-5220F24DBF1D}"/>
              </a:ext>
            </a:extLst>
          </p:cNvPr>
          <p:cNvSpPr/>
          <p:nvPr/>
        </p:nvSpPr>
        <p:spPr>
          <a:xfrm>
            <a:off x="304648" y="1488058"/>
            <a:ext cx="3474720" cy="1188720"/>
          </a:xfrm>
          <a:prstGeom prst="roundRect">
            <a:avLst>
              <a:gd name="adj" fmla="val 15589"/>
            </a:avLst>
          </a:prstGeom>
          <a:solidFill>
            <a:srgbClr val="895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600"/>
              </a:spcAft>
              <a:buClr>
                <a:srgbClr val="0078C1"/>
              </a:buClr>
            </a:pPr>
            <a:r>
              <a:rPr lang="en-US" sz="1800" b="1" dirty="0">
                <a:solidFill>
                  <a:schemeClr val="bg1"/>
                </a:solidFill>
              </a:rPr>
              <a:t>Health &amp; Air Quality</a:t>
            </a:r>
          </a:p>
          <a:p>
            <a:pPr marL="228600" indent="-228600">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Pacific Northwest (NC)</a:t>
            </a:r>
          </a:p>
          <a:p>
            <a:pPr marL="228600" indent="-228600">
              <a:spcBef>
                <a:spcPts val="0"/>
              </a:spcBef>
              <a:spcAft>
                <a:spcPts val="500"/>
              </a:spcAft>
              <a:buClr>
                <a:schemeClr val="bg1"/>
              </a:buClr>
              <a:buFont typeface="Arial" panose="020B0604020202020204" pitchFamily="34" charset="0"/>
              <a:buChar char="•"/>
            </a:pPr>
            <a:r>
              <a:rPr lang="en-US" sz="1400" dirty="0">
                <a:solidFill>
                  <a:schemeClr val="bg1"/>
                </a:solidFill>
                <a:latin typeface="Century Gothic" panose="020B0502020202020204" pitchFamily="34" charset="0"/>
                <a:cs typeface="Arial" panose="020B0604020202020204" pitchFamily="34" charset="0"/>
              </a:rPr>
              <a:t>San Joaquin Valley (VEJ)</a:t>
            </a: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F0302020204030204"/>
            </a:endParaRPr>
          </a:p>
          <a:p>
            <a:pPr marL="228600" indent="-228600">
              <a:spcBef>
                <a:spcPts val="0"/>
              </a:spcBef>
              <a:spcAft>
                <a:spcPts val="500"/>
              </a:spcAft>
              <a:buClr>
                <a:schemeClr val="bg1"/>
              </a:buClr>
              <a:buFont typeface="Arial" panose="020B0604020202020204" pitchFamily="34" charset="0"/>
              <a:buChar char="•"/>
            </a:pPr>
            <a:endParaRPr lang="en-US" sz="1400" dirty="0">
              <a:solidFill>
                <a:schemeClr val="bg1"/>
              </a:solidFill>
              <a:latin typeface="Century Gothic" panose="020B0502020202020204" pitchFamily="34" charset="0"/>
              <a:cs typeface="Arial" panose="020B0604020202020204" pitchFamily="34" charset="0"/>
            </a:endParaRPr>
          </a:p>
        </p:txBody>
      </p:sp>
      <p:pic>
        <p:nvPicPr>
          <p:cNvPr id="3" name="Picture 2" descr="A picture containing text, sign, device, meter&#10;&#10;Description automatically generated">
            <a:extLst>
              <a:ext uri="{FF2B5EF4-FFF2-40B4-BE49-F238E27FC236}">
                <a16:creationId xmlns:a16="http://schemas.microsoft.com/office/drawing/2014/main" id="{67A84CCC-0FA7-46AF-9490-FB8392304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3249" y="4757236"/>
            <a:ext cx="1725761" cy="1745719"/>
          </a:xfrm>
          <a:prstGeom prst="rect">
            <a:avLst/>
          </a:prstGeom>
        </p:spPr>
      </p:pic>
      <p:sp>
        <p:nvSpPr>
          <p:cNvPr id="4" name="TextBox 3">
            <a:extLst>
              <a:ext uri="{FF2B5EF4-FFF2-40B4-BE49-F238E27FC236}">
                <a16:creationId xmlns:a16="http://schemas.microsoft.com/office/drawing/2014/main" id="{D0F84717-A0EF-418E-AF77-9094FCD1F268}"/>
              </a:ext>
            </a:extLst>
          </p:cNvPr>
          <p:cNvSpPr txBox="1"/>
          <p:nvPr/>
        </p:nvSpPr>
        <p:spPr>
          <a:xfrm>
            <a:off x="8396015" y="4181223"/>
            <a:ext cx="2940228" cy="461665"/>
          </a:xfrm>
          <a:prstGeom prst="rect">
            <a:avLst/>
          </a:prstGeom>
          <a:noFill/>
        </p:spPr>
        <p:txBody>
          <a:bodyPr wrap="none" rtlCol="0">
            <a:spAutoFit/>
          </a:bodyPr>
          <a:lstStyle/>
          <a:p>
            <a:r>
              <a:rPr lang="en-US" sz="2400" dirty="0">
                <a:solidFill>
                  <a:srgbClr val="6A7278"/>
                </a:solidFill>
              </a:rPr>
              <a:t>22 Summer Projects</a:t>
            </a:r>
          </a:p>
        </p:txBody>
      </p:sp>
    </p:spTree>
    <p:extLst>
      <p:ext uri="{BB962C8B-B14F-4D97-AF65-F5344CB8AC3E}">
        <p14:creationId xmlns:p14="http://schemas.microsoft.com/office/powerpoint/2010/main" val="2290807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Feasibility Project Considerations </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10712115" cy="468006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DEVELOP projects are 10-week feasibility studies – we do these projects to see if the methods work! In 10 weeks, validation efforts are limited at best.</a:t>
            </a:r>
          </a:p>
          <a:p>
            <a:pPr marL="285750" indent="-225425">
              <a:buFont typeface="Arial" panose="020B0604020202020204" pitchFamily="34" charset="0"/>
              <a:buChar char="•"/>
            </a:pPr>
            <a:r>
              <a:rPr lang="en-US" dirty="0"/>
              <a:t>Be mindful in how you communicate with partners – do not overpromise or oversell your products and results. </a:t>
            </a:r>
          </a:p>
          <a:p>
            <a:pPr marL="285750" indent="-225425">
              <a:buFont typeface="Arial" panose="020B0604020202020204" pitchFamily="34" charset="0"/>
              <a:buChar char="•"/>
            </a:pPr>
            <a:r>
              <a:rPr lang="en-US" dirty="0"/>
              <a:t>NASA does not develop or prescribe policy, thus DEVELOP projects do not either – they simply demonstrate the feasibility of integrating NASA Earth observations into decision-making processes. </a:t>
            </a:r>
          </a:p>
          <a:p>
            <a:pPr marL="285750" indent="-225425">
              <a:buFont typeface="Arial" panose="020B0604020202020204" pitchFamily="34" charset="0"/>
              <a:buChar char="•"/>
            </a:pPr>
            <a:r>
              <a:rPr lang="en-US" dirty="0"/>
              <a:t>Other agencies and organizations may use the data and scientific results in their policy analysis and development.</a:t>
            </a:r>
          </a:p>
          <a:p>
            <a:pPr marL="285750" indent="-225425">
              <a:buFont typeface="Arial" panose="020B0604020202020204" pitchFamily="34" charset="0"/>
              <a:buChar char="•"/>
            </a:pPr>
            <a:r>
              <a:rPr lang="en-US" dirty="0"/>
              <a:t>NASA funds DEVELOP, thus DEVELOP projects are focused on the application of freely-available NASA Earth observations.</a:t>
            </a:r>
          </a:p>
          <a:p>
            <a:pPr marL="285750" indent="-225425">
              <a:buFont typeface="Arial" panose="020B0604020202020204" pitchFamily="34" charset="0"/>
              <a:buChar char="•"/>
            </a:pPr>
            <a:r>
              <a:rPr lang="en-US" dirty="0"/>
              <a:t>The North Carolina node receives NOAA funds, so they have an additional directive to highlight NOAA </a:t>
            </a:r>
            <a:r>
              <a:rPr lang="en-US" dirty="0" err="1"/>
              <a:t>CDRs.</a:t>
            </a:r>
            <a:endParaRPr lang="en-US" dirty="0"/>
          </a:p>
          <a:p>
            <a:pPr marL="285750" indent="-225425">
              <a:buFont typeface="Arial" panose="020B0604020202020204" pitchFamily="34" charset="0"/>
              <a:buChar char="•"/>
            </a:pPr>
            <a:r>
              <a:rPr lang="en-US" dirty="0"/>
              <a:t>An increasing number of projects are using commercial datasets, these are generally only included in the proposal when a partner would have access to the data to replicate on their own in the future OR if a one-time static product is created by the team. NASA data must be involved meaningfully in the projects. </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2125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FECCB13-9B0A-48CD-AA52-E7C15C7E9E73}"/>
              </a:ext>
            </a:extLst>
          </p:cNvPr>
          <p:cNvSpPr/>
          <p:nvPr/>
        </p:nvSpPr>
        <p:spPr>
          <a:xfrm>
            <a:off x="8917662" y="2068879"/>
            <a:ext cx="3053420" cy="1905762"/>
          </a:xfrm>
          <a:prstGeom prst="round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Environmental Justice Projects at DEVELOP</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3"/>
            <a:ext cx="7735431" cy="190576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a:t>EJ Environmental Justice is “the fair treatment and meaningful involvement of all people regardless of race, color, national origin, or income with respect to the development, implementation and enforcement of environmental laws, regulations and policies. Marginalized communities around the world are facing environmental challenges, including extreme heat, poor air and water quality, increased flood risk, lack of greenspace and tree canopy, and more. </a:t>
            </a:r>
          </a:p>
        </p:txBody>
      </p:sp>
      <p:sp>
        <p:nvSpPr>
          <p:cNvPr id="6" name="TextBox 5">
            <a:extLst>
              <a:ext uri="{FF2B5EF4-FFF2-40B4-BE49-F238E27FC236}">
                <a16:creationId xmlns:a16="http://schemas.microsoft.com/office/drawing/2014/main" id="{49EDE090-27BF-47BA-B8BC-A94E4C0D7B04}"/>
              </a:ext>
            </a:extLst>
          </p:cNvPr>
          <p:cNvSpPr txBox="1"/>
          <p:nvPr/>
        </p:nvSpPr>
        <p:spPr>
          <a:xfrm>
            <a:off x="9062962" y="2144597"/>
            <a:ext cx="2853350" cy="1754326"/>
          </a:xfrm>
          <a:prstGeom prst="rect">
            <a:avLst/>
          </a:prstGeom>
          <a:noFill/>
        </p:spPr>
        <p:txBody>
          <a:bodyPr wrap="square">
            <a:spAutoFit/>
          </a:bodyPr>
          <a:lstStyle/>
          <a:p>
            <a:r>
              <a:rPr lang="en-US" sz="2000">
                <a:solidFill>
                  <a:schemeClr val="bg1"/>
                </a:solidFill>
              </a:rPr>
              <a:t>Learn more at the Environmental Justice Workshops – </a:t>
            </a:r>
          </a:p>
          <a:p>
            <a:r>
              <a:rPr lang="en-US" sz="2400">
                <a:solidFill>
                  <a:schemeClr val="bg1"/>
                </a:solidFill>
              </a:rPr>
              <a:t>#1. 6/12, 1-2p ET  </a:t>
            </a:r>
          </a:p>
          <a:p>
            <a:r>
              <a:rPr lang="en-US" sz="2400">
                <a:solidFill>
                  <a:schemeClr val="bg1"/>
                </a:solidFill>
              </a:rPr>
              <a:t>#2. 6/14, 1-2p ET</a:t>
            </a:r>
          </a:p>
        </p:txBody>
      </p:sp>
      <p:sp>
        <p:nvSpPr>
          <p:cNvPr id="8" name="Content Placeholder 18">
            <a:extLst>
              <a:ext uri="{FF2B5EF4-FFF2-40B4-BE49-F238E27FC236}">
                <a16:creationId xmlns:a16="http://schemas.microsoft.com/office/drawing/2014/main" id="{64EA9DE0-6D53-4357-ABBE-445755B93998}"/>
              </a:ext>
            </a:extLst>
          </p:cNvPr>
          <p:cNvSpPr txBox="1">
            <a:spLocks/>
          </p:cNvSpPr>
          <p:nvPr/>
        </p:nvSpPr>
        <p:spPr>
          <a:xfrm>
            <a:off x="838199" y="3863655"/>
            <a:ext cx="6667123" cy="271821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600" dirty="0"/>
              <a:t>DEVELOP has conducted dozens of projects working with non-profits and local governments to identify how Earth observations and socioeconomic data can be combined to better understand the inequities and injustices that some communities face and support partners taking informed decision making and action to address them. </a:t>
            </a:r>
          </a:p>
          <a:p>
            <a:pPr marL="60325"/>
            <a:r>
              <a:rPr lang="en-US"/>
              <a:t>DEVELOP’s role is to provide Earth observation insights to partner organizations working towards a more equitable and just future for their communities.</a:t>
            </a: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97BCF862-5301-4E5C-A558-87819A7F9970}"/>
              </a:ext>
            </a:extLst>
          </p:cNvPr>
          <p:cNvSpPr txBox="1"/>
          <p:nvPr/>
        </p:nvSpPr>
        <p:spPr>
          <a:xfrm>
            <a:off x="11096798" y="1028773"/>
            <a:ext cx="889567"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POC: Julianne Liu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VEJ Fellow</a:t>
            </a:r>
          </a:p>
        </p:txBody>
      </p:sp>
      <p:pic>
        <p:nvPicPr>
          <p:cNvPr id="10" name="Picture 9">
            <a:extLst>
              <a:ext uri="{FF2B5EF4-FFF2-40B4-BE49-F238E27FC236}">
                <a16:creationId xmlns:a16="http://schemas.microsoft.com/office/drawing/2014/main" id="{7999B5FD-8080-4579-9DAB-209E4A07E9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29759" y="1005410"/>
            <a:ext cx="832273" cy="822960"/>
          </a:xfrm>
          <a:prstGeom prst="ellipse">
            <a:avLst/>
          </a:prstGeom>
          <a:ln w="28575">
            <a:solidFill>
              <a:schemeClr val="tx1">
                <a:lumMod val="75000"/>
                <a:lumOff val="25000"/>
              </a:schemeClr>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95D6D80-EE64-4051-B195-00CE7095A0E4}"/>
              </a:ext>
            </a:extLst>
          </p:cNvPr>
          <p:cNvSpPr txBox="1"/>
          <p:nvPr/>
        </p:nvSpPr>
        <p:spPr>
          <a:xfrm>
            <a:off x="7849353" y="4379641"/>
            <a:ext cx="4137011" cy="1354217"/>
          </a:xfrm>
          <a:prstGeom prst="rect">
            <a:avLst/>
          </a:prstGeom>
          <a:noFill/>
        </p:spPr>
        <p:txBody>
          <a:bodyPr wrap="square">
            <a:spAutoFit/>
          </a:bodyPr>
          <a:lstStyle/>
          <a:p>
            <a:r>
              <a:rPr lang="en-US">
                <a:solidFill>
                  <a:srgbClr val="0070C0"/>
                </a:solidFill>
              </a:rPr>
              <a:t>EJ &amp; EJ-tangential Summer Projects: </a:t>
            </a:r>
          </a:p>
          <a:p>
            <a:pPr marL="285750" indent="-285750">
              <a:buFont typeface="Arial" panose="020B0604020202020204" pitchFamily="34" charset="0"/>
              <a:buChar char="•"/>
            </a:pPr>
            <a:r>
              <a:rPr lang="en-US" sz="1600">
                <a:solidFill>
                  <a:srgbClr val="0070C0"/>
                </a:solidFill>
              </a:rPr>
              <a:t>Portland Urban Development (VEJ)</a:t>
            </a:r>
          </a:p>
          <a:p>
            <a:pPr marL="285750" indent="-285750">
              <a:buFont typeface="Arial" panose="020B0604020202020204" pitchFamily="34" charset="0"/>
              <a:buChar char="•"/>
            </a:pPr>
            <a:r>
              <a:rPr lang="en-US" sz="1600">
                <a:solidFill>
                  <a:srgbClr val="0070C0"/>
                </a:solidFill>
              </a:rPr>
              <a:t>San Joaquin Valley Health &amp; AQ (VEJ)</a:t>
            </a:r>
          </a:p>
          <a:p>
            <a:pPr marL="285750" indent="-285750">
              <a:buFont typeface="Arial" panose="020B0604020202020204" pitchFamily="34" charset="0"/>
              <a:buChar char="•"/>
            </a:pPr>
            <a:r>
              <a:rPr lang="en-US" sz="1600">
                <a:solidFill>
                  <a:srgbClr val="0070C0"/>
                </a:solidFill>
              </a:rPr>
              <a:t>Richmond Disasters (LaRC)</a:t>
            </a:r>
          </a:p>
          <a:p>
            <a:pPr marL="285750" indent="-285750">
              <a:buFont typeface="Arial" panose="020B0604020202020204" pitchFamily="34" charset="0"/>
              <a:buChar char="•"/>
            </a:pPr>
            <a:r>
              <a:rPr lang="en-US" sz="1600">
                <a:solidFill>
                  <a:srgbClr val="0070C0"/>
                </a:solidFill>
              </a:rPr>
              <a:t>Huntsville Urban Development (MSFC)</a:t>
            </a:r>
          </a:p>
        </p:txBody>
      </p:sp>
    </p:spTree>
    <p:extLst>
      <p:ext uri="{BB962C8B-B14F-4D97-AF65-F5344CB8AC3E}">
        <p14:creationId xmlns:p14="http://schemas.microsoft.com/office/powerpoint/2010/main" val="1854157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A77FB5-0669-4054-8928-1201864DD592}"/>
              </a:ext>
            </a:extLst>
          </p:cNvPr>
          <p:cNvSpPr/>
          <p:nvPr/>
        </p:nvSpPr>
        <p:spPr>
          <a:xfrm>
            <a:off x="602686" y="2967213"/>
            <a:ext cx="10908436" cy="445097"/>
          </a:xfrm>
          <a:prstGeom prst="roundRect">
            <a:avLst/>
          </a:prstGeom>
          <a:noFill/>
          <a:ln w="9525">
            <a:solidFill>
              <a:srgbClr val="266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15" name="TextBox 14">
            <a:extLst>
              <a:ext uri="{FF2B5EF4-FFF2-40B4-BE49-F238E27FC236}">
                <a16:creationId xmlns:a16="http://schemas.microsoft.com/office/drawing/2014/main" id="{81E89BA1-0B39-41AA-AB5B-46ADD819D349}"/>
              </a:ext>
            </a:extLst>
          </p:cNvPr>
          <p:cNvSpPr txBox="1"/>
          <p:nvPr/>
        </p:nvSpPr>
        <p:spPr>
          <a:xfrm>
            <a:off x="836596" y="1781110"/>
            <a:ext cx="10713720" cy="1137556"/>
          </a:xfrm>
          <a:prstGeom prst="rect">
            <a:avLst/>
          </a:prstGeom>
          <a:noFill/>
        </p:spPr>
        <p:txBody>
          <a:bodyPr wrap="square" rtlCol="0">
            <a:spAutoFit/>
          </a:bodyPr>
          <a:lstStyle/>
          <a:p>
            <a:pPr marL="55563">
              <a:lnSpc>
                <a:spcPct val="110000"/>
              </a:lnSpc>
            </a:pPr>
            <a:r>
              <a:rPr lang="en-US" dirty="0">
                <a:solidFill>
                  <a:srgbClr val="6A7278"/>
                </a:solidFill>
              </a:rPr>
              <a:t>Although your project will last 10 weeks, note that only a subset of that is used for conducting analysis. Communicating the results is just as, if not more, important to working with partners effectively.</a:t>
            </a:r>
          </a:p>
          <a:p>
            <a:pPr marL="55563">
              <a:lnSpc>
                <a:spcPct val="110000"/>
              </a:lnSpc>
              <a:spcBef>
                <a:spcPts val="1200"/>
              </a:spcBef>
            </a:pPr>
            <a:r>
              <a:rPr lang="en-US" i="1" dirty="0">
                <a:solidFill>
                  <a:srgbClr val="6A7278"/>
                </a:solidFill>
              </a:rPr>
              <a:t>General schedule to compare progress against…</a:t>
            </a:r>
          </a:p>
        </p:txBody>
      </p:sp>
      <p:sp>
        <p:nvSpPr>
          <p:cNvPr id="20" name="TextBox 19">
            <a:extLst>
              <a:ext uri="{FF2B5EF4-FFF2-40B4-BE49-F238E27FC236}">
                <a16:creationId xmlns:a16="http://schemas.microsoft.com/office/drawing/2014/main" id="{1DDB8DC5-758C-44C4-8C64-66B922DFE159}"/>
              </a:ext>
            </a:extLst>
          </p:cNvPr>
          <p:cNvSpPr txBox="1"/>
          <p:nvPr/>
        </p:nvSpPr>
        <p:spPr>
          <a:xfrm>
            <a:off x="2659041" y="4741984"/>
            <a:ext cx="1970106" cy="369332"/>
          </a:xfrm>
          <a:prstGeom prst="rect">
            <a:avLst/>
          </a:prstGeom>
          <a:solidFill>
            <a:srgbClr val="00B050"/>
          </a:solidFill>
        </p:spPr>
        <p:txBody>
          <a:bodyPr wrap="square" rtlCol="0">
            <a:spAutoFit/>
          </a:bodyPr>
          <a:lstStyle/>
          <a:p>
            <a:pPr algn="ctr"/>
            <a:r>
              <a:rPr lang="en-US" dirty="0">
                <a:solidFill>
                  <a:schemeClr val="bg1"/>
                </a:solidFill>
              </a:rPr>
              <a:t>Data Acquisition</a:t>
            </a:r>
          </a:p>
        </p:txBody>
      </p:sp>
      <p:sp>
        <p:nvSpPr>
          <p:cNvPr id="13" name="Title 16">
            <a:extLst>
              <a:ext uri="{FF2B5EF4-FFF2-40B4-BE49-F238E27FC236}">
                <a16:creationId xmlns:a16="http://schemas.microsoft.com/office/drawing/2014/main" id="{8D1FA945-2236-FC46-ADCB-CC74997303E8}"/>
              </a:ext>
            </a:extLst>
          </p:cNvPr>
          <p:cNvSpPr>
            <a:spLocks noGrp="1"/>
          </p:cNvSpPr>
          <p:nvPr>
            <p:ph type="title"/>
          </p:nvPr>
        </p:nvSpPr>
        <p:spPr>
          <a:xfrm>
            <a:off x="838200" y="365125"/>
            <a:ext cx="10515600" cy="570057"/>
          </a:xfrm>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4"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10-Week Timeline</a:t>
            </a:r>
            <a:endParaRPr lang="en-US" sz="3200" dirty="0"/>
          </a:p>
        </p:txBody>
      </p:sp>
      <p:sp>
        <p:nvSpPr>
          <p:cNvPr id="3" name="TextBox 2">
            <a:extLst>
              <a:ext uri="{FF2B5EF4-FFF2-40B4-BE49-F238E27FC236}">
                <a16:creationId xmlns:a16="http://schemas.microsoft.com/office/drawing/2014/main" id="{686939D7-BF99-4FAC-A825-B33094BCA599}"/>
              </a:ext>
            </a:extLst>
          </p:cNvPr>
          <p:cNvSpPr txBox="1"/>
          <p:nvPr/>
        </p:nvSpPr>
        <p:spPr>
          <a:xfrm>
            <a:off x="602686" y="2997362"/>
            <a:ext cx="1080591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Week	1             2             3             4             5             6             7             8                9             10</a:t>
            </a:r>
          </a:p>
        </p:txBody>
      </p:sp>
      <p:sp>
        <p:nvSpPr>
          <p:cNvPr id="16" name="TextBox 15">
            <a:extLst>
              <a:ext uri="{FF2B5EF4-FFF2-40B4-BE49-F238E27FC236}">
                <a16:creationId xmlns:a16="http://schemas.microsoft.com/office/drawing/2014/main" id="{14A6BC00-D859-4949-9CCE-649B6DEC1598}"/>
              </a:ext>
            </a:extLst>
          </p:cNvPr>
          <p:cNvSpPr txBox="1"/>
          <p:nvPr/>
        </p:nvSpPr>
        <p:spPr>
          <a:xfrm>
            <a:off x="1162050" y="3462072"/>
            <a:ext cx="1466849"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Orientation</a:t>
            </a:r>
          </a:p>
        </p:txBody>
      </p:sp>
      <p:sp>
        <p:nvSpPr>
          <p:cNvPr id="17" name="TextBox 16">
            <a:extLst>
              <a:ext uri="{FF2B5EF4-FFF2-40B4-BE49-F238E27FC236}">
                <a16:creationId xmlns:a16="http://schemas.microsoft.com/office/drawing/2014/main" id="{0B561DC8-B351-48E7-8526-5A6B10C647A6}"/>
              </a:ext>
            </a:extLst>
          </p:cNvPr>
          <p:cNvSpPr txBox="1"/>
          <p:nvPr/>
        </p:nvSpPr>
        <p:spPr>
          <a:xfrm>
            <a:off x="1152527" y="3878044"/>
            <a:ext cx="2457447"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Literature Review</a:t>
            </a:r>
          </a:p>
        </p:txBody>
      </p:sp>
      <p:sp>
        <p:nvSpPr>
          <p:cNvPr id="18" name="TextBox 17">
            <a:extLst>
              <a:ext uri="{FF2B5EF4-FFF2-40B4-BE49-F238E27FC236}">
                <a16:creationId xmlns:a16="http://schemas.microsoft.com/office/drawing/2014/main" id="{99ADA333-CF7B-4E90-8AFE-2C8FFD4C5FA9}"/>
              </a:ext>
            </a:extLst>
          </p:cNvPr>
          <p:cNvSpPr txBox="1"/>
          <p:nvPr/>
        </p:nvSpPr>
        <p:spPr>
          <a:xfrm>
            <a:off x="1146653" y="4303483"/>
            <a:ext cx="2457447"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Methodology Creation</a:t>
            </a:r>
          </a:p>
        </p:txBody>
      </p:sp>
      <p:sp>
        <p:nvSpPr>
          <p:cNvPr id="27" name="TextBox 26">
            <a:extLst>
              <a:ext uri="{FF2B5EF4-FFF2-40B4-BE49-F238E27FC236}">
                <a16:creationId xmlns:a16="http://schemas.microsoft.com/office/drawing/2014/main" id="{70569B05-5D4E-4FB3-945A-E7ECF9D313E8}"/>
              </a:ext>
            </a:extLst>
          </p:cNvPr>
          <p:cNvSpPr txBox="1"/>
          <p:nvPr/>
        </p:nvSpPr>
        <p:spPr>
          <a:xfrm>
            <a:off x="10448026" y="4741984"/>
            <a:ext cx="1102288" cy="646331"/>
          </a:xfrm>
          <a:prstGeom prst="rect">
            <a:avLst/>
          </a:prstGeom>
          <a:solidFill>
            <a:srgbClr val="0070C0"/>
          </a:solidFill>
        </p:spPr>
        <p:txBody>
          <a:bodyPr wrap="square" rtlCol="0">
            <a:spAutoFit/>
          </a:bodyPr>
          <a:lstStyle/>
          <a:p>
            <a:pPr algn="ctr"/>
            <a:r>
              <a:rPr lang="en-US" dirty="0">
                <a:solidFill>
                  <a:schemeClr val="bg1"/>
                </a:solidFill>
              </a:rPr>
              <a:t>Project Handoff</a:t>
            </a:r>
          </a:p>
        </p:txBody>
      </p:sp>
      <p:cxnSp>
        <p:nvCxnSpPr>
          <p:cNvPr id="8" name="Straight Arrow Connector 7">
            <a:extLst>
              <a:ext uri="{FF2B5EF4-FFF2-40B4-BE49-F238E27FC236}">
                <a16:creationId xmlns:a16="http://schemas.microsoft.com/office/drawing/2014/main" id="{BFA5DBF4-18C1-4CA0-8E87-88974A3EFE78}"/>
              </a:ext>
            </a:extLst>
          </p:cNvPr>
          <p:cNvCxnSpPr>
            <a:cxnSpLocks/>
          </p:cNvCxnSpPr>
          <p:nvPr/>
        </p:nvCxnSpPr>
        <p:spPr>
          <a:xfrm>
            <a:off x="6953249" y="3423844"/>
            <a:ext cx="0" cy="2286000"/>
          </a:xfrm>
          <a:prstGeom prst="straightConnector1">
            <a:avLst/>
          </a:prstGeom>
          <a:ln w="28575">
            <a:solidFill>
              <a:srgbClr val="6A7278"/>
            </a:solidFill>
            <a:prstDash val="sysDot"/>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47EC521C-135D-43AE-8B47-5F41B1809E11}"/>
              </a:ext>
            </a:extLst>
          </p:cNvPr>
          <p:cNvSpPr txBox="1"/>
          <p:nvPr/>
        </p:nvSpPr>
        <p:spPr>
          <a:xfrm>
            <a:off x="5534026" y="3878044"/>
            <a:ext cx="2905124" cy="369332"/>
          </a:xfrm>
          <a:prstGeom prst="rect">
            <a:avLst/>
          </a:prstGeom>
          <a:solidFill>
            <a:srgbClr val="0070C0"/>
          </a:solidFill>
        </p:spPr>
        <p:txBody>
          <a:bodyPr wrap="square" rtlCol="0">
            <a:spAutoFit/>
          </a:bodyPr>
          <a:lstStyle/>
          <a:p>
            <a:pPr algn="ctr"/>
            <a:r>
              <a:rPr lang="en-US" dirty="0">
                <a:solidFill>
                  <a:schemeClr val="bg1"/>
                </a:solidFill>
              </a:rPr>
              <a:t>Draw &amp; Finalize Results</a:t>
            </a:r>
          </a:p>
        </p:txBody>
      </p:sp>
      <p:cxnSp>
        <p:nvCxnSpPr>
          <p:cNvPr id="30" name="Straight Arrow Connector 29">
            <a:extLst>
              <a:ext uri="{FF2B5EF4-FFF2-40B4-BE49-F238E27FC236}">
                <a16:creationId xmlns:a16="http://schemas.microsoft.com/office/drawing/2014/main" id="{C58F0119-301F-416A-9CC9-B29D7E9D8954}"/>
              </a:ext>
            </a:extLst>
          </p:cNvPr>
          <p:cNvCxnSpPr>
            <a:cxnSpLocks/>
          </p:cNvCxnSpPr>
          <p:nvPr/>
        </p:nvCxnSpPr>
        <p:spPr>
          <a:xfrm>
            <a:off x="4629149" y="3423844"/>
            <a:ext cx="0" cy="2286000"/>
          </a:xfrm>
          <a:prstGeom prst="straightConnector1">
            <a:avLst/>
          </a:prstGeom>
          <a:ln w="28575">
            <a:solidFill>
              <a:srgbClr val="6A7278"/>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E5AB647-3702-4930-BA80-534581E0D926}"/>
              </a:ext>
            </a:extLst>
          </p:cNvPr>
          <p:cNvCxnSpPr>
            <a:cxnSpLocks/>
          </p:cNvCxnSpPr>
          <p:nvPr/>
        </p:nvCxnSpPr>
        <p:spPr>
          <a:xfrm>
            <a:off x="8762999" y="3423844"/>
            <a:ext cx="0" cy="2286000"/>
          </a:xfrm>
          <a:prstGeom prst="straightConnector1">
            <a:avLst/>
          </a:prstGeom>
          <a:ln w="28575">
            <a:solidFill>
              <a:srgbClr val="6A7278"/>
            </a:solidFill>
            <a:prstDash val="sysDot"/>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563105C-D003-42CA-88C6-C28B0A973DD6}"/>
              </a:ext>
            </a:extLst>
          </p:cNvPr>
          <p:cNvSpPr txBox="1"/>
          <p:nvPr/>
        </p:nvSpPr>
        <p:spPr>
          <a:xfrm>
            <a:off x="3604101" y="5634862"/>
            <a:ext cx="2038350" cy="923330"/>
          </a:xfrm>
          <a:prstGeom prst="rect">
            <a:avLst/>
          </a:prstGeom>
          <a:noFill/>
        </p:spPr>
        <p:txBody>
          <a:bodyPr wrap="square" rtlCol="0">
            <a:spAutoFit/>
          </a:bodyPr>
          <a:lstStyle/>
          <a:p>
            <a:pPr algn="ctr"/>
            <a:r>
              <a:rPr lang="en-US" dirty="0">
                <a:solidFill>
                  <a:srgbClr val="6A7278"/>
                </a:solidFill>
              </a:rPr>
              <a:t>All data acquired by end of week 3/early week 4</a:t>
            </a:r>
          </a:p>
        </p:txBody>
      </p:sp>
      <p:sp>
        <p:nvSpPr>
          <p:cNvPr id="33" name="TextBox 32">
            <a:extLst>
              <a:ext uri="{FF2B5EF4-FFF2-40B4-BE49-F238E27FC236}">
                <a16:creationId xmlns:a16="http://schemas.microsoft.com/office/drawing/2014/main" id="{0E66AE66-CAB7-4CEF-A6FE-F7F0E24B82F7}"/>
              </a:ext>
            </a:extLst>
          </p:cNvPr>
          <p:cNvSpPr txBox="1"/>
          <p:nvPr/>
        </p:nvSpPr>
        <p:spPr>
          <a:xfrm>
            <a:off x="5959001" y="5634862"/>
            <a:ext cx="2038350" cy="923330"/>
          </a:xfrm>
          <a:prstGeom prst="rect">
            <a:avLst/>
          </a:prstGeom>
          <a:noFill/>
        </p:spPr>
        <p:txBody>
          <a:bodyPr wrap="square" rtlCol="0">
            <a:spAutoFit/>
          </a:bodyPr>
          <a:lstStyle/>
          <a:p>
            <a:pPr algn="ctr"/>
            <a:r>
              <a:rPr lang="en-US" dirty="0">
                <a:solidFill>
                  <a:srgbClr val="6A7278"/>
                </a:solidFill>
              </a:rPr>
              <a:t>Processing &amp; Analysis Completed</a:t>
            </a:r>
          </a:p>
        </p:txBody>
      </p:sp>
      <p:sp>
        <p:nvSpPr>
          <p:cNvPr id="34" name="TextBox 33">
            <a:extLst>
              <a:ext uri="{FF2B5EF4-FFF2-40B4-BE49-F238E27FC236}">
                <a16:creationId xmlns:a16="http://schemas.microsoft.com/office/drawing/2014/main" id="{FA99D915-E35D-4647-91C5-FB6F74D72B07}"/>
              </a:ext>
            </a:extLst>
          </p:cNvPr>
          <p:cNvSpPr txBox="1"/>
          <p:nvPr/>
        </p:nvSpPr>
        <p:spPr>
          <a:xfrm>
            <a:off x="7743824" y="5634862"/>
            <a:ext cx="2038350" cy="923330"/>
          </a:xfrm>
          <a:prstGeom prst="rect">
            <a:avLst/>
          </a:prstGeom>
          <a:noFill/>
        </p:spPr>
        <p:txBody>
          <a:bodyPr wrap="square" rtlCol="0">
            <a:spAutoFit/>
          </a:bodyPr>
          <a:lstStyle/>
          <a:p>
            <a:pPr algn="ctr"/>
            <a:r>
              <a:rPr lang="en-US" dirty="0">
                <a:solidFill>
                  <a:srgbClr val="6A7278"/>
                </a:solidFill>
              </a:rPr>
              <a:t>Presentation &amp; Posters Submitted</a:t>
            </a:r>
          </a:p>
        </p:txBody>
      </p:sp>
      <p:sp>
        <p:nvSpPr>
          <p:cNvPr id="28" name="TextBox 27">
            <a:extLst>
              <a:ext uri="{FF2B5EF4-FFF2-40B4-BE49-F238E27FC236}">
                <a16:creationId xmlns:a16="http://schemas.microsoft.com/office/drawing/2014/main" id="{361E9DD1-C35F-4BA4-84D8-730F9B676F53}"/>
              </a:ext>
            </a:extLst>
          </p:cNvPr>
          <p:cNvSpPr txBox="1"/>
          <p:nvPr/>
        </p:nvSpPr>
        <p:spPr>
          <a:xfrm>
            <a:off x="6953250" y="4303483"/>
            <a:ext cx="4597064" cy="369332"/>
          </a:xfrm>
          <a:prstGeom prst="rect">
            <a:avLst/>
          </a:prstGeom>
          <a:solidFill>
            <a:srgbClr val="0070C0"/>
          </a:solidFill>
        </p:spPr>
        <p:txBody>
          <a:bodyPr wrap="square" rtlCol="0">
            <a:spAutoFit/>
          </a:bodyPr>
          <a:lstStyle/>
          <a:p>
            <a:pPr algn="ctr"/>
            <a:r>
              <a:rPr lang="en-US" dirty="0">
                <a:solidFill>
                  <a:schemeClr val="bg1"/>
                </a:solidFill>
              </a:rPr>
              <a:t>Finalize Deliverables</a:t>
            </a:r>
          </a:p>
        </p:txBody>
      </p:sp>
      <p:sp>
        <p:nvSpPr>
          <p:cNvPr id="19" name="TextBox 18">
            <a:extLst>
              <a:ext uri="{FF2B5EF4-FFF2-40B4-BE49-F238E27FC236}">
                <a16:creationId xmlns:a16="http://schemas.microsoft.com/office/drawing/2014/main" id="{F3C5345B-0727-48B3-BC47-BAC979C497B9}"/>
              </a:ext>
            </a:extLst>
          </p:cNvPr>
          <p:cNvSpPr txBox="1"/>
          <p:nvPr/>
        </p:nvSpPr>
        <p:spPr>
          <a:xfrm>
            <a:off x="2659042" y="3457901"/>
            <a:ext cx="4294206" cy="369332"/>
          </a:xfrm>
          <a:prstGeom prst="rect">
            <a:avLst/>
          </a:prstGeom>
          <a:solidFill>
            <a:srgbClr val="00B050"/>
          </a:solidFill>
        </p:spPr>
        <p:txBody>
          <a:bodyPr wrap="square" rtlCol="0">
            <a:spAutoFit/>
          </a:bodyPr>
          <a:lstStyle/>
          <a:p>
            <a:pPr algn="ctr"/>
            <a:r>
              <a:rPr lang="en-US" dirty="0">
                <a:solidFill>
                  <a:schemeClr val="bg1"/>
                </a:solidFill>
              </a:rPr>
              <a:t>Data Processing &amp; Analysis</a:t>
            </a:r>
          </a:p>
        </p:txBody>
      </p:sp>
      <p:sp>
        <p:nvSpPr>
          <p:cNvPr id="35" name="TextBox 34">
            <a:extLst>
              <a:ext uri="{FF2B5EF4-FFF2-40B4-BE49-F238E27FC236}">
                <a16:creationId xmlns:a16="http://schemas.microsoft.com/office/drawing/2014/main" id="{D7421DFE-F524-4809-8804-5683020910AD}"/>
              </a:ext>
            </a:extLst>
          </p:cNvPr>
          <p:cNvSpPr txBox="1"/>
          <p:nvPr/>
        </p:nvSpPr>
        <p:spPr>
          <a:xfrm>
            <a:off x="2659042" y="5180134"/>
            <a:ext cx="1970105" cy="369332"/>
          </a:xfrm>
          <a:prstGeom prst="rect">
            <a:avLst/>
          </a:prstGeom>
          <a:solidFill>
            <a:srgbClr val="7030A0"/>
          </a:solidFill>
        </p:spPr>
        <p:txBody>
          <a:bodyPr wrap="square" rtlCol="0">
            <a:spAutoFit/>
          </a:bodyPr>
          <a:lstStyle/>
          <a:p>
            <a:pPr algn="ctr"/>
            <a:r>
              <a:rPr lang="en-US" dirty="0">
                <a:solidFill>
                  <a:schemeClr val="bg1"/>
                </a:solidFill>
              </a:rPr>
              <a:t>Code Workshops</a:t>
            </a:r>
          </a:p>
        </p:txBody>
      </p:sp>
    </p:spTree>
    <p:extLst>
      <p:ext uri="{BB962C8B-B14F-4D97-AF65-F5344CB8AC3E}">
        <p14:creationId xmlns:p14="http://schemas.microsoft.com/office/powerpoint/2010/main" val="92035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First Week of the Project</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7229473" cy="4853238"/>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Week 1 is focused on getting to know each other, the program, and kicking off your project.</a:t>
            </a:r>
          </a:p>
          <a:p>
            <a:pPr marL="285750" indent="-225425">
              <a:buFont typeface="Arial" panose="020B0604020202020204" pitchFamily="34" charset="0"/>
              <a:buChar char="•"/>
            </a:pPr>
            <a:r>
              <a:rPr lang="en-US" dirty="0"/>
              <a:t>For your project, you will begin literature review, familiarize yourself with the work plan, brainstorm your project’s methodologies, and begin exploratory data acquisition.</a:t>
            </a:r>
          </a:p>
          <a:p>
            <a:pPr marL="285750" indent="-225425">
              <a:buFont typeface="Arial" panose="020B0604020202020204" pitchFamily="34" charset="0"/>
              <a:buChar char="•"/>
            </a:pPr>
            <a:r>
              <a:rPr lang="en-US" dirty="0"/>
              <a:t>Orientations this week fall into three categories:</a:t>
            </a:r>
          </a:p>
          <a:p>
            <a:pPr marL="971550" lvl="1" indent="-225425">
              <a:buFont typeface="Arial" panose="020B0604020202020204" pitchFamily="34" charset="0"/>
              <a:buChar char="•"/>
            </a:pPr>
            <a:r>
              <a:rPr lang="en-US" sz="1600" b="1" dirty="0"/>
              <a:t>Space Systems </a:t>
            </a:r>
            <a:r>
              <a:rPr lang="en-US" sz="1600" dirty="0"/>
              <a:t>– Space Systems is your contracting employer and this orientation covers logistics and company-specific systems, tasks, requirements, etc. </a:t>
            </a:r>
          </a:p>
          <a:p>
            <a:pPr marL="971550" lvl="1" indent="-225425">
              <a:buFont typeface="Arial" panose="020B0604020202020204" pitchFamily="34" charset="0"/>
              <a:buChar char="•"/>
            </a:pPr>
            <a:r>
              <a:rPr lang="en-US" sz="1600" b="1" dirty="0"/>
              <a:t>DEVELOP </a:t>
            </a:r>
            <a:r>
              <a:rPr lang="en-US" sz="1600" dirty="0"/>
              <a:t>– this introduces you to NASA DEVELOP, provides information about the people you will interact with, resources available to you, federal regulations and requirements, and insight into what you will be doing.</a:t>
            </a:r>
          </a:p>
          <a:p>
            <a:pPr marL="971550" lvl="1" indent="-225425">
              <a:buFont typeface="Arial" panose="020B0604020202020204" pitchFamily="34" charset="0"/>
              <a:buChar char="•"/>
            </a:pPr>
            <a:r>
              <a:rPr lang="en-US" sz="1600" b="1" dirty="0"/>
              <a:t>Node </a:t>
            </a:r>
            <a:r>
              <a:rPr lang="en-US" sz="1600" dirty="0"/>
              <a:t>– learning about your node, its history, your local team, and resources available to you.</a:t>
            </a:r>
          </a:p>
          <a:p>
            <a:pPr marL="285750" indent="-225425">
              <a:buFont typeface="Arial" panose="020B0604020202020204" pitchFamily="34" charset="0"/>
              <a:buChar char="•"/>
            </a:pPr>
            <a:r>
              <a:rPr lang="en-US" dirty="0"/>
              <a:t>Your Fellow is your go-to person when you have questions. If they can’t answer a question, they will point you to the right person to reach out to!</a:t>
            </a:r>
          </a:p>
        </p:txBody>
      </p:sp>
      <p:graphicFrame>
        <p:nvGraphicFramePr>
          <p:cNvPr id="4" name="Chart 3">
            <a:extLst>
              <a:ext uri="{FF2B5EF4-FFF2-40B4-BE49-F238E27FC236}">
                <a16:creationId xmlns:a16="http://schemas.microsoft.com/office/drawing/2014/main" id="{18F6E12A-15C6-4FB4-AAA1-560BD2FD5CBD}"/>
              </a:ext>
            </a:extLst>
          </p:cNvPr>
          <p:cNvGraphicFramePr/>
          <p:nvPr>
            <p:extLst>
              <p:ext uri="{D42A27DB-BD31-4B8C-83A1-F6EECF244321}">
                <p14:modId xmlns:p14="http://schemas.microsoft.com/office/powerpoint/2010/main" val="820316429"/>
              </p:ext>
            </p:extLst>
          </p:nvPr>
        </p:nvGraphicFramePr>
        <p:xfrm>
          <a:off x="7874300" y="700572"/>
          <a:ext cx="4206875" cy="4042834"/>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BD13E84D-58F8-4E68-BF94-6CD73A2B1321}"/>
              </a:ext>
            </a:extLst>
          </p:cNvPr>
          <p:cNvGrpSpPr/>
          <p:nvPr/>
        </p:nvGrpSpPr>
        <p:grpSpPr>
          <a:xfrm>
            <a:off x="8201024" y="4648201"/>
            <a:ext cx="3711407" cy="1676401"/>
            <a:chOff x="-672545" y="5633138"/>
            <a:chExt cx="4848585" cy="683146"/>
          </a:xfrm>
        </p:grpSpPr>
        <p:sp>
          <p:nvSpPr>
            <p:cNvPr id="9" name="Text Placeholder 5">
              <a:extLst>
                <a:ext uri="{FF2B5EF4-FFF2-40B4-BE49-F238E27FC236}">
                  <a16:creationId xmlns:a16="http://schemas.microsoft.com/office/drawing/2014/main" id="{A1536AFD-7216-428B-AC7F-98F64431F490}"/>
                </a:ext>
              </a:extLst>
            </p:cNvPr>
            <p:cNvSpPr txBox="1">
              <a:spLocks/>
            </p:cNvSpPr>
            <p:nvPr/>
          </p:nvSpPr>
          <p:spPr>
            <a:xfrm>
              <a:off x="-672545" y="5692628"/>
              <a:ext cx="4848585" cy="5646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It’s typical that during the orientation overload, you will forget things. A best practice is to </a:t>
              </a:r>
              <a:r>
                <a:rPr lang="en-US" sz="1600" b="1" dirty="0"/>
                <a:t>take notes </a:t>
              </a:r>
              <a:r>
                <a:rPr lang="en-US" sz="1600" dirty="0"/>
                <a:t>and refer back to the materials throughout the term!</a:t>
              </a:r>
            </a:p>
          </p:txBody>
        </p:sp>
        <p:sp>
          <p:nvSpPr>
            <p:cNvPr id="10" name="Rounded Rectangle 44">
              <a:extLst>
                <a:ext uri="{FF2B5EF4-FFF2-40B4-BE49-F238E27FC236}">
                  <a16:creationId xmlns:a16="http://schemas.microsoft.com/office/drawing/2014/main" id="{D1E7AEBF-7859-48B4-B066-7FF311F04313}"/>
                </a:ext>
              </a:extLst>
            </p:cNvPr>
            <p:cNvSpPr/>
            <p:nvPr/>
          </p:nvSpPr>
          <p:spPr>
            <a:xfrm>
              <a:off x="-672545" y="5633138"/>
              <a:ext cx="4848585" cy="683146"/>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590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fontScale="92500"/>
          </a:bodyPr>
          <a:lstStyle/>
          <a:p>
            <a:r>
              <a:rPr lang="en-US" altLang="en-US" sz="3200" dirty="0"/>
              <a:t>Supporting Project Teams’ Coding: Workshops (Week 2 &amp; 3)</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515599" cy="48532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DEVELOP offers multiple coding workshops that participants are encouraged to attend if they would like to improve their programming skills! These are introductory and (mostly) optional!</a:t>
            </a:r>
          </a:p>
          <a:p>
            <a:pPr marL="285750" indent="-225425">
              <a:buFont typeface="Arial" panose="020B0604020202020204" pitchFamily="34" charset="0"/>
              <a:buChar char="•"/>
            </a:pPr>
            <a:r>
              <a:rPr lang="en-US"/>
              <a:t>Participants sign </a:t>
            </a:r>
            <a:r>
              <a:rPr lang="en-US" dirty="0"/>
              <a:t>up for a subset of the following workshops:</a:t>
            </a:r>
          </a:p>
          <a:p>
            <a:pPr marL="1089025" lvl="1" indent="-342900">
              <a:lnSpc>
                <a:spcPct val="120000"/>
              </a:lnSpc>
              <a:buFont typeface="+mj-lt"/>
              <a:buAutoNum type="arabicPeriod"/>
            </a:pPr>
            <a:r>
              <a:rPr lang="en-US" sz="1400" b="1" dirty="0">
                <a:latin typeface="Georgia"/>
              </a:rPr>
              <a:t>Google Earth Engine </a:t>
            </a:r>
            <a:r>
              <a:rPr lang="en-US" sz="1400" dirty="0">
                <a:latin typeface="Georgia"/>
              </a:rPr>
              <a:t>– teaches the basics of GEE and how to do various processes such as random forest modeling and GUI construction. Good for participants at any skill level.</a:t>
            </a:r>
          </a:p>
          <a:p>
            <a:pPr marL="1089025" lvl="1" indent="-342900">
              <a:lnSpc>
                <a:spcPct val="120000"/>
              </a:lnSpc>
              <a:buFont typeface="+mj-lt"/>
              <a:buAutoNum type="arabicPeriod"/>
            </a:pPr>
            <a:r>
              <a:rPr lang="en-US" sz="1400" b="1" dirty="0">
                <a:latin typeface="Georgia"/>
              </a:rPr>
              <a:t>Git </a:t>
            </a:r>
            <a:r>
              <a:rPr lang="en-US" sz="1400" dirty="0">
                <a:latin typeface="Georgia"/>
              </a:rPr>
              <a:t>– Part 1: teaches the basics of Git using the command line</a:t>
            </a:r>
            <a:r>
              <a:rPr lang="en-US" sz="1400" i="1" dirty="0">
                <a:latin typeface="Georgia"/>
              </a:rPr>
              <a:t>. </a:t>
            </a:r>
            <a:r>
              <a:rPr lang="en-US" sz="1400" dirty="0">
                <a:latin typeface="Georgia"/>
              </a:rPr>
              <a:t>Part 2: how to collaborate using GitLab (used for Geo deliverable submissions). </a:t>
            </a:r>
            <a:r>
              <a:rPr lang="en-US" sz="1400" i="1" dirty="0">
                <a:latin typeface="Georgia"/>
              </a:rPr>
              <a:t>1 person per team will participate in Part 1 and Part 2.</a:t>
            </a:r>
          </a:p>
          <a:p>
            <a:pPr marL="1089025" lvl="1" indent="-342900">
              <a:lnSpc>
                <a:spcPct val="120000"/>
              </a:lnSpc>
              <a:buFont typeface="+mj-lt"/>
              <a:buAutoNum type="arabicPeriod"/>
            </a:pPr>
            <a:r>
              <a:rPr lang="en-US" sz="1400" b="1" dirty="0"/>
              <a:t>Python </a:t>
            </a:r>
            <a:r>
              <a:rPr lang="en-US" sz="1400" dirty="0"/>
              <a:t>– covers the basics of Python programming and introduces geospatial Python topics. Good for participants who have never programmed or never used Python before. </a:t>
            </a:r>
            <a:r>
              <a:rPr lang="en-US" sz="1400" i="1" dirty="0"/>
              <a:t>Cannot enroll in R if enrolled in Python.</a:t>
            </a:r>
            <a:endParaRPr lang="en-US" sz="1400" dirty="0"/>
          </a:p>
          <a:p>
            <a:pPr marL="1089025" lvl="1" indent="-342900">
              <a:lnSpc>
                <a:spcPct val="120000"/>
              </a:lnSpc>
              <a:buFont typeface="+mj-lt"/>
              <a:buAutoNum type="arabicPeriod"/>
            </a:pPr>
            <a:r>
              <a:rPr lang="en-US" sz="1400" b="1" dirty="0"/>
              <a:t>R </a:t>
            </a:r>
            <a:r>
              <a:rPr lang="en-US" sz="1400" dirty="0"/>
              <a:t>– covers the basics of R programming and introduces geospatial R topics. Good for participants who have never programmed or never used R before. </a:t>
            </a:r>
            <a:r>
              <a:rPr lang="en-US" sz="1400" i="1" dirty="0"/>
              <a:t>Cannot enroll in Python if enrolled in R.</a:t>
            </a:r>
          </a:p>
          <a:p>
            <a:pPr marL="285750" indent="-225425">
              <a:buFont typeface="Arial" panose="020B0604020202020204" pitchFamily="34" charset="0"/>
              <a:buChar char="•"/>
            </a:pPr>
            <a:r>
              <a:rPr lang="en-US" sz="1600" dirty="0">
                <a:latin typeface="Georgia"/>
              </a:rPr>
              <a:t>Times and dates for all workshops available on the Summer 2023 Events calendar.</a:t>
            </a:r>
          </a:p>
          <a:p>
            <a:pPr marL="285750" indent="-225425">
              <a:buFont typeface="Arial" panose="020B0604020202020204" pitchFamily="34" charset="0"/>
              <a:buChar char="•"/>
            </a:pPr>
            <a:r>
              <a:rPr lang="en-US" sz="1600" dirty="0">
                <a:latin typeface="Georgia"/>
              </a:rPr>
              <a:t>Tune into the Introduction to Geoinformatics webinar on Thursday, June 8</a:t>
            </a:r>
            <a:r>
              <a:rPr lang="en-US" sz="1600" baseline="30000" dirty="0">
                <a:latin typeface="Georgia"/>
              </a:rPr>
              <a:t>th</a:t>
            </a:r>
            <a:r>
              <a:rPr lang="en-US" sz="1600" dirty="0">
                <a:latin typeface="Georgia"/>
              </a:rPr>
              <a:t> to learn more!</a:t>
            </a:r>
          </a:p>
          <a:p>
            <a:pPr marL="403225" indent="-342900">
              <a:buFont typeface="+mj-lt"/>
              <a:buAutoNum type="arabicPeriod"/>
            </a:pPr>
            <a:endParaRPr lang="en-US" sz="1400" dirty="0"/>
          </a:p>
        </p:txBody>
      </p:sp>
    </p:spTree>
    <p:extLst>
      <p:ext uri="{BB962C8B-B14F-4D97-AF65-F5344CB8AC3E}">
        <p14:creationId xmlns:p14="http://schemas.microsoft.com/office/powerpoint/2010/main" val="66223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Project Deliverables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858499" cy="452141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DEVELOP places equal emphasis on research &amp; analysis and </a:t>
            </a:r>
            <a:r>
              <a:rPr lang="en-US" b="1" dirty="0">
                <a:solidFill>
                  <a:srgbClr val="5496AD"/>
                </a:solidFill>
              </a:rPr>
              <a:t>communicating your results</a:t>
            </a:r>
            <a:r>
              <a:rPr lang="en-US" dirty="0"/>
              <a:t>.</a:t>
            </a:r>
          </a:p>
          <a:p>
            <a:pPr marL="285750" indent="-225425">
              <a:buFont typeface="Arial" panose="020B0604020202020204" pitchFamily="34" charset="0"/>
              <a:buChar char="•"/>
            </a:pPr>
            <a:r>
              <a:rPr lang="en-US" dirty="0"/>
              <a:t>Substantial efforts are put forth in developing deliverables that not only communicate the work done at DEVELOP, but enhance participants’ skills: technical writing, coding, science communication, effective visualizations, video editing, etc.</a:t>
            </a:r>
          </a:p>
          <a:p>
            <a:pPr marL="285750" indent="-225425">
              <a:buFont typeface="Arial" panose="020B0604020202020204" pitchFamily="34" charset="0"/>
              <a:buChar char="•"/>
            </a:pPr>
            <a:r>
              <a:rPr lang="en-US" dirty="0"/>
              <a:t>Deliverables are your opportunity to communicate your project work. Each deliverable is an example of your accomplishments. Use them to your advantage!</a:t>
            </a:r>
          </a:p>
          <a:p>
            <a:pPr marL="285750" indent="-225425">
              <a:buFont typeface="Arial" panose="020B0604020202020204" pitchFamily="34" charset="0"/>
              <a:buChar char="•"/>
            </a:pPr>
            <a:r>
              <a:rPr lang="en-US" dirty="0"/>
              <a:t>All deliverables are important and used by DEVELOP in a variety of ways which are laid out on following slides.</a:t>
            </a:r>
          </a:p>
          <a:p>
            <a:pPr marL="285750" indent="-225425">
              <a:buFont typeface="Arial" panose="020B0604020202020204" pitchFamily="34" charset="0"/>
              <a:buChar char="•"/>
            </a:pPr>
            <a:r>
              <a:rPr lang="en-US" dirty="0"/>
              <a:t>View details for each deliverable on DEVELOPedia and download the deliverable </a:t>
            </a:r>
            <a:r>
              <a:rPr lang="en-US"/>
              <a:t>calendar for deadlines</a:t>
            </a:r>
            <a:r>
              <a:rPr lang="en-US" dirty="0"/>
              <a:t>!</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5" name="Content Placeholder 18">
            <a:extLst>
              <a:ext uri="{FF2B5EF4-FFF2-40B4-BE49-F238E27FC236}">
                <a16:creationId xmlns:a16="http://schemas.microsoft.com/office/drawing/2014/main" id="{AE1778D2-1839-429F-B556-1B5EA6D42A3D}"/>
              </a:ext>
            </a:extLst>
          </p:cNvPr>
          <p:cNvSpPr txBox="1">
            <a:spLocks/>
          </p:cNvSpPr>
          <p:nvPr/>
        </p:nvSpPr>
        <p:spPr>
          <a:xfrm>
            <a:off x="838199" y="5053265"/>
            <a:ext cx="5257801" cy="1439610"/>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All Projects Create… </a:t>
            </a:r>
            <a:r>
              <a:rPr lang="en-US" sz="1800" dirty="0"/>
              <a:t>a Project Summary, Study Area Shapefile, Presentation, Poster, Tech Paper, DEVELOPedia Page, Website Image, and a Project Feedback Form</a:t>
            </a:r>
          </a:p>
          <a:p>
            <a:pPr marL="285750" indent="-225425">
              <a:buFont typeface="Arial" panose="020B0604020202020204" pitchFamily="34" charset="0"/>
              <a:buChar char="•"/>
            </a:pPr>
            <a:endParaRPr lang="en-US" dirty="0"/>
          </a:p>
        </p:txBody>
      </p:sp>
      <p:sp>
        <p:nvSpPr>
          <p:cNvPr id="8" name="Content Placeholder 18">
            <a:extLst>
              <a:ext uri="{FF2B5EF4-FFF2-40B4-BE49-F238E27FC236}">
                <a16:creationId xmlns:a16="http://schemas.microsoft.com/office/drawing/2014/main" id="{BF4E806B-0060-452B-B921-A3B20BF72A15}"/>
              </a:ext>
            </a:extLst>
          </p:cNvPr>
          <p:cNvSpPr txBox="1">
            <a:spLocks/>
          </p:cNvSpPr>
          <p:nvPr/>
        </p:nvSpPr>
        <p:spPr>
          <a:xfrm>
            <a:off x="6327004" y="5047983"/>
            <a:ext cx="5257801" cy="12453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Some Projects Create… </a:t>
            </a:r>
            <a:r>
              <a:rPr lang="en-US" sz="1800" dirty="0"/>
              <a:t>a Tutorial, Video &amp; Transcript, Code, Social Media Campaigns, Flyers and Brochures, One Pagers, etc.</a:t>
            </a:r>
          </a:p>
          <a:p>
            <a:pPr marL="285750" indent="-225425">
              <a:buFont typeface="Arial" panose="020B0604020202020204" pitchFamily="34" charset="0"/>
              <a:buChar char="•"/>
            </a:pPr>
            <a:endParaRPr lang="en-US" sz="1800" dirty="0"/>
          </a:p>
        </p:txBody>
      </p:sp>
      <p:sp>
        <p:nvSpPr>
          <p:cNvPr id="2" name="Rectangle: Rounded Corners 1">
            <a:extLst>
              <a:ext uri="{FF2B5EF4-FFF2-40B4-BE49-F238E27FC236}">
                <a16:creationId xmlns:a16="http://schemas.microsoft.com/office/drawing/2014/main" id="{3116921A-5DD1-41AD-98F9-B12B9FD29423}"/>
              </a:ext>
            </a:extLst>
          </p:cNvPr>
          <p:cNvSpPr/>
          <p:nvPr/>
        </p:nvSpPr>
        <p:spPr>
          <a:xfrm>
            <a:off x="762001" y="4953000"/>
            <a:ext cx="5257802" cy="1539875"/>
          </a:xfrm>
          <a:prstGeom prst="roundRect">
            <a:avLst/>
          </a:prstGeom>
          <a:noFill/>
          <a:ln w="28575">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7E8F31A-3EF1-4AFF-9FB5-3DC4657AADA5}"/>
              </a:ext>
            </a:extLst>
          </p:cNvPr>
          <p:cNvSpPr/>
          <p:nvPr/>
        </p:nvSpPr>
        <p:spPr>
          <a:xfrm>
            <a:off x="6292514" y="4900721"/>
            <a:ext cx="5257802" cy="1539875"/>
          </a:xfrm>
          <a:prstGeom prst="roundRect">
            <a:avLst/>
          </a:prstGeom>
          <a:noFill/>
          <a:ln w="28575">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26BE25-05F8-4D1F-8B2D-D35A709CD8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999"/>
          <a:stretch/>
        </p:blipFill>
        <p:spPr>
          <a:xfrm>
            <a:off x="9432027" y="251938"/>
            <a:ext cx="2474221" cy="1399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7559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sz="3200" dirty="0"/>
              <a:t>Types of DEVELOP Projects</a:t>
            </a:r>
          </a:p>
        </p:txBody>
      </p:sp>
      <p:graphicFrame>
        <p:nvGraphicFramePr>
          <p:cNvPr id="2" name="Diagram 1">
            <a:extLst>
              <a:ext uri="{FF2B5EF4-FFF2-40B4-BE49-F238E27FC236}">
                <a16:creationId xmlns:a16="http://schemas.microsoft.com/office/drawing/2014/main" id="{68F29B0D-F4FC-435A-BCAE-626A91B7F52A}"/>
              </a:ext>
            </a:extLst>
          </p:cNvPr>
          <p:cNvGraphicFramePr/>
          <p:nvPr>
            <p:extLst>
              <p:ext uri="{D42A27DB-BD31-4B8C-83A1-F6EECF244321}">
                <p14:modId xmlns:p14="http://schemas.microsoft.com/office/powerpoint/2010/main" val="628934832"/>
              </p:ext>
            </p:extLst>
          </p:nvPr>
        </p:nvGraphicFramePr>
        <p:xfrm>
          <a:off x="838199" y="1740633"/>
          <a:ext cx="10608528" cy="4752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18">
            <a:extLst>
              <a:ext uri="{FF2B5EF4-FFF2-40B4-BE49-F238E27FC236}">
                <a16:creationId xmlns:a16="http://schemas.microsoft.com/office/drawing/2014/main" id="{2D5D73E4-06D0-4209-8635-06EACB261A2C}"/>
              </a:ext>
            </a:extLst>
          </p:cNvPr>
          <p:cNvSpPr txBox="1">
            <a:spLocks/>
          </p:cNvSpPr>
          <p:nvPr/>
        </p:nvSpPr>
        <p:spPr>
          <a:xfrm>
            <a:off x="6948462" y="3629722"/>
            <a:ext cx="4405338" cy="936703"/>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spcBef>
                <a:spcPts val="0"/>
              </a:spcBef>
              <a:spcAft>
                <a:spcPts val="600"/>
              </a:spcAft>
            </a:pPr>
            <a:r>
              <a:rPr lang="en-US" dirty="0">
                <a:solidFill>
                  <a:schemeClr val="bg1"/>
                </a:solidFill>
              </a:rPr>
              <a:t>Increase usability of EO data through tool improvement, E</a:t>
            </a:r>
            <a:r>
              <a:rPr lang="en-US" sz="1500" dirty="0">
                <a:solidFill>
                  <a:schemeClr val="bg1"/>
                </a:solidFill>
              </a:rPr>
              <a:t>O cloud usage, AI and machine learning, future EO proxy data usage, etc.</a:t>
            </a:r>
            <a:endParaRPr lang="en-US" dirty="0">
              <a:solidFill>
                <a:schemeClr val="bg1"/>
              </a:solidFill>
            </a:endParaRPr>
          </a:p>
        </p:txBody>
      </p:sp>
      <p:sp>
        <p:nvSpPr>
          <p:cNvPr id="6" name="Content Placeholder 18">
            <a:extLst>
              <a:ext uri="{FF2B5EF4-FFF2-40B4-BE49-F238E27FC236}">
                <a16:creationId xmlns:a16="http://schemas.microsoft.com/office/drawing/2014/main" id="{ED36C2E9-1A45-460E-89FA-8D6D53E20EDD}"/>
              </a:ext>
            </a:extLst>
          </p:cNvPr>
          <p:cNvSpPr txBox="1">
            <a:spLocks/>
          </p:cNvSpPr>
          <p:nvPr/>
        </p:nvSpPr>
        <p:spPr>
          <a:xfrm>
            <a:off x="4816492" y="5096108"/>
            <a:ext cx="6537308" cy="936704"/>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bg1"/>
                </a:solidFill>
              </a:rPr>
              <a:t>Conduct in-depth needs assessments and landscape analysis of organizations and communities working in specific areas, identify key organizations to engage, and synthesizing findings and next steps.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5188120" y="2232953"/>
            <a:ext cx="6165679" cy="936705"/>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dirty="0">
                <a:solidFill>
                  <a:schemeClr val="bg1"/>
                </a:solidFill>
              </a:rPr>
              <a:t>Partner with end user organizations to assess feasibility of using specific EO to address issues and create end products tailored to the end user’s decision-making needs.</a:t>
            </a:r>
          </a:p>
        </p:txBody>
      </p:sp>
    </p:spTree>
    <p:extLst>
      <p:ext uri="{BB962C8B-B14F-4D97-AF65-F5344CB8AC3E}">
        <p14:creationId xmlns:p14="http://schemas.microsoft.com/office/powerpoint/2010/main" val="1822239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Project Deliverables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6915149" cy="4614724"/>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Best Practices</a:t>
            </a:r>
          </a:p>
          <a:p>
            <a:pPr marL="346075" indent="-285750">
              <a:buFont typeface="Wingdings" panose="05000000000000000000" pitchFamily="2" charset="2"/>
              <a:buChar char="ü"/>
            </a:pPr>
            <a:r>
              <a:rPr lang="en-US" dirty="0"/>
              <a:t>Tackle deliverables </a:t>
            </a:r>
            <a:r>
              <a:rPr lang="en-US" b="1" dirty="0"/>
              <a:t>incrementally</a:t>
            </a:r>
            <a:r>
              <a:rPr lang="en-US" dirty="0"/>
              <a:t> – start them early</a:t>
            </a:r>
          </a:p>
          <a:p>
            <a:pPr marL="346075" indent="-285750">
              <a:buFont typeface="Wingdings" panose="05000000000000000000" pitchFamily="2" charset="2"/>
              <a:buChar char="ü"/>
            </a:pPr>
            <a:r>
              <a:rPr lang="en-US" b="1" dirty="0"/>
              <a:t>Reuse content </a:t>
            </a:r>
            <a:r>
              <a:rPr lang="en-US" dirty="0"/>
              <a:t>from one deliverable for another – while each demonstrates your project in a different method of communication, many have shared core elements</a:t>
            </a:r>
          </a:p>
          <a:p>
            <a:pPr marL="346075" indent="-285750">
              <a:buFont typeface="Wingdings" panose="05000000000000000000" pitchFamily="2" charset="2"/>
              <a:buChar char="ü"/>
            </a:pPr>
            <a:r>
              <a:rPr lang="en-US" dirty="0"/>
              <a:t>Always </a:t>
            </a:r>
            <a:r>
              <a:rPr lang="en-US" b="1" dirty="0"/>
              <a:t>review the deliverable checklist </a:t>
            </a:r>
            <a:r>
              <a:rPr lang="en-US" dirty="0"/>
              <a:t>to ensure your deliverables are on point prior to submission to NPO. If it’s evident the checklist was not followed, we may ask you to resubmit! </a:t>
            </a:r>
          </a:p>
          <a:p>
            <a:pPr marL="346075" indent="-285750">
              <a:buFont typeface="Wingdings" panose="05000000000000000000" pitchFamily="2" charset="2"/>
              <a:buChar char="ü"/>
            </a:pPr>
            <a:r>
              <a:rPr lang="en-US" dirty="0"/>
              <a:t>All deliverables must be </a:t>
            </a:r>
            <a:r>
              <a:rPr lang="en-US" b="1" dirty="0"/>
              <a:t>reviewed by your Fellow before submitting </a:t>
            </a:r>
            <a:r>
              <a:rPr lang="en-US" dirty="0"/>
              <a:t>to NPO</a:t>
            </a:r>
          </a:p>
          <a:p>
            <a:pPr marL="346075" indent="-285750">
              <a:buFont typeface="Wingdings" panose="05000000000000000000" pitchFamily="2" charset="2"/>
              <a:buChar char="ü"/>
            </a:pPr>
            <a:r>
              <a:rPr lang="en-US" dirty="0"/>
              <a:t>Build in time for Science Advisors to review as well, if available</a:t>
            </a:r>
          </a:p>
          <a:p>
            <a:pPr marL="346075" indent="-285750">
              <a:buFont typeface="Wingdings" panose="05000000000000000000" pitchFamily="2" charset="2"/>
              <a:buChar char="ü"/>
            </a:pPr>
            <a:r>
              <a:rPr lang="en-US" dirty="0"/>
              <a:t>Identify a POC within the team for each deliverable, but ensure that  all team members contribute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12" name="Picture 11" descr="A person sitting at a desk with a computer and a can of soda&#10;&#10;Description automatically generated with medium confidence">
            <a:extLst>
              <a:ext uri="{FF2B5EF4-FFF2-40B4-BE49-F238E27FC236}">
                <a16:creationId xmlns:a16="http://schemas.microsoft.com/office/drawing/2014/main" id="{7248FFB0-2F2C-4CA6-B9C5-32498F5F9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350" y="2289175"/>
            <a:ext cx="3962401" cy="2971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3571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D95080F-919D-4390-88A1-63E36ACED51D}"/>
              </a:ext>
            </a:extLst>
          </p:cNvPr>
          <p:cNvSpPr/>
          <p:nvPr/>
        </p:nvSpPr>
        <p:spPr>
          <a:xfrm>
            <a:off x="8219504" y="3153383"/>
            <a:ext cx="3730290" cy="3454674"/>
          </a:xfrm>
          <a:prstGeom prst="round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Export Control</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0" y="1804737"/>
            <a:ext cx="10712115" cy="134864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Export Control is NASA’s program to ensure that scientific material being shared externally abides by federal regulations. All STI (Scientific &amp; Technical Information) is submitted and reviewed. Once approved it can be shared externally to DEVELOP.</a:t>
            </a:r>
            <a:endParaRPr lang="en-US" dirty="0"/>
          </a:p>
        </p:txBody>
      </p:sp>
      <p:grpSp>
        <p:nvGrpSpPr>
          <p:cNvPr id="6" name="Group 5">
            <a:extLst>
              <a:ext uri="{FF2B5EF4-FFF2-40B4-BE49-F238E27FC236}">
                <a16:creationId xmlns:a16="http://schemas.microsoft.com/office/drawing/2014/main" id="{BBA1DC91-75DC-4813-BF79-F2FFF2C80FD5}"/>
              </a:ext>
            </a:extLst>
          </p:cNvPr>
          <p:cNvGrpSpPr/>
          <p:nvPr/>
        </p:nvGrpSpPr>
        <p:grpSpPr>
          <a:xfrm>
            <a:off x="5973655" y="216510"/>
            <a:ext cx="6010182" cy="1588226"/>
            <a:chOff x="1553575" y="5290691"/>
            <a:chExt cx="2995202" cy="800354"/>
          </a:xfrm>
        </p:grpSpPr>
        <p:sp>
          <p:nvSpPr>
            <p:cNvPr id="7" name="Text Placeholder 5">
              <a:extLst>
                <a:ext uri="{FF2B5EF4-FFF2-40B4-BE49-F238E27FC236}">
                  <a16:creationId xmlns:a16="http://schemas.microsoft.com/office/drawing/2014/main" id="{859A6D0C-B9E4-434C-B024-2561E00AD5CD}"/>
                </a:ext>
              </a:extLst>
            </p:cNvPr>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a:solidFill>
                    <a:srgbClr val="0061AA"/>
                  </a:solidFill>
                </a:rPr>
                <a:t>By The Way</a:t>
              </a:r>
            </a:p>
            <a:p>
              <a:pPr algn="ctr">
                <a:spcBef>
                  <a:spcPts val="0"/>
                </a:spcBef>
              </a:pPr>
              <a:r>
                <a:rPr lang="en-US" sz="1600"/>
                <a:t>Export Control only controls what </a:t>
              </a:r>
              <a:r>
                <a:rPr lang="en-US" sz="1600" b="1" i="1"/>
                <a:t>deliverables</a:t>
              </a:r>
              <a:r>
                <a:rPr lang="en-US" sz="1600" i="1"/>
                <a:t> </a:t>
              </a:r>
              <a:r>
                <a:rPr lang="en-US" sz="1600"/>
                <a:t>can be shared externally. You are not only allowed to, </a:t>
              </a:r>
              <a:r>
                <a:rPr lang="en-US" sz="1600" b="1"/>
                <a:t>but are encouraged to</a:t>
              </a:r>
              <a:r>
                <a:rPr lang="en-US" sz="1600"/>
                <a:t>, discuss the details of your project with friends, family, colleagues, </a:t>
              </a:r>
              <a:r>
                <a:rPr lang="en-US" sz="1600" err="1"/>
                <a:t>etc</a:t>
              </a:r>
              <a:r>
                <a:rPr lang="en-US" sz="1600"/>
                <a:t>! </a:t>
              </a:r>
            </a:p>
          </p:txBody>
        </p:sp>
        <p:sp>
          <p:nvSpPr>
            <p:cNvPr id="8" name="Rounded Rectangle 46">
              <a:extLst>
                <a:ext uri="{FF2B5EF4-FFF2-40B4-BE49-F238E27FC236}">
                  <a16:creationId xmlns:a16="http://schemas.microsoft.com/office/drawing/2014/main" id="{74C0846C-E737-474E-BF61-DE0582F22428}"/>
                </a:ext>
              </a:extLst>
            </p:cNvPr>
            <p:cNvSpPr/>
            <p:nvPr/>
          </p:nvSpPr>
          <p:spPr>
            <a:xfrm>
              <a:off x="1553575" y="5290691"/>
              <a:ext cx="2978237" cy="691486"/>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661107F-0A9B-47AF-B01C-39ADD098121C}"/>
              </a:ext>
            </a:extLst>
          </p:cNvPr>
          <p:cNvSpPr txBox="1"/>
          <p:nvPr/>
        </p:nvSpPr>
        <p:spPr>
          <a:xfrm>
            <a:off x="8219504" y="3252662"/>
            <a:ext cx="3730291" cy="3308598"/>
          </a:xfrm>
          <a:prstGeom prst="rect">
            <a:avLst/>
          </a:prstGeom>
          <a:noFill/>
        </p:spPr>
        <p:txBody>
          <a:bodyPr wrap="square">
            <a:spAutoFit/>
          </a:bodyPr>
          <a:lstStyle/>
          <a:p>
            <a:pPr marL="60325" algn="ctr"/>
            <a:r>
              <a:rPr lang="en-US" sz="1100" dirty="0">
                <a:solidFill>
                  <a:schemeClr val="bg1"/>
                </a:solidFill>
              </a:rPr>
              <a:t>NASA Export Control: “As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p:txBody>
      </p:sp>
      <p:sp>
        <p:nvSpPr>
          <p:cNvPr id="11" name="Content Placeholder 18">
            <a:extLst>
              <a:ext uri="{FF2B5EF4-FFF2-40B4-BE49-F238E27FC236}">
                <a16:creationId xmlns:a16="http://schemas.microsoft.com/office/drawing/2014/main" id="{105411EA-BD5C-46F2-8729-87F734315E74}"/>
              </a:ext>
            </a:extLst>
          </p:cNvPr>
          <p:cNvSpPr txBox="1">
            <a:spLocks/>
          </p:cNvSpPr>
          <p:nvPr/>
        </p:nvSpPr>
        <p:spPr>
          <a:xfrm>
            <a:off x="838200" y="3004887"/>
            <a:ext cx="6981825" cy="363660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800" b="1" dirty="0">
                <a:solidFill>
                  <a:srgbClr val="0070C0"/>
                </a:solidFill>
              </a:rPr>
              <a:t>What does this mean to me? </a:t>
            </a:r>
          </a:p>
          <a:p>
            <a:pPr marL="285750" indent="-225425">
              <a:buFont typeface="Arial" panose="020B0604020202020204" pitchFamily="34" charset="0"/>
              <a:buChar char="•"/>
            </a:pPr>
            <a:r>
              <a:rPr lang="en-US" dirty="0"/>
              <a:t>BEFORE sharing any materials outside DEVELOP, check with your Fellow and NPO. </a:t>
            </a:r>
          </a:p>
          <a:p>
            <a:pPr marL="285750" indent="-225425">
              <a:buFont typeface="Arial" panose="020B0604020202020204" pitchFamily="34" charset="0"/>
              <a:buChar char="•"/>
            </a:pPr>
            <a:r>
              <a:rPr lang="en-US" dirty="0"/>
              <a:t>Some project materials can be shared without going through export control (map products, preliminary results, imagery, videos), others must gain NASA approval first (tech paper, poster,  presentation). </a:t>
            </a:r>
          </a:p>
          <a:p>
            <a:pPr marL="285750" indent="-225425">
              <a:buFont typeface="Arial" panose="020B0604020202020204" pitchFamily="34" charset="0"/>
              <a:buChar char="•"/>
            </a:pPr>
            <a:r>
              <a:rPr lang="en-US" dirty="0"/>
              <a:t>All external publications (ex. peer-review publications) and conference presentations must also gain these approvals. </a:t>
            </a:r>
          </a:p>
          <a:p>
            <a:pPr marL="285750" indent="-225425">
              <a:buFont typeface="Arial" panose="020B0604020202020204" pitchFamily="34" charset="0"/>
              <a:buChar char="•"/>
            </a:pPr>
            <a:r>
              <a:rPr lang="en-US" dirty="0">
                <a:latin typeface="Georgia"/>
              </a:rPr>
              <a:t>The PC team (Cecil, Laramie, Olivia, and Lisa) are your Export Control points of contact.</a:t>
            </a:r>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302208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Handoff</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3209"/>
            <a:ext cx="7238999" cy="483571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Handoffs are where the team begins the transitioning of results and methodologies to partners in support of end users potentially integrating NASA Earth observations into their decision-making processes. </a:t>
            </a:r>
          </a:p>
          <a:p>
            <a:pPr marL="285750" indent="-225425">
              <a:buFont typeface="Arial" panose="020B0604020202020204" pitchFamily="34" charset="0"/>
              <a:buChar char="•"/>
            </a:pPr>
            <a:r>
              <a:rPr lang="en-US" dirty="0"/>
              <a:t>Depending on what you are handing off, be cognizant that you must get materials approved by NASA prior to handoff.</a:t>
            </a:r>
          </a:p>
          <a:p>
            <a:pPr marL="285750" indent="-225425">
              <a:buFont typeface="Arial" panose="020B0604020202020204" pitchFamily="34" charset="0"/>
              <a:buChar char="•"/>
            </a:pPr>
            <a:endParaRPr lang="en-US" dirty="0"/>
          </a:p>
          <a:p>
            <a:pPr marL="60325"/>
            <a:r>
              <a:rPr lang="en-US" sz="1800" b="1" dirty="0">
                <a:solidFill>
                  <a:srgbClr val="5496AD"/>
                </a:solidFill>
              </a:rPr>
              <a:t>Handoff Plan:</a:t>
            </a:r>
          </a:p>
          <a:p>
            <a:pPr marL="285750" indent="-225425">
              <a:buFont typeface="Arial" panose="020B0604020202020204" pitchFamily="34" charset="0"/>
              <a:buChar char="•"/>
            </a:pPr>
            <a:r>
              <a:rPr lang="en-US" dirty="0"/>
              <a:t>Typical: 1-2 hour videoconference presenting the results and methodologies</a:t>
            </a:r>
          </a:p>
          <a:p>
            <a:pPr marL="285750" indent="-225425">
              <a:buFont typeface="Arial" panose="020B0604020202020204" pitchFamily="34" charset="0"/>
              <a:buChar char="•"/>
            </a:pPr>
            <a:r>
              <a:rPr lang="en-US" dirty="0"/>
              <a:t>Other ideas: In-person presentation of results and methodologies (</a:t>
            </a:r>
            <a:r>
              <a:rPr lang="en-US" i="1" dirty="0"/>
              <a:t>when local</a:t>
            </a:r>
            <a:r>
              <a:rPr lang="en-US" dirty="0"/>
              <a:t>), virtual workshop and/or demo session</a:t>
            </a:r>
          </a:p>
          <a:p>
            <a:pPr marL="285750" indent="-225425">
              <a:buFont typeface="Arial" panose="020B0604020202020204" pitchFamily="34" charset="0"/>
              <a:buChar char="•"/>
            </a:pPr>
            <a:r>
              <a:rPr lang="en-US" dirty="0"/>
              <a:t>During interim, the Fellow emails final deliverables (Tech Paper, Tutorials, Presentation, etc.) after they’ve been approved by export control</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grpSp>
        <p:nvGrpSpPr>
          <p:cNvPr id="5" name="Group 4">
            <a:extLst>
              <a:ext uri="{FF2B5EF4-FFF2-40B4-BE49-F238E27FC236}">
                <a16:creationId xmlns:a16="http://schemas.microsoft.com/office/drawing/2014/main" id="{46A61D70-FC31-4D94-8DCF-E0EC2B5962A7}"/>
              </a:ext>
            </a:extLst>
          </p:cNvPr>
          <p:cNvGrpSpPr/>
          <p:nvPr/>
        </p:nvGrpSpPr>
        <p:grpSpPr>
          <a:xfrm>
            <a:off x="8299115" y="4124324"/>
            <a:ext cx="3483310" cy="2533651"/>
            <a:chOff x="1024192" y="4870836"/>
            <a:chExt cx="2774215" cy="1809935"/>
          </a:xfrm>
        </p:grpSpPr>
        <p:sp>
          <p:nvSpPr>
            <p:cNvPr id="6" name="Text Placeholder 5">
              <a:extLst>
                <a:ext uri="{FF2B5EF4-FFF2-40B4-BE49-F238E27FC236}">
                  <a16:creationId xmlns:a16="http://schemas.microsoft.com/office/drawing/2014/main" id="{54908FB0-A634-44DF-A39C-2F09CA2815C2}"/>
                </a:ext>
              </a:extLst>
            </p:cNvPr>
            <p:cNvSpPr txBox="1">
              <a:spLocks/>
            </p:cNvSpPr>
            <p:nvPr/>
          </p:nvSpPr>
          <p:spPr>
            <a:xfrm>
              <a:off x="1024192" y="4884445"/>
              <a:ext cx="2774215" cy="17963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b="1" dirty="0"/>
                <a:t>Handoff vs. Closeout</a:t>
              </a:r>
            </a:p>
            <a:p>
              <a:pPr algn="ctr">
                <a:spcBef>
                  <a:spcPts val="0"/>
                </a:spcBef>
                <a:buClr>
                  <a:srgbClr val="0078C1"/>
                </a:buClr>
              </a:pPr>
              <a:r>
                <a:rPr lang="en-US" sz="1600" dirty="0"/>
                <a:t>Confusing? The handoff is where you “hand” your partner the results and methods, tailored for your audience, it is generally more in depth. A closeout event is a public presentation of information, partners may attend but the audience is broader.</a:t>
              </a:r>
            </a:p>
          </p:txBody>
        </p:sp>
        <p:sp>
          <p:nvSpPr>
            <p:cNvPr id="7" name="Rounded Rectangle 40">
              <a:extLst>
                <a:ext uri="{FF2B5EF4-FFF2-40B4-BE49-F238E27FC236}">
                  <a16:creationId xmlns:a16="http://schemas.microsoft.com/office/drawing/2014/main" id="{E1F05578-9D9E-4900-A5F2-BEBED0292681}"/>
                </a:ext>
              </a:extLst>
            </p:cNvPr>
            <p:cNvSpPr/>
            <p:nvPr/>
          </p:nvSpPr>
          <p:spPr>
            <a:xfrm>
              <a:off x="1024192" y="4870836"/>
              <a:ext cx="2774215" cy="1796327"/>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C976DF9-D0FE-4A73-AFC9-7F85AD2D0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016" y="255401"/>
            <a:ext cx="3251200" cy="18288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93BF63D-5002-4943-B22B-47DAA18A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87" b="20768"/>
          <a:stretch/>
        </p:blipFill>
        <p:spPr>
          <a:xfrm>
            <a:off x="8102599" y="2193925"/>
            <a:ext cx="3251200" cy="1737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762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Quiz Time</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10712115"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How many projects does DEVELOP conduct a year?</a:t>
            </a:r>
          </a:p>
          <a:p>
            <a:pPr marL="285750" indent="-225425">
              <a:buFont typeface="Arial" panose="020B0604020202020204" pitchFamily="34" charset="0"/>
              <a:buChar char="•"/>
            </a:pPr>
            <a:r>
              <a:rPr lang="en-US" dirty="0"/>
              <a:t>What do all DEVELOP projects center around?</a:t>
            </a:r>
          </a:p>
          <a:p>
            <a:pPr marL="285750" indent="-225425">
              <a:buFont typeface="Arial" panose="020B0604020202020204" pitchFamily="34" charset="0"/>
              <a:buChar char="•"/>
            </a:pPr>
            <a:r>
              <a:rPr lang="en-US" dirty="0"/>
              <a:t>Does NASA prescribe policy?</a:t>
            </a:r>
          </a:p>
          <a:p>
            <a:pPr marL="285750" indent="-225425">
              <a:buFont typeface="Arial" panose="020B0604020202020204" pitchFamily="34" charset="0"/>
              <a:buChar char="•"/>
            </a:pPr>
            <a:r>
              <a:rPr lang="en-US" dirty="0"/>
              <a:t>How many types of partners are there?</a:t>
            </a:r>
          </a:p>
          <a:p>
            <a:pPr marL="285750" indent="-225425">
              <a:buFont typeface="Arial" panose="020B0604020202020204" pitchFamily="34" charset="0"/>
              <a:buChar char="•"/>
            </a:pPr>
            <a:r>
              <a:rPr lang="en-US" dirty="0"/>
              <a:t>If you have international partners, what NASA organization needs to be involved in communications?</a:t>
            </a:r>
          </a:p>
          <a:p>
            <a:pPr marL="285750" indent="-225425">
              <a:buFont typeface="Arial" panose="020B0604020202020204" pitchFamily="34" charset="0"/>
              <a:buChar char="•"/>
            </a:pPr>
            <a:r>
              <a:rPr lang="en-US" dirty="0"/>
              <a:t>Can teams pursuing similar projects reach out to other nodes?</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275075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7" y="3419778"/>
            <a:ext cx="5057749"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lumMod val="75000"/>
                    <a:lumOff val="25000"/>
                  </a:schemeClr>
                </a:solidFill>
                <a:latin typeface="+mn-lt"/>
              </a:rPr>
              <a:t>“A place for everything and everything in its place.” </a:t>
            </a:r>
          </a:p>
          <a:p>
            <a:pPr marL="0" indent="0">
              <a:buNone/>
            </a:pPr>
            <a:r>
              <a:rPr lang="en-US">
                <a:solidFill>
                  <a:schemeClr val="tx1">
                    <a:lumMod val="75000"/>
                    <a:lumOff val="25000"/>
                  </a:schemeClr>
                </a:solidFill>
                <a:latin typeface="+mn-lt"/>
              </a:rPr>
              <a:t>-- Benjamin Franklin --</a:t>
            </a:r>
          </a:p>
        </p:txBody>
      </p:sp>
      <p:pic>
        <p:nvPicPr>
          <p:cNvPr id="12" name="Picture Placeholder 11" descr="A picture containing outdoor, mountain, nature&#10;&#10;Description automatically generated">
            <a:extLst>
              <a:ext uri="{FF2B5EF4-FFF2-40B4-BE49-F238E27FC236}">
                <a16:creationId xmlns:a16="http://schemas.microsoft.com/office/drawing/2014/main" id="{01610365-E602-4080-B99C-285F2305F10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5051" b="5051"/>
          <a:stretch>
            <a:fillRect/>
          </a:stretch>
        </p:blipFill>
        <p:spPr/>
      </p:pic>
    </p:spTree>
    <p:extLst>
      <p:ext uri="{BB962C8B-B14F-4D97-AF65-F5344CB8AC3E}">
        <p14:creationId xmlns:p14="http://schemas.microsoft.com/office/powerpoint/2010/main" val="3480471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Feasibility Project Characteristics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712115" cy="452141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600"/>
              </a:spcBef>
            </a:pPr>
            <a:r>
              <a:rPr lang="en-US" sz="2400" dirty="0"/>
              <a:t>50+ feasibility projects take place each year – at their core they share these characteristics:</a:t>
            </a:r>
            <a:endParaRPr lang="en-US" sz="1200" dirty="0"/>
          </a:p>
          <a:p>
            <a:pPr marL="285750" indent="-225425">
              <a:buFont typeface="Arial" panose="020B0604020202020204" pitchFamily="34" charset="0"/>
              <a:buChar char="•"/>
            </a:pPr>
            <a:r>
              <a:rPr lang="en-US" dirty="0"/>
              <a:t>Highlight the applications and assess capabilities of </a:t>
            </a:r>
            <a:r>
              <a:rPr lang="en-US" b="1" dirty="0">
                <a:solidFill>
                  <a:srgbClr val="5496AD"/>
                </a:solidFill>
              </a:rPr>
              <a:t>NASA Earth observations</a:t>
            </a:r>
          </a:p>
          <a:p>
            <a:pPr marL="285750" indent="-225425">
              <a:buFont typeface="Arial" panose="020B0604020202020204" pitchFamily="34" charset="0"/>
              <a:buChar char="•"/>
            </a:pPr>
            <a:r>
              <a:rPr lang="en-US" dirty="0"/>
              <a:t>Address </a:t>
            </a:r>
            <a:r>
              <a:rPr lang="en-US" b="1" dirty="0">
                <a:solidFill>
                  <a:srgbClr val="5496AD"/>
                </a:solidFill>
              </a:rPr>
              <a:t>environmental management concerns </a:t>
            </a:r>
            <a:r>
              <a:rPr lang="en-US" dirty="0"/>
              <a:t>relating to decision-making for real-world issues</a:t>
            </a:r>
          </a:p>
          <a:p>
            <a:pPr marL="285750" indent="-225425">
              <a:buFont typeface="Arial" panose="020B0604020202020204" pitchFamily="34" charset="0"/>
              <a:buChar char="•"/>
            </a:pPr>
            <a:r>
              <a:rPr lang="en-US" dirty="0"/>
              <a:t>Partner with “end user” organizations who can benefit from using </a:t>
            </a:r>
            <a:r>
              <a:rPr lang="en-US" b="1" dirty="0">
                <a:solidFill>
                  <a:srgbClr val="5496AD"/>
                </a:solidFill>
              </a:rPr>
              <a:t>NASA Earth observations </a:t>
            </a:r>
            <a:r>
              <a:rPr lang="en-US" dirty="0"/>
              <a:t>to enhance decision making by </a:t>
            </a:r>
            <a:r>
              <a:rPr lang="en-US" b="1" dirty="0">
                <a:solidFill>
                  <a:srgbClr val="5496AD"/>
                </a:solidFill>
              </a:rPr>
              <a:t>providing decision support products</a:t>
            </a:r>
          </a:p>
          <a:p>
            <a:pPr marL="285750" indent="-225425">
              <a:buFont typeface="Arial" panose="020B0604020202020204" pitchFamily="34" charset="0"/>
              <a:buChar char="•"/>
            </a:pPr>
            <a:r>
              <a:rPr lang="en-US" dirty="0"/>
              <a:t>Align with at least one of the DEVELOP’s 10 </a:t>
            </a:r>
            <a:r>
              <a:rPr lang="en-US" b="1" dirty="0">
                <a:solidFill>
                  <a:srgbClr val="5496AD"/>
                </a:solidFill>
              </a:rPr>
              <a:t>Thematic</a:t>
            </a:r>
            <a:r>
              <a:rPr lang="en-US" dirty="0"/>
              <a:t> </a:t>
            </a:r>
            <a:r>
              <a:rPr lang="en-US" b="1" dirty="0">
                <a:solidFill>
                  <a:srgbClr val="5496AD"/>
                </a:solidFill>
              </a:rPr>
              <a:t>Application Areas</a:t>
            </a:r>
          </a:p>
          <a:p>
            <a:pPr marL="285750" indent="-225425">
              <a:buFont typeface="Arial" panose="020B0604020202020204" pitchFamily="34" charset="0"/>
              <a:buChar char="•"/>
            </a:pPr>
            <a:r>
              <a:rPr lang="en-US" dirty="0"/>
              <a:t>Create a consistent set of </a:t>
            </a:r>
            <a:r>
              <a:rPr lang="en-US" b="1" dirty="0">
                <a:solidFill>
                  <a:srgbClr val="5496AD"/>
                </a:solidFill>
              </a:rPr>
              <a:t>deliverables</a:t>
            </a:r>
            <a:r>
              <a:rPr lang="en-US" dirty="0"/>
              <a:t> to </a:t>
            </a:r>
            <a:r>
              <a:rPr lang="en-US" b="1" dirty="0">
                <a:solidFill>
                  <a:srgbClr val="5496AD"/>
                </a:solidFill>
              </a:rPr>
              <a:t>communicate the science</a:t>
            </a:r>
          </a:p>
          <a:p>
            <a:pPr marL="285750" indent="-225425">
              <a:buFont typeface="Arial" panose="020B0604020202020204" pitchFamily="34" charset="0"/>
              <a:buChar char="•"/>
            </a:pPr>
            <a:r>
              <a:rPr lang="en-US" dirty="0"/>
              <a:t>Conducted by teams with diverse backgrounds under the </a:t>
            </a:r>
            <a:r>
              <a:rPr lang="en-US" b="1" dirty="0">
                <a:solidFill>
                  <a:srgbClr val="51AEB3"/>
                </a:solidFill>
              </a:rPr>
              <a:t>sci</a:t>
            </a:r>
            <a:r>
              <a:rPr lang="en-US" b="1" dirty="0">
                <a:solidFill>
                  <a:srgbClr val="5496AD"/>
                </a:solidFill>
              </a:rPr>
              <a:t>entific guidance of Science Advisors and mentors from NASA and partner organizations</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37015D0D-1230-4D0F-81A2-FCE849740E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8911" y="5947498"/>
            <a:ext cx="558478" cy="558479"/>
          </a:xfrm>
          <a:prstGeom prst="rect">
            <a:avLst/>
          </a:prstGeom>
        </p:spPr>
      </p:pic>
      <p:pic>
        <p:nvPicPr>
          <p:cNvPr id="6" name="Picture 5" descr="A picture containing text, outdoor, clipart&#10;&#10;Description automatically generated">
            <a:extLst>
              <a:ext uri="{FF2B5EF4-FFF2-40B4-BE49-F238E27FC236}">
                <a16:creationId xmlns:a16="http://schemas.microsoft.com/office/drawing/2014/main" id="{DB2FB09D-CFC0-41C9-8476-6038AAB3E1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7523" y="5947498"/>
            <a:ext cx="558478" cy="558479"/>
          </a:xfrm>
          <a:prstGeom prst="rect">
            <a:avLst/>
          </a:prstGeom>
        </p:spPr>
      </p:pic>
      <p:pic>
        <p:nvPicPr>
          <p:cNvPr id="7" name="Picture 6" descr="Icon&#10;&#10;Description automatically generated">
            <a:extLst>
              <a:ext uri="{FF2B5EF4-FFF2-40B4-BE49-F238E27FC236}">
                <a16:creationId xmlns:a16="http://schemas.microsoft.com/office/drawing/2014/main" id="{8349B269-344B-469D-8D7D-13C8E63313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6215" y="5947498"/>
            <a:ext cx="558478" cy="558479"/>
          </a:xfrm>
          <a:prstGeom prst="rect">
            <a:avLst/>
          </a:prstGeom>
        </p:spPr>
      </p:pic>
      <p:pic>
        <p:nvPicPr>
          <p:cNvPr id="8" name="Picture 7" descr="Icon&#10;&#10;Description automatically generated">
            <a:extLst>
              <a:ext uri="{FF2B5EF4-FFF2-40B4-BE49-F238E27FC236}">
                <a16:creationId xmlns:a16="http://schemas.microsoft.com/office/drawing/2014/main" id="{D9DF12D8-8935-4F81-AC6E-4E63C402A7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9379" y="5919574"/>
            <a:ext cx="594846" cy="614327"/>
          </a:xfrm>
          <a:prstGeom prst="rect">
            <a:avLst/>
          </a:prstGeom>
        </p:spPr>
      </p:pic>
      <p:pic>
        <p:nvPicPr>
          <p:cNvPr id="9" name="Picture 8" descr="Icon&#10;&#10;Description automatically generated">
            <a:extLst>
              <a:ext uri="{FF2B5EF4-FFF2-40B4-BE49-F238E27FC236}">
                <a16:creationId xmlns:a16="http://schemas.microsoft.com/office/drawing/2014/main" id="{0E202F0D-01FF-4888-95BF-03950EA436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40687" y="5947498"/>
            <a:ext cx="558478" cy="558479"/>
          </a:xfrm>
          <a:prstGeom prst="rect">
            <a:avLst/>
          </a:prstGeom>
        </p:spPr>
      </p:pic>
      <p:pic>
        <p:nvPicPr>
          <p:cNvPr id="10" name="Picture 9" descr="Icon&#10;&#10;Description automatically generated">
            <a:extLst>
              <a:ext uri="{FF2B5EF4-FFF2-40B4-BE49-F238E27FC236}">
                <a16:creationId xmlns:a16="http://schemas.microsoft.com/office/drawing/2014/main" id="{E77ADED7-4376-4704-A34B-4D9227399C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29830" y="5919574"/>
            <a:ext cx="606143" cy="614327"/>
          </a:xfrm>
          <a:prstGeom prst="rect">
            <a:avLst/>
          </a:prstGeom>
        </p:spPr>
      </p:pic>
      <p:pic>
        <p:nvPicPr>
          <p:cNvPr id="11" name="Picture 10" descr="Icon&#10;&#10;Description automatically generated">
            <a:extLst>
              <a:ext uri="{FF2B5EF4-FFF2-40B4-BE49-F238E27FC236}">
                <a16:creationId xmlns:a16="http://schemas.microsoft.com/office/drawing/2014/main" id="{2F2901EC-727E-4B80-8D40-56BC857D462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220659" y="5947498"/>
            <a:ext cx="558478" cy="558479"/>
          </a:xfrm>
          <a:prstGeom prst="rect">
            <a:avLst/>
          </a:prstGeom>
        </p:spPr>
      </p:pic>
      <p:pic>
        <p:nvPicPr>
          <p:cNvPr id="12" name="Picture 11">
            <a:extLst>
              <a:ext uri="{FF2B5EF4-FFF2-40B4-BE49-F238E27FC236}">
                <a16:creationId xmlns:a16="http://schemas.microsoft.com/office/drawing/2014/main" id="{69CC3F9C-0ECC-4CF8-B18C-70F98533C19D}"/>
              </a:ext>
            </a:extLst>
          </p:cNvPr>
          <p:cNvPicPr>
            <a:picLocks noChangeAspect="1"/>
          </p:cNvPicPr>
          <p:nvPr/>
        </p:nvPicPr>
        <p:blipFill>
          <a:blip r:embed="rId10"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283851" y="5946091"/>
            <a:ext cx="561293" cy="561293"/>
          </a:xfrm>
          <a:prstGeom prst="rect">
            <a:avLst/>
          </a:prstGeom>
        </p:spPr>
      </p:pic>
      <p:pic>
        <p:nvPicPr>
          <p:cNvPr id="14" name="Picture 13">
            <a:extLst>
              <a:ext uri="{FF2B5EF4-FFF2-40B4-BE49-F238E27FC236}">
                <a16:creationId xmlns:a16="http://schemas.microsoft.com/office/drawing/2014/main" id="{86046BA5-DC94-4ACD-918A-CBA47D628681}"/>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362075" y="5911933"/>
            <a:ext cx="650762" cy="629609"/>
          </a:xfrm>
          <a:prstGeom prst="rect">
            <a:avLst/>
          </a:prstGeom>
        </p:spPr>
      </p:pic>
      <p:pic>
        <p:nvPicPr>
          <p:cNvPr id="15" name="Picture 14" descr="Icon&#10;&#10;Description automatically generated">
            <a:extLst>
              <a:ext uri="{FF2B5EF4-FFF2-40B4-BE49-F238E27FC236}">
                <a16:creationId xmlns:a16="http://schemas.microsoft.com/office/drawing/2014/main" id="{9390BDD4-10FA-438F-92FC-9DE14636A870}"/>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3825" y="5929715"/>
            <a:ext cx="587838" cy="594044"/>
          </a:xfrm>
          <a:prstGeom prst="rect">
            <a:avLst/>
          </a:prstGeom>
        </p:spPr>
      </p:pic>
    </p:spTree>
    <p:extLst>
      <p:ext uri="{BB962C8B-B14F-4D97-AF65-F5344CB8AC3E}">
        <p14:creationId xmlns:p14="http://schemas.microsoft.com/office/powerpoint/2010/main" val="847689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Lifecycle</a:t>
            </a:r>
            <a:endParaRPr lang="en-US" sz="3200"/>
          </a:p>
        </p:txBody>
      </p:sp>
      <p:graphicFrame>
        <p:nvGraphicFramePr>
          <p:cNvPr id="5" name="Diagram 4">
            <a:extLst>
              <a:ext uri="{FF2B5EF4-FFF2-40B4-BE49-F238E27FC236}">
                <a16:creationId xmlns:a16="http://schemas.microsoft.com/office/drawing/2014/main" id="{C3C5209D-CCC5-4580-9E35-928E1D52FE44}"/>
              </a:ext>
            </a:extLst>
          </p:cNvPr>
          <p:cNvGraphicFramePr/>
          <p:nvPr>
            <p:extLst>
              <p:ext uri="{D42A27DB-BD31-4B8C-83A1-F6EECF244321}">
                <p14:modId xmlns:p14="http://schemas.microsoft.com/office/powerpoint/2010/main" val="4212921809"/>
              </p:ext>
            </p:extLst>
          </p:nvPr>
        </p:nvGraphicFramePr>
        <p:xfrm>
          <a:off x="258479" y="1207243"/>
          <a:ext cx="11095320" cy="3110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3705569"/>
            <a:ext cx="10712115" cy="293238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sz="1700" dirty="0"/>
              <a:t>All DEVELOP projects center around a </a:t>
            </a:r>
            <a:r>
              <a:rPr lang="en-US" sz="1700" b="1" dirty="0"/>
              <a:t>decision</a:t>
            </a:r>
            <a:r>
              <a:rPr lang="en-US" sz="1700" dirty="0"/>
              <a:t>.</a:t>
            </a:r>
          </a:p>
          <a:p>
            <a:pPr marL="285750" indent="-225425">
              <a:buFont typeface="Arial" panose="020B0604020202020204" pitchFamily="34" charset="0"/>
              <a:buChar char="•"/>
            </a:pPr>
            <a:r>
              <a:rPr lang="en-US" sz="1700" dirty="0"/>
              <a:t>DEVELOP connects with potential partners through: project request forms submitted through the website, boundary organizations, past partners, DEVELOP alumni, science advisors &amp; their networks, conferences, NASA HQ (ex. Program Managers and their teams), NASA Center reps, CEOS &amp; GEO, and beyond!</a:t>
            </a:r>
          </a:p>
          <a:p>
            <a:pPr marL="285750" indent="-225425">
              <a:buFont typeface="Arial" panose="020B0604020202020204" pitchFamily="34" charset="0"/>
              <a:buChar char="•"/>
            </a:pPr>
            <a:r>
              <a:rPr lang="en-US" sz="1700" dirty="0"/>
              <a:t>DEVELOP identifies the information that would be helpful to the partner when making this decision. This is the partner’s need aka the “community concern”.</a:t>
            </a:r>
          </a:p>
          <a:p>
            <a:pPr marL="285750" indent="-225425">
              <a:buFont typeface="Arial" panose="020B0604020202020204" pitchFamily="34" charset="0"/>
              <a:buChar char="•"/>
            </a:pPr>
            <a:r>
              <a:rPr lang="en-US" sz="1700" dirty="0"/>
              <a:t>Project end products are designed to fit into the partner’s decision-making process.</a:t>
            </a:r>
          </a:p>
          <a:p>
            <a:pPr marL="285750" indent="-225425">
              <a:buFont typeface="Arial" panose="020B0604020202020204" pitchFamily="34" charset="0"/>
              <a:buChar char="•"/>
            </a:pPr>
            <a:r>
              <a:rPr lang="en-US" sz="1700" dirty="0"/>
              <a:t>The end deliverable package is handed off for partners to explore further and assess integration into their decision-making process.</a:t>
            </a:r>
          </a:p>
          <a:p>
            <a:pPr marL="285750" indent="-225425">
              <a:buFont typeface="Arial" panose="020B0604020202020204" pitchFamily="34" charset="0"/>
              <a:buChar char="•"/>
            </a:pPr>
            <a:endParaRPr lang="en-US" dirty="0"/>
          </a:p>
        </p:txBody>
      </p:sp>
      <p:grpSp>
        <p:nvGrpSpPr>
          <p:cNvPr id="6" name="Group 5">
            <a:extLst>
              <a:ext uri="{FF2B5EF4-FFF2-40B4-BE49-F238E27FC236}">
                <a16:creationId xmlns:a16="http://schemas.microsoft.com/office/drawing/2014/main" id="{A8BBD41B-02DA-4679-B0FC-3B2FFB274C15}"/>
              </a:ext>
            </a:extLst>
          </p:cNvPr>
          <p:cNvGrpSpPr/>
          <p:nvPr/>
        </p:nvGrpSpPr>
        <p:grpSpPr>
          <a:xfrm>
            <a:off x="8469202" y="265365"/>
            <a:ext cx="3501990" cy="1589562"/>
            <a:chOff x="962775" y="5290691"/>
            <a:chExt cx="3528338" cy="966590"/>
          </a:xfrm>
        </p:grpSpPr>
        <p:sp>
          <p:nvSpPr>
            <p:cNvPr id="7" name="Text Placeholder 5">
              <a:extLst>
                <a:ext uri="{FF2B5EF4-FFF2-40B4-BE49-F238E27FC236}">
                  <a16:creationId xmlns:a16="http://schemas.microsoft.com/office/drawing/2014/main" id="{88CF88C7-F21B-4452-8450-707C2CD8FDE4}"/>
                </a:ext>
              </a:extLst>
            </p:cNvPr>
            <p:cNvSpPr txBox="1">
              <a:spLocks/>
            </p:cNvSpPr>
            <p:nvPr/>
          </p:nvSpPr>
          <p:spPr>
            <a:xfrm>
              <a:off x="1024192" y="5307539"/>
              <a:ext cx="346692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Ideas can come from anywhere as long as they connect to a decision-making end user! Have an idea? Tell your Fellow!</a:t>
              </a:r>
            </a:p>
          </p:txBody>
        </p:sp>
        <p:sp>
          <p:nvSpPr>
            <p:cNvPr id="8" name="Rounded Rectangle 45">
              <a:extLst>
                <a:ext uri="{FF2B5EF4-FFF2-40B4-BE49-F238E27FC236}">
                  <a16:creationId xmlns:a16="http://schemas.microsoft.com/office/drawing/2014/main" id="{FC1F7077-0FE7-4ACF-B345-26F3DDB83F31}"/>
                </a:ext>
              </a:extLst>
            </p:cNvPr>
            <p:cNvSpPr/>
            <p:nvPr/>
          </p:nvSpPr>
          <p:spPr>
            <a:xfrm>
              <a:off x="962775" y="5290691"/>
              <a:ext cx="3528337" cy="830820"/>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78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57D5D52-DDDB-4152-8E07-CC406D1E5059}"/>
              </a:ext>
            </a:extLst>
          </p:cNvPr>
          <p:cNvSpPr/>
          <p:nvPr/>
        </p:nvSpPr>
        <p:spPr>
          <a:xfrm>
            <a:off x="6915150" y="365125"/>
            <a:ext cx="5048250" cy="6226175"/>
          </a:xfrm>
          <a:prstGeom prst="round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838200" y="365125"/>
            <a:ext cx="5772150" cy="570057"/>
          </a:xfrm>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5857876" cy="1282218"/>
          </a:xfrm>
        </p:spPr>
        <p:txBody>
          <a:bodyPr anchor="ctr">
            <a:normAutofit/>
          </a:bodyPr>
          <a:lstStyle/>
          <a:p>
            <a:r>
              <a:rPr lang="en-US" altLang="en-US" sz="3200" dirty="0"/>
              <a:t>Project Goals &amp; the Project Strength Index (PSI)</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9324"/>
            <a:ext cx="5772148" cy="43719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DEVELOP’s Project assessment tool that considers the goals of DEVELOP projects and assigns a score for standardized tracking overtime and identification of projects to highlight. It includes 10 questions with a scoring rubric that aligns with DEVELOP’s goals for its projects, which are:</a:t>
            </a:r>
          </a:p>
          <a:p>
            <a:pPr marL="403225" indent="-342900">
              <a:spcBef>
                <a:spcPts val="600"/>
              </a:spcBef>
              <a:buFont typeface="+mj-lt"/>
              <a:buAutoNum type="arabicPeriod"/>
            </a:pPr>
            <a:r>
              <a:rPr lang="en-US" dirty="0"/>
              <a:t>Create a reproducible ‘recipe’ for accessing and analyzing EO data</a:t>
            </a:r>
          </a:p>
          <a:p>
            <a:pPr marL="403225" indent="-342900">
              <a:spcBef>
                <a:spcPts val="600"/>
              </a:spcBef>
              <a:buFont typeface="+mj-lt"/>
              <a:buAutoNum type="arabicPeriod"/>
            </a:pPr>
            <a:r>
              <a:rPr lang="en-US" dirty="0"/>
              <a:t>Assess the feasibility of using NASA EO to inform action</a:t>
            </a:r>
          </a:p>
          <a:p>
            <a:pPr marL="403225" indent="-342900">
              <a:spcBef>
                <a:spcPts val="600"/>
              </a:spcBef>
              <a:buFont typeface="+mj-lt"/>
              <a:buAutoNum type="arabicPeriod"/>
            </a:pPr>
            <a:r>
              <a:rPr lang="en-US" dirty="0"/>
              <a:t>Build capacity to use EO in end users and participants</a:t>
            </a:r>
          </a:p>
          <a:p>
            <a:pPr marL="403225" indent="-342900">
              <a:spcBef>
                <a:spcPts val="600"/>
              </a:spcBef>
              <a:buFont typeface="+mj-lt"/>
              <a:buAutoNum type="arabicPeriod"/>
            </a:pPr>
            <a:r>
              <a:rPr lang="en-US" dirty="0"/>
              <a:t>Inform a decision or action </a:t>
            </a:r>
          </a:p>
          <a:p>
            <a:pPr marL="403225" indent="-342900">
              <a:spcBef>
                <a:spcPts val="600"/>
              </a:spcBef>
              <a:buFont typeface="+mj-lt"/>
              <a:buAutoNum type="arabicPeriod"/>
            </a:pPr>
            <a:r>
              <a:rPr lang="en-US" dirty="0"/>
              <a:t>Benefit NASA and communicate benefits of the investment in EO to taxpayers</a:t>
            </a:r>
          </a:p>
          <a:p>
            <a:pPr marL="285750" indent="-225425">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A373F0F9-942A-42EC-9520-EC454733BAC5}"/>
              </a:ext>
            </a:extLst>
          </p:cNvPr>
          <p:cNvSpPr txBox="1"/>
          <p:nvPr/>
        </p:nvSpPr>
        <p:spPr>
          <a:xfrm>
            <a:off x="7029449" y="540730"/>
            <a:ext cx="4933951" cy="5837495"/>
          </a:xfrm>
          <a:prstGeom prst="rect">
            <a:avLst/>
          </a:prstGeom>
          <a:noFill/>
        </p:spPr>
        <p:txBody>
          <a:bodyPr wrap="square">
            <a:spAutoFit/>
          </a:bodyPr>
          <a:lstStyle/>
          <a:p>
            <a:pPr algn="ctr">
              <a:spcAft>
                <a:spcPts val="400"/>
              </a:spcAft>
            </a:pPr>
            <a:r>
              <a:rPr lang="en-US" dirty="0">
                <a:solidFill>
                  <a:schemeClr val="bg1"/>
                </a:solidFill>
                <a:latin typeface="Arial Nova" panose="020B0504020202020204" pitchFamily="34" charset="0"/>
              </a:rPr>
              <a:t>PSI Assessment Questions</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Is the project reproducible by others? Did it include a “recipe” for partners to access &amp; analyze EO data?</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Does the project find it is feasible to use its remote sensing methodology to inform action?</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Was the project end user engaged with the Fellow and team from the beginning to handoff?</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 highlight the application of NASA EO, and if so, did it include any underutilized sensors?</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 have a robust and/or novel methodology for applying EO to project objectives?</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 have high quality deliverables, particularly when compared to other projects in the term?</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 fill any programmatic portfolio gaps (geographic or partner sector), support a NASA HQ request, and/or support CEOS/GEO efforts?</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 create any standout end products, deliverables, or other materials worth noting?</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 tailor end products and deliverables meaningfully to the end user’s interests and needs? (comparison of the proposed end products/deliverables and the actuals)</a:t>
            </a:r>
          </a:p>
          <a:p>
            <a:pPr marL="342900" indent="-342900">
              <a:spcAft>
                <a:spcPts val="400"/>
              </a:spcAft>
              <a:buFont typeface="+mj-lt"/>
              <a:buAutoNum type="arabicPeriod"/>
            </a:pPr>
            <a:r>
              <a:rPr lang="en-US" sz="1400" dirty="0">
                <a:solidFill>
                  <a:schemeClr val="bg1"/>
                </a:solidFill>
                <a:latin typeface="Arial Nova Light" panose="020B0304020202020204" pitchFamily="34" charset="0"/>
              </a:rPr>
              <a:t>Did the project's participants report growth of technical skills on their exit PGA?</a:t>
            </a:r>
            <a:endParaRPr lang="en-US" sz="1600" dirty="0">
              <a:solidFill>
                <a:schemeClr val="bg1"/>
              </a:solidFill>
              <a:latin typeface="Arial Nova Light" panose="020B0304020202020204" pitchFamily="34" charset="0"/>
            </a:endParaRPr>
          </a:p>
        </p:txBody>
      </p:sp>
    </p:spTree>
    <p:extLst>
      <p:ext uri="{BB962C8B-B14F-4D97-AF65-F5344CB8AC3E}">
        <p14:creationId xmlns:p14="http://schemas.microsoft.com/office/powerpoint/2010/main" val="120026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Scientific Integrity</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6952487" cy="37333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800"/>
              <a:t>“The iconic success of NASA is planted firmly on three foundational elements: </a:t>
            </a:r>
            <a:r>
              <a:rPr lang="en-US" sz="1800" b="1"/>
              <a:t>innovation</a:t>
            </a:r>
            <a:r>
              <a:rPr lang="en-US" sz="1800"/>
              <a:t>, </a:t>
            </a:r>
            <a:r>
              <a:rPr lang="en-US" sz="1800" b="1"/>
              <a:t>inspiration</a:t>
            </a:r>
            <a:r>
              <a:rPr lang="en-US" sz="1800"/>
              <a:t>, and </a:t>
            </a:r>
            <a:r>
              <a:rPr lang="en-US" sz="1800" b="1"/>
              <a:t>integrity</a:t>
            </a:r>
            <a:r>
              <a:rPr lang="en-US" sz="1800"/>
              <a:t>. While innovation and inspiration are visible through our endeavors and successes, it is our integrity – </a:t>
            </a:r>
            <a:r>
              <a:rPr lang="en-US" sz="1800" b="1"/>
              <a:t>how we work</a:t>
            </a:r>
            <a:r>
              <a:rPr lang="en-US" sz="1800"/>
              <a:t>, and </a:t>
            </a:r>
            <a:r>
              <a:rPr lang="en-US" sz="1800" b="1"/>
              <a:t>our commitment to excellence and openness </a:t>
            </a:r>
            <a:r>
              <a:rPr lang="en-US" sz="1800"/>
              <a:t>– that </a:t>
            </a:r>
            <a:r>
              <a:rPr lang="en-US" sz="1800" b="1"/>
              <a:t>earns us the trust </a:t>
            </a:r>
            <a:r>
              <a:rPr lang="en-US" sz="1800"/>
              <a:t>of the public and ensures our continued ability to inspire and innovate. </a:t>
            </a:r>
            <a:r>
              <a:rPr lang="en-US" sz="1800" b="1"/>
              <a:t>Integrity is woven throughout the fabric of NASA</a:t>
            </a:r>
            <a:r>
              <a:rPr lang="en-US" sz="1800"/>
              <a:t>. It has always been there. And each and every day, we recommit ourselves to keeping it there.”</a:t>
            </a:r>
          </a:p>
          <a:p>
            <a:pPr marL="285750" indent="-225425">
              <a:buFont typeface="Arial" panose="020B0604020202020204" pitchFamily="34" charset="0"/>
              <a:buChar char="•"/>
            </a:pPr>
            <a:endParaRPr lang="en-US" sz="1800"/>
          </a:p>
          <a:p>
            <a:pPr marL="285750" indent="-225425">
              <a:buFont typeface="Arial" panose="020B0604020202020204" pitchFamily="34" charset="0"/>
              <a:buChar char="•"/>
            </a:pPr>
            <a:endParaRPr lang="en-US" sz="1800"/>
          </a:p>
        </p:txBody>
      </p:sp>
      <p:pic>
        <p:nvPicPr>
          <p:cNvPr id="5" name="Picture 4" descr="Waleed Abdalati">
            <a:extLst>
              <a:ext uri="{FF2B5EF4-FFF2-40B4-BE49-F238E27FC236}">
                <a16:creationId xmlns:a16="http://schemas.microsoft.com/office/drawing/2014/main" id="{6B6D63CE-58DD-4D29-B4DD-24C834ED13D3}"/>
              </a:ext>
            </a:extLst>
          </p:cNvPr>
          <p:cNvPicPr>
            <a:picLocks noChangeAspect="1" noChangeArrowheads="1"/>
          </p:cNvPicPr>
          <p:nvPr/>
        </p:nvPicPr>
        <p:blipFill>
          <a:blip r:embed="rId3" cstate="print"/>
          <a:srcRect/>
          <a:stretch>
            <a:fillRect/>
          </a:stretch>
        </p:blipFill>
        <p:spPr bwMode="auto">
          <a:xfrm>
            <a:off x="9055373" y="1306956"/>
            <a:ext cx="2494943" cy="31242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BB1E895-AA97-4842-892A-1C9B700F6822}"/>
              </a:ext>
            </a:extLst>
          </p:cNvPr>
          <p:cNvSpPr txBox="1"/>
          <p:nvPr/>
        </p:nvSpPr>
        <p:spPr>
          <a:xfrm>
            <a:off x="8871808" y="4535436"/>
            <a:ext cx="2862072" cy="1015608"/>
          </a:xfrm>
          <a:prstGeom prst="rect">
            <a:avLst/>
          </a:prstGeom>
          <a:noFill/>
        </p:spPr>
        <p:txBody>
          <a:bodyPr wrap="square" lIns="91387" tIns="45693" rIns="91387" bIns="45693" rtlCol="0">
            <a:spAutoFit/>
          </a:bodyPr>
          <a:lstStyle/>
          <a:p>
            <a:pPr algn="ctr" defTabSz="1018229"/>
            <a:r>
              <a:rPr lang="en-US" sz="2000" b="1">
                <a:solidFill>
                  <a:schemeClr val="tx1">
                    <a:lumMod val="75000"/>
                    <a:lumOff val="25000"/>
                  </a:schemeClr>
                </a:solidFill>
                <a:ea typeface="Century Gothic" charset="0"/>
                <a:cs typeface="Century Gothic" charset="0"/>
              </a:rPr>
              <a:t>Dr. </a:t>
            </a:r>
            <a:r>
              <a:rPr lang="en-US" sz="2000" b="1" err="1">
                <a:solidFill>
                  <a:schemeClr val="tx1">
                    <a:lumMod val="75000"/>
                    <a:lumOff val="25000"/>
                  </a:schemeClr>
                </a:solidFill>
                <a:ea typeface="Century Gothic" charset="0"/>
                <a:cs typeface="Century Gothic" charset="0"/>
              </a:rPr>
              <a:t>Waleed</a:t>
            </a:r>
            <a:r>
              <a:rPr lang="en-US" sz="2000" b="1">
                <a:solidFill>
                  <a:schemeClr val="tx1">
                    <a:lumMod val="75000"/>
                    <a:lumOff val="25000"/>
                  </a:schemeClr>
                </a:solidFill>
                <a:ea typeface="Century Gothic" charset="0"/>
                <a:cs typeface="Century Gothic" charset="0"/>
              </a:rPr>
              <a:t> </a:t>
            </a:r>
            <a:r>
              <a:rPr lang="en-US" sz="2000" b="1" err="1">
                <a:solidFill>
                  <a:schemeClr val="tx1">
                    <a:lumMod val="75000"/>
                    <a:lumOff val="25000"/>
                  </a:schemeClr>
                </a:solidFill>
                <a:ea typeface="Century Gothic" charset="0"/>
                <a:cs typeface="Century Gothic" charset="0"/>
              </a:rPr>
              <a:t>Abdalati</a:t>
            </a:r>
            <a:r>
              <a:rPr lang="en-US" sz="2000" b="1">
                <a:solidFill>
                  <a:schemeClr val="tx1">
                    <a:lumMod val="75000"/>
                    <a:lumOff val="25000"/>
                  </a:schemeClr>
                </a:solidFill>
                <a:ea typeface="Century Gothic" charset="0"/>
                <a:cs typeface="Century Gothic" charset="0"/>
              </a:rPr>
              <a:t> </a:t>
            </a:r>
          </a:p>
          <a:p>
            <a:pPr algn="ctr" defTabSz="1018229"/>
            <a:r>
              <a:rPr lang="en-US" sz="2000">
                <a:solidFill>
                  <a:schemeClr val="tx1">
                    <a:lumMod val="75000"/>
                    <a:lumOff val="25000"/>
                  </a:schemeClr>
                </a:solidFill>
                <a:ea typeface="Century Gothic" charset="0"/>
                <a:cs typeface="Century Gothic" charset="0"/>
              </a:rPr>
              <a:t>Former NASA </a:t>
            </a:r>
          </a:p>
          <a:p>
            <a:pPr algn="ctr" defTabSz="1018229"/>
            <a:r>
              <a:rPr lang="en-US" sz="2000">
                <a:solidFill>
                  <a:schemeClr val="tx1">
                    <a:lumMod val="75000"/>
                    <a:lumOff val="25000"/>
                  </a:schemeClr>
                </a:solidFill>
                <a:ea typeface="Century Gothic" charset="0"/>
                <a:cs typeface="Century Gothic" charset="0"/>
              </a:rPr>
              <a:t>Chief Scientist</a:t>
            </a:r>
          </a:p>
        </p:txBody>
      </p:sp>
      <p:sp>
        <p:nvSpPr>
          <p:cNvPr id="7" name="TextBox 6">
            <a:extLst>
              <a:ext uri="{FF2B5EF4-FFF2-40B4-BE49-F238E27FC236}">
                <a16:creationId xmlns:a16="http://schemas.microsoft.com/office/drawing/2014/main" id="{5D619520-097E-4ED5-AA2E-49C1BDE83CE4}"/>
              </a:ext>
            </a:extLst>
          </p:cNvPr>
          <p:cNvSpPr txBox="1"/>
          <p:nvPr/>
        </p:nvSpPr>
        <p:spPr>
          <a:xfrm>
            <a:off x="838199" y="6114681"/>
            <a:ext cx="7213834" cy="307777"/>
          </a:xfrm>
          <a:prstGeom prst="rect">
            <a:avLst/>
          </a:prstGeom>
          <a:noFill/>
        </p:spPr>
        <p:txBody>
          <a:bodyPr wrap="none" rtlCol="0">
            <a:spAutoFit/>
          </a:bodyPr>
          <a:lstStyle/>
          <a:p>
            <a:pPr>
              <a:defRPr/>
            </a:pPr>
            <a:r>
              <a:rPr lang="en-US" sz="1400">
                <a:solidFill>
                  <a:srgbClr val="6A7278"/>
                </a:solidFill>
                <a:ea typeface="Century Gothic" charset="0"/>
                <a:cs typeface="Century Gothic" charset="0"/>
              </a:rPr>
              <a:t>NASA SI Policy: </a:t>
            </a:r>
            <a:r>
              <a:rPr lang="en-US" sz="1400">
                <a:solidFill>
                  <a:schemeClr val="bg1"/>
                </a:solidFill>
                <a:ea typeface="Century Gothic" charset="0"/>
                <a:cs typeface="Century Gothic" charset="0"/>
                <a:hlinkClick r:id="rId4"/>
              </a:rPr>
              <a:t>http://www.nasa.gov/pdf/611201main_NASA_SI_Policy_12_15_11.pdf</a:t>
            </a:r>
            <a:endParaRPr lang="en-US" sz="1400">
              <a:solidFill>
                <a:schemeClr val="bg1"/>
              </a:solidFill>
              <a:ea typeface="Century Gothic" charset="0"/>
              <a:cs typeface="Century Gothic" charset="0"/>
            </a:endParaRPr>
          </a:p>
        </p:txBody>
      </p:sp>
    </p:spTree>
    <p:extLst>
      <p:ext uri="{BB962C8B-B14F-4D97-AF65-F5344CB8AC3E}">
        <p14:creationId xmlns:p14="http://schemas.microsoft.com/office/powerpoint/2010/main" val="1487319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Reproducibility &amp; Replicability</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712115" cy="452141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As DEVELOP projects set out to assess the feasibility of applying EO to address a variety of environmental challenges, the ability to reproduce or replicate results and methods is central to the success of partners and future DEVELOP teams.</a:t>
            </a:r>
          </a:p>
          <a:p>
            <a:r>
              <a:rPr lang="en-US" dirty="0"/>
              <a:t>Here are some foundational tips to support the adoption of your project:</a:t>
            </a:r>
          </a:p>
          <a:p>
            <a:pPr marL="346075" indent="-285750">
              <a:buFont typeface="Arial" panose="020B0604020202020204" pitchFamily="34" charset="0"/>
              <a:buChar char="•"/>
            </a:pPr>
            <a:r>
              <a:rPr lang="en-US" b="1" dirty="0">
                <a:solidFill>
                  <a:srgbClr val="5496AD"/>
                </a:solidFill>
              </a:rPr>
              <a:t>Good data management</a:t>
            </a:r>
            <a:r>
              <a:rPr lang="en-US" dirty="0"/>
              <a:t>: </a:t>
            </a:r>
            <a:r>
              <a:rPr lang="en-US" sz="1600" dirty="0"/>
              <a:t>"Data management is the development, execution and supervision of plans, policies, programs and practices that control, protect, deliver and enhance the value of data and information assets.” </a:t>
            </a:r>
            <a:r>
              <a:rPr lang="en-US" dirty="0"/>
              <a:t>Answers the questions: 1) Where did the original data come from? 2) What was done to the data? 3) Can I find the data again if needed?</a:t>
            </a:r>
          </a:p>
          <a:p>
            <a:pPr marL="285750" indent="-225425">
              <a:buFont typeface="Arial" panose="020B0604020202020204" pitchFamily="34" charset="0"/>
              <a:buChar char="•"/>
            </a:pPr>
            <a:r>
              <a:rPr lang="en-US" b="1" dirty="0">
                <a:solidFill>
                  <a:srgbClr val="5496AD"/>
                </a:solidFill>
              </a:rPr>
              <a:t>Strong organization</a:t>
            </a:r>
            <a:r>
              <a:rPr lang="en-US" dirty="0"/>
              <a:t>: Organize your team’s data using a directory structure, segregate materials for a project into one directory with folders (data, methods, results, deliverables), keep raw data separate from processed data, include README files, have your </a:t>
            </a:r>
            <a:r>
              <a:rPr lang="en-US" sz="1400" dirty="0"/>
              <a:t>README files describe the contents of a folder, list the files in that folder, and provide metadata.</a:t>
            </a:r>
          </a:p>
          <a:p>
            <a:pPr marL="285750" indent="-225425">
              <a:buFont typeface="Arial" panose="020B0604020202020204" pitchFamily="34" charset="0"/>
              <a:buChar char="•"/>
            </a:pPr>
            <a:r>
              <a:rPr lang="en-US" b="1" dirty="0">
                <a:solidFill>
                  <a:srgbClr val="5496AD"/>
                </a:solidFill>
              </a:rPr>
              <a:t>File nomenclature matters</a:t>
            </a:r>
            <a:r>
              <a:rPr lang="en-US" dirty="0"/>
              <a:t>: File names should be… 1) </a:t>
            </a:r>
            <a:r>
              <a:rPr lang="en-US" sz="1600" dirty="0"/>
              <a:t>Machine Readable (do not include special characters (%, $, &amp;, etc.), use underscores instead of spaces), and 2) Human Readable (file names should briefly, but adequately, describe the contents of the file, use versions as needed), and 3) W</a:t>
            </a:r>
            <a:r>
              <a:rPr lang="en-US" dirty="0"/>
              <a:t>ork well with default ordering (i.e., n</a:t>
            </a:r>
            <a:r>
              <a:rPr lang="en-US" sz="1600" dirty="0"/>
              <a:t>ame the files so that they default in chronological order)</a:t>
            </a:r>
          </a:p>
          <a:p>
            <a:pPr marL="285750" indent="-225425">
              <a:buFont typeface="Arial" panose="020B0604020202020204" pitchFamily="34" charset="0"/>
              <a:buChar char="•"/>
            </a:pPr>
            <a:r>
              <a:rPr lang="en-US" b="1" dirty="0">
                <a:solidFill>
                  <a:srgbClr val="5496AD"/>
                </a:solidFill>
              </a:rPr>
              <a:t>Document everything</a:t>
            </a:r>
            <a:r>
              <a:rPr lang="en-US" dirty="0"/>
              <a:t>: Document your decisions - why did you choose your methods? Keep a list of all equations or formulas. Keep track of both failures and successes. Document exact steps of final methods.</a:t>
            </a:r>
            <a:endParaRPr lang="en-US" sz="1600" dirty="0"/>
          </a:p>
          <a:p>
            <a:pPr marL="285750" indent="-225425">
              <a:buFont typeface="Arial" panose="020B0604020202020204" pitchFamily="34" charset="0"/>
              <a:buChar char="•"/>
            </a:pPr>
            <a:endParaRPr lang="en-US" sz="1400" dirty="0"/>
          </a:p>
          <a:p>
            <a:pPr marL="60325"/>
            <a:endParaRPr lang="en-US" dirty="0"/>
          </a:p>
        </p:txBody>
      </p:sp>
    </p:spTree>
    <p:extLst>
      <p:ext uri="{BB962C8B-B14F-4D97-AF65-F5344CB8AC3E}">
        <p14:creationId xmlns:p14="http://schemas.microsoft.com/office/powerpoint/2010/main" val="30673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DEVELOP Partners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2764465"/>
            <a:ext cx="5257799" cy="387349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Partner Types</a:t>
            </a:r>
          </a:p>
          <a:p>
            <a:pPr marL="285750" indent="-225425">
              <a:buFont typeface="Arial" panose="020B0604020202020204" pitchFamily="34" charset="0"/>
              <a:buChar char="•"/>
            </a:pPr>
            <a:r>
              <a:rPr lang="en-US" b="1" dirty="0">
                <a:solidFill>
                  <a:srgbClr val="5595AC"/>
                </a:solidFill>
              </a:rPr>
              <a:t>End User: </a:t>
            </a:r>
            <a:r>
              <a:rPr lang="en-US" dirty="0"/>
              <a:t>Organization that receives results and methodologies from DEVELOP (either directly from a DEVELOP project team or through a collaborator/boundary organization) and can use the project’s products or methodologies to make a decision or policy or take action; they may also provide some kind of resources (advising, data, model, software, funding, etc.), but it is not required. </a:t>
            </a:r>
          </a:p>
          <a:p>
            <a:pPr marL="285750" indent="-225425">
              <a:buFont typeface="Arial" panose="020B0604020202020204" pitchFamily="34" charset="0"/>
              <a:buChar char="•"/>
            </a:pPr>
            <a:r>
              <a:rPr lang="en-US" b="1" dirty="0">
                <a:solidFill>
                  <a:srgbClr val="5595AC"/>
                </a:solidFill>
              </a:rPr>
              <a:t>Collaborator: </a:t>
            </a:r>
            <a:r>
              <a:rPr lang="en-US" dirty="0"/>
              <a:t>Organization or individual that works directly with a DEVELOP project team and provides some kind of leveraged resource (advising, data, model, software, funding, etc.), but are not actually using the project’s products or methodologies to make a decision or policy. </a:t>
            </a:r>
          </a:p>
        </p:txBody>
      </p:sp>
      <p:sp>
        <p:nvSpPr>
          <p:cNvPr id="9" name="Content Placeholder 18">
            <a:extLst>
              <a:ext uri="{FF2B5EF4-FFF2-40B4-BE49-F238E27FC236}">
                <a16:creationId xmlns:a16="http://schemas.microsoft.com/office/drawing/2014/main" id="{4B2A1749-4EC8-4AFF-B582-614CBADD6511}"/>
              </a:ext>
            </a:extLst>
          </p:cNvPr>
          <p:cNvSpPr txBox="1">
            <a:spLocks/>
          </p:cNvSpPr>
          <p:nvPr/>
        </p:nvSpPr>
        <p:spPr>
          <a:xfrm>
            <a:off x="6762939" y="2764465"/>
            <a:ext cx="5046289" cy="387349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Partner Sectors </a:t>
            </a:r>
          </a:p>
        </p:txBody>
      </p:sp>
      <p:sp>
        <p:nvSpPr>
          <p:cNvPr id="10" name="Content Placeholder 18">
            <a:extLst>
              <a:ext uri="{FF2B5EF4-FFF2-40B4-BE49-F238E27FC236}">
                <a16:creationId xmlns:a16="http://schemas.microsoft.com/office/drawing/2014/main" id="{42D9AFBF-3C73-405E-A7CD-8BCA7C277B9D}"/>
              </a:ext>
            </a:extLst>
          </p:cNvPr>
          <p:cNvSpPr txBox="1">
            <a:spLocks/>
          </p:cNvSpPr>
          <p:nvPr/>
        </p:nvSpPr>
        <p:spPr>
          <a:xfrm>
            <a:off x="838201" y="1776602"/>
            <a:ext cx="10712115" cy="98786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10000"/>
              </a:lnSpc>
              <a:spcBef>
                <a:spcPts val="600"/>
              </a:spcBef>
            </a:pPr>
            <a:r>
              <a:rPr lang="en-US" dirty="0"/>
              <a:t>Any organization can partner with DEVELOP. “Partner” is the umbrella term for any outside organization DEVELOP engages with through projects, nodes, or other activities. Each feasibility project tailors to a specific end user that is making an environmental decision.</a:t>
            </a:r>
          </a:p>
        </p:txBody>
      </p:sp>
      <p:graphicFrame>
        <p:nvGraphicFramePr>
          <p:cNvPr id="11" name="Chart 10">
            <a:extLst>
              <a:ext uri="{FF2B5EF4-FFF2-40B4-BE49-F238E27FC236}">
                <a16:creationId xmlns:a16="http://schemas.microsoft.com/office/drawing/2014/main" id="{D117E968-469A-421C-8F38-1919B645566C}"/>
              </a:ext>
            </a:extLst>
          </p:cNvPr>
          <p:cNvGraphicFramePr/>
          <p:nvPr>
            <p:extLst>
              <p:ext uri="{D42A27DB-BD31-4B8C-83A1-F6EECF244321}">
                <p14:modId xmlns:p14="http://schemas.microsoft.com/office/powerpoint/2010/main" val="529270121"/>
              </p:ext>
            </p:extLst>
          </p:nvPr>
        </p:nvGraphicFramePr>
        <p:xfrm>
          <a:off x="6195723" y="3292475"/>
          <a:ext cx="3579284"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87ADF87A-F6F3-46A4-B0CF-90595BF09BF5}"/>
              </a:ext>
            </a:extLst>
          </p:cNvPr>
          <p:cNvSpPr txBox="1"/>
          <p:nvPr/>
        </p:nvSpPr>
        <p:spPr>
          <a:xfrm>
            <a:off x="9197069" y="3519530"/>
            <a:ext cx="2353247" cy="307777"/>
          </a:xfrm>
          <a:prstGeom prst="rect">
            <a:avLst/>
          </a:prstGeom>
          <a:noFill/>
        </p:spPr>
        <p:txBody>
          <a:bodyPr wrap="square" rtlCol="0">
            <a:spAutoFit/>
          </a:bodyPr>
          <a:lstStyle/>
          <a:p>
            <a:pPr algn="r"/>
            <a:r>
              <a:rPr lang="en-US" sz="1400" spc="140">
                <a:solidFill>
                  <a:schemeClr val="tx1">
                    <a:lumMod val="75000"/>
                    <a:lumOff val="25000"/>
                  </a:schemeClr>
                </a:solidFill>
                <a:latin typeface="Arial Narrow" panose="020B0606020202030204" pitchFamily="34" charset="0"/>
              </a:rPr>
              <a:t>LOCAL GOVERNMENT</a:t>
            </a:r>
          </a:p>
        </p:txBody>
      </p:sp>
      <p:sp>
        <p:nvSpPr>
          <p:cNvPr id="14" name="TextBox 13">
            <a:extLst>
              <a:ext uri="{FF2B5EF4-FFF2-40B4-BE49-F238E27FC236}">
                <a16:creationId xmlns:a16="http://schemas.microsoft.com/office/drawing/2014/main" id="{98CC3EEB-54BF-4FE9-B7C6-13D9FF959842}"/>
              </a:ext>
            </a:extLst>
          </p:cNvPr>
          <p:cNvSpPr txBox="1"/>
          <p:nvPr/>
        </p:nvSpPr>
        <p:spPr>
          <a:xfrm>
            <a:off x="9197069" y="3859350"/>
            <a:ext cx="2353247" cy="307777"/>
          </a:xfrm>
          <a:prstGeom prst="rect">
            <a:avLst/>
          </a:prstGeom>
          <a:noFill/>
        </p:spPr>
        <p:txBody>
          <a:bodyPr wrap="square" rtlCol="0">
            <a:spAutoFit/>
          </a:bodyPr>
          <a:lstStyle/>
          <a:p>
            <a:pPr algn="r"/>
            <a:r>
              <a:rPr lang="en-US" sz="1400" spc="140">
                <a:solidFill>
                  <a:schemeClr val="tx1">
                    <a:lumMod val="75000"/>
                    <a:lumOff val="25000"/>
                  </a:schemeClr>
                </a:solidFill>
                <a:latin typeface="Arial Narrow" panose="020B0606020202030204" pitchFamily="34" charset="0"/>
              </a:rPr>
              <a:t>STATE GOVERNMENT</a:t>
            </a:r>
          </a:p>
        </p:txBody>
      </p:sp>
      <p:sp>
        <p:nvSpPr>
          <p:cNvPr id="15" name="TextBox 14">
            <a:extLst>
              <a:ext uri="{FF2B5EF4-FFF2-40B4-BE49-F238E27FC236}">
                <a16:creationId xmlns:a16="http://schemas.microsoft.com/office/drawing/2014/main" id="{8C237DC4-7CB2-401F-848E-4A470AF12821}"/>
              </a:ext>
            </a:extLst>
          </p:cNvPr>
          <p:cNvSpPr txBox="1"/>
          <p:nvPr/>
        </p:nvSpPr>
        <p:spPr>
          <a:xfrm>
            <a:off x="9197069" y="4199170"/>
            <a:ext cx="2353247" cy="307777"/>
          </a:xfrm>
          <a:prstGeom prst="rect">
            <a:avLst/>
          </a:prstGeom>
          <a:noFill/>
        </p:spPr>
        <p:txBody>
          <a:bodyPr wrap="square" rtlCol="0">
            <a:spAutoFit/>
          </a:bodyPr>
          <a:lstStyle/>
          <a:p>
            <a:pPr algn="r"/>
            <a:r>
              <a:rPr lang="en-US" sz="1400" spc="140">
                <a:solidFill>
                  <a:schemeClr val="tx1">
                    <a:lumMod val="75000"/>
                    <a:lumOff val="25000"/>
                  </a:schemeClr>
                </a:solidFill>
                <a:latin typeface="Arial Narrow" panose="020B0606020202030204" pitchFamily="34" charset="0"/>
              </a:rPr>
              <a:t>FEDERAL GOVERNMENT</a:t>
            </a:r>
          </a:p>
        </p:txBody>
      </p:sp>
      <p:sp>
        <p:nvSpPr>
          <p:cNvPr id="16" name="TextBox 15">
            <a:extLst>
              <a:ext uri="{FF2B5EF4-FFF2-40B4-BE49-F238E27FC236}">
                <a16:creationId xmlns:a16="http://schemas.microsoft.com/office/drawing/2014/main" id="{B8D91FBC-F0C9-43C0-B3E7-F1CD3AAC9A50}"/>
              </a:ext>
            </a:extLst>
          </p:cNvPr>
          <p:cNvSpPr txBox="1"/>
          <p:nvPr/>
        </p:nvSpPr>
        <p:spPr>
          <a:xfrm>
            <a:off x="9325596" y="4538990"/>
            <a:ext cx="2224720" cy="307777"/>
          </a:xfrm>
          <a:prstGeom prst="rect">
            <a:avLst/>
          </a:prstGeom>
          <a:noFill/>
        </p:spPr>
        <p:txBody>
          <a:bodyPr wrap="square" rtlCol="0">
            <a:spAutoFit/>
          </a:bodyPr>
          <a:lstStyle/>
          <a:p>
            <a:pPr algn="r"/>
            <a:r>
              <a:rPr lang="en-US" sz="1400" spc="140" dirty="0">
                <a:solidFill>
                  <a:schemeClr val="tx1">
                    <a:lumMod val="75000"/>
                    <a:lumOff val="25000"/>
                  </a:schemeClr>
                </a:solidFill>
                <a:latin typeface="Arial Narrow" panose="020B0606020202030204" pitchFamily="34" charset="0"/>
              </a:rPr>
              <a:t>NON-PROFIT</a:t>
            </a:r>
          </a:p>
        </p:txBody>
      </p:sp>
      <p:sp>
        <p:nvSpPr>
          <p:cNvPr id="19" name="TextBox 18">
            <a:extLst>
              <a:ext uri="{FF2B5EF4-FFF2-40B4-BE49-F238E27FC236}">
                <a16:creationId xmlns:a16="http://schemas.microsoft.com/office/drawing/2014/main" id="{5E8A0E72-0A6F-415F-B062-CE0E5B3AAE43}"/>
              </a:ext>
            </a:extLst>
          </p:cNvPr>
          <p:cNvSpPr txBox="1"/>
          <p:nvPr/>
        </p:nvSpPr>
        <p:spPr>
          <a:xfrm>
            <a:off x="9216540" y="4878810"/>
            <a:ext cx="2333776" cy="307777"/>
          </a:xfrm>
          <a:prstGeom prst="rect">
            <a:avLst/>
          </a:prstGeom>
          <a:noFill/>
        </p:spPr>
        <p:txBody>
          <a:bodyPr wrap="square" rtlCol="0">
            <a:spAutoFit/>
          </a:bodyPr>
          <a:lstStyle/>
          <a:p>
            <a:pPr algn="r"/>
            <a:r>
              <a:rPr lang="en-US" sz="1400" spc="140">
                <a:solidFill>
                  <a:schemeClr val="tx1">
                    <a:lumMod val="75000"/>
                    <a:lumOff val="25000"/>
                  </a:schemeClr>
                </a:solidFill>
                <a:latin typeface="Arial Narrow" panose="020B0606020202030204" pitchFamily="34" charset="0"/>
              </a:rPr>
              <a:t>FOR-PROFIT</a:t>
            </a:r>
          </a:p>
        </p:txBody>
      </p:sp>
      <p:sp>
        <p:nvSpPr>
          <p:cNvPr id="20" name="TextBox 19">
            <a:extLst>
              <a:ext uri="{FF2B5EF4-FFF2-40B4-BE49-F238E27FC236}">
                <a16:creationId xmlns:a16="http://schemas.microsoft.com/office/drawing/2014/main" id="{F943222B-16D7-4507-9719-F1FCDED2713D}"/>
              </a:ext>
            </a:extLst>
          </p:cNvPr>
          <p:cNvSpPr txBox="1"/>
          <p:nvPr/>
        </p:nvSpPr>
        <p:spPr>
          <a:xfrm>
            <a:off x="10036270" y="5218630"/>
            <a:ext cx="1514046" cy="307777"/>
          </a:xfrm>
          <a:prstGeom prst="rect">
            <a:avLst/>
          </a:prstGeom>
          <a:noFill/>
        </p:spPr>
        <p:txBody>
          <a:bodyPr wrap="square" rtlCol="0">
            <a:spAutoFit/>
          </a:bodyPr>
          <a:lstStyle/>
          <a:p>
            <a:pPr algn="r"/>
            <a:r>
              <a:rPr lang="en-US" sz="1400" spc="140">
                <a:solidFill>
                  <a:schemeClr val="tx1">
                    <a:lumMod val="75000"/>
                    <a:lumOff val="25000"/>
                  </a:schemeClr>
                </a:solidFill>
                <a:latin typeface="Arial Narrow" panose="020B0606020202030204" pitchFamily="34" charset="0"/>
              </a:rPr>
              <a:t>CONSORTIA</a:t>
            </a:r>
          </a:p>
        </p:txBody>
      </p:sp>
      <p:sp>
        <p:nvSpPr>
          <p:cNvPr id="21" name="TextBox 20">
            <a:extLst>
              <a:ext uri="{FF2B5EF4-FFF2-40B4-BE49-F238E27FC236}">
                <a16:creationId xmlns:a16="http://schemas.microsoft.com/office/drawing/2014/main" id="{DA24901E-BCA4-4661-BD7C-90847B24042F}"/>
              </a:ext>
            </a:extLst>
          </p:cNvPr>
          <p:cNvSpPr txBox="1"/>
          <p:nvPr/>
        </p:nvSpPr>
        <p:spPr>
          <a:xfrm>
            <a:off x="10036270" y="5558450"/>
            <a:ext cx="1514046" cy="307777"/>
          </a:xfrm>
          <a:prstGeom prst="rect">
            <a:avLst/>
          </a:prstGeom>
          <a:noFill/>
        </p:spPr>
        <p:txBody>
          <a:bodyPr wrap="square" rtlCol="0">
            <a:spAutoFit/>
          </a:bodyPr>
          <a:lstStyle/>
          <a:p>
            <a:pPr algn="r"/>
            <a:r>
              <a:rPr lang="en-US" sz="1400" spc="140" dirty="0">
                <a:solidFill>
                  <a:schemeClr val="tx1">
                    <a:lumMod val="75000"/>
                    <a:lumOff val="25000"/>
                  </a:schemeClr>
                </a:solidFill>
                <a:latin typeface="Arial Narrow" panose="020B0606020202030204" pitchFamily="34" charset="0"/>
              </a:rPr>
              <a:t>ACADEMIA</a:t>
            </a:r>
          </a:p>
        </p:txBody>
      </p:sp>
      <p:sp>
        <p:nvSpPr>
          <p:cNvPr id="22" name="Oval 21">
            <a:extLst>
              <a:ext uri="{FF2B5EF4-FFF2-40B4-BE49-F238E27FC236}">
                <a16:creationId xmlns:a16="http://schemas.microsoft.com/office/drawing/2014/main" id="{97C2288A-C24D-48AD-8A2D-AF088F5784E3}"/>
              </a:ext>
            </a:extLst>
          </p:cNvPr>
          <p:cNvSpPr/>
          <p:nvPr/>
        </p:nvSpPr>
        <p:spPr>
          <a:xfrm>
            <a:off x="11573894" y="3536258"/>
            <a:ext cx="274320" cy="274320"/>
          </a:xfrm>
          <a:prstGeom prst="ellipse">
            <a:avLst/>
          </a:prstGeom>
          <a:solidFill>
            <a:srgbClr val="BA5D7C"/>
          </a:solidFill>
          <a:ln w="19050">
            <a:solidFill>
              <a:srgbClr val="BD5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3955FD-884C-46F1-B331-16812132F9FC}"/>
              </a:ext>
            </a:extLst>
          </p:cNvPr>
          <p:cNvSpPr/>
          <p:nvPr/>
        </p:nvSpPr>
        <p:spPr>
          <a:xfrm>
            <a:off x="11573894" y="3879034"/>
            <a:ext cx="274320" cy="274320"/>
          </a:xfrm>
          <a:prstGeom prst="ellipse">
            <a:avLst/>
          </a:prstGeom>
          <a:solidFill>
            <a:srgbClr val="EB7024"/>
          </a:solidFill>
          <a:ln w="19050">
            <a:solidFill>
              <a:srgbClr val="EB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39299CD-FB53-41A7-99B8-6ADCD14AA4FE}"/>
              </a:ext>
            </a:extLst>
          </p:cNvPr>
          <p:cNvSpPr/>
          <p:nvPr/>
        </p:nvSpPr>
        <p:spPr>
          <a:xfrm>
            <a:off x="11573894" y="4221810"/>
            <a:ext cx="274320" cy="274320"/>
          </a:xfrm>
          <a:prstGeom prst="ellipse">
            <a:avLst/>
          </a:prstGeom>
          <a:solidFill>
            <a:srgbClr val="DD9C75"/>
          </a:solidFill>
          <a:ln w="19050">
            <a:solidFill>
              <a:srgbClr val="DD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20B7D2F-548E-4F64-AA10-246D92494019}"/>
              </a:ext>
            </a:extLst>
          </p:cNvPr>
          <p:cNvSpPr/>
          <p:nvPr/>
        </p:nvSpPr>
        <p:spPr>
          <a:xfrm>
            <a:off x="11573894" y="4564586"/>
            <a:ext cx="274320" cy="274320"/>
          </a:xfrm>
          <a:prstGeom prst="ellipse">
            <a:avLst/>
          </a:prstGeom>
          <a:solidFill>
            <a:srgbClr val="BAC677"/>
          </a:solidFill>
          <a:ln w="19050">
            <a:solidFill>
              <a:srgbClr val="BAC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78EB14-327A-46F7-8A59-31EBE08555E5}"/>
              </a:ext>
            </a:extLst>
          </p:cNvPr>
          <p:cNvSpPr/>
          <p:nvPr/>
        </p:nvSpPr>
        <p:spPr>
          <a:xfrm>
            <a:off x="11573894" y="4907362"/>
            <a:ext cx="274320" cy="274320"/>
          </a:xfrm>
          <a:prstGeom prst="ellipse">
            <a:avLst/>
          </a:prstGeom>
          <a:solidFill>
            <a:srgbClr val="96BDA0"/>
          </a:solidFill>
          <a:ln w="19050">
            <a:solidFill>
              <a:srgbClr val="96B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8A89C0-FE68-4079-B65C-946CDA9CC1CE}"/>
              </a:ext>
            </a:extLst>
          </p:cNvPr>
          <p:cNvSpPr/>
          <p:nvPr/>
        </p:nvSpPr>
        <p:spPr>
          <a:xfrm>
            <a:off x="11573894" y="5250138"/>
            <a:ext cx="274320" cy="274320"/>
          </a:xfrm>
          <a:prstGeom prst="ellipse">
            <a:avLst/>
          </a:prstGeom>
          <a:solidFill>
            <a:srgbClr val="91CCCB"/>
          </a:solidFill>
          <a:ln w="19050">
            <a:solidFill>
              <a:srgbClr val="85C7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9550FAB-F500-48D2-9BA0-6456520B84BD}"/>
              </a:ext>
            </a:extLst>
          </p:cNvPr>
          <p:cNvSpPr/>
          <p:nvPr/>
        </p:nvSpPr>
        <p:spPr>
          <a:xfrm>
            <a:off x="11573894" y="5592914"/>
            <a:ext cx="274320" cy="274320"/>
          </a:xfrm>
          <a:prstGeom prst="ellipse">
            <a:avLst/>
          </a:prstGeom>
          <a:solidFill>
            <a:srgbClr val="4B72B5"/>
          </a:solidFill>
          <a:ln w="19050">
            <a:solidFill>
              <a:srgbClr val="4B72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B162FF4-F232-4D6E-B06D-905824B7417E}"/>
              </a:ext>
            </a:extLst>
          </p:cNvPr>
          <p:cNvSpPr txBox="1"/>
          <p:nvPr/>
        </p:nvSpPr>
        <p:spPr>
          <a:xfrm>
            <a:off x="7008937" y="4288994"/>
            <a:ext cx="1804212" cy="1169551"/>
          </a:xfrm>
          <a:prstGeom prst="rect">
            <a:avLst/>
          </a:prstGeom>
          <a:noFill/>
        </p:spPr>
        <p:txBody>
          <a:bodyPr wrap="square" rtlCol="0">
            <a:spAutoFit/>
          </a:bodyPr>
          <a:lstStyle/>
          <a:p>
            <a:pPr algn="ctr"/>
            <a:r>
              <a:rPr lang="en-US" sz="1400" spc="140" dirty="0">
                <a:solidFill>
                  <a:schemeClr val="tx1">
                    <a:lumMod val="75000"/>
                    <a:lumOff val="25000"/>
                  </a:schemeClr>
                </a:solidFill>
                <a:latin typeface="Arial Narrow" panose="020B0606020202030204" pitchFamily="34" charset="0"/>
              </a:rPr>
              <a:t>2022 SUMMER SNAPSHOT OF PARTNER INSTITUTIONAL SECTOR</a:t>
            </a:r>
          </a:p>
        </p:txBody>
      </p:sp>
      <p:sp>
        <p:nvSpPr>
          <p:cNvPr id="30" name="TextBox 29">
            <a:extLst>
              <a:ext uri="{FF2B5EF4-FFF2-40B4-BE49-F238E27FC236}">
                <a16:creationId xmlns:a16="http://schemas.microsoft.com/office/drawing/2014/main" id="{F97E2A8B-4C8E-4789-A177-92CECBA5A39A}"/>
              </a:ext>
            </a:extLst>
          </p:cNvPr>
          <p:cNvSpPr txBox="1"/>
          <p:nvPr/>
        </p:nvSpPr>
        <p:spPr>
          <a:xfrm>
            <a:off x="9482988" y="5898272"/>
            <a:ext cx="2067328" cy="307777"/>
          </a:xfrm>
          <a:prstGeom prst="rect">
            <a:avLst/>
          </a:prstGeom>
          <a:noFill/>
        </p:spPr>
        <p:txBody>
          <a:bodyPr wrap="square" rtlCol="0">
            <a:spAutoFit/>
          </a:bodyPr>
          <a:lstStyle/>
          <a:p>
            <a:pPr algn="r"/>
            <a:r>
              <a:rPr lang="en-US" sz="1400" spc="140" dirty="0">
                <a:solidFill>
                  <a:schemeClr val="tx1">
                    <a:lumMod val="75000"/>
                    <a:lumOff val="25000"/>
                  </a:schemeClr>
                </a:solidFill>
                <a:latin typeface="Arial Narrow" panose="020B0606020202030204" pitchFamily="34" charset="0"/>
              </a:rPr>
              <a:t>INTERNATIONAL</a:t>
            </a:r>
          </a:p>
        </p:txBody>
      </p:sp>
      <p:sp>
        <p:nvSpPr>
          <p:cNvPr id="31" name="Oval 30">
            <a:extLst>
              <a:ext uri="{FF2B5EF4-FFF2-40B4-BE49-F238E27FC236}">
                <a16:creationId xmlns:a16="http://schemas.microsoft.com/office/drawing/2014/main" id="{6C95F477-6EEB-44A3-9BB7-554880535DAD}"/>
              </a:ext>
            </a:extLst>
          </p:cNvPr>
          <p:cNvSpPr/>
          <p:nvPr/>
        </p:nvSpPr>
        <p:spPr>
          <a:xfrm>
            <a:off x="11573894" y="5935690"/>
            <a:ext cx="274320" cy="274320"/>
          </a:xfrm>
          <a:prstGeom prst="ellipse">
            <a:avLst/>
          </a:prstGeom>
          <a:solidFill>
            <a:srgbClr val="AF94B8"/>
          </a:solidFill>
          <a:ln w="19050">
            <a:solidFill>
              <a:srgbClr val="AF9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31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PROJECTS &amp; PARTNERING</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Partner Engagement &amp; Communication Plan</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3"/>
            <a:ext cx="10712115" cy="166349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dirty="0"/>
              <a:t>A cornerstone of DEVELOP projects is the engagement of organizations who can benefit from the integration of NASA Earth observations in their decision-making processes. All DEVELOP feasibility projects engage at least one end user organization to hand off project results and methodologies to.</a:t>
            </a:r>
          </a:p>
          <a:p>
            <a:pPr marL="60325"/>
            <a:r>
              <a:rPr lang="en-US" sz="2000" dirty="0"/>
              <a:t>Communication Plan:</a:t>
            </a:r>
            <a:endParaRPr lang="en-US" dirty="0"/>
          </a:p>
        </p:txBody>
      </p:sp>
      <p:sp>
        <p:nvSpPr>
          <p:cNvPr id="5" name="Content Placeholder 18">
            <a:extLst>
              <a:ext uri="{FF2B5EF4-FFF2-40B4-BE49-F238E27FC236}">
                <a16:creationId xmlns:a16="http://schemas.microsoft.com/office/drawing/2014/main" id="{88F78687-5396-4F6C-942F-17D614267333}"/>
              </a:ext>
            </a:extLst>
          </p:cNvPr>
          <p:cNvSpPr txBox="1">
            <a:spLocks/>
          </p:cNvSpPr>
          <p:nvPr/>
        </p:nvSpPr>
        <p:spPr>
          <a:xfrm>
            <a:off x="838200" y="3429000"/>
            <a:ext cx="6694284" cy="3152775"/>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b="1" dirty="0">
                <a:solidFill>
                  <a:srgbClr val="5595AC"/>
                </a:solidFill>
              </a:rPr>
              <a:t>Team-partner meet &amp; greet in week 1 or 2 </a:t>
            </a:r>
            <a:r>
              <a:rPr lang="en-US" dirty="0"/>
              <a:t>– purpose: introductions and foundation setting for the team to understand the partner’s work, priorities, environmental challenge at hand, and interests </a:t>
            </a:r>
          </a:p>
          <a:p>
            <a:pPr marL="285750" indent="-225425">
              <a:buFont typeface="Arial" panose="020B0604020202020204" pitchFamily="34" charset="0"/>
              <a:buChar char="•"/>
            </a:pPr>
            <a:r>
              <a:rPr lang="en-US" b="1" dirty="0">
                <a:solidFill>
                  <a:srgbClr val="5595AC"/>
                </a:solidFill>
              </a:rPr>
              <a:t>Weekly or Bi-Weekly Partner Meetings </a:t>
            </a:r>
            <a:r>
              <a:rPr lang="en-US" dirty="0"/>
              <a:t>– purpose: team share status updates, share preliminary results, gain partners insights and “quality checks” on maps, etc.</a:t>
            </a:r>
          </a:p>
          <a:p>
            <a:pPr marL="285750" indent="-225425">
              <a:buFont typeface="Arial" panose="020B0604020202020204" pitchFamily="34" charset="0"/>
              <a:buChar char="•"/>
            </a:pPr>
            <a:r>
              <a:rPr lang="en-US" b="1" dirty="0">
                <a:solidFill>
                  <a:srgbClr val="5595AC"/>
                </a:solidFill>
              </a:rPr>
              <a:t>Hand-off event at the end of the term </a:t>
            </a:r>
            <a:r>
              <a:rPr lang="en-US" dirty="0"/>
              <a:t>– purpose: package up and inform the partners of the team’s final results, feasibility assessment of using EO to address their environmental concerns, share insights on methodologies, answer questions the partner may have, etc. </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7" name="Picture 6" descr="4193452818_decbf9b6da.jpg">
            <a:extLst>
              <a:ext uri="{FF2B5EF4-FFF2-40B4-BE49-F238E27FC236}">
                <a16:creationId xmlns:a16="http://schemas.microsoft.com/office/drawing/2014/main" id="{CA0135B0-F5F6-4EB6-86E4-A4B24AE66F3E}"/>
              </a:ext>
            </a:extLst>
          </p:cNvPr>
          <p:cNvPicPr>
            <a:picLocks noChangeAspect="1"/>
          </p:cNvPicPr>
          <p:nvPr/>
        </p:nvPicPr>
        <p:blipFill>
          <a:blip r:embed="rId3" cstate="print"/>
          <a:stretch>
            <a:fillRect/>
          </a:stretch>
        </p:blipFill>
        <p:spPr>
          <a:xfrm>
            <a:off x="7729460" y="3732538"/>
            <a:ext cx="3964515" cy="25456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0132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6d8fb11d1191d5afb8ab8f296744bca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afa28cf31fd7c17de07af246c2de1b"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ed74b9-0866-4d24-a675-bc219a010ae8}"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CB8F19A-78DE-4BC0-B427-F4FF42D41716}">
  <ds:schemaRefs>
    <ds:schemaRef ds:uri="http://schemas.microsoft.com/sharepoint/v3/contenttype/forms"/>
  </ds:schemaRefs>
</ds:datastoreItem>
</file>

<file path=customXml/itemProps2.xml><?xml version="1.0" encoding="utf-8"?>
<ds:datastoreItem xmlns:ds="http://schemas.openxmlformats.org/officeDocument/2006/customXml" ds:itemID="{D6EFE836-BFEC-4AF1-A413-B287DDD07959}">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A9C20C-8E35-4340-8FA9-4B1DD1645866}">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1_Theme2</Template>
  <TotalTime>15316</TotalTime>
  <Words>4464</Words>
  <Application>Microsoft Office PowerPoint</Application>
  <PresentationFormat>Widescreen</PresentationFormat>
  <Paragraphs>319</Paragraphs>
  <Slides>24</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 Narrow</vt:lpstr>
      <vt:lpstr>Arial Nova</vt:lpstr>
      <vt:lpstr>Arial Nova Light</vt:lpstr>
      <vt:lpstr>Calibri</vt:lpstr>
      <vt:lpstr>Century Gothic</vt:lpstr>
      <vt:lpstr>Georgia</vt:lpstr>
      <vt:lpstr>Wingdings</vt:lpstr>
      <vt:lpstr>1_Theme2</vt:lpstr>
      <vt:lpstr>PowerPoint Presentation</vt:lpstr>
      <vt:lpstr>PROJECTS &amp; PARTNERING</vt:lpstr>
      <vt:lpstr>PROJECTS &amp; PARTNERING</vt:lpstr>
      <vt:lpstr>PROJECTS &amp; PARTNERING</vt:lpstr>
      <vt:lpstr>PROJECTS &amp; PARTNERING</vt:lpstr>
      <vt:lpstr>TEAM RESPONSIBILITIES</vt:lpstr>
      <vt:lpstr>PROJECTS &amp; PARTNERING</vt:lpstr>
      <vt:lpstr>PROJECTS &amp; PARTNERING</vt:lpstr>
      <vt:lpstr>PROJECTS &amp; PARTNERING</vt:lpstr>
      <vt:lpstr>PROJECTS &amp; PARTNERING</vt:lpstr>
      <vt:lpstr>PROJECTS &amp; PARTNERING</vt:lpstr>
      <vt:lpstr>PROJECTS &amp; PARTNERING</vt:lpstr>
      <vt:lpstr>PowerPoint Presentation</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Amanda Clayton</cp:lastModifiedBy>
  <cp:revision>351</cp:revision>
  <dcterms:created xsi:type="dcterms:W3CDTF">2019-10-30T16:09:36Z</dcterms:created>
  <dcterms:modified xsi:type="dcterms:W3CDTF">2023-05-26T23:05:48Z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