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9" r:id="rId1"/>
  </p:sldMasterIdLst>
  <p:notesMasterIdLst>
    <p:notesMasterId r:id="rId3"/>
  </p:notesMasterIdLst>
  <p:sldIdLst>
    <p:sldId id="256" r:id="rId2"/>
  </p:sldIdLst>
  <p:sldSz cx="27432000" cy="36576000"/>
  <p:notesSz cx="6858000" cy="9144000"/>
  <p:embeddedFontLst>
    <p:embeddedFont>
      <p:font typeface="Webdings" panose="05030102010509060703" pitchFamily="18" charset="2"/>
      <p:regular r:id="rId4"/>
    </p:embeddedFont>
    <p:embeddedFont>
      <p:font typeface="Garamond" panose="02020404030301010803" pitchFamily="18" charset="0"/>
      <p:regular r:id="rId5"/>
      <p:bold r:id="rId6"/>
      <p:italic r:id="rId7"/>
    </p:embeddedFont>
    <p:embeddedFont>
      <p:font typeface="Calibri" panose="020F0502020204030204" pitchFamily="34" charset="0"/>
      <p:regular r:id="rId8"/>
      <p:bold r:id="rId9"/>
      <p:italic r:id="rId10"/>
      <p:boldItalic r:id="rId11"/>
    </p:embeddedFont>
    <p:embeddedFont>
      <p:font typeface="Century Gothic" panose="020B0502020202020204" pitchFamily="34" charset="0"/>
      <p:regular r:id="rId12"/>
      <p:bold r:id="rId13"/>
      <p:italic r:id="rId14"/>
      <p:boldItalic r:id="rId1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048" userDrawn="1">
          <p15:clr>
            <a:srgbClr val="A4A3A4"/>
          </p15:clr>
        </p15:guide>
        <p15:guide id="2" pos="576" userDrawn="1">
          <p15:clr>
            <a:srgbClr val="A4A3A4"/>
          </p15:clr>
        </p15:guide>
        <p15:guide id="3" pos="11544" userDrawn="1">
          <p15:clr>
            <a:srgbClr val="A4A3A4"/>
          </p15:clr>
        </p15:guide>
        <p15:guide id="4" pos="16656" userDrawn="1">
          <p15:clr>
            <a:srgbClr val="A4A3A4"/>
          </p15:clr>
        </p15:guide>
        <p15:guide id="5" orient="horz" pos="1872" userDrawn="1">
          <p15:clr>
            <a:srgbClr val="A4A3A4"/>
          </p15:clr>
        </p15:guide>
        <p15:guide id="6" orient="horz" pos="2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 clrIdx="0"/>
  <p:cmAuthor id="1" name="Mercedes Bartkovich" initials="MB" lastIdx="20" clrIdx="1">
    <p:extLst/>
  </p:cmAuthor>
  <p:cmAuthor id="2" name="Helen Baldwin" initials="HB" lastIdx="17" clrIdx="2"/>
  <p:cmAuthor id="3" name="Lubkin, Sara H. (GSFC-6170)[DEVELOP]" initials="LSH(" lastIdx="1" clrIdx="3">
    <p:extLst/>
  </p:cmAuthor>
  <p:cmAuthor id="4" name="Margaret Klug" initials="MK" lastIdx="4"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314" autoAdjust="0"/>
    <p:restoredTop sz="96404" autoAdjust="0"/>
  </p:normalViewPr>
  <p:slideViewPr>
    <p:cSldViewPr snapToGrid="0">
      <p:cViewPr>
        <p:scale>
          <a:sx n="64" d="100"/>
          <a:sy n="64" d="100"/>
        </p:scale>
        <p:origin x="-42" y="-7632"/>
      </p:cViewPr>
      <p:guideLst>
        <p:guide orient="horz" pos="21048"/>
        <p:guide pos="576"/>
        <p:guide pos="11544"/>
        <p:guide pos="16656"/>
        <p:guide orient="horz" pos="1872"/>
        <p:guide orient="horz" pos="2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font" Target="fonts/font10.fntdata"/><Relationship Id="rId18" Type="http://schemas.openxmlformats.org/officeDocument/2006/relationships/viewProps" Target="viewProp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font" Target="fonts/font12.fntdata"/><Relationship Id="rId10" Type="http://schemas.openxmlformats.org/officeDocument/2006/relationships/font" Target="fonts/font7.fntdata"/><Relationship Id="rId19" Type="http://schemas.openxmlformats.org/officeDocument/2006/relationships/theme" Target="theme/theme1.xml"/><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font" Target="fonts/font11.fntdata"/></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sz="1800" b="1" i="0" u="none" strike="noStrike" kern="1200" baseline="0">
                <a:solidFill>
                  <a:schemeClr val="tx1">
                    <a:lumMod val="65000"/>
                    <a:lumOff val="35000"/>
                  </a:schemeClr>
                </a:solidFill>
                <a:latin typeface="Garamond" panose="02020404030301010803" pitchFamily="18" charset="0"/>
                <a:ea typeface="+mn-ea"/>
                <a:cs typeface="+mn-cs"/>
              </a:defRPr>
            </a:pPr>
            <a:r>
              <a:rPr lang="en-US" sz="1800" dirty="0"/>
              <a:t>Regional Growth Area</a:t>
            </a:r>
          </a:p>
        </c:rich>
      </c:tx>
      <c:layout>
        <c:manualLayout>
          <c:xMode val="edge"/>
          <c:yMode val="edge"/>
          <c:x val="0.33133855824939751"/>
          <c:y val="1.4432846400822831E-2"/>
        </c:manualLayout>
      </c:layout>
      <c:overlay val="0"/>
      <c:spPr>
        <a:noFill/>
        <a:ln>
          <a:noFill/>
        </a:ln>
        <a:effectLst/>
      </c:spPr>
      <c:txPr>
        <a:bodyPr rot="0" spcFirstLastPara="1" vertOverflow="ellipsis" vert="horz" wrap="square" anchor="ctr" anchorCtr="1"/>
        <a:lstStyle/>
        <a:p>
          <a:pPr algn="ctr">
            <a:defRPr sz="1800" b="1"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autoTitleDeleted val="0"/>
    <c:view3D>
      <c:rotX val="30"/>
      <c:rotY val="25"/>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6501937302050613E-2"/>
          <c:y val="0.22175177561260373"/>
          <c:w val="0.95141311494624059"/>
          <c:h val="0.77383525372843898"/>
        </c:manualLayout>
      </c:layout>
      <c:pie3DChart>
        <c:varyColors val="1"/>
        <c:ser>
          <c:idx val="0"/>
          <c:order val="0"/>
          <c:tx>
            <c:strRef>
              <c:f>Regional_growth_area_firerisk!$L$3</c:f>
              <c:strCache>
                <c:ptCount val="1"/>
                <c:pt idx="0">
                  <c:v>Area Covered in percentage</c:v>
                </c:pt>
              </c:strCache>
            </c:strRef>
          </c:tx>
          <c:explosion val="5"/>
          <c:dPt>
            <c:idx val="0"/>
            <c:bubble3D val="0"/>
            <c:spPr>
              <a:solidFill>
                <a:schemeClr val="accent6">
                  <a:lumMod val="50000"/>
                </a:schemeClr>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1-F5CF-472F-ABDD-2AB3169E414F}"/>
              </c:ext>
            </c:extLst>
          </c:dPt>
          <c:dPt>
            <c:idx val="1"/>
            <c:bubble3D val="0"/>
            <c:spPr>
              <a:solidFill>
                <a:schemeClr val="accent6"/>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3-F5CF-472F-ABDD-2AB3169E414F}"/>
              </c:ext>
            </c:extLst>
          </c:dPt>
          <c:dPt>
            <c:idx val="2"/>
            <c:bubble3D val="0"/>
            <c:spPr>
              <a:solidFill>
                <a:srgbClr val="FFFF00"/>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5-F5CF-472F-ABDD-2AB3169E414F}"/>
              </c:ext>
            </c:extLst>
          </c:dPt>
          <c:dPt>
            <c:idx val="3"/>
            <c:bubble3D val="0"/>
            <c:spPr>
              <a:solidFill>
                <a:schemeClr val="accent2"/>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7-F5CF-472F-ABDD-2AB3169E414F}"/>
              </c:ext>
            </c:extLst>
          </c:dPt>
          <c:dPt>
            <c:idx val="4"/>
            <c:bubble3D val="0"/>
            <c:spPr>
              <a:solidFill>
                <a:srgbClr val="FF0000"/>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9-F5CF-472F-ABDD-2AB3169E414F}"/>
              </c:ext>
            </c:extLst>
          </c:dPt>
          <c:dLbls>
            <c:dLbl>
              <c:idx val="0"/>
              <c:layout>
                <c:manualLayout>
                  <c:x val="-2.7714755994494099E-4"/>
                  <c:y val="-1.0681950975209371E-2"/>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F5CF-472F-ABDD-2AB3169E414F}"/>
                </c:ext>
                <c:ext xmlns:c15="http://schemas.microsoft.com/office/drawing/2012/chart" uri="{CE6537A1-D6FC-4f65-9D91-7224C49458BB}">
                  <c15:layout/>
                </c:ext>
              </c:extLst>
            </c:dLbl>
            <c:dLbl>
              <c:idx val="1"/>
              <c:layout>
                <c:manualLayout>
                  <c:x val="5.3887850883046401E-2"/>
                  <c:y val="-9.8786715264832264E-2"/>
                </c:manualLayout>
              </c:layout>
              <c:tx>
                <c:rich>
                  <a:bodyPr/>
                  <a:lstStyle/>
                  <a:p>
                    <a:r>
                      <a:rPr lang="en-US" dirty="0"/>
                      <a:t>23.6%</a:t>
                    </a:r>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3-F5CF-472F-ABDD-2AB3169E414F}"/>
                </c:ext>
                <c:ext xmlns:c15="http://schemas.microsoft.com/office/drawing/2012/chart" uri="{CE6537A1-D6FC-4f65-9D91-7224C49458BB}">
                  <c15:layout/>
                </c:ext>
              </c:extLst>
            </c:dLbl>
            <c:dLbl>
              <c:idx val="2"/>
              <c:layout>
                <c:manualLayout>
                  <c:x val="-6.9133413408069885E-3"/>
                  <c:y val="-8.5702308412861819E-2"/>
                </c:manualLayout>
              </c:layout>
              <c:tx>
                <c:rich>
                  <a:bodyPr/>
                  <a:lstStyle/>
                  <a:p>
                    <a:r>
                      <a:rPr lang="en-US" dirty="0"/>
                      <a:t>47.3%</a:t>
                    </a:r>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5-F5CF-472F-ABDD-2AB3169E414F}"/>
                </c:ext>
                <c:ext xmlns:c15="http://schemas.microsoft.com/office/drawing/2012/chart" uri="{CE6537A1-D6FC-4f65-9D91-7224C49458BB}">
                  <c15:layout/>
                </c:ext>
              </c:extLst>
            </c:dLbl>
            <c:dLbl>
              <c:idx val="3"/>
              <c:layout>
                <c:manualLayout>
                  <c:x val="-3.7249432803950357E-2"/>
                  <c:y val="6.0925776504084971E-3"/>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7-F5CF-472F-ABDD-2AB3169E414F}"/>
                </c:ext>
                <c:ext xmlns:c15="http://schemas.microsoft.com/office/drawing/2012/chart" uri="{CE6537A1-D6FC-4f65-9D91-7224C49458BB}">
                  <c15:layout/>
                </c:ext>
              </c:extLst>
            </c:dLbl>
            <c:dLbl>
              <c:idx val="4"/>
              <c:layout>
                <c:manualLayout>
                  <c:x val="-1.5306063436985632E-2"/>
                  <c:y val="1.4934104968327679E-2"/>
                </c:manualLayout>
              </c:layout>
              <c:tx>
                <c:rich>
                  <a:bodyPr/>
                  <a:lstStyle/>
                  <a:p>
                    <a:r>
                      <a:rPr lang="en-US" dirty="0"/>
                      <a:t>0.1%</a:t>
                    </a:r>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9-F5CF-472F-ABDD-2AB3169E414F}"/>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Regional_growth_area_firerisk!$K$4:$K$8</c:f>
              <c:strCache>
                <c:ptCount val="5"/>
                <c:pt idx="0">
                  <c:v>Extremely Low</c:v>
                </c:pt>
                <c:pt idx="1">
                  <c:v>Low</c:v>
                </c:pt>
                <c:pt idx="2">
                  <c:v>Moderate</c:v>
                </c:pt>
                <c:pt idx="3">
                  <c:v>High</c:v>
                </c:pt>
                <c:pt idx="4">
                  <c:v>Extremely High</c:v>
                </c:pt>
              </c:strCache>
            </c:strRef>
          </c:cat>
          <c:val>
            <c:numRef>
              <c:f>Regional_growth_area_firerisk!$L$4:$L$8</c:f>
              <c:numCache>
                <c:formatCode>0.000</c:formatCode>
                <c:ptCount val="5"/>
                <c:pt idx="0">
                  <c:v>19.993294393760259</c:v>
                </c:pt>
                <c:pt idx="1">
                  <c:v>23.61961566288447</c:v>
                </c:pt>
                <c:pt idx="2">
                  <c:v>47.348462122147907</c:v>
                </c:pt>
                <c:pt idx="3">
                  <c:v>8.9537489632779828</c:v>
                </c:pt>
                <c:pt idx="4">
                  <c:v>8.4878857929379381E-2</c:v>
                </c:pt>
              </c:numCache>
            </c:numRef>
          </c:val>
          <c:extLst xmlns:c16r2="http://schemas.microsoft.com/office/drawing/2015/06/chart">
            <c:ext xmlns:c16="http://schemas.microsoft.com/office/drawing/2014/chart" uri="{C3380CC4-5D6E-409C-BE32-E72D297353CC}">
              <c16:uniqueId val="{0000000A-F5CF-472F-ABDD-2AB3169E414F}"/>
            </c:ext>
          </c:extLst>
        </c:ser>
        <c:dLbls>
          <c:dLblPos val="in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sz="1600">
          <a:latin typeface="Garamond" panose="02020404030301010803" pitchFamily="18"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Garamond" panose="02020404030301010803" pitchFamily="18" charset="0"/>
                <a:ea typeface="+mn-ea"/>
                <a:cs typeface="+mn-cs"/>
              </a:defRPr>
            </a:pPr>
            <a:r>
              <a:rPr lang="en-US" sz="1800" dirty="0"/>
              <a:t>Rural Development Area</a:t>
            </a:r>
          </a:p>
        </c:rich>
      </c:tx>
      <c:layout>
        <c:manualLayout>
          <c:xMode val="edge"/>
          <c:yMode val="edge"/>
          <c:x val="0.29246600321269622"/>
          <c:y val="1.8518473847282037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autoTitleDeleted val="0"/>
    <c:view3D>
      <c:rotX val="30"/>
      <c:rotY val="46"/>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6629990078675409E-2"/>
          <c:y val="0.21444873786079888"/>
          <c:w val="0.95493386294378002"/>
          <c:h val="0.78555126213920112"/>
        </c:manualLayout>
      </c:layout>
      <c:pie3DChart>
        <c:varyColors val="1"/>
        <c:ser>
          <c:idx val="0"/>
          <c:order val="0"/>
          <c:tx>
            <c:strRef>
              <c:f>Rural_development_area_FireRisk!$J$2</c:f>
              <c:strCache>
                <c:ptCount val="1"/>
                <c:pt idx="0">
                  <c:v>Area in %</c:v>
                </c:pt>
              </c:strCache>
            </c:strRef>
          </c:tx>
          <c:explosion val="5"/>
          <c:dPt>
            <c:idx val="0"/>
            <c:bubble3D val="0"/>
            <c:spPr>
              <a:solidFill>
                <a:schemeClr val="accent6">
                  <a:lumMod val="50000"/>
                </a:schemeClr>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1-9695-4C11-A714-5AE5E9CE8817}"/>
              </c:ext>
            </c:extLst>
          </c:dPt>
          <c:dPt>
            <c:idx val="1"/>
            <c:bubble3D val="0"/>
            <c:spPr>
              <a:solidFill>
                <a:schemeClr val="accent6"/>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3-9695-4C11-A714-5AE5E9CE8817}"/>
              </c:ext>
            </c:extLst>
          </c:dPt>
          <c:dPt>
            <c:idx val="2"/>
            <c:bubble3D val="0"/>
            <c:spPr>
              <a:solidFill>
                <a:srgbClr val="FFFF00"/>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5-9695-4C11-A714-5AE5E9CE8817}"/>
              </c:ext>
            </c:extLst>
          </c:dPt>
          <c:dPt>
            <c:idx val="3"/>
            <c:bubble3D val="0"/>
            <c:spPr>
              <a:solidFill>
                <a:schemeClr val="accent2"/>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7-9695-4C11-A714-5AE5E9CE8817}"/>
              </c:ext>
            </c:extLst>
          </c:dPt>
          <c:dPt>
            <c:idx val="4"/>
            <c:bubble3D val="0"/>
            <c:spPr>
              <a:solidFill>
                <a:srgbClr val="FF0000"/>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9-9695-4C11-A714-5AE5E9CE8817}"/>
              </c:ext>
            </c:extLst>
          </c:dPt>
          <c:dLbls>
            <c:dLbl>
              <c:idx val="0"/>
              <c:layout>
                <c:manualLayout>
                  <c:x val="3.0586395450568678E-2"/>
                  <c:y val="1.377989209682123E-2"/>
                </c:manualLayout>
              </c:layout>
              <c:tx>
                <c:rich>
                  <a:bodyPr/>
                  <a:lstStyle/>
                  <a:p>
                    <a:r>
                      <a:rPr lang="en-US" dirty="0"/>
                      <a:t>8.6%</a:t>
                    </a:r>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9695-4C11-A714-5AE5E9CE8817}"/>
                </c:ext>
                <c:ext xmlns:c15="http://schemas.microsoft.com/office/drawing/2012/chart" uri="{CE6537A1-D6FC-4f65-9D91-7224C49458BB}">
                  <c15:layout>
                    <c:manualLayout>
                      <c:w val="0.10612489063867017"/>
                      <c:h val="0.10821777486147564"/>
                    </c:manualLayout>
                  </c15:layout>
                </c:ext>
              </c:extLst>
            </c:dLbl>
            <c:dLbl>
              <c:idx val="1"/>
              <c:layout>
                <c:manualLayout>
                  <c:x val="9.1073928258967631E-3"/>
                  <c:y val="-0.11642607174103245"/>
                </c:manualLayout>
              </c:layout>
              <c:tx>
                <c:rich>
                  <a:bodyPr/>
                  <a:lstStyle/>
                  <a:p>
                    <a:r>
                      <a:rPr lang="en-US" dirty="0"/>
                      <a:t>14.1%</a:t>
                    </a:r>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3-9695-4C11-A714-5AE5E9CE8817}"/>
                </c:ext>
                <c:ext xmlns:c15="http://schemas.microsoft.com/office/drawing/2012/chart" uri="{CE6537A1-D6FC-4f65-9D91-7224C49458BB}">
                  <c15:layout/>
                </c:ext>
              </c:extLst>
            </c:dLbl>
            <c:dLbl>
              <c:idx val="2"/>
              <c:layout>
                <c:manualLayout>
                  <c:x val="-1.6117672790901164E-2"/>
                  <c:y val="-0.19949074074074075"/>
                </c:manualLayout>
              </c:layout>
              <c:tx>
                <c:rich>
                  <a:bodyPr/>
                  <a:lstStyle/>
                  <a:p>
                    <a:r>
                      <a:rPr lang="en-US" dirty="0"/>
                      <a:t>62.4%</a:t>
                    </a:r>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5-9695-4C11-A714-5AE5E9CE8817}"/>
                </c:ext>
                <c:ext xmlns:c15="http://schemas.microsoft.com/office/drawing/2012/chart" uri="{CE6537A1-D6FC-4f65-9D91-7224C49458BB}">
                  <c15:layout/>
                </c:ext>
              </c:extLst>
            </c:dLbl>
            <c:dLbl>
              <c:idx val="3"/>
              <c:layout>
                <c:manualLayout>
                  <c:x val="-3.7286307961504915E-2"/>
                  <c:y val="-1.5642315543890558E-3"/>
                </c:manualLayout>
              </c:layout>
              <c:tx>
                <c:rich>
                  <a:bodyPr/>
                  <a:lstStyle/>
                  <a:p>
                    <a:r>
                      <a:rPr lang="en-US" dirty="0"/>
                      <a:t>14.8%</a:t>
                    </a:r>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7-9695-4C11-A714-5AE5E9CE8817}"/>
                </c:ext>
                <c:ext xmlns:c15="http://schemas.microsoft.com/office/drawing/2012/chart" uri="{CE6537A1-D6FC-4f65-9D91-7224C49458BB}">
                  <c15:layout/>
                </c:ext>
              </c:extLst>
            </c:dLbl>
            <c:dLbl>
              <c:idx val="4"/>
              <c:layout>
                <c:manualLayout>
                  <c:x val="-1.3888888888888888E-2"/>
                  <c:y val="-1.6813210848643942E-2"/>
                </c:manualLayout>
              </c:layout>
              <c:tx>
                <c:rich>
                  <a:bodyPr rot="0" spcFirstLastPara="1" vertOverflow="ellipsis" vert="horz" wrap="square" anchor="ctr" anchorCtr="1"/>
                  <a:lstStyle/>
                  <a:p>
                    <a:pPr>
                      <a:defRPr sz="1600" b="0" i="0" u="none" strike="noStrike" kern="1200" baseline="0">
                        <a:solidFill>
                          <a:schemeClr val="tx1">
                            <a:lumMod val="75000"/>
                            <a:lumOff val="25000"/>
                          </a:schemeClr>
                        </a:solidFill>
                        <a:latin typeface="Garamond" panose="02020404030301010803" pitchFamily="18" charset="0"/>
                        <a:ea typeface="+mn-ea"/>
                        <a:cs typeface="+mn-cs"/>
                      </a:defRPr>
                    </a:pPr>
                    <a:r>
                      <a:rPr lang="en-US" dirty="0"/>
                      <a:t>0.1%</a:t>
                    </a:r>
                  </a:p>
                </c:rich>
              </c:tx>
              <c:numFmt formatCode="0.0\8\5%"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9-9695-4C11-A714-5AE5E9CE8817}"/>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Rural_development_area_FireRisk!$I$3:$I$7</c:f>
              <c:strCache>
                <c:ptCount val="5"/>
                <c:pt idx="0">
                  <c:v>Extremely Low</c:v>
                </c:pt>
                <c:pt idx="1">
                  <c:v>Low</c:v>
                </c:pt>
                <c:pt idx="2">
                  <c:v>Moderate</c:v>
                </c:pt>
                <c:pt idx="3">
                  <c:v>High</c:v>
                </c:pt>
                <c:pt idx="4">
                  <c:v>Extremely High</c:v>
                </c:pt>
              </c:strCache>
            </c:strRef>
          </c:cat>
          <c:val>
            <c:numRef>
              <c:f>Rural_development_area_FireRisk!$J$3:$J$7</c:f>
              <c:numCache>
                <c:formatCode>General</c:formatCode>
                <c:ptCount val="5"/>
                <c:pt idx="0">
                  <c:v>8.6149830424205831</c:v>
                </c:pt>
                <c:pt idx="1">
                  <c:v>14.115808725606833</c:v>
                </c:pt>
                <c:pt idx="2">
                  <c:v>62.41330326544383</c:v>
                </c:pt>
                <c:pt idx="3">
                  <c:v>14.770318021201415</c:v>
                </c:pt>
                <c:pt idx="4">
                  <c:v>8.5586945327343428E-2</c:v>
                </c:pt>
              </c:numCache>
            </c:numRef>
          </c:val>
          <c:extLst xmlns:c16r2="http://schemas.microsoft.com/office/drawing/2015/06/chart">
            <c:ext xmlns:c16="http://schemas.microsoft.com/office/drawing/2014/chart" uri="{C3380CC4-5D6E-409C-BE32-E72D297353CC}">
              <c16:uniqueId val="{0000000A-9695-4C11-A714-5AE5E9CE8817}"/>
            </c:ext>
          </c:extLst>
        </c:ser>
        <c:dLbls>
          <c:dLblPos val="in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sz="1600">
          <a:latin typeface="Garamond" panose="02020404030301010803" pitchFamily="18"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Garamond" panose="02020404030301010803" pitchFamily="18" charset="0"/>
                <a:ea typeface="+mn-ea"/>
                <a:cs typeface="+mn-cs"/>
              </a:defRPr>
            </a:pPr>
            <a:r>
              <a:rPr lang="en-US" sz="1800" dirty="0"/>
              <a:t>Pinelands Villages</a:t>
            </a:r>
          </a:p>
        </c:rich>
      </c:tx>
      <c:layout>
        <c:manualLayout>
          <c:xMode val="edge"/>
          <c:yMode val="edge"/>
          <c:x val="0.35419085286836471"/>
          <c:y val="9.8138308483481235E-3"/>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autoTitleDeleted val="0"/>
    <c:view3D>
      <c:rotX val="30"/>
      <c:rotY val="56"/>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6501932693438025E-2"/>
          <c:y val="0.20001441923722235"/>
          <c:w val="0.95141312339536366"/>
          <c:h val="0.78220652127502455"/>
        </c:manualLayout>
      </c:layout>
      <c:pie3DChart>
        <c:varyColors val="1"/>
        <c:ser>
          <c:idx val="0"/>
          <c:order val="0"/>
          <c:tx>
            <c:strRef>
              <c:f>Pinelands_village_FireRisk!$J$2</c:f>
              <c:strCache>
                <c:ptCount val="1"/>
                <c:pt idx="0">
                  <c:v>Area in %</c:v>
                </c:pt>
              </c:strCache>
            </c:strRef>
          </c:tx>
          <c:explosion val="5"/>
          <c:dPt>
            <c:idx val="0"/>
            <c:bubble3D val="0"/>
            <c:spPr>
              <a:solidFill>
                <a:schemeClr val="accent6">
                  <a:lumMod val="50000"/>
                </a:schemeClr>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1-C77D-4D78-856A-23FF24811A36}"/>
              </c:ext>
            </c:extLst>
          </c:dPt>
          <c:dPt>
            <c:idx val="1"/>
            <c:bubble3D val="0"/>
            <c:spPr>
              <a:solidFill>
                <a:schemeClr val="accent6"/>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3-C77D-4D78-856A-23FF24811A36}"/>
              </c:ext>
            </c:extLst>
          </c:dPt>
          <c:dPt>
            <c:idx val="2"/>
            <c:bubble3D val="0"/>
            <c:spPr>
              <a:solidFill>
                <a:srgbClr val="FFFF00"/>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5-C77D-4D78-856A-23FF24811A36}"/>
              </c:ext>
            </c:extLst>
          </c:dPt>
          <c:dPt>
            <c:idx val="3"/>
            <c:bubble3D val="0"/>
            <c:spPr>
              <a:solidFill>
                <a:schemeClr val="accent2"/>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7-C77D-4D78-856A-23FF24811A36}"/>
              </c:ext>
            </c:extLst>
          </c:dPt>
          <c:dPt>
            <c:idx val="4"/>
            <c:bubble3D val="0"/>
            <c:spPr>
              <a:solidFill>
                <a:srgbClr val="FF0000"/>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9-C77D-4D78-856A-23FF24811A36}"/>
              </c:ext>
            </c:extLst>
          </c:dPt>
          <c:dLbls>
            <c:dLbl>
              <c:idx val="0"/>
              <c:layout>
                <c:manualLayout>
                  <c:x val="3.2714348206472153E-3"/>
                  <c:y val="1.3991688538932677E-2"/>
                </c:manualLayout>
              </c:layout>
              <c:tx>
                <c:rich>
                  <a:bodyPr/>
                  <a:lstStyle/>
                  <a:p>
                    <a:r>
                      <a:rPr lang="en-US" dirty="0"/>
                      <a:t>11.7%</a:t>
                    </a:r>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C77D-4D78-856A-23FF24811A36}"/>
                </c:ext>
                <c:ext xmlns:c15="http://schemas.microsoft.com/office/drawing/2012/chart" uri="{CE6537A1-D6FC-4f65-9D91-7224C49458BB}">
                  <c15:layout/>
                </c:ext>
              </c:extLst>
            </c:dLbl>
            <c:dLbl>
              <c:idx val="1"/>
              <c:layout>
                <c:manualLayout>
                  <c:x val="2.6158136482939631E-2"/>
                  <c:y val="-7.9003353747448324E-2"/>
                </c:manualLayout>
              </c:layout>
              <c:tx>
                <c:rich>
                  <a:bodyPr/>
                  <a:lstStyle/>
                  <a:p>
                    <a:r>
                      <a:rPr lang="en-US" dirty="0"/>
                      <a:t>17.6%</a:t>
                    </a:r>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3-C77D-4D78-856A-23FF24811A36}"/>
                </c:ext>
                <c:ext xmlns:c15="http://schemas.microsoft.com/office/drawing/2012/chart" uri="{CE6537A1-D6FC-4f65-9D91-7224C49458BB}">
                  <c15:layout/>
                </c:ext>
              </c:extLst>
            </c:dLbl>
            <c:dLbl>
              <c:idx val="2"/>
              <c:layout>
                <c:manualLayout>
                  <c:x val="-3.9652230971128606E-3"/>
                  <c:y val="-9.1754520268299791E-2"/>
                </c:manualLayout>
              </c:layout>
              <c:tx>
                <c:rich>
                  <a:bodyPr/>
                  <a:lstStyle/>
                  <a:p>
                    <a:r>
                      <a:rPr lang="en-US" dirty="0"/>
                      <a:t>47.1%</a:t>
                    </a:r>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5-C77D-4D78-856A-23FF24811A36}"/>
                </c:ext>
                <c:ext xmlns:c15="http://schemas.microsoft.com/office/drawing/2012/chart" uri="{CE6537A1-D6FC-4f65-9D91-7224C49458BB}">
                  <c15:layout/>
                </c:ext>
              </c:extLst>
            </c:dLbl>
            <c:dLbl>
              <c:idx val="3"/>
              <c:layout>
                <c:manualLayout>
                  <c:x val="-2.3937445319335084E-2"/>
                  <c:y val="-1.0123213764946049E-3"/>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7-C77D-4D78-856A-23FF24811A36}"/>
                </c:ext>
                <c:ext xmlns:c15="http://schemas.microsoft.com/office/drawing/2012/chart" uri="{CE6537A1-D6FC-4f65-9D91-7224C49458BB}">
                  <c15:layout/>
                </c:ext>
              </c:extLst>
            </c:dLbl>
            <c:dLbl>
              <c:idx val="4"/>
              <c:layout>
                <c:manualLayout>
                  <c:x val="-9.235783027121712E-3"/>
                  <c:y val="-7.5539515893846606E-3"/>
                </c:manualLayout>
              </c:layout>
              <c:tx>
                <c:rich>
                  <a:bodyPr rot="0" spcFirstLastPara="1" vertOverflow="ellipsis" vert="horz" wrap="square" anchor="ctr" anchorCtr="1"/>
                  <a:lstStyle/>
                  <a:p>
                    <a:pPr>
                      <a:defRPr sz="1600" b="0" i="0" u="none" strike="noStrike" kern="1200" baseline="0">
                        <a:solidFill>
                          <a:schemeClr val="tx1">
                            <a:lumMod val="75000"/>
                            <a:lumOff val="25000"/>
                          </a:schemeClr>
                        </a:solidFill>
                        <a:latin typeface="Garamond" panose="02020404030301010803" pitchFamily="18" charset="0"/>
                        <a:ea typeface="+mn-ea"/>
                        <a:cs typeface="+mn-cs"/>
                      </a:defRPr>
                    </a:pPr>
                    <a:r>
                      <a:rPr lang="en-US" dirty="0"/>
                      <a:t>0.6%</a:t>
                    </a:r>
                  </a:p>
                </c:rich>
              </c:tx>
              <c:numFmt formatCode="0.\5\6%"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9-C77D-4D78-856A-23FF24811A36}"/>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Pinelands_village_FireRisk!$I$3:$I$7</c:f>
              <c:strCache>
                <c:ptCount val="5"/>
                <c:pt idx="0">
                  <c:v>Extremely Low</c:v>
                </c:pt>
                <c:pt idx="1">
                  <c:v>Low</c:v>
                </c:pt>
                <c:pt idx="2">
                  <c:v>Moderate</c:v>
                </c:pt>
                <c:pt idx="3">
                  <c:v>High</c:v>
                </c:pt>
                <c:pt idx="4">
                  <c:v>Extremely High</c:v>
                </c:pt>
              </c:strCache>
            </c:strRef>
          </c:cat>
          <c:val>
            <c:numRef>
              <c:f>Pinelands_village_FireRisk!$J$3:$J$7</c:f>
              <c:numCache>
                <c:formatCode>General</c:formatCode>
                <c:ptCount val="5"/>
                <c:pt idx="0">
                  <c:v>11.747682722343749</c:v>
                </c:pt>
                <c:pt idx="1">
                  <c:v>17.618970609514246</c:v>
                </c:pt>
                <c:pt idx="2">
                  <c:v>47.056270055410387</c:v>
                </c:pt>
                <c:pt idx="3">
                  <c:v>23.011056542425969</c:v>
                </c:pt>
                <c:pt idx="4">
                  <c:v>0.56602007030565082</c:v>
                </c:pt>
              </c:numCache>
            </c:numRef>
          </c:val>
          <c:extLst xmlns:c16r2="http://schemas.microsoft.com/office/drawing/2015/06/chart">
            <c:ext xmlns:c16="http://schemas.microsoft.com/office/drawing/2014/chart" uri="{C3380CC4-5D6E-409C-BE32-E72D297353CC}">
              <c16:uniqueId val="{0000000A-C77D-4D78-856A-23FF24811A36}"/>
            </c:ext>
          </c:extLst>
        </c:ser>
        <c:dLbls>
          <c:dLblPos val="in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sz="1600">
          <a:latin typeface="Garamond" panose="02020404030301010803" pitchFamily="18"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Garamond" panose="02020404030301010803" pitchFamily="18" charset="0"/>
                <a:ea typeface="+mn-ea"/>
                <a:cs typeface="+mn-cs"/>
              </a:defRPr>
            </a:pPr>
            <a:r>
              <a:rPr lang="en-US" sz="1800" dirty="0"/>
              <a:t>Pinelands Towns</a:t>
            </a:r>
          </a:p>
        </c:rich>
      </c:tx>
      <c:layout>
        <c:manualLayout>
          <c:xMode val="edge"/>
          <c:yMode val="edge"/>
          <c:x val="0.38216642595912304"/>
          <c:y val="4.9994855272156111E-3"/>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autoTitleDeleted val="0"/>
    <c:view3D>
      <c:rotX val="30"/>
      <c:rotY val="28"/>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2533064893613931E-2"/>
          <c:y val="0.20445918410916061"/>
          <c:w val="0.9549338702127721"/>
          <c:h val="0.78220652127502455"/>
        </c:manualLayout>
      </c:layout>
      <c:pie3DChart>
        <c:varyColors val="1"/>
        <c:ser>
          <c:idx val="0"/>
          <c:order val="0"/>
          <c:tx>
            <c:strRef>
              <c:f>Pinelands_townFireRisk!$J$4</c:f>
              <c:strCache>
                <c:ptCount val="1"/>
                <c:pt idx="0">
                  <c:v>Area in %</c:v>
                </c:pt>
              </c:strCache>
            </c:strRef>
          </c:tx>
          <c:explosion val="5"/>
          <c:dPt>
            <c:idx val="0"/>
            <c:bubble3D val="0"/>
            <c:spPr>
              <a:solidFill>
                <a:schemeClr val="accent6">
                  <a:lumMod val="50000"/>
                </a:schemeClr>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1-1DA1-466F-8024-4484516A384A}"/>
              </c:ext>
            </c:extLst>
          </c:dPt>
          <c:dPt>
            <c:idx val="1"/>
            <c:bubble3D val="0"/>
            <c:spPr>
              <a:solidFill>
                <a:schemeClr val="accent6"/>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3-1DA1-466F-8024-4484516A384A}"/>
              </c:ext>
            </c:extLst>
          </c:dPt>
          <c:dPt>
            <c:idx val="2"/>
            <c:bubble3D val="0"/>
            <c:spPr>
              <a:solidFill>
                <a:srgbClr val="FFFF00"/>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5-1DA1-466F-8024-4484516A384A}"/>
              </c:ext>
            </c:extLst>
          </c:dPt>
          <c:dPt>
            <c:idx val="3"/>
            <c:bubble3D val="0"/>
            <c:spPr>
              <a:solidFill>
                <a:schemeClr val="accent2"/>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7-1DA1-466F-8024-4484516A384A}"/>
              </c:ext>
            </c:extLst>
          </c:dPt>
          <c:dPt>
            <c:idx val="4"/>
            <c:bubble3D val="0"/>
            <c:spPr>
              <a:solidFill>
                <a:srgbClr val="FF0000"/>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9-1DA1-466F-8024-4484516A384A}"/>
              </c:ext>
            </c:extLst>
          </c:dPt>
          <c:dLbls>
            <c:dLbl>
              <c:idx val="0"/>
              <c:layout>
                <c:manualLayout>
                  <c:x val="8.8681102362203699E-3"/>
                  <c:y val="2.500437445319335E-2"/>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1DA1-466F-8024-4484516A384A}"/>
                </c:ext>
                <c:ext xmlns:c15="http://schemas.microsoft.com/office/drawing/2012/chart" uri="{CE6537A1-D6FC-4f65-9D91-7224C49458BB}">
                  <c15:layout/>
                </c:ext>
              </c:extLst>
            </c:dLbl>
            <c:dLbl>
              <c:idx val="1"/>
              <c:layout>
                <c:manualLayout>
                  <c:x val="4.6968941382327108E-2"/>
                  <c:y val="-4.7428550597841936E-2"/>
                </c:manualLayout>
              </c:layout>
              <c:tx>
                <c:rich>
                  <a:bodyPr/>
                  <a:lstStyle/>
                  <a:p>
                    <a:r>
                      <a:rPr lang="en-US" dirty="0"/>
                      <a:t>23.3%</a:t>
                    </a:r>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3-1DA1-466F-8024-4484516A384A}"/>
                </c:ext>
                <c:ext xmlns:c15="http://schemas.microsoft.com/office/drawing/2012/chart" uri="{CE6537A1-D6FC-4f65-9D91-7224C49458BB}">
                  <c15:layout/>
                </c:ext>
              </c:extLst>
            </c:dLbl>
            <c:dLbl>
              <c:idx val="2"/>
              <c:layout>
                <c:manualLayout>
                  <c:x val="1.3186789151355953E-3"/>
                  <c:y val="-0.1121700933216682"/>
                </c:manualLayout>
              </c:layout>
              <c:tx>
                <c:rich>
                  <a:bodyPr/>
                  <a:lstStyle/>
                  <a:p>
                    <a:r>
                      <a:rPr lang="en-US" dirty="0"/>
                      <a:t>44.1%</a:t>
                    </a:r>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5-1DA1-466F-8024-4484516A384A}"/>
                </c:ext>
                <c:ext xmlns:c15="http://schemas.microsoft.com/office/drawing/2012/chart" uri="{CE6537A1-D6FC-4f65-9D91-7224C49458BB}">
                  <c15:layout/>
                </c:ext>
              </c:extLst>
            </c:dLbl>
            <c:dLbl>
              <c:idx val="3"/>
              <c:layout>
                <c:manualLayout>
                  <c:x val="-5.3093832020997378E-2"/>
                  <c:y val="3.5691892680081443E-3"/>
                </c:manualLayout>
              </c:layout>
              <c:tx>
                <c:rich>
                  <a:bodyPr/>
                  <a:lstStyle/>
                  <a:p>
                    <a:r>
                      <a:rPr lang="en-US" dirty="0"/>
                      <a:t>10.5%</a:t>
                    </a:r>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7-1DA1-466F-8024-4484516A384A}"/>
                </c:ext>
                <c:ext xmlns:c15="http://schemas.microsoft.com/office/drawing/2012/chart" uri="{CE6537A1-D6FC-4f65-9D91-7224C49458BB}">
                  <c15:layout/>
                </c:ext>
              </c:extLst>
            </c:dLbl>
            <c:dLbl>
              <c:idx val="4"/>
              <c:layout>
                <c:manualLayout>
                  <c:x val="-1.0185067526415994E-16"/>
                  <c:y val="1.5594196558763467E-2"/>
                </c:manualLayout>
              </c:layout>
              <c:tx>
                <c:rich>
                  <a:bodyPr/>
                  <a:lstStyle/>
                  <a:p>
                    <a:r>
                      <a:rPr lang="en-US" dirty="0"/>
                      <a:t>0.1%</a:t>
                    </a:r>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9-1DA1-466F-8024-4484516A384A}"/>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Pinelands_townFireRisk!$I$5:$I$9</c:f>
              <c:strCache>
                <c:ptCount val="5"/>
                <c:pt idx="0">
                  <c:v>Extremely Low</c:v>
                </c:pt>
                <c:pt idx="1">
                  <c:v>Low</c:v>
                </c:pt>
                <c:pt idx="2">
                  <c:v>Moderate</c:v>
                </c:pt>
                <c:pt idx="3">
                  <c:v>High</c:v>
                </c:pt>
                <c:pt idx="4">
                  <c:v>Extremely High</c:v>
                </c:pt>
              </c:strCache>
            </c:strRef>
          </c:cat>
          <c:val>
            <c:numRef>
              <c:f>Pinelands_townFireRisk!$J$5:$J$9</c:f>
              <c:numCache>
                <c:formatCode>General</c:formatCode>
                <c:ptCount val="5"/>
                <c:pt idx="0">
                  <c:v>21.971634292761667</c:v>
                </c:pt>
                <c:pt idx="1">
                  <c:v>23.271124653136731</c:v>
                </c:pt>
                <c:pt idx="2">
                  <c:v>44.143678473620255</c:v>
                </c:pt>
                <c:pt idx="3">
                  <c:v>10.519252044906324</c:v>
                </c:pt>
                <c:pt idx="4">
                  <c:v>9.4310535575022225E-2</c:v>
                </c:pt>
              </c:numCache>
            </c:numRef>
          </c:val>
          <c:extLst xmlns:c16r2="http://schemas.microsoft.com/office/drawing/2015/06/chart">
            <c:ext xmlns:c16="http://schemas.microsoft.com/office/drawing/2014/chart" uri="{C3380CC4-5D6E-409C-BE32-E72D297353CC}">
              <c16:uniqueId val="{0000000A-1DA1-466F-8024-4484516A384A}"/>
            </c:ext>
          </c:extLst>
        </c:ser>
        <c:dLbls>
          <c:dLblPos val="in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sz="1600">
          <a:latin typeface="Garamond" panose="02020404030301010803" pitchFamily="18"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15154943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
        <p:cNvGrpSpPr/>
        <p:nvPr/>
      </p:nvGrpSpPr>
      <p:grpSpPr>
        <a:xfrm>
          <a:off x="0" y="0"/>
          <a:ext cx="0" cy="0"/>
          <a:chOff x="0" y="0"/>
          <a:chExt cx="0" cy="0"/>
        </a:xfrm>
      </p:grpSpPr>
      <p:sp>
        <p:nvSpPr>
          <p:cNvPr id="11" name="Shape 1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2" name="Shape 12"/>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01948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
        <p:cNvGrpSpPr/>
        <p:nvPr/>
      </p:nvGrpSpPr>
      <p:grpSpPr>
        <a:xfrm>
          <a:off x="0" y="0"/>
          <a:ext cx="0" cy="0"/>
          <a:chOff x="0" y="0"/>
          <a:chExt cx="0" cy="0"/>
        </a:xfrm>
      </p:grpSpPr>
      <p:pic>
        <p:nvPicPr>
          <p:cNvPr id="7" name="Shape 7"/>
          <p:cNvPicPr preferRelativeResize="0"/>
          <p:nvPr/>
        </p:nvPicPr>
        <p:blipFill rotWithShape="1">
          <a:blip r:embed="rId2">
            <a:alphaModFix/>
          </a:blip>
          <a:srcRect/>
          <a:stretch/>
        </p:blipFill>
        <p:spPr>
          <a:xfrm>
            <a:off x="275" y="0"/>
            <a:ext cx="27431450" cy="36575998"/>
          </a:xfrm>
          <a:prstGeom prst="rect">
            <a:avLst/>
          </a:prstGeom>
          <a:noFill/>
          <a:ln>
            <a:noFill/>
          </a:ln>
        </p:spPr>
      </p:pic>
      <p:sp>
        <p:nvSpPr>
          <p:cNvPr id="8" name="Shape 8"/>
          <p:cNvSpPr txBox="1">
            <a:spLocks noGrp="1"/>
          </p:cNvSpPr>
          <p:nvPr>
            <p:ph type="body" idx="1"/>
          </p:nvPr>
        </p:nvSpPr>
        <p:spPr>
          <a:xfrm>
            <a:off x="914400" y="438150"/>
            <a:ext cx="17183101" cy="3383280"/>
          </a:xfrm>
          <a:prstGeom prst="rect">
            <a:avLst/>
          </a:prstGeom>
          <a:noFill/>
          <a:ln>
            <a:noFill/>
          </a:ln>
        </p:spPr>
        <p:txBody>
          <a:bodyPr spcFirstLastPara="1" wrap="square" lIns="91425" tIns="91425" rIns="91425" bIns="91425" anchor="ctr" anchorCtr="0"/>
          <a:lstStyle>
            <a:lvl1pPr marL="457200" marR="0" lvl="0" indent="-228600" algn="l" rtl="0">
              <a:lnSpc>
                <a:spcPct val="90000"/>
              </a:lnSpc>
              <a:spcBef>
                <a:spcPts val="0"/>
              </a:spcBef>
              <a:spcAft>
                <a:spcPts val="0"/>
              </a:spcAft>
              <a:buClr>
                <a:srgbClr val="1C57B0"/>
              </a:buClr>
              <a:buSzPts val="6000"/>
              <a:buFont typeface="Arial"/>
              <a:buNone/>
              <a:defRPr sz="6000" b="1" i="0" u="none" strike="noStrike" cap="none">
                <a:solidFill>
                  <a:srgbClr val="1C57B0"/>
                </a:solidFill>
                <a:latin typeface="Century Gothic"/>
                <a:ea typeface="Century Gothic"/>
                <a:cs typeface="Century Gothic"/>
                <a:sym typeface="Century Gothic"/>
              </a:defRPr>
            </a:lvl1pPr>
            <a:lvl2pPr marL="914400" marR="0" lvl="1" indent="-533400" algn="l" rtl="0">
              <a:lnSpc>
                <a:spcPct val="90000"/>
              </a:lnSpc>
              <a:spcBef>
                <a:spcPts val="1500"/>
              </a:spcBef>
              <a:spcAft>
                <a:spcPts val="0"/>
              </a:spcAft>
              <a:buClr>
                <a:schemeClr val="dk1"/>
              </a:buClr>
              <a:buSzPts val="4800"/>
              <a:buFont typeface="Arial"/>
              <a:buChar char="•"/>
              <a:defRPr sz="4800" b="0" i="0" u="none" strike="noStrike" cap="none">
                <a:solidFill>
                  <a:schemeClr val="dk1"/>
                </a:solidFill>
                <a:latin typeface="Garamond"/>
                <a:ea typeface="Garamond"/>
                <a:cs typeface="Garamond"/>
                <a:sym typeface="Garamond"/>
              </a:defRPr>
            </a:lvl2pPr>
            <a:lvl3pPr marL="1371600" marR="0" lvl="2" indent="-482600" algn="l" rtl="0">
              <a:lnSpc>
                <a:spcPct val="90000"/>
              </a:lnSpc>
              <a:spcBef>
                <a:spcPts val="1500"/>
              </a:spcBef>
              <a:spcAft>
                <a:spcPts val="0"/>
              </a:spcAft>
              <a:buClr>
                <a:schemeClr val="dk1"/>
              </a:buClr>
              <a:buSzPts val="4000"/>
              <a:buFont typeface="Arial"/>
              <a:buChar char="•"/>
              <a:defRPr sz="4000" b="0" i="0" u="none" strike="noStrike" cap="none">
                <a:solidFill>
                  <a:schemeClr val="dk1"/>
                </a:solidFill>
                <a:latin typeface="Garamond"/>
                <a:ea typeface="Garamond"/>
                <a:cs typeface="Garamond"/>
                <a:sym typeface="Garamond"/>
              </a:defRPr>
            </a:lvl3pPr>
            <a:lvl4pPr marL="1828800" marR="0" lvl="3" indent="-457200" algn="l" rtl="0">
              <a:lnSpc>
                <a:spcPct val="90000"/>
              </a:lnSpc>
              <a:spcBef>
                <a:spcPts val="1500"/>
              </a:spcBef>
              <a:spcAft>
                <a:spcPts val="0"/>
              </a:spcAft>
              <a:buClr>
                <a:schemeClr val="dk1"/>
              </a:buClr>
              <a:buSzPts val="3600"/>
              <a:buFont typeface="Arial"/>
              <a:buChar char="•"/>
              <a:defRPr sz="3600" b="0" i="0" u="none" strike="noStrike" cap="none">
                <a:solidFill>
                  <a:schemeClr val="dk1"/>
                </a:solidFill>
                <a:latin typeface="Garamond"/>
                <a:ea typeface="Garamond"/>
                <a:cs typeface="Garamond"/>
                <a:sym typeface="Garamond"/>
              </a:defRPr>
            </a:lvl4pPr>
            <a:lvl5pPr marL="2286000" marR="0" lvl="4" indent="-457200" algn="l" rtl="0">
              <a:lnSpc>
                <a:spcPct val="90000"/>
              </a:lnSpc>
              <a:spcBef>
                <a:spcPts val="1500"/>
              </a:spcBef>
              <a:spcAft>
                <a:spcPts val="0"/>
              </a:spcAft>
              <a:buClr>
                <a:schemeClr val="dk1"/>
              </a:buClr>
              <a:buSzPts val="3600"/>
              <a:buFont typeface="Arial"/>
              <a:buChar char="•"/>
              <a:defRPr sz="3600" b="0" i="0" u="none" strike="noStrike" cap="none">
                <a:solidFill>
                  <a:schemeClr val="dk1"/>
                </a:solidFill>
                <a:latin typeface="Garamond"/>
                <a:ea typeface="Garamond"/>
                <a:cs typeface="Garamond"/>
                <a:sym typeface="Garamond"/>
              </a:defRPr>
            </a:lvl5pPr>
            <a:lvl6pPr marL="2743200" marR="0" lvl="5"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6pPr>
            <a:lvl7pPr marL="3200400" marR="0" lvl="6"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7pPr>
            <a:lvl8pPr marL="3657600" marR="0" lvl="7"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8pPr>
            <a:lvl9pPr marL="4114800" marR="0" lvl="8"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9" name="Shape 9"/>
          <p:cNvSpPr txBox="1"/>
          <p:nvPr/>
        </p:nvSpPr>
        <p:spPr>
          <a:xfrm>
            <a:off x="3286898" y="35904894"/>
            <a:ext cx="23230702" cy="21390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90" b="0" i="1" u="none" strike="noStrike" cap="none">
                <a:solidFill>
                  <a:srgbClr val="A5A5A5"/>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790" b="0" i="1" u="none" strike="noStrike" cap="none">
              <a:solidFill>
                <a:srgbClr val="A5A5A5"/>
              </a:solidFill>
              <a:latin typeface="Century Gothic"/>
              <a:ea typeface="Century Gothic"/>
              <a:cs typeface="Century Gothic"/>
              <a:sym typeface="Century Gothic"/>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chart" Target="../charts/chart2.xml"/><Relationship Id="rId18" Type="http://schemas.openxmlformats.org/officeDocument/2006/relationships/image" Target="../media/image11.emf"/><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chart" Target="../charts/chart1.xml"/><Relationship Id="rId17" Type="http://schemas.openxmlformats.org/officeDocument/2006/relationships/image" Target="../media/image10.png"/><Relationship Id="rId2" Type="http://schemas.openxmlformats.org/officeDocument/2006/relationships/notesSlide" Target="../notesSlides/notesSlide1.xml"/><Relationship Id="rId16"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4.png"/><Relationship Id="rId15" Type="http://schemas.openxmlformats.org/officeDocument/2006/relationships/chart" Target="../charts/chart4.xml"/><Relationship Id="rId10" Type="http://schemas.openxmlformats.org/officeDocument/2006/relationships/image" Target="../media/image7.png"/><Relationship Id="rId19" Type="http://schemas.openxmlformats.org/officeDocument/2006/relationships/image" Target="../media/image12.png"/><Relationship Id="rId4" Type="http://schemas.openxmlformats.org/officeDocument/2006/relationships/image" Target="../media/image3.jpg"/><Relationship Id="rId9" Type="http://schemas.openxmlformats.org/officeDocument/2006/relationships/image" Target="../media/image6.png"/><Relationship Id="rId1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
        <p:cNvGrpSpPr/>
        <p:nvPr/>
      </p:nvGrpSpPr>
      <p:grpSpPr>
        <a:xfrm>
          <a:off x="0" y="0"/>
          <a:ext cx="0" cy="0"/>
          <a:chOff x="0" y="0"/>
          <a:chExt cx="0" cy="0"/>
        </a:xfrm>
      </p:grpSpPr>
      <p:grpSp>
        <p:nvGrpSpPr>
          <p:cNvPr id="48" name="Group 47"/>
          <p:cNvGrpSpPr/>
          <p:nvPr/>
        </p:nvGrpSpPr>
        <p:grpSpPr>
          <a:xfrm>
            <a:off x="7322266" y="30358740"/>
            <a:ext cx="2057404" cy="2046184"/>
            <a:chOff x="23593682" y="30422909"/>
            <a:chExt cx="2057404" cy="2046184"/>
          </a:xfrm>
        </p:grpSpPr>
        <p:pic>
          <p:nvPicPr>
            <p:cNvPr id="21" name="Shape 21"/>
            <p:cNvPicPr preferRelativeResize="0"/>
            <p:nvPr/>
          </p:nvPicPr>
          <p:blipFill rotWithShape="1">
            <a:blip r:embed="rId3">
              <a:alphaModFix/>
            </a:blip>
            <a:srcRect/>
            <a:stretch/>
          </p:blipFill>
          <p:spPr>
            <a:xfrm>
              <a:off x="23593682" y="30422909"/>
              <a:ext cx="2057404" cy="2046184"/>
            </a:xfrm>
            <a:prstGeom prst="rect">
              <a:avLst/>
            </a:prstGeom>
            <a:noFill/>
            <a:ln>
              <a:noFill/>
            </a:ln>
          </p:spPr>
        </p:pic>
        <p:pic>
          <p:nvPicPr>
            <p:cNvPr id="16" name="Shape 16"/>
            <p:cNvPicPr preferRelativeResize="0"/>
            <p:nvPr/>
          </p:nvPicPr>
          <p:blipFill>
            <a:blip r:embed="rId4">
              <a:alphaModFix/>
            </a:blip>
            <a:stretch>
              <a:fillRect/>
            </a:stretch>
          </p:blipFill>
          <p:spPr>
            <a:xfrm>
              <a:off x="23799424" y="30623041"/>
              <a:ext cx="1645920" cy="1645920"/>
            </a:xfrm>
            <a:prstGeom prst="ellipse">
              <a:avLst/>
            </a:prstGeom>
            <a:noFill/>
            <a:ln>
              <a:noFill/>
            </a:ln>
          </p:spPr>
        </p:pic>
      </p:grpSp>
      <p:grpSp>
        <p:nvGrpSpPr>
          <p:cNvPr id="23" name="Group 22"/>
          <p:cNvGrpSpPr/>
          <p:nvPr/>
        </p:nvGrpSpPr>
        <p:grpSpPr>
          <a:xfrm>
            <a:off x="4315083" y="30359365"/>
            <a:ext cx="2057404" cy="2044935"/>
            <a:chOff x="17290688" y="30423534"/>
            <a:chExt cx="2057404" cy="2044935"/>
          </a:xfrm>
        </p:grpSpPr>
        <p:pic>
          <p:nvPicPr>
            <p:cNvPr id="19" name="Shape 19"/>
            <p:cNvPicPr preferRelativeResize="0"/>
            <p:nvPr/>
          </p:nvPicPr>
          <p:blipFill rotWithShape="1">
            <a:blip r:embed="rId3">
              <a:alphaModFix/>
            </a:blip>
            <a:srcRect/>
            <a:stretch/>
          </p:blipFill>
          <p:spPr>
            <a:xfrm>
              <a:off x="17290688" y="30423534"/>
              <a:ext cx="2057404" cy="2044935"/>
            </a:xfrm>
            <a:prstGeom prst="rect">
              <a:avLst/>
            </a:prstGeom>
            <a:noFill/>
            <a:ln>
              <a:noFill/>
            </a:ln>
          </p:spPr>
        </p:pic>
        <p:pic>
          <p:nvPicPr>
            <p:cNvPr id="17" name="Shape 17"/>
            <p:cNvPicPr preferRelativeResize="0"/>
            <p:nvPr/>
          </p:nvPicPr>
          <p:blipFill>
            <a:blip r:embed="rId5">
              <a:alphaModFix/>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17496430" y="30623041"/>
              <a:ext cx="1645920" cy="1645920"/>
            </a:xfrm>
            <a:prstGeom prst="ellipse">
              <a:avLst/>
            </a:prstGeom>
            <a:noFill/>
            <a:ln>
              <a:noFill/>
            </a:ln>
          </p:spPr>
        </p:pic>
      </p:grpSp>
      <p:sp>
        <p:nvSpPr>
          <p:cNvPr id="24" name="Shape 24"/>
          <p:cNvSpPr txBox="1"/>
          <p:nvPr/>
        </p:nvSpPr>
        <p:spPr>
          <a:xfrm>
            <a:off x="13349943" y="10118738"/>
            <a:ext cx="12725767" cy="72881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i="0" u="none" strike="noStrike" cap="none" dirty="0">
                <a:solidFill>
                  <a:srgbClr val="1C57B0"/>
                </a:solidFill>
                <a:latin typeface="Century Gothic"/>
                <a:ea typeface="Century Gothic"/>
                <a:cs typeface="Century Gothic"/>
                <a:sym typeface="Century Gothic"/>
              </a:rPr>
              <a:t>Results</a:t>
            </a:r>
            <a:endParaRPr dirty="0"/>
          </a:p>
        </p:txBody>
      </p:sp>
      <p:sp>
        <p:nvSpPr>
          <p:cNvPr id="25" name="Shape 25"/>
          <p:cNvSpPr txBox="1"/>
          <p:nvPr/>
        </p:nvSpPr>
        <p:spPr>
          <a:xfrm>
            <a:off x="13805145" y="30646954"/>
            <a:ext cx="11834949" cy="2963387"/>
          </a:xfrm>
          <a:prstGeom prst="rect">
            <a:avLst/>
          </a:prstGeom>
          <a:noFill/>
          <a:ln>
            <a:noFill/>
          </a:ln>
        </p:spPr>
        <p:txBody>
          <a:bodyPr spcFirstLastPara="1" wrap="square" lIns="91425" tIns="45700" rIns="91425" bIns="45700" anchor="t" anchorCtr="0">
            <a:noAutofit/>
          </a:bodyPr>
          <a:lstStyle/>
          <a:p>
            <a:pPr marL="0" marR="0" lvl="0" indent="0" algn="l" rtl="0">
              <a:spcAft>
                <a:spcPts val="2400"/>
              </a:spcAft>
              <a:buClr>
                <a:srgbClr val="3F3F3F"/>
              </a:buClr>
              <a:buSzPts val="2700"/>
              <a:buFont typeface="Arial"/>
              <a:buNone/>
            </a:pPr>
            <a:r>
              <a:rPr lang="en-US" sz="2200" dirty="0">
                <a:solidFill>
                  <a:schemeClr val="tx1">
                    <a:lumMod val="65000"/>
                    <a:lumOff val="35000"/>
                  </a:schemeClr>
                </a:solidFill>
                <a:latin typeface="Garamond"/>
                <a:ea typeface="Garamond"/>
                <a:cs typeface="Garamond"/>
                <a:sym typeface="Garamond"/>
              </a:rPr>
              <a:t>Dr. Jeffrey </a:t>
            </a:r>
            <a:r>
              <a:rPr lang="en-US" sz="2200" dirty="0" err="1">
                <a:solidFill>
                  <a:schemeClr val="tx1">
                    <a:lumMod val="65000"/>
                    <a:lumOff val="35000"/>
                  </a:schemeClr>
                </a:solidFill>
                <a:latin typeface="Garamond"/>
                <a:ea typeface="Garamond"/>
                <a:cs typeface="Garamond"/>
                <a:sym typeface="Garamond"/>
              </a:rPr>
              <a:t>Luvall</a:t>
            </a:r>
            <a:r>
              <a:rPr lang="en-US" sz="2200" dirty="0">
                <a:solidFill>
                  <a:schemeClr val="tx1">
                    <a:lumMod val="65000"/>
                    <a:lumOff val="35000"/>
                  </a:schemeClr>
                </a:solidFill>
                <a:latin typeface="Garamond"/>
                <a:ea typeface="Garamond"/>
                <a:cs typeface="Garamond"/>
                <a:sym typeface="Garamond"/>
              </a:rPr>
              <a:t> (NASA Marshall Space Flight Center)</a:t>
            </a:r>
            <a:br>
              <a:rPr lang="en-US" sz="2200" dirty="0">
                <a:solidFill>
                  <a:schemeClr val="tx1">
                    <a:lumMod val="65000"/>
                    <a:lumOff val="35000"/>
                  </a:schemeClr>
                </a:solidFill>
                <a:latin typeface="Garamond"/>
                <a:ea typeface="Garamond"/>
                <a:cs typeface="Garamond"/>
                <a:sym typeface="Garamond"/>
              </a:rPr>
            </a:br>
            <a:r>
              <a:rPr lang="en-US" sz="2200" dirty="0">
                <a:solidFill>
                  <a:schemeClr val="tx1">
                    <a:lumMod val="65000"/>
                    <a:lumOff val="35000"/>
                  </a:schemeClr>
                </a:solidFill>
                <a:latin typeface="Garamond"/>
                <a:ea typeface="Garamond"/>
                <a:cs typeface="Garamond"/>
                <a:sym typeface="Garamond"/>
              </a:rPr>
              <a:t>Dr. Robert Griffin (University of Alabama in Huntsville)</a:t>
            </a:r>
            <a:br>
              <a:rPr lang="en-US" sz="2200" dirty="0">
                <a:solidFill>
                  <a:schemeClr val="tx1">
                    <a:lumMod val="65000"/>
                    <a:lumOff val="35000"/>
                  </a:schemeClr>
                </a:solidFill>
                <a:latin typeface="Garamond"/>
                <a:ea typeface="Garamond"/>
                <a:cs typeface="Garamond"/>
                <a:sym typeface="Garamond"/>
              </a:rPr>
            </a:br>
            <a:r>
              <a:rPr lang="en-US" sz="2200" dirty="0">
                <a:solidFill>
                  <a:schemeClr val="tx1">
                    <a:lumMod val="65000"/>
                    <a:lumOff val="35000"/>
                  </a:schemeClr>
                </a:solidFill>
                <a:latin typeface="Garamond"/>
                <a:ea typeface="Garamond"/>
                <a:cs typeface="Garamond"/>
                <a:sym typeface="Garamond"/>
              </a:rPr>
              <a:t>Leigh Sinclair (University of Alabama in Huntsville/Information Technology and Systems Center)</a:t>
            </a:r>
            <a:br>
              <a:rPr lang="en-US" sz="2200" dirty="0">
                <a:solidFill>
                  <a:schemeClr val="tx1">
                    <a:lumMod val="65000"/>
                    <a:lumOff val="35000"/>
                  </a:schemeClr>
                </a:solidFill>
                <a:latin typeface="Garamond"/>
                <a:ea typeface="Garamond"/>
                <a:cs typeface="Garamond"/>
                <a:sym typeface="Garamond"/>
              </a:rPr>
            </a:br>
            <a:r>
              <a:rPr lang="en-US" sz="2200" dirty="0">
                <a:solidFill>
                  <a:schemeClr val="tx1">
                    <a:lumMod val="65000"/>
                    <a:lumOff val="35000"/>
                  </a:schemeClr>
                </a:solidFill>
                <a:latin typeface="Garamond"/>
                <a:ea typeface="Garamond"/>
                <a:cs typeface="Garamond"/>
                <a:sym typeface="Garamond"/>
              </a:rPr>
              <a:t>Maggi Klug (University of Alabama in Huntsville)</a:t>
            </a:r>
            <a:br>
              <a:rPr lang="en-US" sz="2200" dirty="0">
                <a:solidFill>
                  <a:schemeClr val="tx1">
                    <a:lumMod val="65000"/>
                    <a:lumOff val="35000"/>
                  </a:schemeClr>
                </a:solidFill>
                <a:latin typeface="Garamond"/>
                <a:ea typeface="Garamond"/>
                <a:cs typeface="Garamond"/>
                <a:sym typeface="Garamond"/>
              </a:rPr>
            </a:br>
            <a:r>
              <a:rPr lang="en-US" sz="2200" dirty="0">
                <a:solidFill>
                  <a:schemeClr val="tx1">
                    <a:lumMod val="65000"/>
                    <a:lumOff val="35000"/>
                  </a:schemeClr>
                </a:solidFill>
                <a:latin typeface="Garamond"/>
                <a:ea typeface="Garamond"/>
                <a:cs typeface="Garamond"/>
                <a:sym typeface="Garamond"/>
              </a:rPr>
              <a:t>Larry Liggett (New Jersey Pinelands Commission)</a:t>
            </a:r>
            <a:br>
              <a:rPr lang="en-US" sz="2200" dirty="0">
                <a:solidFill>
                  <a:schemeClr val="tx1">
                    <a:lumMod val="65000"/>
                    <a:lumOff val="35000"/>
                  </a:schemeClr>
                </a:solidFill>
                <a:latin typeface="Garamond"/>
                <a:ea typeface="Garamond"/>
                <a:cs typeface="Garamond"/>
                <a:sym typeface="Garamond"/>
              </a:rPr>
            </a:br>
            <a:r>
              <a:rPr lang="en-US" sz="2200" dirty="0">
                <a:solidFill>
                  <a:schemeClr val="tx1">
                    <a:lumMod val="65000"/>
                    <a:lumOff val="35000"/>
                  </a:schemeClr>
                </a:solidFill>
                <a:latin typeface="Garamond"/>
                <a:ea typeface="Garamond"/>
                <a:cs typeface="Garamond"/>
                <a:sym typeface="Garamond"/>
              </a:rPr>
              <a:t>Gina Berg (New Jersey Pinelands Commission)</a:t>
            </a:r>
            <a:br>
              <a:rPr lang="en-US" sz="2200" dirty="0">
                <a:solidFill>
                  <a:schemeClr val="tx1">
                    <a:lumMod val="65000"/>
                    <a:lumOff val="35000"/>
                  </a:schemeClr>
                </a:solidFill>
                <a:latin typeface="Garamond"/>
                <a:ea typeface="Garamond"/>
                <a:cs typeface="Garamond"/>
                <a:sym typeface="Garamond"/>
              </a:rPr>
            </a:br>
            <a:r>
              <a:rPr lang="en-US" sz="2200" dirty="0">
                <a:solidFill>
                  <a:schemeClr val="tx1">
                    <a:lumMod val="65000"/>
                    <a:lumOff val="35000"/>
                  </a:schemeClr>
                </a:solidFill>
                <a:latin typeface="Garamond"/>
                <a:ea typeface="Garamond"/>
                <a:cs typeface="Garamond"/>
                <a:sym typeface="Garamond"/>
              </a:rPr>
              <a:t>William </a:t>
            </a:r>
            <a:r>
              <a:rPr lang="en-US" sz="2200" dirty="0" err="1">
                <a:solidFill>
                  <a:schemeClr val="tx1">
                    <a:lumMod val="65000"/>
                    <a:lumOff val="35000"/>
                  </a:schemeClr>
                </a:solidFill>
                <a:latin typeface="Garamond"/>
                <a:ea typeface="Garamond"/>
                <a:cs typeface="Garamond"/>
                <a:sym typeface="Garamond"/>
              </a:rPr>
              <a:t>Zipse</a:t>
            </a:r>
            <a:r>
              <a:rPr lang="en-US" sz="2200" dirty="0">
                <a:solidFill>
                  <a:schemeClr val="tx1">
                    <a:lumMod val="65000"/>
                    <a:lumOff val="35000"/>
                  </a:schemeClr>
                </a:solidFill>
                <a:latin typeface="Garamond"/>
                <a:ea typeface="Garamond"/>
                <a:cs typeface="Garamond"/>
                <a:sym typeface="Garamond"/>
              </a:rPr>
              <a:t> (New Jersey Forest Fire Service)</a:t>
            </a:r>
            <a:br>
              <a:rPr lang="en-US" sz="2200" dirty="0">
                <a:solidFill>
                  <a:schemeClr val="tx1">
                    <a:lumMod val="65000"/>
                    <a:lumOff val="35000"/>
                  </a:schemeClr>
                </a:solidFill>
                <a:latin typeface="Garamond"/>
                <a:ea typeface="Garamond"/>
                <a:cs typeface="Garamond"/>
                <a:sym typeface="Garamond"/>
              </a:rPr>
            </a:br>
            <a:r>
              <a:rPr lang="en-US" sz="2200" dirty="0">
                <a:solidFill>
                  <a:schemeClr val="tx1">
                    <a:lumMod val="65000"/>
                    <a:lumOff val="35000"/>
                  </a:schemeClr>
                </a:solidFill>
                <a:latin typeface="Garamond"/>
                <a:ea typeface="Garamond"/>
                <a:cs typeface="Garamond"/>
                <a:sym typeface="Garamond"/>
              </a:rPr>
              <a:t>Jeremy Webber (New Jersey Forest Fire Service)</a:t>
            </a:r>
            <a:endParaRPr sz="2200" dirty="0">
              <a:latin typeface="Garamond"/>
              <a:ea typeface="Garamond"/>
              <a:cs typeface="Garamond"/>
              <a:sym typeface="Garamond"/>
            </a:endParaRPr>
          </a:p>
        </p:txBody>
      </p:sp>
      <p:sp>
        <p:nvSpPr>
          <p:cNvPr id="26" name="Shape 26"/>
          <p:cNvSpPr txBox="1"/>
          <p:nvPr/>
        </p:nvSpPr>
        <p:spPr>
          <a:xfrm>
            <a:off x="825707" y="4965907"/>
            <a:ext cx="12705666" cy="81251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Abstract</a:t>
            </a:r>
            <a:endParaRPr dirty="0"/>
          </a:p>
        </p:txBody>
      </p:sp>
      <p:sp>
        <p:nvSpPr>
          <p:cNvPr id="27" name="Shape 27"/>
          <p:cNvSpPr txBox="1"/>
          <p:nvPr/>
        </p:nvSpPr>
        <p:spPr>
          <a:xfrm>
            <a:off x="825707" y="13377841"/>
            <a:ext cx="8229600"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Objectives</a:t>
            </a:r>
            <a:endParaRPr dirty="0"/>
          </a:p>
        </p:txBody>
      </p:sp>
      <p:sp>
        <p:nvSpPr>
          <p:cNvPr id="28" name="Shape 28"/>
          <p:cNvSpPr txBox="1"/>
          <p:nvPr/>
        </p:nvSpPr>
        <p:spPr>
          <a:xfrm>
            <a:off x="13349943" y="4970372"/>
            <a:ext cx="12651367" cy="91328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Methodology</a:t>
            </a:r>
            <a:endParaRPr dirty="0"/>
          </a:p>
        </p:txBody>
      </p:sp>
      <p:sp>
        <p:nvSpPr>
          <p:cNvPr id="29" name="Shape 29"/>
          <p:cNvSpPr txBox="1"/>
          <p:nvPr/>
        </p:nvSpPr>
        <p:spPr>
          <a:xfrm>
            <a:off x="825707" y="18872827"/>
            <a:ext cx="11955413" cy="90907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Study Area</a:t>
            </a:r>
            <a:endParaRPr dirty="0"/>
          </a:p>
        </p:txBody>
      </p:sp>
      <p:sp>
        <p:nvSpPr>
          <p:cNvPr id="30" name="Shape 30"/>
          <p:cNvSpPr txBox="1"/>
          <p:nvPr/>
        </p:nvSpPr>
        <p:spPr>
          <a:xfrm>
            <a:off x="825707" y="25493887"/>
            <a:ext cx="12470648"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Earth Observations</a:t>
            </a:r>
            <a:endParaRPr dirty="0"/>
          </a:p>
        </p:txBody>
      </p:sp>
      <p:sp>
        <p:nvSpPr>
          <p:cNvPr id="31" name="Shape 31"/>
          <p:cNvSpPr txBox="1"/>
          <p:nvPr/>
        </p:nvSpPr>
        <p:spPr>
          <a:xfrm>
            <a:off x="13349943" y="29867417"/>
            <a:ext cx="12503550" cy="6563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Acknowledgements</a:t>
            </a:r>
            <a:endParaRPr dirty="0"/>
          </a:p>
        </p:txBody>
      </p:sp>
      <p:sp>
        <p:nvSpPr>
          <p:cNvPr id="32" name="Shape 32"/>
          <p:cNvSpPr txBox="1"/>
          <p:nvPr/>
        </p:nvSpPr>
        <p:spPr>
          <a:xfrm>
            <a:off x="825707" y="17317142"/>
            <a:ext cx="11744879"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Project Partner</a:t>
            </a:r>
            <a:endParaRPr dirty="0"/>
          </a:p>
        </p:txBody>
      </p:sp>
      <p:sp>
        <p:nvSpPr>
          <p:cNvPr id="33" name="Shape 33"/>
          <p:cNvSpPr txBox="1"/>
          <p:nvPr/>
        </p:nvSpPr>
        <p:spPr>
          <a:xfrm>
            <a:off x="13349943" y="25493887"/>
            <a:ext cx="12475196"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Conclusions</a:t>
            </a:r>
            <a:endParaRPr dirty="0"/>
          </a:p>
        </p:txBody>
      </p:sp>
      <p:sp>
        <p:nvSpPr>
          <p:cNvPr id="34" name="Shape 34"/>
          <p:cNvSpPr txBox="1"/>
          <p:nvPr/>
        </p:nvSpPr>
        <p:spPr>
          <a:xfrm>
            <a:off x="889511" y="5924429"/>
            <a:ext cx="11752238" cy="7140663"/>
          </a:xfrm>
          <a:prstGeom prst="rect">
            <a:avLst/>
          </a:prstGeom>
          <a:noFill/>
          <a:ln>
            <a:noFill/>
          </a:ln>
        </p:spPr>
        <p:txBody>
          <a:bodyPr spcFirstLastPara="1" wrap="square" lIns="91425" tIns="45700" rIns="91425" bIns="45700" anchor="t" anchorCtr="0">
            <a:noAutofit/>
          </a:bodyPr>
          <a:lstStyle/>
          <a:p>
            <a:pPr lvl="0" algn="just">
              <a:lnSpc>
                <a:spcPct val="90000"/>
              </a:lnSpc>
              <a:buClr>
                <a:srgbClr val="3F3F3F"/>
              </a:buClr>
              <a:buSzPts val="2700"/>
            </a:pPr>
            <a:r>
              <a:rPr lang="en-US" sz="2700" dirty="0">
                <a:solidFill>
                  <a:srgbClr val="3F3F3F"/>
                </a:solidFill>
                <a:latin typeface="Garamond"/>
                <a:ea typeface="Garamond"/>
                <a:cs typeface="Garamond"/>
                <a:sym typeface="Garamond"/>
              </a:rPr>
              <a:t>As New Jersey’s population increases, more of this population is relocating to the wildland-urban interface (WUI) of the south-central Pinelands region. Due to this increase in human activity coupled with local environmental conditions, local authorities are concerned about an increased possibility of wildfires that could damage both the area’s infrastructure and ecosystem. To counteract this risk, it is necessary to develop methods for accurate wildfire assessment and mitigation efforts. This project partnered with the New Jersey Pinelands Commission (NJPC) to develop a Fire Risk Assessment Tool that identifies areas with high fire risk based on land cover characteristics. The team incorporated vegetation indices derived from Landsat 8 Operational Land Imager (OLI) and Sentinel-2 Multi-Spectral Instrument (MSI), land-use classification derived from LANDFIRE data and elevation into a fuzzy logic model to generate a 30 x 30 m Fire Risk Assessment Map. The map was used to analyze fire susceptibility in the Pinelands WUI and to identify optimal areas for urban expansion. Fifty-three percent of the total area within the Pinelands WUI was classified as having a moderate fire risk, while high and extremely-high fire risk accounted for 13%. An estimated 200,000 acres of land with a low to moderate risk of fire were identified as areas that would be suitable for development. The results and maps produced will be used by the New Jersey Pinelands Commission to guide urban development planning and decision making.</a:t>
            </a:r>
            <a:endParaRPr dirty="0"/>
          </a:p>
        </p:txBody>
      </p:sp>
      <p:sp>
        <p:nvSpPr>
          <p:cNvPr id="36" name="Shape 36"/>
          <p:cNvSpPr txBox="1"/>
          <p:nvPr/>
        </p:nvSpPr>
        <p:spPr>
          <a:xfrm>
            <a:off x="970450" y="18093909"/>
            <a:ext cx="10921200" cy="787276"/>
          </a:xfrm>
          <a:prstGeom prst="rect">
            <a:avLst/>
          </a:prstGeom>
          <a:noFill/>
          <a:ln>
            <a:noFill/>
          </a:ln>
        </p:spPr>
        <p:txBody>
          <a:bodyPr spcFirstLastPara="1" wrap="square" lIns="91425" tIns="45700" rIns="91425" bIns="45700" anchor="t" anchorCtr="0">
            <a:noAutofit/>
          </a:bodyPr>
          <a:lstStyle/>
          <a:p>
            <a:pPr marL="347663" indent="-347663" defTabSz="2743200">
              <a:lnSpc>
                <a:spcPct val="90000"/>
              </a:lnSpc>
              <a:spcBef>
                <a:spcPts val="1800"/>
              </a:spcBef>
              <a:buClr>
                <a:srgbClr val="1C57B0"/>
              </a:buClr>
              <a:buSzPts val="2700"/>
              <a:buFont typeface="Webdings" panose="05030102010509060703" pitchFamily="18" charset="2"/>
              <a:buChar char="4"/>
            </a:pPr>
            <a:r>
              <a:rPr lang="en-US" sz="2700" kern="1200" dirty="0">
                <a:solidFill>
                  <a:schemeClr val="tx1">
                    <a:lumMod val="65000"/>
                    <a:lumOff val="35000"/>
                  </a:schemeClr>
                </a:solidFill>
                <a:latin typeface="Garamond"/>
                <a:ea typeface="+mn-ea"/>
                <a:cs typeface="+mn-cs"/>
                <a:sym typeface="Garamond"/>
              </a:rPr>
              <a:t>New Jersey Pinelands Commission</a:t>
            </a:r>
            <a:endParaRPr sz="2700" kern="1200" dirty="0">
              <a:solidFill>
                <a:schemeClr val="tx1">
                  <a:lumMod val="65000"/>
                  <a:lumOff val="35000"/>
                </a:schemeClr>
              </a:solidFill>
              <a:latin typeface="Garamond"/>
              <a:ea typeface="+mn-ea"/>
              <a:cs typeface="+mn-cs"/>
              <a:sym typeface="Garamond"/>
            </a:endParaRPr>
          </a:p>
        </p:txBody>
      </p:sp>
      <p:sp>
        <p:nvSpPr>
          <p:cNvPr id="37" name="Shape 37"/>
          <p:cNvSpPr txBox="1"/>
          <p:nvPr/>
        </p:nvSpPr>
        <p:spPr>
          <a:xfrm>
            <a:off x="825707" y="29409545"/>
            <a:ext cx="45426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1C57B0"/>
                </a:solidFill>
                <a:latin typeface="Century Gothic"/>
                <a:ea typeface="Century Gothic"/>
                <a:cs typeface="Century Gothic"/>
                <a:sym typeface="Century Gothic"/>
              </a:rPr>
              <a:t>Team Members</a:t>
            </a:r>
            <a:endParaRPr dirty="0"/>
          </a:p>
        </p:txBody>
      </p:sp>
      <p:grpSp>
        <p:nvGrpSpPr>
          <p:cNvPr id="22" name="Group 21"/>
          <p:cNvGrpSpPr/>
          <p:nvPr/>
        </p:nvGrpSpPr>
        <p:grpSpPr>
          <a:xfrm>
            <a:off x="1307900" y="30358740"/>
            <a:ext cx="2057404" cy="2046184"/>
            <a:chOff x="14180967" y="30422909"/>
            <a:chExt cx="2057404" cy="2046184"/>
          </a:xfrm>
        </p:grpSpPr>
        <p:pic>
          <p:nvPicPr>
            <p:cNvPr id="20" name="Shape 20"/>
            <p:cNvPicPr preferRelativeResize="0"/>
            <p:nvPr/>
          </p:nvPicPr>
          <p:blipFill rotWithShape="1">
            <a:blip r:embed="rId3">
              <a:alphaModFix/>
            </a:blip>
            <a:srcRect/>
            <a:stretch/>
          </p:blipFill>
          <p:spPr>
            <a:xfrm>
              <a:off x="14180967" y="30422909"/>
              <a:ext cx="2057404" cy="2046184"/>
            </a:xfrm>
            <a:prstGeom prst="rect">
              <a:avLst/>
            </a:prstGeom>
            <a:noFill/>
            <a:ln>
              <a:noFill/>
            </a:ln>
          </p:spPr>
        </p:pic>
        <p:pic>
          <p:nvPicPr>
            <p:cNvPr id="15" name="Shape 15"/>
            <p:cNvPicPr preferRelativeResize="0"/>
            <p:nvPr/>
          </p:nvPicPr>
          <p:blipFill>
            <a:blip r:embed="rId7">
              <a:alphaModFix/>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14385757" y="30623041"/>
              <a:ext cx="1647825" cy="1645920"/>
            </a:xfrm>
            <a:prstGeom prst="ellipse">
              <a:avLst/>
            </a:prstGeom>
            <a:noFill/>
            <a:ln>
              <a:noFill/>
            </a:ln>
          </p:spPr>
        </p:pic>
      </p:grpSp>
      <p:sp>
        <p:nvSpPr>
          <p:cNvPr id="38" name="Shape 38"/>
          <p:cNvSpPr txBox="1"/>
          <p:nvPr/>
        </p:nvSpPr>
        <p:spPr>
          <a:xfrm>
            <a:off x="914400" y="32646560"/>
            <a:ext cx="2872251" cy="83105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400" dirty="0">
                <a:solidFill>
                  <a:srgbClr val="3F3F3F"/>
                </a:solidFill>
                <a:latin typeface="Garamond" panose="02020404030301010803" pitchFamily="18" charset="0"/>
                <a:ea typeface="Garamond"/>
                <a:cs typeface="Garamond"/>
                <a:sym typeface="Garamond"/>
              </a:rPr>
              <a:t>Man </a:t>
            </a:r>
            <a:r>
              <a:rPr lang="en-US" sz="2400" dirty="0" err="1">
                <a:solidFill>
                  <a:srgbClr val="3F3F3F"/>
                </a:solidFill>
                <a:latin typeface="Garamond" panose="02020404030301010803" pitchFamily="18" charset="0"/>
                <a:ea typeface="Garamond"/>
                <a:cs typeface="Garamond"/>
                <a:sym typeface="Garamond"/>
              </a:rPr>
              <a:t>Kumari</a:t>
            </a:r>
            <a:r>
              <a:rPr lang="en-US" sz="2400" dirty="0">
                <a:solidFill>
                  <a:srgbClr val="3F3F3F"/>
                </a:solidFill>
                <a:latin typeface="Garamond" panose="02020404030301010803" pitchFamily="18" charset="0"/>
                <a:ea typeface="Garamond"/>
                <a:cs typeface="Garamond"/>
                <a:sym typeface="Garamond"/>
              </a:rPr>
              <a:t> Giri</a:t>
            </a:r>
            <a:endParaRPr sz="2400" dirty="0">
              <a:latin typeface="Garamond" panose="02020404030301010803" pitchFamily="18" charset="0"/>
            </a:endParaRPr>
          </a:p>
          <a:p>
            <a:pPr marL="0" marR="0" lvl="0" indent="0" algn="ctr" rtl="0">
              <a:lnSpc>
                <a:spcPct val="100000"/>
              </a:lnSpc>
              <a:spcBef>
                <a:spcPts val="0"/>
              </a:spcBef>
              <a:spcAft>
                <a:spcPts val="0"/>
              </a:spcAft>
              <a:buClr>
                <a:srgbClr val="3F3F3F"/>
              </a:buClr>
              <a:buSzPts val="2700"/>
              <a:buFont typeface="Arial"/>
              <a:buNone/>
            </a:pPr>
            <a:r>
              <a:rPr lang="en-US" sz="2400" b="0" u="none" dirty="0">
                <a:solidFill>
                  <a:srgbClr val="3F3F3F"/>
                </a:solidFill>
                <a:latin typeface="Garamond" panose="02020404030301010803" pitchFamily="18" charset="0"/>
                <a:ea typeface="Garamond"/>
                <a:cs typeface="Garamond"/>
                <a:sym typeface="Garamond"/>
              </a:rPr>
              <a:t>Project Lead</a:t>
            </a:r>
            <a:endParaRPr sz="2400" dirty="0">
              <a:latin typeface="Garamond" panose="02020404030301010803" pitchFamily="18" charset="0"/>
            </a:endParaRPr>
          </a:p>
        </p:txBody>
      </p:sp>
      <p:sp>
        <p:nvSpPr>
          <p:cNvPr id="39" name="Shape 39"/>
          <p:cNvSpPr txBox="1"/>
          <p:nvPr/>
        </p:nvSpPr>
        <p:spPr>
          <a:xfrm>
            <a:off x="7162810" y="32646560"/>
            <a:ext cx="2365516" cy="59382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400" dirty="0">
                <a:solidFill>
                  <a:srgbClr val="3F3F3F"/>
                </a:solidFill>
                <a:latin typeface="Garamond" panose="02020404030301010803" pitchFamily="18" charset="0"/>
                <a:ea typeface="Garamond"/>
                <a:cs typeface="Garamond"/>
                <a:sym typeface="Garamond"/>
              </a:rPr>
              <a:t>Olivia Buchanan</a:t>
            </a:r>
            <a:endParaRPr sz="2400" dirty="0">
              <a:latin typeface="Garamond" panose="02020404030301010803" pitchFamily="18" charset="0"/>
            </a:endParaRPr>
          </a:p>
        </p:txBody>
      </p:sp>
      <p:sp>
        <p:nvSpPr>
          <p:cNvPr id="40" name="Shape 40"/>
          <p:cNvSpPr txBox="1"/>
          <p:nvPr/>
        </p:nvSpPr>
        <p:spPr>
          <a:xfrm>
            <a:off x="10025558" y="32646560"/>
            <a:ext cx="2529749" cy="43608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400" dirty="0">
                <a:solidFill>
                  <a:srgbClr val="3F3F3F"/>
                </a:solidFill>
                <a:latin typeface="Garamond" panose="02020404030301010803" pitchFamily="18" charset="0"/>
                <a:ea typeface="Garamond"/>
                <a:cs typeface="Garamond"/>
                <a:sym typeface="Garamond"/>
              </a:rPr>
              <a:t>Nicholas McVey</a:t>
            </a:r>
            <a:endParaRPr sz="2400" dirty="0">
              <a:latin typeface="Garamond" panose="02020404030301010803" pitchFamily="18" charset="0"/>
            </a:endParaRPr>
          </a:p>
        </p:txBody>
      </p:sp>
      <p:sp>
        <p:nvSpPr>
          <p:cNvPr id="41" name="Shape 41"/>
          <p:cNvSpPr txBox="1"/>
          <p:nvPr/>
        </p:nvSpPr>
        <p:spPr>
          <a:xfrm>
            <a:off x="3850029" y="32646560"/>
            <a:ext cx="2831330" cy="62991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400" dirty="0">
                <a:solidFill>
                  <a:srgbClr val="3F3F3F"/>
                </a:solidFill>
                <a:latin typeface="Garamond" panose="02020404030301010803" pitchFamily="18" charset="0"/>
                <a:ea typeface="Garamond"/>
                <a:cs typeface="Garamond"/>
                <a:sym typeface="Garamond"/>
              </a:rPr>
              <a:t>Mercedes </a:t>
            </a:r>
            <a:r>
              <a:rPr lang="en-US" sz="2400" dirty="0" err="1">
                <a:solidFill>
                  <a:srgbClr val="3F3F3F"/>
                </a:solidFill>
                <a:latin typeface="Garamond" panose="02020404030301010803" pitchFamily="18" charset="0"/>
                <a:ea typeface="Garamond"/>
                <a:cs typeface="Garamond"/>
                <a:sym typeface="Garamond"/>
              </a:rPr>
              <a:t>Bartkovich</a:t>
            </a:r>
            <a:endParaRPr sz="2400" dirty="0">
              <a:latin typeface="Garamond" panose="02020404030301010803" pitchFamily="18" charset="0"/>
            </a:endParaRPr>
          </a:p>
        </p:txBody>
      </p:sp>
      <p:sp>
        <p:nvSpPr>
          <p:cNvPr id="42" name="Shape 42"/>
          <p:cNvSpPr txBox="1"/>
          <p:nvPr/>
        </p:nvSpPr>
        <p:spPr>
          <a:xfrm>
            <a:off x="16408400" y="34696400"/>
            <a:ext cx="10109200" cy="812801"/>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4000">
                <a:solidFill>
                  <a:schemeClr val="lt1"/>
                </a:solidFill>
                <a:latin typeface="Century Gothic"/>
                <a:ea typeface="Century Gothic"/>
                <a:cs typeface="Century Gothic"/>
                <a:sym typeface="Century Gothic"/>
              </a:rPr>
              <a:t>Alabama – Marshall | Spring 2018</a:t>
            </a:r>
            <a:endParaRPr sz="4000">
              <a:solidFill>
                <a:schemeClr val="lt1"/>
              </a:solidFill>
              <a:latin typeface="Century Gothic"/>
              <a:ea typeface="Century Gothic"/>
              <a:cs typeface="Century Gothic"/>
              <a:sym typeface="Century Gothic"/>
            </a:endParaRPr>
          </a:p>
        </p:txBody>
      </p:sp>
      <p:sp>
        <p:nvSpPr>
          <p:cNvPr id="43" name="Shape 43"/>
          <p:cNvSpPr txBox="1"/>
          <p:nvPr/>
        </p:nvSpPr>
        <p:spPr>
          <a:xfrm>
            <a:off x="3522133" y="34696400"/>
            <a:ext cx="11354452" cy="79586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dirty="0">
                <a:solidFill>
                  <a:schemeClr val="lt1"/>
                </a:solidFill>
                <a:latin typeface="Century Gothic"/>
                <a:ea typeface="Century Gothic"/>
                <a:cs typeface="Century Gothic"/>
                <a:sym typeface="Century Gothic"/>
              </a:rPr>
              <a:t>New Jersey Urban Development</a:t>
            </a:r>
            <a:endParaRPr sz="4000" dirty="0">
              <a:solidFill>
                <a:schemeClr val="lt1"/>
              </a:solidFill>
              <a:latin typeface="Century Gothic"/>
              <a:ea typeface="Century Gothic"/>
              <a:cs typeface="Century Gothic"/>
              <a:sym typeface="Century Gothic"/>
            </a:endParaRPr>
          </a:p>
        </p:txBody>
      </p:sp>
      <p:sp>
        <p:nvSpPr>
          <p:cNvPr id="44" name="Shape 44"/>
          <p:cNvSpPr txBox="1">
            <a:spLocks noGrp="1"/>
          </p:cNvSpPr>
          <p:nvPr>
            <p:ph type="body" idx="1"/>
          </p:nvPr>
        </p:nvSpPr>
        <p:spPr>
          <a:xfrm>
            <a:off x="914400" y="291434"/>
            <a:ext cx="17358697" cy="365406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C57B0"/>
              </a:buClr>
              <a:buSzPts val="6000"/>
              <a:buFont typeface="Arial"/>
              <a:buNone/>
            </a:pPr>
            <a:r>
              <a:rPr lang="en-US" sz="5200" dirty="0"/>
              <a:t>Identifying Optimal Regions within New Jersey’s Pine Barren Forest for Urban Development Based on Wildfire Risk and the Wildland Urban-Interface Theory</a:t>
            </a:r>
          </a:p>
          <a:p>
            <a:pPr marL="0" marR="0" lvl="0" indent="0" algn="l" rtl="0">
              <a:lnSpc>
                <a:spcPct val="90000"/>
              </a:lnSpc>
              <a:spcBef>
                <a:spcPts val="0"/>
              </a:spcBef>
              <a:spcAft>
                <a:spcPts val="0"/>
              </a:spcAft>
              <a:buClr>
                <a:srgbClr val="1C57B0"/>
              </a:buClr>
              <a:buSzPts val="6000"/>
              <a:buFont typeface="Arial"/>
              <a:buNone/>
            </a:pPr>
            <a:endParaRPr sz="5200" dirty="0"/>
          </a:p>
        </p:txBody>
      </p:sp>
      <p:sp>
        <p:nvSpPr>
          <p:cNvPr id="45" name="Shape 45"/>
          <p:cNvSpPr txBox="1"/>
          <p:nvPr/>
        </p:nvSpPr>
        <p:spPr>
          <a:xfrm>
            <a:off x="13629798" y="25974868"/>
            <a:ext cx="12887802" cy="3937250"/>
          </a:xfrm>
          <a:prstGeom prst="rect">
            <a:avLst/>
          </a:prstGeom>
          <a:noFill/>
          <a:ln>
            <a:noFill/>
          </a:ln>
        </p:spPr>
        <p:txBody>
          <a:bodyPr spcFirstLastPara="1" wrap="square" lIns="91425" tIns="45700" rIns="91425" bIns="45700" anchor="t" anchorCtr="0">
            <a:noAutofit/>
          </a:bodyPr>
          <a:lstStyle/>
          <a:p>
            <a:pPr marL="347663" lvl="0" indent="-347663" defTabSz="2743200">
              <a:lnSpc>
                <a:spcPct val="90000"/>
              </a:lnSpc>
              <a:spcBef>
                <a:spcPts val="1800"/>
              </a:spcBef>
              <a:buClr>
                <a:srgbClr val="1C57B0"/>
              </a:buClr>
              <a:buSzPts val="2700"/>
              <a:buFont typeface="Webdings" panose="05030102010509060703" pitchFamily="18" charset="2"/>
              <a:buChar char="4"/>
            </a:pPr>
            <a:r>
              <a:rPr lang="en-US" sz="2700" kern="1200" dirty="0">
                <a:solidFill>
                  <a:schemeClr val="tx1">
                    <a:lumMod val="65000"/>
                    <a:lumOff val="35000"/>
                  </a:schemeClr>
                </a:solidFill>
                <a:latin typeface="Garamond"/>
                <a:sym typeface="Garamond"/>
              </a:rPr>
              <a:t>53% of the Pinelands WUI were classified as moderate to low fire risk areas, while only 13% were classified as high to extremely high fire risk areas.</a:t>
            </a:r>
          </a:p>
          <a:p>
            <a:pPr marL="347663" lvl="0" indent="-347663" defTabSz="2743200">
              <a:lnSpc>
                <a:spcPct val="90000"/>
              </a:lnSpc>
              <a:spcBef>
                <a:spcPts val="1800"/>
              </a:spcBef>
              <a:buClr>
                <a:srgbClr val="1C57B0"/>
              </a:buClr>
              <a:buSzPts val="2700"/>
              <a:buFont typeface="Webdings" panose="05030102010509060703" pitchFamily="18" charset="2"/>
              <a:buChar char="4"/>
            </a:pPr>
            <a:r>
              <a:rPr lang="en-US" sz="2700" kern="1200" dirty="0">
                <a:solidFill>
                  <a:schemeClr val="tx1">
                    <a:lumMod val="65000"/>
                    <a:lumOff val="35000"/>
                  </a:schemeClr>
                </a:solidFill>
                <a:latin typeface="Garamond"/>
                <a:sym typeface="Garamond"/>
              </a:rPr>
              <a:t>Approximately 200,000 acres of the WUI </a:t>
            </a:r>
            <a:r>
              <a:rPr lang="en-US" sz="2700" kern="1200">
                <a:solidFill>
                  <a:schemeClr val="tx1">
                    <a:lumMod val="65000"/>
                    <a:lumOff val="35000"/>
                  </a:schemeClr>
                </a:solidFill>
                <a:latin typeface="Garamond"/>
                <a:sym typeface="Garamond"/>
              </a:rPr>
              <a:t>would </a:t>
            </a:r>
            <a:r>
              <a:rPr lang="en-US" sz="2700" kern="1200" smtClean="0">
                <a:solidFill>
                  <a:schemeClr val="tx1">
                    <a:lumMod val="65000"/>
                    <a:lumOff val="35000"/>
                  </a:schemeClr>
                </a:solidFill>
                <a:latin typeface="Garamond"/>
                <a:sym typeface="Garamond"/>
              </a:rPr>
              <a:t>un</a:t>
            </a:r>
            <a:r>
              <a:rPr lang="en-US" sz="2700" kern="1200" smtClean="0">
                <a:solidFill>
                  <a:schemeClr val="tx1">
                    <a:lumMod val="65000"/>
                    <a:lumOff val="35000"/>
                  </a:schemeClr>
                </a:solidFill>
                <a:latin typeface="Garamond"/>
                <a:sym typeface="Garamond"/>
              </a:rPr>
              <a:t>suitable </a:t>
            </a:r>
            <a:r>
              <a:rPr lang="en-US" sz="2700" kern="1200" dirty="0">
                <a:solidFill>
                  <a:schemeClr val="tx1">
                    <a:lumMod val="65000"/>
                    <a:lumOff val="35000"/>
                  </a:schemeClr>
                </a:solidFill>
                <a:latin typeface="Garamond"/>
                <a:sym typeface="Garamond"/>
              </a:rPr>
              <a:t>for development based on fire risk.</a:t>
            </a:r>
          </a:p>
          <a:p>
            <a:pPr marL="347663" lvl="0" indent="-347663" defTabSz="2743200">
              <a:lnSpc>
                <a:spcPct val="90000"/>
              </a:lnSpc>
              <a:spcBef>
                <a:spcPts val="1800"/>
              </a:spcBef>
              <a:buClr>
                <a:srgbClr val="1C57B0"/>
              </a:buClr>
              <a:buSzPts val="2700"/>
              <a:buFont typeface="Webdings" panose="05030102010509060703" pitchFamily="18" charset="2"/>
              <a:buChar char="4"/>
            </a:pPr>
            <a:r>
              <a:rPr lang="en-US" sz="2700" kern="1200" dirty="0">
                <a:solidFill>
                  <a:schemeClr val="tx1">
                    <a:lumMod val="65000"/>
                    <a:lumOff val="35000"/>
                  </a:schemeClr>
                </a:solidFill>
                <a:latin typeface="Garamond"/>
                <a:ea typeface="+mn-ea"/>
                <a:cs typeface="+mn-cs"/>
                <a:sym typeface="Garamond"/>
              </a:rPr>
              <a:t>The New Jersey Pinelands commission will use the Fire Risk Assessment Map for urban development decision-making and planning.</a:t>
            </a:r>
          </a:p>
          <a:p>
            <a:pPr marL="347663" indent="-347663" defTabSz="2743200">
              <a:lnSpc>
                <a:spcPct val="90000"/>
              </a:lnSpc>
              <a:spcBef>
                <a:spcPts val="1800"/>
              </a:spcBef>
              <a:buClr>
                <a:srgbClr val="1C57B0"/>
              </a:buClr>
              <a:buSzPts val="2700"/>
              <a:buFont typeface="Webdings" panose="05030102010509060703" pitchFamily="18" charset="2"/>
              <a:buChar char="4"/>
            </a:pPr>
            <a:r>
              <a:rPr lang="en-US" sz="2700" kern="1200" dirty="0">
                <a:solidFill>
                  <a:schemeClr val="tx1">
                    <a:lumMod val="65000"/>
                    <a:lumOff val="35000"/>
                  </a:schemeClr>
                </a:solidFill>
                <a:latin typeface="Garamond"/>
                <a:sym typeface="Garamond"/>
              </a:rPr>
              <a:t>The Fire Risk Assessment Tool will be used by our partner to generate up-to-date fire risk maps in the future.</a:t>
            </a:r>
            <a:endParaRPr sz="2700" kern="1200" dirty="0">
              <a:solidFill>
                <a:schemeClr val="tx1">
                  <a:lumMod val="65000"/>
                  <a:lumOff val="35000"/>
                </a:schemeClr>
              </a:solidFill>
              <a:latin typeface="Garamond"/>
              <a:ea typeface="+mn-ea"/>
              <a:cs typeface="+mn-cs"/>
            </a:endParaRPr>
          </a:p>
        </p:txBody>
      </p:sp>
      <p:sp>
        <p:nvSpPr>
          <p:cNvPr id="46" name="Shape 46"/>
          <p:cNvSpPr txBox="1"/>
          <p:nvPr/>
        </p:nvSpPr>
        <p:spPr>
          <a:xfrm>
            <a:off x="889511" y="14086752"/>
            <a:ext cx="12780801" cy="2946273"/>
          </a:xfrm>
          <a:prstGeom prst="rect">
            <a:avLst/>
          </a:prstGeom>
          <a:noFill/>
          <a:ln>
            <a:noFill/>
          </a:ln>
        </p:spPr>
        <p:txBody>
          <a:bodyPr spcFirstLastPara="1" wrap="square" lIns="91425" tIns="45700" rIns="91425" bIns="45700" anchor="t" anchorCtr="0">
            <a:noAutofit/>
          </a:bodyPr>
          <a:lstStyle/>
          <a:p>
            <a:pPr marL="347663" lvl="0" indent="-347663" defTabSz="2743200">
              <a:lnSpc>
                <a:spcPct val="90000"/>
              </a:lnSpc>
              <a:spcBef>
                <a:spcPts val="1800"/>
              </a:spcBef>
              <a:buClr>
                <a:srgbClr val="1C57B0"/>
              </a:buClr>
              <a:buFont typeface="Webdings" panose="05030102010509060703" pitchFamily="18" charset="2"/>
              <a:buChar char="4"/>
            </a:pPr>
            <a:r>
              <a:rPr lang="en-US" sz="2700" b="1" kern="1200" dirty="0">
                <a:solidFill>
                  <a:srgbClr val="1C57B0"/>
                </a:solidFill>
                <a:latin typeface="Garamond"/>
                <a:ea typeface="+mn-ea"/>
                <a:sym typeface="Garamond"/>
              </a:rPr>
              <a:t>Classify </a:t>
            </a:r>
            <a:r>
              <a:rPr lang="en-US" sz="2700" dirty="0">
                <a:solidFill>
                  <a:srgbClr val="3F3F3F"/>
                </a:solidFill>
                <a:latin typeface="Garamond"/>
                <a:ea typeface="Garamond"/>
                <a:cs typeface="Garamond"/>
                <a:sym typeface="Garamond"/>
              </a:rPr>
              <a:t>fire risk throughout the study area and ensure the usability of the Fire Risk Assessment Tool by use </a:t>
            </a:r>
            <a:r>
              <a:rPr lang="en-US" sz="2700" dirty="0" smtClean="0">
                <a:solidFill>
                  <a:srgbClr val="3F3F3F"/>
                </a:solidFill>
                <a:latin typeface="Garamond"/>
                <a:ea typeface="Garamond"/>
                <a:cs typeface="Garamond"/>
                <a:sym typeface="Garamond"/>
              </a:rPr>
              <a:t>by the New Jersey Pinelands Commission</a:t>
            </a:r>
            <a:endParaRPr lang="en-US" sz="2700" dirty="0">
              <a:solidFill>
                <a:srgbClr val="3F3F3F"/>
              </a:solidFill>
              <a:latin typeface="Garamond"/>
              <a:ea typeface="Garamond"/>
              <a:cs typeface="Garamond"/>
              <a:sym typeface="Garamond"/>
            </a:endParaRPr>
          </a:p>
          <a:p>
            <a:pPr marL="347663" lvl="0" indent="-347663" defTabSz="2743200">
              <a:lnSpc>
                <a:spcPct val="90000"/>
              </a:lnSpc>
              <a:spcBef>
                <a:spcPts val="1800"/>
              </a:spcBef>
              <a:buClr>
                <a:srgbClr val="1C57B0"/>
              </a:buClr>
              <a:buFont typeface="Webdings" panose="05030102010509060703" pitchFamily="18" charset="2"/>
              <a:buChar char="4"/>
            </a:pPr>
            <a:r>
              <a:rPr lang="en-US" sz="2700" b="1" kern="1200" dirty="0">
                <a:solidFill>
                  <a:srgbClr val="1C57B0"/>
                </a:solidFill>
                <a:latin typeface="Garamond"/>
                <a:ea typeface="+mn-ea"/>
                <a:sym typeface="Garamond"/>
              </a:rPr>
              <a:t>Analyze</a:t>
            </a:r>
            <a:r>
              <a:rPr lang="en-US" sz="2700" dirty="0">
                <a:solidFill>
                  <a:srgbClr val="3F3F3F"/>
                </a:solidFill>
                <a:latin typeface="Garamond"/>
                <a:ea typeface="Garamond"/>
                <a:cs typeface="Garamond"/>
                <a:sym typeface="Garamond"/>
              </a:rPr>
              <a:t> fire risk in the Pinelands WUI to aid our partners in identifying suitable areas for urban development </a:t>
            </a:r>
          </a:p>
          <a:p>
            <a:pPr marL="347663" lvl="0" indent="-347663" defTabSz="2743200">
              <a:lnSpc>
                <a:spcPct val="90000"/>
              </a:lnSpc>
              <a:spcBef>
                <a:spcPts val="1800"/>
              </a:spcBef>
              <a:buClr>
                <a:srgbClr val="1C57B0"/>
              </a:buClr>
              <a:buFont typeface="Webdings" panose="05030102010509060703" pitchFamily="18" charset="2"/>
              <a:buChar char="4"/>
            </a:pPr>
            <a:r>
              <a:rPr lang="en-US" sz="2700" b="1" kern="1200" dirty="0">
                <a:solidFill>
                  <a:srgbClr val="1C57B0"/>
                </a:solidFill>
                <a:latin typeface="Garamond"/>
                <a:ea typeface="+mn-ea"/>
                <a:sym typeface="Garamond"/>
              </a:rPr>
              <a:t>Locate </a:t>
            </a:r>
            <a:r>
              <a:rPr lang="en-US" sz="2700" dirty="0">
                <a:solidFill>
                  <a:srgbClr val="3F3F3F"/>
                </a:solidFill>
                <a:latin typeface="Garamond"/>
                <a:ea typeface="Garamond"/>
                <a:cs typeface="Garamond"/>
                <a:sym typeface="Garamond"/>
              </a:rPr>
              <a:t>areas where our partners should apply fire mitigation efforts to minimize fire induced economic and infrastructure losses</a:t>
            </a:r>
          </a:p>
        </p:txBody>
      </p:sp>
      <p:grpSp>
        <p:nvGrpSpPr>
          <p:cNvPr id="58" name="Group 57"/>
          <p:cNvGrpSpPr/>
          <p:nvPr/>
        </p:nvGrpSpPr>
        <p:grpSpPr>
          <a:xfrm>
            <a:off x="1228008" y="26602010"/>
            <a:ext cx="11484968" cy="2339274"/>
            <a:chOff x="14098269" y="16496347"/>
            <a:chExt cx="11484968" cy="2339274"/>
          </a:xfrm>
        </p:grpSpPr>
        <p:pic>
          <p:nvPicPr>
            <p:cNvPr id="47" name="Shape 47"/>
            <p:cNvPicPr preferRelativeResize="0"/>
            <p:nvPr/>
          </p:nvPicPr>
          <p:blipFill rotWithShape="1">
            <a:blip r:embed="rId9">
              <a:alphaModFix/>
            </a:blip>
            <a:srcRect/>
            <a:stretch/>
          </p:blipFill>
          <p:spPr>
            <a:xfrm>
              <a:off x="20523721" y="16496347"/>
              <a:ext cx="2338101" cy="2339274"/>
            </a:xfrm>
            <a:prstGeom prst="rect">
              <a:avLst/>
            </a:prstGeom>
            <a:noFill/>
            <a:ln>
              <a:noFill/>
            </a:ln>
          </p:spPr>
        </p:pic>
        <p:sp>
          <p:nvSpPr>
            <p:cNvPr id="49" name="Shape 49"/>
            <p:cNvSpPr txBox="1"/>
            <p:nvPr/>
          </p:nvSpPr>
          <p:spPr>
            <a:xfrm>
              <a:off x="16993183" y="16855358"/>
              <a:ext cx="2285545" cy="166752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700" b="0" i="0" u="none" strike="noStrike" cap="none" dirty="0">
                  <a:solidFill>
                    <a:schemeClr val="tx1">
                      <a:lumMod val="65000"/>
                      <a:lumOff val="35000"/>
                    </a:schemeClr>
                  </a:solidFill>
                  <a:latin typeface="Garamond" panose="02020404030301010803" pitchFamily="18" charset="0"/>
                  <a:ea typeface="Century Gothic"/>
                  <a:cs typeface="Century Gothic"/>
                  <a:sym typeface="Century Gothic"/>
                </a:rPr>
                <a:t>Sentinel-2  </a:t>
              </a:r>
            </a:p>
            <a:p>
              <a:pPr marL="0" marR="0" lvl="0" indent="0" algn="ctr" rtl="0">
                <a:lnSpc>
                  <a:spcPct val="100000"/>
                </a:lnSpc>
                <a:spcBef>
                  <a:spcPts val="0"/>
                </a:spcBef>
                <a:spcAft>
                  <a:spcPts val="0"/>
                </a:spcAft>
                <a:buClr>
                  <a:srgbClr val="000000"/>
                </a:buClr>
                <a:buSzPts val="1800"/>
                <a:buFont typeface="Arial"/>
                <a:buNone/>
              </a:pPr>
              <a:r>
                <a:rPr lang="en-US" sz="2700" b="0" i="0" u="none" strike="noStrike" cap="none" dirty="0">
                  <a:solidFill>
                    <a:schemeClr val="tx1">
                      <a:lumMod val="65000"/>
                      <a:lumOff val="35000"/>
                    </a:schemeClr>
                  </a:solidFill>
                  <a:latin typeface="Garamond" panose="02020404030301010803" pitchFamily="18" charset="0"/>
                  <a:ea typeface="Century Gothic"/>
                  <a:cs typeface="Century Gothic"/>
                  <a:sym typeface="Century Gothic"/>
                </a:rPr>
                <a:t>Multi-Spectral Instrument (MSI)</a:t>
              </a:r>
              <a:endParaRPr sz="2700" b="0" i="0" u="none" strike="noStrike" cap="none" dirty="0">
                <a:solidFill>
                  <a:schemeClr val="tx1">
                    <a:lumMod val="65000"/>
                    <a:lumOff val="35000"/>
                  </a:schemeClr>
                </a:solidFill>
                <a:latin typeface="Garamond" panose="02020404030301010803" pitchFamily="18" charset="0"/>
                <a:ea typeface="Century Gothic"/>
                <a:cs typeface="Century Gothic"/>
                <a:sym typeface="Century Gothic"/>
              </a:endParaRPr>
            </a:p>
          </p:txBody>
        </p:sp>
        <p:sp>
          <p:nvSpPr>
            <p:cNvPr id="50" name="Shape 50"/>
            <p:cNvSpPr txBox="1"/>
            <p:nvPr/>
          </p:nvSpPr>
          <p:spPr>
            <a:xfrm>
              <a:off x="23070790" y="16855358"/>
              <a:ext cx="2512447" cy="157537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700" b="0" i="0" u="none" strike="noStrike" cap="none" dirty="0">
                  <a:solidFill>
                    <a:schemeClr val="tx1">
                      <a:lumMod val="65000"/>
                      <a:lumOff val="35000"/>
                    </a:schemeClr>
                  </a:solidFill>
                  <a:latin typeface="Garamond" panose="02020404030301010803" pitchFamily="18" charset="0"/>
                  <a:ea typeface="Century Gothic"/>
                  <a:cs typeface="Century Gothic"/>
                  <a:sym typeface="Century Gothic"/>
                </a:rPr>
                <a:t>Landsat 8 Operational Land Imager (OLI)</a:t>
              </a:r>
              <a:endParaRPr sz="2700" b="0" i="0" u="none" strike="noStrike" cap="none" dirty="0">
                <a:solidFill>
                  <a:schemeClr val="tx1">
                    <a:lumMod val="65000"/>
                    <a:lumOff val="35000"/>
                  </a:schemeClr>
                </a:solidFill>
                <a:latin typeface="Garamond" panose="02020404030301010803" pitchFamily="18" charset="0"/>
                <a:ea typeface="Century Gothic"/>
                <a:cs typeface="Century Gothic"/>
                <a:sym typeface="Century Gothic"/>
              </a:endParaRPr>
            </a:p>
          </p:txBody>
        </p:sp>
        <p:pic>
          <p:nvPicPr>
            <p:cNvPr id="53" name="Shape 53"/>
            <p:cNvPicPr preferRelativeResize="0"/>
            <p:nvPr/>
          </p:nvPicPr>
          <p:blipFill rotWithShape="1">
            <a:blip r:embed="rId10">
              <a:alphaModFix/>
            </a:blip>
            <a:srcRect/>
            <a:stretch/>
          </p:blipFill>
          <p:spPr>
            <a:xfrm>
              <a:off x="14098269" y="16572885"/>
              <a:ext cx="2768467" cy="2262736"/>
            </a:xfrm>
            <a:prstGeom prst="rect">
              <a:avLst/>
            </a:prstGeom>
            <a:noFill/>
            <a:ln>
              <a:noFill/>
            </a:ln>
          </p:spPr>
        </p:pic>
      </p:grpSp>
      <p:grpSp>
        <p:nvGrpSpPr>
          <p:cNvPr id="2" name="Group 1"/>
          <p:cNvGrpSpPr/>
          <p:nvPr/>
        </p:nvGrpSpPr>
        <p:grpSpPr>
          <a:xfrm>
            <a:off x="14033907" y="5926132"/>
            <a:ext cx="11588532" cy="3925530"/>
            <a:chOff x="808766" y="10332297"/>
            <a:chExt cx="12596800" cy="2645857"/>
          </a:xfrm>
        </p:grpSpPr>
        <p:sp>
          <p:nvSpPr>
            <p:cNvPr id="3" name="Freeform 2"/>
            <p:cNvSpPr/>
            <p:nvPr/>
          </p:nvSpPr>
          <p:spPr>
            <a:xfrm>
              <a:off x="844726" y="10370368"/>
              <a:ext cx="2046512" cy="777599"/>
            </a:xfrm>
            <a:custGeom>
              <a:avLst/>
              <a:gdLst>
                <a:gd name="connsiteX0" fmla="*/ 0 w 2046512"/>
                <a:gd name="connsiteY0" fmla="*/ 77760 h 777599"/>
                <a:gd name="connsiteX1" fmla="*/ 77760 w 2046512"/>
                <a:gd name="connsiteY1" fmla="*/ 0 h 777599"/>
                <a:gd name="connsiteX2" fmla="*/ 1968752 w 2046512"/>
                <a:gd name="connsiteY2" fmla="*/ 0 h 777599"/>
                <a:gd name="connsiteX3" fmla="*/ 2046512 w 2046512"/>
                <a:gd name="connsiteY3" fmla="*/ 77760 h 777599"/>
                <a:gd name="connsiteX4" fmla="*/ 2046512 w 2046512"/>
                <a:gd name="connsiteY4" fmla="*/ 699839 h 777599"/>
                <a:gd name="connsiteX5" fmla="*/ 1968752 w 2046512"/>
                <a:gd name="connsiteY5" fmla="*/ 777599 h 777599"/>
                <a:gd name="connsiteX6" fmla="*/ 77760 w 2046512"/>
                <a:gd name="connsiteY6" fmla="*/ 777599 h 777599"/>
                <a:gd name="connsiteX7" fmla="*/ 0 w 2046512"/>
                <a:gd name="connsiteY7" fmla="*/ 699839 h 777599"/>
                <a:gd name="connsiteX8" fmla="*/ 0 w 2046512"/>
                <a:gd name="connsiteY8" fmla="*/ 77760 h 77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512" h="777599">
                  <a:moveTo>
                    <a:pt x="0" y="77760"/>
                  </a:moveTo>
                  <a:cubicBezTo>
                    <a:pt x="0" y="34814"/>
                    <a:pt x="34814" y="0"/>
                    <a:pt x="77760" y="0"/>
                  </a:cubicBezTo>
                  <a:lnTo>
                    <a:pt x="1968752" y="0"/>
                  </a:lnTo>
                  <a:cubicBezTo>
                    <a:pt x="2011698" y="0"/>
                    <a:pt x="2046512" y="34814"/>
                    <a:pt x="2046512" y="77760"/>
                  </a:cubicBezTo>
                  <a:lnTo>
                    <a:pt x="2046512" y="699839"/>
                  </a:lnTo>
                  <a:cubicBezTo>
                    <a:pt x="2046512" y="742785"/>
                    <a:pt x="2011698" y="777599"/>
                    <a:pt x="1968752" y="777599"/>
                  </a:cubicBezTo>
                  <a:lnTo>
                    <a:pt x="77760" y="777599"/>
                  </a:lnTo>
                  <a:cubicBezTo>
                    <a:pt x="34814" y="777599"/>
                    <a:pt x="0" y="742785"/>
                    <a:pt x="0" y="699839"/>
                  </a:cubicBezTo>
                  <a:lnTo>
                    <a:pt x="0" y="77760"/>
                  </a:ln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8100000" scaled="1"/>
              <a:tileRect/>
            </a:gra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43199" tIns="143199" rIns="143199" bIns="342962" numCol="1" spcCol="1270" anchor="t" anchorCtr="0">
              <a:noAutofit/>
            </a:bodyPr>
            <a:lstStyle/>
            <a:p>
              <a:pPr lvl="0" algn="just" defTabSz="800100">
                <a:lnSpc>
                  <a:spcPct val="90000"/>
                </a:lnSpc>
                <a:spcBef>
                  <a:spcPts val="1800"/>
                </a:spcBef>
                <a:buClr>
                  <a:srgbClr val="3F3F3F"/>
                </a:buClr>
                <a:buSzPts val="2700"/>
              </a:pPr>
              <a:r>
                <a:rPr lang="en-US" sz="2700" dirty="0">
                  <a:solidFill>
                    <a:schemeClr val="bg1"/>
                  </a:solidFill>
                  <a:latin typeface="Garamond"/>
                  <a:ea typeface="Garamond"/>
                  <a:cs typeface="Garamond"/>
                </a:rPr>
                <a:t>Data Acquisition</a:t>
              </a:r>
            </a:p>
          </p:txBody>
        </p:sp>
        <p:sp>
          <p:nvSpPr>
            <p:cNvPr id="4" name="Freeform 3"/>
            <p:cNvSpPr/>
            <p:nvPr/>
          </p:nvSpPr>
          <p:spPr>
            <a:xfrm>
              <a:off x="808766" y="11080582"/>
              <a:ext cx="3260118" cy="1897572"/>
            </a:xfrm>
            <a:custGeom>
              <a:avLst/>
              <a:gdLst>
                <a:gd name="connsiteX0" fmla="*/ 0 w 2046512"/>
                <a:gd name="connsiteY0" fmla="*/ 204651 h 2332800"/>
                <a:gd name="connsiteX1" fmla="*/ 204651 w 2046512"/>
                <a:gd name="connsiteY1" fmla="*/ 0 h 2332800"/>
                <a:gd name="connsiteX2" fmla="*/ 1841861 w 2046512"/>
                <a:gd name="connsiteY2" fmla="*/ 0 h 2332800"/>
                <a:gd name="connsiteX3" fmla="*/ 2046512 w 2046512"/>
                <a:gd name="connsiteY3" fmla="*/ 204651 h 2332800"/>
                <a:gd name="connsiteX4" fmla="*/ 2046512 w 2046512"/>
                <a:gd name="connsiteY4" fmla="*/ 2128149 h 2332800"/>
                <a:gd name="connsiteX5" fmla="*/ 1841861 w 2046512"/>
                <a:gd name="connsiteY5" fmla="*/ 2332800 h 2332800"/>
                <a:gd name="connsiteX6" fmla="*/ 204651 w 2046512"/>
                <a:gd name="connsiteY6" fmla="*/ 2332800 h 2332800"/>
                <a:gd name="connsiteX7" fmla="*/ 0 w 2046512"/>
                <a:gd name="connsiteY7" fmla="*/ 2128149 h 2332800"/>
                <a:gd name="connsiteX8" fmla="*/ 0 w 2046512"/>
                <a:gd name="connsiteY8" fmla="*/ 204651 h 233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512" h="2332800">
                  <a:moveTo>
                    <a:pt x="0" y="204651"/>
                  </a:moveTo>
                  <a:cubicBezTo>
                    <a:pt x="0" y="91625"/>
                    <a:pt x="91625" y="0"/>
                    <a:pt x="204651" y="0"/>
                  </a:cubicBezTo>
                  <a:lnTo>
                    <a:pt x="1841861" y="0"/>
                  </a:lnTo>
                  <a:cubicBezTo>
                    <a:pt x="1954887" y="0"/>
                    <a:pt x="2046512" y="91625"/>
                    <a:pt x="2046512" y="204651"/>
                  </a:cubicBezTo>
                  <a:lnTo>
                    <a:pt x="2046512" y="2128149"/>
                  </a:lnTo>
                  <a:cubicBezTo>
                    <a:pt x="2046512" y="2241175"/>
                    <a:pt x="1954887" y="2332800"/>
                    <a:pt x="1841861" y="2332800"/>
                  </a:cubicBezTo>
                  <a:lnTo>
                    <a:pt x="204651" y="2332800"/>
                  </a:lnTo>
                  <a:cubicBezTo>
                    <a:pt x="91625" y="2332800"/>
                    <a:pt x="0" y="2241175"/>
                    <a:pt x="0" y="2128149"/>
                  </a:cubicBezTo>
                  <a:lnTo>
                    <a:pt x="0" y="204651"/>
                  </a:lnTo>
                  <a:close/>
                </a:path>
              </a:pathLst>
            </a:custGeom>
            <a:solidFill>
              <a:schemeClr val="accent1">
                <a:lumMod val="20000"/>
                <a:lumOff val="80000"/>
                <a:alpha val="90000"/>
              </a:schemeClr>
            </a:solidFill>
            <a:ln w="12700"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87956" tIns="187956" rIns="187956" bIns="187956" numCol="1" spcCol="1270" anchor="t" anchorCtr="0">
              <a:noAutofit/>
            </a:bodyPr>
            <a:lstStyle/>
            <a:p>
              <a:pPr marL="347663" indent="-347663" defTabSz="2743200">
                <a:lnSpc>
                  <a:spcPct val="90000"/>
                </a:lnSpc>
                <a:spcBef>
                  <a:spcPts val="1000"/>
                </a:spcBef>
                <a:buClr>
                  <a:srgbClr val="1C57B0"/>
                </a:buClr>
                <a:buSzPts val="2700"/>
                <a:buFont typeface="Webdings" panose="05030102010509060703" pitchFamily="18" charset="2"/>
                <a:buChar char="4"/>
              </a:pPr>
              <a:r>
                <a:rPr lang="en-US" sz="2400" kern="1200" dirty="0">
                  <a:solidFill>
                    <a:schemeClr val="tx1">
                      <a:lumMod val="65000"/>
                      <a:lumOff val="35000"/>
                    </a:schemeClr>
                  </a:solidFill>
                  <a:latin typeface="Garamond"/>
                </a:rPr>
                <a:t>Landsat 8 OLI &amp; Sentinel-2 MSI</a:t>
              </a:r>
            </a:p>
            <a:p>
              <a:pPr marL="347663" indent="-347663" defTabSz="2743200">
                <a:lnSpc>
                  <a:spcPct val="90000"/>
                </a:lnSpc>
                <a:spcBef>
                  <a:spcPts val="1000"/>
                </a:spcBef>
                <a:buClr>
                  <a:srgbClr val="1C57B0"/>
                </a:buClr>
                <a:buSzPts val="2700"/>
                <a:buFont typeface="Webdings" panose="05030102010509060703" pitchFamily="18" charset="2"/>
                <a:buChar char="4"/>
              </a:pPr>
              <a:r>
                <a:rPr lang="en-US" sz="2400" kern="1200" dirty="0" err="1">
                  <a:solidFill>
                    <a:schemeClr val="tx1">
                      <a:lumMod val="65000"/>
                      <a:lumOff val="35000"/>
                    </a:schemeClr>
                  </a:solidFill>
                  <a:latin typeface="Garamond"/>
                </a:rPr>
                <a:t>LandFire</a:t>
              </a:r>
              <a:endParaRPr lang="en-US" sz="2400" kern="1200" dirty="0">
                <a:solidFill>
                  <a:schemeClr val="tx1">
                    <a:lumMod val="65000"/>
                    <a:lumOff val="35000"/>
                  </a:schemeClr>
                </a:solidFill>
                <a:latin typeface="Garamond"/>
              </a:endParaRPr>
            </a:p>
            <a:p>
              <a:pPr marL="347663" indent="-347663" defTabSz="2743200">
                <a:lnSpc>
                  <a:spcPct val="90000"/>
                </a:lnSpc>
                <a:spcBef>
                  <a:spcPts val="1000"/>
                </a:spcBef>
                <a:buClr>
                  <a:srgbClr val="1C57B0"/>
                </a:buClr>
                <a:buSzPts val="2700"/>
                <a:buFont typeface="Webdings" panose="05030102010509060703" pitchFamily="18" charset="2"/>
                <a:buChar char="4"/>
              </a:pPr>
              <a:r>
                <a:rPr lang="en-US" sz="2400" kern="1200" dirty="0">
                  <a:solidFill>
                    <a:schemeClr val="tx1">
                      <a:lumMod val="65000"/>
                      <a:lumOff val="35000"/>
                    </a:schemeClr>
                  </a:solidFill>
                  <a:latin typeface="Garamond"/>
                </a:rPr>
                <a:t>TIGER</a:t>
              </a:r>
            </a:p>
            <a:p>
              <a:pPr marL="347663" indent="-347663" defTabSz="2743200">
                <a:lnSpc>
                  <a:spcPct val="90000"/>
                </a:lnSpc>
                <a:spcBef>
                  <a:spcPts val="1000"/>
                </a:spcBef>
                <a:buClr>
                  <a:srgbClr val="1C57B0"/>
                </a:buClr>
                <a:buSzPts val="2700"/>
                <a:buFont typeface="Webdings" panose="05030102010509060703" pitchFamily="18" charset="2"/>
                <a:buChar char="4"/>
              </a:pPr>
              <a:r>
                <a:rPr lang="en-US" sz="2400" kern="1200" dirty="0">
                  <a:solidFill>
                    <a:schemeClr val="tx1">
                      <a:lumMod val="65000"/>
                      <a:lumOff val="35000"/>
                    </a:schemeClr>
                  </a:solidFill>
                  <a:latin typeface="Garamond"/>
                </a:rPr>
                <a:t>Ignition Sources</a:t>
              </a:r>
            </a:p>
            <a:p>
              <a:pPr marL="347663" indent="-347663" defTabSz="2743200">
                <a:lnSpc>
                  <a:spcPct val="90000"/>
                </a:lnSpc>
                <a:spcBef>
                  <a:spcPts val="1000"/>
                </a:spcBef>
                <a:buClr>
                  <a:srgbClr val="1C57B0"/>
                </a:buClr>
                <a:buSzPts val="2700"/>
                <a:buFont typeface="Webdings" panose="05030102010509060703" pitchFamily="18" charset="2"/>
                <a:buChar char="4"/>
              </a:pPr>
              <a:r>
                <a:rPr lang="en-US" sz="2400" kern="1200" dirty="0">
                  <a:solidFill>
                    <a:schemeClr val="tx1">
                      <a:lumMod val="65000"/>
                      <a:lumOff val="35000"/>
                    </a:schemeClr>
                  </a:solidFill>
                  <a:latin typeface="Garamond"/>
                </a:rPr>
                <a:t>Pinelands WUI</a:t>
              </a:r>
            </a:p>
          </p:txBody>
        </p:sp>
        <p:sp>
          <p:nvSpPr>
            <p:cNvPr id="5" name="Freeform 4"/>
            <p:cNvSpPr/>
            <p:nvPr/>
          </p:nvSpPr>
          <p:spPr>
            <a:xfrm>
              <a:off x="3042442" y="10400321"/>
              <a:ext cx="831770" cy="509522"/>
            </a:xfrm>
            <a:custGeom>
              <a:avLst/>
              <a:gdLst>
                <a:gd name="connsiteX0" fmla="*/ 0 w 657717"/>
                <a:gd name="connsiteY0" fmla="*/ 101904 h 509522"/>
                <a:gd name="connsiteX1" fmla="*/ 402956 w 657717"/>
                <a:gd name="connsiteY1" fmla="*/ 101904 h 509522"/>
                <a:gd name="connsiteX2" fmla="*/ 402956 w 657717"/>
                <a:gd name="connsiteY2" fmla="*/ 0 h 509522"/>
                <a:gd name="connsiteX3" fmla="*/ 657717 w 657717"/>
                <a:gd name="connsiteY3" fmla="*/ 254761 h 509522"/>
                <a:gd name="connsiteX4" fmla="*/ 402956 w 657717"/>
                <a:gd name="connsiteY4" fmla="*/ 509522 h 509522"/>
                <a:gd name="connsiteX5" fmla="*/ 402956 w 657717"/>
                <a:gd name="connsiteY5" fmla="*/ 407618 h 509522"/>
                <a:gd name="connsiteX6" fmla="*/ 0 w 657717"/>
                <a:gd name="connsiteY6" fmla="*/ 407618 h 509522"/>
                <a:gd name="connsiteX7" fmla="*/ 0 w 657717"/>
                <a:gd name="connsiteY7" fmla="*/ 101904 h 5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717" h="509522">
                  <a:moveTo>
                    <a:pt x="0" y="101904"/>
                  </a:moveTo>
                  <a:lnTo>
                    <a:pt x="402956" y="101904"/>
                  </a:lnTo>
                  <a:lnTo>
                    <a:pt x="402956" y="0"/>
                  </a:lnTo>
                  <a:lnTo>
                    <a:pt x="657717" y="254761"/>
                  </a:lnTo>
                  <a:lnTo>
                    <a:pt x="402956" y="509522"/>
                  </a:lnTo>
                  <a:lnTo>
                    <a:pt x="402956" y="407618"/>
                  </a:lnTo>
                  <a:lnTo>
                    <a:pt x="0" y="407618"/>
                  </a:lnTo>
                  <a:lnTo>
                    <a:pt x="0" y="101904"/>
                  </a:lnTo>
                  <a:close/>
                </a:path>
              </a:pathLst>
            </a:custGeom>
            <a:solidFill>
              <a:schemeClr val="accent1">
                <a:lumMod val="60000"/>
                <a:lumOff val="40000"/>
              </a:schemeClr>
            </a:solidFill>
            <a:ln>
              <a:noFill/>
            </a:ln>
            <a:effectLst/>
          </p:spPr>
          <p:style>
            <a:lnRef idx="0">
              <a:scrgbClr r="0" g="0" b="0"/>
            </a:lnRef>
            <a:fillRef idx="1">
              <a:scrgbClr r="0" g="0" b="0"/>
            </a:fillRef>
            <a:effectRef idx="0">
              <a:scrgbClr r="0" g="0" b="0"/>
            </a:effectRef>
            <a:fontRef idx="minor">
              <a:schemeClr val="lt1"/>
            </a:fontRef>
          </p:style>
          <p:txBody>
            <a:bodyPr spcFirstLastPara="0" vert="horz" wrap="square" lIns="0" tIns="101904" rIns="152857" bIns="101904" numCol="1" spcCol="1270" anchor="ctr" anchorCtr="0">
              <a:noAutofit/>
            </a:bodyPr>
            <a:lstStyle/>
            <a:p>
              <a:pPr lvl="0" algn="ctr" defTabSz="622300">
                <a:lnSpc>
                  <a:spcPct val="90000"/>
                </a:lnSpc>
                <a:spcBef>
                  <a:spcPct val="0"/>
                </a:spcBef>
                <a:spcAft>
                  <a:spcPct val="35000"/>
                </a:spcAft>
              </a:pPr>
              <a:endParaRPr lang="en-US" sz="1400" kern="1200">
                <a:solidFill>
                  <a:sysClr val="window" lastClr="FFFFFF"/>
                </a:solidFill>
                <a:latin typeface="Calibri" panose="020F0502020204030204"/>
                <a:ea typeface="+mn-ea"/>
                <a:cs typeface="+mn-cs"/>
              </a:endParaRPr>
            </a:p>
          </p:txBody>
        </p:sp>
        <p:sp>
          <p:nvSpPr>
            <p:cNvPr id="6" name="Freeform 5"/>
            <p:cNvSpPr/>
            <p:nvPr/>
          </p:nvSpPr>
          <p:spPr>
            <a:xfrm>
              <a:off x="3986042" y="10332298"/>
              <a:ext cx="2046512" cy="777599"/>
            </a:xfrm>
            <a:custGeom>
              <a:avLst/>
              <a:gdLst>
                <a:gd name="connsiteX0" fmla="*/ 0 w 2046512"/>
                <a:gd name="connsiteY0" fmla="*/ 77760 h 777599"/>
                <a:gd name="connsiteX1" fmla="*/ 77760 w 2046512"/>
                <a:gd name="connsiteY1" fmla="*/ 0 h 777599"/>
                <a:gd name="connsiteX2" fmla="*/ 1968752 w 2046512"/>
                <a:gd name="connsiteY2" fmla="*/ 0 h 777599"/>
                <a:gd name="connsiteX3" fmla="*/ 2046512 w 2046512"/>
                <a:gd name="connsiteY3" fmla="*/ 77760 h 777599"/>
                <a:gd name="connsiteX4" fmla="*/ 2046512 w 2046512"/>
                <a:gd name="connsiteY4" fmla="*/ 699839 h 777599"/>
                <a:gd name="connsiteX5" fmla="*/ 1968752 w 2046512"/>
                <a:gd name="connsiteY5" fmla="*/ 777599 h 777599"/>
                <a:gd name="connsiteX6" fmla="*/ 77760 w 2046512"/>
                <a:gd name="connsiteY6" fmla="*/ 777599 h 777599"/>
                <a:gd name="connsiteX7" fmla="*/ 0 w 2046512"/>
                <a:gd name="connsiteY7" fmla="*/ 699839 h 777599"/>
                <a:gd name="connsiteX8" fmla="*/ 0 w 2046512"/>
                <a:gd name="connsiteY8" fmla="*/ 77760 h 77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512" h="777599">
                  <a:moveTo>
                    <a:pt x="0" y="77760"/>
                  </a:moveTo>
                  <a:cubicBezTo>
                    <a:pt x="0" y="34814"/>
                    <a:pt x="34814" y="0"/>
                    <a:pt x="77760" y="0"/>
                  </a:cubicBezTo>
                  <a:lnTo>
                    <a:pt x="1968752" y="0"/>
                  </a:lnTo>
                  <a:cubicBezTo>
                    <a:pt x="2011698" y="0"/>
                    <a:pt x="2046512" y="34814"/>
                    <a:pt x="2046512" y="77760"/>
                  </a:cubicBezTo>
                  <a:lnTo>
                    <a:pt x="2046512" y="699839"/>
                  </a:lnTo>
                  <a:cubicBezTo>
                    <a:pt x="2046512" y="742785"/>
                    <a:pt x="2011698" y="777599"/>
                    <a:pt x="1968752" y="777599"/>
                  </a:cubicBezTo>
                  <a:lnTo>
                    <a:pt x="77760" y="777599"/>
                  </a:lnTo>
                  <a:cubicBezTo>
                    <a:pt x="34814" y="777599"/>
                    <a:pt x="0" y="742785"/>
                    <a:pt x="0" y="699839"/>
                  </a:cubicBezTo>
                  <a:lnTo>
                    <a:pt x="0" y="77760"/>
                  </a:ln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8100000" scaled="1"/>
              <a:tileRect/>
            </a:gra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43199" tIns="143199" rIns="143199" bIns="342962" numCol="1" spcCol="1270" anchor="t" anchorCtr="0">
              <a:noAutofit/>
            </a:bodyPr>
            <a:lstStyle/>
            <a:p>
              <a:pPr lvl="1" algn="just" defTabSz="800100">
                <a:lnSpc>
                  <a:spcPct val="90000"/>
                </a:lnSpc>
                <a:spcBef>
                  <a:spcPts val="1800"/>
                </a:spcBef>
                <a:buClr>
                  <a:srgbClr val="3F3F3F"/>
                </a:buClr>
                <a:buSzPts val="2700"/>
              </a:pPr>
              <a:r>
                <a:rPr lang="en-US" sz="2700" dirty="0">
                  <a:solidFill>
                    <a:schemeClr val="bg1"/>
                  </a:solidFill>
                  <a:latin typeface="Garamond"/>
                  <a:ea typeface="Garamond"/>
                  <a:cs typeface="Garamond"/>
                </a:rPr>
                <a:t>Data Processing</a:t>
              </a:r>
            </a:p>
          </p:txBody>
        </p:sp>
        <p:sp>
          <p:nvSpPr>
            <p:cNvPr id="7" name="Freeform 6"/>
            <p:cNvSpPr/>
            <p:nvPr/>
          </p:nvSpPr>
          <p:spPr>
            <a:xfrm>
              <a:off x="4316435" y="11028702"/>
              <a:ext cx="2810923" cy="1580513"/>
            </a:xfrm>
            <a:custGeom>
              <a:avLst/>
              <a:gdLst>
                <a:gd name="connsiteX0" fmla="*/ 0 w 2046512"/>
                <a:gd name="connsiteY0" fmla="*/ 204651 h 2332800"/>
                <a:gd name="connsiteX1" fmla="*/ 204651 w 2046512"/>
                <a:gd name="connsiteY1" fmla="*/ 0 h 2332800"/>
                <a:gd name="connsiteX2" fmla="*/ 1841861 w 2046512"/>
                <a:gd name="connsiteY2" fmla="*/ 0 h 2332800"/>
                <a:gd name="connsiteX3" fmla="*/ 2046512 w 2046512"/>
                <a:gd name="connsiteY3" fmla="*/ 204651 h 2332800"/>
                <a:gd name="connsiteX4" fmla="*/ 2046512 w 2046512"/>
                <a:gd name="connsiteY4" fmla="*/ 2128149 h 2332800"/>
                <a:gd name="connsiteX5" fmla="*/ 1841861 w 2046512"/>
                <a:gd name="connsiteY5" fmla="*/ 2332800 h 2332800"/>
                <a:gd name="connsiteX6" fmla="*/ 204651 w 2046512"/>
                <a:gd name="connsiteY6" fmla="*/ 2332800 h 2332800"/>
                <a:gd name="connsiteX7" fmla="*/ 0 w 2046512"/>
                <a:gd name="connsiteY7" fmla="*/ 2128149 h 2332800"/>
                <a:gd name="connsiteX8" fmla="*/ 0 w 2046512"/>
                <a:gd name="connsiteY8" fmla="*/ 204651 h 233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512" h="2332800">
                  <a:moveTo>
                    <a:pt x="0" y="204651"/>
                  </a:moveTo>
                  <a:cubicBezTo>
                    <a:pt x="0" y="91625"/>
                    <a:pt x="91625" y="0"/>
                    <a:pt x="204651" y="0"/>
                  </a:cubicBezTo>
                  <a:lnTo>
                    <a:pt x="1841861" y="0"/>
                  </a:lnTo>
                  <a:cubicBezTo>
                    <a:pt x="1954887" y="0"/>
                    <a:pt x="2046512" y="91625"/>
                    <a:pt x="2046512" y="204651"/>
                  </a:cubicBezTo>
                  <a:lnTo>
                    <a:pt x="2046512" y="2128149"/>
                  </a:lnTo>
                  <a:cubicBezTo>
                    <a:pt x="2046512" y="2241175"/>
                    <a:pt x="1954887" y="2332800"/>
                    <a:pt x="1841861" y="2332800"/>
                  </a:cubicBezTo>
                  <a:lnTo>
                    <a:pt x="204651" y="2332800"/>
                  </a:lnTo>
                  <a:cubicBezTo>
                    <a:pt x="91625" y="2332800"/>
                    <a:pt x="0" y="2241175"/>
                    <a:pt x="0" y="2128149"/>
                  </a:cubicBezTo>
                  <a:lnTo>
                    <a:pt x="0" y="204651"/>
                  </a:lnTo>
                  <a:close/>
                </a:path>
              </a:pathLst>
            </a:custGeom>
            <a:solidFill>
              <a:schemeClr val="accent1">
                <a:lumMod val="20000"/>
                <a:lumOff val="80000"/>
                <a:alpha val="90000"/>
              </a:schemeClr>
            </a:solidFill>
            <a:ln w="12700"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87956" tIns="187956" rIns="187956" bIns="187956" numCol="1" spcCol="1270" anchor="t" anchorCtr="0">
              <a:noAutofit/>
            </a:bodyPr>
            <a:lstStyle/>
            <a:p>
              <a:pPr marL="347663" lvl="1" indent="-347663" defTabSz="2743200">
                <a:lnSpc>
                  <a:spcPct val="90000"/>
                </a:lnSpc>
                <a:spcBef>
                  <a:spcPts val="1000"/>
                </a:spcBef>
                <a:buClr>
                  <a:srgbClr val="1C57B0"/>
                </a:buClr>
                <a:buSzPts val="2700"/>
                <a:buFont typeface="Webdings" panose="05030102010509060703" pitchFamily="18" charset="2"/>
                <a:buChar char="4"/>
              </a:pPr>
              <a:r>
                <a:rPr lang="en-US" sz="2400" kern="1200" dirty="0">
                  <a:solidFill>
                    <a:schemeClr val="tx1">
                      <a:lumMod val="65000"/>
                      <a:lumOff val="35000"/>
                    </a:schemeClr>
                  </a:solidFill>
                  <a:latin typeface="Garamond"/>
                </a:rPr>
                <a:t>Clipping</a:t>
              </a:r>
            </a:p>
            <a:p>
              <a:pPr marL="347663" lvl="1" indent="-347663" defTabSz="2743200">
                <a:lnSpc>
                  <a:spcPct val="90000"/>
                </a:lnSpc>
                <a:spcBef>
                  <a:spcPts val="1000"/>
                </a:spcBef>
                <a:buClr>
                  <a:srgbClr val="1C57B0"/>
                </a:buClr>
                <a:buSzPts val="2700"/>
                <a:buFont typeface="Webdings" panose="05030102010509060703" pitchFamily="18" charset="2"/>
                <a:buChar char="4"/>
              </a:pPr>
              <a:r>
                <a:rPr lang="en-US" sz="2400" kern="1200" dirty="0" err="1">
                  <a:solidFill>
                    <a:schemeClr val="tx1">
                      <a:lumMod val="65000"/>
                      <a:lumOff val="35000"/>
                    </a:schemeClr>
                  </a:solidFill>
                  <a:latin typeface="Garamond"/>
                </a:rPr>
                <a:t>Reprojection</a:t>
              </a:r>
              <a:endParaRPr lang="en-US" sz="2400" kern="1200" dirty="0">
                <a:solidFill>
                  <a:schemeClr val="tx1">
                    <a:lumMod val="65000"/>
                    <a:lumOff val="35000"/>
                  </a:schemeClr>
                </a:solidFill>
                <a:latin typeface="Garamond"/>
              </a:endParaRPr>
            </a:p>
            <a:p>
              <a:pPr marL="347663" lvl="1" indent="-347663" defTabSz="2743200">
                <a:lnSpc>
                  <a:spcPct val="90000"/>
                </a:lnSpc>
                <a:spcBef>
                  <a:spcPts val="1000"/>
                </a:spcBef>
                <a:buClr>
                  <a:srgbClr val="1C57B0"/>
                </a:buClr>
                <a:buSzPts val="2700"/>
                <a:buFont typeface="Webdings" panose="05030102010509060703" pitchFamily="18" charset="2"/>
                <a:buChar char="4"/>
              </a:pPr>
              <a:r>
                <a:rPr lang="en-US" sz="2400" kern="1200" dirty="0">
                  <a:solidFill>
                    <a:schemeClr val="tx1">
                      <a:lumMod val="65000"/>
                      <a:lumOff val="35000"/>
                    </a:schemeClr>
                  </a:solidFill>
                  <a:latin typeface="Garamond"/>
                </a:rPr>
                <a:t>Reclassification</a:t>
              </a:r>
            </a:p>
            <a:p>
              <a:pPr marL="347663" lvl="1" indent="-347663" defTabSz="2743200">
                <a:lnSpc>
                  <a:spcPct val="90000"/>
                </a:lnSpc>
                <a:spcBef>
                  <a:spcPts val="1000"/>
                </a:spcBef>
                <a:buClr>
                  <a:srgbClr val="1C57B0"/>
                </a:buClr>
                <a:buSzPts val="2700"/>
                <a:buFont typeface="Webdings" panose="05030102010509060703" pitchFamily="18" charset="2"/>
                <a:buChar char="4"/>
              </a:pPr>
              <a:r>
                <a:rPr lang="en-US" sz="2400" kern="1200" dirty="0">
                  <a:solidFill>
                    <a:schemeClr val="tx1">
                      <a:lumMod val="65000"/>
                      <a:lumOff val="35000"/>
                    </a:schemeClr>
                  </a:solidFill>
                  <a:latin typeface="Garamond"/>
                </a:rPr>
                <a:t>Euclidean Distance</a:t>
              </a:r>
            </a:p>
          </p:txBody>
        </p:sp>
        <p:sp>
          <p:nvSpPr>
            <p:cNvPr id="8" name="Freeform 7"/>
            <p:cNvSpPr/>
            <p:nvPr/>
          </p:nvSpPr>
          <p:spPr>
            <a:xfrm>
              <a:off x="6205042" y="10374806"/>
              <a:ext cx="1102831" cy="509522"/>
            </a:xfrm>
            <a:custGeom>
              <a:avLst/>
              <a:gdLst>
                <a:gd name="connsiteX0" fmla="*/ 0 w 657717"/>
                <a:gd name="connsiteY0" fmla="*/ 101904 h 509522"/>
                <a:gd name="connsiteX1" fmla="*/ 402956 w 657717"/>
                <a:gd name="connsiteY1" fmla="*/ 101904 h 509522"/>
                <a:gd name="connsiteX2" fmla="*/ 402956 w 657717"/>
                <a:gd name="connsiteY2" fmla="*/ 0 h 509522"/>
                <a:gd name="connsiteX3" fmla="*/ 657717 w 657717"/>
                <a:gd name="connsiteY3" fmla="*/ 254761 h 509522"/>
                <a:gd name="connsiteX4" fmla="*/ 402956 w 657717"/>
                <a:gd name="connsiteY4" fmla="*/ 509522 h 509522"/>
                <a:gd name="connsiteX5" fmla="*/ 402956 w 657717"/>
                <a:gd name="connsiteY5" fmla="*/ 407618 h 509522"/>
                <a:gd name="connsiteX6" fmla="*/ 0 w 657717"/>
                <a:gd name="connsiteY6" fmla="*/ 407618 h 509522"/>
                <a:gd name="connsiteX7" fmla="*/ 0 w 657717"/>
                <a:gd name="connsiteY7" fmla="*/ 101904 h 5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717" h="509522">
                  <a:moveTo>
                    <a:pt x="0" y="101904"/>
                  </a:moveTo>
                  <a:lnTo>
                    <a:pt x="402956" y="101904"/>
                  </a:lnTo>
                  <a:lnTo>
                    <a:pt x="402956" y="0"/>
                  </a:lnTo>
                  <a:lnTo>
                    <a:pt x="657717" y="254761"/>
                  </a:lnTo>
                  <a:lnTo>
                    <a:pt x="402956" y="509522"/>
                  </a:lnTo>
                  <a:lnTo>
                    <a:pt x="402956" y="407618"/>
                  </a:lnTo>
                  <a:lnTo>
                    <a:pt x="0" y="407618"/>
                  </a:lnTo>
                  <a:lnTo>
                    <a:pt x="0" y="101904"/>
                  </a:lnTo>
                  <a:close/>
                </a:path>
              </a:pathLst>
            </a:custGeom>
            <a:solidFill>
              <a:schemeClr val="accent1">
                <a:lumMod val="60000"/>
                <a:lumOff val="40000"/>
              </a:schemeClr>
            </a:solidFill>
            <a:ln>
              <a:noFill/>
            </a:ln>
            <a:effectLst/>
          </p:spPr>
          <p:style>
            <a:lnRef idx="0">
              <a:scrgbClr r="0" g="0" b="0"/>
            </a:lnRef>
            <a:fillRef idx="1">
              <a:scrgbClr r="0" g="0" b="0"/>
            </a:fillRef>
            <a:effectRef idx="0">
              <a:scrgbClr r="0" g="0" b="0"/>
            </a:effectRef>
            <a:fontRef idx="minor">
              <a:schemeClr val="lt1"/>
            </a:fontRef>
          </p:style>
          <p:txBody>
            <a:bodyPr spcFirstLastPara="0" vert="horz" wrap="square" lIns="0" tIns="101904" rIns="152857" bIns="101904" numCol="1" spcCol="1270" anchor="ctr" anchorCtr="0">
              <a:noAutofit/>
            </a:bodyPr>
            <a:lstStyle/>
            <a:p>
              <a:pPr lvl="0" algn="ctr" defTabSz="622300">
                <a:lnSpc>
                  <a:spcPct val="90000"/>
                </a:lnSpc>
                <a:spcBef>
                  <a:spcPct val="0"/>
                </a:spcBef>
                <a:spcAft>
                  <a:spcPct val="35000"/>
                </a:spcAft>
              </a:pPr>
              <a:endParaRPr lang="en-US" sz="1400" kern="1200">
                <a:solidFill>
                  <a:sysClr val="window" lastClr="FFFFFF"/>
                </a:solidFill>
                <a:latin typeface="Calibri" panose="020F0502020204030204"/>
                <a:ea typeface="+mn-ea"/>
                <a:cs typeface="+mn-cs"/>
              </a:endParaRPr>
            </a:p>
          </p:txBody>
        </p:sp>
        <p:sp>
          <p:nvSpPr>
            <p:cNvPr id="9" name="Freeform 8"/>
            <p:cNvSpPr/>
            <p:nvPr/>
          </p:nvSpPr>
          <p:spPr>
            <a:xfrm>
              <a:off x="7419703" y="10370367"/>
              <a:ext cx="2046512" cy="777599"/>
            </a:xfrm>
            <a:custGeom>
              <a:avLst/>
              <a:gdLst>
                <a:gd name="connsiteX0" fmla="*/ 0 w 2046512"/>
                <a:gd name="connsiteY0" fmla="*/ 77760 h 777599"/>
                <a:gd name="connsiteX1" fmla="*/ 77760 w 2046512"/>
                <a:gd name="connsiteY1" fmla="*/ 0 h 777599"/>
                <a:gd name="connsiteX2" fmla="*/ 1968752 w 2046512"/>
                <a:gd name="connsiteY2" fmla="*/ 0 h 777599"/>
                <a:gd name="connsiteX3" fmla="*/ 2046512 w 2046512"/>
                <a:gd name="connsiteY3" fmla="*/ 77760 h 777599"/>
                <a:gd name="connsiteX4" fmla="*/ 2046512 w 2046512"/>
                <a:gd name="connsiteY4" fmla="*/ 699839 h 777599"/>
                <a:gd name="connsiteX5" fmla="*/ 1968752 w 2046512"/>
                <a:gd name="connsiteY5" fmla="*/ 777599 h 777599"/>
                <a:gd name="connsiteX6" fmla="*/ 77760 w 2046512"/>
                <a:gd name="connsiteY6" fmla="*/ 777599 h 777599"/>
                <a:gd name="connsiteX7" fmla="*/ 0 w 2046512"/>
                <a:gd name="connsiteY7" fmla="*/ 699839 h 777599"/>
                <a:gd name="connsiteX8" fmla="*/ 0 w 2046512"/>
                <a:gd name="connsiteY8" fmla="*/ 77760 h 77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512" h="777599">
                  <a:moveTo>
                    <a:pt x="0" y="77760"/>
                  </a:moveTo>
                  <a:cubicBezTo>
                    <a:pt x="0" y="34814"/>
                    <a:pt x="34814" y="0"/>
                    <a:pt x="77760" y="0"/>
                  </a:cubicBezTo>
                  <a:lnTo>
                    <a:pt x="1968752" y="0"/>
                  </a:lnTo>
                  <a:cubicBezTo>
                    <a:pt x="2011698" y="0"/>
                    <a:pt x="2046512" y="34814"/>
                    <a:pt x="2046512" y="77760"/>
                  </a:cubicBezTo>
                  <a:lnTo>
                    <a:pt x="2046512" y="699839"/>
                  </a:lnTo>
                  <a:cubicBezTo>
                    <a:pt x="2046512" y="742785"/>
                    <a:pt x="2011698" y="777599"/>
                    <a:pt x="1968752" y="777599"/>
                  </a:cubicBezTo>
                  <a:lnTo>
                    <a:pt x="77760" y="777599"/>
                  </a:lnTo>
                  <a:cubicBezTo>
                    <a:pt x="34814" y="777599"/>
                    <a:pt x="0" y="742785"/>
                    <a:pt x="0" y="699839"/>
                  </a:cubicBezTo>
                  <a:lnTo>
                    <a:pt x="0" y="77760"/>
                  </a:ln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8100000" scaled="1"/>
              <a:tileRect/>
            </a:gra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43199" tIns="143199" rIns="143199" bIns="342962" numCol="1" spcCol="1270" anchor="t" anchorCtr="0">
              <a:noAutofit/>
            </a:bodyPr>
            <a:lstStyle/>
            <a:p>
              <a:pPr lvl="1" algn="just" defTabSz="800100">
                <a:lnSpc>
                  <a:spcPct val="90000"/>
                </a:lnSpc>
                <a:spcBef>
                  <a:spcPts val="1800"/>
                </a:spcBef>
                <a:buClr>
                  <a:srgbClr val="3F3F3F"/>
                </a:buClr>
                <a:buSzPts val="2700"/>
              </a:pPr>
              <a:r>
                <a:rPr lang="en-US" sz="2700" dirty="0">
                  <a:solidFill>
                    <a:schemeClr val="bg1"/>
                  </a:solidFill>
                  <a:latin typeface="Garamond"/>
                  <a:ea typeface="Garamond"/>
                  <a:cs typeface="Garamond"/>
                </a:rPr>
                <a:t>Data Analysis</a:t>
              </a:r>
            </a:p>
          </p:txBody>
        </p:sp>
        <p:sp>
          <p:nvSpPr>
            <p:cNvPr id="10" name="Freeform 9"/>
            <p:cNvSpPr/>
            <p:nvPr/>
          </p:nvSpPr>
          <p:spPr>
            <a:xfrm>
              <a:off x="7565652" y="11063630"/>
              <a:ext cx="2621340" cy="1306082"/>
            </a:xfrm>
            <a:custGeom>
              <a:avLst/>
              <a:gdLst>
                <a:gd name="connsiteX0" fmla="*/ 0 w 2046512"/>
                <a:gd name="connsiteY0" fmla="*/ 204651 h 2332800"/>
                <a:gd name="connsiteX1" fmla="*/ 204651 w 2046512"/>
                <a:gd name="connsiteY1" fmla="*/ 0 h 2332800"/>
                <a:gd name="connsiteX2" fmla="*/ 1841861 w 2046512"/>
                <a:gd name="connsiteY2" fmla="*/ 0 h 2332800"/>
                <a:gd name="connsiteX3" fmla="*/ 2046512 w 2046512"/>
                <a:gd name="connsiteY3" fmla="*/ 204651 h 2332800"/>
                <a:gd name="connsiteX4" fmla="*/ 2046512 w 2046512"/>
                <a:gd name="connsiteY4" fmla="*/ 2128149 h 2332800"/>
                <a:gd name="connsiteX5" fmla="*/ 1841861 w 2046512"/>
                <a:gd name="connsiteY5" fmla="*/ 2332800 h 2332800"/>
                <a:gd name="connsiteX6" fmla="*/ 204651 w 2046512"/>
                <a:gd name="connsiteY6" fmla="*/ 2332800 h 2332800"/>
                <a:gd name="connsiteX7" fmla="*/ 0 w 2046512"/>
                <a:gd name="connsiteY7" fmla="*/ 2128149 h 2332800"/>
                <a:gd name="connsiteX8" fmla="*/ 0 w 2046512"/>
                <a:gd name="connsiteY8" fmla="*/ 204651 h 233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512" h="2332800">
                  <a:moveTo>
                    <a:pt x="0" y="204651"/>
                  </a:moveTo>
                  <a:cubicBezTo>
                    <a:pt x="0" y="91625"/>
                    <a:pt x="91625" y="0"/>
                    <a:pt x="204651" y="0"/>
                  </a:cubicBezTo>
                  <a:lnTo>
                    <a:pt x="1841861" y="0"/>
                  </a:lnTo>
                  <a:cubicBezTo>
                    <a:pt x="1954887" y="0"/>
                    <a:pt x="2046512" y="91625"/>
                    <a:pt x="2046512" y="204651"/>
                  </a:cubicBezTo>
                  <a:lnTo>
                    <a:pt x="2046512" y="2128149"/>
                  </a:lnTo>
                  <a:cubicBezTo>
                    <a:pt x="2046512" y="2241175"/>
                    <a:pt x="1954887" y="2332800"/>
                    <a:pt x="1841861" y="2332800"/>
                  </a:cubicBezTo>
                  <a:lnTo>
                    <a:pt x="204651" y="2332800"/>
                  </a:lnTo>
                  <a:cubicBezTo>
                    <a:pt x="91625" y="2332800"/>
                    <a:pt x="0" y="2241175"/>
                    <a:pt x="0" y="2128149"/>
                  </a:cubicBezTo>
                  <a:lnTo>
                    <a:pt x="0" y="204651"/>
                  </a:lnTo>
                  <a:close/>
                </a:path>
              </a:pathLst>
            </a:custGeom>
            <a:solidFill>
              <a:schemeClr val="accent1">
                <a:lumMod val="20000"/>
                <a:lumOff val="80000"/>
                <a:alpha val="90000"/>
              </a:schemeClr>
            </a:solidFill>
            <a:ln w="12700"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87956" tIns="187956" rIns="187956" bIns="187956" numCol="1" spcCol="1270" anchor="t" anchorCtr="0">
              <a:noAutofit/>
            </a:bodyPr>
            <a:lstStyle/>
            <a:p>
              <a:pPr marL="347663" lvl="1" indent="-347663" defTabSz="2743200">
                <a:lnSpc>
                  <a:spcPct val="90000"/>
                </a:lnSpc>
                <a:spcBef>
                  <a:spcPts val="1000"/>
                </a:spcBef>
                <a:buClr>
                  <a:srgbClr val="1C57B0"/>
                </a:buClr>
                <a:buSzPts val="2700"/>
                <a:buFont typeface="Webdings" panose="05030102010509060703" pitchFamily="18" charset="2"/>
                <a:buChar char="4"/>
              </a:pPr>
              <a:r>
                <a:rPr lang="en-US" sz="2400" kern="1200" dirty="0">
                  <a:solidFill>
                    <a:schemeClr val="tx1">
                      <a:lumMod val="65000"/>
                      <a:lumOff val="35000"/>
                    </a:schemeClr>
                  </a:solidFill>
                  <a:latin typeface="Garamond"/>
                </a:rPr>
                <a:t>Fuzzy Logic Membership</a:t>
              </a:r>
            </a:p>
            <a:p>
              <a:pPr marL="347663" lvl="1" indent="-347663" defTabSz="2743200">
                <a:lnSpc>
                  <a:spcPct val="90000"/>
                </a:lnSpc>
                <a:spcBef>
                  <a:spcPts val="1000"/>
                </a:spcBef>
                <a:buClr>
                  <a:srgbClr val="1C57B0"/>
                </a:buClr>
                <a:buSzPts val="2700"/>
                <a:buFont typeface="Webdings" panose="05030102010509060703" pitchFamily="18" charset="2"/>
                <a:buChar char="4"/>
              </a:pPr>
              <a:r>
                <a:rPr lang="en-US" sz="2400" kern="1200" dirty="0">
                  <a:solidFill>
                    <a:schemeClr val="tx1">
                      <a:lumMod val="65000"/>
                      <a:lumOff val="35000"/>
                    </a:schemeClr>
                  </a:solidFill>
                  <a:latin typeface="Garamond"/>
                </a:rPr>
                <a:t>Fuzzy Overlay</a:t>
              </a:r>
            </a:p>
          </p:txBody>
        </p:sp>
        <p:sp>
          <p:nvSpPr>
            <p:cNvPr id="11" name="Freeform 10"/>
            <p:cNvSpPr/>
            <p:nvPr/>
          </p:nvSpPr>
          <p:spPr>
            <a:xfrm>
              <a:off x="9642574" y="10374806"/>
              <a:ext cx="968162" cy="509522"/>
            </a:xfrm>
            <a:custGeom>
              <a:avLst/>
              <a:gdLst>
                <a:gd name="connsiteX0" fmla="*/ 0 w 657717"/>
                <a:gd name="connsiteY0" fmla="*/ 101904 h 509522"/>
                <a:gd name="connsiteX1" fmla="*/ 402956 w 657717"/>
                <a:gd name="connsiteY1" fmla="*/ 101904 h 509522"/>
                <a:gd name="connsiteX2" fmla="*/ 402956 w 657717"/>
                <a:gd name="connsiteY2" fmla="*/ 0 h 509522"/>
                <a:gd name="connsiteX3" fmla="*/ 657717 w 657717"/>
                <a:gd name="connsiteY3" fmla="*/ 254761 h 509522"/>
                <a:gd name="connsiteX4" fmla="*/ 402956 w 657717"/>
                <a:gd name="connsiteY4" fmla="*/ 509522 h 509522"/>
                <a:gd name="connsiteX5" fmla="*/ 402956 w 657717"/>
                <a:gd name="connsiteY5" fmla="*/ 407618 h 509522"/>
                <a:gd name="connsiteX6" fmla="*/ 0 w 657717"/>
                <a:gd name="connsiteY6" fmla="*/ 407618 h 509522"/>
                <a:gd name="connsiteX7" fmla="*/ 0 w 657717"/>
                <a:gd name="connsiteY7" fmla="*/ 101904 h 5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717" h="509522">
                  <a:moveTo>
                    <a:pt x="0" y="101904"/>
                  </a:moveTo>
                  <a:lnTo>
                    <a:pt x="402956" y="101904"/>
                  </a:lnTo>
                  <a:lnTo>
                    <a:pt x="402956" y="0"/>
                  </a:lnTo>
                  <a:lnTo>
                    <a:pt x="657717" y="254761"/>
                  </a:lnTo>
                  <a:lnTo>
                    <a:pt x="402956" y="509522"/>
                  </a:lnTo>
                  <a:lnTo>
                    <a:pt x="402956" y="407618"/>
                  </a:lnTo>
                  <a:lnTo>
                    <a:pt x="0" y="407618"/>
                  </a:lnTo>
                  <a:lnTo>
                    <a:pt x="0" y="101904"/>
                  </a:lnTo>
                  <a:close/>
                </a:path>
              </a:pathLst>
            </a:custGeom>
            <a:solidFill>
              <a:schemeClr val="accent1">
                <a:lumMod val="60000"/>
                <a:lumOff val="40000"/>
              </a:schemeClr>
            </a:solidFill>
            <a:ln>
              <a:noFill/>
            </a:ln>
            <a:effectLst/>
          </p:spPr>
          <p:style>
            <a:lnRef idx="0">
              <a:scrgbClr r="0" g="0" b="0"/>
            </a:lnRef>
            <a:fillRef idx="1">
              <a:scrgbClr r="0" g="0" b="0"/>
            </a:fillRef>
            <a:effectRef idx="0">
              <a:scrgbClr r="0" g="0" b="0"/>
            </a:effectRef>
            <a:fontRef idx="minor">
              <a:schemeClr val="lt1"/>
            </a:fontRef>
          </p:style>
          <p:txBody>
            <a:bodyPr spcFirstLastPara="0" vert="horz" wrap="square" lIns="0" tIns="101904" rIns="152857" bIns="101904" numCol="1" spcCol="1270" anchor="ctr" anchorCtr="0">
              <a:noAutofit/>
            </a:bodyPr>
            <a:lstStyle/>
            <a:p>
              <a:pPr lvl="0" algn="ctr" defTabSz="622300">
                <a:lnSpc>
                  <a:spcPct val="90000"/>
                </a:lnSpc>
                <a:spcBef>
                  <a:spcPct val="0"/>
                </a:spcBef>
                <a:spcAft>
                  <a:spcPct val="35000"/>
                </a:spcAft>
              </a:pPr>
              <a:endParaRPr lang="en-US" sz="1400" kern="1200">
                <a:solidFill>
                  <a:sysClr val="window" lastClr="FFFFFF"/>
                </a:solidFill>
                <a:latin typeface="Calibri" panose="020F0502020204030204"/>
                <a:ea typeface="+mn-ea"/>
                <a:cs typeface="+mn-cs"/>
              </a:endParaRPr>
            </a:p>
          </p:txBody>
        </p:sp>
        <p:sp>
          <p:nvSpPr>
            <p:cNvPr id="12" name="Freeform 11"/>
            <p:cNvSpPr/>
            <p:nvPr/>
          </p:nvSpPr>
          <p:spPr>
            <a:xfrm>
              <a:off x="10773022" y="10332297"/>
              <a:ext cx="2046512" cy="777599"/>
            </a:xfrm>
            <a:custGeom>
              <a:avLst/>
              <a:gdLst>
                <a:gd name="connsiteX0" fmla="*/ 0 w 2046512"/>
                <a:gd name="connsiteY0" fmla="*/ 77760 h 777599"/>
                <a:gd name="connsiteX1" fmla="*/ 77760 w 2046512"/>
                <a:gd name="connsiteY1" fmla="*/ 0 h 777599"/>
                <a:gd name="connsiteX2" fmla="*/ 1968752 w 2046512"/>
                <a:gd name="connsiteY2" fmla="*/ 0 h 777599"/>
                <a:gd name="connsiteX3" fmla="*/ 2046512 w 2046512"/>
                <a:gd name="connsiteY3" fmla="*/ 77760 h 777599"/>
                <a:gd name="connsiteX4" fmla="*/ 2046512 w 2046512"/>
                <a:gd name="connsiteY4" fmla="*/ 699839 h 777599"/>
                <a:gd name="connsiteX5" fmla="*/ 1968752 w 2046512"/>
                <a:gd name="connsiteY5" fmla="*/ 777599 h 777599"/>
                <a:gd name="connsiteX6" fmla="*/ 77760 w 2046512"/>
                <a:gd name="connsiteY6" fmla="*/ 777599 h 777599"/>
                <a:gd name="connsiteX7" fmla="*/ 0 w 2046512"/>
                <a:gd name="connsiteY7" fmla="*/ 699839 h 777599"/>
                <a:gd name="connsiteX8" fmla="*/ 0 w 2046512"/>
                <a:gd name="connsiteY8" fmla="*/ 77760 h 77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512" h="777599">
                  <a:moveTo>
                    <a:pt x="0" y="77760"/>
                  </a:moveTo>
                  <a:cubicBezTo>
                    <a:pt x="0" y="34814"/>
                    <a:pt x="34814" y="0"/>
                    <a:pt x="77760" y="0"/>
                  </a:cubicBezTo>
                  <a:lnTo>
                    <a:pt x="1968752" y="0"/>
                  </a:lnTo>
                  <a:cubicBezTo>
                    <a:pt x="2011698" y="0"/>
                    <a:pt x="2046512" y="34814"/>
                    <a:pt x="2046512" y="77760"/>
                  </a:cubicBezTo>
                  <a:lnTo>
                    <a:pt x="2046512" y="699839"/>
                  </a:lnTo>
                  <a:cubicBezTo>
                    <a:pt x="2046512" y="742785"/>
                    <a:pt x="2011698" y="777599"/>
                    <a:pt x="1968752" y="777599"/>
                  </a:cubicBezTo>
                  <a:lnTo>
                    <a:pt x="77760" y="777599"/>
                  </a:lnTo>
                  <a:cubicBezTo>
                    <a:pt x="34814" y="777599"/>
                    <a:pt x="0" y="742785"/>
                    <a:pt x="0" y="699839"/>
                  </a:cubicBezTo>
                  <a:lnTo>
                    <a:pt x="0" y="77760"/>
                  </a:ln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8100000" scaled="1"/>
              <a:tileRect/>
            </a:gra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43199" tIns="143199" rIns="143199" bIns="342962" numCol="1" spcCol="1270" anchor="t" anchorCtr="0">
              <a:noAutofit/>
            </a:bodyPr>
            <a:lstStyle/>
            <a:p>
              <a:pPr lvl="1" algn="just" defTabSz="800100">
                <a:lnSpc>
                  <a:spcPct val="90000"/>
                </a:lnSpc>
                <a:spcBef>
                  <a:spcPts val="1800"/>
                </a:spcBef>
                <a:buClr>
                  <a:srgbClr val="3F3F3F"/>
                </a:buClr>
                <a:buSzPts val="2700"/>
              </a:pPr>
              <a:r>
                <a:rPr lang="en-US" sz="2700" dirty="0">
                  <a:solidFill>
                    <a:schemeClr val="bg1"/>
                  </a:solidFill>
                  <a:latin typeface="Garamond"/>
                  <a:ea typeface="Garamond"/>
                  <a:cs typeface="Garamond"/>
                </a:rPr>
                <a:t>End Products</a:t>
              </a:r>
            </a:p>
          </p:txBody>
        </p:sp>
        <p:sp>
          <p:nvSpPr>
            <p:cNvPr id="13" name="Freeform 12"/>
            <p:cNvSpPr/>
            <p:nvPr/>
          </p:nvSpPr>
          <p:spPr>
            <a:xfrm>
              <a:off x="10773021" y="11006557"/>
              <a:ext cx="2632545" cy="1856614"/>
            </a:xfrm>
            <a:custGeom>
              <a:avLst/>
              <a:gdLst>
                <a:gd name="connsiteX0" fmla="*/ 0 w 2046512"/>
                <a:gd name="connsiteY0" fmla="*/ 204651 h 2332800"/>
                <a:gd name="connsiteX1" fmla="*/ 204651 w 2046512"/>
                <a:gd name="connsiteY1" fmla="*/ 0 h 2332800"/>
                <a:gd name="connsiteX2" fmla="*/ 1841861 w 2046512"/>
                <a:gd name="connsiteY2" fmla="*/ 0 h 2332800"/>
                <a:gd name="connsiteX3" fmla="*/ 2046512 w 2046512"/>
                <a:gd name="connsiteY3" fmla="*/ 204651 h 2332800"/>
                <a:gd name="connsiteX4" fmla="*/ 2046512 w 2046512"/>
                <a:gd name="connsiteY4" fmla="*/ 2128149 h 2332800"/>
                <a:gd name="connsiteX5" fmla="*/ 1841861 w 2046512"/>
                <a:gd name="connsiteY5" fmla="*/ 2332800 h 2332800"/>
                <a:gd name="connsiteX6" fmla="*/ 204651 w 2046512"/>
                <a:gd name="connsiteY6" fmla="*/ 2332800 h 2332800"/>
                <a:gd name="connsiteX7" fmla="*/ 0 w 2046512"/>
                <a:gd name="connsiteY7" fmla="*/ 2128149 h 2332800"/>
                <a:gd name="connsiteX8" fmla="*/ 0 w 2046512"/>
                <a:gd name="connsiteY8" fmla="*/ 204651 h 233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512" h="2332800">
                  <a:moveTo>
                    <a:pt x="0" y="204651"/>
                  </a:moveTo>
                  <a:cubicBezTo>
                    <a:pt x="0" y="91625"/>
                    <a:pt x="91625" y="0"/>
                    <a:pt x="204651" y="0"/>
                  </a:cubicBezTo>
                  <a:lnTo>
                    <a:pt x="1841861" y="0"/>
                  </a:lnTo>
                  <a:cubicBezTo>
                    <a:pt x="1954887" y="0"/>
                    <a:pt x="2046512" y="91625"/>
                    <a:pt x="2046512" y="204651"/>
                  </a:cubicBezTo>
                  <a:lnTo>
                    <a:pt x="2046512" y="2128149"/>
                  </a:lnTo>
                  <a:cubicBezTo>
                    <a:pt x="2046512" y="2241175"/>
                    <a:pt x="1954887" y="2332800"/>
                    <a:pt x="1841861" y="2332800"/>
                  </a:cubicBezTo>
                  <a:lnTo>
                    <a:pt x="204651" y="2332800"/>
                  </a:lnTo>
                  <a:cubicBezTo>
                    <a:pt x="91625" y="2332800"/>
                    <a:pt x="0" y="2241175"/>
                    <a:pt x="0" y="2128149"/>
                  </a:cubicBezTo>
                  <a:lnTo>
                    <a:pt x="0" y="204651"/>
                  </a:lnTo>
                  <a:close/>
                </a:path>
              </a:pathLst>
            </a:custGeom>
            <a:solidFill>
              <a:schemeClr val="accent1">
                <a:lumMod val="20000"/>
                <a:lumOff val="80000"/>
                <a:alpha val="90000"/>
              </a:schemeClr>
            </a:solidFill>
            <a:ln w="12700" cap="flat" cmpd="sng" algn="ctr">
              <a:solidFill>
                <a:srgbClr val="5B9BD5">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87956" tIns="187956" rIns="187956" bIns="187956" numCol="1" spcCol="1270" anchor="t" anchorCtr="0">
              <a:noAutofit/>
            </a:bodyPr>
            <a:lstStyle/>
            <a:p>
              <a:pPr marL="347663" lvl="1" indent="-347663" defTabSz="2743200">
                <a:lnSpc>
                  <a:spcPct val="90000"/>
                </a:lnSpc>
                <a:spcBef>
                  <a:spcPts val="1000"/>
                </a:spcBef>
                <a:buClr>
                  <a:srgbClr val="1C57B0"/>
                </a:buClr>
                <a:buSzPts val="2700"/>
                <a:buFont typeface="Webdings" panose="05030102010509060703" pitchFamily="18" charset="2"/>
                <a:buChar char="4"/>
              </a:pPr>
              <a:r>
                <a:rPr lang="en-US" sz="2400" kern="1200" dirty="0">
                  <a:solidFill>
                    <a:schemeClr val="tx1">
                      <a:lumMod val="65000"/>
                      <a:lumOff val="35000"/>
                    </a:schemeClr>
                  </a:solidFill>
                  <a:latin typeface="Garamond"/>
                </a:rPr>
                <a:t>Fire Risk Assessment Tool and Map</a:t>
              </a:r>
            </a:p>
            <a:p>
              <a:pPr marL="347663" lvl="1" indent="-347663" defTabSz="2743200">
                <a:lnSpc>
                  <a:spcPct val="90000"/>
                </a:lnSpc>
                <a:spcBef>
                  <a:spcPts val="1000"/>
                </a:spcBef>
                <a:buClr>
                  <a:srgbClr val="1C57B0"/>
                </a:buClr>
                <a:buSzPts val="2700"/>
                <a:buFont typeface="Webdings" panose="05030102010509060703" pitchFamily="18" charset="2"/>
                <a:buChar char="4"/>
              </a:pPr>
              <a:r>
                <a:rPr lang="en-US" sz="2400" kern="1200" dirty="0">
                  <a:solidFill>
                    <a:schemeClr val="tx1">
                      <a:lumMod val="65000"/>
                      <a:lumOff val="35000"/>
                    </a:schemeClr>
                  </a:solidFill>
                  <a:latin typeface="Garamond"/>
                </a:rPr>
                <a:t>Fire Risk Analysis of the Pinelands WUI</a:t>
              </a:r>
            </a:p>
          </p:txBody>
        </p:sp>
      </p:grpSp>
      <p:grpSp>
        <p:nvGrpSpPr>
          <p:cNvPr id="35" name="Group 34"/>
          <p:cNvGrpSpPr/>
          <p:nvPr/>
        </p:nvGrpSpPr>
        <p:grpSpPr>
          <a:xfrm>
            <a:off x="10329450" y="30369670"/>
            <a:ext cx="2057399" cy="2024325"/>
            <a:chOff x="20417119" y="30433839"/>
            <a:chExt cx="2057399" cy="2024325"/>
          </a:xfrm>
        </p:grpSpPr>
        <p:pic>
          <p:nvPicPr>
            <p:cNvPr id="18" name="Shape 18"/>
            <p:cNvPicPr preferRelativeResize="0"/>
            <p:nvPr/>
          </p:nvPicPr>
          <p:blipFill rotWithShape="1">
            <a:blip r:embed="rId3">
              <a:alphaModFix/>
            </a:blip>
            <a:srcRect/>
            <a:stretch/>
          </p:blipFill>
          <p:spPr>
            <a:xfrm>
              <a:off x="20417119" y="30433839"/>
              <a:ext cx="2057399" cy="2024325"/>
            </a:xfrm>
            <a:prstGeom prst="rect">
              <a:avLst/>
            </a:prstGeom>
            <a:noFill/>
            <a:ln>
              <a:noFill/>
            </a:ln>
          </p:spPr>
        </p:pic>
        <p:pic>
          <p:nvPicPr>
            <p:cNvPr id="65" name="Picture 64"/>
            <p:cNvPicPr>
              <a:picLocks noChangeAspect="1"/>
            </p:cNvPicPr>
            <p:nvPr/>
          </p:nvPicPr>
          <p:blipFill>
            <a:blip r:embed="rId11"/>
            <a:stretch>
              <a:fillRect/>
            </a:stretch>
          </p:blipFill>
          <p:spPr>
            <a:xfrm>
              <a:off x="20622858" y="30623041"/>
              <a:ext cx="1645920" cy="1645920"/>
            </a:xfrm>
            <a:prstGeom prst="ellipse">
              <a:avLst/>
            </a:prstGeom>
          </p:spPr>
        </p:pic>
      </p:grpSp>
      <p:sp>
        <p:nvSpPr>
          <p:cNvPr id="136" name="Shape 45"/>
          <p:cNvSpPr txBox="1"/>
          <p:nvPr/>
        </p:nvSpPr>
        <p:spPr>
          <a:xfrm>
            <a:off x="13988435" y="17704916"/>
            <a:ext cx="12146322" cy="641636"/>
          </a:xfrm>
          <a:prstGeom prst="rect">
            <a:avLst/>
          </a:prstGeom>
          <a:noFill/>
          <a:ln>
            <a:noFill/>
          </a:ln>
        </p:spPr>
        <p:txBody>
          <a:bodyPr spcFirstLastPara="1" wrap="square" lIns="91425" tIns="45700" rIns="91425" bIns="45700" anchor="t" anchorCtr="0">
            <a:noAutofit/>
          </a:bodyPr>
          <a:lstStyle/>
          <a:p>
            <a:pPr lvl="0" algn="ctr" defTabSz="2743200">
              <a:buClr>
                <a:srgbClr val="1C57B0"/>
              </a:buClr>
              <a:buSzPts val="2700"/>
            </a:pPr>
            <a:r>
              <a:rPr lang="en-US" sz="3800" b="1" kern="1200" dirty="0">
                <a:solidFill>
                  <a:schemeClr val="tx1">
                    <a:lumMod val="75000"/>
                    <a:lumOff val="25000"/>
                  </a:schemeClr>
                </a:solidFill>
                <a:latin typeface="Garamond"/>
                <a:ea typeface="+mn-ea"/>
                <a:cs typeface="+mn-cs"/>
              </a:rPr>
              <a:t>Fire Risk Analysis of the Pinelands WUI</a:t>
            </a:r>
            <a:endParaRPr sz="3800" b="1" kern="1200" dirty="0">
              <a:solidFill>
                <a:schemeClr val="tx1">
                  <a:lumMod val="75000"/>
                  <a:lumOff val="25000"/>
                </a:schemeClr>
              </a:solidFill>
              <a:latin typeface="Garamond"/>
              <a:ea typeface="+mn-ea"/>
              <a:cs typeface="+mn-cs"/>
            </a:endParaRPr>
          </a:p>
        </p:txBody>
      </p:sp>
      <p:sp>
        <p:nvSpPr>
          <p:cNvPr id="156" name="Rectangle 6"/>
          <p:cNvSpPr>
            <a:spLocks noChangeArrowheads="1"/>
          </p:cNvSpPr>
          <p:nvPr/>
        </p:nvSpPr>
        <p:spPr bwMode="auto">
          <a:xfrm>
            <a:off x="13786033" y="10579601"/>
            <a:ext cx="118364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buClrTx/>
              <a:buFontTx/>
              <a:buNone/>
            </a:pPr>
            <a:r>
              <a:rPr lang="en-US" altLang="en-US" sz="3800" b="1" kern="1200" dirty="0">
                <a:solidFill>
                  <a:schemeClr val="tx1">
                    <a:lumMod val="75000"/>
                    <a:lumOff val="25000"/>
                  </a:schemeClr>
                </a:solidFill>
                <a:latin typeface="Garamond" panose="02020404030301010803" pitchFamily="18" charset="0"/>
                <a:ea typeface="+mn-ea"/>
                <a:cs typeface="+mn-cs"/>
              </a:rPr>
              <a:t>Fire Risk Assessment Map</a:t>
            </a:r>
            <a:endParaRPr lang="en-US" altLang="en-US" sz="3800" kern="1200" dirty="0">
              <a:solidFill>
                <a:schemeClr val="tx1">
                  <a:lumMod val="75000"/>
                  <a:lumOff val="25000"/>
                </a:schemeClr>
              </a:solidFill>
              <a:latin typeface="Garamond" panose="02020404030301010803" pitchFamily="18" charset="0"/>
              <a:ea typeface="+mn-ea"/>
              <a:cs typeface="+mn-cs"/>
            </a:endParaRPr>
          </a:p>
        </p:txBody>
      </p:sp>
      <p:grpSp>
        <p:nvGrpSpPr>
          <p:cNvPr id="54" name="Group 53"/>
          <p:cNvGrpSpPr/>
          <p:nvPr/>
        </p:nvGrpSpPr>
        <p:grpSpPr>
          <a:xfrm>
            <a:off x="14285458" y="24505894"/>
            <a:ext cx="11714838" cy="436495"/>
            <a:chOff x="14179223" y="19620557"/>
            <a:chExt cx="11714838" cy="436495"/>
          </a:xfrm>
        </p:grpSpPr>
        <p:sp>
          <p:nvSpPr>
            <p:cNvPr id="157" name="Rectangle 8"/>
            <p:cNvSpPr>
              <a:spLocks noChangeArrowheads="1"/>
            </p:cNvSpPr>
            <p:nvPr/>
          </p:nvSpPr>
          <p:spPr bwMode="auto">
            <a:xfrm>
              <a:off x="14179223" y="19620557"/>
              <a:ext cx="813368" cy="436495"/>
            </a:xfrm>
            <a:prstGeom prst="rect">
              <a:avLst/>
            </a:prstGeom>
            <a:solidFill>
              <a:srgbClr val="006100"/>
            </a:solidFill>
            <a:ln w="0">
              <a:solidFill>
                <a:srgbClr val="000000"/>
              </a:solidFill>
              <a:prstDash val="solid"/>
              <a:miter lim="800000"/>
              <a:headEnd/>
              <a:tailEnd/>
            </a:ln>
          </p:spPr>
          <p:txBody>
            <a:bodyPr vert="horz" wrap="square" lIns="91440" tIns="45720" rIns="91440" bIns="45720" numCol="1" anchor="ctr" anchorCtr="0" compatLnSpc="1">
              <a:prstTxWarp prst="textNoShape">
                <a:avLst/>
              </a:prstTxWarp>
            </a:bodyPr>
            <a:lstStyle/>
            <a:p>
              <a:pPr algn="ctr">
                <a:buClrTx/>
                <a:buFontTx/>
                <a:buNone/>
              </a:pPr>
              <a:endParaRPr lang="en-US" sz="1600" kern="1200">
                <a:solidFill>
                  <a:schemeClr val="tx1">
                    <a:lumMod val="75000"/>
                    <a:lumOff val="25000"/>
                  </a:schemeClr>
                </a:solidFill>
                <a:latin typeface="Garamond" panose="02020404030301010803" pitchFamily="18" charset="0"/>
                <a:ea typeface="+mn-ea"/>
                <a:cs typeface="+mn-cs"/>
              </a:endParaRPr>
            </a:p>
          </p:txBody>
        </p:sp>
        <p:sp>
          <p:nvSpPr>
            <p:cNvPr id="158" name="Rectangle 10"/>
            <p:cNvSpPr>
              <a:spLocks noChangeArrowheads="1"/>
            </p:cNvSpPr>
            <p:nvPr/>
          </p:nvSpPr>
          <p:spPr bwMode="auto">
            <a:xfrm>
              <a:off x="15063520" y="19654138"/>
              <a:ext cx="1839414"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buClrTx/>
                <a:buFontTx/>
                <a:buNone/>
              </a:pPr>
              <a:r>
                <a:rPr lang="en-US" altLang="en-US" sz="2400" kern="1200" dirty="0">
                  <a:solidFill>
                    <a:schemeClr val="tx1">
                      <a:lumMod val="75000"/>
                      <a:lumOff val="25000"/>
                    </a:schemeClr>
                  </a:solidFill>
                  <a:latin typeface="Garamond" panose="02020404030301010803" pitchFamily="18" charset="0"/>
                  <a:ea typeface="+mn-ea"/>
                  <a:cs typeface="+mn-cs"/>
                </a:rPr>
                <a:t>Extremely Low</a:t>
              </a:r>
            </a:p>
          </p:txBody>
        </p:sp>
        <p:sp>
          <p:nvSpPr>
            <p:cNvPr id="159" name="Rectangle 11"/>
            <p:cNvSpPr>
              <a:spLocks noChangeArrowheads="1"/>
            </p:cNvSpPr>
            <p:nvPr/>
          </p:nvSpPr>
          <p:spPr bwMode="auto">
            <a:xfrm>
              <a:off x="17011388" y="19620557"/>
              <a:ext cx="824929" cy="436495"/>
            </a:xfrm>
            <a:prstGeom prst="rect">
              <a:avLst/>
            </a:prstGeom>
            <a:solidFill>
              <a:srgbClr val="7AAB00"/>
            </a:solidFill>
            <a:ln w="0">
              <a:solidFill>
                <a:srgbClr val="000000"/>
              </a:solidFill>
              <a:prstDash val="solid"/>
              <a:miter lim="800000"/>
              <a:headEnd/>
              <a:tailEnd/>
            </a:ln>
          </p:spPr>
          <p:txBody>
            <a:bodyPr vert="horz" wrap="square" lIns="91440" tIns="45720" rIns="91440" bIns="45720" numCol="1" anchor="ctr" anchorCtr="0" compatLnSpc="1">
              <a:prstTxWarp prst="textNoShape">
                <a:avLst/>
              </a:prstTxWarp>
            </a:bodyPr>
            <a:lstStyle/>
            <a:p>
              <a:pPr algn="ctr">
                <a:buClrTx/>
                <a:buFontTx/>
                <a:buNone/>
              </a:pPr>
              <a:endParaRPr lang="en-US" sz="1600" kern="1200">
                <a:solidFill>
                  <a:schemeClr val="tx1">
                    <a:lumMod val="75000"/>
                    <a:lumOff val="25000"/>
                  </a:schemeClr>
                </a:solidFill>
                <a:latin typeface="Garamond" panose="02020404030301010803" pitchFamily="18" charset="0"/>
                <a:ea typeface="+mn-ea"/>
                <a:cs typeface="+mn-cs"/>
              </a:endParaRPr>
            </a:p>
          </p:txBody>
        </p:sp>
        <p:sp>
          <p:nvSpPr>
            <p:cNvPr id="160" name="Rectangle 13"/>
            <p:cNvSpPr>
              <a:spLocks noChangeArrowheads="1"/>
            </p:cNvSpPr>
            <p:nvPr/>
          </p:nvSpPr>
          <p:spPr bwMode="auto">
            <a:xfrm>
              <a:off x="17956605" y="19654138"/>
              <a:ext cx="713724"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buClrTx/>
                <a:buFontTx/>
                <a:buNone/>
              </a:pPr>
              <a:r>
                <a:rPr lang="en-US" altLang="en-US" sz="2400" kern="1200" dirty="0">
                  <a:solidFill>
                    <a:schemeClr val="tx1">
                      <a:lumMod val="75000"/>
                      <a:lumOff val="25000"/>
                    </a:schemeClr>
                  </a:solidFill>
                  <a:latin typeface="Garamond" panose="02020404030301010803" pitchFamily="18" charset="0"/>
                  <a:ea typeface="+mn-ea"/>
                  <a:cs typeface="+mn-cs"/>
                </a:rPr>
                <a:t>Low</a:t>
              </a:r>
            </a:p>
          </p:txBody>
        </p:sp>
        <p:sp>
          <p:nvSpPr>
            <p:cNvPr id="161" name="Rectangle 14"/>
            <p:cNvSpPr>
              <a:spLocks noChangeArrowheads="1"/>
            </p:cNvSpPr>
            <p:nvPr/>
          </p:nvSpPr>
          <p:spPr bwMode="auto">
            <a:xfrm>
              <a:off x="18716937" y="19623082"/>
              <a:ext cx="851741" cy="431444"/>
            </a:xfrm>
            <a:prstGeom prst="rect">
              <a:avLst/>
            </a:prstGeom>
            <a:solidFill>
              <a:srgbClr val="FFFF00"/>
            </a:solidFill>
            <a:ln w="0">
              <a:solidFill>
                <a:srgbClr val="000000"/>
              </a:solidFill>
              <a:prstDash val="solid"/>
              <a:miter lim="800000"/>
              <a:headEnd/>
              <a:tailEnd/>
            </a:ln>
          </p:spPr>
          <p:txBody>
            <a:bodyPr vert="horz" wrap="square" lIns="91440" tIns="45720" rIns="91440" bIns="45720" numCol="1" anchor="ctr" anchorCtr="0" compatLnSpc="1">
              <a:prstTxWarp prst="textNoShape">
                <a:avLst/>
              </a:prstTxWarp>
            </a:bodyPr>
            <a:lstStyle/>
            <a:p>
              <a:pPr algn="ctr">
                <a:buClrTx/>
                <a:buFontTx/>
                <a:buNone/>
              </a:pPr>
              <a:endParaRPr lang="en-US" sz="1600" kern="1200">
                <a:solidFill>
                  <a:schemeClr val="tx1">
                    <a:lumMod val="75000"/>
                    <a:lumOff val="25000"/>
                  </a:schemeClr>
                </a:solidFill>
                <a:latin typeface="Garamond" panose="02020404030301010803" pitchFamily="18" charset="0"/>
                <a:ea typeface="+mn-ea"/>
                <a:cs typeface="+mn-cs"/>
              </a:endParaRPr>
            </a:p>
          </p:txBody>
        </p:sp>
        <p:sp>
          <p:nvSpPr>
            <p:cNvPr id="162" name="Rectangle 16"/>
            <p:cNvSpPr>
              <a:spLocks noChangeArrowheads="1"/>
            </p:cNvSpPr>
            <p:nvPr/>
          </p:nvSpPr>
          <p:spPr bwMode="auto">
            <a:xfrm>
              <a:off x="19688972" y="19654138"/>
              <a:ext cx="1523839"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buClrTx/>
                <a:buFontTx/>
                <a:buNone/>
              </a:pPr>
              <a:r>
                <a:rPr lang="en-US" altLang="en-US" sz="2400" kern="1200" dirty="0">
                  <a:solidFill>
                    <a:schemeClr val="tx1">
                      <a:lumMod val="75000"/>
                      <a:lumOff val="25000"/>
                    </a:schemeClr>
                  </a:solidFill>
                  <a:latin typeface="Garamond" panose="02020404030301010803" pitchFamily="18" charset="0"/>
                  <a:ea typeface="+mn-ea"/>
                  <a:cs typeface="+mn-cs"/>
                </a:rPr>
                <a:t>Moderate</a:t>
              </a:r>
            </a:p>
          </p:txBody>
        </p:sp>
        <p:sp>
          <p:nvSpPr>
            <p:cNvPr id="163" name="Rectangle 17"/>
            <p:cNvSpPr>
              <a:spLocks noChangeArrowheads="1"/>
            </p:cNvSpPr>
            <p:nvPr/>
          </p:nvSpPr>
          <p:spPr bwMode="auto">
            <a:xfrm>
              <a:off x="21059748" y="19620557"/>
              <a:ext cx="928797" cy="436495"/>
            </a:xfrm>
            <a:prstGeom prst="rect">
              <a:avLst/>
            </a:prstGeom>
            <a:solidFill>
              <a:srgbClr val="FF9900"/>
            </a:solidFill>
            <a:ln w="0">
              <a:solidFill>
                <a:srgbClr val="000000"/>
              </a:solidFill>
              <a:prstDash val="solid"/>
              <a:miter lim="800000"/>
              <a:headEnd/>
              <a:tailEnd/>
            </a:ln>
          </p:spPr>
          <p:txBody>
            <a:bodyPr vert="horz" wrap="square" lIns="91440" tIns="45720" rIns="91440" bIns="45720" numCol="1" anchor="ctr" anchorCtr="0" compatLnSpc="1">
              <a:prstTxWarp prst="textNoShape">
                <a:avLst/>
              </a:prstTxWarp>
            </a:bodyPr>
            <a:lstStyle/>
            <a:p>
              <a:pPr algn="ctr">
                <a:buClrTx/>
                <a:buFontTx/>
                <a:buNone/>
              </a:pPr>
              <a:endParaRPr lang="en-US" sz="1600" kern="1200">
                <a:solidFill>
                  <a:schemeClr val="tx1">
                    <a:lumMod val="75000"/>
                    <a:lumOff val="25000"/>
                  </a:schemeClr>
                </a:solidFill>
                <a:latin typeface="Garamond" panose="02020404030301010803" pitchFamily="18" charset="0"/>
                <a:ea typeface="+mn-ea"/>
                <a:cs typeface="+mn-cs"/>
              </a:endParaRPr>
            </a:p>
          </p:txBody>
        </p:sp>
        <p:sp>
          <p:nvSpPr>
            <p:cNvPr id="164" name="Rectangle 19"/>
            <p:cNvSpPr>
              <a:spLocks noChangeArrowheads="1"/>
            </p:cNvSpPr>
            <p:nvPr/>
          </p:nvSpPr>
          <p:spPr bwMode="auto">
            <a:xfrm>
              <a:off x="22108828" y="19654138"/>
              <a:ext cx="800442"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buClrTx/>
                <a:buFontTx/>
                <a:buNone/>
              </a:pPr>
              <a:r>
                <a:rPr lang="en-US" altLang="en-US" sz="2400" kern="1200" dirty="0">
                  <a:solidFill>
                    <a:schemeClr val="tx1">
                      <a:lumMod val="75000"/>
                      <a:lumOff val="25000"/>
                    </a:schemeClr>
                  </a:solidFill>
                  <a:latin typeface="Garamond" panose="02020404030301010803" pitchFamily="18" charset="0"/>
                  <a:ea typeface="+mn-ea"/>
                  <a:cs typeface="+mn-cs"/>
                </a:rPr>
                <a:t>High</a:t>
              </a:r>
            </a:p>
          </p:txBody>
        </p:sp>
        <p:sp>
          <p:nvSpPr>
            <p:cNvPr id="165" name="Rectangle 20"/>
            <p:cNvSpPr>
              <a:spLocks noChangeArrowheads="1"/>
            </p:cNvSpPr>
            <p:nvPr/>
          </p:nvSpPr>
          <p:spPr bwMode="auto">
            <a:xfrm>
              <a:off x="22973984" y="19620557"/>
              <a:ext cx="824929" cy="436494"/>
            </a:xfrm>
            <a:prstGeom prst="rect">
              <a:avLst/>
            </a:prstGeom>
            <a:solidFill>
              <a:srgbClr val="FF2200"/>
            </a:solidFill>
            <a:ln w="0">
              <a:solidFill>
                <a:srgbClr val="000000"/>
              </a:solidFill>
              <a:prstDash val="solid"/>
              <a:miter lim="800000"/>
              <a:headEnd/>
              <a:tailEnd/>
            </a:ln>
          </p:spPr>
          <p:txBody>
            <a:bodyPr vert="horz" wrap="square" lIns="91440" tIns="45720" rIns="91440" bIns="45720" numCol="1" anchor="ctr" anchorCtr="0" compatLnSpc="1">
              <a:prstTxWarp prst="textNoShape">
                <a:avLst/>
              </a:prstTxWarp>
            </a:bodyPr>
            <a:lstStyle/>
            <a:p>
              <a:pPr algn="ctr">
                <a:buClrTx/>
                <a:buFontTx/>
                <a:buNone/>
              </a:pPr>
              <a:endParaRPr lang="en-US" sz="1600" kern="1200">
                <a:solidFill>
                  <a:schemeClr val="tx1">
                    <a:lumMod val="75000"/>
                    <a:lumOff val="25000"/>
                  </a:schemeClr>
                </a:solidFill>
                <a:latin typeface="Garamond" panose="02020404030301010803" pitchFamily="18" charset="0"/>
                <a:ea typeface="+mn-ea"/>
                <a:cs typeface="+mn-cs"/>
              </a:endParaRPr>
            </a:p>
          </p:txBody>
        </p:sp>
        <p:sp>
          <p:nvSpPr>
            <p:cNvPr id="166" name="Rectangle 165"/>
            <p:cNvSpPr>
              <a:spLocks noChangeArrowheads="1"/>
            </p:cNvSpPr>
            <p:nvPr/>
          </p:nvSpPr>
          <p:spPr bwMode="auto">
            <a:xfrm>
              <a:off x="23919195" y="19654138"/>
              <a:ext cx="1974866"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buClrTx/>
                <a:buFontTx/>
                <a:buNone/>
              </a:pPr>
              <a:r>
                <a:rPr lang="en-US" altLang="en-US" sz="2400" kern="1200" dirty="0">
                  <a:solidFill>
                    <a:schemeClr val="tx1">
                      <a:lumMod val="75000"/>
                      <a:lumOff val="25000"/>
                    </a:schemeClr>
                  </a:solidFill>
                  <a:latin typeface="Garamond" panose="02020404030301010803" pitchFamily="18" charset="0"/>
                  <a:ea typeface="+mn-ea"/>
                  <a:cs typeface="+mn-cs"/>
                </a:rPr>
                <a:t>Extremely High</a:t>
              </a:r>
            </a:p>
          </p:txBody>
        </p:sp>
      </p:grpSp>
      <p:graphicFrame>
        <p:nvGraphicFramePr>
          <p:cNvPr id="173" name="Chart 172"/>
          <p:cNvGraphicFramePr/>
          <p:nvPr>
            <p:extLst>
              <p:ext uri="{D42A27DB-BD31-4B8C-83A1-F6EECF244321}">
                <p14:modId xmlns:p14="http://schemas.microsoft.com/office/powerpoint/2010/main" val="3059317934"/>
              </p:ext>
            </p:extLst>
          </p:nvPr>
        </p:nvGraphicFramePr>
        <p:xfrm>
          <a:off x="14085171" y="18449923"/>
          <a:ext cx="5750523" cy="287788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74" name="Chart 173"/>
          <p:cNvGraphicFramePr/>
          <p:nvPr>
            <p:extLst>
              <p:ext uri="{D42A27DB-BD31-4B8C-83A1-F6EECF244321}">
                <p14:modId xmlns:p14="http://schemas.microsoft.com/office/powerpoint/2010/main" val="2628340940"/>
              </p:ext>
            </p:extLst>
          </p:nvPr>
        </p:nvGraphicFramePr>
        <p:xfrm>
          <a:off x="19800519" y="18449923"/>
          <a:ext cx="6199777" cy="2901859"/>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75" name="Chart 174"/>
          <p:cNvGraphicFramePr/>
          <p:nvPr>
            <p:extLst>
              <p:ext uri="{D42A27DB-BD31-4B8C-83A1-F6EECF244321}">
                <p14:modId xmlns:p14="http://schemas.microsoft.com/office/powerpoint/2010/main" val="2556330185"/>
              </p:ext>
            </p:extLst>
          </p:nvPr>
        </p:nvGraphicFramePr>
        <p:xfrm>
          <a:off x="14099714" y="21401922"/>
          <a:ext cx="5750524" cy="2857294"/>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6" name="Chart 175"/>
          <p:cNvGraphicFramePr/>
          <p:nvPr>
            <p:extLst>
              <p:ext uri="{D42A27DB-BD31-4B8C-83A1-F6EECF244321}">
                <p14:modId xmlns:p14="http://schemas.microsoft.com/office/powerpoint/2010/main" val="3227783417"/>
              </p:ext>
            </p:extLst>
          </p:nvPr>
        </p:nvGraphicFramePr>
        <p:xfrm>
          <a:off x="19858871" y="21435862"/>
          <a:ext cx="6199778" cy="2857294"/>
        </p:xfrm>
        <a:graphic>
          <a:graphicData uri="http://schemas.openxmlformats.org/drawingml/2006/chart">
            <c:chart xmlns:c="http://schemas.openxmlformats.org/drawingml/2006/chart" xmlns:r="http://schemas.openxmlformats.org/officeDocument/2006/relationships" r:id="rId15"/>
          </a:graphicData>
        </a:graphic>
      </p:graphicFrame>
      <p:grpSp>
        <p:nvGrpSpPr>
          <p:cNvPr id="57" name="Group 56"/>
          <p:cNvGrpSpPr/>
          <p:nvPr/>
        </p:nvGrpSpPr>
        <p:grpSpPr>
          <a:xfrm>
            <a:off x="1138562" y="19832770"/>
            <a:ext cx="10066526" cy="5504956"/>
            <a:chOff x="1035641" y="19618308"/>
            <a:chExt cx="10066526" cy="5504956"/>
          </a:xfrm>
        </p:grpSpPr>
        <p:grpSp>
          <p:nvGrpSpPr>
            <p:cNvPr id="55" name="Group 54"/>
            <p:cNvGrpSpPr/>
            <p:nvPr/>
          </p:nvGrpSpPr>
          <p:grpSpPr>
            <a:xfrm>
              <a:off x="1035641" y="19618308"/>
              <a:ext cx="10066526" cy="5504956"/>
              <a:chOff x="1035641" y="19618308"/>
              <a:chExt cx="10066526" cy="5504956"/>
            </a:xfrm>
          </p:grpSpPr>
          <p:pic>
            <p:nvPicPr>
              <p:cNvPr id="126" name="Picture 125"/>
              <p:cNvPicPr>
                <a:picLocks noChangeAspect="1"/>
              </p:cNvPicPr>
              <p:nvPr/>
            </p:nvPicPr>
            <p:blipFill rotWithShape="1">
              <a:blip r:embed="rId16" cstate="print">
                <a:extLst>
                  <a:ext uri="{28A0092B-C50C-407E-A947-70E740481C1C}">
                    <a14:useLocalDpi xmlns:a14="http://schemas.microsoft.com/office/drawing/2010/main" val="0"/>
                  </a:ext>
                </a:extLst>
              </a:blip>
              <a:srcRect r="35359"/>
              <a:stretch/>
            </p:blipFill>
            <p:spPr>
              <a:xfrm>
                <a:off x="1035641" y="19636864"/>
                <a:ext cx="6501907" cy="5486400"/>
              </a:xfrm>
              <a:prstGeom prst="rect">
                <a:avLst/>
              </a:prstGeom>
            </p:spPr>
          </p:pic>
          <p:grpSp>
            <p:nvGrpSpPr>
              <p:cNvPr id="52" name="Group 51"/>
              <p:cNvGrpSpPr/>
              <p:nvPr/>
            </p:nvGrpSpPr>
            <p:grpSpPr>
              <a:xfrm>
                <a:off x="7554727" y="19618308"/>
                <a:ext cx="3547440" cy="5483361"/>
                <a:chOff x="7554727" y="19618308"/>
                <a:chExt cx="3547440" cy="5483361"/>
              </a:xfrm>
            </p:grpSpPr>
            <p:pic>
              <p:nvPicPr>
                <p:cNvPr id="127" name="Picture 126"/>
                <p:cNvPicPr>
                  <a:picLocks noChangeAspect="1"/>
                </p:cNvPicPr>
                <p:nvPr/>
              </p:nvPicPr>
              <p:blipFill rotWithShape="1">
                <a:blip r:embed="rId16" cstate="print">
                  <a:extLst>
                    <a:ext uri="{28A0092B-C50C-407E-A947-70E740481C1C}">
                      <a14:useLocalDpi xmlns:a14="http://schemas.microsoft.com/office/drawing/2010/main" val="0"/>
                    </a:ext>
                  </a:extLst>
                </a:blip>
                <a:srcRect l="64732" b="60189"/>
                <a:stretch/>
              </p:blipFill>
              <p:spPr>
                <a:xfrm>
                  <a:off x="7554727" y="19618308"/>
                  <a:ext cx="3547440" cy="2184155"/>
                </a:xfrm>
                <a:prstGeom prst="rect">
                  <a:avLst/>
                </a:prstGeom>
              </p:spPr>
            </p:pic>
            <p:pic>
              <p:nvPicPr>
                <p:cNvPr id="129" name="Picture 128"/>
                <p:cNvPicPr>
                  <a:picLocks noChangeAspect="1"/>
                </p:cNvPicPr>
                <p:nvPr/>
              </p:nvPicPr>
              <p:blipFill rotWithShape="1">
                <a:blip r:embed="rId17" cstate="print">
                  <a:extLst>
                    <a:ext uri="{28A0092B-C50C-407E-A947-70E740481C1C}">
                      <a14:useLocalDpi xmlns:a14="http://schemas.microsoft.com/office/drawing/2010/main" val="0"/>
                    </a:ext>
                  </a:extLst>
                </a:blip>
                <a:srcRect l="65453" t="39646" r="-1"/>
                <a:stretch/>
              </p:blipFill>
              <p:spPr>
                <a:xfrm>
                  <a:off x="7576633" y="21790370"/>
                  <a:ext cx="3475011" cy="3311299"/>
                </a:xfrm>
                <a:prstGeom prst="rect">
                  <a:avLst/>
                </a:prstGeom>
              </p:spPr>
            </p:pic>
          </p:grpSp>
        </p:grpSp>
        <p:grpSp>
          <p:nvGrpSpPr>
            <p:cNvPr id="56" name="Group 55"/>
            <p:cNvGrpSpPr/>
            <p:nvPr/>
          </p:nvGrpSpPr>
          <p:grpSpPr>
            <a:xfrm>
              <a:off x="6611770" y="22206970"/>
              <a:ext cx="3502425" cy="2870779"/>
              <a:chOff x="6611770" y="22206970"/>
              <a:chExt cx="3502425" cy="2870779"/>
            </a:xfrm>
          </p:grpSpPr>
          <p:pic>
            <p:nvPicPr>
              <p:cNvPr id="168" name="Picture 167"/>
              <p:cNvPicPr/>
              <p:nvPr/>
            </p:nvPicPr>
            <p:blipFill>
              <a:blip r:embed="rId18">
                <a:extLst>
                  <a:ext uri="{28A0092B-C50C-407E-A947-70E740481C1C}">
                    <a14:useLocalDpi xmlns:a14="http://schemas.microsoft.com/office/drawing/2010/main" val="0"/>
                  </a:ext>
                </a:extLst>
              </a:blip>
              <a:srcRect/>
              <a:stretch>
                <a:fillRect/>
              </a:stretch>
            </p:blipFill>
            <p:spPr bwMode="auto">
              <a:xfrm>
                <a:off x="6611770" y="24738406"/>
                <a:ext cx="136649" cy="339343"/>
              </a:xfrm>
              <a:prstGeom prst="rect">
                <a:avLst/>
              </a:prstGeom>
              <a:noFill/>
              <a:ln>
                <a:noFill/>
              </a:ln>
            </p:spPr>
          </p:pic>
          <p:sp>
            <p:nvSpPr>
              <p:cNvPr id="169" name="Rectangle 168"/>
              <p:cNvSpPr/>
              <p:nvPr/>
            </p:nvSpPr>
            <p:spPr>
              <a:xfrm rot="20711752">
                <a:off x="9155960" y="23867431"/>
                <a:ext cx="381550" cy="230832"/>
              </a:xfrm>
              <a:prstGeom prst="rect">
                <a:avLst/>
              </a:prstGeom>
            </p:spPr>
            <p:txBody>
              <a:bodyPr wrap="square">
                <a:spAutoFit/>
              </a:bodyPr>
              <a:lstStyle/>
              <a:p>
                <a:r>
                  <a:rPr lang="en-US" sz="900" dirty="0">
                    <a:solidFill>
                      <a:schemeClr val="bg1"/>
                    </a:solidFill>
                    <a:latin typeface="Century Gothic" panose="020B0502020202020204" pitchFamily="34" charset="0"/>
                    <a:ea typeface="Century Gothic"/>
                    <a:cs typeface="Century Gothic"/>
                    <a:sym typeface="Century Gothic"/>
                  </a:rPr>
                  <a:t>DE</a:t>
                </a:r>
                <a:endParaRPr lang="en-US" sz="900" dirty="0">
                  <a:solidFill>
                    <a:schemeClr val="bg1"/>
                  </a:solidFill>
                  <a:latin typeface="Century Gothic" panose="020B0502020202020204" pitchFamily="34" charset="0"/>
                </a:endParaRPr>
              </a:p>
            </p:txBody>
          </p:sp>
          <p:sp>
            <p:nvSpPr>
              <p:cNvPr id="170" name="Shape 51"/>
              <p:cNvSpPr txBox="1"/>
              <p:nvPr/>
            </p:nvSpPr>
            <p:spPr>
              <a:xfrm rot="173703">
                <a:off x="8367092" y="23173694"/>
                <a:ext cx="383115" cy="250150"/>
              </a:xfrm>
              <a:prstGeom prst="rect">
                <a:avLst/>
              </a:prstGeom>
              <a:noFill/>
              <a:ln>
                <a:noFill/>
              </a:ln>
            </p:spPr>
            <p:txBody>
              <a:bodyPr spcFirstLastPara="1" wrap="square" lIns="91425" tIns="45700" rIns="91425" bIns="45700" anchor="ctr" anchorCtr="0">
                <a:noAutofit/>
              </a:bodyPr>
              <a:lstStyle/>
              <a:p>
                <a:pPr lvl="0" algn="ctr">
                  <a:buSzPts val="1800"/>
                </a:pPr>
                <a:r>
                  <a:rPr lang="en-US" sz="900" b="0" i="0" u="none" strike="noStrike" cap="none" dirty="0">
                    <a:solidFill>
                      <a:schemeClr val="bg1"/>
                    </a:solidFill>
                    <a:latin typeface="Century Gothic" panose="020B0502020202020204" pitchFamily="34" charset="0"/>
                    <a:ea typeface="Century Gothic"/>
                    <a:cs typeface="Century Gothic"/>
                    <a:sym typeface="Century Gothic"/>
                  </a:rPr>
                  <a:t>PA</a:t>
                </a:r>
                <a:endParaRPr sz="900" b="0" i="0" u="none" strike="noStrike" cap="none" dirty="0">
                  <a:solidFill>
                    <a:schemeClr val="bg1"/>
                  </a:solidFill>
                  <a:latin typeface="Century Gothic" panose="020B0502020202020204" pitchFamily="34" charset="0"/>
                  <a:ea typeface="Century Gothic"/>
                  <a:cs typeface="Century Gothic"/>
                  <a:sym typeface="Century Gothic"/>
                </a:endParaRPr>
              </a:p>
            </p:txBody>
          </p:sp>
          <p:sp>
            <p:nvSpPr>
              <p:cNvPr id="171" name="Rectangle 170"/>
              <p:cNvSpPr/>
              <p:nvPr/>
            </p:nvSpPr>
            <p:spPr>
              <a:xfrm rot="21403591">
                <a:off x="9192575" y="23132880"/>
                <a:ext cx="465661" cy="230832"/>
              </a:xfrm>
              <a:prstGeom prst="rect">
                <a:avLst/>
              </a:prstGeom>
            </p:spPr>
            <p:txBody>
              <a:bodyPr wrap="square">
                <a:spAutoFit/>
              </a:bodyPr>
              <a:lstStyle/>
              <a:p>
                <a:pPr lvl="0" algn="ctr">
                  <a:buSzPts val="1800"/>
                </a:pPr>
                <a:r>
                  <a:rPr lang="en-US" sz="900" dirty="0">
                    <a:solidFill>
                      <a:schemeClr val="bg1"/>
                    </a:solidFill>
                    <a:latin typeface="Century Gothic" panose="020B0502020202020204" pitchFamily="34" charset="0"/>
                    <a:ea typeface="Century Gothic"/>
                    <a:cs typeface="Century Gothic"/>
                    <a:sym typeface="Century Gothic"/>
                  </a:rPr>
                  <a:t>NJ</a:t>
                </a:r>
              </a:p>
            </p:txBody>
          </p:sp>
          <p:sp>
            <p:nvSpPr>
              <p:cNvPr id="172" name="Shape 51"/>
              <p:cNvSpPr txBox="1"/>
              <p:nvPr/>
            </p:nvSpPr>
            <p:spPr>
              <a:xfrm>
                <a:off x="8816531" y="22281409"/>
                <a:ext cx="383115" cy="250150"/>
              </a:xfrm>
              <a:prstGeom prst="rect">
                <a:avLst/>
              </a:prstGeom>
              <a:noFill/>
              <a:ln>
                <a:noFill/>
              </a:ln>
            </p:spPr>
            <p:txBody>
              <a:bodyPr spcFirstLastPara="1" wrap="square" lIns="91425" tIns="45700" rIns="91425" bIns="45700" anchor="ctr" anchorCtr="0">
                <a:noAutofit/>
              </a:bodyPr>
              <a:lstStyle/>
              <a:p>
                <a:pPr lvl="0" algn="ctr">
                  <a:buSzPts val="1800"/>
                </a:pPr>
                <a:r>
                  <a:rPr lang="en-US" sz="900" b="0" i="0" u="none" strike="noStrike" cap="none" dirty="0">
                    <a:solidFill>
                      <a:schemeClr val="bg1"/>
                    </a:solidFill>
                    <a:latin typeface="Century Gothic" panose="020B0502020202020204" pitchFamily="34" charset="0"/>
                    <a:ea typeface="Century Gothic"/>
                    <a:cs typeface="Century Gothic"/>
                    <a:sym typeface="Century Gothic"/>
                  </a:rPr>
                  <a:t>NY</a:t>
                </a:r>
                <a:endParaRPr sz="900" b="0" i="0" u="none" strike="noStrike" cap="none" dirty="0">
                  <a:solidFill>
                    <a:schemeClr val="bg1"/>
                  </a:solidFill>
                  <a:latin typeface="Century Gothic" panose="020B0502020202020204" pitchFamily="34" charset="0"/>
                  <a:ea typeface="Century Gothic"/>
                  <a:cs typeface="Century Gothic"/>
                  <a:sym typeface="Century Gothic"/>
                </a:endParaRPr>
              </a:p>
            </p:txBody>
          </p:sp>
          <p:sp>
            <p:nvSpPr>
              <p:cNvPr id="177" name="Shape 51"/>
              <p:cNvSpPr txBox="1"/>
              <p:nvPr/>
            </p:nvSpPr>
            <p:spPr>
              <a:xfrm rot="21320120">
                <a:off x="9667773" y="22530737"/>
                <a:ext cx="383115" cy="250150"/>
              </a:xfrm>
              <a:prstGeom prst="rect">
                <a:avLst/>
              </a:prstGeom>
              <a:noFill/>
              <a:ln>
                <a:noFill/>
              </a:ln>
            </p:spPr>
            <p:txBody>
              <a:bodyPr spcFirstLastPara="1" wrap="square" lIns="91425" tIns="45700" rIns="91425" bIns="45700" anchor="ctr" anchorCtr="0">
                <a:noAutofit/>
              </a:bodyPr>
              <a:lstStyle/>
              <a:p>
                <a:pPr lvl="0" algn="ctr">
                  <a:buSzPts val="1800"/>
                </a:pPr>
                <a:r>
                  <a:rPr lang="en-US" sz="900" b="0" i="0" u="none" strike="noStrike" cap="none" dirty="0">
                    <a:solidFill>
                      <a:schemeClr val="bg1"/>
                    </a:solidFill>
                    <a:latin typeface="Century Gothic" panose="020B0502020202020204" pitchFamily="34" charset="0"/>
                    <a:ea typeface="Century Gothic"/>
                    <a:cs typeface="Century Gothic"/>
                    <a:sym typeface="Century Gothic"/>
                  </a:rPr>
                  <a:t>CT</a:t>
                </a:r>
                <a:endParaRPr sz="900" b="0" i="0" u="none" strike="noStrike" cap="none" dirty="0">
                  <a:solidFill>
                    <a:schemeClr val="bg1"/>
                  </a:solidFill>
                  <a:latin typeface="Century Gothic" panose="020B0502020202020204" pitchFamily="34" charset="0"/>
                  <a:ea typeface="Century Gothic"/>
                  <a:cs typeface="Century Gothic"/>
                  <a:sym typeface="Century Gothic"/>
                </a:endParaRPr>
              </a:p>
            </p:txBody>
          </p:sp>
          <p:sp>
            <p:nvSpPr>
              <p:cNvPr id="178" name="Shape 51"/>
              <p:cNvSpPr txBox="1"/>
              <p:nvPr/>
            </p:nvSpPr>
            <p:spPr>
              <a:xfrm rot="20715746">
                <a:off x="9141268" y="24061996"/>
                <a:ext cx="396523" cy="262543"/>
              </a:xfrm>
              <a:prstGeom prst="rect">
                <a:avLst/>
              </a:prstGeom>
              <a:noFill/>
              <a:ln>
                <a:noFill/>
              </a:ln>
            </p:spPr>
            <p:txBody>
              <a:bodyPr spcFirstLastPara="1" wrap="square" lIns="91425" tIns="45700" rIns="91425" bIns="45700" anchor="ctr" anchorCtr="0">
                <a:noAutofit/>
              </a:bodyPr>
              <a:lstStyle/>
              <a:p>
                <a:pPr lvl="0" algn="ctr">
                  <a:buSzPts val="1800"/>
                </a:pPr>
                <a:r>
                  <a:rPr lang="en-US" sz="900" b="0" i="0" u="none" strike="noStrike" cap="none" dirty="0">
                    <a:solidFill>
                      <a:schemeClr val="bg1"/>
                    </a:solidFill>
                    <a:latin typeface="Century Gothic" panose="020B0502020202020204" pitchFamily="34" charset="0"/>
                    <a:ea typeface="Century Gothic"/>
                    <a:cs typeface="Century Gothic"/>
                    <a:sym typeface="Century Gothic"/>
                  </a:rPr>
                  <a:t>MD</a:t>
                </a:r>
                <a:endParaRPr sz="900" b="0" i="0" u="none" strike="noStrike" cap="none" dirty="0">
                  <a:solidFill>
                    <a:schemeClr val="bg1"/>
                  </a:solidFill>
                  <a:latin typeface="Century Gothic" panose="020B0502020202020204" pitchFamily="34" charset="0"/>
                  <a:ea typeface="Century Gothic"/>
                  <a:cs typeface="Century Gothic"/>
                  <a:sym typeface="Century Gothic"/>
                </a:endParaRPr>
              </a:p>
            </p:txBody>
          </p:sp>
          <p:sp>
            <p:nvSpPr>
              <p:cNvPr id="179" name="Shape 51"/>
              <p:cNvSpPr txBox="1"/>
              <p:nvPr/>
            </p:nvSpPr>
            <p:spPr>
              <a:xfrm rot="21320481">
                <a:off x="8575495" y="23697440"/>
                <a:ext cx="383115" cy="250150"/>
              </a:xfrm>
              <a:prstGeom prst="rect">
                <a:avLst/>
              </a:prstGeom>
              <a:noFill/>
              <a:ln>
                <a:noFill/>
              </a:ln>
            </p:spPr>
            <p:txBody>
              <a:bodyPr spcFirstLastPara="1" wrap="square" lIns="91425" tIns="45700" rIns="91425" bIns="45700" anchor="ctr" anchorCtr="0">
                <a:noAutofit/>
              </a:bodyPr>
              <a:lstStyle/>
              <a:p>
                <a:pPr lvl="0" algn="ctr">
                  <a:buSzPts val="1800"/>
                </a:pPr>
                <a:r>
                  <a:rPr lang="en-US" sz="900" b="0" i="0" u="none" strike="noStrike" cap="none" dirty="0">
                    <a:solidFill>
                      <a:schemeClr val="bg1"/>
                    </a:solidFill>
                    <a:latin typeface="Century Gothic" panose="020B0502020202020204" pitchFamily="34" charset="0"/>
                    <a:ea typeface="Century Gothic"/>
                    <a:cs typeface="Century Gothic"/>
                    <a:sym typeface="Century Gothic"/>
                  </a:rPr>
                  <a:t>DC</a:t>
                </a:r>
                <a:endParaRPr sz="900" b="0" i="0" u="none" strike="noStrike" cap="none" dirty="0">
                  <a:solidFill>
                    <a:schemeClr val="bg1"/>
                  </a:solidFill>
                  <a:latin typeface="Century Gothic" panose="020B0502020202020204" pitchFamily="34" charset="0"/>
                  <a:ea typeface="Century Gothic"/>
                  <a:cs typeface="Century Gothic"/>
                  <a:sym typeface="Century Gothic"/>
                </a:endParaRPr>
              </a:p>
            </p:txBody>
          </p:sp>
          <p:sp>
            <p:nvSpPr>
              <p:cNvPr id="180" name="Shape 51"/>
              <p:cNvSpPr txBox="1"/>
              <p:nvPr/>
            </p:nvSpPr>
            <p:spPr>
              <a:xfrm>
                <a:off x="8487936" y="24301230"/>
                <a:ext cx="383115" cy="250150"/>
              </a:xfrm>
              <a:prstGeom prst="rect">
                <a:avLst/>
              </a:prstGeom>
              <a:noFill/>
              <a:ln>
                <a:noFill/>
              </a:ln>
            </p:spPr>
            <p:txBody>
              <a:bodyPr spcFirstLastPara="1" wrap="square" lIns="91425" tIns="45700" rIns="91425" bIns="45700" anchor="ctr" anchorCtr="0">
                <a:noAutofit/>
              </a:bodyPr>
              <a:lstStyle/>
              <a:p>
                <a:pPr lvl="0" algn="ctr">
                  <a:buSzPts val="1800"/>
                </a:pPr>
                <a:r>
                  <a:rPr lang="en-US" sz="900" b="0" i="0" u="none" strike="noStrike" cap="none" dirty="0">
                    <a:solidFill>
                      <a:schemeClr val="bg1"/>
                    </a:solidFill>
                    <a:latin typeface="Century Gothic" panose="020B0502020202020204" pitchFamily="34" charset="0"/>
                    <a:ea typeface="Century Gothic"/>
                    <a:cs typeface="Century Gothic"/>
                    <a:sym typeface="Century Gothic"/>
                  </a:rPr>
                  <a:t>VA</a:t>
                </a:r>
                <a:endParaRPr sz="900" b="0" i="0" u="none" strike="noStrike" cap="none" dirty="0">
                  <a:solidFill>
                    <a:schemeClr val="bg1"/>
                  </a:solidFill>
                  <a:latin typeface="Century Gothic" panose="020B0502020202020204" pitchFamily="34" charset="0"/>
                  <a:ea typeface="Century Gothic"/>
                  <a:cs typeface="Century Gothic"/>
                  <a:sym typeface="Century Gothic"/>
                </a:endParaRPr>
              </a:p>
            </p:txBody>
          </p:sp>
          <p:sp>
            <p:nvSpPr>
              <p:cNvPr id="181" name="Shape 51"/>
              <p:cNvSpPr txBox="1"/>
              <p:nvPr/>
            </p:nvSpPr>
            <p:spPr>
              <a:xfrm rot="21447936">
                <a:off x="9731080" y="22206970"/>
                <a:ext cx="383115" cy="250150"/>
              </a:xfrm>
              <a:prstGeom prst="rect">
                <a:avLst/>
              </a:prstGeom>
              <a:noFill/>
              <a:ln>
                <a:noFill/>
              </a:ln>
            </p:spPr>
            <p:txBody>
              <a:bodyPr spcFirstLastPara="1" wrap="square" lIns="91425" tIns="45700" rIns="91425" bIns="45700" anchor="ctr" anchorCtr="0">
                <a:noAutofit/>
              </a:bodyPr>
              <a:lstStyle/>
              <a:p>
                <a:pPr lvl="0" algn="ctr">
                  <a:buSzPts val="1800"/>
                </a:pPr>
                <a:r>
                  <a:rPr lang="en-US" sz="900" b="0" i="0" u="none" strike="noStrike" cap="none" dirty="0">
                    <a:solidFill>
                      <a:schemeClr val="bg1"/>
                    </a:solidFill>
                    <a:latin typeface="Century Gothic" panose="020B0502020202020204" pitchFamily="34" charset="0"/>
                    <a:ea typeface="Century Gothic"/>
                    <a:cs typeface="Century Gothic"/>
                    <a:sym typeface="Century Gothic"/>
                  </a:rPr>
                  <a:t>MA</a:t>
                </a:r>
                <a:endParaRPr sz="900" b="0" i="0" u="none" strike="noStrike" cap="none" dirty="0">
                  <a:solidFill>
                    <a:schemeClr val="bg1"/>
                  </a:solidFill>
                  <a:latin typeface="Century Gothic" panose="020B0502020202020204" pitchFamily="34" charset="0"/>
                  <a:ea typeface="Century Gothic"/>
                  <a:cs typeface="Century Gothic"/>
                  <a:sym typeface="Century Gothic"/>
                </a:endParaRPr>
              </a:p>
            </p:txBody>
          </p:sp>
        </p:grpSp>
      </p:grpSp>
      <p:grpSp>
        <p:nvGrpSpPr>
          <p:cNvPr id="117" name="Group 116"/>
          <p:cNvGrpSpPr/>
          <p:nvPr/>
        </p:nvGrpSpPr>
        <p:grpSpPr>
          <a:xfrm>
            <a:off x="11061218" y="24320545"/>
            <a:ext cx="2538852" cy="1066324"/>
            <a:chOff x="19282495" y="12273835"/>
            <a:chExt cx="3030971" cy="1064903"/>
          </a:xfrm>
        </p:grpSpPr>
        <p:sp>
          <p:nvSpPr>
            <p:cNvPr id="73" name="Rectangle 7"/>
            <p:cNvSpPr>
              <a:spLocks noChangeArrowheads="1"/>
            </p:cNvSpPr>
            <p:nvPr/>
          </p:nvSpPr>
          <p:spPr bwMode="auto">
            <a:xfrm>
              <a:off x="19282495" y="12986042"/>
              <a:ext cx="730061" cy="338137"/>
            </a:xfrm>
            <a:prstGeom prst="rect">
              <a:avLst/>
            </a:prstGeom>
            <a:solidFill>
              <a:srgbClr val="FF5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Rectangle 8"/>
            <p:cNvSpPr>
              <a:spLocks noChangeArrowheads="1"/>
            </p:cNvSpPr>
            <p:nvPr/>
          </p:nvSpPr>
          <p:spPr bwMode="auto">
            <a:xfrm>
              <a:off x="20147798" y="13031371"/>
              <a:ext cx="1737966" cy="30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lumMod val="65000"/>
                      <a:lumOff val="35000"/>
                    </a:schemeClr>
                  </a:solidFill>
                  <a:effectLst/>
                  <a:latin typeface="Garamond" panose="02020404030301010803" pitchFamily="18" charset="0"/>
                </a:rPr>
                <a:t>Study Area</a:t>
              </a:r>
            </a:p>
          </p:txBody>
        </p:sp>
        <p:sp>
          <p:nvSpPr>
            <p:cNvPr id="75" name="Line 9"/>
            <p:cNvSpPr>
              <a:spLocks noChangeShapeType="1"/>
            </p:cNvSpPr>
            <p:nvPr/>
          </p:nvSpPr>
          <p:spPr bwMode="auto">
            <a:xfrm flipV="1">
              <a:off x="19293518" y="12726949"/>
              <a:ext cx="0" cy="77787"/>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Line 10"/>
            <p:cNvSpPr>
              <a:spLocks noChangeShapeType="1"/>
            </p:cNvSpPr>
            <p:nvPr/>
          </p:nvSpPr>
          <p:spPr bwMode="auto">
            <a:xfrm flipV="1">
              <a:off x="19293518" y="12677736"/>
              <a:ext cx="0" cy="2540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Line 11"/>
            <p:cNvSpPr>
              <a:spLocks noChangeShapeType="1"/>
            </p:cNvSpPr>
            <p:nvPr/>
          </p:nvSpPr>
          <p:spPr bwMode="auto">
            <a:xfrm flipV="1">
              <a:off x="19293518" y="12625349"/>
              <a:ext cx="0" cy="2540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Line 12"/>
            <p:cNvSpPr>
              <a:spLocks noChangeShapeType="1"/>
            </p:cNvSpPr>
            <p:nvPr/>
          </p:nvSpPr>
          <p:spPr bwMode="auto">
            <a:xfrm flipV="1">
              <a:off x="19293518" y="12574549"/>
              <a:ext cx="0" cy="2540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Line 13"/>
            <p:cNvSpPr>
              <a:spLocks noChangeShapeType="1"/>
            </p:cNvSpPr>
            <p:nvPr/>
          </p:nvSpPr>
          <p:spPr bwMode="auto">
            <a:xfrm flipV="1">
              <a:off x="19293518" y="12472949"/>
              <a:ext cx="0" cy="74612"/>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Freeform 14"/>
            <p:cNvSpPr>
              <a:spLocks/>
            </p:cNvSpPr>
            <p:nvPr/>
          </p:nvSpPr>
          <p:spPr bwMode="auto">
            <a:xfrm>
              <a:off x="19293518" y="12438024"/>
              <a:ext cx="14287" cy="9525"/>
            </a:xfrm>
            <a:custGeom>
              <a:avLst/>
              <a:gdLst>
                <a:gd name="T0" fmla="*/ 0 w 9"/>
                <a:gd name="T1" fmla="*/ 6 h 6"/>
                <a:gd name="T2" fmla="*/ 0 w 9"/>
                <a:gd name="T3" fmla="*/ 0 h 6"/>
                <a:gd name="T4" fmla="*/ 9 w 9"/>
                <a:gd name="T5" fmla="*/ 0 h 6"/>
              </a:gdLst>
              <a:ahLst/>
              <a:cxnLst>
                <a:cxn ang="0">
                  <a:pos x="T0" y="T1"/>
                </a:cxn>
                <a:cxn ang="0">
                  <a:pos x="T2" y="T3"/>
                </a:cxn>
                <a:cxn ang="0">
                  <a:pos x="T4" y="T5"/>
                </a:cxn>
              </a:cxnLst>
              <a:rect l="0" t="0" r="r" b="b"/>
              <a:pathLst>
                <a:path w="9" h="6">
                  <a:moveTo>
                    <a:pt x="0" y="6"/>
                  </a:moveTo>
                  <a:lnTo>
                    <a:pt x="0" y="0"/>
                  </a:lnTo>
                  <a:lnTo>
                    <a:pt x="9" y="0"/>
                  </a:lnTo>
                </a:path>
              </a:pathLst>
            </a:custGeom>
            <a:noFill/>
            <a:ln w="12700" cap="flat">
              <a:solidFill>
                <a:srgbClr val="4CE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Line 15"/>
            <p:cNvSpPr>
              <a:spLocks noChangeShapeType="1"/>
            </p:cNvSpPr>
            <p:nvPr/>
          </p:nvSpPr>
          <p:spPr bwMode="auto">
            <a:xfrm>
              <a:off x="19333206" y="12438024"/>
              <a:ext cx="254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Line 16"/>
            <p:cNvSpPr>
              <a:spLocks noChangeShapeType="1"/>
            </p:cNvSpPr>
            <p:nvPr/>
          </p:nvSpPr>
          <p:spPr bwMode="auto">
            <a:xfrm>
              <a:off x="19384006" y="12438024"/>
              <a:ext cx="26987"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Line 17"/>
            <p:cNvSpPr>
              <a:spLocks noChangeShapeType="1"/>
            </p:cNvSpPr>
            <p:nvPr/>
          </p:nvSpPr>
          <p:spPr bwMode="auto">
            <a:xfrm>
              <a:off x="19436393" y="12438024"/>
              <a:ext cx="74612"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Line 18"/>
            <p:cNvSpPr>
              <a:spLocks noChangeShapeType="1"/>
            </p:cNvSpPr>
            <p:nvPr/>
          </p:nvSpPr>
          <p:spPr bwMode="auto">
            <a:xfrm>
              <a:off x="19536406" y="12438024"/>
              <a:ext cx="26987"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Line 19"/>
            <p:cNvSpPr>
              <a:spLocks noChangeShapeType="1"/>
            </p:cNvSpPr>
            <p:nvPr/>
          </p:nvSpPr>
          <p:spPr bwMode="auto">
            <a:xfrm>
              <a:off x="19588793" y="12438024"/>
              <a:ext cx="254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Line 20"/>
            <p:cNvSpPr>
              <a:spLocks noChangeShapeType="1"/>
            </p:cNvSpPr>
            <p:nvPr/>
          </p:nvSpPr>
          <p:spPr bwMode="auto">
            <a:xfrm>
              <a:off x="19639593" y="12438024"/>
              <a:ext cx="254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Line 21"/>
            <p:cNvSpPr>
              <a:spLocks noChangeShapeType="1"/>
            </p:cNvSpPr>
            <p:nvPr/>
          </p:nvSpPr>
          <p:spPr bwMode="auto">
            <a:xfrm>
              <a:off x="19690393" y="12438024"/>
              <a:ext cx="762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Line 22"/>
            <p:cNvSpPr>
              <a:spLocks noChangeShapeType="1"/>
            </p:cNvSpPr>
            <p:nvPr/>
          </p:nvSpPr>
          <p:spPr bwMode="auto">
            <a:xfrm>
              <a:off x="19791993" y="12438024"/>
              <a:ext cx="254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Line 23"/>
            <p:cNvSpPr>
              <a:spLocks noChangeShapeType="1"/>
            </p:cNvSpPr>
            <p:nvPr/>
          </p:nvSpPr>
          <p:spPr bwMode="auto">
            <a:xfrm>
              <a:off x="19842793" y="12438024"/>
              <a:ext cx="26987"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Line 24"/>
            <p:cNvSpPr>
              <a:spLocks noChangeShapeType="1"/>
            </p:cNvSpPr>
            <p:nvPr/>
          </p:nvSpPr>
          <p:spPr bwMode="auto">
            <a:xfrm>
              <a:off x="19895181" y="12438024"/>
              <a:ext cx="254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Line 25"/>
            <p:cNvSpPr>
              <a:spLocks noChangeShapeType="1"/>
            </p:cNvSpPr>
            <p:nvPr/>
          </p:nvSpPr>
          <p:spPr bwMode="auto">
            <a:xfrm>
              <a:off x="19944393" y="12438024"/>
              <a:ext cx="77787"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Line 26"/>
            <p:cNvSpPr>
              <a:spLocks noChangeShapeType="1"/>
            </p:cNvSpPr>
            <p:nvPr/>
          </p:nvSpPr>
          <p:spPr bwMode="auto">
            <a:xfrm>
              <a:off x="20025356" y="12460249"/>
              <a:ext cx="0" cy="2540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Line 27"/>
            <p:cNvSpPr>
              <a:spLocks noChangeShapeType="1"/>
            </p:cNvSpPr>
            <p:nvPr/>
          </p:nvSpPr>
          <p:spPr bwMode="auto">
            <a:xfrm>
              <a:off x="20025356" y="12511049"/>
              <a:ext cx="0" cy="23812"/>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Line 28"/>
            <p:cNvSpPr>
              <a:spLocks noChangeShapeType="1"/>
            </p:cNvSpPr>
            <p:nvPr/>
          </p:nvSpPr>
          <p:spPr bwMode="auto">
            <a:xfrm>
              <a:off x="20025356" y="12561849"/>
              <a:ext cx="0" cy="2540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 name="Line 29"/>
            <p:cNvSpPr>
              <a:spLocks noChangeShapeType="1"/>
            </p:cNvSpPr>
            <p:nvPr/>
          </p:nvSpPr>
          <p:spPr bwMode="auto">
            <a:xfrm>
              <a:off x="20025356" y="12612649"/>
              <a:ext cx="0" cy="77787"/>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Line 30"/>
            <p:cNvSpPr>
              <a:spLocks noChangeShapeType="1"/>
            </p:cNvSpPr>
            <p:nvPr/>
          </p:nvSpPr>
          <p:spPr bwMode="auto">
            <a:xfrm>
              <a:off x="20025356" y="12715836"/>
              <a:ext cx="0" cy="2540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 name="Line 31"/>
            <p:cNvSpPr>
              <a:spLocks noChangeShapeType="1"/>
            </p:cNvSpPr>
            <p:nvPr/>
          </p:nvSpPr>
          <p:spPr bwMode="auto">
            <a:xfrm>
              <a:off x="20025356" y="12765049"/>
              <a:ext cx="0" cy="26987"/>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 name="Line 32"/>
            <p:cNvSpPr>
              <a:spLocks noChangeShapeType="1"/>
            </p:cNvSpPr>
            <p:nvPr/>
          </p:nvSpPr>
          <p:spPr bwMode="auto">
            <a:xfrm flipH="1">
              <a:off x="19987256" y="12804736"/>
              <a:ext cx="254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Line 33"/>
            <p:cNvSpPr>
              <a:spLocks noChangeShapeType="1"/>
            </p:cNvSpPr>
            <p:nvPr/>
          </p:nvSpPr>
          <p:spPr bwMode="auto">
            <a:xfrm flipH="1">
              <a:off x="19878717" y="12806946"/>
              <a:ext cx="762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Line 34"/>
            <p:cNvSpPr>
              <a:spLocks noChangeShapeType="1"/>
            </p:cNvSpPr>
            <p:nvPr/>
          </p:nvSpPr>
          <p:spPr bwMode="auto">
            <a:xfrm flipH="1">
              <a:off x="19834856" y="12804736"/>
              <a:ext cx="23812"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Line 35"/>
            <p:cNvSpPr>
              <a:spLocks noChangeShapeType="1"/>
            </p:cNvSpPr>
            <p:nvPr/>
          </p:nvSpPr>
          <p:spPr bwMode="auto">
            <a:xfrm flipH="1">
              <a:off x="19782468" y="12804736"/>
              <a:ext cx="254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Line 36"/>
            <p:cNvSpPr>
              <a:spLocks noChangeShapeType="1"/>
            </p:cNvSpPr>
            <p:nvPr/>
          </p:nvSpPr>
          <p:spPr bwMode="auto">
            <a:xfrm flipH="1">
              <a:off x="19731668" y="12804736"/>
              <a:ext cx="254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 name="Line 37"/>
            <p:cNvSpPr>
              <a:spLocks noChangeShapeType="1"/>
            </p:cNvSpPr>
            <p:nvPr/>
          </p:nvSpPr>
          <p:spPr bwMode="auto">
            <a:xfrm flipH="1">
              <a:off x="19628481" y="12804736"/>
              <a:ext cx="77787"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 name="Line 38"/>
            <p:cNvSpPr>
              <a:spLocks noChangeShapeType="1"/>
            </p:cNvSpPr>
            <p:nvPr/>
          </p:nvSpPr>
          <p:spPr bwMode="auto">
            <a:xfrm flipH="1">
              <a:off x="19579268" y="12804736"/>
              <a:ext cx="254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Line 39"/>
            <p:cNvSpPr>
              <a:spLocks noChangeShapeType="1"/>
            </p:cNvSpPr>
            <p:nvPr/>
          </p:nvSpPr>
          <p:spPr bwMode="auto">
            <a:xfrm flipH="1">
              <a:off x="19528468" y="12804736"/>
              <a:ext cx="254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 name="Line 40"/>
            <p:cNvSpPr>
              <a:spLocks noChangeShapeType="1"/>
            </p:cNvSpPr>
            <p:nvPr/>
          </p:nvSpPr>
          <p:spPr bwMode="auto">
            <a:xfrm flipH="1">
              <a:off x="19476081" y="12804736"/>
              <a:ext cx="254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Line 41"/>
            <p:cNvSpPr>
              <a:spLocks noChangeShapeType="1"/>
            </p:cNvSpPr>
            <p:nvPr/>
          </p:nvSpPr>
          <p:spPr bwMode="auto">
            <a:xfrm flipH="1">
              <a:off x="19376068" y="12804736"/>
              <a:ext cx="74612"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 name="Line 42"/>
            <p:cNvSpPr>
              <a:spLocks noChangeShapeType="1"/>
            </p:cNvSpPr>
            <p:nvPr/>
          </p:nvSpPr>
          <p:spPr bwMode="auto">
            <a:xfrm flipH="1">
              <a:off x="19323681" y="12804736"/>
              <a:ext cx="25400"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Line 43"/>
            <p:cNvSpPr>
              <a:spLocks noChangeShapeType="1"/>
            </p:cNvSpPr>
            <p:nvPr/>
          </p:nvSpPr>
          <p:spPr bwMode="auto">
            <a:xfrm flipH="1">
              <a:off x="19293518" y="12804736"/>
              <a:ext cx="4762" cy="0"/>
            </a:xfrm>
            <a:prstGeom prst="line">
              <a:avLst/>
            </a:prstGeom>
            <a:noFill/>
            <a:ln w="12700" cap="flat">
              <a:solidFill>
                <a:srgbClr val="4CE6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Rectangle 44"/>
            <p:cNvSpPr>
              <a:spLocks noChangeArrowheads="1"/>
            </p:cNvSpPr>
            <p:nvPr/>
          </p:nvSpPr>
          <p:spPr bwMode="auto">
            <a:xfrm>
              <a:off x="20124398" y="12273835"/>
              <a:ext cx="2189068" cy="621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lumMod val="65000"/>
                      <a:lumOff val="35000"/>
                    </a:schemeClr>
                  </a:solidFill>
                  <a:effectLst/>
                  <a:latin typeface="Garamond" panose="02020404030301010803" pitchFamily="18" charset="0"/>
                </a:rPr>
                <a:t>Pinelands </a:t>
              </a:r>
              <a:br>
                <a:rPr kumimoji="0" lang="en-US" altLang="en-US" sz="2000" b="0" i="0" u="none" strike="noStrike" cap="none" normalizeH="0" baseline="0" dirty="0">
                  <a:ln>
                    <a:noFill/>
                  </a:ln>
                  <a:solidFill>
                    <a:schemeClr val="tx1">
                      <a:lumMod val="65000"/>
                      <a:lumOff val="35000"/>
                    </a:schemeClr>
                  </a:solidFill>
                  <a:effectLst/>
                  <a:latin typeface="Garamond" panose="02020404030301010803" pitchFamily="18" charset="0"/>
                </a:rPr>
              </a:br>
              <a:r>
                <a:rPr kumimoji="0" lang="en-US" altLang="en-US" sz="2000" b="0" i="0" u="none" strike="noStrike" cap="none" normalizeH="0" baseline="0" dirty="0">
                  <a:ln>
                    <a:noFill/>
                  </a:ln>
                  <a:solidFill>
                    <a:schemeClr val="tx1">
                      <a:lumMod val="65000"/>
                      <a:lumOff val="35000"/>
                    </a:schemeClr>
                  </a:solidFill>
                  <a:effectLst/>
                  <a:latin typeface="Garamond" panose="02020404030301010803" pitchFamily="18" charset="0"/>
                </a:rPr>
                <a:t>Management Area</a:t>
              </a:r>
            </a:p>
          </p:txBody>
        </p:sp>
      </p:grpSp>
      <p:pic>
        <p:nvPicPr>
          <p:cNvPr id="60" name="Picture 5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877327" y="11221719"/>
            <a:ext cx="12297075" cy="6334857"/>
          </a:xfrm>
          <a:prstGeom prst="rect">
            <a:avLst/>
          </a:prstGeom>
        </p:spPr>
      </p:pic>
      <p:sp>
        <p:nvSpPr>
          <p:cNvPr id="148" name="Shape 49"/>
          <p:cNvSpPr txBox="1"/>
          <p:nvPr/>
        </p:nvSpPr>
        <p:spPr>
          <a:xfrm>
            <a:off x="23997903" y="14121532"/>
            <a:ext cx="1282262" cy="30236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00" b="1" dirty="0">
                <a:solidFill>
                  <a:schemeClr val="bg1"/>
                </a:solidFill>
                <a:effectLst>
                  <a:outerShdw blurRad="38100" dist="38100" dir="2700000" algn="tl">
                    <a:srgbClr val="000000">
                      <a:alpha val="43137"/>
                    </a:srgbClr>
                  </a:outerShdw>
                </a:effectLst>
                <a:latin typeface="Garamond" panose="02020404030301010803" pitchFamily="18" charset="0"/>
                <a:ea typeface="Century Gothic"/>
                <a:cs typeface="Century Gothic"/>
                <a:sym typeface="Century Gothic"/>
              </a:rPr>
              <a:t>Wharton State Forest</a:t>
            </a:r>
            <a:endParaRPr sz="1600" b="1" i="0" u="none" strike="noStrike" cap="none" dirty="0">
              <a:solidFill>
                <a:schemeClr val="bg1"/>
              </a:solidFill>
              <a:effectLst>
                <a:outerShdw blurRad="38100" dist="38100" dir="2700000" algn="tl">
                  <a:srgbClr val="000000">
                    <a:alpha val="43137"/>
                  </a:srgbClr>
                </a:outerShdw>
              </a:effectLst>
              <a:latin typeface="Garamond" panose="02020404030301010803" pitchFamily="18" charset="0"/>
              <a:ea typeface="Century Gothic"/>
              <a:cs typeface="Century Gothic"/>
              <a:sym typeface="Century Gothic"/>
            </a:endParaRPr>
          </a:p>
        </p:txBody>
      </p:sp>
      <p:sp>
        <p:nvSpPr>
          <p:cNvPr id="149" name="Shape 49"/>
          <p:cNvSpPr txBox="1"/>
          <p:nvPr/>
        </p:nvSpPr>
        <p:spPr>
          <a:xfrm>
            <a:off x="22294968" y="15320462"/>
            <a:ext cx="1524668" cy="30236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00" b="1" dirty="0">
                <a:solidFill>
                  <a:schemeClr val="bg1"/>
                </a:solidFill>
                <a:effectLst>
                  <a:outerShdw blurRad="38100" dist="38100" dir="2700000" algn="tl">
                    <a:srgbClr val="000000">
                      <a:alpha val="43137"/>
                    </a:srgbClr>
                  </a:outerShdw>
                </a:effectLst>
                <a:latin typeface="Garamond" panose="02020404030301010803" pitchFamily="18" charset="0"/>
                <a:ea typeface="Century Gothic"/>
                <a:cs typeface="Century Gothic"/>
                <a:sym typeface="Century Gothic"/>
              </a:rPr>
              <a:t>Hammonton</a:t>
            </a:r>
            <a:endParaRPr sz="1600" b="1" i="0" u="none" strike="noStrike" cap="none" dirty="0">
              <a:solidFill>
                <a:schemeClr val="bg1"/>
              </a:solidFill>
              <a:effectLst>
                <a:outerShdw blurRad="38100" dist="38100" dir="2700000" algn="tl">
                  <a:srgbClr val="000000">
                    <a:alpha val="43137"/>
                  </a:srgbClr>
                </a:outerShdw>
              </a:effectLst>
              <a:latin typeface="Garamond" panose="02020404030301010803" pitchFamily="18" charset="0"/>
              <a:ea typeface="Century Gothic"/>
              <a:cs typeface="Century Gothic"/>
              <a:sym typeface="Century Gothic"/>
            </a:endParaRPr>
          </a:p>
        </p:txBody>
      </p:sp>
      <p:sp>
        <p:nvSpPr>
          <p:cNvPr id="150" name="Shape 49"/>
          <p:cNvSpPr txBox="1"/>
          <p:nvPr/>
        </p:nvSpPr>
        <p:spPr>
          <a:xfrm>
            <a:off x="24824620" y="15721637"/>
            <a:ext cx="1175676" cy="40139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00" b="1" dirty="0">
                <a:solidFill>
                  <a:schemeClr val="bg1"/>
                </a:solidFill>
                <a:effectLst>
                  <a:outerShdw blurRad="38100" dist="38100" dir="2700000" algn="tl">
                    <a:srgbClr val="000000">
                      <a:alpha val="43137"/>
                    </a:srgbClr>
                  </a:outerShdw>
                </a:effectLst>
                <a:latin typeface="Garamond" panose="02020404030301010803" pitchFamily="18" charset="0"/>
                <a:ea typeface="Century Gothic"/>
                <a:cs typeface="Century Gothic"/>
                <a:sym typeface="Century Gothic"/>
              </a:rPr>
              <a:t>Hamilton Township</a:t>
            </a:r>
            <a:endParaRPr sz="1600" b="1" i="0" u="none" strike="noStrike" cap="none" dirty="0">
              <a:solidFill>
                <a:schemeClr val="bg1"/>
              </a:solidFill>
              <a:effectLst>
                <a:outerShdw blurRad="38100" dist="38100" dir="2700000" algn="tl">
                  <a:srgbClr val="000000">
                    <a:alpha val="43137"/>
                  </a:srgbClr>
                </a:outerShdw>
              </a:effectLst>
              <a:latin typeface="Garamond" panose="02020404030301010803" pitchFamily="18" charset="0"/>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2772</TotalTime>
  <Words>611</Words>
  <Application>Microsoft Office PowerPoint</Application>
  <PresentationFormat>Custom</PresentationFormat>
  <Paragraphs>93</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Webdings</vt:lpstr>
      <vt:lpstr>Garamond</vt:lpstr>
      <vt:lpstr>Calibri</vt:lpstr>
      <vt:lpstr>Century Gothic</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Mercedes Bartkovich</dc:creator>
  <cp:lastModifiedBy>Clayton, Amanda L. (LARC-E3)[SSAI DEVELOP]</cp:lastModifiedBy>
  <cp:revision>76</cp:revision>
  <dcterms:modified xsi:type="dcterms:W3CDTF">2018-04-04T18:39:52Z</dcterms:modified>
</cp:coreProperties>
</file>