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3.xml" ContentType="application/vnd.openxmlformats-officedocument.themeOverride+xml"/>
  <Override PartName="/ppt/drawings/drawing4.xml" ContentType="application/vnd.openxmlformats-officedocument.drawingml.chartshape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63" r:id="rId2"/>
    <p:sldId id="293" r:id="rId3"/>
    <p:sldId id="294" r:id="rId4"/>
    <p:sldId id="295" r:id="rId5"/>
    <p:sldId id="283" r:id="rId6"/>
    <p:sldId id="284" r:id="rId7"/>
    <p:sldId id="264" r:id="rId8"/>
    <p:sldId id="266" r:id="rId9"/>
    <p:sldId id="267" r:id="rId10"/>
    <p:sldId id="285" r:id="rId11"/>
    <p:sldId id="286" r:id="rId12"/>
    <p:sldId id="287" r:id="rId13"/>
    <p:sldId id="288" r:id="rId14"/>
    <p:sldId id="292" r:id="rId15"/>
    <p:sldId id="268" r:id="rId16"/>
    <p:sldId id="269" r:id="rId17"/>
    <p:sldId id="277" r:id="rId18"/>
    <p:sldId id="270" r:id="rId19"/>
    <p:sldId id="282" r:id="rId20"/>
    <p:sldId id="271" r:id="rId21"/>
    <p:sldId id="278" r:id="rId22"/>
    <p:sldId id="281" r:id="rId23"/>
    <p:sldId id="279" r:id="rId24"/>
    <p:sldId id="280" r:id="rId25"/>
    <p:sldId id="257" r:id="rId26"/>
    <p:sldId id="289" r:id="rId27"/>
    <p:sldId id="273" r:id="rId28"/>
    <p:sldId id="291" r:id="rId29"/>
    <p:sldId id="272" r:id="rId30"/>
    <p:sldId id="258" r:id="rId31"/>
    <p:sldId id="261" r:id="rId32"/>
    <p:sldId id="259" r:id="rId33"/>
    <p:sldId id="274" r:id="rId34"/>
    <p:sldId id="275" r:id="rId35"/>
    <p:sldId id="27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93897" autoAdjust="0"/>
  </p:normalViewPr>
  <p:slideViewPr>
    <p:cSldViewPr snapToGrid="0">
      <p:cViewPr varScale="1">
        <p:scale>
          <a:sx n="106" d="100"/>
          <a:sy n="106" d="100"/>
        </p:scale>
        <p:origin x="50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0.xml"/><Relationship Id="rId1" Type="http://schemas.microsoft.com/office/2011/relationships/chartStyle" Target="style10.xml"/><Relationship Id="rId5" Type="http://schemas.openxmlformats.org/officeDocument/2006/relationships/chartUserShapes" Target="../drawings/drawing4.xml"/><Relationship Id="rId4" Type="http://schemas.openxmlformats.org/officeDocument/2006/relationships/package" Target="../embeddings/Microsoft_Excel_Worksheet3.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oleObject" Target="file:///\\reprisal2\develop2\LaRC_ChesapeakeBayWaterResourcesII\Regression_Analysis\TurbidityAlgorithmsGraphsFixed.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file:///\\reprisal2\develop2\LaRC_ChesapeakeBayWaterResourcesII\ChesapeakeBay_Handoff\Statistical%20Analysis\Landsat8\Dogliotti_Red\Dogliotti_Red_All_Dat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reprisal2\develop2\LaRC_ChesapeakeBayWaterResourcesII\ChesapeakeBay_Handoff\Statistical%20Analysis\Landsat8\Nechad\Nechad_All_Data.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reprisal2\develop2\LaRC_ChesapeakeBayWaterResourcesII\ChesapeakeBay_Handoff\Statistical%20Analysis\Landsat8\Dogliotti_Red\Dogliotti_Red_All_Dat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reprisal2\develop2\LaRC_ChesapeakeBayWaterResourcesII\ChesapeakeBay_Handoff\Statistical%20Analysis\Landsat8\Nechad\Nechad_All_Data.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reprisal2\develop2\LaRC_ChesapeakeBayWaterResourcesII\ChesapeakeBay_Handoff\Statistical%20Analysis\Landsat8\Dogliotti_Red\Dogliotti_Red_All_Data.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reprisal2\develop2\LaRC_ChesapeakeBayWaterResourcesII\ChesapeakeBay_Handoff\Statistical%20Analysis\Landsat8\Nechad\Nechad_All_Data.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957610202792824"/>
          <c:y val="0.141361986801152"/>
          <c:w val="0.84133286780795591"/>
          <c:h val="0.70721310821012495"/>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xVal>
            <c:numRef>
              <c:f>BaseSheet!$P$116:$P$1291</c:f>
              <c:numCache>
                <c:formatCode>General</c:formatCode>
                <c:ptCount val="1176"/>
                <c:pt idx="0">
                  <c:v>5.1635799000000002</c:v>
                </c:pt>
                <c:pt idx="23">
                  <c:v>4.7910098999999997</c:v>
                </c:pt>
                <c:pt idx="40">
                  <c:v>1.52285</c:v>
                </c:pt>
                <c:pt idx="123">
                  <c:v>3.7899300999999999</c:v>
                </c:pt>
                <c:pt idx="126">
                  <c:v>3.7851701000000002</c:v>
                </c:pt>
                <c:pt idx="130">
                  <c:v>3.5814300000000001</c:v>
                </c:pt>
                <c:pt idx="142">
                  <c:v>4.1866002</c:v>
                </c:pt>
                <c:pt idx="144">
                  <c:v>4.9013499999999999</c:v>
                </c:pt>
                <c:pt idx="148">
                  <c:v>7.0321498</c:v>
                </c:pt>
                <c:pt idx="171">
                  <c:v>6.6432098999999996</c:v>
                </c:pt>
                <c:pt idx="188">
                  <c:v>1.97489</c:v>
                </c:pt>
                <c:pt idx="191">
                  <c:v>1.39821</c:v>
                </c:pt>
                <c:pt idx="196">
                  <c:v>0.21446499999999999</c:v>
                </c:pt>
                <c:pt idx="198">
                  <c:v>1.0661499999999999</c:v>
                </c:pt>
                <c:pt idx="200">
                  <c:v>1.3984300000000001</c:v>
                </c:pt>
                <c:pt idx="201">
                  <c:v>3.0495100000000002</c:v>
                </c:pt>
                <c:pt idx="203">
                  <c:v>2.0949800000000001</c:v>
                </c:pt>
                <c:pt idx="205">
                  <c:v>3.8956398999999999</c:v>
                </c:pt>
                <c:pt idx="213">
                  <c:v>1.03111</c:v>
                </c:pt>
                <c:pt idx="217">
                  <c:v>1.60998</c:v>
                </c:pt>
                <c:pt idx="218">
                  <c:v>1.7306499</c:v>
                </c:pt>
                <c:pt idx="223">
                  <c:v>0.18024200000000001</c:v>
                </c:pt>
                <c:pt idx="227">
                  <c:v>0.67984900000000004</c:v>
                </c:pt>
                <c:pt idx="240">
                  <c:v>9.4164499999999998E-2</c:v>
                </c:pt>
                <c:pt idx="242">
                  <c:v>1.9491700000000001</c:v>
                </c:pt>
                <c:pt idx="246">
                  <c:v>2.5750400999999998</c:v>
                </c:pt>
                <c:pt idx="252">
                  <c:v>1.13636</c:v>
                </c:pt>
                <c:pt idx="255">
                  <c:v>2.5987301</c:v>
                </c:pt>
                <c:pt idx="264">
                  <c:v>1.67459</c:v>
                </c:pt>
                <c:pt idx="273">
                  <c:v>0.27152100000000001</c:v>
                </c:pt>
                <c:pt idx="550">
                  <c:v>2.4796800999999999</c:v>
                </c:pt>
                <c:pt idx="553">
                  <c:v>2.0142801000000001</c:v>
                </c:pt>
                <c:pt idx="557">
                  <c:v>1.79748</c:v>
                </c:pt>
                <c:pt idx="561">
                  <c:v>0.61833700000000003</c:v>
                </c:pt>
                <c:pt idx="563">
                  <c:v>1.8694500000000001</c:v>
                </c:pt>
                <c:pt idx="565">
                  <c:v>1.5101899999999999</c:v>
                </c:pt>
                <c:pt idx="571">
                  <c:v>4.7391500000000004</c:v>
                </c:pt>
                <c:pt idx="572">
                  <c:v>4.4005197999999996</c:v>
                </c:pt>
                <c:pt idx="574">
                  <c:v>1.46085</c:v>
                </c:pt>
                <c:pt idx="579">
                  <c:v>0.621834</c:v>
                </c:pt>
                <c:pt idx="581">
                  <c:v>3.6927599999999998</c:v>
                </c:pt>
                <c:pt idx="583">
                  <c:v>4.4175000000000004</c:v>
                </c:pt>
                <c:pt idx="585">
                  <c:v>2.1243401</c:v>
                </c:pt>
                <c:pt idx="589">
                  <c:v>5.1849499000000003</c:v>
                </c:pt>
                <c:pt idx="591">
                  <c:v>5.3961401000000002</c:v>
                </c:pt>
                <c:pt idx="593">
                  <c:v>6.9403300000000003</c:v>
                </c:pt>
                <c:pt idx="595">
                  <c:v>4.8376098000000001</c:v>
                </c:pt>
                <c:pt idx="597">
                  <c:v>5.3633598999999998</c:v>
                </c:pt>
                <c:pt idx="601">
                  <c:v>2.2373599999999998</c:v>
                </c:pt>
                <c:pt idx="603">
                  <c:v>4.2601199000000003</c:v>
                </c:pt>
                <c:pt idx="605">
                  <c:v>2.1596701</c:v>
                </c:pt>
                <c:pt idx="612">
                  <c:v>4.9386701999999998</c:v>
                </c:pt>
                <c:pt idx="616">
                  <c:v>1.5448</c:v>
                </c:pt>
                <c:pt idx="620">
                  <c:v>4.5386300000000004</c:v>
                </c:pt>
                <c:pt idx="624">
                  <c:v>6.7701200999999998</c:v>
                </c:pt>
                <c:pt idx="626">
                  <c:v>1.1942900000000001</c:v>
                </c:pt>
                <c:pt idx="632">
                  <c:v>1.8980999999999999</c:v>
                </c:pt>
                <c:pt idx="735">
                  <c:v>2.0105800999999999</c:v>
                </c:pt>
                <c:pt idx="737">
                  <c:v>3.4438901</c:v>
                </c:pt>
                <c:pt idx="739">
                  <c:v>5.6105700000000001</c:v>
                </c:pt>
                <c:pt idx="745">
                  <c:v>4.4919000000000002</c:v>
                </c:pt>
                <c:pt idx="747">
                  <c:v>4.7810997999999998</c:v>
                </c:pt>
                <c:pt idx="749">
                  <c:v>4.4001498000000003</c:v>
                </c:pt>
                <c:pt idx="751">
                  <c:v>4.6521602</c:v>
                </c:pt>
                <c:pt idx="753">
                  <c:v>5.8053198000000004</c:v>
                </c:pt>
                <c:pt idx="759">
                  <c:v>2.9763199999999999</c:v>
                </c:pt>
                <c:pt idx="973">
                  <c:v>20.214799899999999</c:v>
                </c:pt>
                <c:pt idx="974">
                  <c:v>11.4027996</c:v>
                </c:pt>
                <c:pt idx="978">
                  <c:v>16.2577</c:v>
                </c:pt>
                <c:pt idx="982">
                  <c:v>8.1155700999999993</c:v>
                </c:pt>
                <c:pt idx="984">
                  <c:v>2.7801800000000001</c:v>
                </c:pt>
                <c:pt idx="986">
                  <c:v>8.8410501000000004</c:v>
                </c:pt>
                <c:pt idx="989">
                  <c:v>8.1510496000000003</c:v>
                </c:pt>
                <c:pt idx="990">
                  <c:v>12.517600099999999</c:v>
                </c:pt>
                <c:pt idx="991">
                  <c:v>8.9453297000000003</c:v>
                </c:pt>
                <c:pt idx="992">
                  <c:v>9.7801504000000001</c:v>
                </c:pt>
                <c:pt idx="993">
                  <c:v>15.329600299999999</c:v>
                </c:pt>
                <c:pt idx="994">
                  <c:v>8.1861400999999994</c:v>
                </c:pt>
                <c:pt idx="996">
                  <c:v>2.7460599000000001</c:v>
                </c:pt>
                <c:pt idx="997">
                  <c:v>4.5507397999999997</c:v>
                </c:pt>
                <c:pt idx="999">
                  <c:v>11.4418001</c:v>
                </c:pt>
                <c:pt idx="1001">
                  <c:v>11.496499999999999</c:v>
                </c:pt>
                <c:pt idx="1005">
                  <c:v>6.5886798000000004</c:v>
                </c:pt>
                <c:pt idx="1007">
                  <c:v>4.0718497999999999</c:v>
                </c:pt>
                <c:pt idx="1009">
                  <c:v>6.4744700999999996</c:v>
                </c:pt>
                <c:pt idx="1012">
                  <c:v>4.1322998999999996</c:v>
                </c:pt>
                <c:pt idx="1013">
                  <c:v>7.8981098999999997</c:v>
                </c:pt>
                <c:pt idx="1014">
                  <c:v>5.9063201000000003</c:v>
                </c:pt>
                <c:pt idx="1015">
                  <c:v>6.3934101999999999</c:v>
                </c:pt>
                <c:pt idx="1016">
                  <c:v>10.3837996</c:v>
                </c:pt>
                <c:pt idx="1023">
                  <c:v>10.3710003</c:v>
                </c:pt>
                <c:pt idx="1025">
                  <c:v>7.1870098000000002</c:v>
                </c:pt>
                <c:pt idx="1026">
                  <c:v>10.663800200000001</c:v>
                </c:pt>
                <c:pt idx="1031">
                  <c:v>9.4328699</c:v>
                </c:pt>
                <c:pt idx="1039">
                  <c:v>5.1391001000000003</c:v>
                </c:pt>
                <c:pt idx="1041">
                  <c:v>6.6759900999999999</c:v>
                </c:pt>
                <c:pt idx="1042">
                  <c:v>6.2960601</c:v>
                </c:pt>
                <c:pt idx="1048">
                  <c:v>0.49334499999999998</c:v>
                </c:pt>
                <c:pt idx="1053">
                  <c:v>6.6863197999999997</c:v>
                </c:pt>
                <c:pt idx="1057">
                  <c:v>4.9723902000000004</c:v>
                </c:pt>
                <c:pt idx="1059">
                  <c:v>6.3570099000000004</c:v>
                </c:pt>
                <c:pt idx="1060">
                  <c:v>7.7113399999999999</c:v>
                </c:pt>
                <c:pt idx="1061">
                  <c:v>7.4396000000000004</c:v>
                </c:pt>
                <c:pt idx="1064">
                  <c:v>10.119700399999999</c:v>
                </c:pt>
                <c:pt idx="1065">
                  <c:v>5.4860500999999999</c:v>
                </c:pt>
                <c:pt idx="1067">
                  <c:v>1.4864599999999999</c:v>
                </c:pt>
                <c:pt idx="1077">
                  <c:v>2.2555301000000001</c:v>
                </c:pt>
                <c:pt idx="1083">
                  <c:v>1.93998</c:v>
                </c:pt>
                <c:pt idx="1085">
                  <c:v>3.01193</c:v>
                </c:pt>
                <c:pt idx="1087">
                  <c:v>0.668937</c:v>
                </c:pt>
                <c:pt idx="1088">
                  <c:v>0.52544100000000005</c:v>
                </c:pt>
                <c:pt idx="1090">
                  <c:v>8.1667299</c:v>
                </c:pt>
                <c:pt idx="1092">
                  <c:v>6.8305201999999996</c:v>
                </c:pt>
                <c:pt idx="1098">
                  <c:v>3.7391299999999998</c:v>
                </c:pt>
                <c:pt idx="1104">
                  <c:v>0.75874900000000001</c:v>
                </c:pt>
                <c:pt idx="1106">
                  <c:v>7.8354100999999998</c:v>
                </c:pt>
                <c:pt idx="1110">
                  <c:v>4.9680299999999997</c:v>
                </c:pt>
                <c:pt idx="1114">
                  <c:v>5.6567302000000002</c:v>
                </c:pt>
                <c:pt idx="1116">
                  <c:v>4.2514601000000001</c:v>
                </c:pt>
                <c:pt idx="1122">
                  <c:v>5.4070201000000004</c:v>
                </c:pt>
                <c:pt idx="1131">
                  <c:v>0.16776199999999999</c:v>
                </c:pt>
                <c:pt idx="1133">
                  <c:v>3.28267</c:v>
                </c:pt>
                <c:pt idx="1144">
                  <c:v>0.98527500000000001</c:v>
                </c:pt>
                <c:pt idx="1150">
                  <c:v>3.9742199999999999</c:v>
                </c:pt>
                <c:pt idx="1152">
                  <c:v>2.3553700000000002</c:v>
                </c:pt>
                <c:pt idx="1153">
                  <c:v>4.1370000999999998</c:v>
                </c:pt>
                <c:pt idx="1155">
                  <c:v>4.9512501000000002</c:v>
                </c:pt>
                <c:pt idx="1157">
                  <c:v>4.58847</c:v>
                </c:pt>
                <c:pt idx="1161">
                  <c:v>3.2242099999999998</c:v>
                </c:pt>
                <c:pt idx="1175">
                  <c:v>3.1168999999999998</c:v>
                </c:pt>
              </c:numCache>
            </c:numRef>
          </c:xVal>
          <c:yVal>
            <c:numRef>
              <c:f>BaseSheet!$Q$116:$Q$1291</c:f>
              <c:numCache>
                <c:formatCode>General</c:formatCode>
                <c:ptCount val="1176"/>
                <c:pt idx="0">
                  <c:v>29.7</c:v>
                </c:pt>
                <c:pt idx="1">
                  <c:v>16.7</c:v>
                </c:pt>
                <c:pt idx="4">
                  <c:v>11</c:v>
                </c:pt>
                <c:pt idx="5">
                  <c:v>9.6999999999999993</c:v>
                </c:pt>
                <c:pt idx="6">
                  <c:v>15.5</c:v>
                </c:pt>
                <c:pt idx="7">
                  <c:v>8.6</c:v>
                </c:pt>
                <c:pt idx="8">
                  <c:v>5.9</c:v>
                </c:pt>
                <c:pt idx="9">
                  <c:v>7.9</c:v>
                </c:pt>
                <c:pt idx="10">
                  <c:v>9.5</c:v>
                </c:pt>
                <c:pt idx="11">
                  <c:v>14.5</c:v>
                </c:pt>
                <c:pt idx="12">
                  <c:v>29</c:v>
                </c:pt>
                <c:pt idx="13">
                  <c:v>17.3</c:v>
                </c:pt>
                <c:pt idx="14">
                  <c:v>13.9</c:v>
                </c:pt>
                <c:pt idx="15">
                  <c:v>25.2</c:v>
                </c:pt>
                <c:pt idx="17">
                  <c:v>12.3</c:v>
                </c:pt>
                <c:pt idx="18">
                  <c:v>12.6</c:v>
                </c:pt>
                <c:pt idx="19">
                  <c:v>10.4</c:v>
                </c:pt>
                <c:pt idx="20">
                  <c:v>9.4</c:v>
                </c:pt>
                <c:pt idx="21">
                  <c:v>7.9</c:v>
                </c:pt>
                <c:pt idx="22">
                  <c:v>7.5</c:v>
                </c:pt>
                <c:pt idx="23">
                  <c:v>28.4</c:v>
                </c:pt>
                <c:pt idx="26">
                  <c:v>23.97</c:v>
                </c:pt>
                <c:pt idx="27">
                  <c:v>16.690000000000001</c:v>
                </c:pt>
                <c:pt idx="28">
                  <c:v>12.79</c:v>
                </c:pt>
                <c:pt idx="30">
                  <c:v>16.690000000000001</c:v>
                </c:pt>
                <c:pt idx="31">
                  <c:v>20.66</c:v>
                </c:pt>
                <c:pt idx="32">
                  <c:v>10.07</c:v>
                </c:pt>
                <c:pt idx="33">
                  <c:v>13.9</c:v>
                </c:pt>
                <c:pt idx="34">
                  <c:v>10.57</c:v>
                </c:pt>
                <c:pt idx="36">
                  <c:v>18.95</c:v>
                </c:pt>
                <c:pt idx="37">
                  <c:v>13.81</c:v>
                </c:pt>
                <c:pt idx="38">
                  <c:v>6.45</c:v>
                </c:pt>
                <c:pt idx="39">
                  <c:v>13.78</c:v>
                </c:pt>
                <c:pt idx="40">
                  <c:v>6.45</c:v>
                </c:pt>
                <c:pt idx="41">
                  <c:v>9.24</c:v>
                </c:pt>
                <c:pt idx="42">
                  <c:v>7.01</c:v>
                </c:pt>
                <c:pt idx="43">
                  <c:v>9.24</c:v>
                </c:pt>
                <c:pt idx="48">
                  <c:v>3.76</c:v>
                </c:pt>
                <c:pt idx="123">
                  <c:v>4.3</c:v>
                </c:pt>
                <c:pt idx="124">
                  <c:v>4.8</c:v>
                </c:pt>
                <c:pt idx="125">
                  <c:v>2.1</c:v>
                </c:pt>
                <c:pt idx="126">
                  <c:v>2</c:v>
                </c:pt>
                <c:pt idx="127">
                  <c:v>2</c:v>
                </c:pt>
                <c:pt idx="128">
                  <c:v>4.5</c:v>
                </c:pt>
                <c:pt idx="129">
                  <c:v>6.5</c:v>
                </c:pt>
                <c:pt idx="130">
                  <c:v>9.8000000000000007</c:v>
                </c:pt>
                <c:pt idx="131">
                  <c:v>6.8</c:v>
                </c:pt>
                <c:pt idx="132">
                  <c:v>14.5</c:v>
                </c:pt>
                <c:pt idx="133">
                  <c:v>10.6</c:v>
                </c:pt>
                <c:pt idx="134">
                  <c:v>7.9</c:v>
                </c:pt>
                <c:pt idx="135">
                  <c:v>8.1</c:v>
                </c:pt>
                <c:pt idx="136">
                  <c:v>3.4</c:v>
                </c:pt>
                <c:pt idx="137">
                  <c:v>7.3</c:v>
                </c:pt>
                <c:pt idx="138">
                  <c:v>8.4</c:v>
                </c:pt>
                <c:pt idx="139">
                  <c:v>8.9</c:v>
                </c:pt>
                <c:pt idx="140">
                  <c:v>3.7</c:v>
                </c:pt>
                <c:pt idx="141">
                  <c:v>6.2</c:v>
                </c:pt>
                <c:pt idx="142">
                  <c:v>5.2</c:v>
                </c:pt>
                <c:pt idx="143">
                  <c:v>5.6</c:v>
                </c:pt>
                <c:pt idx="144">
                  <c:v>31.6</c:v>
                </c:pt>
                <c:pt idx="145">
                  <c:v>5.6</c:v>
                </c:pt>
                <c:pt idx="146">
                  <c:v>0.9</c:v>
                </c:pt>
                <c:pt idx="147">
                  <c:v>5.4</c:v>
                </c:pt>
                <c:pt idx="148">
                  <c:v>6.2</c:v>
                </c:pt>
                <c:pt idx="149">
                  <c:v>3.5</c:v>
                </c:pt>
                <c:pt idx="150">
                  <c:v>3.3</c:v>
                </c:pt>
                <c:pt idx="151">
                  <c:v>7.2</c:v>
                </c:pt>
                <c:pt idx="152">
                  <c:v>1.9</c:v>
                </c:pt>
                <c:pt idx="153">
                  <c:v>1.2</c:v>
                </c:pt>
                <c:pt idx="154">
                  <c:v>8.6999999999999993</c:v>
                </c:pt>
                <c:pt idx="155">
                  <c:v>3</c:v>
                </c:pt>
                <c:pt idx="156">
                  <c:v>4.8</c:v>
                </c:pt>
                <c:pt idx="157">
                  <c:v>9.1999999999999993</c:v>
                </c:pt>
                <c:pt idx="158">
                  <c:v>8.1</c:v>
                </c:pt>
                <c:pt idx="159">
                  <c:v>8.9</c:v>
                </c:pt>
                <c:pt idx="160">
                  <c:v>8.6999999999999993</c:v>
                </c:pt>
                <c:pt idx="161">
                  <c:v>6.3</c:v>
                </c:pt>
                <c:pt idx="162">
                  <c:v>5.4</c:v>
                </c:pt>
                <c:pt idx="163">
                  <c:v>6.8</c:v>
                </c:pt>
                <c:pt idx="164">
                  <c:v>14.7</c:v>
                </c:pt>
                <c:pt idx="166">
                  <c:v>7.1</c:v>
                </c:pt>
                <c:pt idx="167">
                  <c:v>4.2</c:v>
                </c:pt>
                <c:pt idx="168">
                  <c:v>4.5999999999999996</c:v>
                </c:pt>
                <c:pt idx="169">
                  <c:v>4.0999999999999996</c:v>
                </c:pt>
                <c:pt idx="170">
                  <c:v>2.2999999999999998</c:v>
                </c:pt>
                <c:pt idx="171">
                  <c:v>11.8</c:v>
                </c:pt>
                <c:pt idx="172">
                  <c:v>4.74</c:v>
                </c:pt>
                <c:pt idx="173">
                  <c:v>6.48</c:v>
                </c:pt>
                <c:pt idx="174">
                  <c:v>23.35</c:v>
                </c:pt>
                <c:pt idx="175">
                  <c:v>2.61</c:v>
                </c:pt>
                <c:pt idx="176">
                  <c:v>3.47</c:v>
                </c:pt>
                <c:pt idx="177">
                  <c:v>3.97</c:v>
                </c:pt>
                <c:pt idx="178">
                  <c:v>3.29</c:v>
                </c:pt>
                <c:pt idx="179">
                  <c:v>13.63</c:v>
                </c:pt>
                <c:pt idx="180">
                  <c:v>2.4</c:v>
                </c:pt>
                <c:pt idx="181">
                  <c:v>2.15</c:v>
                </c:pt>
                <c:pt idx="182">
                  <c:v>3.78</c:v>
                </c:pt>
                <c:pt idx="183">
                  <c:v>3.26</c:v>
                </c:pt>
                <c:pt idx="184">
                  <c:v>4.09</c:v>
                </c:pt>
                <c:pt idx="185">
                  <c:v>5.21</c:v>
                </c:pt>
                <c:pt idx="186">
                  <c:v>3.89</c:v>
                </c:pt>
                <c:pt idx="187">
                  <c:v>3.85</c:v>
                </c:pt>
                <c:pt idx="188">
                  <c:v>2.96</c:v>
                </c:pt>
                <c:pt idx="189">
                  <c:v>5.23</c:v>
                </c:pt>
                <c:pt idx="190">
                  <c:v>4.57</c:v>
                </c:pt>
                <c:pt idx="191">
                  <c:v>5.38</c:v>
                </c:pt>
                <c:pt idx="192">
                  <c:v>5.64</c:v>
                </c:pt>
                <c:pt idx="193">
                  <c:v>6.58</c:v>
                </c:pt>
                <c:pt idx="194">
                  <c:v>5.23</c:v>
                </c:pt>
                <c:pt idx="195">
                  <c:v>3.89</c:v>
                </c:pt>
                <c:pt idx="196">
                  <c:v>2.77</c:v>
                </c:pt>
                <c:pt idx="198">
                  <c:v>2.5</c:v>
                </c:pt>
                <c:pt idx="199">
                  <c:v>2.2999999999999998</c:v>
                </c:pt>
                <c:pt idx="200">
                  <c:v>3.4</c:v>
                </c:pt>
                <c:pt idx="201">
                  <c:v>2.1</c:v>
                </c:pt>
                <c:pt idx="202">
                  <c:v>3.4</c:v>
                </c:pt>
                <c:pt idx="203">
                  <c:v>2.2999999999999998</c:v>
                </c:pt>
                <c:pt idx="204">
                  <c:v>5.2</c:v>
                </c:pt>
                <c:pt idx="205">
                  <c:v>6.1</c:v>
                </c:pt>
                <c:pt idx="207">
                  <c:v>4.7</c:v>
                </c:pt>
                <c:pt idx="209">
                  <c:v>2</c:v>
                </c:pt>
                <c:pt idx="210">
                  <c:v>2</c:v>
                </c:pt>
                <c:pt idx="211">
                  <c:v>1.4</c:v>
                </c:pt>
                <c:pt idx="212">
                  <c:v>2.8</c:v>
                </c:pt>
                <c:pt idx="213">
                  <c:v>2.1</c:v>
                </c:pt>
                <c:pt idx="214">
                  <c:v>3.6</c:v>
                </c:pt>
                <c:pt idx="215">
                  <c:v>2.8</c:v>
                </c:pt>
                <c:pt idx="216">
                  <c:v>4.5</c:v>
                </c:pt>
                <c:pt idx="217">
                  <c:v>3.1</c:v>
                </c:pt>
                <c:pt idx="218">
                  <c:v>1.6</c:v>
                </c:pt>
                <c:pt idx="219">
                  <c:v>5.0999999999999996</c:v>
                </c:pt>
                <c:pt idx="220">
                  <c:v>3.6</c:v>
                </c:pt>
                <c:pt idx="221">
                  <c:v>1.2</c:v>
                </c:pt>
                <c:pt idx="222">
                  <c:v>1</c:v>
                </c:pt>
                <c:pt idx="223">
                  <c:v>0.2</c:v>
                </c:pt>
                <c:pt idx="224">
                  <c:v>0.6</c:v>
                </c:pt>
                <c:pt idx="225">
                  <c:v>1.6</c:v>
                </c:pt>
                <c:pt idx="226">
                  <c:v>0.5</c:v>
                </c:pt>
                <c:pt idx="227">
                  <c:v>1.6</c:v>
                </c:pt>
                <c:pt idx="228">
                  <c:v>1.9</c:v>
                </c:pt>
                <c:pt idx="229">
                  <c:v>4</c:v>
                </c:pt>
                <c:pt idx="230">
                  <c:v>2.6</c:v>
                </c:pt>
                <c:pt idx="231">
                  <c:v>3.1</c:v>
                </c:pt>
                <c:pt idx="237">
                  <c:v>2.2999999999999998</c:v>
                </c:pt>
                <c:pt idx="238">
                  <c:v>2</c:v>
                </c:pt>
                <c:pt idx="239">
                  <c:v>1.3</c:v>
                </c:pt>
                <c:pt idx="240">
                  <c:v>1.7</c:v>
                </c:pt>
                <c:pt idx="241">
                  <c:v>3.1</c:v>
                </c:pt>
                <c:pt idx="242">
                  <c:v>0.9</c:v>
                </c:pt>
                <c:pt idx="243">
                  <c:v>0.2</c:v>
                </c:pt>
                <c:pt idx="244">
                  <c:v>0.9</c:v>
                </c:pt>
                <c:pt idx="245">
                  <c:v>1.4</c:v>
                </c:pt>
                <c:pt idx="246">
                  <c:v>0.7</c:v>
                </c:pt>
                <c:pt idx="247">
                  <c:v>0.9</c:v>
                </c:pt>
                <c:pt idx="248">
                  <c:v>0.4</c:v>
                </c:pt>
                <c:pt idx="249">
                  <c:v>0</c:v>
                </c:pt>
                <c:pt idx="251">
                  <c:v>4.9000000000000004</c:v>
                </c:pt>
                <c:pt idx="252">
                  <c:v>1.4</c:v>
                </c:pt>
                <c:pt idx="253">
                  <c:v>0.7</c:v>
                </c:pt>
                <c:pt idx="254">
                  <c:v>2.1</c:v>
                </c:pt>
                <c:pt idx="255">
                  <c:v>3.6</c:v>
                </c:pt>
                <c:pt idx="256">
                  <c:v>4.3</c:v>
                </c:pt>
                <c:pt idx="257">
                  <c:v>3.7</c:v>
                </c:pt>
                <c:pt idx="258">
                  <c:v>3.2</c:v>
                </c:pt>
                <c:pt idx="259">
                  <c:v>1.9</c:v>
                </c:pt>
                <c:pt idx="260">
                  <c:v>2.6</c:v>
                </c:pt>
                <c:pt idx="261">
                  <c:v>2.8</c:v>
                </c:pt>
                <c:pt idx="262">
                  <c:v>1.6</c:v>
                </c:pt>
                <c:pt idx="263">
                  <c:v>1</c:v>
                </c:pt>
                <c:pt idx="264">
                  <c:v>1.4</c:v>
                </c:pt>
                <c:pt idx="265">
                  <c:v>4.9000000000000004</c:v>
                </c:pt>
                <c:pt idx="266">
                  <c:v>2</c:v>
                </c:pt>
                <c:pt idx="267">
                  <c:v>3.4</c:v>
                </c:pt>
                <c:pt idx="268">
                  <c:v>1.8</c:v>
                </c:pt>
                <c:pt idx="271">
                  <c:v>1.2</c:v>
                </c:pt>
                <c:pt idx="272">
                  <c:v>0.1</c:v>
                </c:pt>
                <c:pt idx="273">
                  <c:v>1.7</c:v>
                </c:pt>
                <c:pt idx="550">
                  <c:v>3.1</c:v>
                </c:pt>
                <c:pt idx="551">
                  <c:v>2.2999999999999998</c:v>
                </c:pt>
                <c:pt idx="552">
                  <c:v>2.7</c:v>
                </c:pt>
                <c:pt idx="553">
                  <c:v>1.6</c:v>
                </c:pt>
                <c:pt idx="554">
                  <c:v>2.2999999999999998</c:v>
                </c:pt>
                <c:pt idx="555">
                  <c:v>1.3</c:v>
                </c:pt>
                <c:pt idx="556">
                  <c:v>1.4</c:v>
                </c:pt>
                <c:pt idx="557">
                  <c:v>1.5</c:v>
                </c:pt>
                <c:pt idx="558">
                  <c:v>3.6</c:v>
                </c:pt>
                <c:pt idx="559">
                  <c:v>1.7</c:v>
                </c:pt>
                <c:pt idx="560">
                  <c:v>2</c:v>
                </c:pt>
                <c:pt idx="561">
                  <c:v>1.2</c:v>
                </c:pt>
                <c:pt idx="562">
                  <c:v>2.2999999999999998</c:v>
                </c:pt>
                <c:pt idx="563">
                  <c:v>1.4</c:v>
                </c:pt>
                <c:pt idx="564">
                  <c:v>1.9</c:v>
                </c:pt>
                <c:pt idx="565">
                  <c:v>2.2000000000000002</c:v>
                </c:pt>
                <c:pt idx="566">
                  <c:v>7.4</c:v>
                </c:pt>
                <c:pt idx="567">
                  <c:v>2.6</c:v>
                </c:pt>
                <c:pt idx="568">
                  <c:v>1.9</c:v>
                </c:pt>
                <c:pt idx="571">
                  <c:v>6.7</c:v>
                </c:pt>
                <c:pt idx="572">
                  <c:v>5.2</c:v>
                </c:pt>
                <c:pt idx="574">
                  <c:v>5.0999999999999996</c:v>
                </c:pt>
                <c:pt idx="575">
                  <c:v>4.4000000000000004</c:v>
                </c:pt>
                <c:pt idx="576">
                  <c:v>1.5</c:v>
                </c:pt>
                <c:pt idx="577">
                  <c:v>2.8</c:v>
                </c:pt>
                <c:pt idx="578">
                  <c:v>6.3</c:v>
                </c:pt>
                <c:pt idx="579">
                  <c:v>3.7</c:v>
                </c:pt>
                <c:pt idx="581">
                  <c:v>7.5</c:v>
                </c:pt>
                <c:pt idx="582">
                  <c:v>10.199999999999999</c:v>
                </c:pt>
                <c:pt idx="583">
                  <c:v>8.3000000000000007</c:v>
                </c:pt>
                <c:pt idx="585">
                  <c:v>6.5</c:v>
                </c:pt>
                <c:pt idx="586">
                  <c:v>10.1</c:v>
                </c:pt>
                <c:pt idx="587">
                  <c:v>6.5</c:v>
                </c:pt>
                <c:pt idx="588">
                  <c:v>4.2</c:v>
                </c:pt>
                <c:pt idx="589">
                  <c:v>15.8</c:v>
                </c:pt>
                <c:pt idx="590">
                  <c:v>11.2</c:v>
                </c:pt>
                <c:pt idx="591">
                  <c:v>9.4</c:v>
                </c:pt>
                <c:pt idx="593">
                  <c:v>15.5</c:v>
                </c:pt>
                <c:pt idx="594">
                  <c:v>8.1</c:v>
                </c:pt>
                <c:pt idx="595">
                  <c:v>3.9</c:v>
                </c:pt>
                <c:pt idx="596">
                  <c:v>6.1</c:v>
                </c:pt>
                <c:pt idx="597">
                  <c:v>3.2</c:v>
                </c:pt>
                <c:pt idx="598">
                  <c:v>4.8</c:v>
                </c:pt>
                <c:pt idx="599">
                  <c:v>12.6</c:v>
                </c:pt>
                <c:pt idx="600">
                  <c:v>3</c:v>
                </c:pt>
                <c:pt idx="601">
                  <c:v>2.1</c:v>
                </c:pt>
                <c:pt idx="603">
                  <c:v>3.2</c:v>
                </c:pt>
                <c:pt idx="604">
                  <c:v>5.3</c:v>
                </c:pt>
                <c:pt idx="605">
                  <c:v>5.0999999999999996</c:v>
                </c:pt>
                <c:pt idx="606">
                  <c:v>3.1</c:v>
                </c:pt>
                <c:pt idx="607">
                  <c:v>4.0999999999999996</c:v>
                </c:pt>
                <c:pt idx="608">
                  <c:v>2.7</c:v>
                </c:pt>
                <c:pt idx="609">
                  <c:v>5.9</c:v>
                </c:pt>
                <c:pt idx="610">
                  <c:v>5.6</c:v>
                </c:pt>
                <c:pt idx="612">
                  <c:v>10</c:v>
                </c:pt>
                <c:pt idx="613">
                  <c:v>10</c:v>
                </c:pt>
                <c:pt idx="614">
                  <c:v>6</c:v>
                </c:pt>
                <c:pt idx="616">
                  <c:v>8.1</c:v>
                </c:pt>
                <c:pt idx="617">
                  <c:v>6.7</c:v>
                </c:pt>
                <c:pt idx="618">
                  <c:v>9.8000000000000007</c:v>
                </c:pt>
                <c:pt idx="620">
                  <c:v>12.6</c:v>
                </c:pt>
                <c:pt idx="621">
                  <c:v>8.1</c:v>
                </c:pt>
                <c:pt idx="623">
                  <c:v>9.1999999999999993</c:v>
                </c:pt>
                <c:pt idx="624">
                  <c:v>19.600000000000001</c:v>
                </c:pt>
                <c:pt idx="625">
                  <c:v>11.2</c:v>
                </c:pt>
                <c:pt idx="626">
                  <c:v>6.4</c:v>
                </c:pt>
                <c:pt idx="627">
                  <c:v>17</c:v>
                </c:pt>
                <c:pt idx="628">
                  <c:v>5.5</c:v>
                </c:pt>
                <c:pt idx="629">
                  <c:v>7.9</c:v>
                </c:pt>
                <c:pt idx="631">
                  <c:v>4.3</c:v>
                </c:pt>
                <c:pt idx="632">
                  <c:v>3.7</c:v>
                </c:pt>
                <c:pt idx="735">
                  <c:v>3.1</c:v>
                </c:pt>
                <c:pt idx="736">
                  <c:v>4.5</c:v>
                </c:pt>
                <c:pt idx="737">
                  <c:v>5.4</c:v>
                </c:pt>
                <c:pt idx="738">
                  <c:v>12.2</c:v>
                </c:pt>
                <c:pt idx="739">
                  <c:v>6.1</c:v>
                </c:pt>
                <c:pt idx="740">
                  <c:v>5.8</c:v>
                </c:pt>
                <c:pt idx="741">
                  <c:v>5.9</c:v>
                </c:pt>
                <c:pt idx="742">
                  <c:v>9.9</c:v>
                </c:pt>
                <c:pt idx="743">
                  <c:v>5.9</c:v>
                </c:pt>
                <c:pt idx="744">
                  <c:v>5.7</c:v>
                </c:pt>
                <c:pt idx="745">
                  <c:v>7.5</c:v>
                </c:pt>
                <c:pt idx="746">
                  <c:v>6.2</c:v>
                </c:pt>
                <c:pt idx="747">
                  <c:v>10.8</c:v>
                </c:pt>
                <c:pt idx="748">
                  <c:v>4.5</c:v>
                </c:pt>
                <c:pt idx="749">
                  <c:v>15.6</c:v>
                </c:pt>
                <c:pt idx="750">
                  <c:v>9.6</c:v>
                </c:pt>
                <c:pt idx="751">
                  <c:v>6.5</c:v>
                </c:pt>
                <c:pt idx="752">
                  <c:v>18.8</c:v>
                </c:pt>
                <c:pt idx="753">
                  <c:v>5.2</c:v>
                </c:pt>
                <c:pt idx="754">
                  <c:v>14.7</c:v>
                </c:pt>
                <c:pt idx="755">
                  <c:v>10.9</c:v>
                </c:pt>
                <c:pt idx="758">
                  <c:v>3.1</c:v>
                </c:pt>
                <c:pt idx="759">
                  <c:v>2</c:v>
                </c:pt>
                <c:pt idx="973">
                  <c:v>27.3</c:v>
                </c:pt>
                <c:pt idx="974">
                  <c:v>12.6</c:v>
                </c:pt>
                <c:pt idx="975">
                  <c:v>13.6</c:v>
                </c:pt>
                <c:pt idx="976">
                  <c:v>17.5</c:v>
                </c:pt>
                <c:pt idx="977">
                  <c:v>23.8</c:v>
                </c:pt>
                <c:pt idx="978">
                  <c:v>18.899999999999999</c:v>
                </c:pt>
                <c:pt idx="979">
                  <c:v>15.5</c:v>
                </c:pt>
                <c:pt idx="980">
                  <c:v>14.4</c:v>
                </c:pt>
                <c:pt idx="981">
                  <c:v>18.399999999999999</c:v>
                </c:pt>
                <c:pt idx="982">
                  <c:v>11.6</c:v>
                </c:pt>
                <c:pt idx="983">
                  <c:v>9.1</c:v>
                </c:pt>
                <c:pt idx="984">
                  <c:v>10.6</c:v>
                </c:pt>
                <c:pt idx="985">
                  <c:v>12.2</c:v>
                </c:pt>
                <c:pt idx="986">
                  <c:v>17.7</c:v>
                </c:pt>
                <c:pt idx="987">
                  <c:v>10.9</c:v>
                </c:pt>
                <c:pt idx="988">
                  <c:v>10.4</c:v>
                </c:pt>
                <c:pt idx="989">
                  <c:v>13.4</c:v>
                </c:pt>
                <c:pt idx="990">
                  <c:v>9.9</c:v>
                </c:pt>
                <c:pt idx="991">
                  <c:v>9.8000000000000007</c:v>
                </c:pt>
                <c:pt idx="992">
                  <c:v>12.4</c:v>
                </c:pt>
                <c:pt idx="993">
                  <c:v>14.2</c:v>
                </c:pt>
                <c:pt idx="994">
                  <c:v>6.8</c:v>
                </c:pt>
                <c:pt idx="996">
                  <c:v>6.4</c:v>
                </c:pt>
                <c:pt idx="997">
                  <c:v>7.3</c:v>
                </c:pt>
                <c:pt idx="998">
                  <c:v>14.9</c:v>
                </c:pt>
                <c:pt idx="999">
                  <c:v>19</c:v>
                </c:pt>
                <c:pt idx="1001">
                  <c:v>32.4</c:v>
                </c:pt>
                <c:pt idx="1002">
                  <c:v>13.1</c:v>
                </c:pt>
                <c:pt idx="1004">
                  <c:v>26.9</c:v>
                </c:pt>
                <c:pt idx="1005">
                  <c:v>13.3</c:v>
                </c:pt>
                <c:pt idx="1006">
                  <c:v>10.9</c:v>
                </c:pt>
                <c:pt idx="1007">
                  <c:v>23.7</c:v>
                </c:pt>
                <c:pt idx="1008">
                  <c:v>6.8</c:v>
                </c:pt>
                <c:pt idx="1009">
                  <c:v>17</c:v>
                </c:pt>
                <c:pt idx="1010">
                  <c:v>8.6</c:v>
                </c:pt>
                <c:pt idx="1011">
                  <c:v>14.2</c:v>
                </c:pt>
                <c:pt idx="1012">
                  <c:v>18.7</c:v>
                </c:pt>
                <c:pt idx="1013">
                  <c:v>9.1999999999999993</c:v>
                </c:pt>
                <c:pt idx="1014">
                  <c:v>18.899999999999999</c:v>
                </c:pt>
                <c:pt idx="1015">
                  <c:v>8.1999999999999993</c:v>
                </c:pt>
                <c:pt idx="1016">
                  <c:v>13.4</c:v>
                </c:pt>
                <c:pt idx="1017">
                  <c:v>3.4</c:v>
                </c:pt>
                <c:pt idx="1031">
                  <c:v>23.5</c:v>
                </c:pt>
                <c:pt idx="1032">
                  <c:v>14.7</c:v>
                </c:pt>
                <c:pt idx="1033">
                  <c:v>22.2</c:v>
                </c:pt>
                <c:pt idx="1035">
                  <c:v>6.8</c:v>
                </c:pt>
                <c:pt idx="1036">
                  <c:v>13</c:v>
                </c:pt>
                <c:pt idx="1037">
                  <c:v>12.3</c:v>
                </c:pt>
                <c:pt idx="1038">
                  <c:v>10.9</c:v>
                </c:pt>
                <c:pt idx="1043">
                  <c:v>28.5</c:v>
                </c:pt>
                <c:pt idx="1046">
                  <c:v>8.6</c:v>
                </c:pt>
                <c:pt idx="1047">
                  <c:v>7.8</c:v>
                </c:pt>
                <c:pt idx="1048">
                  <c:v>7.3</c:v>
                </c:pt>
                <c:pt idx="1049">
                  <c:v>10.4</c:v>
                </c:pt>
                <c:pt idx="1050">
                  <c:v>17</c:v>
                </c:pt>
                <c:pt idx="1051">
                  <c:v>37.6</c:v>
                </c:pt>
                <c:pt idx="1052">
                  <c:v>18.899999999999999</c:v>
                </c:pt>
                <c:pt idx="1053">
                  <c:v>18.100000000000001</c:v>
                </c:pt>
                <c:pt idx="1054">
                  <c:v>20.5</c:v>
                </c:pt>
                <c:pt idx="1055">
                  <c:v>16.100000000000001</c:v>
                </c:pt>
                <c:pt idx="1056">
                  <c:v>15.4</c:v>
                </c:pt>
                <c:pt idx="1057">
                  <c:v>18.3</c:v>
                </c:pt>
                <c:pt idx="1058">
                  <c:v>15.9</c:v>
                </c:pt>
                <c:pt idx="1059">
                  <c:v>10.8</c:v>
                </c:pt>
                <c:pt idx="1060">
                  <c:v>14.6</c:v>
                </c:pt>
                <c:pt idx="1061">
                  <c:v>17.2</c:v>
                </c:pt>
                <c:pt idx="1062">
                  <c:v>27.2</c:v>
                </c:pt>
                <c:pt idx="1063">
                  <c:v>13.8</c:v>
                </c:pt>
                <c:pt idx="1064">
                  <c:v>35.200000000000003</c:v>
                </c:pt>
                <c:pt idx="1065">
                  <c:v>5.3</c:v>
                </c:pt>
                <c:pt idx="1067">
                  <c:v>1.4</c:v>
                </c:pt>
                <c:pt idx="1068">
                  <c:v>1.4</c:v>
                </c:pt>
                <c:pt idx="1069">
                  <c:v>1.6</c:v>
                </c:pt>
                <c:pt idx="1070">
                  <c:v>1.2</c:v>
                </c:pt>
                <c:pt idx="1071">
                  <c:v>1.6</c:v>
                </c:pt>
                <c:pt idx="1072">
                  <c:v>1.9</c:v>
                </c:pt>
                <c:pt idx="1073">
                  <c:v>3.3</c:v>
                </c:pt>
                <c:pt idx="1074">
                  <c:v>2</c:v>
                </c:pt>
                <c:pt idx="1075">
                  <c:v>2.7</c:v>
                </c:pt>
                <c:pt idx="1076">
                  <c:v>4.5</c:v>
                </c:pt>
                <c:pt idx="1077">
                  <c:v>1.3</c:v>
                </c:pt>
                <c:pt idx="1078">
                  <c:v>2.2999999999999998</c:v>
                </c:pt>
                <c:pt idx="1079">
                  <c:v>1.1000000000000001</c:v>
                </c:pt>
                <c:pt idx="1080">
                  <c:v>1.1000000000000001</c:v>
                </c:pt>
                <c:pt idx="1081">
                  <c:v>1.2</c:v>
                </c:pt>
                <c:pt idx="1082">
                  <c:v>1.6</c:v>
                </c:pt>
                <c:pt idx="1083">
                  <c:v>1.2</c:v>
                </c:pt>
                <c:pt idx="1084">
                  <c:v>2.2000000000000002</c:v>
                </c:pt>
                <c:pt idx="1085">
                  <c:v>15.4</c:v>
                </c:pt>
                <c:pt idx="1087">
                  <c:v>4</c:v>
                </c:pt>
                <c:pt idx="1088">
                  <c:v>2.1</c:v>
                </c:pt>
                <c:pt idx="1089">
                  <c:v>4.9000000000000004</c:v>
                </c:pt>
                <c:pt idx="1090">
                  <c:v>13.1</c:v>
                </c:pt>
                <c:pt idx="1091">
                  <c:v>15.3</c:v>
                </c:pt>
                <c:pt idx="1092">
                  <c:v>17</c:v>
                </c:pt>
                <c:pt idx="1093">
                  <c:v>14.9</c:v>
                </c:pt>
                <c:pt idx="1094">
                  <c:v>12.7</c:v>
                </c:pt>
                <c:pt idx="1095">
                  <c:v>16.7</c:v>
                </c:pt>
                <c:pt idx="1096">
                  <c:v>17.100000000000001</c:v>
                </c:pt>
                <c:pt idx="1097">
                  <c:v>12.8</c:v>
                </c:pt>
                <c:pt idx="1100">
                  <c:v>13.9</c:v>
                </c:pt>
                <c:pt idx="1101">
                  <c:v>9.1</c:v>
                </c:pt>
                <c:pt idx="1102">
                  <c:v>10.3</c:v>
                </c:pt>
                <c:pt idx="1103">
                  <c:v>13.3</c:v>
                </c:pt>
                <c:pt idx="1104">
                  <c:v>12.3</c:v>
                </c:pt>
                <c:pt idx="1105">
                  <c:v>12.7</c:v>
                </c:pt>
                <c:pt idx="1106">
                  <c:v>10.6</c:v>
                </c:pt>
                <c:pt idx="1107">
                  <c:v>8.6999999999999993</c:v>
                </c:pt>
                <c:pt idx="1110">
                  <c:v>6.1</c:v>
                </c:pt>
                <c:pt idx="1111">
                  <c:v>5.9</c:v>
                </c:pt>
                <c:pt idx="1112">
                  <c:v>8.3000000000000007</c:v>
                </c:pt>
                <c:pt idx="1113">
                  <c:v>8.1999999999999993</c:v>
                </c:pt>
                <c:pt idx="1114">
                  <c:v>13.1</c:v>
                </c:pt>
                <c:pt idx="1115">
                  <c:v>21.3</c:v>
                </c:pt>
                <c:pt idx="1116">
                  <c:v>17.2</c:v>
                </c:pt>
                <c:pt idx="1117">
                  <c:v>18.100000000000001</c:v>
                </c:pt>
                <c:pt idx="1118">
                  <c:v>10.3</c:v>
                </c:pt>
                <c:pt idx="1119">
                  <c:v>15.1</c:v>
                </c:pt>
                <c:pt idx="1120">
                  <c:v>11.3</c:v>
                </c:pt>
                <c:pt idx="1121">
                  <c:v>13.5</c:v>
                </c:pt>
                <c:pt idx="1122">
                  <c:v>11.2</c:v>
                </c:pt>
                <c:pt idx="1123">
                  <c:v>10</c:v>
                </c:pt>
                <c:pt idx="1124">
                  <c:v>10.9</c:v>
                </c:pt>
                <c:pt idx="1125">
                  <c:v>7.2</c:v>
                </c:pt>
                <c:pt idx="1126">
                  <c:v>17.899999999999999</c:v>
                </c:pt>
                <c:pt idx="1128">
                  <c:v>1.4</c:v>
                </c:pt>
                <c:pt idx="1129">
                  <c:v>6.8</c:v>
                </c:pt>
                <c:pt idx="1130">
                  <c:v>4.5</c:v>
                </c:pt>
                <c:pt idx="1131">
                  <c:v>4.5</c:v>
                </c:pt>
                <c:pt idx="1132">
                  <c:v>3.8</c:v>
                </c:pt>
                <c:pt idx="1133">
                  <c:v>7.8</c:v>
                </c:pt>
                <c:pt idx="1134">
                  <c:v>8.3000000000000007</c:v>
                </c:pt>
                <c:pt idx="1135">
                  <c:v>6.5</c:v>
                </c:pt>
                <c:pt idx="1136">
                  <c:v>5.9</c:v>
                </c:pt>
                <c:pt idx="1137">
                  <c:v>8.4</c:v>
                </c:pt>
                <c:pt idx="1138">
                  <c:v>12.3</c:v>
                </c:pt>
                <c:pt idx="1139">
                  <c:v>8.3000000000000007</c:v>
                </c:pt>
                <c:pt idx="1140">
                  <c:v>16</c:v>
                </c:pt>
                <c:pt idx="1141">
                  <c:v>12.4</c:v>
                </c:pt>
                <c:pt idx="1142">
                  <c:v>15.3</c:v>
                </c:pt>
                <c:pt idx="1143">
                  <c:v>11.7</c:v>
                </c:pt>
                <c:pt idx="1144">
                  <c:v>16</c:v>
                </c:pt>
                <c:pt idx="1145">
                  <c:v>13.5</c:v>
                </c:pt>
                <c:pt idx="1146">
                  <c:v>10.3</c:v>
                </c:pt>
                <c:pt idx="1147">
                  <c:v>9.6999999999999993</c:v>
                </c:pt>
                <c:pt idx="1148">
                  <c:v>6.6</c:v>
                </c:pt>
                <c:pt idx="1149">
                  <c:v>8.6999999999999993</c:v>
                </c:pt>
                <c:pt idx="1150">
                  <c:v>15.2</c:v>
                </c:pt>
                <c:pt idx="1152">
                  <c:v>7.5</c:v>
                </c:pt>
                <c:pt idx="1153">
                  <c:v>19.3</c:v>
                </c:pt>
                <c:pt idx="1154">
                  <c:v>26</c:v>
                </c:pt>
                <c:pt idx="1155">
                  <c:v>25.2</c:v>
                </c:pt>
                <c:pt idx="1156">
                  <c:v>22.5</c:v>
                </c:pt>
                <c:pt idx="1157">
                  <c:v>27.4</c:v>
                </c:pt>
                <c:pt idx="1158">
                  <c:v>18.7</c:v>
                </c:pt>
                <c:pt idx="1159">
                  <c:v>36.1</c:v>
                </c:pt>
                <c:pt idx="1160">
                  <c:v>14.9</c:v>
                </c:pt>
                <c:pt idx="1161">
                  <c:v>15.9</c:v>
                </c:pt>
                <c:pt idx="1162">
                  <c:v>12.6</c:v>
                </c:pt>
                <c:pt idx="1163">
                  <c:v>27.6</c:v>
                </c:pt>
                <c:pt idx="1164">
                  <c:v>23.1</c:v>
                </c:pt>
                <c:pt idx="1165">
                  <c:v>18.399999999999999</c:v>
                </c:pt>
                <c:pt idx="1166">
                  <c:v>28.6</c:v>
                </c:pt>
                <c:pt idx="1167">
                  <c:v>22.7</c:v>
                </c:pt>
                <c:pt idx="1168">
                  <c:v>22.5</c:v>
                </c:pt>
                <c:pt idx="1169">
                  <c:v>19.100000000000001</c:v>
                </c:pt>
                <c:pt idx="1170">
                  <c:v>28.5</c:v>
                </c:pt>
                <c:pt idx="1171">
                  <c:v>12.8</c:v>
                </c:pt>
                <c:pt idx="1172">
                  <c:v>13</c:v>
                </c:pt>
                <c:pt idx="1175">
                  <c:v>9.4</c:v>
                </c:pt>
              </c:numCache>
            </c:numRef>
          </c:yVal>
          <c:smooth val="0"/>
          <c:extLst xmlns:c16r2="http://schemas.microsoft.com/office/drawing/2015/06/chart">
            <c:ext xmlns:c16="http://schemas.microsoft.com/office/drawing/2014/chart" uri="{C3380CC4-5D6E-409C-BE32-E72D297353CC}">
              <c16:uniqueId val="{00000000-BF3B-4351-AF0B-1289559EEC05}"/>
            </c:ext>
          </c:extLst>
        </c:ser>
        <c:dLbls>
          <c:showLegendKey val="0"/>
          <c:showVal val="0"/>
          <c:showCatName val="0"/>
          <c:showSerName val="0"/>
          <c:showPercent val="0"/>
          <c:showBubbleSize val="0"/>
        </c:dLbls>
        <c:axId val="284650904"/>
        <c:axId val="284651296"/>
      </c:scatterChart>
      <c:valAx>
        <c:axId val="2846509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84651296"/>
        <c:crosses val="autoZero"/>
        <c:crossBetween val="midCat"/>
      </c:valAx>
      <c:valAx>
        <c:axId val="284651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84650904"/>
        <c:crosses val="autoZero"/>
        <c:crossBetween val="midCat"/>
      </c:valAx>
      <c:spPr>
        <a:noFill/>
        <a:ln>
          <a:noFill/>
        </a:ln>
        <a:effectLst/>
      </c:spPr>
    </c:plotArea>
    <c:plotVisOnly val="1"/>
    <c:dispBlanksAs val="gap"/>
    <c:showDLblsOverMax val="0"/>
  </c:chart>
  <c:spPr>
    <a:solidFill>
      <a:schemeClr val="bg1"/>
    </a:solidFill>
    <a:ln w="15875" cap="flat" cmpd="sng" algn="ctr">
      <a:solidFill>
        <a:schemeClr val="tx1"/>
      </a:solidFill>
      <a:round/>
    </a:ln>
    <a:effectLst/>
  </c:spPr>
  <c:txPr>
    <a:bodyPr/>
    <a:lstStyle/>
    <a:p>
      <a:pPr>
        <a:defRPr sz="1400" baseline="0"/>
      </a:pPr>
      <a:endParaRPr lang="en-US"/>
    </a:p>
  </c:txPr>
  <c:externalData r:id="rId4">
    <c:autoUpdate val="0"/>
  </c:externalData>
  <c:userShapes r:id="rId5"/>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039640883173081"/>
          <c:y val="9.564398324898514E-2"/>
          <c:w val="0.80649485152365241"/>
          <c:h val="0.72225196774051148"/>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0"/>
            <c:dispEq val="0"/>
          </c:trendline>
          <c:xVal>
            <c:numRef>
              <c:f>[4]Sheet1!$Y$107:$Y$156</c:f>
              <c:numCache>
                <c:formatCode>General</c:formatCode>
                <c:ptCount val="50"/>
                <c:pt idx="0">
                  <c:v>4.6210000000000004</c:v>
                </c:pt>
                <c:pt idx="5">
                  <c:v>3.2290000000000001</c:v>
                </c:pt>
                <c:pt idx="6">
                  <c:v>1.597</c:v>
                </c:pt>
                <c:pt idx="7">
                  <c:v>1.857</c:v>
                </c:pt>
                <c:pt idx="8">
                  <c:v>3.476</c:v>
                </c:pt>
                <c:pt idx="9">
                  <c:v>3.63</c:v>
                </c:pt>
                <c:pt idx="10">
                  <c:v>1.0900000000000001</c:v>
                </c:pt>
                <c:pt idx="11">
                  <c:v>4.1219999999999999</c:v>
                </c:pt>
                <c:pt idx="12">
                  <c:v>0.72699999999999998</c:v>
                </c:pt>
                <c:pt idx="13">
                  <c:v>5.6639999999999997</c:v>
                </c:pt>
                <c:pt idx="16">
                  <c:v>0.79400000000000004</c:v>
                </c:pt>
                <c:pt idx="18">
                  <c:v>3.8820000000000001</c:v>
                </c:pt>
                <c:pt idx="19">
                  <c:v>6.4960000000000004</c:v>
                </c:pt>
                <c:pt idx="22">
                  <c:v>9.4870000000000001</c:v>
                </c:pt>
                <c:pt idx="23">
                  <c:v>1.976</c:v>
                </c:pt>
                <c:pt idx="24">
                  <c:v>2.3370000000000002</c:v>
                </c:pt>
                <c:pt idx="25">
                  <c:v>0.78</c:v>
                </c:pt>
                <c:pt idx="26">
                  <c:v>1.353</c:v>
                </c:pt>
                <c:pt idx="27">
                  <c:v>0.95</c:v>
                </c:pt>
                <c:pt idx="28">
                  <c:v>19.52</c:v>
                </c:pt>
                <c:pt idx="31">
                  <c:v>11.11</c:v>
                </c:pt>
                <c:pt idx="34">
                  <c:v>2.9180000000000001</c:v>
                </c:pt>
                <c:pt idx="37">
                  <c:v>2.7589999999999999</c:v>
                </c:pt>
                <c:pt idx="40">
                  <c:v>5.9729999999999999</c:v>
                </c:pt>
                <c:pt idx="45">
                  <c:v>5.7850000000000001</c:v>
                </c:pt>
                <c:pt idx="46">
                  <c:v>3.7130000000000001</c:v>
                </c:pt>
                <c:pt idx="47">
                  <c:v>5.3040000000000003</c:v>
                </c:pt>
                <c:pt idx="48">
                  <c:v>5.8040000000000003</c:v>
                </c:pt>
              </c:numCache>
            </c:numRef>
          </c:xVal>
          <c:yVal>
            <c:numRef>
              <c:f>[4]Sheet1!$Z$107:$Z$156</c:f>
              <c:numCache>
                <c:formatCode>General</c:formatCode>
                <c:ptCount val="50"/>
                <c:pt idx="0">
                  <c:v>11.1</c:v>
                </c:pt>
                <c:pt idx="5">
                  <c:v>8.6999999999999993</c:v>
                </c:pt>
                <c:pt idx="6">
                  <c:v>8.3000000000000007</c:v>
                </c:pt>
                <c:pt idx="7">
                  <c:v>5</c:v>
                </c:pt>
                <c:pt idx="8">
                  <c:v>11.6</c:v>
                </c:pt>
                <c:pt idx="9">
                  <c:v>7.2</c:v>
                </c:pt>
                <c:pt idx="10">
                  <c:v>6.4</c:v>
                </c:pt>
                <c:pt idx="11">
                  <c:v>16.7</c:v>
                </c:pt>
                <c:pt idx="12">
                  <c:v>11.9</c:v>
                </c:pt>
                <c:pt idx="13">
                  <c:v>21.7</c:v>
                </c:pt>
                <c:pt idx="16">
                  <c:v>11.4</c:v>
                </c:pt>
                <c:pt idx="18">
                  <c:v>22.7</c:v>
                </c:pt>
                <c:pt idx="19">
                  <c:v>24</c:v>
                </c:pt>
                <c:pt idx="22">
                  <c:v>75.8</c:v>
                </c:pt>
                <c:pt idx="23">
                  <c:v>27.1</c:v>
                </c:pt>
                <c:pt idx="24">
                  <c:v>24.2</c:v>
                </c:pt>
                <c:pt idx="25">
                  <c:v>26.3</c:v>
                </c:pt>
                <c:pt idx="26">
                  <c:v>26.1</c:v>
                </c:pt>
                <c:pt idx="27">
                  <c:v>29</c:v>
                </c:pt>
                <c:pt idx="28">
                  <c:v>52.2</c:v>
                </c:pt>
                <c:pt idx="31">
                  <c:v>58.3</c:v>
                </c:pt>
                <c:pt idx="34">
                  <c:v>5.6</c:v>
                </c:pt>
                <c:pt idx="37">
                  <c:v>8.1999999999999993</c:v>
                </c:pt>
                <c:pt idx="40">
                  <c:v>33.4</c:v>
                </c:pt>
                <c:pt idx="45">
                  <c:v>14.3</c:v>
                </c:pt>
                <c:pt idx="46">
                  <c:v>9.5</c:v>
                </c:pt>
                <c:pt idx="47">
                  <c:v>16.7</c:v>
                </c:pt>
                <c:pt idx="48">
                  <c:v>13.5</c:v>
                </c:pt>
              </c:numCache>
            </c:numRef>
          </c:yVal>
          <c:smooth val="0"/>
          <c:extLst xmlns:c16r2="http://schemas.microsoft.com/office/drawing/2015/06/chart">
            <c:ext xmlns:c16="http://schemas.microsoft.com/office/drawing/2014/chart" uri="{C3380CC4-5D6E-409C-BE32-E72D297353CC}">
              <c16:uniqueId val="{00000000-A4D3-4D5C-A696-5956C0E146AC}"/>
            </c:ext>
          </c:extLst>
        </c:ser>
        <c:dLbls>
          <c:showLegendKey val="0"/>
          <c:showVal val="0"/>
          <c:showCatName val="0"/>
          <c:showSerName val="0"/>
          <c:showPercent val="0"/>
          <c:showBubbleSize val="0"/>
        </c:dLbls>
        <c:axId val="564761088"/>
        <c:axId val="564761480"/>
      </c:scatterChart>
      <c:valAx>
        <c:axId val="56476108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1" i="0" baseline="0" dirty="0">
                    <a:solidFill>
                      <a:sysClr val="windowText" lastClr="000000"/>
                    </a:solidFill>
                    <a:effectLst/>
                  </a:rPr>
                  <a:t>Dogliotti Red Estimated Turbidity (FNU)</a:t>
                </a:r>
                <a:endParaRPr lang="en-US" sz="1400" dirty="0">
                  <a:solidFill>
                    <a:sysClr val="windowText" lastClr="000000"/>
                  </a:solidFill>
                  <a:effectLst/>
                </a:endParaRPr>
              </a:p>
            </c:rich>
          </c:tx>
          <c:layout>
            <c:manualLayout>
              <c:xMode val="edge"/>
              <c:yMode val="edge"/>
              <c:x val="0.21918138438367085"/>
              <c:y val="0.899640968434633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64761480"/>
        <c:crosses val="autoZero"/>
        <c:crossBetween val="midCat"/>
      </c:valAx>
      <c:valAx>
        <c:axId val="564761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1" i="1" baseline="0" dirty="0">
                    <a:solidFill>
                      <a:sysClr val="windowText" lastClr="000000"/>
                    </a:solidFill>
                    <a:effectLst/>
                  </a:rPr>
                  <a:t>In situ </a:t>
                </a:r>
                <a:r>
                  <a:rPr lang="en-US" sz="1400" b="1" i="0" baseline="0" dirty="0">
                    <a:solidFill>
                      <a:sysClr val="windowText" lastClr="000000"/>
                    </a:solidFill>
                    <a:effectLst/>
                  </a:rPr>
                  <a:t>Measured Turbidity (NTU)</a:t>
                </a:r>
                <a:endParaRPr lang="en-US" sz="1400" dirty="0">
                  <a:solidFill>
                    <a:sysClr val="windowText" lastClr="000000"/>
                  </a:solidFill>
                  <a:effectLst/>
                </a:endParaRPr>
              </a:p>
            </c:rich>
          </c:tx>
          <c:layout>
            <c:manualLayout>
              <c:xMode val="edge"/>
              <c:yMode val="edge"/>
              <c:x val="1.6360356440780276E-2"/>
              <c:y val="0.1497871457654072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64761088"/>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434017607314207"/>
          <c:y val="0.14593027692690619"/>
          <c:w val="0.8013731049227818"/>
          <c:h val="0.71047067124865426"/>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0"/>
            <c:dispEq val="0"/>
          </c:trendline>
          <c:xVal>
            <c:numRef>
              <c:f>Sheet2!$A$107:$A$611</c:f>
              <c:numCache>
                <c:formatCode>General</c:formatCode>
                <c:ptCount val="505"/>
                <c:pt idx="0">
                  <c:v>1.65815</c:v>
                </c:pt>
                <c:pt idx="3">
                  <c:v>4.2374301000000001</c:v>
                </c:pt>
                <c:pt idx="5">
                  <c:v>4.7747598</c:v>
                </c:pt>
                <c:pt idx="9">
                  <c:v>6.8584499000000001</c:v>
                </c:pt>
                <c:pt idx="11">
                  <c:v>1.4198</c:v>
                </c:pt>
                <c:pt idx="13">
                  <c:v>3.8014199999999998</c:v>
                </c:pt>
                <c:pt idx="16">
                  <c:v>5.0461302000000003</c:v>
                </c:pt>
                <c:pt idx="17">
                  <c:v>2.9485600000000001</c:v>
                </c:pt>
                <c:pt idx="18">
                  <c:v>4.9380202000000004</c:v>
                </c:pt>
                <c:pt idx="19">
                  <c:v>5.5238098999999998</c:v>
                </c:pt>
                <c:pt idx="20">
                  <c:v>8.1359100000000009</c:v>
                </c:pt>
                <c:pt idx="23">
                  <c:v>4.6872601999999999</c:v>
                </c:pt>
                <c:pt idx="27">
                  <c:v>5.4246201999999997</c:v>
                </c:pt>
                <c:pt idx="46">
                  <c:v>4.3589101000000001</c:v>
                </c:pt>
                <c:pt idx="55">
                  <c:v>4.6757597999999998</c:v>
                </c:pt>
                <c:pt idx="63">
                  <c:v>0.84127200000000002</c:v>
                </c:pt>
                <c:pt idx="68">
                  <c:v>5.6545801000000004</c:v>
                </c:pt>
                <c:pt idx="72">
                  <c:v>2.8572600000000001</c:v>
                </c:pt>
                <c:pt idx="75">
                  <c:v>3.1471901</c:v>
                </c:pt>
                <c:pt idx="77">
                  <c:v>5.1808901000000001</c:v>
                </c:pt>
                <c:pt idx="80">
                  <c:v>1.7421499</c:v>
                </c:pt>
                <c:pt idx="84">
                  <c:v>3.4597699999999998</c:v>
                </c:pt>
                <c:pt idx="90">
                  <c:v>2.0790801000000001</c:v>
                </c:pt>
                <c:pt idx="94">
                  <c:v>4.1758299000000001</c:v>
                </c:pt>
                <c:pt idx="96">
                  <c:v>3.0759001000000001</c:v>
                </c:pt>
                <c:pt idx="98">
                  <c:v>2.4816300999999998</c:v>
                </c:pt>
                <c:pt idx="99">
                  <c:v>8.3242702000000008</c:v>
                </c:pt>
                <c:pt idx="102">
                  <c:v>8.9094295999999993</c:v>
                </c:pt>
                <c:pt idx="103">
                  <c:v>5.5942302000000002</c:v>
                </c:pt>
                <c:pt idx="104">
                  <c:v>5.0615702000000002</c:v>
                </c:pt>
                <c:pt idx="105">
                  <c:v>20.517799400000001</c:v>
                </c:pt>
                <c:pt idx="106">
                  <c:v>11.4027996</c:v>
                </c:pt>
                <c:pt idx="110">
                  <c:v>16.2577</c:v>
                </c:pt>
                <c:pt idx="116">
                  <c:v>2.7801800000000001</c:v>
                </c:pt>
                <c:pt idx="118">
                  <c:v>8.8410501000000004</c:v>
                </c:pt>
                <c:pt idx="121">
                  <c:v>8.1510496000000003</c:v>
                </c:pt>
                <c:pt idx="122">
                  <c:v>12.517600099999999</c:v>
                </c:pt>
                <c:pt idx="123">
                  <c:v>8.9453297000000003</c:v>
                </c:pt>
                <c:pt idx="124">
                  <c:v>9.7801504000000001</c:v>
                </c:pt>
                <c:pt idx="125">
                  <c:v>15.329600299999999</c:v>
                </c:pt>
                <c:pt idx="126">
                  <c:v>8.1861400999999994</c:v>
                </c:pt>
                <c:pt idx="127">
                  <c:v>2.0105800999999999</c:v>
                </c:pt>
                <c:pt idx="129">
                  <c:v>3.4438901</c:v>
                </c:pt>
                <c:pt idx="131">
                  <c:v>5.6105700000000001</c:v>
                </c:pt>
                <c:pt idx="137">
                  <c:v>4.4919000000000002</c:v>
                </c:pt>
                <c:pt idx="139">
                  <c:v>4.7810997999999998</c:v>
                </c:pt>
                <c:pt idx="141">
                  <c:v>4.4001498000000003</c:v>
                </c:pt>
                <c:pt idx="143">
                  <c:v>4.6521602</c:v>
                </c:pt>
                <c:pt idx="145">
                  <c:v>5.8053198000000004</c:v>
                </c:pt>
                <c:pt idx="146">
                  <c:v>7.4581999999999997</c:v>
                </c:pt>
                <c:pt idx="147">
                  <c:v>6.6758899999999999</c:v>
                </c:pt>
                <c:pt idx="149">
                  <c:v>10.5216999</c:v>
                </c:pt>
                <c:pt idx="157">
                  <c:v>3.0611701</c:v>
                </c:pt>
                <c:pt idx="162">
                  <c:v>6.30443</c:v>
                </c:pt>
                <c:pt idx="163">
                  <c:v>5.2593598000000004</c:v>
                </c:pt>
                <c:pt idx="164">
                  <c:v>7.5743498999999996</c:v>
                </c:pt>
                <c:pt idx="165">
                  <c:v>5.0554699999999997</c:v>
                </c:pt>
                <c:pt idx="167">
                  <c:v>5.0385299000000003</c:v>
                </c:pt>
                <c:pt idx="181">
                  <c:v>7.5777798000000001</c:v>
                </c:pt>
                <c:pt idx="186">
                  <c:v>6.4236697999999999</c:v>
                </c:pt>
                <c:pt idx="188">
                  <c:v>7.9530902000000001</c:v>
                </c:pt>
                <c:pt idx="189">
                  <c:v>6.9854202000000001</c:v>
                </c:pt>
                <c:pt idx="191">
                  <c:v>7.4010800999999997</c:v>
                </c:pt>
                <c:pt idx="192">
                  <c:v>6.6562700000000001</c:v>
                </c:pt>
                <c:pt idx="209">
                  <c:v>5.2454200000000002</c:v>
                </c:pt>
                <c:pt idx="218">
                  <c:v>8.1293602000000007</c:v>
                </c:pt>
                <c:pt idx="222">
                  <c:v>5.0914202</c:v>
                </c:pt>
                <c:pt idx="236">
                  <c:v>2.8457998999999998</c:v>
                </c:pt>
                <c:pt idx="240">
                  <c:v>7.0179200000000002</c:v>
                </c:pt>
                <c:pt idx="241">
                  <c:v>11.4418001</c:v>
                </c:pt>
                <c:pt idx="243">
                  <c:v>11.496499999999999</c:v>
                </c:pt>
                <c:pt idx="247">
                  <c:v>6.5886798000000004</c:v>
                </c:pt>
                <c:pt idx="249">
                  <c:v>4.0718497999999999</c:v>
                </c:pt>
                <c:pt idx="251">
                  <c:v>6.4744700999999996</c:v>
                </c:pt>
                <c:pt idx="254">
                  <c:v>4.1322998999999996</c:v>
                </c:pt>
                <c:pt idx="255">
                  <c:v>7.8981098999999997</c:v>
                </c:pt>
                <c:pt idx="257">
                  <c:v>6.3934101999999999</c:v>
                </c:pt>
                <c:pt idx="258">
                  <c:v>10.3837996</c:v>
                </c:pt>
                <c:pt idx="273">
                  <c:v>9.4328699</c:v>
                </c:pt>
                <c:pt idx="295">
                  <c:v>6.6863197999999997</c:v>
                </c:pt>
                <c:pt idx="301">
                  <c:v>6.3570099000000004</c:v>
                </c:pt>
                <c:pt idx="302">
                  <c:v>7.7113399999999999</c:v>
                </c:pt>
                <c:pt idx="303">
                  <c:v>7.4396000000000004</c:v>
                </c:pt>
                <c:pt idx="306">
                  <c:v>10.119700399999999</c:v>
                </c:pt>
                <c:pt idx="307">
                  <c:v>4.2601199000000003</c:v>
                </c:pt>
                <c:pt idx="309">
                  <c:v>2.1596701</c:v>
                </c:pt>
                <c:pt idx="316">
                  <c:v>4.9386701999999998</c:v>
                </c:pt>
                <c:pt idx="328">
                  <c:v>6.7701200999999998</c:v>
                </c:pt>
                <c:pt idx="329">
                  <c:v>3.6927599999999998</c:v>
                </c:pt>
                <c:pt idx="331">
                  <c:v>4.4175000000000004</c:v>
                </c:pt>
                <c:pt idx="337">
                  <c:v>5.1849499000000003</c:v>
                </c:pt>
                <c:pt idx="339">
                  <c:v>5.3961401000000002</c:v>
                </c:pt>
                <c:pt idx="341">
                  <c:v>6.9403300000000003</c:v>
                </c:pt>
                <c:pt idx="343">
                  <c:v>4.8376098000000001</c:v>
                </c:pt>
                <c:pt idx="345">
                  <c:v>5.3633598999999998</c:v>
                </c:pt>
                <c:pt idx="346">
                  <c:v>1.4864599999999999</c:v>
                </c:pt>
                <c:pt idx="356">
                  <c:v>2.2555301000000001</c:v>
                </c:pt>
                <c:pt idx="362">
                  <c:v>1.93998</c:v>
                </c:pt>
                <c:pt idx="364">
                  <c:v>3.01193</c:v>
                </c:pt>
                <c:pt idx="365">
                  <c:v>6.3405098999999998</c:v>
                </c:pt>
                <c:pt idx="387">
                  <c:v>2.6807101000000002</c:v>
                </c:pt>
                <c:pt idx="420">
                  <c:v>18.921300899999999</c:v>
                </c:pt>
                <c:pt idx="421">
                  <c:v>2.4796800999999999</c:v>
                </c:pt>
                <c:pt idx="424">
                  <c:v>2.0142801000000001</c:v>
                </c:pt>
                <c:pt idx="428">
                  <c:v>1.79748</c:v>
                </c:pt>
                <c:pt idx="434">
                  <c:v>1.8694500000000001</c:v>
                </c:pt>
                <c:pt idx="442">
                  <c:v>4.7391500000000004</c:v>
                </c:pt>
                <c:pt idx="443">
                  <c:v>4.4005197999999996</c:v>
                </c:pt>
              </c:numCache>
            </c:numRef>
          </c:xVal>
          <c:yVal>
            <c:numRef>
              <c:f>Sheet2!$B$107:$B$611</c:f>
              <c:numCache>
                <c:formatCode>General</c:formatCode>
                <c:ptCount val="505"/>
                <c:pt idx="0">
                  <c:v>1.5</c:v>
                </c:pt>
                <c:pt idx="3">
                  <c:v>7.2</c:v>
                </c:pt>
                <c:pt idx="5">
                  <c:v>11.3</c:v>
                </c:pt>
                <c:pt idx="9">
                  <c:v>21.5</c:v>
                </c:pt>
                <c:pt idx="11">
                  <c:v>18.5</c:v>
                </c:pt>
                <c:pt idx="13">
                  <c:v>6.9</c:v>
                </c:pt>
                <c:pt idx="16">
                  <c:v>10</c:v>
                </c:pt>
                <c:pt idx="17">
                  <c:v>5.7</c:v>
                </c:pt>
                <c:pt idx="18">
                  <c:v>10.4</c:v>
                </c:pt>
                <c:pt idx="19">
                  <c:v>10.6</c:v>
                </c:pt>
                <c:pt idx="20">
                  <c:v>7.5</c:v>
                </c:pt>
                <c:pt idx="23">
                  <c:v>3.8</c:v>
                </c:pt>
                <c:pt idx="27">
                  <c:v>10.7</c:v>
                </c:pt>
                <c:pt idx="46">
                  <c:v>4.5</c:v>
                </c:pt>
                <c:pt idx="55">
                  <c:v>12.8</c:v>
                </c:pt>
                <c:pt idx="63">
                  <c:v>6.9</c:v>
                </c:pt>
                <c:pt idx="68">
                  <c:v>13</c:v>
                </c:pt>
                <c:pt idx="72">
                  <c:v>3.9</c:v>
                </c:pt>
                <c:pt idx="75">
                  <c:v>2.5</c:v>
                </c:pt>
                <c:pt idx="77">
                  <c:v>12.2</c:v>
                </c:pt>
                <c:pt idx="80">
                  <c:v>7.3</c:v>
                </c:pt>
                <c:pt idx="84">
                  <c:v>11</c:v>
                </c:pt>
                <c:pt idx="90">
                  <c:v>7.8</c:v>
                </c:pt>
                <c:pt idx="94">
                  <c:v>10.6</c:v>
                </c:pt>
                <c:pt idx="96">
                  <c:v>6.7</c:v>
                </c:pt>
                <c:pt idx="98">
                  <c:v>11.4</c:v>
                </c:pt>
                <c:pt idx="99">
                  <c:v>7.6</c:v>
                </c:pt>
                <c:pt idx="102">
                  <c:v>14.1</c:v>
                </c:pt>
                <c:pt idx="103">
                  <c:v>5.3</c:v>
                </c:pt>
                <c:pt idx="104">
                  <c:v>11.9</c:v>
                </c:pt>
                <c:pt idx="105">
                  <c:v>27.3</c:v>
                </c:pt>
                <c:pt idx="106">
                  <c:v>12.6</c:v>
                </c:pt>
                <c:pt idx="110">
                  <c:v>18.899999999999999</c:v>
                </c:pt>
                <c:pt idx="116">
                  <c:v>10.6</c:v>
                </c:pt>
                <c:pt idx="118">
                  <c:v>17.7</c:v>
                </c:pt>
                <c:pt idx="121">
                  <c:v>13.4</c:v>
                </c:pt>
                <c:pt idx="122">
                  <c:v>9.9</c:v>
                </c:pt>
                <c:pt idx="123">
                  <c:v>9.8000000000000007</c:v>
                </c:pt>
                <c:pt idx="124">
                  <c:v>12.4</c:v>
                </c:pt>
                <c:pt idx="125">
                  <c:v>14.2</c:v>
                </c:pt>
                <c:pt idx="126">
                  <c:v>6.8</c:v>
                </c:pt>
                <c:pt idx="127">
                  <c:v>3.1</c:v>
                </c:pt>
                <c:pt idx="129">
                  <c:v>5.4</c:v>
                </c:pt>
                <c:pt idx="131">
                  <c:v>6.1</c:v>
                </c:pt>
                <c:pt idx="137">
                  <c:v>7.5</c:v>
                </c:pt>
                <c:pt idx="139">
                  <c:v>10.8</c:v>
                </c:pt>
                <c:pt idx="141">
                  <c:v>15.6</c:v>
                </c:pt>
                <c:pt idx="143">
                  <c:v>6.5</c:v>
                </c:pt>
                <c:pt idx="145">
                  <c:v>5.2</c:v>
                </c:pt>
                <c:pt idx="146">
                  <c:v>12.8</c:v>
                </c:pt>
                <c:pt idx="147">
                  <c:v>10</c:v>
                </c:pt>
                <c:pt idx="149">
                  <c:v>25.7</c:v>
                </c:pt>
                <c:pt idx="157">
                  <c:v>14.1</c:v>
                </c:pt>
                <c:pt idx="162">
                  <c:v>10.4</c:v>
                </c:pt>
                <c:pt idx="163">
                  <c:v>9.1999999999999993</c:v>
                </c:pt>
                <c:pt idx="164">
                  <c:v>9.9</c:v>
                </c:pt>
                <c:pt idx="165">
                  <c:v>20.7</c:v>
                </c:pt>
                <c:pt idx="167">
                  <c:v>2.8</c:v>
                </c:pt>
                <c:pt idx="181">
                  <c:v>15.5</c:v>
                </c:pt>
                <c:pt idx="186">
                  <c:v>32.299999999999997</c:v>
                </c:pt>
                <c:pt idx="188">
                  <c:v>10.1</c:v>
                </c:pt>
                <c:pt idx="189">
                  <c:v>5.9</c:v>
                </c:pt>
                <c:pt idx="191">
                  <c:v>6.2</c:v>
                </c:pt>
                <c:pt idx="192">
                  <c:v>8.3000000000000007</c:v>
                </c:pt>
                <c:pt idx="209">
                  <c:v>12.4</c:v>
                </c:pt>
                <c:pt idx="218">
                  <c:v>5.0999999999999996</c:v>
                </c:pt>
                <c:pt idx="222">
                  <c:v>10.6</c:v>
                </c:pt>
                <c:pt idx="236">
                  <c:v>9.8000000000000007</c:v>
                </c:pt>
                <c:pt idx="240">
                  <c:v>13</c:v>
                </c:pt>
                <c:pt idx="241">
                  <c:v>19</c:v>
                </c:pt>
                <c:pt idx="243">
                  <c:v>32.4</c:v>
                </c:pt>
                <c:pt idx="247">
                  <c:v>13.3</c:v>
                </c:pt>
                <c:pt idx="249">
                  <c:v>23.7</c:v>
                </c:pt>
                <c:pt idx="251">
                  <c:v>17</c:v>
                </c:pt>
                <c:pt idx="254">
                  <c:v>18.7</c:v>
                </c:pt>
                <c:pt idx="255">
                  <c:v>9.1999999999999993</c:v>
                </c:pt>
                <c:pt idx="257">
                  <c:v>8.1999999999999993</c:v>
                </c:pt>
                <c:pt idx="258">
                  <c:v>13.4</c:v>
                </c:pt>
                <c:pt idx="273">
                  <c:v>23.5</c:v>
                </c:pt>
                <c:pt idx="295">
                  <c:v>18.100000000000001</c:v>
                </c:pt>
                <c:pt idx="301">
                  <c:v>10.8</c:v>
                </c:pt>
                <c:pt idx="302">
                  <c:v>14.6</c:v>
                </c:pt>
                <c:pt idx="303">
                  <c:v>17.2</c:v>
                </c:pt>
                <c:pt idx="306">
                  <c:v>35.200000000000003</c:v>
                </c:pt>
                <c:pt idx="307">
                  <c:v>3.2</c:v>
                </c:pt>
                <c:pt idx="309">
                  <c:v>5.0999999999999996</c:v>
                </c:pt>
                <c:pt idx="316">
                  <c:v>10</c:v>
                </c:pt>
                <c:pt idx="328">
                  <c:v>19.600000000000001</c:v>
                </c:pt>
                <c:pt idx="329">
                  <c:v>7.5</c:v>
                </c:pt>
                <c:pt idx="331">
                  <c:v>8.3000000000000007</c:v>
                </c:pt>
                <c:pt idx="337">
                  <c:v>15.8</c:v>
                </c:pt>
                <c:pt idx="339">
                  <c:v>9.4</c:v>
                </c:pt>
                <c:pt idx="341">
                  <c:v>15.5</c:v>
                </c:pt>
                <c:pt idx="343">
                  <c:v>3.9</c:v>
                </c:pt>
                <c:pt idx="345">
                  <c:v>3.2</c:v>
                </c:pt>
                <c:pt idx="346">
                  <c:v>1.4</c:v>
                </c:pt>
                <c:pt idx="356">
                  <c:v>1.3</c:v>
                </c:pt>
                <c:pt idx="362">
                  <c:v>1.2</c:v>
                </c:pt>
                <c:pt idx="364">
                  <c:v>15.4</c:v>
                </c:pt>
                <c:pt idx="365">
                  <c:v>18.3</c:v>
                </c:pt>
                <c:pt idx="387">
                  <c:v>11.2</c:v>
                </c:pt>
                <c:pt idx="420">
                  <c:v>37.4</c:v>
                </c:pt>
                <c:pt idx="421">
                  <c:v>3.1</c:v>
                </c:pt>
                <c:pt idx="424">
                  <c:v>1.6</c:v>
                </c:pt>
                <c:pt idx="428">
                  <c:v>1.5</c:v>
                </c:pt>
                <c:pt idx="434">
                  <c:v>1.4</c:v>
                </c:pt>
                <c:pt idx="442">
                  <c:v>6.7</c:v>
                </c:pt>
                <c:pt idx="443">
                  <c:v>5.2</c:v>
                </c:pt>
              </c:numCache>
            </c:numRef>
          </c:yVal>
          <c:smooth val="0"/>
          <c:extLst xmlns:c16r2="http://schemas.microsoft.com/office/drawing/2015/06/chart">
            <c:ext xmlns:c16="http://schemas.microsoft.com/office/drawing/2014/chart" uri="{C3380CC4-5D6E-409C-BE32-E72D297353CC}">
              <c16:uniqueId val="{00000000-4FC8-4CEB-A139-4D38E4834674}"/>
            </c:ext>
          </c:extLst>
        </c:ser>
        <c:dLbls>
          <c:showLegendKey val="0"/>
          <c:showVal val="0"/>
          <c:showCatName val="0"/>
          <c:showSerName val="0"/>
          <c:showPercent val="0"/>
          <c:showBubbleSize val="0"/>
        </c:dLbls>
        <c:axId val="284652080"/>
        <c:axId val="564951712"/>
      </c:scatterChart>
      <c:valAx>
        <c:axId val="2846520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64951712"/>
        <c:crosses val="autoZero"/>
        <c:crossBetween val="midCat"/>
      </c:valAx>
      <c:valAx>
        <c:axId val="564951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84652080"/>
        <c:crosses val="autoZero"/>
        <c:crossBetween val="midCat"/>
      </c:valAx>
      <c:spPr>
        <a:noFill/>
        <a:ln>
          <a:noFill/>
        </a:ln>
        <a:effectLst/>
      </c:spPr>
    </c:plotArea>
    <c:plotVisOnly val="1"/>
    <c:dispBlanksAs val="gap"/>
    <c:showDLblsOverMax val="0"/>
  </c:chart>
  <c:spPr>
    <a:solidFill>
      <a:schemeClr val="bg1"/>
    </a:solidFill>
    <a:ln w="15875" cap="flat" cmpd="sng" algn="ctr">
      <a:solidFill>
        <a:sysClr val="windowText" lastClr="000000"/>
      </a:solidFill>
      <a:round/>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45580428614689E-2"/>
          <c:y val="0.12742945100051309"/>
          <c:w val="0.89322281203724485"/>
          <c:h val="0.74723052572164572"/>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0"/>
            <c:dispEq val="0"/>
          </c:trendline>
          <c:xVal>
            <c:numRef>
              <c:f>[1]Sheet1!$B$1:$B$732</c:f>
              <c:numCache>
                <c:formatCode>General</c:formatCode>
                <c:ptCount val="732"/>
                <c:pt idx="42">
                  <c:v>3.7899300999999999</c:v>
                </c:pt>
                <c:pt idx="45">
                  <c:v>3.7851701000000002</c:v>
                </c:pt>
                <c:pt idx="49">
                  <c:v>3.5814300000000001</c:v>
                </c:pt>
                <c:pt idx="61">
                  <c:v>4.1866002</c:v>
                </c:pt>
                <c:pt idx="63">
                  <c:v>4.9013499999999999</c:v>
                </c:pt>
                <c:pt idx="67">
                  <c:v>7.0321498</c:v>
                </c:pt>
                <c:pt idx="90">
                  <c:v>6.6432098999999996</c:v>
                </c:pt>
                <c:pt idx="107">
                  <c:v>1.97489</c:v>
                </c:pt>
                <c:pt idx="110">
                  <c:v>1.39821</c:v>
                </c:pt>
                <c:pt idx="115">
                  <c:v>0.21446499999999999</c:v>
                </c:pt>
                <c:pt idx="117">
                  <c:v>1.0661499999999999</c:v>
                </c:pt>
                <c:pt idx="119">
                  <c:v>1.3984300000000001</c:v>
                </c:pt>
                <c:pt idx="120">
                  <c:v>3.0495100000000002</c:v>
                </c:pt>
                <c:pt idx="122">
                  <c:v>2.0949800000000001</c:v>
                </c:pt>
                <c:pt idx="124">
                  <c:v>3.8956398999999999</c:v>
                </c:pt>
                <c:pt idx="132">
                  <c:v>1.03111</c:v>
                </c:pt>
                <c:pt idx="136">
                  <c:v>1.60998</c:v>
                </c:pt>
                <c:pt idx="137">
                  <c:v>1.7306499</c:v>
                </c:pt>
                <c:pt idx="142">
                  <c:v>0.18024200000000001</c:v>
                </c:pt>
                <c:pt idx="146">
                  <c:v>0.67984900000000004</c:v>
                </c:pt>
                <c:pt idx="159">
                  <c:v>9.4164499999999998E-2</c:v>
                </c:pt>
                <c:pt idx="161">
                  <c:v>1.9491700000000001</c:v>
                </c:pt>
                <c:pt idx="165">
                  <c:v>2.5750400999999998</c:v>
                </c:pt>
                <c:pt idx="171">
                  <c:v>1.13636</c:v>
                </c:pt>
                <c:pt idx="174">
                  <c:v>2.5987301</c:v>
                </c:pt>
                <c:pt idx="183">
                  <c:v>1.67459</c:v>
                </c:pt>
                <c:pt idx="192">
                  <c:v>0.27152100000000001</c:v>
                </c:pt>
                <c:pt idx="194">
                  <c:v>1.46085</c:v>
                </c:pt>
                <c:pt idx="199">
                  <c:v>0.621834</c:v>
                </c:pt>
                <c:pt idx="201">
                  <c:v>3.6927599999999998</c:v>
                </c:pt>
                <c:pt idx="203">
                  <c:v>4.4175000000000004</c:v>
                </c:pt>
                <c:pt idx="205">
                  <c:v>2.1243401</c:v>
                </c:pt>
                <c:pt idx="209">
                  <c:v>5.1849499000000003</c:v>
                </c:pt>
                <c:pt idx="211">
                  <c:v>5.3961401000000002</c:v>
                </c:pt>
                <c:pt idx="213">
                  <c:v>6.9403300000000003</c:v>
                </c:pt>
                <c:pt idx="215">
                  <c:v>4.8376098000000001</c:v>
                </c:pt>
                <c:pt idx="217">
                  <c:v>5.3633598999999998</c:v>
                </c:pt>
                <c:pt idx="221">
                  <c:v>2.2373599999999998</c:v>
                </c:pt>
                <c:pt idx="223">
                  <c:v>2.0105800999999999</c:v>
                </c:pt>
                <c:pt idx="225">
                  <c:v>3.4438901</c:v>
                </c:pt>
                <c:pt idx="227">
                  <c:v>5.6105700000000001</c:v>
                </c:pt>
                <c:pt idx="233">
                  <c:v>4.4919000000000002</c:v>
                </c:pt>
                <c:pt idx="235">
                  <c:v>4.7810997999999998</c:v>
                </c:pt>
                <c:pt idx="237">
                  <c:v>4.4001498000000003</c:v>
                </c:pt>
                <c:pt idx="239">
                  <c:v>4.6521602</c:v>
                </c:pt>
                <c:pt idx="241">
                  <c:v>5.8053198000000004</c:v>
                </c:pt>
                <c:pt idx="247">
                  <c:v>2.9763199999999999</c:v>
                </c:pt>
                <c:pt idx="249">
                  <c:v>2.7460599000000001</c:v>
                </c:pt>
                <c:pt idx="250">
                  <c:v>4.5507397999999997</c:v>
                </c:pt>
                <c:pt idx="252">
                  <c:v>11.4418001</c:v>
                </c:pt>
                <c:pt idx="254">
                  <c:v>11.496499999999999</c:v>
                </c:pt>
                <c:pt idx="258">
                  <c:v>6.5886798000000004</c:v>
                </c:pt>
                <c:pt idx="260">
                  <c:v>4.0718497999999999</c:v>
                </c:pt>
                <c:pt idx="262">
                  <c:v>6.4744700999999996</c:v>
                </c:pt>
                <c:pt idx="265">
                  <c:v>4.1322998999999996</c:v>
                </c:pt>
                <c:pt idx="266">
                  <c:v>7.8981098999999997</c:v>
                </c:pt>
                <c:pt idx="267">
                  <c:v>5.9063201000000003</c:v>
                </c:pt>
                <c:pt idx="268">
                  <c:v>6.3934101999999999</c:v>
                </c:pt>
                <c:pt idx="269">
                  <c:v>10.3837996</c:v>
                </c:pt>
                <c:pt idx="276">
                  <c:v>10.3710003</c:v>
                </c:pt>
                <c:pt idx="278">
                  <c:v>7.1870098000000002</c:v>
                </c:pt>
                <c:pt idx="279">
                  <c:v>10.663800200000001</c:v>
                </c:pt>
                <c:pt idx="284">
                  <c:v>9.4328699</c:v>
                </c:pt>
                <c:pt idx="292">
                  <c:v>5.1391001000000003</c:v>
                </c:pt>
                <c:pt idx="294">
                  <c:v>6.6759900999999999</c:v>
                </c:pt>
                <c:pt idx="295">
                  <c:v>6.2960601</c:v>
                </c:pt>
                <c:pt idx="301">
                  <c:v>0.49334499999999998</c:v>
                </c:pt>
                <c:pt idx="306">
                  <c:v>6.6863197999999997</c:v>
                </c:pt>
                <c:pt idx="310">
                  <c:v>4.9723902000000004</c:v>
                </c:pt>
                <c:pt idx="312">
                  <c:v>6.3570099000000004</c:v>
                </c:pt>
                <c:pt idx="313">
                  <c:v>7.7113399999999999</c:v>
                </c:pt>
                <c:pt idx="314">
                  <c:v>7.4396000000000004</c:v>
                </c:pt>
                <c:pt idx="317">
                  <c:v>10.119700399999999</c:v>
                </c:pt>
                <c:pt idx="318">
                  <c:v>5.4860500999999999</c:v>
                </c:pt>
                <c:pt idx="385">
                  <c:v>2.3553700000000002</c:v>
                </c:pt>
                <c:pt idx="386">
                  <c:v>4.1370000999999998</c:v>
                </c:pt>
                <c:pt idx="388">
                  <c:v>4.9512501000000002</c:v>
                </c:pt>
                <c:pt idx="390">
                  <c:v>4.58847</c:v>
                </c:pt>
                <c:pt idx="394">
                  <c:v>3.2242099999999998</c:v>
                </c:pt>
                <c:pt idx="408">
                  <c:v>3.1168999999999998</c:v>
                </c:pt>
                <c:pt idx="414">
                  <c:v>1.4864599999999999</c:v>
                </c:pt>
                <c:pt idx="424">
                  <c:v>2.2555301000000001</c:v>
                </c:pt>
                <c:pt idx="430">
                  <c:v>1.93998</c:v>
                </c:pt>
                <c:pt idx="432">
                  <c:v>3.01193</c:v>
                </c:pt>
                <c:pt idx="434">
                  <c:v>4.2601199000000003</c:v>
                </c:pt>
                <c:pt idx="436">
                  <c:v>2.1596701</c:v>
                </c:pt>
                <c:pt idx="443">
                  <c:v>4.9386701999999998</c:v>
                </c:pt>
                <c:pt idx="455">
                  <c:v>6.7701200999999998</c:v>
                </c:pt>
                <c:pt idx="457">
                  <c:v>1.1942900000000001</c:v>
                </c:pt>
                <c:pt idx="459">
                  <c:v>6.3405098999999998</c:v>
                </c:pt>
                <c:pt idx="481">
                  <c:v>2.6807101000000002</c:v>
                </c:pt>
                <c:pt idx="514">
                  <c:v>18.636700000000001</c:v>
                </c:pt>
                <c:pt idx="686">
                  <c:v>20.2148</c:v>
                </c:pt>
                <c:pt idx="687">
                  <c:v>11.402799999999999</c:v>
                </c:pt>
                <c:pt idx="691">
                  <c:v>16.2577</c:v>
                </c:pt>
                <c:pt idx="697">
                  <c:v>2.7801800000000001</c:v>
                </c:pt>
                <c:pt idx="699">
                  <c:v>8.8410501000000004</c:v>
                </c:pt>
                <c:pt idx="702">
                  <c:v>8.1510496000000003</c:v>
                </c:pt>
                <c:pt idx="703">
                  <c:v>12.5176</c:v>
                </c:pt>
                <c:pt idx="704">
                  <c:v>8.9453297000000003</c:v>
                </c:pt>
                <c:pt idx="705">
                  <c:v>9.7801504000000001</c:v>
                </c:pt>
                <c:pt idx="706">
                  <c:v>15.329599999999999</c:v>
                </c:pt>
                <c:pt idx="707">
                  <c:v>8.1861400999999994</c:v>
                </c:pt>
                <c:pt idx="709">
                  <c:v>2.4796800999999999</c:v>
                </c:pt>
                <c:pt idx="712">
                  <c:v>2.0142801000000001</c:v>
                </c:pt>
                <c:pt idx="716">
                  <c:v>1.79748</c:v>
                </c:pt>
                <c:pt idx="722">
                  <c:v>1.8694500000000001</c:v>
                </c:pt>
                <c:pt idx="730">
                  <c:v>4.7391500000000004</c:v>
                </c:pt>
                <c:pt idx="731">
                  <c:v>4.4005197999999996</c:v>
                </c:pt>
              </c:numCache>
            </c:numRef>
          </c:xVal>
          <c:yVal>
            <c:numRef>
              <c:f>[1]Sheet1!$C$1:$C$732</c:f>
              <c:numCache>
                <c:formatCode>General</c:formatCode>
                <c:ptCount val="732"/>
                <c:pt idx="42">
                  <c:v>4.3</c:v>
                </c:pt>
                <c:pt idx="43">
                  <c:v>4.8</c:v>
                </c:pt>
                <c:pt idx="44">
                  <c:v>2.1</c:v>
                </c:pt>
                <c:pt idx="45">
                  <c:v>2</c:v>
                </c:pt>
                <c:pt idx="46">
                  <c:v>2</c:v>
                </c:pt>
                <c:pt idx="47">
                  <c:v>4.5</c:v>
                </c:pt>
                <c:pt idx="48">
                  <c:v>6.5</c:v>
                </c:pt>
                <c:pt idx="49">
                  <c:v>9.8000000000000007</c:v>
                </c:pt>
                <c:pt idx="50">
                  <c:v>6.8</c:v>
                </c:pt>
                <c:pt idx="51">
                  <c:v>14.5</c:v>
                </c:pt>
                <c:pt idx="52">
                  <c:v>10.6</c:v>
                </c:pt>
                <c:pt idx="53">
                  <c:v>7.9</c:v>
                </c:pt>
                <c:pt idx="54">
                  <c:v>8.1</c:v>
                </c:pt>
                <c:pt idx="55">
                  <c:v>3.4</c:v>
                </c:pt>
                <c:pt idx="56">
                  <c:v>7.3</c:v>
                </c:pt>
                <c:pt idx="57">
                  <c:v>8.4</c:v>
                </c:pt>
                <c:pt idx="58">
                  <c:v>8.9</c:v>
                </c:pt>
                <c:pt idx="59">
                  <c:v>3.7</c:v>
                </c:pt>
                <c:pt idx="60">
                  <c:v>6.2</c:v>
                </c:pt>
                <c:pt idx="61">
                  <c:v>5.2</c:v>
                </c:pt>
                <c:pt idx="62">
                  <c:v>5.6</c:v>
                </c:pt>
                <c:pt idx="63">
                  <c:v>31.6</c:v>
                </c:pt>
                <c:pt idx="64">
                  <c:v>5.6</c:v>
                </c:pt>
                <c:pt idx="65">
                  <c:v>0.9</c:v>
                </c:pt>
                <c:pt idx="66">
                  <c:v>5.4</c:v>
                </c:pt>
                <c:pt idx="67">
                  <c:v>6.2</c:v>
                </c:pt>
                <c:pt idx="68">
                  <c:v>3.5</c:v>
                </c:pt>
                <c:pt idx="69">
                  <c:v>3.3</c:v>
                </c:pt>
                <c:pt idx="70">
                  <c:v>7.2</c:v>
                </c:pt>
                <c:pt idx="71">
                  <c:v>1.9</c:v>
                </c:pt>
                <c:pt idx="72">
                  <c:v>1.2</c:v>
                </c:pt>
                <c:pt idx="73">
                  <c:v>8.6999999999999993</c:v>
                </c:pt>
                <c:pt idx="74">
                  <c:v>3</c:v>
                </c:pt>
                <c:pt idx="75">
                  <c:v>4.8</c:v>
                </c:pt>
                <c:pt idx="76">
                  <c:v>9.1999999999999993</c:v>
                </c:pt>
                <c:pt idx="77">
                  <c:v>8.1</c:v>
                </c:pt>
                <c:pt idx="78">
                  <c:v>8.9</c:v>
                </c:pt>
                <c:pt idx="79">
                  <c:v>8.6999999999999993</c:v>
                </c:pt>
                <c:pt idx="80">
                  <c:v>6.3</c:v>
                </c:pt>
                <c:pt idx="81">
                  <c:v>5.4</c:v>
                </c:pt>
                <c:pt idx="82">
                  <c:v>6.8</c:v>
                </c:pt>
                <c:pt idx="83">
                  <c:v>14.7</c:v>
                </c:pt>
                <c:pt idx="85">
                  <c:v>7.1</c:v>
                </c:pt>
                <c:pt idx="86">
                  <c:v>4.2</c:v>
                </c:pt>
                <c:pt idx="87">
                  <c:v>4.5999999999999996</c:v>
                </c:pt>
                <c:pt idx="88">
                  <c:v>4.0999999999999996</c:v>
                </c:pt>
                <c:pt idx="89">
                  <c:v>2.2999999999999998</c:v>
                </c:pt>
                <c:pt idx="90">
                  <c:v>11.8</c:v>
                </c:pt>
                <c:pt idx="91">
                  <c:v>4.74</c:v>
                </c:pt>
                <c:pt idx="92">
                  <c:v>6.48</c:v>
                </c:pt>
                <c:pt idx="93">
                  <c:v>23.35</c:v>
                </c:pt>
                <c:pt idx="94">
                  <c:v>2.61</c:v>
                </c:pt>
                <c:pt idx="95">
                  <c:v>3.47</c:v>
                </c:pt>
                <c:pt idx="96">
                  <c:v>3.97</c:v>
                </c:pt>
                <c:pt idx="97">
                  <c:v>3.29</c:v>
                </c:pt>
                <c:pt idx="98">
                  <c:v>13.63</c:v>
                </c:pt>
                <c:pt idx="99">
                  <c:v>2.4</c:v>
                </c:pt>
                <c:pt idx="100">
                  <c:v>2.15</c:v>
                </c:pt>
                <c:pt idx="101">
                  <c:v>3.78</c:v>
                </c:pt>
                <c:pt idx="102">
                  <c:v>3.26</c:v>
                </c:pt>
                <c:pt idx="103">
                  <c:v>4.09</c:v>
                </c:pt>
                <c:pt idx="104">
                  <c:v>5.21</c:v>
                </c:pt>
                <c:pt idx="105">
                  <c:v>3.89</c:v>
                </c:pt>
                <c:pt idx="106">
                  <c:v>3.85</c:v>
                </c:pt>
                <c:pt idx="107">
                  <c:v>2.96</c:v>
                </c:pt>
                <c:pt idx="108">
                  <c:v>5.23</c:v>
                </c:pt>
                <c:pt idx="109">
                  <c:v>4.57</c:v>
                </c:pt>
                <c:pt idx="110">
                  <c:v>5.38</c:v>
                </c:pt>
                <c:pt idx="111">
                  <c:v>5.64</c:v>
                </c:pt>
                <c:pt idx="112">
                  <c:v>6.58</c:v>
                </c:pt>
                <c:pt idx="113">
                  <c:v>5.23</c:v>
                </c:pt>
                <c:pt idx="114">
                  <c:v>3.89</c:v>
                </c:pt>
                <c:pt idx="115">
                  <c:v>2.77</c:v>
                </c:pt>
                <c:pt idx="117">
                  <c:v>2.5</c:v>
                </c:pt>
                <c:pt idx="118">
                  <c:v>2.2999999999999998</c:v>
                </c:pt>
                <c:pt idx="119">
                  <c:v>3.4</c:v>
                </c:pt>
                <c:pt idx="120">
                  <c:v>2.1</c:v>
                </c:pt>
                <c:pt idx="121">
                  <c:v>3.4</c:v>
                </c:pt>
                <c:pt idx="122">
                  <c:v>2.2999999999999998</c:v>
                </c:pt>
                <c:pt idx="123">
                  <c:v>5.2</c:v>
                </c:pt>
                <c:pt idx="124">
                  <c:v>6.1</c:v>
                </c:pt>
                <c:pt idx="126">
                  <c:v>4.7</c:v>
                </c:pt>
                <c:pt idx="128">
                  <c:v>2</c:v>
                </c:pt>
                <c:pt idx="129">
                  <c:v>2</c:v>
                </c:pt>
                <c:pt idx="130">
                  <c:v>1.4</c:v>
                </c:pt>
                <c:pt idx="131">
                  <c:v>2.8</c:v>
                </c:pt>
                <c:pt idx="132">
                  <c:v>2.1</c:v>
                </c:pt>
                <c:pt idx="133">
                  <c:v>3.6</c:v>
                </c:pt>
                <c:pt idx="134">
                  <c:v>2.8</c:v>
                </c:pt>
                <c:pt idx="135">
                  <c:v>4.5</c:v>
                </c:pt>
                <c:pt idx="136">
                  <c:v>3.1</c:v>
                </c:pt>
                <c:pt idx="137">
                  <c:v>1.6</c:v>
                </c:pt>
                <c:pt idx="138">
                  <c:v>5.0999999999999996</c:v>
                </c:pt>
                <c:pt idx="139">
                  <c:v>3.6</c:v>
                </c:pt>
                <c:pt idx="140">
                  <c:v>1.2</c:v>
                </c:pt>
                <c:pt idx="141">
                  <c:v>1</c:v>
                </c:pt>
                <c:pt idx="142">
                  <c:v>0.2</c:v>
                </c:pt>
                <c:pt idx="143">
                  <c:v>0.6</c:v>
                </c:pt>
                <c:pt idx="144">
                  <c:v>1.6</c:v>
                </c:pt>
                <c:pt idx="145">
                  <c:v>0.5</c:v>
                </c:pt>
                <c:pt idx="146">
                  <c:v>1.6</c:v>
                </c:pt>
                <c:pt idx="147">
                  <c:v>1.9</c:v>
                </c:pt>
                <c:pt idx="148">
                  <c:v>4</c:v>
                </c:pt>
                <c:pt idx="149">
                  <c:v>2.6</c:v>
                </c:pt>
                <c:pt idx="150">
                  <c:v>3.1</c:v>
                </c:pt>
                <c:pt idx="156">
                  <c:v>2.2999999999999998</c:v>
                </c:pt>
                <c:pt idx="157">
                  <c:v>2</c:v>
                </c:pt>
                <c:pt idx="158">
                  <c:v>1.3</c:v>
                </c:pt>
                <c:pt idx="159">
                  <c:v>1.7</c:v>
                </c:pt>
                <c:pt idx="160">
                  <c:v>3.1</c:v>
                </c:pt>
                <c:pt idx="161">
                  <c:v>0.9</c:v>
                </c:pt>
                <c:pt idx="162">
                  <c:v>0.2</c:v>
                </c:pt>
                <c:pt idx="163">
                  <c:v>0.9</c:v>
                </c:pt>
                <c:pt idx="164">
                  <c:v>1.4</c:v>
                </c:pt>
                <c:pt idx="165">
                  <c:v>0.7</c:v>
                </c:pt>
                <c:pt idx="166">
                  <c:v>0.9</c:v>
                </c:pt>
                <c:pt idx="167">
                  <c:v>0.4</c:v>
                </c:pt>
                <c:pt idx="168">
                  <c:v>0</c:v>
                </c:pt>
                <c:pt idx="170">
                  <c:v>4.9000000000000004</c:v>
                </c:pt>
                <c:pt idx="171">
                  <c:v>1.4</c:v>
                </c:pt>
                <c:pt idx="172">
                  <c:v>0.7</c:v>
                </c:pt>
                <c:pt idx="173">
                  <c:v>2.1</c:v>
                </c:pt>
                <c:pt idx="174">
                  <c:v>3.6</c:v>
                </c:pt>
                <c:pt idx="175">
                  <c:v>4.3</c:v>
                </c:pt>
                <c:pt idx="176">
                  <c:v>3.7</c:v>
                </c:pt>
                <c:pt idx="177">
                  <c:v>3.2</c:v>
                </c:pt>
                <c:pt idx="178">
                  <c:v>1.9</c:v>
                </c:pt>
                <c:pt idx="179">
                  <c:v>2.6</c:v>
                </c:pt>
                <c:pt idx="180">
                  <c:v>2.8</c:v>
                </c:pt>
                <c:pt idx="181">
                  <c:v>1.6</c:v>
                </c:pt>
                <c:pt idx="182">
                  <c:v>1</c:v>
                </c:pt>
                <c:pt idx="183">
                  <c:v>1.4</c:v>
                </c:pt>
                <c:pt idx="184">
                  <c:v>4.9000000000000004</c:v>
                </c:pt>
                <c:pt idx="185">
                  <c:v>2</c:v>
                </c:pt>
                <c:pt idx="186">
                  <c:v>3.4</c:v>
                </c:pt>
                <c:pt idx="187">
                  <c:v>1.8</c:v>
                </c:pt>
                <c:pt idx="190">
                  <c:v>1.2</c:v>
                </c:pt>
                <c:pt idx="191">
                  <c:v>0.1</c:v>
                </c:pt>
                <c:pt idx="192">
                  <c:v>1.7</c:v>
                </c:pt>
                <c:pt idx="194">
                  <c:v>5.0999999999999996</c:v>
                </c:pt>
                <c:pt idx="195">
                  <c:v>4.4000000000000004</c:v>
                </c:pt>
                <c:pt idx="196">
                  <c:v>1.5</c:v>
                </c:pt>
                <c:pt idx="197">
                  <c:v>2.8</c:v>
                </c:pt>
                <c:pt idx="198">
                  <c:v>6.3</c:v>
                </c:pt>
                <c:pt idx="199">
                  <c:v>3.7</c:v>
                </c:pt>
                <c:pt idx="201">
                  <c:v>7.5</c:v>
                </c:pt>
                <c:pt idx="202">
                  <c:v>10.199999999999999</c:v>
                </c:pt>
                <c:pt idx="203">
                  <c:v>8.3000000000000007</c:v>
                </c:pt>
                <c:pt idx="205">
                  <c:v>6.5</c:v>
                </c:pt>
                <c:pt idx="206">
                  <c:v>10.1</c:v>
                </c:pt>
                <c:pt idx="207">
                  <c:v>6.5</c:v>
                </c:pt>
                <c:pt idx="208">
                  <c:v>4.2</c:v>
                </c:pt>
                <c:pt idx="209">
                  <c:v>15.8</c:v>
                </c:pt>
                <c:pt idx="210">
                  <c:v>11.2</c:v>
                </c:pt>
                <c:pt idx="211">
                  <c:v>9.4</c:v>
                </c:pt>
                <c:pt idx="213">
                  <c:v>15.5</c:v>
                </c:pt>
                <c:pt idx="214">
                  <c:v>8.1</c:v>
                </c:pt>
                <c:pt idx="215">
                  <c:v>3.9</c:v>
                </c:pt>
                <c:pt idx="216">
                  <c:v>6.1</c:v>
                </c:pt>
                <c:pt idx="217">
                  <c:v>3.2</c:v>
                </c:pt>
                <c:pt idx="218">
                  <c:v>4.8</c:v>
                </c:pt>
                <c:pt idx="219">
                  <c:v>12.6</c:v>
                </c:pt>
                <c:pt idx="220">
                  <c:v>3</c:v>
                </c:pt>
                <c:pt idx="221">
                  <c:v>2.1</c:v>
                </c:pt>
                <c:pt idx="223">
                  <c:v>3.1</c:v>
                </c:pt>
                <c:pt idx="224">
                  <c:v>4.5</c:v>
                </c:pt>
                <c:pt idx="225">
                  <c:v>5.4</c:v>
                </c:pt>
                <c:pt idx="226">
                  <c:v>12.2</c:v>
                </c:pt>
                <c:pt idx="227">
                  <c:v>6.1</c:v>
                </c:pt>
                <c:pt idx="228">
                  <c:v>5.8</c:v>
                </c:pt>
                <c:pt idx="229">
                  <c:v>5.9</c:v>
                </c:pt>
                <c:pt idx="230">
                  <c:v>9.9</c:v>
                </c:pt>
                <c:pt idx="231">
                  <c:v>5.9</c:v>
                </c:pt>
                <c:pt idx="232">
                  <c:v>5.7</c:v>
                </c:pt>
                <c:pt idx="233">
                  <c:v>7.5</c:v>
                </c:pt>
                <c:pt idx="234">
                  <c:v>6.2</c:v>
                </c:pt>
                <c:pt idx="235">
                  <c:v>10.8</c:v>
                </c:pt>
                <c:pt idx="236">
                  <c:v>4.5</c:v>
                </c:pt>
                <c:pt idx="237">
                  <c:v>15.6</c:v>
                </c:pt>
                <c:pt idx="238">
                  <c:v>9.6</c:v>
                </c:pt>
                <c:pt idx="239">
                  <c:v>6.5</c:v>
                </c:pt>
                <c:pt idx="240">
                  <c:v>18.8</c:v>
                </c:pt>
                <c:pt idx="241">
                  <c:v>5.2</c:v>
                </c:pt>
                <c:pt idx="242">
                  <c:v>14.7</c:v>
                </c:pt>
                <c:pt idx="243">
                  <c:v>10.9</c:v>
                </c:pt>
                <c:pt idx="246">
                  <c:v>3.1</c:v>
                </c:pt>
                <c:pt idx="247">
                  <c:v>2</c:v>
                </c:pt>
                <c:pt idx="249">
                  <c:v>6.4</c:v>
                </c:pt>
                <c:pt idx="250">
                  <c:v>7.3</c:v>
                </c:pt>
                <c:pt idx="251">
                  <c:v>14.9</c:v>
                </c:pt>
                <c:pt idx="252">
                  <c:v>19</c:v>
                </c:pt>
                <c:pt idx="254">
                  <c:v>32.4</c:v>
                </c:pt>
                <c:pt idx="255">
                  <c:v>13.1</c:v>
                </c:pt>
                <c:pt idx="257">
                  <c:v>26.9</c:v>
                </c:pt>
                <c:pt idx="258">
                  <c:v>13.3</c:v>
                </c:pt>
                <c:pt idx="259">
                  <c:v>10.9</c:v>
                </c:pt>
                <c:pt idx="260">
                  <c:v>23.7</c:v>
                </c:pt>
                <c:pt idx="261">
                  <c:v>6.8</c:v>
                </c:pt>
                <c:pt idx="262">
                  <c:v>17</c:v>
                </c:pt>
                <c:pt idx="263">
                  <c:v>8.6</c:v>
                </c:pt>
                <c:pt idx="264">
                  <c:v>14.2</c:v>
                </c:pt>
                <c:pt idx="265">
                  <c:v>18.7</c:v>
                </c:pt>
                <c:pt idx="266">
                  <c:v>9.1999999999999993</c:v>
                </c:pt>
                <c:pt idx="267">
                  <c:v>18.899999999999999</c:v>
                </c:pt>
                <c:pt idx="268">
                  <c:v>8.1999999999999993</c:v>
                </c:pt>
                <c:pt idx="269">
                  <c:v>13.4</c:v>
                </c:pt>
                <c:pt idx="270">
                  <c:v>3.4</c:v>
                </c:pt>
                <c:pt idx="284">
                  <c:v>23.5</c:v>
                </c:pt>
                <c:pt idx="285">
                  <c:v>14.7</c:v>
                </c:pt>
                <c:pt idx="286">
                  <c:v>22.2</c:v>
                </c:pt>
                <c:pt idx="288">
                  <c:v>6.8</c:v>
                </c:pt>
                <c:pt idx="289">
                  <c:v>13</c:v>
                </c:pt>
                <c:pt idx="290">
                  <c:v>12.3</c:v>
                </c:pt>
                <c:pt idx="291">
                  <c:v>10.9</c:v>
                </c:pt>
                <c:pt idx="296">
                  <c:v>28.5</c:v>
                </c:pt>
                <c:pt idx="299">
                  <c:v>8.6</c:v>
                </c:pt>
                <c:pt idx="300">
                  <c:v>7.8</c:v>
                </c:pt>
                <c:pt idx="301">
                  <c:v>7.3</c:v>
                </c:pt>
                <c:pt idx="302">
                  <c:v>10.4</c:v>
                </c:pt>
                <c:pt idx="303">
                  <c:v>17</c:v>
                </c:pt>
                <c:pt idx="304">
                  <c:v>37.6</c:v>
                </c:pt>
                <c:pt idx="305">
                  <c:v>18.899999999999999</c:v>
                </c:pt>
                <c:pt idx="306">
                  <c:v>18.100000000000001</c:v>
                </c:pt>
                <c:pt idx="307">
                  <c:v>20.5</c:v>
                </c:pt>
                <c:pt idx="308">
                  <c:v>16.100000000000001</c:v>
                </c:pt>
                <c:pt idx="309">
                  <c:v>15.4</c:v>
                </c:pt>
                <c:pt idx="310">
                  <c:v>18.3</c:v>
                </c:pt>
                <c:pt idx="311">
                  <c:v>15.9</c:v>
                </c:pt>
                <c:pt idx="312">
                  <c:v>10.8</c:v>
                </c:pt>
                <c:pt idx="313">
                  <c:v>14.6</c:v>
                </c:pt>
                <c:pt idx="314">
                  <c:v>17.2</c:v>
                </c:pt>
                <c:pt idx="315">
                  <c:v>27.2</c:v>
                </c:pt>
                <c:pt idx="316">
                  <c:v>13.8</c:v>
                </c:pt>
                <c:pt idx="317">
                  <c:v>35.200000000000003</c:v>
                </c:pt>
                <c:pt idx="318">
                  <c:v>5.3</c:v>
                </c:pt>
                <c:pt idx="385">
                  <c:v>7.5</c:v>
                </c:pt>
                <c:pt idx="386">
                  <c:v>19.3</c:v>
                </c:pt>
                <c:pt idx="387">
                  <c:v>26</c:v>
                </c:pt>
                <c:pt idx="388">
                  <c:v>25.2</c:v>
                </c:pt>
                <c:pt idx="389">
                  <c:v>22.5</c:v>
                </c:pt>
                <c:pt idx="390">
                  <c:v>27.4</c:v>
                </c:pt>
                <c:pt idx="391">
                  <c:v>18.7</c:v>
                </c:pt>
                <c:pt idx="392">
                  <c:v>36.1</c:v>
                </c:pt>
                <c:pt idx="393">
                  <c:v>14.9</c:v>
                </c:pt>
                <c:pt idx="394">
                  <c:v>15.9</c:v>
                </c:pt>
                <c:pt idx="395">
                  <c:v>12.6</c:v>
                </c:pt>
                <c:pt idx="396">
                  <c:v>27.6</c:v>
                </c:pt>
                <c:pt idx="397">
                  <c:v>23.1</c:v>
                </c:pt>
                <c:pt idx="398">
                  <c:v>18.399999999999999</c:v>
                </c:pt>
                <c:pt idx="399">
                  <c:v>28.6</c:v>
                </c:pt>
                <c:pt idx="400">
                  <c:v>22.7</c:v>
                </c:pt>
                <c:pt idx="401">
                  <c:v>22.5</c:v>
                </c:pt>
                <c:pt idx="402">
                  <c:v>19.100000000000001</c:v>
                </c:pt>
                <c:pt idx="403">
                  <c:v>28.5</c:v>
                </c:pt>
                <c:pt idx="404">
                  <c:v>12.8</c:v>
                </c:pt>
                <c:pt idx="405">
                  <c:v>13</c:v>
                </c:pt>
                <c:pt idx="408">
                  <c:v>9.4</c:v>
                </c:pt>
                <c:pt idx="414">
                  <c:v>1.4</c:v>
                </c:pt>
                <c:pt idx="424">
                  <c:v>1.3</c:v>
                </c:pt>
                <c:pt idx="430">
                  <c:v>1.2</c:v>
                </c:pt>
                <c:pt idx="432">
                  <c:v>15.4</c:v>
                </c:pt>
                <c:pt idx="434">
                  <c:v>3.2</c:v>
                </c:pt>
                <c:pt idx="436">
                  <c:v>5.0999999999999996</c:v>
                </c:pt>
                <c:pt idx="443">
                  <c:v>10</c:v>
                </c:pt>
                <c:pt idx="455">
                  <c:v>19.600000000000001</c:v>
                </c:pt>
                <c:pt idx="457">
                  <c:v>6.4</c:v>
                </c:pt>
                <c:pt idx="459">
                  <c:v>18.3</c:v>
                </c:pt>
                <c:pt idx="481">
                  <c:v>11.2</c:v>
                </c:pt>
                <c:pt idx="514">
                  <c:v>37.4</c:v>
                </c:pt>
                <c:pt idx="686">
                  <c:v>27.3</c:v>
                </c:pt>
                <c:pt idx="687">
                  <c:v>12.6</c:v>
                </c:pt>
                <c:pt idx="691">
                  <c:v>18.899999999999999</c:v>
                </c:pt>
                <c:pt idx="697">
                  <c:v>10.6</c:v>
                </c:pt>
                <c:pt idx="699">
                  <c:v>17.7</c:v>
                </c:pt>
                <c:pt idx="702">
                  <c:v>13.4</c:v>
                </c:pt>
                <c:pt idx="703">
                  <c:v>9.9</c:v>
                </c:pt>
                <c:pt idx="704">
                  <c:v>9.8000000000000007</c:v>
                </c:pt>
                <c:pt idx="705">
                  <c:v>12.4</c:v>
                </c:pt>
                <c:pt idx="706">
                  <c:v>14.2</c:v>
                </c:pt>
                <c:pt idx="707">
                  <c:v>6.8</c:v>
                </c:pt>
                <c:pt idx="709">
                  <c:v>3.1</c:v>
                </c:pt>
                <c:pt idx="712">
                  <c:v>1.6</c:v>
                </c:pt>
                <c:pt idx="716">
                  <c:v>1.5</c:v>
                </c:pt>
                <c:pt idx="722">
                  <c:v>1.4</c:v>
                </c:pt>
                <c:pt idx="730">
                  <c:v>6.7</c:v>
                </c:pt>
                <c:pt idx="731">
                  <c:v>5.2</c:v>
                </c:pt>
              </c:numCache>
            </c:numRef>
          </c:yVal>
          <c:smooth val="0"/>
          <c:extLst xmlns:c16r2="http://schemas.microsoft.com/office/drawing/2015/06/chart">
            <c:ext xmlns:c16="http://schemas.microsoft.com/office/drawing/2014/chart" uri="{C3380CC4-5D6E-409C-BE32-E72D297353CC}">
              <c16:uniqueId val="{00000000-2BAC-4D53-B2A9-F9188630D31D}"/>
            </c:ext>
          </c:extLst>
        </c:ser>
        <c:dLbls>
          <c:showLegendKey val="0"/>
          <c:showVal val="0"/>
          <c:showCatName val="0"/>
          <c:showSerName val="0"/>
          <c:showPercent val="0"/>
          <c:showBubbleSize val="0"/>
        </c:dLbls>
        <c:axId val="564952888"/>
        <c:axId val="564953280"/>
      </c:scatterChart>
      <c:valAx>
        <c:axId val="56495288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b="1" i="0" baseline="0">
                    <a:solidFill>
                      <a:sysClr val="windowText" lastClr="000000"/>
                    </a:solidFill>
                    <a:effectLst/>
                  </a:rPr>
                  <a:t>Nechad and Dogliotti Red Combined Estimated Turbidity (FNU)</a:t>
                </a:r>
                <a:endParaRPr lang="en-US" sz="1600">
                  <a:solidFill>
                    <a:sysClr val="windowText" lastClr="000000"/>
                  </a:solidFill>
                  <a:effectLst/>
                </a:endParaRP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564953280"/>
        <c:crosses val="autoZero"/>
        <c:crossBetween val="midCat"/>
      </c:valAx>
      <c:valAx>
        <c:axId val="5649532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b="1" i="1" baseline="0">
                    <a:solidFill>
                      <a:sysClr val="windowText" lastClr="000000"/>
                    </a:solidFill>
                    <a:effectLst/>
                  </a:rPr>
                  <a:t>In situ </a:t>
                </a:r>
                <a:r>
                  <a:rPr lang="en-US" sz="1600" b="1" i="0" baseline="0">
                    <a:solidFill>
                      <a:sysClr val="windowText" lastClr="000000"/>
                    </a:solidFill>
                    <a:effectLst/>
                  </a:rPr>
                  <a:t>Measured Turbidity (NTU)</a:t>
                </a:r>
                <a:endParaRPr lang="en-US" sz="1600">
                  <a:solidFill>
                    <a:sysClr val="windowText" lastClr="000000"/>
                  </a:solidFill>
                  <a:effectLst/>
                </a:endParaRPr>
              </a:p>
            </c:rich>
          </c:tx>
          <c:layout>
            <c:manualLayout>
              <c:xMode val="edge"/>
              <c:yMode val="edge"/>
              <c:x val="1.0120406824146983E-2"/>
              <c:y val="0.2681289415529061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564952888"/>
        <c:crosses val="autoZero"/>
        <c:crossBetween val="midCat"/>
      </c:valAx>
      <c:spPr>
        <a:noFill/>
        <a:ln>
          <a:noFill/>
        </a:ln>
        <a:effectLst/>
      </c:spPr>
    </c:plotArea>
    <c:plotVisOnly val="1"/>
    <c:dispBlanksAs val="gap"/>
    <c:showDLblsOverMax val="0"/>
  </c:chart>
  <c:spPr>
    <a:solidFill>
      <a:schemeClr val="bg1"/>
    </a:solidFill>
    <a:ln w="19050" cap="flat" cmpd="sng" algn="ctr">
      <a:solidFill>
        <a:sysClr val="windowText" lastClr="000000"/>
      </a:solidFill>
      <a:round/>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ysClr val="windowText" lastClr="000000"/>
                </a:solidFill>
                <a:latin typeface="+mn-lt"/>
                <a:ea typeface="+mn-ea"/>
                <a:cs typeface="+mn-cs"/>
              </a:defRPr>
            </a:pPr>
            <a:r>
              <a:rPr lang="en-US" sz="1100" b="0" dirty="0">
                <a:solidFill>
                  <a:sysClr val="windowText" lastClr="000000"/>
                </a:solidFill>
              </a:rPr>
              <a:t>Landsat 8 </a:t>
            </a:r>
            <a:r>
              <a:rPr lang="en-US" sz="1100" b="0" dirty="0" err="1">
                <a:solidFill>
                  <a:sysClr val="windowText" lastClr="000000"/>
                </a:solidFill>
              </a:rPr>
              <a:t>Dogliotti</a:t>
            </a:r>
            <a:r>
              <a:rPr lang="en-US" sz="1100" b="0" dirty="0">
                <a:solidFill>
                  <a:sysClr val="windowText" lastClr="000000"/>
                </a:solidFill>
              </a:rPr>
              <a:t> Red </a:t>
            </a:r>
            <a:r>
              <a:rPr lang="en-US" sz="1100" b="1" dirty="0">
                <a:solidFill>
                  <a:sysClr val="windowText" lastClr="000000"/>
                </a:solidFill>
              </a:rPr>
              <a:t>Sweet Hall Marsh</a:t>
            </a:r>
            <a:r>
              <a:rPr lang="en-US" sz="1100" b="0" dirty="0">
                <a:solidFill>
                  <a:sysClr val="windowText" lastClr="000000"/>
                </a:solidFill>
              </a:rPr>
              <a:t> vs. VIMS Turbidity Correlation</a:t>
            </a:r>
          </a:p>
        </c:rich>
      </c:tx>
      <c:layout>
        <c:manualLayout>
          <c:xMode val="edge"/>
          <c:yMode val="edge"/>
          <c:x val="0.12149527825612944"/>
          <c:y val="3.7088633873215926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ysClr val="windowText" lastClr="000000"/>
              </a:solidFill>
              <a:latin typeface="+mn-lt"/>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1"/>
            <c:dispEq val="1"/>
            <c:trendlineLbl>
              <c:layout>
                <c:manualLayout>
                  <c:x val="0.10777202072538861"/>
                  <c:y val="-0.15384410652459737"/>
                </c:manualLayout>
              </c:layout>
              <c:numFmt formatCode="General" sourceLinked="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rendlineLbl>
          </c:trendline>
          <c:xVal>
            <c:numRef>
              <c:f>'Base Data Sheet'!$X$25:$X$81</c:f>
              <c:numCache>
                <c:formatCode>General</c:formatCode>
                <c:ptCount val="57"/>
                <c:pt idx="0">
                  <c:v>6.3405098999999998</c:v>
                </c:pt>
                <c:pt idx="22">
                  <c:v>2.6807101000000002</c:v>
                </c:pt>
                <c:pt idx="55">
                  <c:v>18.636699700000001</c:v>
                </c:pt>
              </c:numCache>
            </c:numRef>
          </c:xVal>
          <c:yVal>
            <c:numRef>
              <c:f>'Base Data Sheet'!$Z$25:$Z$81</c:f>
              <c:numCache>
                <c:formatCode>General</c:formatCode>
                <c:ptCount val="57"/>
                <c:pt idx="0">
                  <c:v>18.3</c:v>
                </c:pt>
                <c:pt idx="22">
                  <c:v>11.2</c:v>
                </c:pt>
                <c:pt idx="55">
                  <c:v>37.4</c:v>
                </c:pt>
              </c:numCache>
            </c:numRef>
          </c:yVal>
          <c:smooth val="0"/>
          <c:extLst xmlns:c16r2="http://schemas.microsoft.com/office/drawing/2015/06/chart">
            <c:ext xmlns:c16="http://schemas.microsoft.com/office/drawing/2014/chart" uri="{C3380CC4-5D6E-409C-BE32-E72D297353CC}">
              <c16:uniqueId val="{00000000-FF18-48C3-87EF-526CF49DC8F7}"/>
            </c:ext>
          </c:extLst>
        </c:ser>
        <c:dLbls>
          <c:showLegendKey val="0"/>
          <c:showVal val="0"/>
          <c:showCatName val="0"/>
          <c:showSerName val="0"/>
          <c:showPercent val="0"/>
          <c:showBubbleSize val="0"/>
        </c:dLbls>
        <c:axId val="292870616"/>
        <c:axId val="292871008"/>
      </c:scatterChart>
      <c:valAx>
        <c:axId val="2928706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b="1" baseline="0" dirty="0" err="1">
                    <a:solidFill>
                      <a:sysClr val="windowText" lastClr="000000"/>
                    </a:solidFill>
                  </a:rPr>
                  <a:t>Dogliotti</a:t>
                </a:r>
                <a:r>
                  <a:rPr lang="en-US" b="1" baseline="0" dirty="0">
                    <a:solidFill>
                      <a:sysClr val="windowText" lastClr="000000"/>
                    </a:solidFill>
                  </a:rPr>
                  <a:t> Red Estimated Turbidity (FNU)</a:t>
                </a:r>
                <a:endParaRPr lang="en-US" b="1" dirty="0">
                  <a:solidFill>
                    <a:sysClr val="windowText" lastClr="000000"/>
                  </a:solidFill>
                </a:endParaRPr>
              </a:p>
            </c:rich>
          </c:tx>
          <c:layout>
            <c:manualLayout>
              <c:xMode val="edge"/>
              <c:yMode val="edge"/>
              <c:x val="0.21377306583703048"/>
              <c:y val="0.85910047274039758"/>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2871008"/>
        <c:crosses val="autoZero"/>
        <c:crossBetween val="midCat"/>
      </c:valAx>
      <c:valAx>
        <c:axId val="292871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b="1" i="1" dirty="0">
                    <a:solidFill>
                      <a:sysClr val="windowText" lastClr="000000"/>
                    </a:solidFill>
                  </a:rPr>
                  <a:t>In</a:t>
                </a:r>
                <a:r>
                  <a:rPr lang="en-US" b="1" i="1" baseline="0" dirty="0">
                    <a:solidFill>
                      <a:sysClr val="windowText" lastClr="000000"/>
                    </a:solidFill>
                  </a:rPr>
                  <a:t> Situ </a:t>
                </a:r>
                <a:r>
                  <a:rPr lang="en-US" b="1" i="0" baseline="0" dirty="0">
                    <a:solidFill>
                      <a:sysClr val="windowText" lastClr="000000"/>
                    </a:solidFill>
                  </a:rPr>
                  <a:t>Measured Turbidity</a:t>
                </a:r>
                <a:r>
                  <a:rPr lang="en-US" b="1" i="1" baseline="0" dirty="0">
                    <a:solidFill>
                      <a:sysClr val="windowText" lastClr="000000"/>
                    </a:solidFill>
                  </a:rPr>
                  <a:t> </a:t>
                </a:r>
                <a:r>
                  <a:rPr lang="en-US" b="1" i="0" baseline="0" dirty="0">
                    <a:solidFill>
                      <a:sysClr val="windowText" lastClr="000000"/>
                    </a:solidFill>
                  </a:rPr>
                  <a:t>(NTU)</a:t>
                </a:r>
                <a:endParaRPr lang="en-US" b="1" i="0" dirty="0">
                  <a:solidFill>
                    <a:sysClr val="windowText" lastClr="000000"/>
                  </a:solidFill>
                </a:endParaRPr>
              </a:p>
            </c:rich>
          </c:tx>
          <c:layout>
            <c:manualLayout>
              <c:xMode val="edge"/>
              <c:yMode val="edge"/>
              <c:x val="1.2756567699493288E-2"/>
              <c:y val="0.14051674513075277"/>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2870616"/>
        <c:crosses val="autoZero"/>
        <c:crossBetween val="midCat"/>
      </c:valAx>
      <c:spPr>
        <a:noFill/>
        <a:ln>
          <a:noFill/>
        </a:ln>
        <a:effectLst/>
      </c:spPr>
    </c:plotArea>
    <c:plotVisOnly val="1"/>
    <c:dispBlanksAs val="gap"/>
    <c:showDLblsOverMax val="0"/>
  </c:chart>
  <c:spPr>
    <a:solidFill>
      <a:schemeClr val="bg1"/>
    </a:solidFill>
    <a:ln w="12700" cap="flat" cmpd="sng" algn="ctr">
      <a:solidFill>
        <a:sysClr val="windowText" lastClr="000000"/>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solidFill>
                <a:latin typeface="+mn-lt"/>
                <a:ea typeface="+mn-ea"/>
                <a:cs typeface="+mn-cs"/>
              </a:defRPr>
            </a:pPr>
            <a:r>
              <a:rPr lang="en-US" sz="1100">
                <a:solidFill>
                  <a:schemeClr val="tx1"/>
                </a:solidFill>
              </a:rPr>
              <a:t>Landsat 8 Nechad </a:t>
            </a:r>
            <a:r>
              <a:rPr lang="en-US" sz="1100" b="1">
                <a:solidFill>
                  <a:schemeClr val="tx1"/>
                </a:solidFill>
              </a:rPr>
              <a:t>First Landing</a:t>
            </a:r>
            <a:r>
              <a:rPr lang="en-US" sz="1100">
                <a:solidFill>
                  <a:schemeClr val="tx1"/>
                </a:solidFill>
              </a:rPr>
              <a:t> vs. VIMS Turbidity Correlation</a:t>
            </a:r>
          </a:p>
        </c:rich>
      </c:tx>
      <c:layout>
        <c:manualLayout>
          <c:xMode val="edge"/>
          <c:yMode val="edge"/>
          <c:x val="9.9793604047218085E-2"/>
          <c:y val="3.7037037037037035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solidFill>
              <a:latin typeface="+mn-lt"/>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1"/>
            <c:dispEq val="1"/>
            <c:trendlineLbl>
              <c:layout>
                <c:manualLayout>
                  <c:x val="0.16383599447742705"/>
                  <c:y val="-0.23459864391951007"/>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'Base Data Sheet'!$C$1183:$C$1201</c:f>
              <c:numCache>
                <c:formatCode>General</c:formatCode>
                <c:ptCount val="19"/>
                <c:pt idx="0">
                  <c:v>1.4864599999999999</c:v>
                </c:pt>
                <c:pt idx="10">
                  <c:v>2.2555301000000001</c:v>
                </c:pt>
                <c:pt idx="16">
                  <c:v>1.93998</c:v>
                </c:pt>
                <c:pt idx="18">
                  <c:v>3.01193</c:v>
                </c:pt>
              </c:numCache>
            </c:numRef>
          </c:xVal>
          <c:yVal>
            <c:numRef>
              <c:f>'Base Data Sheet'!$E$1183:$E$1201</c:f>
              <c:numCache>
                <c:formatCode>General</c:formatCode>
                <c:ptCount val="19"/>
                <c:pt idx="0">
                  <c:v>1.4</c:v>
                </c:pt>
                <c:pt idx="1">
                  <c:v>1.4</c:v>
                </c:pt>
                <c:pt idx="2">
                  <c:v>1.6</c:v>
                </c:pt>
                <c:pt idx="3">
                  <c:v>1.2</c:v>
                </c:pt>
                <c:pt idx="4">
                  <c:v>1.6</c:v>
                </c:pt>
                <c:pt idx="5">
                  <c:v>1.9</c:v>
                </c:pt>
                <c:pt idx="6">
                  <c:v>3.3</c:v>
                </c:pt>
                <c:pt idx="7">
                  <c:v>2</c:v>
                </c:pt>
                <c:pt idx="8">
                  <c:v>2.7</c:v>
                </c:pt>
                <c:pt idx="9">
                  <c:v>4.5</c:v>
                </c:pt>
                <c:pt idx="10">
                  <c:v>1.3</c:v>
                </c:pt>
                <c:pt idx="11">
                  <c:v>2.2999999999999998</c:v>
                </c:pt>
                <c:pt idx="12">
                  <c:v>1.1000000000000001</c:v>
                </c:pt>
                <c:pt idx="13">
                  <c:v>1.1000000000000001</c:v>
                </c:pt>
                <c:pt idx="14">
                  <c:v>1.2</c:v>
                </c:pt>
                <c:pt idx="15">
                  <c:v>1.6</c:v>
                </c:pt>
                <c:pt idx="16">
                  <c:v>1.2</c:v>
                </c:pt>
                <c:pt idx="17">
                  <c:v>2.2000000000000002</c:v>
                </c:pt>
                <c:pt idx="18">
                  <c:v>15.4</c:v>
                </c:pt>
              </c:numCache>
            </c:numRef>
          </c:yVal>
          <c:smooth val="0"/>
          <c:extLst xmlns:c16r2="http://schemas.microsoft.com/office/drawing/2015/06/chart">
            <c:ext xmlns:c16="http://schemas.microsoft.com/office/drawing/2014/chart" uri="{C3380CC4-5D6E-409C-BE32-E72D297353CC}">
              <c16:uniqueId val="{00000000-A414-4BDD-9096-83BF232EAC80}"/>
            </c:ext>
          </c:extLst>
        </c:ser>
        <c:dLbls>
          <c:showLegendKey val="0"/>
          <c:showVal val="0"/>
          <c:showCatName val="0"/>
          <c:showSerName val="0"/>
          <c:showPercent val="0"/>
          <c:showBubbleSize val="0"/>
        </c:dLbls>
        <c:axId val="290044424"/>
        <c:axId val="290044816"/>
      </c:scatterChart>
      <c:valAx>
        <c:axId val="2900444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b="1">
                    <a:solidFill>
                      <a:sysClr val="windowText" lastClr="000000"/>
                    </a:solidFill>
                  </a:rPr>
                  <a:t>Nechad Estimated Turbidity (FNU)</a:t>
                </a:r>
              </a:p>
            </c:rich>
          </c:tx>
          <c:layout>
            <c:manualLayout>
              <c:xMode val="edge"/>
              <c:yMode val="edge"/>
              <c:x val="0.25926577632365777"/>
              <c:y val="0.86775733915613484"/>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0044816"/>
        <c:crosses val="autoZero"/>
        <c:crossBetween val="midCat"/>
      </c:valAx>
      <c:valAx>
        <c:axId val="290044816"/>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b="1" i="1" dirty="0">
                    <a:solidFill>
                      <a:sysClr val="windowText" lastClr="000000"/>
                    </a:solidFill>
                  </a:rPr>
                  <a:t>In</a:t>
                </a:r>
                <a:r>
                  <a:rPr lang="en-US" b="1" i="1" baseline="0" dirty="0">
                    <a:solidFill>
                      <a:sysClr val="windowText" lastClr="000000"/>
                    </a:solidFill>
                  </a:rPr>
                  <a:t> Situ </a:t>
                </a:r>
                <a:r>
                  <a:rPr lang="en-US" b="1" i="0" baseline="0" dirty="0">
                    <a:solidFill>
                      <a:sysClr val="windowText" lastClr="000000"/>
                    </a:solidFill>
                  </a:rPr>
                  <a:t>Measured Turbidity</a:t>
                </a:r>
              </a:p>
              <a:p>
                <a:pPr>
                  <a:defRPr b="1">
                    <a:solidFill>
                      <a:sysClr val="windowText" lastClr="000000"/>
                    </a:solidFill>
                  </a:defRPr>
                </a:pPr>
                <a:r>
                  <a:rPr lang="en-US" b="1" i="0" baseline="0" dirty="0">
                    <a:solidFill>
                      <a:sysClr val="windowText" lastClr="000000"/>
                    </a:solidFill>
                  </a:rPr>
                  <a:t> (NTU)</a:t>
                </a:r>
                <a:endParaRPr lang="en-US" b="1" i="0" dirty="0">
                  <a:solidFill>
                    <a:sysClr val="windowText" lastClr="000000"/>
                  </a:solidFill>
                </a:endParaRPr>
              </a:p>
            </c:rich>
          </c:tx>
          <c:layout>
            <c:manualLayout>
              <c:xMode val="edge"/>
              <c:yMode val="edge"/>
              <c:x val="2.2141502251404422E-2"/>
              <c:y val="0.21124052829804779"/>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0044424"/>
        <c:crosses val="autoZero"/>
        <c:crossBetween val="midCat"/>
      </c:valAx>
      <c:spPr>
        <a:noFill/>
        <a:ln>
          <a:noFill/>
        </a:ln>
        <a:effectLst/>
      </c:spPr>
    </c:plotArea>
    <c:plotVisOnly val="1"/>
    <c:dispBlanksAs val="gap"/>
    <c:showDLblsOverMax val="0"/>
  </c:chart>
  <c:spPr>
    <a:solidFill>
      <a:schemeClr val="bg1"/>
    </a:solidFill>
    <a:ln w="12700" cap="flat" cmpd="sng" algn="ctr">
      <a:solidFill>
        <a:sysClr val="windowText" lastClr="000000"/>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a:solidFill>
                  <a:schemeClr val="tx1"/>
                </a:solidFill>
              </a:rPr>
              <a:t> Landsat 8 Dogliotti Red </a:t>
            </a:r>
            <a:r>
              <a:rPr lang="en-US" b="1">
                <a:solidFill>
                  <a:schemeClr val="tx1"/>
                </a:solidFill>
              </a:rPr>
              <a:t>Indian</a:t>
            </a:r>
            <a:r>
              <a:rPr lang="en-US" b="1" baseline="0">
                <a:solidFill>
                  <a:schemeClr val="tx1"/>
                </a:solidFill>
              </a:rPr>
              <a:t> Creek </a:t>
            </a:r>
            <a:r>
              <a:rPr lang="en-US" b="0" baseline="0">
                <a:solidFill>
                  <a:schemeClr val="tx1"/>
                </a:solidFill>
              </a:rPr>
              <a:t>vs. VIMS Turbidity Correlation</a:t>
            </a:r>
            <a:endParaRPr lang="en-US" b="1">
              <a:solidFill>
                <a:schemeClr val="tx1"/>
              </a:solidFill>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1"/>
            <c:dispEq val="1"/>
            <c:trendlineLbl>
              <c:layout>
                <c:manualLayout>
                  <c:x val="0.14904389702167511"/>
                  <c:y val="-0.51343431029454656"/>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'Base Data Sheet'!$P$2:$P$77</c:f>
              <c:numCache>
                <c:formatCode>General</c:formatCode>
                <c:ptCount val="76"/>
                <c:pt idx="0">
                  <c:v>11.8950996</c:v>
                </c:pt>
                <c:pt idx="3">
                  <c:v>15.7068996</c:v>
                </c:pt>
                <c:pt idx="13">
                  <c:v>6.1781801999999999</c:v>
                </c:pt>
                <c:pt idx="15">
                  <c:v>4.9886097999999999</c:v>
                </c:pt>
                <c:pt idx="19">
                  <c:v>9.3060101999999993</c:v>
                </c:pt>
                <c:pt idx="20">
                  <c:v>9.3443699000000002</c:v>
                </c:pt>
                <c:pt idx="21">
                  <c:v>7.2976197999999997</c:v>
                </c:pt>
                <c:pt idx="23">
                  <c:v>5.0885600999999996</c:v>
                </c:pt>
                <c:pt idx="25">
                  <c:v>14.8613997</c:v>
                </c:pt>
                <c:pt idx="29">
                  <c:v>12.0558996</c:v>
                </c:pt>
                <c:pt idx="35">
                  <c:v>6.2360601000000004</c:v>
                </c:pt>
                <c:pt idx="37">
                  <c:v>9.0487403999999998</c:v>
                </c:pt>
                <c:pt idx="45">
                  <c:v>12.709400199999999</c:v>
                </c:pt>
                <c:pt idx="47">
                  <c:v>12.6070995</c:v>
                </c:pt>
                <c:pt idx="48">
                  <c:v>10.3175001</c:v>
                </c:pt>
                <c:pt idx="65">
                  <c:v>10.350600200000001</c:v>
                </c:pt>
                <c:pt idx="66">
                  <c:v>8.6413697999999997</c:v>
                </c:pt>
                <c:pt idx="70">
                  <c:v>11.044899900000001</c:v>
                </c:pt>
                <c:pt idx="71">
                  <c:v>11.9561996</c:v>
                </c:pt>
                <c:pt idx="74">
                  <c:v>15.4612999</c:v>
                </c:pt>
                <c:pt idx="75">
                  <c:v>5.0133801</c:v>
                </c:pt>
              </c:numCache>
            </c:numRef>
          </c:xVal>
          <c:yVal>
            <c:numRef>
              <c:f>'Base Data Sheet'!$R$2:$R$77</c:f>
              <c:numCache>
                <c:formatCode>General</c:formatCode>
                <c:ptCount val="76"/>
                <c:pt idx="0">
                  <c:v>1.7</c:v>
                </c:pt>
                <c:pt idx="3">
                  <c:v>1.2</c:v>
                </c:pt>
                <c:pt idx="13">
                  <c:v>7.5</c:v>
                </c:pt>
                <c:pt idx="15">
                  <c:v>7</c:v>
                </c:pt>
                <c:pt idx="19">
                  <c:v>7.2</c:v>
                </c:pt>
                <c:pt idx="20">
                  <c:v>5.3</c:v>
                </c:pt>
                <c:pt idx="21">
                  <c:v>6.5</c:v>
                </c:pt>
                <c:pt idx="23">
                  <c:v>0.6</c:v>
                </c:pt>
                <c:pt idx="25">
                  <c:v>1.5</c:v>
                </c:pt>
                <c:pt idx="29">
                  <c:v>1.8</c:v>
                </c:pt>
                <c:pt idx="35">
                  <c:v>4.0999999999999996</c:v>
                </c:pt>
                <c:pt idx="37">
                  <c:v>3.4</c:v>
                </c:pt>
                <c:pt idx="45">
                  <c:v>1</c:v>
                </c:pt>
                <c:pt idx="47">
                  <c:v>2.7</c:v>
                </c:pt>
                <c:pt idx="48">
                  <c:v>0</c:v>
                </c:pt>
                <c:pt idx="65">
                  <c:v>5.5</c:v>
                </c:pt>
                <c:pt idx="66">
                  <c:v>2.8</c:v>
                </c:pt>
                <c:pt idx="70">
                  <c:v>3.8</c:v>
                </c:pt>
                <c:pt idx="71">
                  <c:v>3.4</c:v>
                </c:pt>
                <c:pt idx="74">
                  <c:v>1</c:v>
                </c:pt>
                <c:pt idx="75">
                  <c:v>1.5</c:v>
                </c:pt>
              </c:numCache>
            </c:numRef>
          </c:yVal>
          <c:smooth val="0"/>
          <c:extLst xmlns:c16r2="http://schemas.microsoft.com/office/drawing/2015/06/chart">
            <c:ext xmlns:c16="http://schemas.microsoft.com/office/drawing/2014/chart" uri="{C3380CC4-5D6E-409C-BE32-E72D297353CC}">
              <c16:uniqueId val="{00000000-0CC4-481B-A109-F2A72F464BB6}"/>
            </c:ext>
          </c:extLst>
        </c:ser>
        <c:dLbls>
          <c:showLegendKey val="0"/>
          <c:showVal val="0"/>
          <c:showCatName val="0"/>
          <c:showSerName val="0"/>
          <c:showPercent val="0"/>
          <c:showBubbleSize val="0"/>
        </c:dLbls>
        <c:axId val="290045600"/>
        <c:axId val="290045992"/>
      </c:scatterChart>
      <c:valAx>
        <c:axId val="29004560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b="1">
                    <a:solidFill>
                      <a:sysClr val="windowText" lastClr="000000"/>
                    </a:solidFill>
                  </a:rPr>
                  <a:t>Dogliotti</a:t>
                </a:r>
                <a:r>
                  <a:rPr lang="en-US" b="1" baseline="0">
                    <a:solidFill>
                      <a:sysClr val="windowText" lastClr="000000"/>
                    </a:solidFill>
                  </a:rPr>
                  <a:t> Red Estimated Turbditiy (FNU)</a:t>
                </a:r>
                <a:endParaRPr lang="en-US" b="1">
                  <a:solidFill>
                    <a:sysClr val="windowText" lastClr="000000"/>
                  </a:solidFill>
                </a:endParaRPr>
              </a:p>
            </c:rich>
          </c:tx>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0045992"/>
        <c:crosses val="autoZero"/>
        <c:crossBetween val="midCat"/>
      </c:valAx>
      <c:valAx>
        <c:axId val="2900459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b="1" i="1">
                    <a:solidFill>
                      <a:sysClr val="windowText" lastClr="000000"/>
                    </a:solidFill>
                  </a:rPr>
                  <a:t>In</a:t>
                </a:r>
                <a:r>
                  <a:rPr lang="en-US" b="1" i="1" baseline="0">
                    <a:solidFill>
                      <a:sysClr val="windowText" lastClr="000000"/>
                    </a:solidFill>
                  </a:rPr>
                  <a:t> Situ </a:t>
                </a:r>
                <a:r>
                  <a:rPr lang="en-US" b="1" i="0" baseline="0">
                    <a:solidFill>
                      <a:sysClr val="windowText" lastClr="000000"/>
                    </a:solidFill>
                  </a:rPr>
                  <a:t>Measured Turbidity (NTU)</a:t>
                </a:r>
                <a:endParaRPr lang="en-US" b="1" i="1">
                  <a:solidFill>
                    <a:sysClr val="windowText" lastClr="000000"/>
                  </a:solidFill>
                </a:endParaRPr>
              </a:p>
            </c:rich>
          </c:tx>
          <c:layout>
            <c:manualLayout>
              <c:xMode val="edge"/>
              <c:yMode val="edge"/>
              <c:x val="2.2007042253521125E-2"/>
              <c:y val="0.20453703703703704"/>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0045600"/>
        <c:crosses val="autoZero"/>
        <c:crossBetween val="midCat"/>
      </c:valAx>
      <c:spPr>
        <a:noFill/>
        <a:ln>
          <a:noFill/>
        </a:ln>
        <a:effectLst/>
      </c:spPr>
    </c:plotArea>
    <c:plotVisOnly val="1"/>
    <c:dispBlanksAs val="gap"/>
    <c:showDLblsOverMax val="0"/>
  </c:chart>
  <c:spPr>
    <a:solidFill>
      <a:schemeClr val="bg1"/>
    </a:solidFill>
    <a:ln w="12700" cap="flat" cmpd="sng" algn="ctr">
      <a:solidFill>
        <a:sysClr val="windowText" lastClr="000000"/>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a:solidFill>
                  <a:schemeClr val="tx1"/>
                </a:solidFill>
              </a:rPr>
              <a:t>Landsat 8 Nechad</a:t>
            </a:r>
            <a:r>
              <a:rPr lang="en-US" baseline="0">
                <a:solidFill>
                  <a:schemeClr val="tx1"/>
                </a:solidFill>
              </a:rPr>
              <a:t> </a:t>
            </a:r>
            <a:r>
              <a:rPr lang="en-US" b="1">
                <a:solidFill>
                  <a:schemeClr val="tx1"/>
                </a:solidFill>
              </a:rPr>
              <a:t>Indian Creek </a:t>
            </a:r>
            <a:r>
              <a:rPr lang="en-US" b="0">
                <a:solidFill>
                  <a:schemeClr val="tx1"/>
                </a:solidFill>
              </a:rPr>
              <a:t>vs. VIMS Turbidity Correlation</a:t>
            </a:r>
            <a:endParaRPr lang="en-US" b="1">
              <a:solidFill>
                <a:schemeClr val="tx1"/>
              </a:solidFill>
            </a:endParaRPr>
          </a:p>
        </c:rich>
      </c:tx>
      <c:layout>
        <c:manualLayout>
          <c:xMode val="edge"/>
          <c:yMode val="edge"/>
          <c:x val="9.3983354113391676E-2"/>
          <c:y val="2.77777777777777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1"/>
            <c:dispEq val="1"/>
            <c:trendlineLbl>
              <c:layout>
                <c:manualLayout>
                  <c:x val="0.14498821606892692"/>
                  <c:y val="-0.55237095363079614"/>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'Base Data Sheet'!$C$391:$C$466</c:f>
              <c:numCache>
                <c:formatCode>General</c:formatCode>
                <c:ptCount val="76"/>
                <c:pt idx="0">
                  <c:v>11.8950996</c:v>
                </c:pt>
                <c:pt idx="2">
                  <c:v>10.137299499999999</c:v>
                </c:pt>
                <c:pt idx="3">
                  <c:v>15.7068996</c:v>
                </c:pt>
                <c:pt idx="5">
                  <c:v>9.1897096999999999</c:v>
                </c:pt>
                <c:pt idx="7">
                  <c:v>9.6197300000000006</c:v>
                </c:pt>
                <c:pt idx="13">
                  <c:v>6.1781801999999999</c:v>
                </c:pt>
                <c:pt idx="15">
                  <c:v>4.9886097999999999</c:v>
                </c:pt>
                <c:pt idx="19">
                  <c:v>9.3060101999999993</c:v>
                </c:pt>
                <c:pt idx="20">
                  <c:v>9.3443699000000002</c:v>
                </c:pt>
                <c:pt idx="21">
                  <c:v>7.2976197999999997</c:v>
                </c:pt>
                <c:pt idx="23">
                  <c:v>5.0885600999999996</c:v>
                </c:pt>
                <c:pt idx="25">
                  <c:v>14.8613997</c:v>
                </c:pt>
                <c:pt idx="29">
                  <c:v>12.0558996</c:v>
                </c:pt>
                <c:pt idx="35">
                  <c:v>6.2360601000000004</c:v>
                </c:pt>
                <c:pt idx="37">
                  <c:v>9.0487403999999998</c:v>
                </c:pt>
                <c:pt idx="41">
                  <c:v>1.8371599999999999</c:v>
                </c:pt>
                <c:pt idx="42">
                  <c:v>9.5993499999999994</c:v>
                </c:pt>
                <c:pt idx="45">
                  <c:v>12.709400199999999</c:v>
                </c:pt>
                <c:pt idx="47">
                  <c:v>12.6070995</c:v>
                </c:pt>
                <c:pt idx="48">
                  <c:v>10.3175001</c:v>
                </c:pt>
                <c:pt idx="57">
                  <c:v>8.0370798000000008</c:v>
                </c:pt>
                <c:pt idx="65">
                  <c:v>10.350600200000001</c:v>
                </c:pt>
                <c:pt idx="66">
                  <c:v>8.6413697999999997</c:v>
                </c:pt>
                <c:pt idx="70">
                  <c:v>11.044899900000001</c:v>
                </c:pt>
                <c:pt idx="71">
                  <c:v>11.9561996</c:v>
                </c:pt>
                <c:pt idx="74">
                  <c:v>15.4612999</c:v>
                </c:pt>
                <c:pt idx="75">
                  <c:v>5.0133801</c:v>
                </c:pt>
              </c:numCache>
            </c:numRef>
          </c:xVal>
          <c:yVal>
            <c:numRef>
              <c:f>'Base Data Sheet'!$E$391:$E$466</c:f>
              <c:numCache>
                <c:formatCode>General</c:formatCode>
                <c:ptCount val="76"/>
                <c:pt idx="0">
                  <c:v>1.7</c:v>
                </c:pt>
                <c:pt idx="1">
                  <c:v>1.5</c:v>
                </c:pt>
                <c:pt idx="2">
                  <c:v>4.8</c:v>
                </c:pt>
                <c:pt idx="3">
                  <c:v>1.2</c:v>
                </c:pt>
                <c:pt idx="4">
                  <c:v>3.9</c:v>
                </c:pt>
                <c:pt idx="5">
                  <c:v>3.6</c:v>
                </c:pt>
                <c:pt idx="6">
                  <c:v>9.8000000000000007</c:v>
                </c:pt>
                <c:pt idx="7">
                  <c:v>8.4</c:v>
                </c:pt>
                <c:pt idx="8">
                  <c:v>7.5</c:v>
                </c:pt>
                <c:pt idx="13">
                  <c:v>7.5</c:v>
                </c:pt>
                <c:pt idx="15">
                  <c:v>7</c:v>
                </c:pt>
                <c:pt idx="16">
                  <c:v>8.8000000000000007</c:v>
                </c:pt>
                <c:pt idx="17">
                  <c:v>7.3</c:v>
                </c:pt>
                <c:pt idx="18">
                  <c:v>3.5</c:v>
                </c:pt>
                <c:pt idx="19">
                  <c:v>7.2</c:v>
                </c:pt>
                <c:pt idx="20">
                  <c:v>5.3</c:v>
                </c:pt>
                <c:pt idx="21">
                  <c:v>6.5</c:v>
                </c:pt>
                <c:pt idx="22">
                  <c:v>9.8000000000000007</c:v>
                </c:pt>
                <c:pt idx="23">
                  <c:v>0.6</c:v>
                </c:pt>
                <c:pt idx="24">
                  <c:v>1.1000000000000001</c:v>
                </c:pt>
                <c:pt idx="25">
                  <c:v>1.5</c:v>
                </c:pt>
                <c:pt idx="26">
                  <c:v>0.4</c:v>
                </c:pt>
                <c:pt idx="27">
                  <c:v>4.7</c:v>
                </c:pt>
                <c:pt idx="28">
                  <c:v>0.9</c:v>
                </c:pt>
                <c:pt idx="29">
                  <c:v>1.8</c:v>
                </c:pt>
                <c:pt idx="30">
                  <c:v>10</c:v>
                </c:pt>
                <c:pt idx="31">
                  <c:v>4</c:v>
                </c:pt>
                <c:pt idx="32">
                  <c:v>7.7</c:v>
                </c:pt>
                <c:pt idx="33">
                  <c:v>2.8</c:v>
                </c:pt>
                <c:pt idx="35">
                  <c:v>4.0999999999999996</c:v>
                </c:pt>
                <c:pt idx="36">
                  <c:v>3</c:v>
                </c:pt>
                <c:pt idx="37">
                  <c:v>3.4</c:v>
                </c:pt>
                <c:pt idx="39">
                  <c:v>5</c:v>
                </c:pt>
                <c:pt idx="40">
                  <c:v>2.4</c:v>
                </c:pt>
                <c:pt idx="41">
                  <c:v>8.4</c:v>
                </c:pt>
                <c:pt idx="42">
                  <c:v>6.4</c:v>
                </c:pt>
                <c:pt idx="43">
                  <c:v>5.6</c:v>
                </c:pt>
                <c:pt idx="44">
                  <c:v>2</c:v>
                </c:pt>
                <c:pt idx="45">
                  <c:v>1</c:v>
                </c:pt>
                <c:pt idx="46">
                  <c:v>1.8</c:v>
                </c:pt>
                <c:pt idx="47">
                  <c:v>2.7</c:v>
                </c:pt>
                <c:pt idx="48">
                  <c:v>0</c:v>
                </c:pt>
                <c:pt idx="49">
                  <c:v>0.5</c:v>
                </c:pt>
                <c:pt idx="50">
                  <c:v>0.7</c:v>
                </c:pt>
                <c:pt idx="51">
                  <c:v>0.7</c:v>
                </c:pt>
                <c:pt idx="52">
                  <c:v>0</c:v>
                </c:pt>
                <c:pt idx="53">
                  <c:v>2.2000000000000002</c:v>
                </c:pt>
                <c:pt idx="54">
                  <c:v>1.7</c:v>
                </c:pt>
                <c:pt idx="55">
                  <c:v>1.2</c:v>
                </c:pt>
                <c:pt idx="57">
                  <c:v>2.7</c:v>
                </c:pt>
                <c:pt idx="58">
                  <c:v>2.5</c:v>
                </c:pt>
                <c:pt idx="59">
                  <c:v>5.4</c:v>
                </c:pt>
                <c:pt idx="60">
                  <c:v>1.5</c:v>
                </c:pt>
                <c:pt idx="61">
                  <c:v>5.5</c:v>
                </c:pt>
                <c:pt idx="62">
                  <c:v>9.8000000000000007</c:v>
                </c:pt>
                <c:pt idx="63">
                  <c:v>2.9</c:v>
                </c:pt>
                <c:pt idx="64">
                  <c:v>3.3</c:v>
                </c:pt>
                <c:pt idx="65">
                  <c:v>5.5</c:v>
                </c:pt>
                <c:pt idx="66">
                  <c:v>2.8</c:v>
                </c:pt>
                <c:pt idx="67">
                  <c:v>6.5</c:v>
                </c:pt>
                <c:pt idx="68">
                  <c:v>4</c:v>
                </c:pt>
                <c:pt idx="69">
                  <c:v>5.3</c:v>
                </c:pt>
                <c:pt idx="70">
                  <c:v>3.8</c:v>
                </c:pt>
                <c:pt idx="71">
                  <c:v>3.4</c:v>
                </c:pt>
                <c:pt idx="73">
                  <c:v>5.3</c:v>
                </c:pt>
                <c:pt idx="74">
                  <c:v>1</c:v>
                </c:pt>
                <c:pt idx="75">
                  <c:v>1.5</c:v>
                </c:pt>
              </c:numCache>
            </c:numRef>
          </c:yVal>
          <c:smooth val="0"/>
          <c:extLst xmlns:c16r2="http://schemas.microsoft.com/office/drawing/2015/06/chart">
            <c:ext xmlns:c16="http://schemas.microsoft.com/office/drawing/2014/chart" uri="{C3380CC4-5D6E-409C-BE32-E72D297353CC}">
              <c16:uniqueId val="{00000000-CCA5-475C-B55D-4A40891FD4A9}"/>
            </c:ext>
          </c:extLst>
        </c:ser>
        <c:dLbls>
          <c:showLegendKey val="0"/>
          <c:showVal val="0"/>
          <c:showCatName val="0"/>
          <c:showSerName val="0"/>
          <c:showPercent val="0"/>
          <c:showBubbleSize val="0"/>
        </c:dLbls>
        <c:axId val="291752352"/>
        <c:axId val="291752744"/>
      </c:scatterChart>
      <c:valAx>
        <c:axId val="2917523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b="1">
                    <a:solidFill>
                      <a:sysClr val="windowText" lastClr="000000"/>
                    </a:solidFill>
                  </a:rPr>
                  <a:t>Nechad Estimated Turbidity (FNU)</a:t>
                </a:r>
              </a:p>
            </c:rich>
          </c:tx>
          <c:layout>
            <c:manualLayout>
              <c:xMode val="edge"/>
              <c:yMode val="edge"/>
              <c:x val="0.33964815860419667"/>
              <c:y val="0.87868037328667248"/>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1752744"/>
        <c:crosses val="autoZero"/>
        <c:crossBetween val="midCat"/>
      </c:valAx>
      <c:valAx>
        <c:axId val="291752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b="1" i="1">
                    <a:solidFill>
                      <a:sysClr val="windowText" lastClr="000000"/>
                    </a:solidFill>
                  </a:rPr>
                  <a:t>In Situ </a:t>
                </a:r>
                <a:r>
                  <a:rPr lang="en-US" b="1" i="0">
                    <a:solidFill>
                      <a:sysClr val="windowText" lastClr="000000"/>
                    </a:solidFill>
                  </a:rPr>
                  <a:t>Measured Turbidity (NTU)</a:t>
                </a:r>
                <a:endParaRPr lang="en-US" b="1" i="1">
                  <a:solidFill>
                    <a:sysClr val="windowText" lastClr="000000"/>
                  </a:solidFill>
                </a:endParaRPr>
              </a:p>
            </c:rich>
          </c:tx>
          <c:layout>
            <c:manualLayout>
              <c:xMode val="edge"/>
              <c:yMode val="edge"/>
              <c:x val="1.9578861766683945E-2"/>
              <c:y val="0.21379629629629629"/>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1752352"/>
        <c:crosses val="autoZero"/>
        <c:crossBetween val="midCat"/>
      </c:valAx>
      <c:spPr>
        <a:noFill/>
        <a:ln>
          <a:noFill/>
        </a:ln>
        <a:effectLst/>
      </c:spPr>
    </c:plotArea>
    <c:plotVisOnly val="1"/>
    <c:dispBlanksAs val="gap"/>
    <c:showDLblsOverMax val="0"/>
  </c:chart>
  <c:spPr>
    <a:solidFill>
      <a:schemeClr val="bg1"/>
    </a:solidFill>
    <a:ln w="12700" cap="flat" cmpd="sng" algn="ctr">
      <a:solidFill>
        <a:sysClr val="windowText" lastClr="000000"/>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a:solidFill>
                  <a:schemeClr val="tx1"/>
                </a:solidFill>
              </a:rPr>
              <a:t>Landsat 8 Dogliotti Red </a:t>
            </a:r>
            <a:r>
              <a:rPr lang="en-US" b="1">
                <a:solidFill>
                  <a:schemeClr val="tx1"/>
                </a:solidFill>
              </a:rPr>
              <a:t>Stingray Point </a:t>
            </a:r>
            <a:r>
              <a:rPr lang="en-US" b="0">
                <a:solidFill>
                  <a:schemeClr val="tx1"/>
                </a:solidFill>
              </a:rPr>
              <a:t>vs. VIMS Turbditiy Correlation</a:t>
            </a:r>
            <a:endParaRPr lang="en-US" b="1">
              <a:solidFill>
                <a:schemeClr val="tx1"/>
              </a:solidFill>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1"/>
            <c:dispEq val="1"/>
            <c:trendlineLbl>
              <c:layout>
                <c:manualLayout>
                  <c:x val="9.326452171006705E-2"/>
                  <c:y val="-0.18891584805970915"/>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'Base Data Sheet'!$T$2:$T$24</c:f>
              <c:numCache>
                <c:formatCode>General</c:formatCode>
                <c:ptCount val="23"/>
                <c:pt idx="0">
                  <c:v>2.4796800999999999</c:v>
                </c:pt>
                <c:pt idx="3">
                  <c:v>2.0142801000000001</c:v>
                </c:pt>
                <c:pt idx="7">
                  <c:v>1.79748</c:v>
                </c:pt>
                <c:pt idx="13">
                  <c:v>1.8694500000000001</c:v>
                </c:pt>
                <c:pt idx="21">
                  <c:v>4.7391500000000004</c:v>
                </c:pt>
                <c:pt idx="22">
                  <c:v>4.4005197999999996</c:v>
                </c:pt>
              </c:numCache>
            </c:numRef>
          </c:xVal>
          <c:yVal>
            <c:numRef>
              <c:f>'Base Data Sheet'!$V$2:$V$24</c:f>
              <c:numCache>
                <c:formatCode>General</c:formatCode>
                <c:ptCount val="23"/>
                <c:pt idx="0">
                  <c:v>3.1</c:v>
                </c:pt>
                <c:pt idx="3">
                  <c:v>1.6</c:v>
                </c:pt>
                <c:pt idx="7">
                  <c:v>1.5</c:v>
                </c:pt>
                <c:pt idx="13">
                  <c:v>1.4</c:v>
                </c:pt>
                <c:pt idx="21">
                  <c:v>6.7</c:v>
                </c:pt>
                <c:pt idx="22">
                  <c:v>5.2</c:v>
                </c:pt>
              </c:numCache>
            </c:numRef>
          </c:yVal>
          <c:smooth val="0"/>
          <c:extLst xmlns:c16r2="http://schemas.microsoft.com/office/drawing/2015/06/chart">
            <c:ext xmlns:c16="http://schemas.microsoft.com/office/drawing/2014/chart" uri="{C3380CC4-5D6E-409C-BE32-E72D297353CC}">
              <c16:uniqueId val="{00000000-A9A8-4533-B60F-65DE945F342B}"/>
            </c:ext>
          </c:extLst>
        </c:ser>
        <c:dLbls>
          <c:showLegendKey val="0"/>
          <c:showVal val="0"/>
          <c:showCatName val="0"/>
          <c:showSerName val="0"/>
          <c:showPercent val="0"/>
          <c:showBubbleSize val="0"/>
        </c:dLbls>
        <c:axId val="291753528"/>
        <c:axId val="559567392"/>
      </c:scatterChart>
      <c:valAx>
        <c:axId val="29175352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b="1">
                    <a:solidFill>
                      <a:sysClr val="windowText" lastClr="000000"/>
                    </a:solidFill>
                  </a:rPr>
                  <a:t>Dogliotti</a:t>
                </a:r>
                <a:r>
                  <a:rPr lang="en-US" b="1" baseline="0">
                    <a:solidFill>
                      <a:sysClr val="windowText" lastClr="000000"/>
                    </a:solidFill>
                  </a:rPr>
                  <a:t> Red Estimated Turbidity (FNU)</a:t>
                </a:r>
                <a:endParaRPr lang="en-US" b="1">
                  <a:solidFill>
                    <a:sysClr val="windowText" lastClr="000000"/>
                  </a:solidFill>
                </a:endParaRPr>
              </a:p>
            </c:rich>
          </c:tx>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9567392"/>
        <c:crosses val="autoZero"/>
        <c:crossBetween val="midCat"/>
      </c:valAx>
      <c:valAx>
        <c:axId val="5595673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b="1" i="1">
                    <a:solidFill>
                      <a:sysClr val="windowText" lastClr="000000"/>
                    </a:solidFill>
                  </a:rPr>
                  <a:t>In</a:t>
                </a:r>
                <a:r>
                  <a:rPr lang="en-US" b="1" i="1" baseline="0">
                    <a:solidFill>
                      <a:sysClr val="windowText" lastClr="000000"/>
                    </a:solidFill>
                  </a:rPr>
                  <a:t> Situ </a:t>
                </a:r>
                <a:r>
                  <a:rPr lang="en-US" b="1" i="0" baseline="0">
                    <a:solidFill>
                      <a:sysClr val="windowText" lastClr="000000"/>
                    </a:solidFill>
                  </a:rPr>
                  <a:t>Measured Turbditiy (NTU)</a:t>
                </a:r>
                <a:endParaRPr lang="en-US" b="1" i="1">
                  <a:solidFill>
                    <a:sysClr val="windowText" lastClr="000000"/>
                  </a:solidFill>
                </a:endParaRP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1753528"/>
        <c:crosses val="autoZero"/>
        <c:crossBetween val="midCat"/>
      </c:valAx>
      <c:spPr>
        <a:noFill/>
        <a:ln>
          <a:noFill/>
        </a:ln>
        <a:effectLst/>
      </c:spPr>
    </c:plotArea>
    <c:plotVisOnly val="1"/>
    <c:dispBlanksAs val="gap"/>
    <c:showDLblsOverMax val="0"/>
  </c:chart>
  <c:spPr>
    <a:solidFill>
      <a:schemeClr val="bg1"/>
    </a:solidFill>
    <a:ln w="12700" cap="flat" cmpd="sng" algn="ctr">
      <a:solidFill>
        <a:sysClr val="windowText" lastClr="000000"/>
      </a:solid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a:solidFill>
                  <a:schemeClr val="tx1"/>
                </a:solidFill>
              </a:rPr>
              <a:t>Landsat</a:t>
            </a:r>
            <a:r>
              <a:rPr lang="en-US" baseline="0">
                <a:solidFill>
                  <a:schemeClr val="tx1"/>
                </a:solidFill>
              </a:rPr>
              <a:t> 8 Nechad </a:t>
            </a:r>
            <a:r>
              <a:rPr lang="en-US" b="1">
                <a:solidFill>
                  <a:schemeClr val="tx1"/>
                </a:solidFill>
              </a:rPr>
              <a:t>Stingray Point </a:t>
            </a:r>
            <a:r>
              <a:rPr lang="en-US" b="0">
                <a:solidFill>
                  <a:schemeClr val="tx1"/>
                </a:solidFill>
              </a:rPr>
              <a:t>vs. VIMS Turbidity Correlation</a:t>
            </a:r>
            <a:endParaRPr lang="en-US" b="1">
              <a:solidFill>
                <a:schemeClr val="tx1"/>
              </a:solidFill>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1"/>
            <c:dispEq val="1"/>
            <c:trendlineLbl>
              <c:layout>
                <c:manualLayout>
                  <c:x val="8.3832020997375328E-2"/>
                  <c:y val="-0.21804279673374161"/>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'Base Data Sheet'!$C$666:$C$688</c:f>
              <c:numCache>
                <c:formatCode>General</c:formatCode>
                <c:ptCount val="23"/>
                <c:pt idx="0">
                  <c:v>2.4796800999999999</c:v>
                </c:pt>
                <c:pt idx="3">
                  <c:v>2.0142801000000001</c:v>
                </c:pt>
                <c:pt idx="7">
                  <c:v>1.79748</c:v>
                </c:pt>
                <c:pt idx="11">
                  <c:v>0.61833700000000003</c:v>
                </c:pt>
                <c:pt idx="13">
                  <c:v>1.8694500000000001</c:v>
                </c:pt>
                <c:pt idx="15">
                  <c:v>1.5101899999999999</c:v>
                </c:pt>
                <c:pt idx="21">
                  <c:v>4.7391500000000004</c:v>
                </c:pt>
                <c:pt idx="22">
                  <c:v>4.4005197999999996</c:v>
                </c:pt>
              </c:numCache>
            </c:numRef>
          </c:xVal>
          <c:yVal>
            <c:numRef>
              <c:f>'Base Data Sheet'!$E$666:$E$688</c:f>
              <c:numCache>
                <c:formatCode>General</c:formatCode>
                <c:ptCount val="23"/>
                <c:pt idx="0">
                  <c:v>3.1</c:v>
                </c:pt>
                <c:pt idx="1">
                  <c:v>2.2999999999999998</c:v>
                </c:pt>
                <c:pt idx="2">
                  <c:v>2.7</c:v>
                </c:pt>
                <c:pt idx="3">
                  <c:v>1.6</c:v>
                </c:pt>
                <c:pt idx="4">
                  <c:v>2.2999999999999998</c:v>
                </c:pt>
                <c:pt idx="5">
                  <c:v>1.3</c:v>
                </c:pt>
                <c:pt idx="6">
                  <c:v>1.4</c:v>
                </c:pt>
                <c:pt idx="7">
                  <c:v>1.5</c:v>
                </c:pt>
                <c:pt idx="8">
                  <c:v>3.6</c:v>
                </c:pt>
                <c:pt idx="9">
                  <c:v>1.7</c:v>
                </c:pt>
                <c:pt idx="10">
                  <c:v>2</c:v>
                </c:pt>
                <c:pt idx="11">
                  <c:v>1.2</c:v>
                </c:pt>
                <c:pt idx="12">
                  <c:v>2.2999999999999998</c:v>
                </c:pt>
                <c:pt idx="13">
                  <c:v>1.4</c:v>
                </c:pt>
                <c:pt idx="14">
                  <c:v>1.9</c:v>
                </c:pt>
                <c:pt idx="15">
                  <c:v>2.2000000000000002</c:v>
                </c:pt>
                <c:pt idx="16">
                  <c:v>7.4</c:v>
                </c:pt>
                <c:pt idx="17">
                  <c:v>2.6</c:v>
                </c:pt>
                <c:pt idx="18">
                  <c:v>1.9</c:v>
                </c:pt>
                <c:pt idx="21">
                  <c:v>6.7</c:v>
                </c:pt>
                <c:pt idx="22">
                  <c:v>5.2</c:v>
                </c:pt>
              </c:numCache>
            </c:numRef>
          </c:yVal>
          <c:smooth val="0"/>
          <c:extLst xmlns:c16r2="http://schemas.microsoft.com/office/drawing/2015/06/chart">
            <c:ext xmlns:c16="http://schemas.microsoft.com/office/drawing/2014/chart" uri="{C3380CC4-5D6E-409C-BE32-E72D297353CC}">
              <c16:uniqueId val="{00000000-E66D-4D2D-ADF6-1CE98AB315B7}"/>
            </c:ext>
          </c:extLst>
        </c:ser>
        <c:dLbls>
          <c:showLegendKey val="0"/>
          <c:showVal val="0"/>
          <c:showCatName val="0"/>
          <c:showSerName val="0"/>
          <c:showPercent val="0"/>
          <c:showBubbleSize val="0"/>
        </c:dLbls>
        <c:axId val="559568176"/>
        <c:axId val="559568568"/>
      </c:scatterChart>
      <c:valAx>
        <c:axId val="5595681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b="1">
                    <a:solidFill>
                      <a:sysClr val="windowText" lastClr="000000"/>
                    </a:solidFill>
                  </a:rPr>
                  <a:t>Nechad</a:t>
                </a:r>
                <a:r>
                  <a:rPr lang="en-US" b="1" baseline="0">
                    <a:solidFill>
                      <a:sysClr val="windowText" lastClr="000000"/>
                    </a:solidFill>
                  </a:rPr>
                  <a:t> Estimated Turbidity (FNU)</a:t>
                </a:r>
                <a:endParaRPr lang="en-US" b="1">
                  <a:solidFill>
                    <a:sysClr val="windowText" lastClr="000000"/>
                  </a:solidFill>
                </a:endParaRPr>
              </a:p>
            </c:rich>
          </c:tx>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9568568"/>
        <c:crosses val="autoZero"/>
        <c:crossBetween val="midCat"/>
      </c:valAx>
      <c:valAx>
        <c:axId val="5595685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b="1" i="1">
                    <a:solidFill>
                      <a:sysClr val="windowText" lastClr="000000"/>
                    </a:solidFill>
                  </a:rPr>
                  <a:t>In</a:t>
                </a:r>
                <a:r>
                  <a:rPr lang="en-US" b="1" i="1" baseline="0">
                    <a:solidFill>
                      <a:sysClr val="windowText" lastClr="000000"/>
                    </a:solidFill>
                  </a:rPr>
                  <a:t> Situ </a:t>
                </a:r>
                <a:r>
                  <a:rPr lang="en-US" b="1" i="0" baseline="0">
                    <a:solidFill>
                      <a:sysClr val="windowText" lastClr="000000"/>
                    </a:solidFill>
                  </a:rPr>
                  <a:t>Measured Turbidity (NTU)</a:t>
                </a:r>
                <a:endParaRPr lang="en-US" b="1" i="1">
                  <a:solidFill>
                    <a:sysClr val="windowText" lastClr="000000"/>
                  </a:solidFill>
                </a:endParaRPr>
              </a:p>
            </c:rich>
          </c:tx>
          <c:layout>
            <c:manualLayout>
              <c:xMode val="edge"/>
              <c:yMode val="edge"/>
              <c:x val="2.2222222222222223E-2"/>
              <c:y val="0.21379629629629629"/>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9568176"/>
        <c:crosses val="autoZero"/>
        <c:crossBetween val="midCat"/>
      </c:valAx>
      <c:spPr>
        <a:noFill/>
        <a:ln>
          <a:noFill/>
        </a:ln>
        <a:effectLst/>
      </c:spPr>
    </c:plotArea>
    <c:plotVisOnly val="1"/>
    <c:dispBlanksAs val="gap"/>
    <c:showDLblsOverMax val="0"/>
  </c:chart>
  <c:spPr>
    <a:solidFill>
      <a:schemeClr val="bg1"/>
    </a:solidFill>
    <a:ln w="12700" cap="flat" cmpd="sng" algn="ctr">
      <a:solidFill>
        <a:sysClr val="windowText" lastClr="000000"/>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0.06973</cdr:x>
      <cdr:y>0.01755</cdr:y>
    </cdr:from>
    <cdr:to>
      <cdr:x>0.95488</cdr:x>
      <cdr:y>0.10982</cdr:y>
    </cdr:to>
    <cdr:sp macro="" textlink="">
      <cdr:nvSpPr>
        <cdr:cNvPr id="2" name="TextBox 1"/>
        <cdr:cNvSpPr txBox="1"/>
      </cdr:nvSpPr>
      <cdr:spPr>
        <a:xfrm xmlns:a="http://schemas.openxmlformats.org/drawingml/2006/main">
          <a:off x="383242" y="74738"/>
          <a:ext cx="4865079" cy="3929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latin typeface="Century Gothic" panose="020B0502020202020204" pitchFamily="34" charset="0"/>
            </a:rPr>
            <a:t>Landsat 8 </a:t>
          </a:r>
          <a:r>
            <a:rPr lang="en-US" sz="1600" b="1" dirty="0">
              <a:latin typeface="Century Gothic" panose="020B0502020202020204" pitchFamily="34" charset="0"/>
            </a:rPr>
            <a:t>Nechad</a:t>
          </a:r>
          <a:r>
            <a:rPr lang="en-US" sz="1600" dirty="0">
              <a:latin typeface="Century Gothic" panose="020B0502020202020204" pitchFamily="34" charset="0"/>
            </a:rPr>
            <a:t> vs. VIMS Turbidity Correlation</a:t>
          </a:r>
        </a:p>
      </cdr:txBody>
    </cdr:sp>
  </cdr:relSizeAnchor>
  <cdr:relSizeAnchor xmlns:cdr="http://schemas.openxmlformats.org/drawingml/2006/chartDrawing">
    <cdr:from>
      <cdr:x>0.11092</cdr:x>
      <cdr:y>0.28653</cdr:y>
    </cdr:from>
    <cdr:to>
      <cdr:x>0.19237</cdr:x>
      <cdr:y>1</cdr:y>
    </cdr:to>
    <cdr:sp macro="" textlink="">
      <cdr:nvSpPr>
        <cdr:cNvPr id="3" name="TextBox 2"/>
        <cdr:cNvSpPr txBox="1"/>
      </cdr:nvSpPr>
      <cdr:spPr>
        <a:xfrm xmlns:a="http://schemas.openxmlformats.org/drawingml/2006/main">
          <a:off x="609646" y="1220230"/>
          <a:ext cx="447675" cy="30384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0.0128</cdr:x>
      <cdr:y>0.02279</cdr:y>
    </cdr:from>
    <cdr:to>
      <cdr:x>1</cdr:x>
      <cdr:y>0.11001</cdr:y>
    </cdr:to>
    <cdr:sp macro="" textlink="">
      <cdr:nvSpPr>
        <cdr:cNvPr id="3" name="TextBox 2"/>
        <cdr:cNvSpPr txBox="1"/>
      </cdr:nvSpPr>
      <cdr:spPr>
        <a:xfrm xmlns:a="http://schemas.openxmlformats.org/drawingml/2006/main">
          <a:off x="71908" y="97035"/>
          <a:ext cx="5545871" cy="3714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latin typeface="Century Gothic" panose="020B0502020202020204" pitchFamily="34" charset="0"/>
            </a:rPr>
            <a:t>Landsat 8 </a:t>
          </a:r>
          <a:r>
            <a:rPr lang="en-US" sz="1600" b="1" dirty="0">
              <a:latin typeface="Century Gothic" panose="020B0502020202020204" pitchFamily="34" charset="0"/>
            </a:rPr>
            <a:t>Dogliotti Red</a:t>
          </a:r>
          <a:r>
            <a:rPr lang="en-US" sz="1600" dirty="0">
              <a:latin typeface="Century Gothic" panose="020B0502020202020204" pitchFamily="34" charset="0"/>
            </a:rPr>
            <a:t> vs. VIMS Turbidity Correlation</a:t>
          </a: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cdr:y>
    </cdr:from>
    <cdr:to>
      <cdr:x>1</cdr:x>
      <cdr:y>0.10711</cdr:y>
    </cdr:to>
    <cdr:sp macro="" textlink="">
      <cdr:nvSpPr>
        <cdr:cNvPr id="4" name="TextBox 3"/>
        <cdr:cNvSpPr txBox="1"/>
      </cdr:nvSpPr>
      <cdr:spPr>
        <a:xfrm xmlns:a="http://schemas.openxmlformats.org/drawingml/2006/main">
          <a:off x="0" y="0"/>
          <a:ext cx="9108281" cy="662781"/>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rtl="0" eaLnBrk="1" fontAlgn="auto" latinLnBrk="0" hangingPunct="1"/>
          <a:r>
            <a:rPr lang="en-US" sz="2500" b="1" i="1" baseline="0">
              <a:effectLst/>
              <a:latin typeface="+mn-lt"/>
              <a:ea typeface="+mn-ea"/>
              <a:cs typeface="+mn-cs"/>
            </a:rPr>
            <a:t>Landsat 8 Nechad + Dogliotti Red Combined vs. VIMS Correlation </a:t>
          </a:r>
          <a:endParaRPr lang="en-US" sz="2500">
            <a:effectLst/>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cdr:x>
      <cdr:y>0.02536</cdr:y>
    </cdr:from>
    <cdr:to>
      <cdr:x>1</cdr:x>
      <cdr:y>0.09794</cdr:y>
    </cdr:to>
    <cdr:sp macro="" textlink="">
      <cdr:nvSpPr>
        <cdr:cNvPr id="2" name="TextBox 1"/>
        <cdr:cNvSpPr txBox="1"/>
      </cdr:nvSpPr>
      <cdr:spPr>
        <a:xfrm xmlns:a="http://schemas.openxmlformats.org/drawingml/2006/main">
          <a:off x="0" y="158225"/>
          <a:ext cx="9132094" cy="452798"/>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1" baseline="0" dirty="0">
              <a:effectLst/>
              <a:latin typeface="Century Gothic" panose="020B0502020202020204" pitchFamily="34" charset="0"/>
            </a:rPr>
            <a:t>Sentinel-2 Dogliotti Red vs. VIMS Correlation </a:t>
          </a:r>
          <a:endParaRPr lang="en-US" sz="1600" i="1" dirty="0">
            <a:effectLst/>
            <a:latin typeface="Century Gothic" panose="020B0502020202020204" pitchFamily="34" charset="0"/>
          </a:endParaRPr>
        </a:p>
        <a:p xmlns:a="http://schemas.openxmlformats.org/drawingml/2006/main">
          <a:pPr algn="ctr"/>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14C515-447A-4C23-8FF1-5F4D898D6224}" type="datetimeFigureOut">
              <a:rPr lang="en-US" smtClean="0"/>
              <a:t>8/28/2017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E5EEBC-A4D0-4D32-BFDE-DBC63BB2D94A}" type="slidenum">
              <a:rPr lang="en-US" smtClean="0"/>
              <a:t>‹#›</a:t>
            </a:fld>
            <a:endParaRPr lang="en-US"/>
          </a:p>
        </p:txBody>
      </p:sp>
    </p:spTree>
    <p:extLst>
      <p:ext uri="{BB962C8B-B14F-4D97-AF65-F5344CB8AC3E}">
        <p14:creationId xmlns:p14="http://schemas.microsoft.com/office/powerpoint/2010/main" val="1373185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visibleearth.nasa.gov/view.php?id=41423"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nasa.gov/audience/forstudents/5-8/features/symbols-of-nasa.html"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commons.wikimedia.org/wiki/File:USGS_logo.png"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farm4.static.flickr.com/3843/32908906493_0cd1cd50dc_z.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5" name="Shape 8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0000"/>
              </a:buClr>
              <a:buSzPct val="25000"/>
              <a:buFont typeface="Calibri"/>
              <a:buNone/>
            </a:pPr>
            <a:r>
              <a:rPr lang="en-US" baseline="0" dirty="0"/>
              <a:t>We are the Chesapeake Bay Water Resources II Team *Introduce yourself (name, degree/field, school)*</a:t>
            </a:r>
          </a:p>
          <a:p>
            <a:endParaRPr lang="en-US" baseline="0" dirty="0"/>
          </a:p>
          <a:p>
            <a:r>
              <a:rPr lang="en-US" baseline="0" dirty="0"/>
              <a:t>Total Slides:</a:t>
            </a:r>
          </a:p>
          <a:p>
            <a:r>
              <a:rPr lang="en-US" baseline="0" dirty="0"/>
              <a:t>Eli – 8 slides</a:t>
            </a:r>
          </a:p>
          <a:p>
            <a:r>
              <a:rPr lang="en-US" baseline="0" dirty="0"/>
              <a:t>Antonio – 10 slides</a:t>
            </a:r>
          </a:p>
          <a:p>
            <a:r>
              <a:rPr lang="en-US" baseline="0" dirty="0"/>
              <a:t>Will – 13 slides</a:t>
            </a:r>
          </a:p>
        </p:txBody>
      </p:sp>
      <p:sp>
        <p:nvSpPr>
          <p:cNvPr id="86" name="Shape 8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1371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a:t>
            </a:r>
          </a:p>
        </p:txBody>
      </p:sp>
      <p:sp>
        <p:nvSpPr>
          <p:cNvPr id="4" name="Slide Number Placeholder 3"/>
          <p:cNvSpPr>
            <a:spLocks noGrp="1"/>
          </p:cNvSpPr>
          <p:nvPr>
            <p:ph type="sldNum" sz="quarter" idx="10"/>
          </p:nvPr>
        </p:nvSpPr>
        <p:spPr/>
        <p:txBody>
          <a:bodyPr/>
          <a:lstStyle/>
          <a:p>
            <a:fld id="{BFE5EEBC-A4D0-4D32-BFDE-DBC63BB2D94A}" type="slidenum">
              <a:rPr lang="en-US" smtClean="0"/>
              <a:t>10</a:t>
            </a:fld>
            <a:endParaRPr lang="en-US"/>
          </a:p>
        </p:txBody>
      </p:sp>
    </p:spTree>
    <p:extLst>
      <p:ext uri="{BB962C8B-B14F-4D97-AF65-F5344CB8AC3E}">
        <p14:creationId xmlns:p14="http://schemas.microsoft.com/office/powerpoint/2010/main" val="415343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Antonio</a:t>
            </a:r>
          </a:p>
        </p:txBody>
      </p:sp>
      <p:sp>
        <p:nvSpPr>
          <p:cNvPr id="4" name="Slide Number Placeholder 3"/>
          <p:cNvSpPr>
            <a:spLocks noGrp="1"/>
          </p:cNvSpPr>
          <p:nvPr>
            <p:ph type="sldNum" sz="quarter" idx="10"/>
          </p:nvPr>
        </p:nvSpPr>
        <p:spPr/>
        <p:txBody>
          <a:bodyPr/>
          <a:lstStyle/>
          <a:p>
            <a:fld id="{BFE5EEBC-A4D0-4D32-BFDE-DBC63BB2D94A}" type="slidenum">
              <a:rPr lang="en-US" smtClean="0"/>
              <a:t>11</a:t>
            </a:fld>
            <a:endParaRPr lang="en-US"/>
          </a:p>
        </p:txBody>
      </p:sp>
    </p:spTree>
    <p:extLst>
      <p:ext uri="{BB962C8B-B14F-4D97-AF65-F5344CB8AC3E}">
        <p14:creationId xmlns:p14="http://schemas.microsoft.com/office/powerpoint/2010/main" val="1743622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a:t>
            </a:r>
          </a:p>
        </p:txBody>
      </p:sp>
      <p:sp>
        <p:nvSpPr>
          <p:cNvPr id="4" name="Slide Number Placeholder 3"/>
          <p:cNvSpPr>
            <a:spLocks noGrp="1"/>
          </p:cNvSpPr>
          <p:nvPr>
            <p:ph type="sldNum" sz="quarter" idx="10"/>
          </p:nvPr>
        </p:nvSpPr>
        <p:spPr/>
        <p:txBody>
          <a:bodyPr/>
          <a:lstStyle/>
          <a:p>
            <a:fld id="{BFE5EEBC-A4D0-4D32-BFDE-DBC63BB2D94A}" type="slidenum">
              <a:rPr lang="en-US" smtClean="0"/>
              <a:t>12</a:t>
            </a:fld>
            <a:endParaRPr lang="en-US"/>
          </a:p>
        </p:txBody>
      </p:sp>
    </p:spTree>
    <p:extLst>
      <p:ext uri="{BB962C8B-B14F-4D97-AF65-F5344CB8AC3E}">
        <p14:creationId xmlns:p14="http://schemas.microsoft.com/office/powerpoint/2010/main" val="4116920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a:t>
            </a:r>
          </a:p>
        </p:txBody>
      </p:sp>
      <p:sp>
        <p:nvSpPr>
          <p:cNvPr id="4" name="Slide Number Placeholder 3"/>
          <p:cNvSpPr>
            <a:spLocks noGrp="1"/>
          </p:cNvSpPr>
          <p:nvPr>
            <p:ph type="sldNum" sz="quarter" idx="10"/>
          </p:nvPr>
        </p:nvSpPr>
        <p:spPr/>
        <p:txBody>
          <a:bodyPr/>
          <a:lstStyle/>
          <a:p>
            <a:fld id="{BFE5EEBC-A4D0-4D32-BFDE-DBC63BB2D94A}" type="slidenum">
              <a:rPr lang="en-US" smtClean="0"/>
              <a:t>13</a:t>
            </a:fld>
            <a:endParaRPr lang="en-US"/>
          </a:p>
        </p:txBody>
      </p:sp>
    </p:spTree>
    <p:extLst>
      <p:ext uri="{BB962C8B-B14F-4D97-AF65-F5344CB8AC3E}">
        <p14:creationId xmlns:p14="http://schemas.microsoft.com/office/powerpoint/2010/main" val="3746404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Antonio</a:t>
            </a:r>
            <a:endParaRPr lang="en-US" dirty="0"/>
          </a:p>
        </p:txBody>
      </p:sp>
      <p:sp>
        <p:nvSpPr>
          <p:cNvPr id="4" name="Slide Number Placeholder 3"/>
          <p:cNvSpPr>
            <a:spLocks noGrp="1"/>
          </p:cNvSpPr>
          <p:nvPr>
            <p:ph type="sldNum" sz="quarter" idx="10"/>
          </p:nvPr>
        </p:nvSpPr>
        <p:spPr/>
        <p:txBody>
          <a:bodyPr/>
          <a:lstStyle/>
          <a:p>
            <a:fld id="{BFE5EEBC-A4D0-4D32-BFDE-DBC63BB2D94A}" type="slidenum">
              <a:rPr lang="en-US" smtClean="0"/>
              <a:t>14</a:t>
            </a:fld>
            <a:endParaRPr lang="en-US"/>
          </a:p>
        </p:txBody>
      </p:sp>
    </p:spTree>
    <p:extLst>
      <p:ext uri="{BB962C8B-B14F-4D97-AF65-F5344CB8AC3E}">
        <p14:creationId xmlns:p14="http://schemas.microsoft.com/office/powerpoint/2010/main" val="2897956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r>
              <a:rPr lang="en-US" dirty="0"/>
              <a:t>William:</a:t>
            </a:r>
          </a:p>
          <a:p>
            <a:pPr lvl="0">
              <a:spcBef>
                <a:spcPts val="0"/>
              </a:spcBef>
              <a:buNone/>
            </a:pPr>
            <a:endParaRPr lang="en-US" dirty="0"/>
          </a:p>
          <a:p>
            <a:pPr rtl="0" fontAlgn="base"/>
            <a:r>
              <a:rPr lang="en-US" sz="1200" b="0" i="0" u="none" strike="noStrike" kern="1200" cap="none" dirty="0">
                <a:solidFill>
                  <a:schemeClr val="dk1"/>
                </a:solidFill>
                <a:effectLst/>
                <a:latin typeface="Calibri"/>
                <a:ea typeface="Calibri"/>
                <a:cs typeface="Calibri"/>
                <a:sym typeface="Calibri"/>
              </a:rPr>
              <a:t>The overall analysis of the Chesapeake Bay requires many strong observations and analytical tools due to the bays complexity and diversity. There are many different water types, parameters such as depth and continuous monitoring station locations, or satellite interferences that make certain levels of bay-wide analysis problematic. Through majority of our findings, our team found that there is much promise in this research, and that continuing with future studies within the next couple years will be highly fruitful in this project.</a:t>
            </a:r>
          </a:p>
          <a:p>
            <a:pPr rtl="0" fontAlgn="base"/>
            <a:endParaRPr lang="en-US" dirty="0"/>
          </a:p>
          <a:p>
            <a:pPr lvl="0">
              <a:spcBef>
                <a:spcPts val="0"/>
              </a:spcBef>
              <a:buNone/>
            </a:pPr>
            <a:r>
              <a:rPr lang="en-US" dirty="0"/>
              <a:t>Top right picture link: </a:t>
            </a:r>
          </a:p>
          <a:p>
            <a:pPr lvl="0">
              <a:spcBef>
                <a:spcPts val="0"/>
              </a:spcBef>
              <a:buNone/>
            </a:pPr>
            <a:r>
              <a:rPr lang="en-US" dirty="0"/>
              <a:t>http://www.visitmaryland.org/list/25-cant-miss-things-to-do-along-chesapeake-bay</a:t>
            </a:r>
          </a:p>
          <a:p>
            <a:pPr lvl="0">
              <a:spcBef>
                <a:spcPts val="0"/>
              </a:spcBef>
              <a:buNone/>
            </a:pPr>
            <a:endParaRPr lang="en-US" dirty="0"/>
          </a:p>
          <a:p>
            <a:pPr lvl="0">
              <a:spcBef>
                <a:spcPts val="0"/>
              </a:spcBef>
              <a:buNone/>
            </a:pPr>
            <a:r>
              <a:rPr lang="en-US" dirty="0"/>
              <a:t>Bottom</a:t>
            </a:r>
            <a:r>
              <a:rPr lang="en-US" baseline="0" dirty="0"/>
              <a:t> left picture link: https://www.nps.gov/nr/testing/cultural_groups/Chesapeake_Bay_Gateways_and_Watertrails_Network.html</a:t>
            </a:r>
            <a:endParaRPr dirty="0"/>
          </a:p>
        </p:txBody>
      </p:sp>
      <p:sp>
        <p:nvSpPr>
          <p:cNvPr id="154" name="Shape 15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275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a:t>William:</a:t>
            </a:r>
          </a:p>
          <a:p>
            <a:pPr lvl="0">
              <a:spcBef>
                <a:spcPts val="0"/>
              </a:spcBef>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Calibri"/>
                <a:ea typeface="Calibri"/>
                <a:cs typeface="Calibri"/>
                <a:sym typeface="Calibri"/>
              </a:rPr>
              <a:t>These are majority of our overall regression findings, where we matched our satellite data to the data from continuous monitoring stations, the main and most current method the Virginia department of environmental quality measures turbidity within the bay. At the top of the table you can see the turbidity products tested, like __,__,__, and towards the left are the monitoring stations. As you can see there is a lot going on with this table, yet if we focus on the stations with the highest regression values, the analysis becomes a little more clear. We realized that our best overall analysis was achieved through utilizing </a:t>
            </a:r>
            <a:r>
              <a:rPr lang="en-US" sz="1200" b="0" i="0" u="none" strike="noStrike" kern="1200" cap="none" dirty="0" err="1">
                <a:solidFill>
                  <a:schemeClr val="dk1"/>
                </a:solidFill>
                <a:effectLst/>
                <a:latin typeface="Calibri"/>
                <a:ea typeface="Calibri"/>
                <a:cs typeface="Calibri"/>
                <a:sym typeface="Calibri"/>
              </a:rPr>
              <a:t>nechad</a:t>
            </a:r>
            <a:r>
              <a:rPr lang="en-US" sz="1200" b="0" i="0" u="none" strike="noStrike" kern="1200" cap="none" dirty="0">
                <a:solidFill>
                  <a:schemeClr val="dk1"/>
                </a:solidFill>
                <a:effectLst/>
                <a:latin typeface="Calibri"/>
                <a:ea typeface="Calibri"/>
                <a:cs typeface="Calibri"/>
                <a:sym typeface="Calibri"/>
              </a:rPr>
              <a:t> for tributaries within the bay and </a:t>
            </a:r>
            <a:r>
              <a:rPr lang="en-US" sz="1200" b="0" i="0" u="none" strike="noStrike" kern="1200" cap="none" dirty="0" err="1">
                <a:solidFill>
                  <a:schemeClr val="dk1"/>
                </a:solidFill>
                <a:effectLst/>
                <a:latin typeface="Calibri"/>
                <a:ea typeface="Calibri"/>
                <a:cs typeface="Calibri"/>
                <a:sym typeface="Calibri"/>
              </a:rPr>
              <a:t>dogliotti</a:t>
            </a:r>
            <a:r>
              <a:rPr lang="en-US" sz="1200" b="0" i="0" u="none" strike="noStrike" kern="1200" cap="none" dirty="0">
                <a:solidFill>
                  <a:schemeClr val="dk1"/>
                </a:solidFill>
                <a:effectLst/>
                <a:latin typeface="Calibri"/>
                <a:ea typeface="Calibri"/>
                <a:cs typeface="Calibri"/>
                <a:sym typeface="Calibri"/>
              </a:rPr>
              <a:t> red for waters that were generally further away from the shore.</a:t>
            </a:r>
          </a:p>
          <a:p>
            <a:pPr lvl="0">
              <a:spcBef>
                <a:spcPts val="0"/>
              </a:spcBef>
              <a:buNone/>
            </a:pPr>
            <a:endParaRPr dirty="0"/>
          </a:p>
        </p:txBody>
      </p:sp>
      <p:sp>
        <p:nvSpPr>
          <p:cNvPr id="160" name="Shape 16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16</a:t>
            </a:fld>
            <a:endParaRPr lang="en-US"/>
          </a:p>
        </p:txBody>
      </p:sp>
    </p:spTree>
    <p:extLst>
      <p:ext uri="{BB962C8B-B14F-4D97-AF65-F5344CB8AC3E}">
        <p14:creationId xmlns:p14="http://schemas.microsoft.com/office/powerpoint/2010/main" val="746071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a:t>
            </a:r>
          </a:p>
        </p:txBody>
      </p:sp>
      <p:sp>
        <p:nvSpPr>
          <p:cNvPr id="4" name="Slide Number Placeholder 3"/>
          <p:cNvSpPr>
            <a:spLocks noGrp="1"/>
          </p:cNvSpPr>
          <p:nvPr>
            <p:ph type="sldNum" sz="quarter" idx="10"/>
          </p:nvPr>
        </p:nvSpPr>
        <p:spPr/>
        <p:txBody>
          <a:bodyPr/>
          <a:lstStyle/>
          <a:p>
            <a:fld id="{BFE5EEBC-A4D0-4D32-BFDE-DBC63BB2D94A}" type="slidenum">
              <a:rPr lang="en-US" smtClean="0"/>
              <a:t>17</a:t>
            </a:fld>
            <a:endParaRPr lang="en-US"/>
          </a:p>
        </p:txBody>
      </p:sp>
    </p:spTree>
    <p:extLst>
      <p:ext uri="{BB962C8B-B14F-4D97-AF65-F5344CB8AC3E}">
        <p14:creationId xmlns:p14="http://schemas.microsoft.com/office/powerpoint/2010/main" val="3779135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a:t>William:</a:t>
            </a:r>
          </a:p>
          <a:p>
            <a:pPr lvl="0">
              <a:spcBef>
                <a:spcPts val="0"/>
              </a:spcBef>
              <a:buNone/>
            </a:pPr>
            <a:endParaRPr lang="en-US" dirty="0"/>
          </a:p>
          <a:p>
            <a:r>
              <a:rPr lang="en-US" sz="1200" b="0" i="0" u="none" strike="noStrike" kern="1200" cap="none" dirty="0">
                <a:solidFill>
                  <a:schemeClr val="dk1"/>
                </a:solidFill>
                <a:effectLst/>
                <a:latin typeface="Calibri"/>
                <a:ea typeface="Calibri"/>
                <a:cs typeface="Calibri"/>
                <a:sym typeface="Calibri"/>
              </a:rPr>
              <a:t>Here is a more thorough display of our regression analysis of the top 2 products. On the right is our </a:t>
            </a:r>
            <a:r>
              <a:rPr lang="en-US" sz="1200" b="0" i="0" u="none" strike="noStrike" kern="1200" cap="none" dirty="0" err="1">
                <a:solidFill>
                  <a:schemeClr val="dk1"/>
                </a:solidFill>
                <a:effectLst/>
                <a:latin typeface="Calibri"/>
                <a:ea typeface="Calibri"/>
                <a:cs typeface="Calibri"/>
                <a:sym typeface="Calibri"/>
              </a:rPr>
              <a:t>nechad</a:t>
            </a:r>
            <a:r>
              <a:rPr lang="en-US" sz="1200" b="0" i="0" u="none" strike="noStrike" kern="1200" cap="none" dirty="0">
                <a:solidFill>
                  <a:schemeClr val="dk1"/>
                </a:solidFill>
                <a:effectLst/>
                <a:latin typeface="Calibri"/>
                <a:ea typeface="Calibri"/>
                <a:cs typeface="Calibri"/>
                <a:sym typeface="Calibri"/>
              </a:rPr>
              <a:t> turbidity product and on the left is our </a:t>
            </a:r>
            <a:r>
              <a:rPr lang="en-US" sz="1200" b="0" i="0" u="none" strike="noStrike" kern="1200" cap="none" dirty="0" err="1">
                <a:solidFill>
                  <a:schemeClr val="dk1"/>
                </a:solidFill>
                <a:effectLst/>
                <a:latin typeface="Calibri"/>
                <a:ea typeface="Calibri"/>
                <a:cs typeface="Calibri"/>
                <a:sym typeface="Calibri"/>
              </a:rPr>
              <a:t>dogliotti</a:t>
            </a:r>
            <a:r>
              <a:rPr lang="en-US" sz="1200" b="0" i="0" u="none" strike="noStrike" kern="1200" cap="none" dirty="0">
                <a:solidFill>
                  <a:schemeClr val="dk1"/>
                </a:solidFill>
                <a:effectLst/>
                <a:latin typeface="Calibri"/>
                <a:ea typeface="Calibri"/>
                <a:cs typeface="Calibri"/>
                <a:sym typeface="Calibri"/>
              </a:rPr>
              <a:t> red. Satellite data is measured in FNU which is directly comparable to turbidity data measured by continuous monitoring stations in NTU. Some interesting things to notice is that our regression model’s intercept is positive and the slope is close to one, this is important in noting the accuracy in receiving data with the least amount of linear transformations.</a:t>
            </a:r>
          </a:p>
        </p:txBody>
      </p:sp>
      <p:sp>
        <p:nvSpPr>
          <p:cNvPr id="176" name="Shape 17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18</a:t>
            </a:fld>
            <a:endParaRPr lang="en-US"/>
          </a:p>
        </p:txBody>
      </p:sp>
    </p:spTree>
    <p:extLst>
      <p:ext uri="{BB962C8B-B14F-4D97-AF65-F5344CB8AC3E}">
        <p14:creationId xmlns:p14="http://schemas.microsoft.com/office/powerpoint/2010/main" val="1600611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a:t>
            </a:r>
          </a:p>
        </p:txBody>
      </p:sp>
      <p:sp>
        <p:nvSpPr>
          <p:cNvPr id="4" name="Slide Number Placeholder 3"/>
          <p:cNvSpPr>
            <a:spLocks noGrp="1"/>
          </p:cNvSpPr>
          <p:nvPr>
            <p:ph type="sldNum" sz="quarter" idx="10"/>
          </p:nvPr>
        </p:nvSpPr>
        <p:spPr/>
        <p:txBody>
          <a:bodyPr/>
          <a:lstStyle/>
          <a:p>
            <a:fld id="{BFE5EEBC-A4D0-4D32-BFDE-DBC63BB2D94A}" type="slidenum">
              <a:rPr lang="en-US" smtClean="0"/>
              <a:t>19</a:t>
            </a:fld>
            <a:endParaRPr lang="en-US"/>
          </a:p>
        </p:txBody>
      </p:sp>
    </p:spTree>
    <p:extLst>
      <p:ext uri="{BB962C8B-B14F-4D97-AF65-F5344CB8AC3E}">
        <p14:creationId xmlns:p14="http://schemas.microsoft.com/office/powerpoint/2010/main" val="479841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 typeface="Arial" panose="020B0604020202020204" pitchFamily="34" charset="0"/>
              <a:buNone/>
              <a:tabLst/>
              <a:defRPr/>
            </a:pPr>
            <a:r>
              <a:rPr lang="en-US" sz="1200" dirty="0" smtClean="0">
                <a:solidFill>
                  <a:srgbClr val="757070"/>
                </a:solidFill>
                <a:latin typeface="Century Gothic" panose="020B0502020202020204" pitchFamily="34" charset="0"/>
              </a:rPr>
              <a:t>Eli: </a:t>
            </a:r>
          </a:p>
          <a:p>
            <a:pPr marL="0" marR="0" lvl="0" indent="0" algn="l" defTabSz="914400" rtl="0" eaLnBrk="1" fontAlgn="auto" latinLnBrk="0" hangingPunct="1">
              <a:lnSpc>
                <a:spcPct val="100000"/>
              </a:lnSpc>
              <a:spcBef>
                <a:spcPts val="0"/>
              </a:spcBef>
              <a:spcAft>
                <a:spcPts val="0"/>
              </a:spcAft>
              <a:buClrTx/>
              <a:buSzPct val="25000"/>
              <a:buFont typeface="Arial" panose="020B0604020202020204" pitchFamily="34" charset="0"/>
              <a:buNone/>
              <a:tabLst/>
              <a:defRPr/>
            </a:pPr>
            <a:endParaRPr lang="en-US" sz="1200" dirty="0" smtClean="0">
              <a:solidFill>
                <a:srgbClr val="757070"/>
              </a:solidFill>
              <a:latin typeface="Century Gothic" panose="020B0502020202020204" pitchFamily="34" charset="0"/>
            </a:endParaRPr>
          </a:p>
          <a:p>
            <a:pPr lvl="0"/>
            <a:r>
              <a:rPr lang="en-US" sz="1200" b="0" i="0" u="none" strike="noStrike" kern="1200" cap="none" dirty="0" smtClean="0">
                <a:solidFill>
                  <a:schemeClr val="dk1"/>
                </a:solidFill>
                <a:effectLst/>
                <a:latin typeface="Calibri"/>
                <a:ea typeface="Calibri"/>
                <a:cs typeface="Calibri"/>
                <a:sym typeface="Calibri"/>
              </a:rPr>
              <a:t>The Chesapeake Bay’s watershed spans 64,000 miles and hosts a diverse range of plants and animals. Submerged aquatic vegetation (SAV) in the Bay, also known as SAV, is particularly important because it provides valuable ecosystem services such as food and oxygen for aquatic wildlife to survive, and can therefore be used as an indicator of overall bay health. </a:t>
            </a:r>
          </a:p>
          <a:p>
            <a:pPr lvl="0"/>
            <a:endParaRPr lang="en-US" sz="1200" b="0" i="0" u="none" strike="noStrike" kern="1200" cap="none" dirty="0" smtClean="0">
              <a:solidFill>
                <a:schemeClr val="dk1"/>
              </a:solidFill>
              <a:effectLst/>
              <a:latin typeface="Calibri"/>
              <a:ea typeface="Calibri"/>
              <a:cs typeface="Calibri"/>
              <a:sym typeface="Calibri"/>
            </a:endParaRPr>
          </a:p>
          <a:p>
            <a:pPr lvl="0"/>
            <a:r>
              <a:rPr lang="en-US" sz="1200" b="0" i="0" u="none" strike="noStrike" kern="1200" cap="none" dirty="0" smtClean="0">
                <a:solidFill>
                  <a:schemeClr val="dk1"/>
                </a:solidFill>
                <a:effectLst/>
                <a:latin typeface="Calibri"/>
                <a:ea typeface="Calibri"/>
                <a:cs typeface="Calibri"/>
                <a:sym typeface="Calibri"/>
              </a:rPr>
              <a:t>For our project we partnered with the Virginia Department of Environmental Quality and the US Geological Survey to analyze water clarity and assist them with monitoring SAVs. </a:t>
            </a:r>
          </a:p>
          <a:p>
            <a:pPr marL="0" marR="0" lvl="0" indent="0" algn="l" rtl="0">
              <a:spcBef>
                <a:spcPts val="0"/>
              </a:spcBef>
              <a:buSzPct val="25000"/>
              <a:buNone/>
            </a:pPr>
            <a:endParaRPr lang="en-US" dirty="0" smtClean="0"/>
          </a:p>
          <a:p>
            <a:pPr marL="0" marR="0" lvl="0" indent="0" algn="l" rtl="0">
              <a:spcBef>
                <a:spcPts val="0"/>
              </a:spcBef>
              <a:buSzPct val="25000"/>
              <a:buNone/>
            </a:pPr>
            <a:endParaRPr lang="en-US" dirty="0" smtClean="0"/>
          </a:p>
          <a:p>
            <a:pPr marL="0" marR="0" lvl="0" indent="0" algn="l" rtl="0">
              <a:spcBef>
                <a:spcPts val="0"/>
              </a:spcBef>
              <a:buSzPct val="25000"/>
              <a:buNone/>
            </a:pPr>
            <a:r>
              <a:rPr lang="en-US" dirty="0" smtClean="0"/>
              <a:t>Image </a:t>
            </a:r>
            <a:r>
              <a:rPr lang="en-US" dirty="0"/>
              <a:t>Source: </a:t>
            </a:r>
            <a:r>
              <a:rPr lang="en-US" u="sng" dirty="0">
                <a:solidFill>
                  <a:schemeClr val="hlink"/>
                </a:solidFill>
                <a:hlinkClick r:id="rId3"/>
              </a:rPr>
              <a:t>https://www.visibleearth.nasa.gov/view.php?id=41423</a:t>
            </a:r>
            <a:r>
              <a:rPr lang="en-US" dirty="0"/>
              <a:t>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01" name="Shape 10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5037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William:</a:t>
            </a:r>
          </a:p>
          <a:p>
            <a:endParaRPr lang="en-US" dirty="0"/>
          </a:p>
          <a:p>
            <a:r>
              <a:rPr lang="en-US" sz="1200" b="0" i="0" u="none" strike="noStrike" kern="1200" cap="none" dirty="0">
                <a:solidFill>
                  <a:schemeClr val="dk1"/>
                </a:solidFill>
                <a:effectLst/>
                <a:latin typeface="Calibri"/>
                <a:ea typeface="Calibri"/>
                <a:cs typeface="Calibri"/>
                <a:sym typeface="Calibri"/>
              </a:rPr>
              <a:t>This is </a:t>
            </a:r>
            <a:r>
              <a:rPr lang="en-US" sz="1200" b="0" i="0" u="none" strike="noStrike" kern="1200" cap="none" dirty="0" err="1">
                <a:solidFill>
                  <a:schemeClr val="dk1"/>
                </a:solidFill>
                <a:effectLst/>
                <a:latin typeface="Calibri"/>
                <a:ea typeface="Calibri"/>
                <a:cs typeface="Calibri"/>
                <a:sym typeface="Calibri"/>
              </a:rPr>
              <a:t>mobjack</a:t>
            </a:r>
            <a:r>
              <a:rPr lang="en-US" sz="1200" b="0" i="0" u="none" strike="noStrike" kern="1200" cap="none" dirty="0">
                <a:solidFill>
                  <a:schemeClr val="dk1"/>
                </a:solidFill>
                <a:effectLst/>
                <a:latin typeface="Calibri"/>
                <a:ea typeface="Calibri"/>
                <a:cs typeface="Calibri"/>
                <a:sym typeface="Calibri"/>
              </a:rPr>
              <a:t> bay, an interesting example through much of our project. You can see with the </a:t>
            </a:r>
            <a:r>
              <a:rPr lang="en-US" sz="1200" b="0" i="0" u="none" strike="noStrike" kern="1200" cap="none" dirty="0" err="1">
                <a:solidFill>
                  <a:schemeClr val="dk1"/>
                </a:solidFill>
                <a:effectLst/>
                <a:latin typeface="Calibri"/>
                <a:ea typeface="Calibri"/>
                <a:cs typeface="Calibri"/>
                <a:sym typeface="Calibri"/>
              </a:rPr>
              <a:t>nechad</a:t>
            </a:r>
            <a:r>
              <a:rPr lang="en-US" sz="1200" b="0" i="0" u="none" strike="noStrike" kern="1200" cap="none" dirty="0">
                <a:solidFill>
                  <a:schemeClr val="dk1"/>
                </a:solidFill>
                <a:effectLst/>
                <a:latin typeface="Calibri"/>
                <a:ea typeface="Calibri"/>
                <a:cs typeface="Calibri"/>
                <a:sym typeface="Calibri"/>
              </a:rPr>
              <a:t> product on the right, we have more data to analyze and more accurate results compared to the </a:t>
            </a:r>
            <a:r>
              <a:rPr lang="en-US" sz="1200" b="0" i="0" u="none" strike="noStrike" kern="1200" cap="none" dirty="0" err="1">
                <a:solidFill>
                  <a:schemeClr val="dk1"/>
                </a:solidFill>
                <a:effectLst/>
                <a:latin typeface="Calibri"/>
                <a:ea typeface="Calibri"/>
                <a:cs typeface="Calibri"/>
                <a:sym typeface="Calibri"/>
              </a:rPr>
              <a:t>dogliotti</a:t>
            </a:r>
            <a:r>
              <a:rPr lang="en-US" sz="1200" b="0" i="0" u="none" strike="noStrike" kern="1200" cap="none" dirty="0">
                <a:solidFill>
                  <a:schemeClr val="dk1"/>
                </a:solidFill>
                <a:effectLst/>
                <a:latin typeface="Calibri"/>
                <a:ea typeface="Calibri"/>
                <a:cs typeface="Calibri"/>
                <a:sym typeface="Calibri"/>
              </a:rPr>
              <a:t> red product on the left that has trouble picking up the finer details of the bay’s tributaries.</a:t>
            </a:r>
          </a:p>
          <a:p>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754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a:t>
            </a:r>
          </a:p>
        </p:txBody>
      </p:sp>
      <p:sp>
        <p:nvSpPr>
          <p:cNvPr id="4" name="Slide Number Placeholder 3"/>
          <p:cNvSpPr>
            <a:spLocks noGrp="1"/>
          </p:cNvSpPr>
          <p:nvPr>
            <p:ph type="sldNum" sz="quarter" idx="10"/>
          </p:nvPr>
        </p:nvSpPr>
        <p:spPr/>
        <p:txBody>
          <a:bodyPr/>
          <a:lstStyle/>
          <a:p>
            <a:fld id="{BFE5EEBC-A4D0-4D32-BFDE-DBC63BB2D94A}" type="slidenum">
              <a:rPr lang="en-US" smtClean="0"/>
              <a:t>21</a:t>
            </a:fld>
            <a:endParaRPr lang="en-US"/>
          </a:p>
        </p:txBody>
      </p:sp>
    </p:spTree>
    <p:extLst>
      <p:ext uri="{BB962C8B-B14F-4D97-AF65-F5344CB8AC3E}">
        <p14:creationId xmlns:p14="http://schemas.microsoft.com/office/powerpoint/2010/main" val="4196636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a:t>
            </a:r>
          </a:p>
        </p:txBody>
      </p:sp>
      <p:sp>
        <p:nvSpPr>
          <p:cNvPr id="4" name="Slide Number Placeholder 3"/>
          <p:cNvSpPr>
            <a:spLocks noGrp="1"/>
          </p:cNvSpPr>
          <p:nvPr>
            <p:ph type="sldNum" sz="quarter" idx="10"/>
          </p:nvPr>
        </p:nvSpPr>
        <p:spPr/>
        <p:txBody>
          <a:bodyPr/>
          <a:lstStyle/>
          <a:p>
            <a:fld id="{BFE5EEBC-A4D0-4D32-BFDE-DBC63BB2D94A}" type="slidenum">
              <a:rPr lang="en-US" smtClean="0"/>
              <a:t>22</a:t>
            </a:fld>
            <a:endParaRPr lang="en-US"/>
          </a:p>
        </p:txBody>
      </p:sp>
    </p:spTree>
    <p:extLst>
      <p:ext uri="{BB962C8B-B14F-4D97-AF65-F5344CB8AC3E}">
        <p14:creationId xmlns:p14="http://schemas.microsoft.com/office/powerpoint/2010/main" val="49174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a:t>
            </a:r>
          </a:p>
        </p:txBody>
      </p:sp>
      <p:sp>
        <p:nvSpPr>
          <p:cNvPr id="4" name="Slide Number Placeholder 3"/>
          <p:cNvSpPr>
            <a:spLocks noGrp="1"/>
          </p:cNvSpPr>
          <p:nvPr>
            <p:ph type="sldNum" sz="quarter" idx="10"/>
          </p:nvPr>
        </p:nvSpPr>
        <p:spPr/>
        <p:txBody>
          <a:bodyPr/>
          <a:lstStyle/>
          <a:p>
            <a:fld id="{BFE5EEBC-A4D0-4D32-BFDE-DBC63BB2D94A}" type="slidenum">
              <a:rPr lang="en-US" smtClean="0"/>
              <a:t>23</a:t>
            </a:fld>
            <a:endParaRPr lang="en-US"/>
          </a:p>
        </p:txBody>
      </p:sp>
    </p:spTree>
    <p:extLst>
      <p:ext uri="{BB962C8B-B14F-4D97-AF65-F5344CB8AC3E}">
        <p14:creationId xmlns:p14="http://schemas.microsoft.com/office/powerpoint/2010/main" val="2045860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a:t>
            </a:r>
          </a:p>
        </p:txBody>
      </p:sp>
      <p:sp>
        <p:nvSpPr>
          <p:cNvPr id="4" name="Slide Number Placeholder 3"/>
          <p:cNvSpPr>
            <a:spLocks noGrp="1"/>
          </p:cNvSpPr>
          <p:nvPr>
            <p:ph type="sldNum" sz="quarter" idx="10"/>
          </p:nvPr>
        </p:nvSpPr>
        <p:spPr/>
        <p:txBody>
          <a:bodyPr/>
          <a:lstStyle/>
          <a:p>
            <a:fld id="{BFE5EEBC-A4D0-4D32-BFDE-DBC63BB2D94A}" type="slidenum">
              <a:rPr lang="en-US" smtClean="0"/>
              <a:t>24</a:t>
            </a:fld>
            <a:endParaRPr lang="en-US"/>
          </a:p>
        </p:txBody>
      </p:sp>
    </p:spTree>
    <p:extLst>
      <p:ext uri="{BB962C8B-B14F-4D97-AF65-F5344CB8AC3E}">
        <p14:creationId xmlns:p14="http://schemas.microsoft.com/office/powerpoint/2010/main" val="3197033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Antonio</a:t>
            </a:r>
          </a:p>
        </p:txBody>
      </p:sp>
      <p:sp>
        <p:nvSpPr>
          <p:cNvPr id="4" name="Slide Number Placeholder 3"/>
          <p:cNvSpPr>
            <a:spLocks noGrp="1"/>
          </p:cNvSpPr>
          <p:nvPr>
            <p:ph type="sldNum" sz="quarter" idx="10"/>
          </p:nvPr>
        </p:nvSpPr>
        <p:spPr/>
        <p:txBody>
          <a:bodyPr/>
          <a:lstStyle/>
          <a:p>
            <a:fld id="{BFE5EEBC-A4D0-4D32-BFDE-DBC63BB2D94A}" type="slidenum">
              <a:rPr lang="en-US" smtClean="0"/>
              <a:t>25</a:t>
            </a:fld>
            <a:endParaRPr lang="en-US"/>
          </a:p>
        </p:txBody>
      </p:sp>
    </p:spTree>
    <p:extLst>
      <p:ext uri="{BB962C8B-B14F-4D97-AF65-F5344CB8AC3E}">
        <p14:creationId xmlns:p14="http://schemas.microsoft.com/office/powerpoint/2010/main" val="20430169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Antonio</a:t>
            </a:r>
          </a:p>
        </p:txBody>
      </p:sp>
      <p:sp>
        <p:nvSpPr>
          <p:cNvPr id="4" name="Slide Number Placeholder 3"/>
          <p:cNvSpPr>
            <a:spLocks noGrp="1"/>
          </p:cNvSpPr>
          <p:nvPr>
            <p:ph type="sldNum" sz="quarter" idx="10"/>
          </p:nvPr>
        </p:nvSpPr>
        <p:spPr/>
        <p:txBody>
          <a:bodyPr/>
          <a:lstStyle/>
          <a:p>
            <a:fld id="{BFE5EEBC-A4D0-4D32-BFDE-DBC63BB2D94A}" type="slidenum">
              <a:rPr lang="en-US" smtClean="0"/>
              <a:t>26</a:t>
            </a:fld>
            <a:endParaRPr lang="en-US"/>
          </a:p>
        </p:txBody>
      </p:sp>
    </p:spTree>
    <p:extLst>
      <p:ext uri="{BB962C8B-B14F-4D97-AF65-F5344CB8AC3E}">
        <p14:creationId xmlns:p14="http://schemas.microsoft.com/office/powerpoint/2010/main" val="2872660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a:t>Antonio:</a:t>
            </a:r>
          </a:p>
          <a:p>
            <a:pPr lvl="0">
              <a:spcBef>
                <a:spcPts val="0"/>
              </a:spcBef>
              <a:buNone/>
            </a:pPr>
            <a:endParaRPr lang="en-US" dirty="0"/>
          </a:p>
          <a:p>
            <a:r>
              <a:rPr lang="en-US" sz="1200" b="0" i="0" u="none" strike="noStrike" kern="1200" cap="none" dirty="0">
                <a:solidFill>
                  <a:schemeClr val="dk1"/>
                </a:solidFill>
                <a:effectLst/>
                <a:latin typeface="Calibri"/>
                <a:ea typeface="Calibri"/>
                <a:cs typeface="Calibri"/>
                <a:sym typeface="Calibri"/>
              </a:rPr>
              <a:t>Ok, so here we have our Landsat 8-based baywide water clarity time series using the aforementioned Dogliotti Red algorithm. </a:t>
            </a:r>
          </a:p>
          <a:p>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If we focus in on our study area of Virginia’s Chesapeake Bay watershed, we see a clearer view of the open waters of the bay have little to no significant variation in turbidity. However, the tributaries where monitoring stations are located show persistent variations in turbid activity throughout the 2013-2017 study period. The James River and Pocomoke Sound, are two areas displaying this interesting activity.</a:t>
            </a:r>
          </a:p>
          <a:p>
            <a:pPr lvl="0">
              <a:spcBef>
                <a:spcPts val="0"/>
              </a:spcBef>
              <a:buNone/>
            </a:pPr>
            <a:endParaRPr lang="en-US" dirty="0"/>
          </a:p>
          <a:p>
            <a:pPr lvl="0">
              <a:spcBef>
                <a:spcPts val="0"/>
              </a:spcBef>
              <a:buNone/>
            </a:pPr>
            <a:r>
              <a:rPr lang="en-US" dirty="0"/>
              <a:t>GIF will play</a:t>
            </a:r>
            <a:r>
              <a:rPr lang="en-US" baseline="0" dirty="0"/>
              <a:t> in slideshow mode</a:t>
            </a:r>
            <a:endParaRPr dirty="0"/>
          </a:p>
        </p:txBody>
      </p:sp>
      <p:sp>
        <p:nvSpPr>
          <p:cNvPr id="176" name="Shape 17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27</a:t>
            </a:fld>
            <a:endParaRPr lang="en-US"/>
          </a:p>
        </p:txBody>
      </p:sp>
    </p:spTree>
    <p:extLst>
      <p:ext uri="{BB962C8B-B14F-4D97-AF65-F5344CB8AC3E}">
        <p14:creationId xmlns:p14="http://schemas.microsoft.com/office/powerpoint/2010/main" val="3312238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a:t>Antonio:</a:t>
            </a:r>
          </a:p>
          <a:p>
            <a:pPr lvl="0">
              <a:spcBef>
                <a:spcPts val="0"/>
              </a:spcBef>
              <a:buNone/>
            </a:pPr>
            <a:endParaRPr lang="en-US" dirty="0"/>
          </a:p>
          <a:p>
            <a:r>
              <a:rPr lang="en-US" sz="1200" b="0" i="0" u="none" strike="noStrike" kern="1200" cap="none" dirty="0">
                <a:solidFill>
                  <a:schemeClr val="dk1"/>
                </a:solidFill>
                <a:effectLst/>
                <a:latin typeface="Calibri"/>
                <a:ea typeface="Calibri"/>
                <a:cs typeface="Calibri"/>
                <a:sym typeface="Calibri"/>
              </a:rPr>
              <a:t>Ok, so here we have our Landsat 8-based baywide water clarity time series using the aforementioned Dogliotti Red algorithm. </a:t>
            </a:r>
          </a:p>
          <a:p>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If we focus in on our study area of Virginia’s Chesapeake Bay watershed, we see a clearer view of the open waters of the bay have little to no significant variation in turbidity. However, the tributaries where monitoring stations are located show persistent variations in turbid activity throughout the 2013-2017 study period. The James River and Pocomoke Sound, are two areas displaying this interesting activity.</a:t>
            </a:r>
          </a:p>
          <a:p>
            <a:pPr lvl="0">
              <a:spcBef>
                <a:spcPts val="0"/>
              </a:spcBef>
              <a:buNone/>
            </a:pPr>
            <a:endParaRPr lang="en-US" dirty="0"/>
          </a:p>
          <a:p>
            <a:pPr lvl="0">
              <a:spcBef>
                <a:spcPts val="0"/>
              </a:spcBef>
              <a:buNone/>
            </a:pPr>
            <a:r>
              <a:rPr lang="en-US" dirty="0"/>
              <a:t>GIF will play</a:t>
            </a:r>
            <a:r>
              <a:rPr lang="en-US" baseline="0" dirty="0"/>
              <a:t> in slideshow mode</a:t>
            </a:r>
            <a:endParaRPr dirty="0"/>
          </a:p>
        </p:txBody>
      </p:sp>
      <p:sp>
        <p:nvSpPr>
          <p:cNvPr id="176" name="Shape 17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28</a:t>
            </a:fld>
            <a:endParaRPr lang="en-US"/>
          </a:p>
        </p:txBody>
      </p:sp>
    </p:spTree>
    <p:extLst>
      <p:ext uri="{BB962C8B-B14F-4D97-AF65-F5344CB8AC3E}">
        <p14:creationId xmlns:p14="http://schemas.microsoft.com/office/powerpoint/2010/main" val="10246547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a:t>Antonio:</a:t>
            </a:r>
          </a:p>
          <a:p>
            <a:pPr lvl="0">
              <a:spcBef>
                <a:spcPts val="0"/>
              </a:spcBef>
              <a:buNone/>
            </a:pPr>
            <a:endParaRPr lang="en-US" dirty="0"/>
          </a:p>
          <a:p>
            <a:r>
              <a:rPr lang="en-US" sz="1200" b="0" i="0" u="none" strike="noStrike" kern="1200" cap="none" dirty="0">
                <a:solidFill>
                  <a:schemeClr val="dk1"/>
                </a:solidFill>
                <a:effectLst/>
                <a:latin typeface="Calibri"/>
                <a:ea typeface="Calibri"/>
                <a:cs typeface="Calibri"/>
                <a:sym typeface="Calibri"/>
              </a:rPr>
              <a:t>When comparing spatial resolution between Landsat 8 and Sentinel-2 scenes through the Dogliotti Red algorithm, we see Sentinel-2’s finer 10 meter spatial resolution (right image), as compared to Landsat’s more general 30 meter spatial resolution (left image).</a:t>
            </a:r>
          </a:p>
          <a:p>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Sentinel-2’s potential to capture narrow areas with proximity to land makes it a useful tool for future assessment of water clarity. However, with a late 2015 launch date, its limited data archive produces strong, but indefinite correlations. We see that Sentinel-2 provided a satellite-high 0.6672 correlation, but was limited to half of the monitoring stations available for analysis. </a:t>
            </a:r>
          </a:p>
        </p:txBody>
      </p:sp>
      <p:sp>
        <p:nvSpPr>
          <p:cNvPr id="176" name="Shape 17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29</a:t>
            </a:fld>
            <a:endParaRPr lang="en-US"/>
          </a:p>
        </p:txBody>
      </p:sp>
    </p:spTree>
    <p:extLst>
      <p:ext uri="{BB962C8B-B14F-4D97-AF65-F5344CB8AC3E}">
        <p14:creationId xmlns:p14="http://schemas.microsoft.com/office/powerpoint/2010/main" val="2431011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 typeface="Arial" panose="020B0604020202020204" pitchFamily="34" charset="0"/>
              <a:buNone/>
              <a:tabLst/>
              <a:defRPr/>
            </a:pPr>
            <a:r>
              <a:rPr lang="en-US" sz="1200" dirty="0" smtClean="0">
                <a:solidFill>
                  <a:schemeClr val="tx2">
                    <a:lumMod val="50000"/>
                  </a:schemeClr>
                </a:solidFill>
                <a:latin typeface="Century Gothic" panose="020B0502020202020204" pitchFamily="34" charset="0"/>
              </a:rPr>
              <a:t>Eli:</a:t>
            </a:r>
          </a:p>
          <a:p>
            <a:pPr marL="0" marR="0" lvl="0" indent="0" algn="l" defTabSz="914400" rtl="0" eaLnBrk="1" fontAlgn="auto" latinLnBrk="0" hangingPunct="1">
              <a:lnSpc>
                <a:spcPct val="100000"/>
              </a:lnSpc>
              <a:spcBef>
                <a:spcPts val="0"/>
              </a:spcBef>
              <a:spcAft>
                <a:spcPts val="0"/>
              </a:spcAft>
              <a:buClrTx/>
              <a:buSzPct val="25000"/>
              <a:buFont typeface="Arial" panose="020B0604020202020204" pitchFamily="34" charset="0"/>
              <a:buNone/>
              <a:tabLst/>
              <a:defRPr/>
            </a:pPr>
            <a:endParaRPr lang="en-US" sz="1200" dirty="0" smtClean="0">
              <a:solidFill>
                <a:schemeClr val="tx2">
                  <a:lumMod val="50000"/>
                </a:schemeClr>
              </a:solidFill>
              <a:latin typeface="Century Gothic" panose="020B0502020202020204" pitchFamily="34" charset="0"/>
            </a:endParaRPr>
          </a:p>
          <a:p>
            <a:pPr lvl="0"/>
            <a:r>
              <a:rPr lang="en-US" sz="1200" b="0" i="0" u="none" strike="noStrike" kern="1200" cap="none" dirty="0" smtClean="0">
                <a:solidFill>
                  <a:schemeClr val="dk1"/>
                </a:solidFill>
                <a:effectLst/>
                <a:latin typeface="Calibri"/>
                <a:ea typeface="Calibri"/>
                <a:cs typeface="Calibri"/>
                <a:sym typeface="Calibri"/>
              </a:rPr>
              <a:t>Why is this important? Variations in water quality can have significant impacts on SAV growth and stability. This is why monitoring efforts are put in place. To ensure that SAVs, along with the rest of the Bay, continue to stay in good condition. </a:t>
            </a:r>
          </a:p>
          <a:p>
            <a:pPr marL="0" marR="0" lvl="0" indent="0" algn="l" defTabSz="914400" rtl="0" eaLnBrk="1" fontAlgn="auto" latinLnBrk="0" hangingPunct="1">
              <a:lnSpc>
                <a:spcPct val="100000"/>
              </a:lnSpc>
              <a:spcBef>
                <a:spcPts val="0"/>
              </a:spcBef>
              <a:spcAft>
                <a:spcPts val="0"/>
              </a:spcAft>
              <a:buClrTx/>
              <a:buSzPct val="25000"/>
              <a:buFont typeface="Arial" panose="020B0604020202020204" pitchFamily="34" charset="0"/>
              <a:buNone/>
              <a:tabLst/>
              <a:defRPr/>
            </a:pPr>
            <a:endParaRPr lang="en-US" sz="1200" dirty="0" smtClean="0">
              <a:solidFill>
                <a:srgbClr val="757070"/>
              </a:solidFill>
              <a:latin typeface="Century Gothic" panose="020B0502020202020204" pitchFamily="34" charset="0"/>
            </a:endParaRPr>
          </a:p>
          <a:p>
            <a:pPr lvl="0">
              <a:spcBef>
                <a:spcPts val="0"/>
              </a:spcBef>
              <a:buNone/>
            </a:pPr>
            <a:endParaRPr lang="en-US" dirty="0" smtClean="0"/>
          </a:p>
          <a:p>
            <a:pPr lvl="0">
              <a:spcBef>
                <a:spcPts val="0"/>
              </a:spcBef>
              <a:buNone/>
            </a:pPr>
            <a:r>
              <a:rPr lang="en-US" dirty="0" smtClean="0"/>
              <a:t>Picture link:</a:t>
            </a:r>
            <a:r>
              <a:rPr lang="en-US" baseline="0" dirty="0" smtClean="0"/>
              <a:t> </a:t>
            </a:r>
            <a:r>
              <a:rPr lang="en-US" dirty="0" smtClean="0"/>
              <a:t>http://scenicvirginia.org/ngg_tag/chesapeake-bay/</a:t>
            </a:r>
            <a:endParaRPr lang="en-US" dirty="0"/>
          </a:p>
        </p:txBody>
      </p:sp>
      <p:sp>
        <p:nvSpPr>
          <p:cNvPr id="119" name="Shape 11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a:t>
            </a:fld>
            <a:endParaRPr lang="en-US"/>
          </a:p>
        </p:txBody>
      </p:sp>
    </p:spTree>
    <p:extLst>
      <p:ext uri="{BB962C8B-B14F-4D97-AF65-F5344CB8AC3E}">
        <p14:creationId xmlns:p14="http://schemas.microsoft.com/office/powerpoint/2010/main" val="27094243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a:t>Will</a:t>
            </a:r>
            <a:endParaRPr dirty="0"/>
          </a:p>
        </p:txBody>
      </p:sp>
      <p:sp>
        <p:nvSpPr>
          <p:cNvPr id="168" name="Shape 16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30</a:t>
            </a:fld>
            <a:endParaRPr lang="en-US"/>
          </a:p>
        </p:txBody>
      </p:sp>
    </p:spTree>
    <p:extLst>
      <p:ext uri="{BB962C8B-B14F-4D97-AF65-F5344CB8AC3E}">
        <p14:creationId xmlns:p14="http://schemas.microsoft.com/office/powerpoint/2010/main" val="41838342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William:</a:t>
            </a:r>
          </a:p>
          <a:p>
            <a:endParaRPr lang="en-US" dirty="0"/>
          </a:p>
          <a:p>
            <a:pPr rtl="0" fontAlgn="base"/>
            <a:r>
              <a:rPr lang="en-US" sz="1200" b="0" i="0" u="none" strike="noStrike" kern="1200" cap="none" dirty="0">
                <a:solidFill>
                  <a:schemeClr val="dk1"/>
                </a:solidFill>
                <a:effectLst/>
                <a:latin typeface="Calibri"/>
                <a:ea typeface="Calibri"/>
                <a:cs typeface="Calibri"/>
                <a:sym typeface="Calibri"/>
              </a:rPr>
              <a:t>Change in turbidity over time (SD)</a:t>
            </a:r>
          </a:p>
          <a:p>
            <a:pPr rtl="0" fontAlgn="base"/>
            <a:r>
              <a:rPr lang="en-US" sz="1200" b="0" i="0" u="none" strike="noStrike" kern="1200" cap="none" dirty="0">
                <a:solidFill>
                  <a:schemeClr val="dk1"/>
                </a:solidFill>
                <a:effectLst/>
                <a:latin typeface="Calibri"/>
                <a:ea typeface="Calibri"/>
                <a:cs typeface="Calibri"/>
                <a:sym typeface="Calibri"/>
              </a:rPr>
              <a:t>Helped us analyze and explain why the satellite potentially misread variables</a:t>
            </a:r>
          </a:p>
          <a:p>
            <a:pPr rtl="0" fontAlgn="base"/>
            <a:r>
              <a:rPr lang="en-US" sz="1200" b="0" i="0" u="none" strike="noStrike" kern="1200" cap="none" dirty="0">
                <a:solidFill>
                  <a:schemeClr val="dk1"/>
                </a:solidFill>
                <a:effectLst/>
                <a:latin typeface="Calibri"/>
                <a:ea typeface="Calibri"/>
                <a:cs typeface="Calibri"/>
                <a:sym typeface="Calibri"/>
              </a:rPr>
              <a:t>Introduce </a:t>
            </a:r>
            <a:r>
              <a:rPr lang="en-US" sz="1200" b="0" i="0" u="none" strike="noStrike" kern="1200" cap="none" dirty="0" err="1">
                <a:solidFill>
                  <a:schemeClr val="dk1"/>
                </a:solidFill>
                <a:effectLst/>
                <a:latin typeface="Calibri"/>
                <a:ea typeface="Calibri"/>
                <a:cs typeface="Calibri"/>
                <a:sym typeface="Calibri"/>
              </a:rPr>
              <a:t>CoV</a:t>
            </a:r>
            <a:r>
              <a:rPr lang="en-US" sz="1200" b="0" i="0" u="none" strike="noStrike" kern="1200" cap="none" dirty="0">
                <a:solidFill>
                  <a:schemeClr val="dk1"/>
                </a:solidFill>
                <a:effectLst/>
                <a:latin typeface="Calibri"/>
                <a:ea typeface="Calibri"/>
                <a:cs typeface="Calibri"/>
                <a:sym typeface="Calibri"/>
              </a:rPr>
              <a:t> (SD/mean) and Sandy Bottom</a:t>
            </a:r>
          </a:p>
          <a:p>
            <a:pPr lvl="1" rtl="0" fontAlgn="base"/>
            <a:r>
              <a:rPr lang="en-US" sz="1200" b="0" i="0" u="none" strike="noStrike" kern="1200" cap="none" dirty="0">
                <a:solidFill>
                  <a:schemeClr val="dk1"/>
                </a:solidFill>
                <a:effectLst/>
                <a:latin typeface="Calibri"/>
                <a:ea typeface="Calibri"/>
                <a:cs typeface="Calibri"/>
                <a:sym typeface="Calibri"/>
              </a:rPr>
              <a:t>Satellite picks up the bright sand and analyzes it as turbidity</a:t>
            </a:r>
          </a:p>
          <a:p>
            <a:pPr rtl="0" fontAlgn="base"/>
            <a:r>
              <a:rPr lang="en-US" sz="1200" b="0" i="0" u="none" strike="noStrike" kern="1200" cap="none" dirty="0">
                <a:solidFill>
                  <a:schemeClr val="dk1"/>
                </a:solidFill>
                <a:effectLst/>
                <a:latin typeface="Calibri"/>
                <a:ea typeface="Calibri"/>
                <a:cs typeface="Calibri"/>
                <a:sym typeface="Calibri"/>
              </a:rPr>
              <a:t>We noticed that low </a:t>
            </a:r>
            <a:r>
              <a:rPr lang="en-US" sz="1200" b="0" i="0" u="none" strike="noStrike" kern="1200" cap="none" dirty="0" err="1">
                <a:solidFill>
                  <a:schemeClr val="dk1"/>
                </a:solidFill>
                <a:effectLst/>
                <a:latin typeface="Calibri"/>
                <a:ea typeface="Calibri"/>
                <a:cs typeface="Calibri"/>
                <a:sym typeface="Calibri"/>
              </a:rPr>
              <a:t>CoV</a:t>
            </a:r>
            <a:r>
              <a:rPr lang="en-US" sz="1200" b="0" i="0" u="none" strike="noStrike" kern="1200" cap="none" dirty="0">
                <a:solidFill>
                  <a:schemeClr val="dk1"/>
                </a:solidFill>
                <a:effectLst/>
                <a:latin typeface="Calibri"/>
                <a:ea typeface="Calibri"/>
                <a:cs typeface="Calibri"/>
                <a:sym typeface="Calibri"/>
              </a:rPr>
              <a:t> and a high SD tended to point toward a sandy bottom</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64412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a:t>
            </a:r>
          </a:p>
        </p:txBody>
      </p:sp>
      <p:sp>
        <p:nvSpPr>
          <p:cNvPr id="4" name="Slide Number Placeholder 3"/>
          <p:cNvSpPr>
            <a:spLocks noGrp="1"/>
          </p:cNvSpPr>
          <p:nvPr>
            <p:ph type="sldNum" sz="quarter" idx="10"/>
          </p:nvPr>
        </p:nvSpPr>
        <p:spPr/>
        <p:txBody>
          <a:bodyPr/>
          <a:lstStyle/>
          <a:p>
            <a:fld id="{BFE5EEBC-A4D0-4D32-BFDE-DBC63BB2D94A}" type="slidenum">
              <a:rPr lang="en-US" smtClean="0"/>
              <a:t>32</a:t>
            </a:fld>
            <a:endParaRPr lang="en-US"/>
          </a:p>
        </p:txBody>
      </p:sp>
    </p:spTree>
    <p:extLst>
      <p:ext uri="{BB962C8B-B14F-4D97-AF65-F5344CB8AC3E}">
        <p14:creationId xmlns:p14="http://schemas.microsoft.com/office/powerpoint/2010/main" val="11202820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0" indent="0">
              <a:buFont typeface="Arial" panose="020B0604020202020204" pitchFamily="34" charset="0"/>
              <a:buNone/>
            </a:pPr>
            <a:r>
              <a:rPr lang="en-US" dirty="0">
                <a:latin typeface="Century Gothic" panose="020B0502020202020204" pitchFamily="34" charset="0"/>
              </a:rPr>
              <a:t>Eli:</a:t>
            </a:r>
            <a:r>
              <a:rPr lang="en-US" baseline="0" dirty="0">
                <a:latin typeface="Century Gothic" panose="020B0502020202020204" pitchFamily="34" charset="0"/>
              </a:rPr>
              <a:t> </a:t>
            </a:r>
          </a:p>
          <a:p>
            <a:pPr marL="0" indent="0">
              <a:buFont typeface="Arial" panose="020B0604020202020204" pitchFamily="34" charset="0"/>
              <a:buNone/>
            </a:pPr>
            <a:endParaRPr lang="en-US" baseline="0" dirty="0">
              <a:latin typeface="Century Gothic" panose="020B0502020202020204" pitchFamily="34" charset="0"/>
            </a:endParaRPr>
          </a:p>
          <a:p>
            <a:pPr marL="0" indent="0">
              <a:buFont typeface="Arial" panose="020B0604020202020204" pitchFamily="34" charset="0"/>
              <a:buNone/>
            </a:pPr>
            <a:endParaRPr lang="en-US" dirty="0">
              <a:latin typeface="Century Gothic" panose="020B0502020202020204" pitchFamily="34" charset="0"/>
            </a:endParaRPr>
          </a:p>
          <a:p>
            <a:pPr lvl="0"/>
            <a:r>
              <a:rPr lang="en-US" sz="1200" b="0" i="0" u="none" strike="noStrike" kern="1200" cap="none" dirty="0">
                <a:solidFill>
                  <a:schemeClr val="dk1"/>
                </a:solidFill>
                <a:effectLst/>
                <a:latin typeface="Calibri"/>
                <a:ea typeface="Calibri"/>
                <a:cs typeface="Calibri"/>
                <a:sym typeface="Calibri"/>
              </a:rPr>
              <a:t>Some difficulties arose when performing remote sensing over shallow waters. We noticed that our turbidity products were sensitive to clouds, pictured here (bottom), and proximity to land, pictured on the right</a:t>
            </a:r>
          </a:p>
          <a:p>
            <a:pPr lvl="0"/>
            <a:endParaRPr lang="en-US" sz="1200" b="0" i="0" u="none" strike="noStrike" kern="1200" cap="none" dirty="0">
              <a:solidFill>
                <a:schemeClr val="dk1"/>
              </a:solidFill>
              <a:effectLst/>
              <a:latin typeface="Calibri"/>
              <a:ea typeface="Calibri"/>
              <a:cs typeface="Calibri"/>
              <a:sym typeface="Calibri"/>
            </a:endParaRPr>
          </a:p>
          <a:p>
            <a:pPr lvl="0"/>
            <a:r>
              <a:rPr lang="en-US" sz="1200" b="0" i="0" u="none" strike="noStrike" kern="1200" cap="none" dirty="0">
                <a:solidFill>
                  <a:schemeClr val="dk1"/>
                </a:solidFill>
                <a:effectLst/>
                <a:latin typeface="Calibri"/>
                <a:ea typeface="Calibri"/>
                <a:cs typeface="Calibri"/>
                <a:sym typeface="Calibri"/>
              </a:rPr>
              <a:t>Overestimation of turbidity in clear, shallow areas with sandy bottoms was also a common recurrence. Future work should look for the best ways to distinguish these areas from others. </a:t>
            </a:r>
          </a:p>
          <a:p>
            <a:pPr marL="0" indent="0">
              <a:buFont typeface="Arial" panose="020B0604020202020204" pitchFamily="34" charset="0"/>
              <a:buNone/>
            </a:pPr>
            <a:endParaRPr lang="en-US" dirty="0"/>
          </a:p>
          <a:p>
            <a:pPr lvl="0">
              <a:spcBef>
                <a:spcPts val="0"/>
              </a:spcBef>
              <a:buNone/>
            </a:pPr>
            <a:endParaRPr dirty="0"/>
          </a:p>
        </p:txBody>
      </p:sp>
      <p:sp>
        <p:nvSpPr>
          <p:cNvPr id="176" name="Shape 17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33</a:t>
            </a:fld>
            <a:endParaRPr lang="en-US"/>
          </a:p>
        </p:txBody>
      </p:sp>
    </p:spTree>
    <p:extLst>
      <p:ext uri="{BB962C8B-B14F-4D97-AF65-F5344CB8AC3E}">
        <p14:creationId xmlns:p14="http://schemas.microsoft.com/office/powerpoint/2010/main" val="8121132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a:t>Eli: </a:t>
            </a:r>
          </a:p>
          <a:p>
            <a:pPr lvl="0">
              <a:spcBef>
                <a:spcPts val="0"/>
              </a:spcBef>
              <a:buNone/>
            </a:pPr>
            <a:endParaRPr lang="en-US" dirty="0"/>
          </a:p>
          <a:p>
            <a:pPr lvl="0"/>
            <a:r>
              <a:rPr lang="en-US" sz="1200" b="0" i="0" u="none" strike="noStrike" kern="1200" cap="none" dirty="0">
                <a:solidFill>
                  <a:schemeClr val="dk1"/>
                </a:solidFill>
                <a:effectLst/>
                <a:latin typeface="Calibri"/>
                <a:ea typeface="Calibri"/>
                <a:cs typeface="Calibri"/>
                <a:sym typeface="Calibri"/>
              </a:rPr>
              <a:t>In conclusion, Landsat 8 provided the most confident correlations and is therefore the primary satellite used for our models. Sentinel-2 still provided promising results, and with its high spatial resolution, it has the ability to produce more detailed turbidity products</a:t>
            </a:r>
          </a:p>
          <a:p>
            <a:pPr lvl="0"/>
            <a:endParaRPr lang="en-US" sz="1200" b="0" i="0" u="none" strike="noStrike" kern="1200" cap="none" dirty="0">
              <a:solidFill>
                <a:schemeClr val="dk1"/>
              </a:solidFill>
              <a:effectLst/>
              <a:latin typeface="Calibri"/>
              <a:ea typeface="Calibri"/>
              <a:cs typeface="Calibri"/>
              <a:sym typeface="Calibri"/>
            </a:endParaRPr>
          </a:p>
          <a:p>
            <a:pPr lvl="0"/>
            <a:r>
              <a:rPr lang="en-US" sz="1200" b="0" i="0" u="none" strike="noStrike" kern="1200" cap="none" dirty="0">
                <a:solidFill>
                  <a:schemeClr val="dk1"/>
                </a:solidFill>
                <a:effectLst/>
                <a:latin typeface="Calibri"/>
                <a:ea typeface="Calibri"/>
                <a:cs typeface="Calibri"/>
                <a:sym typeface="Calibri"/>
              </a:rPr>
              <a:t>Overall, we found that the turbidity algorithms of Dogliotti and Nechad provided the best estimations of turbidity throughout the Chesapeake Bay</a:t>
            </a:r>
          </a:p>
          <a:p>
            <a:pPr lvl="0"/>
            <a:endParaRPr lang="en-US" sz="1200" b="0" i="0" u="none" strike="noStrike" kern="1200" cap="none" dirty="0">
              <a:solidFill>
                <a:schemeClr val="dk1"/>
              </a:solidFill>
              <a:effectLst/>
              <a:latin typeface="Calibri"/>
              <a:ea typeface="Calibri"/>
              <a:cs typeface="Calibri"/>
              <a:sym typeface="Calibri"/>
            </a:endParaRPr>
          </a:p>
          <a:p>
            <a:pPr lvl="0"/>
            <a:r>
              <a:rPr lang="en-US" sz="1200" b="0" i="0" u="none" strike="noStrike" kern="1200" cap="none" dirty="0">
                <a:solidFill>
                  <a:schemeClr val="dk1"/>
                </a:solidFill>
                <a:effectLst/>
                <a:latin typeface="Calibri"/>
                <a:ea typeface="Calibri"/>
                <a:cs typeface="Calibri"/>
                <a:sym typeface="Calibri"/>
              </a:rPr>
              <a:t>The models and maps produced can be used to identify areas of high turbidity and can provide insight for future monitoring of water and submerged aquatic vegetation. </a:t>
            </a:r>
          </a:p>
          <a:p>
            <a:pPr lvl="0">
              <a:spcBef>
                <a:spcPts val="0"/>
              </a:spcBef>
              <a:buNone/>
            </a:pPr>
            <a:endParaRPr lang="en-US" dirty="0"/>
          </a:p>
          <a:p>
            <a:pPr lvl="0">
              <a:spcBef>
                <a:spcPts val="0"/>
              </a:spcBef>
              <a:buNone/>
            </a:pPr>
            <a:endParaRPr lang="en-US" dirty="0"/>
          </a:p>
          <a:p>
            <a:pPr lvl="0">
              <a:spcBef>
                <a:spcPts val="0"/>
              </a:spcBef>
              <a:buNone/>
            </a:pPr>
            <a:r>
              <a:rPr lang="en-US" dirty="0"/>
              <a:t>Image Source: </a:t>
            </a:r>
            <a:r>
              <a:rPr lang="en-US" u="sng" dirty="0">
                <a:solidFill>
                  <a:schemeClr val="hlink"/>
                </a:solidFill>
              </a:rPr>
              <a:t>https://www.epa.gov/chesapeake-bay-tmdl </a:t>
            </a:r>
          </a:p>
          <a:p>
            <a:pPr lvl="0">
              <a:spcBef>
                <a:spcPts val="0"/>
              </a:spcBef>
              <a:buNone/>
            </a:pPr>
            <a:endParaRPr lang="en-US" u="sng" dirty="0">
              <a:solidFill>
                <a:schemeClr val="hlink"/>
              </a:solidFill>
            </a:endParaRPr>
          </a:p>
        </p:txBody>
      </p:sp>
      <p:sp>
        <p:nvSpPr>
          <p:cNvPr id="184" name="Shape 18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34</a:t>
            </a:fld>
            <a:endParaRPr lang="en-US"/>
          </a:p>
        </p:txBody>
      </p:sp>
    </p:spTree>
    <p:extLst>
      <p:ext uri="{BB962C8B-B14F-4D97-AF65-F5344CB8AC3E}">
        <p14:creationId xmlns:p14="http://schemas.microsoft.com/office/powerpoint/2010/main" val="27906332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would like to thank</a:t>
            </a:r>
            <a:r>
              <a:rPr lang="en-US" baseline="0" dirty="0"/>
              <a:t> the following individuals for their assistance on this project. Without them, this work would not have been possible. </a:t>
            </a:r>
            <a:endParaRPr lang="en-US" dirty="0"/>
          </a:p>
          <a:p>
            <a:pPr lvl="0">
              <a:spcBef>
                <a:spcPts val="0"/>
              </a:spcBef>
              <a:buNone/>
            </a:pPr>
            <a:endParaRPr lang="en-US" dirty="0"/>
          </a:p>
          <a:p>
            <a:pPr lvl="0">
              <a:spcBef>
                <a:spcPts val="0"/>
              </a:spcBef>
              <a:buNone/>
            </a:pPr>
            <a:r>
              <a:rPr lang="en-US" dirty="0"/>
              <a:t>NASA Symbol Source: </a:t>
            </a:r>
            <a:r>
              <a:rPr lang="en-US" u="sng" dirty="0">
                <a:solidFill>
                  <a:schemeClr val="hlink"/>
                </a:solidFill>
                <a:hlinkClick r:id="rId3"/>
              </a:rPr>
              <a:t>https://www.nasa.gov/audience/forstudents/5-8/features/symbols-of-nasa.html</a:t>
            </a:r>
            <a:r>
              <a:rPr lang="en-US" dirty="0"/>
              <a:t> </a:t>
            </a:r>
          </a:p>
          <a:p>
            <a:pPr lvl="0">
              <a:spcBef>
                <a:spcPts val="0"/>
              </a:spcBef>
              <a:buNone/>
            </a:pPr>
            <a:r>
              <a:rPr lang="en-US" dirty="0"/>
              <a:t>USGS Image Source: </a:t>
            </a:r>
            <a:r>
              <a:rPr lang="en-US" u="sng" dirty="0">
                <a:solidFill>
                  <a:schemeClr val="hlink"/>
                </a:solidFill>
                <a:hlinkClick r:id="rId4"/>
              </a:rPr>
              <a:t>https://commons.wikimedia.org/wiki/File:USGS_logo.png</a:t>
            </a:r>
            <a:r>
              <a:rPr lang="en-US" dirty="0"/>
              <a:t> </a:t>
            </a:r>
          </a:p>
          <a:p>
            <a:pPr lvl="0">
              <a:spcBef>
                <a:spcPts val="0"/>
              </a:spcBef>
              <a:buNone/>
            </a:pPr>
            <a:endParaRPr lang="en-US" dirty="0"/>
          </a:p>
        </p:txBody>
      </p:sp>
      <p:sp>
        <p:nvSpPr>
          <p:cNvPr id="193" name="Shape 19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7565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Clr>
                <a:schemeClr val="dk1"/>
              </a:buClr>
              <a:buSzPct val="25000"/>
              <a:buFont typeface="Arial"/>
              <a:buNone/>
            </a:pPr>
            <a:r>
              <a:rPr lang="en-US" dirty="0" smtClean="0"/>
              <a:t>Antonio:</a:t>
            </a:r>
          </a:p>
          <a:p>
            <a:pPr lvl="0">
              <a:spcBef>
                <a:spcPts val="0"/>
              </a:spcBef>
              <a:buClr>
                <a:schemeClr val="dk1"/>
              </a:buClr>
              <a:buSzPct val="25000"/>
              <a:buFont typeface="Arial"/>
              <a:buNone/>
            </a:pPr>
            <a:endParaRPr lang="en-US" dirty="0" smtClean="0"/>
          </a:p>
          <a:p>
            <a:r>
              <a:rPr lang="en-US" sz="1200" b="0" i="0" u="none" strike="noStrike" kern="1200" cap="none" dirty="0" smtClean="0">
                <a:solidFill>
                  <a:schemeClr val="dk1"/>
                </a:solidFill>
                <a:effectLst/>
                <a:latin typeface="Calibri"/>
                <a:ea typeface="Calibri"/>
                <a:cs typeface="Calibri"/>
                <a:sym typeface="Calibri"/>
              </a:rPr>
              <a:t>The Virginia DEQ’s current method of monitoring habitable areas for SAV relies on analyzing data and generating surface maps from continuous monitoring stations throughout the bay and its tributaries. </a:t>
            </a:r>
          </a:p>
          <a:p>
            <a:endParaRPr lang="en-US"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The primary locations of interest include the Rappahannock, York, and James Rivers as well as the southern bank of the Potomac River.</a:t>
            </a:r>
            <a:endParaRPr lang="en-US" sz="1200" b="0" i="0" u="none" strike="noStrike" kern="1200" cap="none" dirty="0">
              <a:solidFill>
                <a:schemeClr val="dk1"/>
              </a:solidFill>
              <a:effectLst/>
              <a:latin typeface="Calibri"/>
              <a:ea typeface="Calibri"/>
              <a:cs typeface="Calibri"/>
              <a:sym typeface="Calibri"/>
            </a:endParaRPr>
          </a:p>
        </p:txBody>
      </p:sp>
      <p:sp>
        <p:nvSpPr>
          <p:cNvPr id="128" name="Shape 12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4</a:t>
            </a:fld>
            <a:endParaRPr lang="en-US"/>
          </a:p>
        </p:txBody>
      </p:sp>
    </p:spTree>
    <p:extLst>
      <p:ext uri="{BB962C8B-B14F-4D97-AF65-F5344CB8AC3E}">
        <p14:creationId xmlns:p14="http://schemas.microsoft.com/office/powerpoint/2010/main" val="3953670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a:t>
            </a:r>
          </a:p>
        </p:txBody>
      </p:sp>
      <p:sp>
        <p:nvSpPr>
          <p:cNvPr id="4" name="Slide Number Placeholder 3"/>
          <p:cNvSpPr>
            <a:spLocks noGrp="1"/>
          </p:cNvSpPr>
          <p:nvPr>
            <p:ph type="sldNum" sz="quarter" idx="10"/>
          </p:nvPr>
        </p:nvSpPr>
        <p:spPr/>
        <p:txBody>
          <a:bodyPr/>
          <a:lstStyle/>
          <a:p>
            <a:fld id="{BFE5EEBC-A4D0-4D32-BFDE-DBC63BB2D94A}" type="slidenum">
              <a:rPr lang="en-US" smtClean="0"/>
              <a:t>5</a:t>
            </a:fld>
            <a:endParaRPr lang="en-US"/>
          </a:p>
        </p:txBody>
      </p:sp>
    </p:spTree>
    <p:extLst>
      <p:ext uri="{BB962C8B-B14F-4D97-AF65-F5344CB8AC3E}">
        <p14:creationId xmlns:p14="http://schemas.microsoft.com/office/powerpoint/2010/main" val="3392263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a:t>
            </a:r>
          </a:p>
        </p:txBody>
      </p:sp>
      <p:sp>
        <p:nvSpPr>
          <p:cNvPr id="4" name="Slide Number Placeholder 3"/>
          <p:cNvSpPr>
            <a:spLocks noGrp="1"/>
          </p:cNvSpPr>
          <p:nvPr>
            <p:ph type="sldNum" sz="quarter" idx="10"/>
          </p:nvPr>
        </p:nvSpPr>
        <p:spPr/>
        <p:txBody>
          <a:bodyPr/>
          <a:lstStyle/>
          <a:p>
            <a:fld id="{BFE5EEBC-A4D0-4D32-BFDE-DBC63BB2D94A}" type="slidenum">
              <a:rPr lang="en-US" smtClean="0"/>
              <a:t>6</a:t>
            </a:fld>
            <a:endParaRPr lang="en-US"/>
          </a:p>
        </p:txBody>
      </p:sp>
    </p:spTree>
    <p:extLst>
      <p:ext uri="{BB962C8B-B14F-4D97-AF65-F5344CB8AC3E}">
        <p14:creationId xmlns:p14="http://schemas.microsoft.com/office/powerpoint/2010/main" val="2143636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9" name="Shape 10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a:buClr>
                <a:srgbClr val="76AADA"/>
              </a:buClr>
            </a:pPr>
            <a:r>
              <a:rPr lang="en-US" sz="1200" b="0" dirty="0">
                <a:solidFill>
                  <a:srgbClr val="76AADA"/>
                </a:solidFill>
              </a:rPr>
              <a:t>Antonio:</a:t>
            </a:r>
            <a:r>
              <a:rPr lang="en-US" sz="1200" b="0" baseline="0" dirty="0">
                <a:solidFill>
                  <a:srgbClr val="76AADA"/>
                </a:solidFill>
              </a:rPr>
              <a:t> </a:t>
            </a:r>
          </a:p>
          <a:p>
            <a:pPr>
              <a:buClr>
                <a:srgbClr val="76AADA"/>
              </a:buClr>
            </a:pPr>
            <a:endParaRPr lang="en-US" sz="1200" b="0" dirty="0">
              <a:solidFill>
                <a:srgbClr val="76AADA"/>
              </a:solidFill>
            </a:endParaRPr>
          </a:p>
          <a:p>
            <a:r>
              <a:rPr lang="en-US" sz="1200" b="0" i="0" u="none" strike="noStrike" kern="1200" cap="none" dirty="0">
                <a:solidFill>
                  <a:schemeClr val="dk1"/>
                </a:solidFill>
                <a:effectLst/>
                <a:latin typeface="Calibri"/>
                <a:ea typeface="Calibri"/>
                <a:cs typeface="Calibri"/>
                <a:sym typeface="Calibri"/>
              </a:rPr>
              <a:t>In aiming to prove the effectiveness and feasibility of using satellite remote sensing to monitor water quality over the bay, the team correlated and modeled satellite derived water clarity metrics with continuous </a:t>
            </a:r>
            <a:r>
              <a:rPr lang="en-US" sz="1200" b="0" i="1" u="none" strike="noStrike" kern="1200" cap="none" dirty="0">
                <a:solidFill>
                  <a:schemeClr val="dk1"/>
                </a:solidFill>
                <a:effectLst/>
                <a:latin typeface="Calibri"/>
                <a:ea typeface="Calibri"/>
                <a:cs typeface="Calibri"/>
                <a:sym typeface="Calibri"/>
              </a:rPr>
              <a:t>in situ</a:t>
            </a:r>
            <a:r>
              <a:rPr lang="en-US" sz="1200" b="0" i="0" u="none" strike="noStrike" kern="1200" cap="none" dirty="0">
                <a:solidFill>
                  <a:schemeClr val="dk1"/>
                </a:solidFill>
                <a:effectLst/>
                <a:latin typeface="Calibri"/>
                <a:ea typeface="Calibri"/>
                <a:cs typeface="Calibri"/>
                <a:sym typeface="Calibri"/>
              </a:rPr>
              <a:t> monitoring data. </a:t>
            </a:r>
          </a:p>
          <a:p>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Annual Chesapeake Bay-wide and tributary Water Clarity Maps were produced for the partners identifying variations in turbidity.</a:t>
            </a:r>
            <a:endParaRPr lang="en-US" sz="1200" b="0" dirty="0">
              <a:solidFill>
                <a:srgbClr val="76AADA"/>
              </a:solidFill>
            </a:endParaRPr>
          </a:p>
          <a:p>
            <a:pPr marL="0" marR="0" lvl="0" indent="0" algn="l" rtl="0">
              <a:spcBef>
                <a:spcPts val="0"/>
              </a:spcBef>
              <a:buSzPct val="25000"/>
              <a:buNone/>
            </a:pPr>
            <a:endParaRPr lang="en-US" dirty="0"/>
          </a:p>
          <a:p>
            <a:pPr marL="0" marR="0" lvl="0" indent="0" algn="l" rtl="0">
              <a:spcBef>
                <a:spcPts val="0"/>
              </a:spcBef>
              <a:buSzPct val="25000"/>
              <a:buNone/>
            </a:pPr>
            <a:r>
              <a:rPr lang="en-US" dirty="0"/>
              <a:t>Image Source: </a:t>
            </a:r>
            <a:r>
              <a:rPr lang="en-US" u="sng" dirty="0">
                <a:solidFill>
                  <a:schemeClr val="hlink"/>
                </a:solidFill>
                <a:hlinkClick r:id="rId3"/>
              </a:rPr>
              <a:t>http://farm4.static.flickr.com/3843/32908906493_0cd1cd50dc_z.jpg</a:t>
            </a:r>
            <a:r>
              <a:rPr lang="en-US" dirty="0"/>
              <a:t>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10" name="Shape 11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9527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7" name="Shape 13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65100" lvl="0" indent="0" rtl="0">
              <a:spcBef>
                <a:spcPts val="0"/>
              </a:spcBef>
              <a:buClr>
                <a:schemeClr val="dk1"/>
              </a:buClr>
              <a:buSzPct val="100000"/>
              <a:buFont typeface="Century Gothic"/>
              <a:buNone/>
            </a:pPr>
            <a:r>
              <a:rPr lang="en-US" sz="1000" dirty="0">
                <a:latin typeface="Century Gothic"/>
                <a:ea typeface="Century Gothic"/>
                <a:cs typeface="Century Gothic"/>
                <a:sym typeface="Century Gothic"/>
              </a:rPr>
              <a:t>Antonio:</a:t>
            </a:r>
          </a:p>
          <a:p>
            <a:pPr marL="165100" lvl="0" indent="0" rtl="0">
              <a:spcBef>
                <a:spcPts val="0"/>
              </a:spcBef>
              <a:buClr>
                <a:schemeClr val="dk1"/>
              </a:buClr>
              <a:buSzPct val="100000"/>
              <a:buFont typeface="Century Gothic"/>
              <a:buNone/>
            </a:pPr>
            <a:endParaRPr lang="en-US" sz="1000" dirty="0">
              <a:latin typeface="Century Gothic"/>
              <a:ea typeface="Century Gothic"/>
              <a:cs typeface="Century Gothic"/>
              <a:sym typeface="Century Gothic"/>
            </a:endParaRPr>
          </a:p>
          <a:p>
            <a:pPr marL="165100" marR="0" lvl="0" indent="0" algn="l" defTabSz="914400" rtl="0" eaLnBrk="1" fontAlgn="auto" latinLnBrk="0" hangingPunct="1">
              <a:lnSpc>
                <a:spcPct val="100000"/>
              </a:lnSpc>
              <a:spcBef>
                <a:spcPts val="0"/>
              </a:spcBef>
              <a:spcAft>
                <a:spcPts val="0"/>
              </a:spcAft>
              <a:buClr>
                <a:schemeClr val="dk1"/>
              </a:buClr>
              <a:buSzPct val="100000"/>
              <a:buFont typeface="Century Gothic"/>
              <a:buNone/>
              <a:tabLst/>
              <a:defRPr/>
            </a:pPr>
            <a:r>
              <a:rPr lang="en-US" sz="1200" b="0" i="0" u="none" strike="noStrike" kern="1200" cap="none" dirty="0">
                <a:solidFill>
                  <a:schemeClr val="dk1"/>
                </a:solidFill>
                <a:effectLst/>
                <a:latin typeface="Calibri"/>
                <a:ea typeface="Calibri"/>
                <a:cs typeface="Calibri"/>
                <a:sym typeface="Calibri"/>
              </a:rPr>
              <a:t>Landsat 8 OLI and Sentinel-2 MSI were chosen to correlate with the </a:t>
            </a:r>
            <a:r>
              <a:rPr lang="en-US" sz="1200" b="0" i="1" u="none" strike="noStrike" kern="1200" cap="none" dirty="0">
                <a:solidFill>
                  <a:schemeClr val="dk1"/>
                </a:solidFill>
                <a:effectLst/>
                <a:latin typeface="Calibri"/>
                <a:ea typeface="Calibri"/>
                <a:cs typeface="Calibri"/>
                <a:sym typeface="Calibri"/>
              </a:rPr>
              <a:t>in situ</a:t>
            </a:r>
            <a:r>
              <a:rPr lang="en-US" sz="1200" b="0" i="0" u="none" strike="noStrike" kern="1200" cap="none" dirty="0">
                <a:solidFill>
                  <a:schemeClr val="dk1"/>
                </a:solidFill>
                <a:effectLst/>
                <a:latin typeface="Calibri"/>
                <a:ea typeface="Calibri"/>
                <a:cs typeface="Calibri"/>
                <a:sym typeface="Calibri"/>
              </a:rPr>
              <a:t> VIMS data. Landsat 8’s 30 meter spatial resolution Sentinel-2’s respective 10 meter spatial resolution made these satellites clear candidates for monitoring water quality over the Chesapeake Bay. </a:t>
            </a:r>
          </a:p>
          <a:p>
            <a:pPr marL="165100" lvl="0" indent="0" rtl="0">
              <a:spcBef>
                <a:spcPts val="0"/>
              </a:spcBef>
              <a:buClr>
                <a:schemeClr val="dk1"/>
              </a:buClr>
              <a:buSzPct val="100000"/>
              <a:buFont typeface="Century Gothic"/>
              <a:buNone/>
            </a:pPr>
            <a:endParaRPr lang="en-US" sz="1000" dirty="0">
              <a:latin typeface="Century Gothic"/>
              <a:ea typeface="Century Gothic"/>
              <a:cs typeface="Century Gothic"/>
              <a:sym typeface="Century Gothic"/>
            </a:endParaRPr>
          </a:p>
        </p:txBody>
      </p:sp>
      <p:sp>
        <p:nvSpPr>
          <p:cNvPr id="138" name="Shape 13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5249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a:t>Antonio:</a:t>
            </a:r>
          </a:p>
          <a:p>
            <a:pPr lvl="0">
              <a:spcBef>
                <a:spcPts val="0"/>
              </a:spcBef>
              <a:buNone/>
            </a:pPr>
            <a:endParaRPr lang="en-US" dirty="0"/>
          </a:p>
          <a:p>
            <a:r>
              <a:rPr lang="en-US" sz="1200" b="0" i="0" u="none" strike="noStrike" kern="1200" cap="none" dirty="0">
                <a:solidFill>
                  <a:schemeClr val="dk1"/>
                </a:solidFill>
                <a:effectLst/>
                <a:latin typeface="Calibri"/>
                <a:ea typeface="Calibri"/>
                <a:cs typeface="Calibri"/>
                <a:sym typeface="Calibri"/>
              </a:rPr>
              <a:t>Once the earth observations and </a:t>
            </a:r>
            <a:r>
              <a:rPr lang="en-US" sz="1200" b="0" i="1" u="none" strike="noStrike" kern="1200" cap="none" dirty="0">
                <a:solidFill>
                  <a:schemeClr val="dk1"/>
                </a:solidFill>
                <a:effectLst/>
                <a:latin typeface="Calibri"/>
                <a:ea typeface="Calibri"/>
                <a:cs typeface="Calibri"/>
                <a:sym typeface="Calibri"/>
              </a:rPr>
              <a:t>in situ</a:t>
            </a:r>
            <a:r>
              <a:rPr lang="en-US" sz="1200" b="0" i="0" u="none" strike="noStrike" kern="1200" cap="none" dirty="0">
                <a:solidFill>
                  <a:schemeClr val="dk1"/>
                </a:solidFill>
                <a:effectLst/>
                <a:latin typeface="Calibri"/>
                <a:ea typeface="Calibri"/>
                <a:cs typeface="Calibri"/>
                <a:sym typeface="Calibri"/>
              </a:rPr>
              <a:t> data were acquisitioned, the satellite imagery was atmospherically corrected, where images were atmospherically corrected and algorithms measuring variations in turbidity were applied.  </a:t>
            </a:r>
          </a:p>
          <a:p>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The data from the monitoring stations were matched with satellite flyover dates and times. Once matched, statistical correlations were conducted through regression analysis, and water clarity maps were produced utilizing the highest correlated turbidity algorithms.</a:t>
            </a:r>
          </a:p>
          <a:p>
            <a:pPr lvl="0">
              <a:spcBef>
                <a:spcPts val="0"/>
              </a:spcBef>
              <a:buNone/>
            </a:pPr>
            <a:endParaRPr lang="en-US" dirty="0"/>
          </a:p>
          <a:p>
            <a:pPr lvl="0">
              <a:spcBef>
                <a:spcPts val="0"/>
              </a:spcBef>
              <a:buNone/>
            </a:pPr>
            <a:r>
              <a:rPr lang="en-US" dirty="0"/>
              <a:t>Process</a:t>
            </a:r>
            <a:r>
              <a:rPr lang="en-US" baseline="0" dirty="0"/>
              <a:t> A: </a:t>
            </a:r>
          </a:p>
          <a:p>
            <a:pPr lvl="0">
              <a:spcBef>
                <a:spcPts val="0"/>
              </a:spcBef>
              <a:buNone/>
            </a:pPr>
            <a:r>
              <a:rPr lang="en-US" baseline="0" dirty="0"/>
              <a:t>A.1: Earth Observations Acquisition, Remote Sensing Satellite Data</a:t>
            </a:r>
          </a:p>
          <a:p>
            <a:pPr lvl="0">
              <a:spcBef>
                <a:spcPts val="0"/>
              </a:spcBef>
              <a:buNone/>
            </a:pPr>
            <a:r>
              <a:rPr lang="en-US" baseline="0" dirty="0"/>
              <a:t>A.2: Retrieve Landsat 8 OLI and Sentinel-2 MSI satellite imagery</a:t>
            </a:r>
          </a:p>
          <a:p>
            <a:pPr lvl="0">
              <a:spcBef>
                <a:spcPts val="0"/>
              </a:spcBef>
              <a:buNone/>
            </a:pPr>
            <a:r>
              <a:rPr lang="en-US" baseline="0" dirty="0"/>
              <a:t>A.3: ACOLITE Processing, providing L8 and S2 output turbidity products </a:t>
            </a:r>
            <a:r>
              <a:rPr lang="en-US" dirty="0"/>
              <a:t> </a:t>
            </a:r>
          </a:p>
          <a:p>
            <a:pPr lvl="0">
              <a:spcBef>
                <a:spcPts val="0"/>
              </a:spcBef>
              <a:buNone/>
            </a:pPr>
            <a:endParaRPr lang="en-US" dirty="0"/>
          </a:p>
          <a:p>
            <a:pPr lvl="0">
              <a:spcBef>
                <a:spcPts val="0"/>
              </a:spcBef>
              <a:buNone/>
            </a:pPr>
            <a:r>
              <a:rPr lang="en-US" dirty="0"/>
              <a:t>Process B: </a:t>
            </a:r>
          </a:p>
          <a:p>
            <a:pPr lvl="0">
              <a:spcBef>
                <a:spcPts val="0"/>
              </a:spcBef>
              <a:buNone/>
            </a:pPr>
            <a:r>
              <a:rPr lang="en-US" dirty="0"/>
              <a:t>B.1:</a:t>
            </a:r>
            <a:r>
              <a:rPr lang="en-US" baseline="0" dirty="0"/>
              <a:t> VIMS Acquisition, Virginia Estuarine &amp; Coastal Observing System</a:t>
            </a:r>
          </a:p>
          <a:p>
            <a:pPr lvl="0">
              <a:spcBef>
                <a:spcPts val="0"/>
              </a:spcBef>
              <a:buNone/>
            </a:pPr>
            <a:r>
              <a:rPr lang="en-US" baseline="0" dirty="0"/>
              <a:t>B.2: in situ continuous monitoring stations and cruise data </a:t>
            </a:r>
          </a:p>
          <a:p>
            <a:pPr lvl="0">
              <a:spcBef>
                <a:spcPts val="0"/>
              </a:spcBef>
              <a:buNone/>
            </a:pPr>
            <a:r>
              <a:rPr lang="en-US" baseline="0" dirty="0"/>
              <a:t>B.3: VIMS vs. EO Date Matching, to narrow in situ data to dates matching L8 and S2 </a:t>
            </a:r>
          </a:p>
          <a:p>
            <a:pPr lvl="0">
              <a:spcBef>
                <a:spcPts val="0"/>
              </a:spcBef>
              <a:buNone/>
            </a:pPr>
            <a:endParaRPr lang="en-US" baseline="0" dirty="0"/>
          </a:p>
          <a:p>
            <a:pPr lvl="0">
              <a:spcBef>
                <a:spcPts val="0"/>
              </a:spcBef>
              <a:buNone/>
            </a:pPr>
            <a:r>
              <a:rPr lang="en-US" baseline="0" dirty="0"/>
              <a:t>Resulting End Products: </a:t>
            </a:r>
          </a:p>
          <a:p>
            <a:pPr lvl="0">
              <a:spcBef>
                <a:spcPts val="0"/>
              </a:spcBef>
              <a:buNone/>
            </a:pPr>
            <a:r>
              <a:rPr lang="en-US" baseline="0" dirty="0"/>
              <a:t>Statistical Correlations of L8 and S2 vs. VIMS data &amp; Annual Chesapeake bay-wide and water clarity maps</a:t>
            </a:r>
            <a:endParaRPr dirty="0"/>
          </a:p>
        </p:txBody>
      </p:sp>
      <p:sp>
        <p:nvSpPr>
          <p:cNvPr id="148" name="Shape 14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9</a:t>
            </a:fld>
            <a:endParaRPr lang="en-US"/>
          </a:p>
        </p:txBody>
      </p:sp>
    </p:spTree>
    <p:extLst>
      <p:ext uri="{BB962C8B-B14F-4D97-AF65-F5344CB8AC3E}">
        <p14:creationId xmlns:p14="http://schemas.microsoft.com/office/powerpoint/2010/main" val="515660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E45C788-3DB9-4899-962A-B5C4AD7982BB}" type="datetimeFigureOut">
              <a:rPr lang="en-US" smtClean="0"/>
              <a:t>8/28/2017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0522B-F4B7-4CE1-B439-E7F74E0F6A18}" type="slidenum">
              <a:rPr lang="en-US" smtClean="0"/>
              <a:t>‹#›</a:t>
            </a:fld>
            <a:endParaRPr lang="en-US"/>
          </a:p>
        </p:txBody>
      </p:sp>
    </p:spTree>
    <p:extLst>
      <p:ext uri="{BB962C8B-B14F-4D97-AF65-F5344CB8AC3E}">
        <p14:creationId xmlns:p14="http://schemas.microsoft.com/office/powerpoint/2010/main" val="232822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45C788-3DB9-4899-962A-B5C4AD7982BB}" type="datetimeFigureOut">
              <a:rPr lang="en-US" smtClean="0"/>
              <a:t>8/28/2017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0522B-F4B7-4CE1-B439-E7F74E0F6A18}" type="slidenum">
              <a:rPr lang="en-US" smtClean="0"/>
              <a:t>‹#›</a:t>
            </a:fld>
            <a:endParaRPr lang="en-US"/>
          </a:p>
        </p:txBody>
      </p:sp>
    </p:spTree>
    <p:extLst>
      <p:ext uri="{BB962C8B-B14F-4D97-AF65-F5344CB8AC3E}">
        <p14:creationId xmlns:p14="http://schemas.microsoft.com/office/powerpoint/2010/main" val="1455715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45C788-3DB9-4899-962A-B5C4AD7982BB}" type="datetimeFigureOut">
              <a:rPr lang="en-US" smtClean="0"/>
              <a:t>8/28/2017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0522B-F4B7-4CE1-B439-E7F74E0F6A18}" type="slidenum">
              <a:rPr lang="en-US" smtClean="0"/>
              <a:t>‹#›</a:t>
            </a:fld>
            <a:endParaRPr lang="en-US"/>
          </a:p>
        </p:txBody>
      </p:sp>
    </p:spTree>
    <p:extLst>
      <p:ext uri="{BB962C8B-B14F-4D97-AF65-F5344CB8AC3E}">
        <p14:creationId xmlns:p14="http://schemas.microsoft.com/office/powerpoint/2010/main" val="6664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2">
    <p:spTree>
      <p:nvGrpSpPr>
        <p:cNvPr id="1" name="Shape 23"/>
        <p:cNvGrpSpPr/>
        <p:nvPr/>
      </p:nvGrpSpPr>
      <p:grpSpPr>
        <a:xfrm>
          <a:off x="0" y="0"/>
          <a:ext cx="0" cy="0"/>
          <a:chOff x="0" y="0"/>
          <a:chExt cx="0" cy="0"/>
        </a:xfrm>
      </p:grpSpPr>
      <p:pic>
        <p:nvPicPr>
          <p:cNvPr id="24" name="Shape 24"/>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5" name="Shape 25"/>
          <p:cNvPicPr preferRelativeResize="0"/>
          <p:nvPr/>
        </p:nvPicPr>
        <p:blipFill rotWithShape="1">
          <a:blip r:embed="rId3">
            <a:alphaModFix/>
          </a:blip>
          <a:srcRect/>
          <a:stretch/>
        </p:blipFill>
        <p:spPr>
          <a:xfrm>
            <a:off x="11233003" y="133044"/>
            <a:ext cx="382561" cy="382561"/>
          </a:xfrm>
          <a:prstGeom prst="rect">
            <a:avLst/>
          </a:prstGeom>
          <a:noFill/>
          <a:ln>
            <a:noFill/>
          </a:ln>
        </p:spPr>
      </p:pic>
      <p:sp>
        <p:nvSpPr>
          <p:cNvPr id="26" name="Shape 26"/>
          <p:cNvSpPr txBox="1">
            <a:spLocks noGrp="1"/>
          </p:cNvSpPr>
          <p:nvPr>
            <p:ph type="title"/>
          </p:nvPr>
        </p:nvSpPr>
        <p:spPr>
          <a:xfrm>
            <a:off x="1000125" y="365123"/>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75AADB"/>
              </a:buClr>
              <a:buFont typeface="Century Gothic"/>
              <a:buNone/>
              <a:defRPr sz="4800" b="0" i="0" u="none" strike="noStrike" cap="none">
                <a:solidFill>
                  <a:srgbClr val="75AADB"/>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a:spLocks noGrp="1"/>
          </p:cNvSpPr>
          <p:nvPr>
            <p:ph type="pic" idx="2"/>
          </p:nvPr>
        </p:nvSpPr>
        <p:spPr>
          <a:xfrm>
            <a:off x="0" y="931498"/>
            <a:ext cx="7008813" cy="5880478"/>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8" name="Shape 28"/>
          <p:cNvSpPr txBox="1">
            <a:spLocks noGrp="1"/>
          </p:cNvSpPr>
          <p:nvPr>
            <p:ph type="body" idx="1"/>
          </p:nvPr>
        </p:nvSpPr>
        <p:spPr>
          <a:xfrm>
            <a:off x="7436064" y="931499"/>
            <a:ext cx="3797207" cy="5880477"/>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9" name="Shape 29"/>
          <p:cNvSpPr/>
          <p:nvPr/>
        </p:nvSpPr>
        <p:spPr>
          <a:xfrm>
            <a:off x="0" y="6812128"/>
            <a:ext cx="12192000" cy="45718"/>
          </a:xfrm>
          <a:prstGeom prst="rect">
            <a:avLst/>
          </a:prstGeom>
          <a:solidFill>
            <a:srgbClr val="75AADB"/>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344612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12"/>
        <p:cNvGrpSpPr/>
        <p:nvPr/>
      </p:nvGrpSpPr>
      <p:grpSpPr>
        <a:xfrm>
          <a:off x="0" y="0"/>
          <a:ext cx="0" cy="0"/>
          <a:chOff x="0" y="0"/>
          <a:chExt cx="0" cy="0"/>
        </a:xfrm>
      </p:grpSpPr>
      <p:pic>
        <p:nvPicPr>
          <p:cNvPr id="13" name="Shape 13"/>
          <p:cNvPicPr preferRelativeResize="0"/>
          <p:nvPr/>
        </p:nvPicPr>
        <p:blipFill rotWithShape="1">
          <a:blip r:embed="rId2">
            <a:alphaModFix/>
          </a:blip>
          <a:srcRect/>
          <a:stretch/>
        </p:blipFill>
        <p:spPr>
          <a:xfrm>
            <a:off x="10953750" y="238125"/>
            <a:ext cx="870608" cy="741585"/>
          </a:xfrm>
          <a:prstGeom prst="rect">
            <a:avLst/>
          </a:prstGeom>
          <a:noFill/>
          <a:ln>
            <a:noFill/>
          </a:ln>
        </p:spPr>
      </p:pic>
      <p:sp>
        <p:nvSpPr>
          <p:cNvPr id="14" name="Shape 14"/>
          <p:cNvSpPr txBox="1"/>
          <p:nvPr/>
        </p:nvSpPr>
        <p:spPr>
          <a:xfrm>
            <a:off x="8944500" y="442912"/>
            <a:ext cx="1962149" cy="415498"/>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50" b="0" i="0" u="none" strike="noStrike" cap="none">
                <a:solidFill>
                  <a:schemeClr val="dk1"/>
                </a:solidFill>
                <a:latin typeface="Arial"/>
                <a:ea typeface="Arial"/>
                <a:cs typeface="Arial"/>
                <a:sym typeface="Arial"/>
              </a:rPr>
              <a:t>National Aeronautics and</a:t>
            </a:r>
          </a:p>
          <a:p>
            <a:pPr marL="0" marR="0" lvl="0" indent="0" algn="r" rtl="0">
              <a:spcBef>
                <a:spcPts val="0"/>
              </a:spcBef>
              <a:buSzPct val="25000"/>
              <a:buNone/>
            </a:pPr>
            <a:r>
              <a:rPr lang="en-US" sz="1050" b="0" i="0" u="none" strike="noStrike" cap="none">
                <a:solidFill>
                  <a:schemeClr val="dk1"/>
                </a:solidFill>
                <a:latin typeface="Arial"/>
                <a:ea typeface="Arial"/>
                <a:cs typeface="Arial"/>
                <a:sym typeface="Arial"/>
              </a:rPr>
              <a:t>Space Administration</a:t>
            </a:r>
          </a:p>
        </p:txBody>
      </p:sp>
      <p:cxnSp>
        <p:nvCxnSpPr>
          <p:cNvPr id="15" name="Shape 15"/>
          <p:cNvCxnSpPr/>
          <p:nvPr/>
        </p:nvCxnSpPr>
        <p:spPr>
          <a:xfrm>
            <a:off x="10930200" y="304800"/>
            <a:ext cx="0" cy="616952"/>
          </a:xfrm>
          <a:prstGeom prst="straightConnector1">
            <a:avLst/>
          </a:prstGeom>
          <a:noFill/>
          <a:ln w="9525" cap="flat" cmpd="sng">
            <a:solidFill>
              <a:schemeClr val="dk1"/>
            </a:solidFill>
            <a:prstDash val="solid"/>
            <a:miter/>
            <a:headEnd type="none" w="med" len="med"/>
            <a:tailEnd type="none" w="med" len="med"/>
          </a:ln>
        </p:spPr>
      </p:cxnSp>
    </p:spTree>
    <p:extLst>
      <p:ext uri="{BB962C8B-B14F-4D97-AF65-F5344CB8AC3E}">
        <p14:creationId xmlns:p14="http://schemas.microsoft.com/office/powerpoint/2010/main" val="4238121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Content H2">
    <p:spTree>
      <p:nvGrpSpPr>
        <p:cNvPr id="1" name="Shape 37"/>
        <p:cNvGrpSpPr/>
        <p:nvPr/>
      </p:nvGrpSpPr>
      <p:grpSpPr>
        <a:xfrm>
          <a:off x="0" y="0"/>
          <a:ext cx="0" cy="0"/>
          <a:chOff x="0" y="0"/>
          <a:chExt cx="0" cy="0"/>
        </a:xfrm>
      </p:grpSpPr>
      <p:pic>
        <p:nvPicPr>
          <p:cNvPr id="38" name="Shape 38"/>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9" name="Shape 39"/>
          <p:cNvPicPr preferRelativeResize="0"/>
          <p:nvPr/>
        </p:nvPicPr>
        <p:blipFill rotWithShape="1">
          <a:blip r:embed="rId3">
            <a:alphaModFix/>
          </a:blip>
          <a:srcRect/>
          <a:stretch/>
        </p:blipFill>
        <p:spPr>
          <a:xfrm>
            <a:off x="11233003" y="133044"/>
            <a:ext cx="382561" cy="382561"/>
          </a:xfrm>
          <a:prstGeom prst="rect">
            <a:avLst/>
          </a:prstGeom>
          <a:noFill/>
          <a:ln>
            <a:noFill/>
          </a:ln>
        </p:spPr>
      </p:pic>
      <p:sp>
        <p:nvSpPr>
          <p:cNvPr id="40" name="Shape 40"/>
          <p:cNvSpPr txBox="1">
            <a:spLocks noGrp="1"/>
          </p:cNvSpPr>
          <p:nvPr>
            <p:ph type="title"/>
          </p:nvPr>
        </p:nvSpPr>
        <p:spPr>
          <a:xfrm>
            <a:off x="1000125" y="365123"/>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75AADB"/>
              </a:buClr>
              <a:buFont typeface="Century Gothic"/>
              <a:buNone/>
              <a:defRPr sz="4800" b="0" i="0" u="none" strike="noStrike" cap="none">
                <a:solidFill>
                  <a:srgbClr val="75AADB"/>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a:spLocks noGrp="1"/>
          </p:cNvSpPr>
          <p:nvPr>
            <p:ph type="pic" idx="2"/>
          </p:nvPr>
        </p:nvSpPr>
        <p:spPr>
          <a:xfrm>
            <a:off x="0" y="3456417"/>
            <a:ext cx="12192000" cy="3354936"/>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2" name="Shape 42"/>
          <p:cNvSpPr txBox="1">
            <a:spLocks noGrp="1"/>
          </p:cNvSpPr>
          <p:nvPr>
            <p:ph type="body" idx="1"/>
          </p:nvPr>
        </p:nvSpPr>
        <p:spPr>
          <a:xfrm>
            <a:off x="1000125" y="993665"/>
            <a:ext cx="10233148" cy="2186052"/>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43" name="Shape 43"/>
          <p:cNvSpPr/>
          <p:nvPr/>
        </p:nvSpPr>
        <p:spPr>
          <a:xfrm>
            <a:off x="0" y="6809900"/>
            <a:ext cx="12192000" cy="45718"/>
          </a:xfrm>
          <a:prstGeom prst="rect">
            <a:avLst/>
          </a:prstGeom>
          <a:solidFill>
            <a:srgbClr val="75AADB"/>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143829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Key Points">
    <p:spTree>
      <p:nvGrpSpPr>
        <p:cNvPr id="1" name="Shape 44"/>
        <p:cNvGrpSpPr/>
        <p:nvPr/>
      </p:nvGrpSpPr>
      <p:grpSpPr>
        <a:xfrm>
          <a:off x="0" y="0"/>
          <a:ext cx="0" cy="0"/>
          <a:chOff x="0" y="0"/>
          <a:chExt cx="0" cy="0"/>
        </a:xfrm>
      </p:grpSpPr>
      <p:pic>
        <p:nvPicPr>
          <p:cNvPr id="45" name="Shape 45"/>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46" name="Shape 46"/>
          <p:cNvPicPr preferRelativeResize="0"/>
          <p:nvPr/>
        </p:nvPicPr>
        <p:blipFill rotWithShape="1">
          <a:blip r:embed="rId3">
            <a:alphaModFix/>
          </a:blip>
          <a:srcRect/>
          <a:stretch/>
        </p:blipFill>
        <p:spPr>
          <a:xfrm>
            <a:off x="11233003" y="133044"/>
            <a:ext cx="382561" cy="382561"/>
          </a:xfrm>
          <a:prstGeom prst="rect">
            <a:avLst/>
          </a:prstGeom>
          <a:noFill/>
          <a:ln>
            <a:noFill/>
          </a:ln>
        </p:spPr>
      </p:pic>
      <p:sp>
        <p:nvSpPr>
          <p:cNvPr id="47" name="Shape 47"/>
          <p:cNvSpPr txBox="1">
            <a:spLocks noGrp="1"/>
          </p:cNvSpPr>
          <p:nvPr>
            <p:ph type="body" idx="1"/>
          </p:nvPr>
        </p:nvSpPr>
        <p:spPr>
          <a:xfrm>
            <a:off x="4833257" y="5695687"/>
            <a:ext cx="6400015" cy="1114211"/>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8" name="Shape 48"/>
          <p:cNvSpPr txBox="1">
            <a:spLocks noGrp="1"/>
          </p:cNvSpPr>
          <p:nvPr>
            <p:ph type="body" idx="2"/>
          </p:nvPr>
        </p:nvSpPr>
        <p:spPr>
          <a:xfrm>
            <a:off x="1000125" y="1165799"/>
            <a:ext cx="3393745" cy="1042732"/>
          </a:xfrm>
          <a:prstGeom prst="rect">
            <a:avLst/>
          </a:prstGeom>
          <a:noFill/>
          <a:ln>
            <a:noFill/>
          </a:ln>
        </p:spPr>
        <p:txBody>
          <a:bodyPr lIns="91425" tIns="91425" rIns="91425" bIns="91425" anchor="b" anchorCtr="0"/>
          <a:lstStyle>
            <a:lvl1pPr marL="0" marR="0" lvl="0" indent="0" algn="r" rtl="0">
              <a:lnSpc>
                <a:spcPct val="90000"/>
              </a:lnSpc>
              <a:spcBef>
                <a:spcPts val="1000"/>
              </a:spcBef>
              <a:buClr>
                <a:srgbClr val="75AADB"/>
              </a:buClr>
              <a:buFont typeface="Arial"/>
              <a:buNone/>
              <a:defRPr sz="3600" b="0" i="0" u="none" strike="noStrike" cap="none">
                <a:solidFill>
                  <a:srgbClr val="75AADB"/>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9" name="Shape 49"/>
          <p:cNvSpPr txBox="1">
            <a:spLocks noGrp="1"/>
          </p:cNvSpPr>
          <p:nvPr>
            <p:ph type="body" idx="3"/>
          </p:nvPr>
        </p:nvSpPr>
        <p:spPr>
          <a:xfrm>
            <a:off x="4833257" y="1805049"/>
            <a:ext cx="6400015" cy="112784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0" name="Shape 50"/>
          <p:cNvSpPr txBox="1">
            <a:spLocks noGrp="1"/>
          </p:cNvSpPr>
          <p:nvPr>
            <p:ph type="body" idx="4"/>
          </p:nvPr>
        </p:nvSpPr>
        <p:spPr>
          <a:xfrm>
            <a:off x="1000125" y="5058580"/>
            <a:ext cx="3393745" cy="1042732"/>
          </a:xfrm>
          <a:prstGeom prst="rect">
            <a:avLst/>
          </a:prstGeom>
          <a:noFill/>
          <a:ln>
            <a:noFill/>
          </a:ln>
        </p:spPr>
        <p:txBody>
          <a:bodyPr lIns="91425" tIns="91425" rIns="91425" bIns="91425" anchor="b" anchorCtr="0"/>
          <a:lstStyle>
            <a:lvl1pPr marL="0" marR="0" lvl="0" indent="0" algn="r" rtl="0">
              <a:lnSpc>
                <a:spcPct val="90000"/>
              </a:lnSpc>
              <a:spcBef>
                <a:spcPts val="1000"/>
              </a:spcBef>
              <a:buClr>
                <a:srgbClr val="75AADB"/>
              </a:buClr>
              <a:buFont typeface="Arial"/>
              <a:buNone/>
              <a:defRPr sz="3600" b="0" i="0" u="none" strike="noStrike" cap="none">
                <a:solidFill>
                  <a:srgbClr val="75AADB"/>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1" name="Shape 51"/>
          <p:cNvSpPr txBox="1">
            <a:spLocks noGrp="1"/>
          </p:cNvSpPr>
          <p:nvPr>
            <p:ph type="body" idx="5"/>
          </p:nvPr>
        </p:nvSpPr>
        <p:spPr>
          <a:xfrm>
            <a:off x="1000125" y="3063682"/>
            <a:ext cx="3393745" cy="1042732"/>
          </a:xfrm>
          <a:prstGeom prst="rect">
            <a:avLst/>
          </a:prstGeom>
          <a:noFill/>
          <a:ln>
            <a:noFill/>
          </a:ln>
        </p:spPr>
        <p:txBody>
          <a:bodyPr lIns="91425" tIns="91425" rIns="91425" bIns="91425" anchor="b" anchorCtr="0"/>
          <a:lstStyle>
            <a:lvl1pPr marL="0" marR="0" lvl="0" indent="0" algn="r" rtl="0">
              <a:lnSpc>
                <a:spcPct val="90000"/>
              </a:lnSpc>
              <a:spcBef>
                <a:spcPts val="1000"/>
              </a:spcBef>
              <a:buClr>
                <a:srgbClr val="75AADB"/>
              </a:buClr>
              <a:buFont typeface="Arial"/>
              <a:buNone/>
              <a:defRPr sz="3600" b="0" i="0" u="none" strike="noStrike" cap="none">
                <a:solidFill>
                  <a:srgbClr val="75AADB"/>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2" name="Shape 52"/>
          <p:cNvSpPr txBox="1">
            <a:spLocks noGrp="1"/>
          </p:cNvSpPr>
          <p:nvPr>
            <p:ph type="body" idx="6"/>
          </p:nvPr>
        </p:nvSpPr>
        <p:spPr>
          <a:xfrm>
            <a:off x="4833257" y="3732285"/>
            <a:ext cx="6400015" cy="112784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3" name="Shape 53"/>
          <p:cNvSpPr/>
          <p:nvPr/>
        </p:nvSpPr>
        <p:spPr>
          <a:xfrm>
            <a:off x="0" y="6809900"/>
            <a:ext cx="12192000" cy="45718"/>
          </a:xfrm>
          <a:prstGeom prst="rect">
            <a:avLst/>
          </a:prstGeom>
          <a:solidFill>
            <a:srgbClr val="75AADB"/>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54" name="Shape 54"/>
          <p:cNvSpPr txBox="1">
            <a:spLocks noGrp="1"/>
          </p:cNvSpPr>
          <p:nvPr>
            <p:ph type="title"/>
          </p:nvPr>
        </p:nvSpPr>
        <p:spPr>
          <a:xfrm>
            <a:off x="1000125" y="365123"/>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75AADB"/>
              </a:buClr>
              <a:buFont typeface="Century Gothic"/>
              <a:buNone/>
              <a:defRPr sz="4800" b="0" i="0" u="none" strike="noStrike" cap="none">
                <a:solidFill>
                  <a:srgbClr val="75AADB"/>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324606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New Section">
    <p:spTree>
      <p:nvGrpSpPr>
        <p:cNvPr id="1" name="Shape 55"/>
        <p:cNvGrpSpPr/>
        <p:nvPr/>
      </p:nvGrpSpPr>
      <p:grpSpPr>
        <a:xfrm>
          <a:off x="0" y="0"/>
          <a:ext cx="0" cy="0"/>
          <a:chOff x="0" y="0"/>
          <a:chExt cx="0" cy="0"/>
        </a:xfrm>
      </p:grpSpPr>
      <p:pic>
        <p:nvPicPr>
          <p:cNvPr id="56" name="Shape 56"/>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57" name="Shape 57"/>
          <p:cNvPicPr preferRelativeResize="0"/>
          <p:nvPr/>
        </p:nvPicPr>
        <p:blipFill rotWithShape="1">
          <a:blip r:embed="rId3">
            <a:alphaModFix/>
          </a:blip>
          <a:srcRect/>
          <a:stretch/>
        </p:blipFill>
        <p:spPr>
          <a:xfrm>
            <a:off x="180864" y="641608"/>
            <a:ext cx="915295" cy="915295"/>
          </a:xfrm>
          <a:prstGeom prst="rect">
            <a:avLst/>
          </a:prstGeom>
          <a:noFill/>
          <a:ln>
            <a:noFill/>
          </a:ln>
        </p:spPr>
      </p:pic>
      <p:sp>
        <p:nvSpPr>
          <p:cNvPr id="58" name="Shape 58"/>
          <p:cNvSpPr txBox="1">
            <a:spLocks noGrp="1"/>
          </p:cNvSpPr>
          <p:nvPr>
            <p:ph type="title"/>
          </p:nvPr>
        </p:nvSpPr>
        <p:spPr>
          <a:xfrm>
            <a:off x="2291378" y="1129553"/>
            <a:ext cx="7562624" cy="1065007"/>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75AADB"/>
              </a:buClr>
              <a:buFont typeface="Century Gothic"/>
              <a:buNone/>
              <a:defRPr sz="4800" b="0" i="0" u="none" strike="noStrike" cap="none">
                <a:solidFill>
                  <a:srgbClr val="75AADB"/>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59" name="Shape 59"/>
          <p:cNvPicPr preferRelativeResize="0"/>
          <p:nvPr/>
        </p:nvPicPr>
        <p:blipFill rotWithShape="1">
          <a:blip r:embed="rId4">
            <a:alphaModFix/>
          </a:blip>
          <a:srcRect/>
          <a:stretch/>
        </p:blipFill>
        <p:spPr>
          <a:xfrm>
            <a:off x="8680329" y="2622253"/>
            <a:ext cx="912019" cy="912019"/>
          </a:xfrm>
          <a:prstGeom prst="rect">
            <a:avLst/>
          </a:prstGeom>
          <a:noFill/>
          <a:ln>
            <a:noFill/>
          </a:ln>
        </p:spPr>
      </p:pic>
      <p:sp>
        <p:nvSpPr>
          <p:cNvPr id="60" name="Shape 60"/>
          <p:cNvSpPr txBox="1">
            <a:spLocks noGrp="1"/>
          </p:cNvSpPr>
          <p:nvPr>
            <p:ph type="body" idx="1"/>
          </p:nvPr>
        </p:nvSpPr>
        <p:spPr>
          <a:xfrm>
            <a:off x="2291378" y="2302135"/>
            <a:ext cx="7562624" cy="4055633"/>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61" name="Shape 61"/>
          <p:cNvSpPr/>
          <p:nvPr/>
        </p:nvSpPr>
        <p:spPr>
          <a:xfrm>
            <a:off x="0" y="6812672"/>
            <a:ext cx="12192000" cy="45718"/>
          </a:xfrm>
          <a:prstGeom prst="rect">
            <a:avLst/>
          </a:prstGeom>
          <a:solidFill>
            <a:srgbClr val="75AADB"/>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920436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Acknowledgements">
    <p:spTree>
      <p:nvGrpSpPr>
        <p:cNvPr id="1" name="Shape 73"/>
        <p:cNvGrpSpPr/>
        <p:nvPr/>
      </p:nvGrpSpPr>
      <p:grpSpPr>
        <a:xfrm>
          <a:off x="0" y="0"/>
          <a:ext cx="0" cy="0"/>
          <a:chOff x="0" y="0"/>
          <a:chExt cx="0" cy="0"/>
        </a:xfrm>
      </p:grpSpPr>
      <p:pic>
        <p:nvPicPr>
          <p:cNvPr id="74" name="Shape 7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5" name="Shape 75"/>
          <p:cNvSpPr txBox="1">
            <a:spLocks noGrp="1"/>
          </p:cNvSpPr>
          <p:nvPr>
            <p:ph type="title"/>
          </p:nvPr>
        </p:nvSpPr>
        <p:spPr>
          <a:xfrm>
            <a:off x="1000125" y="365123"/>
            <a:ext cx="9413276" cy="479425"/>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75AADB"/>
              </a:buClr>
              <a:buFont typeface="Century Gothic"/>
              <a:buNone/>
              <a:defRPr sz="4800" b="0" i="0" u="none" strike="noStrike" cap="none">
                <a:solidFill>
                  <a:srgbClr val="75AADB"/>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p:nvPr/>
        </p:nvSpPr>
        <p:spPr>
          <a:xfrm>
            <a:off x="11144250" y="88726"/>
            <a:ext cx="577564" cy="495474"/>
          </a:xfrm>
          <a:prstGeom prst="hexagon">
            <a:avLst>
              <a:gd name="adj" fmla="val 25000"/>
              <a:gd name="vf" fmla="val 115470"/>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77" name="Shape 77"/>
          <p:cNvSpPr/>
          <p:nvPr/>
        </p:nvSpPr>
        <p:spPr>
          <a:xfrm>
            <a:off x="0" y="6809900"/>
            <a:ext cx="12192000" cy="45718"/>
          </a:xfrm>
          <a:prstGeom prst="rect">
            <a:avLst/>
          </a:prstGeom>
          <a:solidFill>
            <a:srgbClr val="75AADB"/>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78" name="Shape 78"/>
          <p:cNvSpPr txBox="1">
            <a:spLocks noGrp="1"/>
          </p:cNvSpPr>
          <p:nvPr>
            <p:ph type="body" idx="1"/>
          </p:nvPr>
        </p:nvSpPr>
        <p:spPr>
          <a:xfrm>
            <a:off x="1172583" y="1697389"/>
            <a:ext cx="9818921"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9" name="Shape 79"/>
          <p:cNvSpPr txBox="1">
            <a:spLocks noGrp="1"/>
          </p:cNvSpPr>
          <p:nvPr>
            <p:ph type="body" idx="2"/>
          </p:nvPr>
        </p:nvSpPr>
        <p:spPr>
          <a:xfrm>
            <a:off x="1172582" y="3287942"/>
            <a:ext cx="9818921"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0" name="Shape 80"/>
          <p:cNvSpPr txBox="1">
            <a:spLocks noGrp="1"/>
          </p:cNvSpPr>
          <p:nvPr>
            <p:ph type="body" idx="3"/>
          </p:nvPr>
        </p:nvSpPr>
        <p:spPr>
          <a:xfrm>
            <a:off x="1172583" y="4904821"/>
            <a:ext cx="9818919"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1" name="Shape 81"/>
          <p:cNvSpPr/>
          <p:nvPr/>
        </p:nvSpPr>
        <p:spPr>
          <a:xfrm>
            <a:off x="0" y="6420217"/>
            <a:ext cx="12192000" cy="4308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entury Gothic"/>
              <a:buNone/>
            </a:pPr>
            <a:r>
              <a:rPr lang="en-US" sz="800" i="1">
                <a:solidFill>
                  <a:srgbClr val="757070"/>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spcBef>
                <a:spcPts val="0"/>
              </a:spcBef>
              <a:buNone/>
            </a:pPr>
            <a:endParaRPr sz="600" i="1">
              <a:solidFill>
                <a:srgbClr val="757070"/>
              </a:solidFill>
              <a:latin typeface="Arial"/>
              <a:ea typeface="Arial"/>
              <a:cs typeface="Arial"/>
              <a:sym typeface="Arial"/>
            </a:endParaRPr>
          </a:p>
        </p:txBody>
      </p:sp>
      <p:pic>
        <p:nvPicPr>
          <p:cNvPr id="82" name="Shape 82"/>
          <p:cNvPicPr preferRelativeResize="0"/>
          <p:nvPr/>
        </p:nvPicPr>
        <p:blipFill rotWithShape="1">
          <a:blip r:embed="rId3">
            <a:alphaModFix/>
          </a:blip>
          <a:srcRect/>
          <a:stretch/>
        </p:blipFill>
        <p:spPr>
          <a:xfrm>
            <a:off x="11212103" y="114548"/>
            <a:ext cx="422908" cy="427953"/>
          </a:xfrm>
          <a:prstGeom prst="rect">
            <a:avLst/>
          </a:prstGeom>
          <a:noFill/>
          <a:ln>
            <a:noFill/>
          </a:ln>
        </p:spPr>
      </p:pic>
    </p:spTree>
    <p:extLst>
      <p:ext uri="{BB962C8B-B14F-4D97-AF65-F5344CB8AC3E}">
        <p14:creationId xmlns:p14="http://schemas.microsoft.com/office/powerpoint/2010/main" val="2206096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45C788-3DB9-4899-962A-B5C4AD7982BB}" type="datetimeFigureOut">
              <a:rPr lang="en-US" smtClean="0"/>
              <a:t>8/28/2017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0522B-F4B7-4CE1-B439-E7F74E0F6A18}" type="slidenum">
              <a:rPr lang="en-US" smtClean="0"/>
              <a:t>‹#›</a:t>
            </a:fld>
            <a:endParaRPr lang="en-US"/>
          </a:p>
        </p:txBody>
      </p:sp>
    </p:spTree>
    <p:extLst>
      <p:ext uri="{BB962C8B-B14F-4D97-AF65-F5344CB8AC3E}">
        <p14:creationId xmlns:p14="http://schemas.microsoft.com/office/powerpoint/2010/main" val="351868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E45C788-3DB9-4899-962A-B5C4AD7982BB}" type="datetimeFigureOut">
              <a:rPr lang="en-US" smtClean="0"/>
              <a:t>8/28/2017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0522B-F4B7-4CE1-B439-E7F74E0F6A18}" type="slidenum">
              <a:rPr lang="en-US" smtClean="0"/>
              <a:t>‹#›</a:t>
            </a:fld>
            <a:endParaRPr lang="en-US"/>
          </a:p>
        </p:txBody>
      </p:sp>
    </p:spTree>
    <p:extLst>
      <p:ext uri="{BB962C8B-B14F-4D97-AF65-F5344CB8AC3E}">
        <p14:creationId xmlns:p14="http://schemas.microsoft.com/office/powerpoint/2010/main" val="1368970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45C788-3DB9-4899-962A-B5C4AD7982BB}" type="datetimeFigureOut">
              <a:rPr lang="en-US" smtClean="0"/>
              <a:t>8/28/2017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50522B-F4B7-4CE1-B439-E7F74E0F6A18}" type="slidenum">
              <a:rPr lang="en-US" smtClean="0"/>
              <a:t>‹#›</a:t>
            </a:fld>
            <a:endParaRPr lang="en-US"/>
          </a:p>
        </p:txBody>
      </p:sp>
    </p:spTree>
    <p:extLst>
      <p:ext uri="{BB962C8B-B14F-4D97-AF65-F5344CB8AC3E}">
        <p14:creationId xmlns:p14="http://schemas.microsoft.com/office/powerpoint/2010/main" val="908033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45C788-3DB9-4899-962A-B5C4AD7982BB}" type="datetimeFigureOut">
              <a:rPr lang="en-US" smtClean="0"/>
              <a:t>8/28/2017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50522B-F4B7-4CE1-B439-E7F74E0F6A18}" type="slidenum">
              <a:rPr lang="en-US" smtClean="0"/>
              <a:t>‹#›</a:t>
            </a:fld>
            <a:endParaRPr lang="en-US"/>
          </a:p>
        </p:txBody>
      </p:sp>
    </p:spTree>
    <p:extLst>
      <p:ext uri="{BB962C8B-B14F-4D97-AF65-F5344CB8AC3E}">
        <p14:creationId xmlns:p14="http://schemas.microsoft.com/office/powerpoint/2010/main" val="1151991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45C788-3DB9-4899-962A-B5C4AD7982BB}" type="datetimeFigureOut">
              <a:rPr lang="en-US" smtClean="0"/>
              <a:t>8/28/2017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50522B-F4B7-4CE1-B439-E7F74E0F6A18}" type="slidenum">
              <a:rPr lang="en-US" smtClean="0"/>
              <a:t>‹#›</a:t>
            </a:fld>
            <a:endParaRPr lang="en-US"/>
          </a:p>
        </p:txBody>
      </p:sp>
    </p:spTree>
    <p:extLst>
      <p:ext uri="{BB962C8B-B14F-4D97-AF65-F5344CB8AC3E}">
        <p14:creationId xmlns:p14="http://schemas.microsoft.com/office/powerpoint/2010/main" val="188935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45C788-3DB9-4899-962A-B5C4AD7982BB}" type="datetimeFigureOut">
              <a:rPr lang="en-US" smtClean="0"/>
              <a:t>8/28/2017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50522B-F4B7-4CE1-B439-E7F74E0F6A18}" type="slidenum">
              <a:rPr lang="en-US" smtClean="0"/>
              <a:t>‹#›</a:t>
            </a:fld>
            <a:endParaRPr lang="en-US"/>
          </a:p>
        </p:txBody>
      </p:sp>
    </p:spTree>
    <p:extLst>
      <p:ext uri="{BB962C8B-B14F-4D97-AF65-F5344CB8AC3E}">
        <p14:creationId xmlns:p14="http://schemas.microsoft.com/office/powerpoint/2010/main" val="2985872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45C788-3DB9-4899-962A-B5C4AD7982BB}" type="datetimeFigureOut">
              <a:rPr lang="en-US" smtClean="0"/>
              <a:t>8/28/2017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50522B-F4B7-4CE1-B439-E7F74E0F6A18}" type="slidenum">
              <a:rPr lang="en-US" smtClean="0"/>
              <a:t>‹#›</a:t>
            </a:fld>
            <a:endParaRPr lang="en-US"/>
          </a:p>
        </p:txBody>
      </p:sp>
    </p:spTree>
    <p:extLst>
      <p:ext uri="{BB962C8B-B14F-4D97-AF65-F5344CB8AC3E}">
        <p14:creationId xmlns:p14="http://schemas.microsoft.com/office/powerpoint/2010/main" val="2814566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45C788-3DB9-4899-962A-B5C4AD7982BB}" type="datetimeFigureOut">
              <a:rPr lang="en-US" smtClean="0"/>
              <a:t>8/28/2017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50522B-F4B7-4CE1-B439-E7F74E0F6A18}" type="slidenum">
              <a:rPr lang="en-US" smtClean="0"/>
              <a:t>‹#›</a:t>
            </a:fld>
            <a:endParaRPr lang="en-US"/>
          </a:p>
        </p:txBody>
      </p:sp>
    </p:spTree>
    <p:extLst>
      <p:ext uri="{BB962C8B-B14F-4D97-AF65-F5344CB8AC3E}">
        <p14:creationId xmlns:p14="http://schemas.microsoft.com/office/powerpoint/2010/main" val="1036332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45C788-3DB9-4899-962A-B5C4AD7982BB}" type="datetimeFigureOut">
              <a:rPr lang="en-US" smtClean="0"/>
              <a:t>8/28/2017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50522B-F4B7-4CE1-B439-E7F74E0F6A18}" type="slidenum">
              <a:rPr lang="en-US" smtClean="0"/>
              <a:t>‹#›</a:t>
            </a:fld>
            <a:endParaRPr lang="en-US"/>
          </a:p>
        </p:txBody>
      </p:sp>
    </p:spTree>
    <p:extLst>
      <p:ext uri="{BB962C8B-B14F-4D97-AF65-F5344CB8AC3E}">
        <p14:creationId xmlns:p14="http://schemas.microsoft.com/office/powerpoint/2010/main" val="672595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chart" Target="../charts/chart5.xml"/></Relationships>
</file>

<file path=ppt/slides/_rels/slide22.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40.JPG"/><Relationship Id="rId4" Type="http://schemas.openxmlformats.org/officeDocument/2006/relationships/chart" Target="../charts/chart7.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41.JPG"/><Relationship Id="rId4" Type="http://schemas.openxmlformats.org/officeDocument/2006/relationships/chart" Target="../charts/chart9.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48.gif"/><Relationship Id="rId4" Type="http://schemas.openxmlformats.org/officeDocument/2006/relationships/image" Target="../media/image47.gif"/></Relationships>
</file>

<file path=ppt/slides/_rels/slide28.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50.gif"/><Relationship Id="rId4" Type="http://schemas.openxmlformats.org/officeDocument/2006/relationships/image" Target="../media/image46.gif"/></Relationships>
</file>

<file path=ppt/slides/_rels/slide2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52.jpe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55.JPG"/><Relationship Id="rId4" Type="http://schemas.openxmlformats.org/officeDocument/2006/relationships/image" Target="../media/image54.JP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58.jpeg"/><Relationship Id="rId5" Type="http://schemas.openxmlformats.org/officeDocument/2006/relationships/image" Target="../media/image37.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9.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Shape 88"/>
          <p:cNvPicPr preferRelativeResize="0"/>
          <p:nvPr/>
        </p:nvPicPr>
        <p:blipFill rotWithShape="1">
          <a:blip r:embed="rId3">
            <a:alphaModFix/>
          </a:blip>
          <a:srcRect r="11613"/>
          <a:stretch/>
        </p:blipFill>
        <p:spPr>
          <a:xfrm>
            <a:off x="0" y="0"/>
            <a:ext cx="5419324" cy="6857999"/>
          </a:xfrm>
          <a:prstGeom prst="rect">
            <a:avLst/>
          </a:prstGeom>
          <a:noFill/>
          <a:ln>
            <a:noFill/>
          </a:ln>
        </p:spPr>
      </p:pic>
      <p:pic>
        <p:nvPicPr>
          <p:cNvPr id="89" name="Shape 89"/>
          <p:cNvPicPr preferRelativeResize="0"/>
          <p:nvPr/>
        </p:nvPicPr>
        <p:blipFill rotWithShape="1">
          <a:blip r:embed="rId4">
            <a:alphaModFix/>
          </a:blip>
          <a:srcRect/>
          <a:stretch/>
        </p:blipFill>
        <p:spPr>
          <a:xfrm>
            <a:off x="0" y="9236"/>
            <a:ext cx="12192000" cy="6858000"/>
          </a:xfrm>
          <a:prstGeom prst="rect">
            <a:avLst/>
          </a:prstGeom>
          <a:noFill/>
          <a:ln>
            <a:noFill/>
          </a:ln>
        </p:spPr>
      </p:pic>
      <p:sp>
        <p:nvSpPr>
          <p:cNvPr id="90" name="Shape 90"/>
          <p:cNvSpPr txBox="1"/>
          <p:nvPr/>
        </p:nvSpPr>
        <p:spPr>
          <a:xfrm>
            <a:off x="5604725" y="1123200"/>
            <a:ext cx="6153000" cy="14370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rgbClr val="75AADB"/>
              </a:buClr>
              <a:buSzPct val="25000"/>
              <a:buFont typeface="Century Gothic"/>
              <a:buNone/>
            </a:pPr>
            <a:r>
              <a:rPr lang="en-US" sz="4800" b="1">
                <a:solidFill>
                  <a:srgbClr val="75AADB"/>
                </a:solidFill>
                <a:latin typeface="Century Gothic"/>
                <a:ea typeface="Century Gothic"/>
                <a:cs typeface="Century Gothic"/>
                <a:sym typeface="Century Gothic"/>
              </a:rPr>
              <a:t>CHESAPEAKE BAY WATER RESOURCES II</a:t>
            </a:r>
          </a:p>
        </p:txBody>
      </p:sp>
      <p:sp>
        <p:nvSpPr>
          <p:cNvPr id="91" name="Shape 91"/>
          <p:cNvSpPr txBox="1"/>
          <p:nvPr/>
        </p:nvSpPr>
        <p:spPr>
          <a:xfrm>
            <a:off x="5857343" y="2593818"/>
            <a:ext cx="5647764" cy="141810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75AADB"/>
              </a:buClr>
              <a:buSzPct val="25000"/>
              <a:buFont typeface="Arial"/>
              <a:buNone/>
            </a:pPr>
            <a:r>
              <a:rPr lang="en-US" sz="2000" dirty="0">
                <a:solidFill>
                  <a:srgbClr val="75AADB"/>
                </a:solidFill>
                <a:latin typeface="Century Gothic"/>
                <a:ea typeface="Century Gothic"/>
                <a:cs typeface="Century Gothic"/>
                <a:sym typeface="Century Gothic"/>
              </a:rPr>
              <a:t>Assessing Water Clarity to Identify Potential Areas of Submerged Aquatic Vegetation (SAV) in the Chesapeake Bay</a:t>
            </a:r>
          </a:p>
        </p:txBody>
      </p:sp>
      <p:sp>
        <p:nvSpPr>
          <p:cNvPr id="92" name="Shape 92"/>
          <p:cNvSpPr txBox="1"/>
          <p:nvPr/>
        </p:nvSpPr>
        <p:spPr>
          <a:xfrm>
            <a:off x="5976074" y="4342250"/>
            <a:ext cx="3541200" cy="2763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3F3F3F"/>
              </a:buClr>
              <a:buSzPct val="25000"/>
              <a:buFont typeface="Arial"/>
              <a:buNone/>
            </a:pPr>
            <a:r>
              <a:rPr lang="en-US" sz="1800" dirty="0">
                <a:solidFill>
                  <a:srgbClr val="3F3F3F"/>
                </a:solidFill>
                <a:latin typeface="Century Gothic"/>
                <a:ea typeface="Century Gothic"/>
                <a:cs typeface="Century Gothic"/>
                <a:sym typeface="Century Gothic"/>
              </a:rPr>
              <a:t>Eli </a:t>
            </a:r>
            <a:r>
              <a:rPr lang="en-US" sz="1800" dirty="0" smtClean="0">
                <a:solidFill>
                  <a:srgbClr val="3F3F3F"/>
                </a:solidFill>
                <a:latin typeface="Century Gothic"/>
                <a:ea typeface="Century Gothic"/>
                <a:cs typeface="Century Gothic"/>
                <a:sym typeface="Century Gothic"/>
              </a:rPr>
              <a:t>Simonson</a:t>
            </a:r>
            <a:endParaRPr lang="en-US" sz="1800" dirty="0">
              <a:solidFill>
                <a:srgbClr val="3F3F3F"/>
              </a:solidFill>
              <a:latin typeface="Century Gothic"/>
              <a:ea typeface="Century Gothic"/>
              <a:cs typeface="Century Gothic"/>
              <a:sym typeface="Century Gothic"/>
            </a:endParaRPr>
          </a:p>
        </p:txBody>
      </p:sp>
      <p:sp>
        <p:nvSpPr>
          <p:cNvPr id="93" name="Shape 93"/>
          <p:cNvSpPr txBox="1"/>
          <p:nvPr/>
        </p:nvSpPr>
        <p:spPr>
          <a:xfrm>
            <a:off x="5982352" y="4745000"/>
            <a:ext cx="2852100" cy="2763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3F3F3F"/>
              </a:buClr>
              <a:buSzPct val="25000"/>
              <a:buFont typeface="Arial"/>
              <a:buNone/>
            </a:pPr>
            <a:r>
              <a:rPr lang="en-US" sz="1800">
                <a:solidFill>
                  <a:srgbClr val="3F3F3F"/>
                </a:solidFill>
                <a:latin typeface="Century Gothic"/>
                <a:ea typeface="Century Gothic"/>
                <a:cs typeface="Century Gothic"/>
                <a:sym typeface="Century Gothic"/>
              </a:rPr>
              <a:t>Antonio Alvarado</a:t>
            </a:r>
          </a:p>
        </p:txBody>
      </p:sp>
      <p:sp>
        <p:nvSpPr>
          <p:cNvPr id="94" name="Shape 94"/>
          <p:cNvSpPr txBox="1"/>
          <p:nvPr/>
        </p:nvSpPr>
        <p:spPr>
          <a:xfrm>
            <a:off x="5983403" y="5170319"/>
            <a:ext cx="2114131" cy="276435"/>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3F3F3F"/>
              </a:buClr>
              <a:buSzPct val="25000"/>
              <a:buFont typeface="Arial"/>
              <a:buNone/>
            </a:pPr>
            <a:r>
              <a:rPr lang="en-US" sz="1800">
                <a:solidFill>
                  <a:srgbClr val="3F3F3F"/>
                </a:solidFill>
                <a:latin typeface="Century Gothic"/>
                <a:ea typeface="Century Gothic"/>
                <a:cs typeface="Century Gothic"/>
                <a:sym typeface="Century Gothic"/>
              </a:rPr>
              <a:t>Will Crowley</a:t>
            </a:r>
          </a:p>
        </p:txBody>
      </p:sp>
      <p:sp>
        <p:nvSpPr>
          <p:cNvPr id="95" name="Shape 95"/>
          <p:cNvSpPr txBox="1"/>
          <p:nvPr/>
        </p:nvSpPr>
        <p:spPr>
          <a:xfrm>
            <a:off x="5225150" y="5789051"/>
            <a:ext cx="5628300" cy="504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b="1" dirty="0">
                <a:solidFill>
                  <a:schemeClr val="lt1"/>
                </a:solidFill>
                <a:latin typeface="Century Gothic"/>
                <a:ea typeface="Century Gothic"/>
                <a:cs typeface="Century Gothic"/>
                <a:sym typeface="Century Gothic"/>
              </a:rPr>
              <a:t>NASA Langley Research Center</a:t>
            </a:r>
          </a:p>
        </p:txBody>
      </p:sp>
      <p:pic>
        <p:nvPicPr>
          <p:cNvPr id="96" name="Shape 96"/>
          <p:cNvPicPr preferRelativeResize="0"/>
          <p:nvPr/>
        </p:nvPicPr>
        <p:blipFill rotWithShape="1">
          <a:blip r:embed="rId5">
            <a:alphaModFix/>
          </a:blip>
          <a:srcRect/>
          <a:stretch/>
        </p:blipFill>
        <p:spPr>
          <a:xfrm>
            <a:off x="11105584" y="5915237"/>
            <a:ext cx="704700" cy="704699"/>
          </a:xfrm>
          <a:prstGeom prst="rect">
            <a:avLst/>
          </a:prstGeom>
          <a:noFill/>
          <a:ln>
            <a:noFill/>
          </a:ln>
        </p:spPr>
      </p:pic>
      <p:sp>
        <p:nvSpPr>
          <p:cNvPr id="97" name="Shape 97"/>
          <p:cNvSpPr txBox="1"/>
          <p:nvPr/>
        </p:nvSpPr>
        <p:spPr>
          <a:xfrm>
            <a:off x="5225079" y="6293353"/>
            <a:ext cx="5628300" cy="3387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i="1">
                <a:solidFill>
                  <a:schemeClr val="lt1"/>
                </a:solidFill>
                <a:latin typeface="Century Gothic"/>
                <a:ea typeface="Century Gothic"/>
                <a:cs typeface="Century Gothic"/>
                <a:sym typeface="Century Gothic"/>
              </a:rPr>
              <a:t>2017 Summer</a:t>
            </a:r>
          </a:p>
        </p:txBody>
      </p:sp>
    </p:spTree>
    <p:extLst>
      <p:ext uri="{BB962C8B-B14F-4D97-AF65-F5344CB8AC3E}">
        <p14:creationId xmlns:p14="http://schemas.microsoft.com/office/powerpoint/2010/main" val="3528503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New Additions to the Methodology</a:t>
            </a:r>
          </a:p>
        </p:txBody>
      </p:sp>
      <p:pic>
        <p:nvPicPr>
          <p:cNvPr id="5" name="Picture 4"/>
          <p:cNvPicPr>
            <a:picLocks noChangeAspect="1"/>
          </p:cNvPicPr>
          <p:nvPr/>
        </p:nvPicPr>
        <p:blipFill>
          <a:blip r:embed="rId3"/>
          <a:stretch>
            <a:fillRect/>
          </a:stretch>
        </p:blipFill>
        <p:spPr>
          <a:xfrm>
            <a:off x="815665" y="1384610"/>
            <a:ext cx="3981450" cy="4267200"/>
          </a:xfrm>
          <a:prstGeom prst="rect">
            <a:avLst/>
          </a:prstGeom>
          <a:ln w="12700">
            <a:solidFill>
              <a:schemeClr val="tx1"/>
            </a:solidFill>
          </a:ln>
        </p:spPr>
      </p:pic>
      <p:sp>
        <p:nvSpPr>
          <p:cNvPr id="4" name="Rectangle 3"/>
          <p:cNvSpPr/>
          <p:nvPr/>
        </p:nvSpPr>
        <p:spPr>
          <a:xfrm>
            <a:off x="5137273" y="1384610"/>
            <a:ext cx="6096000" cy="4247317"/>
          </a:xfrm>
          <a:prstGeom prst="rect">
            <a:avLst/>
          </a:prstGeom>
        </p:spPr>
        <p:txBody>
          <a:bodyPr>
            <a:spAutoFit/>
          </a:bodyPr>
          <a:lstStyle/>
          <a:p>
            <a:pPr marL="342900" indent="-342900">
              <a:buClr>
                <a:srgbClr val="73A9DB"/>
              </a:buClr>
              <a:buFont typeface="Webdings" panose="05030102010509060703" pitchFamily="18" charset="2"/>
              <a:buChar char="4"/>
            </a:pPr>
            <a:r>
              <a:rPr lang="en-US" dirty="0">
                <a:solidFill>
                  <a:schemeClr val="bg1">
                    <a:lumMod val="50000"/>
                  </a:schemeClr>
                </a:solidFill>
                <a:latin typeface="Century Gothic" panose="020B0502020202020204" pitchFamily="34" charset="0"/>
              </a:rPr>
              <a:t>ACOLITE is an atmospheric correction and processor for satellite imagery, including: </a:t>
            </a:r>
          </a:p>
          <a:p>
            <a:pPr marL="800100" lvl="1" indent="-342900">
              <a:buClr>
                <a:srgbClr val="73A9DB"/>
              </a:buClr>
              <a:buFont typeface="Arial" panose="020B0604020202020204" pitchFamily="34" charset="0"/>
              <a:buChar char="•"/>
            </a:pPr>
            <a:r>
              <a:rPr lang="en-US" dirty="0">
                <a:solidFill>
                  <a:schemeClr val="bg1">
                    <a:lumMod val="50000"/>
                  </a:schemeClr>
                </a:solidFill>
                <a:latin typeface="Century Gothic" panose="020B0502020202020204" pitchFamily="34" charset="0"/>
              </a:rPr>
              <a:t>Landsat 8</a:t>
            </a:r>
          </a:p>
          <a:p>
            <a:pPr marL="800100" lvl="1" indent="-342900">
              <a:buClr>
                <a:srgbClr val="73A9DB"/>
              </a:buClr>
              <a:buFont typeface="Arial" panose="020B0604020202020204" pitchFamily="34" charset="0"/>
              <a:buChar char="•"/>
            </a:pPr>
            <a:r>
              <a:rPr lang="en-US" dirty="0">
                <a:solidFill>
                  <a:schemeClr val="bg1">
                    <a:lumMod val="50000"/>
                  </a:schemeClr>
                </a:solidFill>
                <a:latin typeface="Century Gothic" panose="020B0502020202020204" pitchFamily="34" charset="0"/>
              </a:rPr>
              <a:t>Sentinel-2 </a:t>
            </a:r>
          </a:p>
          <a:p>
            <a:pPr lvl="1">
              <a:buClr>
                <a:srgbClr val="73A9DB"/>
              </a:buClr>
            </a:pPr>
            <a:endParaRPr lang="en-US" dirty="0">
              <a:solidFill>
                <a:schemeClr val="bg1">
                  <a:lumMod val="50000"/>
                </a:schemeClr>
              </a:solidFill>
              <a:latin typeface="Century Gothic" panose="020B0502020202020204" pitchFamily="34" charset="0"/>
            </a:endParaRPr>
          </a:p>
          <a:p>
            <a:pPr lvl="1">
              <a:buClr>
                <a:srgbClr val="73A9DB"/>
              </a:buClr>
            </a:pPr>
            <a:endParaRPr lang="en-US" dirty="0">
              <a:solidFill>
                <a:schemeClr val="bg1">
                  <a:lumMod val="50000"/>
                </a:schemeClr>
              </a:solidFill>
              <a:latin typeface="Century Gothic" panose="020B0502020202020204" pitchFamily="34" charset="0"/>
            </a:endParaRPr>
          </a:p>
          <a:p>
            <a:pPr marL="342900" indent="-342900">
              <a:buClr>
                <a:srgbClr val="73A9DB"/>
              </a:buClr>
              <a:buFont typeface="Webdings" panose="05030102010509060703" pitchFamily="18" charset="2"/>
              <a:buChar char="4"/>
            </a:pPr>
            <a:r>
              <a:rPr lang="en-US" dirty="0">
                <a:solidFill>
                  <a:schemeClr val="bg1">
                    <a:lumMod val="50000"/>
                  </a:schemeClr>
                </a:solidFill>
                <a:latin typeface="Century Gothic" panose="020B0502020202020204" pitchFamily="34" charset="0"/>
              </a:rPr>
              <a:t>Developed at the Royal Belgian Institute of Natural Sciences (RBINS)</a:t>
            </a:r>
          </a:p>
          <a:p>
            <a:pPr>
              <a:buClr>
                <a:srgbClr val="73A9DB"/>
              </a:buClr>
            </a:pPr>
            <a:endParaRPr lang="en-US" dirty="0">
              <a:solidFill>
                <a:schemeClr val="bg1">
                  <a:lumMod val="50000"/>
                </a:schemeClr>
              </a:solidFill>
              <a:latin typeface="Century Gothic" panose="020B0502020202020204" pitchFamily="34" charset="0"/>
            </a:endParaRPr>
          </a:p>
          <a:p>
            <a:pPr>
              <a:buClr>
                <a:srgbClr val="73A9DB"/>
              </a:buClr>
            </a:pPr>
            <a:endParaRPr lang="en-US" dirty="0">
              <a:solidFill>
                <a:schemeClr val="bg1">
                  <a:lumMod val="50000"/>
                </a:schemeClr>
              </a:solidFill>
              <a:latin typeface="Century Gothic" panose="020B0502020202020204" pitchFamily="34" charset="0"/>
            </a:endParaRPr>
          </a:p>
          <a:p>
            <a:pPr marL="342900" indent="-342900">
              <a:buClr>
                <a:srgbClr val="73A9DB"/>
              </a:buClr>
              <a:buFont typeface="Webdings" panose="05030102010509060703" pitchFamily="18" charset="2"/>
              <a:buChar char="4"/>
            </a:pPr>
            <a:r>
              <a:rPr lang="en-US" dirty="0">
                <a:solidFill>
                  <a:schemeClr val="bg1">
                    <a:lumMod val="50000"/>
                  </a:schemeClr>
                </a:solidFill>
                <a:latin typeface="Century Gothic" panose="020B0502020202020204" pitchFamily="34" charset="0"/>
              </a:rPr>
              <a:t>ACOLITE allows simple and fast processing of L8 and S2A images for marine and inland water applications</a:t>
            </a:r>
          </a:p>
          <a:p>
            <a:pPr marL="342900" indent="-342900">
              <a:buClr>
                <a:srgbClr val="73A9DB"/>
              </a:buClr>
              <a:buFont typeface="Webdings" panose="05030102010509060703" pitchFamily="18" charset="2"/>
              <a:buChar char="4"/>
            </a:pPr>
            <a:endParaRPr lang="en-US" dirty="0">
              <a:solidFill>
                <a:srgbClr val="333333"/>
              </a:solidFill>
              <a:latin typeface="Century Gothic" panose="020B0502020202020204" pitchFamily="34" charset="0"/>
            </a:endParaRPr>
          </a:p>
          <a:p>
            <a:pPr marL="342900" indent="-342900">
              <a:buClr>
                <a:srgbClr val="73A9DB"/>
              </a:buClr>
              <a:buFont typeface="Webdings" panose="05030102010509060703" pitchFamily="18" charset="2"/>
              <a:buChar char="4"/>
            </a:pPr>
            <a:endParaRPr lang="en-US" dirty="0"/>
          </a:p>
        </p:txBody>
      </p:sp>
    </p:spTree>
    <p:extLst>
      <p:ext uri="{BB962C8B-B14F-4D97-AF65-F5344CB8AC3E}">
        <p14:creationId xmlns:p14="http://schemas.microsoft.com/office/powerpoint/2010/main" val="41293793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ACOLITE Advanced Settings</a:t>
            </a:r>
          </a:p>
        </p:txBody>
      </p:sp>
      <p:pic>
        <p:nvPicPr>
          <p:cNvPr id="5" name="Picture 4"/>
          <p:cNvPicPr>
            <a:picLocks noChangeAspect="1"/>
          </p:cNvPicPr>
          <p:nvPr/>
        </p:nvPicPr>
        <p:blipFill>
          <a:blip r:embed="rId3"/>
          <a:stretch>
            <a:fillRect/>
          </a:stretch>
        </p:blipFill>
        <p:spPr>
          <a:xfrm>
            <a:off x="492280" y="1071725"/>
            <a:ext cx="3981450" cy="5486400"/>
          </a:xfrm>
          <a:prstGeom prst="rect">
            <a:avLst/>
          </a:prstGeom>
          <a:ln w="12700">
            <a:solidFill>
              <a:schemeClr val="tx1"/>
            </a:solidFill>
          </a:ln>
        </p:spPr>
      </p:pic>
      <p:pic>
        <p:nvPicPr>
          <p:cNvPr id="6" name="Picture 5"/>
          <p:cNvPicPr>
            <a:picLocks noChangeAspect="1"/>
          </p:cNvPicPr>
          <p:nvPr/>
        </p:nvPicPr>
        <p:blipFill rotWithShape="1">
          <a:blip r:embed="rId4"/>
          <a:srcRect t="4299"/>
          <a:stretch/>
        </p:blipFill>
        <p:spPr>
          <a:xfrm>
            <a:off x="4773692" y="1494262"/>
            <a:ext cx="3331664" cy="3599135"/>
          </a:xfrm>
          <a:prstGeom prst="rect">
            <a:avLst/>
          </a:prstGeom>
        </p:spPr>
      </p:pic>
      <p:pic>
        <p:nvPicPr>
          <p:cNvPr id="8" name="Picture 7"/>
          <p:cNvPicPr>
            <a:picLocks noChangeAspect="1"/>
          </p:cNvPicPr>
          <p:nvPr/>
        </p:nvPicPr>
        <p:blipFill>
          <a:blip r:embed="rId5"/>
          <a:stretch>
            <a:fillRect/>
          </a:stretch>
        </p:blipFill>
        <p:spPr>
          <a:xfrm>
            <a:off x="8273745" y="1494262"/>
            <a:ext cx="3331664" cy="3602531"/>
          </a:xfrm>
          <a:prstGeom prst="rect">
            <a:avLst/>
          </a:prstGeom>
        </p:spPr>
      </p:pic>
      <p:sp>
        <p:nvSpPr>
          <p:cNvPr id="9" name="TextBox 8"/>
          <p:cNvSpPr txBox="1"/>
          <p:nvPr/>
        </p:nvSpPr>
        <p:spPr>
          <a:xfrm>
            <a:off x="5145828" y="5243471"/>
            <a:ext cx="6255834" cy="584775"/>
          </a:xfrm>
          <a:prstGeom prst="rect">
            <a:avLst/>
          </a:prstGeom>
          <a:noFill/>
        </p:spPr>
        <p:txBody>
          <a:bodyPr wrap="square" rtlCol="0">
            <a:spAutoFit/>
          </a:bodyPr>
          <a:lstStyle/>
          <a:p>
            <a:pPr algn="ctr"/>
            <a:r>
              <a:rPr lang="en-US" sz="1600" dirty="0">
                <a:solidFill>
                  <a:schemeClr val="bg1">
                    <a:lumMod val="50000"/>
                  </a:schemeClr>
                </a:solidFill>
                <a:latin typeface="Century Gothic" panose="020B0502020202020204" pitchFamily="34" charset="0"/>
              </a:rPr>
              <a:t>SWIR vs NIR atmospherically corrected ACOLITE products, derived from Landsat 8 imagery captured April 9</a:t>
            </a:r>
            <a:r>
              <a:rPr lang="en-US" sz="1600" baseline="30000" dirty="0">
                <a:solidFill>
                  <a:schemeClr val="bg1">
                    <a:lumMod val="50000"/>
                  </a:schemeClr>
                </a:solidFill>
                <a:latin typeface="Century Gothic" panose="020B0502020202020204" pitchFamily="34" charset="0"/>
              </a:rPr>
              <a:t>th</a:t>
            </a:r>
            <a:r>
              <a:rPr lang="en-US" sz="1600" dirty="0">
                <a:solidFill>
                  <a:schemeClr val="bg1">
                    <a:lumMod val="50000"/>
                  </a:schemeClr>
                </a:solidFill>
                <a:latin typeface="Century Gothic" panose="020B0502020202020204" pitchFamily="34" charset="0"/>
              </a:rPr>
              <a:t>, 2017</a:t>
            </a:r>
          </a:p>
        </p:txBody>
      </p:sp>
    </p:spTree>
    <p:extLst>
      <p:ext uri="{BB962C8B-B14F-4D97-AF65-F5344CB8AC3E}">
        <p14:creationId xmlns:p14="http://schemas.microsoft.com/office/powerpoint/2010/main" val="26747420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ACOLITE Turbidity </a:t>
            </a:r>
            <a:r>
              <a:rPr lang="en-US" dirty="0" smtClean="0"/>
              <a:t>Algorithms</a:t>
            </a:r>
            <a:endParaRPr lang="en-US" dirty="0"/>
          </a:p>
        </p:txBody>
      </p:sp>
      <p:sp>
        <p:nvSpPr>
          <p:cNvPr id="3" name="Rectangle 2"/>
          <p:cNvSpPr/>
          <p:nvPr/>
        </p:nvSpPr>
        <p:spPr>
          <a:xfrm>
            <a:off x="1445717" y="1419584"/>
            <a:ext cx="9341963" cy="2800767"/>
          </a:xfrm>
          <a:prstGeom prst="rect">
            <a:avLst/>
          </a:prstGeom>
        </p:spPr>
        <p:txBody>
          <a:bodyPr wrap="square">
            <a:spAutoFit/>
          </a:bodyPr>
          <a:lstStyle/>
          <a:p>
            <a:pPr marL="342900" indent="-342900" algn="just">
              <a:buClr>
                <a:srgbClr val="73A9DB"/>
              </a:buClr>
              <a:buFont typeface="Webdings" panose="05030102010509060703" pitchFamily="18" charset="2"/>
              <a:buChar char="4"/>
            </a:pPr>
            <a:r>
              <a:rPr lang="en-US" b="1" dirty="0">
                <a:solidFill>
                  <a:srgbClr val="76AADA"/>
                </a:solidFill>
                <a:latin typeface="Century Gothic" panose="020B0502020202020204" pitchFamily="34" charset="0"/>
              </a:rPr>
              <a:t>T_DOGLIOTTI_RED</a:t>
            </a:r>
            <a:r>
              <a:rPr lang="en-US" dirty="0">
                <a:solidFill>
                  <a:schemeClr val="bg1">
                    <a:lumMod val="50000"/>
                  </a:schemeClr>
                </a:solidFill>
                <a:latin typeface="Century Gothic" panose="020B0502020202020204" pitchFamily="34" charset="0"/>
              </a:rPr>
              <a:t>: red-band turbidity from (</a:t>
            </a:r>
            <a:r>
              <a:rPr lang="en-US" dirty="0" err="1">
                <a:solidFill>
                  <a:schemeClr val="bg1">
                    <a:lumMod val="50000"/>
                  </a:schemeClr>
                </a:solidFill>
                <a:latin typeface="Century Gothic" panose="020B0502020202020204" pitchFamily="34" charset="0"/>
              </a:rPr>
              <a:t>Dogliotti</a:t>
            </a:r>
            <a:r>
              <a:rPr lang="en-US" dirty="0">
                <a:solidFill>
                  <a:schemeClr val="bg1">
                    <a:lumMod val="50000"/>
                  </a:schemeClr>
                </a:solidFill>
                <a:latin typeface="Century Gothic" panose="020B0502020202020204" pitchFamily="34" charset="0"/>
              </a:rPr>
              <a:t> et al., 2015) using the 645 nm setting from their paper with the OLI 655 nm band or the MSI 665 nm band.</a:t>
            </a:r>
          </a:p>
          <a:p>
            <a:pPr algn="just">
              <a:buClr>
                <a:srgbClr val="73A9DB"/>
              </a:buClr>
            </a:pPr>
            <a:endParaRPr lang="en-US" dirty="0">
              <a:solidFill>
                <a:schemeClr val="bg1">
                  <a:lumMod val="50000"/>
                </a:schemeClr>
              </a:solidFill>
              <a:latin typeface="Century Gothic" panose="020B0502020202020204" pitchFamily="34" charset="0"/>
            </a:endParaRPr>
          </a:p>
          <a:p>
            <a:pPr marL="342900" indent="-342900" algn="just">
              <a:buClr>
                <a:srgbClr val="73A9DB"/>
              </a:buClr>
              <a:buFont typeface="Webdings" panose="05030102010509060703" pitchFamily="18" charset="2"/>
              <a:buChar char="4"/>
            </a:pPr>
            <a:r>
              <a:rPr lang="en-US" b="1" dirty="0">
                <a:solidFill>
                  <a:srgbClr val="76AADA"/>
                </a:solidFill>
                <a:latin typeface="Century Gothic" panose="020B0502020202020204" pitchFamily="34" charset="0"/>
              </a:rPr>
              <a:t>T_GARABA_645_LIN</a:t>
            </a:r>
            <a:r>
              <a:rPr lang="en-US" dirty="0">
                <a:solidFill>
                  <a:schemeClr val="bg1">
                    <a:lumMod val="50000"/>
                  </a:schemeClr>
                </a:solidFill>
                <a:latin typeface="Century Gothic" panose="020B0502020202020204" pitchFamily="34" charset="0"/>
              </a:rPr>
              <a:t>: turbidity from (</a:t>
            </a:r>
            <a:r>
              <a:rPr lang="en-US" dirty="0" err="1">
                <a:solidFill>
                  <a:schemeClr val="bg1">
                    <a:lumMod val="50000"/>
                  </a:schemeClr>
                </a:solidFill>
                <a:latin typeface="Century Gothic" panose="020B0502020202020204" pitchFamily="34" charset="0"/>
              </a:rPr>
              <a:t>Garaba</a:t>
            </a:r>
            <a:r>
              <a:rPr lang="en-US" dirty="0">
                <a:solidFill>
                  <a:schemeClr val="bg1">
                    <a:lumMod val="50000"/>
                  </a:schemeClr>
                </a:solidFill>
                <a:latin typeface="Century Gothic" panose="020B0502020202020204" pitchFamily="34" charset="0"/>
              </a:rPr>
              <a:t> et al., 2014) using the linear 645 nm model from their paper with the OLI 655 nm band or the MSI 665 nm band. </a:t>
            </a:r>
          </a:p>
          <a:p>
            <a:pPr algn="just">
              <a:buClr>
                <a:srgbClr val="73A9DB"/>
              </a:buClr>
            </a:pPr>
            <a:endParaRPr lang="en-US" dirty="0">
              <a:solidFill>
                <a:schemeClr val="bg1">
                  <a:lumMod val="50000"/>
                </a:schemeClr>
              </a:solidFill>
              <a:latin typeface="Century Gothic" panose="020B0502020202020204" pitchFamily="34" charset="0"/>
            </a:endParaRPr>
          </a:p>
          <a:p>
            <a:pPr marL="342900" indent="-342900" algn="just">
              <a:buClr>
                <a:srgbClr val="73A9DB"/>
              </a:buClr>
              <a:buFont typeface="Webdings" panose="05030102010509060703" pitchFamily="18" charset="2"/>
              <a:buChar char="4"/>
            </a:pPr>
            <a:r>
              <a:rPr lang="en-US" b="1" dirty="0">
                <a:solidFill>
                  <a:srgbClr val="76AADA"/>
                </a:solidFill>
                <a:latin typeface="Century Gothic" panose="020B0502020202020204" pitchFamily="34" charset="0"/>
              </a:rPr>
              <a:t>T_NECHAD_645</a:t>
            </a:r>
            <a:r>
              <a:rPr lang="en-US" dirty="0">
                <a:solidFill>
                  <a:schemeClr val="bg1">
                    <a:lumMod val="50000"/>
                  </a:schemeClr>
                </a:solidFill>
                <a:latin typeface="Century Gothic" panose="020B0502020202020204" pitchFamily="34" charset="0"/>
              </a:rPr>
              <a:t>: turbidity from (Nechad et al., 2009) using the 645 nm setting from their paper with the OLI 655 nm band or the MSI 665 nm band.</a:t>
            </a:r>
          </a:p>
          <a:p>
            <a:pPr>
              <a:buClr>
                <a:srgbClr val="73A9DB"/>
              </a:buClr>
            </a:pPr>
            <a:endParaRPr lang="en-US" sz="1600" dirty="0">
              <a:latin typeface="Century Gothic" panose="020B0502020202020204" pitchFamily="34" charset="0"/>
            </a:endParaRPr>
          </a:p>
          <a:p>
            <a:pPr marL="342900" indent="-342900">
              <a:buClr>
                <a:srgbClr val="73A9DB"/>
              </a:buClr>
              <a:buFont typeface="Webdings" panose="05030102010509060703" pitchFamily="18" charset="2"/>
              <a:buChar char="4"/>
            </a:pPr>
            <a:endParaRPr lang="en-US" sz="1600" dirty="0">
              <a:solidFill>
                <a:srgbClr val="333333"/>
              </a:solidFill>
              <a:latin typeface="Century Gothic" panose="020B0502020202020204" pitchFamily="34" charset="0"/>
            </a:endParaRPr>
          </a:p>
        </p:txBody>
      </p:sp>
      <p:sp>
        <p:nvSpPr>
          <p:cNvPr id="4" name="TextBox 3">
            <a:extLst>
              <a:ext uri="{FF2B5EF4-FFF2-40B4-BE49-F238E27FC236}">
                <a16:creationId xmlns:a16="http://schemas.microsoft.com/office/drawing/2014/main" xmlns="" id="{62767D18-BB4B-4F54-B04F-18F705B64C96}"/>
              </a:ext>
            </a:extLst>
          </p:cNvPr>
          <p:cNvSpPr txBox="1"/>
          <p:nvPr/>
        </p:nvSpPr>
        <p:spPr>
          <a:xfrm>
            <a:off x="1541860" y="4333722"/>
            <a:ext cx="8959175" cy="923330"/>
          </a:xfrm>
          <a:prstGeom prst="rect">
            <a:avLst/>
          </a:prstGeom>
          <a:noFill/>
        </p:spPr>
        <p:txBody>
          <a:bodyPr wrap="square" rtlCol="0">
            <a:spAutoFit/>
          </a:bodyPr>
          <a:lstStyle/>
          <a:p>
            <a:pPr algn="just">
              <a:buClr>
                <a:srgbClr val="73A9DB"/>
              </a:buClr>
            </a:pPr>
            <a:r>
              <a:rPr lang="en-US" dirty="0">
                <a:solidFill>
                  <a:schemeClr val="bg1">
                    <a:lumMod val="50000"/>
                  </a:schemeClr>
                </a:solidFill>
                <a:latin typeface="Century Gothic" panose="020B0502020202020204" pitchFamily="34" charset="0"/>
              </a:rPr>
              <a:t>Single band retrieval algorithms relate turbidity and water reflectance at a predefined wavelength chosen by the user – In our case, the red band</a:t>
            </a:r>
          </a:p>
          <a:p>
            <a:endParaRPr lang="en-US" dirty="0"/>
          </a:p>
        </p:txBody>
      </p:sp>
    </p:spTree>
    <p:extLst>
      <p:ext uri="{BB962C8B-B14F-4D97-AF65-F5344CB8AC3E}">
        <p14:creationId xmlns:p14="http://schemas.microsoft.com/office/powerpoint/2010/main" val="9434430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ACOLITE Output Limitations</a:t>
            </a:r>
          </a:p>
        </p:txBody>
      </p:sp>
      <p:grpSp>
        <p:nvGrpSpPr>
          <p:cNvPr id="7" name="Group 6"/>
          <p:cNvGrpSpPr/>
          <p:nvPr/>
        </p:nvGrpSpPr>
        <p:grpSpPr>
          <a:xfrm>
            <a:off x="174149" y="3051825"/>
            <a:ext cx="8305094" cy="3459704"/>
            <a:chOff x="49469" y="3074126"/>
            <a:chExt cx="8305094" cy="3459704"/>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2435" y="3242856"/>
              <a:ext cx="2622128" cy="278902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7721" y="3203527"/>
              <a:ext cx="2619768" cy="286768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69" y="3074126"/>
              <a:ext cx="2763752" cy="2956658"/>
            </a:xfrm>
            <a:prstGeom prst="rect">
              <a:avLst/>
            </a:prstGeom>
          </p:spPr>
        </p:pic>
        <p:sp>
          <p:nvSpPr>
            <p:cNvPr id="11" name="Text Placeholder 16"/>
            <p:cNvSpPr txBox="1">
              <a:spLocks/>
            </p:cNvSpPr>
            <p:nvPr/>
          </p:nvSpPr>
          <p:spPr>
            <a:xfrm>
              <a:off x="115701" y="6014186"/>
              <a:ext cx="2037806" cy="50304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gn="ctr">
                <a:lnSpc>
                  <a:spcPct val="80000"/>
                </a:lnSpc>
                <a:buClr>
                  <a:srgbClr val="76AADA"/>
                </a:buClr>
                <a:buNone/>
              </a:pPr>
              <a:r>
                <a:rPr lang="en-US" sz="1600" dirty="0">
                  <a:solidFill>
                    <a:schemeClr val="bg1">
                      <a:lumMod val="50000"/>
                    </a:schemeClr>
                  </a:solidFill>
                  <a:latin typeface="Century Gothic" panose="020B0502020202020204" pitchFamily="34" charset="0"/>
                </a:rPr>
                <a:t>RGB Overview with Cloud Cover </a:t>
              </a:r>
            </a:p>
          </p:txBody>
        </p:sp>
        <p:sp>
          <p:nvSpPr>
            <p:cNvPr id="12" name="Text Placeholder 16"/>
            <p:cNvSpPr txBox="1">
              <a:spLocks/>
            </p:cNvSpPr>
            <p:nvPr/>
          </p:nvSpPr>
          <p:spPr>
            <a:xfrm>
              <a:off x="2862775" y="6030784"/>
              <a:ext cx="2547989" cy="50304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gn="ctr">
                <a:lnSpc>
                  <a:spcPct val="80000"/>
                </a:lnSpc>
                <a:buClr>
                  <a:srgbClr val="76AADA"/>
                </a:buClr>
                <a:buNone/>
              </a:pPr>
              <a:r>
                <a:rPr lang="en-US" sz="1600" dirty="0">
                  <a:solidFill>
                    <a:schemeClr val="bg1">
                      <a:lumMod val="50000"/>
                    </a:schemeClr>
                  </a:solidFill>
                  <a:latin typeface="Century Gothic" panose="020B0502020202020204" pitchFamily="34" charset="0"/>
                </a:rPr>
                <a:t>Turbidity Product over RGB with Cloud Cover </a:t>
              </a:r>
            </a:p>
          </p:txBody>
        </p:sp>
        <p:sp>
          <p:nvSpPr>
            <p:cNvPr id="13" name="Text Placeholder 16"/>
            <p:cNvSpPr txBox="1">
              <a:spLocks/>
            </p:cNvSpPr>
            <p:nvPr/>
          </p:nvSpPr>
          <p:spPr>
            <a:xfrm>
              <a:off x="5971365" y="6030784"/>
              <a:ext cx="2144268" cy="50304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gn="ctr">
                <a:lnSpc>
                  <a:spcPct val="80000"/>
                </a:lnSpc>
                <a:buClr>
                  <a:srgbClr val="76AADA"/>
                </a:buClr>
                <a:buNone/>
              </a:pPr>
              <a:r>
                <a:rPr lang="en-US" sz="1600" dirty="0">
                  <a:solidFill>
                    <a:schemeClr val="bg1">
                      <a:lumMod val="50000"/>
                    </a:schemeClr>
                  </a:solidFill>
                  <a:latin typeface="Century Gothic" panose="020B0502020202020204" pitchFamily="34" charset="0"/>
                </a:rPr>
                <a:t>ACOLITE processed Turbidity Product </a:t>
              </a:r>
            </a:p>
          </p:txBody>
        </p:sp>
      </p:gr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4189" y="1103646"/>
            <a:ext cx="3353189" cy="3426508"/>
          </a:xfrm>
          <a:prstGeom prst="rect">
            <a:avLst/>
          </a:prstGeom>
        </p:spPr>
      </p:pic>
      <p:sp>
        <p:nvSpPr>
          <p:cNvPr id="5" name="Rectangle 4"/>
          <p:cNvSpPr/>
          <p:nvPr/>
        </p:nvSpPr>
        <p:spPr>
          <a:xfrm>
            <a:off x="1000125" y="1339572"/>
            <a:ext cx="7154061" cy="1477328"/>
          </a:xfrm>
          <a:prstGeom prst="rect">
            <a:avLst/>
          </a:prstGeom>
        </p:spPr>
        <p:txBody>
          <a:bodyPr wrap="square">
            <a:spAutoFit/>
          </a:bodyPr>
          <a:lstStyle/>
          <a:p>
            <a:pPr marL="342900" indent="-342900">
              <a:buClr>
                <a:srgbClr val="73A9DB"/>
              </a:buClr>
              <a:buFont typeface="Webdings" panose="05030102010509060703" pitchFamily="18" charset="2"/>
              <a:buChar char="4"/>
            </a:pPr>
            <a:r>
              <a:rPr lang="en-US" dirty="0">
                <a:solidFill>
                  <a:schemeClr val="bg1">
                    <a:lumMod val="50000"/>
                  </a:schemeClr>
                </a:solidFill>
                <a:latin typeface="Century Gothic" panose="020B0502020202020204" pitchFamily="34" charset="0"/>
              </a:rPr>
              <a:t>Limited satellite data availability for imagery with heavy cloud cover</a:t>
            </a:r>
          </a:p>
          <a:p>
            <a:pPr>
              <a:buClr>
                <a:srgbClr val="73A9DB"/>
              </a:buClr>
            </a:pPr>
            <a:endParaRPr lang="en-US" dirty="0">
              <a:solidFill>
                <a:schemeClr val="bg1">
                  <a:lumMod val="50000"/>
                </a:schemeClr>
              </a:solidFill>
              <a:latin typeface="Century Gothic" panose="020B0502020202020204" pitchFamily="34" charset="0"/>
            </a:endParaRPr>
          </a:p>
          <a:p>
            <a:pPr marL="342900" indent="-342900">
              <a:buClr>
                <a:srgbClr val="73A9DB"/>
              </a:buClr>
              <a:buFont typeface="Webdings" panose="05030102010509060703" pitchFamily="18" charset="2"/>
              <a:buChar char="4"/>
            </a:pPr>
            <a:r>
              <a:rPr lang="en-US" dirty="0">
                <a:solidFill>
                  <a:schemeClr val="bg1">
                    <a:lumMod val="50000"/>
                  </a:schemeClr>
                </a:solidFill>
                <a:latin typeface="Century Gothic" panose="020B0502020202020204" pitchFamily="34" charset="0"/>
              </a:rPr>
              <a:t>Limited satellite data availability around monitoring stations close to land/inland</a:t>
            </a:r>
          </a:p>
        </p:txBody>
      </p:sp>
    </p:spTree>
    <p:extLst>
      <p:ext uri="{BB962C8B-B14F-4D97-AF65-F5344CB8AC3E}">
        <p14:creationId xmlns:p14="http://schemas.microsoft.com/office/powerpoint/2010/main" val="13144565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EA8578-8A2E-4A10-9524-49E2C0E75B2A}"/>
              </a:ext>
            </a:extLst>
          </p:cNvPr>
          <p:cNvSpPr>
            <a:spLocks noGrp="1"/>
          </p:cNvSpPr>
          <p:nvPr>
            <p:ph type="title"/>
          </p:nvPr>
        </p:nvSpPr>
        <p:spPr>
          <a:xfrm>
            <a:off x="1143000" y="327023"/>
            <a:ext cx="9039225" cy="479425"/>
          </a:xfrm>
        </p:spPr>
        <p:txBody>
          <a:bodyPr>
            <a:normAutofit fontScale="90000"/>
          </a:bodyPr>
          <a:lstStyle/>
          <a:p>
            <a:r>
              <a:rPr lang="en-US" dirty="0"/>
              <a:t>Python Scripts &amp; ArcMap Tools</a:t>
            </a:r>
          </a:p>
        </p:txBody>
      </p:sp>
      <p:pic>
        <p:nvPicPr>
          <p:cNvPr id="3" name="Picture 2"/>
          <p:cNvPicPr>
            <a:picLocks noChangeAspect="1"/>
          </p:cNvPicPr>
          <p:nvPr/>
        </p:nvPicPr>
        <p:blipFill>
          <a:blip r:embed="rId3"/>
          <a:stretch>
            <a:fillRect/>
          </a:stretch>
        </p:blipFill>
        <p:spPr>
          <a:xfrm>
            <a:off x="257452" y="1655133"/>
            <a:ext cx="5717959" cy="3398067"/>
          </a:xfrm>
          <a:prstGeom prst="rect">
            <a:avLst/>
          </a:prstGeom>
        </p:spPr>
      </p:pic>
      <p:pic>
        <p:nvPicPr>
          <p:cNvPr id="4" name="Picture 3"/>
          <p:cNvPicPr>
            <a:picLocks noChangeAspect="1"/>
          </p:cNvPicPr>
          <p:nvPr/>
        </p:nvPicPr>
        <p:blipFill>
          <a:blip r:embed="rId4"/>
          <a:stretch>
            <a:fillRect/>
          </a:stretch>
        </p:blipFill>
        <p:spPr>
          <a:xfrm>
            <a:off x="6294268" y="1655133"/>
            <a:ext cx="5707549" cy="3398067"/>
          </a:xfrm>
          <a:prstGeom prst="rect">
            <a:avLst/>
          </a:prstGeom>
        </p:spPr>
      </p:pic>
      <p:pic>
        <p:nvPicPr>
          <p:cNvPr id="5" name="Picture 4"/>
          <p:cNvPicPr>
            <a:picLocks noChangeAspect="1"/>
          </p:cNvPicPr>
          <p:nvPr/>
        </p:nvPicPr>
        <p:blipFill>
          <a:blip r:embed="rId5"/>
          <a:stretch>
            <a:fillRect/>
          </a:stretch>
        </p:blipFill>
        <p:spPr>
          <a:xfrm>
            <a:off x="6294268" y="1655133"/>
            <a:ext cx="5717959" cy="3421104"/>
          </a:xfrm>
          <a:prstGeom prst="rect">
            <a:avLst/>
          </a:prstGeom>
        </p:spPr>
      </p:pic>
      <p:pic>
        <p:nvPicPr>
          <p:cNvPr id="6" name="Picture 5"/>
          <p:cNvPicPr>
            <a:picLocks noChangeAspect="1"/>
          </p:cNvPicPr>
          <p:nvPr/>
        </p:nvPicPr>
        <p:blipFill>
          <a:blip r:embed="rId6"/>
          <a:stretch>
            <a:fillRect/>
          </a:stretch>
        </p:blipFill>
        <p:spPr>
          <a:xfrm>
            <a:off x="257452" y="1666976"/>
            <a:ext cx="5717959" cy="3379067"/>
          </a:xfrm>
          <a:prstGeom prst="rect">
            <a:avLst/>
          </a:prstGeom>
        </p:spPr>
      </p:pic>
    </p:spTree>
    <p:extLst>
      <p:ext uri="{BB962C8B-B14F-4D97-AF65-F5344CB8AC3E}">
        <p14:creationId xmlns:p14="http://schemas.microsoft.com/office/powerpoint/2010/main" val="109692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67967" y="176400"/>
            <a:ext cx="4945117" cy="2781628"/>
          </a:xfrm>
          <a:prstGeom prst="snip2DiagRect">
            <a:avLst/>
          </a:prstGeom>
          <a:solidFill>
            <a:srgbClr val="FFFFFF">
              <a:shade val="85000"/>
            </a:srgbClr>
          </a:solidFill>
          <a:ln w="38100" cap="sq">
            <a:solidFill>
              <a:schemeClr val="accent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56" name="Shape 156"/>
          <p:cNvSpPr txBox="1">
            <a:spLocks noGrp="1"/>
          </p:cNvSpPr>
          <p:nvPr>
            <p:ph type="title"/>
          </p:nvPr>
        </p:nvSpPr>
        <p:spPr>
          <a:xfrm>
            <a:off x="2825360" y="3386222"/>
            <a:ext cx="7562700" cy="10649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rgbClr val="75AADB"/>
              </a:buClr>
              <a:buSzPct val="25000"/>
              <a:buFont typeface="Century Gothic"/>
              <a:buNone/>
            </a:pPr>
            <a:r>
              <a:rPr lang="en-US" dirty="0"/>
              <a:t>Analysis &amp; Results</a:t>
            </a:r>
          </a:p>
        </p:txBody>
      </p:sp>
      <p:pic>
        <p:nvPicPr>
          <p:cNvPr id="3" name="Picture 2"/>
          <p:cNvPicPr>
            <a:picLocks noChangeAspect="1"/>
          </p:cNvPicPr>
          <p:nvPr/>
        </p:nvPicPr>
        <p:blipFill>
          <a:blip r:embed="rId4"/>
          <a:stretch>
            <a:fillRect/>
          </a:stretch>
        </p:blipFill>
        <p:spPr>
          <a:xfrm>
            <a:off x="867769" y="2958028"/>
            <a:ext cx="2853558" cy="3446374"/>
          </a:xfrm>
          <a:prstGeom prst="round2DiagRect">
            <a:avLst/>
          </a:prstGeom>
          <a:ln w="38100" cap="sq">
            <a:solidFill>
              <a:schemeClr val="accent1"/>
            </a:solidFill>
            <a:miter lim="800000"/>
          </a:ln>
          <a:effectLst>
            <a:outerShdw blurRad="254000" algn="tl" rotWithShape="0">
              <a:srgbClr val="000000">
                <a:alpha val="43000"/>
              </a:srgbClr>
            </a:outerShdw>
          </a:effectLst>
        </p:spPr>
      </p:pic>
      <p:sp>
        <p:nvSpPr>
          <p:cNvPr id="5" name="Shape 115"/>
          <p:cNvSpPr txBox="1"/>
          <p:nvPr/>
        </p:nvSpPr>
        <p:spPr>
          <a:xfrm>
            <a:off x="9118641" y="3061657"/>
            <a:ext cx="2694443" cy="336965"/>
          </a:xfrm>
          <a:prstGeom prst="rect">
            <a:avLst/>
          </a:prstGeom>
          <a:noFill/>
          <a:ln>
            <a:noFill/>
          </a:ln>
        </p:spPr>
        <p:txBody>
          <a:bodyPr lIns="91425" tIns="45700" rIns="91425" bIns="45700" anchor="t" anchorCtr="0">
            <a:noAutofit/>
          </a:bodyPr>
          <a:lstStyle/>
          <a:p>
            <a:pPr lvl="0" algn="r" rtl="0">
              <a:lnSpc>
                <a:spcPct val="90000"/>
              </a:lnSpc>
              <a:spcBef>
                <a:spcPts val="0"/>
              </a:spcBef>
              <a:buNone/>
            </a:pPr>
            <a:r>
              <a:rPr lang="en-US" sz="1200" b="1" dirty="0">
                <a:solidFill>
                  <a:schemeClr val="tx1"/>
                </a:solidFill>
                <a:latin typeface="Century Gothic"/>
                <a:ea typeface="Century Gothic"/>
                <a:cs typeface="Century Gothic"/>
                <a:sym typeface="Century Gothic"/>
              </a:rPr>
              <a:t>Image Credit: VisitMaryland.org</a:t>
            </a:r>
          </a:p>
        </p:txBody>
      </p:sp>
      <p:sp>
        <p:nvSpPr>
          <p:cNvPr id="6" name="Shape 115"/>
          <p:cNvSpPr txBox="1"/>
          <p:nvPr/>
        </p:nvSpPr>
        <p:spPr>
          <a:xfrm>
            <a:off x="363796" y="6483338"/>
            <a:ext cx="3357531" cy="428194"/>
          </a:xfrm>
          <a:prstGeom prst="rect">
            <a:avLst/>
          </a:prstGeom>
          <a:noFill/>
          <a:ln>
            <a:noFill/>
          </a:ln>
        </p:spPr>
        <p:txBody>
          <a:bodyPr lIns="91425" tIns="45700" rIns="91425" bIns="45700" anchor="t" anchorCtr="0">
            <a:noAutofit/>
          </a:bodyPr>
          <a:lstStyle/>
          <a:p>
            <a:pPr lvl="0" algn="r" rtl="0">
              <a:lnSpc>
                <a:spcPct val="90000"/>
              </a:lnSpc>
              <a:spcBef>
                <a:spcPts val="0"/>
              </a:spcBef>
              <a:buNone/>
            </a:pPr>
            <a:r>
              <a:rPr lang="en-US" sz="1200" b="1" dirty="0">
                <a:solidFill>
                  <a:schemeClr val="tx1"/>
                </a:solidFill>
                <a:latin typeface="Century Gothic"/>
                <a:ea typeface="Century Gothic"/>
                <a:cs typeface="Century Gothic"/>
                <a:sym typeface="Century Gothic"/>
              </a:rPr>
              <a:t>Image Credit: National Park Service</a:t>
            </a:r>
          </a:p>
        </p:txBody>
      </p:sp>
    </p:spTree>
    <p:extLst>
      <p:ext uri="{BB962C8B-B14F-4D97-AF65-F5344CB8AC3E}">
        <p14:creationId xmlns:p14="http://schemas.microsoft.com/office/powerpoint/2010/main" val="17572458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graphicFrame>
        <p:nvGraphicFramePr>
          <p:cNvPr id="12" name="Table 11"/>
          <p:cNvGraphicFramePr>
            <a:graphicFrameLocks noGrp="1"/>
          </p:cNvGraphicFramePr>
          <p:nvPr>
            <p:extLst/>
          </p:nvPr>
        </p:nvGraphicFramePr>
        <p:xfrm>
          <a:off x="436678" y="1430200"/>
          <a:ext cx="7970974" cy="3880399"/>
        </p:xfrm>
        <a:graphic>
          <a:graphicData uri="http://schemas.openxmlformats.org/drawingml/2006/table">
            <a:tbl>
              <a:tblPr/>
              <a:tblGrid>
                <a:gridCol w="607928">
                  <a:extLst>
                    <a:ext uri="{9D8B030D-6E8A-4147-A177-3AD203B41FA5}">
                      <a16:colId xmlns:a16="http://schemas.microsoft.com/office/drawing/2014/main" xmlns="" val="2129525525"/>
                    </a:ext>
                  </a:extLst>
                </a:gridCol>
                <a:gridCol w="2076011">
                  <a:extLst>
                    <a:ext uri="{9D8B030D-6E8A-4147-A177-3AD203B41FA5}">
                      <a16:colId xmlns:a16="http://schemas.microsoft.com/office/drawing/2014/main" xmlns="" val="1594695290"/>
                    </a:ext>
                  </a:extLst>
                </a:gridCol>
                <a:gridCol w="1057407">
                  <a:extLst>
                    <a:ext uri="{9D8B030D-6E8A-4147-A177-3AD203B41FA5}">
                      <a16:colId xmlns:a16="http://schemas.microsoft.com/office/drawing/2014/main" xmlns="" val="3091009410"/>
                    </a:ext>
                  </a:extLst>
                </a:gridCol>
                <a:gridCol w="1057407">
                  <a:extLst>
                    <a:ext uri="{9D8B030D-6E8A-4147-A177-3AD203B41FA5}">
                      <a16:colId xmlns:a16="http://schemas.microsoft.com/office/drawing/2014/main" xmlns="" val="2183062352"/>
                    </a:ext>
                  </a:extLst>
                </a:gridCol>
                <a:gridCol w="1057407">
                  <a:extLst>
                    <a:ext uri="{9D8B030D-6E8A-4147-A177-3AD203B41FA5}">
                      <a16:colId xmlns:a16="http://schemas.microsoft.com/office/drawing/2014/main" xmlns="" val="3377200559"/>
                    </a:ext>
                  </a:extLst>
                </a:gridCol>
                <a:gridCol w="1057407">
                  <a:extLst>
                    <a:ext uri="{9D8B030D-6E8A-4147-A177-3AD203B41FA5}">
                      <a16:colId xmlns:a16="http://schemas.microsoft.com/office/drawing/2014/main" xmlns="" val="3512260748"/>
                    </a:ext>
                  </a:extLst>
                </a:gridCol>
                <a:gridCol w="1057407">
                  <a:extLst>
                    <a:ext uri="{9D8B030D-6E8A-4147-A177-3AD203B41FA5}">
                      <a16:colId xmlns:a16="http://schemas.microsoft.com/office/drawing/2014/main" xmlns="" val="3661268278"/>
                    </a:ext>
                  </a:extLst>
                </a:gridCol>
              </a:tblGrid>
              <a:tr h="251507">
                <a:tc rowSpan="2" gridSpan="2">
                  <a:txBody>
                    <a:bodyPr/>
                    <a:lstStyle/>
                    <a:p>
                      <a:pPr algn="ctr" fontAlgn="ctr"/>
                      <a:r>
                        <a:rPr lang="en-US" sz="1100" b="1" i="0" u="none" strike="noStrike" dirty="0">
                          <a:solidFill>
                            <a:srgbClr val="000000"/>
                          </a:solidFill>
                          <a:effectLst/>
                          <a:latin typeface="Calibri" panose="020F0502020204030204" pitchFamily="34" charset="0"/>
                        </a:rPr>
                        <a:t>NIR Corrected by Station Statistical Analysis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rowSpan="2" hMerge="1">
                  <a:txBody>
                    <a:bodyPr/>
                    <a:lstStyle/>
                    <a:p>
                      <a:endParaRPr lang="en-US"/>
                    </a:p>
                  </a:txBody>
                  <a:tcPr/>
                </a:tc>
                <a:tc gridSpan="5">
                  <a:txBody>
                    <a:bodyPr/>
                    <a:lstStyle/>
                    <a:p>
                      <a:pPr algn="ctr" fontAlgn="ctr"/>
                      <a:r>
                        <a:rPr lang="en-US" sz="1100" b="1" i="0" u="none" strike="noStrike" dirty="0">
                          <a:solidFill>
                            <a:srgbClr val="000000"/>
                          </a:solidFill>
                          <a:effectLst/>
                          <a:latin typeface="Calibri" panose="020F0502020204030204" pitchFamily="34" charset="0"/>
                        </a:rPr>
                        <a:t>ACOLITE Turbidity Products (R Values)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4012172248"/>
                  </a:ext>
                </a:extLst>
              </a:tr>
              <a:tr h="188631">
                <a:tc gridSpan="2" vMerge="1">
                  <a:txBody>
                    <a:bodyPr/>
                    <a:lstStyle/>
                    <a:p>
                      <a:endParaRPr lang="en-US"/>
                    </a:p>
                  </a:txBody>
                  <a:tcPr/>
                </a:tc>
                <a:tc hMerge="1" vMerge="1">
                  <a:txBody>
                    <a:bodyPr/>
                    <a:lstStyle/>
                    <a:p>
                      <a:endParaRPr lang="en-US"/>
                    </a:p>
                  </a:txBody>
                  <a:tcPr/>
                </a:tc>
                <a:tc>
                  <a:txBody>
                    <a:bodyPr/>
                    <a:lstStyle/>
                    <a:p>
                      <a:pPr algn="ctr" fontAlgn="b"/>
                      <a:r>
                        <a:rPr lang="en-US" sz="1100" b="0" i="1" u="none" strike="noStrike">
                          <a:solidFill>
                            <a:srgbClr val="000000"/>
                          </a:solidFill>
                          <a:effectLst/>
                          <a:latin typeface="Calibri" panose="020F0502020204030204" pitchFamily="34" charset="0"/>
                        </a:rPr>
                        <a:t>RRS Red</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1" u="none" strike="noStrike">
                          <a:solidFill>
                            <a:srgbClr val="000000"/>
                          </a:solidFill>
                          <a:effectLst/>
                          <a:latin typeface="Calibri" panose="020F0502020204030204" pitchFamily="34" charset="0"/>
                        </a:rPr>
                        <a:t>Dogliotti Red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1" u="none" strike="noStrike">
                          <a:solidFill>
                            <a:srgbClr val="000000"/>
                          </a:solidFill>
                          <a:effectLst/>
                          <a:latin typeface="Calibri" panose="020F0502020204030204" pitchFamily="34" charset="0"/>
                        </a:rPr>
                        <a:t>Dogliotti Blended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1" u="none" strike="noStrike">
                          <a:solidFill>
                            <a:srgbClr val="000000"/>
                          </a:solidFill>
                          <a:effectLst/>
                          <a:latin typeface="Calibri" panose="020F0502020204030204" pitchFamily="34" charset="0"/>
                        </a:rPr>
                        <a:t>Garaba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1" u="none" strike="noStrike">
                          <a:solidFill>
                            <a:srgbClr val="000000"/>
                          </a:solidFill>
                          <a:effectLst/>
                          <a:latin typeface="Calibri" panose="020F0502020204030204" pitchFamily="34" charset="0"/>
                        </a:rPr>
                        <a:t>Nechad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xmlns="" val="3195101356"/>
                  </a:ext>
                </a:extLst>
              </a:tr>
              <a:tr h="179648">
                <a:tc rowSpan="19">
                  <a:txBody>
                    <a:bodyPr/>
                    <a:lstStyle/>
                    <a:p>
                      <a:pPr algn="ctr" fontAlgn="ctr"/>
                      <a:r>
                        <a:rPr lang="en-US" sz="1200" b="1" i="0" u="none" strike="noStrike">
                          <a:solidFill>
                            <a:srgbClr val="000000"/>
                          </a:solidFill>
                          <a:effectLst/>
                          <a:latin typeface="Calibri" panose="020F0502020204030204" pitchFamily="34" charset="0"/>
                        </a:rPr>
                        <a:t>Continuous Monitoring Stations</a:t>
                      </a:r>
                    </a:p>
                  </a:txBody>
                  <a:tcPr marL="9525" marR="9525" marT="9525"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1" u="none" strike="noStrike">
                          <a:solidFill>
                            <a:srgbClr val="000000"/>
                          </a:solidFill>
                          <a:effectLst/>
                          <a:latin typeface="Calibri" panose="020F0502020204030204" pitchFamily="34" charset="0"/>
                        </a:rPr>
                        <a:t>Cherrystone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0.275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0.257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0.257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1" i="1" u="none" strike="noStrike">
                          <a:solidFill>
                            <a:srgbClr val="FFFFFF"/>
                          </a:solidFill>
                          <a:effectLst/>
                          <a:latin typeface="Calibri" panose="020F0502020204030204" pitchFamily="34" charset="0"/>
                        </a:rPr>
                        <a:t>0.398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r" fontAlgn="b"/>
                      <a:r>
                        <a:rPr lang="en-US" sz="1100" b="0" i="0" u="none" strike="noStrike">
                          <a:solidFill>
                            <a:srgbClr val="000000"/>
                          </a:solidFill>
                          <a:effectLst/>
                          <a:latin typeface="Calibri" panose="020F0502020204030204" pitchFamily="34" charset="0"/>
                        </a:rPr>
                        <a:t>0.385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xmlns="" val="903236439"/>
                  </a:ext>
                </a:extLst>
              </a:tr>
              <a:tr h="179648">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Ashland Circle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N/A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fontAlgn="b"/>
                      <a:r>
                        <a:rPr lang="en-US" sz="1100" b="0" i="0" u="none" strike="noStrike">
                          <a:solidFill>
                            <a:srgbClr val="000000"/>
                          </a:solidFill>
                          <a:effectLst/>
                          <a:latin typeface="Calibri" panose="020F0502020204030204" pitchFamily="34" charset="0"/>
                        </a:rPr>
                        <a:t>N/A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fontAlgn="b"/>
                      <a:r>
                        <a:rPr lang="en-US" sz="1100" b="0" i="0" u="none" strike="noStrike">
                          <a:solidFill>
                            <a:srgbClr val="000000"/>
                          </a:solidFill>
                          <a:effectLst/>
                          <a:latin typeface="Calibri" panose="020F0502020204030204" pitchFamily="34" charset="0"/>
                        </a:rPr>
                        <a:t>N/A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fontAlgn="b"/>
                      <a:r>
                        <a:rPr lang="en-US" sz="1100" b="0" i="0" u="none" strike="noStrike">
                          <a:solidFill>
                            <a:srgbClr val="000000"/>
                          </a:solidFill>
                          <a:effectLst/>
                          <a:latin typeface="Calibri" panose="020F0502020204030204" pitchFamily="34" charset="0"/>
                        </a:rPr>
                        <a:t>0.949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1" i="1" u="none" strike="noStrike">
                          <a:solidFill>
                            <a:srgbClr val="FFFFFF"/>
                          </a:solidFill>
                          <a:effectLst/>
                          <a:latin typeface="Calibri" panose="020F0502020204030204" pitchFamily="34" charset="0"/>
                        </a:rPr>
                        <a:t>0.949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xmlns="" val="2746782966"/>
                  </a:ext>
                </a:extLst>
              </a:tr>
              <a:tr h="179648">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Claybank</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0.151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1" i="1" u="none" strike="noStrike">
                          <a:solidFill>
                            <a:srgbClr val="FFFFFF"/>
                          </a:solidFill>
                          <a:effectLst/>
                          <a:latin typeface="Calibri" panose="020F0502020204030204" pitchFamily="34" charset="0"/>
                        </a:rPr>
                        <a:t>0.174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r" fontAlgn="b"/>
                      <a:r>
                        <a:rPr lang="en-US" sz="1100" b="0" i="0" u="none" strike="noStrike">
                          <a:solidFill>
                            <a:srgbClr val="000000"/>
                          </a:solidFill>
                          <a:effectLst/>
                          <a:latin typeface="Calibri" panose="020F0502020204030204" pitchFamily="34" charset="0"/>
                        </a:rPr>
                        <a:t>0.174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0.052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0.119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xmlns="" val="4262719497"/>
                  </a:ext>
                </a:extLst>
              </a:tr>
              <a:tr h="179648">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Dividing Creek</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0.104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1100" b="0" i="0" u="none" strike="noStrike">
                          <a:solidFill>
                            <a:srgbClr val="000000"/>
                          </a:solidFill>
                          <a:effectLst/>
                          <a:latin typeface="Calibri" panose="020F0502020204030204" pitchFamily="34" charset="0"/>
                        </a:rPr>
                        <a:t>0.100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1100" b="0" i="0" u="none" strike="noStrike">
                          <a:solidFill>
                            <a:srgbClr val="000000"/>
                          </a:solidFill>
                          <a:effectLst/>
                          <a:latin typeface="Calibri" panose="020F0502020204030204" pitchFamily="34" charset="0"/>
                        </a:rPr>
                        <a:t>0.100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1100" b="0" i="0" u="none" strike="noStrike">
                          <a:solidFill>
                            <a:srgbClr val="000000"/>
                          </a:solidFill>
                          <a:effectLst/>
                          <a:latin typeface="Calibri" panose="020F0502020204030204" pitchFamily="34" charset="0"/>
                        </a:rPr>
                        <a:t>0.484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1" i="1" u="none" strike="noStrike">
                          <a:solidFill>
                            <a:srgbClr val="FFFFFF"/>
                          </a:solidFill>
                          <a:effectLst/>
                          <a:latin typeface="Calibri" panose="020F0502020204030204" pitchFamily="34" charset="0"/>
                        </a:rPr>
                        <a:t>0.570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xmlns="" val="3359014878"/>
                  </a:ext>
                </a:extLst>
              </a:tr>
              <a:tr h="179648">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First Landing</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0.861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1" i="1" u="none" strike="noStrike">
                          <a:solidFill>
                            <a:srgbClr val="FFFFFF"/>
                          </a:solidFill>
                          <a:effectLst/>
                          <a:latin typeface="Calibri" panose="020F0502020204030204" pitchFamily="34" charset="0"/>
                        </a:rPr>
                        <a:t>0.867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r" fontAlgn="b"/>
                      <a:r>
                        <a:rPr lang="en-US" sz="1100" b="0" i="0" u="none" strike="noStrike">
                          <a:solidFill>
                            <a:srgbClr val="000000"/>
                          </a:solidFill>
                          <a:effectLst/>
                          <a:latin typeface="Calibri" panose="020F0502020204030204" pitchFamily="34" charset="0"/>
                        </a:rPr>
                        <a:t>0.867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0.861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1" i="1" u="none" strike="noStrike">
                          <a:solidFill>
                            <a:srgbClr val="FFFFFF"/>
                          </a:solidFill>
                          <a:effectLst/>
                          <a:latin typeface="Calibri" panose="020F0502020204030204" pitchFamily="34" charset="0"/>
                        </a:rPr>
                        <a:t>0.867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xmlns="" val="4111193133"/>
                  </a:ext>
                </a:extLst>
              </a:tr>
              <a:tr h="188631">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Gloucester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0.302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0.305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0.305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0.290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1" i="1" u="none" strike="noStrike">
                          <a:solidFill>
                            <a:srgbClr val="FFFFFF"/>
                          </a:solidFill>
                          <a:effectLst/>
                          <a:latin typeface="Calibri" panose="020F0502020204030204" pitchFamily="34" charset="0"/>
                        </a:rPr>
                        <a:t>0.332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xmlns="" val="2115837573"/>
                  </a:ext>
                </a:extLst>
              </a:tr>
              <a:tr h="188631">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Goodwin Island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0.036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1100" b="0" i="0" u="none" strike="noStrike">
                          <a:solidFill>
                            <a:srgbClr val="000000"/>
                          </a:solidFill>
                          <a:effectLst/>
                          <a:latin typeface="Calibri" panose="020F0502020204030204" pitchFamily="34" charset="0"/>
                        </a:rPr>
                        <a:t>0.054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1100" b="0" i="0" u="none" strike="noStrike">
                          <a:solidFill>
                            <a:srgbClr val="000000"/>
                          </a:solidFill>
                          <a:effectLst/>
                          <a:latin typeface="Calibri" panose="020F0502020204030204" pitchFamily="34" charset="0"/>
                        </a:rPr>
                        <a:t>0.050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1100" b="1" i="1" u="none" strike="noStrike">
                          <a:solidFill>
                            <a:srgbClr val="FFFFFF"/>
                          </a:solidFill>
                          <a:effectLst/>
                          <a:latin typeface="Calibri" panose="020F0502020204030204" pitchFamily="34" charset="0"/>
                        </a:rPr>
                        <a:t>0.145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r" fontAlgn="b"/>
                      <a:r>
                        <a:rPr lang="en-US" sz="1100" b="0" i="0" u="none" strike="noStrike">
                          <a:solidFill>
                            <a:srgbClr val="000000"/>
                          </a:solidFill>
                          <a:effectLst/>
                          <a:latin typeface="Calibri" panose="020F0502020204030204" pitchFamily="34" charset="0"/>
                        </a:rPr>
                        <a:t>0.030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xmlns="" val="98845871"/>
                  </a:ext>
                </a:extLst>
              </a:tr>
              <a:tr h="179648">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Hungars Creek</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1" i="1" u="none" strike="noStrike">
                          <a:solidFill>
                            <a:srgbClr val="FFFFFF"/>
                          </a:solidFill>
                          <a:effectLst/>
                          <a:latin typeface="Calibri" panose="020F0502020204030204" pitchFamily="34" charset="0"/>
                        </a:rPr>
                        <a:t>0.903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r" fontAlgn="b"/>
                      <a:r>
                        <a:rPr lang="en-US" sz="1100" b="0" i="0" u="none" strike="noStrike">
                          <a:solidFill>
                            <a:srgbClr val="000000"/>
                          </a:solidFill>
                          <a:effectLst/>
                          <a:latin typeface="Calibri" panose="020F0502020204030204" pitchFamily="34" charset="0"/>
                        </a:rPr>
                        <a:t>0.747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0.747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0.723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0.741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xmlns="" val="1595083273"/>
                  </a:ext>
                </a:extLst>
              </a:tr>
              <a:tr h="179648">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Hunting Creek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0.960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1100" b="0" i="0" u="none" strike="noStrike">
                          <a:solidFill>
                            <a:srgbClr val="000000"/>
                          </a:solidFill>
                          <a:effectLst/>
                          <a:latin typeface="Calibri" panose="020F0502020204030204" pitchFamily="34" charset="0"/>
                        </a:rPr>
                        <a:t>0.263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1100" b="0" i="0" u="none" strike="noStrike">
                          <a:solidFill>
                            <a:srgbClr val="000000"/>
                          </a:solidFill>
                          <a:effectLst/>
                          <a:latin typeface="Calibri" panose="020F0502020204030204" pitchFamily="34" charset="0"/>
                        </a:rPr>
                        <a:t>0.263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1100" b="0" i="0" u="none" strike="noStrike">
                          <a:solidFill>
                            <a:srgbClr val="000000"/>
                          </a:solidFill>
                          <a:effectLst/>
                          <a:latin typeface="Calibri" panose="020F0502020204030204" pitchFamily="34" charset="0"/>
                        </a:rPr>
                        <a:t>0.323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1" i="1" u="none" strike="noStrike">
                          <a:solidFill>
                            <a:srgbClr val="FFFFFF"/>
                          </a:solidFill>
                          <a:effectLst/>
                          <a:latin typeface="Calibri" panose="020F0502020204030204" pitchFamily="34" charset="0"/>
                        </a:rPr>
                        <a:t>0.375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xmlns="" val="1023752260"/>
                  </a:ext>
                </a:extLst>
              </a:tr>
              <a:tr h="179648">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Indian Creek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0.448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1100" b="0" i="0" u="none" strike="noStrike">
                          <a:solidFill>
                            <a:srgbClr val="000000"/>
                          </a:solidFill>
                          <a:effectLst/>
                          <a:latin typeface="Calibri" panose="020F0502020204030204" pitchFamily="34" charset="0"/>
                        </a:rPr>
                        <a:t>0.466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1100" b="0" i="0" u="none" strike="noStrike">
                          <a:solidFill>
                            <a:srgbClr val="000000"/>
                          </a:solidFill>
                          <a:effectLst/>
                          <a:latin typeface="Calibri" panose="020F0502020204030204" pitchFamily="34" charset="0"/>
                        </a:rPr>
                        <a:t>0.466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1100" b="0" i="0" u="none" strike="noStrike">
                          <a:solidFill>
                            <a:srgbClr val="000000"/>
                          </a:solidFill>
                          <a:effectLst/>
                          <a:latin typeface="Calibri" panose="020F0502020204030204" pitchFamily="34" charset="0"/>
                        </a:rPr>
                        <a:t>0.492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1100" b="0" i="0" u="none" strike="noStrike">
                          <a:solidFill>
                            <a:srgbClr val="000000"/>
                          </a:solidFill>
                          <a:effectLst/>
                          <a:latin typeface="Calibri" panose="020F0502020204030204" pitchFamily="34" charset="0"/>
                        </a:rPr>
                        <a:t>0.503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xmlns="" val="3657756657"/>
                  </a:ext>
                </a:extLst>
              </a:tr>
              <a:tr h="179648">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Ingram Bay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0.491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1" i="1" u="none" strike="noStrike">
                          <a:solidFill>
                            <a:srgbClr val="FFFFFF"/>
                          </a:solidFill>
                          <a:effectLst/>
                          <a:latin typeface="Calibri" panose="020F0502020204030204" pitchFamily="34" charset="0"/>
                        </a:rPr>
                        <a:t>0.507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r" fontAlgn="b"/>
                      <a:r>
                        <a:rPr lang="en-US" sz="1100" b="0" i="0" u="none" strike="noStrike">
                          <a:solidFill>
                            <a:srgbClr val="000000"/>
                          </a:solidFill>
                          <a:effectLst/>
                          <a:latin typeface="Calibri" panose="020F0502020204030204" pitchFamily="34" charset="0"/>
                        </a:rPr>
                        <a:t>0.507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0.264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0.097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xmlns="" val="3291227985"/>
                  </a:ext>
                </a:extLst>
              </a:tr>
              <a:tr h="179648">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Jamestown Buoy</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0.670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0.725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1" i="1" u="none" strike="noStrike">
                          <a:solidFill>
                            <a:srgbClr val="FFFFFF"/>
                          </a:solidFill>
                          <a:effectLst/>
                          <a:latin typeface="Calibri" panose="020F0502020204030204" pitchFamily="34" charset="0"/>
                        </a:rPr>
                        <a:t>0.732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r" fontAlgn="b"/>
                      <a:r>
                        <a:rPr lang="en-US" sz="1100" b="0" i="0" u="none" strike="noStrike">
                          <a:solidFill>
                            <a:srgbClr val="000000"/>
                          </a:solidFill>
                          <a:effectLst/>
                          <a:latin typeface="Calibri" panose="020F0502020204030204" pitchFamily="34" charset="0"/>
                        </a:rPr>
                        <a:t>0.677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0.731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xmlns="" val="637259712"/>
                  </a:ext>
                </a:extLst>
              </a:tr>
              <a:tr h="179648">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James River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0.241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0.393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0.393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0.414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1" i="1" u="none" strike="noStrike">
                          <a:solidFill>
                            <a:srgbClr val="FFFFFF"/>
                          </a:solidFill>
                          <a:effectLst/>
                          <a:latin typeface="Calibri" panose="020F0502020204030204" pitchFamily="34" charset="0"/>
                        </a:rPr>
                        <a:t>0.562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xmlns="" val="2188913112"/>
                  </a:ext>
                </a:extLst>
              </a:tr>
              <a:tr h="179648">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Nassawadox Creek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N/A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fontAlgn="b"/>
                      <a:r>
                        <a:rPr lang="en-US" sz="1100" b="0" i="0" u="none" strike="noStrike">
                          <a:solidFill>
                            <a:srgbClr val="000000"/>
                          </a:solidFill>
                          <a:effectLst/>
                          <a:latin typeface="Calibri" panose="020F0502020204030204" pitchFamily="34" charset="0"/>
                        </a:rPr>
                        <a:t>0.497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0.497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0.583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1" i="1" u="none" strike="noStrike">
                          <a:solidFill>
                            <a:srgbClr val="FFFFFF"/>
                          </a:solidFill>
                          <a:effectLst/>
                          <a:latin typeface="Calibri" panose="020F0502020204030204" pitchFamily="34" charset="0"/>
                        </a:rPr>
                        <a:t>0.623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xmlns="" val="2532028285"/>
                  </a:ext>
                </a:extLst>
              </a:tr>
              <a:tr h="179648">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Norfolk Yacht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0.102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0.126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0.126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0.080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1" i="1" u="none" strike="noStrike">
                          <a:solidFill>
                            <a:srgbClr val="FFFFFF"/>
                          </a:solidFill>
                          <a:effectLst/>
                          <a:latin typeface="Calibri" panose="020F0502020204030204" pitchFamily="34" charset="0"/>
                        </a:rPr>
                        <a:t>0.466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xmlns="" val="9940547"/>
                  </a:ext>
                </a:extLst>
              </a:tr>
              <a:tr h="179648">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Stingray Point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0.984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1" i="1" u="none" strike="noStrike">
                          <a:solidFill>
                            <a:srgbClr val="FFFFFF"/>
                          </a:solidFill>
                          <a:effectLst/>
                          <a:latin typeface="Calibri" panose="020F0502020204030204" pitchFamily="34" charset="0"/>
                        </a:rPr>
                        <a:t>0.984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r" fontAlgn="b"/>
                      <a:r>
                        <a:rPr lang="en-US" sz="1100" b="0" i="0" u="none" strike="noStrike">
                          <a:solidFill>
                            <a:srgbClr val="000000"/>
                          </a:solidFill>
                          <a:effectLst/>
                          <a:latin typeface="Calibri" panose="020F0502020204030204" pitchFamily="34" charset="0"/>
                        </a:rPr>
                        <a:t>0.984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0.961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0.950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xmlns="" val="290244494"/>
                  </a:ext>
                </a:extLst>
              </a:tr>
              <a:tr h="179648">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Tallpines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N/A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fontAlgn="b"/>
                      <a:r>
                        <a:rPr lang="en-US" sz="1100" b="0" i="0" u="none" strike="noStrike">
                          <a:solidFill>
                            <a:srgbClr val="000000"/>
                          </a:solidFill>
                          <a:effectLst/>
                          <a:latin typeface="Calibri" panose="020F0502020204030204" pitchFamily="34" charset="0"/>
                        </a:rPr>
                        <a:t>N/A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fontAlgn="b"/>
                      <a:r>
                        <a:rPr lang="en-US" sz="1100" b="0" i="0" u="none" strike="noStrike">
                          <a:solidFill>
                            <a:srgbClr val="000000"/>
                          </a:solidFill>
                          <a:effectLst/>
                          <a:latin typeface="Calibri" panose="020F0502020204030204" pitchFamily="34" charset="0"/>
                        </a:rPr>
                        <a:t>N/A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fontAlgn="b"/>
                      <a:r>
                        <a:rPr lang="en-US" sz="1100" b="1" i="1" u="none" strike="noStrike">
                          <a:solidFill>
                            <a:srgbClr val="FFFFFF"/>
                          </a:solidFill>
                          <a:effectLst/>
                          <a:latin typeface="Calibri" panose="020F0502020204030204" pitchFamily="34" charset="0"/>
                        </a:rPr>
                        <a:t>0.999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r" fontAlgn="b"/>
                      <a:r>
                        <a:rPr lang="en-US" sz="1100" b="0" i="0" u="none" strike="noStrike">
                          <a:solidFill>
                            <a:srgbClr val="000000"/>
                          </a:solidFill>
                          <a:effectLst/>
                          <a:latin typeface="Calibri" panose="020F0502020204030204" pitchFamily="34" charset="0"/>
                        </a:rPr>
                        <a:t>0.999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xmlns="" val="711346367"/>
                  </a:ext>
                </a:extLst>
              </a:tr>
              <a:tr h="179648">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White House Landing</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N/A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fontAlgn="b"/>
                      <a:r>
                        <a:rPr lang="en-US" sz="1100" b="0" i="0" u="none" strike="noStrike">
                          <a:solidFill>
                            <a:srgbClr val="000000"/>
                          </a:solidFill>
                          <a:effectLst/>
                          <a:latin typeface="Calibri" panose="020F0502020204030204" pitchFamily="34" charset="0"/>
                        </a:rPr>
                        <a:t>N/A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fontAlgn="b"/>
                      <a:r>
                        <a:rPr lang="en-US" sz="1100" b="0" i="0" u="none" strike="noStrike">
                          <a:solidFill>
                            <a:srgbClr val="000000"/>
                          </a:solidFill>
                          <a:effectLst/>
                          <a:latin typeface="Calibri" panose="020F0502020204030204" pitchFamily="34" charset="0"/>
                        </a:rPr>
                        <a:t>N/A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fontAlgn="b"/>
                      <a:r>
                        <a:rPr lang="en-US" sz="1100" b="0" i="0" u="none" strike="noStrike">
                          <a:solidFill>
                            <a:srgbClr val="000000"/>
                          </a:solidFill>
                          <a:effectLst/>
                          <a:latin typeface="Calibri" panose="020F0502020204030204" pitchFamily="34" charset="0"/>
                        </a:rPr>
                        <a:t>0.193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1" i="1" u="none" strike="noStrike">
                          <a:solidFill>
                            <a:srgbClr val="FFFFFF"/>
                          </a:solidFill>
                          <a:effectLst/>
                          <a:latin typeface="Calibri" panose="020F0502020204030204" pitchFamily="34" charset="0"/>
                        </a:rPr>
                        <a:t>0.198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xmlns="" val="16292111"/>
                  </a:ext>
                </a:extLst>
              </a:tr>
              <a:tr h="188631">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Sweet Hall Marsh</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1" i="1" u="none" strike="noStrike">
                          <a:solidFill>
                            <a:srgbClr val="FFFFFF"/>
                          </a:solidFill>
                          <a:effectLst/>
                          <a:latin typeface="Calibri" panose="020F0502020204030204" pitchFamily="34" charset="0"/>
                        </a:rPr>
                        <a:t>1.000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235"/>
                    </a:solidFill>
                  </a:tcPr>
                </a:tc>
                <a:tc>
                  <a:txBody>
                    <a:bodyPr/>
                    <a:lstStyle/>
                    <a:p>
                      <a:pPr algn="r" fontAlgn="b"/>
                      <a:r>
                        <a:rPr lang="en-US" sz="1100" b="0" i="0" u="none" strike="noStrike">
                          <a:solidFill>
                            <a:srgbClr val="000000"/>
                          </a:solidFill>
                          <a:effectLst/>
                          <a:latin typeface="Calibri" panose="020F0502020204030204" pitchFamily="34" charset="0"/>
                        </a:rPr>
                        <a:t>0.999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0.999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0.378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dirty="0">
                          <a:solidFill>
                            <a:srgbClr val="000000"/>
                          </a:solidFill>
                          <a:effectLst/>
                          <a:latin typeface="Calibri" panose="020F0502020204030204" pitchFamily="34" charset="0"/>
                        </a:rPr>
                        <a:t>0.419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xmlns="" val="3050498075"/>
                  </a:ext>
                </a:extLst>
              </a:tr>
            </a:tbl>
          </a:graphicData>
        </a:graphic>
      </p:graphicFrame>
      <p:sp>
        <p:nvSpPr>
          <p:cNvPr id="162" name="Shape 162"/>
          <p:cNvSpPr txBox="1">
            <a:spLocks noGrp="1"/>
          </p:cNvSpPr>
          <p:nvPr>
            <p:ph type="title"/>
          </p:nvPr>
        </p:nvSpPr>
        <p:spPr>
          <a:xfrm>
            <a:off x="1000125" y="365124"/>
            <a:ext cx="10233000" cy="479400"/>
          </a:xfrm>
          <a:prstGeom prst="rect">
            <a:avLst/>
          </a:prstGeom>
        </p:spPr>
        <p:txBody>
          <a:bodyPr lIns="91425" tIns="91425" rIns="91425" bIns="91425" anchor="ctr" anchorCtr="0">
            <a:noAutofit/>
          </a:bodyPr>
          <a:lstStyle/>
          <a:p>
            <a:pPr lvl="0">
              <a:spcBef>
                <a:spcPts val="0"/>
              </a:spcBef>
              <a:buNone/>
            </a:pPr>
            <a:r>
              <a:rPr lang="en-US" sz="4000" dirty="0"/>
              <a:t>Statistical Correlations By Station</a:t>
            </a:r>
          </a:p>
        </p:txBody>
      </p:sp>
      <p:graphicFrame>
        <p:nvGraphicFramePr>
          <p:cNvPr id="15" name="Table 14"/>
          <p:cNvGraphicFramePr>
            <a:graphicFrameLocks noGrp="1"/>
          </p:cNvGraphicFramePr>
          <p:nvPr>
            <p:extLst/>
          </p:nvPr>
        </p:nvGraphicFramePr>
        <p:xfrm>
          <a:off x="4191256" y="5612383"/>
          <a:ext cx="2463800" cy="400050"/>
        </p:xfrm>
        <a:graphic>
          <a:graphicData uri="http://schemas.openxmlformats.org/drawingml/2006/table">
            <a:tbl>
              <a:tblPr/>
              <a:tblGrid>
                <a:gridCol w="2463800">
                  <a:extLst>
                    <a:ext uri="{9D8B030D-6E8A-4147-A177-3AD203B41FA5}">
                      <a16:colId xmlns:a16="http://schemas.microsoft.com/office/drawing/2014/main" xmlns="" val="3344204450"/>
                    </a:ext>
                  </a:extLst>
                </a:gridCol>
              </a:tblGrid>
              <a:tr h="200025">
                <a:tc>
                  <a:txBody>
                    <a:bodyPr/>
                    <a:lstStyle/>
                    <a:p>
                      <a:pPr algn="ctr" fontAlgn="b"/>
                      <a:r>
                        <a:rPr lang="en-US" sz="1100" b="0" i="0" u="none" strike="noStrike" dirty="0">
                          <a:solidFill>
                            <a:srgbClr val="000000"/>
                          </a:solidFill>
                          <a:effectLst/>
                          <a:latin typeface="Calibri" panose="020F0502020204030204" pitchFamily="34" charset="0"/>
                        </a:rPr>
                        <a:t>POSITIVE CORRELATIONS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xmlns="" val="1784352515"/>
                  </a:ext>
                </a:extLst>
              </a:tr>
              <a:tr h="200025">
                <a:tc>
                  <a:txBody>
                    <a:bodyPr/>
                    <a:lstStyle/>
                    <a:p>
                      <a:pPr algn="ctr" fontAlgn="b"/>
                      <a:r>
                        <a:rPr lang="en-US" sz="1100" b="1" i="1" u="none" strike="noStrike" dirty="0">
                          <a:solidFill>
                            <a:srgbClr val="FFFFFF"/>
                          </a:solidFill>
                          <a:effectLst/>
                          <a:latin typeface="Calibri" panose="020F0502020204030204" pitchFamily="34" charset="0"/>
                        </a:rPr>
                        <a:t>BEST POSITIVE CORRELATION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xmlns="" val="578963767"/>
                  </a:ext>
                </a:extLst>
              </a:tr>
            </a:tbl>
          </a:graphicData>
        </a:graphic>
      </p:graphicFrame>
      <p:graphicFrame>
        <p:nvGraphicFramePr>
          <p:cNvPr id="16" name="Table 15"/>
          <p:cNvGraphicFramePr>
            <a:graphicFrameLocks noGrp="1"/>
          </p:cNvGraphicFramePr>
          <p:nvPr>
            <p:extLst/>
          </p:nvPr>
        </p:nvGraphicFramePr>
        <p:xfrm>
          <a:off x="1485245" y="5612383"/>
          <a:ext cx="2463800" cy="400050"/>
        </p:xfrm>
        <a:graphic>
          <a:graphicData uri="http://schemas.openxmlformats.org/drawingml/2006/table">
            <a:tbl>
              <a:tblPr/>
              <a:tblGrid>
                <a:gridCol w="2463800">
                  <a:extLst>
                    <a:ext uri="{9D8B030D-6E8A-4147-A177-3AD203B41FA5}">
                      <a16:colId xmlns:a16="http://schemas.microsoft.com/office/drawing/2014/main" xmlns="" val="3676532215"/>
                    </a:ext>
                  </a:extLst>
                </a:gridCol>
              </a:tblGrid>
              <a:tr h="200025">
                <a:tc>
                  <a:txBody>
                    <a:bodyPr/>
                    <a:lstStyle/>
                    <a:p>
                      <a:pPr algn="ctr" fontAlgn="b"/>
                      <a:r>
                        <a:rPr lang="en-US" sz="1100" b="0" i="0" u="none" strike="noStrike" dirty="0">
                          <a:solidFill>
                            <a:srgbClr val="000000"/>
                          </a:solidFill>
                          <a:effectLst/>
                          <a:latin typeface="Calibri" panose="020F0502020204030204" pitchFamily="34" charset="0"/>
                        </a:rPr>
                        <a:t>NO STATION AVAILABLE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xmlns="" val="3930917910"/>
                  </a:ext>
                </a:extLst>
              </a:tr>
              <a:tr h="200025">
                <a:tc>
                  <a:txBody>
                    <a:bodyPr/>
                    <a:lstStyle/>
                    <a:p>
                      <a:pPr algn="ctr" fontAlgn="b"/>
                      <a:r>
                        <a:rPr lang="en-US" sz="1100" b="0" i="0" u="none" strike="noStrike" dirty="0">
                          <a:solidFill>
                            <a:srgbClr val="000000"/>
                          </a:solidFill>
                          <a:effectLst/>
                          <a:latin typeface="Calibri" panose="020F0502020204030204" pitchFamily="34" charset="0"/>
                        </a:rPr>
                        <a:t>NEGATIVE CORRELATIONS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xmlns="" val="1105365407"/>
                  </a:ext>
                </a:extLst>
              </a:tr>
            </a:tbl>
          </a:graphicData>
        </a:graphic>
      </p:graphicFrame>
      <p:graphicFrame>
        <p:nvGraphicFramePr>
          <p:cNvPr id="3" name="Table 2"/>
          <p:cNvGraphicFramePr>
            <a:graphicFrameLocks noGrp="1"/>
          </p:cNvGraphicFramePr>
          <p:nvPr>
            <p:extLst/>
          </p:nvPr>
        </p:nvGraphicFramePr>
        <p:xfrm>
          <a:off x="8728363" y="1428673"/>
          <a:ext cx="2761673" cy="3857180"/>
        </p:xfrm>
        <a:graphic>
          <a:graphicData uri="http://schemas.openxmlformats.org/drawingml/2006/table">
            <a:tbl>
              <a:tblPr/>
              <a:tblGrid>
                <a:gridCol w="1452741">
                  <a:extLst>
                    <a:ext uri="{9D8B030D-6E8A-4147-A177-3AD203B41FA5}">
                      <a16:colId xmlns:a16="http://schemas.microsoft.com/office/drawing/2014/main" xmlns="" val="1978119589"/>
                    </a:ext>
                  </a:extLst>
                </a:gridCol>
                <a:gridCol w="1308932">
                  <a:extLst>
                    <a:ext uri="{9D8B030D-6E8A-4147-A177-3AD203B41FA5}">
                      <a16:colId xmlns:a16="http://schemas.microsoft.com/office/drawing/2014/main" xmlns="" val="1112682840"/>
                    </a:ext>
                  </a:extLst>
                </a:gridCol>
              </a:tblGrid>
              <a:tr h="239248">
                <a:tc gridSpan="2">
                  <a:txBody>
                    <a:bodyPr/>
                    <a:lstStyle/>
                    <a:p>
                      <a:pPr algn="ctr" fontAlgn="b"/>
                      <a:r>
                        <a:rPr lang="en-US" sz="1100" b="1" i="1" u="none" strike="noStrike" dirty="0">
                          <a:solidFill>
                            <a:srgbClr val="000000"/>
                          </a:solidFill>
                          <a:effectLst/>
                          <a:latin typeface="Calibri" panose="020F0502020204030204" pitchFamily="34" charset="0"/>
                        </a:rPr>
                        <a:t>Best Combined Analysis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en-US"/>
                    </a:p>
                  </a:txBody>
                  <a:tcPr/>
                </a:tc>
                <a:extLst>
                  <a:ext uri="{0D108BD9-81ED-4DB2-BD59-A6C34878D82A}">
                    <a16:rowId xmlns:a16="http://schemas.microsoft.com/office/drawing/2014/main" xmlns="" val="698612050"/>
                  </a:ext>
                </a:extLst>
              </a:tr>
              <a:tr h="188712">
                <a:tc>
                  <a:txBody>
                    <a:bodyPr/>
                    <a:lstStyle/>
                    <a:p>
                      <a:pPr algn="l" fontAlgn="b"/>
                      <a:r>
                        <a:rPr lang="en-US" sz="1100" b="0" i="0" u="none" strike="noStrike" dirty="0">
                          <a:solidFill>
                            <a:srgbClr val="000000"/>
                          </a:solidFill>
                          <a:effectLst/>
                          <a:latin typeface="Calibri" panose="020F0502020204030204" pitchFamily="34" charset="0"/>
                        </a:rPr>
                        <a:t>Station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a:solidFill>
                            <a:srgbClr val="000000"/>
                          </a:solidFill>
                          <a:effectLst/>
                          <a:latin typeface="Calibri" panose="020F0502020204030204" pitchFamily="34" charset="0"/>
                        </a:rPr>
                        <a:t>Product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xmlns="" val="2311978344"/>
                  </a:ext>
                </a:extLst>
              </a:tr>
              <a:tr h="216463">
                <a:tc>
                  <a:txBody>
                    <a:bodyPr/>
                    <a:lstStyle/>
                    <a:p>
                      <a:pPr algn="l" fontAlgn="b"/>
                      <a:r>
                        <a:rPr lang="en-US" sz="1100" b="0" i="1" u="none" strike="noStrike" dirty="0">
                          <a:solidFill>
                            <a:srgbClr val="000000"/>
                          </a:solidFill>
                          <a:effectLst/>
                          <a:latin typeface="Calibri" panose="020F0502020204030204" pitchFamily="34" charset="0"/>
                        </a:rPr>
                        <a:t>Cherrystone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Nechad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68911912"/>
                  </a:ext>
                </a:extLst>
              </a:tr>
              <a:tr h="216463">
                <a:tc>
                  <a:txBody>
                    <a:bodyPr/>
                    <a:lstStyle/>
                    <a:p>
                      <a:pPr algn="l" fontAlgn="b"/>
                      <a:r>
                        <a:rPr lang="en-US" sz="1100" b="0" i="1" u="none" strike="noStrike" dirty="0" err="1">
                          <a:solidFill>
                            <a:srgbClr val="000000"/>
                          </a:solidFill>
                          <a:effectLst/>
                          <a:latin typeface="Calibri" panose="020F0502020204030204" pitchFamily="34" charset="0"/>
                        </a:rPr>
                        <a:t>Tallpines</a:t>
                      </a:r>
                      <a:endParaRPr lang="en-US" sz="1100" b="0" i="1"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Nechad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80599346"/>
                  </a:ext>
                </a:extLst>
              </a:tr>
              <a:tr h="239248">
                <a:tc>
                  <a:txBody>
                    <a:bodyPr/>
                    <a:lstStyle/>
                    <a:p>
                      <a:pPr algn="l" fontAlgn="b"/>
                      <a:r>
                        <a:rPr lang="en-US" sz="1100" b="0" i="1" u="none" strike="noStrike" dirty="0">
                          <a:solidFill>
                            <a:srgbClr val="000000"/>
                          </a:solidFill>
                          <a:effectLst/>
                          <a:latin typeface="Calibri" panose="020F0502020204030204" pitchFamily="34" charset="0"/>
                        </a:rPr>
                        <a:t>Ashland Circle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Nechad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38705709"/>
                  </a:ext>
                </a:extLst>
              </a:tr>
              <a:tr h="227855">
                <a:tc>
                  <a:txBody>
                    <a:bodyPr/>
                    <a:lstStyle/>
                    <a:p>
                      <a:pPr algn="l" fontAlgn="b"/>
                      <a:r>
                        <a:rPr lang="en-US" sz="1100" b="0" i="1" u="none" strike="noStrike">
                          <a:solidFill>
                            <a:srgbClr val="000000"/>
                          </a:solidFill>
                          <a:effectLst/>
                          <a:latin typeface="Calibri" panose="020F0502020204030204" pitchFamily="34" charset="0"/>
                        </a:rPr>
                        <a:t>Dividing Creek</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Nechad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36397037"/>
                  </a:ext>
                </a:extLst>
              </a:tr>
              <a:tr h="227855">
                <a:tc>
                  <a:txBody>
                    <a:bodyPr/>
                    <a:lstStyle/>
                    <a:p>
                      <a:pPr algn="l" fontAlgn="b"/>
                      <a:r>
                        <a:rPr lang="en-US" sz="1100" b="0" i="1" u="none" strike="noStrike" dirty="0">
                          <a:solidFill>
                            <a:srgbClr val="000000"/>
                          </a:solidFill>
                          <a:effectLst/>
                          <a:latin typeface="Calibri" panose="020F0502020204030204" pitchFamily="34" charset="0"/>
                        </a:rPr>
                        <a:t>Hunting Creek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Nechad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62714683"/>
                  </a:ext>
                </a:extLst>
              </a:tr>
              <a:tr h="239248">
                <a:tc>
                  <a:txBody>
                    <a:bodyPr/>
                    <a:lstStyle/>
                    <a:p>
                      <a:pPr algn="l" fontAlgn="b"/>
                      <a:r>
                        <a:rPr lang="en-US" sz="1100" b="0" i="1" u="none" strike="noStrike">
                          <a:solidFill>
                            <a:srgbClr val="000000"/>
                          </a:solidFill>
                          <a:effectLst/>
                          <a:latin typeface="Calibri" panose="020F0502020204030204" pitchFamily="34" charset="0"/>
                        </a:rPr>
                        <a:t>James River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Nechad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67463277"/>
                  </a:ext>
                </a:extLst>
              </a:tr>
              <a:tr h="227855">
                <a:tc>
                  <a:txBody>
                    <a:bodyPr/>
                    <a:lstStyle/>
                    <a:p>
                      <a:pPr algn="l" fontAlgn="b"/>
                      <a:r>
                        <a:rPr lang="en-US" sz="1100" b="0" i="1" u="none" strike="noStrike">
                          <a:solidFill>
                            <a:srgbClr val="000000"/>
                          </a:solidFill>
                          <a:effectLst/>
                          <a:latin typeface="Calibri" panose="020F0502020204030204" pitchFamily="34" charset="0"/>
                        </a:rPr>
                        <a:t>Nassawadox Creek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Nechad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32016229"/>
                  </a:ext>
                </a:extLst>
              </a:tr>
              <a:tr h="227855">
                <a:tc>
                  <a:txBody>
                    <a:bodyPr/>
                    <a:lstStyle/>
                    <a:p>
                      <a:pPr algn="l" fontAlgn="b"/>
                      <a:r>
                        <a:rPr lang="en-US" sz="1100" b="0" i="1" u="none" strike="noStrike" dirty="0">
                          <a:solidFill>
                            <a:srgbClr val="000000"/>
                          </a:solidFill>
                          <a:effectLst/>
                          <a:latin typeface="Calibri" panose="020F0502020204030204" pitchFamily="34" charset="0"/>
                        </a:rPr>
                        <a:t>Norfolk Yacht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Nechad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59201818"/>
                  </a:ext>
                </a:extLst>
              </a:tr>
              <a:tr h="227855">
                <a:tc>
                  <a:txBody>
                    <a:bodyPr/>
                    <a:lstStyle/>
                    <a:p>
                      <a:pPr algn="l" fontAlgn="b"/>
                      <a:r>
                        <a:rPr lang="en-US" sz="1100" b="0" i="1" u="none" strike="noStrike" dirty="0">
                          <a:solidFill>
                            <a:srgbClr val="000000"/>
                          </a:solidFill>
                          <a:effectLst/>
                          <a:latin typeface="Calibri" panose="020F0502020204030204" pitchFamily="34" charset="0"/>
                        </a:rPr>
                        <a:t>First Landing</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Nechad/Dogliotti</a:t>
                      </a:r>
                      <a:r>
                        <a:rPr lang="en-US" sz="1100" b="0" i="0" u="none" strike="noStrike" baseline="0" dirty="0">
                          <a:solidFill>
                            <a:srgbClr val="000000"/>
                          </a:solidFill>
                          <a:effectLst/>
                          <a:latin typeface="Calibri" panose="020F0502020204030204" pitchFamily="34" charset="0"/>
                        </a:rPr>
                        <a:t> </a:t>
                      </a:r>
                      <a:r>
                        <a:rPr lang="en-US" sz="1100" b="0" i="0" u="none" strike="noStrike" dirty="0">
                          <a:solidFill>
                            <a:srgbClr val="000000"/>
                          </a:solidFill>
                          <a:effectLst/>
                          <a:latin typeface="Calibri" panose="020F0502020204030204" pitchFamily="34" charset="0"/>
                        </a:rPr>
                        <a:t>Red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36336165"/>
                  </a:ext>
                </a:extLst>
              </a:tr>
              <a:tr h="227855">
                <a:tc>
                  <a:txBody>
                    <a:bodyPr/>
                    <a:lstStyle/>
                    <a:p>
                      <a:pPr algn="l" fontAlgn="b"/>
                      <a:r>
                        <a:rPr lang="en-US" sz="1100" b="0" i="1" u="none" strike="noStrike" dirty="0" err="1">
                          <a:solidFill>
                            <a:srgbClr val="000000"/>
                          </a:solidFill>
                          <a:effectLst/>
                          <a:latin typeface="Calibri" panose="020F0502020204030204" pitchFamily="34" charset="0"/>
                        </a:rPr>
                        <a:t>Hungars</a:t>
                      </a:r>
                      <a:r>
                        <a:rPr lang="en-US" sz="1100" b="0" i="1" u="none" strike="noStrike" dirty="0">
                          <a:solidFill>
                            <a:srgbClr val="000000"/>
                          </a:solidFill>
                          <a:effectLst/>
                          <a:latin typeface="Calibri" panose="020F0502020204030204" pitchFamily="34" charset="0"/>
                        </a:rPr>
                        <a:t> Creek</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Dogliotti</a:t>
                      </a:r>
                      <a:r>
                        <a:rPr lang="en-US" sz="1100" b="0" i="0" u="none" strike="noStrike" baseline="0" dirty="0">
                          <a:solidFill>
                            <a:srgbClr val="000000"/>
                          </a:solidFill>
                          <a:effectLst/>
                          <a:latin typeface="Calibri" panose="020F0502020204030204" pitchFamily="34" charset="0"/>
                        </a:rPr>
                        <a:t> </a:t>
                      </a:r>
                      <a:r>
                        <a:rPr lang="en-US" sz="1100" b="0" i="0" u="none" strike="noStrike" dirty="0">
                          <a:solidFill>
                            <a:srgbClr val="000000"/>
                          </a:solidFill>
                          <a:effectLst/>
                          <a:latin typeface="Calibri" panose="020F0502020204030204" pitchFamily="34" charset="0"/>
                        </a:rPr>
                        <a:t>Red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2293171"/>
                  </a:ext>
                </a:extLst>
              </a:tr>
              <a:tr h="227855">
                <a:tc>
                  <a:txBody>
                    <a:bodyPr/>
                    <a:lstStyle/>
                    <a:p>
                      <a:pPr algn="l" fontAlgn="b"/>
                      <a:r>
                        <a:rPr lang="en-US" sz="1100" b="0" i="1" u="none" strike="noStrike">
                          <a:solidFill>
                            <a:srgbClr val="000000"/>
                          </a:solidFill>
                          <a:effectLst/>
                          <a:latin typeface="Calibri" panose="020F0502020204030204" pitchFamily="34" charset="0"/>
                        </a:rPr>
                        <a:t>Sweet Hall Marsh</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Dogliotti</a:t>
                      </a:r>
                      <a:r>
                        <a:rPr lang="en-US" sz="1100" b="0" i="0" u="none" strike="noStrike" baseline="0" dirty="0">
                          <a:solidFill>
                            <a:srgbClr val="000000"/>
                          </a:solidFill>
                          <a:effectLst/>
                          <a:latin typeface="Calibri" panose="020F0502020204030204" pitchFamily="34" charset="0"/>
                        </a:rPr>
                        <a:t> </a:t>
                      </a:r>
                      <a:r>
                        <a:rPr lang="en-US" sz="1100" b="0" i="0" u="none" strike="noStrike" dirty="0">
                          <a:solidFill>
                            <a:srgbClr val="000000"/>
                          </a:solidFill>
                          <a:effectLst/>
                          <a:latin typeface="Calibri" panose="020F0502020204030204" pitchFamily="34" charset="0"/>
                        </a:rPr>
                        <a:t>Red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96476878"/>
                  </a:ext>
                </a:extLst>
              </a:tr>
              <a:tr h="227855">
                <a:tc>
                  <a:txBody>
                    <a:bodyPr/>
                    <a:lstStyle/>
                    <a:p>
                      <a:pPr algn="l" fontAlgn="b"/>
                      <a:r>
                        <a:rPr lang="en-US" sz="1100" b="0" i="1" u="none" strike="noStrike">
                          <a:solidFill>
                            <a:srgbClr val="000000"/>
                          </a:solidFill>
                          <a:effectLst/>
                          <a:latin typeface="Calibri" panose="020F0502020204030204" pitchFamily="34" charset="0"/>
                        </a:rPr>
                        <a:t>Claybank</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Dogliotti</a:t>
                      </a:r>
                      <a:r>
                        <a:rPr lang="en-US" sz="1100" b="0" i="0" u="none" strike="noStrike" baseline="0" dirty="0">
                          <a:solidFill>
                            <a:srgbClr val="000000"/>
                          </a:solidFill>
                          <a:effectLst/>
                          <a:latin typeface="Calibri" panose="020F0502020204030204" pitchFamily="34" charset="0"/>
                        </a:rPr>
                        <a:t> </a:t>
                      </a:r>
                      <a:r>
                        <a:rPr lang="en-US" sz="1100" b="0" i="0" u="none" strike="noStrike" dirty="0">
                          <a:solidFill>
                            <a:srgbClr val="000000"/>
                          </a:solidFill>
                          <a:effectLst/>
                          <a:latin typeface="Calibri" panose="020F0502020204030204" pitchFamily="34" charset="0"/>
                        </a:rPr>
                        <a:t>Red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70104566"/>
                  </a:ext>
                </a:extLst>
              </a:tr>
              <a:tr h="227855">
                <a:tc>
                  <a:txBody>
                    <a:bodyPr/>
                    <a:lstStyle/>
                    <a:p>
                      <a:pPr algn="l" fontAlgn="b"/>
                      <a:r>
                        <a:rPr lang="en-US" sz="1100" b="0" i="1" u="none" strike="noStrike">
                          <a:solidFill>
                            <a:srgbClr val="000000"/>
                          </a:solidFill>
                          <a:effectLst/>
                          <a:latin typeface="Calibri" panose="020F0502020204030204" pitchFamily="34" charset="0"/>
                        </a:rPr>
                        <a:t>Ingram Bay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Dogliotti</a:t>
                      </a:r>
                      <a:r>
                        <a:rPr lang="en-US" sz="1100" b="0" i="0" u="none" strike="noStrike" baseline="0" dirty="0">
                          <a:solidFill>
                            <a:srgbClr val="000000"/>
                          </a:solidFill>
                          <a:effectLst/>
                          <a:latin typeface="Calibri" panose="020F0502020204030204" pitchFamily="34" charset="0"/>
                        </a:rPr>
                        <a:t> </a:t>
                      </a:r>
                      <a:r>
                        <a:rPr lang="en-US" sz="1100" b="0" i="0" u="none" strike="noStrike" dirty="0">
                          <a:solidFill>
                            <a:srgbClr val="000000"/>
                          </a:solidFill>
                          <a:effectLst/>
                          <a:latin typeface="Calibri" panose="020F0502020204030204" pitchFamily="34" charset="0"/>
                        </a:rPr>
                        <a:t>Red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93947957"/>
                  </a:ext>
                </a:extLst>
              </a:tr>
              <a:tr h="227855">
                <a:tc>
                  <a:txBody>
                    <a:bodyPr/>
                    <a:lstStyle/>
                    <a:p>
                      <a:pPr algn="l" fontAlgn="b"/>
                      <a:r>
                        <a:rPr lang="en-US" sz="1100" b="0" i="1" u="none" strike="noStrike">
                          <a:solidFill>
                            <a:srgbClr val="000000"/>
                          </a:solidFill>
                          <a:effectLst/>
                          <a:latin typeface="Calibri" panose="020F0502020204030204" pitchFamily="34" charset="0"/>
                        </a:rPr>
                        <a:t>Jamestown Buoy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Dogliotti</a:t>
                      </a:r>
                      <a:r>
                        <a:rPr lang="en-US" sz="1100" b="0" i="0" u="none" strike="noStrike" baseline="0" dirty="0">
                          <a:solidFill>
                            <a:srgbClr val="000000"/>
                          </a:solidFill>
                          <a:effectLst/>
                          <a:latin typeface="Calibri" panose="020F0502020204030204" pitchFamily="34" charset="0"/>
                        </a:rPr>
                        <a:t> </a:t>
                      </a:r>
                      <a:r>
                        <a:rPr lang="en-US" sz="1100" b="0" i="0" u="none" strike="noStrike" dirty="0">
                          <a:solidFill>
                            <a:srgbClr val="000000"/>
                          </a:solidFill>
                          <a:effectLst/>
                          <a:latin typeface="Calibri" panose="020F0502020204030204" pitchFamily="34" charset="0"/>
                        </a:rPr>
                        <a:t>Red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16350407"/>
                  </a:ext>
                </a:extLst>
              </a:tr>
              <a:tr h="239248">
                <a:tc>
                  <a:txBody>
                    <a:bodyPr/>
                    <a:lstStyle/>
                    <a:p>
                      <a:pPr algn="l" fontAlgn="b"/>
                      <a:r>
                        <a:rPr lang="en-US" sz="1100" b="0" i="1" u="none" strike="noStrike" dirty="0">
                          <a:solidFill>
                            <a:srgbClr val="000000"/>
                          </a:solidFill>
                          <a:effectLst/>
                          <a:latin typeface="Calibri" panose="020F0502020204030204" pitchFamily="34" charset="0"/>
                        </a:rPr>
                        <a:t>Stingray Point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Dogliotti</a:t>
                      </a:r>
                      <a:r>
                        <a:rPr lang="en-US" sz="1100" b="0" i="0" u="none" strike="noStrike" baseline="0" dirty="0">
                          <a:solidFill>
                            <a:srgbClr val="000000"/>
                          </a:solidFill>
                          <a:effectLst/>
                          <a:latin typeface="Calibri" panose="020F0502020204030204" pitchFamily="34" charset="0"/>
                        </a:rPr>
                        <a:t> </a:t>
                      </a:r>
                      <a:r>
                        <a:rPr lang="en-US" sz="1100" b="0" i="0" u="none" strike="noStrike" dirty="0">
                          <a:solidFill>
                            <a:srgbClr val="000000"/>
                          </a:solidFill>
                          <a:effectLst/>
                          <a:latin typeface="Calibri" panose="020F0502020204030204" pitchFamily="34" charset="0"/>
                        </a:rPr>
                        <a:t>Red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65821988"/>
                  </a:ext>
                </a:extLst>
              </a:tr>
            </a:tbl>
          </a:graphicData>
        </a:graphic>
      </p:graphicFrame>
      <p:graphicFrame>
        <p:nvGraphicFramePr>
          <p:cNvPr id="10" name="Table 9"/>
          <p:cNvGraphicFramePr>
            <a:graphicFrameLocks noGrp="1"/>
          </p:cNvGraphicFramePr>
          <p:nvPr>
            <p:extLst/>
          </p:nvPr>
        </p:nvGraphicFramePr>
        <p:xfrm>
          <a:off x="436678" y="1423413"/>
          <a:ext cx="7970975" cy="3880399"/>
        </p:xfrm>
        <a:graphic>
          <a:graphicData uri="http://schemas.openxmlformats.org/drawingml/2006/table">
            <a:tbl>
              <a:tblPr/>
              <a:tblGrid>
                <a:gridCol w="607929">
                  <a:extLst>
                    <a:ext uri="{9D8B030D-6E8A-4147-A177-3AD203B41FA5}">
                      <a16:colId xmlns:a16="http://schemas.microsoft.com/office/drawing/2014/main" xmlns="" val="2159323531"/>
                    </a:ext>
                  </a:extLst>
                </a:gridCol>
                <a:gridCol w="2076011">
                  <a:extLst>
                    <a:ext uri="{9D8B030D-6E8A-4147-A177-3AD203B41FA5}">
                      <a16:colId xmlns:a16="http://schemas.microsoft.com/office/drawing/2014/main" xmlns="" val="1824630176"/>
                    </a:ext>
                  </a:extLst>
                </a:gridCol>
                <a:gridCol w="1057407">
                  <a:extLst>
                    <a:ext uri="{9D8B030D-6E8A-4147-A177-3AD203B41FA5}">
                      <a16:colId xmlns:a16="http://schemas.microsoft.com/office/drawing/2014/main" xmlns="" val="1274708919"/>
                    </a:ext>
                  </a:extLst>
                </a:gridCol>
                <a:gridCol w="1057407">
                  <a:extLst>
                    <a:ext uri="{9D8B030D-6E8A-4147-A177-3AD203B41FA5}">
                      <a16:colId xmlns:a16="http://schemas.microsoft.com/office/drawing/2014/main" xmlns="" val="3960361162"/>
                    </a:ext>
                  </a:extLst>
                </a:gridCol>
                <a:gridCol w="1057407">
                  <a:extLst>
                    <a:ext uri="{9D8B030D-6E8A-4147-A177-3AD203B41FA5}">
                      <a16:colId xmlns:a16="http://schemas.microsoft.com/office/drawing/2014/main" xmlns="" val="1345684119"/>
                    </a:ext>
                  </a:extLst>
                </a:gridCol>
                <a:gridCol w="1057407">
                  <a:extLst>
                    <a:ext uri="{9D8B030D-6E8A-4147-A177-3AD203B41FA5}">
                      <a16:colId xmlns:a16="http://schemas.microsoft.com/office/drawing/2014/main" xmlns="" val="988855566"/>
                    </a:ext>
                  </a:extLst>
                </a:gridCol>
                <a:gridCol w="1057407">
                  <a:extLst>
                    <a:ext uri="{9D8B030D-6E8A-4147-A177-3AD203B41FA5}">
                      <a16:colId xmlns:a16="http://schemas.microsoft.com/office/drawing/2014/main" xmlns="" val="1668871574"/>
                    </a:ext>
                  </a:extLst>
                </a:gridCol>
              </a:tblGrid>
              <a:tr h="251507">
                <a:tc rowSpan="2" gridSpan="2">
                  <a:txBody>
                    <a:bodyPr/>
                    <a:lstStyle/>
                    <a:p>
                      <a:pPr algn="ctr" fontAlgn="ctr"/>
                      <a:r>
                        <a:rPr lang="en-US" sz="1100" b="1" i="0" u="none" strike="noStrike" dirty="0">
                          <a:solidFill>
                            <a:srgbClr val="000000"/>
                          </a:solidFill>
                          <a:effectLst/>
                          <a:latin typeface="Calibri" panose="020F0502020204030204" pitchFamily="34" charset="0"/>
                        </a:rPr>
                        <a:t>NIR Corrected by Station Statistical Analysis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rowSpan="2" hMerge="1">
                  <a:txBody>
                    <a:bodyPr/>
                    <a:lstStyle/>
                    <a:p>
                      <a:endParaRPr lang="en-US"/>
                    </a:p>
                  </a:txBody>
                  <a:tcPr/>
                </a:tc>
                <a:tc gridSpan="5">
                  <a:txBody>
                    <a:bodyPr/>
                    <a:lstStyle/>
                    <a:p>
                      <a:pPr algn="ctr" fontAlgn="ctr"/>
                      <a:r>
                        <a:rPr lang="en-US" sz="1100" b="1" i="0" u="none" strike="noStrike" dirty="0">
                          <a:solidFill>
                            <a:srgbClr val="000000"/>
                          </a:solidFill>
                          <a:effectLst/>
                          <a:latin typeface="Calibri" panose="020F0502020204030204" pitchFamily="34" charset="0"/>
                        </a:rPr>
                        <a:t>ACOLITE Turbidity Products (R Values)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590541042"/>
                  </a:ext>
                </a:extLst>
              </a:tr>
              <a:tr h="188631">
                <a:tc gridSpan="2" vMerge="1">
                  <a:txBody>
                    <a:bodyPr/>
                    <a:lstStyle/>
                    <a:p>
                      <a:endParaRPr lang="en-US"/>
                    </a:p>
                  </a:txBody>
                  <a:tcPr/>
                </a:tc>
                <a:tc hMerge="1" vMerge="1">
                  <a:txBody>
                    <a:bodyPr/>
                    <a:lstStyle/>
                    <a:p>
                      <a:endParaRPr lang="en-US"/>
                    </a:p>
                  </a:txBody>
                  <a:tcPr/>
                </a:tc>
                <a:tc>
                  <a:txBody>
                    <a:bodyPr/>
                    <a:lstStyle/>
                    <a:p>
                      <a:pPr algn="ctr" fontAlgn="b"/>
                      <a:r>
                        <a:rPr lang="en-US" sz="1100" b="0" i="1" u="none" strike="noStrike" dirty="0">
                          <a:solidFill>
                            <a:srgbClr val="000000"/>
                          </a:solidFill>
                          <a:effectLst/>
                          <a:latin typeface="Calibri" panose="020F0502020204030204" pitchFamily="34" charset="0"/>
                        </a:rPr>
                        <a:t>RRS Red</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1" u="none" strike="noStrike">
                          <a:solidFill>
                            <a:srgbClr val="000000"/>
                          </a:solidFill>
                          <a:effectLst/>
                          <a:latin typeface="Calibri" panose="020F0502020204030204" pitchFamily="34" charset="0"/>
                        </a:rPr>
                        <a:t>Dogliotti Red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1" u="none" strike="noStrike">
                          <a:solidFill>
                            <a:srgbClr val="000000"/>
                          </a:solidFill>
                          <a:effectLst/>
                          <a:latin typeface="Calibri" panose="020F0502020204030204" pitchFamily="34" charset="0"/>
                        </a:rPr>
                        <a:t>Dogliotti Blended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1" u="none" strike="noStrike">
                          <a:solidFill>
                            <a:srgbClr val="000000"/>
                          </a:solidFill>
                          <a:effectLst/>
                          <a:latin typeface="Calibri" panose="020F0502020204030204" pitchFamily="34" charset="0"/>
                        </a:rPr>
                        <a:t>Garaba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1" u="none" strike="noStrike">
                          <a:solidFill>
                            <a:srgbClr val="000000"/>
                          </a:solidFill>
                          <a:effectLst/>
                          <a:latin typeface="Calibri" panose="020F0502020204030204" pitchFamily="34" charset="0"/>
                        </a:rPr>
                        <a:t>Nechad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xmlns="" val="62191784"/>
                  </a:ext>
                </a:extLst>
              </a:tr>
              <a:tr h="179648">
                <a:tc rowSpan="19">
                  <a:txBody>
                    <a:bodyPr/>
                    <a:lstStyle/>
                    <a:p>
                      <a:pPr algn="ctr" fontAlgn="ctr"/>
                      <a:r>
                        <a:rPr lang="en-US" sz="1200" b="1" i="0" u="none" strike="noStrike">
                          <a:solidFill>
                            <a:srgbClr val="000000"/>
                          </a:solidFill>
                          <a:effectLst/>
                          <a:latin typeface="Calibri" panose="020F0502020204030204" pitchFamily="34" charset="0"/>
                        </a:rPr>
                        <a:t>Continuous Monitoring Stations</a:t>
                      </a:r>
                    </a:p>
                  </a:txBody>
                  <a:tcPr marL="9525" marR="9525" marT="9525"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1" u="none" strike="noStrike">
                          <a:solidFill>
                            <a:srgbClr val="000000"/>
                          </a:solidFill>
                          <a:effectLst/>
                          <a:latin typeface="Calibri" panose="020F0502020204030204" pitchFamily="34" charset="0"/>
                        </a:rPr>
                        <a:t>Cherrystone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1" i="1" u="none" strike="noStrike">
                          <a:solidFill>
                            <a:srgbClr val="FFFFFF"/>
                          </a:solidFill>
                          <a:effectLst/>
                          <a:latin typeface="Calibri" panose="020F0502020204030204" pitchFamily="34" charset="0"/>
                        </a:rPr>
                        <a:t>0.398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xmlns="" val="584914200"/>
                  </a:ext>
                </a:extLst>
              </a:tr>
              <a:tr h="179648">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Ashland Circle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1" i="1" u="none" strike="noStrike" dirty="0">
                          <a:solidFill>
                            <a:srgbClr val="FFFFFF"/>
                          </a:solidFill>
                          <a:effectLst/>
                          <a:latin typeface="Calibri" panose="020F0502020204030204" pitchFamily="34" charset="0"/>
                        </a:rPr>
                        <a:t>0.949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xmlns="" val="880673593"/>
                  </a:ext>
                </a:extLst>
              </a:tr>
              <a:tr h="179648">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Claybank</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1" i="1" u="none" strike="noStrike">
                          <a:solidFill>
                            <a:srgbClr val="FFFFFF"/>
                          </a:solidFill>
                          <a:effectLst/>
                          <a:latin typeface="Calibri" panose="020F0502020204030204" pitchFamily="34" charset="0"/>
                        </a:rPr>
                        <a:t>0.174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xmlns="" val="551911299"/>
                  </a:ext>
                </a:extLst>
              </a:tr>
              <a:tr h="179648">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Dividing Creek</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1" i="1" u="none" strike="noStrike">
                          <a:solidFill>
                            <a:srgbClr val="FFFFFF"/>
                          </a:solidFill>
                          <a:effectLst/>
                          <a:latin typeface="Calibri" panose="020F0502020204030204" pitchFamily="34" charset="0"/>
                        </a:rPr>
                        <a:t>0.570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xmlns="" val="3750715067"/>
                  </a:ext>
                </a:extLst>
              </a:tr>
              <a:tr h="179648">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First Landing</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1" i="1" u="none" strike="noStrike">
                          <a:solidFill>
                            <a:srgbClr val="FFFFFF"/>
                          </a:solidFill>
                          <a:effectLst/>
                          <a:latin typeface="Calibri" panose="020F0502020204030204" pitchFamily="34" charset="0"/>
                        </a:rPr>
                        <a:t>0.867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1" i="1" u="none" strike="noStrike">
                          <a:solidFill>
                            <a:srgbClr val="FFFFFF"/>
                          </a:solidFill>
                          <a:effectLst/>
                          <a:latin typeface="Calibri" panose="020F0502020204030204" pitchFamily="34" charset="0"/>
                        </a:rPr>
                        <a:t>0.867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xmlns="" val="3742100347"/>
                  </a:ext>
                </a:extLst>
              </a:tr>
              <a:tr h="188631">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Gloucester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1" i="1" u="none" strike="noStrike">
                          <a:solidFill>
                            <a:srgbClr val="FFFFFF"/>
                          </a:solidFill>
                          <a:effectLst/>
                          <a:latin typeface="Calibri" panose="020F0502020204030204" pitchFamily="34" charset="0"/>
                        </a:rPr>
                        <a:t>0.332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xmlns="" val="1896310457"/>
                  </a:ext>
                </a:extLst>
              </a:tr>
              <a:tr h="188631">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Goodwin Island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1100" b="1" i="1" u="none" strike="noStrike">
                          <a:solidFill>
                            <a:srgbClr val="FFFFFF"/>
                          </a:solidFill>
                          <a:effectLst/>
                          <a:latin typeface="Calibri" panose="020F0502020204030204" pitchFamily="34" charset="0"/>
                        </a:rPr>
                        <a:t>0.145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xmlns="" val="1453553548"/>
                  </a:ext>
                </a:extLst>
              </a:tr>
              <a:tr h="179648">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Hungars Creek</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1" i="1" u="none" strike="noStrike">
                          <a:solidFill>
                            <a:srgbClr val="FFFFFF"/>
                          </a:solidFill>
                          <a:effectLst/>
                          <a:latin typeface="Calibri" panose="020F0502020204030204" pitchFamily="34" charset="0"/>
                        </a:rPr>
                        <a:t>0.903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xmlns="" val="3548197418"/>
                  </a:ext>
                </a:extLst>
              </a:tr>
              <a:tr h="179648">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Hunting Creek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1" i="1" u="none" strike="noStrike">
                          <a:solidFill>
                            <a:srgbClr val="FFFFFF"/>
                          </a:solidFill>
                          <a:effectLst/>
                          <a:latin typeface="Calibri" panose="020F0502020204030204" pitchFamily="34" charset="0"/>
                        </a:rPr>
                        <a:t>0.375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xmlns="" val="3049858075"/>
                  </a:ext>
                </a:extLst>
              </a:tr>
              <a:tr h="179648">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Indian Creek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xmlns="" val="1744024421"/>
                  </a:ext>
                </a:extLst>
              </a:tr>
              <a:tr h="179648">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Ingram Bay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1" i="1" u="none" strike="noStrike">
                          <a:solidFill>
                            <a:srgbClr val="FFFFFF"/>
                          </a:solidFill>
                          <a:effectLst/>
                          <a:latin typeface="Calibri" panose="020F0502020204030204" pitchFamily="34" charset="0"/>
                        </a:rPr>
                        <a:t>0.507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xmlns="" val="413674252"/>
                  </a:ext>
                </a:extLst>
              </a:tr>
              <a:tr h="179648">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Jamestown Buoy</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1" i="1" u="none" strike="noStrike">
                          <a:solidFill>
                            <a:srgbClr val="FFFFFF"/>
                          </a:solidFill>
                          <a:effectLst/>
                          <a:latin typeface="Calibri" panose="020F0502020204030204" pitchFamily="34" charset="0"/>
                        </a:rPr>
                        <a:t>0.732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xmlns="" val="3128121632"/>
                  </a:ext>
                </a:extLst>
              </a:tr>
              <a:tr h="179648">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James River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1" i="1" u="none" strike="noStrike">
                          <a:solidFill>
                            <a:srgbClr val="FFFFFF"/>
                          </a:solidFill>
                          <a:effectLst/>
                          <a:latin typeface="Calibri" panose="020F0502020204030204" pitchFamily="34" charset="0"/>
                        </a:rPr>
                        <a:t>0.562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xmlns="" val="1644575494"/>
                  </a:ext>
                </a:extLst>
              </a:tr>
              <a:tr h="179648">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Nassawadox Creek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1" i="1" u="none" strike="noStrike">
                          <a:solidFill>
                            <a:srgbClr val="FFFFFF"/>
                          </a:solidFill>
                          <a:effectLst/>
                          <a:latin typeface="Calibri" panose="020F0502020204030204" pitchFamily="34" charset="0"/>
                        </a:rPr>
                        <a:t>0.623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xmlns="" val="3976742886"/>
                  </a:ext>
                </a:extLst>
              </a:tr>
              <a:tr h="179648">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Norfolk Yacht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1" i="1" u="none" strike="noStrike">
                          <a:solidFill>
                            <a:srgbClr val="FFFFFF"/>
                          </a:solidFill>
                          <a:effectLst/>
                          <a:latin typeface="Calibri" panose="020F0502020204030204" pitchFamily="34" charset="0"/>
                        </a:rPr>
                        <a:t>0.466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xmlns="" val="2667212307"/>
                  </a:ext>
                </a:extLst>
              </a:tr>
              <a:tr h="179648">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Stingray Point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1" i="1" u="none" strike="noStrike">
                          <a:solidFill>
                            <a:srgbClr val="FFFFFF"/>
                          </a:solidFill>
                          <a:effectLst/>
                          <a:latin typeface="Calibri" panose="020F0502020204030204" pitchFamily="34" charset="0"/>
                        </a:rPr>
                        <a:t>0.984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xmlns="" val="697369993"/>
                  </a:ext>
                </a:extLst>
              </a:tr>
              <a:tr h="179648">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Tallpines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fontAlgn="b"/>
                      <a:r>
                        <a:rPr lang="en-US" sz="1100" b="1" i="1" u="none" strike="noStrike">
                          <a:solidFill>
                            <a:srgbClr val="FFFFFF"/>
                          </a:solidFill>
                          <a:effectLst/>
                          <a:latin typeface="Calibri" panose="020F0502020204030204" pitchFamily="34" charset="0"/>
                        </a:rPr>
                        <a:t>0.999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xmlns="" val="358653292"/>
                  </a:ext>
                </a:extLst>
              </a:tr>
              <a:tr h="179648">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White House Landing</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1" i="1" u="none" strike="noStrike">
                          <a:solidFill>
                            <a:srgbClr val="FFFFFF"/>
                          </a:solidFill>
                          <a:effectLst/>
                          <a:latin typeface="Calibri" panose="020F0502020204030204" pitchFamily="34" charset="0"/>
                        </a:rPr>
                        <a:t>0.198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xmlns="" val="3355608131"/>
                  </a:ext>
                </a:extLst>
              </a:tr>
              <a:tr h="188631">
                <a:tc vMerge="1">
                  <a:txBody>
                    <a:bodyPr/>
                    <a:lstStyle/>
                    <a:p>
                      <a:endParaRPr lang="en-US"/>
                    </a:p>
                  </a:txBody>
                  <a:tcPr/>
                </a:tc>
                <a:tc>
                  <a:txBody>
                    <a:bodyPr/>
                    <a:lstStyle/>
                    <a:p>
                      <a:pPr algn="l" fontAlgn="b"/>
                      <a:r>
                        <a:rPr lang="en-US" sz="1100" b="0" i="1" u="none" strike="noStrike">
                          <a:solidFill>
                            <a:srgbClr val="000000"/>
                          </a:solidFill>
                          <a:effectLst/>
                          <a:latin typeface="Calibri" panose="020F0502020204030204" pitchFamily="34" charset="0"/>
                        </a:rPr>
                        <a:t>Sweet Hall Marsh</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1" i="1" u="none" strike="noStrike">
                          <a:solidFill>
                            <a:srgbClr val="FFFFFF"/>
                          </a:solidFill>
                          <a:effectLst/>
                          <a:latin typeface="Calibri" panose="020F0502020204030204" pitchFamily="34" charset="0"/>
                        </a:rPr>
                        <a:t>1.000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235"/>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xmlns="" val="1379515763"/>
                  </a:ext>
                </a:extLst>
              </a:tr>
            </a:tbl>
          </a:graphicData>
        </a:graphic>
      </p:graphicFrame>
    </p:spTree>
    <p:extLst>
      <p:ext uri="{BB962C8B-B14F-4D97-AF65-F5344CB8AC3E}">
        <p14:creationId xmlns:p14="http://schemas.microsoft.com/office/powerpoint/2010/main" val="286801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Overall Analysis</a:t>
            </a:r>
          </a:p>
        </p:txBody>
      </p:sp>
      <p:graphicFrame>
        <p:nvGraphicFramePr>
          <p:cNvPr id="6" name="Table 5"/>
          <p:cNvGraphicFramePr>
            <a:graphicFrameLocks noGrp="1"/>
          </p:cNvGraphicFramePr>
          <p:nvPr>
            <p:extLst>
              <p:ext uri="{D42A27DB-BD31-4B8C-83A1-F6EECF244321}">
                <p14:modId xmlns:p14="http://schemas.microsoft.com/office/powerpoint/2010/main" val="2710430635"/>
              </p:ext>
            </p:extLst>
          </p:nvPr>
        </p:nvGraphicFramePr>
        <p:xfrm>
          <a:off x="783855" y="1391992"/>
          <a:ext cx="5579237" cy="4369062"/>
        </p:xfrm>
        <a:graphic>
          <a:graphicData uri="http://schemas.openxmlformats.org/drawingml/2006/table">
            <a:tbl>
              <a:tblPr/>
              <a:tblGrid>
                <a:gridCol w="1240781">
                  <a:extLst>
                    <a:ext uri="{9D8B030D-6E8A-4147-A177-3AD203B41FA5}">
                      <a16:colId xmlns:a16="http://schemas.microsoft.com/office/drawing/2014/main" xmlns="" val="157342749"/>
                    </a:ext>
                  </a:extLst>
                </a:gridCol>
                <a:gridCol w="1403366">
                  <a:extLst>
                    <a:ext uri="{9D8B030D-6E8A-4147-A177-3AD203B41FA5}">
                      <a16:colId xmlns:a16="http://schemas.microsoft.com/office/drawing/2014/main" xmlns="" val="2622523280"/>
                    </a:ext>
                  </a:extLst>
                </a:gridCol>
                <a:gridCol w="2935090">
                  <a:extLst>
                    <a:ext uri="{9D8B030D-6E8A-4147-A177-3AD203B41FA5}">
                      <a16:colId xmlns:a16="http://schemas.microsoft.com/office/drawing/2014/main" xmlns="" val="1598224860"/>
                    </a:ext>
                  </a:extLst>
                </a:gridCol>
              </a:tblGrid>
              <a:tr h="261735">
                <a:tc gridSpan="3">
                  <a:txBody>
                    <a:bodyPr/>
                    <a:lstStyle/>
                    <a:p>
                      <a:pPr algn="ctr" fontAlgn="b"/>
                      <a:r>
                        <a:rPr lang="en-US" sz="1400" b="1" i="1" u="none" strike="noStrike" dirty="0">
                          <a:solidFill>
                            <a:srgbClr val="000000"/>
                          </a:solidFill>
                          <a:effectLst/>
                          <a:latin typeface="Calibri" panose="020F0502020204030204" pitchFamily="34" charset="0"/>
                        </a:rPr>
                        <a:t>Best Analysis</a:t>
                      </a:r>
                    </a:p>
                  </a:txBody>
                  <a:tcPr marL="8179" marR="8179" marT="8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629255586"/>
                  </a:ext>
                </a:extLst>
              </a:tr>
              <a:tr h="222207">
                <a:tc>
                  <a:txBody>
                    <a:bodyPr/>
                    <a:lstStyle/>
                    <a:p>
                      <a:pPr algn="l" fontAlgn="b"/>
                      <a:r>
                        <a:rPr lang="en-US" sz="1200" b="0" i="0" u="none" strike="noStrike" dirty="0">
                          <a:solidFill>
                            <a:srgbClr val="000000"/>
                          </a:solidFill>
                          <a:effectLst/>
                          <a:latin typeface="Calibri" panose="020F0502020204030204" pitchFamily="34" charset="0"/>
                        </a:rPr>
                        <a:t>Station</a:t>
                      </a:r>
                    </a:p>
                  </a:txBody>
                  <a:tcPr marL="8179" marR="8179" marT="817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200" b="0" i="0" u="none" strike="noStrike" dirty="0">
                          <a:solidFill>
                            <a:srgbClr val="000000"/>
                          </a:solidFill>
                          <a:effectLst/>
                          <a:latin typeface="Calibri" panose="020F0502020204030204" pitchFamily="34" charset="0"/>
                        </a:rPr>
                        <a:t>Product</a:t>
                      </a:r>
                    </a:p>
                  </a:txBody>
                  <a:tcPr marL="8179" marR="8179" marT="81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200" b="0" i="0" u="none" strike="noStrike" dirty="0">
                          <a:solidFill>
                            <a:srgbClr val="000000"/>
                          </a:solidFill>
                          <a:effectLst/>
                          <a:latin typeface="Calibri" panose="020F0502020204030204" pitchFamily="34" charset="0"/>
                        </a:rPr>
                        <a:t>Location Description</a:t>
                      </a:r>
                    </a:p>
                  </a:txBody>
                  <a:tcPr marL="8179" marR="8179" marT="817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xmlns="" val="115289462"/>
                  </a:ext>
                </a:extLst>
              </a:tr>
              <a:tr h="204480">
                <a:tc>
                  <a:txBody>
                    <a:bodyPr/>
                    <a:lstStyle/>
                    <a:p>
                      <a:pPr algn="l" fontAlgn="b"/>
                      <a:r>
                        <a:rPr lang="en-US" sz="900" b="0" i="0" u="none" strike="noStrike" dirty="0">
                          <a:solidFill>
                            <a:srgbClr val="000000"/>
                          </a:solidFill>
                          <a:effectLst/>
                          <a:latin typeface="Calibri" panose="020F0502020204030204" pitchFamily="34" charset="0"/>
                        </a:rPr>
                        <a:t>Cherrystone </a:t>
                      </a:r>
                    </a:p>
                  </a:txBody>
                  <a:tcPr marL="8179" marR="8179" marT="817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900" b="1" i="0" u="none" strike="noStrike" dirty="0" err="1">
                          <a:solidFill>
                            <a:srgbClr val="000000"/>
                          </a:solidFill>
                          <a:effectLst/>
                          <a:latin typeface="Calibri" panose="020F0502020204030204" pitchFamily="34" charset="0"/>
                        </a:rPr>
                        <a:t>Garaba</a:t>
                      </a:r>
                      <a:endParaRPr lang="en-US" sz="900" b="1" i="0" u="none" strike="noStrike" dirty="0">
                        <a:solidFill>
                          <a:srgbClr val="000000"/>
                        </a:solidFill>
                        <a:effectLst/>
                        <a:latin typeface="Calibri" panose="020F0502020204030204" pitchFamily="34" charset="0"/>
                      </a:endParaRPr>
                    </a:p>
                  </a:txBody>
                  <a:tcPr marL="8179" marR="8179" marT="81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Open Water</a:t>
                      </a:r>
                    </a:p>
                  </a:txBody>
                  <a:tcPr marL="8179" marR="8179" marT="817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62102794"/>
                  </a:ext>
                </a:extLst>
              </a:tr>
              <a:tr h="204480">
                <a:tc>
                  <a:txBody>
                    <a:bodyPr/>
                    <a:lstStyle/>
                    <a:p>
                      <a:pPr algn="l" fontAlgn="b"/>
                      <a:r>
                        <a:rPr lang="en-US" sz="900" b="0" i="0" u="none" strike="noStrike">
                          <a:solidFill>
                            <a:srgbClr val="000000"/>
                          </a:solidFill>
                          <a:effectLst/>
                          <a:latin typeface="Calibri" panose="020F0502020204030204" pitchFamily="34" charset="0"/>
                        </a:rPr>
                        <a:t>Goodwin Island</a:t>
                      </a:r>
                    </a:p>
                  </a:txBody>
                  <a:tcPr marL="8179" marR="8179" marT="817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900" b="1" i="0" u="none" strike="noStrike" dirty="0" err="1">
                          <a:solidFill>
                            <a:srgbClr val="FF0000"/>
                          </a:solidFill>
                          <a:effectLst/>
                          <a:latin typeface="Calibri" panose="020F0502020204030204" pitchFamily="34" charset="0"/>
                        </a:rPr>
                        <a:t>Garaba</a:t>
                      </a:r>
                      <a:endParaRPr lang="en-US" sz="900" b="1" i="0" u="none" strike="noStrike" dirty="0">
                        <a:solidFill>
                          <a:srgbClr val="FF0000"/>
                        </a:solidFill>
                        <a:effectLst/>
                        <a:latin typeface="Calibri" panose="020F0502020204030204" pitchFamily="34" charset="0"/>
                      </a:endParaRPr>
                    </a:p>
                  </a:txBody>
                  <a:tcPr marL="8179" marR="8179" marT="81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Shallow Water, Sandy Bottom, Clear Conditions</a:t>
                      </a:r>
                    </a:p>
                  </a:txBody>
                  <a:tcPr marL="8179" marR="8179" marT="817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70002966"/>
                  </a:ext>
                </a:extLst>
              </a:tr>
              <a:tr h="204480">
                <a:tc>
                  <a:txBody>
                    <a:bodyPr/>
                    <a:lstStyle/>
                    <a:p>
                      <a:pPr algn="l" fontAlgn="b"/>
                      <a:r>
                        <a:rPr lang="en-US" sz="900" b="0" i="0" u="none" strike="noStrike">
                          <a:solidFill>
                            <a:srgbClr val="000000"/>
                          </a:solidFill>
                          <a:effectLst/>
                          <a:latin typeface="Calibri" panose="020F0502020204030204" pitchFamily="34" charset="0"/>
                        </a:rPr>
                        <a:t>Tallpines</a:t>
                      </a:r>
                    </a:p>
                  </a:txBody>
                  <a:tcPr marL="8179" marR="8179" marT="817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900" b="1" i="0" u="none" strike="noStrike" dirty="0" err="1">
                          <a:solidFill>
                            <a:srgbClr val="000000"/>
                          </a:solidFill>
                          <a:effectLst/>
                          <a:latin typeface="Calibri" panose="020F0502020204030204" pitchFamily="34" charset="0"/>
                        </a:rPr>
                        <a:t>Garaba</a:t>
                      </a:r>
                      <a:endParaRPr lang="en-US" sz="900" b="1" i="0" u="none" strike="noStrike" dirty="0">
                        <a:solidFill>
                          <a:srgbClr val="000000"/>
                        </a:solidFill>
                        <a:effectLst/>
                        <a:latin typeface="Calibri" panose="020F0502020204030204" pitchFamily="34" charset="0"/>
                      </a:endParaRPr>
                    </a:p>
                  </a:txBody>
                  <a:tcPr marL="8179" marR="8179" marT="81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Open Water in Basin, </a:t>
                      </a:r>
                      <a:r>
                        <a:rPr lang="en-US" sz="900" b="0" i="0" u="none" strike="noStrike" baseline="0" dirty="0">
                          <a:solidFill>
                            <a:srgbClr val="000000"/>
                          </a:solidFill>
                          <a:effectLst/>
                          <a:latin typeface="Calibri" panose="020F0502020204030204" pitchFamily="34" charset="0"/>
                        </a:rPr>
                        <a:t>Close to Shore</a:t>
                      </a:r>
                      <a:endParaRPr lang="en-US" sz="900" b="0" i="0" u="none" strike="noStrike" dirty="0">
                        <a:solidFill>
                          <a:srgbClr val="000000"/>
                        </a:solidFill>
                        <a:effectLst/>
                        <a:latin typeface="Calibri" panose="020F0502020204030204" pitchFamily="34" charset="0"/>
                      </a:endParaRPr>
                    </a:p>
                  </a:txBody>
                  <a:tcPr marL="8179" marR="8179" marT="817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69546393"/>
                  </a:ext>
                </a:extLst>
              </a:tr>
              <a:tr h="204480">
                <a:tc>
                  <a:txBody>
                    <a:bodyPr/>
                    <a:lstStyle/>
                    <a:p>
                      <a:pPr algn="l" fontAlgn="b"/>
                      <a:r>
                        <a:rPr lang="en-US" sz="900" b="0" i="0" u="none" strike="noStrike">
                          <a:solidFill>
                            <a:srgbClr val="000000"/>
                          </a:solidFill>
                          <a:effectLst/>
                          <a:latin typeface="Calibri" panose="020F0502020204030204" pitchFamily="34" charset="0"/>
                        </a:rPr>
                        <a:t>Indian Creek </a:t>
                      </a:r>
                    </a:p>
                  </a:txBody>
                  <a:tcPr marL="8179" marR="8179" marT="817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900" b="1" i="0" u="none" strike="noStrike" dirty="0">
                          <a:solidFill>
                            <a:srgbClr val="000000"/>
                          </a:solidFill>
                          <a:effectLst/>
                          <a:latin typeface="Calibri" panose="020F0502020204030204" pitchFamily="34" charset="0"/>
                        </a:rPr>
                        <a:t>N/A</a:t>
                      </a:r>
                    </a:p>
                  </a:txBody>
                  <a:tcPr marL="8179" marR="8179" marT="81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Near Dock, Shallow Water, Sandy Bottom</a:t>
                      </a:r>
                    </a:p>
                  </a:txBody>
                  <a:tcPr marL="8179" marR="8179" marT="817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5221819"/>
                  </a:ext>
                </a:extLst>
              </a:tr>
              <a:tr h="204480">
                <a:tc>
                  <a:txBody>
                    <a:bodyPr/>
                    <a:lstStyle/>
                    <a:p>
                      <a:pPr algn="l" fontAlgn="b"/>
                      <a:r>
                        <a:rPr lang="en-US" sz="900" b="0" i="0" u="none" strike="noStrike">
                          <a:solidFill>
                            <a:srgbClr val="000000"/>
                          </a:solidFill>
                          <a:effectLst/>
                          <a:latin typeface="Calibri" panose="020F0502020204030204" pitchFamily="34" charset="0"/>
                        </a:rPr>
                        <a:t>Ashland Circle</a:t>
                      </a:r>
                    </a:p>
                  </a:txBody>
                  <a:tcPr marL="8179" marR="8179" marT="817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900" b="1" i="0" u="none" strike="noStrike" dirty="0" err="1">
                          <a:solidFill>
                            <a:srgbClr val="000000"/>
                          </a:solidFill>
                          <a:effectLst/>
                          <a:latin typeface="Calibri" panose="020F0502020204030204" pitchFamily="34" charset="0"/>
                        </a:rPr>
                        <a:t>Nechad</a:t>
                      </a:r>
                      <a:endParaRPr lang="en-US" sz="900" b="1" i="0" u="none" strike="noStrike" dirty="0">
                        <a:solidFill>
                          <a:srgbClr val="000000"/>
                        </a:solidFill>
                        <a:effectLst/>
                        <a:latin typeface="Calibri" panose="020F0502020204030204" pitchFamily="34" charset="0"/>
                      </a:endParaRPr>
                    </a:p>
                  </a:txBody>
                  <a:tcPr marL="8179" marR="8179" marT="81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Tucked In, Small</a:t>
                      </a:r>
                      <a:r>
                        <a:rPr lang="en-US" sz="900" b="0" i="0" u="none" strike="noStrike" baseline="0" dirty="0">
                          <a:solidFill>
                            <a:srgbClr val="000000"/>
                          </a:solidFill>
                          <a:effectLst/>
                          <a:latin typeface="Calibri" panose="020F0502020204030204" pitchFamily="34" charset="0"/>
                        </a:rPr>
                        <a:t> Sandy</a:t>
                      </a:r>
                      <a:r>
                        <a:rPr lang="en-US" sz="900" b="0" i="0" u="none" strike="noStrike" dirty="0">
                          <a:solidFill>
                            <a:srgbClr val="000000"/>
                          </a:solidFill>
                          <a:effectLst/>
                          <a:latin typeface="Calibri" panose="020F0502020204030204" pitchFamily="34" charset="0"/>
                        </a:rPr>
                        <a:t> Bottom </a:t>
                      </a:r>
                    </a:p>
                  </a:txBody>
                  <a:tcPr marL="8179" marR="8179" marT="817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51520559"/>
                  </a:ext>
                </a:extLst>
              </a:tr>
              <a:tr h="204480">
                <a:tc>
                  <a:txBody>
                    <a:bodyPr/>
                    <a:lstStyle/>
                    <a:p>
                      <a:pPr algn="l" fontAlgn="b"/>
                      <a:r>
                        <a:rPr lang="en-US" sz="900" b="0" i="0" u="none" strike="noStrike">
                          <a:solidFill>
                            <a:srgbClr val="000000"/>
                          </a:solidFill>
                          <a:effectLst/>
                          <a:latin typeface="Calibri" panose="020F0502020204030204" pitchFamily="34" charset="0"/>
                        </a:rPr>
                        <a:t>Dividing Creek</a:t>
                      </a:r>
                    </a:p>
                  </a:txBody>
                  <a:tcPr marL="8179" marR="8179" marT="817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900" b="1" i="0" u="none" strike="noStrike" dirty="0" err="1">
                          <a:solidFill>
                            <a:srgbClr val="000000"/>
                          </a:solidFill>
                          <a:effectLst/>
                          <a:latin typeface="Calibri" panose="020F0502020204030204" pitchFamily="34" charset="0"/>
                        </a:rPr>
                        <a:t>Nechad</a:t>
                      </a:r>
                      <a:endParaRPr lang="en-US" sz="900" b="1" i="0" u="none" strike="noStrike" dirty="0">
                        <a:solidFill>
                          <a:srgbClr val="000000"/>
                        </a:solidFill>
                        <a:effectLst/>
                        <a:latin typeface="Calibri" panose="020F0502020204030204" pitchFamily="34" charset="0"/>
                      </a:endParaRPr>
                    </a:p>
                  </a:txBody>
                  <a:tcPr marL="8179" marR="8179" marT="81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Near Dock, Shallow Water</a:t>
                      </a:r>
                    </a:p>
                  </a:txBody>
                  <a:tcPr marL="8179" marR="8179" marT="817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09199302"/>
                  </a:ext>
                </a:extLst>
              </a:tr>
              <a:tr h="204480">
                <a:tc>
                  <a:txBody>
                    <a:bodyPr/>
                    <a:lstStyle/>
                    <a:p>
                      <a:pPr algn="l" fontAlgn="b"/>
                      <a:r>
                        <a:rPr lang="en-US" sz="900" b="0" i="0" u="none" strike="noStrike" dirty="0">
                          <a:solidFill>
                            <a:srgbClr val="000000"/>
                          </a:solidFill>
                          <a:effectLst/>
                          <a:latin typeface="Calibri" panose="020F0502020204030204" pitchFamily="34" charset="0"/>
                        </a:rPr>
                        <a:t>Gloucester</a:t>
                      </a:r>
                    </a:p>
                  </a:txBody>
                  <a:tcPr marL="8179" marR="8179" marT="817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900" b="1" i="0" u="none" strike="noStrike" dirty="0" err="1">
                          <a:solidFill>
                            <a:srgbClr val="FF0000"/>
                          </a:solidFill>
                          <a:effectLst/>
                          <a:latin typeface="Calibri" panose="020F0502020204030204" pitchFamily="34" charset="0"/>
                        </a:rPr>
                        <a:t>Nechad</a:t>
                      </a:r>
                      <a:endParaRPr lang="en-US" sz="900" b="1" i="0" u="none" strike="noStrike" dirty="0">
                        <a:solidFill>
                          <a:srgbClr val="FF0000"/>
                        </a:solidFill>
                        <a:effectLst/>
                        <a:latin typeface="Calibri" panose="020F0502020204030204" pitchFamily="34" charset="0"/>
                      </a:endParaRPr>
                    </a:p>
                  </a:txBody>
                  <a:tcPr marL="8179" marR="8179" marT="81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Adjacent to VIMS Coastline, Near bridge and Land</a:t>
                      </a:r>
                    </a:p>
                  </a:txBody>
                  <a:tcPr marL="8179" marR="8179" marT="817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74844767"/>
                  </a:ext>
                </a:extLst>
              </a:tr>
              <a:tr h="204480">
                <a:tc>
                  <a:txBody>
                    <a:bodyPr/>
                    <a:lstStyle/>
                    <a:p>
                      <a:pPr algn="l" fontAlgn="b"/>
                      <a:r>
                        <a:rPr lang="en-US" sz="900" b="0" i="0" u="none" strike="noStrike">
                          <a:solidFill>
                            <a:srgbClr val="000000"/>
                          </a:solidFill>
                          <a:effectLst/>
                          <a:latin typeface="Calibri" panose="020F0502020204030204" pitchFamily="34" charset="0"/>
                        </a:rPr>
                        <a:t>Hunting Creek </a:t>
                      </a:r>
                    </a:p>
                  </a:txBody>
                  <a:tcPr marL="8179" marR="8179" marT="817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900" b="1" i="0" u="none" strike="noStrike" dirty="0" err="1">
                          <a:solidFill>
                            <a:srgbClr val="000000"/>
                          </a:solidFill>
                          <a:effectLst/>
                          <a:latin typeface="Calibri" panose="020F0502020204030204" pitchFamily="34" charset="0"/>
                        </a:rPr>
                        <a:t>Nechad</a:t>
                      </a:r>
                      <a:endParaRPr lang="en-US" sz="900" b="1" i="0" u="none" strike="noStrike" dirty="0">
                        <a:solidFill>
                          <a:srgbClr val="000000"/>
                        </a:solidFill>
                        <a:effectLst/>
                        <a:latin typeface="Calibri" panose="020F0502020204030204" pitchFamily="34" charset="0"/>
                      </a:endParaRPr>
                    </a:p>
                  </a:txBody>
                  <a:tcPr marL="8179" marR="8179" marT="81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In Creek, No Bottom Effect</a:t>
                      </a:r>
                    </a:p>
                  </a:txBody>
                  <a:tcPr marL="8179" marR="8179" marT="817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91112410"/>
                  </a:ext>
                </a:extLst>
              </a:tr>
              <a:tr h="204480">
                <a:tc>
                  <a:txBody>
                    <a:bodyPr/>
                    <a:lstStyle/>
                    <a:p>
                      <a:pPr algn="l" fontAlgn="b"/>
                      <a:r>
                        <a:rPr lang="en-US" sz="900" b="0" i="0" u="none" strike="noStrike" dirty="0">
                          <a:solidFill>
                            <a:srgbClr val="000000"/>
                          </a:solidFill>
                          <a:effectLst/>
                          <a:latin typeface="Calibri" panose="020F0502020204030204" pitchFamily="34" charset="0"/>
                        </a:rPr>
                        <a:t>James River</a:t>
                      </a:r>
                    </a:p>
                  </a:txBody>
                  <a:tcPr marL="8179" marR="8179" marT="817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900" b="1" i="0" u="none" strike="noStrike" dirty="0" err="1">
                          <a:solidFill>
                            <a:srgbClr val="000000"/>
                          </a:solidFill>
                          <a:effectLst/>
                          <a:latin typeface="Calibri" panose="020F0502020204030204" pitchFamily="34" charset="0"/>
                        </a:rPr>
                        <a:t>Nechad</a:t>
                      </a:r>
                      <a:endParaRPr lang="en-US" sz="900" b="1" i="0" u="none" strike="noStrike" dirty="0">
                        <a:solidFill>
                          <a:srgbClr val="000000"/>
                        </a:solidFill>
                        <a:effectLst/>
                        <a:latin typeface="Calibri" panose="020F0502020204030204" pitchFamily="34" charset="0"/>
                      </a:endParaRPr>
                    </a:p>
                  </a:txBody>
                  <a:tcPr marL="8179" marR="8179" marT="81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Near building, No Sandy Bottom</a:t>
                      </a:r>
                    </a:p>
                  </a:txBody>
                  <a:tcPr marL="8179" marR="8179" marT="817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5284806"/>
                  </a:ext>
                </a:extLst>
              </a:tr>
              <a:tr h="204480">
                <a:tc>
                  <a:txBody>
                    <a:bodyPr/>
                    <a:lstStyle/>
                    <a:p>
                      <a:pPr algn="l" fontAlgn="b"/>
                      <a:r>
                        <a:rPr lang="en-US" sz="900" b="0" i="0" u="none" strike="noStrike">
                          <a:solidFill>
                            <a:srgbClr val="000000"/>
                          </a:solidFill>
                          <a:effectLst/>
                          <a:latin typeface="Calibri" panose="020F0502020204030204" pitchFamily="34" charset="0"/>
                        </a:rPr>
                        <a:t>Nassawadox Creek </a:t>
                      </a:r>
                    </a:p>
                  </a:txBody>
                  <a:tcPr marL="8179" marR="8179" marT="817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900" b="1" i="0" u="none" strike="noStrike" dirty="0" err="1">
                          <a:solidFill>
                            <a:srgbClr val="000000"/>
                          </a:solidFill>
                          <a:effectLst/>
                          <a:latin typeface="Calibri" panose="020F0502020204030204" pitchFamily="34" charset="0"/>
                        </a:rPr>
                        <a:t>Nechad</a:t>
                      </a:r>
                      <a:endParaRPr lang="en-US" sz="900" b="1" i="0" u="none" strike="noStrike" dirty="0">
                        <a:solidFill>
                          <a:srgbClr val="000000"/>
                        </a:solidFill>
                        <a:effectLst/>
                        <a:latin typeface="Calibri" panose="020F0502020204030204" pitchFamily="34" charset="0"/>
                      </a:endParaRPr>
                    </a:p>
                  </a:txBody>
                  <a:tcPr marL="8179" marR="8179" marT="81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In Creek, Small Sandy Bottom</a:t>
                      </a:r>
                    </a:p>
                  </a:txBody>
                  <a:tcPr marL="8179" marR="8179" marT="817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21150591"/>
                  </a:ext>
                </a:extLst>
              </a:tr>
              <a:tr h="204480">
                <a:tc>
                  <a:txBody>
                    <a:bodyPr/>
                    <a:lstStyle/>
                    <a:p>
                      <a:pPr algn="l" fontAlgn="b"/>
                      <a:r>
                        <a:rPr lang="en-US" sz="900" b="0" i="0" u="none" strike="noStrike">
                          <a:solidFill>
                            <a:srgbClr val="000000"/>
                          </a:solidFill>
                          <a:effectLst/>
                          <a:latin typeface="Calibri" panose="020F0502020204030204" pitchFamily="34" charset="0"/>
                        </a:rPr>
                        <a:t>Norfolk Yacht</a:t>
                      </a:r>
                    </a:p>
                  </a:txBody>
                  <a:tcPr marL="8179" marR="8179" marT="817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900" b="1" i="0" u="none" strike="noStrike" dirty="0" err="1">
                          <a:solidFill>
                            <a:srgbClr val="000000"/>
                          </a:solidFill>
                          <a:effectLst/>
                          <a:latin typeface="Calibri" panose="020F0502020204030204" pitchFamily="34" charset="0"/>
                        </a:rPr>
                        <a:t>Nechad</a:t>
                      </a:r>
                      <a:endParaRPr lang="en-US" sz="900" b="1" i="0" u="none" strike="noStrike" dirty="0">
                        <a:solidFill>
                          <a:srgbClr val="000000"/>
                        </a:solidFill>
                        <a:effectLst/>
                        <a:latin typeface="Calibri" panose="020F0502020204030204" pitchFamily="34" charset="0"/>
                      </a:endParaRPr>
                    </a:p>
                  </a:txBody>
                  <a:tcPr marL="8179" marR="8179" marT="81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Tucked Away in Norfolk Marina, Adjacent to Bridge</a:t>
                      </a:r>
                    </a:p>
                  </a:txBody>
                  <a:tcPr marL="8179" marR="8179" marT="817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14800646"/>
                  </a:ext>
                </a:extLst>
              </a:tr>
              <a:tr h="204480">
                <a:tc>
                  <a:txBody>
                    <a:bodyPr/>
                    <a:lstStyle/>
                    <a:p>
                      <a:pPr algn="l" fontAlgn="b"/>
                      <a:r>
                        <a:rPr lang="en-US" sz="900" b="0" i="0" u="none" strike="noStrike">
                          <a:solidFill>
                            <a:srgbClr val="000000"/>
                          </a:solidFill>
                          <a:effectLst/>
                          <a:latin typeface="Calibri" panose="020F0502020204030204" pitchFamily="34" charset="0"/>
                        </a:rPr>
                        <a:t>White House Landing</a:t>
                      </a:r>
                    </a:p>
                  </a:txBody>
                  <a:tcPr marL="8179" marR="8179" marT="817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900" b="1" i="0" u="none" strike="noStrike">
                          <a:solidFill>
                            <a:srgbClr val="FF0000"/>
                          </a:solidFill>
                          <a:effectLst/>
                          <a:latin typeface="Calibri" panose="020F0502020204030204" pitchFamily="34" charset="0"/>
                        </a:rPr>
                        <a:t>Nechad</a:t>
                      </a:r>
                    </a:p>
                  </a:txBody>
                  <a:tcPr marL="8179" marR="8179" marT="81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Far up on </a:t>
                      </a:r>
                      <a:r>
                        <a:rPr lang="en-US" sz="900" b="0" i="0" u="none" strike="noStrike" dirty="0" err="1">
                          <a:solidFill>
                            <a:srgbClr val="000000"/>
                          </a:solidFill>
                          <a:effectLst/>
                          <a:latin typeface="Calibri" panose="020F0502020204030204" pitchFamily="34" charset="0"/>
                        </a:rPr>
                        <a:t>Pamunkey</a:t>
                      </a:r>
                      <a:r>
                        <a:rPr lang="en-US" sz="900" b="0" i="0" u="none" strike="noStrike" dirty="0">
                          <a:solidFill>
                            <a:srgbClr val="000000"/>
                          </a:solidFill>
                          <a:effectLst/>
                          <a:latin typeface="Calibri" panose="020F0502020204030204" pitchFamily="34" charset="0"/>
                        </a:rPr>
                        <a:t>, Near Bridge, Lots of SSD</a:t>
                      </a:r>
                    </a:p>
                  </a:txBody>
                  <a:tcPr marL="8179" marR="8179" marT="817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6006932"/>
                  </a:ext>
                </a:extLst>
              </a:tr>
              <a:tr h="204480">
                <a:tc>
                  <a:txBody>
                    <a:bodyPr/>
                    <a:lstStyle/>
                    <a:p>
                      <a:pPr algn="l" fontAlgn="b"/>
                      <a:r>
                        <a:rPr lang="en-US" sz="900" b="0" i="0" u="none" strike="noStrike">
                          <a:solidFill>
                            <a:srgbClr val="000000"/>
                          </a:solidFill>
                          <a:effectLst/>
                          <a:latin typeface="Calibri" panose="020F0502020204030204" pitchFamily="34" charset="0"/>
                        </a:rPr>
                        <a:t>First Landing</a:t>
                      </a:r>
                    </a:p>
                  </a:txBody>
                  <a:tcPr marL="8179" marR="8179" marT="817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900" b="1" i="0" u="none" strike="noStrike" dirty="0" err="1">
                          <a:solidFill>
                            <a:srgbClr val="000000"/>
                          </a:solidFill>
                          <a:effectLst/>
                          <a:latin typeface="Calibri" panose="020F0502020204030204" pitchFamily="34" charset="0"/>
                        </a:rPr>
                        <a:t>Nechad</a:t>
                      </a:r>
                      <a:r>
                        <a:rPr lang="en-US" sz="900" b="1" i="0" u="none" strike="noStrike" dirty="0">
                          <a:solidFill>
                            <a:srgbClr val="000000"/>
                          </a:solidFill>
                          <a:effectLst/>
                          <a:latin typeface="Calibri" panose="020F0502020204030204" pitchFamily="34" charset="0"/>
                        </a:rPr>
                        <a:t>/</a:t>
                      </a:r>
                      <a:r>
                        <a:rPr lang="en-US" sz="900" b="1" i="0" u="none" strike="noStrike" dirty="0" err="1">
                          <a:solidFill>
                            <a:srgbClr val="000000"/>
                          </a:solidFill>
                          <a:effectLst/>
                          <a:latin typeface="Calibri" panose="020F0502020204030204" pitchFamily="34" charset="0"/>
                        </a:rPr>
                        <a:t>Dogliotti</a:t>
                      </a:r>
                      <a:r>
                        <a:rPr lang="en-US" sz="900" b="1" i="0" u="none" strike="noStrike" baseline="0" dirty="0">
                          <a:solidFill>
                            <a:srgbClr val="000000"/>
                          </a:solidFill>
                          <a:effectLst/>
                          <a:latin typeface="Calibri" panose="020F0502020204030204" pitchFamily="34" charset="0"/>
                        </a:rPr>
                        <a:t> </a:t>
                      </a:r>
                      <a:r>
                        <a:rPr lang="en-US" sz="900" b="1" i="0" u="none" strike="noStrike" dirty="0">
                          <a:solidFill>
                            <a:srgbClr val="000000"/>
                          </a:solidFill>
                          <a:effectLst/>
                          <a:latin typeface="Calibri" panose="020F0502020204030204" pitchFamily="34" charset="0"/>
                        </a:rPr>
                        <a:t>Red</a:t>
                      </a:r>
                    </a:p>
                  </a:txBody>
                  <a:tcPr marL="8179" marR="8179" marT="81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Out in Open Bay Waters</a:t>
                      </a:r>
                    </a:p>
                  </a:txBody>
                  <a:tcPr marL="8179" marR="8179" marT="817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51750009"/>
                  </a:ext>
                </a:extLst>
              </a:tr>
              <a:tr h="204480">
                <a:tc>
                  <a:txBody>
                    <a:bodyPr/>
                    <a:lstStyle/>
                    <a:p>
                      <a:pPr algn="l" fontAlgn="b"/>
                      <a:r>
                        <a:rPr lang="en-US" sz="900" b="0" i="0" u="none" strike="noStrike">
                          <a:solidFill>
                            <a:srgbClr val="000000"/>
                          </a:solidFill>
                          <a:effectLst/>
                          <a:latin typeface="Calibri" panose="020F0502020204030204" pitchFamily="34" charset="0"/>
                        </a:rPr>
                        <a:t>Hungars Creek</a:t>
                      </a:r>
                    </a:p>
                  </a:txBody>
                  <a:tcPr marL="8179" marR="8179" marT="817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900" b="1" i="0" u="none" strike="noStrike" dirty="0">
                          <a:solidFill>
                            <a:srgbClr val="000000"/>
                          </a:solidFill>
                          <a:effectLst/>
                          <a:latin typeface="Calibri" panose="020F0502020204030204" pitchFamily="34" charset="0"/>
                        </a:rPr>
                        <a:t>RRS</a:t>
                      </a:r>
                      <a:r>
                        <a:rPr lang="en-US" sz="900" b="1" i="0" u="none" strike="noStrike" baseline="0" dirty="0">
                          <a:solidFill>
                            <a:srgbClr val="000000"/>
                          </a:solidFill>
                          <a:effectLst/>
                          <a:latin typeface="Calibri" panose="020F0502020204030204" pitchFamily="34" charset="0"/>
                        </a:rPr>
                        <a:t> </a:t>
                      </a:r>
                      <a:r>
                        <a:rPr lang="en-US" sz="900" b="1" i="0" u="none" strike="noStrike" dirty="0">
                          <a:solidFill>
                            <a:srgbClr val="000000"/>
                          </a:solidFill>
                          <a:effectLst/>
                          <a:latin typeface="Calibri" panose="020F0502020204030204" pitchFamily="34" charset="0"/>
                        </a:rPr>
                        <a:t>Red</a:t>
                      </a:r>
                    </a:p>
                  </a:txBody>
                  <a:tcPr marL="8179" marR="8179" marT="81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In Creek, Little Bottom</a:t>
                      </a:r>
                    </a:p>
                  </a:txBody>
                  <a:tcPr marL="8179" marR="8179" marT="817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84701788"/>
                  </a:ext>
                </a:extLst>
              </a:tr>
              <a:tr h="204480">
                <a:tc>
                  <a:txBody>
                    <a:bodyPr/>
                    <a:lstStyle/>
                    <a:p>
                      <a:pPr algn="l" fontAlgn="b"/>
                      <a:r>
                        <a:rPr lang="en-US" sz="900" b="0" i="0" u="none" strike="noStrike">
                          <a:solidFill>
                            <a:srgbClr val="000000"/>
                          </a:solidFill>
                          <a:effectLst/>
                          <a:latin typeface="Calibri" panose="020F0502020204030204" pitchFamily="34" charset="0"/>
                        </a:rPr>
                        <a:t>Sweet Hall Marsh</a:t>
                      </a:r>
                    </a:p>
                  </a:txBody>
                  <a:tcPr marL="8179" marR="8179" marT="817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900" b="1" i="0" u="none" strike="noStrike" dirty="0">
                          <a:solidFill>
                            <a:srgbClr val="000000"/>
                          </a:solidFill>
                          <a:effectLst/>
                          <a:latin typeface="Calibri" panose="020F0502020204030204" pitchFamily="34" charset="0"/>
                        </a:rPr>
                        <a:t>RRS</a:t>
                      </a:r>
                      <a:r>
                        <a:rPr lang="en-US" sz="900" b="1" i="0" u="none" strike="noStrike" baseline="0" dirty="0">
                          <a:solidFill>
                            <a:srgbClr val="000000"/>
                          </a:solidFill>
                          <a:effectLst/>
                          <a:latin typeface="Calibri" panose="020F0502020204030204" pitchFamily="34" charset="0"/>
                        </a:rPr>
                        <a:t> </a:t>
                      </a:r>
                      <a:r>
                        <a:rPr lang="en-US" sz="900" b="1" i="0" u="none" strike="noStrike" dirty="0">
                          <a:solidFill>
                            <a:srgbClr val="000000"/>
                          </a:solidFill>
                          <a:effectLst/>
                          <a:latin typeface="Calibri" panose="020F0502020204030204" pitchFamily="34" charset="0"/>
                        </a:rPr>
                        <a:t>Red</a:t>
                      </a:r>
                    </a:p>
                  </a:txBody>
                  <a:tcPr marL="8179" marR="8179" marT="81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Up in Pamunkey River, Off land</a:t>
                      </a:r>
                    </a:p>
                  </a:txBody>
                  <a:tcPr marL="8179" marR="8179" marT="817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47514577"/>
                  </a:ext>
                </a:extLst>
              </a:tr>
              <a:tr h="204480">
                <a:tc>
                  <a:txBody>
                    <a:bodyPr/>
                    <a:lstStyle/>
                    <a:p>
                      <a:pPr algn="l" fontAlgn="b"/>
                      <a:r>
                        <a:rPr lang="en-US" sz="900" b="0" i="0" u="none" strike="noStrike">
                          <a:solidFill>
                            <a:srgbClr val="000000"/>
                          </a:solidFill>
                          <a:effectLst/>
                          <a:latin typeface="Calibri" panose="020F0502020204030204" pitchFamily="34" charset="0"/>
                        </a:rPr>
                        <a:t>Claybank</a:t>
                      </a:r>
                    </a:p>
                  </a:txBody>
                  <a:tcPr marL="8179" marR="8179" marT="817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900" b="1" i="0" u="none" strike="noStrike" dirty="0" err="1">
                          <a:solidFill>
                            <a:srgbClr val="000000"/>
                          </a:solidFill>
                          <a:effectLst/>
                          <a:latin typeface="Calibri" panose="020F0502020204030204" pitchFamily="34" charset="0"/>
                        </a:rPr>
                        <a:t>Dogliotti</a:t>
                      </a:r>
                      <a:r>
                        <a:rPr lang="en-US" sz="900" b="1" i="0" u="none" strike="noStrike" baseline="0" dirty="0">
                          <a:solidFill>
                            <a:srgbClr val="000000"/>
                          </a:solidFill>
                          <a:effectLst/>
                          <a:latin typeface="Calibri" panose="020F0502020204030204" pitchFamily="34" charset="0"/>
                        </a:rPr>
                        <a:t> </a:t>
                      </a:r>
                      <a:r>
                        <a:rPr lang="en-US" sz="900" b="1" i="0" u="none" strike="noStrike" dirty="0">
                          <a:solidFill>
                            <a:srgbClr val="000000"/>
                          </a:solidFill>
                          <a:effectLst/>
                          <a:latin typeface="Calibri" panose="020F0502020204030204" pitchFamily="34" charset="0"/>
                        </a:rPr>
                        <a:t>Red</a:t>
                      </a:r>
                    </a:p>
                  </a:txBody>
                  <a:tcPr marL="8179" marR="8179" marT="81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Out in York, No Bottom</a:t>
                      </a:r>
                    </a:p>
                  </a:txBody>
                  <a:tcPr marL="8179" marR="8179" marT="817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18972438"/>
                  </a:ext>
                </a:extLst>
              </a:tr>
              <a:tr h="204480">
                <a:tc>
                  <a:txBody>
                    <a:bodyPr/>
                    <a:lstStyle/>
                    <a:p>
                      <a:pPr algn="l" fontAlgn="b"/>
                      <a:r>
                        <a:rPr lang="en-US" sz="900" b="0" i="0" u="none" strike="noStrike">
                          <a:solidFill>
                            <a:srgbClr val="000000"/>
                          </a:solidFill>
                          <a:effectLst/>
                          <a:latin typeface="Calibri" panose="020F0502020204030204" pitchFamily="34" charset="0"/>
                        </a:rPr>
                        <a:t>Ingram Bay </a:t>
                      </a:r>
                    </a:p>
                  </a:txBody>
                  <a:tcPr marL="8179" marR="8179" marT="817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900" b="1" i="0" u="none" strike="noStrike" dirty="0" err="1">
                          <a:solidFill>
                            <a:srgbClr val="000000"/>
                          </a:solidFill>
                          <a:effectLst/>
                          <a:latin typeface="Calibri" panose="020F0502020204030204" pitchFamily="34" charset="0"/>
                        </a:rPr>
                        <a:t>Dogliotti</a:t>
                      </a:r>
                      <a:r>
                        <a:rPr lang="en-US" sz="900" b="1" i="0" u="none" strike="noStrike" baseline="0" dirty="0">
                          <a:solidFill>
                            <a:srgbClr val="000000"/>
                          </a:solidFill>
                          <a:effectLst/>
                          <a:latin typeface="Calibri" panose="020F0502020204030204" pitchFamily="34" charset="0"/>
                        </a:rPr>
                        <a:t> </a:t>
                      </a:r>
                      <a:r>
                        <a:rPr lang="en-US" sz="900" b="1" i="0" u="none" strike="noStrike" dirty="0">
                          <a:solidFill>
                            <a:srgbClr val="000000"/>
                          </a:solidFill>
                          <a:effectLst/>
                          <a:latin typeface="Calibri" panose="020F0502020204030204" pitchFamily="34" charset="0"/>
                        </a:rPr>
                        <a:t>Red</a:t>
                      </a:r>
                    </a:p>
                  </a:txBody>
                  <a:tcPr marL="8179" marR="8179" marT="81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Shallow Clear, Constant Conditions,</a:t>
                      </a:r>
                      <a:r>
                        <a:rPr lang="en-US" sz="900" b="0" i="0" u="none" strike="noStrike" baseline="0" dirty="0">
                          <a:solidFill>
                            <a:srgbClr val="000000"/>
                          </a:solidFill>
                          <a:effectLst/>
                          <a:latin typeface="Calibri" panose="020F0502020204030204" pitchFamily="34" charset="0"/>
                        </a:rPr>
                        <a:t> Coastal, Away from Shore</a:t>
                      </a:r>
                      <a:endParaRPr lang="en-US" sz="900" b="0" i="0" u="none" strike="noStrike" dirty="0">
                        <a:solidFill>
                          <a:srgbClr val="000000"/>
                        </a:solidFill>
                        <a:effectLst/>
                        <a:latin typeface="Calibri" panose="020F0502020204030204" pitchFamily="34" charset="0"/>
                      </a:endParaRPr>
                    </a:p>
                  </a:txBody>
                  <a:tcPr marL="8179" marR="8179" marT="817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63311530"/>
                  </a:ext>
                </a:extLst>
              </a:tr>
              <a:tr h="204480">
                <a:tc>
                  <a:txBody>
                    <a:bodyPr/>
                    <a:lstStyle/>
                    <a:p>
                      <a:pPr algn="l" fontAlgn="b"/>
                      <a:r>
                        <a:rPr lang="en-US" sz="900" b="0" i="0" u="none" strike="noStrike">
                          <a:solidFill>
                            <a:srgbClr val="000000"/>
                          </a:solidFill>
                          <a:effectLst/>
                          <a:latin typeface="Calibri" panose="020F0502020204030204" pitchFamily="34" charset="0"/>
                        </a:rPr>
                        <a:t>Jamestown Buoy</a:t>
                      </a:r>
                    </a:p>
                  </a:txBody>
                  <a:tcPr marL="8179" marR="8179" marT="817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900" b="1" i="0" u="none" strike="noStrike" dirty="0" err="1">
                          <a:solidFill>
                            <a:srgbClr val="000000"/>
                          </a:solidFill>
                          <a:effectLst/>
                          <a:latin typeface="Calibri" panose="020F0502020204030204" pitchFamily="34" charset="0"/>
                        </a:rPr>
                        <a:t>Dogliotti</a:t>
                      </a:r>
                      <a:r>
                        <a:rPr lang="en-US" sz="900" b="1" i="0" u="none" strike="noStrike" baseline="0" dirty="0">
                          <a:solidFill>
                            <a:srgbClr val="000000"/>
                          </a:solidFill>
                          <a:effectLst/>
                          <a:latin typeface="Calibri" panose="020F0502020204030204" pitchFamily="34" charset="0"/>
                        </a:rPr>
                        <a:t> </a:t>
                      </a:r>
                      <a:r>
                        <a:rPr lang="en-US" sz="900" b="1" i="0" u="none" strike="noStrike" dirty="0">
                          <a:solidFill>
                            <a:srgbClr val="000000"/>
                          </a:solidFill>
                          <a:effectLst/>
                          <a:latin typeface="Calibri" panose="020F0502020204030204" pitchFamily="34" charset="0"/>
                        </a:rPr>
                        <a:t>Blend</a:t>
                      </a:r>
                    </a:p>
                  </a:txBody>
                  <a:tcPr marL="8179" marR="8179" marT="81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Out in James River, Open Water</a:t>
                      </a:r>
                    </a:p>
                  </a:txBody>
                  <a:tcPr marL="8179" marR="8179" marT="817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74180169"/>
                  </a:ext>
                </a:extLst>
              </a:tr>
              <a:tr h="204480">
                <a:tc>
                  <a:txBody>
                    <a:bodyPr/>
                    <a:lstStyle/>
                    <a:p>
                      <a:pPr algn="l" fontAlgn="b"/>
                      <a:r>
                        <a:rPr lang="en-US" sz="900" b="0" i="0" u="none" strike="noStrike">
                          <a:solidFill>
                            <a:srgbClr val="000000"/>
                          </a:solidFill>
                          <a:effectLst/>
                          <a:latin typeface="Calibri" panose="020F0502020204030204" pitchFamily="34" charset="0"/>
                        </a:rPr>
                        <a:t>Stingray Point</a:t>
                      </a:r>
                    </a:p>
                  </a:txBody>
                  <a:tcPr marL="8179" marR="8179" marT="817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900" b="1" i="0" u="none" strike="noStrike" dirty="0" err="1">
                          <a:solidFill>
                            <a:srgbClr val="000000"/>
                          </a:solidFill>
                          <a:effectLst/>
                          <a:latin typeface="Calibri" panose="020F0502020204030204" pitchFamily="34" charset="0"/>
                        </a:rPr>
                        <a:t>Dogliotti</a:t>
                      </a:r>
                      <a:r>
                        <a:rPr lang="en-US" sz="900" b="1" i="0" u="none" strike="noStrike" baseline="0" dirty="0">
                          <a:solidFill>
                            <a:srgbClr val="000000"/>
                          </a:solidFill>
                          <a:effectLst/>
                          <a:latin typeface="Calibri" panose="020F0502020204030204" pitchFamily="34" charset="0"/>
                        </a:rPr>
                        <a:t> </a:t>
                      </a:r>
                      <a:r>
                        <a:rPr lang="en-US" sz="900" b="1" i="0" u="none" strike="noStrike" dirty="0">
                          <a:solidFill>
                            <a:srgbClr val="000000"/>
                          </a:solidFill>
                          <a:effectLst/>
                          <a:latin typeface="Calibri" panose="020F0502020204030204" pitchFamily="34" charset="0"/>
                        </a:rPr>
                        <a:t>Red</a:t>
                      </a:r>
                    </a:p>
                  </a:txBody>
                  <a:tcPr marL="8179" marR="8179" marT="81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Open Water, Mouth of </a:t>
                      </a:r>
                      <a:r>
                        <a:rPr lang="en-US" sz="900" b="0" i="0" u="none" strike="noStrike" dirty="0" err="1">
                          <a:solidFill>
                            <a:srgbClr val="000000"/>
                          </a:solidFill>
                          <a:effectLst/>
                          <a:latin typeface="Calibri" panose="020F0502020204030204" pitchFamily="34" charset="0"/>
                        </a:rPr>
                        <a:t>Rhappahannok</a:t>
                      </a:r>
                      <a:r>
                        <a:rPr lang="en-US" sz="900" b="0" i="0" u="none" strike="noStrike" dirty="0">
                          <a:solidFill>
                            <a:srgbClr val="000000"/>
                          </a:solidFill>
                          <a:effectLst/>
                          <a:latin typeface="Calibri" panose="020F0502020204030204" pitchFamily="34" charset="0"/>
                        </a:rPr>
                        <a:t> </a:t>
                      </a:r>
                    </a:p>
                  </a:txBody>
                  <a:tcPr marL="8179" marR="8179" marT="817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3128138"/>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87932573"/>
              </p:ext>
            </p:extLst>
          </p:nvPr>
        </p:nvGraphicFramePr>
        <p:xfrm>
          <a:off x="6807369" y="1391992"/>
          <a:ext cx="4425904" cy="4351329"/>
        </p:xfrm>
        <a:graphic>
          <a:graphicData uri="http://schemas.openxmlformats.org/drawingml/2006/table">
            <a:tbl>
              <a:tblPr/>
              <a:tblGrid>
                <a:gridCol w="1232156">
                  <a:extLst>
                    <a:ext uri="{9D8B030D-6E8A-4147-A177-3AD203B41FA5}">
                      <a16:colId xmlns:a16="http://schemas.microsoft.com/office/drawing/2014/main" xmlns="" val="1169996154"/>
                    </a:ext>
                  </a:extLst>
                </a:gridCol>
                <a:gridCol w="1322508">
                  <a:extLst>
                    <a:ext uri="{9D8B030D-6E8A-4147-A177-3AD203B41FA5}">
                      <a16:colId xmlns:a16="http://schemas.microsoft.com/office/drawing/2014/main" xmlns="" val="2018012417"/>
                    </a:ext>
                  </a:extLst>
                </a:gridCol>
                <a:gridCol w="944659">
                  <a:extLst>
                    <a:ext uri="{9D8B030D-6E8A-4147-A177-3AD203B41FA5}">
                      <a16:colId xmlns:a16="http://schemas.microsoft.com/office/drawing/2014/main" xmlns="" val="1047997457"/>
                    </a:ext>
                  </a:extLst>
                </a:gridCol>
                <a:gridCol w="926581">
                  <a:extLst>
                    <a:ext uri="{9D8B030D-6E8A-4147-A177-3AD203B41FA5}">
                      <a16:colId xmlns:a16="http://schemas.microsoft.com/office/drawing/2014/main" xmlns="" val="2222946988"/>
                    </a:ext>
                  </a:extLst>
                </a:gridCol>
              </a:tblGrid>
              <a:tr h="322321">
                <a:tc gridSpan="2">
                  <a:txBody>
                    <a:bodyPr/>
                    <a:lstStyle/>
                    <a:p>
                      <a:pPr algn="ctr" fontAlgn="b"/>
                      <a:r>
                        <a:rPr lang="en-US" sz="1400" b="1" i="1" u="none" strike="noStrike" dirty="0">
                          <a:solidFill>
                            <a:srgbClr val="000000"/>
                          </a:solidFill>
                          <a:effectLst/>
                          <a:latin typeface="Calibri" panose="020F0502020204030204" pitchFamily="34" charset="0"/>
                        </a:rPr>
                        <a:t>Best Combined Analysis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en-US"/>
                    </a:p>
                  </a:txBody>
                  <a:tcPr/>
                </a:tc>
                <a:tc gridSpan="2">
                  <a:txBody>
                    <a:bodyPr/>
                    <a:lstStyle/>
                    <a:p>
                      <a:pPr algn="ctr" fontAlgn="b"/>
                      <a:r>
                        <a:rPr lang="en-US" sz="1200" b="1" i="0" u="none" strike="noStrike" dirty="0">
                          <a:solidFill>
                            <a:srgbClr val="000000"/>
                          </a:solidFill>
                          <a:effectLst/>
                          <a:latin typeface="Calibri" panose="020F0502020204030204" pitchFamily="34" charset="0"/>
                        </a:rPr>
                        <a:t>Deleted Stations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hMerge="1">
                  <a:txBody>
                    <a:bodyPr/>
                    <a:lstStyle/>
                    <a:p>
                      <a:endParaRPr lang="en-US"/>
                    </a:p>
                  </a:txBody>
                  <a:tcPr/>
                </a:tc>
                <a:extLst>
                  <a:ext uri="{0D108BD9-81ED-4DB2-BD59-A6C34878D82A}">
                    <a16:rowId xmlns:a16="http://schemas.microsoft.com/office/drawing/2014/main" xmlns="" val="2224279794"/>
                  </a:ext>
                </a:extLst>
              </a:tr>
              <a:tr h="251813">
                <a:tc>
                  <a:txBody>
                    <a:bodyPr/>
                    <a:lstStyle/>
                    <a:p>
                      <a:pPr algn="l" fontAlgn="b"/>
                      <a:r>
                        <a:rPr lang="en-US" sz="1200" b="0" i="0" u="none" strike="noStrike" dirty="0">
                          <a:solidFill>
                            <a:srgbClr val="000000"/>
                          </a:solidFill>
                          <a:effectLst/>
                          <a:latin typeface="Calibri" panose="020F0502020204030204" pitchFamily="34" charset="0"/>
                        </a:rPr>
                        <a:t>Station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200" b="0" i="0" u="none" strike="noStrike" dirty="0">
                          <a:solidFill>
                            <a:srgbClr val="000000"/>
                          </a:solidFill>
                          <a:effectLst/>
                          <a:latin typeface="Calibri" panose="020F0502020204030204" pitchFamily="34" charset="0"/>
                        </a:rPr>
                        <a:t>Product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gridSpan="2">
                  <a:txBody>
                    <a:bodyPr/>
                    <a:lstStyle/>
                    <a:p>
                      <a:pPr algn="ctr" fontAlgn="b"/>
                      <a:r>
                        <a:rPr lang="en-US" sz="1100" b="1" i="0" u="none" strike="noStrike">
                          <a:solidFill>
                            <a:srgbClr val="FF0000"/>
                          </a:solidFill>
                          <a:effectLst/>
                          <a:latin typeface="Calibri" panose="020F0502020204030204" pitchFamily="34" charset="0"/>
                        </a:rPr>
                        <a:t>Goodwin Island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tc>
                <a:extLst>
                  <a:ext uri="{0D108BD9-81ED-4DB2-BD59-A6C34878D82A}">
                    <a16:rowId xmlns:a16="http://schemas.microsoft.com/office/drawing/2014/main" xmlns="" val="2902006022"/>
                  </a:ext>
                </a:extLst>
              </a:tr>
              <a:tr h="251813">
                <a:tc>
                  <a:txBody>
                    <a:bodyPr/>
                    <a:lstStyle/>
                    <a:p>
                      <a:pPr algn="l" fontAlgn="b"/>
                      <a:r>
                        <a:rPr lang="en-US" sz="1100" b="0" i="0" u="none" strike="noStrike">
                          <a:solidFill>
                            <a:srgbClr val="000000"/>
                          </a:solidFill>
                          <a:effectLst/>
                          <a:latin typeface="Calibri" panose="020F0502020204030204" pitchFamily="34" charset="0"/>
                        </a:rPr>
                        <a:t>Cherrystone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1" i="0" u="none" strike="noStrike" dirty="0" err="1">
                          <a:solidFill>
                            <a:srgbClr val="000000"/>
                          </a:solidFill>
                          <a:effectLst/>
                          <a:latin typeface="Calibri" panose="020F0502020204030204" pitchFamily="34" charset="0"/>
                        </a:rPr>
                        <a:t>Nechad</a:t>
                      </a:r>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100" b="1" i="0" u="none" strike="noStrike">
                          <a:solidFill>
                            <a:srgbClr val="FF0000"/>
                          </a:solidFill>
                          <a:effectLst/>
                          <a:latin typeface="Calibri" panose="020F0502020204030204" pitchFamily="34" charset="0"/>
                        </a:rPr>
                        <a:t>Gloucester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tc>
                <a:extLst>
                  <a:ext uri="{0D108BD9-81ED-4DB2-BD59-A6C34878D82A}">
                    <a16:rowId xmlns:a16="http://schemas.microsoft.com/office/drawing/2014/main" xmlns="" val="3654517186"/>
                  </a:ext>
                </a:extLst>
              </a:tr>
              <a:tr h="251813">
                <a:tc>
                  <a:txBody>
                    <a:bodyPr/>
                    <a:lstStyle/>
                    <a:p>
                      <a:pPr algn="l" fontAlgn="b"/>
                      <a:r>
                        <a:rPr lang="en-US" sz="1100" b="0" i="0" u="none" strike="noStrike">
                          <a:solidFill>
                            <a:srgbClr val="000000"/>
                          </a:solidFill>
                          <a:effectLst/>
                          <a:latin typeface="Calibri" panose="020F0502020204030204" pitchFamily="34" charset="0"/>
                        </a:rPr>
                        <a:t>Tallpines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1" i="0" u="none" strike="noStrike" dirty="0" err="1">
                          <a:solidFill>
                            <a:srgbClr val="000000"/>
                          </a:solidFill>
                          <a:effectLst/>
                          <a:latin typeface="Calibri" panose="020F0502020204030204" pitchFamily="34" charset="0"/>
                        </a:rPr>
                        <a:t>Nechad</a:t>
                      </a:r>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100" b="1" i="0" u="none" strike="noStrike">
                          <a:solidFill>
                            <a:srgbClr val="FF0000"/>
                          </a:solidFill>
                          <a:effectLst/>
                          <a:latin typeface="Calibri" panose="020F0502020204030204" pitchFamily="34" charset="0"/>
                        </a:rPr>
                        <a:t>White House Landing</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tc>
                <a:extLst>
                  <a:ext uri="{0D108BD9-81ED-4DB2-BD59-A6C34878D82A}">
                    <a16:rowId xmlns:a16="http://schemas.microsoft.com/office/drawing/2014/main" xmlns="" val="2715042333"/>
                  </a:ext>
                </a:extLst>
              </a:tr>
              <a:tr h="251813">
                <a:tc>
                  <a:txBody>
                    <a:bodyPr/>
                    <a:lstStyle/>
                    <a:p>
                      <a:pPr algn="l" fontAlgn="b"/>
                      <a:r>
                        <a:rPr lang="en-US" sz="1100" b="0" i="0" u="none" strike="noStrike">
                          <a:solidFill>
                            <a:srgbClr val="000000"/>
                          </a:solidFill>
                          <a:effectLst/>
                          <a:latin typeface="Calibri" panose="020F0502020204030204" pitchFamily="34" charset="0"/>
                        </a:rPr>
                        <a:t>Ashland Circle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1" i="0" u="none" strike="noStrike" dirty="0" err="1">
                          <a:solidFill>
                            <a:srgbClr val="000000"/>
                          </a:solidFill>
                          <a:effectLst/>
                          <a:latin typeface="Calibri" panose="020F0502020204030204" pitchFamily="34" charset="0"/>
                        </a:rPr>
                        <a:t>Nechad</a:t>
                      </a:r>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100" b="1" i="0" u="none" strike="noStrike">
                          <a:solidFill>
                            <a:srgbClr val="FF0000"/>
                          </a:solidFill>
                          <a:effectLst/>
                          <a:latin typeface="Calibri" panose="020F0502020204030204" pitchFamily="34" charset="0"/>
                        </a:rPr>
                        <a:t>Indian Creek</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tc>
                <a:extLst>
                  <a:ext uri="{0D108BD9-81ED-4DB2-BD59-A6C34878D82A}">
                    <a16:rowId xmlns:a16="http://schemas.microsoft.com/office/drawing/2014/main" xmlns="" val="896493699"/>
                  </a:ext>
                </a:extLst>
              </a:tr>
              <a:tr h="251813">
                <a:tc>
                  <a:txBody>
                    <a:bodyPr/>
                    <a:lstStyle/>
                    <a:p>
                      <a:pPr algn="l" fontAlgn="b"/>
                      <a:r>
                        <a:rPr lang="en-US" sz="1100" b="0" i="0" u="none" strike="noStrike">
                          <a:solidFill>
                            <a:srgbClr val="000000"/>
                          </a:solidFill>
                          <a:effectLst/>
                          <a:latin typeface="Calibri" panose="020F0502020204030204" pitchFamily="34" charset="0"/>
                        </a:rPr>
                        <a:t>Dividing Creek</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1" i="0" u="none" strike="noStrike" dirty="0" err="1">
                          <a:solidFill>
                            <a:srgbClr val="000000"/>
                          </a:solidFill>
                          <a:effectLst/>
                          <a:latin typeface="Calibri" panose="020F0502020204030204" pitchFamily="34" charset="0"/>
                        </a:rPr>
                        <a:t>Nechad</a:t>
                      </a:r>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995232002"/>
                  </a:ext>
                </a:extLst>
              </a:tr>
              <a:tr h="251813">
                <a:tc>
                  <a:txBody>
                    <a:bodyPr/>
                    <a:lstStyle/>
                    <a:p>
                      <a:pPr algn="l" fontAlgn="b"/>
                      <a:r>
                        <a:rPr lang="en-US" sz="1100" b="0" i="0" u="none" strike="noStrike">
                          <a:solidFill>
                            <a:srgbClr val="000000"/>
                          </a:solidFill>
                          <a:effectLst/>
                          <a:latin typeface="Calibri" panose="020F0502020204030204" pitchFamily="34" charset="0"/>
                        </a:rPr>
                        <a:t>Hunting Creek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1" i="0" u="none" strike="noStrike" dirty="0" err="1">
                          <a:solidFill>
                            <a:srgbClr val="000000"/>
                          </a:solidFill>
                          <a:effectLst/>
                          <a:latin typeface="Calibri" panose="020F0502020204030204" pitchFamily="34" charset="0"/>
                        </a:rPr>
                        <a:t>Nechad</a:t>
                      </a:r>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3801848385"/>
                  </a:ext>
                </a:extLst>
              </a:tr>
              <a:tr h="251813">
                <a:tc>
                  <a:txBody>
                    <a:bodyPr/>
                    <a:lstStyle/>
                    <a:p>
                      <a:pPr algn="l" fontAlgn="b"/>
                      <a:r>
                        <a:rPr lang="en-US" sz="1100" b="0" i="0" u="none" strike="noStrike">
                          <a:solidFill>
                            <a:srgbClr val="000000"/>
                          </a:solidFill>
                          <a:effectLst/>
                          <a:latin typeface="Calibri" panose="020F0502020204030204" pitchFamily="34" charset="0"/>
                        </a:rPr>
                        <a:t>James River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1" i="0" u="none" strike="noStrike" dirty="0" err="1">
                          <a:solidFill>
                            <a:srgbClr val="000000"/>
                          </a:solidFill>
                          <a:effectLst/>
                          <a:latin typeface="Calibri" panose="020F0502020204030204" pitchFamily="34" charset="0"/>
                        </a:rPr>
                        <a:t>Nechad</a:t>
                      </a:r>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476931547"/>
                  </a:ext>
                </a:extLst>
              </a:tr>
              <a:tr h="251813">
                <a:tc>
                  <a:txBody>
                    <a:bodyPr/>
                    <a:lstStyle/>
                    <a:p>
                      <a:pPr algn="l" fontAlgn="b"/>
                      <a:r>
                        <a:rPr lang="en-US" sz="1100" b="0" i="0" u="none" strike="noStrike">
                          <a:solidFill>
                            <a:srgbClr val="000000"/>
                          </a:solidFill>
                          <a:effectLst/>
                          <a:latin typeface="Calibri" panose="020F0502020204030204" pitchFamily="34" charset="0"/>
                        </a:rPr>
                        <a:t>Nassawadox Creek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1" i="0" u="none" strike="noStrike" dirty="0" err="1">
                          <a:solidFill>
                            <a:srgbClr val="000000"/>
                          </a:solidFill>
                          <a:effectLst/>
                          <a:latin typeface="Calibri" panose="020F0502020204030204" pitchFamily="34" charset="0"/>
                        </a:rPr>
                        <a:t>Nechad</a:t>
                      </a:r>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977386257"/>
                  </a:ext>
                </a:extLst>
              </a:tr>
              <a:tr h="251813">
                <a:tc>
                  <a:txBody>
                    <a:bodyPr/>
                    <a:lstStyle/>
                    <a:p>
                      <a:pPr algn="l" fontAlgn="b"/>
                      <a:r>
                        <a:rPr lang="en-US" sz="1100" b="0" i="0" u="none" strike="noStrike">
                          <a:solidFill>
                            <a:srgbClr val="000000"/>
                          </a:solidFill>
                          <a:effectLst/>
                          <a:latin typeface="Calibri" panose="020F0502020204030204" pitchFamily="34" charset="0"/>
                        </a:rPr>
                        <a:t>Norfolk Yacht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1" i="0" u="none" strike="noStrike" dirty="0" err="1">
                          <a:solidFill>
                            <a:srgbClr val="000000"/>
                          </a:solidFill>
                          <a:effectLst/>
                          <a:latin typeface="Calibri" panose="020F0502020204030204" pitchFamily="34" charset="0"/>
                        </a:rPr>
                        <a:t>Nechad</a:t>
                      </a:r>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3977770116"/>
                  </a:ext>
                </a:extLst>
              </a:tr>
              <a:tr h="251813">
                <a:tc>
                  <a:txBody>
                    <a:bodyPr/>
                    <a:lstStyle/>
                    <a:p>
                      <a:pPr algn="l" fontAlgn="b"/>
                      <a:r>
                        <a:rPr lang="en-US" sz="1100" b="0" i="0" u="none" strike="noStrike">
                          <a:solidFill>
                            <a:srgbClr val="000000"/>
                          </a:solidFill>
                          <a:effectLst/>
                          <a:latin typeface="Calibri" panose="020F0502020204030204" pitchFamily="34" charset="0"/>
                        </a:rPr>
                        <a:t>First Landing</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1" i="0" u="none" strike="noStrike" dirty="0" err="1">
                          <a:solidFill>
                            <a:srgbClr val="000000"/>
                          </a:solidFill>
                          <a:effectLst/>
                          <a:latin typeface="Calibri" panose="020F0502020204030204" pitchFamily="34" charset="0"/>
                        </a:rPr>
                        <a:t>Nechad</a:t>
                      </a:r>
                      <a:r>
                        <a:rPr lang="en-US" sz="1100" b="1" i="0" u="none" strike="noStrike" dirty="0">
                          <a:solidFill>
                            <a:srgbClr val="000000"/>
                          </a:solidFill>
                          <a:effectLst/>
                          <a:latin typeface="Calibri" panose="020F0502020204030204" pitchFamily="34" charset="0"/>
                        </a:rPr>
                        <a:t>/</a:t>
                      </a:r>
                      <a:r>
                        <a:rPr lang="en-US" sz="1100" b="1" i="0" u="none" strike="noStrike" dirty="0" err="1">
                          <a:solidFill>
                            <a:srgbClr val="000000"/>
                          </a:solidFill>
                          <a:effectLst/>
                          <a:latin typeface="Calibri" panose="020F0502020204030204" pitchFamily="34" charset="0"/>
                        </a:rPr>
                        <a:t>Dogliotti</a:t>
                      </a:r>
                      <a:r>
                        <a:rPr lang="en-US" sz="1100" b="1" i="0" u="none" strike="noStrike" baseline="0" dirty="0">
                          <a:solidFill>
                            <a:srgbClr val="000000"/>
                          </a:solidFill>
                          <a:effectLst/>
                          <a:latin typeface="Calibri" panose="020F0502020204030204" pitchFamily="34" charset="0"/>
                        </a:rPr>
                        <a:t> </a:t>
                      </a:r>
                      <a:r>
                        <a:rPr lang="en-US" sz="1100" b="1" i="0" u="none" strike="noStrike" dirty="0">
                          <a:solidFill>
                            <a:srgbClr val="000000"/>
                          </a:solidFill>
                          <a:effectLst/>
                          <a:latin typeface="Calibri" panose="020F0502020204030204" pitchFamily="34" charset="0"/>
                        </a:rPr>
                        <a:t>Red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3916252159"/>
                  </a:ext>
                </a:extLst>
              </a:tr>
              <a:tr h="251813">
                <a:tc>
                  <a:txBody>
                    <a:bodyPr/>
                    <a:lstStyle/>
                    <a:p>
                      <a:pPr algn="l" fontAlgn="b"/>
                      <a:r>
                        <a:rPr lang="en-US" sz="1100" b="0" i="0" u="none" strike="noStrike">
                          <a:solidFill>
                            <a:srgbClr val="000000"/>
                          </a:solidFill>
                          <a:effectLst/>
                          <a:latin typeface="Calibri" panose="020F0502020204030204" pitchFamily="34" charset="0"/>
                        </a:rPr>
                        <a:t>Hungars Creek</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1" i="0" u="none" strike="noStrike" dirty="0" err="1">
                          <a:solidFill>
                            <a:srgbClr val="000000"/>
                          </a:solidFill>
                          <a:effectLst/>
                          <a:latin typeface="Calibri" panose="020F0502020204030204" pitchFamily="34" charset="0"/>
                        </a:rPr>
                        <a:t>Dogliotti</a:t>
                      </a:r>
                      <a:r>
                        <a:rPr lang="en-US" sz="1100" b="1" i="0" u="none" strike="noStrike" baseline="0" dirty="0">
                          <a:solidFill>
                            <a:srgbClr val="000000"/>
                          </a:solidFill>
                          <a:effectLst/>
                          <a:latin typeface="Calibri" panose="020F0502020204030204" pitchFamily="34" charset="0"/>
                        </a:rPr>
                        <a:t> </a:t>
                      </a:r>
                      <a:r>
                        <a:rPr lang="en-US" sz="1100" b="1" i="0" u="none" strike="noStrike" dirty="0">
                          <a:solidFill>
                            <a:srgbClr val="000000"/>
                          </a:solidFill>
                          <a:effectLst/>
                          <a:latin typeface="Calibri" panose="020F0502020204030204" pitchFamily="34" charset="0"/>
                        </a:rPr>
                        <a:t>Red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3289451924"/>
                  </a:ext>
                </a:extLst>
              </a:tr>
              <a:tr h="251813">
                <a:tc>
                  <a:txBody>
                    <a:bodyPr/>
                    <a:lstStyle/>
                    <a:p>
                      <a:pPr algn="l" fontAlgn="b"/>
                      <a:r>
                        <a:rPr lang="en-US" sz="1100" b="0" i="0" u="none" strike="noStrike">
                          <a:solidFill>
                            <a:srgbClr val="000000"/>
                          </a:solidFill>
                          <a:effectLst/>
                          <a:latin typeface="Calibri" panose="020F0502020204030204" pitchFamily="34" charset="0"/>
                        </a:rPr>
                        <a:t>Sweet Hall Marsh</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1" i="0" u="none" strike="noStrike" dirty="0" err="1">
                          <a:solidFill>
                            <a:srgbClr val="000000"/>
                          </a:solidFill>
                          <a:effectLst/>
                          <a:latin typeface="Calibri" panose="020F0502020204030204" pitchFamily="34" charset="0"/>
                        </a:rPr>
                        <a:t>Dogliotti</a:t>
                      </a:r>
                      <a:r>
                        <a:rPr lang="en-US" sz="1100" b="1" i="0" u="none" strike="noStrike" baseline="0" dirty="0">
                          <a:solidFill>
                            <a:srgbClr val="000000"/>
                          </a:solidFill>
                          <a:effectLst/>
                          <a:latin typeface="Calibri" panose="020F0502020204030204" pitchFamily="34" charset="0"/>
                        </a:rPr>
                        <a:t> </a:t>
                      </a:r>
                      <a:r>
                        <a:rPr lang="en-US" sz="1100" b="1" i="0" u="none" strike="noStrike" dirty="0">
                          <a:solidFill>
                            <a:srgbClr val="000000"/>
                          </a:solidFill>
                          <a:effectLst/>
                          <a:latin typeface="Calibri" panose="020F0502020204030204" pitchFamily="34" charset="0"/>
                        </a:rPr>
                        <a:t>Red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849407819"/>
                  </a:ext>
                </a:extLst>
              </a:tr>
              <a:tr h="251813">
                <a:tc>
                  <a:txBody>
                    <a:bodyPr/>
                    <a:lstStyle/>
                    <a:p>
                      <a:pPr algn="l" fontAlgn="b"/>
                      <a:r>
                        <a:rPr lang="en-US" sz="1100" b="0" i="0" u="none" strike="noStrike">
                          <a:solidFill>
                            <a:srgbClr val="000000"/>
                          </a:solidFill>
                          <a:effectLst/>
                          <a:latin typeface="Calibri" panose="020F0502020204030204" pitchFamily="34" charset="0"/>
                        </a:rPr>
                        <a:t>Claybank</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1" i="0" u="none" strike="noStrike" dirty="0" err="1">
                          <a:solidFill>
                            <a:srgbClr val="000000"/>
                          </a:solidFill>
                          <a:effectLst/>
                          <a:latin typeface="Calibri" panose="020F0502020204030204" pitchFamily="34" charset="0"/>
                        </a:rPr>
                        <a:t>Dogliotti</a:t>
                      </a:r>
                      <a:r>
                        <a:rPr lang="en-US" sz="1100" b="1" i="0" u="none" strike="noStrike" baseline="0" dirty="0">
                          <a:solidFill>
                            <a:srgbClr val="000000"/>
                          </a:solidFill>
                          <a:effectLst/>
                          <a:latin typeface="Calibri" panose="020F0502020204030204" pitchFamily="34" charset="0"/>
                        </a:rPr>
                        <a:t> </a:t>
                      </a:r>
                      <a:r>
                        <a:rPr lang="en-US" sz="1100" b="1" i="0" u="none" strike="noStrike" dirty="0">
                          <a:solidFill>
                            <a:srgbClr val="000000"/>
                          </a:solidFill>
                          <a:effectLst/>
                          <a:latin typeface="Calibri" panose="020F0502020204030204" pitchFamily="34" charset="0"/>
                        </a:rPr>
                        <a:t>Red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3018797165"/>
                  </a:ext>
                </a:extLst>
              </a:tr>
              <a:tr h="251813">
                <a:tc>
                  <a:txBody>
                    <a:bodyPr/>
                    <a:lstStyle/>
                    <a:p>
                      <a:pPr algn="l" fontAlgn="b"/>
                      <a:r>
                        <a:rPr lang="en-US" sz="1100" b="0" i="0" u="none" strike="noStrike">
                          <a:solidFill>
                            <a:srgbClr val="000000"/>
                          </a:solidFill>
                          <a:effectLst/>
                          <a:latin typeface="Calibri" panose="020F0502020204030204" pitchFamily="34" charset="0"/>
                        </a:rPr>
                        <a:t>Ingram Bay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1" i="0" u="none" strike="noStrike" dirty="0" err="1">
                          <a:solidFill>
                            <a:srgbClr val="000000"/>
                          </a:solidFill>
                          <a:effectLst/>
                          <a:latin typeface="Calibri" panose="020F0502020204030204" pitchFamily="34" charset="0"/>
                        </a:rPr>
                        <a:t>Dogliotti</a:t>
                      </a:r>
                      <a:r>
                        <a:rPr lang="en-US" sz="1100" b="1" i="0" u="none" strike="noStrike" baseline="0" dirty="0">
                          <a:solidFill>
                            <a:srgbClr val="000000"/>
                          </a:solidFill>
                          <a:effectLst/>
                          <a:latin typeface="Calibri" panose="020F0502020204030204" pitchFamily="34" charset="0"/>
                        </a:rPr>
                        <a:t> </a:t>
                      </a:r>
                      <a:r>
                        <a:rPr lang="en-US" sz="1100" b="1" i="0" u="none" strike="noStrike" dirty="0">
                          <a:solidFill>
                            <a:srgbClr val="000000"/>
                          </a:solidFill>
                          <a:effectLst/>
                          <a:latin typeface="Calibri" panose="020F0502020204030204" pitchFamily="34" charset="0"/>
                        </a:rPr>
                        <a:t>Red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2715224833"/>
                  </a:ext>
                </a:extLst>
              </a:tr>
              <a:tr h="251813">
                <a:tc>
                  <a:txBody>
                    <a:bodyPr/>
                    <a:lstStyle/>
                    <a:p>
                      <a:pPr algn="l" fontAlgn="b"/>
                      <a:r>
                        <a:rPr lang="en-US" sz="1100" b="0" i="0" u="none" strike="noStrike">
                          <a:solidFill>
                            <a:srgbClr val="000000"/>
                          </a:solidFill>
                          <a:effectLst/>
                          <a:latin typeface="Calibri" panose="020F0502020204030204" pitchFamily="34" charset="0"/>
                        </a:rPr>
                        <a:t>Jamestown Buoy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1" i="0" u="none" strike="noStrike" dirty="0" err="1">
                          <a:solidFill>
                            <a:srgbClr val="000000"/>
                          </a:solidFill>
                          <a:effectLst/>
                          <a:latin typeface="Calibri" panose="020F0502020204030204" pitchFamily="34" charset="0"/>
                        </a:rPr>
                        <a:t>Dogliotti</a:t>
                      </a:r>
                      <a:r>
                        <a:rPr lang="en-US" sz="1100" b="1" i="0" u="none" strike="noStrike" baseline="0" dirty="0">
                          <a:solidFill>
                            <a:srgbClr val="000000"/>
                          </a:solidFill>
                          <a:effectLst/>
                          <a:latin typeface="Calibri" panose="020F0502020204030204" pitchFamily="34" charset="0"/>
                        </a:rPr>
                        <a:t> </a:t>
                      </a:r>
                      <a:r>
                        <a:rPr lang="en-US" sz="1100" b="1" i="0" u="none" strike="noStrike" dirty="0">
                          <a:solidFill>
                            <a:srgbClr val="000000"/>
                          </a:solidFill>
                          <a:effectLst/>
                          <a:latin typeface="Calibri" panose="020F0502020204030204" pitchFamily="34" charset="0"/>
                        </a:rPr>
                        <a:t>Red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4099887559"/>
                  </a:ext>
                </a:extLst>
              </a:tr>
              <a:tr h="251813">
                <a:tc>
                  <a:txBody>
                    <a:bodyPr/>
                    <a:lstStyle/>
                    <a:p>
                      <a:pPr algn="l" fontAlgn="b"/>
                      <a:r>
                        <a:rPr lang="en-US" sz="1100" b="0" i="0" u="none" strike="noStrike" dirty="0">
                          <a:solidFill>
                            <a:srgbClr val="000000"/>
                          </a:solidFill>
                          <a:effectLst/>
                          <a:latin typeface="Calibri" panose="020F0502020204030204" pitchFamily="34" charset="0"/>
                        </a:rPr>
                        <a:t>Stingray Point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1" i="0" u="none" strike="noStrike" dirty="0" err="1">
                          <a:solidFill>
                            <a:srgbClr val="000000"/>
                          </a:solidFill>
                          <a:effectLst/>
                          <a:latin typeface="Calibri" panose="020F0502020204030204" pitchFamily="34" charset="0"/>
                        </a:rPr>
                        <a:t>Dogliotti</a:t>
                      </a:r>
                      <a:r>
                        <a:rPr lang="en-US" sz="1100" b="1" i="0" u="none" strike="noStrike" baseline="0" dirty="0">
                          <a:solidFill>
                            <a:srgbClr val="000000"/>
                          </a:solidFill>
                          <a:effectLst/>
                          <a:latin typeface="Calibri" panose="020F0502020204030204" pitchFamily="34" charset="0"/>
                        </a:rPr>
                        <a:t> </a:t>
                      </a:r>
                      <a:r>
                        <a:rPr lang="en-US" sz="1100" b="1" i="0" u="none" strike="noStrike" dirty="0">
                          <a:solidFill>
                            <a:srgbClr val="000000"/>
                          </a:solidFill>
                          <a:effectLst/>
                          <a:latin typeface="Calibri" panose="020F0502020204030204" pitchFamily="34" charset="0"/>
                        </a:rPr>
                        <a:t>Red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3094323764"/>
                  </a:ext>
                </a:extLst>
              </a:tr>
            </a:tbl>
          </a:graphicData>
        </a:graphic>
      </p:graphicFrame>
    </p:spTree>
    <p:extLst>
      <p:ext uri="{BB962C8B-B14F-4D97-AF65-F5344CB8AC3E}">
        <p14:creationId xmlns:p14="http://schemas.microsoft.com/office/powerpoint/2010/main" val="27162067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1000125" y="365124"/>
            <a:ext cx="10233000" cy="479400"/>
          </a:xfrm>
          <a:prstGeom prst="rect">
            <a:avLst/>
          </a:prstGeom>
        </p:spPr>
        <p:txBody>
          <a:bodyPr lIns="91425" tIns="91425" rIns="91425" bIns="91425" anchor="ctr" anchorCtr="0">
            <a:noAutofit/>
          </a:bodyPr>
          <a:lstStyle/>
          <a:p>
            <a:pPr lvl="0">
              <a:spcBef>
                <a:spcPts val="0"/>
              </a:spcBef>
              <a:buNone/>
            </a:pPr>
            <a:r>
              <a:rPr lang="en-US" sz="4000" dirty="0"/>
              <a:t>Earth Observations vs. </a:t>
            </a:r>
            <a:r>
              <a:rPr lang="en-US" sz="4000" i="1" dirty="0"/>
              <a:t>In Situ </a:t>
            </a:r>
            <a:r>
              <a:rPr lang="en-US" sz="4000" dirty="0"/>
              <a:t>Data</a:t>
            </a:r>
            <a:endParaRPr lang="en-US" sz="4000" i="1" dirty="0"/>
          </a:p>
        </p:txBody>
      </p:sp>
      <p:grpSp>
        <p:nvGrpSpPr>
          <p:cNvPr id="14" name="Group 13"/>
          <p:cNvGrpSpPr/>
          <p:nvPr/>
        </p:nvGrpSpPr>
        <p:grpSpPr>
          <a:xfrm>
            <a:off x="390479" y="899610"/>
            <a:ext cx="5496299" cy="4676364"/>
            <a:chOff x="390479" y="1242510"/>
            <a:chExt cx="5496299" cy="4676364"/>
          </a:xfrm>
        </p:grpSpPr>
        <p:graphicFrame>
          <p:nvGraphicFramePr>
            <p:cNvPr id="12" name="Chart 11"/>
            <p:cNvGraphicFramePr>
              <a:graphicFrameLocks/>
            </p:cNvGraphicFramePr>
            <p:nvPr>
              <p:extLst/>
            </p:nvPr>
          </p:nvGraphicFramePr>
          <p:xfrm>
            <a:off x="390479" y="1513488"/>
            <a:ext cx="5496299" cy="425870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rot="16200000">
              <a:off x="-1143000" y="2845240"/>
              <a:ext cx="3667125" cy="461665"/>
            </a:xfrm>
            <a:prstGeom prst="rect">
              <a:avLst/>
            </a:prstGeom>
            <a:noFill/>
          </p:spPr>
          <p:txBody>
            <a:bodyPr wrap="square" rtlCol="0">
              <a:spAutoFit/>
            </a:bodyPr>
            <a:lstStyle/>
            <a:p>
              <a:r>
                <a:rPr lang="en-US" sz="1200" b="1" i="1" dirty="0">
                  <a:solidFill>
                    <a:sysClr val="windowText" lastClr="000000"/>
                  </a:solidFill>
                  <a:latin typeface="Century Gothic" panose="020B0502020202020204" pitchFamily="34" charset="0"/>
                </a:rPr>
                <a:t>In situ </a:t>
              </a:r>
              <a:r>
                <a:rPr lang="en-US" sz="1200" b="1" dirty="0">
                  <a:solidFill>
                    <a:sysClr val="windowText" lastClr="000000"/>
                  </a:solidFill>
                  <a:latin typeface="Century Gothic" panose="020B0502020202020204" pitchFamily="34" charset="0"/>
                </a:rPr>
                <a:t>Measured Turbidity (NTU)</a:t>
              </a:r>
            </a:p>
            <a:p>
              <a:endParaRPr lang="en-US" sz="1200" dirty="0"/>
            </a:p>
          </p:txBody>
        </p:sp>
        <p:sp>
          <p:nvSpPr>
            <p:cNvPr id="15" name="TextBox 14"/>
            <p:cNvSpPr txBox="1"/>
            <p:nvPr/>
          </p:nvSpPr>
          <p:spPr>
            <a:xfrm>
              <a:off x="1828648" y="5457209"/>
              <a:ext cx="3667125" cy="461665"/>
            </a:xfrm>
            <a:prstGeom prst="rect">
              <a:avLst/>
            </a:prstGeom>
            <a:noFill/>
          </p:spPr>
          <p:txBody>
            <a:bodyPr wrap="square" rtlCol="0">
              <a:spAutoFit/>
            </a:bodyPr>
            <a:lstStyle/>
            <a:p>
              <a:r>
                <a:rPr lang="en-US" sz="1200" b="1" dirty="0">
                  <a:solidFill>
                    <a:sysClr val="windowText" lastClr="000000"/>
                  </a:solidFill>
                  <a:latin typeface="Century Gothic" panose="020B0502020202020204" pitchFamily="34" charset="0"/>
                </a:rPr>
                <a:t>Nechad Estimated Turbidity (FNU)</a:t>
              </a:r>
            </a:p>
            <a:p>
              <a:endParaRPr lang="en-US" sz="1200" dirty="0"/>
            </a:p>
          </p:txBody>
        </p:sp>
      </p:grpSp>
      <p:grpSp>
        <p:nvGrpSpPr>
          <p:cNvPr id="18" name="Group 17"/>
          <p:cNvGrpSpPr/>
          <p:nvPr/>
        </p:nvGrpSpPr>
        <p:grpSpPr>
          <a:xfrm>
            <a:off x="6243145" y="899610"/>
            <a:ext cx="5495544" cy="4676365"/>
            <a:chOff x="6243145" y="1242510"/>
            <a:chExt cx="5617779" cy="4676365"/>
          </a:xfrm>
        </p:grpSpPr>
        <p:graphicFrame>
          <p:nvGraphicFramePr>
            <p:cNvPr id="13" name="Chart 12"/>
            <p:cNvGraphicFramePr>
              <a:graphicFrameLocks/>
            </p:cNvGraphicFramePr>
            <p:nvPr>
              <p:extLst/>
            </p:nvPr>
          </p:nvGraphicFramePr>
          <p:xfrm>
            <a:off x="6243145" y="1513489"/>
            <a:ext cx="5617779" cy="4258705"/>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p:cNvSpPr txBox="1"/>
            <p:nvPr/>
          </p:nvSpPr>
          <p:spPr>
            <a:xfrm>
              <a:off x="7846091" y="5457210"/>
              <a:ext cx="3667125" cy="461665"/>
            </a:xfrm>
            <a:prstGeom prst="rect">
              <a:avLst/>
            </a:prstGeom>
            <a:noFill/>
          </p:spPr>
          <p:txBody>
            <a:bodyPr wrap="square" rtlCol="0">
              <a:spAutoFit/>
            </a:bodyPr>
            <a:lstStyle/>
            <a:p>
              <a:r>
                <a:rPr lang="en-US" sz="1200" b="1" dirty="0">
                  <a:solidFill>
                    <a:sysClr val="windowText" lastClr="000000"/>
                  </a:solidFill>
                  <a:latin typeface="Century Gothic" panose="020B0502020202020204" pitchFamily="34" charset="0"/>
                </a:rPr>
                <a:t>Dogliotti Red Estimated Turbidity (FNU)</a:t>
              </a:r>
            </a:p>
            <a:p>
              <a:endParaRPr lang="en-US" sz="1200" dirty="0"/>
            </a:p>
          </p:txBody>
        </p:sp>
        <p:sp>
          <p:nvSpPr>
            <p:cNvPr id="17" name="TextBox 16"/>
            <p:cNvSpPr txBox="1"/>
            <p:nvPr/>
          </p:nvSpPr>
          <p:spPr>
            <a:xfrm rot="16200000">
              <a:off x="4743450" y="2845240"/>
              <a:ext cx="3667125" cy="461665"/>
            </a:xfrm>
            <a:prstGeom prst="rect">
              <a:avLst/>
            </a:prstGeom>
            <a:noFill/>
          </p:spPr>
          <p:txBody>
            <a:bodyPr wrap="square" rtlCol="0">
              <a:spAutoFit/>
            </a:bodyPr>
            <a:lstStyle/>
            <a:p>
              <a:r>
                <a:rPr lang="en-US" sz="1200" b="1" i="1" dirty="0">
                  <a:solidFill>
                    <a:sysClr val="windowText" lastClr="000000"/>
                  </a:solidFill>
                  <a:latin typeface="Century Gothic" panose="020B0502020202020204" pitchFamily="34" charset="0"/>
                </a:rPr>
                <a:t>In situ </a:t>
              </a:r>
              <a:r>
                <a:rPr lang="en-US" sz="1200" b="1" dirty="0">
                  <a:solidFill>
                    <a:sysClr val="windowText" lastClr="000000"/>
                  </a:solidFill>
                  <a:latin typeface="Century Gothic" panose="020B0502020202020204" pitchFamily="34" charset="0"/>
                </a:rPr>
                <a:t>Measured Turbidity (NTU)</a:t>
              </a:r>
            </a:p>
            <a:p>
              <a:endParaRPr lang="en-US" sz="1200" dirty="0"/>
            </a:p>
          </p:txBody>
        </p:sp>
      </p:grpSp>
      <p:sp>
        <p:nvSpPr>
          <p:cNvPr id="19" name="TextBox 18"/>
          <p:cNvSpPr txBox="1"/>
          <p:nvPr/>
        </p:nvSpPr>
        <p:spPr>
          <a:xfrm>
            <a:off x="3420832" y="5562737"/>
            <a:ext cx="2533260" cy="553998"/>
          </a:xfrm>
          <a:prstGeom prst="rect">
            <a:avLst/>
          </a:prstGeom>
          <a:noFill/>
        </p:spPr>
        <p:txBody>
          <a:bodyPr wrap="square" rtlCol="0">
            <a:spAutoFit/>
          </a:bodyPr>
          <a:lstStyle/>
          <a:p>
            <a:r>
              <a:rPr lang="en-US" sz="1600" dirty="0">
                <a:solidFill>
                  <a:schemeClr val="tx1">
                    <a:lumMod val="85000"/>
                    <a:lumOff val="15000"/>
                  </a:schemeClr>
                </a:solidFill>
                <a:latin typeface="Century Gothic" panose="020B0502020202020204" pitchFamily="34" charset="0"/>
              </a:rPr>
              <a:t>y = 1.3356x + 3.6444</a:t>
            </a:r>
            <a:br>
              <a:rPr lang="en-US" sz="1600" dirty="0">
                <a:solidFill>
                  <a:schemeClr val="tx1">
                    <a:lumMod val="85000"/>
                    <a:lumOff val="15000"/>
                  </a:schemeClr>
                </a:solidFill>
                <a:latin typeface="Century Gothic" panose="020B0502020202020204" pitchFamily="34" charset="0"/>
              </a:rPr>
            </a:br>
            <a:endParaRPr lang="en-US" dirty="0">
              <a:latin typeface="Century Gothic" panose="020B0502020202020204" pitchFamily="34" charset="0"/>
            </a:endParaRPr>
          </a:p>
        </p:txBody>
      </p:sp>
      <p:sp>
        <p:nvSpPr>
          <p:cNvPr id="20" name="TextBox 19"/>
          <p:cNvSpPr txBox="1"/>
          <p:nvPr/>
        </p:nvSpPr>
        <p:spPr>
          <a:xfrm>
            <a:off x="9364362" y="5562737"/>
            <a:ext cx="2404463" cy="584775"/>
          </a:xfrm>
          <a:prstGeom prst="rect">
            <a:avLst/>
          </a:prstGeom>
          <a:noFill/>
        </p:spPr>
        <p:txBody>
          <a:bodyPr wrap="square" rtlCol="0">
            <a:spAutoFit/>
          </a:bodyPr>
          <a:lstStyle/>
          <a:p>
            <a:r>
              <a:rPr lang="en-US" sz="1600" dirty="0">
                <a:latin typeface="Century Gothic" panose="020B0502020202020204" pitchFamily="34" charset="0"/>
              </a:rPr>
              <a:t>y = 1.2647x + 3.7365</a:t>
            </a:r>
            <a:br>
              <a:rPr lang="en-US" sz="1600" dirty="0">
                <a:latin typeface="Century Gothic" panose="020B0502020202020204" pitchFamily="34" charset="0"/>
              </a:rPr>
            </a:br>
            <a:endParaRPr lang="en-US" sz="1600" dirty="0"/>
          </a:p>
        </p:txBody>
      </p:sp>
      <p:sp>
        <p:nvSpPr>
          <p:cNvPr id="22" name="TextBox 21"/>
          <p:cNvSpPr txBox="1"/>
          <p:nvPr/>
        </p:nvSpPr>
        <p:spPr>
          <a:xfrm>
            <a:off x="926042" y="5562738"/>
            <a:ext cx="2091265" cy="338554"/>
          </a:xfrm>
          <a:prstGeom prst="rect">
            <a:avLst/>
          </a:prstGeom>
          <a:noFill/>
          <a:ln>
            <a:solidFill>
              <a:schemeClr val="tx1"/>
            </a:solidFill>
          </a:ln>
        </p:spPr>
        <p:txBody>
          <a:bodyPr wrap="square" rtlCol="0">
            <a:spAutoFit/>
          </a:bodyPr>
          <a:lstStyle/>
          <a:p>
            <a:pPr algn="ctr"/>
            <a:r>
              <a:rPr lang="en-US" sz="1600" b="1" i="1" dirty="0">
                <a:latin typeface="Century Gothic" panose="020B0502020202020204" pitchFamily="34" charset="0"/>
              </a:rPr>
              <a:t>Nechad</a:t>
            </a:r>
            <a:r>
              <a:rPr lang="en-US" sz="1600" dirty="0">
                <a:latin typeface="Century Gothic" panose="020B0502020202020204" pitchFamily="34" charset="0"/>
              </a:rPr>
              <a:t>: R = 0.5929 </a:t>
            </a:r>
          </a:p>
        </p:txBody>
      </p:sp>
      <p:sp>
        <p:nvSpPr>
          <p:cNvPr id="23" name="TextBox 22"/>
          <p:cNvSpPr txBox="1"/>
          <p:nvPr/>
        </p:nvSpPr>
        <p:spPr>
          <a:xfrm>
            <a:off x="6475430" y="5562738"/>
            <a:ext cx="2540581" cy="338554"/>
          </a:xfrm>
          <a:prstGeom prst="rect">
            <a:avLst/>
          </a:prstGeom>
          <a:noFill/>
          <a:ln>
            <a:solidFill>
              <a:schemeClr val="tx1"/>
            </a:solidFill>
          </a:ln>
        </p:spPr>
        <p:txBody>
          <a:bodyPr wrap="square" rtlCol="0">
            <a:spAutoFit/>
          </a:bodyPr>
          <a:lstStyle/>
          <a:p>
            <a:pPr algn="ctr"/>
            <a:r>
              <a:rPr lang="en-US" sz="1600" b="1" i="1" dirty="0">
                <a:latin typeface="Century Gothic" panose="020B0502020202020204" pitchFamily="34" charset="0"/>
              </a:rPr>
              <a:t>Dogliotti Red</a:t>
            </a:r>
            <a:r>
              <a:rPr lang="en-US" sz="1600" dirty="0">
                <a:latin typeface="Century Gothic" panose="020B0502020202020204" pitchFamily="34" charset="0"/>
              </a:rPr>
              <a:t>: R = 0.5997 </a:t>
            </a:r>
          </a:p>
        </p:txBody>
      </p:sp>
    </p:spTree>
    <p:extLst>
      <p:ext uri="{BB962C8B-B14F-4D97-AF65-F5344CB8AC3E}">
        <p14:creationId xmlns:p14="http://schemas.microsoft.com/office/powerpoint/2010/main" val="6337305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Combined </a:t>
            </a:r>
            <a:r>
              <a:rPr lang="en-US" dirty="0" err="1"/>
              <a:t>Nechad</a:t>
            </a:r>
            <a:r>
              <a:rPr lang="en-US" dirty="0"/>
              <a:t> and </a:t>
            </a:r>
            <a:r>
              <a:rPr lang="en-US" dirty="0" err="1"/>
              <a:t>Dogliotti</a:t>
            </a:r>
            <a:r>
              <a:rPr lang="en-US" dirty="0"/>
              <a:t> Red</a:t>
            </a:r>
          </a:p>
        </p:txBody>
      </p:sp>
      <p:graphicFrame>
        <p:nvGraphicFramePr>
          <p:cNvPr id="5" name="Chart 4"/>
          <p:cNvGraphicFramePr>
            <a:graphicFrameLocks/>
          </p:cNvGraphicFramePr>
          <p:nvPr>
            <p:extLst>
              <p:ext uri="{D42A27DB-BD31-4B8C-83A1-F6EECF244321}">
                <p14:modId xmlns:p14="http://schemas.microsoft.com/office/powerpoint/2010/main" val="2663378962"/>
              </p:ext>
            </p:extLst>
          </p:nvPr>
        </p:nvGraphicFramePr>
        <p:xfrm>
          <a:off x="1716562" y="1291472"/>
          <a:ext cx="8803751" cy="452486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6701161" y="6219998"/>
            <a:ext cx="2404463" cy="584775"/>
          </a:xfrm>
          <a:prstGeom prst="rect">
            <a:avLst/>
          </a:prstGeom>
          <a:noFill/>
        </p:spPr>
        <p:txBody>
          <a:bodyPr wrap="square" rtlCol="0">
            <a:spAutoFit/>
          </a:bodyPr>
          <a:lstStyle/>
          <a:p>
            <a:r>
              <a:rPr lang="en-US" sz="1600" dirty="0">
                <a:latin typeface="Century Gothic" panose="020B0502020202020204" pitchFamily="34" charset="0"/>
              </a:rPr>
              <a:t>y = 1.4605x + 2.6439</a:t>
            </a:r>
            <a:br>
              <a:rPr lang="en-US" sz="1600" dirty="0">
                <a:latin typeface="Century Gothic" panose="020B0502020202020204" pitchFamily="34" charset="0"/>
              </a:rPr>
            </a:br>
            <a:endParaRPr lang="en-US" sz="1600" dirty="0"/>
          </a:p>
        </p:txBody>
      </p:sp>
      <p:sp>
        <p:nvSpPr>
          <p:cNvPr id="7" name="TextBox 6"/>
          <p:cNvSpPr txBox="1"/>
          <p:nvPr/>
        </p:nvSpPr>
        <p:spPr>
          <a:xfrm>
            <a:off x="2134601" y="6219998"/>
            <a:ext cx="3887830" cy="338554"/>
          </a:xfrm>
          <a:prstGeom prst="rect">
            <a:avLst/>
          </a:prstGeom>
          <a:noFill/>
          <a:ln>
            <a:solidFill>
              <a:schemeClr val="tx1"/>
            </a:solidFill>
          </a:ln>
        </p:spPr>
        <p:txBody>
          <a:bodyPr wrap="square" rtlCol="0">
            <a:spAutoFit/>
          </a:bodyPr>
          <a:lstStyle/>
          <a:p>
            <a:pPr algn="ctr"/>
            <a:r>
              <a:rPr lang="en-US" sz="1600" b="1" i="1" dirty="0" err="1">
                <a:latin typeface="Century Gothic" panose="020B0502020202020204" pitchFamily="34" charset="0"/>
              </a:rPr>
              <a:t>Nechad</a:t>
            </a:r>
            <a:r>
              <a:rPr lang="en-US" sz="1600" b="1" i="1" dirty="0">
                <a:latin typeface="Century Gothic" panose="020B0502020202020204" pitchFamily="34" charset="0"/>
              </a:rPr>
              <a:t> </a:t>
            </a:r>
            <a:r>
              <a:rPr lang="en-US" sz="1600" i="1" dirty="0">
                <a:latin typeface="Century Gothic" panose="020B0502020202020204" pitchFamily="34" charset="0"/>
              </a:rPr>
              <a:t>and </a:t>
            </a:r>
            <a:r>
              <a:rPr lang="en-US" sz="1600" b="1" i="1" dirty="0" err="1">
                <a:latin typeface="Century Gothic" panose="020B0502020202020204" pitchFamily="34" charset="0"/>
              </a:rPr>
              <a:t>Dogliotti</a:t>
            </a:r>
            <a:r>
              <a:rPr lang="en-US" sz="1600" b="1" i="1" dirty="0">
                <a:latin typeface="Century Gothic" panose="020B0502020202020204" pitchFamily="34" charset="0"/>
              </a:rPr>
              <a:t> Red</a:t>
            </a:r>
            <a:r>
              <a:rPr lang="en-US" sz="1600" dirty="0">
                <a:latin typeface="Century Gothic" panose="020B0502020202020204" pitchFamily="34" charset="0"/>
              </a:rPr>
              <a:t>: R = 0.6727 </a:t>
            </a:r>
          </a:p>
        </p:txBody>
      </p:sp>
    </p:spTree>
    <p:extLst>
      <p:ext uri="{BB962C8B-B14F-4D97-AF65-F5344CB8AC3E}">
        <p14:creationId xmlns:p14="http://schemas.microsoft.com/office/powerpoint/2010/main" val="38266552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1000125" y="365123"/>
            <a:ext cx="10233148"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75AADB"/>
              </a:buClr>
              <a:buSzPct val="25000"/>
              <a:buFont typeface="Century Gothic"/>
              <a:buNone/>
            </a:pPr>
            <a:r>
              <a:rPr lang="en-US" dirty="0" smtClean="0"/>
              <a:t>The Chesapeake Bay </a:t>
            </a:r>
            <a:endParaRPr lang="en-US" dirty="0"/>
          </a:p>
        </p:txBody>
      </p:sp>
      <p:pic>
        <p:nvPicPr>
          <p:cNvPr id="105" name="Shape 105"/>
          <p:cNvPicPr preferRelativeResize="0"/>
          <p:nvPr/>
        </p:nvPicPr>
        <p:blipFill rotWithShape="1">
          <a:blip r:embed="rId3">
            <a:alphaModFix/>
          </a:blip>
          <a:srcRect l="24800"/>
          <a:stretch/>
        </p:blipFill>
        <p:spPr>
          <a:xfrm>
            <a:off x="7443131" y="1085974"/>
            <a:ext cx="4499700" cy="5107500"/>
          </a:xfrm>
          <a:prstGeom prst="round2DiagRect">
            <a:avLst>
              <a:gd name="adj1" fmla="val 16667"/>
              <a:gd name="adj2" fmla="val 0"/>
            </a:avLst>
          </a:prstGeom>
          <a:noFill/>
          <a:ln w="38100" cap="flat" cmpd="sng">
            <a:solidFill>
              <a:srgbClr val="4A86E8"/>
            </a:solidFill>
            <a:prstDash val="solid"/>
            <a:round/>
            <a:headEnd type="none" w="med" len="med"/>
            <a:tailEnd type="none" w="med" len="med"/>
          </a:ln>
        </p:spPr>
      </p:pic>
      <p:sp>
        <p:nvSpPr>
          <p:cNvPr id="106" name="Shape 106"/>
          <p:cNvSpPr txBox="1"/>
          <p:nvPr/>
        </p:nvSpPr>
        <p:spPr>
          <a:xfrm>
            <a:off x="7443131" y="6270200"/>
            <a:ext cx="4435800" cy="329400"/>
          </a:xfrm>
          <a:prstGeom prst="rect">
            <a:avLst/>
          </a:prstGeom>
          <a:noFill/>
          <a:ln>
            <a:noFill/>
          </a:ln>
        </p:spPr>
        <p:txBody>
          <a:bodyPr lIns="91425" tIns="45700" rIns="91425" bIns="45700" anchor="t" anchorCtr="0">
            <a:noAutofit/>
          </a:bodyPr>
          <a:lstStyle/>
          <a:p>
            <a:pPr lvl="0" rtl="0">
              <a:lnSpc>
                <a:spcPct val="90000"/>
              </a:lnSpc>
              <a:spcBef>
                <a:spcPts val="0"/>
              </a:spcBef>
              <a:buNone/>
            </a:pPr>
            <a:r>
              <a:rPr lang="en-US" sz="1200" b="1" dirty="0">
                <a:solidFill>
                  <a:schemeClr val="tx1"/>
                </a:solidFill>
                <a:latin typeface="Century Gothic"/>
                <a:ea typeface="Century Gothic"/>
                <a:cs typeface="Century Gothic"/>
                <a:sym typeface="Century Gothic"/>
              </a:rPr>
              <a:t>Image Credit: NASA GSFC Landsat/LDCM EPO Team </a:t>
            </a:r>
          </a:p>
        </p:txBody>
      </p:sp>
      <p:sp>
        <p:nvSpPr>
          <p:cNvPr id="6" name="Text Placeholder 16"/>
          <p:cNvSpPr txBox="1">
            <a:spLocks/>
          </p:cNvSpPr>
          <p:nvPr/>
        </p:nvSpPr>
        <p:spPr>
          <a:xfrm>
            <a:off x="-1181" y="2264965"/>
            <a:ext cx="7333949" cy="274951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spcBef>
                <a:spcPts val="2400"/>
              </a:spcBef>
              <a:buClr>
                <a:srgbClr val="76AADA"/>
              </a:buClr>
            </a:pPr>
            <a:r>
              <a:rPr lang="en-US" sz="2300" dirty="0" smtClean="0">
                <a:solidFill>
                  <a:srgbClr val="757070"/>
                </a:solidFill>
                <a:latin typeface="Century Gothic" panose="020B0502020202020204" pitchFamily="34" charset="0"/>
              </a:rPr>
              <a:t>Spans</a:t>
            </a:r>
            <a:r>
              <a:rPr lang="en-US" sz="2300" b="1" dirty="0" smtClean="0">
                <a:solidFill>
                  <a:srgbClr val="75AADB"/>
                </a:solidFill>
                <a:latin typeface="Century Gothic" panose="020B0502020202020204" pitchFamily="34" charset="0"/>
              </a:rPr>
              <a:t> 64,000 miles</a:t>
            </a:r>
            <a:r>
              <a:rPr lang="en-US" sz="2300" dirty="0" smtClean="0">
                <a:solidFill>
                  <a:srgbClr val="757070"/>
                </a:solidFill>
                <a:latin typeface="Century Gothic" panose="020B0502020202020204" pitchFamily="34" charset="0"/>
              </a:rPr>
              <a:t> of diverse ecosystems</a:t>
            </a:r>
          </a:p>
          <a:p>
            <a:pPr>
              <a:spcBef>
                <a:spcPts val="2400"/>
              </a:spcBef>
              <a:buClr>
                <a:srgbClr val="76AADA"/>
              </a:buClr>
            </a:pPr>
            <a:r>
              <a:rPr lang="en-US" sz="2300" b="1" dirty="0" smtClean="0">
                <a:solidFill>
                  <a:srgbClr val="75AADB"/>
                </a:solidFill>
                <a:latin typeface="Century Gothic" panose="020B0502020202020204" pitchFamily="34" charset="0"/>
              </a:rPr>
              <a:t>Study Area</a:t>
            </a:r>
            <a:r>
              <a:rPr lang="en-US" sz="2300" dirty="0" smtClean="0">
                <a:solidFill>
                  <a:schemeClr val="bg1">
                    <a:lumMod val="50000"/>
                  </a:schemeClr>
                </a:solidFill>
                <a:latin typeface="Century Gothic" panose="020B0502020202020204" pitchFamily="34" charset="0"/>
              </a:rPr>
              <a:t>: The Chesapeake Bay</a:t>
            </a:r>
          </a:p>
          <a:p>
            <a:pPr>
              <a:spcBef>
                <a:spcPts val="2400"/>
              </a:spcBef>
              <a:buClr>
                <a:srgbClr val="76AADA"/>
              </a:buClr>
            </a:pPr>
            <a:r>
              <a:rPr lang="en-US" sz="2300" b="1" dirty="0" smtClean="0">
                <a:solidFill>
                  <a:srgbClr val="75AADB"/>
                </a:solidFill>
                <a:latin typeface="Century Gothic" panose="020B0502020202020204" pitchFamily="34" charset="0"/>
              </a:rPr>
              <a:t>Study Period</a:t>
            </a:r>
            <a:r>
              <a:rPr lang="en-US" sz="2300" dirty="0" smtClean="0">
                <a:solidFill>
                  <a:schemeClr val="bg1">
                    <a:lumMod val="50000"/>
                  </a:schemeClr>
                </a:solidFill>
                <a:latin typeface="Century Gothic" panose="020B0502020202020204" pitchFamily="34" charset="0"/>
              </a:rPr>
              <a:t>: 2013 – 2017 (March </a:t>
            </a:r>
            <a:r>
              <a:rPr lang="en-US" sz="2300" dirty="0">
                <a:solidFill>
                  <a:schemeClr val="bg1">
                    <a:lumMod val="50000"/>
                  </a:schemeClr>
                </a:solidFill>
                <a:latin typeface="Century Gothic" panose="020B0502020202020204" pitchFamily="34" charset="0"/>
              </a:rPr>
              <a:t>– October</a:t>
            </a:r>
            <a:r>
              <a:rPr lang="en-US" sz="2300" dirty="0" smtClean="0">
                <a:solidFill>
                  <a:schemeClr val="bg1">
                    <a:lumMod val="50000"/>
                  </a:schemeClr>
                </a:solidFill>
                <a:latin typeface="Century Gothic" panose="020B0502020202020204" pitchFamily="34" charset="0"/>
              </a:rPr>
              <a:t>)</a:t>
            </a:r>
          </a:p>
          <a:p>
            <a:pPr>
              <a:spcBef>
                <a:spcPts val="2400"/>
              </a:spcBef>
              <a:buClr>
                <a:srgbClr val="76AADA"/>
              </a:buClr>
            </a:pPr>
            <a:r>
              <a:rPr lang="en-US" sz="2300" b="1" dirty="0" smtClean="0">
                <a:solidFill>
                  <a:srgbClr val="75AADB"/>
                </a:solidFill>
                <a:latin typeface="Century Gothic" panose="020B0502020202020204" pitchFamily="34" charset="0"/>
              </a:rPr>
              <a:t>Partners</a:t>
            </a:r>
            <a:r>
              <a:rPr lang="en-US" sz="2300" dirty="0" smtClean="0">
                <a:solidFill>
                  <a:schemeClr val="bg1">
                    <a:lumMod val="50000"/>
                  </a:schemeClr>
                </a:solidFill>
                <a:latin typeface="Century Gothic" panose="020B0502020202020204" pitchFamily="34" charset="0"/>
              </a:rPr>
              <a:t>: </a:t>
            </a:r>
            <a:r>
              <a:rPr lang="en-US" sz="2300" dirty="0">
                <a:solidFill>
                  <a:schemeClr val="bg1">
                    <a:lumMod val="50000"/>
                  </a:schemeClr>
                </a:solidFill>
                <a:latin typeface="Century Gothic" panose="020B0502020202020204" pitchFamily="34" charset="0"/>
              </a:rPr>
              <a:t>Virginia Department of Environmental Quality </a:t>
            </a:r>
            <a:r>
              <a:rPr lang="en-US" sz="2300" dirty="0" smtClean="0">
                <a:solidFill>
                  <a:schemeClr val="bg1">
                    <a:lumMod val="50000"/>
                  </a:schemeClr>
                </a:solidFill>
                <a:latin typeface="Century Gothic" panose="020B0502020202020204" pitchFamily="34" charset="0"/>
              </a:rPr>
              <a:t>&amp; USGS Water Science Center </a:t>
            </a:r>
            <a:endParaRPr lang="en-US" sz="2300" dirty="0">
              <a:solidFill>
                <a:schemeClr val="bg1">
                  <a:lumMod val="50000"/>
                </a:schemeClr>
              </a:solidFill>
              <a:latin typeface="Century Gothic" panose="020B0502020202020204" pitchFamily="34" charset="0"/>
            </a:endParaRPr>
          </a:p>
        </p:txBody>
      </p:sp>
    </p:spTree>
    <p:extLst>
      <p:ext uri="{BB962C8B-B14F-4D97-AF65-F5344CB8AC3E}">
        <p14:creationId xmlns:p14="http://schemas.microsoft.com/office/powerpoint/2010/main" val="7957534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Nechad vs. Dogliotti Red: Tributaries</a:t>
            </a:r>
          </a:p>
        </p:txBody>
      </p:sp>
      <p:grpSp>
        <p:nvGrpSpPr>
          <p:cNvPr id="25" name="Group 24"/>
          <p:cNvGrpSpPr/>
          <p:nvPr/>
        </p:nvGrpSpPr>
        <p:grpSpPr>
          <a:xfrm>
            <a:off x="14652" y="1219195"/>
            <a:ext cx="4818588" cy="4951680"/>
            <a:chOff x="502348" y="1219195"/>
            <a:chExt cx="4818588" cy="495168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997" y="1219195"/>
              <a:ext cx="4736939" cy="4951680"/>
            </a:xfrm>
            <a:prstGeom prst="rect">
              <a:avLst/>
            </a:prstGeom>
            <a:ln w="19050">
              <a:solidFill>
                <a:schemeClr val="tx1"/>
              </a:solidFill>
            </a:ln>
          </p:spPr>
        </p:pic>
        <p:sp>
          <p:nvSpPr>
            <p:cNvPr id="18" name="TextBox 17"/>
            <p:cNvSpPr txBox="1"/>
            <p:nvPr/>
          </p:nvSpPr>
          <p:spPr>
            <a:xfrm>
              <a:off x="502348" y="5713492"/>
              <a:ext cx="1542449" cy="276999"/>
            </a:xfrm>
            <a:prstGeom prst="rect">
              <a:avLst/>
            </a:prstGeom>
            <a:noFill/>
          </p:spPr>
          <p:txBody>
            <a:bodyPr wrap="square" rtlCol="0">
              <a:spAutoFit/>
            </a:bodyPr>
            <a:lstStyle/>
            <a:p>
              <a:r>
                <a:rPr lang="en-US" sz="1200" b="1" i="1" dirty="0">
                  <a:latin typeface="Century Gothic" panose="020B0502020202020204" pitchFamily="34" charset="0"/>
                </a:rPr>
                <a:t>Gloucester Point</a:t>
              </a:r>
            </a:p>
          </p:txBody>
        </p:sp>
      </p:grpSp>
      <p:grpSp>
        <p:nvGrpSpPr>
          <p:cNvPr id="24" name="Group 23"/>
          <p:cNvGrpSpPr/>
          <p:nvPr/>
        </p:nvGrpSpPr>
        <p:grpSpPr>
          <a:xfrm>
            <a:off x="4902899" y="1219195"/>
            <a:ext cx="4833094" cy="4951680"/>
            <a:chOff x="5939238" y="1219195"/>
            <a:chExt cx="4833094" cy="4951680"/>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489" y="1219195"/>
              <a:ext cx="4752843" cy="4951680"/>
            </a:xfrm>
            <a:prstGeom prst="rect">
              <a:avLst/>
            </a:prstGeom>
            <a:ln w="19050">
              <a:solidFill>
                <a:schemeClr val="tx1"/>
              </a:solidFill>
            </a:ln>
          </p:spPr>
        </p:pic>
        <p:sp>
          <p:nvSpPr>
            <p:cNvPr id="21" name="TextBox 20"/>
            <p:cNvSpPr txBox="1"/>
            <p:nvPr/>
          </p:nvSpPr>
          <p:spPr>
            <a:xfrm>
              <a:off x="5939238" y="5726643"/>
              <a:ext cx="1542449" cy="276999"/>
            </a:xfrm>
            <a:prstGeom prst="rect">
              <a:avLst/>
            </a:prstGeom>
            <a:noFill/>
          </p:spPr>
          <p:txBody>
            <a:bodyPr wrap="square" rtlCol="0">
              <a:spAutoFit/>
            </a:bodyPr>
            <a:lstStyle/>
            <a:p>
              <a:r>
                <a:rPr lang="en-US" sz="1200" b="1" i="1" dirty="0">
                  <a:latin typeface="Century Gothic" panose="020B0502020202020204" pitchFamily="34" charset="0"/>
                </a:rPr>
                <a:t>Gloucester Point</a:t>
              </a:r>
            </a:p>
          </p:txBody>
        </p:sp>
      </p:grpSp>
      <p:sp>
        <p:nvSpPr>
          <p:cNvPr id="22" name="TextBox 21"/>
          <p:cNvSpPr txBox="1"/>
          <p:nvPr/>
        </p:nvSpPr>
        <p:spPr>
          <a:xfrm>
            <a:off x="263131" y="6237745"/>
            <a:ext cx="4720019" cy="307777"/>
          </a:xfrm>
          <a:prstGeom prst="rect">
            <a:avLst/>
          </a:prstGeom>
          <a:noFill/>
        </p:spPr>
        <p:txBody>
          <a:bodyPr wrap="square" rtlCol="0">
            <a:spAutoFit/>
          </a:bodyPr>
          <a:lstStyle/>
          <a:p>
            <a:r>
              <a:rPr lang="en-US" sz="1400" b="1" i="1" dirty="0">
                <a:latin typeface="Century Gothic" panose="020B0502020202020204" pitchFamily="34" charset="0"/>
              </a:rPr>
              <a:t>Landsat 8 Nechad Turbidity Product (07/19/13)</a:t>
            </a:r>
          </a:p>
        </p:txBody>
      </p:sp>
      <p:sp>
        <p:nvSpPr>
          <p:cNvPr id="23" name="TextBox 22"/>
          <p:cNvSpPr txBox="1"/>
          <p:nvPr/>
        </p:nvSpPr>
        <p:spPr>
          <a:xfrm>
            <a:off x="5153202" y="6237745"/>
            <a:ext cx="4573768" cy="307777"/>
          </a:xfrm>
          <a:prstGeom prst="rect">
            <a:avLst/>
          </a:prstGeom>
          <a:noFill/>
        </p:spPr>
        <p:txBody>
          <a:bodyPr wrap="square" rtlCol="0">
            <a:spAutoFit/>
          </a:bodyPr>
          <a:lstStyle/>
          <a:p>
            <a:r>
              <a:rPr lang="en-US" sz="1400" b="1" i="1" dirty="0">
                <a:latin typeface="Century Gothic" panose="020B0502020202020204" pitchFamily="34" charset="0"/>
              </a:rPr>
              <a:t>Landsat 8 Dogliotti Red Turbidity Product (07/19/13)</a:t>
            </a:r>
          </a:p>
        </p:txBody>
      </p: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6931" y="5517422"/>
            <a:ext cx="306920" cy="720323"/>
          </a:xfrm>
          <a:prstGeom prst="rect">
            <a:avLst/>
          </a:prstGeom>
        </p:spPr>
      </p:pic>
      <p:grpSp>
        <p:nvGrpSpPr>
          <p:cNvPr id="28" name="Group 27"/>
          <p:cNvGrpSpPr/>
          <p:nvPr/>
        </p:nvGrpSpPr>
        <p:grpSpPr>
          <a:xfrm>
            <a:off x="9787604" y="1150732"/>
            <a:ext cx="2619385" cy="1353502"/>
            <a:chOff x="22250950" y="16705465"/>
            <a:chExt cx="2949411" cy="1444968"/>
          </a:xfrm>
        </p:grpSpPr>
        <p:sp>
          <p:nvSpPr>
            <p:cNvPr id="29" name="TextBox 28"/>
            <p:cNvSpPr txBox="1"/>
            <p:nvPr/>
          </p:nvSpPr>
          <p:spPr>
            <a:xfrm>
              <a:off x="22250950" y="16705465"/>
              <a:ext cx="2949411" cy="369332"/>
            </a:xfrm>
            <a:prstGeom prst="rect">
              <a:avLst/>
            </a:prstGeom>
            <a:noFill/>
          </p:spPr>
          <p:txBody>
            <a:bodyPr wrap="square" rtlCol="0">
              <a:spAutoFit/>
            </a:bodyPr>
            <a:lstStyle/>
            <a:p>
              <a:r>
                <a:rPr lang="en-US" sz="1600" b="1" dirty="0"/>
                <a:t>  </a:t>
              </a:r>
              <a:r>
                <a:rPr lang="en-US" sz="1600" b="1" dirty="0">
                  <a:latin typeface="Century Gothic" panose="020B0502020202020204" pitchFamily="34" charset="0"/>
                </a:rPr>
                <a:t>Turbidity Scale (FNU</a:t>
              </a:r>
              <a:r>
                <a:rPr lang="en-US" sz="1600" b="1" dirty="0"/>
                <a:t>)</a:t>
              </a:r>
            </a:p>
          </p:txBody>
        </p:sp>
        <p:grpSp>
          <p:nvGrpSpPr>
            <p:cNvPr id="30" name="Group 29"/>
            <p:cNvGrpSpPr/>
            <p:nvPr/>
          </p:nvGrpSpPr>
          <p:grpSpPr>
            <a:xfrm>
              <a:off x="22432266" y="17000419"/>
              <a:ext cx="2178463" cy="1150014"/>
              <a:chOff x="22432266" y="17000419"/>
              <a:chExt cx="2178463" cy="1150014"/>
            </a:xfrm>
          </p:grpSpPr>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32266" y="17136342"/>
                <a:ext cx="352474" cy="943107"/>
              </a:xfrm>
              <a:prstGeom prst="rect">
                <a:avLst/>
              </a:prstGeom>
            </p:spPr>
          </p:pic>
          <p:sp>
            <p:nvSpPr>
              <p:cNvPr id="32" name="TextBox 31"/>
              <p:cNvSpPr txBox="1"/>
              <p:nvPr/>
            </p:nvSpPr>
            <p:spPr>
              <a:xfrm>
                <a:off x="22777856" y="17000419"/>
                <a:ext cx="1832873" cy="1150014"/>
              </a:xfrm>
              <a:prstGeom prst="rect">
                <a:avLst/>
              </a:prstGeom>
              <a:noFill/>
            </p:spPr>
            <p:txBody>
              <a:bodyPr wrap="square" rtlCol="0">
                <a:spAutoFit/>
              </a:bodyPr>
              <a:lstStyle/>
              <a:p>
                <a:r>
                  <a:rPr lang="en-US" sz="1600" b="1" dirty="0">
                    <a:latin typeface="Century Gothic" panose="020B0502020202020204" pitchFamily="34" charset="0"/>
                  </a:rPr>
                  <a:t>High: 15+ </a:t>
                </a:r>
              </a:p>
              <a:p>
                <a:endParaRPr lang="en-US" sz="1600" b="1" dirty="0">
                  <a:latin typeface="Century Gothic" panose="020B0502020202020204" pitchFamily="34" charset="0"/>
                </a:endParaRPr>
              </a:p>
              <a:p>
                <a:endParaRPr lang="en-US" sz="1600" b="1" dirty="0">
                  <a:latin typeface="Century Gothic" panose="020B0502020202020204" pitchFamily="34" charset="0"/>
                </a:endParaRPr>
              </a:p>
              <a:p>
                <a:r>
                  <a:rPr lang="en-US" sz="1600" b="1" dirty="0">
                    <a:latin typeface="Century Gothic" panose="020B0502020202020204" pitchFamily="34" charset="0"/>
                  </a:rPr>
                  <a:t>Low: 0 </a:t>
                </a:r>
              </a:p>
            </p:txBody>
          </p:sp>
        </p:grpSp>
      </p:grpSp>
    </p:spTree>
    <p:extLst>
      <p:ext uri="{BB962C8B-B14F-4D97-AF65-F5344CB8AC3E}">
        <p14:creationId xmlns:p14="http://schemas.microsoft.com/office/powerpoint/2010/main" val="29169368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Strength Coefficient</a:t>
            </a:r>
          </a:p>
        </p:txBody>
      </p:sp>
      <p:graphicFrame>
        <p:nvGraphicFramePr>
          <p:cNvPr id="7" name="Chart 6"/>
          <p:cNvGraphicFramePr>
            <a:graphicFrameLocks/>
          </p:cNvGraphicFramePr>
          <p:nvPr>
            <p:extLst>
              <p:ext uri="{D42A27DB-BD31-4B8C-83A1-F6EECF244321}">
                <p14:modId xmlns:p14="http://schemas.microsoft.com/office/powerpoint/2010/main" val="1845283178"/>
              </p:ext>
            </p:extLst>
          </p:nvPr>
        </p:nvGraphicFramePr>
        <p:xfrm>
          <a:off x="6419652" y="1313401"/>
          <a:ext cx="4364609" cy="21713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2746037609"/>
              </p:ext>
            </p:extLst>
          </p:nvPr>
        </p:nvGraphicFramePr>
        <p:xfrm>
          <a:off x="1000125" y="1316577"/>
          <a:ext cx="4505130" cy="4860128"/>
        </p:xfrm>
        <a:graphic>
          <a:graphicData uri="http://schemas.openxmlformats.org/drawingml/2006/table">
            <a:tbl>
              <a:tblPr/>
              <a:tblGrid>
                <a:gridCol w="513954">
                  <a:extLst>
                    <a:ext uri="{9D8B030D-6E8A-4147-A177-3AD203B41FA5}">
                      <a16:colId xmlns:a16="http://schemas.microsoft.com/office/drawing/2014/main" xmlns="" val="1469061697"/>
                    </a:ext>
                  </a:extLst>
                </a:gridCol>
                <a:gridCol w="1092153">
                  <a:extLst>
                    <a:ext uri="{9D8B030D-6E8A-4147-A177-3AD203B41FA5}">
                      <a16:colId xmlns:a16="http://schemas.microsoft.com/office/drawing/2014/main" xmlns="" val="985580287"/>
                    </a:ext>
                  </a:extLst>
                </a:gridCol>
                <a:gridCol w="706686">
                  <a:extLst>
                    <a:ext uri="{9D8B030D-6E8A-4147-A177-3AD203B41FA5}">
                      <a16:colId xmlns:a16="http://schemas.microsoft.com/office/drawing/2014/main" xmlns="" val="623573092"/>
                    </a:ext>
                  </a:extLst>
                </a:gridCol>
                <a:gridCol w="513954">
                  <a:extLst>
                    <a:ext uri="{9D8B030D-6E8A-4147-A177-3AD203B41FA5}">
                      <a16:colId xmlns:a16="http://schemas.microsoft.com/office/drawing/2014/main" xmlns="" val="3171082953"/>
                    </a:ext>
                  </a:extLst>
                </a:gridCol>
                <a:gridCol w="1084123">
                  <a:extLst>
                    <a:ext uri="{9D8B030D-6E8A-4147-A177-3AD203B41FA5}">
                      <a16:colId xmlns:a16="http://schemas.microsoft.com/office/drawing/2014/main" xmlns="" val="612038747"/>
                    </a:ext>
                  </a:extLst>
                </a:gridCol>
                <a:gridCol w="594260">
                  <a:extLst>
                    <a:ext uri="{9D8B030D-6E8A-4147-A177-3AD203B41FA5}">
                      <a16:colId xmlns:a16="http://schemas.microsoft.com/office/drawing/2014/main" xmlns="" val="1554950563"/>
                    </a:ext>
                  </a:extLst>
                </a:gridCol>
              </a:tblGrid>
              <a:tr h="301859">
                <a:tc gridSpan="6">
                  <a:txBody>
                    <a:bodyPr/>
                    <a:lstStyle/>
                    <a:p>
                      <a:pPr algn="ctr" fontAlgn="b"/>
                      <a:r>
                        <a:rPr lang="en-US" sz="1300" b="1" i="1" u="none" strike="noStrike" dirty="0">
                          <a:solidFill>
                            <a:srgbClr val="000000"/>
                          </a:solidFill>
                          <a:effectLst/>
                          <a:latin typeface="Calibri" panose="020F0502020204030204" pitchFamily="34" charset="0"/>
                        </a:rPr>
                        <a:t>Strength Coefficient</a:t>
                      </a:r>
                    </a:p>
                  </a:txBody>
                  <a:tcPr marL="8583" marR="8583" marT="85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690823300"/>
                  </a:ext>
                </a:extLst>
              </a:tr>
              <a:tr h="235827">
                <a:tc rowSpan="19">
                  <a:txBody>
                    <a:bodyPr/>
                    <a:lstStyle/>
                    <a:p>
                      <a:pPr algn="ctr" fontAlgn="ctr"/>
                      <a:r>
                        <a:rPr lang="en-US" sz="1100" b="0" i="0" u="none" strike="noStrike" dirty="0" err="1">
                          <a:solidFill>
                            <a:srgbClr val="000000"/>
                          </a:solidFill>
                          <a:effectLst/>
                          <a:latin typeface="Calibri" panose="020F0502020204030204" pitchFamily="34" charset="0"/>
                        </a:rPr>
                        <a:t>Nechad</a:t>
                      </a:r>
                      <a:endParaRPr lang="en-US" sz="1100" b="0" i="0" u="none" strike="noStrike" dirty="0">
                        <a:solidFill>
                          <a:srgbClr val="000000"/>
                        </a:solidFill>
                        <a:effectLst/>
                        <a:latin typeface="Calibri" panose="020F0502020204030204" pitchFamily="34" charset="0"/>
                      </a:endParaRPr>
                    </a:p>
                  </a:txBody>
                  <a:tcPr marL="8583" marR="8583" marT="858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000" b="0" i="0" u="none" strike="noStrike">
                          <a:solidFill>
                            <a:srgbClr val="000000"/>
                          </a:solidFill>
                          <a:effectLst/>
                          <a:latin typeface="Calibri" panose="020F0502020204030204" pitchFamily="34" charset="0"/>
                        </a:rPr>
                        <a:t>Cherrystone </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0.440</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9">
                  <a:txBody>
                    <a:bodyPr/>
                    <a:lstStyle/>
                    <a:p>
                      <a:pPr algn="ctr" fontAlgn="ctr"/>
                      <a:r>
                        <a:rPr lang="en-US" sz="1100" b="0" i="0" u="none" strike="noStrike" dirty="0">
                          <a:solidFill>
                            <a:srgbClr val="000000"/>
                          </a:solidFill>
                          <a:effectLst/>
                          <a:latin typeface="Calibri" panose="020F0502020204030204" pitchFamily="34" charset="0"/>
                        </a:rPr>
                        <a:t>T </a:t>
                      </a:r>
                      <a:r>
                        <a:rPr lang="en-US" sz="1100" b="0" i="0" u="none" strike="noStrike" dirty="0" err="1">
                          <a:solidFill>
                            <a:srgbClr val="000000"/>
                          </a:solidFill>
                          <a:effectLst/>
                          <a:latin typeface="Calibri" panose="020F0502020204030204" pitchFamily="34" charset="0"/>
                        </a:rPr>
                        <a:t>Dogliotti</a:t>
                      </a:r>
                      <a:r>
                        <a:rPr lang="en-US" sz="1100" b="0" i="0" u="none" strike="noStrike" dirty="0">
                          <a:solidFill>
                            <a:srgbClr val="000000"/>
                          </a:solidFill>
                          <a:effectLst/>
                          <a:latin typeface="Calibri" panose="020F0502020204030204" pitchFamily="34" charset="0"/>
                        </a:rPr>
                        <a:t> Red</a:t>
                      </a:r>
                    </a:p>
                  </a:txBody>
                  <a:tcPr marL="8583" marR="8583" marT="858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000" b="0" i="0" u="none" strike="noStrike">
                          <a:solidFill>
                            <a:srgbClr val="000000"/>
                          </a:solidFill>
                          <a:effectLst/>
                          <a:latin typeface="Calibri" panose="020F0502020204030204" pitchFamily="34" charset="0"/>
                        </a:rPr>
                        <a:t>Cherrystone </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0.279</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85422697"/>
                  </a:ext>
                </a:extLst>
              </a:tr>
              <a:tr h="235827">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Ashland Circle</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1.784</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Ashland Circle</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N/A</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59927460"/>
                  </a:ext>
                </a:extLst>
              </a:tr>
              <a:tr h="235827">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Claybank</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0.159</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Claybank</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0.350</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2714703"/>
                  </a:ext>
                </a:extLst>
              </a:tr>
              <a:tr h="235827">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Dividing Creek</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1.824</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Dividing Creek</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-0.021</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08341640"/>
                  </a:ext>
                </a:extLst>
              </a:tr>
              <a:tr h="235827">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First Landing</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0.993</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First Landing</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1.584</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45340296"/>
                  </a:ext>
                </a:extLst>
              </a:tr>
              <a:tr h="235827">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Gloucester</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1.456</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Gloucester</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1.424</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22220754"/>
                  </a:ext>
                </a:extLst>
              </a:tr>
              <a:tr h="235827">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Goodwin Island</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0.011</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Goodwin Island</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-0.052</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34216181"/>
                  </a:ext>
                </a:extLst>
              </a:tr>
              <a:tr h="235827">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Hungars Creek</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1.450</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Hungars Creek</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1.468</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42132129"/>
                  </a:ext>
                </a:extLst>
              </a:tr>
              <a:tr h="235827">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Hunting Creek </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0.464</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Hunting Creek </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-0.145</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74521916"/>
                  </a:ext>
                </a:extLst>
              </a:tr>
              <a:tr h="235827">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Indian Creek </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2.253</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Indian Creek </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-2.404</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16179761"/>
                  </a:ext>
                </a:extLst>
              </a:tr>
              <a:tr h="235827">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Ingram Bay </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-0.062</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Ingram Bay </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1.351</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21627480"/>
                  </a:ext>
                </a:extLst>
              </a:tr>
              <a:tr h="235827">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Jamestown Buoy</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1.938</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Jamestown Buoy</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3.047</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30238676"/>
                  </a:ext>
                </a:extLst>
              </a:tr>
              <a:tr h="235827">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James River</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2.189</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James River</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1.222</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4851328"/>
                  </a:ext>
                </a:extLst>
              </a:tr>
              <a:tr h="235827">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Nassawadox Creek </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1.408</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Nassawadox Creek </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0.911</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7981665"/>
                  </a:ext>
                </a:extLst>
              </a:tr>
              <a:tr h="235827">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Norfolk Yacht</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1.001</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Norfolk Yacht</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0.058</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13988578"/>
                  </a:ext>
                </a:extLst>
              </a:tr>
              <a:tr h="235827">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Stingray Point</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2.381</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Stingray Point</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3.056</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35831911"/>
                  </a:ext>
                </a:extLst>
              </a:tr>
              <a:tr h="235827">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Tallpines</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0.988</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Tallpines</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N/A</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6943709"/>
                  </a:ext>
                </a:extLst>
              </a:tr>
              <a:tr h="235827">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White House Landing</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0.181</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White House Landing</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N/A</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98351232"/>
                  </a:ext>
                </a:extLst>
              </a:tr>
              <a:tr h="235827">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Sweet Hall Marsh</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a:solidFill>
                            <a:srgbClr val="000000"/>
                          </a:solidFill>
                          <a:effectLst/>
                          <a:latin typeface="Calibri" panose="020F0502020204030204" pitchFamily="34" charset="0"/>
                        </a:rPr>
                        <a:t>1.102</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Sweet Hall Marsh</a:t>
                      </a:r>
                    </a:p>
                  </a:txBody>
                  <a:tcPr marL="8583" marR="8583" marT="8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000" b="0" i="0" u="none" strike="noStrike" dirty="0">
                          <a:solidFill>
                            <a:srgbClr val="000000"/>
                          </a:solidFill>
                          <a:effectLst/>
                          <a:latin typeface="Calibri" panose="020F0502020204030204" pitchFamily="34" charset="0"/>
                        </a:rPr>
                        <a:t>1.576</a:t>
                      </a:r>
                    </a:p>
                  </a:txBody>
                  <a:tcPr marL="8583" marR="8583" marT="8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15269348"/>
                  </a:ext>
                </a:extLst>
              </a:tr>
            </a:tbl>
          </a:graphicData>
        </a:graphic>
      </p:graphicFrame>
      <p:graphicFrame>
        <p:nvGraphicFramePr>
          <p:cNvPr id="18" name="Chart 17"/>
          <p:cNvGraphicFramePr>
            <a:graphicFrameLocks/>
          </p:cNvGraphicFramePr>
          <p:nvPr>
            <p:extLst>
              <p:ext uri="{D42A27DB-BD31-4B8C-83A1-F6EECF244321}">
                <p14:modId xmlns:p14="http://schemas.microsoft.com/office/powerpoint/2010/main" val="3549075407"/>
              </p:ext>
            </p:extLst>
          </p:nvPr>
        </p:nvGraphicFramePr>
        <p:xfrm>
          <a:off x="6419651" y="4000433"/>
          <a:ext cx="4364610" cy="217627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731667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Strength Coefficient</a:t>
            </a:r>
          </a:p>
        </p:txBody>
      </p:sp>
      <p:graphicFrame>
        <p:nvGraphicFramePr>
          <p:cNvPr id="6" name="Table 5"/>
          <p:cNvGraphicFramePr>
            <a:graphicFrameLocks noGrp="1"/>
          </p:cNvGraphicFramePr>
          <p:nvPr>
            <p:extLst>
              <p:ext uri="{D42A27DB-BD31-4B8C-83A1-F6EECF244321}">
                <p14:modId xmlns:p14="http://schemas.microsoft.com/office/powerpoint/2010/main" val="2650314456"/>
              </p:ext>
            </p:extLst>
          </p:nvPr>
        </p:nvGraphicFramePr>
        <p:xfrm>
          <a:off x="1000125" y="1412900"/>
          <a:ext cx="5183858" cy="1905336"/>
        </p:xfrm>
        <a:graphic>
          <a:graphicData uri="http://schemas.openxmlformats.org/drawingml/2006/table">
            <a:tbl>
              <a:tblPr/>
              <a:tblGrid>
                <a:gridCol w="541218">
                  <a:extLst>
                    <a:ext uri="{9D8B030D-6E8A-4147-A177-3AD203B41FA5}">
                      <a16:colId xmlns:a16="http://schemas.microsoft.com/office/drawing/2014/main" xmlns="" val="3766408041"/>
                    </a:ext>
                  </a:extLst>
                </a:gridCol>
                <a:gridCol w="1057067">
                  <a:extLst>
                    <a:ext uri="{9D8B030D-6E8A-4147-A177-3AD203B41FA5}">
                      <a16:colId xmlns:a16="http://schemas.microsoft.com/office/drawing/2014/main" xmlns="" val="3309795233"/>
                    </a:ext>
                  </a:extLst>
                </a:gridCol>
                <a:gridCol w="921763">
                  <a:extLst>
                    <a:ext uri="{9D8B030D-6E8A-4147-A177-3AD203B41FA5}">
                      <a16:colId xmlns:a16="http://schemas.microsoft.com/office/drawing/2014/main" xmlns="" val="2075926097"/>
                    </a:ext>
                  </a:extLst>
                </a:gridCol>
                <a:gridCol w="541218">
                  <a:extLst>
                    <a:ext uri="{9D8B030D-6E8A-4147-A177-3AD203B41FA5}">
                      <a16:colId xmlns:a16="http://schemas.microsoft.com/office/drawing/2014/main" xmlns="" val="1471420166"/>
                    </a:ext>
                  </a:extLst>
                </a:gridCol>
                <a:gridCol w="1183916">
                  <a:extLst>
                    <a:ext uri="{9D8B030D-6E8A-4147-A177-3AD203B41FA5}">
                      <a16:colId xmlns:a16="http://schemas.microsoft.com/office/drawing/2014/main" xmlns="" val="2163817465"/>
                    </a:ext>
                  </a:extLst>
                </a:gridCol>
                <a:gridCol w="938676">
                  <a:extLst>
                    <a:ext uri="{9D8B030D-6E8A-4147-A177-3AD203B41FA5}">
                      <a16:colId xmlns:a16="http://schemas.microsoft.com/office/drawing/2014/main" xmlns="" val="1676602592"/>
                    </a:ext>
                  </a:extLst>
                </a:gridCol>
              </a:tblGrid>
              <a:tr h="294545">
                <a:tc gridSpan="6">
                  <a:txBody>
                    <a:bodyPr/>
                    <a:lstStyle/>
                    <a:p>
                      <a:pPr algn="ctr" fontAlgn="b"/>
                      <a:r>
                        <a:rPr lang="en-US" sz="1400" b="1" i="0" u="none" strike="noStrike" dirty="0">
                          <a:solidFill>
                            <a:srgbClr val="000000"/>
                          </a:solidFill>
                          <a:effectLst/>
                          <a:latin typeface="Calibri" panose="020F0502020204030204" pitchFamily="34" charset="0"/>
                        </a:rPr>
                        <a:t>Strength Coefficient Performance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752387734"/>
                  </a:ext>
                </a:extLst>
              </a:tr>
              <a:tr h="230113">
                <a:tc gridSpan="3">
                  <a:txBody>
                    <a:bodyPr/>
                    <a:lstStyle/>
                    <a:p>
                      <a:pPr algn="ctr" fontAlgn="b"/>
                      <a:r>
                        <a:rPr lang="en-US" sz="1100" b="1" i="0" u="none" strike="noStrike">
                          <a:solidFill>
                            <a:srgbClr val="000000"/>
                          </a:solidFill>
                          <a:effectLst/>
                          <a:latin typeface="Calibri" panose="020F0502020204030204" pitchFamily="34" charset="0"/>
                        </a:rPr>
                        <a:t>Nechad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US"/>
                    </a:p>
                  </a:txBody>
                  <a:tcPr/>
                </a:tc>
                <a:tc hMerge="1">
                  <a:txBody>
                    <a:bodyPr/>
                    <a:lstStyle/>
                    <a:p>
                      <a:endParaRPr lang="en-US"/>
                    </a:p>
                  </a:txBody>
                  <a:tcPr/>
                </a:tc>
                <a:tc gridSpan="3">
                  <a:txBody>
                    <a:bodyPr/>
                    <a:lstStyle/>
                    <a:p>
                      <a:pPr algn="ctr" fontAlgn="b"/>
                      <a:r>
                        <a:rPr lang="en-US" sz="1100" b="1" i="0" u="none" strike="noStrike">
                          <a:solidFill>
                            <a:srgbClr val="000000"/>
                          </a:solidFill>
                          <a:effectLst/>
                          <a:latin typeface="Calibri" panose="020F0502020204030204" pitchFamily="34" charset="0"/>
                        </a:rPr>
                        <a:t>T Dogliotti Red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4267567322"/>
                  </a:ext>
                </a:extLst>
              </a:tr>
              <a:tr h="230113">
                <a:tc rowSpan="3">
                  <a:txBody>
                    <a:bodyPr/>
                    <a:lstStyle/>
                    <a:p>
                      <a:pPr algn="ctr" fontAlgn="b"/>
                      <a:r>
                        <a:rPr lang="en-US" sz="1100" b="0" i="0" u="none" strike="noStrike" dirty="0">
                          <a:solidFill>
                            <a:srgbClr val="000000"/>
                          </a:solidFill>
                          <a:effectLst/>
                          <a:latin typeface="Calibri" panose="020F0502020204030204" pitchFamily="34" charset="0"/>
                        </a:rPr>
                        <a:t>Top 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1" i="0" u="none" strike="noStrike" dirty="0">
                          <a:solidFill>
                            <a:srgbClr val="000000"/>
                          </a:solidFill>
                          <a:effectLst/>
                          <a:latin typeface="Calibri" panose="020F0502020204030204" pitchFamily="34" charset="0"/>
                        </a:rPr>
                        <a:t>Stingray Point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2.381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b"/>
                      <a:r>
                        <a:rPr lang="en-US" sz="1100" b="0" i="0" u="none" strike="noStrike">
                          <a:solidFill>
                            <a:srgbClr val="000000"/>
                          </a:solidFill>
                          <a:effectLst/>
                          <a:latin typeface="Calibri" panose="020F0502020204030204" pitchFamily="34" charset="0"/>
                        </a:rPr>
                        <a:t>Top 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1" i="0" u="none" strike="noStrike" dirty="0">
                          <a:solidFill>
                            <a:srgbClr val="000000"/>
                          </a:solidFill>
                          <a:effectLst/>
                          <a:latin typeface="Calibri" panose="020F0502020204030204" pitchFamily="34" charset="0"/>
                        </a:rPr>
                        <a:t>Stingray Point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3.056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91580669"/>
                  </a:ext>
                </a:extLst>
              </a:tr>
              <a:tr h="230113">
                <a:tc vMerge="1">
                  <a:txBody>
                    <a:bodyPr/>
                    <a:lstStyle/>
                    <a:p>
                      <a:endParaRPr lang="en-US"/>
                    </a:p>
                  </a:txBody>
                  <a:tcPr/>
                </a:tc>
                <a:tc>
                  <a:txBody>
                    <a:bodyPr/>
                    <a:lstStyle/>
                    <a:p>
                      <a:pPr algn="ctr" fontAlgn="b"/>
                      <a:r>
                        <a:rPr lang="en-US" sz="1100" b="0" i="0" u="none" strike="noStrike" dirty="0">
                          <a:solidFill>
                            <a:srgbClr val="000000"/>
                          </a:solidFill>
                          <a:effectLst/>
                          <a:latin typeface="Calibri" panose="020F0502020204030204" pitchFamily="34" charset="0"/>
                        </a:rPr>
                        <a:t>James River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2.041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r>
                        <a:rPr lang="en-US" sz="1100" b="0" i="0" u="none" strike="noStrike" dirty="0">
                          <a:solidFill>
                            <a:srgbClr val="000000"/>
                          </a:solidFill>
                          <a:effectLst/>
                          <a:latin typeface="Calibri" panose="020F0502020204030204" pitchFamily="34" charset="0"/>
                        </a:rPr>
                        <a:t>First Landing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1.584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20422286"/>
                  </a:ext>
                </a:extLst>
              </a:tr>
              <a:tr h="230113">
                <a:tc vMerge="1">
                  <a:txBody>
                    <a:bodyPr/>
                    <a:lstStyle/>
                    <a:p>
                      <a:endParaRPr lang="en-US"/>
                    </a:p>
                  </a:txBody>
                  <a:tcPr/>
                </a:tc>
                <a:tc>
                  <a:txBody>
                    <a:bodyPr/>
                    <a:lstStyle/>
                    <a:p>
                      <a:pPr algn="ctr" fontAlgn="b"/>
                      <a:r>
                        <a:rPr lang="en-US" sz="1100" b="0" i="0" u="none" strike="noStrike" dirty="0">
                          <a:solidFill>
                            <a:srgbClr val="000000"/>
                          </a:solidFill>
                          <a:effectLst/>
                          <a:latin typeface="Calibri" panose="020F0502020204030204" pitchFamily="34" charset="0"/>
                        </a:rPr>
                        <a:t>Jamestown Buoy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1.806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r>
                        <a:rPr lang="en-US" sz="1100" b="0" i="0" u="none" strike="noStrike" dirty="0">
                          <a:solidFill>
                            <a:srgbClr val="000000"/>
                          </a:solidFill>
                          <a:effectLst/>
                          <a:latin typeface="Calibri" panose="020F0502020204030204" pitchFamily="34" charset="0"/>
                        </a:rPr>
                        <a:t>Sweet Hall Marsh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1.576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04784205"/>
                  </a:ext>
                </a:extLst>
              </a:tr>
              <a:tr h="230113">
                <a:tc rowSpan="3">
                  <a:txBody>
                    <a:bodyPr/>
                    <a:lstStyle/>
                    <a:p>
                      <a:pPr algn="ctr" fontAlgn="b"/>
                      <a:r>
                        <a:rPr lang="en-US" sz="1100" b="0" i="0" u="none" strike="noStrike">
                          <a:solidFill>
                            <a:srgbClr val="000000"/>
                          </a:solidFill>
                          <a:effectLst/>
                          <a:latin typeface="Calibri" panose="020F0502020204030204" pitchFamily="34" charset="0"/>
                        </a:rPr>
                        <a:t>Bottom 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1" i="0" u="none" strike="noStrike" dirty="0">
                          <a:solidFill>
                            <a:srgbClr val="000000"/>
                          </a:solidFill>
                          <a:effectLst/>
                          <a:latin typeface="Calibri" panose="020F0502020204030204" pitchFamily="34" charset="0"/>
                        </a:rPr>
                        <a:t>Indian Creek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-2.100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b"/>
                      <a:r>
                        <a:rPr lang="en-US" sz="1100" b="0" i="0" u="none" strike="noStrike">
                          <a:solidFill>
                            <a:srgbClr val="000000"/>
                          </a:solidFill>
                          <a:effectLst/>
                          <a:latin typeface="Calibri" panose="020F0502020204030204" pitchFamily="34" charset="0"/>
                        </a:rPr>
                        <a:t>Bottom 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1" i="0" u="none" strike="noStrike" dirty="0">
                          <a:solidFill>
                            <a:srgbClr val="000000"/>
                          </a:solidFill>
                          <a:effectLst/>
                          <a:latin typeface="Calibri" panose="020F0502020204030204" pitchFamily="34" charset="0"/>
                        </a:rPr>
                        <a:t>Indian Creek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-2.404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69850266"/>
                  </a:ext>
                </a:extLst>
              </a:tr>
              <a:tr h="230113">
                <a:tc vMerge="1">
                  <a:txBody>
                    <a:bodyPr/>
                    <a:lstStyle/>
                    <a:p>
                      <a:endParaRPr lang="en-US"/>
                    </a:p>
                  </a:txBody>
                  <a:tcPr/>
                </a:tc>
                <a:tc>
                  <a:txBody>
                    <a:bodyPr/>
                    <a:lstStyle/>
                    <a:p>
                      <a:pPr algn="ctr" fontAlgn="b"/>
                      <a:r>
                        <a:rPr lang="en-US" sz="1100" b="0" i="0" u="none" strike="noStrike" dirty="0">
                          <a:solidFill>
                            <a:srgbClr val="000000"/>
                          </a:solidFill>
                          <a:effectLst/>
                          <a:latin typeface="Calibri" panose="020F0502020204030204" pitchFamily="34" charset="0"/>
                        </a:rPr>
                        <a:t>Goodwin Island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0.011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r>
                        <a:rPr lang="en-US" sz="1100" b="0" i="0" u="none" strike="noStrike" dirty="0">
                          <a:solidFill>
                            <a:srgbClr val="000000"/>
                          </a:solidFill>
                          <a:effectLst/>
                          <a:latin typeface="Calibri" panose="020F0502020204030204" pitchFamily="34" charset="0"/>
                        </a:rPr>
                        <a:t>Hunting Creek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-0.145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46614013"/>
                  </a:ext>
                </a:extLst>
              </a:tr>
              <a:tr h="230113">
                <a:tc vMerge="1">
                  <a:txBody>
                    <a:bodyPr/>
                    <a:lstStyle/>
                    <a:p>
                      <a:endParaRPr lang="en-US"/>
                    </a:p>
                  </a:txBody>
                  <a:tcPr/>
                </a:tc>
                <a:tc>
                  <a:txBody>
                    <a:bodyPr/>
                    <a:lstStyle/>
                    <a:p>
                      <a:pPr algn="ctr" fontAlgn="b"/>
                      <a:r>
                        <a:rPr lang="en-US" sz="1100" b="0" i="0" u="none" strike="noStrike" dirty="0">
                          <a:solidFill>
                            <a:srgbClr val="000000"/>
                          </a:solidFill>
                          <a:effectLst/>
                          <a:latin typeface="Calibri" panose="020F0502020204030204" pitchFamily="34" charset="0"/>
                        </a:rPr>
                        <a:t>Ingram Bay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0.058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r>
                        <a:rPr lang="en-US" sz="1100" b="0" i="0" u="none" strike="noStrike" dirty="0">
                          <a:solidFill>
                            <a:srgbClr val="000000"/>
                          </a:solidFill>
                          <a:effectLst/>
                          <a:latin typeface="Calibri" panose="020F0502020204030204" pitchFamily="34" charset="0"/>
                        </a:rPr>
                        <a:t>Dividing Creek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-0.021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81367457"/>
                  </a:ext>
                </a:extLst>
              </a:tr>
            </a:tbl>
          </a:graphicData>
        </a:graphic>
      </p:graphicFrame>
      <mc:AlternateContent xmlns:mc="http://schemas.openxmlformats.org/markup-compatibility/2006" xmlns:a14="http://schemas.microsoft.com/office/drawing/2010/main">
        <mc:Choice Requires="a14">
          <p:sp>
            <p:nvSpPr>
              <p:cNvPr id="5" name="Rectangle 4"/>
              <p:cNvSpPr/>
              <p:nvPr/>
            </p:nvSpPr>
            <p:spPr>
              <a:xfrm>
                <a:off x="6874022" y="1984630"/>
                <a:ext cx="5409097" cy="666401"/>
              </a:xfrm>
              <a:prstGeom prst="rect">
                <a:avLst/>
              </a:prstGeom>
            </p:spPr>
            <p:txBody>
              <a:bodyPr wrap="square">
                <a:spAutoFit/>
              </a:bodyPr>
              <a:lstStyle/>
              <a:p>
                <a:r>
                  <a:rPr lang="en-US" b="0" dirty="0"/>
                  <a:t>Strength Coefficient  =      </a:t>
                </a:r>
                <a14:m>
                  <m:oMath xmlns:m="http://schemas.openxmlformats.org/officeDocument/2006/math">
                    <m:f>
                      <m:fPr>
                        <m:ctrlPr>
                          <a:rPr lang="en-US" sz="2400" b="0" i="1" smtClean="0">
                            <a:latin typeface="Cambria Math" panose="02040503050406030204" pitchFamily="18" charset="0"/>
                          </a:rPr>
                        </m:ctrlPr>
                      </m:fPr>
                      <m:num>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𝑁</m:t>
                            </m:r>
                          </m:e>
                          <m:sup>
                            <m:r>
                              <a:rPr lang="en-US" sz="2400" b="0" i="1" smtClean="0">
                                <a:latin typeface="Cambria Math" panose="02040503050406030204" pitchFamily="18" charset="0"/>
                              </a:rPr>
                              <m:t>′</m:t>
                            </m:r>
                          </m:sup>
                        </m:sSup>
                        <m:r>
                          <a:rPr lang="en-US" sz="2400" b="0" i="1" smtClean="0">
                            <a:latin typeface="Cambria Math" panose="02040503050406030204" pitchFamily="18" charset="0"/>
                          </a:rPr>
                          <m:t> ∗</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 </m:t>
                            </m:r>
                            <m:r>
                              <a:rPr lang="en-US" sz="2400" b="0" i="1" smtClean="0">
                                <a:latin typeface="Cambria Math" panose="02040503050406030204" pitchFamily="18" charset="0"/>
                              </a:rPr>
                              <m:t>𝑅</m:t>
                            </m:r>
                          </m:e>
                          <m:sup>
                            <m:r>
                              <a:rPr lang="en-US" sz="2400" b="0" i="1" smtClean="0">
                                <a:latin typeface="Cambria Math" panose="02040503050406030204" pitchFamily="18" charset="0"/>
                              </a:rPr>
                              <m:t>2</m:t>
                            </m:r>
                          </m:sup>
                        </m:sSup>
                      </m:num>
                      <m:den>
                        <m:r>
                          <a:rPr lang="en-US" sz="2400" b="0" i="1" smtClean="0">
                            <a:latin typeface="Cambria Math" panose="02040503050406030204" pitchFamily="18" charset="0"/>
                          </a:rPr>
                          <m:t>𝑁</m:t>
                        </m:r>
                      </m:den>
                    </m:f>
                    <m:r>
                      <a:rPr lang="en-US" sz="2400" b="0" i="1" smtClean="0">
                        <a:latin typeface="Cambria Math" panose="02040503050406030204" pitchFamily="18" charset="0"/>
                      </a:rPr>
                      <m:t> ∗100</m:t>
                    </m:r>
                  </m:oMath>
                </a14:m>
                <a:endParaRPr lang="en-US" sz="2400" dirty="0"/>
              </a:p>
            </p:txBody>
          </p:sp>
        </mc:Choice>
        <mc:Fallback xmlns="">
          <p:sp>
            <p:nvSpPr>
              <p:cNvPr id="5" name="Rectangle 4"/>
              <p:cNvSpPr>
                <a:spLocks noRot="1" noChangeAspect="1" noMove="1" noResize="1" noEditPoints="1" noAdjustHandles="1" noChangeArrowheads="1" noChangeShapeType="1" noTextEdit="1"/>
              </p:cNvSpPr>
              <p:nvPr/>
            </p:nvSpPr>
            <p:spPr>
              <a:xfrm>
                <a:off x="6874022" y="1984630"/>
                <a:ext cx="5409097" cy="666401"/>
              </a:xfrm>
              <a:prstGeom prst="rect">
                <a:avLst/>
              </a:prstGeom>
              <a:blipFill>
                <a:blip r:embed="rId3"/>
                <a:stretch>
                  <a:fillRect l="-1015"/>
                </a:stretch>
              </a:blipFill>
            </p:spPr>
            <p:txBody>
              <a:bodyPr/>
              <a:lstStyle/>
              <a:p>
                <a:r>
                  <a:rPr lang="en-US">
                    <a:noFill/>
                  </a:rPr>
                  <a:t> </a:t>
                </a:r>
              </a:p>
            </p:txBody>
          </p:sp>
        </mc:Fallback>
      </mc:AlternateContent>
      <p:sp>
        <p:nvSpPr>
          <p:cNvPr id="7" name="Text Placeholder 16"/>
          <p:cNvSpPr txBox="1">
            <a:spLocks/>
          </p:cNvSpPr>
          <p:nvPr/>
        </p:nvSpPr>
        <p:spPr>
          <a:xfrm>
            <a:off x="1000125" y="4065696"/>
            <a:ext cx="8549228" cy="206849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spcBef>
                <a:spcPts val="1000"/>
              </a:spcBef>
              <a:buClr>
                <a:srgbClr val="76AADA"/>
              </a:buClr>
              <a:buNone/>
            </a:pPr>
            <a:r>
              <a:rPr lang="en-US" sz="1800" dirty="0">
                <a:solidFill>
                  <a:schemeClr val="bg1">
                    <a:lumMod val="50000"/>
                  </a:schemeClr>
                </a:solidFill>
                <a:latin typeface="Century Gothic" panose="020B0502020202020204" pitchFamily="34" charset="0"/>
              </a:rPr>
              <a:t>Where:</a:t>
            </a:r>
          </a:p>
          <a:p>
            <a:pPr lvl="1">
              <a:buClr>
                <a:srgbClr val="76AADA"/>
              </a:buClr>
            </a:pPr>
            <a:endParaRPr lang="en-US" sz="2300" dirty="0">
              <a:solidFill>
                <a:schemeClr val="bg1">
                  <a:lumMod val="50000"/>
                </a:schemeClr>
              </a:solidFill>
              <a:latin typeface="Century Gothic" panose="020B0502020202020204" pitchFamily="34" charset="0"/>
            </a:endParaRPr>
          </a:p>
          <a:p>
            <a:pPr lvl="1">
              <a:buClr>
                <a:srgbClr val="76AADA"/>
              </a:buClr>
            </a:pPr>
            <a:endParaRPr lang="en-US" sz="2300" dirty="0">
              <a:solidFill>
                <a:schemeClr val="bg1">
                  <a:lumMod val="50000"/>
                </a:schemeClr>
              </a:solidFill>
              <a:latin typeface="Century Gothic" panose="020B0502020202020204" pitchFamily="34" charset="0"/>
            </a:endParaRPr>
          </a:p>
        </p:txBody>
      </p:sp>
      <mc:AlternateContent xmlns:mc="http://schemas.openxmlformats.org/markup-compatibility/2006">
        <mc:Choice xmlns:a14="http://schemas.microsoft.com/office/drawing/2010/main" Requires="a14">
          <p:sp>
            <p:nvSpPr>
              <p:cNvPr id="8" name="TextBox 7"/>
              <p:cNvSpPr txBox="1"/>
              <p:nvPr/>
            </p:nvSpPr>
            <p:spPr>
              <a:xfrm>
                <a:off x="1000125" y="4371089"/>
                <a:ext cx="7955339" cy="1457707"/>
              </a:xfrm>
              <a:prstGeom prst="rect">
                <a:avLst/>
              </a:prstGeom>
              <a:noFill/>
            </p:spPr>
            <p:txBody>
              <a:bodyPr wrap="square" rtlCol="0">
                <a:spAutoFit/>
              </a:bodyPr>
              <a:lstStyle/>
              <a:p>
                <a:pPr marL="796925" lvl="1" indent="-339725">
                  <a:lnSpc>
                    <a:spcPct val="130000"/>
                  </a:lnSpc>
                  <a:buClr>
                    <a:srgbClr val="76AADA"/>
                  </a:buClr>
                  <a:buFont typeface="Webdings" panose="05030102010509060703" pitchFamily="18" charset="2"/>
                  <a:buChar char="4"/>
                </a:pPr>
                <a14:m>
                  <m:oMath xmlns:m="http://schemas.openxmlformats.org/officeDocument/2006/math">
                    <m:sSup>
                      <m:sSupPr>
                        <m:ctrlPr>
                          <a:rPr lang="en-US" b="1" i="1" smtClean="0">
                            <a:solidFill>
                              <a:schemeClr val="bg1">
                                <a:lumMod val="50000"/>
                              </a:schemeClr>
                            </a:solidFill>
                            <a:latin typeface="Cambria Math" panose="02040503050406030204" pitchFamily="18" charset="0"/>
                          </a:rPr>
                        </m:ctrlPr>
                      </m:sSupPr>
                      <m:e>
                        <m:r>
                          <a:rPr lang="en-US" b="1" i="1">
                            <a:solidFill>
                              <a:schemeClr val="bg1">
                                <a:lumMod val="50000"/>
                              </a:schemeClr>
                            </a:solidFill>
                            <a:latin typeface="Cambria Math" panose="02040503050406030204" pitchFamily="18" charset="0"/>
                          </a:rPr>
                          <m:t>𝑵</m:t>
                        </m:r>
                      </m:e>
                      <m:sup>
                        <m:r>
                          <a:rPr lang="en-US" b="1" i="1">
                            <a:solidFill>
                              <a:schemeClr val="bg1">
                                <a:lumMod val="50000"/>
                              </a:schemeClr>
                            </a:solidFill>
                            <a:latin typeface="Cambria Math" panose="02040503050406030204" pitchFamily="18" charset="0"/>
                          </a:rPr>
                          <m:t>′</m:t>
                        </m:r>
                      </m:sup>
                    </m:sSup>
                  </m:oMath>
                </a14:m>
                <a:r>
                  <a:rPr lang="en-US" i="1" dirty="0">
                    <a:solidFill>
                      <a:schemeClr val="bg1">
                        <a:lumMod val="50000"/>
                      </a:schemeClr>
                    </a:solidFill>
                    <a:latin typeface="Century Gothic" panose="020B0502020202020204" pitchFamily="34" charset="0"/>
                  </a:rPr>
                  <a:t>    </a:t>
                </a:r>
                <a:r>
                  <a:rPr lang="en-US" dirty="0">
                    <a:solidFill>
                      <a:schemeClr val="bg1">
                        <a:lumMod val="50000"/>
                      </a:schemeClr>
                    </a:solidFill>
                    <a:latin typeface="Century Gothic" panose="020B0502020202020204" pitchFamily="34" charset="0"/>
                  </a:rPr>
                  <a:t>is the number of points matched at the specific station</a:t>
                </a:r>
              </a:p>
              <a:p>
                <a:pPr marL="796925" lvl="1" indent="-339725">
                  <a:lnSpc>
                    <a:spcPct val="130000"/>
                  </a:lnSpc>
                  <a:buClr>
                    <a:srgbClr val="76AADA"/>
                  </a:buClr>
                  <a:buFont typeface="Webdings" panose="05030102010509060703" pitchFamily="18" charset="2"/>
                  <a:buChar char="4"/>
                </a:pPr>
                <a14:m>
                  <m:oMath xmlns:m="http://schemas.openxmlformats.org/officeDocument/2006/math">
                    <m:sSup>
                      <m:sSupPr>
                        <m:ctrlPr>
                          <a:rPr lang="en-US" b="1" i="1">
                            <a:solidFill>
                              <a:schemeClr val="bg1">
                                <a:lumMod val="50000"/>
                              </a:schemeClr>
                            </a:solidFill>
                            <a:latin typeface="Cambria Math" panose="02040503050406030204" pitchFamily="18" charset="0"/>
                          </a:rPr>
                        </m:ctrlPr>
                      </m:sSupPr>
                      <m:e>
                        <m:r>
                          <a:rPr lang="en-US" b="1" i="1">
                            <a:solidFill>
                              <a:schemeClr val="bg1">
                                <a:lumMod val="50000"/>
                              </a:schemeClr>
                            </a:solidFill>
                            <a:latin typeface="Cambria Math" panose="02040503050406030204" pitchFamily="18" charset="0"/>
                          </a:rPr>
                          <m:t>𝑹</m:t>
                        </m:r>
                      </m:e>
                      <m:sup>
                        <m:r>
                          <a:rPr lang="en-US" b="1" i="1">
                            <a:solidFill>
                              <a:schemeClr val="bg1">
                                <a:lumMod val="50000"/>
                              </a:schemeClr>
                            </a:solidFill>
                            <a:latin typeface="Cambria Math" panose="02040503050406030204" pitchFamily="18" charset="0"/>
                          </a:rPr>
                          <m:t>𝟐</m:t>
                        </m:r>
                      </m:sup>
                    </m:sSup>
                  </m:oMath>
                </a14:m>
                <a:r>
                  <a:rPr lang="en-US" dirty="0">
                    <a:solidFill>
                      <a:schemeClr val="bg1">
                        <a:lumMod val="50000"/>
                      </a:schemeClr>
                    </a:solidFill>
                    <a:latin typeface="Century Gothic" panose="020B0502020202020204" pitchFamily="34" charset="0"/>
                  </a:rPr>
                  <a:t>    is the coefficient of determination at the specific station</a:t>
                </a:r>
              </a:p>
              <a:p>
                <a:pPr marL="796925" lvl="1" indent="-339725">
                  <a:lnSpc>
                    <a:spcPct val="130000"/>
                  </a:lnSpc>
                  <a:buClr>
                    <a:srgbClr val="76AADA"/>
                  </a:buClr>
                  <a:buFont typeface="Webdings" panose="05030102010509060703" pitchFamily="18" charset="2"/>
                  <a:buChar char="4"/>
                </a:pPr>
                <a14:m>
                  <m:oMath xmlns:m="http://schemas.openxmlformats.org/officeDocument/2006/math">
                    <m:r>
                      <a:rPr lang="en-US" b="1" i="1">
                        <a:solidFill>
                          <a:schemeClr val="bg1">
                            <a:lumMod val="50000"/>
                          </a:schemeClr>
                        </a:solidFill>
                        <a:latin typeface="Cambria Math" panose="02040503050406030204" pitchFamily="18" charset="0"/>
                      </a:rPr>
                      <m:t>𝑵</m:t>
                    </m:r>
                  </m:oMath>
                </a14:m>
                <a:r>
                  <a:rPr lang="en-US" dirty="0">
                    <a:solidFill>
                      <a:schemeClr val="bg1">
                        <a:lumMod val="50000"/>
                      </a:schemeClr>
                    </a:solidFill>
                    <a:latin typeface="Century Gothic" panose="020B0502020202020204" pitchFamily="34" charset="0"/>
                  </a:rPr>
                  <a:t>     is the total points matched with the turbidity product</a:t>
                </a:r>
              </a:p>
              <a:p>
                <a:pPr marL="796925" indent="-339725">
                  <a:buFont typeface="Webdings" panose="05030102010509060703" pitchFamily="18" charset="2"/>
                  <a:buChar char="4"/>
                </a:pPr>
                <a:endParaRPr lang="en-US" dirty="0"/>
              </a:p>
            </p:txBody>
          </p:sp>
        </mc:Choice>
        <mc:Fallback>
          <p:sp>
            <p:nvSpPr>
              <p:cNvPr id="8" name="TextBox 7"/>
              <p:cNvSpPr txBox="1">
                <a:spLocks noRot="1" noChangeAspect="1" noMove="1" noResize="1" noEditPoints="1" noAdjustHandles="1" noChangeArrowheads="1" noChangeShapeType="1" noTextEdit="1"/>
              </p:cNvSpPr>
              <p:nvPr/>
            </p:nvSpPr>
            <p:spPr>
              <a:xfrm>
                <a:off x="1000125" y="4371089"/>
                <a:ext cx="7955339" cy="1457707"/>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126300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Strength Coefficient</a:t>
            </a:r>
          </a:p>
        </p:txBody>
      </p:sp>
      <p:graphicFrame>
        <p:nvGraphicFramePr>
          <p:cNvPr id="6" name="Table 5"/>
          <p:cNvGraphicFramePr>
            <a:graphicFrameLocks noGrp="1"/>
          </p:cNvGraphicFramePr>
          <p:nvPr>
            <p:extLst>
              <p:ext uri="{D42A27DB-BD31-4B8C-83A1-F6EECF244321}">
                <p14:modId xmlns:p14="http://schemas.microsoft.com/office/powerpoint/2010/main" val="301673284"/>
              </p:ext>
            </p:extLst>
          </p:nvPr>
        </p:nvGraphicFramePr>
        <p:xfrm>
          <a:off x="1000125" y="1337484"/>
          <a:ext cx="5183858" cy="1905336"/>
        </p:xfrm>
        <a:graphic>
          <a:graphicData uri="http://schemas.openxmlformats.org/drawingml/2006/table">
            <a:tbl>
              <a:tblPr/>
              <a:tblGrid>
                <a:gridCol w="541218">
                  <a:extLst>
                    <a:ext uri="{9D8B030D-6E8A-4147-A177-3AD203B41FA5}">
                      <a16:colId xmlns:a16="http://schemas.microsoft.com/office/drawing/2014/main" xmlns="" val="3766408041"/>
                    </a:ext>
                  </a:extLst>
                </a:gridCol>
                <a:gridCol w="1057067">
                  <a:extLst>
                    <a:ext uri="{9D8B030D-6E8A-4147-A177-3AD203B41FA5}">
                      <a16:colId xmlns:a16="http://schemas.microsoft.com/office/drawing/2014/main" xmlns="" val="3309795233"/>
                    </a:ext>
                  </a:extLst>
                </a:gridCol>
                <a:gridCol w="921763">
                  <a:extLst>
                    <a:ext uri="{9D8B030D-6E8A-4147-A177-3AD203B41FA5}">
                      <a16:colId xmlns:a16="http://schemas.microsoft.com/office/drawing/2014/main" xmlns="" val="2075926097"/>
                    </a:ext>
                  </a:extLst>
                </a:gridCol>
                <a:gridCol w="541218">
                  <a:extLst>
                    <a:ext uri="{9D8B030D-6E8A-4147-A177-3AD203B41FA5}">
                      <a16:colId xmlns:a16="http://schemas.microsoft.com/office/drawing/2014/main" xmlns="" val="1471420166"/>
                    </a:ext>
                  </a:extLst>
                </a:gridCol>
                <a:gridCol w="1183916">
                  <a:extLst>
                    <a:ext uri="{9D8B030D-6E8A-4147-A177-3AD203B41FA5}">
                      <a16:colId xmlns:a16="http://schemas.microsoft.com/office/drawing/2014/main" xmlns="" val="2163817465"/>
                    </a:ext>
                  </a:extLst>
                </a:gridCol>
                <a:gridCol w="938676">
                  <a:extLst>
                    <a:ext uri="{9D8B030D-6E8A-4147-A177-3AD203B41FA5}">
                      <a16:colId xmlns:a16="http://schemas.microsoft.com/office/drawing/2014/main" xmlns="" val="1676602592"/>
                    </a:ext>
                  </a:extLst>
                </a:gridCol>
              </a:tblGrid>
              <a:tr h="294545">
                <a:tc gridSpan="6">
                  <a:txBody>
                    <a:bodyPr/>
                    <a:lstStyle/>
                    <a:p>
                      <a:pPr algn="ctr" fontAlgn="b"/>
                      <a:r>
                        <a:rPr lang="en-US" sz="1400" b="1" i="0" u="none" strike="noStrike" dirty="0">
                          <a:solidFill>
                            <a:srgbClr val="000000"/>
                          </a:solidFill>
                          <a:effectLst/>
                          <a:latin typeface="Calibri" panose="020F0502020204030204" pitchFamily="34" charset="0"/>
                        </a:rPr>
                        <a:t>Strength Coefficient Performance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752387734"/>
                  </a:ext>
                </a:extLst>
              </a:tr>
              <a:tr h="230113">
                <a:tc gridSpan="3">
                  <a:txBody>
                    <a:bodyPr/>
                    <a:lstStyle/>
                    <a:p>
                      <a:pPr algn="ctr" fontAlgn="b"/>
                      <a:r>
                        <a:rPr lang="en-US" sz="1100" b="1" i="0" u="none" strike="noStrike">
                          <a:solidFill>
                            <a:srgbClr val="000000"/>
                          </a:solidFill>
                          <a:effectLst/>
                          <a:latin typeface="Calibri" panose="020F0502020204030204" pitchFamily="34" charset="0"/>
                        </a:rPr>
                        <a:t>Nechad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US"/>
                    </a:p>
                  </a:txBody>
                  <a:tcPr/>
                </a:tc>
                <a:tc hMerge="1">
                  <a:txBody>
                    <a:bodyPr/>
                    <a:lstStyle/>
                    <a:p>
                      <a:endParaRPr lang="en-US"/>
                    </a:p>
                  </a:txBody>
                  <a:tcPr/>
                </a:tc>
                <a:tc gridSpan="3">
                  <a:txBody>
                    <a:bodyPr/>
                    <a:lstStyle/>
                    <a:p>
                      <a:pPr algn="ctr" fontAlgn="b"/>
                      <a:r>
                        <a:rPr lang="en-US" sz="1100" b="1" i="0" u="none" strike="noStrike">
                          <a:solidFill>
                            <a:srgbClr val="000000"/>
                          </a:solidFill>
                          <a:effectLst/>
                          <a:latin typeface="Calibri" panose="020F0502020204030204" pitchFamily="34" charset="0"/>
                        </a:rPr>
                        <a:t>T Dogliotti Red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4267567322"/>
                  </a:ext>
                </a:extLst>
              </a:tr>
              <a:tr h="230113">
                <a:tc rowSpan="3">
                  <a:txBody>
                    <a:bodyPr/>
                    <a:lstStyle/>
                    <a:p>
                      <a:pPr algn="ctr" fontAlgn="b"/>
                      <a:r>
                        <a:rPr lang="en-US" sz="1100" b="0" i="0" u="none" strike="noStrike" dirty="0">
                          <a:solidFill>
                            <a:srgbClr val="000000"/>
                          </a:solidFill>
                          <a:effectLst/>
                          <a:latin typeface="Calibri" panose="020F0502020204030204" pitchFamily="34" charset="0"/>
                        </a:rPr>
                        <a:t>Top 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b"/>
                      <a:r>
                        <a:rPr lang="en-US" sz="1100" b="0" i="0" u="none" strike="noStrike" dirty="0">
                          <a:solidFill>
                            <a:srgbClr val="000000"/>
                          </a:solidFill>
                          <a:effectLst/>
                          <a:latin typeface="Calibri" panose="020F0502020204030204" pitchFamily="34" charset="0"/>
                        </a:rPr>
                        <a:t>Top 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91580669"/>
                  </a:ext>
                </a:extLst>
              </a:tr>
              <a:tr h="230113">
                <a:tc vMerge="1">
                  <a:txBody>
                    <a:bodyPr/>
                    <a:lstStyle/>
                    <a:p>
                      <a:endParaRPr lang="en-US"/>
                    </a:p>
                  </a:txBody>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20422286"/>
                  </a:ext>
                </a:extLst>
              </a:tr>
              <a:tr h="230113">
                <a:tc vMerge="1">
                  <a:txBody>
                    <a:bodyPr/>
                    <a:lstStyle/>
                    <a:p>
                      <a:endParaRPr lang="en-US"/>
                    </a:p>
                  </a:txBody>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04784205"/>
                  </a:ext>
                </a:extLst>
              </a:tr>
              <a:tr h="230113">
                <a:tc rowSpan="3">
                  <a:txBody>
                    <a:bodyPr/>
                    <a:lstStyle/>
                    <a:p>
                      <a:pPr algn="ctr" fontAlgn="b"/>
                      <a:r>
                        <a:rPr lang="en-US" sz="1100" b="1" i="0" u="none" strike="noStrike">
                          <a:solidFill>
                            <a:srgbClr val="000000"/>
                          </a:solidFill>
                          <a:effectLst/>
                          <a:latin typeface="Calibri" panose="020F0502020204030204" pitchFamily="34" charset="0"/>
                        </a:rPr>
                        <a:t>Bottom 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1" i="0" u="none" strike="noStrike" dirty="0">
                          <a:solidFill>
                            <a:srgbClr val="000000"/>
                          </a:solidFill>
                          <a:effectLst/>
                          <a:latin typeface="Calibri" panose="020F0502020204030204" pitchFamily="34" charset="0"/>
                        </a:rPr>
                        <a:t>Indian Creek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-2.100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b"/>
                      <a:r>
                        <a:rPr lang="en-US" sz="1100" b="1" i="0" u="none" strike="noStrike" dirty="0">
                          <a:solidFill>
                            <a:srgbClr val="000000"/>
                          </a:solidFill>
                          <a:effectLst/>
                          <a:latin typeface="Calibri" panose="020F0502020204030204" pitchFamily="34" charset="0"/>
                        </a:rPr>
                        <a:t>Bottom 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1" i="0" u="none" strike="noStrike" dirty="0">
                          <a:solidFill>
                            <a:srgbClr val="000000"/>
                          </a:solidFill>
                          <a:effectLst/>
                          <a:latin typeface="Calibri" panose="020F0502020204030204" pitchFamily="34" charset="0"/>
                        </a:rPr>
                        <a:t>Indian Creek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-2.404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69850266"/>
                  </a:ext>
                </a:extLst>
              </a:tr>
              <a:tr h="230113">
                <a:tc vMerge="1">
                  <a:txBody>
                    <a:bodyPr/>
                    <a:lstStyle/>
                    <a:p>
                      <a:endParaRPr lang="en-US"/>
                    </a:p>
                  </a:txBody>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46614013"/>
                  </a:ext>
                </a:extLst>
              </a:tr>
              <a:tr h="230113">
                <a:tc vMerge="1">
                  <a:txBody>
                    <a:bodyPr/>
                    <a:lstStyle/>
                    <a:p>
                      <a:endParaRPr lang="en-US"/>
                    </a:p>
                  </a:txBody>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81367457"/>
                  </a:ext>
                </a:extLst>
              </a:tr>
            </a:tbl>
          </a:graphicData>
        </a:graphic>
      </p:graphicFrame>
      <p:graphicFrame>
        <p:nvGraphicFramePr>
          <p:cNvPr id="7" name="Chart 6"/>
          <p:cNvGraphicFramePr>
            <a:graphicFrameLocks/>
          </p:cNvGraphicFramePr>
          <p:nvPr>
            <p:extLst>
              <p:ext uri="{D42A27DB-BD31-4B8C-83A1-F6EECF244321}">
                <p14:modId xmlns:p14="http://schemas.microsoft.com/office/powerpoint/2010/main" val="994379400"/>
              </p:ext>
            </p:extLst>
          </p:nvPr>
        </p:nvGraphicFramePr>
        <p:xfrm>
          <a:off x="6617618" y="3914486"/>
          <a:ext cx="5193792"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ext uri="{D42A27DB-BD31-4B8C-83A1-F6EECF244321}">
                <p14:modId xmlns:p14="http://schemas.microsoft.com/office/powerpoint/2010/main" val="1333595951"/>
              </p:ext>
            </p:extLst>
          </p:nvPr>
        </p:nvGraphicFramePr>
        <p:xfrm>
          <a:off x="1000125" y="3914486"/>
          <a:ext cx="5189270" cy="2743200"/>
        </p:xfrm>
        <a:graphic>
          <a:graphicData uri="http://schemas.openxmlformats.org/drawingml/2006/chart">
            <c:chart xmlns:c="http://schemas.openxmlformats.org/drawingml/2006/chart" xmlns:r="http://schemas.openxmlformats.org/officeDocument/2006/relationships" r:id="rId4"/>
          </a:graphicData>
        </a:graphic>
      </p:graphicFrame>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9828" y="909408"/>
            <a:ext cx="3249371" cy="2761488"/>
          </a:xfrm>
          <a:prstGeom prst="rect">
            <a:avLst/>
          </a:prstGeom>
          <a:ln w="19050">
            <a:solidFill>
              <a:schemeClr val="tx1"/>
            </a:solidFill>
          </a:ln>
        </p:spPr>
      </p:pic>
    </p:spTree>
    <p:extLst>
      <p:ext uri="{BB962C8B-B14F-4D97-AF65-F5344CB8AC3E}">
        <p14:creationId xmlns:p14="http://schemas.microsoft.com/office/powerpoint/2010/main" val="33511627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Strength Coefficient</a:t>
            </a:r>
          </a:p>
        </p:txBody>
      </p:sp>
      <p:graphicFrame>
        <p:nvGraphicFramePr>
          <p:cNvPr id="6" name="Table 5"/>
          <p:cNvGraphicFramePr>
            <a:graphicFrameLocks noGrp="1"/>
          </p:cNvGraphicFramePr>
          <p:nvPr>
            <p:extLst>
              <p:ext uri="{D42A27DB-BD31-4B8C-83A1-F6EECF244321}">
                <p14:modId xmlns:p14="http://schemas.microsoft.com/office/powerpoint/2010/main" val="3541158092"/>
              </p:ext>
            </p:extLst>
          </p:nvPr>
        </p:nvGraphicFramePr>
        <p:xfrm>
          <a:off x="1000125" y="1337484"/>
          <a:ext cx="5183858" cy="1905336"/>
        </p:xfrm>
        <a:graphic>
          <a:graphicData uri="http://schemas.openxmlformats.org/drawingml/2006/table">
            <a:tbl>
              <a:tblPr/>
              <a:tblGrid>
                <a:gridCol w="541218">
                  <a:extLst>
                    <a:ext uri="{9D8B030D-6E8A-4147-A177-3AD203B41FA5}">
                      <a16:colId xmlns:a16="http://schemas.microsoft.com/office/drawing/2014/main" xmlns="" val="3766408041"/>
                    </a:ext>
                  </a:extLst>
                </a:gridCol>
                <a:gridCol w="1057067">
                  <a:extLst>
                    <a:ext uri="{9D8B030D-6E8A-4147-A177-3AD203B41FA5}">
                      <a16:colId xmlns:a16="http://schemas.microsoft.com/office/drawing/2014/main" xmlns="" val="3309795233"/>
                    </a:ext>
                  </a:extLst>
                </a:gridCol>
                <a:gridCol w="921763">
                  <a:extLst>
                    <a:ext uri="{9D8B030D-6E8A-4147-A177-3AD203B41FA5}">
                      <a16:colId xmlns:a16="http://schemas.microsoft.com/office/drawing/2014/main" xmlns="" val="2075926097"/>
                    </a:ext>
                  </a:extLst>
                </a:gridCol>
                <a:gridCol w="541218">
                  <a:extLst>
                    <a:ext uri="{9D8B030D-6E8A-4147-A177-3AD203B41FA5}">
                      <a16:colId xmlns:a16="http://schemas.microsoft.com/office/drawing/2014/main" xmlns="" val="1471420166"/>
                    </a:ext>
                  </a:extLst>
                </a:gridCol>
                <a:gridCol w="1183916">
                  <a:extLst>
                    <a:ext uri="{9D8B030D-6E8A-4147-A177-3AD203B41FA5}">
                      <a16:colId xmlns:a16="http://schemas.microsoft.com/office/drawing/2014/main" xmlns="" val="2163817465"/>
                    </a:ext>
                  </a:extLst>
                </a:gridCol>
                <a:gridCol w="938676">
                  <a:extLst>
                    <a:ext uri="{9D8B030D-6E8A-4147-A177-3AD203B41FA5}">
                      <a16:colId xmlns:a16="http://schemas.microsoft.com/office/drawing/2014/main" xmlns="" val="1676602592"/>
                    </a:ext>
                  </a:extLst>
                </a:gridCol>
              </a:tblGrid>
              <a:tr h="294545">
                <a:tc gridSpan="6">
                  <a:txBody>
                    <a:bodyPr/>
                    <a:lstStyle/>
                    <a:p>
                      <a:pPr algn="ctr" fontAlgn="b"/>
                      <a:r>
                        <a:rPr lang="en-US" sz="1400" b="1" i="0" u="none" strike="noStrike" dirty="0">
                          <a:solidFill>
                            <a:srgbClr val="000000"/>
                          </a:solidFill>
                          <a:effectLst/>
                          <a:latin typeface="Calibri" panose="020F0502020204030204" pitchFamily="34" charset="0"/>
                        </a:rPr>
                        <a:t>Strength Coefficient Performance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752387734"/>
                  </a:ext>
                </a:extLst>
              </a:tr>
              <a:tr h="230113">
                <a:tc gridSpan="3">
                  <a:txBody>
                    <a:bodyPr/>
                    <a:lstStyle/>
                    <a:p>
                      <a:pPr algn="ctr" fontAlgn="b"/>
                      <a:r>
                        <a:rPr lang="en-US" sz="1100" b="1" i="0" u="none" strike="noStrike">
                          <a:solidFill>
                            <a:srgbClr val="000000"/>
                          </a:solidFill>
                          <a:effectLst/>
                          <a:latin typeface="Calibri" panose="020F0502020204030204" pitchFamily="34" charset="0"/>
                        </a:rPr>
                        <a:t>Nechad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US"/>
                    </a:p>
                  </a:txBody>
                  <a:tcPr/>
                </a:tc>
                <a:tc hMerge="1">
                  <a:txBody>
                    <a:bodyPr/>
                    <a:lstStyle/>
                    <a:p>
                      <a:endParaRPr lang="en-US"/>
                    </a:p>
                  </a:txBody>
                  <a:tcPr/>
                </a:tc>
                <a:tc gridSpan="3">
                  <a:txBody>
                    <a:bodyPr/>
                    <a:lstStyle/>
                    <a:p>
                      <a:pPr algn="ctr" fontAlgn="b"/>
                      <a:r>
                        <a:rPr lang="en-US" sz="1100" b="1" i="0" u="none" strike="noStrike">
                          <a:solidFill>
                            <a:srgbClr val="000000"/>
                          </a:solidFill>
                          <a:effectLst/>
                          <a:latin typeface="Calibri" panose="020F0502020204030204" pitchFamily="34" charset="0"/>
                        </a:rPr>
                        <a:t>T Dogliotti Red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4267567322"/>
                  </a:ext>
                </a:extLst>
              </a:tr>
              <a:tr h="230113">
                <a:tc rowSpan="3">
                  <a:txBody>
                    <a:bodyPr/>
                    <a:lstStyle/>
                    <a:p>
                      <a:pPr algn="ctr" fontAlgn="b"/>
                      <a:r>
                        <a:rPr lang="en-US" sz="1100" b="1" i="0" u="none" strike="noStrike" dirty="0">
                          <a:solidFill>
                            <a:srgbClr val="000000"/>
                          </a:solidFill>
                          <a:effectLst/>
                          <a:latin typeface="Calibri" panose="020F0502020204030204" pitchFamily="34" charset="0"/>
                        </a:rPr>
                        <a:t>Top 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1" i="0" u="none" strike="noStrike" dirty="0">
                          <a:solidFill>
                            <a:srgbClr val="000000"/>
                          </a:solidFill>
                          <a:effectLst/>
                          <a:latin typeface="Calibri" panose="020F0502020204030204" pitchFamily="34" charset="0"/>
                        </a:rPr>
                        <a:t>Stingray Point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2.381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b"/>
                      <a:r>
                        <a:rPr lang="en-US" sz="1100" b="1" i="0" u="none" strike="noStrike" dirty="0">
                          <a:solidFill>
                            <a:srgbClr val="000000"/>
                          </a:solidFill>
                          <a:effectLst/>
                          <a:latin typeface="Calibri" panose="020F0502020204030204" pitchFamily="34" charset="0"/>
                        </a:rPr>
                        <a:t>Top 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1" i="0" u="none" strike="noStrike" dirty="0">
                          <a:solidFill>
                            <a:srgbClr val="000000"/>
                          </a:solidFill>
                          <a:effectLst/>
                          <a:latin typeface="Calibri" panose="020F0502020204030204" pitchFamily="34" charset="0"/>
                        </a:rPr>
                        <a:t>Stingray Point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3.056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91580669"/>
                  </a:ext>
                </a:extLst>
              </a:tr>
              <a:tr h="230113">
                <a:tc vMerge="1">
                  <a:txBody>
                    <a:bodyPr/>
                    <a:lstStyle/>
                    <a:p>
                      <a:endParaRPr lang="en-US"/>
                    </a:p>
                  </a:txBody>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20422286"/>
                  </a:ext>
                </a:extLst>
              </a:tr>
              <a:tr h="230113">
                <a:tc vMerge="1">
                  <a:txBody>
                    <a:bodyPr/>
                    <a:lstStyle/>
                    <a:p>
                      <a:endParaRPr lang="en-US"/>
                    </a:p>
                  </a:txBody>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04784205"/>
                  </a:ext>
                </a:extLst>
              </a:tr>
              <a:tr h="230113">
                <a:tc rowSpan="3">
                  <a:txBody>
                    <a:bodyPr/>
                    <a:lstStyle/>
                    <a:p>
                      <a:pPr algn="ctr" fontAlgn="b"/>
                      <a:r>
                        <a:rPr lang="en-US" sz="1100" b="0" i="0" u="none" strike="noStrike">
                          <a:solidFill>
                            <a:srgbClr val="000000"/>
                          </a:solidFill>
                          <a:effectLst/>
                          <a:latin typeface="Calibri" panose="020F0502020204030204" pitchFamily="34" charset="0"/>
                        </a:rPr>
                        <a:t>Bottom 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b"/>
                      <a:r>
                        <a:rPr lang="en-US" sz="1100" b="0" i="0" u="none" strike="noStrike">
                          <a:solidFill>
                            <a:srgbClr val="000000"/>
                          </a:solidFill>
                          <a:effectLst/>
                          <a:latin typeface="Calibri" panose="020F0502020204030204" pitchFamily="34" charset="0"/>
                        </a:rPr>
                        <a:t>Bottom 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69850266"/>
                  </a:ext>
                </a:extLst>
              </a:tr>
              <a:tr h="230113">
                <a:tc vMerge="1">
                  <a:txBody>
                    <a:bodyPr/>
                    <a:lstStyle/>
                    <a:p>
                      <a:endParaRPr lang="en-US"/>
                    </a:p>
                  </a:txBody>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46614013"/>
                  </a:ext>
                </a:extLst>
              </a:tr>
              <a:tr h="230113">
                <a:tc vMerge="1">
                  <a:txBody>
                    <a:bodyPr/>
                    <a:lstStyle/>
                    <a:p>
                      <a:endParaRPr lang="en-US"/>
                    </a:p>
                  </a:txBody>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81367457"/>
                  </a:ext>
                </a:extLst>
              </a:tr>
            </a:tbl>
          </a:graphicData>
        </a:graphic>
      </p:graphicFrame>
      <p:graphicFrame>
        <p:nvGraphicFramePr>
          <p:cNvPr id="4" name="Chart 3"/>
          <p:cNvGraphicFramePr>
            <a:graphicFrameLocks/>
          </p:cNvGraphicFramePr>
          <p:nvPr>
            <p:extLst>
              <p:ext uri="{D42A27DB-BD31-4B8C-83A1-F6EECF244321}">
                <p14:modId xmlns:p14="http://schemas.microsoft.com/office/powerpoint/2010/main" val="1960547103"/>
              </p:ext>
            </p:extLst>
          </p:nvPr>
        </p:nvGraphicFramePr>
        <p:xfrm>
          <a:off x="6617616" y="3918651"/>
          <a:ext cx="5193792"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1666899432"/>
              </p:ext>
            </p:extLst>
          </p:nvPr>
        </p:nvGraphicFramePr>
        <p:xfrm>
          <a:off x="1000125" y="3918651"/>
          <a:ext cx="5193792" cy="2743200"/>
        </p:xfrm>
        <a:graphic>
          <a:graphicData uri="http://schemas.openxmlformats.org/drawingml/2006/chart">
            <c:chart xmlns:c="http://schemas.openxmlformats.org/drawingml/2006/chart" xmlns:r="http://schemas.openxmlformats.org/officeDocument/2006/relationships" r:id="rId4"/>
          </a:graphicData>
        </a:graphic>
      </p:graphicFrame>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2672" y="907369"/>
            <a:ext cx="3243680" cy="2765565"/>
          </a:xfrm>
          <a:prstGeom prst="rect">
            <a:avLst/>
          </a:prstGeom>
          <a:ln w="19050">
            <a:solidFill>
              <a:schemeClr val="tx1"/>
            </a:solidFill>
          </a:ln>
        </p:spPr>
      </p:pic>
    </p:spTree>
    <p:extLst>
      <p:ext uri="{BB962C8B-B14F-4D97-AF65-F5344CB8AC3E}">
        <p14:creationId xmlns:p14="http://schemas.microsoft.com/office/powerpoint/2010/main" val="20640051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7544" y="980387"/>
            <a:ext cx="3960992" cy="5125989"/>
          </a:xfrm>
          <a:prstGeom prst="rect">
            <a:avLst/>
          </a:prstGeom>
          <a:ln w="3175">
            <a:solidFill>
              <a:schemeClr val="bg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2819" y="980388"/>
            <a:ext cx="3966592" cy="5133236"/>
          </a:xfrm>
          <a:prstGeom prst="rect">
            <a:avLst/>
          </a:prstGeom>
          <a:ln w="3175">
            <a:solidFill>
              <a:schemeClr val="bg1"/>
            </a:solidFill>
          </a:ln>
        </p:spPr>
      </p:pic>
      <p:sp>
        <p:nvSpPr>
          <p:cNvPr id="2" name="Title 1"/>
          <p:cNvSpPr>
            <a:spLocks noGrp="1"/>
          </p:cNvSpPr>
          <p:nvPr>
            <p:ph type="title"/>
          </p:nvPr>
        </p:nvSpPr>
        <p:spPr/>
        <p:txBody>
          <a:bodyPr>
            <a:normAutofit fontScale="90000"/>
          </a:bodyPr>
          <a:lstStyle/>
          <a:p>
            <a:pPr algn="ctr"/>
            <a:r>
              <a:rPr lang="en-US" dirty="0"/>
              <a:t>Empirical Correction Comparison</a:t>
            </a:r>
          </a:p>
        </p:txBody>
      </p:sp>
      <p:sp>
        <p:nvSpPr>
          <p:cNvPr id="6" name="TextBox 5"/>
          <p:cNvSpPr txBox="1"/>
          <p:nvPr/>
        </p:nvSpPr>
        <p:spPr>
          <a:xfrm>
            <a:off x="2106265" y="6106375"/>
            <a:ext cx="3119699" cy="646331"/>
          </a:xfrm>
          <a:prstGeom prst="rect">
            <a:avLst/>
          </a:prstGeom>
          <a:noFill/>
        </p:spPr>
        <p:txBody>
          <a:bodyPr wrap="square" rtlCol="0">
            <a:spAutoFit/>
          </a:bodyPr>
          <a:lstStyle/>
          <a:p>
            <a:pPr algn="ctr"/>
            <a:r>
              <a:rPr lang="en-US" dirty="0">
                <a:latin typeface="Century Gothic" panose="020B0502020202020204" pitchFamily="34" charset="0"/>
              </a:rPr>
              <a:t>Original Dogliotti Turbidity Product</a:t>
            </a:r>
          </a:p>
        </p:txBody>
      </p:sp>
      <p:sp>
        <p:nvSpPr>
          <p:cNvPr id="8" name="TextBox 7"/>
          <p:cNvSpPr txBox="1"/>
          <p:nvPr/>
        </p:nvSpPr>
        <p:spPr>
          <a:xfrm>
            <a:off x="5915749" y="6113624"/>
            <a:ext cx="4444581" cy="646331"/>
          </a:xfrm>
          <a:prstGeom prst="rect">
            <a:avLst/>
          </a:prstGeom>
          <a:noFill/>
        </p:spPr>
        <p:txBody>
          <a:bodyPr wrap="square" rtlCol="0">
            <a:spAutoFit/>
          </a:bodyPr>
          <a:lstStyle/>
          <a:p>
            <a:pPr algn="ctr"/>
            <a:r>
              <a:rPr lang="en-US" dirty="0">
                <a:latin typeface="Century Gothic" panose="020B0502020202020204" pitchFamily="34" charset="0"/>
              </a:rPr>
              <a:t>Empirically Corrected Dogliotti Turbidity Product</a:t>
            </a:r>
          </a:p>
        </p:txBody>
      </p:sp>
      <p:sp>
        <p:nvSpPr>
          <p:cNvPr id="10" name="TextBox 9"/>
          <p:cNvSpPr txBox="1"/>
          <p:nvPr/>
        </p:nvSpPr>
        <p:spPr>
          <a:xfrm>
            <a:off x="478391" y="2964263"/>
            <a:ext cx="1353984" cy="923330"/>
          </a:xfrm>
          <a:prstGeom prst="rect">
            <a:avLst/>
          </a:prstGeom>
          <a:noFill/>
        </p:spPr>
        <p:txBody>
          <a:bodyPr wrap="square" rtlCol="0">
            <a:spAutoFit/>
          </a:bodyPr>
          <a:lstStyle/>
          <a:p>
            <a:r>
              <a:rPr lang="en-US" dirty="0"/>
              <a:t>Average Turbidity = 2.42 FNU</a:t>
            </a:r>
          </a:p>
        </p:txBody>
      </p:sp>
      <p:sp>
        <p:nvSpPr>
          <p:cNvPr id="11" name="TextBox 10"/>
          <p:cNvSpPr txBox="1"/>
          <p:nvPr/>
        </p:nvSpPr>
        <p:spPr>
          <a:xfrm>
            <a:off x="10179170" y="2964263"/>
            <a:ext cx="1376432" cy="923330"/>
          </a:xfrm>
          <a:prstGeom prst="rect">
            <a:avLst/>
          </a:prstGeom>
          <a:noFill/>
        </p:spPr>
        <p:txBody>
          <a:bodyPr wrap="square" rtlCol="0">
            <a:spAutoFit/>
          </a:bodyPr>
          <a:lstStyle/>
          <a:p>
            <a:r>
              <a:rPr lang="en-US" dirty="0"/>
              <a:t>Average Turbidity = 6.81 FNU</a:t>
            </a:r>
          </a:p>
        </p:txBody>
      </p:sp>
    </p:spTree>
    <p:extLst>
      <p:ext uri="{BB962C8B-B14F-4D97-AF65-F5344CB8AC3E}">
        <p14:creationId xmlns:p14="http://schemas.microsoft.com/office/powerpoint/2010/main" val="39528396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Empirical Correction Comparison 2m</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7926" y="844548"/>
            <a:ext cx="3963925" cy="512978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7192" y="844548"/>
            <a:ext cx="3963924" cy="5129784"/>
          </a:xfrm>
          <a:prstGeom prst="rect">
            <a:avLst/>
          </a:prstGeom>
        </p:spPr>
      </p:pic>
      <p:sp>
        <p:nvSpPr>
          <p:cNvPr id="7" name="TextBox 6"/>
          <p:cNvSpPr txBox="1"/>
          <p:nvPr/>
        </p:nvSpPr>
        <p:spPr>
          <a:xfrm>
            <a:off x="1709304" y="5974330"/>
            <a:ext cx="3119699" cy="646331"/>
          </a:xfrm>
          <a:prstGeom prst="rect">
            <a:avLst/>
          </a:prstGeom>
          <a:noFill/>
        </p:spPr>
        <p:txBody>
          <a:bodyPr wrap="square" rtlCol="0">
            <a:spAutoFit/>
          </a:bodyPr>
          <a:lstStyle/>
          <a:p>
            <a:pPr algn="ctr"/>
            <a:r>
              <a:rPr lang="en-US" dirty="0">
                <a:latin typeface="Century Gothic" panose="020B0502020202020204" pitchFamily="34" charset="0"/>
              </a:rPr>
              <a:t>Original 2m </a:t>
            </a:r>
            <a:r>
              <a:rPr lang="en-US" dirty="0" err="1">
                <a:latin typeface="Century Gothic" panose="020B0502020202020204" pitchFamily="34" charset="0"/>
              </a:rPr>
              <a:t>Nechad</a:t>
            </a:r>
            <a:r>
              <a:rPr lang="en-US" dirty="0">
                <a:latin typeface="Century Gothic" panose="020B0502020202020204" pitchFamily="34" charset="0"/>
              </a:rPr>
              <a:t> Turbidity Product</a:t>
            </a:r>
          </a:p>
        </p:txBody>
      </p:sp>
      <p:sp>
        <p:nvSpPr>
          <p:cNvPr id="8" name="TextBox 7"/>
          <p:cNvSpPr txBox="1"/>
          <p:nvPr/>
        </p:nvSpPr>
        <p:spPr>
          <a:xfrm>
            <a:off x="6277597" y="5974329"/>
            <a:ext cx="4444581" cy="646331"/>
          </a:xfrm>
          <a:prstGeom prst="rect">
            <a:avLst/>
          </a:prstGeom>
          <a:noFill/>
        </p:spPr>
        <p:txBody>
          <a:bodyPr wrap="square" rtlCol="0">
            <a:spAutoFit/>
          </a:bodyPr>
          <a:lstStyle/>
          <a:p>
            <a:pPr algn="ctr"/>
            <a:r>
              <a:rPr lang="en-US" dirty="0">
                <a:latin typeface="Century Gothic" panose="020B0502020202020204" pitchFamily="34" charset="0"/>
              </a:rPr>
              <a:t>Empirically Corrected 2m </a:t>
            </a:r>
            <a:r>
              <a:rPr lang="en-US" dirty="0" err="1">
                <a:latin typeface="Century Gothic" panose="020B0502020202020204" pitchFamily="34" charset="0"/>
              </a:rPr>
              <a:t>Nechad</a:t>
            </a:r>
            <a:r>
              <a:rPr lang="en-US" dirty="0">
                <a:latin typeface="Century Gothic" panose="020B0502020202020204" pitchFamily="34" charset="0"/>
              </a:rPr>
              <a:t> Turbidity Product</a:t>
            </a:r>
          </a:p>
        </p:txBody>
      </p:sp>
    </p:spTree>
    <p:extLst>
      <p:ext uri="{BB962C8B-B14F-4D97-AF65-F5344CB8AC3E}">
        <p14:creationId xmlns:p14="http://schemas.microsoft.com/office/powerpoint/2010/main" val="30870794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441" y="998251"/>
            <a:ext cx="4338400" cy="5615378"/>
          </a:xfrm>
          <a:prstGeom prst="rect">
            <a:avLst/>
          </a:prstGeom>
        </p:spPr>
      </p:pic>
      <p:sp>
        <p:nvSpPr>
          <p:cNvPr id="178" name="Shape 178"/>
          <p:cNvSpPr txBox="1">
            <a:spLocks noGrp="1"/>
          </p:cNvSpPr>
          <p:nvPr>
            <p:ph type="title"/>
          </p:nvPr>
        </p:nvSpPr>
        <p:spPr>
          <a:xfrm>
            <a:off x="1000125" y="365124"/>
            <a:ext cx="10233000" cy="479400"/>
          </a:xfrm>
          <a:prstGeom prst="rect">
            <a:avLst/>
          </a:prstGeom>
        </p:spPr>
        <p:txBody>
          <a:bodyPr lIns="91425" tIns="91425" rIns="91425" bIns="91425" anchor="ctr" anchorCtr="0">
            <a:noAutofit/>
          </a:bodyPr>
          <a:lstStyle/>
          <a:p>
            <a:pPr lvl="0">
              <a:spcBef>
                <a:spcPts val="0"/>
              </a:spcBef>
              <a:buNone/>
            </a:pPr>
            <a:r>
              <a:rPr lang="en-US" sz="4000" dirty="0"/>
              <a:t>Annual Water Clarity Maps: Dogliotti Red</a:t>
            </a:r>
          </a:p>
        </p:txBody>
      </p:sp>
      <p:grpSp>
        <p:nvGrpSpPr>
          <p:cNvPr id="5" name="Group 4">
            <a:extLst>
              <a:ext uri="{FF2B5EF4-FFF2-40B4-BE49-F238E27FC236}">
                <a16:creationId xmlns:a16="http://schemas.microsoft.com/office/drawing/2014/main" xmlns="" id="{A6313657-BFF3-4067-BB57-C3605CE254E2}"/>
              </a:ext>
            </a:extLst>
          </p:cNvPr>
          <p:cNvGrpSpPr/>
          <p:nvPr/>
        </p:nvGrpSpPr>
        <p:grpSpPr>
          <a:xfrm>
            <a:off x="89002" y="961013"/>
            <a:ext cx="5719616" cy="4859774"/>
            <a:chOff x="89002" y="961013"/>
            <a:chExt cx="5719616" cy="4859774"/>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02" y="961013"/>
              <a:ext cx="3754625" cy="4859774"/>
            </a:xfrm>
            <a:prstGeom prst="rect">
              <a:avLst/>
            </a:prstGeom>
          </p:spPr>
        </p:pic>
        <p:cxnSp>
          <p:nvCxnSpPr>
            <p:cNvPr id="4" name="Straight Connector 3"/>
            <p:cNvCxnSpPr/>
            <p:nvPr/>
          </p:nvCxnSpPr>
          <p:spPr>
            <a:xfrm flipH="1" flipV="1">
              <a:off x="3268980" y="4377690"/>
              <a:ext cx="2539638" cy="824606"/>
            </a:xfrm>
            <a:prstGeom prst="line">
              <a:avLst/>
            </a:prstGeom>
            <a:ln w="19050"/>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flipH="1">
              <a:off x="3667125" y="5202295"/>
              <a:ext cx="2141493" cy="506837"/>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7" name="Group 6">
            <a:extLst>
              <a:ext uri="{FF2B5EF4-FFF2-40B4-BE49-F238E27FC236}">
                <a16:creationId xmlns:a16="http://schemas.microsoft.com/office/drawing/2014/main" xmlns="" id="{A0991D57-1E40-481A-95FD-E6A346FCFE6F}"/>
              </a:ext>
            </a:extLst>
          </p:cNvPr>
          <p:cNvGrpSpPr/>
          <p:nvPr/>
        </p:nvGrpSpPr>
        <p:grpSpPr>
          <a:xfrm>
            <a:off x="7673416" y="844524"/>
            <a:ext cx="4390599" cy="4864608"/>
            <a:chOff x="7673416" y="844524"/>
            <a:chExt cx="4390599" cy="4864608"/>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5655" y="844524"/>
              <a:ext cx="3758360" cy="4864608"/>
            </a:xfrm>
            <a:prstGeom prst="rect">
              <a:avLst/>
            </a:prstGeom>
          </p:spPr>
        </p:pic>
        <p:cxnSp>
          <p:nvCxnSpPr>
            <p:cNvPr id="21" name="Straight Connector 20"/>
            <p:cNvCxnSpPr/>
            <p:nvPr/>
          </p:nvCxnSpPr>
          <p:spPr>
            <a:xfrm flipH="1">
              <a:off x="7673416" y="2695530"/>
              <a:ext cx="3195376" cy="581299"/>
            </a:xfrm>
            <a:prstGeom prst="line">
              <a:avLst/>
            </a:prstGeom>
            <a:ln w="19050"/>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flipH="1" flipV="1">
              <a:off x="7677152" y="3276833"/>
              <a:ext cx="721460" cy="2352577"/>
            </a:xfrm>
            <a:prstGeom prst="line">
              <a:avLst/>
            </a:prstGeom>
            <a:ln w="1905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6019080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3" name="Picture 12">
            <a:extLst>
              <a:ext uri="{FF2B5EF4-FFF2-40B4-BE49-F238E27FC236}">
                <a16:creationId xmlns:a16="http://schemas.microsoft.com/office/drawing/2014/main" xmlns="" id="{2BD35F92-FFD6-40C4-9F5F-BD86902A34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3841" y="1666064"/>
            <a:ext cx="3720408" cy="481548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5441" y="998251"/>
            <a:ext cx="4338400" cy="5615378"/>
          </a:xfrm>
          <a:prstGeom prst="rect">
            <a:avLst/>
          </a:prstGeom>
        </p:spPr>
      </p:pic>
      <p:sp>
        <p:nvSpPr>
          <p:cNvPr id="178" name="Shape 178"/>
          <p:cNvSpPr txBox="1">
            <a:spLocks noGrp="1"/>
          </p:cNvSpPr>
          <p:nvPr>
            <p:ph type="title"/>
          </p:nvPr>
        </p:nvSpPr>
        <p:spPr>
          <a:xfrm>
            <a:off x="1000125" y="365124"/>
            <a:ext cx="10233000" cy="479400"/>
          </a:xfrm>
          <a:prstGeom prst="rect">
            <a:avLst/>
          </a:prstGeom>
        </p:spPr>
        <p:txBody>
          <a:bodyPr lIns="91425" tIns="91425" rIns="91425" bIns="91425" anchor="ctr" anchorCtr="0">
            <a:noAutofit/>
          </a:bodyPr>
          <a:lstStyle/>
          <a:p>
            <a:pPr lvl="0">
              <a:spcBef>
                <a:spcPts val="0"/>
              </a:spcBef>
              <a:buNone/>
            </a:pPr>
            <a:r>
              <a:rPr lang="en-US" sz="4000" dirty="0"/>
              <a:t>Annual Water Clarity Maps: Dogliotti Red</a:t>
            </a:r>
          </a:p>
        </p:txBody>
      </p:sp>
      <p:grpSp>
        <p:nvGrpSpPr>
          <p:cNvPr id="160" name="Group 159">
            <a:extLst>
              <a:ext uri="{FF2B5EF4-FFF2-40B4-BE49-F238E27FC236}">
                <a16:creationId xmlns:a16="http://schemas.microsoft.com/office/drawing/2014/main" xmlns="" id="{2458EA3E-96B3-43B1-858B-35F709DF2167}"/>
              </a:ext>
            </a:extLst>
          </p:cNvPr>
          <p:cNvGrpSpPr/>
          <p:nvPr/>
        </p:nvGrpSpPr>
        <p:grpSpPr>
          <a:xfrm>
            <a:off x="192202" y="1666064"/>
            <a:ext cx="5702124" cy="4815485"/>
            <a:chOff x="216369" y="1650720"/>
            <a:chExt cx="5675448" cy="4574599"/>
          </a:xfrm>
        </p:grpSpPr>
        <p:pic>
          <p:nvPicPr>
            <p:cNvPr id="12" name="Picture 11">
              <a:extLst>
                <a:ext uri="{FF2B5EF4-FFF2-40B4-BE49-F238E27FC236}">
                  <a16:creationId xmlns:a16="http://schemas.microsoft.com/office/drawing/2014/main" xmlns="" id="{E8C02488-0EFC-4D11-A0F0-A2F8B8A261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369" y="1650720"/>
              <a:ext cx="3534301" cy="4574599"/>
            </a:xfrm>
            <a:prstGeom prst="rect">
              <a:avLst/>
            </a:prstGeom>
          </p:spPr>
        </p:pic>
        <p:grpSp>
          <p:nvGrpSpPr>
            <p:cNvPr id="31" name="Group 30">
              <a:extLst>
                <a:ext uri="{FF2B5EF4-FFF2-40B4-BE49-F238E27FC236}">
                  <a16:creationId xmlns:a16="http://schemas.microsoft.com/office/drawing/2014/main" xmlns="" id="{946B6366-0E47-49EA-A39B-7E352668557D}"/>
                </a:ext>
              </a:extLst>
            </p:cNvPr>
            <p:cNvGrpSpPr/>
            <p:nvPr/>
          </p:nvGrpSpPr>
          <p:grpSpPr>
            <a:xfrm>
              <a:off x="1732232" y="4155441"/>
              <a:ext cx="4159585" cy="1937798"/>
              <a:chOff x="1737361" y="4155441"/>
              <a:chExt cx="4159585" cy="1937798"/>
            </a:xfrm>
          </p:grpSpPr>
          <p:cxnSp>
            <p:nvCxnSpPr>
              <p:cNvPr id="4" name="Straight Connector 3"/>
              <p:cNvCxnSpPr>
                <a:cxnSpLocks/>
              </p:cNvCxnSpPr>
              <p:nvPr/>
            </p:nvCxnSpPr>
            <p:spPr>
              <a:xfrm flipH="1" flipV="1">
                <a:off x="1737361" y="4155441"/>
                <a:ext cx="4159585" cy="431651"/>
              </a:xfrm>
              <a:prstGeom prst="line">
                <a:avLst/>
              </a:prstGeom>
              <a:ln w="19050"/>
            </p:spPr>
            <p:style>
              <a:lnRef idx="1">
                <a:schemeClr val="dk1"/>
              </a:lnRef>
              <a:fillRef idx="0">
                <a:schemeClr val="dk1"/>
              </a:fillRef>
              <a:effectRef idx="0">
                <a:schemeClr val="dk1"/>
              </a:effectRef>
              <a:fontRef idx="minor">
                <a:schemeClr val="tx1"/>
              </a:fontRef>
            </p:style>
          </p:cxnSp>
          <p:cxnSp>
            <p:nvCxnSpPr>
              <p:cNvPr id="9" name="Straight Connector 8"/>
              <p:cNvCxnSpPr>
                <a:cxnSpLocks/>
              </p:cNvCxnSpPr>
              <p:nvPr/>
            </p:nvCxnSpPr>
            <p:spPr>
              <a:xfrm flipH="1">
                <a:off x="3210561" y="4587092"/>
                <a:ext cx="2686385" cy="1506147"/>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161" name="Group 160">
            <a:extLst>
              <a:ext uri="{FF2B5EF4-FFF2-40B4-BE49-F238E27FC236}">
                <a16:creationId xmlns:a16="http://schemas.microsoft.com/office/drawing/2014/main" xmlns="" id="{D9F64937-18F6-4599-9AE5-26966B21FA61}"/>
              </a:ext>
            </a:extLst>
          </p:cNvPr>
          <p:cNvGrpSpPr/>
          <p:nvPr/>
        </p:nvGrpSpPr>
        <p:grpSpPr>
          <a:xfrm>
            <a:off x="5626642" y="3381732"/>
            <a:ext cx="5378815" cy="2707011"/>
            <a:chOff x="5223871" y="2695531"/>
            <a:chExt cx="5422358" cy="2366326"/>
          </a:xfrm>
        </p:grpSpPr>
        <p:cxnSp>
          <p:nvCxnSpPr>
            <p:cNvPr id="21" name="Straight Connector 20"/>
            <p:cNvCxnSpPr>
              <a:cxnSpLocks/>
            </p:cNvCxnSpPr>
            <p:nvPr/>
          </p:nvCxnSpPr>
          <p:spPr>
            <a:xfrm flipH="1" flipV="1">
              <a:off x="5223871" y="2695531"/>
              <a:ext cx="4431055" cy="1297393"/>
            </a:xfrm>
            <a:prstGeom prst="line">
              <a:avLst/>
            </a:prstGeom>
            <a:ln w="19050"/>
          </p:spPr>
          <p:style>
            <a:lnRef idx="1">
              <a:schemeClr val="dk1"/>
            </a:lnRef>
            <a:fillRef idx="0">
              <a:schemeClr val="dk1"/>
            </a:fillRef>
            <a:effectRef idx="0">
              <a:schemeClr val="dk1"/>
            </a:effectRef>
            <a:fontRef idx="minor">
              <a:schemeClr val="tx1"/>
            </a:fontRef>
          </p:style>
        </p:cxnSp>
        <p:cxnSp>
          <p:nvCxnSpPr>
            <p:cNvPr id="25" name="Straight Connector 24"/>
            <p:cNvCxnSpPr>
              <a:cxnSpLocks/>
            </p:cNvCxnSpPr>
            <p:nvPr/>
          </p:nvCxnSpPr>
          <p:spPr>
            <a:xfrm flipH="1" flipV="1">
              <a:off x="5223871" y="2695531"/>
              <a:ext cx="5422358" cy="2366326"/>
            </a:xfrm>
            <a:prstGeom prst="line">
              <a:avLst/>
            </a:prstGeom>
            <a:ln w="1905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4816113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1000124" y="365124"/>
            <a:ext cx="9887615" cy="479400"/>
          </a:xfrm>
          <a:prstGeom prst="rect">
            <a:avLst/>
          </a:prstGeom>
        </p:spPr>
        <p:txBody>
          <a:bodyPr lIns="91425" tIns="91425" rIns="91425" bIns="91425" anchor="ctr" anchorCtr="0">
            <a:noAutofit/>
          </a:bodyPr>
          <a:lstStyle/>
          <a:p>
            <a:pPr lvl="0">
              <a:spcBef>
                <a:spcPts val="0"/>
              </a:spcBef>
              <a:buNone/>
            </a:pPr>
            <a:r>
              <a:rPr lang="en-US" sz="4000" dirty="0"/>
              <a:t>Sentinel-2: Spatial Resolution &amp; Results</a:t>
            </a:r>
          </a:p>
        </p:txBody>
      </p:sp>
      <p:grpSp>
        <p:nvGrpSpPr>
          <p:cNvPr id="4" name="Group 3"/>
          <p:cNvGrpSpPr/>
          <p:nvPr/>
        </p:nvGrpSpPr>
        <p:grpSpPr>
          <a:xfrm>
            <a:off x="7193280" y="1391429"/>
            <a:ext cx="4833999" cy="4379574"/>
            <a:chOff x="7193280" y="1391429"/>
            <a:chExt cx="4833999" cy="4379574"/>
          </a:xfrm>
        </p:grpSpPr>
        <p:graphicFrame>
          <p:nvGraphicFramePr>
            <p:cNvPr id="6" name="Chart 5"/>
            <p:cNvGraphicFramePr>
              <a:graphicFrameLocks/>
            </p:cNvGraphicFramePr>
            <p:nvPr>
              <p:extLst/>
            </p:nvPr>
          </p:nvGraphicFramePr>
          <p:xfrm>
            <a:off x="7193280" y="1391429"/>
            <a:ext cx="4833999" cy="369243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9991380" y="5186228"/>
              <a:ext cx="2035899" cy="584775"/>
            </a:xfrm>
            <a:prstGeom prst="rect">
              <a:avLst/>
            </a:prstGeom>
            <a:noFill/>
          </p:spPr>
          <p:txBody>
            <a:bodyPr wrap="square" rtlCol="0">
              <a:spAutoFit/>
            </a:bodyPr>
            <a:lstStyle/>
            <a:p>
              <a:r>
                <a:rPr lang="en-US" sz="1600" dirty="0">
                  <a:latin typeface="Century Gothic" panose="020B0502020202020204" pitchFamily="34" charset="0"/>
                </a:rPr>
                <a:t>y = 2.8667x + 8.577</a:t>
              </a:r>
              <a:br>
                <a:rPr lang="en-US" sz="1600" dirty="0">
                  <a:latin typeface="Century Gothic" panose="020B0502020202020204" pitchFamily="34" charset="0"/>
                </a:rPr>
              </a:br>
              <a:endParaRPr lang="en-US" sz="1600" dirty="0"/>
            </a:p>
          </p:txBody>
        </p:sp>
        <p:sp>
          <p:nvSpPr>
            <p:cNvPr id="9" name="TextBox 8"/>
            <p:cNvSpPr txBox="1"/>
            <p:nvPr/>
          </p:nvSpPr>
          <p:spPr>
            <a:xfrm>
              <a:off x="7363705" y="5214394"/>
              <a:ext cx="2540581" cy="338554"/>
            </a:xfrm>
            <a:prstGeom prst="rect">
              <a:avLst/>
            </a:prstGeom>
            <a:noFill/>
            <a:ln>
              <a:solidFill>
                <a:schemeClr val="tx1"/>
              </a:solidFill>
            </a:ln>
          </p:spPr>
          <p:txBody>
            <a:bodyPr wrap="square" rtlCol="0">
              <a:spAutoFit/>
            </a:bodyPr>
            <a:lstStyle/>
            <a:p>
              <a:pPr algn="ctr"/>
              <a:r>
                <a:rPr lang="en-US" sz="1600" b="1" i="1" dirty="0">
                  <a:latin typeface="Century Gothic" panose="020B0502020202020204" pitchFamily="34" charset="0"/>
                </a:rPr>
                <a:t>Dogliotti Red</a:t>
              </a:r>
              <a:r>
                <a:rPr lang="en-US" sz="1600" dirty="0">
                  <a:latin typeface="Century Gothic" panose="020B0502020202020204" pitchFamily="34" charset="0"/>
                </a:rPr>
                <a:t>: R = 0.6672 </a:t>
              </a:r>
            </a:p>
          </p:txBody>
        </p:sp>
      </p:grpSp>
      <p:sp>
        <p:nvSpPr>
          <p:cNvPr id="10" name="TextBox 9"/>
          <p:cNvSpPr txBox="1"/>
          <p:nvPr/>
        </p:nvSpPr>
        <p:spPr>
          <a:xfrm>
            <a:off x="442936" y="5972021"/>
            <a:ext cx="2679512" cy="523220"/>
          </a:xfrm>
          <a:prstGeom prst="rect">
            <a:avLst/>
          </a:prstGeom>
          <a:noFill/>
        </p:spPr>
        <p:txBody>
          <a:bodyPr wrap="square" rtlCol="0">
            <a:spAutoFit/>
          </a:bodyPr>
          <a:lstStyle/>
          <a:p>
            <a:pPr algn="ctr"/>
            <a:r>
              <a:rPr lang="en-US" sz="1400" b="1" i="1" dirty="0">
                <a:latin typeface="Century Gothic" panose="020B0502020202020204" pitchFamily="34" charset="0"/>
              </a:rPr>
              <a:t>Landsat 8 Dogliotti Red </a:t>
            </a:r>
          </a:p>
          <a:p>
            <a:pPr algn="ctr"/>
            <a:r>
              <a:rPr lang="en-US" sz="1400" b="1" i="1" dirty="0">
                <a:latin typeface="Century Gothic" panose="020B0502020202020204" pitchFamily="34" charset="0"/>
              </a:rPr>
              <a:t>Turbidity Product (03/24/17)</a:t>
            </a:r>
          </a:p>
        </p:txBody>
      </p:sp>
      <p:sp>
        <p:nvSpPr>
          <p:cNvPr id="12" name="TextBox 11"/>
          <p:cNvSpPr txBox="1"/>
          <p:nvPr/>
        </p:nvSpPr>
        <p:spPr>
          <a:xfrm>
            <a:off x="3833723" y="5972021"/>
            <a:ext cx="3167800" cy="523220"/>
          </a:xfrm>
          <a:prstGeom prst="rect">
            <a:avLst/>
          </a:prstGeom>
          <a:noFill/>
        </p:spPr>
        <p:txBody>
          <a:bodyPr wrap="square" rtlCol="0">
            <a:spAutoFit/>
          </a:bodyPr>
          <a:lstStyle/>
          <a:p>
            <a:pPr algn="ctr"/>
            <a:r>
              <a:rPr lang="en-US" sz="1400" b="1" i="1" dirty="0">
                <a:latin typeface="Century Gothic" panose="020B0502020202020204" pitchFamily="34" charset="0"/>
              </a:rPr>
              <a:t>Sentinel-2 Dogliotti Red </a:t>
            </a:r>
          </a:p>
          <a:p>
            <a:pPr algn="ctr"/>
            <a:r>
              <a:rPr lang="en-US" sz="1400" b="1" i="1" dirty="0">
                <a:latin typeface="Century Gothic" panose="020B0502020202020204" pitchFamily="34" charset="0"/>
              </a:rPr>
              <a:t>Turbidity Product (03/17/17)</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8915" t="7261" r="9007" b="7326"/>
          <a:stretch/>
        </p:blipFill>
        <p:spPr>
          <a:xfrm>
            <a:off x="3679813" y="1346521"/>
            <a:ext cx="3426373" cy="4614349"/>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8987" t="7491" r="8636" b="7558"/>
          <a:stretch/>
        </p:blipFill>
        <p:spPr>
          <a:xfrm>
            <a:off x="211784" y="1368822"/>
            <a:ext cx="3438878" cy="4589339"/>
          </a:xfrm>
          <a:prstGeom prst="rect">
            <a:avLst/>
          </a:prstGeom>
        </p:spPr>
      </p:pic>
    </p:spTree>
    <p:extLst>
      <p:ext uri="{BB962C8B-B14F-4D97-AF65-F5344CB8AC3E}">
        <p14:creationId xmlns:p14="http://schemas.microsoft.com/office/powerpoint/2010/main" val="66652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1000125" y="365124"/>
            <a:ext cx="10233000" cy="479400"/>
          </a:xfrm>
          <a:prstGeom prst="rect">
            <a:avLst/>
          </a:prstGeom>
        </p:spPr>
        <p:txBody>
          <a:bodyPr lIns="91425" tIns="91425" rIns="91425" bIns="91425" anchor="ctr" anchorCtr="0">
            <a:noAutofit/>
          </a:bodyPr>
          <a:lstStyle/>
          <a:p>
            <a:pPr lvl="0">
              <a:spcBef>
                <a:spcPts val="0"/>
              </a:spcBef>
              <a:buNone/>
            </a:pPr>
            <a:r>
              <a:rPr lang="en-US" dirty="0" smtClean="0"/>
              <a:t>Community Concerns</a:t>
            </a:r>
            <a:endParaRPr lang="en-US" dirty="0"/>
          </a:p>
        </p:txBody>
      </p:sp>
      <p:sp>
        <p:nvSpPr>
          <p:cNvPr id="7" name="Text Placeholder 16"/>
          <p:cNvSpPr txBox="1">
            <a:spLocks/>
          </p:cNvSpPr>
          <p:nvPr/>
        </p:nvSpPr>
        <p:spPr>
          <a:xfrm>
            <a:off x="0" y="2293102"/>
            <a:ext cx="7273636" cy="2473244"/>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buClr>
                <a:srgbClr val="76AADA"/>
              </a:buClr>
            </a:pPr>
            <a:r>
              <a:rPr lang="en-US" sz="2300" dirty="0" smtClean="0">
                <a:solidFill>
                  <a:schemeClr val="tx2">
                    <a:lumMod val="50000"/>
                  </a:schemeClr>
                </a:solidFill>
                <a:latin typeface="Century Gothic" panose="020B0502020202020204" pitchFamily="34" charset="0"/>
              </a:rPr>
              <a:t>Variations </a:t>
            </a:r>
            <a:r>
              <a:rPr lang="en-US" sz="2300" dirty="0">
                <a:solidFill>
                  <a:schemeClr val="tx2">
                    <a:lumMod val="50000"/>
                  </a:schemeClr>
                </a:solidFill>
                <a:latin typeface="Century Gothic" panose="020B0502020202020204" pitchFamily="34" charset="0"/>
              </a:rPr>
              <a:t>in water quality can have significant effects on </a:t>
            </a:r>
            <a:r>
              <a:rPr lang="en-US" sz="2300" b="1" dirty="0">
                <a:solidFill>
                  <a:srgbClr val="76AADA"/>
                </a:solidFill>
                <a:latin typeface="Century Gothic" panose="020B0502020202020204" pitchFamily="34" charset="0"/>
              </a:rPr>
              <a:t>SAV </a:t>
            </a:r>
            <a:r>
              <a:rPr lang="en-US" sz="2300" b="1" dirty="0" smtClean="0">
                <a:solidFill>
                  <a:srgbClr val="76AADA"/>
                </a:solidFill>
                <a:latin typeface="Century Gothic" panose="020B0502020202020204" pitchFamily="34" charset="0"/>
              </a:rPr>
              <a:t>growth</a:t>
            </a:r>
            <a:endParaRPr lang="en-US" sz="2300" dirty="0" smtClean="0">
              <a:solidFill>
                <a:schemeClr val="tx2">
                  <a:lumMod val="50000"/>
                </a:schemeClr>
              </a:solidFill>
              <a:latin typeface="Century Gothic" panose="020B0502020202020204" pitchFamily="34" charset="0"/>
            </a:endParaRPr>
          </a:p>
          <a:p>
            <a:pPr>
              <a:buClr>
                <a:srgbClr val="76AADA"/>
              </a:buClr>
            </a:pPr>
            <a:r>
              <a:rPr lang="en-US" sz="2300" b="1" dirty="0">
                <a:solidFill>
                  <a:srgbClr val="75AADB"/>
                </a:solidFill>
                <a:latin typeface="Century Gothic" panose="020B0502020202020204" pitchFamily="34" charset="0"/>
              </a:rPr>
              <a:t>Monitoring water quality</a:t>
            </a:r>
            <a:r>
              <a:rPr lang="en-US" sz="2300" dirty="0">
                <a:solidFill>
                  <a:srgbClr val="757070"/>
                </a:solidFill>
                <a:latin typeface="Century Gothic" panose="020B0502020202020204" pitchFamily="34" charset="0"/>
              </a:rPr>
              <a:t> </a:t>
            </a:r>
            <a:r>
              <a:rPr lang="en-US" sz="2300" dirty="0" smtClean="0">
                <a:solidFill>
                  <a:schemeClr val="tx2">
                    <a:lumMod val="50000"/>
                  </a:schemeClr>
                </a:solidFill>
                <a:latin typeface="Century Gothic" panose="020B0502020202020204" pitchFamily="34" charset="0"/>
              </a:rPr>
              <a:t>is essential for health of the Chesapeake Bay</a:t>
            </a:r>
          </a:p>
          <a:p>
            <a:pPr>
              <a:buClr>
                <a:srgbClr val="76AADA"/>
              </a:buClr>
            </a:pPr>
            <a:r>
              <a:rPr lang="en-US" sz="2300" dirty="0" smtClean="0">
                <a:solidFill>
                  <a:schemeClr val="tx2">
                    <a:lumMod val="50000"/>
                  </a:schemeClr>
                </a:solidFill>
                <a:latin typeface="Century Gothic" panose="020B0502020202020204" pitchFamily="34" charset="0"/>
              </a:rPr>
              <a:t>Virginia </a:t>
            </a:r>
            <a:r>
              <a:rPr lang="en-US" sz="2300" dirty="0">
                <a:solidFill>
                  <a:schemeClr val="tx2">
                    <a:lumMod val="50000"/>
                  </a:schemeClr>
                </a:solidFill>
                <a:latin typeface="Century Gothic" panose="020B0502020202020204" pitchFamily="34" charset="0"/>
              </a:rPr>
              <a:t>DEQ </a:t>
            </a:r>
            <a:r>
              <a:rPr lang="en-US" sz="2300" dirty="0" smtClean="0">
                <a:solidFill>
                  <a:schemeClr val="tx2">
                    <a:lumMod val="50000"/>
                  </a:schemeClr>
                </a:solidFill>
                <a:latin typeface="Century Gothic" panose="020B0502020202020204" pitchFamily="34" charset="0"/>
              </a:rPr>
              <a:t>relies on </a:t>
            </a:r>
            <a:r>
              <a:rPr lang="en-US" sz="2300" b="1" i="1" dirty="0" smtClean="0">
                <a:solidFill>
                  <a:srgbClr val="75AADB"/>
                </a:solidFill>
                <a:latin typeface="Century Gothic" panose="020B0502020202020204" pitchFamily="34" charset="0"/>
              </a:rPr>
              <a:t>in situ </a:t>
            </a:r>
            <a:r>
              <a:rPr lang="en-US" sz="2300" b="1" dirty="0" smtClean="0">
                <a:solidFill>
                  <a:srgbClr val="75AADB"/>
                </a:solidFill>
                <a:latin typeface="Century Gothic" panose="020B0502020202020204" pitchFamily="34" charset="0"/>
              </a:rPr>
              <a:t>data </a:t>
            </a:r>
            <a:r>
              <a:rPr lang="en-US" sz="2300" dirty="0" smtClean="0">
                <a:solidFill>
                  <a:schemeClr val="tx2">
                    <a:lumMod val="50000"/>
                  </a:schemeClr>
                </a:solidFill>
                <a:latin typeface="Century Gothic" panose="020B0502020202020204" pitchFamily="34" charset="0"/>
              </a:rPr>
              <a:t>to </a:t>
            </a:r>
            <a:r>
              <a:rPr lang="en-US" sz="2300" dirty="0">
                <a:solidFill>
                  <a:schemeClr val="tx2">
                    <a:lumMod val="50000"/>
                  </a:schemeClr>
                </a:solidFill>
                <a:latin typeface="Century Gothic" panose="020B0502020202020204" pitchFamily="34" charset="0"/>
              </a:rPr>
              <a:t>monitor water </a:t>
            </a:r>
            <a:r>
              <a:rPr lang="en-US" sz="2300" dirty="0" smtClean="0">
                <a:solidFill>
                  <a:schemeClr val="tx2">
                    <a:lumMod val="50000"/>
                  </a:schemeClr>
                </a:solidFill>
                <a:latin typeface="Century Gothic" panose="020B0502020202020204" pitchFamily="34" charset="0"/>
              </a:rPr>
              <a:t>quality</a:t>
            </a:r>
            <a:endParaRPr lang="en-US" sz="2300" dirty="0" smtClean="0">
              <a:solidFill>
                <a:schemeClr val="tx2">
                  <a:lumMod val="50000"/>
                </a:schemeClr>
              </a:solidFill>
              <a:latin typeface="Century Gothic" panose="020B0502020202020204" pitchFamily="34" charset="0"/>
            </a:endParaRPr>
          </a:p>
        </p:txBody>
      </p:sp>
      <p:pic>
        <p:nvPicPr>
          <p:cNvPr id="2050" name="Picture 2" descr="Image result for virginia chesapeake 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4382" y="1957173"/>
            <a:ext cx="4533483" cy="3145103"/>
          </a:xfrm>
          <a:prstGeom prst="round2DiagRect">
            <a:avLst>
              <a:gd name="adj1" fmla="val 16667"/>
              <a:gd name="adj2" fmla="val 0"/>
            </a:avLst>
          </a:prstGeom>
          <a:noFill/>
          <a:ln w="38100" cap="sq">
            <a:solidFill>
              <a:schemeClr val="accent1"/>
            </a:solidFill>
            <a:miter lim="800000"/>
          </a:ln>
          <a:effectLst>
            <a:outerShdw blurRad="254000" algn="tl" rotWithShape="0">
              <a:srgbClr val="000000">
                <a:alpha val="43000"/>
              </a:srgbClr>
            </a:outerShdw>
          </a:effectLst>
        </p:spPr>
      </p:pic>
      <p:sp>
        <p:nvSpPr>
          <p:cNvPr id="10" name="Shape 115"/>
          <p:cNvSpPr txBox="1"/>
          <p:nvPr/>
        </p:nvSpPr>
        <p:spPr>
          <a:xfrm>
            <a:off x="7424382" y="5181318"/>
            <a:ext cx="3750600" cy="312300"/>
          </a:xfrm>
          <a:prstGeom prst="rect">
            <a:avLst/>
          </a:prstGeom>
          <a:noFill/>
          <a:ln>
            <a:noFill/>
          </a:ln>
        </p:spPr>
        <p:txBody>
          <a:bodyPr lIns="91425" tIns="45700" rIns="91425" bIns="45700" anchor="t" anchorCtr="0">
            <a:noAutofit/>
          </a:bodyPr>
          <a:lstStyle/>
          <a:p>
            <a:pPr lvl="0" algn="r" rtl="0">
              <a:lnSpc>
                <a:spcPct val="90000"/>
              </a:lnSpc>
              <a:spcBef>
                <a:spcPts val="0"/>
              </a:spcBef>
              <a:buNone/>
            </a:pPr>
            <a:r>
              <a:rPr lang="en-US" sz="1200" b="1" dirty="0">
                <a:solidFill>
                  <a:schemeClr val="tx1"/>
                </a:solidFill>
                <a:latin typeface="Century Gothic"/>
                <a:ea typeface="Century Gothic"/>
                <a:cs typeface="Century Gothic"/>
                <a:sym typeface="Century Gothic"/>
              </a:rPr>
              <a:t>Image Credit: </a:t>
            </a:r>
            <a:r>
              <a:rPr lang="en-US" sz="1200" b="1" dirty="0" smtClean="0">
                <a:solidFill>
                  <a:schemeClr val="tx1"/>
                </a:solidFill>
                <a:latin typeface="Century Gothic"/>
                <a:ea typeface="Century Gothic"/>
                <a:cs typeface="Century Gothic"/>
                <a:sym typeface="Century Gothic"/>
              </a:rPr>
              <a:t>Kay Moneymaker/Scenic Virginia</a:t>
            </a:r>
            <a:endParaRPr lang="en-US" sz="1200" b="1" dirty="0">
              <a:solidFill>
                <a:schemeClr val="tx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57052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1000125" y="365124"/>
            <a:ext cx="10233000" cy="479400"/>
          </a:xfrm>
          <a:prstGeom prst="rect">
            <a:avLst/>
          </a:prstGeom>
        </p:spPr>
        <p:txBody>
          <a:bodyPr lIns="91425" tIns="91425" rIns="91425" bIns="91425" anchor="ctr" anchorCtr="0">
            <a:noAutofit/>
          </a:bodyPr>
          <a:lstStyle/>
          <a:p>
            <a:pPr lvl="0">
              <a:spcBef>
                <a:spcPts val="0"/>
              </a:spcBef>
              <a:buNone/>
            </a:pPr>
            <a:r>
              <a:rPr lang="en-US" dirty="0"/>
              <a:t>Identifying Bottom Effects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701" y="1849582"/>
            <a:ext cx="3165146" cy="323100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2333" y="1849582"/>
            <a:ext cx="3199129" cy="3231001"/>
          </a:xfrm>
          <a:prstGeom prst="rect">
            <a:avLst/>
          </a:prstGeom>
        </p:spPr>
      </p:pic>
      <p:sp>
        <p:nvSpPr>
          <p:cNvPr id="5" name="TextBox 4"/>
          <p:cNvSpPr txBox="1"/>
          <p:nvPr/>
        </p:nvSpPr>
        <p:spPr>
          <a:xfrm>
            <a:off x="6959333" y="5211633"/>
            <a:ext cx="5073361" cy="923330"/>
          </a:xfrm>
          <a:prstGeom prst="rect">
            <a:avLst/>
          </a:prstGeom>
          <a:noFill/>
        </p:spPr>
        <p:txBody>
          <a:bodyPr wrap="square" rtlCol="0">
            <a:spAutoFit/>
          </a:bodyPr>
          <a:lstStyle/>
          <a:p>
            <a:pPr algn="ctr"/>
            <a:r>
              <a:rPr lang="en-US" dirty="0">
                <a:solidFill>
                  <a:schemeClr val="bg1">
                    <a:lumMod val="50000"/>
                  </a:schemeClr>
                </a:solidFill>
                <a:latin typeface="Century Gothic" panose="020B0502020202020204" pitchFamily="34" charset="0"/>
              </a:rPr>
              <a:t>Points with high average and high minimum turbidities can potentially be indicators of bottom effects</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8639" y="1366153"/>
            <a:ext cx="4754750" cy="3714430"/>
          </a:xfrm>
          <a:prstGeom prst="rect">
            <a:avLst/>
          </a:prstGeom>
        </p:spPr>
      </p:pic>
      <p:sp>
        <p:nvSpPr>
          <p:cNvPr id="7" name="TextBox 6"/>
          <p:cNvSpPr txBox="1"/>
          <p:nvPr/>
        </p:nvSpPr>
        <p:spPr>
          <a:xfrm>
            <a:off x="438278" y="5211633"/>
            <a:ext cx="6263137" cy="1138773"/>
          </a:xfrm>
          <a:prstGeom prst="rect">
            <a:avLst/>
          </a:prstGeom>
          <a:noFill/>
        </p:spPr>
        <p:txBody>
          <a:bodyPr wrap="square" rtlCol="0">
            <a:spAutoFit/>
          </a:bodyPr>
          <a:lstStyle/>
          <a:p>
            <a:pPr algn="ctr"/>
            <a:r>
              <a:rPr lang="en-US" sz="1400" b="1" i="1" dirty="0" err="1">
                <a:latin typeface="Century Gothic" panose="020B0502020202020204" pitchFamily="34" charset="0"/>
              </a:rPr>
              <a:t>Piankatank</a:t>
            </a:r>
            <a:r>
              <a:rPr lang="en-US" sz="1400" b="1" i="1" dirty="0">
                <a:latin typeface="Century Gothic" panose="020B0502020202020204" pitchFamily="34" charset="0"/>
              </a:rPr>
              <a:t> River – ACOLITE turbidity product vs Google Earth imagery</a:t>
            </a:r>
          </a:p>
          <a:p>
            <a:endParaRPr lang="en-US" dirty="0">
              <a:latin typeface="Century Gothic" panose="020B0502020202020204" pitchFamily="34" charset="0"/>
            </a:endParaRPr>
          </a:p>
          <a:p>
            <a:pPr algn="ctr"/>
            <a:r>
              <a:rPr lang="en-US" dirty="0">
                <a:solidFill>
                  <a:schemeClr val="bg1">
                    <a:lumMod val="50000"/>
                  </a:schemeClr>
                </a:solidFill>
                <a:latin typeface="Century Gothic" panose="020B0502020202020204" pitchFamily="34" charset="0"/>
              </a:rPr>
              <a:t>Observed high satellite turbidity estimates over clear, shallow waters with sandy bottoms</a:t>
            </a:r>
          </a:p>
        </p:txBody>
      </p:sp>
    </p:spTree>
    <p:extLst>
      <p:ext uri="{BB962C8B-B14F-4D97-AF65-F5344CB8AC3E}">
        <p14:creationId xmlns:p14="http://schemas.microsoft.com/office/powerpoint/2010/main" val="16917170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Baywide Turbidity Variation </a:t>
            </a:r>
          </a:p>
        </p:txBody>
      </p:sp>
      <p:grpSp>
        <p:nvGrpSpPr>
          <p:cNvPr id="25" name="Group 24"/>
          <p:cNvGrpSpPr/>
          <p:nvPr/>
        </p:nvGrpSpPr>
        <p:grpSpPr>
          <a:xfrm>
            <a:off x="6455637" y="844548"/>
            <a:ext cx="5638002" cy="5474248"/>
            <a:chOff x="6168056" y="1089654"/>
            <a:chExt cx="5638002" cy="5474248"/>
          </a:xfrm>
        </p:grpSpPr>
        <p:grpSp>
          <p:nvGrpSpPr>
            <p:cNvPr id="15" name="Group 14"/>
            <p:cNvGrpSpPr/>
            <p:nvPr/>
          </p:nvGrpSpPr>
          <p:grpSpPr>
            <a:xfrm>
              <a:off x="6168056" y="1089654"/>
              <a:ext cx="4455209" cy="5474248"/>
              <a:chOff x="202672" y="1089654"/>
              <a:chExt cx="4455209" cy="5474248"/>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5454"/>
              <a:stretch/>
            </p:blipFill>
            <p:spPr>
              <a:xfrm>
                <a:off x="202672" y="1428208"/>
                <a:ext cx="4197431" cy="5135694"/>
              </a:xfrm>
              <a:prstGeom prst="rect">
                <a:avLst/>
              </a:prstGeom>
            </p:spPr>
          </p:pic>
          <p:sp>
            <p:nvSpPr>
              <p:cNvPr id="6" name="TextBox 5"/>
              <p:cNvSpPr txBox="1"/>
              <p:nvPr/>
            </p:nvSpPr>
            <p:spPr>
              <a:xfrm>
                <a:off x="202672" y="1089654"/>
                <a:ext cx="4343202" cy="338554"/>
              </a:xfrm>
              <a:prstGeom prst="rect">
                <a:avLst/>
              </a:prstGeom>
              <a:noFill/>
            </p:spPr>
            <p:txBody>
              <a:bodyPr wrap="square" rtlCol="0">
                <a:spAutoFit/>
              </a:bodyPr>
              <a:lstStyle/>
              <a:p>
                <a:r>
                  <a:rPr lang="en-US" sz="1600" dirty="0">
                    <a:solidFill>
                      <a:schemeClr val="tx1">
                        <a:lumMod val="85000"/>
                        <a:lumOff val="15000"/>
                      </a:schemeClr>
                    </a:solidFill>
                    <a:latin typeface="Century Gothic" panose="020B0502020202020204" pitchFamily="34" charset="0"/>
                  </a:rPr>
                  <a:t>Baywide Standard Deviation (2013 - 2017)</a:t>
                </a:r>
                <a:endParaRPr lang="en-US" dirty="0">
                  <a:latin typeface="Century Gothic" panose="020B0502020202020204" pitchFamily="34" charset="0"/>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53741"/>
              <a:stretch/>
            </p:blipFill>
            <p:spPr>
              <a:xfrm>
                <a:off x="4373977" y="2167957"/>
                <a:ext cx="283904" cy="64815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0103" y="5972779"/>
                <a:ext cx="215769" cy="506398"/>
              </a:xfrm>
              <a:prstGeom prst="rect">
                <a:avLst/>
              </a:prstGeom>
            </p:spPr>
          </p:pic>
        </p:grpSp>
        <p:grpSp>
          <p:nvGrpSpPr>
            <p:cNvPr id="16" name="Group 15"/>
            <p:cNvGrpSpPr/>
            <p:nvPr/>
          </p:nvGrpSpPr>
          <p:grpSpPr>
            <a:xfrm>
              <a:off x="10214675" y="1446599"/>
              <a:ext cx="1591383" cy="1369516"/>
              <a:chOff x="22027200" y="16326936"/>
              <a:chExt cx="2855658" cy="1462063"/>
            </a:xfrm>
          </p:grpSpPr>
          <p:sp>
            <p:nvSpPr>
              <p:cNvPr id="17" name="TextBox 16"/>
              <p:cNvSpPr txBox="1"/>
              <p:nvPr/>
            </p:nvSpPr>
            <p:spPr>
              <a:xfrm>
                <a:off x="22027200" y="16326936"/>
                <a:ext cx="2855658" cy="328576"/>
              </a:xfrm>
              <a:prstGeom prst="rect">
                <a:avLst/>
              </a:prstGeom>
              <a:noFill/>
            </p:spPr>
            <p:txBody>
              <a:bodyPr wrap="square" rtlCol="0">
                <a:spAutoFit/>
              </a:bodyPr>
              <a:lstStyle/>
              <a:p>
                <a:r>
                  <a:rPr lang="en-US" b="1" dirty="0"/>
                  <a:t>  </a:t>
                </a:r>
                <a:r>
                  <a:rPr lang="en-US" b="1" dirty="0">
                    <a:latin typeface="Century Gothic" panose="020B0502020202020204" pitchFamily="34" charset="0"/>
                  </a:rPr>
                  <a:t>SD Scale (FNU</a:t>
                </a:r>
                <a:r>
                  <a:rPr lang="en-US" b="1" dirty="0"/>
                  <a:t>)</a:t>
                </a:r>
              </a:p>
            </p:txBody>
          </p:sp>
          <p:sp>
            <p:nvSpPr>
              <p:cNvPr id="20" name="TextBox 19"/>
              <p:cNvSpPr txBox="1"/>
              <p:nvPr/>
            </p:nvSpPr>
            <p:spPr>
              <a:xfrm>
                <a:off x="22760400" y="17000418"/>
                <a:ext cx="1832873" cy="788581"/>
              </a:xfrm>
              <a:prstGeom prst="rect">
                <a:avLst/>
              </a:prstGeom>
              <a:noFill/>
            </p:spPr>
            <p:txBody>
              <a:bodyPr wrap="square" rtlCol="0">
                <a:spAutoFit/>
              </a:bodyPr>
              <a:lstStyle/>
              <a:p>
                <a:r>
                  <a:rPr lang="en-US" b="1" dirty="0">
                    <a:latin typeface="Century Gothic" panose="020B0502020202020204" pitchFamily="34" charset="0"/>
                  </a:rPr>
                  <a:t>High: 5</a:t>
                </a:r>
              </a:p>
              <a:p>
                <a:endParaRPr lang="en-US" b="1" dirty="0">
                  <a:latin typeface="Century Gothic" panose="020B0502020202020204" pitchFamily="34" charset="0"/>
                </a:endParaRPr>
              </a:p>
              <a:p>
                <a:r>
                  <a:rPr lang="en-US" b="1" dirty="0">
                    <a:latin typeface="Century Gothic" panose="020B0502020202020204" pitchFamily="34" charset="0"/>
                  </a:rPr>
                  <a:t>Low: 0</a:t>
                </a:r>
              </a:p>
            </p:txBody>
          </p:sp>
        </p:grpSp>
      </p:grpSp>
      <p:sp>
        <p:nvSpPr>
          <p:cNvPr id="24" name="Text Placeholder 16"/>
          <p:cNvSpPr txBox="1">
            <a:spLocks/>
          </p:cNvSpPr>
          <p:nvPr/>
        </p:nvSpPr>
        <p:spPr>
          <a:xfrm>
            <a:off x="77444" y="2571001"/>
            <a:ext cx="6529541" cy="206849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buClr>
                <a:srgbClr val="76AADA"/>
              </a:buClr>
            </a:pPr>
            <a:r>
              <a:rPr lang="en-US" sz="2300" b="1" dirty="0">
                <a:solidFill>
                  <a:srgbClr val="75AADB"/>
                </a:solidFill>
                <a:latin typeface="Century Gothic" panose="020B0502020202020204" pitchFamily="34" charset="0"/>
              </a:rPr>
              <a:t>Standard deviation </a:t>
            </a:r>
            <a:r>
              <a:rPr lang="en-US" sz="2300" dirty="0">
                <a:solidFill>
                  <a:schemeClr val="bg1">
                    <a:lumMod val="50000"/>
                  </a:schemeClr>
                </a:solidFill>
                <a:latin typeface="Century Gothic" panose="020B0502020202020204" pitchFamily="34" charset="0"/>
              </a:rPr>
              <a:t>used to visualize variation &amp; examine bottom effects</a:t>
            </a:r>
          </a:p>
          <a:p>
            <a:pPr>
              <a:buClr>
                <a:srgbClr val="76AADA"/>
              </a:buClr>
            </a:pPr>
            <a:r>
              <a:rPr lang="en-US" sz="2300" dirty="0">
                <a:solidFill>
                  <a:schemeClr val="bg1">
                    <a:lumMod val="50000"/>
                  </a:schemeClr>
                </a:solidFill>
                <a:latin typeface="Century Gothic" panose="020B0502020202020204" pitchFamily="34" charset="0"/>
              </a:rPr>
              <a:t>High SD + low Coefficient of Variation for turbidity potentially influenced by </a:t>
            </a:r>
            <a:r>
              <a:rPr lang="en-US" sz="2300" b="1" dirty="0">
                <a:solidFill>
                  <a:srgbClr val="75AADB"/>
                </a:solidFill>
                <a:latin typeface="Century Gothic" panose="020B0502020202020204" pitchFamily="34" charset="0"/>
              </a:rPr>
              <a:t>sandy bottoms </a:t>
            </a:r>
            <a:endParaRPr lang="en-US" sz="2300" dirty="0">
              <a:solidFill>
                <a:schemeClr val="bg1">
                  <a:lumMod val="50000"/>
                </a:schemeClr>
              </a:solidFill>
              <a:latin typeface="Century Gothic" panose="020B0502020202020204" pitchFamily="34" charset="0"/>
            </a:endParaRPr>
          </a:p>
        </p:txBody>
      </p:sp>
    </p:spTree>
    <p:extLst>
      <p:ext uri="{BB962C8B-B14F-4D97-AF65-F5344CB8AC3E}">
        <p14:creationId xmlns:p14="http://schemas.microsoft.com/office/powerpoint/2010/main" val="1463721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Landsat 8 SD vs. </a:t>
            </a:r>
            <a:r>
              <a:rPr lang="en-US" sz="4000" dirty="0" err="1"/>
              <a:t>CoV</a:t>
            </a:r>
            <a:endParaRPr lang="en-US" sz="4000" dirty="0"/>
          </a:p>
        </p:txBody>
      </p:sp>
      <p:grpSp>
        <p:nvGrpSpPr>
          <p:cNvPr id="15" name="Group 14"/>
          <p:cNvGrpSpPr/>
          <p:nvPr/>
        </p:nvGrpSpPr>
        <p:grpSpPr>
          <a:xfrm>
            <a:off x="19784" y="1089654"/>
            <a:ext cx="4455209" cy="5474248"/>
            <a:chOff x="202672" y="1089654"/>
            <a:chExt cx="4455209" cy="5474248"/>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5454"/>
            <a:stretch/>
          </p:blipFill>
          <p:spPr>
            <a:xfrm>
              <a:off x="202672" y="1428208"/>
              <a:ext cx="4197431" cy="5135694"/>
            </a:xfrm>
            <a:prstGeom prst="rect">
              <a:avLst/>
            </a:prstGeom>
          </p:spPr>
        </p:pic>
        <p:sp>
          <p:nvSpPr>
            <p:cNvPr id="6" name="TextBox 5"/>
            <p:cNvSpPr txBox="1"/>
            <p:nvPr/>
          </p:nvSpPr>
          <p:spPr>
            <a:xfrm>
              <a:off x="202672" y="1089654"/>
              <a:ext cx="4343202" cy="338554"/>
            </a:xfrm>
            <a:prstGeom prst="rect">
              <a:avLst/>
            </a:prstGeom>
            <a:noFill/>
          </p:spPr>
          <p:txBody>
            <a:bodyPr wrap="square" rtlCol="0">
              <a:spAutoFit/>
            </a:bodyPr>
            <a:lstStyle/>
            <a:p>
              <a:r>
                <a:rPr lang="en-US" sz="1600" dirty="0">
                  <a:solidFill>
                    <a:schemeClr val="tx1">
                      <a:lumMod val="85000"/>
                      <a:lumOff val="15000"/>
                    </a:schemeClr>
                  </a:solidFill>
                  <a:latin typeface="Century Gothic" panose="020B0502020202020204" pitchFamily="34" charset="0"/>
                </a:rPr>
                <a:t>Baywide Standard Deviation (2013 - 2017)</a:t>
              </a:r>
              <a:endParaRPr lang="en-US" dirty="0">
                <a:latin typeface="Century Gothic" panose="020B0502020202020204" pitchFamily="34" charset="0"/>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53741"/>
            <a:stretch/>
          </p:blipFill>
          <p:spPr>
            <a:xfrm>
              <a:off x="4373977" y="2167957"/>
              <a:ext cx="283904" cy="64815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0103" y="5972779"/>
              <a:ext cx="215769" cy="506398"/>
            </a:xfrm>
            <a:prstGeom prst="rect">
              <a:avLst/>
            </a:prstGeom>
          </p:spPr>
        </p:pic>
      </p:grpSp>
      <p:grpSp>
        <p:nvGrpSpPr>
          <p:cNvPr id="14" name="Group 13"/>
          <p:cNvGrpSpPr/>
          <p:nvPr/>
        </p:nvGrpSpPr>
        <p:grpSpPr>
          <a:xfrm>
            <a:off x="5867995" y="1089654"/>
            <a:ext cx="4767958" cy="5474246"/>
            <a:chOff x="5606738" y="1089654"/>
            <a:chExt cx="4767958" cy="5474246"/>
          </a:xfrm>
        </p:grpSpPr>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t="5891"/>
            <a:stretch/>
          </p:blipFill>
          <p:spPr>
            <a:xfrm>
              <a:off x="5812955" y="1454333"/>
              <a:ext cx="4195466" cy="5109567"/>
            </a:xfrm>
            <a:prstGeom prst="rect">
              <a:avLst/>
            </a:prstGeom>
          </p:spPr>
        </p:pic>
        <p:sp>
          <p:nvSpPr>
            <p:cNvPr id="8" name="TextBox 7"/>
            <p:cNvSpPr txBox="1"/>
            <p:nvPr/>
          </p:nvSpPr>
          <p:spPr>
            <a:xfrm>
              <a:off x="5606738" y="1089654"/>
              <a:ext cx="4767958" cy="338554"/>
            </a:xfrm>
            <a:prstGeom prst="rect">
              <a:avLst/>
            </a:prstGeom>
            <a:noFill/>
          </p:spPr>
          <p:txBody>
            <a:bodyPr wrap="square" rtlCol="0">
              <a:spAutoFit/>
            </a:bodyPr>
            <a:lstStyle/>
            <a:p>
              <a:r>
                <a:rPr lang="en-US" sz="1600" dirty="0">
                  <a:solidFill>
                    <a:schemeClr val="tx1">
                      <a:lumMod val="85000"/>
                      <a:lumOff val="15000"/>
                    </a:schemeClr>
                  </a:solidFill>
                  <a:latin typeface="Century Gothic" panose="020B0502020202020204" pitchFamily="34" charset="0"/>
                </a:rPr>
                <a:t>Baywide Coefficient of Variation (2013 - 2017)</a:t>
              </a:r>
              <a:endParaRPr lang="en-US" dirty="0">
                <a:latin typeface="Century Gothic" panose="020B0502020202020204" pitchFamily="34" charset="0"/>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r="53741"/>
            <a:stretch/>
          </p:blipFill>
          <p:spPr>
            <a:xfrm>
              <a:off x="10075076" y="2138505"/>
              <a:ext cx="299620" cy="68403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9398" y="5972779"/>
              <a:ext cx="215769" cy="506398"/>
            </a:xfrm>
            <a:prstGeom prst="rect">
              <a:avLst/>
            </a:prstGeom>
          </p:spPr>
        </p:pic>
      </p:grpSp>
      <p:grpSp>
        <p:nvGrpSpPr>
          <p:cNvPr id="16" name="Group 15"/>
          <p:cNvGrpSpPr/>
          <p:nvPr/>
        </p:nvGrpSpPr>
        <p:grpSpPr>
          <a:xfrm>
            <a:off x="4008213" y="1843943"/>
            <a:ext cx="2619385" cy="1024675"/>
            <a:chOff x="22250950" y="16695080"/>
            <a:chExt cx="2949411" cy="1093919"/>
          </a:xfrm>
        </p:grpSpPr>
        <p:sp>
          <p:nvSpPr>
            <p:cNvPr id="17" name="TextBox 16"/>
            <p:cNvSpPr txBox="1"/>
            <p:nvPr/>
          </p:nvSpPr>
          <p:spPr>
            <a:xfrm>
              <a:off x="22250950" y="16695080"/>
              <a:ext cx="2949411" cy="394290"/>
            </a:xfrm>
            <a:prstGeom prst="rect">
              <a:avLst/>
            </a:prstGeom>
            <a:noFill/>
          </p:spPr>
          <p:txBody>
            <a:bodyPr wrap="square" rtlCol="0">
              <a:spAutoFit/>
            </a:bodyPr>
            <a:lstStyle/>
            <a:p>
              <a:r>
                <a:rPr lang="en-US" b="1" dirty="0"/>
                <a:t>  </a:t>
              </a:r>
              <a:r>
                <a:rPr lang="en-US" b="1" dirty="0">
                  <a:latin typeface="Century Gothic" panose="020B0502020202020204" pitchFamily="34" charset="0"/>
                </a:rPr>
                <a:t>SD Scale (FNU</a:t>
              </a:r>
              <a:r>
                <a:rPr lang="en-US" b="1" dirty="0"/>
                <a:t>)</a:t>
              </a:r>
            </a:p>
          </p:txBody>
        </p:sp>
        <p:sp>
          <p:nvSpPr>
            <p:cNvPr id="20" name="TextBox 19"/>
            <p:cNvSpPr txBox="1"/>
            <p:nvPr/>
          </p:nvSpPr>
          <p:spPr>
            <a:xfrm>
              <a:off x="22777856" y="17000418"/>
              <a:ext cx="1832873" cy="788581"/>
            </a:xfrm>
            <a:prstGeom prst="rect">
              <a:avLst/>
            </a:prstGeom>
            <a:noFill/>
          </p:spPr>
          <p:txBody>
            <a:bodyPr wrap="square" rtlCol="0">
              <a:spAutoFit/>
            </a:bodyPr>
            <a:lstStyle/>
            <a:p>
              <a:r>
                <a:rPr lang="en-US" b="1" dirty="0">
                  <a:latin typeface="Century Gothic" panose="020B0502020202020204" pitchFamily="34" charset="0"/>
                </a:rPr>
                <a:t>High: 5</a:t>
              </a:r>
            </a:p>
            <a:p>
              <a:endParaRPr lang="en-US" b="1" dirty="0">
                <a:latin typeface="Century Gothic" panose="020B0502020202020204" pitchFamily="34" charset="0"/>
              </a:endParaRPr>
            </a:p>
            <a:p>
              <a:r>
                <a:rPr lang="en-US" b="1" dirty="0">
                  <a:latin typeface="Century Gothic" panose="020B0502020202020204" pitchFamily="34" charset="0"/>
                </a:rPr>
                <a:t>Low: 0</a:t>
              </a:r>
            </a:p>
          </p:txBody>
        </p:sp>
      </p:grpSp>
      <p:grpSp>
        <p:nvGrpSpPr>
          <p:cNvPr id="21" name="Group 20"/>
          <p:cNvGrpSpPr/>
          <p:nvPr/>
        </p:nvGrpSpPr>
        <p:grpSpPr>
          <a:xfrm>
            <a:off x="10156481" y="1834221"/>
            <a:ext cx="2619385" cy="981898"/>
            <a:chOff x="22123493" y="16684695"/>
            <a:chExt cx="2949411" cy="1048251"/>
          </a:xfrm>
        </p:grpSpPr>
        <p:sp>
          <p:nvSpPr>
            <p:cNvPr id="22" name="TextBox 21"/>
            <p:cNvSpPr txBox="1"/>
            <p:nvPr/>
          </p:nvSpPr>
          <p:spPr>
            <a:xfrm>
              <a:off x="22123493" y="16684695"/>
              <a:ext cx="2949411" cy="394290"/>
            </a:xfrm>
            <a:prstGeom prst="rect">
              <a:avLst/>
            </a:prstGeom>
            <a:noFill/>
          </p:spPr>
          <p:txBody>
            <a:bodyPr wrap="square" rtlCol="0">
              <a:spAutoFit/>
            </a:bodyPr>
            <a:lstStyle/>
            <a:p>
              <a:r>
                <a:rPr lang="en-US" b="1" dirty="0"/>
                <a:t>  </a:t>
              </a:r>
              <a:r>
                <a:rPr lang="en-US" b="1" dirty="0" err="1">
                  <a:latin typeface="Century Gothic" panose="020B0502020202020204" pitchFamily="34" charset="0"/>
                </a:rPr>
                <a:t>CoV</a:t>
              </a:r>
              <a:r>
                <a:rPr lang="en-US" b="1" dirty="0">
                  <a:latin typeface="Century Gothic" panose="020B0502020202020204" pitchFamily="34" charset="0"/>
                </a:rPr>
                <a:t> Scale (FNU</a:t>
              </a:r>
              <a:r>
                <a:rPr lang="en-US" b="1" dirty="0"/>
                <a:t>)</a:t>
              </a:r>
            </a:p>
          </p:txBody>
        </p:sp>
        <p:sp>
          <p:nvSpPr>
            <p:cNvPr id="23" name="TextBox 22"/>
            <p:cNvSpPr txBox="1"/>
            <p:nvPr/>
          </p:nvSpPr>
          <p:spPr>
            <a:xfrm>
              <a:off x="22663376" y="16944365"/>
              <a:ext cx="1832873" cy="788581"/>
            </a:xfrm>
            <a:prstGeom prst="rect">
              <a:avLst/>
            </a:prstGeom>
            <a:noFill/>
          </p:spPr>
          <p:txBody>
            <a:bodyPr wrap="square" rtlCol="0">
              <a:spAutoFit/>
            </a:bodyPr>
            <a:lstStyle/>
            <a:p>
              <a:r>
                <a:rPr lang="en-US" b="1" dirty="0">
                  <a:latin typeface="Century Gothic" panose="020B0502020202020204" pitchFamily="34" charset="0"/>
                </a:rPr>
                <a:t>High: 1</a:t>
              </a:r>
            </a:p>
            <a:p>
              <a:endParaRPr lang="en-US" b="1" dirty="0">
                <a:latin typeface="Century Gothic" panose="020B0502020202020204" pitchFamily="34" charset="0"/>
              </a:endParaRPr>
            </a:p>
            <a:p>
              <a:r>
                <a:rPr lang="en-US" b="1" dirty="0">
                  <a:latin typeface="Century Gothic" panose="020B0502020202020204" pitchFamily="34" charset="0"/>
                </a:rPr>
                <a:t>Low: 0</a:t>
              </a:r>
            </a:p>
          </p:txBody>
        </p:sp>
      </p:grpSp>
    </p:spTree>
    <p:extLst>
      <p:ext uri="{BB962C8B-B14F-4D97-AF65-F5344CB8AC3E}">
        <p14:creationId xmlns:p14="http://schemas.microsoft.com/office/powerpoint/2010/main" val="6790306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1000125" y="365124"/>
            <a:ext cx="10233000" cy="479400"/>
          </a:xfrm>
          <a:prstGeom prst="rect">
            <a:avLst/>
          </a:prstGeom>
        </p:spPr>
        <p:txBody>
          <a:bodyPr lIns="91425" tIns="91425" rIns="91425" bIns="91425" anchor="ctr" anchorCtr="0">
            <a:noAutofit/>
          </a:bodyPr>
          <a:lstStyle/>
          <a:p>
            <a:pPr lvl="0">
              <a:spcBef>
                <a:spcPts val="0"/>
              </a:spcBef>
              <a:buNone/>
            </a:pPr>
            <a:r>
              <a:rPr lang="en-US" dirty="0"/>
              <a:t>Future Work</a:t>
            </a:r>
          </a:p>
        </p:txBody>
      </p:sp>
      <p:sp>
        <p:nvSpPr>
          <p:cNvPr id="8" name="Text Placeholder 16"/>
          <p:cNvSpPr txBox="1">
            <a:spLocks/>
          </p:cNvSpPr>
          <p:nvPr/>
        </p:nvSpPr>
        <p:spPr>
          <a:xfrm>
            <a:off x="235390" y="1676400"/>
            <a:ext cx="4649877" cy="3429754"/>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80000"/>
              </a:lnSpc>
              <a:buClr>
                <a:srgbClr val="76AADA"/>
              </a:buClr>
            </a:pPr>
            <a:r>
              <a:rPr lang="en-US" sz="2300" dirty="0">
                <a:solidFill>
                  <a:schemeClr val="bg1">
                    <a:lumMod val="50000"/>
                  </a:schemeClr>
                </a:solidFill>
                <a:latin typeface="Century Gothic" panose="020B0502020202020204" pitchFamily="34" charset="0"/>
              </a:rPr>
              <a:t>Finding effective methods to distinguish bottom effects</a:t>
            </a:r>
          </a:p>
          <a:p>
            <a:pPr marL="0" indent="0">
              <a:lnSpc>
                <a:spcPct val="80000"/>
              </a:lnSpc>
              <a:buClr>
                <a:srgbClr val="76AADA"/>
              </a:buClr>
              <a:buNone/>
            </a:pPr>
            <a:endParaRPr lang="en-US" sz="1000" dirty="0">
              <a:solidFill>
                <a:schemeClr val="bg1">
                  <a:lumMod val="50000"/>
                </a:schemeClr>
              </a:solidFill>
              <a:latin typeface="Century Gothic" panose="020B0502020202020204" pitchFamily="34" charset="0"/>
            </a:endParaRPr>
          </a:p>
          <a:p>
            <a:pPr>
              <a:lnSpc>
                <a:spcPct val="80000"/>
              </a:lnSpc>
              <a:buClr>
                <a:srgbClr val="76AADA"/>
              </a:buClr>
            </a:pPr>
            <a:r>
              <a:rPr lang="en-US" sz="2300" dirty="0">
                <a:solidFill>
                  <a:schemeClr val="bg1">
                    <a:lumMod val="50000"/>
                  </a:schemeClr>
                </a:solidFill>
                <a:latin typeface="Century Gothic" panose="020B0502020202020204" pitchFamily="34" charset="0"/>
              </a:rPr>
              <a:t>Utilizing satellite data from Landsat 5 and Landsat 7</a:t>
            </a:r>
          </a:p>
          <a:p>
            <a:pPr marL="0" indent="0">
              <a:lnSpc>
                <a:spcPct val="80000"/>
              </a:lnSpc>
              <a:buClr>
                <a:srgbClr val="76AADA"/>
              </a:buClr>
              <a:buNone/>
            </a:pPr>
            <a:endParaRPr lang="en-US" sz="1000" dirty="0">
              <a:solidFill>
                <a:schemeClr val="bg1">
                  <a:lumMod val="50000"/>
                </a:schemeClr>
              </a:solidFill>
              <a:latin typeface="Century Gothic" panose="020B0502020202020204" pitchFamily="34" charset="0"/>
            </a:endParaRPr>
          </a:p>
          <a:p>
            <a:pPr>
              <a:lnSpc>
                <a:spcPct val="80000"/>
              </a:lnSpc>
              <a:buClr>
                <a:srgbClr val="76AADA"/>
              </a:buClr>
            </a:pPr>
            <a:r>
              <a:rPr lang="en-US" sz="2300" dirty="0">
                <a:solidFill>
                  <a:schemeClr val="bg1">
                    <a:lumMod val="50000"/>
                  </a:schemeClr>
                </a:solidFill>
                <a:latin typeface="Century Gothic" panose="020B0502020202020204" pitchFamily="34" charset="0"/>
              </a:rPr>
              <a:t>Exploring different advanced settings within ACOLITE</a:t>
            </a:r>
          </a:p>
        </p:txBody>
      </p:sp>
      <p:pic>
        <p:nvPicPr>
          <p:cNvPr id="2" name="EndingPresent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22332" y="1488922"/>
            <a:ext cx="6720527" cy="3777344"/>
          </a:xfrm>
          <a:prstGeom prst="rect">
            <a:avLst/>
          </a:prstGeom>
        </p:spPr>
      </p:pic>
    </p:spTree>
    <p:extLst>
      <p:ext uri="{BB962C8B-B14F-4D97-AF65-F5344CB8AC3E}">
        <p14:creationId xmlns:p14="http://schemas.microsoft.com/office/powerpoint/2010/main" val="12286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1000125" y="365124"/>
            <a:ext cx="10233000" cy="479400"/>
          </a:xfrm>
          <a:prstGeom prst="rect">
            <a:avLst/>
          </a:prstGeom>
        </p:spPr>
        <p:txBody>
          <a:bodyPr lIns="91425" tIns="91425" rIns="91425" bIns="91425" anchor="ctr" anchorCtr="0">
            <a:noAutofit/>
          </a:bodyPr>
          <a:lstStyle/>
          <a:p>
            <a:pPr lvl="0">
              <a:spcBef>
                <a:spcPts val="0"/>
              </a:spcBef>
              <a:buNone/>
            </a:pPr>
            <a:r>
              <a:rPr lang="en-US"/>
              <a:t>Conclusions</a:t>
            </a:r>
          </a:p>
        </p:txBody>
      </p:sp>
      <p:sp>
        <p:nvSpPr>
          <p:cNvPr id="190" name="Shape 190"/>
          <p:cNvSpPr txBox="1"/>
          <p:nvPr/>
        </p:nvSpPr>
        <p:spPr>
          <a:xfrm>
            <a:off x="7436075" y="6499800"/>
            <a:ext cx="3797100" cy="312300"/>
          </a:xfrm>
          <a:prstGeom prst="rect">
            <a:avLst/>
          </a:prstGeom>
          <a:noFill/>
          <a:ln>
            <a:noFill/>
          </a:ln>
        </p:spPr>
        <p:txBody>
          <a:bodyPr lIns="91425" tIns="45700" rIns="91425" bIns="45700" anchor="t" anchorCtr="0">
            <a:noAutofit/>
          </a:bodyPr>
          <a:lstStyle/>
          <a:p>
            <a:pPr lvl="0" algn="r" rtl="0">
              <a:lnSpc>
                <a:spcPct val="90000"/>
              </a:lnSpc>
              <a:spcBef>
                <a:spcPts val="0"/>
              </a:spcBef>
              <a:buNone/>
            </a:pPr>
            <a:r>
              <a:rPr lang="en-US" sz="1100">
                <a:solidFill>
                  <a:srgbClr val="FFFFFF"/>
                </a:solidFill>
                <a:latin typeface="Century Gothic"/>
                <a:ea typeface="Century Gothic"/>
                <a:cs typeface="Century Gothic"/>
                <a:sym typeface="Century Gothic"/>
              </a:rPr>
              <a:t>Image Credit: Matt Rath/Chesapeake Bay Program</a:t>
            </a:r>
          </a:p>
        </p:txBody>
      </p:sp>
      <p:pic>
        <p:nvPicPr>
          <p:cNvPr id="2" name="Picture 1"/>
          <p:cNvPicPr>
            <a:picLocks noChangeAspect="1"/>
          </p:cNvPicPr>
          <p:nvPr/>
        </p:nvPicPr>
        <p:blipFill>
          <a:blip r:embed="rId3"/>
          <a:stretch>
            <a:fillRect/>
          </a:stretch>
        </p:blipFill>
        <p:spPr>
          <a:xfrm>
            <a:off x="7595679" y="2033754"/>
            <a:ext cx="4337726" cy="2900854"/>
          </a:xfrm>
          <a:prstGeom prst="round2DiagRect">
            <a:avLst>
              <a:gd name="adj1" fmla="val 16667"/>
              <a:gd name="adj2" fmla="val 0"/>
            </a:avLst>
          </a:prstGeom>
          <a:ln w="38100" cap="sq">
            <a:solidFill>
              <a:schemeClr val="accent1"/>
            </a:solidFill>
            <a:miter lim="800000"/>
          </a:ln>
          <a:effectLst>
            <a:outerShdw blurRad="254000" algn="tl" rotWithShape="0">
              <a:srgbClr val="000000">
                <a:alpha val="43000"/>
              </a:srgbClr>
            </a:outerShdw>
          </a:effectLst>
        </p:spPr>
      </p:pic>
      <p:sp>
        <p:nvSpPr>
          <p:cNvPr id="3" name="Rectangle 2"/>
          <p:cNvSpPr/>
          <p:nvPr/>
        </p:nvSpPr>
        <p:spPr>
          <a:xfrm>
            <a:off x="7594717" y="5064384"/>
            <a:ext cx="4339650" cy="286232"/>
          </a:xfrm>
          <a:prstGeom prst="rect">
            <a:avLst/>
          </a:prstGeom>
        </p:spPr>
        <p:txBody>
          <a:bodyPr wrap="none">
            <a:spAutoFit/>
          </a:bodyPr>
          <a:lstStyle/>
          <a:p>
            <a:pPr lvl="0" algn="r">
              <a:lnSpc>
                <a:spcPct val="90000"/>
              </a:lnSpc>
            </a:pPr>
            <a:r>
              <a:rPr lang="en-US" sz="1400" b="1" dirty="0">
                <a:solidFill>
                  <a:schemeClr val="tx1"/>
                </a:solidFill>
                <a:latin typeface="Century Gothic"/>
                <a:ea typeface="Century Gothic"/>
                <a:cs typeface="Century Gothic"/>
                <a:sym typeface="Century Gothic"/>
              </a:rPr>
              <a:t>Image Credit: Environmental Protection Agency</a:t>
            </a:r>
          </a:p>
        </p:txBody>
      </p:sp>
      <p:grpSp>
        <p:nvGrpSpPr>
          <p:cNvPr id="5" name="Group 4"/>
          <p:cNvGrpSpPr/>
          <p:nvPr/>
        </p:nvGrpSpPr>
        <p:grpSpPr>
          <a:xfrm>
            <a:off x="-849232" y="1449087"/>
            <a:ext cx="9127671" cy="4285608"/>
            <a:chOff x="-767589" y="2274322"/>
            <a:chExt cx="9127671" cy="4285608"/>
          </a:xfrm>
        </p:grpSpPr>
        <p:sp>
          <p:nvSpPr>
            <p:cNvPr id="11" name="Text Placeholder 16"/>
            <p:cNvSpPr txBox="1">
              <a:spLocks/>
            </p:cNvSpPr>
            <p:nvPr/>
          </p:nvSpPr>
          <p:spPr>
            <a:xfrm>
              <a:off x="78458" y="2274322"/>
              <a:ext cx="7598864" cy="428560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buClr>
                  <a:srgbClr val="76AADA"/>
                </a:buClr>
                <a:buNone/>
              </a:pPr>
              <a:endParaRPr lang="en-US" sz="2200" dirty="0">
                <a:solidFill>
                  <a:schemeClr val="bg1">
                    <a:lumMod val="50000"/>
                  </a:schemeClr>
                </a:solidFill>
                <a:latin typeface="Century Gothic" panose="020B0502020202020204" pitchFamily="34" charset="0"/>
              </a:endParaRPr>
            </a:p>
            <a:p>
              <a:pPr marL="347663" indent="-347663">
                <a:buClr>
                  <a:srgbClr val="76AADA"/>
                </a:buClr>
              </a:pPr>
              <a:r>
                <a:rPr lang="en-US" sz="2200" b="1" dirty="0">
                  <a:solidFill>
                    <a:srgbClr val="75AADB"/>
                  </a:solidFill>
                  <a:latin typeface="Century Gothic" panose="020B0502020202020204" pitchFamily="34" charset="0"/>
                </a:rPr>
                <a:t>Landsat 8 </a:t>
              </a:r>
              <a:r>
                <a:rPr lang="en-US" sz="2200" dirty="0">
                  <a:solidFill>
                    <a:schemeClr val="bg1">
                      <a:lumMod val="50000"/>
                    </a:schemeClr>
                  </a:solidFill>
                  <a:latin typeface="Century Gothic" panose="020B0502020202020204" pitchFamily="34" charset="0"/>
                </a:rPr>
                <a:t>was used to produced the most confident correlations with </a:t>
              </a:r>
              <a:r>
                <a:rPr lang="en-US" sz="2200" i="1" dirty="0">
                  <a:solidFill>
                    <a:schemeClr val="bg1">
                      <a:lumMod val="50000"/>
                    </a:schemeClr>
                  </a:solidFill>
                  <a:latin typeface="Century Gothic" panose="020B0502020202020204" pitchFamily="34" charset="0"/>
                </a:rPr>
                <a:t>in situ </a:t>
              </a:r>
              <a:r>
                <a:rPr lang="en-US" sz="2200" dirty="0">
                  <a:solidFill>
                    <a:schemeClr val="bg1">
                      <a:lumMod val="50000"/>
                    </a:schemeClr>
                  </a:solidFill>
                  <a:latin typeface="Century Gothic" panose="020B0502020202020204" pitchFamily="34" charset="0"/>
                </a:rPr>
                <a:t>data. </a:t>
              </a:r>
              <a:endParaRPr lang="en-US" sz="2200" b="1" dirty="0">
                <a:solidFill>
                  <a:srgbClr val="75AADB"/>
                </a:solidFill>
                <a:latin typeface="Century Gothic" panose="020B0502020202020204" pitchFamily="34" charset="0"/>
              </a:endParaRPr>
            </a:p>
            <a:p>
              <a:pPr marL="347663" indent="-347663">
                <a:buClr>
                  <a:srgbClr val="76AADA"/>
                </a:buClr>
              </a:pPr>
              <a:r>
                <a:rPr lang="en-US" sz="2200" dirty="0">
                  <a:solidFill>
                    <a:schemeClr val="bg1">
                      <a:lumMod val="50000"/>
                    </a:schemeClr>
                  </a:solidFill>
                  <a:latin typeface="Century Gothic" panose="020B0502020202020204" pitchFamily="34" charset="0"/>
                </a:rPr>
                <a:t>Dogliotti and Nechad: turbidity products provide the most accurate water clarity assessment</a:t>
              </a:r>
              <a:br>
                <a:rPr lang="en-US" sz="2200" dirty="0">
                  <a:solidFill>
                    <a:schemeClr val="bg1">
                      <a:lumMod val="50000"/>
                    </a:schemeClr>
                  </a:solidFill>
                  <a:latin typeface="Century Gothic" panose="020B0502020202020204" pitchFamily="34" charset="0"/>
                </a:rPr>
              </a:br>
              <a:r>
                <a:rPr lang="en-US" sz="2200" dirty="0">
                  <a:solidFill>
                    <a:schemeClr val="bg1">
                      <a:lumMod val="50000"/>
                    </a:schemeClr>
                  </a:solidFill>
                  <a:latin typeface="Century Gothic" panose="020B0502020202020204" pitchFamily="34" charset="0"/>
                </a:rPr>
                <a:t/>
              </a:r>
              <a:br>
                <a:rPr lang="en-US" sz="2200" dirty="0">
                  <a:solidFill>
                    <a:schemeClr val="bg1">
                      <a:lumMod val="50000"/>
                    </a:schemeClr>
                  </a:solidFill>
                  <a:latin typeface="Century Gothic" panose="020B0502020202020204" pitchFamily="34" charset="0"/>
                </a:rPr>
              </a:br>
              <a:r>
                <a:rPr lang="en-US" sz="2200" dirty="0">
                  <a:solidFill>
                    <a:schemeClr val="bg1">
                      <a:lumMod val="50000"/>
                    </a:schemeClr>
                  </a:solidFill>
                  <a:latin typeface="Century Gothic" panose="020B0502020202020204" pitchFamily="34" charset="0"/>
                </a:rPr>
                <a:t/>
              </a:r>
              <a:br>
                <a:rPr lang="en-US" sz="2200" dirty="0">
                  <a:solidFill>
                    <a:schemeClr val="bg1">
                      <a:lumMod val="50000"/>
                    </a:schemeClr>
                  </a:solidFill>
                  <a:latin typeface="Century Gothic" panose="020B0502020202020204" pitchFamily="34" charset="0"/>
                </a:rPr>
              </a:br>
              <a:r>
                <a:rPr lang="en-US" sz="2200" dirty="0">
                  <a:solidFill>
                    <a:schemeClr val="bg1">
                      <a:lumMod val="50000"/>
                    </a:schemeClr>
                  </a:solidFill>
                  <a:latin typeface="Century Gothic" panose="020B0502020202020204" pitchFamily="34" charset="0"/>
                </a:rPr>
                <a:t/>
              </a:r>
              <a:br>
                <a:rPr lang="en-US" sz="2200" dirty="0">
                  <a:solidFill>
                    <a:schemeClr val="bg1">
                      <a:lumMod val="50000"/>
                    </a:schemeClr>
                  </a:solidFill>
                  <a:latin typeface="Century Gothic" panose="020B0502020202020204" pitchFamily="34" charset="0"/>
                </a:rPr>
              </a:br>
              <a:endParaRPr lang="en-US" sz="2200" dirty="0">
                <a:solidFill>
                  <a:schemeClr val="bg1">
                    <a:lumMod val="50000"/>
                  </a:schemeClr>
                </a:solidFill>
                <a:latin typeface="Century Gothic" panose="020B0502020202020204" pitchFamily="34" charset="0"/>
              </a:endParaRPr>
            </a:p>
            <a:p>
              <a:pPr marL="347663" indent="-347663">
                <a:buClr>
                  <a:srgbClr val="76AADA"/>
                </a:buClr>
              </a:pPr>
              <a:r>
                <a:rPr lang="en-US" sz="2200" dirty="0">
                  <a:solidFill>
                    <a:schemeClr val="bg1">
                      <a:lumMod val="50000"/>
                    </a:schemeClr>
                  </a:solidFill>
                  <a:latin typeface="Century Gothic" panose="020B0502020202020204" pitchFamily="34" charset="0"/>
                </a:rPr>
                <a:t>Models and maps produced can be </a:t>
              </a:r>
              <a:r>
                <a:rPr lang="en-US" sz="2200" b="1" dirty="0">
                  <a:solidFill>
                    <a:srgbClr val="75AADB"/>
                  </a:solidFill>
                  <a:latin typeface="Century Gothic" panose="020B0502020202020204" pitchFamily="34" charset="0"/>
                </a:rPr>
                <a:t>applied in future monitoring</a:t>
              </a:r>
              <a:r>
                <a:rPr lang="en-US" sz="2200" dirty="0">
                  <a:solidFill>
                    <a:schemeClr val="bg1">
                      <a:lumMod val="50000"/>
                    </a:schemeClr>
                  </a:solidFill>
                  <a:latin typeface="Century Gothic" panose="020B0502020202020204" pitchFamily="34" charset="0"/>
                </a:rPr>
                <a:t> to identify areas of high turbidity </a:t>
              </a:r>
            </a:p>
          </p:txBody>
        </p:sp>
        <p:sp>
          <p:nvSpPr>
            <p:cNvPr id="4" name="TextBox 3"/>
            <p:cNvSpPr txBox="1"/>
            <p:nvPr/>
          </p:nvSpPr>
          <p:spPr>
            <a:xfrm>
              <a:off x="-767589" y="4417126"/>
              <a:ext cx="9127671" cy="1154162"/>
            </a:xfrm>
            <a:prstGeom prst="rect">
              <a:avLst/>
            </a:prstGeom>
            <a:noFill/>
          </p:spPr>
          <p:txBody>
            <a:bodyPr wrap="square" rtlCol="0">
              <a:spAutoFit/>
            </a:bodyPr>
            <a:lstStyle/>
            <a:p>
              <a:pPr marL="1947863" lvl="1" indent="-347663">
                <a:lnSpc>
                  <a:spcPct val="125000"/>
                </a:lnSpc>
                <a:buClr>
                  <a:srgbClr val="76AADA"/>
                </a:buClr>
                <a:buFont typeface="Arial" panose="020B0604020202020204" pitchFamily="34" charset="0"/>
                <a:buChar char="•"/>
              </a:pPr>
              <a:r>
                <a:rPr lang="en-US" sz="2200" b="1" dirty="0">
                  <a:solidFill>
                    <a:srgbClr val="75AADB"/>
                  </a:solidFill>
                  <a:latin typeface="Century Gothic" panose="020B0502020202020204" pitchFamily="34" charset="0"/>
                </a:rPr>
                <a:t>Dogliotti Red</a:t>
              </a:r>
              <a:r>
                <a:rPr lang="en-US" sz="2200" dirty="0">
                  <a:solidFill>
                    <a:schemeClr val="bg1">
                      <a:lumMod val="50000"/>
                    </a:schemeClr>
                  </a:solidFill>
                  <a:latin typeface="Century Gothic" panose="020B0502020202020204" pitchFamily="34" charset="0"/>
                </a:rPr>
                <a:t> over open waters</a:t>
              </a:r>
            </a:p>
            <a:p>
              <a:pPr marL="1947863" lvl="1" indent="-347663">
                <a:lnSpc>
                  <a:spcPct val="125000"/>
                </a:lnSpc>
                <a:buClr>
                  <a:srgbClr val="76AADA"/>
                </a:buClr>
                <a:buFont typeface="Arial" panose="020B0604020202020204" pitchFamily="34" charset="0"/>
                <a:buChar char="•"/>
              </a:pPr>
              <a:r>
                <a:rPr lang="en-US" sz="2200" b="1" dirty="0">
                  <a:solidFill>
                    <a:srgbClr val="75AADB"/>
                  </a:solidFill>
                  <a:latin typeface="Century Gothic" panose="020B0502020202020204" pitchFamily="34" charset="0"/>
                </a:rPr>
                <a:t>Nechad</a:t>
              </a:r>
              <a:r>
                <a:rPr lang="en-US" sz="2200" dirty="0">
                  <a:solidFill>
                    <a:schemeClr val="bg1">
                      <a:lumMod val="50000"/>
                    </a:schemeClr>
                  </a:solidFill>
                  <a:latin typeface="Century Gothic" panose="020B0502020202020204" pitchFamily="34" charset="0"/>
                </a:rPr>
                <a:t> within tributaries </a:t>
              </a:r>
            </a:p>
            <a:p>
              <a:endParaRPr lang="en-US" dirty="0"/>
            </a:p>
          </p:txBody>
        </p:sp>
      </p:grpSp>
    </p:spTree>
    <p:extLst>
      <p:ext uri="{BB962C8B-B14F-4D97-AF65-F5344CB8AC3E}">
        <p14:creationId xmlns:p14="http://schemas.microsoft.com/office/powerpoint/2010/main" val="30245907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a:xfrm>
            <a:off x="1000125" y="377823"/>
            <a:ext cx="9413276"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75AADB"/>
              </a:buClr>
              <a:buSzPct val="25000"/>
              <a:buFont typeface="Century Gothic"/>
              <a:buNone/>
            </a:pPr>
            <a:r>
              <a:rPr lang="en-US" sz="4320" b="0" i="0" u="none" strike="noStrike" cap="none">
                <a:solidFill>
                  <a:srgbClr val="75AADB"/>
                </a:solidFill>
                <a:latin typeface="Century Gothic"/>
                <a:ea typeface="Century Gothic"/>
                <a:cs typeface="Century Gothic"/>
                <a:sym typeface="Century Gothic"/>
              </a:rPr>
              <a:t>Acknowledgements</a:t>
            </a:r>
          </a:p>
        </p:txBody>
      </p:sp>
      <p:sp>
        <p:nvSpPr>
          <p:cNvPr id="196" name="Shape 196"/>
          <p:cNvSpPr txBox="1">
            <a:spLocks noGrp="1"/>
          </p:cNvSpPr>
          <p:nvPr>
            <p:ph type="body" idx="1"/>
          </p:nvPr>
        </p:nvSpPr>
        <p:spPr>
          <a:xfrm>
            <a:off x="584462" y="1108600"/>
            <a:ext cx="4248000" cy="10908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3F3F3F"/>
              </a:buClr>
              <a:buSzPct val="25000"/>
              <a:buFont typeface="Arial"/>
              <a:buNone/>
            </a:pPr>
            <a:r>
              <a:rPr lang="en-US" sz="2600" b="1">
                <a:solidFill>
                  <a:srgbClr val="75AADB"/>
                </a:solidFill>
              </a:rPr>
              <a:t>Science Advisor</a:t>
            </a:r>
          </a:p>
          <a:p>
            <a:pPr marL="0" marR="0" lvl="0" indent="0" algn="l" rtl="0">
              <a:lnSpc>
                <a:spcPct val="90000"/>
              </a:lnSpc>
              <a:spcBef>
                <a:spcPts val="0"/>
              </a:spcBef>
              <a:buClr>
                <a:srgbClr val="3F3F3F"/>
              </a:buClr>
              <a:buSzPct val="25000"/>
              <a:buFont typeface="Arial"/>
              <a:buNone/>
            </a:pPr>
            <a:r>
              <a:rPr lang="en-US" b="1">
                <a:solidFill>
                  <a:srgbClr val="757070"/>
                </a:solidFill>
              </a:rPr>
              <a:t>NASA Langley Research Center:</a:t>
            </a:r>
          </a:p>
          <a:p>
            <a:pPr lvl="0" rtl="0">
              <a:spcBef>
                <a:spcPts val="0"/>
              </a:spcBef>
              <a:buClr>
                <a:srgbClr val="3F3F3F"/>
              </a:buClr>
              <a:buSzPct val="25000"/>
              <a:buFont typeface="Arial"/>
              <a:buNone/>
            </a:pPr>
            <a:r>
              <a:rPr lang="en-US" i="1">
                <a:solidFill>
                  <a:srgbClr val="757070"/>
                </a:solidFill>
              </a:rPr>
              <a:t>Dr. Kenton Ross</a:t>
            </a:r>
          </a:p>
          <a:p>
            <a:pPr marL="0" marR="0" lvl="0" indent="0" algn="l" rtl="0">
              <a:lnSpc>
                <a:spcPct val="90000"/>
              </a:lnSpc>
              <a:spcBef>
                <a:spcPts val="0"/>
              </a:spcBef>
              <a:buClr>
                <a:srgbClr val="3F3F3F"/>
              </a:buClr>
              <a:buSzPct val="25000"/>
              <a:buFont typeface="Arial"/>
              <a:buNone/>
            </a:pPr>
            <a:endParaRPr>
              <a:solidFill>
                <a:srgbClr val="757070"/>
              </a:solidFill>
            </a:endParaRPr>
          </a:p>
        </p:txBody>
      </p:sp>
      <p:sp>
        <p:nvSpPr>
          <p:cNvPr id="197" name="Shape 197"/>
          <p:cNvSpPr txBox="1">
            <a:spLocks noGrp="1"/>
          </p:cNvSpPr>
          <p:nvPr>
            <p:ph type="body" idx="2"/>
          </p:nvPr>
        </p:nvSpPr>
        <p:spPr>
          <a:xfrm>
            <a:off x="584462" y="2287475"/>
            <a:ext cx="5913900" cy="10908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3F3F3F"/>
              </a:buClr>
              <a:buSzPct val="25000"/>
              <a:buFont typeface="Arial"/>
              <a:buNone/>
            </a:pPr>
            <a:r>
              <a:rPr lang="en-US" sz="2600" b="1" dirty="0">
                <a:solidFill>
                  <a:srgbClr val="75AADB"/>
                </a:solidFill>
              </a:rPr>
              <a:t>Partners</a:t>
            </a:r>
          </a:p>
          <a:p>
            <a:pPr marL="0" marR="0" lvl="0" indent="0" algn="l" rtl="0">
              <a:lnSpc>
                <a:spcPct val="90000"/>
              </a:lnSpc>
              <a:spcBef>
                <a:spcPts val="0"/>
              </a:spcBef>
              <a:buClr>
                <a:srgbClr val="3F3F3F"/>
              </a:buClr>
              <a:buSzPct val="25000"/>
              <a:buFont typeface="Arial"/>
              <a:buNone/>
            </a:pPr>
            <a:r>
              <a:rPr lang="en-US" b="1" dirty="0">
                <a:solidFill>
                  <a:srgbClr val="757070"/>
                </a:solidFill>
              </a:rPr>
              <a:t>Virginia Department of Environmental Quality:</a:t>
            </a:r>
          </a:p>
          <a:p>
            <a:pPr lvl="0" rtl="0">
              <a:spcBef>
                <a:spcPts val="0"/>
              </a:spcBef>
              <a:buClr>
                <a:srgbClr val="3F3F3F"/>
              </a:buClr>
              <a:buSzPct val="25000"/>
              <a:buFont typeface="Arial"/>
              <a:buNone/>
            </a:pPr>
            <a:r>
              <a:rPr lang="en-US" i="1" dirty="0">
                <a:solidFill>
                  <a:srgbClr val="757070"/>
                </a:solidFill>
              </a:rPr>
              <a:t>Tish Robertson</a:t>
            </a:r>
          </a:p>
        </p:txBody>
      </p:sp>
      <p:sp>
        <p:nvSpPr>
          <p:cNvPr id="198" name="Shape 198"/>
          <p:cNvSpPr txBox="1">
            <a:spLocks noGrp="1"/>
          </p:cNvSpPr>
          <p:nvPr>
            <p:ph type="body" idx="3"/>
          </p:nvPr>
        </p:nvSpPr>
        <p:spPr>
          <a:xfrm>
            <a:off x="584475" y="3466350"/>
            <a:ext cx="4248000" cy="10908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3F3F3F"/>
              </a:buClr>
              <a:buSzPct val="25000"/>
              <a:buFont typeface="Arial"/>
              <a:buNone/>
            </a:pPr>
            <a:r>
              <a:rPr lang="en-US" b="1" dirty="0">
                <a:solidFill>
                  <a:srgbClr val="757070"/>
                </a:solidFill>
              </a:rPr>
              <a:t>USGS, Water Science Center:</a:t>
            </a:r>
          </a:p>
          <a:p>
            <a:pPr lvl="0" rtl="0">
              <a:spcBef>
                <a:spcPts val="0"/>
              </a:spcBef>
              <a:buClr>
                <a:srgbClr val="3F3F3F"/>
              </a:buClr>
              <a:buSzPct val="25000"/>
              <a:buFont typeface="Arial"/>
              <a:buNone/>
            </a:pPr>
            <a:r>
              <a:rPr lang="en-US" i="1" dirty="0">
                <a:solidFill>
                  <a:srgbClr val="757070"/>
                </a:solidFill>
              </a:rPr>
              <a:t>Peter Tango</a:t>
            </a:r>
          </a:p>
        </p:txBody>
      </p:sp>
      <p:pic>
        <p:nvPicPr>
          <p:cNvPr id="199" name="Shape 199" descr="The round red, white and blue NASA insignia" title="The round red, white and blue NASA insignia"/>
          <p:cNvPicPr preferRelativeResize="0"/>
          <p:nvPr/>
        </p:nvPicPr>
        <p:blipFill>
          <a:blip r:embed="rId3">
            <a:alphaModFix/>
          </a:blip>
          <a:stretch>
            <a:fillRect/>
          </a:stretch>
        </p:blipFill>
        <p:spPr>
          <a:xfrm>
            <a:off x="7567749" y="1210491"/>
            <a:ext cx="2230878" cy="1686538"/>
          </a:xfrm>
          <a:prstGeom prst="rect">
            <a:avLst/>
          </a:prstGeom>
          <a:noFill/>
          <a:ln>
            <a:noFill/>
          </a:ln>
        </p:spPr>
      </p:pic>
      <p:sp>
        <p:nvSpPr>
          <p:cNvPr id="200" name="Shape 200"/>
          <p:cNvSpPr txBox="1">
            <a:spLocks noGrp="1"/>
          </p:cNvSpPr>
          <p:nvPr>
            <p:ph type="body" idx="3"/>
          </p:nvPr>
        </p:nvSpPr>
        <p:spPr>
          <a:xfrm>
            <a:off x="584462" y="4355465"/>
            <a:ext cx="7540622" cy="16572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3F3F3F"/>
              </a:buClr>
              <a:buSzPct val="25000"/>
              <a:buFont typeface="Arial"/>
              <a:buNone/>
            </a:pPr>
            <a:r>
              <a:rPr lang="en-US" sz="2600" b="1" dirty="0">
                <a:solidFill>
                  <a:srgbClr val="75AADB"/>
                </a:solidFill>
              </a:rPr>
              <a:t>NASA DEVELOP</a:t>
            </a:r>
          </a:p>
          <a:p>
            <a:pPr lvl="0" rtl="0">
              <a:spcBef>
                <a:spcPts val="0"/>
              </a:spcBef>
              <a:buClr>
                <a:srgbClr val="3F3F3F"/>
              </a:buClr>
              <a:buSzPct val="25000"/>
              <a:buFont typeface="Arial"/>
              <a:buNone/>
            </a:pPr>
            <a:r>
              <a:rPr lang="en-US" b="1" dirty="0">
                <a:solidFill>
                  <a:srgbClr val="757070"/>
                </a:solidFill>
              </a:rPr>
              <a:t>Center Lead: </a:t>
            </a:r>
            <a:r>
              <a:rPr lang="en-US" i="1" dirty="0">
                <a:solidFill>
                  <a:srgbClr val="757070"/>
                </a:solidFill>
              </a:rPr>
              <a:t>Emily </a:t>
            </a:r>
            <a:r>
              <a:rPr lang="en-US" i="1" dirty="0" err="1">
                <a:solidFill>
                  <a:srgbClr val="757070"/>
                </a:solidFill>
              </a:rPr>
              <a:t>Gotschalk</a:t>
            </a:r>
            <a:endParaRPr lang="en-US" i="1" dirty="0">
              <a:solidFill>
                <a:srgbClr val="757070"/>
              </a:solidFill>
            </a:endParaRPr>
          </a:p>
          <a:p>
            <a:pPr lvl="0" rtl="0">
              <a:spcBef>
                <a:spcPts val="0"/>
              </a:spcBef>
              <a:buClr>
                <a:srgbClr val="3F3F3F"/>
              </a:buClr>
              <a:buSzPct val="25000"/>
              <a:buFont typeface="Arial"/>
              <a:buNone/>
            </a:pPr>
            <a:endParaRPr dirty="0">
              <a:solidFill>
                <a:srgbClr val="757070"/>
              </a:solidFill>
            </a:endParaRPr>
          </a:p>
          <a:p>
            <a:pPr lvl="0" rtl="0">
              <a:spcBef>
                <a:spcPts val="0"/>
              </a:spcBef>
              <a:buClr>
                <a:srgbClr val="3F3F3F"/>
              </a:buClr>
              <a:buSzPct val="25000"/>
              <a:buFont typeface="Arial"/>
              <a:buNone/>
            </a:pPr>
            <a:r>
              <a:rPr lang="en-US" b="1" dirty="0">
                <a:solidFill>
                  <a:srgbClr val="757070"/>
                </a:solidFill>
              </a:rPr>
              <a:t>Previous Term Affiliates:</a:t>
            </a:r>
            <a:r>
              <a:rPr lang="en-US" dirty="0">
                <a:solidFill>
                  <a:srgbClr val="757070"/>
                </a:solidFill>
              </a:rPr>
              <a:t> </a:t>
            </a:r>
            <a:r>
              <a:rPr lang="en-US" i="1" dirty="0">
                <a:solidFill>
                  <a:srgbClr val="757070"/>
                </a:solidFill>
              </a:rPr>
              <a:t>Danielle Quick, Gregory </a:t>
            </a:r>
            <a:r>
              <a:rPr lang="en-US" i="1" dirty="0" err="1">
                <a:solidFill>
                  <a:srgbClr val="757070"/>
                </a:solidFill>
              </a:rPr>
              <a:t>Hoobchaak</a:t>
            </a:r>
            <a:r>
              <a:rPr lang="en-US" i="1" dirty="0">
                <a:solidFill>
                  <a:srgbClr val="757070"/>
                </a:solidFill>
              </a:rPr>
              <a:t>, Collin Henson, Cole Cowher, Amanda Clayton </a:t>
            </a:r>
          </a:p>
        </p:txBody>
      </p:sp>
      <p:pic>
        <p:nvPicPr>
          <p:cNvPr id="9" name="Shape 123"/>
          <p:cNvPicPr preferRelativeResize="0"/>
          <p:nvPr/>
        </p:nvPicPr>
        <p:blipFill>
          <a:blip r:embed="rId4">
            <a:alphaModFix/>
          </a:blip>
          <a:stretch>
            <a:fillRect/>
          </a:stretch>
        </p:blipFill>
        <p:spPr>
          <a:xfrm>
            <a:off x="7452349" y="3526592"/>
            <a:ext cx="2346278" cy="858048"/>
          </a:xfrm>
          <a:prstGeom prst="rect">
            <a:avLst/>
          </a:prstGeom>
          <a:noFill/>
          <a:ln>
            <a:noFill/>
          </a:ln>
        </p:spPr>
      </p:pic>
    </p:spTree>
    <p:extLst>
      <p:ext uri="{BB962C8B-B14F-4D97-AF65-F5344CB8AC3E}">
        <p14:creationId xmlns:p14="http://schemas.microsoft.com/office/powerpoint/2010/main" val="1010540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1000125" y="365124"/>
            <a:ext cx="10233000" cy="479400"/>
          </a:xfrm>
          <a:prstGeom prst="rect">
            <a:avLst/>
          </a:prstGeom>
        </p:spPr>
        <p:txBody>
          <a:bodyPr lIns="91425" tIns="91425" rIns="91425" bIns="91425" anchor="ctr" anchorCtr="0">
            <a:noAutofit/>
          </a:bodyPr>
          <a:lstStyle/>
          <a:p>
            <a:pPr lvl="0">
              <a:spcBef>
                <a:spcPts val="0"/>
              </a:spcBef>
              <a:buNone/>
            </a:pPr>
            <a:r>
              <a:rPr lang="en-US" i="1" dirty="0" smtClean="0"/>
              <a:t>In </a:t>
            </a:r>
            <a:r>
              <a:rPr lang="en-US" i="1" dirty="0"/>
              <a:t>Situ</a:t>
            </a:r>
            <a:r>
              <a:rPr lang="en-US" dirty="0"/>
              <a:t> </a:t>
            </a:r>
            <a:r>
              <a:rPr lang="en-US" dirty="0" smtClean="0"/>
              <a:t>Observations</a:t>
            </a:r>
            <a:endParaRPr lang="en-US" dirty="0"/>
          </a:p>
        </p:txBody>
      </p:sp>
      <p:sp>
        <p:nvSpPr>
          <p:cNvPr id="133" name="Shape 133"/>
          <p:cNvSpPr txBox="1"/>
          <p:nvPr/>
        </p:nvSpPr>
        <p:spPr>
          <a:xfrm>
            <a:off x="7285900" y="565400"/>
            <a:ext cx="3104100" cy="336900"/>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20" name="TextBox 19"/>
          <p:cNvSpPr txBox="1"/>
          <p:nvPr/>
        </p:nvSpPr>
        <p:spPr>
          <a:xfrm>
            <a:off x="7861756" y="6033741"/>
            <a:ext cx="3371369" cy="276999"/>
          </a:xfrm>
          <a:prstGeom prst="rect">
            <a:avLst/>
          </a:prstGeom>
          <a:noFill/>
        </p:spPr>
        <p:txBody>
          <a:bodyPr wrap="square" rtlCol="0">
            <a:spAutoFit/>
          </a:bodyPr>
          <a:lstStyle/>
          <a:p>
            <a:r>
              <a:rPr lang="en-US" sz="1200" dirty="0" smtClean="0"/>
              <a:t>Continuous Monitoring Stations</a:t>
            </a:r>
            <a:endParaRPr lang="en-US" sz="1200" dirty="0"/>
          </a:p>
        </p:txBody>
      </p:sp>
      <p:sp>
        <p:nvSpPr>
          <p:cNvPr id="21" name="TextBox 20"/>
          <p:cNvSpPr txBox="1"/>
          <p:nvPr/>
        </p:nvSpPr>
        <p:spPr>
          <a:xfrm>
            <a:off x="7846510" y="6319222"/>
            <a:ext cx="3374161" cy="276999"/>
          </a:xfrm>
          <a:prstGeom prst="rect">
            <a:avLst/>
          </a:prstGeom>
          <a:noFill/>
        </p:spPr>
        <p:txBody>
          <a:bodyPr wrap="square" rtlCol="0">
            <a:spAutoFit/>
          </a:bodyPr>
          <a:lstStyle/>
          <a:p>
            <a:r>
              <a:rPr lang="en-US" sz="1200" dirty="0" smtClean="0"/>
              <a:t>VA Chesapeake Bay Study Area</a:t>
            </a:r>
            <a:endParaRPr lang="en-US" sz="1200" dirty="0"/>
          </a:p>
        </p:txBody>
      </p:sp>
      <p:pic>
        <p:nvPicPr>
          <p:cNvPr id="22" name="Picture 21"/>
          <p:cNvPicPr>
            <a:picLocks noChangeAspect="1"/>
          </p:cNvPicPr>
          <p:nvPr/>
        </p:nvPicPr>
        <p:blipFill>
          <a:blip r:embed="rId3"/>
          <a:stretch>
            <a:fillRect/>
          </a:stretch>
        </p:blipFill>
        <p:spPr>
          <a:xfrm>
            <a:off x="10608964" y="5920726"/>
            <a:ext cx="486613" cy="757993"/>
          </a:xfrm>
          <a:prstGeom prst="rect">
            <a:avLst/>
          </a:prstGeom>
        </p:spPr>
      </p:pic>
      <p:pic>
        <p:nvPicPr>
          <p:cNvPr id="23" name="Picture 22"/>
          <p:cNvPicPr>
            <a:picLocks noChangeAspect="1"/>
          </p:cNvPicPr>
          <p:nvPr/>
        </p:nvPicPr>
        <p:blipFill>
          <a:blip r:embed="rId4"/>
          <a:stretch>
            <a:fillRect/>
          </a:stretch>
        </p:blipFill>
        <p:spPr>
          <a:xfrm>
            <a:off x="7434694" y="6004369"/>
            <a:ext cx="264167" cy="283591"/>
          </a:xfrm>
          <a:prstGeom prst="rect">
            <a:avLst/>
          </a:prstGeom>
        </p:spPr>
      </p:pic>
      <p:pic>
        <p:nvPicPr>
          <p:cNvPr id="24" name="Picture 23"/>
          <p:cNvPicPr>
            <a:picLocks noChangeAspect="1"/>
          </p:cNvPicPr>
          <p:nvPr/>
        </p:nvPicPr>
        <p:blipFill>
          <a:blip r:embed="rId5"/>
          <a:stretch>
            <a:fillRect/>
          </a:stretch>
        </p:blipFill>
        <p:spPr>
          <a:xfrm>
            <a:off x="7280731" y="6334180"/>
            <a:ext cx="581025" cy="32385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3790" y="1096039"/>
            <a:ext cx="4928320" cy="4824687"/>
          </a:xfrm>
          <a:prstGeom prst="rect">
            <a:avLst/>
          </a:prstGeom>
          <a:ln>
            <a:solidFill>
              <a:schemeClr val="tx1"/>
            </a:solidFill>
          </a:ln>
        </p:spPr>
      </p:pic>
      <p:grpSp>
        <p:nvGrpSpPr>
          <p:cNvPr id="4" name="Group 3"/>
          <p:cNvGrpSpPr/>
          <p:nvPr/>
        </p:nvGrpSpPr>
        <p:grpSpPr>
          <a:xfrm>
            <a:off x="307527" y="1760033"/>
            <a:ext cx="6066263" cy="3496698"/>
            <a:chOff x="-110754" y="1760033"/>
            <a:chExt cx="6227379" cy="3496698"/>
          </a:xfrm>
        </p:grpSpPr>
        <p:sp>
          <p:nvSpPr>
            <p:cNvPr id="9" name="Text Placeholder 16"/>
            <p:cNvSpPr txBox="1">
              <a:spLocks/>
            </p:cNvSpPr>
            <p:nvPr/>
          </p:nvSpPr>
          <p:spPr>
            <a:xfrm>
              <a:off x="-110754" y="1760033"/>
              <a:ext cx="6227379" cy="349669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buClr>
                  <a:srgbClr val="76AADA"/>
                </a:buClr>
              </a:pPr>
              <a:r>
                <a:rPr lang="en-US" sz="2300" b="1" dirty="0" smtClean="0">
                  <a:solidFill>
                    <a:srgbClr val="75AADB"/>
                  </a:solidFill>
                  <a:latin typeface="Century Gothic" panose="020B0502020202020204" pitchFamily="34" charset="0"/>
                </a:rPr>
                <a:t>Chesapeake Bay &amp; tributaries</a:t>
              </a:r>
              <a:r>
                <a:rPr lang="en-US" sz="2300" dirty="0" smtClean="0">
                  <a:solidFill>
                    <a:schemeClr val="bg1">
                      <a:lumMod val="50000"/>
                    </a:schemeClr>
                  </a:solidFill>
                  <a:latin typeface="Century Gothic" panose="020B0502020202020204" pitchFamily="34" charset="0"/>
                </a:rPr>
                <a:t> within Virginia</a:t>
              </a:r>
            </a:p>
            <a:p>
              <a:pPr>
                <a:buClr>
                  <a:srgbClr val="76AADA"/>
                </a:buClr>
              </a:pPr>
              <a:r>
                <a:rPr lang="en-US" sz="2300" b="1" dirty="0" smtClean="0">
                  <a:solidFill>
                    <a:srgbClr val="75AADB"/>
                  </a:solidFill>
                  <a:latin typeface="Century Gothic" panose="020B0502020202020204" pitchFamily="34" charset="0"/>
                </a:rPr>
                <a:t>20</a:t>
              </a:r>
              <a:r>
                <a:rPr lang="en-US" sz="2300" dirty="0" smtClean="0">
                  <a:solidFill>
                    <a:schemeClr val="bg1">
                      <a:lumMod val="50000"/>
                    </a:schemeClr>
                  </a:solidFill>
                  <a:latin typeface="Century Gothic" panose="020B0502020202020204" pitchFamily="34" charset="0"/>
                </a:rPr>
                <a:t> continuous monitoring stations measuring: </a:t>
              </a:r>
            </a:p>
          </p:txBody>
        </p:sp>
        <p:sp>
          <p:nvSpPr>
            <p:cNvPr id="2" name="TextBox 1"/>
            <p:cNvSpPr txBox="1"/>
            <p:nvPr/>
          </p:nvSpPr>
          <p:spPr>
            <a:xfrm>
              <a:off x="733662" y="3317984"/>
              <a:ext cx="3534937" cy="1816651"/>
            </a:xfrm>
            <a:prstGeom prst="rect">
              <a:avLst/>
            </a:prstGeom>
            <a:noFill/>
          </p:spPr>
          <p:txBody>
            <a:bodyPr wrap="square" rtlCol="0">
              <a:spAutoFit/>
            </a:bodyPr>
            <a:lstStyle/>
            <a:p>
              <a:pPr marL="342900" lvl="1" indent="-342900">
                <a:lnSpc>
                  <a:spcPct val="125000"/>
                </a:lnSpc>
                <a:buClr>
                  <a:srgbClr val="76AADA"/>
                </a:buClr>
                <a:buFont typeface="Arial" panose="020B0604020202020204" pitchFamily="34" charset="0"/>
                <a:buChar char="•"/>
              </a:pPr>
              <a:r>
                <a:rPr lang="en-US" sz="2300" dirty="0">
                  <a:solidFill>
                    <a:schemeClr val="bg1">
                      <a:lumMod val="50000"/>
                    </a:schemeClr>
                  </a:solidFill>
                  <a:latin typeface="Century Gothic" panose="020B0502020202020204" pitchFamily="34" charset="0"/>
                </a:rPr>
                <a:t>Temperature</a:t>
              </a:r>
            </a:p>
            <a:p>
              <a:pPr marL="342900" lvl="1" indent="-342900">
                <a:lnSpc>
                  <a:spcPct val="125000"/>
                </a:lnSpc>
                <a:buClr>
                  <a:srgbClr val="76AADA"/>
                </a:buClr>
                <a:buFont typeface="Arial" panose="020B0604020202020204" pitchFamily="34" charset="0"/>
                <a:buChar char="•"/>
              </a:pPr>
              <a:r>
                <a:rPr lang="en-US" sz="2300" dirty="0">
                  <a:solidFill>
                    <a:schemeClr val="bg1">
                      <a:lumMod val="50000"/>
                    </a:schemeClr>
                  </a:solidFill>
                  <a:latin typeface="Century Gothic" panose="020B0502020202020204" pitchFamily="34" charset="0"/>
                </a:rPr>
                <a:t>Salinity</a:t>
              </a:r>
            </a:p>
            <a:p>
              <a:pPr marL="342900" lvl="1" indent="-342900">
                <a:lnSpc>
                  <a:spcPct val="125000"/>
                </a:lnSpc>
                <a:buClr>
                  <a:srgbClr val="76AADA"/>
                </a:buClr>
                <a:buFont typeface="Arial" panose="020B0604020202020204" pitchFamily="34" charset="0"/>
                <a:buChar char="•"/>
              </a:pPr>
              <a:r>
                <a:rPr lang="en-US" sz="2300" dirty="0">
                  <a:solidFill>
                    <a:schemeClr val="bg1">
                      <a:lumMod val="50000"/>
                    </a:schemeClr>
                  </a:solidFill>
                  <a:latin typeface="Century Gothic" panose="020B0502020202020204" pitchFamily="34" charset="0"/>
                </a:rPr>
                <a:t>Chlorophyll</a:t>
              </a:r>
            </a:p>
            <a:p>
              <a:pPr marL="342900" lvl="1" indent="-342900">
                <a:lnSpc>
                  <a:spcPct val="125000"/>
                </a:lnSpc>
                <a:buClr>
                  <a:srgbClr val="76AADA"/>
                </a:buClr>
                <a:buFont typeface="Arial" panose="020B0604020202020204" pitchFamily="34" charset="0"/>
                <a:buChar char="•"/>
              </a:pPr>
              <a:r>
                <a:rPr lang="en-US" sz="2300" b="1" dirty="0">
                  <a:solidFill>
                    <a:srgbClr val="75AADB"/>
                  </a:solidFill>
                  <a:latin typeface="Century Gothic" panose="020B0502020202020204" pitchFamily="34" charset="0"/>
                </a:rPr>
                <a:t>Turbidity</a:t>
              </a:r>
              <a:endParaRPr lang="en-US" sz="2300" dirty="0">
                <a:solidFill>
                  <a:schemeClr val="bg1">
                    <a:lumMod val="50000"/>
                  </a:schemeClr>
                </a:solidFill>
                <a:latin typeface="Century Gothic" panose="020B0502020202020204" pitchFamily="34" charset="0"/>
              </a:endParaRPr>
            </a:p>
          </p:txBody>
        </p:sp>
      </p:grpSp>
    </p:spTree>
    <p:extLst>
      <p:ext uri="{BB962C8B-B14F-4D97-AF65-F5344CB8AC3E}">
        <p14:creationId xmlns:p14="http://schemas.microsoft.com/office/powerpoint/2010/main" val="24152481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Objectives &amp; Methodology - Term 1</a:t>
            </a:r>
          </a:p>
        </p:txBody>
      </p:sp>
      <p:grpSp>
        <p:nvGrpSpPr>
          <p:cNvPr id="5" name="Group 4"/>
          <p:cNvGrpSpPr/>
          <p:nvPr/>
        </p:nvGrpSpPr>
        <p:grpSpPr>
          <a:xfrm>
            <a:off x="521550" y="1282167"/>
            <a:ext cx="10454318" cy="5077413"/>
            <a:chOff x="1366567" y="1464838"/>
            <a:chExt cx="10454318" cy="5077413"/>
          </a:xfrm>
        </p:grpSpPr>
        <p:cxnSp>
          <p:nvCxnSpPr>
            <p:cNvPr id="6" name="Straight Arrow Connector 5"/>
            <p:cNvCxnSpPr>
              <a:cxnSpLocks/>
            </p:cNvCxnSpPr>
            <p:nvPr/>
          </p:nvCxnSpPr>
          <p:spPr>
            <a:xfrm>
              <a:off x="6894850" y="4780633"/>
              <a:ext cx="1802138" cy="866"/>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cxnSpLocks/>
            </p:cNvCxnSpPr>
            <p:nvPr/>
          </p:nvCxnSpPr>
          <p:spPr>
            <a:xfrm>
              <a:off x="6083702" y="5338418"/>
              <a:ext cx="1802138" cy="866"/>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cxnSpLocks/>
            </p:cNvCxnSpPr>
            <p:nvPr/>
          </p:nvCxnSpPr>
          <p:spPr>
            <a:xfrm>
              <a:off x="5192158" y="5844927"/>
              <a:ext cx="1802138" cy="866"/>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a:off x="4410907" y="6436000"/>
              <a:ext cx="1802138" cy="866"/>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894850" y="4320266"/>
              <a:ext cx="4751050" cy="461665"/>
            </a:xfrm>
            <a:prstGeom prst="rect">
              <a:avLst/>
            </a:prstGeom>
            <a:noFill/>
          </p:spPr>
          <p:txBody>
            <a:bodyPr wrap="square" rtlCol="0">
              <a:spAutoFit/>
            </a:bodyPr>
            <a:lstStyle/>
            <a:p>
              <a:r>
                <a:rPr lang="en-US" sz="2400" dirty="0">
                  <a:solidFill>
                    <a:schemeClr val="bg2">
                      <a:lumMod val="50000"/>
                    </a:schemeClr>
                  </a:solidFill>
                </a:rPr>
                <a:t>Monitoring station data points</a:t>
              </a:r>
            </a:p>
          </p:txBody>
        </p:sp>
        <p:sp>
          <p:nvSpPr>
            <p:cNvPr id="11" name="TextBox 10"/>
            <p:cNvSpPr txBox="1"/>
            <p:nvPr/>
          </p:nvSpPr>
          <p:spPr>
            <a:xfrm>
              <a:off x="6093227" y="4922967"/>
              <a:ext cx="5727658" cy="461665"/>
            </a:xfrm>
            <a:prstGeom prst="rect">
              <a:avLst/>
            </a:prstGeom>
            <a:noFill/>
          </p:spPr>
          <p:txBody>
            <a:bodyPr wrap="square" rtlCol="0">
              <a:spAutoFit/>
            </a:bodyPr>
            <a:lstStyle/>
            <a:p>
              <a:r>
                <a:rPr lang="en-US" sz="2400" dirty="0">
                  <a:solidFill>
                    <a:schemeClr val="bg2">
                      <a:lumMod val="50000"/>
                    </a:schemeClr>
                  </a:solidFill>
                </a:rPr>
                <a:t>Normalized Difference Turbidity Index</a:t>
              </a:r>
            </a:p>
          </p:txBody>
        </p:sp>
        <p:sp>
          <p:nvSpPr>
            <p:cNvPr id="12" name="TextBox 11"/>
            <p:cNvSpPr txBox="1"/>
            <p:nvPr/>
          </p:nvSpPr>
          <p:spPr>
            <a:xfrm>
              <a:off x="5196845" y="5425785"/>
              <a:ext cx="4579201" cy="461665"/>
            </a:xfrm>
            <a:prstGeom prst="rect">
              <a:avLst/>
            </a:prstGeom>
            <a:noFill/>
          </p:spPr>
          <p:txBody>
            <a:bodyPr wrap="square" rtlCol="0">
              <a:spAutoFit/>
            </a:bodyPr>
            <a:lstStyle/>
            <a:p>
              <a:r>
                <a:rPr lang="en-US" sz="2400" dirty="0">
                  <a:solidFill>
                    <a:schemeClr val="bg2">
                      <a:lumMod val="50000"/>
                    </a:schemeClr>
                  </a:solidFill>
                </a:rPr>
                <a:t>Landsat Surface Reflectance</a:t>
              </a:r>
            </a:p>
          </p:txBody>
        </p:sp>
        <p:sp>
          <p:nvSpPr>
            <p:cNvPr id="13" name="TextBox 12"/>
            <p:cNvSpPr txBox="1"/>
            <p:nvPr/>
          </p:nvSpPr>
          <p:spPr>
            <a:xfrm>
              <a:off x="4410907" y="5984018"/>
              <a:ext cx="4585380" cy="461665"/>
            </a:xfrm>
            <a:prstGeom prst="rect">
              <a:avLst/>
            </a:prstGeom>
            <a:noFill/>
          </p:spPr>
          <p:txBody>
            <a:bodyPr wrap="square" rtlCol="0">
              <a:spAutoFit/>
            </a:bodyPr>
            <a:lstStyle/>
            <a:p>
              <a:r>
                <a:rPr lang="en-US" sz="2400" dirty="0">
                  <a:solidFill>
                    <a:schemeClr val="bg2">
                      <a:lumMod val="50000"/>
                    </a:schemeClr>
                  </a:solidFill>
                </a:rPr>
                <a:t>Chesapeake Bay Study Area</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6567" y="1464838"/>
              <a:ext cx="5618204" cy="5077413"/>
            </a:xfrm>
            <a:prstGeom prst="rect">
              <a:avLst/>
            </a:prstGeom>
          </p:spPr>
        </p:pic>
      </p:grpSp>
      <p:sp>
        <p:nvSpPr>
          <p:cNvPr id="15" name="Rectangle 14"/>
          <p:cNvSpPr/>
          <p:nvPr/>
        </p:nvSpPr>
        <p:spPr>
          <a:xfrm>
            <a:off x="6368229" y="1335437"/>
            <a:ext cx="5489234" cy="2436564"/>
          </a:xfrm>
          <a:prstGeom prst="rect">
            <a:avLst/>
          </a:prstGeom>
        </p:spPr>
        <p:txBody>
          <a:bodyPr wrap="square">
            <a:spAutoFit/>
          </a:bodyPr>
          <a:lstStyle/>
          <a:p>
            <a:pPr marL="342900" indent="-342900">
              <a:spcBef>
                <a:spcPts val="1000"/>
              </a:spcBef>
              <a:buClr>
                <a:srgbClr val="73A9DB"/>
              </a:buClr>
              <a:buFont typeface="Webdings" panose="05030102010509060703" pitchFamily="18" charset="2"/>
              <a:buChar char="4"/>
            </a:pPr>
            <a:r>
              <a:rPr lang="en-US" sz="2400" b="1" dirty="0">
                <a:solidFill>
                  <a:srgbClr val="73A9DB"/>
                </a:solidFill>
                <a:latin typeface="Century Gothic" panose="020B0502020202020204" pitchFamily="34" charset="0"/>
              </a:rPr>
              <a:t>Identify</a:t>
            </a:r>
            <a:r>
              <a:rPr lang="en-US" sz="2400" dirty="0">
                <a:solidFill>
                  <a:srgbClr val="7F7F7F"/>
                </a:solidFill>
                <a:latin typeface="Century Gothic" panose="020B0502020202020204" pitchFamily="34" charset="0"/>
              </a:rPr>
              <a:t> metrics to determine water quality in the Chesapeake Bay watershed</a:t>
            </a:r>
          </a:p>
          <a:p>
            <a:pPr>
              <a:spcBef>
                <a:spcPts val="1000"/>
              </a:spcBef>
              <a:buClr>
                <a:srgbClr val="73A9DB"/>
              </a:buClr>
            </a:pPr>
            <a:endParaRPr lang="en-US" sz="2400" dirty="0">
              <a:solidFill>
                <a:srgbClr val="7F7F7F"/>
              </a:solidFill>
              <a:latin typeface="Century Gothic" panose="020B0502020202020204" pitchFamily="34" charset="0"/>
            </a:endParaRPr>
          </a:p>
          <a:p>
            <a:pPr marL="342900" indent="-342900">
              <a:buClr>
                <a:srgbClr val="73A9DB"/>
              </a:buClr>
              <a:buFont typeface="Webdings" panose="05030102010509060703" pitchFamily="18" charset="2"/>
              <a:buChar char="4"/>
            </a:pPr>
            <a:r>
              <a:rPr lang="en-US" sz="2400" b="1" dirty="0">
                <a:solidFill>
                  <a:srgbClr val="73A9DB"/>
                </a:solidFill>
                <a:latin typeface="Century Gothic" panose="020B0502020202020204" pitchFamily="34" charset="0"/>
              </a:rPr>
              <a:t>Create</a:t>
            </a:r>
            <a:r>
              <a:rPr lang="en-US" sz="2400" dirty="0">
                <a:solidFill>
                  <a:srgbClr val="7F7F7F"/>
                </a:solidFill>
                <a:latin typeface="Century Gothic" panose="020B0502020202020204" pitchFamily="34" charset="0"/>
              </a:rPr>
              <a:t> a model to track water turbidity using Landsat data</a:t>
            </a:r>
            <a:endParaRPr lang="en-US" sz="2400" dirty="0"/>
          </a:p>
        </p:txBody>
      </p:sp>
    </p:spTree>
    <p:extLst>
      <p:ext uri="{BB962C8B-B14F-4D97-AF65-F5344CB8AC3E}">
        <p14:creationId xmlns:p14="http://schemas.microsoft.com/office/powerpoint/2010/main" val="22354818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Analysis &amp; Results – Term 1</a:t>
            </a:r>
          </a:p>
        </p:txBody>
      </p:sp>
      <p:sp>
        <p:nvSpPr>
          <p:cNvPr id="5" name="TextBox 4"/>
          <p:cNvSpPr txBox="1"/>
          <p:nvPr/>
        </p:nvSpPr>
        <p:spPr>
          <a:xfrm>
            <a:off x="5407853" y="2709921"/>
            <a:ext cx="5449805" cy="1246495"/>
          </a:xfrm>
          <a:prstGeom prst="rect">
            <a:avLst/>
          </a:prstGeom>
          <a:noFill/>
        </p:spPr>
        <p:txBody>
          <a:bodyPr wrap="square" rtlCol="0">
            <a:spAutoFit/>
          </a:bodyPr>
          <a:lstStyle/>
          <a:p>
            <a:pPr marL="365760" indent="-342900">
              <a:spcBef>
                <a:spcPts val="600"/>
              </a:spcBef>
              <a:spcAft>
                <a:spcPts val="600"/>
              </a:spcAft>
              <a:buClr>
                <a:schemeClr val="accent1"/>
              </a:buClr>
              <a:buFont typeface="Webdings" panose="05030102010509060703" pitchFamily="18" charset="2"/>
              <a:buChar char="4"/>
            </a:pPr>
            <a:r>
              <a:rPr lang="en-US" sz="2800" b="1" dirty="0"/>
              <a:t>Landsat 5</a:t>
            </a:r>
          </a:p>
          <a:p>
            <a:pPr lvl="1" indent="0">
              <a:buClr>
                <a:schemeClr val="accent1"/>
              </a:buClr>
              <a:buNone/>
            </a:pPr>
            <a:r>
              <a:rPr lang="en-US" sz="2400" dirty="0"/>
              <a:t>y = 16.99 + 103.44*</a:t>
            </a:r>
            <a:r>
              <a:rPr lang="en-US" sz="2400" b="1" dirty="0"/>
              <a:t>NDTI</a:t>
            </a:r>
            <a:r>
              <a:rPr lang="en-US" sz="2400" dirty="0"/>
              <a:t> + 0.02*</a:t>
            </a:r>
            <a:r>
              <a:rPr lang="en-US" sz="2400" b="1" dirty="0"/>
              <a:t>B1</a:t>
            </a:r>
          </a:p>
          <a:p>
            <a:endParaRPr lang="en-US" dirty="0"/>
          </a:p>
        </p:txBody>
      </p:sp>
      <p:sp>
        <p:nvSpPr>
          <p:cNvPr id="6" name="Text Placeholder 1"/>
          <p:cNvSpPr>
            <a:spLocks noGrp="1"/>
          </p:cNvSpPr>
          <p:nvPr>
            <p:ph type="body" sz="quarter" idx="4294967295"/>
          </p:nvPr>
        </p:nvSpPr>
        <p:spPr>
          <a:xfrm>
            <a:off x="5407853" y="4164712"/>
            <a:ext cx="6943725" cy="1010585"/>
          </a:xfrm>
          <a:prstGeom prst="rect">
            <a:avLst/>
          </a:prstGeom>
        </p:spPr>
        <p:txBody>
          <a:bodyPr>
            <a:normAutofit/>
          </a:bodyPr>
          <a:lstStyle/>
          <a:p>
            <a:pPr marL="342900" indent="-342900">
              <a:spcAft>
                <a:spcPts val="600"/>
              </a:spcAft>
              <a:buClr>
                <a:schemeClr val="accent1"/>
              </a:buClr>
              <a:buFont typeface="Webdings" panose="05030102010509060703" pitchFamily="18" charset="2"/>
              <a:buChar char="4"/>
            </a:pPr>
            <a:r>
              <a:rPr lang="en-US" sz="2800" b="1" dirty="0"/>
              <a:t>Landsat 8</a:t>
            </a:r>
          </a:p>
          <a:p>
            <a:pPr marL="461963" lvl="1" indent="0">
              <a:buClr>
                <a:schemeClr val="accent1"/>
              </a:buClr>
              <a:buNone/>
            </a:pPr>
            <a:r>
              <a:rPr lang="en-US" dirty="0"/>
              <a:t>y = 16.88 + 30.78*</a:t>
            </a:r>
            <a:r>
              <a:rPr lang="en-US" b="1" dirty="0"/>
              <a:t>NDTI</a:t>
            </a:r>
            <a:r>
              <a:rPr lang="en-US" dirty="0"/>
              <a:t> - 0.01*</a:t>
            </a:r>
            <a:r>
              <a:rPr lang="en-US" b="1" dirty="0"/>
              <a:t>B1 </a:t>
            </a:r>
            <a:r>
              <a:rPr lang="en-US" dirty="0"/>
              <a:t>- 0.01*</a:t>
            </a:r>
            <a:r>
              <a:rPr lang="en-US" b="1" dirty="0"/>
              <a:t>B2</a:t>
            </a:r>
          </a:p>
        </p:txBody>
      </p:sp>
      <p:sp>
        <p:nvSpPr>
          <p:cNvPr id="7" name="TextBox 6"/>
          <p:cNvSpPr txBox="1"/>
          <p:nvPr/>
        </p:nvSpPr>
        <p:spPr>
          <a:xfrm>
            <a:off x="5513191" y="1978405"/>
            <a:ext cx="4553326" cy="523220"/>
          </a:xfrm>
          <a:prstGeom prst="rect">
            <a:avLst/>
          </a:prstGeom>
          <a:noFill/>
        </p:spPr>
        <p:txBody>
          <a:bodyPr wrap="square" rtlCol="0">
            <a:spAutoFit/>
          </a:bodyPr>
          <a:lstStyle/>
          <a:p>
            <a:r>
              <a:rPr lang="en-US" sz="2800" dirty="0">
                <a:solidFill>
                  <a:schemeClr val="bg1">
                    <a:lumMod val="50000"/>
                  </a:schemeClr>
                </a:solidFill>
                <a:latin typeface="Century Gothic" panose="020B0502020202020204" pitchFamily="34" charset="0"/>
              </a:rPr>
              <a:t>Regressions Produced:</a:t>
            </a:r>
          </a:p>
        </p:txBody>
      </p:sp>
      <mc:AlternateContent xmlns:mc="http://schemas.openxmlformats.org/markup-compatibility/2006" xmlns:a14="http://schemas.microsoft.com/office/drawing/2010/main">
        <mc:Choice Requires="a14">
          <p:sp>
            <p:nvSpPr>
              <p:cNvPr id="8" name="TextBox 7"/>
              <p:cNvSpPr txBox="1"/>
              <p:nvPr/>
            </p:nvSpPr>
            <p:spPr>
              <a:xfrm>
                <a:off x="921131" y="2390573"/>
                <a:ext cx="3736086" cy="10013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3200" b="1" i="0" smtClean="0">
                          <a:solidFill>
                            <a:schemeClr val="tx1"/>
                          </a:solidFill>
                        </a:rPr>
                        <m:t>NDTI</m:t>
                      </m:r>
                      <m:r>
                        <m:rPr>
                          <m:nor/>
                        </m:rPr>
                        <a:rPr lang="en-US" sz="3200" b="1" i="0" smtClean="0">
                          <a:solidFill>
                            <a:schemeClr val="tx1"/>
                          </a:solidFill>
                        </a:rPr>
                        <m:t> =</m:t>
                      </m:r>
                      <m:r>
                        <a:rPr lang="en-US" sz="3200" b="1" i="1" smtClean="0">
                          <a:solidFill>
                            <a:schemeClr val="tx1"/>
                          </a:solidFill>
                          <a:latin typeface="Cambria Math" panose="02040503050406030204" pitchFamily="18" charset="0"/>
                        </a:rPr>
                        <m:t> </m:t>
                      </m:r>
                      <m:f>
                        <m:fPr>
                          <m:ctrlPr>
                            <a:rPr lang="en-US" sz="3200" b="1" i="1" smtClean="0">
                              <a:solidFill>
                                <a:schemeClr val="tx1"/>
                              </a:solidFill>
                              <a:latin typeface="Cambria Math" panose="02040503050406030204" pitchFamily="18" charset="0"/>
                            </a:rPr>
                          </m:ctrlPr>
                        </m:fPr>
                        <m:num>
                          <m:r>
                            <m:rPr>
                              <m:nor/>
                            </m:rPr>
                            <a:rPr lang="en-US" sz="3200" b="1" i="0" smtClean="0">
                              <a:solidFill>
                                <a:schemeClr val="tx1"/>
                              </a:solidFill>
                            </a:rPr>
                            <m:t>(</m:t>
                          </m:r>
                          <m:r>
                            <m:rPr>
                              <m:nor/>
                            </m:rPr>
                            <a:rPr lang="en-US" sz="3200" b="1" i="0" smtClean="0">
                              <a:solidFill>
                                <a:schemeClr val="tx1"/>
                              </a:solidFill>
                            </a:rPr>
                            <m:t>Red</m:t>
                          </m:r>
                          <m:r>
                            <m:rPr>
                              <m:nor/>
                            </m:rPr>
                            <a:rPr lang="en-US" sz="3200" b="1" i="0" smtClean="0">
                              <a:solidFill>
                                <a:schemeClr val="tx1"/>
                              </a:solidFill>
                            </a:rPr>
                            <m:t> − </m:t>
                          </m:r>
                          <m:r>
                            <m:rPr>
                              <m:nor/>
                            </m:rPr>
                            <a:rPr lang="en-US" sz="3200" b="1" i="0" smtClean="0">
                              <a:solidFill>
                                <a:schemeClr val="tx1"/>
                              </a:solidFill>
                            </a:rPr>
                            <m:t>Green</m:t>
                          </m:r>
                          <m:r>
                            <m:rPr>
                              <m:nor/>
                            </m:rPr>
                            <a:rPr lang="en-US" sz="3200" b="1" i="0" smtClean="0">
                              <a:solidFill>
                                <a:schemeClr val="tx1"/>
                              </a:solidFill>
                            </a:rPr>
                            <m:t>)</m:t>
                          </m:r>
                        </m:num>
                        <m:den>
                          <m:r>
                            <m:rPr>
                              <m:nor/>
                            </m:rPr>
                            <a:rPr lang="en-US" sz="3200" b="1" i="0" smtClean="0">
                              <a:solidFill>
                                <a:schemeClr val="tx1"/>
                              </a:solidFill>
                            </a:rPr>
                            <m:t>(</m:t>
                          </m:r>
                          <m:r>
                            <m:rPr>
                              <m:nor/>
                            </m:rPr>
                            <a:rPr lang="en-US" sz="3200" b="1" i="0" smtClean="0">
                              <a:solidFill>
                                <a:schemeClr val="tx1"/>
                              </a:solidFill>
                            </a:rPr>
                            <m:t>Red</m:t>
                          </m:r>
                          <m:r>
                            <m:rPr>
                              <m:nor/>
                            </m:rPr>
                            <a:rPr lang="en-US" sz="3200" b="1" i="0" smtClean="0">
                              <a:solidFill>
                                <a:schemeClr val="tx1"/>
                              </a:solidFill>
                            </a:rPr>
                            <m:t> + </m:t>
                          </m:r>
                          <m:r>
                            <m:rPr>
                              <m:nor/>
                            </m:rPr>
                            <a:rPr lang="en-US" sz="3200" b="1" i="0" smtClean="0">
                              <a:solidFill>
                                <a:schemeClr val="tx1"/>
                              </a:solidFill>
                            </a:rPr>
                            <m:t>Green</m:t>
                          </m:r>
                          <m:r>
                            <m:rPr>
                              <m:nor/>
                            </m:rPr>
                            <a:rPr lang="en-US" sz="3200" b="1" i="0" smtClean="0">
                              <a:solidFill>
                                <a:schemeClr val="tx1"/>
                              </a:solidFill>
                            </a:rPr>
                            <m:t>)</m:t>
                          </m:r>
                        </m:den>
                      </m:f>
                    </m:oMath>
                  </m:oMathPara>
                </a14:m>
                <a:endParaRPr lang="en-US" sz="3200" b="1" dirty="0">
                  <a:solidFill>
                    <a:schemeClr val="bg2">
                      <a:lumMod val="50000"/>
                    </a:schemeClr>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921131" y="2390573"/>
                <a:ext cx="3736086" cy="1001300"/>
              </a:xfrm>
              <a:prstGeom prst="rect">
                <a:avLst/>
              </a:prstGeom>
              <a:blipFill>
                <a:blip r:embed="rId3"/>
                <a:stretch>
                  <a:fillRect/>
                </a:stretch>
              </a:blipFill>
            </p:spPr>
            <p:txBody>
              <a:bodyPr/>
              <a:lstStyle/>
              <a:p>
                <a:r>
                  <a:rPr lang="en-US">
                    <a:noFill/>
                  </a:rPr>
                  <a:t> </a:t>
                </a:r>
              </a:p>
            </p:txBody>
          </p:sp>
        </mc:Fallback>
      </mc:AlternateContent>
      <p:sp>
        <p:nvSpPr>
          <p:cNvPr id="9" name="TextBox 8"/>
          <p:cNvSpPr txBox="1"/>
          <p:nvPr/>
        </p:nvSpPr>
        <p:spPr>
          <a:xfrm>
            <a:off x="711805" y="3586962"/>
            <a:ext cx="4395449" cy="369332"/>
          </a:xfrm>
          <a:prstGeom prst="rect">
            <a:avLst/>
          </a:prstGeom>
          <a:noFill/>
        </p:spPr>
        <p:txBody>
          <a:bodyPr wrap="square" rtlCol="0">
            <a:spAutoFit/>
          </a:bodyPr>
          <a:lstStyle/>
          <a:p>
            <a:r>
              <a:rPr lang="en-US" dirty="0">
                <a:solidFill>
                  <a:schemeClr val="bg1">
                    <a:lumMod val="50000"/>
                  </a:schemeClr>
                </a:solidFill>
                <a:latin typeface="Century Gothic" panose="020B0502020202020204" pitchFamily="34" charset="0"/>
              </a:rPr>
              <a:t>Normalized Difference Turbidity Index</a:t>
            </a:r>
          </a:p>
        </p:txBody>
      </p:sp>
      <p:sp>
        <p:nvSpPr>
          <p:cNvPr id="10" name="TextBox 9"/>
          <p:cNvSpPr txBox="1"/>
          <p:nvPr/>
        </p:nvSpPr>
        <p:spPr>
          <a:xfrm>
            <a:off x="1203392" y="4346838"/>
            <a:ext cx="3412274" cy="646331"/>
          </a:xfrm>
          <a:prstGeom prst="rect">
            <a:avLst/>
          </a:prstGeom>
          <a:noFill/>
        </p:spPr>
        <p:txBody>
          <a:bodyPr wrap="square" rtlCol="0">
            <a:spAutoFit/>
          </a:bodyPr>
          <a:lstStyle/>
          <a:p>
            <a:pPr algn="ctr"/>
            <a:r>
              <a:rPr lang="en-US" dirty="0">
                <a:solidFill>
                  <a:schemeClr val="bg1">
                    <a:lumMod val="50000"/>
                  </a:schemeClr>
                </a:solidFill>
                <a:latin typeface="Century Gothic" panose="020B0502020202020204" pitchFamily="34" charset="0"/>
              </a:rPr>
              <a:t>Analysis performed with Google Earth Engine</a:t>
            </a:r>
          </a:p>
        </p:txBody>
      </p:sp>
    </p:spTree>
    <p:extLst>
      <p:ext uri="{BB962C8B-B14F-4D97-AF65-F5344CB8AC3E}">
        <p14:creationId xmlns:p14="http://schemas.microsoft.com/office/powerpoint/2010/main" val="7884647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1000125" y="371473"/>
            <a:ext cx="10233148"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75AADB"/>
              </a:buClr>
              <a:buSzPct val="25000"/>
              <a:buFont typeface="Century Gothic"/>
              <a:buNone/>
            </a:pPr>
            <a:r>
              <a:rPr lang="en-US" dirty="0"/>
              <a:t>Project Objectives – Term 2</a:t>
            </a:r>
          </a:p>
        </p:txBody>
      </p:sp>
      <p:pic>
        <p:nvPicPr>
          <p:cNvPr id="114" name="Shape 114"/>
          <p:cNvPicPr preferRelativeResize="0"/>
          <p:nvPr/>
        </p:nvPicPr>
        <p:blipFill>
          <a:blip r:embed="rId3">
            <a:alphaModFix/>
          </a:blip>
          <a:stretch>
            <a:fillRect/>
          </a:stretch>
        </p:blipFill>
        <p:spPr>
          <a:xfrm>
            <a:off x="6384158" y="1518350"/>
            <a:ext cx="5614200" cy="4210800"/>
          </a:xfrm>
          <a:prstGeom prst="round2DiagRect">
            <a:avLst>
              <a:gd name="adj1" fmla="val 16667"/>
              <a:gd name="adj2" fmla="val 0"/>
            </a:avLst>
          </a:prstGeom>
          <a:noFill/>
          <a:ln w="38100" cap="flat" cmpd="sng">
            <a:solidFill>
              <a:srgbClr val="4A86E8"/>
            </a:solidFill>
            <a:prstDash val="solid"/>
            <a:round/>
            <a:headEnd type="none" w="med" len="med"/>
            <a:tailEnd type="none" w="med" len="med"/>
          </a:ln>
        </p:spPr>
      </p:pic>
      <p:sp>
        <p:nvSpPr>
          <p:cNvPr id="115" name="Shape 115"/>
          <p:cNvSpPr txBox="1"/>
          <p:nvPr/>
        </p:nvSpPr>
        <p:spPr>
          <a:xfrm>
            <a:off x="6261328" y="5826282"/>
            <a:ext cx="4254271" cy="290739"/>
          </a:xfrm>
          <a:prstGeom prst="rect">
            <a:avLst/>
          </a:prstGeom>
          <a:noFill/>
          <a:ln>
            <a:noFill/>
          </a:ln>
        </p:spPr>
        <p:txBody>
          <a:bodyPr lIns="91425" tIns="45700" rIns="91425" bIns="45700" anchor="t" anchorCtr="0">
            <a:noAutofit/>
          </a:bodyPr>
          <a:lstStyle/>
          <a:p>
            <a:pPr lvl="0" algn="r" rtl="0">
              <a:lnSpc>
                <a:spcPct val="90000"/>
              </a:lnSpc>
              <a:spcBef>
                <a:spcPts val="0"/>
              </a:spcBef>
              <a:buNone/>
            </a:pPr>
            <a:r>
              <a:rPr lang="en-US" sz="1200" b="1" dirty="0">
                <a:solidFill>
                  <a:schemeClr val="tx1"/>
                </a:solidFill>
                <a:latin typeface="Century Gothic"/>
                <a:ea typeface="Century Gothic"/>
                <a:cs typeface="Century Gothic"/>
                <a:sym typeface="Century Gothic"/>
              </a:rPr>
              <a:t>Image Credit: Will Parson/Chesapeake Bay Program</a:t>
            </a:r>
          </a:p>
        </p:txBody>
      </p:sp>
      <p:sp>
        <p:nvSpPr>
          <p:cNvPr id="6" name="Text Placeholder 16"/>
          <p:cNvSpPr txBox="1">
            <a:spLocks/>
          </p:cNvSpPr>
          <p:nvPr/>
        </p:nvSpPr>
        <p:spPr>
          <a:xfrm>
            <a:off x="163778" y="1901576"/>
            <a:ext cx="6097550" cy="344434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spcBef>
                <a:spcPts val="2400"/>
              </a:spcBef>
              <a:buClr>
                <a:srgbClr val="76AADA"/>
              </a:buClr>
            </a:pPr>
            <a:r>
              <a:rPr lang="en-US" sz="2300" b="1" dirty="0">
                <a:solidFill>
                  <a:srgbClr val="76AADA"/>
                </a:solidFill>
                <a:latin typeface="Century Gothic" panose="020B0502020202020204" pitchFamily="34" charset="0"/>
              </a:rPr>
              <a:t>Determine</a:t>
            </a:r>
            <a:r>
              <a:rPr lang="en-US" sz="2300" dirty="0">
                <a:solidFill>
                  <a:srgbClr val="76AADA"/>
                </a:solidFill>
                <a:latin typeface="Century Gothic" panose="020B0502020202020204" pitchFamily="34" charset="0"/>
              </a:rPr>
              <a:t> </a:t>
            </a:r>
            <a:r>
              <a:rPr lang="en-US" sz="2300" dirty="0">
                <a:solidFill>
                  <a:schemeClr val="bg1">
                    <a:lumMod val="50000"/>
                  </a:schemeClr>
                </a:solidFill>
                <a:latin typeface="Century Gothic" panose="020B0502020202020204" pitchFamily="34" charset="0"/>
              </a:rPr>
              <a:t>feasibility of using remote sensing to monitor water clarity </a:t>
            </a:r>
          </a:p>
          <a:p>
            <a:pPr>
              <a:spcBef>
                <a:spcPts val="2400"/>
              </a:spcBef>
              <a:buClr>
                <a:srgbClr val="76AADA"/>
              </a:buClr>
            </a:pPr>
            <a:r>
              <a:rPr lang="en-US" sz="2300" b="1" dirty="0">
                <a:solidFill>
                  <a:srgbClr val="76AADA"/>
                </a:solidFill>
                <a:latin typeface="Century Gothic" panose="020B0502020202020204" pitchFamily="34" charset="0"/>
              </a:rPr>
              <a:t>Correlate</a:t>
            </a:r>
            <a:r>
              <a:rPr lang="en-US" sz="2300" dirty="0">
                <a:solidFill>
                  <a:srgbClr val="76AADA"/>
                </a:solidFill>
                <a:latin typeface="Century Gothic" panose="020B0502020202020204" pitchFamily="34" charset="0"/>
              </a:rPr>
              <a:t> </a:t>
            </a:r>
            <a:r>
              <a:rPr lang="en-US" sz="2300" dirty="0">
                <a:solidFill>
                  <a:schemeClr val="bg1">
                    <a:lumMod val="50000"/>
                  </a:schemeClr>
                </a:solidFill>
                <a:latin typeface="Century Gothic" panose="020B0502020202020204" pitchFamily="34" charset="0"/>
              </a:rPr>
              <a:t>and model satellite derived water clarity metrics</a:t>
            </a:r>
          </a:p>
          <a:p>
            <a:pPr>
              <a:spcBef>
                <a:spcPts val="2400"/>
              </a:spcBef>
              <a:buClr>
                <a:srgbClr val="76AADA"/>
              </a:buClr>
            </a:pPr>
            <a:r>
              <a:rPr lang="en-US" sz="2300" b="1" dirty="0">
                <a:solidFill>
                  <a:srgbClr val="76AADA"/>
                </a:solidFill>
                <a:latin typeface="Century Gothic" panose="020B0502020202020204" pitchFamily="34" charset="0"/>
              </a:rPr>
              <a:t>Expedite</a:t>
            </a:r>
            <a:r>
              <a:rPr lang="en-US" sz="2300" dirty="0">
                <a:solidFill>
                  <a:srgbClr val="76AADA"/>
                </a:solidFill>
                <a:latin typeface="Century Gothic" panose="020B0502020202020204" pitchFamily="34" charset="0"/>
              </a:rPr>
              <a:t> </a:t>
            </a:r>
            <a:r>
              <a:rPr lang="en-US" sz="2300" dirty="0">
                <a:solidFill>
                  <a:schemeClr val="bg1">
                    <a:lumMod val="50000"/>
                  </a:schemeClr>
                </a:solidFill>
                <a:latin typeface="Century Gothic" panose="020B0502020202020204" pitchFamily="34" charset="0"/>
              </a:rPr>
              <a:t>atmospheric correction process for satellite imagery</a:t>
            </a:r>
          </a:p>
          <a:p>
            <a:pPr>
              <a:spcBef>
                <a:spcPts val="2400"/>
              </a:spcBef>
              <a:buClr>
                <a:srgbClr val="76AADA"/>
              </a:buClr>
            </a:pPr>
            <a:r>
              <a:rPr lang="en-US" sz="2300" b="1" dirty="0">
                <a:solidFill>
                  <a:srgbClr val="76AADA"/>
                </a:solidFill>
                <a:latin typeface="Century Gothic" panose="020B0502020202020204" pitchFamily="34" charset="0"/>
              </a:rPr>
              <a:t>Produce </a:t>
            </a:r>
            <a:r>
              <a:rPr lang="en-US" sz="2300" dirty="0">
                <a:solidFill>
                  <a:schemeClr val="bg1">
                    <a:lumMod val="50000"/>
                  </a:schemeClr>
                </a:solidFill>
                <a:latin typeface="Century Gothic" panose="020B0502020202020204" pitchFamily="34" charset="0"/>
              </a:rPr>
              <a:t>annual water clarity maps</a:t>
            </a:r>
          </a:p>
        </p:txBody>
      </p:sp>
    </p:spTree>
    <p:extLst>
      <p:ext uri="{BB962C8B-B14F-4D97-AF65-F5344CB8AC3E}">
        <p14:creationId xmlns:p14="http://schemas.microsoft.com/office/powerpoint/2010/main" val="27299322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1000125" y="377823"/>
            <a:ext cx="10233148"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75AADB"/>
              </a:buClr>
              <a:buSzPct val="25000"/>
              <a:buFont typeface="Century Gothic"/>
              <a:buNone/>
            </a:pPr>
            <a:r>
              <a:rPr lang="en-US" dirty="0"/>
              <a:t>NASA &amp; ESA Earth Observations</a:t>
            </a:r>
          </a:p>
        </p:txBody>
      </p:sp>
      <p:pic>
        <p:nvPicPr>
          <p:cNvPr id="141" name="Shape 141"/>
          <p:cNvPicPr preferRelativeResize="0"/>
          <p:nvPr/>
        </p:nvPicPr>
        <p:blipFill rotWithShape="1">
          <a:blip r:embed="rId3">
            <a:alphaModFix/>
          </a:blip>
          <a:srcRect/>
          <a:stretch/>
        </p:blipFill>
        <p:spPr>
          <a:xfrm>
            <a:off x="1787278" y="1187004"/>
            <a:ext cx="3467013" cy="3118499"/>
          </a:xfrm>
          <a:prstGeom prst="rect">
            <a:avLst/>
          </a:prstGeom>
          <a:noFill/>
          <a:ln>
            <a:noFill/>
          </a:ln>
        </p:spPr>
      </p:pic>
      <p:sp>
        <p:nvSpPr>
          <p:cNvPr id="142" name="Shape 142"/>
          <p:cNvSpPr txBox="1"/>
          <p:nvPr/>
        </p:nvSpPr>
        <p:spPr>
          <a:xfrm>
            <a:off x="238160" y="4189276"/>
            <a:ext cx="5723400" cy="2289300"/>
          </a:xfrm>
          <a:prstGeom prst="rect">
            <a:avLst/>
          </a:prstGeom>
          <a:noFill/>
          <a:ln>
            <a:noFill/>
          </a:ln>
        </p:spPr>
        <p:txBody>
          <a:bodyPr lIns="91425" tIns="91425" rIns="91425" bIns="91425" anchor="ctr" anchorCtr="0">
            <a:noAutofit/>
          </a:bodyPr>
          <a:lstStyle/>
          <a:p>
            <a:pPr lvl="0" algn="ctr" rtl="0">
              <a:lnSpc>
                <a:spcPct val="90000"/>
              </a:lnSpc>
              <a:spcBef>
                <a:spcPts val="0"/>
              </a:spcBef>
              <a:buNone/>
            </a:pPr>
            <a:r>
              <a:rPr lang="en-US" sz="3600" b="1" dirty="0">
                <a:solidFill>
                  <a:srgbClr val="73A9DB"/>
                </a:solidFill>
                <a:latin typeface="Century Gothic"/>
                <a:ea typeface="Century Gothic"/>
                <a:cs typeface="Century Gothic"/>
                <a:sym typeface="Century Gothic"/>
              </a:rPr>
              <a:t>Landsat 8</a:t>
            </a:r>
          </a:p>
          <a:p>
            <a:pPr lvl="0" algn="ctr" rtl="0">
              <a:lnSpc>
                <a:spcPct val="90000"/>
              </a:lnSpc>
              <a:spcBef>
                <a:spcPts val="1000"/>
              </a:spcBef>
              <a:buNone/>
            </a:pPr>
            <a:r>
              <a:rPr lang="en-US" sz="2800" dirty="0">
                <a:solidFill>
                  <a:srgbClr val="73A9DB"/>
                </a:solidFill>
                <a:latin typeface="Century Gothic"/>
                <a:ea typeface="Century Gothic"/>
                <a:cs typeface="Century Gothic"/>
                <a:sym typeface="Century Gothic"/>
              </a:rPr>
              <a:t>Operational Land Imager (OLI)</a:t>
            </a:r>
          </a:p>
          <a:p>
            <a:pPr lvl="0" algn="ctr" rtl="0">
              <a:lnSpc>
                <a:spcPct val="90000"/>
              </a:lnSpc>
              <a:spcBef>
                <a:spcPts val="1000"/>
              </a:spcBef>
              <a:buNone/>
            </a:pPr>
            <a:r>
              <a:rPr lang="en-US" sz="2800" dirty="0">
                <a:solidFill>
                  <a:schemeClr val="bg1">
                    <a:lumMod val="50000"/>
                  </a:schemeClr>
                </a:solidFill>
                <a:latin typeface="Century Gothic"/>
                <a:ea typeface="Century Gothic"/>
                <a:cs typeface="Century Gothic"/>
                <a:sym typeface="Century Gothic"/>
              </a:rPr>
              <a:t>2013 - 2017</a:t>
            </a:r>
          </a:p>
        </p:txBody>
      </p:sp>
      <p:pic>
        <p:nvPicPr>
          <p:cNvPr id="143" name="Shape 143"/>
          <p:cNvPicPr preferRelativeResize="0"/>
          <p:nvPr/>
        </p:nvPicPr>
        <p:blipFill>
          <a:blip r:embed="rId4">
            <a:alphaModFix/>
          </a:blip>
          <a:stretch>
            <a:fillRect/>
          </a:stretch>
        </p:blipFill>
        <p:spPr>
          <a:xfrm>
            <a:off x="6809131" y="1187004"/>
            <a:ext cx="4610102" cy="3291898"/>
          </a:xfrm>
          <a:prstGeom prst="rect">
            <a:avLst/>
          </a:prstGeom>
          <a:noFill/>
          <a:ln>
            <a:noFill/>
          </a:ln>
        </p:spPr>
      </p:pic>
      <p:sp>
        <p:nvSpPr>
          <p:cNvPr id="144" name="Shape 144"/>
          <p:cNvSpPr txBox="1"/>
          <p:nvPr/>
        </p:nvSpPr>
        <p:spPr>
          <a:xfrm>
            <a:off x="6252481" y="4189276"/>
            <a:ext cx="5723400" cy="2422200"/>
          </a:xfrm>
          <a:prstGeom prst="rect">
            <a:avLst/>
          </a:prstGeom>
          <a:noFill/>
          <a:ln>
            <a:noFill/>
          </a:ln>
        </p:spPr>
        <p:txBody>
          <a:bodyPr lIns="91425" tIns="91425" rIns="91425" bIns="91425" anchor="ctr" anchorCtr="0">
            <a:noAutofit/>
          </a:bodyPr>
          <a:lstStyle/>
          <a:p>
            <a:pPr lvl="0" algn="ctr" rtl="0">
              <a:lnSpc>
                <a:spcPct val="90000"/>
              </a:lnSpc>
              <a:spcBef>
                <a:spcPts val="0"/>
              </a:spcBef>
              <a:buNone/>
            </a:pPr>
            <a:r>
              <a:rPr lang="en-US" sz="3600" b="1" dirty="0">
                <a:solidFill>
                  <a:srgbClr val="73A9DB"/>
                </a:solidFill>
                <a:latin typeface="Century Gothic"/>
                <a:ea typeface="Century Gothic"/>
                <a:cs typeface="Century Gothic"/>
                <a:sym typeface="Century Gothic"/>
              </a:rPr>
              <a:t>Sentinel-2</a:t>
            </a:r>
          </a:p>
          <a:p>
            <a:pPr lvl="0" algn="ctr" rtl="0">
              <a:lnSpc>
                <a:spcPct val="90000"/>
              </a:lnSpc>
              <a:spcBef>
                <a:spcPts val="1000"/>
              </a:spcBef>
              <a:buNone/>
            </a:pPr>
            <a:r>
              <a:rPr lang="en-US" sz="2800" dirty="0" err="1">
                <a:solidFill>
                  <a:srgbClr val="73A9DB"/>
                </a:solidFill>
                <a:latin typeface="Century Gothic"/>
                <a:ea typeface="Century Gothic"/>
                <a:cs typeface="Century Gothic"/>
                <a:sym typeface="Century Gothic"/>
              </a:rPr>
              <a:t>MultiSpectral</a:t>
            </a:r>
            <a:r>
              <a:rPr lang="en-US" sz="2800" dirty="0">
                <a:solidFill>
                  <a:srgbClr val="73A9DB"/>
                </a:solidFill>
                <a:latin typeface="Century Gothic"/>
                <a:ea typeface="Century Gothic"/>
                <a:cs typeface="Century Gothic"/>
                <a:sym typeface="Century Gothic"/>
              </a:rPr>
              <a:t> Instrument (MSI)</a:t>
            </a:r>
          </a:p>
          <a:p>
            <a:pPr lvl="0" algn="ctr" rtl="0">
              <a:lnSpc>
                <a:spcPct val="90000"/>
              </a:lnSpc>
              <a:spcBef>
                <a:spcPts val="1000"/>
              </a:spcBef>
              <a:buNone/>
            </a:pPr>
            <a:r>
              <a:rPr lang="en-US" sz="2800" dirty="0">
                <a:solidFill>
                  <a:schemeClr val="bg1">
                    <a:lumMod val="50000"/>
                  </a:schemeClr>
                </a:solidFill>
                <a:latin typeface="Century Gothic"/>
                <a:ea typeface="Century Gothic"/>
                <a:cs typeface="Century Gothic"/>
                <a:sym typeface="Century Gothic"/>
              </a:rPr>
              <a:t>2015 - 2017</a:t>
            </a:r>
          </a:p>
        </p:txBody>
      </p:sp>
    </p:spTree>
    <p:extLst>
      <p:ext uri="{BB962C8B-B14F-4D97-AF65-F5344CB8AC3E}">
        <p14:creationId xmlns:p14="http://schemas.microsoft.com/office/powerpoint/2010/main" val="7694067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1000125" y="365124"/>
            <a:ext cx="4438650" cy="479400"/>
          </a:xfrm>
          <a:prstGeom prst="rect">
            <a:avLst/>
          </a:prstGeom>
        </p:spPr>
        <p:txBody>
          <a:bodyPr lIns="91425" tIns="91425" rIns="91425" bIns="91425" anchor="ctr" anchorCtr="0">
            <a:noAutofit/>
          </a:bodyPr>
          <a:lstStyle/>
          <a:p>
            <a:pPr lvl="0">
              <a:spcBef>
                <a:spcPts val="0"/>
              </a:spcBef>
              <a:buNone/>
            </a:pPr>
            <a:r>
              <a:rPr lang="en-US" dirty="0"/>
              <a:t>Methodology</a:t>
            </a:r>
          </a:p>
        </p:txBody>
      </p:sp>
      <p:grpSp>
        <p:nvGrpSpPr>
          <p:cNvPr id="5" name="Group 4"/>
          <p:cNvGrpSpPr/>
          <p:nvPr/>
        </p:nvGrpSpPr>
        <p:grpSpPr>
          <a:xfrm>
            <a:off x="539972" y="1239386"/>
            <a:ext cx="5046868" cy="874913"/>
            <a:chOff x="11983886" y="5499673"/>
            <a:chExt cx="4992629" cy="1217966"/>
          </a:xfrm>
        </p:grpSpPr>
        <p:sp>
          <p:nvSpPr>
            <p:cNvPr id="6" name="Flowchart: Process 5"/>
            <p:cNvSpPr/>
            <p:nvPr/>
          </p:nvSpPr>
          <p:spPr>
            <a:xfrm>
              <a:off x="11983886" y="5499673"/>
              <a:ext cx="4963523" cy="1077686"/>
            </a:xfrm>
            <a:prstGeom prst="flowChartProcess">
              <a:avLst/>
            </a:prstGeom>
            <a:solidFill>
              <a:srgbClr val="DEB887"/>
            </a:solidFill>
            <a:ln>
              <a:solidFill>
                <a:schemeClr val="accent1">
                  <a:lumMod val="50000"/>
                </a:schemeClr>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2012991" y="5689345"/>
              <a:ext cx="4963524" cy="1028294"/>
            </a:xfrm>
            <a:prstGeom prst="rect">
              <a:avLst/>
            </a:prstGeom>
            <a:noFill/>
          </p:spPr>
          <p:txBody>
            <a:bodyPr wrap="square" rtlCol="0">
              <a:spAutoFit/>
            </a:bodyPr>
            <a:lstStyle/>
            <a:p>
              <a:pPr algn="ctr"/>
              <a:r>
                <a:rPr lang="en-US" sz="2200" i="1" dirty="0">
                  <a:latin typeface="Century Gothic" panose="020B0502020202020204" pitchFamily="34" charset="0"/>
                </a:rPr>
                <a:t>Earth Observations Acquisition</a:t>
              </a:r>
            </a:p>
            <a:p>
              <a:endParaRPr lang="en-US" sz="2000" dirty="0"/>
            </a:p>
          </p:txBody>
        </p:sp>
      </p:grpSp>
      <p:grpSp>
        <p:nvGrpSpPr>
          <p:cNvPr id="8" name="Group 7"/>
          <p:cNvGrpSpPr/>
          <p:nvPr/>
        </p:nvGrpSpPr>
        <p:grpSpPr>
          <a:xfrm>
            <a:off x="5810222" y="1239379"/>
            <a:ext cx="5885734" cy="1301834"/>
            <a:chOff x="17349537" y="5476538"/>
            <a:chExt cx="6833937" cy="1801595"/>
          </a:xfrm>
        </p:grpSpPr>
        <p:sp>
          <p:nvSpPr>
            <p:cNvPr id="9" name="Flowchart: Process 8"/>
            <p:cNvSpPr/>
            <p:nvPr/>
          </p:nvSpPr>
          <p:spPr>
            <a:xfrm>
              <a:off x="17349537" y="5476538"/>
              <a:ext cx="6833937" cy="1077686"/>
            </a:xfrm>
            <a:prstGeom prst="flowChartProcess">
              <a:avLst/>
            </a:prstGeom>
            <a:solidFill>
              <a:srgbClr val="DEB887"/>
            </a:solidFill>
            <a:ln>
              <a:solidFill>
                <a:schemeClr val="accent1">
                  <a:lumMod val="50000"/>
                </a:schemeClr>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7406358" y="5659603"/>
              <a:ext cx="6767113" cy="1618530"/>
            </a:xfrm>
            <a:prstGeom prst="rect">
              <a:avLst/>
            </a:prstGeom>
            <a:noFill/>
          </p:spPr>
          <p:txBody>
            <a:bodyPr wrap="square" rtlCol="0">
              <a:spAutoFit/>
            </a:bodyPr>
            <a:lstStyle/>
            <a:p>
              <a:pPr algn="ctr"/>
              <a:r>
                <a:rPr lang="en-US" sz="2200" i="1" dirty="0">
                  <a:solidFill>
                    <a:schemeClr val="tx1">
                      <a:lumMod val="75000"/>
                    </a:schemeClr>
                  </a:solidFill>
                  <a:latin typeface="Century Gothic" panose="020B0502020202020204" pitchFamily="34" charset="0"/>
                </a:rPr>
                <a:t>Virginia Institute of Marine Science</a:t>
              </a:r>
            </a:p>
            <a:p>
              <a:endParaRPr lang="en-US" sz="2800" b="1" i="1" dirty="0"/>
            </a:p>
            <a:p>
              <a:endParaRPr lang="en-US" sz="2000" dirty="0"/>
            </a:p>
          </p:txBody>
        </p:sp>
      </p:grpSp>
      <p:grpSp>
        <p:nvGrpSpPr>
          <p:cNvPr id="22" name="Group 21"/>
          <p:cNvGrpSpPr/>
          <p:nvPr/>
        </p:nvGrpSpPr>
        <p:grpSpPr>
          <a:xfrm>
            <a:off x="516309" y="2394915"/>
            <a:ext cx="2289325" cy="832668"/>
            <a:chOff x="11856885" y="5499673"/>
            <a:chExt cx="5090524" cy="1326108"/>
          </a:xfrm>
        </p:grpSpPr>
        <p:sp>
          <p:nvSpPr>
            <p:cNvPr id="23" name="Flowchart: Process 22"/>
            <p:cNvSpPr/>
            <p:nvPr/>
          </p:nvSpPr>
          <p:spPr>
            <a:xfrm>
              <a:off x="11983886" y="5499673"/>
              <a:ext cx="4963523" cy="1077686"/>
            </a:xfrm>
            <a:prstGeom prst="flowChartProcess">
              <a:avLst/>
            </a:prstGeom>
            <a:solidFill>
              <a:srgbClr val="DEB887"/>
            </a:solidFill>
            <a:ln>
              <a:solidFill>
                <a:schemeClr val="accent1">
                  <a:lumMod val="50000"/>
                </a:schemeClr>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4" name="TextBox 23"/>
            <p:cNvSpPr txBox="1"/>
            <p:nvPr/>
          </p:nvSpPr>
          <p:spPr>
            <a:xfrm>
              <a:off x="11856885" y="5698401"/>
              <a:ext cx="4963526" cy="1127380"/>
            </a:xfrm>
            <a:prstGeom prst="rect">
              <a:avLst/>
            </a:prstGeom>
            <a:noFill/>
          </p:spPr>
          <p:txBody>
            <a:bodyPr wrap="square" rtlCol="0">
              <a:spAutoFit/>
            </a:bodyPr>
            <a:lstStyle/>
            <a:p>
              <a:pPr algn="ctr"/>
              <a:r>
                <a:rPr lang="en-US" sz="2000" dirty="0">
                  <a:latin typeface="Century Gothic" panose="020B0502020202020204" pitchFamily="34" charset="0"/>
                </a:rPr>
                <a:t>Landsat 8 OLI</a:t>
              </a:r>
            </a:p>
            <a:p>
              <a:endParaRPr lang="en-US" sz="2000" dirty="0">
                <a:latin typeface="Century Gothic" panose="020B0502020202020204" pitchFamily="34" charset="0"/>
              </a:endParaRPr>
            </a:p>
          </p:txBody>
        </p:sp>
      </p:grpSp>
      <p:grpSp>
        <p:nvGrpSpPr>
          <p:cNvPr id="25" name="Group 24"/>
          <p:cNvGrpSpPr/>
          <p:nvPr/>
        </p:nvGrpSpPr>
        <p:grpSpPr>
          <a:xfrm>
            <a:off x="2980364" y="2408388"/>
            <a:ext cx="2558308" cy="852044"/>
            <a:chOff x="11983886" y="5499673"/>
            <a:chExt cx="4988016" cy="1356966"/>
          </a:xfrm>
        </p:grpSpPr>
        <p:sp>
          <p:nvSpPr>
            <p:cNvPr id="26" name="Flowchart: Process 25"/>
            <p:cNvSpPr/>
            <p:nvPr/>
          </p:nvSpPr>
          <p:spPr>
            <a:xfrm>
              <a:off x="11983886" y="5499673"/>
              <a:ext cx="4963523" cy="1077686"/>
            </a:xfrm>
            <a:prstGeom prst="flowChartProcess">
              <a:avLst/>
            </a:prstGeom>
            <a:solidFill>
              <a:srgbClr val="DEB887"/>
            </a:solidFill>
            <a:ln>
              <a:solidFill>
                <a:schemeClr val="accent1">
                  <a:lumMod val="50000"/>
                </a:schemeClr>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7" name="TextBox 26"/>
            <p:cNvSpPr txBox="1"/>
            <p:nvPr/>
          </p:nvSpPr>
          <p:spPr>
            <a:xfrm>
              <a:off x="12008378" y="5729259"/>
              <a:ext cx="4963524" cy="1127380"/>
            </a:xfrm>
            <a:prstGeom prst="rect">
              <a:avLst/>
            </a:prstGeom>
            <a:noFill/>
          </p:spPr>
          <p:txBody>
            <a:bodyPr wrap="square" rtlCol="0">
              <a:spAutoFit/>
            </a:bodyPr>
            <a:lstStyle/>
            <a:p>
              <a:pPr algn="ctr"/>
              <a:r>
                <a:rPr lang="en-US" sz="2000" dirty="0">
                  <a:latin typeface="Century Gothic" panose="020B0502020202020204" pitchFamily="34" charset="0"/>
                </a:rPr>
                <a:t>Sentinel-2 MSI</a:t>
              </a:r>
            </a:p>
            <a:p>
              <a:endParaRPr lang="en-US" sz="2000" dirty="0">
                <a:latin typeface="Century Gothic" panose="020B0502020202020204" pitchFamily="34" charset="0"/>
              </a:endParaRPr>
            </a:p>
          </p:txBody>
        </p:sp>
      </p:grpSp>
      <p:grpSp>
        <p:nvGrpSpPr>
          <p:cNvPr id="28" name="Group 27"/>
          <p:cNvGrpSpPr/>
          <p:nvPr/>
        </p:nvGrpSpPr>
        <p:grpSpPr>
          <a:xfrm>
            <a:off x="5898502" y="2408712"/>
            <a:ext cx="5845954" cy="851720"/>
            <a:chOff x="11983886" y="5499673"/>
            <a:chExt cx="5012495" cy="1319369"/>
          </a:xfrm>
        </p:grpSpPr>
        <p:sp>
          <p:nvSpPr>
            <p:cNvPr id="29" name="Flowchart: Process 28"/>
            <p:cNvSpPr/>
            <p:nvPr/>
          </p:nvSpPr>
          <p:spPr>
            <a:xfrm>
              <a:off x="11983886" y="5499673"/>
              <a:ext cx="4963523" cy="1077686"/>
            </a:xfrm>
            <a:prstGeom prst="flowChartProcess">
              <a:avLst/>
            </a:prstGeom>
            <a:solidFill>
              <a:srgbClr val="DEB887"/>
            </a:solidFill>
            <a:ln>
              <a:solidFill>
                <a:schemeClr val="accent1">
                  <a:lumMod val="50000"/>
                </a:schemeClr>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0" name="TextBox 29"/>
            <p:cNvSpPr txBox="1"/>
            <p:nvPr/>
          </p:nvSpPr>
          <p:spPr>
            <a:xfrm>
              <a:off x="12032856" y="5745265"/>
              <a:ext cx="4963525" cy="1073777"/>
            </a:xfrm>
            <a:prstGeom prst="rect">
              <a:avLst/>
            </a:prstGeom>
            <a:noFill/>
          </p:spPr>
          <p:txBody>
            <a:bodyPr wrap="square" rtlCol="0">
              <a:spAutoFit/>
            </a:bodyPr>
            <a:lstStyle/>
            <a:p>
              <a:pPr algn="ctr"/>
              <a:r>
                <a:rPr lang="en-US" sz="2000" i="1" dirty="0">
                  <a:latin typeface="Century Gothic" panose="020B0502020202020204" pitchFamily="34" charset="0"/>
                </a:rPr>
                <a:t>In Situ </a:t>
              </a:r>
              <a:r>
                <a:rPr lang="en-US" sz="2000" dirty="0">
                  <a:latin typeface="Century Gothic" panose="020B0502020202020204" pitchFamily="34" charset="0"/>
                </a:rPr>
                <a:t>Continuous Monitoring Stations</a:t>
              </a:r>
              <a:r>
                <a:rPr lang="en-US" sz="2000" b="1" dirty="0">
                  <a:latin typeface="Century Gothic" panose="020B0502020202020204" pitchFamily="34" charset="0"/>
                </a:rPr>
                <a:t> </a:t>
              </a:r>
            </a:p>
            <a:p>
              <a:endParaRPr lang="en-US" sz="2000" dirty="0">
                <a:latin typeface="Century Gothic" panose="020B0502020202020204" pitchFamily="34" charset="0"/>
              </a:endParaRPr>
            </a:p>
          </p:txBody>
        </p:sp>
      </p:grpSp>
      <p:grpSp>
        <p:nvGrpSpPr>
          <p:cNvPr id="34" name="Group 33"/>
          <p:cNvGrpSpPr/>
          <p:nvPr/>
        </p:nvGrpSpPr>
        <p:grpSpPr>
          <a:xfrm>
            <a:off x="624469" y="3663927"/>
            <a:ext cx="4921842" cy="1270865"/>
            <a:chOff x="11983886" y="5499672"/>
            <a:chExt cx="4971239" cy="3078475"/>
          </a:xfrm>
          <a:solidFill>
            <a:srgbClr val="DEB887"/>
          </a:solidFill>
        </p:grpSpPr>
        <p:sp>
          <p:nvSpPr>
            <p:cNvPr id="35" name="Flowchart: Process 34"/>
            <p:cNvSpPr/>
            <p:nvPr/>
          </p:nvSpPr>
          <p:spPr>
            <a:xfrm>
              <a:off x="11983886" y="5499672"/>
              <a:ext cx="4963523" cy="1433583"/>
            </a:xfrm>
            <a:prstGeom prst="flowChartProcess">
              <a:avLst/>
            </a:prstGeom>
            <a:grpFill/>
            <a:ln>
              <a:solidFill>
                <a:schemeClr val="accent1">
                  <a:lumMod val="50000"/>
                </a:schemeClr>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6" name="TextBox 35"/>
            <p:cNvSpPr txBox="1"/>
            <p:nvPr/>
          </p:nvSpPr>
          <p:spPr>
            <a:xfrm>
              <a:off x="11991601" y="5670535"/>
              <a:ext cx="4963524" cy="2907612"/>
            </a:xfrm>
            <a:prstGeom prst="rect">
              <a:avLst/>
            </a:prstGeom>
            <a:noFill/>
          </p:spPr>
          <p:txBody>
            <a:bodyPr wrap="square" rtlCol="0">
              <a:spAutoFit/>
            </a:bodyPr>
            <a:lstStyle/>
            <a:p>
              <a:pPr algn="ctr"/>
              <a:r>
                <a:rPr lang="en-US" sz="2200" dirty="0">
                  <a:latin typeface="Century Gothic" panose="020B0502020202020204" pitchFamily="34" charset="0"/>
                </a:rPr>
                <a:t>Atmospheric Correction &amp; Turbidity  </a:t>
              </a:r>
            </a:p>
            <a:p>
              <a:pPr algn="ctr"/>
              <a:r>
                <a:rPr lang="en-US" sz="3000" b="1" dirty="0">
                  <a:latin typeface="Century Gothic" panose="020B0502020202020204" pitchFamily="34" charset="0"/>
                </a:rPr>
                <a:t> </a:t>
              </a:r>
              <a:endParaRPr lang="en-US" sz="3000" dirty="0">
                <a:latin typeface="Century Gothic" panose="020B0502020202020204" pitchFamily="34" charset="0"/>
              </a:endParaRPr>
            </a:p>
            <a:p>
              <a:endParaRPr lang="en-US" sz="2000" dirty="0">
                <a:latin typeface="Century Gothic" panose="020B0502020202020204" pitchFamily="34" charset="0"/>
              </a:endParaRPr>
            </a:p>
          </p:txBody>
        </p:sp>
      </p:grpSp>
      <p:grpSp>
        <p:nvGrpSpPr>
          <p:cNvPr id="37" name="Group 36"/>
          <p:cNvGrpSpPr/>
          <p:nvPr/>
        </p:nvGrpSpPr>
        <p:grpSpPr>
          <a:xfrm>
            <a:off x="5854429" y="3670540"/>
            <a:ext cx="5872490" cy="1288472"/>
            <a:chOff x="11983886" y="5499672"/>
            <a:chExt cx="4963523" cy="3058258"/>
          </a:xfrm>
          <a:solidFill>
            <a:srgbClr val="DEB887"/>
          </a:solidFill>
        </p:grpSpPr>
        <p:sp>
          <p:nvSpPr>
            <p:cNvPr id="38" name="Flowchart: Process 37"/>
            <p:cNvSpPr/>
            <p:nvPr/>
          </p:nvSpPr>
          <p:spPr>
            <a:xfrm>
              <a:off x="11983886" y="5499672"/>
              <a:ext cx="4963523" cy="1433583"/>
            </a:xfrm>
            <a:prstGeom prst="flowChartProcess">
              <a:avLst/>
            </a:prstGeom>
            <a:grpFill/>
            <a:ln>
              <a:solidFill>
                <a:schemeClr val="accent1">
                  <a:lumMod val="50000"/>
                </a:schemeClr>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9" name="TextBox 38"/>
            <p:cNvSpPr txBox="1"/>
            <p:nvPr/>
          </p:nvSpPr>
          <p:spPr>
            <a:xfrm>
              <a:off x="12197057" y="5708884"/>
              <a:ext cx="4507726" cy="2849046"/>
            </a:xfrm>
            <a:prstGeom prst="rect">
              <a:avLst/>
            </a:prstGeom>
            <a:noFill/>
          </p:spPr>
          <p:txBody>
            <a:bodyPr wrap="square" rtlCol="0">
              <a:spAutoFit/>
            </a:bodyPr>
            <a:lstStyle/>
            <a:p>
              <a:pPr algn="ctr"/>
              <a:r>
                <a:rPr lang="en-US" sz="2200" dirty="0">
                  <a:latin typeface="Century Gothic" panose="020B0502020202020204" pitchFamily="34" charset="0"/>
                </a:rPr>
                <a:t>Satellite vs </a:t>
              </a:r>
              <a:r>
                <a:rPr lang="en-US" sz="2200" i="1" dirty="0">
                  <a:latin typeface="Century Gothic" panose="020B0502020202020204" pitchFamily="34" charset="0"/>
                </a:rPr>
                <a:t>In Situ </a:t>
              </a:r>
              <a:r>
                <a:rPr lang="en-US" sz="2200" dirty="0">
                  <a:latin typeface="Century Gothic" panose="020B0502020202020204" pitchFamily="34" charset="0"/>
                </a:rPr>
                <a:t>Date Matching</a:t>
              </a:r>
            </a:p>
            <a:p>
              <a:pPr algn="ctr"/>
              <a:r>
                <a:rPr lang="en-US" sz="3000" b="1" dirty="0">
                  <a:latin typeface="Century Gothic" panose="020B0502020202020204" pitchFamily="34" charset="0"/>
                </a:rPr>
                <a:t> </a:t>
              </a:r>
              <a:endParaRPr lang="en-US" sz="3000" dirty="0">
                <a:latin typeface="Century Gothic" panose="020B0502020202020204" pitchFamily="34" charset="0"/>
              </a:endParaRPr>
            </a:p>
            <a:p>
              <a:endParaRPr lang="en-US" sz="2000" dirty="0">
                <a:latin typeface="Century Gothic" panose="020B0502020202020204" pitchFamily="34" charset="0"/>
              </a:endParaRPr>
            </a:p>
          </p:txBody>
        </p:sp>
      </p:grpSp>
      <p:sp>
        <p:nvSpPr>
          <p:cNvPr id="40" name="Rectangle 39"/>
          <p:cNvSpPr/>
          <p:nvPr/>
        </p:nvSpPr>
        <p:spPr>
          <a:xfrm>
            <a:off x="3886925" y="4794452"/>
            <a:ext cx="3595856" cy="461665"/>
          </a:xfrm>
          <a:prstGeom prst="rect">
            <a:avLst/>
          </a:prstGeom>
        </p:spPr>
        <p:txBody>
          <a:bodyPr wrap="none">
            <a:spAutoFit/>
          </a:bodyPr>
          <a:lstStyle/>
          <a:p>
            <a:pPr algn="ctr"/>
            <a:r>
              <a:rPr lang="en-US" sz="2400" b="1" i="1" dirty="0">
                <a:solidFill>
                  <a:schemeClr val="tx1">
                    <a:lumMod val="75000"/>
                  </a:schemeClr>
                </a:solidFill>
                <a:latin typeface="Century Gothic" panose="020B0502020202020204" pitchFamily="34" charset="0"/>
              </a:rPr>
              <a:t>Resulting End Products:</a:t>
            </a:r>
          </a:p>
        </p:txBody>
      </p:sp>
      <p:grpSp>
        <p:nvGrpSpPr>
          <p:cNvPr id="41" name="Group 40"/>
          <p:cNvGrpSpPr/>
          <p:nvPr/>
        </p:nvGrpSpPr>
        <p:grpSpPr>
          <a:xfrm>
            <a:off x="620728" y="5228073"/>
            <a:ext cx="4905381" cy="863444"/>
            <a:chOff x="17349537" y="5476538"/>
            <a:chExt cx="6833937" cy="1259695"/>
          </a:xfrm>
        </p:grpSpPr>
        <p:sp>
          <p:nvSpPr>
            <p:cNvPr id="42" name="Flowchart: Process 41"/>
            <p:cNvSpPr/>
            <p:nvPr/>
          </p:nvSpPr>
          <p:spPr>
            <a:xfrm>
              <a:off x="17349537" y="5476538"/>
              <a:ext cx="6833937" cy="1077686"/>
            </a:xfrm>
            <a:prstGeom prst="flowChartProcess">
              <a:avLst/>
            </a:prstGeom>
            <a:solidFill>
              <a:srgbClr val="DEB887"/>
            </a:solidFill>
            <a:ln>
              <a:solidFill>
                <a:schemeClr val="accent1">
                  <a:lumMod val="50000"/>
                </a:schemeClr>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43" name="TextBox 42"/>
            <p:cNvSpPr txBox="1"/>
            <p:nvPr/>
          </p:nvSpPr>
          <p:spPr>
            <a:xfrm>
              <a:off x="17382949" y="5703485"/>
              <a:ext cx="6767113" cy="1032748"/>
            </a:xfrm>
            <a:prstGeom prst="rect">
              <a:avLst/>
            </a:prstGeom>
            <a:noFill/>
          </p:spPr>
          <p:txBody>
            <a:bodyPr wrap="square" rtlCol="0">
              <a:spAutoFit/>
            </a:bodyPr>
            <a:lstStyle/>
            <a:p>
              <a:pPr algn="ctr"/>
              <a:r>
                <a:rPr lang="en-US" sz="2000" b="1" dirty="0">
                  <a:latin typeface="Century Gothic" panose="020B0502020202020204" pitchFamily="34" charset="0"/>
                </a:rPr>
                <a:t>L8 and S2 Statistical Correlations</a:t>
              </a:r>
              <a:endParaRPr lang="en-US" sz="2800" b="1" i="1" dirty="0">
                <a:latin typeface="Century Gothic" panose="020B0502020202020204" pitchFamily="34" charset="0"/>
              </a:endParaRPr>
            </a:p>
            <a:p>
              <a:endParaRPr lang="en-US" sz="2000" dirty="0">
                <a:latin typeface="Century Gothic" panose="020B0502020202020204" pitchFamily="34" charset="0"/>
              </a:endParaRPr>
            </a:p>
          </p:txBody>
        </p:sp>
      </p:grpSp>
      <p:grpSp>
        <p:nvGrpSpPr>
          <p:cNvPr id="44" name="Group 43"/>
          <p:cNvGrpSpPr/>
          <p:nvPr/>
        </p:nvGrpSpPr>
        <p:grpSpPr>
          <a:xfrm>
            <a:off x="5858861" y="5252865"/>
            <a:ext cx="5885595" cy="1290655"/>
            <a:chOff x="17349537" y="5476538"/>
            <a:chExt cx="6885492" cy="1928534"/>
          </a:xfrm>
        </p:grpSpPr>
        <p:sp>
          <p:nvSpPr>
            <p:cNvPr id="45" name="Flowchart: Process 44"/>
            <p:cNvSpPr/>
            <p:nvPr/>
          </p:nvSpPr>
          <p:spPr>
            <a:xfrm>
              <a:off x="17349537" y="5476538"/>
              <a:ext cx="6833937" cy="1077686"/>
            </a:xfrm>
            <a:prstGeom prst="flowChartProcess">
              <a:avLst/>
            </a:prstGeom>
            <a:solidFill>
              <a:srgbClr val="DEB887"/>
            </a:solidFill>
            <a:ln>
              <a:solidFill>
                <a:schemeClr val="accent1">
                  <a:lumMod val="50000"/>
                </a:schemeClr>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46" name="TextBox 45"/>
            <p:cNvSpPr txBox="1"/>
            <p:nvPr/>
          </p:nvSpPr>
          <p:spPr>
            <a:xfrm>
              <a:off x="17467915" y="5703484"/>
              <a:ext cx="6767114" cy="1701588"/>
            </a:xfrm>
            <a:prstGeom prst="rect">
              <a:avLst/>
            </a:prstGeom>
            <a:noFill/>
          </p:spPr>
          <p:txBody>
            <a:bodyPr wrap="square" rtlCol="0">
              <a:spAutoFit/>
            </a:bodyPr>
            <a:lstStyle/>
            <a:p>
              <a:pPr algn="ctr"/>
              <a:r>
                <a:rPr lang="en-US" sz="2000" b="1" dirty="0">
                  <a:latin typeface="Century Gothic" panose="020B0502020202020204" pitchFamily="34" charset="0"/>
                </a:rPr>
                <a:t>Chesapeake Bay Water Clarity Maps</a:t>
              </a:r>
            </a:p>
            <a:p>
              <a:endParaRPr lang="en-US" sz="2800" b="1" i="1" dirty="0">
                <a:latin typeface="Century Gothic" panose="020B0502020202020204" pitchFamily="34" charset="0"/>
              </a:endParaRPr>
            </a:p>
            <a:p>
              <a:endParaRPr lang="en-US" sz="2000" dirty="0">
                <a:latin typeface="Century Gothic" panose="020B0502020202020204" pitchFamily="34" charset="0"/>
              </a:endParaRPr>
            </a:p>
          </p:txBody>
        </p:sp>
      </p:grpSp>
      <p:cxnSp>
        <p:nvCxnSpPr>
          <p:cNvPr id="21" name="Straight Arrow Connector 20"/>
          <p:cNvCxnSpPr/>
          <p:nvPr/>
        </p:nvCxnSpPr>
        <p:spPr>
          <a:xfrm>
            <a:off x="1848541" y="2136760"/>
            <a:ext cx="1" cy="22994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p:cNvCxnSpPr/>
          <p:nvPr/>
        </p:nvCxnSpPr>
        <p:spPr>
          <a:xfrm>
            <a:off x="4130915" y="2136760"/>
            <a:ext cx="1" cy="22994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p:cNvCxnSpPr/>
          <p:nvPr/>
        </p:nvCxnSpPr>
        <p:spPr>
          <a:xfrm>
            <a:off x="7019293" y="2136760"/>
            <a:ext cx="1" cy="22994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p:cNvCxnSpPr/>
          <p:nvPr/>
        </p:nvCxnSpPr>
        <p:spPr>
          <a:xfrm>
            <a:off x="9897856" y="2137700"/>
            <a:ext cx="1" cy="22994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nvGrpSpPr>
          <p:cNvPr id="130" name="Group 129"/>
          <p:cNvGrpSpPr/>
          <p:nvPr/>
        </p:nvGrpSpPr>
        <p:grpSpPr>
          <a:xfrm>
            <a:off x="1624263" y="3148346"/>
            <a:ext cx="2517743" cy="391442"/>
            <a:chOff x="1869135" y="3346158"/>
            <a:chExt cx="2272871" cy="391442"/>
          </a:xfrm>
        </p:grpSpPr>
        <p:cxnSp>
          <p:nvCxnSpPr>
            <p:cNvPr id="53" name="Straight Arrow Connector 52"/>
            <p:cNvCxnSpPr/>
            <p:nvPr/>
          </p:nvCxnSpPr>
          <p:spPr>
            <a:xfrm flipV="1">
              <a:off x="1881087" y="3346158"/>
              <a:ext cx="1" cy="20361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p:cNvCxnSpPr/>
            <p:nvPr/>
          </p:nvCxnSpPr>
          <p:spPr>
            <a:xfrm flipV="1">
              <a:off x="4136492" y="3346158"/>
              <a:ext cx="1" cy="20361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1869135" y="3549769"/>
              <a:ext cx="2272871"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67" name="Straight Arrow Connector 66"/>
            <p:cNvCxnSpPr/>
            <p:nvPr/>
          </p:nvCxnSpPr>
          <p:spPr>
            <a:xfrm>
              <a:off x="3012423" y="3557574"/>
              <a:ext cx="1" cy="18002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grpSp>
        <p:nvGrpSpPr>
          <p:cNvPr id="75" name="Group 74"/>
          <p:cNvGrpSpPr/>
          <p:nvPr/>
        </p:nvGrpSpPr>
        <p:grpSpPr>
          <a:xfrm>
            <a:off x="2992926" y="4362721"/>
            <a:ext cx="5630483" cy="385832"/>
            <a:chOff x="1869135" y="3351768"/>
            <a:chExt cx="2272871" cy="385832"/>
          </a:xfrm>
        </p:grpSpPr>
        <p:cxnSp>
          <p:nvCxnSpPr>
            <p:cNvPr id="76" name="Straight Arrow Connector 75"/>
            <p:cNvCxnSpPr/>
            <p:nvPr/>
          </p:nvCxnSpPr>
          <p:spPr>
            <a:xfrm flipV="1">
              <a:off x="1875710" y="3351768"/>
              <a:ext cx="1" cy="20361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p:cNvCxnSpPr/>
            <p:nvPr/>
          </p:nvCxnSpPr>
          <p:spPr>
            <a:xfrm flipV="1">
              <a:off x="4136871" y="3351768"/>
              <a:ext cx="1" cy="20361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8" name="Straight Connector 77"/>
            <p:cNvCxnSpPr/>
            <p:nvPr/>
          </p:nvCxnSpPr>
          <p:spPr>
            <a:xfrm>
              <a:off x="1869135" y="3549769"/>
              <a:ext cx="2272871"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79" name="Straight Arrow Connector 78"/>
            <p:cNvCxnSpPr/>
            <p:nvPr/>
          </p:nvCxnSpPr>
          <p:spPr>
            <a:xfrm>
              <a:off x="2961954" y="3557574"/>
              <a:ext cx="1" cy="18002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cxnSp>
        <p:nvCxnSpPr>
          <p:cNvPr id="54" name="Straight Arrow Connector 53"/>
          <p:cNvCxnSpPr/>
          <p:nvPr/>
        </p:nvCxnSpPr>
        <p:spPr>
          <a:xfrm>
            <a:off x="8623409" y="3305896"/>
            <a:ext cx="1" cy="22994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528286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601</TotalTime>
  <Words>3633</Words>
  <Application>Microsoft Office PowerPoint</Application>
  <PresentationFormat>Widescreen</PresentationFormat>
  <Paragraphs>910</Paragraphs>
  <Slides>35</Slides>
  <Notes>35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Calibri Light</vt:lpstr>
      <vt:lpstr>Cambria Math</vt:lpstr>
      <vt:lpstr>Century Gothic</vt:lpstr>
      <vt:lpstr>Webdings</vt:lpstr>
      <vt:lpstr>Office Theme</vt:lpstr>
      <vt:lpstr>PowerPoint Presentation</vt:lpstr>
      <vt:lpstr>The Chesapeake Bay </vt:lpstr>
      <vt:lpstr>Community Concerns</vt:lpstr>
      <vt:lpstr>In Situ Observations</vt:lpstr>
      <vt:lpstr>Objectives &amp; Methodology - Term 1</vt:lpstr>
      <vt:lpstr>Analysis &amp; Results – Term 1</vt:lpstr>
      <vt:lpstr>Project Objectives – Term 2</vt:lpstr>
      <vt:lpstr>NASA &amp; ESA Earth Observations</vt:lpstr>
      <vt:lpstr>Methodology</vt:lpstr>
      <vt:lpstr>New Additions to the Methodology</vt:lpstr>
      <vt:lpstr>ACOLITE Advanced Settings</vt:lpstr>
      <vt:lpstr>ACOLITE Turbidity Algorithms</vt:lpstr>
      <vt:lpstr>ACOLITE Output Limitations</vt:lpstr>
      <vt:lpstr>Python Scripts &amp; ArcMap Tools</vt:lpstr>
      <vt:lpstr>Analysis &amp; Results</vt:lpstr>
      <vt:lpstr>Statistical Correlations By Station</vt:lpstr>
      <vt:lpstr>Overall Analysis</vt:lpstr>
      <vt:lpstr>Earth Observations vs. In Situ Data</vt:lpstr>
      <vt:lpstr>Combined Nechad and Dogliotti Red</vt:lpstr>
      <vt:lpstr>Nechad vs. Dogliotti Red: Tributaries</vt:lpstr>
      <vt:lpstr>Strength Coefficient</vt:lpstr>
      <vt:lpstr>Strength Coefficient</vt:lpstr>
      <vt:lpstr>Strength Coefficient</vt:lpstr>
      <vt:lpstr>Strength Coefficient</vt:lpstr>
      <vt:lpstr>Empirical Correction Comparison</vt:lpstr>
      <vt:lpstr>Empirical Correction Comparison 2m</vt:lpstr>
      <vt:lpstr>Annual Water Clarity Maps: Dogliotti Red</vt:lpstr>
      <vt:lpstr>Annual Water Clarity Maps: Dogliotti Red</vt:lpstr>
      <vt:lpstr>Sentinel-2: Spatial Resolution &amp; Results</vt:lpstr>
      <vt:lpstr>Identifying Bottom Effects</vt:lpstr>
      <vt:lpstr>Baywide Turbidity Variation </vt:lpstr>
      <vt:lpstr>Landsat 8 SD vs. CoV</vt:lpstr>
      <vt:lpstr>Future Work</vt:lpstr>
      <vt:lpstr>Conclusions</vt:lpstr>
      <vt:lpstr>Acknowledgements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Empirical Correction Comparison</dc:title>
  <dc:creator>Alvarado, Antonio (LARC-E3)[SSAI DEVELOP]</dc:creator>
  <cp:lastModifiedBy>Miller, Tiffani N. (LARC-E3)[SSAI DEVELOP]</cp:lastModifiedBy>
  <cp:revision>91</cp:revision>
  <dcterms:created xsi:type="dcterms:W3CDTF">2017-08-01T14:07:19Z</dcterms:created>
  <dcterms:modified xsi:type="dcterms:W3CDTF">2017-08-28T17:47:46Z</dcterms:modified>
</cp:coreProperties>
</file>