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comments/comment2.xml" ContentType="application/vnd.openxmlformats-officedocument.presentationml.comments+xml"/>
  <Override PartName="/ppt/notesSlides/notesSlide2.xml" ContentType="application/vnd.openxmlformats-officedocument.presentationml.notesSlide+xml"/>
  <Override PartName="/ppt/comments/comment3.xml" ContentType="application/vnd.openxmlformats-officedocument.presentationml.comments+xml"/>
  <Override PartName="/ppt/notesSlides/notesSlide3.xml" ContentType="application/vnd.openxmlformats-officedocument.presentationml.notesSlide+xml"/>
  <Override PartName="/ppt/comments/comment4.xml" ContentType="application/vnd.openxmlformats-officedocument.presentationml.comments+xml"/>
  <Override PartName="/ppt/notesSlides/notesSlide4.xml" ContentType="application/vnd.openxmlformats-officedocument.presentationml.notesSlide+xml"/>
  <Override PartName="/ppt/comments/comment5.xml" ContentType="application/vnd.openxmlformats-officedocument.presentationml.comments+xml"/>
  <Override PartName="/ppt/notesSlides/notesSlide5.xml" ContentType="application/vnd.openxmlformats-officedocument.presentationml.notesSlide+xml"/>
  <Override PartName="/ppt/comments/comment6.xml" ContentType="application/vnd.openxmlformats-officedocument.presentationml.comments+xml"/>
  <Override PartName="/ppt/notesSlides/notesSlide6.xml" ContentType="application/vnd.openxmlformats-officedocument.presentationml.notesSlide+xml"/>
  <Override PartName="/ppt/comments/comment7.xml" ContentType="application/vnd.openxmlformats-officedocument.presentationml.comments+xml"/>
  <Override PartName="/ppt/notesSlides/notesSlide7.xml" ContentType="application/vnd.openxmlformats-officedocument.presentationml.notesSlide+xml"/>
  <Override PartName="/ppt/comments/comment8.xml" ContentType="application/vnd.openxmlformats-officedocument.presentationml.comments+xml"/>
  <Override PartName="/ppt/notesSlides/notesSlide8.xml" ContentType="application/vnd.openxmlformats-officedocument.presentationml.notesSlide+xml"/>
  <Override PartName="/ppt/comments/comment9.xml" ContentType="application/vnd.openxmlformats-officedocument.presentationml.comments+xml"/>
  <Override PartName="/ppt/notesSlides/notesSlide9.xml" ContentType="application/vnd.openxmlformats-officedocument.presentationml.notesSlide+xml"/>
  <Override PartName="/ppt/comments/comment10.xml" ContentType="application/vnd.openxmlformats-officedocument.presentationml.comments+xml"/>
  <Override PartName="/ppt/notesSlides/notesSlide10.xml" ContentType="application/vnd.openxmlformats-officedocument.presentationml.notesSlide+xml"/>
  <Override PartName="/ppt/comments/comment11.xml" ContentType="application/vnd.openxmlformats-officedocument.presentationml.comments+xml"/>
  <Override PartName="/ppt/comments/comment12.xml" ContentType="application/vnd.openxmlformats-officedocument.presentationml.comments+xml"/>
  <Override PartName="/ppt/comments/comment1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75" r:id="rId2"/>
    <p:sldId id="280" r:id="rId3"/>
    <p:sldId id="288" r:id="rId4"/>
    <p:sldId id="278" r:id="rId5"/>
    <p:sldId id="279" r:id="rId6"/>
    <p:sldId id="290" r:id="rId7"/>
    <p:sldId id="291" r:id="rId8"/>
    <p:sldId id="292" r:id="rId9"/>
    <p:sldId id="295" r:id="rId10"/>
    <p:sldId id="293" r:id="rId11"/>
    <p:sldId id="294" r:id="rId12"/>
    <p:sldId id="283" r:id="rId13"/>
    <p:sldId id="285" r:id="rId14"/>
    <p:sldId id="286" r:id="rId15"/>
    <p:sldId id="287" r:id="rId16"/>
    <p:sldId id="27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s, Emily C. (LARC-E3)[SSAI DEVELOP]" initials="AEC(D" lastIdx="3" clrIdx="0">
    <p:extLst>
      <p:ext uri="{19B8F6BF-5375-455C-9EA6-DF929625EA0E}">
        <p15:presenceInfo xmlns:p15="http://schemas.microsoft.com/office/powerpoint/2012/main" userId="S-1-5-21-330711430-3775241029-4075259233-641894" providerId="AD"/>
      </p:ext>
    </p:extLst>
  </p:cmAuthor>
  <p:cmAuthor id="2" name="Arya, Vishal (LARC)[DEVELOP]" initials="AV(" lastIdx="23" clrIdx="1">
    <p:extLst>
      <p:ext uri="{19B8F6BF-5375-455C-9EA6-DF929625EA0E}">
        <p15:presenceInfo xmlns:p15="http://schemas.microsoft.com/office/powerpoint/2012/main" userId="S-1-5-21-330711430-3775241029-4075259233-6659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9A149"/>
    <a:srgbClr val="333333"/>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32" autoAdjust="0"/>
    <p:restoredTop sz="74648" autoAdjust="0"/>
  </p:normalViewPr>
  <p:slideViewPr>
    <p:cSldViewPr snapToGrid="0">
      <p:cViewPr varScale="1">
        <p:scale>
          <a:sx n="80" d="100"/>
          <a:sy n="80" d="100"/>
        </p:scale>
        <p:origin x="1272" y="96"/>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6-03-09T10:46:30.147" idx="1">
    <p:pos x="5442" y="894"/>
    <p:text>Just FYI, I added the II in your title :)</p:text>
    <p:extLst>
      <p:ext uri="{C676402C-5697-4E1C-873F-D02D1690AC5C}">
        <p15:threadingInfo xmlns:p15="http://schemas.microsoft.com/office/powerpoint/2012/main" timeZoneBias="30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2" dt="2016-03-09T11:17:53.777" idx="19">
    <p:pos x="3974" y="1359"/>
    <p:text>same suggestion as with other two boxes</p:text>
    <p:extLst>
      <p:ext uri="{C676402C-5697-4E1C-873F-D02D1690AC5C}">
        <p15:threadingInfo xmlns:p15="http://schemas.microsoft.com/office/powerpoint/2012/main" timeZoneBias="30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2" dt="2016-03-09T11:18:08.705" idx="20">
    <p:pos x="230" y="3746"/>
    <p:text>same suggestion as previous slide</p:text>
    <p:extLst>
      <p:ext uri="{C676402C-5697-4E1C-873F-D02D1690AC5C}">
        <p15:threadingInfo xmlns:p15="http://schemas.microsoft.com/office/powerpoint/2012/main" timeZoneBias="30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2" dt="2016-03-09T11:18:33.475" idx="21">
    <p:pos x="1031" y="902"/>
    <p:text>Please be sure to make the slide titles at least font size 40</p:text>
    <p:extLst>
      <p:ext uri="{C676402C-5697-4E1C-873F-D02D1690AC5C}">
        <p15:threadingInfo xmlns:p15="http://schemas.microsoft.com/office/powerpoint/2012/main" timeZoneBias="30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2" dt="2016-03-09T11:18:59.013" idx="22">
    <p:pos x="2281" y="2403"/>
    <p:text>Please keep font size consisten on slide and just a reminder that all text needs to be at least 20.</p:text>
    <p:extLst>
      <p:ext uri="{C676402C-5697-4E1C-873F-D02D1690AC5C}">
        <p15:threadingInfo xmlns:p15="http://schemas.microsoft.com/office/powerpoint/2012/main" timeZoneBias="300"/>
      </p:ext>
    </p:extLst>
  </p:cm>
  <p:cm authorId="2" dt="2016-03-09T11:19:51.365" idx="23">
    <p:pos x="2281" y="2499"/>
    <p:text>Emily Adams is font size 18 but then her title is font size 16 whereas NASA DEVELOP is font size 19. I think I understand why you've made them different sizes but see if you can keep that format while still being consistent throughout the slide.</p:text>
    <p:extLst>
      <p:ext uri="{C676402C-5697-4E1C-873F-D02D1690AC5C}">
        <p15:threadingInfo xmlns:p15="http://schemas.microsoft.com/office/powerpoint/2012/main" timeZoneBias="300">
          <p15:parentCm authorId="2" idx="22"/>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6-03-09T10:57:32.680" idx="2">
    <p:pos x="5252" y="1848"/>
    <p:text>Consider placing your image credit's somewhere on the image so they don't stick out as much and become a bit more subtle.</p:text>
    <p:extLst>
      <p:ext uri="{C676402C-5697-4E1C-873F-D02D1690AC5C}">
        <p15:threadingInfo xmlns:p15="http://schemas.microsoft.com/office/powerpoint/2012/main" timeZoneBias="300"/>
      </p:ext>
    </p:extLst>
  </p:cm>
  <p:cm authorId="2" dt="2016-03-09T10:58:20.761" idx="3">
    <p:pos x="1311" y="1766"/>
    <p:text>Slide title text size should be at least size 40.</p:text>
    <p:extLst>
      <p:ext uri="{C676402C-5697-4E1C-873F-D02D1690AC5C}">
        <p15:threadingInfo xmlns:p15="http://schemas.microsoft.com/office/powerpoint/2012/main" timeZoneBias="300"/>
      </p:ext>
    </p:extLst>
  </p:cm>
  <p:cm authorId="2" dt="2016-03-09T11:00:14.220" idx="4">
    <p:pos x="1569" y="3441"/>
    <p:text>I feel like this box can be reworded. Maybe to something like:
Human impacts
and then you can move the info currently in the box into the speaker notes so that it is still mentioned.</p:text>
    <p:extLst>
      <p:ext uri="{C676402C-5697-4E1C-873F-D02D1690AC5C}">
        <p15:threadingInfo xmlns:p15="http://schemas.microsoft.com/office/powerpoint/2012/main" timeZoneBias="300"/>
      </p:ext>
    </p:extLst>
  </p:cm>
  <p:cm authorId="2" dt="2016-03-09T11:01:59.503" idx="5">
    <p:pos x="3587" y="3162"/>
    <p:text>Consider making the boxes a bit larger so the text size can be consistent throughout the boxes. Most seem to be size 24 but two of them are 23</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6-03-01T13:16:29.368" idx="1">
    <p:pos x="10" y="10"/>
    <p:text>Maybe include in the notes how accurate the current practices are / if the have any shortcomings</p:text>
    <p:extLst>
      <p:ext uri="{C676402C-5697-4E1C-873F-D02D1690AC5C}">
        <p15:threadingInfo xmlns:p15="http://schemas.microsoft.com/office/powerpoint/2012/main" timeZoneBias="300"/>
      </p:ext>
    </p:extLst>
  </p:cm>
  <p:cm authorId="2" dt="2016-03-09T11:03:06.241" idx="6">
    <p:pos x="2152" y="2410"/>
    <p:text>This sub-bullet creates too much text on this slide. Please remove this sub-bullet but include it in the speaker notes so that it is still discussed.</p:text>
    <p:extLst>
      <p:ext uri="{C676402C-5697-4E1C-873F-D02D1690AC5C}">
        <p15:threadingInfo xmlns:p15="http://schemas.microsoft.com/office/powerpoint/2012/main" timeZoneBias="300"/>
      </p:ext>
    </p:extLst>
  </p:cm>
  <p:cm authorId="2" dt="2016-03-09T11:04:19.035" idx="7">
    <p:pos x="5654" y="3433"/>
    <p:text>I think the image credit source is actually 
vxla, not
vxya. Please revise and update as necessary</p:text>
    <p:extLst>
      <p:ext uri="{C676402C-5697-4E1C-873F-D02D1690AC5C}">
        <p15:threadingInfo xmlns:p15="http://schemas.microsoft.com/office/powerpoint/2012/main" timeZoneBias="300"/>
      </p:ext>
    </p:extLst>
  </p:cm>
  <p:cm authorId="2" dt="2016-03-09T11:05:14.938" idx="8">
    <p:pos x="1516" y="288"/>
    <p:text>Please increase size of slide title text</p:text>
    <p:extLst>
      <p:ext uri="{C676402C-5697-4E1C-873F-D02D1690AC5C}">
        <p15:threadingInfo xmlns:p15="http://schemas.microsoft.com/office/powerpoint/2012/main" timeZoneBias="30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16-03-09T11:05:28.615" idx="9">
    <p:pos x="1190" y="318"/>
    <p:text>please increase slide title text size</p:text>
    <p:extLst>
      <p:ext uri="{C676402C-5697-4E1C-873F-D02D1690AC5C}">
        <p15:threadingInfo xmlns:p15="http://schemas.microsoft.com/office/powerpoint/2012/main" timeZoneBias="300"/>
      </p:ext>
    </p:extLst>
  </p:cm>
  <p:cm authorId="2" dt="2016-03-09T11:05:57.215" idx="10">
    <p:pos x="3182" y="892"/>
    <p:text>North arrow and 'Mexico' need to be separate image files. I suggest just removing both from this image as both can be inferred from the image context</p:text>
    <p:extLst>
      <p:ext uri="{C676402C-5697-4E1C-873F-D02D1690AC5C}">
        <p15:threadingInfo xmlns:p15="http://schemas.microsoft.com/office/powerpoint/2012/main" timeZoneBias="30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16-03-09T11:08:18.503" idx="12">
    <p:pos x="4494" y="765"/>
    <p:text>Is there a particular reason this first objective is in title case? Please revise as necessary</p:text>
    <p:extLst>
      <p:ext uri="{C676402C-5697-4E1C-873F-D02D1690AC5C}">
        <p15:threadingInfo xmlns:p15="http://schemas.microsoft.com/office/powerpoint/2012/main" timeZoneBias="300"/>
      </p:ext>
    </p:extLst>
  </p:cm>
  <p:cm authorId="2" dt="2016-03-09T11:08:52.886" idx="13">
    <p:pos x="675" y="333"/>
    <p:text>Please increase font size of title</p:text>
    <p:extLst>
      <p:ext uri="{C676402C-5697-4E1C-873F-D02D1690AC5C}">
        <p15:threadingInfo xmlns:p15="http://schemas.microsoft.com/office/powerpoint/2012/main" timeZoneBias="30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2" dt="2016-03-09T11:10:43.651" idx="14">
    <p:pos x="2170" y="18"/>
    <p:text>Just curious; why is this title an image rather than a text box?</p:text>
    <p:extLst>
      <p:ext uri="{C676402C-5697-4E1C-873F-D02D1690AC5C}">
        <p15:threadingInfo xmlns:p15="http://schemas.microsoft.com/office/powerpoint/2012/main" timeZoneBias="300"/>
      </p:ext>
    </p:extLst>
  </p:cm>
  <p:cm authorId="2" dt="2016-03-09T11:11:11.988" idx="15">
    <p:pos x="3069" y="166"/>
    <p:text>As is, this is a very text-heavy slide. Min. text size on the slide should be 20 so keep that in mind when reformatting this. I suggest, since this slide is giving an overview of the entire methods before you go into more detail on each section, that you only provide high-level info on this slide and then the details for each section in the following slides.</p:text>
    <p:extLst>
      <p:ext uri="{C676402C-5697-4E1C-873F-D02D1690AC5C}">
        <p15:threadingInfo xmlns:p15="http://schemas.microsoft.com/office/powerpoint/2012/main" timeZoneBias="30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2" dt="2016-03-09T11:14:08.579" idx="16">
    <p:pos x="1730" y="1132"/>
    <p:text>Since this slide really is only focusing on the info in the red box, I suggest creating a new slide right after this one with most of the other text gone and only the Establish Baseline climatology info. This way, it's like you zoom into this box and then all other, irrelevant info disappears.</p:text>
    <p:extLst>
      <p:ext uri="{C676402C-5697-4E1C-873F-D02D1690AC5C}">
        <p15:threadingInfo xmlns:p15="http://schemas.microsoft.com/office/powerpoint/2012/main" timeZoneBias="30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2" dt="2016-03-09T11:15:22.445" idx="17">
    <p:pos x="3595" y="1276"/>
    <p:text>same suggestion here as the previous slide</p:text>
    <p:extLst>
      <p:ext uri="{C676402C-5697-4E1C-873F-D02D1690AC5C}">
        <p15:threadingInfo xmlns:p15="http://schemas.microsoft.com/office/powerpoint/2012/main" timeZoneBias="30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2" dt="2016-03-09T11:16:32.062" idx="18">
    <p:pos x="3246" y="1655"/>
    <p:text>this no-data hole might be difficult for members in the audience to see. Therefore, I suggest outlining the area in a blue or some color (other than red) so that it becomes very apparent which area is lacking data.</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3/9/2016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recent years, droughts have increased in both severity and frequency. Droughts beget wildfires, 80% of which occur within two miles of a community. These wildfires damage property, infrastructure, and safety. They result in soil degradation, soil erosion loss of biodiversity, and agricultural losses. Ultimately, there are incredible economic losses as a result of rampant wildfires. In 2011, an estimated $5.2 billion was lost in agricultural resources and damaged roads and infrastructure. </a:t>
            </a:r>
          </a:p>
          <a:p>
            <a:endParaRPr lang="en-US" baseline="0" dirty="0" smtClean="0"/>
          </a:p>
          <a:p>
            <a:r>
              <a:rPr lang="en-US" baseline="0" dirty="0" smtClean="0"/>
              <a:t>Image Link: https://www.flickr.com/photos/statefarm/12333738624/in/photolist-jMTCMW-9Aho7S-eLSsDv-9LZzo2-akjGEf-ajTPu9-A2nGa8-AhFQko-aHBBpi-9GNWvP-9GNWug-ak3aLc-62GcYX-ajFkug-ajYTZG-aeeiQN-aAzb59-ak32BB-9AdmyZ-cQ44R1-v2p2H3-62GgfF-9d5RQ-9cTJZ-9cTHo-9cTHQ-9cTKi-9cTEP-ak8SZx-62GBnk-ajgmEi-9d5Rz-an7r4y-9d5PU-9d5QW-9d5Ps-9d5Pg-9d5Qw-aT3Guc-64pGEu-6fH7ZL-63hKQB-62HiTX-aejc7w-awWmmw-ajhUXn-aeDLb8-ajS8MM-ajS6yt-ajS6a8</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4043897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baseline="0" dirty="0" smtClean="0"/>
              <a:t>ID A NUMBER</a:t>
            </a:r>
            <a:r>
              <a:rPr lang="en-US" i="0" baseline="0" dirty="0" smtClean="0"/>
              <a:t>: Finally, we found a {</a:t>
            </a:r>
            <a:r>
              <a:rPr lang="en-US" i="0" baseline="0" dirty="0" err="1" smtClean="0"/>
              <a:t>tbd</a:t>
            </a:r>
            <a:r>
              <a:rPr lang="en-US" i="0" baseline="0" dirty="0" smtClean="0"/>
              <a:t>……)</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11</a:t>
            </a:fld>
            <a:endParaRPr lang="en-US"/>
          </a:p>
        </p:txBody>
      </p:sp>
    </p:spTree>
    <p:extLst>
      <p:ext uri="{BB962C8B-B14F-4D97-AF65-F5344CB8AC3E}">
        <p14:creationId xmlns:p14="http://schemas.microsoft.com/office/powerpoint/2010/main" val="2032757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Texas</a:t>
            </a:r>
            <a:r>
              <a:rPr lang="en-US" baseline="0" dirty="0" smtClean="0"/>
              <a:t> Forest Service currently operates a Risk Assessment Portal that is free and open to the public. Individual users or community planning bodies can calculate their Fire Risk Potential and respond according to the threat. The TFS uses the </a:t>
            </a:r>
            <a:r>
              <a:rPr lang="en-US" baseline="0" dirty="0" err="1" smtClean="0"/>
              <a:t>Keetch-Byram</a:t>
            </a:r>
            <a:r>
              <a:rPr lang="en-US" baseline="0" dirty="0" smtClean="0"/>
              <a:t> Drought Index in these calculations, which utilizes precipitation and temperature readings to estimate evaporation, soil moisture, fuel ignition potential, etc. The KBDI is limited, however, because it assumes a full recharge of water during the winter</a:t>
            </a:r>
            <a:r>
              <a:rPr lang="en-US" sz="1200" b="0" i="0" kern="1200" dirty="0" smtClean="0">
                <a:solidFill>
                  <a:schemeClr val="tx1"/>
                </a:solidFill>
                <a:effectLst/>
                <a:latin typeface="+mn-lt"/>
                <a:ea typeface="+mn-ea"/>
                <a:cs typeface="+mn-cs"/>
              </a:rPr>
              <a:t>. Also,</a:t>
            </a:r>
            <a:r>
              <a:rPr lang="en-US" sz="1200" b="0" i="0" kern="1200" baseline="0" dirty="0" smtClean="0">
                <a:solidFill>
                  <a:schemeClr val="tx1"/>
                </a:solidFill>
                <a:effectLst/>
                <a:latin typeface="+mn-lt"/>
                <a:ea typeface="+mn-ea"/>
                <a:cs typeface="+mn-cs"/>
              </a:rPr>
              <a:t> cooler temperatures in the summer may keep the KBDI low, while actual fire risk is high. </a:t>
            </a:r>
            <a:endParaRPr lang="en-US" baseline="0" dirty="0" smtClean="0"/>
          </a:p>
          <a:p>
            <a:r>
              <a:rPr lang="en-US" baseline="0" dirty="0" smtClean="0"/>
              <a:t>Image Credit: https://www.flickr.com/photos/vxla/6144739838/in/photolist-amZp5j-9zZwhX-9zZyyk-9zZyov-9zZyt2-9A3x7C-9zZyvP-9A3wQj-9zZwQt-9zZxH4-9zZx7e-9A3wt9-9A3wvC-9zZxED-9zZx22-9zZx58-9A3wjo-9zZxC8-9zZyDM-9zZxhp-9A3wof-9zZxuB-9zZyGc-9zZxwH-9zZxzv-9A3wEA-9A3vUQ-9A3xhA-9A3vRu-9zZyJg-9A3xJw-9zXdtB-b5GcCa-aHxHAp-ajTPuE-jMTCMW-9Aho7S-eLSsDv-9LZzo2-akjGEf-ajTPu9-A2nGa8-AhFQko-aHBBpi-9GNWvP-9GNWug-ak3aLc-62GcYX-ajFkug-ajYTZ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3423185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partnered with the Texas Forest service</a:t>
            </a:r>
            <a:r>
              <a:rPr lang="en-US" baseline="0" dirty="0" smtClean="0"/>
              <a:t> to incorporate data from the Soil Moisture Active Passive (SMAP) Satellite into their Texas wildfire predictions. SMAP was launched in January of 2015 and began recording data on April 21, 2015. Our study period is thus April 21, 2015-February 1, 2016. In July, one of the SMAP radar’s power amplifier failed. However SMAP continues to transmit accurate data, but at 36 km resolution, as opposed to 9 km resolution.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215906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had four objectives for our project. The</a:t>
            </a:r>
            <a:r>
              <a:rPr lang="en-US" baseline="0" dirty="0" smtClean="0"/>
              <a:t> Texas Forest Service requested a method to relate daily soil moisture readings with historical records to identify changes or particularly high or low values. So we created a Day of Year Baseline Climatology. We also needed to validate the SMAP data. The Soil Climate Analysis Network has daily soil moisture sensors throughout Texas, which allowed us to validate the SMAP data. Thirdly, we wanted to create a three day minimum data set so the Texas Forest Service can the entire state of Texas without gaps in the data. Finally, we identified a (number) for the Forest Service to utilize in future analysis of SMAP data. </a:t>
            </a:r>
          </a:p>
          <a:p>
            <a:endParaRPr lang="en-US" baseline="0" dirty="0" smtClean="0"/>
          </a:p>
          <a:p>
            <a:r>
              <a:rPr lang="en-US" dirty="0" smtClean="0"/>
              <a:t>Image Link: https://www.flickr.com/photos/dvids/5664249483/in/photolist-9CwL2R-8tVDvo-9d5Qe-amD2x7-9A3xuN-9A3wLJ-9A3wHy-9A3wWf-9zZwvt-9zZwrV-9zZwmT-9zZz2x-9zZy6H-9A3uHA-zWHboS-8zTqVs-aeeiFs-9A3xXL-9A3weC-aJ6n3X-9zZy9Z-9A3xoW-9zZyPn-9zZwzi-9A3xRj-9zZwCK-9zZwNe-9A3vnE-9zZwWe-9zZwEe-amZp5j-9zZwhX-9zZyyk-9zZyov-9zZyt2-9A3x7C-9zZyvP-9A3wQj-9zZwQt-9zZxH4-9zZx7e-9A3wt9-9A3wvC-9zZxED-9zZx22-9zZx58-9A3wjo-9zZxC8-9zZyDM-9zZxhp</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had several objectives</a:t>
            </a:r>
            <a:r>
              <a:rPr lang="en-US" baseline="0" dirty="0" smtClean="0"/>
              <a:t> operating in parallel with one another. We downloaded our SMAP, SCAN, and </a:t>
            </a:r>
            <a:r>
              <a:rPr lang="en-US" baseline="0" dirty="0" err="1" smtClean="0"/>
              <a:t>Mesonet</a:t>
            </a:r>
            <a:r>
              <a:rPr lang="en-US" baseline="0" dirty="0" smtClean="0"/>
              <a:t> data, then began processing and analyzing the data to achieve our objectives. </a:t>
            </a:r>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102765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ESTABLISH BASELINE CLIMATOLOGY</a:t>
            </a:r>
            <a:r>
              <a:rPr lang="en-US" baseline="0" dirty="0" smtClean="0"/>
              <a:t>: In Excel, we organized the data by date, then found the average for each date using a Pivot Table [Explain use of Pivot Table]. Then, using ArcMap, we geographically interpolated within the data to measure the variance relationship between data points. Our data had many gaps in between points, so this will allow the Texas Forest Service to use satellite data to “fill in the blanks” between testing stations. To do this, we first determined several seasons to account for variability throughout the year. Those seasons were : [TBS: Create new slide when determined]. We then created semi-</a:t>
            </a:r>
            <a:r>
              <a:rPr lang="en-US" baseline="0" dirty="0" err="1" smtClean="0"/>
              <a:t>variograms</a:t>
            </a:r>
            <a:r>
              <a:rPr lang="en-US" baseline="0" dirty="0" smtClean="0"/>
              <a:t> in Arc to create a model that will account for seasons and distances between points. Then we used Ordinary Kriging to interpolate within the data and create an estimated image of soil moisture throughout Texas by Day of Year. </a:t>
            </a:r>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512603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RELATE SMAP AND IN SITU DATA</a:t>
            </a:r>
            <a:r>
              <a:rPr lang="en-US" baseline="0" dirty="0" smtClean="0"/>
              <a:t>: We also sought to relate SMAP data with </a:t>
            </a:r>
            <a:r>
              <a:rPr lang="en-US" i="1" baseline="0" dirty="0" smtClean="0"/>
              <a:t>in situ</a:t>
            </a:r>
            <a:r>
              <a:rPr lang="en-US" i="0" baseline="0" dirty="0" smtClean="0"/>
              <a:t> data from the Soil Climate Analysis Network. We organized the SCAN data by date, then geographically referenced them using ArcMap. We then matched the SMAP raster to each Point Values using Extract by Value. After creating a table with both SCAN and SMAP data, we used [Excel/R] to find correlations between the data. </a:t>
            </a:r>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2838847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smtClean="0"/>
              <a:t>As you can see, when looking at one day’s SMAP data, there areas of the image in </a:t>
            </a:r>
            <a:r>
              <a:rPr lang="en-US" i="0" baseline="0" smtClean="0"/>
              <a:t>Texas without data. </a:t>
            </a:r>
            <a:r>
              <a:rPr lang="en-US" i="0" baseline="0" dirty="0" smtClean="0"/>
              <a:t>In order to get a complete image of Texas without these gaps, we created a data set comprised of minimum values within a 3 day period.</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a:p>
        </p:txBody>
      </p:sp>
    </p:spTree>
    <p:extLst>
      <p:ext uri="{BB962C8B-B14F-4D97-AF65-F5344CB8AC3E}">
        <p14:creationId xmlns:p14="http://schemas.microsoft.com/office/powerpoint/2010/main" val="2497128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baseline="0" dirty="0" smtClean="0"/>
              <a:t>CREATE A ROLLING 3 DAY MINIMUM DATA SET: </a:t>
            </a:r>
            <a:r>
              <a:rPr lang="en-US" i="0" baseline="0" dirty="0" smtClean="0"/>
              <a:t>In order to get a complete image of Texas without data gaps, we created a data set comprised of minimum values within a 3 day period. We set the nulls to ______ and mosaicked the values to a new raster. Then:</a:t>
            </a:r>
          </a:p>
        </p:txBody>
      </p:sp>
      <p:sp>
        <p:nvSpPr>
          <p:cNvPr id="4" name="Slide Number Placeholder 3"/>
          <p:cNvSpPr>
            <a:spLocks noGrp="1"/>
          </p:cNvSpPr>
          <p:nvPr>
            <p:ph type="sldNum" sz="quarter" idx="10"/>
          </p:nvPr>
        </p:nvSpPr>
        <p:spPr/>
        <p:txBody>
          <a:bodyPr/>
          <a:lstStyle/>
          <a:p>
            <a:fld id="{DFFCE636-EDCB-4E8F-A496-90D3D4BBB61E}" type="slidenum">
              <a:rPr lang="en-US" smtClean="0"/>
              <a:t>10</a:t>
            </a:fld>
            <a:endParaRPr lang="en-US"/>
          </a:p>
        </p:txBody>
      </p:sp>
    </p:spTree>
    <p:extLst>
      <p:ext uri="{BB962C8B-B14F-4D97-AF65-F5344CB8AC3E}">
        <p14:creationId xmlns:p14="http://schemas.microsoft.com/office/powerpoint/2010/main" val="3012925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1305846"/>
            <a:ext cx="914400" cy="914400"/>
          </a:xfrm>
          <a:prstGeom prst="rect">
            <a:avLst/>
          </a:prstGeom>
        </p:spPr>
      </p:pic>
      <p:cxnSp>
        <p:nvCxnSpPr>
          <p:cNvPr id="13" name="author rule"/>
          <p:cNvCxnSpPr/>
          <p:nvPr userDrawn="1"/>
        </p:nvCxnSpPr>
        <p:spPr>
          <a:xfrm>
            <a:off x="228600" y="3009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228600" y="2279641"/>
            <a:ext cx="8613648"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1143000" y="1294865"/>
            <a:ext cx="7699248" cy="920132"/>
          </a:xfrm>
        </p:spPr>
        <p:txBody>
          <a:bodyPr anchor="ctr">
            <a:noAutofit/>
          </a:bodyPr>
          <a:lstStyle>
            <a:lvl1pPr marL="0" indent="0" algn="l">
              <a:buNone/>
              <a:defRPr sz="48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pic>
        <p:nvPicPr>
          <p:cNvPr id="18" name="Picture 17"/>
          <p:cNvPicPr>
            <a:picLocks noChangeAspect="1"/>
          </p:cNvPicPr>
          <p:nvPr userDrawn="1"/>
        </p:nvPicPr>
        <p:blipFill rotWithShape="1">
          <a:blip r:embed="rId4">
            <a:extLst>
              <a:ext uri="{28A0092B-C50C-407E-A947-70E740481C1C}">
                <a14:useLocalDpi xmlns:a14="http://schemas.microsoft.com/office/drawing/2010/main" val="0"/>
              </a:ext>
            </a:extLst>
          </a:blip>
          <a:srcRect t="38509" b="30135"/>
          <a:stretch/>
        </p:blipFill>
        <p:spPr>
          <a:xfrm>
            <a:off x="0" y="4612943"/>
            <a:ext cx="9144000" cy="2238233"/>
          </a:xfrm>
          <a:prstGeom prst="rect">
            <a:avLst/>
          </a:prstGeom>
        </p:spPr>
      </p:pic>
      <p:sp>
        <p:nvSpPr>
          <p:cNvPr id="24" name="bottom grey"/>
          <p:cNvSpPr/>
          <p:nvPr userDrawn="1"/>
        </p:nvSpPr>
        <p:spPr>
          <a:xfrm>
            <a:off x="0" y="6731000"/>
            <a:ext cx="9144000" cy="127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3/9/2016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comments" Target="../comments/comment10.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comments" Target="../comments/comment11.xml"/></Relationships>
</file>

<file path=ppt/slides/_rels/slide12.xml.rels><?xml version="1.0" encoding="UTF-8" standalone="yes"?>
<Relationships xmlns="http://schemas.openxmlformats.org/package/2006/relationships"><Relationship Id="rId2" Type="http://schemas.openxmlformats.org/officeDocument/2006/relationships/comments" Target="../comments/comment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omments" Target="../comments/comment13.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comments" Target="../comments/commen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omments" Target="../comments/commen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comments" Target="../comments/commen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comments" Target="../comments/commen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comments" Target="../comments/commen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comments" Target="../comments/comment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omments" Target="../comments/commen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smtClean="0"/>
              <a:t>Texas Water </a:t>
            </a:r>
            <a:r>
              <a:rPr lang="en-US" dirty="0" smtClean="0"/>
              <a:t>Resources II</a:t>
            </a:r>
            <a:endParaRPr lang="en-US" dirty="0"/>
          </a:p>
        </p:txBody>
      </p:sp>
      <p:sp>
        <p:nvSpPr>
          <p:cNvPr id="9" name="Text Placeholder 8"/>
          <p:cNvSpPr>
            <a:spLocks noGrp="1"/>
          </p:cNvSpPr>
          <p:nvPr>
            <p:ph type="body" sz="quarter" idx="17"/>
          </p:nvPr>
        </p:nvSpPr>
        <p:spPr/>
        <p:txBody>
          <a:bodyPr>
            <a:normAutofit fontScale="92500" lnSpcReduction="10000"/>
          </a:bodyPr>
          <a:lstStyle/>
          <a:p>
            <a:r>
              <a:rPr lang="en-US" dirty="0"/>
              <a:t>Utilizing NASA Earth Observations to Assess Soil Moisture in Texas for Wildfire Mitigation</a:t>
            </a:r>
          </a:p>
          <a:p>
            <a:endParaRPr lang="en-US" dirty="0"/>
          </a:p>
        </p:txBody>
      </p:sp>
      <p:sp>
        <p:nvSpPr>
          <p:cNvPr id="11" name="Text Placeholder 2"/>
          <p:cNvSpPr txBox="1">
            <a:spLocks/>
          </p:cNvSpPr>
          <p:nvPr/>
        </p:nvSpPr>
        <p:spPr>
          <a:xfrm>
            <a:off x="4461831" y="3258448"/>
            <a:ext cx="4233231"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spcBef>
                <a:spcPts val="0"/>
              </a:spcBef>
              <a:spcAft>
                <a:spcPts val="600"/>
              </a:spcAft>
              <a:buFont typeface="Arial" panose="020B0604020202020204" pitchFamily="34" charset="0"/>
              <a:buNone/>
            </a:pPr>
            <a:r>
              <a:rPr lang="en-US" sz="1600" dirty="0" smtClean="0"/>
              <a:t>Greg Hoobchaak (Project Lead)</a:t>
            </a:r>
            <a:endParaRPr lang="en-US" sz="1600" dirty="0"/>
          </a:p>
        </p:txBody>
      </p:sp>
      <p:sp>
        <p:nvSpPr>
          <p:cNvPr id="19" name="Text Placeholder 2"/>
          <p:cNvSpPr txBox="1">
            <a:spLocks/>
          </p:cNvSpPr>
          <p:nvPr/>
        </p:nvSpPr>
        <p:spPr>
          <a:xfrm>
            <a:off x="4461830" y="3581414"/>
            <a:ext cx="4233231"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spcBef>
                <a:spcPts val="0"/>
              </a:spcBef>
              <a:spcAft>
                <a:spcPts val="600"/>
              </a:spcAft>
              <a:buFont typeface="Arial" panose="020B0604020202020204" pitchFamily="34" charset="0"/>
              <a:buNone/>
            </a:pPr>
            <a:r>
              <a:rPr lang="en-US" sz="1600" dirty="0" smtClean="0"/>
              <a:t>Jessica </a:t>
            </a:r>
            <a:r>
              <a:rPr lang="en-US" sz="1600" dirty="0" err="1" smtClean="0"/>
              <a:t>Jozwik</a:t>
            </a:r>
            <a:endParaRPr lang="en-US" sz="1600" dirty="0"/>
          </a:p>
        </p:txBody>
      </p:sp>
      <p:sp>
        <p:nvSpPr>
          <p:cNvPr id="20" name="Text Placeholder 2"/>
          <p:cNvSpPr txBox="1">
            <a:spLocks/>
          </p:cNvSpPr>
          <p:nvPr/>
        </p:nvSpPr>
        <p:spPr>
          <a:xfrm>
            <a:off x="4461830" y="3904380"/>
            <a:ext cx="4233231"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spcBef>
                <a:spcPts val="0"/>
              </a:spcBef>
              <a:spcAft>
                <a:spcPts val="600"/>
              </a:spcAft>
              <a:buFont typeface="Arial" panose="020B0604020202020204" pitchFamily="34" charset="0"/>
              <a:buNone/>
            </a:pPr>
            <a:r>
              <a:rPr lang="en-US" sz="1600" dirty="0" err="1" smtClean="0"/>
              <a:t>Alyx</a:t>
            </a:r>
            <a:r>
              <a:rPr lang="en-US" sz="1600" dirty="0" smtClean="0"/>
              <a:t> </a:t>
            </a:r>
            <a:r>
              <a:rPr lang="en-US" sz="1600" dirty="0" err="1" smtClean="0"/>
              <a:t>Riebeling</a:t>
            </a:r>
            <a:endParaRPr lang="en-US" sz="1600"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51143" y="831254"/>
            <a:ext cx="8949638" cy="5902812"/>
            <a:chOff x="1604318" y="67962"/>
            <a:chExt cx="8470558" cy="6835899"/>
          </a:xfrm>
        </p:grpSpPr>
        <p:grpSp>
          <p:nvGrpSpPr>
            <p:cNvPr id="10" name="Group 9"/>
            <p:cNvGrpSpPr/>
            <p:nvPr/>
          </p:nvGrpSpPr>
          <p:grpSpPr>
            <a:xfrm>
              <a:off x="1639330" y="67962"/>
              <a:ext cx="8435546" cy="6835899"/>
              <a:chOff x="1944130" y="51486"/>
              <a:chExt cx="8435546" cy="6835899"/>
            </a:xfrm>
          </p:grpSpPr>
          <p:sp>
            <p:nvSpPr>
              <p:cNvPr id="14" name="Rectangle 13"/>
              <p:cNvSpPr/>
              <p:nvPr/>
            </p:nvSpPr>
            <p:spPr>
              <a:xfrm>
                <a:off x="1944130" y="51486"/>
                <a:ext cx="8435546" cy="1021492"/>
              </a:xfrm>
              <a:prstGeom prst="rect">
                <a:avLst/>
              </a:prstGeom>
              <a:solidFill>
                <a:schemeClr val="accent1">
                  <a:lumMod val="40000"/>
                  <a:lumOff val="6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a:off x="1964723" y="1217140"/>
                <a:ext cx="2397211"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p:nvSpPr>
            <p:spPr>
              <a:xfrm>
                <a:off x="4973594" y="1217140"/>
                <a:ext cx="2397211"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a:off x="7982465" y="1217140"/>
                <a:ext cx="2397211" cy="4399006"/>
              </a:xfrm>
              <a:prstGeom prst="rect">
                <a:avLst/>
              </a:prstGeom>
              <a:solidFill>
                <a:schemeClr val="accent1">
                  <a:lumMod val="20000"/>
                  <a:lumOff val="8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a:off x="1944130" y="5760308"/>
                <a:ext cx="8435546" cy="1021492"/>
              </a:xfrm>
              <a:prstGeom prst="rect">
                <a:avLst/>
              </a:prstGeom>
              <a:solidFill>
                <a:schemeClr val="accent1">
                  <a:lumMod val="40000"/>
                  <a:lumOff val="6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solidFill>
                    <a:schemeClr val="bg2">
                      <a:lumMod val="50000"/>
                    </a:schemeClr>
                  </a:solidFill>
                </a:endParaRPr>
              </a:p>
            </p:txBody>
          </p:sp>
          <p:sp>
            <p:nvSpPr>
              <p:cNvPr id="19" name="TextBox 18"/>
              <p:cNvSpPr txBox="1"/>
              <p:nvPr/>
            </p:nvSpPr>
            <p:spPr>
              <a:xfrm>
                <a:off x="2522837" y="51486"/>
                <a:ext cx="7298724" cy="1238589"/>
              </a:xfrm>
              <a:prstGeom prst="rect">
                <a:avLst/>
              </a:prstGeom>
              <a:noFill/>
              <a:ln>
                <a:noFill/>
              </a:ln>
            </p:spPr>
            <p:txBody>
              <a:bodyPr wrap="square" rtlCol="0">
                <a:spAutoFit/>
              </a:bodyPr>
              <a:lstStyle/>
              <a:p>
                <a:pPr algn="ctr"/>
                <a:r>
                  <a:rPr lang="en-US" sz="2300" b="1" dirty="0">
                    <a:solidFill>
                      <a:schemeClr val="bg2">
                        <a:lumMod val="50000"/>
                      </a:schemeClr>
                    </a:solidFill>
                  </a:rPr>
                  <a:t>Acquire Data:</a:t>
                </a:r>
              </a:p>
              <a:p>
                <a:pPr algn="ctr"/>
                <a:r>
                  <a:rPr lang="en-US" sz="1350" dirty="0">
                    <a:solidFill>
                      <a:schemeClr val="bg2">
                        <a:lumMod val="50000"/>
                      </a:schemeClr>
                    </a:solidFill>
                  </a:rPr>
                  <a:t>Soil Moisture Active Passive (SMAP), Soil Climate Analysis Network (SCAN), Texas </a:t>
                </a:r>
                <a:r>
                  <a:rPr lang="en-US" sz="1350" dirty="0" err="1">
                    <a:solidFill>
                      <a:schemeClr val="bg2">
                        <a:lumMod val="50000"/>
                      </a:schemeClr>
                    </a:solidFill>
                  </a:rPr>
                  <a:t>Mesonet</a:t>
                </a:r>
                <a:r>
                  <a:rPr lang="en-US" sz="1350" dirty="0">
                    <a:solidFill>
                      <a:schemeClr val="bg2">
                        <a:lumMod val="50000"/>
                      </a:schemeClr>
                    </a:solidFill>
                  </a:rPr>
                  <a:t> Data</a:t>
                </a:r>
              </a:p>
              <a:p>
                <a:endParaRPr lang="en-US" sz="1350" dirty="0"/>
              </a:p>
            </p:txBody>
          </p:sp>
          <p:sp>
            <p:nvSpPr>
              <p:cNvPr id="20" name="TextBox 19"/>
              <p:cNvSpPr txBox="1"/>
              <p:nvPr/>
            </p:nvSpPr>
            <p:spPr>
              <a:xfrm>
                <a:off x="1964722" y="5996315"/>
                <a:ext cx="8361404" cy="891070"/>
              </a:xfrm>
              <a:prstGeom prst="rect">
                <a:avLst/>
              </a:prstGeom>
              <a:noFill/>
            </p:spPr>
            <p:txBody>
              <a:bodyPr wrap="square" rtlCol="0">
                <a:spAutoFit/>
              </a:bodyPr>
              <a:lstStyle/>
              <a:p>
                <a:pPr algn="ctr"/>
                <a:r>
                  <a:rPr lang="en-US" sz="2300" b="1" dirty="0">
                    <a:solidFill>
                      <a:schemeClr val="bg2">
                        <a:lumMod val="50000"/>
                      </a:schemeClr>
                    </a:solidFill>
                  </a:rPr>
                  <a:t>Identify a [relative number-TBD] for future comparisons. </a:t>
                </a:r>
              </a:p>
              <a:p>
                <a:endParaRPr lang="en-US" sz="2100" dirty="0"/>
              </a:p>
            </p:txBody>
          </p:sp>
          <p:sp>
            <p:nvSpPr>
              <p:cNvPr id="21" name="Rectangle 20"/>
              <p:cNvSpPr/>
              <p:nvPr/>
            </p:nvSpPr>
            <p:spPr>
              <a:xfrm>
                <a:off x="1964722" y="1217140"/>
                <a:ext cx="239103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a:off x="4979771" y="1217140"/>
                <a:ext cx="239103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p:nvSpPr>
            <p:spPr>
              <a:xfrm>
                <a:off x="8010055" y="1246263"/>
                <a:ext cx="231689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TextBox 23"/>
              <p:cNvSpPr txBox="1"/>
              <p:nvPr/>
            </p:nvSpPr>
            <p:spPr>
              <a:xfrm>
                <a:off x="2051222" y="1199234"/>
                <a:ext cx="2199504" cy="677213"/>
              </a:xfrm>
              <a:prstGeom prst="rect">
                <a:avLst/>
              </a:prstGeom>
              <a:noFill/>
            </p:spPr>
            <p:txBody>
              <a:bodyPr wrap="square" rtlCol="0">
                <a:spAutoFit/>
              </a:bodyPr>
              <a:lstStyle/>
              <a:p>
                <a:pPr algn="ctr"/>
                <a:r>
                  <a:rPr lang="en-US" sz="1600" b="1" dirty="0">
                    <a:solidFill>
                      <a:schemeClr val="bg2">
                        <a:lumMod val="50000"/>
                      </a:schemeClr>
                    </a:solidFill>
                  </a:rPr>
                  <a:t>Establish Baseline Climatology </a:t>
                </a:r>
              </a:p>
            </p:txBody>
          </p:sp>
          <p:sp>
            <p:nvSpPr>
              <p:cNvPr id="25" name="TextBox 24"/>
              <p:cNvSpPr txBox="1"/>
              <p:nvPr/>
            </p:nvSpPr>
            <p:spPr>
              <a:xfrm>
                <a:off x="5179540" y="1233529"/>
                <a:ext cx="1985319" cy="677213"/>
              </a:xfrm>
              <a:prstGeom prst="rect">
                <a:avLst/>
              </a:prstGeom>
              <a:noFill/>
            </p:spPr>
            <p:txBody>
              <a:bodyPr wrap="square" rtlCol="0">
                <a:spAutoFit/>
              </a:bodyPr>
              <a:lstStyle/>
              <a:p>
                <a:pPr algn="ctr"/>
                <a:r>
                  <a:rPr lang="en-US" sz="1600" b="1" dirty="0">
                    <a:solidFill>
                      <a:schemeClr val="bg2">
                        <a:lumMod val="50000"/>
                      </a:schemeClr>
                    </a:solidFill>
                  </a:rPr>
                  <a:t>Relate SMAP and </a:t>
                </a:r>
                <a:r>
                  <a:rPr lang="en-US" sz="1600" b="1" i="1" dirty="0">
                    <a:solidFill>
                      <a:schemeClr val="bg2">
                        <a:lumMod val="50000"/>
                      </a:schemeClr>
                    </a:solidFill>
                  </a:rPr>
                  <a:t>in situ </a:t>
                </a:r>
                <a:r>
                  <a:rPr lang="en-US" sz="1600" b="1" dirty="0">
                    <a:solidFill>
                      <a:schemeClr val="bg2">
                        <a:lumMod val="50000"/>
                      </a:schemeClr>
                    </a:solidFill>
                  </a:rPr>
                  <a:t>Data</a:t>
                </a:r>
              </a:p>
            </p:txBody>
          </p:sp>
          <p:sp>
            <p:nvSpPr>
              <p:cNvPr id="26" name="TextBox 25"/>
              <p:cNvSpPr txBox="1"/>
              <p:nvPr/>
            </p:nvSpPr>
            <p:spPr>
              <a:xfrm>
                <a:off x="7996882" y="1217142"/>
                <a:ext cx="2382793" cy="677213"/>
              </a:xfrm>
              <a:prstGeom prst="rect">
                <a:avLst/>
              </a:prstGeom>
              <a:noFill/>
            </p:spPr>
            <p:txBody>
              <a:bodyPr wrap="square" rtlCol="0">
                <a:spAutoFit/>
              </a:bodyPr>
              <a:lstStyle/>
              <a:p>
                <a:pPr algn="ctr"/>
                <a:r>
                  <a:rPr lang="en-US" sz="1600" b="1" dirty="0">
                    <a:solidFill>
                      <a:schemeClr val="bg2">
                        <a:lumMod val="50000"/>
                      </a:schemeClr>
                    </a:solidFill>
                  </a:rPr>
                  <a:t>Create a Rolling 3 Day Minimum Data Set</a:t>
                </a:r>
              </a:p>
            </p:txBody>
          </p:sp>
        </p:grpSp>
        <p:sp>
          <p:nvSpPr>
            <p:cNvPr id="11" name="TextBox 10"/>
            <p:cNvSpPr txBox="1"/>
            <p:nvPr/>
          </p:nvSpPr>
          <p:spPr>
            <a:xfrm>
              <a:off x="1604318" y="1651747"/>
              <a:ext cx="2529017" cy="3359337"/>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550" b="1" dirty="0" smtClean="0">
                  <a:solidFill>
                    <a:schemeClr val="bg2">
                      <a:lumMod val="50000"/>
                    </a:schemeClr>
                  </a:solidFill>
                </a:rPr>
                <a:t>Using </a:t>
              </a:r>
              <a:r>
                <a:rPr lang="en-US" sz="1550" b="1" dirty="0">
                  <a:solidFill>
                    <a:schemeClr val="bg2">
                      <a:lumMod val="50000"/>
                    </a:schemeClr>
                  </a:solidFill>
                </a:rPr>
                <a:t>Excel:</a:t>
              </a:r>
            </a:p>
            <a:p>
              <a:pPr algn="ctr"/>
              <a:r>
                <a:rPr lang="en-US" sz="1550" dirty="0">
                  <a:solidFill>
                    <a:schemeClr val="bg2">
                      <a:lumMod val="50000"/>
                    </a:schemeClr>
                  </a:solidFill>
                </a:rPr>
                <a:t>-Establish Day of Year (DOY)</a:t>
              </a:r>
            </a:p>
            <a:p>
              <a:pPr algn="ctr"/>
              <a:r>
                <a:rPr lang="en-US" sz="1550" dirty="0">
                  <a:solidFill>
                    <a:schemeClr val="bg2">
                      <a:lumMod val="50000"/>
                    </a:schemeClr>
                  </a:solidFill>
                </a:rPr>
                <a:t>-Find average for each DOY using a Pivot Table</a:t>
              </a:r>
            </a:p>
            <a:p>
              <a:pPr algn="ctr"/>
              <a:endParaRPr lang="en-US" sz="1550" dirty="0">
                <a:solidFill>
                  <a:schemeClr val="bg2">
                    <a:lumMod val="50000"/>
                  </a:schemeClr>
                </a:solidFill>
              </a:endParaRPr>
            </a:p>
            <a:p>
              <a:pPr algn="ctr"/>
              <a:r>
                <a:rPr lang="en-US" sz="1550" b="1" dirty="0">
                  <a:solidFill>
                    <a:schemeClr val="bg2">
                      <a:lumMod val="50000"/>
                    </a:schemeClr>
                  </a:solidFill>
                </a:rPr>
                <a:t>Using ArcMap</a:t>
              </a:r>
              <a:r>
                <a:rPr lang="en-US" sz="1550" b="1" dirty="0" smtClean="0">
                  <a:solidFill>
                    <a:schemeClr val="bg2">
                      <a:lumMod val="50000"/>
                    </a:schemeClr>
                  </a:solidFill>
                </a:rPr>
                <a:t>:</a:t>
              </a:r>
            </a:p>
            <a:p>
              <a:pPr algn="ctr"/>
              <a:r>
                <a:rPr lang="en-US" sz="1550" b="1" dirty="0" smtClean="0">
                  <a:solidFill>
                    <a:schemeClr val="bg2">
                      <a:lumMod val="50000"/>
                    </a:schemeClr>
                  </a:solidFill>
                </a:rPr>
                <a:t>-</a:t>
              </a:r>
              <a:r>
                <a:rPr lang="en-US" sz="1550" dirty="0" smtClean="0">
                  <a:solidFill>
                    <a:schemeClr val="bg2">
                      <a:lumMod val="50000"/>
                    </a:schemeClr>
                  </a:solidFill>
                </a:rPr>
                <a:t>Create semivariograms by season</a:t>
              </a:r>
              <a:endParaRPr lang="en-US" sz="1550" dirty="0">
                <a:solidFill>
                  <a:schemeClr val="bg2">
                    <a:lumMod val="50000"/>
                  </a:schemeClr>
                </a:solidFill>
              </a:endParaRPr>
            </a:p>
            <a:p>
              <a:pPr algn="ctr"/>
              <a:r>
                <a:rPr lang="en-US" sz="1550" dirty="0" smtClean="0">
                  <a:solidFill>
                    <a:schemeClr val="bg2">
                      <a:lumMod val="50000"/>
                    </a:schemeClr>
                  </a:solidFill>
                </a:rPr>
                <a:t>-Ordinary Krig </a:t>
              </a:r>
              <a:r>
                <a:rPr lang="en-US" sz="1550" dirty="0">
                  <a:solidFill>
                    <a:schemeClr val="bg2">
                      <a:lumMod val="50000"/>
                    </a:schemeClr>
                  </a:solidFill>
                </a:rPr>
                <a:t>on a day by day </a:t>
              </a:r>
              <a:r>
                <a:rPr lang="en-US" sz="1550" dirty="0" smtClean="0">
                  <a:solidFill>
                    <a:schemeClr val="bg2">
                      <a:lumMod val="50000"/>
                    </a:schemeClr>
                  </a:solidFill>
                </a:rPr>
                <a:t>basis</a:t>
              </a:r>
              <a:endParaRPr lang="en-US" sz="1550" dirty="0">
                <a:solidFill>
                  <a:schemeClr val="bg2">
                    <a:lumMod val="50000"/>
                  </a:schemeClr>
                </a:solidFill>
              </a:endParaRPr>
            </a:p>
          </p:txBody>
        </p:sp>
        <p:sp>
          <p:nvSpPr>
            <p:cNvPr id="12" name="TextBox 11"/>
            <p:cNvSpPr txBox="1"/>
            <p:nvPr/>
          </p:nvSpPr>
          <p:spPr>
            <a:xfrm>
              <a:off x="4557585" y="1572224"/>
              <a:ext cx="2635769" cy="4188034"/>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550" b="1" dirty="0" smtClean="0">
                  <a:solidFill>
                    <a:schemeClr val="bg2">
                      <a:lumMod val="50000"/>
                    </a:schemeClr>
                  </a:solidFill>
                </a:rPr>
                <a:t>Using </a:t>
              </a:r>
              <a:r>
                <a:rPr lang="en-US" sz="1550" b="1" dirty="0">
                  <a:solidFill>
                    <a:schemeClr val="bg2">
                      <a:lumMod val="50000"/>
                    </a:schemeClr>
                  </a:solidFill>
                </a:rPr>
                <a:t>Excel:</a:t>
              </a:r>
            </a:p>
            <a:p>
              <a:pPr algn="ctr"/>
              <a:r>
                <a:rPr lang="en-US" sz="1550" b="1" dirty="0">
                  <a:solidFill>
                    <a:schemeClr val="bg2">
                      <a:lumMod val="50000"/>
                    </a:schemeClr>
                  </a:solidFill>
                </a:rPr>
                <a:t>-</a:t>
              </a:r>
              <a:r>
                <a:rPr lang="en-US" sz="1550" dirty="0">
                  <a:solidFill>
                    <a:schemeClr val="bg2">
                      <a:lumMod val="50000"/>
                    </a:schemeClr>
                  </a:solidFill>
                </a:rPr>
                <a:t>Create individual file by day</a:t>
              </a:r>
            </a:p>
            <a:p>
              <a:pPr algn="ctr"/>
              <a:endParaRPr lang="en-US" sz="1550" dirty="0">
                <a:solidFill>
                  <a:schemeClr val="bg2">
                    <a:lumMod val="50000"/>
                  </a:schemeClr>
                </a:solidFill>
              </a:endParaRPr>
            </a:p>
            <a:p>
              <a:pPr algn="ctr"/>
              <a:r>
                <a:rPr lang="en-US" sz="1550" b="1" dirty="0">
                  <a:solidFill>
                    <a:schemeClr val="bg2">
                      <a:lumMod val="50000"/>
                    </a:schemeClr>
                  </a:solidFill>
                </a:rPr>
                <a:t>Using ArcMap:</a:t>
              </a:r>
            </a:p>
            <a:p>
              <a:pPr algn="ctr"/>
              <a:r>
                <a:rPr lang="en-US" sz="1550" dirty="0">
                  <a:solidFill>
                    <a:schemeClr val="bg2">
                      <a:lumMod val="50000"/>
                    </a:schemeClr>
                  </a:solidFill>
                </a:rPr>
                <a:t>-Match Raster to point values using </a:t>
              </a:r>
              <a:r>
                <a:rPr lang="en-US" sz="1550" i="1" dirty="0">
                  <a:solidFill>
                    <a:schemeClr val="bg2">
                      <a:lumMod val="50000"/>
                    </a:schemeClr>
                  </a:solidFill>
                </a:rPr>
                <a:t>Extract By Value </a:t>
              </a:r>
              <a:r>
                <a:rPr lang="en-US" sz="1550" dirty="0">
                  <a:solidFill>
                    <a:schemeClr val="bg2">
                      <a:lumMod val="50000"/>
                    </a:schemeClr>
                  </a:solidFill>
                </a:rPr>
                <a:t>in ArcMap</a:t>
              </a:r>
            </a:p>
            <a:p>
              <a:pPr algn="ctr"/>
              <a:endParaRPr lang="en-US" sz="1550" dirty="0">
                <a:solidFill>
                  <a:schemeClr val="bg2">
                    <a:lumMod val="50000"/>
                  </a:schemeClr>
                </a:solidFill>
              </a:endParaRPr>
            </a:p>
            <a:p>
              <a:pPr algn="ctr"/>
              <a:r>
                <a:rPr lang="en-US" sz="1550" b="1" dirty="0">
                  <a:solidFill>
                    <a:schemeClr val="bg2">
                      <a:lumMod val="50000"/>
                    </a:schemeClr>
                  </a:solidFill>
                </a:rPr>
                <a:t>Using Excel:</a:t>
              </a:r>
            </a:p>
            <a:p>
              <a:pPr algn="ctr"/>
              <a:r>
                <a:rPr lang="en-US" sz="1550" dirty="0">
                  <a:solidFill>
                    <a:schemeClr val="bg2">
                      <a:lumMod val="50000"/>
                    </a:schemeClr>
                  </a:solidFill>
                </a:rPr>
                <a:t>-Create one table with SMAP and Reference Data</a:t>
              </a:r>
            </a:p>
            <a:p>
              <a:pPr algn="ctr"/>
              <a:r>
                <a:rPr lang="en-US" sz="1550" dirty="0">
                  <a:solidFill>
                    <a:schemeClr val="bg2">
                      <a:lumMod val="50000"/>
                    </a:schemeClr>
                  </a:solidFill>
                </a:rPr>
                <a:t>-Find correlations in data </a:t>
              </a:r>
              <a:r>
                <a:rPr lang="en-US" sz="1550" dirty="0" smtClean="0">
                  <a:solidFill>
                    <a:schemeClr val="bg2">
                      <a:lumMod val="50000"/>
                    </a:schemeClr>
                  </a:solidFill>
                </a:rPr>
                <a:t>using (TBD)</a:t>
              </a:r>
              <a:endParaRPr lang="en-US" sz="1550" dirty="0">
                <a:solidFill>
                  <a:schemeClr val="bg2">
                    <a:lumMod val="50000"/>
                  </a:schemeClr>
                </a:solidFill>
              </a:endParaRPr>
            </a:p>
          </p:txBody>
        </p:sp>
        <p:sp>
          <p:nvSpPr>
            <p:cNvPr id="13" name="TextBox 12"/>
            <p:cNvSpPr txBox="1"/>
            <p:nvPr/>
          </p:nvSpPr>
          <p:spPr>
            <a:xfrm>
              <a:off x="7760043" y="1993557"/>
              <a:ext cx="2240692" cy="2432623"/>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550" b="1" dirty="0" smtClean="0">
                  <a:solidFill>
                    <a:schemeClr val="bg2">
                      <a:lumMod val="50000"/>
                    </a:schemeClr>
                  </a:solidFill>
                </a:rPr>
                <a:t>Using </a:t>
              </a:r>
              <a:r>
                <a:rPr lang="en-US" sz="1550" b="1" dirty="0">
                  <a:solidFill>
                    <a:schemeClr val="bg2">
                      <a:lumMod val="50000"/>
                    </a:schemeClr>
                  </a:solidFill>
                </a:rPr>
                <a:t>ArcGIS Model Builder:</a:t>
              </a:r>
            </a:p>
            <a:p>
              <a:pPr algn="ctr"/>
              <a:r>
                <a:rPr lang="en-US" sz="1550" b="1" dirty="0">
                  <a:solidFill>
                    <a:schemeClr val="bg2">
                      <a:lumMod val="50000"/>
                    </a:schemeClr>
                  </a:solidFill>
                </a:rPr>
                <a:t> </a:t>
              </a:r>
            </a:p>
            <a:p>
              <a:pPr algn="ctr"/>
              <a:r>
                <a:rPr lang="en-US" sz="1550" b="1" dirty="0">
                  <a:solidFill>
                    <a:schemeClr val="bg2">
                      <a:lumMod val="50000"/>
                    </a:schemeClr>
                  </a:solidFill>
                </a:rPr>
                <a:t> </a:t>
              </a:r>
              <a:r>
                <a:rPr lang="en-US" sz="1550" dirty="0">
                  <a:solidFill>
                    <a:schemeClr val="bg2">
                      <a:lumMod val="50000"/>
                    </a:schemeClr>
                  </a:solidFill>
                </a:rPr>
                <a:t>-Set nulls</a:t>
              </a:r>
            </a:p>
            <a:p>
              <a:pPr algn="ctr"/>
              <a:endParaRPr lang="en-US" sz="1550" dirty="0">
                <a:solidFill>
                  <a:schemeClr val="bg2">
                    <a:lumMod val="50000"/>
                  </a:schemeClr>
                </a:solidFill>
              </a:endParaRPr>
            </a:p>
            <a:p>
              <a:pPr algn="ctr"/>
              <a:r>
                <a:rPr lang="en-US" sz="1550" dirty="0">
                  <a:solidFill>
                    <a:schemeClr val="bg2">
                      <a:lumMod val="50000"/>
                    </a:schemeClr>
                  </a:solidFill>
                </a:rPr>
                <a:t>-Mosaic to New Raster</a:t>
              </a:r>
            </a:p>
            <a:p>
              <a:pPr algn="ctr"/>
              <a:endParaRPr lang="en-US" sz="1275" dirty="0">
                <a:solidFill>
                  <a:schemeClr val="bg2">
                    <a:lumMod val="50000"/>
                  </a:schemeClr>
                </a:solidFill>
              </a:endParaRPr>
            </a:p>
            <a:p>
              <a:pPr algn="ctr"/>
              <a:endParaRPr lang="en-US" sz="1275" dirty="0">
                <a:solidFill>
                  <a:schemeClr val="tx1">
                    <a:lumMod val="65000"/>
                    <a:lumOff val="35000"/>
                  </a:schemeClr>
                </a:solidFill>
              </a:endParaRPr>
            </a:p>
          </p:txBody>
        </p:sp>
      </p:grpSp>
      <p:pic>
        <p:nvPicPr>
          <p:cNvPr id="27" name="Picture 26"/>
          <p:cNvPicPr>
            <a:picLocks noChangeAspect="1"/>
          </p:cNvPicPr>
          <p:nvPr/>
        </p:nvPicPr>
        <p:blipFill>
          <a:blip r:embed="rId3"/>
          <a:stretch>
            <a:fillRect/>
          </a:stretch>
        </p:blipFill>
        <p:spPr>
          <a:xfrm>
            <a:off x="0" y="28370"/>
            <a:ext cx="3444539" cy="999831"/>
          </a:xfrm>
          <a:prstGeom prst="rect">
            <a:avLst/>
          </a:prstGeom>
        </p:spPr>
      </p:pic>
    </p:spTree>
    <p:extLst>
      <p:ext uri="{BB962C8B-B14F-4D97-AF65-F5344CB8AC3E}">
        <p14:creationId xmlns:p14="http://schemas.microsoft.com/office/powerpoint/2010/main" val="35998814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44670" y="831254"/>
            <a:ext cx="8934077" cy="5811639"/>
            <a:chOff x="1577029" y="67962"/>
            <a:chExt cx="8497847" cy="6730314"/>
          </a:xfrm>
        </p:grpSpPr>
        <p:grpSp>
          <p:nvGrpSpPr>
            <p:cNvPr id="10" name="Group 9"/>
            <p:cNvGrpSpPr/>
            <p:nvPr/>
          </p:nvGrpSpPr>
          <p:grpSpPr>
            <a:xfrm>
              <a:off x="1639330" y="67962"/>
              <a:ext cx="8435546" cy="6730314"/>
              <a:chOff x="1944130" y="51486"/>
              <a:chExt cx="8435546" cy="6730314"/>
            </a:xfrm>
          </p:grpSpPr>
          <p:sp>
            <p:nvSpPr>
              <p:cNvPr id="14" name="Rectangle 13"/>
              <p:cNvSpPr/>
              <p:nvPr/>
            </p:nvSpPr>
            <p:spPr>
              <a:xfrm>
                <a:off x="1944130" y="51486"/>
                <a:ext cx="8435546" cy="1021492"/>
              </a:xfrm>
              <a:prstGeom prst="rect">
                <a:avLst/>
              </a:prstGeom>
              <a:solidFill>
                <a:schemeClr val="accent1">
                  <a:lumMod val="40000"/>
                  <a:lumOff val="6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a:off x="1964723" y="1217140"/>
                <a:ext cx="2397211"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p:nvSpPr>
            <p:spPr>
              <a:xfrm>
                <a:off x="4973594" y="1217140"/>
                <a:ext cx="2397211"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a:off x="7982465" y="1217140"/>
                <a:ext cx="2397211"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a:off x="1944130" y="5760308"/>
                <a:ext cx="8435546" cy="1021492"/>
              </a:xfrm>
              <a:prstGeom prst="rect">
                <a:avLst/>
              </a:prstGeom>
              <a:solidFill>
                <a:schemeClr val="accent1">
                  <a:lumMod val="40000"/>
                  <a:lumOff val="6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solidFill>
                    <a:schemeClr val="bg2">
                      <a:lumMod val="50000"/>
                    </a:schemeClr>
                  </a:solidFill>
                </a:endParaRPr>
              </a:p>
            </p:txBody>
          </p:sp>
          <p:sp>
            <p:nvSpPr>
              <p:cNvPr id="19" name="TextBox 18"/>
              <p:cNvSpPr txBox="1"/>
              <p:nvPr/>
            </p:nvSpPr>
            <p:spPr>
              <a:xfrm>
                <a:off x="2522837" y="51486"/>
                <a:ext cx="7298724" cy="1309874"/>
              </a:xfrm>
              <a:prstGeom prst="rect">
                <a:avLst/>
              </a:prstGeom>
              <a:noFill/>
              <a:ln>
                <a:noFill/>
              </a:ln>
            </p:spPr>
            <p:txBody>
              <a:bodyPr wrap="square" rtlCol="0">
                <a:spAutoFit/>
              </a:bodyPr>
              <a:lstStyle/>
              <a:p>
                <a:pPr algn="ctr"/>
                <a:r>
                  <a:rPr lang="en-US" sz="2300" b="1" dirty="0">
                    <a:solidFill>
                      <a:schemeClr val="bg2">
                        <a:lumMod val="50000"/>
                      </a:schemeClr>
                    </a:solidFill>
                  </a:rPr>
                  <a:t>Acquire Data:</a:t>
                </a:r>
              </a:p>
              <a:p>
                <a:pPr algn="ctr"/>
                <a:r>
                  <a:rPr lang="en-US" sz="1550" dirty="0">
                    <a:solidFill>
                      <a:schemeClr val="bg2">
                        <a:lumMod val="50000"/>
                      </a:schemeClr>
                    </a:solidFill>
                  </a:rPr>
                  <a:t>Soil Moisture Active Passive (SMAP), Soil Climate Analysis Network (SCAN), Texas </a:t>
                </a:r>
                <a:r>
                  <a:rPr lang="en-US" sz="1550" dirty="0" err="1">
                    <a:solidFill>
                      <a:schemeClr val="bg2">
                        <a:lumMod val="50000"/>
                      </a:schemeClr>
                    </a:solidFill>
                  </a:rPr>
                  <a:t>Mesonet</a:t>
                </a:r>
                <a:r>
                  <a:rPr lang="en-US" sz="1550" dirty="0">
                    <a:solidFill>
                      <a:schemeClr val="bg2">
                        <a:lumMod val="50000"/>
                      </a:schemeClr>
                    </a:solidFill>
                  </a:rPr>
                  <a:t> Data</a:t>
                </a:r>
              </a:p>
              <a:p>
                <a:endParaRPr lang="en-US" sz="1350" dirty="0"/>
              </a:p>
            </p:txBody>
          </p:sp>
          <p:sp>
            <p:nvSpPr>
              <p:cNvPr id="20" name="TextBox 19"/>
              <p:cNvSpPr txBox="1"/>
              <p:nvPr/>
            </p:nvSpPr>
            <p:spPr>
              <a:xfrm>
                <a:off x="1944131" y="5801232"/>
                <a:ext cx="8361404" cy="891070"/>
              </a:xfrm>
              <a:prstGeom prst="rect">
                <a:avLst/>
              </a:prstGeom>
              <a:noFill/>
            </p:spPr>
            <p:txBody>
              <a:bodyPr wrap="square" rtlCol="0">
                <a:spAutoFit/>
              </a:bodyPr>
              <a:lstStyle/>
              <a:p>
                <a:pPr algn="ctr"/>
                <a:r>
                  <a:rPr lang="en-US" sz="2300" b="1" dirty="0">
                    <a:solidFill>
                      <a:schemeClr val="bg2">
                        <a:lumMod val="50000"/>
                      </a:schemeClr>
                    </a:solidFill>
                  </a:rPr>
                  <a:t>Identify a [relative number-TBD] for future comparisons. </a:t>
                </a:r>
              </a:p>
              <a:p>
                <a:endParaRPr lang="en-US" sz="2100" dirty="0"/>
              </a:p>
            </p:txBody>
          </p:sp>
          <p:sp>
            <p:nvSpPr>
              <p:cNvPr id="21" name="Rectangle 20"/>
              <p:cNvSpPr/>
              <p:nvPr/>
            </p:nvSpPr>
            <p:spPr>
              <a:xfrm>
                <a:off x="1964722" y="1217140"/>
                <a:ext cx="239103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a:off x="4979771" y="1217140"/>
                <a:ext cx="239103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p:nvSpPr>
            <p:spPr>
              <a:xfrm>
                <a:off x="7988641" y="1217140"/>
                <a:ext cx="239103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TextBox 23"/>
              <p:cNvSpPr txBox="1"/>
              <p:nvPr/>
            </p:nvSpPr>
            <p:spPr>
              <a:xfrm>
                <a:off x="2051222" y="1199234"/>
                <a:ext cx="2199504" cy="677213"/>
              </a:xfrm>
              <a:prstGeom prst="rect">
                <a:avLst/>
              </a:prstGeom>
              <a:noFill/>
            </p:spPr>
            <p:txBody>
              <a:bodyPr wrap="square" rtlCol="0">
                <a:spAutoFit/>
              </a:bodyPr>
              <a:lstStyle/>
              <a:p>
                <a:pPr algn="ctr"/>
                <a:r>
                  <a:rPr lang="en-US" sz="1600" b="1" dirty="0">
                    <a:solidFill>
                      <a:schemeClr val="bg2">
                        <a:lumMod val="50000"/>
                      </a:schemeClr>
                    </a:solidFill>
                  </a:rPr>
                  <a:t>Establish Baseline Climatology </a:t>
                </a:r>
              </a:p>
            </p:txBody>
          </p:sp>
          <p:sp>
            <p:nvSpPr>
              <p:cNvPr id="25" name="TextBox 24"/>
              <p:cNvSpPr txBox="1"/>
              <p:nvPr/>
            </p:nvSpPr>
            <p:spPr>
              <a:xfrm>
                <a:off x="5179540" y="1233529"/>
                <a:ext cx="1985319" cy="677213"/>
              </a:xfrm>
              <a:prstGeom prst="rect">
                <a:avLst/>
              </a:prstGeom>
              <a:noFill/>
            </p:spPr>
            <p:txBody>
              <a:bodyPr wrap="square" rtlCol="0">
                <a:spAutoFit/>
              </a:bodyPr>
              <a:lstStyle/>
              <a:p>
                <a:pPr algn="ctr"/>
                <a:r>
                  <a:rPr lang="en-US" sz="1600" b="1" dirty="0">
                    <a:solidFill>
                      <a:schemeClr val="bg2">
                        <a:lumMod val="50000"/>
                      </a:schemeClr>
                    </a:solidFill>
                  </a:rPr>
                  <a:t>Relate SMAP and </a:t>
                </a:r>
                <a:r>
                  <a:rPr lang="en-US" sz="1600" b="1" i="1" dirty="0">
                    <a:solidFill>
                      <a:schemeClr val="bg2">
                        <a:lumMod val="50000"/>
                      </a:schemeClr>
                    </a:solidFill>
                  </a:rPr>
                  <a:t>in situ </a:t>
                </a:r>
                <a:r>
                  <a:rPr lang="en-US" sz="1600" b="1" dirty="0">
                    <a:solidFill>
                      <a:schemeClr val="bg2">
                        <a:lumMod val="50000"/>
                      </a:schemeClr>
                    </a:solidFill>
                  </a:rPr>
                  <a:t>Data</a:t>
                </a:r>
              </a:p>
            </p:txBody>
          </p:sp>
          <p:sp>
            <p:nvSpPr>
              <p:cNvPr id="26" name="TextBox 25"/>
              <p:cNvSpPr txBox="1"/>
              <p:nvPr/>
            </p:nvSpPr>
            <p:spPr>
              <a:xfrm>
                <a:off x="7996882" y="1217142"/>
                <a:ext cx="2382792" cy="677213"/>
              </a:xfrm>
              <a:prstGeom prst="rect">
                <a:avLst/>
              </a:prstGeom>
              <a:noFill/>
            </p:spPr>
            <p:txBody>
              <a:bodyPr wrap="square" rtlCol="0">
                <a:spAutoFit/>
              </a:bodyPr>
              <a:lstStyle/>
              <a:p>
                <a:pPr algn="ctr"/>
                <a:r>
                  <a:rPr lang="en-US" sz="1600" b="1" dirty="0">
                    <a:solidFill>
                      <a:schemeClr val="bg2">
                        <a:lumMod val="50000"/>
                      </a:schemeClr>
                    </a:solidFill>
                  </a:rPr>
                  <a:t>Create a Rolling 3 Day Minimum Data Set</a:t>
                </a:r>
              </a:p>
            </p:txBody>
          </p:sp>
        </p:grpSp>
        <p:sp>
          <p:nvSpPr>
            <p:cNvPr id="11" name="TextBox 10"/>
            <p:cNvSpPr txBox="1"/>
            <p:nvPr/>
          </p:nvSpPr>
          <p:spPr>
            <a:xfrm>
              <a:off x="1577029" y="1824092"/>
              <a:ext cx="2556819" cy="3261320"/>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500" b="1" dirty="0" smtClean="0">
                  <a:solidFill>
                    <a:schemeClr val="bg2">
                      <a:lumMod val="50000"/>
                    </a:schemeClr>
                  </a:solidFill>
                </a:rPr>
                <a:t>Using </a:t>
              </a:r>
              <a:r>
                <a:rPr lang="en-US" sz="1500" b="1" dirty="0">
                  <a:solidFill>
                    <a:schemeClr val="bg2">
                      <a:lumMod val="50000"/>
                    </a:schemeClr>
                  </a:solidFill>
                </a:rPr>
                <a:t>Excel:</a:t>
              </a:r>
            </a:p>
            <a:p>
              <a:pPr algn="ctr"/>
              <a:r>
                <a:rPr lang="en-US" sz="1500" dirty="0">
                  <a:solidFill>
                    <a:schemeClr val="bg2">
                      <a:lumMod val="50000"/>
                    </a:schemeClr>
                  </a:solidFill>
                </a:rPr>
                <a:t>-Establish Day of Year (DOY)</a:t>
              </a:r>
            </a:p>
            <a:p>
              <a:pPr algn="ctr"/>
              <a:r>
                <a:rPr lang="en-US" sz="1500" dirty="0">
                  <a:solidFill>
                    <a:schemeClr val="bg2">
                      <a:lumMod val="50000"/>
                    </a:schemeClr>
                  </a:solidFill>
                </a:rPr>
                <a:t>-Find average for each DOY using a Pivot Table</a:t>
              </a:r>
            </a:p>
            <a:p>
              <a:pPr algn="ctr"/>
              <a:endParaRPr lang="en-US" sz="1500" dirty="0">
                <a:solidFill>
                  <a:schemeClr val="bg2">
                    <a:lumMod val="50000"/>
                  </a:schemeClr>
                </a:solidFill>
              </a:endParaRPr>
            </a:p>
            <a:p>
              <a:pPr algn="ctr"/>
              <a:r>
                <a:rPr lang="en-US" sz="1500" b="1" dirty="0">
                  <a:solidFill>
                    <a:schemeClr val="bg2">
                      <a:lumMod val="50000"/>
                    </a:schemeClr>
                  </a:solidFill>
                </a:rPr>
                <a:t>Using ArcMap</a:t>
              </a:r>
              <a:r>
                <a:rPr lang="en-US" sz="1500" b="1" dirty="0" smtClean="0">
                  <a:solidFill>
                    <a:schemeClr val="bg2">
                      <a:lumMod val="50000"/>
                    </a:schemeClr>
                  </a:solidFill>
                </a:rPr>
                <a:t>:</a:t>
              </a:r>
            </a:p>
            <a:p>
              <a:pPr algn="ctr"/>
              <a:r>
                <a:rPr lang="en-US" sz="1500" b="1" dirty="0" smtClean="0">
                  <a:solidFill>
                    <a:schemeClr val="bg2">
                      <a:lumMod val="50000"/>
                    </a:schemeClr>
                  </a:solidFill>
                </a:rPr>
                <a:t>-</a:t>
              </a:r>
              <a:r>
                <a:rPr lang="en-US" sz="1500" dirty="0" smtClean="0">
                  <a:solidFill>
                    <a:schemeClr val="bg2">
                      <a:lumMod val="50000"/>
                    </a:schemeClr>
                  </a:solidFill>
                </a:rPr>
                <a:t>Create semivariograms by season</a:t>
              </a:r>
              <a:endParaRPr lang="en-US" sz="1500" dirty="0">
                <a:solidFill>
                  <a:schemeClr val="bg2">
                    <a:lumMod val="50000"/>
                  </a:schemeClr>
                </a:solidFill>
              </a:endParaRPr>
            </a:p>
            <a:p>
              <a:pPr algn="ctr"/>
              <a:r>
                <a:rPr lang="en-US" sz="1500" dirty="0" smtClean="0">
                  <a:solidFill>
                    <a:schemeClr val="bg2">
                      <a:lumMod val="50000"/>
                    </a:schemeClr>
                  </a:solidFill>
                </a:rPr>
                <a:t>-Ordinary Krig </a:t>
              </a:r>
              <a:r>
                <a:rPr lang="en-US" sz="1500" dirty="0">
                  <a:solidFill>
                    <a:schemeClr val="bg2">
                      <a:lumMod val="50000"/>
                    </a:schemeClr>
                  </a:solidFill>
                </a:rPr>
                <a:t>on a day by day </a:t>
              </a:r>
              <a:r>
                <a:rPr lang="en-US" sz="1500" dirty="0" smtClean="0">
                  <a:solidFill>
                    <a:schemeClr val="bg2">
                      <a:lumMod val="50000"/>
                    </a:schemeClr>
                  </a:solidFill>
                </a:rPr>
                <a:t>basis</a:t>
              </a:r>
              <a:endParaRPr lang="en-US" sz="1500" dirty="0">
                <a:solidFill>
                  <a:schemeClr val="bg2">
                    <a:lumMod val="50000"/>
                  </a:schemeClr>
                </a:solidFill>
              </a:endParaRPr>
            </a:p>
          </p:txBody>
        </p:sp>
        <p:sp>
          <p:nvSpPr>
            <p:cNvPr id="12" name="TextBox 11"/>
            <p:cNvSpPr txBox="1"/>
            <p:nvPr/>
          </p:nvSpPr>
          <p:spPr>
            <a:xfrm>
              <a:off x="4576118" y="1597952"/>
              <a:ext cx="2590797" cy="4063283"/>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500" b="1" dirty="0" smtClean="0">
                  <a:solidFill>
                    <a:schemeClr val="bg2">
                      <a:lumMod val="50000"/>
                    </a:schemeClr>
                  </a:solidFill>
                </a:rPr>
                <a:t>Using </a:t>
              </a:r>
              <a:r>
                <a:rPr lang="en-US" sz="1500" b="1" dirty="0">
                  <a:solidFill>
                    <a:schemeClr val="bg2">
                      <a:lumMod val="50000"/>
                    </a:schemeClr>
                  </a:solidFill>
                </a:rPr>
                <a:t>Excel:</a:t>
              </a:r>
            </a:p>
            <a:p>
              <a:pPr algn="ctr"/>
              <a:r>
                <a:rPr lang="en-US" sz="1500" b="1" dirty="0">
                  <a:solidFill>
                    <a:schemeClr val="bg2">
                      <a:lumMod val="50000"/>
                    </a:schemeClr>
                  </a:solidFill>
                </a:rPr>
                <a:t>-</a:t>
              </a:r>
              <a:r>
                <a:rPr lang="en-US" sz="1500" dirty="0">
                  <a:solidFill>
                    <a:schemeClr val="bg2">
                      <a:lumMod val="50000"/>
                    </a:schemeClr>
                  </a:solidFill>
                </a:rPr>
                <a:t>Create individual file by day</a:t>
              </a:r>
            </a:p>
            <a:p>
              <a:pPr algn="ctr"/>
              <a:endParaRPr lang="en-US" sz="1500" dirty="0">
                <a:solidFill>
                  <a:schemeClr val="bg2">
                    <a:lumMod val="50000"/>
                  </a:schemeClr>
                </a:solidFill>
              </a:endParaRPr>
            </a:p>
            <a:p>
              <a:pPr algn="ctr"/>
              <a:r>
                <a:rPr lang="en-US" sz="1500" b="1" dirty="0">
                  <a:solidFill>
                    <a:schemeClr val="bg2">
                      <a:lumMod val="50000"/>
                    </a:schemeClr>
                  </a:solidFill>
                </a:rPr>
                <a:t>Using ArcMap:</a:t>
              </a:r>
            </a:p>
            <a:p>
              <a:pPr algn="ctr"/>
              <a:r>
                <a:rPr lang="en-US" sz="1500" dirty="0">
                  <a:solidFill>
                    <a:schemeClr val="bg2">
                      <a:lumMod val="50000"/>
                    </a:schemeClr>
                  </a:solidFill>
                </a:rPr>
                <a:t>-Match Raster to point values using </a:t>
              </a:r>
              <a:r>
                <a:rPr lang="en-US" sz="1500" i="1" dirty="0">
                  <a:solidFill>
                    <a:schemeClr val="bg2">
                      <a:lumMod val="50000"/>
                    </a:schemeClr>
                  </a:solidFill>
                </a:rPr>
                <a:t>Extract By Value </a:t>
              </a:r>
              <a:r>
                <a:rPr lang="en-US" sz="1500" dirty="0">
                  <a:solidFill>
                    <a:schemeClr val="bg2">
                      <a:lumMod val="50000"/>
                    </a:schemeClr>
                  </a:solidFill>
                </a:rPr>
                <a:t>in ArcMap</a:t>
              </a:r>
            </a:p>
            <a:p>
              <a:pPr algn="ctr"/>
              <a:endParaRPr lang="en-US" sz="1500" dirty="0">
                <a:solidFill>
                  <a:schemeClr val="bg2">
                    <a:lumMod val="50000"/>
                  </a:schemeClr>
                </a:solidFill>
              </a:endParaRPr>
            </a:p>
            <a:p>
              <a:pPr algn="ctr"/>
              <a:r>
                <a:rPr lang="en-US" sz="1500" b="1" dirty="0">
                  <a:solidFill>
                    <a:schemeClr val="bg2">
                      <a:lumMod val="50000"/>
                    </a:schemeClr>
                  </a:solidFill>
                </a:rPr>
                <a:t>Using Excel:</a:t>
              </a:r>
            </a:p>
            <a:p>
              <a:pPr algn="ctr"/>
              <a:r>
                <a:rPr lang="en-US" sz="1500" dirty="0">
                  <a:solidFill>
                    <a:schemeClr val="bg2">
                      <a:lumMod val="50000"/>
                    </a:schemeClr>
                  </a:solidFill>
                </a:rPr>
                <a:t>-Create one table with SMAP and Reference Data</a:t>
              </a:r>
            </a:p>
            <a:p>
              <a:pPr algn="ctr"/>
              <a:r>
                <a:rPr lang="en-US" sz="1500" dirty="0">
                  <a:solidFill>
                    <a:schemeClr val="bg2">
                      <a:lumMod val="50000"/>
                    </a:schemeClr>
                  </a:solidFill>
                </a:rPr>
                <a:t>-Find correlations in data using [TBD]</a:t>
              </a:r>
            </a:p>
          </p:txBody>
        </p:sp>
        <p:sp>
          <p:nvSpPr>
            <p:cNvPr id="13" name="TextBox 12"/>
            <p:cNvSpPr txBox="1"/>
            <p:nvPr/>
          </p:nvSpPr>
          <p:spPr>
            <a:xfrm>
              <a:off x="7760043" y="1993557"/>
              <a:ext cx="2240692" cy="2419257"/>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500" b="1" dirty="0" smtClean="0">
                  <a:solidFill>
                    <a:schemeClr val="bg2">
                      <a:lumMod val="50000"/>
                    </a:schemeClr>
                  </a:solidFill>
                </a:rPr>
                <a:t>Using </a:t>
              </a:r>
              <a:r>
                <a:rPr lang="en-US" sz="1500" b="1" dirty="0">
                  <a:solidFill>
                    <a:schemeClr val="bg2">
                      <a:lumMod val="50000"/>
                    </a:schemeClr>
                  </a:solidFill>
                </a:rPr>
                <a:t>ArcGIS Model Builder:</a:t>
              </a:r>
            </a:p>
            <a:p>
              <a:pPr algn="ctr"/>
              <a:r>
                <a:rPr lang="en-US" sz="1500" b="1" dirty="0">
                  <a:solidFill>
                    <a:schemeClr val="bg2">
                      <a:lumMod val="50000"/>
                    </a:schemeClr>
                  </a:solidFill>
                </a:rPr>
                <a:t> </a:t>
              </a:r>
            </a:p>
            <a:p>
              <a:pPr algn="ctr"/>
              <a:r>
                <a:rPr lang="en-US" sz="1500" b="1" dirty="0">
                  <a:solidFill>
                    <a:schemeClr val="bg2">
                      <a:lumMod val="50000"/>
                    </a:schemeClr>
                  </a:solidFill>
                </a:rPr>
                <a:t> </a:t>
              </a:r>
              <a:r>
                <a:rPr lang="en-US" sz="1500" dirty="0">
                  <a:solidFill>
                    <a:schemeClr val="bg2">
                      <a:lumMod val="50000"/>
                    </a:schemeClr>
                  </a:solidFill>
                </a:rPr>
                <a:t>-Set nulls</a:t>
              </a:r>
            </a:p>
            <a:p>
              <a:pPr algn="ctr"/>
              <a:endParaRPr lang="en-US" sz="1500" dirty="0">
                <a:solidFill>
                  <a:schemeClr val="bg2">
                    <a:lumMod val="50000"/>
                  </a:schemeClr>
                </a:solidFill>
              </a:endParaRPr>
            </a:p>
            <a:p>
              <a:pPr algn="ctr"/>
              <a:r>
                <a:rPr lang="en-US" sz="1500" dirty="0">
                  <a:solidFill>
                    <a:schemeClr val="bg2">
                      <a:lumMod val="50000"/>
                    </a:schemeClr>
                  </a:solidFill>
                </a:rPr>
                <a:t>-Mosaic to New Raster</a:t>
              </a:r>
            </a:p>
            <a:p>
              <a:pPr algn="ctr"/>
              <a:endParaRPr lang="en-US" sz="1500" dirty="0">
                <a:solidFill>
                  <a:schemeClr val="bg2">
                    <a:lumMod val="50000"/>
                  </a:schemeClr>
                </a:solidFill>
              </a:endParaRPr>
            </a:p>
            <a:p>
              <a:pPr algn="ctr"/>
              <a:endParaRPr lang="en-US" sz="1275" dirty="0">
                <a:solidFill>
                  <a:schemeClr val="tx1">
                    <a:lumMod val="65000"/>
                    <a:lumOff val="35000"/>
                  </a:schemeClr>
                </a:solidFill>
              </a:endParaRPr>
            </a:p>
          </p:txBody>
        </p:sp>
      </p:grpSp>
      <p:pic>
        <p:nvPicPr>
          <p:cNvPr id="27" name="Picture 26"/>
          <p:cNvPicPr>
            <a:picLocks noChangeAspect="1"/>
          </p:cNvPicPr>
          <p:nvPr/>
        </p:nvPicPr>
        <p:blipFill>
          <a:blip r:embed="rId3"/>
          <a:stretch>
            <a:fillRect/>
          </a:stretch>
        </p:blipFill>
        <p:spPr>
          <a:xfrm>
            <a:off x="0" y="28370"/>
            <a:ext cx="3444539" cy="999831"/>
          </a:xfrm>
          <a:prstGeom prst="rect">
            <a:avLst/>
          </a:prstGeom>
        </p:spPr>
      </p:pic>
    </p:spTree>
    <p:extLst>
      <p:ext uri="{BB962C8B-B14F-4D97-AF65-F5344CB8AC3E}">
        <p14:creationId xmlns:p14="http://schemas.microsoft.com/office/powerpoint/2010/main" val="42759252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21208" y="2130552"/>
            <a:ext cx="3664712" cy="3374136"/>
          </a:xfrm>
        </p:spPr>
        <p:txBody>
          <a:bodyPr/>
          <a:lstStyle/>
          <a:p>
            <a:endParaRPr lang="en-US" dirty="0"/>
          </a:p>
        </p:txBody>
      </p:sp>
      <p:sp>
        <p:nvSpPr>
          <p:cNvPr id="3" name="Text Placeholder 2"/>
          <p:cNvSpPr>
            <a:spLocks noGrp="1"/>
          </p:cNvSpPr>
          <p:nvPr>
            <p:ph type="body" sz="quarter" idx="10"/>
          </p:nvPr>
        </p:nvSpPr>
        <p:spPr/>
        <p:txBody>
          <a:bodyPr>
            <a:normAutofit/>
          </a:bodyPr>
          <a:lstStyle/>
          <a:p>
            <a:r>
              <a:rPr lang="en-US" sz="3500" dirty="0" smtClean="0"/>
              <a:t>Results</a:t>
            </a:r>
            <a:endParaRPr lang="en-US" sz="3500" dirty="0"/>
          </a:p>
        </p:txBody>
      </p:sp>
      <p:sp>
        <p:nvSpPr>
          <p:cNvPr id="6" name="Text Placeholder 1"/>
          <p:cNvSpPr>
            <a:spLocks noGrp="1"/>
          </p:cNvSpPr>
          <p:nvPr>
            <p:ph type="body" sz="quarter" idx="11"/>
          </p:nvPr>
        </p:nvSpPr>
        <p:spPr>
          <a:xfrm>
            <a:off x="4795520" y="2130552"/>
            <a:ext cx="3773099" cy="3374136"/>
          </a:xfrm>
        </p:spPr>
        <p:txBody>
          <a:bodyPr>
            <a:normAutofit/>
          </a:bodyPr>
          <a:lstStyle/>
          <a:p>
            <a:endParaRPr lang="en-US" dirty="0" smtClean="0"/>
          </a:p>
        </p:txBody>
      </p:sp>
    </p:spTree>
    <p:extLst>
      <p:ext uri="{BB962C8B-B14F-4D97-AF65-F5344CB8AC3E}">
        <p14:creationId xmlns:p14="http://schemas.microsoft.com/office/powerpoint/2010/main" val="35928418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ext Placeholder 2"/>
          <p:cNvSpPr>
            <a:spLocks noGrp="1"/>
          </p:cNvSpPr>
          <p:nvPr>
            <p:ph type="body" sz="quarter" idx="10"/>
          </p:nvPr>
        </p:nvSpPr>
        <p:spPr/>
        <p:txBody>
          <a:bodyPr/>
          <a:lstStyle/>
          <a:p>
            <a:r>
              <a:rPr lang="en-US" sz="3500" dirty="0" smtClean="0"/>
              <a:t>Conclusions</a:t>
            </a:r>
            <a:endParaRPr lang="en-US" sz="3500"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954317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dirty="0"/>
          </a:p>
        </p:txBody>
      </p:sp>
      <p:sp>
        <p:nvSpPr>
          <p:cNvPr id="8" name="Text Placeholder 7"/>
          <p:cNvSpPr>
            <a:spLocks noGrp="1"/>
          </p:cNvSpPr>
          <p:nvPr>
            <p:ph type="body" sz="quarter" idx="14"/>
          </p:nvPr>
        </p:nvSpPr>
        <p:spPr/>
        <p:txBody>
          <a:bodyPr/>
          <a:lstStyle/>
          <a:p>
            <a:r>
              <a:rPr lang="en-US" sz="3500" dirty="0" smtClean="0"/>
              <a:t>Errors and Uncertainty </a:t>
            </a:r>
            <a:endParaRPr lang="en-US" sz="3500" dirty="0"/>
          </a:p>
        </p:txBody>
      </p:sp>
      <p:sp>
        <p:nvSpPr>
          <p:cNvPr id="6" name="Picture Placeholder 5"/>
          <p:cNvSpPr>
            <a:spLocks noGrp="1"/>
          </p:cNvSpPr>
          <p:nvPr>
            <p:ph type="pic" sz="quarter" idx="12"/>
          </p:nvPr>
        </p:nvSpPr>
        <p:spPr/>
      </p:sp>
      <p:sp>
        <p:nvSpPr>
          <p:cNvPr id="7" name="Text Placeholder 6"/>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876279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ext Placeholder 2"/>
          <p:cNvSpPr>
            <a:spLocks noGrp="1"/>
          </p:cNvSpPr>
          <p:nvPr>
            <p:ph type="body" sz="quarter" idx="14"/>
          </p:nvPr>
        </p:nvSpPr>
        <p:spPr/>
        <p:txBody>
          <a:bodyPr/>
          <a:lstStyle/>
          <a:p>
            <a:r>
              <a:rPr lang="en-US" sz="3500" dirty="0" smtClean="0"/>
              <a:t>Future Work </a:t>
            </a:r>
            <a:endParaRPr lang="en-US" sz="3500" dirty="0"/>
          </a:p>
        </p:txBody>
      </p:sp>
      <p:sp>
        <p:nvSpPr>
          <p:cNvPr id="5" name="Text Placeholder 4"/>
          <p:cNvSpPr>
            <a:spLocks noGrp="1"/>
          </p:cNvSpPr>
          <p:nvPr>
            <p:ph type="body" sz="quarter" idx="13"/>
          </p:nvPr>
        </p:nvSpPr>
        <p:spPr/>
        <p:txBody>
          <a:bodyPr/>
          <a:lstStyle/>
          <a:p>
            <a:endParaRPr lang="en-US"/>
          </a:p>
        </p:txBody>
      </p:sp>
      <p:sp>
        <p:nvSpPr>
          <p:cNvPr id="7" name="Picture Placeholder 6"/>
          <p:cNvSpPr>
            <a:spLocks noGrp="1"/>
          </p:cNvSpPr>
          <p:nvPr>
            <p:ph type="pic" sz="quarter" idx="12"/>
          </p:nvPr>
        </p:nvSpPr>
        <p:spPr/>
      </p:sp>
    </p:spTree>
    <p:extLst>
      <p:ext uri="{BB962C8B-B14F-4D97-AF65-F5344CB8AC3E}">
        <p14:creationId xmlns:p14="http://schemas.microsoft.com/office/powerpoint/2010/main" val="2768899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77819" y="1391674"/>
            <a:ext cx="6912864" cy="704088"/>
          </a:xfrm>
        </p:spPr>
        <p:txBody>
          <a:bodyPr>
            <a:normAutofit/>
          </a:bodyPr>
          <a:lstStyle/>
          <a:p>
            <a:r>
              <a:rPr lang="en-US" sz="1800" b="1" dirty="0" smtClean="0"/>
              <a:t>Dr. Kenton Ross</a:t>
            </a:r>
            <a:r>
              <a:rPr lang="en-US" sz="1800" dirty="0" smtClean="0"/>
              <a:t>, </a:t>
            </a:r>
            <a:r>
              <a:rPr lang="en-US" sz="1600" dirty="0" smtClean="0"/>
              <a:t>DEVELOP National Program</a:t>
            </a:r>
            <a:endParaRPr lang="en-US" sz="1600" dirty="0"/>
          </a:p>
        </p:txBody>
      </p:sp>
      <p:sp>
        <p:nvSpPr>
          <p:cNvPr id="3" name="Text Placeholder 2"/>
          <p:cNvSpPr>
            <a:spLocks noGrp="1"/>
          </p:cNvSpPr>
          <p:nvPr>
            <p:ph type="body" sz="quarter" idx="11"/>
          </p:nvPr>
        </p:nvSpPr>
        <p:spPr>
          <a:xfrm>
            <a:off x="2577819" y="2301356"/>
            <a:ext cx="7705344" cy="907124"/>
          </a:xfrm>
        </p:spPr>
        <p:txBody>
          <a:bodyPr>
            <a:noAutofit/>
          </a:bodyPr>
          <a:lstStyle/>
          <a:p>
            <a:pPr>
              <a:spcBef>
                <a:spcPts val="0"/>
              </a:spcBef>
            </a:pPr>
            <a:r>
              <a:rPr lang="en-US" sz="1800" b="1" dirty="0" smtClean="0"/>
              <a:t>Texas Forest Service</a:t>
            </a:r>
          </a:p>
          <a:p>
            <a:pPr>
              <a:spcBef>
                <a:spcPts val="0"/>
              </a:spcBef>
            </a:pPr>
            <a:r>
              <a:rPr lang="en-US" sz="1600" dirty="0" smtClean="0"/>
              <a:t>Curt </a:t>
            </a:r>
            <a:r>
              <a:rPr lang="en-US" sz="1600" dirty="0" err="1" smtClean="0"/>
              <a:t>Stripling,Geospatial</a:t>
            </a:r>
            <a:r>
              <a:rPr lang="en-US" sz="1600" dirty="0" smtClean="0"/>
              <a:t> </a:t>
            </a:r>
            <a:r>
              <a:rPr lang="en-US" sz="1600" dirty="0"/>
              <a:t>System </a:t>
            </a:r>
            <a:r>
              <a:rPr lang="en-US" sz="1600" dirty="0" smtClean="0"/>
              <a:t>Coordinator</a:t>
            </a:r>
            <a:endParaRPr lang="en-US" sz="1600" dirty="0"/>
          </a:p>
          <a:p>
            <a:pPr>
              <a:spcBef>
                <a:spcPts val="0"/>
              </a:spcBef>
            </a:pPr>
            <a:r>
              <a:rPr lang="en-US" sz="1600" dirty="0" smtClean="0"/>
              <a:t>Tom </a:t>
            </a:r>
            <a:r>
              <a:rPr lang="en-US" sz="1600" dirty="0" err="1" smtClean="0"/>
              <a:t>Spencer,Department</a:t>
            </a:r>
            <a:r>
              <a:rPr lang="en-US" sz="1600" dirty="0" smtClean="0"/>
              <a:t> </a:t>
            </a:r>
            <a:r>
              <a:rPr lang="en-US" sz="1600" dirty="0"/>
              <a:t>Head of Predictive Services</a:t>
            </a:r>
          </a:p>
        </p:txBody>
      </p:sp>
      <p:sp>
        <p:nvSpPr>
          <p:cNvPr id="4" name="Text Placeholder 3"/>
          <p:cNvSpPr>
            <a:spLocks noGrp="1"/>
          </p:cNvSpPr>
          <p:nvPr>
            <p:ph type="body" sz="quarter" idx="12"/>
          </p:nvPr>
        </p:nvSpPr>
        <p:spPr>
          <a:xfrm>
            <a:off x="2577819" y="3777662"/>
            <a:ext cx="8065145" cy="1543275"/>
          </a:xfrm>
        </p:spPr>
        <p:txBody>
          <a:bodyPr>
            <a:normAutofit lnSpcReduction="10000"/>
          </a:bodyPr>
          <a:lstStyle/>
          <a:p>
            <a:pPr>
              <a:spcBef>
                <a:spcPts val="0"/>
              </a:spcBef>
              <a:buClr>
                <a:schemeClr val="accent1"/>
              </a:buClr>
              <a:buSzPct val="77000"/>
            </a:pPr>
            <a:r>
              <a:rPr lang="en-US" sz="1800" b="1" dirty="0"/>
              <a:t>Emily Adams</a:t>
            </a:r>
            <a:r>
              <a:rPr lang="en-US" sz="1900" dirty="0"/>
              <a:t>, </a:t>
            </a:r>
            <a:r>
              <a:rPr lang="en-US" sz="1600" dirty="0"/>
              <a:t>Center </a:t>
            </a:r>
            <a:r>
              <a:rPr lang="en-US" sz="1600" dirty="0" smtClean="0"/>
              <a:t>Lead, DEVELOP </a:t>
            </a:r>
            <a:r>
              <a:rPr lang="en-US" sz="1600" dirty="0"/>
              <a:t>Langley Research </a:t>
            </a:r>
            <a:r>
              <a:rPr lang="en-US" sz="1600" dirty="0" smtClean="0"/>
              <a:t>Center</a:t>
            </a:r>
          </a:p>
          <a:p>
            <a:pPr>
              <a:spcBef>
                <a:spcPts val="0"/>
              </a:spcBef>
              <a:buClr>
                <a:schemeClr val="accent1"/>
              </a:buClr>
              <a:buSzPct val="77000"/>
            </a:pPr>
            <a:endParaRPr lang="en-US" sz="1600" dirty="0"/>
          </a:p>
          <a:p>
            <a:pPr>
              <a:spcBef>
                <a:spcPts val="0"/>
              </a:spcBef>
              <a:buClr>
                <a:schemeClr val="accent1"/>
              </a:buClr>
              <a:buSzPct val="77000"/>
            </a:pPr>
            <a:r>
              <a:rPr lang="en-US" sz="1900" b="1" dirty="0"/>
              <a:t>NASA DEVELOP Texas Water Resources I Team:</a:t>
            </a:r>
          </a:p>
          <a:p>
            <a:pPr>
              <a:spcBef>
                <a:spcPts val="0"/>
              </a:spcBef>
              <a:buClr>
                <a:schemeClr val="accent1"/>
              </a:buClr>
              <a:buSzPct val="77000"/>
            </a:pPr>
            <a:r>
              <a:rPr lang="en-US" sz="1600" dirty="0"/>
              <a:t>Megan </a:t>
            </a:r>
            <a:r>
              <a:rPr lang="en-US" sz="1600" dirty="0" err="1"/>
              <a:t>Buzanowicz</a:t>
            </a:r>
            <a:endParaRPr lang="en-US" sz="1600" dirty="0"/>
          </a:p>
          <a:p>
            <a:pPr>
              <a:spcBef>
                <a:spcPts val="0"/>
              </a:spcBef>
              <a:buClr>
                <a:schemeClr val="accent1"/>
              </a:buClr>
              <a:buSzPct val="77000"/>
            </a:pPr>
            <a:r>
              <a:rPr lang="en-US" sz="1600" dirty="0"/>
              <a:t>Laura Lykens</a:t>
            </a:r>
          </a:p>
          <a:p>
            <a:pPr>
              <a:spcBef>
                <a:spcPts val="0"/>
              </a:spcBef>
              <a:buClr>
                <a:schemeClr val="accent1"/>
              </a:buClr>
              <a:buSzPct val="77000"/>
            </a:pPr>
            <a:r>
              <a:rPr lang="en-US" sz="1600" dirty="0" err="1"/>
              <a:t>Zacary</a:t>
            </a:r>
            <a:r>
              <a:rPr lang="en-US" sz="1600" dirty="0"/>
              <a:t> Richards</a:t>
            </a:r>
          </a:p>
          <a:p>
            <a:pPr>
              <a:spcBef>
                <a:spcPts val="0"/>
              </a:spcBef>
              <a:buClr>
                <a:schemeClr val="accent1"/>
              </a:buClr>
              <a:buSzPct val="77000"/>
            </a:pPr>
            <a:r>
              <a:rPr lang="en-US" sz="1600" dirty="0"/>
              <a:t>Jeff Close</a:t>
            </a:r>
          </a:p>
          <a:p>
            <a:endParaRPr lang="en-US" dirty="0"/>
          </a:p>
        </p:txBody>
      </p:sp>
      <p:sp>
        <p:nvSpPr>
          <p:cNvPr id="5" name="TextBox 4"/>
          <p:cNvSpPr txBox="1"/>
          <p:nvPr/>
        </p:nvSpPr>
        <p:spPr>
          <a:xfrm>
            <a:off x="-1" y="1140644"/>
            <a:ext cx="2577819" cy="769441"/>
          </a:xfrm>
          <a:prstGeom prst="rect">
            <a:avLst/>
          </a:prstGeom>
          <a:noFill/>
        </p:spPr>
        <p:txBody>
          <a:bodyPr wrap="square" rtlCol="0">
            <a:spAutoFit/>
          </a:bodyPr>
          <a:lstStyle/>
          <a:p>
            <a:pPr algn="r"/>
            <a:r>
              <a:rPr lang="en-US" sz="4400" b="1" dirty="0">
                <a:solidFill>
                  <a:schemeClr val="accent1"/>
                </a:solidFill>
                <a:latin typeface="Century Gothic" panose="020B0502020202020204" pitchFamily="34" charset="0"/>
              </a:rPr>
              <a:t>A</a:t>
            </a:r>
            <a:r>
              <a:rPr lang="en-US" sz="4400" b="1" dirty="0" smtClean="0">
                <a:solidFill>
                  <a:schemeClr val="accent1"/>
                </a:solidFill>
                <a:latin typeface="Century Gothic" panose="020B0502020202020204" pitchFamily="34" charset="0"/>
              </a:rPr>
              <a:t>dvisors</a:t>
            </a:r>
            <a:endParaRPr lang="en-US" sz="4400" dirty="0" smtClean="0">
              <a:solidFill>
                <a:schemeClr val="accent1"/>
              </a:solidFill>
              <a:latin typeface="Century Gothic" panose="020B0502020202020204" pitchFamily="34" charset="0"/>
            </a:endParaRPr>
          </a:p>
        </p:txBody>
      </p:sp>
      <p:sp>
        <p:nvSpPr>
          <p:cNvPr id="6" name="TextBox 5"/>
          <p:cNvSpPr txBox="1"/>
          <p:nvPr/>
        </p:nvSpPr>
        <p:spPr>
          <a:xfrm>
            <a:off x="107768" y="2225679"/>
            <a:ext cx="2362282" cy="769441"/>
          </a:xfrm>
          <a:prstGeom prst="rect">
            <a:avLst/>
          </a:prstGeom>
          <a:noFill/>
        </p:spPr>
        <p:txBody>
          <a:bodyPr wrap="square" rtlCol="0">
            <a:spAutoFit/>
          </a:bodyPr>
          <a:lstStyle/>
          <a:p>
            <a:pPr algn="r"/>
            <a:r>
              <a:rPr lang="en-US" sz="4400" b="1" dirty="0" smtClean="0">
                <a:solidFill>
                  <a:schemeClr val="accent1"/>
                </a:solidFill>
                <a:latin typeface="Century Gothic" panose="020B0502020202020204" pitchFamily="34" charset="0"/>
              </a:rPr>
              <a:t>Partners</a:t>
            </a:r>
            <a:endParaRPr lang="en-US" sz="4400" dirty="0" smtClean="0">
              <a:solidFill>
                <a:schemeClr val="accent1"/>
              </a:solidFill>
              <a:latin typeface="Century Gothic" panose="020B0502020202020204" pitchFamily="34" charset="0"/>
            </a:endParaRPr>
          </a:p>
        </p:txBody>
      </p:sp>
      <p:sp>
        <p:nvSpPr>
          <p:cNvPr id="7" name="TextBox 6"/>
          <p:cNvSpPr txBox="1"/>
          <p:nvPr/>
        </p:nvSpPr>
        <p:spPr>
          <a:xfrm>
            <a:off x="278674" y="3777662"/>
            <a:ext cx="2020470" cy="769441"/>
          </a:xfrm>
          <a:prstGeom prst="rect">
            <a:avLst/>
          </a:prstGeom>
          <a:noFill/>
        </p:spPr>
        <p:txBody>
          <a:bodyPr wrap="square" rtlCol="0">
            <a:spAutoFit/>
          </a:bodyPr>
          <a:lstStyle/>
          <a:p>
            <a:pPr algn="r"/>
            <a:r>
              <a:rPr lang="en-US" sz="4400" b="1" dirty="0" smtClean="0">
                <a:solidFill>
                  <a:schemeClr val="accent1"/>
                </a:solidFill>
                <a:latin typeface="Century Gothic" panose="020B0502020202020204" pitchFamily="34" charset="0"/>
              </a:rPr>
              <a:t>Others</a:t>
            </a:r>
            <a:endParaRPr lang="en-US" sz="44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617911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0" y="2764898"/>
            <a:ext cx="5617029" cy="704088"/>
          </a:xfrm>
        </p:spPr>
        <p:txBody>
          <a:bodyPr/>
          <a:lstStyle/>
          <a:p>
            <a:r>
              <a:rPr lang="en-US" sz="3500" dirty="0" smtClean="0"/>
              <a:t>Community Concerns</a:t>
            </a:r>
            <a:endParaRPr lang="en-US" sz="3500" dirty="0"/>
          </a:p>
        </p:txBody>
      </p:sp>
      <p:pic>
        <p:nvPicPr>
          <p:cNvPr id="11" name="Picture Placeholder 10"/>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19590" b="3997"/>
          <a:stretch/>
        </p:blipFill>
        <p:spPr>
          <a:xfrm>
            <a:off x="0" y="145327"/>
            <a:ext cx="9144000" cy="2690844"/>
          </a:xfrm>
        </p:spPr>
      </p:pic>
      <p:sp>
        <p:nvSpPr>
          <p:cNvPr id="12" name="Text Placeholder 11"/>
          <p:cNvSpPr>
            <a:spLocks noGrp="1"/>
          </p:cNvSpPr>
          <p:nvPr>
            <p:ph type="body" sz="quarter" idx="13"/>
          </p:nvPr>
        </p:nvSpPr>
        <p:spPr>
          <a:xfrm>
            <a:off x="6848856" y="2500334"/>
            <a:ext cx="2295144" cy="274320"/>
          </a:xfrm>
        </p:spPr>
        <p:txBody>
          <a:bodyPr/>
          <a:lstStyle/>
          <a:p>
            <a:pPr algn="ctr"/>
            <a:r>
              <a:rPr lang="en-US" dirty="0" smtClean="0"/>
              <a:t>Image Credit: State Farm</a:t>
            </a:r>
            <a:endParaRPr lang="en-US" dirty="0"/>
          </a:p>
        </p:txBody>
      </p:sp>
      <p:sp>
        <p:nvSpPr>
          <p:cNvPr id="13" name="Freeform 12"/>
          <p:cNvSpPr/>
          <p:nvPr/>
        </p:nvSpPr>
        <p:spPr>
          <a:xfrm>
            <a:off x="1174635" y="3561812"/>
            <a:ext cx="2661614" cy="704986"/>
          </a:xfrm>
          <a:custGeom>
            <a:avLst/>
            <a:gdLst>
              <a:gd name="connsiteX0" fmla="*/ 0 w 1374248"/>
              <a:gd name="connsiteY0" fmla="*/ 125737 h 1257373"/>
              <a:gd name="connsiteX1" fmla="*/ 125737 w 1374248"/>
              <a:gd name="connsiteY1" fmla="*/ 0 h 1257373"/>
              <a:gd name="connsiteX2" fmla="*/ 1248511 w 1374248"/>
              <a:gd name="connsiteY2" fmla="*/ 0 h 1257373"/>
              <a:gd name="connsiteX3" fmla="*/ 1374248 w 1374248"/>
              <a:gd name="connsiteY3" fmla="*/ 125737 h 1257373"/>
              <a:gd name="connsiteX4" fmla="*/ 1374248 w 1374248"/>
              <a:gd name="connsiteY4" fmla="*/ 1131636 h 1257373"/>
              <a:gd name="connsiteX5" fmla="*/ 1248511 w 1374248"/>
              <a:gd name="connsiteY5" fmla="*/ 1257373 h 1257373"/>
              <a:gd name="connsiteX6" fmla="*/ 125737 w 1374248"/>
              <a:gd name="connsiteY6" fmla="*/ 1257373 h 1257373"/>
              <a:gd name="connsiteX7" fmla="*/ 0 w 1374248"/>
              <a:gd name="connsiteY7" fmla="*/ 1131636 h 1257373"/>
              <a:gd name="connsiteX8" fmla="*/ 0 w 1374248"/>
              <a:gd name="connsiteY8" fmla="*/ 125737 h 125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4248" h="1257373">
                <a:moveTo>
                  <a:pt x="0" y="125737"/>
                </a:moveTo>
                <a:cubicBezTo>
                  <a:pt x="0" y="56294"/>
                  <a:pt x="56294" y="0"/>
                  <a:pt x="125737" y="0"/>
                </a:cubicBezTo>
                <a:lnTo>
                  <a:pt x="1248511" y="0"/>
                </a:lnTo>
                <a:cubicBezTo>
                  <a:pt x="1317954" y="0"/>
                  <a:pt x="1374248" y="56294"/>
                  <a:pt x="1374248" y="125737"/>
                </a:cubicBezTo>
                <a:lnTo>
                  <a:pt x="1374248" y="1131636"/>
                </a:lnTo>
                <a:cubicBezTo>
                  <a:pt x="1374248" y="1201079"/>
                  <a:pt x="1317954" y="1257373"/>
                  <a:pt x="1248511" y="1257373"/>
                </a:cubicBezTo>
                <a:lnTo>
                  <a:pt x="125737" y="1257373"/>
                </a:lnTo>
                <a:cubicBezTo>
                  <a:pt x="56294" y="1257373"/>
                  <a:pt x="0" y="1201079"/>
                  <a:pt x="0" y="1131636"/>
                </a:cubicBezTo>
                <a:lnTo>
                  <a:pt x="0" y="125737"/>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407" tIns="105407" rIns="105407" bIns="105407" numCol="1" spcCol="1270" anchor="ctr" anchorCtr="0">
            <a:noAutofit/>
          </a:bodyPr>
          <a:lstStyle/>
          <a:p>
            <a:pPr lvl="0" algn="ctr" defTabSz="800100">
              <a:lnSpc>
                <a:spcPct val="90000"/>
              </a:lnSpc>
              <a:spcBef>
                <a:spcPct val="0"/>
              </a:spcBef>
              <a:spcAft>
                <a:spcPct val="35000"/>
              </a:spcAft>
            </a:pPr>
            <a:r>
              <a:rPr lang="en-US" sz="2400" kern="1200" dirty="0" smtClean="0"/>
              <a:t>Droughts</a:t>
            </a:r>
            <a:endParaRPr lang="en-US" sz="2400" kern="1200" dirty="0"/>
          </a:p>
        </p:txBody>
      </p:sp>
      <p:sp>
        <p:nvSpPr>
          <p:cNvPr id="15" name="Freeform 14"/>
          <p:cNvSpPr/>
          <p:nvPr/>
        </p:nvSpPr>
        <p:spPr>
          <a:xfrm>
            <a:off x="5307751" y="3567727"/>
            <a:ext cx="2841427" cy="704986"/>
          </a:xfrm>
          <a:custGeom>
            <a:avLst/>
            <a:gdLst>
              <a:gd name="connsiteX0" fmla="*/ 0 w 1195735"/>
              <a:gd name="connsiteY0" fmla="*/ 119574 h 1266177"/>
              <a:gd name="connsiteX1" fmla="*/ 119574 w 1195735"/>
              <a:gd name="connsiteY1" fmla="*/ 0 h 1266177"/>
              <a:gd name="connsiteX2" fmla="*/ 1076162 w 1195735"/>
              <a:gd name="connsiteY2" fmla="*/ 0 h 1266177"/>
              <a:gd name="connsiteX3" fmla="*/ 1195736 w 1195735"/>
              <a:gd name="connsiteY3" fmla="*/ 119574 h 1266177"/>
              <a:gd name="connsiteX4" fmla="*/ 1195735 w 1195735"/>
              <a:gd name="connsiteY4" fmla="*/ 1146604 h 1266177"/>
              <a:gd name="connsiteX5" fmla="*/ 1076161 w 1195735"/>
              <a:gd name="connsiteY5" fmla="*/ 1266178 h 1266177"/>
              <a:gd name="connsiteX6" fmla="*/ 119574 w 1195735"/>
              <a:gd name="connsiteY6" fmla="*/ 1266177 h 1266177"/>
              <a:gd name="connsiteX7" fmla="*/ 0 w 1195735"/>
              <a:gd name="connsiteY7" fmla="*/ 1146603 h 1266177"/>
              <a:gd name="connsiteX8" fmla="*/ 0 w 1195735"/>
              <a:gd name="connsiteY8" fmla="*/ 119574 h 126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5735" h="1266177">
                <a:moveTo>
                  <a:pt x="0" y="119574"/>
                </a:moveTo>
                <a:cubicBezTo>
                  <a:pt x="0" y="53535"/>
                  <a:pt x="53535" y="0"/>
                  <a:pt x="119574" y="0"/>
                </a:cubicBezTo>
                <a:lnTo>
                  <a:pt x="1076162" y="0"/>
                </a:lnTo>
                <a:cubicBezTo>
                  <a:pt x="1142201" y="0"/>
                  <a:pt x="1195736" y="53535"/>
                  <a:pt x="1195736" y="119574"/>
                </a:cubicBezTo>
                <a:cubicBezTo>
                  <a:pt x="1195736" y="461917"/>
                  <a:pt x="1195735" y="804261"/>
                  <a:pt x="1195735" y="1146604"/>
                </a:cubicBezTo>
                <a:cubicBezTo>
                  <a:pt x="1195735" y="1212643"/>
                  <a:pt x="1142200" y="1266178"/>
                  <a:pt x="1076161" y="1266178"/>
                </a:cubicBezTo>
                <a:lnTo>
                  <a:pt x="119574" y="1266177"/>
                </a:lnTo>
                <a:cubicBezTo>
                  <a:pt x="53535" y="1266177"/>
                  <a:pt x="0" y="1212642"/>
                  <a:pt x="0" y="1146603"/>
                </a:cubicBezTo>
                <a:lnTo>
                  <a:pt x="0" y="11957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602" tIns="103602" rIns="103602" bIns="103602" numCol="1" spcCol="1270" anchor="ctr" anchorCtr="0">
            <a:noAutofit/>
          </a:bodyPr>
          <a:lstStyle/>
          <a:p>
            <a:pPr lvl="0" algn="ctr" defTabSz="800100">
              <a:lnSpc>
                <a:spcPct val="90000"/>
              </a:lnSpc>
              <a:spcBef>
                <a:spcPct val="0"/>
              </a:spcBef>
              <a:spcAft>
                <a:spcPct val="35000"/>
              </a:spcAft>
            </a:pPr>
            <a:r>
              <a:rPr lang="en-US" sz="2400" kern="1200" dirty="0" smtClean="0"/>
              <a:t>Wildfires</a:t>
            </a:r>
            <a:endParaRPr lang="en-US" sz="2400" kern="1200" dirty="0"/>
          </a:p>
        </p:txBody>
      </p:sp>
      <p:sp>
        <p:nvSpPr>
          <p:cNvPr id="20" name="Freeform 19"/>
          <p:cNvSpPr/>
          <p:nvPr/>
        </p:nvSpPr>
        <p:spPr>
          <a:xfrm rot="143828">
            <a:off x="5309255" y="5627364"/>
            <a:ext cx="634419" cy="85153"/>
          </a:xfrm>
          <a:custGeom>
            <a:avLst/>
            <a:gdLst>
              <a:gd name="connsiteX0" fmla="*/ 0 w 634419"/>
              <a:gd name="connsiteY0" fmla="*/ 17031 h 85153"/>
              <a:gd name="connsiteX1" fmla="*/ 591843 w 634419"/>
              <a:gd name="connsiteY1" fmla="*/ 17031 h 85153"/>
              <a:gd name="connsiteX2" fmla="*/ 591843 w 634419"/>
              <a:gd name="connsiteY2" fmla="*/ 0 h 85153"/>
              <a:gd name="connsiteX3" fmla="*/ 634419 w 634419"/>
              <a:gd name="connsiteY3" fmla="*/ 42577 h 85153"/>
              <a:gd name="connsiteX4" fmla="*/ 591843 w 634419"/>
              <a:gd name="connsiteY4" fmla="*/ 85153 h 85153"/>
              <a:gd name="connsiteX5" fmla="*/ 591843 w 634419"/>
              <a:gd name="connsiteY5" fmla="*/ 68122 h 85153"/>
              <a:gd name="connsiteX6" fmla="*/ 0 w 634419"/>
              <a:gd name="connsiteY6" fmla="*/ 68122 h 85153"/>
              <a:gd name="connsiteX7" fmla="*/ 0 w 634419"/>
              <a:gd name="connsiteY7" fmla="*/ 17031 h 8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419" h="85153">
                <a:moveTo>
                  <a:pt x="0" y="17031"/>
                </a:moveTo>
                <a:lnTo>
                  <a:pt x="591843" y="17031"/>
                </a:lnTo>
                <a:lnTo>
                  <a:pt x="591843" y="0"/>
                </a:lnTo>
                <a:lnTo>
                  <a:pt x="634419" y="42577"/>
                </a:lnTo>
                <a:lnTo>
                  <a:pt x="591843" y="85153"/>
                </a:lnTo>
                <a:lnTo>
                  <a:pt x="591843" y="68122"/>
                </a:lnTo>
                <a:lnTo>
                  <a:pt x="0" y="68122"/>
                </a:lnTo>
                <a:lnTo>
                  <a:pt x="0" y="17031"/>
                </a:lnTo>
                <a:close/>
              </a:path>
            </a:pathLst>
          </a:custGeom>
          <a:noFill/>
          <a:ln>
            <a:no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17031" rIns="25546" bIns="17030" numCol="1" spcCol="1270" anchor="ctr" anchorCtr="0">
            <a:noAutofit/>
          </a:bodyPr>
          <a:lstStyle/>
          <a:p>
            <a:pPr lvl="0" algn="ctr" defTabSz="222250">
              <a:lnSpc>
                <a:spcPct val="90000"/>
              </a:lnSpc>
              <a:spcBef>
                <a:spcPct val="0"/>
              </a:spcBef>
              <a:spcAft>
                <a:spcPct val="35000"/>
              </a:spcAft>
            </a:pPr>
            <a:endParaRPr lang="en-US" sz="500" kern="1200"/>
          </a:p>
        </p:txBody>
      </p:sp>
      <p:grpSp>
        <p:nvGrpSpPr>
          <p:cNvPr id="22" name="Group 21"/>
          <p:cNvGrpSpPr/>
          <p:nvPr/>
        </p:nvGrpSpPr>
        <p:grpSpPr>
          <a:xfrm>
            <a:off x="3450061" y="4667616"/>
            <a:ext cx="2243878" cy="1576251"/>
            <a:chOff x="3857159" y="3677567"/>
            <a:chExt cx="2070302" cy="1170714"/>
          </a:xfrm>
        </p:grpSpPr>
        <p:sp>
          <p:nvSpPr>
            <p:cNvPr id="17" name="Freeform 16"/>
            <p:cNvSpPr/>
            <p:nvPr/>
          </p:nvSpPr>
          <p:spPr>
            <a:xfrm>
              <a:off x="3904487" y="3677567"/>
              <a:ext cx="1975645" cy="1170714"/>
            </a:xfrm>
            <a:custGeom>
              <a:avLst/>
              <a:gdLst>
                <a:gd name="connsiteX0" fmla="*/ 0 w 1678636"/>
                <a:gd name="connsiteY0" fmla="*/ 143546 h 1435460"/>
                <a:gd name="connsiteX1" fmla="*/ 143546 w 1678636"/>
                <a:gd name="connsiteY1" fmla="*/ 0 h 1435460"/>
                <a:gd name="connsiteX2" fmla="*/ 1535090 w 1678636"/>
                <a:gd name="connsiteY2" fmla="*/ 0 h 1435460"/>
                <a:gd name="connsiteX3" fmla="*/ 1678636 w 1678636"/>
                <a:gd name="connsiteY3" fmla="*/ 143546 h 1435460"/>
                <a:gd name="connsiteX4" fmla="*/ 1678636 w 1678636"/>
                <a:gd name="connsiteY4" fmla="*/ 1291914 h 1435460"/>
                <a:gd name="connsiteX5" fmla="*/ 1535090 w 1678636"/>
                <a:gd name="connsiteY5" fmla="*/ 1435460 h 1435460"/>
                <a:gd name="connsiteX6" fmla="*/ 143546 w 1678636"/>
                <a:gd name="connsiteY6" fmla="*/ 1435460 h 1435460"/>
                <a:gd name="connsiteX7" fmla="*/ 0 w 1678636"/>
                <a:gd name="connsiteY7" fmla="*/ 1291914 h 1435460"/>
                <a:gd name="connsiteX8" fmla="*/ 0 w 1678636"/>
                <a:gd name="connsiteY8" fmla="*/ 143546 h 143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8636" h="1435460">
                  <a:moveTo>
                    <a:pt x="0" y="143546"/>
                  </a:moveTo>
                  <a:cubicBezTo>
                    <a:pt x="0" y="64268"/>
                    <a:pt x="64268" y="0"/>
                    <a:pt x="143546" y="0"/>
                  </a:cubicBezTo>
                  <a:lnTo>
                    <a:pt x="1535090" y="0"/>
                  </a:lnTo>
                  <a:cubicBezTo>
                    <a:pt x="1614368" y="0"/>
                    <a:pt x="1678636" y="64268"/>
                    <a:pt x="1678636" y="143546"/>
                  </a:cubicBezTo>
                  <a:lnTo>
                    <a:pt x="1678636" y="1291914"/>
                  </a:lnTo>
                  <a:cubicBezTo>
                    <a:pt x="1678636" y="1371192"/>
                    <a:pt x="1614368" y="1435460"/>
                    <a:pt x="1535090" y="1435460"/>
                  </a:cubicBezTo>
                  <a:lnTo>
                    <a:pt x="143546" y="1435460"/>
                  </a:lnTo>
                  <a:cubicBezTo>
                    <a:pt x="64268" y="1435460"/>
                    <a:pt x="0" y="1371192"/>
                    <a:pt x="0" y="1291914"/>
                  </a:cubicBezTo>
                  <a:lnTo>
                    <a:pt x="0" y="14354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913" tIns="144913" rIns="144913" bIns="144913" numCol="1" spcCol="1270" anchor="ctr" anchorCtr="0">
              <a:noAutofit/>
            </a:bodyPr>
            <a:lstStyle/>
            <a:p>
              <a:pPr lvl="0" algn="ctr" defTabSz="1200150">
                <a:lnSpc>
                  <a:spcPct val="90000"/>
                </a:lnSpc>
                <a:spcBef>
                  <a:spcPct val="0"/>
                </a:spcBef>
                <a:spcAft>
                  <a:spcPct val="35000"/>
                </a:spcAft>
              </a:pPr>
              <a:endParaRPr lang="en-US" sz="2700" kern="1200"/>
            </a:p>
          </p:txBody>
        </p:sp>
        <p:sp>
          <p:nvSpPr>
            <p:cNvPr id="5" name="TextBox 4"/>
            <p:cNvSpPr txBox="1"/>
            <p:nvPr/>
          </p:nvSpPr>
          <p:spPr>
            <a:xfrm>
              <a:off x="3857159" y="3938746"/>
              <a:ext cx="2070302" cy="594339"/>
            </a:xfrm>
            <a:prstGeom prst="rect">
              <a:avLst/>
            </a:prstGeom>
            <a:noFill/>
          </p:spPr>
          <p:txBody>
            <a:bodyPr wrap="square" rtlCol="0">
              <a:spAutoFit/>
            </a:bodyPr>
            <a:lstStyle/>
            <a:p>
              <a:pPr algn="ctr"/>
              <a:r>
                <a:rPr lang="en-US" sz="2300" dirty="0" smtClean="0">
                  <a:solidFill>
                    <a:schemeClr val="bg1"/>
                  </a:solidFill>
                </a:rPr>
                <a:t>Environmental Degradation</a:t>
              </a:r>
              <a:endParaRPr lang="en-US" sz="2300" dirty="0">
                <a:solidFill>
                  <a:schemeClr val="bg1"/>
                </a:solidFill>
              </a:endParaRPr>
            </a:p>
          </p:txBody>
        </p:sp>
      </p:grpSp>
      <p:grpSp>
        <p:nvGrpSpPr>
          <p:cNvPr id="23" name="Group 22"/>
          <p:cNvGrpSpPr/>
          <p:nvPr/>
        </p:nvGrpSpPr>
        <p:grpSpPr>
          <a:xfrm>
            <a:off x="624689" y="4688954"/>
            <a:ext cx="2270267" cy="1580273"/>
            <a:chOff x="852912" y="4483956"/>
            <a:chExt cx="1806312" cy="1174486"/>
          </a:xfrm>
        </p:grpSpPr>
        <p:sp>
          <p:nvSpPr>
            <p:cNvPr id="19" name="Freeform 18"/>
            <p:cNvSpPr/>
            <p:nvPr/>
          </p:nvSpPr>
          <p:spPr>
            <a:xfrm>
              <a:off x="852912" y="4483956"/>
              <a:ext cx="1806312" cy="1174486"/>
            </a:xfrm>
            <a:custGeom>
              <a:avLst/>
              <a:gdLst>
                <a:gd name="connsiteX0" fmla="*/ 0 w 1791309"/>
                <a:gd name="connsiteY0" fmla="*/ 172882 h 1728819"/>
                <a:gd name="connsiteX1" fmla="*/ 172882 w 1791309"/>
                <a:gd name="connsiteY1" fmla="*/ 0 h 1728819"/>
                <a:gd name="connsiteX2" fmla="*/ 1618427 w 1791309"/>
                <a:gd name="connsiteY2" fmla="*/ 0 h 1728819"/>
                <a:gd name="connsiteX3" fmla="*/ 1791309 w 1791309"/>
                <a:gd name="connsiteY3" fmla="*/ 172882 h 1728819"/>
                <a:gd name="connsiteX4" fmla="*/ 1791309 w 1791309"/>
                <a:gd name="connsiteY4" fmla="*/ 1555937 h 1728819"/>
                <a:gd name="connsiteX5" fmla="*/ 1618427 w 1791309"/>
                <a:gd name="connsiteY5" fmla="*/ 1728819 h 1728819"/>
                <a:gd name="connsiteX6" fmla="*/ 172882 w 1791309"/>
                <a:gd name="connsiteY6" fmla="*/ 1728819 h 1728819"/>
                <a:gd name="connsiteX7" fmla="*/ 0 w 1791309"/>
                <a:gd name="connsiteY7" fmla="*/ 1555937 h 1728819"/>
                <a:gd name="connsiteX8" fmla="*/ 0 w 1791309"/>
                <a:gd name="connsiteY8" fmla="*/ 172882 h 172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1309" h="1728819">
                  <a:moveTo>
                    <a:pt x="0" y="172882"/>
                  </a:moveTo>
                  <a:cubicBezTo>
                    <a:pt x="0" y="77402"/>
                    <a:pt x="77402" y="0"/>
                    <a:pt x="172882" y="0"/>
                  </a:cubicBezTo>
                  <a:lnTo>
                    <a:pt x="1618427" y="0"/>
                  </a:lnTo>
                  <a:cubicBezTo>
                    <a:pt x="1713907" y="0"/>
                    <a:pt x="1791309" y="77402"/>
                    <a:pt x="1791309" y="172882"/>
                  </a:cubicBezTo>
                  <a:lnTo>
                    <a:pt x="1791309" y="1555937"/>
                  </a:lnTo>
                  <a:cubicBezTo>
                    <a:pt x="1791309" y="1651417"/>
                    <a:pt x="1713907" y="1728819"/>
                    <a:pt x="1618427" y="1728819"/>
                  </a:cubicBezTo>
                  <a:lnTo>
                    <a:pt x="172882" y="1728819"/>
                  </a:lnTo>
                  <a:cubicBezTo>
                    <a:pt x="77402" y="1728819"/>
                    <a:pt x="0" y="1651417"/>
                    <a:pt x="0" y="1555937"/>
                  </a:cubicBezTo>
                  <a:lnTo>
                    <a:pt x="0" y="17288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0175" tIns="180175" rIns="180175" bIns="180175" numCol="1" spcCol="1270" anchor="ctr" anchorCtr="0">
              <a:noAutofit/>
            </a:bodyPr>
            <a:lstStyle/>
            <a:p>
              <a:pPr lvl="0" algn="ctr" defTabSz="1511300">
                <a:lnSpc>
                  <a:spcPct val="90000"/>
                </a:lnSpc>
                <a:spcBef>
                  <a:spcPct val="0"/>
                </a:spcBef>
                <a:spcAft>
                  <a:spcPct val="35000"/>
                </a:spcAft>
              </a:pPr>
              <a:endParaRPr lang="en-US" sz="3400" kern="1200"/>
            </a:p>
          </p:txBody>
        </p:sp>
        <p:sp>
          <p:nvSpPr>
            <p:cNvPr id="6" name="TextBox 5"/>
            <p:cNvSpPr txBox="1"/>
            <p:nvPr/>
          </p:nvSpPr>
          <p:spPr>
            <a:xfrm>
              <a:off x="927498" y="4506126"/>
              <a:ext cx="1674630" cy="1120849"/>
            </a:xfrm>
            <a:prstGeom prst="rect">
              <a:avLst/>
            </a:prstGeom>
            <a:noFill/>
          </p:spPr>
          <p:txBody>
            <a:bodyPr wrap="square" rtlCol="0">
              <a:spAutoFit/>
            </a:bodyPr>
            <a:lstStyle/>
            <a:p>
              <a:pPr algn="ctr"/>
              <a:r>
                <a:rPr lang="en-US" sz="2300" dirty="0" smtClean="0">
                  <a:solidFill>
                    <a:schemeClr val="bg1"/>
                  </a:solidFill>
                </a:rPr>
                <a:t>Damages to property, infrastructure and life.</a:t>
              </a:r>
              <a:endParaRPr lang="en-US" sz="2300" dirty="0">
                <a:solidFill>
                  <a:schemeClr val="bg1"/>
                </a:solidFill>
              </a:endParaRPr>
            </a:p>
          </p:txBody>
        </p:sp>
      </p:grpSp>
      <p:grpSp>
        <p:nvGrpSpPr>
          <p:cNvPr id="24" name="Group 23"/>
          <p:cNvGrpSpPr/>
          <p:nvPr/>
        </p:nvGrpSpPr>
        <p:grpSpPr>
          <a:xfrm>
            <a:off x="5945178" y="4677115"/>
            <a:ext cx="2829558" cy="1557252"/>
            <a:chOff x="6495469" y="4912805"/>
            <a:chExt cx="2159000" cy="1174486"/>
          </a:xfrm>
        </p:grpSpPr>
        <p:sp>
          <p:nvSpPr>
            <p:cNvPr id="21" name="Freeform 20"/>
            <p:cNvSpPr/>
            <p:nvPr/>
          </p:nvSpPr>
          <p:spPr>
            <a:xfrm>
              <a:off x="6688183" y="4912805"/>
              <a:ext cx="1773572" cy="1174486"/>
            </a:xfrm>
            <a:custGeom>
              <a:avLst/>
              <a:gdLst>
                <a:gd name="connsiteX0" fmla="*/ 0 w 2255246"/>
                <a:gd name="connsiteY0" fmla="*/ 112376 h 1123764"/>
                <a:gd name="connsiteX1" fmla="*/ 112376 w 2255246"/>
                <a:gd name="connsiteY1" fmla="*/ 0 h 1123764"/>
                <a:gd name="connsiteX2" fmla="*/ 2142870 w 2255246"/>
                <a:gd name="connsiteY2" fmla="*/ 0 h 1123764"/>
                <a:gd name="connsiteX3" fmla="*/ 2255246 w 2255246"/>
                <a:gd name="connsiteY3" fmla="*/ 112376 h 1123764"/>
                <a:gd name="connsiteX4" fmla="*/ 2255246 w 2255246"/>
                <a:gd name="connsiteY4" fmla="*/ 1011388 h 1123764"/>
                <a:gd name="connsiteX5" fmla="*/ 2142870 w 2255246"/>
                <a:gd name="connsiteY5" fmla="*/ 1123764 h 1123764"/>
                <a:gd name="connsiteX6" fmla="*/ 112376 w 2255246"/>
                <a:gd name="connsiteY6" fmla="*/ 1123764 h 1123764"/>
                <a:gd name="connsiteX7" fmla="*/ 0 w 2255246"/>
                <a:gd name="connsiteY7" fmla="*/ 1011388 h 1123764"/>
                <a:gd name="connsiteX8" fmla="*/ 0 w 2255246"/>
                <a:gd name="connsiteY8" fmla="*/ 112376 h 1123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5246" h="1123764">
                  <a:moveTo>
                    <a:pt x="0" y="112376"/>
                  </a:moveTo>
                  <a:cubicBezTo>
                    <a:pt x="0" y="50312"/>
                    <a:pt x="50312" y="0"/>
                    <a:pt x="112376" y="0"/>
                  </a:cubicBezTo>
                  <a:lnTo>
                    <a:pt x="2142870" y="0"/>
                  </a:lnTo>
                  <a:cubicBezTo>
                    <a:pt x="2204934" y="0"/>
                    <a:pt x="2255246" y="50312"/>
                    <a:pt x="2255246" y="112376"/>
                  </a:cubicBezTo>
                  <a:lnTo>
                    <a:pt x="2255246" y="1011388"/>
                  </a:lnTo>
                  <a:cubicBezTo>
                    <a:pt x="2255246" y="1073452"/>
                    <a:pt x="2204934" y="1123764"/>
                    <a:pt x="2142870" y="1123764"/>
                  </a:cubicBezTo>
                  <a:lnTo>
                    <a:pt x="112376" y="1123764"/>
                  </a:lnTo>
                  <a:cubicBezTo>
                    <a:pt x="50312" y="1123764"/>
                    <a:pt x="0" y="1073452"/>
                    <a:pt x="0" y="1011388"/>
                  </a:cubicBezTo>
                  <a:lnTo>
                    <a:pt x="0" y="11237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2924" tIns="112924" rIns="112924" bIns="112924" numCol="1" spcCol="1270" anchor="ctr" anchorCtr="0">
              <a:noAutofit/>
            </a:bodyPr>
            <a:lstStyle/>
            <a:p>
              <a:pPr lvl="0" algn="ctr" defTabSz="933450">
                <a:lnSpc>
                  <a:spcPct val="90000"/>
                </a:lnSpc>
                <a:spcBef>
                  <a:spcPct val="0"/>
                </a:spcBef>
                <a:spcAft>
                  <a:spcPct val="35000"/>
                </a:spcAft>
              </a:pPr>
              <a:endParaRPr lang="en-US" sz="2100" kern="1200"/>
            </a:p>
          </p:txBody>
        </p:sp>
        <p:sp>
          <p:nvSpPr>
            <p:cNvPr id="7" name="TextBox 6"/>
            <p:cNvSpPr txBox="1"/>
            <p:nvPr/>
          </p:nvSpPr>
          <p:spPr>
            <a:xfrm>
              <a:off x="6495469" y="5176882"/>
              <a:ext cx="2159000" cy="626741"/>
            </a:xfrm>
            <a:prstGeom prst="rect">
              <a:avLst/>
            </a:prstGeom>
            <a:noFill/>
          </p:spPr>
          <p:txBody>
            <a:bodyPr wrap="square" rtlCol="0">
              <a:spAutoFit/>
            </a:bodyPr>
            <a:lstStyle/>
            <a:p>
              <a:pPr algn="ctr"/>
              <a:r>
                <a:rPr lang="en-US" sz="2400" dirty="0" smtClean="0">
                  <a:solidFill>
                    <a:schemeClr val="bg1"/>
                  </a:solidFill>
                </a:rPr>
                <a:t>Economic </a:t>
              </a:r>
            </a:p>
            <a:p>
              <a:pPr algn="ctr"/>
              <a:r>
                <a:rPr lang="en-US" sz="2400" dirty="0" smtClean="0">
                  <a:solidFill>
                    <a:schemeClr val="bg1"/>
                  </a:solidFill>
                </a:rPr>
                <a:t>Losses</a:t>
              </a:r>
              <a:endParaRPr lang="en-US" sz="2400" dirty="0">
                <a:solidFill>
                  <a:schemeClr val="bg1"/>
                </a:solidFill>
              </a:endParaRPr>
            </a:p>
          </p:txBody>
        </p:sp>
      </p:grpSp>
      <p:sp>
        <p:nvSpPr>
          <p:cNvPr id="30" name="Right Arrow 29"/>
          <p:cNvSpPr/>
          <p:nvPr/>
        </p:nvSpPr>
        <p:spPr>
          <a:xfrm>
            <a:off x="4252489" y="3731815"/>
            <a:ext cx="639022" cy="309677"/>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11365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214232" y="1431472"/>
            <a:ext cx="3593592" cy="3374136"/>
          </a:xfrm>
        </p:spPr>
        <p:txBody>
          <a:bodyPr>
            <a:noAutofit/>
          </a:bodyPr>
          <a:lstStyle/>
          <a:p>
            <a:pPr marL="342900" indent="-342900">
              <a:spcBef>
                <a:spcPts val="200"/>
              </a:spcBef>
              <a:buClr>
                <a:schemeClr val="accent1"/>
              </a:buClr>
              <a:buFont typeface="Webdings" panose="05030102010509060703" pitchFamily="18" charset="2"/>
              <a:buChar char="4"/>
            </a:pPr>
            <a:r>
              <a:rPr lang="en-US" sz="2400" dirty="0"/>
              <a:t>Texas A&amp;M Fire Assessment Risk Assessment </a:t>
            </a:r>
            <a:r>
              <a:rPr lang="en-US" sz="2400" dirty="0" smtClean="0"/>
              <a:t>Portal</a:t>
            </a:r>
          </a:p>
          <a:p>
            <a:pPr>
              <a:spcBef>
                <a:spcPts val="200"/>
              </a:spcBef>
              <a:buClr>
                <a:schemeClr val="accent1"/>
              </a:buClr>
            </a:pPr>
            <a:r>
              <a:rPr lang="en-US" sz="2400" dirty="0" smtClean="0"/>
              <a:t> </a:t>
            </a:r>
            <a:endParaRPr lang="en-US" sz="2400" dirty="0"/>
          </a:p>
          <a:p>
            <a:pPr marL="342900" indent="-342900">
              <a:spcBef>
                <a:spcPts val="200"/>
              </a:spcBef>
              <a:buClr>
                <a:schemeClr val="accent1"/>
              </a:buClr>
              <a:buFont typeface="Webdings" panose="05030102010509060703" pitchFamily="18" charset="2"/>
              <a:buChar char="4"/>
            </a:pPr>
            <a:r>
              <a:rPr lang="en-US" sz="2400" dirty="0" smtClean="0"/>
              <a:t>Prediction using </a:t>
            </a:r>
            <a:r>
              <a:rPr lang="en-US" sz="2400" dirty="0" err="1" smtClean="0"/>
              <a:t>Keetch-Byram</a:t>
            </a:r>
            <a:r>
              <a:rPr lang="en-US" sz="2400" dirty="0" smtClean="0"/>
              <a:t> Drought Index</a:t>
            </a:r>
          </a:p>
          <a:p>
            <a:pPr marL="1028700" lvl="1" indent="-342900">
              <a:spcBef>
                <a:spcPts val="200"/>
              </a:spcBef>
              <a:buClr>
                <a:schemeClr val="accent1"/>
              </a:buClr>
              <a:buFont typeface="Webdings" panose="05030102010509060703" pitchFamily="18" charset="2"/>
              <a:buChar char="4"/>
            </a:pPr>
            <a:r>
              <a:rPr lang="en-US" dirty="0" smtClean="0"/>
              <a:t>Estimates soil moisture from precipitation and temperature</a:t>
            </a:r>
          </a:p>
          <a:p>
            <a:pPr lvl="1" indent="0">
              <a:spcBef>
                <a:spcPts val="200"/>
              </a:spcBef>
              <a:buClr>
                <a:schemeClr val="accent1"/>
              </a:buClr>
              <a:buNone/>
            </a:pPr>
            <a:endParaRPr lang="en-US" dirty="0" smtClean="0"/>
          </a:p>
        </p:txBody>
      </p:sp>
      <p:sp>
        <p:nvSpPr>
          <p:cNvPr id="3" name="Text Placeholder 2"/>
          <p:cNvSpPr>
            <a:spLocks noGrp="1"/>
          </p:cNvSpPr>
          <p:nvPr>
            <p:ph type="body" sz="quarter" idx="10"/>
          </p:nvPr>
        </p:nvSpPr>
        <p:spPr>
          <a:xfrm>
            <a:off x="214231" y="343990"/>
            <a:ext cx="5960145" cy="640080"/>
          </a:xfrm>
        </p:spPr>
        <p:txBody>
          <a:bodyPr/>
          <a:lstStyle/>
          <a:p>
            <a:r>
              <a:rPr lang="en-US" sz="3500" dirty="0" smtClean="0"/>
              <a:t>Current Practices</a:t>
            </a:r>
          </a:p>
        </p:txBody>
      </p:sp>
      <p:sp>
        <p:nvSpPr>
          <p:cNvPr id="10" name="Text Placeholder 9"/>
          <p:cNvSpPr>
            <a:spLocks noGrp="1"/>
          </p:cNvSpPr>
          <p:nvPr>
            <p:ph type="body" sz="quarter" idx="13"/>
          </p:nvPr>
        </p:nvSpPr>
        <p:spPr>
          <a:xfrm>
            <a:off x="7423750" y="5416627"/>
            <a:ext cx="1720250" cy="274320"/>
          </a:xfrm>
        </p:spPr>
        <p:txBody>
          <a:bodyPr/>
          <a:lstStyle/>
          <a:p>
            <a:r>
              <a:rPr lang="en-US" dirty="0" smtClean="0"/>
              <a:t>Image Credit: VXYA</a:t>
            </a:r>
            <a:endParaRPr lang="en-US"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3158" y="1431472"/>
            <a:ext cx="5310779" cy="3983084"/>
          </a:xfrm>
          <a:prstGeom prst="rect">
            <a:avLst/>
          </a:prstGeom>
        </p:spPr>
      </p:pic>
    </p:spTree>
    <p:extLst>
      <p:ext uri="{BB962C8B-B14F-4D97-AF65-F5344CB8AC3E}">
        <p14:creationId xmlns:p14="http://schemas.microsoft.com/office/powerpoint/2010/main" val="593875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26917" y="1416412"/>
            <a:ext cx="4424763" cy="2577532"/>
          </a:xfrm>
          <a:prstGeom prst="rect">
            <a:avLst/>
          </a:prstGeom>
        </p:spPr>
      </p:pic>
      <p:sp>
        <p:nvSpPr>
          <p:cNvPr id="18" name="Text Placeholder 1"/>
          <p:cNvSpPr>
            <a:spLocks noGrp="1"/>
          </p:cNvSpPr>
          <p:nvPr>
            <p:ph type="body" sz="quarter" idx="11"/>
          </p:nvPr>
        </p:nvSpPr>
        <p:spPr>
          <a:xfrm>
            <a:off x="5346700" y="1788984"/>
            <a:ext cx="3539292" cy="1555388"/>
          </a:xfrm>
        </p:spPr>
        <p:txBody>
          <a:bodyPr>
            <a:noAutofit/>
          </a:bodyPr>
          <a:lstStyle/>
          <a:p>
            <a:pPr marL="342900" indent="-342900">
              <a:spcBef>
                <a:spcPts val="200"/>
              </a:spcBef>
              <a:buClr>
                <a:schemeClr val="accent1"/>
              </a:buClr>
              <a:buFont typeface="Webdings" panose="05030102010509060703" pitchFamily="18" charset="2"/>
              <a:buChar char="4"/>
            </a:pPr>
            <a:r>
              <a:rPr lang="en-US" sz="2400" dirty="0" smtClean="0"/>
              <a:t>Study Area: Texas</a:t>
            </a:r>
          </a:p>
          <a:p>
            <a:pPr marL="342900" indent="-342900">
              <a:spcBef>
                <a:spcPts val="200"/>
              </a:spcBef>
              <a:buClr>
                <a:schemeClr val="accent1"/>
              </a:buClr>
              <a:buFont typeface="Webdings" panose="05030102010509060703" pitchFamily="18" charset="2"/>
              <a:buChar char="4"/>
            </a:pPr>
            <a:r>
              <a:rPr lang="en-US" sz="2400" dirty="0" smtClean="0"/>
              <a:t>Study </a:t>
            </a:r>
            <a:r>
              <a:rPr lang="en-US" sz="2400" dirty="0"/>
              <a:t>Period: </a:t>
            </a:r>
          </a:p>
          <a:p>
            <a:pPr>
              <a:spcBef>
                <a:spcPts val="200"/>
              </a:spcBef>
              <a:buClr>
                <a:schemeClr val="accent1"/>
              </a:buClr>
            </a:pPr>
            <a:r>
              <a:rPr lang="en-US" sz="2400" dirty="0" smtClean="0"/>
              <a:t>    April </a:t>
            </a:r>
            <a:r>
              <a:rPr lang="en-US" sz="2400" dirty="0"/>
              <a:t>21, 2015-</a:t>
            </a:r>
          </a:p>
          <a:p>
            <a:pPr>
              <a:spcBef>
                <a:spcPts val="200"/>
              </a:spcBef>
              <a:buClr>
                <a:schemeClr val="accent1"/>
              </a:buClr>
            </a:pPr>
            <a:r>
              <a:rPr lang="en-US" sz="2400" dirty="0" smtClean="0"/>
              <a:t>    February </a:t>
            </a:r>
            <a:r>
              <a:rPr lang="en-US" sz="2400" dirty="0"/>
              <a:t>1, 2016</a:t>
            </a:r>
          </a:p>
          <a:p>
            <a:pPr marL="342900" indent="-342900">
              <a:spcBef>
                <a:spcPts val="200"/>
              </a:spcBef>
              <a:buClr>
                <a:schemeClr val="accent1"/>
              </a:buClr>
              <a:buFont typeface="Webdings" panose="05030102010509060703" pitchFamily="18" charset="2"/>
              <a:buChar char="4"/>
            </a:pPr>
            <a:endParaRPr lang="en-US" sz="2400" dirty="0" smtClean="0"/>
          </a:p>
        </p:txBody>
      </p:sp>
      <p:sp>
        <p:nvSpPr>
          <p:cNvPr id="2" name="Rectangle 1"/>
          <p:cNvSpPr/>
          <p:nvPr/>
        </p:nvSpPr>
        <p:spPr>
          <a:xfrm>
            <a:off x="4021892" y="4576971"/>
            <a:ext cx="4572000" cy="1061829"/>
          </a:xfrm>
          <a:prstGeom prst="rect">
            <a:avLst/>
          </a:prstGeom>
        </p:spPr>
        <p:txBody>
          <a:bodyPr>
            <a:spAutoFit/>
          </a:bodyPr>
          <a:lstStyle/>
          <a:p>
            <a:pPr lvl="0" algn="r">
              <a:lnSpc>
                <a:spcPct val="90000"/>
              </a:lnSpc>
              <a:spcBef>
                <a:spcPts val="1000"/>
              </a:spcBef>
            </a:pPr>
            <a:r>
              <a:rPr lang="en-US" sz="3500" b="1" dirty="0">
                <a:solidFill>
                  <a:schemeClr val="accent1"/>
                </a:solidFill>
              </a:rPr>
              <a:t>Earth Observation Systems</a:t>
            </a:r>
          </a:p>
        </p:txBody>
      </p:sp>
      <p:pic>
        <p:nvPicPr>
          <p:cNvPr id="5" name="Picture 4"/>
          <p:cNvPicPr>
            <a:picLocks noChangeAspect="1"/>
          </p:cNvPicPr>
          <p:nvPr/>
        </p:nvPicPr>
        <p:blipFill>
          <a:blip r:embed="rId4"/>
          <a:stretch>
            <a:fillRect/>
          </a:stretch>
        </p:blipFill>
        <p:spPr>
          <a:xfrm rot="16200000" flipV="1">
            <a:off x="903518" y="3948220"/>
            <a:ext cx="3072650" cy="3164098"/>
          </a:xfrm>
          <a:prstGeom prst="rect">
            <a:avLst/>
          </a:prstGeom>
        </p:spPr>
      </p:pic>
      <p:sp>
        <p:nvSpPr>
          <p:cNvPr id="6" name="Rectangle 5"/>
          <p:cNvSpPr/>
          <p:nvPr/>
        </p:nvSpPr>
        <p:spPr>
          <a:xfrm>
            <a:off x="3795469" y="5321674"/>
            <a:ext cx="2512423" cy="1200329"/>
          </a:xfrm>
          <a:prstGeom prst="rect">
            <a:avLst/>
          </a:prstGeom>
        </p:spPr>
        <p:txBody>
          <a:bodyPr wrap="square">
            <a:spAutoFit/>
          </a:bodyPr>
          <a:lstStyle/>
          <a:p>
            <a:pPr algn="ctr"/>
            <a:r>
              <a:rPr lang="en-US" sz="2400" dirty="0"/>
              <a:t>Soil Moisture Active Passive (SMAP</a:t>
            </a:r>
            <a:r>
              <a:rPr lang="en-US" sz="2400" dirty="0" smtClean="0"/>
              <a:t>)</a:t>
            </a:r>
            <a:endParaRPr lang="en-US" sz="2400" dirty="0"/>
          </a:p>
        </p:txBody>
      </p:sp>
      <p:sp>
        <p:nvSpPr>
          <p:cNvPr id="7" name="Text Placeholder 6"/>
          <p:cNvSpPr>
            <a:spLocks noGrp="1"/>
          </p:cNvSpPr>
          <p:nvPr>
            <p:ph type="body" sz="quarter" idx="10"/>
          </p:nvPr>
        </p:nvSpPr>
        <p:spPr>
          <a:xfrm>
            <a:off x="626917" y="497818"/>
            <a:ext cx="5874875" cy="546463"/>
          </a:xfrm>
        </p:spPr>
        <p:txBody>
          <a:bodyPr>
            <a:noAutofit/>
          </a:bodyPr>
          <a:lstStyle/>
          <a:p>
            <a:r>
              <a:rPr lang="en-US" sz="3500" dirty="0" smtClean="0"/>
              <a:t>Study Area and Period</a:t>
            </a:r>
            <a:endParaRPr lang="en-US" sz="3500" dirty="0"/>
          </a:p>
        </p:txBody>
      </p:sp>
    </p:spTree>
    <p:extLst>
      <p:ext uri="{BB962C8B-B14F-4D97-AF65-F5344CB8AC3E}">
        <p14:creationId xmlns:p14="http://schemas.microsoft.com/office/powerpoint/2010/main" val="32930880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99622" y="1179383"/>
            <a:ext cx="8744755" cy="2006729"/>
          </a:xfrm>
        </p:spPr>
        <p:txBody>
          <a:bodyPr>
            <a:normAutofit fontScale="92500"/>
          </a:bodyPr>
          <a:lstStyle/>
          <a:p>
            <a:r>
              <a:rPr lang="en-US" sz="2600" dirty="0" smtClean="0"/>
              <a:t>1. Establish </a:t>
            </a:r>
            <a:r>
              <a:rPr lang="en-US" sz="2600" dirty="0"/>
              <a:t>a Day of Year Baseline Climatology.</a:t>
            </a:r>
          </a:p>
          <a:p>
            <a:r>
              <a:rPr lang="en-US" sz="2600" dirty="0" smtClean="0"/>
              <a:t>2. Relate </a:t>
            </a:r>
            <a:r>
              <a:rPr lang="en-US" sz="2600" dirty="0"/>
              <a:t>SMAP data </a:t>
            </a:r>
            <a:r>
              <a:rPr lang="en-US" sz="2600" dirty="0" smtClean="0"/>
              <a:t>to </a:t>
            </a:r>
            <a:r>
              <a:rPr lang="en-US" sz="2600" dirty="0"/>
              <a:t>SCAN data. </a:t>
            </a:r>
          </a:p>
          <a:p>
            <a:r>
              <a:rPr lang="en-US" sz="2600" dirty="0" smtClean="0"/>
              <a:t>3. Create </a:t>
            </a:r>
            <a:r>
              <a:rPr lang="en-US" sz="2600" dirty="0"/>
              <a:t>a rolling three day minimum data set.</a:t>
            </a:r>
          </a:p>
          <a:p>
            <a:r>
              <a:rPr lang="en-US" sz="2600" dirty="0" smtClean="0"/>
              <a:t>4. Identify </a:t>
            </a:r>
            <a:r>
              <a:rPr lang="en-US" sz="2600" dirty="0"/>
              <a:t>a {relative number-TBD} for future comparisons. </a:t>
            </a:r>
          </a:p>
          <a:p>
            <a:endParaRPr lang="en-US" dirty="0"/>
          </a:p>
        </p:txBody>
      </p:sp>
      <p:sp>
        <p:nvSpPr>
          <p:cNvPr id="3" name="Text Placeholder 2"/>
          <p:cNvSpPr>
            <a:spLocks noGrp="1"/>
          </p:cNvSpPr>
          <p:nvPr>
            <p:ph type="body" sz="quarter" idx="10"/>
          </p:nvPr>
        </p:nvSpPr>
        <p:spPr>
          <a:xfrm>
            <a:off x="199622" y="401566"/>
            <a:ext cx="3566160" cy="658754"/>
          </a:xfrm>
        </p:spPr>
        <p:txBody>
          <a:bodyPr>
            <a:normAutofit/>
          </a:bodyPr>
          <a:lstStyle/>
          <a:p>
            <a:r>
              <a:rPr lang="en-US" sz="3500" dirty="0" smtClean="0"/>
              <a:t>Objectives</a:t>
            </a:r>
            <a:endParaRPr lang="en-US" sz="3500" dirty="0"/>
          </a:p>
        </p:txBody>
      </p:sp>
      <p:sp>
        <p:nvSpPr>
          <p:cNvPr id="5" name="Text Placeholder 4"/>
          <p:cNvSpPr>
            <a:spLocks noGrp="1"/>
          </p:cNvSpPr>
          <p:nvPr>
            <p:ph type="body" sz="quarter" idx="13"/>
          </p:nvPr>
        </p:nvSpPr>
        <p:spPr>
          <a:xfrm>
            <a:off x="408432" y="6583680"/>
            <a:ext cx="4163568" cy="274320"/>
          </a:xfrm>
          <a:noFill/>
        </p:spPr>
        <p:txBody>
          <a:bodyPr>
            <a:normAutofit/>
          </a:bodyPr>
          <a:lstStyle/>
          <a:p>
            <a:pPr algn="l"/>
            <a:r>
              <a:rPr lang="en-US" dirty="0" smtClean="0">
                <a:solidFill>
                  <a:schemeClr val="tx1">
                    <a:lumMod val="75000"/>
                  </a:schemeClr>
                </a:solidFill>
              </a:rPr>
              <a:t>Image Credit: Monet</a:t>
            </a:r>
            <a:endParaRPr lang="en-US" dirty="0">
              <a:solidFill>
                <a:schemeClr val="tx1">
                  <a:lumMod val="75000"/>
                </a:schemeClr>
              </a:solidFill>
            </a:endParaRPr>
          </a:p>
        </p:txBody>
      </p:sp>
      <p:pic>
        <p:nvPicPr>
          <p:cNvPr id="7" name="Picture Placeholder 6"/>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60" t="36067" r="746" b="10136"/>
          <a:stretch/>
        </p:blipFill>
        <p:spPr>
          <a:xfrm>
            <a:off x="-114300" y="3305175"/>
            <a:ext cx="9258300" cy="3552825"/>
          </a:xfrm>
        </p:spPr>
      </p:pic>
      <p:sp>
        <p:nvSpPr>
          <p:cNvPr id="4" name="TextBox 3"/>
          <p:cNvSpPr txBox="1"/>
          <p:nvPr/>
        </p:nvSpPr>
        <p:spPr>
          <a:xfrm>
            <a:off x="6516710" y="3047612"/>
            <a:ext cx="2730321" cy="276999"/>
          </a:xfrm>
          <a:prstGeom prst="rect">
            <a:avLst/>
          </a:prstGeom>
          <a:noFill/>
        </p:spPr>
        <p:txBody>
          <a:bodyPr wrap="square" rtlCol="0">
            <a:spAutoFit/>
          </a:bodyPr>
          <a:lstStyle/>
          <a:p>
            <a:r>
              <a:rPr lang="en-US" sz="1200" dirty="0" smtClean="0"/>
              <a:t>Image Credit: Staff </a:t>
            </a:r>
            <a:r>
              <a:rPr lang="en-US" sz="1200" dirty="0"/>
              <a:t>Sgt. Eric Harris</a:t>
            </a:r>
          </a:p>
        </p:txBody>
      </p:sp>
    </p:spTree>
    <p:extLst>
      <p:ext uri="{BB962C8B-B14F-4D97-AF65-F5344CB8AC3E}">
        <p14:creationId xmlns:p14="http://schemas.microsoft.com/office/powerpoint/2010/main" val="35707399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88135" y="831254"/>
            <a:ext cx="8999612" cy="5859872"/>
            <a:chOff x="1639330" y="67962"/>
            <a:chExt cx="8496852" cy="6786171"/>
          </a:xfrm>
        </p:grpSpPr>
        <p:grpSp>
          <p:nvGrpSpPr>
            <p:cNvPr id="10" name="Group 9"/>
            <p:cNvGrpSpPr/>
            <p:nvPr/>
          </p:nvGrpSpPr>
          <p:grpSpPr>
            <a:xfrm>
              <a:off x="1639330" y="67962"/>
              <a:ext cx="8435546" cy="6786171"/>
              <a:chOff x="1944130" y="51486"/>
              <a:chExt cx="8435546" cy="6786171"/>
            </a:xfrm>
          </p:grpSpPr>
          <p:sp>
            <p:nvSpPr>
              <p:cNvPr id="14" name="Rectangle 13"/>
              <p:cNvSpPr/>
              <p:nvPr/>
            </p:nvSpPr>
            <p:spPr>
              <a:xfrm>
                <a:off x="1944130" y="51486"/>
                <a:ext cx="8435546" cy="1021492"/>
              </a:xfrm>
              <a:prstGeom prst="rect">
                <a:avLst/>
              </a:prstGeom>
              <a:solidFill>
                <a:schemeClr val="accent1">
                  <a:lumMod val="40000"/>
                  <a:lumOff val="6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a:off x="1964723" y="1217140"/>
                <a:ext cx="2397211"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p:nvSpPr>
            <p:spPr>
              <a:xfrm>
                <a:off x="4973593" y="1217141"/>
                <a:ext cx="2479589"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a:off x="7982465" y="1217140"/>
                <a:ext cx="2397211"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a:off x="1944130" y="5760308"/>
                <a:ext cx="8435546" cy="1021492"/>
              </a:xfrm>
              <a:prstGeom prst="rect">
                <a:avLst/>
              </a:prstGeom>
              <a:solidFill>
                <a:schemeClr val="accent1">
                  <a:lumMod val="40000"/>
                  <a:lumOff val="6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solidFill>
                    <a:schemeClr val="bg2">
                      <a:lumMod val="50000"/>
                    </a:schemeClr>
                  </a:solidFill>
                </a:endParaRPr>
              </a:p>
            </p:txBody>
          </p:sp>
          <p:sp>
            <p:nvSpPr>
              <p:cNvPr id="19" name="TextBox 18"/>
              <p:cNvSpPr txBox="1"/>
              <p:nvPr/>
            </p:nvSpPr>
            <p:spPr>
              <a:xfrm>
                <a:off x="2522837" y="51486"/>
                <a:ext cx="7298724" cy="1309874"/>
              </a:xfrm>
              <a:prstGeom prst="rect">
                <a:avLst/>
              </a:prstGeom>
              <a:noFill/>
              <a:ln>
                <a:noFill/>
              </a:ln>
            </p:spPr>
            <p:txBody>
              <a:bodyPr wrap="square" rtlCol="0">
                <a:spAutoFit/>
              </a:bodyPr>
              <a:lstStyle/>
              <a:p>
                <a:pPr algn="ctr"/>
                <a:r>
                  <a:rPr lang="en-US" sz="2300" b="1" dirty="0">
                    <a:solidFill>
                      <a:schemeClr val="bg2">
                        <a:lumMod val="50000"/>
                      </a:schemeClr>
                    </a:solidFill>
                  </a:rPr>
                  <a:t>Acquire Data:</a:t>
                </a:r>
              </a:p>
              <a:p>
                <a:pPr algn="ctr"/>
                <a:r>
                  <a:rPr lang="en-US" sz="1550" dirty="0">
                    <a:solidFill>
                      <a:schemeClr val="bg2">
                        <a:lumMod val="50000"/>
                      </a:schemeClr>
                    </a:solidFill>
                  </a:rPr>
                  <a:t>Soil Moisture Active Passive (SMAP), Soil Climate Analysis Network (SCAN), Texas </a:t>
                </a:r>
                <a:r>
                  <a:rPr lang="en-US" sz="1550" dirty="0" err="1">
                    <a:solidFill>
                      <a:schemeClr val="bg2">
                        <a:lumMod val="50000"/>
                      </a:schemeClr>
                    </a:solidFill>
                  </a:rPr>
                  <a:t>Mesonet</a:t>
                </a:r>
                <a:r>
                  <a:rPr lang="en-US" sz="1550" dirty="0">
                    <a:solidFill>
                      <a:schemeClr val="bg2">
                        <a:lumMod val="50000"/>
                      </a:schemeClr>
                    </a:solidFill>
                  </a:rPr>
                  <a:t> Data</a:t>
                </a:r>
              </a:p>
              <a:p>
                <a:endParaRPr lang="en-US" sz="1350" dirty="0"/>
              </a:p>
            </p:txBody>
          </p:sp>
          <p:sp>
            <p:nvSpPr>
              <p:cNvPr id="20" name="TextBox 19"/>
              <p:cNvSpPr txBox="1"/>
              <p:nvPr/>
            </p:nvSpPr>
            <p:spPr>
              <a:xfrm>
                <a:off x="1981201" y="5946587"/>
                <a:ext cx="8361404" cy="891070"/>
              </a:xfrm>
              <a:prstGeom prst="rect">
                <a:avLst/>
              </a:prstGeom>
              <a:noFill/>
            </p:spPr>
            <p:txBody>
              <a:bodyPr wrap="square" rtlCol="0">
                <a:spAutoFit/>
              </a:bodyPr>
              <a:lstStyle/>
              <a:p>
                <a:pPr algn="ctr"/>
                <a:r>
                  <a:rPr lang="en-US" sz="2300" b="1" dirty="0">
                    <a:solidFill>
                      <a:schemeClr val="bg2">
                        <a:lumMod val="50000"/>
                      </a:schemeClr>
                    </a:solidFill>
                  </a:rPr>
                  <a:t>Identify a [relative number-TBD] for future comparisons. </a:t>
                </a:r>
              </a:p>
              <a:p>
                <a:endParaRPr lang="en-US" sz="2100" dirty="0"/>
              </a:p>
            </p:txBody>
          </p:sp>
          <p:sp>
            <p:nvSpPr>
              <p:cNvPr id="21" name="Rectangle 20"/>
              <p:cNvSpPr/>
              <p:nvPr/>
            </p:nvSpPr>
            <p:spPr>
              <a:xfrm>
                <a:off x="1964722" y="1217140"/>
                <a:ext cx="239103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a:off x="4979771" y="1217141"/>
                <a:ext cx="2487827"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p:nvSpPr>
            <p:spPr>
              <a:xfrm>
                <a:off x="7988641" y="1217140"/>
                <a:ext cx="239103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TextBox 23"/>
              <p:cNvSpPr txBox="1"/>
              <p:nvPr/>
            </p:nvSpPr>
            <p:spPr>
              <a:xfrm>
                <a:off x="2051222" y="1199234"/>
                <a:ext cx="2199504" cy="712857"/>
              </a:xfrm>
              <a:prstGeom prst="rect">
                <a:avLst/>
              </a:prstGeom>
              <a:noFill/>
            </p:spPr>
            <p:txBody>
              <a:bodyPr wrap="square" rtlCol="0">
                <a:spAutoFit/>
              </a:bodyPr>
              <a:lstStyle/>
              <a:p>
                <a:pPr algn="ctr"/>
                <a:r>
                  <a:rPr lang="en-US" sz="1700" b="1" dirty="0">
                    <a:solidFill>
                      <a:schemeClr val="bg2">
                        <a:lumMod val="50000"/>
                      </a:schemeClr>
                    </a:solidFill>
                  </a:rPr>
                  <a:t>Establish Baseline Climatology </a:t>
                </a:r>
              </a:p>
            </p:txBody>
          </p:sp>
          <p:sp>
            <p:nvSpPr>
              <p:cNvPr id="25" name="TextBox 24"/>
              <p:cNvSpPr txBox="1"/>
              <p:nvPr/>
            </p:nvSpPr>
            <p:spPr>
              <a:xfrm>
                <a:off x="5179540" y="1233528"/>
                <a:ext cx="1985319" cy="712857"/>
              </a:xfrm>
              <a:prstGeom prst="rect">
                <a:avLst/>
              </a:prstGeom>
              <a:noFill/>
            </p:spPr>
            <p:txBody>
              <a:bodyPr wrap="square" rtlCol="0">
                <a:spAutoFit/>
              </a:bodyPr>
              <a:lstStyle/>
              <a:p>
                <a:pPr algn="ctr"/>
                <a:r>
                  <a:rPr lang="en-US" sz="1700" b="1" dirty="0">
                    <a:solidFill>
                      <a:schemeClr val="bg2">
                        <a:lumMod val="50000"/>
                      </a:schemeClr>
                    </a:solidFill>
                  </a:rPr>
                  <a:t>Relate SMAP and </a:t>
                </a:r>
                <a:r>
                  <a:rPr lang="en-US" sz="1700" b="1" i="1" dirty="0">
                    <a:solidFill>
                      <a:schemeClr val="bg2">
                        <a:lumMod val="50000"/>
                      </a:schemeClr>
                    </a:solidFill>
                  </a:rPr>
                  <a:t>in situ </a:t>
                </a:r>
                <a:r>
                  <a:rPr lang="en-US" sz="1700" b="1" dirty="0">
                    <a:solidFill>
                      <a:schemeClr val="bg2">
                        <a:lumMod val="50000"/>
                      </a:schemeClr>
                    </a:solidFill>
                  </a:rPr>
                  <a:t>Data</a:t>
                </a:r>
              </a:p>
            </p:txBody>
          </p:sp>
          <p:sp>
            <p:nvSpPr>
              <p:cNvPr id="26" name="TextBox 25"/>
              <p:cNvSpPr txBox="1"/>
              <p:nvPr/>
            </p:nvSpPr>
            <p:spPr>
              <a:xfrm>
                <a:off x="7996881" y="1191750"/>
                <a:ext cx="2382792" cy="712857"/>
              </a:xfrm>
              <a:prstGeom prst="rect">
                <a:avLst/>
              </a:prstGeom>
              <a:noFill/>
            </p:spPr>
            <p:txBody>
              <a:bodyPr wrap="square" rtlCol="0">
                <a:spAutoFit/>
              </a:bodyPr>
              <a:lstStyle/>
              <a:p>
                <a:pPr algn="ctr"/>
                <a:r>
                  <a:rPr lang="en-US" sz="1700" b="1" dirty="0">
                    <a:solidFill>
                      <a:schemeClr val="bg2">
                        <a:lumMod val="50000"/>
                      </a:schemeClr>
                    </a:solidFill>
                  </a:rPr>
                  <a:t>Create a Rolling 3 Day Minimum Data Set</a:t>
                </a:r>
              </a:p>
            </p:txBody>
          </p:sp>
        </p:grpSp>
        <p:sp>
          <p:nvSpPr>
            <p:cNvPr id="11" name="TextBox 10"/>
            <p:cNvSpPr txBox="1"/>
            <p:nvPr/>
          </p:nvSpPr>
          <p:spPr>
            <a:xfrm>
              <a:off x="1693906" y="1838111"/>
              <a:ext cx="2304533" cy="3261320"/>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500" b="1" dirty="0" smtClean="0">
                  <a:solidFill>
                    <a:schemeClr val="bg2">
                      <a:lumMod val="50000"/>
                    </a:schemeClr>
                  </a:solidFill>
                </a:rPr>
                <a:t>Using </a:t>
              </a:r>
              <a:r>
                <a:rPr lang="en-US" sz="1500" b="1" dirty="0">
                  <a:solidFill>
                    <a:schemeClr val="bg2">
                      <a:lumMod val="50000"/>
                    </a:schemeClr>
                  </a:solidFill>
                </a:rPr>
                <a:t>Excel:</a:t>
              </a:r>
            </a:p>
            <a:p>
              <a:pPr algn="ctr"/>
              <a:r>
                <a:rPr lang="en-US" sz="1500" dirty="0">
                  <a:solidFill>
                    <a:schemeClr val="bg2">
                      <a:lumMod val="50000"/>
                    </a:schemeClr>
                  </a:solidFill>
                </a:rPr>
                <a:t>-Establish Day of Year (DOY)</a:t>
              </a:r>
            </a:p>
            <a:p>
              <a:pPr algn="ctr"/>
              <a:r>
                <a:rPr lang="en-US" sz="1500" dirty="0">
                  <a:solidFill>
                    <a:schemeClr val="bg2">
                      <a:lumMod val="50000"/>
                    </a:schemeClr>
                  </a:solidFill>
                </a:rPr>
                <a:t>-Find average for each DOY using a Pivot Table</a:t>
              </a:r>
            </a:p>
            <a:p>
              <a:pPr algn="ctr"/>
              <a:endParaRPr lang="en-US" sz="1500" dirty="0">
                <a:solidFill>
                  <a:schemeClr val="bg2">
                    <a:lumMod val="50000"/>
                  </a:schemeClr>
                </a:solidFill>
              </a:endParaRPr>
            </a:p>
            <a:p>
              <a:pPr algn="ctr"/>
              <a:r>
                <a:rPr lang="en-US" sz="1500" b="1" dirty="0">
                  <a:solidFill>
                    <a:schemeClr val="bg2">
                      <a:lumMod val="50000"/>
                    </a:schemeClr>
                  </a:solidFill>
                </a:rPr>
                <a:t>Using ArcMap</a:t>
              </a:r>
              <a:r>
                <a:rPr lang="en-US" sz="1500" b="1" dirty="0" smtClean="0">
                  <a:solidFill>
                    <a:schemeClr val="bg2">
                      <a:lumMod val="50000"/>
                    </a:schemeClr>
                  </a:solidFill>
                </a:rPr>
                <a:t>:</a:t>
              </a:r>
            </a:p>
            <a:p>
              <a:pPr algn="ctr"/>
              <a:r>
                <a:rPr lang="en-US" sz="1500" b="1" dirty="0" smtClean="0">
                  <a:solidFill>
                    <a:schemeClr val="bg2">
                      <a:lumMod val="50000"/>
                    </a:schemeClr>
                  </a:solidFill>
                </a:rPr>
                <a:t>-</a:t>
              </a:r>
              <a:r>
                <a:rPr lang="en-US" sz="1500" dirty="0" smtClean="0">
                  <a:solidFill>
                    <a:schemeClr val="bg2">
                      <a:lumMod val="50000"/>
                    </a:schemeClr>
                  </a:solidFill>
                </a:rPr>
                <a:t>Create semivariograms by season</a:t>
              </a:r>
              <a:endParaRPr lang="en-US" sz="1500" dirty="0">
                <a:solidFill>
                  <a:schemeClr val="bg2">
                    <a:lumMod val="50000"/>
                  </a:schemeClr>
                </a:solidFill>
              </a:endParaRPr>
            </a:p>
            <a:p>
              <a:pPr algn="ctr"/>
              <a:r>
                <a:rPr lang="en-US" sz="1500" dirty="0" smtClean="0">
                  <a:solidFill>
                    <a:schemeClr val="bg2">
                      <a:lumMod val="50000"/>
                    </a:schemeClr>
                  </a:solidFill>
                </a:rPr>
                <a:t>-Ordinary Krig </a:t>
              </a:r>
              <a:r>
                <a:rPr lang="en-US" sz="1500" dirty="0">
                  <a:solidFill>
                    <a:schemeClr val="bg2">
                      <a:lumMod val="50000"/>
                    </a:schemeClr>
                  </a:solidFill>
                </a:rPr>
                <a:t>on a day by day </a:t>
              </a:r>
              <a:r>
                <a:rPr lang="en-US" sz="1500" dirty="0" smtClean="0">
                  <a:solidFill>
                    <a:schemeClr val="bg2">
                      <a:lumMod val="50000"/>
                    </a:schemeClr>
                  </a:solidFill>
                </a:rPr>
                <a:t>basis</a:t>
              </a:r>
              <a:endParaRPr lang="en-US" sz="1500" dirty="0">
                <a:solidFill>
                  <a:schemeClr val="bg2">
                    <a:lumMod val="50000"/>
                  </a:schemeClr>
                </a:solidFill>
              </a:endParaRPr>
            </a:p>
          </p:txBody>
        </p:sp>
        <p:sp>
          <p:nvSpPr>
            <p:cNvPr id="12" name="TextBox 11"/>
            <p:cNvSpPr txBox="1"/>
            <p:nvPr/>
          </p:nvSpPr>
          <p:spPr>
            <a:xfrm>
              <a:off x="4610099" y="1641420"/>
              <a:ext cx="2538283" cy="4063283"/>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500" b="1" dirty="0" smtClean="0">
                  <a:solidFill>
                    <a:schemeClr val="bg2">
                      <a:lumMod val="50000"/>
                    </a:schemeClr>
                  </a:solidFill>
                </a:rPr>
                <a:t>Using </a:t>
              </a:r>
              <a:r>
                <a:rPr lang="en-US" sz="1500" b="1" dirty="0">
                  <a:solidFill>
                    <a:schemeClr val="bg2">
                      <a:lumMod val="50000"/>
                    </a:schemeClr>
                  </a:solidFill>
                </a:rPr>
                <a:t>Excel:</a:t>
              </a:r>
            </a:p>
            <a:p>
              <a:pPr algn="ctr"/>
              <a:r>
                <a:rPr lang="en-US" sz="1500" b="1" dirty="0">
                  <a:solidFill>
                    <a:schemeClr val="bg2">
                      <a:lumMod val="50000"/>
                    </a:schemeClr>
                  </a:solidFill>
                </a:rPr>
                <a:t>-</a:t>
              </a:r>
              <a:r>
                <a:rPr lang="en-US" sz="1500" dirty="0">
                  <a:solidFill>
                    <a:schemeClr val="bg2">
                      <a:lumMod val="50000"/>
                    </a:schemeClr>
                  </a:solidFill>
                </a:rPr>
                <a:t>Create individual file by day</a:t>
              </a:r>
            </a:p>
            <a:p>
              <a:pPr algn="ctr"/>
              <a:endParaRPr lang="en-US" sz="1500" dirty="0">
                <a:solidFill>
                  <a:schemeClr val="bg2">
                    <a:lumMod val="50000"/>
                  </a:schemeClr>
                </a:solidFill>
              </a:endParaRPr>
            </a:p>
            <a:p>
              <a:pPr algn="ctr"/>
              <a:r>
                <a:rPr lang="en-US" sz="1500" b="1" dirty="0">
                  <a:solidFill>
                    <a:schemeClr val="bg2">
                      <a:lumMod val="50000"/>
                    </a:schemeClr>
                  </a:solidFill>
                </a:rPr>
                <a:t>Using ArcMap:</a:t>
              </a:r>
            </a:p>
            <a:p>
              <a:pPr algn="ctr"/>
              <a:r>
                <a:rPr lang="en-US" sz="1500" dirty="0">
                  <a:solidFill>
                    <a:schemeClr val="bg2">
                      <a:lumMod val="50000"/>
                    </a:schemeClr>
                  </a:solidFill>
                </a:rPr>
                <a:t>-Match Raster to point values using </a:t>
              </a:r>
              <a:r>
                <a:rPr lang="en-US" sz="1500" i="1" dirty="0">
                  <a:solidFill>
                    <a:schemeClr val="bg2">
                      <a:lumMod val="50000"/>
                    </a:schemeClr>
                  </a:solidFill>
                </a:rPr>
                <a:t>Extract By Value </a:t>
              </a:r>
              <a:r>
                <a:rPr lang="en-US" sz="1500" dirty="0">
                  <a:solidFill>
                    <a:schemeClr val="bg2">
                      <a:lumMod val="50000"/>
                    </a:schemeClr>
                  </a:solidFill>
                </a:rPr>
                <a:t>in ArcMap</a:t>
              </a:r>
            </a:p>
            <a:p>
              <a:pPr algn="ctr"/>
              <a:endParaRPr lang="en-US" sz="1500" dirty="0">
                <a:solidFill>
                  <a:schemeClr val="bg2">
                    <a:lumMod val="50000"/>
                  </a:schemeClr>
                </a:solidFill>
              </a:endParaRPr>
            </a:p>
            <a:p>
              <a:pPr algn="ctr"/>
              <a:r>
                <a:rPr lang="en-US" sz="1500" b="1" dirty="0">
                  <a:solidFill>
                    <a:schemeClr val="bg2">
                      <a:lumMod val="50000"/>
                    </a:schemeClr>
                  </a:solidFill>
                </a:rPr>
                <a:t>Using Excel:</a:t>
              </a:r>
            </a:p>
            <a:p>
              <a:pPr algn="ctr"/>
              <a:r>
                <a:rPr lang="en-US" sz="1500" dirty="0">
                  <a:solidFill>
                    <a:schemeClr val="bg2">
                      <a:lumMod val="50000"/>
                    </a:schemeClr>
                  </a:solidFill>
                </a:rPr>
                <a:t>-Create one table with SMAP and Reference Data</a:t>
              </a:r>
            </a:p>
            <a:p>
              <a:pPr algn="ctr"/>
              <a:r>
                <a:rPr lang="en-US" sz="1500" dirty="0">
                  <a:solidFill>
                    <a:schemeClr val="bg2">
                      <a:lumMod val="50000"/>
                    </a:schemeClr>
                  </a:solidFill>
                </a:rPr>
                <a:t>-Find correlations in data using [TBD]</a:t>
              </a:r>
            </a:p>
          </p:txBody>
        </p:sp>
        <p:sp>
          <p:nvSpPr>
            <p:cNvPr id="13" name="TextBox 12"/>
            <p:cNvSpPr txBox="1"/>
            <p:nvPr/>
          </p:nvSpPr>
          <p:spPr>
            <a:xfrm>
              <a:off x="7630773" y="1948266"/>
              <a:ext cx="2505409" cy="2401436"/>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500" b="1" dirty="0" smtClean="0">
                  <a:solidFill>
                    <a:schemeClr val="bg2">
                      <a:lumMod val="50000"/>
                    </a:schemeClr>
                  </a:solidFill>
                </a:rPr>
                <a:t>Using </a:t>
              </a:r>
              <a:r>
                <a:rPr lang="en-US" sz="1500" b="1" dirty="0">
                  <a:solidFill>
                    <a:schemeClr val="bg2">
                      <a:lumMod val="50000"/>
                    </a:schemeClr>
                  </a:solidFill>
                </a:rPr>
                <a:t>ArcGIS Model Builder:</a:t>
              </a:r>
            </a:p>
            <a:p>
              <a:pPr algn="ctr"/>
              <a:r>
                <a:rPr lang="en-US" sz="1500" b="1" dirty="0">
                  <a:solidFill>
                    <a:schemeClr val="bg2">
                      <a:lumMod val="50000"/>
                    </a:schemeClr>
                  </a:solidFill>
                </a:rPr>
                <a:t> </a:t>
              </a:r>
            </a:p>
            <a:p>
              <a:pPr algn="ctr"/>
              <a:r>
                <a:rPr lang="en-US" sz="1500" b="1" dirty="0">
                  <a:solidFill>
                    <a:schemeClr val="bg2">
                      <a:lumMod val="50000"/>
                    </a:schemeClr>
                  </a:solidFill>
                </a:rPr>
                <a:t> </a:t>
              </a:r>
              <a:r>
                <a:rPr lang="en-US" sz="1500" dirty="0">
                  <a:solidFill>
                    <a:schemeClr val="bg2">
                      <a:lumMod val="50000"/>
                    </a:schemeClr>
                  </a:solidFill>
                </a:rPr>
                <a:t>-Set nulls</a:t>
              </a:r>
            </a:p>
            <a:p>
              <a:pPr algn="ctr"/>
              <a:endParaRPr lang="en-US" sz="1500" dirty="0">
                <a:solidFill>
                  <a:schemeClr val="bg2">
                    <a:lumMod val="50000"/>
                  </a:schemeClr>
                </a:solidFill>
              </a:endParaRPr>
            </a:p>
            <a:p>
              <a:pPr algn="ctr"/>
              <a:r>
                <a:rPr lang="en-US" sz="1500" dirty="0">
                  <a:solidFill>
                    <a:schemeClr val="bg2">
                      <a:lumMod val="50000"/>
                    </a:schemeClr>
                  </a:solidFill>
                </a:rPr>
                <a:t>-Mosaic to New Raster</a:t>
              </a:r>
            </a:p>
            <a:p>
              <a:pPr algn="ctr"/>
              <a:endParaRPr lang="en-US" sz="1400" dirty="0">
                <a:solidFill>
                  <a:schemeClr val="bg2">
                    <a:lumMod val="50000"/>
                  </a:schemeClr>
                </a:solidFill>
              </a:endParaRPr>
            </a:p>
            <a:p>
              <a:pPr algn="ctr"/>
              <a:endParaRPr lang="en-US" sz="1275" dirty="0">
                <a:solidFill>
                  <a:schemeClr val="tx1">
                    <a:lumMod val="65000"/>
                    <a:lumOff val="35000"/>
                  </a:schemeClr>
                </a:solidFill>
              </a:endParaRPr>
            </a:p>
          </p:txBody>
        </p:sp>
      </p:grpSp>
      <p:pic>
        <p:nvPicPr>
          <p:cNvPr id="27" name="Picture 26"/>
          <p:cNvPicPr>
            <a:picLocks noChangeAspect="1"/>
          </p:cNvPicPr>
          <p:nvPr/>
        </p:nvPicPr>
        <p:blipFill>
          <a:blip r:embed="rId3"/>
          <a:stretch>
            <a:fillRect/>
          </a:stretch>
        </p:blipFill>
        <p:spPr>
          <a:xfrm>
            <a:off x="0" y="28370"/>
            <a:ext cx="3444539" cy="999831"/>
          </a:xfrm>
          <a:prstGeom prst="rect">
            <a:avLst/>
          </a:prstGeom>
        </p:spPr>
      </p:pic>
    </p:spTree>
    <p:extLst>
      <p:ext uri="{BB962C8B-B14F-4D97-AF65-F5344CB8AC3E}">
        <p14:creationId xmlns:p14="http://schemas.microsoft.com/office/powerpoint/2010/main" val="100963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65254" y="831255"/>
            <a:ext cx="8824510" cy="5895317"/>
            <a:chOff x="1639330" y="67962"/>
            <a:chExt cx="8435546" cy="6827221"/>
          </a:xfrm>
        </p:grpSpPr>
        <p:grpSp>
          <p:nvGrpSpPr>
            <p:cNvPr id="10" name="Group 9"/>
            <p:cNvGrpSpPr/>
            <p:nvPr/>
          </p:nvGrpSpPr>
          <p:grpSpPr>
            <a:xfrm>
              <a:off x="1639330" y="67962"/>
              <a:ext cx="8435546" cy="6827221"/>
              <a:chOff x="1944130" y="51486"/>
              <a:chExt cx="8435546" cy="6827221"/>
            </a:xfrm>
          </p:grpSpPr>
          <p:sp>
            <p:nvSpPr>
              <p:cNvPr id="15" name="Rectangle 14"/>
              <p:cNvSpPr/>
              <p:nvPr/>
            </p:nvSpPr>
            <p:spPr>
              <a:xfrm>
                <a:off x="1964723" y="1217140"/>
                <a:ext cx="2397211" cy="4399006"/>
              </a:xfrm>
              <a:prstGeom prst="rect">
                <a:avLst/>
              </a:prstGeom>
              <a:solidFill>
                <a:schemeClr val="accent1">
                  <a:lumMod val="20000"/>
                  <a:lumOff val="8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6" name="Rectangle 15"/>
              <p:cNvSpPr/>
              <p:nvPr/>
            </p:nvSpPr>
            <p:spPr>
              <a:xfrm>
                <a:off x="4973594" y="1217140"/>
                <a:ext cx="2397211"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7" name="Rectangle 16"/>
              <p:cNvSpPr/>
              <p:nvPr/>
            </p:nvSpPr>
            <p:spPr>
              <a:xfrm>
                <a:off x="7982465" y="1217140"/>
                <a:ext cx="2397211"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8" name="Rectangle 17"/>
              <p:cNvSpPr/>
              <p:nvPr/>
            </p:nvSpPr>
            <p:spPr>
              <a:xfrm>
                <a:off x="1944130" y="5760308"/>
                <a:ext cx="8435546" cy="1021492"/>
              </a:xfrm>
              <a:prstGeom prst="rect">
                <a:avLst/>
              </a:prstGeom>
              <a:solidFill>
                <a:schemeClr val="accent1">
                  <a:lumMod val="40000"/>
                  <a:lumOff val="6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solidFill>
                    <a:srgbClr val="FFFFFF">
                      <a:lumMod val="50000"/>
                    </a:srgbClr>
                  </a:solidFill>
                </a:endParaRPr>
              </a:p>
            </p:txBody>
          </p:sp>
          <p:sp>
            <p:nvSpPr>
              <p:cNvPr id="19" name="TextBox 18"/>
              <p:cNvSpPr txBox="1"/>
              <p:nvPr/>
            </p:nvSpPr>
            <p:spPr>
              <a:xfrm>
                <a:off x="2522837" y="51486"/>
                <a:ext cx="7298723" cy="347517"/>
              </a:xfrm>
              <a:prstGeom prst="rect">
                <a:avLst/>
              </a:prstGeom>
              <a:noFill/>
              <a:ln>
                <a:noFill/>
              </a:ln>
            </p:spPr>
            <p:txBody>
              <a:bodyPr wrap="square" rtlCol="0">
                <a:spAutoFit/>
              </a:bodyPr>
              <a:lstStyle/>
              <a:p>
                <a:endParaRPr lang="en-US" sz="1350" dirty="0">
                  <a:solidFill>
                    <a:srgbClr val="767171"/>
                  </a:solidFill>
                </a:endParaRPr>
              </a:p>
            </p:txBody>
          </p:sp>
          <p:sp>
            <p:nvSpPr>
              <p:cNvPr id="20" name="TextBox 19"/>
              <p:cNvSpPr txBox="1"/>
              <p:nvPr/>
            </p:nvSpPr>
            <p:spPr>
              <a:xfrm>
                <a:off x="1995704" y="5987636"/>
                <a:ext cx="8361404" cy="891071"/>
              </a:xfrm>
              <a:prstGeom prst="rect">
                <a:avLst/>
              </a:prstGeom>
              <a:noFill/>
            </p:spPr>
            <p:txBody>
              <a:bodyPr wrap="square" rtlCol="0">
                <a:spAutoFit/>
              </a:bodyPr>
              <a:lstStyle/>
              <a:p>
                <a:pPr algn="ctr"/>
                <a:r>
                  <a:rPr lang="en-US" sz="2300" b="1" dirty="0">
                    <a:solidFill>
                      <a:srgbClr val="FFFFFF">
                        <a:lumMod val="50000"/>
                      </a:srgbClr>
                    </a:solidFill>
                  </a:rPr>
                  <a:t>Identify a [relative number-TBD] for future comparisons. </a:t>
                </a:r>
              </a:p>
              <a:p>
                <a:endParaRPr lang="en-US" sz="2100" dirty="0">
                  <a:solidFill>
                    <a:srgbClr val="767171"/>
                  </a:solidFill>
                </a:endParaRPr>
              </a:p>
            </p:txBody>
          </p:sp>
          <p:sp>
            <p:nvSpPr>
              <p:cNvPr id="21" name="Rectangle 20"/>
              <p:cNvSpPr/>
              <p:nvPr/>
            </p:nvSpPr>
            <p:spPr>
              <a:xfrm>
                <a:off x="1995704" y="1262880"/>
                <a:ext cx="2335247" cy="619985"/>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2" name="Rectangle 21"/>
              <p:cNvSpPr/>
              <p:nvPr/>
            </p:nvSpPr>
            <p:spPr>
              <a:xfrm>
                <a:off x="4979771" y="1217140"/>
                <a:ext cx="239103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3" name="Rectangle 22"/>
              <p:cNvSpPr/>
              <p:nvPr/>
            </p:nvSpPr>
            <p:spPr>
              <a:xfrm>
                <a:off x="7988641" y="1217140"/>
                <a:ext cx="239103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4" name="TextBox 23"/>
              <p:cNvSpPr txBox="1"/>
              <p:nvPr/>
            </p:nvSpPr>
            <p:spPr>
              <a:xfrm>
                <a:off x="2057310" y="1262880"/>
                <a:ext cx="2273640" cy="677213"/>
              </a:xfrm>
              <a:prstGeom prst="rect">
                <a:avLst/>
              </a:prstGeom>
              <a:noFill/>
            </p:spPr>
            <p:txBody>
              <a:bodyPr wrap="square" rtlCol="0">
                <a:spAutoFit/>
              </a:bodyPr>
              <a:lstStyle/>
              <a:p>
                <a:pPr algn="ctr"/>
                <a:r>
                  <a:rPr lang="en-US" sz="1600" b="1" dirty="0" smtClean="0">
                    <a:solidFill>
                      <a:srgbClr val="FFFFFF">
                        <a:lumMod val="50000"/>
                      </a:srgbClr>
                    </a:solidFill>
                  </a:rPr>
                  <a:t>Establish Baseline Climatology </a:t>
                </a:r>
                <a:endParaRPr lang="en-US" sz="1600" b="1" dirty="0">
                  <a:solidFill>
                    <a:srgbClr val="FFFFFF">
                      <a:lumMod val="50000"/>
                    </a:srgbClr>
                  </a:solidFill>
                </a:endParaRPr>
              </a:p>
            </p:txBody>
          </p:sp>
          <p:sp>
            <p:nvSpPr>
              <p:cNvPr id="25" name="TextBox 24"/>
              <p:cNvSpPr txBox="1"/>
              <p:nvPr/>
            </p:nvSpPr>
            <p:spPr>
              <a:xfrm>
                <a:off x="5179540" y="1233529"/>
                <a:ext cx="1985319" cy="677213"/>
              </a:xfrm>
              <a:prstGeom prst="rect">
                <a:avLst/>
              </a:prstGeom>
              <a:noFill/>
            </p:spPr>
            <p:txBody>
              <a:bodyPr wrap="square" rtlCol="0">
                <a:spAutoFit/>
              </a:bodyPr>
              <a:lstStyle/>
              <a:p>
                <a:pPr algn="ctr"/>
                <a:r>
                  <a:rPr lang="en-US" sz="1600" b="1" dirty="0">
                    <a:solidFill>
                      <a:srgbClr val="FFFFFF">
                        <a:lumMod val="50000"/>
                      </a:srgbClr>
                    </a:solidFill>
                  </a:rPr>
                  <a:t>Relate SMAP and </a:t>
                </a:r>
                <a:r>
                  <a:rPr lang="en-US" sz="1600" b="1" i="1" dirty="0">
                    <a:solidFill>
                      <a:srgbClr val="FFFFFF">
                        <a:lumMod val="50000"/>
                      </a:srgbClr>
                    </a:solidFill>
                  </a:rPr>
                  <a:t>in </a:t>
                </a:r>
                <a:r>
                  <a:rPr lang="en-US" sz="1600" b="1" i="1" dirty="0" smtClean="0">
                    <a:solidFill>
                      <a:srgbClr val="FFFFFF">
                        <a:lumMod val="50000"/>
                      </a:srgbClr>
                    </a:solidFill>
                  </a:rPr>
                  <a:t>situ </a:t>
                </a:r>
                <a:r>
                  <a:rPr lang="en-US" sz="1600" b="1" dirty="0">
                    <a:solidFill>
                      <a:srgbClr val="FFFFFF">
                        <a:lumMod val="50000"/>
                      </a:srgbClr>
                    </a:solidFill>
                  </a:rPr>
                  <a:t>Data</a:t>
                </a:r>
              </a:p>
            </p:txBody>
          </p:sp>
          <p:sp>
            <p:nvSpPr>
              <p:cNvPr id="26" name="TextBox 25"/>
              <p:cNvSpPr txBox="1"/>
              <p:nvPr/>
            </p:nvSpPr>
            <p:spPr>
              <a:xfrm>
                <a:off x="7996882" y="1217142"/>
                <a:ext cx="2382792" cy="588106"/>
              </a:xfrm>
              <a:prstGeom prst="rect">
                <a:avLst/>
              </a:prstGeom>
              <a:noFill/>
            </p:spPr>
            <p:txBody>
              <a:bodyPr wrap="square" rtlCol="0">
                <a:spAutoFit/>
              </a:bodyPr>
              <a:lstStyle/>
              <a:p>
                <a:pPr algn="ctr"/>
                <a:r>
                  <a:rPr lang="en-US" sz="1350" b="1" dirty="0">
                    <a:solidFill>
                      <a:srgbClr val="FFFFFF">
                        <a:lumMod val="50000"/>
                      </a:srgbClr>
                    </a:solidFill>
                  </a:rPr>
                  <a:t>Create a Rolling 3 Day Minimum Data Set</a:t>
                </a:r>
              </a:p>
            </p:txBody>
          </p:sp>
        </p:grpSp>
        <p:sp>
          <p:nvSpPr>
            <p:cNvPr id="11" name="TextBox 10"/>
            <p:cNvSpPr txBox="1"/>
            <p:nvPr/>
          </p:nvSpPr>
          <p:spPr>
            <a:xfrm>
              <a:off x="1659923" y="1783810"/>
              <a:ext cx="2397210" cy="3261320"/>
            </a:xfrm>
            <a:prstGeom prst="rect">
              <a:avLst/>
            </a:prstGeom>
            <a:noFill/>
          </p:spPr>
          <p:txBody>
            <a:bodyPr wrap="square" rtlCol="0">
              <a:spAutoFit/>
            </a:bodyPr>
            <a:lstStyle/>
            <a:p>
              <a:pPr algn="ctr"/>
              <a:endParaRPr lang="en-US" sz="1200" b="1" dirty="0" smtClean="0">
                <a:solidFill>
                  <a:srgbClr val="767171">
                    <a:lumMod val="65000"/>
                    <a:lumOff val="35000"/>
                  </a:srgbClr>
                </a:solidFill>
              </a:endParaRPr>
            </a:p>
            <a:p>
              <a:pPr algn="ctr"/>
              <a:r>
                <a:rPr lang="en-US" sz="1500" b="1" dirty="0" smtClean="0">
                  <a:solidFill>
                    <a:srgbClr val="FFFFFF">
                      <a:lumMod val="50000"/>
                    </a:srgbClr>
                  </a:solidFill>
                </a:rPr>
                <a:t>Using </a:t>
              </a:r>
              <a:r>
                <a:rPr lang="en-US" sz="1500" b="1" dirty="0">
                  <a:solidFill>
                    <a:srgbClr val="FFFFFF">
                      <a:lumMod val="50000"/>
                    </a:srgbClr>
                  </a:solidFill>
                </a:rPr>
                <a:t>Excel:</a:t>
              </a:r>
            </a:p>
            <a:p>
              <a:pPr algn="ctr"/>
              <a:r>
                <a:rPr lang="en-US" sz="1500" dirty="0">
                  <a:solidFill>
                    <a:srgbClr val="FFFFFF">
                      <a:lumMod val="50000"/>
                    </a:srgbClr>
                  </a:solidFill>
                </a:rPr>
                <a:t>-Establish Day of Year (DOY)</a:t>
              </a:r>
            </a:p>
            <a:p>
              <a:pPr algn="ctr"/>
              <a:r>
                <a:rPr lang="en-US" sz="1500" dirty="0">
                  <a:solidFill>
                    <a:srgbClr val="FFFFFF">
                      <a:lumMod val="50000"/>
                    </a:srgbClr>
                  </a:solidFill>
                </a:rPr>
                <a:t>-Find average for each DOY using a Pivot Table</a:t>
              </a:r>
            </a:p>
            <a:p>
              <a:pPr algn="ctr"/>
              <a:endParaRPr lang="en-US" sz="1500" dirty="0">
                <a:solidFill>
                  <a:srgbClr val="FFFFFF">
                    <a:lumMod val="50000"/>
                  </a:srgbClr>
                </a:solidFill>
              </a:endParaRPr>
            </a:p>
            <a:p>
              <a:pPr algn="ctr"/>
              <a:r>
                <a:rPr lang="en-US" sz="1500" b="1" dirty="0">
                  <a:solidFill>
                    <a:srgbClr val="FFFFFF">
                      <a:lumMod val="50000"/>
                    </a:srgbClr>
                  </a:solidFill>
                </a:rPr>
                <a:t>Using ArcMap</a:t>
              </a:r>
              <a:r>
                <a:rPr lang="en-US" sz="1500" b="1" dirty="0" smtClean="0">
                  <a:solidFill>
                    <a:srgbClr val="FFFFFF">
                      <a:lumMod val="50000"/>
                    </a:srgbClr>
                  </a:solidFill>
                </a:rPr>
                <a:t>:</a:t>
              </a:r>
            </a:p>
            <a:p>
              <a:pPr algn="ctr"/>
              <a:r>
                <a:rPr lang="en-US" sz="1500" b="1" dirty="0" smtClean="0">
                  <a:solidFill>
                    <a:srgbClr val="FFFFFF">
                      <a:lumMod val="50000"/>
                    </a:srgbClr>
                  </a:solidFill>
                </a:rPr>
                <a:t>-</a:t>
              </a:r>
              <a:r>
                <a:rPr lang="en-US" sz="1500" dirty="0" smtClean="0">
                  <a:solidFill>
                    <a:srgbClr val="FFFFFF">
                      <a:lumMod val="50000"/>
                    </a:srgbClr>
                  </a:solidFill>
                </a:rPr>
                <a:t>Create semivariograms by season</a:t>
              </a:r>
              <a:endParaRPr lang="en-US" sz="1500" dirty="0">
                <a:solidFill>
                  <a:srgbClr val="FFFFFF">
                    <a:lumMod val="50000"/>
                  </a:srgbClr>
                </a:solidFill>
              </a:endParaRPr>
            </a:p>
            <a:p>
              <a:pPr algn="ctr"/>
              <a:r>
                <a:rPr lang="en-US" sz="1500" dirty="0" smtClean="0">
                  <a:solidFill>
                    <a:srgbClr val="FFFFFF">
                      <a:lumMod val="50000"/>
                    </a:srgbClr>
                  </a:solidFill>
                </a:rPr>
                <a:t>-Ordinary Krig </a:t>
              </a:r>
              <a:r>
                <a:rPr lang="en-US" sz="1500" dirty="0">
                  <a:solidFill>
                    <a:srgbClr val="FFFFFF">
                      <a:lumMod val="50000"/>
                    </a:srgbClr>
                  </a:solidFill>
                </a:rPr>
                <a:t>on a day by day </a:t>
              </a:r>
              <a:r>
                <a:rPr lang="en-US" sz="1500" dirty="0" smtClean="0">
                  <a:solidFill>
                    <a:srgbClr val="FFFFFF">
                      <a:lumMod val="50000"/>
                    </a:srgbClr>
                  </a:solidFill>
                </a:rPr>
                <a:t>basis</a:t>
              </a:r>
              <a:endParaRPr lang="en-US" sz="1500" dirty="0">
                <a:solidFill>
                  <a:srgbClr val="FFFFFF">
                    <a:lumMod val="50000"/>
                  </a:srgbClr>
                </a:solidFill>
              </a:endParaRPr>
            </a:p>
          </p:txBody>
        </p:sp>
        <p:sp>
          <p:nvSpPr>
            <p:cNvPr id="12" name="TextBox 11"/>
            <p:cNvSpPr txBox="1"/>
            <p:nvPr/>
          </p:nvSpPr>
          <p:spPr>
            <a:xfrm>
              <a:off x="4533962" y="1617962"/>
              <a:ext cx="2646280" cy="4063284"/>
            </a:xfrm>
            <a:prstGeom prst="rect">
              <a:avLst/>
            </a:prstGeom>
            <a:noFill/>
          </p:spPr>
          <p:txBody>
            <a:bodyPr wrap="square" rtlCol="0">
              <a:spAutoFit/>
            </a:bodyPr>
            <a:lstStyle/>
            <a:p>
              <a:pPr algn="ctr"/>
              <a:endParaRPr lang="en-US" sz="1200" b="1" dirty="0" smtClean="0">
                <a:solidFill>
                  <a:srgbClr val="767171">
                    <a:lumMod val="65000"/>
                    <a:lumOff val="35000"/>
                  </a:srgbClr>
                </a:solidFill>
              </a:endParaRPr>
            </a:p>
            <a:p>
              <a:pPr algn="ctr"/>
              <a:r>
                <a:rPr lang="en-US" sz="1500" b="1" dirty="0" smtClean="0">
                  <a:solidFill>
                    <a:srgbClr val="FFFFFF">
                      <a:lumMod val="50000"/>
                    </a:srgbClr>
                  </a:solidFill>
                </a:rPr>
                <a:t>Using </a:t>
              </a:r>
              <a:r>
                <a:rPr lang="en-US" sz="1500" b="1" dirty="0">
                  <a:solidFill>
                    <a:srgbClr val="FFFFFF">
                      <a:lumMod val="50000"/>
                    </a:srgbClr>
                  </a:solidFill>
                </a:rPr>
                <a:t>Excel:</a:t>
              </a:r>
            </a:p>
            <a:p>
              <a:pPr algn="ctr"/>
              <a:r>
                <a:rPr lang="en-US" sz="1500" b="1" dirty="0">
                  <a:solidFill>
                    <a:srgbClr val="FFFFFF">
                      <a:lumMod val="50000"/>
                    </a:srgbClr>
                  </a:solidFill>
                </a:rPr>
                <a:t>-</a:t>
              </a:r>
              <a:r>
                <a:rPr lang="en-US" sz="1500" dirty="0">
                  <a:solidFill>
                    <a:srgbClr val="FFFFFF">
                      <a:lumMod val="50000"/>
                    </a:srgbClr>
                  </a:solidFill>
                </a:rPr>
                <a:t>Create individual file by day</a:t>
              </a:r>
            </a:p>
            <a:p>
              <a:pPr algn="ctr"/>
              <a:endParaRPr lang="en-US" sz="1500" dirty="0">
                <a:solidFill>
                  <a:srgbClr val="FFFFFF">
                    <a:lumMod val="50000"/>
                  </a:srgbClr>
                </a:solidFill>
              </a:endParaRPr>
            </a:p>
            <a:p>
              <a:pPr algn="ctr"/>
              <a:r>
                <a:rPr lang="en-US" sz="1500" b="1" dirty="0">
                  <a:solidFill>
                    <a:srgbClr val="FFFFFF">
                      <a:lumMod val="50000"/>
                    </a:srgbClr>
                  </a:solidFill>
                </a:rPr>
                <a:t>Using ArcMap:</a:t>
              </a:r>
            </a:p>
            <a:p>
              <a:pPr algn="ctr"/>
              <a:r>
                <a:rPr lang="en-US" sz="1500" dirty="0">
                  <a:solidFill>
                    <a:srgbClr val="FFFFFF">
                      <a:lumMod val="50000"/>
                    </a:srgbClr>
                  </a:solidFill>
                </a:rPr>
                <a:t>-Match Raster to point values using </a:t>
              </a:r>
              <a:r>
                <a:rPr lang="en-US" sz="1500" i="1" dirty="0">
                  <a:solidFill>
                    <a:srgbClr val="FFFFFF">
                      <a:lumMod val="50000"/>
                    </a:srgbClr>
                  </a:solidFill>
                </a:rPr>
                <a:t>Extract By Value </a:t>
              </a:r>
              <a:r>
                <a:rPr lang="en-US" sz="1500" dirty="0">
                  <a:solidFill>
                    <a:srgbClr val="FFFFFF">
                      <a:lumMod val="50000"/>
                    </a:srgbClr>
                  </a:solidFill>
                </a:rPr>
                <a:t>in ArcMap</a:t>
              </a:r>
            </a:p>
            <a:p>
              <a:pPr algn="ctr"/>
              <a:endParaRPr lang="en-US" sz="1500" dirty="0">
                <a:solidFill>
                  <a:srgbClr val="FFFFFF">
                    <a:lumMod val="50000"/>
                  </a:srgbClr>
                </a:solidFill>
              </a:endParaRPr>
            </a:p>
            <a:p>
              <a:pPr algn="ctr"/>
              <a:r>
                <a:rPr lang="en-US" sz="1500" b="1" dirty="0">
                  <a:solidFill>
                    <a:srgbClr val="FFFFFF">
                      <a:lumMod val="50000"/>
                    </a:srgbClr>
                  </a:solidFill>
                </a:rPr>
                <a:t>Using Excel:</a:t>
              </a:r>
            </a:p>
            <a:p>
              <a:pPr algn="ctr"/>
              <a:r>
                <a:rPr lang="en-US" sz="1500" dirty="0">
                  <a:solidFill>
                    <a:srgbClr val="FFFFFF">
                      <a:lumMod val="50000"/>
                    </a:srgbClr>
                  </a:solidFill>
                </a:rPr>
                <a:t>-Create one table with SMAP and Reference Data</a:t>
              </a:r>
            </a:p>
            <a:p>
              <a:pPr algn="ctr"/>
              <a:r>
                <a:rPr lang="en-US" sz="1500" dirty="0">
                  <a:solidFill>
                    <a:srgbClr val="FFFFFF">
                      <a:lumMod val="50000"/>
                    </a:srgbClr>
                  </a:solidFill>
                </a:rPr>
                <a:t>-Find correlations in data using [TBD]</a:t>
              </a:r>
            </a:p>
          </p:txBody>
        </p:sp>
        <p:sp>
          <p:nvSpPr>
            <p:cNvPr id="13" name="TextBox 12"/>
            <p:cNvSpPr txBox="1"/>
            <p:nvPr/>
          </p:nvSpPr>
          <p:spPr>
            <a:xfrm>
              <a:off x="7760043" y="1993557"/>
              <a:ext cx="2240692" cy="2771231"/>
            </a:xfrm>
            <a:prstGeom prst="rect">
              <a:avLst/>
            </a:prstGeom>
            <a:noFill/>
          </p:spPr>
          <p:txBody>
            <a:bodyPr wrap="square" rtlCol="0">
              <a:spAutoFit/>
            </a:bodyPr>
            <a:lstStyle/>
            <a:p>
              <a:pPr algn="ctr"/>
              <a:endParaRPr lang="en-US" sz="1200" b="1" dirty="0" smtClean="0">
                <a:solidFill>
                  <a:srgbClr val="767171">
                    <a:lumMod val="65000"/>
                    <a:lumOff val="35000"/>
                  </a:srgbClr>
                </a:solidFill>
              </a:endParaRPr>
            </a:p>
            <a:p>
              <a:pPr algn="ctr"/>
              <a:r>
                <a:rPr lang="en-US" sz="1600" b="1" dirty="0" smtClean="0">
                  <a:solidFill>
                    <a:srgbClr val="FFFFFF">
                      <a:lumMod val="50000"/>
                    </a:srgbClr>
                  </a:solidFill>
                </a:rPr>
                <a:t>Using </a:t>
              </a:r>
              <a:r>
                <a:rPr lang="en-US" sz="1600" b="1" dirty="0">
                  <a:solidFill>
                    <a:srgbClr val="FFFFFF">
                      <a:lumMod val="50000"/>
                    </a:srgbClr>
                  </a:solidFill>
                </a:rPr>
                <a:t>ArcGIS </a:t>
              </a:r>
              <a:r>
                <a:rPr lang="en-US" sz="1600" b="1" dirty="0" smtClean="0">
                  <a:solidFill>
                    <a:srgbClr val="FFFFFF">
                      <a:lumMod val="50000"/>
                    </a:srgbClr>
                  </a:solidFill>
                </a:rPr>
                <a:t>Model </a:t>
              </a:r>
              <a:r>
                <a:rPr lang="en-US" sz="1600" b="1" dirty="0">
                  <a:solidFill>
                    <a:srgbClr val="FFFFFF">
                      <a:lumMod val="50000"/>
                    </a:srgbClr>
                  </a:solidFill>
                </a:rPr>
                <a:t>Builder:</a:t>
              </a:r>
            </a:p>
            <a:p>
              <a:pPr algn="ctr"/>
              <a:r>
                <a:rPr lang="en-US" sz="1600" b="1" dirty="0">
                  <a:solidFill>
                    <a:srgbClr val="FFFFFF">
                      <a:lumMod val="50000"/>
                    </a:srgbClr>
                  </a:solidFill>
                </a:rPr>
                <a:t> </a:t>
              </a:r>
            </a:p>
            <a:p>
              <a:pPr algn="ctr"/>
              <a:r>
                <a:rPr lang="en-US" sz="1600" b="1" dirty="0">
                  <a:solidFill>
                    <a:srgbClr val="FFFFFF">
                      <a:lumMod val="50000"/>
                    </a:srgbClr>
                  </a:solidFill>
                </a:rPr>
                <a:t> </a:t>
              </a:r>
              <a:r>
                <a:rPr lang="en-US" sz="1600" dirty="0">
                  <a:solidFill>
                    <a:srgbClr val="FFFFFF">
                      <a:lumMod val="50000"/>
                    </a:srgbClr>
                  </a:solidFill>
                </a:rPr>
                <a:t>-Set nulls</a:t>
              </a:r>
            </a:p>
            <a:p>
              <a:pPr algn="ctr"/>
              <a:endParaRPr lang="en-US" sz="1600" dirty="0">
                <a:solidFill>
                  <a:srgbClr val="FFFFFF">
                    <a:lumMod val="50000"/>
                  </a:srgbClr>
                </a:solidFill>
              </a:endParaRPr>
            </a:p>
            <a:p>
              <a:pPr algn="ctr"/>
              <a:r>
                <a:rPr lang="en-US" sz="1600" dirty="0">
                  <a:solidFill>
                    <a:srgbClr val="FFFFFF">
                      <a:lumMod val="50000"/>
                    </a:srgbClr>
                  </a:solidFill>
                </a:rPr>
                <a:t>-Mosaic to New Raster</a:t>
              </a:r>
            </a:p>
            <a:p>
              <a:pPr algn="ctr"/>
              <a:endParaRPr lang="en-US" sz="1275" dirty="0">
                <a:solidFill>
                  <a:srgbClr val="FFFFFF">
                    <a:lumMod val="50000"/>
                  </a:srgbClr>
                </a:solidFill>
              </a:endParaRPr>
            </a:p>
            <a:p>
              <a:pPr algn="ctr"/>
              <a:endParaRPr lang="en-US" sz="1275" dirty="0">
                <a:solidFill>
                  <a:srgbClr val="767171">
                    <a:lumMod val="65000"/>
                    <a:lumOff val="35000"/>
                  </a:srgbClr>
                </a:solidFill>
              </a:endParaRPr>
            </a:p>
          </p:txBody>
        </p:sp>
      </p:grpSp>
      <p:pic>
        <p:nvPicPr>
          <p:cNvPr id="27" name="Picture 26"/>
          <p:cNvPicPr>
            <a:picLocks noChangeAspect="1"/>
          </p:cNvPicPr>
          <p:nvPr/>
        </p:nvPicPr>
        <p:blipFill>
          <a:blip r:embed="rId3"/>
          <a:stretch>
            <a:fillRect/>
          </a:stretch>
        </p:blipFill>
        <p:spPr>
          <a:xfrm>
            <a:off x="0" y="28370"/>
            <a:ext cx="3444539" cy="999831"/>
          </a:xfrm>
          <a:prstGeom prst="rect">
            <a:avLst/>
          </a:prstGeom>
        </p:spPr>
      </p:pic>
      <p:pic>
        <p:nvPicPr>
          <p:cNvPr id="2" name="Picture 1"/>
          <p:cNvPicPr>
            <a:picLocks noChangeAspect="1"/>
          </p:cNvPicPr>
          <p:nvPr/>
        </p:nvPicPr>
        <p:blipFill>
          <a:blip r:embed="rId4"/>
          <a:stretch>
            <a:fillRect/>
          </a:stretch>
        </p:blipFill>
        <p:spPr>
          <a:xfrm>
            <a:off x="165254" y="726502"/>
            <a:ext cx="8824508" cy="896190"/>
          </a:xfrm>
          <a:prstGeom prst="rect">
            <a:avLst/>
          </a:prstGeom>
        </p:spPr>
      </p:pic>
      <p:sp>
        <p:nvSpPr>
          <p:cNvPr id="3" name="Rectangle 2"/>
          <p:cNvSpPr/>
          <p:nvPr/>
        </p:nvSpPr>
        <p:spPr>
          <a:xfrm>
            <a:off x="186797" y="750025"/>
            <a:ext cx="8725407" cy="923330"/>
          </a:xfrm>
          <a:prstGeom prst="rect">
            <a:avLst/>
          </a:prstGeom>
        </p:spPr>
        <p:txBody>
          <a:bodyPr wrap="square">
            <a:spAutoFit/>
          </a:bodyPr>
          <a:lstStyle/>
          <a:p>
            <a:pPr lvl="0" algn="ctr"/>
            <a:r>
              <a:rPr lang="en-US" sz="2300" b="1" dirty="0">
                <a:solidFill>
                  <a:srgbClr val="FFFFFF">
                    <a:lumMod val="50000"/>
                  </a:srgbClr>
                </a:solidFill>
              </a:rPr>
              <a:t>Acquire Data:</a:t>
            </a:r>
          </a:p>
          <a:p>
            <a:pPr lvl="0" algn="ctr"/>
            <a:r>
              <a:rPr lang="en-US" sz="1550" dirty="0">
                <a:solidFill>
                  <a:srgbClr val="FFFFFF">
                    <a:lumMod val="50000"/>
                  </a:srgbClr>
                </a:solidFill>
              </a:rPr>
              <a:t>Soil Moisture Active Passive (SMAP), Soil Climate Analysis Network (SCAN), Texas </a:t>
            </a:r>
            <a:r>
              <a:rPr lang="en-US" sz="1550" dirty="0" err="1">
                <a:solidFill>
                  <a:srgbClr val="FFFFFF">
                    <a:lumMod val="50000"/>
                  </a:srgbClr>
                </a:solidFill>
              </a:rPr>
              <a:t>Mesonet</a:t>
            </a:r>
            <a:r>
              <a:rPr lang="en-US" sz="1550" dirty="0">
                <a:solidFill>
                  <a:srgbClr val="FFFFFF">
                    <a:lumMod val="50000"/>
                  </a:srgbClr>
                </a:solidFill>
              </a:rPr>
              <a:t> Data</a:t>
            </a:r>
          </a:p>
        </p:txBody>
      </p:sp>
    </p:spTree>
    <p:extLst>
      <p:ext uri="{BB962C8B-B14F-4D97-AF65-F5344CB8AC3E}">
        <p14:creationId xmlns:p14="http://schemas.microsoft.com/office/powerpoint/2010/main" val="10692951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44486" y="831254"/>
            <a:ext cx="8857143" cy="6088301"/>
            <a:chOff x="1554954" y="67962"/>
            <a:chExt cx="8519922" cy="7050709"/>
          </a:xfrm>
        </p:grpSpPr>
        <p:grpSp>
          <p:nvGrpSpPr>
            <p:cNvPr id="10" name="Group 9"/>
            <p:cNvGrpSpPr/>
            <p:nvPr/>
          </p:nvGrpSpPr>
          <p:grpSpPr>
            <a:xfrm>
              <a:off x="1639330" y="67962"/>
              <a:ext cx="8435546" cy="7050709"/>
              <a:chOff x="1944130" y="51486"/>
              <a:chExt cx="8435546" cy="7050709"/>
            </a:xfrm>
          </p:grpSpPr>
          <p:sp>
            <p:nvSpPr>
              <p:cNvPr id="14" name="Rectangle 13"/>
              <p:cNvSpPr/>
              <p:nvPr/>
            </p:nvSpPr>
            <p:spPr>
              <a:xfrm>
                <a:off x="1944130" y="51486"/>
                <a:ext cx="8435546" cy="1021492"/>
              </a:xfrm>
              <a:prstGeom prst="rect">
                <a:avLst/>
              </a:prstGeom>
              <a:solidFill>
                <a:schemeClr val="accent1">
                  <a:lumMod val="40000"/>
                  <a:lumOff val="6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a:off x="1964723" y="1217140"/>
                <a:ext cx="2397211"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p:nvSpPr>
            <p:spPr>
              <a:xfrm>
                <a:off x="4973594" y="1217140"/>
                <a:ext cx="2397211" cy="4399006"/>
              </a:xfrm>
              <a:prstGeom prst="rect">
                <a:avLst/>
              </a:prstGeom>
              <a:solidFill>
                <a:schemeClr val="accent1">
                  <a:lumMod val="20000"/>
                  <a:lumOff val="8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a:off x="7982465" y="1217140"/>
                <a:ext cx="2397211"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a:off x="1944130" y="5760308"/>
                <a:ext cx="8435546" cy="1021492"/>
              </a:xfrm>
              <a:prstGeom prst="rect">
                <a:avLst/>
              </a:prstGeom>
              <a:solidFill>
                <a:schemeClr val="accent1">
                  <a:lumMod val="40000"/>
                  <a:lumOff val="6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solidFill>
                    <a:schemeClr val="bg2">
                      <a:lumMod val="50000"/>
                    </a:schemeClr>
                  </a:solidFill>
                </a:endParaRPr>
              </a:p>
            </p:txBody>
          </p:sp>
          <p:sp>
            <p:nvSpPr>
              <p:cNvPr id="19" name="TextBox 18"/>
              <p:cNvSpPr txBox="1"/>
              <p:nvPr/>
            </p:nvSpPr>
            <p:spPr>
              <a:xfrm>
                <a:off x="2522837" y="51486"/>
                <a:ext cx="7298723" cy="1345518"/>
              </a:xfrm>
              <a:prstGeom prst="rect">
                <a:avLst/>
              </a:prstGeom>
              <a:noFill/>
              <a:ln>
                <a:noFill/>
              </a:ln>
            </p:spPr>
            <p:txBody>
              <a:bodyPr wrap="square" rtlCol="0">
                <a:spAutoFit/>
              </a:bodyPr>
              <a:lstStyle/>
              <a:p>
                <a:pPr algn="ctr"/>
                <a:r>
                  <a:rPr lang="en-US" sz="2300" b="1" dirty="0">
                    <a:solidFill>
                      <a:schemeClr val="bg2">
                        <a:lumMod val="50000"/>
                      </a:schemeClr>
                    </a:solidFill>
                  </a:rPr>
                  <a:t>Acquire Data:</a:t>
                </a:r>
              </a:p>
              <a:p>
                <a:pPr algn="ctr"/>
                <a:r>
                  <a:rPr lang="en-US" sz="1550" dirty="0">
                    <a:solidFill>
                      <a:schemeClr val="bg2">
                        <a:lumMod val="50000"/>
                      </a:schemeClr>
                    </a:solidFill>
                  </a:rPr>
                  <a:t>Soil Moisture Active Passive (SMAP), Soil Climate Analysis Network (SCAN), Texas </a:t>
                </a:r>
                <a:r>
                  <a:rPr lang="en-US" sz="1550" dirty="0" err="1">
                    <a:solidFill>
                      <a:schemeClr val="bg2">
                        <a:lumMod val="50000"/>
                      </a:schemeClr>
                    </a:solidFill>
                  </a:rPr>
                  <a:t>Mesonet</a:t>
                </a:r>
                <a:r>
                  <a:rPr lang="en-US" sz="1550" dirty="0">
                    <a:solidFill>
                      <a:schemeClr val="bg2">
                        <a:lumMod val="50000"/>
                      </a:schemeClr>
                    </a:solidFill>
                  </a:rPr>
                  <a:t> Data</a:t>
                </a:r>
              </a:p>
              <a:p>
                <a:endParaRPr lang="en-US" sz="1550" dirty="0"/>
              </a:p>
            </p:txBody>
          </p:sp>
          <p:sp>
            <p:nvSpPr>
              <p:cNvPr id="20" name="TextBox 19"/>
              <p:cNvSpPr txBox="1"/>
              <p:nvPr/>
            </p:nvSpPr>
            <p:spPr>
              <a:xfrm>
                <a:off x="1944131" y="5801232"/>
                <a:ext cx="8361404" cy="1300963"/>
              </a:xfrm>
              <a:prstGeom prst="rect">
                <a:avLst/>
              </a:prstGeom>
              <a:noFill/>
            </p:spPr>
            <p:txBody>
              <a:bodyPr wrap="square" rtlCol="0">
                <a:spAutoFit/>
              </a:bodyPr>
              <a:lstStyle/>
              <a:p>
                <a:pPr algn="ctr"/>
                <a:r>
                  <a:rPr lang="en-US" sz="2300" b="1" dirty="0">
                    <a:solidFill>
                      <a:schemeClr val="bg2">
                        <a:lumMod val="50000"/>
                      </a:schemeClr>
                    </a:solidFill>
                  </a:rPr>
                  <a:t>Identify a [relative number-TBD] for future comparisons. </a:t>
                </a:r>
              </a:p>
              <a:p>
                <a:endParaRPr lang="en-US" sz="2100" dirty="0"/>
              </a:p>
            </p:txBody>
          </p:sp>
          <p:sp>
            <p:nvSpPr>
              <p:cNvPr id="21" name="Rectangle 20"/>
              <p:cNvSpPr/>
              <p:nvPr/>
            </p:nvSpPr>
            <p:spPr>
              <a:xfrm>
                <a:off x="1964722" y="1217140"/>
                <a:ext cx="239103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a:off x="4998370" y="1265407"/>
                <a:ext cx="2347657" cy="588106"/>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p:nvSpPr>
            <p:spPr>
              <a:xfrm>
                <a:off x="7988641" y="1217140"/>
                <a:ext cx="239103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TextBox 23"/>
              <p:cNvSpPr txBox="1"/>
              <p:nvPr/>
            </p:nvSpPr>
            <p:spPr>
              <a:xfrm>
                <a:off x="2051222" y="1199234"/>
                <a:ext cx="2199504" cy="677213"/>
              </a:xfrm>
              <a:prstGeom prst="rect">
                <a:avLst/>
              </a:prstGeom>
              <a:noFill/>
            </p:spPr>
            <p:txBody>
              <a:bodyPr wrap="square" rtlCol="0">
                <a:spAutoFit/>
              </a:bodyPr>
              <a:lstStyle/>
              <a:p>
                <a:pPr algn="ctr"/>
                <a:r>
                  <a:rPr lang="en-US" sz="1600" b="1" dirty="0">
                    <a:solidFill>
                      <a:schemeClr val="bg2">
                        <a:lumMod val="50000"/>
                      </a:schemeClr>
                    </a:solidFill>
                  </a:rPr>
                  <a:t>Establish Baseline Climatology </a:t>
                </a:r>
              </a:p>
            </p:txBody>
          </p:sp>
          <p:sp>
            <p:nvSpPr>
              <p:cNvPr id="25" name="TextBox 24"/>
              <p:cNvSpPr txBox="1"/>
              <p:nvPr/>
            </p:nvSpPr>
            <p:spPr>
              <a:xfrm>
                <a:off x="5123935" y="1250070"/>
                <a:ext cx="1958232" cy="677213"/>
              </a:xfrm>
              <a:prstGeom prst="rect">
                <a:avLst/>
              </a:prstGeom>
              <a:noFill/>
            </p:spPr>
            <p:txBody>
              <a:bodyPr wrap="square" rtlCol="0">
                <a:spAutoFit/>
              </a:bodyPr>
              <a:lstStyle/>
              <a:p>
                <a:pPr algn="ctr"/>
                <a:r>
                  <a:rPr lang="en-US" sz="1600" b="1" dirty="0">
                    <a:solidFill>
                      <a:schemeClr val="bg2">
                        <a:lumMod val="50000"/>
                      </a:schemeClr>
                    </a:solidFill>
                  </a:rPr>
                  <a:t>Relate SMAP and </a:t>
                </a:r>
                <a:r>
                  <a:rPr lang="en-US" sz="1600" b="1" i="1" dirty="0">
                    <a:solidFill>
                      <a:schemeClr val="bg2">
                        <a:lumMod val="50000"/>
                      </a:schemeClr>
                    </a:solidFill>
                  </a:rPr>
                  <a:t>in situ </a:t>
                </a:r>
                <a:r>
                  <a:rPr lang="en-US" sz="1600" b="1" dirty="0">
                    <a:solidFill>
                      <a:schemeClr val="bg2">
                        <a:lumMod val="50000"/>
                      </a:schemeClr>
                    </a:solidFill>
                  </a:rPr>
                  <a:t>Data</a:t>
                </a:r>
              </a:p>
            </p:txBody>
          </p:sp>
          <p:sp>
            <p:nvSpPr>
              <p:cNvPr id="26" name="TextBox 25"/>
              <p:cNvSpPr txBox="1"/>
              <p:nvPr/>
            </p:nvSpPr>
            <p:spPr>
              <a:xfrm>
                <a:off x="7996882" y="1217142"/>
                <a:ext cx="2382792" cy="677213"/>
              </a:xfrm>
              <a:prstGeom prst="rect">
                <a:avLst/>
              </a:prstGeom>
              <a:noFill/>
            </p:spPr>
            <p:txBody>
              <a:bodyPr wrap="square" rtlCol="0">
                <a:spAutoFit/>
              </a:bodyPr>
              <a:lstStyle/>
              <a:p>
                <a:pPr algn="ctr"/>
                <a:r>
                  <a:rPr lang="en-US" sz="1600" b="1" dirty="0">
                    <a:solidFill>
                      <a:schemeClr val="bg2">
                        <a:lumMod val="50000"/>
                      </a:schemeClr>
                    </a:solidFill>
                  </a:rPr>
                  <a:t>Create a Rolling 3 Day Minimum Data Set</a:t>
                </a:r>
              </a:p>
            </p:txBody>
          </p:sp>
        </p:grpSp>
        <p:sp>
          <p:nvSpPr>
            <p:cNvPr id="11" name="TextBox 10"/>
            <p:cNvSpPr txBox="1"/>
            <p:nvPr/>
          </p:nvSpPr>
          <p:spPr>
            <a:xfrm>
              <a:off x="1554954" y="1838111"/>
              <a:ext cx="2652521" cy="3261320"/>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500" b="1" dirty="0" smtClean="0">
                  <a:solidFill>
                    <a:schemeClr val="bg2">
                      <a:lumMod val="50000"/>
                    </a:schemeClr>
                  </a:solidFill>
                </a:rPr>
                <a:t>Using </a:t>
              </a:r>
              <a:r>
                <a:rPr lang="en-US" sz="1500" b="1" dirty="0">
                  <a:solidFill>
                    <a:schemeClr val="bg2">
                      <a:lumMod val="50000"/>
                    </a:schemeClr>
                  </a:solidFill>
                </a:rPr>
                <a:t>Excel:</a:t>
              </a:r>
            </a:p>
            <a:p>
              <a:pPr algn="ctr"/>
              <a:r>
                <a:rPr lang="en-US" sz="1500" dirty="0">
                  <a:solidFill>
                    <a:schemeClr val="bg2">
                      <a:lumMod val="50000"/>
                    </a:schemeClr>
                  </a:solidFill>
                </a:rPr>
                <a:t>-Establish Day of Year (DOY)</a:t>
              </a:r>
            </a:p>
            <a:p>
              <a:pPr algn="ctr"/>
              <a:r>
                <a:rPr lang="en-US" sz="1500" dirty="0">
                  <a:solidFill>
                    <a:schemeClr val="bg2">
                      <a:lumMod val="50000"/>
                    </a:schemeClr>
                  </a:solidFill>
                </a:rPr>
                <a:t>-Find average for each DOY using a Pivot Table</a:t>
              </a:r>
            </a:p>
            <a:p>
              <a:pPr algn="ctr"/>
              <a:endParaRPr lang="en-US" sz="1500" dirty="0">
                <a:solidFill>
                  <a:schemeClr val="bg2">
                    <a:lumMod val="50000"/>
                  </a:schemeClr>
                </a:solidFill>
              </a:endParaRPr>
            </a:p>
            <a:p>
              <a:pPr algn="ctr"/>
              <a:r>
                <a:rPr lang="en-US" sz="1500" b="1" dirty="0">
                  <a:solidFill>
                    <a:schemeClr val="bg2">
                      <a:lumMod val="50000"/>
                    </a:schemeClr>
                  </a:solidFill>
                </a:rPr>
                <a:t>Using ArcMap</a:t>
              </a:r>
              <a:r>
                <a:rPr lang="en-US" sz="1500" b="1" dirty="0" smtClean="0">
                  <a:solidFill>
                    <a:schemeClr val="bg2">
                      <a:lumMod val="50000"/>
                    </a:schemeClr>
                  </a:solidFill>
                </a:rPr>
                <a:t>:</a:t>
              </a:r>
            </a:p>
            <a:p>
              <a:pPr algn="ctr"/>
              <a:r>
                <a:rPr lang="en-US" sz="1500" b="1" dirty="0" smtClean="0">
                  <a:solidFill>
                    <a:schemeClr val="bg2">
                      <a:lumMod val="50000"/>
                    </a:schemeClr>
                  </a:solidFill>
                </a:rPr>
                <a:t>-</a:t>
              </a:r>
              <a:r>
                <a:rPr lang="en-US" sz="1500" dirty="0" smtClean="0">
                  <a:solidFill>
                    <a:schemeClr val="bg2">
                      <a:lumMod val="50000"/>
                    </a:schemeClr>
                  </a:solidFill>
                </a:rPr>
                <a:t>Create semivariograms by season</a:t>
              </a:r>
              <a:endParaRPr lang="en-US" sz="1500" dirty="0">
                <a:solidFill>
                  <a:schemeClr val="bg2">
                    <a:lumMod val="50000"/>
                  </a:schemeClr>
                </a:solidFill>
              </a:endParaRPr>
            </a:p>
            <a:p>
              <a:pPr algn="ctr"/>
              <a:r>
                <a:rPr lang="en-US" sz="1500" dirty="0" smtClean="0">
                  <a:solidFill>
                    <a:schemeClr val="bg2">
                      <a:lumMod val="50000"/>
                    </a:schemeClr>
                  </a:solidFill>
                </a:rPr>
                <a:t>-Ordinary Krig </a:t>
              </a:r>
              <a:r>
                <a:rPr lang="en-US" sz="1500" dirty="0">
                  <a:solidFill>
                    <a:schemeClr val="bg2">
                      <a:lumMod val="50000"/>
                    </a:schemeClr>
                  </a:solidFill>
                </a:rPr>
                <a:t>on a day by day </a:t>
              </a:r>
              <a:r>
                <a:rPr lang="en-US" sz="1500" dirty="0" smtClean="0">
                  <a:solidFill>
                    <a:schemeClr val="bg2">
                      <a:lumMod val="50000"/>
                    </a:schemeClr>
                  </a:solidFill>
                </a:rPr>
                <a:t>basis</a:t>
              </a:r>
              <a:endParaRPr lang="en-US" sz="1500" dirty="0">
                <a:solidFill>
                  <a:schemeClr val="bg2">
                    <a:lumMod val="50000"/>
                  </a:schemeClr>
                </a:solidFill>
              </a:endParaRPr>
            </a:p>
          </p:txBody>
        </p:sp>
        <p:sp>
          <p:nvSpPr>
            <p:cNvPr id="12" name="TextBox 11"/>
            <p:cNvSpPr txBox="1"/>
            <p:nvPr/>
          </p:nvSpPr>
          <p:spPr>
            <a:xfrm>
              <a:off x="4557587" y="1625536"/>
              <a:ext cx="2687778" cy="4063283"/>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500" b="1" dirty="0" smtClean="0">
                  <a:solidFill>
                    <a:schemeClr val="bg2">
                      <a:lumMod val="50000"/>
                    </a:schemeClr>
                  </a:solidFill>
                </a:rPr>
                <a:t>Using </a:t>
              </a:r>
              <a:r>
                <a:rPr lang="en-US" sz="1500" b="1" dirty="0">
                  <a:solidFill>
                    <a:schemeClr val="bg2">
                      <a:lumMod val="50000"/>
                    </a:schemeClr>
                  </a:solidFill>
                </a:rPr>
                <a:t>Excel:</a:t>
              </a:r>
            </a:p>
            <a:p>
              <a:pPr algn="ctr"/>
              <a:r>
                <a:rPr lang="en-US" sz="1500" b="1" dirty="0">
                  <a:solidFill>
                    <a:schemeClr val="bg2">
                      <a:lumMod val="50000"/>
                    </a:schemeClr>
                  </a:solidFill>
                </a:rPr>
                <a:t>-</a:t>
              </a:r>
              <a:r>
                <a:rPr lang="en-US" sz="1500" dirty="0">
                  <a:solidFill>
                    <a:schemeClr val="bg2">
                      <a:lumMod val="50000"/>
                    </a:schemeClr>
                  </a:solidFill>
                </a:rPr>
                <a:t>Create individual file by day</a:t>
              </a:r>
            </a:p>
            <a:p>
              <a:pPr algn="ctr"/>
              <a:endParaRPr lang="en-US" sz="1500" dirty="0">
                <a:solidFill>
                  <a:schemeClr val="bg2">
                    <a:lumMod val="50000"/>
                  </a:schemeClr>
                </a:solidFill>
              </a:endParaRPr>
            </a:p>
            <a:p>
              <a:pPr algn="ctr"/>
              <a:r>
                <a:rPr lang="en-US" sz="1500" b="1" dirty="0">
                  <a:solidFill>
                    <a:schemeClr val="bg2">
                      <a:lumMod val="50000"/>
                    </a:schemeClr>
                  </a:solidFill>
                </a:rPr>
                <a:t>Using ArcMap:</a:t>
              </a:r>
            </a:p>
            <a:p>
              <a:pPr algn="ctr"/>
              <a:r>
                <a:rPr lang="en-US" sz="1500" dirty="0">
                  <a:solidFill>
                    <a:schemeClr val="bg2">
                      <a:lumMod val="50000"/>
                    </a:schemeClr>
                  </a:solidFill>
                </a:rPr>
                <a:t>-Match Raster to point values using </a:t>
              </a:r>
              <a:r>
                <a:rPr lang="en-US" sz="1500" i="1" dirty="0">
                  <a:solidFill>
                    <a:schemeClr val="bg2">
                      <a:lumMod val="50000"/>
                    </a:schemeClr>
                  </a:solidFill>
                </a:rPr>
                <a:t>Extract By Value </a:t>
              </a:r>
              <a:r>
                <a:rPr lang="en-US" sz="1500" dirty="0">
                  <a:solidFill>
                    <a:schemeClr val="bg2">
                      <a:lumMod val="50000"/>
                    </a:schemeClr>
                  </a:solidFill>
                </a:rPr>
                <a:t>in ArcMap</a:t>
              </a:r>
            </a:p>
            <a:p>
              <a:pPr algn="ctr"/>
              <a:endParaRPr lang="en-US" sz="1500" dirty="0">
                <a:solidFill>
                  <a:schemeClr val="bg2">
                    <a:lumMod val="50000"/>
                  </a:schemeClr>
                </a:solidFill>
              </a:endParaRPr>
            </a:p>
            <a:p>
              <a:pPr algn="ctr"/>
              <a:r>
                <a:rPr lang="en-US" sz="1500" b="1" dirty="0">
                  <a:solidFill>
                    <a:schemeClr val="bg2">
                      <a:lumMod val="50000"/>
                    </a:schemeClr>
                  </a:solidFill>
                </a:rPr>
                <a:t>Using Excel:</a:t>
              </a:r>
            </a:p>
            <a:p>
              <a:pPr algn="ctr"/>
              <a:r>
                <a:rPr lang="en-US" sz="1500" dirty="0">
                  <a:solidFill>
                    <a:schemeClr val="bg2">
                      <a:lumMod val="50000"/>
                    </a:schemeClr>
                  </a:solidFill>
                </a:rPr>
                <a:t>-Create one table with SMAP and Reference Data</a:t>
              </a:r>
            </a:p>
            <a:p>
              <a:pPr algn="ctr"/>
              <a:r>
                <a:rPr lang="en-US" sz="1500" dirty="0">
                  <a:solidFill>
                    <a:schemeClr val="bg2">
                      <a:lumMod val="50000"/>
                    </a:schemeClr>
                  </a:solidFill>
                </a:rPr>
                <a:t>-Find correlations in data using [TBD]</a:t>
              </a:r>
            </a:p>
          </p:txBody>
        </p:sp>
        <p:sp>
          <p:nvSpPr>
            <p:cNvPr id="13" name="TextBox 12"/>
            <p:cNvSpPr txBox="1"/>
            <p:nvPr/>
          </p:nvSpPr>
          <p:spPr>
            <a:xfrm>
              <a:off x="7760043" y="1993557"/>
              <a:ext cx="2240692" cy="2459355"/>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500" b="1" dirty="0" smtClean="0">
                  <a:solidFill>
                    <a:schemeClr val="bg2">
                      <a:lumMod val="50000"/>
                    </a:schemeClr>
                  </a:solidFill>
                </a:rPr>
                <a:t>Using </a:t>
              </a:r>
              <a:r>
                <a:rPr lang="en-US" sz="1500" b="1" dirty="0">
                  <a:solidFill>
                    <a:schemeClr val="bg2">
                      <a:lumMod val="50000"/>
                    </a:schemeClr>
                  </a:solidFill>
                </a:rPr>
                <a:t>ArcGIS Model Builder:</a:t>
              </a:r>
            </a:p>
            <a:p>
              <a:pPr algn="ctr"/>
              <a:r>
                <a:rPr lang="en-US" sz="1500" b="1" dirty="0">
                  <a:solidFill>
                    <a:schemeClr val="bg2">
                      <a:lumMod val="50000"/>
                    </a:schemeClr>
                  </a:solidFill>
                </a:rPr>
                <a:t> </a:t>
              </a:r>
            </a:p>
            <a:p>
              <a:pPr algn="ctr"/>
              <a:r>
                <a:rPr lang="en-US" sz="1500" b="1" dirty="0">
                  <a:solidFill>
                    <a:schemeClr val="bg2">
                      <a:lumMod val="50000"/>
                    </a:schemeClr>
                  </a:solidFill>
                </a:rPr>
                <a:t> </a:t>
              </a:r>
              <a:r>
                <a:rPr lang="en-US" sz="1500" dirty="0">
                  <a:solidFill>
                    <a:schemeClr val="bg2">
                      <a:lumMod val="50000"/>
                    </a:schemeClr>
                  </a:solidFill>
                </a:rPr>
                <a:t>-Set nulls</a:t>
              </a:r>
            </a:p>
            <a:p>
              <a:pPr algn="ctr"/>
              <a:endParaRPr lang="en-US" sz="1500" dirty="0">
                <a:solidFill>
                  <a:schemeClr val="bg2">
                    <a:lumMod val="50000"/>
                  </a:schemeClr>
                </a:solidFill>
              </a:endParaRPr>
            </a:p>
            <a:p>
              <a:pPr algn="ctr"/>
              <a:r>
                <a:rPr lang="en-US" sz="1500" dirty="0">
                  <a:solidFill>
                    <a:schemeClr val="bg2">
                      <a:lumMod val="50000"/>
                    </a:schemeClr>
                  </a:solidFill>
                </a:rPr>
                <a:t>-Mosaic to New Raster</a:t>
              </a:r>
            </a:p>
            <a:p>
              <a:pPr algn="ctr"/>
              <a:endParaRPr lang="en-US" sz="1500" dirty="0">
                <a:solidFill>
                  <a:schemeClr val="bg2">
                    <a:lumMod val="50000"/>
                  </a:schemeClr>
                </a:solidFill>
              </a:endParaRPr>
            </a:p>
            <a:p>
              <a:pPr algn="ctr"/>
              <a:endParaRPr lang="en-US" sz="1500" dirty="0">
                <a:solidFill>
                  <a:schemeClr val="tx1">
                    <a:lumMod val="65000"/>
                    <a:lumOff val="35000"/>
                  </a:schemeClr>
                </a:solidFill>
              </a:endParaRPr>
            </a:p>
          </p:txBody>
        </p:sp>
      </p:grpSp>
      <p:pic>
        <p:nvPicPr>
          <p:cNvPr id="27" name="Picture 26"/>
          <p:cNvPicPr>
            <a:picLocks noChangeAspect="1"/>
          </p:cNvPicPr>
          <p:nvPr/>
        </p:nvPicPr>
        <p:blipFill>
          <a:blip r:embed="rId3"/>
          <a:stretch>
            <a:fillRect/>
          </a:stretch>
        </p:blipFill>
        <p:spPr>
          <a:xfrm>
            <a:off x="0" y="28370"/>
            <a:ext cx="3444539" cy="999831"/>
          </a:xfrm>
          <a:prstGeom prst="rect">
            <a:avLst/>
          </a:prstGeom>
        </p:spPr>
      </p:pic>
    </p:spTree>
    <p:extLst>
      <p:ext uri="{BB962C8B-B14F-4D97-AF65-F5344CB8AC3E}">
        <p14:creationId xmlns:p14="http://schemas.microsoft.com/office/powerpoint/2010/main" val="886122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786" y="927278"/>
            <a:ext cx="7162429" cy="5048518"/>
          </a:xfrm>
          <a:prstGeom prst="rect">
            <a:avLst/>
          </a:prstGeom>
        </p:spPr>
      </p:pic>
    </p:spTree>
    <p:extLst>
      <p:ext uri="{BB962C8B-B14F-4D97-AF65-F5344CB8AC3E}">
        <p14:creationId xmlns:p14="http://schemas.microsoft.com/office/powerpoint/2010/main" val="21116161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Water 15">
      <a:dk1>
        <a:srgbClr val="767171"/>
      </a:dk1>
      <a:lt1>
        <a:srgbClr val="FFFFFF"/>
      </a:lt1>
      <a:dk2>
        <a:srgbClr val="767171"/>
      </a:dk2>
      <a:lt2>
        <a:srgbClr val="FFFFFF"/>
      </a:lt2>
      <a:accent1>
        <a:srgbClr val="75AADB"/>
      </a:accent1>
      <a:accent2>
        <a:srgbClr val="8992C8"/>
      </a:accent2>
      <a:accent3>
        <a:srgbClr val="9879B7"/>
      </a:accent3>
      <a:accent4>
        <a:srgbClr val="FFE07F"/>
      </a:accent4>
      <a:accent5>
        <a:srgbClr val="FDC760"/>
      </a:accent5>
      <a:accent6>
        <a:srgbClr val="FBAE40"/>
      </a:accent6>
      <a:hlink>
        <a:srgbClr val="75AADB"/>
      </a:hlink>
      <a:folHlink>
        <a:srgbClr val="75AADB"/>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2962</TotalTime>
  <Words>1741</Words>
  <Application>Microsoft Office PowerPoint</Application>
  <PresentationFormat>On-screen Show (4:3)</PresentationFormat>
  <Paragraphs>226</Paragraphs>
  <Slides>16</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Century Gothic</vt:lpstr>
      <vt:lpstr>Helvetica Neue</vt:lpstr>
      <vt:lpstr>Questrial</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Arya, Vishal (LARC)[DEVELOP]</cp:lastModifiedBy>
  <cp:revision>156</cp:revision>
  <dcterms:created xsi:type="dcterms:W3CDTF">2015-05-18T13:26:09Z</dcterms:created>
  <dcterms:modified xsi:type="dcterms:W3CDTF">2016-03-09T16:20:30Z</dcterms:modified>
</cp:coreProperties>
</file>