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boldItalic r:id="rId7"/>
    </p:embeddedFont>
    <p:embeddedFont>
      <p:font typeface="Wingdings 3" panose="05040102010807070707" pitchFamily="18" charset="2"/>
      <p:regular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9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90A86E-2962-4A77-95DA-A5F7E21CF78A}">
  <a:tblStyle styleId="{9490A86E-2962-4A77-95DA-A5F7E21CF78A}" styleName="Table_0">
    <a:wholeTbl>
      <a:tcTxStyle>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2" d="100"/>
          <a:sy n="42" d="100"/>
        </p:scale>
        <p:origin x="154" y="-60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 name="Google Shape;12;p1: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275" y="0"/>
            <a:ext cx="27431451" cy="36576000"/>
          </a:xfrm>
          <a:prstGeom prst="rect">
            <a:avLst/>
          </a:prstGeom>
          <a:noFill/>
          <a:ln>
            <a:noFill/>
          </a:ln>
        </p:spPr>
      </p:pic>
      <p:sp>
        <p:nvSpPr>
          <p:cNvPr id="8" name="Google Shape;8;p2"/>
          <p:cNvSpPr txBox="1">
            <a:spLocks noGrp="1"/>
          </p:cNvSpPr>
          <p:nvPr>
            <p:ph type="body" idx="1"/>
          </p:nvPr>
        </p:nvSpPr>
        <p:spPr>
          <a:xfrm>
            <a:off x="914400" y="438150"/>
            <a:ext cx="17183101" cy="338328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rgbClr val="7FB662"/>
              </a:buClr>
              <a:buSzPts val="6000"/>
              <a:buFont typeface="Arial"/>
              <a:buNone/>
              <a:defRPr sz="6000" b="1" i="0" u="none" strike="noStrike" cap="none">
                <a:solidFill>
                  <a:srgbClr val="7FB662"/>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Google Shape;9;p2"/>
          <p:cNvSpPr txBox="1"/>
          <p:nvPr/>
        </p:nvSpPr>
        <p:spPr>
          <a:xfrm>
            <a:off x="3286898" y="35527213"/>
            <a:ext cx="23351018"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a:solidFill>
                  <a:srgbClr val="A5A5A5"/>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800" b="0" i="1" u="none" strike="noStrike" cap="none">
              <a:solidFill>
                <a:srgbClr val="A5A5A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6" orient="horz" pos="3240">
          <p15:clr>
            <a:srgbClr val="FBAE40"/>
          </p15:clr>
        </p15:guide>
        <p15:guide id="7" orient="horz" pos="21120">
          <p15:clr>
            <a:srgbClr val="FBAE40"/>
          </p15:clr>
        </p15:guide>
        <p15:guide id="8" orient="horz" pos="1872">
          <p15:clr>
            <a:srgbClr val="FBAE40"/>
          </p15:clr>
        </p15:guide>
        <p15:guide id="9"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pn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jp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jp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3">
            <a:alphaModFix/>
          </a:blip>
          <a:srcRect l="4426" r="3746" b="2666"/>
          <a:stretch/>
        </p:blipFill>
        <p:spPr>
          <a:xfrm>
            <a:off x="23180350" y="9791860"/>
            <a:ext cx="3335100" cy="3840501"/>
          </a:xfrm>
          <a:prstGeom prst="rect">
            <a:avLst/>
          </a:prstGeom>
          <a:noFill/>
          <a:ln>
            <a:noFill/>
          </a:ln>
        </p:spPr>
      </p:pic>
      <p:pic>
        <p:nvPicPr>
          <p:cNvPr id="15" name="Google Shape;15;p3"/>
          <p:cNvPicPr preferRelativeResize="0"/>
          <p:nvPr/>
        </p:nvPicPr>
        <p:blipFill rotWithShape="1">
          <a:blip r:embed="rId4">
            <a:alphaModFix/>
          </a:blip>
          <a:srcRect/>
          <a:stretch/>
        </p:blipFill>
        <p:spPr>
          <a:xfrm>
            <a:off x="19752550" y="9791860"/>
            <a:ext cx="3519840" cy="2276200"/>
          </a:xfrm>
          <a:prstGeom prst="rect">
            <a:avLst/>
          </a:prstGeom>
          <a:noFill/>
          <a:ln>
            <a:noFill/>
          </a:ln>
        </p:spPr>
      </p:pic>
      <p:sp>
        <p:nvSpPr>
          <p:cNvPr id="17" name="Google Shape;17;p3"/>
          <p:cNvSpPr txBox="1"/>
          <p:nvPr/>
        </p:nvSpPr>
        <p:spPr>
          <a:xfrm>
            <a:off x="14020800" y="14919940"/>
            <a:ext cx="22485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7CB960"/>
                </a:solidFill>
                <a:latin typeface="Century Gothic" panose="020B0502020202020204" pitchFamily="34" charset="0"/>
                <a:ea typeface="Garamond"/>
                <a:cs typeface="Garamond"/>
                <a:sym typeface="Garamond"/>
              </a:rPr>
              <a:t>Results</a:t>
            </a:r>
            <a:endParaRPr sz="1400" i="0" u="none" strike="noStrike" cap="none">
              <a:solidFill>
                <a:srgbClr val="7CB960"/>
              </a:solidFill>
              <a:latin typeface="Century Gothic" panose="020B0502020202020204" pitchFamily="34" charset="0"/>
              <a:ea typeface="Garamond"/>
              <a:cs typeface="Garamond"/>
              <a:sym typeface="Garamond"/>
            </a:endParaRPr>
          </a:p>
        </p:txBody>
      </p:sp>
      <p:sp>
        <p:nvSpPr>
          <p:cNvPr id="18" name="Google Shape;18;p3"/>
          <p:cNvSpPr txBox="1"/>
          <p:nvPr/>
        </p:nvSpPr>
        <p:spPr>
          <a:xfrm>
            <a:off x="14901025" y="5711450"/>
            <a:ext cx="2430600" cy="57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800" b="1" i="0" u="none" strike="noStrike" cap="none" dirty="0">
                <a:solidFill>
                  <a:schemeClr val="tx1">
                    <a:lumMod val="75000"/>
                    <a:lumOff val="25000"/>
                  </a:schemeClr>
                </a:solidFill>
                <a:latin typeface="Garamond"/>
                <a:ea typeface="Garamond"/>
                <a:cs typeface="Garamond"/>
                <a:sym typeface="Garamond"/>
              </a:rPr>
              <a:t>Landsat 8 OLI</a:t>
            </a:r>
            <a:endParaRPr sz="2800" b="1"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endParaRPr sz="2800" b="0" i="0" u="none" strike="noStrike" cap="none" dirty="0">
              <a:solidFill>
                <a:schemeClr val="tx1">
                  <a:lumMod val="75000"/>
                  <a:lumOff val="25000"/>
                </a:schemeClr>
              </a:solidFill>
              <a:sym typeface="Arial"/>
            </a:endParaRPr>
          </a:p>
        </p:txBody>
      </p:sp>
      <p:sp>
        <p:nvSpPr>
          <p:cNvPr id="19" name="Google Shape;19;p3"/>
          <p:cNvSpPr txBox="1"/>
          <p:nvPr/>
        </p:nvSpPr>
        <p:spPr>
          <a:xfrm>
            <a:off x="829174" y="4983693"/>
            <a:ext cx="1304037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Abstract</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0" name="Google Shape;20;p3"/>
          <p:cNvSpPr txBox="1"/>
          <p:nvPr/>
        </p:nvSpPr>
        <p:spPr>
          <a:xfrm>
            <a:off x="829174" y="11897973"/>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Objectives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1" name="Google Shape;21;p3"/>
          <p:cNvSpPr txBox="1"/>
          <p:nvPr/>
        </p:nvSpPr>
        <p:spPr>
          <a:xfrm>
            <a:off x="14020800" y="8489510"/>
            <a:ext cx="4790996"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Methodology</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2" name="Google Shape;22;p3"/>
          <p:cNvSpPr txBox="1"/>
          <p:nvPr/>
        </p:nvSpPr>
        <p:spPr>
          <a:xfrm>
            <a:off x="829174" y="14520020"/>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Study Area</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3" name="Google Shape;23;p3"/>
          <p:cNvSpPr txBox="1"/>
          <p:nvPr/>
        </p:nvSpPr>
        <p:spPr>
          <a:xfrm>
            <a:off x="14020800" y="4983693"/>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Earth Observations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4" name="Google Shape;24;p3"/>
          <p:cNvSpPr txBox="1"/>
          <p:nvPr/>
        </p:nvSpPr>
        <p:spPr>
          <a:xfrm>
            <a:off x="829174" y="30741216"/>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Acknowledgements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5" name="Google Shape;25;p3"/>
          <p:cNvSpPr txBox="1"/>
          <p:nvPr/>
        </p:nvSpPr>
        <p:spPr>
          <a:xfrm>
            <a:off x="829174" y="23885858"/>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Project Partners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6" name="Google Shape;26;p3"/>
          <p:cNvSpPr txBox="1"/>
          <p:nvPr/>
        </p:nvSpPr>
        <p:spPr>
          <a:xfrm>
            <a:off x="14020800" y="27206771"/>
            <a:ext cx="8341868"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7CB960"/>
                </a:solidFill>
                <a:latin typeface="Century Gothic" panose="020B0502020202020204" pitchFamily="34" charset="0"/>
                <a:ea typeface="Garamond"/>
                <a:cs typeface="Garamond"/>
                <a:sym typeface="Garamond"/>
              </a:rPr>
              <a:t>Conclusions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27" name="Google Shape;27;p3"/>
          <p:cNvSpPr txBox="1"/>
          <p:nvPr/>
        </p:nvSpPr>
        <p:spPr>
          <a:xfrm>
            <a:off x="829174" y="5654728"/>
            <a:ext cx="12886826" cy="6628556"/>
          </a:xfrm>
          <a:prstGeom prst="rect">
            <a:avLst/>
          </a:prstGeom>
          <a:noFill/>
          <a:ln>
            <a:noFill/>
          </a:ln>
        </p:spPr>
        <p:txBody>
          <a:bodyPr spcFirstLastPara="1" wrap="square" lIns="91425" tIns="45700" rIns="91425" bIns="45700" anchor="t" anchorCtr="0">
            <a:noAutofit/>
          </a:bodyPr>
          <a:lstStyle/>
          <a:p>
            <a:pPr lvl="0">
              <a:buClr>
                <a:schemeClr val="dk1"/>
              </a:buClr>
              <a:buSzPts val="1100"/>
            </a:pPr>
            <a:r>
              <a:rPr lang="en-US" sz="2500" dirty="0">
                <a:solidFill>
                  <a:schemeClr val="tx1">
                    <a:lumMod val="75000"/>
                    <a:lumOff val="25000"/>
                  </a:schemeClr>
                </a:solidFill>
                <a:latin typeface="Garamond" panose="02020404030301010803" pitchFamily="18" charset="0"/>
              </a:rPr>
              <a:t>Crop wild relatives (CWR) are genetically related to cultivated crops and function as repositories for genetic diversity. These plants have the potential to improve the yield, nutritional value, and resilience of crops, thereby buffering against widespread crop failure and supporting rural economic productivity. As such, our partners at the United States Department of Agriculture - Agricultural Research Service (USDA ARS) National Plant Germplasm System (NPGS) are tasked with preserving CWRs. This project focused on two species of the </a:t>
            </a:r>
            <a:r>
              <a:rPr lang="en-US" sz="2500" i="1" dirty="0" err="1">
                <a:solidFill>
                  <a:schemeClr val="tx1">
                    <a:lumMod val="75000"/>
                    <a:lumOff val="25000"/>
                  </a:schemeClr>
                </a:solidFill>
                <a:latin typeface="Garamond" panose="02020404030301010803" pitchFamily="18" charset="0"/>
              </a:rPr>
              <a:t>Vaccinium</a:t>
            </a:r>
            <a:r>
              <a:rPr lang="en-US" sz="2500" i="1" dirty="0">
                <a:solidFill>
                  <a:schemeClr val="tx1">
                    <a:lumMod val="75000"/>
                    <a:lumOff val="25000"/>
                  </a:schemeClr>
                </a:solidFill>
                <a:latin typeface="Garamond" panose="02020404030301010803" pitchFamily="18" charset="0"/>
              </a:rPr>
              <a:t> L.</a:t>
            </a:r>
            <a:r>
              <a:rPr lang="en-US" sz="2500" dirty="0">
                <a:solidFill>
                  <a:schemeClr val="tx1">
                    <a:lumMod val="75000"/>
                    <a:lumOff val="25000"/>
                  </a:schemeClr>
                </a:solidFill>
                <a:latin typeface="Garamond" panose="02020404030301010803" pitchFamily="18" charset="0"/>
              </a:rPr>
              <a:t> genus: </a:t>
            </a:r>
            <a:r>
              <a:rPr lang="en-US" sz="2500" i="1" dirty="0" err="1">
                <a:solidFill>
                  <a:schemeClr val="tx1">
                    <a:lumMod val="75000"/>
                    <a:lumOff val="25000"/>
                  </a:schemeClr>
                </a:solidFill>
                <a:latin typeface="Garamond" panose="02020404030301010803" pitchFamily="18" charset="0"/>
              </a:rPr>
              <a:t>Vaccinium</a:t>
            </a:r>
            <a:r>
              <a:rPr lang="en-US" sz="2500" i="1" dirty="0">
                <a:solidFill>
                  <a:schemeClr val="tx1">
                    <a:lumMod val="75000"/>
                    <a:lumOff val="25000"/>
                  </a:schemeClr>
                </a:solidFill>
                <a:latin typeface="Garamond" panose="02020404030301010803" pitchFamily="18" charset="0"/>
              </a:rPr>
              <a:t> </a:t>
            </a:r>
            <a:r>
              <a:rPr lang="en-US" sz="2500" i="1" dirty="0" err="1">
                <a:solidFill>
                  <a:schemeClr val="tx1">
                    <a:lumMod val="75000"/>
                    <a:lumOff val="25000"/>
                  </a:schemeClr>
                </a:solidFill>
                <a:latin typeface="Garamond" panose="02020404030301010803" pitchFamily="18" charset="0"/>
              </a:rPr>
              <a:t>oxycoccos</a:t>
            </a:r>
            <a:r>
              <a:rPr lang="en-US" sz="2500" i="1" dirty="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a:t>
            </a:r>
            <a:r>
              <a:rPr lang="en-US" sz="2500" dirty="0" err="1">
                <a:solidFill>
                  <a:schemeClr val="tx1">
                    <a:lumMod val="75000"/>
                    <a:lumOff val="25000"/>
                  </a:schemeClr>
                </a:solidFill>
                <a:latin typeface="Garamond" panose="02020404030301010803" pitchFamily="18" charset="0"/>
              </a:rPr>
              <a:t>littleleaf</a:t>
            </a:r>
            <a:r>
              <a:rPr lang="en-US" sz="2500" dirty="0">
                <a:solidFill>
                  <a:schemeClr val="tx1">
                    <a:lumMod val="75000"/>
                    <a:lumOff val="25000"/>
                  </a:schemeClr>
                </a:solidFill>
                <a:latin typeface="Garamond" panose="02020404030301010803" pitchFamily="18" charset="0"/>
              </a:rPr>
              <a:t> cranberry), and </a:t>
            </a:r>
            <a:r>
              <a:rPr lang="en-US" sz="2500" i="1" dirty="0" err="1">
                <a:solidFill>
                  <a:schemeClr val="tx1">
                    <a:lumMod val="75000"/>
                    <a:lumOff val="25000"/>
                  </a:schemeClr>
                </a:solidFill>
                <a:latin typeface="Garamond" panose="02020404030301010803" pitchFamily="18" charset="0"/>
              </a:rPr>
              <a:t>Vaccinium</a:t>
            </a:r>
            <a:r>
              <a:rPr lang="en-US" sz="2500" i="1" dirty="0">
                <a:solidFill>
                  <a:schemeClr val="tx1">
                    <a:lumMod val="75000"/>
                    <a:lumOff val="25000"/>
                  </a:schemeClr>
                </a:solidFill>
                <a:latin typeface="Garamond" panose="02020404030301010803" pitchFamily="18" charset="0"/>
              </a:rPr>
              <a:t> </a:t>
            </a:r>
            <a:r>
              <a:rPr lang="en-US" sz="2500" i="1" dirty="0" err="1">
                <a:solidFill>
                  <a:schemeClr val="tx1">
                    <a:lumMod val="75000"/>
                    <a:lumOff val="25000"/>
                  </a:schemeClr>
                </a:solidFill>
                <a:latin typeface="Garamond" panose="02020404030301010803" pitchFamily="18" charset="0"/>
              </a:rPr>
              <a:t>macrocarpon</a:t>
            </a:r>
            <a:r>
              <a:rPr lang="en-US" sz="2500" dirty="0">
                <a:solidFill>
                  <a:schemeClr val="tx1">
                    <a:lumMod val="75000"/>
                    <a:lumOff val="25000"/>
                  </a:schemeClr>
                </a:solidFill>
                <a:latin typeface="Garamond" panose="02020404030301010803" pitchFamily="18" charset="0"/>
              </a:rPr>
              <a:t> (</a:t>
            </a:r>
            <a:r>
              <a:rPr lang="en-US" sz="2500" dirty="0" err="1">
                <a:solidFill>
                  <a:schemeClr val="tx1">
                    <a:lumMod val="75000"/>
                    <a:lumOff val="25000"/>
                  </a:schemeClr>
                </a:solidFill>
                <a:latin typeface="Garamond" panose="02020404030301010803" pitchFamily="18" charset="0"/>
              </a:rPr>
              <a:t>largeleaf</a:t>
            </a:r>
            <a:r>
              <a:rPr lang="en-US" sz="2500" dirty="0">
                <a:solidFill>
                  <a:schemeClr val="tx1">
                    <a:lumMod val="75000"/>
                    <a:lumOff val="25000"/>
                  </a:schemeClr>
                </a:solidFill>
                <a:latin typeface="Garamond" panose="02020404030301010803" pitchFamily="18" charset="0"/>
              </a:rPr>
              <a:t> cranberry). The species in this genus are critical to preserve both in situ and ex situ given their relatively low genetic diversity and scarcity in seed banks. Currently, the NPGS relies primarily on habitat distribution modeling approaches to predict suitable habitats for CWRs. In order to refine these modeling approaches, the NASA DEVELOP team incorporated Sentinel-1 Synthetic Aperture Radar, Shuttle Radar Topography Mission, and Landsat 8 Operational Land Imager (OLI) observations into the existing predictive strategies of the NPGS. Surface reflectance products from Landsat 8 OLI were successfully utilized to detect the habitat of our cranberry species. Similarly, we found that including spectral variables derived from these sensors considerably improved the statistical and geospatial outputs of habitat distribution models, a finding that can bolster the USDA ARS’s future conservation efforts of CWRs. </a:t>
            </a:r>
            <a:endParaRPr sz="2500" b="0" i="0" u="none" strike="noStrike" cap="none" dirty="0">
              <a:solidFill>
                <a:schemeClr val="tx1">
                  <a:lumMod val="75000"/>
                  <a:lumOff val="25000"/>
                </a:schemeClr>
              </a:solidFill>
              <a:sym typeface="Arial"/>
            </a:endParaRPr>
          </a:p>
        </p:txBody>
      </p:sp>
      <p:sp>
        <p:nvSpPr>
          <p:cNvPr id="28" name="Google Shape;28;p3"/>
          <p:cNvSpPr txBox="1"/>
          <p:nvPr/>
        </p:nvSpPr>
        <p:spPr>
          <a:xfrm>
            <a:off x="829174" y="12676137"/>
            <a:ext cx="12886826" cy="1860879"/>
          </a:xfrm>
          <a:prstGeom prst="rect">
            <a:avLst/>
          </a:prstGeom>
          <a:noFill/>
          <a:ln>
            <a:noFill/>
          </a:ln>
        </p:spPr>
        <p:txBody>
          <a:bodyPr spcFirstLastPara="1" wrap="square" lIns="91425" tIns="45700" rIns="91425" bIns="45700" anchor="t" anchorCtr="0">
            <a:noAutofit/>
          </a:bodyPr>
          <a:lstStyle/>
          <a:p>
            <a:pPr marL="457200" marR="0" lvl="0" indent="-457200" algn="l" rtl="0">
              <a:spcBef>
                <a:spcPts val="600"/>
              </a:spcBef>
              <a:spcAft>
                <a:spcPts val="0"/>
              </a:spcAft>
              <a:buClr>
                <a:srgbClr val="7FB662"/>
              </a:buClr>
              <a:buSzPts val="2700"/>
              <a:buFont typeface="Wingdings 3" panose="05040102010807070707" pitchFamily="18" charset="2"/>
              <a:buChar char="}"/>
            </a:pPr>
            <a:r>
              <a:rPr lang="en-US" sz="3000" b="1" i="0" u="none" strike="noStrike" cap="none" dirty="0">
                <a:solidFill>
                  <a:srgbClr val="7CB960"/>
                </a:solidFill>
                <a:latin typeface="Garamond"/>
                <a:ea typeface="Garamond"/>
                <a:cs typeface="Garamond"/>
                <a:sym typeface="Garamond"/>
              </a:rPr>
              <a:t>Utilize</a:t>
            </a:r>
            <a:r>
              <a:rPr lang="en-US" sz="3000" b="1" i="0" u="none" strike="noStrike" cap="none" dirty="0">
                <a:solidFill>
                  <a:schemeClr val="tx1">
                    <a:lumMod val="75000"/>
                    <a:lumOff val="25000"/>
                  </a:schemeClr>
                </a:solidFill>
                <a:latin typeface="Garamond"/>
                <a:ea typeface="Garamond"/>
                <a:cs typeface="Garamond"/>
                <a:sym typeface="Garamond"/>
              </a:rPr>
              <a:t> </a:t>
            </a:r>
            <a:r>
              <a:rPr lang="en-US" sz="3000" b="0" i="0" u="none" strike="noStrike" cap="none" dirty="0">
                <a:solidFill>
                  <a:schemeClr val="tx1">
                    <a:lumMod val="75000"/>
                    <a:lumOff val="25000"/>
                  </a:schemeClr>
                </a:solidFill>
                <a:latin typeface="Garamond"/>
                <a:ea typeface="Garamond"/>
                <a:cs typeface="Garamond"/>
                <a:sym typeface="Garamond"/>
              </a:rPr>
              <a:t>Earth observations to detect </a:t>
            </a:r>
            <a:r>
              <a:rPr lang="en-US" sz="3000" b="0" i="0" u="none" strike="noStrike" cap="none" dirty="0" err="1">
                <a:solidFill>
                  <a:schemeClr val="tx1">
                    <a:lumMod val="75000"/>
                    <a:lumOff val="25000"/>
                  </a:schemeClr>
                </a:solidFill>
                <a:latin typeface="Garamond"/>
                <a:ea typeface="Garamond"/>
                <a:cs typeface="Garamond"/>
                <a:sym typeface="Garamond"/>
              </a:rPr>
              <a:t>largeleaf</a:t>
            </a:r>
            <a:r>
              <a:rPr lang="en-US" sz="3000" b="0" i="0" u="none" strike="noStrike" cap="none" dirty="0">
                <a:solidFill>
                  <a:schemeClr val="tx1">
                    <a:lumMod val="75000"/>
                    <a:lumOff val="25000"/>
                  </a:schemeClr>
                </a:solidFill>
                <a:latin typeface="Garamond"/>
                <a:ea typeface="Garamond"/>
                <a:cs typeface="Garamond"/>
                <a:sym typeface="Garamond"/>
              </a:rPr>
              <a:t> and </a:t>
            </a:r>
            <a:r>
              <a:rPr lang="en-US" sz="3000" b="0" i="0" u="none" strike="noStrike" cap="none" dirty="0" err="1">
                <a:solidFill>
                  <a:schemeClr val="tx1">
                    <a:lumMod val="75000"/>
                    <a:lumOff val="25000"/>
                  </a:schemeClr>
                </a:solidFill>
                <a:latin typeface="Garamond"/>
                <a:ea typeface="Garamond"/>
                <a:cs typeface="Garamond"/>
                <a:sym typeface="Garamond"/>
              </a:rPr>
              <a:t>littleleaf</a:t>
            </a:r>
            <a:r>
              <a:rPr lang="en-US" sz="3000" b="0" i="0" u="none" strike="noStrike" cap="none" dirty="0">
                <a:solidFill>
                  <a:schemeClr val="tx1">
                    <a:lumMod val="75000"/>
                    <a:lumOff val="25000"/>
                  </a:schemeClr>
                </a:solidFill>
                <a:latin typeface="Garamond"/>
                <a:ea typeface="Garamond"/>
                <a:cs typeface="Garamond"/>
                <a:sym typeface="Garamond"/>
              </a:rPr>
              <a:t> cranberry</a:t>
            </a:r>
            <a:r>
              <a:rPr lang="en-US" sz="3000" b="0" i="1" u="none" strike="noStrike" cap="none" dirty="0">
                <a:solidFill>
                  <a:schemeClr val="tx1">
                    <a:lumMod val="75000"/>
                    <a:lumOff val="25000"/>
                  </a:schemeClr>
                </a:solidFill>
                <a:latin typeface="Garamond"/>
                <a:ea typeface="Garamond"/>
                <a:cs typeface="Garamond"/>
                <a:sym typeface="Garamond"/>
              </a:rPr>
              <a:t> </a:t>
            </a:r>
            <a:r>
              <a:rPr lang="en-US" sz="3000" b="0" i="0" u="none" strike="noStrike" cap="none" dirty="0" smtClean="0">
                <a:solidFill>
                  <a:schemeClr val="tx1">
                    <a:lumMod val="75000"/>
                    <a:lumOff val="25000"/>
                  </a:schemeClr>
                </a:solidFill>
                <a:latin typeface="Garamond"/>
                <a:ea typeface="Garamond"/>
                <a:cs typeface="Garamond"/>
                <a:sym typeface="Garamond"/>
              </a:rPr>
              <a:t>populations</a:t>
            </a:r>
            <a:endParaRPr sz="3000" b="0" i="0" u="none" strike="noStrike" cap="none" dirty="0" smtClean="0">
              <a:solidFill>
                <a:schemeClr val="tx1">
                  <a:lumMod val="75000"/>
                  <a:lumOff val="25000"/>
                </a:schemeClr>
              </a:solidFill>
              <a:latin typeface="Garamond"/>
              <a:ea typeface="Garamond"/>
              <a:cs typeface="Garamond"/>
              <a:sym typeface="Garamond"/>
            </a:endParaRPr>
          </a:p>
          <a:p>
            <a:pPr marL="457200" marR="0" lvl="0" indent="-457200" algn="l" rtl="0">
              <a:spcBef>
                <a:spcPts val="600"/>
              </a:spcBef>
              <a:spcAft>
                <a:spcPts val="0"/>
              </a:spcAft>
              <a:buClr>
                <a:srgbClr val="7FB662"/>
              </a:buClr>
              <a:buSzPts val="2700"/>
              <a:buFont typeface="Wingdings 3" panose="05040102010807070707" pitchFamily="18" charset="2"/>
              <a:buChar char="}"/>
            </a:pPr>
            <a:r>
              <a:rPr lang="en-US" sz="3000" b="1" i="0" u="none" strike="noStrike" cap="none" dirty="0" smtClean="0">
                <a:solidFill>
                  <a:srgbClr val="7CB960"/>
                </a:solidFill>
                <a:latin typeface="Garamond"/>
                <a:ea typeface="Garamond"/>
                <a:cs typeface="Garamond"/>
                <a:sym typeface="Garamond"/>
              </a:rPr>
              <a:t>Employ</a:t>
            </a:r>
            <a:r>
              <a:rPr lang="en-US" sz="3000" b="0" i="0" u="none" strike="noStrike" cap="none" dirty="0" smtClean="0">
                <a:solidFill>
                  <a:schemeClr val="tx1">
                    <a:lumMod val="75000"/>
                    <a:lumOff val="25000"/>
                  </a:schemeClr>
                </a:solidFill>
                <a:latin typeface="Garamond"/>
                <a:ea typeface="Garamond"/>
                <a:cs typeface="Garamond"/>
                <a:sym typeface="Garamond"/>
              </a:rPr>
              <a:t> </a:t>
            </a:r>
            <a:r>
              <a:rPr lang="en-US" sz="3000" dirty="0">
                <a:solidFill>
                  <a:schemeClr val="tx1">
                    <a:lumMod val="75000"/>
                    <a:lumOff val="25000"/>
                  </a:schemeClr>
                </a:solidFill>
                <a:latin typeface="Garamond"/>
                <a:ea typeface="Garamond"/>
                <a:cs typeface="Garamond"/>
                <a:sym typeface="Garamond"/>
              </a:rPr>
              <a:t>habitat distribution models and compare efficacy of model </a:t>
            </a:r>
            <a:r>
              <a:rPr lang="en-US" sz="3000" dirty="0" smtClean="0">
                <a:solidFill>
                  <a:schemeClr val="tx1">
                    <a:lumMod val="75000"/>
                    <a:lumOff val="25000"/>
                  </a:schemeClr>
                </a:solidFill>
                <a:latin typeface="Garamond"/>
                <a:ea typeface="Garamond"/>
                <a:cs typeface="Garamond"/>
                <a:sym typeface="Garamond"/>
              </a:rPr>
              <a:t>iterations</a:t>
            </a:r>
            <a:endParaRPr sz="3000" b="0" i="0" u="none" strike="noStrike" cap="none" dirty="0">
              <a:solidFill>
                <a:schemeClr val="tx1">
                  <a:lumMod val="75000"/>
                  <a:lumOff val="25000"/>
                </a:schemeClr>
              </a:solidFill>
              <a:latin typeface="Garamond"/>
              <a:ea typeface="Garamond"/>
              <a:cs typeface="Garamond"/>
              <a:sym typeface="Garamond"/>
            </a:endParaRPr>
          </a:p>
          <a:p>
            <a:pPr marL="457200" marR="0" lvl="0" indent="-457200" algn="l" rtl="0">
              <a:spcBef>
                <a:spcPts val="600"/>
              </a:spcBef>
              <a:spcAft>
                <a:spcPts val="0"/>
              </a:spcAft>
              <a:buClr>
                <a:srgbClr val="7FB662"/>
              </a:buClr>
              <a:buSzPts val="2700"/>
              <a:buFont typeface="Wingdings 3" panose="05040102010807070707" pitchFamily="18" charset="2"/>
              <a:buChar char="}"/>
            </a:pPr>
            <a:r>
              <a:rPr lang="en-US" sz="3000" b="1" dirty="0">
                <a:solidFill>
                  <a:srgbClr val="7CB960"/>
                </a:solidFill>
                <a:latin typeface="Garamond"/>
                <a:ea typeface="Garamond"/>
                <a:cs typeface="Garamond"/>
                <a:sym typeface="Garamond"/>
              </a:rPr>
              <a:t>Integrate</a:t>
            </a:r>
            <a:r>
              <a:rPr lang="en-US" sz="3000" dirty="0">
                <a:solidFill>
                  <a:schemeClr val="tx1">
                    <a:lumMod val="75000"/>
                    <a:lumOff val="25000"/>
                  </a:schemeClr>
                </a:solidFill>
                <a:latin typeface="Garamond"/>
                <a:ea typeface="Garamond"/>
                <a:cs typeface="Garamond"/>
                <a:sym typeface="Garamond"/>
              </a:rPr>
              <a:t> spectral variables into habitat distribution </a:t>
            </a:r>
            <a:r>
              <a:rPr lang="en-US" sz="3000" dirty="0" smtClean="0">
                <a:solidFill>
                  <a:schemeClr val="tx1">
                    <a:lumMod val="75000"/>
                    <a:lumOff val="25000"/>
                  </a:schemeClr>
                </a:solidFill>
                <a:latin typeface="Garamond"/>
                <a:ea typeface="Garamond"/>
                <a:cs typeface="Garamond"/>
                <a:sym typeface="Garamond"/>
              </a:rPr>
              <a:t>models</a:t>
            </a:r>
            <a:endParaRPr sz="3000" i="0" u="none" strike="noStrike" cap="none" dirty="0">
              <a:solidFill>
                <a:schemeClr val="tx1">
                  <a:lumMod val="75000"/>
                  <a:lumOff val="25000"/>
                </a:schemeClr>
              </a:solidFill>
              <a:latin typeface="Garamond"/>
              <a:ea typeface="Garamond"/>
              <a:cs typeface="Garamond"/>
              <a:sym typeface="Garamond"/>
            </a:endParaRPr>
          </a:p>
        </p:txBody>
      </p:sp>
      <p:sp>
        <p:nvSpPr>
          <p:cNvPr id="29" name="Google Shape;29;p3"/>
          <p:cNvSpPr txBox="1"/>
          <p:nvPr/>
        </p:nvSpPr>
        <p:spPr>
          <a:xfrm>
            <a:off x="14020800" y="16266877"/>
            <a:ext cx="11201400" cy="519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2F2F2"/>
              </a:buClr>
              <a:buSzPts val="2700"/>
              <a:buFont typeface="Arial"/>
              <a:buNone/>
            </a:pPr>
            <a:endParaRPr sz="1800" b="0" i="0" u="none" strike="noStrike" cap="none">
              <a:solidFill>
                <a:srgbClr val="434343"/>
              </a:solidFill>
              <a:latin typeface="Arial"/>
              <a:ea typeface="Arial"/>
              <a:cs typeface="Arial"/>
              <a:sym typeface="Arial"/>
            </a:endParaRPr>
          </a:p>
          <a:p>
            <a:pPr marL="0" marR="0" lvl="0" indent="0" algn="l" rtl="0">
              <a:lnSpc>
                <a:spcPct val="90000"/>
              </a:lnSpc>
              <a:spcBef>
                <a:spcPts val="1800"/>
              </a:spcBef>
              <a:spcAft>
                <a:spcPts val="0"/>
              </a:spcAft>
              <a:buClr>
                <a:srgbClr val="F2F2F2"/>
              </a:buClr>
              <a:buSzPts val="2700"/>
              <a:buFont typeface="Arial"/>
              <a:buNone/>
            </a:pPr>
            <a:endParaRPr sz="1800" b="0" i="0" u="none" strike="noStrike" cap="none">
              <a:solidFill>
                <a:srgbClr val="434343"/>
              </a:solidFill>
              <a:latin typeface="Arial"/>
              <a:ea typeface="Arial"/>
              <a:cs typeface="Arial"/>
              <a:sym typeface="Arial"/>
            </a:endParaRPr>
          </a:p>
          <a:p>
            <a:pPr marL="0" marR="0" lvl="0" indent="0" algn="l" rtl="0">
              <a:lnSpc>
                <a:spcPct val="90000"/>
              </a:lnSpc>
              <a:spcBef>
                <a:spcPts val="1800"/>
              </a:spcBef>
              <a:spcAft>
                <a:spcPts val="0"/>
              </a:spcAft>
              <a:buClr>
                <a:srgbClr val="F2F2F2"/>
              </a:buClr>
              <a:buSzPts val="2700"/>
              <a:buFont typeface="Arial"/>
              <a:buNone/>
            </a:pPr>
            <a:endParaRPr sz="1800" b="0" i="0" u="none" strike="noStrike" cap="none">
              <a:solidFill>
                <a:srgbClr val="434343"/>
              </a:solidFill>
              <a:latin typeface="Garamond"/>
              <a:ea typeface="Garamond"/>
              <a:cs typeface="Garamond"/>
              <a:sym typeface="Garamond"/>
            </a:endParaRPr>
          </a:p>
          <a:p>
            <a:pPr marL="0" marR="0" lvl="0" indent="0" algn="l" rtl="0">
              <a:lnSpc>
                <a:spcPct val="90000"/>
              </a:lnSpc>
              <a:spcBef>
                <a:spcPts val="1800"/>
              </a:spcBef>
              <a:spcAft>
                <a:spcPts val="0"/>
              </a:spcAft>
              <a:buClr>
                <a:srgbClr val="F2F2F2"/>
              </a:buClr>
              <a:buSzPts val="2700"/>
              <a:buFont typeface="Arial"/>
              <a:buNone/>
            </a:pPr>
            <a:endParaRPr sz="1800">
              <a:solidFill>
                <a:srgbClr val="434343"/>
              </a:solidFill>
              <a:latin typeface="Garamond"/>
              <a:ea typeface="Garamond"/>
              <a:cs typeface="Garamond"/>
              <a:sym typeface="Garamond"/>
            </a:endParaRPr>
          </a:p>
        </p:txBody>
      </p:sp>
      <p:sp>
        <p:nvSpPr>
          <p:cNvPr id="30" name="Google Shape;30;p3"/>
          <p:cNvSpPr txBox="1"/>
          <p:nvPr/>
        </p:nvSpPr>
        <p:spPr>
          <a:xfrm>
            <a:off x="829174" y="26653127"/>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smtClean="0">
                <a:solidFill>
                  <a:srgbClr val="7CB960"/>
                </a:solidFill>
                <a:latin typeface="Century Gothic" panose="020B0502020202020204" pitchFamily="34" charset="0"/>
                <a:ea typeface="Garamond"/>
                <a:cs typeface="Garamond"/>
                <a:sym typeface="Garamond"/>
              </a:rPr>
              <a:t>Team </a:t>
            </a:r>
            <a:r>
              <a:rPr lang="en-US" sz="4400" b="1" i="0" u="none" strike="noStrike" cap="none" dirty="0">
                <a:solidFill>
                  <a:srgbClr val="7CB960"/>
                </a:solidFill>
                <a:latin typeface="Century Gothic" panose="020B0502020202020204" pitchFamily="34" charset="0"/>
                <a:ea typeface="Garamond"/>
                <a:cs typeface="Garamond"/>
                <a:sym typeface="Garamond"/>
              </a:rPr>
              <a:t>Members</a:t>
            </a:r>
            <a:endParaRPr sz="1400" i="0" u="none" strike="noStrike" cap="none" dirty="0">
              <a:solidFill>
                <a:srgbClr val="7CB960"/>
              </a:solidFill>
              <a:latin typeface="Century Gothic" panose="020B0502020202020204" pitchFamily="34" charset="0"/>
              <a:ea typeface="Garamond"/>
              <a:cs typeface="Garamond"/>
              <a:sym typeface="Garamond"/>
            </a:endParaRPr>
          </a:p>
        </p:txBody>
      </p:sp>
      <p:sp>
        <p:nvSpPr>
          <p:cNvPr id="31" name="Google Shape;31;p3"/>
          <p:cNvSpPr txBox="1"/>
          <p:nvPr/>
        </p:nvSpPr>
        <p:spPr>
          <a:xfrm>
            <a:off x="16408400" y="34696425"/>
            <a:ext cx="10109100" cy="812700"/>
          </a:xfrm>
          <a:prstGeom prst="rect">
            <a:avLst/>
          </a:prstGeom>
          <a:noFill/>
          <a:ln>
            <a:noFill/>
          </a:ln>
        </p:spPr>
        <p:txBody>
          <a:bodyPr spcFirstLastPara="1" wrap="square" lIns="91425" tIns="45700" rIns="91425" bIns="45700" anchor="ctr" anchorCtr="0">
            <a:noAutofit/>
          </a:bodyPr>
          <a:lstStyle/>
          <a:p>
            <a:pPr lvl="0" algn="r">
              <a:buSzPts val="4000"/>
            </a:pPr>
            <a:r>
              <a:rPr lang="en-US" sz="4000" dirty="0">
                <a:solidFill>
                  <a:schemeClr val="lt1"/>
                </a:solidFill>
                <a:latin typeface="Century Gothic"/>
                <a:ea typeface="Century Gothic"/>
                <a:cs typeface="Century Gothic"/>
                <a:sym typeface="Century Gothic"/>
              </a:rPr>
              <a:t>Colorado </a:t>
            </a:r>
            <a:r>
              <a:rPr lang="en-US" sz="4000" dirty="0" smtClean="0">
                <a:solidFill>
                  <a:schemeClr val="lt1"/>
                </a:solidFill>
                <a:latin typeface="Century Gothic"/>
                <a:ea typeface="Century Gothic"/>
                <a:cs typeface="Century Gothic"/>
                <a:sym typeface="Century Gothic"/>
              </a:rPr>
              <a:t>– Fort </a:t>
            </a:r>
            <a:r>
              <a:rPr lang="en-US" sz="4000" b="0" i="0" u="none" strike="noStrike" cap="none" dirty="0" smtClean="0">
                <a:solidFill>
                  <a:schemeClr val="lt1"/>
                </a:solidFill>
                <a:latin typeface="Century Gothic"/>
                <a:ea typeface="Century Gothic"/>
                <a:cs typeface="Century Gothic"/>
                <a:sym typeface="Century Gothic"/>
              </a:rPr>
              <a:t>Collins | Fall </a:t>
            </a:r>
            <a:r>
              <a:rPr lang="en-US" sz="4000" b="0" i="0" u="none" strike="noStrike" cap="none" dirty="0">
                <a:solidFill>
                  <a:schemeClr val="lt1"/>
                </a:solidFill>
                <a:latin typeface="Century Gothic"/>
                <a:ea typeface="Century Gothic"/>
                <a:cs typeface="Century Gothic"/>
                <a:sym typeface="Century Gothic"/>
              </a:rPr>
              <a:t>2018</a:t>
            </a:r>
            <a:endParaRPr sz="4000" b="0" i="0" u="none" strike="noStrike" cap="none" dirty="0">
              <a:solidFill>
                <a:schemeClr val="lt1"/>
              </a:solidFill>
              <a:latin typeface="Century Gothic"/>
              <a:ea typeface="Century Gothic"/>
              <a:cs typeface="Century Gothic"/>
              <a:sym typeface="Century Gothic"/>
            </a:endParaRPr>
          </a:p>
        </p:txBody>
      </p:sp>
      <p:sp>
        <p:nvSpPr>
          <p:cNvPr id="32" name="Google Shape;32;p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4000" b="0" i="0" u="none" strike="noStrike" cap="none" dirty="0">
                <a:solidFill>
                  <a:srgbClr val="FFFFFF"/>
                </a:solidFill>
                <a:latin typeface="Century Gothic"/>
                <a:ea typeface="Century Gothic"/>
                <a:cs typeface="Century Gothic"/>
                <a:sym typeface="Century Gothic"/>
              </a:rPr>
              <a:t>Wisconsin Agriculture </a:t>
            </a:r>
            <a:r>
              <a:rPr lang="en-US" sz="4000" b="0" i="0" u="none" strike="noStrike" cap="none" dirty="0" smtClean="0">
                <a:solidFill>
                  <a:srgbClr val="FFFFFF"/>
                </a:solidFill>
                <a:latin typeface="Century Gothic"/>
                <a:ea typeface="Century Gothic"/>
                <a:cs typeface="Century Gothic"/>
                <a:sym typeface="Century Gothic"/>
              </a:rPr>
              <a:t>&amp; Food </a:t>
            </a:r>
            <a:r>
              <a:rPr lang="en-US" sz="4000" b="0" i="0" u="none" strike="noStrike" cap="none" dirty="0">
                <a:solidFill>
                  <a:srgbClr val="FFFFFF"/>
                </a:solidFill>
                <a:latin typeface="Century Gothic"/>
                <a:ea typeface="Century Gothic"/>
                <a:cs typeface="Century Gothic"/>
                <a:sym typeface="Century Gothic"/>
              </a:rPr>
              <a:t>Security</a:t>
            </a:r>
            <a:endParaRPr sz="4000" b="0" i="0" u="none" strike="noStrike" cap="none" dirty="0">
              <a:solidFill>
                <a:srgbClr val="FFFFFF"/>
              </a:solidFill>
              <a:latin typeface="Century Gothic"/>
              <a:ea typeface="Century Gothic"/>
              <a:cs typeface="Century Gothic"/>
              <a:sym typeface="Century Gothic"/>
            </a:endParaRPr>
          </a:p>
        </p:txBody>
      </p:sp>
      <p:sp>
        <p:nvSpPr>
          <p:cNvPr id="33" name="Google Shape;33;p3"/>
          <p:cNvSpPr txBox="1">
            <a:spLocks noGrp="1"/>
          </p:cNvSpPr>
          <p:nvPr>
            <p:ph type="body" idx="1"/>
          </p:nvPr>
        </p:nvSpPr>
        <p:spPr>
          <a:xfrm>
            <a:off x="914400" y="419100"/>
            <a:ext cx="17221200" cy="253917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FB662"/>
              </a:buClr>
              <a:buSzPts val="6000"/>
              <a:buFont typeface="Arial"/>
              <a:buNone/>
            </a:pPr>
            <a:r>
              <a:rPr lang="en-US" sz="5000" dirty="0">
                <a:solidFill>
                  <a:srgbClr val="7CB960"/>
                </a:solidFill>
                <a:latin typeface="Century Gothic" panose="020B0502020202020204" pitchFamily="34" charset="0"/>
                <a:ea typeface="Garamond"/>
                <a:cs typeface="Garamond"/>
                <a:sym typeface="Garamond"/>
              </a:rPr>
              <a:t>Employing NASA Earth Observations to Model Distributions of Crop Wild Relatives, in Support of USDA ARS Genetic Resource Conservation Efforts</a:t>
            </a:r>
            <a:r>
              <a:rPr lang="en-US" sz="5000" i="0" u="none" strike="noStrike" cap="none" dirty="0">
                <a:solidFill>
                  <a:srgbClr val="7CB960"/>
                </a:solidFill>
                <a:latin typeface="Century Gothic" panose="020B0502020202020204" pitchFamily="34" charset="0"/>
                <a:ea typeface="Garamond"/>
                <a:cs typeface="Garamond"/>
                <a:sym typeface="Garamond"/>
              </a:rPr>
              <a:t> </a:t>
            </a:r>
            <a:endParaRPr sz="5000" dirty="0">
              <a:solidFill>
                <a:srgbClr val="7CB960"/>
              </a:solidFill>
              <a:latin typeface="Century Gothic" panose="020B0502020202020204" pitchFamily="34" charset="0"/>
              <a:ea typeface="Garamond"/>
              <a:cs typeface="Garamond"/>
              <a:sym typeface="Garamond"/>
            </a:endParaRPr>
          </a:p>
        </p:txBody>
      </p:sp>
      <p:pic>
        <p:nvPicPr>
          <p:cNvPr id="34" name="Google Shape;34;p3"/>
          <p:cNvPicPr preferRelativeResize="0"/>
          <p:nvPr/>
        </p:nvPicPr>
        <p:blipFill rotWithShape="1">
          <a:blip r:embed="rId5">
            <a:alphaModFix/>
          </a:blip>
          <a:srcRect/>
          <a:stretch/>
        </p:blipFill>
        <p:spPr>
          <a:xfrm>
            <a:off x="8392225" y="24764859"/>
            <a:ext cx="1548000" cy="1684246"/>
          </a:xfrm>
          <a:prstGeom prst="rect">
            <a:avLst/>
          </a:prstGeom>
          <a:noFill/>
          <a:ln>
            <a:noFill/>
          </a:ln>
        </p:spPr>
      </p:pic>
      <p:pic>
        <p:nvPicPr>
          <p:cNvPr id="35" name="Google Shape;35;p3"/>
          <p:cNvPicPr preferRelativeResize="0"/>
          <p:nvPr/>
        </p:nvPicPr>
        <p:blipFill rotWithShape="1">
          <a:blip r:embed="rId6">
            <a:alphaModFix/>
          </a:blip>
          <a:srcRect l="19980" t="-258217" r="-41369" b="236828"/>
          <a:stretch/>
        </p:blipFill>
        <p:spPr>
          <a:xfrm>
            <a:off x="16868375" y="24203025"/>
            <a:ext cx="2095500" cy="3143250"/>
          </a:xfrm>
          <a:prstGeom prst="rect">
            <a:avLst/>
          </a:prstGeom>
          <a:noFill/>
          <a:ln>
            <a:noFill/>
          </a:ln>
        </p:spPr>
      </p:pic>
      <p:sp>
        <p:nvSpPr>
          <p:cNvPr id="36" name="Google Shape;36;p3"/>
          <p:cNvSpPr txBox="1"/>
          <p:nvPr/>
        </p:nvSpPr>
        <p:spPr>
          <a:xfrm>
            <a:off x="1073354" y="29789996"/>
            <a:ext cx="1999235" cy="923289"/>
          </a:xfrm>
          <a:prstGeom prst="rect">
            <a:avLst/>
          </a:prstGeom>
          <a:noFill/>
          <a:ln>
            <a:noFill/>
          </a:ln>
        </p:spPr>
        <p:txBody>
          <a:bodyPr spcFirstLastPara="1" wrap="non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Eli Simonson</a:t>
            </a:r>
            <a:endParaRPr sz="1400" b="0" i="0" u="none" strike="noStrike" cap="none" dirty="0">
              <a:solidFill>
                <a:schemeClr val="tx1">
                  <a:lumMod val="75000"/>
                  <a:lumOff val="25000"/>
                </a:schemeClr>
              </a:solidFil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1" u="none" strike="noStrike" cap="none" dirty="0">
                <a:solidFill>
                  <a:schemeClr val="tx1">
                    <a:lumMod val="75000"/>
                    <a:lumOff val="25000"/>
                  </a:schemeClr>
                </a:solidFill>
                <a:latin typeface="Garamond"/>
                <a:ea typeface="Garamond"/>
                <a:cs typeface="Garamond"/>
                <a:sym typeface="Garamond"/>
              </a:rPr>
              <a:t>Project Lead</a:t>
            </a:r>
            <a:endParaRPr sz="1400" b="0" i="1" u="none" strike="noStrike" cap="none" dirty="0">
              <a:solidFill>
                <a:schemeClr val="tx1">
                  <a:lumMod val="75000"/>
                  <a:lumOff val="25000"/>
                </a:schemeClr>
              </a:solidFill>
              <a:sym typeface="Arial"/>
            </a:endParaRPr>
          </a:p>
        </p:txBody>
      </p:sp>
      <p:pic>
        <p:nvPicPr>
          <p:cNvPr id="37" name="Google Shape;37;p3"/>
          <p:cNvPicPr preferRelativeResize="0"/>
          <p:nvPr/>
        </p:nvPicPr>
        <p:blipFill rotWithShape="1">
          <a:blip r:embed="rId7">
            <a:alphaModFix/>
          </a:blip>
          <a:srcRect/>
          <a:stretch/>
        </p:blipFill>
        <p:spPr>
          <a:xfrm>
            <a:off x="1044271" y="27509482"/>
            <a:ext cx="2057400" cy="2057400"/>
          </a:xfrm>
          <a:prstGeom prst="rect">
            <a:avLst/>
          </a:prstGeom>
          <a:noFill/>
          <a:ln>
            <a:noFill/>
          </a:ln>
        </p:spPr>
      </p:pic>
      <p:pic>
        <p:nvPicPr>
          <p:cNvPr id="44" name="Google Shape;44;p3"/>
          <p:cNvPicPr preferRelativeResize="0"/>
          <p:nvPr/>
        </p:nvPicPr>
        <p:blipFill rotWithShape="1">
          <a:blip r:embed="rId8">
            <a:alphaModFix/>
          </a:blip>
          <a:srcRect l="23227" t="30699" r="16952" b="25185"/>
          <a:stretch/>
        </p:blipFill>
        <p:spPr>
          <a:xfrm>
            <a:off x="1250011" y="27715222"/>
            <a:ext cx="1645920" cy="1645920"/>
          </a:xfrm>
          <a:prstGeom prst="ellipse">
            <a:avLst/>
          </a:prstGeom>
          <a:noFill/>
          <a:ln>
            <a:noFill/>
          </a:ln>
        </p:spPr>
      </p:pic>
      <p:sp>
        <p:nvSpPr>
          <p:cNvPr id="45" name="Google Shape;45;p3"/>
          <p:cNvSpPr txBox="1"/>
          <p:nvPr/>
        </p:nvSpPr>
        <p:spPr>
          <a:xfrm>
            <a:off x="14076511" y="27817396"/>
            <a:ext cx="12438939" cy="6213600"/>
          </a:xfrm>
          <a:prstGeom prst="rect">
            <a:avLst/>
          </a:prstGeom>
          <a:noFill/>
          <a:ln>
            <a:noFill/>
          </a:ln>
        </p:spPr>
        <p:txBody>
          <a:bodyPr spcFirstLastPara="1" wrap="square" lIns="91425" tIns="45700" rIns="91425" bIns="45700" anchor="t" anchorCtr="0">
            <a:noAutofit/>
          </a:bodyPr>
          <a:lstStyle/>
          <a:p>
            <a:pPr marL="457200" marR="0" lvl="0" indent="-457200" rtl="0">
              <a:spcBef>
                <a:spcPts val="600"/>
              </a:spcBef>
              <a:spcAft>
                <a:spcPts val="0"/>
              </a:spcAft>
              <a:buClr>
                <a:srgbClr val="7CB960"/>
              </a:buClr>
              <a:buSzPts val="2700"/>
              <a:buFont typeface="Wingdings 3" panose="05040102010807070707" pitchFamily="18" charset="2"/>
              <a:buChar char="}"/>
            </a:pPr>
            <a:r>
              <a:rPr lang="en-US" sz="2700" dirty="0">
                <a:solidFill>
                  <a:schemeClr val="tx1">
                    <a:lumMod val="75000"/>
                    <a:lumOff val="25000"/>
                  </a:schemeClr>
                </a:solidFill>
                <a:latin typeface="Garamond"/>
                <a:ea typeface="Garamond"/>
                <a:cs typeface="Garamond"/>
                <a:sym typeface="Garamond"/>
              </a:rPr>
              <a:t>Surface reflectance products from Landsat 8 were successfully utilized to detect the habitat of our cranberry</a:t>
            </a:r>
            <a:r>
              <a:rPr lang="en-US" sz="2700" i="1" dirty="0">
                <a:solidFill>
                  <a:schemeClr val="tx1">
                    <a:lumMod val="75000"/>
                    <a:lumOff val="25000"/>
                  </a:schemeClr>
                </a:solidFill>
                <a:latin typeface="Garamond"/>
                <a:ea typeface="Garamond"/>
                <a:cs typeface="Garamond"/>
                <a:sym typeface="Garamond"/>
              </a:rPr>
              <a:t> </a:t>
            </a:r>
            <a:r>
              <a:rPr lang="en-US" sz="2700" dirty="0">
                <a:solidFill>
                  <a:schemeClr val="tx1">
                    <a:lumMod val="75000"/>
                    <a:lumOff val="25000"/>
                  </a:schemeClr>
                </a:solidFill>
                <a:latin typeface="Garamond"/>
                <a:ea typeface="Garamond"/>
                <a:cs typeface="Garamond"/>
                <a:sym typeface="Garamond"/>
              </a:rPr>
              <a:t>species. Notably, we also detected vegetation such as sphagnum moss and other members of the </a:t>
            </a:r>
            <a:r>
              <a:rPr lang="en-US" sz="2700" i="1" dirty="0" err="1">
                <a:solidFill>
                  <a:schemeClr val="tx1">
                    <a:lumMod val="75000"/>
                    <a:lumOff val="25000"/>
                  </a:schemeClr>
                </a:solidFill>
                <a:latin typeface="Garamond"/>
                <a:ea typeface="Garamond"/>
                <a:cs typeface="Garamond"/>
                <a:sym typeface="Garamond"/>
              </a:rPr>
              <a:t>Vaccinium</a:t>
            </a:r>
            <a:r>
              <a:rPr lang="en-US" sz="2700" dirty="0">
                <a:solidFill>
                  <a:schemeClr val="tx1">
                    <a:lumMod val="75000"/>
                    <a:lumOff val="25000"/>
                  </a:schemeClr>
                </a:solidFill>
                <a:latin typeface="Garamond"/>
                <a:ea typeface="Garamond"/>
                <a:cs typeface="Garamond"/>
                <a:sym typeface="Garamond"/>
              </a:rPr>
              <a:t> genus, all of which are co-occurring species. </a:t>
            </a:r>
            <a:r>
              <a:rPr lang="en-US" sz="2700" dirty="0" smtClean="0">
                <a:solidFill>
                  <a:schemeClr val="tx1">
                    <a:lumMod val="75000"/>
                    <a:lumOff val="25000"/>
                  </a:schemeClr>
                </a:solidFill>
                <a:latin typeface="Garamond"/>
                <a:ea typeface="Garamond"/>
                <a:cs typeface="Garamond"/>
                <a:sym typeface="Garamond"/>
              </a:rPr>
              <a:t>The </a:t>
            </a:r>
            <a:r>
              <a:rPr lang="en-US" sz="2700" dirty="0">
                <a:solidFill>
                  <a:schemeClr val="tx1">
                    <a:lumMod val="75000"/>
                    <a:lumOff val="25000"/>
                  </a:schemeClr>
                </a:solidFill>
                <a:latin typeface="Garamond"/>
                <a:ea typeface="Garamond"/>
                <a:cs typeface="Garamond"/>
                <a:sym typeface="Garamond"/>
              </a:rPr>
              <a:t>spatial output from this detection component aligned well with the habitat distribution models run in SAHM. </a:t>
            </a:r>
          </a:p>
          <a:p>
            <a:pPr marL="457200" marR="0" lvl="0" indent="-457200" rtl="0">
              <a:spcBef>
                <a:spcPts val="600"/>
              </a:spcBef>
              <a:spcAft>
                <a:spcPts val="0"/>
              </a:spcAft>
              <a:buClr>
                <a:srgbClr val="7CB960"/>
              </a:buClr>
              <a:buSzPts val="2700"/>
              <a:buFont typeface="Wingdings 3" panose="05040102010807070707" pitchFamily="18" charset="2"/>
              <a:buChar char="}"/>
            </a:pPr>
            <a:r>
              <a:rPr lang="en-US" sz="2700" dirty="0" smtClean="0">
                <a:solidFill>
                  <a:schemeClr val="tx1">
                    <a:lumMod val="75000"/>
                    <a:lumOff val="25000"/>
                  </a:schemeClr>
                </a:solidFill>
                <a:latin typeface="Garamond"/>
                <a:ea typeface="Garamond"/>
                <a:cs typeface="Garamond"/>
                <a:sym typeface="Garamond"/>
              </a:rPr>
              <a:t>Considering </a:t>
            </a:r>
            <a:r>
              <a:rPr lang="en-US" sz="2700" dirty="0">
                <a:solidFill>
                  <a:schemeClr val="tx1">
                    <a:lumMod val="75000"/>
                    <a:lumOff val="25000"/>
                  </a:schemeClr>
                </a:solidFill>
                <a:latin typeface="Garamond"/>
                <a:ea typeface="Garamond"/>
                <a:cs typeface="Garamond"/>
                <a:sym typeface="Garamond"/>
              </a:rPr>
              <a:t>the study area extent, spectral predictors provided higher explanatory power to habitat distribution models than standard bioclimatic variables of the same resolution (30m). </a:t>
            </a:r>
          </a:p>
          <a:p>
            <a:pPr marL="457200" marR="0" lvl="0" indent="-457200" rtl="0">
              <a:spcBef>
                <a:spcPts val="600"/>
              </a:spcBef>
              <a:spcAft>
                <a:spcPts val="0"/>
              </a:spcAft>
              <a:buClr>
                <a:srgbClr val="7CB960"/>
              </a:buClr>
              <a:buSzPts val="2700"/>
              <a:buFont typeface="Wingdings 3" panose="05040102010807070707" pitchFamily="18" charset="2"/>
              <a:buChar char="}"/>
            </a:pPr>
            <a:r>
              <a:rPr lang="en-US" sz="2700" dirty="0" smtClean="0">
                <a:solidFill>
                  <a:schemeClr val="tx1">
                    <a:lumMod val="75000"/>
                    <a:lumOff val="25000"/>
                  </a:schemeClr>
                </a:solidFill>
                <a:latin typeface="Garamond"/>
                <a:ea typeface="Garamond"/>
                <a:cs typeface="Garamond"/>
                <a:sym typeface="Garamond"/>
              </a:rPr>
              <a:t>Evaluation </a:t>
            </a:r>
            <a:r>
              <a:rPr lang="en-US" sz="2700" dirty="0">
                <a:solidFill>
                  <a:schemeClr val="tx1">
                    <a:lumMod val="75000"/>
                    <a:lumOff val="25000"/>
                  </a:schemeClr>
                </a:solidFill>
                <a:latin typeface="Garamond"/>
                <a:ea typeface="Garamond"/>
                <a:cs typeface="Garamond"/>
                <a:sym typeface="Garamond"/>
              </a:rPr>
              <a:t>metrics, both spatial and statistical, showed that </a:t>
            </a:r>
            <a:r>
              <a:rPr lang="en-US" sz="2700" dirty="0" err="1">
                <a:solidFill>
                  <a:schemeClr val="tx1">
                    <a:lumMod val="75000"/>
                    <a:lumOff val="25000"/>
                  </a:schemeClr>
                </a:solidFill>
                <a:latin typeface="Garamond"/>
                <a:ea typeface="Garamond"/>
                <a:cs typeface="Garamond"/>
                <a:sym typeface="Garamond"/>
              </a:rPr>
              <a:t>RandomForest</a:t>
            </a:r>
            <a:r>
              <a:rPr lang="en-US" sz="2700" dirty="0">
                <a:solidFill>
                  <a:schemeClr val="tx1">
                    <a:lumMod val="75000"/>
                    <a:lumOff val="25000"/>
                  </a:schemeClr>
                </a:solidFill>
                <a:latin typeface="Garamond"/>
                <a:ea typeface="Garamond"/>
                <a:cs typeface="Garamond"/>
                <a:sym typeface="Garamond"/>
              </a:rPr>
              <a:t> models produced more robust, accurate outputs as compared to </a:t>
            </a:r>
            <a:r>
              <a:rPr lang="en-US" sz="2700" dirty="0" err="1">
                <a:solidFill>
                  <a:schemeClr val="tx1">
                    <a:lumMod val="75000"/>
                    <a:lumOff val="25000"/>
                  </a:schemeClr>
                </a:solidFill>
                <a:latin typeface="Garamond"/>
                <a:ea typeface="Garamond"/>
                <a:cs typeface="Garamond"/>
                <a:sym typeface="Garamond"/>
              </a:rPr>
              <a:t>MaxEnt</a:t>
            </a:r>
            <a:r>
              <a:rPr lang="en-US" sz="2700" dirty="0">
                <a:solidFill>
                  <a:schemeClr val="tx1">
                    <a:lumMod val="75000"/>
                    <a:lumOff val="25000"/>
                  </a:schemeClr>
                </a:solidFill>
                <a:latin typeface="Garamond"/>
                <a:ea typeface="Garamond"/>
                <a:cs typeface="Garamond"/>
                <a:sym typeface="Garamond"/>
              </a:rPr>
              <a:t> models. </a:t>
            </a:r>
          </a:p>
          <a:p>
            <a:pPr marL="457200" marR="0" lvl="0" indent="-457200" rtl="0">
              <a:spcBef>
                <a:spcPts val="600"/>
              </a:spcBef>
              <a:spcAft>
                <a:spcPts val="0"/>
              </a:spcAft>
              <a:buClr>
                <a:srgbClr val="7CB960"/>
              </a:buClr>
              <a:buSzPts val="2700"/>
              <a:buFont typeface="Wingdings 3" panose="05040102010807070707" pitchFamily="18" charset="2"/>
              <a:buChar char="}"/>
            </a:pPr>
            <a:r>
              <a:rPr lang="en-US" sz="2700" dirty="0" smtClean="0">
                <a:solidFill>
                  <a:schemeClr val="tx1">
                    <a:lumMod val="75000"/>
                    <a:lumOff val="25000"/>
                  </a:schemeClr>
                </a:solidFill>
                <a:latin typeface="Garamond"/>
                <a:ea typeface="Garamond"/>
                <a:cs typeface="Garamond"/>
                <a:sym typeface="Garamond"/>
              </a:rPr>
              <a:t>User-generated </a:t>
            </a:r>
            <a:r>
              <a:rPr lang="en-US" sz="2700" dirty="0">
                <a:solidFill>
                  <a:schemeClr val="tx1">
                    <a:lumMod val="75000"/>
                    <a:lumOff val="25000"/>
                  </a:schemeClr>
                </a:solidFill>
                <a:latin typeface="Garamond"/>
                <a:ea typeface="Garamond"/>
                <a:cs typeface="Garamond"/>
                <a:sym typeface="Garamond"/>
              </a:rPr>
              <a:t>presence points consistently outperformed database-derived presence points in model outputs. This was because existing species presence data were not always optimal for capturing the unique spectral signature of the focal species. </a:t>
            </a:r>
            <a:endParaRPr sz="2700" dirty="0">
              <a:solidFill>
                <a:schemeClr val="tx1">
                  <a:lumMod val="75000"/>
                  <a:lumOff val="25000"/>
                </a:schemeClr>
              </a:solidFill>
              <a:latin typeface="Garamond"/>
              <a:ea typeface="Garamond"/>
              <a:cs typeface="Garamond"/>
              <a:sym typeface="Garamond"/>
            </a:endParaRPr>
          </a:p>
          <a:p>
            <a:pPr marL="285750" marR="0" lvl="0" indent="-285750" algn="l" rtl="0">
              <a:spcBef>
                <a:spcPts val="600"/>
              </a:spcBef>
              <a:spcAft>
                <a:spcPts val="0"/>
              </a:spcAft>
              <a:buClr>
                <a:srgbClr val="7CB960"/>
              </a:buClr>
              <a:buSzPts val="2700"/>
              <a:buFont typeface="Wingdings 3" panose="05040102010807070707" pitchFamily="18" charset="2"/>
              <a:buChar char="}"/>
            </a:pPr>
            <a:endParaRPr sz="1400" b="0" i="0" u="none" strike="noStrike" cap="none" dirty="0">
              <a:solidFill>
                <a:schemeClr val="tx1">
                  <a:lumMod val="75000"/>
                  <a:lumOff val="25000"/>
                </a:schemeClr>
              </a:solidFill>
              <a:latin typeface="Arial"/>
              <a:ea typeface="Arial"/>
              <a:cs typeface="Arial"/>
              <a:sym typeface="Arial"/>
            </a:endParaRPr>
          </a:p>
          <a:p>
            <a:pPr marL="285750" marR="0" lvl="0" indent="-285750" algn="l" rtl="0">
              <a:spcBef>
                <a:spcPts val="600"/>
              </a:spcBef>
              <a:spcAft>
                <a:spcPts val="0"/>
              </a:spcAft>
              <a:buClr>
                <a:srgbClr val="7CB960"/>
              </a:buClr>
              <a:buSzPts val="2700"/>
              <a:buFont typeface="Wingdings 3" panose="05040102010807070707" pitchFamily="18" charset="2"/>
              <a:buChar char="}"/>
            </a:pPr>
            <a:endParaRPr sz="1400" b="0" i="0" u="none" strike="noStrike" cap="none" dirty="0">
              <a:solidFill>
                <a:schemeClr val="tx1">
                  <a:lumMod val="75000"/>
                  <a:lumOff val="25000"/>
                </a:schemeClr>
              </a:solidFill>
              <a:latin typeface="Arial"/>
              <a:ea typeface="Arial"/>
              <a:cs typeface="Arial"/>
              <a:sym typeface="Arial"/>
            </a:endParaRPr>
          </a:p>
        </p:txBody>
      </p:sp>
      <p:sp>
        <p:nvSpPr>
          <p:cNvPr id="46" name="Google Shape;46;p3"/>
          <p:cNvSpPr txBox="1"/>
          <p:nvPr/>
        </p:nvSpPr>
        <p:spPr>
          <a:xfrm>
            <a:off x="842237" y="31505958"/>
            <a:ext cx="12886826" cy="2022041"/>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rgbClr val="7CB960"/>
              </a:buClr>
              <a:buSzPct val="100000"/>
            </a:pPr>
            <a:r>
              <a:rPr lang="en-US" sz="3000" b="0" i="0" u="none" strike="noStrike" cap="none" dirty="0" smtClean="0">
                <a:solidFill>
                  <a:schemeClr val="tx1">
                    <a:lumMod val="75000"/>
                    <a:lumOff val="25000"/>
                  </a:schemeClr>
                </a:solidFill>
                <a:latin typeface="Garamond"/>
                <a:ea typeface="Garamond"/>
                <a:cs typeface="Garamond"/>
                <a:sym typeface="Garamond"/>
              </a:rPr>
              <a:t>We would </a:t>
            </a:r>
            <a:r>
              <a:rPr lang="en-US" sz="3000" b="0" i="0" u="none" strike="noStrike" cap="none" dirty="0">
                <a:solidFill>
                  <a:schemeClr val="tx1">
                    <a:lumMod val="75000"/>
                    <a:lumOff val="25000"/>
                  </a:schemeClr>
                </a:solidFill>
                <a:latin typeface="Garamond"/>
                <a:ea typeface="Garamond"/>
                <a:cs typeface="Garamond"/>
                <a:sym typeface="Garamond"/>
              </a:rPr>
              <a:t>like to thank our partners </a:t>
            </a:r>
            <a:r>
              <a:rPr lang="en-US" sz="3000" b="0" i="0" u="none" strike="noStrike" cap="none" dirty="0" smtClean="0">
                <a:solidFill>
                  <a:schemeClr val="tx1">
                    <a:lumMod val="75000"/>
                    <a:lumOff val="25000"/>
                  </a:schemeClr>
                </a:solidFill>
                <a:latin typeface="Garamond"/>
                <a:ea typeface="Garamond"/>
                <a:cs typeface="Garamond"/>
                <a:sym typeface="Garamond"/>
              </a:rPr>
              <a:t>at </a:t>
            </a:r>
            <a:r>
              <a:rPr lang="en-US" sz="3000" b="0" i="0" u="none" strike="noStrike" cap="none" dirty="0">
                <a:solidFill>
                  <a:schemeClr val="tx1">
                    <a:lumMod val="75000"/>
                    <a:lumOff val="25000"/>
                  </a:schemeClr>
                </a:solidFill>
                <a:latin typeface="Garamond"/>
                <a:ea typeface="Garamond"/>
                <a:cs typeface="Garamond"/>
                <a:sym typeface="Garamond"/>
              </a:rPr>
              <a:t>the </a:t>
            </a:r>
            <a:r>
              <a:rPr lang="en-US" sz="3000" b="1" i="0" u="none" strike="noStrike" cap="none" dirty="0">
                <a:solidFill>
                  <a:schemeClr val="tx1">
                    <a:lumMod val="75000"/>
                    <a:lumOff val="25000"/>
                  </a:schemeClr>
                </a:solidFill>
                <a:latin typeface="Garamond"/>
                <a:ea typeface="Garamond"/>
                <a:cs typeface="Garamond"/>
                <a:sym typeface="Garamond"/>
              </a:rPr>
              <a:t>USDA</a:t>
            </a:r>
            <a:r>
              <a:rPr lang="en-US" sz="3000" b="0" i="0" u="none" strike="noStrike" cap="none" dirty="0">
                <a:solidFill>
                  <a:schemeClr val="tx1">
                    <a:lumMod val="75000"/>
                    <a:lumOff val="25000"/>
                  </a:schemeClr>
                </a:solidFill>
                <a:latin typeface="Garamond"/>
                <a:ea typeface="Garamond"/>
                <a:cs typeface="Garamond"/>
                <a:sym typeface="Garamond"/>
              </a:rPr>
              <a:t> and </a:t>
            </a:r>
            <a:r>
              <a:rPr lang="en-US" sz="3000" b="1" i="0" u="none" strike="noStrike" cap="none" dirty="0">
                <a:solidFill>
                  <a:schemeClr val="tx1">
                    <a:lumMod val="75000"/>
                    <a:lumOff val="25000"/>
                  </a:schemeClr>
                </a:solidFill>
                <a:latin typeface="Garamond"/>
                <a:ea typeface="Garamond"/>
                <a:cs typeface="Garamond"/>
                <a:sym typeface="Garamond"/>
              </a:rPr>
              <a:t>USFS</a:t>
            </a:r>
            <a:r>
              <a:rPr lang="en-US" sz="3000" b="0" i="0" u="none" strike="noStrike" cap="none" dirty="0">
                <a:solidFill>
                  <a:schemeClr val="tx1">
                    <a:lumMod val="75000"/>
                    <a:lumOff val="25000"/>
                  </a:schemeClr>
                </a:solidFill>
                <a:latin typeface="Garamond"/>
                <a:ea typeface="Garamond"/>
                <a:cs typeface="Garamond"/>
                <a:sym typeface="Garamond"/>
              </a:rPr>
              <a:t> for engaging with NASA DEVELOP to make this research </a:t>
            </a:r>
            <a:r>
              <a:rPr lang="en-US" sz="3000" b="0" i="0" u="none" strike="noStrike" cap="none" dirty="0" smtClean="0">
                <a:solidFill>
                  <a:schemeClr val="tx1">
                    <a:lumMod val="75000"/>
                    <a:lumOff val="25000"/>
                  </a:schemeClr>
                </a:solidFill>
                <a:latin typeface="Garamond"/>
                <a:ea typeface="Garamond"/>
                <a:cs typeface="Garamond"/>
                <a:sym typeface="Garamond"/>
              </a:rPr>
              <a:t>possible.</a:t>
            </a:r>
            <a:r>
              <a:rPr lang="en-US" sz="3000" dirty="0">
                <a:solidFill>
                  <a:schemeClr val="tx1">
                    <a:lumMod val="75000"/>
                    <a:lumOff val="25000"/>
                  </a:schemeClr>
                </a:solidFill>
                <a:latin typeface="Garamond"/>
                <a:ea typeface="Garamond"/>
                <a:cs typeface="Garamond"/>
                <a:sym typeface="Garamond"/>
              </a:rPr>
              <a:t> </a:t>
            </a:r>
            <a:r>
              <a:rPr lang="en-US" sz="3000" b="0" i="0" u="none" strike="noStrike" cap="none" dirty="0" smtClean="0">
                <a:solidFill>
                  <a:schemeClr val="tx1">
                    <a:lumMod val="75000"/>
                    <a:lumOff val="25000"/>
                  </a:schemeClr>
                </a:solidFill>
                <a:latin typeface="Garamond"/>
                <a:ea typeface="Garamond"/>
                <a:cs typeface="Garamond"/>
                <a:sym typeface="Garamond"/>
              </a:rPr>
              <a:t>A </a:t>
            </a:r>
            <a:r>
              <a:rPr lang="en-US" sz="3000" b="0" i="0" u="none" strike="noStrike" cap="none" dirty="0">
                <a:solidFill>
                  <a:schemeClr val="tx1">
                    <a:lumMod val="75000"/>
                    <a:lumOff val="25000"/>
                  </a:schemeClr>
                </a:solidFill>
                <a:latin typeface="Garamond"/>
                <a:ea typeface="Garamond"/>
                <a:cs typeface="Garamond"/>
                <a:sym typeface="Garamond"/>
              </a:rPr>
              <a:t>special thanks to </a:t>
            </a:r>
            <a:r>
              <a:rPr lang="en-US" sz="3000" b="1" i="0" u="none" strike="noStrike" cap="none" dirty="0">
                <a:solidFill>
                  <a:schemeClr val="tx1">
                    <a:lumMod val="75000"/>
                    <a:lumOff val="25000"/>
                  </a:schemeClr>
                </a:solidFill>
                <a:latin typeface="Garamond"/>
                <a:ea typeface="Garamond"/>
                <a:cs typeface="Garamond"/>
                <a:sym typeface="Garamond"/>
              </a:rPr>
              <a:t>Tim Mayer </a:t>
            </a:r>
            <a:r>
              <a:rPr lang="en-US" sz="3000" b="0" i="0" u="none" strike="noStrike" cap="none" dirty="0">
                <a:solidFill>
                  <a:schemeClr val="tx1">
                    <a:lumMod val="75000"/>
                    <a:lumOff val="25000"/>
                  </a:schemeClr>
                </a:solidFill>
                <a:latin typeface="Garamond"/>
                <a:ea typeface="Garamond"/>
                <a:cs typeface="Garamond"/>
                <a:sym typeface="Garamond"/>
              </a:rPr>
              <a:t>(CO Node Center Lead), </a:t>
            </a:r>
            <a:r>
              <a:rPr lang="en-US" sz="3000" b="1" i="0" u="none" strike="noStrike" cap="none" dirty="0">
                <a:solidFill>
                  <a:schemeClr val="tx1">
                    <a:lumMod val="75000"/>
                    <a:lumOff val="25000"/>
                  </a:schemeClr>
                </a:solidFill>
                <a:latin typeface="Garamond"/>
                <a:ea typeface="Garamond"/>
                <a:cs typeface="Garamond"/>
                <a:sym typeface="Garamond"/>
              </a:rPr>
              <a:t>Nick Young </a:t>
            </a:r>
            <a:r>
              <a:rPr lang="en-US" sz="3000" b="0" i="0" u="none" strike="noStrike" cap="none" dirty="0">
                <a:solidFill>
                  <a:schemeClr val="tx1">
                    <a:lumMod val="75000"/>
                    <a:lumOff val="25000"/>
                  </a:schemeClr>
                </a:solidFill>
                <a:latin typeface="Garamond"/>
                <a:ea typeface="Garamond"/>
                <a:cs typeface="Garamond"/>
                <a:sym typeface="Garamond"/>
              </a:rPr>
              <a:t>(Science Advisor), and </a:t>
            </a:r>
            <a:r>
              <a:rPr lang="en-US" sz="3000" b="1" i="0" u="none" strike="noStrike" cap="none" dirty="0">
                <a:solidFill>
                  <a:schemeClr val="tx1">
                    <a:lumMod val="75000"/>
                    <a:lumOff val="25000"/>
                  </a:schemeClr>
                </a:solidFill>
                <a:latin typeface="Garamond"/>
                <a:ea typeface="Garamond"/>
                <a:cs typeface="Garamond"/>
                <a:sym typeface="Garamond"/>
              </a:rPr>
              <a:t>Dr. Colin </a:t>
            </a:r>
            <a:r>
              <a:rPr lang="en-US" sz="3000" b="1" i="0" u="none" strike="noStrike" cap="none" dirty="0" err="1">
                <a:solidFill>
                  <a:schemeClr val="tx1">
                    <a:lumMod val="75000"/>
                    <a:lumOff val="25000"/>
                  </a:schemeClr>
                </a:solidFill>
                <a:latin typeface="Garamond"/>
                <a:ea typeface="Garamond"/>
                <a:cs typeface="Garamond"/>
                <a:sym typeface="Garamond"/>
              </a:rPr>
              <a:t>Khoury</a:t>
            </a:r>
            <a:r>
              <a:rPr lang="en-US" sz="3000" b="1" i="0" u="none" strike="noStrike" cap="none" dirty="0">
                <a:solidFill>
                  <a:schemeClr val="tx1">
                    <a:lumMod val="75000"/>
                    <a:lumOff val="25000"/>
                  </a:schemeClr>
                </a:solidFill>
                <a:latin typeface="Garamond"/>
                <a:ea typeface="Garamond"/>
                <a:cs typeface="Garamond"/>
                <a:sym typeface="Garamond"/>
              </a:rPr>
              <a:t> </a:t>
            </a:r>
            <a:r>
              <a:rPr lang="en-US" sz="3000" b="0" i="0" u="none" strike="noStrike" cap="none" dirty="0">
                <a:solidFill>
                  <a:schemeClr val="tx1">
                    <a:lumMod val="75000"/>
                    <a:lumOff val="25000"/>
                  </a:schemeClr>
                </a:solidFill>
                <a:latin typeface="Garamond"/>
                <a:ea typeface="Garamond"/>
                <a:cs typeface="Garamond"/>
                <a:sym typeface="Garamond"/>
              </a:rPr>
              <a:t>(USDA ARS) for working closely with our team throughout this research project.</a:t>
            </a:r>
            <a:endParaRPr sz="3000" b="0" i="0" u="none" strike="noStrike" cap="none" dirty="0">
              <a:solidFill>
                <a:schemeClr val="tx1">
                  <a:lumMod val="75000"/>
                  <a:lumOff val="25000"/>
                </a:schemeClr>
              </a:solidFill>
              <a:latin typeface="Garamond"/>
              <a:ea typeface="Garamond"/>
              <a:cs typeface="Garamond"/>
              <a:sym typeface="Garamond"/>
            </a:endParaRPr>
          </a:p>
        </p:txBody>
      </p:sp>
      <p:sp>
        <p:nvSpPr>
          <p:cNvPr id="47" name="Google Shape;47;p3"/>
          <p:cNvSpPr txBox="1"/>
          <p:nvPr/>
        </p:nvSpPr>
        <p:spPr>
          <a:xfrm>
            <a:off x="7966380" y="15186472"/>
            <a:ext cx="5392113" cy="8563744"/>
          </a:xfrm>
          <a:prstGeom prst="rect">
            <a:avLst/>
          </a:prstGeom>
          <a:noFill/>
          <a:ln>
            <a:noFill/>
          </a:ln>
        </p:spPr>
        <p:txBody>
          <a:bodyPr spcFirstLastPara="1" wrap="square" lIns="91425" tIns="91425" rIns="91425" bIns="91425" anchor="t" anchorCtr="0">
            <a:noAutofit/>
          </a:bodyPr>
          <a:lstStyle/>
          <a:p>
            <a:pPr marL="514350" marR="0" lvl="0" indent="-457200" algn="l" rtl="0">
              <a:lnSpc>
                <a:spcPct val="100000"/>
              </a:lnSpc>
              <a:spcBef>
                <a:spcPts val="600"/>
              </a:spcBef>
              <a:spcAft>
                <a:spcPts val="0"/>
              </a:spcAft>
              <a:buClr>
                <a:srgbClr val="7CB960"/>
              </a:buClr>
              <a:buSzPts val="2700"/>
              <a:buFont typeface="Wingdings 3" panose="05040102010807070707" pitchFamily="18" charset="2"/>
              <a:buChar char="}"/>
            </a:pPr>
            <a:r>
              <a:rPr lang="en-US" sz="2800" b="1" i="0" u="none" strike="noStrike" cap="none" dirty="0" smtClean="0">
                <a:solidFill>
                  <a:schemeClr val="tx1">
                    <a:lumMod val="75000"/>
                    <a:lumOff val="25000"/>
                  </a:schemeClr>
                </a:solidFill>
                <a:latin typeface="Garamond"/>
                <a:ea typeface="Garamond"/>
                <a:cs typeface="Garamond"/>
                <a:sym typeface="Garamond"/>
              </a:rPr>
              <a:t>Study </a:t>
            </a:r>
            <a:r>
              <a:rPr lang="en-US" sz="2800" b="1" i="0" u="none" strike="noStrike" cap="none" dirty="0">
                <a:solidFill>
                  <a:schemeClr val="tx1">
                    <a:lumMod val="75000"/>
                    <a:lumOff val="25000"/>
                  </a:schemeClr>
                </a:solidFill>
                <a:latin typeface="Garamond"/>
                <a:ea typeface="Garamond"/>
                <a:cs typeface="Garamond"/>
                <a:sym typeface="Garamond"/>
              </a:rPr>
              <a:t>Area: </a:t>
            </a:r>
            <a:r>
              <a:rPr lang="en-US" sz="2800" i="0" u="none" strike="noStrike" cap="none" dirty="0">
                <a:solidFill>
                  <a:schemeClr val="tx1">
                    <a:lumMod val="75000"/>
                    <a:lumOff val="25000"/>
                  </a:schemeClr>
                </a:solidFill>
                <a:latin typeface="Garamond"/>
                <a:ea typeface="Garamond"/>
                <a:cs typeface="Garamond"/>
                <a:sym typeface="Garamond"/>
              </a:rPr>
              <a:t>North Central </a:t>
            </a:r>
            <a:r>
              <a:rPr lang="en-US" sz="2800" i="0" u="none" strike="noStrike" cap="none" dirty="0" smtClean="0">
                <a:solidFill>
                  <a:schemeClr val="tx1">
                    <a:lumMod val="75000"/>
                    <a:lumOff val="25000"/>
                  </a:schemeClr>
                </a:solidFill>
                <a:latin typeface="Garamond"/>
                <a:ea typeface="Garamond"/>
                <a:cs typeface="Garamond"/>
                <a:sym typeface="Garamond"/>
              </a:rPr>
              <a:t>Wisconsin</a:t>
            </a:r>
            <a:endParaRPr lang="en-US" sz="2800" dirty="0">
              <a:solidFill>
                <a:schemeClr val="tx1">
                  <a:lumMod val="75000"/>
                  <a:lumOff val="25000"/>
                </a:schemeClr>
              </a:solidFill>
              <a:latin typeface="Garamond"/>
              <a:ea typeface="Garamond"/>
              <a:cs typeface="Garamond"/>
              <a:sym typeface="Garamond"/>
            </a:endParaRPr>
          </a:p>
          <a:p>
            <a:pPr marL="514350" lvl="2" indent="-457200">
              <a:spcBef>
                <a:spcPts val="600"/>
              </a:spcBef>
              <a:buClr>
                <a:srgbClr val="7CB960"/>
              </a:buClr>
              <a:buSzPts val="2700"/>
              <a:buFont typeface="Wingdings 3" panose="05040102010807070707" pitchFamily="18" charset="2"/>
              <a:buChar char="}"/>
            </a:pPr>
            <a:r>
              <a:rPr lang="en-US" sz="2800" dirty="0" smtClean="0">
                <a:solidFill>
                  <a:schemeClr val="tx1">
                    <a:lumMod val="75000"/>
                    <a:lumOff val="25000"/>
                  </a:schemeClr>
                </a:solidFill>
                <a:latin typeface="Garamond"/>
                <a:ea typeface="Garamond"/>
                <a:cs typeface="Garamond"/>
                <a:sym typeface="Garamond"/>
              </a:rPr>
              <a:t>Extent </a:t>
            </a:r>
            <a:r>
              <a:rPr lang="en-US" sz="2800" dirty="0">
                <a:solidFill>
                  <a:schemeClr val="tx1">
                    <a:lumMod val="75000"/>
                    <a:lumOff val="25000"/>
                  </a:schemeClr>
                </a:solidFill>
                <a:latin typeface="Garamond"/>
                <a:ea typeface="Garamond"/>
                <a:cs typeface="Garamond"/>
                <a:sym typeface="Garamond"/>
              </a:rPr>
              <a:t>spans across roughly 24,750 square kilometers and ranges from 180 - 575 meters in elevation</a:t>
            </a:r>
            <a:endParaRPr sz="2800"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600"/>
              </a:spcBef>
              <a:spcAft>
                <a:spcPts val="0"/>
              </a:spcAft>
              <a:buClr>
                <a:srgbClr val="7CB960"/>
              </a:buClr>
              <a:buSzPts val="2700"/>
              <a:buFont typeface="Wingdings 3" panose="05040102010807070707" pitchFamily="18" charset="2"/>
              <a:buChar char="}"/>
            </a:pPr>
            <a:r>
              <a:rPr lang="en-US" sz="2800" b="1" i="0" u="none" strike="noStrike" cap="none" dirty="0">
                <a:solidFill>
                  <a:schemeClr val="tx1">
                    <a:lumMod val="75000"/>
                    <a:lumOff val="25000"/>
                  </a:schemeClr>
                </a:solidFill>
                <a:latin typeface="Garamond"/>
                <a:ea typeface="Garamond"/>
                <a:cs typeface="Garamond"/>
                <a:sym typeface="Garamond"/>
              </a:rPr>
              <a:t>Landscape: </a:t>
            </a:r>
            <a:r>
              <a:rPr lang="en-US" sz="2800" i="0" u="none" strike="noStrike" cap="none" dirty="0">
                <a:solidFill>
                  <a:schemeClr val="tx1">
                    <a:lumMod val="75000"/>
                    <a:lumOff val="25000"/>
                  </a:schemeClr>
                </a:solidFill>
                <a:latin typeface="Garamond"/>
                <a:ea typeface="Garamond"/>
                <a:cs typeface="Garamond"/>
                <a:sym typeface="Garamond"/>
              </a:rPr>
              <a:t>Fertile plains, sand and peat bogs, and mixed wetland forest (Wisconsin Historical Society, 2018)</a:t>
            </a:r>
            <a:endParaRPr sz="2800"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600"/>
              </a:spcBef>
              <a:spcAft>
                <a:spcPts val="0"/>
              </a:spcAft>
              <a:buClr>
                <a:srgbClr val="7CB960"/>
              </a:buClr>
              <a:buSzPts val="2700"/>
              <a:buFont typeface="Wingdings 3" panose="05040102010807070707" pitchFamily="18" charset="2"/>
              <a:buChar char="}"/>
            </a:pPr>
            <a:r>
              <a:rPr lang="en-US" sz="2800" i="0" u="none" strike="noStrike" cap="none" dirty="0">
                <a:solidFill>
                  <a:schemeClr val="tx1">
                    <a:lumMod val="75000"/>
                    <a:lumOff val="25000"/>
                  </a:schemeClr>
                </a:solidFill>
                <a:latin typeface="Garamond"/>
                <a:ea typeface="Garamond"/>
                <a:cs typeface="Garamond"/>
                <a:sym typeface="Garamond"/>
              </a:rPr>
              <a:t>Wetland and bog habitats across the state create ideal growing conditions for</a:t>
            </a:r>
            <a:r>
              <a:rPr lang="en-US" sz="2800" dirty="0">
                <a:solidFill>
                  <a:schemeClr val="tx1">
                    <a:lumMod val="75000"/>
                    <a:lumOff val="25000"/>
                  </a:schemeClr>
                </a:solidFill>
                <a:latin typeface="Garamond"/>
                <a:ea typeface="Garamond"/>
                <a:cs typeface="Garamond"/>
                <a:sym typeface="Garamond"/>
              </a:rPr>
              <a:t> cranberry</a:t>
            </a:r>
            <a:r>
              <a:rPr lang="en-US" sz="2800" i="1" u="none" strike="noStrike" cap="none" dirty="0">
                <a:solidFill>
                  <a:schemeClr val="tx1">
                    <a:lumMod val="75000"/>
                    <a:lumOff val="25000"/>
                  </a:schemeClr>
                </a:solidFill>
                <a:latin typeface="Garamond"/>
                <a:ea typeface="Garamond"/>
                <a:cs typeface="Garamond"/>
                <a:sym typeface="Garamond"/>
              </a:rPr>
              <a:t> </a:t>
            </a:r>
            <a:r>
              <a:rPr lang="en-US" sz="2800" i="0" u="none" strike="noStrike" cap="none" dirty="0">
                <a:solidFill>
                  <a:schemeClr val="tx1">
                    <a:lumMod val="75000"/>
                    <a:lumOff val="25000"/>
                  </a:schemeClr>
                </a:solidFill>
                <a:latin typeface="Garamond"/>
                <a:ea typeface="Garamond"/>
                <a:cs typeface="Garamond"/>
                <a:sym typeface="Garamond"/>
              </a:rPr>
              <a:t>populations.</a:t>
            </a:r>
            <a:endParaRPr sz="2800"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600"/>
              </a:spcBef>
              <a:spcAft>
                <a:spcPts val="0"/>
              </a:spcAft>
              <a:buClr>
                <a:srgbClr val="7CB960"/>
              </a:buClr>
              <a:buSzPts val="2700"/>
              <a:buFont typeface="Wingdings 3" panose="05040102010807070707" pitchFamily="18" charset="2"/>
              <a:buChar char="}"/>
            </a:pPr>
            <a:r>
              <a:rPr lang="en-US" sz="2800" i="0" u="none" strike="noStrike" cap="none" dirty="0">
                <a:solidFill>
                  <a:schemeClr val="tx1">
                    <a:lumMod val="75000"/>
                    <a:lumOff val="25000"/>
                  </a:schemeClr>
                </a:solidFill>
                <a:latin typeface="Garamond"/>
                <a:ea typeface="Garamond"/>
                <a:cs typeface="Garamond"/>
                <a:sym typeface="Garamond"/>
              </a:rPr>
              <a:t>Wisconsin is the nation’s leading producer of cranberries </a:t>
            </a:r>
            <a:r>
              <a:rPr lang="en-US" sz="2800" i="0" u="none" strike="noStrike" cap="none" dirty="0" smtClean="0">
                <a:solidFill>
                  <a:schemeClr val="tx1">
                    <a:lumMod val="75000"/>
                    <a:lumOff val="25000"/>
                  </a:schemeClr>
                </a:solidFill>
                <a:latin typeface="Garamond"/>
                <a:ea typeface="Garamond"/>
                <a:cs typeface="Garamond"/>
                <a:sym typeface="Garamond"/>
              </a:rPr>
              <a:t>(</a:t>
            </a:r>
            <a:r>
              <a:rPr lang="en-US" sz="2800" i="0" u="none" strike="noStrike" cap="none" dirty="0">
                <a:solidFill>
                  <a:schemeClr val="tx1">
                    <a:lumMod val="75000"/>
                    <a:lumOff val="25000"/>
                  </a:schemeClr>
                </a:solidFill>
                <a:latin typeface="Garamond"/>
                <a:ea typeface="Garamond"/>
                <a:cs typeface="Garamond"/>
                <a:sym typeface="Garamond"/>
              </a:rPr>
              <a:t>60% of national product)</a:t>
            </a:r>
            <a:endParaRPr sz="2800" dirty="0">
              <a:solidFill>
                <a:schemeClr val="tx1">
                  <a:lumMod val="75000"/>
                  <a:lumOff val="25000"/>
                </a:schemeClr>
              </a:solidFill>
              <a:latin typeface="Garamond"/>
              <a:ea typeface="Garamond"/>
              <a:cs typeface="Garamond"/>
              <a:sym typeface="Garamond"/>
            </a:endParaRPr>
          </a:p>
          <a:p>
            <a:pPr marL="514350" marR="0" lvl="0" indent="-457200" algn="l" rtl="0">
              <a:lnSpc>
                <a:spcPct val="100000"/>
              </a:lnSpc>
              <a:spcBef>
                <a:spcPts val="600"/>
              </a:spcBef>
              <a:spcAft>
                <a:spcPts val="0"/>
              </a:spcAft>
              <a:buClr>
                <a:srgbClr val="7CB960"/>
              </a:buClr>
              <a:buSzPts val="2700"/>
              <a:buFont typeface="Wingdings 3" panose="05040102010807070707" pitchFamily="18" charset="2"/>
              <a:buChar char="}"/>
            </a:pPr>
            <a:r>
              <a:rPr lang="en-US" sz="2800" b="1" i="0" u="none" strike="noStrike" cap="none" dirty="0">
                <a:solidFill>
                  <a:schemeClr val="tx1">
                    <a:lumMod val="75000"/>
                    <a:lumOff val="25000"/>
                  </a:schemeClr>
                </a:solidFill>
                <a:latin typeface="Garamond"/>
                <a:ea typeface="Garamond"/>
                <a:cs typeface="Garamond"/>
                <a:sym typeface="Garamond"/>
              </a:rPr>
              <a:t>Study Period: </a:t>
            </a:r>
            <a:r>
              <a:rPr lang="en-US" sz="2800" i="0" u="none" strike="noStrike" cap="none" dirty="0" smtClean="0">
                <a:solidFill>
                  <a:schemeClr val="tx1">
                    <a:lumMod val="75000"/>
                    <a:lumOff val="25000"/>
                  </a:schemeClr>
                </a:solidFill>
                <a:latin typeface="Garamond"/>
                <a:ea typeface="Garamond"/>
                <a:cs typeface="Garamond"/>
                <a:sym typeface="Garamond"/>
              </a:rPr>
              <a:t>2017</a:t>
            </a:r>
            <a:endParaRPr sz="2800" b="0" i="0" u="none" strike="noStrike" cap="none" dirty="0">
              <a:solidFill>
                <a:schemeClr val="tx1">
                  <a:lumMod val="75000"/>
                  <a:lumOff val="25000"/>
                </a:schemeClr>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700"/>
              <a:buFont typeface="Arial"/>
              <a:buNone/>
            </a:pPr>
            <a:endParaRPr sz="2800" b="0" i="0" u="none" strike="noStrike" cap="none" dirty="0">
              <a:solidFill>
                <a:schemeClr val="tx1">
                  <a:lumMod val="75000"/>
                  <a:lumOff val="25000"/>
                </a:schemeClr>
              </a:solidFill>
              <a:latin typeface="Garamond"/>
              <a:ea typeface="Garamond"/>
              <a:cs typeface="Garamond"/>
              <a:sym typeface="Garamond"/>
            </a:endParaRPr>
          </a:p>
        </p:txBody>
      </p:sp>
      <p:sp>
        <p:nvSpPr>
          <p:cNvPr id="48" name="Google Shape;48;p3"/>
          <p:cNvSpPr txBox="1"/>
          <p:nvPr/>
        </p:nvSpPr>
        <p:spPr>
          <a:xfrm>
            <a:off x="17941225" y="5711450"/>
            <a:ext cx="3975300" cy="573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2700"/>
              <a:buFont typeface="Arial"/>
              <a:buNone/>
            </a:pPr>
            <a:r>
              <a:rPr lang="en-US" sz="2800" b="1" i="0" u="none" strike="noStrike" cap="none">
                <a:solidFill>
                  <a:schemeClr val="tx1">
                    <a:lumMod val="75000"/>
                    <a:lumOff val="25000"/>
                  </a:schemeClr>
                </a:solidFill>
                <a:latin typeface="Garamond"/>
                <a:ea typeface="Garamond"/>
                <a:cs typeface="Garamond"/>
                <a:sym typeface="Garamond"/>
              </a:rPr>
              <a:t>SRTM</a:t>
            </a:r>
            <a:endParaRPr sz="2800" b="0" i="0" u="none" strike="noStrike" cap="none">
              <a:solidFill>
                <a:schemeClr val="tx1">
                  <a:lumMod val="75000"/>
                  <a:lumOff val="25000"/>
                </a:schemeClr>
              </a:solidFill>
              <a:sym typeface="Arial"/>
            </a:endParaRPr>
          </a:p>
        </p:txBody>
      </p:sp>
      <p:sp>
        <p:nvSpPr>
          <p:cNvPr id="49" name="Google Shape;49;p3"/>
          <p:cNvSpPr txBox="1"/>
          <p:nvPr/>
        </p:nvSpPr>
        <p:spPr>
          <a:xfrm>
            <a:off x="22632338" y="5711450"/>
            <a:ext cx="2625300" cy="573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r>
              <a:rPr lang="en-US" sz="2800" b="1" i="0" u="none" strike="noStrike" cap="none">
                <a:solidFill>
                  <a:schemeClr val="tx1">
                    <a:lumMod val="75000"/>
                    <a:lumOff val="25000"/>
                  </a:schemeClr>
                </a:solidFill>
                <a:latin typeface="Garamond"/>
                <a:ea typeface="Garamond"/>
                <a:cs typeface="Garamond"/>
                <a:sym typeface="Garamond"/>
              </a:rPr>
              <a:t>Sentinel-1 SAR</a:t>
            </a:r>
            <a:endParaRPr sz="2800" b="1" i="0" u="none" strike="noStrike" cap="none">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0"/>
              </a:spcBef>
              <a:spcAft>
                <a:spcPts val="0"/>
              </a:spcAft>
              <a:buClr>
                <a:srgbClr val="3F3F3F"/>
              </a:buClr>
              <a:buSzPts val="2700"/>
              <a:buFont typeface="Arial"/>
              <a:buNone/>
            </a:pPr>
            <a:endParaRPr sz="2800" b="0" i="0" u="none" strike="noStrike" cap="none">
              <a:solidFill>
                <a:schemeClr val="tx1">
                  <a:lumMod val="75000"/>
                  <a:lumOff val="25000"/>
                </a:schemeClr>
              </a:solidFill>
              <a:latin typeface="Garamond"/>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endParaRPr sz="2800" b="0" i="0" u="none" strike="noStrike" cap="none">
              <a:solidFill>
                <a:schemeClr val="tx1">
                  <a:lumMod val="75000"/>
                  <a:lumOff val="25000"/>
                </a:schemeClr>
              </a:solidFill>
              <a:sym typeface="Arial"/>
            </a:endParaRPr>
          </a:p>
        </p:txBody>
      </p:sp>
      <p:pic>
        <p:nvPicPr>
          <p:cNvPr id="50" name="Google Shape;50;p3"/>
          <p:cNvPicPr preferRelativeResize="0"/>
          <p:nvPr/>
        </p:nvPicPr>
        <p:blipFill rotWithShape="1">
          <a:blip r:embed="rId9">
            <a:alphaModFix/>
          </a:blip>
          <a:srcRect/>
          <a:stretch/>
        </p:blipFill>
        <p:spPr>
          <a:xfrm rot="1869334">
            <a:off x="18626259" y="5707297"/>
            <a:ext cx="2544598" cy="2811730"/>
          </a:xfrm>
          <a:prstGeom prst="rect">
            <a:avLst/>
          </a:prstGeom>
          <a:noFill/>
          <a:ln>
            <a:noFill/>
          </a:ln>
        </p:spPr>
      </p:pic>
      <p:pic>
        <p:nvPicPr>
          <p:cNvPr id="51" name="Google Shape;51;p3"/>
          <p:cNvPicPr preferRelativeResize="0"/>
          <p:nvPr/>
        </p:nvPicPr>
        <p:blipFill rotWithShape="1">
          <a:blip r:embed="rId10">
            <a:alphaModFix/>
          </a:blip>
          <a:srcRect/>
          <a:stretch/>
        </p:blipFill>
        <p:spPr>
          <a:xfrm rot="-883168">
            <a:off x="14799406" y="6549672"/>
            <a:ext cx="2481435" cy="2028081"/>
          </a:xfrm>
          <a:prstGeom prst="rect">
            <a:avLst/>
          </a:prstGeom>
          <a:noFill/>
          <a:ln>
            <a:noFill/>
          </a:ln>
        </p:spPr>
      </p:pic>
      <p:pic>
        <p:nvPicPr>
          <p:cNvPr id="52" name="Google Shape;52;p3"/>
          <p:cNvPicPr preferRelativeResize="0"/>
          <p:nvPr/>
        </p:nvPicPr>
        <p:blipFill rotWithShape="1">
          <a:blip r:embed="rId11">
            <a:alphaModFix/>
          </a:blip>
          <a:srcRect/>
          <a:stretch/>
        </p:blipFill>
        <p:spPr>
          <a:xfrm rot="11141625">
            <a:off x="22542907" y="5924976"/>
            <a:ext cx="3388824" cy="2776958"/>
          </a:xfrm>
          <a:prstGeom prst="rect">
            <a:avLst/>
          </a:prstGeom>
          <a:noFill/>
          <a:ln>
            <a:noFill/>
          </a:ln>
        </p:spPr>
      </p:pic>
      <p:sp>
        <p:nvSpPr>
          <p:cNvPr id="43" name="Google Shape;43;p3"/>
          <p:cNvSpPr txBox="1"/>
          <p:nvPr/>
        </p:nvSpPr>
        <p:spPr>
          <a:xfrm>
            <a:off x="9473674" y="29789996"/>
            <a:ext cx="2113049" cy="507791"/>
          </a:xfrm>
          <a:prstGeom prst="rect">
            <a:avLst/>
          </a:prstGeom>
          <a:noFill/>
          <a:ln>
            <a:noFill/>
          </a:ln>
        </p:spPr>
        <p:txBody>
          <a:bodyPr spcFirstLastPara="1" wrap="non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Nicole </a:t>
            </a:r>
            <a:r>
              <a:rPr lang="en-US" sz="2700" b="0" i="0" u="none" strike="noStrike" cap="none" dirty="0" smtClean="0">
                <a:solidFill>
                  <a:schemeClr val="tx1">
                    <a:lumMod val="75000"/>
                    <a:lumOff val="25000"/>
                  </a:schemeClr>
                </a:solidFill>
                <a:latin typeface="Garamond"/>
                <a:ea typeface="Garamond"/>
                <a:cs typeface="Garamond"/>
                <a:sym typeface="Garamond"/>
              </a:rPr>
              <a:t>Pepper</a:t>
            </a:r>
            <a:endParaRPr sz="2700" b="0" i="0" u="none" strike="noStrike" cap="none" dirty="0">
              <a:solidFill>
                <a:schemeClr val="tx1">
                  <a:lumMod val="75000"/>
                  <a:lumOff val="25000"/>
                </a:schemeClr>
              </a:solidFill>
              <a:latin typeface="Garamond"/>
              <a:ea typeface="Garamond"/>
              <a:cs typeface="Garamond"/>
              <a:sym typeface="Garamond"/>
            </a:endParaRPr>
          </a:p>
        </p:txBody>
      </p:sp>
      <p:pic>
        <p:nvPicPr>
          <p:cNvPr id="42" name="Google Shape;42;p3"/>
          <p:cNvPicPr preferRelativeResize="0"/>
          <p:nvPr/>
        </p:nvPicPr>
        <p:blipFill rotWithShape="1">
          <a:blip r:embed="rId7">
            <a:alphaModFix/>
          </a:blip>
          <a:srcRect/>
          <a:stretch/>
        </p:blipFill>
        <p:spPr>
          <a:xfrm>
            <a:off x="9501498" y="27509482"/>
            <a:ext cx="2057400" cy="2057400"/>
          </a:xfrm>
          <a:prstGeom prst="rect">
            <a:avLst/>
          </a:prstGeom>
          <a:noFill/>
          <a:ln>
            <a:noFill/>
          </a:ln>
        </p:spPr>
      </p:pic>
      <p:pic>
        <p:nvPicPr>
          <p:cNvPr id="53" name="Google Shape;53;p3"/>
          <p:cNvPicPr preferRelativeResize="0"/>
          <p:nvPr/>
        </p:nvPicPr>
        <p:blipFill rotWithShape="1">
          <a:blip r:embed="rId12">
            <a:alphaModFix/>
          </a:blip>
          <a:srcRect l="11425" t="27650" r="11425" b="11740"/>
          <a:stretch/>
        </p:blipFill>
        <p:spPr>
          <a:xfrm>
            <a:off x="9707238" y="27715222"/>
            <a:ext cx="1645920" cy="1645920"/>
          </a:xfrm>
          <a:prstGeom prst="ellipse">
            <a:avLst/>
          </a:prstGeom>
          <a:noFill/>
          <a:ln>
            <a:noFill/>
          </a:ln>
        </p:spPr>
      </p:pic>
      <p:sp>
        <p:nvSpPr>
          <p:cNvPr id="41" name="Google Shape;41;p3"/>
          <p:cNvSpPr txBox="1"/>
          <p:nvPr/>
        </p:nvSpPr>
        <p:spPr>
          <a:xfrm>
            <a:off x="6699804" y="29789996"/>
            <a:ext cx="2135490" cy="507791"/>
          </a:xfrm>
          <a:prstGeom prst="rect">
            <a:avLst/>
          </a:prstGeom>
          <a:noFill/>
          <a:ln>
            <a:noFill/>
          </a:ln>
        </p:spPr>
        <p:txBody>
          <a:bodyPr spcFirstLastPara="1" wrap="non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Vanesa </a:t>
            </a:r>
            <a:r>
              <a:rPr lang="en-US" sz="2700" b="0" i="0" u="none" strike="noStrike" cap="none" dirty="0" smtClean="0">
                <a:solidFill>
                  <a:schemeClr val="tx1">
                    <a:lumMod val="75000"/>
                    <a:lumOff val="25000"/>
                  </a:schemeClr>
                </a:solidFill>
                <a:latin typeface="Garamond"/>
                <a:ea typeface="Garamond"/>
                <a:cs typeface="Garamond"/>
                <a:sym typeface="Garamond"/>
              </a:rPr>
              <a:t>Martín</a:t>
            </a:r>
            <a:endParaRPr sz="2700" b="0" i="0" u="none" strike="noStrike" cap="none" dirty="0">
              <a:solidFill>
                <a:schemeClr val="tx1">
                  <a:lumMod val="75000"/>
                  <a:lumOff val="25000"/>
                </a:schemeClr>
              </a:solidFill>
              <a:latin typeface="Garamond"/>
              <a:ea typeface="Garamond"/>
              <a:cs typeface="Garamond"/>
              <a:sym typeface="Garamond"/>
            </a:endParaRPr>
          </a:p>
        </p:txBody>
      </p:sp>
      <p:pic>
        <p:nvPicPr>
          <p:cNvPr id="40" name="Google Shape;40;p3"/>
          <p:cNvPicPr preferRelativeResize="0"/>
          <p:nvPr/>
        </p:nvPicPr>
        <p:blipFill rotWithShape="1">
          <a:blip r:embed="rId7">
            <a:alphaModFix/>
          </a:blip>
          <a:srcRect/>
          <a:stretch/>
        </p:blipFill>
        <p:spPr>
          <a:xfrm>
            <a:off x="6738849" y="27509482"/>
            <a:ext cx="2057400" cy="2057400"/>
          </a:xfrm>
          <a:prstGeom prst="rect">
            <a:avLst/>
          </a:prstGeom>
          <a:noFill/>
          <a:ln>
            <a:noFill/>
          </a:ln>
        </p:spPr>
      </p:pic>
      <p:pic>
        <p:nvPicPr>
          <p:cNvPr id="54" name="Google Shape;54;p3"/>
          <p:cNvPicPr preferRelativeResize="0"/>
          <p:nvPr/>
        </p:nvPicPr>
        <p:blipFill rotWithShape="1">
          <a:blip r:embed="rId13">
            <a:alphaModFix/>
          </a:blip>
          <a:srcRect l="16991" t="33670" r="16997" b="16231"/>
          <a:stretch/>
        </p:blipFill>
        <p:spPr>
          <a:xfrm>
            <a:off x="6944589" y="27715222"/>
            <a:ext cx="1645920" cy="1645920"/>
          </a:xfrm>
          <a:prstGeom prst="ellipse">
            <a:avLst/>
          </a:prstGeom>
          <a:noFill/>
          <a:ln>
            <a:noFill/>
          </a:ln>
        </p:spPr>
      </p:pic>
      <p:pic>
        <p:nvPicPr>
          <p:cNvPr id="55" name="Google Shape;55;p3"/>
          <p:cNvPicPr preferRelativeResize="0"/>
          <p:nvPr/>
        </p:nvPicPr>
        <p:blipFill rotWithShape="1">
          <a:blip r:embed="rId14">
            <a:alphaModFix/>
          </a:blip>
          <a:srcRect/>
          <a:stretch/>
        </p:blipFill>
        <p:spPr>
          <a:xfrm>
            <a:off x="19898558" y="10477869"/>
            <a:ext cx="613385" cy="271060"/>
          </a:xfrm>
          <a:prstGeom prst="rect">
            <a:avLst/>
          </a:prstGeom>
          <a:noFill/>
          <a:ln>
            <a:noFill/>
          </a:ln>
          <a:effectLst>
            <a:outerShdw blurRad="57150" dist="19050" dir="5400000" algn="bl" rotWithShape="0">
              <a:srgbClr val="000000">
                <a:alpha val="69803"/>
              </a:srgbClr>
            </a:outerShdw>
          </a:effectLst>
        </p:spPr>
      </p:pic>
      <p:sp>
        <p:nvSpPr>
          <p:cNvPr id="39" name="Google Shape;39;p3"/>
          <p:cNvSpPr txBox="1"/>
          <p:nvPr/>
        </p:nvSpPr>
        <p:spPr>
          <a:xfrm>
            <a:off x="3807550" y="29789996"/>
            <a:ext cx="2287775" cy="507791"/>
          </a:xfrm>
          <a:prstGeom prst="rect">
            <a:avLst/>
          </a:prstGeom>
          <a:noFill/>
          <a:ln>
            <a:noFill/>
          </a:ln>
        </p:spPr>
        <p:txBody>
          <a:bodyPr spcFirstLastPara="1" wrap="non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dirty="0">
                <a:solidFill>
                  <a:schemeClr val="tx1">
                    <a:lumMod val="75000"/>
                    <a:lumOff val="25000"/>
                  </a:schemeClr>
                </a:solidFill>
                <a:latin typeface="Garamond"/>
                <a:ea typeface="Garamond"/>
                <a:cs typeface="Garamond"/>
                <a:sym typeface="Garamond"/>
              </a:rPr>
              <a:t>Anastasia </a:t>
            </a:r>
            <a:r>
              <a:rPr lang="en-US" sz="2700" b="0" i="0" u="none" strike="noStrike" cap="none" dirty="0" smtClean="0">
                <a:solidFill>
                  <a:schemeClr val="tx1">
                    <a:lumMod val="75000"/>
                    <a:lumOff val="25000"/>
                  </a:schemeClr>
                </a:solidFill>
                <a:latin typeface="Garamond"/>
                <a:ea typeface="Garamond"/>
                <a:cs typeface="Garamond"/>
                <a:sym typeface="Garamond"/>
              </a:rPr>
              <a:t>Kunz</a:t>
            </a:r>
          </a:p>
        </p:txBody>
      </p:sp>
      <p:pic>
        <p:nvPicPr>
          <p:cNvPr id="38" name="Google Shape;38;p3"/>
          <p:cNvPicPr preferRelativeResize="0"/>
          <p:nvPr/>
        </p:nvPicPr>
        <p:blipFill rotWithShape="1">
          <a:blip r:embed="rId7">
            <a:alphaModFix/>
          </a:blip>
          <a:srcRect/>
          <a:stretch/>
        </p:blipFill>
        <p:spPr>
          <a:xfrm>
            <a:off x="3922737" y="27509482"/>
            <a:ext cx="2057400" cy="2057400"/>
          </a:xfrm>
          <a:prstGeom prst="rect">
            <a:avLst/>
          </a:prstGeom>
          <a:noFill/>
          <a:ln>
            <a:noFill/>
          </a:ln>
        </p:spPr>
      </p:pic>
      <p:pic>
        <p:nvPicPr>
          <p:cNvPr id="56" name="Google Shape;56;p3"/>
          <p:cNvPicPr preferRelativeResize="0"/>
          <p:nvPr/>
        </p:nvPicPr>
        <p:blipFill rotWithShape="1">
          <a:blip r:embed="rId15">
            <a:alphaModFix/>
          </a:blip>
          <a:srcRect l="13592" t="28892" r="17375" b="18239"/>
          <a:stretch/>
        </p:blipFill>
        <p:spPr>
          <a:xfrm>
            <a:off x="4128477" y="27715222"/>
            <a:ext cx="1645920" cy="1645920"/>
          </a:xfrm>
          <a:prstGeom prst="ellipse">
            <a:avLst/>
          </a:prstGeom>
          <a:noFill/>
          <a:ln>
            <a:noFill/>
          </a:ln>
        </p:spPr>
      </p:pic>
      <p:pic>
        <p:nvPicPr>
          <p:cNvPr id="57" name="Google Shape;57;p3"/>
          <p:cNvPicPr preferRelativeResize="0"/>
          <p:nvPr/>
        </p:nvPicPr>
        <p:blipFill rotWithShape="1">
          <a:blip r:embed="rId16">
            <a:alphaModFix/>
          </a:blip>
          <a:srcRect/>
          <a:stretch/>
        </p:blipFill>
        <p:spPr>
          <a:xfrm>
            <a:off x="17264195" y="10207585"/>
            <a:ext cx="2869353" cy="1351776"/>
          </a:xfrm>
          <a:prstGeom prst="rect">
            <a:avLst/>
          </a:prstGeom>
          <a:noFill/>
          <a:ln>
            <a:noFill/>
          </a:ln>
        </p:spPr>
      </p:pic>
      <p:sp>
        <p:nvSpPr>
          <p:cNvPr id="58" name="Google Shape;58;p3"/>
          <p:cNvSpPr txBox="1"/>
          <p:nvPr/>
        </p:nvSpPr>
        <p:spPr>
          <a:xfrm>
            <a:off x="17261650" y="9259585"/>
            <a:ext cx="30021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tx1">
                    <a:lumMod val="75000"/>
                    <a:lumOff val="25000"/>
                  </a:schemeClr>
                </a:solidFill>
                <a:latin typeface="Garamond"/>
                <a:ea typeface="Garamond"/>
                <a:cs typeface="Garamond"/>
                <a:sym typeface="Garamond"/>
              </a:rPr>
              <a:t>Satellite</a:t>
            </a:r>
            <a:r>
              <a:rPr lang="en-US" sz="2000" b="1" i="0" u="none" strike="noStrike" cap="none">
                <a:solidFill>
                  <a:schemeClr val="tx1">
                    <a:lumMod val="75000"/>
                    <a:lumOff val="25000"/>
                  </a:schemeClr>
                </a:solidFill>
                <a:latin typeface="Garamond"/>
                <a:ea typeface="Garamond"/>
                <a:cs typeface="Garamond"/>
                <a:sym typeface="Garamond"/>
              </a:rPr>
              <a:t> Detection Modeling </a:t>
            </a:r>
            <a:endParaRPr sz="2000" b="1" i="0" u="none" strike="noStrike" cap="none">
              <a:solidFill>
                <a:schemeClr val="tx1">
                  <a:lumMod val="75000"/>
                  <a:lumOff val="25000"/>
                </a:schemeClr>
              </a:solidFill>
              <a:latin typeface="Garamond"/>
              <a:ea typeface="Garamond"/>
              <a:cs typeface="Garamond"/>
              <a:sym typeface="Garamond"/>
            </a:endParaRPr>
          </a:p>
        </p:txBody>
      </p:sp>
      <p:sp>
        <p:nvSpPr>
          <p:cNvPr id="59" name="Google Shape;59;p3"/>
          <p:cNvSpPr txBox="1"/>
          <p:nvPr/>
        </p:nvSpPr>
        <p:spPr>
          <a:xfrm>
            <a:off x="20236575" y="9401060"/>
            <a:ext cx="25260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Garamond"/>
                <a:ea typeface="Garamond"/>
                <a:cs typeface="Garamond"/>
                <a:sym typeface="Garamond"/>
              </a:rPr>
              <a:t>Model Output</a:t>
            </a:r>
            <a:endParaRPr sz="2000" b="1" i="0" u="none" strike="noStrike" cap="none">
              <a:solidFill>
                <a:schemeClr val="tx1">
                  <a:lumMod val="75000"/>
                  <a:lumOff val="25000"/>
                </a:schemeClr>
              </a:solidFill>
              <a:latin typeface="Garamond"/>
              <a:ea typeface="Garamond"/>
              <a:cs typeface="Garamond"/>
              <a:sym typeface="Garamond"/>
            </a:endParaRPr>
          </a:p>
        </p:txBody>
      </p:sp>
      <p:pic>
        <p:nvPicPr>
          <p:cNvPr id="60" name="Google Shape;60;p3"/>
          <p:cNvPicPr preferRelativeResize="0"/>
          <p:nvPr/>
        </p:nvPicPr>
        <p:blipFill rotWithShape="1">
          <a:blip r:embed="rId17">
            <a:alphaModFix/>
          </a:blip>
          <a:srcRect/>
          <a:stretch/>
        </p:blipFill>
        <p:spPr>
          <a:xfrm>
            <a:off x="13566225" y="9112785"/>
            <a:ext cx="4346521" cy="2962075"/>
          </a:xfrm>
          <a:prstGeom prst="rect">
            <a:avLst/>
          </a:prstGeom>
          <a:noFill/>
          <a:ln>
            <a:noFill/>
          </a:ln>
        </p:spPr>
      </p:pic>
      <p:pic>
        <p:nvPicPr>
          <p:cNvPr id="61" name="Google Shape;61;p3"/>
          <p:cNvPicPr preferRelativeResize="0"/>
          <p:nvPr/>
        </p:nvPicPr>
        <p:blipFill rotWithShape="1">
          <a:blip r:embed="rId14">
            <a:alphaModFix/>
          </a:blip>
          <a:srcRect/>
          <a:stretch/>
        </p:blipFill>
        <p:spPr>
          <a:xfrm>
            <a:off x="17235800" y="10499640"/>
            <a:ext cx="613385" cy="271060"/>
          </a:xfrm>
          <a:prstGeom prst="rect">
            <a:avLst/>
          </a:prstGeom>
          <a:noFill/>
          <a:ln>
            <a:noFill/>
          </a:ln>
          <a:effectLst>
            <a:outerShdw blurRad="57150" dist="19050" dir="5400000" algn="bl" rotWithShape="0">
              <a:srgbClr val="000000">
                <a:alpha val="69803"/>
              </a:srgbClr>
            </a:outerShdw>
          </a:effectLst>
        </p:spPr>
      </p:pic>
      <p:sp>
        <p:nvSpPr>
          <p:cNvPr id="62" name="Google Shape;62;p3"/>
          <p:cNvSpPr txBox="1"/>
          <p:nvPr/>
        </p:nvSpPr>
        <p:spPr>
          <a:xfrm>
            <a:off x="24027550" y="9847510"/>
            <a:ext cx="2526000" cy="73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Garamond"/>
                <a:ea typeface="Garamond"/>
                <a:cs typeface="Garamond"/>
                <a:sym typeface="Garamond"/>
              </a:rPr>
              <a:t>Integrated Model</a:t>
            </a:r>
            <a:endParaRPr sz="2000" b="1" i="0" u="none" strike="noStrike" cap="none">
              <a:solidFill>
                <a:schemeClr val="tx1">
                  <a:lumMod val="75000"/>
                  <a:lumOff val="25000"/>
                </a:schemeClr>
              </a:solidFill>
              <a:latin typeface="Garamond"/>
              <a:ea typeface="Garamond"/>
              <a:cs typeface="Garamond"/>
              <a:sym typeface="Garamond"/>
            </a:endParaRPr>
          </a:p>
        </p:txBody>
      </p:sp>
      <p:sp>
        <p:nvSpPr>
          <p:cNvPr id="63" name="Google Shape;63;p3"/>
          <p:cNvSpPr txBox="1"/>
          <p:nvPr/>
        </p:nvSpPr>
        <p:spPr>
          <a:xfrm>
            <a:off x="13746075" y="11955468"/>
            <a:ext cx="3554100" cy="74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tx1">
                    <a:lumMod val="75000"/>
                    <a:lumOff val="25000"/>
                  </a:schemeClr>
                </a:solidFill>
                <a:latin typeface="Garamond"/>
                <a:ea typeface="Garamond"/>
                <a:cs typeface="Garamond"/>
                <a:sym typeface="Garamond"/>
              </a:rPr>
              <a:t>Data Input Layers</a:t>
            </a:r>
            <a:endParaRPr sz="1800" i="0" u="none" strike="noStrike" cap="none" dirty="0">
              <a:solidFill>
                <a:schemeClr val="tx1">
                  <a:lumMod val="75000"/>
                  <a:lumOff val="25000"/>
                </a:schemeClr>
              </a:solidFill>
              <a:latin typeface="Garamond"/>
              <a:ea typeface="Garamond"/>
              <a:cs typeface="Garamond"/>
              <a:sym typeface="Garamond"/>
            </a:endParaRPr>
          </a:p>
        </p:txBody>
      </p:sp>
      <p:grpSp>
        <p:nvGrpSpPr>
          <p:cNvPr id="81" name="Google Shape;81;p3"/>
          <p:cNvGrpSpPr/>
          <p:nvPr/>
        </p:nvGrpSpPr>
        <p:grpSpPr>
          <a:xfrm>
            <a:off x="13813770" y="12372860"/>
            <a:ext cx="8787180" cy="2713126"/>
            <a:chOff x="13508970" y="10254500"/>
            <a:chExt cx="8787180" cy="2713126"/>
          </a:xfrm>
        </p:grpSpPr>
        <p:pic>
          <p:nvPicPr>
            <p:cNvPr id="82" name="Google Shape;82;p3"/>
            <p:cNvPicPr preferRelativeResize="0"/>
            <p:nvPr/>
          </p:nvPicPr>
          <p:blipFill rotWithShape="1">
            <a:blip r:embed="rId14">
              <a:alphaModFix/>
            </a:blip>
            <a:srcRect/>
            <a:stretch/>
          </p:blipFill>
          <p:spPr>
            <a:xfrm>
              <a:off x="19593758" y="11685100"/>
              <a:ext cx="613385" cy="271060"/>
            </a:xfrm>
            <a:prstGeom prst="rect">
              <a:avLst/>
            </a:prstGeom>
            <a:noFill/>
            <a:ln>
              <a:noFill/>
            </a:ln>
            <a:effectLst>
              <a:outerShdw blurRad="57150" dist="19050" dir="5400000" algn="bl" rotWithShape="0">
                <a:srgbClr val="000000">
                  <a:alpha val="69803"/>
                </a:srgbClr>
              </a:outerShdw>
            </a:effectLst>
          </p:spPr>
        </p:pic>
        <p:sp>
          <p:nvSpPr>
            <p:cNvPr id="83" name="Google Shape;83;p3"/>
            <p:cNvSpPr txBox="1"/>
            <p:nvPr/>
          </p:nvSpPr>
          <p:spPr>
            <a:xfrm>
              <a:off x="17042550" y="10254500"/>
              <a:ext cx="31308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dirty="0">
                  <a:solidFill>
                    <a:schemeClr val="tx1">
                      <a:lumMod val="75000"/>
                      <a:lumOff val="25000"/>
                    </a:schemeClr>
                  </a:solidFill>
                  <a:latin typeface="Garamond"/>
                  <a:ea typeface="Garamond"/>
                  <a:cs typeface="Garamond"/>
                  <a:sym typeface="Garamond"/>
                </a:rPr>
                <a:t>Habitat</a:t>
              </a:r>
              <a:r>
                <a:rPr lang="en-US" sz="2000" b="1" dirty="0">
                  <a:solidFill>
                    <a:srgbClr val="3F3F3F"/>
                  </a:solidFill>
                  <a:latin typeface="Garamond"/>
                  <a:ea typeface="Garamond"/>
                  <a:cs typeface="Garamond"/>
                  <a:sym typeface="Garamond"/>
                </a:rPr>
                <a:t> Distribution</a:t>
              </a:r>
              <a:r>
                <a:rPr lang="en-US" sz="2000" b="1" i="0" u="none" strike="noStrike" cap="none" dirty="0">
                  <a:solidFill>
                    <a:srgbClr val="3F3F3F"/>
                  </a:solidFill>
                  <a:latin typeface="Garamond"/>
                  <a:ea typeface="Garamond"/>
                  <a:cs typeface="Garamond"/>
                  <a:sym typeface="Garamond"/>
                </a:rPr>
                <a:t> Modeling</a:t>
              </a:r>
              <a:r>
                <a:rPr lang="en-US" sz="2000" b="1" dirty="0">
                  <a:solidFill>
                    <a:srgbClr val="3F3F3F"/>
                  </a:solidFill>
                  <a:latin typeface="Garamond"/>
                  <a:ea typeface="Garamond"/>
                  <a:cs typeface="Garamond"/>
                  <a:sym typeface="Garamond"/>
                </a:rPr>
                <a:t> via SAHM</a:t>
              </a:r>
              <a:endParaRPr sz="2000" b="1" i="0" u="none" strike="noStrike" cap="none" dirty="0">
                <a:solidFill>
                  <a:srgbClr val="3F3F3F"/>
                </a:solidFill>
                <a:latin typeface="Garamond"/>
                <a:ea typeface="Garamond"/>
                <a:cs typeface="Garamond"/>
                <a:sym typeface="Garamond"/>
              </a:endParaRPr>
            </a:p>
          </p:txBody>
        </p:sp>
        <p:pic>
          <p:nvPicPr>
            <p:cNvPr id="84" name="Google Shape;84;p3"/>
            <p:cNvPicPr preferRelativeResize="0"/>
            <p:nvPr/>
          </p:nvPicPr>
          <p:blipFill rotWithShape="1">
            <a:blip r:embed="rId18">
              <a:alphaModFix/>
            </a:blip>
            <a:srcRect/>
            <a:stretch/>
          </p:blipFill>
          <p:spPr>
            <a:xfrm>
              <a:off x="13508970" y="10327234"/>
              <a:ext cx="4098976" cy="2640392"/>
            </a:xfrm>
            <a:prstGeom prst="rect">
              <a:avLst/>
            </a:prstGeom>
            <a:noFill/>
            <a:ln>
              <a:noFill/>
            </a:ln>
          </p:spPr>
        </p:pic>
        <p:pic>
          <p:nvPicPr>
            <p:cNvPr id="85" name="Google Shape;85;p3"/>
            <p:cNvPicPr preferRelativeResize="0"/>
            <p:nvPr/>
          </p:nvPicPr>
          <p:blipFill rotWithShape="1">
            <a:blip r:embed="rId14">
              <a:alphaModFix/>
            </a:blip>
            <a:srcRect/>
            <a:stretch/>
          </p:blipFill>
          <p:spPr>
            <a:xfrm>
              <a:off x="16931000" y="11676471"/>
              <a:ext cx="613385" cy="271060"/>
            </a:xfrm>
            <a:prstGeom prst="rect">
              <a:avLst/>
            </a:prstGeom>
            <a:noFill/>
            <a:ln>
              <a:noFill/>
            </a:ln>
            <a:effectLst>
              <a:outerShdw blurRad="57150" dist="19050" dir="5400000" algn="bl" rotWithShape="0">
                <a:srgbClr val="000000">
                  <a:alpha val="69803"/>
                </a:srgbClr>
              </a:outerShdw>
            </a:effectLst>
          </p:spPr>
        </p:pic>
        <p:pic>
          <p:nvPicPr>
            <p:cNvPr id="86" name="Google Shape;86;p3"/>
            <p:cNvPicPr preferRelativeResize="0"/>
            <p:nvPr/>
          </p:nvPicPr>
          <p:blipFill rotWithShape="1">
            <a:blip r:embed="rId19">
              <a:alphaModFix/>
            </a:blip>
            <a:srcRect/>
            <a:stretch/>
          </p:blipFill>
          <p:spPr>
            <a:xfrm>
              <a:off x="20097150" y="10470530"/>
              <a:ext cx="2199000" cy="2398920"/>
            </a:xfrm>
            <a:prstGeom prst="rect">
              <a:avLst/>
            </a:prstGeom>
            <a:noFill/>
            <a:ln>
              <a:noFill/>
            </a:ln>
          </p:spPr>
        </p:pic>
        <p:pic>
          <p:nvPicPr>
            <p:cNvPr id="87" name="Google Shape;87;p3"/>
            <p:cNvPicPr preferRelativeResize="0"/>
            <p:nvPr/>
          </p:nvPicPr>
          <p:blipFill rotWithShape="1">
            <a:blip r:embed="rId20">
              <a:alphaModFix/>
            </a:blip>
            <a:srcRect l="5695" t="8840" r="5871" b="8840"/>
            <a:stretch/>
          </p:blipFill>
          <p:spPr>
            <a:xfrm>
              <a:off x="17767875" y="11214113"/>
              <a:ext cx="1449975" cy="1304388"/>
            </a:xfrm>
            <a:prstGeom prst="rect">
              <a:avLst/>
            </a:prstGeom>
            <a:noFill/>
            <a:ln>
              <a:noFill/>
            </a:ln>
            <a:effectLst>
              <a:outerShdw blurRad="242888" dist="19050" dir="3300000" algn="bl" rotWithShape="0">
                <a:srgbClr val="000000">
                  <a:alpha val="60000"/>
                </a:srgbClr>
              </a:outerShdw>
            </a:effectLst>
          </p:spPr>
        </p:pic>
      </p:grpSp>
      <p:graphicFrame>
        <p:nvGraphicFramePr>
          <p:cNvPr id="88" name="Google Shape;88;p3"/>
          <p:cNvGraphicFramePr/>
          <p:nvPr>
            <p:extLst>
              <p:ext uri="{D42A27DB-BD31-4B8C-83A1-F6EECF244321}">
                <p14:modId xmlns:p14="http://schemas.microsoft.com/office/powerpoint/2010/main" val="1812930750"/>
              </p:ext>
            </p:extLst>
          </p:nvPr>
        </p:nvGraphicFramePr>
        <p:xfrm>
          <a:off x="16052088" y="15672090"/>
          <a:ext cx="10256125" cy="5497625"/>
        </p:xfrm>
        <a:graphic>
          <a:graphicData uri="http://schemas.openxmlformats.org/drawingml/2006/table">
            <a:tbl>
              <a:tblPr>
                <a:noFill/>
                <a:tableStyleId>{9490A86E-2962-4A77-95DA-A5F7E21CF78A}</a:tableStyleId>
              </a:tblPr>
              <a:tblGrid>
                <a:gridCol w="1807475">
                  <a:extLst>
                    <a:ext uri="{9D8B030D-6E8A-4147-A177-3AD203B41FA5}">
                      <a16:colId xmlns:a16="http://schemas.microsoft.com/office/drawing/2014/main" val="20000"/>
                    </a:ext>
                  </a:extLst>
                </a:gridCol>
                <a:gridCol w="775550">
                  <a:extLst>
                    <a:ext uri="{9D8B030D-6E8A-4147-A177-3AD203B41FA5}">
                      <a16:colId xmlns:a16="http://schemas.microsoft.com/office/drawing/2014/main" val="20001"/>
                    </a:ext>
                  </a:extLst>
                </a:gridCol>
                <a:gridCol w="808550">
                  <a:extLst>
                    <a:ext uri="{9D8B030D-6E8A-4147-A177-3AD203B41FA5}">
                      <a16:colId xmlns:a16="http://schemas.microsoft.com/office/drawing/2014/main" val="20002"/>
                    </a:ext>
                  </a:extLst>
                </a:gridCol>
                <a:gridCol w="1206075">
                  <a:extLst>
                    <a:ext uri="{9D8B030D-6E8A-4147-A177-3AD203B41FA5}">
                      <a16:colId xmlns:a16="http://schemas.microsoft.com/office/drawing/2014/main" val="20003"/>
                    </a:ext>
                  </a:extLst>
                </a:gridCol>
                <a:gridCol w="1203075">
                  <a:extLst>
                    <a:ext uri="{9D8B030D-6E8A-4147-A177-3AD203B41FA5}">
                      <a16:colId xmlns:a16="http://schemas.microsoft.com/office/drawing/2014/main" val="20004"/>
                    </a:ext>
                  </a:extLst>
                </a:gridCol>
                <a:gridCol w="990100">
                  <a:extLst>
                    <a:ext uri="{9D8B030D-6E8A-4147-A177-3AD203B41FA5}">
                      <a16:colId xmlns:a16="http://schemas.microsoft.com/office/drawing/2014/main" val="20005"/>
                    </a:ext>
                  </a:extLst>
                </a:gridCol>
                <a:gridCol w="874575">
                  <a:extLst>
                    <a:ext uri="{9D8B030D-6E8A-4147-A177-3AD203B41FA5}">
                      <a16:colId xmlns:a16="http://schemas.microsoft.com/office/drawing/2014/main" val="20006"/>
                    </a:ext>
                  </a:extLst>
                </a:gridCol>
                <a:gridCol w="1270625">
                  <a:extLst>
                    <a:ext uri="{9D8B030D-6E8A-4147-A177-3AD203B41FA5}">
                      <a16:colId xmlns:a16="http://schemas.microsoft.com/office/drawing/2014/main" val="20007"/>
                    </a:ext>
                  </a:extLst>
                </a:gridCol>
                <a:gridCol w="1320100">
                  <a:extLst>
                    <a:ext uri="{9D8B030D-6E8A-4147-A177-3AD203B41FA5}">
                      <a16:colId xmlns:a16="http://schemas.microsoft.com/office/drawing/2014/main" val="20008"/>
                    </a:ext>
                  </a:extLst>
                </a:gridCol>
              </a:tblGrid>
              <a:tr h="646225">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Model Runs</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gridSpan="4">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MaxEnt</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Random Forest</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87375">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Variable Combination</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AUC</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TSS</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Sensitivity</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Specificity</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AUC</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TSS</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Sensitivity</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Specificity</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787375">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WorldClim + Topographic</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0.92</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0.67</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0.77</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0.90</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0.91</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0.96</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0.95</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787375">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ClimateNA + Topographic</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0.89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0.60</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0.74</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endParaRPr lang="en-US" sz="2000" dirty="0" smtClean="0">
                        <a:solidFill>
                          <a:schemeClr val="tx1">
                            <a:lumMod val="75000"/>
                            <a:lumOff val="25000"/>
                          </a:schemeClr>
                        </a:solidFill>
                        <a:latin typeface="Garamond"/>
                        <a:ea typeface="Garamond"/>
                        <a:cs typeface="Garamond"/>
                        <a:sym typeface="Garamond"/>
                      </a:endParaRPr>
                    </a:p>
                    <a:p>
                      <a:pPr marL="0" lvl="0" indent="0" algn="ctr" rtl="0">
                        <a:spcBef>
                          <a:spcPts val="0"/>
                        </a:spcBef>
                        <a:spcAft>
                          <a:spcPts val="0"/>
                        </a:spcAft>
                        <a:buNone/>
                      </a:pPr>
                      <a:r>
                        <a:rPr lang="en-US" sz="2000" dirty="0" smtClean="0">
                          <a:solidFill>
                            <a:schemeClr val="tx1">
                              <a:lumMod val="75000"/>
                              <a:lumOff val="25000"/>
                            </a:schemeClr>
                          </a:solidFill>
                          <a:latin typeface="Garamond"/>
                          <a:ea typeface="Garamond"/>
                          <a:cs typeface="Garamond"/>
                          <a:sym typeface="Garamond"/>
                        </a:rPr>
                        <a:t>0.86</a:t>
                      </a:r>
                      <a:endParaRPr sz="2000" dirty="0">
                        <a:solidFill>
                          <a:schemeClr val="tx1">
                            <a:lumMod val="75000"/>
                            <a:lumOff val="25000"/>
                          </a:schemeClr>
                        </a:solidFill>
                        <a:latin typeface="Garamond"/>
                        <a:ea typeface="Garamond"/>
                        <a:cs typeface="Garamond"/>
                        <a:sym typeface="Garamond"/>
                      </a:endParaRPr>
                    </a:p>
                    <a:p>
                      <a:pPr marL="0" lvl="0" indent="0" algn="ctr" rtl="0">
                        <a:spcBef>
                          <a:spcPts val="0"/>
                        </a:spcBef>
                        <a:spcAft>
                          <a:spcPts val="0"/>
                        </a:spcAft>
                        <a:buNone/>
                      </a:pPr>
                      <a:endParaRPr sz="2000" dirty="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0.93</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0.97</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0.95</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1092175">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WorldClim + Topographic + NDMI</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0.96</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0.81</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0.90</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0.91</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0.99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0.90</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 0.93</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0.97</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1092175">
                <a:tc>
                  <a:txBody>
                    <a:bodyPr/>
                    <a:lstStyle/>
                    <a:p>
                      <a:pPr marL="0" lvl="0" indent="0" algn="ctr" rtl="0">
                        <a:spcBef>
                          <a:spcPts val="0"/>
                        </a:spcBef>
                        <a:spcAft>
                          <a:spcPts val="0"/>
                        </a:spcAft>
                        <a:buNone/>
                      </a:pPr>
                      <a:r>
                        <a:rPr lang="en-US" sz="2000" dirty="0" err="1">
                          <a:solidFill>
                            <a:schemeClr val="tx1">
                              <a:lumMod val="75000"/>
                              <a:lumOff val="25000"/>
                            </a:schemeClr>
                          </a:solidFill>
                          <a:latin typeface="Garamond"/>
                          <a:ea typeface="Garamond"/>
                          <a:cs typeface="Garamond"/>
                          <a:sym typeface="Garamond"/>
                        </a:rPr>
                        <a:t>ClimateNA</a:t>
                      </a:r>
                      <a:r>
                        <a:rPr lang="en-US" sz="2000" dirty="0">
                          <a:solidFill>
                            <a:schemeClr val="tx1">
                              <a:lumMod val="75000"/>
                              <a:lumOff val="25000"/>
                            </a:schemeClr>
                          </a:solidFill>
                          <a:latin typeface="Garamond"/>
                          <a:ea typeface="Garamond"/>
                          <a:cs typeface="Garamond"/>
                          <a:sym typeface="Garamond"/>
                        </a:rPr>
                        <a:t> + Topographic + NDMI</a:t>
                      </a:r>
                      <a:endParaRPr sz="2000" dirty="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0.95</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0.79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0.888</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0.91</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0.99</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0.91</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a:solidFill>
                            <a:schemeClr val="tx1">
                              <a:lumMod val="75000"/>
                              <a:lumOff val="25000"/>
                            </a:schemeClr>
                          </a:solidFill>
                          <a:latin typeface="Garamond"/>
                          <a:ea typeface="Garamond"/>
                          <a:cs typeface="Garamond"/>
                          <a:sym typeface="Garamond"/>
                        </a:rPr>
                        <a:t>0.95</a:t>
                      </a:r>
                      <a:endParaRPr sz="200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US" sz="2000" dirty="0">
                          <a:solidFill>
                            <a:schemeClr val="tx1">
                              <a:lumMod val="75000"/>
                              <a:lumOff val="25000"/>
                            </a:schemeClr>
                          </a:solidFill>
                          <a:latin typeface="Garamond"/>
                          <a:ea typeface="Garamond"/>
                          <a:cs typeface="Garamond"/>
                          <a:sym typeface="Garamond"/>
                        </a:rPr>
                        <a:t> 0.97</a:t>
                      </a:r>
                      <a:endParaRPr sz="2000" dirty="0">
                        <a:solidFill>
                          <a:schemeClr val="tx1">
                            <a:lumMod val="75000"/>
                            <a:lumOff val="25000"/>
                          </a:schemeClr>
                        </a:solidFill>
                        <a:latin typeface="Garamond"/>
                        <a:ea typeface="Garamond"/>
                        <a:cs typeface="Garamond"/>
                        <a:sym typeface="Garamond"/>
                      </a:endParaRPr>
                    </a:p>
                  </a:txBody>
                  <a:tcPr marL="88900" marR="88900" marT="88900" marB="889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pic>
        <p:nvPicPr>
          <p:cNvPr id="89" name="Google Shape;89;p3"/>
          <p:cNvPicPr preferRelativeResize="0"/>
          <p:nvPr/>
        </p:nvPicPr>
        <p:blipFill rotWithShape="1">
          <a:blip r:embed="rId21">
            <a:alphaModFix/>
          </a:blip>
          <a:srcRect l="5762" t="7090" r="52866" b="10935"/>
          <a:stretch/>
        </p:blipFill>
        <p:spPr>
          <a:xfrm>
            <a:off x="19235488" y="21439703"/>
            <a:ext cx="3519850" cy="4638274"/>
          </a:xfrm>
          <a:prstGeom prst="rect">
            <a:avLst/>
          </a:prstGeom>
          <a:noFill/>
          <a:ln>
            <a:noFill/>
          </a:ln>
        </p:spPr>
      </p:pic>
      <p:sp>
        <p:nvSpPr>
          <p:cNvPr id="90" name="Google Shape;90;p3"/>
          <p:cNvSpPr txBox="1"/>
          <p:nvPr/>
        </p:nvSpPr>
        <p:spPr>
          <a:xfrm>
            <a:off x="20236575" y="12449060"/>
            <a:ext cx="2526000" cy="39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tx1">
                    <a:lumMod val="75000"/>
                    <a:lumOff val="25000"/>
                  </a:schemeClr>
                </a:solidFill>
                <a:latin typeface="Garamond"/>
                <a:ea typeface="Garamond"/>
                <a:cs typeface="Garamond"/>
                <a:sym typeface="Garamond"/>
              </a:rPr>
              <a:t>Model Output</a:t>
            </a:r>
            <a:endParaRPr sz="2000" b="1" i="0" u="none" strike="noStrike" cap="none">
              <a:solidFill>
                <a:schemeClr val="tx1">
                  <a:lumMod val="75000"/>
                  <a:lumOff val="25000"/>
                </a:schemeClr>
              </a:solidFill>
              <a:latin typeface="Garamond"/>
              <a:ea typeface="Garamond"/>
              <a:cs typeface="Garamond"/>
              <a:sym typeface="Garamond"/>
            </a:endParaRPr>
          </a:p>
        </p:txBody>
      </p:sp>
      <p:pic>
        <p:nvPicPr>
          <p:cNvPr id="91" name="Google Shape;91;p3"/>
          <p:cNvPicPr preferRelativeResize="0"/>
          <p:nvPr/>
        </p:nvPicPr>
        <p:blipFill rotWithShape="1">
          <a:blip r:embed="rId14">
            <a:alphaModFix/>
          </a:blip>
          <a:srcRect/>
          <a:stretch/>
        </p:blipFill>
        <p:spPr>
          <a:xfrm rot="1173075">
            <a:off x="22686383" y="11479360"/>
            <a:ext cx="613385" cy="271060"/>
          </a:xfrm>
          <a:prstGeom prst="rect">
            <a:avLst/>
          </a:prstGeom>
          <a:noFill/>
          <a:ln>
            <a:noFill/>
          </a:ln>
          <a:effectLst>
            <a:outerShdw blurRad="57150" dist="19050" dir="5400000" algn="bl" rotWithShape="0">
              <a:srgbClr val="000000">
                <a:alpha val="69800"/>
              </a:srgbClr>
            </a:outerShdw>
          </a:effectLst>
        </p:spPr>
      </p:pic>
      <p:pic>
        <p:nvPicPr>
          <p:cNvPr id="92" name="Google Shape;92;p3"/>
          <p:cNvPicPr preferRelativeResize="0"/>
          <p:nvPr/>
        </p:nvPicPr>
        <p:blipFill rotWithShape="1">
          <a:blip r:embed="rId14">
            <a:alphaModFix/>
          </a:blip>
          <a:srcRect/>
          <a:stretch/>
        </p:blipFill>
        <p:spPr>
          <a:xfrm rot="9022911" flipH="1">
            <a:off x="22762583" y="13689160"/>
            <a:ext cx="613385" cy="271060"/>
          </a:xfrm>
          <a:prstGeom prst="rect">
            <a:avLst/>
          </a:prstGeom>
          <a:noFill/>
          <a:ln>
            <a:noFill/>
          </a:ln>
          <a:effectLst>
            <a:outerShdw blurRad="57150" dist="19050" dir="5400000" algn="bl" rotWithShape="0">
              <a:srgbClr val="000000">
                <a:alpha val="69800"/>
              </a:srgbClr>
            </a:outerShdw>
          </a:effectLst>
        </p:spPr>
      </p:pic>
      <p:pic>
        <p:nvPicPr>
          <p:cNvPr id="93" name="Google Shape;93;p3"/>
          <p:cNvPicPr preferRelativeResize="0"/>
          <p:nvPr/>
        </p:nvPicPr>
        <p:blipFill rotWithShape="1">
          <a:blip r:embed="rId21">
            <a:alphaModFix/>
          </a:blip>
          <a:srcRect l="53406" t="7428" r="4995" b="10765"/>
          <a:stretch/>
        </p:blipFill>
        <p:spPr>
          <a:xfrm>
            <a:off x="22798350" y="21439703"/>
            <a:ext cx="3554105" cy="4638274"/>
          </a:xfrm>
          <a:prstGeom prst="rect">
            <a:avLst/>
          </a:prstGeom>
          <a:noFill/>
          <a:ln>
            <a:noFill/>
          </a:ln>
        </p:spPr>
      </p:pic>
      <p:sp>
        <p:nvSpPr>
          <p:cNvPr id="94" name="Google Shape;94;p3"/>
          <p:cNvSpPr txBox="1"/>
          <p:nvPr/>
        </p:nvSpPr>
        <p:spPr>
          <a:xfrm>
            <a:off x="19388425" y="26203450"/>
            <a:ext cx="6963900" cy="102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Garamond"/>
                <a:ea typeface="Garamond"/>
                <a:cs typeface="Garamond"/>
                <a:sym typeface="Garamond"/>
              </a:rPr>
              <a:t>(Left) </a:t>
            </a:r>
            <a:r>
              <a:rPr lang="en-US" sz="2000" dirty="0" err="1">
                <a:solidFill>
                  <a:schemeClr val="tx1">
                    <a:lumMod val="75000"/>
                    <a:lumOff val="25000"/>
                  </a:schemeClr>
                </a:solidFill>
                <a:latin typeface="Garamond"/>
                <a:ea typeface="Garamond"/>
                <a:cs typeface="Garamond"/>
                <a:sym typeface="Garamond"/>
              </a:rPr>
              <a:t>RandomForest</a:t>
            </a:r>
            <a:r>
              <a:rPr lang="en-US" sz="2000" dirty="0">
                <a:solidFill>
                  <a:schemeClr val="tx1">
                    <a:lumMod val="75000"/>
                    <a:lumOff val="25000"/>
                  </a:schemeClr>
                </a:solidFill>
                <a:latin typeface="Garamond"/>
                <a:ea typeface="Garamond"/>
                <a:cs typeface="Garamond"/>
                <a:sym typeface="Garamond"/>
              </a:rPr>
              <a:t> output with topographic and bioclimatic variables. (Right) </a:t>
            </a:r>
            <a:r>
              <a:rPr lang="en-US" sz="2000" dirty="0" err="1">
                <a:solidFill>
                  <a:schemeClr val="tx1">
                    <a:lumMod val="75000"/>
                    <a:lumOff val="25000"/>
                  </a:schemeClr>
                </a:solidFill>
                <a:latin typeface="Garamond"/>
                <a:ea typeface="Garamond"/>
                <a:cs typeface="Garamond"/>
                <a:sym typeface="Garamond"/>
              </a:rPr>
              <a:t>RandomForest</a:t>
            </a:r>
            <a:r>
              <a:rPr lang="en-US" sz="2000" dirty="0">
                <a:solidFill>
                  <a:schemeClr val="tx1">
                    <a:lumMod val="75000"/>
                    <a:lumOff val="25000"/>
                  </a:schemeClr>
                </a:solidFill>
                <a:latin typeface="Garamond"/>
                <a:ea typeface="Garamond"/>
                <a:cs typeface="Garamond"/>
                <a:sym typeface="Garamond"/>
              </a:rPr>
              <a:t> output with topographic, bioclimatic, and spectral variables. </a:t>
            </a:r>
            <a:endParaRPr sz="2000" dirty="0">
              <a:solidFill>
                <a:schemeClr val="tx1">
                  <a:lumMod val="75000"/>
                  <a:lumOff val="25000"/>
                </a:schemeClr>
              </a:solidFill>
              <a:latin typeface="Garamond"/>
              <a:ea typeface="Garamond"/>
              <a:cs typeface="Garamond"/>
              <a:sym typeface="Garamond"/>
            </a:endParaRPr>
          </a:p>
        </p:txBody>
      </p:sp>
      <p:grpSp>
        <p:nvGrpSpPr>
          <p:cNvPr id="95" name="Google Shape;95;p3"/>
          <p:cNvGrpSpPr/>
          <p:nvPr/>
        </p:nvGrpSpPr>
        <p:grpSpPr>
          <a:xfrm>
            <a:off x="14568329" y="16115287"/>
            <a:ext cx="1356087" cy="3143357"/>
            <a:chOff x="12616171" y="12013907"/>
            <a:chExt cx="1171666" cy="2999100"/>
          </a:xfrm>
        </p:grpSpPr>
        <p:sp>
          <p:nvSpPr>
            <p:cNvPr id="96" name="Google Shape;96;p3"/>
            <p:cNvSpPr txBox="1"/>
            <p:nvPr/>
          </p:nvSpPr>
          <p:spPr>
            <a:xfrm rot="-5400000">
              <a:off x="11423671" y="13206557"/>
              <a:ext cx="2998800" cy="61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No </a:t>
              </a:r>
              <a:endParaRPr sz="1800" b="1"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Spectral Variables</a:t>
              </a:r>
              <a:endParaRPr sz="1800" b="1"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endParaRPr sz="1800" b="1" dirty="0">
                <a:solidFill>
                  <a:schemeClr val="tx1">
                    <a:lumMod val="75000"/>
                    <a:lumOff val="25000"/>
                  </a:schemeClr>
                </a:solidFill>
                <a:latin typeface="Century Gothic"/>
                <a:ea typeface="Century Gothic"/>
                <a:cs typeface="Century Gothic"/>
                <a:sym typeface="Century Gothic"/>
              </a:endParaRPr>
            </a:p>
          </p:txBody>
        </p:sp>
        <p:sp>
          <p:nvSpPr>
            <p:cNvPr id="97" name="Google Shape;97;p3"/>
            <p:cNvSpPr/>
            <p:nvPr/>
          </p:nvSpPr>
          <p:spPr>
            <a:xfrm rot="-5400000" flipH="1">
              <a:off x="12811188" y="13477975"/>
              <a:ext cx="1453500" cy="499800"/>
            </a:xfrm>
            <a:prstGeom prst="triangle">
              <a:avLst>
                <a:gd name="adj" fmla="val 25171"/>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75000"/>
                    <a:lumOff val="25000"/>
                  </a:schemeClr>
                </a:solidFill>
              </a:endParaRPr>
            </a:p>
          </p:txBody>
        </p:sp>
      </p:grpSp>
      <p:sp>
        <p:nvSpPr>
          <p:cNvPr id="98" name="Google Shape;98;p3"/>
          <p:cNvSpPr txBox="1"/>
          <p:nvPr/>
        </p:nvSpPr>
        <p:spPr>
          <a:xfrm rot="-5400000">
            <a:off x="13893359" y="19625960"/>
            <a:ext cx="2179500" cy="62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tx1">
                    <a:lumMod val="75000"/>
                    <a:lumOff val="25000"/>
                  </a:schemeClr>
                </a:solidFill>
                <a:latin typeface="Century Gothic"/>
                <a:ea typeface="Century Gothic"/>
                <a:cs typeface="Century Gothic"/>
                <a:sym typeface="Century Gothic"/>
              </a:rPr>
              <a:t>Including</a:t>
            </a:r>
            <a:endParaRPr sz="1600" b="1">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US" sz="1600" b="1">
                <a:solidFill>
                  <a:schemeClr val="tx1">
                    <a:lumMod val="75000"/>
                    <a:lumOff val="25000"/>
                  </a:schemeClr>
                </a:solidFill>
                <a:latin typeface="Century Gothic"/>
                <a:ea typeface="Century Gothic"/>
                <a:cs typeface="Century Gothic"/>
                <a:sym typeface="Century Gothic"/>
              </a:rPr>
              <a:t> Spectral Variables</a:t>
            </a:r>
            <a:endParaRPr sz="1600" b="1">
              <a:solidFill>
                <a:schemeClr val="tx1">
                  <a:lumMod val="75000"/>
                  <a:lumOff val="25000"/>
                </a:schemeClr>
              </a:solidFill>
              <a:latin typeface="Century Gothic"/>
              <a:ea typeface="Century Gothic"/>
              <a:cs typeface="Century Gothic"/>
              <a:sym typeface="Century Gothic"/>
            </a:endParaRPr>
          </a:p>
        </p:txBody>
      </p:sp>
      <p:sp>
        <p:nvSpPr>
          <p:cNvPr id="99" name="Google Shape;99;p3"/>
          <p:cNvSpPr/>
          <p:nvPr/>
        </p:nvSpPr>
        <p:spPr>
          <a:xfrm rot="-5400000">
            <a:off x="14619622" y="19423915"/>
            <a:ext cx="1982100" cy="665700"/>
          </a:xfrm>
          <a:prstGeom prst="triangle">
            <a:avLst>
              <a:gd name="adj" fmla="val 32123"/>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txBox="1"/>
          <p:nvPr/>
        </p:nvSpPr>
        <p:spPr>
          <a:xfrm>
            <a:off x="14478000" y="26308587"/>
            <a:ext cx="4910400" cy="899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solidFill>
                  <a:schemeClr val="tx1">
                    <a:lumMod val="75000"/>
                    <a:lumOff val="25000"/>
                  </a:schemeClr>
                </a:solidFill>
                <a:latin typeface="Garamond"/>
                <a:ea typeface="Garamond"/>
                <a:cs typeface="Garamond"/>
                <a:sym typeface="Garamond"/>
              </a:rPr>
              <a:t>Above is an assessment of variable importance in our </a:t>
            </a:r>
            <a:r>
              <a:rPr lang="en-US" sz="2000" dirty="0" err="1">
                <a:solidFill>
                  <a:schemeClr val="tx1">
                    <a:lumMod val="75000"/>
                    <a:lumOff val="25000"/>
                  </a:schemeClr>
                </a:solidFill>
                <a:latin typeface="Garamond"/>
                <a:ea typeface="Garamond"/>
                <a:cs typeface="Garamond"/>
                <a:sym typeface="Garamond"/>
              </a:rPr>
              <a:t>RandomForest</a:t>
            </a:r>
            <a:r>
              <a:rPr lang="en-US" sz="2000" dirty="0">
                <a:solidFill>
                  <a:schemeClr val="tx1">
                    <a:lumMod val="75000"/>
                    <a:lumOff val="25000"/>
                  </a:schemeClr>
                </a:solidFill>
                <a:latin typeface="Garamond"/>
                <a:ea typeface="Garamond"/>
                <a:cs typeface="Garamond"/>
                <a:sym typeface="Garamond"/>
              </a:rPr>
              <a:t> model, with variables on the x-axis and importance on the y-axis.</a:t>
            </a:r>
            <a:endParaRPr sz="2000" dirty="0">
              <a:solidFill>
                <a:schemeClr val="tx1">
                  <a:lumMod val="75000"/>
                  <a:lumOff val="25000"/>
                </a:schemeClr>
              </a:solidFill>
              <a:latin typeface="Garamond"/>
              <a:ea typeface="Garamond"/>
              <a:cs typeface="Garamond"/>
              <a:sym typeface="Garamond"/>
            </a:endParaRPr>
          </a:p>
        </p:txBody>
      </p:sp>
      <p:grpSp>
        <p:nvGrpSpPr>
          <p:cNvPr id="101" name="Google Shape;101;p3"/>
          <p:cNvGrpSpPr/>
          <p:nvPr/>
        </p:nvGrpSpPr>
        <p:grpSpPr>
          <a:xfrm>
            <a:off x="15924875" y="21439715"/>
            <a:ext cx="3261817" cy="4831100"/>
            <a:chOff x="4549592" y="1420144"/>
            <a:chExt cx="4230631" cy="4734516"/>
          </a:xfrm>
        </p:grpSpPr>
        <p:pic>
          <p:nvPicPr>
            <p:cNvPr id="102" name="Google Shape;102;p3"/>
            <p:cNvPicPr preferRelativeResize="0"/>
            <p:nvPr/>
          </p:nvPicPr>
          <p:blipFill>
            <a:blip r:embed="rId22">
              <a:alphaModFix/>
            </a:blip>
            <a:stretch>
              <a:fillRect/>
            </a:stretch>
          </p:blipFill>
          <p:spPr>
            <a:xfrm>
              <a:off x="4549592" y="1420144"/>
              <a:ext cx="4224838" cy="4734516"/>
            </a:xfrm>
            <a:prstGeom prst="rect">
              <a:avLst/>
            </a:prstGeom>
            <a:noFill/>
            <a:ln>
              <a:noFill/>
            </a:ln>
          </p:spPr>
        </p:pic>
        <p:cxnSp>
          <p:nvCxnSpPr>
            <p:cNvPr id="103" name="Google Shape;103;p3"/>
            <p:cNvCxnSpPr/>
            <p:nvPr/>
          </p:nvCxnSpPr>
          <p:spPr>
            <a:xfrm flipH="1">
              <a:off x="8778423" y="1466319"/>
              <a:ext cx="1800" cy="4527900"/>
            </a:xfrm>
            <a:prstGeom prst="straightConnector1">
              <a:avLst/>
            </a:prstGeom>
            <a:noFill/>
            <a:ln w="9525" cap="flat" cmpd="sng">
              <a:solidFill>
                <a:srgbClr val="595959"/>
              </a:solidFill>
              <a:prstDash val="solid"/>
              <a:round/>
              <a:headEnd type="none" w="med" len="med"/>
              <a:tailEnd type="none" w="med" len="med"/>
            </a:ln>
          </p:spPr>
        </p:cxnSp>
      </p:grpSp>
      <p:sp>
        <p:nvSpPr>
          <p:cNvPr id="104" name="Google Shape;104;p3"/>
          <p:cNvSpPr txBox="1"/>
          <p:nvPr/>
        </p:nvSpPr>
        <p:spPr>
          <a:xfrm>
            <a:off x="14076511" y="21472215"/>
            <a:ext cx="18858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Normalized Difference</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 Moisture Index</a:t>
            </a:r>
            <a:endParaRPr>
              <a:solidFill>
                <a:schemeClr val="tx1">
                  <a:lumMod val="75000"/>
                  <a:lumOff val="25000"/>
                </a:schemeClr>
              </a:solidFill>
              <a:latin typeface="Garamond"/>
              <a:ea typeface="Garamond"/>
              <a:cs typeface="Garamond"/>
              <a:sym typeface="Garamond"/>
            </a:endParaRPr>
          </a:p>
        </p:txBody>
      </p:sp>
      <p:sp>
        <p:nvSpPr>
          <p:cNvPr id="105" name="Google Shape;105;p3"/>
          <p:cNvSpPr txBox="1"/>
          <p:nvPr/>
        </p:nvSpPr>
        <p:spPr>
          <a:xfrm>
            <a:off x="14385511" y="21960010"/>
            <a:ext cx="15768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Precipitation of </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Warmest Quarter</a:t>
            </a:r>
            <a:endParaRPr>
              <a:solidFill>
                <a:schemeClr val="tx1">
                  <a:lumMod val="75000"/>
                  <a:lumOff val="25000"/>
                </a:schemeClr>
              </a:solidFill>
              <a:latin typeface="Garamond"/>
              <a:ea typeface="Garamond"/>
              <a:cs typeface="Garamond"/>
              <a:sym typeface="Garamond"/>
            </a:endParaRPr>
          </a:p>
        </p:txBody>
      </p:sp>
      <p:sp>
        <p:nvSpPr>
          <p:cNvPr id="106" name="Google Shape;106;p3"/>
          <p:cNvSpPr txBox="1"/>
          <p:nvPr/>
        </p:nvSpPr>
        <p:spPr>
          <a:xfrm>
            <a:off x="14300611" y="22476176"/>
            <a:ext cx="16617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Precipitation of </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Driest Month</a:t>
            </a:r>
            <a:endParaRPr>
              <a:solidFill>
                <a:schemeClr val="tx1">
                  <a:lumMod val="75000"/>
                  <a:lumOff val="25000"/>
                </a:schemeClr>
              </a:solidFill>
              <a:latin typeface="Garamond"/>
              <a:ea typeface="Garamond"/>
              <a:cs typeface="Garamond"/>
              <a:sym typeface="Garamond"/>
            </a:endParaRPr>
          </a:p>
        </p:txBody>
      </p:sp>
      <p:sp>
        <p:nvSpPr>
          <p:cNvPr id="107" name="Google Shape;107;p3"/>
          <p:cNvSpPr txBox="1"/>
          <p:nvPr/>
        </p:nvSpPr>
        <p:spPr>
          <a:xfrm>
            <a:off x="14076511" y="22947115"/>
            <a:ext cx="18858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Mean Diurnal</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 Temperature Range</a:t>
            </a:r>
            <a:endParaRPr>
              <a:solidFill>
                <a:schemeClr val="tx1">
                  <a:lumMod val="75000"/>
                  <a:lumOff val="25000"/>
                </a:schemeClr>
              </a:solidFill>
              <a:latin typeface="Garamond"/>
              <a:ea typeface="Garamond"/>
              <a:cs typeface="Garamond"/>
              <a:sym typeface="Garamond"/>
            </a:endParaRPr>
          </a:p>
        </p:txBody>
      </p:sp>
      <p:sp>
        <p:nvSpPr>
          <p:cNvPr id="108" name="Google Shape;108;p3"/>
          <p:cNvSpPr txBox="1"/>
          <p:nvPr/>
        </p:nvSpPr>
        <p:spPr>
          <a:xfrm>
            <a:off x="14824111" y="23330619"/>
            <a:ext cx="1138200" cy="4209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000"/>
              </a:spcBef>
              <a:spcAft>
                <a:spcPts val="0"/>
              </a:spcAft>
              <a:buNone/>
            </a:pPr>
            <a:r>
              <a:rPr lang="en-US">
                <a:solidFill>
                  <a:schemeClr val="tx1">
                    <a:lumMod val="75000"/>
                    <a:lumOff val="25000"/>
                  </a:schemeClr>
                </a:solidFill>
                <a:latin typeface="Garamond"/>
                <a:ea typeface="Garamond"/>
                <a:cs typeface="Garamond"/>
                <a:sym typeface="Garamond"/>
              </a:rPr>
              <a:t>Elevation</a:t>
            </a:r>
            <a:endParaRPr>
              <a:solidFill>
                <a:schemeClr val="tx1">
                  <a:lumMod val="75000"/>
                  <a:lumOff val="25000"/>
                </a:schemeClr>
              </a:solidFill>
              <a:latin typeface="Garamond"/>
              <a:ea typeface="Garamond"/>
              <a:cs typeface="Garamond"/>
              <a:sym typeface="Garamond"/>
            </a:endParaRPr>
          </a:p>
        </p:txBody>
      </p:sp>
      <p:sp>
        <p:nvSpPr>
          <p:cNvPr id="109" name="Google Shape;109;p3"/>
          <p:cNvSpPr txBox="1"/>
          <p:nvPr/>
        </p:nvSpPr>
        <p:spPr>
          <a:xfrm>
            <a:off x="14300611" y="23813738"/>
            <a:ext cx="16617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Mean Temperature</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 of Coldest Quarter</a:t>
            </a:r>
            <a:endParaRPr>
              <a:solidFill>
                <a:schemeClr val="tx1">
                  <a:lumMod val="75000"/>
                  <a:lumOff val="25000"/>
                </a:schemeClr>
              </a:solidFill>
              <a:latin typeface="Garamond"/>
              <a:ea typeface="Garamond"/>
              <a:cs typeface="Garamond"/>
              <a:sym typeface="Garamond"/>
            </a:endParaRPr>
          </a:p>
        </p:txBody>
      </p:sp>
      <p:sp>
        <p:nvSpPr>
          <p:cNvPr id="110" name="Google Shape;110;p3"/>
          <p:cNvSpPr txBox="1"/>
          <p:nvPr/>
        </p:nvSpPr>
        <p:spPr>
          <a:xfrm>
            <a:off x="14573011" y="24341955"/>
            <a:ext cx="13893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Temperature </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Seasonality</a:t>
            </a:r>
            <a:endParaRPr>
              <a:solidFill>
                <a:schemeClr val="tx1">
                  <a:lumMod val="75000"/>
                  <a:lumOff val="25000"/>
                </a:schemeClr>
              </a:solidFill>
              <a:latin typeface="Garamond"/>
              <a:ea typeface="Garamond"/>
              <a:cs typeface="Garamond"/>
              <a:sym typeface="Garamond"/>
            </a:endParaRPr>
          </a:p>
        </p:txBody>
      </p:sp>
      <p:sp>
        <p:nvSpPr>
          <p:cNvPr id="111" name="Google Shape;111;p3"/>
          <p:cNvSpPr txBox="1"/>
          <p:nvPr/>
        </p:nvSpPr>
        <p:spPr>
          <a:xfrm>
            <a:off x="14300611" y="24839058"/>
            <a:ext cx="16617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Mean Temperature </a:t>
            </a:r>
            <a:endParaRPr>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a:solidFill>
                  <a:schemeClr val="tx1">
                    <a:lumMod val="75000"/>
                    <a:lumOff val="25000"/>
                  </a:schemeClr>
                </a:solidFill>
                <a:latin typeface="Garamond"/>
                <a:ea typeface="Garamond"/>
                <a:cs typeface="Garamond"/>
                <a:sym typeface="Garamond"/>
              </a:rPr>
              <a:t>of Wettest Quarter</a:t>
            </a:r>
            <a:endParaRPr>
              <a:solidFill>
                <a:schemeClr val="tx1">
                  <a:lumMod val="75000"/>
                  <a:lumOff val="25000"/>
                </a:schemeClr>
              </a:solidFill>
              <a:latin typeface="Garamond"/>
              <a:ea typeface="Garamond"/>
              <a:cs typeface="Garamond"/>
              <a:sym typeface="Garamond"/>
            </a:endParaRPr>
          </a:p>
        </p:txBody>
      </p:sp>
      <p:sp>
        <p:nvSpPr>
          <p:cNvPr id="112" name="Google Shape;112;p3"/>
          <p:cNvSpPr txBox="1"/>
          <p:nvPr/>
        </p:nvSpPr>
        <p:spPr>
          <a:xfrm>
            <a:off x="14300611" y="25367264"/>
            <a:ext cx="1661700" cy="420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dirty="0">
                <a:solidFill>
                  <a:schemeClr val="tx1">
                    <a:lumMod val="75000"/>
                    <a:lumOff val="25000"/>
                  </a:schemeClr>
                </a:solidFill>
                <a:latin typeface="Garamond"/>
                <a:ea typeface="Garamond"/>
                <a:cs typeface="Garamond"/>
                <a:sym typeface="Garamond"/>
              </a:rPr>
              <a:t>Precipitation of </a:t>
            </a:r>
            <a:endParaRPr dirty="0">
              <a:solidFill>
                <a:schemeClr val="tx1">
                  <a:lumMod val="75000"/>
                  <a:lumOff val="25000"/>
                </a:schemeClr>
              </a:solidFill>
              <a:latin typeface="Garamond"/>
              <a:ea typeface="Garamond"/>
              <a:cs typeface="Garamond"/>
              <a:sym typeface="Garamond"/>
            </a:endParaRPr>
          </a:p>
          <a:p>
            <a:pPr marL="0" lvl="0" indent="0" algn="r" rtl="0">
              <a:spcBef>
                <a:spcPts val="0"/>
              </a:spcBef>
              <a:spcAft>
                <a:spcPts val="0"/>
              </a:spcAft>
              <a:buNone/>
            </a:pPr>
            <a:r>
              <a:rPr lang="en-US" dirty="0">
                <a:solidFill>
                  <a:schemeClr val="tx1">
                    <a:lumMod val="75000"/>
                    <a:lumOff val="25000"/>
                  </a:schemeClr>
                </a:solidFill>
                <a:latin typeface="Garamond"/>
                <a:ea typeface="Garamond"/>
                <a:cs typeface="Garamond"/>
                <a:sym typeface="Garamond"/>
              </a:rPr>
              <a:t>Wettest Month</a:t>
            </a:r>
            <a:endParaRPr dirty="0">
              <a:solidFill>
                <a:schemeClr val="tx1">
                  <a:lumMod val="75000"/>
                  <a:lumOff val="25000"/>
                </a:schemeClr>
              </a:solidFill>
              <a:latin typeface="Garamond"/>
              <a:ea typeface="Garamond"/>
              <a:cs typeface="Garamond"/>
              <a:sym typeface="Garamond"/>
            </a:endParaRPr>
          </a:p>
        </p:txBody>
      </p:sp>
      <p:pic>
        <p:nvPicPr>
          <p:cNvPr id="113" name="Google Shape;113;p3"/>
          <p:cNvPicPr preferRelativeResize="0"/>
          <p:nvPr/>
        </p:nvPicPr>
        <p:blipFill>
          <a:blip r:embed="rId23">
            <a:alphaModFix/>
          </a:blip>
          <a:stretch>
            <a:fillRect/>
          </a:stretch>
        </p:blipFill>
        <p:spPr>
          <a:xfrm>
            <a:off x="851805" y="24769590"/>
            <a:ext cx="7879532" cy="1684250"/>
          </a:xfrm>
          <a:prstGeom prst="rect">
            <a:avLst/>
          </a:prstGeom>
          <a:noFill/>
          <a:ln>
            <a:noFill/>
          </a:ln>
        </p:spPr>
      </p:pic>
      <p:grpSp>
        <p:nvGrpSpPr>
          <p:cNvPr id="11" name="Group 10"/>
          <p:cNvGrpSpPr/>
          <p:nvPr/>
        </p:nvGrpSpPr>
        <p:grpSpPr>
          <a:xfrm>
            <a:off x="1307200" y="15430313"/>
            <a:ext cx="6476300" cy="8294999"/>
            <a:chOff x="1307200" y="16070400"/>
            <a:chExt cx="6476300" cy="8294999"/>
          </a:xfrm>
        </p:grpSpPr>
        <p:pic>
          <p:nvPicPr>
            <p:cNvPr id="64" name="Google Shape;64;p3"/>
            <p:cNvPicPr preferRelativeResize="0"/>
            <p:nvPr/>
          </p:nvPicPr>
          <p:blipFill rotWithShape="1">
            <a:blip r:embed="rId24">
              <a:alphaModFix/>
            </a:blip>
            <a:srcRect t="950"/>
            <a:stretch/>
          </p:blipFill>
          <p:spPr>
            <a:xfrm>
              <a:off x="1307200" y="16070400"/>
              <a:ext cx="6476300" cy="8294999"/>
            </a:xfrm>
            <a:prstGeom prst="rect">
              <a:avLst/>
            </a:prstGeom>
            <a:noFill/>
            <a:ln w="38100" cap="flat" cmpd="sng">
              <a:solidFill>
                <a:schemeClr val="tx1">
                  <a:lumMod val="75000"/>
                  <a:lumOff val="25000"/>
                </a:schemeClr>
              </a:solidFill>
              <a:prstDash val="solid"/>
              <a:round/>
              <a:headEnd type="none" w="sm" len="sm"/>
              <a:tailEnd type="none" w="sm" len="sm"/>
            </a:ln>
          </p:spPr>
        </p:pic>
        <p:sp>
          <p:nvSpPr>
            <p:cNvPr id="66" name="Google Shape;66;p3"/>
            <p:cNvSpPr/>
            <p:nvPr/>
          </p:nvSpPr>
          <p:spPr>
            <a:xfrm>
              <a:off x="4064839" y="22928502"/>
              <a:ext cx="399300" cy="20130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7" name="Google Shape;67;p3"/>
            <p:cNvSpPr/>
            <p:nvPr/>
          </p:nvSpPr>
          <p:spPr>
            <a:xfrm>
              <a:off x="4059785" y="23192119"/>
              <a:ext cx="399300" cy="201300"/>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8" name="Google Shape;68;p3"/>
            <p:cNvSpPr/>
            <p:nvPr/>
          </p:nvSpPr>
          <p:spPr>
            <a:xfrm>
              <a:off x="4064838" y="23455736"/>
              <a:ext cx="399300" cy="201300"/>
            </a:xfrm>
            <a:prstGeom prst="rect">
              <a:avLst/>
            </a:prstGeom>
            <a:solidFill>
              <a:srgbClr val="0070C0"/>
            </a:solidFill>
            <a:ln w="2857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9" name="Google Shape;69;p3"/>
            <p:cNvPicPr preferRelativeResize="0"/>
            <p:nvPr/>
          </p:nvPicPr>
          <p:blipFill rotWithShape="1">
            <a:blip r:embed="rId25">
              <a:alphaModFix/>
            </a:blip>
            <a:srcRect l="4041" t="2724" r="3821" b="42994"/>
            <a:stretch/>
          </p:blipFill>
          <p:spPr>
            <a:xfrm>
              <a:off x="4041865" y="23740445"/>
              <a:ext cx="509781" cy="465235"/>
            </a:xfrm>
            <a:prstGeom prst="rect">
              <a:avLst/>
            </a:prstGeom>
            <a:noFill/>
            <a:ln>
              <a:noFill/>
            </a:ln>
          </p:spPr>
        </p:pic>
        <p:sp>
          <p:nvSpPr>
            <p:cNvPr id="70" name="Google Shape;70;p3"/>
            <p:cNvSpPr txBox="1"/>
            <p:nvPr/>
          </p:nvSpPr>
          <p:spPr>
            <a:xfrm>
              <a:off x="4434075" y="22871945"/>
              <a:ext cx="1548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Garamond" panose="02020404030301010803" pitchFamily="18" charset="0"/>
                  <a:sym typeface="Arial"/>
                </a:rPr>
                <a:t>Study Area</a:t>
              </a:r>
              <a:endParaRPr i="0" u="none" strike="noStrike" cap="none" dirty="0">
                <a:solidFill>
                  <a:schemeClr val="tx1">
                    <a:lumMod val="75000"/>
                    <a:lumOff val="25000"/>
                  </a:schemeClr>
                </a:solidFill>
                <a:latin typeface="Garamond" panose="02020404030301010803" pitchFamily="18" charset="0"/>
                <a:sym typeface="Arial"/>
              </a:endParaRPr>
            </a:p>
          </p:txBody>
        </p:sp>
        <p:sp>
          <p:nvSpPr>
            <p:cNvPr id="71" name="Google Shape;71;p3"/>
            <p:cNvSpPr txBox="1"/>
            <p:nvPr/>
          </p:nvSpPr>
          <p:spPr>
            <a:xfrm>
              <a:off x="4434075" y="23142723"/>
              <a:ext cx="1548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Garamond" panose="02020404030301010803" pitchFamily="18" charset="0"/>
                  <a:sym typeface="Arial"/>
                </a:rPr>
                <a:t>State Boundaries</a:t>
              </a:r>
              <a:endParaRPr i="0" u="none" strike="noStrike" cap="none" dirty="0">
                <a:solidFill>
                  <a:schemeClr val="tx1">
                    <a:lumMod val="75000"/>
                    <a:lumOff val="25000"/>
                  </a:schemeClr>
                </a:solidFill>
                <a:latin typeface="Garamond" panose="02020404030301010803" pitchFamily="18" charset="0"/>
                <a:sym typeface="Arial"/>
              </a:endParaRPr>
            </a:p>
          </p:txBody>
        </p:sp>
        <p:sp>
          <p:nvSpPr>
            <p:cNvPr id="72" name="Google Shape;72;p3"/>
            <p:cNvSpPr txBox="1"/>
            <p:nvPr/>
          </p:nvSpPr>
          <p:spPr>
            <a:xfrm>
              <a:off x="4434075" y="23393436"/>
              <a:ext cx="1548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dirty="0">
                  <a:solidFill>
                    <a:schemeClr val="tx1">
                      <a:lumMod val="75000"/>
                      <a:lumOff val="25000"/>
                    </a:schemeClr>
                  </a:solidFill>
                  <a:latin typeface="Garamond" panose="02020404030301010803" pitchFamily="18" charset="0"/>
                  <a:sym typeface="Arial"/>
                </a:rPr>
                <a:t>Waterbodies</a:t>
              </a:r>
              <a:endParaRPr i="0" u="none" strike="noStrike" cap="none" dirty="0">
                <a:solidFill>
                  <a:schemeClr val="tx1">
                    <a:lumMod val="75000"/>
                    <a:lumOff val="25000"/>
                  </a:schemeClr>
                </a:solidFill>
                <a:latin typeface="Garamond" panose="02020404030301010803" pitchFamily="18" charset="0"/>
                <a:sym typeface="Arial"/>
              </a:endParaRPr>
            </a:p>
          </p:txBody>
        </p:sp>
        <p:sp>
          <p:nvSpPr>
            <p:cNvPr id="73" name="Google Shape;73;p3"/>
            <p:cNvSpPr txBox="1"/>
            <p:nvPr/>
          </p:nvSpPr>
          <p:spPr>
            <a:xfrm>
              <a:off x="4434075" y="23619575"/>
              <a:ext cx="1753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a:solidFill>
                    <a:schemeClr val="tx1">
                      <a:lumMod val="75000"/>
                      <a:lumOff val="25000"/>
                    </a:schemeClr>
                  </a:solidFill>
                  <a:latin typeface="Garamond" panose="02020404030301010803" pitchFamily="18" charset="0"/>
                  <a:sym typeface="Arial"/>
                </a:rPr>
                <a:t>100% Canopy Cover</a:t>
              </a:r>
              <a:endParaRPr i="0" u="none" strike="noStrike" cap="none">
                <a:solidFill>
                  <a:schemeClr val="tx1">
                    <a:lumMod val="75000"/>
                    <a:lumOff val="25000"/>
                  </a:schemeClr>
                </a:solidFill>
                <a:latin typeface="Garamond" panose="02020404030301010803" pitchFamily="18" charset="0"/>
                <a:sym typeface="Arial"/>
              </a:endParaRPr>
            </a:p>
          </p:txBody>
        </p:sp>
        <p:sp>
          <p:nvSpPr>
            <p:cNvPr id="74" name="Google Shape;74;p3"/>
            <p:cNvSpPr txBox="1"/>
            <p:nvPr/>
          </p:nvSpPr>
          <p:spPr>
            <a:xfrm>
              <a:off x="4434075" y="23992256"/>
              <a:ext cx="1548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i="0" u="none" strike="noStrike" cap="none">
                  <a:solidFill>
                    <a:schemeClr val="tx1">
                      <a:lumMod val="75000"/>
                      <a:lumOff val="25000"/>
                    </a:schemeClr>
                  </a:solidFill>
                  <a:latin typeface="Garamond" panose="02020404030301010803" pitchFamily="18" charset="0"/>
                  <a:sym typeface="Arial"/>
                </a:rPr>
                <a:t>0 % Canopy Cover</a:t>
              </a:r>
              <a:endParaRPr i="0" u="none" strike="noStrike" cap="none">
                <a:solidFill>
                  <a:schemeClr val="tx1">
                    <a:lumMod val="75000"/>
                    <a:lumOff val="25000"/>
                  </a:schemeClr>
                </a:solidFill>
                <a:latin typeface="Garamond" panose="02020404030301010803" pitchFamily="18" charset="0"/>
                <a:sym typeface="Arial"/>
              </a:endParaRPr>
            </a:p>
          </p:txBody>
        </p:sp>
        <p:sp>
          <p:nvSpPr>
            <p:cNvPr id="75" name="Google Shape;75;p3"/>
            <p:cNvSpPr txBox="1"/>
            <p:nvPr/>
          </p:nvSpPr>
          <p:spPr>
            <a:xfrm>
              <a:off x="2521424" y="23076874"/>
              <a:ext cx="556007" cy="2528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chemeClr val="tx1">
                      <a:lumMod val="75000"/>
                      <a:lumOff val="25000"/>
                    </a:schemeClr>
                  </a:solidFill>
                  <a:latin typeface="Garamond" panose="02020404030301010803" pitchFamily="18" charset="0"/>
                  <a:sym typeface="Arial"/>
                </a:rPr>
                <a:t>WI</a:t>
              </a:r>
              <a:endParaRPr b="1" i="0" u="none" strike="noStrike" cap="none" dirty="0">
                <a:solidFill>
                  <a:schemeClr val="tx1">
                    <a:lumMod val="75000"/>
                    <a:lumOff val="25000"/>
                  </a:schemeClr>
                </a:solidFill>
                <a:latin typeface="Garamond" panose="02020404030301010803" pitchFamily="18" charset="0"/>
                <a:sym typeface="Arial"/>
              </a:endParaRPr>
            </a:p>
          </p:txBody>
        </p:sp>
        <p:sp>
          <p:nvSpPr>
            <p:cNvPr id="76" name="Google Shape;76;p3"/>
            <p:cNvSpPr txBox="1"/>
            <p:nvPr/>
          </p:nvSpPr>
          <p:spPr>
            <a:xfrm>
              <a:off x="3125774" y="21876692"/>
              <a:ext cx="505699" cy="2297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rgbClr val="000000"/>
                  </a:solidFill>
                  <a:latin typeface="Garamond" panose="02020404030301010803" pitchFamily="18" charset="0"/>
                  <a:sym typeface="Arial"/>
                </a:rPr>
                <a:t>MI</a:t>
              </a:r>
              <a:endParaRPr b="1" i="0" u="none" strike="noStrike" cap="none" dirty="0">
                <a:solidFill>
                  <a:srgbClr val="000000"/>
                </a:solidFill>
                <a:latin typeface="Garamond" panose="02020404030301010803" pitchFamily="18" charset="0"/>
                <a:sym typeface="Arial"/>
              </a:endParaRPr>
            </a:p>
          </p:txBody>
        </p:sp>
        <p:sp>
          <p:nvSpPr>
            <p:cNvPr id="77" name="Google Shape;77;p3"/>
            <p:cNvSpPr txBox="1"/>
            <p:nvPr/>
          </p:nvSpPr>
          <p:spPr>
            <a:xfrm>
              <a:off x="1360947" y="23151661"/>
              <a:ext cx="5199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chemeClr val="tx1">
                      <a:lumMod val="75000"/>
                      <a:lumOff val="25000"/>
                    </a:schemeClr>
                  </a:solidFill>
                  <a:latin typeface="Garamond" panose="02020404030301010803" pitchFamily="18" charset="0"/>
                  <a:sym typeface="Arial"/>
                </a:rPr>
                <a:t>MN</a:t>
              </a:r>
              <a:endParaRPr b="1" i="0" u="none" strike="noStrike" cap="none" dirty="0">
                <a:solidFill>
                  <a:schemeClr val="tx1">
                    <a:lumMod val="75000"/>
                    <a:lumOff val="25000"/>
                  </a:schemeClr>
                </a:solidFill>
                <a:latin typeface="Garamond" panose="02020404030301010803" pitchFamily="18" charset="0"/>
                <a:sym typeface="Arial"/>
              </a:endParaRPr>
            </a:p>
          </p:txBody>
        </p:sp>
        <p:sp>
          <p:nvSpPr>
            <p:cNvPr id="78" name="Google Shape;78;p3"/>
            <p:cNvSpPr txBox="1"/>
            <p:nvPr/>
          </p:nvSpPr>
          <p:spPr>
            <a:xfrm>
              <a:off x="1547121" y="23929334"/>
              <a:ext cx="389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chemeClr val="tx1">
                      <a:lumMod val="75000"/>
                      <a:lumOff val="25000"/>
                    </a:schemeClr>
                  </a:solidFill>
                  <a:latin typeface="Garamond" panose="02020404030301010803" pitchFamily="18" charset="0"/>
                  <a:sym typeface="Arial"/>
                </a:rPr>
                <a:t>IA</a:t>
              </a:r>
              <a:endParaRPr b="1" i="0" u="none" strike="noStrike" cap="none" dirty="0">
                <a:solidFill>
                  <a:schemeClr val="tx1">
                    <a:lumMod val="75000"/>
                    <a:lumOff val="25000"/>
                  </a:schemeClr>
                </a:solidFill>
                <a:latin typeface="Garamond" panose="02020404030301010803" pitchFamily="18" charset="0"/>
                <a:sym typeface="Arial"/>
              </a:endParaRPr>
            </a:p>
          </p:txBody>
        </p:sp>
        <p:sp>
          <p:nvSpPr>
            <p:cNvPr id="79" name="Google Shape;79;p3"/>
            <p:cNvSpPr txBox="1"/>
            <p:nvPr/>
          </p:nvSpPr>
          <p:spPr>
            <a:xfrm>
              <a:off x="2138343" y="22162527"/>
              <a:ext cx="11220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chemeClr val="tx1">
                      <a:lumMod val="75000"/>
                      <a:lumOff val="25000"/>
                    </a:schemeClr>
                  </a:solidFill>
                  <a:latin typeface="Garamond" panose="02020404030301010803" pitchFamily="18" charset="0"/>
                  <a:sym typeface="Arial"/>
                </a:rPr>
                <a:t>P25 R28</a:t>
              </a:r>
              <a:endParaRPr b="1" i="0" u="none" strike="noStrike" cap="none" dirty="0">
                <a:solidFill>
                  <a:schemeClr val="tx1">
                    <a:lumMod val="75000"/>
                    <a:lumOff val="25000"/>
                  </a:schemeClr>
                </a:solidFill>
                <a:latin typeface="Garamond" panose="02020404030301010803" pitchFamily="18" charset="0"/>
                <a:sym typeface="Arial"/>
              </a:endParaRPr>
            </a:p>
          </p:txBody>
        </p:sp>
        <p:sp>
          <p:nvSpPr>
            <p:cNvPr id="80" name="Google Shape;80;p3"/>
            <p:cNvSpPr txBox="1"/>
            <p:nvPr/>
          </p:nvSpPr>
          <p:spPr>
            <a:xfrm>
              <a:off x="2794502" y="24067502"/>
              <a:ext cx="389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i="0" u="none" strike="noStrike" cap="none" dirty="0">
                  <a:solidFill>
                    <a:schemeClr val="tx1">
                      <a:lumMod val="75000"/>
                      <a:lumOff val="25000"/>
                    </a:schemeClr>
                  </a:solidFill>
                  <a:latin typeface="Garamond" panose="02020404030301010803" pitchFamily="18" charset="0"/>
                  <a:sym typeface="Arial"/>
                </a:rPr>
                <a:t>IL</a:t>
              </a:r>
              <a:endParaRPr b="1" i="0" u="none" strike="noStrike" cap="none" dirty="0">
                <a:solidFill>
                  <a:schemeClr val="tx1">
                    <a:lumMod val="75000"/>
                    <a:lumOff val="25000"/>
                  </a:schemeClr>
                </a:solidFill>
                <a:latin typeface="Garamond" panose="02020404030301010803" pitchFamily="18" charset="0"/>
                <a:sym typeface="Arial"/>
              </a:endParaRPr>
            </a:p>
          </p:txBody>
        </p:sp>
        <p:pic>
          <p:nvPicPr>
            <p:cNvPr id="2" name="Picture 1"/>
            <p:cNvPicPr>
              <a:picLocks noChangeAspect="1"/>
            </p:cNvPicPr>
            <p:nvPr/>
          </p:nvPicPr>
          <p:blipFill>
            <a:blip r:embed="rId26"/>
            <a:stretch>
              <a:fillRect/>
            </a:stretch>
          </p:blipFill>
          <p:spPr>
            <a:xfrm>
              <a:off x="6519575" y="17444309"/>
              <a:ext cx="451913" cy="92568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827</Words>
  <Application>Microsoft Office PowerPoint</Application>
  <PresentationFormat>Custom</PresentationFormat>
  <Paragraphs>131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Wingdings 3</vt:lpstr>
      <vt:lpstr>Century Gothic</vt:lpstr>
      <vt:lpstr>Arial</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nrel</dc:creator>
  <cp:lastModifiedBy>Clayton, Amanda L. (LARC-E3)[SSAI DEVELOP]</cp:lastModifiedBy>
  <cp:revision>14</cp:revision>
  <dcterms:modified xsi:type="dcterms:W3CDTF">2018-12-24T20:26:53Z</dcterms:modified>
</cp:coreProperties>
</file>