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555"/>
    <a:srgbClr val="002673"/>
    <a:srgbClr val="B33E3D"/>
    <a:srgbClr val="EF9870"/>
    <a:srgbClr val="FCFCBE"/>
    <a:srgbClr val="7DB862"/>
    <a:srgbClr val="1B9F09"/>
    <a:srgbClr val="93EC62"/>
    <a:srgbClr val="BAF559"/>
    <a:srgbClr val="26A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78" autoAdjust="0"/>
    <p:restoredTop sz="95878" autoAdjust="0"/>
  </p:normalViewPr>
  <p:slideViewPr>
    <p:cSldViewPr snapToGrid="0">
      <p:cViewPr>
        <p:scale>
          <a:sx n="20" d="100"/>
          <a:sy n="20" d="100"/>
        </p:scale>
        <p:origin x="3474" y="396"/>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13670" y="762156"/>
            <a:ext cx="2892517" cy="2395575"/>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tiff"/><Relationship Id="rId18" Type="http://schemas.openxmlformats.org/officeDocument/2006/relationships/image" Target="../media/image39.tiff"/><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jpeg"/><Relationship Id="rId12" Type="http://schemas.openxmlformats.org/officeDocument/2006/relationships/image" Target="../media/image33.tiff"/><Relationship Id="rId17" Type="http://schemas.openxmlformats.org/officeDocument/2006/relationships/image" Target="../media/image38.png"/><Relationship Id="rId2" Type="http://schemas.openxmlformats.org/officeDocument/2006/relationships/image" Target="../media/image23.jpeg"/><Relationship Id="rId16" Type="http://schemas.openxmlformats.org/officeDocument/2006/relationships/image" Target="../media/image37.png"/><Relationship Id="rId20" Type="http://schemas.openxmlformats.org/officeDocument/2006/relationships/image" Target="../media/image41.tiff"/><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32.tiff"/><Relationship Id="rId24" Type="http://schemas.openxmlformats.org/officeDocument/2006/relationships/image" Target="../media/image45.png"/><Relationship Id="rId5" Type="http://schemas.openxmlformats.org/officeDocument/2006/relationships/image" Target="../media/image26.jpeg"/><Relationship Id="rId15" Type="http://schemas.openxmlformats.org/officeDocument/2006/relationships/image" Target="../media/image36.png"/><Relationship Id="rId23" Type="http://schemas.openxmlformats.org/officeDocument/2006/relationships/image" Target="../media/image44.tiff"/><Relationship Id="rId10" Type="http://schemas.openxmlformats.org/officeDocument/2006/relationships/image" Target="../media/image31.jpeg"/><Relationship Id="rId19" Type="http://schemas.openxmlformats.org/officeDocument/2006/relationships/image" Target="../media/image40.pn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png"/><Relationship Id="rId22"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2" descr="Rocky Mountain National Park Centennia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14473" y="26550103"/>
            <a:ext cx="2330858" cy="233085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1"/>
          </p:nvPr>
        </p:nvSpPr>
        <p:spPr/>
        <p:txBody>
          <a:bodyPr/>
          <a:lstStyle/>
          <a:p>
            <a:r>
              <a:rPr lang="en-US" dirty="0" smtClean="0"/>
              <a:t>Discovering Archeological Sites by Utilizing NASA Earth Observations to Detect Changes in Snowpack Coverage in Intermountain National Parks</a:t>
            </a:r>
            <a:endParaRPr lang="en-US" dirty="0"/>
          </a:p>
        </p:txBody>
      </p:sp>
      <p:sp>
        <p:nvSpPr>
          <p:cNvPr id="5" name="Text Placeholder 4"/>
          <p:cNvSpPr>
            <a:spLocks noGrp="1"/>
          </p:cNvSpPr>
          <p:nvPr>
            <p:ph type="body" sz="quarter" idx="10"/>
          </p:nvPr>
        </p:nvSpPr>
        <p:spPr>
          <a:xfrm rot="16200000">
            <a:off x="11686168" y="18118321"/>
            <a:ext cx="28438686" cy="2314074"/>
          </a:xfrm>
        </p:spPr>
        <p:txBody>
          <a:bodyPr/>
          <a:lstStyle/>
          <a:p>
            <a:r>
              <a:rPr lang="en-US" sz="11500" b="1" dirty="0" smtClean="0"/>
              <a:t>Northern</a:t>
            </a:r>
            <a:r>
              <a:rPr lang="en-US" sz="11500" dirty="0" smtClean="0"/>
              <a:t> </a:t>
            </a:r>
            <a:r>
              <a:rPr lang="en-US" sz="11500" b="1" dirty="0" smtClean="0"/>
              <a:t>Great</a:t>
            </a:r>
            <a:r>
              <a:rPr lang="en-US" sz="11500" dirty="0" smtClean="0"/>
              <a:t> </a:t>
            </a:r>
            <a:r>
              <a:rPr lang="en-US" sz="11500" b="1" dirty="0" smtClean="0"/>
              <a:t>Plains </a:t>
            </a:r>
            <a:r>
              <a:rPr lang="en-US" sz="11500" dirty="0" smtClean="0"/>
              <a:t>Water Resources</a:t>
            </a:r>
            <a:endParaRPr lang="en-US" sz="11500" b="1" dirty="0"/>
          </a:p>
        </p:txBody>
      </p:sp>
      <p:sp>
        <p:nvSpPr>
          <p:cNvPr id="11" name="Text Placeholder 16"/>
          <p:cNvSpPr txBox="1">
            <a:spLocks/>
          </p:cNvSpPr>
          <p:nvPr/>
        </p:nvSpPr>
        <p:spPr>
          <a:xfrm>
            <a:off x="13042695" y="30377563"/>
            <a:ext cx="10972800" cy="44300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buClr>
                <a:schemeClr val="dk1"/>
              </a:buClr>
              <a:buSzPct val="45833"/>
            </a:pPr>
            <a:r>
              <a:rPr lang="en-US" b="1" dirty="0">
                <a:solidFill>
                  <a:srgbClr val="595555"/>
                </a:solidFill>
                <a:latin typeface="Garamond" panose="02020404030301010803" pitchFamily="18" charset="0"/>
              </a:rPr>
              <a:t>Dr. Kenton Ross</a:t>
            </a:r>
            <a:r>
              <a:rPr lang="en-US" dirty="0">
                <a:solidFill>
                  <a:srgbClr val="595555"/>
                </a:solidFill>
                <a:latin typeface="Garamond" panose="02020404030301010803" pitchFamily="18" charset="0"/>
              </a:rPr>
              <a:t>, NASA DEVELOP National Program</a:t>
            </a:r>
          </a:p>
          <a:p>
            <a:pPr>
              <a:lnSpc>
                <a:spcPct val="100000"/>
              </a:lnSpc>
              <a:spcBef>
                <a:spcPts val="0"/>
              </a:spcBef>
              <a:buClr>
                <a:schemeClr val="dk1"/>
              </a:buClr>
              <a:buSzPct val="45833"/>
            </a:pPr>
            <a:r>
              <a:rPr lang="en-US" b="1" dirty="0">
                <a:solidFill>
                  <a:srgbClr val="595555"/>
                </a:solidFill>
                <a:latin typeface="Garamond" panose="02020404030301010803" pitchFamily="18" charset="0"/>
              </a:rPr>
              <a:t>Dr. DeWayne Cecil</a:t>
            </a:r>
            <a:r>
              <a:rPr lang="en-US" dirty="0">
                <a:solidFill>
                  <a:srgbClr val="595555"/>
                </a:solidFill>
                <a:latin typeface="Garamond" panose="02020404030301010803" pitchFamily="18" charset="0"/>
              </a:rPr>
              <a:t>, NOAA NCEI, Global Science and </a:t>
            </a:r>
            <a:r>
              <a:rPr lang="en-US" dirty="0" smtClean="0">
                <a:solidFill>
                  <a:srgbClr val="595555"/>
                </a:solidFill>
                <a:latin typeface="Garamond" panose="02020404030301010803" pitchFamily="18" charset="0"/>
              </a:rPr>
              <a:t>Technology</a:t>
            </a:r>
          </a:p>
          <a:p>
            <a:pPr>
              <a:lnSpc>
                <a:spcPct val="100000"/>
              </a:lnSpc>
              <a:spcBef>
                <a:spcPts val="0"/>
              </a:spcBef>
              <a:buClr>
                <a:schemeClr val="dk1"/>
              </a:buClr>
              <a:buSzPct val="45833"/>
            </a:pPr>
            <a:r>
              <a:rPr lang="en-US" b="1" dirty="0" smtClean="0">
                <a:solidFill>
                  <a:srgbClr val="595555"/>
                </a:solidFill>
                <a:latin typeface="Garamond" panose="02020404030301010803" pitchFamily="18" charset="0"/>
              </a:rPr>
              <a:t>David </a:t>
            </a:r>
            <a:r>
              <a:rPr lang="en-US" b="1" dirty="0" err="1" smtClean="0">
                <a:solidFill>
                  <a:srgbClr val="595555"/>
                </a:solidFill>
                <a:latin typeface="Garamond" panose="02020404030301010803" pitchFamily="18" charset="0"/>
              </a:rPr>
              <a:t>Selkowitz</a:t>
            </a:r>
            <a:r>
              <a:rPr lang="en-US" dirty="0" smtClean="0">
                <a:solidFill>
                  <a:srgbClr val="595555"/>
                </a:solidFill>
                <a:latin typeface="Garamond" panose="02020404030301010803" pitchFamily="18" charset="0"/>
              </a:rPr>
              <a:t>, USGS Alaska Center</a:t>
            </a:r>
            <a:endParaRPr lang="en-US" b="1" dirty="0">
              <a:solidFill>
                <a:srgbClr val="595555"/>
              </a:solidFill>
              <a:latin typeface="Garamond" panose="02020404030301010803" pitchFamily="18" charset="0"/>
            </a:endParaRPr>
          </a:p>
          <a:p>
            <a:pPr>
              <a:lnSpc>
                <a:spcPct val="100000"/>
              </a:lnSpc>
              <a:spcBef>
                <a:spcPts val="0"/>
              </a:spcBef>
              <a:buClr>
                <a:schemeClr val="dk1"/>
              </a:buClr>
              <a:buSzPct val="45833"/>
            </a:pPr>
            <a:r>
              <a:rPr lang="en-US" b="1" dirty="0">
                <a:solidFill>
                  <a:srgbClr val="595555"/>
                </a:solidFill>
                <a:latin typeface="Garamond" panose="02020404030301010803" pitchFamily="18" charset="0"/>
              </a:rPr>
              <a:t>Bob VanGundy</a:t>
            </a:r>
            <a:r>
              <a:rPr lang="en-US" dirty="0">
                <a:solidFill>
                  <a:srgbClr val="595555"/>
                </a:solidFill>
                <a:latin typeface="Garamond" panose="02020404030301010803" pitchFamily="18" charset="0"/>
              </a:rPr>
              <a:t>, The University of Virginia’s College at </a:t>
            </a:r>
            <a:r>
              <a:rPr lang="en-US" dirty="0" smtClean="0">
                <a:solidFill>
                  <a:srgbClr val="595555"/>
                </a:solidFill>
                <a:latin typeface="Garamond" panose="02020404030301010803" pitchFamily="18" charset="0"/>
              </a:rPr>
              <a:t>Wise</a:t>
            </a:r>
          </a:p>
          <a:p>
            <a:pPr>
              <a:lnSpc>
                <a:spcPct val="100000"/>
              </a:lnSpc>
              <a:spcBef>
                <a:spcPts val="0"/>
              </a:spcBef>
              <a:buClr>
                <a:schemeClr val="dk1"/>
              </a:buClr>
              <a:buSzPct val="45833"/>
            </a:pPr>
            <a:r>
              <a:rPr lang="en-US" b="1" dirty="0" smtClean="0">
                <a:solidFill>
                  <a:srgbClr val="595555"/>
                </a:solidFill>
                <a:latin typeface="Garamond" panose="02020404030301010803" pitchFamily="18" charset="0"/>
                <a:ea typeface="Questrial"/>
                <a:cs typeface="Questrial"/>
                <a:sym typeface="Questrial"/>
              </a:rPr>
              <a:t>Tom Lincoln, </a:t>
            </a:r>
            <a:r>
              <a:rPr lang="en-US" dirty="0" smtClean="0">
                <a:solidFill>
                  <a:srgbClr val="595555"/>
                </a:solidFill>
                <a:latin typeface="Garamond" panose="02020404030301010803" pitchFamily="18" charset="0"/>
                <a:ea typeface="Questrial"/>
                <a:cs typeface="Questrial"/>
                <a:sym typeface="Questrial"/>
              </a:rPr>
              <a:t>National Park Service</a:t>
            </a:r>
          </a:p>
          <a:p>
            <a:pPr>
              <a:lnSpc>
                <a:spcPct val="100000"/>
              </a:lnSpc>
              <a:spcBef>
                <a:spcPts val="0"/>
              </a:spcBef>
              <a:buClr>
                <a:schemeClr val="dk1"/>
              </a:buClr>
              <a:buSzPct val="45833"/>
            </a:pPr>
            <a:r>
              <a:rPr lang="en-US" b="1" dirty="0" smtClean="0">
                <a:solidFill>
                  <a:srgbClr val="595555"/>
                </a:solidFill>
                <a:latin typeface="Garamond" panose="02020404030301010803" pitchFamily="18" charset="0"/>
                <a:ea typeface="Questrial"/>
                <a:cs typeface="Questrial"/>
                <a:sym typeface="Questrial"/>
              </a:rPr>
              <a:t>Kelly </a:t>
            </a:r>
            <a:r>
              <a:rPr lang="en-US" b="1" dirty="0" err="1" smtClean="0">
                <a:solidFill>
                  <a:srgbClr val="595555"/>
                </a:solidFill>
                <a:latin typeface="Garamond" panose="02020404030301010803" pitchFamily="18" charset="0"/>
                <a:ea typeface="Questrial"/>
                <a:cs typeface="Questrial"/>
                <a:sym typeface="Questrial"/>
              </a:rPr>
              <a:t>Stehman</a:t>
            </a:r>
            <a:r>
              <a:rPr lang="en-US" b="1" dirty="0" smtClean="0">
                <a:solidFill>
                  <a:srgbClr val="595555"/>
                </a:solidFill>
                <a:latin typeface="Garamond" panose="02020404030301010803" pitchFamily="18" charset="0"/>
                <a:ea typeface="Questrial"/>
                <a:cs typeface="Questrial"/>
                <a:sym typeface="Questrial"/>
              </a:rPr>
              <a:t>, </a:t>
            </a:r>
            <a:r>
              <a:rPr lang="en-US" dirty="0" smtClean="0">
                <a:solidFill>
                  <a:srgbClr val="595555"/>
                </a:solidFill>
                <a:latin typeface="Garamond" panose="02020404030301010803" pitchFamily="18" charset="0"/>
                <a:ea typeface="Questrial"/>
                <a:cs typeface="Questrial"/>
                <a:sym typeface="Questrial"/>
              </a:rPr>
              <a:t>National Park Service</a:t>
            </a:r>
          </a:p>
          <a:p>
            <a:pPr>
              <a:lnSpc>
                <a:spcPct val="100000"/>
              </a:lnSpc>
              <a:spcBef>
                <a:spcPts val="0"/>
              </a:spcBef>
              <a:buClr>
                <a:schemeClr val="dk1"/>
              </a:buClr>
              <a:buSzPct val="45833"/>
            </a:pPr>
            <a:r>
              <a:rPr lang="en-US" b="1" dirty="0" smtClean="0">
                <a:solidFill>
                  <a:srgbClr val="595555"/>
                </a:solidFill>
                <a:latin typeface="Garamond" panose="02020404030301010803" pitchFamily="18" charset="0"/>
                <a:ea typeface="Questrial"/>
                <a:cs typeface="Questrial"/>
                <a:sym typeface="Questrial"/>
              </a:rPr>
              <a:t>Mike </a:t>
            </a:r>
            <a:r>
              <a:rPr lang="en-US" b="1" dirty="0">
                <a:solidFill>
                  <a:srgbClr val="595555"/>
                </a:solidFill>
                <a:latin typeface="Garamond" panose="02020404030301010803" pitchFamily="18" charset="0"/>
                <a:ea typeface="Questrial"/>
                <a:cs typeface="Questrial"/>
                <a:sym typeface="Questrial"/>
              </a:rPr>
              <a:t>Bender</a:t>
            </a:r>
            <a:r>
              <a:rPr lang="en-US" dirty="0">
                <a:solidFill>
                  <a:srgbClr val="595555"/>
                </a:solidFill>
                <a:latin typeface="Garamond" panose="02020404030301010803" pitchFamily="18" charset="0"/>
                <a:ea typeface="Questrial"/>
                <a:cs typeface="Questrial"/>
                <a:sym typeface="Questrial"/>
              </a:rPr>
              <a:t>, NASA DEVELOP National Program</a:t>
            </a:r>
          </a:p>
          <a:p>
            <a:pPr>
              <a:lnSpc>
                <a:spcPct val="100000"/>
              </a:lnSpc>
              <a:spcBef>
                <a:spcPts val="0"/>
              </a:spcBef>
              <a:buClr>
                <a:schemeClr val="dk1"/>
              </a:buClr>
              <a:buSzPct val="45833"/>
            </a:pPr>
            <a:r>
              <a:rPr lang="en-US" b="1" dirty="0" smtClean="0">
                <a:solidFill>
                  <a:srgbClr val="595555"/>
                </a:solidFill>
                <a:latin typeface="Garamond" panose="02020404030301010803" pitchFamily="18" charset="0"/>
              </a:rPr>
              <a:t>Honorable </a:t>
            </a:r>
            <a:r>
              <a:rPr lang="en-US" b="1" dirty="0">
                <a:solidFill>
                  <a:srgbClr val="595555"/>
                </a:solidFill>
                <a:latin typeface="Garamond" panose="02020404030301010803" pitchFamily="18" charset="0"/>
              </a:rPr>
              <a:t>J. Jack Kennedy, Jr., </a:t>
            </a:r>
            <a:r>
              <a:rPr lang="en-US" dirty="0" smtClean="0">
                <a:solidFill>
                  <a:srgbClr val="595555"/>
                </a:solidFill>
                <a:latin typeface="Garamond" panose="02020404030301010803" pitchFamily="18" charset="0"/>
              </a:rPr>
              <a:t>Mentor </a:t>
            </a:r>
            <a:endParaRPr lang="en-US" sz="1400" i="1" kern="0" dirty="0" smtClean="0">
              <a:solidFill>
                <a:srgbClr val="595555"/>
              </a:solidFill>
              <a:latin typeface="Garamond" panose="02020404030301010803" pitchFamily="18" charset="0"/>
              <a:cs typeface="Arial"/>
              <a:sym typeface="Arial"/>
            </a:endParaRPr>
          </a:p>
          <a:p>
            <a:pPr lvl="0" defTabSz="914400">
              <a:lnSpc>
                <a:spcPct val="100000"/>
              </a:lnSpc>
              <a:spcBef>
                <a:spcPts val="600"/>
              </a:spcBef>
            </a:pPr>
            <a:r>
              <a:rPr lang="en-US" sz="1400" i="1" kern="0" dirty="0" smtClean="0">
                <a:solidFill>
                  <a:srgbClr val="595555"/>
                </a:solidFill>
                <a:latin typeface="Garamond" panose="02020404030301010803" pitchFamily="18" charset="0"/>
                <a:cs typeface="Arial"/>
                <a:sym typeface="Arial"/>
              </a:rPr>
              <a:t>Any </a:t>
            </a:r>
            <a:r>
              <a:rPr lang="en-US" sz="1400" i="1" kern="0" dirty="0">
                <a:solidFill>
                  <a:srgbClr val="595555"/>
                </a:solidFill>
                <a:latin typeface="Garamond" panose="02020404030301010803" pitchFamily="18" charset="0"/>
                <a:cs typeface="Arial"/>
                <a:sym typeface="Arial"/>
              </a:rPr>
              <a:t>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a:p>
            <a:endParaRPr lang="en-US" dirty="0" smtClean="0">
              <a:solidFill>
                <a:srgbClr val="595555"/>
              </a:solidFill>
            </a:endParaRPr>
          </a:p>
        </p:txBody>
      </p:sp>
      <p:sp>
        <p:nvSpPr>
          <p:cNvPr id="12" name="Text Placeholder 16"/>
          <p:cNvSpPr txBox="1">
            <a:spLocks/>
          </p:cNvSpPr>
          <p:nvPr/>
        </p:nvSpPr>
        <p:spPr>
          <a:xfrm>
            <a:off x="12818904" y="19418122"/>
            <a:ext cx="10972800" cy="374601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5AADB"/>
              </a:buClr>
            </a:pPr>
            <a:r>
              <a:rPr lang="en-US" dirty="0" smtClean="0">
                <a:solidFill>
                  <a:srgbClr val="595555"/>
                </a:solidFill>
                <a:latin typeface="Garamond" panose="02020404030301010803" pitchFamily="18" charset="0"/>
              </a:rPr>
              <a:t>Approximately 0.352 square miles of glaciers were </a:t>
            </a:r>
            <a:r>
              <a:rPr lang="en-US" dirty="0">
                <a:solidFill>
                  <a:srgbClr val="595555"/>
                </a:solidFill>
                <a:latin typeface="Garamond" panose="02020404030301010803" pitchFamily="18" charset="0"/>
              </a:rPr>
              <a:t>found </a:t>
            </a:r>
            <a:r>
              <a:rPr lang="en-US" dirty="0" smtClean="0">
                <a:solidFill>
                  <a:srgbClr val="595555"/>
                </a:solidFill>
                <a:latin typeface="Garamond" panose="02020404030301010803" pitchFamily="18" charset="0"/>
              </a:rPr>
              <a:t>by the Landsat images that were not </a:t>
            </a:r>
            <a:r>
              <a:rPr lang="en-US" dirty="0">
                <a:solidFill>
                  <a:srgbClr val="595555"/>
                </a:solidFill>
                <a:latin typeface="Garamond" panose="02020404030301010803" pitchFamily="18" charset="0"/>
              </a:rPr>
              <a:t>included in </a:t>
            </a:r>
            <a:r>
              <a:rPr lang="en-US" dirty="0" smtClean="0">
                <a:solidFill>
                  <a:srgbClr val="595555"/>
                </a:solidFill>
                <a:latin typeface="Garamond" panose="02020404030301010803" pitchFamily="18" charset="0"/>
              </a:rPr>
              <a:t>Rocky Mountain National Park’s field </a:t>
            </a:r>
            <a:r>
              <a:rPr lang="en-US" dirty="0">
                <a:solidFill>
                  <a:srgbClr val="595555"/>
                </a:solidFill>
                <a:latin typeface="Garamond" panose="02020404030301010803" pitchFamily="18" charset="0"/>
              </a:rPr>
              <a:t>survey </a:t>
            </a:r>
            <a:r>
              <a:rPr lang="en-US" dirty="0" smtClean="0">
                <a:solidFill>
                  <a:srgbClr val="595555"/>
                </a:solidFill>
                <a:latin typeface="Garamond" panose="02020404030301010803" pitchFamily="18" charset="0"/>
              </a:rPr>
              <a:t>inventory.  These </a:t>
            </a:r>
            <a:r>
              <a:rPr lang="en-US" dirty="0">
                <a:solidFill>
                  <a:srgbClr val="595555"/>
                </a:solidFill>
                <a:latin typeface="Garamond" panose="02020404030301010803" pitchFamily="18" charset="0"/>
              </a:rPr>
              <a:t>previously unknown glacier patches </a:t>
            </a:r>
            <a:r>
              <a:rPr lang="en-US" dirty="0" smtClean="0">
                <a:solidFill>
                  <a:srgbClr val="595555"/>
                </a:solidFill>
                <a:latin typeface="Garamond" panose="02020404030301010803" pitchFamily="18" charset="0"/>
              </a:rPr>
              <a:t>are mainly distributed near Rowe </a:t>
            </a:r>
            <a:r>
              <a:rPr lang="en-US" dirty="0">
                <a:solidFill>
                  <a:srgbClr val="595555"/>
                </a:solidFill>
                <a:latin typeface="Garamond" panose="02020404030301010803" pitchFamily="18" charset="0"/>
              </a:rPr>
              <a:t>Glacier and </a:t>
            </a:r>
            <a:r>
              <a:rPr lang="en-US" dirty="0" smtClean="0">
                <a:solidFill>
                  <a:srgbClr val="595555"/>
                </a:solidFill>
                <a:latin typeface="Garamond" panose="02020404030301010803" pitchFamily="18" charset="0"/>
              </a:rPr>
              <a:t>Moomaw Glacier.</a:t>
            </a:r>
            <a:endParaRPr lang="en-US" dirty="0">
              <a:solidFill>
                <a:srgbClr val="595555"/>
              </a:solidFill>
              <a:latin typeface="Garamond" panose="02020404030301010803" pitchFamily="18" charset="0"/>
            </a:endParaRPr>
          </a:p>
          <a:p>
            <a:pPr marL="347663" indent="-347663">
              <a:buClr>
                <a:srgbClr val="75AADB"/>
              </a:buClr>
            </a:pPr>
            <a:r>
              <a:rPr lang="en-US" dirty="0">
                <a:solidFill>
                  <a:srgbClr val="595555"/>
                </a:solidFill>
                <a:latin typeface="Garamond" panose="02020404030301010803" pitchFamily="18" charset="0"/>
              </a:rPr>
              <a:t>In </a:t>
            </a:r>
            <a:r>
              <a:rPr lang="en-US" dirty="0" smtClean="0">
                <a:solidFill>
                  <a:srgbClr val="595555"/>
                </a:solidFill>
                <a:latin typeface="Garamond" panose="02020404030301010803" pitchFamily="18" charset="0"/>
              </a:rPr>
              <a:t>general, </a:t>
            </a:r>
            <a:r>
              <a:rPr lang="en-US" dirty="0">
                <a:solidFill>
                  <a:srgbClr val="595555"/>
                </a:solidFill>
                <a:latin typeface="Garamond" panose="02020404030301010803" pitchFamily="18" charset="0"/>
              </a:rPr>
              <a:t>both glacier and ice field cover receded </a:t>
            </a:r>
            <a:r>
              <a:rPr lang="en-US" dirty="0" smtClean="0">
                <a:solidFill>
                  <a:srgbClr val="595555"/>
                </a:solidFill>
                <a:latin typeface="Garamond" panose="02020404030301010803" pitchFamily="18" charset="0"/>
              </a:rPr>
              <a:t>from </a:t>
            </a:r>
            <a:r>
              <a:rPr lang="en-US" dirty="0">
                <a:solidFill>
                  <a:srgbClr val="595555"/>
                </a:solidFill>
                <a:latin typeface="Garamond" panose="02020404030301010803" pitchFamily="18" charset="0"/>
              </a:rPr>
              <a:t>1995 to  2015.</a:t>
            </a:r>
          </a:p>
          <a:p>
            <a:pPr marL="347663" indent="-347663">
              <a:buClr>
                <a:srgbClr val="75AADB"/>
              </a:buClr>
            </a:pPr>
            <a:r>
              <a:rPr lang="en-US" dirty="0">
                <a:solidFill>
                  <a:srgbClr val="595555"/>
                </a:solidFill>
                <a:latin typeface="Garamond" panose="02020404030301010803" pitchFamily="18" charset="0"/>
              </a:rPr>
              <a:t>1999 and 2014 were the peak years for glacier formation, while 2000 was the recession year in between. La </a:t>
            </a:r>
            <a:r>
              <a:rPr lang="en-US" dirty="0" smtClean="0">
                <a:solidFill>
                  <a:srgbClr val="595555"/>
                </a:solidFill>
                <a:latin typeface="Garamond" panose="02020404030301010803" pitchFamily="18" charset="0"/>
              </a:rPr>
              <a:t>Niña </a:t>
            </a:r>
            <a:r>
              <a:rPr lang="en-US" dirty="0">
                <a:solidFill>
                  <a:srgbClr val="595555"/>
                </a:solidFill>
                <a:latin typeface="Garamond" panose="02020404030301010803" pitchFamily="18" charset="0"/>
              </a:rPr>
              <a:t>occurred during June 1998 to April 2001. It is </a:t>
            </a:r>
            <a:r>
              <a:rPr lang="en-US" dirty="0" smtClean="0">
                <a:solidFill>
                  <a:srgbClr val="595555"/>
                </a:solidFill>
                <a:latin typeface="Garamond" panose="02020404030301010803" pitchFamily="18" charset="0"/>
              </a:rPr>
              <a:t>assumed </a:t>
            </a:r>
            <a:r>
              <a:rPr lang="en-US" dirty="0">
                <a:solidFill>
                  <a:srgbClr val="595555"/>
                </a:solidFill>
                <a:latin typeface="Garamond" panose="02020404030301010803" pitchFamily="18" charset="0"/>
              </a:rPr>
              <a:t>that La </a:t>
            </a:r>
            <a:r>
              <a:rPr lang="en-US" dirty="0" smtClean="0">
                <a:solidFill>
                  <a:srgbClr val="595555"/>
                </a:solidFill>
                <a:latin typeface="Garamond" panose="02020404030301010803" pitchFamily="18" charset="0"/>
              </a:rPr>
              <a:t>Niña accelerates </a:t>
            </a:r>
            <a:r>
              <a:rPr lang="en-US" dirty="0">
                <a:solidFill>
                  <a:srgbClr val="595555"/>
                </a:solidFill>
                <a:latin typeface="Garamond" panose="02020404030301010803" pitchFamily="18" charset="0"/>
              </a:rPr>
              <a:t>the snow </a:t>
            </a:r>
            <a:r>
              <a:rPr lang="en-US" dirty="0" smtClean="0">
                <a:solidFill>
                  <a:srgbClr val="595555"/>
                </a:solidFill>
                <a:latin typeface="Garamond" panose="02020404030301010803" pitchFamily="18" charset="0"/>
              </a:rPr>
              <a:t>melting</a:t>
            </a:r>
            <a:r>
              <a:rPr lang="en-US" dirty="0">
                <a:solidFill>
                  <a:srgbClr val="595555"/>
                </a:solidFill>
                <a:latin typeface="Garamond" panose="02020404030301010803" pitchFamily="18" charset="0"/>
              </a:rPr>
              <a:t>.</a:t>
            </a:r>
          </a:p>
        </p:txBody>
      </p:sp>
      <p:sp>
        <p:nvSpPr>
          <p:cNvPr id="6" name="Text Placeholder 16"/>
          <p:cNvSpPr txBox="1">
            <a:spLocks/>
          </p:cNvSpPr>
          <p:nvPr/>
        </p:nvSpPr>
        <p:spPr>
          <a:xfrm>
            <a:off x="843099" y="5217329"/>
            <a:ext cx="11380829" cy="50452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smtClean="0">
                <a:solidFill>
                  <a:srgbClr val="595555"/>
                </a:solidFill>
              </a:rPr>
              <a:t>National parks in the </a:t>
            </a:r>
            <a:r>
              <a:rPr lang="en-US" dirty="0">
                <a:solidFill>
                  <a:srgbClr val="595555"/>
                </a:solidFill>
              </a:rPr>
              <a:t>northern </a:t>
            </a:r>
            <a:r>
              <a:rPr lang="en-US" dirty="0" smtClean="0">
                <a:solidFill>
                  <a:srgbClr val="595555"/>
                </a:solidFill>
              </a:rPr>
              <a:t>U.S. Great Plains in the National Park Services' </a:t>
            </a:r>
            <a:r>
              <a:rPr lang="en-US" dirty="0">
                <a:solidFill>
                  <a:srgbClr val="595555"/>
                </a:solidFill>
              </a:rPr>
              <a:t>Intermountain region </a:t>
            </a:r>
            <a:r>
              <a:rPr lang="en-US" dirty="0" smtClean="0">
                <a:solidFill>
                  <a:srgbClr val="595555"/>
                </a:solidFill>
              </a:rPr>
              <a:t>are experiencing snow and ice melt due to changes in climate. As the ice recedes, it has the potential to reveal previously undiscovered archaeological sites. Therefore, investigating the changes of Persistent Ice and Snow Cover (PISC) in this region is crucial to identifying archaeological sites. To address the changes of PISC, a two phase methodology was implemented: 1) map the PISC in the Rocky Mountain National Park, CO over the period from 1995 to 2015 using Landsat scenes; and 2) detect the changes of PISC over time. This research was a case study to document the retreat of PISC in the Intermountain national parks, namely Rocky Mountain National Park, by applying NASA Earth observations. This research can also aid in testing hypotheses about the drivers of human behavioral variability and support the National Park Service in its mission to protect and mitigate impacts of climate change to mountain cultural heritage resources.</a:t>
            </a:r>
            <a:endParaRPr lang="en-US" dirty="0">
              <a:solidFill>
                <a:srgbClr val="595555"/>
              </a:solidFill>
            </a:endParaRPr>
          </a:p>
        </p:txBody>
      </p:sp>
      <p:sp>
        <p:nvSpPr>
          <p:cNvPr id="15" name="Text Placeholder 16"/>
          <p:cNvSpPr txBox="1">
            <a:spLocks/>
          </p:cNvSpPr>
          <p:nvPr/>
        </p:nvSpPr>
        <p:spPr>
          <a:xfrm>
            <a:off x="12818903" y="5227962"/>
            <a:ext cx="11196591" cy="322825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5AADB"/>
              </a:buClr>
            </a:pPr>
            <a:r>
              <a:rPr lang="en-US" b="1" dirty="0">
                <a:solidFill>
                  <a:srgbClr val="75AADB"/>
                </a:solidFill>
              </a:rPr>
              <a:t>Identify</a:t>
            </a:r>
            <a:r>
              <a:rPr lang="en-US" dirty="0">
                <a:solidFill>
                  <a:schemeClr val="tx1">
                    <a:lumMod val="75000"/>
                  </a:schemeClr>
                </a:solidFill>
              </a:rPr>
              <a:t> </a:t>
            </a:r>
            <a:r>
              <a:rPr lang="en-US" dirty="0" smtClean="0">
                <a:solidFill>
                  <a:schemeClr val="tx1">
                    <a:lumMod val="75000"/>
                  </a:schemeClr>
                </a:solidFill>
              </a:rPr>
              <a:t>new ice patches previously unknown to Rocky Mountain National Park</a:t>
            </a:r>
            <a:endParaRPr lang="en-US" dirty="0">
              <a:solidFill>
                <a:schemeClr val="tx1">
                  <a:lumMod val="75000"/>
                </a:schemeClr>
              </a:solidFill>
            </a:endParaRPr>
          </a:p>
          <a:p>
            <a:pPr marL="347663" indent="-347663">
              <a:buClr>
                <a:srgbClr val="75AADB"/>
              </a:buClr>
            </a:pPr>
            <a:r>
              <a:rPr lang="en-US" b="1" dirty="0">
                <a:solidFill>
                  <a:srgbClr val="73A9DB"/>
                </a:solidFill>
              </a:rPr>
              <a:t>Classify</a:t>
            </a:r>
            <a:r>
              <a:rPr lang="en-US" dirty="0">
                <a:solidFill>
                  <a:schemeClr val="tx1">
                    <a:lumMod val="75000"/>
                  </a:schemeClr>
                </a:solidFill>
              </a:rPr>
              <a:t> persistent ice and </a:t>
            </a:r>
            <a:r>
              <a:rPr lang="en-US" dirty="0">
                <a:solidFill>
                  <a:schemeClr val="tx1">
                    <a:lumMod val="75000"/>
                  </a:schemeClr>
                </a:solidFill>
                <a:latin typeface="Garamond" panose="02020404030301010803" pitchFamily="18" charset="0"/>
              </a:rPr>
              <a:t>snow</a:t>
            </a:r>
            <a:r>
              <a:rPr lang="en-US" dirty="0">
                <a:solidFill>
                  <a:schemeClr val="tx1">
                    <a:lumMod val="75000"/>
                  </a:schemeClr>
                </a:solidFill>
              </a:rPr>
              <a:t> cover</a:t>
            </a:r>
          </a:p>
          <a:p>
            <a:pPr marL="347663" indent="-347663">
              <a:buClr>
                <a:srgbClr val="75AADB"/>
              </a:buClr>
            </a:pPr>
            <a:r>
              <a:rPr lang="en-US" b="1" dirty="0">
                <a:solidFill>
                  <a:srgbClr val="73A9DB"/>
                </a:solidFill>
              </a:rPr>
              <a:t>Discover</a:t>
            </a:r>
            <a:r>
              <a:rPr lang="en-US" dirty="0">
                <a:solidFill>
                  <a:srgbClr val="73A9DB"/>
                </a:solidFill>
              </a:rPr>
              <a:t> </a:t>
            </a:r>
            <a:r>
              <a:rPr lang="en-US" dirty="0">
                <a:solidFill>
                  <a:schemeClr val="tx1">
                    <a:lumMod val="75000"/>
                  </a:schemeClr>
                </a:solidFill>
              </a:rPr>
              <a:t>if El </a:t>
            </a:r>
            <a:r>
              <a:rPr lang="en-US" dirty="0" smtClean="0">
                <a:solidFill>
                  <a:schemeClr val="tx1">
                    <a:lumMod val="75000"/>
                  </a:schemeClr>
                </a:solidFill>
              </a:rPr>
              <a:t>Niño/La Niña </a:t>
            </a:r>
            <a:r>
              <a:rPr lang="en-US" dirty="0">
                <a:solidFill>
                  <a:schemeClr val="tx1">
                    <a:lumMod val="75000"/>
                  </a:schemeClr>
                </a:solidFill>
              </a:rPr>
              <a:t>have an effect on Rocky Mountain National Park’s glaciers</a:t>
            </a:r>
          </a:p>
          <a:p>
            <a:pPr marL="347663" indent="-347663">
              <a:buClr>
                <a:srgbClr val="75AADB"/>
              </a:buClr>
            </a:pPr>
            <a:r>
              <a:rPr lang="en-US" b="1" dirty="0">
                <a:solidFill>
                  <a:srgbClr val="73A9DB"/>
                </a:solidFill>
              </a:rPr>
              <a:t>Identify</a:t>
            </a:r>
            <a:r>
              <a:rPr lang="en-US" dirty="0">
                <a:solidFill>
                  <a:srgbClr val="73A9DB"/>
                </a:solidFill>
              </a:rPr>
              <a:t> </a:t>
            </a:r>
            <a:r>
              <a:rPr lang="en-US" dirty="0">
                <a:solidFill>
                  <a:schemeClr val="tx1">
                    <a:lumMod val="75000"/>
                  </a:schemeClr>
                </a:solidFill>
              </a:rPr>
              <a:t>recently uncovered land for future archeological sites</a:t>
            </a:r>
            <a:endParaRPr lang="en-US" dirty="0" smtClean="0">
              <a:solidFill>
                <a:schemeClr val="tx1">
                  <a:lumMod val="75000"/>
                </a:schemeClr>
              </a:solidFill>
            </a:endParaRPr>
          </a:p>
        </p:txBody>
      </p:sp>
      <p:sp>
        <p:nvSpPr>
          <p:cNvPr id="16" name="TextBox 15"/>
          <p:cNvSpPr txBox="1"/>
          <p:nvPr/>
        </p:nvSpPr>
        <p:spPr>
          <a:xfrm>
            <a:off x="842217" y="4401504"/>
            <a:ext cx="11516347"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Abstract</a:t>
            </a:r>
          </a:p>
        </p:txBody>
      </p:sp>
      <p:sp>
        <p:nvSpPr>
          <p:cNvPr id="23" name="TextBox 22"/>
          <p:cNvSpPr txBox="1"/>
          <p:nvPr/>
        </p:nvSpPr>
        <p:spPr>
          <a:xfrm>
            <a:off x="12818904" y="4401504"/>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Objectives</a:t>
            </a:r>
          </a:p>
        </p:txBody>
      </p:sp>
      <p:sp>
        <p:nvSpPr>
          <p:cNvPr id="24" name="TextBox 23"/>
          <p:cNvSpPr txBox="1"/>
          <p:nvPr/>
        </p:nvSpPr>
        <p:spPr>
          <a:xfrm>
            <a:off x="925057" y="10190835"/>
            <a:ext cx="11407715"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Methodology</a:t>
            </a:r>
          </a:p>
        </p:txBody>
      </p:sp>
      <p:sp>
        <p:nvSpPr>
          <p:cNvPr id="25" name="TextBox 24"/>
          <p:cNvSpPr txBox="1"/>
          <p:nvPr/>
        </p:nvSpPr>
        <p:spPr>
          <a:xfrm>
            <a:off x="12818904" y="8476343"/>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Study Area</a:t>
            </a:r>
          </a:p>
        </p:txBody>
      </p:sp>
      <p:sp>
        <p:nvSpPr>
          <p:cNvPr id="26" name="TextBox 25"/>
          <p:cNvSpPr txBox="1"/>
          <p:nvPr/>
        </p:nvSpPr>
        <p:spPr>
          <a:xfrm>
            <a:off x="12818904" y="13640510"/>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Earth Observations</a:t>
            </a:r>
          </a:p>
        </p:txBody>
      </p:sp>
      <p:sp>
        <p:nvSpPr>
          <p:cNvPr id="27" name="TextBox 26"/>
          <p:cNvSpPr txBox="1"/>
          <p:nvPr/>
        </p:nvSpPr>
        <p:spPr>
          <a:xfrm>
            <a:off x="933771" y="19772007"/>
            <a:ext cx="11550315"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Results</a:t>
            </a:r>
          </a:p>
        </p:txBody>
      </p:sp>
      <p:sp>
        <p:nvSpPr>
          <p:cNvPr id="28" name="TextBox 27"/>
          <p:cNvSpPr txBox="1"/>
          <p:nvPr/>
        </p:nvSpPr>
        <p:spPr>
          <a:xfrm>
            <a:off x="12818904" y="18559183"/>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Conclusions</a:t>
            </a:r>
          </a:p>
        </p:txBody>
      </p:sp>
      <p:sp>
        <p:nvSpPr>
          <p:cNvPr id="29" name="TextBox 28"/>
          <p:cNvSpPr txBox="1"/>
          <p:nvPr/>
        </p:nvSpPr>
        <p:spPr>
          <a:xfrm>
            <a:off x="13042695" y="29689335"/>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Acknowledgements</a:t>
            </a:r>
          </a:p>
        </p:txBody>
      </p:sp>
      <p:sp>
        <p:nvSpPr>
          <p:cNvPr id="30" name="TextBox 29"/>
          <p:cNvSpPr txBox="1"/>
          <p:nvPr/>
        </p:nvSpPr>
        <p:spPr>
          <a:xfrm>
            <a:off x="19091545" y="22991312"/>
            <a:ext cx="4623555"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Project Partner</a:t>
            </a:r>
          </a:p>
        </p:txBody>
      </p:sp>
      <p:sp>
        <p:nvSpPr>
          <p:cNvPr id="31" name="TextBox 30"/>
          <p:cNvSpPr txBox="1"/>
          <p:nvPr/>
        </p:nvSpPr>
        <p:spPr>
          <a:xfrm>
            <a:off x="12818904" y="22991312"/>
            <a:ext cx="4542503"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Team Members</a:t>
            </a:r>
          </a:p>
        </p:txBody>
      </p:sp>
      <p:sp>
        <p:nvSpPr>
          <p:cNvPr id="38" name="TextBox 37"/>
          <p:cNvSpPr txBox="1"/>
          <p:nvPr/>
        </p:nvSpPr>
        <p:spPr>
          <a:xfrm>
            <a:off x="843099" y="34694241"/>
            <a:ext cx="18035451" cy="871515"/>
          </a:xfrm>
          <a:prstGeom prst="rect">
            <a:avLst/>
          </a:prstGeom>
          <a:noFill/>
        </p:spPr>
        <p:txBody>
          <a:bodyPr wrap="square" rtlCol="0">
            <a:noAutofit/>
          </a:bodyPr>
          <a:lstStyle/>
          <a:p>
            <a:r>
              <a:rPr lang="en-US" sz="4800" dirty="0" smtClean="0">
                <a:solidFill>
                  <a:schemeClr val="bg1"/>
                </a:solidFill>
                <a:latin typeface="+mj-lt"/>
              </a:rPr>
              <a:t>Wise County Clerk of Court’s Office – Summer 2016</a:t>
            </a:r>
            <a:endParaRPr lang="en-US" sz="4800" dirty="0">
              <a:solidFill>
                <a:schemeClr val="bg1"/>
              </a:solidFill>
              <a:latin typeface="+mj-lt"/>
            </a:endParaRPr>
          </a:p>
        </p:txBody>
      </p:sp>
      <p:grpSp>
        <p:nvGrpSpPr>
          <p:cNvPr id="50" name="Group 49"/>
          <p:cNvGrpSpPr/>
          <p:nvPr/>
        </p:nvGrpSpPr>
        <p:grpSpPr>
          <a:xfrm>
            <a:off x="13257223" y="23887100"/>
            <a:ext cx="4775140" cy="2955605"/>
            <a:chOff x="12962661" y="27681682"/>
            <a:chExt cx="4775140" cy="2955605"/>
          </a:xfrm>
        </p:grpSpPr>
        <p:sp>
          <p:nvSpPr>
            <p:cNvPr id="9" name="Text Placeholder 16"/>
            <p:cNvSpPr txBox="1">
              <a:spLocks/>
            </p:cNvSpPr>
            <p:nvPr/>
          </p:nvSpPr>
          <p:spPr>
            <a:xfrm>
              <a:off x="13059897" y="29775040"/>
              <a:ext cx="1819032" cy="86224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rgbClr val="595555"/>
                  </a:solidFill>
                </a:rPr>
                <a:t>Anne Gale </a:t>
              </a:r>
            </a:p>
            <a:p>
              <a:pPr algn="ctr">
                <a:lnSpc>
                  <a:spcPct val="100000"/>
                </a:lnSpc>
                <a:spcBef>
                  <a:spcPts val="0"/>
                </a:spcBef>
              </a:pPr>
              <a:r>
                <a:rPr lang="en-US" i="1" dirty="0" smtClean="0">
                  <a:solidFill>
                    <a:srgbClr val="595555"/>
                  </a:solidFill>
                </a:rPr>
                <a:t>Project </a:t>
              </a:r>
              <a:r>
                <a:rPr lang="en-US" i="1" dirty="0">
                  <a:solidFill>
                    <a:srgbClr val="595555"/>
                  </a:solidFill>
                </a:rPr>
                <a:t>Lead</a:t>
              </a:r>
            </a:p>
          </p:txBody>
        </p:sp>
        <p:sp>
          <p:nvSpPr>
            <p:cNvPr id="34" name="Text Placeholder 16"/>
            <p:cNvSpPr txBox="1">
              <a:spLocks/>
            </p:cNvSpPr>
            <p:nvPr/>
          </p:nvSpPr>
          <p:spPr>
            <a:xfrm>
              <a:off x="15366854" y="29772527"/>
              <a:ext cx="2370947" cy="40994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rgbClr val="595555"/>
                  </a:solidFill>
                </a:rPr>
                <a:t>Michael Brooke </a:t>
              </a:r>
            </a:p>
          </p:txBody>
        </p:sp>
        <p:grpSp>
          <p:nvGrpSpPr>
            <p:cNvPr id="10" name="Group 9"/>
            <p:cNvGrpSpPr/>
            <p:nvPr/>
          </p:nvGrpSpPr>
          <p:grpSpPr>
            <a:xfrm>
              <a:off x="12962661" y="27681682"/>
              <a:ext cx="2057404" cy="2081788"/>
              <a:chOff x="12965930" y="27157672"/>
              <a:chExt cx="2057404" cy="2081788"/>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5930" y="27157672"/>
                <a:ext cx="2057404" cy="2081788"/>
              </a:xfrm>
              <a:prstGeom prst="rect">
                <a:avLst/>
              </a:prstGeom>
            </p:spPr>
          </p:pic>
          <p:pic>
            <p:nvPicPr>
              <p:cNvPr id="40" name="Picture 39"/>
              <p:cNvPicPr>
                <a:picLocks/>
              </p:cNvPicPr>
              <p:nvPr/>
            </p:nvPicPr>
            <p:blipFill rotWithShape="1">
              <a:blip r:embed="rId4" cstate="print">
                <a:extLst>
                  <a:ext uri="{28A0092B-C50C-407E-A947-70E740481C1C}">
                    <a14:useLocalDpi xmlns:a14="http://schemas.microsoft.com/office/drawing/2010/main" val="0"/>
                  </a:ext>
                </a:extLst>
              </a:blip>
              <a:srcRect l="34479" t="17992" r="34490" b="30329"/>
              <a:stretch/>
            </p:blipFill>
            <p:spPr>
              <a:xfrm>
                <a:off x="13171672" y="27375606"/>
                <a:ext cx="1645920" cy="1645920"/>
              </a:xfrm>
              <a:prstGeom prst="ellipse">
                <a:avLst/>
              </a:prstGeom>
            </p:spPr>
          </p:pic>
        </p:grpSp>
        <p:grpSp>
          <p:nvGrpSpPr>
            <p:cNvPr id="8" name="Group 7"/>
            <p:cNvGrpSpPr/>
            <p:nvPr/>
          </p:nvGrpSpPr>
          <p:grpSpPr>
            <a:xfrm>
              <a:off x="15545276" y="27681682"/>
              <a:ext cx="2057404" cy="2081788"/>
              <a:chOff x="15548545" y="27157672"/>
              <a:chExt cx="2057404" cy="2081788"/>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8545" y="27157672"/>
                <a:ext cx="2057404" cy="2081788"/>
              </a:xfrm>
              <a:prstGeom prst="rect">
                <a:avLst/>
              </a:prstGeom>
            </p:spPr>
          </p:pic>
          <p:pic>
            <p:nvPicPr>
              <p:cNvPr id="41" name="Picture 40"/>
              <p:cNvPicPr>
                <a:picLocks/>
              </p:cNvPicPr>
              <p:nvPr/>
            </p:nvPicPr>
            <p:blipFill rotWithShape="1">
              <a:blip r:embed="rId5" cstate="print">
                <a:extLst>
                  <a:ext uri="{28A0092B-C50C-407E-A947-70E740481C1C}">
                    <a14:useLocalDpi xmlns:a14="http://schemas.microsoft.com/office/drawing/2010/main" val="0"/>
                  </a:ext>
                </a:extLst>
              </a:blip>
              <a:srcRect l="34029" t="14672" r="33924" b="26301"/>
              <a:stretch/>
            </p:blipFill>
            <p:spPr>
              <a:xfrm>
                <a:off x="15754287" y="27375606"/>
                <a:ext cx="1645920" cy="1645920"/>
              </a:xfrm>
              <a:prstGeom prst="ellipse">
                <a:avLst/>
              </a:prstGeom>
            </p:spPr>
          </p:pic>
        </p:grpSp>
      </p:gr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3529" t="15152" r="5360" b="4045"/>
          <a:stretch/>
        </p:blipFill>
        <p:spPr>
          <a:xfrm>
            <a:off x="12903968" y="9409826"/>
            <a:ext cx="5690337" cy="3899554"/>
          </a:xfrm>
          <a:prstGeom prst="rect">
            <a:avLst/>
          </a:prstGeom>
        </p:spPr>
      </p:pic>
      <p:sp>
        <p:nvSpPr>
          <p:cNvPr id="36" name="Text Placeholder 16"/>
          <p:cNvSpPr txBox="1">
            <a:spLocks/>
          </p:cNvSpPr>
          <p:nvPr/>
        </p:nvSpPr>
        <p:spPr>
          <a:xfrm>
            <a:off x="13478183" y="29130095"/>
            <a:ext cx="1651893" cy="49329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rgbClr val="595555"/>
                </a:solidFill>
              </a:rPr>
              <a:t>Xin Hong</a:t>
            </a:r>
          </a:p>
        </p:txBody>
      </p:sp>
      <p:sp>
        <p:nvSpPr>
          <p:cNvPr id="39" name="Text Placeholder 16"/>
          <p:cNvSpPr txBox="1">
            <a:spLocks/>
          </p:cNvSpPr>
          <p:nvPr/>
        </p:nvSpPr>
        <p:spPr>
          <a:xfrm>
            <a:off x="15824311" y="29130095"/>
            <a:ext cx="2224224" cy="45115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a:solidFill>
                  <a:srgbClr val="595555"/>
                </a:solidFill>
              </a:rPr>
              <a:t>Cody Vineyard</a:t>
            </a:r>
          </a:p>
        </p:txBody>
      </p:sp>
      <p:grpSp>
        <p:nvGrpSpPr>
          <p:cNvPr id="7" name="Group 6"/>
          <p:cNvGrpSpPr/>
          <p:nvPr/>
        </p:nvGrpSpPr>
        <p:grpSpPr>
          <a:xfrm>
            <a:off x="13264002" y="27035920"/>
            <a:ext cx="2057404" cy="2081788"/>
            <a:chOff x="18131160" y="27157672"/>
            <a:chExt cx="2057404" cy="2081788"/>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31160" y="27157672"/>
              <a:ext cx="2057404" cy="2081788"/>
            </a:xfrm>
            <a:prstGeom prst="rect">
              <a:avLst/>
            </a:prstGeom>
          </p:spPr>
        </p:pic>
        <p:pic>
          <p:nvPicPr>
            <p:cNvPr id="42" name="Picture 41"/>
            <p:cNvPicPr>
              <a:picLocks/>
            </p:cNvPicPr>
            <p:nvPr/>
          </p:nvPicPr>
          <p:blipFill rotWithShape="1">
            <a:blip r:embed="rId7" cstate="print">
              <a:extLst>
                <a:ext uri="{28A0092B-C50C-407E-A947-70E740481C1C}">
                  <a14:useLocalDpi xmlns:a14="http://schemas.microsoft.com/office/drawing/2010/main" val="0"/>
                </a:ext>
              </a:extLst>
            </a:blip>
            <a:srcRect l="33182" t="8700" r="35331" b="32323"/>
            <a:stretch/>
          </p:blipFill>
          <p:spPr>
            <a:xfrm>
              <a:off x="18330958" y="27373840"/>
              <a:ext cx="1645920" cy="1649453"/>
            </a:xfrm>
            <a:prstGeom prst="ellipse">
              <a:avLst/>
            </a:prstGeom>
          </p:spPr>
        </p:pic>
      </p:grpSp>
      <p:grpSp>
        <p:nvGrpSpPr>
          <p:cNvPr id="3" name="Group 2"/>
          <p:cNvGrpSpPr/>
          <p:nvPr/>
        </p:nvGrpSpPr>
        <p:grpSpPr>
          <a:xfrm>
            <a:off x="15846617" y="27035920"/>
            <a:ext cx="2057404" cy="2081788"/>
            <a:chOff x="20713775" y="27157672"/>
            <a:chExt cx="2057404" cy="2081788"/>
          </a:xfrm>
        </p:grpSpPr>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13775" y="27157672"/>
              <a:ext cx="2057404" cy="2081788"/>
            </a:xfrm>
            <a:prstGeom prst="rect">
              <a:avLst/>
            </a:prstGeom>
          </p:spPr>
        </p:pic>
        <p:pic>
          <p:nvPicPr>
            <p:cNvPr id="43" name="Picture 42"/>
            <p:cNvPicPr>
              <a:picLocks/>
            </p:cNvPicPr>
            <p:nvPr/>
          </p:nvPicPr>
          <p:blipFill rotWithShape="1">
            <a:blip r:embed="rId8" cstate="print">
              <a:extLst>
                <a:ext uri="{28A0092B-C50C-407E-A947-70E740481C1C}">
                  <a14:useLocalDpi xmlns:a14="http://schemas.microsoft.com/office/drawing/2010/main" val="0"/>
                </a:ext>
              </a:extLst>
            </a:blip>
            <a:srcRect l="34451" t="23589" r="35089" b="23461"/>
            <a:stretch/>
          </p:blipFill>
          <p:spPr>
            <a:xfrm>
              <a:off x="20919517" y="27375606"/>
              <a:ext cx="1645920" cy="1645920"/>
            </a:xfrm>
            <a:prstGeom prst="ellipse">
              <a:avLst/>
            </a:prstGeom>
          </p:spPr>
        </p:pic>
      </p:grpSp>
      <p:sp>
        <p:nvSpPr>
          <p:cNvPr id="44" name="Isosceles Triangle 43"/>
          <p:cNvSpPr/>
          <p:nvPr/>
        </p:nvSpPr>
        <p:spPr>
          <a:xfrm rot="16200000">
            <a:off x="15940523" y="8430778"/>
            <a:ext cx="4161253" cy="5567061"/>
          </a:xfrm>
          <a:prstGeom prst="triangle">
            <a:avLst>
              <a:gd name="adj" fmla="val 47600"/>
            </a:avLst>
          </a:prstGeom>
          <a:solidFill>
            <a:srgbClr val="73A9DB">
              <a:alpha val="15000"/>
            </a:srgb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508955" y="12531752"/>
            <a:ext cx="1567279" cy="584775"/>
          </a:xfrm>
          <a:prstGeom prst="rect">
            <a:avLst/>
          </a:prstGeom>
          <a:noFill/>
        </p:spPr>
        <p:txBody>
          <a:bodyPr wrap="square" rtlCol="0">
            <a:spAutoFit/>
          </a:bodyPr>
          <a:lstStyle/>
          <a:p>
            <a:pPr marL="347663" indent="-347663" algn="ctr">
              <a:buClr>
                <a:srgbClr val="75AADB"/>
              </a:buClr>
            </a:pPr>
            <a:r>
              <a:rPr lang="en-US" sz="1600" dirty="0" smtClean="0">
                <a:solidFill>
                  <a:schemeClr val="tx1">
                    <a:lumMod val="50000"/>
                  </a:schemeClr>
                </a:solidFill>
              </a:rPr>
              <a:t>Rocky Mountain </a:t>
            </a:r>
          </a:p>
          <a:p>
            <a:pPr marL="347663" indent="-347663" algn="ctr">
              <a:buClr>
                <a:srgbClr val="75AADB"/>
              </a:buClr>
            </a:pPr>
            <a:r>
              <a:rPr lang="en-US" sz="1600" dirty="0" smtClean="0">
                <a:solidFill>
                  <a:schemeClr val="tx1">
                    <a:lumMod val="50000"/>
                  </a:schemeClr>
                </a:solidFill>
              </a:rPr>
              <a:t>National Park</a:t>
            </a:r>
            <a:endParaRPr lang="en-US" sz="1600" dirty="0">
              <a:solidFill>
                <a:schemeClr val="tx1">
                  <a:lumMod val="50000"/>
                </a:schemeClr>
              </a:solidFill>
            </a:endParaRPr>
          </a:p>
        </p:txBody>
      </p:sp>
      <p:pic>
        <p:nvPicPr>
          <p:cNvPr id="59" name="Picture 2" descr="C:\Users\DEVELOPE1\Desktop\summer2016\NorthernGreatPlainsWaterResources\output\snow_cover\2014_snowcover_dem.jp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0819" y="21336616"/>
            <a:ext cx="5100402" cy="311160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DEVELOPE1\Desktop\summer2016\NorthernGreatPlainsWaterResources\output\snow_cover\2015_snowcover_dem.jpg"/>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66821" y="21339257"/>
            <a:ext cx="5102352" cy="310896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039834" y="28643005"/>
            <a:ext cx="7108986" cy="382994"/>
            <a:chOff x="-316154" y="23611399"/>
            <a:chExt cx="7609967" cy="858315"/>
          </a:xfrm>
        </p:grpSpPr>
        <p:sp>
          <p:nvSpPr>
            <p:cNvPr id="53" name="TextBox 52"/>
            <p:cNvSpPr txBox="1"/>
            <p:nvPr/>
          </p:nvSpPr>
          <p:spPr>
            <a:xfrm>
              <a:off x="5859922" y="23611399"/>
              <a:ext cx="1433891" cy="827698"/>
            </a:xfrm>
            <a:prstGeom prst="rect">
              <a:avLst/>
            </a:prstGeom>
            <a:noFill/>
          </p:spPr>
          <p:txBody>
            <a:bodyPr wrap="square" rtlCol="0">
              <a:spAutoFit/>
            </a:bodyPr>
            <a:lstStyle/>
            <a:p>
              <a:r>
                <a:rPr lang="en-US" sz="1800" dirty="0" smtClean="0">
                  <a:solidFill>
                    <a:srgbClr val="595555"/>
                  </a:solidFill>
                </a:rPr>
                <a:t>Glacier</a:t>
              </a:r>
              <a:endParaRPr lang="en-US" sz="1800" dirty="0">
                <a:solidFill>
                  <a:srgbClr val="595555"/>
                </a:solidFill>
              </a:endParaRPr>
            </a:p>
          </p:txBody>
        </p:sp>
        <p:sp>
          <p:nvSpPr>
            <p:cNvPr id="54" name="Rectangle 53"/>
            <p:cNvSpPr/>
            <p:nvPr/>
          </p:nvSpPr>
          <p:spPr>
            <a:xfrm>
              <a:off x="3549842" y="23642016"/>
              <a:ext cx="1031640" cy="827698"/>
            </a:xfrm>
            <a:prstGeom prst="rect">
              <a:avLst/>
            </a:prstGeom>
          </p:spPr>
          <p:txBody>
            <a:bodyPr wrap="none">
              <a:spAutoFit/>
            </a:bodyPr>
            <a:lstStyle/>
            <a:p>
              <a:r>
                <a:rPr lang="en-US" sz="1800" dirty="0">
                  <a:solidFill>
                    <a:srgbClr val="595555"/>
                  </a:solidFill>
                </a:rPr>
                <a:t>Ice Field</a:t>
              </a:r>
            </a:p>
          </p:txBody>
        </p:sp>
        <p:sp>
          <p:nvSpPr>
            <p:cNvPr id="55" name="Rectangle 54"/>
            <p:cNvSpPr/>
            <p:nvPr/>
          </p:nvSpPr>
          <p:spPr>
            <a:xfrm>
              <a:off x="378750" y="23616356"/>
              <a:ext cx="2078518" cy="827698"/>
            </a:xfrm>
            <a:prstGeom prst="rect">
              <a:avLst/>
            </a:prstGeom>
          </p:spPr>
          <p:txBody>
            <a:bodyPr wrap="none">
              <a:spAutoFit/>
            </a:bodyPr>
            <a:lstStyle/>
            <a:p>
              <a:r>
                <a:rPr lang="en-US" sz="1800" dirty="0">
                  <a:solidFill>
                    <a:srgbClr val="595555"/>
                  </a:solidFill>
                </a:rPr>
                <a:t>Free of ice </a:t>
              </a:r>
              <a:r>
                <a:rPr lang="en-US" sz="1800" dirty="0" smtClean="0">
                  <a:solidFill>
                    <a:srgbClr val="595555"/>
                  </a:solidFill>
                </a:rPr>
                <a:t>or </a:t>
              </a:r>
              <a:r>
                <a:rPr lang="en-US" sz="1800" dirty="0">
                  <a:solidFill>
                    <a:srgbClr val="595555"/>
                  </a:solidFill>
                </a:rPr>
                <a:t>snow</a:t>
              </a:r>
            </a:p>
          </p:txBody>
        </p:sp>
        <p:pic>
          <p:nvPicPr>
            <p:cNvPr id="13" name="Picture 12"/>
            <p:cNvPicPr>
              <a:picLocks noChangeAspect="1"/>
            </p:cNvPicPr>
            <p:nvPr/>
          </p:nvPicPr>
          <p:blipFill rotWithShape="1">
            <a:blip r:embed="rId11" cstate="print">
              <a:extLst>
                <a:ext uri="{28A0092B-C50C-407E-A947-70E740481C1C}">
                  <a14:useLocalDpi xmlns:a14="http://schemas.microsoft.com/office/drawing/2010/main" val="0"/>
                </a:ext>
              </a:extLst>
            </a:blip>
            <a:srcRect t="89763" r="86647"/>
            <a:stretch/>
          </p:blipFill>
          <p:spPr>
            <a:xfrm>
              <a:off x="-316154" y="23816820"/>
              <a:ext cx="735189" cy="355573"/>
            </a:xfrm>
            <a:prstGeom prst="rect">
              <a:avLst/>
            </a:prstGeom>
          </p:spPr>
        </p:pic>
        <p:pic>
          <p:nvPicPr>
            <p:cNvPr id="14" name="Picture 13"/>
            <p:cNvPicPr>
              <a:picLocks noChangeAspect="1"/>
            </p:cNvPicPr>
            <p:nvPr/>
          </p:nvPicPr>
          <p:blipFill rotWithShape="1">
            <a:blip r:embed="rId12" cstate="print">
              <a:extLst>
                <a:ext uri="{28A0092B-C50C-407E-A947-70E740481C1C}">
                  <a14:useLocalDpi xmlns:a14="http://schemas.microsoft.com/office/drawing/2010/main" val="0"/>
                </a:ext>
              </a:extLst>
            </a:blip>
            <a:srcRect l="3073" t="13019" r="84118" b="78716"/>
            <a:stretch/>
          </p:blipFill>
          <p:spPr>
            <a:xfrm>
              <a:off x="2824863" y="23873261"/>
              <a:ext cx="721337" cy="329664"/>
            </a:xfrm>
            <a:prstGeom prst="rect">
              <a:avLst/>
            </a:prstGeom>
          </p:spPr>
        </p:pic>
        <p:pic>
          <p:nvPicPr>
            <p:cNvPr id="20" name="Picture 19"/>
            <p:cNvPicPr>
              <a:picLocks noChangeAspect="1"/>
            </p:cNvPicPr>
            <p:nvPr/>
          </p:nvPicPr>
          <p:blipFill rotWithShape="1">
            <a:blip r:embed="rId13" cstate="print">
              <a:extLst>
                <a:ext uri="{28A0092B-C50C-407E-A947-70E740481C1C}">
                  <a14:useLocalDpi xmlns:a14="http://schemas.microsoft.com/office/drawing/2010/main" val="0"/>
                </a:ext>
              </a:extLst>
            </a:blip>
            <a:srcRect l="47560" t="74875" r="38109" b="15908"/>
            <a:stretch/>
          </p:blipFill>
          <p:spPr>
            <a:xfrm>
              <a:off x="5088656" y="23816820"/>
              <a:ext cx="735189" cy="355600"/>
            </a:xfrm>
            <a:prstGeom prst="rect">
              <a:avLst/>
            </a:prstGeom>
          </p:spPr>
        </p:pic>
      </p:grpSp>
      <p:sp>
        <p:nvSpPr>
          <p:cNvPr id="83" name="TextBox 82"/>
          <p:cNvSpPr txBox="1"/>
          <p:nvPr/>
        </p:nvSpPr>
        <p:spPr>
          <a:xfrm>
            <a:off x="933734" y="21290281"/>
            <a:ext cx="1017896" cy="584775"/>
          </a:xfrm>
          <a:prstGeom prst="rect">
            <a:avLst/>
          </a:prstGeom>
          <a:noFill/>
        </p:spPr>
        <p:txBody>
          <a:bodyPr wrap="square" rtlCol="0">
            <a:spAutoFit/>
          </a:bodyPr>
          <a:lstStyle/>
          <a:p>
            <a:r>
              <a:rPr lang="en-US" sz="3200" dirty="0" smtClean="0">
                <a:solidFill>
                  <a:schemeClr val="bg1"/>
                </a:solidFill>
              </a:rPr>
              <a:t>1995</a:t>
            </a:r>
            <a:endParaRPr lang="en-US" sz="3200" dirty="0">
              <a:solidFill>
                <a:schemeClr val="bg1"/>
              </a:solidFill>
            </a:endParaRPr>
          </a:p>
        </p:txBody>
      </p:sp>
      <p:sp>
        <p:nvSpPr>
          <p:cNvPr id="84" name="Isosceles Triangle 83"/>
          <p:cNvSpPr/>
          <p:nvPr/>
        </p:nvSpPr>
        <p:spPr>
          <a:xfrm>
            <a:off x="939844" y="22651573"/>
            <a:ext cx="5113262" cy="2729962"/>
          </a:xfrm>
          <a:prstGeom prst="triangle">
            <a:avLst>
              <a:gd name="adj" fmla="val 50390"/>
            </a:avLst>
          </a:prstGeom>
          <a:solidFill>
            <a:srgbClr val="73A9DB">
              <a:alpha val="50000"/>
            </a:srgb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200028" y="21313841"/>
            <a:ext cx="954107" cy="584775"/>
          </a:xfrm>
          <a:prstGeom prst="rect">
            <a:avLst/>
          </a:prstGeom>
        </p:spPr>
        <p:txBody>
          <a:bodyPr wrap="none">
            <a:spAutoFit/>
          </a:bodyPr>
          <a:lstStyle/>
          <a:p>
            <a:r>
              <a:rPr lang="en-US" sz="3200" dirty="0" smtClean="0">
                <a:solidFill>
                  <a:schemeClr val="bg1"/>
                </a:solidFill>
              </a:rPr>
              <a:t>2015</a:t>
            </a:r>
            <a:endParaRPr lang="en-US" sz="3200" dirty="0"/>
          </a:p>
        </p:txBody>
      </p:sp>
      <p:sp>
        <p:nvSpPr>
          <p:cNvPr id="86" name="Isosceles Triangle 85"/>
          <p:cNvSpPr/>
          <p:nvPr/>
        </p:nvSpPr>
        <p:spPr>
          <a:xfrm>
            <a:off x="7161639" y="22699532"/>
            <a:ext cx="5107886" cy="2682003"/>
          </a:xfrm>
          <a:prstGeom prst="triangle">
            <a:avLst>
              <a:gd name="adj" fmla="val 47860"/>
            </a:avLst>
          </a:prstGeom>
          <a:solidFill>
            <a:srgbClr val="73A9DB">
              <a:alpha val="50000"/>
            </a:srgb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2188175" y="28600412"/>
            <a:ext cx="1851662" cy="400110"/>
          </a:xfrm>
          <a:prstGeom prst="rect">
            <a:avLst/>
          </a:prstGeom>
          <a:noFill/>
        </p:spPr>
        <p:txBody>
          <a:bodyPr wrap="square" rtlCol="0">
            <a:spAutoFit/>
          </a:bodyPr>
          <a:lstStyle/>
          <a:p>
            <a:pPr algn="ctr"/>
            <a:r>
              <a:rPr lang="en-US" sz="2000" dirty="0" smtClean="0">
                <a:solidFill>
                  <a:srgbClr val="595555"/>
                </a:solidFill>
              </a:rPr>
              <a:t>Land Cover:</a:t>
            </a:r>
            <a:endParaRPr lang="en-US" sz="2000" dirty="0">
              <a:solidFill>
                <a:srgbClr val="595555"/>
              </a:solidFill>
            </a:endParaRPr>
          </a:p>
        </p:txBody>
      </p:sp>
      <p:pic>
        <p:nvPicPr>
          <p:cNvPr id="95"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t="6998" b="3620"/>
          <a:stretch/>
        </p:blipFill>
        <p:spPr bwMode="auto">
          <a:xfrm>
            <a:off x="911070" y="29040439"/>
            <a:ext cx="11421702" cy="515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TextBox 95"/>
          <p:cNvSpPr txBox="1"/>
          <p:nvPr/>
        </p:nvSpPr>
        <p:spPr>
          <a:xfrm>
            <a:off x="2545091" y="29074575"/>
            <a:ext cx="8719173" cy="461665"/>
          </a:xfrm>
          <a:prstGeom prst="rect">
            <a:avLst/>
          </a:prstGeom>
          <a:noFill/>
        </p:spPr>
        <p:txBody>
          <a:bodyPr wrap="square" rtlCol="0">
            <a:spAutoFit/>
          </a:bodyPr>
          <a:lstStyle/>
          <a:p>
            <a:r>
              <a:rPr lang="en-US" sz="2400" b="1" dirty="0" smtClean="0">
                <a:solidFill>
                  <a:schemeClr val="bg2">
                    <a:lumMod val="95000"/>
                  </a:schemeClr>
                </a:solidFill>
                <a:effectLst>
                  <a:outerShdw blurRad="38100" dist="38100" dir="2700000" algn="tl">
                    <a:srgbClr val="000000">
                      <a:alpha val="43137"/>
                    </a:srgbClr>
                  </a:outerShdw>
                </a:effectLst>
              </a:rPr>
              <a:t>Amount of Change from Glacier to No Snow </a:t>
            </a:r>
            <a:r>
              <a:rPr lang="en-US" sz="2400" b="1" dirty="0">
                <a:solidFill>
                  <a:schemeClr val="bg2">
                    <a:lumMod val="95000"/>
                  </a:schemeClr>
                </a:solidFill>
                <a:effectLst>
                  <a:outerShdw blurRad="38100" dist="38100" dir="2700000" algn="tl">
                    <a:srgbClr val="000000">
                      <a:alpha val="43137"/>
                    </a:srgbClr>
                  </a:outerShdw>
                </a:effectLst>
              </a:rPr>
              <a:t>or </a:t>
            </a:r>
            <a:r>
              <a:rPr lang="en-US" sz="2400" b="1" dirty="0" smtClean="0">
                <a:solidFill>
                  <a:schemeClr val="bg2">
                    <a:lumMod val="95000"/>
                  </a:schemeClr>
                </a:solidFill>
                <a:effectLst>
                  <a:outerShdw blurRad="38100" dist="38100" dir="2700000" algn="tl">
                    <a:srgbClr val="000000">
                      <a:alpha val="43137"/>
                    </a:srgbClr>
                  </a:outerShdw>
                </a:effectLst>
              </a:rPr>
              <a:t>Ice, </a:t>
            </a:r>
            <a:r>
              <a:rPr lang="en-US" sz="2400" b="1" dirty="0">
                <a:solidFill>
                  <a:schemeClr val="bg2">
                    <a:lumMod val="95000"/>
                  </a:schemeClr>
                </a:solidFill>
                <a:effectLst>
                  <a:outerShdw blurRad="38100" dist="38100" dir="2700000" algn="tl">
                    <a:srgbClr val="000000">
                      <a:alpha val="43137"/>
                    </a:srgbClr>
                  </a:outerShdw>
                </a:effectLst>
              </a:rPr>
              <a:t>1995 to 2015  </a:t>
            </a:r>
          </a:p>
        </p:txBody>
      </p:sp>
      <p:grpSp>
        <p:nvGrpSpPr>
          <p:cNvPr id="49" name="Group 48"/>
          <p:cNvGrpSpPr/>
          <p:nvPr/>
        </p:nvGrpSpPr>
        <p:grpSpPr>
          <a:xfrm>
            <a:off x="13026940" y="14618477"/>
            <a:ext cx="11070624" cy="3779352"/>
            <a:chOff x="12839700" y="13396821"/>
            <a:chExt cx="11070624" cy="3779352"/>
          </a:xfrm>
        </p:grpSpPr>
        <p:pic>
          <p:nvPicPr>
            <p:cNvPr id="46" name="Picture 4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857240" y="13396821"/>
              <a:ext cx="2354296" cy="2274531"/>
            </a:xfrm>
            <a:prstGeom prst="rect">
              <a:avLst/>
            </a:prstGeom>
          </p:spPr>
        </p:pic>
        <p:pic>
          <p:nvPicPr>
            <p:cNvPr id="47" name="Picture 4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035158" y="13601616"/>
              <a:ext cx="3958461" cy="1609774"/>
            </a:xfrm>
            <a:prstGeom prst="rect">
              <a:avLst/>
            </a:prstGeom>
          </p:spPr>
        </p:pic>
        <p:pic>
          <p:nvPicPr>
            <p:cNvPr id="48" name="Picture 4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817240" y="13632715"/>
              <a:ext cx="2640972" cy="2158463"/>
            </a:xfrm>
            <a:prstGeom prst="rect">
              <a:avLst/>
            </a:prstGeom>
          </p:spPr>
        </p:pic>
        <p:sp>
          <p:nvSpPr>
            <p:cNvPr id="100" name="TextBox 99"/>
            <p:cNvSpPr txBox="1"/>
            <p:nvPr/>
          </p:nvSpPr>
          <p:spPr>
            <a:xfrm>
              <a:off x="12839700" y="15671352"/>
              <a:ext cx="2520778" cy="1384995"/>
            </a:xfrm>
            <a:prstGeom prst="rect">
              <a:avLst/>
            </a:prstGeom>
            <a:noFill/>
          </p:spPr>
          <p:txBody>
            <a:bodyPr wrap="square" rtlCol="0">
              <a:spAutoFit/>
            </a:bodyPr>
            <a:lstStyle/>
            <a:p>
              <a:r>
                <a:rPr lang="en-US" sz="2800" dirty="0" smtClean="0">
                  <a:solidFill>
                    <a:srgbClr val="595555"/>
                  </a:solidFill>
                </a:rPr>
                <a:t>Landsat 5 Thematic Mapper (TM)</a:t>
              </a:r>
              <a:endParaRPr lang="en-US" sz="2800" dirty="0">
                <a:solidFill>
                  <a:srgbClr val="595555"/>
                </a:solidFill>
              </a:endParaRPr>
            </a:p>
          </p:txBody>
        </p:sp>
        <p:sp>
          <p:nvSpPr>
            <p:cNvPr id="101" name="TextBox 100"/>
            <p:cNvSpPr txBox="1"/>
            <p:nvPr/>
          </p:nvSpPr>
          <p:spPr>
            <a:xfrm>
              <a:off x="16396069" y="15671352"/>
              <a:ext cx="3488330" cy="1384995"/>
            </a:xfrm>
            <a:prstGeom prst="rect">
              <a:avLst/>
            </a:prstGeom>
            <a:noFill/>
          </p:spPr>
          <p:txBody>
            <a:bodyPr wrap="square" rtlCol="0">
              <a:spAutoFit/>
            </a:bodyPr>
            <a:lstStyle/>
            <a:p>
              <a:r>
                <a:rPr lang="en-US" sz="2800" dirty="0" smtClean="0">
                  <a:solidFill>
                    <a:srgbClr val="595555"/>
                  </a:solidFill>
                </a:rPr>
                <a:t>Landsat 7 Enhanced Thematic Mapper Plus (ETM+)</a:t>
              </a:r>
              <a:endParaRPr lang="en-US" sz="2800" dirty="0">
                <a:solidFill>
                  <a:srgbClr val="595555"/>
                </a:solidFill>
              </a:endParaRPr>
            </a:p>
          </p:txBody>
        </p:sp>
        <p:sp>
          <p:nvSpPr>
            <p:cNvPr id="102" name="TextBox 101"/>
            <p:cNvSpPr txBox="1"/>
            <p:nvPr/>
          </p:nvSpPr>
          <p:spPr>
            <a:xfrm>
              <a:off x="20919989" y="15791178"/>
              <a:ext cx="2990335" cy="1384995"/>
            </a:xfrm>
            <a:prstGeom prst="rect">
              <a:avLst/>
            </a:prstGeom>
            <a:noFill/>
          </p:spPr>
          <p:txBody>
            <a:bodyPr wrap="square" rtlCol="0">
              <a:spAutoFit/>
            </a:bodyPr>
            <a:lstStyle/>
            <a:p>
              <a:r>
                <a:rPr lang="en-US" sz="2800" dirty="0" smtClean="0">
                  <a:solidFill>
                    <a:srgbClr val="595555"/>
                  </a:solidFill>
                </a:rPr>
                <a:t>Landsat 8 Operational Land Imager (OLI)</a:t>
              </a:r>
              <a:endParaRPr lang="en-US" sz="2800" dirty="0">
                <a:solidFill>
                  <a:srgbClr val="595555"/>
                </a:solidFill>
              </a:endParaRPr>
            </a:p>
          </p:txBody>
        </p:sp>
      </p:grpSp>
      <p:sp>
        <p:nvSpPr>
          <p:cNvPr id="52" name="TextBox 51"/>
          <p:cNvSpPr txBox="1"/>
          <p:nvPr/>
        </p:nvSpPr>
        <p:spPr>
          <a:xfrm>
            <a:off x="911070" y="20644633"/>
            <a:ext cx="11355153" cy="707886"/>
          </a:xfrm>
          <a:prstGeom prst="rect">
            <a:avLst/>
          </a:prstGeom>
          <a:noFill/>
        </p:spPr>
        <p:txBody>
          <a:bodyPr wrap="square" rtlCol="0">
            <a:spAutoFit/>
          </a:bodyPr>
          <a:lstStyle/>
          <a:p>
            <a:pPr algn="ctr"/>
            <a:r>
              <a:rPr lang="en-US" sz="4000" dirty="0" smtClean="0">
                <a:solidFill>
                  <a:srgbClr val="595555"/>
                </a:solidFill>
              </a:rPr>
              <a:t>Snow and Ice Cover at Rocky Mountain National Park</a:t>
            </a:r>
            <a:endParaRPr lang="en-US" sz="4000" dirty="0">
              <a:solidFill>
                <a:srgbClr val="595555"/>
              </a:solidFill>
            </a:endParaRPr>
          </a:p>
        </p:txBody>
      </p:sp>
      <p:pic>
        <p:nvPicPr>
          <p:cNvPr id="32" name="Picture 31"/>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7166821" y="25387007"/>
            <a:ext cx="5102353" cy="3108960"/>
          </a:xfrm>
          <a:prstGeom prst="rect">
            <a:avLst/>
          </a:prstGeom>
          <a:ln w="3175">
            <a:solidFill>
              <a:srgbClr val="002673"/>
            </a:solidFill>
          </a:ln>
        </p:spPr>
      </p:pic>
      <p:pic>
        <p:nvPicPr>
          <p:cNvPr id="18" name="Picture 17"/>
          <p:cNvPicPr>
            <a:picLocks noChangeAspect="1"/>
          </p:cNvPicPr>
          <p:nvPr/>
        </p:nvPicPr>
        <p:blipFill rotWithShape="1">
          <a:blip r:embed="rId19" cstate="print">
            <a:extLst>
              <a:ext uri="{28A0092B-C50C-407E-A947-70E740481C1C}">
                <a14:useLocalDpi xmlns:a14="http://schemas.microsoft.com/office/drawing/2010/main" val="0"/>
              </a:ext>
            </a:extLst>
          </a:blip>
          <a:srcRect l="11638" t="8608" r="12603" b="12279"/>
          <a:stretch/>
        </p:blipFill>
        <p:spPr>
          <a:xfrm>
            <a:off x="20804680" y="9119937"/>
            <a:ext cx="2995484" cy="4188085"/>
          </a:xfrm>
          <a:prstGeom prst="rect">
            <a:avLst/>
          </a:prstGeom>
        </p:spPr>
      </p:pic>
      <p:pic>
        <p:nvPicPr>
          <p:cNvPr id="21" name="Picture 20"/>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950754" y="25385552"/>
            <a:ext cx="5102352" cy="3108960"/>
          </a:xfrm>
          <a:prstGeom prst="rect">
            <a:avLst/>
          </a:prstGeom>
          <a:ln w="3175">
            <a:solidFill>
              <a:srgbClr val="002060"/>
            </a:solidFill>
          </a:ln>
        </p:spPr>
      </p:pic>
      <p:sp>
        <p:nvSpPr>
          <p:cNvPr id="57" name="Rectangle 56"/>
          <p:cNvSpPr/>
          <p:nvPr/>
        </p:nvSpPr>
        <p:spPr>
          <a:xfrm>
            <a:off x="20433263" y="8901404"/>
            <a:ext cx="600892" cy="60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1506131" y="32518466"/>
            <a:ext cx="3401547" cy="1288100"/>
            <a:chOff x="1506131" y="32518466"/>
            <a:chExt cx="3401547" cy="1288100"/>
          </a:xfrm>
        </p:grpSpPr>
        <p:sp>
          <p:nvSpPr>
            <p:cNvPr id="62" name="TextBox 61"/>
            <p:cNvSpPr txBox="1"/>
            <p:nvPr/>
          </p:nvSpPr>
          <p:spPr>
            <a:xfrm>
              <a:off x="1506131" y="32518466"/>
              <a:ext cx="3401547" cy="1138773"/>
            </a:xfrm>
            <a:prstGeom prst="rect">
              <a:avLst/>
            </a:prstGeom>
            <a:noFill/>
            <a:ln>
              <a:noFill/>
            </a:ln>
          </p:spPr>
          <p:txBody>
            <a:bodyPr wrap="square" rtlCol="0">
              <a:spAutoFit/>
            </a:bodyPr>
            <a:lstStyle/>
            <a:p>
              <a:r>
                <a:rPr lang="en-US" sz="2000" b="1" dirty="0" smtClean="0">
                  <a:solidFill>
                    <a:schemeClr val="bg2">
                      <a:lumMod val="95000"/>
                    </a:schemeClr>
                  </a:solidFill>
                  <a:effectLst>
                    <a:outerShdw blurRad="38100" dist="38100" dir="2700000" algn="tl">
                      <a:srgbClr val="000000">
                        <a:alpha val="43137"/>
                      </a:srgbClr>
                    </a:outerShdw>
                  </a:effectLst>
                </a:rPr>
                <a:t>Level of Change:</a:t>
              </a:r>
            </a:p>
            <a:p>
              <a:endParaRPr lang="en-US" sz="2400" b="1" dirty="0"/>
            </a:p>
            <a:p>
              <a:endParaRPr lang="en-US" sz="2400" b="1" dirty="0"/>
            </a:p>
          </p:txBody>
        </p:sp>
        <p:sp>
          <p:nvSpPr>
            <p:cNvPr id="98" name="TextBox 97"/>
            <p:cNvSpPr txBox="1"/>
            <p:nvPr/>
          </p:nvSpPr>
          <p:spPr>
            <a:xfrm>
              <a:off x="2555193" y="32883236"/>
              <a:ext cx="1716556" cy="923330"/>
            </a:xfrm>
            <a:prstGeom prst="rect">
              <a:avLst/>
            </a:prstGeom>
            <a:noFill/>
            <a:ln>
              <a:noFill/>
            </a:ln>
          </p:spPr>
          <p:txBody>
            <a:bodyPr wrap="square" rtlCol="0">
              <a:spAutoFit/>
            </a:bodyPr>
            <a:lstStyle/>
            <a:p>
              <a:r>
                <a:rPr lang="en-US" sz="1800" b="1" dirty="0" smtClean="0">
                  <a:solidFill>
                    <a:schemeClr val="bg2">
                      <a:lumMod val="95000"/>
                    </a:schemeClr>
                  </a:solidFill>
                  <a:effectLst>
                    <a:outerShdw blurRad="38100" dist="38100" dir="2700000" algn="tl">
                      <a:srgbClr val="000000">
                        <a:alpha val="43137"/>
                      </a:srgbClr>
                    </a:outerShdw>
                  </a:effectLst>
                </a:rPr>
                <a:t>Low</a:t>
              </a:r>
              <a:endParaRPr lang="en-US" sz="1800" b="1" dirty="0">
                <a:solidFill>
                  <a:schemeClr val="bg2">
                    <a:lumMod val="95000"/>
                  </a:schemeClr>
                </a:solidFill>
                <a:effectLst>
                  <a:outerShdw blurRad="38100" dist="38100" dir="2700000" algn="tl">
                    <a:srgbClr val="000000">
                      <a:alpha val="43137"/>
                    </a:srgbClr>
                  </a:outerShdw>
                </a:effectLst>
              </a:endParaRPr>
            </a:p>
            <a:p>
              <a:r>
                <a:rPr lang="en-US" sz="1800" b="1" dirty="0" smtClean="0">
                  <a:solidFill>
                    <a:schemeClr val="bg2">
                      <a:lumMod val="95000"/>
                    </a:schemeClr>
                  </a:solidFill>
                  <a:effectLst>
                    <a:outerShdw blurRad="38100" dist="38100" dir="2700000" algn="tl">
                      <a:srgbClr val="000000">
                        <a:alpha val="43137"/>
                      </a:srgbClr>
                    </a:outerShdw>
                  </a:effectLst>
                </a:rPr>
                <a:t>Medium</a:t>
              </a:r>
              <a:endParaRPr lang="en-US" sz="1800" b="1" dirty="0">
                <a:solidFill>
                  <a:schemeClr val="bg2">
                    <a:lumMod val="95000"/>
                  </a:schemeClr>
                </a:solidFill>
                <a:effectLst>
                  <a:outerShdw blurRad="38100" dist="38100" dir="2700000" algn="tl">
                    <a:srgbClr val="000000">
                      <a:alpha val="43137"/>
                    </a:srgbClr>
                  </a:outerShdw>
                </a:effectLst>
              </a:endParaRPr>
            </a:p>
            <a:p>
              <a:r>
                <a:rPr lang="en-US" sz="1800" b="1" dirty="0" smtClean="0">
                  <a:solidFill>
                    <a:schemeClr val="bg2">
                      <a:lumMod val="95000"/>
                    </a:schemeClr>
                  </a:solidFill>
                  <a:effectLst>
                    <a:outerShdw blurRad="38100" dist="38100" dir="2700000" algn="tl">
                      <a:srgbClr val="000000">
                        <a:alpha val="43137"/>
                      </a:srgbClr>
                    </a:outerShdw>
                  </a:effectLst>
                </a:rPr>
                <a:t>High</a:t>
              </a:r>
              <a:endParaRPr lang="en-US" sz="1800" b="1" dirty="0">
                <a:solidFill>
                  <a:schemeClr val="bg2">
                    <a:lumMod val="95000"/>
                  </a:schemeClr>
                </a:solidFill>
                <a:effectLst>
                  <a:outerShdw blurRad="38100" dist="38100" dir="2700000" algn="tl">
                    <a:srgbClr val="000000">
                      <a:alpha val="43137"/>
                    </a:srgbClr>
                  </a:outerShdw>
                </a:effectLst>
              </a:endParaRPr>
            </a:p>
          </p:txBody>
        </p:sp>
        <p:sp>
          <p:nvSpPr>
            <p:cNvPr id="66" name="Rectangle 65"/>
            <p:cNvSpPr/>
            <p:nvPr/>
          </p:nvSpPr>
          <p:spPr>
            <a:xfrm>
              <a:off x="1623963" y="32992951"/>
              <a:ext cx="909386" cy="184920"/>
            </a:xfrm>
            <a:prstGeom prst="rect">
              <a:avLst/>
            </a:prstGeom>
            <a:solidFill>
              <a:srgbClr val="FCF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1621156" y="33271217"/>
              <a:ext cx="909386" cy="184920"/>
            </a:xfrm>
            <a:prstGeom prst="rect">
              <a:avLst/>
            </a:prstGeom>
            <a:solidFill>
              <a:srgbClr val="EF98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621156" y="33521395"/>
              <a:ext cx="909386" cy="184920"/>
            </a:xfrm>
            <a:prstGeom prst="rect">
              <a:avLst/>
            </a:prstGeom>
            <a:solidFill>
              <a:srgbClr val="B33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ounded Rectangle 89"/>
          <p:cNvSpPr/>
          <p:nvPr/>
        </p:nvSpPr>
        <p:spPr>
          <a:xfrm>
            <a:off x="6647970" y="14382064"/>
            <a:ext cx="5618253" cy="2418338"/>
          </a:xfrm>
          <a:prstGeom prst="roundRect">
            <a:avLst/>
          </a:prstGeom>
          <a:solidFill>
            <a:srgbClr val="73A9DB"/>
          </a:solidFill>
          <a:ln>
            <a:solidFill>
              <a:srgbClr val="73A9D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smtClean="0"/>
              <a:t>Classified Data</a:t>
            </a:r>
          </a:p>
          <a:p>
            <a:pPr marL="342900" indent="-342900">
              <a:buFont typeface="Arial" panose="020B0604020202020204" pitchFamily="34" charset="0"/>
              <a:buChar char="•"/>
            </a:pPr>
            <a:r>
              <a:rPr lang="en-US" sz="2400" dirty="0" smtClean="0"/>
              <a:t>Classified Prism climate data and decided study years</a:t>
            </a:r>
          </a:p>
          <a:p>
            <a:pPr marL="285750" indent="-285750">
              <a:buFont typeface="Arial" panose="020B0604020202020204" pitchFamily="34" charset="0"/>
              <a:buChar char="•"/>
            </a:pPr>
            <a:r>
              <a:rPr lang="en-US" sz="2400" dirty="0" smtClean="0"/>
              <a:t>Classified glacier/ice cover from Landsat </a:t>
            </a:r>
            <a:r>
              <a:rPr lang="en-US" sz="2400" dirty="0"/>
              <a:t>scene </a:t>
            </a:r>
            <a:r>
              <a:rPr lang="en-US" sz="2400" dirty="0" smtClean="0"/>
              <a:t>using Normalized </a:t>
            </a:r>
            <a:r>
              <a:rPr lang="en-US" sz="2400" dirty="0"/>
              <a:t>Difference Snow Index (NDSI</a:t>
            </a:r>
            <a:r>
              <a:rPr lang="en-US" sz="2000" dirty="0" smtClean="0"/>
              <a:t>)</a:t>
            </a:r>
          </a:p>
          <a:p>
            <a:pPr marL="285750" indent="-285750">
              <a:buFont typeface="Arial" panose="020B0604020202020204" pitchFamily="34" charset="0"/>
              <a:buChar char="•"/>
            </a:pPr>
            <a:endParaRPr lang="en-US" sz="1800" dirty="0" smtClean="0"/>
          </a:p>
          <a:p>
            <a:endParaRPr lang="en-US" sz="1800" dirty="0"/>
          </a:p>
        </p:txBody>
      </p:sp>
      <p:sp>
        <p:nvSpPr>
          <p:cNvPr id="92" name="Rounded Rectangle 91"/>
          <p:cNvSpPr/>
          <p:nvPr/>
        </p:nvSpPr>
        <p:spPr>
          <a:xfrm>
            <a:off x="7055551" y="18555522"/>
            <a:ext cx="5210672" cy="1850469"/>
          </a:xfrm>
          <a:prstGeom prst="roundRect">
            <a:avLst/>
          </a:prstGeom>
          <a:solidFill>
            <a:srgbClr val="73A9DB"/>
          </a:solidFill>
          <a:ln>
            <a:solidFill>
              <a:srgbClr val="73A9D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US" sz="2800" b="1" dirty="0" smtClean="0"/>
              <a:t>End Products</a:t>
            </a:r>
            <a:endParaRPr lang="en-US" sz="2800" b="1" dirty="0"/>
          </a:p>
          <a:p>
            <a:pPr marL="342900" indent="-342900">
              <a:buFont typeface="Arial" panose="020B0604020202020204" pitchFamily="34" charset="0"/>
              <a:buChar char="•"/>
            </a:pPr>
            <a:r>
              <a:rPr lang="en-US" sz="2400" dirty="0" smtClean="0"/>
              <a:t>Glacier/ice cover maps in 1995, 1999, 2000, 2014, and 2015</a:t>
            </a:r>
          </a:p>
          <a:p>
            <a:pPr marL="342900" indent="-342900">
              <a:buFont typeface="Arial" panose="020B0604020202020204" pitchFamily="34" charset="0"/>
              <a:buChar char="•"/>
            </a:pPr>
            <a:r>
              <a:rPr lang="en-US" sz="2400" dirty="0" smtClean="0"/>
              <a:t>Land cover changes over study period</a:t>
            </a:r>
          </a:p>
          <a:p>
            <a:endParaRPr lang="en-US" sz="2000" b="1" dirty="0" smtClean="0"/>
          </a:p>
        </p:txBody>
      </p:sp>
      <p:sp>
        <p:nvSpPr>
          <p:cNvPr id="97" name="Bent Arrow 96"/>
          <p:cNvSpPr/>
          <p:nvPr/>
        </p:nvSpPr>
        <p:spPr>
          <a:xfrm rot="5400000" flipV="1">
            <a:off x="4119597" y="13840091"/>
            <a:ext cx="1295907" cy="3716563"/>
          </a:xfrm>
          <a:prstGeom prst="bentArrow">
            <a:avLst>
              <a:gd name="adj1" fmla="val 25000"/>
              <a:gd name="adj2" fmla="val 25574"/>
              <a:gd name="adj3" fmla="val 25000"/>
              <a:gd name="adj4" fmla="val 43750"/>
            </a:avLst>
          </a:prstGeom>
          <a:solidFill>
            <a:srgbClr val="7DB862"/>
          </a:solidFill>
          <a:ln>
            <a:solidFill>
              <a:srgbClr val="7DB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1" name="Group 60"/>
          <p:cNvGrpSpPr/>
          <p:nvPr/>
        </p:nvGrpSpPr>
        <p:grpSpPr>
          <a:xfrm>
            <a:off x="926999" y="11072145"/>
            <a:ext cx="8306745" cy="2929591"/>
            <a:chOff x="926999" y="11734970"/>
            <a:chExt cx="8306745" cy="2929591"/>
          </a:xfrm>
        </p:grpSpPr>
        <p:sp>
          <p:nvSpPr>
            <p:cNvPr id="103" name="Rounded Rectangle 102"/>
            <p:cNvSpPr/>
            <p:nvPr/>
          </p:nvSpPr>
          <p:spPr>
            <a:xfrm>
              <a:off x="926999" y="11734970"/>
              <a:ext cx="8255891" cy="2920237"/>
            </a:xfrm>
            <a:prstGeom prst="roundRect">
              <a:avLst/>
            </a:prstGeom>
            <a:solidFill>
              <a:srgbClr val="73A9DB"/>
            </a:solidFill>
            <a:ln>
              <a:solidFill>
                <a:srgbClr val="73A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3577721" y="11767605"/>
              <a:ext cx="2941592" cy="523220"/>
            </a:xfrm>
            <a:prstGeom prst="rect">
              <a:avLst/>
            </a:prstGeom>
            <a:noFill/>
          </p:spPr>
          <p:txBody>
            <a:bodyPr wrap="square" rtlCol="0">
              <a:spAutoFit/>
            </a:bodyPr>
            <a:lstStyle/>
            <a:p>
              <a:r>
                <a:rPr lang="en-US" sz="2800" b="1" dirty="0" smtClean="0">
                  <a:solidFill>
                    <a:schemeClr val="bg1"/>
                  </a:solidFill>
                </a:rPr>
                <a:t>Data Acquisition</a:t>
              </a:r>
              <a:endParaRPr lang="en-US" sz="2800" b="1" dirty="0">
                <a:solidFill>
                  <a:schemeClr val="bg1"/>
                </a:solidFill>
              </a:endParaRPr>
            </a:p>
          </p:txBody>
        </p:sp>
        <p:sp>
          <p:nvSpPr>
            <p:cNvPr id="106" name="TextBox 105"/>
            <p:cNvSpPr txBox="1"/>
            <p:nvPr/>
          </p:nvSpPr>
          <p:spPr>
            <a:xfrm>
              <a:off x="1128394" y="13833723"/>
              <a:ext cx="2434535" cy="461665"/>
            </a:xfrm>
            <a:prstGeom prst="rect">
              <a:avLst/>
            </a:prstGeom>
            <a:noFill/>
          </p:spPr>
          <p:txBody>
            <a:bodyPr wrap="square" rtlCol="0">
              <a:spAutoFit/>
            </a:bodyPr>
            <a:lstStyle/>
            <a:p>
              <a:r>
                <a:rPr lang="en-US" sz="2400" dirty="0" smtClean="0">
                  <a:solidFill>
                    <a:schemeClr val="bg1"/>
                  </a:solidFill>
                </a:rPr>
                <a:t>Landsat scenes</a:t>
              </a:r>
              <a:endParaRPr lang="en-US" sz="2400" dirty="0">
                <a:solidFill>
                  <a:schemeClr val="bg1"/>
                </a:solidFill>
              </a:endParaRPr>
            </a:p>
          </p:txBody>
        </p:sp>
        <p:sp>
          <p:nvSpPr>
            <p:cNvPr id="108" name="TextBox 107"/>
            <p:cNvSpPr txBox="1"/>
            <p:nvPr/>
          </p:nvSpPr>
          <p:spPr>
            <a:xfrm>
              <a:off x="3995831" y="13830524"/>
              <a:ext cx="2519198" cy="461665"/>
            </a:xfrm>
            <a:prstGeom prst="rect">
              <a:avLst/>
            </a:prstGeom>
            <a:noFill/>
          </p:spPr>
          <p:txBody>
            <a:bodyPr wrap="square" rtlCol="0">
              <a:spAutoFit/>
            </a:bodyPr>
            <a:lstStyle/>
            <a:p>
              <a:r>
                <a:rPr lang="en-US" sz="2400" dirty="0" smtClean="0">
                  <a:solidFill>
                    <a:schemeClr val="bg1"/>
                  </a:solidFill>
                </a:rPr>
                <a:t>Prism climate data</a:t>
              </a:r>
              <a:endParaRPr lang="en-US" sz="2400" dirty="0">
                <a:solidFill>
                  <a:schemeClr val="bg1"/>
                </a:solidFill>
              </a:endParaRPr>
            </a:p>
          </p:txBody>
        </p:sp>
        <p:sp>
          <p:nvSpPr>
            <p:cNvPr id="109" name="TextBox 108"/>
            <p:cNvSpPr txBox="1"/>
            <p:nvPr/>
          </p:nvSpPr>
          <p:spPr>
            <a:xfrm>
              <a:off x="6805044" y="13833564"/>
              <a:ext cx="2428700" cy="830997"/>
            </a:xfrm>
            <a:prstGeom prst="rect">
              <a:avLst/>
            </a:prstGeom>
            <a:noFill/>
          </p:spPr>
          <p:txBody>
            <a:bodyPr wrap="square" rtlCol="0">
              <a:spAutoFit/>
            </a:bodyPr>
            <a:lstStyle/>
            <a:p>
              <a:r>
                <a:rPr lang="en-US" sz="2400" dirty="0" smtClean="0">
                  <a:solidFill>
                    <a:schemeClr val="bg1"/>
                  </a:solidFill>
                </a:rPr>
                <a:t>Persistent Ice and Snow Cover data</a:t>
              </a:r>
              <a:endParaRPr lang="en-US" sz="2400" dirty="0">
                <a:solidFill>
                  <a:schemeClr val="bg1"/>
                </a:solidFill>
              </a:endParaRPr>
            </a:p>
          </p:txBody>
        </p:sp>
        <p:pic>
          <p:nvPicPr>
            <p:cNvPr id="11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52467" y="12195566"/>
              <a:ext cx="1656801" cy="170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074651" y="12355505"/>
              <a:ext cx="2159478" cy="140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111"/>
            <p:cNvPicPr>
              <a:picLocks noChangeAspect="1"/>
            </p:cNvPicPr>
            <p:nvPr/>
          </p:nvPicPr>
          <p:blipFill rotWithShape="1">
            <a:blip r:embed="rId23" cstate="print">
              <a:extLst>
                <a:ext uri="{28A0092B-C50C-407E-A947-70E740481C1C}">
                  <a14:useLocalDpi xmlns:a14="http://schemas.microsoft.com/office/drawing/2010/main" val="0"/>
                </a:ext>
              </a:extLst>
            </a:blip>
            <a:srcRect l="21167" t="3101" r="8636" b="3328"/>
            <a:stretch/>
          </p:blipFill>
          <p:spPr>
            <a:xfrm>
              <a:off x="7481830" y="12236960"/>
              <a:ext cx="1313213" cy="1557197"/>
            </a:xfrm>
            <a:prstGeom prst="rect">
              <a:avLst/>
            </a:prstGeom>
          </p:spPr>
        </p:pic>
      </p:grpSp>
      <p:sp>
        <p:nvSpPr>
          <p:cNvPr id="107" name="Bent Arrow 106"/>
          <p:cNvSpPr/>
          <p:nvPr/>
        </p:nvSpPr>
        <p:spPr>
          <a:xfrm rot="5400000">
            <a:off x="7408059" y="15750024"/>
            <a:ext cx="1401100" cy="4177298"/>
          </a:xfrm>
          <a:prstGeom prst="bentArrow">
            <a:avLst>
              <a:gd name="adj1" fmla="val 25000"/>
              <a:gd name="adj2" fmla="val 25574"/>
              <a:gd name="adj3" fmla="val 25000"/>
              <a:gd name="adj4" fmla="val 43750"/>
            </a:avLst>
          </a:prstGeom>
          <a:solidFill>
            <a:srgbClr val="7DB862"/>
          </a:solidFill>
          <a:ln>
            <a:solidFill>
              <a:srgbClr val="7DB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Bent Arrow 114"/>
          <p:cNvSpPr/>
          <p:nvPr/>
        </p:nvSpPr>
        <p:spPr>
          <a:xfrm rot="5400000">
            <a:off x="8929321" y="12579218"/>
            <a:ext cx="2073535" cy="1532159"/>
          </a:xfrm>
          <a:prstGeom prst="bentArrow">
            <a:avLst>
              <a:gd name="adj1" fmla="val 25000"/>
              <a:gd name="adj2" fmla="val 25574"/>
              <a:gd name="adj3" fmla="val 25000"/>
              <a:gd name="adj4" fmla="val 43750"/>
            </a:avLst>
          </a:prstGeom>
          <a:solidFill>
            <a:srgbClr val="7DB862"/>
          </a:solidFill>
          <a:ln>
            <a:solidFill>
              <a:srgbClr val="7DB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Rounded Rectangle 90"/>
          <p:cNvSpPr/>
          <p:nvPr/>
        </p:nvSpPr>
        <p:spPr>
          <a:xfrm>
            <a:off x="931274" y="16344624"/>
            <a:ext cx="5167842" cy="1833079"/>
          </a:xfrm>
          <a:prstGeom prst="roundRect">
            <a:avLst/>
          </a:prstGeom>
          <a:solidFill>
            <a:srgbClr val="73A9DB"/>
          </a:solidFill>
          <a:ln>
            <a:solidFill>
              <a:srgbClr val="73A9D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US" sz="2800" b="1" dirty="0" smtClean="0"/>
              <a:t>Land Cover Change Detection</a:t>
            </a:r>
          </a:p>
          <a:p>
            <a:pPr marL="342900" indent="-342900">
              <a:buFont typeface="Arial" panose="020B0604020202020204" pitchFamily="34" charset="0"/>
              <a:buChar char="•"/>
            </a:pPr>
            <a:r>
              <a:rPr lang="en-US" sz="2400" dirty="0" smtClean="0"/>
              <a:t>Detected glacier/ice cover changes from 1995 to 2015 using TerrSet Land Change </a:t>
            </a:r>
            <a:r>
              <a:rPr lang="en-US" sz="2400" dirty="0"/>
              <a:t>M</a:t>
            </a:r>
            <a:r>
              <a:rPr lang="en-US" sz="2400" dirty="0" smtClean="0"/>
              <a:t>odeler </a:t>
            </a:r>
            <a:endParaRPr lang="en-US" sz="2400" dirty="0"/>
          </a:p>
        </p:txBody>
      </p:sp>
      <p:sp>
        <p:nvSpPr>
          <p:cNvPr id="117" name="Text Placeholder 16"/>
          <p:cNvSpPr txBox="1">
            <a:spLocks/>
          </p:cNvSpPr>
          <p:nvPr/>
        </p:nvSpPr>
        <p:spPr>
          <a:xfrm>
            <a:off x="19120405" y="26617168"/>
            <a:ext cx="2144899" cy="143951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15000"/>
              </a:lnSpc>
              <a:spcBef>
                <a:spcPts val="0"/>
              </a:spcBef>
              <a:buClr>
                <a:schemeClr val="dk1"/>
              </a:buClr>
              <a:buSzPct val="45833"/>
            </a:pPr>
            <a:r>
              <a:rPr lang="en-US" b="1" dirty="0" smtClean="0">
                <a:solidFill>
                  <a:srgbClr val="595555"/>
                </a:solidFill>
                <a:latin typeface="Garamond" panose="02020404030301010803" pitchFamily="18" charset="0"/>
              </a:rPr>
              <a:t>Rocky Mountain National Park </a:t>
            </a:r>
            <a:endParaRPr lang="en-US" b="1" i="1" kern="0" dirty="0">
              <a:solidFill>
                <a:srgbClr val="595555"/>
              </a:solidFill>
              <a:latin typeface="Garamond" panose="02020404030301010803" pitchFamily="18" charset="0"/>
              <a:cs typeface="Arial"/>
              <a:sym typeface="Arial"/>
            </a:endParaRPr>
          </a:p>
          <a:p>
            <a:endParaRPr lang="en-US" b="1" dirty="0" smtClean="0">
              <a:solidFill>
                <a:srgbClr val="595555"/>
              </a:solidFill>
            </a:endParaRPr>
          </a:p>
        </p:txBody>
      </p:sp>
      <p:pic>
        <p:nvPicPr>
          <p:cNvPr id="118" name="Picture 4" descr="https://upload.wikimedia.org/wikipedia/commons/thumb/c/c5/US-NationalParkService-ShadedLogo.svg/2000px-US-NationalParkService-ShadedLogo.svg.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9258707" y="23998796"/>
            <a:ext cx="1580183" cy="2057400"/>
          </a:xfrm>
          <a:prstGeom prst="rect">
            <a:avLst/>
          </a:prstGeom>
          <a:noFill/>
          <a:extLst>
            <a:ext uri="{909E8E84-426E-40DD-AFC4-6F175D3DCCD1}">
              <a14:hiddenFill xmlns:a14="http://schemas.microsoft.com/office/drawing/2010/main">
                <a:solidFill>
                  <a:srgbClr val="FFFFFF"/>
                </a:solidFill>
              </a14:hiddenFill>
            </a:ext>
          </a:extLst>
        </p:spPr>
      </p:pic>
      <p:sp>
        <p:nvSpPr>
          <p:cNvPr id="119" name="Text Placeholder 16"/>
          <p:cNvSpPr txBox="1">
            <a:spLocks/>
          </p:cNvSpPr>
          <p:nvPr/>
        </p:nvSpPr>
        <p:spPr>
          <a:xfrm>
            <a:off x="21232672" y="24459150"/>
            <a:ext cx="2438991" cy="11071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15000"/>
              </a:lnSpc>
              <a:spcBef>
                <a:spcPts val="0"/>
              </a:spcBef>
              <a:buClr>
                <a:schemeClr val="dk1"/>
              </a:buClr>
              <a:buSzPct val="45833"/>
            </a:pPr>
            <a:r>
              <a:rPr lang="en-US" b="1" dirty="0" smtClean="0">
                <a:solidFill>
                  <a:srgbClr val="595555"/>
                </a:solidFill>
                <a:latin typeface="Garamond" panose="02020404030301010803" pitchFamily="18" charset="0"/>
              </a:rPr>
              <a:t>Intermountain Region </a:t>
            </a:r>
          </a:p>
          <a:p>
            <a:pPr>
              <a:lnSpc>
                <a:spcPct val="115000"/>
              </a:lnSpc>
              <a:spcBef>
                <a:spcPts val="0"/>
              </a:spcBef>
              <a:buClr>
                <a:schemeClr val="dk1"/>
              </a:buClr>
              <a:buSzPct val="45833"/>
            </a:pPr>
            <a:r>
              <a:rPr lang="en-US" b="1" dirty="0" smtClean="0">
                <a:solidFill>
                  <a:srgbClr val="595555"/>
                </a:solidFill>
                <a:latin typeface="Garamond" panose="02020404030301010803" pitchFamily="18" charset="0"/>
              </a:rPr>
              <a:t> </a:t>
            </a:r>
            <a:endParaRPr lang="en-US" b="1" i="1" kern="0" dirty="0">
              <a:solidFill>
                <a:srgbClr val="595555"/>
              </a:solidFill>
              <a:latin typeface="Garamond" panose="02020404030301010803" pitchFamily="18" charset="0"/>
              <a:cs typeface="Arial"/>
              <a:sym typeface="Arial"/>
            </a:endParaRPr>
          </a:p>
          <a:p>
            <a:endParaRPr lang="en-US" dirty="0" smtClean="0">
              <a:solidFill>
                <a:srgbClr val="595555"/>
              </a:solidFill>
            </a:endParaRPr>
          </a:p>
        </p:txBody>
      </p:sp>
    </p:spTree>
    <p:extLst>
      <p:ext uri="{BB962C8B-B14F-4D97-AF65-F5344CB8AC3E}">
        <p14:creationId xmlns:p14="http://schemas.microsoft.com/office/powerpoint/2010/main" val="3285382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2854</TotalTime>
  <Words>599</Words>
  <Application>Microsoft Office PowerPoint</Application>
  <PresentationFormat>Custom</PresentationFormat>
  <Paragraphs>67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243</cp:revision>
  <dcterms:created xsi:type="dcterms:W3CDTF">2015-06-02T14:58:58Z</dcterms:created>
  <dcterms:modified xsi:type="dcterms:W3CDTF">2016-08-05T15:35:40Z</dcterms:modified>
</cp:coreProperties>
</file>