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5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6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7.xml" ContentType="application/vnd.openxmlformats-officedocument.presentationml.notesSlide+xml"/>
  <Override PartName="/ppt/comments/comment10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9" r:id="rId4"/>
    <p:sldId id="260" r:id="rId5"/>
    <p:sldId id="261" r:id="rId6"/>
    <p:sldId id="258" r:id="rId7"/>
    <p:sldId id="262" r:id="rId8"/>
    <p:sldId id="278" r:id="rId9"/>
    <p:sldId id="276" r:id="rId10"/>
    <p:sldId id="277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ozniak, Daniel A. (LARC-E3)[SSAI DEVELOP]" initials="WDA(D" lastIdx="7" clrIdx="0">
    <p:extLst>
      <p:ext uri="{19B8F6BF-5375-455C-9EA6-DF929625EA0E}">
        <p15:presenceInfo xmlns:p15="http://schemas.microsoft.com/office/powerpoint/2012/main" userId="S-1-5-21-330711430-3775241029-4075259233-653906" providerId="AD"/>
      </p:ext>
    </p:extLst>
  </p:cmAuthor>
  <p:cmAuthor id="2" name="Adams, Emily C. (LARC-E3)[SSAI DEVELOP]" initials="AEC(D" lastIdx="8" clrIdx="1">
    <p:extLst>
      <p:ext uri="{19B8F6BF-5375-455C-9EA6-DF929625EA0E}">
        <p15:presenceInfo xmlns:p15="http://schemas.microsoft.com/office/powerpoint/2012/main" userId="S-1-5-21-330711430-3775241029-4075259233-641894" providerId="AD"/>
      </p:ext>
    </p:extLst>
  </p:cmAuthor>
  <p:cmAuthor id="3" name="Philbrick, Sarah A. (LARC-E3)[SSAI DEVELOP]" initials="PSA(D" lastIdx="11" clrIdx="2">
    <p:extLst>
      <p:ext uri="{19B8F6BF-5375-455C-9EA6-DF929625EA0E}">
        <p15:presenceInfo xmlns:p15="http://schemas.microsoft.com/office/powerpoint/2012/main" userId="S-1-5-21-330711430-3775241029-4075259233-668107" providerId="AD"/>
      </p:ext>
    </p:extLst>
  </p:cmAuthor>
  <p:cmAuthor id="4" name="peter hawman" initials="ph" lastIdx="6" clrIdx="3">
    <p:extLst>
      <p:ext uri="{19B8F6BF-5375-455C-9EA6-DF929625EA0E}">
        <p15:presenceInfo xmlns:p15="http://schemas.microsoft.com/office/powerpoint/2012/main" userId="52dc934910af067e" providerId="Windows Live"/>
      </p:ext>
    </p:extLst>
  </p:cmAuthor>
  <p:cmAuthor id="5" name="Orne, Tiffani N. (LARC-E3)[SSAI DEVELOP]" initials="OTN(D" lastIdx="9" clrIdx="4">
    <p:extLst>
      <p:ext uri="{19B8F6BF-5375-455C-9EA6-DF929625EA0E}">
        <p15:presenceInfo xmlns:p15="http://schemas.microsoft.com/office/powerpoint/2012/main" userId="S-1-5-21-330711430-3775241029-4075259233-55560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F8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583" autoAdjust="0"/>
  </p:normalViewPr>
  <p:slideViewPr>
    <p:cSldViewPr snapToGrid="0">
      <p:cViewPr varScale="1">
        <p:scale>
          <a:sx n="95" d="100"/>
          <a:sy n="95" d="100"/>
        </p:scale>
        <p:origin x="12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08T19:42:58.771" idx="1">
    <p:pos x="273" y="882"/>
    <p:text>Please keep the white background for all slides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5-07-15T12:07:41.258" idx="9">
    <p:pos x="228" y="633"/>
    <p:text>This slide is a bit top-heavy. I would recommend bringing everything but the title down a bit.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08T19:43:22.428" idx="2">
    <p:pos x="1609" y="4115"/>
    <p:text>To keep the formatting consistent across projects, we’ve adopted the NASA standard for attributing materials, “Credit: XXX”</p:text>
    <p:extLst>
      <p:ext uri="{C676402C-5697-4E1C-873F-D02D1690AC5C}">
        <p15:threadingInfo xmlns:p15="http://schemas.microsoft.com/office/powerpoint/2012/main" timeZoneBias="240"/>
      </p:ext>
    </p:extLst>
  </p:cm>
  <p:cm authorId="4" dt="2015-07-08T19:43:57.049" idx="3">
    <p:pos x="329" y="3925"/>
    <p:text>Please include in the notes section the URL and type of license for all CC images in the presentation</p:text>
    <p:extLst>
      <p:ext uri="{C676402C-5697-4E1C-873F-D02D1690AC5C}">
        <p15:threadingInfo xmlns:p15="http://schemas.microsoft.com/office/powerpoint/2012/main" timeZoneBias="240"/>
      </p:ext>
    </p:extLst>
  </p:cm>
  <p:cm authorId="5" dt="2015-07-15T12:01:07.061" idx="1">
    <p:pos x="3298" y="1266"/>
    <p:text>please use the triangle bullets from the template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08T19:44:06.238" idx="4">
    <p:pos x="223" y="1214"/>
    <p:text>Please use triangle bullets from template</p:text>
    <p:extLst>
      <p:ext uri="{C676402C-5697-4E1C-873F-D02D1690AC5C}">
        <p15:threadingInfo xmlns:p15="http://schemas.microsoft.com/office/powerpoint/2012/main" timeZoneBias="240"/>
      </p:ext>
    </p:extLst>
  </p:cm>
  <p:cm authorId="5" dt="2015-07-15T12:02:17.301" idx="2">
    <p:pos x="5962" y="1924"/>
    <p:text>Please delete these if not used on the slide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08T19:44:26.477" idx="5">
    <p:pos x="1565" y="3130"/>
    <p:text>All the text on this image is too small to read. Anyway to make it larger?</p:text>
    <p:extLst>
      <p:ext uri="{C676402C-5697-4E1C-873F-D02D1690AC5C}">
        <p15:threadingInfo xmlns:p15="http://schemas.microsoft.com/office/powerpoint/2012/main" timeZoneBias="240"/>
      </p:ext>
    </p:extLst>
  </p:cm>
  <p:cm authorId="5" dt="2015-07-15T12:03:10.507" idx="3">
    <p:pos x="3400" y="1285"/>
    <p:text>bullet style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5-07-15T12:03:42.204" idx="4">
    <p:pos x="168" y="270"/>
    <p:text>bullet style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15-07-08T19:45:30.518" idx="6">
    <p:pos x="2924" y="530"/>
    <p:text>Text should be no smaller than 20 point font</p:text>
    <p:extLst>
      <p:ext uri="{C676402C-5697-4E1C-873F-D02D1690AC5C}">
        <p15:threadingInfo xmlns:p15="http://schemas.microsoft.com/office/powerpoint/2012/main" timeZoneBias="240"/>
      </p:ext>
    </p:extLst>
  </p:cm>
  <p:cm authorId="5" dt="2015-07-15T12:04:58.748" idx="5">
    <p:pos x="2924" y="626"/>
    <p:text>And Century Gothic</p:text>
    <p:extLst>
      <p:ext uri="{C676402C-5697-4E1C-873F-D02D1690AC5C}">
        <p15:threadingInfo xmlns:p15="http://schemas.microsoft.com/office/powerpoint/2012/main" timeZoneBias="240">
          <p15:parentCm authorId="4" idx="6"/>
        </p15:threadingInfo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5-07-15T12:06:11.032" idx="6">
    <p:pos x="4314" y="1276"/>
    <p:text>see comments on slide 8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5-07-15T12:06:27.064" idx="7">
    <p:pos x="5526" y="2667"/>
    <p:text>see comments on slide 8</p:text>
    <p:extLst>
      <p:ext uri="{C676402C-5697-4E1C-873F-D02D1690AC5C}">
        <p15:threadingInfo xmlns:p15="http://schemas.microsoft.com/office/powerpoint/2012/main" timeZoneBias="24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15-07-15T12:07:18.808" idx="8">
    <p:pos x="3011" y="314"/>
    <p:text>bullet style</p:text>
    <p:extLst>
      <p:ext uri="{C676402C-5697-4E1C-873F-D02D1690AC5C}">
        <p15:threadingInfo xmlns:p15="http://schemas.microsoft.com/office/powerpoint/2012/main" timeZoneBias="24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8471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92212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Make sure notes explain what </a:t>
            </a:r>
            <a:r>
              <a:rPr lang="en-US" dirty="0" err="1" smtClean="0"/>
              <a:t>cropscape</a:t>
            </a:r>
            <a:r>
              <a:rPr lang="en-US" baseline="0" dirty="0" smtClean="0"/>
              <a:t> is and that it comes from USDA</a:t>
            </a:r>
            <a:endParaRPr dirty="0"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93286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45144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5248972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05" name="Shape 20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216732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96034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963822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08456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1605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Shape 12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9121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5378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52" name="Shape 15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5520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Make sure notes</a:t>
            </a:r>
            <a:r>
              <a:rPr lang="en-US" baseline="0" dirty="0" smtClean="0"/>
              <a:t> explain why PHZ are based off of min temp. All crops, not just apples</a:t>
            </a:r>
            <a:endParaRPr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683720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1" name="Shape 13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13753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39853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418323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4445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" name="Shape 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3095" y="5467376"/>
            <a:ext cx="1010529" cy="101052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5660135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2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3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5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6"/>
          </p:nvPr>
        </p:nvSpPr>
        <p:spPr>
          <a:xfrm>
            <a:off x="2249424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cxnSp>
        <p:nvCxnSpPr>
          <p:cNvPr id="23" name="Shape 23"/>
          <p:cNvCxnSpPr/>
          <p:nvPr/>
        </p:nvCxnSpPr>
        <p:spPr>
          <a:xfrm>
            <a:off x="228600" y="5168335"/>
            <a:ext cx="8686800" cy="0"/>
          </a:xfrm>
          <a:prstGeom prst="straightConnector1">
            <a:avLst/>
          </a:prstGeom>
          <a:noFill/>
          <a:ln w="31750" cap="rnd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4" name="Shape 24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8"/>
          </p:nvPr>
        </p:nvSpPr>
        <p:spPr>
          <a:xfrm>
            <a:off x="685800" y="1426463"/>
            <a:ext cx="7772400" cy="243230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6" name="Shape 26"/>
          <p:cNvGrpSpPr/>
          <p:nvPr/>
        </p:nvGrpSpPr>
        <p:grpSpPr>
          <a:xfrm>
            <a:off x="0" y="-44450"/>
            <a:ext cx="9144000" cy="1077912"/>
            <a:chOff x="0" y="-44450"/>
            <a:chExt cx="9144000" cy="1077912"/>
          </a:xfrm>
        </p:grpSpPr>
        <p:sp>
          <p:nvSpPr>
            <p:cNvPr id="27" name="Shape 27"/>
            <p:cNvSpPr txBox="1"/>
            <p:nvPr/>
          </p:nvSpPr>
          <p:spPr>
            <a:xfrm>
              <a:off x="0" y="0"/>
              <a:ext cx="9144000" cy="97789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Century Gothic"/>
                <a:buNone/>
              </a:pPr>
              <a:endParaRPr sz="1800" b="0" i="0" u="none" strike="noStrike" cap="none" baseline="0" dirty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  <p:sp>
          <p:nvSpPr>
            <p:cNvPr id="28" name="Shape 28"/>
            <p:cNvSpPr txBox="1"/>
            <p:nvPr/>
          </p:nvSpPr>
          <p:spPr>
            <a:xfrm>
              <a:off x="153985" y="260350"/>
              <a:ext cx="2332036" cy="338136"/>
            </a:xfrm>
            <a:prstGeom prst="rect">
              <a:avLst/>
            </a:prstGeom>
            <a:noFill/>
            <a:ln>
              <a:noFill/>
            </a:ln>
          </p:spPr>
          <p:txBody>
            <a:bodyPr lIns="91375" tIns="45675" rIns="91375" bIns="4567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Questrial"/>
                <a:buNone/>
              </a:pPr>
              <a:endParaRPr sz="800" b="1" i="0" u="none" strike="noStrike" cap="none" baseline="0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ct val="25000"/>
                <a:buFont typeface="Helvetica Neue"/>
                <a:buNone/>
              </a:pPr>
              <a:r>
                <a:rPr lang="en-US" sz="800" b="0" i="0" u="none" strike="noStrike" cap="none" baseline="0" dirty="0">
                  <a:solidFill>
                    <a:schemeClr val="lt1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National Aeronautics and Space Administration</a:t>
              </a:r>
            </a:p>
          </p:txBody>
        </p:sp>
        <p:pic>
          <p:nvPicPr>
            <p:cNvPr id="29" name="Shape 2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124825" y="-44450"/>
              <a:ext cx="935037" cy="107791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B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" name="Shape 90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576072" y="1438655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2"/>
          </p:nvPr>
        </p:nvSpPr>
        <p:spPr>
          <a:xfrm>
            <a:off x="576072" y="57912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93" name="Shape 93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Shape 94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A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7" name="Shape 97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Shape 98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 dirty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3511296" y="1220919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3511296" y="2369944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body" idx="3"/>
          </p:nvPr>
        </p:nvSpPr>
        <p:spPr>
          <a:xfrm>
            <a:off x="3511296" y="4118716"/>
            <a:ext cx="5111496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Right text, Left imag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2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>
            <a:spLocks noGrp="1"/>
          </p:cNvSpPr>
          <p:nvPr>
            <p:ph type="pic" idx="3"/>
          </p:nvPr>
        </p:nvSpPr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6" name="Shape 36"/>
          <p:cNvSpPr txBox="1">
            <a:spLocks noGrp="1"/>
          </p:cNvSpPr>
          <p:nvPr>
            <p:ph type="body" idx="4"/>
          </p:nvPr>
        </p:nvSpPr>
        <p:spPr>
          <a:xfrm>
            <a:off x="2578608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eft text, Right imag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Shape 39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2" name="Shape 42"/>
          <p:cNvSpPr>
            <a:spLocks noGrp="1"/>
          </p:cNvSpPr>
          <p:nvPr>
            <p:ph type="pic" idx="3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Shape 43"/>
          <p:cNvSpPr txBox="1">
            <a:spLocks noGrp="1"/>
          </p:cNvSpPr>
          <p:nvPr>
            <p:ph type="body" idx="4"/>
          </p:nvPr>
        </p:nvSpPr>
        <p:spPr>
          <a:xfrm>
            <a:off x="4572000" y="6583679"/>
            <a:ext cx="1993391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B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" name="Shape 46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576072" y="4814316"/>
            <a:ext cx="7982711" cy="144475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2"/>
          </p:nvPr>
        </p:nvSpPr>
        <p:spPr>
          <a:xfrm>
            <a:off x="576072" y="3954780"/>
            <a:ext cx="7982711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l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9" name="Shape 49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Shape 50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key poin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algn="ctr" rtl="0">
              <a:spcBef>
                <a:spcPts val="0"/>
              </a:spcBef>
              <a:buClr>
                <a:srgbClr val="BFBFBF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mphasize acronym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Shape 6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49808" y="2255519"/>
            <a:ext cx="7653528" cy="370636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2"/>
          </p:nvPr>
        </p:nvSpPr>
        <p:spPr>
          <a:xfrm>
            <a:off x="749808" y="779402"/>
            <a:ext cx="7653528" cy="128930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ct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op text, Bottom image A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Shape 68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pic" idx="3"/>
          </p:nvPr>
        </p:nvSpPr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Shape 72"/>
          <p:cNvSpPr txBox="1">
            <a:spLocks noGrp="1"/>
          </p:cNvSpPr>
          <p:nvPr>
            <p:ph type="body" idx="4"/>
          </p:nvPr>
        </p:nvSpPr>
        <p:spPr>
          <a:xfrm>
            <a:off x="6190487" y="315468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cknowledgements B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5" name="Shape 75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6" name="Shape 76"/>
          <p:cNvSpPr txBox="1"/>
          <p:nvPr/>
        </p:nvSpPr>
        <p:spPr>
          <a:xfrm>
            <a:off x="320040" y="242134"/>
            <a:ext cx="8503920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4000" b="1" i="0" u="none" strike="noStrike" cap="none" baseline="0" dirty="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Acknowledgements</a:t>
            </a:r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0" name="Shape 80"/>
          <p:cNvSpPr/>
          <p:nvPr/>
        </p:nvSpPr>
        <p:spPr>
          <a:xfrm>
            <a:off x="0" y="6579439"/>
            <a:ext cx="9144000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US" sz="1000" b="0" i="1" u="none" strike="noStrike" cap="none" baseline="0" dirty="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This material is based upon work supported by NASA through contract NNL11AA00B and cooperative agreement NNX14AB60A.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 text, Top image A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00" cy="11798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3" name="Shape 83"/>
          <p:cNvSpPr/>
          <p:nvPr/>
        </p:nvSpPr>
        <p:spPr>
          <a:xfrm>
            <a:off x="0" y="6784847"/>
            <a:ext cx="9144000" cy="731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4581144" y="4123944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2"/>
          </p:nvPr>
        </p:nvSpPr>
        <p:spPr>
          <a:xfrm>
            <a:off x="740664" y="4049485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chemeClr val="accent1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pic" idx="3"/>
          </p:nvPr>
        </p:nvSpPr>
        <p:spPr>
          <a:xfrm>
            <a:off x="0" y="0"/>
            <a:ext cx="9144000" cy="3429000"/>
          </a:xfrm>
          <a:prstGeom prst="rect">
            <a:avLst/>
          </a:prstGeom>
          <a:noFill/>
          <a:ln>
            <a:noFill/>
          </a:ln>
        </p:spPr>
      </p:sp>
      <p:sp>
        <p:nvSpPr>
          <p:cNvPr id="87" name="Shape 87"/>
          <p:cNvSpPr txBox="1">
            <a:spLocks noGrp="1"/>
          </p:cNvSpPr>
          <p:nvPr>
            <p:ph type="body" idx="4"/>
          </p:nvPr>
        </p:nvSpPr>
        <p:spPr>
          <a:xfrm>
            <a:off x="6190487" y="3429000"/>
            <a:ext cx="2295144" cy="2743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algn="r" rtl="0">
              <a:spcBef>
                <a:spcPts val="0"/>
              </a:spcBef>
              <a:buClr>
                <a:srgbClr val="A5A5A5"/>
              </a:buClr>
              <a:buFont typeface="Century Gothic"/>
              <a:buNone/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8EE">
            <a:alpha val="800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entury Gothic"/>
              <a:buNone/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Char char="•"/>
              <a:defRPr/>
            </a:lvl1pPr>
            <a:lvl2pPr marL="685800" marR="0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2pPr>
            <a:lvl3pPr marL="1143000" marR="0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3pPr>
            <a:lvl4pPr marL="1600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4pPr>
            <a:lvl5pPr marL="20574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5pPr>
            <a:lvl6pPr marL="25146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6pPr>
            <a:lvl7pPr marL="29718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7pPr>
            <a:lvl8pPr marL="34290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8pPr>
            <a:lvl9pPr marL="3886200" marR="0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2" name="Shape 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0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13" name="Shape 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lvl1pPr marL="0" marR="0" indent="0" algn="r" rtl="0">
              <a:spcBef>
                <a:spcPts val="0"/>
              </a:spcBef>
              <a:buNone/>
              <a:defRPr sz="1200" b="0" i="0" u="none" strike="noStrike" cap="none" baseline="0">
                <a:solidFill>
                  <a:srgbClr val="BFBD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lvl="0" indent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comments" Target="../comments/commen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emf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body" idx="1"/>
          </p:nvPr>
        </p:nvSpPr>
        <p:spPr>
          <a:xfrm>
            <a:off x="210600" y="1274075"/>
            <a:ext cx="8771699" cy="2432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6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Northwest United States Agriculture III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2"/>
          </p:nvPr>
        </p:nvSpPr>
        <p:spPr>
          <a:xfrm>
            <a:off x="2133600" y="5358375"/>
            <a:ext cx="3352799" cy="3692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Madeline Ruid (Team Lead)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3"/>
          </p:nvPr>
        </p:nvSpPr>
        <p:spPr>
          <a:xfrm>
            <a:off x="2249424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Matthew Mullen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4"/>
          </p:nvPr>
        </p:nvSpPr>
        <p:spPr>
          <a:xfrm>
            <a:off x="2249424" y="6153912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James </a:t>
            </a:r>
            <a:r>
              <a:rPr lang="en-US" sz="1800" b="0" i="0" u="none" strike="noStrike" cap="none" baseline="0" dirty="0" smtClean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Hendrickson</a:t>
            </a:r>
            <a:endParaRPr lang="en-US" sz="1800" b="0" i="0" u="none" strike="noStrike" cap="none" baseline="0" dirty="0">
              <a:solidFill>
                <a:srgbClr val="A5A5A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5"/>
          </p:nvPr>
        </p:nvSpPr>
        <p:spPr>
          <a:xfrm>
            <a:off x="5663183" y="5358383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Teresa Fenn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6"/>
          </p:nvPr>
        </p:nvSpPr>
        <p:spPr>
          <a:xfrm>
            <a:off x="5660135" y="5751576"/>
            <a:ext cx="3182111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rgbClr val="A5A5A5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rgbClr val="A5A5A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Sarah Philbrick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body" idx="7"/>
          </p:nvPr>
        </p:nvSpPr>
        <p:spPr>
          <a:xfrm>
            <a:off x="1143000" y="4032503"/>
            <a:ext cx="6858000" cy="7406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7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950" b="0" i="1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Assessing Current and Future Plant Hardiness Zones for Apple Production in Washington State using Climate Models and NASA Earth Observations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Project </a:t>
            </a: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22238"/>
              </p:ext>
            </p:extLst>
          </p:nvPr>
        </p:nvGraphicFramePr>
        <p:xfrm>
          <a:off x="50801" y="467361"/>
          <a:ext cx="9061018" cy="61042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916"/>
                <a:gridCol w="7808102"/>
              </a:tblGrid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     Plant Hardiness Zones                                                  Suitability Maps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Accuracy Assessment</a:t>
                      </a:r>
                      <a:r>
                        <a:rPr lang="en-US" baseline="0" dirty="0" smtClean="0"/>
                        <a:t>                                              Future Change Analysis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6978" y="576981"/>
            <a:ext cx="8969246" cy="5920476"/>
            <a:chOff x="244053" y="566821"/>
            <a:chExt cx="8403684" cy="5920476"/>
          </a:xfrm>
        </p:grpSpPr>
        <p:sp>
          <p:nvSpPr>
            <p:cNvPr id="6" name="Rounded Rectangle 5"/>
            <p:cNvSpPr/>
            <p:nvPr/>
          </p:nvSpPr>
          <p:spPr>
            <a:xfrm>
              <a:off x="1487837" y="645026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MODIS LST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87836" y="1552260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Climate Model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96030" y="703685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Mosaic images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38698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Mask to study area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3746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Convert K to C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48795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Project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212" y="566821"/>
              <a:ext cx="9432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Estimate air temp from LST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00614" y="566821"/>
              <a:ext cx="938040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Remove outliers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86016" y="566821"/>
              <a:ext cx="9617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Create rolling averages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3260969" y="1172943"/>
              <a:ext cx="172503" cy="211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3"/>
            </p:cNvCxnSpPr>
            <p:nvPr/>
          </p:nvCxnSpPr>
          <p:spPr>
            <a:xfrm>
              <a:off x="2740507" y="985239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71546" y="1646110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07350" y="1650018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58434" y="950044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38655" y="953952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57527" y="1771248"/>
              <a:ext cx="589694" cy="17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2"/>
            </p:cNvCxnSpPr>
            <p:nvPr/>
          </p:nvCxnSpPr>
          <p:spPr>
            <a:xfrm flipV="1">
              <a:off x="5929927" y="1172943"/>
              <a:ext cx="256896" cy="211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10521" y="2545524"/>
              <a:ext cx="0" cy="1970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1504857" y="2909199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Find minimum value per year for each pixel and average from 2002-2015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87836" y="3742135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Classify into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308661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141459" y="2913107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GDD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24438" y="3746042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Apply weights and classify into Suitability Regions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08285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avg temp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111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Import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596027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683971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75374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10521" y="4598531"/>
              <a:ext cx="0" cy="1888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1470615" y="4852713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Compare MODIS produced PHZ maps to current PHZ maps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474500" y="562307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Test climate model used against historical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141459" y="524375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Use Cropscape data to find which present day land covers will be most suitable for apple orchards in the future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053" y="578786"/>
              <a:ext cx="1066146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Pre-Processing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7421" y="2632147"/>
              <a:ext cx="1042777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Data </a:t>
              </a:r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Analysis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Four 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periods (present day, 2045, 2065, 2095</a:t>
              </a:r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67421" y="4644094"/>
              <a:ext cx="1037725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Post Analysis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0" y="495044"/>
            <a:ext cx="9144000" cy="4068677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77513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current)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2045)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2065)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Results (maps 2095)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3" name="Shape 213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5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Conclusions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4400" b="1" i="0" u="none" strike="noStrike" cap="none" baseline="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5" name="Shape 215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6" name="Shape 216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4400" b="1" i="0" u="none" strike="noStrike" cap="none" baseline="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7" name="Shape 217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/>
              <a:buNone/>
            </a:pPr>
            <a:endParaRPr sz="4400" b="1" i="0" u="none" strike="noStrike" cap="none" baseline="0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8" name="Shape 218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body" idx="1"/>
          </p:nvPr>
        </p:nvSpPr>
        <p:spPr>
          <a:xfrm>
            <a:off x="4581144" y="750018"/>
            <a:ext cx="3977640" cy="16276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Interactive program to allow for analysis of other crops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Incorporate precipitation and wind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740664" y="675560"/>
            <a:ext cx="3108959" cy="18301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6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 Work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13" b="21513"/>
          <a:stretch>
            <a:fillRect/>
          </a:stretch>
        </p:blipFill>
        <p:spPr>
          <a:xfrm>
            <a:off x="0" y="3429000"/>
            <a:ext cx="914400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4"/>
          </p:nvPr>
        </p:nvSpPr>
        <p:spPr>
          <a:xfrm>
            <a:off x="5370491" y="6568225"/>
            <a:ext cx="3773510" cy="28977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 Source: John Chamberlain, Flickr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571208" y="1421133"/>
            <a:ext cx="8051583" cy="115136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Kenton Ross, NASA DEVELOP National Program Science Advisor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Noelle Baker, NASA Postdoctoral Program Fellow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Jeffry Ely, NASA DEVELOP Geoinformation Scientist</a:t>
            </a:r>
          </a:p>
          <a:p>
            <a:pPr marL="0" marR="0" lvl="0" indent="0" algn="l" rtl="0">
              <a:lnSpc>
                <a:spcPct val="75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1550" b="0" i="0" u="none" strike="noStrike" cap="none" baseline="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body" idx="2"/>
          </p:nvPr>
        </p:nvSpPr>
        <p:spPr>
          <a:xfrm>
            <a:off x="571206" y="3011686"/>
            <a:ext cx="8051583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Michael Glenn, USDA-ARS Appalachian Fruit Research Station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3"/>
          </p:nvPr>
        </p:nvSpPr>
        <p:spPr>
          <a:xfrm>
            <a:off x="571208" y="4628567"/>
            <a:ext cx="8051582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Northwest United States Agriculture I, Fall 2014</a:t>
            </a:r>
          </a:p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5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Northwest United State Agriculture II, Spring 2014</a:t>
            </a:r>
          </a:p>
        </p:txBody>
      </p:sp>
      <p:sp>
        <p:nvSpPr>
          <p:cNvPr id="235" name="Shape 235"/>
          <p:cNvSpPr txBox="1"/>
          <p:nvPr/>
        </p:nvSpPr>
        <p:spPr>
          <a:xfrm>
            <a:off x="594358" y="940212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Advisors</a:t>
            </a:r>
          </a:p>
        </p:txBody>
      </p:sp>
      <p:sp>
        <p:nvSpPr>
          <p:cNvPr id="236" name="Shape 236"/>
          <p:cNvSpPr txBox="1"/>
          <p:nvPr/>
        </p:nvSpPr>
        <p:spPr>
          <a:xfrm>
            <a:off x="594358" y="2547588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Partners</a:t>
            </a:r>
          </a:p>
        </p:txBody>
      </p:sp>
      <p:sp>
        <p:nvSpPr>
          <p:cNvPr id="237" name="Shape 237"/>
          <p:cNvSpPr txBox="1"/>
          <p:nvPr/>
        </p:nvSpPr>
        <p:spPr>
          <a:xfrm>
            <a:off x="594358" y="4154962"/>
            <a:ext cx="257781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28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Others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4975026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Washington climate is currently well-suited to apple production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Produces 65% of the nation’s apples, adds </a:t>
            </a:r>
            <a:r>
              <a:rPr lang="en-US" sz="2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$2.2 </a:t>
            </a: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billion to economy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 climate change may result in a shift of these ideal locations</a:t>
            </a:r>
          </a:p>
        </p:txBody>
      </p:sp>
      <p:sp>
        <p:nvSpPr>
          <p:cNvPr id="116" name="Shape 116"/>
          <p:cNvSpPr txBox="1">
            <a:spLocks noGrp="1"/>
          </p:cNvSpPr>
          <p:nvPr>
            <p:ph type="body" idx="2"/>
          </p:nvPr>
        </p:nvSpPr>
        <p:spPr>
          <a:xfrm>
            <a:off x="4975026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Concerns</a:t>
            </a:r>
          </a:p>
        </p:txBody>
      </p:sp>
      <p:sp>
        <p:nvSpPr>
          <p:cNvPr id="118" name="Shape 118"/>
          <p:cNvSpPr txBox="1">
            <a:spLocks noGrp="1"/>
          </p:cNvSpPr>
          <p:nvPr>
            <p:ph type="body" idx="4"/>
          </p:nvPr>
        </p:nvSpPr>
        <p:spPr>
          <a:xfrm>
            <a:off x="2865207" y="6425204"/>
            <a:ext cx="41636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585454"/>
              </a:buClr>
              <a:buSzPct val="25000"/>
              <a:buFont typeface="Arial"/>
              <a:buNone/>
            </a:pPr>
            <a:r>
              <a:rPr lang="en-US" sz="1200" i="0" u="none" strike="noStrike" cap="none" baseline="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Image Credit: </a:t>
            </a:r>
            <a:r>
              <a:rPr lang="en-US" sz="1200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NRCS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9" r="28199"/>
          <a:stretch>
            <a:fillRect/>
          </a:stretch>
        </p:blipFill>
        <p:spPr/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-77272" y="6541273"/>
            <a:ext cx="3773510" cy="2897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entury Gothic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 algn="l"/>
            <a:r>
              <a:rPr lang="en-US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 Source: Liz West, Flickr</a:t>
            </a:r>
            <a:endParaRPr lang="en-US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70134" y="1335975"/>
            <a:ext cx="2896800" cy="31178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Period: </a:t>
            </a:r>
          </a:p>
          <a:p>
            <a:pPr marR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b="0" i="0" u="none" strike="noStrike" cap="none" baseline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2002-20</a:t>
            </a: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15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Future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2045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2065</a:t>
            </a:r>
          </a:p>
          <a:p>
            <a:pPr marL="914400" marR="0" lvl="1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2095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2"/>
          </p:nvPr>
        </p:nvSpPr>
        <p:spPr>
          <a:xfrm>
            <a:off x="124247" y="158230"/>
            <a:ext cx="7982700" cy="704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Study Area: Washington, </a:t>
            </a:r>
            <a:r>
              <a:rPr lang="en-US" sz="40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USA</a:t>
            </a:r>
          </a:p>
        </p:txBody>
      </p:sp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l="9040" t="31526" r="8917" b="6596"/>
          <a:stretch/>
        </p:blipFill>
        <p:spPr>
          <a:xfrm>
            <a:off x="9441278" y="3324105"/>
            <a:ext cx="4231849" cy="4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Shape 136"/>
          <p:cNvPicPr preferRelativeResize="0"/>
          <p:nvPr/>
        </p:nvPicPr>
        <p:blipFill rotWithShape="1">
          <a:blip r:embed="rId3">
            <a:alphaModFix/>
          </a:blip>
          <a:srcRect l="9040" t="31526" r="8917" b="6596"/>
          <a:stretch/>
        </p:blipFill>
        <p:spPr>
          <a:xfrm>
            <a:off x="9593678" y="3476505"/>
            <a:ext cx="4231849" cy="4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 l="9040" t="31526" r="8917" b="6596"/>
          <a:stretch/>
        </p:blipFill>
        <p:spPr>
          <a:xfrm>
            <a:off x="9746078" y="3628905"/>
            <a:ext cx="4231849" cy="413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" t="2200" r="1822" b="2177"/>
          <a:stretch/>
        </p:blipFill>
        <p:spPr>
          <a:xfrm>
            <a:off x="2427111" y="1162757"/>
            <a:ext cx="6558844" cy="50348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609" y="4913846"/>
            <a:ext cx="1575061" cy="1217092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7718" y="5552661"/>
            <a:ext cx="1404403" cy="21670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224060" y="1335974"/>
            <a:ext cx="3979036" cy="336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Century Gothic" panose="020B0502020202020204" pitchFamily="34" charset="0"/>
              </a:rPr>
              <a:t>Apple Orchards in Washington State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5102351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Guide as to which plants will thrive at a given location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annual extreme minimum temperature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Divided into 10 degree Fahrenheit zones</a:t>
            </a:r>
          </a:p>
          <a:p>
            <a:pPr marR="0" lvl="0" algn="l" rtl="0">
              <a:lnSpc>
                <a:spcPct val="90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Apples grow best in zones 5 and 6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6" name="Shape 146"/>
          <p:cNvSpPr txBox="1">
            <a:spLocks noGrp="1"/>
          </p:cNvSpPr>
          <p:nvPr>
            <p:ph type="body" idx="3"/>
          </p:nvPr>
        </p:nvSpPr>
        <p:spPr>
          <a:xfrm>
            <a:off x="5102351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7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 Hardiness Zones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10" y="1519225"/>
            <a:ext cx="4453299" cy="34411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idx="4"/>
          </p:nvPr>
        </p:nvSpPr>
        <p:spPr>
          <a:xfrm>
            <a:off x="-77275" y="6595560"/>
            <a:ext cx="3078050" cy="378349"/>
          </a:xfrm>
        </p:spPr>
        <p:txBody>
          <a:bodyPr/>
          <a:lstStyle/>
          <a:p>
            <a:pPr algn="l"/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Image Source: </a:t>
            </a:r>
            <a:r>
              <a:rPr lang="en-US" sz="1200" dirty="0" err="1" smtClean="0">
                <a:solidFill>
                  <a:schemeClr val="bg1"/>
                </a:solidFill>
                <a:latin typeface="Century Gothic" panose="020B0502020202020204" pitchFamily="34" charset="0"/>
              </a:rPr>
              <a:t>Placeuvm</a:t>
            </a:r>
            <a:r>
              <a:rPr lang="en-US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, Flickr</a:t>
            </a:r>
            <a: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/>
            </a:r>
            <a:br>
              <a:rPr lang="en-US" sz="1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endParaRPr lang="en-US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4572000" y="4709160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Ideal average temperature of 19 °C </a:t>
            </a:r>
          </a:p>
        </p:txBody>
      </p:sp>
      <p:sp>
        <p:nvSpPr>
          <p:cNvPr id="155" name="Shape 155"/>
          <p:cNvSpPr txBox="1">
            <a:spLocks noGrp="1"/>
          </p:cNvSpPr>
          <p:nvPr>
            <p:ph type="body" idx="2"/>
          </p:nvPr>
        </p:nvSpPr>
        <p:spPr>
          <a:xfrm>
            <a:off x="320039" y="548639"/>
            <a:ext cx="8503920" cy="92354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54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Apple Suitability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3"/>
          </p:nvPr>
        </p:nvSpPr>
        <p:spPr>
          <a:xfrm>
            <a:off x="594360" y="211531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1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Plant Hardiness Zones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4"/>
          </p:nvPr>
        </p:nvSpPr>
        <p:spPr>
          <a:xfrm>
            <a:off x="4572000" y="210311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Based on average annual extreme minimum temperature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5"/>
          </p:nvPr>
        </p:nvSpPr>
        <p:spPr>
          <a:xfrm>
            <a:off x="594360" y="4721351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1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Growing Season </a:t>
            </a:r>
            <a:r>
              <a:rPr lang="en-US" sz="3100" b="1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Temperature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body" idx="6"/>
          </p:nvPr>
        </p:nvSpPr>
        <p:spPr>
          <a:xfrm>
            <a:off x="594360" y="3418332"/>
            <a:ext cx="3566159" cy="768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75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31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Growing Degree Days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type="body" idx="7"/>
          </p:nvPr>
        </p:nvSpPr>
        <p:spPr>
          <a:xfrm>
            <a:off x="4572000" y="3406139"/>
            <a:ext cx="3950207" cy="70408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Heat accumulation formula: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rgbClr val="000000"/>
              </a:buClr>
              <a:buSzPct val="55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([Tmax + Tmin]/2) - 5 °C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521208" y="2130551"/>
            <a:ext cx="3593592" cy="337413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 Plant Hardiness Zones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Forecasted (2045, 2065, and 2095</a:t>
            </a:r>
            <a:r>
              <a:rPr lang="en-US" sz="2000" dirty="0" smtClean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</a:p>
          <a:p>
            <a:pPr marL="558800" marR="0" lvl="1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None/>
            </a:pPr>
            <a:endParaRPr lang="en-US"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Map areas suitable for apple growth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Current</a:t>
            </a:r>
          </a:p>
          <a:p>
            <a:pPr marL="914400" marR="0" lvl="1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○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Forecasted (2045, 2065, and 2095)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2"/>
          </p:nvPr>
        </p:nvSpPr>
        <p:spPr>
          <a:xfrm>
            <a:off x="548639" y="640079"/>
            <a:ext cx="3566159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type="body" idx="3"/>
          </p:nvPr>
        </p:nvSpPr>
        <p:spPr>
          <a:xfrm>
            <a:off x="4693919" y="2130551"/>
            <a:ext cx="3974592" cy="42702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entury Gothic"/>
              <a:buChar char="●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Michael Glen, Ph.D. United States Department of Agriculture</a:t>
            </a:r>
          </a:p>
        </p:txBody>
      </p:sp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6735" y="3451287"/>
            <a:ext cx="2381250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hape 125"/>
          <p:cNvSpPr txBox="1">
            <a:spLocks/>
          </p:cNvSpPr>
          <p:nvPr/>
        </p:nvSpPr>
        <p:spPr>
          <a:xfrm>
            <a:off x="4710846" y="640079"/>
            <a:ext cx="3770376" cy="132588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Century Gothic"/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L="685800" marR="0" indent="-76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L="1143000" marR="0" indent="-101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L="1600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L="20574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L="25146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L="29718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L="34290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L="3886200" marR="0" indent="-114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SzPct val="25000"/>
              <a:buFont typeface="Arial"/>
              <a:buNone/>
            </a:pPr>
            <a:r>
              <a:rPr lang="en-US" sz="4000" b="1" dirty="0" smtClean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Project Partner</a:t>
            </a:r>
            <a:endParaRPr lang="en-US" sz="4000" b="1" dirty="0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" t="2197" r="1884" b="2337"/>
          <a:stretch/>
        </p:blipFill>
        <p:spPr>
          <a:xfrm>
            <a:off x="2258458" y="1277957"/>
            <a:ext cx="6753338" cy="517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06" y="4748197"/>
            <a:ext cx="2500000" cy="1524390"/>
          </a:xfrm>
          <a:prstGeom prst="rect">
            <a:avLst/>
          </a:prstGeom>
        </p:spPr>
      </p:pic>
      <p:sp>
        <p:nvSpPr>
          <p:cNvPr id="166" name="Shape 166"/>
          <p:cNvSpPr txBox="1">
            <a:spLocks noGrp="1"/>
          </p:cNvSpPr>
          <p:nvPr>
            <p:ph type="body" idx="2"/>
          </p:nvPr>
        </p:nvSpPr>
        <p:spPr>
          <a:xfrm>
            <a:off x="749808" y="-277872"/>
            <a:ext cx="7653599" cy="1289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4000" b="1" i="0" u="none" strike="noStrike" cap="none" baseline="0" dirty="0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Earth Observations</a:t>
            </a:r>
          </a:p>
        </p:txBody>
      </p:sp>
      <p:sp>
        <p:nvSpPr>
          <p:cNvPr id="168" name="Shape 168"/>
          <p:cNvSpPr txBox="1">
            <a:spLocks noGrp="1"/>
          </p:cNvSpPr>
          <p:nvPr>
            <p:ph type="body" idx="3"/>
          </p:nvPr>
        </p:nvSpPr>
        <p:spPr>
          <a:xfrm>
            <a:off x="1418994" y="5820895"/>
            <a:ext cx="927599" cy="274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Aqua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66040" y="1297338"/>
            <a:ext cx="3979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latin typeface="Century Gothic" panose="020B0502020202020204" pitchFamily="34" charset="0"/>
              </a:rPr>
              <a:t>MODIS Land Surface Temperature in  Washington State</a:t>
            </a:r>
            <a:endParaRPr lang="en-US" sz="1600" b="1" dirty="0">
              <a:latin typeface="Century Gothic" panose="020B0502020202020204" pitchFamily="34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066" y="5512158"/>
            <a:ext cx="1010413" cy="913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Project </a:t>
            </a: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22238"/>
              </p:ext>
            </p:extLst>
          </p:nvPr>
        </p:nvGraphicFramePr>
        <p:xfrm>
          <a:off x="50801" y="467361"/>
          <a:ext cx="9061018" cy="61042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916"/>
                <a:gridCol w="7808102"/>
              </a:tblGrid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     Plant Hardiness Zones                                                  Suitability Maps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Accuracy Assessment</a:t>
                      </a:r>
                      <a:r>
                        <a:rPr lang="en-US" baseline="0" dirty="0" smtClean="0"/>
                        <a:t>                                              Future Change Analysis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6978" y="576981"/>
            <a:ext cx="8969246" cy="5920476"/>
            <a:chOff x="244053" y="566821"/>
            <a:chExt cx="8403684" cy="5920476"/>
          </a:xfrm>
        </p:grpSpPr>
        <p:sp>
          <p:nvSpPr>
            <p:cNvPr id="6" name="Rounded Rectangle 5"/>
            <p:cNvSpPr/>
            <p:nvPr/>
          </p:nvSpPr>
          <p:spPr>
            <a:xfrm>
              <a:off x="1487837" y="645026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MODIS LST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87836" y="1552260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Climate Model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96030" y="703685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Mosaic images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38698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Mask to study area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3746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Convert K to C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48795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Project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212" y="566821"/>
              <a:ext cx="9432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Estimate air temp from LST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00614" y="566821"/>
              <a:ext cx="938040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Remove outliers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86016" y="566821"/>
              <a:ext cx="9617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Create rolling averages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3260969" y="1172943"/>
              <a:ext cx="172503" cy="211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3"/>
            </p:cNvCxnSpPr>
            <p:nvPr/>
          </p:nvCxnSpPr>
          <p:spPr>
            <a:xfrm>
              <a:off x="2740507" y="985239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71546" y="1646110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07350" y="1650018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58434" y="950044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38655" y="953952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57527" y="1771248"/>
              <a:ext cx="589694" cy="17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2"/>
            </p:cNvCxnSpPr>
            <p:nvPr/>
          </p:nvCxnSpPr>
          <p:spPr>
            <a:xfrm flipV="1">
              <a:off x="5929927" y="1172943"/>
              <a:ext cx="256896" cy="211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10521" y="2545524"/>
              <a:ext cx="0" cy="1970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1504857" y="2909199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Find minimum value per year for each pixel and average from 2002-2015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87836" y="3742135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Classify into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308661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141459" y="2913107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GDD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24438" y="3746042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Apply weights and classify into Suitability Regions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08285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avg temp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111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Import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596027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683971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75374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10521" y="4598531"/>
              <a:ext cx="0" cy="1888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1470615" y="4852713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Compare MODIS produced PHZ maps to current PHZ maps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474500" y="562307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Test climate model used against historical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141459" y="524375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Use Cropscape data to find which present day land covers will be most suitable for apple orchards in the future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053" y="578786"/>
              <a:ext cx="1066146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Pre-Processing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7421" y="2632147"/>
              <a:ext cx="1042777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Data </a:t>
              </a:r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Analysis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Four 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periods (present day, 2045, 2065, 2095</a:t>
              </a:r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67421" y="4644094"/>
              <a:ext cx="1037725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Post Analysis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0" y="2469654"/>
            <a:ext cx="9144000" cy="4103866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1075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736929" y="174095"/>
            <a:ext cx="7582823" cy="4440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sz="1800" b="1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Project </a:t>
            </a:r>
            <a:r>
              <a:rPr lang="en-US" sz="1800" b="1" i="0" u="none" strike="noStrike" cap="none" baseline="0" dirty="0">
                <a:solidFill>
                  <a:schemeClr val="accent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Methodology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22238"/>
              </p:ext>
            </p:extLst>
          </p:nvPr>
        </p:nvGraphicFramePr>
        <p:xfrm>
          <a:off x="50801" y="467361"/>
          <a:ext cx="9061018" cy="610423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52916"/>
                <a:gridCol w="7808102"/>
              </a:tblGrid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              Plant Hardiness Zones                                                  Suitability Maps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  <a:tr h="2034746">
                <a:tc>
                  <a:txBody>
                    <a:bodyPr/>
                    <a:lstStyle/>
                    <a:p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                 Accuracy Assessment</a:t>
                      </a:r>
                      <a:r>
                        <a:rPr lang="en-US" baseline="0" dirty="0" smtClean="0"/>
                        <a:t>                                              Future Change Analysis</a:t>
                      </a:r>
                      <a:endParaRPr lang="en-US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96978" y="576981"/>
            <a:ext cx="8969246" cy="5920476"/>
            <a:chOff x="244053" y="566821"/>
            <a:chExt cx="8403684" cy="5920476"/>
          </a:xfrm>
        </p:grpSpPr>
        <p:sp>
          <p:nvSpPr>
            <p:cNvPr id="6" name="Rounded Rectangle 5"/>
            <p:cNvSpPr/>
            <p:nvPr/>
          </p:nvSpPr>
          <p:spPr>
            <a:xfrm>
              <a:off x="1487837" y="645026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MODIS LST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487836" y="1552260"/>
              <a:ext cx="1252670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Download Climate Model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796030" y="703685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Mosaic images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338698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Mask to study area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293746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Convert K to C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248795" y="1384112"/>
              <a:ext cx="929878" cy="469258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Project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5715212" y="566821"/>
              <a:ext cx="9432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Estimate air temp from LST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700614" y="566821"/>
              <a:ext cx="938040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Remove outliers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7686016" y="566821"/>
              <a:ext cx="961721" cy="606122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Create rolling averages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15" name="Straight Arrow Connector 14"/>
            <p:cNvCxnSpPr>
              <a:stCxn id="8" idx="2"/>
            </p:cNvCxnSpPr>
            <p:nvPr/>
          </p:nvCxnSpPr>
          <p:spPr>
            <a:xfrm>
              <a:off x="3260969" y="1172943"/>
              <a:ext cx="172503" cy="21116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6" idx="3"/>
            </p:cNvCxnSpPr>
            <p:nvPr/>
          </p:nvCxnSpPr>
          <p:spPr>
            <a:xfrm>
              <a:off x="2740507" y="985239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271546" y="1646110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207350" y="1650018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58434" y="950044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7638655" y="953952"/>
              <a:ext cx="5552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2757527" y="1771248"/>
              <a:ext cx="589694" cy="1798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endCxn id="12" idx="2"/>
            </p:cNvCxnSpPr>
            <p:nvPr/>
          </p:nvCxnSpPr>
          <p:spPr>
            <a:xfrm flipV="1">
              <a:off x="5929927" y="1172943"/>
              <a:ext cx="256896" cy="2111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810521" y="2545524"/>
              <a:ext cx="0" cy="197088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Rounded Rectangle 23"/>
            <p:cNvSpPr/>
            <p:nvPr/>
          </p:nvSpPr>
          <p:spPr>
            <a:xfrm>
              <a:off x="1504857" y="2909199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Find minimum value per year for each pixel and average from 2002-2015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487836" y="3742135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Classify into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26" name="Straight Arrow Connector 25"/>
            <p:cNvCxnSpPr>
              <a:stCxn id="24" idx="2"/>
            </p:cNvCxnSpPr>
            <p:nvPr/>
          </p:nvCxnSpPr>
          <p:spPr>
            <a:xfrm>
              <a:off x="308661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ounded Rectangle 26"/>
            <p:cNvSpPr/>
            <p:nvPr/>
          </p:nvSpPr>
          <p:spPr>
            <a:xfrm>
              <a:off x="5141459" y="2913107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GDD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5124438" y="3746042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Apply weights and classify into Suitability Regions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208285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Calculate avg temp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7275111" y="2909199"/>
              <a:ext cx="957268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Import PHZ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>
              <a:off x="5596027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6683971" y="3599401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7753745" y="3589625"/>
              <a:ext cx="0" cy="28546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4810521" y="4598531"/>
              <a:ext cx="0" cy="188876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1470615" y="4852713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Compare MODIS produced PHZ maps to current PHZ maps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1474500" y="562307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Test climate model used against historical data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5141459" y="5243758"/>
              <a:ext cx="3163517" cy="680425"/>
            </a:xfrm>
            <a:prstGeom prst="roundRect">
              <a:avLst/>
            </a:prstGeom>
            <a:solidFill>
              <a:schemeClr val="tx1">
                <a:lumMod val="60000"/>
                <a:lumOff val="40000"/>
              </a:schemeClr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Calibri" panose="020F0502020204030204" pitchFamily="34" charset="0"/>
                </a:rPr>
                <a:t>Use Cropscape data to find which present day land covers will be most suitable for apple orchards in the future</a:t>
              </a:r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244053" y="578786"/>
              <a:ext cx="1066146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5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Pre-Processing</a:t>
              </a:r>
              <a:endParaRPr lang="en-US" sz="15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Rounded Rectangle 38"/>
            <p:cNvSpPr/>
            <p:nvPr/>
          </p:nvSpPr>
          <p:spPr>
            <a:xfrm>
              <a:off x="267421" y="2632147"/>
              <a:ext cx="1042777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Calibri" panose="020F0502020204030204" pitchFamily="34" charset="0"/>
                </a:rPr>
                <a:t>Data </a:t>
              </a:r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Analysis</a:t>
              </a:r>
            </a:p>
            <a:p>
              <a:pPr algn="ctr"/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Four </a:t>
              </a:r>
              <a:r>
                <a:rPr lang="en-US" sz="1200" dirty="0">
                  <a:solidFill>
                    <a:schemeClr val="tx1"/>
                  </a:solidFill>
                  <a:latin typeface="Calibri" panose="020F0502020204030204" pitchFamily="34" charset="0"/>
                </a:rPr>
                <a:t>time periods (present day, 2045, 2065, 2095</a:t>
              </a:r>
              <a:r>
                <a:rPr lang="en-US" sz="12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)</a:t>
              </a:r>
              <a:endParaRPr lang="en-US" sz="12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267421" y="4644094"/>
              <a:ext cx="1037725" cy="179763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>
                  <a:solidFill>
                    <a:schemeClr val="tx1"/>
                  </a:solidFill>
                  <a:latin typeface="Calibri" panose="020F0502020204030204" pitchFamily="34" charset="0"/>
                </a:rPr>
                <a:t>Post Analysis</a:t>
              </a:r>
              <a:endParaRPr lang="en-US" sz="1600" dirty="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0" y="4526570"/>
            <a:ext cx="9144000" cy="2046950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0" y="462217"/>
            <a:ext cx="9129710" cy="2046950"/>
          </a:xfrm>
          <a:prstGeom prst="rect">
            <a:avLst/>
          </a:prstGeom>
          <a:solidFill>
            <a:schemeClr val="dk1">
              <a:alpha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698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Agriculture 15">
      <a:dk1>
        <a:srgbClr val="767171"/>
      </a:dk1>
      <a:lt1>
        <a:srgbClr val="FFFFFF"/>
      </a:lt1>
      <a:dk2>
        <a:srgbClr val="767171"/>
      </a:dk2>
      <a:lt2>
        <a:srgbClr val="FFFFFF"/>
      </a:lt2>
      <a:accent1>
        <a:srgbClr val="7EB761"/>
      </a:accent1>
      <a:accent2>
        <a:srgbClr val="638E7C"/>
      </a:accent2>
      <a:accent3>
        <a:srgbClr val="4E6A89"/>
      </a:accent3>
      <a:accent4>
        <a:srgbClr val="D2AB70"/>
      </a:accent4>
      <a:accent5>
        <a:srgbClr val="CA8978"/>
      </a:accent5>
      <a:accent6>
        <a:srgbClr val="C3677B"/>
      </a:accent6>
      <a:hlink>
        <a:srgbClr val="7EB761"/>
      </a:hlink>
      <a:folHlink>
        <a:srgbClr val="7EB76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756</Words>
  <Application>Microsoft Office PowerPoint</Application>
  <PresentationFormat>On-screen Show (4:3)</PresentationFormat>
  <Paragraphs>153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Century Gothic</vt:lpstr>
      <vt:lpstr>Helvetica Neue</vt:lpstr>
      <vt:lpstr>Questrial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Philbrick, Sarah A. (LARC-E3)[SSAI DEVELOP]</dc:creator>
  <cp:lastModifiedBy>Orne, Tiffani N. (LARC-E3)[SSAI DEVELOP]</cp:lastModifiedBy>
  <cp:revision>27</cp:revision>
  <dcterms:modified xsi:type="dcterms:W3CDTF">2015-07-15T16:08:32Z</dcterms:modified>
</cp:coreProperties>
</file>