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5" r:id="rId2"/>
    <p:sldId id="279" r:id="rId3"/>
    <p:sldId id="282" r:id="rId4"/>
    <p:sldId id="280" r:id="rId5"/>
    <p:sldId id="281" r:id="rId6"/>
    <p:sldId id="284" r:id="rId7"/>
    <p:sldId id="301" r:id="rId8"/>
    <p:sldId id="298" r:id="rId9"/>
    <p:sldId id="285" r:id="rId10"/>
    <p:sldId id="287" r:id="rId11"/>
    <p:sldId id="300" r:id="rId12"/>
    <p:sldId id="288" r:id="rId13"/>
    <p:sldId id="286" r:id="rId14"/>
    <p:sldId id="289" r:id="rId15"/>
    <p:sldId id="297" r:id="rId16"/>
    <p:sldId id="290" r:id="rId17"/>
    <p:sldId id="296" r:id="rId18"/>
    <p:sldId id="291" r:id="rId19"/>
    <p:sldId id="292" r:id="rId20"/>
    <p:sldId id="294" r:id="rId21"/>
    <p:sldId id="295"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9E8"/>
    <a:srgbClr val="777777"/>
    <a:srgbClr val="8F7550"/>
    <a:srgbClr val="BBAE7A"/>
    <a:srgbClr val="2E72B0"/>
    <a:srgbClr val="767171"/>
    <a:srgbClr val="002A68"/>
    <a:srgbClr val="97DBF2"/>
    <a:srgbClr val="01C5FE"/>
    <a:srgbClr val="90B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86191" autoAdjust="0"/>
  </p:normalViewPr>
  <p:slideViewPr>
    <p:cSldViewPr snapToGrid="0">
      <p:cViewPr varScale="1">
        <p:scale>
          <a:sx n="76" d="100"/>
          <a:sy n="76" d="100"/>
        </p:scale>
        <p:origin x="102" y="618"/>
      </p:cViewPr>
      <p:guideLst>
        <p:guide orient="horz" pos="220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ata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3A1C8E-0BD6-427C-B420-15DECCBEB8D7}"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D078E860-5561-450F-8D68-7313C8252580}">
      <dgm:prSet phldrT="[Text]" custT="1"/>
      <dgm:spPr>
        <a:noFill/>
        <a:ln>
          <a:solidFill>
            <a:schemeClr val="bg2">
              <a:lumMod val="50000"/>
            </a:schemeClr>
          </a:solidFill>
        </a:ln>
      </dgm:spPr>
      <dgm:t>
        <a:bodyPr/>
        <a:lstStyle/>
        <a:p>
          <a:pPr algn="ctr"/>
          <a:r>
            <a:rPr lang="en-US" sz="1900" dirty="0">
              <a:solidFill>
                <a:schemeClr val="bg1"/>
              </a:solidFill>
            </a:rPr>
            <a:t>Downloaded and preprocessed data</a:t>
          </a:r>
        </a:p>
      </dgm:t>
    </dgm:pt>
    <dgm:pt modelId="{A5ADE0B5-B549-4DFE-BCBF-1AA3DD577266}" type="parTrans" cxnId="{3827DFE7-FCAE-45D4-BED9-AB07F191A877}">
      <dgm:prSet/>
      <dgm:spPr/>
      <dgm:t>
        <a:bodyPr/>
        <a:lstStyle/>
        <a:p>
          <a:endParaRPr lang="en-US"/>
        </a:p>
      </dgm:t>
    </dgm:pt>
    <dgm:pt modelId="{57B1F165-9C04-4691-BCD5-4767B021B734}" type="sibTrans" cxnId="{3827DFE7-FCAE-45D4-BED9-AB07F191A877}">
      <dgm:prSet/>
      <dgm:spPr/>
      <dgm:t>
        <a:bodyPr/>
        <a:lstStyle/>
        <a:p>
          <a:endParaRPr lang="en-US"/>
        </a:p>
      </dgm:t>
    </dgm:pt>
    <dgm:pt modelId="{9E6AE51D-4FEC-4F35-88CF-45A8718E321E}">
      <dgm:prSet phldrT="[Text]" custT="1"/>
      <dgm:spPr>
        <a:noFill/>
        <a:ln>
          <a:solidFill>
            <a:schemeClr val="bg2">
              <a:lumMod val="50000"/>
            </a:schemeClr>
          </a:solidFill>
        </a:ln>
      </dgm:spPr>
      <dgm:t>
        <a:bodyPr/>
        <a:lstStyle/>
        <a:p>
          <a:pPr algn="ctr"/>
          <a:r>
            <a:rPr lang="en-US" sz="1900" dirty="0">
              <a:solidFill>
                <a:schemeClr val="bg1"/>
              </a:solidFill>
            </a:rPr>
            <a:t>Created transition potential map using Land Change Modeler for </a:t>
          </a:r>
          <a:r>
            <a:rPr lang="en-US" sz="1900" dirty="0" smtClean="0">
              <a:solidFill>
                <a:schemeClr val="bg1"/>
              </a:solidFill>
            </a:rPr>
            <a:t>2002 &amp; 2010</a:t>
          </a:r>
          <a:endParaRPr lang="en-US" sz="1900" dirty="0">
            <a:solidFill>
              <a:schemeClr val="bg1"/>
            </a:solidFill>
          </a:endParaRPr>
        </a:p>
      </dgm:t>
    </dgm:pt>
    <dgm:pt modelId="{2C09BCBC-C7B8-48A6-9F8E-FD59FDECCBC3}" type="parTrans" cxnId="{9357E95B-682F-43D2-9034-C47ADF91B579}">
      <dgm:prSet/>
      <dgm:spPr/>
      <dgm:t>
        <a:bodyPr/>
        <a:lstStyle/>
        <a:p>
          <a:endParaRPr lang="en-US"/>
        </a:p>
      </dgm:t>
    </dgm:pt>
    <dgm:pt modelId="{F866D6E1-7E64-45CA-A1D8-28717A41BC3A}" type="sibTrans" cxnId="{9357E95B-682F-43D2-9034-C47ADF91B579}">
      <dgm:prSet/>
      <dgm:spPr/>
      <dgm:t>
        <a:bodyPr/>
        <a:lstStyle/>
        <a:p>
          <a:endParaRPr lang="en-US"/>
        </a:p>
      </dgm:t>
    </dgm:pt>
    <dgm:pt modelId="{1B19DB0D-73A7-48C1-873C-5CAC8BF5409E}">
      <dgm:prSet custT="1"/>
      <dgm:spPr>
        <a:noFill/>
        <a:ln>
          <a:solidFill>
            <a:schemeClr val="bg2">
              <a:lumMod val="50000"/>
            </a:schemeClr>
          </a:solidFill>
        </a:ln>
      </dgm:spPr>
      <dgm:t>
        <a:bodyPr/>
        <a:lstStyle/>
        <a:p>
          <a:pPr algn="ctr"/>
          <a:r>
            <a:rPr lang="en-US" sz="1900" dirty="0">
              <a:solidFill>
                <a:schemeClr val="bg1"/>
              </a:solidFill>
            </a:rPr>
            <a:t>Delineated watershed and derived catchments and slope from LiDAR DEM using ArcGIS Hydrology tools</a:t>
          </a:r>
        </a:p>
      </dgm:t>
    </dgm:pt>
    <dgm:pt modelId="{8A353424-A6C8-4080-AA34-A170C0E7EFDB}" type="parTrans" cxnId="{5F86F04B-7EB8-4846-ACEB-3E7ADF03FAE7}">
      <dgm:prSet/>
      <dgm:spPr/>
      <dgm:t>
        <a:bodyPr/>
        <a:lstStyle/>
        <a:p>
          <a:endParaRPr lang="en-US"/>
        </a:p>
      </dgm:t>
    </dgm:pt>
    <dgm:pt modelId="{E5F68389-C628-4702-A9F5-74810F97143C}" type="sibTrans" cxnId="{5F86F04B-7EB8-4846-ACEB-3E7ADF03FAE7}">
      <dgm:prSet/>
      <dgm:spPr/>
      <dgm:t>
        <a:bodyPr/>
        <a:lstStyle/>
        <a:p>
          <a:endParaRPr lang="en-US"/>
        </a:p>
      </dgm:t>
    </dgm:pt>
    <dgm:pt modelId="{DE554F8F-7FD2-4B90-9868-9972B720D722}">
      <dgm:prSet custT="1"/>
      <dgm:spPr>
        <a:noFill/>
        <a:ln>
          <a:solidFill>
            <a:schemeClr val="bg2">
              <a:lumMod val="50000"/>
            </a:schemeClr>
          </a:solidFill>
        </a:ln>
      </dgm:spPr>
      <dgm:t>
        <a:bodyPr/>
        <a:lstStyle/>
        <a:p>
          <a:pPr algn="ctr"/>
          <a:r>
            <a:rPr lang="en-US" sz="1900" dirty="0" smtClean="0">
              <a:solidFill>
                <a:schemeClr val="bg1"/>
              </a:solidFill>
            </a:rPr>
            <a:t>Normalized and inverted all scales. Then multiplied </a:t>
          </a:r>
          <a:r>
            <a:rPr lang="en-US" sz="1900" dirty="0">
              <a:solidFill>
                <a:schemeClr val="bg1"/>
              </a:solidFill>
            </a:rPr>
            <a:t>factors in </a:t>
          </a:r>
          <a:r>
            <a:rPr lang="en-US" sz="1900" dirty="0" smtClean="0">
              <a:solidFill>
                <a:schemeClr val="bg1"/>
              </a:solidFill>
            </a:rPr>
            <a:t>Raster Calculator</a:t>
          </a:r>
          <a:endParaRPr lang="en-US" sz="1900" dirty="0">
            <a:solidFill>
              <a:schemeClr val="bg1"/>
            </a:solidFill>
          </a:endParaRPr>
        </a:p>
      </dgm:t>
    </dgm:pt>
    <dgm:pt modelId="{D95657FD-6065-43D8-AC5F-C8BFDB7B06C4}" type="parTrans" cxnId="{BAA63AD8-0C66-4500-88B9-68FC76458E88}">
      <dgm:prSet/>
      <dgm:spPr/>
      <dgm:t>
        <a:bodyPr/>
        <a:lstStyle/>
        <a:p>
          <a:endParaRPr lang="en-US"/>
        </a:p>
      </dgm:t>
    </dgm:pt>
    <dgm:pt modelId="{C4FF5B3F-CC3C-489F-8D4E-EA5074512004}" type="sibTrans" cxnId="{BAA63AD8-0C66-4500-88B9-68FC76458E88}">
      <dgm:prSet/>
      <dgm:spPr/>
      <dgm:t>
        <a:bodyPr/>
        <a:lstStyle/>
        <a:p>
          <a:endParaRPr lang="en-US"/>
        </a:p>
      </dgm:t>
    </dgm:pt>
    <dgm:pt modelId="{F2F411DC-141D-4C91-BED1-64F87CB33E1C}">
      <dgm:prSet custT="1"/>
      <dgm:spPr>
        <a:noFill/>
        <a:ln>
          <a:solidFill>
            <a:schemeClr val="tx1"/>
          </a:solidFill>
        </a:ln>
      </dgm:spPr>
      <dgm:t>
        <a:bodyPr/>
        <a:lstStyle/>
        <a:p>
          <a:pPr algn="ctr"/>
          <a:r>
            <a:rPr lang="en-US" sz="1900" dirty="0">
              <a:solidFill>
                <a:schemeClr val="bg1"/>
              </a:solidFill>
            </a:rPr>
            <a:t>Input images into equations to create R and LS factors</a:t>
          </a:r>
        </a:p>
      </dgm:t>
    </dgm:pt>
    <dgm:pt modelId="{A011F67C-0F3E-40BE-82C5-8698046A92E7}" type="parTrans" cxnId="{FA0B1293-F9A5-482F-8B24-A9E7D405BCC8}">
      <dgm:prSet/>
      <dgm:spPr/>
      <dgm:t>
        <a:bodyPr/>
        <a:lstStyle/>
        <a:p>
          <a:endParaRPr lang="en-US"/>
        </a:p>
      </dgm:t>
    </dgm:pt>
    <dgm:pt modelId="{B88BF14C-1D02-4CFE-B689-5D630E41D825}" type="sibTrans" cxnId="{FA0B1293-F9A5-482F-8B24-A9E7D405BCC8}">
      <dgm:prSet/>
      <dgm:spPr/>
      <dgm:t>
        <a:bodyPr/>
        <a:lstStyle/>
        <a:p>
          <a:endParaRPr lang="en-US"/>
        </a:p>
      </dgm:t>
    </dgm:pt>
    <dgm:pt modelId="{CD2E99B5-9BFB-4339-A828-DF290D35D097}">
      <dgm:prSet custT="1"/>
      <dgm:spPr>
        <a:noFill/>
        <a:ln>
          <a:solidFill>
            <a:schemeClr val="tx1"/>
          </a:solidFill>
        </a:ln>
      </dgm:spPr>
      <dgm:t>
        <a:bodyPr/>
        <a:lstStyle/>
        <a:p>
          <a:pPr algn="ctr"/>
          <a:r>
            <a:rPr lang="en-US" sz="1900" dirty="0">
              <a:solidFill>
                <a:schemeClr val="bg1"/>
              </a:solidFill>
            </a:rPr>
            <a:t>Classified </a:t>
          </a:r>
          <a:r>
            <a:rPr lang="en-US" sz="1900" dirty="0" smtClean="0">
              <a:solidFill>
                <a:schemeClr val="bg1"/>
              </a:solidFill>
            </a:rPr>
            <a:t>Landsat </a:t>
          </a:r>
          <a:r>
            <a:rPr lang="en-US" sz="1900" dirty="0">
              <a:solidFill>
                <a:schemeClr val="bg1"/>
              </a:solidFill>
            </a:rPr>
            <a:t>imagery using classification tree analysis </a:t>
          </a:r>
          <a:r>
            <a:rPr lang="en-US" sz="1900" dirty="0" smtClean="0">
              <a:solidFill>
                <a:schemeClr val="bg1"/>
              </a:solidFill>
            </a:rPr>
            <a:t>for C factor, created </a:t>
          </a:r>
          <a:r>
            <a:rPr lang="en-US" sz="1900" dirty="0">
              <a:solidFill>
                <a:schemeClr val="bg1"/>
              </a:solidFill>
            </a:rPr>
            <a:t>K factor classification </a:t>
          </a:r>
        </a:p>
      </dgm:t>
    </dgm:pt>
    <dgm:pt modelId="{3F2A4AF0-52D0-43D7-A157-5A8365206751}" type="parTrans" cxnId="{E7CC2A68-259D-41F5-B661-0ADBB3C20DFD}">
      <dgm:prSet/>
      <dgm:spPr/>
      <dgm:t>
        <a:bodyPr/>
        <a:lstStyle/>
        <a:p>
          <a:endParaRPr lang="en-US"/>
        </a:p>
      </dgm:t>
    </dgm:pt>
    <dgm:pt modelId="{239B4071-3550-4C35-A6D6-E0FE04398E54}" type="sibTrans" cxnId="{E7CC2A68-259D-41F5-B661-0ADBB3C20DFD}">
      <dgm:prSet/>
      <dgm:spPr/>
      <dgm:t>
        <a:bodyPr/>
        <a:lstStyle/>
        <a:p>
          <a:endParaRPr lang="en-US"/>
        </a:p>
      </dgm:t>
    </dgm:pt>
    <dgm:pt modelId="{A48BECC2-080F-4EA4-810B-70437B6E6A8F}">
      <dgm:prSet custT="1"/>
      <dgm:spPr>
        <a:noFill/>
        <a:ln>
          <a:solidFill>
            <a:schemeClr val="tx1"/>
          </a:solidFill>
        </a:ln>
      </dgm:spPr>
      <dgm:t>
        <a:bodyPr/>
        <a:lstStyle/>
        <a:p>
          <a:pPr algn="ctr"/>
          <a:r>
            <a:rPr lang="en-US" sz="1900" dirty="0">
              <a:solidFill>
                <a:schemeClr val="bg1"/>
              </a:solidFill>
            </a:rPr>
            <a:t>Used Land Change Modeler to create change maps for </a:t>
          </a:r>
          <a:r>
            <a:rPr lang="en-US" sz="1900" dirty="0" smtClean="0">
              <a:solidFill>
                <a:schemeClr val="bg1"/>
              </a:solidFill>
            </a:rPr>
            <a:t>2002, 2010, &amp; 2014 </a:t>
          </a:r>
          <a:r>
            <a:rPr lang="en-US" sz="1900" dirty="0">
              <a:solidFill>
                <a:schemeClr val="bg1"/>
              </a:solidFill>
            </a:rPr>
            <a:t>RUSLE outputs</a:t>
          </a:r>
        </a:p>
      </dgm:t>
    </dgm:pt>
    <dgm:pt modelId="{C3D0392A-B75F-46C7-8ECE-EFB51A359739}" type="parTrans" cxnId="{0A0976DC-F91C-4E49-A611-12CB8E1D512F}">
      <dgm:prSet/>
      <dgm:spPr/>
      <dgm:t>
        <a:bodyPr/>
        <a:lstStyle/>
        <a:p>
          <a:endParaRPr lang="en-US"/>
        </a:p>
      </dgm:t>
    </dgm:pt>
    <dgm:pt modelId="{31DF0348-4BF2-45FD-9806-BE3E1B02FD85}" type="sibTrans" cxnId="{0A0976DC-F91C-4E49-A611-12CB8E1D512F}">
      <dgm:prSet/>
      <dgm:spPr/>
      <dgm:t>
        <a:bodyPr/>
        <a:lstStyle/>
        <a:p>
          <a:endParaRPr lang="en-US"/>
        </a:p>
      </dgm:t>
    </dgm:pt>
    <dgm:pt modelId="{9939C794-874D-4623-AA94-F66C52B00A00}" type="pres">
      <dgm:prSet presAssocID="{113A1C8E-0BD6-427C-B420-15DECCBEB8D7}" presName="linear" presStyleCnt="0">
        <dgm:presLayoutVars>
          <dgm:dir/>
          <dgm:resizeHandles val="exact"/>
        </dgm:presLayoutVars>
      </dgm:prSet>
      <dgm:spPr/>
      <dgm:t>
        <a:bodyPr/>
        <a:lstStyle/>
        <a:p>
          <a:endParaRPr lang="en-US"/>
        </a:p>
      </dgm:t>
    </dgm:pt>
    <dgm:pt modelId="{BA41E074-BC40-4058-8304-503A18401F19}" type="pres">
      <dgm:prSet presAssocID="{D078E860-5561-450F-8D68-7313C8252580}" presName="comp" presStyleCnt="0"/>
      <dgm:spPr/>
    </dgm:pt>
    <dgm:pt modelId="{C4CCF75C-0A78-4EBC-A604-F6CD44CDE7A1}" type="pres">
      <dgm:prSet presAssocID="{D078E860-5561-450F-8D68-7313C8252580}" presName="box" presStyleLbl="node1" presStyleIdx="0" presStyleCnt="7"/>
      <dgm:spPr/>
      <dgm:t>
        <a:bodyPr/>
        <a:lstStyle/>
        <a:p>
          <a:endParaRPr lang="en-US"/>
        </a:p>
      </dgm:t>
    </dgm:pt>
    <dgm:pt modelId="{C7E0558B-4F9E-485A-8B5A-392F20F18CA0}" type="pres">
      <dgm:prSet presAssocID="{D078E860-5561-450F-8D68-7313C8252580}" presName="img" presStyleLbl="fgImgPlace1" presStyleIdx="0" presStyleCnt="7"/>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EA51C9D2-0FF1-4C7C-A1A7-FED1DE74EC59}" type="pres">
      <dgm:prSet presAssocID="{D078E860-5561-450F-8D68-7313C8252580}" presName="text" presStyleLbl="node1" presStyleIdx="0" presStyleCnt="7">
        <dgm:presLayoutVars>
          <dgm:bulletEnabled val="1"/>
        </dgm:presLayoutVars>
      </dgm:prSet>
      <dgm:spPr/>
      <dgm:t>
        <a:bodyPr/>
        <a:lstStyle/>
        <a:p>
          <a:endParaRPr lang="en-US"/>
        </a:p>
      </dgm:t>
    </dgm:pt>
    <dgm:pt modelId="{38F0B8D0-E334-4B08-8891-AFD36A85C1D6}" type="pres">
      <dgm:prSet presAssocID="{57B1F165-9C04-4691-BCD5-4767B021B734}" presName="spacer" presStyleCnt="0"/>
      <dgm:spPr/>
    </dgm:pt>
    <dgm:pt modelId="{11A27767-70EF-4906-A9B0-3594B6EADFD9}" type="pres">
      <dgm:prSet presAssocID="{1B19DB0D-73A7-48C1-873C-5CAC8BF5409E}" presName="comp" presStyleCnt="0"/>
      <dgm:spPr/>
    </dgm:pt>
    <dgm:pt modelId="{99D4E5A7-26A1-4E70-9EDD-43489C94ED2D}" type="pres">
      <dgm:prSet presAssocID="{1B19DB0D-73A7-48C1-873C-5CAC8BF5409E}" presName="box" presStyleLbl="node1" presStyleIdx="1" presStyleCnt="7"/>
      <dgm:spPr/>
      <dgm:t>
        <a:bodyPr/>
        <a:lstStyle/>
        <a:p>
          <a:endParaRPr lang="en-US"/>
        </a:p>
      </dgm:t>
    </dgm:pt>
    <dgm:pt modelId="{6956F76B-8268-4322-A40E-D1F951A704B5}" type="pres">
      <dgm:prSet presAssocID="{1B19DB0D-73A7-48C1-873C-5CAC8BF5409E}" presName="img"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dgm:spPr>
      <dgm:t>
        <a:bodyPr/>
        <a:lstStyle/>
        <a:p>
          <a:endParaRPr lang="en-US"/>
        </a:p>
      </dgm:t>
    </dgm:pt>
    <dgm:pt modelId="{5C1182CD-1BB9-4B08-A888-7A0F4A052F3A}" type="pres">
      <dgm:prSet presAssocID="{1B19DB0D-73A7-48C1-873C-5CAC8BF5409E}" presName="text" presStyleLbl="node1" presStyleIdx="1" presStyleCnt="7">
        <dgm:presLayoutVars>
          <dgm:bulletEnabled val="1"/>
        </dgm:presLayoutVars>
      </dgm:prSet>
      <dgm:spPr/>
      <dgm:t>
        <a:bodyPr/>
        <a:lstStyle/>
        <a:p>
          <a:endParaRPr lang="en-US"/>
        </a:p>
      </dgm:t>
    </dgm:pt>
    <dgm:pt modelId="{55E5F5CB-E94B-4231-A13A-A6415A876FDE}" type="pres">
      <dgm:prSet presAssocID="{E5F68389-C628-4702-A9F5-74810F97143C}" presName="spacer" presStyleCnt="0"/>
      <dgm:spPr/>
    </dgm:pt>
    <dgm:pt modelId="{EEE7EA36-A10E-434A-898F-56B39328581E}" type="pres">
      <dgm:prSet presAssocID="{F2F411DC-141D-4C91-BED1-64F87CB33E1C}" presName="comp" presStyleCnt="0"/>
      <dgm:spPr/>
    </dgm:pt>
    <dgm:pt modelId="{5E66D62B-7E44-4A63-B0F5-82CAA1531457}" type="pres">
      <dgm:prSet presAssocID="{F2F411DC-141D-4C91-BED1-64F87CB33E1C}" presName="box" presStyleLbl="node1" presStyleIdx="2" presStyleCnt="7"/>
      <dgm:spPr/>
      <dgm:t>
        <a:bodyPr/>
        <a:lstStyle/>
        <a:p>
          <a:endParaRPr lang="en-US"/>
        </a:p>
      </dgm:t>
    </dgm:pt>
    <dgm:pt modelId="{04FFBD78-CDD2-4040-9901-7CF1C63086D3}" type="pres">
      <dgm:prSet presAssocID="{F2F411DC-141D-4C91-BED1-64F87CB33E1C}" presName="img"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dgm:spPr>
      <dgm:t>
        <a:bodyPr/>
        <a:lstStyle/>
        <a:p>
          <a:endParaRPr lang="en-US"/>
        </a:p>
      </dgm:t>
    </dgm:pt>
    <dgm:pt modelId="{B5006C3B-3B7A-4C98-995E-994D70E1C7C2}" type="pres">
      <dgm:prSet presAssocID="{F2F411DC-141D-4C91-BED1-64F87CB33E1C}" presName="text" presStyleLbl="node1" presStyleIdx="2" presStyleCnt="7">
        <dgm:presLayoutVars>
          <dgm:bulletEnabled val="1"/>
        </dgm:presLayoutVars>
      </dgm:prSet>
      <dgm:spPr/>
      <dgm:t>
        <a:bodyPr/>
        <a:lstStyle/>
        <a:p>
          <a:endParaRPr lang="en-US"/>
        </a:p>
      </dgm:t>
    </dgm:pt>
    <dgm:pt modelId="{73A8430D-4264-42F5-B860-6BEC839907D3}" type="pres">
      <dgm:prSet presAssocID="{B88BF14C-1D02-4CFE-B689-5D630E41D825}" presName="spacer" presStyleCnt="0"/>
      <dgm:spPr/>
    </dgm:pt>
    <dgm:pt modelId="{00A843A0-EB92-4462-984B-72FC9674BE86}" type="pres">
      <dgm:prSet presAssocID="{CD2E99B5-9BFB-4339-A828-DF290D35D097}" presName="comp" presStyleCnt="0"/>
      <dgm:spPr/>
    </dgm:pt>
    <dgm:pt modelId="{63F0BA24-3F4D-464D-8751-949CF0DD5C70}" type="pres">
      <dgm:prSet presAssocID="{CD2E99B5-9BFB-4339-A828-DF290D35D097}" presName="box" presStyleLbl="node1" presStyleIdx="3" presStyleCnt="7"/>
      <dgm:spPr/>
      <dgm:t>
        <a:bodyPr/>
        <a:lstStyle/>
        <a:p>
          <a:endParaRPr lang="en-US"/>
        </a:p>
      </dgm:t>
    </dgm:pt>
    <dgm:pt modelId="{E551E388-56D7-4C23-A983-09E4F5D89671}" type="pres">
      <dgm:prSet presAssocID="{CD2E99B5-9BFB-4339-A828-DF290D35D097}" presName="img"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1000" b="-21000"/>
          </a:stretch>
        </a:blipFill>
      </dgm:spPr>
      <dgm:t>
        <a:bodyPr/>
        <a:lstStyle/>
        <a:p>
          <a:endParaRPr lang="en-US"/>
        </a:p>
      </dgm:t>
    </dgm:pt>
    <dgm:pt modelId="{55D4AE28-5962-4005-8C25-5A399B6786FD}" type="pres">
      <dgm:prSet presAssocID="{CD2E99B5-9BFB-4339-A828-DF290D35D097}" presName="text" presStyleLbl="node1" presStyleIdx="3" presStyleCnt="7">
        <dgm:presLayoutVars>
          <dgm:bulletEnabled val="1"/>
        </dgm:presLayoutVars>
      </dgm:prSet>
      <dgm:spPr/>
      <dgm:t>
        <a:bodyPr/>
        <a:lstStyle/>
        <a:p>
          <a:endParaRPr lang="en-US"/>
        </a:p>
      </dgm:t>
    </dgm:pt>
    <dgm:pt modelId="{E0F923BB-DA77-4A81-A2B9-73051B03E76E}" type="pres">
      <dgm:prSet presAssocID="{239B4071-3550-4C35-A6D6-E0FE04398E54}" presName="spacer" presStyleCnt="0"/>
      <dgm:spPr/>
    </dgm:pt>
    <dgm:pt modelId="{27E7F0CC-C31B-4D9E-8B22-BCF153FC718B}" type="pres">
      <dgm:prSet presAssocID="{DE554F8F-7FD2-4B90-9868-9972B720D722}" presName="comp" presStyleCnt="0"/>
      <dgm:spPr/>
    </dgm:pt>
    <dgm:pt modelId="{CECBDFD7-5500-45D1-874B-2CC9E0810236}" type="pres">
      <dgm:prSet presAssocID="{DE554F8F-7FD2-4B90-9868-9972B720D722}" presName="box" presStyleLbl="node1" presStyleIdx="4" presStyleCnt="7"/>
      <dgm:spPr/>
      <dgm:t>
        <a:bodyPr/>
        <a:lstStyle/>
        <a:p>
          <a:endParaRPr lang="en-US"/>
        </a:p>
      </dgm:t>
    </dgm:pt>
    <dgm:pt modelId="{8C9B88AE-2D15-4964-9633-073E215A7427}" type="pres">
      <dgm:prSet presAssocID="{DE554F8F-7FD2-4B90-9868-9972B720D722}" presName="img" presStyleLbl="fgImgPlace1" presStyleIdx="4" presStyleCnt="7"/>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32FFBCB7-1EC4-4086-A4A6-28713AD2E4F7}" type="pres">
      <dgm:prSet presAssocID="{DE554F8F-7FD2-4B90-9868-9972B720D722}" presName="text" presStyleLbl="node1" presStyleIdx="4" presStyleCnt="7">
        <dgm:presLayoutVars>
          <dgm:bulletEnabled val="1"/>
        </dgm:presLayoutVars>
      </dgm:prSet>
      <dgm:spPr/>
      <dgm:t>
        <a:bodyPr/>
        <a:lstStyle/>
        <a:p>
          <a:endParaRPr lang="en-US"/>
        </a:p>
      </dgm:t>
    </dgm:pt>
    <dgm:pt modelId="{ED354D98-D172-451F-BE5F-D3E077C25441}" type="pres">
      <dgm:prSet presAssocID="{C4FF5B3F-CC3C-489F-8D4E-EA5074512004}" presName="spacer" presStyleCnt="0"/>
      <dgm:spPr/>
    </dgm:pt>
    <dgm:pt modelId="{261F1600-3121-47A6-9419-3CEF85A6A915}" type="pres">
      <dgm:prSet presAssocID="{A48BECC2-080F-4EA4-810B-70437B6E6A8F}" presName="comp" presStyleCnt="0"/>
      <dgm:spPr/>
    </dgm:pt>
    <dgm:pt modelId="{77525620-D73C-4A40-B1F6-7C838217A1F4}" type="pres">
      <dgm:prSet presAssocID="{A48BECC2-080F-4EA4-810B-70437B6E6A8F}" presName="box" presStyleLbl="node1" presStyleIdx="5" presStyleCnt="7"/>
      <dgm:spPr/>
      <dgm:t>
        <a:bodyPr/>
        <a:lstStyle/>
        <a:p>
          <a:endParaRPr lang="en-US"/>
        </a:p>
      </dgm:t>
    </dgm:pt>
    <dgm:pt modelId="{AEF9F4F5-593B-4171-B75F-4706E0BFC489}" type="pres">
      <dgm:prSet presAssocID="{A48BECC2-080F-4EA4-810B-70437B6E6A8F}" presName="img"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11000" b="-11000"/>
          </a:stretch>
        </a:blipFill>
      </dgm:spPr>
      <dgm:t>
        <a:bodyPr/>
        <a:lstStyle/>
        <a:p>
          <a:endParaRPr lang="en-US"/>
        </a:p>
      </dgm:t>
    </dgm:pt>
    <dgm:pt modelId="{635C0C9B-C36D-45F8-891E-8B5CFBF2751F}" type="pres">
      <dgm:prSet presAssocID="{A48BECC2-080F-4EA4-810B-70437B6E6A8F}" presName="text" presStyleLbl="node1" presStyleIdx="5" presStyleCnt="7">
        <dgm:presLayoutVars>
          <dgm:bulletEnabled val="1"/>
        </dgm:presLayoutVars>
      </dgm:prSet>
      <dgm:spPr/>
      <dgm:t>
        <a:bodyPr/>
        <a:lstStyle/>
        <a:p>
          <a:endParaRPr lang="en-US"/>
        </a:p>
      </dgm:t>
    </dgm:pt>
    <dgm:pt modelId="{9BB1F139-9F7F-4282-BB6E-E54F32210304}" type="pres">
      <dgm:prSet presAssocID="{31DF0348-4BF2-45FD-9806-BE3E1B02FD85}" presName="spacer" presStyleCnt="0"/>
      <dgm:spPr/>
    </dgm:pt>
    <dgm:pt modelId="{B1BC778E-1D48-4FC5-8F03-A2D2882C750B}" type="pres">
      <dgm:prSet presAssocID="{9E6AE51D-4FEC-4F35-88CF-45A8718E321E}" presName="comp" presStyleCnt="0"/>
      <dgm:spPr/>
    </dgm:pt>
    <dgm:pt modelId="{D3ECAFBB-A224-4375-9D57-64021A2FDDC6}" type="pres">
      <dgm:prSet presAssocID="{9E6AE51D-4FEC-4F35-88CF-45A8718E321E}" presName="box" presStyleLbl="node1" presStyleIdx="6" presStyleCnt="7"/>
      <dgm:spPr/>
      <dgm:t>
        <a:bodyPr/>
        <a:lstStyle/>
        <a:p>
          <a:endParaRPr lang="en-US"/>
        </a:p>
      </dgm:t>
    </dgm:pt>
    <dgm:pt modelId="{F04163D4-7158-433E-989F-77B3315D3896}" type="pres">
      <dgm:prSet presAssocID="{9E6AE51D-4FEC-4F35-88CF-45A8718E321E}" presName="img" presStyleLbl="fgImgPlace1" presStyleIdx="6" presStyleCnt="7" custScaleY="99775" custLinFactNeighborY="1820"/>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1699" b="-56040"/>
          </a:stretch>
        </a:blipFill>
      </dgm:spPr>
      <dgm:t>
        <a:bodyPr/>
        <a:lstStyle/>
        <a:p>
          <a:endParaRPr lang="en-US"/>
        </a:p>
      </dgm:t>
    </dgm:pt>
    <dgm:pt modelId="{82725816-8D29-43F3-B957-4F04121E1283}" type="pres">
      <dgm:prSet presAssocID="{9E6AE51D-4FEC-4F35-88CF-45A8718E321E}" presName="text" presStyleLbl="node1" presStyleIdx="6" presStyleCnt="7">
        <dgm:presLayoutVars>
          <dgm:bulletEnabled val="1"/>
        </dgm:presLayoutVars>
      </dgm:prSet>
      <dgm:spPr/>
      <dgm:t>
        <a:bodyPr/>
        <a:lstStyle/>
        <a:p>
          <a:endParaRPr lang="en-US"/>
        </a:p>
      </dgm:t>
    </dgm:pt>
  </dgm:ptLst>
  <dgm:cxnLst>
    <dgm:cxn modelId="{3880A1A7-C750-4746-9B31-75B423213474}" type="presOf" srcId="{1B19DB0D-73A7-48C1-873C-5CAC8BF5409E}" destId="{99D4E5A7-26A1-4E70-9EDD-43489C94ED2D}" srcOrd="0" destOrd="0" presId="urn:microsoft.com/office/officeart/2005/8/layout/vList4"/>
    <dgm:cxn modelId="{0A0976DC-F91C-4E49-A611-12CB8E1D512F}" srcId="{113A1C8E-0BD6-427C-B420-15DECCBEB8D7}" destId="{A48BECC2-080F-4EA4-810B-70437B6E6A8F}" srcOrd="5" destOrd="0" parTransId="{C3D0392A-B75F-46C7-8ECE-EFB51A359739}" sibTransId="{31DF0348-4BF2-45FD-9806-BE3E1B02FD85}"/>
    <dgm:cxn modelId="{BAA63AD8-0C66-4500-88B9-68FC76458E88}" srcId="{113A1C8E-0BD6-427C-B420-15DECCBEB8D7}" destId="{DE554F8F-7FD2-4B90-9868-9972B720D722}" srcOrd="4" destOrd="0" parTransId="{D95657FD-6065-43D8-AC5F-C8BFDB7B06C4}" sibTransId="{C4FF5B3F-CC3C-489F-8D4E-EA5074512004}"/>
    <dgm:cxn modelId="{11F6FA67-3237-412F-87DB-4549810CEF40}" type="presOf" srcId="{CD2E99B5-9BFB-4339-A828-DF290D35D097}" destId="{55D4AE28-5962-4005-8C25-5A399B6786FD}" srcOrd="1" destOrd="0" presId="urn:microsoft.com/office/officeart/2005/8/layout/vList4"/>
    <dgm:cxn modelId="{9357E95B-682F-43D2-9034-C47ADF91B579}" srcId="{113A1C8E-0BD6-427C-B420-15DECCBEB8D7}" destId="{9E6AE51D-4FEC-4F35-88CF-45A8718E321E}" srcOrd="6" destOrd="0" parTransId="{2C09BCBC-C7B8-48A6-9F8E-FD59FDECCBC3}" sibTransId="{F866D6E1-7E64-45CA-A1D8-28717A41BC3A}"/>
    <dgm:cxn modelId="{E7CC2A68-259D-41F5-B661-0ADBB3C20DFD}" srcId="{113A1C8E-0BD6-427C-B420-15DECCBEB8D7}" destId="{CD2E99B5-9BFB-4339-A828-DF290D35D097}" srcOrd="3" destOrd="0" parTransId="{3F2A4AF0-52D0-43D7-A157-5A8365206751}" sibTransId="{239B4071-3550-4C35-A6D6-E0FE04398E54}"/>
    <dgm:cxn modelId="{140AC056-C376-4CEE-A849-B153D98FEB01}" type="presOf" srcId="{F2F411DC-141D-4C91-BED1-64F87CB33E1C}" destId="{B5006C3B-3B7A-4C98-995E-994D70E1C7C2}" srcOrd="1" destOrd="0" presId="urn:microsoft.com/office/officeart/2005/8/layout/vList4"/>
    <dgm:cxn modelId="{850B538C-B042-48E3-8A62-C5AED36000A5}" type="presOf" srcId="{A48BECC2-080F-4EA4-810B-70437B6E6A8F}" destId="{77525620-D73C-4A40-B1F6-7C838217A1F4}" srcOrd="0" destOrd="0" presId="urn:microsoft.com/office/officeart/2005/8/layout/vList4"/>
    <dgm:cxn modelId="{25D9B8FE-1A86-4D1C-9C2D-C3A5D0E5BC35}" type="presOf" srcId="{D078E860-5561-450F-8D68-7313C8252580}" destId="{C4CCF75C-0A78-4EBC-A604-F6CD44CDE7A1}" srcOrd="0" destOrd="0" presId="urn:microsoft.com/office/officeart/2005/8/layout/vList4"/>
    <dgm:cxn modelId="{3E7B7536-D368-42BF-BEE6-80A1507CBC5E}" type="presOf" srcId="{9E6AE51D-4FEC-4F35-88CF-45A8718E321E}" destId="{D3ECAFBB-A224-4375-9D57-64021A2FDDC6}" srcOrd="0" destOrd="0" presId="urn:microsoft.com/office/officeart/2005/8/layout/vList4"/>
    <dgm:cxn modelId="{7C14706C-8750-4061-9B36-9F18FE974A33}" type="presOf" srcId="{DE554F8F-7FD2-4B90-9868-9972B720D722}" destId="{CECBDFD7-5500-45D1-874B-2CC9E0810236}" srcOrd="0" destOrd="0" presId="urn:microsoft.com/office/officeart/2005/8/layout/vList4"/>
    <dgm:cxn modelId="{FA0B1293-F9A5-482F-8B24-A9E7D405BCC8}" srcId="{113A1C8E-0BD6-427C-B420-15DECCBEB8D7}" destId="{F2F411DC-141D-4C91-BED1-64F87CB33E1C}" srcOrd="2" destOrd="0" parTransId="{A011F67C-0F3E-40BE-82C5-8698046A92E7}" sibTransId="{B88BF14C-1D02-4CFE-B689-5D630E41D825}"/>
    <dgm:cxn modelId="{9A91906C-6481-431E-8D04-53BCE5DE952B}" type="presOf" srcId="{CD2E99B5-9BFB-4339-A828-DF290D35D097}" destId="{63F0BA24-3F4D-464D-8751-949CF0DD5C70}" srcOrd="0" destOrd="0" presId="urn:microsoft.com/office/officeart/2005/8/layout/vList4"/>
    <dgm:cxn modelId="{C7C86F1E-FD02-438D-9125-33155846A034}" type="presOf" srcId="{113A1C8E-0BD6-427C-B420-15DECCBEB8D7}" destId="{9939C794-874D-4623-AA94-F66C52B00A00}" srcOrd="0" destOrd="0" presId="urn:microsoft.com/office/officeart/2005/8/layout/vList4"/>
    <dgm:cxn modelId="{5F86F04B-7EB8-4846-ACEB-3E7ADF03FAE7}" srcId="{113A1C8E-0BD6-427C-B420-15DECCBEB8D7}" destId="{1B19DB0D-73A7-48C1-873C-5CAC8BF5409E}" srcOrd="1" destOrd="0" parTransId="{8A353424-A6C8-4080-AA34-A170C0E7EFDB}" sibTransId="{E5F68389-C628-4702-A9F5-74810F97143C}"/>
    <dgm:cxn modelId="{3827DFE7-FCAE-45D4-BED9-AB07F191A877}" srcId="{113A1C8E-0BD6-427C-B420-15DECCBEB8D7}" destId="{D078E860-5561-450F-8D68-7313C8252580}" srcOrd="0" destOrd="0" parTransId="{A5ADE0B5-B549-4DFE-BCBF-1AA3DD577266}" sibTransId="{57B1F165-9C04-4691-BCD5-4767B021B734}"/>
    <dgm:cxn modelId="{04734081-AF74-46B6-BD2D-C20BC9F6733C}" type="presOf" srcId="{D078E860-5561-450F-8D68-7313C8252580}" destId="{EA51C9D2-0FF1-4C7C-A1A7-FED1DE74EC59}" srcOrd="1" destOrd="0" presId="urn:microsoft.com/office/officeart/2005/8/layout/vList4"/>
    <dgm:cxn modelId="{ED3AC759-9499-40C2-86D2-A103048F47C6}" type="presOf" srcId="{A48BECC2-080F-4EA4-810B-70437B6E6A8F}" destId="{635C0C9B-C36D-45F8-891E-8B5CFBF2751F}" srcOrd="1" destOrd="0" presId="urn:microsoft.com/office/officeart/2005/8/layout/vList4"/>
    <dgm:cxn modelId="{5E17D314-0D89-4E26-B67D-169DF3E878A5}" type="presOf" srcId="{DE554F8F-7FD2-4B90-9868-9972B720D722}" destId="{32FFBCB7-1EC4-4086-A4A6-28713AD2E4F7}" srcOrd="1" destOrd="0" presId="urn:microsoft.com/office/officeart/2005/8/layout/vList4"/>
    <dgm:cxn modelId="{5228DF56-5AB6-48BB-8461-98CB379300AF}" type="presOf" srcId="{1B19DB0D-73A7-48C1-873C-5CAC8BF5409E}" destId="{5C1182CD-1BB9-4B08-A888-7A0F4A052F3A}" srcOrd="1" destOrd="0" presId="urn:microsoft.com/office/officeart/2005/8/layout/vList4"/>
    <dgm:cxn modelId="{54C53E20-587C-44EA-8575-096CFBAC9414}" type="presOf" srcId="{F2F411DC-141D-4C91-BED1-64F87CB33E1C}" destId="{5E66D62B-7E44-4A63-B0F5-82CAA1531457}" srcOrd="0" destOrd="0" presId="urn:microsoft.com/office/officeart/2005/8/layout/vList4"/>
    <dgm:cxn modelId="{ECAC92B0-4DA4-4E07-8480-1BE53054F90E}" type="presOf" srcId="{9E6AE51D-4FEC-4F35-88CF-45A8718E321E}" destId="{82725816-8D29-43F3-B957-4F04121E1283}" srcOrd="1" destOrd="0" presId="urn:microsoft.com/office/officeart/2005/8/layout/vList4"/>
    <dgm:cxn modelId="{82F6F733-9DC2-4782-8B7B-5C53D13D303B}" type="presParOf" srcId="{9939C794-874D-4623-AA94-F66C52B00A00}" destId="{BA41E074-BC40-4058-8304-503A18401F19}" srcOrd="0" destOrd="0" presId="urn:microsoft.com/office/officeart/2005/8/layout/vList4"/>
    <dgm:cxn modelId="{C70C7BD3-2070-4654-9C89-2A434C45C216}" type="presParOf" srcId="{BA41E074-BC40-4058-8304-503A18401F19}" destId="{C4CCF75C-0A78-4EBC-A604-F6CD44CDE7A1}" srcOrd="0" destOrd="0" presId="urn:microsoft.com/office/officeart/2005/8/layout/vList4"/>
    <dgm:cxn modelId="{47F1BA66-5003-4700-BB11-5C1C78A9402E}" type="presParOf" srcId="{BA41E074-BC40-4058-8304-503A18401F19}" destId="{C7E0558B-4F9E-485A-8B5A-392F20F18CA0}" srcOrd="1" destOrd="0" presId="urn:microsoft.com/office/officeart/2005/8/layout/vList4"/>
    <dgm:cxn modelId="{7A5B903A-09BF-4D0C-95BD-AA220AED4E8E}" type="presParOf" srcId="{BA41E074-BC40-4058-8304-503A18401F19}" destId="{EA51C9D2-0FF1-4C7C-A1A7-FED1DE74EC59}" srcOrd="2" destOrd="0" presId="urn:microsoft.com/office/officeart/2005/8/layout/vList4"/>
    <dgm:cxn modelId="{5D67511E-0828-4E79-9816-42B7DC2F6D00}" type="presParOf" srcId="{9939C794-874D-4623-AA94-F66C52B00A00}" destId="{38F0B8D0-E334-4B08-8891-AFD36A85C1D6}" srcOrd="1" destOrd="0" presId="urn:microsoft.com/office/officeart/2005/8/layout/vList4"/>
    <dgm:cxn modelId="{D216B86E-8EC7-41BB-9869-C141A15F0002}" type="presParOf" srcId="{9939C794-874D-4623-AA94-F66C52B00A00}" destId="{11A27767-70EF-4906-A9B0-3594B6EADFD9}" srcOrd="2" destOrd="0" presId="urn:microsoft.com/office/officeart/2005/8/layout/vList4"/>
    <dgm:cxn modelId="{D18350F3-6C3C-4DA6-AF41-B7D64682BCDB}" type="presParOf" srcId="{11A27767-70EF-4906-A9B0-3594B6EADFD9}" destId="{99D4E5A7-26A1-4E70-9EDD-43489C94ED2D}" srcOrd="0" destOrd="0" presId="urn:microsoft.com/office/officeart/2005/8/layout/vList4"/>
    <dgm:cxn modelId="{F7BED37E-41B1-407D-B43D-77FE8ED345BC}" type="presParOf" srcId="{11A27767-70EF-4906-A9B0-3594B6EADFD9}" destId="{6956F76B-8268-4322-A40E-D1F951A704B5}" srcOrd="1" destOrd="0" presId="urn:microsoft.com/office/officeart/2005/8/layout/vList4"/>
    <dgm:cxn modelId="{8A72F442-D2A4-4401-81B4-739C8D4E11DD}" type="presParOf" srcId="{11A27767-70EF-4906-A9B0-3594B6EADFD9}" destId="{5C1182CD-1BB9-4B08-A888-7A0F4A052F3A}" srcOrd="2" destOrd="0" presId="urn:microsoft.com/office/officeart/2005/8/layout/vList4"/>
    <dgm:cxn modelId="{F613DC60-5DA0-4718-8645-7B1C84891622}" type="presParOf" srcId="{9939C794-874D-4623-AA94-F66C52B00A00}" destId="{55E5F5CB-E94B-4231-A13A-A6415A876FDE}" srcOrd="3" destOrd="0" presId="urn:microsoft.com/office/officeart/2005/8/layout/vList4"/>
    <dgm:cxn modelId="{6887823D-42AA-48F0-B9AA-25FBEC202BFE}" type="presParOf" srcId="{9939C794-874D-4623-AA94-F66C52B00A00}" destId="{EEE7EA36-A10E-434A-898F-56B39328581E}" srcOrd="4" destOrd="0" presId="urn:microsoft.com/office/officeart/2005/8/layout/vList4"/>
    <dgm:cxn modelId="{E9B1CBE2-5168-483B-8860-3EC76D9618D0}" type="presParOf" srcId="{EEE7EA36-A10E-434A-898F-56B39328581E}" destId="{5E66D62B-7E44-4A63-B0F5-82CAA1531457}" srcOrd="0" destOrd="0" presId="urn:microsoft.com/office/officeart/2005/8/layout/vList4"/>
    <dgm:cxn modelId="{39A1D6AA-9176-44E1-9058-7FE8EE492408}" type="presParOf" srcId="{EEE7EA36-A10E-434A-898F-56B39328581E}" destId="{04FFBD78-CDD2-4040-9901-7CF1C63086D3}" srcOrd="1" destOrd="0" presId="urn:microsoft.com/office/officeart/2005/8/layout/vList4"/>
    <dgm:cxn modelId="{72783C28-B3BC-45E0-B1B5-E89DFA3EA370}" type="presParOf" srcId="{EEE7EA36-A10E-434A-898F-56B39328581E}" destId="{B5006C3B-3B7A-4C98-995E-994D70E1C7C2}" srcOrd="2" destOrd="0" presId="urn:microsoft.com/office/officeart/2005/8/layout/vList4"/>
    <dgm:cxn modelId="{DFC0D550-DD0E-447C-B4DF-39FB83FC8E0C}" type="presParOf" srcId="{9939C794-874D-4623-AA94-F66C52B00A00}" destId="{73A8430D-4264-42F5-B860-6BEC839907D3}" srcOrd="5" destOrd="0" presId="urn:microsoft.com/office/officeart/2005/8/layout/vList4"/>
    <dgm:cxn modelId="{E63EDFF4-1A7A-4CE9-87AD-ECEB15C27746}" type="presParOf" srcId="{9939C794-874D-4623-AA94-F66C52B00A00}" destId="{00A843A0-EB92-4462-984B-72FC9674BE86}" srcOrd="6" destOrd="0" presId="urn:microsoft.com/office/officeart/2005/8/layout/vList4"/>
    <dgm:cxn modelId="{51164B71-7520-4604-94F3-1DFC13E6A21C}" type="presParOf" srcId="{00A843A0-EB92-4462-984B-72FC9674BE86}" destId="{63F0BA24-3F4D-464D-8751-949CF0DD5C70}" srcOrd="0" destOrd="0" presId="urn:microsoft.com/office/officeart/2005/8/layout/vList4"/>
    <dgm:cxn modelId="{13498C97-BC1C-4EE2-8E3A-A0D4BB8D64C9}" type="presParOf" srcId="{00A843A0-EB92-4462-984B-72FC9674BE86}" destId="{E551E388-56D7-4C23-A983-09E4F5D89671}" srcOrd="1" destOrd="0" presId="urn:microsoft.com/office/officeart/2005/8/layout/vList4"/>
    <dgm:cxn modelId="{BEA1D795-366C-41E2-BD75-55072A6FD1EA}" type="presParOf" srcId="{00A843A0-EB92-4462-984B-72FC9674BE86}" destId="{55D4AE28-5962-4005-8C25-5A399B6786FD}" srcOrd="2" destOrd="0" presId="urn:microsoft.com/office/officeart/2005/8/layout/vList4"/>
    <dgm:cxn modelId="{FFC8D0F6-CE5A-4312-975E-04B1FBA5B2BC}" type="presParOf" srcId="{9939C794-874D-4623-AA94-F66C52B00A00}" destId="{E0F923BB-DA77-4A81-A2B9-73051B03E76E}" srcOrd="7" destOrd="0" presId="urn:microsoft.com/office/officeart/2005/8/layout/vList4"/>
    <dgm:cxn modelId="{94D87E93-C5B1-4917-BA27-B2C00DFF8BFB}" type="presParOf" srcId="{9939C794-874D-4623-AA94-F66C52B00A00}" destId="{27E7F0CC-C31B-4D9E-8B22-BCF153FC718B}" srcOrd="8" destOrd="0" presId="urn:microsoft.com/office/officeart/2005/8/layout/vList4"/>
    <dgm:cxn modelId="{82D0BFC8-3CBB-4B58-8F14-4F21A25C9E82}" type="presParOf" srcId="{27E7F0CC-C31B-4D9E-8B22-BCF153FC718B}" destId="{CECBDFD7-5500-45D1-874B-2CC9E0810236}" srcOrd="0" destOrd="0" presId="urn:microsoft.com/office/officeart/2005/8/layout/vList4"/>
    <dgm:cxn modelId="{562BD76D-15F2-4BEE-9960-6C29A1ECC99E}" type="presParOf" srcId="{27E7F0CC-C31B-4D9E-8B22-BCF153FC718B}" destId="{8C9B88AE-2D15-4964-9633-073E215A7427}" srcOrd="1" destOrd="0" presId="urn:microsoft.com/office/officeart/2005/8/layout/vList4"/>
    <dgm:cxn modelId="{006199B2-DF1C-4CE6-A0DC-ED74BEC4B3AC}" type="presParOf" srcId="{27E7F0CC-C31B-4D9E-8B22-BCF153FC718B}" destId="{32FFBCB7-1EC4-4086-A4A6-28713AD2E4F7}" srcOrd="2" destOrd="0" presId="urn:microsoft.com/office/officeart/2005/8/layout/vList4"/>
    <dgm:cxn modelId="{73563566-01A6-402F-B66F-3CC385C9AA39}" type="presParOf" srcId="{9939C794-874D-4623-AA94-F66C52B00A00}" destId="{ED354D98-D172-451F-BE5F-D3E077C25441}" srcOrd="9" destOrd="0" presId="urn:microsoft.com/office/officeart/2005/8/layout/vList4"/>
    <dgm:cxn modelId="{C1E625A5-D832-4727-BFC0-08AD74FA3367}" type="presParOf" srcId="{9939C794-874D-4623-AA94-F66C52B00A00}" destId="{261F1600-3121-47A6-9419-3CEF85A6A915}" srcOrd="10" destOrd="0" presId="urn:microsoft.com/office/officeart/2005/8/layout/vList4"/>
    <dgm:cxn modelId="{0BD47401-961A-467C-B935-2C1E319E9473}" type="presParOf" srcId="{261F1600-3121-47A6-9419-3CEF85A6A915}" destId="{77525620-D73C-4A40-B1F6-7C838217A1F4}" srcOrd="0" destOrd="0" presId="urn:microsoft.com/office/officeart/2005/8/layout/vList4"/>
    <dgm:cxn modelId="{9CA1F628-4C71-4590-A813-6DB79557D627}" type="presParOf" srcId="{261F1600-3121-47A6-9419-3CEF85A6A915}" destId="{AEF9F4F5-593B-4171-B75F-4706E0BFC489}" srcOrd="1" destOrd="0" presId="urn:microsoft.com/office/officeart/2005/8/layout/vList4"/>
    <dgm:cxn modelId="{8B9ECCBC-4F59-4C8D-95D4-20A24796F293}" type="presParOf" srcId="{261F1600-3121-47A6-9419-3CEF85A6A915}" destId="{635C0C9B-C36D-45F8-891E-8B5CFBF2751F}" srcOrd="2" destOrd="0" presId="urn:microsoft.com/office/officeart/2005/8/layout/vList4"/>
    <dgm:cxn modelId="{6B7D013F-A723-435C-AB99-7F9B6EDB246E}" type="presParOf" srcId="{9939C794-874D-4623-AA94-F66C52B00A00}" destId="{9BB1F139-9F7F-4282-BB6E-E54F32210304}" srcOrd="11" destOrd="0" presId="urn:microsoft.com/office/officeart/2005/8/layout/vList4"/>
    <dgm:cxn modelId="{D6D692D9-733F-42DD-A01D-62450F0F4B56}" type="presParOf" srcId="{9939C794-874D-4623-AA94-F66C52B00A00}" destId="{B1BC778E-1D48-4FC5-8F03-A2D2882C750B}" srcOrd="12" destOrd="0" presId="urn:microsoft.com/office/officeart/2005/8/layout/vList4"/>
    <dgm:cxn modelId="{A3688EC4-6853-4906-8FC5-DE7646D4B450}" type="presParOf" srcId="{B1BC778E-1D48-4FC5-8F03-A2D2882C750B}" destId="{D3ECAFBB-A224-4375-9D57-64021A2FDDC6}" srcOrd="0" destOrd="0" presId="urn:microsoft.com/office/officeart/2005/8/layout/vList4"/>
    <dgm:cxn modelId="{33092FEE-294E-48AF-B601-2F5D751B4C49}" type="presParOf" srcId="{B1BC778E-1D48-4FC5-8F03-A2D2882C750B}" destId="{F04163D4-7158-433E-989F-77B3315D3896}" srcOrd="1" destOrd="0" presId="urn:microsoft.com/office/officeart/2005/8/layout/vList4"/>
    <dgm:cxn modelId="{35102CD5-C21C-45B2-A931-29B6BD6B8EB8}" type="presParOf" srcId="{B1BC778E-1D48-4FC5-8F03-A2D2882C750B}" destId="{82725816-8D29-43F3-B957-4F04121E1283}" srcOrd="2" destOrd="0" presId="urn:microsoft.com/office/officeart/2005/8/layout/vList4"/>
  </dgm:cxnLst>
  <dgm:bg/>
  <dgm:whole>
    <a:ln w="9525" cap="flat" cmpd="sng" algn="ctr">
      <a:solidFill>
        <a:schemeClr val="bg2">
          <a:lumMod val="50000"/>
        </a:schemeClr>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3A1C8E-0BD6-427C-B420-15DECCBEB8D7}"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D078E860-5561-450F-8D68-7313C8252580}">
      <dgm:prSet phldrT="[Text]" custT="1"/>
      <dgm:spPr>
        <a:solidFill>
          <a:schemeClr val="accent1"/>
        </a:solidFill>
        <a:ln>
          <a:solidFill>
            <a:schemeClr val="bg2">
              <a:lumMod val="50000"/>
            </a:schemeClr>
          </a:solidFill>
        </a:ln>
      </dgm:spPr>
      <dgm:t>
        <a:bodyPr/>
        <a:lstStyle/>
        <a:p>
          <a:pPr algn="ctr"/>
          <a:r>
            <a:rPr lang="en-US" sz="1900" dirty="0">
              <a:solidFill>
                <a:schemeClr val="bg1"/>
              </a:solidFill>
            </a:rPr>
            <a:t>Downloaded and preprocessed data</a:t>
          </a:r>
        </a:p>
      </dgm:t>
    </dgm:pt>
    <dgm:pt modelId="{A5ADE0B5-B549-4DFE-BCBF-1AA3DD577266}" type="parTrans" cxnId="{3827DFE7-FCAE-45D4-BED9-AB07F191A877}">
      <dgm:prSet/>
      <dgm:spPr/>
      <dgm:t>
        <a:bodyPr/>
        <a:lstStyle/>
        <a:p>
          <a:endParaRPr lang="en-US"/>
        </a:p>
      </dgm:t>
    </dgm:pt>
    <dgm:pt modelId="{57B1F165-9C04-4691-BCD5-4767B021B734}" type="sibTrans" cxnId="{3827DFE7-FCAE-45D4-BED9-AB07F191A877}">
      <dgm:prSet/>
      <dgm:spPr/>
      <dgm:t>
        <a:bodyPr/>
        <a:lstStyle/>
        <a:p>
          <a:endParaRPr lang="en-US"/>
        </a:p>
      </dgm:t>
    </dgm:pt>
    <dgm:pt modelId="{9E6AE51D-4FEC-4F35-88CF-45A8718E321E}">
      <dgm:prSet phldrT="[Text]" custT="1"/>
      <dgm:spPr>
        <a:noFill/>
        <a:ln>
          <a:solidFill>
            <a:schemeClr val="bg2">
              <a:lumMod val="50000"/>
            </a:schemeClr>
          </a:solidFill>
        </a:ln>
      </dgm:spPr>
      <dgm:t>
        <a:bodyPr/>
        <a:lstStyle/>
        <a:p>
          <a:pPr algn="ctr"/>
          <a:r>
            <a:rPr lang="en-US" sz="1900" dirty="0">
              <a:solidFill>
                <a:schemeClr val="bg1"/>
              </a:solidFill>
            </a:rPr>
            <a:t>Created transition potential map using Land Change Modeler for </a:t>
          </a:r>
          <a:r>
            <a:rPr lang="en-US" sz="1900" dirty="0" smtClean="0">
              <a:solidFill>
                <a:schemeClr val="bg1"/>
              </a:solidFill>
            </a:rPr>
            <a:t>2002 &amp; 2010</a:t>
          </a:r>
          <a:endParaRPr lang="en-US" sz="1900" dirty="0">
            <a:solidFill>
              <a:schemeClr val="bg1"/>
            </a:solidFill>
          </a:endParaRPr>
        </a:p>
      </dgm:t>
    </dgm:pt>
    <dgm:pt modelId="{2C09BCBC-C7B8-48A6-9F8E-FD59FDECCBC3}" type="parTrans" cxnId="{9357E95B-682F-43D2-9034-C47ADF91B579}">
      <dgm:prSet/>
      <dgm:spPr/>
      <dgm:t>
        <a:bodyPr/>
        <a:lstStyle/>
        <a:p>
          <a:endParaRPr lang="en-US"/>
        </a:p>
      </dgm:t>
    </dgm:pt>
    <dgm:pt modelId="{F866D6E1-7E64-45CA-A1D8-28717A41BC3A}" type="sibTrans" cxnId="{9357E95B-682F-43D2-9034-C47ADF91B579}">
      <dgm:prSet/>
      <dgm:spPr/>
      <dgm:t>
        <a:bodyPr/>
        <a:lstStyle/>
        <a:p>
          <a:endParaRPr lang="en-US"/>
        </a:p>
      </dgm:t>
    </dgm:pt>
    <dgm:pt modelId="{1B19DB0D-73A7-48C1-873C-5CAC8BF5409E}">
      <dgm:prSet custT="1"/>
      <dgm:spPr>
        <a:solidFill>
          <a:schemeClr val="accent1"/>
        </a:solidFill>
        <a:ln>
          <a:solidFill>
            <a:schemeClr val="bg2">
              <a:lumMod val="50000"/>
            </a:schemeClr>
          </a:solidFill>
        </a:ln>
      </dgm:spPr>
      <dgm:t>
        <a:bodyPr/>
        <a:lstStyle/>
        <a:p>
          <a:pPr algn="ctr"/>
          <a:r>
            <a:rPr lang="en-US" sz="1900" dirty="0">
              <a:solidFill>
                <a:schemeClr val="bg1"/>
              </a:solidFill>
            </a:rPr>
            <a:t>Delineated watershed and derived catchments and slope from LiDAR DEM using ArcGIS Hydrology tools</a:t>
          </a:r>
        </a:p>
      </dgm:t>
    </dgm:pt>
    <dgm:pt modelId="{8A353424-A6C8-4080-AA34-A170C0E7EFDB}" type="parTrans" cxnId="{5F86F04B-7EB8-4846-ACEB-3E7ADF03FAE7}">
      <dgm:prSet/>
      <dgm:spPr/>
      <dgm:t>
        <a:bodyPr/>
        <a:lstStyle/>
        <a:p>
          <a:endParaRPr lang="en-US"/>
        </a:p>
      </dgm:t>
    </dgm:pt>
    <dgm:pt modelId="{E5F68389-C628-4702-A9F5-74810F97143C}" type="sibTrans" cxnId="{5F86F04B-7EB8-4846-ACEB-3E7ADF03FAE7}">
      <dgm:prSet/>
      <dgm:spPr/>
      <dgm:t>
        <a:bodyPr/>
        <a:lstStyle/>
        <a:p>
          <a:endParaRPr lang="en-US"/>
        </a:p>
      </dgm:t>
    </dgm:pt>
    <dgm:pt modelId="{DE554F8F-7FD2-4B90-9868-9972B720D722}">
      <dgm:prSet custT="1"/>
      <dgm:spPr>
        <a:noFill/>
        <a:ln>
          <a:solidFill>
            <a:schemeClr val="bg2">
              <a:lumMod val="50000"/>
            </a:schemeClr>
          </a:solidFill>
        </a:ln>
      </dgm:spPr>
      <dgm:t>
        <a:bodyPr/>
        <a:lstStyle/>
        <a:p>
          <a:pPr algn="ctr"/>
          <a:r>
            <a:rPr lang="en-US" sz="1900" dirty="0" smtClean="0">
              <a:solidFill>
                <a:schemeClr val="bg1"/>
              </a:solidFill>
            </a:rPr>
            <a:t>Normalized and inverted all scales. Then multiplied </a:t>
          </a:r>
          <a:r>
            <a:rPr lang="en-US" sz="1900" dirty="0">
              <a:solidFill>
                <a:schemeClr val="bg1"/>
              </a:solidFill>
            </a:rPr>
            <a:t>factors in </a:t>
          </a:r>
          <a:r>
            <a:rPr lang="en-US" sz="1900" dirty="0" smtClean="0">
              <a:solidFill>
                <a:schemeClr val="bg1"/>
              </a:solidFill>
            </a:rPr>
            <a:t>Raster Calculator</a:t>
          </a:r>
          <a:endParaRPr lang="en-US" sz="1900" dirty="0">
            <a:solidFill>
              <a:schemeClr val="bg1"/>
            </a:solidFill>
          </a:endParaRPr>
        </a:p>
      </dgm:t>
    </dgm:pt>
    <dgm:pt modelId="{D95657FD-6065-43D8-AC5F-C8BFDB7B06C4}" type="parTrans" cxnId="{BAA63AD8-0C66-4500-88B9-68FC76458E88}">
      <dgm:prSet/>
      <dgm:spPr/>
      <dgm:t>
        <a:bodyPr/>
        <a:lstStyle/>
        <a:p>
          <a:endParaRPr lang="en-US"/>
        </a:p>
      </dgm:t>
    </dgm:pt>
    <dgm:pt modelId="{C4FF5B3F-CC3C-489F-8D4E-EA5074512004}" type="sibTrans" cxnId="{BAA63AD8-0C66-4500-88B9-68FC76458E88}">
      <dgm:prSet/>
      <dgm:spPr/>
      <dgm:t>
        <a:bodyPr/>
        <a:lstStyle/>
        <a:p>
          <a:endParaRPr lang="en-US"/>
        </a:p>
      </dgm:t>
    </dgm:pt>
    <dgm:pt modelId="{F2F411DC-141D-4C91-BED1-64F87CB33E1C}">
      <dgm:prSet custT="1"/>
      <dgm:spPr>
        <a:noFill/>
        <a:ln>
          <a:solidFill>
            <a:schemeClr val="tx1"/>
          </a:solidFill>
        </a:ln>
      </dgm:spPr>
      <dgm:t>
        <a:bodyPr/>
        <a:lstStyle/>
        <a:p>
          <a:pPr algn="ctr"/>
          <a:r>
            <a:rPr lang="en-US" sz="1900" dirty="0">
              <a:solidFill>
                <a:schemeClr val="bg1"/>
              </a:solidFill>
            </a:rPr>
            <a:t>Input images into equations to create R and LS factors</a:t>
          </a:r>
        </a:p>
      </dgm:t>
    </dgm:pt>
    <dgm:pt modelId="{A011F67C-0F3E-40BE-82C5-8698046A92E7}" type="parTrans" cxnId="{FA0B1293-F9A5-482F-8B24-A9E7D405BCC8}">
      <dgm:prSet/>
      <dgm:spPr/>
      <dgm:t>
        <a:bodyPr/>
        <a:lstStyle/>
        <a:p>
          <a:endParaRPr lang="en-US"/>
        </a:p>
      </dgm:t>
    </dgm:pt>
    <dgm:pt modelId="{B88BF14C-1D02-4CFE-B689-5D630E41D825}" type="sibTrans" cxnId="{FA0B1293-F9A5-482F-8B24-A9E7D405BCC8}">
      <dgm:prSet/>
      <dgm:spPr/>
      <dgm:t>
        <a:bodyPr/>
        <a:lstStyle/>
        <a:p>
          <a:endParaRPr lang="en-US"/>
        </a:p>
      </dgm:t>
    </dgm:pt>
    <dgm:pt modelId="{CD2E99B5-9BFB-4339-A828-DF290D35D097}">
      <dgm:prSet custT="1"/>
      <dgm:spPr>
        <a:noFill/>
        <a:ln>
          <a:solidFill>
            <a:schemeClr val="tx1"/>
          </a:solidFill>
        </a:ln>
      </dgm:spPr>
      <dgm:t>
        <a:bodyPr/>
        <a:lstStyle/>
        <a:p>
          <a:pPr algn="ctr"/>
          <a:r>
            <a:rPr lang="en-US" sz="1900" dirty="0">
              <a:solidFill>
                <a:schemeClr val="bg1"/>
              </a:solidFill>
            </a:rPr>
            <a:t>Classified </a:t>
          </a:r>
          <a:r>
            <a:rPr lang="en-US" sz="1900" dirty="0" smtClean="0">
              <a:solidFill>
                <a:schemeClr val="bg1"/>
              </a:solidFill>
            </a:rPr>
            <a:t>Landsat </a:t>
          </a:r>
          <a:r>
            <a:rPr lang="en-US" sz="1900" dirty="0">
              <a:solidFill>
                <a:schemeClr val="bg1"/>
              </a:solidFill>
            </a:rPr>
            <a:t>imagery using classification tree analysis </a:t>
          </a:r>
          <a:r>
            <a:rPr lang="en-US" sz="1900" dirty="0" smtClean="0">
              <a:solidFill>
                <a:schemeClr val="bg1"/>
              </a:solidFill>
            </a:rPr>
            <a:t>for C factor, created </a:t>
          </a:r>
          <a:r>
            <a:rPr lang="en-US" sz="1900" dirty="0">
              <a:solidFill>
                <a:schemeClr val="bg1"/>
              </a:solidFill>
            </a:rPr>
            <a:t>K factor classification </a:t>
          </a:r>
        </a:p>
      </dgm:t>
    </dgm:pt>
    <dgm:pt modelId="{3F2A4AF0-52D0-43D7-A157-5A8365206751}" type="parTrans" cxnId="{E7CC2A68-259D-41F5-B661-0ADBB3C20DFD}">
      <dgm:prSet/>
      <dgm:spPr/>
      <dgm:t>
        <a:bodyPr/>
        <a:lstStyle/>
        <a:p>
          <a:endParaRPr lang="en-US"/>
        </a:p>
      </dgm:t>
    </dgm:pt>
    <dgm:pt modelId="{239B4071-3550-4C35-A6D6-E0FE04398E54}" type="sibTrans" cxnId="{E7CC2A68-259D-41F5-B661-0ADBB3C20DFD}">
      <dgm:prSet/>
      <dgm:spPr/>
      <dgm:t>
        <a:bodyPr/>
        <a:lstStyle/>
        <a:p>
          <a:endParaRPr lang="en-US"/>
        </a:p>
      </dgm:t>
    </dgm:pt>
    <dgm:pt modelId="{A48BECC2-080F-4EA4-810B-70437B6E6A8F}">
      <dgm:prSet custT="1"/>
      <dgm:spPr>
        <a:noFill/>
        <a:ln>
          <a:solidFill>
            <a:schemeClr val="tx1"/>
          </a:solidFill>
        </a:ln>
      </dgm:spPr>
      <dgm:t>
        <a:bodyPr/>
        <a:lstStyle/>
        <a:p>
          <a:pPr algn="ctr"/>
          <a:r>
            <a:rPr lang="en-US" sz="1900" dirty="0">
              <a:solidFill>
                <a:schemeClr val="bg1"/>
              </a:solidFill>
            </a:rPr>
            <a:t>Used Land Change Modeler to create change maps for </a:t>
          </a:r>
          <a:r>
            <a:rPr lang="en-US" sz="1900" dirty="0" smtClean="0">
              <a:solidFill>
                <a:schemeClr val="bg1"/>
              </a:solidFill>
            </a:rPr>
            <a:t>2002, 2010, &amp; 2014 </a:t>
          </a:r>
          <a:r>
            <a:rPr lang="en-US" sz="1900" dirty="0">
              <a:solidFill>
                <a:schemeClr val="bg1"/>
              </a:solidFill>
            </a:rPr>
            <a:t>RUSLE outputs</a:t>
          </a:r>
        </a:p>
      </dgm:t>
    </dgm:pt>
    <dgm:pt modelId="{C3D0392A-B75F-46C7-8ECE-EFB51A359739}" type="parTrans" cxnId="{0A0976DC-F91C-4E49-A611-12CB8E1D512F}">
      <dgm:prSet/>
      <dgm:spPr/>
      <dgm:t>
        <a:bodyPr/>
        <a:lstStyle/>
        <a:p>
          <a:endParaRPr lang="en-US"/>
        </a:p>
      </dgm:t>
    </dgm:pt>
    <dgm:pt modelId="{31DF0348-4BF2-45FD-9806-BE3E1B02FD85}" type="sibTrans" cxnId="{0A0976DC-F91C-4E49-A611-12CB8E1D512F}">
      <dgm:prSet/>
      <dgm:spPr/>
      <dgm:t>
        <a:bodyPr/>
        <a:lstStyle/>
        <a:p>
          <a:endParaRPr lang="en-US"/>
        </a:p>
      </dgm:t>
    </dgm:pt>
    <dgm:pt modelId="{9939C794-874D-4623-AA94-F66C52B00A00}" type="pres">
      <dgm:prSet presAssocID="{113A1C8E-0BD6-427C-B420-15DECCBEB8D7}" presName="linear" presStyleCnt="0">
        <dgm:presLayoutVars>
          <dgm:dir/>
          <dgm:resizeHandles val="exact"/>
        </dgm:presLayoutVars>
      </dgm:prSet>
      <dgm:spPr/>
      <dgm:t>
        <a:bodyPr/>
        <a:lstStyle/>
        <a:p>
          <a:endParaRPr lang="en-US"/>
        </a:p>
      </dgm:t>
    </dgm:pt>
    <dgm:pt modelId="{BA41E074-BC40-4058-8304-503A18401F19}" type="pres">
      <dgm:prSet presAssocID="{D078E860-5561-450F-8D68-7313C8252580}" presName="comp" presStyleCnt="0"/>
      <dgm:spPr/>
    </dgm:pt>
    <dgm:pt modelId="{C4CCF75C-0A78-4EBC-A604-F6CD44CDE7A1}" type="pres">
      <dgm:prSet presAssocID="{D078E860-5561-450F-8D68-7313C8252580}" presName="box" presStyleLbl="node1" presStyleIdx="0" presStyleCnt="7"/>
      <dgm:spPr/>
      <dgm:t>
        <a:bodyPr/>
        <a:lstStyle/>
        <a:p>
          <a:endParaRPr lang="en-US"/>
        </a:p>
      </dgm:t>
    </dgm:pt>
    <dgm:pt modelId="{C7E0558B-4F9E-485A-8B5A-392F20F18CA0}" type="pres">
      <dgm:prSet presAssocID="{D078E860-5561-450F-8D68-7313C8252580}" presName="img" presStyleLbl="fgImgPlace1" presStyleIdx="0" presStyleCnt="7"/>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EA51C9D2-0FF1-4C7C-A1A7-FED1DE74EC59}" type="pres">
      <dgm:prSet presAssocID="{D078E860-5561-450F-8D68-7313C8252580}" presName="text" presStyleLbl="node1" presStyleIdx="0" presStyleCnt="7">
        <dgm:presLayoutVars>
          <dgm:bulletEnabled val="1"/>
        </dgm:presLayoutVars>
      </dgm:prSet>
      <dgm:spPr/>
      <dgm:t>
        <a:bodyPr/>
        <a:lstStyle/>
        <a:p>
          <a:endParaRPr lang="en-US"/>
        </a:p>
      </dgm:t>
    </dgm:pt>
    <dgm:pt modelId="{38F0B8D0-E334-4B08-8891-AFD36A85C1D6}" type="pres">
      <dgm:prSet presAssocID="{57B1F165-9C04-4691-BCD5-4767B021B734}" presName="spacer" presStyleCnt="0"/>
      <dgm:spPr/>
    </dgm:pt>
    <dgm:pt modelId="{11A27767-70EF-4906-A9B0-3594B6EADFD9}" type="pres">
      <dgm:prSet presAssocID="{1B19DB0D-73A7-48C1-873C-5CAC8BF5409E}" presName="comp" presStyleCnt="0"/>
      <dgm:spPr/>
    </dgm:pt>
    <dgm:pt modelId="{99D4E5A7-26A1-4E70-9EDD-43489C94ED2D}" type="pres">
      <dgm:prSet presAssocID="{1B19DB0D-73A7-48C1-873C-5CAC8BF5409E}" presName="box" presStyleLbl="node1" presStyleIdx="1" presStyleCnt="7"/>
      <dgm:spPr/>
      <dgm:t>
        <a:bodyPr/>
        <a:lstStyle/>
        <a:p>
          <a:endParaRPr lang="en-US"/>
        </a:p>
      </dgm:t>
    </dgm:pt>
    <dgm:pt modelId="{6956F76B-8268-4322-A40E-D1F951A704B5}" type="pres">
      <dgm:prSet presAssocID="{1B19DB0D-73A7-48C1-873C-5CAC8BF5409E}" presName="img"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dgm:spPr>
      <dgm:t>
        <a:bodyPr/>
        <a:lstStyle/>
        <a:p>
          <a:endParaRPr lang="en-US"/>
        </a:p>
      </dgm:t>
    </dgm:pt>
    <dgm:pt modelId="{5C1182CD-1BB9-4B08-A888-7A0F4A052F3A}" type="pres">
      <dgm:prSet presAssocID="{1B19DB0D-73A7-48C1-873C-5CAC8BF5409E}" presName="text" presStyleLbl="node1" presStyleIdx="1" presStyleCnt="7">
        <dgm:presLayoutVars>
          <dgm:bulletEnabled val="1"/>
        </dgm:presLayoutVars>
      </dgm:prSet>
      <dgm:spPr/>
      <dgm:t>
        <a:bodyPr/>
        <a:lstStyle/>
        <a:p>
          <a:endParaRPr lang="en-US"/>
        </a:p>
      </dgm:t>
    </dgm:pt>
    <dgm:pt modelId="{55E5F5CB-E94B-4231-A13A-A6415A876FDE}" type="pres">
      <dgm:prSet presAssocID="{E5F68389-C628-4702-A9F5-74810F97143C}" presName="spacer" presStyleCnt="0"/>
      <dgm:spPr/>
    </dgm:pt>
    <dgm:pt modelId="{EEE7EA36-A10E-434A-898F-56B39328581E}" type="pres">
      <dgm:prSet presAssocID="{F2F411DC-141D-4C91-BED1-64F87CB33E1C}" presName="comp" presStyleCnt="0"/>
      <dgm:spPr/>
    </dgm:pt>
    <dgm:pt modelId="{5E66D62B-7E44-4A63-B0F5-82CAA1531457}" type="pres">
      <dgm:prSet presAssocID="{F2F411DC-141D-4C91-BED1-64F87CB33E1C}" presName="box" presStyleLbl="node1" presStyleIdx="2" presStyleCnt="7"/>
      <dgm:spPr/>
      <dgm:t>
        <a:bodyPr/>
        <a:lstStyle/>
        <a:p>
          <a:endParaRPr lang="en-US"/>
        </a:p>
      </dgm:t>
    </dgm:pt>
    <dgm:pt modelId="{04FFBD78-CDD2-4040-9901-7CF1C63086D3}" type="pres">
      <dgm:prSet presAssocID="{F2F411DC-141D-4C91-BED1-64F87CB33E1C}" presName="img"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dgm:spPr>
      <dgm:t>
        <a:bodyPr/>
        <a:lstStyle/>
        <a:p>
          <a:endParaRPr lang="en-US"/>
        </a:p>
      </dgm:t>
    </dgm:pt>
    <dgm:pt modelId="{B5006C3B-3B7A-4C98-995E-994D70E1C7C2}" type="pres">
      <dgm:prSet presAssocID="{F2F411DC-141D-4C91-BED1-64F87CB33E1C}" presName="text" presStyleLbl="node1" presStyleIdx="2" presStyleCnt="7">
        <dgm:presLayoutVars>
          <dgm:bulletEnabled val="1"/>
        </dgm:presLayoutVars>
      </dgm:prSet>
      <dgm:spPr/>
      <dgm:t>
        <a:bodyPr/>
        <a:lstStyle/>
        <a:p>
          <a:endParaRPr lang="en-US"/>
        </a:p>
      </dgm:t>
    </dgm:pt>
    <dgm:pt modelId="{73A8430D-4264-42F5-B860-6BEC839907D3}" type="pres">
      <dgm:prSet presAssocID="{B88BF14C-1D02-4CFE-B689-5D630E41D825}" presName="spacer" presStyleCnt="0"/>
      <dgm:spPr/>
    </dgm:pt>
    <dgm:pt modelId="{00A843A0-EB92-4462-984B-72FC9674BE86}" type="pres">
      <dgm:prSet presAssocID="{CD2E99B5-9BFB-4339-A828-DF290D35D097}" presName="comp" presStyleCnt="0"/>
      <dgm:spPr/>
    </dgm:pt>
    <dgm:pt modelId="{63F0BA24-3F4D-464D-8751-949CF0DD5C70}" type="pres">
      <dgm:prSet presAssocID="{CD2E99B5-9BFB-4339-A828-DF290D35D097}" presName="box" presStyleLbl="node1" presStyleIdx="3" presStyleCnt="7"/>
      <dgm:spPr/>
      <dgm:t>
        <a:bodyPr/>
        <a:lstStyle/>
        <a:p>
          <a:endParaRPr lang="en-US"/>
        </a:p>
      </dgm:t>
    </dgm:pt>
    <dgm:pt modelId="{E551E388-56D7-4C23-A983-09E4F5D89671}" type="pres">
      <dgm:prSet presAssocID="{CD2E99B5-9BFB-4339-A828-DF290D35D097}" presName="img"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1000" b="-21000"/>
          </a:stretch>
        </a:blipFill>
      </dgm:spPr>
      <dgm:t>
        <a:bodyPr/>
        <a:lstStyle/>
        <a:p>
          <a:endParaRPr lang="en-US"/>
        </a:p>
      </dgm:t>
    </dgm:pt>
    <dgm:pt modelId="{55D4AE28-5962-4005-8C25-5A399B6786FD}" type="pres">
      <dgm:prSet presAssocID="{CD2E99B5-9BFB-4339-A828-DF290D35D097}" presName="text" presStyleLbl="node1" presStyleIdx="3" presStyleCnt="7">
        <dgm:presLayoutVars>
          <dgm:bulletEnabled val="1"/>
        </dgm:presLayoutVars>
      </dgm:prSet>
      <dgm:spPr/>
      <dgm:t>
        <a:bodyPr/>
        <a:lstStyle/>
        <a:p>
          <a:endParaRPr lang="en-US"/>
        </a:p>
      </dgm:t>
    </dgm:pt>
    <dgm:pt modelId="{E0F923BB-DA77-4A81-A2B9-73051B03E76E}" type="pres">
      <dgm:prSet presAssocID="{239B4071-3550-4C35-A6D6-E0FE04398E54}" presName="spacer" presStyleCnt="0"/>
      <dgm:spPr/>
    </dgm:pt>
    <dgm:pt modelId="{27E7F0CC-C31B-4D9E-8B22-BCF153FC718B}" type="pres">
      <dgm:prSet presAssocID="{DE554F8F-7FD2-4B90-9868-9972B720D722}" presName="comp" presStyleCnt="0"/>
      <dgm:spPr/>
    </dgm:pt>
    <dgm:pt modelId="{CECBDFD7-5500-45D1-874B-2CC9E0810236}" type="pres">
      <dgm:prSet presAssocID="{DE554F8F-7FD2-4B90-9868-9972B720D722}" presName="box" presStyleLbl="node1" presStyleIdx="4" presStyleCnt="7"/>
      <dgm:spPr/>
      <dgm:t>
        <a:bodyPr/>
        <a:lstStyle/>
        <a:p>
          <a:endParaRPr lang="en-US"/>
        </a:p>
      </dgm:t>
    </dgm:pt>
    <dgm:pt modelId="{8C9B88AE-2D15-4964-9633-073E215A7427}" type="pres">
      <dgm:prSet presAssocID="{DE554F8F-7FD2-4B90-9868-9972B720D722}" presName="img" presStyleLbl="fgImgPlace1" presStyleIdx="4" presStyleCnt="7"/>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32FFBCB7-1EC4-4086-A4A6-28713AD2E4F7}" type="pres">
      <dgm:prSet presAssocID="{DE554F8F-7FD2-4B90-9868-9972B720D722}" presName="text" presStyleLbl="node1" presStyleIdx="4" presStyleCnt="7">
        <dgm:presLayoutVars>
          <dgm:bulletEnabled val="1"/>
        </dgm:presLayoutVars>
      </dgm:prSet>
      <dgm:spPr/>
      <dgm:t>
        <a:bodyPr/>
        <a:lstStyle/>
        <a:p>
          <a:endParaRPr lang="en-US"/>
        </a:p>
      </dgm:t>
    </dgm:pt>
    <dgm:pt modelId="{ED354D98-D172-451F-BE5F-D3E077C25441}" type="pres">
      <dgm:prSet presAssocID="{C4FF5B3F-CC3C-489F-8D4E-EA5074512004}" presName="spacer" presStyleCnt="0"/>
      <dgm:spPr/>
    </dgm:pt>
    <dgm:pt modelId="{261F1600-3121-47A6-9419-3CEF85A6A915}" type="pres">
      <dgm:prSet presAssocID="{A48BECC2-080F-4EA4-810B-70437B6E6A8F}" presName="comp" presStyleCnt="0"/>
      <dgm:spPr/>
    </dgm:pt>
    <dgm:pt modelId="{77525620-D73C-4A40-B1F6-7C838217A1F4}" type="pres">
      <dgm:prSet presAssocID="{A48BECC2-080F-4EA4-810B-70437B6E6A8F}" presName="box" presStyleLbl="node1" presStyleIdx="5" presStyleCnt="7"/>
      <dgm:spPr/>
      <dgm:t>
        <a:bodyPr/>
        <a:lstStyle/>
        <a:p>
          <a:endParaRPr lang="en-US"/>
        </a:p>
      </dgm:t>
    </dgm:pt>
    <dgm:pt modelId="{AEF9F4F5-593B-4171-B75F-4706E0BFC489}" type="pres">
      <dgm:prSet presAssocID="{A48BECC2-080F-4EA4-810B-70437B6E6A8F}" presName="img"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11000" b="-11000"/>
          </a:stretch>
        </a:blipFill>
      </dgm:spPr>
      <dgm:t>
        <a:bodyPr/>
        <a:lstStyle/>
        <a:p>
          <a:endParaRPr lang="en-US"/>
        </a:p>
      </dgm:t>
    </dgm:pt>
    <dgm:pt modelId="{635C0C9B-C36D-45F8-891E-8B5CFBF2751F}" type="pres">
      <dgm:prSet presAssocID="{A48BECC2-080F-4EA4-810B-70437B6E6A8F}" presName="text" presStyleLbl="node1" presStyleIdx="5" presStyleCnt="7">
        <dgm:presLayoutVars>
          <dgm:bulletEnabled val="1"/>
        </dgm:presLayoutVars>
      </dgm:prSet>
      <dgm:spPr/>
      <dgm:t>
        <a:bodyPr/>
        <a:lstStyle/>
        <a:p>
          <a:endParaRPr lang="en-US"/>
        </a:p>
      </dgm:t>
    </dgm:pt>
    <dgm:pt modelId="{9BB1F139-9F7F-4282-BB6E-E54F32210304}" type="pres">
      <dgm:prSet presAssocID="{31DF0348-4BF2-45FD-9806-BE3E1B02FD85}" presName="spacer" presStyleCnt="0"/>
      <dgm:spPr/>
    </dgm:pt>
    <dgm:pt modelId="{B1BC778E-1D48-4FC5-8F03-A2D2882C750B}" type="pres">
      <dgm:prSet presAssocID="{9E6AE51D-4FEC-4F35-88CF-45A8718E321E}" presName="comp" presStyleCnt="0"/>
      <dgm:spPr/>
    </dgm:pt>
    <dgm:pt modelId="{D3ECAFBB-A224-4375-9D57-64021A2FDDC6}" type="pres">
      <dgm:prSet presAssocID="{9E6AE51D-4FEC-4F35-88CF-45A8718E321E}" presName="box" presStyleLbl="node1" presStyleIdx="6" presStyleCnt="7"/>
      <dgm:spPr/>
      <dgm:t>
        <a:bodyPr/>
        <a:lstStyle/>
        <a:p>
          <a:endParaRPr lang="en-US"/>
        </a:p>
      </dgm:t>
    </dgm:pt>
    <dgm:pt modelId="{F04163D4-7158-433E-989F-77B3315D3896}" type="pres">
      <dgm:prSet presAssocID="{9E6AE51D-4FEC-4F35-88CF-45A8718E321E}" presName="img" presStyleLbl="fgImgPlace1" presStyleIdx="6" presStyleCnt="7" custScaleY="99775" custLinFactNeighborY="1820"/>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1699" b="-56040"/>
          </a:stretch>
        </a:blipFill>
      </dgm:spPr>
      <dgm:t>
        <a:bodyPr/>
        <a:lstStyle/>
        <a:p>
          <a:endParaRPr lang="en-US"/>
        </a:p>
      </dgm:t>
    </dgm:pt>
    <dgm:pt modelId="{82725816-8D29-43F3-B957-4F04121E1283}" type="pres">
      <dgm:prSet presAssocID="{9E6AE51D-4FEC-4F35-88CF-45A8718E321E}" presName="text" presStyleLbl="node1" presStyleIdx="6" presStyleCnt="7">
        <dgm:presLayoutVars>
          <dgm:bulletEnabled val="1"/>
        </dgm:presLayoutVars>
      </dgm:prSet>
      <dgm:spPr/>
      <dgm:t>
        <a:bodyPr/>
        <a:lstStyle/>
        <a:p>
          <a:endParaRPr lang="en-US"/>
        </a:p>
      </dgm:t>
    </dgm:pt>
  </dgm:ptLst>
  <dgm:cxnLst>
    <dgm:cxn modelId="{9BF36CC6-6BD4-46B9-8BD7-0D53B7C5A400}" type="presOf" srcId="{A48BECC2-080F-4EA4-810B-70437B6E6A8F}" destId="{635C0C9B-C36D-45F8-891E-8B5CFBF2751F}" srcOrd="1" destOrd="0" presId="urn:microsoft.com/office/officeart/2005/8/layout/vList4"/>
    <dgm:cxn modelId="{0A0976DC-F91C-4E49-A611-12CB8E1D512F}" srcId="{113A1C8E-0BD6-427C-B420-15DECCBEB8D7}" destId="{A48BECC2-080F-4EA4-810B-70437B6E6A8F}" srcOrd="5" destOrd="0" parTransId="{C3D0392A-B75F-46C7-8ECE-EFB51A359739}" sibTransId="{31DF0348-4BF2-45FD-9806-BE3E1B02FD85}"/>
    <dgm:cxn modelId="{3C9C648A-C42C-4C23-AD99-F76619D2F314}" type="presOf" srcId="{9E6AE51D-4FEC-4F35-88CF-45A8718E321E}" destId="{D3ECAFBB-A224-4375-9D57-64021A2FDDC6}" srcOrd="0" destOrd="0" presId="urn:microsoft.com/office/officeart/2005/8/layout/vList4"/>
    <dgm:cxn modelId="{209EAAA6-0015-4023-BEE7-69920A2E8902}" type="presOf" srcId="{1B19DB0D-73A7-48C1-873C-5CAC8BF5409E}" destId="{99D4E5A7-26A1-4E70-9EDD-43489C94ED2D}" srcOrd="0" destOrd="0" presId="urn:microsoft.com/office/officeart/2005/8/layout/vList4"/>
    <dgm:cxn modelId="{BAA63AD8-0C66-4500-88B9-68FC76458E88}" srcId="{113A1C8E-0BD6-427C-B420-15DECCBEB8D7}" destId="{DE554F8F-7FD2-4B90-9868-9972B720D722}" srcOrd="4" destOrd="0" parTransId="{D95657FD-6065-43D8-AC5F-C8BFDB7B06C4}" sibTransId="{C4FF5B3F-CC3C-489F-8D4E-EA5074512004}"/>
    <dgm:cxn modelId="{9357E95B-682F-43D2-9034-C47ADF91B579}" srcId="{113A1C8E-0BD6-427C-B420-15DECCBEB8D7}" destId="{9E6AE51D-4FEC-4F35-88CF-45A8718E321E}" srcOrd="6" destOrd="0" parTransId="{2C09BCBC-C7B8-48A6-9F8E-FD59FDECCBC3}" sibTransId="{F866D6E1-7E64-45CA-A1D8-28717A41BC3A}"/>
    <dgm:cxn modelId="{112B6A15-BB9B-46C7-8CDB-1C570DE858D3}" type="presOf" srcId="{D078E860-5561-450F-8D68-7313C8252580}" destId="{C4CCF75C-0A78-4EBC-A604-F6CD44CDE7A1}" srcOrd="0" destOrd="0" presId="urn:microsoft.com/office/officeart/2005/8/layout/vList4"/>
    <dgm:cxn modelId="{2B16C3D9-088F-44AA-B002-B56599C593E6}" type="presOf" srcId="{CD2E99B5-9BFB-4339-A828-DF290D35D097}" destId="{55D4AE28-5962-4005-8C25-5A399B6786FD}" srcOrd="1" destOrd="0" presId="urn:microsoft.com/office/officeart/2005/8/layout/vList4"/>
    <dgm:cxn modelId="{E7CC2A68-259D-41F5-B661-0ADBB3C20DFD}" srcId="{113A1C8E-0BD6-427C-B420-15DECCBEB8D7}" destId="{CD2E99B5-9BFB-4339-A828-DF290D35D097}" srcOrd="3" destOrd="0" parTransId="{3F2A4AF0-52D0-43D7-A157-5A8365206751}" sibTransId="{239B4071-3550-4C35-A6D6-E0FE04398E54}"/>
    <dgm:cxn modelId="{A679D145-7EC8-4A04-BE88-91E824C575EC}" type="presOf" srcId="{D078E860-5561-450F-8D68-7313C8252580}" destId="{EA51C9D2-0FF1-4C7C-A1A7-FED1DE74EC59}" srcOrd="1" destOrd="0" presId="urn:microsoft.com/office/officeart/2005/8/layout/vList4"/>
    <dgm:cxn modelId="{EF41FEB1-D12F-4F9D-A087-BCFFA3957B3F}" type="presOf" srcId="{1B19DB0D-73A7-48C1-873C-5CAC8BF5409E}" destId="{5C1182CD-1BB9-4B08-A888-7A0F4A052F3A}" srcOrd="1" destOrd="0" presId="urn:microsoft.com/office/officeart/2005/8/layout/vList4"/>
    <dgm:cxn modelId="{90DAE4F3-BE37-45DE-966A-AE8636180802}" type="presOf" srcId="{F2F411DC-141D-4C91-BED1-64F87CB33E1C}" destId="{5E66D62B-7E44-4A63-B0F5-82CAA1531457}" srcOrd="0" destOrd="0" presId="urn:microsoft.com/office/officeart/2005/8/layout/vList4"/>
    <dgm:cxn modelId="{BD70AC97-F2C5-46D4-BA26-0068B8AA0471}" type="presOf" srcId="{DE554F8F-7FD2-4B90-9868-9972B720D722}" destId="{CECBDFD7-5500-45D1-874B-2CC9E0810236}" srcOrd="0" destOrd="0" presId="urn:microsoft.com/office/officeart/2005/8/layout/vList4"/>
    <dgm:cxn modelId="{D37F6451-E7DC-4FDA-9CEE-3DEB71EBE5DD}" type="presOf" srcId="{113A1C8E-0BD6-427C-B420-15DECCBEB8D7}" destId="{9939C794-874D-4623-AA94-F66C52B00A00}" srcOrd="0" destOrd="0" presId="urn:microsoft.com/office/officeart/2005/8/layout/vList4"/>
    <dgm:cxn modelId="{E122F15F-E0E7-433E-9113-AF5F58E97E44}" type="presOf" srcId="{F2F411DC-141D-4C91-BED1-64F87CB33E1C}" destId="{B5006C3B-3B7A-4C98-995E-994D70E1C7C2}" srcOrd="1" destOrd="0" presId="urn:microsoft.com/office/officeart/2005/8/layout/vList4"/>
    <dgm:cxn modelId="{4244E3A4-9EA7-49B6-9B50-69EC32860C1E}" type="presOf" srcId="{DE554F8F-7FD2-4B90-9868-9972B720D722}" destId="{32FFBCB7-1EC4-4086-A4A6-28713AD2E4F7}" srcOrd="1" destOrd="0" presId="urn:microsoft.com/office/officeart/2005/8/layout/vList4"/>
    <dgm:cxn modelId="{FA0B1293-F9A5-482F-8B24-A9E7D405BCC8}" srcId="{113A1C8E-0BD6-427C-B420-15DECCBEB8D7}" destId="{F2F411DC-141D-4C91-BED1-64F87CB33E1C}" srcOrd="2" destOrd="0" parTransId="{A011F67C-0F3E-40BE-82C5-8698046A92E7}" sibTransId="{B88BF14C-1D02-4CFE-B689-5D630E41D825}"/>
    <dgm:cxn modelId="{FC8F9D77-9F37-46F4-B014-B6F2B744C421}" type="presOf" srcId="{CD2E99B5-9BFB-4339-A828-DF290D35D097}" destId="{63F0BA24-3F4D-464D-8751-949CF0DD5C70}" srcOrd="0" destOrd="0" presId="urn:microsoft.com/office/officeart/2005/8/layout/vList4"/>
    <dgm:cxn modelId="{5F86F04B-7EB8-4846-ACEB-3E7ADF03FAE7}" srcId="{113A1C8E-0BD6-427C-B420-15DECCBEB8D7}" destId="{1B19DB0D-73A7-48C1-873C-5CAC8BF5409E}" srcOrd="1" destOrd="0" parTransId="{8A353424-A6C8-4080-AA34-A170C0E7EFDB}" sibTransId="{E5F68389-C628-4702-A9F5-74810F97143C}"/>
    <dgm:cxn modelId="{3827DFE7-FCAE-45D4-BED9-AB07F191A877}" srcId="{113A1C8E-0BD6-427C-B420-15DECCBEB8D7}" destId="{D078E860-5561-450F-8D68-7313C8252580}" srcOrd="0" destOrd="0" parTransId="{A5ADE0B5-B549-4DFE-BCBF-1AA3DD577266}" sibTransId="{57B1F165-9C04-4691-BCD5-4767B021B734}"/>
    <dgm:cxn modelId="{E25A87B5-86A5-4E02-8A93-FF107DC99872}" type="presOf" srcId="{9E6AE51D-4FEC-4F35-88CF-45A8718E321E}" destId="{82725816-8D29-43F3-B957-4F04121E1283}" srcOrd="1" destOrd="0" presId="urn:microsoft.com/office/officeart/2005/8/layout/vList4"/>
    <dgm:cxn modelId="{B5BA9BEC-AD98-4320-A512-43769764C918}" type="presOf" srcId="{A48BECC2-080F-4EA4-810B-70437B6E6A8F}" destId="{77525620-D73C-4A40-B1F6-7C838217A1F4}" srcOrd="0" destOrd="0" presId="urn:microsoft.com/office/officeart/2005/8/layout/vList4"/>
    <dgm:cxn modelId="{4B8F6E7C-5DA5-4D59-871E-3C1B19EA4C1F}" type="presParOf" srcId="{9939C794-874D-4623-AA94-F66C52B00A00}" destId="{BA41E074-BC40-4058-8304-503A18401F19}" srcOrd="0" destOrd="0" presId="urn:microsoft.com/office/officeart/2005/8/layout/vList4"/>
    <dgm:cxn modelId="{573E937F-C493-4DBC-970F-6CAD1D9505EE}" type="presParOf" srcId="{BA41E074-BC40-4058-8304-503A18401F19}" destId="{C4CCF75C-0A78-4EBC-A604-F6CD44CDE7A1}" srcOrd="0" destOrd="0" presId="urn:microsoft.com/office/officeart/2005/8/layout/vList4"/>
    <dgm:cxn modelId="{AD9CC71C-A06B-43C0-92B0-301933EBCF3F}" type="presParOf" srcId="{BA41E074-BC40-4058-8304-503A18401F19}" destId="{C7E0558B-4F9E-485A-8B5A-392F20F18CA0}" srcOrd="1" destOrd="0" presId="urn:microsoft.com/office/officeart/2005/8/layout/vList4"/>
    <dgm:cxn modelId="{C3B50C63-3400-4236-BB46-8536C21083D4}" type="presParOf" srcId="{BA41E074-BC40-4058-8304-503A18401F19}" destId="{EA51C9D2-0FF1-4C7C-A1A7-FED1DE74EC59}" srcOrd="2" destOrd="0" presId="urn:microsoft.com/office/officeart/2005/8/layout/vList4"/>
    <dgm:cxn modelId="{E96C154A-5624-45DB-850B-E585F010D8AC}" type="presParOf" srcId="{9939C794-874D-4623-AA94-F66C52B00A00}" destId="{38F0B8D0-E334-4B08-8891-AFD36A85C1D6}" srcOrd="1" destOrd="0" presId="urn:microsoft.com/office/officeart/2005/8/layout/vList4"/>
    <dgm:cxn modelId="{F9ADCC46-09B9-4691-BBB7-390E4C23D3E2}" type="presParOf" srcId="{9939C794-874D-4623-AA94-F66C52B00A00}" destId="{11A27767-70EF-4906-A9B0-3594B6EADFD9}" srcOrd="2" destOrd="0" presId="urn:microsoft.com/office/officeart/2005/8/layout/vList4"/>
    <dgm:cxn modelId="{15FFDCBF-0879-4C9D-92B3-0466180582C9}" type="presParOf" srcId="{11A27767-70EF-4906-A9B0-3594B6EADFD9}" destId="{99D4E5A7-26A1-4E70-9EDD-43489C94ED2D}" srcOrd="0" destOrd="0" presId="urn:microsoft.com/office/officeart/2005/8/layout/vList4"/>
    <dgm:cxn modelId="{65417C67-EAC6-4C86-A593-9E96962954FF}" type="presParOf" srcId="{11A27767-70EF-4906-A9B0-3594B6EADFD9}" destId="{6956F76B-8268-4322-A40E-D1F951A704B5}" srcOrd="1" destOrd="0" presId="urn:microsoft.com/office/officeart/2005/8/layout/vList4"/>
    <dgm:cxn modelId="{9EDF0EF2-0A5A-44FC-B0BA-B74EDA153508}" type="presParOf" srcId="{11A27767-70EF-4906-A9B0-3594B6EADFD9}" destId="{5C1182CD-1BB9-4B08-A888-7A0F4A052F3A}" srcOrd="2" destOrd="0" presId="urn:microsoft.com/office/officeart/2005/8/layout/vList4"/>
    <dgm:cxn modelId="{38C3750E-608A-45D7-8682-5F06DA3C5721}" type="presParOf" srcId="{9939C794-874D-4623-AA94-F66C52B00A00}" destId="{55E5F5CB-E94B-4231-A13A-A6415A876FDE}" srcOrd="3" destOrd="0" presId="urn:microsoft.com/office/officeart/2005/8/layout/vList4"/>
    <dgm:cxn modelId="{F3DF905F-05D9-42C5-A073-19E33093B278}" type="presParOf" srcId="{9939C794-874D-4623-AA94-F66C52B00A00}" destId="{EEE7EA36-A10E-434A-898F-56B39328581E}" srcOrd="4" destOrd="0" presId="urn:microsoft.com/office/officeart/2005/8/layout/vList4"/>
    <dgm:cxn modelId="{8CDBB0BE-E1BA-48B0-AB59-F86BD27E9D87}" type="presParOf" srcId="{EEE7EA36-A10E-434A-898F-56B39328581E}" destId="{5E66D62B-7E44-4A63-B0F5-82CAA1531457}" srcOrd="0" destOrd="0" presId="urn:microsoft.com/office/officeart/2005/8/layout/vList4"/>
    <dgm:cxn modelId="{C35A95A7-504A-4DD2-848F-158B94D3990B}" type="presParOf" srcId="{EEE7EA36-A10E-434A-898F-56B39328581E}" destId="{04FFBD78-CDD2-4040-9901-7CF1C63086D3}" srcOrd="1" destOrd="0" presId="urn:microsoft.com/office/officeart/2005/8/layout/vList4"/>
    <dgm:cxn modelId="{DC7F4290-61A9-4F8B-9172-2F9426540206}" type="presParOf" srcId="{EEE7EA36-A10E-434A-898F-56B39328581E}" destId="{B5006C3B-3B7A-4C98-995E-994D70E1C7C2}" srcOrd="2" destOrd="0" presId="urn:microsoft.com/office/officeart/2005/8/layout/vList4"/>
    <dgm:cxn modelId="{12D4C21B-7717-4876-9C47-923391765816}" type="presParOf" srcId="{9939C794-874D-4623-AA94-F66C52B00A00}" destId="{73A8430D-4264-42F5-B860-6BEC839907D3}" srcOrd="5" destOrd="0" presId="urn:microsoft.com/office/officeart/2005/8/layout/vList4"/>
    <dgm:cxn modelId="{C361252F-95ED-4E3C-98D2-C183E3F2B842}" type="presParOf" srcId="{9939C794-874D-4623-AA94-F66C52B00A00}" destId="{00A843A0-EB92-4462-984B-72FC9674BE86}" srcOrd="6" destOrd="0" presId="urn:microsoft.com/office/officeart/2005/8/layout/vList4"/>
    <dgm:cxn modelId="{B543EF0F-1CA8-4C1A-93E9-9DFC63D66D3D}" type="presParOf" srcId="{00A843A0-EB92-4462-984B-72FC9674BE86}" destId="{63F0BA24-3F4D-464D-8751-949CF0DD5C70}" srcOrd="0" destOrd="0" presId="urn:microsoft.com/office/officeart/2005/8/layout/vList4"/>
    <dgm:cxn modelId="{CB093E08-8745-4133-888E-0F7A921277A7}" type="presParOf" srcId="{00A843A0-EB92-4462-984B-72FC9674BE86}" destId="{E551E388-56D7-4C23-A983-09E4F5D89671}" srcOrd="1" destOrd="0" presId="urn:microsoft.com/office/officeart/2005/8/layout/vList4"/>
    <dgm:cxn modelId="{05301C45-54E9-494E-B2F3-14E6A6888914}" type="presParOf" srcId="{00A843A0-EB92-4462-984B-72FC9674BE86}" destId="{55D4AE28-5962-4005-8C25-5A399B6786FD}" srcOrd="2" destOrd="0" presId="urn:microsoft.com/office/officeart/2005/8/layout/vList4"/>
    <dgm:cxn modelId="{974F3101-4063-4F74-86B2-A39D1F758143}" type="presParOf" srcId="{9939C794-874D-4623-AA94-F66C52B00A00}" destId="{E0F923BB-DA77-4A81-A2B9-73051B03E76E}" srcOrd="7" destOrd="0" presId="urn:microsoft.com/office/officeart/2005/8/layout/vList4"/>
    <dgm:cxn modelId="{E1757BAA-AEA0-48B0-86B7-F3AC68591B6D}" type="presParOf" srcId="{9939C794-874D-4623-AA94-F66C52B00A00}" destId="{27E7F0CC-C31B-4D9E-8B22-BCF153FC718B}" srcOrd="8" destOrd="0" presId="urn:microsoft.com/office/officeart/2005/8/layout/vList4"/>
    <dgm:cxn modelId="{874F2949-04AE-4A4F-A575-D14DFD11C7BC}" type="presParOf" srcId="{27E7F0CC-C31B-4D9E-8B22-BCF153FC718B}" destId="{CECBDFD7-5500-45D1-874B-2CC9E0810236}" srcOrd="0" destOrd="0" presId="urn:microsoft.com/office/officeart/2005/8/layout/vList4"/>
    <dgm:cxn modelId="{2F80619E-AD88-448C-A0F6-328CD65D23E4}" type="presParOf" srcId="{27E7F0CC-C31B-4D9E-8B22-BCF153FC718B}" destId="{8C9B88AE-2D15-4964-9633-073E215A7427}" srcOrd="1" destOrd="0" presId="urn:microsoft.com/office/officeart/2005/8/layout/vList4"/>
    <dgm:cxn modelId="{6ADD4121-F537-4DC8-9181-643BE20BCD0D}" type="presParOf" srcId="{27E7F0CC-C31B-4D9E-8B22-BCF153FC718B}" destId="{32FFBCB7-1EC4-4086-A4A6-28713AD2E4F7}" srcOrd="2" destOrd="0" presId="urn:microsoft.com/office/officeart/2005/8/layout/vList4"/>
    <dgm:cxn modelId="{D341A871-4CF3-41F6-A62C-3810019132C4}" type="presParOf" srcId="{9939C794-874D-4623-AA94-F66C52B00A00}" destId="{ED354D98-D172-451F-BE5F-D3E077C25441}" srcOrd="9" destOrd="0" presId="urn:microsoft.com/office/officeart/2005/8/layout/vList4"/>
    <dgm:cxn modelId="{0342D35D-2AA1-4CC6-AF97-FB0AB5E57607}" type="presParOf" srcId="{9939C794-874D-4623-AA94-F66C52B00A00}" destId="{261F1600-3121-47A6-9419-3CEF85A6A915}" srcOrd="10" destOrd="0" presId="urn:microsoft.com/office/officeart/2005/8/layout/vList4"/>
    <dgm:cxn modelId="{F4F11A3A-03A2-47F9-9A68-5801CC97EE72}" type="presParOf" srcId="{261F1600-3121-47A6-9419-3CEF85A6A915}" destId="{77525620-D73C-4A40-B1F6-7C838217A1F4}" srcOrd="0" destOrd="0" presId="urn:microsoft.com/office/officeart/2005/8/layout/vList4"/>
    <dgm:cxn modelId="{FD3BA0D4-872D-4C18-A3E3-2BA904DB5DD3}" type="presParOf" srcId="{261F1600-3121-47A6-9419-3CEF85A6A915}" destId="{AEF9F4F5-593B-4171-B75F-4706E0BFC489}" srcOrd="1" destOrd="0" presId="urn:microsoft.com/office/officeart/2005/8/layout/vList4"/>
    <dgm:cxn modelId="{3ED6394E-0C4B-4320-AF12-F55DD7FEAFF2}" type="presParOf" srcId="{261F1600-3121-47A6-9419-3CEF85A6A915}" destId="{635C0C9B-C36D-45F8-891E-8B5CFBF2751F}" srcOrd="2" destOrd="0" presId="urn:microsoft.com/office/officeart/2005/8/layout/vList4"/>
    <dgm:cxn modelId="{0B12C2BB-8D19-460B-B52E-EE2B37BC16B7}" type="presParOf" srcId="{9939C794-874D-4623-AA94-F66C52B00A00}" destId="{9BB1F139-9F7F-4282-BB6E-E54F32210304}" srcOrd="11" destOrd="0" presId="urn:microsoft.com/office/officeart/2005/8/layout/vList4"/>
    <dgm:cxn modelId="{0E006B36-C105-45AF-A610-7DBF9AE45162}" type="presParOf" srcId="{9939C794-874D-4623-AA94-F66C52B00A00}" destId="{B1BC778E-1D48-4FC5-8F03-A2D2882C750B}" srcOrd="12" destOrd="0" presId="urn:microsoft.com/office/officeart/2005/8/layout/vList4"/>
    <dgm:cxn modelId="{68F13DB1-0ED7-4765-8E87-2ACE9137414B}" type="presParOf" srcId="{B1BC778E-1D48-4FC5-8F03-A2D2882C750B}" destId="{D3ECAFBB-A224-4375-9D57-64021A2FDDC6}" srcOrd="0" destOrd="0" presId="urn:microsoft.com/office/officeart/2005/8/layout/vList4"/>
    <dgm:cxn modelId="{18EAAA75-5E1E-4E0E-8C99-570D96BED4A5}" type="presParOf" srcId="{B1BC778E-1D48-4FC5-8F03-A2D2882C750B}" destId="{F04163D4-7158-433E-989F-77B3315D3896}" srcOrd="1" destOrd="0" presId="urn:microsoft.com/office/officeart/2005/8/layout/vList4"/>
    <dgm:cxn modelId="{F36AF9E8-571B-40B7-81E5-482D32DC5AAD}" type="presParOf" srcId="{B1BC778E-1D48-4FC5-8F03-A2D2882C750B}" destId="{82725816-8D29-43F3-B957-4F04121E1283}" srcOrd="2" destOrd="0" presId="urn:microsoft.com/office/officeart/2005/8/layout/vList4"/>
  </dgm:cxnLst>
  <dgm:bg/>
  <dgm:whole>
    <a:ln w="9525" cap="flat" cmpd="sng" algn="ctr">
      <a:solidFill>
        <a:schemeClr val="bg2">
          <a:lumMod val="50000"/>
        </a:schemeClr>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3A1C8E-0BD6-427C-B420-15DECCBEB8D7}"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D078E860-5561-450F-8D68-7313C8252580}">
      <dgm:prSet phldrT="[Text]" custT="1"/>
      <dgm:spPr>
        <a:solidFill>
          <a:schemeClr val="accent1"/>
        </a:solidFill>
        <a:ln>
          <a:solidFill>
            <a:schemeClr val="bg2">
              <a:lumMod val="50000"/>
            </a:schemeClr>
          </a:solidFill>
        </a:ln>
      </dgm:spPr>
      <dgm:t>
        <a:bodyPr/>
        <a:lstStyle/>
        <a:p>
          <a:pPr algn="ctr"/>
          <a:r>
            <a:rPr lang="en-US" sz="1900" dirty="0">
              <a:solidFill>
                <a:schemeClr val="bg1"/>
              </a:solidFill>
            </a:rPr>
            <a:t>Downloaded and preprocessed data</a:t>
          </a:r>
        </a:p>
      </dgm:t>
    </dgm:pt>
    <dgm:pt modelId="{A5ADE0B5-B549-4DFE-BCBF-1AA3DD577266}" type="parTrans" cxnId="{3827DFE7-FCAE-45D4-BED9-AB07F191A877}">
      <dgm:prSet/>
      <dgm:spPr/>
      <dgm:t>
        <a:bodyPr/>
        <a:lstStyle/>
        <a:p>
          <a:endParaRPr lang="en-US"/>
        </a:p>
      </dgm:t>
    </dgm:pt>
    <dgm:pt modelId="{57B1F165-9C04-4691-BCD5-4767B021B734}" type="sibTrans" cxnId="{3827DFE7-FCAE-45D4-BED9-AB07F191A877}">
      <dgm:prSet/>
      <dgm:spPr/>
      <dgm:t>
        <a:bodyPr/>
        <a:lstStyle/>
        <a:p>
          <a:endParaRPr lang="en-US"/>
        </a:p>
      </dgm:t>
    </dgm:pt>
    <dgm:pt modelId="{1B19DB0D-73A7-48C1-873C-5CAC8BF5409E}">
      <dgm:prSet custT="1"/>
      <dgm:spPr>
        <a:solidFill>
          <a:schemeClr val="accent1"/>
        </a:solidFill>
        <a:ln>
          <a:solidFill>
            <a:schemeClr val="bg2">
              <a:lumMod val="50000"/>
            </a:schemeClr>
          </a:solidFill>
        </a:ln>
      </dgm:spPr>
      <dgm:t>
        <a:bodyPr/>
        <a:lstStyle/>
        <a:p>
          <a:pPr algn="ctr"/>
          <a:r>
            <a:rPr lang="en-US" sz="1900" dirty="0">
              <a:solidFill>
                <a:schemeClr val="bg1"/>
              </a:solidFill>
            </a:rPr>
            <a:t>Delineated watershed and derived catchments and slope from LiDAR DEM using ArcGIS Hydrology tools</a:t>
          </a:r>
        </a:p>
      </dgm:t>
    </dgm:pt>
    <dgm:pt modelId="{8A353424-A6C8-4080-AA34-A170C0E7EFDB}" type="parTrans" cxnId="{5F86F04B-7EB8-4846-ACEB-3E7ADF03FAE7}">
      <dgm:prSet/>
      <dgm:spPr/>
      <dgm:t>
        <a:bodyPr/>
        <a:lstStyle/>
        <a:p>
          <a:endParaRPr lang="en-US"/>
        </a:p>
      </dgm:t>
    </dgm:pt>
    <dgm:pt modelId="{E5F68389-C628-4702-A9F5-74810F97143C}" type="sibTrans" cxnId="{5F86F04B-7EB8-4846-ACEB-3E7ADF03FAE7}">
      <dgm:prSet/>
      <dgm:spPr/>
      <dgm:t>
        <a:bodyPr/>
        <a:lstStyle/>
        <a:p>
          <a:endParaRPr lang="en-US"/>
        </a:p>
      </dgm:t>
    </dgm:pt>
    <dgm:pt modelId="{F2F411DC-141D-4C91-BED1-64F87CB33E1C}">
      <dgm:prSet custT="1"/>
      <dgm:spPr>
        <a:solidFill>
          <a:schemeClr val="accent1"/>
        </a:solidFill>
        <a:ln>
          <a:solidFill>
            <a:schemeClr val="tx1"/>
          </a:solidFill>
        </a:ln>
      </dgm:spPr>
      <dgm:t>
        <a:bodyPr/>
        <a:lstStyle/>
        <a:p>
          <a:pPr algn="ctr"/>
          <a:r>
            <a:rPr lang="en-US" sz="1900" dirty="0">
              <a:solidFill>
                <a:schemeClr val="bg1"/>
              </a:solidFill>
            </a:rPr>
            <a:t>Input images into equations to create R and LS factors</a:t>
          </a:r>
        </a:p>
      </dgm:t>
    </dgm:pt>
    <dgm:pt modelId="{A011F67C-0F3E-40BE-82C5-8698046A92E7}" type="parTrans" cxnId="{FA0B1293-F9A5-482F-8B24-A9E7D405BCC8}">
      <dgm:prSet/>
      <dgm:spPr/>
      <dgm:t>
        <a:bodyPr/>
        <a:lstStyle/>
        <a:p>
          <a:endParaRPr lang="en-US"/>
        </a:p>
      </dgm:t>
    </dgm:pt>
    <dgm:pt modelId="{B88BF14C-1D02-4CFE-B689-5D630E41D825}" type="sibTrans" cxnId="{FA0B1293-F9A5-482F-8B24-A9E7D405BCC8}">
      <dgm:prSet/>
      <dgm:spPr/>
      <dgm:t>
        <a:bodyPr/>
        <a:lstStyle/>
        <a:p>
          <a:endParaRPr lang="en-US"/>
        </a:p>
      </dgm:t>
    </dgm:pt>
    <dgm:pt modelId="{CD2E99B5-9BFB-4339-A828-DF290D35D097}">
      <dgm:prSet custT="1"/>
      <dgm:spPr>
        <a:noFill/>
        <a:ln>
          <a:solidFill>
            <a:schemeClr val="tx1"/>
          </a:solidFill>
        </a:ln>
      </dgm:spPr>
      <dgm:t>
        <a:bodyPr/>
        <a:lstStyle/>
        <a:p>
          <a:pPr algn="ctr"/>
          <a:r>
            <a:rPr lang="en-US" sz="1900" dirty="0">
              <a:solidFill>
                <a:schemeClr val="bg1"/>
              </a:solidFill>
            </a:rPr>
            <a:t>Classified </a:t>
          </a:r>
          <a:r>
            <a:rPr lang="en-US" sz="1900" dirty="0" smtClean="0">
              <a:solidFill>
                <a:schemeClr val="bg1"/>
              </a:solidFill>
            </a:rPr>
            <a:t>Landsat </a:t>
          </a:r>
          <a:r>
            <a:rPr lang="en-US" sz="1900" dirty="0">
              <a:solidFill>
                <a:schemeClr val="bg1"/>
              </a:solidFill>
            </a:rPr>
            <a:t>imagery using classification tree analysis </a:t>
          </a:r>
          <a:r>
            <a:rPr lang="en-US" sz="1900" dirty="0" smtClean="0">
              <a:solidFill>
                <a:schemeClr val="bg1"/>
              </a:solidFill>
            </a:rPr>
            <a:t>for C factor, created </a:t>
          </a:r>
          <a:r>
            <a:rPr lang="en-US" sz="1900" dirty="0">
              <a:solidFill>
                <a:schemeClr val="bg1"/>
              </a:solidFill>
            </a:rPr>
            <a:t>K factor classification </a:t>
          </a:r>
        </a:p>
      </dgm:t>
    </dgm:pt>
    <dgm:pt modelId="{3F2A4AF0-52D0-43D7-A157-5A8365206751}" type="parTrans" cxnId="{E7CC2A68-259D-41F5-B661-0ADBB3C20DFD}">
      <dgm:prSet/>
      <dgm:spPr/>
      <dgm:t>
        <a:bodyPr/>
        <a:lstStyle/>
        <a:p>
          <a:endParaRPr lang="en-US"/>
        </a:p>
      </dgm:t>
    </dgm:pt>
    <dgm:pt modelId="{239B4071-3550-4C35-A6D6-E0FE04398E54}" type="sibTrans" cxnId="{E7CC2A68-259D-41F5-B661-0ADBB3C20DFD}">
      <dgm:prSet/>
      <dgm:spPr/>
      <dgm:t>
        <a:bodyPr/>
        <a:lstStyle/>
        <a:p>
          <a:endParaRPr lang="en-US"/>
        </a:p>
      </dgm:t>
    </dgm:pt>
    <dgm:pt modelId="{9E6AE51D-4FEC-4F35-88CF-45A8718E321E}">
      <dgm:prSet phldrT="[Text]" custT="1"/>
      <dgm:spPr>
        <a:noFill/>
        <a:ln>
          <a:solidFill>
            <a:schemeClr val="bg2">
              <a:lumMod val="50000"/>
            </a:schemeClr>
          </a:solidFill>
        </a:ln>
      </dgm:spPr>
      <dgm:t>
        <a:bodyPr/>
        <a:lstStyle/>
        <a:p>
          <a:pPr algn="ctr"/>
          <a:r>
            <a:rPr lang="en-US" sz="1900" dirty="0">
              <a:solidFill>
                <a:schemeClr val="bg1"/>
              </a:solidFill>
            </a:rPr>
            <a:t>Created transition potential map using Land Change Modeler for </a:t>
          </a:r>
          <a:r>
            <a:rPr lang="en-US" sz="1900" dirty="0" smtClean="0">
              <a:solidFill>
                <a:schemeClr val="bg1"/>
              </a:solidFill>
            </a:rPr>
            <a:t>2002 &amp; 2010</a:t>
          </a:r>
          <a:endParaRPr lang="en-US" sz="1900" dirty="0">
            <a:solidFill>
              <a:schemeClr val="bg1"/>
            </a:solidFill>
          </a:endParaRPr>
        </a:p>
      </dgm:t>
    </dgm:pt>
    <dgm:pt modelId="{F866D6E1-7E64-45CA-A1D8-28717A41BC3A}" type="sibTrans" cxnId="{9357E95B-682F-43D2-9034-C47ADF91B579}">
      <dgm:prSet/>
      <dgm:spPr/>
      <dgm:t>
        <a:bodyPr/>
        <a:lstStyle/>
        <a:p>
          <a:endParaRPr lang="en-US"/>
        </a:p>
      </dgm:t>
    </dgm:pt>
    <dgm:pt modelId="{2C09BCBC-C7B8-48A6-9F8E-FD59FDECCBC3}" type="parTrans" cxnId="{9357E95B-682F-43D2-9034-C47ADF91B579}">
      <dgm:prSet/>
      <dgm:spPr/>
      <dgm:t>
        <a:bodyPr/>
        <a:lstStyle/>
        <a:p>
          <a:endParaRPr lang="en-US"/>
        </a:p>
      </dgm:t>
    </dgm:pt>
    <dgm:pt modelId="{A48BECC2-080F-4EA4-810B-70437B6E6A8F}">
      <dgm:prSet custT="1"/>
      <dgm:spPr>
        <a:noFill/>
        <a:ln>
          <a:solidFill>
            <a:schemeClr val="tx1"/>
          </a:solidFill>
        </a:ln>
      </dgm:spPr>
      <dgm:t>
        <a:bodyPr/>
        <a:lstStyle/>
        <a:p>
          <a:pPr algn="ctr"/>
          <a:r>
            <a:rPr lang="en-US" sz="1900" dirty="0">
              <a:solidFill>
                <a:schemeClr val="bg1"/>
              </a:solidFill>
            </a:rPr>
            <a:t>Used Land Change Modeler to create change maps for </a:t>
          </a:r>
          <a:r>
            <a:rPr lang="en-US" sz="1900" dirty="0" smtClean="0">
              <a:solidFill>
                <a:schemeClr val="bg1"/>
              </a:solidFill>
            </a:rPr>
            <a:t>2002, 2010, &amp; 2014 </a:t>
          </a:r>
          <a:r>
            <a:rPr lang="en-US" sz="1900" dirty="0">
              <a:solidFill>
                <a:schemeClr val="bg1"/>
              </a:solidFill>
            </a:rPr>
            <a:t>RUSLE outputs</a:t>
          </a:r>
        </a:p>
      </dgm:t>
    </dgm:pt>
    <dgm:pt modelId="{31DF0348-4BF2-45FD-9806-BE3E1B02FD85}" type="sibTrans" cxnId="{0A0976DC-F91C-4E49-A611-12CB8E1D512F}">
      <dgm:prSet/>
      <dgm:spPr/>
      <dgm:t>
        <a:bodyPr/>
        <a:lstStyle/>
        <a:p>
          <a:endParaRPr lang="en-US"/>
        </a:p>
      </dgm:t>
    </dgm:pt>
    <dgm:pt modelId="{C3D0392A-B75F-46C7-8ECE-EFB51A359739}" type="parTrans" cxnId="{0A0976DC-F91C-4E49-A611-12CB8E1D512F}">
      <dgm:prSet/>
      <dgm:spPr/>
      <dgm:t>
        <a:bodyPr/>
        <a:lstStyle/>
        <a:p>
          <a:endParaRPr lang="en-US"/>
        </a:p>
      </dgm:t>
    </dgm:pt>
    <dgm:pt modelId="{DE554F8F-7FD2-4B90-9868-9972B720D722}">
      <dgm:prSet custT="1"/>
      <dgm:spPr>
        <a:noFill/>
        <a:ln>
          <a:solidFill>
            <a:schemeClr val="bg2">
              <a:lumMod val="50000"/>
            </a:schemeClr>
          </a:solidFill>
        </a:ln>
      </dgm:spPr>
      <dgm:t>
        <a:bodyPr/>
        <a:lstStyle/>
        <a:p>
          <a:pPr algn="ctr"/>
          <a:r>
            <a:rPr lang="en-US" sz="1900" dirty="0" smtClean="0">
              <a:solidFill>
                <a:schemeClr val="bg1"/>
              </a:solidFill>
            </a:rPr>
            <a:t>Normalized and inverted all scales. Then multiplied </a:t>
          </a:r>
          <a:r>
            <a:rPr lang="en-US" sz="1900" dirty="0">
              <a:solidFill>
                <a:schemeClr val="bg1"/>
              </a:solidFill>
            </a:rPr>
            <a:t>factors in </a:t>
          </a:r>
          <a:r>
            <a:rPr lang="en-US" sz="1900" dirty="0" smtClean="0">
              <a:solidFill>
                <a:schemeClr val="bg1"/>
              </a:solidFill>
            </a:rPr>
            <a:t>Raster Calculator</a:t>
          </a:r>
          <a:endParaRPr lang="en-US" sz="1900" dirty="0">
            <a:solidFill>
              <a:schemeClr val="bg1"/>
            </a:solidFill>
          </a:endParaRPr>
        </a:p>
      </dgm:t>
    </dgm:pt>
    <dgm:pt modelId="{C4FF5B3F-CC3C-489F-8D4E-EA5074512004}" type="sibTrans" cxnId="{BAA63AD8-0C66-4500-88B9-68FC76458E88}">
      <dgm:prSet/>
      <dgm:spPr/>
      <dgm:t>
        <a:bodyPr/>
        <a:lstStyle/>
        <a:p>
          <a:endParaRPr lang="en-US"/>
        </a:p>
      </dgm:t>
    </dgm:pt>
    <dgm:pt modelId="{D95657FD-6065-43D8-AC5F-C8BFDB7B06C4}" type="parTrans" cxnId="{BAA63AD8-0C66-4500-88B9-68FC76458E88}">
      <dgm:prSet/>
      <dgm:spPr/>
      <dgm:t>
        <a:bodyPr/>
        <a:lstStyle/>
        <a:p>
          <a:endParaRPr lang="en-US"/>
        </a:p>
      </dgm:t>
    </dgm:pt>
    <dgm:pt modelId="{9939C794-874D-4623-AA94-F66C52B00A00}" type="pres">
      <dgm:prSet presAssocID="{113A1C8E-0BD6-427C-B420-15DECCBEB8D7}" presName="linear" presStyleCnt="0">
        <dgm:presLayoutVars>
          <dgm:dir/>
          <dgm:resizeHandles val="exact"/>
        </dgm:presLayoutVars>
      </dgm:prSet>
      <dgm:spPr/>
      <dgm:t>
        <a:bodyPr/>
        <a:lstStyle/>
        <a:p>
          <a:endParaRPr lang="en-US"/>
        </a:p>
      </dgm:t>
    </dgm:pt>
    <dgm:pt modelId="{BA41E074-BC40-4058-8304-503A18401F19}" type="pres">
      <dgm:prSet presAssocID="{D078E860-5561-450F-8D68-7313C8252580}" presName="comp" presStyleCnt="0"/>
      <dgm:spPr/>
    </dgm:pt>
    <dgm:pt modelId="{C4CCF75C-0A78-4EBC-A604-F6CD44CDE7A1}" type="pres">
      <dgm:prSet presAssocID="{D078E860-5561-450F-8D68-7313C8252580}" presName="box" presStyleLbl="node1" presStyleIdx="0" presStyleCnt="7"/>
      <dgm:spPr/>
      <dgm:t>
        <a:bodyPr/>
        <a:lstStyle/>
        <a:p>
          <a:endParaRPr lang="en-US"/>
        </a:p>
      </dgm:t>
    </dgm:pt>
    <dgm:pt modelId="{C7E0558B-4F9E-485A-8B5A-392F20F18CA0}" type="pres">
      <dgm:prSet presAssocID="{D078E860-5561-450F-8D68-7313C8252580}" presName="img" presStyleLbl="fgImgPlace1" presStyleIdx="0" presStyleCnt="7"/>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EA51C9D2-0FF1-4C7C-A1A7-FED1DE74EC59}" type="pres">
      <dgm:prSet presAssocID="{D078E860-5561-450F-8D68-7313C8252580}" presName="text" presStyleLbl="node1" presStyleIdx="0" presStyleCnt="7">
        <dgm:presLayoutVars>
          <dgm:bulletEnabled val="1"/>
        </dgm:presLayoutVars>
      </dgm:prSet>
      <dgm:spPr/>
      <dgm:t>
        <a:bodyPr/>
        <a:lstStyle/>
        <a:p>
          <a:endParaRPr lang="en-US"/>
        </a:p>
      </dgm:t>
    </dgm:pt>
    <dgm:pt modelId="{38F0B8D0-E334-4B08-8891-AFD36A85C1D6}" type="pres">
      <dgm:prSet presAssocID="{57B1F165-9C04-4691-BCD5-4767B021B734}" presName="spacer" presStyleCnt="0"/>
      <dgm:spPr/>
    </dgm:pt>
    <dgm:pt modelId="{11A27767-70EF-4906-A9B0-3594B6EADFD9}" type="pres">
      <dgm:prSet presAssocID="{1B19DB0D-73A7-48C1-873C-5CAC8BF5409E}" presName="comp" presStyleCnt="0"/>
      <dgm:spPr/>
    </dgm:pt>
    <dgm:pt modelId="{99D4E5A7-26A1-4E70-9EDD-43489C94ED2D}" type="pres">
      <dgm:prSet presAssocID="{1B19DB0D-73A7-48C1-873C-5CAC8BF5409E}" presName="box" presStyleLbl="node1" presStyleIdx="1" presStyleCnt="7"/>
      <dgm:spPr/>
      <dgm:t>
        <a:bodyPr/>
        <a:lstStyle/>
        <a:p>
          <a:endParaRPr lang="en-US"/>
        </a:p>
      </dgm:t>
    </dgm:pt>
    <dgm:pt modelId="{6956F76B-8268-4322-A40E-D1F951A704B5}" type="pres">
      <dgm:prSet presAssocID="{1B19DB0D-73A7-48C1-873C-5CAC8BF5409E}" presName="img"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dgm:spPr>
      <dgm:t>
        <a:bodyPr/>
        <a:lstStyle/>
        <a:p>
          <a:endParaRPr lang="en-US"/>
        </a:p>
      </dgm:t>
    </dgm:pt>
    <dgm:pt modelId="{5C1182CD-1BB9-4B08-A888-7A0F4A052F3A}" type="pres">
      <dgm:prSet presAssocID="{1B19DB0D-73A7-48C1-873C-5CAC8BF5409E}" presName="text" presStyleLbl="node1" presStyleIdx="1" presStyleCnt="7">
        <dgm:presLayoutVars>
          <dgm:bulletEnabled val="1"/>
        </dgm:presLayoutVars>
      </dgm:prSet>
      <dgm:spPr/>
      <dgm:t>
        <a:bodyPr/>
        <a:lstStyle/>
        <a:p>
          <a:endParaRPr lang="en-US"/>
        </a:p>
      </dgm:t>
    </dgm:pt>
    <dgm:pt modelId="{55E5F5CB-E94B-4231-A13A-A6415A876FDE}" type="pres">
      <dgm:prSet presAssocID="{E5F68389-C628-4702-A9F5-74810F97143C}" presName="spacer" presStyleCnt="0"/>
      <dgm:spPr/>
    </dgm:pt>
    <dgm:pt modelId="{EEE7EA36-A10E-434A-898F-56B39328581E}" type="pres">
      <dgm:prSet presAssocID="{F2F411DC-141D-4C91-BED1-64F87CB33E1C}" presName="comp" presStyleCnt="0"/>
      <dgm:spPr/>
    </dgm:pt>
    <dgm:pt modelId="{5E66D62B-7E44-4A63-B0F5-82CAA1531457}" type="pres">
      <dgm:prSet presAssocID="{F2F411DC-141D-4C91-BED1-64F87CB33E1C}" presName="box" presStyleLbl="node1" presStyleIdx="2" presStyleCnt="7"/>
      <dgm:spPr/>
      <dgm:t>
        <a:bodyPr/>
        <a:lstStyle/>
        <a:p>
          <a:endParaRPr lang="en-US"/>
        </a:p>
      </dgm:t>
    </dgm:pt>
    <dgm:pt modelId="{04FFBD78-CDD2-4040-9901-7CF1C63086D3}" type="pres">
      <dgm:prSet presAssocID="{F2F411DC-141D-4C91-BED1-64F87CB33E1C}" presName="img"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dgm:spPr>
      <dgm:t>
        <a:bodyPr/>
        <a:lstStyle/>
        <a:p>
          <a:endParaRPr lang="en-US"/>
        </a:p>
      </dgm:t>
    </dgm:pt>
    <dgm:pt modelId="{B5006C3B-3B7A-4C98-995E-994D70E1C7C2}" type="pres">
      <dgm:prSet presAssocID="{F2F411DC-141D-4C91-BED1-64F87CB33E1C}" presName="text" presStyleLbl="node1" presStyleIdx="2" presStyleCnt="7">
        <dgm:presLayoutVars>
          <dgm:bulletEnabled val="1"/>
        </dgm:presLayoutVars>
      </dgm:prSet>
      <dgm:spPr/>
      <dgm:t>
        <a:bodyPr/>
        <a:lstStyle/>
        <a:p>
          <a:endParaRPr lang="en-US"/>
        </a:p>
      </dgm:t>
    </dgm:pt>
    <dgm:pt modelId="{73A8430D-4264-42F5-B860-6BEC839907D3}" type="pres">
      <dgm:prSet presAssocID="{B88BF14C-1D02-4CFE-B689-5D630E41D825}" presName="spacer" presStyleCnt="0"/>
      <dgm:spPr/>
    </dgm:pt>
    <dgm:pt modelId="{00A843A0-EB92-4462-984B-72FC9674BE86}" type="pres">
      <dgm:prSet presAssocID="{CD2E99B5-9BFB-4339-A828-DF290D35D097}" presName="comp" presStyleCnt="0"/>
      <dgm:spPr/>
    </dgm:pt>
    <dgm:pt modelId="{63F0BA24-3F4D-464D-8751-949CF0DD5C70}" type="pres">
      <dgm:prSet presAssocID="{CD2E99B5-9BFB-4339-A828-DF290D35D097}" presName="box" presStyleLbl="node1" presStyleIdx="3" presStyleCnt="7"/>
      <dgm:spPr/>
      <dgm:t>
        <a:bodyPr/>
        <a:lstStyle/>
        <a:p>
          <a:endParaRPr lang="en-US"/>
        </a:p>
      </dgm:t>
    </dgm:pt>
    <dgm:pt modelId="{E551E388-56D7-4C23-A983-09E4F5D89671}" type="pres">
      <dgm:prSet presAssocID="{CD2E99B5-9BFB-4339-A828-DF290D35D097}" presName="img"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1000" b="-21000"/>
          </a:stretch>
        </a:blipFill>
      </dgm:spPr>
      <dgm:t>
        <a:bodyPr/>
        <a:lstStyle/>
        <a:p>
          <a:endParaRPr lang="en-US"/>
        </a:p>
      </dgm:t>
    </dgm:pt>
    <dgm:pt modelId="{55D4AE28-5962-4005-8C25-5A399B6786FD}" type="pres">
      <dgm:prSet presAssocID="{CD2E99B5-9BFB-4339-A828-DF290D35D097}" presName="text" presStyleLbl="node1" presStyleIdx="3" presStyleCnt="7">
        <dgm:presLayoutVars>
          <dgm:bulletEnabled val="1"/>
        </dgm:presLayoutVars>
      </dgm:prSet>
      <dgm:spPr/>
      <dgm:t>
        <a:bodyPr/>
        <a:lstStyle/>
        <a:p>
          <a:endParaRPr lang="en-US"/>
        </a:p>
      </dgm:t>
    </dgm:pt>
    <dgm:pt modelId="{E0F923BB-DA77-4A81-A2B9-73051B03E76E}" type="pres">
      <dgm:prSet presAssocID="{239B4071-3550-4C35-A6D6-E0FE04398E54}" presName="spacer" presStyleCnt="0"/>
      <dgm:spPr/>
    </dgm:pt>
    <dgm:pt modelId="{27E7F0CC-C31B-4D9E-8B22-BCF153FC718B}" type="pres">
      <dgm:prSet presAssocID="{DE554F8F-7FD2-4B90-9868-9972B720D722}" presName="comp" presStyleCnt="0"/>
      <dgm:spPr/>
    </dgm:pt>
    <dgm:pt modelId="{CECBDFD7-5500-45D1-874B-2CC9E0810236}" type="pres">
      <dgm:prSet presAssocID="{DE554F8F-7FD2-4B90-9868-9972B720D722}" presName="box" presStyleLbl="node1" presStyleIdx="4" presStyleCnt="7"/>
      <dgm:spPr/>
      <dgm:t>
        <a:bodyPr/>
        <a:lstStyle/>
        <a:p>
          <a:endParaRPr lang="en-US"/>
        </a:p>
      </dgm:t>
    </dgm:pt>
    <dgm:pt modelId="{8C9B88AE-2D15-4964-9633-073E215A7427}" type="pres">
      <dgm:prSet presAssocID="{DE554F8F-7FD2-4B90-9868-9972B720D722}" presName="img" presStyleLbl="fgImgPlace1" presStyleIdx="4" presStyleCnt="7"/>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32FFBCB7-1EC4-4086-A4A6-28713AD2E4F7}" type="pres">
      <dgm:prSet presAssocID="{DE554F8F-7FD2-4B90-9868-9972B720D722}" presName="text" presStyleLbl="node1" presStyleIdx="4" presStyleCnt="7">
        <dgm:presLayoutVars>
          <dgm:bulletEnabled val="1"/>
        </dgm:presLayoutVars>
      </dgm:prSet>
      <dgm:spPr/>
      <dgm:t>
        <a:bodyPr/>
        <a:lstStyle/>
        <a:p>
          <a:endParaRPr lang="en-US"/>
        </a:p>
      </dgm:t>
    </dgm:pt>
    <dgm:pt modelId="{ED354D98-D172-451F-BE5F-D3E077C25441}" type="pres">
      <dgm:prSet presAssocID="{C4FF5B3F-CC3C-489F-8D4E-EA5074512004}" presName="spacer" presStyleCnt="0"/>
      <dgm:spPr/>
    </dgm:pt>
    <dgm:pt modelId="{261F1600-3121-47A6-9419-3CEF85A6A915}" type="pres">
      <dgm:prSet presAssocID="{A48BECC2-080F-4EA4-810B-70437B6E6A8F}" presName="comp" presStyleCnt="0"/>
      <dgm:spPr/>
    </dgm:pt>
    <dgm:pt modelId="{77525620-D73C-4A40-B1F6-7C838217A1F4}" type="pres">
      <dgm:prSet presAssocID="{A48BECC2-080F-4EA4-810B-70437B6E6A8F}" presName="box" presStyleLbl="node1" presStyleIdx="5" presStyleCnt="7"/>
      <dgm:spPr/>
      <dgm:t>
        <a:bodyPr/>
        <a:lstStyle/>
        <a:p>
          <a:endParaRPr lang="en-US"/>
        </a:p>
      </dgm:t>
    </dgm:pt>
    <dgm:pt modelId="{AEF9F4F5-593B-4171-B75F-4706E0BFC489}" type="pres">
      <dgm:prSet presAssocID="{A48BECC2-080F-4EA4-810B-70437B6E6A8F}" presName="img"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11000" b="-11000"/>
          </a:stretch>
        </a:blipFill>
      </dgm:spPr>
      <dgm:t>
        <a:bodyPr/>
        <a:lstStyle/>
        <a:p>
          <a:endParaRPr lang="en-US"/>
        </a:p>
      </dgm:t>
    </dgm:pt>
    <dgm:pt modelId="{635C0C9B-C36D-45F8-891E-8B5CFBF2751F}" type="pres">
      <dgm:prSet presAssocID="{A48BECC2-080F-4EA4-810B-70437B6E6A8F}" presName="text" presStyleLbl="node1" presStyleIdx="5" presStyleCnt="7">
        <dgm:presLayoutVars>
          <dgm:bulletEnabled val="1"/>
        </dgm:presLayoutVars>
      </dgm:prSet>
      <dgm:spPr/>
      <dgm:t>
        <a:bodyPr/>
        <a:lstStyle/>
        <a:p>
          <a:endParaRPr lang="en-US"/>
        </a:p>
      </dgm:t>
    </dgm:pt>
    <dgm:pt modelId="{9BB1F139-9F7F-4282-BB6E-E54F32210304}" type="pres">
      <dgm:prSet presAssocID="{31DF0348-4BF2-45FD-9806-BE3E1B02FD85}" presName="spacer" presStyleCnt="0"/>
      <dgm:spPr/>
    </dgm:pt>
    <dgm:pt modelId="{B1BC778E-1D48-4FC5-8F03-A2D2882C750B}" type="pres">
      <dgm:prSet presAssocID="{9E6AE51D-4FEC-4F35-88CF-45A8718E321E}" presName="comp" presStyleCnt="0"/>
      <dgm:spPr/>
    </dgm:pt>
    <dgm:pt modelId="{D3ECAFBB-A224-4375-9D57-64021A2FDDC6}" type="pres">
      <dgm:prSet presAssocID="{9E6AE51D-4FEC-4F35-88CF-45A8718E321E}" presName="box" presStyleLbl="node1" presStyleIdx="6" presStyleCnt="7"/>
      <dgm:spPr/>
      <dgm:t>
        <a:bodyPr/>
        <a:lstStyle/>
        <a:p>
          <a:endParaRPr lang="en-US"/>
        </a:p>
      </dgm:t>
    </dgm:pt>
    <dgm:pt modelId="{F04163D4-7158-433E-989F-77B3315D3896}" type="pres">
      <dgm:prSet presAssocID="{9E6AE51D-4FEC-4F35-88CF-45A8718E321E}" presName="img" presStyleLbl="fgImgPlace1" presStyleIdx="6" presStyleCnt="7" custScaleY="99775" custLinFactNeighborY="1820"/>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1699" b="-56040"/>
          </a:stretch>
        </a:blipFill>
      </dgm:spPr>
      <dgm:t>
        <a:bodyPr/>
        <a:lstStyle/>
        <a:p>
          <a:endParaRPr lang="en-US"/>
        </a:p>
      </dgm:t>
    </dgm:pt>
    <dgm:pt modelId="{82725816-8D29-43F3-B957-4F04121E1283}" type="pres">
      <dgm:prSet presAssocID="{9E6AE51D-4FEC-4F35-88CF-45A8718E321E}" presName="text" presStyleLbl="node1" presStyleIdx="6" presStyleCnt="7">
        <dgm:presLayoutVars>
          <dgm:bulletEnabled val="1"/>
        </dgm:presLayoutVars>
      </dgm:prSet>
      <dgm:spPr/>
      <dgm:t>
        <a:bodyPr/>
        <a:lstStyle/>
        <a:p>
          <a:endParaRPr lang="en-US"/>
        </a:p>
      </dgm:t>
    </dgm:pt>
  </dgm:ptLst>
  <dgm:cxnLst>
    <dgm:cxn modelId="{9F9DA1D9-BFD3-4597-9994-04C4B4B9E64E}" type="presOf" srcId="{D078E860-5561-450F-8D68-7313C8252580}" destId="{C4CCF75C-0A78-4EBC-A604-F6CD44CDE7A1}" srcOrd="0" destOrd="0" presId="urn:microsoft.com/office/officeart/2005/8/layout/vList4"/>
    <dgm:cxn modelId="{0A0976DC-F91C-4E49-A611-12CB8E1D512F}" srcId="{113A1C8E-0BD6-427C-B420-15DECCBEB8D7}" destId="{A48BECC2-080F-4EA4-810B-70437B6E6A8F}" srcOrd="5" destOrd="0" parTransId="{C3D0392A-B75F-46C7-8ECE-EFB51A359739}" sibTransId="{31DF0348-4BF2-45FD-9806-BE3E1B02FD85}"/>
    <dgm:cxn modelId="{BAA63AD8-0C66-4500-88B9-68FC76458E88}" srcId="{113A1C8E-0BD6-427C-B420-15DECCBEB8D7}" destId="{DE554F8F-7FD2-4B90-9868-9972B720D722}" srcOrd="4" destOrd="0" parTransId="{D95657FD-6065-43D8-AC5F-C8BFDB7B06C4}" sibTransId="{C4FF5B3F-CC3C-489F-8D4E-EA5074512004}"/>
    <dgm:cxn modelId="{FB5E276A-3BA5-401F-8978-6FAD84FFD04F}" type="presOf" srcId="{113A1C8E-0BD6-427C-B420-15DECCBEB8D7}" destId="{9939C794-874D-4623-AA94-F66C52B00A00}" srcOrd="0" destOrd="0" presId="urn:microsoft.com/office/officeart/2005/8/layout/vList4"/>
    <dgm:cxn modelId="{9357E95B-682F-43D2-9034-C47ADF91B579}" srcId="{113A1C8E-0BD6-427C-B420-15DECCBEB8D7}" destId="{9E6AE51D-4FEC-4F35-88CF-45A8718E321E}" srcOrd="6" destOrd="0" parTransId="{2C09BCBC-C7B8-48A6-9F8E-FD59FDECCBC3}" sibTransId="{F866D6E1-7E64-45CA-A1D8-28717A41BC3A}"/>
    <dgm:cxn modelId="{1004D9B3-65A2-44DB-B9A2-B18025205839}" type="presOf" srcId="{D078E860-5561-450F-8D68-7313C8252580}" destId="{EA51C9D2-0FF1-4C7C-A1A7-FED1DE74EC59}" srcOrd="1" destOrd="0" presId="urn:microsoft.com/office/officeart/2005/8/layout/vList4"/>
    <dgm:cxn modelId="{B1975E17-976F-4410-AE04-3CCDDDED111A}" type="presOf" srcId="{A48BECC2-080F-4EA4-810B-70437B6E6A8F}" destId="{77525620-D73C-4A40-B1F6-7C838217A1F4}" srcOrd="0" destOrd="0" presId="urn:microsoft.com/office/officeart/2005/8/layout/vList4"/>
    <dgm:cxn modelId="{E7CC2A68-259D-41F5-B661-0ADBB3C20DFD}" srcId="{113A1C8E-0BD6-427C-B420-15DECCBEB8D7}" destId="{CD2E99B5-9BFB-4339-A828-DF290D35D097}" srcOrd="3" destOrd="0" parTransId="{3F2A4AF0-52D0-43D7-A157-5A8365206751}" sibTransId="{239B4071-3550-4C35-A6D6-E0FE04398E54}"/>
    <dgm:cxn modelId="{A24A2528-3BA3-4A1D-B772-25F0872AD45C}" type="presOf" srcId="{1B19DB0D-73A7-48C1-873C-5CAC8BF5409E}" destId="{5C1182CD-1BB9-4B08-A888-7A0F4A052F3A}" srcOrd="1" destOrd="0" presId="urn:microsoft.com/office/officeart/2005/8/layout/vList4"/>
    <dgm:cxn modelId="{C12CC95C-8441-4877-92F0-BBB93DA82E48}" type="presOf" srcId="{9E6AE51D-4FEC-4F35-88CF-45A8718E321E}" destId="{82725816-8D29-43F3-B957-4F04121E1283}" srcOrd="1" destOrd="0" presId="urn:microsoft.com/office/officeart/2005/8/layout/vList4"/>
    <dgm:cxn modelId="{F288F38B-6821-489F-9514-B21F315B0DAB}" type="presOf" srcId="{DE554F8F-7FD2-4B90-9868-9972B720D722}" destId="{CECBDFD7-5500-45D1-874B-2CC9E0810236}" srcOrd="0" destOrd="0" presId="urn:microsoft.com/office/officeart/2005/8/layout/vList4"/>
    <dgm:cxn modelId="{20667A5C-B599-46FB-84D3-3A512BC98538}" type="presOf" srcId="{9E6AE51D-4FEC-4F35-88CF-45A8718E321E}" destId="{D3ECAFBB-A224-4375-9D57-64021A2FDDC6}" srcOrd="0" destOrd="0" presId="urn:microsoft.com/office/officeart/2005/8/layout/vList4"/>
    <dgm:cxn modelId="{FA0B1293-F9A5-482F-8B24-A9E7D405BCC8}" srcId="{113A1C8E-0BD6-427C-B420-15DECCBEB8D7}" destId="{F2F411DC-141D-4C91-BED1-64F87CB33E1C}" srcOrd="2" destOrd="0" parTransId="{A011F67C-0F3E-40BE-82C5-8698046A92E7}" sibTransId="{B88BF14C-1D02-4CFE-B689-5D630E41D825}"/>
    <dgm:cxn modelId="{5F86F04B-7EB8-4846-ACEB-3E7ADF03FAE7}" srcId="{113A1C8E-0BD6-427C-B420-15DECCBEB8D7}" destId="{1B19DB0D-73A7-48C1-873C-5CAC8BF5409E}" srcOrd="1" destOrd="0" parTransId="{8A353424-A6C8-4080-AA34-A170C0E7EFDB}" sibTransId="{E5F68389-C628-4702-A9F5-74810F97143C}"/>
    <dgm:cxn modelId="{4419991E-85EF-44B4-AC0D-62EA68071A69}" type="presOf" srcId="{A48BECC2-080F-4EA4-810B-70437B6E6A8F}" destId="{635C0C9B-C36D-45F8-891E-8B5CFBF2751F}" srcOrd="1" destOrd="0" presId="urn:microsoft.com/office/officeart/2005/8/layout/vList4"/>
    <dgm:cxn modelId="{3827DFE7-FCAE-45D4-BED9-AB07F191A877}" srcId="{113A1C8E-0BD6-427C-B420-15DECCBEB8D7}" destId="{D078E860-5561-450F-8D68-7313C8252580}" srcOrd="0" destOrd="0" parTransId="{A5ADE0B5-B549-4DFE-BCBF-1AA3DD577266}" sibTransId="{57B1F165-9C04-4691-BCD5-4767B021B734}"/>
    <dgm:cxn modelId="{A9E909F3-6629-4AE3-A512-E6DFB11C42CB}" type="presOf" srcId="{F2F411DC-141D-4C91-BED1-64F87CB33E1C}" destId="{5E66D62B-7E44-4A63-B0F5-82CAA1531457}" srcOrd="0" destOrd="0" presId="urn:microsoft.com/office/officeart/2005/8/layout/vList4"/>
    <dgm:cxn modelId="{E86F72FA-E50A-418B-A1A2-4B4E91393422}" type="presOf" srcId="{DE554F8F-7FD2-4B90-9868-9972B720D722}" destId="{32FFBCB7-1EC4-4086-A4A6-28713AD2E4F7}" srcOrd="1" destOrd="0" presId="urn:microsoft.com/office/officeart/2005/8/layout/vList4"/>
    <dgm:cxn modelId="{E031034B-4C03-496B-BD6A-2CBAA32C5079}" type="presOf" srcId="{F2F411DC-141D-4C91-BED1-64F87CB33E1C}" destId="{B5006C3B-3B7A-4C98-995E-994D70E1C7C2}" srcOrd="1" destOrd="0" presId="urn:microsoft.com/office/officeart/2005/8/layout/vList4"/>
    <dgm:cxn modelId="{3F42D4E9-D261-40EC-BDFB-A13451D1311A}" type="presOf" srcId="{CD2E99B5-9BFB-4339-A828-DF290D35D097}" destId="{63F0BA24-3F4D-464D-8751-949CF0DD5C70}" srcOrd="0" destOrd="0" presId="urn:microsoft.com/office/officeart/2005/8/layout/vList4"/>
    <dgm:cxn modelId="{C4302F19-F164-4EAA-BD40-68071EF9BEDE}" type="presOf" srcId="{1B19DB0D-73A7-48C1-873C-5CAC8BF5409E}" destId="{99D4E5A7-26A1-4E70-9EDD-43489C94ED2D}" srcOrd="0" destOrd="0" presId="urn:microsoft.com/office/officeart/2005/8/layout/vList4"/>
    <dgm:cxn modelId="{E0F62A0C-8D55-4B4E-A360-C8D3805CA3D5}" type="presOf" srcId="{CD2E99B5-9BFB-4339-A828-DF290D35D097}" destId="{55D4AE28-5962-4005-8C25-5A399B6786FD}" srcOrd="1" destOrd="0" presId="urn:microsoft.com/office/officeart/2005/8/layout/vList4"/>
    <dgm:cxn modelId="{43E2F218-3C4E-461C-A04B-08B4971E5983}" type="presParOf" srcId="{9939C794-874D-4623-AA94-F66C52B00A00}" destId="{BA41E074-BC40-4058-8304-503A18401F19}" srcOrd="0" destOrd="0" presId="urn:microsoft.com/office/officeart/2005/8/layout/vList4"/>
    <dgm:cxn modelId="{DF969011-CEBF-46EF-8DBC-373D6BF0A732}" type="presParOf" srcId="{BA41E074-BC40-4058-8304-503A18401F19}" destId="{C4CCF75C-0A78-4EBC-A604-F6CD44CDE7A1}" srcOrd="0" destOrd="0" presId="urn:microsoft.com/office/officeart/2005/8/layout/vList4"/>
    <dgm:cxn modelId="{03C8F24B-5324-4478-94DE-32374AE6CBA3}" type="presParOf" srcId="{BA41E074-BC40-4058-8304-503A18401F19}" destId="{C7E0558B-4F9E-485A-8B5A-392F20F18CA0}" srcOrd="1" destOrd="0" presId="urn:microsoft.com/office/officeart/2005/8/layout/vList4"/>
    <dgm:cxn modelId="{F1A6A271-61F4-40AC-91B3-1E8D2620F368}" type="presParOf" srcId="{BA41E074-BC40-4058-8304-503A18401F19}" destId="{EA51C9D2-0FF1-4C7C-A1A7-FED1DE74EC59}" srcOrd="2" destOrd="0" presId="urn:microsoft.com/office/officeart/2005/8/layout/vList4"/>
    <dgm:cxn modelId="{20A31A08-712C-44BD-A67D-D0197B40050A}" type="presParOf" srcId="{9939C794-874D-4623-AA94-F66C52B00A00}" destId="{38F0B8D0-E334-4B08-8891-AFD36A85C1D6}" srcOrd="1" destOrd="0" presId="urn:microsoft.com/office/officeart/2005/8/layout/vList4"/>
    <dgm:cxn modelId="{47F225B4-6A03-4E2F-B274-E8525E0E1FF6}" type="presParOf" srcId="{9939C794-874D-4623-AA94-F66C52B00A00}" destId="{11A27767-70EF-4906-A9B0-3594B6EADFD9}" srcOrd="2" destOrd="0" presId="urn:microsoft.com/office/officeart/2005/8/layout/vList4"/>
    <dgm:cxn modelId="{9AB2525E-E593-4435-8948-DA9FC6037DCD}" type="presParOf" srcId="{11A27767-70EF-4906-A9B0-3594B6EADFD9}" destId="{99D4E5A7-26A1-4E70-9EDD-43489C94ED2D}" srcOrd="0" destOrd="0" presId="urn:microsoft.com/office/officeart/2005/8/layout/vList4"/>
    <dgm:cxn modelId="{D344DD35-C5CF-42F4-BC49-C9AAC10A506E}" type="presParOf" srcId="{11A27767-70EF-4906-A9B0-3594B6EADFD9}" destId="{6956F76B-8268-4322-A40E-D1F951A704B5}" srcOrd="1" destOrd="0" presId="urn:microsoft.com/office/officeart/2005/8/layout/vList4"/>
    <dgm:cxn modelId="{D7321BF7-3A30-4BA2-8E18-D8D05D1D096D}" type="presParOf" srcId="{11A27767-70EF-4906-A9B0-3594B6EADFD9}" destId="{5C1182CD-1BB9-4B08-A888-7A0F4A052F3A}" srcOrd="2" destOrd="0" presId="urn:microsoft.com/office/officeart/2005/8/layout/vList4"/>
    <dgm:cxn modelId="{4E769152-A3E6-4EE3-93E7-982FDDD72015}" type="presParOf" srcId="{9939C794-874D-4623-AA94-F66C52B00A00}" destId="{55E5F5CB-E94B-4231-A13A-A6415A876FDE}" srcOrd="3" destOrd="0" presId="urn:microsoft.com/office/officeart/2005/8/layout/vList4"/>
    <dgm:cxn modelId="{EE6A0272-E45F-4E9D-A4B3-9628972DBE62}" type="presParOf" srcId="{9939C794-874D-4623-AA94-F66C52B00A00}" destId="{EEE7EA36-A10E-434A-898F-56B39328581E}" srcOrd="4" destOrd="0" presId="urn:microsoft.com/office/officeart/2005/8/layout/vList4"/>
    <dgm:cxn modelId="{54617A54-8024-4B60-9C01-9B4866356A6A}" type="presParOf" srcId="{EEE7EA36-A10E-434A-898F-56B39328581E}" destId="{5E66D62B-7E44-4A63-B0F5-82CAA1531457}" srcOrd="0" destOrd="0" presId="urn:microsoft.com/office/officeart/2005/8/layout/vList4"/>
    <dgm:cxn modelId="{FE0FF8C7-5D45-4F9F-A3DB-9084438E5CCA}" type="presParOf" srcId="{EEE7EA36-A10E-434A-898F-56B39328581E}" destId="{04FFBD78-CDD2-4040-9901-7CF1C63086D3}" srcOrd="1" destOrd="0" presId="urn:microsoft.com/office/officeart/2005/8/layout/vList4"/>
    <dgm:cxn modelId="{4B746D64-F11F-4994-AA94-74452922E9C3}" type="presParOf" srcId="{EEE7EA36-A10E-434A-898F-56B39328581E}" destId="{B5006C3B-3B7A-4C98-995E-994D70E1C7C2}" srcOrd="2" destOrd="0" presId="urn:microsoft.com/office/officeart/2005/8/layout/vList4"/>
    <dgm:cxn modelId="{603066BB-6B1C-49A4-B407-516D899ECDBA}" type="presParOf" srcId="{9939C794-874D-4623-AA94-F66C52B00A00}" destId="{73A8430D-4264-42F5-B860-6BEC839907D3}" srcOrd="5" destOrd="0" presId="urn:microsoft.com/office/officeart/2005/8/layout/vList4"/>
    <dgm:cxn modelId="{D61A93FA-0321-4FE6-95A0-57DF255B9148}" type="presParOf" srcId="{9939C794-874D-4623-AA94-F66C52B00A00}" destId="{00A843A0-EB92-4462-984B-72FC9674BE86}" srcOrd="6" destOrd="0" presId="urn:microsoft.com/office/officeart/2005/8/layout/vList4"/>
    <dgm:cxn modelId="{E0A8FFB3-850E-484B-853F-A824D5E2718B}" type="presParOf" srcId="{00A843A0-EB92-4462-984B-72FC9674BE86}" destId="{63F0BA24-3F4D-464D-8751-949CF0DD5C70}" srcOrd="0" destOrd="0" presId="urn:microsoft.com/office/officeart/2005/8/layout/vList4"/>
    <dgm:cxn modelId="{A97072B3-652F-43C2-A3EB-FEDB44DFD2B9}" type="presParOf" srcId="{00A843A0-EB92-4462-984B-72FC9674BE86}" destId="{E551E388-56D7-4C23-A983-09E4F5D89671}" srcOrd="1" destOrd="0" presId="urn:microsoft.com/office/officeart/2005/8/layout/vList4"/>
    <dgm:cxn modelId="{5354FA62-2452-45AD-BF3A-6007DC290209}" type="presParOf" srcId="{00A843A0-EB92-4462-984B-72FC9674BE86}" destId="{55D4AE28-5962-4005-8C25-5A399B6786FD}" srcOrd="2" destOrd="0" presId="urn:microsoft.com/office/officeart/2005/8/layout/vList4"/>
    <dgm:cxn modelId="{2195B459-E898-498D-A2CB-3EA507FABAA7}" type="presParOf" srcId="{9939C794-874D-4623-AA94-F66C52B00A00}" destId="{E0F923BB-DA77-4A81-A2B9-73051B03E76E}" srcOrd="7" destOrd="0" presId="urn:microsoft.com/office/officeart/2005/8/layout/vList4"/>
    <dgm:cxn modelId="{9716C452-6631-456E-99C4-218C0289E7A5}" type="presParOf" srcId="{9939C794-874D-4623-AA94-F66C52B00A00}" destId="{27E7F0CC-C31B-4D9E-8B22-BCF153FC718B}" srcOrd="8" destOrd="0" presId="urn:microsoft.com/office/officeart/2005/8/layout/vList4"/>
    <dgm:cxn modelId="{43463B6E-0B55-40EA-A42B-A2A3A035CB87}" type="presParOf" srcId="{27E7F0CC-C31B-4D9E-8B22-BCF153FC718B}" destId="{CECBDFD7-5500-45D1-874B-2CC9E0810236}" srcOrd="0" destOrd="0" presId="urn:microsoft.com/office/officeart/2005/8/layout/vList4"/>
    <dgm:cxn modelId="{5A7C3622-9BD9-409C-905C-C20C1AAFF5FC}" type="presParOf" srcId="{27E7F0CC-C31B-4D9E-8B22-BCF153FC718B}" destId="{8C9B88AE-2D15-4964-9633-073E215A7427}" srcOrd="1" destOrd="0" presId="urn:microsoft.com/office/officeart/2005/8/layout/vList4"/>
    <dgm:cxn modelId="{46A98072-9624-417D-9A85-CC6961515B65}" type="presParOf" srcId="{27E7F0CC-C31B-4D9E-8B22-BCF153FC718B}" destId="{32FFBCB7-1EC4-4086-A4A6-28713AD2E4F7}" srcOrd="2" destOrd="0" presId="urn:microsoft.com/office/officeart/2005/8/layout/vList4"/>
    <dgm:cxn modelId="{C10A1173-367A-406C-AC6F-F9F1E7A70635}" type="presParOf" srcId="{9939C794-874D-4623-AA94-F66C52B00A00}" destId="{ED354D98-D172-451F-BE5F-D3E077C25441}" srcOrd="9" destOrd="0" presId="urn:microsoft.com/office/officeart/2005/8/layout/vList4"/>
    <dgm:cxn modelId="{AC350306-478D-4DBF-8BBE-DF27E882ACC7}" type="presParOf" srcId="{9939C794-874D-4623-AA94-F66C52B00A00}" destId="{261F1600-3121-47A6-9419-3CEF85A6A915}" srcOrd="10" destOrd="0" presId="urn:microsoft.com/office/officeart/2005/8/layout/vList4"/>
    <dgm:cxn modelId="{CAE0678F-36B6-4092-B02E-FB8FB095C9C8}" type="presParOf" srcId="{261F1600-3121-47A6-9419-3CEF85A6A915}" destId="{77525620-D73C-4A40-B1F6-7C838217A1F4}" srcOrd="0" destOrd="0" presId="urn:microsoft.com/office/officeart/2005/8/layout/vList4"/>
    <dgm:cxn modelId="{52B05926-9C34-44EF-A171-063E8628C54C}" type="presParOf" srcId="{261F1600-3121-47A6-9419-3CEF85A6A915}" destId="{AEF9F4F5-593B-4171-B75F-4706E0BFC489}" srcOrd="1" destOrd="0" presId="urn:microsoft.com/office/officeart/2005/8/layout/vList4"/>
    <dgm:cxn modelId="{15DEC880-BEDD-4DC5-8F8C-92313ECC0464}" type="presParOf" srcId="{261F1600-3121-47A6-9419-3CEF85A6A915}" destId="{635C0C9B-C36D-45F8-891E-8B5CFBF2751F}" srcOrd="2" destOrd="0" presId="urn:microsoft.com/office/officeart/2005/8/layout/vList4"/>
    <dgm:cxn modelId="{2B017DD2-0D28-4581-9DD5-AA8347A1CFF6}" type="presParOf" srcId="{9939C794-874D-4623-AA94-F66C52B00A00}" destId="{9BB1F139-9F7F-4282-BB6E-E54F32210304}" srcOrd="11" destOrd="0" presId="urn:microsoft.com/office/officeart/2005/8/layout/vList4"/>
    <dgm:cxn modelId="{A1648DF6-C54A-4B6D-A1C8-C8F8E73AB95A}" type="presParOf" srcId="{9939C794-874D-4623-AA94-F66C52B00A00}" destId="{B1BC778E-1D48-4FC5-8F03-A2D2882C750B}" srcOrd="12" destOrd="0" presId="urn:microsoft.com/office/officeart/2005/8/layout/vList4"/>
    <dgm:cxn modelId="{162BDB44-11A5-4364-8BD0-A2994DDD54F5}" type="presParOf" srcId="{B1BC778E-1D48-4FC5-8F03-A2D2882C750B}" destId="{D3ECAFBB-A224-4375-9D57-64021A2FDDC6}" srcOrd="0" destOrd="0" presId="urn:microsoft.com/office/officeart/2005/8/layout/vList4"/>
    <dgm:cxn modelId="{137A5646-15C4-4C9E-8BB2-70B30091751D}" type="presParOf" srcId="{B1BC778E-1D48-4FC5-8F03-A2D2882C750B}" destId="{F04163D4-7158-433E-989F-77B3315D3896}" srcOrd="1" destOrd="0" presId="urn:microsoft.com/office/officeart/2005/8/layout/vList4"/>
    <dgm:cxn modelId="{C2B05B0F-1BFF-444F-85FA-D4205AB488E0}" type="presParOf" srcId="{B1BC778E-1D48-4FC5-8F03-A2D2882C750B}" destId="{82725816-8D29-43F3-B957-4F04121E1283}" srcOrd="2" destOrd="0" presId="urn:microsoft.com/office/officeart/2005/8/layout/vList4"/>
  </dgm:cxnLst>
  <dgm:bg/>
  <dgm:whole>
    <a:ln w="9525" cap="flat" cmpd="sng" algn="ctr">
      <a:solidFill>
        <a:schemeClr val="bg2">
          <a:lumMod val="50000"/>
        </a:schemeClr>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3A1C8E-0BD6-427C-B420-15DECCBEB8D7}"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D078E860-5561-450F-8D68-7313C8252580}">
      <dgm:prSet phldrT="[Text]" custT="1"/>
      <dgm:spPr>
        <a:solidFill>
          <a:schemeClr val="accent1"/>
        </a:solidFill>
        <a:ln>
          <a:solidFill>
            <a:schemeClr val="bg2">
              <a:lumMod val="50000"/>
            </a:schemeClr>
          </a:solidFill>
        </a:ln>
      </dgm:spPr>
      <dgm:t>
        <a:bodyPr/>
        <a:lstStyle/>
        <a:p>
          <a:pPr algn="ctr"/>
          <a:r>
            <a:rPr lang="en-US" sz="1900" dirty="0">
              <a:solidFill>
                <a:schemeClr val="bg1"/>
              </a:solidFill>
            </a:rPr>
            <a:t>Downloaded and preprocessed data</a:t>
          </a:r>
        </a:p>
      </dgm:t>
    </dgm:pt>
    <dgm:pt modelId="{A5ADE0B5-B549-4DFE-BCBF-1AA3DD577266}" type="parTrans" cxnId="{3827DFE7-FCAE-45D4-BED9-AB07F191A877}">
      <dgm:prSet/>
      <dgm:spPr/>
      <dgm:t>
        <a:bodyPr/>
        <a:lstStyle/>
        <a:p>
          <a:endParaRPr lang="en-US"/>
        </a:p>
      </dgm:t>
    </dgm:pt>
    <dgm:pt modelId="{57B1F165-9C04-4691-BCD5-4767B021B734}" type="sibTrans" cxnId="{3827DFE7-FCAE-45D4-BED9-AB07F191A877}">
      <dgm:prSet/>
      <dgm:spPr/>
      <dgm:t>
        <a:bodyPr/>
        <a:lstStyle/>
        <a:p>
          <a:endParaRPr lang="en-US"/>
        </a:p>
      </dgm:t>
    </dgm:pt>
    <dgm:pt modelId="{9E6AE51D-4FEC-4F35-88CF-45A8718E321E}">
      <dgm:prSet phldrT="[Text]" custT="1"/>
      <dgm:spPr>
        <a:noFill/>
        <a:ln>
          <a:solidFill>
            <a:schemeClr val="bg2">
              <a:lumMod val="50000"/>
            </a:schemeClr>
          </a:solidFill>
        </a:ln>
      </dgm:spPr>
      <dgm:t>
        <a:bodyPr/>
        <a:lstStyle/>
        <a:p>
          <a:pPr algn="ctr"/>
          <a:r>
            <a:rPr lang="en-US" sz="1900" dirty="0">
              <a:solidFill>
                <a:schemeClr val="bg1"/>
              </a:solidFill>
            </a:rPr>
            <a:t>Created </a:t>
          </a:r>
          <a:r>
            <a:rPr lang="en-US" sz="1900" dirty="0" smtClean="0">
              <a:solidFill>
                <a:schemeClr val="bg1"/>
              </a:solidFill>
            </a:rPr>
            <a:t>change analysis maps using </a:t>
          </a:r>
          <a:r>
            <a:rPr lang="en-US" sz="1900" dirty="0">
              <a:solidFill>
                <a:schemeClr val="bg1"/>
              </a:solidFill>
            </a:rPr>
            <a:t>Land Change Modeler for </a:t>
          </a:r>
          <a:r>
            <a:rPr lang="en-US" sz="1900" dirty="0" smtClean="0">
              <a:solidFill>
                <a:schemeClr val="bg1"/>
              </a:solidFill>
            </a:rPr>
            <a:t>2020 &amp; 2030</a:t>
          </a:r>
          <a:endParaRPr lang="en-US" sz="1900" dirty="0">
            <a:solidFill>
              <a:schemeClr val="bg1"/>
            </a:solidFill>
          </a:endParaRPr>
        </a:p>
      </dgm:t>
    </dgm:pt>
    <dgm:pt modelId="{2C09BCBC-C7B8-48A6-9F8E-FD59FDECCBC3}" type="parTrans" cxnId="{9357E95B-682F-43D2-9034-C47ADF91B579}">
      <dgm:prSet/>
      <dgm:spPr/>
      <dgm:t>
        <a:bodyPr/>
        <a:lstStyle/>
        <a:p>
          <a:endParaRPr lang="en-US"/>
        </a:p>
      </dgm:t>
    </dgm:pt>
    <dgm:pt modelId="{F866D6E1-7E64-45CA-A1D8-28717A41BC3A}" type="sibTrans" cxnId="{9357E95B-682F-43D2-9034-C47ADF91B579}">
      <dgm:prSet/>
      <dgm:spPr/>
      <dgm:t>
        <a:bodyPr/>
        <a:lstStyle/>
        <a:p>
          <a:endParaRPr lang="en-US"/>
        </a:p>
      </dgm:t>
    </dgm:pt>
    <dgm:pt modelId="{1B19DB0D-73A7-48C1-873C-5CAC8BF5409E}">
      <dgm:prSet custT="1"/>
      <dgm:spPr>
        <a:solidFill>
          <a:schemeClr val="accent1"/>
        </a:solidFill>
        <a:ln>
          <a:solidFill>
            <a:schemeClr val="bg2">
              <a:lumMod val="50000"/>
            </a:schemeClr>
          </a:solidFill>
        </a:ln>
      </dgm:spPr>
      <dgm:t>
        <a:bodyPr/>
        <a:lstStyle/>
        <a:p>
          <a:pPr algn="ctr"/>
          <a:r>
            <a:rPr lang="en-US" sz="1900" dirty="0">
              <a:solidFill>
                <a:schemeClr val="bg1"/>
              </a:solidFill>
            </a:rPr>
            <a:t>Delineated watershed and derived catchments and slope from LiDAR DEM using ArcGIS Hydrology tools</a:t>
          </a:r>
        </a:p>
      </dgm:t>
    </dgm:pt>
    <dgm:pt modelId="{8A353424-A6C8-4080-AA34-A170C0E7EFDB}" type="parTrans" cxnId="{5F86F04B-7EB8-4846-ACEB-3E7ADF03FAE7}">
      <dgm:prSet/>
      <dgm:spPr/>
      <dgm:t>
        <a:bodyPr/>
        <a:lstStyle/>
        <a:p>
          <a:endParaRPr lang="en-US"/>
        </a:p>
      </dgm:t>
    </dgm:pt>
    <dgm:pt modelId="{E5F68389-C628-4702-A9F5-74810F97143C}" type="sibTrans" cxnId="{5F86F04B-7EB8-4846-ACEB-3E7ADF03FAE7}">
      <dgm:prSet/>
      <dgm:spPr/>
      <dgm:t>
        <a:bodyPr/>
        <a:lstStyle/>
        <a:p>
          <a:endParaRPr lang="en-US"/>
        </a:p>
      </dgm:t>
    </dgm:pt>
    <dgm:pt modelId="{DE554F8F-7FD2-4B90-9868-9972B720D722}">
      <dgm:prSet custT="1"/>
      <dgm:spPr>
        <a:noFill/>
        <a:ln>
          <a:solidFill>
            <a:schemeClr val="bg2">
              <a:lumMod val="50000"/>
            </a:schemeClr>
          </a:solidFill>
        </a:ln>
      </dgm:spPr>
      <dgm:t>
        <a:bodyPr/>
        <a:lstStyle/>
        <a:p>
          <a:pPr algn="ctr"/>
          <a:r>
            <a:rPr lang="en-US" sz="1900" dirty="0" smtClean="0">
              <a:solidFill>
                <a:schemeClr val="bg1"/>
              </a:solidFill>
            </a:rPr>
            <a:t>Normalized and multiplied factors together</a:t>
          </a:r>
          <a:endParaRPr lang="en-US" sz="1900" dirty="0">
            <a:solidFill>
              <a:schemeClr val="bg1"/>
            </a:solidFill>
          </a:endParaRPr>
        </a:p>
      </dgm:t>
    </dgm:pt>
    <dgm:pt modelId="{D95657FD-6065-43D8-AC5F-C8BFDB7B06C4}" type="parTrans" cxnId="{BAA63AD8-0C66-4500-88B9-68FC76458E88}">
      <dgm:prSet/>
      <dgm:spPr/>
      <dgm:t>
        <a:bodyPr/>
        <a:lstStyle/>
        <a:p>
          <a:endParaRPr lang="en-US"/>
        </a:p>
      </dgm:t>
    </dgm:pt>
    <dgm:pt modelId="{C4FF5B3F-CC3C-489F-8D4E-EA5074512004}" type="sibTrans" cxnId="{BAA63AD8-0C66-4500-88B9-68FC76458E88}">
      <dgm:prSet/>
      <dgm:spPr/>
      <dgm:t>
        <a:bodyPr/>
        <a:lstStyle/>
        <a:p>
          <a:endParaRPr lang="en-US"/>
        </a:p>
      </dgm:t>
    </dgm:pt>
    <dgm:pt modelId="{F2F411DC-141D-4C91-BED1-64F87CB33E1C}">
      <dgm:prSet custT="1"/>
      <dgm:spPr>
        <a:solidFill>
          <a:schemeClr val="accent1"/>
        </a:solidFill>
        <a:ln>
          <a:solidFill>
            <a:schemeClr val="tx1"/>
          </a:solidFill>
        </a:ln>
      </dgm:spPr>
      <dgm:t>
        <a:bodyPr/>
        <a:lstStyle/>
        <a:p>
          <a:pPr algn="ctr"/>
          <a:r>
            <a:rPr lang="en-US" sz="1900" dirty="0">
              <a:solidFill>
                <a:schemeClr val="bg1"/>
              </a:solidFill>
            </a:rPr>
            <a:t>Input images into equations to create R and LS factors</a:t>
          </a:r>
        </a:p>
      </dgm:t>
    </dgm:pt>
    <dgm:pt modelId="{A011F67C-0F3E-40BE-82C5-8698046A92E7}" type="parTrans" cxnId="{FA0B1293-F9A5-482F-8B24-A9E7D405BCC8}">
      <dgm:prSet/>
      <dgm:spPr/>
      <dgm:t>
        <a:bodyPr/>
        <a:lstStyle/>
        <a:p>
          <a:endParaRPr lang="en-US"/>
        </a:p>
      </dgm:t>
    </dgm:pt>
    <dgm:pt modelId="{B88BF14C-1D02-4CFE-B689-5D630E41D825}" type="sibTrans" cxnId="{FA0B1293-F9A5-482F-8B24-A9E7D405BCC8}">
      <dgm:prSet/>
      <dgm:spPr/>
      <dgm:t>
        <a:bodyPr/>
        <a:lstStyle/>
        <a:p>
          <a:endParaRPr lang="en-US"/>
        </a:p>
      </dgm:t>
    </dgm:pt>
    <dgm:pt modelId="{CD2E99B5-9BFB-4339-A828-DF290D35D097}">
      <dgm:prSet custT="1"/>
      <dgm:spPr>
        <a:solidFill>
          <a:schemeClr val="accent1"/>
        </a:solidFill>
        <a:ln>
          <a:solidFill>
            <a:schemeClr val="tx1"/>
          </a:solidFill>
        </a:ln>
      </dgm:spPr>
      <dgm:t>
        <a:bodyPr/>
        <a:lstStyle/>
        <a:p>
          <a:pPr algn="ctr"/>
          <a:r>
            <a:rPr lang="en-US" sz="1900" dirty="0">
              <a:solidFill>
                <a:schemeClr val="bg1"/>
              </a:solidFill>
            </a:rPr>
            <a:t>Classified </a:t>
          </a:r>
          <a:r>
            <a:rPr lang="en-US" sz="1900" dirty="0" smtClean="0">
              <a:solidFill>
                <a:schemeClr val="bg1"/>
              </a:solidFill>
            </a:rPr>
            <a:t>Landsat </a:t>
          </a:r>
          <a:r>
            <a:rPr lang="en-US" sz="1900" dirty="0">
              <a:solidFill>
                <a:schemeClr val="bg1"/>
              </a:solidFill>
            </a:rPr>
            <a:t>imagery using classification tree analysis </a:t>
          </a:r>
          <a:r>
            <a:rPr lang="en-US" sz="1900" dirty="0" smtClean="0">
              <a:solidFill>
                <a:schemeClr val="bg1"/>
              </a:solidFill>
            </a:rPr>
            <a:t>for C factor, created </a:t>
          </a:r>
          <a:r>
            <a:rPr lang="en-US" sz="1900" dirty="0">
              <a:solidFill>
                <a:schemeClr val="bg1"/>
              </a:solidFill>
            </a:rPr>
            <a:t>K factor classification </a:t>
          </a:r>
        </a:p>
      </dgm:t>
    </dgm:pt>
    <dgm:pt modelId="{3F2A4AF0-52D0-43D7-A157-5A8365206751}" type="parTrans" cxnId="{E7CC2A68-259D-41F5-B661-0ADBB3C20DFD}">
      <dgm:prSet/>
      <dgm:spPr/>
      <dgm:t>
        <a:bodyPr/>
        <a:lstStyle/>
        <a:p>
          <a:endParaRPr lang="en-US"/>
        </a:p>
      </dgm:t>
    </dgm:pt>
    <dgm:pt modelId="{239B4071-3550-4C35-A6D6-E0FE04398E54}" type="sibTrans" cxnId="{E7CC2A68-259D-41F5-B661-0ADBB3C20DFD}">
      <dgm:prSet/>
      <dgm:spPr/>
      <dgm:t>
        <a:bodyPr/>
        <a:lstStyle/>
        <a:p>
          <a:endParaRPr lang="en-US"/>
        </a:p>
      </dgm:t>
    </dgm:pt>
    <dgm:pt modelId="{A48BECC2-080F-4EA4-810B-70437B6E6A8F}">
      <dgm:prSet custT="1"/>
      <dgm:spPr>
        <a:noFill/>
        <a:ln>
          <a:solidFill>
            <a:schemeClr val="tx1"/>
          </a:solidFill>
        </a:ln>
      </dgm:spPr>
      <dgm:t>
        <a:bodyPr/>
        <a:lstStyle/>
        <a:p>
          <a:pPr algn="ctr"/>
          <a:r>
            <a:rPr lang="en-US" sz="1900" dirty="0" smtClean="0">
              <a:solidFill>
                <a:schemeClr val="bg1"/>
              </a:solidFill>
            </a:rPr>
            <a:t>Used </a:t>
          </a:r>
          <a:r>
            <a:rPr lang="en-US" sz="1900" dirty="0" err="1" smtClean="0">
              <a:solidFill>
                <a:schemeClr val="bg1"/>
              </a:solidFill>
            </a:rPr>
            <a:t>TerrSet</a:t>
          </a:r>
          <a:r>
            <a:rPr lang="en-US" sz="1900" dirty="0" smtClean="0">
              <a:solidFill>
                <a:schemeClr val="bg1"/>
              </a:solidFill>
            </a:rPr>
            <a:t> </a:t>
          </a:r>
          <a:r>
            <a:rPr lang="en-US" sz="1900" dirty="0">
              <a:solidFill>
                <a:schemeClr val="bg1"/>
              </a:solidFill>
            </a:rPr>
            <a:t>Land Change Modeler to create change maps for </a:t>
          </a:r>
          <a:r>
            <a:rPr lang="en-US" sz="1900" dirty="0" smtClean="0">
              <a:solidFill>
                <a:schemeClr val="bg1"/>
              </a:solidFill>
            </a:rPr>
            <a:t>2002 </a:t>
          </a:r>
          <a:r>
            <a:rPr lang="en-US" sz="1900" dirty="0" smtClean="0">
              <a:solidFill>
                <a:schemeClr val="bg1"/>
              </a:solidFill>
            </a:rPr>
            <a:t>to </a:t>
          </a:r>
          <a:r>
            <a:rPr lang="en-US" sz="1900" dirty="0" smtClean="0">
              <a:solidFill>
                <a:schemeClr val="bg1"/>
              </a:solidFill>
            </a:rPr>
            <a:t>2014 </a:t>
          </a:r>
          <a:r>
            <a:rPr lang="en-US" sz="1900" dirty="0">
              <a:solidFill>
                <a:schemeClr val="bg1"/>
              </a:solidFill>
            </a:rPr>
            <a:t>RUSLE outputs</a:t>
          </a:r>
        </a:p>
      </dgm:t>
    </dgm:pt>
    <dgm:pt modelId="{C3D0392A-B75F-46C7-8ECE-EFB51A359739}" type="parTrans" cxnId="{0A0976DC-F91C-4E49-A611-12CB8E1D512F}">
      <dgm:prSet/>
      <dgm:spPr/>
      <dgm:t>
        <a:bodyPr/>
        <a:lstStyle/>
        <a:p>
          <a:endParaRPr lang="en-US"/>
        </a:p>
      </dgm:t>
    </dgm:pt>
    <dgm:pt modelId="{31DF0348-4BF2-45FD-9806-BE3E1B02FD85}" type="sibTrans" cxnId="{0A0976DC-F91C-4E49-A611-12CB8E1D512F}">
      <dgm:prSet/>
      <dgm:spPr/>
      <dgm:t>
        <a:bodyPr/>
        <a:lstStyle/>
        <a:p>
          <a:endParaRPr lang="en-US"/>
        </a:p>
      </dgm:t>
    </dgm:pt>
    <dgm:pt modelId="{9939C794-874D-4623-AA94-F66C52B00A00}" type="pres">
      <dgm:prSet presAssocID="{113A1C8E-0BD6-427C-B420-15DECCBEB8D7}" presName="linear" presStyleCnt="0">
        <dgm:presLayoutVars>
          <dgm:dir/>
          <dgm:resizeHandles val="exact"/>
        </dgm:presLayoutVars>
      </dgm:prSet>
      <dgm:spPr/>
      <dgm:t>
        <a:bodyPr/>
        <a:lstStyle/>
        <a:p>
          <a:endParaRPr lang="en-US"/>
        </a:p>
      </dgm:t>
    </dgm:pt>
    <dgm:pt modelId="{BA41E074-BC40-4058-8304-503A18401F19}" type="pres">
      <dgm:prSet presAssocID="{D078E860-5561-450F-8D68-7313C8252580}" presName="comp" presStyleCnt="0"/>
      <dgm:spPr/>
    </dgm:pt>
    <dgm:pt modelId="{C4CCF75C-0A78-4EBC-A604-F6CD44CDE7A1}" type="pres">
      <dgm:prSet presAssocID="{D078E860-5561-450F-8D68-7313C8252580}" presName="box" presStyleLbl="node1" presStyleIdx="0" presStyleCnt="7"/>
      <dgm:spPr/>
      <dgm:t>
        <a:bodyPr/>
        <a:lstStyle/>
        <a:p>
          <a:endParaRPr lang="en-US"/>
        </a:p>
      </dgm:t>
    </dgm:pt>
    <dgm:pt modelId="{C7E0558B-4F9E-485A-8B5A-392F20F18CA0}" type="pres">
      <dgm:prSet presAssocID="{D078E860-5561-450F-8D68-7313C8252580}" presName="img" presStyleLbl="fgImgPlace1" presStyleIdx="0" presStyleCnt="7"/>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EA51C9D2-0FF1-4C7C-A1A7-FED1DE74EC59}" type="pres">
      <dgm:prSet presAssocID="{D078E860-5561-450F-8D68-7313C8252580}" presName="text" presStyleLbl="node1" presStyleIdx="0" presStyleCnt="7">
        <dgm:presLayoutVars>
          <dgm:bulletEnabled val="1"/>
        </dgm:presLayoutVars>
      </dgm:prSet>
      <dgm:spPr/>
      <dgm:t>
        <a:bodyPr/>
        <a:lstStyle/>
        <a:p>
          <a:endParaRPr lang="en-US"/>
        </a:p>
      </dgm:t>
    </dgm:pt>
    <dgm:pt modelId="{38F0B8D0-E334-4B08-8891-AFD36A85C1D6}" type="pres">
      <dgm:prSet presAssocID="{57B1F165-9C04-4691-BCD5-4767B021B734}" presName="spacer" presStyleCnt="0"/>
      <dgm:spPr/>
    </dgm:pt>
    <dgm:pt modelId="{11A27767-70EF-4906-A9B0-3594B6EADFD9}" type="pres">
      <dgm:prSet presAssocID="{1B19DB0D-73A7-48C1-873C-5CAC8BF5409E}" presName="comp" presStyleCnt="0"/>
      <dgm:spPr/>
    </dgm:pt>
    <dgm:pt modelId="{99D4E5A7-26A1-4E70-9EDD-43489C94ED2D}" type="pres">
      <dgm:prSet presAssocID="{1B19DB0D-73A7-48C1-873C-5CAC8BF5409E}" presName="box" presStyleLbl="node1" presStyleIdx="1" presStyleCnt="7"/>
      <dgm:spPr/>
      <dgm:t>
        <a:bodyPr/>
        <a:lstStyle/>
        <a:p>
          <a:endParaRPr lang="en-US"/>
        </a:p>
      </dgm:t>
    </dgm:pt>
    <dgm:pt modelId="{6956F76B-8268-4322-A40E-D1F951A704B5}" type="pres">
      <dgm:prSet presAssocID="{1B19DB0D-73A7-48C1-873C-5CAC8BF5409E}" presName="img"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dgm:spPr>
      <dgm:t>
        <a:bodyPr/>
        <a:lstStyle/>
        <a:p>
          <a:endParaRPr lang="en-US"/>
        </a:p>
      </dgm:t>
    </dgm:pt>
    <dgm:pt modelId="{5C1182CD-1BB9-4B08-A888-7A0F4A052F3A}" type="pres">
      <dgm:prSet presAssocID="{1B19DB0D-73A7-48C1-873C-5CAC8BF5409E}" presName="text" presStyleLbl="node1" presStyleIdx="1" presStyleCnt="7">
        <dgm:presLayoutVars>
          <dgm:bulletEnabled val="1"/>
        </dgm:presLayoutVars>
      </dgm:prSet>
      <dgm:spPr/>
      <dgm:t>
        <a:bodyPr/>
        <a:lstStyle/>
        <a:p>
          <a:endParaRPr lang="en-US"/>
        </a:p>
      </dgm:t>
    </dgm:pt>
    <dgm:pt modelId="{55E5F5CB-E94B-4231-A13A-A6415A876FDE}" type="pres">
      <dgm:prSet presAssocID="{E5F68389-C628-4702-A9F5-74810F97143C}" presName="spacer" presStyleCnt="0"/>
      <dgm:spPr/>
    </dgm:pt>
    <dgm:pt modelId="{EEE7EA36-A10E-434A-898F-56B39328581E}" type="pres">
      <dgm:prSet presAssocID="{F2F411DC-141D-4C91-BED1-64F87CB33E1C}" presName="comp" presStyleCnt="0"/>
      <dgm:spPr/>
    </dgm:pt>
    <dgm:pt modelId="{5E66D62B-7E44-4A63-B0F5-82CAA1531457}" type="pres">
      <dgm:prSet presAssocID="{F2F411DC-141D-4C91-BED1-64F87CB33E1C}" presName="box" presStyleLbl="node1" presStyleIdx="2" presStyleCnt="7"/>
      <dgm:spPr/>
      <dgm:t>
        <a:bodyPr/>
        <a:lstStyle/>
        <a:p>
          <a:endParaRPr lang="en-US"/>
        </a:p>
      </dgm:t>
    </dgm:pt>
    <dgm:pt modelId="{04FFBD78-CDD2-4040-9901-7CF1C63086D3}" type="pres">
      <dgm:prSet presAssocID="{F2F411DC-141D-4C91-BED1-64F87CB33E1C}" presName="img"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dgm:spPr>
      <dgm:t>
        <a:bodyPr/>
        <a:lstStyle/>
        <a:p>
          <a:endParaRPr lang="en-US"/>
        </a:p>
      </dgm:t>
    </dgm:pt>
    <dgm:pt modelId="{B5006C3B-3B7A-4C98-995E-994D70E1C7C2}" type="pres">
      <dgm:prSet presAssocID="{F2F411DC-141D-4C91-BED1-64F87CB33E1C}" presName="text" presStyleLbl="node1" presStyleIdx="2" presStyleCnt="7">
        <dgm:presLayoutVars>
          <dgm:bulletEnabled val="1"/>
        </dgm:presLayoutVars>
      </dgm:prSet>
      <dgm:spPr/>
      <dgm:t>
        <a:bodyPr/>
        <a:lstStyle/>
        <a:p>
          <a:endParaRPr lang="en-US"/>
        </a:p>
      </dgm:t>
    </dgm:pt>
    <dgm:pt modelId="{73A8430D-4264-42F5-B860-6BEC839907D3}" type="pres">
      <dgm:prSet presAssocID="{B88BF14C-1D02-4CFE-B689-5D630E41D825}" presName="spacer" presStyleCnt="0"/>
      <dgm:spPr/>
    </dgm:pt>
    <dgm:pt modelId="{00A843A0-EB92-4462-984B-72FC9674BE86}" type="pres">
      <dgm:prSet presAssocID="{CD2E99B5-9BFB-4339-A828-DF290D35D097}" presName="comp" presStyleCnt="0"/>
      <dgm:spPr/>
    </dgm:pt>
    <dgm:pt modelId="{63F0BA24-3F4D-464D-8751-949CF0DD5C70}" type="pres">
      <dgm:prSet presAssocID="{CD2E99B5-9BFB-4339-A828-DF290D35D097}" presName="box" presStyleLbl="node1" presStyleIdx="3" presStyleCnt="7"/>
      <dgm:spPr/>
      <dgm:t>
        <a:bodyPr/>
        <a:lstStyle/>
        <a:p>
          <a:endParaRPr lang="en-US"/>
        </a:p>
      </dgm:t>
    </dgm:pt>
    <dgm:pt modelId="{E551E388-56D7-4C23-A983-09E4F5D89671}" type="pres">
      <dgm:prSet presAssocID="{CD2E99B5-9BFB-4339-A828-DF290D35D097}" presName="img"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1000" b="-21000"/>
          </a:stretch>
        </a:blipFill>
      </dgm:spPr>
      <dgm:t>
        <a:bodyPr/>
        <a:lstStyle/>
        <a:p>
          <a:endParaRPr lang="en-US"/>
        </a:p>
      </dgm:t>
    </dgm:pt>
    <dgm:pt modelId="{55D4AE28-5962-4005-8C25-5A399B6786FD}" type="pres">
      <dgm:prSet presAssocID="{CD2E99B5-9BFB-4339-A828-DF290D35D097}" presName="text" presStyleLbl="node1" presStyleIdx="3" presStyleCnt="7">
        <dgm:presLayoutVars>
          <dgm:bulletEnabled val="1"/>
        </dgm:presLayoutVars>
      </dgm:prSet>
      <dgm:spPr/>
      <dgm:t>
        <a:bodyPr/>
        <a:lstStyle/>
        <a:p>
          <a:endParaRPr lang="en-US"/>
        </a:p>
      </dgm:t>
    </dgm:pt>
    <dgm:pt modelId="{E0F923BB-DA77-4A81-A2B9-73051B03E76E}" type="pres">
      <dgm:prSet presAssocID="{239B4071-3550-4C35-A6D6-E0FE04398E54}" presName="spacer" presStyleCnt="0"/>
      <dgm:spPr/>
    </dgm:pt>
    <dgm:pt modelId="{27E7F0CC-C31B-4D9E-8B22-BCF153FC718B}" type="pres">
      <dgm:prSet presAssocID="{DE554F8F-7FD2-4B90-9868-9972B720D722}" presName="comp" presStyleCnt="0"/>
      <dgm:spPr/>
    </dgm:pt>
    <dgm:pt modelId="{CECBDFD7-5500-45D1-874B-2CC9E0810236}" type="pres">
      <dgm:prSet presAssocID="{DE554F8F-7FD2-4B90-9868-9972B720D722}" presName="box" presStyleLbl="node1" presStyleIdx="4" presStyleCnt="7"/>
      <dgm:spPr/>
      <dgm:t>
        <a:bodyPr/>
        <a:lstStyle/>
        <a:p>
          <a:endParaRPr lang="en-US"/>
        </a:p>
      </dgm:t>
    </dgm:pt>
    <dgm:pt modelId="{8C9B88AE-2D15-4964-9633-073E215A7427}" type="pres">
      <dgm:prSet presAssocID="{DE554F8F-7FD2-4B90-9868-9972B720D722}" presName="img" presStyleLbl="fgImgPlace1" presStyleIdx="4" presStyleCnt="7"/>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32FFBCB7-1EC4-4086-A4A6-28713AD2E4F7}" type="pres">
      <dgm:prSet presAssocID="{DE554F8F-7FD2-4B90-9868-9972B720D722}" presName="text" presStyleLbl="node1" presStyleIdx="4" presStyleCnt="7">
        <dgm:presLayoutVars>
          <dgm:bulletEnabled val="1"/>
        </dgm:presLayoutVars>
      </dgm:prSet>
      <dgm:spPr/>
      <dgm:t>
        <a:bodyPr/>
        <a:lstStyle/>
        <a:p>
          <a:endParaRPr lang="en-US"/>
        </a:p>
      </dgm:t>
    </dgm:pt>
    <dgm:pt modelId="{ED354D98-D172-451F-BE5F-D3E077C25441}" type="pres">
      <dgm:prSet presAssocID="{C4FF5B3F-CC3C-489F-8D4E-EA5074512004}" presName="spacer" presStyleCnt="0"/>
      <dgm:spPr/>
    </dgm:pt>
    <dgm:pt modelId="{261F1600-3121-47A6-9419-3CEF85A6A915}" type="pres">
      <dgm:prSet presAssocID="{A48BECC2-080F-4EA4-810B-70437B6E6A8F}" presName="comp" presStyleCnt="0"/>
      <dgm:spPr/>
    </dgm:pt>
    <dgm:pt modelId="{77525620-D73C-4A40-B1F6-7C838217A1F4}" type="pres">
      <dgm:prSet presAssocID="{A48BECC2-080F-4EA4-810B-70437B6E6A8F}" presName="box" presStyleLbl="node1" presStyleIdx="5" presStyleCnt="7"/>
      <dgm:spPr/>
      <dgm:t>
        <a:bodyPr/>
        <a:lstStyle/>
        <a:p>
          <a:endParaRPr lang="en-US"/>
        </a:p>
      </dgm:t>
    </dgm:pt>
    <dgm:pt modelId="{AEF9F4F5-593B-4171-B75F-4706E0BFC489}" type="pres">
      <dgm:prSet presAssocID="{A48BECC2-080F-4EA4-810B-70437B6E6A8F}" presName="img"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11000" b="-11000"/>
          </a:stretch>
        </a:blipFill>
      </dgm:spPr>
      <dgm:t>
        <a:bodyPr/>
        <a:lstStyle/>
        <a:p>
          <a:endParaRPr lang="en-US"/>
        </a:p>
      </dgm:t>
    </dgm:pt>
    <dgm:pt modelId="{635C0C9B-C36D-45F8-891E-8B5CFBF2751F}" type="pres">
      <dgm:prSet presAssocID="{A48BECC2-080F-4EA4-810B-70437B6E6A8F}" presName="text" presStyleLbl="node1" presStyleIdx="5" presStyleCnt="7">
        <dgm:presLayoutVars>
          <dgm:bulletEnabled val="1"/>
        </dgm:presLayoutVars>
      </dgm:prSet>
      <dgm:spPr/>
      <dgm:t>
        <a:bodyPr/>
        <a:lstStyle/>
        <a:p>
          <a:endParaRPr lang="en-US"/>
        </a:p>
      </dgm:t>
    </dgm:pt>
    <dgm:pt modelId="{9BB1F139-9F7F-4282-BB6E-E54F32210304}" type="pres">
      <dgm:prSet presAssocID="{31DF0348-4BF2-45FD-9806-BE3E1B02FD85}" presName="spacer" presStyleCnt="0"/>
      <dgm:spPr/>
    </dgm:pt>
    <dgm:pt modelId="{B1BC778E-1D48-4FC5-8F03-A2D2882C750B}" type="pres">
      <dgm:prSet presAssocID="{9E6AE51D-4FEC-4F35-88CF-45A8718E321E}" presName="comp" presStyleCnt="0"/>
      <dgm:spPr/>
    </dgm:pt>
    <dgm:pt modelId="{D3ECAFBB-A224-4375-9D57-64021A2FDDC6}" type="pres">
      <dgm:prSet presAssocID="{9E6AE51D-4FEC-4F35-88CF-45A8718E321E}" presName="box" presStyleLbl="node1" presStyleIdx="6" presStyleCnt="7"/>
      <dgm:spPr/>
      <dgm:t>
        <a:bodyPr/>
        <a:lstStyle/>
        <a:p>
          <a:endParaRPr lang="en-US"/>
        </a:p>
      </dgm:t>
    </dgm:pt>
    <dgm:pt modelId="{F04163D4-7158-433E-989F-77B3315D3896}" type="pres">
      <dgm:prSet presAssocID="{9E6AE51D-4FEC-4F35-88CF-45A8718E321E}" presName="img" presStyleLbl="fgImgPlace1" presStyleIdx="6" presStyleCnt="7" custScaleY="99775" custLinFactNeighborY="1820"/>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1699" b="-56040"/>
          </a:stretch>
        </a:blipFill>
      </dgm:spPr>
      <dgm:t>
        <a:bodyPr/>
        <a:lstStyle/>
        <a:p>
          <a:endParaRPr lang="en-US"/>
        </a:p>
      </dgm:t>
    </dgm:pt>
    <dgm:pt modelId="{82725816-8D29-43F3-B957-4F04121E1283}" type="pres">
      <dgm:prSet presAssocID="{9E6AE51D-4FEC-4F35-88CF-45A8718E321E}" presName="text" presStyleLbl="node1" presStyleIdx="6" presStyleCnt="7">
        <dgm:presLayoutVars>
          <dgm:bulletEnabled val="1"/>
        </dgm:presLayoutVars>
      </dgm:prSet>
      <dgm:spPr/>
      <dgm:t>
        <a:bodyPr/>
        <a:lstStyle/>
        <a:p>
          <a:endParaRPr lang="en-US"/>
        </a:p>
      </dgm:t>
    </dgm:pt>
  </dgm:ptLst>
  <dgm:cxnLst>
    <dgm:cxn modelId="{B364410F-3CAC-4E62-AD70-E7C278306147}" type="presOf" srcId="{9E6AE51D-4FEC-4F35-88CF-45A8718E321E}" destId="{D3ECAFBB-A224-4375-9D57-64021A2FDDC6}" srcOrd="0" destOrd="0" presId="urn:microsoft.com/office/officeart/2005/8/layout/vList4"/>
    <dgm:cxn modelId="{0FE3E5FD-41BF-4D34-BB5B-087CF0DBF002}" type="presOf" srcId="{9E6AE51D-4FEC-4F35-88CF-45A8718E321E}" destId="{82725816-8D29-43F3-B957-4F04121E1283}" srcOrd="1" destOrd="0" presId="urn:microsoft.com/office/officeart/2005/8/layout/vList4"/>
    <dgm:cxn modelId="{0A0976DC-F91C-4E49-A611-12CB8E1D512F}" srcId="{113A1C8E-0BD6-427C-B420-15DECCBEB8D7}" destId="{A48BECC2-080F-4EA4-810B-70437B6E6A8F}" srcOrd="5" destOrd="0" parTransId="{C3D0392A-B75F-46C7-8ECE-EFB51A359739}" sibTransId="{31DF0348-4BF2-45FD-9806-BE3E1B02FD85}"/>
    <dgm:cxn modelId="{BAA63AD8-0C66-4500-88B9-68FC76458E88}" srcId="{113A1C8E-0BD6-427C-B420-15DECCBEB8D7}" destId="{DE554F8F-7FD2-4B90-9868-9972B720D722}" srcOrd="4" destOrd="0" parTransId="{D95657FD-6065-43D8-AC5F-C8BFDB7B06C4}" sibTransId="{C4FF5B3F-CC3C-489F-8D4E-EA5074512004}"/>
    <dgm:cxn modelId="{9357E95B-682F-43D2-9034-C47ADF91B579}" srcId="{113A1C8E-0BD6-427C-B420-15DECCBEB8D7}" destId="{9E6AE51D-4FEC-4F35-88CF-45A8718E321E}" srcOrd="6" destOrd="0" parTransId="{2C09BCBC-C7B8-48A6-9F8E-FD59FDECCBC3}" sibTransId="{F866D6E1-7E64-45CA-A1D8-28717A41BC3A}"/>
    <dgm:cxn modelId="{ADF9B9E8-096B-4680-8B59-CA1C32566204}" type="presOf" srcId="{D078E860-5561-450F-8D68-7313C8252580}" destId="{EA51C9D2-0FF1-4C7C-A1A7-FED1DE74EC59}" srcOrd="1" destOrd="0" presId="urn:microsoft.com/office/officeart/2005/8/layout/vList4"/>
    <dgm:cxn modelId="{E7CC2A68-259D-41F5-B661-0ADBB3C20DFD}" srcId="{113A1C8E-0BD6-427C-B420-15DECCBEB8D7}" destId="{CD2E99B5-9BFB-4339-A828-DF290D35D097}" srcOrd="3" destOrd="0" parTransId="{3F2A4AF0-52D0-43D7-A157-5A8365206751}" sibTransId="{239B4071-3550-4C35-A6D6-E0FE04398E54}"/>
    <dgm:cxn modelId="{4E258373-8DDF-4FEF-B089-8724AD6541A7}" type="presOf" srcId="{113A1C8E-0BD6-427C-B420-15DECCBEB8D7}" destId="{9939C794-874D-4623-AA94-F66C52B00A00}" srcOrd="0" destOrd="0" presId="urn:microsoft.com/office/officeart/2005/8/layout/vList4"/>
    <dgm:cxn modelId="{C62CE237-BF79-4D94-8251-686A77FDD772}" type="presOf" srcId="{1B19DB0D-73A7-48C1-873C-5CAC8BF5409E}" destId="{5C1182CD-1BB9-4B08-A888-7A0F4A052F3A}" srcOrd="1" destOrd="0" presId="urn:microsoft.com/office/officeart/2005/8/layout/vList4"/>
    <dgm:cxn modelId="{5F73FCA9-82FD-46DD-994B-BC11B024A277}" type="presOf" srcId="{A48BECC2-080F-4EA4-810B-70437B6E6A8F}" destId="{77525620-D73C-4A40-B1F6-7C838217A1F4}" srcOrd="0" destOrd="0" presId="urn:microsoft.com/office/officeart/2005/8/layout/vList4"/>
    <dgm:cxn modelId="{B329CE7D-D548-4885-A3BA-D04C5EDE323D}" type="presOf" srcId="{D078E860-5561-450F-8D68-7313C8252580}" destId="{C4CCF75C-0A78-4EBC-A604-F6CD44CDE7A1}" srcOrd="0" destOrd="0" presId="urn:microsoft.com/office/officeart/2005/8/layout/vList4"/>
    <dgm:cxn modelId="{DCA370DD-D900-4FDD-8C59-F3DAFA3E712B}" type="presOf" srcId="{CD2E99B5-9BFB-4339-A828-DF290D35D097}" destId="{63F0BA24-3F4D-464D-8751-949CF0DD5C70}" srcOrd="0" destOrd="0" presId="urn:microsoft.com/office/officeart/2005/8/layout/vList4"/>
    <dgm:cxn modelId="{B7F13F36-5445-42C3-80E7-742D28480080}" type="presOf" srcId="{DE554F8F-7FD2-4B90-9868-9972B720D722}" destId="{32FFBCB7-1EC4-4086-A4A6-28713AD2E4F7}" srcOrd="1" destOrd="0" presId="urn:microsoft.com/office/officeart/2005/8/layout/vList4"/>
    <dgm:cxn modelId="{A1A75E97-4919-474D-8445-067C749C4801}" type="presOf" srcId="{A48BECC2-080F-4EA4-810B-70437B6E6A8F}" destId="{635C0C9B-C36D-45F8-891E-8B5CFBF2751F}" srcOrd="1" destOrd="0" presId="urn:microsoft.com/office/officeart/2005/8/layout/vList4"/>
    <dgm:cxn modelId="{E3518BFF-8A72-4FB6-9F46-0E80F0B4E418}" type="presOf" srcId="{DE554F8F-7FD2-4B90-9868-9972B720D722}" destId="{CECBDFD7-5500-45D1-874B-2CC9E0810236}" srcOrd="0" destOrd="0" presId="urn:microsoft.com/office/officeart/2005/8/layout/vList4"/>
    <dgm:cxn modelId="{FA0B1293-F9A5-482F-8B24-A9E7D405BCC8}" srcId="{113A1C8E-0BD6-427C-B420-15DECCBEB8D7}" destId="{F2F411DC-141D-4C91-BED1-64F87CB33E1C}" srcOrd="2" destOrd="0" parTransId="{A011F67C-0F3E-40BE-82C5-8698046A92E7}" sibTransId="{B88BF14C-1D02-4CFE-B689-5D630E41D825}"/>
    <dgm:cxn modelId="{5F86F04B-7EB8-4846-ACEB-3E7ADF03FAE7}" srcId="{113A1C8E-0BD6-427C-B420-15DECCBEB8D7}" destId="{1B19DB0D-73A7-48C1-873C-5CAC8BF5409E}" srcOrd="1" destOrd="0" parTransId="{8A353424-A6C8-4080-AA34-A170C0E7EFDB}" sibTransId="{E5F68389-C628-4702-A9F5-74810F97143C}"/>
    <dgm:cxn modelId="{3827DFE7-FCAE-45D4-BED9-AB07F191A877}" srcId="{113A1C8E-0BD6-427C-B420-15DECCBEB8D7}" destId="{D078E860-5561-450F-8D68-7313C8252580}" srcOrd="0" destOrd="0" parTransId="{A5ADE0B5-B549-4DFE-BCBF-1AA3DD577266}" sibTransId="{57B1F165-9C04-4691-BCD5-4767B021B734}"/>
    <dgm:cxn modelId="{5FD19B6C-527C-45FE-94FB-0ADE3D84D064}" type="presOf" srcId="{F2F411DC-141D-4C91-BED1-64F87CB33E1C}" destId="{B5006C3B-3B7A-4C98-995E-994D70E1C7C2}" srcOrd="1" destOrd="0" presId="urn:microsoft.com/office/officeart/2005/8/layout/vList4"/>
    <dgm:cxn modelId="{74651596-B32B-4B3B-951D-6E67F77BB7FB}" type="presOf" srcId="{1B19DB0D-73A7-48C1-873C-5CAC8BF5409E}" destId="{99D4E5A7-26A1-4E70-9EDD-43489C94ED2D}" srcOrd="0" destOrd="0" presId="urn:microsoft.com/office/officeart/2005/8/layout/vList4"/>
    <dgm:cxn modelId="{514C2E35-1C2D-4187-975B-7883472CBCFD}" type="presOf" srcId="{CD2E99B5-9BFB-4339-A828-DF290D35D097}" destId="{55D4AE28-5962-4005-8C25-5A399B6786FD}" srcOrd="1" destOrd="0" presId="urn:microsoft.com/office/officeart/2005/8/layout/vList4"/>
    <dgm:cxn modelId="{E3836802-8A55-4B15-80FB-21147E41775D}" type="presOf" srcId="{F2F411DC-141D-4C91-BED1-64F87CB33E1C}" destId="{5E66D62B-7E44-4A63-B0F5-82CAA1531457}" srcOrd="0" destOrd="0" presId="urn:microsoft.com/office/officeart/2005/8/layout/vList4"/>
    <dgm:cxn modelId="{5E942175-792D-4425-9628-2DF73705659E}" type="presParOf" srcId="{9939C794-874D-4623-AA94-F66C52B00A00}" destId="{BA41E074-BC40-4058-8304-503A18401F19}" srcOrd="0" destOrd="0" presId="urn:microsoft.com/office/officeart/2005/8/layout/vList4"/>
    <dgm:cxn modelId="{8EC76C96-F5BA-4104-81F3-F65147B1A717}" type="presParOf" srcId="{BA41E074-BC40-4058-8304-503A18401F19}" destId="{C4CCF75C-0A78-4EBC-A604-F6CD44CDE7A1}" srcOrd="0" destOrd="0" presId="urn:microsoft.com/office/officeart/2005/8/layout/vList4"/>
    <dgm:cxn modelId="{DFA82857-BC7C-43B7-BB19-0FA461CABFE0}" type="presParOf" srcId="{BA41E074-BC40-4058-8304-503A18401F19}" destId="{C7E0558B-4F9E-485A-8B5A-392F20F18CA0}" srcOrd="1" destOrd="0" presId="urn:microsoft.com/office/officeart/2005/8/layout/vList4"/>
    <dgm:cxn modelId="{6C987900-E437-4638-AB7D-03C75AB3B423}" type="presParOf" srcId="{BA41E074-BC40-4058-8304-503A18401F19}" destId="{EA51C9D2-0FF1-4C7C-A1A7-FED1DE74EC59}" srcOrd="2" destOrd="0" presId="urn:microsoft.com/office/officeart/2005/8/layout/vList4"/>
    <dgm:cxn modelId="{2D22FDC7-7D92-44F0-B0A4-B2195B9354E6}" type="presParOf" srcId="{9939C794-874D-4623-AA94-F66C52B00A00}" destId="{38F0B8D0-E334-4B08-8891-AFD36A85C1D6}" srcOrd="1" destOrd="0" presId="urn:microsoft.com/office/officeart/2005/8/layout/vList4"/>
    <dgm:cxn modelId="{CCA7794B-B3B9-4CBA-817A-04F39F0F3185}" type="presParOf" srcId="{9939C794-874D-4623-AA94-F66C52B00A00}" destId="{11A27767-70EF-4906-A9B0-3594B6EADFD9}" srcOrd="2" destOrd="0" presId="urn:microsoft.com/office/officeart/2005/8/layout/vList4"/>
    <dgm:cxn modelId="{28A021C5-2355-45FF-AD3C-50F9796B0870}" type="presParOf" srcId="{11A27767-70EF-4906-A9B0-3594B6EADFD9}" destId="{99D4E5A7-26A1-4E70-9EDD-43489C94ED2D}" srcOrd="0" destOrd="0" presId="urn:microsoft.com/office/officeart/2005/8/layout/vList4"/>
    <dgm:cxn modelId="{E4A369A2-DD23-464C-8FF4-F3A130989F14}" type="presParOf" srcId="{11A27767-70EF-4906-A9B0-3594B6EADFD9}" destId="{6956F76B-8268-4322-A40E-D1F951A704B5}" srcOrd="1" destOrd="0" presId="urn:microsoft.com/office/officeart/2005/8/layout/vList4"/>
    <dgm:cxn modelId="{31361D8F-51BB-469A-949F-B504B8E1AA2C}" type="presParOf" srcId="{11A27767-70EF-4906-A9B0-3594B6EADFD9}" destId="{5C1182CD-1BB9-4B08-A888-7A0F4A052F3A}" srcOrd="2" destOrd="0" presId="urn:microsoft.com/office/officeart/2005/8/layout/vList4"/>
    <dgm:cxn modelId="{61F011E1-7126-4200-91FD-7736A98EA358}" type="presParOf" srcId="{9939C794-874D-4623-AA94-F66C52B00A00}" destId="{55E5F5CB-E94B-4231-A13A-A6415A876FDE}" srcOrd="3" destOrd="0" presId="urn:microsoft.com/office/officeart/2005/8/layout/vList4"/>
    <dgm:cxn modelId="{26FEDF1D-E0E2-4C82-B159-8CE756086CC4}" type="presParOf" srcId="{9939C794-874D-4623-AA94-F66C52B00A00}" destId="{EEE7EA36-A10E-434A-898F-56B39328581E}" srcOrd="4" destOrd="0" presId="urn:microsoft.com/office/officeart/2005/8/layout/vList4"/>
    <dgm:cxn modelId="{BB5B9CD4-5794-43A8-849D-45719432D5F0}" type="presParOf" srcId="{EEE7EA36-A10E-434A-898F-56B39328581E}" destId="{5E66D62B-7E44-4A63-B0F5-82CAA1531457}" srcOrd="0" destOrd="0" presId="urn:microsoft.com/office/officeart/2005/8/layout/vList4"/>
    <dgm:cxn modelId="{9B69642F-6911-4212-A316-D267A9CE1095}" type="presParOf" srcId="{EEE7EA36-A10E-434A-898F-56B39328581E}" destId="{04FFBD78-CDD2-4040-9901-7CF1C63086D3}" srcOrd="1" destOrd="0" presId="urn:microsoft.com/office/officeart/2005/8/layout/vList4"/>
    <dgm:cxn modelId="{D825A602-D26A-4F0D-BA46-ACF8B29E9E0B}" type="presParOf" srcId="{EEE7EA36-A10E-434A-898F-56B39328581E}" destId="{B5006C3B-3B7A-4C98-995E-994D70E1C7C2}" srcOrd="2" destOrd="0" presId="urn:microsoft.com/office/officeart/2005/8/layout/vList4"/>
    <dgm:cxn modelId="{5A69DDFB-9F5C-4350-9951-226B9C786023}" type="presParOf" srcId="{9939C794-874D-4623-AA94-F66C52B00A00}" destId="{73A8430D-4264-42F5-B860-6BEC839907D3}" srcOrd="5" destOrd="0" presId="urn:microsoft.com/office/officeart/2005/8/layout/vList4"/>
    <dgm:cxn modelId="{B3ADF4CB-E8DA-42E4-8321-C6B45B4DD06E}" type="presParOf" srcId="{9939C794-874D-4623-AA94-F66C52B00A00}" destId="{00A843A0-EB92-4462-984B-72FC9674BE86}" srcOrd="6" destOrd="0" presId="urn:microsoft.com/office/officeart/2005/8/layout/vList4"/>
    <dgm:cxn modelId="{5286BAE7-1C51-485B-90D4-D44467FB503C}" type="presParOf" srcId="{00A843A0-EB92-4462-984B-72FC9674BE86}" destId="{63F0BA24-3F4D-464D-8751-949CF0DD5C70}" srcOrd="0" destOrd="0" presId="urn:microsoft.com/office/officeart/2005/8/layout/vList4"/>
    <dgm:cxn modelId="{17672C74-3ADD-493E-A036-8511072EC5A2}" type="presParOf" srcId="{00A843A0-EB92-4462-984B-72FC9674BE86}" destId="{E551E388-56D7-4C23-A983-09E4F5D89671}" srcOrd="1" destOrd="0" presId="urn:microsoft.com/office/officeart/2005/8/layout/vList4"/>
    <dgm:cxn modelId="{2490F45D-5351-4132-9DEA-958D26F58907}" type="presParOf" srcId="{00A843A0-EB92-4462-984B-72FC9674BE86}" destId="{55D4AE28-5962-4005-8C25-5A399B6786FD}" srcOrd="2" destOrd="0" presId="urn:microsoft.com/office/officeart/2005/8/layout/vList4"/>
    <dgm:cxn modelId="{8C6A65F0-C490-4082-9C15-B1AC30E2923E}" type="presParOf" srcId="{9939C794-874D-4623-AA94-F66C52B00A00}" destId="{E0F923BB-DA77-4A81-A2B9-73051B03E76E}" srcOrd="7" destOrd="0" presId="urn:microsoft.com/office/officeart/2005/8/layout/vList4"/>
    <dgm:cxn modelId="{A5F350AB-2EB2-4428-BF74-A101058F7D0C}" type="presParOf" srcId="{9939C794-874D-4623-AA94-F66C52B00A00}" destId="{27E7F0CC-C31B-4D9E-8B22-BCF153FC718B}" srcOrd="8" destOrd="0" presId="urn:microsoft.com/office/officeart/2005/8/layout/vList4"/>
    <dgm:cxn modelId="{AE74FF97-4EE2-49A4-A618-526AD5F2C41B}" type="presParOf" srcId="{27E7F0CC-C31B-4D9E-8B22-BCF153FC718B}" destId="{CECBDFD7-5500-45D1-874B-2CC9E0810236}" srcOrd="0" destOrd="0" presId="urn:microsoft.com/office/officeart/2005/8/layout/vList4"/>
    <dgm:cxn modelId="{6E8B9AEC-BE90-4FBE-99E9-EF25D3D738CF}" type="presParOf" srcId="{27E7F0CC-C31B-4D9E-8B22-BCF153FC718B}" destId="{8C9B88AE-2D15-4964-9633-073E215A7427}" srcOrd="1" destOrd="0" presId="urn:microsoft.com/office/officeart/2005/8/layout/vList4"/>
    <dgm:cxn modelId="{E96E8A0A-DB40-4C04-8DE6-FBDA17304332}" type="presParOf" srcId="{27E7F0CC-C31B-4D9E-8B22-BCF153FC718B}" destId="{32FFBCB7-1EC4-4086-A4A6-28713AD2E4F7}" srcOrd="2" destOrd="0" presId="urn:microsoft.com/office/officeart/2005/8/layout/vList4"/>
    <dgm:cxn modelId="{5EDB8C75-C818-4207-8CEC-EDCB739027B2}" type="presParOf" srcId="{9939C794-874D-4623-AA94-F66C52B00A00}" destId="{ED354D98-D172-451F-BE5F-D3E077C25441}" srcOrd="9" destOrd="0" presId="urn:microsoft.com/office/officeart/2005/8/layout/vList4"/>
    <dgm:cxn modelId="{4ED8E15C-70BE-43FC-8A21-5E4B6CDB2053}" type="presParOf" srcId="{9939C794-874D-4623-AA94-F66C52B00A00}" destId="{261F1600-3121-47A6-9419-3CEF85A6A915}" srcOrd="10" destOrd="0" presId="urn:microsoft.com/office/officeart/2005/8/layout/vList4"/>
    <dgm:cxn modelId="{1A71433F-0B7F-4E4D-BF18-6E1C6262E27E}" type="presParOf" srcId="{261F1600-3121-47A6-9419-3CEF85A6A915}" destId="{77525620-D73C-4A40-B1F6-7C838217A1F4}" srcOrd="0" destOrd="0" presId="urn:microsoft.com/office/officeart/2005/8/layout/vList4"/>
    <dgm:cxn modelId="{745AD9F1-EB26-4223-8167-FE6322F55BBE}" type="presParOf" srcId="{261F1600-3121-47A6-9419-3CEF85A6A915}" destId="{AEF9F4F5-593B-4171-B75F-4706E0BFC489}" srcOrd="1" destOrd="0" presId="urn:microsoft.com/office/officeart/2005/8/layout/vList4"/>
    <dgm:cxn modelId="{FD55CF4F-8BE1-4B6D-BEFF-9DCDABE93CF9}" type="presParOf" srcId="{261F1600-3121-47A6-9419-3CEF85A6A915}" destId="{635C0C9B-C36D-45F8-891E-8B5CFBF2751F}" srcOrd="2" destOrd="0" presId="urn:microsoft.com/office/officeart/2005/8/layout/vList4"/>
    <dgm:cxn modelId="{74CE8888-67E7-4E57-97A4-66E0BC12A52E}" type="presParOf" srcId="{9939C794-874D-4623-AA94-F66C52B00A00}" destId="{9BB1F139-9F7F-4282-BB6E-E54F32210304}" srcOrd="11" destOrd="0" presId="urn:microsoft.com/office/officeart/2005/8/layout/vList4"/>
    <dgm:cxn modelId="{E3235CD9-0EAC-4266-8CBD-40CB24093E10}" type="presParOf" srcId="{9939C794-874D-4623-AA94-F66C52B00A00}" destId="{B1BC778E-1D48-4FC5-8F03-A2D2882C750B}" srcOrd="12" destOrd="0" presId="urn:microsoft.com/office/officeart/2005/8/layout/vList4"/>
    <dgm:cxn modelId="{B91493DA-F6FA-4B2A-B13F-C6F64A3C8E9F}" type="presParOf" srcId="{B1BC778E-1D48-4FC5-8F03-A2D2882C750B}" destId="{D3ECAFBB-A224-4375-9D57-64021A2FDDC6}" srcOrd="0" destOrd="0" presId="urn:microsoft.com/office/officeart/2005/8/layout/vList4"/>
    <dgm:cxn modelId="{36DB8847-ACAD-44D2-ACA4-BDC92C6D571C}" type="presParOf" srcId="{B1BC778E-1D48-4FC5-8F03-A2D2882C750B}" destId="{F04163D4-7158-433E-989F-77B3315D3896}" srcOrd="1" destOrd="0" presId="urn:microsoft.com/office/officeart/2005/8/layout/vList4"/>
    <dgm:cxn modelId="{B5B44DF2-EA09-4D62-AEAC-18F6540D7E62}" type="presParOf" srcId="{B1BC778E-1D48-4FC5-8F03-A2D2882C750B}" destId="{82725816-8D29-43F3-B957-4F04121E1283}" srcOrd="2" destOrd="0" presId="urn:microsoft.com/office/officeart/2005/8/layout/vList4"/>
  </dgm:cxnLst>
  <dgm:bg>
    <a:noFill/>
  </dgm:bg>
  <dgm:whole>
    <a:ln w="9525" cap="flat" cmpd="sng" algn="ctr">
      <a:solidFill>
        <a:schemeClr val="bg2">
          <a:lumMod val="50000"/>
        </a:schemeClr>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CF75C-0A78-4EBC-A604-F6CD44CDE7A1}">
      <dsp:nvSpPr>
        <dsp:cNvPr id="0" name=""/>
        <dsp:cNvSpPr/>
      </dsp:nvSpPr>
      <dsp:spPr>
        <a:xfrm>
          <a:off x="0" y="0"/>
          <a:ext cx="7953234" cy="768936"/>
        </a:xfrm>
        <a:prstGeom prst="roundRect">
          <a:avLst>
            <a:gd name="adj" fmla="val 10000"/>
          </a:avLst>
        </a:prstGeom>
        <a:no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Downloaded and preprocessed data</a:t>
          </a:r>
        </a:p>
      </dsp:txBody>
      <dsp:txXfrm>
        <a:off x="1667540" y="0"/>
        <a:ext cx="6285693" cy="768936"/>
      </dsp:txXfrm>
    </dsp:sp>
    <dsp:sp modelId="{C7E0558B-4F9E-485A-8B5A-392F20F18CA0}">
      <dsp:nvSpPr>
        <dsp:cNvPr id="0" name=""/>
        <dsp:cNvSpPr/>
      </dsp:nvSpPr>
      <dsp:spPr>
        <a:xfrm>
          <a:off x="76893" y="76893"/>
          <a:ext cx="1590646" cy="615149"/>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4E5A7-26A1-4E70-9EDD-43489C94ED2D}">
      <dsp:nvSpPr>
        <dsp:cNvPr id="0" name=""/>
        <dsp:cNvSpPr/>
      </dsp:nvSpPr>
      <dsp:spPr>
        <a:xfrm>
          <a:off x="0" y="845830"/>
          <a:ext cx="7953234" cy="768936"/>
        </a:xfrm>
        <a:prstGeom prst="roundRect">
          <a:avLst>
            <a:gd name="adj" fmla="val 10000"/>
          </a:avLst>
        </a:prstGeom>
        <a:no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Delineated watershed and derived catchments and slope from LiDAR DEM using ArcGIS Hydrology tools</a:t>
          </a:r>
        </a:p>
      </dsp:txBody>
      <dsp:txXfrm>
        <a:off x="1667540" y="845830"/>
        <a:ext cx="6285693" cy="768936"/>
      </dsp:txXfrm>
    </dsp:sp>
    <dsp:sp modelId="{6956F76B-8268-4322-A40E-D1F951A704B5}">
      <dsp:nvSpPr>
        <dsp:cNvPr id="0" name=""/>
        <dsp:cNvSpPr/>
      </dsp:nvSpPr>
      <dsp:spPr>
        <a:xfrm>
          <a:off x="76893" y="922723"/>
          <a:ext cx="1590646" cy="61514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66D62B-7E44-4A63-B0F5-82CAA1531457}">
      <dsp:nvSpPr>
        <dsp:cNvPr id="0" name=""/>
        <dsp:cNvSpPr/>
      </dsp:nvSpPr>
      <dsp:spPr>
        <a:xfrm>
          <a:off x="0" y="1691660"/>
          <a:ext cx="7953234" cy="768936"/>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Input images into equations to create R and LS factors</a:t>
          </a:r>
        </a:p>
      </dsp:txBody>
      <dsp:txXfrm>
        <a:off x="1667540" y="1691660"/>
        <a:ext cx="6285693" cy="768936"/>
      </dsp:txXfrm>
    </dsp:sp>
    <dsp:sp modelId="{04FFBD78-CDD2-4040-9901-7CF1C63086D3}">
      <dsp:nvSpPr>
        <dsp:cNvPr id="0" name=""/>
        <dsp:cNvSpPr/>
      </dsp:nvSpPr>
      <dsp:spPr>
        <a:xfrm>
          <a:off x="76893" y="1768553"/>
          <a:ext cx="1590646" cy="61514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F0BA24-3F4D-464D-8751-949CF0DD5C70}">
      <dsp:nvSpPr>
        <dsp:cNvPr id="0" name=""/>
        <dsp:cNvSpPr/>
      </dsp:nvSpPr>
      <dsp:spPr>
        <a:xfrm>
          <a:off x="0" y="2537490"/>
          <a:ext cx="7953234" cy="768936"/>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Classified </a:t>
          </a:r>
          <a:r>
            <a:rPr lang="en-US" sz="1900" kern="1200" dirty="0" smtClean="0">
              <a:solidFill>
                <a:schemeClr val="bg1"/>
              </a:solidFill>
            </a:rPr>
            <a:t>Landsat </a:t>
          </a:r>
          <a:r>
            <a:rPr lang="en-US" sz="1900" kern="1200" dirty="0">
              <a:solidFill>
                <a:schemeClr val="bg1"/>
              </a:solidFill>
            </a:rPr>
            <a:t>imagery using classification tree analysis </a:t>
          </a:r>
          <a:r>
            <a:rPr lang="en-US" sz="1900" kern="1200" dirty="0" smtClean="0">
              <a:solidFill>
                <a:schemeClr val="bg1"/>
              </a:solidFill>
            </a:rPr>
            <a:t>for C factor, created </a:t>
          </a:r>
          <a:r>
            <a:rPr lang="en-US" sz="1900" kern="1200" dirty="0">
              <a:solidFill>
                <a:schemeClr val="bg1"/>
              </a:solidFill>
            </a:rPr>
            <a:t>K factor classification </a:t>
          </a:r>
        </a:p>
      </dsp:txBody>
      <dsp:txXfrm>
        <a:off x="1667540" y="2537490"/>
        <a:ext cx="6285693" cy="768936"/>
      </dsp:txXfrm>
    </dsp:sp>
    <dsp:sp modelId="{E551E388-56D7-4C23-A983-09E4F5D89671}">
      <dsp:nvSpPr>
        <dsp:cNvPr id="0" name=""/>
        <dsp:cNvSpPr/>
      </dsp:nvSpPr>
      <dsp:spPr>
        <a:xfrm>
          <a:off x="76893" y="2614383"/>
          <a:ext cx="1590646" cy="615149"/>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CBDFD7-5500-45D1-874B-2CC9E0810236}">
      <dsp:nvSpPr>
        <dsp:cNvPr id="0" name=""/>
        <dsp:cNvSpPr/>
      </dsp:nvSpPr>
      <dsp:spPr>
        <a:xfrm>
          <a:off x="0" y="3383320"/>
          <a:ext cx="7953234" cy="768936"/>
        </a:xfrm>
        <a:prstGeom prst="roundRect">
          <a:avLst>
            <a:gd name="adj" fmla="val 10000"/>
          </a:avLst>
        </a:prstGeom>
        <a:no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Normalized and inverted all scales. Then multiplied </a:t>
          </a:r>
          <a:r>
            <a:rPr lang="en-US" sz="1900" kern="1200" dirty="0">
              <a:solidFill>
                <a:schemeClr val="bg1"/>
              </a:solidFill>
            </a:rPr>
            <a:t>factors in </a:t>
          </a:r>
          <a:r>
            <a:rPr lang="en-US" sz="1900" kern="1200" dirty="0" smtClean="0">
              <a:solidFill>
                <a:schemeClr val="bg1"/>
              </a:solidFill>
            </a:rPr>
            <a:t>Raster Calculator</a:t>
          </a:r>
          <a:endParaRPr lang="en-US" sz="1900" kern="1200" dirty="0">
            <a:solidFill>
              <a:schemeClr val="bg1"/>
            </a:solidFill>
          </a:endParaRPr>
        </a:p>
      </dsp:txBody>
      <dsp:txXfrm>
        <a:off x="1667540" y="3383320"/>
        <a:ext cx="6285693" cy="768936"/>
      </dsp:txXfrm>
    </dsp:sp>
    <dsp:sp modelId="{8C9B88AE-2D15-4964-9633-073E215A7427}">
      <dsp:nvSpPr>
        <dsp:cNvPr id="0" name=""/>
        <dsp:cNvSpPr/>
      </dsp:nvSpPr>
      <dsp:spPr>
        <a:xfrm>
          <a:off x="76893" y="3460213"/>
          <a:ext cx="1590646" cy="615149"/>
        </a:xfrm>
        <a:prstGeom prst="roundRect">
          <a:avLst>
            <a:gd name="adj" fmla="val 10000"/>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25620-D73C-4A40-B1F6-7C838217A1F4}">
      <dsp:nvSpPr>
        <dsp:cNvPr id="0" name=""/>
        <dsp:cNvSpPr/>
      </dsp:nvSpPr>
      <dsp:spPr>
        <a:xfrm>
          <a:off x="0" y="4229150"/>
          <a:ext cx="7953234" cy="768936"/>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Used Land Change Modeler to create change maps for </a:t>
          </a:r>
          <a:r>
            <a:rPr lang="en-US" sz="1900" kern="1200" dirty="0" smtClean="0">
              <a:solidFill>
                <a:schemeClr val="bg1"/>
              </a:solidFill>
            </a:rPr>
            <a:t>2002, 2010, &amp; 2014 </a:t>
          </a:r>
          <a:r>
            <a:rPr lang="en-US" sz="1900" kern="1200" dirty="0">
              <a:solidFill>
                <a:schemeClr val="bg1"/>
              </a:solidFill>
            </a:rPr>
            <a:t>RUSLE outputs</a:t>
          </a:r>
        </a:p>
      </dsp:txBody>
      <dsp:txXfrm>
        <a:off x="1667540" y="4229150"/>
        <a:ext cx="6285693" cy="768936"/>
      </dsp:txXfrm>
    </dsp:sp>
    <dsp:sp modelId="{AEF9F4F5-593B-4171-B75F-4706E0BFC489}">
      <dsp:nvSpPr>
        <dsp:cNvPr id="0" name=""/>
        <dsp:cNvSpPr/>
      </dsp:nvSpPr>
      <dsp:spPr>
        <a:xfrm>
          <a:off x="76893" y="4306043"/>
          <a:ext cx="1590646" cy="615149"/>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CAFBB-A224-4375-9D57-64021A2FDDC6}">
      <dsp:nvSpPr>
        <dsp:cNvPr id="0" name=""/>
        <dsp:cNvSpPr/>
      </dsp:nvSpPr>
      <dsp:spPr>
        <a:xfrm>
          <a:off x="0" y="5074980"/>
          <a:ext cx="7953234" cy="768936"/>
        </a:xfrm>
        <a:prstGeom prst="roundRect">
          <a:avLst>
            <a:gd name="adj" fmla="val 10000"/>
          </a:avLst>
        </a:prstGeom>
        <a:no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Created transition potential map using Land Change Modeler for </a:t>
          </a:r>
          <a:r>
            <a:rPr lang="en-US" sz="1900" kern="1200" dirty="0" smtClean="0">
              <a:solidFill>
                <a:schemeClr val="bg1"/>
              </a:solidFill>
            </a:rPr>
            <a:t>2002 &amp; 2010</a:t>
          </a:r>
          <a:endParaRPr lang="en-US" sz="1900" kern="1200" dirty="0">
            <a:solidFill>
              <a:schemeClr val="bg1"/>
            </a:solidFill>
          </a:endParaRPr>
        </a:p>
      </dsp:txBody>
      <dsp:txXfrm>
        <a:off x="1667540" y="5074980"/>
        <a:ext cx="6285693" cy="768936"/>
      </dsp:txXfrm>
    </dsp:sp>
    <dsp:sp modelId="{F04163D4-7158-433E-989F-77B3315D3896}">
      <dsp:nvSpPr>
        <dsp:cNvPr id="0" name=""/>
        <dsp:cNvSpPr/>
      </dsp:nvSpPr>
      <dsp:spPr>
        <a:xfrm>
          <a:off x="76893" y="5163761"/>
          <a:ext cx="1590646" cy="613765"/>
        </a:xfrm>
        <a:prstGeom prst="roundRect">
          <a:avLst>
            <a:gd name="adj" fmla="val 10000"/>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1699" b="-5604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CF75C-0A78-4EBC-A604-F6CD44CDE7A1}">
      <dsp:nvSpPr>
        <dsp:cNvPr id="0" name=""/>
        <dsp:cNvSpPr/>
      </dsp:nvSpPr>
      <dsp:spPr>
        <a:xfrm>
          <a:off x="0" y="0"/>
          <a:ext cx="7953234" cy="768936"/>
        </a:xfrm>
        <a:prstGeom prst="roundRect">
          <a:avLst>
            <a:gd name="adj" fmla="val 10000"/>
          </a:avLst>
        </a:prstGeom>
        <a:solidFill>
          <a:schemeClr val="accent1"/>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Downloaded and preprocessed data</a:t>
          </a:r>
        </a:p>
      </dsp:txBody>
      <dsp:txXfrm>
        <a:off x="1667540" y="0"/>
        <a:ext cx="6285693" cy="768936"/>
      </dsp:txXfrm>
    </dsp:sp>
    <dsp:sp modelId="{C7E0558B-4F9E-485A-8B5A-392F20F18CA0}">
      <dsp:nvSpPr>
        <dsp:cNvPr id="0" name=""/>
        <dsp:cNvSpPr/>
      </dsp:nvSpPr>
      <dsp:spPr>
        <a:xfrm>
          <a:off x="76893" y="76893"/>
          <a:ext cx="1590646" cy="615149"/>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4E5A7-26A1-4E70-9EDD-43489C94ED2D}">
      <dsp:nvSpPr>
        <dsp:cNvPr id="0" name=""/>
        <dsp:cNvSpPr/>
      </dsp:nvSpPr>
      <dsp:spPr>
        <a:xfrm>
          <a:off x="0" y="845830"/>
          <a:ext cx="7953234" cy="768936"/>
        </a:xfrm>
        <a:prstGeom prst="roundRect">
          <a:avLst>
            <a:gd name="adj" fmla="val 10000"/>
          </a:avLst>
        </a:prstGeom>
        <a:solidFill>
          <a:schemeClr val="accent1"/>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Delineated watershed and derived catchments and slope from LiDAR DEM using ArcGIS Hydrology tools</a:t>
          </a:r>
        </a:p>
      </dsp:txBody>
      <dsp:txXfrm>
        <a:off x="1667540" y="845830"/>
        <a:ext cx="6285693" cy="768936"/>
      </dsp:txXfrm>
    </dsp:sp>
    <dsp:sp modelId="{6956F76B-8268-4322-A40E-D1F951A704B5}">
      <dsp:nvSpPr>
        <dsp:cNvPr id="0" name=""/>
        <dsp:cNvSpPr/>
      </dsp:nvSpPr>
      <dsp:spPr>
        <a:xfrm>
          <a:off x="76893" y="922723"/>
          <a:ext cx="1590646" cy="61514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66D62B-7E44-4A63-B0F5-82CAA1531457}">
      <dsp:nvSpPr>
        <dsp:cNvPr id="0" name=""/>
        <dsp:cNvSpPr/>
      </dsp:nvSpPr>
      <dsp:spPr>
        <a:xfrm>
          <a:off x="0" y="1691660"/>
          <a:ext cx="7953234" cy="768936"/>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Input images into equations to create R and LS factors</a:t>
          </a:r>
        </a:p>
      </dsp:txBody>
      <dsp:txXfrm>
        <a:off x="1667540" y="1691660"/>
        <a:ext cx="6285693" cy="768936"/>
      </dsp:txXfrm>
    </dsp:sp>
    <dsp:sp modelId="{04FFBD78-CDD2-4040-9901-7CF1C63086D3}">
      <dsp:nvSpPr>
        <dsp:cNvPr id="0" name=""/>
        <dsp:cNvSpPr/>
      </dsp:nvSpPr>
      <dsp:spPr>
        <a:xfrm>
          <a:off x="76893" y="1768553"/>
          <a:ext cx="1590646" cy="61514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F0BA24-3F4D-464D-8751-949CF0DD5C70}">
      <dsp:nvSpPr>
        <dsp:cNvPr id="0" name=""/>
        <dsp:cNvSpPr/>
      </dsp:nvSpPr>
      <dsp:spPr>
        <a:xfrm>
          <a:off x="0" y="2537490"/>
          <a:ext cx="7953234" cy="768936"/>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Classified </a:t>
          </a:r>
          <a:r>
            <a:rPr lang="en-US" sz="1900" kern="1200" dirty="0" smtClean="0">
              <a:solidFill>
                <a:schemeClr val="bg1"/>
              </a:solidFill>
            </a:rPr>
            <a:t>Landsat </a:t>
          </a:r>
          <a:r>
            <a:rPr lang="en-US" sz="1900" kern="1200" dirty="0">
              <a:solidFill>
                <a:schemeClr val="bg1"/>
              </a:solidFill>
            </a:rPr>
            <a:t>imagery using classification tree analysis </a:t>
          </a:r>
          <a:r>
            <a:rPr lang="en-US" sz="1900" kern="1200" dirty="0" smtClean="0">
              <a:solidFill>
                <a:schemeClr val="bg1"/>
              </a:solidFill>
            </a:rPr>
            <a:t>for C factor, created </a:t>
          </a:r>
          <a:r>
            <a:rPr lang="en-US" sz="1900" kern="1200" dirty="0">
              <a:solidFill>
                <a:schemeClr val="bg1"/>
              </a:solidFill>
            </a:rPr>
            <a:t>K factor classification </a:t>
          </a:r>
        </a:p>
      </dsp:txBody>
      <dsp:txXfrm>
        <a:off x="1667540" y="2537490"/>
        <a:ext cx="6285693" cy="768936"/>
      </dsp:txXfrm>
    </dsp:sp>
    <dsp:sp modelId="{E551E388-56D7-4C23-A983-09E4F5D89671}">
      <dsp:nvSpPr>
        <dsp:cNvPr id="0" name=""/>
        <dsp:cNvSpPr/>
      </dsp:nvSpPr>
      <dsp:spPr>
        <a:xfrm>
          <a:off x="76893" y="2614383"/>
          <a:ext cx="1590646" cy="615149"/>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CBDFD7-5500-45D1-874B-2CC9E0810236}">
      <dsp:nvSpPr>
        <dsp:cNvPr id="0" name=""/>
        <dsp:cNvSpPr/>
      </dsp:nvSpPr>
      <dsp:spPr>
        <a:xfrm>
          <a:off x="0" y="3383320"/>
          <a:ext cx="7953234" cy="768936"/>
        </a:xfrm>
        <a:prstGeom prst="roundRect">
          <a:avLst>
            <a:gd name="adj" fmla="val 10000"/>
          </a:avLst>
        </a:prstGeom>
        <a:no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Normalized and inverted all scales. Then multiplied </a:t>
          </a:r>
          <a:r>
            <a:rPr lang="en-US" sz="1900" kern="1200" dirty="0">
              <a:solidFill>
                <a:schemeClr val="bg1"/>
              </a:solidFill>
            </a:rPr>
            <a:t>factors in </a:t>
          </a:r>
          <a:r>
            <a:rPr lang="en-US" sz="1900" kern="1200" dirty="0" smtClean="0">
              <a:solidFill>
                <a:schemeClr val="bg1"/>
              </a:solidFill>
            </a:rPr>
            <a:t>Raster Calculator</a:t>
          </a:r>
          <a:endParaRPr lang="en-US" sz="1900" kern="1200" dirty="0">
            <a:solidFill>
              <a:schemeClr val="bg1"/>
            </a:solidFill>
          </a:endParaRPr>
        </a:p>
      </dsp:txBody>
      <dsp:txXfrm>
        <a:off x="1667540" y="3383320"/>
        <a:ext cx="6285693" cy="768936"/>
      </dsp:txXfrm>
    </dsp:sp>
    <dsp:sp modelId="{8C9B88AE-2D15-4964-9633-073E215A7427}">
      <dsp:nvSpPr>
        <dsp:cNvPr id="0" name=""/>
        <dsp:cNvSpPr/>
      </dsp:nvSpPr>
      <dsp:spPr>
        <a:xfrm>
          <a:off x="76893" y="3460213"/>
          <a:ext cx="1590646" cy="615149"/>
        </a:xfrm>
        <a:prstGeom prst="roundRect">
          <a:avLst>
            <a:gd name="adj" fmla="val 10000"/>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25620-D73C-4A40-B1F6-7C838217A1F4}">
      <dsp:nvSpPr>
        <dsp:cNvPr id="0" name=""/>
        <dsp:cNvSpPr/>
      </dsp:nvSpPr>
      <dsp:spPr>
        <a:xfrm>
          <a:off x="0" y="4229150"/>
          <a:ext cx="7953234" cy="768936"/>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Used Land Change Modeler to create change maps for </a:t>
          </a:r>
          <a:r>
            <a:rPr lang="en-US" sz="1900" kern="1200" dirty="0" smtClean="0">
              <a:solidFill>
                <a:schemeClr val="bg1"/>
              </a:solidFill>
            </a:rPr>
            <a:t>2002, 2010, &amp; 2014 </a:t>
          </a:r>
          <a:r>
            <a:rPr lang="en-US" sz="1900" kern="1200" dirty="0">
              <a:solidFill>
                <a:schemeClr val="bg1"/>
              </a:solidFill>
            </a:rPr>
            <a:t>RUSLE outputs</a:t>
          </a:r>
        </a:p>
      </dsp:txBody>
      <dsp:txXfrm>
        <a:off x="1667540" y="4229150"/>
        <a:ext cx="6285693" cy="768936"/>
      </dsp:txXfrm>
    </dsp:sp>
    <dsp:sp modelId="{AEF9F4F5-593B-4171-B75F-4706E0BFC489}">
      <dsp:nvSpPr>
        <dsp:cNvPr id="0" name=""/>
        <dsp:cNvSpPr/>
      </dsp:nvSpPr>
      <dsp:spPr>
        <a:xfrm>
          <a:off x="76893" y="4306043"/>
          <a:ext cx="1590646" cy="615149"/>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CAFBB-A224-4375-9D57-64021A2FDDC6}">
      <dsp:nvSpPr>
        <dsp:cNvPr id="0" name=""/>
        <dsp:cNvSpPr/>
      </dsp:nvSpPr>
      <dsp:spPr>
        <a:xfrm>
          <a:off x="0" y="5074980"/>
          <a:ext cx="7953234" cy="768936"/>
        </a:xfrm>
        <a:prstGeom prst="roundRect">
          <a:avLst>
            <a:gd name="adj" fmla="val 10000"/>
          </a:avLst>
        </a:prstGeom>
        <a:no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Created transition potential map using Land Change Modeler for </a:t>
          </a:r>
          <a:r>
            <a:rPr lang="en-US" sz="1900" kern="1200" dirty="0" smtClean="0">
              <a:solidFill>
                <a:schemeClr val="bg1"/>
              </a:solidFill>
            </a:rPr>
            <a:t>2002 &amp; 2010</a:t>
          </a:r>
          <a:endParaRPr lang="en-US" sz="1900" kern="1200" dirty="0">
            <a:solidFill>
              <a:schemeClr val="bg1"/>
            </a:solidFill>
          </a:endParaRPr>
        </a:p>
      </dsp:txBody>
      <dsp:txXfrm>
        <a:off x="1667540" y="5074980"/>
        <a:ext cx="6285693" cy="768936"/>
      </dsp:txXfrm>
    </dsp:sp>
    <dsp:sp modelId="{F04163D4-7158-433E-989F-77B3315D3896}">
      <dsp:nvSpPr>
        <dsp:cNvPr id="0" name=""/>
        <dsp:cNvSpPr/>
      </dsp:nvSpPr>
      <dsp:spPr>
        <a:xfrm>
          <a:off x="76893" y="5163761"/>
          <a:ext cx="1590646" cy="613765"/>
        </a:xfrm>
        <a:prstGeom prst="roundRect">
          <a:avLst>
            <a:gd name="adj" fmla="val 10000"/>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1699" b="-5604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CF75C-0A78-4EBC-A604-F6CD44CDE7A1}">
      <dsp:nvSpPr>
        <dsp:cNvPr id="0" name=""/>
        <dsp:cNvSpPr/>
      </dsp:nvSpPr>
      <dsp:spPr>
        <a:xfrm>
          <a:off x="0" y="0"/>
          <a:ext cx="7953234" cy="768936"/>
        </a:xfrm>
        <a:prstGeom prst="roundRect">
          <a:avLst>
            <a:gd name="adj" fmla="val 10000"/>
          </a:avLst>
        </a:prstGeom>
        <a:solidFill>
          <a:schemeClr val="accent1"/>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Downloaded and preprocessed data</a:t>
          </a:r>
        </a:p>
      </dsp:txBody>
      <dsp:txXfrm>
        <a:off x="1667540" y="0"/>
        <a:ext cx="6285693" cy="768936"/>
      </dsp:txXfrm>
    </dsp:sp>
    <dsp:sp modelId="{C7E0558B-4F9E-485A-8B5A-392F20F18CA0}">
      <dsp:nvSpPr>
        <dsp:cNvPr id="0" name=""/>
        <dsp:cNvSpPr/>
      </dsp:nvSpPr>
      <dsp:spPr>
        <a:xfrm>
          <a:off x="76893" y="76893"/>
          <a:ext cx="1590646" cy="615149"/>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4E5A7-26A1-4E70-9EDD-43489C94ED2D}">
      <dsp:nvSpPr>
        <dsp:cNvPr id="0" name=""/>
        <dsp:cNvSpPr/>
      </dsp:nvSpPr>
      <dsp:spPr>
        <a:xfrm>
          <a:off x="0" y="845830"/>
          <a:ext cx="7953234" cy="768936"/>
        </a:xfrm>
        <a:prstGeom prst="roundRect">
          <a:avLst>
            <a:gd name="adj" fmla="val 10000"/>
          </a:avLst>
        </a:prstGeom>
        <a:solidFill>
          <a:schemeClr val="accent1"/>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Delineated watershed and derived catchments and slope from LiDAR DEM using ArcGIS Hydrology tools</a:t>
          </a:r>
        </a:p>
      </dsp:txBody>
      <dsp:txXfrm>
        <a:off x="1667540" y="845830"/>
        <a:ext cx="6285693" cy="768936"/>
      </dsp:txXfrm>
    </dsp:sp>
    <dsp:sp modelId="{6956F76B-8268-4322-A40E-D1F951A704B5}">
      <dsp:nvSpPr>
        <dsp:cNvPr id="0" name=""/>
        <dsp:cNvSpPr/>
      </dsp:nvSpPr>
      <dsp:spPr>
        <a:xfrm>
          <a:off x="76893" y="922723"/>
          <a:ext cx="1590646" cy="61514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66D62B-7E44-4A63-B0F5-82CAA1531457}">
      <dsp:nvSpPr>
        <dsp:cNvPr id="0" name=""/>
        <dsp:cNvSpPr/>
      </dsp:nvSpPr>
      <dsp:spPr>
        <a:xfrm>
          <a:off x="0" y="1691660"/>
          <a:ext cx="7953234" cy="768936"/>
        </a:xfrm>
        <a:prstGeom prst="roundRect">
          <a:avLst>
            <a:gd name="adj" fmla="val 1000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Input images into equations to create R and LS factors</a:t>
          </a:r>
        </a:p>
      </dsp:txBody>
      <dsp:txXfrm>
        <a:off x="1667540" y="1691660"/>
        <a:ext cx="6285693" cy="768936"/>
      </dsp:txXfrm>
    </dsp:sp>
    <dsp:sp modelId="{04FFBD78-CDD2-4040-9901-7CF1C63086D3}">
      <dsp:nvSpPr>
        <dsp:cNvPr id="0" name=""/>
        <dsp:cNvSpPr/>
      </dsp:nvSpPr>
      <dsp:spPr>
        <a:xfrm>
          <a:off x="76893" y="1768553"/>
          <a:ext cx="1590646" cy="61514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F0BA24-3F4D-464D-8751-949CF0DD5C70}">
      <dsp:nvSpPr>
        <dsp:cNvPr id="0" name=""/>
        <dsp:cNvSpPr/>
      </dsp:nvSpPr>
      <dsp:spPr>
        <a:xfrm>
          <a:off x="0" y="2537490"/>
          <a:ext cx="7953234" cy="768936"/>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Classified </a:t>
          </a:r>
          <a:r>
            <a:rPr lang="en-US" sz="1900" kern="1200" dirty="0" smtClean="0">
              <a:solidFill>
                <a:schemeClr val="bg1"/>
              </a:solidFill>
            </a:rPr>
            <a:t>Landsat </a:t>
          </a:r>
          <a:r>
            <a:rPr lang="en-US" sz="1900" kern="1200" dirty="0">
              <a:solidFill>
                <a:schemeClr val="bg1"/>
              </a:solidFill>
            </a:rPr>
            <a:t>imagery using classification tree analysis </a:t>
          </a:r>
          <a:r>
            <a:rPr lang="en-US" sz="1900" kern="1200" dirty="0" smtClean="0">
              <a:solidFill>
                <a:schemeClr val="bg1"/>
              </a:solidFill>
            </a:rPr>
            <a:t>for C factor, created </a:t>
          </a:r>
          <a:r>
            <a:rPr lang="en-US" sz="1900" kern="1200" dirty="0">
              <a:solidFill>
                <a:schemeClr val="bg1"/>
              </a:solidFill>
            </a:rPr>
            <a:t>K factor classification </a:t>
          </a:r>
        </a:p>
      </dsp:txBody>
      <dsp:txXfrm>
        <a:off x="1667540" y="2537490"/>
        <a:ext cx="6285693" cy="768936"/>
      </dsp:txXfrm>
    </dsp:sp>
    <dsp:sp modelId="{E551E388-56D7-4C23-A983-09E4F5D89671}">
      <dsp:nvSpPr>
        <dsp:cNvPr id="0" name=""/>
        <dsp:cNvSpPr/>
      </dsp:nvSpPr>
      <dsp:spPr>
        <a:xfrm>
          <a:off x="76893" y="2614383"/>
          <a:ext cx="1590646" cy="615149"/>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CBDFD7-5500-45D1-874B-2CC9E0810236}">
      <dsp:nvSpPr>
        <dsp:cNvPr id="0" name=""/>
        <dsp:cNvSpPr/>
      </dsp:nvSpPr>
      <dsp:spPr>
        <a:xfrm>
          <a:off x="0" y="3383320"/>
          <a:ext cx="7953234" cy="768936"/>
        </a:xfrm>
        <a:prstGeom prst="roundRect">
          <a:avLst>
            <a:gd name="adj" fmla="val 10000"/>
          </a:avLst>
        </a:prstGeom>
        <a:no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Normalized and inverted all scales. Then multiplied </a:t>
          </a:r>
          <a:r>
            <a:rPr lang="en-US" sz="1900" kern="1200" dirty="0">
              <a:solidFill>
                <a:schemeClr val="bg1"/>
              </a:solidFill>
            </a:rPr>
            <a:t>factors in </a:t>
          </a:r>
          <a:r>
            <a:rPr lang="en-US" sz="1900" kern="1200" dirty="0" smtClean="0">
              <a:solidFill>
                <a:schemeClr val="bg1"/>
              </a:solidFill>
            </a:rPr>
            <a:t>Raster Calculator</a:t>
          </a:r>
          <a:endParaRPr lang="en-US" sz="1900" kern="1200" dirty="0">
            <a:solidFill>
              <a:schemeClr val="bg1"/>
            </a:solidFill>
          </a:endParaRPr>
        </a:p>
      </dsp:txBody>
      <dsp:txXfrm>
        <a:off x="1667540" y="3383320"/>
        <a:ext cx="6285693" cy="768936"/>
      </dsp:txXfrm>
    </dsp:sp>
    <dsp:sp modelId="{8C9B88AE-2D15-4964-9633-073E215A7427}">
      <dsp:nvSpPr>
        <dsp:cNvPr id="0" name=""/>
        <dsp:cNvSpPr/>
      </dsp:nvSpPr>
      <dsp:spPr>
        <a:xfrm>
          <a:off x="76893" y="3460213"/>
          <a:ext cx="1590646" cy="615149"/>
        </a:xfrm>
        <a:prstGeom prst="roundRect">
          <a:avLst>
            <a:gd name="adj" fmla="val 10000"/>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25620-D73C-4A40-B1F6-7C838217A1F4}">
      <dsp:nvSpPr>
        <dsp:cNvPr id="0" name=""/>
        <dsp:cNvSpPr/>
      </dsp:nvSpPr>
      <dsp:spPr>
        <a:xfrm>
          <a:off x="0" y="4229150"/>
          <a:ext cx="7953234" cy="768936"/>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Used Land Change Modeler to create change maps for </a:t>
          </a:r>
          <a:r>
            <a:rPr lang="en-US" sz="1900" kern="1200" dirty="0" smtClean="0">
              <a:solidFill>
                <a:schemeClr val="bg1"/>
              </a:solidFill>
            </a:rPr>
            <a:t>2002, 2010, &amp; 2014 </a:t>
          </a:r>
          <a:r>
            <a:rPr lang="en-US" sz="1900" kern="1200" dirty="0">
              <a:solidFill>
                <a:schemeClr val="bg1"/>
              </a:solidFill>
            </a:rPr>
            <a:t>RUSLE outputs</a:t>
          </a:r>
        </a:p>
      </dsp:txBody>
      <dsp:txXfrm>
        <a:off x="1667540" y="4229150"/>
        <a:ext cx="6285693" cy="768936"/>
      </dsp:txXfrm>
    </dsp:sp>
    <dsp:sp modelId="{AEF9F4F5-593B-4171-B75F-4706E0BFC489}">
      <dsp:nvSpPr>
        <dsp:cNvPr id="0" name=""/>
        <dsp:cNvSpPr/>
      </dsp:nvSpPr>
      <dsp:spPr>
        <a:xfrm>
          <a:off x="76893" y="4306043"/>
          <a:ext cx="1590646" cy="615149"/>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CAFBB-A224-4375-9D57-64021A2FDDC6}">
      <dsp:nvSpPr>
        <dsp:cNvPr id="0" name=""/>
        <dsp:cNvSpPr/>
      </dsp:nvSpPr>
      <dsp:spPr>
        <a:xfrm>
          <a:off x="0" y="5074980"/>
          <a:ext cx="7953234" cy="768936"/>
        </a:xfrm>
        <a:prstGeom prst="roundRect">
          <a:avLst>
            <a:gd name="adj" fmla="val 10000"/>
          </a:avLst>
        </a:prstGeom>
        <a:no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Created transition potential map using Land Change Modeler for </a:t>
          </a:r>
          <a:r>
            <a:rPr lang="en-US" sz="1900" kern="1200" dirty="0" smtClean="0">
              <a:solidFill>
                <a:schemeClr val="bg1"/>
              </a:solidFill>
            </a:rPr>
            <a:t>2002 &amp; 2010</a:t>
          </a:r>
          <a:endParaRPr lang="en-US" sz="1900" kern="1200" dirty="0">
            <a:solidFill>
              <a:schemeClr val="bg1"/>
            </a:solidFill>
          </a:endParaRPr>
        </a:p>
      </dsp:txBody>
      <dsp:txXfrm>
        <a:off x="1667540" y="5074980"/>
        <a:ext cx="6285693" cy="768936"/>
      </dsp:txXfrm>
    </dsp:sp>
    <dsp:sp modelId="{F04163D4-7158-433E-989F-77B3315D3896}">
      <dsp:nvSpPr>
        <dsp:cNvPr id="0" name=""/>
        <dsp:cNvSpPr/>
      </dsp:nvSpPr>
      <dsp:spPr>
        <a:xfrm>
          <a:off x="76893" y="5163761"/>
          <a:ext cx="1590646" cy="613765"/>
        </a:xfrm>
        <a:prstGeom prst="roundRect">
          <a:avLst>
            <a:gd name="adj" fmla="val 10000"/>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1699" b="-5604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CF75C-0A78-4EBC-A604-F6CD44CDE7A1}">
      <dsp:nvSpPr>
        <dsp:cNvPr id="0" name=""/>
        <dsp:cNvSpPr/>
      </dsp:nvSpPr>
      <dsp:spPr>
        <a:xfrm>
          <a:off x="0" y="0"/>
          <a:ext cx="7953234" cy="768936"/>
        </a:xfrm>
        <a:prstGeom prst="roundRect">
          <a:avLst>
            <a:gd name="adj" fmla="val 10000"/>
          </a:avLst>
        </a:prstGeom>
        <a:solidFill>
          <a:schemeClr val="accent1"/>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Downloaded and preprocessed data</a:t>
          </a:r>
        </a:p>
      </dsp:txBody>
      <dsp:txXfrm>
        <a:off x="1667540" y="0"/>
        <a:ext cx="6285693" cy="768936"/>
      </dsp:txXfrm>
    </dsp:sp>
    <dsp:sp modelId="{C7E0558B-4F9E-485A-8B5A-392F20F18CA0}">
      <dsp:nvSpPr>
        <dsp:cNvPr id="0" name=""/>
        <dsp:cNvSpPr/>
      </dsp:nvSpPr>
      <dsp:spPr>
        <a:xfrm>
          <a:off x="76893" y="76893"/>
          <a:ext cx="1590646" cy="615149"/>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4E5A7-26A1-4E70-9EDD-43489C94ED2D}">
      <dsp:nvSpPr>
        <dsp:cNvPr id="0" name=""/>
        <dsp:cNvSpPr/>
      </dsp:nvSpPr>
      <dsp:spPr>
        <a:xfrm>
          <a:off x="0" y="845830"/>
          <a:ext cx="7953234" cy="768936"/>
        </a:xfrm>
        <a:prstGeom prst="roundRect">
          <a:avLst>
            <a:gd name="adj" fmla="val 10000"/>
          </a:avLst>
        </a:prstGeom>
        <a:solidFill>
          <a:schemeClr val="accent1"/>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Delineated watershed and derived catchments and slope from LiDAR DEM using ArcGIS Hydrology tools</a:t>
          </a:r>
        </a:p>
      </dsp:txBody>
      <dsp:txXfrm>
        <a:off x="1667540" y="845830"/>
        <a:ext cx="6285693" cy="768936"/>
      </dsp:txXfrm>
    </dsp:sp>
    <dsp:sp modelId="{6956F76B-8268-4322-A40E-D1F951A704B5}">
      <dsp:nvSpPr>
        <dsp:cNvPr id="0" name=""/>
        <dsp:cNvSpPr/>
      </dsp:nvSpPr>
      <dsp:spPr>
        <a:xfrm>
          <a:off x="76893" y="922723"/>
          <a:ext cx="1590646" cy="61514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66D62B-7E44-4A63-B0F5-82CAA1531457}">
      <dsp:nvSpPr>
        <dsp:cNvPr id="0" name=""/>
        <dsp:cNvSpPr/>
      </dsp:nvSpPr>
      <dsp:spPr>
        <a:xfrm>
          <a:off x="0" y="1691660"/>
          <a:ext cx="7953234" cy="768936"/>
        </a:xfrm>
        <a:prstGeom prst="roundRect">
          <a:avLst>
            <a:gd name="adj" fmla="val 1000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Input images into equations to create R and LS factors</a:t>
          </a:r>
        </a:p>
      </dsp:txBody>
      <dsp:txXfrm>
        <a:off x="1667540" y="1691660"/>
        <a:ext cx="6285693" cy="768936"/>
      </dsp:txXfrm>
    </dsp:sp>
    <dsp:sp modelId="{04FFBD78-CDD2-4040-9901-7CF1C63086D3}">
      <dsp:nvSpPr>
        <dsp:cNvPr id="0" name=""/>
        <dsp:cNvSpPr/>
      </dsp:nvSpPr>
      <dsp:spPr>
        <a:xfrm>
          <a:off x="76893" y="1768553"/>
          <a:ext cx="1590646" cy="61514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F0BA24-3F4D-464D-8751-949CF0DD5C70}">
      <dsp:nvSpPr>
        <dsp:cNvPr id="0" name=""/>
        <dsp:cNvSpPr/>
      </dsp:nvSpPr>
      <dsp:spPr>
        <a:xfrm>
          <a:off x="0" y="2537490"/>
          <a:ext cx="7953234" cy="768936"/>
        </a:xfrm>
        <a:prstGeom prst="roundRect">
          <a:avLst>
            <a:gd name="adj" fmla="val 1000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Classified </a:t>
          </a:r>
          <a:r>
            <a:rPr lang="en-US" sz="1900" kern="1200" dirty="0" smtClean="0">
              <a:solidFill>
                <a:schemeClr val="bg1"/>
              </a:solidFill>
            </a:rPr>
            <a:t>Landsat </a:t>
          </a:r>
          <a:r>
            <a:rPr lang="en-US" sz="1900" kern="1200" dirty="0">
              <a:solidFill>
                <a:schemeClr val="bg1"/>
              </a:solidFill>
            </a:rPr>
            <a:t>imagery using classification tree analysis </a:t>
          </a:r>
          <a:r>
            <a:rPr lang="en-US" sz="1900" kern="1200" dirty="0" smtClean="0">
              <a:solidFill>
                <a:schemeClr val="bg1"/>
              </a:solidFill>
            </a:rPr>
            <a:t>for C factor, created </a:t>
          </a:r>
          <a:r>
            <a:rPr lang="en-US" sz="1900" kern="1200" dirty="0">
              <a:solidFill>
                <a:schemeClr val="bg1"/>
              </a:solidFill>
            </a:rPr>
            <a:t>K factor classification </a:t>
          </a:r>
        </a:p>
      </dsp:txBody>
      <dsp:txXfrm>
        <a:off x="1667540" y="2537490"/>
        <a:ext cx="6285693" cy="768936"/>
      </dsp:txXfrm>
    </dsp:sp>
    <dsp:sp modelId="{E551E388-56D7-4C23-A983-09E4F5D89671}">
      <dsp:nvSpPr>
        <dsp:cNvPr id="0" name=""/>
        <dsp:cNvSpPr/>
      </dsp:nvSpPr>
      <dsp:spPr>
        <a:xfrm>
          <a:off x="76893" y="2614383"/>
          <a:ext cx="1590646" cy="615149"/>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CBDFD7-5500-45D1-874B-2CC9E0810236}">
      <dsp:nvSpPr>
        <dsp:cNvPr id="0" name=""/>
        <dsp:cNvSpPr/>
      </dsp:nvSpPr>
      <dsp:spPr>
        <a:xfrm>
          <a:off x="0" y="3383320"/>
          <a:ext cx="7953234" cy="768936"/>
        </a:xfrm>
        <a:prstGeom prst="roundRect">
          <a:avLst>
            <a:gd name="adj" fmla="val 10000"/>
          </a:avLst>
        </a:prstGeom>
        <a:no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Normalized and multiplied factors together</a:t>
          </a:r>
          <a:endParaRPr lang="en-US" sz="1900" kern="1200" dirty="0">
            <a:solidFill>
              <a:schemeClr val="bg1"/>
            </a:solidFill>
          </a:endParaRPr>
        </a:p>
      </dsp:txBody>
      <dsp:txXfrm>
        <a:off x="1667540" y="3383320"/>
        <a:ext cx="6285693" cy="768936"/>
      </dsp:txXfrm>
    </dsp:sp>
    <dsp:sp modelId="{8C9B88AE-2D15-4964-9633-073E215A7427}">
      <dsp:nvSpPr>
        <dsp:cNvPr id="0" name=""/>
        <dsp:cNvSpPr/>
      </dsp:nvSpPr>
      <dsp:spPr>
        <a:xfrm>
          <a:off x="76893" y="3460213"/>
          <a:ext cx="1590646" cy="615149"/>
        </a:xfrm>
        <a:prstGeom prst="roundRect">
          <a:avLst>
            <a:gd name="adj" fmla="val 10000"/>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25620-D73C-4A40-B1F6-7C838217A1F4}">
      <dsp:nvSpPr>
        <dsp:cNvPr id="0" name=""/>
        <dsp:cNvSpPr/>
      </dsp:nvSpPr>
      <dsp:spPr>
        <a:xfrm>
          <a:off x="0" y="4229150"/>
          <a:ext cx="7953234" cy="768936"/>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Used </a:t>
          </a:r>
          <a:r>
            <a:rPr lang="en-US" sz="1900" kern="1200" dirty="0" err="1" smtClean="0">
              <a:solidFill>
                <a:schemeClr val="bg1"/>
              </a:solidFill>
            </a:rPr>
            <a:t>TerrSet</a:t>
          </a:r>
          <a:r>
            <a:rPr lang="en-US" sz="1900" kern="1200" dirty="0" smtClean="0">
              <a:solidFill>
                <a:schemeClr val="bg1"/>
              </a:solidFill>
            </a:rPr>
            <a:t> </a:t>
          </a:r>
          <a:r>
            <a:rPr lang="en-US" sz="1900" kern="1200" dirty="0">
              <a:solidFill>
                <a:schemeClr val="bg1"/>
              </a:solidFill>
            </a:rPr>
            <a:t>Land Change Modeler to create change maps for </a:t>
          </a:r>
          <a:r>
            <a:rPr lang="en-US" sz="1900" kern="1200" dirty="0" smtClean="0">
              <a:solidFill>
                <a:schemeClr val="bg1"/>
              </a:solidFill>
            </a:rPr>
            <a:t>2002 </a:t>
          </a:r>
          <a:r>
            <a:rPr lang="en-US" sz="1900" kern="1200" dirty="0" smtClean="0">
              <a:solidFill>
                <a:schemeClr val="bg1"/>
              </a:solidFill>
            </a:rPr>
            <a:t>to </a:t>
          </a:r>
          <a:r>
            <a:rPr lang="en-US" sz="1900" kern="1200" dirty="0" smtClean="0">
              <a:solidFill>
                <a:schemeClr val="bg1"/>
              </a:solidFill>
            </a:rPr>
            <a:t>2014 </a:t>
          </a:r>
          <a:r>
            <a:rPr lang="en-US" sz="1900" kern="1200" dirty="0">
              <a:solidFill>
                <a:schemeClr val="bg1"/>
              </a:solidFill>
            </a:rPr>
            <a:t>RUSLE outputs</a:t>
          </a:r>
        </a:p>
      </dsp:txBody>
      <dsp:txXfrm>
        <a:off x="1667540" y="4229150"/>
        <a:ext cx="6285693" cy="768936"/>
      </dsp:txXfrm>
    </dsp:sp>
    <dsp:sp modelId="{AEF9F4F5-593B-4171-B75F-4706E0BFC489}">
      <dsp:nvSpPr>
        <dsp:cNvPr id="0" name=""/>
        <dsp:cNvSpPr/>
      </dsp:nvSpPr>
      <dsp:spPr>
        <a:xfrm>
          <a:off x="76893" y="4306043"/>
          <a:ext cx="1590646" cy="615149"/>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CAFBB-A224-4375-9D57-64021A2FDDC6}">
      <dsp:nvSpPr>
        <dsp:cNvPr id="0" name=""/>
        <dsp:cNvSpPr/>
      </dsp:nvSpPr>
      <dsp:spPr>
        <a:xfrm>
          <a:off x="0" y="5074980"/>
          <a:ext cx="7953234" cy="768936"/>
        </a:xfrm>
        <a:prstGeom prst="roundRect">
          <a:avLst>
            <a:gd name="adj" fmla="val 10000"/>
          </a:avLst>
        </a:prstGeom>
        <a:no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Created </a:t>
          </a:r>
          <a:r>
            <a:rPr lang="en-US" sz="1900" kern="1200" dirty="0" smtClean="0">
              <a:solidFill>
                <a:schemeClr val="bg1"/>
              </a:solidFill>
            </a:rPr>
            <a:t>change analysis maps using </a:t>
          </a:r>
          <a:r>
            <a:rPr lang="en-US" sz="1900" kern="1200" dirty="0">
              <a:solidFill>
                <a:schemeClr val="bg1"/>
              </a:solidFill>
            </a:rPr>
            <a:t>Land Change Modeler for </a:t>
          </a:r>
          <a:r>
            <a:rPr lang="en-US" sz="1900" kern="1200" dirty="0" smtClean="0">
              <a:solidFill>
                <a:schemeClr val="bg1"/>
              </a:solidFill>
            </a:rPr>
            <a:t>2020 &amp; 2030</a:t>
          </a:r>
          <a:endParaRPr lang="en-US" sz="1900" kern="1200" dirty="0">
            <a:solidFill>
              <a:schemeClr val="bg1"/>
            </a:solidFill>
          </a:endParaRPr>
        </a:p>
      </dsp:txBody>
      <dsp:txXfrm>
        <a:off x="1667540" y="5074980"/>
        <a:ext cx="6285693" cy="768936"/>
      </dsp:txXfrm>
    </dsp:sp>
    <dsp:sp modelId="{F04163D4-7158-433E-989F-77B3315D3896}">
      <dsp:nvSpPr>
        <dsp:cNvPr id="0" name=""/>
        <dsp:cNvSpPr/>
      </dsp:nvSpPr>
      <dsp:spPr>
        <a:xfrm>
          <a:off x="76893" y="5163761"/>
          <a:ext cx="1590646" cy="613765"/>
        </a:xfrm>
        <a:prstGeom prst="roundRect">
          <a:avLst>
            <a:gd name="adj" fmla="val 10000"/>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1699" b="-5604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Amy</a:t>
            </a:r>
            <a:r>
              <a:rPr lang="en-US" sz="1200" b="0" i="0" u="none" strike="noStrike" kern="1200" dirty="0" smtClean="0">
                <a:solidFill>
                  <a:schemeClr val="tx1"/>
                </a:solidFill>
                <a:effectLst/>
                <a:latin typeface="+mn-lt"/>
                <a:ea typeface="+mn-ea"/>
                <a:cs typeface="+mn-cs"/>
              </a:rPr>
              <a:t>: Good morning. My name is Amy Phillips and I am a rising senior at Clark University.</a:t>
            </a:r>
            <a:endParaRPr lang="en-US" b="0" dirty="0" smtClean="0">
              <a:effectLst/>
            </a:endParaRPr>
          </a:p>
          <a:p>
            <a:pPr rtl="0"/>
            <a:r>
              <a:rPr lang="en-US" sz="1200" b="1" i="0" u="none" strike="noStrike" kern="1200" dirty="0" smtClean="0">
                <a:solidFill>
                  <a:schemeClr val="tx1"/>
                </a:solidFill>
                <a:effectLst/>
                <a:latin typeface="+mn-lt"/>
                <a:ea typeface="+mn-ea"/>
                <a:cs typeface="+mn-cs"/>
              </a:rPr>
              <a:t>Romina: </a:t>
            </a:r>
            <a:r>
              <a:rPr lang="en-US" sz="1200" b="0" i="0" u="none" strike="noStrike" kern="1200" dirty="0" smtClean="0">
                <a:solidFill>
                  <a:schemeClr val="tx1"/>
                </a:solidFill>
                <a:effectLst/>
                <a:latin typeface="+mn-lt"/>
                <a:ea typeface="+mn-ea"/>
                <a:cs typeface="+mn-cs"/>
              </a:rPr>
              <a:t>I’m Romina Gotzmann and I am a graduate of the University of South Florida. </a:t>
            </a:r>
            <a:endParaRPr lang="en-US" b="0" dirty="0" smtClean="0">
              <a:effectLst/>
            </a:endParaRPr>
          </a:p>
          <a:p>
            <a:pPr rtl="0"/>
            <a:r>
              <a:rPr lang="en-US" sz="1200" b="1" i="0" u="none" strike="noStrike" kern="1200" dirty="0" smtClean="0">
                <a:solidFill>
                  <a:schemeClr val="tx1"/>
                </a:solidFill>
                <a:effectLst/>
                <a:latin typeface="+mn-lt"/>
                <a:ea typeface="+mn-ea"/>
                <a:cs typeface="+mn-cs"/>
              </a:rPr>
              <a:t>Tyler</a:t>
            </a:r>
            <a:r>
              <a:rPr lang="en-US" sz="1200" b="0" i="0" u="none" strike="noStrike" kern="1200" dirty="0" smtClean="0">
                <a:solidFill>
                  <a:schemeClr val="tx1"/>
                </a:solidFill>
                <a:effectLst/>
                <a:latin typeface="+mn-lt"/>
                <a:ea typeface="+mn-ea"/>
                <a:cs typeface="+mn-cs"/>
              </a:rPr>
              <a:t>: My name is Tyler Rhodes and I am in graduate school at Old Dominion University.</a:t>
            </a:r>
            <a:endParaRPr lang="en-US" b="0" dirty="0" smtClean="0">
              <a:effectLst/>
            </a:endParaRPr>
          </a:p>
          <a:p>
            <a:pPr rtl="0"/>
            <a:r>
              <a:rPr lang="en-US" sz="1200" b="1" i="0" u="none" strike="noStrike" kern="1200" dirty="0" smtClean="0">
                <a:solidFill>
                  <a:schemeClr val="tx1"/>
                </a:solidFill>
                <a:effectLst/>
                <a:latin typeface="+mn-lt"/>
                <a:ea typeface="+mn-ea"/>
                <a:cs typeface="+mn-cs"/>
              </a:rPr>
              <a:t>Rebekke</a:t>
            </a:r>
            <a:r>
              <a:rPr lang="en-US" sz="1200" b="0" i="0" u="none" strike="noStrike" kern="1200" dirty="0" smtClean="0">
                <a:solidFill>
                  <a:schemeClr val="tx1"/>
                </a:solidFill>
                <a:effectLst/>
                <a:latin typeface="+mn-lt"/>
                <a:ea typeface="+mn-ea"/>
                <a:cs typeface="+mn-cs"/>
              </a:rPr>
              <a:t>: My name is Rebekke Muench and I am a recent graduate of Christopher Newport University. </a:t>
            </a:r>
            <a:endParaRPr lang="en-US" b="0" dirty="0" smtClean="0">
              <a:effectLst/>
            </a:endParaRPr>
          </a:p>
          <a:p>
            <a:pPr rtl="0"/>
            <a:r>
              <a:rPr lang="en-US" sz="1200" b="1" i="0" u="none" strike="noStrike" kern="1200" dirty="0" smtClean="0">
                <a:solidFill>
                  <a:schemeClr val="tx1"/>
                </a:solidFill>
                <a:effectLst/>
                <a:latin typeface="+mn-lt"/>
                <a:ea typeface="+mn-ea"/>
                <a:cs typeface="+mn-cs"/>
              </a:rPr>
              <a:t>Amy</a:t>
            </a:r>
            <a:r>
              <a:rPr lang="en-US" sz="1200" b="0" i="0" u="none" strike="noStrike" kern="1200" dirty="0" smtClean="0">
                <a:solidFill>
                  <a:schemeClr val="tx1"/>
                </a:solidFill>
                <a:effectLst/>
                <a:latin typeface="+mn-lt"/>
                <a:ea typeface="+mn-ea"/>
                <a:cs typeface="+mn-cs"/>
              </a:rPr>
              <a:t>: We are the Colorado Water Resources team, continuing the work done with our partner Denver Water in Spring, 2015. We used NASA Earth </a:t>
            </a:r>
            <a:r>
              <a:rPr lang="en-US" sz="1200" b="0" i="0" u="none" strike="noStrike" kern="1200" dirty="0" err="1" smtClean="0">
                <a:solidFill>
                  <a:schemeClr val="tx1"/>
                </a:solidFill>
                <a:effectLst/>
                <a:latin typeface="+mn-lt"/>
                <a:ea typeface="+mn-ea"/>
                <a:cs typeface="+mn-cs"/>
              </a:rPr>
              <a:t>Earth</a:t>
            </a:r>
            <a:r>
              <a:rPr lang="en-US" sz="1200" b="0" i="0" u="none" strike="noStrike" kern="1200" dirty="0" smtClean="0">
                <a:solidFill>
                  <a:schemeClr val="tx1"/>
                </a:solidFill>
                <a:effectLst/>
                <a:latin typeface="+mn-lt"/>
                <a:ea typeface="+mn-ea"/>
                <a:cs typeface="+mn-cs"/>
              </a:rPr>
              <a:t> Observations to map erosion risk in the Ralston Creek Watershed to identify locations for sedimentation mitigation.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061702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LS Factor is the Length Slope factor. The LS equation incorporates the length of catchments and the slope in degrees. In this output map, white indicates a high LS factor and black indicates a low LS factor. </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908021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Next, we created the C and K factors.</a:t>
            </a: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165556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C factor is the crop and land cover management factor. We used literature to develop a scale that assigns land cover types a measure of erodibility. _ This scale was then applied to our classified </a:t>
            </a:r>
            <a:r>
              <a:rPr lang="en-US" sz="1200" b="0" i="0" u="none" strike="noStrike" kern="1200" dirty="0" err="1" smtClean="0">
                <a:solidFill>
                  <a:schemeClr val="tx1"/>
                </a:solidFill>
                <a:effectLst/>
                <a:latin typeface="+mn-lt"/>
                <a:ea typeface="+mn-ea"/>
                <a:cs typeface="+mn-cs"/>
              </a:rPr>
              <a:t>landsat</a:t>
            </a:r>
            <a:r>
              <a:rPr lang="en-US" sz="1200" b="0" i="0" u="none" strike="noStrike" kern="1200" dirty="0" smtClean="0">
                <a:solidFill>
                  <a:schemeClr val="tx1"/>
                </a:solidFill>
                <a:effectLst/>
                <a:latin typeface="+mn-lt"/>
                <a:ea typeface="+mn-ea"/>
                <a:cs typeface="+mn-cs"/>
              </a:rPr>
              <a:t> maps</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714058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K factor measured ‘soil </a:t>
            </a:r>
            <a:r>
              <a:rPr lang="en-US" sz="1200" b="0" i="0" u="none" strike="noStrike" kern="1200" dirty="0" err="1" smtClean="0">
                <a:solidFill>
                  <a:schemeClr val="tx1"/>
                </a:solidFill>
                <a:effectLst/>
                <a:latin typeface="+mn-lt"/>
                <a:ea typeface="+mn-ea"/>
                <a:cs typeface="+mn-cs"/>
              </a:rPr>
              <a:t>erodibility</a:t>
            </a:r>
            <a:r>
              <a:rPr lang="en-US" sz="1200" b="0" i="0" u="none" strike="noStrike" kern="1200" dirty="0" smtClean="0">
                <a:solidFill>
                  <a:schemeClr val="tx1"/>
                </a:solidFill>
                <a:effectLst/>
                <a:latin typeface="+mn-lt"/>
                <a:ea typeface="+mn-ea"/>
                <a:cs typeface="+mn-cs"/>
              </a:rPr>
              <a:t>’. Similar to the C factor, we developed an </a:t>
            </a:r>
            <a:r>
              <a:rPr lang="en-US" sz="1200" b="0" i="0" u="none" strike="noStrike" kern="1200" dirty="0" err="1" smtClean="0">
                <a:solidFill>
                  <a:schemeClr val="tx1"/>
                </a:solidFill>
                <a:effectLst/>
                <a:latin typeface="+mn-lt"/>
                <a:ea typeface="+mn-ea"/>
                <a:cs typeface="+mn-cs"/>
              </a:rPr>
              <a:t>erodibility</a:t>
            </a:r>
            <a:r>
              <a:rPr lang="en-US" sz="1200" b="0" i="0" u="none" strike="noStrike" kern="1200" dirty="0" smtClean="0">
                <a:solidFill>
                  <a:schemeClr val="tx1"/>
                </a:solidFill>
                <a:effectLst/>
                <a:latin typeface="+mn-lt"/>
                <a:ea typeface="+mn-ea"/>
                <a:cs typeface="+mn-cs"/>
              </a:rPr>
              <a:t> scale and applied it to our classified soil type map.</a:t>
            </a:r>
            <a:r>
              <a:rPr lang="en-US" dirty="0" smtClean="0"/>
              <a:t/>
            </a:r>
            <a:br>
              <a:rPr lang="en-US" dirty="0" smtClean="0"/>
            </a:b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93692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P factor is the conservation practice factor. It is typically a measure of land management, like stream buffers or grass waterways, which are implemented at such a small scale that they cannot be captured using typical mapping techniques.</a:t>
            </a:r>
            <a:endParaRPr lang="en-US" b="0" dirty="0" smtClean="0">
              <a:effectLst/>
            </a:endParaRPr>
          </a:p>
          <a:p>
            <a:r>
              <a:rPr lang="en-US" sz="1200" b="0" i="0" u="none" strike="noStrike" kern="1200" dirty="0" smtClean="0">
                <a:solidFill>
                  <a:schemeClr val="tx1"/>
                </a:solidFill>
                <a:effectLst/>
                <a:latin typeface="+mn-lt"/>
                <a:ea typeface="+mn-ea"/>
                <a:cs typeface="+mn-cs"/>
              </a:rPr>
              <a:t>That is why we assigned the P factor a value of 1.</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336296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After the factors were created, * we normalized them on a scale of 1 to 2 and multiplied them together to create our risk maps. * We then created change maps for 2002 to 2014 using </a:t>
            </a:r>
            <a:r>
              <a:rPr lang="en-US" sz="1200" b="0" i="0" u="none" strike="noStrike" kern="1200" dirty="0" err="1" smtClean="0">
                <a:solidFill>
                  <a:schemeClr val="tx1"/>
                </a:solidFill>
                <a:effectLst/>
                <a:latin typeface="+mn-lt"/>
                <a:ea typeface="+mn-ea"/>
                <a:cs typeface="+mn-cs"/>
              </a:rPr>
              <a:t>TerrSet’s</a:t>
            </a:r>
            <a:r>
              <a:rPr lang="en-US" sz="1200" b="0" i="0" u="none" strike="noStrike" kern="1200" dirty="0" smtClean="0">
                <a:solidFill>
                  <a:schemeClr val="tx1"/>
                </a:solidFill>
                <a:effectLst/>
                <a:latin typeface="+mn-lt"/>
                <a:ea typeface="+mn-ea"/>
                <a:cs typeface="+mn-cs"/>
              </a:rPr>
              <a:t> land change modeler. * Finally, we created a predictive risk map for 2020 and 2030. </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4176167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This map depicts the RUSLE output for 2014. Red indicates areas at high risk for erosion while green denotes areas at low risk. </a:t>
            </a:r>
            <a:r>
              <a:rPr lang="en-US" dirty="0" smtClean="0"/>
              <a:t/>
            </a:r>
            <a:br>
              <a:rPr lang="en-US" dirty="0" smtClean="0"/>
            </a:b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583830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We have a short video of our 3- dimensional model of the 2014 RUSLE output. </a:t>
            </a:r>
            <a:endParaRPr lang="en-US" b="0" dirty="0" smtClean="0">
              <a:effectLst/>
            </a:endParaRPr>
          </a:p>
          <a:p>
            <a:pPr rtl="0"/>
            <a:r>
              <a:rPr lang="en-US" sz="1200" b="0" i="0" u="none" strike="noStrike" kern="1200" dirty="0" smtClean="0">
                <a:solidFill>
                  <a:schemeClr val="tx1"/>
                </a:solidFill>
                <a:effectLst/>
                <a:latin typeface="+mn-lt"/>
                <a:ea typeface="+mn-ea"/>
                <a:cs typeface="+mn-cs"/>
              </a:rPr>
              <a:t>Red once again indicates high erosion risk while green indicates low erosion risk. </a:t>
            </a:r>
            <a:endParaRPr lang="en-US" b="0" dirty="0" smtClean="0">
              <a:effectLst/>
            </a:endParaRPr>
          </a:p>
          <a:p>
            <a:r>
              <a:rPr lang="en-US" sz="1200" b="0" i="0" u="none" strike="noStrike" kern="1200" dirty="0" smtClean="0">
                <a:solidFill>
                  <a:schemeClr val="tx1"/>
                </a:solidFill>
                <a:effectLst/>
                <a:latin typeface="+mn-lt"/>
                <a:ea typeface="+mn-ea"/>
                <a:cs typeface="+mn-cs"/>
              </a:rPr>
              <a:t>This model shows that high risk areas surround waterways.</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261233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Here we have the erosion change analysis from 2002 to 2014. </a:t>
            </a:r>
            <a:endParaRPr lang="en-US" b="0" dirty="0" smtClean="0">
              <a:effectLst/>
            </a:endParaRPr>
          </a:p>
          <a:p>
            <a:r>
              <a:rPr lang="en-US" sz="1200" b="0" i="0" u="none" strike="noStrike" kern="1200" dirty="0" smtClean="0">
                <a:solidFill>
                  <a:schemeClr val="tx1"/>
                </a:solidFill>
                <a:effectLst/>
                <a:latin typeface="+mn-lt"/>
                <a:ea typeface="+mn-ea"/>
                <a:cs typeface="+mn-cs"/>
              </a:rPr>
              <a:t>Purple indicates where risk has increased; dark purple is high risk while light purple is low risk. </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577869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map seen here is erosion risk for 2030. Dark purple indicates predicted change to high risk and light purple is predicted change to low risk. </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93004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In September, 2013, Colorado  received record breaking rainfall, which resulted in flooding and damage from Colorado Springs to Fort Collins. Heavy and uncharacteristic precipitation continued into the Spring and Summer of 2015.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398004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Throughout the years, we noticed there was a consistent region of the watershed that had high erosion risk, which is circled in black. Mitigation efforts should be focused here. </a:t>
            </a:r>
            <a:endParaRPr lang="en-US" b="0" dirty="0" smtClean="0">
              <a:effectLst/>
            </a:endParaRPr>
          </a:p>
          <a:p>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If unpredictable weather continues in the Denver area, NASA Earth Observations can help Denver Water locate sites of erosion risk within this, and other watersheds. </a:t>
            </a:r>
            <a:endParaRPr lang="en-US" b="0"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dirty="0"/>
          </a:p>
        </p:txBody>
      </p:sp>
    </p:spTree>
    <p:extLst>
      <p:ext uri="{BB962C8B-B14F-4D97-AF65-F5344CB8AC3E}">
        <p14:creationId xmlns:p14="http://schemas.microsoft.com/office/powerpoint/2010/main" val="3814087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RUSLE model relies on subjective quantification of both the C and K factors, which may introduce bias. Additionally, erosion-influencing factors, such as like soil moisture content, are not included in the model. Future work should include soil moisture data from the North American Land Data Assimilation System, or NL-DAS, or the Soil Moisture Active Passive satellite, SMAP. </a:t>
            </a:r>
            <a:endParaRPr lang="en-US" b="0" dirty="0" smtClean="0">
              <a:effectLst/>
            </a:endParaRPr>
          </a:p>
          <a:p>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Remote sensing could also be used to assess water quality by measuring temperature and sediment in water bodies, but it is difficult to measure due to temporal and spatial limitation of open source imagery.  </a:t>
            </a:r>
            <a:endParaRPr lang="en-US" b="0"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dirty="0"/>
          </a:p>
        </p:txBody>
      </p:sp>
    </p:spTree>
    <p:extLst>
      <p:ext uri="{BB962C8B-B14F-4D97-AF65-F5344CB8AC3E}">
        <p14:creationId xmlns:p14="http://schemas.microsoft.com/office/powerpoint/2010/main" val="65208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We would</a:t>
            </a:r>
            <a:r>
              <a:rPr lang="en-US" sz="1200" b="0" i="0" u="none" strike="noStrike" kern="1200" baseline="0" dirty="0" smtClean="0">
                <a:solidFill>
                  <a:schemeClr val="tx1"/>
                </a:solidFill>
                <a:effectLst/>
                <a:latin typeface="+mn-lt"/>
                <a:ea typeface="+mn-ea"/>
                <a:cs typeface="+mn-cs"/>
              </a:rPr>
              <a:t> like to thank all who provided assistance throughout the term. And a special thank you to our partner, </a:t>
            </a:r>
            <a:r>
              <a:rPr lang="en-US" sz="1200" b="0" i="0" u="none" strike="noStrike" kern="1200" baseline="0" smtClean="0">
                <a:solidFill>
                  <a:schemeClr val="tx1"/>
                </a:solidFill>
                <a:effectLst/>
                <a:latin typeface="+mn-lt"/>
                <a:ea typeface="+mn-ea"/>
                <a:cs typeface="+mn-cs"/>
              </a:rPr>
              <a:t>Denver Water.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233811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Heavy rainfall can result in increased sedimentation, nutrients, and heavy metals in water bodies, which decreases water quality and ecosystem health. For these reasons, it is important that we limit erosion by taking preventative measures to ensure that the waterbodies we rely on are kept clean.</a:t>
            </a:r>
            <a:endParaRPr lang="en-US" b="0" dirty="0" smtClean="0">
              <a:effectLst/>
            </a:endParaRPr>
          </a:p>
          <a:p>
            <a:r>
              <a:rPr lang="en-US" dirty="0" smtClean="0"/>
              <a:t/>
            </a:r>
            <a:br>
              <a:rPr lang="en-US" dirty="0" smtClean="0"/>
            </a:b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48942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objectives of our project were to first create soil erosion risk assessment maps for 2002, 2010, and 2014. We then wanted to map the change in risk between 2002 and 2014 and predictive maps for 2020 and 2030. We could use these maps to identify potential erosion mitigation sites in the watershed. Finally, we wanted to provide Denver Water with a tutorial that would allow them to replicate our methods in any watershed.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656820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Our study area was the Ralston Creek Watershed which is located 30 minutes northwest of Denver in Jefferson County, Colorado. Our team analyzed erosion risk for 2002, 2010, and 2014 and used these maps to project risk for 2020 and 2030</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01983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First we downloaded and preprocessed the data. Then we delineated the watershed using a 0.75 m LiDAR DEM. To determine the risk we used the Revised Universal Soil Loss Equation </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240376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Or the RUSLE Model. This model was developed by the USDA to manage runoff from crops but has since been modified and applied to general soil management practices using remote sensing technology The model incorporated 5 factors that will be explained in the following slides. </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85552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First, we created the  R and LS factors of the RUSLE model. As factors were created they were clipped to the watershed boundary.  </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410899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R factor is the measure of the intensity of rainfall. Because of the watershed’s size, we expected to have small variation in the R factor, so there is not a large difference between the dark and light blue indicated here</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643605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8/5/2015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smtClean="0"/>
              <a:t>Colorado Water Resources II</a:t>
            </a:r>
            <a:endParaRPr lang="en-US" dirty="0"/>
          </a:p>
        </p:txBody>
      </p:sp>
      <p:sp>
        <p:nvSpPr>
          <p:cNvPr id="3" name="Text Placeholder 2"/>
          <p:cNvSpPr>
            <a:spLocks noGrp="1"/>
          </p:cNvSpPr>
          <p:nvPr>
            <p:ph type="body" sz="quarter" idx="11"/>
          </p:nvPr>
        </p:nvSpPr>
        <p:spPr>
          <a:xfrm>
            <a:off x="1951463" y="5358384"/>
            <a:ext cx="3480073" cy="369332"/>
          </a:xfrm>
        </p:spPr>
        <p:txBody>
          <a:bodyPr>
            <a:normAutofit/>
          </a:bodyPr>
          <a:lstStyle/>
          <a:p>
            <a:r>
              <a:rPr lang="en-US" dirty="0" smtClean="0"/>
              <a:t>Tyler Rhodes (Project Lead)</a:t>
            </a:r>
            <a:endParaRPr lang="en-US" dirty="0"/>
          </a:p>
        </p:txBody>
      </p:sp>
      <p:sp>
        <p:nvSpPr>
          <p:cNvPr id="4" name="Text Placeholder 3"/>
          <p:cNvSpPr>
            <a:spLocks noGrp="1"/>
          </p:cNvSpPr>
          <p:nvPr>
            <p:ph type="body" sz="quarter" idx="12"/>
          </p:nvPr>
        </p:nvSpPr>
        <p:spPr/>
        <p:txBody>
          <a:bodyPr/>
          <a:lstStyle/>
          <a:p>
            <a:r>
              <a:rPr lang="en-US" dirty="0" smtClean="0"/>
              <a:t>Amy Phillips</a:t>
            </a:r>
            <a:endParaRPr lang="en-US" dirty="0"/>
          </a:p>
        </p:txBody>
      </p:sp>
      <p:sp>
        <p:nvSpPr>
          <p:cNvPr id="5" name="Text Placeholder 4"/>
          <p:cNvSpPr>
            <a:spLocks noGrp="1"/>
          </p:cNvSpPr>
          <p:nvPr>
            <p:ph type="body" sz="quarter" idx="13"/>
          </p:nvPr>
        </p:nvSpPr>
        <p:spPr/>
        <p:txBody>
          <a:bodyPr/>
          <a:lstStyle/>
          <a:p>
            <a:r>
              <a:rPr lang="en-US" dirty="0" err="1" smtClean="0"/>
              <a:t>Rebekke</a:t>
            </a:r>
            <a:r>
              <a:rPr lang="en-US" dirty="0" smtClean="0"/>
              <a:t> </a:t>
            </a:r>
            <a:r>
              <a:rPr lang="en-US" dirty="0" err="1" smtClean="0"/>
              <a:t>Muench</a:t>
            </a:r>
            <a:endParaRPr lang="en-US" dirty="0"/>
          </a:p>
        </p:txBody>
      </p:sp>
      <p:sp>
        <p:nvSpPr>
          <p:cNvPr id="6" name="Text Placeholder 5"/>
          <p:cNvSpPr>
            <a:spLocks noGrp="1"/>
          </p:cNvSpPr>
          <p:nvPr>
            <p:ph type="body" sz="quarter" idx="14"/>
          </p:nvPr>
        </p:nvSpPr>
        <p:spPr/>
        <p:txBody>
          <a:bodyPr/>
          <a:lstStyle/>
          <a:p>
            <a:r>
              <a:rPr lang="en-US" dirty="0" err="1" smtClean="0"/>
              <a:t>Romina</a:t>
            </a:r>
            <a:r>
              <a:rPr lang="en-US" dirty="0" smtClean="0"/>
              <a:t> </a:t>
            </a:r>
            <a:r>
              <a:rPr lang="en-US" dirty="0" err="1" smtClean="0"/>
              <a:t>Gotzmann</a:t>
            </a:r>
            <a:endParaRPr lang="en-US" dirty="0"/>
          </a:p>
        </p:txBody>
      </p:sp>
      <p:sp>
        <p:nvSpPr>
          <p:cNvPr id="7" name="Text Placeholder 6"/>
          <p:cNvSpPr>
            <a:spLocks noGrp="1"/>
          </p:cNvSpPr>
          <p:nvPr>
            <p:ph type="body" sz="quarter" idx="15"/>
          </p:nvPr>
        </p:nvSpPr>
        <p:spPr/>
        <p:txBody>
          <a:bodyPr/>
          <a:lstStyle/>
          <a:p>
            <a:r>
              <a:rPr lang="en-US" dirty="0" smtClean="0"/>
              <a:t>Jared </a:t>
            </a:r>
            <a:r>
              <a:rPr lang="en-US" dirty="0" err="1" smtClean="0"/>
              <a:t>Ryks</a:t>
            </a:r>
            <a:endParaRPr lang="en-US" dirty="0"/>
          </a:p>
        </p:txBody>
      </p:sp>
      <p:sp>
        <p:nvSpPr>
          <p:cNvPr id="8" name="Text Placeholder 7"/>
          <p:cNvSpPr>
            <a:spLocks noGrp="1"/>
          </p:cNvSpPr>
          <p:nvPr>
            <p:ph type="body" sz="quarter" idx="16"/>
          </p:nvPr>
        </p:nvSpPr>
        <p:spPr/>
        <p:txBody>
          <a:bodyPr/>
          <a:lstStyle/>
          <a:p>
            <a:endParaRPr lang="en-US"/>
          </a:p>
        </p:txBody>
      </p:sp>
      <p:sp>
        <p:nvSpPr>
          <p:cNvPr id="9" name="Text Placeholder 8"/>
          <p:cNvSpPr>
            <a:spLocks noGrp="1"/>
          </p:cNvSpPr>
          <p:nvPr>
            <p:ph type="body" sz="quarter" idx="17"/>
          </p:nvPr>
        </p:nvSpPr>
        <p:spPr>
          <a:xfrm>
            <a:off x="0" y="4015597"/>
            <a:ext cx="9144000" cy="1040416"/>
          </a:xfrm>
        </p:spPr>
        <p:txBody>
          <a:bodyPr>
            <a:normAutofit fontScale="85000" lnSpcReduction="10000"/>
          </a:bodyPr>
          <a:lstStyle/>
          <a:p>
            <a:r>
              <a:rPr lang="en-US" i="0" dirty="0"/>
              <a:t>Utilizing NASA Earth Observations to Identify Locations for Sedimentation Mitigation in the Ralston Creek Watershed Following the September 2013 Colorado Floods</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281" y="2674962"/>
            <a:ext cx="4952719" cy="3837131"/>
          </a:xfrm>
          <a:prstGeom prst="rect">
            <a:avLst/>
          </a:prstGeom>
        </p:spPr>
      </p:pic>
      <p:sp>
        <p:nvSpPr>
          <p:cNvPr id="2" name="Text Placeholder 1"/>
          <p:cNvSpPr>
            <a:spLocks noGrp="1"/>
          </p:cNvSpPr>
          <p:nvPr>
            <p:ph type="body" sz="quarter" idx="11"/>
          </p:nvPr>
        </p:nvSpPr>
        <p:spPr>
          <a:xfrm>
            <a:off x="436729" y="1857598"/>
            <a:ext cx="8259216" cy="817364"/>
          </a:xfrm>
        </p:spPr>
        <p:txBody>
          <a:bodyPr/>
          <a:lstStyle/>
          <a:p>
            <a:pPr algn="ctr"/>
            <a:r>
              <a:rPr lang="en-US" dirty="0"/>
              <a:t>Predicted soil loss: R * LS * C * K * P</a:t>
            </a:r>
          </a:p>
          <a:p>
            <a:pPr algn="ctr"/>
            <a:r>
              <a:rPr lang="en-US" dirty="0" smtClean="0"/>
              <a:t>LS = Length slope factor</a:t>
            </a:r>
            <a:endParaRPr lang="en-US" dirty="0"/>
          </a:p>
        </p:txBody>
      </p:sp>
      <p:sp>
        <p:nvSpPr>
          <p:cNvPr id="3" name="Text Placeholder 2"/>
          <p:cNvSpPr>
            <a:spLocks noGrp="1"/>
          </p:cNvSpPr>
          <p:nvPr>
            <p:ph type="body" sz="quarter" idx="10"/>
          </p:nvPr>
        </p:nvSpPr>
        <p:spPr>
          <a:xfrm>
            <a:off x="436729" y="394421"/>
            <a:ext cx="8259216" cy="1325880"/>
          </a:xfrm>
        </p:spPr>
        <p:txBody>
          <a:bodyPr>
            <a:normAutofit/>
          </a:bodyPr>
          <a:lstStyle/>
          <a:p>
            <a:pPr algn="ctr"/>
            <a:r>
              <a:rPr lang="en-US" dirty="0" smtClean="0"/>
              <a:t>The Revised Universal Soil Loss Equation (RUSLE)</a:t>
            </a:r>
            <a:endParaRPr lang="en-US" dirty="0"/>
          </a:p>
        </p:txBody>
      </p:sp>
      <p:sp>
        <p:nvSpPr>
          <p:cNvPr id="9" name="Text Placeholder 1"/>
          <p:cNvSpPr txBox="1">
            <a:spLocks/>
          </p:cNvSpPr>
          <p:nvPr/>
        </p:nvSpPr>
        <p:spPr>
          <a:xfrm>
            <a:off x="0" y="4015920"/>
            <a:ext cx="5022376" cy="8702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As = catchment length</a:t>
            </a:r>
          </a:p>
          <a:p>
            <a:pPr algn="ctr"/>
            <a:r>
              <a:rPr lang="el-GR" dirty="0" smtClean="0"/>
              <a:t>β</a:t>
            </a:r>
            <a:r>
              <a:rPr lang="en-US" dirty="0" smtClean="0"/>
              <a:t> = slope measure in degrees</a:t>
            </a:r>
          </a:p>
          <a:p>
            <a:pPr algn="ctr"/>
            <a:endParaRPr lang="en-US" dirty="0" smtClean="0"/>
          </a:p>
          <a:p>
            <a:pPr algn="ctr"/>
            <a:endParaRPr lang="en-US" dirty="0"/>
          </a:p>
        </p:txBody>
      </p:sp>
      <mc:AlternateContent xmlns:mc="http://schemas.openxmlformats.org/markup-compatibility/2006" xmlns:a14="http://schemas.microsoft.com/office/drawing/2010/main">
        <mc:Choice Requires="a14">
          <p:sp>
            <p:nvSpPr>
              <p:cNvPr id="10" name="Rectangle 9"/>
              <p:cNvSpPr/>
              <p:nvPr/>
            </p:nvSpPr>
            <p:spPr>
              <a:xfrm>
                <a:off x="779387" y="3104585"/>
                <a:ext cx="3136949" cy="7468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𝐿𝑆</m:t>
                      </m:r>
                      <m:r>
                        <a:rPr lang="en-US" i="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𝐴𝑠</m:t>
                                  </m:r>
                                </m:num>
                                <m:den>
                                  <m:r>
                                    <a:rPr lang="en-US" i="0">
                                      <a:latin typeface="Cambria Math" panose="02040503050406030204" pitchFamily="18" charset="0"/>
                                    </a:rPr>
                                    <m:t>22.13</m:t>
                                  </m:r>
                                </m:den>
                              </m:f>
                            </m:e>
                          </m:d>
                        </m:e>
                        <m:sup>
                          <m:r>
                            <a:rPr lang="en-US" i="1">
                              <a:latin typeface="Cambria Math" panose="02040503050406030204" pitchFamily="18" charset="0"/>
                            </a:rPr>
                            <m:t>𝑚</m:t>
                          </m:r>
                        </m:sup>
                      </m:sSup>
                      <m:r>
                        <a:rPr lang="en-US"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r>
                                        <a:rPr lang="en-US" i="1">
                                          <a:latin typeface="Cambria Math" panose="02040503050406030204" pitchFamily="18" charset="0"/>
                                        </a:rPr>
                                        <m:t>𝛽</m:t>
                                      </m:r>
                                    </m:e>
                                  </m:func>
                                </m:num>
                                <m:den>
                                  <m:r>
                                    <a:rPr lang="en-US" i="0">
                                      <a:latin typeface="Cambria Math" panose="02040503050406030204" pitchFamily="18" charset="0"/>
                                    </a:rPr>
                                    <m:t>0.0890</m:t>
                                  </m:r>
                                </m:den>
                              </m:f>
                            </m:e>
                          </m:d>
                        </m:e>
                        <m:sup>
                          <m:r>
                            <a:rPr lang="en-US" i="1">
                              <a:latin typeface="Cambria Math" panose="02040503050406030204" pitchFamily="18" charset="0"/>
                            </a:rPr>
                            <m:t>𝑛</m:t>
                          </m:r>
                        </m:sup>
                      </m:sSup>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779387" y="3104585"/>
                <a:ext cx="3136949" cy="746808"/>
              </a:xfrm>
              <a:prstGeom prst="rect">
                <a:avLst/>
              </a:prstGeom>
              <a:blipFill rotWithShape="0">
                <a:blip r:embed="rId4"/>
                <a:stretch>
                  <a:fillRect/>
                </a:stretch>
              </a:blipFill>
            </p:spPr>
            <p:txBody>
              <a:bodyPr/>
              <a:lstStyle/>
              <a:p>
                <a:r>
                  <a:rPr lang="en-US">
                    <a:noFill/>
                  </a:rPr>
                  <a:t> </a:t>
                </a:r>
              </a:p>
            </p:txBody>
          </p:sp>
        </mc:Fallback>
      </mc:AlternateContent>
      <p:sp>
        <p:nvSpPr>
          <p:cNvPr id="7" name="Rectangle 6"/>
          <p:cNvSpPr/>
          <p:nvPr/>
        </p:nvSpPr>
        <p:spPr>
          <a:xfrm flipV="1">
            <a:off x="4461823" y="5354037"/>
            <a:ext cx="354841" cy="698901"/>
          </a:xfrm>
          <a:prstGeom prst="rect">
            <a:avLst/>
          </a:prstGeom>
          <a:gradFill>
            <a:gsLst>
              <a:gs pos="8000">
                <a:schemeClr val="tx1">
                  <a:lumMod val="5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816664" y="5237243"/>
            <a:ext cx="684803" cy="369332"/>
          </a:xfrm>
          <a:prstGeom prst="rect">
            <a:avLst/>
          </a:prstGeom>
          <a:noFill/>
        </p:spPr>
        <p:txBody>
          <a:bodyPr wrap="none" rtlCol="0">
            <a:spAutoFit/>
          </a:bodyPr>
          <a:lstStyle/>
          <a:p>
            <a:r>
              <a:rPr lang="en-US" dirty="0" smtClean="0"/>
              <a:t>High</a:t>
            </a:r>
            <a:endParaRPr lang="en-US" dirty="0"/>
          </a:p>
        </p:txBody>
      </p:sp>
      <p:sp>
        <p:nvSpPr>
          <p:cNvPr id="16" name="TextBox 15"/>
          <p:cNvSpPr txBox="1"/>
          <p:nvPr/>
        </p:nvSpPr>
        <p:spPr>
          <a:xfrm>
            <a:off x="4776716" y="5793135"/>
            <a:ext cx="635110" cy="369332"/>
          </a:xfrm>
          <a:prstGeom prst="rect">
            <a:avLst/>
          </a:prstGeom>
          <a:noFill/>
        </p:spPr>
        <p:txBody>
          <a:bodyPr wrap="none" rtlCol="0">
            <a:spAutoFit/>
          </a:bodyPr>
          <a:lstStyle/>
          <a:p>
            <a:r>
              <a:rPr lang="en-US" dirty="0" smtClean="0"/>
              <a:t>Low</a:t>
            </a:r>
            <a:endParaRPr lang="en-US" dirty="0"/>
          </a:p>
        </p:txBody>
      </p:sp>
      <p:sp>
        <p:nvSpPr>
          <p:cNvPr id="4" name="TextBox 3"/>
          <p:cNvSpPr txBox="1"/>
          <p:nvPr/>
        </p:nvSpPr>
        <p:spPr>
          <a:xfrm>
            <a:off x="6735968" y="6327427"/>
            <a:ext cx="2408032" cy="369332"/>
          </a:xfrm>
          <a:prstGeom prst="rect">
            <a:avLst/>
          </a:prstGeom>
          <a:noFill/>
        </p:spPr>
        <p:txBody>
          <a:bodyPr wrap="none" rtlCol="0">
            <a:spAutoFit/>
          </a:bodyPr>
          <a:lstStyle/>
          <a:p>
            <a:r>
              <a:rPr lang="en-US" dirty="0" smtClean="0"/>
              <a:t>Source: FEMA LiDAR</a:t>
            </a:r>
            <a:endParaRPr lang="en-US" dirty="0"/>
          </a:p>
        </p:txBody>
      </p:sp>
    </p:spTree>
    <p:extLst>
      <p:ext uri="{BB962C8B-B14F-4D97-AF65-F5344CB8AC3E}">
        <p14:creationId xmlns:p14="http://schemas.microsoft.com/office/powerpoint/2010/main" val="291931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p:bldP spid="10" grpId="0"/>
      <p:bldP spid="7" grpId="0" animBg="1"/>
      <p:bldP spid="15" grpId="0"/>
      <p:bldP spid="1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7546" y="191068"/>
            <a:ext cx="8516203" cy="683071"/>
          </a:xfrm>
        </p:spPr>
        <p:txBody>
          <a:bodyPr/>
          <a:lstStyle/>
          <a:p>
            <a:pPr algn="ctr"/>
            <a:r>
              <a:rPr lang="en-US" dirty="0" smtClean="0"/>
              <a:t>Methods</a:t>
            </a:r>
            <a:endParaRPr lang="en-US" dirty="0"/>
          </a:p>
        </p:txBody>
      </p:sp>
      <p:graphicFrame>
        <p:nvGraphicFramePr>
          <p:cNvPr id="4" name="Diagram 3"/>
          <p:cNvGraphicFramePr/>
          <p:nvPr>
            <p:extLst>
              <p:ext uri="{D42A27DB-BD31-4B8C-83A1-F6EECF244321}">
                <p14:modId xmlns:p14="http://schemas.microsoft.com/office/powerpoint/2010/main" val="3543126518"/>
              </p:ext>
            </p:extLst>
          </p:nvPr>
        </p:nvGraphicFramePr>
        <p:xfrm>
          <a:off x="576616" y="874139"/>
          <a:ext cx="7953234" cy="5854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p:cNvSpPr/>
          <p:nvPr/>
        </p:nvSpPr>
        <p:spPr>
          <a:xfrm>
            <a:off x="8267581" y="2302017"/>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Down Arrow 6"/>
          <p:cNvSpPr/>
          <p:nvPr/>
        </p:nvSpPr>
        <p:spPr>
          <a:xfrm>
            <a:off x="8267581" y="1443189"/>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Down Arrow 7"/>
          <p:cNvSpPr/>
          <p:nvPr/>
        </p:nvSpPr>
        <p:spPr>
          <a:xfrm>
            <a:off x="8267581" y="3160845"/>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Down Arrow 8"/>
          <p:cNvSpPr/>
          <p:nvPr/>
        </p:nvSpPr>
        <p:spPr>
          <a:xfrm>
            <a:off x="8267581" y="4019673"/>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p:cNvSpPr/>
          <p:nvPr/>
        </p:nvSpPr>
        <p:spPr>
          <a:xfrm>
            <a:off x="609600" y="4296697"/>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9600" y="5166851"/>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9600" y="6007508"/>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08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551E388-56D7-4C23-A983-09E4F5D89671}"/>
                                            </p:graphicEl>
                                          </p:spTgt>
                                        </p:tgtEl>
                                        <p:attrNameLst>
                                          <p:attrName>style.visibility</p:attrName>
                                        </p:attrNameLst>
                                      </p:cBhvr>
                                      <p:to>
                                        <p:strVal val="visible"/>
                                      </p:to>
                                    </p:set>
                                    <p:animEffect transition="in" filter="fade">
                                      <p:cBhvr>
                                        <p:cTn id="7" dur="500"/>
                                        <p:tgtEl>
                                          <p:spTgt spid="4">
                                            <p:graphicEl>
                                              <a:dgm id="{E551E388-56D7-4C23-A983-09E4F5D89671}"/>
                                            </p:graphicEl>
                                          </p:spTgt>
                                        </p:tgtEl>
                                      </p:cBhvr>
                                    </p:animEffect>
                                  </p:childTnLst>
                                </p:cTn>
                              </p:par>
                              <p:par>
                                <p:cTn id="8" presetID="19" presetClass="emph" presetSubtype="0" fill="hold" grpId="0" nodeType="withEffect">
                                  <p:stCondLst>
                                    <p:cond delay="0"/>
                                  </p:stCondLst>
                                  <p:childTnLst>
                                    <p:animClr clrSpc="rgb" dir="cw">
                                      <p:cBhvr override="childStyle">
                                        <p:cTn id="9" dur="500" fill="hold"/>
                                        <p:tgtEl>
                                          <p:spTgt spid="4">
                                            <p:graphicEl>
                                              <a:dgm id="{63F0BA24-3F4D-464D-8751-949CF0DD5C70}"/>
                                            </p:graphicEl>
                                          </p:spTgt>
                                        </p:tgtEl>
                                        <p:attrNameLst>
                                          <p:attrName>style.color</p:attrName>
                                        </p:attrNameLst>
                                      </p:cBhvr>
                                      <p:to>
                                        <a:schemeClr val="accent1"/>
                                      </p:to>
                                    </p:animClr>
                                    <p:animClr clrSpc="rgb" dir="cw">
                                      <p:cBhvr>
                                        <p:cTn id="10" dur="500" fill="hold"/>
                                        <p:tgtEl>
                                          <p:spTgt spid="4">
                                            <p:graphicEl>
                                              <a:dgm id="{63F0BA24-3F4D-464D-8751-949CF0DD5C70}"/>
                                            </p:graphicEl>
                                          </p:spTgt>
                                        </p:tgtEl>
                                        <p:attrNameLst>
                                          <p:attrName>fillcolor</p:attrName>
                                        </p:attrNameLst>
                                      </p:cBhvr>
                                      <p:to>
                                        <a:schemeClr val="accent1"/>
                                      </p:to>
                                    </p:animClr>
                                    <p:set>
                                      <p:cBhvr>
                                        <p:cTn id="11" dur="500" fill="hold"/>
                                        <p:tgtEl>
                                          <p:spTgt spid="4">
                                            <p:graphicEl>
                                              <a:dgm id="{63F0BA24-3F4D-464D-8751-949CF0DD5C70}"/>
                                            </p:graphicEl>
                                          </p:spTgt>
                                        </p:tgtEl>
                                        <p:attrNameLst>
                                          <p:attrName>fill.type</p:attrName>
                                        </p:attrNameLst>
                                      </p:cBhvr>
                                      <p:to>
                                        <p:strVal val="solid"/>
                                      </p:to>
                                    </p:set>
                                    <p:set>
                                      <p:cBhvr>
                                        <p:cTn id="12" dur="500" fill="hold"/>
                                        <p:tgtEl>
                                          <p:spTgt spid="4">
                                            <p:graphicEl>
                                              <a:dgm id="{63F0BA24-3F4D-464D-8751-949CF0DD5C70}"/>
                                            </p:graphicEl>
                                          </p:spTgt>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339" t="23283" r="13687" b="27656"/>
          <a:stretch/>
        </p:blipFill>
        <p:spPr>
          <a:xfrm>
            <a:off x="4421874" y="2619084"/>
            <a:ext cx="4026089" cy="3364514"/>
          </a:xfrm>
          <a:prstGeom prst="rect">
            <a:avLst/>
          </a:prstGeom>
        </p:spPr>
      </p:pic>
      <p:sp>
        <p:nvSpPr>
          <p:cNvPr id="2" name="Text Placeholder 1"/>
          <p:cNvSpPr>
            <a:spLocks noGrp="1"/>
          </p:cNvSpPr>
          <p:nvPr>
            <p:ph type="body" sz="quarter" idx="11"/>
          </p:nvPr>
        </p:nvSpPr>
        <p:spPr>
          <a:xfrm>
            <a:off x="436729" y="1857598"/>
            <a:ext cx="8259216" cy="817364"/>
          </a:xfrm>
        </p:spPr>
        <p:txBody>
          <a:bodyPr/>
          <a:lstStyle/>
          <a:p>
            <a:pPr algn="ctr"/>
            <a:r>
              <a:rPr lang="en-US" dirty="0"/>
              <a:t>Predicted soil loss: R * LS * C * K * P</a:t>
            </a:r>
          </a:p>
          <a:p>
            <a:pPr algn="ctr"/>
            <a:r>
              <a:rPr lang="en-US" dirty="0" smtClean="0"/>
              <a:t>C = Crop and land cover management factor</a:t>
            </a:r>
            <a:endParaRPr lang="en-US" dirty="0"/>
          </a:p>
        </p:txBody>
      </p:sp>
      <p:sp>
        <p:nvSpPr>
          <p:cNvPr id="3" name="Text Placeholder 2"/>
          <p:cNvSpPr>
            <a:spLocks noGrp="1"/>
          </p:cNvSpPr>
          <p:nvPr>
            <p:ph type="body" sz="quarter" idx="10"/>
          </p:nvPr>
        </p:nvSpPr>
        <p:spPr>
          <a:xfrm>
            <a:off x="436729" y="394421"/>
            <a:ext cx="8259216" cy="1325880"/>
          </a:xfrm>
        </p:spPr>
        <p:txBody>
          <a:bodyPr>
            <a:normAutofit/>
          </a:bodyPr>
          <a:lstStyle/>
          <a:p>
            <a:pPr algn="ctr"/>
            <a:r>
              <a:rPr lang="en-US" dirty="0" smtClean="0"/>
              <a:t>The Revised Universal Soil Loss Equation (RUSLE)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02838305"/>
              </p:ext>
            </p:extLst>
          </p:nvPr>
        </p:nvGraphicFramePr>
        <p:xfrm>
          <a:off x="224865" y="3028449"/>
          <a:ext cx="3376970" cy="2800612"/>
        </p:xfrm>
        <a:graphic>
          <a:graphicData uri="http://schemas.openxmlformats.org/drawingml/2006/table">
            <a:tbl>
              <a:tblPr firstRow="1" bandRow="1">
                <a:tableStyleId>{5C22544A-7EE6-4342-B048-85BDC9FD1C3A}</a:tableStyleId>
              </a:tblPr>
              <a:tblGrid>
                <a:gridCol w="1951293"/>
                <a:gridCol w="1425677"/>
              </a:tblGrid>
              <a:tr h="380113">
                <a:tc>
                  <a:txBody>
                    <a:bodyPr/>
                    <a:lstStyle/>
                    <a:p>
                      <a:r>
                        <a:rPr lang="en-US" dirty="0" smtClean="0"/>
                        <a:t>Land Cover Classification</a:t>
                      </a:r>
                      <a:endParaRPr lang="en-US" dirty="0"/>
                    </a:p>
                  </a:txBody>
                  <a:tcPr/>
                </a:tc>
                <a:tc>
                  <a:txBody>
                    <a:bodyPr/>
                    <a:lstStyle/>
                    <a:p>
                      <a:r>
                        <a:rPr lang="en-US" dirty="0" smtClean="0"/>
                        <a:t>C Factor</a:t>
                      </a:r>
                      <a:endParaRPr lang="en-US" dirty="0"/>
                    </a:p>
                  </a:txBody>
                  <a:tcPr/>
                </a:tc>
              </a:tr>
              <a:tr h="380113">
                <a:tc>
                  <a:txBody>
                    <a:bodyPr/>
                    <a:lstStyle/>
                    <a:p>
                      <a:r>
                        <a:rPr lang="en-US" dirty="0" smtClean="0"/>
                        <a:t>Water</a:t>
                      </a:r>
                      <a:endParaRPr lang="en-US" dirty="0"/>
                    </a:p>
                  </a:txBody>
                  <a:tcPr/>
                </a:tc>
                <a:tc>
                  <a:txBody>
                    <a:bodyPr/>
                    <a:lstStyle/>
                    <a:p>
                      <a:r>
                        <a:rPr lang="en-US" dirty="0" smtClean="0"/>
                        <a:t>1.0</a:t>
                      </a:r>
                      <a:endParaRPr lang="en-US" dirty="0"/>
                    </a:p>
                  </a:txBody>
                  <a:tcPr/>
                </a:tc>
              </a:tr>
              <a:tr h="380113">
                <a:tc>
                  <a:txBody>
                    <a:bodyPr/>
                    <a:lstStyle/>
                    <a:p>
                      <a:r>
                        <a:rPr lang="en-US" dirty="0" smtClean="0"/>
                        <a:t>Forest</a:t>
                      </a:r>
                      <a:endParaRPr lang="en-US" dirty="0"/>
                    </a:p>
                  </a:txBody>
                  <a:tcPr/>
                </a:tc>
                <a:tc>
                  <a:txBody>
                    <a:bodyPr/>
                    <a:lstStyle/>
                    <a:p>
                      <a:r>
                        <a:rPr lang="en-US" dirty="0" smtClean="0"/>
                        <a:t>1.1</a:t>
                      </a:r>
                      <a:endParaRPr lang="en-US" dirty="0"/>
                    </a:p>
                  </a:txBody>
                  <a:tcPr/>
                </a:tc>
              </a:tr>
              <a:tr h="380113">
                <a:tc>
                  <a:txBody>
                    <a:bodyPr/>
                    <a:lstStyle/>
                    <a:p>
                      <a:r>
                        <a:rPr lang="en-US" dirty="0" smtClean="0"/>
                        <a:t>Developed-Low</a:t>
                      </a:r>
                      <a:r>
                        <a:rPr lang="en-US" baseline="0" dirty="0" smtClean="0"/>
                        <a:t> Intensity</a:t>
                      </a:r>
                      <a:endParaRPr lang="en-US" dirty="0"/>
                    </a:p>
                  </a:txBody>
                  <a:tcPr/>
                </a:tc>
                <a:tc>
                  <a:txBody>
                    <a:bodyPr/>
                    <a:lstStyle/>
                    <a:p>
                      <a:r>
                        <a:rPr lang="en-US" dirty="0" smtClean="0"/>
                        <a:t>1.2</a:t>
                      </a:r>
                      <a:endParaRPr lang="en-US" dirty="0"/>
                    </a:p>
                  </a:txBody>
                  <a:tcPr/>
                </a:tc>
              </a:tr>
              <a:tr h="380113">
                <a:tc>
                  <a:txBody>
                    <a:bodyPr/>
                    <a:lstStyle/>
                    <a:p>
                      <a:r>
                        <a:rPr lang="en-US" dirty="0" smtClean="0"/>
                        <a:t>Shrub/</a:t>
                      </a:r>
                      <a:r>
                        <a:rPr lang="en-US" baseline="0" dirty="0" smtClean="0"/>
                        <a:t> Grass</a:t>
                      </a:r>
                      <a:endParaRPr lang="en-US" dirty="0"/>
                    </a:p>
                  </a:txBody>
                  <a:tcPr/>
                </a:tc>
                <a:tc>
                  <a:txBody>
                    <a:bodyPr/>
                    <a:lstStyle/>
                    <a:p>
                      <a:r>
                        <a:rPr lang="en-US" dirty="0" smtClean="0"/>
                        <a:t>1.4</a:t>
                      </a:r>
                      <a:endParaRPr lang="en-US" dirty="0"/>
                    </a:p>
                  </a:txBody>
                  <a:tcPr/>
                </a:tc>
              </a:tr>
              <a:tr h="380113">
                <a:tc>
                  <a:txBody>
                    <a:bodyPr/>
                    <a:lstStyle/>
                    <a:p>
                      <a:r>
                        <a:rPr lang="en-US" dirty="0" smtClean="0"/>
                        <a:t>Bare Soil</a:t>
                      </a:r>
                      <a:endParaRPr lang="en-US" dirty="0"/>
                    </a:p>
                  </a:txBody>
                  <a:tcPr/>
                </a:tc>
                <a:tc>
                  <a:txBody>
                    <a:bodyPr/>
                    <a:lstStyle/>
                    <a:p>
                      <a:r>
                        <a:rPr lang="en-US" dirty="0" smtClean="0"/>
                        <a:t>2.0</a:t>
                      </a:r>
                      <a:endParaRPr lang="en-US" dirty="0"/>
                    </a:p>
                  </a:txBody>
                  <a:tcPr/>
                </a:tc>
              </a:tr>
            </a:tbl>
          </a:graphicData>
        </a:graphic>
      </p:graphicFrame>
      <p:grpSp>
        <p:nvGrpSpPr>
          <p:cNvPr id="17" name="Group 16"/>
          <p:cNvGrpSpPr/>
          <p:nvPr/>
        </p:nvGrpSpPr>
        <p:grpSpPr>
          <a:xfrm>
            <a:off x="4053386" y="5025436"/>
            <a:ext cx="2771534" cy="1401465"/>
            <a:chOff x="3753135" y="5025436"/>
            <a:chExt cx="2771534" cy="1401465"/>
          </a:xfrm>
        </p:grpSpPr>
        <p:sp>
          <p:nvSpPr>
            <p:cNvPr id="6" name="Rectangle 5"/>
            <p:cNvSpPr/>
            <p:nvPr/>
          </p:nvSpPr>
          <p:spPr>
            <a:xfrm>
              <a:off x="3753135" y="5076967"/>
              <a:ext cx="259308" cy="204716"/>
            </a:xfrm>
            <a:prstGeom prst="rect">
              <a:avLst/>
            </a:prstGeom>
            <a:solidFill>
              <a:srgbClr val="D9D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12443" y="5025436"/>
              <a:ext cx="1301959" cy="307777"/>
            </a:xfrm>
            <a:prstGeom prst="rect">
              <a:avLst/>
            </a:prstGeom>
            <a:noFill/>
          </p:spPr>
          <p:txBody>
            <a:bodyPr wrap="none" rtlCol="0">
              <a:spAutoFit/>
            </a:bodyPr>
            <a:lstStyle/>
            <a:p>
              <a:r>
                <a:rPr lang="en-US" sz="1400" dirty="0" smtClean="0"/>
                <a:t>Bare Ground</a:t>
              </a:r>
              <a:endParaRPr lang="en-US" sz="1400" dirty="0"/>
            </a:p>
          </p:txBody>
        </p:sp>
        <p:sp>
          <p:nvSpPr>
            <p:cNvPr id="9" name="Rectangle 8"/>
            <p:cNvSpPr/>
            <p:nvPr/>
          </p:nvSpPr>
          <p:spPr>
            <a:xfrm>
              <a:off x="3753135" y="5351331"/>
              <a:ext cx="259308" cy="204716"/>
            </a:xfrm>
            <a:prstGeom prst="rect">
              <a:avLst/>
            </a:prstGeom>
            <a:solidFill>
              <a:srgbClr val="3A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53135" y="5625694"/>
              <a:ext cx="259308" cy="20471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53135" y="5896992"/>
              <a:ext cx="259308" cy="204716"/>
            </a:xfrm>
            <a:prstGeom prst="rect">
              <a:avLst/>
            </a:prstGeom>
            <a:solidFill>
              <a:srgbClr val="27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753135" y="6172053"/>
              <a:ext cx="259308" cy="204716"/>
            </a:xfrm>
            <a:prstGeom prst="rect">
              <a:avLst/>
            </a:prstGeom>
            <a:solidFill>
              <a:srgbClr val="01C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012443" y="5299800"/>
              <a:ext cx="1544012" cy="307777"/>
            </a:xfrm>
            <a:prstGeom prst="rect">
              <a:avLst/>
            </a:prstGeom>
            <a:noFill/>
          </p:spPr>
          <p:txBody>
            <a:bodyPr wrap="none" rtlCol="0">
              <a:spAutoFit/>
            </a:bodyPr>
            <a:lstStyle/>
            <a:p>
              <a:r>
                <a:rPr lang="en-US" sz="1400" dirty="0" smtClean="0"/>
                <a:t>Low vegetation</a:t>
              </a:r>
              <a:endParaRPr lang="en-US" sz="1400" dirty="0"/>
            </a:p>
          </p:txBody>
        </p:sp>
        <p:sp>
          <p:nvSpPr>
            <p:cNvPr id="14" name="TextBox 13"/>
            <p:cNvSpPr txBox="1"/>
            <p:nvPr/>
          </p:nvSpPr>
          <p:spPr>
            <a:xfrm>
              <a:off x="4012443" y="5589215"/>
              <a:ext cx="2512226" cy="307777"/>
            </a:xfrm>
            <a:prstGeom prst="rect">
              <a:avLst/>
            </a:prstGeom>
            <a:noFill/>
          </p:spPr>
          <p:txBody>
            <a:bodyPr wrap="none" rtlCol="0">
              <a:spAutoFit/>
            </a:bodyPr>
            <a:lstStyle/>
            <a:p>
              <a:r>
                <a:rPr lang="en-US" sz="1400" dirty="0" smtClean="0"/>
                <a:t>Low intensity development</a:t>
              </a:r>
              <a:endParaRPr lang="en-US" sz="1400" dirty="0"/>
            </a:p>
          </p:txBody>
        </p:sp>
        <p:sp>
          <p:nvSpPr>
            <p:cNvPr id="15" name="TextBox 14"/>
            <p:cNvSpPr txBox="1"/>
            <p:nvPr/>
          </p:nvSpPr>
          <p:spPr>
            <a:xfrm>
              <a:off x="4012443" y="5856963"/>
              <a:ext cx="689612" cy="307777"/>
            </a:xfrm>
            <a:prstGeom prst="rect">
              <a:avLst/>
            </a:prstGeom>
            <a:noFill/>
          </p:spPr>
          <p:txBody>
            <a:bodyPr wrap="none" rtlCol="0">
              <a:spAutoFit/>
            </a:bodyPr>
            <a:lstStyle/>
            <a:p>
              <a:r>
                <a:rPr lang="en-US" sz="1400" dirty="0" smtClean="0"/>
                <a:t>Forest</a:t>
              </a:r>
              <a:endParaRPr lang="en-US" sz="1400" dirty="0"/>
            </a:p>
          </p:txBody>
        </p:sp>
        <p:sp>
          <p:nvSpPr>
            <p:cNvPr id="16" name="TextBox 15"/>
            <p:cNvSpPr txBox="1"/>
            <p:nvPr/>
          </p:nvSpPr>
          <p:spPr>
            <a:xfrm>
              <a:off x="4012443" y="6119124"/>
              <a:ext cx="713657" cy="307777"/>
            </a:xfrm>
            <a:prstGeom prst="rect">
              <a:avLst/>
            </a:prstGeom>
            <a:noFill/>
          </p:spPr>
          <p:txBody>
            <a:bodyPr wrap="none" rtlCol="0">
              <a:spAutoFit/>
            </a:bodyPr>
            <a:lstStyle/>
            <a:p>
              <a:r>
                <a:rPr lang="en-US" sz="1400" dirty="0" smtClean="0"/>
                <a:t>Water</a:t>
              </a:r>
              <a:endParaRPr lang="en-US" sz="1400" dirty="0"/>
            </a:p>
          </p:txBody>
        </p:sp>
      </p:grpSp>
      <p:sp>
        <p:nvSpPr>
          <p:cNvPr id="8" name="TextBox 7"/>
          <p:cNvSpPr txBox="1"/>
          <p:nvPr/>
        </p:nvSpPr>
        <p:spPr>
          <a:xfrm>
            <a:off x="7484571" y="5503020"/>
            <a:ext cx="1659429" cy="1323439"/>
          </a:xfrm>
          <a:prstGeom prst="rect">
            <a:avLst/>
          </a:prstGeom>
          <a:noFill/>
        </p:spPr>
        <p:txBody>
          <a:bodyPr wrap="none" rtlCol="0">
            <a:spAutoFit/>
          </a:bodyPr>
          <a:lstStyle/>
          <a:p>
            <a:pPr algn="r"/>
            <a:r>
              <a:rPr lang="en-US" sz="1600" dirty="0" smtClean="0"/>
              <a:t>Source:</a:t>
            </a:r>
          </a:p>
          <a:p>
            <a:pPr algn="r"/>
            <a:r>
              <a:rPr lang="en-US" sz="1600" dirty="0" smtClean="0"/>
              <a:t>NASA EOS</a:t>
            </a:r>
          </a:p>
          <a:p>
            <a:pPr algn="r"/>
            <a:r>
              <a:rPr lang="en-US" sz="1600" dirty="0" smtClean="0"/>
              <a:t>Landsat 4-5 TM</a:t>
            </a:r>
          </a:p>
          <a:p>
            <a:pPr algn="r"/>
            <a:r>
              <a:rPr lang="en-US" sz="1600" dirty="0" smtClean="0"/>
              <a:t>Landsat 7</a:t>
            </a:r>
          </a:p>
          <a:p>
            <a:pPr algn="r"/>
            <a:r>
              <a:rPr lang="en-US" sz="1600" dirty="0" smtClean="0"/>
              <a:t>Landsat 8</a:t>
            </a:r>
            <a:endParaRPr lang="en-US" sz="1600" dirty="0"/>
          </a:p>
        </p:txBody>
      </p:sp>
    </p:spTree>
    <p:extLst>
      <p:ext uri="{BB962C8B-B14F-4D97-AF65-F5344CB8AC3E}">
        <p14:creationId xmlns:p14="http://schemas.microsoft.com/office/powerpoint/2010/main" val="288755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6729" y="1857598"/>
            <a:ext cx="8259216" cy="817364"/>
          </a:xfrm>
        </p:spPr>
        <p:txBody>
          <a:bodyPr/>
          <a:lstStyle/>
          <a:p>
            <a:pPr algn="ctr"/>
            <a:r>
              <a:rPr lang="en-US" dirty="0"/>
              <a:t>Predicted soil loss: R * LS * C * K * P</a:t>
            </a:r>
          </a:p>
          <a:p>
            <a:pPr algn="ctr"/>
            <a:r>
              <a:rPr lang="en-US" dirty="0" smtClean="0"/>
              <a:t>K = Soil </a:t>
            </a:r>
            <a:r>
              <a:rPr lang="en-US" dirty="0" err="1" smtClean="0"/>
              <a:t>erodibility</a:t>
            </a:r>
            <a:r>
              <a:rPr lang="en-US" dirty="0" smtClean="0"/>
              <a:t> factor</a:t>
            </a:r>
            <a:endParaRPr lang="en-US" dirty="0"/>
          </a:p>
        </p:txBody>
      </p:sp>
      <p:sp>
        <p:nvSpPr>
          <p:cNvPr id="3" name="Text Placeholder 2"/>
          <p:cNvSpPr>
            <a:spLocks noGrp="1"/>
          </p:cNvSpPr>
          <p:nvPr>
            <p:ph type="body" sz="quarter" idx="10"/>
          </p:nvPr>
        </p:nvSpPr>
        <p:spPr>
          <a:xfrm>
            <a:off x="436729" y="394421"/>
            <a:ext cx="8259216" cy="1325880"/>
          </a:xfrm>
        </p:spPr>
        <p:txBody>
          <a:bodyPr>
            <a:normAutofit/>
          </a:bodyPr>
          <a:lstStyle/>
          <a:p>
            <a:pPr algn="ctr"/>
            <a:r>
              <a:rPr lang="en-US" dirty="0" smtClean="0"/>
              <a:t>The Revised Universal Soil Loss Equation (RUSLE)</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875762758"/>
              </p:ext>
            </p:extLst>
          </p:nvPr>
        </p:nvGraphicFramePr>
        <p:xfrm>
          <a:off x="161411" y="2995561"/>
          <a:ext cx="3741848" cy="2610939"/>
        </p:xfrm>
        <a:graphic>
          <a:graphicData uri="http://schemas.openxmlformats.org/drawingml/2006/table">
            <a:tbl>
              <a:tblPr firstRow="1" bandRow="1">
                <a:tableStyleId>{5C22544A-7EE6-4342-B048-85BDC9FD1C3A}</a:tableStyleId>
              </a:tblPr>
              <a:tblGrid>
                <a:gridCol w="1870924"/>
                <a:gridCol w="1870924"/>
              </a:tblGrid>
              <a:tr h="344499">
                <a:tc>
                  <a:txBody>
                    <a:bodyPr/>
                    <a:lstStyle/>
                    <a:p>
                      <a:r>
                        <a:rPr lang="en-US" dirty="0" smtClean="0"/>
                        <a:t>Soil Type</a:t>
                      </a:r>
                      <a:endParaRPr lang="en-US" dirty="0"/>
                    </a:p>
                  </a:txBody>
                  <a:tcPr/>
                </a:tc>
                <a:tc>
                  <a:txBody>
                    <a:bodyPr/>
                    <a:lstStyle/>
                    <a:p>
                      <a:r>
                        <a:rPr lang="en-US" dirty="0" smtClean="0"/>
                        <a:t>K Factor</a:t>
                      </a:r>
                      <a:endParaRPr lang="en-US" dirty="0"/>
                    </a:p>
                  </a:txBody>
                  <a:tcPr/>
                </a:tc>
              </a:tr>
              <a:tr h="347354">
                <a:tc>
                  <a:txBody>
                    <a:bodyPr/>
                    <a:lstStyle/>
                    <a:p>
                      <a:r>
                        <a:rPr lang="en-US" dirty="0" smtClean="0"/>
                        <a:t>Water</a:t>
                      </a:r>
                      <a:endParaRPr lang="en-US" dirty="0"/>
                    </a:p>
                  </a:txBody>
                  <a:tcPr/>
                </a:tc>
                <a:tc>
                  <a:txBody>
                    <a:bodyPr/>
                    <a:lstStyle/>
                    <a:p>
                      <a:r>
                        <a:rPr lang="en-US" dirty="0" smtClean="0"/>
                        <a:t>1.0</a:t>
                      </a:r>
                      <a:endParaRPr lang="en-US" dirty="0"/>
                    </a:p>
                  </a:txBody>
                  <a:tcPr/>
                </a:tc>
              </a:tr>
              <a:tr h="347354">
                <a:tc>
                  <a:txBody>
                    <a:bodyPr/>
                    <a:lstStyle/>
                    <a:p>
                      <a:r>
                        <a:rPr lang="en-US" dirty="0" smtClean="0"/>
                        <a:t>Urban/</a:t>
                      </a:r>
                      <a:r>
                        <a:rPr lang="en-US" baseline="0" dirty="0" smtClean="0"/>
                        <a:t>Bedrock</a:t>
                      </a:r>
                      <a:endParaRPr lang="en-US" dirty="0"/>
                    </a:p>
                  </a:txBody>
                  <a:tcPr/>
                </a:tc>
                <a:tc>
                  <a:txBody>
                    <a:bodyPr/>
                    <a:lstStyle/>
                    <a:p>
                      <a:r>
                        <a:rPr lang="en-US" dirty="0" smtClean="0"/>
                        <a:t>1.0</a:t>
                      </a:r>
                      <a:endParaRPr lang="en-US" dirty="0"/>
                    </a:p>
                  </a:txBody>
                  <a:tcPr/>
                </a:tc>
              </a:tr>
              <a:tr h="347354">
                <a:tc>
                  <a:txBody>
                    <a:bodyPr/>
                    <a:lstStyle/>
                    <a:p>
                      <a:r>
                        <a:rPr lang="en-US" dirty="0" smtClean="0"/>
                        <a:t>Clay Loam</a:t>
                      </a:r>
                      <a:endParaRPr lang="en-US" dirty="0"/>
                    </a:p>
                  </a:txBody>
                  <a:tcPr/>
                </a:tc>
                <a:tc>
                  <a:txBody>
                    <a:bodyPr/>
                    <a:lstStyle/>
                    <a:p>
                      <a:r>
                        <a:rPr lang="en-US" dirty="0" smtClean="0"/>
                        <a:t>1.3</a:t>
                      </a:r>
                      <a:endParaRPr lang="en-US" dirty="0"/>
                    </a:p>
                  </a:txBody>
                  <a:tcPr/>
                </a:tc>
              </a:tr>
              <a:tr h="347354">
                <a:tc>
                  <a:txBody>
                    <a:bodyPr/>
                    <a:lstStyle/>
                    <a:p>
                      <a:r>
                        <a:rPr lang="en-US" dirty="0" smtClean="0"/>
                        <a:t>Loam</a:t>
                      </a:r>
                      <a:endParaRPr lang="en-US" dirty="0"/>
                    </a:p>
                  </a:txBody>
                  <a:tcPr/>
                </a:tc>
                <a:tc>
                  <a:txBody>
                    <a:bodyPr/>
                    <a:lstStyle/>
                    <a:p>
                      <a:r>
                        <a:rPr lang="en-US" dirty="0" smtClean="0"/>
                        <a:t>1.3</a:t>
                      </a:r>
                      <a:endParaRPr lang="en-US" dirty="0"/>
                    </a:p>
                  </a:txBody>
                  <a:tcPr/>
                </a:tc>
              </a:tr>
              <a:tr h="416379">
                <a:tc>
                  <a:txBody>
                    <a:bodyPr/>
                    <a:lstStyle/>
                    <a:p>
                      <a:r>
                        <a:rPr lang="en-US" dirty="0" smtClean="0"/>
                        <a:t>Sandy Loam</a:t>
                      </a:r>
                      <a:endParaRPr lang="en-US" dirty="0"/>
                    </a:p>
                  </a:txBody>
                  <a:tcPr/>
                </a:tc>
                <a:tc>
                  <a:txBody>
                    <a:bodyPr/>
                    <a:lstStyle/>
                    <a:p>
                      <a:r>
                        <a:rPr lang="en-US" dirty="0" smtClean="0"/>
                        <a:t>1.7</a:t>
                      </a:r>
                      <a:endParaRPr lang="en-US" dirty="0"/>
                    </a:p>
                  </a:txBody>
                  <a:tcPr/>
                </a:tc>
              </a:tr>
              <a:tr h="347354">
                <a:tc>
                  <a:txBody>
                    <a:bodyPr/>
                    <a:lstStyle/>
                    <a:p>
                      <a:r>
                        <a:rPr lang="en-US" dirty="0" smtClean="0"/>
                        <a:t>Loamy</a:t>
                      </a:r>
                      <a:r>
                        <a:rPr lang="en-US" baseline="0" dirty="0" smtClean="0"/>
                        <a:t> Sand</a:t>
                      </a:r>
                      <a:endParaRPr lang="en-US" dirty="0"/>
                    </a:p>
                  </a:txBody>
                  <a:tcPr/>
                </a:tc>
                <a:tc>
                  <a:txBody>
                    <a:bodyPr/>
                    <a:lstStyle/>
                    <a:p>
                      <a:r>
                        <a:rPr lang="en-US" dirty="0" smtClean="0"/>
                        <a:t>2.0</a:t>
                      </a:r>
                      <a:endParaRPr lang="en-US" dirty="0"/>
                    </a:p>
                  </a:txBody>
                  <a:tcPr/>
                </a:tc>
              </a:tr>
            </a:tbl>
          </a:graphicData>
        </a:graphic>
      </p:graphicFrame>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612" r="16161"/>
          <a:stretch/>
        </p:blipFill>
        <p:spPr>
          <a:xfrm>
            <a:off x="4572000" y="2674962"/>
            <a:ext cx="4125604" cy="3664162"/>
          </a:xfrm>
          <a:prstGeom prst="rect">
            <a:avLst/>
          </a:prstGeom>
        </p:spPr>
      </p:pic>
      <p:sp>
        <p:nvSpPr>
          <p:cNvPr id="5" name="Rectangle 4"/>
          <p:cNvSpPr/>
          <p:nvPr/>
        </p:nvSpPr>
        <p:spPr>
          <a:xfrm>
            <a:off x="4107976" y="5076967"/>
            <a:ext cx="261654" cy="245660"/>
          </a:xfrm>
          <a:prstGeom prst="rect">
            <a:avLst/>
          </a:prstGeom>
          <a:solidFill>
            <a:srgbClr val="F0EC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07976" y="5333214"/>
            <a:ext cx="261654" cy="245660"/>
          </a:xfrm>
          <a:prstGeom prst="rect">
            <a:avLst/>
          </a:prstGeom>
          <a:solidFill>
            <a:srgbClr val="BBA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07976" y="5589461"/>
            <a:ext cx="261654" cy="245660"/>
          </a:xfrm>
          <a:prstGeom prst="rect">
            <a:avLst/>
          </a:prstGeom>
          <a:solidFill>
            <a:srgbClr val="8F7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79038" y="5783383"/>
            <a:ext cx="1550424" cy="369332"/>
          </a:xfrm>
          <a:prstGeom prst="rect">
            <a:avLst/>
          </a:prstGeom>
          <a:noFill/>
        </p:spPr>
        <p:txBody>
          <a:bodyPr wrap="none" rtlCol="0">
            <a:spAutoFit/>
          </a:bodyPr>
          <a:lstStyle/>
          <a:p>
            <a:r>
              <a:rPr lang="en-US" dirty="0" smtClean="0"/>
              <a:t>Loamy sand</a:t>
            </a:r>
            <a:endParaRPr lang="en-US" dirty="0"/>
          </a:p>
        </p:txBody>
      </p:sp>
      <p:sp>
        <p:nvSpPr>
          <p:cNvPr id="10" name="TextBox 9"/>
          <p:cNvSpPr txBox="1"/>
          <p:nvPr/>
        </p:nvSpPr>
        <p:spPr>
          <a:xfrm>
            <a:off x="4384139" y="5299542"/>
            <a:ext cx="816249" cy="369332"/>
          </a:xfrm>
          <a:prstGeom prst="rect">
            <a:avLst/>
          </a:prstGeom>
          <a:noFill/>
        </p:spPr>
        <p:txBody>
          <a:bodyPr wrap="none" rtlCol="0">
            <a:spAutoFit/>
          </a:bodyPr>
          <a:lstStyle/>
          <a:p>
            <a:r>
              <a:rPr lang="en-US" dirty="0" smtClean="0"/>
              <a:t>Loam</a:t>
            </a:r>
            <a:endParaRPr lang="en-US" dirty="0"/>
          </a:p>
        </p:txBody>
      </p:sp>
      <p:sp>
        <p:nvSpPr>
          <p:cNvPr id="12" name="TextBox 11"/>
          <p:cNvSpPr txBox="1"/>
          <p:nvPr/>
        </p:nvSpPr>
        <p:spPr>
          <a:xfrm>
            <a:off x="4384139" y="5527625"/>
            <a:ext cx="1515158" cy="369332"/>
          </a:xfrm>
          <a:prstGeom prst="rect">
            <a:avLst/>
          </a:prstGeom>
          <a:noFill/>
        </p:spPr>
        <p:txBody>
          <a:bodyPr wrap="none" rtlCol="0">
            <a:spAutoFit/>
          </a:bodyPr>
          <a:lstStyle/>
          <a:p>
            <a:r>
              <a:rPr lang="en-US" dirty="0" smtClean="0"/>
              <a:t>Sandy loam</a:t>
            </a:r>
            <a:endParaRPr lang="en-US" dirty="0"/>
          </a:p>
        </p:txBody>
      </p:sp>
      <p:sp>
        <p:nvSpPr>
          <p:cNvPr id="7" name="TextBox 6"/>
          <p:cNvSpPr txBox="1"/>
          <p:nvPr/>
        </p:nvSpPr>
        <p:spPr>
          <a:xfrm>
            <a:off x="5637912" y="6347194"/>
            <a:ext cx="3506088" cy="369332"/>
          </a:xfrm>
          <a:prstGeom prst="rect">
            <a:avLst/>
          </a:prstGeom>
          <a:noFill/>
        </p:spPr>
        <p:txBody>
          <a:bodyPr wrap="none" rtlCol="0">
            <a:spAutoFit/>
          </a:bodyPr>
          <a:lstStyle/>
          <a:p>
            <a:r>
              <a:rPr lang="en-US" dirty="0" smtClean="0"/>
              <a:t>Source: USDA Web Soil Survey</a:t>
            </a:r>
            <a:endParaRPr lang="en-US" dirty="0"/>
          </a:p>
        </p:txBody>
      </p:sp>
      <p:sp>
        <p:nvSpPr>
          <p:cNvPr id="15" name="Rectangle 14"/>
          <p:cNvSpPr/>
          <p:nvPr/>
        </p:nvSpPr>
        <p:spPr>
          <a:xfrm>
            <a:off x="4104585" y="5845219"/>
            <a:ext cx="261654" cy="245660"/>
          </a:xfrm>
          <a:prstGeom prst="rect">
            <a:avLst/>
          </a:prstGeom>
          <a:solidFill>
            <a:srgbClr val="664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379038" y="5071871"/>
            <a:ext cx="1580882" cy="369332"/>
          </a:xfrm>
          <a:prstGeom prst="rect">
            <a:avLst/>
          </a:prstGeom>
          <a:noFill/>
        </p:spPr>
        <p:txBody>
          <a:bodyPr wrap="none" rtlCol="0">
            <a:spAutoFit/>
          </a:bodyPr>
          <a:lstStyle/>
          <a:p>
            <a:r>
              <a:rPr lang="en-US" dirty="0" smtClean="0"/>
              <a:t>Water/ Rock</a:t>
            </a:r>
            <a:endParaRPr lang="en-US" dirty="0"/>
          </a:p>
        </p:txBody>
      </p:sp>
    </p:spTree>
    <p:extLst>
      <p:ext uri="{BB962C8B-B14F-4D97-AF65-F5344CB8AC3E}">
        <p14:creationId xmlns:p14="http://schemas.microsoft.com/office/powerpoint/2010/main" val="48934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13" grpId="0" animBg="1"/>
      <p:bldP spid="14" grpId="0" animBg="1"/>
      <p:bldP spid="6" grpId="0"/>
      <p:bldP spid="10" grpId="0"/>
      <p:bldP spid="12" grpId="0"/>
      <p:bldP spid="7"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930" y="2518023"/>
            <a:ext cx="4731133" cy="4182466"/>
          </a:xfrm>
          <a:prstGeom prst="rect">
            <a:avLst/>
          </a:prstGeom>
        </p:spPr>
      </p:pic>
      <p:sp>
        <p:nvSpPr>
          <p:cNvPr id="2" name="Text Placeholder 1"/>
          <p:cNvSpPr>
            <a:spLocks noGrp="1"/>
          </p:cNvSpPr>
          <p:nvPr>
            <p:ph type="body" sz="quarter" idx="11"/>
          </p:nvPr>
        </p:nvSpPr>
        <p:spPr>
          <a:xfrm>
            <a:off x="436729" y="1857598"/>
            <a:ext cx="8259216" cy="817364"/>
          </a:xfrm>
        </p:spPr>
        <p:txBody>
          <a:bodyPr/>
          <a:lstStyle/>
          <a:p>
            <a:pPr algn="ctr"/>
            <a:r>
              <a:rPr lang="en-US" dirty="0"/>
              <a:t>Predicted soil loss: R * LS * C * K * P</a:t>
            </a:r>
          </a:p>
          <a:p>
            <a:pPr algn="ctr"/>
            <a:r>
              <a:rPr lang="en-US" dirty="0" smtClean="0"/>
              <a:t>P = Conservation practice factor</a:t>
            </a:r>
            <a:endParaRPr lang="en-US" dirty="0"/>
          </a:p>
        </p:txBody>
      </p:sp>
      <p:sp>
        <p:nvSpPr>
          <p:cNvPr id="3" name="Text Placeholder 2"/>
          <p:cNvSpPr>
            <a:spLocks noGrp="1"/>
          </p:cNvSpPr>
          <p:nvPr>
            <p:ph type="body" sz="quarter" idx="10"/>
          </p:nvPr>
        </p:nvSpPr>
        <p:spPr>
          <a:xfrm>
            <a:off x="436729" y="394421"/>
            <a:ext cx="8259216" cy="1325880"/>
          </a:xfrm>
        </p:spPr>
        <p:txBody>
          <a:bodyPr>
            <a:normAutofit/>
          </a:bodyPr>
          <a:lstStyle/>
          <a:p>
            <a:pPr algn="ctr"/>
            <a:r>
              <a:rPr lang="en-US" dirty="0" smtClean="0"/>
              <a:t>The Revised Universal Soil Loss Equation (RUSLE)</a:t>
            </a:r>
            <a:endParaRPr lang="en-US" dirty="0"/>
          </a:p>
        </p:txBody>
      </p:sp>
    </p:spTree>
    <p:extLst>
      <p:ext uri="{BB962C8B-B14F-4D97-AF65-F5344CB8AC3E}">
        <p14:creationId xmlns:p14="http://schemas.microsoft.com/office/powerpoint/2010/main" val="369171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7546" y="191068"/>
            <a:ext cx="8516203" cy="683071"/>
          </a:xfrm>
        </p:spPr>
        <p:txBody>
          <a:bodyPr/>
          <a:lstStyle/>
          <a:p>
            <a:pPr algn="ctr"/>
            <a:r>
              <a:rPr lang="en-US" dirty="0" smtClean="0"/>
              <a:t>Methods</a:t>
            </a:r>
            <a:endParaRPr lang="en-US" dirty="0"/>
          </a:p>
        </p:txBody>
      </p:sp>
      <p:graphicFrame>
        <p:nvGraphicFramePr>
          <p:cNvPr id="4" name="Diagram 3"/>
          <p:cNvGraphicFramePr/>
          <p:nvPr>
            <p:extLst>
              <p:ext uri="{D42A27DB-BD31-4B8C-83A1-F6EECF244321}">
                <p14:modId xmlns:p14="http://schemas.microsoft.com/office/powerpoint/2010/main" val="873010326"/>
              </p:ext>
            </p:extLst>
          </p:nvPr>
        </p:nvGraphicFramePr>
        <p:xfrm>
          <a:off x="576616" y="874139"/>
          <a:ext cx="7953234" cy="5854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p:cNvSpPr/>
          <p:nvPr/>
        </p:nvSpPr>
        <p:spPr>
          <a:xfrm>
            <a:off x="8267581" y="2302017"/>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Down Arrow 6"/>
          <p:cNvSpPr/>
          <p:nvPr/>
        </p:nvSpPr>
        <p:spPr>
          <a:xfrm>
            <a:off x="8267581" y="1443189"/>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Down Arrow 7"/>
          <p:cNvSpPr/>
          <p:nvPr/>
        </p:nvSpPr>
        <p:spPr>
          <a:xfrm>
            <a:off x="8267581" y="3160845"/>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Down Arrow 8"/>
          <p:cNvSpPr/>
          <p:nvPr/>
        </p:nvSpPr>
        <p:spPr>
          <a:xfrm>
            <a:off x="8267581" y="4019673"/>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Down Arrow 9"/>
          <p:cNvSpPr/>
          <p:nvPr/>
        </p:nvSpPr>
        <p:spPr>
          <a:xfrm>
            <a:off x="8267581" y="4878501"/>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Down Arrow 10"/>
          <p:cNvSpPr/>
          <p:nvPr/>
        </p:nvSpPr>
        <p:spPr>
          <a:xfrm>
            <a:off x="8267581" y="5737329"/>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71992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C9B88AE-2D15-4964-9633-073E215A7427}"/>
                                            </p:graphicEl>
                                          </p:spTgt>
                                        </p:tgtEl>
                                        <p:attrNameLst>
                                          <p:attrName>style.visibility</p:attrName>
                                        </p:attrNameLst>
                                      </p:cBhvr>
                                      <p:to>
                                        <p:strVal val="visible"/>
                                      </p:to>
                                    </p:set>
                                    <p:animEffect transition="in" filter="fade">
                                      <p:cBhvr>
                                        <p:cTn id="7" dur="500"/>
                                        <p:tgtEl>
                                          <p:spTgt spid="4">
                                            <p:graphicEl>
                                              <a:dgm id="{8C9B88AE-2D15-4964-9633-073E215A7427}"/>
                                            </p:graphicEl>
                                          </p:spTgt>
                                        </p:tgtEl>
                                      </p:cBhvr>
                                    </p:animEffect>
                                  </p:childTnLst>
                                </p:cTn>
                              </p:par>
                              <p:par>
                                <p:cTn id="8" presetID="19" presetClass="emph" presetSubtype="0" fill="hold" grpId="0" nodeType="withEffect">
                                  <p:stCondLst>
                                    <p:cond delay="0"/>
                                  </p:stCondLst>
                                  <p:childTnLst>
                                    <p:animClr clrSpc="rgb" dir="cw">
                                      <p:cBhvr override="childStyle">
                                        <p:cTn id="9" dur="500" fill="hold"/>
                                        <p:tgtEl>
                                          <p:spTgt spid="4">
                                            <p:graphicEl>
                                              <a:dgm id="{CECBDFD7-5500-45D1-874B-2CC9E0810236}"/>
                                            </p:graphicEl>
                                          </p:spTgt>
                                        </p:tgtEl>
                                        <p:attrNameLst>
                                          <p:attrName>style.color</p:attrName>
                                        </p:attrNameLst>
                                      </p:cBhvr>
                                      <p:to>
                                        <a:schemeClr val="accent1"/>
                                      </p:to>
                                    </p:animClr>
                                    <p:animClr clrSpc="rgb" dir="cw">
                                      <p:cBhvr>
                                        <p:cTn id="10" dur="500" fill="hold"/>
                                        <p:tgtEl>
                                          <p:spTgt spid="4">
                                            <p:graphicEl>
                                              <a:dgm id="{CECBDFD7-5500-45D1-874B-2CC9E0810236}"/>
                                            </p:graphicEl>
                                          </p:spTgt>
                                        </p:tgtEl>
                                        <p:attrNameLst>
                                          <p:attrName>fillcolor</p:attrName>
                                        </p:attrNameLst>
                                      </p:cBhvr>
                                      <p:to>
                                        <a:schemeClr val="accent1"/>
                                      </p:to>
                                    </p:animClr>
                                    <p:set>
                                      <p:cBhvr>
                                        <p:cTn id="11" dur="500" fill="hold"/>
                                        <p:tgtEl>
                                          <p:spTgt spid="4">
                                            <p:graphicEl>
                                              <a:dgm id="{CECBDFD7-5500-45D1-874B-2CC9E0810236}"/>
                                            </p:graphicEl>
                                          </p:spTgt>
                                        </p:tgtEl>
                                        <p:attrNameLst>
                                          <p:attrName>fill.type</p:attrName>
                                        </p:attrNameLst>
                                      </p:cBhvr>
                                      <p:to>
                                        <p:strVal val="solid"/>
                                      </p:to>
                                    </p:set>
                                    <p:set>
                                      <p:cBhvr>
                                        <p:cTn id="12" dur="500" fill="hold"/>
                                        <p:tgtEl>
                                          <p:spTgt spid="4">
                                            <p:graphicEl>
                                              <a:dgm id="{CECBDFD7-5500-45D1-874B-2CC9E0810236}"/>
                                            </p:graphicEl>
                                          </p:spTgt>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AEF9F4F5-593B-4171-B75F-4706E0BFC489}"/>
                                            </p:graphicEl>
                                          </p:spTgt>
                                        </p:tgtEl>
                                        <p:attrNameLst>
                                          <p:attrName>style.visibility</p:attrName>
                                        </p:attrNameLst>
                                      </p:cBhvr>
                                      <p:to>
                                        <p:strVal val="visible"/>
                                      </p:to>
                                    </p:set>
                                    <p:animEffect transition="in" filter="fade">
                                      <p:cBhvr>
                                        <p:cTn id="20" dur="500"/>
                                        <p:tgtEl>
                                          <p:spTgt spid="4">
                                            <p:graphicEl>
                                              <a:dgm id="{AEF9F4F5-593B-4171-B75F-4706E0BFC489}"/>
                                            </p:graphicEl>
                                          </p:spTgt>
                                        </p:tgtEl>
                                      </p:cBhvr>
                                    </p:animEffect>
                                  </p:childTnLst>
                                </p:cTn>
                              </p:par>
                              <p:par>
                                <p:cTn id="21" presetID="19" presetClass="emph" presetSubtype="0" fill="hold" grpId="0" nodeType="withEffect">
                                  <p:stCondLst>
                                    <p:cond delay="0"/>
                                  </p:stCondLst>
                                  <p:childTnLst>
                                    <p:animClr clrSpc="rgb" dir="cw">
                                      <p:cBhvr override="childStyle">
                                        <p:cTn id="22" dur="500" fill="hold"/>
                                        <p:tgtEl>
                                          <p:spTgt spid="4">
                                            <p:graphicEl>
                                              <a:dgm id="{77525620-D73C-4A40-B1F6-7C838217A1F4}"/>
                                            </p:graphicEl>
                                          </p:spTgt>
                                        </p:tgtEl>
                                        <p:attrNameLst>
                                          <p:attrName>style.color</p:attrName>
                                        </p:attrNameLst>
                                      </p:cBhvr>
                                      <p:to>
                                        <a:schemeClr val="accent1"/>
                                      </p:to>
                                    </p:animClr>
                                    <p:animClr clrSpc="rgb" dir="cw">
                                      <p:cBhvr>
                                        <p:cTn id="23" dur="500" fill="hold"/>
                                        <p:tgtEl>
                                          <p:spTgt spid="4">
                                            <p:graphicEl>
                                              <a:dgm id="{77525620-D73C-4A40-B1F6-7C838217A1F4}"/>
                                            </p:graphicEl>
                                          </p:spTgt>
                                        </p:tgtEl>
                                        <p:attrNameLst>
                                          <p:attrName>fillcolor</p:attrName>
                                        </p:attrNameLst>
                                      </p:cBhvr>
                                      <p:to>
                                        <a:schemeClr val="accent1"/>
                                      </p:to>
                                    </p:animClr>
                                    <p:set>
                                      <p:cBhvr>
                                        <p:cTn id="24" dur="500" fill="hold"/>
                                        <p:tgtEl>
                                          <p:spTgt spid="4">
                                            <p:graphicEl>
                                              <a:dgm id="{77525620-D73C-4A40-B1F6-7C838217A1F4}"/>
                                            </p:graphicEl>
                                          </p:spTgt>
                                        </p:tgtEl>
                                        <p:attrNameLst>
                                          <p:attrName>fill.type</p:attrName>
                                        </p:attrNameLst>
                                      </p:cBhvr>
                                      <p:to>
                                        <p:strVal val="solid"/>
                                      </p:to>
                                    </p:set>
                                    <p:set>
                                      <p:cBhvr>
                                        <p:cTn id="25" dur="500" fill="hold"/>
                                        <p:tgtEl>
                                          <p:spTgt spid="4">
                                            <p:graphicEl>
                                              <a:dgm id="{77525620-D73C-4A40-B1F6-7C838217A1F4}"/>
                                            </p:graphicEl>
                                          </p:spTgt>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graphicEl>
                                              <a:dgm id="{F04163D4-7158-433E-989F-77B3315D3896}"/>
                                            </p:graphicEl>
                                          </p:spTgt>
                                        </p:tgtEl>
                                        <p:attrNameLst>
                                          <p:attrName>style.visibility</p:attrName>
                                        </p:attrNameLst>
                                      </p:cBhvr>
                                      <p:to>
                                        <p:strVal val="visible"/>
                                      </p:to>
                                    </p:set>
                                    <p:animEffect transition="in" filter="fade">
                                      <p:cBhvr>
                                        <p:cTn id="33" dur="500"/>
                                        <p:tgtEl>
                                          <p:spTgt spid="4">
                                            <p:graphicEl>
                                              <a:dgm id="{F04163D4-7158-433E-989F-77B3315D3896}"/>
                                            </p:graphicEl>
                                          </p:spTgt>
                                        </p:tgtEl>
                                      </p:cBhvr>
                                    </p:animEffect>
                                  </p:childTnLst>
                                </p:cTn>
                              </p:par>
                              <p:par>
                                <p:cTn id="34" presetID="19" presetClass="emph" presetSubtype="0" fill="hold" grpId="0" nodeType="withEffect">
                                  <p:stCondLst>
                                    <p:cond delay="0"/>
                                  </p:stCondLst>
                                  <p:childTnLst>
                                    <p:animClr clrSpc="rgb" dir="cw">
                                      <p:cBhvr override="childStyle">
                                        <p:cTn id="35" dur="500" fill="hold"/>
                                        <p:tgtEl>
                                          <p:spTgt spid="4">
                                            <p:graphicEl>
                                              <a:dgm id="{D3ECAFBB-A224-4375-9D57-64021A2FDDC6}"/>
                                            </p:graphicEl>
                                          </p:spTgt>
                                        </p:tgtEl>
                                        <p:attrNameLst>
                                          <p:attrName>style.color</p:attrName>
                                        </p:attrNameLst>
                                      </p:cBhvr>
                                      <p:to>
                                        <a:schemeClr val="accent1"/>
                                      </p:to>
                                    </p:animClr>
                                    <p:animClr clrSpc="rgb" dir="cw">
                                      <p:cBhvr>
                                        <p:cTn id="36" dur="500" fill="hold"/>
                                        <p:tgtEl>
                                          <p:spTgt spid="4">
                                            <p:graphicEl>
                                              <a:dgm id="{D3ECAFBB-A224-4375-9D57-64021A2FDDC6}"/>
                                            </p:graphicEl>
                                          </p:spTgt>
                                        </p:tgtEl>
                                        <p:attrNameLst>
                                          <p:attrName>fillcolor</p:attrName>
                                        </p:attrNameLst>
                                      </p:cBhvr>
                                      <p:to>
                                        <a:schemeClr val="accent1"/>
                                      </p:to>
                                    </p:animClr>
                                    <p:set>
                                      <p:cBhvr>
                                        <p:cTn id="37" dur="500" fill="hold"/>
                                        <p:tgtEl>
                                          <p:spTgt spid="4">
                                            <p:graphicEl>
                                              <a:dgm id="{D3ECAFBB-A224-4375-9D57-64021A2FDDC6}"/>
                                            </p:graphicEl>
                                          </p:spTgt>
                                        </p:tgtEl>
                                        <p:attrNameLst>
                                          <p:attrName>fill.type</p:attrName>
                                        </p:attrNameLst>
                                      </p:cBhvr>
                                      <p:to>
                                        <p:strVal val="solid"/>
                                      </p:to>
                                    </p:set>
                                    <p:set>
                                      <p:cBhvr>
                                        <p:cTn id="38" dur="500" fill="hold"/>
                                        <p:tgtEl>
                                          <p:spTgt spid="4">
                                            <p:graphicEl>
                                              <a:dgm id="{D3ECAFBB-A224-4375-9D57-64021A2FDDC6}"/>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89" t="13715" r="8798" b="14501"/>
          <a:stretch/>
        </p:blipFill>
        <p:spPr>
          <a:xfrm>
            <a:off x="938490" y="658223"/>
            <a:ext cx="7267020" cy="5460181"/>
          </a:xfrm>
          <a:prstGeom prst="rect">
            <a:avLst/>
          </a:prstGeom>
        </p:spPr>
      </p:pic>
      <p:sp>
        <p:nvSpPr>
          <p:cNvPr id="3" name="Text Placeholder 2"/>
          <p:cNvSpPr>
            <a:spLocks noGrp="1"/>
          </p:cNvSpPr>
          <p:nvPr>
            <p:ph type="body" sz="quarter" idx="10"/>
          </p:nvPr>
        </p:nvSpPr>
        <p:spPr>
          <a:xfrm>
            <a:off x="0" y="-4294"/>
            <a:ext cx="9144000" cy="738344"/>
          </a:xfrm>
        </p:spPr>
        <p:txBody>
          <a:bodyPr/>
          <a:lstStyle/>
          <a:p>
            <a:pPr algn="ctr"/>
            <a:r>
              <a:rPr lang="en-US" dirty="0" smtClean="0"/>
              <a:t>Results: 2014 RUSLE</a:t>
            </a:r>
            <a:endParaRPr lang="en-US" dirty="0"/>
          </a:p>
        </p:txBody>
      </p:sp>
      <p:grpSp>
        <p:nvGrpSpPr>
          <p:cNvPr id="17" name="Group 16"/>
          <p:cNvGrpSpPr/>
          <p:nvPr/>
        </p:nvGrpSpPr>
        <p:grpSpPr>
          <a:xfrm>
            <a:off x="1057021" y="6118715"/>
            <a:ext cx="7029957" cy="739285"/>
            <a:chOff x="1005845" y="6118715"/>
            <a:chExt cx="7029957" cy="739285"/>
          </a:xfrm>
        </p:grpSpPr>
        <p:grpSp>
          <p:nvGrpSpPr>
            <p:cNvPr id="10" name="Group 9"/>
            <p:cNvGrpSpPr/>
            <p:nvPr/>
          </p:nvGrpSpPr>
          <p:grpSpPr>
            <a:xfrm>
              <a:off x="6620907" y="6118715"/>
              <a:ext cx="1414895" cy="739285"/>
              <a:chOff x="1411813" y="4892049"/>
              <a:chExt cx="1414895" cy="739285"/>
            </a:xfrm>
          </p:grpSpPr>
          <p:sp>
            <p:nvSpPr>
              <p:cNvPr id="5" name="Rectangle 4"/>
              <p:cNvSpPr/>
              <p:nvPr/>
            </p:nvSpPr>
            <p:spPr>
              <a:xfrm flipV="1">
                <a:off x="1411813" y="4946409"/>
                <a:ext cx="432891" cy="585380"/>
              </a:xfrm>
              <a:prstGeom prst="rect">
                <a:avLst/>
              </a:prstGeom>
              <a:blipFill dpi="0" rotWithShape="1">
                <a:blip r:embed="rId4">
                  <a:extLst>
                    <a:ext uri="{28A0092B-C50C-407E-A947-70E740481C1C}">
                      <a14:useLocalDpi xmlns:a14="http://schemas.microsoft.com/office/drawing/2010/main" val="0"/>
                    </a:ext>
                  </a:extLst>
                </a:blip>
                <a:srcRect/>
                <a:stretch>
                  <a:fillRect t="-7175" r="-457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08481" y="4892049"/>
                <a:ext cx="1018227" cy="369332"/>
              </a:xfrm>
              <a:prstGeom prst="rect">
                <a:avLst/>
              </a:prstGeom>
              <a:noFill/>
            </p:spPr>
            <p:txBody>
              <a:bodyPr wrap="none" rtlCol="0">
                <a:spAutoFit/>
              </a:bodyPr>
              <a:lstStyle/>
              <a:p>
                <a:r>
                  <a:rPr lang="en-US" dirty="0">
                    <a:solidFill>
                      <a:srgbClr val="767171"/>
                    </a:solidFill>
                  </a:rPr>
                  <a:t>2</a:t>
                </a:r>
                <a:r>
                  <a:rPr lang="en-US" dirty="0" smtClean="0">
                    <a:solidFill>
                      <a:srgbClr val="767171"/>
                    </a:solidFill>
                  </a:rPr>
                  <a:t> - High</a:t>
                </a:r>
                <a:endParaRPr lang="en-US" dirty="0">
                  <a:solidFill>
                    <a:srgbClr val="767171"/>
                  </a:solidFill>
                </a:endParaRPr>
              </a:p>
            </p:txBody>
          </p:sp>
          <p:sp>
            <p:nvSpPr>
              <p:cNvPr id="8" name="TextBox 7"/>
              <p:cNvSpPr txBox="1"/>
              <p:nvPr/>
            </p:nvSpPr>
            <p:spPr>
              <a:xfrm>
                <a:off x="1828212" y="5262002"/>
                <a:ext cx="968535" cy="369332"/>
              </a:xfrm>
              <a:prstGeom prst="rect">
                <a:avLst/>
              </a:prstGeom>
              <a:noFill/>
            </p:spPr>
            <p:txBody>
              <a:bodyPr wrap="none" rtlCol="0">
                <a:spAutoFit/>
              </a:bodyPr>
              <a:lstStyle/>
              <a:p>
                <a:r>
                  <a:rPr lang="en-US" dirty="0" smtClean="0">
                    <a:solidFill>
                      <a:srgbClr val="767171"/>
                    </a:solidFill>
                  </a:rPr>
                  <a:t>1 - Low</a:t>
                </a:r>
                <a:endParaRPr lang="en-US" dirty="0">
                  <a:solidFill>
                    <a:srgbClr val="767171"/>
                  </a:solidFill>
                </a:endParaRPr>
              </a:p>
            </p:txBody>
          </p:sp>
        </p:grpSp>
        <p:grpSp>
          <p:nvGrpSpPr>
            <p:cNvPr id="12" name="Group 11"/>
            <p:cNvGrpSpPr/>
            <p:nvPr/>
          </p:nvGrpSpPr>
          <p:grpSpPr>
            <a:xfrm>
              <a:off x="1005845" y="6282351"/>
              <a:ext cx="1846934" cy="369332"/>
              <a:chOff x="750345" y="4530527"/>
              <a:chExt cx="1846934" cy="369332"/>
            </a:xfrm>
          </p:grpSpPr>
          <p:cxnSp>
            <p:nvCxnSpPr>
              <p:cNvPr id="13" name="Straight Connector 12"/>
              <p:cNvCxnSpPr/>
              <p:nvPr/>
            </p:nvCxnSpPr>
            <p:spPr>
              <a:xfrm>
                <a:off x="750345" y="4715193"/>
                <a:ext cx="416399" cy="0"/>
              </a:xfrm>
              <a:prstGeom prst="line">
                <a:avLst/>
              </a:prstGeom>
              <a:ln w="28575">
                <a:solidFill>
                  <a:srgbClr val="002A68"/>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73491" y="4530527"/>
                <a:ext cx="1423788" cy="369332"/>
              </a:xfrm>
              <a:prstGeom prst="rect">
                <a:avLst/>
              </a:prstGeom>
              <a:noFill/>
            </p:spPr>
            <p:txBody>
              <a:bodyPr wrap="none" rtlCol="0">
                <a:spAutoFit/>
              </a:bodyPr>
              <a:lstStyle/>
              <a:p>
                <a:r>
                  <a:rPr lang="en-US" dirty="0" smtClean="0"/>
                  <a:t>Waterways</a:t>
                </a:r>
                <a:endParaRPr lang="en-US" dirty="0"/>
              </a:p>
            </p:txBody>
          </p:sp>
        </p:grpSp>
        <p:grpSp>
          <p:nvGrpSpPr>
            <p:cNvPr id="6" name="Group 5"/>
            <p:cNvGrpSpPr/>
            <p:nvPr/>
          </p:nvGrpSpPr>
          <p:grpSpPr>
            <a:xfrm>
              <a:off x="3497032" y="6301401"/>
              <a:ext cx="2479621" cy="369332"/>
              <a:chOff x="750345" y="4969176"/>
              <a:chExt cx="2479621" cy="369332"/>
            </a:xfrm>
          </p:grpSpPr>
          <p:sp>
            <p:nvSpPr>
              <p:cNvPr id="11" name="Rectangle 10"/>
              <p:cNvSpPr/>
              <p:nvPr/>
            </p:nvSpPr>
            <p:spPr>
              <a:xfrm>
                <a:off x="750345" y="4996356"/>
                <a:ext cx="416399" cy="314972"/>
              </a:xfrm>
              <a:prstGeom prst="rect">
                <a:avLst/>
              </a:prstGeom>
              <a:solidFill>
                <a:srgbClr val="97DBF2"/>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84213" y="4969176"/>
                <a:ext cx="2045753" cy="369332"/>
              </a:xfrm>
              <a:prstGeom prst="rect">
                <a:avLst/>
              </a:prstGeom>
              <a:noFill/>
            </p:spPr>
            <p:txBody>
              <a:bodyPr wrap="none" rtlCol="0">
                <a:spAutoFit/>
              </a:bodyPr>
              <a:lstStyle/>
              <a:p>
                <a:r>
                  <a:rPr lang="en-US" dirty="0" smtClean="0"/>
                  <a:t>Ralston Reservoir</a:t>
                </a:r>
                <a:endParaRPr lang="en-US" dirty="0"/>
              </a:p>
            </p:txBody>
          </p:sp>
        </p:grpSp>
      </p:grpSp>
    </p:spTree>
    <p:extLst>
      <p:ext uri="{BB962C8B-B14F-4D97-AF65-F5344CB8AC3E}">
        <p14:creationId xmlns:p14="http://schemas.microsoft.com/office/powerpoint/2010/main" val="1921611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57362"/>
            <a:ext cx="8035802" cy="738344"/>
          </a:xfrm>
        </p:spPr>
        <p:txBody>
          <a:bodyPr/>
          <a:lstStyle/>
          <a:p>
            <a:r>
              <a:rPr lang="en-US" dirty="0" smtClean="0"/>
              <a:t>Results: 3D Model of 2014 RUSLE</a:t>
            </a:r>
            <a:endParaRPr lang="en-US" dirty="0"/>
          </a:p>
        </p:txBody>
      </p:sp>
      <p:pic>
        <p:nvPicPr>
          <p:cNvPr id="4" name="VideoForpp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8640" y="1457324"/>
            <a:ext cx="8134350" cy="4572000"/>
          </a:xfrm>
          <a:prstGeom prst="rect">
            <a:avLst/>
          </a:prstGeom>
        </p:spPr>
      </p:pic>
    </p:spTree>
    <p:extLst>
      <p:ext uri="{BB962C8B-B14F-4D97-AF65-F5344CB8AC3E}">
        <p14:creationId xmlns:p14="http://schemas.microsoft.com/office/powerpoint/2010/main" val="28782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5702" y="357362"/>
            <a:ext cx="9128298" cy="738344"/>
          </a:xfrm>
        </p:spPr>
        <p:txBody>
          <a:bodyPr>
            <a:normAutofit/>
          </a:bodyPr>
          <a:lstStyle/>
          <a:p>
            <a:pPr algn="ctr"/>
            <a:r>
              <a:rPr lang="en-US" dirty="0" smtClean="0"/>
              <a:t>Results: 2002 to 2014 Change Map</a:t>
            </a:r>
            <a:endParaRPr lang="en-US" dirty="0"/>
          </a:p>
        </p:txBody>
      </p:sp>
      <p:sp>
        <p:nvSpPr>
          <p:cNvPr id="7" name="Rectangle 6"/>
          <p:cNvSpPr/>
          <p:nvPr/>
        </p:nvSpPr>
        <p:spPr>
          <a:xfrm>
            <a:off x="380306" y="4264182"/>
            <a:ext cx="988135" cy="660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27549" y="4562947"/>
            <a:ext cx="2154724" cy="362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0982" y="4128380"/>
            <a:ext cx="416460" cy="253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73649" y="4111946"/>
            <a:ext cx="416460" cy="253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8049" t="13850" r="16556" b="16024"/>
          <a:stretch/>
        </p:blipFill>
        <p:spPr>
          <a:xfrm>
            <a:off x="2089983" y="1095706"/>
            <a:ext cx="7054017" cy="5673230"/>
          </a:xfrm>
          <a:prstGeom prst="rect">
            <a:avLst/>
          </a:prstGeom>
        </p:spPr>
      </p:pic>
      <p:grpSp>
        <p:nvGrpSpPr>
          <p:cNvPr id="15" name="Group 14"/>
          <p:cNvGrpSpPr/>
          <p:nvPr/>
        </p:nvGrpSpPr>
        <p:grpSpPr>
          <a:xfrm>
            <a:off x="171739" y="3765241"/>
            <a:ext cx="2479621" cy="1177934"/>
            <a:chOff x="204806" y="4762839"/>
            <a:chExt cx="2479621" cy="1177934"/>
          </a:xfrm>
        </p:grpSpPr>
        <p:grpSp>
          <p:nvGrpSpPr>
            <p:cNvPr id="16" name="Group 15"/>
            <p:cNvGrpSpPr/>
            <p:nvPr/>
          </p:nvGrpSpPr>
          <p:grpSpPr>
            <a:xfrm>
              <a:off x="204806" y="5201488"/>
              <a:ext cx="1414895" cy="739285"/>
              <a:chOff x="1411813" y="4892049"/>
              <a:chExt cx="1414895" cy="739285"/>
            </a:xfrm>
          </p:grpSpPr>
          <p:sp>
            <p:nvSpPr>
              <p:cNvPr id="21" name="Rectangle 20"/>
              <p:cNvSpPr/>
              <p:nvPr/>
            </p:nvSpPr>
            <p:spPr>
              <a:xfrm flipV="1">
                <a:off x="1411813" y="4946408"/>
                <a:ext cx="430427" cy="581379"/>
              </a:xfrm>
              <a:prstGeom prst="rect">
                <a:avLst/>
              </a:prstGeom>
              <a:blipFill dpi="0" rotWithShape="1">
                <a:blip r:embed="rId4">
                  <a:extLst>
                    <a:ext uri="{28A0092B-C50C-407E-A947-70E740481C1C}">
                      <a14:useLocalDpi xmlns:a14="http://schemas.microsoft.com/office/drawing/2010/main" val="0"/>
                    </a:ext>
                  </a:extLst>
                </a:blip>
                <a:srcRect/>
                <a:stretch>
                  <a:fillRect l="-2" t="-7912" r="-5168" b="-1"/>
                </a:stretch>
              </a:bli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808481" y="4892049"/>
                <a:ext cx="1018227" cy="369332"/>
              </a:xfrm>
              <a:prstGeom prst="rect">
                <a:avLst/>
              </a:prstGeom>
              <a:noFill/>
            </p:spPr>
            <p:txBody>
              <a:bodyPr wrap="none" rtlCol="0">
                <a:spAutoFit/>
              </a:bodyPr>
              <a:lstStyle/>
              <a:p>
                <a:r>
                  <a:rPr lang="en-US" dirty="0">
                    <a:solidFill>
                      <a:srgbClr val="767171"/>
                    </a:solidFill>
                  </a:rPr>
                  <a:t>2</a:t>
                </a:r>
                <a:r>
                  <a:rPr lang="en-US" dirty="0" smtClean="0">
                    <a:solidFill>
                      <a:srgbClr val="767171"/>
                    </a:solidFill>
                  </a:rPr>
                  <a:t> - High</a:t>
                </a:r>
                <a:endParaRPr lang="en-US" dirty="0">
                  <a:solidFill>
                    <a:srgbClr val="767171"/>
                  </a:solidFill>
                </a:endParaRPr>
              </a:p>
            </p:txBody>
          </p:sp>
          <p:sp>
            <p:nvSpPr>
              <p:cNvPr id="23" name="TextBox 22"/>
              <p:cNvSpPr txBox="1"/>
              <p:nvPr/>
            </p:nvSpPr>
            <p:spPr>
              <a:xfrm>
                <a:off x="1828212" y="5262002"/>
                <a:ext cx="968535" cy="369332"/>
              </a:xfrm>
              <a:prstGeom prst="rect">
                <a:avLst/>
              </a:prstGeom>
              <a:noFill/>
            </p:spPr>
            <p:txBody>
              <a:bodyPr wrap="none" rtlCol="0">
                <a:spAutoFit/>
              </a:bodyPr>
              <a:lstStyle/>
              <a:p>
                <a:r>
                  <a:rPr lang="en-US" dirty="0" smtClean="0">
                    <a:solidFill>
                      <a:srgbClr val="767171"/>
                    </a:solidFill>
                  </a:rPr>
                  <a:t>1 - Low</a:t>
                </a:r>
                <a:endParaRPr lang="en-US" dirty="0">
                  <a:solidFill>
                    <a:srgbClr val="767171"/>
                  </a:solidFill>
                </a:endParaRPr>
              </a:p>
            </p:txBody>
          </p:sp>
        </p:grpSp>
        <p:sp>
          <p:nvSpPr>
            <p:cNvPr id="17" name="Rectangle 16"/>
            <p:cNvSpPr/>
            <p:nvPr/>
          </p:nvSpPr>
          <p:spPr>
            <a:xfrm>
              <a:off x="204806" y="4790019"/>
              <a:ext cx="416399" cy="314972"/>
            </a:xfrm>
            <a:prstGeom prst="rect">
              <a:avLst/>
            </a:prstGeom>
            <a:solidFill>
              <a:srgbClr val="97DBF2"/>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38674" y="4762839"/>
              <a:ext cx="2045753" cy="369332"/>
            </a:xfrm>
            <a:prstGeom prst="rect">
              <a:avLst/>
            </a:prstGeom>
            <a:noFill/>
          </p:spPr>
          <p:txBody>
            <a:bodyPr wrap="none" rtlCol="0">
              <a:spAutoFit/>
            </a:bodyPr>
            <a:lstStyle/>
            <a:p>
              <a:r>
                <a:rPr lang="en-US" dirty="0" smtClean="0"/>
                <a:t>Ralston Reservoir</a:t>
              </a:r>
              <a:endParaRPr lang="en-US" dirty="0"/>
            </a:p>
          </p:txBody>
        </p:sp>
      </p:grpSp>
      <p:grpSp>
        <p:nvGrpSpPr>
          <p:cNvPr id="24" name="Group 23"/>
          <p:cNvGrpSpPr/>
          <p:nvPr/>
        </p:nvGrpSpPr>
        <p:grpSpPr>
          <a:xfrm>
            <a:off x="187036" y="4891125"/>
            <a:ext cx="2876296" cy="678402"/>
            <a:chOff x="196879" y="5095886"/>
            <a:chExt cx="2876296" cy="678402"/>
          </a:xfrm>
        </p:grpSpPr>
        <p:pic>
          <p:nvPicPr>
            <p:cNvPr id="25" name="Picture 2" descr="change_gradient.PNG"/>
            <p:cNvPicPr>
              <a:picLocks noChangeAspect="1" noChangeArrowheads="1"/>
            </p:cNvPicPr>
            <p:nvPr/>
          </p:nvPicPr>
          <p:blipFill rotWithShape="1">
            <a:blip r:embed="rId5">
              <a:extLst>
                <a:ext uri="{28A0092B-C50C-407E-A947-70E740481C1C}">
                  <a14:useLocalDpi xmlns:a14="http://schemas.microsoft.com/office/drawing/2010/main" val="0"/>
                </a:ext>
              </a:extLst>
            </a:blip>
            <a:srcRect l="3674" t="2314" r="6491" b="1780"/>
            <a:stretch/>
          </p:blipFill>
          <p:spPr bwMode="auto">
            <a:xfrm>
              <a:off x="196879" y="5188241"/>
              <a:ext cx="374073" cy="586047"/>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15451" y="5095886"/>
              <a:ext cx="2457724" cy="369332"/>
            </a:xfrm>
            <a:prstGeom prst="rect">
              <a:avLst/>
            </a:prstGeom>
            <a:noFill/>
          </p:spPr>
          <p:txBody>
            <a:bodyPr wrap="none" rtlCol="0">
              <a:spAutoFit/>
            </a:bodyPr>
            <a:lstStyle/>
            <a:p>
              <a:r>
                <a:rPr lang="en-US" dirty="0" smtClean="0"/>
                <a:t>Increase to High Risk</a:t>
              </a:r>
              <a:endParaRPr lang="en-US" dirty="0"/>
            </a:p>
          </p:txBody>
        </p:sp>
      </p:grpSp>
      <p:sp>
        <p:nvSpPr>
          <p:cNvPr id="27" name="TextBox 26"/>
          <p:cNvSpPr txBox="1"/>
          <p:nvPr/>
        </p:nvSpPr>
        <p:spPr>
          <a:xfrm>
            <a:off x="594885" y="5281958"/>
            <a:ext cx="2408032" cy="369332"/>
          </a:xfrm>
          <a:prstGeom prst="rect">
            <a:avLst/>
          </a:prstGeom>
          <a:noFill/>
        </p:spPr>
        <p:txBody>
          <a:bodyPr wrap="none" rtlCol="0">
            <a:spAutoFit/>
          </a:bodyPr>
          <a:lstStyle/>
          <a:p>
            <a:r>
              <a:rPr lang="en-US" dirty="0" smtClean="0"/>
              <a:t>Increase to Low Risk</a:t>
            </a:r>
            <a:endParaRPr lang="en-US" dirty="0"/>
          </a:p>
        </p:txBody>
      </p:sp>
      <p:sp>
        <p:nvSpPr>
          <p:cNvPr id="4" name="Rectangle 3"/>
          <p:cNvSpPr/>
          <p:nvPr/>
        </p:nvSpPr>
        <p:spPr>
          <a:xfrm>
            <a:off x="1729212" y="6307871"/>
            <a:ext cx="3233313" cy="44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02" y="6223349"/>
            <a:ext cx="2705478" cy="533474"/>
          </a:xfrm>
          <a:prstGeom prst="rect">
            <a:avLst/>
          </a:prstGeom>
        </p:spPr>
      </p:pic>
    </p:spTree>
    <p:extLst>
      <p:ext uri="{BB962C8B-B14F-4D97-AF65-F5344CB8AC3E}">
        <p14:creationId xmlns:p14="http://schemas.microsoft.com/office/powerpoint/2010/main" val="15814393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62176" y="1178716"/>
            <a:ext cx="6933356" cy="5564412"/>
          </a:xfrm>
          <a:prstGeom prst="rect">
            <a:avLst/>
          </a:prstGeom>
        </p:spPr>
      </p:pic>
      <p:sp>
        <p:nvSpPr>
          <p:cNvPr id="3" name="Text Placeholder 2"/>
          <p:cNvSpPr>
            <a:spLocks noGrp="1"/>
          </p:cNvSpPr>
          <p:nvPr>
            <p:ph type="body" sz="quarter" idx="10"/>
          </p:nvPr>
        </p:nvSpPr>
        <p:spPr>
          <a:xfrm>
            <a:off x="0" y="357362"/>
            <a:ext cx="9144000" cy="738344"/>
          </a:xfrm>
        </p:spPr>
        <p:txBody>
          <a:bodyPr/>
          <a:lstStyle/>
          <a:p>
            <a:pPr algn="ctr"/>
            <a:r>
              <a:rPr lang="en-US" dirty="0" smtClean="0"/>
              <a:t>Results: Prediction to 2030</a:t>
            </a:r>
            <a:endParaRPr lang="en-US" dirty="0"/>
          </a:p>
        </p:txBody>
      </p:sp>
      <p:sp>
        <p:nvSpPr>
          <p:cNvPr id="5" name="Rectangle 4"/>
          <p:cNvSpPr/>
          <p:nvPr/>
        </p:nvSpPr>
        <p:spPr>
          <a:xfrm>
            <a:off x="1421394" y="5785164"/>
            <a:ext cx="1502876" cy="316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81583" y="3867649"/>
            <a:ext cx="2479621" cy="1177934"/>
            <a:chOff x="204806" y="4762839"/>
            <a:chExt cx="2479621" cy="1177934"/>
          </a:xfrm>
        </p:grpSpPr>
        <p:grpSp>
          <p:nvGrpSpPr>
            <p:cNvPr id="10" name="Group 9"/>
            <p:cNvGrpSpPr/>
            <p:nvPr/>
          </p:nvGrpSpPr>
          <p:grpSpPr>
            <a:xfrm>
              <a:off x="204806" y="5201488"/>
              <a:ext cx="1414895" cy="739285"/>
              <a:chOff x="1411813" y="4892049"/>
              <a:chExt cx="1414895" cy="739285"/>
            </a:xfrm>
          </p:grpSpPr>
          <p:sp>
            <p:nvSpPr>
              <p:cNvPr id="15" name="Rectangle 14"/>
              <p:cNvSpPr/>
              <p:nvPr/>
            </p:nvSpPr>
            <p:spPr>
              <a:xfrm flipV="1">
                <a:off x="1411813" y="4946409"/>
                <a:ext cx="433559" cy="579332"/>
              </a:xfrm>
              <a:prstGeom prst="rect">
                <a:avLst/>
              </a:prstGeom>
              <a:blipFill dpi="0" rotWithShape="1">
                <a:blip r:embed="rId4">
                  <a:extLst>
                    <a:ext uri="{28A0092B-C50C-407E-A947-70E740481C1C}">
                      <a14:useLocalDpi xmlns:a14="http://schemas.microsoft.com/office/drawing/2010/main" val="0"/>
                    </a:ext>
                  </a:extLst>
                </a:blip>
                <a:srcRect/>
                <a:stretch>
                  <a:fillRect t="-8296" r="-4410" b="2"/>
                </a:stretch>
              </a:bli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08481" y="4892049"/>
                <a:ext cx="1018227" cy="369332"/>
              </a:xfrm>
              <a:prstGeom prst="rect">
                <a:avLst/>
              </a:prstGeom>
              <a:noFill/>
            </p:spPr>
            <p:txBody>
              <a:bodyPr wrap="none" rtlCol="0">
                <a:spAutoFit/>
              </a:bodyPr>
              <a:lstStyle/>
              <a:p>
                <a:r>
                  <a:rPr lang="en-US" dirty="0">
                    <a:solidFill>
                      <a:srgbClr val="767171"/>
                    </a:solidFill>
                  </a:rPr>
                  <a:t>2</a:t>
                </a:r>
                <a:r>
                  <a:rPr lang="en-US" dirty="0" smtClean="0">
                    <a:solidFill>
                      <a:srgbClr val="767171"/>
                    </a:solidFill>
                  </a:rPr>
                  <a:t> - High</a:t>
                </a:r>
                <a:endParaRPr lang="en-US" dirty="0">
                  <a:solidFill>
                    <a:srgbClr val="767171"/>
                  </a:solidFill>
                </a:endParaRPr>
              </a:p>
            </p:txBody>
          </p:sp>
          <p:sp>
            <p:nvSpPr>
              <p:cNvPr id="17" name="TextBox 16"/>
              <p:cNvSpPr txBox="1"/>
              <p:nvPr/>
            </p:nvSpPr>
            <p:spPr>
              <a:xfrm>
                <a:off x="1828212" y="5262002"/>
                <a:ext cx="968535" cy="369332"/>
              </a:xfrm>
              <a:prstGeom prst="rect">
                <a:avLst/>
              </a:prstGeom>
              <a:noFill/>
            </p:spPr>
            <p:txBody>
              <a:bodyPr wrap="none" rtlCol="0">
                <a:spAutoFit/>
              </a:bodyPr>
              <a:lstStyle/>
              <a:p>
                <a:r>
                  <a:rPr lang="en-US" dirty="0" smtClean="0">
                    <a:solidFill>
                      <a:srgbClr val="767171"/>
                    </a:solidFill>
                  </a:rPr>
                  <a:t>1 - Low</a:t>
                </a:r>
                <a:endParaRPr lang="en-US" dirty="0">
                  <a:solidFill>
                    <a:srgbClr val="767171"/>
                  </a:solidFill>
                </a:endParaRPr>
              </a:p>
            </p:txBody>
          </p:sp>
        </p:grpSp>
        <p:sp>
          <p:nvSpPr>
            <p:cNvPr id="11" name="Rectangle 10"/>
            <p:cNvSpPr/>
            <p:nvPr/>
          </p:nvSpPr>
          <p:spPr>
            <a:xfrm>
              <a:off x="204806" y="4790019"/>
              <a:ext cx="416399" cy="314972"/>
            </a:xfrm>
            <a:prstGeom prst="rect">
              <a:avLst/>
            </a:prstGeom>
            <a:solidFill>
              <a:srgbClr val="97DBF2"/>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8674" y="4762839"/>
              <a:ext cx="2045753" cy="369332"/>
            </a:xfrm>
            <a:prstGeom prst="rect">
              <a:avLst/>
            </a:prstGeom>
            <a:noFill/>
          </p:spPr>
          <p:txBody>
            <a:bodyPr wrap="none" rtlCol="0">
              <a:spAutoFit/>
            </a:bodyPr>
            <a:lstStyle/>
            <a:p>
              <a:r>
                <a:rPr lang="en-US" dirty="0" smtClean="0"/>
                <a:t>Ralston Reservoir</a:t>
              </a:r>
              <a:endParaRPr lang="en-US" dirty="0"/>
            </a:p>
          </p:txBody>
        </p:sp>
      </p:grpSp>
      <p:grpSp>
        <p:nvGrpSpPr>
          <p:cNvPr id="20" name="Group 19"/>
          <p:cNvGrpSpPr/>
          <p:nvPr/>
        </p:nvGrpSpPr>
        <p:grpSpPr>
          <a:xfrm>
            <a:off x="199505" y="5095886"/>
            <a:ext cx="2846420" cy="664834"/>
            <a:chOff x="199505" y="5095886"/>
            <a:chExt cx="2846420" cy="664834"/>
          </a:xfrm>
        </p:grpSpPr>
        <p:pic>
          <p:nvPicPr>
            <p:cNvPr id="1026" name="Picture 2" descr="change_gradient.PNG"/>
            <p:cNvPicPr>
              <a:picLocks noChangeAspect="1" noChangeArrowheads="1"/>
            </p:cNvPicPr>
            <p:nvPr/>
          </p:nvPicPr>
          <p:blipFill rotWithShape="1">
            <a:blip r:embed="rId5">
              <a:extLst>
                <a:ext uri="{28A0092B-C50C-407E-A947-70E740481C1C}">
                  <a14:useLocalDpi xmlns:a14="http://schemas.microsoft.com/office/drawing/2010/main" val="0"/>
                </a:ext>
              </a:extLst>
            </a:blip>
            <a:srcRect l="4303" t="2814" r="4861" b="4000"/>
            <a:stretch/>
          </p:blipFill>
          <p:spPr bwMode="auto">
            <a:xfrm>
              <a:off x="199505" y="5191297"/>
              <a:ext cx="378230" cy="569423"/>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15451" y="5095886"/>
              <a:ext cx="2430474" cy="369332"/>
            </a:xfrm>
            <a:prstGeom prst="rect">
              <a:avLst/>
            </a:prstGeom>
            <a:noFill/>
          </p:spPr>
          <p:txBody>
            <a:bodyPr wrap="none" rtlCol="0">
              <a:spAutoFit/>
            </a:bodyPr>
            <a:lstStyle/>
            <a:p>
              <a:r>
                <a:rPr lang="en-US" dirty="0" smtClean="0"/>
                <a:t>Change to High Risk</a:t>
              </a:r>
              <a:endParaRPr lang="en-US" dirty="0"/>
            </a:p>
          </p:txBody>
        </p:sp>
      </p:grpSp>
      <p:sp>
        <p:nvSpPr>
          <p:cNvPr id="21" name="TextBox 20"/>
          <p:cNvSpPr txBox="1"/>
          <p:nvPr/>
        </p:nvSpPr>
        <p:spPr>
          <a:xfrm>
            <a:off x="597981" y="5479633"/>
            <a:ext cx="2380780" cy="369332"/>
          </a:xfrm>
          <a:prstGeom prst="rect">
            <a:avLst/>
          </a:prstGeom>
          <a:noFill/>
        </p:spPr>
        <p:txBody>
          <a:bodyPr wrap="none" rtlCol="0">
            <a:spAutoFit/>
          </a:bodyPr>
          <a:lstStyle/>
          <a:p>
            <a:r>
              <a:rPr lang="en-US" dirty="0" smtClean="0"/>
              <a:t>Change to Low Risk</a:t>
            </a:r>
            <a:endParaRPr lang="en-US" dirty="0"/>
          </a:p>
        </p:txBody>
      </p:sp>
      <p:sp>
        <p:nvSpPr>
          <p:cNvPr id="4" name="Rectangle 3"/>
          <p:cNvSpPr/>
          <p:nvPr/>
        </p:nvSpPr>
        <p:spPr>
          <a:xfrm>
            <a:off x="2162176" y="6257925"/>
            <a:ext cx="2600324" cy="485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40" y="6216862"/>
            <a:ext cx="2705478" cy="533474"/>
          </a:xfrm>
          <a:prstGeom prst="rect">
            <a:avLst/>
          </a:prstGeom>
        </p:spPr>
      </p:pic>
    </p:spTree>
    <p:extLst>
      <p:ext uri="{BB962C8B-B14F-4D97-AF65-F5344CB8AC3E}">
        <p14:creationId xmlns:p14="http://schemas.microsoft.com/office/powerpoint/2010/main" val="3573267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Background</a:t>
            </a:r>
            <a:endParaRPr lang="en-US" dirty="0"/>
          </a:p>
        </p:txBody>
      </p:sp>
      <p:sp>
        <p:nvSpPr>
          <p:cNvPr id="5" name="Text Placeholder 4"/>
          <p:cNvSpPr>
            <a:spLocks noGrp="1"/>
          </p:cNvSpPr>
          <p:nvPr>
            <p:ph type="body" sz="quarter" idx="13"/>
          </p:nvPr>
        </p:nvSpPr>
        <p:spPr>
          <a:xfrm>
            <a:off x="5538217" y="6399530"/>
            <a:ext cx="2513584" cy="330708"/>
          </a:xfrm>
        </p:spPr>
        <p:txBody>
          <a:bodyPr>
            <a:noAutofit/>
          </a:bodyPr>
          <a:lstStyle/>
          <a:p>
            <a:r>
              <a:rPr lang="en-US" dirty="0" smtClean="0"/>
              <a:t>Credit: NASA</a:t>
            </a:r>
            <a:endParaRPr lang="en-US" dirty="0"/>
          </a:p>
        </p:txBody>
      </p:sp>
      <p:sp>
        <p:nvSpPr>
          <p:cNvPr id="6" name="Text Placeholder 1"/>
          <p:cNvSpPr txBox="1">
            <a:spLocks/>
          </p:cNvSpPr>
          <p:nvPr/>
        </p:nvSpPr>
        <p:spPr>
          <a:xfrm>
            <a:off x="486669" y="1283208"/>
            <a:ext cx="8161518" cy="42702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Denver, CO received record breaking rains in September 2013</a:t>
            </a:r>
          </a:p>
          <a:p>
            <a:pPr marL="342900" indent="-342900">
              <a:spcBef>
                <a:spcPts val="200"/>
              </a:spcBef>
              <a:buClr>
                <a:schemeClr val="accent1"/>
              </a:buClr>
              <a:buFont typeface="Webdings" panose="05030102010509060703" pitchFamily="18" charset="2"/>
              <a:buChar char="4"/>
            </a:pPr>
            <a:r>
              <a:rPr lang="en-US" dirty="0" smtClean="0"/>
              <a:t>Increased precipitation and uncharacteristic weather continued into 2015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319" y="2565399"/>
            <a:ext cx="5538217" cy="3692145"/>
          </a:xfrm>
          <a:prstGeom prst="rect">
            <a:avLst/>
          </a:prstGeom>
        </p:spPr>
      </p:pic>
    </p:spTree>
    <p:extLst>
      <p:ext uri="{BB962C8B-B14F-4D97-AF65-F5344CB8AC3E}">
        <p14:creationId xmlns:p14="http://schemas.microsoft.com/office/powerpoint/2010/main" val="58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208" y="208280"/>
            <a:ext cx="7987792" cy="820420"/>
          </a:xfrm>
        </p:spPr>
        <p:txBody>
          <a:bodyPr/>
          <a:lstStyle/>
          <a:p>
            <a:pPr algn="ctr"/>
            <a:r>
              <a:rPr lang="en-US" dirty="0" smtClean="0"/>
              <a:t>Conclusions</a:t>
            </a:r>
            <a:endParaRPr lang="en-US" dirty="0"/>
          </a:p>
        </p:txBody>
      </p:sp>
      <p:sp>
        <p:nvSpPr>
          <p:cNvPr id="6" name="Text Placeholder 1"/>
          <p:cNvSpPr txBox="1">
            <a:spLocks/>
          </p:cNvSpPr>
          <p:nvPr/>
        </p:nvSpPr>
        <p:spPr>
          <a:xfrm>
            <a:off x="521208" y="2503378"/>
            <a:ext cx="7987792" cy="25923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endParaRPr lang="en-US" dirty="0" smtClean="0"/>
          </a:p>
        </p:txBody>
      </p:sp>
      <p:sp>
        <p:nvSpPr>
          <p:cNvPr id="7" name="Text Placeholder 1"/>
          <p:cNvSpPr txBox="1">
            <a:spLocks/>
          </p:cNvSpPr>
          <p:nvPr/>
        </p:nvSpPr>
        <p:spPr>
          <a:xfrm>
            <a:off x="540512" y="3577389"/>
            <a:ext cx="7968488" cy="32806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The risk assessment, change analysis, and predicative maps suggest the ideal locations for erosion mitigation is within the circled area on the above map. </a:t>
            </a:r>
          </a:p>
          <a:p>
            <a:pPr marL="342900" indent="-342900">
              <a:spcBef>
                <a:spcPts val="200"/>
              </a:spcBef>
              <a:buClr>
                <a:schemeClr val="accent1"/>
              </a:buClr>
              <a:buFont typeface="Webdings" panose="05030102010509060703" pitchFamily="18" charset="2"/>
              <a:buChar char="4"/>
            </a:pPr>
            <a:r>
              <a:rPr lang="en-US" dirty="0" smtClean="0"/>
              <a:t>If unpredictable weather continues in the Denver area, NASA Earth </a:t>
            </a:r>
            <a:r>
              <a:rPr lang="en-US" dirty="0"/>
              <a:t>Observations </a:t>
            </a:r>
            <a:r>
              <a:rPr lang="en-US" dirty="0" smtClean="0"/>
              <a:t>can </a:t>
            </a:r>
            <a:r>
              <a:rPr lang="en-US" dirty="0"/>
              <a:t>help Denver Water </a:t>
            </a:r>
            <a:r>
              <a:rPr lang="en-US" dirty="0" smtClean="0"/>
              <a:t>locate sites of high erosion risk in order to guide mitigation efforts</a:t>
            </a:r>
          </a:p>
        </p:txBody>
      </p:sp>
      <p:sp>
        <p:nvSpPr>
          <p:cNvPr id="9" name="Rectangle 8"/>
          <p:cNvSpPr/>
          <p:nvPr/>
        </p:nvSpPr>
        <p:spPr>
          <a:xfrm>
            <a:off x="3048000" y="3208421"/>
            <a:ext cx="914400" cy="220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56510"/>
            <a:ext cx="3170418" cy="2620879"/>
          </a:xfrm>
          <a:prstGeom prst="rect">
            <a:avLst/>
          </a:prstGeom>
        </p:spPr>
      </p:pic>
      <p:sp>
        <p:nvSpPr>
          <p:cNvPr id="5" name="Rectangle 4"/>
          <p:cNvSpPr/>
          <p:nvPr/>
        </p:nvSpPr>
        <p:spPr>
          <a:xfrm>
            <a:off x="2720898" y="3318710"/>
            <a:ext cx="1025912" cy="25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471746" y="1495827"/>
            <a:ext cx="721112" cy="696410"/>
          </a:xfrm>
          <a:prstGeom prst="ellipse">
            <a:avLst/>
          </a:prstGeom>
          <a:noFill/>
          <a:ln w="285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70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uiExpand="1" build="p"/>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187196"/>
            <a:ext cx="7987792" cy="1060323"/>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Subjective error</a:t>
            </a:r>
          </a:p>
          <a:p>
            <a:pPr marL="342900" indent="-342900">
              <a:spcBef>
                <a:spcPts val="200"/>
              </a:spcBef>
              <a:buClr>
                <a:schemeClr val="accent1"/>
              </a:buClr>
              <a:buFont typeface="Webdings" panose="05030102010509060703" pitchFamily="18" charset="2"/>
              <a:buChar char="4"/>
            </a:pPr>
            <a:r>
              <a:rPr lang="en-US" dirty="0" smtClean="0"/>
              <a:t>Other factors that affect soil erosion</a:t>
            </a:r>
          </a:p>
        </p:txBody>
      </p:sp>
      <p:sp>
        <p:nvSpPr>
          <p:cNvPr id="3" name="Text Placeholder 2"/>
          <p:cNvSpPr>
            <a:spLocks noGrp="1"/>
          </p:cNvSpPr>
          <p:nvPr>
            <p:ph type="body" sz="quarter" idx="10"/>
          </p:nvPr>
        </p:nvSpPr>
        <p:spPr>
          <a:xfrm>
            <a:off x="521208" y="208280"/>
            <a:ext cx="7987792" cy="820420"/>
          </a:xfrm>
        </p:spPr>
        <p:txBody>
          <a:bodyPr/>
          <a:lstStyle/>
          <a:p>
            <a:pPr algn="ctr"/>
            <a:r>
              <a:rPr lang="en-US" dirty="0" smtClean="0"/>
              <a:t>Limitations</a:t>
            </a:r>
            <a:endParaRPr lang="en-US" dirty="0"/>
          </a:p>
        </p:txBody>
      </p:sp>
      <p:sp>
        <p:nvSpPr>
          <p:cNvPr id="6" name="Text Placeholder 2"/>
          <p:cNvSpPr txBox="1">
            <a:spLocks/>
          </p:cNvSpPr>
          <p:nvPr/>
        </p:nvSpPr>
        <p:spPr>
          <a:xfrm>
            <a:off x="521208" y="2034952"/>
            <a:ext cx="7987792" cy="82042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Future Work</a:t>
            </a:r>
            <a:endParaRPr lang="en-US" dirty="0"/>
          </a:p>
        </p:txBody>
      </p:sp>
      <p:sp>
        <p:nvSpPr>
          <p:cNvPr id="7" name="Text Placeholder 1"/>
          <p:cNvSpPr txBox="1">
            <a:spLocks/>
          </p:cNvSpPr>
          <p:nvPr/>
        </p:nvSpPr>
        <p:spPr>
          <a:xfrm>
            <a:off x="521208" y="2847532"/>
            <a:ext cx="7987792" cy="10603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a:t>North American Land Data Assimilation Systems (NLDAS</a:t>
            </a:r>
            <a:r>
              <a:rPr lang="en-US" dirty="0" smtClean="0"/>
              <a:t>) or the Soil Moisture Active Passive (SMAP) satellite</a:t>
            </a:r>
          </a:p>
          <a:p>
            <a:pPr marL="342900" indent="-342900">
              <a:spcBef>
                <a:spcPts val="200"/>
              </a:spcBef>
              <a:buClr>
                <a:schemeClr val="accent1"/>
              </a:buClr>
              <a:buFont typeface="Webdings" panose="05030102010509060703" pitchFamily="18" charset="2"/>
              <a:buChar char="4"/>
            </a:pPr>
            <a:r>
              <a:rPr lang="en-US" dirty="0" smtClean="0"/>
              <a:t>Temperature and sediment in the Ralston Reservoir</a:t>
            </a:r>
          </a:p>
        </p:txBody>
      </p:sp>
      <p:pic>
        <p:nvPicPr>
          <p:cNvPr id="1026" name="Picture 2" descr="hero.jpg"/>
          <p:cNvPicPr>
            <a:picLocks noChangeAspect="1" noChangeArrowheads="1"/>
          </p:cNvPicPr>
          <p:nvPr/>
        </p:nvPicPr>
        <p:blipFill rotWithShape="1">
          <a:blip r:embed="rId3">
            <a:extLst>
              <a:ext uri="{28A0092B-C50C-407E-A947-70E740481C1C}">
                <a14:useLocalDpi xmlns:a14="http://schemas.microsoft.com/office/drawing/2010/main" val="0"/>
              </a:ext>
            </a:extLst>
          </a:blip>
          <a:srcRect t="23810"/>
          <a:stretch/>
        </p:blipFill>
        <p:spPr bwMode="auto">
          <a:xfrm>
            <a:off x="0" y="4095750"/>
            <a:ext cx="9144000" cy="2762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378773" y="3843447"/>
            <a:ext cx="1765227" cy="276999"/>
          </a:xfrm>
          <a:prstGeom prst="rect">
            <a:avLst/>
          </a:prstGeom>
          <a:noFill/>
        </p:spPr>
        <p:txBody>
          <a:bodyPr wrap="none" rtlCol="0">
            <a:spAutoFit/>
          </a:bodyPr>
          <a:lstStyle/>
          <a:p>
            <a:r>
              <a:rPr lang="en-US" sz="1200" dirty="0" smtClean="0"/>
              <a:t>Credit: Denver Water</a:t>
            </a:r>
            <a:endParaRPr lang="en-US" sz="1200" dirty="0"/>
          </a:p>
        </p:txBody>
      </p:sp>
    </p:spTree>
    <p:extLst>
      <p:ext uri="{BB962C8B-B14F-4D97-AF65-F5344CB8AC3E}">
        <p14:creationId xmlns:p14="http://schemas.microsoft.com/office/powerpoint/2010/main" val="107621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P spid="6" grpId="0"/>
      <p:bldP spid="7" grpId="0" uiExpand="1" build="p"/>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6198" y="1690957"/>
            <a:ext cx="8051583" cy="704088"/>
          </a:xfrm>
        </p:spPr>
        <p:txBody>
          <a:bodyPr/>
          <a:lstStyle/>
          <a:p>
            <a:r>
              <a:rPr lang="en-US" dirty="0" smtClean="0"/>
              <a:t>Dr. Kenton Ross, NASA DEVELOP National Program (Science Advisor)</a:t>
            </a:r>
            <a:endParaRPr lang="en-US" dirty="0"/>
          </a:p>
        </p:txBody>
      </p:sp>
      <p:sp>
        <p:nvSpPr>
          <p:cNvPr id="3" name="Text Placeholder 2"/>
          <p:cNvSpPr>
            <a:spLocks noGrp="1"/>
          </p:cNvSpPr>
          <p:nvPr>
            <p:ph type="body" sz="quarter" idx="11"/>
          </p:nvPr>
        </p:nvSpPr>
        <p:spPr>
          <a:xfrm>
            <a:off x="609349" y="3017321"/>
            <a:ext cx="8051583" cy="1665606"/>
          </a:xfrm>
        </p:spPr>
        <p:txBody>
          <a:bodyPr>
            <a:normAutofit/>
          </a:bodyPr>
          <a:lstStyle/>
          <a:p>
            <a:r>
              <a:rPr lang="en-US" dirty="0" smtClean="0"/>
              <a:t>Denver Water, end-user: </a:t>
            </a:r>
          </a:p>
          <a:p>
            <a:r>
              <a:rPr lang="en-US" dirty="0"/>
              <a:t>	</a:t>
            </a:r>
            <a:r>
              <a:rPr lang="en-US" dirty="0" smtClean="0"/>
              <a:t>POC: Linda Rosales (Water Quality Specialist) </a:t>
            </a:r>
          </a:p>
          <a:p>
            <a:r>
              <a:rPr lang="en-US" dirty="0"/>
              <a:t>	</a:t>
            </a:r>
            <a:r>
              <a:rPr lang="en-US" dirty="0" smtClean="0"/>
              <a:t>POC: Diego Portillo (GIS Specialist) </a:t>
            </a:r>
          </a:p>
          <a:p>
            <a:r>
              <a:rPr lang="en-US" dirty="0"/>
              <a:t>	</a:t>
            </a:r>
            <a:r>
              <a:rPr lang="en-US" dirty="0" smtClean="0"/>
              <a:t>POC: Sheila </a:t>
            </a:r>
            <a:r>
              <a:rPr lang="en-US" dirty="0" err="1" smtClean="0"/>
              <a:t>Pelczarski</a:t>
            </a:r>
            <a:r>
              <a:rPr lang="en-US" dirty="0" smtClean="0"/>
              <a:t> ( Remote Sensing Specialist) </a:t>
            </a:r>
            <a:endParaRPr lang="en-US" dirty="0"/>
          </a:p>
        </p:txBody>
      </p:sp>
      <p:sp>
        <p:nvSpPr>
          <p:cNvPr id="4" name="Text Placeholder 3"/>
          <p:cNvSpPr>
            <a:spLocks noGrp="1"/>
          </p:cNvSpPr>
          <p:nvPr>
            <p:ph type="body" sz="quarter" idx="12"/>
          </p:nvPr>
        </p:nvSpPr>
        <p:spPr>
          <a:xfrm>
            <a:off x="586198" y="5171265"/>
            <a:ext cx="8051582" cy="1372410"/>
          </a:xfrm>
        </p:spPr>
        <p:txBody>
          <a:bodyPr>
            <a:normAutofit fontScale="92500" lnSpcReduction="20000"/>
          </a:bodyPr>
          <a:lstStyle/>
          <a:p>
            <a:r>
              <a:rPr lang="en-US" dirty="0" smtClean="0"/>
              <a:t>Jeff Ely, NASA DEVELOP National Program (</a:t>
            </a:r>
            <a:r>
              <a:rPr lang="en-US" dirty="0" err="1" smtClean="0"/>
              <a:t>Geoinformatics</a:t>
            </a:r>
            <a:r>
              <a:rPr lang="en-US" dirty="0" smtClean="0"/>
              <a:t> Senior Fellow)</a:t>
            </a:r>
          </a:p>
          <a:p>
            <a:r>
              <a:rPr lang="en-US" dirty="0" smtClean="0"/>
              <a:t>Emily Adams, NASA DEVELOP National Program (Center Lead)</a:t>
            </a:r>
          </a:p>
          <a:p>
            <a:r>
              <a:rPr lang="en-US" dirty="0" smtClean="0"/>
              <a:t>Daniel Wozniak, NASA DEVELOP National Program (Assistant Center Lead) </a:t>
            </a:r>
            <a:endParaRPr lang="en-US" dirty="0"/>
          </a:p>
        </p:txBody>
      </p:sp>
      <p:sp>
        <p:nvSpPr>
          <p:cNvPr id="5" name="TextBox 4"/>
          <p:cNvSpPr txBox="1"/>
          <p:nvPr/>
        </p:nvSpPr>
        <p:spPr>
          <a:xfrm>
            <a:off x="609349" y="1210036"/>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609349" y="2408646"/>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609349" y="4634444"/>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02920" y="377063"/>
            <a:ext cx="7982712" cy="704088"/>
          </a:xfrm>
        </p:spPr>
        <p:txBody>
          <a:bodyPr/>
          <a:lstStyle/>
          <a:p>
            <a:r>
              <a:rPr lang="en-US" dirty="0" smtClean="0"/>
              <a:t>Community Concerns</a:t>
            </a:r>
            <a:endParaRPr lang="en-US" dirty="0"/>
          </a:p>
        </p:txBody>
      </p:sp>
      <p:sp>
        <p:nvSpPr>
          <p:cNvPr id="5" name="Text Placeholder 4"/>
          <p:cNvSpPr>
            <a:spLocks noGrp="1"/>
          </p:cNvSpPr>
          <p:nvPr>
            <p:ph type="body" sz="quarter" idx="13"/>
          </p:nvPr>
        </p:nvSpPr>
        <p:spPr>
          <a:xfrm>
            <a:off x="6848856" y="4044691"/>
            <a:ext cx="2295144" cy="274320"/>
          </a:xfrm>
        </p:spPr>
        <p:txBody>
          <a:bodyPr/>
          <a:lstStyle/>
          <a:p>
            <a:r>
              <a:rPr lang="en-US" dirty="0" smtClean="0"/>
              <a:t>Credit: Denver Water</a:t>
            </a:r>
            <a:endParaRPr lang="en-US" dirty="0"/>
          </a:p>
        </p:txBody>
      </p:sp>
      <p:sp>
        <p:nvSpPr>
          <p:cNvPr id="6" name="Text Placeholder 1"/>
          <p:cNvSpPr>
            <a:spLocks noGrp="1"/>
          </p:cNvSpPr>
          <p:nvPr>
            <p:ph type="body" sz="quarter" idx="11"/>
          </p:nvPr>
        </p:nvSpPr>
        <p:spPr>
          <a:xfrm>
            <a:off x="1161288" y="1012902"/>
            <a:ext cx="7982712" cy="352044"/>
          </a:xfrm>
        </p:spPr>
        <p:txBody>
          <a:bodyPr>
            <a:normAutofit lnSpcReduction="10000"/>
          </a:bodyPr>
          <a:lstStyle/>
          <a:p>
            <a:r>
              <a:rPr lang="en-US" dirty="0" smtClean="0"/>
              <a:t>Increased rainfall leads to…</a:t>
            </a:r>
            <a:endParaRPr lang="en-US" dirty="0"/>
          </a:p>
        </p:txBody>
      </p:sp>
      <p:sp>
        <p:nvSpPr>
          <p:cNvPr id="7" name="Down Arrow 6"/>
          <p:cNvSpPr/>
          <p:nvPr/>
        </p:nvSpPr>
        <p:spPr>
          <a:xfrm>
            <a:off x="3168343" y="2995626"/>
            <a:ext cx="512170" cy="9713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p:cNvSpPr/>
          <p:nvPr/>
        </p:nvSpPr>
        <p:spPr>
          <a:xfrm flipV="1">
            <a:off x="2020248" y="1598094"/>
            <a:ext cx="469900" cy="943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p:cNvSpPr txBox="1">
            <a:spLocks/>
          </p:cNvSpPr>
          <p:nvPr/>
        </p:nvSpPr>
        <p:spPr>
          <a:xfrm>
            <a:off x="2490148" y="1673733"/>
            <a:ext cx="3094228" cy="10662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Sedimentation, nutrients, &amp; heavy metals in water bodies</a:t>
            </a:r>
            <a:endParaRPr lang="en-US" dirty="0"/>
          </a:p>
        </p:txBody>
      </p:sp>
      <p:sp>
        <p:nvSpPr>
          <p:cNvPr id="10" name="Text Placeholder 1"/>
          <p:cNvSpPr txBox="1">
            <a:spLocks/>
          </p:cNvSpPr>
          <p:nvPr/>
        </p:nvSpPr>
        <p:spPr>
          <a:xfrm>
            <a:off x="3754628" y="3115559"/>
            <a:ext cx="3094228" cy="10662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Water quality &amp; ecosystem health</a:t>
            </a:r>
            <a:endParaRPr 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96" t="1955" r="1068" b="31336"/>
          <a:stretch/>
        </p:blipFill>
        <p:spPr>
          <a:xfrm>
            <a:off x="-1" y="4342501"/>
            <a:ext cx="9144001" cy="2523545"/>
          </a:xfrm>
          <a:prstGeom prst="rect">
            <a:avLst/>
          </a:prstGeom>
        </p:spPr>
      </p:pic>
    </p:spTree>
    <p:extLst>
      <p:ext uri="{BB962C8B-B14F-4D97-AF65-F5344CB8AC3E}">
        <p14:creationId xmlns:p14="http://schemas.microsoft.com/office/powerpoint/2010/main" val="44317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Objectives</a:t>
            </a:r>
            <a:endParaRPr lang="en-US" dirty="0"/>
          </a:p>
        </p:txBody>
      </p:sp>
      <p:sp>
        <p:nvSpPr>
          <p:cNvPr id="4" name="Picture Placeholder 3"/>
          <p:cNvSpPr>
            <a:spLocks noGrp="1"/>
          </p:cNvSpPr>
          <p:nvPr>
            <p:ph type="pic" sz="quarter" idx="12"/>
          </p:nvPr>
        </p:nvSpPr>
        <p:spPr/>
      </p:sp>
      <p:pic>
        <p:nvPicPr>
          <p:cNvPr id="7" name="Shape 127"/>
          <p:cNvPicPr preferRelativeResize="0">
            <a:picLocks/>
          </p:cNvPicPr>
          <p:nvPr/>
        </p:nvPicPr>
        <p:blipFill rotWithShape="1">
          <a:blip r:embed="rId3">
            <a:alphaModFix/>
          </a:blip>
          <a:srcRect l="4922" r="4922"/>
          <a:stretch/>
        </p:blipFill>
        <p:spPr>
          <a:xfrm>
            <a:off x="0" y="0"/>
            <a:ext cx="4572000" cy="6858000"/>
          </a:xfrm>
          <a:prstGeom prst="rect">
            <a:avLst/>
          </a:prstGeom>
          <a:noFill/>
          <a:ln>
            <a:noFill/>
          </a:ln>
        </p:spPr>
      </p:pic>
      <p:sp>
        <p:nvSpPr>
          <p:cNvPr id="5" name="Text Placeholder 4"/>
          <p:cNvSpPr>
            <a:spLocks noGrp="1"/>
          </p:cNvSpPr>
          <p:nvPr>
            <p:ph type="body" sz="quarter" idx="13"/>
          </p:nvPr>
        </p:nvSpPr>
        <p:spPr>
          <a:solidFill>
            <a:schemeClr val="bg1"/>
          </a:solidFill>
        </p:spPr>
        <p:txBody>
          <a:bodyPr/>
          <a:lstStyle/>
          <a:p>
            <a:r>
              <a:rPr lang="en-US" dirty="0" smtClean="0"/>
              <a:t>Credit: Denver Water</a:t>
            </a:r>
            <a:endParaRPr lang="en-US" dirty="0"/>
          </a:p>
        </p:txBody>
      </p:sp>
      <p:sp>
        <p:nvSpPr>
          <p:cNvPr id="6" name="Text Placeholder 1"/>
          <p:cNvSpPr>
            <a:spLocks noGrp="1"/>
          </p:cNvSpPr>
          <p:nvPr>
            <p:ph type="body" sz="quarter" idx="11"/>
          </p:nvPr>
        </p:nvSpPr>
        <p:spPr>
          <a:xfrm>
            <a:off x="4898136" y="1965959"/>
            <a:ext cx="3974592" cy="3186143"/>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Develop soil erosion risk assessment maps for 2002, 2010, &amp; 2014</a:t>
            </a:r>
          </a:p>
        </p:txBody>
      </p:sp>
      <p:sp>
        <p:nvSpPr>
          <p:cNvPr id="8" name="Text Placeholder 1"/>
          <p:cNvSpPr txBox="1">
            <a:spLocks/>
          </p:cNvSpPr>
          <p:nvPr/>
        </p:nvSpPr>
        <p:spPr>
          <a:xfrm>
            <a:off x="4898136" y="2809429"/>
            <a:ext cx="3974592" cy="259232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Create a risk change map and forecast future risk</a:t>
            </a:r>
          </a:p>
          <a:p>
            <a:pPr marL="342900" indent="-342900">
              <a:spcBef>
                <a:spcPts val="200"/>
              </a:spcBef>
              <a:buClr>
                <a:schemeClr val="accent1"/>
              </a:buClr>
              <a:buFont typeface="Webdings" panose="05030102010509060703" pitchFamily="18" charset="2"/>
              <a:buChar char="4"/>
            </a:pPr>
            <a:r>
              <a:rPr lang="en-US" dirty="0" smtClean="0"/>
              <a:t>Identify potential erosion mitigation sites within the Ralston Creek Watershed </a:t>
            </a:r>
          </a:p>
          <a:p>
            <a:pPr marL="342900" indent="-342900">
              <a:spcBef>
                <a:spcPts val="200"/>
              </a:spcBef>
              <a:buClr>
                <a:schemeClr val="accent1"/>
              </a:buClr>
              <a:buFont typeface="Webdings" panose="05030102010509060703" pitchFamily="18" charset="2"/>
              <a:buChar char="4"/>
            </a:pPr>
            <a:r>
              <a:rPr lang="en-US" dirty="0" smtClean="0"/>
              <a:t>Create a detailed tutorial outlining GIS methods to analyze erosion risk in any watershed</a:t>
            </a:r>
          </a:p>
        </p:txBody>
      </p:sp>
    </p:spTree>
    <p:extLst>
      <p:ext uri="{BB962C8B-B14F-4D97-AF65-F5344CB8AC3E}">
        <p14:creationId xmlns:p14="http://schemas.microsoft.com/office/powerpoint/2010/main" val="23179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ppt_x</p:attrName>
                                        </p:attrNameLst>
                                      </p:cBhvr>
                                      <p:tavLst>
                                        <p:tav tm="0">
                                          <p:val>
                                            <p:strVal val="#ppt_x"/>
                                          </p:val>
                                        </p:tav>
                                        <p:tav tm="100000">
                                          <p:val>
                                            <p:strVal val="#ppt_x"/>
                                          </p:val>
                                        </p:tav>
                                      </p:tavLst>
                                    </p:anim>
                                    <p:anim calcmode="lin" valueType="num">
                                      <p:cBhvr>
                                        <p:cTn id="14" dur="1000" fill="hold"/>
                                        <p:tgtEl>
                                          <p:spTgt spid="5">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animBg="1"/>
      <p:bldP spid="6" grpId="0" build="p"/>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316639"/>
            <a:ext cx="4588557" cy="721360"/>
          </a:xfrm>
        </p:spPr>
        <p:txBody>
          <a:bodyPr/>
          <a:lstStyle/>
          <a:p>
            <a:pPr algn="ctr"/>
            <a:r>
              <a:rPr lang="en-US" dirty="0" smtClean="0"/>
              <a:t>Study Area</a:t>
            </a:r>
            <a:endParaRPr lang="en-US" dirty="0"/>
          </a:p>
        </p:txBody>
      </p:sp>
      <p:sp>
        <p:nvSpPr>
          <p:cNvPr id="6" name="Text Placeholder 2"/>
          <p:cNvSpPr>
            <a:spLocks noGrp="1"/>
          </p:cNvSpPr>
          <p:nvPr>
            <p:ph type="body" sz="quarter" idx="10"/>
          </p:nvPr>
        </p:nvSpPr>
        <p:spPr>
          <a:xfrm>
            <a:off x="4588556" y="317833"/>
            <a:ext cx="4555444" cy="721360"/>
          </a:xfrm>
        </p:spPr>
        <p:txBody>
          <a:bodyPr/>
          <a:lstStyle/>
          <a:p>
            <a:pPr algn="ctr"/>
            <a:r>
              <a:rPr lang="en-US" dirty="0" smtClean="0"/>
              <a:t>Study Period</a:t>
            </a:r>
            <a:endParaRPr lang="en-US" dirty="0"/>
          </a:p>
        </p:txBody>
      </p:sp>
      <p:sp>
        <p:nvSpPr>
          <p:cNvPr id="7" name="Text Placeholder 1"/>
          <p:cNvSpPr>
            <a:spLocks noGrp="1"/>
          </p:cNvSpPr>
          <p:nvPr>
            <p:ph type="body" sz="quarter" idx="11"/>
          </p:nvPr>
        </p:nvSpPr>
        <p:spPr>
          <a:xfrm>
            <a:off x="-1" y="1167031"/>
            <a:ext cx="4588557" cy="1120648"/>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Ralston Creek Watershed</a:t>
            </a:r>
          </a:p>
          <a:p>
            <a:pPr marL="342900" indent="-342900">
              <a:spcBef>
                <a:spcPts val="200"/>
              </a:spcBef>
              <a:buClr>
                <a:schemeClr val="accent1"/>
              </a:buClr>
              <a:buFont typeface="Webdings" panose="05030102010509060703" pitchFamily="18" charset="2"/>
              <a:buChar char="4"/>
            </a:pPr>
            <a:r>
              <a:rPr lang="en-US" dirty="0" smtClean="0"/>
              <a:t>Jefferson County, CO; </a:t>
            </a:r>
            <a:br>
              <a:rPr lang="en-US" dirty="0" smtClean="0"/>
            </a:br>
            <a:r>
              <a:rPr lang="en-US" dirty="0" smtClean="0"/>
              <a:t>30 minutes from Denver, CO</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3021" r="-1" b="39445"/>
          <a:stretch/>
        </p:blipFill>
        <p:spPr>
          <a:xfrm>
            <a:off x="153783" y="2182186"/>
            <a:ext cx="5210174" cy="4152900"/>
          </a:xfrm>
          <a:prstGeom prst="rect">
            <a:avLst/>
          </a:prstGeom>
        </p:spPr>
      </p:pic>
      <p:grpSp>
        <p:nvGrpSpPr>
          <p:cNvPr id="21" name="Group 20"/>
          <p:cNvGrpSpPr/>
          <p:nvPr/>
        </p:nvGrpSpPr>
        <p:grpSpPr>
          <a:xfrm>
            <a:off x="5562777" y="2833893"/>
            <a:ext cx="2819223" cy="875195"/>
            <a:chOff x="5562777" y="3052296"/>
            <a:chExt cx="2819223" cy="875195"/>
          </a:xfrm>
        </p:grpSpPr>
        <p:sp>
          <p:nvSpPr>
            <p:cNvPr id="11" name="TextBox 10"/>
            <p:cNvSpPr txBox="1"/>
            <p:nvPr/>
          </p:nvSpPr>
          <p:spPr>
            <a:xfrm>
              <a:off x="5821623" y="3052296"/>
              <a:ext cx="2307011" cy="630942"/>
            </a:xfrm>
            <a:prstGeom prst="rect">
              <a:avLst/>
            </a:prstGeom>
            <a:noFill/>
          </p:spPr>
          <p:txBody>
            <a:bodyPr wrap="square" rtlCol="0">
              <a:spAutoFit/>
            </a:bodyPr>
            <a:lstStyle/>
            <a:p>
              <a:pPr>
                <a:spcAft>
                  <a:spcPts val="600"/>
                </a:spcAft>
              </a:pPr>
              <a:r>
                <a:rPr lang="en-US" sz="1500" dirty="0" smtClean="0"/>
                <a:t>Ralston Reservoir </a:t>
              </a:r>
            </a:p>
            <a:p>
              <a:pPr>
                <a:spcAft>
                  <a:spcPts val="600"/>
                </a:spcAft>
              </a:pPr>
              <a:r>
                <a:rPr lang="en-US" sz="1500" dirty="0" smtClean="0"/>
                <a:t>Waterbodies</a:t>
              </a:r>
            </a:p>
          </p:txBody>
        </p:sp>
        <p:sp>
          <p:nvSpPr>
            <p:cNvPr id="12" name="Rectangle 11"/>
            <p:cNvSpPr/>
            <p:nvPr/>
          </p:nvSpPr>
          <p:spPr>
            <a:xfrm>
              <a:off x="5562777" y="3125878"/>
              <a:ext cx="309716" cy="204699"/>
            </a:xfrm>
            <a:prstGeom prst="rect">
              <a:avLst/>
            </a:prstGeom>
            <a:solidFill>
              <a:srgbClr val="97DB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562777" y="3523627"/>
              <a:ext cx="309716" cy="0"/>
            </a:xfrm>
            <a:prstGeom prst="line">
              <a:avLst/>
            </a:prstGeom>
            <a:ln w="28575">
              <a:solidFill>
                <a:srgbClr val="085BD6"/>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21623" y="3604326"/>
              <a:ext cx="2560377" cy="323165"/>
            </a:xfrm>
            <a:prstGeom prst="rect">
              <a:avLst/>
            </a:prstGeom>
            <a:noFill/>
          </p:spPr>
          <p:txBody>
            <a:bodyPr wrap="square" rtlCol="0">
              <a:spAutoFit/>
            </a:bodyPr>
            <a:lstStyle/>
            <a:p>
              <a:pPr>
                <a:spcAft>
                  <a:spcPts val="600"/>
                </a:spcAft>
              </a:pPr>
              <a:r>
                <a:rPr lang="en-US" sz="1500" dirty="0" smtClean="0"/>
                <a:t>Ralston Creek Watershed</a:t>
              </a:r>
            </a:p>
          </p:txBody>
        </p:sp>
        <p:sp>
          <p:nvSpPr>
            <p:cNvPr id="22" name="5-Point Star 21"/>
            <p:cNvSpPr/>
            <p:nvPr/>
          </p:nvSpPr>
          <p:spPr>
            <a:xfrm>
              <a:off x="5622803" y="3696169"/>
              <a:ext cx="171450" cy="13947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4062" t="61371" r="1146" b="5833"/>
          <a:stretch/>
        </p:blipFill>
        <p:spPr>
          <a:xfrm>
            <a:off x="5562777" y="4079441"/>
            <a:ext cx="3181351" cy="2249139"/>
          </a:xfrm>
          <a:prstGeom prst="rect">
            <a:avLst/>
          </a:prstGeom>
        </p:spPr>
      </p:pic>
      <p:sp>
        <p:nvSpPr>
          <p:cNvPr id="14" name="Rectangle 13"/>
          <p:cNvSpPr/>
          <p:nvPr/>
        </p:nvSpPr>
        <p:spPr>
          <a:xfrm>
            <a:off x="5542522" y="4002170"/>
            <a:ext cx="2798968"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01075" y="4229100"/>
            <a:ext cx="163308"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3783" y="6335086"/>
            <a:ext cx="2396912" cy="472630"/>
          </a:xfrm>
          <a:prstGeom prst="rect">
            <a:avLst/>
          </a:prstGeom>
        </p:spPr>
      </p:pic>
      <p:sp>
        <p:nvSpPr>
          <p:cNvPr id="19" name="TextBox 18"/>
          <p:cNvSpPr txBox="1"/>
          <p:nvPr/>
        </p:nvSpPr>
        <p:spPr>
          <a:xfrm>
            <a:off x="4796852" y="1167031"/>
            <a:ext cx="4347148" cy="948978"/>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dirty="0" smtClean="0"/>
              <a:t>2002, 2010, &amp; 2014</a:t>
            </a:r>
            <a:endParaRPr lang="en-US" dirty="0"/>
          </a:p>
          <a:p>
            <a:pPr marL="342900" indent="-342900">
              <a:spcBef>
                <a:spcPts val="200"/>
              </a:spcBef>
              <a:buClr>
                <a:schemeClr val="accent1"/>
              </a:buClr>
              <a:buFont typeface="Webdings" panose="05030102010509060703" pitchFamily="18" charset="2"/>
              <a:buChar char="4"/>
            </a:pPr>
            <a:r>
              <a:rPr lang="en-US" dirty="0"/>
              <a:t>Project to future</a:t>
            </a:r>
          </a:p>
          <a:p>
            <a:endParaRPr lang="en-US" dirty="0"/>
          </a:p>
        </p:txBody>
      </p:sp>
      <p:sp>
        <p:nvSpPr>
          <p:cNvPr id="23" name="Rectangle 22"/>
          <p:cNvSpPr/>
          <p:nvPr/>
        </p:nvSpPr>
        <p:spPr>
          <a:xfrm>
            <a:off x="8601075" y="4002170"/>
            <a:ext cx="163308"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51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500"/>
                                        <p:tgtEl>
                                          <p:spTgt spid="6">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fade">
                                      <p:cBhvr>
                                        <p:cTn id="33" dur="500"/>
                                        <p:tgtEl>
                                          <p:spTgt spid="19">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fade">
                                      <p:cBhvr>
                                        <p:cTn id="36"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uiExpand="1" build="p"/>
      <p:bldP spid="19"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7546" y="191068"/>
            <a:ext cx="8516203" cy="683071"/>
          </a:xfrm>
        </p:spPr>
        <p:txBody>
          <a:bodyPr/>
          <a:lstStyle/>
          <a:p>
            <a:pPr algn="ctr"/>
            <a:r>
              <a:rPr lang="en-US" dirty="0" smtClean="0"/>
              <a:t>Methods</a:t>
            </a:r>
            <a:endParaRPr lang="en-US" dirty="0"/>
          </a:p>
        </p:txBody>
      </p:sp>
      <p:graphicFrame>
        <p:nvGraphicFramePr>
          <p:cNvPr id="4" name="Diagram 3"/>
          <p:cNvGraphicFramePr/>
          <p:nvPr>
            <p:extLst>
              <p:ext uri="{D42A27DB-BD31-4B8C-83A1-F6EECF244321}">
                <p14:modId xmlns:p14="http://schemas.microsoft.com/office/powerpoint/2010/main" val="1497117410"/>
              </p:ext>
            </p:extLst>
          </p:nvPr>
        </p:nvGraphicFramePr>
        <p:xfrm>
          <a:off x="576616" y="874139"/>
          <a:ext cx="7953234" cy="5854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p:cNvSpPr/>
          <p:nvPr/>
        </p:nvSpPr>
        <p:spPr>
          <a:xfrm>
            <a:off x="8267581" y="2302017"/>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Down Arrow 6"/>
          <p:cNvSpPr/>
          <p:nvPr/>
        </p:nvSpPr>
        <p:spPr>
          <a:xfrm>
            <a:off x="8267581" y="1443189"/>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a:off x="609600" y="4296697"/>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349" y="5159296"/>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9600" y="5973082"/>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9600" y="3482911"/>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9600" y="2586042"/>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0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graphicEl>
                                              <a:dgm id="{C7E0558B-4F9E-485A-8B5A-392F20F18CA0}"/>
                                            </p:graphicEl>
                                          </p:spTgt>
                                        </p:tgtEl>
                                        <p:attrNameLst>
                                          <p:attrName>style.visibility</p:attrName>
                                        </p:attrNameLst>
                                      </p:cBhvr>
                                      <p:to>
                                        <p:strVal val="visible"/>
                                      </p:to>
                                    </p:set>
                                    <p:animEffect transition="in" filter="fade">
                                      <p:cBhvr>
                                        <p:cTn id="7" dur="500"/>
                                        <p:tgtEl>
                                          <p:spTgt spid="4">
                                            <p:graphicEl>
                                              <a:dgm id="{C7E0558B-4F9E-485A-8B5A-392F20F18CA0}"/>
                                            </p:graphicEl>
                                          </p:spTgt>
                                        </p:tgtEl>
                                      </p:cBhvr>
                                    </p:animEffect>
                                  </p:childTnLst>
                                </p:cTn>
                              </p:par>
                              <p:par>
                                <p:cTn id="8" presetID="19" presetClass="emph" presetSubtype="0" fill="hold" grpId="1" nodeType="withEffect">
                                  <p:stCondLst>
                                    <p:cond delay="0"/>
                                  </p:stCondLst>
                                  <p:childTnLst>
                                    <p:animClr clrSpc="rgb" dir="cw">
                                      <p:cBhvr override="childStyle">
                                        <p:cTn id="9" dur="500" fill="hold"/>
                                        <p:tgtEl>
                                          <p:spTgt spid="4">
                                            <p:graphicEl>
                                              <a:dgm id="{C4CCF75C-0A78-4EBC-A604-F6CD44CDE7A1}"/>
                                            </p:graphicEl>
                                          </p:spTgt>
                                        </p:tgtEl>
                                        <p:attrNameLst>
                                          <p:attrName>style.color</p:attrName>
                                        </p:attrNameLst>
                                      </p:cBhvr>
                                      <p:to>
                                        <a:schemeClr val="accent1"/>
                                      </p:to>
                                    </p:animClr>
                                    <p:animClr clrSpc="rgb" dir="cw">
                                      <p:cBhvr>
                                        <p:cTn id="10" dur="500" fill="hold"/>
                                        <p:tgtEl>
                                          <p:spTgt spid="4">
                                            <p:graphicEl>
                                              <a:dgm id="{C4CCF75C-0A78-4EBC-A604-F6CD44CDE7A1}"/>
                                            </p:graphicEl>
                                          </p:spTgt>
                                        </p:tgtEl>
                                        <p:attrNameLst>
                                          <p:attrName>fillcolor</p:attrName>
                                        </p:attrNameLst>
                                      </p:cBhvr>
                                      <p:to>
                                        <a:schemeClr val="accent1"/>
                                      </p:to>
                                    </p:animClr>
                                    <p:set>
                                      <p:cBhvr>
                                        <p:cTn id="11" dur="500" fill="hold"/>
                                        <p:tgtEl>
                                          <p:spTgt spid="4">
                                            <p:graphicEl>
                                              <a:dgm id="{C4CCF75C-0A78-4EBC-A604-F6CD44CDE7A1}"/>
                                            </p:graphicEl>
                                          </p:spTgt>
                                        </p:tgtEl>
                                        <p:attrNameLst>
                                          <p:attrName>fill.type</p:attrName>
                                        </p:attrNameLst>
                                      </p:cBhvr>
                                      <p:to>
                                        <p:strVal val="solid"/>
                                      </p:to>
                                    </p:set>
                                    <p:set>
                                      <p:cBhvr>
                                        <p:cTn id="12" dur="500" fill="hold"/>
                                        <p:tgtEl>
                                          <p:spTgt spid="4">
                                            <p:graphicEl>
                                              <a:dgm id="{C4CCF75C-0A78-4EBC-A604-F6CD44CDE7A1}"/>
                                            </p:graphicEl>
                                          </p:spTgt>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4">
                                            <p:graphicEl>
                                              <a:dgm id="{6956F76B-8268-4322-A40E-D1F951A704B5}"/>
                                            </p:graphicEl>
                                          </p:spTgt>
                                        </p:tgtEl>
                                        <p:attrNameLst>
                                          <p:attrName>style.visibility</p:attrName>
                                        </p:attrNameLst>
                                      </p:cBhvr>
                                      <p:to>
                                        <p:strVal val="visible"/>
                                      </p:to>
                                    </p:set>
                                    <p:animEffect transition="in" filter="fade">
                                      <p:cBhvr>
                                        <p:cTn id="20" dur="500"/>
                                        <p:tgtEl>
                                          <p:spTgt spid="4">
                                            <p:graphicEl>
                                              <a:dgm id="{6956F76B-8268-4322-A40E-D1F951A704B5}"/>
                                            </p:graphicEl>
                                          </p:spTgt>
                                        </p:tgtEl>
                                      </p:cBhvr>
                                    </p:animEffect>
                                  </p:childTnLst>
                                </p:cTn>
                              </p:par>
                              <p:par>
                                <p:cTn id="21" presetID="19" presetClass="emph" presetSubtype="0" fill="hold" grpId="1" nodeType="withEffect">
                                  <p:stCondLst>
                                    <p:cond delay="0"/>
                                  </p:stCondLst>
                                  <p:childTnLst>
                                    <p:animClr clrSpc="rgb" dir="cw">
                                      <p:cBhvr override="childStyle">
                                        <p:cTn id="22" dur="500" fill="hold"/>
                                        <p:tgtEl>
                                          <p:spTgt spid="4">
                                            <p:graphicEl>
                                              <a:dgm id="{99D4E5A7-26A1-4E70-9EDD-43489C94ED2D}"/>
                                            </p:graphicEl>
                                          </p:spTgt>
                                        </p:tgtEl>
                                        <p:attrNameLst>
                                          <p:attrName>style.color</p:attrName>
                                        </p:attrNameLst>
                                      </p:cBhvr>
                                      <p:to>
                                        <a:schemeClr val="accent1"/>
                                      </p:to>
                                    </p:animClr>
                                    <p:animClr clrSpc="rgb" dir="cw">
                                      <p:cBhvr>
                                        <p:cTn id="23" dur="500" fill="hold"/>
                                        <p:tgtEl>
                                          <p:spTgt spid="4">
                                            <p:graphicEl>
                                              <a:dgm id="{99D4E5A7-26A1-4E70-9EDD-43489C94ED2D}"/>
                                            </p:graphicEl>
                                          </p:spTgt>
                                        </p:tgtEl>
                                        <p:attrNameLst>
                                          <p:attrName>fillcolor</p:attrName>
                                        </p:attrNameLst>
                                      </p:cBhvr>
                                      <p:to>
                                        <a:schemeClr val="accent1"/>
                                      </p:to>
                                    </p:animClr>
                                    <p:set>
                                      <p:cBhvr>
                                        <p:cTn id="24" dur="500" fill="hold"/>
                                        <p:tgtEl>
                                          <p:spTgt spid="4">
                                            <p:graphicEl>
                                              <a:dgm id="{99D4E5A7-26A1-4E70-9EDD-43489C94ED2D}"/>
                                            </p:graphicEl>
                                          </p:spTgt>
                                        </p:tgtEl>
                                        <p:attrNameLst>
                                          <p:attrName>fill.type</p:attrName>
                                        </p:attrNameLst>
                                      </p:cBhvr>
                                      <p:to>
                                        <p:strVal val="solid"/>
                                      </p:to>
                                    </p:set>
                                    <p:set>
                                      <p:cBhvr>
                                        <p:cTn id="25" dur="500" fill="hold"/>
                                        <p:tgtEl>
                                          <p:spTgt spid="4">
                                            <p:graphicEl>
                                              <a:dgm id="{99D4E5A7-26A1-4E70-9EDD-43489C94ED2D}"/>
                                            </p:graphicEl>
                                          </p:spTgt>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1" uiExpand="1">
        <p:bldSub>
          <a:bldDgm bld="one"/>
        </p:bldSub>
      </p:bldGraphic>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6729" y="2665357"/>
            <a:ext cx="8259216" cy="1679686"/>
          </a:xfrm>
        </p:spPr>
        <p:txBody>
          <a:bodyPr>
            <a:noAutofit/>
          </a:bodyPr>
          <a:lstStyle/>
          <a:p>
            <a:pPr algn="ctr"/>
            <a:r>
              <a:rPr lang="en-US" sz="5400" dirty="0" smtClean="0"/>
              <a:t>Predicted soil loss: </a:t>
            </a:r>
          </a:p>
          <a:p>
            <a:pPr algn="ctr"/>
            <a:r>
              <a:rPr lang="en-US" sz="5400" dirty="0" smtClean="0"/>
              <a:t>R * LS * C * K * P</a:t>
            </a:r>
          </a:p>
        </p:txBody>
      </p:sp>
      <p:sp>
        <p:nvSpPr>
          <p:cNvPr id="3" name="Text Placeholder 2"/>
          <p:cNvSpPr>
            <a:spLocks noGrp="1"/>
          </p:cNvSpPr>
          <p:nvPr>
            <p:ph type="body" sz="quarter" idx="10"/>
          </p:nvPr>
        </p:nvSpPr>
        <p:spPr>
          <a:xfrm>
            <a:off x="436729" y="394421"/>
            <a:ext cx="8259216" cy="1325880"/>
          </a:xfrm>
        </p:spPr>
        <p:txBody>
          <a:bodyPr>
            <a:normAutofit/>
          </a:bodyPr>
          <a:lstStyle/>
          <a:p>
            <a:pPr algn="ctr"/>
            <a:r>
              <a:rPr lang="en-US" dirty="0" smtClean="0"/>
              <a:t>The Revised Universal Soil Loss Equation (RUSLE)</a:t>
            </a:r>
            <a:endParaRPr lang="en-US" dirty="0"/>
          </a:p>
        </p:txBody>
      </p:sp>
    </p:spTree>
    <p:extLst>
      <p:ext uri="{BB962C8B-B14F-4D97-AF65-F5344CB8AC3E}">
        <p14:creationId xmlns:p14="http://schemas.microsoft.com/office/powerpoint/2010/main" val="330846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7546" y="191068"/>
            <a:ext cx="8516203" cy="683071"/>
          </a:xfrm>
        </p:spPr>
        <p:txBody>
          <a:bodyPr/>
          <a:lstStyle/>
          <a:p>
            <a:pPr algn="ctr"/>
            <a:r>
              <a:rPr lang="en-US" dirty="0" smtClean="0"/>
              <a:t>Methods</a:t>
            </a:r>
            <a:endParaRPr lang="en-US" dirty="0"/>
          </a:p>
        </p:txBody>
      </p:sp>
      <p:graphicFrame>
        <p:nvGraphicFramePr>
          <p:cNvPr id="4" name="Diagram 3"/>
          <p:cNvGraphicFramePr/>
          <p:nvPr>
            <p:extLst>
              <p:ext uri="{D42A27DB-BD31-4B8C-83A1-F6EECF244321}">
                <p14:modId xmlns:p14="http://schemas.microsoft.com/office/powerpoint/2010/main" val="3009154979"/>
              </p:ext>
            </p:extLst>
          </p:nvPr>
        </p:nvGraphicFramePr>
        <p:xfrm>
          <a:off x="576616" y="874139"/>
          <a:ext cx="7953234" cy="5854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p:cNvSpPr/>
          <p:nvPr/>
        </p:nvSpPr>
        <p:spPr>
          <a:xfrm>
            <a:off x="8267581" y="2302017"/>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Down Arrow 6"/>
          <p:cNvSpPr/>
          <p:nvPr/>
        </p:nvSpPr>
        <p:spPr>
          <a:xfrm>
            <a:off x="8267581" y="1443189"/>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Down Arrow 7"/>
          <p:cNvSpPr/>
          <p:nvPr/>
        </p:nvSpPr>
        <p:spPr>
          <a:xfrm>
            <a:off x="8267581" y="3160845"/>
            <a:ext cx="417110" cy="463965"/>
          </a:xfrm>
          <a:prstGeom prst="downArrow">
            <a:avLst/>
          </a:prstGeom>
          <a:solidFill>
            <a:srgbClr val="2E72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a:off x="609600" y="4296697"/>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3455" y="3486273"/>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3455" y="5144160"/>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3455" y="5991623"/>
            <a:ext cx="1740310" cy="68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66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04FFBD78-CDD2-4040-9901-7CF1C63086D3}"/>
                                            </p:graphicEl>
                                          </p:spTgt>
                                        </p:tgtEl>
                                        <p:attrNameLst>
                                          <p:attrName>style.visibility</p:attrName>
                                        </p:attrNameLst>
                                      </p:cBhvr>
                                      <p:to>
                                        <p:strVal val="visible"/>
                                      </p:to>
                                    </p:set>
                                    <p:animEffect transition="in" filter="fade">
                                      <p:cBhvr>
                                        <p:cTn id="7" dur="500"/>
                                        <p:tgtEl>
                                          <p:spTgt spid="4">
                                            <p:graphicEl>
                                              <a:dgm id="{04FFBD78-CDD2-4040-9901-7CF1C63086D3}"/>
                                            </p:graphicEl>
                                          </p:spTgt>
                                        </p:tgtEl>
                                      </p:cBhvr>
                                    </p:animEffect>
                                  </p:childTnLst>
                                </p:cTn>
                              </p:par>
                              <p:par>
                                <p:cTn id="8" presetID="19" presetClass="emph" presetSubtype="0" fill="hold" grpId="0" nodeType="withEffect">
                                  <p:stCondLst>
                                    <p:cond delay="0"/>
                                  </p:stCondLst>
                                  <p:childTnLst>
                                    <p:animClr clrSpc="rgb" dir="cw">
                                      <p:cBhvr override="childStyle">
                                        <p:cTn id="9" dur="500" fill="hold"/>
                                        <p:tgtEl>
                                          <p:spTgt spid="4">
                                            <p:graphicEl>
                                              <a:dgm id="{5E66D62B-7E44-4A63-B0F5-82CAA1531457}"/>
                                            </p:graphicEl>
                                          </p:spTgt>
                                        </p:tgtEl>
                                        <p:attrNameLst>
                                          <p:attrName>style.color</p:attrName>
                                        </p:attrNameLst>
                                      </p:cBhvr>
                                      <p:to>
                                        <a:schemeClr val="accent1"/>
                                      </p:to>
                                    </p:animClr>
                                    <p:animClr clrSpc="rgb" dir="cw">
                                      <p:cBhvr>
                                        <p:cTn id="10" dur="500" fill="hold"/>
                                        <p:tgtEl>
                                          <p:spTgt spid="4">
                                            <p:graphicEl>
                                              <a:dgm id="{5E66D62B-7E44-4A63-B0F5-82CAA1531457}"/>
                                            </p:graphicEl>
                                          </p:spTgt>
                                        </p:tgtEl>
                                        <p:attrNameLst>
                                          <p:attrName>fillcolor</p:attrName>
                                        </p:attrNameLst>
                                      </p:cBhvr>
                                      <p:to>
                                        <a:schemeClr val="accent1"/>
                                      </p:to>
                                    </p:animClr>
                                    <p:set>
                                      <p:cBhvr>
                                        <p:cTn id="11" dur="500" fill="hold"/>
                                        <p:tgtEl>
                                          <p:spTgt spid="4">
                                            <p:graphicEl>
                                              <a:dgm id="{5E66D62B-7E44-4A63-B0F5-82CAA1531457}"/>
                                            </p:graphicEl>
                                          </p:spTgt>
                                        </p:tgtEl>
                                        <p:attrNameLst>
                                          <p:attrName>fill.type</p:attrName>
                                        </p:attrNameLst>
                                      </p:cBhvr>
                                      <p:to>
                                        <p:strVal val="solid"/>
                                      </p:to>
                                    </p:set>
                                    <p:set>
                                      <p:cBhvr>
                                        <p:cTn id="12" dur="500" fill="hold"/>
                                        <p:tgtEl>
                                          <p:spTgt spid="4">
                                            <p:graphicEl>
                                              <a:dgm id="{5E66D62B-7E44-4A63-B0F5-82CAA1531457}"/>
                                            </p:graphicEl>
                                          </p:spTgt>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6729" y="1857598"/>
            <a:ext cx="8259216" cy="817364"/>
          </a:xfrm>
        </p:spPr>
        <p:txBody>
          <a:bodyPr/>
          <a:lstStyle/>
          <a:p>
            <a:pPr algn="ctr"/>
            <a:r>
              <a:rPr lang="en-US" dirty="0" smtClean="0"/>
              <a:t>Predicted soil loss: R * LS * C * K * P</a:t>
            </a:r>
          </a:p>
          <a:p>
            <a:pPr algn="ctr"/>
            <a:r>
              <a:rPr lang="en-US" dirty="0" smtClean="0"/>
              <a:t>R = Rainfall and runoff factor </a:t>
            </a:r>
            <a:endParaRPr lang="en-US" dirty="0"/>
          </a:p>
        </p:txBody>
      </p:sp>
      <p:sp>
        <p:nvSpPr>
          <p:cNvPr id="3" name="Text Placeholder 2"/>
          <p:cNvSpPr>
            <a:spLocks noGrp="1"/>
          </p:cNvSpPr>
          <p:nvPr>
            <p:ph type="body" sz="quarter" idx="10"/>
          </p:nvPr>
        </p:nvSpPr>
        <p:spPr>
          <a:xfrm>
            <a:off x="436729" y="394421"/>
            <a:ext cx="8259216" cy="1325880"/>
          </a:xfrm>
        </p:spPr>
        <p:txBody>
          <a:bodyPr>
            <a:normAutofit/>
          </a:bodyPr>
          <a:lstStyle/>
          <a:p>
            <a:pPr algn="ctr"/>
            <a:r>
              <a:rPr lang="en-US" dirty="0" smtClean="0"/>
              <a:t>The Revised Universal Soil Loss Equation (RUSLE)</a:t>
            </a:r>
            <a:endParaRPr lang="en-US" dirty="0"/>
          </a:p>
        </p:txBody>
      </p:sp>
      <mc:AlternateContent xmlns:mc="http://schemas.openxmlformats.org/markup-compatibility/2006" xmlns:a14="http://schemas.microsoft.com/office/drawing/2010/main">
        <mc:Choice Requires="a14">
          <p:sp>
            <p:nvSpPr>
              <p:cNvPr id="6" name="Rectangle 5"/>
              <p:cNvSpPr/>
              <p:nvPr/>
            </p:nvSpPr>
            <p:spPr>
              <a:xfrm>
                <a:off x="3756456" y="2650564"/>
                <a:ext cx="1631088" cy="8710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m:t>
                      </m:r>
                      <m:r>
                        <a:rPr lang="en-US" i="0">
                          <a:latin typeface="Cambria Math" panose="02040503050406030204" pitchFamily="18" charset="0"/>
                        </a:rPr>
                        <m:t>= </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𝑛</m:t>
                          </m:r>
                          <m:r>
                            <a:rPr lang="en-US" i="0">
                              <a:latin typeface="Cambria Math" panose="02040503050406030204" pitchFamily="18" charset="0"/>
                            </a:rPr>
                            <m:t>=1</m:t>
                          </m:r>
                        </m:sub>
                        <m:sup>
                          <m:r>
                            <a:rPr lang="en-US" i="0">
                              <a:latin typeface="Cambria Math" panose="02040503050406030204" pitchFamily="18" charset="0"/>
                            </a:rPr>
                            <m:t>12</m:t>
                          </m:r>
                        </m:sup>
                        <m:e>
                          <m:d>
                            <m:dPr>
                              <m:ctrlPr>
                                <a:rPr lang="en-US" i="1">
                                  <a:latin typeface="Cambria Math" panose="02040503050406030204" pitchFamily="18" charset="0"/>
                                </a:rPr>
                              </m:ctrlPr>
                            </m:dPr>
                            <m:e>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𝑛</m:t>
                                      </m:r>
                                    </m:sub>
                                    <m:sup>
                                      <m:r>
                                        <a:rPr lang="en-US" i="0">
                                          <a:latin typeface="Cambria Math" panose="02040503050406030204" pitchFamily="18" charset="0"/>
                                        </a:rPr>
                                        <m:t>2</m:t>
                                      </m:r>
                                    </m:sup>
                                  </m:sSubSup>
                                </m:num>
                                <m:den>
                                  <m:r>
                                    <a:rPr lang="en-US" i="1">
                                      <a:latin typeface="Cambria Math" panose="02040503050406030204" pitchFamily="18" charset="0"/>
                                    </a:rPr>
                                    <m:t>𝑝</m:t>
                                  </m:r>
                                </m:den>
                              </m:f>
                            </m:e>
                          </m:d>
                        </m:e>
                      </m:nary>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756456" y="2650564"/>
                <a:ext cx="1631088" cy="871072"/>
              </a:xfrm>
              <a:prstGeom prst="rect">
                <a:avLst/>
              </a:prstGeom>
              <a:blipFill rotWithShape="0">
                <a:blip r:embed="rId3"/>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2053" y="3467928"/>
            <a:ext cx="4262167" cy="3206710"/>
          </a:xfrm>
          <a:prstGeom prst="rect">
            <a:avLst/>
          </a:prstGeom>
        </p:spPr>
      </p:pic>
      <p:sp>
        <p:nvSpPr>
          <p:cNvPr id="8" name="Rectangle 7"/>
          <p:cNvSpPr/>
          <p:nvPr/>
        </p:nvSpPr>
        <p:spPr>
          <a:xfrm>
            <a:off x="2442053" y="5725697"/>
            <a:ext cx="395786" cy="764275"/>
          </a:xfrm>
          <a:prstGeom prst="rect">
            <a:avLst/>
          </a:prstGeom>
          <a:gradFill>
            <a:gsLst>
              <a:gs pos="0">
                <a:srgbClr val="131F9E"/>
              </a:gs>
              <a:gs pos="100000">
                <a:srgbClr val="B6ED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37839" y="5541031"/>
            <a:ext cx="684803" cy="369332"/>
          </a:xfrm>
          <a:prstGeom prst="rect">
            <a:avLst/>
          </a:prstGeom>
          <a:noFill/>
        </p:spPr>
        <p:txBody>
          <a:bodyPr wrap="none" rtlCol="0">
            <a:spAutoFit/>
          </a:bodyPr>
          <a:lstStyle/>
          <a:p>
            <a:r>
              <a:rPr lang="en-US" dirty="0" smtClean="0"/>
              <a:t>High</a:t>
            </a:r>
            <a:endParaRPr lang="en-US" dirty="0"/>
          </a:p>
        </p:txBody>
      </p:sp>
      <p:sp>
        <p:nvSpPr>
          <p:cNvPr id="10" name="TextBox 9"/>
          <p:cNvSpPr txBox="1"/>
          <p:nvPr/>
        </p:nvSpPr>
        <p:spPr>
          <a:xfrm>
            <a:off x="2819671" y="6305306"/>
            <a:ext cx="635110" cy="369332"/>
          </a:xfrm>
          <a:prstGeom prst="rect">
            <a:avLst/>
          </a:prstGeom>
          <a:noFill/>
        </p:spPr>
        <p:txBody>
          <a:bodyPr wrap="none" rtlCol="0">
            <a:spAutoFit/>
          </a:bodyPr>
          <a:lstStyle/>
          <a:p>
            <a:r>
              <a:rPr lang="en-US" dirty="0" smtClean="0"/>
              <a:t>Low</a:t>
            </a:r>
            <a:endParaRPr lang="en-US" dirty="0"/>
          </a:p>
        </p:txBody>
      </p:sp>
      <p:sp>
        <p:nvSpPr>
          <p:cNvPr id="4" name="TextBox 3"/>
          <p:cNvSpPr txBox="1"/>
          <p:nvPr/>
        </p:nvSpPr>
        <p:spPr>
          <a:xfrm>
            <a:off x="5928055" y="6329762"/>
            <a:ext cx="3215945" cy="369332"/>
          </a:xfrm>
          <a:prstGeom prst="rect">
            <a:avLst/>
          </a:prstGeom>
          <a:noFill/>
        </p:spPr>
        <p:txBody>
          <a:bodyPr wrap="none" rtlCol="0">
            <a:spAutoFit/>
          </a:bodyPr>
          <a:lstStyle/>
          <a:p>
            <a:r>
              <a:rPr lang="en-US" dirty="0" smtClean="0"/>
              <a:t>Source: PRISM Precipitation</a:t>
            </a:r>
            <a:endParaRPr lang="en-US" dirty="0"/>
          </a:p>
        </p:txBody>
      </p:sp>
    </p:spTree>
    <p:extLst>
      <p:ext uri="{BB962C8B-B14F-4D97-AF65-F5344CB8AC3E}">
        <p14:creationId xmlns:p14="http://schemas.microsoft.com/office/powerpoint/2010/main" val="127988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8" grpId="0" animBg="1"/>
      <p:bldP spid="9" grpId="0"/>
      <p:bldP spid="10" grpId="0"/>
      <p:bldP spid="4" grpId="0"/>
    </p:bld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4466</TotalTime>
  <Words>1909</Words>
  <Application>Microsoft Office PowerPoint</Application>
  <PresentationFormat>On-screen Show (4:3)</PresentationFormat>
  <Paragraphs>228</Paragraphs>
  <Slides>22</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Cambria Math</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Muench, Rebekke E. (LARC-E3)[SSAI DEVELOP]</cp:lastModifiedBy>
  <cp:revision>316</cp:revision>
  <dcterms:created xsi:type="dcterms:W3CDTF">2015-05-18T13:26:09Z</dcterms:created>
  <dcterms:modified xsi:type="dcterms:W3CDTF">2015-08-05T20:02:44Z</dcterms:modified>
</cp:coreProperties>
</file>